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290" r:id="rId3"/>
    <p:sldId id="289" r:id="rId4"/>
    <p:sldId id="291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92" r:id="rId13"/>
    <p:sldId id="284" r:id="rId14"/>
    <p:sldId id="285" r:id="rId15"/>
    <p:sldId id="260" r:id="rId16"/>
    <p:sldId id="262" r:id="rId17"/>
    <p:sldId id="261" r:id="rId18"/>
    <p:sldId id="263" r:id="rId19"/>
    <p:sldId id="264" r:id="rId20"/>
    <p:sldId id="265" r:id="rId21"/>
    <p:sldId id="272" r:id="rId22"/>
    <p:sldId id="273" r:id="rId23"/>
    <p:sldId id="274" r:id="rId24"/>
    <p:sldId id="275" r:id="rId25"/>
    <p:sldId id="276" r:id="rId26"/>
    <p:sldId id="267" r:id="rId27"/>
    <p:sldId id="269" r:id="rId28"/>
    <p:sldId id="270" r:id="rId29"/>
    <p:sldId id="271" r:id="rId30"/>
    <p:sldId id="286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73"/>
    <p:restoredTop sz="94674"/>
  </p:normalViewPr>
  <p:slideViewPr>
    <p:cSldViewPr snapToGrid="0" snapToObjects="1">
      <p:cViewPr varScale="1">
        <p:scale>
          <a:sx n="94" d="100"/>
          <a:sy n="94" d="100"/>
        </p:scale>
        <p:origin x="74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64538-D1F0-7D49-82B6-D816ACC9A822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9A235-37D3-114D-94DF-2AD017B8256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1786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>
            <a:extLst>
              <a:ext uri="{FF2B5EF4-FFF2-40B4-BE49-F238E27FC236}">
                <a16:creationId xmlns:a16="http://schemas.microsoft.com/office/drawing/2014/main" id="{CDE12E48-3937-084F-8010-4E0C758CF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5843" name="Text Box 2">
            <a:extLst>
              <a:ext uri="{FF2B5EF4-FFF2-40B4-BE49-F238E27FC236}">
                <a16:creationId xmlns:a16="http://schemas.microsoft.com/office/drawing/2014/main" id="{4438163C-C35D-C541-B595-9EB4E468EF7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797630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>
            <a:extLst>
              <a:ext uri="{FF2B5EF4-FFF2-40B4-BE49-F238E27FC236}">
                <a16:creationId xmlns:a16="http://schemas.microsoft.com/office/drawing/2014/main" id="{9A0F0AA3-E047-A441-A93F-FCB936F21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4995" name="Text Box 2">
            <a:extLst>
              <a:ext uri="{FF2B5EF4-FFF2-40B4-BE49-F238E27FC236}">
                <a16:creationId xmlns:a16="http://schemas.microsoft.com/office/drawing/2014/main" id="{4F01C493-C9DF-CA4F-AD36-29AA9BD08D8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34290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>
            <a:extLst>
              <a:ext uri="{FF2B5EF4-FFF2-40B4-BE49-F238E27FC236}">
                <a16:creationId xmlns:a16="http://schemas.microsoft.com/office/drawing/2014/main" id="{58E75B5E-260F-DB48-AA32-955901392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7891" name="Text Box 2">
            <a:extLst>
              <a:ext uri="{FF2B5EF4-FFF2-40B4-BE49-F238E27FC236}">
                <a16:creationId xmlns:a16="http://schemas.microsoft.com/office/drawing/2014/main" id="{198748F0-8C4F-D440-B687-C2092712331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29563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>
            <a:extLst>
              <a:ext uri="{FF2B5EF4-FFF2-40B4-BE49-F238E27FC236}">
                <a16:creationId xmlns:a16="http://schemas.microsoft.com/office/drawing/2014/main" id="{41F0703C-13C3-9B49-911B-D1F690F1A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6323" name="Text Box 2">
            <a:extLst>
              <a:ext uri="{FF2B5EF4-FFF2-40B4-BE49-F238E27FC236}">
                <a16:creationId xmlns:a16="http://schemas.microsoft.com/office/drawing/2014/main" id="{FC398AF5-23CC-3449-8F53-683C57BDFAA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345545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>
            <a:extLst>
              <a:ext uri="{FF2B5EF4-FFF2-40B4-BE49-F238E27FC236}">
                <a16:creationId xmlns:a16="http://schemas.microsoft.com/office/drawing/2014/main" id="{DBB206FC-38C5-A144-9943-8232379E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8371" name="Text Box 2">
            <a:extLst>
              <a:ext uri="{FF2B5EF4-FFF2-40B4-BE49-F238E27FC236}">
                <a16:creationId xmlns:a16="http://schemas.microsoft.com/office/drawing/2014/main" id="{C6D8FDCA-D6A6-2940-ABB0-0F3C4D3AE72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591252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>
            <a:extLst>
              <a:ext uri="{FF2B5EF4-FFF2-40B4-BE49-F238E27FC236}">
                <a16:creationId xmlns:a16="http://schemas.microsoft.com/office/drawing/2014/main" id="{36FF09D4-439C-6141-BCE2-2BCF92B79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64515" name="Text Box 2">
            <a:extLst>
              <a:ext uri="{FF2B5EF4-FFF2-40B4-BE49-F238E27FC236}">
                <a16:creationId xmlns:a16="http://schemas.microsoft.com/office/drawing/2014/main" id="{6E6363BB-70C5-1948-948E-F56663500B2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069490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>
            <a:extLst>
              <a:ext uri="{FF2B5EF4-FFF2-40B4-BE49-F238E27FC236}">
                <a16:creationId xmlns:a16="http://schemas.microsoft.com/office/drawing/2014/main" id="{19D7C08E-C1E1-894A-9660-B07B70041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2707" name="Text Box 2">
            <a:extLst>
              <a:ext uri="{FF2B5EF4-FFF2-40B4-BE49-F238E27FC236}">
                <a16:creationId xmlns:a16="http://schemas.microsoft.com/office/drawing/2014/main" id="{87398536-FD21-2949-9BC4-A0B0BC130DD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18149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>
            <a:extLst>
              <a:ext uri="{FF2B5EF4-FFF2-40B4-BE49-F238E27FC236}">
                <a16:creationId xmlns:a16="http://schemas.microsoft.com/office/drawing/2014/main" id="{038D522F-747A-D248-A929-8FF3BB842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8851" name="Text Box 2">
            <a:extLst>
              <a:ext uri="{FF2B5EF4-FFF2-40B4-BE49-F238E27FC236}">
                <a16:creationId xmlns:a16="http://schemas.microsoft.com/office/drawing/2014/main" id="{F755C32E-9A81-7D4D-9C04-2FFDCCC8971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981123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>
            <a:extLst>
              <a:ext uri="{FF2B5EF4-FFF2-40B4-BE49-F238E27FC236}">
                <a16:creationId xmlns:a16="http://schemas.microsoft.com/office/drawing/2014/main" id="{DC78B719-DECA-D042-99CA-A8139C981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0899" name="Text Box 2">
            <a:extLst>
              <a:ext uri="{FF2B5EF4-FFF2-40B4-BE49-F238E27FC236}">
                <a16:creationId xmlns:a16="http://schemas.microsoft.com/office/drawing/2014/main" id="{DA6275AB-2955-914A-AE72-1C1F1528671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636299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>
            <a:extLst>
              <a:ext uri="{FF2B5EF4-FFF2-40B4-BE49-F238E27FC236}">
                <a16:creationId xmlns:a16="http://schemas.microsoft.com/office/drawing/2014/main" id="{663E0194-7730-A043-B00D-D64E515FE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2947" name="Text Box 2">
            <a:extLst>
              <a:ext uri="{FF2B5EF4-FFF2-40B4-BE49-F238E27FC236}">
                <a16:creationId xmlns:a16="http://schemas.microsoft.com/office/drawing/2014/main" id="{F881CA1B-6B6B-694E-AED5-D7606D932743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0411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68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427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25913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858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4465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0964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252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0730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11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204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448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7355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799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887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098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4115E-1250-1244-A030-047154D55240}" type="datetimeFigureOut">
              <a:rPr lang="x-none" smtClean="0"/>
              <a:t>8/3/22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653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images%3fq=tbnANd9GcQ85ThcDFRJg8gNu1tLh3pk-sfONxL2X5yrMg&amp;usqp=CA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c52ecfc8e8e5dc49f5b517322db36a7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72/gj5z3ngj07g6ytq6j1by34dr0000gp/T/com.microsoft.Word/WebArchiveCopyPasteTempFiles/9af32940c5849b22cff0a8b1bb21ac4c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69687-D8D5-2142-9537-677C2746E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0739" y="251460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 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Διαχείριση Σχολικής Τάξης</a:t>
            </a:r>
            <a:br>
              <a:rPr lang="el-GR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C4D12D-64E3-EB48-A5B1-26435394C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7889" y="25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585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>
            <a:extLst>
              <a:ext uri="{FF2B5EF4-FFF2-40B4-BE49-F238E27FC236}">
                <a16:creationId xmlns:a16="http://schemas.microsoft.com/office/drawing/2014/main" id="{D525675A-8E36-8D4C-89DA-7555A59A01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7" y="1587500"/>
            <a:ext cx="9588607" cy="4279900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 lnSpcReduction="10000"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3. Διαχείριση της τάξης με βάση την ενίσχυση της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</a:t>
            </a:r>
            <a:r>
              <a:rPr lang="en-US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o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εκτίμησης των μαθητών.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εμπιστοσύνη στον εαυτό τους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σεβασμός στον εαυτό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αποδοχή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ικανοποίηση από τον εαυτό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αξιολόγηση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αξία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</a:t>
            </a:r>
            <a:r>
              <a:rPr lang="el-GR" altLang="x-none" sz="2200" dirty="0">
                <a:latin typeface="Arial" panose="020B0604020202020204" pitchFamily="34" charset="0"/>
              </a:rPr>
              <a:t>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στάση προς τον εαυτό τους</a:t>
            </a:r>
            <a:endParaRPr lang="en-US" altLang="x-none" sz="22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αυτοεκτίμηση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ετεροεκτίμηση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(Ανάλυση της εσωτερικής μας φωνής. Που μας ψέγει; Σωστά μας ψέγει;)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F11BCCB-E296-1B43-AD09-B95917F959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813224-2191-BA4E-84AB-8F08C4CA1D8B}"/>
              </a:ext>
            </a:extLst>
          </p:cNvPr>
          <p:cNvSpPr/>
          <p:nvPr/>
        </p:nvSpPr>
        <p:spPr>
          <a:xfrm>
            <a:off x="3133947" y="653534"/>
            <a:ext cx="5924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749116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>
            <a:extLst>
              <a:ext uri="{FF2B5EF4-FFF2-40B4-BE49-F238E27FC236}">
                <a16:creationId xmlns:a16="http://schemas.microsoft.com/office/drawing/2014/main" id="{8F74EF71-3C40-7F4B-B373-503B49456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9" y="549275"/>
            <a:ext cx="6840537" cy="5373688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Ενσυναίσθηση</a:t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(</a:t>
            </a:r>
            <a: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  <a:t>μπαίνω νοερά στη θέση του μαθητή του)</a:t>
            </a:r>
            <a:b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Άνευ όρων αποδοχή των μαθητών του</a:t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Γνησιότητα - συνέπε</a:t>
            </a:r>
            <a:r>
              <a:rPr lang="el-GR" altLang="x-none" sz="3600" b="1" dirty="0">
                <a:solidFill>
                  <a:srgbClr val="C00000"/>
                </a:solidFill>
                <a:latin typeface="Arial" panose="020B0604020202020204" pitchFamily="34" charset="0"/>
              </a:rPr>
              <a:t>ια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26B9B7-41F1-5B4B-BBA9-8C33E90291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6455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5F0A3-E030-214F-95AA-5659780F8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5778"/>
          </a:xfrm>
        </p:spPr>
        <p:txBody>
          <a:bodyPr>
            <a:normAutofit/>
          </a:bodyPr>
          <a:lstStyle/>
          <a:p>
            <a:pPr algn="ctr"/>
            <a:r>
              <a:rPr lang="el-GR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Αναστοχαστικά</a:t>
            </a:r>
            <a:r>
              <a:rPr lang="el-GR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FE790-E549-5041-8BE1-3EB5FD95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97152"/>
            <a:ext cx="8383588" cy="4314070"/>
          </a:xfrm>
        </p:spPr>
        <p:txBody>
          <a:bodyPr/>
          <a:lstStyle/>
          <a:p>
            <a:r>
              <a:rPr lang="el-GR" sz="2800" dirty="0"/>
              <a:t>Πώς αντιλαμβάνεστε τη διδασκαλία;</a:t>
            </a:r>
          </a:p>
          <a:p>
            <a:r>
              <a:rPr lang="el-GR" sz="2800" dirty="0"/>
              <a:t>Πώς αντιδράτε σε περιπτώσεις φόβου ή οργής;</a:t>
            </a:r>
          </a:p>
          <a:p>
            <a:r>
              <a:rPr lang="el-GR" sz="2800" dirty="0"/>
              <a:t>Τι σας δημιουργεί ευχάριστα συναισθήματα;</a:t>
            </a:r>
          </a:p>
          <a:p>
            <a:r>
              <a:rPr lang="el-GR" sz="2800" dirty="0"/>
              <a:t>Πώς θα αντιδράσετε μπροστά σε ένα πρόβλημα ελέγχου ή συμπεριφοράς στην τάξη;</a:t>
            </a:r>
          </a:p>
          <a:p>
            <a:r>
              <a:rPr lang="el-GR" sz="2800" dirty="0"/>
              <a:t>Πώς αντιμετωπίζετε το στρες;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275006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>
            <a:extLst>
              <a:ext uri="{FF2B5EF4-FFF2-40B4-BE49-F238E27FC236}">
                <a16:creationId xmlns:a16="http://schemas.microsoft.com/office/drawing/2014/main" id="{8C66FD17-2416-C54B-8CAE-568905BB11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1"/>
            <a:ext cx="6778625" cy="7461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800">
                <a:solidFill>
                  <a:srgbClr val="C00000"/>
                </a:solidFill>
                <a:latin typeface="Arial" panose="020B0604020202020204" pitchFamily="34" charset="0"/>
              </a:rPr>
              <a:t>Ο εκπαιδευτικός  πρέπει να επιτύχει:</a:t>
            </a:r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A7DE9795-5EEE-654B-ADE5-EE07107DF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1" y="1600201"/>
            <a:ext cx="6994525" cy="45307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αυτογνωσία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πολιτισμική αυτοσυνείδηση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συνειδητοποίηση του ρατσισμού, του σεξισμού και της ανέχειας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άλλων πολιτισμών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της διαφορετικότητας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δεξιότητες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καλλιέργεια του σεβασμού των άλλων απόψεων στους μαθητές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αποδοχή διαφορετικών τρόπων μάθησης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ενθάρρυνση δίκαιης συμμετοχής στην τάξη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έμφαση στην ομαδική εργασία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6F329-3CF3-824D-865B-74FBDC9C90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5111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>
            <a:extLst>
              <a:ext uri="{FF2B5EF4-FFF2-40B4-BE49-F238E27FC236}">
                <a16:creationId xmlns:a16="http://schemas.microsoft.com/office/drawing/2014/main" id="{CA5FE427-8F3A-1449-9490-A29847D6A3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63750" y="1125538"/>
            <a:ext cx="6769100" cy="4578350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Μπορώ να γίνω καλύτερος στη διαχείριση της τάξης μου;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Ναι,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το θέλω πραγματικά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είμαι ανοικτός/ή στο καινούργιο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διαθέσω χρόνο για να μάθω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δεν απογοητεύομαι από τα «άσχημα» του εκπαιδευτικού συστήματος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απευθύνομαι στους ειδικούς, όταν έχω αδυναμία να αντιμετωπίσω ένα πρόβλημα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37AA1AD-3DAF-5D4A-8A81-9DF70FDD7C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8810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DD6E-1EFB-CA41-89C7-741134919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624110"/>
            <a:ext cx="8761412" cy="1280890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Οι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αποτελεσματικοι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δάσκαλοι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(</a:t>
            </a:r>
            <a:r>
              <a:rPr lang="en-US" b="1" dirty="0">
                <a:solidFill>
                  <a:srgbClr val="C00000"/>
                </a:solidFill>
                <a:latin typeface="Arial"/>
                <a:cs typeface="Arial"/>
              </a:rPr>
              <a:t>Borich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, 2007</a:t>
            </a:r>
            <a:r>
              <a:rPr lang="en-US" b="1" dirty="0">
                <a:solidFill>
                  <a:srgbClr val="C00000"/>
                </a:solidFill>
              </a:rPr>
              <a:t>) </a:t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7D825-CACB-654F-B142-96D56B37B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984812"/>
          </a:xfrm>
        </p:spPr>
        <p:txBody>
          <a:bodyPr>
            <a:normAutofit fontScale="92500" lnSpcReduction="10000"/>
          </a:bodyPr>
          <a:lstStyle/>
          <a:p>
            <a:r>
              <a:rPr lang="el-GR" sz="2200" dirty="0" err="1">
                <a:latin typeface="Arial"/>
                <a:cs typeface="Arial"/>
              </a:rPr>
              <a:t>Αφιερώνουν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χρόνο</a:t>
            </a:r>
            <a:r>
              <a:rPr lang="el-GR" sz="2200" dirty="0">
                <a:latin typeface="Arial"/>
                <a:cs typeface="Arial"/>
              </a:rPr>
              <a:t> πριν και </a:t>
            </a:r>
            <a:r>
              <a:rPr lang="el-GR" sz="2200" dirty="0" err="1">
                <a:latin typeface="Arial"/>
                <a:cs typeface="Arial"/>
              </a:rPr>
              <a:t>κατα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διάρκεια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πρώτων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εβδομάδων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σχολικής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χρονιάς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οργανώνοντας</a:t>
            </a:r>
            <a:r>
              <a:rPr lang="el-GR" sz="2200" dirty="0">
                <a:latin typeface="Arial"/>
                <a:cs typeface="Arial"/>
              </a:rPr>
              <a:t> την </a:t>
            </a:r>
            <a:r>
              <a:rPr lang="el-GR" sz="2200" dirty="0" err="1">
                <a:latin typeface="Arial"/>
                <a:cs typeface="Arial"/>
              </a:rPr>
              <a:t>τάξη</a:t>
            </a:r>
            <a:r>
              <a:rPr lang="el-GR" sz="2200" dirty="0">
                <a:latin typeface="Arial"/>
                <a:cs typeface="Arial"/>
              </a:rPr>
              <a:t> τους, </a:t>
            </a:r>
            <a:r>
              <a:rPr lang="el-GR" sz="2200" dirty="0" err="1">
                <a:latin typeface="Arial"/>
                <a:cs typeface="Arial"/>
              </a:rPr>
              <a:t>ώστε</a:t>
            </a:r>
            <a:r>
              <a:rPr lang="el-GR" sz="2200" dirty="0">
                <a:latin typeface="Arial"/>
                <a:cs typeface="Arial"/>
              </a:rPr>
              <a:t>: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ελαχιστοποιείται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μεγιστοποιείται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εμπλοκη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Προσεγγίζουν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μεθοδολογικα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διδασκαλία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κανόνων</a:t>
            </a:r>
            <a:r>
              <a:rPr lang="el-GR" sz="2200" dirty="0">
                <a:latin typeface="Arial"/>
                <a:cs typeface="Arial"/>
              </a:rPr>
              <a:t> και </a:t>
            </a:r>
            <a:r>
              <a:rPr lang="el-GR" sz="2200" dirty="0" err="1">
                <a:latin typeface="Arial"/>
                <a:cs typeface="Arial"/>
              </a:rPr>
              <a:t>ρουτινών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ξεκάθαρες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οδηγίες</a:t>
            </a:r>
            <a:r>
              <a:rPr lang="el-GR" sz="2200" dirty="0">
                <a:latin typeface="Arial"/>
                <a:cs typeface="Arial"/>
              </a:rPr>
              <a:t> για την </a:t>
            </a:r>
            <a:r>
              <a:rPr lang="el-GR" sz="2200" dirty="0" err="1">
                <a:latin typeface="Arial"/>
                <a:cs typeface="Arial"/>
              </a:rPr>
              <a:t>αποδεκτη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Παρακολουθούν</a:t>
            </a:r>
            <a:r>
              <a:rPr lang="el-GR" sz="2200" dirty="0">
                <a:latin typeface="Arial"/>
                <a:cs typeface="Arial"/>
              </a:rPr>
              <a:t> τη </a:t>
            </a:r>
            <a:r>
              <a:rPr lang="el-GR" sz="2200" dirty="0" err="1">
                <a:latin typeface="Arial"/>
                <a:cs typeface="Arial"/>
              </a:rPr>
              <a:t>συμμόρφωση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μαθητών</a:t>
            </a:r>
            <a:r>
              <a:rPr lang="el-GR" sz="2200" dirty="0">
                <a:latin typeface="Arial"/>
                <a:cs typeface="Arial"/>
              </a:rPr>
              <a:t> σε </a:t>
            </a:r>
            <a:r>
              <a:rPr lang="el-GR" sz="2200" dirty="0" err="1">
                <a:latin typeface="Arial"/>
                <a:cs typeface="Arial"/>
              </a:rPr>
              <a:t>αυτη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Πληροφορούν</a:t>
            </a:r>
            <a:r>
              <a:rPr lang="el-GR" sz="2200" dirty="0">
                <a:latin typeface="Arial"/>
                <a:cs typeface="Arial"/>
              </a:rPr>
              <a:t> για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παραβίασης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κανονισμών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Επιβάλλουν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αυτές</a:t>
            </a:r>
            <a:r>
              <a:rPr lang="el-GR" sz="2200" dirty="0">
                <a:latin typeface="Arial"/>
                <a:cs typeface="Arial"/>
              </a:rPr>
              <a:t>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με </a:t>
            </a:r>
            <a:r>
              <a:rPr lang="el-GR" sz="2200" dirty="0" err="1">
                <a:latin typeface="Arial"/>
                <a:cs typeface="Arial"/>
              </a:rPr>
              <a:t>σταθερότητα</a:t>
            </a:r>
            <a:r>
              <a:rPr lang="el-GR" sz="2200" dirty="0">
                <a:latin typeface="Arial"/>
                <a:cs typeface="Arial"/>
              </a:rPr>
              <a:t>.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23471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5072B-EA18-7D49-A048-9BE26226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2" y="516534"/>
            <a:ext cx="8626941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ΤΙ ΚΑΝΟΥΝ ΟΙ ΑΠΟΤΕΛΕΣΜΑΤΙΚΟΙ ΕΚΠΑΙΔΕΥΤΙΚΟΙ</a:t>
            </a:r>
            <a:r>
              <a:rPr lang="el-GR" sz="3100" b="1" dirty="0">
                <a:latin typeface="Arial"/>
                <a:cs typeface="Arial"/>
              </a:rPr>
              <a:t>;</a:t>
            </a:r>
            <a:r>
              <a:rPr lang="el-GR" sz="3100" dirty="0">
                <a:latin typeface="Arial"/>
                <a:cs typeface="Arial"/>
              </a:rPr>
              <a:t> (</a:t>
            </a:r>
            <a:r>
              <a:rPr lang="en-US" sz="3100" dirty="0">
                <a:latin typeface="Arial"/>
                <a:cs typeface="Arial"/>
              </a:rPr>
              <a:t>Borich, 2007) </a:t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D6B65-9651-C745-A23A-2986ACFA0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97424"/>
            <a:ext cx="8915400" cy="4113798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Διευθετούν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σύμφωνα</a:t>
            </a:r>
            <a:r>
              <a:rPr lang="el-GR" sz="2000" dirty="0">
                <a:latin typeface="Arial"/>
                <a:cs typeface="Arial"/>
              </a:rPr>
              <a:t> με τους </a:t>
            </a:r>
            <a:r>
              <a:rPr lang="el-GR" sz="2000" dirty="0" err="1">
                <a:latin typeface="Arial"/>
                <a:cs typeface="Arial"/>
              </a:rPr>
              <a:t>διδακτικούς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στόχους</a:t>
            </a:r>
            <a:r>
              <a:rPr lang="el-GR" sz="2000" dirty="0">
                <a:latin typeface="Arial"/>
                <a:cs typeface="Arial"/>
              </a:rPr>
              <a:t> (π.χ. </a:t>
            </a:r>
            <a:r>
              <a:rPr lang="el-GR" sz="2000" dirty="0" err="1">
                <a:latin typeface="Arial"/>
                <a:cs typeface="Arial"/>
              </a:rPr>
              <a:t>διαρρύθμιση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θρανίων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μέσων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υλικών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  <a:endParaRPr lang="el-GR" sz="2000" dirty="0">
              <a:effectLst/>
              <a:latin typeface="Arial"/>
              <a:cs typeface="Arial"/>
            </a:endParaRPr>
          </a:p>
          <a:p>
            <a:r>
              <a:rPr lang="el-GR" sz="2000" dirty="0" err="1">
                <a:latin typeface="Arial"/>
                <a:cs typeface="Arial"/>
              </a:rPr>
              <a:t>Φροντίζουν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ύπαρξη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μαθητής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μιλα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χωρίς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λόγο</a:t>
            </a:r>
            <a:r>
              <a:rPr lang="el-GR" sz="2000" dirty="0">
                <a:latin typeface="Arial"/>
                <a:cs typeface="Arial"/>
              </a:rPr>
              <a:t> ή </a:t>
            </a:r>
            <a:r>
              <a:rPr lang="el-GR" sz="2000" dirty="0" err="1">
                <a:latin typeface="Arial"/>
                <a:cs typeface="Arial"/>
              </a:rPr>
              <a:t>σηκώνεται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τη </a:t>
            </a:r>
            <a:r>
              <a:rPr lang="el-GR" sz="2000" dirty="0" err="1">
                <a:latin typeface="Arial"/>
                <a:cs typeface="Arial"/>
              </a:rPr>
              <a:t>θέση</a:t>
            </a:r>
            <a:r>
              <a:rPr lang="el-GR" sz="2000" dirty="0">
                <a:latin typeface="Arial"/>
                <a:cs typeface="Arial"/>
              </a:rPr>
              <a:t> του,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ομάδα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ατομικη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Αναπτύσσουν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κοινοποιούν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ρουτίνες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έναρξη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ομαδικές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δραστηριότητες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Εφαρμόζουν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σύστημα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κινήτρων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συνεπειών</a:t>
            </a:r>
            <a:r>
              <a:rPr lang="el-GR" sz="2000" dirty="0">
                <a:latin typeface="Arial"/>
                <a:cs typeface="Arial"/>
              </a:rPr>
              <a:t> που να </a:t>
            </a:r>
            <a:r>
              <a:rPr lang="el-GR" sz="2000" dirty="0" err="1">
                <a:latin typeface="Arial"/>
                <a:cs typeface="Arial"/>
              </a:rPr>
              <a:t>ανταποκρίνεται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και μη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συμπεριφορα</a:t>
            </a:r>
            <a:r>
              <a:rPr lang="el-GR" sz="2000" dirty="0">
                <a:latin typeface="Arial"/>
                <a:cs typeface="Arial"/>
              </a:rPr>
              <a:t>́. </a:t>
            </a:r>
          </a:p>
          <a:p>
            <a:r>
              <a:rPr lang="el-GR" sz="2000" dirty="0" err="1">
                <a:latin typeface="Arial"/>
                <a:cs typeface="Arial"/>
              </a:rPr>
              <a:t>Χρησιμοποιούν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τεχνικές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προφίλ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διοίκησης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, με τις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διατηρούν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γρήγορο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ευχάριστο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ρυθμο</a:t>
            </a:r>
            <a:r>
              <a:rPr lang="el-GR" sz="2000" dirty="0">
                <a:latin typeface="Arial"/>
                <a:cs typeface="Arial"/>
              </a:rPr>
              <a:t>́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95735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7B4E9-48C9-F745-9B19-28CA17AE2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43325"/>
          </a:xfrm>
        </p:spPr>
        <p:txBody>
          <a:bodyPr>
            <a:noAutofit/>
          </a:bodyPr>
          <a:lstStyle/>
          <a:p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Πού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μπορει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́ να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οφείλονται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τα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προβλήματα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;</a:t>
            </a:r>
            <a:br>
              <a:rPr lang="el-GR" sz="2400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sz="24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8B345-DCA5-AA4C-A3D5-22407760F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687" y="1832437"/>
            <a:ext cx="8915400" cy="3931024"/>
          </a:xfrm>
        </p:spPr>
        <p:txBody>
          <a:bodyPr>
            <a:normAutofit fontScale="92500" lnSpcReduction="20000"/>
          </a:bodyPr>
          <a:lstStyle/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ίδιο</a:t>
            </a:r>
            <a:r>
              <a:rPr lang="el-GR" sz="2000" dirty="0">
                <a:latin typeface="Arial"/>
                <a:cs typeface="Arial"/>
              </a:rPr>
              <a:t> το </a:t>
            </a:r>
            <a:r>
              <a:rPr lang="el-GR" sz="2000" dirty="0" err="1">
                <a:latin typeface="Arial"/>
                <a:cs typeface="Arial"/>
              </a:rPr>
              <a:t>παιδι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εγγενη</a:t>
            </a:r>
            <a:r>
              <a:rPr lang="el-GR" sz="2000" dirty="0">
                <a:latin typeface="Arial"/>
                <a:cs typeface="Arial"/>
              </a:rPr>
              <a:t>́ του </a:t>
            </a:r>
            <a:r>
              <a:rPr lang="el-GR" sz="2000" dirty="0" err="1">
                <a:latin typeface="Arial"/>
                <a:cs typeface="Arial"/>
              </a:rPr>
              <a:t>χαρακτηριστικα</a:t>
            </a:r>
            <a:r>
              <a:rPr lang="el-GR" sz="2000" dirty="0">
                <a:latin typeface="Arial"/>
                <a:cs typeface="Arial"/>
              </a:rPr>
              <a:t>́)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παιδιου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οικογένεια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κοινότητα</a:t>
            </a:r>
            <a:r>
              <a:rPr lang="el-GR" sz="2000" dirty="0">
                <a:latin typeface="Arial"/>
                <a:cs typeface="Arial"/>
              </a:rPr>
              <a:t>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σχολείου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σχολικής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Σε </a:t>
            </a:r>
            <a:r>
              <a:rPr lang="el-GR" sz="2000" dirty="0" err="1">
                <a:latin typeface="Arial"/>
                <a:cs typeface="Arial"/>
              </a:rPr>
              <a:t>προσωπικη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αδυναμία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</a:p>
          <a:p>
            <a:r>
              <a:rPr lang="el-GR" sz="2000" dirty="0" err="1">
                <a:latin typeface="Arial"/>
                <a:cs typeface="Arial"/>
              </a:rPr>
              <a:t>διαχειριστει</a:t>
            </a:r>
            <a:r>
              <a:rPr lang="el-GR" sz="2000" dirty="0">
                <a:latin typeface="Arial"/>
                <a:cs typeface="Arial"/>
              </a:rPr>
              <a:t>́ το </a:t>
            </a:r>
            <a:r>
              <a:rPr lang="el-GR" sz="2000" dirty="0" err="1">
                <a:latin typeface="Arial"/>
                <a:cs typeface="Arial"/>
              </a:rPr>
              <a:t>πρόβλημα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Προβλήματα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μπορω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διαχειριστω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εγω</a:t>
            </a:r>
            <a:r>
              <a:rPr lang="el-GR" sz="2000" dirty="0">
                <a:latin typeface="Arial"/>
                <a:cs typeface="Arial"/>
              </a:rPr>
              <a:t>́ ως </a:t>
            </a:r>
            <a:r>
              <a:rPr lang="el-GR" sz="2000" dirty="0" err="1">
                <a:latin typeface="Arial"/>
                <a:cs typeface="Arial"/>
              </a:rPr>
              <a:t>εκπαιδευτικός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δικη</a:t>
            </a:r>
            <a:r>
              <a:rPr lang="el-GR" sz="2000" dirty="0">
                <a:latin typeface="Arial"/>
                <a:cs typeface="Arial"/>
              </a:rPr>
              <a:t>́ μου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: </a:t>
            </a:r>
            <a:endParaRPr lang="el-GR" sz="2000" dirty="0">
              <a:effectLst/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της </a:t>
            </a:r>
            <a:r>
              <a:rPr lang="el-GR" sz="1800" dirty="0" err="1">
                <a:latin typeface="Arial"/>
                <a:cs typeface="Arial"/>
              </a:rPr>
              <a:t>σχολικής</a:t>
            </a:r>
            <a:r>
              <a:rPr lang="el-GR" sz="1800" dirty="0">
                <a:latin typeface="Arial"/>
                <a:cs typeface="Arial"/>
              </a:rPr>
              <a:t> </a:t>
            </a:r>
            <a:r>
              <a:rPr lang="el-GR" sz="1800" dirty="0" err="1">
                <a:latin typeface="Arial"/>
                <a:cs typeface="Arial"/>
              </a:rPr>
              <a:t>τάξης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σχολείου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Σε </a:t>
            </a:r>
            <a:r>
              <a:rPr lang="el-GR" sz="1800" dirty="0" err="1">
                <a:latin typeface="Arial"/>
                <a:cs typeface="Arial"/>
              </a:rPr>
              <a:t>προσωπικη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αδυναμία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εκπαιδευτικου</a:t>
            </a:r>
            <a:r>
              <a:rPr lang="el-GR" sz="1800" dirty="0">
                <a:latin typeface="Arial"/>
                <a:cs typeface="Arial"/>
              </a:rPr>
              <a:t>́ (</a:t>
            </a:r>
            <a:r>
              <a:rPr lang="el-GR" sz="1800" dirty="0" err="1">
                <a:latin typeface="Arial"/>
                <a:cs typeface="Arial"/>
              </a:rPr>
              <a:t>ζητω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βοήθεια</a:t>
            </a:r>
            <a:r>
              <a:rPr lang="el-GR" sz="1800" dirty="0">
                <a:latin typeface="Arial"/>
                <a:cs typeface="Arial"/>
              </a:rPr>
              <a:t>) </a:t>
            </a:r>
            <a:endParaRPr lang="el-GR" sz="18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40278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80771-8857-4145-AD06-CF05F8A20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Διευθετήσεις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που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εξυπηρετούν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τους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διδακτικούς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στόχους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60CCD-03FB-DB4E-AAB7-2CACC86B1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910" y="1904273"/>
            <a:ext cx="8915400" cy="3777622"/>
          </a:xfrm>
        </p:spPr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Το </a:t>
            </a:r>
            <a:r>
              <a:rPr lang="el-GR" sz="2400" dirty="0" err="1">
                <a:latin typeface="Arial"/>
                <a:cs typeface="Arial"/>
              </a:rPr>
              <a:t>κοινωνικο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δάσκαλος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) και </a:t>
            </a:r>
            <a:r>
              <a:rPr lang="el-GR" sz="2400" dirty="0" err="1">
                <a:latin typeface="Arial"/>
                <a:cs typeface="Arial"/>
              </a:rPr>
              <a:t>φυσικο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τοίχοι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έπιπλα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πινακίδες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μέσα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υλικα</a:t>
            </a:r>
            <a:r>
              <a:rPr lang="el-GR" sz="2400" dirty="0">
                <a:latin typeface="Arial"/>
                <a:cs typeface="Arial"/>
              </a:rPr>
              <a:t>́ κ.λπ.) </a:t>
            </a:r>
            <a:r>
              <a:rPr lang="el-GR" sz="2400" dirty="0" err="1">
                <a:latin typeface="Arial"/>
                <a:cs typeface="Arial"/>
              </a:rPr>
              <a:t>αξιοποιούνται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τέτοιο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κάθε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φορα</a:t>
            </a:r>
            <a:r>
              <a:rPr lang="el-GR" sz="2400" dirty="0">
                <a:latin typeface="Arial"/>
                <a:cs typeface="Arial"/>
              </a:rPr>
              <a:t>́ τους </a:t>
            </a:r>
            <a:r>
              <a:rPr lang="el-GR" sz="2400" dirty="0" err="1">
                <a:latin typeface="Arial"/>
                <a:cs typeface="Arial"/>
              </a:rPr>
              <a:t>διδακτικούς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άνετο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ελκυστικο</a:t>
            </a:r>
            <a:r>
              <a:rPr lang="el-GR" sz="2400" dirty="0">
                <a:latin typeface="Arial"/>
                <a:cs typeface="Arial"/>
              </a:rPr>
              <a:t>́ και </a:t>
            </a:r>
            <a:r>
              <a:rPr lang="el-GR" sz="2400" dirty="0" err="1">
                <a:latin typeface="Arial"/>
                <a:cs typeface="Arial"/>
              </a:rPr>
              <a:t>ευχάριστο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μάθησης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επίδραση</a:t>
            </a:r>
            <a:r>
              <a:rPr lang="el-GR" sz="2400" dirty="0">
                <a:latin typeface="Arial"/>
                <a:cs typeface="Arial"/>
              </a:rPr>
              <a:t> στην </a:t>
            </a:r>
            <a:r>
              <a:rPr lang="el-GR" sz="2400" dirty="0" err="1">
                <a:latin typeface="Arial"/>
                <a:cs typeface="Arial"/>
              </a:rPr>
              <a:t>ψυχολογικη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διάθεση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όλων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Επιβάλλεται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γίνονται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τακτικα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αλλαγές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διαρρύθμισης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/</a:t>
            </a:r>
            <a:r>
              <a:rPr lang="el-GR" sz="2400" dirty="0" err="1">
                <a:latin typeface="Arial"/>
                <a:cs typeface="Arial"/>
              </a:rPr>
              <a:t>θρανίων</a:t>
            </a:r>
            <a:r>
              <a:rPr lang="el-GR" sz="2400" dirty="0">
                <a:latin typeface="Arial"/>
                <a:cs typeface="Arial"/>
              </a:rPr>
              <a:t>, που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ανάλογους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9794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F1A-0B99-9743-BFF1-FFF747C7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109" y="530531"/>
            <a:ext cx="8915400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Θέσπιση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κανονισμών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 err="1">
                <a:solidFill>
                  <a:srgbClr val="C00000"/>
                </a:solidFill>
              </a:rPr>
              <a:t>ς</a:t>
            </a:r>
            <a:r>
              <a:rPr lang="el-GR" b="1" dirty="0">
                <a:solidFill>
                  <a:srgbClr val="C00000"/>
                </a:solidFill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8D737-FFE7-9842-B02F-CE73AC29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Θεσπίζονται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μόνο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αναγκαίοι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́, που </a:t>
            </a:r>
            <a:r>
              <a:rPr lang="el-GR" sz="2000" dirty="0" err="1">
                <a:latin typeface="Arial"/>
                <a:cs typeface="Arial"/>
              </a:rPr>
              <a:t>εξυπηρετούν</a:t>
            </a:r>
            <a:r>
              <a:rPr lang="el-GR" sz="2000" dirty="0">
                <a:latin typeface="Arial"/>
                <a:cs typeface="Arial"/>
              </a:rPr>
              <a:t> τους πιο </a:t>
            </a:r>
            <a:r>
              <a:rPr lang="el-GR" sz="2000" dirty="0" err="1">
                <a:latin typeface="Arial"/>
                <a:cs typeface="Arial"/>
              </a:rPr>
              <a:t>κάτω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σκοπούς</a:t>
            </a:r>
            <a:r>
              <a:rPr lang="el-GR" sz="2000" dirty="0">
                <a:latin typeface="Arial"/>
                <a:cs typeface="Arial"/>
              </a:rPr>
              <a:t>: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Μεγιστοποίηση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δραστηριότητας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ελαχιστοποίηση</a:t>
            </a:r>
            <a:r>
              <a:rPr lang="el-GR" sz="2000" dirty="0">
                <a:latin typeface="Arial"/>
                <a:cs typeface="Arial"/>
              </a:rPr>
              <a:t> των </a:t>
            </a:r>
            <a:r>
              <a:rPr lang="el-GR" sz="2000" dirty="0" err="1">
                <a:latin typeface="Arial"/>
                <a:cs typeface="Arial"/>
              </a:rPr>
              <a:t>διακοπών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της </a:t>
            </a:r>
            <a:r>
              <a:rPr lang="el-GR" sz="2000" dirty="0" err="1">
                <a:latin typeface="Arial"/>
                <a:cs typeface="Arial"/>
              </a:rPr>
              <a:t>ασφάλειας</a:t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συγκρούσεων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βίας</a:t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διαπροσωπικών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σχέσεων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Λίγοι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σαφείς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περιεκτικοι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 με </a:t>
            </a:r>
            <a:r>
              <a:rPr lang="el-GR" sz="2000" dirty="0" err="1">
                <a:latin typeface="Arial"/>
                <a:cs typeface="Arial"/>
              </a:rPr>
              <a:t>θετικη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διατύπωση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Συμμετοχη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θέσπιση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ανάληψη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ευθύνης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τους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398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 on Λόγια με χιούμορ">
            <a:extLst>
              <a:ext uri="{FF2B5EF4-FFF2-40B4-BE49-F238E27FC236}">
                <a16:creationId xmlns:a16="http://schemas.microsoft.com/office/drawing/2014/main" id="{307335FA-6938-F04C-A8C1-9796AD6E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1193800"/>
            <a:ext cx="5740400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741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FD872-F336-0F4D-96AB-80A60F2F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Διδακτικές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ρουτίνες-συνήθειες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4A9EB-D20A-1844-926A-8D9BAF92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 fontScale="85000" lnSpcReduction="20000"/>
          </a:bodyPr>
          <a:lstStyle/>
          <a:p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σειρα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συνήθειες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επαναλαμβάνονται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ημέρας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επιτευχθει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έργο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τον πιο </a:t>
            </a:r>
            <a:r>
              <a:rPr lang="el-GR" sz="2400" dirty="0" err="1">
                <a:latin typeface="Arial"/>
                <a:cs typeface="Arial"/>
              </a:rPr>
              <a:t>γρήγορο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αποτελεσματικο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απουσίες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αργοπορημένοι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διανομη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Ομαδικές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εργασίες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ομιλίες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μοίρασμα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υπευθυνότητες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επιλογη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αρχηγου</a:t>
            </a:r>
            <a:r>
              <a:rPr lang="el-GR" sz="2400" dirty="0">
                <a:latin typeface="Arial"/>
                <a:cs typeface="Arial"/>
              </a:rPr>
              <a:t>́...)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Τέλος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τακτοποίηση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συγύρισμα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Βαθμολόγηση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αριθμοι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γράμματα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σχόλια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κριτήρια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Εργασίες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Επικοινωνία</a:t>
            </a:r>
            <a:r>
              <a:rPr lang="el-GR" sz="2400" dirty="0">
                <a:latin typeface="Arial"/>
                <a:cs typeface="Arial"/>
              </a:rPr>
              <a:t> με </a:t>
            </a:r>
            <a:r>
              <a:rPr lang="el-GR" sz="2400" dirty="0" err="1">
                <a:latin typeface="Arial"/>
                <a:cs typeface="Arial"/>
              </a:rPr>
              <a:t>γονείς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Ζητω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νεύμα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άδεια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μιλήσω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Τι </a:t>
            </a:r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κάποιος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τελειώσει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εργασία</a:t>
            </a:r>
            <a:r>
              <a:rPr lang="el-GR" sz="2400" dirty="0">
                <a:latin typeface="Arial"/>
                <a:cs typeface="Arial"/>
              </a:rPr>
              <a:t> του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065765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6FC8A-C0BA-5B4F-A750-047BBBE4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800" b="1" dirty="0">
                <a:solidFill>
                  <a:srgbClr val="C00000"/>
                </a:solidFill>
                <a:latin typeface="Arial"/>
                <a:cs typeface="Arial"/>
              </a:rPr>
              <a:t>ΚΑΘΗΜΕΡΙΝΕΣ ΠΡΑΚΤΙΚΕΣ ΕΝΕΡΓΕΙΕΣ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29EB2-CE45-2342-A472-0FB2DE310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Τρεις κατηγορίες: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1.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την </a:t>
            </a:r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2.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3.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λήξη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69414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2A14F-D9FB-A243-887E-FD4CE58E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έναρξη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B626-712C-4541-A3EB-25F6607E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>
            <a:normAutofit lnSpcReduction="10000"/>
          </a:bodyPr>
          <a:lstStyle/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βρίσκονται</a:t>
            </a:r>
            <a:r>
              <a:rPr lang="el-GR" sz="2400" dirty="0">
                <a:latin typeface="Arial"/>
                <a:cs typeface="Arial"/>
              </a:rPr>
              <a:t> στις </a:t>
            </a:r>
            <a:r>
              <a:rPr lang="el-GR" sz="2400" dirty="0" err="1">
                <a:latin typeface="Arial"/>
                <a:cs typeface="Arial"/>
              </a:rPr>
              <a:t>θέσεις</a:t>
            </a:r>
            <a:r>
              <a:rPr lang="el-GR" sz="2400" dirty="0">
                <a:latin typeface="Arial"/>
                <a:cs typeface="Arial"/>
              </a:rPr>
              <a:t> τους. </a:t>
            </a:r>
          </a:p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έχουν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ετοιμάσει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όλα</a:t>
            </a:r>
            <a:r>
              <a:rPr lang="el-GR" sz="2400" dirty="0">
                <a:latin typeface="Arial"/>
                <a:cs typeface="Arial"/>
              </a:rPr>
              <a:t> τα </a:t>
            </a:r>
            <a:r>
              <a:rPr lang="el-GR" sz="2400" dirty="0" err="1">
                <a:latin typeface="Arial"/>
                <a:cs typeface="Arial"/>
              </a:rPr>
              <a:t>απαραίτητα</a:t>
            </a:r>
            <a:r>
              <a:rPr lang="el-GR" sz="2400" dirty="0">
                <a:latin typeface="Arial"/>
                <a:cs typeface="Arial"/>
              </a:rPr>
              <a:t> για 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r>
              <a:rPr lang="el-GR" sz="2400" dirty="0" err="1">
                <a:latin typeface="Arial"/>
                <a:cs typeface="Arial"/>
              </a:rPr>
              <a:t>Διατηρει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συνεχη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όλους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κοντα</a:t>
            </a:r>
            <a:r>
              <a:rPr lang="el-GR" sz="2400" dirty="0">
                <a:latin typeface="Arial"/>
                <a:cs typeface="Arial"/>
              </a:rPr>
              <a:t>́ στα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αργη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σταθερη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ήρεμη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φωνη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Υπενθυμίζει</a:t>
            </a:r>
            <a:r>
              <a:rPr lang="el-GR" sz="2400" dirty="0">
                <a:latin typeface="Arial"/>
                <a:cs typeface="Arial"/>
              </a:rPr>
              <a:t> τον </a:t>
            </a:r>
            <a:r>
              <a:rPr lang="el-GR" sz="2400" dirty="0" err="1">
                <a:latin typeface="Arial"/>
                <a:cs typeface="Arial"/>
              </a:rPr>
              <a:t>κανόνα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παραβιάστηκε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Στρέφει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προσοχη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69502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BC5DB-B850-D948-A30A-68E7566AB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διάρκεια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08989-6462-AC47-9E38-CC730D61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Προκαλει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ενδιαφέρον</a:t>
            </a:r>
            <a:r>
              <a:rPr lang="el-GR" sz="2400" dirty="0">
                <a:latin typeface="Arial"/>
                <a:cs typeface="Arial"/>
              </a:rPr>
              <a:t>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δημιουργείται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αταξία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Δίνει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σαφείς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αναλυτικές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κατανοούν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 και τις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π.χ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υποβάλλει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). </a:t>
            </a:r>
          </a:p>
          <a:p>
            <a:r>
              <a:rPr lang="el-GR" sz="2400" dirty="0" err="1">
                <a:latin typeface="Arial"/>
                <a:cs typeface="Arial"/>
              </a:rPr>
              <a:t>Διαβαθμίζει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δραστηριότητες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26935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952D-4637-774F-88B0-D4C177B39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258" y="1083212"/>
            <a:ext cx="8879541" cy="50937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λεκτικη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ενίσχυση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αρχικα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βλέμμα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κοιτάζει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επίμονα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αυστηρα</a:t>
            </a:r>
            <a:r>
              <a:rPr lang="el-GR" sz="2400" dirty="0">
                <a:latin typeface="Arial"/>
                <a:cs typeface="Arial"/>
              </a:rPr>
              <a:t>́) και την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μόλις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εντοπίσει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σε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προς το </a:t>
            </a:r>
            <a:r>
              <a:rPr lang="el-GR" sz="2400" dirty="0" err="1">
                <a:latin typeface="Arial"/>
                <a:cs typeface="Arial"/>
              </a:rPr>
              <a:t>μέρος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παιδιου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συνεχίζει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(</a:t>
            </a:r>
            <a:r>
              <a:rPr lang="el-GR" sz="2400" dirty="0" err="1">
                <a:latin typeface="Arial"/>
                <a:cs typeface="Arial"/>
              </a:rPr>
              <a:t>έλεγχος</a:t>
            </a:r>
            <a:r>
              <a:rPr lang="el-GR" sz="2400" dirty="0">
                <a:latin typeface="Arial"/>
                <a:cs typeface="Arial"/>
              </a:rPr>
              <a:t> διά της </a:t>
            </a:r>
            <a:r>
              <a:rPr lang="el-GR" sz="2400" dirty="0" err="1">
                <a:latin typeface="Arial"/>
                <a:cs typeface="Arial"/>
              </a:rPr>
              <a:t>εγγύτητας</a:t>
            </a:r>
            <a:r>
              <a:rPr lang="el-GR" sz="2400" dirty="0">
                <a:latin typeface="Arial"/>
                <a:cs typeface="Arial"/>
              </a:rPr>
              <a:t>).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χαμηλόφωνα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ήρεμα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παρατήρηση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επιμένει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ακούσουν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υπόλοιποι</a:t>
            </a:r>
            <a:r>
              <a:rPr lang="el-GR" sz="2400" dirty="0">
                <a:latin typeface="Arial"/>
                <a:cs typeface="Arial"/>
              </a:rPr>
              <a:t>. Του </a:t>
            </a:r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αναφέρει</a:t>
            </a:r>
            <a:r>
              <a:rPr lang="el-GR" sz="2400" dirty="0"/>
              <a:t> </a:t>
            </a:r>
            <a:r>
              <a:rPr lang="el-GR" sz="2400" dirty="0">
                <a:latin typeface="Arial"/>
                <a:cs typeface="Arial"/>
              </a:rPr>
              <a:t>τον </a:t>
            </a:r>
            <a:r>
              <a:rPr lang="el-GR" sz="2400" dirty="0" err="1">
                <a:latin typeface="Arial"/>
                <a:cs typeface="Arial"/>
              </a:rPr>
              <a:t>κανονισμο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παραβιάσει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14101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54679-86E3-E447-A502-300AF18D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70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λήξη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D9291-A5E6-2849-A9DD-2C8DCC2C8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44842"/>
            <a:ext cx="8915400" cy="4066380"/>
          </a:xfrm>
        </p:spPr>
        <p:txBody>
          <a:bodyPr/>
          <a:lstStyle/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αξιολογήσουν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ατομικα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τους.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Επαινει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βελτίωση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συμπεριφοράς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22330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DEB9-F29F-5E42-BD4F-4570A28B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Σύστημα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κινήτρων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6B499-530E-534F-9F3F-8E43B939C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4671"/>
            <a:ext cx="8915400" cy="41765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Μορφές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κινήτρων</a:t>
            </a:r>
            <a:r>
              <a:rPr lang="el-GR" sz="2400" dirty="0">
                <a:latin typeface="Arial"/>
                <a:cs typeface="Arial"/>
              </a:rPr>
              <a:t>: </a:t>
            </a:r>
            <a:endParaRPr lang="el-GR" sz="24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Προφορικοι</a:t>
            </a:r>
            <a:r>
              <a:rPr lang="el-GR" sz="2200" dirty="0">
                <a:latin typeface="Arial"/>
                <a:cs typeface="Arial"/>
              </a:rPr>
              <a:t>́ ή </a:t>
            </a:r>
            <a:r>
              <a:rPr lang="el-GR" sz="2200" dirty="0" err="1">
                <a:latin typeface="Arial"/>
                <a:cs typeface="Arial"/>
              </a:rPr>
              <a:t>γραπτοι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έπαινοι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Χαμόγελο</a:t>
            </a:r>
            <a:r>
              <a:rPr lang="el-GR" sz="2200" dirty="0">
                <a:latin typeface="Arial"/>
                <a:cs typeface="Arial"/>
              </a:rPr>
              <a:t>, </a:t>
            </a:r>
            <a:r>
              <a:rPr lang="el-GR" sz="2200" dirty="0" err="1">
                <a:latin typeface="Arial"/>
                <a:cs typeface="Arial"/>
              </a:rPr>
              <a:t>κούνημα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κεφαλιου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Ειδικα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προνόμια</a:t>
            </a:r>
            <a:r>
              <a:rPr lang="el-GR" sz="2200" dirty="0">
                <a:latin typeface="Arial"/>
                <a:cs typeface="Arial"/>
              </a:rPr>
              <a:t> (π.χ. </a:t>
            </a:r>
            <a:r>
              <a:rPr lang="el-GR" sz="2200" dirty="0" err="1">
                <a:latin typeface="Arial"/>
                <a:cs typeface="Arial"/>
              </a:rPr>
              <a:t>επίσκεψη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κάπου</a:t>
            </a:r>
            <a:r>
              <a:rPr lang="el-GR" sz="2200" dirty="0">
                <a:latin typeface="Arial"/>
                <a:cs typeface="Arial"/>
              </a:rPr>
              <a:t>)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συνηθισμένης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άλλο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Δικαίωμα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επιλογής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θέματος</a:t>
            </a:r>
            <a:r>
              <a:rPr lang="el-GR" sz="2200" dirty="0">
                <a:latin typeface="Arial"/>
                <a:cs typeface="Arial"/>
              </a:rPr>
              <a:t> ή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Σημείωση</a:t>
            </a:r>
            <a:r>
              <a:rPr lang="el-GR" sz="2200" dirty="0">
                <a:latin typeface="Arial"/>
                <a:cs typeface="Arial"/>
              </a:rPr>
              <a:t> για τους </a:t>
            </a:r>
            <a:r>
              <a:rPr lang="el-GR" sz="2200" dirty="0" err="1">
                <a:latin typeface="Arial"/>
                <a:cs typeface="Arial"/>
              </a:rPr>
              <a:t>γονείς</a:t>
            </a:r>
            <a:r>
              <a:rPr lang="el-GR" sz="2200" dirty="0">
                <a:latin typeface="Arial"/>
                <a:cs typeface="Arial"/>
              </a:rPr>
              <a:t> στο </a:t>
            </a:r>
            <a:r>
              <a:rPr lang="el-GR" sz="2200" dirty="0" err="1">
                <a:latin typeface="Arial"/>
                <a:cs typeface="Arial"/>
              </a:rPr>
              <a:t>πάνω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μέρος</a:t>
            </a:r>
            <a:r>
              <a:rPr lang="el-GR" sz="2200" dirty="0">
                <a:latin typeface="Arial"/>
                <a:cs typeface="Arial"/>
              </a:rPr>
              <a:t> του </a:t>
            </a:r>
            <a:r>
              <a:rPr lang="el-GR" sz="2200" dirty="0" err="1">
                <a:latin typeface="Arial"/>
                <a:cs typeface="Arial"/>
              </a:rPr>
              <a:t>διαγωνίσματος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Επίδοση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ειδικών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πιστοποιητικών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Έξτρα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βαθμοι</a:t>
            </a:r>
            <a:r>
              <a:rPr lang="el-GR" sz="2200" dirty="0">
                <a:latin typeface="Arial"/>
                <a:cs typeface="Arial"/>
              </a:rPr>
              <a:t>́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καλο</a:t>
            </a:r>
            <a:r>
              <a:rPr lang="el-GR" sz="2200" dirty="0">
                <a:latin typeface="Arial"/>
                <a:cs typeface="Arial"/>
              </a:rPr>
              <a:t>́ που </a:t>
            </a:r>
            <a:r>
              <a:rPr lang="el-GR" sz="2200" dirty="0" err="1">
                <a:latin typeface="Arial"/>
                <a:cs typeface="Arial"/>
              </a:rPr>
              <a:t>έκαναν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619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3CA97-6A86-F347-8552-9EE21741F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9446" y="1062318"/>
            <a:ext cx="9054353" cy="5430557"/>
          </a:xfrm>
        </p:spPr>
        <p:txBody>
          <a:bodyPr>
            <a:normAutofit/>
          </a:bodyPr>
          <a:lstStyle/>
          <a:p>
            <a:r>
              <a:rPr lang="el-GR" sz="2000" dirty="0"/>
              <a:t>1</a:t>
            </a:r>
            <a:r>
              <a:rPr lang="el-GR" sz="2000" dirty="0">
                <a:latin typeface="Arial"/>
                <a:cs typeface="Arial"/>
              </a:rPr>
              <a:t>. Ο </a:t>
            </a:r>
            <a:r>
              <a:rPr lang="el-GR" sz="2000" dirty="0" err="1">
                <a:latin typeface="Arial"/>
                <a:cs typeface="Arial"/>
              </a:rPr>
              <a:t>σχεδιασμός</a:t>
            </a:r>
            <a:r>
              <a:rPr lang="el-GR" sz="2000" dirty="0">
                <a:latin typeface="Arial"/>
                <a:cs typeface="Arial"/>
              </a:rPr>
              <a:t> και η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κανόνων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γενικών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αρχών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 και </a:t>
            </a:r>
            <a:r>
              <a:rPr lang="el-GR" sz="2000" dirty="0" err="1">
                <a:latin typeface="Arial"/>
                <a:cs typeface="Arial"/>
              </a:rPr>
              <a:t>διαδικασιών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προσδοκιών</a:t>
            </a:r>
            <a:r>
              <a:rPr lang="el-GR" sz="2000" dirty="0">
                <a:latin typeface="Arial"/>
                <a:cs typeface="Arial"/>
              </a:rPr>
              <a:t> για </a:t>
            </a:r>
            <a:r>
              <a:rPr lang="el-GR" sz="2000" dirty="0" err="1">
                <a:latin typeface="Arial"/>
                <a:cs typeface="Arial"/>
              </a:rPr>
              <a:t>επίτευξη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συγκεκριμένης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αποτελούν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ένα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είδος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συμβολαίου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μεταξυ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οδηγούν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ανάπτυξη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θετικής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́-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2. Οι </a:t>
            </a:r>
            <a:r>
              <a:rPr lang="el-GR" sz="2000" dirty="0" err="1">
                <a:latin typeface="Arial"/>
                <a:cs typeface="Arial"/>
              </a:rPr>
              <a:t>πειθαρχικές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παρεμβάσεις</a:t>
            </a:r>
            <a:r>
              <a:rPr lang="el-GR" sz="2000" dirty="0">
                <a:latin typeface="Arial"/>
                <a:cs typeface="Arial"/>
              </a:rPr>
              <a:t>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περιλαμβάνουν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ενίσχυση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τιμωρία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υπενθύμιση</a:t>
            </a:r>
            <a:r>
              <a:rPr lang="el-GR" sz="2000" dirty="0">
                <a:latin typeface="Arial"/>
                <a:cs typeface="Arial"/>
              </a:rPr>
              <a:t> για τις </a:t>
            </a:r>
            <a:r>
              <a:rPr lang="el-GR" sz="2000" dirty="0" err="1">
                <a:latin typeface="Arial"/>
                <a:cs typeface="Arial"/>
              </a:rPr>
              <a:t>συνέπειες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επικείμενης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ανάρμοστης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το </a:t>
            </a:r>
            <a:r>
              <a:rPr lang="el-GR" sz="2000" dirty="0" err="1">
                <a:latin typeface="Arial"/>
                <a:cs typeface="Arial"/>
              </a:rPr>
              <a:t>συνδυασμο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τιμωρίας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ενίσχυσης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3. Η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αλληλεπιδρα</a:t>
            </a:r>
            <a:r>
              <a:rPr lang="el-GR" sz="2000" dirty="0">
                <a:latin typeface="Arial"/>
                <a:cs typeface="Arial"/>
              </a:rPr>
              <a:t>́ με τους </a:t>
            </a:r>
            <a:r>
              <a:rPr lang="el-GR" sz="2000" dirty="0" err="1">
                <a:latin typeface="Arial"/>
                <a:cs typeface="Arial"/>
              </a:rPr>
              <a:t>μαθητές</a:t>
            </a:r>
            <a:r>
              <a:rPr lang="el-GR" sz="2000" dirty="0">
                <a:latin typeface="Arial"/>
                <a:cs typeface="Arial"/>
              </a:rPr>
              <a:t> του με </a:t>
            </a:r>
            <a:r>
              <a:rPr lang="el-GR" sz="2000" dirty="0" err="1">
                <a:latin typeface="Arial"/>
                <a:cs typeface="Arial"/>
              </a:rPr>
              <a:t>επαγγελματικο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θετικο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τρόπο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ακόμη</a:t>
            </a:r>
            <a:r>
              <a:rPr lang="el-GR" sz="2000" dirty="0">
                <a:latin typeface="Arial"/>
                <a:cs typeface="Arial"/>
              </a:rPr>
              <a:t> και στην </a:t>
            </a:r>
            <a:r>
              <a:rPr lang="el-GR" sz="2000" dirty="0" err="1">
                <a:latin typeface="Arial"/>
                <a:cs typeface="Arial"/>
              </a:rPr>
              <a:t>περίπτωση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κατακλύζεται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έντονα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συναισθήματα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αλλα</a:t>
            </a:r>
            <a:r>
              <a:rPr lang="el-GR" sz="2000" dirty="0">
                <a:latin typeface="Arial"/>
                <a:cs typeface="Arial"/>
              </a:rPr>
              <a:t>́ και την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́ του να </a:t>
            </a:r>
            <a:r>
              <a:rPr lang="el-GR" sz="2000" dirty="0" err="1">
                <a:latin typeface="Arial"/>
                <a:cs typeface="Arial"/>
              </a:rPr>
              <a:t>εντοπίζει</a:t>
            </a:r>
            <a:r>
              <a:rPr lang="el-GR" sz="2000" dirty="0">
                <a:latin typeface="Arial"/>
                <a:cs typeface="Arial"/>
              </a:rPr>
              <a:t> με </a:t>
            </a:r>
            <a:r>
              <a:rPr lang="el-GR" sz="2000" dirty="0" err="1">
                <a:latin typeface="Arial"/>
                <a:cs typeface="Arial"/>
              </a:rPr>
              <a:t>ακρίβεια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επικείμενη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εμφάνιση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προβληματικής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να </a:t>
            </a:r>
            <a:r>
              <a:rPr lang="el-GR" sz="2000" dirty="0" err="1">
                <a:latin typeface="Arial"/>
                <a:cs typeface="Arial"/>
              </a:rPr>
              <a:t>λαμβάνει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άμεσα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μέτρα</a:t>
            </a:r>
            <a:r>
              <a:rPr lang="el-GR" sz="2000" dirty="0">
                <a:latin typeface="Arial"/>
                <a:cs typeface="Arial"/>
              </a:rPr>
              <a:t>. </a:t>
            </a:r>
            <a:endParaRPr lang="el-GR" sz="2000" dirty="0">
              <a:effectLst/>
              <a:latin typeface="Arial"/>
              <a:cs typeface="Arial"/>
            </a:endParaRPr>
          </a:p>
          <a:p>
            <a:endParaRPr lang="el-GR" sz="2000" dirty="0">
              <a:effectLst/>
            </a:endParaRPr>
          </a:p>
          <a:p>
            <a:endParaRPr lang="el-GR" dirty="0">
              <a:effectLst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32648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D9AA-E30D-9B4B-9F07-1787643B9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ΠΡΟΫΠΟΘΕΣΕΙΣ – ΚΑΛΕΣ ΠΡΑΚΤΙΚΕΣ ΓΙΑ </a:t>
            </a:r>
            <a:br>
              <a:rPr lang="el-GR" sz="2700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ΠΑΡΑΓΩΓΙΚΟ ΜΑΘΗΣΙΑΚΟ ΠΕΡΙΒΑΛΛΟΝ </a:t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C2B6A-1C89-3A4B-9AB0-ECD763353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499" y="1689846"/>
            <a:ext cx="8915400" cy="4544043"/>
          </a:xfrm>
        </p:spPr>
        <p:txBody>
          <a:bodyPr>
            <a:normAutofit fontScale="70000" lnSpcReduction="20000"/>
          </a:bodyPr>
          <a:lstStyle/>
          <a:p>
            <a:r>
              <a:rPr lang="el-GR" sz="2900" dirty="0">
                <a:latin typeface="Arial"/>
                <a:cs typeface="Arial"/>
              </a:rPr>
              <a:t>1. </a:t>
            </a:r>
            <a:r>
              <a:rPr lang="el-GR" sz="2900" dirty="0" err="1">
                <a:latin typeface="Arial"/>
                <a:cs typeface="Arial"/>
              </a:rPr>
              <a:t>Κανόνες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λειτουργίας</a:t>
            </a:r>
            <a:r>
              <a:rPr lang="el-GR" sz="2900" dirty="0">
                <a:latin typeface="Arial"/>
                <a:cs typeface="Arial"/>
              </a:rPr>
              <a:t>, που δεν </a:t>
            </a:r>
            <a:r>
              <a:rPr lang="el-GR" sz="2900" dirty="0" err="1">
                <a:latin typeface="Arial"/>
                <a:cs typeface="Arial"/>
              </a:rPr>
              <a:t>ισοπεδώνουν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προσωπικότητα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προωθούν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ομαλη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συνύπαρξη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2. </a:t>
            </a:r>
            <a:r>
              <a:rPr lang="el-GR" sz="2900" dirty="0" err="1">
                <a:latin typeface="Arial"/>
                <a:cs typeface="Arial"/>
              </a:rPr>
              <a:t>Ενθάρρυνση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διάλογος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έπαινος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επιβράβευση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επιθυμητής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συμπεριφοράς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3. </a:t>
            </a:r>
            <a:r>
              <a:rPr lang="el-GR" sz="2900" dirty="0" err="1">
                <a:latin typeface="Arial"/>
                <a:cs typeface="Arial"/>
              </a:rPr>
              <a:t>Αποδοχη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διαφορετικότητας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αποφυγη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απόρριψης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4. </a:t>
            </a:r>
            <a:r>
              <a:rPr lang="el-GR" sz="2900" dirty="0" err="1">
                <a:latin typeface="Arial"/>
                <a:cs typeface="Arial"/>
              </a:rPr>
              <a:t>Ικανότητες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εκπαιδευτικου</a:t>
            </a:r>
            <a:r>
              <a:rPr lang="el-GR" sz="2900" dirty="0">
                <a:latin typeface="Arial"/>
                <a:cs typeface="Arial"/>
              </a:rPr>
              <a:t>́ στο </a:t>
            </a:r>
            <a:r>
              <a:rPr lang="el-GR" sz="2900" dirty="0" err="1">
                <a:latin typeface="Arial"/>
                <a:cs typeface="Arial"/>
              </a:rPr>
              <a:t>χειρισμο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τάξης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χωρίς</a:t>
            </a:r>
            <a:r>
              <a:rPr lang="el-GR" sz="2900" dirty="0">
                <a:latin typeface="Arial"/>
                <a:cs typeface="Arial"/>
              </a:rPr>
              <a:t> να </a:t>
            </a:r>
            <a:r>
              <a:rPr lang="el-GR" sz="2900" dirty="0" err="1">
                <a:latin typeface="Arial"/>
                <a:cs typeface="Arial"/>
              </a:rPr>
              <a:t>καταφεύγει</a:t>
            </a:r>
            <a:r>
              <a:rPr lang="el-GR" sz="2900" dirty="0">
                <a:latin typeface="Arial"/>
                <a:cs typeface="Arial"/>
              </a:rPr>
              <a:t> σε </a:t>
            </a:r>
            <a:r>
              <a:rPr lang="el-GR" sz="2900" dirty="0" err="1">
                <a:latin typeface="Arial"/>
                <a:cs typeface="Arial"/>
              </a:rPr>
              <a:t>φωνές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επιβολη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ακραίων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ποινών</a:t>
            </a:r>
            <a:r>
              <a:rPr lang="el-GR" sz="2900" dirty="0">
                <a:latin typeface="Arial"/>
                <a:cs typeface="Arial"/>
              </a:rPr>
              <a:t> ή </a:t>
            </a:r>
            <a:r>
              <a:rPr lang="el-GR" sz="2900" dirty="0" err="1">
                <a:latin typeface="Arial"/>
                <a:cs typeface="Arial"/>
              </a:rPr>
              <a:t>εκφοβισμο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5.  </a:t>
            </a:r>
            <a:r>
              <a:rPr lang="el-GR" sz="2900" dirty="0" err="1">
                <a:latin typeface="Arial"/>
                <a:cs typeface="Arial"/>
              </a:rPr>
              <a:t>εκφοβισμός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προειδοποιήσεις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επιπλήξεις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αποπομπές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παραπομπές</a:t>
            </a:r>
            <a:r>
              <a:rPr lang="el-GR" sz="2900" dirty="0">
                <a:latin typeface="Arial"/>
                <a:cs typeface="Arial"/>
              </a:rPr>
              <a:t> στη </a:t>
            </a:r>
            <a:r>
              <a:rPr lang="el-GR" sz="2900" dirty="0" err="1">
                <a:latin typeface="Arial"/>
                <a:cs typeface="Arial"/>
              </a:rPr>
              <a:t>διεύθυνση</a:t>
            </a:r>
            <a:r>
              <a:rPr lang="el-GR" sz="2900" dirty="0">
                <a:latin typeface="Arial"/>
                <a:cs typeface="Arial"/>
              </a:rPr>
              <a:t> του </a:t>
            </a:r>
            <a:r>
              <a:rPr lang="el-GR" sz="2900" dirty="0" err="1">
                <a:latin typeface="Arial"/>
                <a:cs typeface="Arial"/>
              </a:rPr>
              <a:t>σχολείου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είναι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αρνητικές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στρατηγικές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6.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συνεχής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επαφη</a:t>
            </a:r>
            <a:r>
              <a:rPr lang="el-GR" sz="2900" dirty="0">
                <a:latin typeface="Arial"/>
                <a:cs typeface="Arial"/>
              </a:rPr>
              <a:t>́ με την </a:t>
            </a:r>
            <a:r>
              <a:rPr lang="el-GR" sz="2900" dirty="0" err="1">
                <a:latin typeface="Arial"/>
                <a:cs typeface="Arial"/>
              </a:rPr>
              <a:t>οικογένεια</a:t>
            </a:r>
            <a:r>
              <a:rPr lang="el-GR" sz="2900" dirty="0">
                <a:latin typeface="Arial"/>
                <a:cs typeface="Arial"/>
              </a:rPr>
              <a:t>. </a:t>
            </a:r>
          </a:p>
          <a:p>
            <a:r>
              <a:rPr lang="el-GR" sz="2900" dirty="0">
                <a:latin typeface="Arial"/>
                <a:cs typeface="Arial"/>
              </a:rPr>
              <a:t>7. </a:t>
            </a:r>
            <a:r>
              <a:rPr lang="el-GR" sz="2900" dirty="0" err="1">
                <a:latin typeface="Arial"/>
                <a:cs typeface="Arial"/>
              </a:rPr>
              <a:t>Ανάθεση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υπευθυνοτήτων</a:t>
            </a:r>
            <a:r>
              <a:rPr lang="el-GR" sz="2900" dirty="0">
                <a:latin typeface="Arial"/>
                <a:cs typeface="Arial"/>
              </a:rPr>
              <a:t> στον </a:t>
            </a:r>
            <a:r>
              <a:rPr lang="el-GR" sz="2900" dirty="0" err="1">
                <a:latin typeface="Arial"/>
                <a:cs typeface="Arial"/>
              </a:rPr>
              <a:t>μαθητη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8. </a:t>
            </a:r>
            <a:r>
              <a:rPr lang="el-GR" sz="2900" dirty="0" err="1">
                <a:latin typeface="Arial"/>
                <a:cs typeface="Arial"/>
              </a:rPr>
              <a:t>Υπόδυση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ρόλων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αναπλαισίωση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πραγματικότητας</a:t>
            </a:r>
            <a:r>
              <a:rPr lang="el-GR" sz="2900" dirty="0">
                <a:latin typeface="Arial"/>
                <a:cs typeface="Arial"/>
              </a:rPr>
              <a:t> με </a:t>
            </a:r>
            <a:r>
              <a:rPr lang="el-GR" sz="2900" dirty="0" err="1">
                <a:latin typeface="Arial"/>
                <a:cs typeface="Arial"/>
              </a:rPr>
              <a:t>αισιόδοξη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προσέγγιση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9. </a:t>
            </a:r>
            <a:r>
              <a:rPr lang="el-GR" sz="2900" dirty="0" err="1">
                <a:latin typeface="Arial"/>
                <a:cs typeface="Arial"/>
              </a:rPr>
              <a:t>Υπογραφη</a:t>
            </a:r>
            <a:r>
              <a:rPr lang="el-GR" sz="2900" dirty="0">
                <a:latin typeface="Arial"/>
                <a:cs typeface="Arial"/>
              </a:rPr>
              <a:t>́ «</a:t>
            </a:r>
            <a:r>
              <a:rPr lang="el-GR" sz="2900" dirty="0" err="1">
                <a:latin typeface="Arial"/>
                <a:cs typeface="Arial"/>
              </a:rPr>
              <a:t>συμφωνίας</a:t>
            </a:r>
            <a:r>
              <a:rPr lang="el-GR" sz="2900" dirty="0">
                <a:latin typeface="Arial"/>
                <a:cs typeface="Arial"/>
              </a:rPr>
              <a:t>» για </a:t>
            </a:r>
            <a:r>
              <a:rPr lang="el-GR" sz="2900" dirty="0" err="1">
                <a:latin typeface="Arial"/>
                <a:cs typeface="Arial"/>
              </a:rPr>
              <a:t>κάποιες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επιθυμητές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55474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8DBA8-A6CF-D840-A67B-839E137E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89537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Επικοινωνιακη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ικανότητα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για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δημιουργία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θετικου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κλίματος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7DB84-3D9E-0441-A606-F4A4EE97E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Στρατηγικές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λεκτικής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εξωλεκτικής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επικοινωνίας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ν’ </a:t>
            </a:r>
            <a:r>
              <a:rPr lang="el-GR" sz="2400" dirty="0" err="1">
                <a:latin typeface="Arial"/>
                <a:cs typeface="Arial"/>
              </a:rPr>
              <a:t>ακούμε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είμαστε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προσιτοι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δημιουργούμε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ατμόσφαιρα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υποβάλλουμε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σωστές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 </a:t>
            </a:r>
            <a:r>
              <a:rPr lang="el-GR" sz="2400" dirty="0" err="1">
                <a:latin typeface="Arial"/>
                <a:cs typeface="Arial"/>
              </a:rPr>
              <a:t>γλώσσα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σώματος</a:t>
            </a:r>
            <a:r>
              <a:rPr lang="el-GR" sz="2400" dirty="0">
                <a:latin typeface="Arial"/>
                <a:cs typeface="Arial"/>
              </a:rPr>
              <a:t> 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ενσυναίσθηση</a:t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έχουμε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4133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9C2C76E-ECDB-134A-8E7C-C10E74313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17" y="2870200"/>
            <a:ext cx="3028830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5121" name="Picture 2" descr="Pin by mairy kt on αστεια in 2020 | Funny memes, Funny, Humor">
            <a:extLst>
              <a:ext uri="{FF2B5EF4-FFF2-40B4-BE49-F238E27FC236}">
                <a16:creationId xmlns:a16="http://schemas.microsoft.com/office/drawing/2014/main" id="{24B44669-CBE7-9041-868E-F8DC23836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1460500"/>
            <a:ext cx="5016500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22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>
            <a:extLst>
              <a:ext uri="{FF2B5EF4-FFF2-40B4-BE49-F238E27FC236}">
                <a16:creationId xmlns:a16="http://schemas.microsoft.com/office/drawing/2014/main" id="{05C76EF6-3F10-8F4A-A79A-51E1E226C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0"/>
            <a:ext cx="6778625" cy="966788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2800">
                <a:solidFill>
                  <a:schemeClr val="tx2"/>
                </a:solidFill>
                <a:latin typeface="Arial" panose="020B0604020202020204" pitchFamily="34" charset="0"/>
              </a:rPr>
              <a:t>Ατομική δραστηριότητα</a:t>
            </a:r>
            <a:endParaRPr lang="en-CA" altLang="x-none" sz="4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A40EAF97-02C3-F044-A447-EB4D6B5EAC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1989139"/>
            <a:ext cx="6767512" cy="4052887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Πειθαρχία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2.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Τιμωρία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3.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«Οικειότητα» με το μαθητή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>
                <a:latin typeface="Arial" panose="020B0604020202020204" pitchFamily="34" charset="0"/>
              </a:rPr>
              <a:t>Σε μισ</a:t>
            </a:r>
            <a:r>
              <a:rPr lang="en-CA" altLang="x-none" sz="2000">
                <a:latin typeface="Arial" panose="020B0604020202020204" pitchFamily="34" charset="0"/>
              </a:rPr>
              <a:t>ή</a:t>
            </a:r>
            <a:r>
              <a:rPr lang="el-GR" altLang="x-none" sz="2000">
                <a:latin typeface="Arial" panose="020B0604020202020204" pitchFamily="34" charset="0"/>
              </a:rPr>
              <a:t> σελίδα για το κάθε ένα, προσπαθήστε να απαντήσετε όσο πιο στοχευμένα μπορείτε στα τρία αυτά  διλήμματα. Η εργασία αυτή θα αποτελέσει μέρος του υλικού και θα συμπεριληφθεί στο πορτφόλιο που θα παραδώσετε αργότερα. </a:t>
            </a:r>
            <a:endParaRPr lang="en-CA" altLang="x-none" sz="20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3200"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DB4D2-727A-D641-905B-690C2B5E73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3706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6555797-4E0B-3C4E-A8D2-875CE82AF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2328" y="3149600"/>
            <a:ext cx="3013307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7169" name="Picture 3" descr="Αστεία ανέκδοτα και ατάκες | Teacher humor, School humor, Language jokes">
            <a:extLst>
              <a:ext uri="{FF2B5EF4-FFF2-40B4-BE49-F238E27FC236}">
                <a16:creationId xmlns:a16="http://schemas.microsoft.com/office/drawing/2014/main" id="{6F17DE28-674A-3948-8C6D-3734EED66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52500"/>
            <a:ext cx="7721600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41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:a16="http://schemas.microsoft.com/office/drawing/2014/main" id="{68599F8F-D092-6540-8FAF-3B2DCF5FB7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0012" y="1303339"/>
            <a:ext cx="7812087" cy="425132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  <a:t>Μέσα στη σχολική τάξη διαχειριζόμαστε</a:t>
            </a:r>
            <a:b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καταστάσεις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ανάγκες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συναισθήματα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βιώματα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απόψεις, γνώμες</a:t>
            </a:r>
          </a:p>
        </p:txBody>
      </p:sp>
    </p:spTree>
    <p:extLst>
      <p:ext uri="{BB962C8B-B14F-4D97-AF65-F5344CB8AC3E}">
        <p14:creationId xmlns:p14="http://schemas.microsoft.com/office/powerpoint/2010/main" val="51809706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D73790EE-A803-C844-959B-9113F6D30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63751" y="765175"/>
            <a:ext cx="8020049" cy="4967288"/>
          </a:xfrm>
        </p:spPr>
        <p:txBody>
          <a:bodyPr vert="horz" lIns="90000" tIns="46800" rIns="90000" bIns="46800" rtlCol="0" anchor="t">
            <a:normAutofit fontScale="90000"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…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δι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χειριζόμ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στε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π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ίσης</a:t>
            </a: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:</a:t>
            </a: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Μέσ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υλικά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Χώρο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χρόνο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Στρ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τηγικές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Σχέσεις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γονείς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συν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δέλφους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ίδιο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υτό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(α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υτοκριτική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, 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ντίληψη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)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endParaRPr lang="en-CA" altLang="x-none" sz="3200" dirty="0">
              <a:solidFill>
                <a:srgbClr val="CCCC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F57E2-20D3-6940-8EC9-61C394421C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523949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>
            <a:extLst>
              <a:ext uri="{FF2B5EF4-FFF2-40B4-BE49-F238E27FC236}">
                <a16:creationId xmlns:a16="http://schemas.microsoft.com/office/drawing/2014/main" id="{CE954360-9EC5-C440-BBD9-B273DA2C32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0089" y="369888"/>
            <a:ext cx="6573837" cy="971550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400" b="1">
                <a:solidFill>
                  <a:srgbClr val="FF9900"/>
                </a:solidFill>
                <a:latin typeface="Arial" panose="020B0604020202020204" pitchFamily="34" charset="0"/>
              </a:rPr>
              <a:t>Ο εκπαιδευτικός πρέπει να θέτει στον εαυτό του τα ακόλουθα ερωτήματα: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7F6E0CFD-ACC5-CC40-AB44-5CB6972B3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4" y="1628775"/>
            <a:ext cx="6840537" cy="4248150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Βάσει ποιου πλαισίου μπορώ να κατανοήσω τους μαθητές μου (εκτίμηση της τάξης).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Πως θα πετύχω μια θετική αλληλεπίδραση με τους μαθητές μου (στοχοθεσία, λειτουργία).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Ποιες τεχνικές-μεθόδους θα χρησιμοποιήσω (Παρέμβαση στις διδακτικές πρακτικές)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Τι να βελτιώσω (αυτοαξιολόγηση, αυτοεξέλιξη)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DA623-059C-8545-A8DC-64CEDE970DF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0298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0" dur="1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extLst>
              <a:ext uri="{FF2B5EF4-FFF2-40B4-BE49-F238E27FC236}">
                <a16:creationId xmlns:a16="http://schemas.microsoft.com/office/drawing/2014/main" id="{AFD5F256-21A0-F24A-B013-1F48E1D3C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46401" y="822327"/>
            <a:ext cx="6778625" cy="942974"/>
          </a:xfrm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en-CA" altLang="x-none" sz="2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AE655A34-B955-574B-A5D9-CCEA19FE93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79600" y="2006602"/>
            <a:ext cx="9410700" cy="4348161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3600" dirty="0">
                <a:solidFill>
                  <a:srgbClr val="FF99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Οργάνωση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Προετοιμ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θορισμός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στόχων</a:t>
            </a:r>
            <a:endParaRPr lang="el-GR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δι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δικ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απ</a:t>
            </a:r>
            <a:r>
              <a:rPr lang="en-CA" altLang="x-none" sz="2000" dirty="0" err="1">
                <a:latin typeface="Arial" panose="020B0604020202020204" pitchFamily="34" charset="0"/>
              </a:rPr>
              <a:t>οτελεσμ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τική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μετ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ξύ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έχει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συγκεκριμένους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στόχους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οργάνωση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ροετοιμ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ξιο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οιεί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μέγιστο</a:t>
            </a:r>
            <a:r>
              <a:rPr lang="en-CA" altLang="x-none" sz="2000" dirty="0">
                <a:latin typeface="Arial" panose="020B0604020202020204" pitchFamily="34" charset="0"/>
              </a:rPr>
              <a:t> βα</a:t>
            </a:r>
            <a:r>
              <a:rPr lang="en-CA" altLang="x-none" sz="2000" dirty="0" err="1">
                <a:latin typeface="Arial" panose="020B0604020202020204" pitchFamily="34" charset="0"/>
              </a:rPr>
              <a:t>θμό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δυν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μικό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l-GR" altLang="x-none" sz="2000" dirty="0">
                <a:latin typeface="Arial" panose="020B0604020202020204" pitchFamily="34" charset="0"/>
              </a:rPr>
              <a:t>εκπαιδευτικού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ολλών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 πα</a:t>
            </a:r>
            <a:r>
              <a:rPr lang="en-CA" altLang="x-none" sz="2000" dirty="0" err="1">
                <a:latin typeface="Arial" panose="020B0604020202020204" pitchFamily="34" charset="0"/>
              </a:rPr>
              <a:t>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γόντων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υ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άρχουν</a:t>
            </a:r>
            <a:r>
              <a:rPr lang="en-CA" altLang="x-none" sz="2000" dirty="0">
                <a:latin typeface="Arial" panose="020B0604020202020204" pitchFamily="34" charset="0"/>
              </a:rPr>
              <a:t>.</a:t>
            </a:r>
            <a:endParaRPr lang="el-GR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ιο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νωμένοι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κουρ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ζόμ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«</a:t>
            </a:r>
            <a:r>
              <a:rPr lang="en-CA" altLang="x-none" sz="2000" dirty="0" err="1">
                <a:latin typeface="Arial" panose="020B0604020202020204" pitchFamily="34" charset="0"/>
              </a:rPr>
              <a:t>κουράζουμε</a:t>
            </a:r>
            <a:r>
              <a:rPr lang="en-CA" altLang="x-none" sz="2000" dirty="0">
                <a:latin typeface="Arial" panose="020B0604020202020204" pitchFamily="34" charset="0"/>
              </a:rPr>
              <a:t>»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ερισσότερο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δημιουργούμε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έν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σωστό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</a:t>
            </a:r>
            <a:r>
              <a:rPr lang="en-CA" altLang="x-none" sz="2000" dirty="0">
                <a:latin typeface="Arial" panose="020B0604020202020204" pitchFamily="34" charset="0"/>
              </a:rPr>
              <a:t>β</a:t>
            </a:r>
            <a:r>
              <a:rPr lang="en-CA" altLang="x-none" sz="2000" dirty="0" err="1">
                <a:latin typeface="Arial" panose="020B0604020202020204" pitchFamily="34" charset="0"/>
              </a:rPr>
              <a:t>άλλον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μάθησης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οιητικό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.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CD426-398B-9443-8F5A-F98000A6685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6174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>
            <a:extLst>
              <a:ext uri="{FF2B5EF4-FFF2-40B4-BE49-F238E27FC236}">
                <a16:creationId xmlns:a16="http://schemas.microsoft.com/office/drawing/2014/main" id="{84F45BFF-A3C1-F740-AE47-3AB4F955E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54212" y="1333500"/>
            <a:ext cx="9031287" cy="4982135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3200" b="1" dirty="0">
                <a:solidFill>
                  <a:srgbClr val="FF9900"/>
                </a:solidFill>
                <a:latin typeface="Arial" panose="020B0604020202020204" pitchFamily="34" charset="0"/>
              </a:rPr>
              <a:t>2</a:t>
            </a:r>
            <a:r>
              <a:rPr lang="el-GR" altLang="x-none" sz="3200" dirty="0">
                <a:solidFill>
                  <a:srgbClr val="FF9900"/>
                </a:solidFill>
                <a:latin typeface="Arial" panose="020B0604020202020204" pitchFamily="34" charset="0"/>
              </a:rPr>
              <a:t>. </a:t>
            </a:r>
            <a:r>
              <a:rPr lang="el-GR" altLang="x-none" sz="2600" b="1" dirty="0">
                <a:solidFill>
                  <a:srgbClr val="FF9900"/>
                </a:solidFill>
                <a:latin typeface="Arial" panose="020B0604020202020204" pitchFamily="34" charset="0"/>
              </a:rPr>
              <a:t>Το διδακτικό συμβόλαιο</a:t>
            </a:r>
            <a:endParaRPr lang="el-GR" altLang="x-none" sz="26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Ανάμεσα στους μαθητές και στον εκπαιδευτικ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200" dirty="0">
                <a:latin typeface="Arial" panose="020B0604020202020204" pitchFamily="34" charset="0"/>
              </a:rPr>
              <a:t> τους «συντάσσεται» άτυπα και άγραφα ένα «συμβόλαιο» που καθορίζει τα δικαιώματα και τις υποχρεώσεις του μαθητή και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μέσα στην τάξη, αλλά και μέσα στο σχολικό χώρο. 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Το διδακτικό συμβόλαιο καθορίζει αυστηρά τους ρόλους μέσα στην τάξη.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Ο ρόλος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είναι ρόλος αρχηγού-ηγέτη που καθοδηγεί, εμπνέει, επιλέγει τις διαδικασίες και τις μεθόδους, συμβουλεύει, υποστηρίζει, εμψυχώνει, διατηρεί τις ισορροπίες, προστατεύει.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 μαθητή (πρέπει να) έχει συνέπειες.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τον εκπαιδευτικ</a:t>
            </a:r>
            <a:r>
              <a:rPr lang="el-GR" altLang="x-none" sz="20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000" dirty="0">
                <a:latin typeface="Arial" panose="020B0604020202020204" pitchFamily="34" charset="0"/>
              </a:rPr>
              <a:t> οδηγεί σε απώλεια του κύρους του και σε αποτυχία ως προς τους διδακτικούς και εκπαιδευτικούς στόχους.</a:t>
            </a: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6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68C4F87-4DBC-9C43-94A5-0E2FD3368B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8/3/22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ED1C65-8FD7-DE48-B477-9FBCDB4EA264}"/>
              </a:ext>
            </a:extLst>
          </p:cNvPr>
          <p:cNvSpPr/>
          <p:nvPr/>
        </p:nvSpPr>
        <p:spPr>
          <a:xfrm>
            <a:off x="2501900" y="653534"/>
            <a:ext cx="7619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636086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{72058DCA-4813-FF4D-9BB6-61B4861425B4}tf10001069</Template>
  <TotalTime>176</TotalTime>
  <Words>1815</Words>
  <Application>Microsoft Macintosh PowerPoint</Application>
  <PresentationFormat>Widescreen</PresentationFormat>
  <Paragraphs>179</Paragraphs>
  <Slides>30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Century Gothic</vt:lpstr>
      <vt:lpstr>Times New Roman</vt:lpstr>
      <vt:lpstr>Verdana</vt:lpstr>
      <vt:lpstr>Wingdings 3</vt:lpstr>
      <vt:lpstr>Wisp</vt:lpstr>
      <vt:lpstr> Διαχείριση Σχολικής Τάξης </vt:lpstr>
      <vt:lpstr>PowerPoint Presentation</vt:lpstr>
      <vt:lpstr>PowerPoint Presentation</vt:lpstr>
      <vt:lpstr>PowerPoint Presentation</vt:lpstr>
      <vt:lpstr>Μέσα στη σχολική τάξη διαχειριζόμαστε καταστάσεις ανάγκες συναισθήματα βιώματα στάσεις απόψεις, γνώμες</vt:lpstr>
      <vt:lpstr>…διαχειριζόμαστε επίσης:  Μέσα και υλικά διδασκαλίας Χώρο και χρόνο Στρατηγικές διδασκαλίας Σχέσεις με γονείς και συναδέλφους Το ίδιο μας τον εαυτό (αυτοκριτική, αυτοαντίληψη)  </vt:lpstr>
      <vt:lpstr>Ο εκπαιδευτικός πρέπει να θέτει στον εαυτό του τα ακόλουθα ερωτήματα:</vt:lpstr>
      <vt:lpstr>Βασικές αρχές της διαχείρισης σχολικής τάξης</vt:lpstr>
      <vt:lpstr>PowerPoint Presentation</vt:lpstr>
      <vt:lpstr>PowerPoint Presentation</vt:lpstr>
      <vt:lpstr>PowerPoint Presentation</vt:lpstr>
      <vt:lpstr>Αναστοχαστικά…</vt:lpstr>
      <vt:lpstr>Ο εκπαιδευτικός  πρέπει να επιτύχει:</vt:lpstr>
      <vt:lpstr>PowerPoint Presentation</vt:lpstr>
      <vt:lpstr>Οι αποτελεσματικοί δάσκαλοι στη διαχείριση τάξης (Borich, 2007)  </vt:lpstr>
      <vt:lpstr>ΤΙ ΚΑΝΟΥΝ ΟΙ ΑΠΟΤΕΛΕΣΜΑΤΙΚΟΙ ΕΚΠΑΙΔΕΥΤΙΚΟΙ; (Borich, 2007)  </vt:lpstr>
      <vt:lpstr>Πού μπορεί να οφείλονται τα προβλήματα διαχείρισης τάξης; </vt:lpstr>
      <vt:lpstr>Διευθετήσεις στην τάξη που εξυπηρετούν τους διδακτικούς στόχους  </vt:lpstr>
      <vt:lpstr>Θέσπιση κανονισμών τάξης  </vt:lpstr>
      <vt:lpstr>Διδακτικές ρουτίνες-συνήθειες  </vt:lpstr>
      <vt:lpstr>ΚΑΘΗΜΕΡΙΝΕΣ ΠΡΑΚΤΙΚΕΣ ΕΝΕΡΓΕΙΕΣ  </vt:lpstr>
      <vt:lpstr>Κατά την έναρξη του μαθήματος ο/η εκπαιδευτικός: </vt:lpstr>
      <vt:lpstr>Κατά τη διάρκεια του μαθήματος ο/η εκπαιδευτικός:  </vt:lpstr>
      <vt:lpstr>PowerPoint Presentation</vt:lpstr>
      <vt:lpstr>Κατά τη λήξη του μαθήματος ο/η εκπαιδευτικός:  </vt:lpstr>
      <vt:lpstr>Σύστημα κινήτρων  </vt:lpstr>
      <vt:lpstr>PowerPoint Presentation</vt:lpstr>
      <vt:lpstr>ΠΡΟΫΠΟΘΕΣΕΙΣ – ΚΑΛΕΣ ΠΡΑΚΤΙΚΕΣ ΓΙΑ  ΠΑΡΑΓΩΓΙΚΟ ΜΑΘΗΣΙΑΚΟ ΠΕΡΙΒΑΛΛΟΝ  </vt:lpstr>
      <vt:lpstr>Επικοινωνιακή ικανότητα για δημιουργία θετικού κλίματος  </vt:lpstr>
      <vt:lpstr>Ατομική δραστηριότητα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Αποτελεσματική διαχείριση τάξης:  </dc:title>
  <dc:creator>Microsoft Office User</dc:creator>
  <cp:lastModifiedBy>Angeliki Lazaridou</cp:lastModifiedBy>
  <cp:revision>37</cp:revision>
  <dcterms:created xsi:type="dcterms:W3CDTF">2020-02-05T09:57:26Z</dcterms:created>
  <dcterms:modified xsi:type="dcterms:W3CDTF">2022-03-08T13:20:19Z</dcterms:modified>
</cp:coreProperties>
</file>