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 id="293" r:id="rId3"/>
    <p:sldId id="276" r:id="rId4"/>
    <p:sldId id="277" r:id="rId5"/>
    <p:sldId id="278" r:id="rId6"/>
    <p:sldId id="279" r:id="rId7"/>
    <p:sldId id="294" r:id="rId8"/>
    <p:sldId id="280" r:id="rId9"/>
    <p:sldId id="295"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5" r:id="rId25"/>
    <p:sldId id="281" r:id="rId26"/>
    <p:sldId id="284" r:id="rId27"/>
    <p:sldId id="272" r:id="rId28"/>
    <p:sldId id="273" r:id="rId29"/>
    <p:sldId id="274" r:id="rId30"/>
    <p:sldId id="282" r:id="rId31"/>
    <p:sldId id="283" r:id="rId32"/>
    <p:sldId id="285" r:id="rId33"/>
    <p:sldId id="286" r:id="rId34"/>
    <p:sldId id="287" r:id="rId35"/>
    <p:sldId id="288" r:id="rId36"/>
    <p:sldId id="289" r:id="rId37"/>
    <p:sldId id="290" r:id="rId38"/>
    <p:sldId id="291" r:id="rId39"/>
    <p:sldId id="292" r:id="rId40"/>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632" autoAdjust="0"/>
    <p:restoredTop sz="95859"/>
  </p:normalViewPr>
  <p:slideViewPr>
    <p:cSldViewPr snapToGrid="0" snapToObjects="1">
      <p:cViewPr varScale="1">
        <p:scale>
          <a:sx n="82" d="100"/>
          <a:sy n="82" d="100"/>
        </p:scale>
        <p:origin x="848" y="4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371601"/>
            <a:ext cx="10464800" cy="1927225"/>
          </a:xfrm>
        </p:spPr>
        <p:txBody>
          <a:bodyPr anchor="b">
            <a:noAutofit/>
          </a:bodyPr>
          <a:lstStyle>
            <a:lvl1pPr>
              <a:defRPr sz="5400" cap="all" baseline="0"/>
            </a:lvl1pPr>
          </a:lstStyle>
          <a:p>
            <a:r>
              <a:rPr lang="el-GR"/>
              <a:t>Click to edit Master title style</a:t>
            </a:r>
            <a:endParaRPr lang="en-US" dirty="0"/>
          </a:p>
        </p:txBody>
      </p: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a:t>Click to edit Master subtitle style</a:t>
            </a:r>
            <a:endParaRPr lang="en-US" dirty="0"/>
          </a:p>
        </p:txBody>
      </p:sp>
      <p:sp>
        <p:nvSpPr>
          <p:cNvPr id="4" name="Date Placeholder 3"/>
          <p:cNvSpPr>
            <a:spLocks noGrp="1"/>
          </p:cNvSpPr>
          <p:nvPr>
            <p:ph type="dt" sz="half" idx="10"/>
          </p:nvPr>
        </p:nvSpPr>
        <p:spPr/>
        <p:txBody>
          <a:bodyPr/>
          <a:lstStyle/>
          <a:p>
            <a:fld id="{A4F99463-8757-0740-A515-951043AFB910}" type="datetimeFigureOut">
              <a:rPr lang="x-none" smtClean="0"/>
              <a:t>19/5/26</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DE60060-7481-3F44-8B05-A666E47C3B77}" type="slidenum">
              <a:rPr lang="x-none" smtClean="0"/>
              <a:t>‹#›</a:t>
            </a:fld>
            <a:endParaRPr lang="x-none"/>
          </a:p>
        </p:txBody>
      </p:sp>
      <p:cxnSp>
        <p:nvCxnSpPr>
          <p:cNvPr id="8" name="Straight Connector 7"/>
          <p:cNvCxnSpPr/>
          <p:nvPr/>
        </p:nvCxnSpPr>
        <p:spPr>
          <a:xfrm>
            <a:off x="914400" y="3398520"/>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a:p>
        </p:txBody>
      </p:sp>
      <p:sp>
        <p:nvSpPr>
          <p:cNvPr id="4" name="Date Placeholder 3"/>
          <p:cNvSpPr>
            <a:spLocks noGrp="1"/>
          </p:cNvSpPr>
          <p:nvPr>
            <p:ph type="dt" sz="half" idx="10"/>
          </p:nvPr>
        </p:nvSpPr>
        <p:spPr/>
        <p:txBody>
          <a:bodyPr/>
          <a:lstStyle/>
          <a:p>
            <a:fld id="{A4F99463-8757-0740-A515-951043AFB910}" type="datetimeFigureOut">
              <a:rPr lang="x-none" smtClean="0"/>
              <a:t>19/5/26</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DE60060-7481-3F44-8B05-A666E47C3B77}" type="slidenum">
              <a:rPr lang="x-none" smtClean="0"/>
              <a:t>‹#›</a:t>
            </a:fld>
            <a:endParaRPr lang="x-non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0"/>
            <a:ext cx="2743200" cy="5867400"/>
          </a:xfrm>
        </p:spPr>
        <p:txBody>
          <a:bodyPr vert="eaVert" anchor="b"/>
          <a:lstStyle/>
          <a:p>
            <a:r>
              <a:rPr lang="el-GR"/>
              <a:t>Click to edit Master title style</a:t>
            </a:r>
            <a:endParaRPr lang="en-US" dirty="0"/>
          </a:p>
        </p:txBody>
      </p:sp>
      <p:sp>
        <p:nvSpPr>
          <p:cNvPr id="3" name="Vertical Text Placeholder 2"/>
          <p:cNvSpPr>
            <a:spLocks noGrp="1"/>
          </p:cNvSpPr>
          <p:nvPr>
            <p:ph type="body" orient="vert" idx="1"/>
          </p:nvPr>
        </p:nvSpPr>
        <p:spPr>
          <a:xfrm>
            <a:off x="609600" y="609600"/>
            <a:ext cx="8026400" cy="5867400"/>
          </a:xfrm>
        </p:spPr>
        <p:txBody>
          <a:bodyPr vert="eaVert"/>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dirty="0"/>
          </a:p>
        </p:txBody>
      </p:sp>
      <p:sp>
        <p:nvSpPr>
          <p:cNvPr id="4" name="Date Placeholder 3"/>
          <p:cNvSpPr>
            <a:spLocks noGrp="1"/>
          </p:cNvSpPr>
          <p:nvPr>
            <p:ph type="dt" sz="half" idx="10"/>
          </p:nvPr>
        </p:nvSpPr>
        <p:spPr/>
        <p:txBody>
          <a:bodyPr/>
          <a:lstStyle/>
          <a:p>
            <a:fld id="{A4F99463-8757-0740-A515-951043AFB910}" type="datetimeFigureOut">
              <a:rPr lang="x-none" smtClean="0"/>
              <a:t>19/5/26</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DE60060-7481-3F44-8B05-A666E47C3B77}" type="slidenum">
              <a:rPr lang="x-none" smtClean="0"/>
              <a:t>‹#›</a:t>
            </a:fld>
            <a:endParaRPr lang="x-non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Click to edit Master title style</a:t>
            </a:r>
            <a:endParaRPr lang="en-US"/>
          </a:p>
        </p:txBody>
      </p:sp>
      <p:sp>
        <p:nvSpPr>
          <p:cNvPr id="3" name="Content Placeholder 2"/>
          <p:cNvSpPr>
            <a:spLocks noGrp="1"/>
          </p:cNvSpPr>
          <p:nvPr>
            <p:ph idx="1"/>
          </p:nvPr>
        </p:nvSpPr>
        <p:spPr/>
        <p:txBody>
          <a:bodyPr/>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a:p>
        </p:txBody>
      </p:sp>
      <p:sp>
        <p:nvSpPr>
          <p:cNvPr id="4" name="Date Placeholder 3"/>
          <p:cNvSpPr>
            <a:spLocks noGrp="1"/>
          </p:cNvSpPr>
          <p:nvPr>
            <p:ph type="dt" sz="half" idx="10"/>
          </p:nvPr>
        </p:nvSpPr>
        <p:spPr/>
        <p:txBody>
          <a:bodyPr/>
          <a:lstStyle/>
          <a:p>
            <a:fld id="{A4F99463-8757-0740-A515-951043AFB910}" type="datetimeFigureOut">
              <a:rPr lang="x-none" smtClean="0"/>
              <a:t>19/5/26</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DE60060-7481-3F44-8B05-A666E47C3B77}" type="slidenum">
              <a:rPr lang="x-none" smtClean="0"/>
              <a:t>‹#›</a:t>
            </a:fld>
            <a:endParaRPr lang="x-non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2362201"/>
            <a:ext cx="10363200" cy="2200275"/>
          </a:xfrm>
        </p:spPr>
        <p:txBody>
          <a:bodyPr anchor="b">
            <a:normAutofit/>
          </a:bodyPr>
          <a:lstStyle>
            <a:lvl1pPr algn="l">
              <a:defRPr sz="4800" b="0" cap="all"/>
            </a:lvl1pPr>
          </a:lstStyle>
          <a:p>
            <a:r>
              <a:rPr lang="el-GR"/>
              <a:t>Click to edit Master title style</a:t>
            </a:r>
            <a:endParaRPr lang="en-US" dirty="0"/>
          </a:p>
        </p:txBody>
      </p:sp>
      <p:sp>
        <p:nvSpPr>
          <p:cNvPr id="3" name="Text Placeholder 2"/>
          <p:cNvSpPr>
            <a:spLocks noGrp="1"/>
          </p:cNvSpPr>
          <p:nvPr>
            <p:ph type="body" idx="1"/>
          </p:nvPr>
        </p:nvSpPr>
        <p:spPr>
          <a:xfrm>
            <a:off x="963084" y="4626865"/>
            <a:ext cx="103632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Click to edit Master text styles</a:t>
            </a:r>
          </a:p>
        </p:txBody>
      </p:sp>
      <p:sp>
        <p:nvSpPr>
          <p:cNvPr id="4" name="Date Placeholder 3"/>
          <p:cNvSpPr>
            <a:spLocks noGrp="1"/>
          </p:cNvSpPr>
          <p:nvPr>
            <p:ph type="dt" sz="half" idx="10"/>
          </p:nvPr>
        </p:nvSpPr>
        <p:spPr/>
        <p:txBody>
          <a:bodyPr/>
          <a:lstStyle/>
          <a:p>
            <a:fld id="{A4F99463-8757-0740-A515-951043AFB910}" type="datetimeFigureOut">
              <a:rPr lang="x-none" smtClean="0"/>
              <a:t>19/5/26</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7DE60060-7481-3F44-8B05-A666E47C3B77}" type="slidenum">
              <a:rPr lang="x-none" smtClean="0"/>
              <a:t>‹#›</a:t>
            </a:fld>
            <a:endParaRPr lang="x-none"/>
          </a:p>
        </p:txBody>
      </p:sp>
      <p:cxnSp>
        <p:nvCxnSpPr>
          <p:cNvPr id="7" name="Straight Connector 6"/>
          <p:cNvCxnSpPr/>
          <p:nvPr/>
        </p:nvCxnSpPr>
        <p:spPr>
          <a:xfrm>
            <a:off x="975360" y="4599432"/>
            <a:ext cx="104648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Click to edit Master title style</a:t>
            </a:r>
            <a:endParaRPr lang="en-US"/>
          </a:p>
        </p:txBody>
      </p:sp>
      <p:sp>
        <p:nvSpPr>
          <p:cNvPr id="3" name="Content Placeholder 2"/>
          <p:cNvSpPr>
            <a:spLocks noGrp="1"/>
          </p:cNvSpPr>
          <p:nvPr>
            <p:ph sz="half" idx="1"/>
          </p:nvPr>
        </p:nvSpPr>
        <p:spPr>
          <a:xfrm>
            <a:off x="609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dirty="0"/>
          </a:p>
        </p:txBody>
      </p:sp>
      <p:sp>
        <p:nvSpPr>
          <p:cNvPr id="4" name="Content Placeholder 3"/>
          <p:cNvSpPr>
            <a:spLocks noGrp="1"/>
          </p:cNvSpPr>
          <p:nvPr>
            <p:ph sz="half" idx="2"/>
          </p:nvPr>
        </p:nvSpPr>
        <p:spPr>
          <a:xfrm>
            <a:off x="6197600" y="1673352"/>
            <a:ext cx="53848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dirty="0"/>
          </a:p>
        </p:txBody>
      </p:sp>
      <p:sp>
        <p:nvSpPr>
          <p:cNvPr id="5" name="Date Placeholder 4"/>
          <p:cNvSpPr>
            <a:spLocks noGrp="1"/>
          </p:cNvSpPr>
          <p:nvPr>
            <p:ph type="dt" sz="half" idx="10"/>
          </p:nvPr>
        </p:nvSpPr>
        <p:spPr/>
        <p:txBody>
          <a:bodyPr/>
          <a:lstStyle/>
          <a:p>
            <a:fld id="{A4F99463-8757-0740-A515-951043AFB910}" type="datetimeFigureOut">
              <a:rPr lang="x-none" smtClean="0"/>
              <a:t>19/5/26</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DE60060-7481-3F44-8B05-A666E47C3B77}" type="slidenum">
              <a:rPr lang="x-none" smtClean="0"/>
              <a:t>‹#›</a:t>
            </a:fld>
            <a:endParaRPr lang="x-non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a:t>Click to edit Master title style</a:t>
            </a:r>
            <a:endParaRPr lang="en-US" dirty="0"/>
          </a:p>
        </p:txBody>
      </p:sp>
      <p:sp>
        <p:nvSpPr>
          <p:cNvPr id="3" name="Text Placeholder 2"/>
          <p:cNvSpPr>
            <a:spLocks noGrp="1"/>
          </p:cNvSpPr>
          <p:nvPr>
            <p:ph type="body" idx="1"/>
          </p:nvPr>
        </p:nvSpPr>
        <p:spPr>
          <a:xfrm>
            <a:off x="60960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Click to edit Master text styles</a:t>
            </a:r>
          </a:p>
        </p:txBody>
      </p:sp>
      <p:sp>
        <p:nvSpPr>
          <p:cNvPr id="4" name="Content Placeholder 3"/>
          <p:cNvSpPr>
            <a:spLocks noGrp="1"/>
          </p:cNvSpPr>
          <p:nvPr>
            <p:ph sz="half" idx="2"/>
          </p:nvPr>
        </p:nvSpPr>
        <p:spPr>
          <a:xfrm>
            <a:off x="60960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dirty="0"/>
          </a:p>
        </p:txBody>
      </p:sp>
      <p:sp>
        <p:nvSpPr>
          <p:cNvPr id="5" name="Text Placeholder 4"/>
          <p:cNvSpPr>
            <a:spLocks noGrp="1"/>
          </p:cNvSpPr>
          <p:nvPr>
            <p:ph type="body" sz="quarter" idx="3"/>
          </p:nvPr>
        </p:nvSpPr>
        <p:spPr>
          <a:xfrm>
            <a:off x="6339840" y="1676400"/>
            <a:ext cx="524256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Click to edit Master text styles</a:t>
            </a:r>
          </a:p>
        </p:txBody>
      </p:sp>
      <p:sp>
        <p:nvSpPr>
          <p:cNvPr id="6" name="Content Placeholder 5"/>
          <p:cNvSpPr>
            <a:spLocks noGrp="1"/>
          </p:cNvSpPr>
          <p:nvPr>
            <p:ph sz="quarter" idx="4"/>
          </p:nvPr>
        </p:nvSpPr>
        <p:spPr>
          <a:xfrm>
            <a:off x="6339840" y="2438400"/>
            <a:ext cx="524256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dirty="0"/>
          </a:p>
        </p:txBody>
      </p:sp>
      <p:sp>
        <p:nvSpPr>
          <p:cNvPr id="7" name="Date Placeholder 6"/>
          <p:cNvSpPr>
            <a:spLocks noGrp="1"/>
          </p:cNvSpPr>
          <p:nvPr>
            <p:ph type="dt" sz="half" idx="10"/>
          </p:nvPr>
        </p:nvSpPr>
        <p:spPr/>
        <p:txBody>
          <a:bodyPr/>
          <a:lstStyle/>
          <a:p>
            <a:fld id="{A4F99463-8757-0740-A515-951043AFB910}" type="datetimeFigureOut">
              <a:rPr lang="x-none" smtClean="0"/>
              <a:t>19/5/26</a:t>
            </a:fld>
            <a:endParaRPr lang="x-none"/>
          </a:p>
        </p:txBody>
      </p:sp>
      <p:sp>
        <p:nvSpPr>
          <p:cNvPr id="8" name="Footer Placeholder 7"/>
          <p:cNvSpPr>
            <a:spLocks noGrp="1"/>
          </p:cNvSpPr>
          <p:nvPr>
            <p:ph type="ftr" sz="quarter" idx="11"/>
          </p:nvPr>
        </p:nvSpPr>
        <p:spPr/>
        <p:txBody>
          <a:bodyPr/>
          <a:lstStyle/>
          <a:p>
            <a:endParaRPr lang="x-none"/>
          </a:p>
        </p:txBody>
      </p:sp>
      <p:sp>
        <p:nvSpPr>
          <p:cNvPr id="9" name="Slide Number Placeholder 8"/>
          <p:cNvSpPr>
            <a:spLocks noGrp="1"/>
          </p:cNvSpPr>
          <p:nvPr>
            <p:ph type="sldNum" sz="quarter" idx="12"/>
          </p:nvPr>
        </p:nvSpPr>
        <p:spPr/>
        <p:txBody>
          <a:bodyPr/>
          <a:lstStyle/>
          <a:p>
            <a:fld id="{7DE60060-7481-3F44-8B05-A666E47C3B77}" type="slidenum">
              <a:rPr lang="x-none" smtClean="0"/>
              <a:t>‹#›</a:t>
            </a:fld>
            <a:endParaRPr lang="x-none"/>
          </a:p>
        </p:txBody>
      </p:sp>
      <p:cxnSp>
        <p:nvCxnSpPr>
          <p:cNvPr id="11" name="Straight Connector 10"/>
          <p:cNvCxnSpPr/>
          <p:nvPr/>
        </p:nvCxnSpPr>
        <p:spPr>
          <a:xfrm rot="5400000">
            <a:off x="3741949" y="4045691"/>
            <a:ext cx="4709160" cy="105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Click to edit Master title style</a:t>
            </a:r>
            <a:endParaRPr lang="en-US"/>
          </a:p>
        </p:txBody>
      </p:sp>
      <p:sp>
        <p:nvSpPr>
          <p:cNvPr id="3" name="Date Placeholder 2"/>
          <p:cNvSpPr>
            <a:spLocks noGrp="1"/>
          </p:cNvSpPr>
          <p:nvPr>
            <p:ph type="dt" sz="half" idx="10"/>
          </p:nvPr>
        </p:nvSpPr>
        <p:spPr/>
        <p:txBody>
          <a:bodyPr/>
          <a:lstStyle/>
          <a:p>
            <a:fld id="{A4F99463-8757-0740-A515-951043AFB910}" type="datetimeFigureOut">
              <a:rPr lang="x-none" smtClean="0"/>
              <a:t>19/5/26</a:t>
            </a:fld>
            <a:endParaRPr lang="x-none"/>
          </a:p>
        </p:txBody>
      </p:sp>
      <p:sp>
        <p:nvSpPr>
          <p:cNvPr id="4" name="Footer Placeholder 3"/>
          <p:cNvSpPr>
            <a:spLocks noGrp="1"/>
          </p:cNvSpPr>
          <p:nvPr>
            <p:ph type="ftr" sz="quarter" idx="11"/>
          </p:nvPr>
        </p:nvSpPr>
        <p:spPr/>
        <p:txBody>
          <a:bodyPr/>
          <a:lstStyle/>
          <a:p>
            <a:endParaRPr lang="x-none"/>
          </a:p>
        </p:txBody>
      </p:sp>
      <p:sp>
        <p:nvSpPr>
          <p:cNvPr id="5" name="Slide Number Placeholder 4"/>
          <p:cNvSpPr>
            <a:spLocks noGrp="1"/>
          </p:cNvSpPr>
          <p:nvPr>
            <p:ph type="sldNum" sz="quarter" idx="12"/>
          </p:nvPr>
        </p:nvSpPr>
        <p:spPr/>
        <p:txBody>
          <a:bodyPr/>
          <a:lstStyle/>
          <a:p>
            <a:fld id="{7DE60060-7481-3F44-8B05-A666E47C3B77}" type="slidenum">
              <a:rPr lang="x-none" smtClean="0"/>
              <a:t>‹#›</a:t>
            </a:fld>
            <a:endParaRPr lang="x-non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F99463-8757-0740-A515-951043AFB910}" type="datetimeFigureOut">
              <a:rPr lang="x-none" smtClean="0"/>
              <a:t>19/5/26</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p:txBody>
          <a:bodyPr/>
          <a:lstStyle/>
          <a:p>
            <a:fld id="{7DE60060-7481-3F44-8B05-A666E47C3B77}" type="slidenum">
              <a:rPr lang="x-none" smtClean="0"/>
              <a:t>‹#›</a:t>
            </a:fld>
            <a:endParaRPr lang="x-non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080"/>
            <a:ext cx="2852928" cy="1261872"/>
          </a:xfrm>
        </p:spPr>
        <p:txBody>
          <a:bodyPr anchor="b">
            <a:noAutofit/>
          </a:bodyPr>
          <a:lstStyle>
            <a:lvl1pPr algn="l">
              <a:defRPr sz="2400" b="0"/>
            </a:lvl1pPr>
          </a:lstStyle>
          <a:p>
            <a:r>
              <a:rPr lang="el-GR"/>
              <a:t>Click to edit Master title style</a:t>
            </a:r>
            <a:endParaRPr lang="en-US" dirty="0"/>
          </a:p>
        </p:txBody>
      </p:sp>
      <p:sp>
        <p:nvSpPr>
          <p:cNvPr id="3" name="Content Placeholder 2"/>
          <p:cNvSpPr>
            <a:spLocks noGrp="1"/>
          </p:cNvSpPr>
          <p:nvPr>
            <p:ph idx="1"/>
          </p:nvPr>
        </p:nvSpPr>
        <p:spPr>
          <a:xfrm>
            <a:off x="3962400" y="792080"/>
            <a:ext cx="7620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dirty="0"/>
          </a:p>
        </p:txBody>
      </p:sp>
      <p:sp>
        <p:nvSpPr>
          <p:cNvPr id="4" name="Text Placeholder 3"/>
          <p:cNvSpPr>
            <a:spLocks noGrp="1"/>
          </p:cNvSpPr>
          <p:nvPr>
            <p:ph type="body" sz="half" idx="2"/>
          </p:nvPr>
        </p:nvSpPr>
        <p:spPr>
          <a:xfrm>
            <a:off x="609601" y="2130553"/>
            <a:ext cx="2852928"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Click to edit Master text styles</a:t>
            </a:r>
          </a:p>
        </p:txBody>
      </p:sp>
      <p:sp>
        <p:nvSpPr>
          <p:cNvPr id="5" name="Date Placeholder 4"/>
          <p:cNvSpPr>
            <a:spLocks noGrp="1"/>
          </p:cNvSpPr>
          <p:nvPr>
            <p:ph type="dt" sz="half" idx="10"/>
          </p:nvPr>
        </p:nvSpPr>
        <p:spPr/>
        <p:txBody>
          <a:bodyPr/>
          <a:lstStyle/>
          <a:p>
            <a:fld id="{A4F99463-8757-0740-A515-951043AFB910}" type="datetimeFigureOut">
              <a:rPr lang="x-none" smtClean="0"/>
              <a:t>19/5/26</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DE60060-7481-3F44-8B05-A666E47C3B77}" type="slidenum">
              <a:rPr lang="x-none" smtClean="0"/>
              <a:t>‹#›</a:t>
            </a:fld>
            <a:endParaRPr lang="x-none"/>
          </a:p>
        </p:txBody>
      </p:sp>
      <p:cxnSp>
        <p:nvCxnSpPr>
          <p:cNvPr id="9" name="Straight Connector 8"/>
          <p:cNvCxnSpPr/>
          <p:nvPr/>
        </p:nvCxnSpPr>
        <p:spPr>
          <a:xfrm rot="5400000">
            <a:off x="912152" y="3579942"/>
            <a:ext cx="557784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92480"/>
            <a:ext cx="2856907" cy="1264920"/>
          </a:xfrm>
        </p:spPr>
        <p:txBody>
          <a:bodyPr anchor="b">
            <a:normAutofit/>
          </a:bodyPr>
          <a:lstStyle>
            <a:lvl1pPr algn="l">
              <a:defRPr sz="2400" b="0"/>
            </a:lvl1pPr>
          </a:lstStyle>
          <a:p>
            <a:r>
              <a:rPr lang="el-GR"/>
              <a:t>Click to edit Master title style</a:t>
            </a:r>
            <a:endParaRPr lang="en-US" dirty="0"/>
          </a:p>
        </p:txBody>
      </p:sp>
      <p:sp>
        <p:nvSpPr>
          <p:cNvPr id="3" name="Picture Placeholder 2"/>
          <p:cNvSpPr>
            <a:spLocks noGrp="1"/>
          </p:cNvSpPr>
          <p:nvPr>
            <p:ph type="pic" idx="1"/>
          </p:nvPr>
        </p:nvSpPr>
        <p:spPr>
          <a:xfrm>
            <a:off x="3811480" y="838201"/>
            <a:ext cx="787252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Drag picture to placeholder or click icon to add</a:t>
            </a:r>
            <a:endParaRPr lang="en-US" dirty="0"/>
          </a:p>
        </p:txBody>
      </p:sp>
      <p:sp>
        <p:nvSpPr>
          <p:cNvPr id="4" name="Text Placeholder 3"/>
          <p:cNvSpPr>
            <a:spLocks noGrp="1"/>
          </p:cNvSpPr>
          <p:nvPr>
            <p:ph type="body" sz="half" idx="2"/>
          </p:nvPr>
        </p:nvSpPr>
        <p:spPr>
          <a:xfrm>
            <a:off x="609600" y="2133600"/>
            <a:ext cx="2852928"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Click to edit Master text styles</a:t>
            </a:r>
          </a:p>
        </p:txBody>
      </p:sp>
      <p:sp>
        <p:nvSpPr>
          <p:cNvPr id="5" name="Date Placeholder 4"/>
          <p:cNvSpPr>
            <a:spLocks noGrp="1"/>
          </p:cNvSpPr>
          <p:nvPr>
            <p:ph type="dt" sz="half" idx="10"/>
          </p:nvPr>
        </p:nvSpPr>
        <p:spPr/>
        <p:txBody>
          <a:bodyPr/>
          <a:lstStyle/>
          <a:p>
            <a:fld id="{A4F99463-8757-0740-A515-951043AFB910}" type="datetimeFigureOut">
              <a:rPr lang="x-none" smtClean="0"/>
              <a:t>19/5/26</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7DE60060-7481-3F44-8B05-A666E47C3B77}" type="slidenum">
              <a:rPr lang="x-none" smtClean="0"/>
              <a:t>‹#›</a:t>
            </a:fld>
            <a:endParaRPr lang="x-non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12192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09600" y="533400"/>
            <a:ext cx="10972800" cy="990600"/>
          </a:xfrm>
          <a:prstGeom prst="rect">
            <a:avLst/>
          </a:prstGeom>
        </p:spPr>
        <p:txBody>
          <a:bodyPr vert="horz" lIns="91440" tIns="45720" rIns="91440" bIns="45720" rtlCol="0" anchor="ctr">
            <a:normAutofit/>
          </a:bodyPr>
          <a:lstStyle/>
          <a:p>
            <a:r>
              <a:rPr lang="el-GR"/>
              <a:t>Click to edit Master title style</a:t>
            </a:r>
            <a:endParaRPr lang="en-US" dirty="0"/>
          </a:p>
        </p:txBody>
      </p:sp>
      <p:sp>
        <p:nvSpPr>
          <p:cNvPr id="3" name="Text Placeholder 2"/>
          <p:cNvSpPr>
            <a:spLocks noGrp="1"/>
          </p:cNvSpPr>
          <p:nvPr>
            <p:ph type="body" idx="1"/>
          </p:nvPr>
        </p:nvSpPr>
        <p:spPr>
          <a:xfrm>
            <a:off x="609600" y="1600200"/>
            <a:ext cx="10972800" cy="4876800"/>
          </a:xfrm>
          <a:prstGeom prst="rect">
            <a:avLst/>
          </a:prstGeom>
        </p:spPr>
        <p:txBody>
          <a:bodyPr vert="horz" lIns="91440" tIns="45720" rIns="91440" bIns="45720" rtlCol="0">
            <a:normAutofit/>
          </a:bodyPr>
          <a:lstStyle/>
          <a:p>
            <a:pPr lvl="0"/>
            <a:r>
              <a:rPr lang="el-GR"/>
              <a:t>Click to edit Master text styles</a:t>
            </a:r>
          </a:p>
          <a:p>
            <a:pPr lvl="1"/>
            <a:r>
              <a:rPr lang="el-GR"/>
              <a:t>Second level</a:t>
            </a:r>
          </a:p>
          <a:p>
            <a:pPr lvl="2"/>
            <a:r>
              <a:rPr lang="el-GR"/>
              <a:t>Third level</a:t>
            </a:r>
          </a:p>
          <a:p>
            <a:pPr lvl="3"/>
            <a:r>
              <a:rPr lang="el-GR"/>
              <a:t>Fourth level</a:t>
            </a:r>
          </a:p>
          <a:p>
            <a:pPr lvl="4"/>
            <a:r>
              <a:rPr lang="el-GR"/>
              <a:t>Fifth level</a:t>
            </a:r>
            <a:endParaRPr lang="en-US" dirty="0"/>
          </a:p>
        </p:txBody>
      </p:sp>
      <p:sp>
        <p:nvSpPr>
          <p:cNvPr id="7" name="Rectangle 6"/>
          <p:cNvSpPr/>
          <p:nvPr/>
        </p:nvSpPr>
        <p:spPr>
          <a:xfrm>
            <a:off x="0" y="0"/>
            <a:ext cx="12192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609600" y="18288"/>
            <a:ext cx="3860800" cy="329184"/>
          </a:xfrm>
          <a:prstGeom prst="rect">
            <a:avLst/>
          </a:prstGeom>
        </p:spPr>
        <p:txBody>
          <a:bodyPr vert="horz" lIns="91440" tIns="45720" rIns="91440" bIns="45720" rtlCol="0" anchor="ctr"/>
          <a:lstStyle>
            <a:lvl1pPr algn="l">
              <a:defRPr sz="1200">
                <a:solidFill>
                  <a:srgbClr val="FFFFFF"/>
                </a:solidFill>
              </a:defRPr>
            </a:lvl1pPr>
          </a:lstStyle>
          <a:p>
            <a:fld id="{A4F99463-8757-0740-A515-951043AFB910}" type="datetimeFigureOut">
              <a:rPr lang="x-none" smtClean="0"/>
              <a:t>19/5/26</a:t>
            </a:fld>
            <a:endParaRPr lang="x-none"/>
          </a:p>
        </p:txBody>
      </p:sp>
      <p:sp>
        <p:nvSpPr>
          <p:cNvPr id="5" name="Footer Placeholder 4"/>
          <p:cNvSpPr>
            <a:spLocks noGrp="1"/>
          </p:cNvSpPr>
          <p:nvPr>
            <p:ph type="ftr" sz="quarter" idx="3"/>
          </p:nvPr>
        </p:nvSpPr>
        <p:spPr>
          <a:xfrm>
            <a:off x="4572000" y="18288"/>
            <a:ext cx="5486400" cy="329184"/>
          </a:xfrm>
          <a:prstGeom prst="rect">
            <a:avLst/>
          </a:prstGeom>
        </p:spPr>
        <p:txBody>
          <a:bodyPr vert="horz" lIns="91440" tIns="45720" rIns="91440" bIns="45720" rtlCol="0" anchor="ctr"/>
          <a:lstStyle>
            <a:lvl1pPr algn="ctr">
              <a:defRPr sz="1200">
                <a:solidFill>
                  <a:srgbClr val="FFFFFF"/>
                </a:solidFill>
              </a:defRPr>
            </a:lvl1pPr>
          </a:lstStyle>
          <a:p>
            <a:endParaRPr lang="x-none"/>
          </a:p>
        </p:txBody>
      </p:sp>
      <p:sp>
        <p:nvSpPr>
          <p:cNvPr id="6" name="Slide Number Placeholder 5"/>
          <p:cNvSpPr>
            <a:spLocks noGrp="1"/>
          </p:cNvSpPr>
          <p:nvPr>
            <p:ph type="sldNum" sz="quarter" idx="4"/>
          </p:nvPr>
        </p:nvSpPr>
        <p:spPr>
          <a:xfrm>
            <a:off x="10160000" y="18288"/>
            <a:ext cx="1422400" cy="329184"/>
          </a:xfrm>
          <a:prstGeom prst="rect">
            <a:avLst/>
          </a:prstGeom>
        </p:spPr>
        <p:txBody>
          <a:bodyPr vert="horz" lIns="91440" tIns="45720" rIns="91440" bIns="45720" rtlCol="0" anchor="ctr"/>
          <a:lstStyle>
            <a:lvl1pPr algn="l">
              <a:defRPr sz="1400" b="1">
                <a:solidFill>
                  <a:srgbClr val="FFFFFF"/>
                </a:solidFill>
              </a:defRPr>
            </a:lvl1pPr>
          </a:lstStyle>
          <a:p>
            <a:fld id="{7DE60060-7481-3F44-8B05-A666E47C3B77}" type="slidenum">
              <a:rPr lang="x-none" smtClean="0"/>
              <a:t>‹#›</a:t>
            </a:fld>
            <a:endParaRPr lang="x-none"/>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1A6B4-0857-9E4E-8A91-DD0EA268E947}"/>
              </a:ext>
            </a:extLst>
          </p:cNvPr>
          <p:cNvSpPr>
            <a:spLocks noGrp="1"/>
          </p:cNvSpPr>
          <p:nvPr>
            <p:ph type="ctrTitle"/>
          </p:nvPr>
        </p:nvSpPr>
        <p:spPr>
          <a:xfrm>
            <a:off x="1523999" y="2366010"/>
            <a:ext cx="9604917" cy="1536917"/>
          </a:xfrm>
        </p:spPr>
        <p:txBody>
          <a:bodyPr>
            <a:normAutofit fontScale="90000"/>
          </a:bodyPr>
          <a:lstStyle/>
          <a:p>
            <a:pPr algn="ctr"/>
            <a:r>
              <a:rPr lang="el-GR" sz="4000" b="1" dirty="0">
                <a:solidFill>
                  <a:srgbClr val="FF0000"/>
                </a:solidFill>
              </a:rPr>
              <a:t>Προβληματικές συμπεριφορές στην τάξη:</a:t>
            </a:r>
            <a:br>
              <a:rPr lang="el-GR" sz="4000" b="1" dirty="0">
                <a:solidFill>
                  <a:srgbClr val="FF0000"/>
                </a:solidFill>
              </a:rPr>
            </a:br>
            <a:r>
              <a:rPr lang="el-GR" sz="3200" b="1" dirty="0">
                <a:solidFill>
                  <a:srgbClr val="FF0000"/>
                </a:solidFill>
              </a:rPr>
              <a:t> </a:t>
            </a:r>
            <a:r>
              <a:rPr lang="el-GR" sz="3200" b="1" dirty="0" err="1">
                <a:solidFill>
                  <a:srgbClr val="FF0000"/>
                </a:solidFill>
              </a:rPr>
              <a:t>συμπεριφορες</a:t>
            </a:r>
            <a:r>
              <a:rPr lang="el-GR" sz="3200" b="1" dirty="0">
                <a:solidFill>
                  <a:srgbClr val="FF0000"/>
                </a:solidFill>
              </a:rPr>
              <a:t> που </a:t>
            </a:r>
            <a:r>
              <a:rPr lang="el-GR" sz="3200" b="1" dirty="0" err="1">
                <a:solidFill>
                  <a:srgbClr val="FF0000"/>
                </a:solidFill>
              </a:rPr>
              <a:t>δυσκολευουν</a:t>
            </a:r>
            <a:r>
              <a:rPr lang="el-GR" sz="3200" b="1" dirty="0">
                <a:solidFill>
                  <a:srgbClr val="FF0000"/>
                </a:solidFill>
              </a:rPr>
              <a:t> τη </a:t>
            </a:r>
            <a:r>
              <a:rPr lang="el-GR" sz="3200" b="1" dirty="0" err="1">
                <a:solidFill>
                  <a:srgbClr val="FF0000"/>
                </a:solidFill>
              </a:rPr>
              <a:t>μαθηση</a:t>
            </a:r>
            <a:endParaRPr lang="x-none" sz="4000" b="1" dirty="0">
              <a:solidFill>
                <a:srgbClr val="FF0000"/>
              </a:solidFill>
            </a:endParaRPr>
          </a:p>
        </p:txBody>
      </p:sp>
    </p:spTree>
    <p:extLst>
      <p:ext uri="{BB962C8B-B14F-4D97-AF65-F5344CB8AC3E}">
        <p14:creationId xmlns:p14="http://schemas.microsoft.com/office/powerpoint/2010/main" val="3115730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FB979-7D1E-4742-843B-9A566C053E3E}"/>
              </a:ext>
            </a:extLst>
          </p:cNvPr>
          <p:cNvSpPr>
            <a:spLocks noGrp="1"/>
          </p:cNvSpPr>
          <p:nvPr>
            <p:ph type="title"/>
          </p:nvPr>
        </p:nvSpPr>
        <p:spPr/>
        <p:txBody>
          <a:bodyPr/>
          <a:lstStyle/>
          <a:p>
            <a:pPr algn="ctr"/>
            <a:r>
              <a:rPr lang="el-GR" b="1" dirty="0">
                <a:solidFill>
                  <a:srgbClr val="FF0000"/>
                </a:solidFill>
              </a:rPr>
              <a:t>Επιθετικότητα</a:t>
            </a:r>
            <a:endParaRPr lang="x-none" b="1" dirty="0">
              <a:solidFill>
                <a:srgbClr val="FF0000"/>
              </a:solidFill>
            </a:endParaRPr>
          </a:p>
        </p:txBody>
      </p:sp>
      <p:sp>
        <p:nvSpPr>
          <p:cNvPr id="3" name="Content Placeholder 2">
            <a:extLst>
              <a:ext uri="{FF2B5EF4-FFF2-40B4-BE49-F238E27FC236}">
                <a16:creationId xmlns:a16="http://schemas.microsoft.com/office/drawing/2014/main" id="{FC55C2AA-354E-BB4A-AC78-45ABA215C985}"/>
              </a:ext>
            </a:extLst>
          </p:cNvPr>
          <p:cNvSpPr>
            <a:spLocks noGrp="1"/>
          </p:cNvSpPr>
          <p:nvPr>
            <p:ph idx="1"/>
          </p:nvPr>
        </p:nvSpPr>
        <p:spPr>
          <a:xfrm>
            <a:off x="819150" y="1644016"/>
            <a:ext cx="10515600" cy="4351338"/>
          </a:xfrm>
        </p:spPr>
        <p:txBody>
          <a:bodyPr>
            <a:normAutofit lnSpcReduction="10000"/>
          </a:bodyPr>
          <a:lstStyle/>
          <a:p>
            <a:r>
              <a:rPr lang="el-GR" altLang="en-US" dirty="0">
                <a:sym typeface="Wingdings" panose="05000000000000000000" pitchFamily="2" charset="2"/>
              </a:rPr>
              <a:t>Πρόκειται για σκόπιμη, απρόκλητη, επαναλαμβανόμενη, κυρίαρχη συμπεριφορά. </a:t>
            </a:r>
          </a:p>
          <a:p>
            <a:r>
              <a:rPr lang="el-GR" altLang="en-US" dirty="0">
                <a:sym typeface="Wingdings" panose="05000000000000000000" pitchFamily="2" charset="2"/>
              </a:rPr>
              <a:t>Αποτελεί συνδυασμό των ατομικών χαρακτηριστικών του κάθε παιδιού, των οικογενειακών επιδράσεων και των χαρακτηριστικών του σχολείου και της κουλτούρας του. </a:t>
            </a:r>
          </a:p>
          <a:p>
            <a:r>
              <a:rPr lang="el-GR" altLang="en-US" dirty="0">
                <a:sym typeface="Wingdings" panose="05000000000000000000" pitchFamily="2" charset="2"/>
              </a:rPr>
              <a:t>Το παιδί αντιδρά βίαια σε καταστάσεις που του προκαλούν δυσαρέσκεια. </a:t>
            </a:r>
            <a:endParaRPr lang="en-CA" altLang="en-US" dirty="0">
              <a:sym typeface="Wingdings" panose="05000000000000000000" pitchFamily="2" charset="2"/>
            </a:endParaRPr>
          </a:p>
          <a:p>
            <a:r>
              <a:rPr lang="el-GR" altLang="en-US" dirty="0">
                <a:sym typeface="Wingdings" panose="05000000000000000000" pitchFamily="2" charset="2"/>
              </a:rPr>
              <a:t>Η επιθετικότητα μπορεί να στρέφεται στον εαυτό του (κλαίει, πηδά πάνω κάτω, χτυπιέται στο πάτωμα, τραβά τα μαλλιά του, </a:t>
            </a:r>
            <a:r>
              <a:rPr lang="el-GR" altLang="en-US" dirty="0" err="1">
                <a:sym typeface="Wingdings" panose="05000000000000000000" pitchFamily="2" charset="2"/>
              </a:rPr>
              <a:t>κλπ</a:t>
            </a:r>
            <a:r>
              <a:rPr lang="el-GR" altLang="en-US" dirty="0">
                <a:sym typeface="Wingdings" panose="05000000000000000000" pitchFamily="2" charset="2"/>
              </a:rPr>
              <a:t>) ή επιθετικότητα εκφράζεται προς τα αντικείμενα και τους ανθρώπους γύρω του. </a:t>
            </a:r>
            <a:endParaRPr lang="en-CA" altLang="en-US" dirty="0">
              <a:sym typeface="Wingdings" panose="05000000000000000000" pitchFamily="2" charset="2"/>
            </a:endParaRPr>
          </a:p>
          <a:p>
            <a:r>
              <a:rPr lang="el-GR" altLang="en-US" dirty="0">
                <a:sym typeface="Wingdings" panose="05000000000000000000" pitchFamily="2" charset="2"/>
              </a:rPr>
              <a:t>Μπορεί να έχει σκοπό την απόκτηση κάποιου αντικειμένου ή δικαιώματος χωρίς να θέλει συνειδητά να προκαλέσει κακό στους άλλους ή μπορεί να έχει μια εχθρική συμπεριφορά απέναντι στους συμμαθητές του. </a:t>
            </a:r>
            <a:endParaRPr lang="el-GR" altLang="en-US" dirty="0">
              <a:cs typeface="Times New Roman" panose="02020603050405020304" pitchFamily="18" charset="0"/>
              <a:sym typeface="Wingdings" panose="05000000000000000000" pitchFamily="2" charset="2"/>
            </a:endParaRPr>
          </a:p>
          <a:p>
            <a:endParaRPr lang="x-none" dirty="0"/>
          </a:p>
        </p:txBody>
      </p:sp>
    </p:spTree>
    <p:extLst>
      <p:ext uri="{BB962C8B-B14F-4D97-AF65-F5344CB8AC3E}">
        <p14:creationId xmlns:p14="http://schemas.microsoft.com/office/powerpoint/2010/main" val="462541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F7784-B263-794D-9665-73D12D8F1526}"/>
              </a:ext>
            </a:extLst>
          </p:cNvPr>
          <p:cNvSpPr>
            <a:spLocks noGrp="1"/>
          </p:cNvSpPr>
          <p:nvPr>
            <p:ph type="title"/>
          </p:nvPr>
        </p:nvSpPr>
        <p:spPr/>
        <p:txBody>
          <a:bodyPr>
            <a:normAutofit fontScale="90000"/>
          </a:bodyPr>
          <a:lstStyle/>
          <a:p>
            <a:pPr algn="ctr"/>
            <a:r>
              <a:rPr lang="el-GR" b="1" dirty="0">
                <a:solidFill>
                  <a:srgbClr val="FF0000"/>
                </a:solidFill>
              </a:rPr>
              <a:t>Χαρακτηριστικές συμπεριφορές επιθετικότητας</a:t>
            </a:r>
            <a:endParaRPr lang="x-none" b="1" dirty="0">
              <a:solidFill>
                <a:srgbClr val="FF0000"/>
              </a:solidFill>
            </a:endParaRPr>
          </a:p>
        </p:txBody>
      </p:sp>
      <p:sp>
        <p:nvSpPr>
          <p:cNvPr id="3" name="Content Placeholder 2">
            <a:extLst>
              <a:ext uri="{FF2B5EF4-FFF2-40B4-BE49-F238E27FC236}">
                <a16:creationId xmlns:a16="http://schemas.microsoft.com/office/drawing/2014/main" id="{A1E07F1C-2ECE-114D-9425-212C665CED6D}"/>
              </a:ext>
            </a:extLst>
          </p:cNvPr>
          <p:cNvSpPr>
            <a:spLocks noGrp="1"/>
          </p:cNvSpPr>
          <p:nvPr>
            <p:ph idx="1"/>
          </p:nvPr>
        </p:nvSpPr>
        <p:spPr>
          <a:xfrm>
            <a:off x="838200" y="1690688"/>
            <a:ext cx="10515600" cy="4486275"/>
          </a:xfrm>
        </p:spPr>
        <p:txBody>
          <a:bodyPr>
            <a:normAutofit fontScale="85000" lnSpcReduction="20000"/>
          </a:bodyPr>
          <a:lstStyle/>
          <a:p>
            <a:r>
              <a:rPr lang="el-GR" altLang="en-US" sz="2600" dirty="0">
                <a:sym typeface="Wingdings" panose="05000000000000000000" pitchFamily="2" charset="2"/>
              </a:rPr>
              <a:t>Οι εκρήξεις θυμού </a:t>
            </a:r>
            <a:endParaRPr lang="en-CA" altLang="en-US" sz="2600" dirty="0">
              <a:sym typeface="Wingdings" panose="05000000000000000000" pitchFamily="2" charset="2"/>
            </a:endParaRPr>
          </a:p>
          <a:p>
            <a:r>
              <a:rPr lang="el-GR" altLang="en-US" sz="2600" dirty="0">
                <a:sym typeface="Wingdings" panose="05000000000000000000" pitchFamily="2" charset="2"/>
              </a:rPr>
              <a:t>η επιθετικότητα προς τα άλλα παιδιά</a:t>
            </a:r>
            <a:endParaRPr lang="en-CA" altLang="en-US" sz="2600" dirty="0">
              <a:sym typeface="Wingdings" panose="05000000000000000000" pitchFamily="2" charset="2"/>
            </a:endParaRPr>
          </a:p>
          <a:p>
            <a:r>
              <a:rPr lang="el-GR" altLang="en-US" sz="2600" dirty="0">
                <a:sym typeface="Wingdings" panose="05000000000000000000" pitchFamily="2" charset="2"/>
              </a:rPr>
              <a:t>η ανυπακοή</a:t>
            </a:r>
            <a:endParaRPr lang="en-CA" altLang="en-US" sz="2600" dirty="0">
              <a:sym typeface="Wingdings" panose="05000000000000000000" pitchFamily="2" charset="2"/>
            </a:endParaRPr>
          </a:p>
          <a:p>
            <a:r>
              <a:rPr lang="el-GR" altLang="en-US" sz="2600" dirty="0">
                <a:sym typeface="Wingdings" panose="05000000000000000000" pitchFamily="2" charset="2"/>
              </a:rPr>
              <a:t>το πείσμα</a:t>
            </a:r>
            <a:endParaRPr lang="en-CA" altLang="en-US" sz="2600" dirty="0">
              <a:sym typeface="Wingdings" panose="05000000000000000000" pitchFamily="2" charset="2"/>
            </a:endParaRPr>
          </a:p>
          <a:p>
            <a:r>
              <a:rPr lang="el-GR" altLang="en-US" sz="2600" dirty="0">
                <a:sym typeface="Wingdings" panose="05000000000000000000" pitchFamily="2" charset="2"/>
              </a:rPr>
              <a:t>η άσκοπη κινητική δραστηριότητα</a:t>
            </a:r>
            <a:endParaRPr lang="en-CA" altLang="en-US" sz="2600" dirty="0">
              <a:sym typeface="Wingdings" panose="05000000000000000000" pitchFamily="2" charset="2"/>
            </a:endParaRPr>
          </a:p>
          <a:p>
            <a:r>
              <a:rPr lang="el-GR" altLang="en-US" sz="2600" dirty="0">
                <a:sym typeface="Wingdings" panose="05000000000000000000" pitchFamily="2" charset="2"/>
              </a:rPr>
              <a:t>η διάσπαση προσοχής, ιδίως όταν συνυπάρχει το υπερκινητικό σύνδρομο,</a:t>
            </a:r>
            <a:endParaRPr lang="en-CA" altLang="en-US" sz="2600" dirty="0">
              <a:sym typeface="Wingdings" panose="05000000000000000000" pitchFamily="2" charset="2"/>
            </a:endParaRPr>
          </a:p>
          <a:p>
            <a:r>
              <a:rPr lang="el-GR" altLang="en-US" sz="2600" dirty="0">
                <a:sym typeface="Wingdings" panose="05000000000000000000" pitchFamily="2" charset="2"/>
              </a:rPr>
              <a:t>η λεκτική επιθετικότητα, </a:t>
            </a:r>
            <a:endParaRPr lang="en-CA" altLang="en-US" sz="2600" dirty="0">
              <a:sym typeface="Wingdings" panose="05000000000000000000" pitchFamily="2" charset="2"/>
            </a:endParaRPr>
          </a:p>
          <a:p>
            <a:r>
              <a:rPr lang="el-GR" altLang="en-US" sz="2600" dirty="0">
                <a:sym typeface="Wingdings" panose="05000000000000000000" pitchFamily="2" charset="2"/>
              </a:rPr>
              <a:t>η κλοπή, </a:t>
            </a:r>
            <a:endParaRPr lang="en-CA" altLang="en-US" sz="2600" dirty="0">
              <a:sym typeface="Wingdings" panose="05000000000000000000" pitchFamily="2" charset="2"/>
            </a:endParaRPr>
          </a:p>
          <a:p>
            <a:r>
              <a:rPr lang="el-GR" altLang="en-US" sz="2600" dirty="0">
                <a:sym typeface="Wingdings" panose="05000000000000000000" pitchFamily="2" charset="2"/>
              </a:rPr>
              <a:t>η καταστρατήγηση των σχολικών κανόνων </a:t>
            </a:r>
            <a:endParaRPr lang="en-CA" altLang="en-US" sz="2600" dirty="0">
              <a:sym typeface="Wingdings" panose="05000000000000000000" pitchFamily="2" charset="2"/>
            </a:endParaRPr>
          </a:p>
          <a:p>
            <a:r>
              <a:rPr lang="el-GR" altLang="en-US" sz="2600" dirty="0">
                <a:sym typeface="Wingdings" panose="05000000000000000000" pitchFamily="2" charset="2"/>
              </a:rPr>
              <a:t> η καταστροφική συμπεριφορά, </a:t>
            </a:r>
            <a:endParaRPr lang="en-CA" altLang="en-US" sz="2600" dirty="0">
              <a:sym typeface="Wingdings" panose="05000000000000000000" pitchFamily="2" charset="2"/>
            </a:endParaRPr>
          </a:p>
          <a:p>
            <a:r>
              <a:rPr lang="el-GR" altLang="en-US" sz="2600" dirty="0">
                <a:sym typeface="Wingdings" panose="05000000000000000000" pitchFamily="2" charset="2"/>
              </a:rPr>
              <a:t>συχνές απουσίες από το σχολείο, </a:t>
            </a:r>
            <a:endParaRPr lang="en-CA" altLang="en-US" sz="2600" dirty="0">
              <a:sym typeface="Wingdings" panose="05000000000000000000" pitchFamily="2" charset="2"/>
            </a:endParaRPr>
          </a:p>
          <a:p>
            <a:r>
              <a:rPr lang="el-GR" altLang="en-US" sz="2600" dirty="0">
                <a:sym typeface="Wingdings" panose="05000000000000000000" pitchFamily="2" charset="2"/>
              </a:rPr>
              <a:t>οι συνεχείς ψευδολογίες, </a:t>
            </a:r>
            <a:endParaRPr lang="en-CA" altLang="en-US" sz="2600" dirty="0">
              <a:sym typeface="Wingdings" panose="05000000000000000000" pitchFamily="2" charset="2"/>
            </a:endParaRPr>
          </a:p>
          <a:p>
            <a:r>
              <a:rPr lang="el-GR" altLang="en-US" sz="2600" dirty="0">
                <a:sym typeface="Wingdings" panose="05000000000000000000" pitchFamily="2" charset="2"/>
              </a:rPr>
              <a:t>οι εμπρησμοί, οι βανδαλισμοί και η χρήση τοξικών ουσιών. </a:t>
            </a:r>
            <a:endParaRPr lang="en-GB" altLang="en-US" sz="2600" dirty="0">
              <a:sym typeface="Wingdings" panose="05000000000000000000" pitchFamily="2" charset="2"/>
            </a:endParaRPr>
          </a:p>
          <a:p>
            <a:endParaRPr lang="x-none" dirty="0"/>
          </a:p>
        </p:txBody>
      </p:sp>
    </p:spTree>
    <p:extLst>
      <p:ext uri="{BB962C8B-B14F-4D97-AF65-F5344CB8AC3E}">
        <p14:creationId xmlns:p14="http://schemas.microsoft.com/office/powerpoint/2010/main" val="440364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84B49-5710-C44C-AF28-EBAE87B73C1F}"/>
              </a:ext>
            </a:extLst>
          </p:cNvPr>
          <p:cNvSpPr>
            <a:spLocks noGrp="1"/>
          </p:cNvSpPr>
          <p:nvPr>
            <p:ph type="title"/>
          </p:nvPr>
        </p:nvSpPr>
        <p:spPr/>
        <p:txBody>
          <a:bodyPr/>
          <a:lstStyle/>
          <a:p>
            <a:pPr algn="ctr"/>
            <a:r>
              <a:rPr lang="el-GR" b="1" dirty="0">
                <a:solidFill>
                  <a:srgbClr val="FF0000"/>
                </a:solidFill>
              </a:rPr>
              <a:t>Αιτίες</a:t>
            </a:r>
            <a:endParaRPr lang="x-none" b="1" dirty="0">
              <a:solidFill>
                <a:srgbClr val="FF0000"/>
              </a:solidFill>
            </a:endParaRPr>
          </a:p>
        </p:txBody>
      </p:sp>
      <p:sp>
        <p:nvSpPr>
          <p:cNvPr id="3" name="Content Placeholder 2">
            <a:extLst>
              <a:ext uri="{FF2B5EF4-FFF2-40B4-BE49-F238E27FC236}">
                <a16:creationId xmlns:a16="http://schemas.microsoft.com/office/drawing/2014/main" id="{6AB0E4F5-7DBD-CE46-9CB6-7717B2E44390}"/>
              </a:ext>
            </a:extLst>
          </p:cNvPr>
          <p:cNvSpPr>
            <a:spLocks noGrp="1"/>
          </p:cNvSpPr>
          <p:nvPr>
            <p:ph idx="1"/>
          </p:nvPr>
        </p:nvSpPr>
        <p:spPr>
          <a:xfrm>
            <a:off x="838200" y="1551305"/>
            <a:ext cx="10515600" cy="4351338"/>
          </a:xfrm>
        </p:spPr>
        <p:txBody>
          <a:bodyPr>
            <a:normAutofit/>
          </a:bodyPr>
          <a:lstStyle/>
          <a:p>
            <a:r>
              <a:rPr lang="el-GR" altLang="en-US" sz="2400" dirty="0">
                <a:sym typeface="Wingdings" panose="05000000000000000000" pitchFamily="2" charset="2"/>
              </a:rPr>
              <a:t>Η ανυπαρξία σταθερού οικογενειακού περιβάλλοντος</a:t>
            </a:r>
          </a:p>
          <a:p>
            <a:r>
              <a:rPr lang="el-GR" altLang="en-US" sz="2400" dirty="0">
                <a:sym typeface="Wingdings" panose="05000000000000000000" pitchFamily="2" charset="2"/>
              </a:rPr>
              <a:t>οι αρνητικές σχέσεις με τους γονείς τους,</a:t>
            </a:r>
          </a:p>
          <a:p>
            <a:r>
              <a:rPr lang="el-GR" altLang="en-US" sz="2400" dirty="0">
                <a:sym typeface="Wingdings" panose="05000000000000000000" pitchFamily="2" charset="2"/>
              </a:rPr>
              <a:t>η ανατροφή σε ιδρύματα.</a:t>
            </a:r>
          </a:p>
          <a:p>
            <a:r>
              <a:rPr lang="el-GR" altLang="en-US" sz="2400" dirty="0">
                <a:sym typeface="Wingdings" panose="05000000000000000000" pitchFamily="2" charset="2"/>
              </a:rPr>
              <a:t>Αυτά τα παιδιά, συγκρινόμενα με άλλα, είναι πιθανότερο να οδηγηθούν σε κατάχρηση τοξικών ουσιών, οινοπνεύματος, να παρουσιάσουν μαθησιακές δυσκολίες και αργότερα προβλήματα κοινωνικής προσαρμογής. </a:t>
            </a:r>
          </a:p>
          <a:p>
            <a:r>
              <a:rPr lang="el-GR" altLang="en-US" sz="2400" dirty="0">
                <a:sym typeface="Wingdings" panose="05000000000000000000" pitchFamily="2" charset="2"/>
              </a:rPr>
              <a:t>Για την αντιμετώπιση των διαταραχών της συμπεριφοράς απαιτείται εξατομικευμένη θεραπευτική προσέγγιση που απευθύνεται τόσο στο παιδί όσο και στους γονείς και το ευρύτερο περιβάλλον σχολείο.</a:t>
            </a:r>
            <a:endParaRPr lang="x-none" sz="2400" dirty="0"/>
          </a:p>
        </p:txBody>
      </p:sp>
    </p:spTree>
    <p:extLst>
      <p:ext uri="{BB962C8B-B14F-4D97-AF65-F5344CB8AC3E}">
        <p14:creationId xmlns:p14="http://schemas.microsoft.com/office/powerpoint/2010/main" val="203508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DF491-ACA9-BB4E-A823-806620A5C7D9}"/>
              </a:ext>
            </a:extLst>
          </p:cNvPr>
          <p:cNvSpPr>
            <a:spLocks noGrp="1"/>
          </p:cNvSpPr>
          <p:nvPr>
            <p:ph type="title"/>
          </p:nvPr>
        </p:nvSpPr>
        <p:spPr/>
        <p:txBody>
          <a:bodyPr/>
          <a:lstStyle/>
          <a:p>
            <a:pPr algn="ctr"/>
            <a:r>
              <a:rPr lang="el-GR" altLang="en-US" b="1" dirty="0">
                <a:solidFill>
                  <a:srgbClr val="FF0000"/>
                </a:solidFill>
                <a:sym typeface="Wingdings" panose="05000000000000000000" pitchFamily="2" charset="2"/>
              </a:rPr>
              <a:t>Στάση των εκπαιδευτικών</a:t>
            </a:r>
            <a:endParaRPr lang="x-none" b="1" dirty="0">
              <a:solidFill>
                <a:srgbClr val="FF0000"/>
              </a:solidFill>
            </a:endParaRPr>
          </a:p>
        </p:txBody>
      </p:sp>
      <p:sp>
        <p:nvSpPr>
          <p:cNvPr id="3" name="Content Placeholder 2">
            <a:extLst>
              <a:ext uri="{FF2B5EF4-FFF2-40B4-BE49-F238E27FC236}">
                <a16:creationId xmlns:a16="http://schemas.microsoft.com/office/drawing/2014/main" id="{F55B8D49-2C91-6341-AE7B-9A6425F8931C}"/>
              </a:ext>
            </a:extLst>
          </p:cNvPr>
          <p:cNvSpPr>
            <a:spLocks noGrp="1"/>
          </p:cNvSpPr>
          <p:nvPr>
            <p:ph idx="1"/>
          </p:nvPr>
        </p:nvSpPr>
        <p:spPr>
          <a:xfrm>
            <a:off x="838200" y="1528997"/>
            <a:ext cx="10515600" cy="4647966"/>
          </a:xfrm>
        </p:spPr>
        <p:txBody>
          <a:bodyPr>
            <a:normAutofit/>
          </a:bodyPr>
          <a:lstStyle/>
          <a:p>
            <a:r>
              <a:rPr lang="el-GR" altLang="en-US" sz="2600" dirty="0">
                <a:sym typeface="Wingdings" panose="05000000000000000000" pitchFamily="2" charset="2"/>
              </a:rPr>
              <a:t>Οι εκπαιδευτικοί όταν βρεθούν αντιμέτωποι με επιθετικά παιδιά είναι συχνά αβέβαιοι για τη στάση που θα πρέπει να κρατήσουν αν δηλαδή θα πρέπει να επιτρέψουν ή να τιμωρήσουν μια επιθετική συμπεριφορά. </a:t>
            </a:r>
          </a:p>
          <a:p>
            <a:r>
              <a:rPr lang="el-GR" altLang="en-US" sz="2600" dirty="0">
                <a:sym typeface="Wingdings" panose="05000000000000000000" pitchFamily="2" charset="2"/>
              </a:rPr>
              <a:t>Η πρώτη τους αντίδραση θα πρέπει να είναι </a:t>
            </a:r>
            <a:r>
              <a:rPr lang="el-GR" altLang="en-US" sz="2600" b="1" dirty="0">
                <a:sym typeface="Wingdings" panose="05000000000000000000" pitchFamily="2" charset="2"/>
              </a:rPr>
              <a:t>η επικοινωνία με το οικογενειακό περιβάλλον του παιδιού </a:t>
            </a:r>
            <a:r>
              <a:rPr lang="el-GR" altLang="en-US" sz="2600" dirty="0">
                <a:sym typeface="Wingdings" panose="05000000000000000000" pitchFamily="2" charset="2"/>
              </a:rPr>
              <a:t>για μια λεπτομερή ενημέρωση και η στενή συνεργασία με αυτό.</a:t>
            </a:r>
          </a:p>
          <a:p>
            <a:r>
              <a:rPr lang="el-GR" altLang="en-US" sz="2600" dirty="0">
                <a:sym typeface="Wingdings" panose="05000000000000000000" pitchFamily="2" charset="2"/>
              </a:rPr>
              <a:t>Τις περισσότερες φορές η ανυπάκουη συμπεριφορά του παιδιού είναι ένας τρόπος για να αποσπάσει την προσοχή του εκπαιδευτικού και να βρεθεί στο επίκεντρο του ενδιαφέροντος του. </a:t>
            </a:r>
            <a:endParaRPr lang="en-GB" altLang="en-US" sz="2600" dirty="0">
              <a:sym typeface="Wingdings" panose="05000000000000000000" pitchFamily="2" charset="2"/>
            </a:endParaRPr>
          </a:p>
          <a:p>
            <a:endParaRPr lang="x-none" dirty="0"/>
          </a:p>
        </p:txBody>
      </p:sp>
    </p:spTree>
    <p:extLst>
      <p:ext uri="{BB962C8B-B14F-4D97-AF65-F5344CB8AC3E}">
        <p14:creationId xmlns:p14="http://schemas.microsoft.com/office/powerpoint/2010/main" val="3084437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FDEF0D-9F0F-6A41-A1FB-F3EC4559072B}"/>
              </a:ext>
            </a:extLst>
          </p:cNvPr>
          <p:cNvSpPr>
            <a:spLocks noGrp="1"/>
          </p:cNvSpPr>
          <p:nvPr>
            <p:ph idx="1"/>
          </p:nvPr>
        </p:nvSpPr>
        <p:spPr>
          <a:xfrm>
            <a:off x="838200" y="765810"/>
            <a:ext cx="10299492" cy="5411153"/>
          </a:xfrm>
        </p:spPr>
        <p:txBody>
          <a:bodyPr>
            <a:normAutofit/>
          </a:bodyPr>
          <a:lstStyle/>
          <a:p>
            <a:r>
              <a:rPr lang="el-GR" altLang="en-US" sz="2600" dirty="0">
                <a:sym typeface="Wingdings" panose="05000000000000000000" pitchFamily="2" charset="2"/>
              </a:rPr>
              <a:t>Ο εκπαιδευτικός πρέπει να γνωρίζει ότι ο θυμός και η τιμωρία εκ μέρους του ενισχύουν τις εκρήξεις του παιδιού αφού προτιμά μια αντίδραση έστω και θυμωμένη από την αδιαφορία. </a:t>
            </a:r>
          </a:p>
          <a:p>
            <a:r>
              <a:rPr lang="el-GR" altLang="en-US" sz="2600" dirty="0">
                <a:sym typeface="Wingdings" panose="05000000000000000000" pitchFamily="2" charset="2"/>
              </a:rPr>
              <a:t>Το παιδί αυτό χρειάζεται συνεχή προσοχή και ιδιαίτερη μεταχείριση όχι μόνο όταν εκδηλώνει το θυμό του. </a:t>
            </a:r>
          </a:p>
          <a:p>
            <a:r>
              <a:rPr lang="el-GR" altLang="en-US" sz="2600" dirty="0">
                <a:sym typeface="Wingdings" panose="05000000000000000000" pitchFamily="2" charset="2"/>
              </a:rPr>
              <a:t>Η συμπεριφορά που πρέπει να υιοθετήσει αρχικά ο εκπαιδευτικός -απέναντι στις εκρήξεις θυμού- είναι η </a:t>
            </a:r>
            <a:r>
              <a:rPr lang="el-GR" altLang="en-US" sz="2600" i="1" dirty="0" err="1">
                <a:sym typeface="Wingdings" panose="05000000000000000000" pitchFamily="2" charset="2"/>
              </a:rPr>
              <a:t>τεχνητ</a:t>
            </a:r>
            <a:r>
              <a:rPr lang="en-CA" altLang="en-US" sz="2600" i="1" dirty="0" err="1">
                <a:sym typeface="Wingdings" panose="05000000000000000000" pitchFamily="2" charset="2"/>
              </a:rPr>
              <a:t>ή</a:t>
            </a:r>
            <a:r>
              <a:rPr lang="el-GR" altLang="en-US" sz="2600" i="1" dirty="0">
                <a:sym typeface="Wingdings" panose="05000000000000000000" pitchFamily="2" charset="2"/>
              </a:rPr>
              <a:t> </a:t>
            </a:r>
            <a:r>
              <a:rPr lang="el-GR" altLang="en-US" sz="2600" dirty="0">
                <a:sym typeface="Wingdings" panose="05000000000000000000" pitchFamily="2" charset="2"/>
              </a:rPr>
              <a:t>αδιαφορία. </a:t>
            </a:r>
          </a:p>
          <a:p>
            <a:r>
              <a:rPr lang="el-GR" altLang="en-US" sz="2600" dirty="0">
                <a:sym typeface="Wingdings" panose="05000000000000000000" pitchFamily="2" charset="2"/>
              </a:rPr>
              <a:t>Στη συνέχεια πρέπει να προσπαθήσει να επικοινωνήσει μαζί του, να του αφιερώσει χρόνο, να κερδίσει την εμπιστοσύνη του, να το ενθαρρύνει για να συμμετέχει στην εκπαιδευτική διαδικασία και να το επιβραβεύει όταν φέρεται καλά.</a:t>
            </a:r>
            <a:endParaRPr lang="en-GB" altLang="en-US" sz="2600" dirty="0">
              <a:sym typeface="Wingdings" panose="05000000000000000000" pitchFamily="2" charset="2"/>
            </a:endParaRPr>
          </a:p>
          <a:p>
            <a:endParaRPr lang="x-none" dirty="0"/>
          </a:p>
        </p:txBody>
      </p:sp>
    </p:spTree>
    <p:extLst>
      <p:ext uri="{BB962C8B-B14F-4D97-AF65-F5344CB8AC3E}">
        <p14:creationId xmlns:p14="http://schemas.microsoft.com/office/powerpoint/2010/main" val="3459278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2BE910-6942-4C45-A2DE-1ABA0A279BA3}"/>
              </a:ext>
            </a:extLst>
          </p:cNvPr>
          <p:cNvSpPr>
            <a:spLocks noGrp="1"/>
          </p:cNvSpPr>
          <p:nvPr>
            <p:ph idx="1"/>
          </p:nvPr>
        </p:nvSpPr>
        <p:spPr>
          <a:xfrm>
            <a:off x="838200" y="937260"/>
            <a:ext cx="10515600" cy="5239703"/>
          </a:xfrm>
        </p:spPr>
        <p:txBody>
          <a:bodyPr>
            <a:normAutofit/>
          </a:bodyPr>
          <a:lstStyle/>
          <a:p>
            <a:r>
              <a:rPr lang="el-GR" altLang="en-US" sz="2600" dirty="0">
                <a:sym typeface="Wingdings" panose="05000000000000000000" pitchFamily="2" charset="2"/>
              </a:rPr>
              <a:t>Αντίθετα ο εκπαιδευτικός πρέπει να αποφεύγει τις ακραίες τακτικές. </a:t>
            </a:r>
          </a:p>
          <a:p>
            <a:r>
              <a:rPr lang="el-GR" altLang="en-US" sz="2600" dirty="0">
                <a:sym typeface="Wingdings" panose="05000000000000000000" pitchFamily="2" charset="2"/>
              </a:rPr>
              <a:t>Οι αυστηρές ποινές και οι τιμωρίες έχουν ακριβώς τα αντίθετα αποτελέσματα από αυτά που αναμένονται. </a:t>
            </a:r>
          </a:p>
          <a:p>
            <a:r>
              <a:rPr lang="el-GR" altLang="en-US" sz="2600" dirty="0">
                <a:sym typeface="Wingdings" panose="05000000000000000000" pitchFamily="2" charset="2"/>
              </a:rPr>
              <a:t>Δεν πρέπει, ωστόσο, να αφήνουμε το μαθητή να εκφράζει απεριόριστα και ελεύθερα την επιθετικότητά του. Πρέπει να προσπαθήσουμε να τον κάνουμε να καταλάβει ότι υπάρχουν όρια που αν τα παραβεί θα τιμωρηθεί. </a:t>
            </a:r>
          </a:p>
          <a:p>
            <a:r>
              <a:rPr lang="el-GR" altLang="en-US" sz="2600" dirty="0">
                <a:sym typeface="Wingdings" panose="05000000000000000000" pitchFamily="2" charset="2"/>
              </a:rPr>
              <a:t>Η τήρηση σχετικών κανόνων είναι απαραίτητη και θα βοηθήσει το παιδί να πειθαρχήσει χωρίς να χρειαστούν αυστηρές τιμωρίες. </a:t>
            </a:r>
          </a:p>
          <a:p>
            <a:r>
              <a:rPr lang="el-GR" altLang="en-US" sz="2600" dirty="0">
                <a:sym typeface="Wingdings" panose="05000000000000000000" pitchFamily="2" charset="2"/>
              </a:rPr>
              <a:t>Επιπλέον, μέσω μικρών ανταμοιβών μπορεί ο εκπαιδευτικός να ενθαρρύνει την καλή συμπεριφορά. </a:t>
            </a:r>
            <a:endParaRPr lang="en-GB" altLang="en-US" sz="2600" dirty="0">
              <a:sym typeface="Wingdings" panose="05000000000000000000" pitchFamily="2" charset="2"/>
            </a:endParaRPr>
          </a:p>
          <a:p>
            <a:endParaRPr lang="x-none" dirty="0"/>
          </a:p>
        </p:txBody>
      </p:sp>
    </p:spTree>
    <p:extLst>
      <p:ext uri="{BB962C8B-B14F-4D97-AF65-F5344CB8AC3E}">
        <p14:creationId xmlns:p14="http://schemas.microsoft.com/office/powerpoint/2010/main" val="3479622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ADB974-61C1-2644-B42F-61D40BD3E3EF}"/>
              </a:ext>
            </a:extLst>
          </p:cNvPr>
          <p:cNvSpPr>
            <a:spLocks noGrp="1"/>
          </p:cNvSpPr>
          <p:nvPr>
            <p:ph idx="1"/>
          </p:nvPr>
        </p:nvSpPr>
        <p:spPr>
          <a:xfrm>
            <a:off x="838200" y="854439"/>
            <a:ext cx="10515600" cy="5322524"/>
          </a:xfrm>
        </p:spPr>
        <p:txBody>
          <a:bodyPr>
            <a:normAutofit lnSpcReduction="10000"/>
          </a:bodyPr>
          <a:lstStyle/>
          <a:p>
            <a:pPr>
              <a:lnSpc>
                <a:spcPct val="110000"/>
              </a:lnSpc>
            </a:pPr>
            <a:r>
              <a:rPr lang="el-GR" altLang="en-US" sz="2600" dirty="0">
                <a:sym typeface="Wingdings" panose="05000000000000000000" pitchFamily="2" charset="2"/>
              </a:rPr>
              <a:t>Αν η τιμωρία δεν μπορεί να αποφευχθεί, τότε συνίσταται να μη συμμετέχει σε κάποια δραστηριότητα που το ευχαριστεί, κλπ.</a:t>
            </a:r>
          </a:p>
          <a:p>
            <a:pPr>
              <a:lnSpc>
                <a:spcPct val="160000"/>
              </a:lnSpc>
            </a:pPr>
            <a:r>
              <a:rPr lang="el-GR" altLang="en-US" sz="2600" dirty="0">
                <a:sym typeface="Wingdings" panose="05000000000000000000" pitchFamily="2" charset="2"/>
              </a:rPr>
              <a:t> Είναι σημαντικό, οι αμοιβές και οι τιμωρίες να εφαρμόζονται τη σωστή στιγμή. Το αποτέλεσμά τους είναι ισχυρότερο όταν δίνονται αμέσως μετά από κάποια πράξη του παιδιού. </a:t>
            </a:r>
          </a:p>
          <a:p>
            <a:pPr>
              <a:lnSpc>
                <a:spcPct val="150000"/>
              </a:lnSpc>
            </a:pPr>
            <a:r>
              <a:rPr lang="el-GR" altLang="en-US" sz="2600" dirty="0">
                <a:sym typeface="Wingdings" panose="05000000000000000000" pitchFamily="2" charset="2"/>
              </a:rPr>
              <a:t>Επίσης, οι προειδοποιήσεις για τιμωρία πρέπει να είναι ρεαλιστικές. </a:t>
            </a:r>
          </a:p>
          <a:p>
            <a:pPr>
              <a:lnSpc>
                <a:spcPct val="150000"/>
              </a:lnSpc>
            </a:pPr>
            <a:r>
              <a:rPr lang="el-GR" altLang="en-US" sz="2600" dirty="0">
                <a:sym typeface="Wingdings" panose="05000000000000000000" pitchFamily="2" charset="2"/>
              </a:rPr>
              <a:t>Όταν η ανυπάκουη συμπεριφορά του παιδιού ξεφύγει από κάθε έλεγχο, μιλάμε για πραγματική διαταραχή. Τότε είναι αναγκαία η παρέμβαση κάποιου ειδικού ψυχολόγου.</a:t>
            </a:r>
            <a:endParaRPr lang="en-GB" altLang="en-US" sz="2600" dirty="0">
              <a:sym typeface="Wingdings" panose="05000000000000000000" pitchFamily="2" charset="2"/>
            </a:endParaRPr>
          </a:p>
          <a:p>
            <a:endParaRPr lang="x-none" dirty="0"/>
          </a:p>
        </p:txBody>
      </p:sp>
    </p:spTree>
    <p:extLst>
      <p:ext uri="{BB962C8B-B14F-4D97-AF65-F5344CB8AC3E}">
        <p14:creationId xmlns:p14="http://schemas.microsoft.com/office/powerpoint/2010/main" val="2126528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F2BFE-C7FF-EF4F-A012-AE64E81CE885}"/>
              </a:ext>
            </a:extLst>
          </p:cNvPr>
          <p:cNvSpPr>
            <a:spLocks noGrp="1"/>
          </p:cNvSpPr>
          <p:nvPr>
            <p:ph type="title"/>
          </p:nvPr>
        </p:nvSpPr>
        <p:spPr/>
        <p:txBody>
          <a:bodyPr/>
          <a:lstStyle/>
          <a:p>
            <a:pPr algn="ctr"/>
            <a:r>
              <a:rPr lang="el-GR" altLang="en-US" b="1" dirty="0">
                <a:solidFill>
                  <a:srgbClr val="FF0000"/>
                </a:solidFill>
                <a:sym typeface="Wingdings" panose="05000000000000000000" pitchFamily="2" charset="2"/>
              </a:rPr>
              <a:t>Σχολική φοβία </a:t>
            </a:r>
            <a:endParaRPr lang="x-none" b="1" dirty="0">
              <a:solidFill>
                <a:srgbClr val="FF0000"/>
              </a:solidFill>
            </a:endParaRPr>
          </a:p>
        </p:txBody>
      </p:sp>
      <p:sp>
        <p:nvSpPr>
          <p:cNvPr id="3" name="Content Placeholder 2">
            <a:extLst>
              <a:ext uri="{FF2B5EF4-FFF2-40B4-BE49-F238E27FC236}">
                <a16:creationId xmlns:a16="http://schemas.microsoft.com/office/drawing/2014/main" id="{CF3E0CE9-1ACB-1749-B0F9-85629D64F90B}"/>
              </a:ext>
            </a:extLst>
          </p:cNvPr>
          <p:cNvSpPr>
            <a:spLocks noGrp="1"/>
          </p:cNvSpPr>
          <p:nvPr>
            <p:ph idx="1"/>
          </p:nvPr>
        </p:nvSpPr>
        <p:spPr>
          <a:xfrm>
            <a:off x="838200" y="1463040"/>
            <a:ext cx="10515600" cy="4713923"/>
          </a:xfrm>
        </p:spPr>
        <p:txBody>
          <a:bodyPr>
            <a:normAutofit fontScale="92500"/>
          </a:bodyPr>
          <a:lstStyle/>
          <a:p>
            <a:r>
              <a:rPr lang="el-GR" altLang="en-US" sz="2600" dirty="0">
                <a:sym typeface="Wingdings" panose="05000000000000000000" pitchFamily="2" charset="2"/>
              </a:rPr>
              <a:t>Ο παράλογος φόβος του παιδιού να πάει σχολείο. Έτσι, ενώ λέει ότι φοβάται να πάει σχολείο, δεν ξέρει το λόγο. Και αναφέρει εξηγήσεις, όπως η άσχημη συμπεριφορά ενός δασκάλου απέναντί του, ότι το κοροϊδεύουν τα άλλα παιδιά, κ.λπ. </a:t>
            </a:r>
          </a:p>
          <a:p>
            <a:r>
              <a:rPr lang="el-GR" altLang="en-US" sz="2600" dirty="0">
                <a:sym typeface="Wingdings" panose="05000000000000000000" pitchFamily="2" charset="2"/>
              </a:rPr>
              <a:t>Σωματικά συμπτώματα όπως εμετοί, διάρροια, ταχυκαρδία, πονοκέφαλοι, κοιλιακοί πόνοι, αποτελούν τις αιτίες τις οποίες το παιδί προβάλλει για να μην πάει σχολείο. Τα συμπτώματα επιδεινώνονται όταν πλησιάζει η ώρα του σχολείου, ενώ εξαφανίζονται τις ημέρες εκτός σχολείου. </a:t>
            </a:r>
          </a:p>
          <a:p>
            <a:r>
              <a:rPr lang="el-GR" altLang="en-US" sz="2600" dirty="0">
                <a:sym typeface="Wingdings" panose="05000000000000000000" pitchFamily="2" charset="2"/>
              </a:rPr>
              <a:t>Ακόμη και αν καταφέρει το παιδί να πάει σχολείο, φαίνεται αξιολύπητο, φοβισμένο, παραπονείται στο δάσκαλο και με την παραμικρή ευκαιρία ζητά να γυρίσει σπίτι. Οι έφηβοι παρουσιάζουν σχολική άρνηση, σωματική συμπτωματολογία και καταθλιπτικό συναίσθημα.</a:t>
            </a:r>
            <a:endParaRPr lang="en-GB" altLang="en-US" sz="2600" dirty="0">
              <a:sym typeface="Wingdings" panose="05000000000000000000" pitchFamily="2" charset="2"/>
            </a:endParaRPr>
          </a:p>
          <a:p>
            <a:endParaRPr lang="x-none" dirty="0"/>
          </a:p>
        </p:txBody>
      </p:sp>
    </p:spTree>
    <p:extLst>
      <p:ext uri="{BB962C8B-B14F-4D97-AF65-F5344CB8AC3E}">
        <p14:creationId xmlns:p14="http://schemas.microsoft.com/office/powerpoint/2010/main" val="3383033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3E66B-8FD1-9048-8B86-9CF58E33D0B2}"/>
              </a:ext>
            </a:extLst>
          </p:cNvPr>
          <p:cNvSpPr>
            <a:spLocks noGrp="1"/>
          </p:cNvSpPr>
          <p:nvPr>
            <p:ph type="title"/>
          </p:nvPr>
        </p:nvSpPr>
        <p:spPr/>
        <p:txBody>
          <a:bodyPr/>
          <a:lstStyle/>
          <a:p>
            <a:pPr algn="ctr"/>
            <a:r>
              <a:rPr lang="el-GR" altLang="en-US" b="1" dirty="0">
                <a:solidFill>
                  <a:srgbClr val="FF0000"/>
                </a:solidFill>
                <a:sym typeface="Wingdings" panose="05000000000000000000" pitchFamily="2" charset="2"/>
              </a:rPr>
              <a:t>Η στάση των εκπαιδευτικών </a:t>
            </a:r>
            <a:endParaRPr lang="x-none" b="1" dirty="0">
              <a:solidFill>
                <a:srgbClr val="FF0000"/>
              </a:solidFill>
            </a:endParaRPr>
          </a:p>
        </p:txBody>
      </p:sp>
      <p:sp>
        <p:nvSpPr>
          <p:cNvPr id="3" name="Content Placeholder 2">
            <a:extLst>
              <a:ext uri="{FF2B5EF4-FFF2-40B4-BE49-F238E27FC236}">
                <a16:creationId xmlns:a16="http://schemas.microsoft.com/office/drawing/2014/main" id="{BB2686D0-6B95-4C4E-8CF5-82BBA8C4FA84}"/>
              </a:ext>
            </a:extLst>
          </p:cNvPr>
          <p:cNvSpPr>
            <a:spLocks noGrp="1"/>
          </p:cNvSpPr>
          <p:nvPr>
            <p:ph idx="1"/>
          </p:nvPr>
        </p:nvSpPr>
        <p:spPr>
          <a:xfrm>
            <a:off x="838200" y="1600200"/>
            <a:ext cx="10515600" cy="4576763"/>
          </a:xfrm>
        </p:spPr>
        <p:txBody>
          <a:bodyPr>
            <a:normAutofit/>
          </a:bodyPr>
          <a:lstStyle/>
          <a:p>
            <a:r>
              <a:rPr lang="el-GR" altLang="en-US" dirty="0">
                <a:sym typeface="Wingdings" panose="05000000000000000000" pitchFamily="2" charset="2"/>
              </a:rPr>
              <a:t>Έρευνες δείχνουν ότι ένα μεγάλο ποσοστό (το 25 με 30 %), θα παρουσιάσει από την πρώτη τάξη του σχολείου δυσκολίες και θα βρεθεί αντιμέτωπο με ενδεχόμενη σχολική αποτυχία.</a:t>
            </a:r>
          </a:p>
          <a:p>
            <a:r>
              <a:rPr lang="el-GR" altLang="en-US" dirty="0">
                <a:sym typeface="Wingdings" panose="05000000000000000000" pitchFamily="2" charset="2"/>
              </a:rPr>
              <a:t>Το ίδιο το παιδί θα έχει άσχημη εικόνα για τον εαυτό του και θα υποφέρει από συναισθήματα χαμηλής αυτοεκτίμησης. </a:t>
            </a:r>
          </a:p>
          <a:p>
            <a:r>
              <a:rPr lang="el-GR" altLang="en-US" dirty="0">
                <a:sym typeface="Wingdings" panose="05000000000000000000" pitchFamily="2" charset="2"/>
              </a:rPr>
              <a:t>Οι εκπαιδευτικοί θα πρέπει να βοηθήσουν το παιδί να αναπτύξει μια αυτόνομη σχέση με το σχολείο. Να καταλάβει ότι η μάθηση είναι προσωπική του υπόθεση. </a:t>
            </a:r>
          </a:p>
          <a:p>
            <a:r>
              <a:rPr lang="el-GR" altLang="en-US" dirty="0">
                <a:sym typeface="Wingdings" panose="05000000000000000000" pitchFamily="2" charset="2"/>
              </a:rPr>
              <a:t>Θα πρέπει να το ενθαρρύνουν, να το βοηθήσουν ώστε να αυξηθεί η </a:t>
            </a:r>
            <a:r>
              <a:rPr lang="el-GR" altLang="en-US" dirty="0" err="1">
                <a:sym typeface="Wingdings" panose="05000000000000000000" pitchFamily="2" charset="2"/>
              </a:rPr>
              <a:t>αυτο</a:t>
            </a:r>
            <a:r>
              <a:rPr lang="el-GR" altLang="en-US" dirty="0">
                <a:sym typeface="Wingdings" panose="05000000000000000000" pitchFamily="2" charset="2"/>
              </a:rPr>
              <a:t>-εκτίμησή του και να επικοινωνήσουν και να συνεργαστούν με τους γονείς του. </a:t>
            </a:r>
            <a:endParaRPr lang="x-none" dirty="0"/>
          </a:p>
        </p:txBody>
      </p:sp>
    </p:spTree>
    <p:extLst>
      <p:ext uri="{BB962C8B-B14F-4D97-AF65-F5344CB8AC3E}">
        <p14:creationId xmlns:p14="http://schemas.microsoft.com/office/powerpoint/2010/main" val="613174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75DA0-960D-8F4C-85C4-D9DEA0F24465}"/>
              </a:ext>
            </a:extLst>
          </p:cNvPr>
          <p:cNvSpPr>
            <a:spLocks noGrp="1"/>
          </p:cNvSpPr>
          <p:nvPr>
            <p:ph type="title"/>
          </p:nvPr>
        </p:nvSpPr>
        <p:spPr/>
        <p:txBody>
          <a:bodyPr/>
          <a:lstStyle/>
          <a:p>
            <a:pPr algn="ctr"/>
            <a:r>
              <a:rPr lang="el-GR" altLang="en-US" b="1" dirty="0">
                <a:solidFill>
                  <a:srgbClr val="FF0000"/>
                </a:solidFill>
                <a:sym typeface="Wingdings" panose="05000000000000000000" pitchFamily="2" charset="2"/>
              </a:rPr>
              <a:t>Ο υπερκινητικός μαθητής</a:t>
            </a:r>
            <a:endParaRPr lang="x-none" b="1" dirty="0">
              <a:solidFill>
                <a:srgbClr val="FF0000"/>
              </a:solidFill>
            </a:endParaRPr>
          </a:p>
        </p:txBody>
      </p:sp>
      <p:sp>
        <p:nvSpPr>
          <p:cNvPr id="3" name="Content Placeholder 2">
            <a:extLst>
              <a:ext uri="{FF2B5EF4-FFF2-40B4-BE49-F238E27FC236}">
                <a16:creationId xmlns:a16="http://schemas.microsoft.com/office/drawing/2014/main" id="{12FDFE30-B5C7-4D43-88B6-7C6FEB5BE1C5}"/>
              </a:ext>
            </a:extLst>
          </p:cNvPr>
          <p:cNvSpPr>
            <a:spLocks noGrp="1"/>
          </p:cNvSpPr>
          <p:nvPr>
            <p:ph idx="1"/>
          </p:nvPr>
        </p:nvSpPr>
        <p:spPr>
          <a:xfrm>
            <a:off x="838200" y="1383030"/>
            <a:ext cx="10515600" cy="4793933"/>
          </a:xfrm>
        </p:spPr>
        <p:txBody>
          <a:bodyPr>
            <a:normAutofit lnSpcReduction="10000"/>
          </a:bodyPr>
          <a:lstStyle/>
          <a:p>
            <a:r>
              <a:rPr lang="el-GR" altLang="en-US" sz="2200" dirty="0">
                <a:sym typeface="Wingdings" panose="05000000000000000000" pitchFamily="2" charset="2"/>
              </a:rPr>
              <a:t>Χαρακτηριστικά: </a:t>
            </a:r>
            <a:r>
              <a:rPr lang="el-GR" altLang="en-US" sz="2200" dirty="0" err="1">
                <a:sym typeface="Wingdings" panose="05000000000000000000" pitchFamily="2" charset="2"/>
              </a:rPr>
              <a:t>υπερκινητικότητα</a:t>
            </a:r>
            <a:r>
              <a:rPr lang="el-GR" altLang="en-US" sz="2200" dirty="0">
                <a:sym typeface="Wingdings" panose="05000000000000000000" pitchFamily="2" charset="2"/>
              </a:rPr>
              <a:t>, διάσπαση της προσοχής και παρορμητικότητα. </a:t>
            </a:r>
          </a:p>
          <a:p>
            <a:r>
              <a:rPr lang="el-GR" altLang="en-US" sz="2200" dirty="0">
                <a:sym typeface="Wingdings" panose="05000000000000000000" pitchFamily="2" charset="2"/>
              </a:rPr>
              <a:t>Το παιδί φαίνεται ιδιαίτερα δραστήριο αλλά η ενεργητικότητά του είναι πολλές φορές άσκοπη. </a:t>
            </a:r>
          </a:p>
          <a:p>
            <a:r>
              <a:rPr lang="el-GR" altLang="en-US" sz="2200" dirty="0">
                <a:sym typeface="Wingdings" panose="05000000000000000000" pitchFamily="2" charset="2"/>
              </a:rPr>
              <a:t>Μεταπηδά από τη μια δραστηριότητα στην άλλη, χωρίς ποτέ να τελειώνει κάτι που έχει αρχίσει. </a:t>
            </a:r>
          </a:p>
          <a:p>
            <a:r>
              <a:rPr lang="el-GR" altLang="en-US" sz="2200" dirty="0">
                <a:sym typeface="Wingdings" panose="05000000000000000000" pitchFamily="2" charset="2"/>
              </a:rPr>
              <a:t>Δεν μπορεί να μείνει καθιστό περισσότερο από μερικά λεπτά, είναι υπερβολικά ομιλητικό και θορυβώδες ή κουνά συνεχώς ένα μέλος του σώματός του. </a:t>
            </a:r>
          </a:p>
          <a:p>
            <a:r>
              <a:rPr lang="el-GR" altLang="en-US" sz="2200" dirty="0">
                <a:sym typeface="Wingdings" panose="05000000000000000000" pitchFamily="2" charset="2"/>
              </a:rPr>
              <a:t>Μπορεί να σηκώνεται και να κάθεται συνέχεια στο θρανίο του ή να κάνει διάφορα πράγματα συγχρόνως όταν παίζει ή διαβάζει. </a:t>
            </a:r>
          </a:p>
          <a:p>
            <a:r>
              <a:rPr lang="el-GR" altLang="en-US" sz="2200" dirty="0">
                <a:sym typeface="Wingdings" panose="05000000000000000000" pitchFamily="2" charset="2"/>
              </a:rPr>
              <a:t>Είναι ανυπόμονο, απαιτητικό και δεν αντέχει τις ματαιώσεις. </a:t>
            </a:r>
          </a:p>
          <a:p>
            <a:r>
              <a:rPr lang="el-GR" altLang="en-US" sz="2200" dirty="0">
                <a:sym typeface="Wingdings" panose="05000000000000000000" pitchFamily="2" charset="2"/>
              </a:rPr>
              <a:t>Δεν υπακούει στους κανόνες της σχολικής πραγματικότητας και δε σέβεται την πειθαρχία.</a:t>
            </a:r>
          </a:p>
          <a:p>
            <a:endParaRPr lang="x-none" dirty="0"/>
          </a:p>
        </p:txBody>
      </p:sp>
    </p:spTree>
    <p:extLst>
      <p:ext uri="{BB962C8B-B14F-4D97-AF65-F5344CB8AC3E}">
        <p14:creationId xmlns:p14="http://schemas.microsoft.com/office/powerpoint/2010/main" val="1170166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503AD-7F9D-B05C-FADE-AB28538D1D39}"/>
              </a:ext>
            </a:extLst>
          </p:cNvPr>
          <p:cNvSpPr>
            <a:spLocks noGrp="1"/>
          </p:cNvSpPr>
          <p:nvPr>
            <p:ph type="title"/>
          </p:nvPr>
        </p:nvSpPr>
        <p:spPr>
          <a:xfrm>
            <a:off x="609600" y="734878"/>
            <a:ext cx="10972800" cy="990600"/>
          </a:xfrm>
        </p:spPr>
        <p:txBody>
          <a:bodyPr>
            <a:normAutofit/>
          </a:bodyPr>
          <a:lstStyle/>
          <a:p>
            <a:pPr algn="ctr"/>
            <a:r>
              <a:rPr lang="el-GR" sz="3600" b="1" dirty="0">
                <a:solidFill>
                  <a:srgbClr val="FF0000"/>
                </a:solidFill>
              </a:rPr>
              <a:t>Η συμπεριφορά ως μορφή επικοινωνίας</a:t>
            </a:r>
            <a:endParaRPr lang="en-GR" sz="3600" b="1" dirty="0">
              <a:solidFill>
                <a:srgbClr val="FF0000"/>
              </a:solidFill>
            </a:endParaRPr>
          </a:p>
        </p:txBody>
      </p:sp>
      <p:sp>
        <p:nvSpPr>
          <p:cNvPr id="3" name="Content Placeholder 2">
            <a:extLst>
              <a:ext uri="{FF2B5EF4-FFF2-40B4-BE49-F238E27FC236}">
                <a16:creationId xmlns:a16="http://schemas.microsoft.com/office/drawing/2014/main" id="{77DCAFA0-9BEA-E727-54A7-80D594F607A2}"/>
              </a:ext>
            </a:extLst>
          </p:cNvPr>
          <p:cNvSpPr>
            <a:spLocks noGrp="1"/>
          </p:cNvSpPr>
          <p:nvPr>
            <p:ph idx="1"/>
          </p:nvPr>
        </p:nvSpPr>
        <p:spPr>
          <a:xfrm>
            <a:off x="1146875" y="2061275"/>
            <a:ext cx="10435524" cy="3626604"/>
          </a:xfrm>
        </p:spPr>
        <p:txBody>
          <a:bodyPr>
            <a:normAutofit/>
          </a:bodyPr>
          <a:lstStyle/>
          <a:p>
            <a:pPr>
              <a:lnSpc>
                <a:spcPct val="150000"/>
              </a:lnSpc>
            </a:pPr>
            <a:r>
              <a:rPr lang="el-GR" sz="3200" dirty="0"/>
              <a:t>Η συμπεριφορά των μαθητών δεν αποτελεί μόνο πρόβλημα προς έλεγχο, αλλά συχνά τρόπο έκφρασης αναγκών, συναισθημάτων, άγχους, ή δυσκολιών συμμετοχής στη μαθησιακή διαδικασία.</a:t>
            </a:r>
            <a:endParaRPr lang="en-GR" sz="3200" dirty="0"/>
          </a:p>
        </p:txBody>
      </p:sp>
    </p:spTree>
    <p:extLst>
      <p:ext uri="{BB962C8B-B14F-4D97-AF65-F5344CB8AC3E}">
        <p14:creationId xmlns:p14="http://schemas.microsoft.com/office/powerpoint/2010/main" val="562688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401E05-2977-264D-AB89-C27DA0AB7729}"/>
              </a:ext>
            </a:extLst>
          </p:cNvPr>
          <p:cNvSpPr>
            <a:spLocks noGrp="1"/>
          </p:cNvSpPr>
          <p:nvPr>
            <p:ph idx="1"/>
          </p:nvPr>
        </p:nvSpPr>
        <p:spPr>
          <a:xfrm>
            <a:off x="838200" y="1274163"/>
            <a:ext cx="10515600" cy="4512040"/>
          </a:xfrm>
        </p:spPr>
        <p:txBody>
          <a:bodyPr>
            <a:normAutofit/>
          </a:bodyPr>
          <a:lstStyle/>
          <a:p>
            <a:r>
              <a:rPr lang="el-GR" altLang="en-US" dirty="0">
                <a:sym typeface="Wingdings" panose="05000000000000000000" pitchFamily="2" charset="2"/>
              </a:rPr>
              <a:t>Τα υπερκινητικά παιδιά β</a:t>
            </a:r>
            <a:r>
              <a:rPr lang="el-GR" altLang="en-US" sz="2400" dirty="0">
                <a:sym typeface="Wingdings" panose="05000000000000000000" pitchFamily="2" charset="2"/>
              </a:rPr>
              <a:t>ιάζονται και δεν μπορούν να ολοκληρώσουν αυτό που κάνουν. Για παράδειγμα, δεν σκέφτονται πριν μιλήσουν. </a:t>
            </a:r>
          </a:p>
          <a:p>
            <a:r>
              <a:rPr lang="el-GR" altLang="en-US" sz="2400" dirty="0">
                <a:sym typeface="Wingdings" panose="05000000000000000000" pitchFamily="2" charset="2"/>
              </a:rPr>
              <a:t>Λένε κάτι και μετά ζητούν συγγνώμη πριν τελειώσουν την κουβέντα τους.</a:t>
            </a:r>
          </a:p>
          <a:p>
            <a:r>
              <a:rPr lang="el-GR" altLang="en-US" sz="2400" dirty="0">
                <a:sym typeface="Wingdings" panose="05000000000000000000" pitchFamily="2" charset="2"/>
              </a:rPr>
              <a:t>Απαντούν στην ερώτηση του δασκάλου πριν εκείνος ολοκληρώσει τη διατύπωσή της. Θυμώνουν και φωνάζουν, κλπ.</a:t>
            </a:r>
          </a:p>
          <a:p>
            <a:r>
              <a:rPr lang="el-GR" altLang="en-US" dirty="0">
                <a:sym typeface="Wingdings" panose="05000000000000000000" pitchFamily="2" charset="2"/>
              </a:rPr>
              <a:t>Έ</a:t>
            </a:r>
            <a:r>
              <a:rPr lang="el-GR" altLang="en-US" sz="2400" dirty="0">
                <a:sym typeface="Wingdings" panose="05000000000000000000" pitchFamily="2" charset="2"/>
              </a:rPr>
              <a:t>χουν μικρό εύρος προσοχής και αποσπώνται εύκολα.</a:t>
            </a:r>
          </a:p>
          <a:p>
            <a:r>
              <a:rPr lang="el-GR" altLang="en-US" sz="2400" dirty="0">
                <a:sym typeface="Wingdings" panose="05000000000000000000" pitchFamily="2" charset="2"/>
              </a:rPr>
              <a:t>Μερικά από αυτά έχουν πρόβλημα με την επεξεργασία οπτικών πληροφοριών, μπορεί να αποσπώνται από τις κινήσεις των άλλων, δυσκολεύονται να επεξεργαστούν ήχους. </a:t>
            </a:r>
          </a:p>
          <a:p>
            <a:endParaRPr lang="x-none" dirty="0"/>
          </a:p>
        </p:txBody>
      </p:sp>
    </p:spTree>
    <p:extLst>
      <p:ext uri="{BB962C8B-B14F-4D97-AF65-F5344CB8AC3E}">
        <p14:creationId xmlns:p14="http://schemas.microsoft.com/office/powerpoint/2010/main" val="1943770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43C5AD-D9BD-534B-8AAE-B045E56F3689}"/>
              </a:ext>
            </a:extLst>
          </p:cNvPr>
          <p:cNvSpPr>
            <a:spLocks noGrp="1"/>
          </p:cNvSpPr>
          <p:nvPr>
            <p:ph idx="1"/>
          </p:nvPr>
        </p:nvSpPr>
        <p:spPr>
          <a:xfrm>
            <a:off x="838200" y="972273"/>
            <a:ext cx="10515600" cy="5204690"/>
          </a:xfrm>
        </p:spPr>
        <p:txBody>
          <a:bodyPr>
            <a:normAutofit/>
          </a:bodyPr>
          <a:lstStyle/>
          <a:p>
            <a:r>
              <a:rPr lang="el-GR" altLang="en-US" dirty="0">
                <a:sym typeface="Wingdings" panose="05000000000000000000" pitchFamily="2" charset="2"/>
              </a:rPr>
              <a:t>Η διάσπαση της προσοχής τα καθιστά ανίκανα να συγκεντρωθούν και να εκτελέσουν καθήκοντα που απαιτούν προσήλωση προσοχής. </a:t>
            </a:r>
          </a:p>
          <a:p>
            <a:r>
              <a:rPr lang="el-GR" altLang="en-US" dirty="0">
                <a:sym typeface="Wingdings" panose="05000000000000000000" pitchFamily="2" charset="2"/>
              </a:rPr>
              <a:t>Κατά συνέπεια παρουσιάζουν μαθησιακές δυσκολίες και η εν γένει συμπεριφορά τους τα καθιστά ανεπιθύμητα στην τάξη.</a:t>
            </a:r>
          </a:p>
          <a:p>
            <a:r>
              <a:rPr lang="el-GR" altLang="en-US" dirty="0">
                <a:sym typeface="Wingdings" panose="05000000000000000000" pitchFamily="2" charset="2"/>
              </a:rPr>
              <a:t>Παρουσιάζουν γρήγορες και ξαφνικές αλλαγές της ψυχικής διάθεσης και έλλειψη αναστολών στις κοινωνικές σχέσεις. </a:t>
            </a:r>
          </a:p>
          <a:p>
            <a:r>
              <a:rPr lang="el-GR" altLang="en-US" dirty="0">
                <a:sym typeface="Wingdings" panose="05000000000000000000" pitchFamily="2" charset="2"/>
              </a:rPr>
              <a:t>Πολλές φορές οι σχέσεις τους με τους συμμαθητές του είναι εχθρικές, δεν είναι αγαπητά στα άλλα παιδιά και μπορεί να απομονώνονται. </a:t>
            </a:r>
          </a:p>
          <a:p>
            <a:r>
              <a:rPr lang="el-GR" altLang="en-US" dirty="0">
                <a:sym typeface="Wingdings" panose="05000000000000000000" pitchFamily="2" charset="2"/>
              </a:rPr>
              <a:t>Τα αγόρια παρουσιάζουν περισσότερο προβλήματα </a:t>
            </a:r>
            <a:r>
              <a:rPr lang="el-GR" altLang="en-US" dirty="0" err="1">
                <a:sym typeface="Wingdings" panose="05000000000000000000" pitchFamily="2" charset="2"/>
              </a:rPr>
              <a:t>υπερκινητικότητας</a:t>
            </a:r>
            <a:r>
              <a:rPr lang="el-GR" altLang="en-US" dirty="0">
                <a:sym typeface="Wingdings" panose="05000000000000000000" pitchFamily="2" charset="2"/>
              </a:rPr>
              <a:t>, παρορμητικότητας, ενώ τα κορίτσια διάσπασης της προσοχής.</a:t>
            </a:r>
          </a:p>
          <a:p>
            <a:endParaRPr lang="x-none" dirty="0"/>
          </a:p>
        </p:txBody>
      </p:sp>
    </p:spTree>
    <p:extLst>
      <p:ext uri="{BB962C8B-B14F-4D97-AF65-F5344CB8AC3E}">
        <p14:creationId xmlns:p14="http://schemas.microsoft.com/office/powerpoint/2010/main" val="2104239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90E69-0D89-3647-9C79-8E91EDC1968F}"/>
              </a:ext>
            </a:extLst>
          </p:cNvPr>
          <p:cNvSpPr>
            <a:spLocks noGrp="1"/>
          </p:cNvSpPr>
          <p:nvPr>
            <p:ph type="title"/>
          </p:nvPr>
        </p:nvSpPr>
        <p:spPr/>
        <p:txBody>
          <a:bodyPr/>
          <a:lstStyle/>
          <a:p>
            <a:pPr algn="ctr"/>
            <a:r>
              <a:rPr lang="el-GR" b="1" dirty="0">
                <a:solidFill>
                  <a:srgbClr val="FF0000"/>
                </a:solidFill>
              </a:rPr>
              <a:t>Αίτια</a:t>
            </a:r>
            <a:endParaRPr lang="x-none" b="1" dirty="0">
              <a:solidFill>
                <a:srgbClr val="FF0000"/>
              </a:solidFill>
            </a:endParaRPr>
          </a:p>
        </p:txBody>
      </p:sp>
      <p:sp>
        <p:nvSpPr>
          <p:cNvPr id="3" name="Content Placeholder 2">
            <a:extLst>
              <a:ext uri="{FF2B5EF4-FFF2-40B4-BE49-F238E27FC236}">
                <a16:creationId xmlns:a16="http://schemas.microsoft.com/office/drawing/2014/main" id="{34E7F572-AA39-154A-86A2-D13189D68C82}"/>
              </a:ext>
            </a:extLst>
          </p:cNvPr>
          <p:cNvSpPr>
            <a:spLocks noGrp="1"/>
          </p:cNvSpPr>
          <p:nvPr>
            <p:ph idx="1"/>
          </p:nvPr>
        </p:nvSpPr>
        <p:spPr/>
        <p:txBody>
          <a:bodyPr>
            <a:normAutofit/>
          </a:bodyPr>
          <a:lstStyle/>
          <a:p>
            <a:pPr>
              <a:lnSpc>
                <a:spcPct val="150000"/>
              </a:lnSpc>
            </a:pPr>
            <a:r>
              <a:rPr lang="el-GR" altLang="en-US" sz="2400" dirty="0">
                <a:sym typeface="Wingdings" panose="05000000000000000000" pitchFamily="2" charset="2"/>
              </a:rPr>
              <a:t>Δεν έχει αποσαφηνιστεί εάν η γένεση του υπερκινητικού συνδρόμου οφείλεται σε μια μόνο αιτία. </a:t>
            </a:r>
          </a:p>
          <a:p>
            <a:pPr>
              <a:lnSpc>
                <a:spcPct val="150000"/>
              </a:lnSpc>
            </a:pPr>
            <a:r>
              <a:rPr lang="el-GR" altLang="en-US" sz="2400" dirty="0">
                <a:sym typeface="Wingdings" panose="05000000000000000000" pitchFamily="2" charset="2"/>
              </a:rPr>
              <a:t>Αναφέρονται διάφοροι αιτιολογικοί παράγοντες και ο πιθανός συνδυασμός τους δημιουργεί τη διαταραχή. (π.χ. είδος "εγκεφαλικής βλάβης"). </a:t>
            </a:r>
            <a:br>
              <a:rPr lang="el-GR" altLang="en-US" sz="2400" dirty="0">
                <a:sym typeface="Wingdings" panose="05000000000000000000" pitchFamily="2" charset="2"/>
              </a:rPr>
            </a:br>
            <a:endParaRPr lang="x-none" sz="2400" dirty="0"/>
          </a:p>
        </p:txBody>
      </p:sp>
    </p:spTree>
    <p:extLst>
      <p:ext uri="{BB962C8B-B14F-4D97-AF65-F5344CB8AC3E}">
        <p14:creationId xmlns:p14="http://schemas.microsoft.com/office/powerpoint/2010/main" val="918163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5204C-F14A-A34B-842D-45B17F51AD2D}"/>
              </a:ext>
            </a:extLst>
          </p:cNvPr>
          <p:cNvSpPr>
            <a:spLocks noGrp="1"/>
          </p:cNvSpPr>
          <p:nvPr>
            <p:ph type="title"/>
          </p:nvPr>
        </p:nvSpPr>
        <p:spPr/>
        <p:txBody>
          <a:bodyPr/>
          <a:lstStyle/>
          <a:p>
            <a:pPr algn="ctr"/>
            <a:r>
              <a:rPr lang="el-GR" altLang="en-US" b="1" dirty="0">
                <a:solidFill>
                  <a:srgbClr val="FF0000"/>
                </a:solidFill>
                <a:sym typeface="Wingdings" panose="05000000000000000000" pitchFamily="2" charset="2"/>
              </a:rPr>
              <a:t>Η στάση των εκπαιδευτικών</a:t>
            </a:r>
            <a:endParaRPr lang="x-none" b="1" dirty="0">
              <a:solidFill>
                <a:srgbClr val="FF0000"/>
              </a:solidFill>
            </a:endParaRPr>
          </a:p>
        </p:txBody>
      </p:sp>
      <p:sp>
        <p:nvSpPr>
          <p:cNvPr id="3" name="Content Placeholder 2">
            <a:extLst>
              <a:ext uri="{FF2B5EF4-FFF2-40B4-BE49-F238E27FC236}">
                <a16:creationId xmlns:a16="http://schemas.microsoft.com/office/drawing/2014/main" id="{63463DD2-91C1-AF41-8F04-DF1A91ABB15D}"/>
              </a:ext>
            </a:extLst>
          </p:cNvPr>
          <p:cNvSpPr>
            <a:spLocks noGrp="1"/>
          </p:cNvSpPr>
          <p:nvPr>
            <p:ph idx="1"/>
          </p:nvPr>
        </p:nvSpPr>
        <p:spPr>
          <a:xfrm>
            <a:off x="838200" y="1573967"/>
            <a:ext cx="10515600" cy="4918908"/>
          </a:xfrm>
        </p:spPr>
        <p:txBody>
          <a:bodyPr>
            <a:normAutofit lnSpcReduction="10000"/>
          </a:bodyPr>
          <a:lstStyle/>
          <a:p>
            <a:r>
              <a:rPr lang="el-GR" altLang="en-US" sz="2200" dirty="0">
                <a:sym typeface="Wingdings" panose="05000000000000000000" pitchFamily="2" charset="2"/>
              </a:rPr>
              <a:t>Ο εκπαιδευτικός θα πρέπει να αναγνωρίσει τα υπερκινητικά παιδιά από τα συμπτώματά τους (η ικανότητα του παιδιού να συγκεντρώνεται και να επιμένει σε κάποια προσπάθεια, η κοινωνική του αναστολή και συναισθήματα άγχους που μπορεί να συνυπάρχουν) και να επικοινωνήσει με τους γονείς για να πάρει πληροφορίες για το αν το παιδί έχει υπερκινητικό σύνδρομο.</a:t>
            </a:r>
          </a:p>
          <a:p>
            <a:r>
              <a:rPr lang="el-GR" altLang="en-US" sz="2200" dirty="0">
                <a:sym typeface="Wingdings" panose="05000000000000000000" pitchFamily="2" charset="2"/>
              </a:rPr>
              <a:t>Ένα εκπαιδευτικό πλαίσιο σταθερό, δομημένο και ευέλικτο που επιτρέπει την εξατομικευμένη μάθηση επιβάλλεται. Χρειάζονται υπενθυμίσεις, προκαταρκτικές παρουσιάσεις, επανάληψη, κατεύθυνση, κανόνες, οδηγίες, δομή.</a:t>
            </a:r>
          </a:p>
          <a:p>
            <a:r>
              <a:rPr lang="el-GR" altLang="en-US" sz="2200" dirty="0">
                <a:sym typeface="Wingdings" panose="05000000000000000000" pitchFamily="2" charset="2"/>
              </a:rPr>
              <a:t>Η ατομική προσέγγιση για το κάθε παιδί προσφέρει δυνατότητες βελτίωσης της συμπτωματολογίας και της αποφυγής της σχολικής αποτυχίας. Μια εύλογη κίνηση είναι να ρωτήσει ο εκπαιδευτικός τον ίδιο το μαθητή για το τι θα τον βοηθούσε.</a:t>
            </a:r>
          </a:p>
          <a:p>
            <a:r>
              <a:rPr lang="el-GR" altLang="en-US" sz="2200" dirty="0">
                <a:sym typeface="Wingdings" panose="05000000000000000000" pitchFamily="2" charset="2"/>
              </a:rPr>
              <a:t>Αυτά τα παιδιά έχουν συνήθως </a:t>
            </a:r>
            <a:r>
              <a:rPr lang="el-GR" altLang="en-US" sz="2200" b="1" dirty="0">
                <a:sym typeface="Wingdings" panose="05000000000000000000" pitchFamily="2" charset="2"/>
              </a:rPr>
              <a:t>ανεπτυγμένη διαίσθηση</a:t>
            </a:r>
            <a:r>
              <a:rPr lang="el-GR" altLang="en-US" sz="2200" dirty="0">
                <a:sym typeface="Wingdings" panose="05000000000000000000" pitchFamily="2" charset="2"/>
              </a:rPr>
              <a:t>. Αν τα ρωτήσει, θα του πουν πώς μπορούν να μάθουν καλύτερα. Ντρέπονται πολύ να ενημερώσουν από μόνα τους. Ο καλύτερος "ειδικός" για να προτείνει την αποδοτικότερη μέθοδο εκμάθησης είναι το ίδιο το παιδί.</a:t>
            </a:r>
          </a:p>
          <a:p>
            <a:endParaRPr lang="el-GR" altLang="en-US" sz="2900" dirty="0">
              <a:sym typeface="Wingdings" panose="05000000000000000000" pitchFamily="2" charset="2"/>
            </a:endParaRPr>
          </a:p>
          <a:p>
            <a:endParaRPr lang="x-none" dirty="0"/>
          </a:p>
        </p:txBody>
      </p:sp>
    </p:spTree>
    <p:extLst>
      <p:ext uri="{BB962C8B-B14F-4D97-AF65-F5344CB8AC3E}">
        <p14:creationId xmlns:p14="http://schemas.microsoft.com/office/powerpoint/2010/main" val="21166243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C9596-30AF-5142-ADA8-9FA65A2DB022}"/>
              </a:ext>
            </a:extLst>
          </p:cNvPr>
          <p:cNvSpPr>
            <a:spLocks noGrp="1"/>
          </p:cNvSpPr>
          <p:nvPr>
            <p:ph type="title"/>
          </p:nvPr>
        </p:nvSpPr>
        <p:spPr/>
        <p:txBody>
          <a:bodyPr/>
          <a:lstStyle/>
          <a:p>
            <a:pPr algn="ctr"/>
            <a:r>
              <a:rPr lang="el-GR" b="1" dirty="0">
                <a:solidFill>
                  <a:srgbClr val="FF0000"/>
                </a:solidFill>
              </a:rPr>
              <a:t>Λεκτική βία ή επιθετικότητα</a:t>
            </a:r>
            <a:endParaRPr lang="x-none" b="1" dirty="0">
              <a:solidFill>
                <a:srgbClr val="FF0000"/>
              </a:solidFill>
            </a:endParaRPr>
          </a:p>
        </p:txBody>
      </p:sp>
      <p:sp>
        <p:nvSpPr>
          <p:cNvPr id="3" name="Content Placeholder 2">
            <a:extLst>
              <a:ext uri="{FF2B5EF4-FFF2-40B4-BE49-F238E27FC236}">
                <a16:creationId xmlns:a16="http://schemas.microsoft.com/office/drawing/2014/main" id="{74DB27BB-B586-CC4F-AFF1-FFF60349BC5A}"/>
              </a:ext>
            </a:extLst>
          </p:cNvPr>
          <p:cNvSpPr>
            <a:spLocks noGrp="1"/>
          </p:cNvSpPr>
          <p:nvPr>
            <p:ph idx="1"/>
          </p:nvPr>
        </p:nvSpPr>
        <p:spPr>
          <a:xfrm>
            <a:off x="833203" y="1657507"/>
            <a:ext cx="10515600" cy="4351338"/>
          </a:xfrm>
        </p:spPr>
        <p:txBody>
          <a:bodyPr>
            <a:normAutofit/>
          </a:bodyPr>
          <a:lstStyle/>
          <a:p>
            <a:pPr>
              <a:lnSpc>
                <a:spcPct val="150000"/>
              </a:lnSpc>
            </a:pPr>
            <a:r>
              <a:rPr lang="el-GR" u="sng" dirty="0"/>
              <a:t>Σε μικρές ηλικίες:</a:t>
            </a:r>
          </a:p>
          <a:p>
            <a:pPr lvl="1">
              <a:lnSpc>
                <a:spcPct val="150000"/>
              </a:lnSpc>
            </a:pPr>
            <a:r>
              <a:rPr lang="el-GR" dirty="0"/>
              <a:t>Τα μικρά παιδιά συνήθως αγνοούν τη σημασία των κακών λέξεων που χρησιμοποιούν. Αντιλαμβάνονται, όμως, την αμηχανία και τα αρνητικά συναισθήματα που προκαλούν στους άλλους.</a:t>
            </a:r>
          </a:p>
          <a:p>
            <a:pPr lvl="1">
              <a:lnSpc>
                <a:spcPct val="150000"/>
              </a:lnSpc>
            </a:pPr>
            <a:r>
              <a:rPr lang="el-GR" dirty="0"/>
              <a:t>Το μικρό παιδί βρίζει γιατί είναι θυμωμένο, θέλει να τραβήξει την προσοχή, νομίζει ότι έτσι θα αποκτήσει φίλους, μιμείται κάποιον.</a:t>
            </a:r>
          </a:p>
          <a:p>
            <a:pPr lvl="1">
              <a:lnSpc>
                <a:spcPct val="150000"/>
              </a:lnSpc>
            </a:pPr>
            <a:r>
              <a:rPr lang="el-GR" dirty="0"/>
              <a:t>Καλύπτει δικές του συναισθηματικές ανάγκες και στέλνει μηνύματα (φόβος, θυμός, απόγνωση, </a:t>
            </a:r>
            <a:r>
              <a:rPr lang="el-GR" dirty="0" err="1"/>
              <a:t>κλπ</a:t>
            </a:r>
            <a:r>
              <a:rPr lang="el-GR" dirty="0"/>
              <a:t>) ή αντανακλά αυτό που βιώνει στο ευρύτερο περιβάλλον του. </a:t>
            </a:r>
          </a:p>
          <a:p>
            <a:endParaRPr lang="x-none" dirty="0"/>
          </a:p>
        </p:txBody>
      </p:sp>
    </p:spTree>
    <p:extLst>
      <p:ext uri="{BB962C8B-B14F-4D97-AF65-F5344CB8AC3E}">
        <p14:creationId xmlns:p14="http://schemas.microsoft.com/office/powerpoint/2010/main" val="2166625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B6EA2-2060-2047-BDF0-891268F432E9}"/>
              </a:ext>
            </a:extLst>
          </p:cNvPr>
          <p:cNvSpPr>
            <a:spLocks noGrp="1"/>
          </p:cNvSpPr>
          <p:nvPr>
            <p:ph type="title"/>
          </p:nvPr>
        </p:nvSpPr>
        <p:spPr/>
        <p:txBody>
          <a:bodyPr/>
          <a:lstStyle/>
          <a:p>
            <a:pPr algn="ctr"/>
            <a:r>
              <a:rPr lang="el-GR" b="1" dirty="0">
                <a:solidFill>
                  <a:srgbClr val="FF0000"/>
                </a:solidFill>
              </a:rPr>
              <a:t>Λεκτική βία ή επιθετικότητα</a:t>
            </a:r>
            <a:endParaRPr lang="x-none" dirty="0"/>
          </a:p>
        </p:txBody>
      </p:sp>
      <p:sp>
        <p:nvSpPr>
          <p:cNvPr id="3" name="Content Placeholder 2">
            <a:extLst>
              <a:ext uri="{FF2B5EF4-FFF2-40B4-BE49-F238E27FC236}">
                <a16:creationId xmlns:a16="http://schemas.microsoft.com/office/drawing/2014/main" id="{9DB62A02-90CD-F94A-A547-81195205FD55}"/>
              </a:ext>
            </a:extLst>
          </p:cNvPr>
          <p:cNvSpPr>
            <a:spLocks noGrp="1"/>
          </p:cNvSpPr>
          <p:nvPr>
            <p:ph idx="1"/>
          </p:nvPr>
        </p:nvSpPr>
        <p:spPr/>
        <p:txBody>
          <a:bodyPr/>
          <a:lstStyle/>
          <a:p>
            <a:pPr>
              <a:lnSpc>
                <a:spcPct val="150000"/>
              </a:lnSpc>
            </a:pPr>
            <a:r>
              <a:rPr lang="el-GR" u="sng" dirty="0"/>
              <a:t>Σε μεγαλύτερες ηλικίες:</a:t>
            </a:r>
          </a:p>
          <a:p>
            <a:pPr lvl="1">
              <a:lnSpc>
                <a:spcPct val="150000"/>
              </a:lnSpc>
            </a:pPr>
            <a:r>
              <a:rPr lang="x-none" dirty="0"/>
              <a:t>Έ</a:t>
            </a:r>
            <a:r>
              <a:rPr lang="el-GR" dirty="0"/>
              <a:t>να μεγαλύτερο παιδί χρησιμοποιεί λεκτική βία με σκοπό να σοκάρει, να εντυπωσιάσει, να ταυτιστεί με την ομάδα των συνομηλίκων του ή των μεγαλύτερων παιδιών.</a:t>
            </a:r>
          </a:p>
          <a:p>
            <a:pPr lvl="1">
              <a:lnSpc>
                <a:spcPct val="150000"/>
              </a:lnSpc>
            </a:pPr>
            <a:r>
              <a:rPr lang="el-GR" dirty="0"/>
              <a:t>Πιθανόν να χρησιμοποιεί τη λεκτική βία με σκοπό να ασκήσει εξουσία σε κάποιον άλλον και να δει τον αντίκτυπο που θα έχουν οι λέξεις που χρησιμοποιεί (είδος εκφοβισμού).</a:t>
            </a:r>
            <a:endParaRPr lang="x-none" dirty="0"/>
          </a:p>
        </p:txBody>
      </p:sp>
    </p:spTree>
    <p:extLst>
      <p:ext uri="{BB962C8B-B14F-4D97-AF65-F5344CB8AC3E}">
        <p14:creationId xmlns:p14="http://schemas.microsoft.com/office/powerpoint/2010/main" val="1925836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2B28B-A286-6521-129F-D33D10CA8905}"/>
              </a:ext>
            </a:extLst>
          </p:cNvPr>
          <p:cNvSpPr>
            <a:spLocks noGrp="1"/>
          </p:cNvSpPr>
          <p:nvPr>
            <p:ph type="title"/>
          </p:nvPr>
        </p:nvSpPr>
        <p:spPr/>
        <p:txBody>
          <a:bodyPr/>
          <a:lstStyle/>
          <a:p>
            <a:pPr algn="ctr"/>
            <a:r>
              <a:rPr lang="el-GR" altLang="en-US" b="1" dirty="0">
                <a:solidFill>
                  <a:srgbClr val="FF0000"/>
                </a:solidFill>
                <a:sym typeface="Wingdings" panose="05000000000000000000" pitchFamily="2" charset="2"/>
              </a:rPr>
              <a:t>Η στάση των εκπαιδευτικών</a:t>
            </a:r>
            <a:endParaRPr lang="en-GR" dirty="0"/>
          </a:p>
        </p:txBody>
      </p:sp>
      <p:sp>
        <p:nvSpPr>
          <p:cNvPr id="3" name="Content Placeholder 2">
            <a:extLst>
              <a:ext uri="{FF2B5EF4-FFF2-40B4-BE49-F238E27FC236}">
                <a16:creationId xmlns:a16="http://schemas.microsoft.com/office/drawing/2014/main" id="{86CC3CE8-9B4D-7B87-464D-67AF9DB2FDBD}"/>
              </a:ext>
            </a:extLst>
          </p:cNvPr>
          <p:cNvSpPr>
            <a:spLocks noGrp="1"/>
          </p:cNvSpPr>
          <p:nvPr>
            <p:ph idx="1"/>
          </p:nvPr>
        </p:nvSpPr>
        <p:spPr/>
        <p:txBody>
          <a:bodyPr>
            <a:normAutofit fontScale="92500" lnSpcReduction="10000"/>
          </a:bodyPr>
          <a:lstStyle/>
          <a:p>
            <a:r>
              <a:rPr lang="el-GR" dirty="0"/>
              <a:t>Να συζητά με τους μαθητές για τα δικαιώματά τους, τους κανόνες συμπεριφοράς, στο σχολείο και τους τρόπους αντιμετώπισης του εκφοβισμού και της βίας στο σχολείο,  </a:t>
            </a:r>
            <a:br>
              <a:rPr lang="el-GR" dirty="0"/>
            </a:br>
            <a:r>
              <a:rPr lang="el-GR" dirty="0"/>
              <a:t>• Να παρέχει από νωρίς στους μαθητές κατάλληλους τρόπους έκφρασης της επιθετικότητας (όπως τα αθλήματα, οι τέχνες κτλ.) και ανάλογες ευκαιρίες για επιτεύγματα και καταξίωση,  </a:t>
            </a:r>
            <a:br>
              <a:rPr lang="el-GR" dirty="0"/>
            </a:br>
            <a:r>
              <a:rPr lang="el-GR" dirty="0"/>
              <a:t>• Να ενισχύει τη φιλία μεταξύ των μαθητών και να αναδεικνύει την αλληλεγγύη της παρέας των φίλων ως το πλέον κατάλληλο μέσο για την αντιμετώπιση περιστατικών  </a:t>
            </a:r>
            <a:br>
              <a:rPr lang="el-GR" dirty="0"/>
            </a:br>
            <a:r>
              <a:rPr lang="el-GR" dirty="0"/>
              <a:t>εκφοβισμού και βίας στο σχολείο,  </a:t>
            </a:r>
            <a:br>
              <a:rPr lang="el-GR" dirty="0"/>
            </a:br>
            <a:r>
              <a:rPr lang="el-GR" dirty="0"/>
              <a:t>• Να ευαισθητοποιεί τους γονείς για το πρόβλημα, στις ατομικές και στις ομαδικές  </a:t>
            </a:r>
            <a:br>
              <a:rPr lang="el-GR" dirty="0"/>
            </a:br>
            <a:r>
              <a:rPr lang="el-GR" dirty="0"/>
              <a:t>συνεργασίες,  </a:t>
            </a:r>
            <a:br>
              <a:rPr lang="el-GR" dirty="0"/>
            </a:br>
            <a:r>
              <a:rPr lang="el-GR" dirty="0"/>
              <a:t>• Να αντιμετωπίζει τις αιτίες απομόνωσης και περιθωριοποίησης μαθητών,  </a:t>
            </a:r>
            <a:br>
              <a:rPr lang="el-GR" dirty="0"/>
            </a:br>
            <a:r>
              <a:rPr lang="el-GR" dirty="0"/>
              <a:t>• Να δείχνει ιδιαίτερο ενδιαφέρον για την ένταξη στη σχολική ομάδα των νεοφερμένων μαθητών ή των μαθητών με ειδικά προβλήματα και ανάγκες,  </a:t>
            </a:r>
            <a:br>
              <a:rPr lang="el-GR" dirty="0"/>
            </a:br>
            <a:r>
              <a:rPr lang="el-GR" dirty="0"/>
              <a:t>• Να ασκεί ουσιαστική εποπτεία των χώρων του σχολείου στους οποίους πιθανολογείται εκδήλωση εκφοβισμού και βίας μεταξύ των μαθητών.</a:t>
            </a:r>
            <a:endParaRPr lang="en-GR" dirty="0"/>
          </a:p>
        </p:txBody>
      </p:sp>
    </p:spTree>
    <p:extLst>
      <p:ext uri="{BB962C8B-B14F-4D97-AF65-F5344CB8AC3E}">
        <p14:creationId xmlns:p14="http://schemas.microsoft.com/office/powerpoint/2010/main" val="32837196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FC175-78A6-8846-93BB-B8C401FDE0C6}"/>
              </a:ext>
            </a:extLst>
          </p:cNvPr>
          <p:cNvSpPr>
            <a:spLocks noGrp="1"/>
          </p:cNvSpPr>
          <p:nvPr>
            <p:ph type="title"/>
          </p:nvPr>
        </p:nvSpPr>
        <p:spPr/>
        <p:txBody>
          <a:bodyPr/>
          <a:lstStyle/>
          <a:p>
            <a:pPr algn="ctr"/>
            <a:r>
              <a:rPr lang="el-GR" b="1" dirty="0">
                <a:solidFill>
                  <a:srgbClr val="FF0000"/>
                </a:solidFill>
              </a:rPr>
              <a:t>ΣΥΜΠΕΡΙΦΟΡΙΣΤΙΚΗ ΘΕΩΡΙΑ</a:t>
            </a:r>
            <a:endParaRPr lang="x-none" b="1" dirty="0">
              <a:solidFill>
                <a:srgbClr val="FF0000"/>
              </a:solidFill>
            </a:endParaRPr>
          </a:p>
        </p:txBody>
      </p:sp>
      <p:sp>
        <p:nvSpPr>
          <p:cNvPr id="3" name="Content Placeholder 2">
            <a:extLst>
              <a:ext uri="{FF2B5EF4-FFF2-40B4-BE49-F238E27FC236}">
                <a16:creationId xmlns:a16="http://schemas.microsoft.com/office/drawing/2014/main" id="{24D559D1-A878-7245-AE59-4B31EF51A9AB}"/>
              </a:ext>
            </a:extLst>
          </p:cNvPr>
          <p:cNvSpPr>
            <a:spLocks noGrp="1"/>
          </p:cNvSpPr>
          <p:nvPr>
            <p:ph idx="1"/>
          </p:nvPr>
        </p:nvSpPr>
        <p:spPr>
          <a:xfrm>
            <a:off x="818213" y="1524000"/>
            <a:ext cx="10515600" cy="4694707"/>
          </a:xfrm>
        </p:spPr>
        <p:txBody>
          <a:bodyPr>
            <a:normAutofit lnSpcReduction="10000"/>
          </a:bodyPr>
          <a:lstStyle/>
          <a:p>
            <a:r>
              <a:rPr lang="el-GR" altLang="en-US" sz="2600" dirty="0">
                <a:sym typeface="Wingdings" panose="05000000000000000000" pitchFamily="2" charset="2"/>
              </a:rPr>
              <a:t>Προγράμματα τροποποίησης της συμπεριφοράς, στηριζόμενα στη συμπεριφοριστική (</a:t>
            </a:r>
            <a:r>
              <a:rPr lang="el-GR" altLang="en-US" sz="2600" dirty="0" err="1">
                <a:sym typeface="Wingdings" panose="05000000000000000000" pitchFamily="2" charset="2"/>
              </a:rPr>
              <a:t>μπιχεβιοριστική</a:t>
            </a:r>
            <a:r>
              <a:rPr lang="el-GR" altLang="en-US" sz="2600" dirty="0">
                <a:sym typeface="Wingdings" panose="05000000000000000000" pitchFamily="2" charset="2"/>
              </a:rPr>
              <a:t>) θεωρία, μπορούν να γίνουν στο σχολείο. </a:t>
            </a:r>
          </a:p>
          <a:p>
            <a:r>
              <a:rPr lang="el-GR" altLang="en-US" sz="2600" dirty="0">
                <a:sym typeface="Wingdings" panose="05000000000000000000" pitchFamily="2" charset="2"/>
              </a:rPr>
              <a:t>Το παιδί αναλαμβάνει καθήκοντα που βαθμιαία απαιτούν όλο και μεγαλύτερη συγκέντρωση προσοχής. Επιβραβεύεται όταν έχει την αναμενόμενη συμπεριφορά, ενώ η ακατάλληλη συμπεριφορά αγνοείται ως έναν βαθμό. Έτσι τα παιδιά μπορούν να βελτιώσουν την αυτοεκτίμησή τους. </a:t>
            </a:r>
          </a:p>
          <a:p>
            <a:r>
              <a:rPr lang="el-GR" altLang="en-US" sz="2600" dirty="0">
                <a:sym typeface="Wingdings" panose="05000000000000000000" pitchFamily="2" charset="2"/>
              </a:rPr>
              <a:t>Ο έπαινος είναι χρήσιμος και εποικοδομητικός. Τα παιδιά αγαπούν την ενθάρρυνση. Χωρίς αυτήν, συρρικνώνονται και μαραίνονται. </a:t>
            </a:r>
          </a:p>
          <a:p>
            <a:r>
              <a:rPr lang="el-GR" altLang="en-US" sz="2600" dirty="0">
                <a:sym typeface="Wingdings" panose="05000000000000000000" pitchFamily="2" charset="2"/>
              </a:rPr>
              <a:t>Πρέπει να τους αναθέτονται εργασίες ώστε να αισθάνονται υπεύθυνα. Οι εργασίες να είναι στα πλαίσια των δυνατοτήτων τους. </a:t>
            </a:r>
          </a:p>
          <a:p>
            <a:endParaRPr lang="x-none" dirty="0"/>
          </a:p>
        </p:txBody>
      </p:sp>
    </p:spTree>
    <p:extLst>
      <p:ext uri="{BB962C8B-B14F-4D97-AF65-F5344CB8AC3E}">
        <p14:creationId xmlns:p14="http://schemas.microsoft.com/office/powerpoint/2010/main" val="9110469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C563D-E004-F94C-B5FA-68A2EF2AF72E}"/>
              </a:ext>
            </a:extLst>
          </p:cNvPr>
          <p:cNvSpPr>
            <a:spLocks noGrp="1"/>
          </p:cNvSpPr>
          <p:nvPr>
            <p:ph type="title"/>
          </p:nvPr>
        </p:nvSpPr>
        <p:spPr>
          <a:xfrm>
            <a:off x="1049310" y="365125"/>
            <a:ext cx="10304489" cy="954009"/>
          </a:xfrm>
        </p:spPr>
        <p:txBody>
          <a:bodyPr/>
          <a:lstStyle/>
          <a:p>
            <a:pPr algn="ctr"/>
            <a:r>
              <a:rPr lang="el-GR" altLang="en-US" b="1">
                <a:solidFill>
                  <a:srgbClr val="FF0000"/>
                </a:solidFill>
                <a:sym typeface="Wingdings" panose="05000000000000000000" pitchFamily="2" charset="2"/>
              </a:rPr>
              <a:t>Συναισθηματική διαχείριση</a:t>
            </a:r>
            <a:endParaRPr lang="x-none" b="1" dirty="0">
              <a:solidFill>
                <a:srgbClr val="FF0000"/>
              </a:solidFill>
            </a:endParaRPr>
          </a:p>
        </p:txBody>
      </p:sp>
      <p:sp>
        <p:nvSpPr>
          <p:cNvPr id="3" name="Content Placeholder 2">
            <a:extLst>
              <a:ext uri="{FF2B5EF4-FFF2-40B4-BE49-F238E27FC236}">
                <a16:creationId xmlns:a16="http://schemas.microsoft.com/office/drawing/2014/main" id="{BCBF6CC2-71AE-3749-9CF1-DF4ADCEC2F9F}"/>
              </a:ext>
            </a:extLst>
          </p:cNvPr>
          <p:cNvSpPr>
            <a:spLocks noGrp="1"/>
          </p:cNvSpPr>
          <p:nvPr>
            <p:ph idx="1"/>
          </p:nvPr>
        </p:nvSpPr>
        <p:spPr>
          <a:xfrm>
            <a:off x="838200" y="1528997"/>
            <a:ext cx="10515600" cy="4647966"/>
          </a:xfrm>
        </p:spPr>
        <p:txBody>
          <a:bodyPr>
            <a:normAutofit fontScale="92500" lnSpcReduction="20000"/>
          </a:bodyPr>
          <a:lstStyle/>
          <a:p>
            <a:r>
              <a:rPr lang="el-GR" altLang="en-US" sz="2900" dirty="0">
                <a:sym typeface="Wingdings" panose="05000000000000000000" pitchFamily="2" charset="2"/>
              </a:rPr>
              <a:t>Στη διαδικασία της μάθησης περικλείεται και το συναισθηματικό κομμάτι. Αυτοί οι μαθητές χρειάζονται ειδική βοήθεια για να βρουν ευχαρίστηση μέσα στη τάξη· για να αντικαταστήσουν με επιτυχία την αποτυχία και τη ματαίωση, με ενθουσιασμό την ανία και το φόβο.</a:t>
            </a:r>
          </a:p>
          <a:p>
            <a:r>
              <a:rPr lang="el-GR" altLang="en-US" sz="2900" dirty="0">
                <a:sym typeface="Wingdings" panose="05000000000000000000" pitchFamily="2" charset="2"/>
              </a:rPr>
              <a:t>Το παιδί πρέπει να καθίσει κοντά στον εκπαιδευτικό. Αυτό θα βοηθήσει στη μείωση της έντονης κινητικότητάς τους. Μια ματιά μπορεί να το επαναφέρει ή να το καθησυχάσει με τρόπο σιωπηλό. </a:t>
            </a:r>
          </a:p>
          <a:p>
            <a:r>
              <a:rPr lang="el-GR" altLang="en-US" sz="2900" dirty="0">
                <a:sym typeface="Wingdings" panose="05000000000000000000" pitchFamily="2" charset="2"/>
              </a:rPr>
              <a:t>Τα παιδιά αυτά δεν αντέχουν συνήθως το μεγάλο φόρτο εργασίας. Εφόσον μαθαίνουν αυτά που πρέπει, είναι προτιμότερο να τους επιτρέπεται να έχουν λιγότερη δουλειά στο σπίτι. Οι εργασίες για το σπίτι να στηρίζονται στην ποιότητα και όχι στην ποσότητα.</a:t>
            </a:r>
          </a:p>
          <a:p>
            <a:endParaRPr lang="x-none" dirty="0"/>
          </a:p>
        </p:txBody>
      </p:sp>
    </p:spTree>
    <p:extLst>
      <p:ext uri="{BB962C8B-B14F-4D97-AF65-F5344CB8AC3E}">
        <p14:creationId xmlns:p14="http://schemas.microsoft.com/office/powerpoint/2010/main" val="13557240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AC762B-4E55-2349-88A7-8D0D8CCC39A1}"/>
              </a:ext>
            </a:extLst>
          </p:cNvPr>
          <p:cNvSpPr>
            <a:spLocks noGrp="1"/>
          </p:cNvSpPr>
          <p:nvPr>
            <p:ph idx="1"/>
          </p:nvPr>
        </p:nvSpPr>
        <p:spPr>
          <a:xfrm>
            <a:off x="838200" y="914400"/>
            <a:ext cx="10515600" cy="5262563"/>
          </a:xfrm>
        </p:spPr>
        <p:txBody>
          <a:bodyPr>
            <a:normAutofit/>
          </a:bodyPr>
          <a:lstStyle/>
          <a:p>
            <a:r>
              <a:rPr lang="el-GR" altLang="en-US" sz="2400" dirty="0">
                <a:sym typeface="Wingdings" panose="05000000000000000000" pitchFamily="2" charset="2"/>
              </a:rPr>
              <a:t>Τα παιδιά αυτά παρουσιάζουν συχνά πρόβλημα μνήμης. Ο εκπαιδευτικός πρέπει να τους διδάξει μικρά κόλπα, όπως μνημονικές τεχνικές, να χρησιμοποιούν σχεδιαγράμματα, να υπογραμμίζουν.</a:t>
            </a:r>
          </a:p>
          <a:p>
            <a:r>
              <a:rPr lang="el-GR" altLang="en-US" sz="2400" dirty="0">
                <a:sym typeface="Wingdings" panose="05000000000000000000" pitchFamily="2" charset="2"/>
              </a:rPr>
              <a:t>Πρέπει να προσπαθήσει να τους παρέχει τις πληροφορίες με εποικοδομητικό τρόπο και να μετατρέπει τη σχολική εργασία σε ομαδικό παιχνίδι. </a:t>
            </a:r>
          </a:p>
          <a:p>
            <a:r>
              <a:rPr lang="el-GR" altLang="en-US" sz="2400" dirty="0">
                <a:sym typeface="Wingdings" panose="05000000000000000000" pitchFamily="2" charset="2"/>
              </a:rPr>
              <a:t>Η </a:t>
            </a:r>
            <a:r>
              <a:rPr lang="el-GR" altLang="en-US" sz="2400" dirty="0" err="1">
                <a:sym typeface="Wingdings" panose="05000000000000000000" pitchFamily="2" charset="2"/>
              </a:rPr>
              <a:t>κοινωνικοεπικοδομητική</a:t>
            </a:r>
            <a:r>
              <a:rPr lang="el-GR" altLang="en-US" sz="2400" dirty="0">
                <a:sym typeface="Wingdings" panose="05000000000000000000" pitchFamily="2" charset="2"/>
              </a:rPr>
              <a:t> μέθοδος που περικλείει την αυτενέργεια των μαθητών και την </a:t>
            </a:r>
            <a:r>
              <a:rPr lang="el-GR" altLang="en-US" sz="2400" dirty="0" err="1">
                <a:sym typeface="Wingdings" panose="05000000000000000000" pitchFamily="2" charset="2"/>
              </a:rPr>
              <a:t>ομαδοσυνεργατική</a:t>
            </a:r>
            <a:r>
              <a:rPr lang="el-GR" altLang="en-US" sz="2400" dirty="0">
                <a:sym typeface="Wingdings" panose="05000000000000000000" pitchFamily="2" charset="2"/>
              </a:rPr>
              <a:t>  μάθηση είναι αυτή που μπορεί να πετύχει τα βέλτιστα αποτελέσματα.</a:t>
            </a:r>
          </a:p>
          <a:p>
            <a:r>
              <a:rPr lang="el-GR" altLang="en-US" sz="2400" dirty="0">
                <a:sym typeface="Wingdings" panose="05000000000000000000" pitchFamily="2" charset="2"/>
              </a:rPr>
              <a:t>Όταν οι ανωτέρω θεραπευτικές προσεγγίσεις αποδειχθούν ανεπαρκείς, προτείνεται η συμβουλή και η παρακολούθηση από ειδικούς σε μαθησιακές δυσκολίες (παιδοψυχίατρος, κοινωνικός λειτουργός, σχολικός ψυχολόγος, παιδίατρος</a:t>
            </a:r>
            <a:endParaRPr lang="x-none" sz="2400" dirty="0"/>
          </a:p>
        </p:txBody>
      </p:sp>
    </p:spTree>
    <p:extLst>
      <p:ext uri="{BB962C8B-B14F-4D97-AF65-F5344CB8AC3E}">
        <p14:creationId xmlns:p14="http://schemas.microsoft.com/office/powerpoint/2010/main" val="1109160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945AE-CBEA-7349-A72A-25C400037FAE}"/>
              </a:ext>
            </a:extLst>
          </p:cNvPr>
          <p:cNvSpPr>
            <a:spLocks noGrp="1"/>
          </p:cNvSpPr>
          <p:nvPr>
            <p:ph type="title"/>
          </p:nvPr>
        </p:nvSpPr>
        <p:spPr>
          <a:xfrm>
            <a:off x="838200" y="461311"/>
            <a:ext cx="10515600" cy="998980"/>
          </a:xfrm>
        </p:spPr>
        <p:txBody>
          <a:bodyPr>
            <a:normAutofit fontScale="90000"/>
          </a:bodyPr>
          <a:lstStyle/>
          <a:p>
            <a:pPr algn="ctr"/>
            <a:r>
              <a:rPr lang="el-GR" b="1" dirty="0">
                <a:solidFill>
                  <a:srgbClr val="FF0000"/>
                </a:solidFill>
              </a:rPr>
              <a:t>Δύο είδη διαταραχών</a:t>
            </a:r>
            <a:br>
              <a:rPr lang="el-GR" dirty="0"/>
            </a:br>
            <a:endParaRPr lang="x-none" dirty="0"/>
          </a:p>
        </p:txBody>
      </p:sp>
      <p:sp>
        <p:nvSpPr>
          <p:cNvPr id="3" name="Content Placeholder 2">
            <a:extLst>
              <a:ext uri="{FF2B5EF4-FFF2-40B4-BE49-F238E27FC236}">
                <a16:creationId xmlns:a16="http://schemas.microsoft.com/office/drawing/2014/main" id="{9D929A85-8407-0746-A21A-D3232E4289B3}"/>
              </a:ext>
            </a:extLst>
          </p:cNvPr>
          <p:cNvSpPr>
            <a:spLocks noGrp="1"/>
          </p:cNvSpPr>
          <p:nvPr>
            <p:ph idx="1"/>
          </p:nvPr>
        </p:nvSpPr>
        <p:spPr>
          <a:xfrm>
            <a:off x="688298" y="1460291"/>
            <a:ext cx="10515600" cy="4625716"/>
          </a:xfrm>
        </p:spPr>
        <p:txBody>
          <a:bodyPr>
            <a:normAutofit lnSpcReduction="10000"/>
          </a:bodyPr>
          <a:lstStyle/>
          <a:p>
            <a:r>
              <a:rPr lang="el-GR" dirty="0">
                <a:solidFill>
                  <a:srgbClr val="FF0000"/>
                </a:solidFill>
              </a:rPr>
              <a:t>1. της μάθησης</a:t>
            </a:r>
          </a:p>
          <a:p>
            <a:r>
              <a:rPr lang="el-GR" dirty="0">
                <a:solidFill>
                  <a:srgbClr val="FF0000"/>
                </a:solidFill>
              </a:rPr>
              <a:t>2. της συμπεριφοράς</a:t>
            </a:r>
          </a:p>
          <a:p>
            <a:pPr marL="0" indent="0">
              <a:buNone/>
            </a:pPr>
            <a:r>
              <a:rPr lang="el-GR" dirty="0"/>
              <a:t>Εμφανίζονται συνήθως μαζί, υπάρχει αλληλεπίδραση και αλληλεξάρτηση μεταξύ τους.</a:t>
            </a:r>
          </a:p>
          <a:p>
            <a:pPr marL="0" indent="0">
              <a:buNone/>
            </a:pPr>
            <a:r>
              <a:rPr lang="el-GR" dirty="0"/>
              <a:t>Τέτοιες διαταραχές θεωρούνται:</a:t>
            </a:r>
          </a:p>
          <a:p>
            <a:r>
              <a:rPr lang="el-GR" dirty="0"/>
              <a:t>Η επιθετικότητα</a:t>
            </a:r>
          </a:p>
          <a:p>
            <a:r>
              <a:rPr lang="el-GR" dirty="0"/>
              <a:t>Η </a:t>
            </a:r>
            <a:r>
              <a:rPr lang="el-GR" dirty="0" err="1"/>
              <a:t>υπερκινητικότητα</a:t>
            </a:r>
            <a:endParaRPr lang="el-GR" dirty="0"/>
          </a:p>
          <a:p>
            <a:r>
              <a:rPr lang="el-GR" dirty="0"/>
              <a:t>Οι γλωσσικές διαταραχές</a:t>
            </a:r>
          </a:p>
          <a:p>
            <a:r>
              <a:rPr lang="el-GR" dirty="0"/>
              <a:t>Οι διάφορες φοβίες</a:t>
            </a:r>
          </a:p>
          <a:p>
            <a:r>
              <a:rPr lang="el-GR" dirty="0"/>
              <a:t>Η έλλειψη προσοχής</a:t>
            </a:r>
          </a:p>
          <a:p>
            <a:r>
              <a:rPr lang="el-GR" dirty="0"/>
              <a:t>Η βία</a:t>
            </a:r>
            <a:endParaRPr lang="x-none" dirty="0"/>
          </a:p>
        </p:txBody>
      </p:sp>
    </p:spTree>
    <p:extLst>
      <p:ext uri="{BB962C8B-B14F-4D97-AF65-F5344CB8AC3E}">
        <p14:creationId xmlns:p14="http://schemas.microsoft.com/office/powerpoint/2010/main" val="30554236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EB566-FCA0-5941-A6DA-7A38CEFD6BEF}"/>
              </a:ext>
            </a:extLst>
          </p:cNvPr>
          <p:cNvSpPr>
            <a:spLocks noGrp="1"/>
          </p:cNvSpPr>
          <p:nvPr>
            <p:ph type="title"/>
          </p:nvPr>
        </p:nvSpPr>
        <p:spPr/>
        <p:txBody>
          <a:bodyPr>
            <a:normAutofit/>
          </a:bodyPr>
          <a:lstStyle/>
          <a:p>
            <a:pPr algn="ctr"/>
            <a:r>
              <a:rPr lang="el-GR" sz="2800" b="1" dirty="0">
                <a:solidFill>
                  <a:srgbClr val="FF0000"/>
                </a:solidFill>
              </a:rPr>
              <a:t>Τεχνική αναπλαισίωσης</a:t>
            </a:r>
            <a:endParaRPr lang="en-GR" sz="2800" b="1" dirty="0">
              <a:solidFill>
                <a:srgbClr val="FF0000"/>
              </a:solidFill>
            </a:endParaRPr>
          </a:p>
        </p:txBody>
      </p:sp>
      <p:sp>
        <p:nvSpPr>
          <p:cNvPr id="3" name="Content Placeholder 2">
            <a:extLst>
              <a:ext uri="{FF2B5EF4-FFF2-40B4-BE49-F238E27FC236}">
                <a16:creationId xmlns:a16="http://schemas.microsoft.com/office/drawing/2014/main" id="{E68059E4-B22D-DC40-A4B6-39B088B1C8BA}"/>
              </a:ext>
            </a:extLst>
          </p:cNvPr>
          <p:cNvSpPr>
            <a:spLocks noGrp="1"/>
          </p:cNvSpPr>
          <p:nvPr>
            <p:ph idx="1"/>
          </p:nvPr>
        </p:nvSpPr>
        <p:spPr/>
        <p:txBody>
          <a:bodyPr>
            <a:normAutofit/>
          </a:bodyPr>
          <a:lstStyle/>
          <a:p>
            <a:r>
              <a:rPr lang="el-GR" b="1" i="1" dirty="0" err="1"/>
              <a:t>Αναπλαισίωση</a:t>
            </a:r>
            <a:r>
              <a:rPr lang="el-GR" b="1" i="1" dirty="0"/>
              <a:t> </a:t>
            </a:r>
            <a:r>
              <a:rPr lang="el-GR" b="1" i="1" dirty="0" err="1"/>
              <a:t>σημαίνει</a:t>
            </a:r>
            <a:r>
              <a:rPr lang="el-GR" b="1" i="1" dirty="0"/>
              <a:t> </a:t>
            </a:r>
            <a:r>
              <a:rPr lang="el-GR" b="1" i="1" dirty="0" err="1"/>
              <a:t>βρίσκω</a:t>
            </a:r>
            <a:r>
              <a:rPr lang="el-GR" b="1" i="1" dirty="0"/>
              <a:t> </a:t>
            </a:r>
            <a:r>
              <a:rPr lang="el-GR" b="1" i="1" dirty="0" err="1"/>
              <a:t>ένα</a:t>
            </a:r>
            <a:r>
              <a:rPr lang="el-GR" b="1" i="1" dirty="0"/>
              <a:t> </a:t>
            </a:r>
            <a:r>
              <a:rPr lang="el-GR" b="1" i="1" dirty="0" err="1"/>
              <a:t>νέο</a:t>
            </a:r>
            <a:r>
              <a:rPr lang="el-GR" b="1" i="1" dirty="0"/>
              <a:t> </a:t>
            </a:r>
            <a:r>
              <a:rPr lang="el-GR" b="1" i="1" dirty="0" err="1"/>
              <a:t>αντιληπτικο</a:t>
            </a:r>
            <a:r>
              <a:rPr lang="el-GR" b="1" i="1" dirty="0"/>
              <a:t>́ </a:t>
            </a:r>
            <a:r>
              <a:rPr lang="el-GR" b="1" i="1" dirty="0" err="1"/>
              <a:t>πλαίσιο</a:t>
            </a:r>
            <a:r>
              <a:rPr lang="el-GR" b="1" i="1" dirty="0"/>
              <a:t> για την </a:t>
            </a:r>
            <a:r>
              <a:rPr lang="el-GR" b="1" i="1" dirty="0" err="1"/>
              <a:t>συμπεριφορα</a:t>
            </a:r>
            <a:r>
              <a:rPr lang="el-GR" b="1" i="1" dirty="0"/>
              <a:t>́ το </a:t>
            </a:r>
            <a:r>
              <a:rPr lang="el-GR" b="1" i="1" dirty="0" err="1"/>
              <a:t>οποίο</a:t>
            </a:r>
            <a:r>
              <a:rPr lang="el-GR" b="1" i="1" dirty="0"/>
              <a:t> εστιάζει σε δυνατότητες και </a:t>
            </a:r>
            <a:r>
              <a:rPr lang="el-GR" b="1" i="1" dirty="0" err="1"/>
              <a:t>όχι</a:t>
            </a:r>
            <a:r>
              <a:rPr lang="el-GR" b="1" i="1" dirty="0"/>
              <a:t> σε </a:t>
            </a:r>
            <a:r>
              <a:rPr lang="el-GR" b="1" i="1" dirty="0" err="1"/>
              <a:t>αδυναμίες</a:t>
            </a:r>
            <a:r>
              <a:rPr lang="el-GR" b="1" i="1" dirty="0"/>
              <a:t>, </a:t>
            </a:r>
            <a:r>
              <a:rPr lang="el-GR" b="1" i="1" dirty="0" err="1"/>
              <a:t>δίνει</a:t>
            </a:r>
            <a:r>
              <a:rPr lang="el-GR" b="1" i="1" dirty="0"/>
              <a:t> </a:t>
            </a:r>
            <a:r>
              <a:rPr lang="el-GR" b="1" i="1" dirty="0" err="1"/>
              <a:t>νέο</a:t>
            </a:r>
            <a:r>
              <a:rPr lang="el-GR" b="1" i="1" dirty="0"/>
              <a:t> </a:t>
            </a:r>
            <a:r>
              <a:rPr lang="el-GR" b="1" i="1" dirty="0" err="1"/>
              <a:t>νόημα</a:t>
            </a:r>
            <a:r>
              <a:rPr lang="el-GR" b="1" i="1" dirty="0"/>
              <a:t> σε μια </a:t>
            </a:r>
            <a:r>
              <a:rPr lang="el-GR" b="1" i="1" dirty="0" err="1"/>
              <a:t>κατάσταση</a:t>
            </a:r>
            <a:r>
              <a:rPr lang="el-GR" b="1" i="1" dirty="0"/>
              <a:t>.</a:t>
            </a:r>
          </a:p>
          <a:p>
            <a:r>
              <a:rPr lang="el-GR" dirty="0"/>
              <a:t>Σύμφωνα με την τεχνική αυτή, ένας τρόπος αλλαγής μιας προβληματικής συμπεριφοράς είναι η διαμόρφωση μιας θετικής, εναλλακτικής ερμηνείας της συμπεριφοράς.</a:t>
            </a:r>
          </a:p>
          <a:p>
            <a:r>
              <a:rPr lang="el-GR" dirty="0"/>
              <a:t>Π.χ. ο δάσκαλος αντιμετωπίζει το μαθητή που πετάγεται συνεχώς ως άτομο με έντονη συμμετοχή και ενδιαφέρον και όχι ως άτομο που προσπαθεί να προσελκύσει το ενδιαφέρον των άλλων, οπότε και ενεργεί κατάλληλα.</a:t>
            </a:r>
          </a:p>
          <a:p>
            <a:r>
              <a:rPr lang="el-GR" dirty="0"/>
              <a:t>Ο εκπαιδευτικός διαμορφώνει πρώτα το πλαίσιο αναπλαισίωσης και στη συνέχεια αλλάζει ο ίδιος συμπεριφορά σύμφωνα με αυτό το πλαίσιο. </a:t>
            </a:r>
            <a:endParaRPr lang="en-GR" dirty="0"/>
          </a:p>
        </p:txBody>
      </p:sp>
    </p:spTree>
    <p:extLst>
      <p:ext uri="{BB962C8B-B14F-4D97-AF65-F5344CB8AC3E}">
        <p14:creationId xmlns:p14="http://schemas.microsoft.com/office/powerpoint/2010/main" val="2144667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8F829-5B06-7F41-BABC-3AA86838154C}"/>
              </a:ext>
            </a:extLst>
          </p:cNvPr>
          <p:cNvSpPr>
            <a:spLocks noGrp="1"/>
          </p:cNvSpPr>
          <p:nvPr>
            <p:ph type="title"/>
          </p:nvPr>
        </p:nvSpPr>
        <p:spPr/>
        <p:txBody>
          <a:bodyPr>
            <a:normAutofit/>
          </a:bodyPr>
          <a:lstStyle/>
          <a:p>
            <a:pPr algn="ctr"/>
            <a:r>
              <a:rPr lang="el-GR" sz="2800" b="1" dirty="0">
                <a:solidFill>
                  <a:srgbClr val="FF0000"/>
                </a:solidFill>
              </a:rPr>
              <a:t>Διαδικασία εφαρμογής αναπλαισίωσης</a:t>
            </a:r>
            <a:endParaRPr lang="en-GR" sz="2800" b="1" dirty="0">
              <a:solidFill>
                <a:srgbClr val="FF0000"/>
              </a:solidFill>
            </a:endParaRPr>
          </a:p>
        </p:txBody>
      </p:sp>
      <p:sp>
        <p:nvSpPr>
          <p:cNvPr id="3" name="Content Placeholder 2">
            <a:extLst>
              <a:ext uri="{FF2B5EF4-FFF2-40B4-BE49-F238E27FC236}">
                <a16:creationId xmlns:a16="http://schemas.microsoft.com/office/drawing/2014/main" id="{53E46768-9518-C848-B170-14A471DA2DA2}"/>
              </a:ext>
            </a:extLst>
          </p:cNvPr>
          <p:cNvSpPr>
            <a:spLocks noGrp="1"/>
          </p:cNvSpPr>
          <p:nvPr>
            <p:ph idx="1"/>
          </p:nvPr>
        </p:nvSpPr>
        <p:spPr/>
        <p:txBody>
          <a:bodyPr/>
          <a:lstStyle/>
          <a:p>
            <a:pPr>
              <a:lnSpc>
                <a:spcPct val="150000"/>
              </a:lnSpc>
            </a:pPr>
            <a:r>
              <a:rPr lang="el-GR" dirty="0"/>
              <a:t>1. Σκεφτείτε το πρόβλημα. Τι κάνει ο μαθητής; Πότε το κάνει; Ποιος άλλος εμπλέκεται;</a:t>
            </a:r>
          </a:p>
          <a:p>
            <a:pPr>
              <a:lnSpc>
                <a:spcPct val="150000"/>
              </a:lnSpc>
            </a:pPr>
            <a:r>
              <a:rPr lang="el-GR" dirty="0"/>
              <a:t>2. Πώς αντιδράτε εσείς και τι αποτέλεσμα έχει;</a:t>
            </a:r>
          </a:p>
          <a:p>
            <a:pPr>
              <a:lnSpc>
                <a:spcPct val="150000"/>
              </a:lnSpc>
            </a:pPr>
            <a:r>
              <a:rPr lang="el-GR" dirty="0"/>
              <a:t>3. Ποια είναι η ερμηνεία σας για τη συμπεριφορά αυτή;</a:t>
            </a:r>
          </a:p>
          <a:p>
            <a:pPr>
              <a:lnSpc>
                <a:spcPct val="150000"/>
              </a:lnSpc>
            </a:pPr>
            <a:r>
              <a:rPr lang="el-GR" dirty="0"/>
              <a:t>4. Ποια θετική, εναλλακτική ερμηνεία μπορεί να δοθεί στη συμπεριφορά;</a:t>
            </a:r>
          </a:p>
          <a:p>
            <a:pPr>
              <a:lnSpc>
                <a:spcPct val="150000"/>
              </a:lnSpc>
            </a:pPr>
            <a:r>
              <a:rPr lang="el-GR" dirty="0"/>
              <a:t>5. Πώς θα μπορούσατε να αντιδράσετε βάσει του 4;</a:t>
            </a:r>
            <a:endParaRPr lang="en-GR" dirty="0"/>
          </a:p>
        </p:txBody>
      </p:sp>
    </p:spTree>
    <p:extLst>
      <p:ext uri="{BB962C8B-B14F-4D97-AF65-F5344CB8AC3E}">
        <p14:creationId xmlns:p14="http://schemas.microsoft.com/office/powerpoint/2010/main" val="2580605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1AB42B-B7D0-A63E-EB9C-13F7DDECE60D}"/>
              </a:ext>
            </a:extLst>
          </p:cNvPr>
          <p:cNvSpPr>
            <a:spLocks noGrp="1"/>
          </p:cNvSpPr>
          <p:nvPr>
            <p:ph idx="1"/>
          </p:nvPr>
        </p:nvSpPr>
        <p:spPr>
          <a:xfrm>
            <a:off x="609600" y="1127342"/>
            <a:ext cx="10972800" cy="5349658"/>
          </a:xfrm>
        </p:spPr>
        <p:txBody>
          <a:bodyPr>
            <a:normAutofit/>
          </a:bodyPr>
          <a:lstStyle/>
          <a:p>
            <a:pPr marL="0" indent="0">
              <a:buNone/>
            </a:pPr>
            <a:r>
              <a:rPr lang="el-GR" dirty="0" err="1"/>
              <a:t>Ερώτημα</a:t>
            </a:r>
            <a:r>
              <a:rPr lang="el-GR" dirty="0"/>
              <a:t>: </a:t>
            </a:r>
            <a:r>
              <a:rPr lang="el-GR" i="1" dirty="0"/>
              <a:t>Πώς </a:t>
            </a:r>
            <a:r>
              <a:rPr lang="el-GR" i="1" dirty="0" err="1"/>
              <a:t>νοιώθει</a:t>
            </a:r>
            <a:r>
              <a:rPr lang="el-GR" i="1" dirty="0"/>
              <a:t> ο </a:t>
            </a:r>
            <a:r>
              <a:rPr lang="el-GR" i="1" dirty="0" err="1"/>
              <a:t>εκπαιδευτικός</a:t>
            </a:r>
            <a:r>
              <a:rPr lang="el-GR" i="1" dirty="0"/>
              <a:t> </a:t>
            </a:r>
            <a:r>
              <a:rPr lang="el-GR" i="1" dirty="0" err="1"/>
              <a:t>όταν</a:t>
            </a:r>
            <a:r>
              <a:rPr lang="el-GR" i="1" dirty="0"/>
              <a:t> </a:t>
            </a:r>
            <a:r>
              <a:rPr lang="el-GR" i="1" dirty="0" err="1"/>
              <a:t>διαβάζει</a:t>
            </a:r>
            <a:r>
              <a:rPr lang="el-GR" i="1" dirty="0"/>
              <a:t> </a:t>
            </a:r>
            <a:r>
              <a:rPr lang="el-GR" i="1" dirty="0" err="1"/>
              <a:t>κάτι</a:t>
            </a:r>
            <a:r>
              <a:rPr lang="el-GR" i="1" dirty="0"/>
              <a:t> και οι </a:t>
            </a:r>
            <a:r>
              <a:rPr lang="el-GR" i="1" dirty="0" err="1"/>
              <a:t>μαθητές</a:t>
            </a:r>
            <a:r>
              <a:rPr lang="el-GR" i="1" dirty="0"/>
              <a:t> δεν τον </a:t>
            </a:r>
            <a:r>
              <a:rPr lang="el-GR" i="1" dirty="0" err="1"/>
              <a:t>προσέχουν</a:t>
            </a:r>
            <a:r>
              <a:rPr lang="el-GR" i="1" dirty="0"/>
              <a:t>; Ο εκπαιδευτικός πιστεύει ότι οι μαθητές θέλουν:</a:t>
            </a:r>
          </a:p>
          <a:p>
            <a:pPr marL="0" indent="0">
              <a:buNone/>
            </a:pPr>
            <a:br>
              <a:rPr lang="el-GR" i="1" dirty="0"/>
            </a:br>
            <a:r>
              <a:rPr lang="el-GR" dirty="0"/>
              <a:t>- να κάνουν δύσκολη τη ζωή́ στον </a:t>
            </a:r>
            <a:r>
              <a:rPr lang="el-GR" dirty="0" err="1"/>
              <a:t>δάσκαλο</a:t>
            </a:r>
            <a:r>
              <a:rPr lang="el-GR" dirty="0"/>
              <a:t>, ή να του δείξουν ότι δεν τους ενδιαφέρει αυτό που λέει</a:t>
            </a:r>
            <a:br>
              <a:rPr lang="el-GR" dirty="0"/>
            </a:br>
            <a:r>
              <a:rPr lang="el-GR" dirty="0"/>
              <a:t>- να </a:t>
            </a:r>
            <a:r>
              <a:rPr lang="el-GR" dirty="0" err="1"/>
              <a:t>αποφύγουν</a:t>
            </a:r>
            <a:r>
              <a:rPr lang="el-GR" dirty="0"/>
              <a:t> την </a:t>
            </a:r>
            <a:r>
              <a:rPr lang="el-GR" dirty="0" err="1"/>
              <a:t>εκτέλεση</a:t>
            </a:r>
            <a:r>
              <a:rPr lang="el-GR" dirty="0"/>
              <a:t> </a:t>
            </a:r>
            <a:r>
              <a:rPr lang="el-GR" dirty="0" err="1"/>
              <a:t>εργασίας</a:t>
            </a:r>
            <a:r>
              <a:rPr lang="el-GR" dirty="0"/>
              <a:t>, ή ότι τους </a:t>
            </a:r>
            <a:r>
              <a:rPr lang="el-GR" dirty="0" err="1"/>
              <a:t>απασχολει</a:t>
            </a:r>
            <a:r>
              <a:rPr lang="el-GR" dirty="0"/>
              <a:t>́ κάτι άλλο.</a:t>
            </a:r>
            <a:br>
              <a:rPr lang="el-GR" dirty="0"/>
            </a:br>
            <a:r>
              <a:rPr lang="el-GR" dirty="0"/>
              <a:t>- να </a:t>
            </a:r>
            <a:r>
              <a:rPr lang="el-GR" dirty="0" err="1"/>
              <a:t>δημιουργήσουν</a:t>
            </a:r>
            <a:r>
              <a:rPr lang="el-GR" dirty="0"/>
              <a:t> </a:t>
            </a:r>
            <a:r>
              <a:rPr lang="el-GR" dirty="0" err="1"/>
              <a:t>προβλήματα</a:t>
            </a:r>
            <a:r>
              <a:rPr lang="el-GR" dirty="0"/>
              <a:t>, ή να διοχετεύσουν το ενδιαφέρον τους σε κάτι άλλο</a:t>
            </a:r>
            <a:br>
              <a:rPr lang="el-GR" dirty="0"/>
            </a:br>
            <a:r>
              <a:rPr lang="el-GR" dirty="0"/>
              <a:t>- να </a:t>
            </a:r>
            <a:r>
              <a:rPr lang="el-GR" dirty="0" err="1"/>
              <a:t>είναι</a:t>
            </a:r>
            <a:r>
              <a:rPr lang="el-GR" dirty="0"/>
              <a:t> άτακτοι, ή απλά είναι παιδιά με πολλή ζωντάνια και δεν μπορούν να συγκεντρωθούν εύκολα.</a:t>
            </a:r>
            <a:br>
              <a:rPr lang="el-GR" dirty="0"/>
            </a:br>
            <a:r>
              <a:rPr lang="el-GR" dirty="0"/>
              <a:t>- να είναι αντιδραστικοί ή να θέλουν να μεταφέρουν στον εκπαιδευτικό ένα μήνυμα για κάτι που τους συμβαίνει.</a:t>
            </a:r>
          </a:p>
          <a:p>
            <a:endParaRPr lang="en-GR" dirty="0"/>
          </a:p>
        </p:txBody>
      </p:sp>
    </p:spTree>
    <p:extLst>
      <p:ext uri="{BB962C8B-B14F-4D97-AF65-F5344CB8AC3E}">
        <p14:creationId xmlns:p14="http://schemas.microsoft.com/office/powerpoint/2010/main" val="36812574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29A0E-1F70-CD26-FC98-ED219BD4497D}"/>
              </a:ext>
            </a:extLst>
          </p:cNvPr>
          <p:cNvSpPr>
            <a:spLocks noGrp="1"/>
          </p:cNvSpPr>
          <p:nvPr>
            <p:ph type="title"/>
          </p:nvPr>
        </p:nvSpPr>
        <p:spPr/>
        <p:txBody>
          <a:bodyPr/>
          <a:lstStyle/>
          <a:p>
            <a:pPr algn="ctr"/>
            <a:r>
              <a:rPr lang="el-GR" dirty="0"/>
              <a:t>Παράδειγμα </a:t>
            </a:r>
            <a:r>
              <a:rPr lang="el-GR" dirty="0" err="1"/>
              <a:t>αναπλαισίωσης</a:t>
            </a:r>
            <a:endParaRPr lang="en-GR" dirty="0"/>
          </a:p>
        </p:txBody>
      </p:sp>
      <p:sp>
        <p:nvSpPr>
          <p:cNvPr id="3" name="Content Placeholder 2">
            <a:extLst>
              <a:ext uri="{FF2B5EF4-FFF2-40B4-BE49-F238E27FC236}">
                <a16:creationId xmlns:a16="http://schemas.microsoft.com/office/drawing/2014/main" id="{8524F77D-F563-8BCB-CDC4-EB32BED50418}"/>
              </a:ext>
            </a:extLst>
          </p:cNvPr>
          <p:cNvSpPr>
            <a:spLocks noGrp="1"/>
          </p:cNvSpPr>
          <p:nvPr>
            <p:ph idx="1"/>
          </p:nvPr>
        </p:nvSpPr>
        <p:spPr/>
        <p:txBody>
          <a:bodyPr>
            <a:normAutofit fontScale="92500"/>
          </a:bodyPr>
          <a:lstStyle/>
          <a:p>
            <a:r>
              <a:rPr lang="el-GR" dirty="0"/>
              <a:t>Το κουδούνι χτυπά, τα παιδιά́ μπαίνουν στην τάξη κάνοντας φασαρία. Όλοι κάθονται στα θρανία τους εκτός από τον Γιάννη που στέκεται κοντά στο θρανίο του Πέτρου και μιλάνε.</a:t>
            </a:r>
            <a:br>
              <a:rPr lang="el-GR" dirty="0"/>
            </a:br>
            <a:r>
              <a:rPr lang="el-GR" b="1" dirty="0"/>
              <a:t>Εκπαιδευτικός: </a:t>
            </a:r>
            <a:r>
              <a:rPr lang="el-GR" dirty="0"/>
              <a:t>Γιάννη, κάθισε σε παρακαλώ στη θέση σου να ξεκινήσουμε το μάθημα. </a:t>
            </a:r>
          </a:p>
          <a:p>
            <a:r>
              <a:rPr lang="el-GR" b="1" dirty="0"/>
              <a:t>Γιάννης: </a:t>
            </a:r>
            <a:r>
              <a:rPr lang="el-GR" dirty="0"/>
              <a:t>Τώρα, τώρα… ένα λεπτό́.</a:t>
            </a:r>
            <a:br>
              <a:rPr lang="el-GR" dirty="0"/>
            </a:br>
            <a:r>
              <a:rPr lang="el-GR" b="1" dirty="0"/>
              <a:t>Εκπαιδευτικός: </a:t>
            </a:r>
            <a:r>
              <a:rPr lang="el-GR" dirty="0"/>
              <a:t>Γιάννη, δε βλέπω να μ’ ακούς, σταμάτα το </a:t>
            </a:r>
            <a:r>
              <a:rPr lang="el-GR" dirty="0" err="1"/>
              <a:t>μπλα</a:t>
            </a:r>
            <a:r>
              <a:rPr lang="el-GR" dirty="0"/>
              <a:t> </a:t>
            </a:r>
            <a:r>
              <a:rPr lang="el-GR" dirty="0" err="1"/>
              <a:t>μπλα</a:t>
            </a:r>
            <a:r>
              <a:rPr lang="el-GR" dirty="0"/>
              <a:t> και κάτσε στη θέση σου! ( </a:t>
            </a:r>
            <a:r>
              <a:rPr lang="en-US" dirty="0"/>
              <a:t>T</a:t>
            </a:r>
            <a:r>
              <a:rPr lang="el-GR" dirty="0"/>
              <a:t>α παιδιά́ συνεχίζουν να μιλούν και όλη η τάξη έχει αναστατωθεί́.)</a:t>
            </a:r>
            <a:br>
              <a:rPr lang="el-GR" dirty="0"/>
            </a:br>
            <a:r>
              <a:rPr lang="el-GR" b="1" dirty="0"/>
              <a:t>Εκπαιδευτικός: </a:t>
            </a:r>
            <a:r>
              <a:rPr lang="el-GR" dirty="0"/>
              <a:t>Γιάννη, κάτσε γρήγορα και πες μου, στη φράση «σιδερένιος πύργος» ποιο είναι το επίθετο;</a:t>
            </a:r>
            <a:br>
              <a:rPr lang="el-GR" dirty="0"/>
            </a:br>
            <a:r>
              <a:rPr lang="el-GR" b="1" dirty="0" err="1"/>
              <a:t>Γιάννης</a:t>
            </a:r>
            <a:r>
              <a:rPr lang="el-GR" b="1" dirty="0"/>
              <a:t>: </a:t>
            </a:r>
            <a:r>
              <a:rPr lang="el-GR" dirty="0"/>
              <a:t>«σιδερένιος».</a:t>
            </a:r>
            <a:br>
              <a:rPr lang="el-GR" dirty="0"/>
            </a:br>
            <a:r>
              <a:rPr lang="el-GR" b="1" dirty="0" err="1"/>
              <a:t>Πέτρος</a:t>
            </a:r>
            <a:r>
              <a:rPr lang="el-GR" b="1" dirty="0"/>
              <a:t>: </a:t>
            </a:r>
            <a:r>
              <a:rPr lang="el-GR" dirty="0"/>
              <a:t>Μπράβο! Το ξέρεις! (</a:t>
            </a:r>
            <a:r>
              <a:rPr lang="en-US" dirty="0"/>
              <a:t>T</a:t>
            </a:r>
            <a:r>
              <a:rPr lang="el-GR" dirty="0"/>
              <a:t>α παιδιά συνεχίζουν να μιλάνε)</a:t>
            </a:r>
            <a:br>
              <a:rPr lang="el-GR" dirty="0"/>
            </a:br>
            <a:r>
              <a:rPr lang="el-GR" dirty="0"/>
              <a:t>Ο</a:t>
            </a:r>
            <a:r>
              <a:rPr lang="en-CA" dirty="0"/>
              <a:t>/</a:t>
            </a:r>
            <a:r>
              <a:rPr lang="el-GR" dirty="0"/>
              <a:t>Η εκπαιδευτικός νευριάζει</a:t>
            </a:r>
            <a:br>
              <a:rPr lang="el-GR" dirty="0"/>
            </a:br>
            <a:r>
              <a:rPr lang="el-GR" b="1" dirty="0"/>
              <a:t>Εκπαιδευτικός:</a:t>
            </a:r>
            <a:r>
              <a:rPr lang="el-GR" dirty="0"/>
              <a:t> Γιάννη, Πέτρο, στο γραφείο του διευθυντή τώρα! </a:t>
            </a:r>
          </a:p>
          <a:p>
            <a:endParaRPr lang="en-GR" dirty="0"/>
          </a:p>
        </p:txBody>
      </p:sp>
    </p:spTree>
    <p:extLst>
      <p:ext uri="{BB962C8B-B14F-4D97-AF65-F5344CB8AC3E}">
        <p14:creationId xmlns:p14="http://schemas.microsoft.com/office/powerpoint/2010/main" val="38828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777E2-1784-091F-7255-AF18187006D0}"/>
              </a:ext>
            </a:extLst>
          </p:cNvPr>
          <p:cNvSpPr>
            <a:spLocks noGrp="1"/>
          </p:cNvSpPr>
          <p:nvPr>
            <p:ph type="title"/>
          </p:nvPr>
        </p:nvSpPr>
        <p:spPr>
          <a:xfrm>
            <a:off x="609600" y="533400"/>
            <a:ext cx="10972800" cy="806885"/>
          </a:xfrm>
        </p:spPr>
        <p:txBody>
          <a:bodyPr>
            <a:noAutofit/>
          </a:bodyPr>
          <a:lstStyle/>
          <a:p>
            <a:pPr algn="ctr"/>
            <a:r>
              <a:rPr lang="el-GR" sz="2400" dirty="0"/>
              <a:t>Πώς θα μπορούσε να είχε χειριστεί το πρόβλημα ο</a:t>
            </a:r>
            <a:r>
              <a:rPr lang="en-CA" sz="2400" dirty="0"/>
              <a:t>/</a:t>
            </a:r>
            <a:r>
              <a:rPr lang="el-GR" sz="2400" dirty="0"/>
              <a:t>η εκπαιδευτικός με την τεχνική της </a:t>
            </a:r>
            <a:r>
              <a:rPr lang="el-GR" sz="2400" dirty="0" err="1"/>
              <a:t>αναπλαισίωσης</a:t>
            </a:r>
            <a:endParaRPr lang="en-GR" sz="2400" dirty="0"/>
          </a:p>
        </p:txBody>
      </p:sp>
      <p:sp>
        <p:nvSpPr>
          <p:cNvPr id="3" name="Content Placeholder 2">
            <a:extLst>
              <a:ext uri="{FF2B5EF4-FFF2-40B4-BE49-F238E27FC236}">
                <a16:creationId xmlns:a16="http://schemas.microsoft.com/office/drawing/2014/main" id="{08534B60-9652-A2D1-B324-90B6CC03EEAD}"/>
              </a:ext>
            </a:extLst>
          </p:cNvPr>
          <p:cNvSpPr>
            <a:spLocks noGrp="1"/>
          </p:cNvSpPr>
          <p:nvPr>
            <p:ph idx="1"/>
          </p:nvPr>
        </p:nvSpPr>
        <p:spPr/>
        <p:txBody>
          <a:bodyPr>
            <a:normAutofit fontScale="92500"/>
          </a:bodyPr>
          <a:lstStyle/>
          <a:p>
            <a:pPr>
              <a:lnSpc>
                <a:spcPct val="150000"/>
              </a:lnSpc>
            </a:pPr>
            <a:r>
              <a:rPr lang="el-GR" b="1" dirty="0"/>
              <a:t>Εκπαιδευτικός: </a:t>
            </a:r>
            <a:r>
              <a:rPr lang="el-GR" dirty="0"/>
              <a:t>Γιάννη, χαίρομαι που είσαι τόσο καλός φίλος με τον Πέτρο και χαίρομαι που θέλεις να είσαι μαζί́ του και να τα λέτε, αλλά τώρα θα κάνουμε </a:t>
            </a:r>
            <a:r>
              <a:rPr lang="el-GR" dirty="0" err="1"/>
              <a:t>μάθημσ</a:t>
            </a:r>
            <a:r>
              <a:rPr lang="el-GR" dirty="0"/>
              <a:t>.</a:t>
            </a:r>
            <a:br>
              <a:rPr lang="el-GR" dirty="0"/>
            </a:br>
            <a:r>
              <a:rPr lang="el-GR" b="1" dirty="0"/>
              <a:t>Γιάννης: </a:t>
            </a:r>
            <a:r>
              <a:rPr lang="el-GR" dirty="0"/>
              <a:t>Εντάξει! Εντάξει! Θα πάω στη θέση μου. </a:t>
            </a:r>
          </a:p>
          <a:p>
            <a:pPr>
              <a:lnSpc>
                <a:spcPct val="150000"/>
              </a:lnSpc>
            </a:pPr>
            <a:r>
              <a:rPr lang="el-GR" dirty="0"/>
              <a:t>Την άλλη μέρα</a:t>
            </a:r>
            <a:r>
              <a:rPr lang="el-GR" i="1" dirty="0"/>
              <a:t>, </a:t>
            </a:r>
            <a:r>
              <a:rPr lang="el-GR" dirty="0"/>
              <a:t>επαναλαμβάνεται το ίδιο σκηνικό την πρώτη ώρα</a:t>
            </a:r>
            <a:r>
              <a:rPr lang="el-GR" i="1" dirty="0"/>
              <a:t>.</a:t>
            </a:r>
            <a:br>
              <a:rPr lang="el-GR" i="1" dirty="0"/>
            </a:br>
            <a:r>
              <a:rPr lang="el-GR" b="1" dirty="0"/>
              <a:t>Εκπαιδευτικός: </a:t>
            </a:r>
            <a:r>
              <a:rPr lang="el-GR" dirty="0"/>
              <a:t>Γιάννη, ωραία, αν θέλεις, κάτσε για λίγο με τον Πέτρο, μιας και είστε τόσο καλοί φίλοι, αλλά χωρίς να μιλάτε. Όταν, όμως, σου πω, θα επιστρέψεις στη θέση σου.</a:t>
            </a:r>
            <a:br>
              <a:rPr lang="el-GR" dirty="0"/>
            </a:br>
            <a:br>
              <a:rPr lang="el-GR" dirty="0"/>
            </a:br>
            <a:endParaRPr lang="en-GR" dirty="0"/>
          </a:p>
        </p:txBody>
      </p:sp>
    </p:spTree>
    <p:extLst>
      <p:ext uri="{BB962C8B-B14F-4D97-AF65-F5344CB8AC3E}">
        <p14:creationId xmlns:p14="http://schemas.microsoft.com/office/powerpoint/2010/main" val="25559288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187F4-ECEC-8B76-95B1-709D299F8562}"/>
              </a:ext>
            </a:extLst>
          </p:cNvPr>
          <p:cNvSpPr>
            <a:spLocks noGrp="1"/>
          </p:cNvSpPr>
          <p:nvPr>
            <p:ph type="title"/>
          </p:nvPr>
        </p:nvSpPr>
        <p:spPr/>
        <p:txBody>
          <a:bodyPr/>
          <a:lstStyle/>
          <a:p>
            <a:pPr algn="ctr"/>
            <a:r>
              <a:rPr lang="el-GR" dirty="0"/>
              <a:t>Πρώτο </a:t>
            </a:r>
            <a:r>
              <a:rPr lang="el-GR" dirty="0" err="1"/>
              <a:t>παράδειγμα</a:t>
            </a:r>
            <a:endParaRPr lang="en-GR" dirty="0"/>
          </a:p>
        </p:txBody>
      </p:sp>
      <p:sp>
        <p:nvSpPr>
          <p:cNvPr id="3" name="Content Placeholder 2">
            <a:extLst>
              <a:ext uri="{FF2B5EF4-FFF2-40B4-BE49-F238E27FC236}">
                <a16:creationId xmlns:a16="http://schemas.microsoft.com/office/drawing/2014/main" id="{97F9CA8F-F895-53A9-5F70-90B48E75835A}"/>
              </a:ext>
            </a:extLst>
          </p:cNvPr>
          <p:cNvSpPr>
            <a:spLocks noGrp="1"/>
          </p:cNvSpPr>
          <p:nvPr>
            <p:ph idx="1"/>
          </p:nvPr>
        </p:nvSpPr>
        <p:spPr/>
        <p:txBody>
          <a:bodyPr>
            <a:normAutofit/>
          </a:bodyPr>
          <a:lstStyle/>
          <a:p>
            <a:pPr marL="0" indent="0">
              <a:buNone/>
            </a:pPr>
            <a:r>
              <a:rPr lang="el-GR" dirty="0"/>
              <a:t>Ο μαθητής πετάγεται συνεχώς στο μάθημα και ο εκπαιδευτικός αγνοεί την </a:t>
            </a:r>
          </a:p>
          <a:p>
            <a:pPr marL="0" indent="0">
              <a:buNone/>
            </a:pPr>
            <a:r>
              <a:rPr lang="el-GR" dirty="0"/>
              <a:t>Συμπεριφορά του. </a:t>
            </a:r>
          </a:p>
          <a:p>
            <a:pPr marL="0" indent="0">
              <a:buNone/>
            </a:pPr>
            <a:r>
              <a:rPr lang="el-GR" dirty="0"/>
              <a:t>Κάνουμε μια υπόθεση: Ο μαθητής θέλει να ενοχλήσει την τάξη, να φέρει σε δύσκολη θέση τον εκπαιδευτικό́, να διακόψει το μάθημα, να κάνει επίδειξη, να αποθαρρύνει τους άλλους μαθητές. </a:t>
            </a:r>
          </a:p>
          <a:p>
            <a:pPr marL="0" indent="0">
              <a:buNone/>
            </a:pPr>
            <a:r>
              <a:rPr lang="el-GR" b="1" dirty="0"/>
              <a:t>Αναπλαισίωση: </a:t>
            </a:r>
            <a:r>
              <a:rPr lang="el-GR" dirty="0"/>
              <a:t>Ενδιαφέρεται για το μάθημα και θέλει να εκδηλώνει το ενδιαφέρον. Έχει ενθουσιασμό για το μάθημα. </a:t>
            </a:r>
          </a:p>
          <a:p>
            <a:pPr marL="0" indent="0">
              <a:buNone/>
            </a:pPr>
            <a:r>
              <a:rPr lang="el-GR" b="1" dirty="0"/>
              <a:t>Εκπαιδευτικός</a:t>
            </a:r>
            <a:r>
              <a:rPr lang="el-GR" dirty="0"/>
              <a:t>: «‘Όλη την χρονιά́ απαντούσες χωρίς να σηκώσεις το χέρι σου. Θύμωνα και προσπαθούσα να σε αγνοήσω. Τώρα όμως, συνειδητοποιώ ότι έχεις πολλή ζωντάνια και ενδιαφέρον για το μάθημα. Κάτι που χρειαζόμαστε όλοι στο μάθημα.»</a:t>
            </a:r>
            <a:br>
              <a:rPr lang="el-GR" dirty="0"/>
            </a:br>
            <a:endParaRPr lang="en-GR" dirty="0"/>
          </a:p>
        </p:txBody>
      </p:sp>
    </p:spTree>
    <p:extLst>
      <p:ext uri="{BB962C8B-B14F-4D97-AF65-F5344CB8AC3E}">
        <p14:creationId xmlns:p14="http://schemas.microsoft.com/office/powerpoint/2010/main" val="14904846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19A62-49BA-774A-EE4F-6A77C5660BD0}"/>
              </a:ext>
            </a:extLst>
          </p:cNvPr>
          <p:cNvSpPr>
            <a:spLocks noGrp="1"/>
          </p:cNvSpPr>
          <p:nvPr>
            <p:ph type="title"/>
          </p:nvPr>
        </p:nvSpPr>
        <p:spPr>
          <a:xfrm>
            <a:off x="609600" y="533400"/>
            <a:ext cx="10972800" cy="731729"/>
          </a:xfrm>
        </p:spPr>
        <p:txBody>
          <a:bodyPr>
            <a:normAutofit fontScale="90000"/>
          </a:bodyPr>
          <a:lstStyle/>
          <a:p>
            <a:pPr algn="ctr"/>
            <a:br>
              <a:rPr lang="el-GR" dirty="0"/>
            </a:br>
            <a:r>
              <a:rPr lang="el-GR" dirty="0" err="1"/>
              <a:t>Δεύτερο</a:t>
            </a:r>
            <a:r>
              <a:rPr lang="el-GR" dirty="0"/>
              <a:t> </a:t>
            </a:r>
            <a:r>
              <a:rPr lang="el-GR" dirty="0" err="1"/>
              <a:t>παράδειγμα</a:t>
            </a:r>
            <a:r>
              <a:rPr lang="el-GR" dirty="0"/>
              <a:t> </a:t>
            </a:r>
            <a:br>
              <a:rPr lang="el-GR" dirty="0"/>
            </a:br>
            <a:endParaRPr lang="en-GR" dirty="0"/>
          </a:p>
        </p:txBody>
      </p:sp>
      <p:sp>
        <p:nvSpPr>
          <p:cNvPr id="3" name="Content Placeholder 2">
            <a:extLst>
              <a:ext uri="{FF2B5EF4-FFF2-40B4-BE49-F238E27FC236}">
                <a16:creationId xmlns:a16="http://schemas.microsoft.com/office/drawing/2014/main" id="{C626B2EE-4178-CC8D-D70D-B759152CE8F8}"/>
              </a:ext>
            </a:extLst>
          </p:cNvPr>
          <p:cNvSpPr>
            <a:spLocks noGrp="1"/>
          </p:cNvSpPr>
          <p:nvPr>
            <p:ph idx="1"/>
          </p:nvPr>
        </p:nvSpPr>
        <p:spPr/>
        <p:txBody>
          <a:bodyPr>
            <a:normAutofit lnSpcReduction="10000"/>
          </a:bodyPr>
          <a:lstStyle/>
          <a:p>
            <a:pPr>
              <a:lnSpc>
                <a:spcPct val="150000"/>
              </a:lnSpc>
            </a:pPr>
            <a:r>
              <a:rPr lang="el-GR" dirty="0"/>
              <a:t>Πρόβλημα: Ο Μιχάλης, μαθητής της Ε' δημοτικού, αρνιόταν συχνά να πάρει μέρος σε συζητήσεις που γίνονταν μέσα στην τάξη ή να κάνει τις γραπτές εργασίες που του ανέθετε ο εκπαιδευτικός. Ο δάσκαλος πίστευε ότι ο Μιχάλης είναι ικανός να κάνει την εργασία του και η άρνηση του ήταν γιατί βαριόταν συχνά.</a:t>
            </a:r>
          </a:p>
          <a:p>
            <a:pPr>
              <a:lnSpc>
                <a:spcPct val="150000"/>
              </a:lnSpc>
            </a:pPr>
            <a:r>
              <a:rPr lang="el-GR" b="1" dirty="0"/>
              <a:t>Αναπλαισίωση</a:t>
            </a:r>
            <a:r>
              <a:rPr lang="el-GR" dirty="0"/>
              <a:t>: «Ξέρω ότι θέλεις να έχεις περισσότερο χρόνο για να σκεφτείς αυτά που λέμε και να απαντάς στις ερωτήσεις μου. Πάρε όσο χρόνο νομίζεις ότι σου είναι απαραίτητος. Το ίδιο ισχύει και για τις εργασίες που πρέπει να κάνεις μέσα στην τάξη και όταν είσαι έτοιμος μου λες.» </a:t>
            </a:r>
          </a:p>
          <a:p>
            <a:endParaRPr lang="en-GR" dirty="0"/>
          </a:p>
        </p:txBody>
      </p:sp>
    </p:spTree>
    <p:extLst>
      <p:ext uri="{BB962C8B-B14F-4D97-AF65-F5344CB8AC3E}">
        <p14:creationId xmlns:p14="http://schemas.microsoft.com/office/powerpoint/2010/main" val="8709963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A3839-6AEF-FD46-8BB6-61ED7179B297}"/>
              </a:ext>
            </a:extLst>
          </p:cNvPr>
          <p:cNvSpPr>
            <a:spLocks noGrp="1"/>
          </p:cNvSpPr>
          <p:nvPr>
            <p:ph type="title"/>
          </p:nvPr>
        </p:nvSpPr>
        <p:spPr/>
        <p:txBody>
          <a:bodyPr/>
          <a:lstStyle/>
          <a:p>
            <a:pPr algn="ctr"/>
            <a:r>
              <a:rPr lang="el-GR" dirty="0"/>
              <a:t>Τρίτο παράδειγμα</a:t>
            </a:r>
            <a:endParaRPr lang="en-GR" dirty="0"/>
          </a:p>
        </p:txBody>
      </p:sp>
      <p:sp>
        <p:nvSpPr>
          <p:cNvPr id="3" name="Content Placeholder 2">
            <a:extLst>
              <a:ext uri="{FF2B5EF4-FFF2-40B4-BE49-F238E27FC236}">
                <a16:creationId xmlns:a16="http://schemas.microsoft.com/office/drawing/2014/main" id="{C92D9B90-EE02-DFA1-EECF-D1EAE0594C00}"/>
              </a:ext>
            </a:extLst>
          </p:cNvPr>
          <p:cNvSpPr>
            <a:spLocks noGrp="1"/>
          </p:cNvSpPr>
          <p:nvPr>
            <p:ph idx="1"/>
          </p:nvPr>
        </p:nvSpPr>
        <p:spPr>
          <a:xfrm>
            <a:off x="609600" y="1524000"/>
            <a:ext cx="10972800" cy="4953000"/>
          </a:xfrm>
        </p:spPr>
        <p:txBody>
          <a:bodyPr>
            <a:normAutofit/>
          </a:bodyPr>
          <a:lstStyle/>
          <a:p>
            <a:r>
              <a:rPr lang="el-GR" sz="2000" b="1" dirty="0"/>
              <a:t>Εκπαιδευτικός</a:t>
            </a:r>
            <a:r>
              <a:rPr lang="el-GR" sz="2000" dirty="0"/>
              <a:t>: Και τώρα εσύ Μαρία, πες μας τι δηλώνει η υποτακτική; Και σταμάτα να κοιτάζεις πάλι τα παπούτσια σου.</a:t>
            </a:r>
            <a:br>
              <a:rPr lang="el-GR" sz="2000" dirty="0"/>
            </a:br>
            <a:r>
              <a:rPr lang="el-GR" sz="2000" b="1" dirty="0"/>
              <a:t>Μαθήτρια:............</a:t>
            </a:r>
            <a:br>
              <a:rPr lang="el-GR" sz="2000" dirty="0"/>
            </a:br>
            <a:r>
              <a:rPr lang="el-GR" sz="2000" b="1" dirty="0"/>
              <a:t>Εκπαιδευτικός</a:t>
            </a:r>
            <a:r>
              <a:rPr lang="el-GR" sz="2000" dirty="0"/>
              <a:t>: Ακούω…</a:t>
            </a:r>
          </a:p>
          <a:p>
            <a:r>
              <a:rPr lang="el-GR" sz="2000" b="1" dirty="0"/>
              <a:t>Μαθήτρια:............ </a:t>
            </a:r>
          </a:p>
          <a:p>
            <a:r>
              <a:rPr lang="el-GR" sz="2000" b="1" dirty="0"/>
              <a:t>Εκπαιδευτικός</a:t>
            </a:r>
            <a:r>
              <a:rPr lang="el-GR" sz="2000" dirty="0"/>
              <a:t>: Τι να σε κάνω; Δεν μπορώ να σε κάνω να μιλήσεις με το ζόρι! Λοιπόν ας προχωρήσουμε... </a:t>
            </a:r>
          </a:p>
          <a:p>
            <a:pPr marL="0" indent="0">
              <a:buNone/>
            </a:pPr>
            <a:r>
              <a:rPr lang="el-GR" sz="2000" b="1" dirty="0"/>
              <a:t>Αναπλαισίωση</a:t>
            </a:r>
          </a:p>
          <a:p>
            <a:r>
              <a:rPr lang="el-GR" sz="2000" b="1" dirty="0"/>
              <a:t>Εκπαιδευτικός</a:t>
            </a:r>
            <a:r>
              <a:rPr lang="el-GR" sz="2000" dirty="0"/>
              <a:t>: Και τώρα η σειρά σου, Μαρία, πες μας τι δηλώνει η υποτακτική́;</a:t>
            </a:r>
          </a:p>
          <a:p>
            <a:r>
              <a:rPr lang="el-GR" sz="2000" b="1" dirty="0"/>
              <a:t>Μαθήτρια:............</a:t>
            </a:r>
          </a:p>
          <a:p>
            <a:r>
              <a:rPr lang="el-GR" sz="2000" b="1" dirty="0"/>
              <a:t>Εκπαιδευτικός: </a:t>
            </a:r>
            <a:r>
              <a:rPr lang="el-GR" sz="2000" dirty="0"/>
              <a:t>Καταλαβαίνω ότι δε θέλεις να μιλήσεις τώρα. Εντάξει, δεν πειράζει. Ξέρω ότι αν και δε μιλάς, ακούς προσεκτικά το μάθημα και τις απόψεις των συμμαθητών σου </a:t>
            </a:r>
            <a:r>
              <a:rPr lang="el-GR" sz="2000" dirty="0" err="1"/>
              <a:t>γι</a:t>
            </a:r>
            <a:r>
              <a:rPr lang="el-GR" sz="2000" dirty="0"/>
              <a:t> αυτό, καταφέρνεις να γράφεις καλά στα διαγωνίσματα. Συνέχισε την προσπάθεια! </a:t>
            </a:r>
          </a:p>
          <a:p>
            <a:r>
              <a:rPr lang="el-GR" sz="2000" dirty="0"/>
              <a:t>Λοιπόν, ποιος θέλει να μας εξηγήσει τι δηλώνει η υποτακτική́; </a:t>
            </a:r>
          </a:p>
          <a:p>
            <a:endParaRPr lang="el-GR" sz="2000" dirty="0"/>
          </a:p>
          <a:p>
            <a:endParaRPr lang="en-GR" dirty="0"/>
          </a:p>
        </p:txBody>
      </p:sp>
    </p:spTree>
    <p:extLst>
      <p:ext uri="{BB962C8B-B14F-4D97-AF65-F5344CB8AC3E}">
        <p14:creationId xmlns:p14="http://schemas.microsoft.com/office/powerpoint/2010/main" val="39147327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90049-693C-4D1D-0964-8A31396C8E07}"/>
              </a:ext>
            </a:extLst>
          </p:cNvPr>
          <p:cNvSpPr>
            <a:spLocks noGrp="1"/>
          </p:cNvSpPr>
          <p:nvPr>
            <p:ph type="title"/>
          </p:nvPr>
        </p:nvSpPr>
        <p:spPr/>
        <p:txBody>
          <a:bodyPr/>
          <a:lstStyle/>
          <a:p>
            <a:pPr algn="ctr"/>
            <a:r>
              <a:rPr lang="el-GR" dirty="0"/>
              <a:t>Δραστηριότητα </a:t>
            </a:r>
            <a:r>
              <a:rPr lang="el-GR" dirty="0" err="1"/>
              <a:t>αναπλαισίωσης</a:t>
            </a:r>
            <a:r>
              <a:rPr lang="el-GR" dirty="0"/>
              <a:t> (1)</a:t>
            </a:r>
            <a:endParaRPr lang="en-GR" dirty="0"/>
          </a:p>
        </p:txBody>
      </p:sp>
      <p:sp>
        <p:nvSpPr>
          <p:cNvPr id="3" name="Content Placeholder 2">
            <a:extLst>
              <a:ext uri="{FF2B5EF4-FFF2-40B4-BE49-F238E27FC236}">
                <a16:creationId xmlns:a16="http://schemas.microsoft.com/office/drawing/2014/main" id="{EB635CE8-D078-F76D-E8B2-3DD15CA6788F}"/>
              </a:ext>
            </a:extLst>
          </p:cNvPr>
          <p:cNvSpPr>
            <a:spLocks noGrp="1"/>
          </p:cNvSpPr>
          <p:nvPr>
            <p:ph idx="1"/>
          </p:nvPr>
        </p:nvSpPr>
        <p:spPr/>
        <p:txBody>
          <a:bodyPr>
            <a:normAutofit/>
          </a:bodyPr>
          <a:lstStyle/>
          <a:p>
            <a:pPr>
              <a:lnSpc>
                <a:spcPct val="150000"/>
              </a:lnSpc>
            </a:pPr>
            <a:r>
              <a:rPr lang="el-GR" dirty="0"/>
              <a:t>Κατά τη διάρκεια του μαθήματος, κι ενώ φαίνεται ότι η πλειοψηφία των μαθητών παρακολουθούν, ενδιαφέρονται για όσα λέγονται και είναι πρόθυμοι να ακολουθήσουν τις οδηγίες σας, ένας μαθητής κάνει ένα ρατσιστικό σχόλιο δυνατά για να ακουστεί από όλους. Αν και ο συγκεκριμένος μαθητής δεν έχει δημιουργήσει προβλήματα στο παρελθόν, έχετε παρατηρήσει ότι, κατά καιρούς, εκφράζει ακραίες απόψεις, κάνει δεικτικά σχόλια, και αρκετές φορές, αρνείται να συμμορφωθεί με τους κανόνες της τάξης και του σχολείου. </a:t>
            </a:r>
            <a:endParaRPr lang="en-GR" dirty="0"/>
          </a:p>
        </p:txBody>
      </p:sp>
    </p:spTree>
    <p:extLst>
      <p:ext uri="{BB962C8B-B14F-4D97-AF65-F5344CB8AC3E}">
        <p14:creationId xmlns:p14="http://schemas.microsoft.com/office/powerpoint/2010/main" val="513332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AE868-DBEC-15F6-EC7A-9E336E17542E}"/>
              </a:ext>
            </a:extLst>
          </p:cNvPr>
          <p:cNvSpPr>
            <a:spLocks noGrp="1"/>
          </p:cNvSpPr>
          <p:nvPr>
            <p:ph type="title"/>
          </p:nvPr>
        </p:nvSpPr>
        <p:spPr/>
        <p:txBody>
          <a:bodyPr/>
          <a:lstStyle/>
          <a:p>
            <a:pPr algn="ctr"/>
            <a:r>
              <a:rPr lang="el-GR" dirty="0"/>
              <a:t>Δραστηριότητα </a:t>
            </a:r>
            <a:r>
              <a:rPr lang="el-GR" dirty="0" err="1"/>
              <a:t>αναπλαισίωσης</a:t>
            </a:r>
            <a:r>
              <a:rPr lang="el-GR"/>
              <a:t> (2)</a:t>
            </a:r>
            <a:endParaRPr lang="en-GR" dirty="0"/>
          </a:p>
        </p:txBody>
      </p:sp>
      <p:sp>
        <p:nvSpPr>
          <p:cNvPr id="3" name="Content Placeholder 2">
            <a:extLst>
              <a:ext uri="{FF2B5EF4-FFF2-40B4-BE49-F238E27FC236}">
                <a16:creationId xmlns:a16="http://schemas.microsoft.com/office/drawing/2014/main" id="{A79EC986-36B9-4A6D-C377-B141AA94F756}"/>
              </a:ext>
            </a:extLst>
          </p:cNvPr>
          <p:cNvSpPr>
            <a:spLocks noGrp="1"/>
          </p:cNvSpPr>
          <p:nvPr>
            <p:ph idx="1"/>
          </p:nvPr>
        </p:nvSpPr>
        <p:spPr/>
        <p:txBody>
          <a:bodyPr>
            <a:normAutofit fontScale="92500"/>
          </a:bodyPr>
          <a:lstStyle/>
          <a:p>
            <a:pPr marL="0" indent="0">
              <a:lnSpc>
                <a:spcPct val="150000"/>
              </a:lnSpc>
              <a:buNone/>
            </a:pPr>
            <a:r>
              <a:rPr lang="el-GR" dirty="0"/>
              <a:t>Ο Γιώργος και η Μαρία είναι δίδυμα αδέλφια και δύο μαθητές της τάξης σας. Δυστυχώς, όμως, δε φαίνεται να ενδιαφέρονται καθόλου για τα μαθήματα, δεν δείχνουν να έχουν κίνητρα για να μάθουν το οτιδήποτε, και παρά τις προσπάθειές σας να τους συμπεριλάβετε στα μαθήματα, να τους κινητοποιήσετε και να τους διεγείρετε το ενδιαφέρον, τα αποτελέσματα είναι απογοητευτικά. Όχι μόνο δεν νοιάζονται για ό,τι γίνεται στην τάξη, αλλά δημιουργούν συνεχώς προβλήματα στους γύρω τους. Ένα από αυτά που έχετε εντοπίσει είναι η επίδραση που ασκούν στους υπόλοιπους μαθητές, ο Γιώργος σε μια μερίδα αγοριών και η Μαρία σε μια μερίδα κοριτσιών. Το αποτέλεσμα είναι η διάσπαση της προσοχής των υπολοίπων και η μειωμένη επίδοσή τους. </a:t>
            </a:r>
            <a:endParaRPr lang="en-GR" dirty="0"/>
          </a:p>
        </p:txBody>
      </p:sp>
    </p:spTree>
    <p:extLst>
      <p:ext uri="{BB962C8B-B14F-4D97-AF65-F5344CB8AC3E}">
        <p14:creationId xmlns:p14="http://schemas.microsoft.com/office/powerpoint/2010/main" val="1188115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116FEB-9468-B547-9C07-F2F8E4C7A978}"/>
              </a:ext>
            </a:extLst>
          </p:cNvPr>
          <p:cNvSpPr>
            <a:spLocks noGrp="1"/>
          </p:cNvSpPr>
          <p:nvPr>
            <p:ph idx="1"/>
          </p:nvPr>
        </p:nvSpPr>
        <p:spPr>
          <a:xfrm>
            <a:off x="838200" y="779489"/>
            <a:ext cx="10515600" cy="5397474"/>
          </a:xfrm>
        </p:spPr>
        <p:txBody>
          <a:bodyPr/>
          <a:lstStyle/>
          <a:p>
            <a:r>
              <a:rPr lang="el-GR" dirty="0"/>
              <a:t>Δύο είναι οι συχνότερες κατηγορίες προβλημάτων συμπεριφοράς των μαθητών στο σχολείο:</a:t>
            </a:r>
          </a:p>
          <a:p>
            <a:r>
              <a:rPr lang="el-GR" dirty="0">
                <a:solidFill>
                  <a:srgbClr val="FF0000"/>
                </a:solidFill>
              </a:rPr>
              <a:t>Η υπερβολική ενεργητικότητα</a:t>
            </a:r>
          </a:p>
          <a:p>
            <a:r>
              <a:rPr lang="el-GR" dirty="0">
                <a:solidFill>
                  <a:srgbClr val="FF0000"/>
                </a:solidFill>
              </a:rPr>
              <a:t>Η απόσυρση, απομόνωση ή παθητικότητα</a:t>
            </a:r>
          </a:p>
          <a:p>
            <a:pPr marL="0" indent="0">
              <a:buNone/>
            </a:pPr>
            <a:endParaRPr lang="el-GR" dirty="0"/>
          </a:p>
          <a:p>
            <a:pPr marL="0" indent="0">
              <a:buNone/>
            </a:pPr>
            <a:r>
              <a:rPr lang="el-GR" dirty="0"/>
              <a:t>Και οι δύο περιπτώσεις συνδέονται με την ανάπτυξη συναισθηματικών διαταραχών και με χαμηλή αυτοεκτίμηση.</a:t>
            </a:r>
          </a:p>
          <a:p>
            <a:pPr marL="0" indent="0">
              <a:buNone/>
            </a:pPr>
            <a:endParaRPr lang="el-GR" dirty="0"/>
          </a:p>
          <a:p>
            <a:pPr marL="0" indent="0">
              <a:buNone/>
            </a:pPr>
            <a:r>
              <a:rPr lang="el-GR" dirty="0"/>
              <a:t>Όσο σοβαρότερες οι διαταραχές, τόσο χαμηλότερος ο βαθμός αυτοεκτίμησης των παιδιών.</a:t>
            </a:r>
          </a:p>
          <a:p>
            <a:endParaRPr lang="x-none" dirty="0"/>
          </a:p>
        </p:txBody>
      </p:sp>
    </p:spTree>
    <p:extLst>
      <p:ext uri="{BB962C8B-B14F-4D97-AF65-F5344CB8AC3E}">
        <p14:creationId xmlns:p14="http://schemas.microsoft.com/office/powerpoint/2010/main" val="1365624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66C47-0BDE-AD4A-8C8A-855316029E8D}"/>
              </a:ext>
            </a:extLst>
          </p:cNvPr>
          <p:cNvSpPr>
            <a:spLocks noGrp="1"/>
          </p:cNvSpPr>
          <p:nvPr>
            <p:ph type="title"/>
          </p:nvPr>
        </p:nvSpPr>
        <p:spPr>
          <a:xfrm>
            <a:off x="838200" y="559361"/>
            <a:ext cx="10515600" cy="1058941"/>
          </a:xfrm>
        </p:spPr>
        <p:txBody>
          <a:bodyPr>
            <a:normAutofit fontScale="90000"/>
          </a:bodyPr>
          <a:lstStyle/>
          <a:p>
            <a:pPr algn="ctr"/>
            <a:r>
              <a:rPr lang="el-GR" b="1" dirty="0">
                <a:solidFill>
                  <a:srgbClr val="FF0000"/>
                </a:solidFill>
              </a:rPr>
              <a:t>Προβληματική συμπεριφορά</a:t>
            </a:r>
            <a:br>
              <a:rPr lang="el-GR" dirty="0"/>
            </a:br>
            <a:endParaRPr lang="x-none" dirty="0"/>
          </a:p>
        </p:txBody>
      </p:sp>
      <p:sp>
        <p:nvSpPr>
          <p:cNvPr id="3" name="Content Placeholder 2">
            <a:extLst>
              <a:ext uri="{FF2B5EF4-FFF2-40B4-BE49-F238E27FC236}">
                <a16:creationId xmlns:a16="http://schemas.microsoft.com/office/drawing/2014/main" id="{B600EB09-DFCE-8545-BEC8-780B074EC568}"/>
              </a:ext>
            </a:extLst>
          </p:cNvPr>
          <p:cNvSpPr>
            <a:spLocks noGrp="1"/>
          </p:cNvSpPr>
          <p:nvPr>
            <p:ph idx="1"/>
          </p:nvPr>
        </p:nvSpPr>
        <p:spPr>
          <a:xfrm>
            <a:off x="838200" y="1852706"/>
            <a:ext cx="10515600" cy="4324257"/>
          </a:xfrm>
        </p:spPr>
        <p:txBody>
          <a:bodyPr>
            <a:normAutofit/>
          </a:bodyPr>
          <a:lstStyle/>
          <a:p>
            <a:r>
              <a:rPr lang="el-GR" u="sng" dirty="0"/>
              <a:t>Προβληματική συμπεριφορά: </a:t>
            </a:r>
            <a:r>
              <a:rPr lang="el-GR" dirty="0"/>
              <a:t>Κάθε μορφή ανεπιθύμητης συμπεριφοράς</a:t>
            </a:r>
          </a:p>
          <a:p>
            <a:r>
              <a:rPr lang="el-GR" u="sng" dirty="0"/>
              <a:t>Ανεπιθύμητη συμπεριφορά: </a:t>
            </a:r>
            <a:r>
              <a:rPr lang="el-GR" dirty="0"/>
              <a:t>η μη σύμφωνη με τους κανονισμούς, τη σχολική νομοθεσία, και τη γενικότερη συμπεριφορά που αναμένεται να εκδηλώνει ένας μαθητής στην τάξη και στο σχολείο.</a:t>
            </a:r>
          </a:p>
          <a:p>
            <a:r>
              <a:rPr lang="el-GR" u="sng" dirty="0" err="1"/>
              <a:t>Παραβατική</a:t>
            </a:r>
            <a:r>
              <a:rPr lang="el-GR" u="sng" dirty="0"/>
              <a:t> συμπεριφορά</a:t>
            </a:r>
            <a:r>
              <a:rPr lang="el-GR" dirty="0"/>
              <a:t>: Παραβίαση σχολικής νομοθεσίας ή του κράτους</a:t>
            </a:r>
          </a:p>
          <a:p>
            <a:r>
              <a:rPr lang="el-GR" u="sng" dirty="0"/>
              <a:t>Αποκλίνουσα συμπεριφορά</a:t>
            </a:r>
            <a:r>
              <a:rPr lang="el-GR" dirty="0"/>
              <a:t>: εκείνη που παρεκκλίνει από τη φυσιολογική (π.χ. ενόχληση, ανυπακοή, επιθετικότητα, βία). Η ένταση και έκταση έχει σημασία για το χαρακτηρισμό μιας συμπεριφοράς ως αποκλίνουσας. </a:t>
            </a:r>
            <a:endParaRPr lang="x-none" dirty="0"/>
          </a:p>
        </p:txBody>
      </p:sp>
    </p:spTree>
    <p:extLst>
      <p:ext uri="{BB962C8B-B14F-4D97-AF65-F5344CB8AC3E}">
        <p14:creationId xmlns:p14="http://schemas.microsoft.com/office/powerpoint/2010/main" val="2587014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7AD86-2BE5-D449-B690-D463E55F6480}"/>
              </a:ext>
            </a:extLst>
          </p:cNvPr>
          <p:cNvSpPr>
            <a:spLocks noGrp="1"/>
          </p:cNvSpPr>
          <p:nvPr>
            <p:ph type="title"/>
          </p:nvPr>
        </p:nvSpPr>
        <p:spPr/>
        <p:txBody>
          <a:bodyPr/>
          <a:lstStyle/>
          <a:p>
            <a:pPr algn="ctr"/>
            <a:r>
              <a:rPr lang="el-GR" b="1" dirty="0">
                <a:solidFill>
                  <a:srgbClr val="FF0000"/>
                </a:solidFill>
              </a:rPr>
              <a:t>Αιτίες προβληματικής συμπεριφοράς</a:t>
            </a:r>
            <a:endParaRPr lang="x-none" b="1" dirty="0">
              <a:solidFill>
                <a:srgbClr val="FF0000"/>
              </a:solidFill>
            </a:endParaRPr>
          </a:p>
        </p:txBody>
      </p:sp>
      <p:sp>
        <p:nvSpPr>
          <p:cNvPr id="3" name="Content Placeholder 2">
            <a:extLst>
              <a:ext uri="{FF2B5EF4-FFF2-40B4-BE49-F238E27FC236}">
                <a16:creationId xmlns:a16="http://schemas.microsoft.com/office/drawing/2014/main" id="{3421EDB5-5E61-6649-8070-4C8204B35EFF}"/>
              </a:ext>
            </a:extLst>
          </p:cNvPr>
          <p:cNvSpPr>
            <a:spLocks noGrp="1"/>
          </p:cNvSpPr>
          <p:nvPr>
            <p:ph idx="1"/>
          </p:nvPr>
        </p:nvSpPr>
        <p:spPr/>
        <p:txBody>
          <a:bodyPr>
            <a:normAutofit/>
          </a:bodyPr>
          <a:lstStyle/>
          <a:p>
            <a:r>
              <a:rPr lang="el-GR" dirty="0"/>
              <a:t>Εσωτερικοί ή ενδογενείς παράγοντες (εγκεφαλικές βλάβες, λειτουργικές διαταραχές, ψυχολογικοί παράγοντες, κληρονομική προδιάθεση, μαθησιακές δυσκολίες, ειδικές ανάγκες)</a:t>
            </a:r>
          </a:p>
          <a:p>
            <a:endParaRPr lang="el-GR" dirty="0"/>
          </a:p>
          <a:p>
            <a:r>
              <a:rPr lang="el-GR" dirty="0"/>
              <a:t>Εξωγενείς ή περιβάλλον (οικογενειακό, σχολικό, κοινωνικό περιβάλλον)</a:t>
            </a:r>
          </a:p>
          <a:p>
            <a:endParaRPr lang="el-GR" dirty="0"/>
          </a:p>
          <a:p>
            <a:pPr marL="0" indent="0">
              <a:buNone/>
            </a:pPr>
            <a:r>
              <a:rPr lang="el-GR" dirty="0"/>
              <a:t>Τα αίτια είναι </a:t>
            </a:r>
            <a:r>
              <a:rPr lang="el-GR" dirty="0" err="1"/>
              <a:t>πολυπαραγοντικά</a:t>
            </a:r>
            <a:r>
              <a:rPr lang="el-GR" dirty="0"/>
              <a:t>, </a:t>
            </a:r>
            <a:r>
              <a:rPr lang="el-GR" dirty="0" err="1"/>
              <a:t>αλληλεπιδρούν</a:t>
            </a:r>
            <a:r>
              <a:rPr lang="el-GR" dirty="0"/>
              <a:t> και αλληλεπικαλύπτονται. Το ίδιο συμβαίνει και με τα προβλήματα που δημιουργούνται. </a:t>
            </a:r>
            <a:endParaRPr lang="x-none" dirty="0"/>
          </a:p>
        </p:txBody>
      </p:sp>
    </p:spTree>
    <p:extLst>
      <p:ext uri="{BB962C8B-B14F-4D97-AF65-F5344CB8AC3E}">
        <p14:creationId xmlns:p14="http://schemas.microsoft.com/office/powerpoint/2010/main" val="2562150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59DE9-1391-B627-F090-696D2484BE83}"/>
              </a:ext>
            </a:extLst>
          </p:cNvPr>
          <p:cNvSpPr>
            <a:spLocks noGrp="1"/>
          </p:cNvSpPr>
          <p:nvPr>
            <p:ph type="title"/>
          </p:nvPr>
        </p:nvSpPr>
        <p:spPr/>
        <p:txBody>
          <a:bodyPr/>
          <a:lstStyle/>
          <a:p>
            <a:pPr algn="ctr"/>
            <a:r>
              <a:rPr lang="el-GR" b="1" dirty="0">
                <a:solidFill>
                  <a:srgbClr val="FF0000"/>
                </a:solidFill>
              </a:rPr>
              <a:t>Πώς ερμηνεύουμε τη συμπεριφορά</a:t>
            </a:r>
            <a:endParaRPr lang="en-GR" b="1" dirty="0">
              <a:solidFill>
                <a:srgbClr val="FF0000"/>
              </a:solidFill>
            </a:endParaRPr>
          </a:p>
        </p:txBody>
      </p:sp>
      <p:graphicFrame>
        <p:nvGraphicFramePr>
          <p:cNvPr id="4" name="Content Placeholder 3">
            <a:extLst>
              <a:ext uri="{FF2B5EF4-FFF2-40B4-BE49-F238E27FC236}">
                <a16:creationId xmlns:a16="http://schemas.microsoft.com/office/drawing/2014/main" id="{413D4F13-4442-FBC3-8AD7-6F8E44CE2791}"/>
              </a:ext>
            </a:extLst>
          </p:cNvPr>
          <p:cNvGraphicFramePr>
            <a:graphicFrameLocks noGrp="1"/>
          </p:cNvGraphicFramePr>
          <p:nvPr>
            <p:ph idx="1"/>
            <p:extLst>
              <p:ext uri="{D42A27DB-BD31-4B8C-83A1-F6EECF244321}">
                <p14:modId xmlns:p14="http://schemas.microsoft.com/office/powerpoint/2010/main" val="4054343287"/>
              </p:ext>
            </p:extLst>
          </p:nvPr>
        </p:nvGraphicFramePr>
        <p:xfrm>
          <a:off x="609600" y="1890793"/>
          <a:ext cx="9610027" cy="4138048"/>
        </p:xfrm>
        <a:graphic>
          <a:graphicData uri="http://schemas.openxmlformats.org/drawingml/2006/table">
            <a:tbl>
              <a:tblPr/>
              <a:tblGrid>
                <a:gridCol w="2294827">
                  <a:extLst>
                    <a:ext uri="{9D8B030D-6E8A-4147-A177-3AD203B41FA5}">
                      <a16:colId xmlns:a16="http://schemas.microsoft.com/office/drawing/2014/main" val="2045044230"/>
                    </a:ext>
                  </a:extLst>
                </a:gridCol>
                <a:gridCol w="3657600">
                  <a:extLst>
                    <a:ext uri="{9D8B030D-6E8A-4147-A177-3AD203B41FA5}">
                      <a16:colId xmlns:a16="http://schemas.microsoft.com/office/drawing/2014/main" val="403775819"/>
                    </a:ext>
                  </a:extLst>
                </a:gridCol>
                <a:gridCol w="3657600">
                  <a:extLst>
                    <a:ext uri="{9D8B030D-6E8A-4147-A177-3AD203B41FA5}">
                      <a16:colId xmlns:a16="http://schemas.microsoft.com/office/drawing/2014/main" val="2749217803"/>
                    </a:ext>
                  </a:extLst>
                </a:gridCol>
              </a:tblGrid>
              <a:tr h="871168">
                <a:tc>
                  <a:txBody>
                    <a:bodyPr/>
                    <a:lstStyle/>
                    <a:p>
                      <a:pPr>
                        <a:buNone/>
                      </a:pPr>
                      <a:r>
                        <a:rPr lang="el-GR" b="1"/>
                        <a:t>Προσέγγιση</a:t>
                      </a:r>
                    </a:p>
                  </a:txBody>
                  <a:tcPr anchor="ctr">
                    <a:lnL>
                      <a:noFill/>
                    </a:lnL>
                    <a:lnR>
                      <a:noFill/>
                    </a:lnR>
                    <a:lnT>
                      <a:noFill/>
                    </a:lnT>
                    <a:lnB>
                      <a:noFill/>
                    </a:lnB>
                    <a:noFill/>
                  </a:tcPr>
                </a:tc>
                <a:tc>
                  <a:txBody>
                    <a:bodyPr/>
                    <a:lstStyle/>
                    <a:p>
                      <a:pPr>
                        <a:buNone/>
                      </a:pPr>
                      <a:r>
                        <a:rPr lang="el-GR" b="1"/>
                        <a:t>Πώς ερμηνεύει τη συμπεριφορά</a:t>
                      </a:r>
                    </a:p>
                  </a:txBody>
                  <a:tcPr anchor="ctr">
                    <a:lnL>
                      <a:noFill/>
                    </a:lnL>
                    <a:lnR>
                      <a:noFill/>
                    </a:lnR>
                    <a:lnT>
                      <a:noFill/>
                    </a:lnT>
                    <a:lnB>
                      <a:noFill/>
                    </a:lnB>
                    <a:noFill/>
                  </a:tcPr>
                </a:tc>
                <a:tc>
                  <a:txBody>
                    <a:bodyPr/>
                    <a:lstStyle/>
                    <a:p>
                      <a:pPr>
                        <a:buNone/>
                      </a:pPr>
                      <a:r>
                        <a:rPr lang="el-GR" b="1" dirty="0"/>
                        <a:t>Παιδαγωγική απάντηση</a:t>
                      </a:r>
                    </a:p>
                  </a:txBody>
                  <a:tcPr anchor="ctr">
                    <a:lnL>
                      <a:noFill/>
                    </a:lnL>
                    <a:lnR>
                      <a:noFill/>
                    </a:lnR>
                    <a:lnT>
                      <a:noFill/>
                    </a:lnT>
                    <a:lnB>
                      <a:noFill/>
                    </a:lnB>
                    <a:noFill/>
                  </a:tcPr>
                </a:tc>
                <a:extLst>
                  <a:ext uri="{0D108BD9-81ED-4DB2-BD59-A6C34878D82A}">
                    <a16:rowId xmlns:a16="http://schemas.microsoft.com/office/drawing/2014/main" val="3353116219"/>
                  </a:ext>
                </a:extLst>
              </a:tr>
              <a:tr h="871168">
                <a:tc>
                  <a:txBody>
                    <a:bodyPr/>
                    <a:lstStyle/>
                    <a:p>
                      <a:pPr>
                        <a:buNone/>
                      </a:pPr>
                      <a:r>
                        <a:rPr lang="el-GR"/>
                        <a:t>Συμπεριφοριστική</a:t>
                      </a:r>
                    </a:p>
                  </a:txBody>
                  <a:tcPr anchor="ctr">
                    <a:lnL>
                      <a:noFill/>
                    </a:lnL>
                    <a:lnR>
                      <a:noFill/>
                    </a:lnR>
                    <a:lnT>
                      <a:noFill/>
                    </a:lnT>
                    <a:lnB>
                      <a:noFill/>
                    </a:lnB>
                    <a:noFill/>
                  </a:tcPr>
                </a:tc>
                <a:tc>
                  <a:txBody>
                    <a:bodyPr/>
                    <a:lstStyle/>
                    <a:p>
                      <a:pPr>
                        <a:buNone/>
                      </a:pPr>
                      <a:r>
                        <a:rPr lang="el-GR"/>
                        <a:t>Η συμπεριφορά ενισχύεται</a:t>
                      </a:r>
                    </a:p>
                  </a:txBody>
                  <a:tcPr anchor="ctr">
                    <a:lnL>
                      <a:noFill/>
                    </a:lnL>
                    <a:lnR>
                      <a:noFill/>
                    </a:lnR>
                    <a:lnT>
                      <a:noFill/>
                    </a:lnT>
                    <a:lnB>
                      <a:noFill/>
                    </a:lnB>
                    <a:noFill/>
                  </a:tcPr>
                </a:tc>
                <a:tc>
                  <a:txBody>
                    <a:bodyPr/>
                    <a:lstStyle/>
                    <a:p>
                      <a:pPr>
                        <a:buNone/>
                      </a:pPr>
                      <a:r>
                        <a:rPr lang="el-GR"/>
                        <a:t>Ενίσχυση – συνέπειες</a:t>
                      </a:r>
                    </a:p>
                  </a:txBody>
                  <a:tcPr anchor="ctr">
                    <a:lnL>
                      <a:noFill/>
                    </a:lnL>
                    <a:lnR>
                      <a:noFill/>
                    </a:lnR>
                    <a:lnT>
                      <a:noFill/>
                    </a:lnT>
                    <a:lnB>
                      <a:noFill/>
                    </a:lnB>
                    <a:noFill/>
                  </a:tcPr>
                </a:tc>
                <a:extLst>
                  <a:ext uri="{0D108BD9-81ED-4DB2-BD59-A6C34878D82A}">
                    <a16:rowId xmlns:a16="http://schemas.microsoft.com/office/drawing/2014/main" val="4147364551"/>
                  </a:ext>
                </a:extLst>
              </a:tr>
              <a:tr h="1524544">
                <a:tc>
                  <a:txBody>
                    <a:bodyPr/>
                    <a:lstStyle/>
                    <a:p>
                      <a:pPr>
                        <a:buNone/>
                      </a:pPr>
                      <a:r>
                        <a:rPr lang="el-GR"/>
                        <a:t>Κοινωνικογνωστική</a:t>
                      </a:r>
                    </a:p>
                  </a:txBody>
                  <a:tcPr anchor="ctr">
                    <a:lnL>
                      <a:noFill/>
                    </a:lnL>
                    <a:lnR>
                      <a:noFill/>
                    </a:lnR>
                    <a:lnT>
                      <a:noFill/>
                    </a:lnT>
                    <a:lnB>
                      <a:noFill/>
                    </a:lnB>
                    <a:noFill/>
                  </a:tcPr>
                </a:tc>
                <a:tc>
                  <a:txBody>
                    <a:bodyPr/>
                    <a:lstStyle/>
                    <a:p>
                      <a:pPr>
                        <a:buNone/>
                      </a:pPr>
                      <a:r>
                        <a:rPr lang="el-GR"/>
                        <a:t>Η συμπεριφορά μαθαίνεται κοινωνικά</a:t>
                      </a:r>
                    </a:p>
                  </a:txBody>
                  <a:tcPr anchor="ctr">
                    <a:lnL>
                      <a:noFill/>
                    </a:lnL>
                    <a:lnR>
                      <a:noFill/>
                    </a:lnR>
                    <a:lnT>
                      <a:noFill/>
                    </a:lnT>
                    <a:lnB>
                      <a:noFill/>
                    </a:lnB>
                    <a:noFill/>
                  </a:tcPr>
                </a:tc>
                <a:tc>
                  <a:txBody>
                    <a:bodyPr/>
                    <a:lstStyle/>
                    <a:p>
                      <a:pPr>
                        <a:buNone/>
                      </a:pPr>
                      <a:r>
                        <a:rPr lang="el-GR"/>
                        <a:t>Πρότυπα – σχέσεις</a:t>
                      </a:r>
                    </a:p>
                  </a:txBody>
                  <a:tcPr anchor="ctr">
                    <a:lnL>
                      <a:noFill/>
                    </a:lnL>
                    <a:lnR>
                      <a:noFill/>
                    </a:lnR>
                    <a:lnT>
                      <a:noFill/>
                    </a:lnT>
                    <a:lnB>
                      <a:noFill/>
                    </a:lnB>
                    <a:noFill/>
                  </a:tcPr>
                </a:tc>
                <a:extLst>
                  <a:ext uri="{0D108BD9-81ED-4DB2-BD59-A6C34878D82A}">
                    <a16:rowId xmlns:a16="http://schemas.microsoft.com/office/drawing/2014/main" val="2765847685"/>
                  </a:ext>
                </a:extLst>
              </a:tr>
              <a:tr h="871168">
                <a:tc>
                  <a:txBody>
                    <a:bodyPr/>
                    <a:lstStyle/>
                    <a:p>
                      <a:pPr>
                        <a:buNone/>
                      </a:pPr>
                      <a:r>
                        <a:rPr lang="el-GR" dirty="0"/>
                        <a:t>Ανθρωπιστική</a:t>
                      </a:r>
                      <a:endParaRPr lang="en-US" dirty="0"/>
                    </a:p>
                  </a:txBody>
                  <a:tcPr anchor="ctr">
                    <a:lnL>
                      <a:noFill/>
                    </a:lnL>
                    <a:lnR>
                      <a:noFill/>
                    </a:lnR>
                    <a:lnT>
                      <a:noFill/>
                    </a:lnT>
                    <a:lnB>
                      <a:noFill/>
                    </a:lnB>
                    <a:noFill/>
                  </a:tcPr>
                </a:tc>
                <a:tc>
                  <a:txBody>
                    <a:bodyPr/>
                    <a:lstStyle/>
                    <a:p>
                      <a:pPr>
                        <a:buNone/>
                      </a:pPr>
                      <a:r>
                        <a:rPr lang="el-GR"/>
                        <a:t>Η συμπεριφορά εκφράζει ανάγκες</a:t>
                      </a:r>
                    </a:p>
                  </a:txBody>
                  <a:tcPr anchor="ctr">
                    <a:lnL>
                      <a:noFill/>
                    </a:lnL>
                    <a:lnR>
                      <a:noFill/>
                    </a:lnR>
                    <a:lnT>
                      <a:noFill/>
                    </a:lnT>
                    <a:lnB>
                      <a:noFill/>
                    </a:lnB>
                    <a:noFill/>
                  </a:tcPr>
                </a:tc>
                <a:tc>
                  <a:txBody>
                    <a:bodyPr/>
                    <a:lstStyle/>
                    <a:p>
                      <a:pPr>
                        <a:buNone/>
                      </a:pPr>
                      <a:r>
                        <a:rPr lang="el-GR" dirty="0" err="1"/>
                        <a:t>Ενσυναίσθηση</a:t>
                      </a:r>
                      <a:r>
                        <a:rPr lang="el-GR" dirty="0"/>
                        <a:t> – υποστήριξη</a:t>
                      </a:r>
                    </a:p>
                  </a:txBody>
                  <a:tcPr anchor="ctr">
                    <a:lnL>
                      <a:noFill/>
                    </a:lnL>
                    <a:lnR>
                      <a:noFill/>
                    </a:lnR>
                    <a:lnT>
                      <a:noFill/>
                    </a:lnT>
                    <a:lnB>
                      <a:noFill/>
                    </a:lnB>
                    <a:noFill/>
                  </a:tcPr>
                </a:tc>
                <a:extLst>
                  <a:ext uri="{0D108BD9-81ED-4DB2-BD59-A6C34878D82A}">
                    <a16:rowId xmlns:a16="http://schemas.microsoft.com/office/drawing/2014/main" val="2310370879"/>
                  </a:ext>
                </a:extLst>
              </a:tr>
            </a:tbl>
          </a:graphicData>
        </a:graphic>
      </p:graphicFrame>
    </p:spTree>
    <p:extLst>
      <p:ext uri="{BB962C8B-B14F-4D97-AF65-F5344CB8AC3E}">
        <p14:creationId xmlns:p14="http://schemas.microsoft.com/office/powerpoint/2010/main" val="38191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876E8-03CD-624A-B7CD-467E38726338}"/>
              </a:ext>
            </a:extLst>
          </p:cNvPr>
          <p:cNvSpPr>
            <a:spLocks noGrp="1"/>
          </p:cNvSpPr>
          <p:nvPr>
            <p:ph type="title"/>
          </p:nvPr>
        </p:nvSpPr>
        <p:spPr/>
        <p:txBody>
          <a:bodyPr/>
          <a:lstStyle/>
          <a:p>
            <a:pPr algn="ctr"/>
            <a:r>
              <a:rPr lang="el-GR" b="1" dirty="0">
                <a:solidFill>
                  <a:srgbClr val="FF0000"/>
                </a:solidFill>
              </a:rPr>
              <a:t>Ως εκπαιδευτικοί οφείλουμε:</a:t>
            </a:r>
            <a:endParaRPr lang="x-none" b="1" dirty="0">
              <a:solidFill>
                <a:srgbClr val="FF0000"/>
              </a:solidFill>
            </a:endParaRPr>
          </a:p>
        </p:txBody>
      </p:sp>
      <p:sp>
        <p:nvSpPr>
          <p:cNvPr id="3" name="Content Placeholder 2">
            <a:extLst>
              <a:ext uri="{FF2B5EF4-FFF2-40B4-BE49-F238E27FC236}">
                <a16:creationId xmlns:a16="http://schemas.microsoft.com/office/drawing/2014/main" id="{77985477-6116-3C4E-8F87-799F5F34C240}"/>
              </a:ext>
            </a:extLst>
          </p:cNvPr>
          <p:cNvSpPr>
            <a:spLocks noGrp="1"/>
          </p:cNvSpPr>
          <p:nvPr>
            <p:ph idx="1"/>
          </p:nvPr>
        </p:nvSpPr>
        <p:spPr>
          <a:xfrm>
            <a:off x="838200" y="1484026"/>
            <a:ext cx="10515600" cy="5008849"/>
          </a:xfrm>
        </p:spPr>
        <p:txBody>
          <a:bodyPr/>
          <a:lstStyle/>
          <a:p>
            <a:r>
              <a:rPr lang="el-GR" u="sng" dirty="0"/>
              <a:t>Σε επίπεδο γνώσεων:</a:t>
            </a:r>
          </a:p>
          <a:p>
            <a:pPr lvl="1"/>
            <a:r>
              <a:rPr lang="el-GR" dirty="0"/>
              <a:t>Να κατανοήσουμε την έννοια του προβλήματος συμπεριφοράς</a:t>
            </a:r>
          </a:p>
          <a:p>
            <a:pPr lvl="1"/>
            <a:r>
              <a:rPr lang="el-GR" dirty="0"/>
              <a:t>Να αναγνωρίσουμε τις αιτίες που το προκαλούν.</a:t>
            </a:r>
          </a:p>
          <a:p>
            <a:r>
              <a:rPr lang="el-GR" u="sng" dirty="0"/>
              <a:t>Σε επίπεδο ικανοτήτων:</a:t>
            </a:r>
          </a:p>
          <a:p>
            <a:pPr lvl="1"/>
            <a:r>
              <a:rPr lang="el-GR" dirty="0"/>
              <a:t>Να μπορούμε να εντοπίζουμε τους παράγοντες εκείνους που προκαλούν προβλήματα συμπεριφοράς στα παιδιά.</a:t>
            </a:r>
          </a:p>
          <a:p>
            <a:pPr lvl="1"/>
            <a:r>
              <a:rPr lang="el-GR" dirty="0"/>
              <a:t>Να εφαρμόσουμε διάφορους τρόπους αντιμετώπισής τους.</a:t>
            </a:r>
          </a:p>
          <a:p>
            <a:r>
              <a:rPr lang="el-GR" u="sng" dirty="0"/>
              <a:t>Σε επίπεδο στάσεων:</a:t>
            </a:r>
          </a:p>
          <a:p>
            <a:pPr lvl="1"/>
            <a:r>
              <a:rPr lang="el-GR" dirty="0"/>
              <a:t>Να αναρωτηθούμε τι είναι αυτό που προκαλεί προβλήματα συμπεριφοράς</a:t>
            </a:r>
          </a:p>
          <a:p>
            <a:pPr lvl="1"/>
            <a:r>
              <a:rPr lang="el-GR" dirty="0"/>
              <a:t>Να παρατηρήσουμε τον τρόπο με τον οποίο αντιδρούμε σε αυτά.</a:t>
            </a:r>
          </a:p>
          <a:p>
            <a:pPr lvl="1"/>
            <a:r>
              <a:rPr lang="el-GR" dirty="0"/>
              <a:t>Να αναπτύξουμε νέους τρόπους αντιμετώπισης των προβλημάτων.</a:t>
            </a:r>
          </a:p>
          <a:p>
            <a:pPr lvl="1"/>
            <a:endParaRPr lang="el-GR" u="sng" dirty="0"/>
          </a:p>
          <a:p>
            <a:endParaRPr lang="el-GR" dirty="0"/>
          </a:p>
        </p:txBody>
      </p:sp>
    </p:spTree>
    <p:extLst>
      <p:ext uri="{BB962C8B-B14F-4D97-AF65-F5344CB8AC3E}">
        <p14:creationId xmlns:p14="http://schemas.microsoft.com/office/powerpoint/2010/main" val="3530625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09B22-C896-B487-5287-DBFDC9067D75}"/>
              </a:ext>
            </a:extLst>
          </p:cNvPr>
          <p:cNvSpPr>
            <a:spLocks noGrp="1"/>
          </p:cNvSpPr>
          <p:nvPr>
            <p:ph type="title"/>
          </p:nvPr>
        </p:nvSpPr>
        <p:spPr/>
        <p:txBody>
          <a:bodyPr>
            <a:normAutofit fontScale="90000"/>
          </a:bodyPr>
          <a:lstStyle/>
          <a:p>
            <a:pPr algn="ctr"/>
            <a:r>
              <a:rPr lang="el-GR" b="1" dirty="0">
                <a:solidFill>
                  <a:srgbClr val="FF0000"/>
                </a:solidFill>
              </a:rPr>
              <a:t>Η επιθετικότητα ως </a:t>
            </a:r>
            <a:r>
              <a:rPr lang="el-GR" b="1" dirty="0" err="1">
                <a:solidFill>
                  <a:srgbClr val="FF0000"/>
                </a:solidFill>
              </a:rPr>
              <a:t>πολυπαραγοντικό</a:t>
            </a:r>
            <a:r>
              <a:rPr lang="el-GR" b="1" dirty="0">
                <a:solidFill>
                  <a:srgbClr val="FF0000"/>
                </a:solidFill>
              </a:rPr>
              <a:t> φαινόμενο</a:t>
            </a:r>
            <a:endParaRPr lang="en-GR" b="1" dirty="0">
              <a:solidFill>
                <a:srgbClr val="FF0000"/>
              </a:solidFill>
            </a:endParaRPr>
          </a:p>
        </p:txBody>
      </p:sp>
      <p:sp>
        <p:nvSpPr>
          <p:cNvPr id="3" name="Content Placeholder 2">
            <a:extLst>
              <a:ext uri="{FF2B5EF4-FFF2-40B4-BE49-F238E27FC236}">
                <a16:creationId xmlns:a16="http://schemas.microsoft.com/office/drawing/2014/main" id="{27DF99CF-1579-BE13-4145-904E557131A1}"/>
              </a:ext>
            </a:extLst>
          </p:cNvPr>
          <p:cNvSpPr>
            <a:spLocks noGrp="1"/>
          </p:cNvSpPr>
          <p:nvPr>
            <p:ph idx="1"/>
          </p:nvPr>
        </p:nvSpPr>
        <p:spPr/>
        <p:txBody>
          <a:bodyPr/>
          <a:lstStyle/>
          <a:p>
            <a:pPr algn="ctr"/>
            <a:r>
              <a:rPr lang="el-GR" dirty="0"/>
              <a:t>Μπορεί να περιλαμβάνει:</a:t>
            </a:r>
          </a:p>
          <a:p>
            <a:pPr algn="ctr"/>
            <a:endParaRPr lang="el-GR" dirty="0"/>
          </a:p>
          <a:p>
            <a:pPr algn="ctr"/>
            <a:r>
              <a:rPr lang="el-GR" dirty="0"/>
              <a:t>Τραύμα</a:t>
            </a:r>
          </a:p>
          <a:p>
            <a:pPr algn="ctr"/>
            <a:r>
              <a:rPr lang="el-GR" dirty="0"/>
              <a:t>Κοινωνικό αποκλεισμό</a:t>
            </a:r>
          </a:p>
          <a:p>
            <a:pPr algn="ctr"/>
            <a:r>
              <a:rPr lang="el-GR" dirty="0"/>
              <a:t>Σχολικό κλίμα</a:t>
            </a:r>
          </a:p>
          <a:p>
            <a:pPr algn="ctr"/>
            <a:r>
              <a:rPr lang="el-GR" dirty="0"/>
              <a:t>Ανάγκη ένταξης</a:t>
            </a:r>
          </a:p>
          <a:p>
            <a:pPr algn="ctr"/>
            <a:r>
              <a:rPr lang="el-GR" dirty="0"/>
              <a:t>Αυτορρύθμιση</a:t>
            </a:r>
          </a:p>
          <a:p>
            <a:pPr algn="ctr"/>
            <a:r>
              <a:rPr lang="el-GR" dirty="0"/>
              <a:t>Μοντέλα βίας</a:t>
            </a:r>
          </a:p>
          <a:p>
            <a:pPr algn="ctr"/>
            <a:r>
              <a:rPr lang="el-GR" dirty="0"/>
              <a:t>Ψηφιακή κουλτούρα</a:t>
            </a:r>
            <a:endParaRPr lang="en-GR" dirty="0"/>
          </a:p>
        </p:txBody>
      </p:sp>
    </p:spTree>
    <p:extLst>
      <p:ext uri="{BB962C8B-B14F-4D97-AF65-F5344CB8AC3E}">
        <p14:creationId xmlns:p14="http://schemas.microsoft.com/office/powerpoint/2010/main" val="11652613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1302</TotalTime>
  <Words>3589</Words>
  <Application>Microsoft Macintosh PowerPoint</Application>
  <PresentationFormat>Widescreen</PresentationFormat>
  <Paragraphs>209</Paragraphs>
  <Slides>39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Arial</vt:lpstr>
      <vt:lpstr>Times New Roman</vt:lpstr>
      <vt:lpstr>Wingdings</vt:lpstr>
      <vt:lpstr>Clarity</vt:lpstr>
      <vt:lpstr>Προβληματικές συμπεριφορές στην τάξη:  συμπεριφορες που δυσκολευουν τη μαθηση</vt:lpstr>
      <vt:lpstr>Η συμπεριφορά ως μορφή επικοινωνίας</vt:lpstr>
      <vt:lpstr>Δύο είδη διαταραχών </vt:lpstr>
      <vt:lpstr>PowerPoint Presentation</vt:lpstr>
      <vt:lpstr>Προβληματική συμπεριφορά </vt:lpstr>
      <vt:lpstr>Αιτίες προβληματικής συμπεριφοράς</vt:lpstr>
      <vt:lpstr>Πώς ερμηνεύουμε τη συμπεριφορά</vt:lpstr>
      <vt:lpstr>Ως εκπαιδευτικοί οφείλουμε:</vt:lpstr>
      <vt:lpstr>Η επιθετικότητα ως πολυπαραγοντικό φαινόμενο</vt:lpstr>
      <vt:lpstr>Επιθετικότητα</vt:lpstr>
      <vt:lpstr>Χαρακτηριστικές συμπεριφορές επιθετικότητας</vt:lpstr>
      <vt:lpstr>Αιτίες</vt:lpstr>
      <vt:lpstr>Στάση των εκπαιδευτικών</vt:lpstr>
      <vt:lpstr>PowerPoint Presentation</vt:lpstr>
      <vt:lpstr>PowerPoint Presentation</vt:lpstr>
      <vt:lpstr>PowerPoint Presentation</vt:lpstr>
      <vt:lpstr>Σχολική φοβία </vt:lpstr>
      <vt:lpstr>Η στάση των εκπαιδευτικών </vt:lpstr>
      <vt:lpstr>Ο υπερκινητικός μαθητής</vt:lpstr>
      <vt:lpstr>PowerPoint Presentation</vt:lpstr>
      <vt:lpstr>PowerPoint Presentation</vt:lpstr>
      <vt:lpstr>Αίτια</vt:lpstr>
      <vt:lpstr>Η στάση των εκπαιδευτικών</vt:lpstr>
      <vt:lpstr>Λεκτική βία ή επιθετικότητα</vt:lpstr>
      <vt:lpstr>Λεκτική βία ή επιθετικότητα</vt:lpstr>
      <vt:lpstr>Η στάση των εκπαιδευτικών</vt:lpstr>
      <vt:lpstr>ΣΥΜΠΕΡΙΦΟΡΙΣΤΙΚΗ ΘΕΩΡΙΑ</vt:lpstr>
      <vt:lpstr>Συναισθηματική διαχείριση</vt:lpstr>
      <vt:lpstr>PowerPoint Presentation</vt:lpstr>
      <vt:lpstr>Τεχνική αναπλαισίωσης</vt:lpstr>
      <vt:lpstr>Διαδικασία εφαρμογής αναπλαισίωσης</vt:lpstr>
      <vt:lpstr>PowerPoint Presentation</vt:lpstr>
      <vt:lpstr>Παράδειγμα αναπλαισίωσης</vt:lpstr>
      <vt:lpstr>Πώς θα μπορούσε να είχε χειριστεί το πρόβλημα ο/η εκπαιδευτικός με την τεχνική της αναπλαισίωσης</vt:lpstr>
      <vt:lpstr>Πρώτο παράδειγμα</vt:lpstr>
      <vt:lpstr> Δεύτερο παράδειγμα  </vt:lpstr>
      <vt:lpstr>Τρίτο παράδειγμα</vt:lpstr>
      <vt:lpstr>Δραστηριότητα αναπλαισίωσης (1)</vt:lpstr>
      <vt:lpstr>Δραστηριότητα αναπλαισίωσης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LAZARIDOU Aggelikh</cp:lastModifiedBy>
  <cp:revision>55</cp:revision>
  <dcterms:created xsi:type="dcterms:W3CDTF">2021-05-24T12:24:06Z</dcterms:created>
  <dcterms:modified xsi:type="dcterms:W3CDTF">2026-05-19T05:03:44Z</dcterms:modified>
</cp:coreProperties>
</file>