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</p:sldIdLst>
  <p:sldSz cx="14630400" cy="8229600"/>
  <p:notesSz cx="8229600" cy="14630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5"/>
    <p:restoredTop sz="94610"/>
  </p:normalViewPr>
  <p:slideViewPr>
    <p:cSldViewPr snapToGrid="0" snapToObjects="1">
      <p:cViewPr varScale="1">
        <p:scale>
          <a:sx n="103" d="100"/>
          <a:sy n="103" d="100"/>
        </p:scale>
        <p:origin x="49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95895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8139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48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hyperlink" Target="https://gamma.app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gamma.app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.png"/><Relationship Id="rId7" Type="http://schemas.openxmlformats.org/officeDocument/2006/relationships/hyperlink" Target="https://gamma.app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859476" y="164592"/>
            <a:ext cx="14630400" cy="8229600"/>
          </a:xfrm>
          <a:prstGeom prst="rect">
            <a:avLst/>
          </a:prstGeom>
          <a:solidFill>
            <a:srgbClr val="F3F3FF">
              <a:alpha val="75000"/>
            </a:srgbClr>
          </a:solidFill>
          <a:ln/>
        </p:spPr>
      </p:sp>
      <p:sp>
        <p:nvSpPr>
          <p:cNvPr id="4" name="Text 1"/>
          <p:cNvSpPr/>
          <p:nvPr/>
        </p:nvSpPr>
        <p:spPr>
          <a:xfrm>
            <a:off x="2348389" y="1001554"/>
            <a:ext cx="9933503" cy="131642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buNone/>
            </a:pPr>
            <a:r>
              <a:rPr lang="en-US" sz="3600" b="1" dirty="0">
                <a:solidFill>
                  <a:srgbClr val="00002E"/>
                </a:solidFill>
                <a:latin typeface="Nunito" pitchFamily="34" charset="0"/>
                <a:ea typeface="Nunito" pitchFamily="34" charset="-122"/>
                <a:cs typeface="Nunito" pitchFamily="34" charset="-120"/>
              </a:rPr>
              <a:t>Αποτελεσματική Διαχείριση Επα</a:t>
            </a:r>
            <a:r>
              <a:rPr lang="en-US" sz="3600" b="1" dirty="0" err="1">
                <a:solidFill>
                  <a:srgbClr val="00002E"/>
                </a:solidFill>
                <a:latin typeface="Nunito" pitchFamily="34" charset="0"/>
                <a:ea typeface="Nunito" pitchFamily="34" charset="-122"/>
                <a:cs typeface="Nunito" pitchFamily="34" charset="-120"/>
              </a:rPr>
              <a:t>ίνων</a:t>
            </a:r>
            <a:r>
              <a:rPr lang="en-US" sz="3600" b="1" dirty="0">
                <a:solidFill>
                  <a:srgbClr val="00002E"/>
                </a:solidFill>
                <a:latin typeface="Nunito" pitchFamily="34" charset="0"/>
                <a:ea typeface="Nunito" pitchFamily="34" charset="-122"/>
                <a:cs typeface="Nunito" pitchFamily="34" charset="-120"/>
              </a:rPr>
              <a:t>,</a:t>
            </a:r>
            <a:r>
              <a:rPr lang="el-GR" sz="3600" b="1" dirty="0">
                <a:solidFill>
                  <a:srgbClr val="00002E"/>
                </a:solidFill>
                <a:latin typeface="Nunito" pitchFamily="34" charset="0"/>
                <a:ea typeface="Nunito" pitchFamily="34" charset="-122"/>
                <a:cs typeface="Nunito" pitchFamily="34" charset="-120"/>
              </a:rPr>
              <a:t> </a:t>
            </a:r>
            <a:r>
              <a:rPr lang="en-US" sz="3600" b="1" dirty="0" err="1">
                <a:solidFill>
                  <a:srgbClr val="00002E"/>
                </a:solidFill>
                <a:latin typeface="Nunito" pitchFamily="34" charset="0"/>
                <a:ea typeface="Nunito" pitchFamily="34" charset="-122"/>
                <a:cs typeface="Nunito" pitchFamily="34" charset="-120"/>
              </a:rPr>
              <a:t>Ποινών</a:t>
            </a:r>
            <a:r>
              <a:rPr lang="en-US" sz="3600" b="1" dirty="0">
                <a:solidFill>
                  <a:srgbClr val="00002E"/>
                </a:solidFill>
                <a:latin typeface="Nunito" pitchFamily="34" charset="0"/>
                <a:ea typeface="Nunito" pitchFamily="34" charset="-122"/>
                <a:cs typeface="Nunito" pitchFamily="34" charset="-120"/>
              </a:rPr>
              <a:t> και Τιμωριών στην Τάξη</a:t>
            </a:r>
            <a:endParaRPr lang="en-US" sz="3600" dirty="0"/>
          </a:p>
        </p:txBody>
      </p:sp>
      <p:sp>
        <p:nvSpPr>
          <p:cNvPr id="5" name="Text 2"/>
          <p:cNvSpPr/>
          <p:nvPr/>
        </p:nvSpPr>
        <p:spPr>
          <a:xfrm>
            <a:off x="1347536" y="2317983"/>
            <a:ext cx="11486147" cy="543612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r>
              <a:rPr lang="el-GR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Ποιες οι </a:t>
            </a:r>
            <a:r>
              <a:rPr lang="en-GR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επιπτώσεις των </a:t>
            </a:r>
            <a:r>
              <a:rPr lang="el-GR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επαίνων, των </a:t>
            </a:r>
            <a:r>
              <a:rPr lang="en-GR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ποινών και των τιμωριών στη μάθηση, την αυτοεκτίμηση και τη συμπεριφορά των μαθητών</a:t>
            </a:r>
            <a:r>
              <a:rPr lang="el-GR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en-GR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R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r>
              <a:rPr lang="el-GR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Υπάρχουν εναλλακτικές προσεγγίσεις στις ποινές και τις τιμωρίες για τη διαχείριση της συμπεριφοράς;</a:t>
            </a:r>
          </a:p>
          <a:p>
            <a:r>
              <a:rPr lang="en-GR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r>
              <a:rPr lang="el-GR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Π</a:t>
            </a:r>
            <a:r>
              <a:rPr lang="en-GR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ώς οι πολιτισμικές και κοινωνικοοικονομικές διαφορές μπορεί να επηρεάσουν την αντίληψη και την αποτελεσματικότητα των διαφόρων προσεγγίσεων διαχείρισης συμπεριφοράς</a:t>
            </a:r>
            <a:r>
              <a:rPr lang="el-GR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en-GR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R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r>
              <a:rPr lang="el-GR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Ποιες οι </a:t>
            </a:r>
            <a:r>
              <a:rPr lang="en-GR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νομικές και δεοντολογικές προεκτάσεις της χρήσης ποινών και τιμωριών στο σχολικό περιβάλλον, συμπεριλαμβανομένων των ζητημάτων δικαιωμάτων των μαθητών και των κανονισμών του σχολείου.</a:t>
            </a:r>
          </a:p>
          <a:p>
            <a:r>
              <a:rPr lang="en-GR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r>
              <a:rPr lang="el-GR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Ποιος ο </a:t>
            </a:r>
            <a:r>
              <a:rPr lang="en-GR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ρόλο</a:t>
            </a:r>
            <a:r>
              <a:rPr lang="el-GR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ς</a:t>
            </a:r>
            <a:r>
              <a:rPr lang="en-GR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που μπορούν να διαδραματίσουν οι γονείς και η ευρύτερη κοινότητα στην υποστήριξη και τη βελτίωση των πρακτικών διαχείρισης συμπεριφοράς στα σχολεία</a:t>
            </a:r>
            <a:r>
              <a:rPr lang="el-GR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en-GR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ts val="2799"/>
              </a:lnSpc>
              <a:buNone/>
            </a:pPr>
            <a:endParaRPr lang="en-US" sz="1750" dirty="0"/>
          </a:p>
        </p:txBody>
      </p:sp>
      <p:sp>
        <p:nvSpPr>
          <p:cNvPr id="6" name="Shape 3"/>
          <p:cNvSpPr/>
          <p:nvPr/>
        </p:nvSpPr>
        <p:spPr>
          <a:xfrm>
            <a:off x="2348389" y="6855857"/>
            <a:ext cx="355402" cy="355402"/>
          </a:xfrm>
          <a:prstGeom prst="roundRect">
            <a:avLst>
              <a:gd name="adj" fmla="val 25726039"/>
            </a:avLst>
          </a:prstGeom>
          <a:noFill/>
          <a:ln w="7620">
            <a:solidFill>
              <a:srgbClr val="FFFFFF"/>
            </a:solidFill>
            <a:prstDash val="solid"/>
          </a:ln>
        </p:spPr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3F3FF">
              <a:alpha val="75000"/>
            </a:srgbClr>
          </a:solidFill>
          <a:ln/>
        </p:spPr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5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3F3FF">
              <a:alpha val="85000"/>
            </a:srgbClr>
          </a:solidFill>
          <a:ln/>
        </p:spPr>
      </p:sp>
      <p:sp>
        <p:nvSpPr>
          <p:cNvPr id="6" name="Text 2"/>
          <p:cNvSpPr/>
          <p:nvPr/>
        </p:nvSpPr>
        <p:spPr>
          <a:xfrm>
            <a:off x="2348389" y="826175"/>
            <a:ext cx="9933503" cy="208311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4374" b="1" dirty="0">
                <a:solidFill>
                  <a:srgbClr val="00002E"/>
                </a:solidFill>
                <a:latin typeface="Nunito" pitchFamily="34" charset="0"/>
                <a:ea typeface="Nunito" pitchFamily="34" charset="-122"/>
                <a:cs typeface="Nunito" pitchFamily="34" charset="-120"/>
              </a:rPr>
              <a:t>Ο ρόλος των επαίνων στην ενίσχυση της θετικής συμπεριφοράς</a:t>
            </a:r>
            <a:endParaRPr lang="en-US" sz="4374" dirty="0"/>
          </a:p>
        </p:txBody>
      </p:sp>
      <p:sp>
        <p:nvSpPr>
          <p:cNvPr id="7" name="Shape 3"/>
          <p:cNvSpPr/>
          <p:nvPr/>
        </p:nvSpPr>
        <p:spPr>
          <a:xfrm>
            <a:off x="2348389" y="3242548"/>
            <a:ext cx="3163014" cy="4160877"/>
          </a:xfrm>
          <a:prstGeom prst="roundRect">
            <a:avLst>
              <a:gd name="adj" fmla="val 12645"/>
            </a:avLst>
          </a:prstGeom>
          <a:solidFill>
            <a:srgbClr val="F3F3FF"/>
          </a:solidFill>
          <a:ln w="22860">
            <a:solidFill>
              <a:srgbClr val="00002E"/>
            </a:solidFill>
            <a:prstDash val="solid"/>
          </a:ln>
        </p:spPr>
      </p:sp>
      <p:sp>
        <p:nvSpPr>
          <p:cNvPr id="8" name="Text 4"/>
          <p:cNvSpPr/>
          <p:nvPr/>
        </p:nvSpPr>
        <p:spPr>
          <a:xfrm>
            <a:off x="2593419" y="3487579"/>
            <a:ext cx="2672953" cy="69437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b="1" dirty="0" err="1">
                <a:solidFill>
                  <a:srgbClr val="2D4DF2"/>
                </a:solidFill>
                <a:latin typeface="Nunito" pitchFamily="34" charset="0"/>
                <a:ea typeface="Nunito" pitchFamily="34" charset="-122"/>
                <a:cs typeface="Nunito" pitchFamily="34" charset="-120"/>
              </a:rPr>
              <a:t>Π</a:t>
            </a:r>
            <a:r>
              <a:rPr lang="en-US" sz="2187" b="1" dirty="0">
                <a:solidFill>
                  <a:srgbClr val="2D4DF2"/>
                </a:solidFill>
                <a:latin typeface="Nunito" pitchFamily="34" charset="0"/>
                <a:ea typeface="Nunito" pitchFamily="34" charset="-122"/>
                <a:cs typeface="Nunito" pitchFamily="34" charset="-120"/>
              </a:rPr>
              <a:t>α</a:t>
            </a:r>
            <a:r>
              <a:rPr lang="en-US" sz="2187" b="1" dirty="0" err="1">
                <a:solidFill>
                  <a:srgbClr val="2D4DF2"/>
                </a:solidFill>
                <a:latin typeface="Nunito" pitchFamily="34" charset="0"/>
                <a:ea typeface="Nunito" pitchFamily="34" charset="-122"/>
                <a:cs typeface="Nunito" pitchFamily="34" charset="-120"/>
              </a:rPr>
              <a:t>ρ</a:t>
            </a:r>
            <a:r>
              <a:rPr lang="en-US" sz="2187" b="1" dirty="0">
                <a:solidFill>
                  <a:srgbClr val="2D4DF2"/>
                </a:solidFill>
                <a:latin typeface="Nunito" pitchFamily="34" charset="0"/>
                <a:ea typeface="Nunito" pitchFamily="34" charset="-122"/>
                <a:cs typeface="Nunito" pitchFamily="34" charset="-120"/>
              </a:rPr>
              <a:t>α</a:t>
            </a:r>
            <a:r>
              <a:rPr lang="en-US" sz="2187" b="1" dirty="0" err="1">
                <a:solidFill>
                  <a:srgbClr val="2D4DF2"/>
                </a:solidFill>
                <a:latin typeface="Nunito" pitchFamily="34" charset="0"/>
                <a:ea typeface="Nunito" pitchFamily="34" charset="-122"/>
                <a:cs typeface="Nunito" pitchFamily="34" charset="-120"/>
              </a:rPr>
              <a:t>κιν</a:t>
            </a:r>
            <a:r>
              <a:rPr lang="el-GR" sz="2187" b="1" dirty="0" err="1">
                <a:solidFill>
                  <a:srgbClr val="2D4DF2"/>
                </a:solidFill>
                <a:latin typeface="Nunito" pitchFamily="34" charset="0"/>
                <a:ea typeface="Nunito" pitchFamily="34" charset="-122"/>
                <a:cs typeface="Nunito" pitchFamily="34" charset="-120"/>
              </a:rPr>
              <a:t>ούν</a:t>
            </a:r>
            <a:r>
              <a:rPr lang="en-US" sz="2187" b="1" dirty="0">
                <a:solidFill>
                  <a:srgbClr val="2D4DF2"/>
                </a:solidFill>
                <a:latin typeface="Nunito" pitchFamily="34" charset="0"/>
                <a:ea typeface="Nunito" pitchFamily="34" charset="-122"/>
                <a:cs typeface="Nunito" pitchFamily="34" charset="-120"/>
              </a:rPr>
              <a:t> τους μαθητές</a:t>
            </a:r>
            <a:endParaRPr lang="en-US" sz="2187" dirty="0"/>
          </a:p>
        </p:txBody>
      </p:sp>
      <p:sp>
        <p:nvSpPr>
          <p:cNvPr id="9" name="Text 5"/>
          <p:cNvSpPr/>
          <p:nvPr/>
        </p:nvSpPr>
        <p:spPr>
          <a:xfrm>
            <a:off x="2593419" y="4315182"/>
            <a:ext cx="2672953" cy="284321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Οι </a:t>
            </a:r>
            <a:r>
              <a:rPr lang="en-US" sz="1750" dirty="0" err="1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ε</a:t>
            </a:r>
            <a:r>
              <a:rPr lang="en-US" sz="1750" dirty="0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πα</a:t>
            </a:r>
            <a:r>
              <a:rPr lang="en-US" sz="1750" dirty="0" err="1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ίνοι</a:t>
            </a:r>
            <a:r>
              <a:rPr lang="en-US" sz="1750" dirty="0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 </a:t>
            </a:r>
            <a:r>
              <a:rPr lang="en-US" sz="1750" dirty="0" err="1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μ</a:t>
            </a:r>
            <a:r>
              <a:rPr lang="en-US" sz="1750" dirty="0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π</a:t>
            </a:r>
            <a:r>
              <a:rPr lang="en-US" sz="1750" dirty="0" err="1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ορούν</a:t>
            </a:r>
            <a:r>
              <a:rPr lang="en-US" sz="1750" dirty="0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 να παρακινήσουν τους μαθητές να συνεχίσουν να εκδηλώνουν θετική συμπεριφορά </a:t>
            </a:r>
            <a:r>
              <a:rPr lang="en-US" sz="1750" dirty="0" err="1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κ</a:t>
            </a:r>
            <a:r>
              <a:rPr lang="en-US" sz="1750" dirty="0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α</a:t>
            </a:r>
            <a:r>
              <a:rPr lang="en-US" sz="1750" dirty="0" err="1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ι</a:t>
            </a:r>
            <a:r>
              <a:rPr lang="en-US" sz="1750" dirty="0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  αποβλέπουν στην επιτυχία.</a:t>
            </a:r>
            <a:endParaRPr lang="en-US" sz="1750" dirty="0"/>
          </a:p>
        </p:txBody>
      </p:sp>
      <p:sp>
        <p:nvSpPr>
          <p:cNvPr id="10" name="Shape 6"/>
          <p:cNvSpPr/>
          <p:nvPr/>
        </p:nvSpPr>
        <p:spPr>
          <a:xfrm>
            <a:off x="5733574" y="3242548"/>
            <a:ext cx="3163014" cy="4160877"/>
          </a:xfrm>
          <a:prstGeom prst="roundRect">
            <a:avLst>
              <a:gd name="adj" fmla="val 12645"/>
            </a:avLst>
          </a:prstGeom>
          <a:solidFill>
            <a:srgbClr val="F3F3FF"/>
          </a:solidFill>
          <a:ln w="22860">
            <a:solidFill>
              <a:srgbClr val="00002E"/>
            </a:solidFill>
            <a:prstDash val="solid"/>
          </a:ln>
        </p:spPr>
      </p:sp>
      <p:sp>
        <p:nvSpPr>
          <p:cNvPr id="11" name="Text 7"/>
          <p:cNvSpPr/>
          <p:nvPr/>
        </p:nvSpPr>
        <p:spPr>
          <a:xfrm>
            <a:off x="5978604" y="3487579"/>
            <a:ext cx="2672953" cy="69437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b="1" dirty="0" err="1">
                <a:solidFill>
                  <a:srgbClr val="015F98"/>
                </a:solidFill>
                <a:latin typeface="Nunito" pitchFamily="34" charset="0"/>
                <a:ea typeface="Nunito" pitchFamily="34" charset="-122"/>
                <a:cs typeface="Nunito" pitchFamily="34" charset="-120"/>
              </a:rPr>
              <a:t>Ενισχύ</a:t>
            </a:r>
            <a:r>
              <a:rPr lang="el-GR" sz="2187" b="1" dirty="0" err="1">
                <a:solidFill>
                  <a:srgbClr val="015F98"/>
                </a:solidFill>
                <a:latin typeface="Nunito" pitchFamily="34" charset="0"/>
                <a:ea typeface="Nunito" pitchFamily="34" charset="-122"/>
                <a:cs typeface="Nunito" pitchFamily="34" charset="-120"/>
              </a:rPr>
              <a:t>ουν</a:t>
            </a:r>
            <a:r>
              <a:rPr lang="en-US" sz="2187" b="1" dirty="0">
                <a:solidFill>
                  <a:srgbClr val="015F98"/>
                </a:solidFill>
                <a:latin typeface="Nunito" pitchFamily="34" charset="0"/>
                <a:ea typeface="Nunito" pitchFamily="34" charset="-122"/>
                <a:cs typeface="Nunito" pitchFamily="34" charset="-120"/>
              </a:rPr>
              <a:t> την αυτοεκτίμηση</a:t>
            </a:r>
            <a:endParaRPr lang="en-US" sz="2187" dirty="0"/>
          </a:p>
        </p:txBody>
      </p:sp>
      <p:sp>
        <p:nvSpPr>
          <p:cNvPr id="12" name="Text 8"/>
          <p:cNvSpPr/>
          <p:nvPr/>
        </p:nvSpPr>
        <p:spPr>
          <a:xfrm>
            <a:off x="5978604" y="4315182"/>
            <a:ext cx="2672953" cy="213240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l-GR" sz="1750" dirty="0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Ειλικρινείς</a:t>
            </a:r>
            <a:r>
              <a:rPr lang="en-US" sz="1750" dirty="0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 </a:t>
            </a:r>
            <a:r>
              <a:rPr lang="el-GR" sz="1750" dirty="0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αιτιολογημένοι</a:t>
            </a:r>
            <a:r>
              <a:rPr lang="en-US" sz="1750" dirty="0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 επαίνοι μπορούν να αυξήσουν την αυτοπεποίθηση και την αίσθηση επίτευξης ενός μαθητή.</a:t>
            </a:r>
            <a:endParaRPr lang="en-US" sz="1750" dirty="0"/>
          </a:p>
        </p:txBody>
      </p:sp>
      <p:sp>
        <p:nvSpPr>
          <p:cNvPr id="13" name="Shape 9"/>
          <p:cNvSpPr/>
          <p:nvPr/>
        </p:nvSpPr>
        <p:spPr>
          <a:xfrm>
            <a:off x="9118759" y="3242548"/>
            <a:ext cx="3163014" cy="4160877"/>
          </a:xfrm>
          <a:prstGeom prst="roundRect">
            <a:avLst>
              <a:gd name="adj" fmla="val 12645"/>
            </a:avLst>
          </a:prstGeom>
          <a:solidFill>
            <a:srgbClr val="F3F3FF"/>
          </a:solidFill>
          <a:ln w="22860">
            <a:solidFill>
              <a:srgbClr val="00002E"/>
            </a:solidFill>
            <a:prstDash val="solid"/>
          </a:ln>
        </p:spPr>
      </p:sp>
      <p:sp>
        <p:nvSpPr>
          <p:cNvPr id="14" name="Text 10"/>
          <p:cNvSpPr/>
          <p:nvPr/>
        </p:nvSpPr>
        <p:spPr>
          <a:xfrm>
            <a:off x="9363789" y="3487579"/>
            <a:ext cx="2672953" cy="69437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b="1" dirty="0" err="1">
                <a:solidFill>
                  <a:srgbClr val="AD1F96"/>
                </a:solidFill>
                <a:latin typeface="Nunito" pitchFamily="34" charset="0"/>
                <a:ea typeface="Nunito" pitchFamily="34" charset="-122"/>
                <a:cs typeface="Nunito" pitchFamily="34" charset="-120"/>
              </a:rPr>
              <a:t>Ενισχύ</a:t>
            </a:r>
            <a:r>
              <a:rPr lang="el-GR" sz="2187" b="1" dirty="0" err="1">
                <a:solidFill>
                  <a:srgbClr val="AD1F96"/>
                </a:solidFill>
                <a:latin typeface="Nunito" pitchFamily="34" charset="0"/>
                <a:ea typeface="Nunito" pitchFamily="34" charset="-122"/>
                <a:cs typeface="Nunito" pitchFamily="34" charset="-120"/>
              </a:rPr>
              <a:t>ουν</a:t>
            </a:r>
            <a:r>
              <a:rPr lang="en-US" sz="2187" b="1" dirty="0">
                <a:solidFill>
                  <a:srgbClr val="AD1F96"/>
                </a:solidFill>
                <a:latin typeface="Nunito" pitchFamily="34" charset="0"/>
                <a:ea typeface="Nunito" pitchFamily="34" charset="-122"/>
                <a:cs typeface="Nunito" pitchFamily="34" charset="-120"/>
              </a:rPr>
              <a:t> </a:t>
            </a:r>
            <a:r>
              <a:rPr lang="en-US" sz="2187" b="1" dirty="0" err="1">
                <a:solidFill>
                  <a:srgbClr val="AD1F96"/>
                </a:solidFill>
                <a:latin typeface="Nunito" pitchFamily="34" charset="0"/>
                <a:ea typeface="Nunito" pitchFamily="34" charset="-122"/>
                <a:cs typeface="Nunito" pitchFamily="34" charset="-120"/>
              </a:rPr>
              <a:t>τη</a:t>
            </a:r>
            <a:r>
              <a:rPr lang="en-US" sz="2187" b="1" dirty="0">
                <a:solidFill>
                  <a:srgbClr val="AD1F96"/>
                </a:solidFill>
                <a:latin typeface="Nunito" pitchFamily="34" charset="0"/>
                <a:ea typeface="Nunito" pitchFamily="34" charset="-122"/>
                <a:cs typeface="Nunito" pitchFamily="34" charset="-120"/>
              </a:rPr>
              <a:t> μάθηση</a:t>
            </a:r>
            <a:endParaRPr lang="en-US" sz="2187" dirty="0"/>
          </a:p>
        </p:txBody>
      </p:sp>
      <p:sp>
        <p:nvSpPr>
          <p:cNvPr id="15" name="Text 11"/>
          <p:cNvSpPr/>
          <p:nvPr/>
        </p:nvSpPr>
        <p:spPr>
          <a:xfrm>
            <a:off x="9363789" y="4315182"/>
            <a:ext cx="2672953" cy="284321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Οι επαίνοι </a:t>
            </a:r>
            <a:r>
              <a:rPr lang="en-US" sz="1750" dirty="0" err="1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γι</a:t>
            </a:r>
            <a:r>
              <a:rPr lang="en-US" sz="1750" dirty="0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α </a:t>
            </a:r>
            <a:r>
              <a:rPr lang="el-GR" sz="1750" dirty="0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μαθησιακά επιτεύγματα </a:t>
            </a:r>
            <a:r>
              <a:rPr lang="en-US" sz="1750" dirty="0" err="1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μ</a:t>
            </a:r>
            <a:r>
              <a:rPr lang="en-US" sz="1750" dirty="0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π</a:t>
            </a:r>
            <a:r>
              <a:rPr lang="en-US" sz="1750" dirty="0" err="1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ορούν</a:t>
            </a:r>
            <a:r>
              <a:rPr lang="en-US" sz="1750" dirty="0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 να ενθαρρύνουν τους μαθητές να συνεχίσουν να καταβάλλουν προσπάθεια και να κατακτούν νέες έννοιες.</a:t>
            </a:r>
            <a:endParaRPr lang="en-US" sz="175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111210"/>
            <a:ext cx="14630400" cy="8118389"/>
          </a:xfrm>
          <a:prstGeom prst="rect">
            <a:avLst/>
          </a:prstGeom>
          <a:solidFill>
            <a:srgbClr val="F3F3FF">
              <a:alpha val="75000"/>
            </a:srgbClr>
          </a:solidFill>
          <a:ln/>
        </p:spPr>
      </p:sp>
      <p:sp>
        <p:nvSpPr>
          <p:cNvPr id="4" name="Text 1"/>
          <p:cNvSpPr/>
          <p:nvPr/>
        </p:nvSpPr>
        <p:spPr>
          <a:xfrm>
            <a:off x="2362319" y="747111"/>
            <a:ext cx="9933503" cy="1683312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2400" b="1" dirty="0">
                <a:solidFill>
                  <a:srgbClr val="00002E"/>
                </a:solidFill>
                <a:latin typeface="Nunito" pitchFamily="34" charset="0"/>
                <a:ea typeface="Nunito" pitchFamily="34" charset="-122"/>
                <a:cs typeface="Nunito" pitchFamily="34" charset="-120"/>
              </a:rPr>
              <a:t>Εφαρμογή Ποινών: Εξασφάλιση Δικαιοσύνης και Αποτελεσματικότητας</a:t>
            </a:r>
            <a:endParaRPr lang="en-US" sz="2400" dirty="0"/>
          </a:p>
        </p:txBody>
      </p:sp>
      <p:sp>
        <p:nvSpPr>
          <p:cNvPr id="5" name="Text 2"/>
          <p:cNvSpPr/>
          <p:nvPr/>
        </p:nvSpPr>
        <p:spPr>
          <a:xfrm>
            <a:off x="2348389" y="3809643"/>
            <a:ext cx="2949416" cy="69437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b="1" dirty="0" err="1">
                <a:solidFill>
                  <a:srgbClr val="00002E"/>
                </a:solidFill>
                <a:latin typeface="Nunito" pitchFamily="34" charset="0"/>
                <a:ea typeface="Nunito" pitchFamily="34" charset="-122"/>
                <a:cs typeface="Nunito" pitchFamily="34" charset="-120"/>
              </a:rPr>
              <a:t>Συνέ</a:t>
            </a:r>
            <a:r>
              <a:rPr lang="en-US" sz="2187" b="1" dirty="0">
                <a:solidFill>
                  <a:srgbClr val="00002E"/>
                </a:solidFill>
                <a:latin typeface="Nunito" pitchFamily="34" charset="0"/>
                <a:ea typeface="Nunito" pitchFamily="34" charset="-122"/>
                <a:cs typeface="Nunito" pitchFamily="34" charset="-120"/>
              </a:rPr>
              <a:t>π</a:t>
            </a:r>
            <a:r>
              <a:rPr lang="en-US" sz="2187" b="1" dirty="0" err="1">
                <a:solidFill>
                  <a:srgbClr val="00002E"/>
                </a:solidFill>
                <a:latin typeface="Nunito" pitchFamily="34" charset="0"/>
                <a:ea typeface="Nunito" pitchFamily="34" charset="-122"/>
                <a:cs typeface="Nunito" pitchFamily="34" charset="-120"/>
              </a:rPr>
              <a:t>ει</a:t>
            </a:r>
            <a:r>
              <a:rPr lang="en-US" sz="2187" b="1" dirty="0">
                <a:solidFill>
                  <a:srgbClr val="00002E"/>
                </a:solidFill>
                <a:latin typeface="Nunito" pitchFamily="34" charset="0"/>
                <a:ea typeface="Nunito" pitchFamily="34" charset="-122"/>
                <a:cs typeface="Nunito" pitchFamily="34" charset="-120"/>
              </a:rPr>
              <a:t>α</a:t>
            </a:r>
            <a:endParaRPr lang="en-US" sz="2187" dirty="0"/>
          </a:p>
        </p:txBody>
      </p:sp>
      <p:sp>
        <p:nvSpPr>
          <p:cNvPr id="6" name="Text 3"/>
          <p:cNvSpPr/>
          <p:nvPr/>
        </p:nvSpPr>
        <p:spPr>
          <a:xfrm>
            <a:off x="2348389" y="4726185"/>
            <a:ext cx="2949416" cy="195881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2000" dirty="0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Οι ποινές πρέπει να εφαρμόζονται με συνέπεια για να διατηρηθεί η δικαιοσύνη και η αξιοπιστία.</a:t>
            </a:r>
            <a:endParaRPr lang="en-US" sz="2000" dirty="0"/>
          </a:p>
        </p:txBody>
      </p:sp>
      <p:sp>
        <p:nvSpPr>
          <p:cNvPr id="7" name="Text 4"/>
          <p:cNvSpPr/>
          <p:nvPr/>
        </p:nvSpPr>
        <p:spPr>
          <a:xfrm>
            <a:off x="5847398" y="3809643"/>
            <a:ext cx="2949416" cy="104155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b="1" dirty="0">
                <a:solidFill>
                  <a:srgbClr val="00002E"/>
                </a:solidFill>
                <a:latin typeface="Nunito" pitchFamily="34" charset="0"/>
                <a:ea typeface="Nunito" pitchFamily="34" charset="-122"/>
                <a:cs typeface="Nunito" pitchFamily="34" charset="-120"/>
              </a:rPr>
              <a:t>Έμφαση στην Συμπεριφορά, όχι στον Μαθητή</a:t>
            </a:r>
            <a:endParaRPr lang="en-US" sz="2187" dirty="0"/>
          </a:p>
        </p:txBody>
      </p:sp>
      <p:sp>
        <p:nvSpPr>
          <p:cNvPr id="8" name="Text 5"/>
          <p:cNvSpPr/>
          <p:nvPr/>
        </p:nvSpPr>
        <p:spPr>
          <a:xfrm>
            <a:off x="5847398" y="5073371"/>
            <a:ext cx="2949416" cy="2409117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2000" dirty="0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Οι ποινές πρέπει να αντιμετωπίζουν τη συγκεκριμένη ανεπιθύμητη συμπεριφορά, όχι το χαρακτήρα του μαθητή.</a:t>
            </a:r>
            <a:endParaRPr lang="en-US" sz="2000" dirty="0"/>
          </a:p>
        </p:txBody>
      </p:sp>
      <p:sp>
        <p:nvSpPr>
          <p:cNvPr id="9" name="Text 6"/>
          <p:cNvSpPr/>
          <p:nvPr/>
        </p:nvSpPr>
        <p:spPr>
          <a:xfrm>
            <a:off x="9346406" y="3809643"/>
            <a:ext cx="2949416" cy="69437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b="1" dirty="0">
                <a:solidFill>
                  <a:srgbClr val="00002E"/>
                </a:solidFill>
                <a:latin typeface="Nunito" pitchFamily="34" charset="0"/>
                <a:ea typeface="Nunito" pitchFamily="34" charset="-122"/>
                <a:cs typeface="Nunito" pitchFamily="34" charset="-120"/>
              </a:rPr>
              <a:t>Παροχή Ευκαιριών για Βελτίωση</a:t>
            </a:r>
            <a:endParaRPr lang="en-US" sz="2187" dirty="0"/>
          </a:p>
        </p:txBody>
      </p:sp>
      <p:sp>
        <p:nvSpPr>
          <p:cNvPr id="10" name="Text 7"/>
          <p:cNvSpPr/>
          <p:nvPr/>
        </p:nvSpPr>
        <p:spPr>
          <a:xfrm>
            <a:off x="9346406" y="4726186"/>
            <a:ext cx="2949416" cy="256430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2000" dirty="0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Οι ποινές πρέπει να συνοδεύονται από καθοδήγηση για το πώς να διορθωθεί η συμπεριφορά και να γίνουν καλύτερες επιλογές.</a:t>
            </a:r>
            <a:endParaRPr lang="en-US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3F3FF">
              <a:alpha val="75000"/>
            </a:srgbClr>
          </a:solidFill>
          <a:ln/>
        </p:spPr>
      </p:sp>
      <p:sp>
        <p:nvSpPr>
          <p:cNvPr id="5" name="Text 1"/>
          <p:cNvSpPr/>
          <p:nvPr/>
        </p:nvSpPr>
        <p:spPr>
          <a:xfrm>
            <a:off x="4084155" y="1188600"/>
            <a:ext cx="9306401" cy="138874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4374" b="1" dirty="0">
                <a:solidFill>
                  <a:srgbClr val="00002E"/>
                </a:solidFill>
                <a:latin typeface="Nunito" pitchFamily="34" charset="0"/>
                <a:ea typeface="Nunito" pitchFamily="34" charset="-122"/>
                <a:cs typeface="Nunito" pitchFamily="34" charset="-120"/>
              </a:rPr>
              <a:t>Διάκριση των Ποινών από τις Τιμωρίες</a:t>
            </a:r>
            <a:endParaRPr lang="en-US" sz="4374" dirty="0"/>
          </a:p>
        </p:txBody>
      </p:sp>
      <p:sp>
        <p:nvSpPr>
          <p:cNvPr id="6" name="Shape 2"/>
          <p:cNvSpPr/>
          <p:nvPr/>
        </p:nvSpPr>
        <p:spPr>
          <a:xfrm>
            <a:off x="4490799" y="3064073"/>
            <a:ext cx="499943" cy="499943"/>
          </a:xfrm>
          <a:prstGeom prst="roundRect">
            <a:avLst>
              <a:gd name="adj" fmla="val 80001"/>
            </a:avLst>
          </a:prstGeom>
          <a:solidFill>
            <a:srgbClr val="F3F3FF"/>
          </a:solidFill>
          <a:ln w="22860">
            <a:solidFill>
              <a:srgbClr val="00002E"/>
            </a:solidFill>
            <a:prstDash val="solid"/>
          </a:ln>
        </p:spPr>
      </p:sp>
      <p:sp>
        <p:nvSpPr>
          <p:cNvPr id="7" name="Text 3"/>
          <p:cNvSpPr/>
          <p:nvPr/>
        </p:nvSpPr>
        <p:spPr>
          <a:xfrm>
            <a:off x="4640699" y="3105745"/>
            <a:ext cx="200025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81"/>
              </a:lnSpc>
              <a:buNone/>
            </a:pPr>
            <a:r>
              <a:rPr lang="en-US" sz="2624" b="1" dirty="0">
                <a:solidFill>
                  <a:srgbClr val="2D4DF2"/>
                </a:solidFill>
                <a:latin typeface="Nunito" pitchFamily="34" charset="0"/>
                <a:ea typeface="Nunito" pitchFamily="34" charset="-122"/>
                <a:cs typeface="Nunito" pitchFamily="34" charset="-120"/>
              </a:rPr>
              <a:t>1</a:t>
            </a:r>
            <a:endParaRPr lang="en-US" sz="2624" dirty="0"/>
          </a:p>
        </p:txBody>
      </p:sp>
      <p:sp>
        <p:nvSpPr>
          <p:cNvPr id="8" name="Text 4"/>
          <p:cNvSpPr/>
          <p:nvPr/>
        </p:nvSpPr>
        <p:spPr>
          <a:xfrm>
            <a:off x="5212913" y="3140393"/>
            <a:ext cx="277749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b="1" dirty="0">
                <a:solidFill>
                  <a:srgbClr val="2D4DF2"/>
                </a:solidFill>
                <a:latin typeface="Nunito" pitchFamily="34" charset="0"/>
                <a:ea typeface="Nunito" pitchFamily="34" charset="-122"/>
                <a:cs typeface="Nunito" pitchFamily="34" charset="-120"/>
              </a:rPr>
              <a:t>Ποινές</a:t>
            </a:r>
            <a:endParaRPr lang="en-US" sz="2187" dirty="0"/>
          </a:p>
        </p:txBody>
      </p:sp>
      <p:sp>
        <p:nvSpPr>
          <p:cNvPr id="9" name="Text 5"/>
          <p:cNvSpPr/>
          <p:nvPr/>
        </p:nvSpPr>
        <p:spPr>
          <a:xfrm>
            <a:off x="4840725" y="3620810"/>
            <a:ext cx="4192190" cy="177700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2000" dirty="0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Κυρώσεις που επιβάλλονται για να σταματήσει ή να π</a:t>
            </a:r>
            <a:r>
              <a:rPr lang="en-US" sz="2000" dirty="0" err="1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ροληφθεί</a:t>
            </a:r>
            <a:r>
              <a:rPr lang="en-US" sz="2000" dirty="0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 </a:t>
            </a:r>
            <a:r>
              <a:rPr lang="el-GR" sz="2000" dirty="0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η </a:t>
            </a:r>
            <a:r>
              <a:rPr lang="en-US" sz="2000" dirty="0" err="1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μη</a:t>
            </a:r>
            <a:r>
              <a:rPr lang="en-US" sz="2000" dirty="0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 επιθυμητή συμπεριφορά, με στόχο την εκπαίδευση των μαθητών για να κάνουν καλύτερες επιλογές.</a:t>
            </a:r>
            <a:endParaRPr lang="en-US" sz="2000" dirty="0"/>
          </a:p>
        </p:txBody>
      </p:sp>
      <p:sp>
        <p:nvSpPr>
          <p:cNvPr id="10" name="Shape 6"/>
          <p:cNvSpPr/>
          <p:nvPr/>
        </p:nvSpPr>
        <p:spPr>
          <a:xfrm>
            <a:off x="9255085" y="3064073"/>
            <a:ext cx="499943" cy="499943"/>
          </a:xfrm>
          <a:prstGeom prst="roundRect">
            <a:avLst>
              <a:gd name="adj" fmla="val 80001"/>
            </a:avLst>
          </a:prstGeom>
          <a:solidFill>
            <a:srgbClr val="F3F3FF"/>
          </a:solidFill>
          <a:ln w="22860">
            <a:solidFill>
              <a:srgbClr val="00002E"/>
            </a:solidFill>
            <a:prstDash val="solid"/>
          </a:ln>
        </p:spPr>
      </p:sp>
      <p:sp>
        <p:nvSpPr>
          <p:cNvPr id="11" name="Text 7"/>
          <p:cNvSpPr/>
          <p:nvPr/>
        </p:nvSpPr>
        <p:spPr>
          <a:xfrm>
            <a:off x="9404985" y="3105745"/>
            <a:ext cx="200025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81"/>
              </a:lnSpc>
              <a:buNone/>
            </a:pPr>
            <a:r>
              <a:rPr lang="en-US" sz="2624" b="1" dirty="0">
                <a:solidFill>
                  <a:srgbClr val="015F98"/>
                </a:solidFill>
                <a:latin typeface="Nunito" pitchFamily="34" charset="0"/>
                <a:ea typeface="Nunito" pitchFamily="34" charset="-122"/>
                <a:cs typeface="Nunito" pitchFamily="34" charset="-120"/>
              </a:rPr>
              <a:t>2</a:t>
            </a:r>
            <a:endParaRPr lang="en-US" sz="2624" dirty="0"/>
          </a:p>
        </p:txBody>
      </p:sp>
      <p:sp>
        <p:nvSpPr>
          <p:cNvPr id="12" name="Text 8"/>
          <p:cNvSpPr/>
          <p:nvPr/>
        </p:nvSpPr>
        <p:spPr>
          <a:xfrm>
            <a:off x="9977199" y="3140393"/>
            <a:ext cx="277749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b="1" dirty="0">
                <a:solidFill>
                  <a:srgbClr val="015F98"/>
                </a:solidFill>
                <a:latin typeface="Nunito" pitchFamily="34" charset="0"/>
                <a:ea typeface="Nunito" pitchFamily="34" charset="-122"/>
                <a:cs typeface="Nunito" pitchFamily="34" charset="-120"/>
              </a:rPr>
              <a:t>Τιμωρίες</a:t>
            </a:r>
            <a:endParaRPr lang="en-US" sz="2187" dirty="0"/>
          </a:p>
        </p:txBody>
      </p:sp>
      <p:sp>
        <p:nvSpPr>
          <p:cNvPr id="13" name="Text 9"/>
          <p:cNvSpPr/>
          <p:nvPr/>
        </p:nvSpPr>
        <p:spPr>
          <a:xfrm>
            <a:off x="9977199" y="3620809"/>
            <a:ext cx="3820001" cy="1939731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2000" dirty="0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Αυστηρά, α</a:t>
            </a:r>
            <a:r>
              <a:rPr lang="en-US" sz="2000" dirty="0" err="1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ν</a:t>
            </a:r>
            <a:r>
              <a:rPr lang="el-GR" sz="2000" dirty="0" err="1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ασταλτικά</a:t>
            </a:r>
            <a:r>
              <a:rPr lang="en-US" sz="2000" dirty="0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 μέτρα που στοχεύουν να κάνουν τον μαθητή να υποφέρει για τις πράξεις του, συχνά χωρίς έναν σαφή δρόμο για βελτίωση.</a:t>
            </a:r>
            <a:endParaRPr lang="en-US" sz="2000" dirty="0"/>
          </a:p>
        </p:txBody>
      </p:sp>
      <p:sp>
        <p:nvSpPr>
          <p:cNvPr id="14" name="Shape 10"/>
          <p:cNvSpPr/>
          <p:nvPr/>
        </p:nvSpPr>
        <p:spPr>
          <a:xfrm>
            <a:off x="4490799" y="5793581"/>
            <a:ext cx="499943" cy="499943"/>
          </a:xfrm>
          <a:prstGeom prst="roundRect">
            <a:avLst>
              <a:gd name="adj" fmla="val 80001"/>
            </a:avLst>
          </a:prstGeom>
          <a:solidFill>
            <a:srgbClr val="F3F3FF"/>
          </a:solidFill>
          <a:ln w="22860">
            <a:solidFill>
              <a:srgbClr val="00002E"/>
            </a:solidFill>
            <a:prstDash val="solid"/>
          </a:ln>
        </p:spPr>
      </p:sp>
      <p:sp>
        <p:nvSpPr>
          <p:cNvPr id="15" name="Text 11"/>
          <p:cNvSpPr/>
          <p:nvPr/>
        </p:nvSpPr>
        <p:spPr>
          <a:xfrm>
            <a:off x="4640699" y="5835253"/>
            <a:ext cx="200025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81"/>
              </a:lnSpc>
              <a:buNone/>
            </a:pPr>
            <a:r>
              <a:rPr lang="en-US" sz="2624" b="1" dirty="0">
                <a:solidFill>
                  <a:srgbClr val="AD1F96"/>
                </a:solidFill>
                <a:latin typeface="Nunito" pitchFamily="34" charset="0"/>
                <a:ea typeface="Nunito" pitchFamily="34" charset="-122"/>
                <a:cs typeface="Nunito" pitchFamily="34" charset="-120"/>
              </a:rPr>
              <a:t>3</a:t>
            </a:r>
            <a:endParaRPr lang="en-US" sz="2624" dirty="0"/>
          </a:p>
        </p:txBody>
      </p:sp>
      <p:sp>
        <p:nvSpPr>
          <p:cNvPr id="16" name="Text 12"/>
          <p:cNvSpPr/>
          <p:nvPr/>
        </p:nvSpPr>
        <p:spPr>
          <a:xfrm>
            <a:off x="5212913" y="5869900"/>
            <a:ext cx="277749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b="1" dirty="0">
                <a:solidFill>
                  <a:srgbClr val="AD1F96"/>
                </a:solidFill>
                <a:latin typeface="Nunito" pitchFamily="34" charset="0"/>
                <a:ea typeface="Nunito" pitchFamily="34" charset="-122"/>
                <a:cs typeface="Nunito" pitchFamily="34" charset="-120"/>
              </a:rPr>
              <a:t>Βασική Διαφορά</a:t>
            </a:r>
            <a:endParaRPr lang="en-US" sz="2187" dirty="0"/>
          </a:p>
        </p:txBody>
      </p:sp>
      <p:sp>
        <p:nvSpPr>
          <p:cNvPr id="17" name="Text 13"/>
          <p:cNvSpPr/>
          <p:nvPr/>
        </p:nvSpPr>
        <p:spPr>
          <a:xfrm>
            <a:off x="5212913" y="6350317"/>
            <a:ext cx="8584287" cy="1026667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2000" dirty="0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Οι ποινές επικεντρώνονται στην τροποποίηση της συμπεριφοράς, ενώ οι τιμωρίες έχουν κυρίως σκοπό να προκαλέσουν πόνο ή αβολία.</a:t>
            </a:r>
            <a:endParaRPr lang="en-US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516936" y="-308920"/>
            <a:ext cx="14630400" cy="8229600"/>
          </a:xfrm>
          <a:prstGeom prst="rect">
            <a:avLst/>
          </a:prstGeom>
          <a:solidFill>
            <a:srgbClr val="F3F3FF">
              <a:alpha val="75000"/>
            </a:srgbClr>
          </a:solidFill>
          <a:ln/>
        </p:spPr>
      </p:sp>
      <p:sp>
        <p:nvSpPr>
          <p:cNvPr id="5" name="Text 1"/>
          <p:cNvSpPr/>
          <p:nvPr/>
        </p:nvSpPr>
        <p:spPr>
          <a:xfrm>
            <a:off x="3198376" y="2808446"/>
            <a:ext cx="8233529" cy="115085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4532"/>
              </a:lnSpc>
              <a:buNone/>
            </a:pPr>
            <a:r>
              <a:rPr lang="el-GR" sz="3625" b="1" dirty="0">
                <a:solidFill>
                  <a:srgbClr val="00002E"/>
                </a:solidFill>
                <a:latin typeface="Nunito" pitchFamily="34" charset="0"/>
              </a:rPr>
              <a:t>Ισορροπώντας μεταξύ επαίνων, ποινών και τιμωριών</a:t>
            </a:r>
            <a:endParaRPr lang="en-US" sz="3625" dirty="0"/>
          </a:p>
        </p:txBody>
      </p:sp>
      <p:sp>
        <p:nvSpPr>
          <p:cNvPr id="6" name="Shape 2"/>
          <p:cNvSpPr/>
          <p:nvPr/>
        </p:nvSpPr>
        <p:spPr>
          <a:xfrm>
            <a:off x="7303651" y="4235529"/>
            <a:ext cx="22979" cy="3488412"/>
          </a:xfrm>
          <a:prstGeom prst="rect">
            <a:avLst/>
          </a:prstGeom>
          <a:solidFill>
            <a:srgbClr val="DFDFEB"/>
          </a:solidFill>
          <a:ln/>
        </p:spPr>
      </p:sp>
      <p:sp>
        <p:nvSpPr>
          <p:cNvPr id="7" name="Shape 3"/>
          <p:cNvSpPr/>
          <p:nvPr/>
        </p:nvSpPr>
        <p:spPr>
          <a:xfrm>
            <a:off x="6463427" y="4575036"/>
            <a:ext cx="644485" cy="22979"/>
          </a:xfrm>
          <a:prstGeom prst="rect">
            <a:avLst/>
          </a:prstGeom>
          <a:solidFill>
            <a:srgbClr val="2D4DF2"/>
          </a:solidFill>
          <a:ln/>
        </p:spPr>
      </p:sp>
      <p:sp>
        <p:nvSpPr>
          <p:cNvPr id="8" name="Shape 4"/>
          <p:cNvSpPr/>
          <p:nvPr/>
        </p:nvSpPr>
        <p:spPr>
          <a:xfrm>
            <a:off x="7107912" y="4379357"/>
            <a:ext cx="414338" cy="414338"/>
          </a:xfrm>
          <a:prstGeom prst="roundRect">
            <a:avLst>
              <a:gd name="adj" fmla="val 80009"/>
            </a:avLst>
          </a:prstGeom>
          <a:solidFill>
            <a:srgbClr val="F3F3FF"/>
          </a:solidFill>
          <a:ln w="22860">
            <a:solidFill>
              <a:srgbClr val="00002E"/>
            </a:solidFill>
            <a:prstDash val="solid"/>
          </a:ln>
        </p:spPr>
      </p:sp>
      <p:sp>
        <p:nvSpPr>
          <p:cNvPr id="9" name="Text 5"/>
          <p:cNvSpPr/>
          <p:nvPr/>
        </p:nvSpPr>
        <p:spPr>
          <a:xfrm>
            <a:off x="7232094" y="4413885"/>
            <a:ext cx="165854" cy="3452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2719"/>
              </a:lnSpc>
              <a:buNone/>
            </a:pPr>
            <a:r>
              <a:rPr lang="en-US" sz="2175" b="1" dirty="0">
                <a:solidFill>
                  <a:srgbClr val="2D4DF2"/>
                </a:solidFill>
                <a:latin typeface="Nunito" pitchFamily="34" charset="0"/>
                <a:ea typeface="Nunito" pitchFamily="34" charset="-122"/>
                <a:cs typeface="Nunito" pitchFamily="34" charset="-120"/>
              </a:rPr>
              <a:t>1</a:t>
            </a:r>
            <a:endParaRPr lang="en-US" sz="2175" dirty="0"/>
          </a:p>
        </p:txBody>
      </p:sp>
      <p:sp>
        <p:nvSpPr>
          <p:cNvPr id="10" name="Text 6"/>
          <p:cNvSpPr/>
          <p:nvPr/>
        </p:nvSpPr>
        <p:spPr>
          <a:xfrm>
            <a:off x="4000143" y="4419600"/>
            <a:ext cx="2302073" cy="287774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r">
              <a:lnSpc>
                <a:spcPts val="2266"/>
              </a:lnSpc>
              <a:buNone/>
            </a:pPr>
            <a:r>
              <a:rPr lang="en-US" sz="1813" b="1" dirty="0" err="1">
                <a:solidFill>
                  <a:srgbClr val="2D4DF2"/>
                </a:solidFill>
                <a:latin typeface="Nunito" pitchFamily="34" charset="0"/>
                <a:ea typeface="Nunito" pitchFamily="34" charset="-122"/>
                <a:cs typeface="Nunito" pitchFamily="34" charset="-120"/>
              </a:rPr>
              <a:t>Έ</a:t>
            </a:r>
            <a:r>
              <a:rPr lang="el-GR" sz="1813" b="1" dirty="0" err="1">
                <a:solidFill>
                  <a:srgbClr val="2D4DF2"/>
                </a:solidFill>
                <a:latin typeface="Nunito" pitchFamily="34" charset="0"/>
                <a:ea typeface="Nunito" pitchFamily="34" charset="-122"/>
                <a:cs typeface="Nunito" pitchFamily="34" charset="-120"/>
              </a:rPr>
              <a:t>παινοι</a:t>
            </a:r>
            <a:endParaRPr lang="en-US" sz="1813" dirty="0"/>
          </a:p>
        </p:txBody>
      </p:sp>
      <p:sp>
        <p:nvSpPr>
          <p:cNvPr id="11" name="Text 7"/>
          <p:cNvSpPr/>
          <p:nvPr/>
        </p:nvSpPr>
        <p:spPr>
          <a:xfrm>
            <a:off x="3198376" y="4817863"/>
            <a:ext cx="3103840" cy="138076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algn="r">
              <a:lnSpc>
                <a:spcPts val="2320"/>
              </a:lnSpc>
            </a:pPr>
            <a:r>
              <a:rPr lang="el-GR" sz="2000" b="0" i="0" u="none" strike="noStrike" dirty="0">
                <a:solidFill>
                  <a:srgbClr val="000000"/>
                </a:solidFill>
                <a:effectLst/>
              </a:rPr>
              <a:t>Ενισχύστε αποτελεσματικά τη θετική συμπεριφορά και προάγετε ένα υποστηρικτικό περιβάλλον στην τάξη</a:t>
            </a:r>
            <a:r>
              <a:rPr lang="el-GR" sz="1600" b="0" i="0" u="none" strike="noStrike" dirty="0">
                <a:solidFill>
                  <a:srgbClr val="000000"/>
                </a:solidFill>
                <a:effectLst/>
              </a:rPr>
              <a:t>.</a:t>
            </a:r>
          </a:p>
          <a:p>
            <a:pPr marL="0" indent="0" algn="r">
              <a:lnSpc>
                <a:spcPts val="2320"/>
              </a:lnSpc>
              <a:buNone/>
            </a:pPr>
            <a:r>
              <a:rPr lang="en-US" sz="1450" dirty="0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.</a:t>
            </a:r>
            <a:endParaRPr lang="en-US" sz="1450" dirty="0"/>
          </a:p>
        </p:txBody>
      </p:sp>
      <p:sp>
        <p:nvSpPr>
          <p:cNvPr id="12" name="Shape 8"/>
          <p:cNvSpPr/>
          <p:nvPr/>
        </p:nvSpPr>
        <p:spPr>
          <a:xfrm>
            <a:off x="7522250" y="5495746"/>
            <a:ext cx="644485" cy="22979"/>
          </a:xfrm>
          <a:prstGeom prst="rect">
            <a:avLst/>
          </a:prstGeom>
          <a:solidFill>
            <a:srgbClr val="015F98"/>
          </a:solidFill>
          <a:ln/>
        </p:spPr>
      </p:sp>
      <p:sp>
        <p:nvSpPr>
          <p:cNvPr id="13" name="Shape 9"/>
          <p:cNvSpPr/>
          <p:nvPr/>
        </p:nvSpPr>
        <p:spPr>
          <a:xfrm>
            <a:off x="7107912" y="5300067"/>
            <a:ext cx="414338" cy="414338"/>
          </a:xfrm>
          <a:prstGeom prst="roundRect">
            <a:avLst>
              <a:gd name="adj" fmla="val 80009"/>
            </a:avLst>
          </a:prstGeom>
          <a:solidFill>
            <a:srgbClr val="F3F3FF"/>
          </a:solidFill>
          <a:ln w="22860">
            <a:solidFill>
              <a:srgbClr val="00002E"/>
            </a:solidFill>
            <a:prstDash val="solid"/>
          </a:ln>
        </p:spPr>
      </p:sp>
      <p:sp>
        <p:nvSpPr>
          <p:cNvPr id="14" name="Text 10"/>
          <p:cNvSpPr/>
          <p:nvPr/>
        </p:nvSpPr>
        <p:spPr>
          <a:xfrm>
            <a:off x="7232094" y="5334595"/>
            <a:ext cx="165854" cy="3452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2719"/>
              </a:lnSpc>
              <a:buNone/>
            </a:pPr>
            <a:r>
              <a:rPr lang="en-US" sz="2175" b="1" dirty="0">
                <a:solidFill>
                  <a:srgbClr val="015F98"/>
                </a:solidFill>
                <a:latin typeface="Nunito" pitchFamily="34" charset="0"/>
                <a:ea typeface="Nunito" pitchFamily="34" charset="-122"/>
                <a:cs typeface="Nunito" pitchFamily="34" charset="-120"/>
              </a:rPr>
              <a:t>2</a:t>
            </a:r>
            <a:endParaRPr lang="en-US" sz="2175" dirty="0"/>
          </a:p>
        </p:txBody>
      </p:sp>
      <p:sp>
        <p:nvSpPr>
          <p:cNvPr id="15" name="Text 11"/>
          <p:cNvSpPr/>
          <p:nvPr/>
        </p:nvSpPr>
        <p:spPr>
          <a:xfrm>
            <a:off x="8327946" y="5340310"/>
            <a:ext cx="2302073" cy="287774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266"/>
              </a:lnSpc>
              <a:buNone/>
            </a:pPr>
            <a:r>
              <a:rPr lang="el-GR" sz="1813" b="1" dirty="0">
                <a:solidFill>
                  <a:srgbClr val="015F98"/>
                </a:solidFill>
                <a:latin typeface="Nunito" pitchFamily="34" charset="0"/>
                <a:ea typeface="Nunito" pitchFamily="34" charset="-122"/>
                <a:cs typeface="Nunito" pitchFamily="34" charset="-120"/>
              </a:rPr>
              <a:t>Ποινές</a:t>
            </a:r>
            <a:endParaRPr lang="en-US" sz="1813" dirty="0"/>
          </a:p>
        </p:txBody>
      </p:sp>
      <p:sp>
        <p:nvSpPr>
          <p:cNvPr id="16" name="Text 12"/>
          <p:cNvSpPr/>
          <p:nvPr/>
        </p:nvSpPr>
        <p:spPr>
          <a:xfrm>
            <a:off x="8327946" y="5738573"/>
            <a:ext cx="3103959" cy="1985367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algn="l"/>
            <a:r>
              <a:rPr lang="el-GR" sz="2000" b="0" i="0" u="none" strike="noStrike" dirty="0">
                <a:solidFill>
                  <a:srgbClr val="000000"/>
                </a:solidFill>
                <a:effectLst/>
              </a:rPr>
              <a:t>Εφαρμόζετε με συνέπεια για να αντιμετωπίσετε ανεπιθύμητες συμπεριφορές και να παρέχετε ευκαιρίες βελτίωσης.</a:t>
            </a:r>
          </a:p>
        </p:txBody>
      </p:sp>
      <p:sp>
        <p:nvSpPr>
          <p:cNvPr id="17" name="Shape 13"/>
          <p:cNvSpPr/>
          <p:nvPr/>
        </p:nvSpPr>
        <p:spPr>
          <a:xfrm>
            <a:off x="6463427" y="6413004"/>
            <a:ext cx="644485" cy="22979"/>
          </a:xfrm>
          <a:prstGeom prst="rect">
            <a:avLst/>
          </a:prstGeom>
          <a:solidFill>
            <a:srgbClr val="AD1F96"/>
          </a:solidFill>
          <a:ln/>
        </p:spPr>
      </p:sp>
      <p:sp>
        <p:nvSpPr>
          <p:cNvPr id="18" name="Shape 14"/>
          <p:cNvSpPr/>
          <p:nvPr/>
        </p:nvSpPr>
        <p:spPr>
          <a:xfrm>
            <a:off x="7107912" y="6217325"/>
            <a:ext cx="414338" cy="414338"/>
          </a:xfrm>
          <a:prstGeom prst="roundRect">
            <a:avLst>
              <a:gd name="adj" fmla="val 80009"/>
            </a:avLst>
          </a:prstGeom>
          <a:solidFill>
            <a:srgbClr val="F3F3FF"/>
          </a:solidFill>
          <a:ln w="22860">
            <a:solidFill>
              <a:srgbClr val="00002E"/>
            </a:solidFill>
            <a:prstDash val="solid"/>
          </a:ln>
        </p:spPr>
      </p:sp>
      <p:sp>
        <p:nvSpPr>
          <p:cNvPr id="19" name="Text 15"/>
          <p:cNvSpPr/>
          <p:nvPr/>
        </p:nvSpPr>
        <p:spPr>
          <a:xfrm>
            <a:off x="7232094" y="6251853"/>
            <a:ext cx="165854" cy="3452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2719"/>
              </a:lnSpc>
              <a:buNone/>
            </a:pPr>
            <a:r>
              <a:rPr lang="en-US" sz="2175" b="1" dirty="0">
                <a:solidFill>
                  <a:srgbClr val="AD1F96"/>
                </a:solidFill>
                <a:latin typeface="Nunito" pitchFamily="34" charset="0"/>
                <a:ea typeface="Nunito" pitchFamily="34" charset="-122"/>
                <a:cs typeface="Nunito" pitchFamily="34" charset="-120"/>
              </a:rPr>
              <a:t>3</a:t>
            </a:r>
            <a:endParaRPr lang="en-US" sz="2175" dirty="0"/>
          </a:p>
        </p:txBody>
      </p:sp>
      <p:sp>
        <p:nvSpPr>
          <p:cNvPr id="20" name="Text 16"/>
          <p:cNvSpPr/>
          <p:nvPr/>
        </p:nvSpPr>
        <p:spPr>
          <a:xfrm>
            <a:off x="4006990" y="6295035"/>
            <a:ext cx="2302073" cy="287774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r">
              <a:lnSpc>
                <a:spcPts val="2266"/>
              </a:lnSpc>
              <a:buNone/>
            </a:pPr>
            <a:r>
              <a:rPr lang="el-GR" sz="1813" b="1" dirty="0">
                <a:solidFill>
                  <a:srgbClr val="AD1F96"/>
                </a:solidFill>
                <a:latin typeface="Nunito" pitchFamily="34" charset="0"/>
                <a:ea typeface="Nunito" pitchFamily="34" charset="-122"/>
                <a:cs typeface="Nunito" pitchFamily="34" charset="-120"/>
              </a:rPr>
              <a:t>Τιμωρίες</a:t>
            </a:r>
            <a:endParaRPr lang="en-US" sz="1813" dirty="0"/>
          </a:p>
        </p:txBody>
      </p:sp>
      <p:sp>
        <p:nvSpPr>
          <p:cNvPr id="21" name="Text 17"/>
          <p:cNvSpPr/>
          <p:nvPr/>
        </p:nvSpPr>
        <p:spPr>
          <a:xfrm>
            <a:off x="3198376" y="6655832"/>
            <a:ext cx="3103840" cy="80764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algn="l"/>
            <a:r>
              <a:rPr lang="el-GR" sz="2000" b="0" i="0" u="none" strike="noStrike" dirty="0">
                <a:solidFill>
                  <a:srgbClr val="000000"/>
                </a:solidFill>
                <a:effectLst/>
              </a:rPr>
              <a:t>Χρησιμοποιείται σπάνια και μόνο ως τελευταία λύση. </a:t>
            </a:r>
          </a:p>
        </p:txBody>
      </p:sp>
      <p:pic>
        <p:nvPicPr>
          <p:cNvPr id="22" name="Image 2" descr="preencoded.png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242153" y="7589520"/>
            <a:ext cx="2296807" cy="54864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3F3FF">
              <a:alpha val="75000"/>
            </a:srgbClr>
          </a:solidFill>
          <a:ln/>
        </p:spPr>
      </p:sp>
      <p:sp>
        <p:nvSpPr>
          <p:cNvPr id="4" name="Text 1"/>
          <p:cNvSpPr/>
          <p:nvPr/>
        </p:nvSpPr>
        <p:spPr>
          <a:xfrm>
            <a:off x="2348389" y="1562695"/>
            <a:ext cx="9933503" cy="138874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l-GR" sz="4374" b="1" dirty="0">
                <a:solidFill>
                  <a:srgbClr val="00002E"/>
                </a:solidFill>
                <a:latin typeface="Nunito" pitchFamily="34" charset="0"/>
                <a:ea typeface="Nunito" pitchFamily="34" charset="-122"/>
                <a:cs typeface="Nunito" pitchFamily="34" charset="-120"/>
              </a:rPr>
              <a:t>Αποτελεσματικές Τεχνικές</a:t>
            </a:r>
            <a:endParaRPr lang="en-US" sz="4374" dirty="0"/>
          </a:p>
        </p:txBody>
      </p:sp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8389" y="3395782"/>
            <a:ext cx="444341" cy="444341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2348389" y="4062293"/>
            <a:ext cx="2233374" cy="69437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734"/>
              </a:lnSpc>
              <a:buNone/>
            </a:pPr>
            <a:r>
              <a:rPr lang="en-US" sz="2187" b="1" dirty="0">
                <a:solidFill>
                  <a:srgbClr val="2D4DF2"/>
                </a:solidFill>
                <a:latin typeface="Nunito" pitchFamily="34" charset="0"/>
                <a:ea typeface="Nunito" pitchFamily="34" charset="-122"/>
                <a:cs typeface="Nunito" pitchFamily="34" charset="-120"/>
              </a:rPr>
              <a:t>Ανοιχτή Επικοινωνία</a:t>
            </a:r>
            <a:endParaRPr lang="en-US" sz="2187" dirty="0"/>
          </a:p>
        </p:txBody>
      </p:sp>
      <p:sp>
        <p:nvSpPr>
          <p:cNvPr id="7" name="Text 3"/>
          <p:cNvSpPr/>
          <p:nvPr/>
        </p:nvSpPr>
        <p:spPr>
          <a:xfrm>
            <a:off x="2348389" y="4889897"/>
            <a:ext cx="2233374" cy="142160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799"/>
              </a:lnSpc>
              <a:buNone/>
            </a:pPr>
            <a:r>
              <a:rPr lang="en-US" sz="1750" dirty="0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Καθιερώστε σαφείς προσδοκίες και συνέπειες για τους μαθητές.</a:t>
            </a:r>
            <a:endParaRPr lang="en-US" sz="1750" dirty="0"/>
          </a:p>
        </p:txBody>
      </p:sp>
      <p:pic>
        <p:nvPicPr>
          <p:cNvPr id="8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15019" y="3395782"/>
            <a:ext cx="444341" cy="444341"/>
          </a:xfrm>
          <a:prstGeom prst="rect">
            <a:avLst/>
          </a:prstGeom>
        </p:spPr>
      </p:pic>
      <p:sp>
        <p:nvSpPr>
          <p:cNvPr id="9" name="Text 4"/>
          <p:cNvSpPr/>
          <p:nvPr/>
        </p:nvSpPr>
        <p:spPr>
          <a:xfrm>
            <a:off x="4915019" y="4062293"/>
            <a:ext cx="2233493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734"/>
              </a:lnSpc>
              <a:buNone/>
            </a:pPr>
            <a:r>
              <a:rPr lang="en-US" sz="2187" b="1" dirty="0">
                <a:solidFill>
                  <a:srgbClr val="015F98"/>
                </a:solidFill>
                <a:latin typeface="Nunito" pitchFamily="34" charset="0"/>
                <a:ea typeface="Nunito" pitchFamily="34" charset="-122"/>
                <a:cs typeface="Nunito" pitchFamily="34" charset="-120"/>
              </a:rPr>
              <a:t>Συνέπεια</a:t>
            </a:r>
            <a:endParaRPr lang="en-US" sz="2187" dirty="0"/>
          </a:p>
        </p:txBody>
      </p:sp>
      <p:sp>
        <p:nvSpPr>
          <p:cNvPr id="10" name="Text 5"/>
          <p:cNvSpPr/>
          <p:nvPr/>
        </p:nvSpPr>
        <p:spPr>
          <a:xfrm>
            <a:off x="4915019" y="4542711"/>
            <a:ext cx="2233493" cy="167273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799"/>
              </a:lnSpc>
              <a:buNone/>
            </a:pPr>
            <a:r>
              <a:rPr lang="en-US" sz="1750" dirty="0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Εφαρμόστε επαίνους, ποινές και τιμωρίες δίκαια </a:t>
            </a:r>
            <a:r>
              <a:rPr lang="en-US" sz="1750" dirty="0" err="1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κ</a:t>
            </a:r>
            <a:r>
              <a:rPr lang="en-US" sz="1750" dirty="0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α</a:t>
            </a:r>
            <a:r>
              <a:rPr lang="en-US" sz="1750" dirty="0" err="1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ι</a:t>
            </a:r>
            <a:r>
              <a:rPr lang="en-US" sz="1750" dirty="0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 </a:t>
            </a:r>
            <a:r>
              <a:rPr lang="el-GR" sz="1750" dirty="0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με συν</a:t>
            </a:r>
            <a:r>
              <a:rPr lang="en-US" sz="1750" dirty="0" err="1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έ</a:t>
            </a:r>
            <a:r>
              <a:rPr lang="el-GR" sz="1750" dirty="0" err="1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πεια</a:t>
            </a:r>
            <a:r>
              <a:rPr lang="en-US" sz="1750" dirty="0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.</a:t>
            </a:r>
            <a:endParaRPr lang="en-US" sz="1750" dirty="0"/>
          </a:p>
        </p:txBody>
      </p:sp>
      <p:pic>
        <p:nvPicPr>
          <p:cNvPr id="11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81768" y="3395782"/>
            <a:ext cx="444341" cy="444341"/>
          </a:xfrm>
          <a:prstGeom prst="rect">
            <a:avLst/>
          </a:prstGeom>
        </p:spPr>
      </p:pic>
      <p:sp>
        <p:nvSpPr>
          <p:cNvPr id="12" name="Text 6"/>
          <p:cNvSpPr/>
          <p:nvPr/>
        </p:nvSpPr>
        <p:spPr>
          <a:xfrm>
            <a:off x="7481768" y="4062293"/>
            <a:ext cx="2233374" cy="69437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734"/>
              </a:lnSpc>
              <a:buNone/>
            </a:pPr>
            <a:r>
              <a:rPr lang="en-US" sz="2187" b="1" dirty="0">
                <a:solidFill>
                  <a:srgbClr val="AD1F96"/>
                </a:solidFill>
                <a:latin typeface="Nunito" pitchFamily="34" charset="0"/>
                <a:ea typeface="Nunito" pitchFamily="34" charset="-122"/>
                <a:cs typeface="Nunito" pitchFamily="34" charset="-120"/>
              </a:rPr>
              <a:t>Θετική Ενίσχυση</a:t>
            </a:r>
            <a:endParaRPr lang="en-US" sz="2187" dirty="0"/>
          </a:p>
        </p:txBody>
      </p:sp>
      <p:sp>
        <p:nvSpPr>
          <p:cNvPr id="13" name="Text 7"/>
          <p:cNvSpPr/>
          <p:nvPr/>
        </p:nvSpPr>
        <p:spPr>
          <a:xfrm>
            <a:off x="7481768" y="4889897"/>
            <a:ext cx="2233374" cy="177700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799"/>
              </a:lnSpc>
              <a:buNone/>
            </a:pPr>
            <a:r>
              <a:rPr lang="en-US" sz="1750" dirty="0" err="1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Ε</a:t>
            </a:r>
            <a:r>
              <a:rPr lang="en-US" sz="1750" dirty="0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π</a:t>
            </a:r>
            <a:r>
              <a:rPr lang="en-US" sz="1750" dirty="0" err="1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ικεντρωθείτε</a:t>
            </a:r>
            <a:r>
              <a:rPr lang="en-US" sz="1750" dirty="0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 </a:t>
            </a:r>
            <a:r>
              <a:rPr lang="en-US" sz="1750" dirty="0" err="1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στ</a:t>
            </a:r>
            <a:r>
              <a:rPr lang="el-GR" sz="1750" dirty="0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ον έπαινο</a:t>
            </a:r>
            <a:r>
              <a:rPr lang="en-US" sz="1750" dirty="0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 και την αναγνώριση των επιθυμητών συμπεριφορών.</a:t>
            </a:r>
            <a:endParaRPr lang="en-US" sz="1750" dirty="0"/>
          </a:p>
        </p:txBody>
      </p:sp>
      <p:pic>
        <p:nvPicPr>
          <p:cNvPr id="14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48399" y="3395782"/>
            <a:ext cx="444341" cy="444341"/>
          </a:xfrm>
          <a:prstGeom prst="rect">
            <a:avLst/>
          </a:prstGeom>
        </p:spPr>
      </p:pic>
      <p:sp>
        <p:nvSpPr>
          <p:cNvPr id="15" name="Text 8"/>
          <p:cNvSpPr/>
          <p:nvPr/>
        </p:nvSpPr>
        <p:spPr>
          <a:xfrm>
            <a:off x="10048399" y="4062293"/>
            <a:ext cx="2233493" cy="69437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734"/>
              </a:lnSpc>
              <a:buNone/>
            </a:pPr>
            <a:r>
              <a:rPr lang="en-US" sz="2187" b="1" dirty="0">
                <a:solidFill>
                  <a:srgbClr val="2D4DF2"/>
                </a:solidFill>
                <a:latin typeface="Nunito" pitchFamily="34" charset="0"/>
                <a:ea typeface="Nunito" pitchFamily="34" charset="-122"/>
                <a:cs typeface="Nunito" pitchFamily="34" charset="-120"/>
              </a:rPr>
              <a:t>Επίλυση Προβλημάτων</a:t>
            </a:r>
            <a:endParaRPr lang="en-US" sz="2187" dirty="0"/>
          </a:p>
        </p:txBody>
      </p:sp>
      <p:sp>
        <p:nvSpPr>
          <p:cNvPr id="16" name="Text 9"/>
          <p:cNvSpPr/>
          <p:nvPr/>
        </p:nvSpPr>
        <p:spPr>
          <a:xfrm>
            <a:off x="10048399" y="4889897"/>
            <a:ext cx="2233493" cy="177700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799"/>
              </a:lnSpc>
              <a:buNone/>
            </a:pPr>
            <a:r>
              <a:rPr lang="en-US" sz="1750" dirty="0" err="1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Εμ</a:t>
            </a:r>
            <a:r>
              <a:rPr lang="en-US" sz="1750" dirty="0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π</a:t>
            </a:r>
            <a:r>
              <a:rPr lang="en-US" sz="1750" dirty="0" err="1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λέ</a:t>
            </a:r>
            <a:r>
              <a:rPr lang="el-GR" sz="1750" dirty="0" err="1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ξτε</a:t>
            </a:r>
            <a:r>
              <a:rPr lang="en-US" sz="1750" dirty="0">
                <a:solidFill>
                  <a:srgbClr val="00002E"/>
                </a:solidFill>
                <a:latin typeface="PT Sans" pitchFamily="34" charset="0"/>
                <a:ea typeface="PT Sans" pitchFamily="34" charset="-122"/>
                <a:cs typeface="PT Sans" pitchFamily="34" charset="-120"/>
              </a:rPr>
              <a:t> τους μαθητές στην εύρεση λύσεων για προβλήματα συμπεριφοράς.</a:t>
            </a:r>
            <a:endParaRPr lang="en-US" sz="1750" dirty="0"/>
          </a:p>
        </p:txBody>
      </p:sp>
      <p:pic>
        <p:nvPicPr>
          <p:cNvPr id="17" name="Image 5" descr="preencoded.png">
            <a:hlinkClick r:id="rId8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242153" y="7589520"/>
            <a:ext cx="2296807" cy="54864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388738" y="350932"/>
            <a:ext cx="14630400" cy="8229600"/>
          </a:xfrm>
          <a:prstGeom prst="rect">
            <a:avLst/>
          </a:prstGeom>
          <a:solidFill>
            <a:srgbClr val="F3F3FF">
              <a:alpha val="75000"/>
            </a:srgbClr>
          </a:solidFill>
          <a:ln/>
        </p:spPr>
      </p:sp>
      <p:sp>
        <p:nvSpPr>
          <p:cNvPr id="4" name="Text 1"/>
          <p:cNvSpPr/>
          <p:nvPr/>
        </p:nvSpPr>
        <p:spPr>
          <a:xfrm>
            <a:off x="2570559" y="605563"/>
            <a:ext cx="9933503" cy="138874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l-GR" sz="4374" b="1" dirty="0">
                <a:solidFill>
                  <a:srgbClr val="00002E"/>
                </a:solidFill>
                <a:latin typeface="Nunito" pitchFamily="34" charset="0"/>
                <a:ea typeface="Nunito" pitchFamily="34" charset="-122"/>
                <a:cs typeface="Nunito" pitchFamily="34" charset="-120"/>
              </a:rPr>
              <a:t>Αποτελεσματικές Στρατηγικές</a:t>
            </a:r>
            <a:endParaRPr lang="en-US" sz="4374" dirty="0"/>
          </a:p>
        </p:txBody>
      </p:sp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1099" y="1815280"/>
            <a:ext cx="444341" cy="444341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2113611" y="2505051"/>
            <a:ext cx="2233374" cy="69437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734"/>
              </a:lnSpc>
              <a:buNone/>
            </a:pPr>
            <a:r>
              <a:rPr lang="el-GR" sz="2187" b="1" dirty="0">
                <a:solidFill>
                  <a:srgbClr val="2D4DF2"/>
                </a:solidFill>
                <a:latin typeface="Nunito" pitchFamily="34" charset="0"/>
                <a:ea typeface="Nunito" pitchFamily="34" charset="-122"/>
                <a:cs typeface="Nunito" pitchFamily="34" charset="-120"/>
              </a:rPr>
              <a:t>Μικρές παρεμβάσεις</a:t>
            </a:r>
            <a:endParaRPr lang="en-US" sz="2187" dirty="0"/>
          </a:p>
        </p:txBody>
      </p:sp>
      <p:sp>
        <p:nvSpPr>
          <p:cNvPr id="7" name="Text 3"/>
          <p:cNvSpPr/>
          <p:nvPr/>
        </p:nvSpPr>
        <p:spPr>
          <a:xfrm>
            <a:off x="2175927" y="3287485"/>
            <a:ext cx="2233374" cy="485067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r>
              <a:rPr lang="en-G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Χρήση μη λεκτικών σημάτων</a:t>
            </a:r>
            <a:endParaRPr lang="el-G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r>
              <a:rPr lang="en-G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Χρήση </a:t>
            </a:r>
            <a:r>
              <a:rPr lang="el-G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εγγύτητας</a:t>
            </a:r>
            <a:endParaRPr lang="en-G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r>
              <a:rPr lang="en-G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Ανακατεύθυνση της συμπεριφοράς</a:t>
            </a:r>
          </a:p>
          <a:p>
            <a:r>
              <a:rPr lang="en-G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r>
              <a:rPr lang="en-G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Παροχή απαραίτητ</a:t>
            </a:r>
            <a:r>
              <a:rPr lang="el-G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ων</a:t>
            </a:r>
            <a:r>
              <a:rPr lang="en-G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οδηγ</a:t>
            </a:r>
            <a:r>
              <a:rPr lang="el-G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ιών</a:t>
            </a:r>
            <a:endParaRPr lang="en-G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r>
              <a:rPr lang="en-GR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Έ</a:t>
            </a:r>
            <a:r>
              <a:rPr lang="en-G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κκληση </a:t>
            </a:r>
            <a:r>
              <a:rPr lang="el-G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στο μαθητή ν</a:t>
            </a:r>
            <a:r>
              <a:rPr lang="en-G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α σταματήσει</a:t>
            </a:r>
          </a:p>
          <a:p>
            <a:r>
              <a:rPr lang="en-G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r>
              <a:rPr lang="el-G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Παροχή </a:t>
            </a:r>
            <a:r>
              <a:rPr lang="en-G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επιλογή</a:t>
            </a:r>
            <a:r>
              <a:rPr lang="el-G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ς</a:t>
            </a:r>
            <a:endParaRPr lang="en-G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12727" y="1772137"/>
            <a:ext cx="444341" cy="444341"/>
          </a:xfrm>
          <a:prstGeom prst="rect">
            <a:avLst/>
          </a:prstGeom>
        </p:spPr>
      </p:pic>
      <p:sp>
        <p:nvSpPr>
          <p:cNvPr id="9" name="Text 4"/>
          <p:cNvSpPr/>
          <p:nvPr/>
        </p:nvSpPr>
        <p:spPr>
          <a:xfrm>
            <a:off x="4754382" y="2505051"/>
            <a:ext cx="3005661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734"/>
              </a:lnSpc>
              <a:buNone/>
            </a:pPr>
            <a:r>
              <a:rPr lang="el-GR" sz="2187" b="1" dirty="0" err="1">
                <a:solidFill>
                  <a:srgbClr val="015F98"/>
                </a:solidFill>
                <a:latin typeface="Nunito" pitchFamily="34" charset="0"/>
              </a:rPr>
              <a:t>Μεσα</a:t>
            </a:r>
            <a:r>
              <a:rPr lang="en-US" sz="2187" b="1" dirty="0" err="1">
                <a:solidFill>
                  <a:srgbClr val="015F98"/>
                </a:solidFill>
                <a:latin typeface="Nunito" pitchFamily="34" charset="0"/>
              </a:rPr>
              <a:t>ί</a:t>
            </a:r>
            <a:r>
              <a:rPr lang="el-GR" sz="2187" b="1" dirty="0" err="1">
                <a:solidFill>
                  <a:srgbClr val="015F98"/>
                </a:solidFill>
                <a:latin typeface="Nunito" pitchFamily="34" charset="0"/>
              </a:rPr>
              <a:t>ες</a:t>
            </a:r>
            <a:r>
              <a:rPr lang="el-GR" sz="2187" b="1" dirty="0">
                <a:solidFill>
                  <a:srgbClr val="015F98"/>
                </a:solidFill>
                <a:latin typeface="Nunito" pitchFamily="34" charset="0"/>
              </a:rPr>
              <a:t> παρεμβάσεις</a:t>
            </a:r>
            <a:endParaRPr lang="en-US" sz="2187" dirty="0"/>
          </a:p>
        </p:txBody>
      </p:sp>
      <p:sp>
        <p:nvSpPr>
          <p:cNvPr id="10" name="Text 5"/>
          <p:cNvSpPr/>
          <p:nvPr/>
        </p:nvSpPr>
        <p:spPr>
          <a:xfrm>
            <a:off x="4915019" y="3052119"/>
            <a:ext cx="2233493" cy="4720281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r>
              <a:rPr lang="el-G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Στέρηση προνομίων</a:t>
            </a:r>
            <a:endParaRPr lang="en-G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r>
              <a:rPr lang="en-G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Απομονώστε ή απομακρύνετε τους μαθητές</a:t>
            </a:r>
          </a:p>
          <a:p>
            <a:r>
              <a:rPr lang="en-G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r>
              <a:rPr lang="en-G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Χρήση ποινής</a:t>
            </a:r>
          </a:p>
          <a:p>
            <a:r>
              <a:rPr lang="en-G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 </a:t>
            </a:r>
          </a:p>
          <a:p>
            <a:r>
              <a:rPr lang="en-G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Παραπομπή στο γραφείο του </a:t>
            </a:r>
            <a:r>
              <a:rPr lang="el-GR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διευθυντ</a:t>
            </a:r>
            <a:r>
              <a:rPr lang="el-GR" kern="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η</a:t>
            </a:r>
            <a:endParaRPr lang="en-G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Image 4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51163" y="1772137"/>
            <a:ext cx="444341" cy="444341"/>
          </a:xfrm>
          <a:prstGeom prst="rect">
            <a:avLst/>
          </a:prstGeom>
        </p:spPr>
      </p:pic>
      <p:sp>
        <p:nvSpPr>
          <p:cNvPr id="15" name="Text 8"/>
          <p:cNvSpPr/>
          <p:nvPr/>
        </p:nvSpPr>
        <p:spPr>
          <a:xfrm>
            <a:off x="8578586" y="2400543"/>
            <a:ext cx="2233493" cy="69437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734"/>
              </a:lnSpc>
              <a:buNone/>
            </a:pPr>
            <a:r>
              <a:rPr lang="el-GR" sz="2187" b="1" dirty="0">
                <a:solidFill>
                  <a:srgbClr val="2D4DF2"/>
                </a:solidFill>
                <a:latin typeface="Nunito" pitchFamily="34" charset="0"/>
              </a:rPr>
              <a:t>Μεγαλύτερες παρεμβάσεις</a:t>
            </a:r>
            <a:endParaRPr lang="en-US" sz="2187" dirty="0"/>
          </a:p>
        </p:txBody>
      </p:sp>
      <p:sp>
        <p:nvSpPr>
          <p:cNvPr id="16" name="Text 9"/>
          <p:cNvSpPr/>
          <p:nvPr/>
        </p:nvSpPr>
        <p:spPr>
          <a:xfrm>
            <a:off x="8578585" y="3383052"/>
            <a:ext cx="2233493" cy="3956862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r>
              <a:rPr lang="en-G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Χρήση της στρατηγικής χρόνου σκέψης</a:t>
            </a:r>
          </a:p>
          <a:p>
            <a:r>
              <a:rPr lang="en-G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r>
              <a:rPr lang="en-G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Συνομιλία με  γονέα</a:t>
            </a:r>
          </a:p>
          <a:p>
            <a:r>
              <a:rPr lang="en-G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r>
              <a:rPr lang="en-G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Δημιουργία ατομικής συμφωνίας με τον μαθητή</a:t>
            </a:r>
          </a:p>
          <a:p>
            <a:r>
              <a:rPr lang="en-G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indent="0" algn="l">
              <a:lnSpc>
                <a:spcPts val="2799"/>
              </a:lnSpc>
              <a:buNone/>
            </a:pPr>
            <a:endParaRPr lang="en-US" sz="1750" dirty="0"/>
          </a:p>
        </p:txBody>
      </p:sp>
      <p:pic>
        <p:nvPicPr>
          <p:cNvPr id="17" name="Image 5" descr="preencoded.png">
            <a:hlinkClick r:id="rId7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242153" y="7589520"/>
            <a:ext cx="2296807" cy="54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8906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3F3FF">
              <a:alpha val="75000"/>
            </a:srgbClr>
          </a:solidFill>
          <a:ln/>
        </p:spPr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5" name="Shape 1"/>
          <p:cNvSpPr/>
          <p:nvPr/>
        </p:nvSpPr>
        <p:spPr>
          <a:xfrm>
            <a:off x="-120" y="67152"/>
            <a:ext cx="14630400" cy="8229600"/>
          </a:xfrm>
          <a:prstGeom prst="rect">
            <a:avLst/>
          </a:prstGeom>
          <a:solidFill>
            <a:srgbClr val="F3F3FF">
              <a:alpha val="85000"/>
            </a:srgbClr>
          </a:solidFill>
          <a:ln/>
        </p:spPr>
        <p:txBody>
          <a:bodyPr/>
          <a:lstStyle/>
          <a:p>
            <a:endParaRPr lang="el-G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l-GR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l-G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l-GR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l-G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l-GR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l-G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l-G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r>
              <a:rPr lang="en-GR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Περίπτωση απρεπούς συμπεριφοράς: Ένας μαθητής συστηματικά διακόπτει το μάθημα με φωνές, απρεπείς χειρονομίες </a:t>
            </a:r>
            <a:r>
              <a:rPr lang="el-GR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r>
              <a:rPr lang="en-GR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και προκλητική συμπεριφορά προς τον </a:t>
            </a:r>
            <a:r>
              <a:rPr lang="el-GR" sz="2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εκπαιδευτικό</a:t>
            </a:r>
            <a:r>
              <a:rPr lang="en-GR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και τους συμμαθητές του.</a:t>
            </a:r>
          </a:p>
          <a:p>
            <a:r>
              <a:rPr lang="en-GR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r>
              <a:rPr lang="el-GR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r>
              <a:rPr lang="en-GR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Περίπτωση σχολικού εκφοβισμού: Μια ομάδα μαθητών συστηματικά απομονώνει και εκφοβίζει λεκτικά και σωματικά </a:t>
            </a:r>
            <a:r>
              <a:rPr lang="el-GR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r>
              <a:rPr lang="en-GR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έναν συμμαθητή τους λόγω της εθνικής ή θρησκευτικής του καταγωγής.</a:t>
            </a:r>
          </a:p>
          <a:p>
            <a:r>
              <a:rPr lang="en-GR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r>
              <a:rPr lang="el-GR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r>
              <a:rPr lang="en-GR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Περίπτωση χρήσης απαγορευμένων ουσιών: Ένας μαθητής έρχεται στο σχολείο υπό την επήρεια ναρκωτικών ουσιών και </a:t>
            </a:r>
            <a:r>
              <a:rPr lang="el-GR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r>
              <a:rPr lang="en-GR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παρουσιάζει παραβατική συμπεριφορά.</a:t>
            </a:r>
          </a:p>
          <a:p>
            <a:r>
              <a:rPr lang="en-GR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r>
              <a:rPr lang="el-GR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r>
              <a:rPr lang="en-GR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Περίπτωση κλοπής: Ένας μαθητής κατηγορείται για κλοπή χρημάτων και αντικειμένων από άλλους συμμαθητές του στο </a:t>
            </a:r>
            <a:r>
              <a:rPr lang="el-GR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r>
              <a:rPr lang="en-GR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σχολικό περιβάλλον.</a:t>
            </a:r>
          </a:p>
          <a:p>
            <a:r>
              <a:rPr lang="en-GR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r>
              <a:rPr lang="el-GR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r>
              <a:rPr lang="en-GR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Περίπτωση κυβερνοεκφοβισμού: Μια ομάδα μαθητών δημιουργεί μια διαδικτυακή ομάδα στα μέσα κοινωνικής </a:t>
            </a:r>
            <a:r>
              <a:rPr lang="el-GR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</a:t>
            </a:r>
            <a:r>
              <a:rPr lang="en-GR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δικτύωσης για να στοχοποιήσει και να εκφοβίσει έναν συμμαθητή τους, αναρτώντας προσβλητικά σχόλια και </a:t>
            </a:r>
            <a:r>
              <a:rPr lang="el-GR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</a:t>
            </a:r>
            <a:r>
              <a:rPr lang="en-GR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φωτογραφίες.</a:t>
            </a:r>
          </a:p>
          <a:p>
            <a:r>
              <a:rPr lang="en-GR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r>
              <a:rPr lang="el-GR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r>
              <a:rPr lang="en-GR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Περίπτωση βανδαλισμού: Κάποιοι μαθητές προκαλούν ζημιές στις σχολικές εγκαταστάσεις, όπως γράψιμο τοίχων και </a:t>
            </a:r>
            <a:r>
              <a:rPr lang="el-GR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r>
              <a:rPr lang="en-GR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σπάσιμο παραθύρων.</a:t>
            </a:r>
          </a:p>
        </p:txBody>
      </p:sp>
      <p:sp>
        <p:nvSpPr>
          <p:cNvPr id="6" name="Text 2"/>
          <p:cNvSpPr/>
          <p:nvPr/>
        </p:nvSpPr>
        <p:spPr>
          <a:xfrm>
            <a:off x="1878227" y="826174"/>
            <a:ext cx="10403665" cy="733627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l-GR" sz="4374" b="1" dirty="0">
                <a:solidFill>
                  <a:srgbClr val="00002E"/>
                </a:solidFill>
                <a:latin typeface="Nunito" pitchFamily="34" charset="0"/>
              </a:rPr>
              <a:t>Παραδείγματα</a:t>
            </a:r>
          </a:p>
        </p:txBody>
      </p:sp>
      <p:sp>
        <p:nvSpPr>
          <p:cNvPr id="9" name="Text 5"/>
          <p:cNvSpPr/>
          <p:nvPr/>
        </p:nvSpPr>
        <p:spPr>
          <a:xfrm>
            <a:off x="957144" y="2413158"/>
            <a:ext cx="2672953" cy="390114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endParaRPr lang="en-US" sz="1750" dirty="0"/>
          </a:p>
        </p:txBody>
      </p:sp>
    </p:spTree>
    <p:extLst>
      <p:ext uri="{BB962C8B-B14F-4D97-AF65-F5344CB8AC3E}">
        <p14:creationId xmlns:p14="http://schemas.microsoft.com/office/powerpoint/2010/main" val="970729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709</Words>
  <Application>Microsoft Macintosh PowerPoint</Application>
  <PresentationFormat>Custom</PresentationFormat>
  <Paragraphs>109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Nunito</vt:lpstr>
      <vt:lpstr>PT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Angeliki Lazaridou</cp:lastModifiedBy>
  <cp:revision>15</cp:revision>
  <dcterms:created xsi:type="dcterms:W3CDTF">2024-04-16T15:46:04Z</dcterms:created>
  <dcterms:modified xsi:type="dcterms:W3CDTF">2024-04-24T05:45:06Z</dcterms:modified>
</cp:coreProperties>
</file>