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 id="276" r:id="rId3"/>
    <p:sldId id="277" r:id="rId4"/>
    <p:sldId id="278" r:id="rId5"/>
    <p:sldId id="279" r:id="rId6"/>
    <p:sldId id="280"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5" r:id="rId22"/>
    <p:sldId id="281" r:id="rId23"/>
    <p:sldId id="272" r:id="rId24"/>
    <p:sldId id="273" r:id="rId25"/>
    <p:sldId id="274" r:id="rId26"/>
    <p:sldId id="282" r:id="rId27"/>
    <p:sldId id="283" r:id="rId28"/>
  </p:sldIdLst>
  <p:sldSz cx="12192000" cy="6858000"/>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824" autoAdjust="0"/>
    <p:restoredTop sz="95859"/>
  </p:normalViewPr>
  <p:slideViewPr>
    <p:cSldViewPr snapToGrid="0" snapToObjects="1">
      <p:cViewPr varScale="1">
        <p:scale>
          <a:sx n="101" d="100"/>
          <a:sy n="101" d="100"/>
        </p:scale>
        <p:origin x="208" y="23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1601"/>
            <a:ext cx="10464800" cy="1927225"/>
          </a:xfrm>
        </p:spPr>
        <p:txBody>
          <a:bodyPr anchor="b">
            <a:noAutofit/>
          </a:bodyPr>
          <a:lstStyle>
            <a:lvl1pPr>
              <a:defRPr sz="5400" cap="all" baseline="0"/>
            </a:lvl1pPr>
          </a:lstStyle>
          <a:p>
            <a:r>
              <a:rPr lang="el-GR"/>
              <a:t>Click to edit Master title style</a:t>
            </a:r>
            <a:endParaRPr lang="en-US" dirty="0"/>
          </a:p>
        </p:txBody>
      </p:sp>
      <p:sp>
        <p:nvSpPr>
          <p:cNvPr id="3" name="Subtitle 2"/>
          <p:cNvSpPr>
            <a:spLocks noGrp="1"/>
          </p:cNvSpPr>
          <p:nvPr>
            <p:ph type="subTitle" idx="1"/>
          </p:nvPr>
        </p:nvSpPr>
        <p:spPr>
          <a:xfrm>
            <a:off x="914400" y="3505200"/>
            <a:ext cx="85344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Click to edit Master subtitle style</a:t>
            </a:r>
            <a:endParaRPr lang="en-US" dirty="0"/>
          </a:p>
        </p:txBody>
      </p:sp>
      <p:sp>
        <p:nvSpPr>
          <p:cNvPr id="4" name="Date Placeholder 3"/>
          <p:cNvSpPr>
            <a:spLocks noGrp="1"/>
          </p:cNvSpPr>
          <p:nvPr>
            <p:ph type="dt" sz="half" idx="10"/>
          </p:nvPr>
        </p:nvSpPr>
        <p:spPr/>
        <p:txBody>
          <a:bodyPr/>
          <a:lstStyle/>
          <a:p>
            <a:fld id="{A4F99463-8757-0740-A515-951043AFB910}" type="datetimeFigureOut">
              <a:rPr lang="x-none" smtClean="0"/>
              <a:t>31/5/21</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7DE60060-7481-3F44-8B05-A666E47C3B77}" type="slidenum">
              <a:rPr lang="x-none" smtClean="0"/>
              <a:t>‹#›</a:t>
            </a:fld>
            <a:endParaRPr lang="x-none"/>
          </a:p>
        </p:txBody>
      </p:sp>
      <p:cxnSp>
        <p:nvCxnSpPr>
          <p:cNvPr id="8" name="Straight Connector 7"/>
          <p:cNvCxnSpPr/>
          <p:nvPr/>
        </p:nvCxnSpPr>
        <p:spPr>
          <a:xfrm>
            <a:off x="914400" y="3398520"/>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4" name="Date Placeholder 3"/>
          <p:cNvSpPr>
            <a:spLocks noGrp="1"/>
          </p:cNvSpPr>
          <p:nvPr>
            <p:ph type="dt" sz="half" idx="10"/>
          </p:nvPr>
        </p:nvSpPr>
        <p:spPr/>
        <p:txBody>
          <a:bodyPr/>
          <a:lstStyle/>
          <a:p>
            <a:fld id="{A4F99463-8757-0740-A515-951043AFB910}" type="datetimeFigureOut">
              <a:rPr lang="x-none" smtClean="0"/>
              <a:t>31/5/21</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7DE60060-7481-3F44-8B05-A666E47C3B77}" type="slidenum">
              <a:rPr lang="x-none" smtClean="0"/>
              <a:t>‹#›</a:t>
            </a:fld>
            <a:endParaRPr 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09600"/>
            <a:ext cx="2743200" cy="5867400"/>
          </a:xfrm>
        </p:spPr>
        <p:txBody>
          <a:bodyPr vert="eaVert" anchor="b"/>
          <a:lstStyle/>
          <a:p>
            <a:r>
              <a:rPr lang="el-GR"/>
              <a:t>Click to edit Master title style</a:t>
            </a:r>
            <a:endParaRPr lang="en-US" dirty="0"/>
          </a:p>
        </p:txBody>
      </p:sp>
      <p:sp>
        <p:nvSpPr>
          <p:cNvPr id="3" name="Vertical Text Placeholder 2"/>
          <p:cNvSpPr>
            <a:spLocks noGrp="1"/>
          </p:cNvSpPr>
          <p:nvPr>
            <p:ph type="body" orient="vert" idx="1"/>
          </p:nvPr>
        </p:nvSpPr>
        <p:spPr>
          <a:xfrm>
            <a:off x="609600" y="609600"/>
            <a:ext cx="8026400" cy="5867400"/>
          </a:xfrm>
        </p:spPr>
        <p:txBody>
          <a:bodyPr vert="eaVert"/>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dirty="0"/>
          </a:p>
        </p:txBody>
      </p:sp>
      <p:sp>
        <p:nvSpPr>
          <p:cNvPr id="4" name="Date Placeholder 3"/>
          <p:cNvSpPr>
            <a:spLocks noGrp="1"/>
          </p:cNvSpPr>
          <p:nvPr>
            <p:ph type="dt" sz="half" idx="10"/>
          </p:nvPr>
        </p:nvSpPr>
        <p:spPr/>
        <p:txBody>
          <a:bodyPr/>
          <a:lstStyle/>
          <a:p>
            <a:fld id="{A4F99463-8757-0740-A515-951043AFB910}" type="datetimeFigureOut">
              <a:rPr lang="x-none" smtClean="0"/>
              <a:t>31/5/21</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7DE60060-7481-3F44-8B05-A666E47C3B77}" type="slidenum">
              <a:rPr lang="x-none" smtClean="0"/>
              <a:t>‹#›</a:t>
            </a:fld>
            <a:endParaRPr 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Click to edit Master title style</a:t>
            </a:r>
            <a:endParaRPr lang="en-US"/>
          </a:p>
        </p:txBody>
      </p:sp>
      <p:sp>
        <p:nvSpPr>
          <p:cNvPr id="3" name="Content Placeholder 2"/>
          <p:cNvSpPr>
            <a:spLocks noGrp="1"/>
          </p:cNvSpPr>
          <p:nvPr>
            <p:ph idx="1"/>
          </p:nvPr>
        </p:nvSpPr>
        <p:spPr/>
        <p:txBody>
          <a:body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4" name="Date Placeholder 3"/>
          <p:cNvSpPr>
            <a:spLocks noGrp="1"/>
          </p:cNvSpPr>
          <p:nvPr>
            <p:ph type="dt" sz="half" idx="10"/>
          </p:nvPr>
        </p:nvSpPr>
        <p:spPr/>
        <p:txBody>
          <a:bodyPr/>
          <a:lstStyle/>
          <a:p>
            <a:fld id="{A4F99463-8757-0740-A515-951043AFB910}" type="datetimeFigureOut">
              <a:rPr lang="x-none" smtClean="0"/>
              <a:t>31/5/21</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7DE60060-7481-3F44-8B05-A666E47C3B77}" type="slidenum">
              <a:rPr lang="x-none" smtClean="0"/>
              <a:t>‹#›</a:t>
            </a:fld>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2362201"/>
            <a:ext cx="10363200" cy="2200275"/>
          </a:xfrm>
        </p:spPr>
        <p:txBody>
          <a:bodyPr anchor="b">
            <a:normAutofit/>
          </a:bodyPr>
          <a:lstStyle>
            <a:lvl1pPr algn="l">
              <a:defRPr sz="4800" b="0" cap="all"/>
            </a:lvl1pPr>
          </a:lstStyle>
          <a:p>
            <a:r>
              <a:rPr lang="el-GR"/>
              <a:t>Click to edit Master title style</a:t>
            </a:r>
            <a:endParaRPr lang="en-US" dirty="0"/>
          </a:p>
        </p:txBody>
      </p:sp>
      <p:sp>
        <p:nvSpPr>
          <p:cNvPr id="3" name="Text Placeholder 2"/>
          <p:cNvSpPr>
            <a:spLocks noGrp="1"/>
          </p:cNvSpPr>
          <p:nvPr>
            <p:ph type="body" idx="1"/>
          </p:nvPr>
        </p:nvSpPr>
        <p:spPr>
          <a:xfrm>
            <a:off x="963084" y="4626865"/>
            <a:ext cx="103632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Click to edit Master text styles</a:t>
            </a:r>
          </a:p>
        </p:txBody>
      </p:sp>
      <p:sp>
        <p:nvSpPr>
          <p:cNvPr id="4" name="Date Placeholder 3"/>
          <p:cNvSpPr>
            <a:spLocks noGrp="1"/>
          </p:cNvSpPr>
          <p:nvPr>
            <p:ph type="dt" sz="half" idx="10"/>
          </p:nvPr>
        </p:nvSpPr>
        <p:spPr/>
        <p:txBody>
          <a:bodyPr/>
          <a:lstStyle/>
          <a:p>
            <a:fld id="{A4F99463-8757-0740-A515-951043AFB910}" type="datetimeFigureOut">
              <a:rPr lang="x-none" smtClean="0"/>
              <a:t>31/5/21</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7DE60060-7481-3F44-8B05-A666E47C3B77}" type="slidenum">
              <a:rPr lang="x-none" smtClean="0"/>
              <a:t>‹#›</a:t>
            </a:fld>
            <a:endParaRPr lang="x-none"/>
          </a:p>
        </p:txBody>
      </p:sp>
      <p:cxnSp>
        <p:nvCxnSpPr>
          <p:cNvPr id="7" name="Straight Connector 6"/>
          <p:cNvCxnSpPr/>
          <p:nvPr/>
        </p:nvCxnSpPr>
        <p:spPr>
          <a:xfrm>
            <a:off x="975360" y="4599432"/>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Click to edit Master title style</a:t>
            </a:r>
            <a:endParaRPr lang="en-US"/>
          </a:p>
        </p:txBody>
      </p:sp>
      <p:sp>
        <p:nvSpPr>
          <p:cNvPr id="3" name="Content Placeholder 2"/>
          <p:cNvSpPr>
            <a:spLocks noGrp="1"/>
          </p:cNvSpPr>
          <p:nvPr>
            <p:ph sz="half" idx="1"/>
          </p:nvPr>
        </p:nvSpPr>
        <p:spPr>
          <a:xfrm>
            <a:off x="609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dirty="0"/>
          </a:p>
        </p:txBody>
      </p:sp>
      <p:sp>
        <p:nvSpPr>
          <p:cNvPr id="4" name="Content Placeholder 3"/>
          <p:cNvSpPr>
            <a:spLocks noGrp="1"/>
          </p:cNvSpPr>
          <p:nvPr>
            <p:ph sz="half" idx="2"/>
          </p:nvPr>
        </p:nvSpPr>
        <p:spPr>
          <a:xfrm>
            <a:off x="6197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dirty="0"/>
          </a:p>
        </p:txBody>
      </p:sp>
      <p:sp>
        <p:nvSpPr>
          <p:cNvPr id="5" name="Date Placeholder 4"/>
          <p:cNvSpPr>
            <a:spLocks noGrp="1"/>
          </p:cNvSpPr>
          <p:nvPr>
            <p:ph type="dt" sz="half" idx="10"/>
          </p:nvPr>
        </p:nvSpPr>
        <p:spPr/>
        <p:txBody>
          <a:bodyPr/>
          <a:lstStyle/>
          <a:p>
            <a:fld id="{A4F99463-8757-0740-A515-951043AFB910}" type="datetimeFigureOut">
              <a:rPr lang="x-none" smtClean="0"/>
              <a:t>31/5/21</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7DE60060-7481-3F44-8B05-A666E47C3B77}" type="slidenum">
              <a:rPr lang="x-none" smtClean="0"/>
              <a:t>‹#›</a:t>
            </a:fld>
            <a:endParaRPr 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a:t>Click to edit Master title style</a:t>
            </a:r>
            <a:endParaRPr lang="en-US" dirty="0"/>
          </a:p>
        </p:txBody>
      </p:sp>
      <p:sp>
        <p:nvSpPr>
          <p:cNvPr id="3" name="Text Placeholder 2"/>
          <p:cNvSpPr>
            <a:spLocks noGrp="1"/>
          </p:cNvSpPr>
          <p:nvPr>
            <p:ph type="body" idx="1"/>
          </p:nvPr>
        </p:nvSpPr>
        <p:spPr>
          <a:xfrm>
            <a:off x="60960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Click to edit Master text styles</a:t>
            </a:r>
          </a:p>
        </p:txBody>
      </p:sp>
      <p:sp>
        <p:nvSpPr>
          <p:cNvPr id="4" name="Content Placeholder 3"/>
          <p:cNvSpPr>
            <a:spLocks noGrp="1"/>
          </p:cNvSpPr>
          <p:nvPr>
            <p:ph sz="half" idx="2"/>
          </p:nvPr>
        </p:nvSpPr>
        <p:spPr>
          <a:xfrm>
            <a:off x="60960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dirty="0"/>
          </a:p>
        </p:txBody>
      </p:sp>
      <p:sp>
        <p:nvSpPr>
          <p:cNvPr id="5" name="Text Placeholder 4"/>
          <p:cNvSpPr>
            <a:spLocks noGrp="1"/>
          </p:cNvSpPr>
          <p:nvPr>
            <p:ph type="body" sz="quarter" idx="3"/>
          </p:nvPr>
        </p:nvSpPr>
        <p:spPr>
          <a:xfrm>
            <a:off x="633984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Click to edit Master text styles</a:t>
            </a:r>
          </a:p>
        </p:txBody>
      </p:sp>
      <p:sp>
        <p:nvSpPr>
          <p:cNvPr id="6" name="Content Placeholder 5"/>
          <p:cNvSpPr>
            <a:spLocks noGrp="1"/>
          </p:cNvSpPr>
          <p:nvPr>
            <p:ph sz="quarter" idx="4"/>
          </p:nvPr>
        </p:nvSpPr>
        <p:spPr>
          <a:xfrm>
            <a:off x="633984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dirty="0"/>
          </a:p>
        </p:txBody>
      </p:sp>
      <p:sp>
        <p:nvSpPr>
          <p:cNvPr id="7" name="Date Placeholder 6"/>
          <p:cNvSpPr>
            <a:spLocks noGrp="1"/>
          </p:cNvSpPr>
          <p:nvPr>
            <p:ph type="dt" sz="half" idx="10"/>
          </p:nvPr>
        </p:nvSpPr>
        <p:spPr/>
        <p:txBody>
          <a:bodyPr/>
          <a:lstStyle/>
          <a:p>
            <a:fld id="{A4F99463-8757-0740-A515-951043AFB910}" type="datetimeFigureOut">
              <a:rPr lang="x-none" smtClean="0"/>
              <a:t>31/5/21</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7DE60060-7481-3F44-8B05-A666E47C3B77}" type="slidenum">
              <a:rPr lang="x-none" smtClean="0"/>
              <a:t>‹#›</a:t>
            </a:fld>
            <a:endParaRPr lang="x-none"/>
          </a:p>
        </p:txBody>
      </p:sp>
      <p:cxnSp>
        <p:nvCxnSpPr>
          <p:cNvPr id="11" name="Straight Connector 10"/>
          <p:cNvCxnSpPr/>
          <p:nvPr/>
        </p:nvCxnSpPr>
        <p:spPr>
          <a:xfrm rot="5400000">
            <a:off x="3741949" y="4045691"/>
            <a:ext cx="4709160" cy="105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Click to edit Master title style</a:t>
            </a:r>
            <a:endParaRPr lang="en-US"/>
          </a:p>
        </p:txBody>
      </p:sp>
      <p:sp>
        <p:nvSpPr>
          <p:cNvPr id="3" name="Date Placeholder 2"/>
          <p:cNvSpPr>
            <a:spLocks noGrp="1"/>
          </p:cNvSpPr>
          <p:nvPr>
            <p:ph type="dt" sz="half" idx="10"/>
          </p:nvPr>
        </p:nvSpPr>
        <p:spPr/>
        <p:txBody>
          <a:bodyPr/>
          <a:lstStyle/>
          <a:p>
            <a:fld id="{A4F99463-8757-0740-A515-951043AFB910}" type="datetimeFigureOut">
              <a:rPr lang="x-none" smtClean="0"/>
              <a:t>31/5/21</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7DE60060-7481-3F44-8B05-A666E47C3B77}" type="slidenum">
              <a:rPr lang="x-none" smtClean="0"/>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F99463-8757-0740-A515-951043AFB910}" type="datetimeFigureOut">
              <a:rPr lang="x-none" smtClean="0"/>
              <a:t>31/5/21</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7DE60060-7481-3F44-8B05-A666E47C3B77}" type="slidenum">
              <a:rPr lang="x-none" smtClean="0"/>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792080"/>
            <a:ext cx="2852928" cy="1261872"/>
          </a:xfrm>
        </p:spPr>
        <p:txBody>
          <a:bodyPr anchor="b">
            <a:noAutofit/>
          </a:bodyPr>
          <a:lstStyle>
            <a:lvl1pPr algn="l">
              <a:defRPr sz="2400" b="0"/>
            </a:lvl1pPr>
          </a:lstStyle>
          <a:p>
            <a:r>
              <a:rPr lang="el-GR"/>
              <a:t>Click to edit Master title style</a:t>
            </a:r>
            <a:endParaRPr lang="en-US" dirty="0"/>
          </a:p>
        </p:txBody>
      </p:sp>
      <p:sp>
        <p:nvSpPr>
          <p:cNvPr id="3" name="Content Placeholder 2"/>
          <p:cNvSpPr>
            <a:spLocks noGrp="1"/>
          </p:cNvSpPr>
          <p:nvPr>
            <p:ph idx="1"/>
          </p:nvPr>
        </p:nvSpPr>
        <p:spPr>
          <a:xfrm>
            <a:off x="3962400" y="792080"/>
            <a:ext cx="7620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dirty="0"/>
          </a:p>
        </p:txBody>
      </p:sp>
      <p:sp>
        <p:nvSpPr>
          <p:cNvPr id="4" name="Text Placeholder 3"/>
          <p:cNvSpPr>
            <a:spLocks noGrp="1"/>
          </p:cNvSpPr>
          <p:nvPr>
            <p:ph type="body" sz="half" idx="2"/>
          </p:nvPr>
        </p:nvSpPr>
        <p:spPr>
          <a:xfrm>
            <a:off x="609601" y="2130553"/>
            <a:ext cx="2852928"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Click to edit Master text styles</a:t>
            </a:r>
          </a:p>
        </p:txBody>
      </p:sp>
      <p:sp>
        <p:nvSpPr>
          <p:cNvPr id="5" name="Date Placeholder 4"/>
          <p:cNvSpPr>
            <a:spLocks noGrp="1"/>
          </p:cNvSpPr>
          <p:nvPr>
            <p:ph type="dt" sz="half" idx="10"/>
          </p:nvPr>
        </p:nvSpPr>
        <p:spPr/>
        <p:txBody>
          <a:bodyPr/>
          <a:lstStyle/>
          <a:p>
            <a:fld id="{A4F99463-8757-0740-A515-951043AFB910}" type="datetimeFigureOut">
              <a:rPr lang="x-none" smtClean="0"/>
              <a:t>31/5/21</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7DE60060-7481-3F44-8B05-A666E47C3B77}" type="slidenum">
              <a:rPr lang="x-none" smtClean="0"/>
              <a:t>‹#›</a:t>
            </a:fld>
            <a:endParaRPr lang="x-none"/>
          </a:p>
        </p:txBody>
      </p:sp>
      <p:cxnSp>
        <p:nvCxnSpPr>
          <p:cNvPr id="9" name="Straight Connector 8"/>
          <p:cNvCxnSpPr/>
          <p:nvPr/>
        </p:nvCxnSpPr>
        <p:spPr>
          <a:xfrm rot="5400000">
            <a:off x="912152" y="3579942"/>
            <a:ext cx="5577840" cy="211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792480"/>
            <a:ext cx="2856907" cy="1264920"/>
          </a:xfrm>
        </p:spPr>
        <p:txBody>
          <a:bodyPr anchor="b">
            <a:normAutofit/>
          </a:bodyPr>
          <a:lstStyle>
            <a:lvl1pPr algn="l">
              <a:defRPr sz="2400" b="0"/>
            </a:lvl1pPr>
          </a:lstStyle>
          <a:p>
            <a:r>
              <a:rPr lang="el-GR"/>
              <a:t>Click to edit Master title style</a:t>
            </a:r>
            <a:endParaRPr lang="en-US" dirty="0"/>
          </a:p>
        </p:txBody>
      </p:sp>
      <p:sp>
        <p:nvSpPr>
          <p:cNvPr id="3" name="Picture Placeholder 2"/>
          <p:cNvSpPr>
            <a:spLocks noGrp="1"/>
          </p:cNvSpPr>
          <p:nvPr>
            <p:ph type="pic" idx="1"/>
          </p:nvPr>
        </p:nvSpPr>
        <p:spPr>
          <a:xfrm>
            <a:off x="3811480" y="838201"/>
            <a:ext cx="787252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Drag picture to placeholder or click icon to add</a:t>
            </a:r>
            <a:endParaRPr lang="en-US" dirty="0"/>
          </a:p>
        </p:txBody>
      </p:sp>
      <p:sp>
        <p:nvSpPr>
          <p:cNvPr id="4" name="Text Placeholder 3"/>
          <p:cNvSpPr>
            <a:spLocks noGrp="1"/>
          </p:cNvSpPr>
          <p:nvPr>
            <p:ph type="body" sz="half" idx="2"/>
          </p:nvPr>
        </p:nvSpPr>
        <p:spPr>
          <a:xfrm>
            <a:off x="609600" y="2133600"/>
            <a:ext cx="2852928"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Click to edit Master text styles</a:t>
            </a:r>
          </a:p>
        </p:txBody>
      </p:sp>
      <p:sp>
        <p:nvSpPr>
          <p:cNvPr id="5" name="Date Placeholder 4"/>
          <p:cNvSpPr>
            <a:spLocks noGrp="1"/>
          </p:cNvSpPr>
          <p:nvPr>
            <p:ph type="dt" sz="half" idx="10"/>
          </p:nvPr>
        </p:nvSpPr>
        <p:spPr/>
        <p:txBody>
          <a:bodyPr/>
          <a:lstStyle/>
          <a:p>
            <a:fld id="{A4F99463-8757-0740-A515-951043AFB910}" type="datetimeFigureOut">
              <a:rPr lang="x-none" smtClean="0"/>
              <a:t>31/5/21</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7DE60060-7481-3F44-8B05-A666E47C3B77}" type="slidenum">
              <a:rPr lang="x-none" smtClean="0"/>
              <a:t>‹#›</a:t>
            </a:fld>
            <a:endParaRPr lang="x-non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12192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09600" y="533400"/>
            <a:ext cx="10972800" cy="990600"/>
          </a:xfrm>
          <a:prstGeom prst="rect">
            <a:avLst/>
          </a:prstGeom>
        </p:spPr>
        <p:txBody>
          <a:bodyPr vert="horz" lIns="91440" tIns="45720" rIns="91440" bIns="45720" rtlCol="0" anchor="ctr">
            <a:normAutofit/>
          </a:bodyPr>
          <a:lstStyle/>
          <a:p>
            <a:r>
              <a:rPr lang="el-GR"/>
              <a:t>Click to edit Master title style</a:t>
            </a:r>
            <a:endParaRPr lang="en-US" dirty="0"/>
          </a:p>
        </p:txBody>
      </p:sp>
      <p:sp>
        <p:nvSpPr>
          <p:cNvPr id="3" name="Text Placeholder 2"/>
          <p:cNvSpPr>
            <a:spLocks noGrp="1"/>
          </p:cNvSpPr>
          <p:nvPr>
            <p:ph type="body" idx="1"/>
          </p:nvPr>
        </p:nvSpPr>
        <p:spPr>
          <a:xfrm>
            <a:off x="609600" y="1600200"/>
            <a:ext cx="10972800" cy="4876800"/>
          </a:xfrm>
          <a:prstGeom prst="rect">
            <a:avLst/>
          </a:prstGeom>
        </p:spPr>
        <p:txBody>
          <a:bodyPr vert="horz" lIns="91440" tIns="45720" rIns="91440" bIns="45720" rtlCol="0">
            <a:normAutofit/>
          </a:body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dirty="0"/>
          </a:p>
        </p:txBody>
      </p:sp>
      <p:sp>
        <p:nvSpPr>
          <p:cNvPr id="7" name="Rectangle 6"/>
          <p:cNvSpPr/>
          <p:nvPr/>
        </p:nvSpPr>
        <p:spPr>
          <a:xfrm>
            <a:off x="0" y="0"/>
            <a:ext cx="12192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609600" y="18288"/>
            <a:ext cx="3860800" cy="329184"/>
          </a:xfrm>
          <a:prstGeom prst="rect">
            <a:avLst/>
          </a:prstGeom>
        </p:spPr>
        <p:txBody>
          <a:bodyPr vert="horz" lIns="91440" tIns="45720" rIns="91440" bIns="45720" rtlCol="0" anchor="ctr"/>
          <a:lstStyle>
            <a:lvl1pPr algn="l">
              <a:defRPr sz="1200">
                <a:solidFill>
                  <a:srgbClr val="FFFFFF"/>
                </a:solidFill>
              </a:defRPr>
            </a:lvl1pPr>
          </a:lstStyle>
          <a:p>
            <a:fld id="{A4F99463-8757-0740-A515-951043AFB910}" type="datetimeFigureOut">
              <a:rPr lang="x-none" smtClean="0"/>
              <a:t>31/5/21</a:t>
            </a:fld>
            <a:endParaRPr lang="x-none"/>
          </a:p>
        </p:txBody>
      </p:sp>
      <p:sp>
        <p:nvSpPr>
          <p:cNvPr id="5" name="Footer Placeholder 4"/>
          <p:cNvSpPr>
            <a:spLocks noGrp="1"/>
          </p:cNvSpPr>
          <p:nvPr>
            <p:ph type="ftr" sz="quarter" idx="3"/>
          </p:nvPr>
        </p:nvSpPr>
        <p:spPr>
          <a:xfrm>
            <a:off x="4572000" y="18288"/>
            <a:ext cx="5486400" cy="329184"/>
          </a:xfrm>
          <a:prstGeom prst="rect">
            <a:avLst/>
          </a:prstGeom>
        </p:spPr>
        <p:txBody>
          <a:bodyPr vert="horz" lIns="91440" tIns="45720" rIns="91440" bIns="45720" rtlCol="0" anchor="ctr"/>
          <a:lstStyle>
            <a:lvl1pPr algn="ctr">
              <a:defRPr sz="1200">
                <a:solidFill>
                  <a:srgbClr val="FFFFFF"/>
                </a:solidFill>
              </a:defRPr>
            </a:lvl1pPr>
          </a:lstStyle>
          <a:p>
            <a:endParaRPr lang="x-none"/>
          </a:p>
        </p:txBody>
      </p:sp>
      <p:sp>
        <p:nvSpPr>
          <p:cNvPr id="6" name="Slide Number Placeholder 5"/>
          <p:cNvSpPr>
            <a:spLocks noGrp="1"/>
          </p:cNvSpPr>
          <p:nvPr>
            <p:ph type="sldNum" sz="quarter" idx="4"/>
          </p:nvPr>
        </p:nvSpPr>
        <p:spPr>
          <a:xfrm>
            <a:off x="10160000" y="18288"/>
            <a:ext cx="1422400" cy="329184"/>
          </a:xfrm>
          <a:prstGeom prst="rect">
            <a:avLst/>
          </a:prstGeom>
        </p:spPr>
        <p:txBody>
          <a:bodyPr vert="horz" lIns="91440" tIns="45720" rIns="91440" bIns="45720" rtlCol="0" anchor="ctr"/>
          <a:lstStyle>
            <a:lvl1pPr algn="l">
              <a:defRPr sz="1400" b="1">
                <a:solidFill>
                  <a:srgbClr val="FFFFFF"/>
                </a:solidFill>
              </a:defRPr>
            </a:lvl1pPr>
          </a:lstStyle>
          <a:p>
            <a:fld id="{7DE60060-7481-3F44-8B05-A666E47C3B77}" type="slidenum">
              <a:rPr lang="x-none" smtClean="0"/>
              <a:t>‹#›</a:t>
            </a:fld>
            <a:endParaRPr lang="x-none"/>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1A6B4-0857-9E4E-8A91-DD0EA268E947}"/>
              </a:ext>
            </a:extLst>
          </p:cNvPr>
          <p:cNvSpPr>
            <a:spLocks noGrp="1"/>
          </p:cNvSpPr>
          <p:nvPr>
            <p:ph type="ctrTitle"/>
          </p:nvPr>
        </p:nvSpPr>
        <p:spPr>
          <a:xfrm>
            <a:off x="1524000" y="2366009"/>
            <a:ext cx="9144000" cy="1704023"/>
          </a:xfrm>
        </p:spPr>
        <p:txBody>
          <a:bodyPr>
            <a:normAutofit/>
          </a:bodyPr>
          <a:lstStyle/>
          <a:p>
            <a:r>
              <a:rPr lang="el-GR" sz="4000" b="1" dirty="0">
                <a:solidFill>
                  <a:srgbClr val="FF0000"/>
                </a:solidFill>
              </a:rPr>
              <a:t>Προβληματικές συμπεριφορές στην τάξη</a:t>
            </a:r>
            <a:endParaRPr lang="x-none" sz="4000" b="1" dirty="0">
              <a:solidFill>
                <a:srgbClr val="FF0000"/>
              </a:solidFill>
            </a:endParaRPr>
          </a:p>
        </p:txBody>
      </p:sp>
    </p:spTree>
    <p:extLst>
      <p:ext uri="{BB962C8B-B14F-4D97-AF65-F5344CB8AC3E}">
        <p14:creationId xmlns:p14="http://schemas.microsoft.com/office/powerpoint/2010/main" val="31157302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DF491-ACA9-BB4E-A823-806620A5C7D9}"/>
              </a:ext>
            </a:extLst>
          </p:cNvPr>
          <p:cNvSpPr>
            <a:spLocks noGrp="1"/>
          </p:cNvSpPr>
          <p:nvPr>
            <p:ph type="title"/>
          </p:nvPr>
        </p:nvSpPr>
        <p:spPr/>
        <p:txBody>
          <a:bodyPr/>
          <a:lstStyle/>
          <a:p>
            <a:pPr algn="ctr"/>
            <a:r>
              <a:rPr lang="el-GR" altLang="en-US" b="1" dirty="0">
                <a:solidFill>
                  <a:srgbClr val="FF0000"/>
                </a:solidFill>
                <a:sym typeface="Wingdings" panose="05000000000000000000" pitchFamily="2" charset="2"/>
              </a:rPr>
              <a:t>Στάση των εκπαιδευτικών</a:t>
            </a:r>
            <a:endParaRPr lang="x-none" b="1" dirty="0">
              <a:solidFill>
                <a:srgbClr val="FF0000"/>
              </a:solidFill>
            </a:endParaRPr>
          </a:p>
        </p:txBody>
      </p:sp>
      <p:sp>
        <p:nvSpPr>
          <p:cNvPr id="3" name="Content Placeholder 2">
            <a:extLst>
              <a:ext uri="{FF2B5EF4-FFF2-40B4-BE49-F238E27FC236}">
                <a16:creationId xmlns:a16="http://schemas.microsoft.com/office/drawing/2014/main" id="{F55B8D49-2C91-6341-AE7B-9A6425F8931C}"/>
              </a:ext>
            </a:extLst>
          </p:cNvPr>
          <p:cNvSpPr>
            <a:spLocks noGrp="1"/>
          </p:cNvSpPr>
          <p:nvPr>
            <p:ph idx="1"/>
          </p:nvPr>
        </p:nvSpPr>
        <p:spPr>
          <a:xfrm>
            <a:off x="838200" y="1528997"/>
            <a:ext cx="10515600" cy="4647966"/>
          </a:xfrm>
        </p:spPr>
        <p:txBody>
          <a:bodyPr>
            <a:normAutofit/>
          </a:bodyPr>
          <a:lstStyle/>
          <a:p>
            <a:r>
              <a:rPr lang="el-GR" altLang="en-US" sz="2600" dirty="0">
                <a:sym typeface="Wingdings" panose="05000000000000000000" pitchFamily="2" charset="2"/>
              </a:rPr>
              <a:t>Οι εκπαιδευτικοί όταν βρεθούν αντιμέτωποι με επιθετικά παιδιά είναι συχνά αβέβαιοι για τη στάση που θα πρέπει να κρατήσουν αν δηλαδή θα πρέπει να επιτρέψουν ή να τιμωρήσουν μια επιθετική συμπεριφορά. </a:t>
            </a:r>
          </a:p>
          <a:p>
            <a:r>
              <a:rPr lang="el-GR" altLang="en-US" sz="2600" dirty="0">
                <a:sym typeface="Wingdings" panose="05000000000000000000" pitchFamily="2" charset="2"/>
              </a:rPr>
              <a:t>Η πρώτη τους αντίδραση θα πρέπει να είναι </a:t>
            </a:r>
            <a:r>
              <a:rPr lang="el-GR" altLang="en-US" sz="2600" b="1" dirty="0">
                <a:sym typeface="Wingdings" panose="05000000000000000000" pitchFamily="2" charset="2"/>
              </a:rPr>
              <a:t>η επικοινωνία με το οικογενειακό περιβάλλον του παιδιού </a:t>
            </a:r>
            <a:r>
              <a:rPr lang="el-GR" altLang="en-US" sz="2600" dirty="0">
                <a:sym typeface="Wingdings" panose="05000000000000000000" pitchFamily="2" charset="2"/>
              </a:rPr>
              <a:t>για μια λεπτομερή ενημέρωση και η στενή συνεργασία με αυτό.</a:t>
            </a:r>
          </a:p>
          <a:p>
            <a:r>
              <a:rPr lang="el-GR" altLang="en-US" sz="2600" dirty="0">
                <a:sym typeface="Wingdings" panose="05000000000000000000" pitchFamily="2" charset="2"/>
              </a:rPr>
              <a:t>Τις περισσότερες φορές η ανυπάκουη συμπεριφορά του παιδιού είναι ένας τρόπος για να αποσπάσει την προσοχή του εκπαιδευτικού και να βρεθεί στο επίκεντρο του ενδιαφέροντος του. </a:t>
            </a:r>
            <a:endParaRPr lang="en-GB" altLang="en-US" sz="2600" dirty="0">
              <a:sym typeface="Wingdings" panose="05000000000000000000" pitchFamily="2" charset="2"/>
            </a:endParaRPr>
          </a:p>
          <a:p>
            <a:endParaRPr lang="x-none" dirty="0"/>
          </a:p>
        </p:txBody>
      </p:sp>
    </p:spTree>
    <p:extLst>
      <p:ext uri="{BB962C8B-B14F-4D97-AF65-F5344CB8AC3E}">
        <p14:creationId xmlns:p14="http://schemas.microsoft.com/office/powerpoint/2010/main" val="3084437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5FDEF0D-9F0F-6A41-A1FB-F3EC4559072B}"/>
              </a:ext>
            </a:extLst>
          </p:cNvPr>
          <p:cNvSpPr>
            <a:spLocks noGrp="1"/>
          </p:cNvSpPr>
          <p:nvPr>
            <p:ph idx="1"/>
          </p:nvPr>
        </p:nvSpPr>
        <p:spPr>
          <a:xfrm>
            <a:off x="838200" y="765810"/>
            <a:ext cx="10299492" cy="5411153"/>
          </a:xfrm>
        </p:spPr>
        <p:txBody>
          <a:bodyPr>
            <a:normAutofit/>
          </a:bodyPr>
          <a:lstStyle/>
          <a:p>
            <a:r>
              <a:rPr lang="el-GR" altLang="en-US" sz="2600" dirty="0">
                <a:sym typeface="Wingdings" panose="05000000000000000000" pitchFamily="2" charset="2"/>
              </a:rPr>
              <a:t>Ο εκπαιδευτικός πρέπει να γνωρίζει ότι ο θυμός και η τιμωρία εκ μέρους του ενισχύουν τις εκρήξεις του παιδιού αφού προτιμά μια αντίδραση έστω και θυμωμένη από την αδιαφορία. </a:t>
            </a:r>
          </a:p>
          <a:p>
            <a:r>
              <a:rPr lang="el-GR" altLang="en-US" sz="2600" dirty="0">
                <a:sym typeface="Wingdings" panose="05000000000000000000" pitchFamily="2" charset="2"/>
              </a:rPr>
              <a:t>Το παιδί αυτό χρειάζεται συνεχή προσοχή και ιδιαίτερη μεταχείριση όχι μόνο όταν εκδηλώνει το θυμό του. </a:t>
            </a:r>
          </a:p>
          <a:p>
            <a:r>
              <a:rPr lang="el-GR" altLang="en-US" sz="2600" dirty="0">
                <a:sym typeface="Wingdings" panose="05000000000000000000" pitchFamily="2" charset="2"/>
              </a:rPr>
              <a:t>Η συμπεριφορά που πρέπει να υιοθετήσει αρχικά ο εκπαιδευτικός -απέναντι στις εκρήξεις θυμού- είναι η αδιαφορία. </a:t>
            </a:r>
          </a:p>
          <a:p>
            <a:r>
              <a:rPr lang="el-GR" altLang="en-US" sz="2600" dirty="0">
                <a:sym typeface="Wingdings" panose="05000000000000000000" pitchFamily="2" charset="2"/>
              </a:rPr>
              <a:t>Στη συνέχεια πρέπει να προσπαθήσει να επικοινωνήσει μαζί του, να του αφιερώσει χρόνο, να κερδίσει την εμπιστοσύνη του, να το ενθαρρύνει για να συμμετέχει στην εκπαιδευτική διαδικασία και να το επιβραβεύει όταν φέρεται καλά.</a:t>
            </a:r>
            <a:endParaRPr lang="en-GB" altLang="en-US" sz="2600" dirty="0">
              <a:sym typeface="Wingdings" panose="05000000000000000000" pitchFamily="2" charset="2"/>
            </a:endParaRPr>
          </a:p>
          <a:p>
            <a:endParaRPr lang="x-none" dirty="0"/>
          </a:p>
        </p:txBody>
      </p:sp>
    </p:spTree>
    <p:extLst>
      <p:ext uri="{BB962C8B-B14F-4D97-AF65-F5344CB8AC3E}">
        <p14:creationId xmlns:p14="http://schemas.microsoft.com/office/powerpoint/2010/main" val="34592788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D2BE910-6942-4C45-A2DE-1ABA0A279BA3}"/>
              </a:ext>
            </a:extLst>
          </p:cNvPr>
          <p:cNvSpPr>
            <a:spLocks noGrp="1"/>
          </p:cNvSpPr>
          <p:nvPr>
            <p:ph idx="1"/>
          </p:nvPr>
        </p:nvSpPr>
        <p:spPr>
          <a:xfrm>
            <a:off x="838200" y="937260"/>
            <a:ext cx="10515600" cy="5239703"/>
          </a:xfrm>
        </p:spPr>
        <p:txBody>
          <a:bodyPr>
            <a:normAutofit/>
          </a:bodyPr>
          <a:lstStyle/>
          <a:p>
            <a:r>
              <a:rPr lang="el-GR" altLang="en-US" sz="2600" dirty="0">
                <a:sym typeface="Wingdings" panose="05000000000000000000" pitchFamily="2" charset="2"/>
              </a:rPr>
              <a:t>Αντίθετα ο εκπαιδευτικός πρέπει να αποφεύγει τις ακραίες τακτικές. </a:t>
            </a:r>
          </a:p>
          <a:p>
            <a:r>
              <a:rPr lang="el-GR" altLang="en-US" sz="2600" dirty="0">
                <a:sym typeface="Wingdings" panose="05000000000000000000" pitchFamily="2" charset="2"/>
              </a:rPr>
              <a:t>Οι αυστηρές ποινές και οι τιμωρίες έχουν ακριβώς τα αντίθετα αποτελέσματα από αυτά που αναμένονται. </a:t>
            </a:r>
          </a:p>
          <a:p>
            <a:r>
              <a:rPr lang="el-GR" altLang="en-US" sz="2600" dirty="0">
                <a:sym typeface="Wingdings" panose="05000000000000000000" pitchFamily="2" charset="2"/>
              </a:rPr>
              <a:t>Δεν πρέπει, ωστόσο, να αφήνουμε το μαθητή να εκφράζει απεριόριστα και ελεύθερα την επιθετικότητά του και πρέπει να καταλάβει ότι υπάρχουν όρια που αν τα παραβεί θα τιμωρηθεί. </a:t>
            </a:r>
          </a:p>
          <a:p>
            <a:r>
              <a:rPr lang="el-GR" altLang="en-US" sz="2600" dirty="0">
                <a:sym typeface="Wingdings" panose="05000000000000000000" pitchFamily="2" charset="2"/>
              </a:rPr>
              <a:t>Η τήρηση κάποιων κανόνων είναι απαραίτητη και θα οδηγήσει το παιδί στην πειθαρχία χωρίς να χρειαστούν αυστηρές τιμωρίες. </a:t>
            </a:r>
          </a:p>
          <a:p>
            <a:r>
              <a:rPr lang="el-GR" altLang="en-US" sz="2600" dirty="0">
                <a:sym typeface="Wingdings" panose="05000000000000000000" pitchFamily="2" charset="2"/>
              </a:rPr>
              <a:t>Επιπλέον μέσω μικρών ανταμοιβών μπορεί ο εκπαιδευτικός να ενθαρρύνει την καλή συμπεριφορά. </a:t>
            </a:r>
            <a:endParaRPr lang="en-GB" altLang="en-US" sz="2600" dirty="0">
              <a:sym typeface="Wingdings" panose="05000000000000000000" pitchFamily="2" charset="2"/>
            </a:endParaRPr>
          </a:p>
          <a:p>
            <a:endParaRPr lang="x-none" dirty="0"/>
          </a:p>
        </p:txBody>
      </p:sp>
    </p:spTree>
    <p:extLst>
      <p:ext uri="{BB962C8B-B14F-4D97-AF65-F5344CB8AC3E}">
        <p14:creationId xmlns:p14="http://schemas.microsoft.com/office/powerpoint/2010/main" val="34796229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AADB974-61C1-2644-B42F-61D40BD3E3EF}"/>
              </a:ext>
            </a:extLst>
          </p:cNvPr>
          <p:cNvSpPr>
            <a:spLocks noGrp="1"/>
          </p:cNvSpPr>
          <p:nvPr>
            <p:ph idx="1"/>
          </p:nvPr>
        </p:nvSpPr>
        <p:spPr>
          <a:xfrm>
            <a:off x="838200" y="854439"/>
            <a:ext cx="10515600" cy="5322524"/>
          </a:xfrm>
        </p:spPr>
        <p:txBody>
          <a:bodyPr>
            <a:normAutofit/>
          </a:bodyPr>
          <a:lstStyle/>
          <a:p>
            <a:r>
              <a:rPr lang="el-GR" altLang="en-US" sz="2600" dirty="0">
                <a:sym typeface="Wingdings" panose="05000000000000000000" pitchFamily="2" charset="2"/>
              </a:rPr>
              <a:t>Αν η τιμωρία δεν μπορεί να αποφευχθεί τότε συνίσταται να μη συμμετέχει σε κάποια δραστηριότητα που το ευχαριστεί, κλπ.</a:t>
            </a:r>
          </a:p>
          <a:p>
            <a:r>
              <a:rPr lang="el-GR" altLang="en-US" sz="2600" dirty="0">
                <a:sym typeface="Wingdings" panose="05000000000000000000" pitchFamily="2" charset="2"/>
              </a:rPr>
              <a:t> Είναι σημαντικό, οι αμοιβές και οι τιμωρίες να εφαρμόζονται τη σωστή στιγμή. Το αποτέλεσμά τους είναι καλύτερο όταν δίνονται αμέσως μετά από κάποια πράξη του παιδιού. </a:t>
            </a:r>
          </a:p>
          <a:p>
            <a:r>
              <a:rPr lang="el-GR" altLang="en-US" sz="2600" dirty="0">
                <a:sym typeface="Wingdings" panose="05000000000000000000" pitchFamily="2" charset="2"/>
              </a:rPr>
              <a:t>Επίσης, οι απειλές για τιμωρία πρέπει να είναι ρεαλιστικές. </a:t>
            </a:r>
          </a:p>
          <a:p>
            <a:r>
              <a:rPr lang="el-GR" altLang="en-US" sz="2600" dirty="0">
                <a:sym typeface="Wingdings" panose="05000000000000000000" pitchFamily="2" charset="2"/>
              </a:rPr>
              <a:t>Όταν η ανυπάκουη συμπεριφορά του παιδιού ξεφύγει από κάθε έλεγχο και μιλάμε για πραγματική διαταραχή. Τότε είναι αναγκαία η παρέμβαση κάποιου ειδικού ψυχολόγου και η φοίτησή του σε κάποιο εργαστήρι ειδικής αγωγής. </a:t>
            </a:r>
            <a:endParaRPr lang="en-GB" altLang="en-US" sz="2600" dirty="0">
              <a:sym typeface="Wingdings" panose="05000000000000000000" pitchFamily="2" charset="2"/>
            </a:endParaRPr>
          </a:p>
          <a:p>
            <a:endParaRPr lang="x-none" dirty="0"/>
          </a:p>
        </p:txBody>
      </p:sp>
    </p:spTree>
    <p:extLst>
      <p:ext uri="{BB962C8B-B14F-4D97-AF65-F5344CB8AC3E}">
        <p14:creationId xmlns:p14="http://schemas.microsoft.com/office/powerpoint/2010/main" val="21265284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4F2BFE-C7FF-EF4F-A012-AE64E81CE885}"/>
              </a:ext>
            </a:extLst>
          </p:cNvPr>
          <p:cNvSpPr>
            <a:spLocks noGrp="1"/>
          </p:cNvSpPr>
          <p:nvPr>
            <p:ph type="title"/>
          </p:nvPr>
        </p:nvSpPr>
        <p:spPr/>
        <p:txBody>
          <a:bodyPr/>
          <a:lstStyle/>
          <a:p>
            <a:pPr algn="ctr"/>
            <a:r>
              <a:rPr lang="el-GR" altLang="en-US" b="1" dirty="0">
                <a:solidFill>
                  <a:srgbClr val="FF0000"/>
                </a:solidFill>
                <a:sym typeface="Wingdings" panose="05000000000000000000" pitchFamily="2" charset="2"/>
              </a:rPr>
              <a:t>Σχολική φοβία </a:t>
            </a:r>
            <a:endParaRPr lang="x-none" b="1" dirty="0">
              <a:solidFill>
                <a:srgbClr val="FF0000"/>
              </a:solidFill>
            </a:endParaRPr>
          </a:p>
        </p:txBody>
      </p:sp>
      <p:sp>
        <p:nvSpPr>
          <p:cNvPr id="3" name="Content Placeholder 2">
            <a:extLst>
              <a:ext uri="{FF2B5EF4-FFF2-40B4-BE49-F238E27FC236}">
                <a16:creationId xmlns:a16="http://schemas.microsoft.com/office/drawing/2014/main" id="{CF3E0CE9-1ACB-1749-B0F9-85629D64F90B}"/>
              </a:ext>
            </a:extLst>
          </p:cNvPr>
          <p:cNvSpPr>
            <a:spLocks noGrp="1"/>
          </p:cNvSpPr>
          <p:nvPr>
            <p:ph idx="1"/>
          </p:nvPr>
        </p:nvSpPr>
        <p:spPr>
          <a:xfrm>
            <a:off x="838200" y="1463040"/>
            <a:ext cx="10515600" cy="4713923"/>
          </a:xfrm>
        </p:spPr>
        <p:txBody>
          <a:bodyPr>
            <a:normAutofit fontScale="92500"/>
          </a:bodyPr>
          <a:lstStyle/>
          <a:p>
            <a:r>
              <a:rPr lang="el-GR" altLang="en-US" sz="2600" dirty="0">
                <a:sym typeface="Wingdings" panose="05000000000000000000" pitchFamily="2" charset="2"/>
              </a:rPr>
              <a:t>Ο παράλογος φόβος του παιδιού να πάει σχολείο. Έτσι, ενώ λέει ότι φοβάται να πάει σχολείο, δεν ξέρει το λόγο. Και αναφέρει εξηγήσεις, όπως η άσχημη συμπεριφορά ενός δασκάλου απέναντί του, ότι το κοροϊδεύουν τα άλλα παιδιά, κ.λπ. </a:t>
            </a:r>
          </a:p>
          <a:p>
            <a:r>
              <a:rPr lang="el-GR" altLang="en-US" sz="2600" dirty="0">
                <a:sym typeface="Wingdings" panose="05000000000000000000" pitchFamily="2" charset="2"/>
              </a:rPr>
              <a:t>Σωματικά συμπτώματα όπως εμετοί, διάρροια, ταχυκαρδία, πονοκέφαλοι, κοιλιακοί πόνοι, αποτελούν τις αιτίες τις οποίες το παιδί προβάλλει για να μην πάει σχολείο. Τα συμπτώματα επιδεινώνονται όταν πλησιάζει η ώρα του σχολείου, ενώ εξαφανίζονται τις ημέρες εκτός σχολείου. </a:t>
            </a:r>
          </a:p>
          <a:p>
            <a:r>
              <a:rPr lang="el-GR" altLang="en-US" sz="2600" dirty="0">
                <a:sym typeface="Wingdings" panose="05000000000000000000" pitchFamily="2" charset="2"/>
              </a:rPr>
              <a:t>Ακόμη και αν καταφέρει το παιδί να πάει σχολείο, φαίνεται αξιολύπητο, φοβισμένο, παραπονείται στο δάσκαλο και με την παραμικρή ευκαιρία ζητά να γυρίσει σπίτι. Οι έφηβοι παρουσιάζουν σχολική άρνηση, σωματική συμπτωματολογία και καταθλιπτικό συναίσθημα.</a:t>
            </a:r>
            <a:endParaRPr lang="en-GB" altLang="en-US" sz="2600" dirty="0">
              <a:sym typeface="Wingdings" panose="05000000000000000000" pitchFamily="2" charset="2"/>
            </a:endParaRPr>
          </a:p>
          <a:p>
            <a:endParaRPr lang="x-none" dirty="0"/>
          </a:p>
        </p:txBody>
      </p:sp>
    </p:spTree>
    <p:extLst>
      <p:ext uri="{BB962C8B-B14F-4D97-AF65-F5344CB8AC3E}">
        <p14:creationId xmlns:p14="http://schemas.microsoft.com/office/powerpoint/2010/main" val="33830336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A3E66B-8FD1-9048-8B86-9CF58E33D0B2}"/>
              </a:ext>
            </a:extLst>
          </p:cNvPr>
          <p:cNvSpPr>
            <a:spLocks noGrp="1"/>
          </p:cNvSpPr>
          <p:nvPr>
            <p:ph type="title"/>
          </p:nvPr>
        </p:nvSpPr>
        <p:spPr/>
        <p:txBody>
          <a:bodyPr/>
          <a:lstStyle/>
          <a:p>
            <a:pPr algn="ctr"/>
            <a:r>
              <a:rPr lang="el-GR" altLang="en-US" b="1" dirty="0">
                <a:solidFill>
                  <a:srgbClr val="FF0000"/>
                </a:solidFill>
                <a:sym typeface="Wingdings" panose="05000000000000000000" pitchFamily="2" charset="2"/>
              </a:rPr>
              <a:t>Η στάση των εκπαιδευτικών </a:t>
            </a:r>
            <a:endParaRPr lang="x-none" b="1" dirty="0">
              <a:solidFill>
                <a:srgbClr val="FF0000"/>
              </a:solidFill>
            </a:endParaRPr>
          </a:p>
        </p:txBody>
      </p:sp>
      <p:sp>
        <p:nvSpPr>
          <p:cNvPr id="3" name="Content Placeholder 2">
            <a:extLst>
              <a:ext uri="{FF2B5EF4-FFF2-40B4-BE49-F238E27FC236}">
                <a16:creationId xmlns:a16="http://schemas.microsoft.com/office/drawing/2014/main" id="{BB2686D0-6B95-4C4E-8CF5-82BBA8C4FA84}"/>
              </a:ext>
            </a:extLst>
          </p:cNvPr>
          <p:cNvSpPr>
            <a:spLocks noGrp="1"/>
          </p:cNvSpPr>
          <p:nvPr>
            <p:ph idx="1"/>
          </p:nvPr>
        </p:nvSpPr>
        <p:spPr>
          <a:xfrm>
            <a:off x="838200" y="1600200"/>
            <a:ext cx="10515600" cy="4576763"/>
          </a:xfrm>
        </p:spPr>
        <p:txBody>
          <a:bodyPr>
            <a:normAutofit/>
          </a:bodyPr>
          <a:lstStyle/>
          <a:p>
            <a:r>
              <a:rPr lang="el-GR" altLang="en-US" dirty="0">
                <a:sym typeface="Wingdings" panose="05000000000000000000" pitchFamily="2" charset="2"/>
              </a:rPr>
              <a:t>Έρευνες δείχνουν ότι ένα μεγάλο ποσοστό (το 25 με 30 %), θα παρουσιάσει από την πρώτη τάξη του σχολείου μαθησιακές δυσκολίες και θα βρεθεί αντιμέτωπο με την σχολική αποτυχία.</a:t>
            </a:r>
          </a:p>
          <a:p>
            <a:r>
              <a:rPr lang="el-GR" altLang="en-US" dirty="0">
                <a:sym typeface="Wingdings" panose="05000000000000000000" pitchFamily="2" charset="2"/>
              </a:rPr>
              <a:t>Το ίδιο το παιδί έχει μια άσχημη εικόνα για τον εαυτό του και υποφέρει από συναισθήματα χαμηλής αυτοεκτίμησης. </a:t>
            </a:r>
          </a:p>
          <a:p>
            <a:r>
              <a:rPr lang="el-GR" altLang="en-US" dirty="0">
                <a:sym typeface="Wingdings" panose="05000000000000000000" pitchFamily="2" charset="2"/>
              </a:rPr>
              <a:t>Οι εκπαιδευτικοί θα πρέπει να βοηθήσουν το παιδί να αναπτύξει μια αυτόνομη σχέση με το σχολείο. Να καταλάβει ότι το διάβασμα είναι προσωπική του υπόθεση. </a:t>
            </a:r>
          </a:p>
          <a:p>
            <a:r>
              <a:rPr lang="el-GR" altLang="en-US" dirty="0">
                <a:sym typeface="Wingdings" panose="05000000000000000000" pitchFamily="2" charset="2"/>
              </a:rPr>
              <a:t>Θα πρέπει να το ενθαρρύνουν, να βοηθήσουν ώστε να αυξηθεί η </a:t>
            </a:r>
            <a:r>
              <a:rPr lang="el-GR" altLang="en-US" dirty="0" err="1">
                <a:sym typeface="Wingdings" panose="05000000000000000000" pitchFamily="2" charset="2"/>
              </a:rPr>
              <a:t>αυτο</a:t>
            </a:r>
            <a:r>
              <a:rPr lang="el-GR" altLang="en-US" dirty="0">
                <a:sym typeface="Wingdings" panose="05000000000000000000" pitchFamily="2" charset="2"/>
              </a:rPr>
              <a:t>-εκτίμησή του και  αν χρειαστεί να επικοινωνήσουν και να συνεργαστούν με τους γονείς του. </a:t>
            </a:r>
            <a:endParaRPr lang="x-none" dirty="0"/>
          </a:p>
        </p:txBody>
      </p:sp>
    </p:spTree>
    <p:extLst>
      <p:ext uri="{BB962C8B-B14F-4D97-AF65-F5344CB8AC3E}">
        <p14:creationId xmlns:p14="http://schemas.microsoft.com/office/powerpoint/2010/main" val="6131749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75DA0-960D-8F4C-85C4-D9DEA0F24465}"/>
              </a:ext>
            </a:extLst>
          </p:cNvPr>
          <p:cNvSpPr>
            <a:spLocks noGrp="1"/>
          </p:cNvSpPr>
          <p:nvPr>
            <p:ph type="title"/>
          </p:nvPr>
        </p:nvSpPr>
        <p:spPr/>
        <p:txBody>
          <a:bodyPr/>
          <a:lstStyle/>
          <a:p>
            <a:pPr algn="ctr"/>
            <a:r>
              <a:rPr lang="el-GR" altLang="en-US" b="1" dirty="0">
                <a:solidFill>
                  <a:srgbClr val="FF0000"/>
                </a:solidFill>
                <a:sym typeface="Wingdings" panose="05000000000000000000" pitchFamily="2" charset="2"/>
              </a:rPr>
              <a:t>Ο υπερκινητικός μαθητής</a:t>
            </a:r>
            <a:endParaRPr lang="x-none" b="1" dirty="0">
              <a:solidFill>
                <a:srgbClr val="FF0000"/>
              </a:solidFill>
            </a:endParaRPr>
          </a:p>
        </p:txBody>
      </p:sp>
      <p:sp>
        <p:nvSpPr>
          <p:cNvPr id="3" name="Content Placeholder 2">
            <a:extLst>
              <a:ext uri="{FF2B5EF4-FFF2-40B4-BE49-F238E27FC236}">
                <a16:creationId xmlns:a16="http://schemas.microsoft.com/office/drawing/2014/main" id="{12FDFE30-B5C7-4D43-88B6-7C6FEB5BE1C5}"/>
              </a:ext>
            </a:extLst>
          </p:cNvPr>
          <p:cNvSpPr>
            <a:spLocks noGrp="1"/>
          </p:cNvSpPr>
          <p:nvPr>
            <p:ph idx="1"/>
          </p:nvPr>
        </p:nvSpPr>
        <p:spPr>
          <a:xfrm>
            <a:off x="838200" y="1383030"/>
            <a:ext cx="10515600" cy="4793933"/>
          </a:xfrm>
        </p:spPr>
        <p:txBody>
          <a:bodyPr>
            <a:normAutofit lnSpcReduction="10000"/>
          </a:bodyPr>
          <a:lstStyle/>
          <a:p>
            <a:r>
              <a:rPr lang="el-GR" altLang="en-US" sz="2200" dirty="0">
                <a:sym typeface="Wingdings" panose="05000000000000000000" pitchFamily="2" charset="2"/>
              </a:rPr>
              <a:t>Χαρακτηριστικά: </a:t>
            </a:r>
            <a:r>
              <a:rPr lang="el-GR" altLang="en-US" sz="2200" dirty="0" err="1">
                <a:sym typeface="Wingdings" panose="05000000000000000000" pitchFamily="2" charset="2"/>
              </a:rPr>
              <a:t>υπερκινητικότητα</a:t>
            </a:r>
            <a:r>
              <a:rPr lang="el-GR" altLang="en-US" sz="2200" dirty="0">
                <a:sym typeface="Wingdings" panose="05000000000000000000" pitchFamily="2" charset="2"/>
              </a:rPr>
              <a:t>, διάσπαση της προσοχής και παρορμητικότητα. </a:t>
            </a:r>
          </a:p>
          <a:p>
            <a:r>
              <a:rPr lang="el-GR" altLang="en-US" sz="2200" dirty="0">
                <a:sym typeface="Wingdings" panose="05000000000000000000" pitchFamily="2" charset="2"/>
              </a:rPr>
              <a:t>Το παιδί φαίνεται ιδιαίτερα δραστήριο αλλά η ενεργητικότητά του είναι πολλές φορές άσκοπη. </a:t>
            </a:r>
          </a:p>
          <a:p>
            <a:r>
              <a:rPr lang="el-GR" altLang="en-US" sz="2200" dirty="0">
                <a:sym typeface="Wingdings" panose="05000000000000000000" pitchFamily="2" charset="2"/>
              </a:rPr>
              <a:t>Μεταπηδά από τη μια δραστηριότητα στην άλλη, χωρίς ποτέ να τελειώνει κάτι που έχει αρχίσει. </a:t>
            </a:r>
          </a:p>
          <a:p>
            <a:r>
              <a:rPr lang="el-GR" altLang="en-US" sz="2200" dirty="0">
                <a:sym typeface="Wingdings" panose="05000000000000000000" pitchFamily="2" charset="2"/>
              </a:rPr>
              <a:t>Δεν μπορεί να μείνει καθιστό περισσότερο από μερικά λεπτά, είναι υπερβολικά ομιλητικό και θορυβώδες ή κουνά ένα μέρος του σώματός του. </a:t>
            </a:r>
          </a:p>
          <a:p>
            <a:r>
              <a:rPr lang="el-GR" altLang="en-US" sz="2200" dirty="0">
                <a:sym typeface="Wingdings" panose="05000000000000000000" pitchFamily="2" charset="2"/>
              </a:rPr>
              <a:t>Μπορεί να σηκώνεται και να κάθεται συνέχεια στο θρανίο του ή να κάνει διάφορα πράγματα συγχρόνως όταν παίζει ή διαβάζει. </a:t>
            </a:r>
          </a:p>
          <a:p>
            <a:r>
              <a:rPr lang="el-GR" altLang="en-US" sz="2200" dirty="0">
                <a:sym typeface="Wingdings" panose="05000000000000000000" pitchFamily="2" charset="2"/>
              </a:rPr>
              <a:t>Είναι ανυπόμονο, απαιτητικό και δεν αντέχει τις ματαιώσεις. </a:t>
            </a:r>
          </a:p>
          <a:p>
            <a:r>
              <a:rPr lang="el-GR" altLang="en-US" sz="2200" dirty="0">
                <a:sym typeface="Wingdings" panose="05000000000000000000" pitchFamily="2" charset="2"/>
              </a:rPr>
              <a:t>Δεν υπακούει στους κανόνες της σχολικής πραγματικότητας και δε σέβεται την πειθαρχία.</a:t>
            </a:r>
          </a:p>
          <a:p>
            <a:endParaRPr lang="x-none" dirty="0"/>
          </a:p>
        </p:txBody>
      </p:sp>
    </p:spTree>
    <p:extLst>
      <p:ext uri="{BB962C8B-B14F-4D97-AF65-F5344CB8AC3E}">
        <p14:creationId xmlns:p14="http://schemas.microsoft.com/office/powerpoint/2010/main" val="11701669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0401E05-2977-264D-AB89-C27DA0AB7729}"/>
              </a:ext>
            </a:extLst>
          </p:cNvPr>
          <p:cNvSpPr>
            <a:spLocks noGrp="1"/>
          </p:cNvSpPr>
          <p:nvPr>
            <p:ph idx="1"/>
          </p:nvPr>
        </p:nvSpPr>
        <p:spPr>
          <a:xfrm>
            <a:off x="838200" y="1274163"/>
            <a:ext cx="10515600" cy="4512040"/>
          </a:xfrm>
        </p:spPr>
        <p:txBody>
          <a:bodyPr>
            <a:normAutofit/>
          </a:bodyPr>
          <a:lstStyle/>
          <a:p>
            <a:r>
              <a:rPr lang="el-GR" altLang="en-US" sz="2400" dirty="0">
                <a:sym typeface="Wingdings" panose="05000000000000000000" pitchFamily="2" charset="2"/>
              </a:rPr>
              <a:t>Βιάζονται και δεν μπορούν να ολοκληρώσουν αυτό που κάνουν. Για παράδειγμα, δεν σκέφτονται πριν μιλήσουν. </a:t>
            </a:r>
          </a:p>
          <a:p>
            <a:r>
              <a:rPr lang="el-GR" altLang="en-US" sz="2400" dirty="0">
                <a:sym typeface="Wingdings" panose="05000000000000000000" pitchFamily="2" charset="2"/>
              </a:rPr>
              <a:t>Λένε κάτι και μετά ζητούν συγγνώμη πριν τελειώσουν την κουβέντα τους.</a:t>
            </a:r>
          </a:p>
          <a:p>
            <a:r>
              <a:rPr lang="el-GR" altLang="en-US" sz="2400" dirty="0">
                <a:sym typeface="Wingdings" panose="05000000000000000000" pitchFamily="2" charset="2"/>
              </a:rPr>
              <a:t>Απαντούν στην ερώτηση του δασκάλου πριν εκείνος ολοκληρώσει τη διατύπωσή της. Θυμώνουν και φωνάζουν, κλπ.</a:t>
            </a:r>
          </a:p>
          <a:p>
            <a:r>
              <a:rPr lang="el-GR" altLang="en-US" sz="2400" dirty="0">
                <a:sym typeface="Wingdings" panose="05000000000000000000" pitchFamily="2" charset="2"/>
              </a:rPr>
              <a:t>Τα υπερκινητικά παιδιά έχουν μικρό εύρος προσοχής και αποσπώνται εύκολα.</a:t>
            </a:r>
          </a:p>
          <a:p>
            <a:r>
              <a:rPr lang="el-GR" altLang="en-US" sz="2400" dirty="0">
                <a:sym typeface="Wingdings" panose="05000000000000000000" pitchFamily="2" charset="2"/>
              </a:rPr>
              <a:t>Μερικά από αυτά έχουν πρόβλημα με την επεξεργασία οπτικών πληροφοριών, μπορεί να αποσπώνται από τις κινήσεις των άλλων, δυσκολεύονται να επεξεργαστούν ήχους. </a:t>
            </a:r>
          </a:p>
          <a:p>
            <a:endParaRPr lang="x-none" dirty="0"/>
          </a:p>
        </p:txBody>
      </p:sp>
    </p:spTree>
    <p:extLst>
      <p:ext uri="{BB962C8B-B14F-4D97-AF65-F5344CB8AC3E}">
        <p14:creationId xmlns:p14="http://schemas.microsoft.com/office/powerpoint/2010/main" val="19437703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343C5AD-D9BD-534B-8AAE-B045E56F3689}"/>
              </a:ext>
            </a:extLst>
          </p:cNvPr>
          <p:cNvSpPr>
            <a:spLocks noGrp="1"/>
          </p:cNvSpPr>
          <p:nvPr>
            <p:ph idx="1"/>
          </p:nvPr>
        </p:nvSpPr>
        <p:spPr>
          <a:xfrm>
            <a:off x="838200" y="869430"/>
            <a:ext cx="10515600" cy="5307533"/>
          </a:xfrm>
        </p:spPr>
        <p:txBody>
          <a:bodyPr>
            <a:normAutofit/>
          </a:bodyPr>
          <a:lstStyle/>
          <a:p>
            <a:r>
              <a:rPr lang="el-GR" altLang="en-US" dirty="0">
                <a:sym typeface="Wingdings" panose="05000000000000000000" pitchFamily="2" charset="2"/>
              </a:rPr>
              <a:t>Η διάσπαση της προσοχής τα καθιστά ανίκανα να συγκεντρωθούν και να εκτελέσουν καθήκοντα που απαιτούν προσήλωση προσοχής. </a:t>
            </a:r>
          </a:p>
          <a:p>
            <a:r>
              <a:rPr lang="el-GR" altLang="en-US" dirty="0">
                <a:sym typeface="Wingdings" panose="05000000000000000000" pitchFamily="2" charset="2"/>
              </a:rPr>
              <a:t>Κατά συνέπεια παρουσιάζουν μαθησιακές δυσκολίες και η εν γένει συμπεριφορά τους τα καθιστά ανεπιθύμητα στην τάξη.</a:t>
            </a:r>
          </a:p>
          <a:p>
            <a:r>
              <a:rPr lang="el-GR" altLang="en-US" dirty="0">
                <a:sym typeface="Wingdings" panose="05000000000000000000" pitchFamily="2" charset="2"/>
              </a:rPr>
              <a:t>Παρουσιάζουν γρήγορες και ξαφνικές αλλαγές της ψυχικής διάθεσης και έλλειψη αναστολών στις κοινωνικές σχέσεις. </a:t>
            </a:r>
          </a:p>
          <a:p>
            <a:r>
              <a:rPr lang="el-GR" altLang="en-US" dirty="0">
                <a:sym typeface="Wingdings" panose="05000000000000000000" pitchFamily="2" charset="2"/>
              </a:rPr>
              <a:t>Πολλές φορές οι σχέσεις τους με τους συμμαθητές του είναι εχθρικές, δεν είναι αγαπητά στα άλλα παιδιά και μπορεί να απομονώνονται. </a:t>
            </a:r>
          </a:p>
          <a:p>
            <a:r>
              <a:rPr lang="el-GR" altLang="en-US" dirty="0">
                <a:sym typeface="Wingdings" panose="05000000000000000000" pitchFamily="2" charset="2"/>
              </a:rPr>
              <a:t>Τα αγόρια παρουσιάζουν περισσότερο προβλήματα </a:t>
            </a:r>
            <a:r>
              <a:rPr lang="el-GR" altLang="en-US" dirty="0" err="1">
                <a:sym typeface="Wingdings" panose="05000000000000000000" pitchFamily="2" charset="2"/>
              </a:rPr>
              <a:t>υπερκινητικότητας</a:t>
            </a:r>
            <a:r>
              <a:rPr lang="el-GR" altLang="en-US" dirty="0">
                <a:sym typeface="Wingdings" panose="05000000000000000000" pitchFamily="2" charset="2"/>
              </a:rPr>
              <a:t>, παρορμητικότητας, ενώ τα κορίτσια διάσπασης της προσοχής.</a:t>
            </a:r>
          </a:p>
          <a:p>
            <a:endParaRPr lang="x-none" dirty="0"/>
          </a:p>
        </p:txBody>
      </p:sp>
    </p:spTree>
    <p:extLst>
      <p:ext uri="{BB962C8B-B14F-4D97-AF65-F5344CB8AC3E}">
        <p14:creationId xmlns:p14="http://schemas.microsoft.com/office/powerpoint/2010/main" val="21042395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90E69-0D89-3647-9C79-8E91EDC1968F}"/>
              </a:ext>
            </a:extLst>
          </p:cNvPr>
          <p:cNvSpPr>
            <a:spLocks noGrp="1"/>
          </p:cNvSpPr>
          <p:nvPr>
            <p:ph type="title"/>
          </p:nvPr>
        </p:nvSpPr>
        <p:spPr/>
        <p:txBody>
          <a:bodyPr/>
          <a:lstStyle/>
          <a:p>
            <a:pPr algn="ctr"/>
            <a:r>
              <a:rPr lang="el-GR" b="1" dirty="0">
                <a:solidFill>
                  <a:srgbClr val="FF0000"/>
                </a:solidFill>
              </a:rPr>
              <a:t>Αίτια</a:t>
            </a:r>
            <a:endParaRPr lang="x-none" b="1" dirty="0">
              <a:solidFill>
                <a:srgbClr val="FF0000"/>
              </a:solidFill>
            </a:endParaRPr>
          </a:p>
        </p:txBody>
      </p:sp>
      <p:sp>
        <p:nvSpPr>
          <p:cNvPr id="3" name="Content Placeholder 2">
            <a:extLst>
              <a:ext uri="{FF2B5EF4-FFF2-40B4-BE49-F238E27FC236}">
                <a16:creationId xmlns:a16="http://schemas.microsoft.com/office/drawing/2014/main" id="{34E7F572-AA39-154A-86A2-D13189D68C82}"/>
              </a:ext>
            </a:extLst>
          </p:cNvPr>
          <p:cNvSpPr>
            <a:spLocks noGrp="1"/>
          </p:cNvSpPr>
          <p:nvPr>
            <p:ph idx="1"/>
          </p:nvPr>
        </p:nvSpPr>
        <p:spPr/>
        <p:txBody>
          <a:bodyPr>
            <a:normAutofit/>
          </a:bodyPr>
          <a:lstStyle/>
          <a:p>
            <a:r>
              <a:rPr lang="el-GR" altLang="en-US" sz="2400" dirty="0">
                <a:sym typeface="Wingdings" panose="05000000000000000000" pitchFamily="2" charset="2"/>
              </a:rPr>
              <a:t>Δεν έχει αποσαφηνιστεί εάν η γένεση του υπερκινητικού συνδρόμου οφείλεται σε μια μόνο αιτία. </a:t>
            </a:r>
          </a:p>
          <a:p>
            <a:r>
              <a:rPr lang="el-GR" altLang="en-US" sz="2400" dirty="0">
                <a:sym typeface="Wingdings" panose="05000000000000000000" pitchFamily="2" charset="2"/>
              </a:rPr>
              <a:t>Αναφέρονται διάφοροι αιτιολογικοί παράγοντες και ο πιθανός συνδυασμός τους δημιουργεί τη διαταραχή. (π.χ. είδος "εγκεφαλικής βλάβης"). </a:t>
            </a:r>
            <a:br>
              <a:rPr lang="el-GR" altLang="en-US" sz="2400" dirty="0">
                <a:sym typeface="Wingdings" panose="05000000000000000000" pitchFamily="2" charset="2"/>
              </a:rPr>
            </a:br>
            <a:endParaRPr lang="x-none" sz="2400" dirty="0"/>
          </a:p>
        </p:txBody>
      </p:sp>
    </p:spTree>
    <p:extLst>
      <p:ext uri="{BB962C8B-B14F-4D97-AF65-F5344CB8AC3E}">
        <p14:creationId xmlns:p14="http://schemas.microsoft.com/office/powerpoint/2010/main" val="9181631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945AE-CBEA-7349-A72A-25C400037FAE}"/>
              </a:ext>
            </a:extLst>
          </p:cNvPr>
          <p:cNvSpPr>
            <a:spLocks noGrp="1"/>
          </p:cNvSpPr>
          <p:nvPr>
            <p:ph type="title"/>
          </p:nvPr>
        </p:nvSpPr>
        <p:spPr>
          <a:xfrm>
            <a:off x="838200" y="461311"/>
            <a:ext cx="10515600" cy="998980"/>
          </a:xfrm>
        </p:spPr>
        <p:txBody>
          <a:bodyPr>
            <a:normAutofit fontScale="90000"/>
          </a:bodyPr>
          <a:lstStyle/>
          <a:p>
            <a:pPr algn="ctr"/>
            <a:r>
              <a:rPr lang="el-GR" b="1" dirty="0">
                <a:solidFill>
                  <a:srgbClr val="FF0000"/>
                </a:solidFill>
              </a:rPr>
              <a:t>Δύο είδη διαταραχών</a:t>
            </a:r>
            <a:br>
              <a:rPr lang="el-GR" dirty="0"/>
            </a:br>
            <a:endParaRPr lang="x-none" dirty="0"/>
          </a:p>
        </p:txBody>
      </p:sp>
      <p:sp>
        <p:nvSpPr>
          <p:cNvPr id="3" name="Content Placeholder 2">
            <a:extLst>
              <a:ext uri="{FF2B5EF4-FFF2-40B4-BE49-F238E27FC236}">
                <a16:creationId xmlns:a16="http://schemas.microsoft.com/office/drawing/2014/main" id="{9D929A85-8407-0746-A21A-D3232E4289B3}"/>
              </a:ext>
            </a:extLst>
          </p:cNvPr>
          <p:cNvSpPr>
            <a:spLocks noGrp="1"/>
          </p:cNvSpPr>
          <p:nvPr>
            <p:ph idx="1"/>
          </p:nvPr>
        </p:nvSpPr>
        <p:spPr>
          <a:xfrm>
            <a:off x="688298" y="1460291"/>
            <a:ext cx="10515600" cy="4625716"/>
          </a:xfrm>
        </p:spPr>
        <p:txBody>
          <a:bodyPr>
            <a:normAutofit lnSpcReduction="10000"/>
          </a:bodyPr>
          <a:lstStyle/>
          <a:p>
            <a:r>
              <a:rPr lang="el-GR" dirty="0">
                <a:solidFill>
                  <a:srgbClr val="FF0000"/>
                </a:solidFill>
              </a:rPr>
              <a:t>1. της μάθησης</a:t>
            </a:r>
          </a:p>
          <a:p>
            <a:r>
              <a:rPr lang="el-GR" dirty="0">
                <a:solidFill>
                  <a:srgbClr val="FF0000"/>
                </a:solidFill>
              </a:rPr>
              <a:t>2. της συμπεριφοράς</a:t>
            </a:r>
          </a:p>
          <a:p>
            <a:pPr marL="0" indent="0">
              <a:buNone/>
            </a:pPr>
            <a:r>
              <a:rPr lang="el-GR" dirty="0"/>
              <a:t>Εμφανίζονται συνήθως μαζί, υπάρχει αλληλεπίδραση και αλληλεξάρτηση μεταξύ τους.</a:t>
            </a:r>
          </a:p>
          <a:p>
            <a:pPr marL="0" indent="0">
              <a:buNone/>
            </a:pPr>
            <a:r>
              <a:rPr lang="el-GR" dirty="0"/>
              <a:t>Τέτοιες διαταραχές θεωρούνται:</a:t>
            </a:r>
          </a:p>
          <a:p>
            <a:r>
              <a:rPr lang="el-GR" dirty="0"/>
              <a:t>Η επιθετικότητα</a:t>
            </a:r>
          </a:p>
          <a:p>
            <a:r>
              <a:rPr lang="el-GR" dirty="0"/>
              <a:t>Η </a:t>
            </a:r>
            <a:r>
              <a:rPr lang="el-GR" dirty="0" err="1"/>
              <a:t>υπερκινητικότητα</a:t>
            </a:r>
            <a:endParaRPr lang="el-GR" dirty="0"/>
          </a:p>
          <a:p>
            <a:r>
              <a:rPr lang="el-GR" dirty="0"/>
              <a:t>Οι γλωσσικές διαταραχές</a:t>
            </a:r>
          </a:p>
          <a:p>
            <a:r>
              <a:rPr lang="el-GR" dirty="0"/>
              <a:t>Οι διάφορες φοβίες</a:t>
            </a:r>
          </a:p>
          <a:p>
            <a:r>
              <a:rPr lang="el-GR" dirty="0"/>
              <a:t>Η έλλειψη προσοχής</a:t>
            </a:r>
          </a:p>
          <a:p>
            <a:r>
              <a:rPr lang="el-GR" dirty="0"/>
              <a:t>Η βία</a:t>
            </a:r>
            <a:endParaRPr lang="x-none" dirty="0"/>
          </a:p>
        </p:txBody>
      </p:sp>
    </p:spTree>
    <p:extLst>
      <p:ext uri="{BB962C8B-B14F-4D97-AF65-F5344CB8AC3E}">
        <p14:creationId xmlns:p14="http://schemas.microsoft.com/office/powerpoint/2010/main" val="30554236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5204C-F14A-A34B-842D-45B17F51AD2D}"/>
              </a:ext>
            </a:extLst>
          </p:cNvPr>
          <p:cNvSpPr>
            <a:spLocks noGrp="1"/>
          </p:cNvSpPr>
          <p:nvPr>
            <p:ph type="title"/>
          </p:nvPr>
        </p:nvSpPr>
        <p:spPr/>
        <p:txBody>
          <a:bodyPr/>
          <a:lstStyle/>
          <a:p>
            <a:pPr algn="ctr"/>
            <a:r>
              <a:rPr lang="el-GR" altLang="en-US" b="1" dirty="0">
                <a:solidFill>
                  <a:srgbClr val="FF0000"/>
                </a:solidFill>
                <a:sym typeface="Wingdings" panose="05000000000000000000" pitchFamily="2" charset="2"/>
              </a:rPr>
              <a:t>Η στάση των εκπαιδευτικών</a:t>
            </a:r>
            <a:endParaRPr lang="x-none" b="1" dirty="0">
              <a:solidFill>
                <a:srgbClr val="FF0000"/>
              </a:solidFill>
            </a:endParaRPr>
          </a:p>
        </p:txBody>
      </p:sp>
      <p:sp>
        <p:nvSpPr>
          <p:cNvPr id="3" name="Content Placeholder 2">
            <a:extLst>
              <a:ext uri="{FF2B5EF4-FFF2-40B4-BE49-F238E27FC236}">
                <a16:creationId xmlns:a16="http://schemas.microsoft.com/office/drawing/2014/main" id="{63463DD2-91C1-AF41-8F04-DF1A91ABB15D}"/>
              </a:ext>
            </a:extLst>
          </p:cNvPr>
          <p:cNvSpPr>
            <a:spLocks noGrp="1"/>
          </p:cNvSpPr>
          <p:nvPr>
            <p:ph idx="1"/>
          </p:nvPr>
        </p:nvSpPr>
        <p:spPr>
          <a:xfrm>
            <a:off x="838200" y="1573967"/>
            <a:ext cx="10515600" cy="4918908"/>
          </a:xfrm>
        </p:spPr>
        <p:txBody>
          <a:bodyPr>
            <a:normAutofit lnSpcReduction="10000"/>
          </a:bodyPr>
          <a:lstStyle/>
          <a:p>
            <a:r>
              <a:rPr lang="el-GR" altLang="en-US" sz="2200" dirty="0">
                <a:sym typeface="Wingdings" panose="05000000000000000000" pitchFamily="2" charset="2"/>
              </a:rPr>
              <a:t>Ο εκπαιδευτικός θα πρέπει να αναγνωρίσει τα υπερκινητικά παιδιά από τα συμπτώματά τους (η ικανότητα του παιδιού να συγκεντρώνεται και να επιμένει σε κάποια προσπάθεια, η κοινωνική του αναστολή και συναισθήματα άγχους που μπορεί να συνυπάρχουν) και να επικοινωνήσει με τους γονείς για να πάρει πληροφορίες για το αν το παιδί έχει υπερκινητικό σύνδρομο.</a:t>
            </a:r>
          </a:p>
          <a:p>
            <a:r>
              <a:rPr lang="el-GR" altLang="en-US" sz="2200" dirty="0">
                <a:sym typeface="Wingdings" panose="05000000000000000000" pitchFamily="2" charset="2"/>
              </a:rPr>
              <a:t>Ένα εκπαιδευτικό πλαίσιο σταθερό, δομημένο και ευέλικτο που επιτρέπει την εξατομικευμένη μάθηση επιβάλλεται. Χρειάζονται υπενθυμίσεις,. προκαταρκτικές παρουσιάσεις, επανάληψη, κατεύθυνση, κανόνες, οδηγίες, δομή.</a:t>
            </a:r>
          </a:p>
          <a:p>
            <a:r>
              <a:rPr lang="el-GR" altLang="en-US" sz="2200" dirty="0">
                <a:sym typeface="Wingdings" panose="05000000000000000000" pitchFamily="2" charset="2"/>
              </a:rPr>
              <a:t>Η ατομική προσέγγιση για το κάθε παιδί προσφέρει δυνατότητες βελτίωσης της συμπτωματολογίας και της αποφυγής της σχολικής αποτυχίας. Μια εύλογη κίνηση είναι να ρωτήσει τον ίδιο το μαθητή για το τι θα τον βοηθούσε.</a:t>
            </a:r>
          </a:p>
          <a:p>
            <a:r>
              <a:rPr lang="el-GR" altLang="en-US" sz="2200" dirty="0">
                <a:sym typeface="Wingdings" panose="05000000000000000000" pitchFamily="2" charset="2"/>
              </a:rPr>
              <a:t>Αυτά τα παιδιά έχουν συνήθως ανεπτυγμένη διαίσθηση. Αν τα ρωτήσει, θα του πουν πώς μπορούν να μάθουν καλύτερα. Ντρέπονται πολύ να ενημερώσουν από μόνα τους. Ο καλύτερος "ειδικός" για να προτείνει την αποδοτικότερη μέθοδο εκμάθησης είναι το ίδιο το παιδί.</a:t>
            </a:r>
          </a:p>
          <a:p>
            <a:endParaRPr lang="el-GR" altLang="en-US" sz="2900" dirty="0">
              <a:sym typeface="Wingdings" panose="05000000000000000000" pitchFamily="2" charset="2"/>
            </a:endParaRPr>
          </a:p>
          <a:p>
            <a:endParaRPr lang="x-none" dirty="0"/>
          </a:p>
        </p:txBody>
      </p:sp>
    </p:spTree>
    <p:extLst>
      <p:ext uri="{BB962C8B-B14F-4D97-AF65-F5344CB8AC3E}">
        <p14:creationId xmlns:p14="http://schemas.microsoft.com/office/powerpoint/2010/main" val="21166243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C9596-30AF-5142-ADA8-9FA65A2DB022}"/>
              </a:ext>
            </a:extLst>
          </p:cNvPr>
          <p:cNvSpPr>
            <a:spLocks noGrp="1"/>
          </p:cNvSpPr>
          <p:nvPr>
            <p:ph type="title"/>
          </p:nvPr>
        </p:nvSpPr>
        <p:spPr/>
        <p:txBody>
          <a:bodyPr/>
          <a:lstStyle/>
          <a:p>
            <a:pPr algn="ctr"/>
            <a:r>
              <a:rPr lang="el-GR" b="1" dirty="0">
                <a:solidFill>
                  <a:srgbClr val="FF0000"/>
                </a:solidFill>
              </a:rPr>
              <a:t>Λεκτική βία ή επιθετικότητα</a:t>
            </a:r>
            <a:endParaRPr lang="x-none" b="1" dirty="0">
              <a:solidFill>
                <a:srgbClr val="FF0000"/>
              </a:solidFill>
            </a:endParaRPr>
          </a:p>
        </p:txBody>
      </p:sp>
      <p:sp>
        <p:nvSpPr>
          <p:cNvPr id="3" name="Content Placeholder 2">
            <a:extLst>
              <a:ext uri="{FF2B5EF4-FFF2-40B4-BE49-F238E27FC236}">
                <a16:creationId xmlns:a16="http://schemas.microsoft.com/office/drawing/2014/main" id="{74DB27BB-B586-CC4F-AFF1-FFF60349BC5A}"/>
              </a:ext>
            </a:extLst>
          </p:cNvPr>
          <p:cNvSpPr>
            <a:spLocks noGrp="1"/>
          </p:cNvSpPr>
          <p:nvPr>
            <p:ph idx="1"/>
          </p:nvPr>
        </p:nvSpPr>
        <p:spPr>
          <a:xfrm>
            <a:off x="833203" y="1657507"/>
            <a:ext cx="10515600" cy="4351338"/>
          </a:xfrm>
        </p:spPr>
        <p:txBody>
          <a:bodyPr>
            <a:normAutofit/>
          </a:bodyPr>
          <a:lstStyle/>
          <a:p>
            <a:pPr>
              <a:lnSpc>
                <a:spcPct val="150000"/>
              </a:lnSpc>
            </a:pPr>
            <a:r>
              <a:rPr lang="el-GR" u="sng" dirty="0"/>
              <a:t>Σε μικρές ηλικίες:</a:t>
            </a:r>
          </a:p>
          <a:p>
            <a:pPr lvl="1">
              <a:lnSpc>
                <a:spcPct val="150000"/>
              </a:lnSpc>
            </a:pPr>
            <a:r>
              <a:rPr lang="el-GR" dirty="0"/>
              <a:t>Τα μικρά παιδιά συνήθως αγνοούν τη σημασία των κακών λέξεων που χρησιμοποιούν. Αντιλαμβάνονται, όμως, την αμηχανία και τα αρνητικά συναισθήματα που προκαλούν στους άλλους.</a:t>
            </a:r>
          </a:p>
          <a:p>
            <a:pPr lvl="1">
              <a:lnSpc>
                <a:spcPct val="150000"/>
              </a:lnSpc>
            </a:pPr>
            <a:r>
              <a:rPr lang="el-GR" dirty="0"/>
              <a:t>Το μικρό παιδί βρίζει γιατί είναι θυμωμένο, θέλει να τραβήξει την προσοχή, νομίζει ότι έτσι θα αποκτήσει φίλους, μιμείται κάποιον.</a:t>
            </a:r>
          </a:p>
          <a:p>
            <a:pPr lvl="1">
              <a:lnSpc>
                <a:spcPct val="150000"/>
              </a:lnSpc>
            </a:pPr>
            <a:r>
              <a:rPr lang="el-GR" dirty="0"/>
              <a:t>Καλύπτει δικές του συναισθηματικές ανάγκες και στέλνει μηνύματα (φόβος, θυμός, </a:t>
            </a:r>
            <a:r>
              <a:rPr lang="el-GR" dirty="0" err="1"/>
              <a:t>απόγνωση,κλπ</a:t>
            </a:r>
            <a:r>
              <a:rPr lang="el-GR" dirty="0"/>
              <a:t>) ή αντανακλά αυτό που βιώνει στο ευρύτερο περιβάλλον του. </a:t>
            </a:r>
          </a:p>
          <a:p>
            <a:endParaRPr lang="x-none" dirty="0"/>
          </a:p>
        </p:txBody>
      </p:sp>
    </p:spTree>
    <p:extLst>
      <p:ext uri="{BB962C8B-B14F-4D97-AF65-F5344CB8AC3E}">
        <p14:creationId xmlns:p14="http://schemas.microsoft.com/office/powerpoint/2010/main" val="21666258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7B6EA2-2060-2047-BDF0-891268F432E9}"/>
              </a:ext>
            </a:extLst>
          </p:cNvPr>
          <p:cNvSpPr>
            <a:spLocks noGrp="1"/>
          </p:cNvSpPr>
          <p:nvPr>
            <p:ph type="title"/>
          </p:nvPr>
        </p:nvSpPr>
        <p:spPr/>
        <p:txBody>
          <a:bodyPr/>
          <a:lstStyle/>
          <a:p>
            <a:pPr algn="ctr"/>
            <a:r>
              <a:rPr lang="el-GR" b="1" dirty="0">
                <a:solidFill>
                  <a:srgbClr val="FF0000"/>
                </a:solidFill>
              </a:rPr>
              <a:t>Λεκτική βία ή επιθετικότητα</a:t>
            </a:r>
            <a:endParaRPr lang="x-none" dirty="0"/>
          </a:p>
        </p:txBody>
      </p:sp>
      <p:sp>
        <p:nvSpPr>
          <p:cNvPr id="3" name="Content Placeholder 2">
            <a:extLst>
              <a:ext uri="{FF2B5EF4-FFF2-40B4-BE49-F238E27FC236}">
                <a16:creationId xmlns:a16="http://schemas.microsoft.com/office/drawing/2014/main" id="{9DB62A02-90CD-F94A-A547-81195205FD55}"/>
              </a:ext>
            </a:extLst>
          </p:cNvPr>
          <p:cNvSpPr>
            <a:spLocks noGrp="1"/>
          </p:cNvSpPr>
          <p:nvPr>
            <p:ph idx="1"/>
          </p:nvPr>
        </p:nvSpPr>
        <p:spPr/>
        <p:txBody>
          <a:bodyPr/>
          <a:lstStyle/>
          <a:p>
            <a:pPr>
              <a:lnSpc>
                <a:spcPct val="150000"/>
              </a:lnSpc>
            </a:pPr>
            <a:r>
              <a:rPr lang="el-GR" u="sng" dirty="0"/>
              <a:t>Σε μεγαλύτερες ηλικίες:</a:t>
            </a:r>
          </a:p>
          <a:p>
            <a:pPr lvl="1">
              <a:lnSpc>
                <a:spcPct val="150000"/>
              </a:lnSpc>
            </a:pPr>
            <a:r>
              <a:rPr lang="x-none" dirty="0"/>
              <a:t>Έ</a:t>
            </a:r>
            <a:r>
              <a:rPr lang="el-GR" dirty="0"/>
              <a:t>να μεγαλύτερο παιδί χρησιμοποιεί λεκτική βία με σκοπό να σοκάρει, να εντυπωσιάσει, να ταυτιστεί με την ομάδα των συνομηλίκων του ή των μεγαλύτερων παιδιών.</a:t>
            </a:r>
          </a:p>
          <a:p>
            <a:pPr lvl="1">
              <a:lnSpc>
                <a:spcPct val="150000"/>
              </a:lnSpc>
            </a:pPr>
            <a:r>
              <a:rPr lang="el-GR" dirty="0"/>
              <a:t>Πιθανόν να χρησιμοποιεί τη λεκτική βία με σκοπό να ασκήσει εξουσία σε κάποιον άλλον και να δει τον αντίκτυπο που θα έχουν οι λέξεις που χρησιμοποιεί (είδος εκφοβισμού).</a:t>
            </a:r>
            <a:endParaRPr lang="x-none" dirty="0"/>
          </a:p>
        </p:txBody>
      </p:sp>
    </p:spTree>
    <p:extLst>
      <p:ext uri="{BB962C8B-B14F-4D97-AF65-F5344CB8AC3E}">
        <p14:creationId xmlns:p14="http://schemas.microsoft.com/office/powerpoint/2010/main" val="19258363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FC175-78A6-8846-93BB-B8C401FDE0C6}"/>
              </a:ext>
            </a:extLst>
          </p:cNvPr>
          <p:cNvSpPr>
            <a:spLocks noGrp="1"/>
          </p:cNvSpPr>
          <p:nvPr>
            <p:ph type="title"/>
          </p:nvPr>
        </p:nvSpPr>
        <p:spPr/>
        <p:txBody>
          <a:bodyPr/>
          <a:lstStyle/>
          <a:p>
            <a:pPr algn="ctr"/>
            <a:r>
              <a:rPr lang="el-GR" b="1" dirty="0">
                <a:solidFill>
                  <a:srgbClr val="FF0000"/>
                </a:solidFill>
              </a:rPr>
              <a:t>ΣΥΜΠΕΡΙΦΟΡΙΣΤΙΚΗ ΘΕΩΡΙΑ</a:t>
            </a:r>
            <a:endParaRPr lang="x-none" b="1" dirty="0">
              <a:solidFill>
                <a:srgbClr val="FF0000"/>
              </a:solidFill>
            </a:endParaRPr>
          </a:p>
        </p:txBody>
      </p:sp>
      <p:sp>
        <p:nvSpPr>
          <p:cNvPr id="3" name="Content Placeholder 2">
            <a:extLst>
              <a:ext uri="{FF2B5EF4-FFF2-40B4-BE49-F238E27FC236}">
                <a16:creationId xmlns:a16="http://schemas.microsoft.com/office/drawing/2014/main" id="{24D559D1-A878-7245-AE59-4B31EF51A9AB}"/>
              </a:ext>
            </a:extLst>
          </p:cNvPr>
          <p:cNvSpPr>
            <a:spLocks noGrp="1"/>
          </p:cNvSpPr>
          <p:nvPr>
            <p:ph idx="1"/>
          </p:nvPr>
        </p:nvSpPr>
        <p:spPr>
          <a:xfrm>
            <a:off x="818213" y="1524000"/>
            <a:ext cx="10515600" cy="4694707"/>
          </a:xfrm>
        </p:spPr>
        <p:txBody>
          <a:bodyPr>
            <a:normAutofit fontScale="92500"/>
          </a:bodyPr>
          <a:lstStyle/>
          <a:p>
            <a:r>
              <a:rPr lang="el-GR" altLang="en-US" sz="2600" dirty="0">
                <a:sym typeface="Wingdings" panose="05000000000000000000" pitchFamily="2" charset="2"/>
              </a:rPr>
              <a:t>Προγράμματα τροποποίησης της συμπεριφοράς, στηριζόμενα στη συμπεριφοριστική (</a:t>
            </a:r>
            <a:r>
              <a:rPr lang="el-GR" altLang="en-US" sz="2600" dirty="0" err="1">
                <a:sym typeface="Wingdings" panose="05000000000000000000" pitchFamily="2" charset="2"/>
              </a:rPr>
              <a:t>μπιχεβιοριστική</a:t>
            </a:r>
            <a:r>
              <a:rPr lang="el-GR" altLang="en-US" sz="2600" dirty="0">
                <a:sym typeface="Wingdings" panose="05000000000000000000" pitchFamily="2" charset="2"/>
              </a:rPr>
              <a:t>) θεωρία, μπορούν να γίνουν στο σχολείο. </a:t>
            </a:r>
          </a:p>
          <a:p>
            <a:r>
              <a:rPr lang="el-GR" altLang="en-US" sz="2600" dirty="0">
                <a:sym typeface="Wingdings" panose="05000000000000000000" pitchFamily="2" charset="2"/>
              </a:rPr>
              <a:t>Το παιδί αναλαμβάνει καθήκοντα που βαθμιαία απαιτούν όλο και μεγαλύτερη συγκέντρωση προσοχής. Επιβραβεύεται όταν έχει την αναμενόμενη συμπεριφορά, ενώ η ακατάλληλη συμπεριφορά αγνοείται. Έτσι τα παιδιά μπορούν να βελτιώσουν την αυτοεκτίμησή τους. </a:t>
            </a:r>
          </a:p>
          <a:p>
            <a:r>
              <a:rPr lang="el-GR" altLang="en-US" sz="2600" dirty="0">
                <a:sym typeface="Wingdings" panose="05000000000000000000" pitchFamily="2" charset="2"/>
              </a:rPr>
              <a:t>Ο έπαινος είναι χρήσιμος και εποικοδομητικός. Τα παιδιά αγαπούν την ενθάρρυνση. Χωρίς αυτήν, συρρικνώνονται και μαραίνονται. </a:t>
            </a:r>
          </a:p>
          <a:p>
            <a:r>
              <a:rPr lang="el-GR" altLang="en-US" sz="2600" dirty="0">
                <a:sym typeface="Wingdings" panose="05000000000000000000" pitchFamily="2" charset="2"/>
              </a:rPr>
              <a:t>Πρέπει να τους αναθέτονται εργασίες ώστε να αισθάνονται υπεύθυνα. Προσοχή βέβαια να είναι στα πλαίσια των δυνατοτήτων τους. </a:t>
            </a:r>
          </a:p>
          <a:p>
            <a:endParaRPr lang="x-none" dirty="0"/>
          </a:p>
        </p:txBody>
      </p:sp>
    </p:spTree>
    <p:extLst>
      <p:ext uri="{BB962C8B-B14F-4D97-AF65-F5344CB8AC3E}">
        <p14:creationId xmlns:p14="http://schemas.microsoft.com/office/powerpoint/2010/main" val="9110469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1C563D-E004-F94C-B5FA-68A2EF2AF72E}"/>
              </a:ext>
            </a:extLst>
          </p:cNvPr>
          <p:cNvSpPr>
            <a:spLocks noGrp="1"/>
          </p:cNvSpPr>
          <p:nvPr>
            <p:ph type="title"/>
          </p:nvPr>
        </p:nvSpPr>
        <p:spPr>
          <a:xfrm>
            <a:off x="1049310" y="365125"/>
            <a:ext cx="10304489" cy="954009"/>
          </a:xfrm>
        </p:spPr>
        <p:txBody>
          <a:bodyPr/>
          <a:lstStyle/>
          <a:p>
            <a:pPr algn="ctr"/>
            <a:r>
              <a:rPr lang="el-GR" altLang="en-US" b="1" dirty="0">
                <a:solidFill>
                  <a:srgbClr val="FF0000"/>
                </a:solidFill>
                <a:sym typeface="Wingdings" panose="05000000000000000000" pitchFamily="2" charset="2"/>
              </a:rPr>
              <a:t>Συναισθηματικό κομμάτι</a:t>
            </a:r>
            <a:endParaRPr lang="x-none" b="1" dirty="0">
              <a:solidFill>
                <a:srgbClr val="FF0000"/>
              </a:solidFill>
            </a:endParaRPr>
          </a:p>
        </p:txBody>
      </p:sp>
      <p:sp>
        <p:nvSpPr>
          <p:cNvPr id="3" name="Content Placeholder 2">
            <a:extLst>
              <a:ext uri="{FF2B5EF4-FFF2-40B4-BE49-F238E27FC236}">
                <a16:creationId xmlns:a16="http://schemas.microsoft.com/office/drawing/2014/main" id="{BCBF6CC2-71AE-3749-9CF1-DF4ADCEC2F9F}"/>
              </a:ext>
            </a:extLst>
          </p:cNvPr>
          <p:cNvSpPr>
            <a:spLocks noGrp="1"/>
          </p:cNvSpPr>
          <p:nvPr>
            <p:ph idx="1"/>
          </p:nvPr>
        </p:nvSpPr>
        <p:spPr>
          <a:xfrm>
            <a:off x="838200" y="1528997"/>
            <a:ext cx="10515600" cy="4647966"/>
          </a:xfrm>
        </p:spPr>
        <p:txBody>
          <a:bodyPr>
            <a:normAutofit fontScale="92500" lnSpcReduction="20000"/>
          </a:bodyPr>
          <a:lstStyle/>
          <a:p>
            <a:r>
              <a:rPr lang="el-GR" altLang="en-US" sz="2900" dirty="0">
                <a:sym typeface="Wingdings" panose="05000000000000000000" pitchFamily="2" charset="2"/>
              </a:rPr>
              <a:t>Στη διαδικασία της μάθησης περικλείεται και το συναισθηματικό κομμάτι. Αυτοί οι μαθητές χρειάζονται ειδική βοήθεια για να βρουν ευχαρίστηση μέσα στη τάξη· για να αντικαταστήσουν με επιτυχία την αποτυχία και τη ματαίωση, με ενθουσιασμό την ανία και το φόβο.</a:t>
            </a:r>
          </a:p>
          <a:p>
            <a:r>
              <a:rPr lang="el-GR" altLang="en-US" sz="2900" dirty="0">
                <a:sym typeface="Wingdings" panose="05000000000000000000" pitchFamily="2" charset="2"/>
              </a:rPr>
              <a:t>Το παιδί πρέπει να καθίσει κοντά στον εκπαιδευτικό ή σε εκείνο το σημείο που βρίσκεστε το μεγαλύτερο μέρος της ώρας. Αυτό θα βοηθήσει στη μείωση της έντονης κινητικότητάς τους. Μια ματιά μπορεί να το επαναφέρει ή να το καθησυχάσει με τρόπο σιωπηλό. </a:t>
            </a:r>
          </a:p>
          <a:p>
            <a:r>
              <a:rPr lang="el-GR" altLang="en-US" sz="2900" dirty="0">
                <a:sym typeface="Wingdings" panose="05000000000000000000" pitchFamily="2" charset="2"/>
              </a:rPr>
              <a:t>Τα παιδιά αυτά δεν αντέχουν συνήθως το μεγάλο φόρτο εργασίας. Εφόσον μαθαίνουν αυτά που πρέπει, είναι προτιμότερο να τους επιτρέπεται να έχουν λιγότερη δουλειά στο σπίτι. Οι εργασίες για το σπίτι να στηρίζονται στην ποιότητα και όχι στην ποσότητα.</a:t>
            </a:r>
          </a:p>
          <a:p>
            <a:endParaRPr lang="x-none" dirty="0"/>
          </a:p>
        </p:txBody>
      </p:sp>
    </p:spTree>
    <p:extLst>
      <p:ext uri="{BB962C8B-B14F-4D97-AF65-F5344CB8AC3E}">
        <p14:creationId xmlns:p14="http://schemas.microsoft.com/office/powerpoint/2010/main" val="13557240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CAC762B-4E55-2349-88A7-8D0D8CCC39A1}"/>
              </a:ext>
            </a:extLst>
          </p:cNvPr>
          <p:cNvSpPr>
            <a:spLocks noGrp="1"/>
          </p:cNvSpPr>
          <p:nvPr>
            <p:ph idx="1"/>
          </p:nvPr>
        </p:nvSpPr>
        <p:spPr>
          <a:xfrm>
            <a:off x="838200" y="914400"/>
            <a:ext cx="10515600" cy="5262563"/>
          </a:xfrm>
        </p:spPr>
        <p:txBody>
          <a:bodyPr>
            <a:normAutofit/>
          </a:bodyPr>
          <a:lstStyle/>
          <a:p>
            <a:r>
              <a:rPr lang="el-GR" altLang="en-US" sz="2400" dirty="0">
                <a:sym typeface="Wingdings" panose="05000000000000000000" pitchFamily="2" charset="2"/>
              </a:rPr>
              <a:t>Τα παιδιά αυτά παρουσιάζουν συχνά πρόβλημα μνήμης. Ο εκπαιδευτικός πρέπει να τους διδάξει μικρά κόλπα, όπως μνημονικές τεχνικές, να χρησιμοποιούν σχεδιαγράμματα, να υπογραμμίζουν.</a:t>
            </a:r>
          </a:p>
          <a:p>
            <a:r>
              <a:rPr lang="el-GR" altLang="en-US" sz="2400" dirty="0">
                <a:sym typeface="Wingdings" panose="05000000000000000000" pitchFamily="2" charset="2"/>
              </a:rPr>
              <a:t>Πρέπει να προσπαθήσει να τους παρέχει τις πληροφορίες με εποικοδομητικό τρόπο και να μετατρέπει τη σχολική εργασία σε ομαδικό παιχνίδι. </a:t>
            </a:r>
          </a:p>
          <a:p>
            <a:r>
              <a:rPr lang="el-GR" altLang="en-US" sz="2400" dirty="0">
                <a:sym typeface="Wingdings" panose="05000000000000000000" pitchFamily="2" charset="2"/>
              </a:rPr>
              <a:t>Η </a:t>
            </a:r>
            <a:r>
              <a:rPr lang="el-GR" altLang="en-US" sz="2400" dirty="0" err="1">
                <a:sym typeface="Wingdings" panose="05000000000000000000" pitchFamily="2" charset="2"/>
              </a:rPr>
              <a:t>κοινωνικοεπικοδομητική</a:t>
            </a:r>
            <a:r>
              <a:rPr lang="el-GR" altLang="en-US" sz="2400" dirty="0">
                <a:sym typeface="Wingdings" panose="05000000000000000000" pitchFamily="2" charset="2"/>
              </a:rPr>
              <a:t> μέθοδος που περικλείει την αυτενέργεια των μαθητών και την </a:t>
            </a:r>
            <a:r>
              <a:rPr lang="el-GR" altLang="en-US" sz="2400" dirty="0" err="1">
                <a:sym typeface="Wingdings" panose="05000000000000000000" pitchFamily="2" charset="2"/>
              </a:rPr>
              <a:t>ομαδοσυνεργατική</a:t>
            </a:r>
            <a:r>
              <a:rPr lang="el-GR" altLang="en-US" sz="2400" dirty="0">
                <a:sym typeface="Wingdings" panose="05000000000000000000" pitchFamily="2" charset="2"/>
              </a:rPr>
              <a:t>  μάθηση είναι αυτή που μπορεί να πετύχει τα βέλτιστα αποτελέσματα.</a:t>
            </a:r>
          </a:p>
          <a:p>
            <a:r>
              <a:rPr lang="el-GR" altLang="en-US" sz="2400" dirty="0">
                <a:sym typeface="Wingdings" panose="05000000000000000000" pitchFamily="2" charset="2"/>
              </a:rPr>
              <a:t>Όταν οι ανωτέρω θεραπευτικές προσεγγίσεις αποδειχθούν ανεπαρκείς, προτείνεται η συμβουλή και η παρακολούθηση από ειδικούς σε μαθησιακές δυσκολίες (παιδοψυχίατρος, κοινωνικός λειτουργός, σχολικός ψυχολόγος, παιδίατρος</a:t>
            </a:r>
            <a:endParaRPr lang="x-none" sz="2400" dirty="0"/>
          </a:p>
        </p:txBody>
      </p:sp>
    </p:spTree>
    <p:extLst>
      <p:ext uri="{BB962C8B-B14F-4D97-AF65-F5344CB8AC3E}">
        <p14:creationId xmlns:p14="http://schemas.microsoft.com/office/powerpoint/2010/main" val="11091609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EB566-FCA0-5941-A6DA-7A38CEFD6BEF}"/>
              </a:ext>
            </a:extLst>
          </p:cNvPr>
          <p:cNvSpPr>
            <a:spLocks noGrp="1"/>
          </p:cNvSpPr>
          <p:nvPr>
            <p:ph type="title"/>
          </p:nvPr>
        </p:nvSpPr>
        <p:spPr/>
        <p:txBody>
          <a:bodyPr>
            <a:normAutofit/>
          </a:bodyPr>
          <a:lstStyle/>
          <a:p>
            <a:pPr algn="ctr"/>
            <a:r>
              <a:rPr lang="el-GR" sz="2800" b="1" dirty="0">
                <a:solidFill>
                  <a:srgbClr val="FF0000"/>
                </a:solidFill>
              </a:rPr>
              <a:t>Τεχνική αναπλαισίωσης</a:t>
            </a:r>
            <a:endParaRPr lang="en-GR" sz="2800" b="1" dirty="0">
              <a:solidFill>
                <a:srgbClr val="FF0000"/>
              </a:solidFill>
            </a:endParaRPr>
          </a:p>
        </p:txBody>
      </p:sp>
      <p:sp>
        <p:nvSpPr>
          <p:cNvPr id="3" name="Content Placeholder 2">
            <a:extLst>
              <a:ext uri="{FF2B5EF4-FFF2-40B4-BE49-F238E27FC236}">
                <a16:creationId xmlns:a16="http://schemas.microsoft.com/office/drawing/2014/main" id="{E68059E4-B22D-DC40-A4B6-39B088B1C8BA}"/>
              </a:ext>
            </a:extLst>
          </p:cNvPr>
          <p:cNvSpPr>
            <a:spLocks noGrp="1"/>
          </p:cNvSpPr>
          <p:nvPr>
            <p:ph idx="1"/>
          </p:nvPr>
        </p:nvSpPr>
        <p:spPr/>
        <p:txBody>
          <a:bodyPr/>
          <a:lstStyle/>
          <a:p>
            <a:pPr>
              <a:lnSpc>
                <a:spcPct val="150000"/>
              </a:lnSpc>
            </a:pPr>
            <a:r>
              <a:rPr lang="el-GR" dirty="0"/>
              <a:t>Σύμφωνα με την τεχνική αυτή, ένας τρόπος αλλαγής μιας προβληματικής συμπεριφοράς είναι η διαμόρφωση μιας θετικής, εναλλακτικής ερμηνείας της συμπεριφοράς.</a:t>
            </a:r>
          </a:p>
          <a:p>
            <a:pPr>
              <a:lnSpc>
                <a:spcPct val="150000"/>
              </a:lnSpc>
            </a:pPr>
            <a:r>
              <a:rPr lang="el-GR" dirty="0"/>
              <a:t>Π.χ. ο δάσκαλος αντιμετωπίζει το μαθητή που πετάγεται συνεχώς ως άτομο με έντονη συμμετοχή και ενδιαφέρον και όχι ως άτομο που προσπαθεί να προσελκύσει το ενδιαφέρον των άλλων, οπότε και ενεργεί κατάλληλα.</a:t>
            </a:r>
          </a:p>
          <a:p>
            <a:pPr>
              <a:lnSpc>
                <a:spcPct val="150000"/>
              </a:lnSpc>
            </a:pPr>
            <a:r>
              <a:rPr lang="el-GR" dirty="0"/>
              <a:t>Ο εκπαιδευτικός διαμορφώνει πρώτα το πλαίσιο αναπλαισίωσης και στη συνέχεια αλλάζει ο ίδιος συμπεριφορά σύμφωνα με αυτήν. </a:t>
            </a:r>
            <a:endParaRPr lang="en-GR" dirty="0"/>
          </a:p>
        </p:txBody>
      </p:sp>
    </p:spTree>
    <p:extLst>
      <p:ext uri="{BB962C8B-B14F-4D97-AF65-F5344CB8AC3E}">
        <p14:creationId xmlns:p14="http://schemas.microsoft.com/office/powerpoint/2010/main" val="2144667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8F829-5B06-7F41-BABC-3AA86838154C}"/>
              </a:ext>
            </a:extLst>
          </p:cNvPr>
          <p:cNvSpPr>
            <a:spLocks noGrp="1"/>
          </p:cNvSpPr>
          <p:nvPr>
            <p:ph type="title"/>
          </p:nvPr>
        </p:nvSpPr>
        <p:spPr/>
        <p:txBody>
          <a:bodyPr>
            <a:normAutofit/>
          </a:bodyPr>
          <a:lstStyle/>
          <a:p>
            <a:pPr algn="ctr"/>
            <a:r>
              <a:rPr lang="el-GR" sz="2800" b="1" dirty="0">
                <a:solidFill>
                  <a:srgbClr val="FF0000"/>
                </a:solidFill>
              </a:rPr>
              <a:t>Διαδικασία εφαρμογής αναπλαισίωσης</a:t>
            </a:r>
            <a:endParaRPr lang="en-GR" sz="2800" b="1" dirty="0">
              <a:solidFill>
                <a:srgbClr val="FF0000"/>
              </a:solidFill>
            </a:endParaRPr>
          </a:p>
        </p:txBody>
      </p:sp>
      <p:sp>
        <p:nvSpPr>
          <p:cNvPr id="3" name="Content Placeholder 2">
            <a:extLst>
              <a:ext uri="{FF2B5EF4-FFF2-40B4-BE49-F238E27FC236}">
                <a16:creationId xmlns:a16="http://schemas.microsoft.com/office/drawing/2014/main" id="{53E46768-9518-C848-B170-14A471DA2DA2}"/>
              </a:ext>
            </a:extLst>
          </p:cNvPr>
          <p:cNvSpPr>
            <a:spLocks noGrp="1"/>
          </p:cNvSpPr>
          <p:nvPr>
            <p:ph idx="1"/>
          </p:nvPr>
        </p:nvSpPr>
        <p:spPr/>
        <p:txBody>
          <a:bodyPr/>
          <a:lstStyle/>
          <a:p>
            <a:pPr>
              <a:lnSpc>
                <a:spcPct val="150000"/>
              </a:lnSpc>
            </a:pPr>
            <a:r>
              <a:rPr lang="el-GR" dirty="0"/>
              <a:t>1. Σκεφτείτε το πρόβλημα. Τι κάνει ο μαθητής; Πότε το κάνει; Ποιος άλλος εμπλέκεται;</a:t>
            </a:r>
          </a:p>
          <a:p>
            <a:pPr>
              <a:lnSpc>
                <a:spcPct val="150000"/>
              </a:lnSpc>
            </a:pPr>
            <a:r>
              <a:rPr lang="el-GR" dirty="0"/>
              <a:t>2. Πώς αντιδράστε εσείς και τι αποτέλεσμα έχει;</a:t>
            </a:r>
          </a:p>
          <a:p>
            <a:pPr>
              <a:lnSpc>
                <a:spcPct val="150000"/>
              </a:lnSpc>
            </a:pPr>
            <a:r>
              <a:rPr lang="el-GR" dirty="0"/>
              <a:t>3. Ποια είναι η ερμηνεία σας για τη συμπεριφορά αυτή;</a:t>
            </a:r>
          </a:p>
          <a:p>
            <a:pPr>
              <a:lnSpc>
                <a:spcPct val="150000"/>
              </a:lnSpc>
            </a:pPr>
            <a:r>
              <a:rPr lang="el-GR" dirty="0"/>
              <a:t>4. </a:t>
            </a:r>
            <a:r>
              <a:rPr lang="el-GR"/>
              <a:t>Ποια θετική, </a:t>
            </a:r>
            <a:r>
              <a:rPr lang="el-GR" dirty="0"/>
              <a:t>εναλλακτική ερμηνεία μπορεί να δοθεί στη συμπεριφορά;</a:t>
            </a:r>
          </a:p>
          <a:p>
            <a:pPr>
              <a:lnSpc>
                <a:spcPct val="150000"/>
              </a:lnSpc>
            </a:pPr>
            <a:r>
              <a:rPr lang="el-GR" dirty="0"/>
              <a:t>5. Πώς θα μπορούσατε να αντιδράσετε βάσει του 4;</a:t>
            </a:r>
            <a:endParaRPr lang="en-GR" dirty="0"/>
          </a:p>
        </p:txBody>
      </p:sp>
    </p:spTree>
    <p:extLst>
      <p:ext uri="{BB962C8B-B14F-4D97-AF65-F5344CB8AC3E}">
        <p14:creationId xmlns:p14="http://schemas.microsoft.com/office/powerpoint/2010/main" val="2580605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116FEB-9468-B547-9C07-F2F8E4C7A978}"/>
              </a:ext>
            </a:extLst>
          </p:cNvPr>
          <p:cNvSpPr>
            <a:spLocks noGrp="1"/>
          </p:cNvSpPr>
          <p:nvPr>
            <p:ph idx="1"/>
          </p:nvPr>
        </p:nvSpPr>
        <p:spPr>
          <a:xfrm>
            <a:off x="838200" y="779489"/>
            <a:ext cx="10515600" cy="5397474"/>
          </a:xfrm>
        </p:spPr>
        <p:txBody>
          <a:bodyPr/>
          <a:lstStyle/>
          <a:p>
            <a:r>
              <a:rPr lang="el-GR" dirty="0"/>
              <a:t>Δύο είναι οι συχνότερες κατηγορίες προβλημάτων συμπεριφοράς των μαθητών στο σχολείο:</a:t>
            </a:r>
          </a:p>
          <a:p>
            <a:r>
              <a:rPr lang="el-GR" dirty="0">
                <a:solidFill>
                  <a:srgbClr val="FF0000"/>
                </a:solidFill>
              </a:rPr>
              <a:t>Η υπερβολική ενεργητικότητα</a:t>
            </a:r>
          </a:p>
          <a:p>
            <a:r>
              <a:rPr lang="el-GR" dirty="0">
                <a:solidFill>
                  <a:srgbClr val="FF0000"/>
                </a:solidFill>
              </a:rPr>
              <a:t>Η απόσυρση, απομόνωση ή παθητικότητα</a:t>
            </a:r>
          </a:p>
          <a:p>
            <a:pPr marL="0" indent="0">
              <a:buNone/>
            </a:pPr>
            <a:endParaRPr lang="el-GR" dirty="0"/>
          </a:p>
          <a:p>
            <a:pPr marL="0" indent="0">
              <a:buNone/>
            </a:pPr>
            <a:r>
              <a:rPr lang="el-GR" dirty="0"/>
              <a:t>Και οι δύο περιπτώσεις συνδέονται με την ανάπτυξη συναισθηματικών διαταραχών και με χαμηλή αυτοεκτίμηση.</a:t>
            </a:r>
          </a:p>
          <a:p>
            <a:pPr marL="0" indent="0">
              <a:buNone/>
            </a:pPr>
            <a:endParaRPr lang="el-GR" dirty="0"/>
          </a:p>
          <a:p>
            <a:pPr marL="0" indent="0">
              <a:buNone/>
            </a:pPr>
            <a:r>
              <a:rPr lang="el-GR" dirty="0"/>
              <a:t>Όσο σοβαρότερες οι διαταραχές, τόσο χαμηλότερος ο βαθμός αυτοεκτίμησης των παιδιών.</a:t>
            </a:r>
          </a:p>
          <a:p>
            <a:endParaRPr lang="x-none" dirty="0"/>
          </a:p>
        </p:txBody>
      </p:sp>
    </p:spTree>
    <p:extLst>
      <p:ext uri="{BB962C8B-B14F-4D97-AF65-F5344CB8AC3E}">
        <p14:creationId xmlns:p14="http://schemas.microsoft.com/office/powerpoint/2010/main" val="1365624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66C47-0BDE-AD4A-8C8A-855316029E8D}"/>
              </a:ext>
            </a:extLst>
          </p:cNvPr>
          <p:cNvSpPr>
            <a:spLocks noGrp="1"/>
          </p:cNvSpPr>
          <p:nvPr>
            <p:ph type="title"/>
          </p:nvPr>
        </p:nvSpPr>
        <p:spPr>
          <a:xfrm>
            <a:off x="838200" y="559361"/>
            <a:ext cx="10515600" cy="1058941"/>
          </a:xfrm>
        </p:spPr>
        <p:txBody>
          <a:bodyPr>
            <a:normAutofit fontScale="90000"/>
          </a:bodyPr>
          <a:lstStyle/>
          <a:p>
            <a:pPr algn="ctr"/>
            <a:r>
              <a:rPr lang="el-GR" b="1" dirty="0">
                <a:solidFill>
                  <a:srgbClr val="FF0000"/>
                </a:solidFill>
              </a:rPr>
              <a:t>Προβληματική συμπεριφορά</a:t>
            </a:r>
            <a:br>
              <a:rPr lang="el-GR" dirty="0"/>
            </a:br>
            <a:endParaRPr lang="x-none" dirty="0"/>
          </a:p>
        </p:txBody>
      </p:sp>
      <p:sp>
        <p:nvSpPr>
          <p:cNvPr id="3" name="Content Placeholder 2">
            <a:extLst>
              <a:ext uri="{FF2B5EF4-FFF2-40B4-BE49-F238E27FC236}">
                <a16:creationId xmlns:a16="http://schemas.microsoft.com/office/drawing/2014/main" id="{B600EB09-DFCE-8545-BEC8-780B074EC568}"/>
              </a:ext>
            </a:extLst>
          </p:cNvPr>
          <p:cNvSpPr>
            <a:spLocks noGrp="1"/>
          </p:cNvSpPr>
          <p:nvPr>
            <p:ph idx="1"/>
          </p:nvPr>
        </p:nvSpPr>
        <p:spPr>
          <a:xfrm>
            <a:off x="838200" y="1852706"/>
            <a:ext cx="10515600" cy="4324257"/>
          </a:xfrm>
        </p:spPr>
        <p:txBody>
          <a:bodyPr>
            <a:normAutofit/>
          </a:bodyPr>
          <a:lstStyle/>
          <a:p>
            <a:r>
              <a:rPr lang="el-GR" u="sng" dirty="0"/>
              <a:t>Προβληματική συμπεριφορά: </a:t>
            </a:r>
            <a:r>
              <a:rPr lang="el-GR" dirty="0"/>
              <a:t>Κάθε μορφή ανεπιθύμητης συμπεριφοράς</a:t>
            </a:r>
          </a:p>
          <a:p>
            <a:r>
              <a:rPr lang="el-GR" u="sng" dirty="0"/>
              <a:t>Ανεπιθύμητη συμπεριφορά: </a:t>
            </a:r>
            <a:r>
              <a:rPr lang="el-GR" dirty="0"/>
              <a:t>η μη σύμφωνη με τους κανονισμούς, τη σχολική νομοθεσία, και τη γενικότερη συμπεριφορά που αναμένεται να εκδηλώνει ένας μαθητής στην τάξη και στο σχολείο.</a:t>
            </a:r>
          </a:p>
          <a:p>
            <a:r>
              <a:rPr lang="el-GR" u="sng" dirty="0" err="1"/>
              <a:t>Παραβατική</a:t>
            </a:r>
            <a:r>
              <a:rPr lang="el-GR" u="sng" dirty="0"/>
              <a:t> συμπεριφορά</a:t>
            </a:r>
            <a:r>
              <a:rPr lang="el-GR" dirty="0"/>
              <a:t>: Παραβίαση σχολικής νομοθεσίας ή του κράτους</a:t>
            </a:r>
          </a:p>
          <a:p>
            <a:r>
              <a:rPr lang="el-GR" dirty="0"/>
              <a:t>Αποκλίνουσα συμπεριφορά: εκείνη που παρεκκλίνει από τη φυσιολογική (π.χ. ενόχληση, ανυπακοή, επιθετικότητα, βία). Η ένταση και έκταση έχει σημασία για το χαρακτηρισμό μιας συμπεριφοράς ως αποκλίνουσας. </a:t>
            </a:r>
            <a:endParaRPr lang="x-none" dirty="0"/>
          </a:p>
        </p:txBody>
      </p:sp>
    </p:spTree>
    <p:extLst>
      <p:ext uri="{BB962C8B-B14F-4D97-AF65-F5344CB8AC3E}">
        <p14:creationId xmlns:p14="http://schemas.microsoft.com/office/powerpoint/2010/main" val="2587014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7AD86-2BE5-D449-B690-D463E55F6480}"/>
              </a:ext>
            </a:extLst>
          </p:cNvPr>
          <p:cNvSpPr>
            <a:spLocks noGrp="1"/>
          </p:cNvSpPr>
          <p:nvPr>
            <p:ph type="title"/>
          </p:nvPr>
        </p:nvSpPr>
        <p:spPr/>
        <p:txBody>
          <a:bodyPr/>
          <a:lstStyle/>
          <a:p>
            <a:pPr algn="ctr"/>
            <a:r>
              <a:rPr lang="el-GR" b="1" dirty="0">
                <a:solidFill>
                  <a:srgbClr val="FF0000"/>
                </a:solidFill>
              </a:rPr>
              <a:t>Αιτίες προβληματικής συμπεριφοράς</a:t>
            </a:r>
            <a:endParaRPr lang="x-none" b="1" dirty="0">
              <a:solidFill>
                <a:srgbClr val="FF0000"/>
              </a:solidFill>
            </a:endParaRPr>
          </a:p>
        </p:txBody>
      </p:sp>
      <p:sp>
        <p:nvSpPr>
          <p:cNvPr id="3" name="Content Placeholder 2">
            <a:extLst>
              <a:ext uri="{FF2B5EF4-FFF2-40B4-BE49-F238E27FC236}">
                <a16:creationId xmlns:a16="http://schemas.microsoft.com/office/drawing/2014/main" id="{3421EDB5-5E61-6649-8070-4C8204B35EFF}"/>
              </a:ext>
            </a:extLst>
          </p:cNvPr>
          <p:cNvSpPr>
            <a:spLocks noGrp="1"/>
          </p:cNvSpPr>
          <p:nvPr>
            <p:ph idx="1"/>
          </p:nvPr>
        </p:nvSpPr>
        <p:spPr/>
        <p:txBody>
          <a:bodyPr>
            <a:normAutofit/>
          </a:bodyPr>
          <a:lstStyle/>
          <a:p>
            <a:r>
              <a:rPr lang="el-GR" dirty="0"/>
              <a:t>Εσωτερικοί ή ενδογενείς παράγοντες (εγκεφαλικές βλάβες, λειτουργικές διαταραχές, ψυχολογικοί παράγοντες, κληρονομική προδιάθεση, μαθησιακές δυσκολίες, ειδικές ανάγκες)</a:t>
            </a:r>
          </a:p>
          <a:p>
            <a:endParaRPr lang="el-GR" dirty="0"/>
          </a:p>
          <a:p>
            <a:r>
              <a:rPr lang="el-GR" dirty="0"/>
              <a:t>Εξωγενείς ή περιβάλλον (οικογενειακό, σχολικό, κοινωνικό περιβάλλον)</a:t>
            </a:r>
          </a:p>
          <a:p>
            <a:endParaRPr lang="el-GR" dirty="0"/>
          </a:p>
          <a:p>
            <a:pPr marL="0" indent="0">
              <a:buNone/>
            </a:pPr>
            <a:r>
              <a:rPr lang="el-GR" dirty="0"/>
              <a:t>Τα αίτια είναι </a:t>
            </a:r>
            <a:r>
              <a:rPr lang="el-GR" dirty="0" err="1"/>
              <a:t>πολυπαραγοντικά</a:t>
            </a:r>
            <a:r>
              <a:rPr lang="el-GR" dirty="0"/>
              <a:t>, </a:t>
            </a:r>
            <a:r>
              <a:rPr lang="el-GR" dirty="0" err="1"/>
              <a:t>αλληλεπιδρούν</a:t>
            </a:r>
            <a:r>
              <a:rPr lang="el-GR" dirty="0"/>
              <a:t> και αλληλεπικαλύπτονται. Το ίδιο συμβαίνει και με τα προβλήματα που δημιουργούνται. </a:t>
            </a:r>
            <a:endParaRPr lang="x-none" dirty="0"/>
          </a:p>
        </p:txBody>
      </p:sp>
    </p:spTree>
    <p:extLst>
      <p:ext uri="{BB962C8B-B14F-4D97-AF65-F5344CB8AC3E}">
        <p14:creationId xmlns:p14="http://schemas.microsoft.com/office/powerpoint/2010/main" val="2562150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876E8-03CD-624A-B7CD-467E38726338}"/>
              </a:ext>
            </a:extLst>
          </p:cNvPr>
          <p:cNvSpPr>
            <a:spLocks noGrp="1"/>
          </p:cNvSpPr>
          <p:nvPr>
            <p:ph type="title"/>
          </p:nvPr>
        </p:nvSpPr>
        <p:spPr/>
        <p:txBody>
          <a:bodyPr/>
          <a:lstStyle/>
          <a:p>
            <a:pPr algn="ctr"/>
            <a:r>
              <a:rPr lang="el-GR" b="1" dirty="0">
                <a:solidFill>
                  <a:srgbClr val="FF0000"/>
                </a:solidFill>
              </a:rPr>
              <a:t>Ως εκπαιδευτικοί οφείλουμε:</a:t>
            </a:r>
            <a:endParaRPr lang="x-none" b="1" dirty="0">
              <a:solidFill>
                <a:srgbClr val="FF0000"/>
              </a:solidFill>
            </a:endParaRPr>
          </a:p>
        </p:txBody>
      </p:sp>
      <p:sp>
        <p:nvSpPr>
          <p:cNvPr id="3" name="Content Placeholder 2">
            <a:extLst>
              <a:ext uri="{FF2B5EF4-FFF2-40B4-BE49-F238E27FC236}">
                <a16:creationId xmlns:a16="http://schemas.microsoft.com/office/drawing/2014/main" id="{77985477-6116-3C4E-8F87-799F5F34C240}"/>
              </a:ext>
            </a:extLst>
          </p:cNvPr>
          <p:cNvSpPr>
            <a:spLocks noGrp="1"/>
          </p:cNvSpPr>
          <p:nvPr>
            <p:ph idx="1"/>
          </p:nvPr>
        </p:nvSpPr>
        <p:spPr>
          <a:xfrm>
            <a:off x="838200" y="1484026"/>
            <a:ext cx="10515600" cy="5008849"/>
          </a:xfrm>
        </p:spPr>
        <p:txBody>
          <a:bodyPr/>
          <a:lstStyle/>
          <a:p>
            <a:r>
              <a:rPr lang="el-GR" u="sng" dirty="0"/>
              <a:t>Σε επίπεδο γνώσεων:</a:t>
            </a:r>
          </a:p>
          <a:p>
            <a:pPr lvl="1"/>
            <a:r>
              <a:rPr lang="el-GR" dirty="0"/>
              <a:t>Να κατανοήσουμε την έννοια του προβλήματος συμπεριφοράς</a:t>
            </a:r>
          </a:p>
          <a:p>
            <a:pPr lvl="1"/>
            <a:r>
              <a:rPr lang="el-GR" dirty="0"/>
              <a:t>Να αναγνωρίσουμε τις αιτίες που το προκαλούν.</a:t>
            </a:r>
          </a:p>
          <a:p>
            <a:r>
              <a:rPr lang="el-GR" u="sng" dirty="0"/>
              <a:t>Σε επίπεδο ικανοτήτων:</a:t>
            </a:r>
          </a:p>
          <a:p>
            <a:pPr lvl="1"/>
            <a:r>
              <a:rPr lang="el-GR" dirty="0"/>
              <a:t>Να μπορούμε να εντοπίζουμε τους παράγοντες εκείνους που προκαλούν προβλήματα συμπεριφοράς στα παιδιά.</a:t>
            </a:r>
          </a:p>
          <a:p>
            <a:pPr lvl="1"/>
            <a:r>
              <a:rPr lang="el-GR" dirty="0"/>
              <a:t>Να εφαρμόσουμε διάφορους τρόπους αντιμετώπισής τους.</a:t>
            </a:r>
          </a:p>
          <a:p>
            <a:r>
              <a:rPr lang="el-GR" u="sng" dirty="0"/>
              <a:t>Σε επίπεδο στάσεων:</a:t>
            </a:r>
          </a:p>
          <a:p>
            <a:pPr lvl="1"/>
            <a:r>
              <a:rPr lang="el-GR" dirty="0"/>
              <a:t>Να αναρωτηθούμε τι είναι αυτό που προκαλεί προβλήματα συμπεριφοράς</a:t>
            </a:r>
          </a:p>
          <a:p>
            <a:pPr lvl="1"/>
            <a:r>
              <a:rPr lang="el-GR" dirty="0"/>
              <a:t>Να παρατηρήσουμε τον τρόπο με τον οποίο αντιδρούμε σε αυτά.</a:t>
            </a:r>
          </a:p>
          <a:p>
            <a:pPr lvl="1"/>
            <a:r>
              <a:rPr lang="el-GR" dirty="0"/>
              <a:t>Να αναπτύξουμε νέους τρόπους αντιμετώπισης των προβλημάτων.</a:t>
            </a:r>
          </a:p>
          <a:p>
            <a:pPr lvl="1"/>
            <a:endParaRPr lang="el-GR" u="sng" dirty="0"/>
          </a:p>
          <a:p>
            <a:endParaRPr lang="el-GR" dirty="0"/>
          </a:p>
        </p:txBody>
      </p:sp>
    </p:spTree>
    <p:extLst>
      <p:ext uri="{BB962C8B-B14F-4D97-AF65-F5344CB8AC3E}">
        <p14:creationId xmlns:p14="http://schemas.microsoft.com/office/powerpoint/2010/main" val="3530625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FB979-7D1E-4742-843B-9A566C053E3E}"/>
              </a:ext>
            </a:extLst>
          </p:cNvPr>
          <p:cNvSpPr>
            <a:spLocks noGrp="1"/>
          </p:cNvSpPr>
          <p:nvPr>
            <p:ph type="title"/>
          </p:nvPr>
        </p:nvSpPr>
        <p:spPr/>
        <p:txBody>
          <a:bodyPr/>
          <a:lstStyle/>
          <a:p>
            <a:pPr algn="ctr"/>
            <a:r>
              <a:rPr lang="el-GR" b="1" dirty="0">
                <a:solidFill>
                  <a:srgbClr val="FF0000"/>
                </a:solidFill>
              </a:rPr>
              <a:t>Επιθετικότητα</a:t>
            </a:r>
            <a:endParaRPr lang="x-none" b="1" dirty="0">
              <a:solidFill>
                <a:srgbClr val="FF0000"/>
              </a:solidFill>
            </a:endParaRPr>
          </a:p>
        </p:txBody>
      </p:sp>
      <p:sp>
        <p:nvSpPr>
          <p:cNvPr id="3" name="Content Placeholder 2">
            <a:extLst>
              <a:ext uri="{FF2B5EF4-FFF2-40B4-BE49-F238E27FC236}">
                <a16:creationId xmlns:a16="http://schemas.microsoft.com/office/drawing/2014/main" id="{FC55C2AA-354E-BB4A-AC78-45ABA215C985}"/>
              </a:ext>
            </a:extLst>
          </p:cNvPr>
          <p:cNvSpPr>
            <a:spLocks noGrp="1"/>
          </p:cNvSpPr>
          <p:nvPr>
            <p:ph idx="1"/>
          </p:nvPr>
        </p:nvSpPr>
        <p:spPr>
          <a:xfrm>
            <a:off x="819150" y="1644016"/>
            <a:ext cx="10515600" cy="4351338"/>
          </a:xfrm>
        </p:spPr>
        <p:txBody>
          <a:bodyPr>
            <a:normAutofit lnSpcReduction="10000"/>
          </a:bodyPr>
          <a:lstStyle/>
          <a:p>
            <a:r>
              <a:rPr lang="el-GR" altLang="en-US" dirty="0">
                <a:sym typeface="Wingdings" panose="05000000000000000000" pitchFamily="2" charset="2"/>
              </a:rPr>
              <a:t>Πρόκειται για σκόπιμη, απρόκλητη, επαναλαμβανόμενη, κυρίαρχη συμπεριφορά. </a:t>
            </a:r>
          </a:p>
          <a:p>
            <a:r>
              <a:rPr lang="el-GR" altLang="en-US" dirty="0">
                <a:sym typeface="Wingdings" panose="05000000000000000000" pitchFamily="2" charset="2"/>
              </a:rPr>
              <a:t>Αποτελεί συνδυασμό των ατομικών χαρακτηριστικών του κάθε παιδιού, των οικογενειακών επιδράσεων (τρόπου ανατροφής) και των χαρακτηριστικών του σχολείου και της κουλτούρας του. </a:t>
            </a:r>
          </a:p>
          <a:p>
            <a:r>
              <a:rPr lang="el-GR" altLang="en-US" dirty="0">
                <a:sym typeface="Wingdings" panose="05000000000000000000" pitchFamily="2" charset="2"/>
              </a:rPr>
              <a:t>Το παιδί αντιδρά βίαια σε καταστάσεις που του προκαλούν δυσαρέσκεια. </a:t>
            </a:r>
            <a:endParaRPr lang="en-CA" altLang="en-US" dirty="0">
              <a:sym typeface="Wingdings" panose="05000000000000000000" pitchFamily="2" charset="2"/>
            </a:endParaRPr>
          </a:p>
          <a:p>
            <a:r>
              <a:rPr lang="el-GR" altLang="en-US" dirty="0">
                <a:sym typeface="Wingdings" panose="05000000000000000000" pitchFamily="2" charset="2"/>
              </a:rPr>
              <a:t>Η επιθετικότητα μπορεί να στρέφεται στον εαυτό του (κλαίει, πηδά πάνω κάτω, χτυπιέται στο πάτωμα, τραβά τα μαλλιά του, </a:t>
            </a:r>
            <a:r>
              <a:rPr lang="el-GR" altLang="en-US" dirty="0" err="1">
                <a:sym typeface="Wingdings" panose="05000000000000000000" pitchFamily="2" charset="2"/>
              </a:rPr>
              <a:t>κλπ</a:t>
            </a:r>
            <a:r>
              <a:rPr lang="el-GR" altLang="en-US" dirty="0">
                <a:sym typeface="Wingdings" panose="05000000000000000000" pitchFamily="2" charset="2"/>
              </a:rPr>
              <a:t>) ή επιθετικότητα εκφράζεται προς τα αντικείμενα και τους ανθρώπους γύρω του. </a:t>
            </a:r>
            <a:endParaRPr lang="en-CA" altLang="en-US" dirty="0">
              <a:sym typeface="Wingdings" panose="05000000000000000000" pitchFamily="2" charset="2"/>
            </a:endParaRPr>
          </a:p>
          <a:p>
            <a:r>
              <a:rPr lang="el-GR" altLang="en-US" dirty="0">
                <a:sym typeface="Wingdings" panose="05000000000000000000" pitchFamily="2" charset="2"/>
              </a:rPr>
              <a:t>Μπορεί να έχει σκοπό την απόκτηση κάποιου αντικειμένου ή δικαιώματος χωρίς να θέλει συνειδητά να προκαλέσει κακό στους άλλους ή μπορεί να έχει μια εχθρική συμπεριφορά απέναντι στους συμμαθητές του. </a:t>
            </a:r>
            <a:endParaRPr lang="el-GR" altLang="en-US" dirty="0">
              <a:cs typeface="Times New Roman" panose="02020603050405020304" pitchFamily="18" charset="0"/>
              <a:sym typeface="Wingdings" panose="05000000000000000000" pitchFamily="2" charset="2"/>
            </a:endParaRPr>
          </a:p>
          <a:p>
            <a:endParaRPr lang="x-none" dirty="0"/>
          </a:p>
        </p:txBody>
      </p:sp>
    </p:spTree>
    <p:extLst>
      <p:ext uri="{BB962C8B-B14F-4D97-AF65-F5344CB8AC3E}">
        <p14:creationId xmlns:p14="http://schemas.microsoft.com/office/powerpoint/2010/main" val="4625415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F7784-B263-794D-9665-73D12D8F1526}"/>
              </a:ext>
            </a:extLst>
          </p:cNvPr>
          <p:cNvSpPr>
            <a:spLocks noGrp="1"/>
          </p:cNvSpPr>
          <p:nvPr>
            <p:ph type="title"/>
          </p:nvPr>
        </p:nvSpPr>
        <p:spPr/>
        <p:txBody>
          <a:bodyPr>
            <a:normAutofit fontScale="90000"/>
          </a:bodyPr>
          <a:lstStyle/>
          <a:p>
            <a:pPr algn="ctr"/>
            <a:r>
              <a:rPr lang="el-GR" b="1" dirty="0">
                <a:solidFill>
                  <a:srgbClr val="FF0000"/>
                </a:solidFill>
              </a:rPr>
              <a:t>Χαρακτηριστικές συμπεριφορές επιθετικότητας</a:t>
            </a:r>
            <a:endParaRPr lang="x-none" b="1" dirty="0">
              <a:solidFill>
                <a:srgbClr val="FF0000"/>
              </a:solidFill>
            </a:endParaRPr>
          </a:p>
        </p:txBody>
      </p:sp>
      <p:sp>
        <p:nvSpPr>
          <p:cNvPr id="3" name="Content Placeholder 2">
            <a:extLst>
              <a:ext uri="{FF2B5EF4-FFF2-40B4-BE49-F238E27FC236}">
                <a16:creationId xmlns:a16="http://schemas.microsoft.com/office/drawing/2014/main" id="{A1E07F1C-2ECE-114D-9425-212C665CED6D}"/>
              </a:ext>
            </a:extLst>
          </p:cNvPr>
          <p:cNvSpPr>
            <a:spLocks noGrp="1"/>
          </p:cNvSpPr>
          <p:nvPr>
            <p:ph idx="1"/>
          </p:nvPr>
        </p:nvSpPr>
        <p:spPr>
          <a:xfrm>
            <a:off x="838200" y="1690688"/>
            <a:ext cx="10515600" cy="4486275"/>
          </a:xfrm>
        </p:spPr>
        <p:txBody>
          <a:bodyPr>
            <a:normAutofit fontScale="85000" lnSpcReduction="20000"/>
          </a:bodyPr>
          <a:lstStyle/>
          <a:p>
            <a:r>
              <a:rPr lang="el-GR" altLang="en-US" sz="2600" dirty="0">
                <a:sym typeface="Wingdings" panose="05000000000000000000" pitchFamily="2" charset="2"/>
              </a:rPr>
              <a:t>Οι εκρήξεις θυμού </a:t>
            </a:r>
            <a:endParaRPr lang="en-CA" altLang="en-US" sz="2600" dirty="0">
              <a:sym typeface="Wingdings" panose="05000000000000000000" pitchFamily="2" charset="2"/>
            </a:endParaRPr>
          </a:p>
          <a:p>
            <a:r>
              <a:rPr lang="el-GR" altLang="en-US" sz="2600" dirty="0">
                <a:sym typeface="Wingdings" panose="05000000000000000000" pitchFamily="2" charset="2"/>
              </a:rPr>
              <a:t>η επιθετικότητα προς τα άλλα παιδιά</a:t>
            </a:r>
            <a:endParaRPr lang="en-CA" altLang="en-US" sz="2600" dirty="0">
              <a:sym typeface="Wingdings" panose="05000000000000000000" pitchFamily="2" charset="2"/>
            </a:endParaRPr>
          </a:p>
          <a:p>
            <a:r>
              <a:rPr lang="el-GR" altLang="en-US" sz="2600" dirty="0">
                <a:sym typeface="Wingdings" panose="05000000000000000000" pitchFamily="2" charset="2"/>
              </a:rPr>
              <a:t>η ανυπακοή</a:t>
            </a:r>
            <a:endParaRPr lang="en-CA" altLang="en-US" sz="2600" dirty="0">
              <a:sym typeface="Wingdings" panose="05000000000000000000" pitchFamily="2" charset="2"/>
            </a:endParaRPr>
          </a:p>
          <a:p>
            <a:r>
              <a:rPr lang="el-GR" altLang="en-US" sz="2600" dirty="0">
                <a:sym typeface="Wingdings" panose="05000000000000000000" pitchFamily="2" charset="2"/>
              </a:rPr>
              <a:t>το πείσμα</a:t>
            </a:r>
            <a:endParaRPr lang="en-CA" altLang="en-US" sz="2600" dirty="0">
              <a:sym typeface="Wingdings" panose="05000000000000000000" pitchFamily="2" charset="2"/>
            </a:endParaRPr>
          </a:p>
          <a:p>
            <a:r>
              <a:rPr lang="el-GR" altLang="en-US" sz="2600" dirty="0">
                <a:sym typeface="Wingdings" panose="05000000000000000000" pitchFamily="2" charset="2"/>
              </a:rPr>
              <a:t>η άσκοπη κινητική δραστηριότητα</a:t>
            </a:r>
            <a:endParaRPr lang="en-CA" altLang="en-US" sz="2600" dirty="0">
              <a:sym typeface="Wingdings" panose="05000000000000000000" pitchFamily="2" charset="2"/>
            </a:endParaRPr>
          </a:p>
          <a:p>
            <a:r>
              <a:rPr lang="el-GR" altLang="en-US" sz="2600" dirty="0">
                <a:sym typeface="Wingdings" panose="05000000000000000000" pitchFamily="2" charset="2"/>
              </a:rPr>
              <a:t>η διάσπαση προσοχής, ιδίως όταν συνυπάρχει το υπερκινητικό σύνδρομο,</a:t>
            </a:r>
            <a:endParaRPr lang="en-CA" altLang="en-US" sz="2600" dirty="0">
              <a:sym typeface="Wingdings" panose="05000000000000000000" pitchFamily="2" charset="2"/>
            </a:endParaRPr>
          </a:p>
          <a:p>
            <a:r>
              <a:rPr lang="el-GR" altLang="en-US" sz="2600" dirty="0">
                <a:sym typeface="Wingdings" panose="05000000000000000000" pitchFamily="2" charset="2"/>
              </a:rPr>
              <a:t>η λεκτική επιθετικότητα, </a:t>
            </a:r>
            <a:endParaRPr lang="en-CA" altLang="en-US" sz="2600" dirty="0">
              <a:sym typeface="Wingdings" panose="05000000000000000000" pitchFamily="2" charset="2"/>
            </a:endParaRPr>
          </a:p>
          <a:p>
            <a:r>
              <a:rPr lang="el-GR" altLang="en-US" sz="2600" dirty="0">
                <a:sym typeface="Wingdings" panose="05000000000000000000" pitchFamily="2" charset="2"/>
              </a:rPr>
              <a:t>η κλοπή, </a:t>
            </a:r>
            <a:endParaRPr lang="en-CA" altLang="en-US" sz="2600" dirty="0">
              <a:sym typeface="Wingdings" panose="05000000000000000000" pitchFamily="2" charset="2"/>
            </a:endParaRPr>
          </a:p>
          <a:p>
            <a:r>
              <a:rPr lang="el-GR" altLang="en-US" sz="2600" dirty="0">
                <a:sym typeface="Wingdings" panose="05000000000000000000" pitchFamily="2" charset="2"/>
              </a:rPr>
              <a:t>η καταστρατήγηση των σχολικών κανόνων </a:t>
            </a:r>
            <a:endParaRPr lang="en-CA" altLang="en-US" sz="2600" dirty="0">
              <a:sym typeface="Wingdings" panose="05000000000000000000" pitchFamily="2" charset="2"/>
            </a:endParaRPr>
          </a:p>
          <a:p>
            <a:r>
              <a:rPr lang="el-GR" altLang="en-US" sz="2600" dirty="0">
                <a:sym typeface="Wingdings" panose="05000000000000000000" pitchFamily="2" charset="2"/>
              </a:rPr>
              <a:t> η καταστροφική συμπεριφορά, </a:t>
            </a:r>
            <a:endParaRPr lang="en-CA" altLang="en-US" sz="2600" dirty="0">
              <a:sym typeface="Wingdings" panose="05000000000000000000" pitchFamily="2" charset="2"/>
            </a:endParaRPr>
          </a:p>
          <a:p>
            <a:r>
              <a:rPr lang="el-GR" altLang="en-US" sz="2600" dirty="0">
                <a:sym typeface="Wingdings" panose="05000000000000000000" pitchFamily="2" charset="2"/>
              </a:rPr>
              <a:t>συχνές απουσίες από το σχολείο, </a:t>
            </a:r>
            <a:endParaRPr lang="en-CA" altLang="en-US" sz="2600" dirty="0">
              <a:sym typeface="Wingdings" panose="05000000000000000000" pitchFamily="2" charset="2"/>
            </a:endParaRPr>
          </a:p>
          <a:p>
            <a:r>
              <a:rPr lang="el-GR" altLang="en-US" sz="2600" dirty="0">
                <a:sym typeface="Wingdings" panose="05000000000000000000" pitchFamily="2" charset="2"/>
              </a:rPr>
              <a:t>οι συνεχείς ψευδολογίες, </a:t>
            </a:r>
            <a:endParaRPr lang="en-CA" altLang="en-US" sz="2600" dirty="0">
              <a:sym typeface="Wingdings" panose="05000000000000000000" pitchFamily="2" charset="2"/>
            </a:endParaRPr>
          </a:p>
          <a:p>
            <a:r>
              <a:rPr lang="el-GR" altLang="en-US" sz="2600" dirty="0">
                <a:sym typeface="Wingdings" panose="05000000000000000000" pitchFamily="2" charset="2"/>
              </a:rPr>
              <a:t>οι εμπρησμοί, οι βανδαλισμοί και η χρήση τοξικών ουσιών. </a:t>
            </a:r>
            <a:endParaRPr lang="en-GB" altLang="en-US" sz="2600" dirty="0">
              <a:sym typeface="Wingdings" panose="05000000000000000000" pitchFamily="2" charset="2"/>
            </a:endParaRPr>
          </a:p>
          <a:p>
            <a:endParaRPr lang="x-none" dirty="0"/>
          </a:p>
        </p:txBody>
      </p:sp>
    </p:spTree>
    <p:extLst>
      <p:ext uri="{BB962C8B-B14F-4D97-AF65-F5344CB8AC3E}">
        <p14:creationId xmlns:p14="http://schemas.microsoft.com/office/powerpoint/2010/main" val="4403644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984B49-5710-C44C-AF28-EBAE87B73C1F}"/>
              </a:ext>
            </a:extLst>
          </p:cNvPr>
          <p:cNvSpPr>
            <a:spLocks noGrp="1"/>
          </p:cNvSpPr>
          <p:nvPr>
            <p:ph type="title"/>
          </p:nvPr>
        </p:nvSpPr>
        <p:spPr/>
        <p:txBody>
          <a:bodyPr/>
          <a:lstStyle/>
          <a:p>
            <a:pPr algn="ctr"/>
            <a:r>
              <a:rPr lang="el-GR" b="1" dirty="0">
                <a:solidFill>
                  <a:srgbClr val="FF0000"/>
                </a:solidFill>
              </a:rPr>
              <a:t>Αιτίες</a:t>
            </a:r>
            <a:endParaRPr lang="x-none" b="1" dirty="0">
              <a:solidFill>
                <a:srgbClr val="FF0000"/>
              </a:solidFill>
            </a:endParaRPr>
          </a:p>
        </p:txBody>
      </p:sp>
      <p:sp>
        <p:nvSpPr>
          <p:cNvPr id="3" name="Content Placeholder 2">
            <a:extLst>
              <a:ext uri="{FF2B5EF4-FFF2-40B4-BE49-F238E27FC236}">
                <a16:creationId xmlns:a16="http://schemas.microsoft.com/office/drawing/2014/main" id="{6AB0E4F5-7DBD-CE46-9CB6-7717B2E44390}"/>
              </a:ext>
            </a:extLst>
          </p:cNvPr>
          <p:cNvSpPr>
            <a:spLocks noGrp="1"/>
          </p:cNvSpPr>
          <p:nvPr>
            <p:ph idx="1"/>
          </p:nvPr>
        </p:nvSpPr>
        <p:spPr>
          <a:xfrm>
            <a:off x="838200" y="1551305"/>
            <a:ext cx="10515600" cy="4351338"/>
          </a:xfrm>
        </p:spPr>
        <p:txBody>
          <a:bodyPr>
            <a:normAutofit/>
          </a:bodyPr>
          <a:lstStyle/>
          <a:p>
            <a:r>
              <a:rPr lang="el-GR" altLang="en-US" sz="2400" dirty="0">
                <a:sym typeface="Wingdings" panose="05000000000000000000" pitchFamily="2" charset="2"/>
              </a:rPr>
              <a:t>Η ανυπαρξία σταθερού οικογενειακού περιβάλλοντος</a:t>
            </a:r>
          </a:p>
          <a:p>
            <a:r>
              <a:rPr lang="el-GR" altLang="en-US" sz="2400" dirty="0">
                <a:sym typeface="Wingdings" panose="05000000000000000000" pitchFamily="2" charset="2"/>
              </a:rPr>
              <a:t>οι αρνητικές σχέσεις με τους γονείς τους,</a:t>
            </a:r>
          </a:p>
          <a:p>
            <a:r>
              <a:rPr lang="el-GR" altLang="en-US" sz="2400" dirty="0">
                <a:sym typeface="Wingdings" panose="05000000000000000000" pitchFamily="2" charset="2"/>
              </a:rPr>
              <a:t>η ανατροφή σε ιδρύματα.</a:t>
            </a:r>
          </a:p>
          <a:p>
            <a:r>
              <a:rPr lang="el-GR" altLang="en-US" sz="2400" dirty="0">
                <a:sym typeface="Wingdings" panose="05000000000000000000" pitchFamily="2" charset="2"/>
              </a:rPr>
              <a:t>Αυτά τα παιδιά, συγκρινόμενα με άλλα, είναι πιθανότερο να οδηγηθούν σε κατάχρηση τοξικών ουσιών, οινοπνεύματος, να παρουσιάσουν μαθησιακές δυσκολίες και αργότερα προβλήματα κοινωνικής προσαρμογής. </a:t>
            </a:r>
          </a:p>
          <a:p>
            <a:r>
              <a:rPr lang="el-GR" altLang="en-US" sz="2400" dirty="0">
                <a:sym typeface="Wingdings" panose="05000000000000000000" pitchFamily="2" charset="2"/>
              </a:rPr>
              <a:t>Για την αντιμετώπιση των διαταραχών της συμπεριφοράς απαιτείται εξατομικευμένη θεραπευτική προσέγγιση που απευθύνεται τόσο στο παιδί όσο και στους γονείς και το ευρύτερο περιβάλλον σχολείο.</a:t>
            </a:r>
            <a:endParaRPr lang="x-none" sz="2400" dirty="0"/>
          </a:p>
        </p:txBody>
      </p:sp>
    </p:spTree>
    <p:extLst>
      <p:ext uri="{BB962C8B-B14F-4D97-AF65-F5344CB8AC3E}">
        <p14:creationId xmlns:p14="http://schemas.microsoft.com/office/powerpoint/2010/main" val="20350896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Clarity.thmx</Template>
  <TotalTime>1214</TotalTime>
  <Words>2329</Words>
  <Application>Microsoft Macintosh PowerPoint</Application>
  <PresentationFormat>Widescreen</PresentationFormat>
  <Paragraphs>151</Paragraphs>
  <Slides>27</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27</vt:i4>
      </vt:variant>
    </vt:vector>
  </HeadingPairs>
  <TitlesOfParts>
    <vt:vector size="29" baseType="lpstr">
      <vt:lpstr>Arial</vt:lpstr>
      <vt:lpstr>Clarity</vt:lpstr>
      <vt:lpstr>Προβληματικές συμπεριφορές στην τάξη</vt:lpstr>
      <vt:lpstr>Δύο είδη διαταραχών </vt:lpstr>
      <vt:lpstr>PowerPoint Presentation</vt:lpstr>
      <vt:lpstr>Προβληματική συμπεριφορά </vt:lpstr>
      <vt:lpstr>Αιτίες προβληματικής συμπεριφοράς</vt:lpstr>
      <vt:lpstr>Ως εκπαιδευτικοί οφείλουμε:</vt:lpstr>
      <vt:lpstr>Επιθετικότητα</vt:lpstr>
      <vt:lpstr>Χαρακτηριστικές συμπεριφορές επιθετικότητας</vt:lpstr>
      <vt:lpstr>Αιτίες</vt:lpstr>
      <vt:lpstr>Στάση των εκπαιδευτικών</vt:lpstr>
      <vt:lpstr>PowerPoint Presentation</vt:lpstr>
      <vt:lpstr>PowerPoint Presentation</vt:lpstr>
      <vt:lpstr>PowerPoint Presentation</vt:lpstr>
      <vt:lpstr>Σχολική φοβία </vt:lpstr>
      <vt:lpstr>Η στάση των εκπαιδευτικών </vt:lpstr>
      <vt:lpstr>Ο υπερκινητικός μαθητής</vt:lpstr>
      <vt:lpstr>PowerPoint Presentation</vt:lpstr>
      <vt:lpstr>PowerPoint Presentation</vt:lpstr>
      <vt:lpstr>Αίτια</vt:lpstr>
      <vt:lpstr>Η στάση των εκπαιδευτικών</vt:lpstr>
      <vt:lpstr>Λεκτική βία ή επιθετικότητα</vt:lpstr>
      <vt:lpstr>Λεκτική βία ή επιθετικότητα</vt:lpstr>
      <vt:lpstr>ΣΥΜΠΕΡΙΦΟΡΙΣΤΙΚΗ ΘΕΩΡΙΑ</vt:lpstr>
      <vt:lpstr>Συναισθηματικό κομμάτι</vt:lpstr>
      <vt:lpstr>PowerPoint Presentation</vt:lpstr>
      <vt:lpstr>Τεχνική αναπλαισίωσης</vt:lpstr>
      <vt:lpstr>Διαδικασία εφαρμογής αναπλαισίωσης</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25</cp:revision>
  <dcterms:created xsi:type="dcterms:W3CDTF">2021-05-24T12:24:06Z</dcterms:created>
  <dcterms:modified xsi:type="dcterms:W3CDTF">2021-05-31T07:18:35Z</dcterms:modified>
</cp:coreProperties>
</file>