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125.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117.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33.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43.xml"/>
  <Override ContentType="application/vnd.openxmlformats-officedocument.presentationml.notesSlide+xml" PartName="/ppt/notesSlides/notesSlide151.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119.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148.xml"/>
  <Override ContentType="application/vnd.openxmlformats-officedocument.presentationml.notesSlide+xml" PartName="/ppt/notesSlides/notesSlide39.xml"/>
  <Override ContentType="application/vnd.openxmlformats-officedocument.presentationml.notesSlide+xml" PartName="/ppt/notesSlides/notesSlide135.xml"/>
  <Override ContentType="application/vnd.openxmlformats-officedocument.presentationml.notesSlide+xml" PartName="/ppt/notesSlides/notesSlide137.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1.xml"/>
  <Override ContentType="application/vnd.openxmlformats-officedocument.presentationml.notesSlide+xml" PartName="/ppt/notesSlides/notesSlide153.xml"/>
  <Override ContentType="application/vnd.openxmlformats-officedocument.presentationml.notesSlide+xml" PartName="/ppt/notesSlides/notesSlide123.xml"/>
  <Override ContentType="application/vnd.openxmlformats-officedocument.presentationml.notesSlide+xml" PartName="/ppt/notesSlides/notesSlide110.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138.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15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46.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120.xml"/>
  <Override ContentType="application/vnd.openxmlformats-officedocument.presentationml.notesSlide+xml" PartName="/ppt/notesSlides/notesSlide20.xml"/>
  <Override ContentType="application/vnd.openxmlformats-officedocument.presentationml.notesSlide+xml" PartName="/ppt/notesSlides/notesSlide129.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144.xml"/>
  <Override ContentType="application/vnd.openxmlformats-officedocument.presentationml.notesSlide+xml" PartName="/ppt/notesSlides/notesSlide48.xml"/>
  <Override ContentType="application/vnd.openxmlformats-officedocument.presentationml.notesSlide+xml" PartName="/ppt/notesSlides/notesSlide131.xml"/>
  <Override ContentType="application/vnd.openxmlformats-officedocument.presentationml.notesSlide+xml" PartName="/ppt/notesSlides/notesSlide127.xml"/>
  <Override ContentType="application/vnd.openxmlformats-officedocument.presentationml.notesSlide+xml" PartName="/ppt/notesSlides/notesSlide114.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150.xml"/>
  <Override ContentType="application/vnd.openxmlformats-officedocument.presentationml.notesSlide+xml" PartName="/ppt/notesSlides/notesSlide142.xml"/>
  <Override ContentType="application/vnd.openxmlformats-officedocument.presentationml.notesSlide+xml" PartName="/ppt/notesSlides/notesSlide84.xml"/>
  <Override ContentType="application/vnd.openxmlformats-officedocument.presentationml.notesSlide+xml" PartName="/ppt/notesSlides/notesSlide116.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24.xml"/>
  <Override ContentType="application/vnd.openxmlformats-officedocument.presentationml.notesSlide+xml" PartName="/ppt/notesSlides/notesSlide126.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1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152.xml"/>
  <Override ContentType="application/vnd.openxmlformats-officedocument.presentationml.notesSlide+xml" PartName="/ppt/notesSlides/notesSlide122.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118.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140.xml"/>
  <Override ContentType="application/vnd.openxmlformats-officedocument.presentationml.notesSlide+xml" PartName="/ppt/notesSlides/notesSlide154.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36.xml"/>
  <Override ContentType="application/vnd.openxmlformats-officedocument.presentationml.notesSlide+xml" PartName="/ppt/notesSlides/notesSlide2.xml"/>
  <Override ContentType="application/vnd.openxmlformats-officedocument.presentationml.notesSlide+xml" PartName="/ppt/notesSlides/notesSlide149.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111.xml"/>
  <Override ContentType="application/vnd.openxmlformats-officedocument.presentationml.notesSlide+xml" PartName="/ppt/notesSlides/notesSlide139.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1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3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21.xml"/>
  <Override ContentType="application/vnd.openxmlformats-officedocument.presentationml.notesSlide+xml" PartName="/ppt/notesSlides/notesSlide6.xml"/>
  <Override ContentType="application/vnd.openxmlformats-officedocument.presentationml.notesSlide+xml" PartName="/ppt/notesSlides/notesSlide128.xml"/>
  <Override ContentType="application/vnd.openxmlformats-officedocument.presentationml.notesSlide+xml" PartName="/ppt/notesSlides/notesSlide79.xml"/>
  <Override ContentType="application/vnd.openxmlformats-officedocument.presentationml.notesSlide+xml" PartName="/ppt/notesSlides/notesSlide132.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45.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115.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12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48.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138.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13.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123.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36.xml"/>
  <Override ContentType="application/vnd.openxmlformats-officedocument.presentationml.slide+xml" PartName="/ppt/slides/slide154.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141.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18.xml"/>
  <Override ContentType="application/vnd.openxmlformats-officedocument.presentationml.slide+xml" PartName="/ppt/slides/slide142.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152.xml"/>
  <Override ContentType="application/vnd.openxmlformats-officedocument.presentationml.slide+xml" PartName="/ppt/slides/slide125.xml"/>
  <Override ContentType="application/vnd.openxmlformats-officedocument.presentationml.slide+xml" PartName="/ppt/slides/slide72.xml"/>
  <Override ContentType="application/vnd.openxmlformats-officedocument.presentationml.slide+xml" PartName="/ppt/slides/slide135.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129.xml"/>
  <Override ContentType="application/vnd.openxmlformats-officedocument.presentationml.slide+xml" PartName="/ppt/slides/slide63.xml"/>
  <Override ContentType="application/vnd.openxmlformats-officedocument.presentationml.slide+xml" PartName="/ppt/slides/slide131.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116.xml"/>
  <Override ContentType="application/vnd.openxmlformats-officedocument.presentationml.slide+xml" PartName="/ppt/slides/slide144.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133.xml"/>
  <Override ContentType="application/vnd.openxmlformats-officedocument.presentationml.slide+xml" PartName="/ppt/slides/slide91.xml"/>
  <Override ContentType="application/vnd.openxmlformats-officedocument.presentationml.slide+xml" PartName="/ppt/slides/slide114.xml"/>
  <Override ContentType="application/vnd.openxmlformats-officedocument.presentationml.slide+xml" PartName="/ppt/slides/slide31.xml"/>
  <Override ContentType="application/vnd.openxmlformats-officedocument.presentationml.slide+xml" PartName="/ppt/slides/slide127.xml"/>
  <Override ContentType="application/vnd.openxmlformats-officedocument.presentationml.slide+xml" PartName="/ppt/slides/slide146.xml"/>
  <Override ContentType="application/vnd.openxmlformats-officedocument.presentationml.slide+xml" PartName="/ppt/slides/slide150.xml"/>
  <Override ContentType="application/vnd.openxmlformats-officedocument.presentationml.slide+xml" PartName="/ppt/slides/slide120.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39.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95.xml"/>
  <Override ContentType="application/vnd.openxmlformats-officedocument.presentationml.slide+xml" PartName="/ppt/slides/slide15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22.xml"/>
  <Override ContentType="application/vnd.openxmlformats-officedocument.presentationml.slide+xml" PartName="/ppt/slides/slide130.xml"/>
  <Override ContentType="application/vnd.openxmlformats-officedocument.presentationml.slide+xml" PartName="/ppt/slides/slide147.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40.xml"/>
  <Override ContentType="application/vnd.openxmlformats-officedocument.presentationml.slide+xml" PartName="/ppt/slides/slide11.xml"/>
  <Override ContentType="application/vnd.openxmlformats-officedocument.presentationml.slide+xml" PartName="/ppt/slides/slide137.xml"/>
  <Override ContentType="application/vnd.openxmlformats-officedocument.presentationml.slide+xml" PartName="/ppt/slides/slide110.xml"/>
  <Override ContentType="application/vnd.openxmlformats-officedocument.presentationml.slide+xml" PartName="/ppt/slides/slide153.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149.xml"/>
  <Override ContentType="application/vnd.openxmlformats-officedocument.presentationml.slide+xml" PartName="/ppt/slides/slide49.xml"/>
  <Override ContentType="application/vnd.openxmlformats-officedocument.presentationml.slide+xml" PartName="/ppt/slides/slide124.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119.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26.xml"/>
  <Override ContentType="application/vnd.openxmlformats-officedocument.presentationml.slide+xml" PartName="/ppt/slides/slide151.xml"/>
  <Override ContentType="application/vnd.openxmlformats-officedocument.presentationml.slide+xml" PartName="/ppt/slides/slide109.xml"/>
  <Override ContentType="application/vnd.openxmlformats-officedocument.presentationml.slide+xml" PartName="/ppt/slides/slide134.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143.xml"/>
  <Override ContentType="application/vnd.openxmlformats-officedocument.presentationml.slide+xml" PartName="/ppt/slides/slide117.xml"/>
  <Override ContentType="application/vnd.openxmlformats-officedocument.presentationml.slide+xml" PartName="/ppt/slides/slide145.xml"/>
  <Override ContentType="application/vnd.openxmlformats-officedocument.presentationml.slide+xml" PartName="/ppt/slides/slide132.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128.xml"/>
  <Override ContentType="application/vnd.openxmlformats-officedocument.presentationml.slide+xml" PartName="/ppt/slides/slide92.xml"/>
  <Override ContentType="application/vnd.openxmlformats-officedocument.presentationml.slide+xml" PartName="/ppt/slides/slide115.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2"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 id="348" r:id="rId98"/>
    <p:sldId id="349" r:id="rId99"/>
    <p:sldId id="350" r:id="rId100"/>
    <p:sldId id="351" r:id="rId101"/>
    <p:sldId id="352" r:id="rId102"/>
    <p:sldId id="353" r:id="rId103"/>
    <p:sldId id="354" r:id="rId104"/>
    <p:sldId id="355" r:id="rId105"/>
    <p:sldId id="356" r:id="rId106"/>
    <p:sldId id="357" r:id="rId107"/>
    <p:sldId id="358" r:id="rId108"/>
    <p:sldId id="359" r:id="rId109"/>
    <p:sldId id="360" r:id="rId110"/>
    <p:sldId id="361" r:id="rId111"/>
    <p:sldId id="362" r:id="rId112"/>
    <p:sldId id="363" r:id="rId113"/>
    <p:sldId id="364" r:id="rId114"/>
    <p:sldId id="365" r:id="rId115"/>
    <p:sldId id="366" r:id="rId116"/>
    <p:sldId id="367" r:id="rId117"/>
    <p:sldId id="368" r:id="rId118"/>
    <p:sldId id="369" r:id="rId119"/>
    <p:sldId id="370" r:id="rId120"/>
    <p:sldId id="371" r:id="rId121"/>
    <p:sldId id="372" r:id="rId122"/>
    <p:sldId id="373" r:id="rId123"/>
    <p:sldId id="374" r:id="rId124"/>
    <p:sldId id="375" r:id="rId125"/>
    <p:sldId id="376" r:id="rId126"/>
    <p:sldId id="377" r:id="rId127"/>
    <p:sldId id="378" r:id="rId128"/>
    <p:sldId id="379" r:id="rId129"/>
    <p:sldId id="380" r:id="rId130"/>
    <p:sldId id="381" r:id="rId131"/>
    <p:sldId id="382" r:id="rId132"/>
    <p:sldId id="383" r:id="rId133"/>
    <p:sldId id="384" r:id="rId134"/>
    <p:sldId id="385" r:id="rId135"/>
    <p:sldId id="386" r:id="rId136"/>
    <p:sldId id="387" r:id="rId137"/>
    <p:sldId id="388" r:id="rId138"/>
    <p:sldId id="389" r:id="rId139"/>
    <p:sldId id="390" r:id="rId140"/>
    <p:sldId id="391" r:id="rId141"/>
    <p:sldId id="392" r:id="rId142"/>
    <p:sldId id="393" r:id="rId143"/>
    <p:sldId id="394" r:id="rId144"/>
    <p:sldId id="395" r:id="rId145"/>
    <p:sldId id="396" r:id="rId146"/>
    <p:sldId id="397" r:id="rId147"/>
    <p:sldId id="398" r:id="rId148"/>
    <p:sldId id="399" r:id="rId149"/>
    <p:sldId id="400" r:id="rId150"/>
    <p:sldId id="401" r:id="rId151"/>
    <p:sldId id="402" r:id="rId152"/>
    <p:sldId id="403" r:id="rId153"/>
    <p:sldId id="404" r:id="rId154"/>
    <p:sldId id="405" r:id="rId155"/>
    <p:sldId id="406" r:id="rId156"/>
    <p:sldId id="407" r:id="rId157"/>
    <p:sldId id="408" r:id="rId158"/>
    <p:sldId id="409" r:id="rId159"/>
    <p:sldId id="410" r:id="rId160"/>
  </p:sldIdLst>
  <p:sldSz cy="5143500" cx="9144000"/>
  <p:notesSz cx="6858000" cy="9144000"/>
  <p:embeddedFontLst>
    <p:embeddedFont>
      <p:font typeface="Helvetica Neue"/>
      <p:regular r:id="rId161"/>
      <p:bold r:id="rId162"/>
      <p:italic r:id="rId163"/>
      <p:boldItalic r:id="rId164"/>
    </p:embeddedFont>
    <p:embeddedFont>
      <p:font typeface="Helvetica Neue Light"/>
      <p:regular r:id="rId165"/>
      <p:bold r:id="rId166"/>
      <p:italic r:id="rId167"/>
      <p:boldItalic r:id="rId16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slide" Target="slides/slide102.xml"/><Relationship Id="rId106" Type="http://schemas.openxmlformats.org/officeDocument/2006/relationships/slide" Target="slides/slide101.xml"/><Relationship Id="rId105" Type="http://schemas.openxmlformats.org/officeDocument/2006/relationships/slide" Target="slides/slide100.xml"/><Relationship Id="rId104" Type="http://schemas.openxmlformats.org/officeDocument/2006/relationships/slide" Target="slides/slide99.xml"/><Relationship Id="rId109" Type="http://schemas.openxmlformats.org/officeDocument/2006/relationships/slide" Target="slides/slide104.xml"/><Relationship Id="rId108" Type="http://schemas.openxmlformats.org/officeDocument/2006/relationships/slide" Target="slides/slide103.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29" Type="http://schemas.openxmlformats.org/officeDocument/2006/relationships/slide" Target="slides/slide124.xml"/><Relationship Id="rId128" Type="http://schemas.openxmlformats.org/officeDocument/2006/relationships/slide" Target="slides/slide123.xml"/><Relationship Id="rId127" Type="http://schemas.openxmlformats.org/officeDocument/2006/relationships/slide" Target="slides/slide122.xml"/><Relationship Id="rId126" Type="http://schemas.openxmlformats.org/officeDocument/2006/relationships/slide" Target="slides/slide121.xml"/><Relationship Id="rId26" Type="http://schemas.openxmlformats.org/officeDocument/2006/relationships/slide" Target="slides/slide21.xml"/><Relationship Id="rId121" Type="http://schemas.openxmlformats.org/officeDocument/2006/relationships/slide" Target="slides/slide116.xml"/><Relationship Id="rId25" Type="http://schemas.openxmlformats.org/officeDocument/2006/relationships/slide" Target="slides/slide20.xml"/><Relationship Id="rId120" Type="http://schemas.openxmlformats.org/officeDocument/2006/relationships/slide" Target="slides/slide115.xml"/><Relationship Id="rId28" Type="http://schemas.openxmlformats.org/officeDocument/2006/relationships/slide" Target="slides/slide23.xml"/><Relationship Id="rId27" Type="http://schemas.openxmlformats.org/officeDocument/2006/relationships/slide" Target="slides/slide22.xml"/><Relationship Id="rId125" Type="http://schemas.openxmlformats.org/officeDocument/2006/relationships/slide" Target="slides/slide120.xml"/><Relationship Id="rId29" Type="http://schemas.openxmlformats.org/officeDocument/2006/relationships/slide" Target="slides/slide24.xml"/><Relationship Id="rId124" Type="http://schemas.openxmlformats.org/officeDocument/2006/relationships/slide" Target="slides/slide119.xml"/><Relationship Id="rId123" Type="http://schemas.openxmlformats.org/officeDocument/2006/relationships/slide" Target="slides/slide118.xml"/><Relationship Id="rId122" Type="http://schemas.openxmlformats.org/officeDocument/2006/relationships/slide" Target="slides/slide117.xml"/><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11" Type="http://schemas.openxmlformats.org/officeDocument/2006/relationships/slide" Target="slides/slide6.xml"/><Relationship Id="rId99" Type="http://schemas.openxmlformats.org/officeDocument/2006/relationships/slide" Target="slides/slide94.xml"/><Relationship Id="rId10" Type="http://schemas.openxmlformats.org/officeDocument/2006/relationships/slide" Target="slides/slide5.xml"/><Relationship Id="rId98" Type="http://schemas.openxmlformats.org/officeDocument/2006/relationships/slide" Target="slides/slide93.xml"/><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18" Type="http://schemas.openxmlformats.org/officeDocument/2006/relationships/slide" Target="slides/slide113.xml"/><Relationship Id="rId117" Type="http://schemas.openxmlformats.org/officeDocument/2006/relationships/slide" Target="slides/slide112.xml"/><Relationship Id="rId116" Type="http://schemas.openxmlformats.org/officeDocument/2006/relationships/slide" Target="slides/slide111.xml"/><Relationship Id="rId115" Type="http://schemas.openxmlformats.org/officeDocument/2006/relationships/slide" Target="slides/slide110.xml"/><Relationship Id="rId119" Type="http://schemas.openxmlformats.org/officeDocument/2006/relationships/slide" Target="slides/slide114.xml"/><Relationship Id="rId15" Type="http://schemas.openxmlformats.org/officeDocument/2006/relationships/slide" Target="slides/slide10.xml"/><Relationship Id="rId110" Type="http://schemas.openxmlformats.org/officeDocument/2006/relationships/slide" Target="slides/slide105.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14" Type="http://schemas.openxmlformats.org/officeDocument/2006/relationships/slide" Target="slides/slide109.xml"/><Relationship Id="rId18" Type="http://schemas.openxmlformats.org/officeDocument/2006/relationships/slide" Target="slides/slide13.xml"/><Relationship Id="rId113" Type="http://schemas.openxmlformats.org/officeDocument/2006/relationships/slide" Target="slides/slide108.xml"/><Relationship Id="rId112" Type="http://schemas.openxmlformats.org/officeDocument/2006/relationships/slide" Target="slides/slide107.xml"/><Relationship Id="rId111" Type="http://schemas.openxmlformats.org/officeDocument/2006/relationships/slide" Target="slides/slide106.xml"/><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150" Type="http://schemas.openxmlformats.org/officeDocument/2006/relationships/slide" Target="slides/slide145.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149" Type="http://schemas.openxmlformats.org/officeDocument/2006/relationships/slide" Target="slides/slide144.xml"/><Relationship Id="rId4" Type="http://schemas.openxmlformats.org/officeDocument/2006/relationships/slideMaster" Target="slideMasters/slideMaster1.xml"/><Relationship Id="rId148" Type="http://schemas.openxmlformats.org/officeDocument/2006/relationships/slide" Target="slides/slide143.xml"/><Relationship Id="rId9" Type="http://schemas.openxmlformats.org/officeDocument/2006/relationships/slide" Target="slides/slide4.xml"/><Relationship Id="rId143" Type="http://schemas.openxmlformats.org/officeDocument/2006/relationships/slide" Target="slides/slide138.xml"/><Relationship Id="rId142" Type="http://schemas.openxmlformats.org/officeDocument/2006/relationships/slide" Target="slides/slide137.xml"/><Relationship Id="rId141" Type="http://schemas.openxmlformats.org/officeDocument/2006/relationships/slide" Target="slides/slide136.xml"/><Relationship Id="rId140" Type="http://schemas.openxmlformats.org/officeDocument/2006/relationships/slide" Target="slides/slide135.xml"/><Relationship Id="rId5" Type="http://schemas.openxmlformats.org/officeDocument/2006/relationships/notesMaster" Target="notesMasters/notesMaster1.xml"/><Relationship Id="rId147" Type="http://schemas.openxmlformats.org/officeDocument/2006/relationships/slide" Target="slides/slide142.xml"/><Relationship Id="rId6" Type="http://schemas.openxmlformats.org/officeDocument/2006/relationships/slide" Target="slides/slide1.xml"/><Relationship Id="rId146" Type="http://schemas.openxmlformats.org/officeDocument/2006/relationships/slide" Target="slides/slide141.xml"/><Relationship Id="rId7" Type="http://schemas.openxmlformats.org/officeDocument/2006/relationships/slide" Target="slides/slide2.xml"/><Relationship Id="rId145" Type="http://schemas.openxmlformats.org/officeDocument/2006/relationships/slide" Target="slides/slide140.xml"/><Relationship Id="rId8" Type="http://schemas.openxmlformats.org/officeDocument/2006/relationships/slide" Target="slides/slide3.xml"/><Relationship Id="rId144" Type="http://schemas.openxmlformats.org/officeDocument/2006/relationships/slide" Target="slides/slide139.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139" Type="http://schemas.openxmlformats.org/officeDocument/2006/relationships/slide" Target="slides/slide134.xml"/><Relationship Id="rId138" Type="http://schemas.openxmlformats.org/officeDocument/2006/relationships/slide" Target="slides/slide133.xml"/><Relationship Id="rId137" Type="http://schemas.openxmlformats.org/officeDocument/2006/relationships/slide" Target="slides/slide132.xml"/><Relationship Id="rId132" Type="http://schemas.openxmlformats.org/officeDocument/2006/relationships/slide" Target="slides/slide127.xml"/><Relationship Id="rId131" Type="http://schemas.openxmlformats.org/officeDocument/2006/relationships/slide" Target="slides/slide126.xml"/><Relationship Id="rId130" Type="http://schemas.openxmlformats.org/officeDocument/2006/relationships/slide" Target="slides/slide125.xml"/><Relationship Id="rId136" Type="http://schemas.openxmlformats.org/officeDocument/2006/relationships/slide" Target="slides/slide131.xml"/><Relationship Id="rId135" Type="http://schemas.openxmlformats.org/officeDocument/2006/relationships/slide" Target="slides/slide130.xml"/><Relationship Id="rId134" Type="http://schemas.openxmlformats.org/officeDocument/2006/relationships/slide" Target="slides/slide129.xml"/><Relationship Id="rId133" Type="http://schemas.openxmlformats.org/officeDocument/2006/relationships/slide" Target="slides/slide128.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165" Type="http://schemas.openxmlformats.org/officeDocument/2006/relationships/font" Target="fonts/HelveticaNeueLight-regular.fntdata"/><Relationship Id="rId69" Type="http://schemas.openxmlformats.org/officeDocument/2006/relationships/slide" Target="slides/slide64.xml"/><Relationship Id="rId164" Type="http://schemas.openxmlformats.org/officeDocument/2006/relationships/font" Target="fonts/HelveticaNeue-boldItalic.fntdata"/><Relationship Id="rId163" Type="http://schemas.openxmlformats.org/officeDocument/2006/relationships/font" Target="fonts/HelveticaNeue-italic.fntdata"/><Relationship Id="rId162" Type="http://schemas.openxmlformats.org/officeDocument/2006/relationships/font" Target="fonts/HelveticaNeue-bold.fntdata"/><Relationship Id="rId168" Type="http://schemas.openxmlformats.org/officeDocument/2006/relationships/font" Target="fonts/HelveticaNeueLight-boldItalic.fntdata"/><Relationship Id="rId167" Type="http://schemas.openxmlformats.org/officeDocument/2006/relationships/font" Target="fonts/HelveticaNeueLight-italic.fntdata"/><Relationship Id="rId166" Type="http://schemas.openxmlformats.org/officeDocument/2006/relationships/font" Target="fonts/HelveticaNeueLight-bold.fntdata"/><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161" Type="http://schemas.openxmlformats.org/officeDocument/2006/relationships/font" Target="fonts/HelveticaNeue-regular.fntdata"/><Relationship Id="rId54" Type="http://schemas.openxmlformats.org/officeDocument/2006/relationships/slide" Target="slides/slide49.xml"/><Relationship Id="rId160" Type="http://schemas.openxmlformats.org/officeDocument/2006/relationships/slide" Target="slides/slide155.xml"/><Relationship Id="rId57" Type="http://schemas.openxmlformats.org/officeDocument/2006/relationships/slide" Target="slides/slide52.xml"/><Relationship Id="rId56" Type="http://schemas.openxmlformats.org/officeDocument/2006/relationships/slide" Target="slides/slide51.xml"/><Relationship Id="rId159" Type="http://schemas.openxmlformats.org/officeDocument/2006/relationships/slide" Target="slides/slide154.xml"/><Relationship Id="rId59" Type="http://schemas.openxmlformats.org/officeDocument/2006/relationships/slide" Target="slides/slide54.xml"/><Relationship Id="rId154" Type="http://schemas.openxmlformats.org/officeDocument/2006/relationships/slide" Target="slides/slide149.xml"/><Relationship Id="rId58" Type="http://schemas.openxmlformats.org/officeDocument/2006/relationships/slide" Target="slides/slide53.xml"/><Relationship Id="rId153" Type="http://schemas.openxmlformats.org/officeDocument/2006/relationships/slide" Target="slides/slide148.xml"/><Relationship Id="rId152" Type="http://schemas.openxmlformats.org/officeDocument/2006/relationships/slide" Target="slides/slide147.xml"/><Relationship Id="rId151" Type="http://schemas.openxmlformats.org/officeDocument/2006/relationships/slide" Target="slides/slide146.xml"/><Relationship Id="rId158" Type="http://schemas.openxmlformats.org/officeDocument/2006/relationships/slide" Target="slides/slide153.xml"/><Relationship Id="rId157" Type="http://schemas.openxmlformats.org/officeDocument/2006/relationships/slide" Target="slides/slide152.xml"/><Relationship Id="rId156" Type="http://schemas.openxmlformats.org/officeDocument/2006/relationships/slide" Target="slides/slide151.xml"/><Relationship Id="rId155" Type="http://schemas.openxmlformats.org/officeDocument/2006/relationships/slide" Target="slides/slide1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Icons by Icons8</a:t>
            </a:r>
            <a:endParaRPr/>
          </a:p>
          <a:p>
            <a:pPr indent="0" lvl="0" marL="0" rtl="0" algn="l">
              <a:spcBef>
                <a:spcPts val="0"/>
              </a:spcBef>
              <a:spcAft>
                <a:spcPts val="0"/>
              </a:spcAft>
              <a:buNone/>
            </a:pPr>
            <a:r>
              <a:rPr lang="en"/>
              <a:t>Illustrations by Undraw</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ef4f010e1b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ef4f010e1b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8" name="Shape 808"/>
        <p:cNvGrpSpPr/>
        <p:nvPr/>
      </p:nvGrpSpPr>
      <p:grpSpPr>
        <a:xfrm>
          <a:off x="0" y="0"/>
          <a:ext cx="0" cy="0"/>
          <a:chOff x="0" y="0"/>
          <a:chExt cx="0" cy="0"/>
        </a:xfrm>
      </p:grpSpPr>
      <p:sp>
        <p:nvSpPr>
          <p:cNvPr id="809" name="Google Shape;809;gee66347205_0_8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0" name="Google Shape;810;gee66347205_0_8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8" name="Shape 818"/>
        <p:cNvGrpSpPr/>
        <p:nvPr/>
      </p:nvGrpSpPr>
      <p:grpSpPr>
        <a:xfrm>
          <a:off x="0" y="0"/>
          <a:ext cx="0" cy="0"/>
          <a:chOff x="0" y="0"/>
          <a:chExt cx="0" cy="0"/>
        </a:xfrm>
      </p:grpSpPr>
      <p:sp>
        <p:nvSpPr>
          <p:cNvPr id="819" name="Google Shape;819;gee66347205_0_8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0" name="Google Shape;820;gee66347205_0_8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4" name="Shape 824"/>
        <p:cNvGrpSpPr/>
        <p:nvPr/>
      </p:nvGrpSpPr>
      <p:grpSpPr>
        <a:xfrm>
          <a:off x="0" y="0"/>
          <a:ext cx="0" cy="0"/>
          <a:chOff x="0" y="0"/>
          <a:chExt cx="0" cy="0"/>
        </a:xfrm>
      </p:grpSpPr>
      <p:sp>
        <p:nvSpPr>
          <p:cNvPr id="825" name="Google Shape;825;gee66347205_0_9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6" name="Google Shape;826;gee66347205_0_9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9" name="Shape 829"/>
        <p:cNvGrpSpPr/>
        <p:nvPr/>
      </p:nvGrpSpPr>
      <p:grpSpPr>
        <a:xfrm>
          <a:off x="0" y="0"/>
          <a:ext cx="0" cy="0"/>
          <a:chOff x="0" y="0"/>
          <a:chExt cx="0" cy="0"/>
        </a:xfrm>
      </p:grpSpPr>
      <p:sp>
        <p:nvSpPr>
          <p:cNvPr id="830" name="Google Shape;830;gee66347205_0_9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1" name="Google Shape;831;gee66347205_0_9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5" name="Shape 835"/>
        <p:cNvGrpSpPr/>
        <p:nvPr/>
      </p:nvGrpSpPr>
      <p:grpSpPr>
        <a:xfrm>
          <a:off x="0" y="0"/>
          <a:ext cx="0" cy="0"/>
          <a:chOff x="0" y="0"/>
          <a:chExt cx="0" cy="0"/>
        </a:xfrm>
      </p:grpSpPr>
      <p:sp>
        <p:nvSpPr>
          <p:cNvPr id="836" name="Google Shape;836;gee66347205_0_9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7" name="Google Shape;837;gee66347205_0_9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ee66347205_0_9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ee66347205_0_9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8" name="Shape 848"/>
        <p:cNvGrpSpPr/>
        <p:nvPr/>
      </p:nvGrpSpPr>
      <p:grpSpPr>
        <a:xfrm>
          <a:off x="0" y="0"/>
          <a:ext cx="0" cy="0"/>
          <a:chOff x="0" y="0"/>
          <a:chExt cx="0" cy="0"/>
        </a:xfrm>
      </p:grpSpPr>
      <p:sp>
        <p:nvSpPr>
          <p:cNvPr id="849" name="Google Shape;849;gee66347205_0_9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0" name="Google Shape;850;gee66347205_0_9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4" name="Shape 854"/>
        <p:cNvGrpSpPr/>
        <p:nvPr/>
      </p:nvGrpSpPr>
      <p:grpSpPr>
        <a:xfrm>
          <a:off x="0" y="0"/>
          <a:ext cx="0" cy="0"/>
          <a:chOff x="0" y="0"/>
          <a:chExt cx="0" cy="0"/>
        </a:xfrm>
      </p:grpSpPr>
      <p:sp>
        <p:nvSpPr>
          <p:cNvPr id="855" name="Google Shape;855;gee66347205_0_9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6" name="Google Shape;856;gee66347205_0_9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1" name="Shape 861"/>
        <p:cNvGrpSpPr/>
        <p:nvPr/>
      </p:nvGrpSpPr>
      <p:grpSpPr>
        <a:xfrm>
          <a:off x="0" y="0"/>
          <a:ext cx="0" cy="0"/>
          <a:chOff x="0" y="0"/>
          <a:chExt cx="0" cy="0"/>
        </a:xfrm>
      </p:grpSpPr>
      <p:sp>
        <p:nvSpPr>
          <p:cNvPr id="862" name="Google Shape;862;gee66347205_0_9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3" name="Google Shape;863;gee66347205_0_9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8" name="Shape 868"/>
        <p:cNvGrpSpPr/>
        <p:nvPr/>
      </p:nvGrpSpPr>
      <p:grpSpPr>
        <a:xfrm>
          <a:off x="0" y="0"/>
          <a:ext cx="0" cy="0"/>
          <a:chOff x="0" y="0"/>
          <a:chExt cx="0" cy="0"/>
        </a:xfrm>
      </p:grpSpPr>
      <p:sp>
        <p:nvSpPr>
          <p:cNvPr id="869" name="Google Shape;869;gee66347205_0_9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0" name="Google Shape;870;gee66347205_0_9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ef4f010e1b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ef4f010e1b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5" name="Shape 875"/>
        <p:cNvGrpSpPr/>
        <p:nvPr/>
      </p:nvGrpSpPr>
      <p:grpSpPr>
        <a:xfrm>
          <a:off x="0" y="0"/>
          <a:ext cx="0" cy="0"/>
          <a:chOff x="0" y="0"/>
          <a:chExt cx="0" cy="0"/>
        </a:xfrm>
      </p:grpSpPr>
      <p:sp>
        <p:nvSpPr>
          <p:cNvPr id="876" name="Google Shape;876;gef4f010e1b_0_5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7" name="Google Shape;877;gef4f010e1b_0_5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1" name="Shape 881"/>
        <p:cNvGrpSpPr/>
        <p:nvPr/>
      </p:nvGrpSpPr>
      <p:grpSpPr>
        <a:xfrm>
          <a:off x="0" y="0"/>
          <a:ext cx="0" cy="0"/>
          <a:chOff x="0" y="0"/>
          <a:chExt cx="0" cy="0"/>
        </a:xfrm>
      </p:grpSpPr>
      <p:sp>
        <p:nvSpPr>
          <p:cNvPr id="882" name="Google Shape;882;gef4f010e1b_0_5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3" name="Google Shape;883;gef4f010e1b_0_5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7" name="Shape 887"/>
        <p:cNvGrpSpPr/>
        <p:nvPr/>
      </p:nvGrpSpPr>
      <p:grpSpPr>
        <a:xfrm>
          <a:off x="0" y="0"/>
          <a:ext cx="0" cy="0"/>
          <a:chOff x="0" y="0"/>
          <a:chExt cx="0" cy="0"/>
        </a:xfrm>
      </p:grpSpPr>
      <p:sp>
        <p:nvSpPr>
          <p:cNvPr id="888" name="Google Shape;888;gee66347205_0_9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9" name="Google Shape;889;gee66347205_0_9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3" name="Shape 893"/>
        <p:cNvGrpSpPr/>
        <p:nvPr/>
      </p:nvGrpSpPr>
      <p:grpSpPr>
        <a:xfrm>
          <a:off x="0" y="0"/>
          <a:ext cx="0" cy="0"/>
          <a:chOff x="0" y="0"/>
          <a:chExt cx="0" cy="0"/>
        </a:xfrm>
      </p:grpSpPr>
      <p:sp>
        <p:nvSpPr>
          <p:cNvPr id="894" name="Google Shape;894;gee66347205_0_9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5" name="Google Shape;895;gee66347205_0_9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0" name="Shape 900"/>
        <p:cNvGrpSpPr/>
        <p:nvPr/>
      </p:nvGrpSpPr>
      <p:grpSpPr>
        <a:xfrm>
          <a:off x="0" y="0"/>
          <a:ext cx="0" cy="0"/>
          <a:chOff x="0" y="0"/>
          <a:chExt cx="0" cy="0"/>
        </a:xfrm>
      </p:grpSpPr>
      <p:sp>
        <p:nvSpPr>
          <p:cNvPr id="901" name="Google Shape;901;gee66347205_0_9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2" name="Google Shape;902;gee66347205_0_9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6" name="Shape 906"/>
        <p:cNvGrpSpPr/>
        <p:nvPr/>
      </p:nvGrpSpPr>
      <p:grpSpPr>
        <a:xfrm>
          <a:off x="0" y="0"/>
          <a:ext cx="0" cy="0"/>
          <a:chOff x="0" y="0"/>
          <a:chExt cx="0" cy="0"/>
        </a:xfrm>
      </p:grpSpPr>
      <p:sp>
        <p:nvSpPr>
          <p:cNvPr id="907" name="Google Shape;907;gee66347205_0_9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8" name="Google Shape;908;gee66347205_0_9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3" name="Shape 913"/>
        <p:cNvGrpSpPr/>
        <p:nvPr/>
      </p:nvGrpSpPr>
      <p:grpSpPr>
        <a:xfrm>
          <a:off x="0" y="0"/>
          <a:ext cx="0" cy="0"/>
          <a:chOff x="0" y="0"/>
          <a:chExt cx="0" cy="0"/>
        </a:xfrm>
      </p:grpSpPr>
      <p:sp>
        <p:nvSpPr>
          <p:cNvPr id="914" name="Google Shape;914;gee66347205_0_9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5" name="Google Shape;915;gee66347205_0_9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0" name="Shape 920"/>
        <p:cNvGrpSpPr/>
        <p:nvPr/>
      </p:nvGrpSpPr>
      <p:grpSpPr>
        <a:xfrm>
          <a:off x="0" y="0"/>
          <a:ext cx="0" cy="0"/>
          <a:chOff x="0" y="0"/>
          <a:chExt cx="0" cy="0"/>
        </a:xfrm>
      </p:grpSpPr>
      <p:sp>
        <p:nvSpPr>
          <p:cNvPr id="921" name="Google Shape;921;gef4f010e1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2" name="Google Shape;922;gef4f010e1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8" name="Shape 928"/>
        <p:cNvGrpSpPr/>
        <p:nvPr/>
      </p:nvGrpSpPr>
      <p:grpSpPr>
        <a:xfrm>
          <a:off x="0" y="0"/>
          <a:ext cx="0" cy="0"/>
          <a:chOff x="0" y="0"/>
          <a:chExt cx="0" cy="0"/>
        </a:xfrm>
      </p:grpSpPr>
      <p:sp>
        <p:nvSpPr>
          <p:cNvPr id="929" name="Google Shape;929;gee66347205_0_10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0" name="Google Shape;930;gee66347205_0_10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8" name="Shape 938"/>
        <p:cNvGrpSpPr/>
        <p:nvPr/>
      </p:nvGrpSpPr>
      <p:grpSpPr>
        <a:xfrm>
          <a:off x="0" y="0"/>
          <a:ext cx="0" cy="0"/>
          <a:chOff x="0" y="0"/>
          <a:chExt cx="0" cy="0"/>
        </a:xfrm>
      </p:grpSpPr>
      <p:sp>
        <p:nvSpPr>
          <p:cNvPr id="939" name="Google Shape;939;gef4f010e1b_0_6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0" name="Google Shape;940;gef4f010e1b_0_6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ebeb1abfd4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ebeb1abfd4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5" name="Shape 945"/>
        <p:cNvGrpSpPr/>
        <p:nvPr/>
      </p:nvGrpSpPr>
      <p:grpSpPr>
        <a:xfrm>
          <a:off x="0" y="0"/>
          <a:ext cx="0" cy="0"/>
          <a:chOff x="0" y="0"/>
          <a:chExt cx="0" cy="0"/>
        </a:xfrm>
      </p:grpSpPr>
      <p:sp>
        <p:nvSpPr>
          <p:cNvPr id="946" name="Google Shape;946;gee66347205_0_10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7" name="Google Shape;947;gee66347205_0_10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1" name="Shape 951"/>
        <p:cNvGrpSpPr/>
        <p:nvPr/>
      </p:nvGrpSpPr>
      <p:grpSpPr>
        <a:xfrm>
          <a:off x="0" y="0"/>
          <a:ext cx="0" cy="0"/>
          <a:chOff x="0" y="0"/>
          <a:chExt cx="0" cy="0"/>
        </a:xfrm>
      </p:grpSpPr>
      <p:sp>
        <p:nvSpPr>
          <p:cNvPr id="952" name="Google Shape;952;gef4f010e1b_0_5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3" name="Google Shape;953;gef4f010e1b_0_5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8" name="Shape 958"/>
        <p:cNvGrpSpPr/>
        <p:nvPr/>
      </p:nvGrpSpPr>
      <p:grpSpPr>
        <a:xfrm>
          <a:off x="0" y="0"/>
          <a:ext cx="0" cy="0"/>
          <a:chOff x="0" y="0"/>
          <a:chExt cx="0" cy="0"/>
        </a:xfrm>
      </p:grpSpPr>
      <p:sp>
        <p:nvSpPr>
          <p:cNvPr id="959" name="Google Shape;959;gee66347205_0_10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0" name="Google Shape;960;gee66347205_0_10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7" name="Shape 967"/>
        <p:cNvGrpSpPr/>
        <p:nvPr/>
      </p:nvGrpSpPr>
      <p:grpSpPr>
        <a:xfrm>
          <a:off x="0" y="0"/>
          <a:ext cx="0" cy="0"/>
          <a:chOff x="0" y="0"/>
          <a:chExt cx="0" cy="0"/>
        </a:xfrm>
      </p:grpSpPr>
      <p:sp>
        <p:nvSpPr>
          <p:cNvPr id="968" name="Google Shape;968;gee66347205_0_10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9" name="Google Shape;969;gee66347205_0_10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5" name="Shape 975"/>
        <p:cNvGrpSpPr/>
        <p:nvPr/>
      </p:nvGrpSpPr>
      <p:grpSpPr>
        <a:xfrm>
          <a:off x="0" y="0"/>
          <a:ext cx="0" cy="0"/>
          <a:chOff x="0" y="0"/>
          <a:chExt cx="0" cy="0"/>
        </a:xfrm>
      </p:grpSpPr>
      <p:sp>
        <p:nvSpPr>
          <p:cNvPr id="976" name="Google Shape;976;gee66347205_0_10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7" name="Google Shape;977;gee66347205_0_10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4" name="Shape 984"/>
        <p:cNvGrpSpPr/>
        <p:nvPr/>
      </p:nvGrpSpPr>
      <p:grpSpPr>
        <a:xfrm>
          <a:off x="0" y="0"/>
          <a:ext cx="0" cy="0"/>
          <a:chOff x="0" y="0"/>
          <a:chExt cx="0" cy="0"/>
        </a:xfrm>
      </p:grpSpPr>
      <p:sp>
        <p:nvSpPr>
          <p:cNvPr id="985" name="Google Shape;985;gef4f010e1b_0_6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6" name="Google Shape;986;gef4f010e1b_0_6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1" name="Shape 991"/>
        <p:cNvGrpSpPr/>
        <p:nvPr/>
      </p:nvGrpSpPr>
      <p:grpSpPr>
        <a:xfrm>
          <a:off x="0" y="0"/>
          <a:ext cx="0" cy="0"/>
          <a:chOff x="0" y="0"/>
          <a:chExt cx="0" cy="0"/>
        </a:xfrm>
      </p:grpSpPr>
      <p:sp>
        <p:nvSpPr>
          <p:cNvPr id="992" name="Google Shape;992;gef4f010e1b_0_5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3" name="Google Shape;993;gef4f010e1b_0_5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7" name="Shape 997"/>
        <p:cNvGrpSpPr/>
        <p:nvPr/>
      </p:nvGrpSpPr>
      <p:grpSpPr>
        <a:xfrm>
          <a:off x="0" y="0"/>
          <a:ext cx="0" cy="0"/>
          <a:chOff x="0" y="0"/>
          <a:chExt cx="0" cy="0"/>
        </a:xfrm>
      </p:grpSpPr>
      <p:sp>
        <p:nvSpPr>
          <p:cNvPr id="998" name="Google Shape;998;gef4f010e1b_0_5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9" name="Google Shape;999;gef4f010e1b_0_5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4" name="Shape 1004"/>
        <p:cNvGrpSpPr/>
        <p:nvPr/>
      </p:nvGrpSpPr>
      <p:grpSpPr>
        <a:xfrm>
          <a:off x="0" y="0"/>
          <a:ext cx="0" cy="0"/>
          <a:chOff x="0" y="0"/>
          <a:chExt cx="0" cy="0"/>
        </a:xfrm>
      </p:grpSpPr>
      <p:sp>
        <p:nvSpPr>
          <p:cNvPr id="1005" name="Google Shape;1005;gef4f010e1b_0_5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6" name="Google Shape;1006;gef4f010e1b_0_5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1" name="Shape 1011"/>
        <p:cNvGrpSpPr/>
        <p:nvPr/>
      </p:nvGrpSpPr>
      <p:grpSpPr>
        <a:xfrm>
          <a:off x="0" y="0"/>
          <a:ext cx="0" cy="0"/>
          <a:chOff x="0" y="0"/>
          <a:chExt cx="0" cy="0"/>
        </a:xfrm>
      </p:grpSpPr>
      <p:sp>
        <p:nvSpPr>
          <p:cNvPr id="1012" name="Google Shape;1012;gef4f010e1b_0_5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3" name="Google Shape;1013;gef4f010e1b_0_5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ee766ef2be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ee766ef2be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8" name="Shape 1018"/>
        <p:cNvGrpSpPr/>
        <p:nvPr/>
      </p:nvGrpSpPr>
      <p:grpSpPr>
        <a:xfrm>
          <a:off x="0" y="0"/>
          <a:ext cx="0" cy="0"/>
          <a:chOff x="0" y="0"/>
          <a:chExt cx="0" cy="0"/>
        </a:xfrm>
      </p:grpSpPr>
      <p:sp>
        <p:nvSpPr>
          <p:cNvPr id="1019" name="Google Shape;1019;gef4f010e1b_0_5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0" name="Google Shape;1020;gef4f010e1b_0_5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4" name="Shape 1024"/>
        <p:cNvGrpSpPr/>
        <p:nvPr/>
      </p:nvGrpSpPr>
      <p:grpSpPr>
        <a:xfrm>
          <a:off x="0" y="0"/>
          <a:ext cx="0" cy="0"/>
          <a:chOff x="0" y="0"/>
          <a:chExt cx="0" cy="0"/>
        </a:xfrm>
      </p:grpSpPr>
      <p:sp>
        <p:nvSpPr>
          <p:cNvPr id="1025" name="Google Shape;1025;gef4f010e1b_0_5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6" name="Google Shape;1026;gef4f010e1b_0_5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1" name="Shape 1031"/>
        <p:cNvGrpSpPr/>
        <p:nvPr/>
      </p:nvGrpSpPr>
      <p:grpSpPr>
        <a:xfrm>
          <a:off x="0" y="0"/>
          <a:ext cx="0" cy="0"/>
          <a:chOff x="0" y="0"/>
          <a:chExt cx="0" cy="0"/>
        </a:xfrm>
      </p:grpSpPr>
      <p:sp>
        <p:nvSpPr>
          <p:cNvPr id="1032" name="Google Shape;1032;gef4f010e1b_0_6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3" name="Google Shape;1033;gef4f010e1b_0_6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8" name="Shape 1038"/>
        <p:cNvGrpSpPr/>
        <p:nvPr/>
      </p:nvGrpSpPr>
      <p:grpSpPr>
        <a:xfrm>
          <a:off x="0" y="0"/>
          <a:ext cx="0" cy="0"/>
          <a:chOff x="0" y="0"/>
          <a:chExt cx="0" cy="0"/>
        </a:xfrm>
      </p:grpSpPr>
      <p:sp>
        <p:nvSpPr>
          <p:cNvPr id="1039" name="Google Shape;1039;gef4f010e1b_0_5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0" name="Google Shape;1040;gef4f010e1b_0_5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4" name="Shape 1044"/>
        <p:cNvGrpSpPr/>
        <p:nvPr/>
      </p:nvGrpSpPr>
      <p:grpSpPr>
        <a:xfrm>
          <a:off x="0" y="0"/>
          <a:ext cx="0" cy="0"/>
          <a:chOff x="0" y="0"/>
          <a:chExt cx="0" cy="0"/>
        </a:xfrm>
      </p:grpSpPr>
      <p:sp>
        <p:nvSpPr>
          <p:cNvPr id="1045" name="Google Shape;1045;gee66347205_0_10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6" name="Google Shape;1046;gee66347205_0_10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1" name="Shape 1051"/>
        <p:cNvGrpSpPr/>
        <p:nvPr/>
      </p:nvGrpSpPr>
      <p:grpSpPr>
        <a:xfrm>
          <a:off x="0" y="0"/>
          <a:ext cx="0" cy="0"/>
          <a:chOff x="0" y="0"/>
          <a:chExt cx="0" cy="0"/>
        </a:xfrm>
      </p:grpSpPr>
      <p:sp>
        <p:nvSpPr>
          <p:cNvPr id="1052" name="Google Shape;1052;gef4f010e1b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3" name="Google Shape;1053;gef4f010e1b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6" name="Shape 1056"/>
        <p:cNvGrpSpPr/>
        <p:nvPr/>
      </p:nvGrpSpPr>
      <p:grpSpPr>
        <a:xfrm>
          <a:off x="0" y="0"/>
          <a:ext cx="0" cy="0"/>
          <a:chOff x="0" y="0"/>
          <a:chExt cx="0" cy="0"/>
        </a:xfrm>
      </p:grpSpPr>
      <p:sp>
        <p:nvSpPr>
          <p:cNvPr id="1057" name="Google Shape;1057;gef4f010e1b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8" name="Google Shape;1058;gef4f010e1b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3" name="Shape 1063"/>
        <p:cNvGrpSpPr/>
        <p:nvPr/>
      </p:nvGrpSpPr>
      <p:grpSpPr>
        <a:xfrm>
          <a:off x="0" y="0"/>
          <a:ext cx="0" cy="0"/>
          <a:chOff x="0" y="0"/>
          <a:chExt cx="0" cy="0"/>
        </a:xfrm>
      </p:grpSpPr>
      <p:sp>
        <p:nvSpPr>
          <p:cNvPr id="1064" name="Google Shape;1064;gef4f010e1b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5" name="Google Shape;1065;gef4f010e1b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0" name="Shape 1070"/>
        <p:cNvGrpSpPr/>
        <p:nvPr/>
      </p:nvGrpSpPr>
      <p:grpSpPr>
        <a:xfrm>
          <a:off x="0" y="0"/>
          <a:ext cx="0" cy="0"/>
          <a:chOff x="0" y="0"/>
          <a:chExt cx="0" cy="0"/>
        </a:xfrm>
      </p:grpSpPr>
      <p:sp>
        <p:nvSpPr>
          <p:cNvPr id="1071" name="Google Shape;1071;g109040d8f1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2" name="Google Shape;1072;g109040d8f1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7" name="Shape 1077"/>
        <p:cNvGrpSpPr/>
        <p:nvPr/>
      </p:nvGrpSpPr>
      <p:grpSpPr>
        <a:xfrm>
          <a:off x="0" y="0"/>
          <a:ext cx="0" cy="0"/>
          <a:chOff x="0" y="0"/>
          <a:chExt cx="0" cy="0"/>
        </a:xfrm>
      </p:grpSpPr>
      <p:sp>
        <p:nvSpPr>
          <p:cNvPr id="1078" name="Google Shape;1078;g109040d8f16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9" name="Google Shape;1079;g109040d8f16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ee66347205_0_4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ee66347205_0_4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6" name="Shape 1086"/>
        <p:cNvGrpSpPr/>
        <p:nvPr/>
      </p:nvGrpSpPr>
      <p:grpSpPr>
        <a:xfrm>
          <a:off x="0" y="0"/>
          <a:ext cx="0" cy="0"/>
          <a:chOff x="0" y="0"/>
          <a:chExt cx="0" cy="0"/>
        </a:xfrm>
      </p:grpSpPr>
      <p:sp>
        <p:nvSpPr>
          <p:cNvPr id="1087" name="Google Shape;1087;g109040d8f16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8" name="Google Shape;1088;g109040d8f16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g109040d8f16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7" name="Google Shape;1097;g109040d8f16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5" name="Shape 1105"/>
        <p:cNvGrpSpPr/>
        <p:nvPr/>
      </p:nvGrpSpPr>
      <p:grpSpPr>
        <a:xfrm>
          <a:off x="0" y="0"/>
          <a:ext cx="0" cy="0"/>
          <a:chOff x="0" y="0"/>
          <a:chExt cx="0" cy="0"/>
        </a:xfrm>
      </p:grpSpPr>
      <p:sp>
        <p:nvSpPr>
          <p:cNvPr id="1106" name="Google Shape;1106;g109040d8f16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7" name="Google Shape;1107;g109040d8f16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4" name="Shape 1114"/>
        <p:cNvGrpSpPr/>
        <p:nvPr/>
      </p:nvGrpSpPr>
      <p:grpSpPr>
        <a:xfrm>
          <a:off x="0" y="0"/>
          <a:ext cx="0" cy="0"/>
          <a:chOff x="0" y="0"/>
          <a:chExt cx="0" cy="0"/>
        </a:xfrm>
      </p:grpSpPr>
      <p:sp>
        <p:nvSpPr>
          <p:cNvPr id="1115" name="Google Shape;1115;g109040d8f16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6" name="Google Shape;1116;g109040d8f16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3" name="Shape 1123"/>
        <p:cNvGrpSpPr/>
        <p:nvPr/>
      </p:nvGrpSpPr>
      <p:grpSpPr>
        <a:xfrm>
          <a:off x="0" y="0"/>
          <a:ext cx="0" cy="0"/>
          <a:chOff x="0" y="0"/>
          <a:chExt cx="0" cy="0"/>
        </a:xfrm>
      </p:grpSpPr>
      <p:sp>
        <p:nvSpPr>
          <p:cNvPr id="1124" name="Google Shape;1124;gef4f010e1b_0_6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5" name="Google Shape;1125;gef4f010e1b_0_6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0" name="Shape 1130"/>
        <p:cNvGrpSpPr/>
        <p:nvPr/>
      </p:nvGrpSpPr>
      <p:grpSpPr>
        <a:xfrm>
          <a:off x="0" y="0"/>
          <a:ext cx="0" cy="0"/>
          <a:chOff x="0" y="0"/>
          <a:chExt cx="0" cy="0"/>
        </a:xfrm>
      </p:grpSpPr>
      <p:sp>
        <p:nvSpPr>
          <p:cNvPr id="1131" name="Google Shape;1131;gef4f010e1b_0_6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2" name="Google Shape;1132;gef4f010e1b_0_6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7" name="Shape 1137"/>
        <p:cNvGrpSpPr/>
        <p:nvPr/>
      </p:nvGrpSpPr>
      <p:grpSpPr>
        <a:xfrm>
          <a:off x="0" y="0"/>
          <a:ext cx="0" cy="0"/>
          <a:chOff x="0" y="0"/>
          <a:chExt cx="0" cy="0"/>
        </a:xfrm>
      </p:grpSpPr>
      <p:sp>
        <p:nvSpPr>
          <p:cNvPr id="1138" name="Google Shape;1138;g10a0b736790_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9" name="Google Shape;1139;g10a0b736790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6" name="Shape 1146"/>
        <p:cNvGrpSpPr/>
        <p:nvPr/>
      </p:nvGrpSpPr>
      <p:grpSpPr>
        <a:xfrm>
          <a:off x="0" y="0"/>
          <a:ext cx="0" cy="0"/>
          <a:chOff x="0" y="0"/>
          <a:chExt cx="0" cy="0"/>
        </a:xfrm>
      </p:grpSpPr>
      <p:sp>
        <p:nvSpPr>
          <p:cNvPr id="1147" name="Google Shape;1147;g7ceb20c8674a33be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8" name="Google Shape;1148;g7ceb20c8674a33be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4" name="Shape 1154"/>
        <p:cNvGrpSpPr/>
        <p:nvPr/>
      </p:nvGrpSpPr>
      <p:grpSpPr>
        <a:xfrm>
          <a:off x="0" y="0"/>
          <a:ext cx="0" cy="0"/>
          <a:chOff x="0" y="0"/>
          <a:chExt cx="0" cy="0"/>
        </a:xfrm>
      </p:grpSpPr>
      <p:sp>
        <p:nvSpPr>
          <p:cNvPr id="1155" name="Google Shape;1155;gee66347205_0_9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6" name="Google Shape;1156;gee66347205_0_9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1" name="Shape 1161"/>
        <p:cNvGrpSpPr/>
        <p:nvPr/>
      </p:nvGrpSpPr>
      <p:grpSpPr>
        <a:xfrm>
          <a:off x="0" y="0"/>
          <a:ext cx="0" cy="0"/>
          <a:chOff x="0" y="0"/>
          <a:chExt cx="0" cy="0"/>
        </a:xfrm>
      </p:grpSpPr>
      <p:sp>
        <p:nvSpPr>
          <p:cNvPr id="1162" name="Google Shape;1162;g7ceb20c8674a33be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3" name="Google Shape;1163;g7ceb20c8674a33be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ee66347205_0_4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ee66347205_0_4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9" name="Shape 1169"/>
        <p:cNvGrpSpPr/>
        <p:nvPr/>
      </p:nvGrpSpPr>
      <p:grpSpPr>
        <a:xfrm>
          <a:off x="0" y="0"/>
          <a:ext cx="0" cy="0"/>
          <a:chOff x="0" y="0"/>
          <a:chExt cx="0" cy="0"/>
        </a:xfrm>
      </p:grpSpPr>
      <p:sp>
        <p:nvSpPr>
          <p:cNvPr id="1170" name="Google Shape;1170;g7ceb20c8674a33be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1" name="Google Shape;1171;g7ceb20c8674a33be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6" name="Shape 1176"/>
        <p:cNvGrpSpPr/>
        <p:nvPr/>
      </p:nvGrpSpPr>
      <p:grpSpPr>
        <a:xfrm>
          <a:off x="0" y="0"/>
          <a:ext cx="0" cy="0"/>
          <a:chOff x="0" y="0"/>
          <a:chExt cx="0" cy="0"/>
        </a:xfrm>
      </p:grpSpPr>
      <p:sp>
        <p:nvSpPr>
          <p:cNvPr id="1177" name="Google Shape;1177;gcb0eba1b15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8" name="Google Shape;1178;gcb0eba1b15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3" name="Shape 1183"/>
        <p:cNvGrpSpPr/>
        <p:nvPr/>
      </p:nvGrpSpPr>
      <p:grpSpPr>
        <a:xfrm>
          <a:off x="0" y="0"/>
          <a:ext cx="0" cy="0"/>
          <a:chOff x="0" y="0"/>
          <a:chExt cx="0" cy="0"/>
        </a:xfrm>
      </p:grpSpPr>
      <p:sp>
        <p:nvSpPr>
          <p:cNvPr id="1184" name="Google Shape;1184;gcb0eba1b15_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5" name="Google Shape;1185;gcb0eba1b15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0" name="Shape 1190"/>
        <p:cNvGrpSpPr/>
        <p:nvPr/>
      </p:nvGrpSpPr>
      <p:grpSpPr>
        <a:xfrm>
          <a:off x="0" y="0"/>
          <a:ext cx="0" cy="0"/>
          <a:chOff x="0" y="0"/>
          <a:chExt cx="0" cy="0"/>
        </a:xfrm>
      </p:grpSpPr>
      <p:sp>
        <p:nvSpPr>
          <p:cNvPr id="1191" name="Google Shape;1191;g7ceb20c8674a33be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2" name="Google Shape;1192;g7ceb20c8674a33be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8" name="Shape 1198"/>
        <p:cNvGrpSpPr/>
        <p:nvPr/>
      </p:nvGrpSpPr>
      <p:grpSpPr>
        <a:xfrm>
          <a:off x="0" y="0"/>
          <a:ext cx="0" cy="0"/>
          <a:chOff x="0" y="0"/>
          <a:chExt cx="0" cy="0"/>
        </a:xfrm>
      </p:grpSpPr>
      <p:sp>
        <p:nvSpPr>
          <p:cNvPr id="1199" name="Google Shape;1199;gcb0eba1ad7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0" name="Google Shape;1200;gcb0eba1ad7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4" name="Shape 1204"/>
        <p:cNvGrpSpPr/>
        <p:nvPr/>
      </p:nvGrpSpPr>
      <p:grpSpPr>
        <a:xfrm>
          <a:off x="0" y="0"/>
          <a:ext cx="0" cy="0"/>
          <a:chOff x="0" y="0"/>
          <a:chExt cx="0" cy="0"/>
        </a:xfrm>
      </p:grpSpPr>
      <p:sp>
        <p:nvSpPr>
          <p:cNvPr id="1205" name="Google Shape;1205;gc56b2da813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6" name="Google Shape;1206;gc56b2da813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Thanks for tuning in. I’ll see you in the next session!</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ee66347205_0_4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ee66347205_0_4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1100b5cfa52_3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1100b5cfa52_3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1080f8567d1_1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1080f8567d1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About 2,500 years ago, Chinese military strategist, Sun Tzu, wrote “The Art of War.” In it, he said: “Strategy without tactics is the slowest route to victory. Tactics without strategy is the noise before defeat.”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11f623213d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11f623213d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ee66347205_0_7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ee66347205_0_7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122b0757e67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122b0757e67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122b0757e67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122b0757e6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10965adf81b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10965adf81b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132ecca8bb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132ecca8bb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ee66347205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ee66347205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ee766ef2be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ee766ef2be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ef4f010e1b_0_6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ef4f010e1b_0_6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ef4f010e1b_0_6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ef4f010e1b_0_6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ef4f010e1b_0_6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ef4f010e1b_0_6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131ed74befa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131ed74befa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Carlos from Lisbon: “When going on a military operation we through four phases: preparation, planning, execution, and adaptability. The adaptability phase relates to all deviations from planning that you can anticipate, making a timely decision, and staying ahead of the enemy’s decision cycle. Loss of communications or no radio (NORDO for short) is one of the pre-planned contingencies. So, relating back to the previous story, when boarding a vessel if by any chance we lose communications we activate our pre-planned contingency procedures (NORDO procedure) – one criterion is that it must be distinct from all measures in place. I reckon that hoisting and lowering a pirate flag is unique.”</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ee66347205_0_7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ee66347205_0_7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g131ed74bef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0" name="Google Shape;270;g131ed74bef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11f2c7c47f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11f2c7c47f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f864701be4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f864701be4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f864701be4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f864701be4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ef4f010e1b_0_6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ef4f010e1b_0_6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ee66347205_0_5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ee66347205_0_5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ee66347205_0_4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8" name="Google Shape;308;gee66347205_0_4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ee66347205_0_4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4" name="Google Shape;324;gee66347205_0_4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gee66347205_0_4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9" name="Google Shape;339;gee66347205_0_4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gee66347205_0_4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8" name="Google Shape;348;gee66347205_0_4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cf9deda95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cf9deda95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gee66347205_0_4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6" name="Google Shape;356;gee66347205_0_4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ee66347205_0_6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4" name="Google Shape;364;gee66347205_0_6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f0f91e1b78_1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1" name="Google Shape;371;gf0f91e1b78_1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g7ceb20c8674a33be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9" name="Google Shape;379;g7ceb20c8674a33be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g10c9d26485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7" name="Google Shape;387;g10c9d26485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gee66347205_0_5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5" name="Google Shape;395;gee66347205_0_5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ee66347205_0_6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1" name="Google Shape;401;gee66347205_0_6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gee66347205_0_6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8" name="Google Shape;408;gee66347205_0_6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gee66347205_0_6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4" name="Google Shape;414;gee66347205_0_6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 name="Shape 418"/>
        <p:cNvGrpSpPr/>
        <p:nvPr/>
      </p:nvGrpSpPr>
      <p:grpSpPr>
        <a:xfrm>
          <a:off x="0" y="0"/>
          <a:ext cx="0" cy="0"/>
          <a:chOff x="0" y="0"/>
          <a:chExt cx="0" cy="0"/>
        </a:xfrm>
      </p:grpSpPr>
      <p:sp>
        <p:nvSpPr>
          <p:cNvPr id="419" name="Google Shape;419;gee66347205_0_6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0" name="Google Shape;420;gee66347205_0_6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If you enjoyed this video please be sure to rate it. Each rating helps!</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cf9deda958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cf9deda958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gee66347205_0_6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1" name="Google Shape;431;gee66347205_0_6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gee66347205_0_7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9" name="Google Shape;439;gee66347205_0_7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ee66347205_0_6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ee66347205_0_6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gee66347205_0_6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2" name="Google Shape;452;gee66347205_0_6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gee66347205_0_7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0" name="Google Shape;460;gee66347205_0_7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g7ceb20c8674a33be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8" name="Google Shape;468;g7ceb20c8674a33be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gee66347205_0_3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6" name="Google Shape;476;gee66347205_0_3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gee66347205_0_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2" name="Google Shape;482;gee66347205_0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gee66347205_0_3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2" name="Google Shape;492;gee66347205_0_3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6" name="Shape 496"/>
        <p:cNvGrpSpPr/>
        <p:nvPr/>
      </p:nvGrpSpPr>
      <p:grpSpPr>
        <a:xfrm>
          <a:off x="0" y="0"/>
          <a:ext cx="0" cy="0"/>
          <a:chOff x="0" y="0"/>
          <a:chExt cx="0" cy="0"/>
        </a:xfrm>
      </p:grpSpPr>
      <p:sp>
        <p:nvSpPr>
          <p:cNvPr id="497" name="Google Shape;497;gee66347205_0_3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8" name="Google Shape;498;gee66347205_0_3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cf9deda958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cf9deda958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gee66347205_0_3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8" name="Google Shape;508;gee66347205_0_3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5" name="Shape 515"/>
        <p:cNvGrpSpPr/>
        <p:nvPr/>
      </p:nvGrpSpPr>
      <p:grpSpPr>
        <a:xfrm>
          <a:off x="0" y="0"/>
          <a:ext cx="0" cy="0"/>
          <a:chOff x="0" y="0"/>
          <a:chExt cx="0" cy="0"/>
        </a:xfrm>
      </p:grpSpPr>
      <p:sp>
        <p:nvSpPr>
          <p:cNvPr id="516" name="Google Shape;516;g1100950809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7" name="Google Shape;517;g1100950809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4" name="Shape 524"/>
        <p:cNvGrpSpPr/>
        <p:nvPr/>
      </p:nvGrpSpPr>
      <p:grpSpPr>
        <a:xfrm>
          <a:off x="0" y="0"/>
          <a:ext cx="0" cy="0"/>
          <a:chOff x="0" y="0"/>
          <a:chExt cx="0" cy="0"/>
        </a:xfrm>
      </p:grpSpPr>
      <p:sp>
        <p:nvSpPr>
          <p:cNvPr id="525" name="Google Shape;525;g1100950809b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6" name="Google Shape;526;g1100950809b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gf0e194f667_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0" name="Google Shape;540;gf0e194f667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gee66347205_0_3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9" name="Google Shape;549;gee66347205_0_3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5" name="Shape 555"/>
        <p:cNvGrpSpPr/>
        <p:nvPr/>
      </p:nvGrpSpPr>
      <p:grpSpPr>
        <a:xfrm>
          <a:off x="0" y="0"/>
          <a:ext cx="0" cy="0"/>
          <a:chOff x="0" y="0"/>
          <a:chExt cx="0" cy="0"/>
        </a:xfrm>
      </p:grpSpPr>
      <p:sp>
        <p:nvSpPr>
          <p:cNvPr id="556" name="Google Shape;556;gee66347205_0_7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7" name="Google Shape;557;gee66347205_0_7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 name="Shape 562"/>
        <p:cNvGrpSpPr/>
        <p:nvPr/>
      </p:nvGrpSpPr>
      <p:grpSpPr>
        <a:xfrm>
          <a:off x="0" y="0"/>
          <a:ext cx="0" cy="0"/>
          <a:chOff x="0" y="0"/>
          <a:chExt cx="0" cy="0"/>
        </a:xfrm>
      </p:grpSpPr>
      <p:sp>
        <p:nvSpPr>
          <p:cNvPr id="563" name="Google Shape;563;gee66347205_0_7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4" name="Google Shape;564;gee66347205_0_7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8" name="Shape 568"/>
        <p:cNvGrpSpPr/>
        <p:nvPr/>
      </p:nvGrpSpPr>
      <p:grpSpPr>
        <a:xfrm>
          <a:off x="0" y="0"/>
          <a:ext cx="0" cy="0"/>
          <a:chOff x="0" y="0"/>
          <a:chExt cx="0" cy="0"/>
        </a:xfrm>
      </p:grpSpPr>
      <p:sp>
        <p:nvSpPr>
          <p:cNvPr id="569" name="Google Shape;569;gee66347205_0_7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0" name="Google Shape;570;gee66347205_0_7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 name="Shape 577"/>
        <p:cNvGrpSpPr/>
        <p:nvPr/>
      </p:nvGrpSpPr>
      <p:grpSpPr>
        <a:xfrm>
          <a:off x="0" y="0"/>
          <a:ext cx="0" cy="0"/>
          <a:chOff x="0" y="0"/>
          <a:chExt cx="0" cy="0"/>
        </a:xfrm>
      </p:grpSpPr>
      <p:sp>
        <p:nvSpPr>
          <p:cNvPr id="578" name="Google Shape;578;g1096ddd6f99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9" name="Google Shape;579;g1096ddd6f99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6" name="Shape 586"/>
        <p:cNvGrpSpPr/>
        <p:nvPr/>
      </p:nvGrpSpPr>
      <p:grpSpPr>
        <a:xfrm>
          <a:off x="0" y="0"/>
          <a:ext cx="0" cy="0"/>
          <a:chOff x="0" y="0"/>
          <a:chExt cx="0" cy="0"/>
        </a:xfrm>
      </p:grpSpPr>
      <p:sp>
        <p:nvSpPr>
          <p:cNvPr id="587" name="Google Shape;587;gee66347205_0_7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8" name="Google Shape;588;gee66347205_0_7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ee66347205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ee66347205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5" name="Shape 595"/>
        <p:cNvGrpSpPr/>
        <p:nvPr/>
      </p:nvGrpSpPr>
      <p:grpSpPr>
        <a:xfrm>
          <a:off x="0" y="0"/>
          <a:ext cx="0" cy="0"/>
          <a:chOff x="0" y="0"/>
          <a:chExt cx="0" cy="0"/>
        </a:xfrm>
      </p:grpSpPr>
      <p:sp>
        <p:nvSpPr>
          <p:cNvPr id="596" name="Google Shape;596;gee66347205_0_7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7" name="Google Shape;597;gee66347205_0_7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0" name="Shape 600"/>
        <p:cNvGrpSpPr/>
        <p:nvPr/>
      </p:nvGrpSpPr>
      <p:grpSpPr>
        <a:xfrm>
          <a:off x="0" y="0"/>
          <a:ext cx="0" cy="0"/>
          <a:chOff x="0" y="0"/>
          <a:chExt cx="0" cy="0"/>
        </a:xfrm>
      </p:grpSpPr>
      <p:sp>
        <p:nvSpPr>
          <p:cNvPr id="601" name="Google Shape;601;gee66347205_0_3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2" name="Google Shape;602;gee66347205_0_3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6" name="Shape 606"/>
        <p:cNvGrpSpPr/>
        <p:nvPr/>
      </p:nvGrpSpPr>
      <p:grpSpPr>
        <a:xfrm>
          <a:off x="0" y="0"/>
          <a:ext cx="0" cy="0"/>
          <a:chOff x="0" y="0"/>
          <a:chExt cx="0" cy="0"/>
        </a:xfrm>
      </p:grpSpPr>
      <p:sp>
        <p:nvSpPr>
          <p:cNvPr id="607" name="Google Shape;607;gee66347205_0_3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8" name="Google Shape;608;gee66347205_0_3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4" name="Shape 614"/>
        <p:cNvGrpSpPr/>
        <p:nvPr/>
      </p:nvGrpSpPr>
      <p:grpSpPr>
        <a:xfrm>
          <a:off x="0" y="0"/>
          <a:ext cx="0" cy="0"/>
          <a:chOff x="0" y="0"/>
          <a:chExt cx="0" cy="0"/>
        </a:xfrm>
      </p:grpSpPr>
      <p:sp>
        <p:nvSpPr>
          <p:cNvPr id="615" name="Google Shape;615;gee66347205_0_4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6" name="Google Shape;616;gee66347205_0_4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0" name="Shape 620"/>
        <p:cNvGrpSpPr/>
        <p:nvPr/>
      </p:nvGrpSpPr>
      <p:grpSpPr>
        <a:xfrm>
          <a:off x="0" y="0"/>
          <a:ext cx="0" cy="0"/>
          <a:chOff x="0" y="0"/>
          <a:chExt cx="0" cy="0"/>
        </a:xfrm>
      </p:grpSpPr>
      <p:sp>
        <p:nvSpPr>
          <p:cNvPr id="621" name="Google Shape;621;gee66347205_0_4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2" name="Google Shape;622;gee66347205_0_4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7" name="Shape 627"/>
        <p:cNvGrpSpPr/>
        <p:nvPr/>
      </p:nvGrpSpPr>
      <p:grpSpPr>
        <a:xfrm>
          <a:off x="0" y="0"/>
          <a:ext cx="0" cy="0"/>
          <a:chOff x="0" y="0"/>
          <a:chExt cx="0" cy="0"/>
        </a:xfrm>
      </p:grpSpPr>
      <p:sp>
        <p:nvSpPr>
          <p:cNvPr id="628" name="Google Shape;628;gee66347205_0_4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9" name="Google Shape;629;gee66347205_0_4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4" name="Shape 634"/>
        <p:cNvGrpSpPr/>
        <p:nvPr/>
      </p:nvGrpSpPr>
      <p:grpSpPr>
        <a:xfrm>
          <a:off x="0" y="0"/>
          <a:ext cx="0" cy="0"/>
          <a:chOff x="0" y="0"/>
          <a:chExt cx="0" cy="0"/>
        </a:xfrm>
      </p:grpSpPr>
      <p:sp>
        <p:nvSpPr>
          <p:cNvPr id="635" name="Google Shape;635;gee66347205_0_4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6" name="Google Shape;636;gee66347205_0_4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1" name="Shape 641"/>
        <p:cNvGrpSpPr/>
        <p:nvPr/>
      </p:nvGrpSpPr>
      <p:grpSpPr>
        <a:xfrm>
          <a:off x="0" y="0"/>
          <a:ext cx="0" cy="0"/>
          <a:chOff x="0" y="0"/>
          <a:chExt cx="0" cy="0"/>
        </a:xfrm>
      </p:grpSpPr>
      <p:sp>
        <p:nvSpPr>
          <p:cNvPr id="642" name="Google Shape;642;gee66347205_0_4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3" name="Google Shape;643;gee66347205_0_4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gf0e194f667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0" name="Google Shape;650;gf0e194f667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6" name="Shape 656"/>
        <p:cNvGrpSpPr/>
        <p:nvPr/>
      </p:nvGrpSpPr>
      <p:grpSpPr>
        <a:xfrm>
          <a:off x="0" y="0"/>
          <a:ext cx="0" cy="0"/>
          <a:chOff x="0" y="0"/>
          <a:chExt cx="0" cy="0"/>
        </a:xfrm>
      </p:grpSpPr>
      <p:sp>
        <p:nvSpPr>
          <p:cNvPr id="657" name="Google Shape;657;gee66347205_0_5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8" name="Google Shape;658;gee66347205_0_5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ee66347205_0_1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ee66347205_0_1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2" name="Shape 662"/>
        <p:cNvGrpSpPr/>
        <p:nvPr/>
      </p:nvGrpSpPr>
      <p:grpSpPr>
        <a:xfrm>
          <a:off x="0" y="0"/>
          <a:ext cx="0" cy="0"/>
          <a:chOff x="0" y="0"/>
          <a:chExt cx="0" cy="0"/>
        </a:xfrm>
      </p:grpSpPr>
      <p:sp>
        <p:nvSpPr>
          <p:cNvPr id="663" name="Google Shape;663;gee66347205_0_6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4" name="Google Shape;664;gee66347205_0_6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0" name="Shape 670"/>
        <p:cNvGrpSpPr/>
        <p:nvPr/>
      </p:nvGrpSpPr>
      <p:grpSpPr>
        <a:xfrm>
          <a:off x="0" y="0"/>
          <a:ext cx="0" cy="0"/>
          <a:chOff x="0" y="0"/>
          <a:chExt cx="0" cy="0"/>
        </a:xfrm>
      </p:grpSpPr>
      <p:sp>
        <p:nvSpPr>
          <p:cNvPr id="671" name="Google Shape;671;gee66347205_0_6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2" name="Google Shape;672;gee66347205_0_6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9" name="Shape 679"/>
        <p:cNvGrpSpPr/>
        <p:nvPr/>
      </p:nvGrpSpPr>
      <p:grpSpPr>
        <a:xfrm>
          <a:off x="0" y="0"/>
          <a:ext cx="0" cy="0"/>
          <a:chOff x="0" y="0"/>
          <a:chExt cx="0" cy="0"/>
        </a:xfrm>
      </p:grpSpPr>
      <p:sp>
        <p:nvSpPr>
          <p:cNvPr id="680" name="Google Shape;680;gcb0eba1b15_0_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1" name="Google Shape;681;gcb0eba1b15_0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6" name="Shape 686"/>
        <p:cNvGrpSpPr/>
        <p:nvPr/>
      </p:nvGrpSpPr>
      <p:grpSpPr>
        <a:xfrm>
          <a:off x="0" y="0"/>
          <a:ext cx="0" cy="0"/>
          <a:chOff x="0" y="0"/>
          <a:chExt cx="0" cy="0"/>
        </a:xfrm>
      </p:grpSpPr>
      <p:sp>
        <p:nvSpPr>
          <p:cNvPr id="687" name="Google Shape;687;gee66347205_0_6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8" name="Google Shape;688;gee66347205_0_6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2" name="Shape 692"/>
        <p:cNvGrpSpPr/>
        <p:nvPr/>
      </p:nvGrpSpPr>
      <p:grpSpPr>
        <a:xfrm>
          <a:off x="0" y="0"/>
          <a:ext cx="0" cy="0"/>
          <a:chOff x="0" y="0"/>
          <a:chExt cx="0" cy="0"/>
        </a:xfrm>
      </p:grpSpPr>
      <p:sp>
        <p:nvSpPr>
          <p:cNvPr id="693" name="Google Shape;693;gee66347205_0_1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4" name="Google Shape;694;gee66347205_0_1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2" name="Shape 702"/>
        <p:cNvGrpSpPr/>
        <p:nvPr/>
      </p:nvGrpSpPr>
      <p:grpSpPr>
        <a:xfrm>
          <a:off x="0" y="0"/>
          <a:ext cx="0" cy="0"/>
          <a:chOff x="0" y="0"/>
          <a:chExt cx="0" cy="0"/>
        </a:xfrm>
      </p:grpSpPr>
      <p:sp>
        <p:nvSpPr>
          <p:cNvPr id="703" name="Google Shape;703;gee66347205_0_5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4" name="Google Shape;704;gee66347205_0_5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0" name="Shape 710"/>
        <p:cNvGrpSpPr/>
        <p:nvPr/>
      </p:nvGrpSpPr>
      <p:grpSpPr>
        <a:xfrm>
          <a:off x="0" y="0"/>
          <a:ext cx="0" cy="0"/>
          <a:chOff x="0" y="0"/>
          <a:chExt cx="0" cy="0"/>
        </a:xfrm>
      </p:grpSpPr>
      <p:sp>
        <p:nvSpPr>
          <p:cNvPr id="711" name="Google Shape;711;gee66347205_0_2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2" name="Google Shape;712;gee66347205_0_2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2" name="Shape 722"/>
        <p:cNvGrpSpPr/>
        <p:nvPr/>
      </p:nvGrpSpPr>
      <p:grpSpPr>
        <a:xfrm>
          <a:off x="0" y="0"/>
          <a:ext cx="0" cy="0"/>
          <a:chOff x="0" y="0"/>
          <a:chExt cx="0" cy="0"/>
        </a:xfrm>
      </p:grpSpPr>
      <p:sp>
        <p:nvSpPr>
          <p:cNvPr id="723" name="Google Shape;723;gee66347205_0_5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4" name="Google Shape;724;gee66347205_0_5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1" name="Shape 731"/>
        <p:cNvGrpSpPr/>
        <p:nvPr/>
      </p:nvGrpSpPr>
      <p:grpSpPr>
        <a:xfrm>
          <a:off x="0" y="0"/>
          <a:ext cx="0" cy="0"/>
          <a:chOff x="0" y="0"/>
          <a:chExt cx="0" cy="0"/>
        </a:xfrm>
      </p:grpSpPr>
      <p:sp>
        <p:nvSpPr>
          <p:cNvPr id="732" name="Google Shape;732;gee66347205_0_8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3" name="Google Shape;733;gee66347205_0_8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8" name="Shape 738"/>
        <p:cNvGrpSpPr/>
        <p:nvPr/>
      </p:nvGrpSpPr>
      <p:grpSpPr>
        <a:xfrm>
          <a:off x="0" y="0"/>
          <a:ext cx="0" cy="0"/>
          <a:chOff x="0" y="0"/>
          <a:chExt cx="0" cy="0"/>
        </a:xfrm>
      </p:grpSpPr>
      <p:sp>
        <p:nvSpPr>
          <p:cNvPr id="739" name="Google Shape;739;g7ceb20c8674a33be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0" name="Google Shape;740;g7ceb20c8674a33be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ef4f010e1b_0_6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ef4f010e1b_0_6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6" name="Shape 746"/>
        <p:cNvGrpSpPr/>
        <p:nvPr/>
      </p:nvGrpSpPr>
      <p:grpSpPr>
        <a:xfrm>
          <a:off x="0" y="0"/>
          <a:ext cx="0" cy="0"/>
          <a:chOff x="0" y="0"/>
          <a:chExt cx="0" cy="0"/>
        </a:xfrm>
      </p:grpSpPr>
      <p:sp>
        <p:nvSpPr>
          <p:cNvPr id="747" name="Google Shape;747;gee66347205_0_7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8" name="Google Shape;748;gee66347205_0_7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3" name="Shape 753"/>
        <p:cNvGrpSpPr/>
        <p:nvPr/>
      </p:nvGrpSpPr>
      <p:grpSpPr>
        <a:xfrm>
          <a:off x="0" y="0"/>
          <a:ext cx="0" cy="0"/>
          <a:chOff x="0" y="0"/>
          <a:chExt cx="0" cy="0"/>
        </a:xfrm>
      </p:grpSpPr>
      <p:sp>
        <p:nvSpPr>
          <p:cNvPr id="754" name="Google Shape;754;g7ceb20c8674a33be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5" name="Google Shape;755;g7ceb20c8674a33be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g10a0b7367a5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3" name="Google Shape;763;g10a0b7367a5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8" name="Shape 768"/>
        <p:cNvGrpSpPr/>
        <p:nvPr/>
      </p:nvGrpSpPr>
      <p:grpSpPr>
        <a:xfrm>
          <a:off x="0" y="0"/>
          <a:ext cx="0" cy="0"/>
          <a:chOff x="0" y="0"/>
          <a:chExt cx="0" cy="0"/>
        </a:xfrm>
      </p:grpSpPr>
      <p:sp>
        <p:nvSpPr>
          <p:cNvPr id="769" name="Google Shape;769;gee66347205_0_8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0" name="Google Shape;770;gee66347205_0_8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4" name="Shape 774"/>
        <p:cNvGrpSpPr/>
        <p:nvPr/>
      </p:nvGrpSpPr>
      <p:grpSpPr>
        <a:xfrm>
          <a:off x="0" y="0"/>
          <a:ext cx="0" cy="0"/>
          <a:chOff x="0" y="0"/>
          <a:chExt cx="0" cy="0"/>
        </a:xfrm>
      </p:grpSpPr>
      <p:sp>
        <p:nvSpPr>
          <p:cNvPr id="775" name="Google Shape;775;gee66347205_0_8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6" name="Google Shape;776;gee66347205_0_8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9" name="Shape 779"/>
        <p:cNvGrpSpPr/>
        <p:nvPr/>
      </p:nvGrpSpPr>
      <p:grpSpPr>
        <a:xfrm>
          <a:off x="0" y="0"/>
          <a:ext cx="0" cy="0"/>
          <a:chOff x="0" y="0"/>
          <a:chExt cx="0" cy="0"/>
        </a:xfrm>
      </p:grpSpPr>
      <p:sp>
        <p:nvSpPr>
          <p:cNvPr id="780" name="Google Shape;780;gee66347205_0_8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1" name="Google Shape;781;gee66347205_0_8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4" name="Shape 784"/>
        <p:cNvGrpSpPr/>
        <p:nvPr/>
      </p:nvGrpSpPr>
      <p:grpSpPr>
        <a:xfrm>
          <a:off x="0" y="0"/>
          <a:ext cx="0" cy="0"/>
          <a:chOff x="0" y="0"/>
          <a:chExt cx="0" cy="0"/>
        </a:xfrm>
      </p:grpSpPr>
      <p:sp>
        <p:nvSpPr>
          <p:cNvPr id="785" name="Google Shape;785;gee66347205_0_8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6" name="Google Shape;786;gee66347205_0_8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9" name="Shape 789"/>
        <p:cNvGrpSpPr/>
        <p:nvPr/>
      </p:nvGrpSpPr>
      <p:grpSpPr>
        <a:xfrm>
          <a:off x="0" y="0"/>
          <a:ext cx="0" cy="0"/>
          <a:chOff x="0" y="0"/>
          <a:chExt cx="0" cy="0"/>
        </a:xfrm>
      </p:grpSpPr>
      <p:sp>
        <p:nvSpPr>
          <p:cNvPr id="790" name="Google Shape;790;gee66347205_0_8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1" name="Google Shape;791;gee66347205_0_8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4" name="Shape 794"/>
        <p:cNvGrpSpPr/>
        <p:nvPr/>
      </p:nvGrpSpPr>
      <p:grpSpPr>
        <a:xfrm>
          <a:off x="0" y="0"/>
          <a:ext cx="0" cy="0"/>
          <a:chOff x="0" y="0"/>
          <a:chExt cx="0" cy="0"/>
        </a:xfrm>
      </p:grpSpPr>
      <p:sp>
        <p:nvSpPr>
          <p:cNvPr id="795" name="Google Shape;795;gee66347205_0_8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6" name="Google Shape;796;gee66347205_0_8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0" name="Shape 800"/>
        <p:cNvGrpSpPr/>
        <p:nvPr/>
      </p:nvGrpSpPr>
      <p:grpSpPr>
        <a:xfrm>
          <a:off x="0" y="0"/>
          <a:ext cx="0" cy="0"/>
          <a:chOff x="0" y="0"/>
          <a:chExt cx="0" cy="0"/>
        </a:xfrm>
      </p:grpSpPr>
      <p:sp>
        <p:nvSpPr>
          <p:cNvPr id="801" name="Google Shape;801;gee66347205_0_8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2" name="Google Shape;802;gee66347205_0_8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2" name="Shape 12"/>
        <p:cNvGrpSpPr/>
        <p:nvPr/>
      </p:nvGrpSpPr>
      <p:grpSpPr>
        <a:xfrm>
          <a:off x="0" y="0"/>
          <a:ext cx="0" cy="0"/>
          <a:chOff x="0" y="0"/>
          <a:chExt cx="0" cy="0"/>
        </a:xfrm>
      </p:grpSpPr>
      <p:sp>
        <p:nvSpPr>
          <p:cNvPr id="13" name="Google Shape;13;p2"/>
          <p:cNvSpPr txBox="1"/>
          <p:nvPr>
            <p:ph type="ctrTitle"/>
          </p:nvPr>
        </p:nvSpPr>
        <p:spPr>
          <a:xfrm>
            <a:off x="311700" y="818725"/>
            <a:ext cx="8520600" cy="2015400"/>
          </a:xfrm>
          <a:prstGeom prst="rect">
            <a:avLst/>
          </a:prstGeom>
        </p:spPr>
        <p:txBody>
          <a:bodyPr anchorCtr="0" anchor="b" bIns="91425" lIns="91425" spcFirstLastPara="1" rIns="91425" wrap="square" tIns="91425">
            <a:normAutofit/>
          </a:bodyPr>
          <a:lstStyle>
            <a:lvl1pPr lvl="0" algn="ctr">
              <a:spcBef>
                <a:spcPts val="0"/>
              </a:spcBef>
              <a:spcAft>
                <a:spcPts val="0"/>
              </a:spcAft>
              <a:buSzPts val="4300"/>
              <a:buNone/>
              <a:defRPr sz="43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4" name="Google Shape;14;p2"/>
          <p:cNvSpPr txBox="1"/>
          <p:nvPr>
            <p:ph idx="1" type="subTitle"/>
          </p:nvPr>
        </p:nvSpPr>
        <p:spPr>
          <a:xfrm>
            <a:off x="311700" y="2834125"/>
            <a:ext cx="8520600" cy="62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5" name="Google Shape;15;p2"/>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6" name="Google Shape;16;p2"/>
          <p:cNvSpPr txBox="1"/>
          <p:nvPr/>
        </p:nvSpPr>
        <p:spPr>
          <a:xfrm>
            <a:off x="3408400" y="307425"/>
            <a:ext cx="28269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accent1"/>
                </a:solidFill>
                <a:latin typeface="Helvetica Neue"/>
                <a:ea typeface="Helvetica Neue"/>
                <a:cs typeface="Helvetica Neue"/>
                <a:sym typeface="Helvetica Neue"/>
              </a:rPr>
              <a:t>VENTURE CREATION TACTICS</a:t>
            </a:r>
            <a:endParaRPr b="1">
              <a:solidFill>
                <a:schemeClr val="accent1"/>
              </a:solidFill>
              <a:latin typeface="Helvetica Neue"/>
              <a:ea typeface="Helvetica Neue"/>
              <a:cs typeface="Helvetica Neue"/>
              <a:sym typeface="Helvetica Neue"/>
            </a:endParaRPr>
          </a:p>
        </p:txBody>
      </p:sp>
      <p:pic>
        <p:nvPicPr>
          <p:cNvPr id="17" name="Google Shape;17;p2"/>
          <p:cNvPicPr preferRelativeResize="0"/>
          <p:nvPr/>
        </p:nvPicPr>
        <p:blipFill>
          <a:blip r:embed="rId2">
            <a:alphaModFix/>
          </a:blip>
          <a:stretch>
            <a:fillRect/>
          </a:stretch>
        </p:blipFill>
        <p:spPr>
          <a:xfrm>
            <a:off x="2908700" y="233175"/>
            <a:ext cx="548700" cy="5487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5" name="Shape 45"/>
        <p:cNvGrpSpPr/>
        <p:nvPr/>
      </p:nvGrpSpPr>
      <p:grpSpPr>
        <a:xfrm>
          <a:off x="0" y="0"/>
          <a:ext cx="0" cy="0"/>
          <a:chOff x="0" y="0"/>
          <a:chExt cx="0" cy="0"/>
        </a:xfrm>
      </p:grpSpPr>
      <p:sp>
        <p:nvSpPr>
          <p:cNvPr id="46" name="Google Shape;46;p11"/>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47" name="Google Shape;47;p11"/>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8" name="Shape 48"/>
        <p:cNvGrpSpPr/>
        <p:nvPr/>
      </p:nvGrpSpPr>
      <p:grpSpPr>
        <a:xfrm>
          <a:off x="0" y="0"/>
          <a:ext cx="0" cy="0"/>
          <a:chOff x="0" y="0"/>
          <a:chExt cx="0" cy="0"/>
        </a:xfrm>
      </p:grpSpPr>
      <p:sp>
        <p:nvSpPr>
          <p:cNvPr id="49" name="Google Shape;49;p12"/>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0" name="Google Shape;50;p12"/>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51" name="Google Shape;51;p12"/>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2" name="Google Shape;52;p12"/>
          <p:cNvSpPr/>
          <p:nvPr/>
        </p:nvSpPr>
        <p:spPr>
          <a:xfrm>
            <a:off x="4572000" y="-125"/>
            <a:ext cx="4572000" cy="5143500"/>
          </a:xfrm>
          <a:prstGeom prst="rect">
            <a:avLst/>
          </a:prstGeom>
          <a:solidFill>
            <a:srgbClr val="EFEF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12"/>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4" name="Shape 54"/>
        <p:cNvGrpSpPr/>
        <p:nvPr/>
      </p:nvGrpSpPr>
      <p:grpSpPr>
        <a:xfrm>
          <a:off x="0" y="0"/>
          <a:ext cx="0" cy="0"/>
          <a:chOff x="0" y="0"/>
          <a:chExt cx="0" cy="0"/>
        </a:xfrm>
      </p:grpSpPr>
      <p:sp>
        <p:nvSpPr>
          <p:cNvPr id="55" name="Google Shape;55;p13"/>
          <p:cNvSpPr txBox="1"/>
          <p:nvPr>
            <p:ph idx="1" type="body"/>
          </p:nvPr>
        </p:nvSpPr>
        <p:spPr>
          <a:xfrm>
            <a:off x="311700" y="3443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56" name="Google Shape;56;p13"/>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7" name="Shape 57"/>
        <p:cNvGrpSpPr/>
        <p:nvPr/>
      </p:nvGrpSpPr>
      <p:grpSpPr>
        <a:xfrm>
          <a:off x="0" y="0"/>
          <a:ext cx="0" cy="0"/>
          <a:chOff x="0" y="0"/>
          <a:chExt cx="0" cy="0"/>
        </a:xfrm>
      </p:grpSpPr>
      <p:sp>
        <p:nvSpPr>
          <p:cNvPr id="58" name="Google Shape;58;p14"/>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9" name="Google Shape;59;p14"/>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60" name="Google Shape;60;p14"/>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1" name="Shape 61"/>
        <p:cNvGrpSpPr/>
        <p:nvPr/>
      </p:nvGrpSpPr>
      <p:grpSpPr>
        <a:xfrm>
          <a:off x="0" y="0"/>
          <a:ext cx="0" cy="0"/>
          <a:chOff x="0" y="0"/>
          <a:chExt cx="0" cy="0"/>
        </a:xfrm>
      </p:grpSpPr>
      <p:sp>
        <p:nvSpPr>
          <p:cNvPr id="62" name="Google Shape;62;p15"/>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8" name="Shape 18"/>
        <p:cNvGrpSpPr/>
        <p:nvPr/>
      </p:nvGrpSpPr>
      <p:grpSpPr>
        <a:xfrm>
          <a:off x="0" y="0"/>
          <a:ext cx="0" cy="0"/>
          <a:chOff x="0" y="0"/>
          <a:chExt cx="0" cy="0"/>
        </a:xfrm>
      </p:grpSpPr>
      <p:sp>
        <p:nvSpPr>
          <p:cNvPr id="19" name="Google Shape;19;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0" name="Google Shape;20;p3"/>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 Black">
  <p:cSld name="CUSTOM">
    <p:spTree>
      <p:nvGrpSpPr>
        <p:cNvPr id="21" name="Shape 21"/>
        <p:cNvGrpSpPr/>
        <p:nvPr/>
      </p:nvGrpSpPr>
      <p:grpSpPr>
        <a:xfrm>
          <a:off x="0" y="0"/>
          <a:ext cx="0" cy="0"/>
          <a:chOff x="0" y="0"/>
          <a:chExt cx="0" cy="0"/>
        </a:xfrm>
      </p:grpSpPr>
      <p:sp>
        <p:nvSpPr>
          <p:cNvPr id="22" name="Google Shape;22;p4"/>
          <p:cNvSpPr/>
          <p:nvPr/>
        </p:nvSpPr>
        <p:spPr>
          <a:xfrm>
            <a:off x="0" y="0"/>
            <a:ext cx="9144000" cy="51435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 White">
  <p:cSld name="CUSTOM_1">
    <p:spTree>
      <p:nvGrpSpPr>
        <p:cNvPr id="23" name="Shape 23"/>
        <p:cNvGrpSpPr/>
        <p:nvPr/>
      </p:nvGrpSpPr>
      <p:grpSpPr>
        <a:xfrm>
          <a:off x="0" y="0"/>
          <a:ext cx="0" cy="0"/>
          <a:chOff x="0" y="0"/>
          <a:chExt cx="0" cy="0"/>
        </a:xfrm>
      </p:grpSpPr>
      <p:sp>
        <p:nvSpPr>
          <p:cNvPr id="24" name="Google Shape;24;p5"/>
          <p:cNvSpPr/>
          <p:nvPr/>
        </p:nvSpPr>
        <p:spPr>
          <a:xfrm>
            <a:off x="0" y="0"/>
            <a:ext cx="9144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8" name="Google Shape;28;p6"/>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a:buNone/>
              <a:defRPr>
                <a:latin typeface="Helvetica Neue Light"/>
                <a:ea typeface="Helvetica Neue Light"/>
                <a:cs typeface="Helvetica Neue Light"/>
                <a:sym typeface="Helvetica Neue Light"/>
              </a:defRPr>
            </a:lvl1pPr>
            <a:lvl2pPr lvl="1">
              <a:buNone/>
              <a:defRPr>
                <a:latin typeface="Helvetica Neue Light"/>
                <a:ea typeface="Helvetica Neue Light"/>
                <a:cs typeface="Helvetica Neue Light"/>
                <a:sym typeface="Helvetica Neue Light"/>
              </a:defRPr>
            </a:lvl2pPr>
            <a:lvl3pPr lvl="2">
              <a:buNone/>
              <a:defRPr>
                <a:latin typeface="Helvetica Neue Light"/>
                <a:ea typeface="Helvetica Neue Light"/>
                <a:cs typeface="Helvetica Neue Light"/>
                <a:sym typeface="Helvetica Neue Light"/>
              </a:defRPr>
            </a:lvl3pPr>
            <a:lvl4pPr lvl="3">
              <a:buNone/>
              <a:defRPr>
                <a:latin typeface="Helvetica Neue Light"/>
                <a:ea typeface="Helvetica Neue Light"/>
                <a:cs typeface="Helvetica Neue Light"/>
                <a:sym typeface="Helvetica Neue Light"/>
              </a:defRPr>
            </a:lvl4pPr>
            <a:lvl5pPr lvl="4">
              <a:buNone/>
              <a:defRPr>
                <a:latin typeface="Helvetica Neue Light"/>
                <a:ea typeface="Helvetica Neue Light"/>
                <a:cs typeface="Helvetica Neue Light"/>
                <a:sym typeface="Helvetica Neue Light"/>
              </a:defRPr>
            </a:lvl5pPr>
            <a:lvl6pPr lvl="5">
              <a:buNone/>
              <a:defRPr>
                <a:latin typeface="Helvetica Neue Light"/>
                <a:ea typeface="Helvetica Neue Light"/>
                <a:cs typeface="Helvetica Neue Light"/>
                <a:sym typeface="Helvetica Neue Light"/>
              </a:defRPr>
            </a:lvl6pPr>
            <a:lvl7pPr lvl="6">
              <a:buNone/>
              <a:defRPr>
                <a:latin typeface="Helvetica Neue Light"/>
                <a:ea typeface="Helvetica Neue Light"/>
                <a:cs typeface="Helvetica Neue Light"/>
                <a:sym typeface="Helvetica Neue Light"/>
              </a:defRPr>
            </a:lvl7pPr>
            <a:lvl8pPr lvl="7">
              <a:buNone/>
              <a:defRPr>
                <a:latin typeface="Helvetica Neue Light"/>
                <a:ea typeface="Helvetica Neue Light"/>
                <a:cs typeface="Helvetica Neue Light"/>
                <a:sym typeface="Helvetica Neue Light"/>
              </a:defRPr>
            </a:lvl8pPr>
            <a:lvl9pPr lvl="8">
              <a:buNone/>
              <a:defRPr>
                <a:latin typeface="Helvetica Neue Light"/>
                <a:ea typeface="Helvetica Neue Light"/>
                <a:cs typeface="Helvetica Neue Light"/>
                <a:sym typeface="Helvetica Neue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9" name="Shape 29"/>
        <p:cNvGrpSpPr/>
        <p:nvPr/>
      </p:nvGrpSpPr>
      <p:grpSpPr>
        <a:xfrm>
          <a:off x="0" y="0"/>
          <a:ext cx="0" cy="0"/>
          <a:chOff x="0" y="0"/>
          <a:chExt cx="0" cy="0"/>
        </a:xfrm>
      </p:grpSpPr>
      <p:sp>
        <p:nvSpPr>
          <p:cNvPr id="30" name="Google Shape;30;p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1" name="Google Shape;31;p7"/>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2" name="Google Shape;32;p7"/>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3" name="Google Shape;33;p7"/>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4" name="Shape 34"/>
        <p:cNvGrpSpPr/>
        <p:nvPr/>
      </p:nvGrpSpPr>
      <p:grpSpPr>
        <a:xfrm>
          <a:off x="0" y="0"/>
          <a:ext cx="0" cy="0"/>
          <a:chOff x="0" y="0"/>
          <a:chExt cx="0" cy="0"/>
        </a:xfrm>
      </p:grpSpPr>
      <p:sp>
        <p:nvSpPr>
          <p:cNvPr id="35" name="Google Shape;35;p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6" name="Google Shape;36;p8"/>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without background">
  <p:cSld name="TITLE_ONLY_1">
    <p:spTree>
      <p:nvGrpSpPr>
        <p:cNvPr id="37" name="Shape 37"/>
        <p:cNvGrpSpPr/>
        <p:nvPr/>
      </p:nvGrpSpPr>
      <p:grpSpPr>
        <a:xfrm>
          <a:off x="0" y="0"/>
          <a:ext cx="0" cy="0"/>
          <a:chOff x="0" y="0"/>
          <a:chExt cx="0" cy="0"/>
        </a:xfrm>
      </p:grpSpPr>
      <p:sp>
        <p:nvSpPr>
          <p:cNvPr id="38" name="Google Shape;38;p9"/>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lgn="ctr">
              <a:spcBef>
                <a:spcPts val="0"/>
              </a:spcBef>
              <a:spcAft>
                <a:spcPts val="0"/>
              </a:spcAft>
              <a:buSzPts val="2800"/>
              <a:buNone/>
              <a:defRPr/>
            </a:lvl1pPr>
            <a:lvl2pPr lvl="1" rtl="0" algn="ctr">
              <a:spcBef>
                <a:spcPts val="0"/>
              </a:spcBef>
              <a:spcAft>
                <a:spcPts val="0"/>
              </a:spcAft>
              <a:buSzPts val="2800"/>
              <a:buNone/>
              <a:defRPr/>
            </a:lvl2pPr>
            <a:lvl3pPr lvl="2" rtl="0" algn="ctr">
              <a:spcBef>
                <a:spcPts val="0"/>
              </a:spcBef>
              <a:spcAft>
                <a:spcPts val="0"/>
              </a:spcAft>
              <a:buSzPts val="2800"/>
              <a:buNone/>
              <a:defRPr/>
            </a:lvl3pPr>
            <a:lvl4pPr lvl="3" rtl="0" algn="ctr">
              <a:spcBef>
                <a:spcPts val="0"/>
              </a:spcBef>
              <a:spcAft>
                <a:spcPts val="0"/>
              </a:spcAft>
              <a:buSzPts val="2800"/>
              <a:buNone/>
              <a:defRPr/>
            </a:lvl4pPr>
            <a:lvl5pPr lvl="4" rtl="0" algn="ctr">
              <a:spcBef>
                <a:spcPts val="0"/>
              </a:spcBef>
              <a:spcAft>
                <a:spcPts val="0"/>
              </a:spcAft>
              <a:buSzPts val="2800"/>
              <a:buNone/>
              <a:defRPr/>
            </a:lvl5pPr>
            <a:lvl6pPr lvl="5" rtl="0" algn="ctr">
              <a:spcBef>
                <a:spcPts val="0"/>
              </a:spcBef>
              <a:spcAft>
                <a:spcPts val="0"/>
              </a:spcAft>
              <a:buSzPts val="2800"/>
              <a:buNone/>
              <a:defRPr/>
            </a:lvl6pPr>
            <a:lvl7pPr lvl="6" rtl="0" algn="ctr">
              <a:spcBef>
                <a:spcPts val="0"/>
              </a:spcBef>
              <a:spcAft>
                <a:spcPts val="0"/>
              </a:spcAft>
              <a:buSzPts val="2800"/>
              <a:buNone/>
              <a:defRPr/>
            </a:lvl7pPr>
            <a:lvl8pPr lvl="7" rtl="0" algn="ctr">
              <a:spcBef>
                <a:spcPts val="0"/>
              </a:spcBef>
              <a:spcAft>
                <a:spcPts val="0"/>
              </a:spcAft>
              <a:buSzPts val="2800"/>
              <a:buNone/>
              <a:defRPr/>
            </a:lvl8pPr>
            <a:lvl9pPr lvl="8" rtl="0" algn="ctr">
              <a:spcBef>
                <a:spcPts val="0"/>
              </a:spcBef>
              <a:spcAft>
                <a:spcPts val="0"/>
              </a:spcAft>
              <a:buSzPts val="2800"/>
              <a:buNone/>
              <a:defRPr/>
            </a:lvl9pPr>
          </a:lstStyle>
          <a:p/>
        </p:txBody>
      </p:sp>
      <p:sp>
        <p:nvSpPr>
          <p:cNvPr id="39" name="Google Shape;39;p9"/>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9"/>
          <p:cNvSpPr/>
          <p:nvPr/>
        </p:nvSpPr>
        <p:spPr>
          <a:xfrm>
            <a:off x="0" y="1332925"/>
            <a:ext cx="4402800" cy="33303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1" name="Shape 41"/>
        <p:cNvGrpSpPr/>
        <p:nvPr/>
      </p:nvGrpSpPr>
      <p:grpSpPr>
        <a:xfrm>
          <a:off x="0" y="0"/>
          <a:ext cx="0" cy="0"/>
          <a:chOff x="0" y="0"/>
          <a:chExt cx="0" cy="0"/>
        </a:xfrm>
      </p:grpSpPr>
      <p:sp>
        <p:nvSpPr>
          <p:cNvPr id="42" name="Google Shape;42;p10"/>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3" name="Google Shape;43;p10"/>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44" name="Google Shape;44;p10"/>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image" Target="../media/image8.png"/><Relationship Id="rId2" Type="http://schemas.openxmlformats.org/officeDocument/2006/relationships/image" Target="../media/image1.png"/><Relationship Id="rId3" Type="http://schemas.openxmlformats.org/officeDocument/2006/relationships/image" Target="../media/image5.png"/><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slideLayout" Target="../slideLayouts/slideLayout12.xml"/><Relationship Id="rId14" Type="http://schemas.openxmlformats.org/officeDocument/2006/relationships/slideLayout" Target="../slideLayouts/slideLayout11.xml"/><Relationship Id="rId17" Type="http://schemas.openxmlformats.org/officeDocument/2006/relationships/slideLayout" Target="../slideLayouts/slideLayout14.xml"/><Relationship Id="rId16" Type="http://schemas.openxmlformats.org/officeDocument/2006/relationships/slideLayout" Target="../slideLayouts/slideLayout13.xml"/><Relationship Id="rId5" Type="http://schemas.openxmlformats.org/officeDocument/2006/relationships/slideLayout" Target="../slideLayouts/slideLayout2.xml"/><Relationship Id="rId6" Type="http://schemas.openxmlformats.org/officeDocument/2006/relationships/slideLayout" Target="../slideLayouts/slideLayout3.xml"/><Relationship Id="rId18" Type="http://schemas.openxmlformats.org/officeDocument/2006/relationships/theme" Target="../theme/theme2.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idx="12" type="sldNum"/>
          </p:nvPr>
        </p:nvSpPr>
        <p:spPr>
          <a:xfrm>
            <a:off x="7329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
        <p:nvSpPr>
          <p:cNvPr id="7" name="Google Shape;7;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accent1"/>
              </a:buClr>
              <a:buSzPts val="2800"/>
              <a:buFont typeface="Helvetica Neue"/>
              <a:buNone/>
              <a:defRPr b="1" sz="2800">
                <a:solidFill>
                  <a:schemeClr val="accent1"/>
                </a:solidFill>
                <a:latin typeface="Helvetica Neue"/>
                <a:ea typeface="Helvetica Neue"/>
                <a:cs typeface="Helvetica Neue"/>
                <a:sym typeface="Helvetica Neue"/>
              </a:defRPr>
            </a:lvl1pPr>
            <a:lvl2pPr lvl="1">
              <a:spcBef>
                <a:spcPts val="0"/>
              </a:spcBef>
              <a:spcAft>
                <a:spcPts val="0"/>
              </a:spcAft>
              <a:buClr>
                <a:schemeClr val="dk1"/>
              </a:buClr>
              <a:buSzPts val="2800"/>
              <a:buFont typeface="Helvetica Neue"/>
              <a:buNone/>
              <a:defRPr b="1" sz="2800">
                <a:solidFill>
                  <a:schemeClr val="dk1"/>
                </a:solidFill>
                <a:latin typeface="Helvetica Neue"/>
                <a:ea typeface="Helvetica Neue"/>
                <a:cs typeface="Helvetica Neue"/>
                <a:sym typeface="Helvetica Neue"/>
              </a:defRPr>
            </a:lvl2pPr>
            <a:lvl3pPr lvl="2">
              <a:spcBef>
                <a:spcPts val="0"/>
              </a:spcBef>
              <a:spcAft>
                <a:spcPts val="0"/>
              </a:spcAft>
              <a:buClr>
                <a:schemeClr val="dk1"/>
              </a:buClr>
              <a:buSzPts val="2800"/>
              <a:buFont typeface="Helvetica Neue"/>
              <a:buNone/>
              <a:defRPr b="1" sz="2800">
                <a:solidFill>
                  <a:schemeClr val="dk1"/>
                </a:solidFill>
                <a:latin typeface="Helvetica Neue"/>
                <a:ea typeface="Helvetica Neue"/>
                <a:cs typeface="Helvetica Neue"/>
                <a:sym typeface="Helvetica Neue"/>
              </a:defRPr>
            </a:lvl3pPr>
            <a:lvl4pPr lvl="3">
              <a:spcBef>
                <a:spcPts val="0"/>
              </a:spcBef>
              <a:spcAft>
                <a:spcPts val="0"/>
              </a:spcAft>
              <a:buClr>
                <a:schemeClr val="dk1"/>
              </a:buClr>
              <a:buSzPts val="2800"/>
              <a:buFont typeface="Helvetica Neue"/>
              <a:buNone/>
              <a:defRPr b="1" sz="2800">
                <a:solidFill>
                  <a:schemeClr val="dk1"/>
                </a:solidFill>
                <a:latin typeface="Helvetica Neue"/>
                <a:ea typeface="Helvetica Neue"/>
                <a:cs typeface="Helvetica Neue"/>
                <a:sym typeface="Helvetica Neue"/>
              </a:defRPr>
            </a:lvl4pPr>
            <a:lvl5pPr lvl="4">
              <a:spcBef>
                <a:spcPts val="0"/>
              </a:spcBef>
              <a:spcAft>
                <a:spcPts val="0"/>
              </a:spcAft>
              <a:buClr>
                <a:schemeClr val="dk1"/>
              </a:buClr>
              <a:buSzPts val="2800"/>
              <a:buFont typeface="Helvetica Neue"/>
              <a:buNone/>
              <a:defRPr b="1" sz="2800">
                <a:solidFill>
                  <a:schemeClr val="dk1"/>
                </a:solidFill>
                <a:latin typeface="Helvetica Neue"/>
                <a:ea typeface="Helvetica Neue"/>
                <a:cs typeface="Helvetica Neue"/>
                <a:sym typeface="Helvetica Neue"/>
              </a:defRPr>
            </a:lvl5pPr>
            <a:lvl6pPr lvl="5">
              <a:spcBef>
                <a:spcPts val="0"/>
              </a:spcBef>
              <a:spcAft>
                <a:spcPts val="0"/>
              </a:spcAft>
              <a:buClr>
                <a:schemeClr val="dk1"/>
              </a:buClr>
              <a:buSzPts val="2800"/>
              <a:buFont typeface="Helvetica Neue"/>
              <a:buNone/>
              <a:defRPr b="1" sz="2800">
                <a:solidFill>
                  <a:schemeClr val="dk1"/>
                </a:solidFill>
                <a:latin typeface="Helvetica Neue"/>
                <a:ea typeface="Helvetica Neue"/>
                <a:cs typeface="Helvetica Neue"/>
                <a:sym typeface="Helvetica Neue"/>
              </a:defRPr>
            </a:lvl6pPr>
            <a:lvl7pPr lvl="6">
              <a:spcBef>
                <a:spcPts val="0"/>
              </a:spcBef>
              <a:spcAft>
                <a:spcPts val="0"/>
              </a:spcAft>
              <a:buClr>
                <a:schemeClr val="dk1"/>
              </a:buClr>
              <a:buSzPts val="2800"/>
              <a:buFont typeface="Helvetica Neue"/>
              <a:buNone/>
              <a:defRPr b="1" sz="2800">
                <a:solidFill>
                  <a:schemeClr val="dk1"/>
                </a:solidFill>
                <a:latin typeface="Helvetica Neue"/>
                <a:ea typeface="Helvetica Neue"/>
                <a:cs typeface="Helvetica Neue"/>
                <a:sym typeface="Helvetica Neue"/>
              </a:defRPr>
            </a:lvl7pPr>
            <a:lvl8pPr lvl="7">
              <a:spcBef>
                <a:spcPts val="0"/>
              </a:spcBef>
              <a:spcAft>
                <a:spcPts val="0"/>
              </a:spcAft>
              <a:buClr>
                <a:schemeClr val="dk1"/>
              </a:buClr>
              <a:buSzPts val="2800"/>
              <a:buFont typeface="Helvetica Neue"/>
              <a:buNone/>
              <a:defRPr b="1" sz="2800">
                <a:solidFill>
                  <a:schemeClr val="dk1"/>
                </a:solidFill>
                <a:latin typeface="Helvetica Neue"/>
                <a:ea typeface="Helvetica Neue"/>
                <a:cs typeface="Helvetica Neue"/>
                <a:sym typeface="Helvetica Neue"/>
              </a:defRPr>
            </a:lvl8pPr>
            <a:lvl9pPr lvl="8">
              <a:spcBef>
                <a:spcPts val="0"/>
              </a:spcBef>
              <a:spcAft>
                <a:spcPts val="0"/>
              </a:spcAft>
              <a:buClr>
                <a:schemeClr val="dk1"/>
              </a:buClr>
              <a:buSzPts val="2800"/>
              <a:buFont typeface="Helvetica Neue"/>
              <a:buNone/>
              <a:defRPr b="1" sz="2800">
                <a:solidFill>
                  <a:schemeClr val="dk1"/>
                </a:solidFill>
                <a:latin typeface="Helvetica Neue"/>
                <a:ea typeface="Helvetica Neue"/>
                <a:cs typeface="Helvetica Neue"/>
                <a:sym typeface="Helvetica Neue"/>
              </a:defRPr>
            </a:lvl9pPr>
          </a:lstStyle>
          <a:p/>
        </p:txBody>
      </p:sp>
      <p:sp>
        <p:nvSpPr>
          <p:cNvPr id="8" name="Google Shape;8;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Helvetica Neue Light"/>
              <a:buChar char="●"/>
              <a:defRPr sz="1800">
                <a:solidFill>
                  <a:schemeClr val="dk2"/>
                </a:solidFill>
                <a:latin typeface="Helvetica Neue Light"/>
                <a:ea typeface="Helvetica Neue Light"/>
                <a:cs typeface="Helvetica Neue Light"/>
                <a:sym typeface="Helvetica Neue Light"/>
              </a:defRPr>
            </a:lvl1pPr>
            <a:lvl2pPr indent="-317500" lvl="1" marL="914400">
              <a:lnSpc>
                <a:spcPct val="115000"/>
              </a:lnSpc>
              <a:spcBef>
                <a:spcPts val="0"/>
              </a:spcBef>
              <a:spcAft>
                <a:spcPts val="0"/>
              </a:spcAft>
              <a:buClr>
                <a:schemeClr val="dk2"/>
              </a:buClr>
              <a:buSzPts val="1400"/>
              <a:buFont typeface="Helvetica Neue Light"/>
              <a:buChar char="○"/>
              <a:defRPr>
                <a:solidFill>
                  <a:schemeClr val="dk2"/>
                </a:solidFill>
                <a:latin typeface="Helvetica Neue Light"/>
                <a:ea typeface="Helvetica Neue Light"/>
                <a:cs typeface="Helvetica Neue Light"/>
                <a:sym typeface="Helvetica Neue Light"/>
              </a:defRPr>
            </a:lvl2pPr>
            <a:lvl3pPr indent="-317500" lvl="2" marL="1371600">
              <a:lnSpc>
                <a:spcPct val="115000"/>
              </a:lnSpc>
              <a:spcBef>
                <a:spcPts val="0"/>
              </a:spcBef>
              <a:spcAft>
                <a:spcPts val="0"/>
              </a:spcAft>
              <a:buClr>
                <a:schemeClr val="dk2"/>
              </a:buClr>
              <a:buSzPts val="1400"/>
              <a:buFont typeface="Helvetica Neue Light"/>
              <a:buChar char="■"/>
              <a:defRPr>
                <a:solidFill>
                  <a:schemeClr val="dk2"/>
                </a:solidFill>
                <a:latin typeface="Helvetica Neue Light"/>
                <a:ea typeface="Helvetica Neue Light"/>
                <a:cs typeface="Helvetica Neue Light"/>
                <a:sym typeface="Helvetica Neue Light"/>
              </a:defRPr>
            </a:lvl3pPr>
            <a:lvl4pPr indent="-317500" lvl="3" marL="1828800">
              <a:lnSpc>
                <a:spcPct val="115000"/>
              </a:lnSpc>
              <a:spcBef>
                <a:spcPts val="0"/>
              </a:spcBef>
              <a:spcAft>
                <a:spcPts val="0"/>
              </a:spcAft>
              <a:buClr>
                <a:schemeClr val="dk2"/>
              </a:buClr>
              <a:buSzPts val="1400"/>
              <a:buFont typeface="Helvetica Neue Light"/>
              <a:buChar char="●"/>
              <a:defRPr>
                <a:solidFill>
                  <a:schemeClr val="dk2"/>
                </a:solidFill>
                <a:latin typeface="Helvetica Neue Light"/>
                <a:ea typeface="Helvetica Neue Light"/>
                <a:cs typeface="Helvetica Neue Light"/>
                <a:sym typeface="Helvetica Neue Light"/>
              </a:defRPr>
            </a:lvl4pPr>
            <a:lvl5pPr indent="-317500" lvl="4" marL="2286000">
              <a:lnSpc>
                <a:spcPct val="115000"/>
              </a:lnSpc>
              <a:spcBef>
                <a:spcPts val="0"/>
              </a:spcBef>
              <a:spcAft>
                <a:spcPts val="0"/>
              </a:spcAft>
              <a:buClr>
                <a:schemeClr val="dk2"/>
              </a:buClr>
              <a:buSzPts val="1400"/>
              <a:buFont typeface="Helvetica Neue Light"/>
              <a:buChar char="○"/>
              <a:defRPr>
                <a:solidFill>
                  <a:schemeClr val="dk2"/>
                </a:solidFill>
                <a:latin typeface="Helvetica Neue Light"/>
                <a:ea typeface="Helvetica Neue Light"/>
                <a:cs typeface="Helvetica Neue Light"/>
                <a:sym typeface="Helvetica Neue Light"/>
              </a:defRPr>
            </a:lvl5pPr>
            <a:lvl6pPr indent="-317500" lvl="5" marL="2743200">
              <a:lnSpc>
                <a:spcPct val="115000"/>
              </a:lnSpc>
              <a:spcBef>
                <a:spcPts val="0"/>
              </a:spcBef>
              <a:spcAft>
                <a:spcPts val="0"/>
              </a:spcAft>
              <a:buClr>
                <a:schemeClr val="dk2"/>
              </a:buClr>
              <a:buSzPts val="1400"/>
              <a:buFont typeface="Helvetica Neue Light"/>
              <a:buChar char="■"/>
              <a:defRPr>
                <a:solidFill>
                  <a:schemeClr val="dk2"/>
                </a:solidFill>
                <a:latin typeface="Helvetica Neue Light"/>
                <a:ea typeface="Helvetica Neue Light"/>
                <a:cs typeface="Helvetica Neue Light"/>
                <a:sym typeface="Helvetica Neue Light"/>
              </a:defRPr>
            </a:lvl6pPr>
            <a:lvl7pPr indent="-317500" lvl="6" marL="3200400">
              <a:lnSpc>
                <a:spcPct val="115000"/>
              </a:lnSpc>
              <a:spcBef>
                <a:spcPts val="0"/>
              </a:spcBef>
              <a:spcAft>
                <a:spcPts val="0"/>
              </a:spcAft>
              <a:buClr>
                <a:schemeClr val="dk2"/>
              </a:buClr>
              <a:buSzPts val="1400"/>
              <a:buFont typeface="Helvetica Neue Light"/>
              <a:buChar char="●"/>
              <a:defRPr>
                <a:solidFill>
                  <a:schemeClr val="dk2"/>
                </a:solidFill>
                <a:latin typeface="Helvetica Neue Light"/>
                <a:ea typeface="Helvetica Neue Light"/>
                <a:cs typeface="Helvetica Neue Light"/>
                <a:sym typeface="Helvetica Neue Light"/>
              </a:defRPr>
            </a:lvl7pPr>
            <a:lvl8pPr indent="-317500" lvl="7" marL="3657600">
              <a:lnSpc>
                <a:spcPct val="115000"/>
              </a:lnSpc>
              <a:spcBef>
                <a:spcPts val="0"/>
              </a:spcBef>
              <a:spcAft>
                <a:spcPts val="0"/>
              </a:spcAft>
              <a:buClr>
                <a:schemeClr val="dk2"/>
              </a:buClr>
              <a:buSzPts val="1400"/>
              <a:buFont typeface="Helvetica Neue Light"/>
              <a:buChar char="○"/>
              <a:defRPr>
                <a:solidFill>
                  <a:schemeClr val="dk2"/>
                </a:solidFill>
                <a:latin typeface="Helvetica Neue Light"/>
                <a:ea typeface="Helvetica Neue Light"/>
                <a:cs typeface="Helvetica Neue Light"/>
                <a:sym typeface="Helvetica Neue Light"/>
              </a:defRPr>
            </a:lvl8pPr>
            <a:lvl9pPr indent="-317500" lvl="8" marL="4114800">
              <a:lnSpc>
                <a:spcPct val="115000"/>
              </a:lnSpc>
              <a:spcBef>
                <a:spcPts val="0"/>
              </a:spcBef>
              <a:spcAft>
                <a:spcPts val="0"/>
              </a:spcAft>
              <a:buClr>
                <a:schemeClr val="dk2"/>
              </a:buClr>
              <a:buSzPts val="1400"/>
              <a:buFont typeface="Helvetica Neue Light"/>
              <a:buChar char="■"/>
              <a:defRPr>
                <a:solidFill>
                  <a:schemeClr val="dk2"/>
                </a:solidFill>
                <a:latin typeface="Helvetica Neue Light"/>
                <a:ea typeface="Helvetica Neue Light"/>
                <a:cs typeface="Helvetica Neue Light"/>
                <a:sym typeface="Helvetica Neue Light"/>
              </a:defRPr>
            </a:lvl9pPr>
          </a:lstStyle>
          <a:p/>
        </p:txBody>
      </p:sp>
      <p:pic>
        <p:nvPicPr>
          <p:cNvPr id="9" name="Google Shape;9;p1"/>
          <p:cNvPicPr preferRelativeResize="0"/>
          <p:nvPr/>
        </p:nvPicPr>
        <p:blipFill rotWithShape="1">
          <a:blip r:embed="rId1">
            <a:alphaModFix amt="3000"/>
          </a:blip>
          <a:srcRect b="16797" l="31434" r="29919" t="31278"/>
          <a:stretch/>
        </p:blipFill>
        <p:spPr>
          <a:xfrm>
            <a:off x="0" y="1043175"/>
            <a:ext cx="3051675" cy="4100325"/>
          </a:xfrm>
          <a:prstGeom prst="rect">
            <a:avLst/>
          </a:prstGeom>
          <a:noFill/>
          <a:ln>
            <a:noFill/>
          </a:ln>
        </p:spPr>
      </p:pic>
      <p:pic>
        <p:nvPicPr>
          <p:cNvPr id="10" name="Google Shape;10;p1"/>
          <p:cNvPicPr preferRelativeResize="0"/>
          <p:nvPr/>
        </p:nvPicPr>
        <p:blipFill>
          <a:blip r:embed="rId2">
            <a:alphaModFix/>
          </a:blip>
          <a:stretch>
            <a:fillRect/>
          </a:stretch>
        </p:blipFill>
        <p:spPr>
          <a:xfrm>
            <a:off x="197301" y="4753424"/>
            <a:ext cx="956675" cy="213625"/>
          </a:xfrm>
          <a:prstGeom prst="rect">
            <a:avLst/>
          </a:prstGeom>
          <a:noFill/>
          <a:ln>
            <a:noFill/>
          </a:ln>
        </p:spPr>
      </p:pic>
      <p:pic>
        <p:nvPicPr>
          <p:cNvPr id="11" name="Google Shape;11;p1"/>
          <p:cNvPicPr preferRelativeResize="0"/>
          <p:nvPr/>
        </p:nvPicPr>
        <p:blipFill>
          <a:blip r:embed="rId3">
            <a:alphaModFix/>
          </a:blip>
          <a:stretch>
            <a:fillRect/>
          </a:stretch>
        </p:blipFill>
        <p:spPr>
          <a:xfrm>
            <a:off x="8009698" y="4753425"/>
            <a:ext cx="902524" cy="213625"/>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4"/>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 id="2147483660" r:id="rId16"/>
    <p:sldLayoutId id="2147483661" r:id="rId17"/>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0.xml"/><Relationship Id="rId3" Type="http://schemas.openxmlformats.org/officeDocument/2006/relationships/image" Target="../media/image100.png"/><Relationship Id="rId4" Type="http://schemas.openxmlformats.org/officeDocument/2006/relationships/image" Target="../media/image85.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2.xml"/><Relationship Id="rId3" Type="http://schemas.openxmlformats.org/officeDocument/2006/relationships/image" Target="../media/image102.gif"/></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5.xml"/><Relationship Id="rId3" Type="http://schemas.openxmlformats.org/officeDocument/2006/relationships/image" Target="../media/image90.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7.xml"/><Relationship Id="rId3" Type="http://schemas.openxmlformats.org/officeDocument/2006/relationships/image" Target="../media/image96.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8.xml"/><Relationship Id="rId3" Type="http://schemas.openxmlformats.org/officeDocument/2006/relationships/image" Target="../media/image87.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9.xml"/><Relationship Id="rId3" Type="http://schemas.openxmlformats.org/officeDocument/2006/relationships/image" Target="../media/image9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35.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6.xml"/><Relationship Id="rId3" Type="http://schemas.openxmlformats.org/officeDocument/2006/relationships/image" Target="../media/image109.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8.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9.xml"/><Relationship Id="rId3" Type="http://schemas.openxmlformats.org/officeDocument/2006/relationships/image" Target="../media/image5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77.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1.xml"/><Relationship Id="rId3" Type="http://schemas.openxmlformats.org/officeDocument/2006/relationships/image" Target="../media/image92.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2.xml"/><Relationship Id="rId3" Type="http://schemas.openxmlformats.org/officeDocument/2006/relationships/image" Target="../media/image110.png"/><Relationship Id="rId4" Type="http://schemas.openxmlformats.org/officeDocument/2006/relationships/image" Target="../media/image116.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3.xml"/><Relationship Id="rId3" Type="http://schemas.openxmlformats.org/officeDocument/2006/relationships/image" Target="../media/image95.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4.xml"/><Relationship Id="rId3" Type="http://schemas.openxmlformats.org/officeDocument/2006/relationships/image" Target="../media/image110.png"/><Relationship Id="rId4" Type="http://schemas.openxmlformats.org/officeDocument/2006/relationships/image" Target="../media/image116.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5.xml"/><Relationship Id="rId3" Type="http://schemas.openxmlformats.org/officeDocument/2006/relationships/image" Target="../media/image53.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2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8.xml"/><Relationship Id="rId3" Type="http://schemas.openxmlformats.org/officeDocument/2006/relationships/image" Target="../media/image52.pn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9.xml"/><Relationship Id="rId3" Type="http://schemas.openxmlformats.org/officeDocument/2006/relationships/image" Target="../media/image10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0.xml"/><Relationship Id="rId3" Type="http://schemas.openxmlformats.org/officeDocument/2006/relationships/image" Target="../media/image101.png"/><Relationship Id="rId4" Type="http://schemas.openxmlformats.org/officeDocument/2006/relationships/image" Target="../media/image93.pn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1.xml"/><Relationship Id="rId3" Type="http://schemas.openxmlformats.org/officeDocument/2006/relationships/image" Target="../media/image101.png"/><Relationship Id="rId4" Type="http://schemas.openxmlformats.org/officeDocument/2006/relationships/image" Target="../media/image93.png"/><Relationship Id="rId5" Type="http://schemas.openxmlformats.org/officeDocument/2006/relationships/image" Target="../media/image106.pn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2.xml"/><Relationship Id="rId3" Type="http://schemas.openxmlformats.org/officeDocument/2006/relationships/image" Target="../media/image53.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4.xml"/><Relationship Id="rId3" Type="http://schemas.openxmlformats.org/officeDocument/2006/relationships/hyperlink" Target="https://twitter.com/mayonissen/status/1434583230762655757?s=12" TargetMode="External"/><Relationship Id="rId4" Type="http://schemas.openxmlformats.org/officeDocument/2006/relationships/image" Target="../media/image107.pn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5.xml"/><Relationship Id="rId3" Type="http://schemas.openxmlformats.org/officeDocument/2006/relationships/image" Target="../media/image115.jp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6.xml"/><Relationship Id="rId3" Type="http://schemas.openxmlformats.org/officeDocument/2006/relationships/image" Target="../media/image103.pn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7.xml"/><Relationship Id="rId3" Type="http://schemas.openxmlformats.org/officeDocument/2006/relationships/image" Target="../media/image103.pn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8.xml"/><Relationship Id="rId3" Type="http://schemas.openxmlformats.org/officeDocument/2006/relationships/image" Target="../media/image117.pn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9.xml"/><Relationship Id="rId3" Type="http://schemas.openxmlformats.org/officeDocument/2006/relationships/image" Target="../media/image1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0.xml"/><Relationship Id="rId3" Type="http://schemas.openxmlformats.org/officeDocument/2006/relationships/image" Target="../media/image117.pn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1.xml"/><Relationship Id="rId3" Type="http://schemas.openxmlformats.org/officeDocument/2006/relationships/image" Target="../media/image117.png"/><Relationship Id="rId4" Type="http://schemas.openxmlformats.org/officeDocument/2006/relationships/image" Target="../media/image111.pn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2.xml"/><Relationship Id="rId3" Type="http://schemas.openxmlformats.org/officeDocument/2006/relationships/image" Target="../media/image117.png"/></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3.xml"/><Relationship Id="rId3" Type="http://schemas.openxmlformats.org/officeDocument/2006/relationships/image" Target="../media/image117.pn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4.xml"/><Relationship Id="rId3" Type="http://schemas.openxmlformats.org/officeDocument/2006/relationships/image" Target="../media/image53.png"/></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5.xml"/><Relationship Id="rId3" Type="http://schemas.openxmlformats.org/officeDocument/2006/relationships/image" Target="../media/image94.png"/></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6.xml"/><Relationship Id="rId3" Type="http://schemas.openxmlformats.org/officeDocument/2006/relationships/image" Target="../media/image108.jpg"/></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7.xml"/><Relationship Id="rId3" Type="http://schemas.openxmlformats.org/officeDocument/2006/relationships/image" Target="../media/image21.pn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8.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9.xml"/><Relationship Id="rId3"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10.png"/><Relationship Id="rId4" Type="http://schemas.openxmlformats.org/officeDocument/2006/relationships/image" Target="../media/image7.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0.xml"/><Relationship Id="rId3" Type="http://schemas.openxmlformats.org/officeDocument/2006/relationships/image" Target="../media/image53.pn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1.xml"/><Relationship Id="rId3" Type="http://schemas.openxmlformats.org/officeDocument/2006/relationships/image" Target="../media/image104.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2.xml"/><Relationship Id="rId3" Type="http://schemas.openxmlformats.org/officeDocument/2006/relationships/image" Target="../media/image69.png"/></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3.xml"/><Relationship Id="rId3" Type="http://schemas.openxmlformats.org/officeDocument/2006/relationships/image" Target="../media/image21.png"/></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4.xml"/></Relationships>
</file>

<file path=ppt/slides/_rels/slide155.xml.rels><?xml version="1.0" encoding="UTF-8" standalone="yes"?><Relationships xmlns="http://schemas.openxmlformats.org/package/2006/relationships"><Relationship Id="rId11" Type="http://schemas.openxmlformats.org/officeDocument/2006/relationships/hyperlink" Target="https://www.youtube.com/channel/UC90aOJ2Yu-KYWFlwfKehjaw" TargetMode="External"/><Relationship Id="rId10" Type="http://schemas.openxmlformats.org/officeDocument/2006/relationships/image" Target="../media/image112.png"/><Relationship Id="rId12" Type="http://schemas.openxmlformats.org/officeDocument/2006/relationships/image" Target="../media/image114.png"/><Relationship Id="rId1" Type="http://schemas.openxmlformats.org/officeDocument/2006/relationships/slideLayout" Target="../slideLayouts/slideLayout11.xml"/><Relationship Id="rId2" Type="http://schemas.openxmlformats.org/officeDocument/2006/relationships/notesSlide" Target="../notesSlides/notesSlide155.xml"/><Relationship Id="rId3" Type="http://schemas.openxmlformats.org/officeDocument/2006/relationships/hyperlink" Target="mailto:paul@paulcheek.com" TargetMode="External"/><Relationship Id="rId4" Type="http://schemas.openxmlformats.org/officeDocument/2006/relationships/hyperlink" Target="http://paulcheek.com" TargetMode="External"/><Relationship Id="rId9" Type="http://schemas.openxmlformats.org/officeDocument/2006/relationships/hyperlink" Target="http://linkedin.com/in/prcjr" TargetMode="External"/><Relationship Id="rId5" Type="http://schemas.openxmlformats.org/officeDocument/2006/relationships/hyperlink" Target="https://www.facebook.com/pcheekjr" TargetMode="External"/><Relationship Id="rId6" Type="http://schemas.openxmlformats.org/officeDocument/2006/relationships/image" Target="../media/image105.png"/><Relationship Id="rId7" Type="http://schemas.openxmlformats.org/officeDocument/2006/relationships/hyperlink" Target="http://twitter.com/pcheek" TargetMode="External"/><Relationship Id="rId8" Type="http://schemas.openxmlformats.org/officeDocument/2006/relationships/image" Target="../media/image1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9.jpg"/><Relationship Id="rId4" Type="http://schemas.openxmlformats.org/officeDocument/2006/relationships/image" Target="../media/image1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9.xml"/><Relationship Id="rId3" Type="http://schemas.openxmlformats.org/officeDocument/2006/relationships/image" Target="../media/image3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2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0.xml"/><Relationship Id="rId3" Type="http://schemas.openxmlformats.org/officeDocument/2006/relationships/image" Target="../media/image29.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1.xml"/><Relationship Id="rId3" Type="http://schemas.openxmlformats.org/officeDocument/2006/relationships/image" Target="../media/image28.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4.png"/><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4.xml"/><Relationship Id="rId3" Type="http://schemas.openxmlformats.org/officeDocument/2006/relationships/image" Target="../media/image4.png"/><Relationship Id="rId4" Type="http://schemas.openxmlformats.org/officeDocument/2006/relationships/image" Target="../media/image8.png"/><Relationship Id="rId9" Type="http://schemas.openxmlformats.org/officeDocument/2006/relationships/image" Target="../media/image119.png"/><Relationship Id="rId5" Type="http://schemas.openxmlformats.org/officeDocument/2006/relationships/image" Target="../media/image25.png"/><Relationship Id="rId6" Type="http://schemas.openxmlformats.org/officeDocument/2006/relationships/image" Target="../media/image22.png"/><Relationship Id="rId7" Type="http://schemas.openxmlformats.org/officeDocument/2006/relationships/image" Target="../media/image18.png"/><Relationship Id="rId8" Type="http://schemas.openxmlformats.org/officeDocument/2006/relationships/image" Target="../media/image14.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 Id="rId3" Type="http://schemas.openxmlformats.org/officeDocument/2006/relationships/image" Target="../media/image1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7.xml"/><Relationship Id="rId3" Type="http://schemas.openxmlformats.org/officeDocument/2006/relationships/image" Target="../media/image2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8.xml"/><Relationship Id="rId3" Type="http://schemas.openxmlformats.org/officeDocument/2006/relationships/image" Target="../media/image2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1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32.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32.jpg"/><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1" Type="http://schemas.openxmlformats.org/officeDocument/2006/relationships/image" Target="../media/image26.jpg"/><Relationship Id="rId10" Type="http://schemas.openxmlformats.org/officeDocument/2006/relationships/image" Target="../media/image33.jpg"/><Relationship Id="rId1" Type="http://schemas.openxmlformats.org/officeDocument/2006/relationships/slideLayout" Target="../slideLayouts/slideLayout9.xml"/><Relationship Id="rId2" Type="http://schemas.openxmlformats.org/officeDocument/2006/relationships/notesSlide" Target="../notesSlides/notesSlide36.xml"/><Relationship Id="rId3" Type="http://schemas.openxmlformats.org/officeDocument/2006/relationships/image" Target="../media/image17.png"/><Relationship Id="rId4" Type="http://schemas.openxmlformats.org/officeDocument/2006/relationships/image" Target="../media/image41.png"/><Relationship Id="rId9" Type="http://schemas.openxmlformats.org/officeDocument/2006/relationships/image" Target="../media/image38.png"/><Relationship Id="rId5" Type="http://schemas.openxmlformats.org/officeDocument/2006/relationships/image" Target="../media/image23.png"/><Relationship Id="rId6" Type="http://schemas.openxmlformats.org/officeDocument/2006/relationships/image" Target="../media/image20.png"/><Relationship Id="rId7" Type="http://schemas.openxmlformats.org/officeDocument/2006/relationships/image" Target="../media/image51.png"/><Relationship Id="rId8" Type="http://schemas.openxmlformats.org/officeDocument/2006/relationships/image" Target="../media/image40.jpg"/></Relationships>
</file>

<file path=ppt/slides/_rels/slide37.xml.rels><?xml version="1.0" encoding="UTF-8" standalone="yes"?><Relationships xmlns="http://schemas.openxmlformats.org/package/2006/relationships"><Relationship Id="rId10" Type="http://schemas.openxmlformats.org/officeDocument/2006/relationships/image" Target="../media/image45.png"/><Relationship Id="rId1" Type="http://schemas.openxmlformats.org/officeDocument/2006/relationships/slideLayout" Target="../slideLayouts/slideLayout9.xml"/><Relationship Id="rId2" Type="http://schemas.openxmlformats.org/officeDocument/2006/relationships/notesSlide" Target="../notesSlides/notesSlide37.xml"/><Relationship Id="rId3" Type="http://schemas.openxmlformats.org/officeDocument/2006/relationships/image" Target="../media/image46.png"/><Relationship Id="rId4" Type="http://schemas.openxmlformats.org/officeDocument/2006/relationships/image" Target="../media/image36.png"/><Relationship Id="rId9" Type="http://schemas.openxmlformats.org/officeDocument/2006/relationships/image" Target="../media/image48.png"/><Relationship Id="rId5" Type="http://schemas.openxmlformats.org/officeDocument/2006/relationships/image" Target="../media/image31.png"/><Relationship Id="rId6" Type="http://schemas.openxmlformats.org/officeDocument/2006/relationships/image" Target="../media/image81.png"/><Relationship Id="rId7" Type="http://schemas.openxmlformats.org/officeDocument/2006/relationships/image" Target="../media/image86.png"/><Relationship Id="rId8" Type="http://schemas.openxmlformats.org/officeDocument/2006/relationships/image" Target="../media/image3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8.xml"/><Relationship Id="rId3" Type="http://schemas.openxmlformats.org/officeDocument/2006/relationships/image" Target="../media/image34.png"/><Relationship Id="rId4" Type="http://schemas.openxmlformats.org/officeDocument/2006/relationships/image" Target="../media/image5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9.xml"/><Relationship Id="rId3" Type="http://schemas.openxmlformats.org/officeDocument/2006/relationships/image" Target="../media/image4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0.xml"/><Relationship Id="rId3" Type="http://schemas.openxmlformats.org/officeDocument/2006/relationships/image" Target="../media/image3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1.xml"/><Relationship Id="rId3" Type="http://schemas.openxmlformats.org/officeDocument/2006/relationships/image" Target="../media/image3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2.xml"/><Relationship Id="rId3" Type="http://schemas.openxmlformats.org/officeDocument/2006/relationships/image" Target="../media/image4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3.xml"/><Relationship Id="rId3" Type="http://schemas.openxmlformats.org/officeDocument/2006/relationships/image" Target="../media/image4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4.xml"/><Relationship Id="rId3" Type="http://schemas.openxmlformats.org/officeDocument/2006/relationships/image" Target="../media/image4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 Id="rId3" Type="http://schemas.openxmlformats.org/officeDocument/2006/relationships/image" Target="../media/image49.png"/><Relationship Id="rId4" Type="http://schemas.openxmlformats.org/officeDocument/2006/relationships/image" Target="../media/image5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0.xml"/><Relationship Id="rId3" Type="http://schemas.openxmlformats.org/officeDocument/2006/relationships/image" Target="../media/image44.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1.xml"/><Relationship Id="rId3" Type="http://schemas.openxmlformats.org/officeDocument/2006/relationships/image" Target="../media/image53.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4.xml"/><Relationship Id="rId3" Type="http://schemas.openxmlformats.org/officeDocument/2006/relationships/image" Target="../media/image21.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5.xml"/><Relationship Id="rId3" Type="http://schemas.openxmlformats.org/officeDocument/2006/relationships/image" Target="../media/image2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7.xml"/><Relationship Id="rId3" Type="http://schemas.openxmlformats.org/officeDocument/2006/relationships/image" Target="../media/image74.png"/><Relationship Id="rId4" Type="http://schemas.openxmlformats.org/officeDocument/2006/relationships/image" Target="../media/image70.png"/><Relationship Id="rId5" Type="http://schemas.openxmlformats.org/officeDocument/2006/relationships/image" Target="../media/image80.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9.xml"/><Relationship Id="rId3" Type="http://schemas.openxmlformats.org/officeDocument/2006/relationships/image" Target="../media/image59.png"/><Relationship Id="rId4" Type="http://schemas.openxmlformats.org/officeDocument/2006/relationships/image" Target="../media/image55.png"/><Relationship Id="rId5" Type="http://schemas.openxmlformats.org/officeDocument/2006/relationships/image" Target="../media/image6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1.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0.xml"/><Relationship Id="rId3" Type="http://schemas.openxmlformats.org/officeDocument/2006/relationships/hyperlink" Target="https://docs.google.com/presentation/d/1pTii0I0mYrZyTpKWbKa7yuNdCpj3pZ2LUieHI3KwkJs/edit?usp=sharing" TargetMode="External"/><Relationship Id="rId4" Type="http://schemas.openxmlformats.org/officeDocument/2006/relationships/image" Target="../media/image60.png"/><Relationship Id="rId5" Type="http://schemas.openxmlformats.org/officeDocument/2006/relationships/image" Target="../media/image68.jp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1.xml"/><Relationship Id="rId3" Type="http://schemas.openxmlformats.org/officeDocument/2006/relationships/image" Target="../media/image8.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2.xml"/><Relationship Id="rId3" Type="http://schemas.openxmlformats.org/officeDocument/2006/relationships/image" Target="../media/image8.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3.xml"/><Relationship Id="rId3" Type="http://schemas.openxmlformats.org/officeDocument/2006/relationships/image" Target="../media/image54.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4.xml"/><Relationship Id="rId3" Type="http://schemas.openxmlformats.org/officeDocument/2006/relationships/image" Target="../media/image21.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5.xml"/><Relationship Id="rId3" Type="http://schemas.openxmlformats.org/officeDocument/2006/relationships/image" Target="../media/image53.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7.xml"/><Relationship Id="rId3" Type="http://schemas.openxmlformats.org/officeDocument/2006/relationships/image" Target="../media/image82.jp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8.xml"/><Relationship Id="rId3" Type="http://schemas.openxmlformats.org/officeDocument/2006/relationships/image" Target="../media/image64.jp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9.xml"/><Relationship Id="rId3" Type="http://schemas.openxmlformats.org/officeDocument/2006/relationships/image" Target="../media/image5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0.xml"/><Relationship Id="rId3" Type="http://schemas.openxmlformats.org/officeDocument/2006/relationships/image" Target="../media/image66.jp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2.xml"/><Relationship Id="rId3" Type="http://schemas.openxmlformats.org/officeDocument/2006/relationships/image" Target="../media/image57.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78.xml"/><Relationship Id="rId3" Type="http://schemas.openxmlformats.org/officeDocument/2006/relationships/image" Target="../media/image61.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80.xml"/><Relationship Id="rId3" Type="http://schemas.openxmlformats.org/officeDocument/2006/relationships/image" Target="../media/image76.jp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81.xml"/><Relationship Id="rId3" Type="http://schemas.openxmlformats.org/officeDocument/2006/relationships/hyperlink" Target="http://canvas.mit.edu" TargetMode="External"/><Relationship Id="rId4" Type="http://schemas.openxmlformats.org/officeDocument/2006/relationships/image" Target="../media/image83.jpg"/><Relationship Id="rId5" Type="http://schemas.openxmlformats.org/officeDocument/2006/relationships/image" Target="../media/image71.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2.xml"/><Relationship Id="rId3" Type="http://schemas.openxmlformats.org/officeDocument/2006/relationships/image" Target="../media/image72.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4.xml"/><Relationship Id="rId3" Type="http://schemas.openxmlformats.org/officeDocument/2006/relationships/image" Target="../media/image75.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5.xml"/><Relationship Id="rId3" Type="http://schemas.openxmlformats.org/officeDocument/2006/relationships/hyperlink" Target="http://orbit.mit.edu" TargetMode="External"/><Relationship Id="rId4" Type="http://schemas.openxmlformats.org/officeDocument/2006/relationships/image" Target="../media/image20.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6.xml"/><Relationship Id="rId3" Type="http://schemas.openxmlformats.org/officeDocument/2006/relationships/hyperlink" Target="http://orbit.mit.edu" TargetMode="External"/><Relationship Id="rId4" Type="http://schemas.openxmlformats.org/officeDocument/2006/relationships/image" Target="../media/image78.jpg"/><Relationship Id="rId5" Type="http://schemas.openxmlformats.org/officeDocument/2006/relationships/image" Target="../media/image84.jpg"/><Relationship Id="rId6" Type="http://schemas.openxmlformats.org/officeDocument/2006/relationships/image" Target="../media/image65.png"/><Relationship Id="rId7" Type="http://schemas.openxmlformats.org/officeDocument/2006/relationships/image" Target="../media/image73.jpg"/><Relationship Id="rId8" Type="http://schemas.openxmlformats.org/officeDocument/2006/relationships/image" Target="../media/image79.jp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7.xml"/><Relationship Id="rId3" Type="http://schemas.openxmlformats.org/officeDocument/2006/relationships/image" Target="../media/image118.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8.xml"/><Relationship Id="rId3" Type="http://schemas.openxmlformats.org/officeDocument/2006/relationships/image" Target="../media/image53.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9.xml"/><Relationship Id="rId3"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0.xml"/><Relationship Id="rId3" Type="http://schemas.openxmlformats.org/officeDocument/2006/relationships/image" Target="../media/image67.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1.xml"/><Relationship Id="rId3" Type="http://schemas.openxmlformats.org/officeDocument/2006/relationships/image" Target="../media/image21.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2.xml"/><Relationship Id="rId3" Type="http://schemas.openxmlformats.org/officeDocument/2006/relationships/image" Target="../media/image69.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4.xml"/><Relationship Id="rId3" Type="http://schemas.openxmlformats.org/officeDocument/2006/relationships/image" Target="../media/image89.gif"/></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5.xml"/><Relationship Id="rId3" Type="http://schemas.openxmlformats.org/officeDocument/2006/relationships/image" Target="../media/image97.gif"/></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6.xml"/><Relationship Id="rId3" Type="http://schemas.openxmlformats.org/officeDocument/2006/relationships/image" Target="../media/image88.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7.xml"/><Relationship Id="rId3" Type="http://schemas.openxmlformats.org/officeDocument/2006/relationships/image" Target="../media/image99.gif"/></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6"/>
          <p:cNvSpPr txBox="1"/>
          <p:nvPr>
            <p:ph type="ctrTitle"/>
          </p:nvPr>
        </p:nvSpPr>
        <p:spPr>
          <a:xfrm>
            <a:off x="311700" y="818725"/>
            <a:ext cx="8520600" cy="20154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Class 1</a:t>
            </a:r>
            <a:endParaRPr/>
          </a:p>
          <a:p>
            <a:pPr indent="0" lvl="0" marL="0" rtl="0" algn="ctr">
              <a:spcBef>
                <a:spcPts val="0"/>
              </a:spcBef>
              <a:spcAft>
                <a:spcPts val="0"/>
              </a:spcAft>
              <a:buNone/>
            </a:pPr>
            <a:r>
              <a:rPr lang="en"/>
              <a:t>Intro and Advanced PMR Tactics</a:t>
            </a:r>
            <a:endParaRPr/>
          </a:p>
        </p:txBody>
      </p:sp>
      <p:sp>
        <p:nvSpPr>
          <p:cNvPr id="68" name="Google Shape;68;p16"/>
          <p:cNvSpPr txBox="1"/>
          <p:nvPr>
            <p:ph idx="1" type="subTitle"/>
          </p:nvPr>
        </p:nvSpPr>
        <p:spPr>
          <a:xfrm>
            <a:off x="311700" y="2834125"/>
            <a:ext cx="8520600" cy="6255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t>Tuesday, February 1, 2022</a:t>
            </a:r>
            <a:endParaRPr/>
          </a:p>
        </p:txBody>
      </p:sp>
      <p:sp>
        <p:nvSpPr>
          <p:cNvPr id="69" name="Google Shape;69;p16"/>
          <p:cNvSpPr txBox="1"/>
          <p:nvPr/>
        </p:nvSpPr>
        <p:spPr>
          <a:xfrm>
            <a:off x="3158550" y="3459525"/>
            <a:ext cx="28269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a:solidFill>
                <a:schemeClr val="accent1"/>
              </a:solidFill>
              <a:latin typeface="Helvetica Neue Light"/>
              <a:ea typeface="Helvetica Neue Light"/>
              <a:cs typeface="Helvetica Neue Light"/>
              <a:sym typeface="Helvetica Neue Light"/>
            </a:endParaRPr>
          </a:p>
        </p:txBody>
      </p:sp>
      <p:sp>
        <p:nvSpPr>
          <p:cNvPr id="70" name="Google Shape;70;p16"/>
          <p:cNvSpPr txBox="1"/>
          <p:nvPr/>
        </p:nvSpPr>
        <p:spPr>
          <a:xfrm>
            <a:off x="1475250" y="3631125"/>
            <a:ext cx="6193500" cy="79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chemeClr val="accent1"/>
                </a:solidFill>
                <a:latin typeface="Helvetica Neue"/>
                <a:ea typeface="Helvetica Neue"/>
                <a:cs typeface="Helvetica Neue"/>
                <a:sym typeface="Helvetica Neue"/>
              </a:rPr>
              <a:t>Paul Cheek</a:t>
            </a:r>
            <a:endParaRPr b="1" sz="1000">
              <a:solidFill>
                <a:schemeClr val="accent1"/>
              </a:solidFill>
              <a:latin typeface="Helvetica Neue"/>
              <a:ea typeface="Helvetica Neue"/>
              <a:cs typeface="Helvetica Neue"/>
              <a:sym typeface="Helvetica Neue"/>
            </a:endParaRPr>
          </a:p>
          <a:p>
            <a:pPr indent="0" lvl="0" marL="0" rtl="0" algn="ctr">
              <a:spcBef>
                <a:spcPts val="0"/>
              </a:spcBef>
              <a:spcAft>
                <a:spcPts val="0"/>
              </a:spcAft>
              <a:buNone/>
            </a:pPr>
            <a:r>
              <a:rPr b="1" lang="en" sz="1800">
                <a:solidFill>
                  <a:schemeClr val="accent1"/>
                </a:solidFill>
                <a:latin typeface="Helvetica Neue"/>
                <a:ea typeface="Helvetica Neue"/>
                <a:cs typeface="Helvetica Neue"/>
                <a:sym typeface="Helvetica Neue"/>
              </a:rPr>
              <a:t>Nagarjuna Venna</a:t>
            </a:r>
            <a:endParaRPr b="1" sz="1800">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5"/>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What is</a:t>
            </a:r>
            <a:r>
              <a:rPr lang="en"/>
              <a:t> Venture Creation Tactics?</a:t>
            </a:r>
            <a:endParaRPr/>
          </a:p>
        </p:txBody>
      </p:sp>
      <p:sp>
        <p:nvSpPr>
          <p:cNvPr id="126" name="Google Shape;126;p25"/>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1" name="Shape 811"/>
        <p:cNvGrpSpPr/>
        <p:nvPr/>
      </p:nvGrpSpPr>
      <p:grpSpPr>
        <a:xfrm>
          <a:off x="0" y="0"/>
          <a:ext cx="0" cy="0"/>
          <a:chOff x="0" y="0"/>
          <a:chExt cx="0" cy="0"/>
        </a:xfrm>
      </p:grpSpPr>
      <p:sp>
        <p:nvSpPr>
          <p:cNvPr id="812" name="Google Shape;812;p11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Qualitative vs. Quantitative PMR</a:t>
            </a:r>
            <a:endParaRPr/>
          </a:p>
        </p:txBody>
      </p:sp>
      <p:sp>
        <p:nvSpPr>
          <p:cNvPr id="813" name="Google Shape;813;p11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en">
                <a:solidFill>
                  <a:schemeClr val="dk1"/>
                </a:solidFill>
                <a:latin typeface="Helvetica Neue"/>
                <a:ea typeface="Helvetica Neue"/>
                <a:cs typeface="Helvetica Neue"/>
                <a:sym typeface="Helvetica Neue"/>
              </a:rPr>
              <a:t>Qualitative</a:t>
            </a:r>
            <a:endParaRPr b="1">
              <a:solidFill>
                <a:schemeClr val="dk1"/>
              </a:solidFill>
              <a:latin typeface="Helvetica Neue"/>
              <a:ea typeface="Helvetica Neue"/>
              <a:cs typeface="Helvetica Neue"/>
              <a:sym typeface="Helvetica Neue"/>
            </a:endParaRPr>
          </a:p>
          <a:p>
            <a:pPr indent="0" lvl="0" marL="0" rtl="0" algn="l">
              <a:spcBef>
                <a:spcPts val="1200"/>
              </a:spcBef>
              <a:spcAft>
                <a:spcPts val="1200"/>
              </a:spcAft>
              <a:buNone/>
            </a:pPr>
            <a:r>
              <a:t/>
            </a:r>
            <a:endParaRPr/>
          </a:p>
        </p:txBody>
      </p:sp>
      <p:sp>
        <p:nvSpPr>
          <p:cNvPr id="814" name="Google Shape;814;p11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b="1" lang="en">
                <a:solidFill>
                  <a:schemeClr val="dk1"/>
                </a:solidFill>
                <a:latin typeface="Helvetica Neue"/>
                <a:ea typeface="Helvetica Neue"/>
                <a:cs typeface="Helvetica Neue"/>
                <a:sym typeface="Helvetica Neue"/>
              </a:rPr>
              <a:t>Quantitative</a:t>
            </a:r>
            <a:endParaRPr b="1">
              <a:solidFill>
                <a:schemeClr val="dk1"/>
              </a:solidFill>
              <a:latin typeface="Helvetica Neue"/>
              <a:ea typeface="Helvetica Neue"/>
              <a:cs typeface="Helvetica Neue"/>
              <a:sym typeface="Helvetica Neue"/>
            </a:endParaRPr>
          </a:p>
        </p:txBody>
      </p:sp>
      <p:sp>
        <p:nvSpPr>
          <p:cNvPr id="815" name="Google Shape;815;p115"/>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816" name="Google Shape;816;p115"/>
          <p:cNvPicPr preferRelativeResize="0"/>
          <p:nvPr/>
        </p:nvPicPr>
        <p:blipFill rotWithShape="1">
          <a:blip r:embed="rId3">
            <a:alphaModFix/>
          </a:blip>
          <a:srcRect b="14030" l="0" r="0" t="0"/>
          <a:stretch/>
        </p:blipFill>
        <p:spPr>
          <a:xfrm>
            <a:off x="311700" y="1673825"/>
            <a:ext cx="3999900" cy="2895050"/>
          </a:xfrm>
          <a:prstGeom prst="rect">
            <a:avLst/>
          </a:prstGeom>
          <a:noFill/>
          <a:ln>
            <a:noFill/>
          </a:ln>
        </p:spPr>
      </p:pic>
      <p:pic>
        <p:nvPicPr>
          <p:cNvPr id="817" name="Google Shape;817;p115"/>
          <p:cNvPicPr preferRelativeResize="0"/>
          <p:nvPr/>
        </p:nvPicPr>
        <p:blipFill rotWithShape="1">
          <a:blip r:embed="rId4">
            <a:alphaModFix/>
          </a:blip>
          <a:srcRect b="12556" l="0" r="0" t="0"/>
          <a:stretch/>
        </p:blipFill>
        <p:spPr>
          <a:xfrm>
            <a:off x="4832400" y="1639387"/>
            <a:ext cx="3999900" cy="2963925"/>
          </a:xfrm>
          <a:prstGeom prst="rect">
            <a:avLst/>
          </a:prstGeom>
          <a:noFill/>
          <a:ln>
            <a:noFill/>
          </a:ln>
        </p:spPr>
      </p:pic>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1" name="Shape 821"/>
        <p:cNvGrpSpPr/>
        <p:nvPr/>
      </p:nvGrpSpPr>
      <p:grpSpPr>
        <a:xfrm>
          <a:off x="0" y="0"/>
          <a:ext cx="0" cy="0"/>
          <a:chOff x="0" y="0"/>
          <a:chExt cx="0" cy="0"/>
        </a:xfrm>
      </p:grpSpPr>
      <p:sp>
        <p:nvSpPr>
          <p:cNvPr id="822" name="Google Shape;822;p116"/>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0" lang="en" sz="2840"/>
              <a:t>We want to most efficiently and effectively gather data from individuals so that we have statistically significant PMR results.</a:t>
            </a:r>
            <a:endParaRPr b="0" sz="2840"/>
          </a:p>
          <a:p>
            <a:pPr indent="0" lvl="0" marL="0" rtl="0" algn="ctr">
              <a:spcBef>
                <a:spcPts val="0"/>
              </a:spcBef>
              <a:spcAft>
                <a:spcPts val="0"/>
              </a:spcAft>
              <a:buClr>
                <a:schemeClr val="dk1"/>
              </a:buClr>
              <a:buSzPts val="1100"/>
              <a:buFont typeface="Arial"/>
              <a:buNone/>
            </a:pPr>
            <a:r>
              <a:t/>
            </a:r>
            <a:endParaRPr sz="2840"/>
          </a:p>
          <a:p>
            <a:pPr indent="0" lvl="0" marL="0" rtl="0" algn="ctr">
              <a:spcBef>
                <a:spcPts val="0"/>
              </a:spcBef>
              <a:spcAft>
                <a:spcPts val="0"/>
              </a:spcAft>
              <a:buSzPts val="1100"/>
              <a:buNone/>
            </a:pPr>
            <a:r>
              <a:rPr lang="en" sz="2840"/>
              <a:t>Should you start with qualitative or quantitative?</a:t>
            </a:r>
            <a:endParaRPr sz="2840"/>
          </a:p>
        </p:txBody>
      </p:sp>
      <p:sp>
        <p:nvSpPr>
          <p:cNvPr id="823" name="Google Shape;823;p116"/>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7" name="Shape 827"/>
        <p:cNvGrpSpPr/>
        <p:nvPr/>
      </p:nvGrpSpPr>
      <p:grpSpPr>
        <a:xfrm>
          <a:off x="0" y="0"/>
          <a:ext cx="0" cy="0"/>
          <a:chOff x="0" y="0"/>
          <a:chExt cx="0" cy="0"/>
        </a:xfrm>
      </p:grpSpPr>
      <p:pic>
        <p:nvPicPr>
          <p:cNvPr id="828" name="Google Shape;828;p117"/>
          <p:cNvPicPr preferRelativeResize="0"/>
          <p:nvPr/>
        </p:nvPicPr>
        <p:blipFill>
          <a:blip r:embed="rId3">
            <a:alphaModFix/>
          </a:blip>
          <a:stretch>
            <a:fillRect/>
          </a:stretch>
        </p:blipFill>
        <p:spPr>
          <a:xfrm>
            <a:off x="0" y="0"/>
            <a:ext cx="9144000" cy="5143507"/>
          </a:xfrm>
          <a:prstGeom prst="rect">
            <a:avLst/>
          </a:prstGeom>
          <a:noFill/>
          <a:ln>
            <a:noFill/>
          </a:ln>
        </p:spPr>
      </p:pic>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2" name="Shape 832"/>
        <p:cNvGrpSpPr/>
        <p:nvPr/>
      </p:nvGrpSpPr>
      <p:grpSpPr>
        <a:xfrm>
          <a:off x="0" y="0"/>
          <a:ext cx="0" cy="0"/>
          <a:chOff x="0" y="0"/>
          <a:chExt cx="0" cy="0"/>
        </a:xfrm>
      </p:grpSpPr>
      <p:sp>
        <p:nvSpPr>
          <p:cNvPr id="833" name="Google Shape;833;p118"/>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SzPts val="1100"/>
              <a:buNone/>
            </a:pPr>
            <a:r>
              <a:rPr b="0" lang="en" sz="2740"/>
              <a:t>Starting with qualitative ensures that you</a:t>
            </a:r>
            <a:endParaRPr b="0" sz="2740"/>
          </a:p>
          <a:p>
            <a:pPr indent="0" lvl="0" marL="0" rtl="0" algn="ctr">
              <a:spcBef>
                <a:spcPts val="0"/>
              </a:spcBef>
              <a:spcAft>
                <a:spcPts val="0"/>
              </a:spcAft>
              <a:buSzPts val="1100"/>
              <a:buNone/>
            </a:pPr>
            <a:r>
              <a:rPr b="0" lang="en" sz="2740" u="sng"/>
              <a:t>ask the right questions</a:t>
            </a:r>
            <a:r>
              <a:rPr b="0" lang="en" sz="2740"/>
              <a:t> in your quantitative research.</a:t>
            </a:r>
            <a:endParaRPr b="0" sz="2740"/>
          </a:p>
        </p:txBody>
      </p:sp>
      <p:sp>
        <p:nvSpPr>
          <p:cNvPr id="834" name="Google Shape;834;p118"/>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8" name="Shape 838"/>
        <p:cNvGrpSpPr/>
        <p:nvPr/>
      </p:nvGrpSpPr>
      <p:grpSpPr>
        <a:xfrm>
          <a:off x="0" y="0"/>
          <a:ext cx="0" cy="0"/>
          <a:chOff x="0" y="0"/>
          <a:chExt cx="0" cy="0"/>
        </a:xfrm>
      </p:grpSpPr>
      <p:sp>
        <p:nvSpPr>
          <p:cNvPr id="839" name="Google Shape;839;p119"/>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t>In New Enterprises we focused a lot on...</a:t>
            </a:r>
            <a:endParaRPr/>
          </a:p>
        </p:txBody>
      </p:sp>
      <p:sp>
        <p:nvSpPr>
          <p:cNvPr id="840" name="Google Shape;840;p119"/>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4" name="Shape 844"/>
        <p:cNvGrpSpPr/>
        <p:nvPr/>
      </p:nvGrpSpPr>
      <p:grpSpPr>
        <a:xfrm>
          <a:off x="0" y="0"/>
          <a:ext cx="0" cy="0"/>
          <a:chOff x="0" y="0"/>
          <a:chExt cx="0" cy="0"/>
        </a:xfrm>
      </p:grpSpPr>
      <p:pic>
        <p:nvPicPr>
          <p:cNvPr id="845" name="Google Shape;845;p120"/>
          <p:cNvPicPr preferRelativeResize="0"/>
          <p:nvPr/>
        </p:nvPicPr>
        <p:blipFill>
          <a:blip r:embed="rId3">
            <a:alphaModFix/>
          </a:blip>
          <a:stretch>
            <a:fillRect/>
          </a:stretch>
        </p:blipFill>
        <p:spPr>
          <a:xfrm>
            <a:off x="0" y="-45881"/>
            <a:ext cx="9144000" cy="6104107"/>
          </a:xfrm>
          <a:prstGeom prst="rect">
            <a:avLst/>
          </a:prstGeom>
          <a:noFill/>
          <a:ln>
            <a:noFill/>
          </a:ln>
        </p:spPr>
      </p:pic>
      <p:sp>
        <p:nvSpPr>
          <p:cNvPr id="846" name="Google Shape;846;p120"/>
          <p:cNvSpPr/>
          <p:nvPr/>
        </p:nvSpPr>
        <p:spPr>
          <a:xfrm>
            <a:off x="0" y="0"/>
            <a:ext cx="9144000" cy="5143500"/>
          </a:xfrm>
          <a:prstGeom prst="rect">
            <a:avLst/>
          </a:prstGeom>
          <a:solidFill>
            <a:srgbClr val="962C37">
              <a:alpha val="85470"/>
            </a:srgbClr>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962C37"/>
              </a:solidFill>
            </a:endParaRPr>
          </a:p>
        </p:txBody>
      </p:sp>
      <p:sp>
        <p:nvSpPr>
          <p:cNvPr id="847" name="Google Shape;847;p120"/>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solidFill>
                  <a:schemeClr val="lt1"/>
                </a:solidFill>
              </a:rPr>
              <a:t>Customer Interviews</a:t>
            </a:r>
            <a:endParaRPr>
              <a:solidFill>
                <a:schemeClr val="lt1"/>
              </a:solidFill>
            </a:endParaRPr>
          </a:p>
        </p:txBody>
      </p: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1" name="Shape 851"/>
        <p:cNvGrpSpPr/>
        <p:nvPr/>
      </p:nvGrpSpPr>
      <p:grpSpPr>
        <a:xfrm>
          <a:off x="0" y="0"/>
          <a:ext cx="0" cy="0"/>
          <a:chOff x="0" y="0"/>
          <a:chExt cx="0" cy="0"/>
        </a:xfrm>
      </p:grpSpPr>
      <p:sp>
        <p:nvSpPr>
          <p:cNvPr id="852" name="Google Shape;852;p121"/>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Let’s expand our scope...</a:t>
            </a:r>
            <a:endParaRPr/>
          </a:p>
        </p:txBody>
      </p:sp>
      <p:sp>
        <p:nvSpPr>
          <p:cNvPr id="853" name="Google Shape;853;p121"/>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7" name="Shape 857"/>
        <p:cNvGrpSpPr/>
        <p:nvPr/>
      </p:nvGrpSpPr>
      <p:grpSpPr>
        <a:xfrm>
          <a:off x="0" y="0"/>
          <a:ext cx="0" cy="0"/>
          <a:chOff x="0" y="0"/>
          <a:chExt cx="0" cy="0"/>
        </a:xfrm>
      </p:grpSpPr>
      <p:pic>
        <p:nvPicPr>
          <p:cNvPr id="858" name="Google Shape;858;p122"/>
          <p:cNvPicPr preferRelativeResize="0"/>
          <p:nvPr/>
        </p:nvPicPr>
        <p:blipFill>
          <a:blip r:embed="rId3">
            <a:alphaModFix/>
          </a:blip>
          <a:stretch>
            <a:fillRect/>
          </a:stretch>
        </p:blipFill>
        <p:spPr>
          <a:xfrm>
            <a:off x="0" y="-97050"/>
            <a:ext cx="9602650" cy="5319775"/>
          </a:xfrm>
          <a:prstGeom prst="rect">
            <a:avLst/>
          </a:prstGeom>
          <a:noFill/>
          <a:ln>
            <a:noFill/>
          </a:ln>
        </p:spPr>
      </p:pic>
      <p:sp>
        <p:nvSpPr>
          <p:cNvPr id="859" name="Google Shape;859;p122"/>
          <p:cNvSpPr/>
          <p:nvPr/>
        </p:nvSpPr>
        <p:spPr>
          <a:xfrm>
            <a:off x="0" y="0"/>
            <a:ext cx="9144000" cy="5143500"/>
          </a:xfrm>
          <a:prstGeom prst="rect">
            <a:avLst/>
          </a:prstGeom>
          <a:solidFill>
            <a:srgbClr val="962C37">
              <a:alpha val="85470"/>
            </a:srgbClr>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962C37"/>
              </a:solidFill>
            </a:endParaRPr>
          </a:p>
        </p:txBody>
      </p:sp>
      <p:sp>
        <p:nvSpPr>
          <p:cNvPr id="860" name="Google Shape;860;p122"/>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solidFill>
                  <a:schemeClr val="lt1"/>
                </a:solidFill>
              </a:rPr>
              <a:t>Observation</a:t>
            </a:r>
            <a:endParaRPr>
              <a:solidFill>
                <a:schemeClr val="lt1"/>
              </a:solidFill>
            </a:endParaRPr>
          </a:p>
        </p:txBody>
      </p:sp>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4" name="Shape 864"/>
        <p:cNvGrpSpPr/>
        <p:nvPr/>
      </p:nvGrpSpPr>
      <p:grpSpPr>
        <a:xfrm>
          <a:off x="0" y="0"/>
          <a:ext cx="0" cy="0"/>
          <a:chOff x="0" y="0"/>
          <a:chExt cx="0" cy="0"/>
        </a:xfrm>
      </p:grpSpPr>
      <p:pic>
        <p:nvPicPr>
          <p:cNvPr id="865" name="Google Shape;865;p123"/>
          <p:cNvPicPr preferRelativeResize="0"/>
          <p:nvPr/>
        </p:nvPicPr>
        <p:blipFill>
          <a:blip r:embed="rId3">
            <a:alphaModFix/>
          </a:blip>
          <a:stretch>
            <a:fillRect/>
          </a:stretch>
        </p:blipFill>
        <p:spPr>
          <a:xfrm>
            <a:off x="0" y="-27525"/>
            <a:ext cx="9144000" cy="6078071"/>
          </a:xfrm>
          <a:prstGeom prst="rect">
            <a:avLst/>
          </a:prstGeom>
          <a:noFill/>
          <a:ln>
            <a:noFill/>
          </a:ln>
        </p:spPr>
      </p:pic>
      <p:sp>
        <p:nvSpPr>
          <p:cNvPr id="866" name="Google Shape;866;p123"/>
          <p:cNvSpPr/>
          <p:nvPr/>
        </p:nvSpPr>
        <p:spPr>
          <a:xfrm>
            <a:off x="0" y="0"/>
            <a:ext cx="9144000" cy="5143500"/>
          </a:xfrm>
          <a:prstGeom prst="rect">
            <a:avLst/>
          </a:prstGeom>
          <a:solidFill>
            <a:srgbClr val="962C37">
              <a:alpha val="85470"/>
            </a:srgbClr>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962C37"/>
              </a:solidFill>
            </a:endParaRPr>
          </a:p>
        </p:txBody>
      </p:sp>
      <p:sp>
        <p:nvSpPr>
          <p:cNvPr id="867" name="Google Shape;867;p12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solidFill>
                  <a:schemeClr val="lt1"/>
                </a:solidFill>
              </a:rPr>
              <a:t>Immersion</a:t>
            </a:r>
            <a:endParaRPr>
              <a:solidFill>
                <a:schemeClr val="lt1"/>
              </a:solidFill>
            </a:endParaRPr>
          </a:p>
        </p:txBody>
      </p:sp>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1" name="Shape 871"/>
        <p:cNvGrpSpPr/>
        <p:nvPr/>
      </p:nvGrpSpPr>
      <p:grpSpPr>
        <a:xfrm>
          <a:off x="0" y="0"/>
          <a:ext cx="0" cy="0"/>
          <a:chOff x="0" y="0"/>
          <a:chExt cx="0" cy="0"/>
        </a:xfrm>
      </p:grpSpPr>
      <p:pic>
        <p:nvPicPr>
          <p:cNvPr id="872" name="Google Shape;872;p124"/>
          <p:cNvPicPr preferRelativeResize="0"/>
          <p:nvPr/>
        </p:nvPicPr>
        <p:blipFill>
          <a:blip r:embed="rId3">
            <a:alphaModFix/>
          </a:blip>
          <a:stretch>
            <a:fillRect/>
          </a:stretch>
        </p:blipFill>
        <p:spPr>
          <a:xfrm>
            <a:off x="0" y="-219700"/>
            <a:ext cx="9144000" cy="6858000"/>
          </a:xfrm>
          <a:prstGeom prst="rect">
            <a:avLst/>
          </a:prstGeom>
          <a:noFill/>
          <a:ln>
            <a:noFill/>
          </a:ln>
        </p:spPr>
      </p:pic>
      <p:sp>
        <p:nvSpPr>
          <p:cNvPr id="873" name="Google Shape;873;p124"/>
          <p:cNvSpPr/>
          <p:nvPr/>
        </p:nvSpPr>
        <p:spPr>
          <a:xfrm>
            <a:off x="0" y="0"/>
            <a:ext cx="9144000" cy="5143500"/>
          </a:xfrm>
          <a:prstGeom prst="rect">
            <a:avLst/>
          </a:prstGeom>
          <a:solidFill>
            <a:srgbClr val="962C37">
              <a:alpha val="85470"/>
            </a:srgbClr>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962C37"/>
              </a:solidFill>
            </a:endParaRPr>
          </a:p>
        </p:txBody>
      </p:sp>
      <p:sp>
        <p:nvSpPr>
          <p:cNvPr id="874" name="Google Shape;874;p124"/>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solidFill>
                  <a:schemeClr val="lt1"/>
                </a:solidFill>
              </a:rPr>
              <a:t>User Testing</a:t>
            </a:r>
            <a:endParaRPr>
              <a:solidFill>
                <a:schemeClr val="lt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Directly Related Back to Disciplined Entrepreneurship</a:t>
            </a:r>
            <a:endParaRPr/>
          </a:p>
        </p:txBody>
      </p:sp>
      <p:sp>
        <p:nvSpPr>
          <p:cNvPr id="132" name="Google Shape;132;p26"/>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133" name="Google Shape;133;p26"/>
          <p:cNvPicPr preferRelativeResize="0"/>
          <p:nvPr/>
        </p:nvPicPr>
        <p:blipFill>
          <a:blip r:embed="rId3">
            <a:alphaModFix/>
          </a:blip>
          <a:stretch>
            <a:fillRect/>
          </a:stretch>
        </p:blipFill>
        <p:spPr>
          <a:xfrm>
            <a:off x="1222300" y="1122813"/>
            <a:ext cx="6699399" cy="3435325"/>
          </a:xfrm>
          <a:prstGeom prst="rect">
            <a:avLst/>
          </a:prstGeom>
          <a:noFill/>
          <a:ln>
            <a:noFill/>
          </a:ln>
        </p:spPr>
      </p:pic>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8" name="Shape 878"/>
        <p:cNvGrpSpPr/>
        <p:nvPr/>
      </p:nvGrpSpPr>
      <p:grpSpPr>
        <a:xfrm>
          <a:off x="0" y="0"/>
          <a:ext cx="0" cy="0"/>
          <a:chOff x="0" y="0"/>
          <a:chExt cx="0" cy="0"/>
        </a:xfrm>
      </p:grpSpPr>
      <p:sp>
        <p:nvSpPr>
          <p:cNvPr id="879" name="Google Shape;879;p125"/>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And focus on transitioning...</a:t>
            </a:r>
            <a:endParaRPr/>
          </a:p>
        </p:txBody>
      </p:sp>
      <p:sp>
        <p:nvSpPr>
          <p:cNvPr id="880" name="Google Shape;880;p125"/>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4" name="Shape 884"/>
        <p:cNvGrpSpPr/>
        <p:nvPr/>
      </p:nvGrpSpPr>
      <p:grpSpPr>
        <a:xfrm>
          <a:off x="0" y="0"/>
          <a:ext cx="0" cy="0"/>
          <a:chOff x="0" y="0"/>
          <a:chExt cx="0" cy="0"/>
        </a:xfrm>
      </p:grpSpPr>
      <p:sp>
        <p:nvSpPr>
          <p:cNvPr id="885" name="Google Shape;885;p126"/>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Qualitative   --------&gt;   Quantitative</a:t>
            </a:r>
            <a:endParaRPr/>
          </a:p>
        </p:txBody>
      </p:sp>
      <p:sp>
        <p:nvSpPr>
          <p:cNvPr id="886" name="Google Shape;886;p126"/>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0" name="Shape 890"/>
        <p:cNvGrpSpPr/>
        <p:nvPr/>
      </p:nvGrpSpPr>
      <p:grpSpPr>
        <a:xfrm>
          <a:off x="0" y="0"/>
          <a:ext cx="0" cy="0"/>
          <a:chOff x="0" y="0"/>
          <a:chExt cx="0" cy="0"/>
        </a:xfrm>
      </p:grpSpPr>
      <p:sp>
        <p:nvSpPr>
          <p:cNvPr id="891" name="Google Shape;891;p127"/>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Maintaining Relationships</a:t>
            </a:r>
            <a:endParaRPr/>
          </a:p>
        </p:txBody>
      </p:sp>
      <p:sp>
        <p:nvSpPr>
          <p:cNvPr id="892" name="Google Shape;892;p127"/>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6" name="Shape 896"/>
        <p:cNvGrpSpPr/>
        <p:nvPr/>
      </p:nvGrpSpPr>
      <p:grpSpPr>
        <a:xfrm>
          <a:off x="0" y="0"/>
          <a:ext cx="0" cy="0"/>
          <a:chOff x="0" y="0"/>
          <a:chExt cx="0" cy="0"/>
        </a:xfrm>
      </p:grpSpPr>
      <p:sp>
        <p:nvSpPr>
          <p:cNvPr id="897" name="Google Shape;897;p12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Maintaining Relationships</a:t>
            </a:r>
            <a:endParaRPr/>
          </a:p>
        </p:txBody>
      </p:sp>
      <p:sp>
        <p:nvSpPr>
          <p:cNvPr id="898" name="Google Shape;898;p128"/>
          <p:cNvSpPr txBox="1"/>
          <p:nvPr>
            <p:ph idx="1" type="body"/>
          </p:nvPr>
        </p:nvSpPr>
        <p:spPr>
          <a:xfrm>
            <a:off x="311700" y="1743750"/>
            <a:ext cx="8520600" cy="2825100"/>
          </a:xfrm>
          <a:prstGeom prst="rect">
            <a:avLst/>
          </a:prstGeom>
        </p:spPr>
        <p:txBody>
          <a:bodyPr anchorCtr="0" anchor="t" bIns="91425" lIns="91425" spcFirstLastPara="1" rIns="91425" wrap="square" tIns="91425">
            <a:normAutofit/>
          </a:bodyPr>
          <a:lstStyle/>
          <a:p>
            <a:pPr indent="-355600" lvl="0" marL="457200" rtl="0" algn="l">
              <a:lnSpc>
                <a:spcPct val="150000"/>
              </a:lnSpc>
              <a:spcBef>
                <a:spcPts val="0"/>
              </a:spcBef>
              <a:spcAft>
                <a:spcPts val="0"/>
              </a:spcAft>
              <a:buSzPts val="2000"/>
              <a:buChar char="-"/>
            </a:pPr>
            <a:r>
              <a:rPr lang="en" sz="2000"/>
              <a:t>Keep primary market research interviewees updated on your progress</a:t>
            </a:r>
            <a:endParaRPr sz="2000"/>
          </a:p>
          <a:p>
            <a:pPr indent="-355600" lvl="0" marL="457200" rtl="0" algn="l">
              <a:lnSpc>
                <a:spcPct val="150000"/>
              </a:lnSpc>
              <a:spcBef>
                <a:spcPts val="0"/>
              </a:spcBef>
              <a:spcAft>
                <a:spcPts val="0"/>
              </a:spcAft>
              <a:buSzPts val="2000"/>
              <a:buChar char="-"/>
            </a:pPr>
            <a:r>
              <a:rPr lang="en" sz="2000"/>
              <a:t>Go back to them with more questions to solve additional hypotheses</a:t>
            </a:r>
            <a:endParaRPr sz="2000"/>
          </a:p>
          <a:p>
            <a:pPr indent="-355600" lvl="0" marL="457200" rtl="0" algn="l">
              <a:lnSpc>
                <a:spcPct val="150000"/>
              </a:lnSpc>
              <a:spcBef>
                <a:spcPts val="0"/>
              </a:spcBef>
              <a:spcAft>
                <a:spcPts val="0"/>
              </a:spcAft>
              <a:buSzPts val="2000"/>
              <a:buChar char="-"/>
            </a:pPr>
            <a:r>
              <a:rPr lang="en" sz="2000"/>
              <a:t>Send them surveys to extract quantitative insights</a:t>
            </a:r>
            <a:endParaRPr sz="2000"/>
          </a:p>
          <a:p>
            <a:pPr indent="-355600" lvl="0" marL="457200" rtl="0" algn="l">
              <a:lnSpc>
                <a:spcPct val="150000"/>
              </a:lnSpc>
              <a:spcBef>
                <a:spcPts val="0"/>
              </a:spcBef>
              <a:spcAft>
                <a:spcPts val="0"/>
              </a:spcAft>
              <a:buSzPts val="2000"/>
              <a:buChar char="-"/>
            </a:pPr>
            <a:r>
              <a:rPr lang="en" sz="2000"/>
              <a:t>Conduct user testing with them when you have HLPSs ready</a:t>
            </a:r>
            <a:endParaRPr sz="2000"/>
          </a:p>
        </p:txBody>
      </p:sp>
      <p:sp>
        <p:nvSpPr>
          <p:cNvPr id="899" name="Google Shape;899;p128"/>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3" name="Shape 903"/>
        <p:cNvGrpSpPr/>
        <p:nvPr/>
      </p:nvGrpSpPr>
      <p:grpSpPr>
        <a:xfrm>
          <a:off x="0" y="0"/>
          <a:ext cx="0" cy="0"/>
          <a:chOff x="0" y="0"/>
          <a:chExt cx="0" cy="0"/>
        </a:xfrm>
      </p:grpSpPr>
      <p:sp>
        <p:nvSpPr>
          <p:cNvPr id="904" name="Google Shape;904;p129"/>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t>Our persona changes...						</a:t>
            </a:r>
            <a:endParaRPr/>
          </a:p>
          <a:p>
            <a:pPr indent="0" lvl="0" marL="0" rtl="0" algn="ctr">
              <a:spcBef>
                <a:spcPts val="0"/>
              </a:spcBef>
              <a:spcAft>
                <a:spcPts val="0"/>
              </a:spcAft>
              <a:buNone/>
            </a:pPr>
            <a:r>
              <a:t/>
            </a:r>
            <a:endParaRPr/>
          </a:p>
          <a:p>
            <a:pPr indent="457200" lvl="0" marL="457200" rtl="0" algn="ctr">
              <a:spcBef>
                <a:spcPts val="0"/>
              </a:spcBef>
              <a:spcAft>
                <a:spcPts val="0"/>
              </a:spcAft>
              <a:buNone/>
            </a:pPr>
            <a:r>
              <a:rPr lang="en"/>
              <a:t>so should our PMR interviewees!</a:t>
            </a:r>
            <a:endParaRPr/>
          </a:p>
        </p:txBody>
      </p:sp>
      <p:sp>
        <p:nvSpPr>
          <p:cNvPr id="905" name="Google Shape;905;p129"/>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9" name="Shape 909"/>
        <p:cNvGrpSpPr/>
        <p:nvPr/>
      </p:nvGrpSpPr>
      <p:grpSpPr>
        <a:xfrm>
          <a:off x="0" y="0"/>
          <a:ext cx="0" cy="0"/>
          <a:chOff x="0" y="0"/>
          <a:chExt cx="0" cy="0"/>
        </a:xfrm>
      </p:grpSpPr>
      <p:sp>
        <p:nvSpPr>
          <p:cNvPr id="910" name="Google Shape;910;p13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Expanding Your PMR Pool</a:t>
            </a:r>
            <a:endParaRPr/>
          </a:p>
        </p:txBody>
      </p:sp>
      <p:sp>
        <p:nvSpPr>
          <p:cNvPr id="911" name="Google Shape;911;p130"/>
          <p:cNvSpPr txBox="1"/>
          <p:nvPr>
            <p:ph idx="1" type="body"/>
          </p:nvPr>
        </p:nvSpPr>
        <p:spPr>
          <a:xfrm>
            <a:off x="311700" y="1488550"/>
            <a:ext cx="8520600" cy="3080400"/>
          </a:xfrm>
          <a:prstGeom prst="rect">
            <a:avLst/>
          </a:prstGeom>
        </p:spPr>
        <p:txBody>
          <a:bodyPr anchorCtr="0" anchor="t" bIns="91425" lIns="91425" spcFirstLastPara="1" rIns="91425" wrap="square" tIns="91425">
            <a:normAutofit/>
          </a:bodyPr>
          <a:lstStyle/>
          <a:p>
            <a:pPr indent="-419100" lvl="0" marL="457200" rtl="0" algn="l">
              <a:lnSpc>
                <a:spcPct val="150000"/>
              </a:lnSpc>
              <a:spcBef>
                <a:spcPts val="0"/>
              </a:spcBef>
              <a:spcAft>
                <a:spcPts val="0"/>
              </a:spcAft>
              <a:buSzPts val="3000"/>
              <a:buChar char="-"/>
            </a:pPr>
            <a:r>
              <a:rPr lang="en" sz="3000"/>
              <a:t>Identify new watering holes</a:t>
            </a:r>
            <a:endParaRPr sz="3000"/>
          </a:p>
          <a:p>
            <a:pPr indent="-419100" lvl="0" marL="457200" rtl="0" algn="l">
              <a:lnSpc>
                <a:spcPct val="150000"/>
              </a:lnSpc>
              <a:spcBef>
                <a:spcPts val="0"/>
              </a:spcBef>
              <a:spcAft>
                <a:spcPts val="0"/>
              </a:spcAft>
              <a:buSzPts val="3000"/>
              <a:buChar char="-"/>
            </a:pPr>
            <a:r>
              <a:rPr lang="en" sz="3000"/>
              <a:t>Reach out for referrals</a:t>
            </a:r>
            <a:endParaRPr sz="3000"/>
          </a:p>
          <a:p>
            <a:pPr indent="-419100" lvl="0" marL="457200" rtl="0" algn="l">
              <a:lnSpc>
                <a:spcPct val="150000"/>
              </a:lnSpc>
              <a:spcBef>
                <a:spcPts val="0"/>
              </a:spcBef>
              <a:spcAft>
                <a:spcPts val="0"/>
              </a:spcAft>
              <a:buSzPts val="3000"/>
              <a:buChar char="-"/>
            </a:pPr>
            <a:r>
              <a:rPr lang="en" sz="3000"/>
              <a:t>Craft new outreach messages</a:t>
            </a:r>
            <a:endParaRPr sz="3000"/>
          </a:p>
        </p:txBody>
      </p:sp>
      <p:sp>
        <p:nvSpPr>
          <p:cNvPr id="912" name="Google Shape;912;p130"/>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6" name="Shape 916"/>
        <p:cNvGrpSpPr/>
        <p:nvPr/>
      </p:nvGrpSpPr>
      <p:grpSpPr>
        <a:xfrm>
          <a:off x="0" y="0"/>
          <a:ext cx="0" cy="0"/>
          <a:chOff x="0" y="0"/>
          <a:chExt cx="0" cy="0"/>
        </a:xfrm>
      </p:grpSpPr>
      <p:sp>
        <p:nvSpPr>
          <p:cNvPr id="917" name="Google Shape;917;p13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Example: </a:t>
            </a:r>
            <a:r>
              <a:rPr lang="en"/>
              <a:t>Expanding Your PMR Pool</a:t>
            </a:r>
            <a:endParaRPr/>
          </a:p>
        </p:txBody>
      </p:sp>
      <p:sp>
        <p:nvSpPr>
          <p:cNvPr id="918" name="Google Shape;918;p131"/>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919" name="Google Shape;919;p131"/>
          <p:cNvPicPr preferRelativeResize="0"/>
          <p:nvPr/>
        </p:nvPicPr>
        <p:blipFill>
          <a:blip r:embed="rId3">
            <a:alphaModFix/>
          </a:blip>
          <a:stretch>
            <a:fillRect/>
          </a:stretch>
        </p:blipFill>
        <p:spPr>
          <a:xfrm>
            <a:off x="2600738" y="1017725"/>
            <a:ext cx="3942533" cy="3820975"/>
          </a:xfrm>
          <a:prstGeom prst="rect">
            <a:avLst/>
          </a:prstGeom>
          <a:noFill/>
          <a:ln>
            <a:noFill/>
          </a:ln>
        </p:spPr>
      </p:pic>
    </p:spTree>
  </p:cSld>
  <p:clrMapOvr>
    <a:masterClrMapping/>
  </p:clrMapOvr>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3" name="Shape 923"/>
        <p:cNvGrpSpPr/>
        <p:nvPr/>
      </p:nvGrpSpPr>
      <p:grpSpPr>
        <a:xfrm>
          <a:off x="0" y="0"/>
          <a:ext cx="0" cy="0"/>
          <a:chOff x="0" y="0"/>
          <a:chExt cx="0" cy="0"/>
        </a:xfrm>
      </p:grpSpPr>
      <p:sp>
        <p:nvSpPr>
          <p:cNvPr id="924" name="Google Shape;924;p13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Example: Expanding Your PMR Pool</a:t>
            </a:r>
            <a:endParaRPr/>
          </a:p>
        </p:txBody>
      </p:sp>
      <p:sp>
        <p:nvSpPr>
          <p:cNvPr id="925" name="Google Shape;925;p132"/>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926" name="Google Shape;926;p132"/>
          <p:cNvSpPr/>
          <p:nvPr/>
        </p:nvSpPr>
        <p:spPr>
          <a:xfrm>
            <a:off x="311700" y="1412000"/>
            <a:ext cx="4882500" cy="1905300"/>
          </a:xfrm>
          <a:prstGeom prst="rect">
            <a:avLst/>
          </a:prstGeom>
          <a:solidFill>
            <a:srgbClr val="CCCCCC">
              <a:alpha val="1854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Helvetica Neue Light"/>
                <a:ea typeface="Helvetica Neue Light"/>
                <a:cs typeface="Helvetica Neue Light"/>
                <a:sym typeface="Helvetica Neue Light"/>
              </a:rPr>
              <a:t>“Hello, I’m John, a current MIT graduate student working on a class project that is focused on finding solutions to help caregivers. We think that by sharing your experience, we may find solutions to the situations that you and other caregivers are facing. I saw an old post of yours in a Caregiving support group, so I was hoping to connect with you for a short conversation. Please let me know if you would be willing. Thank you, John”</a:t>
            </a:r>
            <a:endParaRPr>
              <a:latin typeface="Helvetica Neue Light"/>
              <a:ea typeface="Helvetica Neue Light"/>
              <a:cs typeface="Helvetica Neue Light"/>
              <a:sym typeface="Helvetica Neue Light"/>
            </a:endParaRPr>
          </a:p>
        </p:txBody>
      </p:sp>
      <p:sp>
        <p:nvSpPr>
          <p:cNvPr id="927" name="Google Shape;927;p132"/>
          <p:cNvSpPr txBox="1"/>
          <p:nvPr/>
        </p:nvSpPr>
        <p:spPr>
          <a:xfrm>
            <a:off x="311700" y="3317300"/>
            <a:ext cx="33798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000">
                <a:latin typeface="Helvetica Neue"/>
                <a:ea typeface="Helvetica Neue"/>
                <a:cs typeface="Helvetica Neue"/>
                <a:sym typeface="Helvetica Neue"/>
              </a:rPr>
              <a:t>0/14 Responses on Reddit and FB</a:t>
            </a:r>
            <a:endParaRPr b="1" sz="1000">
              <a:latin typeface="Helvetica Neue"/>
              <a:ea typeface="Helvetica Neue"/>
              <a:cs typeface="Helvetica Neue"/>
              <a:sym typeface="Helvetica Neue"/>
            </a:endParaRPr>
          </a:p>
        </p:txBody>
      </p:sp>
    </p:spTree>
  </p:cSld>
  <p:clrMapOvr>
    <a:masterClrMapping/>
  </p:clrMapOvr>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1" name="Shape 931"/>
        <p:cNvGrpSpPr/>
        <p:nvPr/>
      </p:nvGrpSpPr>
      <p:grpSpPr>
        <a:xfrm>
          <a:off x="0" y="0"/>
          <a:ext cx="0" cy="0"/>
          <a:chOff x="0" y="0"/>
          <a:chExt cx="0" cy="0"/>
        </a:xfrm>
      </p:grpSpPr>
      <p:sp>
        <p:nvSpPr>
          <p:cNvPr id="932" name="Google Shape;932;p13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Example: Expanding Your PMR Pool</a:t>
            </a:r>
            <a:endParaRPr/>
          </a:p>
        </p:txBody>
      </p:sp>
      <p:sp>
        <p:nvSpPr>
          <p:cNvPr id="933" name="Google Shape;933;p133"/>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934" name="Google Shape;934;p133"/>
          <p:cNvSpPr/>
          <p:nvPr/>
        </p:nvSpPr>
        <p:spPr>
          <a:xfrm>
            <a:off x="311700" y="1412000"/>
            <a:ext cx="4882500" cy="1905300"/>
          </a:xfrm>
          <a:prstGeom prst="rect">
            <a:avLst/>
          </a:prstGeom>
          <a:solidFill>
            <a:srgbClr val="CCCCCC">
              <a:alpha val="1854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Helvetica Neue Light"/>
                <a:ea typeface="Helvetica Neue Light"/>
                <a:cs typeface="Helvetica Neue Light"/>
                <a:sym typeface="Helvetica Neue Light"/>
              </a:rPr>
              <a:t>“Hello, I’m John, a current MIT graduate student working on a class project that is focused on finding solutions to help caregivers. We think that by sharing your experience, we may find solutions to the situations that you and other caregivers are facing. I saw an old post of yours in a Caregiving support group, so I was hoping to connect with you for a short conversation. Please let me know if you would be willing. Thank you, John”</a:t>
            </a:r>
            <a:endParaRPr>
              <a:latin typeface="Helvetica Neue Light"/>
              <a:ea typeface="Helvetica Neue Light"/>
              <a:cs typeface="Helvetica Neue Light"/>
              <a:sym typeface="Helvetica Neue Light"/>
            </a:endParaRPr>
          </a:p>
        </p:txBody>
      </p:sp>
      <p:sp>
        <p:nvSpPr>
          <p:cNvPr id="935" name="Google Shape;935;p133"/>
          <p:cNvSpPr txBox="1"/>
          <p:nvPr/>
        </p:nvSpPr>
        <p:spPr>
          <a:xfrm>
            <a:off x="311700" y="3317300"/>
            <a:ext cx="33798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000">
                <a:latin typeface="Helvetica Neue"/>
                <a:ea typeface="Helvetica Neue"/>
                <a:cs typeface="Helvetica Neue"/>
                <a:sym typeface="Helvetica Neue"/>
              </a:rPr>
              <a:t>0/14 Responses on Reddit and FB</a:t>
            </a:r>
            <a:endParaRPr b="1" sz="1000">
              <a:latin typeface="Helvetica Neue"/>
              <a:ea typeface="Helvetica Neue"/>
              <a:cs typeface="Helvetica Neue"/>
              <a:sym typeface="Helvetica Neue"/>
            </a:endParaRPr>
          </a:p>
        </p:txBody>
      </p:sp>
      <p:sp>
        <p:nvSpPr>
          <p:cNvPr id="936" name="Google Shape;936;p133"/>
          <p:cNvSpPr/>
          <p:nvPr/>
        </p:nvSpPr>
        <p:spPr>
          <a:xfrm>
            <a:off x="3949800" y="1854325"/>
            <a:ext cx="4882500" cy="2194500"/>
          </a:xfrm>
          <a:prstGeom prst="rect">
            <a:avLst/>
          </a:prstGeom>
          <a:solidFill>
            <a:srgbClr val="F3F3F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Helvetica Neue Light"/>
                <a:ea typeface="Helvetica Neue Light"/>
                <a:cs typeface="Helvetica Neue Light"/>
                <a:sym typeface="Helvetica Neue Light"/>
              </a:rPr>
              <a:t>“Hi Emily, I wanted to introduce myself as we are in some similar groups, but more importantly it seems like we have a shared experience in family caregiving. I lost my father 4 years ago to pancreatic cancer and since then I have been trying to find ways to help people who are caregiving for a loved one. I am currently in grad school at MIT and am trying to speak to as many people as possible who are caregiving to try to fully understand the pain points. Would you be willing to have a short chat at some point about your experience?”</a:t>
            </a:r>
            <a:endParaRPr>
              <a:latin typeface="Helvetica Neue Light"/>
              <a:ea typeface="Helvetica Neue Light"/>
              <a:cs typeface="Helvetica Neue Light"/>
              <a:sym typeface="Helvetica Neue Light"/>
            </a:endParaRPr>
          </a:p>
        </p:txBody>
      </p:sp>
      <p:sp>
        <p:nvSpPr>
          <p:cNvPr id="937" name="Google Shape;937;p133"/>
          <p:cNvSpPr txBox="1"/>
          <p:nvPr/>
        </p:nvSpPr>
        <p:spPr>
          <a:xfrm>
            <a:off x="3949800" y="4048775"/>
            <a:ext cx="33798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000">
                <a:latin typeface="Helvetica Neue"/>
                <a:ea typeface="Helvetica Neue"/>
                <a:cs typeface="Helvetica Neue"/>
                <a:sym typeface="Helvetica Neue"/>
              </a:rPr>
              <a:t>60% Response Rate, 20% Convert to Call</a:t>
            </a:r>
            <a:endParaRPr b="1" sz="1000">
              <a:latin typeface="Helvetica Neue"/>
              <a:ea typeface="Helvetica Neue"/>
              <a:cs typeface="Helvetica Neue"/>
              <a:sym typeface="Helvetica Neue"/>
            </a:endParaRPr>
          </a:p>
        </p:txBody>
      </p:sp>
    </p:spTree>
  </p:cSld>
  <p:clrMapOvr>
    <a:masterClrMapping/>
  </p:clrMapOvr>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1" name="Shape 941"/>
        <p:cNvGrpSpPr/>
        <p:nvPr/>
      </p:nvGrpSpPr>
      <p:grpSpPr>
        <a:xfrm>
          <a:off x="0" y="0"/>
          <a:ext cx="0" cy="0"/>
          <a:chOff x="0" y="0"/>
          <a:chExt cx="0" cy="0"/>
        </a:xfrm>
      </p:grpSpPr>
      <p:sp>
        <p:nvSpPr>
          <p:cNvPr id="942" name="Google Shape;942;p13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Questions?</a:t>
            </a:r>
            <a:endParaRPr/>
          </a:p>
        </p:txBody>
      </p:sp>
      <p:sp>
        <p:nvSpPr>
          <p:cNvPr id="943" name="Google Shape;943;p134"/>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944" name="Google Shape;944;p134"/>
          <p:cNvPicPr preferRelativeResize="0"/>
          <p:nvPr/>
        </p:nvPicPr>
        <p:blipFill>
          <a:blip r:embed="rId3">
            <a:alphaModFix/>
          </a:blip>
          <a:stretch>
            <a:fillRect/>
          </a:stretch>
        </p:blipFill>
        <p:spPr>
          <a:xfrm>
            <a:off x="2069749" y="1017725"/>
            <a:ext cx="5004500" cy="34824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2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Execution of the first principles from New Enterprises</a:t>
            </a:r>
            <a:endParaRPr/>
          </a:p>
        </p:txBody>
      </p:sp>
      <p:sp>
        <p:nvSpPr>
          <p:cNvPr id="139" name="Google Shape;139;p27"/>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140" name="Google Shape;140;p27"/>
          <p:cNvPicPr preferRelativeResize="0"/>
          <p:nvPr/>
        </p:nvPicPr>
        <p:blipFill>
          <a:blip r:embed="rId3">
            <a:alphaModFix/>
          </a:blip>
          <a:stretch>
            <a:fillRect/>
          </a:stretch>
        </p:blipFill>
        <p:spPr>
          <a:xfrm>
            <a:off x="2753787" y="1160950"/>
            <a:ext cx="3636424" cy="3556600"/>
          </a:xfrm>
          <a:prstGeom prst="rect">
            <a:avLst/>
          </a:prstGeom>
          <a:noFill/>
          <a:ln>
            <a:noFill/>
          </a:ln>
        </p:spPr>
      </p:pic>
    </p:spTree>
  </p:cSld>
  <p:clrMapOvr>
    <a:masterClrMapping/>
  </p:clrMapOvr>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8" name="Shape 948"/>
        <p:cNvGrpSpPr/>
        <p:nvPr/>
      </p:nvGrpSpPr>
      <p:grpSpPr>
        <a:xfrm>
          <a:off x="0" y="0"/>
          <a:ext cx="0" cy="0"/>
          <a:chOff x="0" y="0"/>
          <a:chExt cx="0" cy="0"/>
        </a:xfrm>
      </p:grpSpPr>
      <p:sp>
        <p:nvSpPr>
          <p:cNvPr id="949" name="Google Shape;949;p135"/>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Making Sense of PMR Feedback</a:t>
            </a:r>
            <a:endParaRPr/>
          </a:p>
        </p:txBody>
      </p:sp>
      <p:sp>
        <p:nvSpPr>
          <p:cNvPr id="950" name="Google Shape;950;p135"/>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4" name="Shape 954"/>
        <p:cNvGrpSpPr/>
        <p:nvPr/>
      </p:nvGrpSpPr>
      <p:grpSpPr>
        <a:xfrm>
          <a:off x="0" y="0"/>
          <a:ext cx="0" cy="0"/>
          <a:chOff x="0" y="0"/>
          <a:chExt cx="0" cy="0"/>
        </a:xfrm>
      </p:grpSpPr>
      <p:sp>
        <p:nvSpPr>
          <p:cNvPr id="955" name="Google Shape;955;p136"/>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Example</a:t>
            </a:r>
            <a:endParaRPr/>
          </a:p>
        </p:txBody>
      </p:sp>
      <p:sp>
        <p:nvSpPr>
          <p:cNvPr id="956" name="Google Shape;956;p136"/>
          <p:cNvSpPr txBox="1"/>
          <p:nvPr>
            <p:ph idx="12" type="sldNum"/>
          </p:nvPr>
        </p:nvSpPr>
        <p:spPr>
          <a:xfrm>
            <a:off x="7245096" y="4853793"/>
            <a:ext cx="571800" cy="4101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957" name="Google Shape;957;p136"/>
          <p:cNvPicPr preferRelativeResize="0"/>
          <p:nvPr/>
        </p:nvPicPr>
        <p:blipFill>
          <a:blip r:embed="rId3">
            <a:alphaModFix/>
          </a:blip>
          <a:stretch>
            <a:fillRect/>
          </a:stretch>
        </p:blipFill>
        <p:spPr>
          <a:xfrm>
            <a:off x="2838922" y="2050688"/>
            <a:ext cx="3466150" cy="1042125"/>
          </a:xfrm>
          <a:prstGeom prst="rect">
            <a:avLst/>
          </a:prstGeom>
          <a:noFill/>
          <a:ln>
            <a:noFill/>
          </a:ln>
        </p:spPr>
      </p:pic>
    </p:spTree>
  </p:cSld>
  <p:clrMapOvr>
    <a:masterClrMapping/>
  </p:clrMapOvr>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1" name="Shape 961"/>
        <p:cNvGrpSpPr/>
        <p:nvPr/>
      </p:nvGrpSpPr>
      <p:grpSpPr>
        <a:xfrm>
          <a:off x="0" y="0"/>
          <a:ext cx="0" cy="0"/>
          <a:chOff x="0" y="0"/>
          <a:chExt cx="0" cy="0"/>
        </a:xfrm>
      </p:grpSpPr>
      <p:sp>
        <p:nvSpPr>
          <p:cNvPr id="962" name="Google Shape;962;p13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Documentation</a:t>
            </a:r>
            <a:endParaRPr/>
          </a:p>
        </p:txBody>
      </p:sp>
      <p:sp>
        <p:nvSpPr>
          <p:cNvPr id="963" name="Google Shape;963;p13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solidFill>
                  <a:schemeClr val="dk1"/>
                </a:solidFill>
              </a:rPr>
              <a:t>We need to be able to extract insights from our qualitative research. Tips:</a:t>
            </a:r>
            <a:endParaRPr>
              <a:solidFill>
                <a:schemeClr val="dk1"/>
              </a:solidFill>
            </a:endParaRPr>
          </a:p>
          <a:p>
            <a:pPr indent="0" lvl="0" marL="0" rtl="0" algn="l">
              <a:spcBef>
                <a:spcPts val="1200"/>
              </a:spcBef>
              <a:spcAft>
                <a:spcPts val="0"/>
              </a:spcAft>
              <a:buNone/>
            </a:pPr>
            <a:r>
              <a:t/>
            </a:r>
            <a:endParaRPr>
              <a:solidFill>
                <a:schemeClr val="dk1"/>
              </a:solidFill>
            </a:endParaRPr>
          </a:p>
          <a:p>
            <a:pPr indent="-304800" lvl="0" marL="457200" rtl="0" algn="l">
              <a:spcBef>
                <a:spcPts val="1200"/>
              </a:spcBef>
              <a:spcAft>
                <a:spcPts val="0"/>
              </a:spcAft>
              <a:buClr>
                <a:schemeClr val="dk1"/>
              </a:buClr>
              <a:buSzPts val="1200"/>
              <a:buAutoNum type="arabicPeriod"/>
            </a:pPr>
            <a:r>
              <a:rPr lang="en">
                <a:solidFill>
                  <a:schemeClr val="dk1"/>
                </a:solidFill>
              </a:rPr>
              <a:t>Take detailed notes in a separate document for each interview, immersion experience, or test</a:t>
            </a:r>
            <a:endParaRPr>
              <a:solidFill>
                <a:schemeClr val="dk1"/>
              </a:solidFill>
            </a:endParaRPr>
          </a:p>
          <a:p>
            <a:pPr indent="-304800" lvl="0" marL="457200" rtl="0" algn="l">
              <a:spcBef>
                <a:spcPts val="0"/>
              </a:spcBef>
              <a:spcAft>
                <a:spcPts val="0"/>
              </a:spcAft>
              <a:buClr>
                <a:schemeClr val="dk1"/>
              </a:buClr>
              <a:buSzPts val="1200"/>
              <a:buAutoNum type="arabicPeriod"/>
            </a:pPr>
            <a:r>
              <a:rPr lang="en">
                <a:solidFill>
                  <a:schemeClr val="dk1"/>
                </a:solidFill>
              </a:rPr>
              <a:t>List 3-5 key insights in each separate document</a:t>
            </a:r>
            <a:endParaRPr>
              <a:solidFill>
                <a:schemeClr val="dk1"/>
              </a:solidFill>
            </a:endParaRPr>
          </a:p>
          <a:p>
            <a:pPr indent="-304800" lvl="0" marL="457200" rtl="0" algn="l">
              <a:spcBef>
                <a:spcPts val="0"/>
              </a:spcBef>
              <a:spcAft>
                <a:spcPts val="0"/>
              </a:spcAft>
              <a:buClr>
                <a:schemeClr val="dk1"/>
              </a:buClr>
              <a:buSzPts val="1200"/>
              <a:buAutoNum type="arabicPeriod"/>
            </a:pPr>
            <a:r>
              <a:t/>
            </a:r>
            <a:endParaRPr>
              <a:solidFill>
                <a:schemeClr val="dk1"/>
              </a:solidFill>
            </a:endParaRPr>
          </a:p>
        </p:txBody>
      </p:sp>
      <p:sp>
        <p:nvSpPr>
          <p:cNvPr id="964" name="Google Shape;964;p137"/>
          <p:cNvSpPr txBox="1"/>
          <p:nvPr>
            <p:ph idx="12" type="sldNum"/>
          </p:nvPr>
        </p:nvSpPr>
        <p:spPr>
          <a:xfrm>
            <a:off x="7245096" y="4853793"/>
            <a:ext cx="571800" cy="4101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965" name="Google Shape;965;p137"/>
          <p:cNvPicPr preferRelativeResize="0"/>
          <p:nvPr/>
        </p:nvPicPr>
        <p:blipFill>
          <a:blip r:embed="rId3">
            <a:alphaModFix/>
          </a:blip>
          <a:stretch>
            <a:fillRect/>
          </a:stretch>
        </p:blipFill>
        <p:spPr>
          <a:xfrm>
            <a:off x="3483524" y="458575"/>
            <a:ext cx="4418454" cy="5143502"/>
          </a:xfrm>
          <a:prstGeom prst="rect">
            <a:avLst/>
          </a:prstGeom>
          <a:noFill/>
          <a:ln>
            <a:noFill/>
          </a:ln>
          <a:effectLst>
            <a:outerShdw blurRad="171450" rotWithShape="0" algn="bl">
              <a:srgbClr val="000000">
                <a:alpha val="19000"/>
              </a:srgbClr>
            </a:outerShdw>
          </a:effectLst>
        </p:spPr>
      </p:pic>
      <p:pic>
        <p:nvPicPr>
          <p:cNvPr id="966" name="Google Shape;966;p137"/>
          <p:cNvPicPr preferRelativeResize="0"/>
          <p:nvPr/>
        </p:nvPicPr>
        <p:blipFill>
          <a:blip r:embed="rId4">
            <a:alphaModFix/>
          </a:blip>
          <a:stretch>
            <a:fillRect/>
          </a:stretch>
        </p:blipFill>
        <p:spPr>
          <a:xfrm>
            <a:off x="5310366" y="1136875"/>
            <a:ext cx="4468269" cy="5143500"/>
          </a:xfrm>
          <a:prstGeom prst="rect">
            <a:avLst/>
          </a:prstGeom>
          <a:noFill/>
          <a:ln>
            <a:noFill/>
          </a:ln>
          <a:effectLst>
            <a:outerShdw blurRad="171450" rotWithShape="0" algn="bl">
              <a:srgbClr val="000000">
                <a:alpha val="19000"/>
              </a:srgbClr>
            </a:outerShdw>
          </a:effectLst>
        </p:spPr>
      </p:pic>
    </p:spTree>
  </p:cSld>
  <p:clrMapOvr>
    <a:masterClrMapping/>
  </p:clrMapOvr>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0" name="Shape 970"/>
        <p:cNvGrpSpPr/>
        <p:nvPr/>
      </p:nvGrpSpPr>
      <p:grpSpPr>
        <a:xfrm>
          <a:off x="0" y="0"/>
          <a:ext cx="0" cy="0"/>
          <a:chOff x="0" y="0"/>
          <a:chExt cx="0" cy="0"/>
        </a:xfrm>
      </p:grpSpPr>
      <p:sp>
        <p:nvSpPr>
          <p:cNvPr id="971" name="Google Shape;971;p138"/>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Documentation</a:t>
            </a:r>
            <a:endParaRPr/>
          </a:p>
        </p:txBody>
      </p:sp>
      <p:sp>
        <p:nvSpPr>
          <p:cNvPr id="972" name="Google Shape;972;p138"/>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solidFill>
                  <a:schemeClr val="dk1"/>
                </a:solidFill>
              </a:rPr>
              <a:t>We need to be able to extract insights from our qualitative research. Tips:</a:t>
            </a:r>
            <a:endParaRPr>
              <a:solidFill>
                <a:schemeClr val="dk1"/>
              </a:solidFill>
            </a:endParaRPr>
          </a:p>
          <a:p>
            <a:pPr indent="0" lvl="0" marL="0" rtl="0" algn="l">
              <a:spcBef>
                <a:spcPts val="1200"/>
              </a:spcBef>
              <a:spcAft>
                <a:spcPts val="0"/>
              </a:spcAft>
              <a:buNone/>
            </a:pPr>
            <a:r>
              <a:t/>
            </a:r>
            <a:endParaRPr>
              <a:solidFill>
                <a:schemeClr val="dk1"/>
              </a:solidFill>
            </a:endParaRPr>
          </a:p>
          <a:p>
            <a:pPr indent="-304800" lvl="0" marL="457200" rtl="0" algn="l">
              <a:spcBef>
                <a:spcPts val="1200"/>
              </a:spcBef>
              <a:spcAft>
                <a:spcPts val="0"/>
              </a:spcAft>
              <a:buClr>
                <a:schemeClr val="dk1"/>
              </a:buClr>
              <a:buSzPts val="1200"/>
              <a:buAutoNum type="arabicPeriod"/>
            </a:pPr>
            <a:r>
              <a:rPr lang="en">
                <a:solidFill>
                  <a:schemeClr val="dk1"/>
                </a:solidFill>
              </a:rPr>
              <a:t>Take detailed notes in a separate document for each interview, immersion experience, or test</a:t>
            </a:r>
            <a:endParaRPr>
              <a:solidFill>
                <a:schemeClr val="dk1"/>
              </a:solidFill>
            </a:endParaRPr>
          </a:p>
          <a:p>
            <a:pPr indent="-304800" lvl="0" marL="457200" rtl="0" algn="l">
              <a:spcBef>
                <a:spcPts val="0"/>
              </a:spcBef>
              <a:spcAft>
                <a:spcPts val="0"/>
              </a:spcAft>
              <a:buClr>
                <a:schemeClr val="dk1"/>
              </a:buClr>
              <a:buSzPts val="1200"/>
              <a:buAutoNum type="arabicPeriod"/>
            </a:pPr>
            <a:r>
              <a:rPr lang="en">
                <a:solidFill>
                  <a:schemeClr val="dk1"/>
                </a:solidFill>
              </a:rPr>
              <a:t>List 3-5 key insights in each separate document</a:t>
            </a:r>
            <a:endParaRPr>
              <a:solidFill>
                <a:schemeClr val="dk1"/>
              </a:solidFill>
            </a:endParaRPr>
          </a:p>
          <a:p>
            <a:pPr indent="-304800" lvl="0" marL="457200" rtl="0" algn="l">
              <a:spcBef>
                <a:spcPts val="0"/>
              </a:spcBef>
              <a:spcAft>
                <a:spcPts val="0"/>
              </a:spcAft>
              <a:buClr>
                <a:schemeClr val="dk1"/>
              </a:buClr>
              <a:buSzPts val="1200"/>
              <a:buAutoNum type="arabicPeriod"/>
            </a:pPr>
            <a:r>
              <a:rPr lang="en">
                <a:solidFill>
                  <a:schemeClr val="dk1"/>
                </a:solidFill>
              </a:rPr>
              <a:t>Copy those 3-5 insights into your consolidated insight document</a:t>
            </a:r>
            <a:endParaRPr>
              <a:solidFill>
                <a:schemeClr val="dk1"/>
              </a:solidFill>
            </a:endParaRPr>
          </a:p>
        </p:txBody>
      </p:sp>
      <p:sp>
        <p:nvSpPr>
          <p:cNvPr id="973" name="Google Shape;973;p138"/>
          <p:cNvSpPr txBox="1"/>
          <p:nvPr>
            <p:ph idx="12" type="sldNum"/>
          </p:nvPr>
        </p:nvSpPr>
        <p:spPr>
          <a:xfrm>
            <a:off x="7245096" y="4853793"/>
            <a:ext cx="571800" cy="4101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974" name="Google Shape;974;p138"/>
          <p:cNvPicPr preferRelativeResize="0"/>
          <p:nvPr/>
        </p:nvPicPr>
        <p:blipFill>
          <a:blip r:embed="rId3">
            <a:alphaModFix/>
          </a:blip>
          <a:stretch>
            <a:fillRect/>
          </a:stretch>
        </p:blipFill>
        <p:spPr>
          <a:xfrm>
            <a:off x="3427151" y="801013"/>
            <a:ext cx="5434350" cy="3541475"/>
          </a:xfrm>
          <a:prstGeom prst="rect">
            <a:avLst/>
          </a:prstGeom>
          <a:noFill/>
          <a:ln>
            <a:noFill/>
          </a:ln>
          <a:effectLst>
            <a:outerShdw blurRad="171450" rotWithShape="0" algn="bl">
              <a:srgbClr val="000000">
                <a:alpha val="19000"/>
              </a:srgbClr>
            </a:outerShdw>
          </a:effectLst>
        </p:spPr>
      </p:pic>
    </p:spTree>
  </p:cSld>
  <p:clrMapOvr>
    <a:masterClrMapping/>
  </p:clrMapOvr>
</p:sld>
</file>

<file path=ppt/slides/slide1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8" name="Shape 978"/>
        <p:cNvGrpSpPr/>
        <p:nvPr/>
      </p:nvGrpSpPr>
      <p:grpSpPr>
        <a:xfrm>
          <a:off x="0" y="0"/>
          <a:ext cx="0" cy="0"/>
          <a:chOff x="0" y="0"/>
          <a:chExt cx="0" cy="0"/>
        </a:xfrm>
      </p:grpSpPr>
      <p:sp>
        <p:nvSpPr>
          <p:cNvPr id="979" name="Google Shape;979;p139"/>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Documentation</a:t>
            </a:r>
            <a:endParaRPr/>
          </a:p>
        </p:txBody>
      </p:sp>
      <p:sp>
        <p:nvSpPr>
          <p:cNvPr id="980" name="Google Shape;980;p139"/>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solidFill>
                  <a:schemeClr val="dk1"/>
                </a:solidFill>
              </a:rPr>
              <a:t>We need to be able to extract insights from our qualitative research. Tips:</a:t>
            </a:r>
            <a:endParaRPr>
              <a:solidFill>
                <a:schemeClr val="dk1"/>
              </a:solidFill>
            </a:endParaRPr>
          </a:p>
          <a:p>
            <a:pPr indent="0" lvl="0" marL="0" rtl="0" algn="l">
              <a:spcBef>
                <a:spcPts val="1200"/>
              </a:spcBef>
              <a:spcAft>
                <a:spcPts val="0"/>
              </a:spcAft>
              <a:buNone/>
            </a:pPr>
            <a:r>
              <a:t/>
            </a:r>
            <a:endParaRPr>
              <a:solidFill>
                <a:schemeClr val="dk1"/>
              </a:solidFill>
            </a:endParaRPr>
          </a:p>
          <a:p>
            <a:pPr indent="-304800" lvl="0" marL="457200" rtl="0" algn="l">
              <a:spcBef>
                <a:spcPts val="1200"/>
              </a:spcBef>
              <a:spcAft>
                <a:spcPts val="0"/>
              </a:spcAft>
              <a:buClr>
                <a:schemeClr val="dk1"/>
              </a:buClr>
              <a:buSzPts val="1200"/>
              <a:buAutoNum type="arabicPeriod"/>
            </a:pPr>
            <a:r>
              <a:rPr lang="en">
                <a:solidFill>
                  <a:schemeClr val="dk1"/>
                </a:solidFill>
              </a:rPr>
              <a:t>Take detailed notes in a separate document for each interview, immersion experience, or test</a:t>
            </a:r>
            <a:endParaRPr>
              <a:solidFill>
                <a:schemeClr val="dk1"/>
              </a:solidFill>
            </a:endParaRPr>
          </a:p>
          <a:p>
            <a:pPr indent="-304800" lvl="0" marL="457200" rtl="0" algn="l">
              <a:spcBef>
                <a:spcPts val="0"/>
              </a:spcBef>
              <a:spcAft>
                <a:spcPts val="0"/>
              </a:spcAft>
              <a:buClr>
                <a:schemeClr val="dk1"/>
              </a:buClr>
              <a:buSzPts val="1200"/>
              <a:buAutoNum type="arabicPeriod"/>
            </a:pPr>
            <a:r>
              <a:rPr lang="en">
                <a:solidFill>
                  <a:schemeClr val="dk1"/>
                </a:solidFill>
              </a:rPr>
              <a:t>List 3-5 key insights in each separate document</a:t>
            </a:r>
            <a:endParaRPr>
              <a:solidFill>
                <a:schemeClr val="dk1"/>
              </a:solidFill>
            </a:endParaRPr>
          </a:p>
          <a:p>
            <a:pPr indent="-304800" lvl="0" marL="457200" rtl="0" algn="l">
              <a:spcBef>
                <a:spcPts val="0"/>
              </a:spcBef>
              <a:spcAft>
                <a:spcPts val="0"/>
              </a:spcAft>
              <a:buClr>
                <a:schemeClr val="dk1"/>
              </a:buClr>
              <a:buSzPts val="1200"/>
              <a:buAutoNum type="arabicPeriod"/>
            </a:pPr>
            <a:r>
              <a:rPr lang="en">
                <a:solidFill>
                  <a:schemeClr val="dk1"/>
                </a:solidFill>
              </a:rPr>
              <a:t>Copy those 3-5 insights into your consolidated insight document</a:t>
            </a:r>
            <a:endParaRPr>
              <a:solidFill>
                <a:schemeClr val="dk1"/>
              </a:solidFill>
            </a:endParaRPr>
          </a:p>
        </p:txBody>
      </p:sp>
      <p:sp>
        <p:nvSpPr>
          <p:cNvPr id="981" name="Google Shape;981;p139"/>
          <p:cNvSpPr txBox="1"/>
          <p:nvPr>
            <p:ph idx="12" type="sldNum"/>
          </p:nvPr>
        </p:nvSpPr>
        <p:spPr>
          <a:xfrm>
            <a:off x="7245096" y="4853793"/>
            <a:ext cx="571800" cy="4101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982" name="Google Shape;982;p139"/>
          <p:cNvPicPr preferRelativeResize="0"/>
          <p:nvPr/>
        </p:nvPicPr>
        <p:blipFill>
          <a:blip r:embed="rId3">
            <a:alphaModFix/>
          </a:blip>
          <a:stretch>
            <a:fillRect/>
          </a:stretch>
        </p:blipFill>
        <p:spPr>
          <a:xfrm>
            <a:off x="3483524" y="458575"/>
            <a:ext cx="4418454" cy="5143502"/>
          </a:xfrm>
          <a:prstGeom prst="rect">
            <a:avLst/>
          </a:prstGeom>
          <a:noFill/>
          <a:ln>
            <a:noFill/>
          </a:ln>
          <a:effectLst>
            <a:outerShdw blurRad="171450" rotWithShape="0" algn="bl">
              <a:srgbClr val="000000">
                <a:alpha val="19000"/>
              </a:srgbClr>
            </a:outerShdw>
          </a:effectLst>
        </p:spPr>
      </p:pic>
      <p:pic>
        <p:nvPicPr>
          <p:cNvPr id="983" name="Google Shape;983;p139"/>
          <p:cNvPicPr preferRelativeResize="0"/>
          <p:nvPr/>
        </p:nvPicPr>
        <p:blipFill>
          <a:blip r:embed="rId4">
            <a:alphaModFix/>
          </a:blip>
          <a:stretch>
            <a:fillRect/>
          </a:stretch>
        </p:blipFill>
        <p:spPr>
          <a:xfrm>
            <a:off x="5310366" y="1136875"/>
            <a:ext cx="4468269" cy="5143500"/>
          </a:xfrm>
          <a:prstGeom prst="rect">
            <a:avLst/>
          </a:prstGeom>
          <a:noFill/>
          <a:ln>
            <a:noFill/>
          </a:ln>
          <a:effectLst>
            <a:outerShdw blurRad="171450" rotWithShape="0" algn="bl">
              <a:srgbClr val="000000">
                <a:alpha val="19000"/>
              </a:srgbClr>
            </a:outerShdw>
          </a:effectLst>
        </p:spPr>
      </p:pic>
    </p:spTree>
  </p:cSld>
  <p:clrMapOvr>
    <a:masterClrMapping/>
  </p:clrMapOvr>
</p:sld>
</file>

<file path=ppt/slides/slide1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7" name="Shape 987"/>
        <p:cNvGrpSpPr/>
        <p:nvPr/>
      </p:nvGrpSpPr>
      <p:grpSpPr>
        <a:xfrm>
          <a:off x="0" y="0"/>
          <a:ext cx="0" cy="0"/>
          <a:chOff x="0" y="0"/>
          <a:chExt cx="0" cy="0"/>
        </a:xfrm>
      </p:grpSpPr>
      <p:sp>
        <p:nvSpPr>
          <p:cNvPr id="988" name="Google Shape;988;p14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Questions?</a:t>
            </a:r>
            <a:endParaRPr/>
          </a:p>
        </p:txBody>
      </p:sp>
      <p:sp>
        <p:nvSpPr>
          <p:cNvPr id="989" name="Google Shape;989;p140"/>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990" name="Google Shape;990;p140"/>
          <p:cNvPicPr preferRelativeResize="0"/>
          <p:nvPr/>
        </p:nvPicPr>
        <p:blipFill>
          <a:blip r:embed="rId3">
            <a:alphaModFix/>
          </a:blip>
          <a:stretch>
            <a:fillRect/>
          </a:stretch>
        </p:blipFill>
        <p:spPr>
          <a:xfrm>
            <a:off x="2069749" y="1017725"/>
            <a:ext cx="5004500" cy="3482400"/>
          </a:xfrm>
          <a:prstGeom prst="rect">
            <a:avLst/>
          </a:prstGeom>
          <a:noFill/>
          <a:ln>
            <a:noFill/>
          </a:ln>
        </p:spPr>
      </p:pic>
    </p:spTree>
  </p:cSld>
  <p:clrMapOvr>
    <a:masterClrMapping/>
  </p:clrMapOvr>
</p:sld>
</file>

<file path=ppt/slides/slide1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4" name="Shape 994"/>
        <p:cNvGrpSpPr/>
        <p:nvPr/>
      </p:nvGrpSpPr>
      <p:grpSpPr>
        <a:xfrm>
          <a:off x="0" y="0"/>
          <a:ext cx="0" cy="0"/>
          <a:chOff x="0" y="0"/>
          <a:chExt cx="0" cy="0"/>
        </a:xfrm>
      </p:grpSpPr>
      <p:sp>
        <p:nvSpPr>
          <p:cNvPr id="995" name="Google Shape;995;p141"/>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Quantifying Qualitative Insights</a:t>
            </a:r>
            <a:endParaRPr/>
          </a:p>
        </p:txBody>
      </p:sp>
      <p:sp>
        <p:nvSpPr>
          <p:cNvPr id="996" name="Google Shape;996;p141"/>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0" name="Shape 1000"/>
        <p:cNvGrpSpPr/>
        <p:nvPr/>
      </p:nvGrpSpPr>
      <p:grpSpPr>
        <a:xfrm>
          <a:off x="0" y="0"/>
          <a:ext cx="0" cy="0"/>
          <a:chOff x="0" y="0"/>
          <a:chExt cx="0" cy="0"/>
        </a:xfrm>
      </p:grpSpPr>
      <p:sp>
        <p:nvSpPr>
          <p:cNvPr id="1001" name="Google Shape;1001;p142"/>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3900"/>
              <a:t>“I’ve interviewed X people and learned [insert subjective insight here]”</a:t>
            </a:r>
            <a:endParaRPr sz="3900"/>
          </a:p>
        </p:txBody>
      </p:sp>
      <p:sp>
        <p:nvSpPr>
          <p:cNvPr id="1002" name="Google Shape;1002;p142"/>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1003" name="Google Shape;1003;p142"/>
          <p:cNvSpPr txBox="1"/>
          <p:nvPr>
            <p:ph type="title"/>
          </p:nvPr>
        </p:nvSpPr>
        <p:spPr>
          <a:xfrm>
            <a:off x="311700" y="250800"/>
            <a:ext cx="2808000" cy="7557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None/>
            </a:pPr>
            <a:r>
              <a:rPr lang="en"/>
              <a:t>Problem</a:t>
            </a:r>
            <a:endParaRPr/>
          </a:p>
        </p:txBody>
      </p:sp>
    </p:spTree>
  </p:cSld>
  <p:clrMapOvr>
    <a:masterClrMapping/>
  </p:clrMapOvr>
</p:sld>
</file>

<file path=ppt/slides/slide1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7" name="Shape 1007"/>
        <p:cNvGrpSpPr/>
        <p:nvPr/>
      </p:nvGrpSpPr>
      <p:grpSpPr>
        <a:xfrm>
          <a:off x="0" y="0"/>
          <a:ext cx="0" cy="0"/>
          <a:chOff x="0" y="0"/>
          <a:chExt cx="0" cy="0"/>
        </a:xfrm>
      </p:grpSpPr>
      <p:sp>
        <p:nvSpPr>
          <p:cNvPr id="1008" name="Google Shape;1008;p143"/>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Insight Grid</a:t>
            </a:r>
            <a:endParaRPr/>
          </a:p>
        </p:txBody>
      </p:sp>
      <p:sp>
        <p:nvSpPr>
          <p:cNvPr id="1009" name="Google Shape;1009;p143"/>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solidFill>
                  <a:schemeClr val="dk1"/>
                </a:solidFill>
              </a:rPr>
              <a:t>You can create a matrix and assign rankings to the problems and themes that you see emerge in conversations with interviewees.</a:t>
            </a:r>
            <a:endParaRPr>
              <a:solidFill>
                <a:schemeClr val="dk1"/>
              </a:solidFill>
            </a:endParaRPr>
          </a:p>
          <a:p>
            <a:pPr indent="-304800" lvl="0" marL="457200" rtl="0" algn="l">
              <a:spcBef>
                <a:spcPts val="1200"/>
              </a:spcBef>
              <a:spcAft>
                <a:spcPts val="0"/>
              </a:spcAft>
              <a:buClr>
                <a:schemeClr val="dk1"/>
              </a:buClr>
              <a:buSzPts val="1200"/>
              <a:buAutoNum type="arabicPeriod"/>
            </a:pPr>
            <a:r>
              <a:rPr lang="en">
                <a:solidFill>
                  <a:schemeClr val="dk1"/>
                </a:solidFill>
              </a:rPr>
              <a:t>List individuals in the rows</a:t>
            </a:r>
            <a:endParaRPr>
              <a:solidFill>
                <a:schemeClr val="dk1"/>
              </a:solidFill>
            </a:endParaRPr>
          </a:p>
          <a:p>
            <a:pPr indent="-304800" lvl="0" marL="457200" rtl="0" algn="l">
              <a:spcBef>
                <a:spcPts val="0"/>
              </a:spcBef>
              <a:spcAft>
                <a:spcPts val="0"/>
              </a:spcAft>
              <a:buClr>
                <a:schemeClr val="dk1"/>
              </a:buClr>
              <a:buSzPts val="1200"/>
              <a:buAutoNum type="arabicPeriod"/>
            </a:pPr>
            <a:r>
              <a:rPr lang="en">
                <a:solidFill>
                  <a:schemeClr val="dk1"/>
                </a:solidFill>
              </a:rPr>
              <a:t>Show themes in the columns</a:t>
            </a:r>
            <a:endParaRPr>
              <a:solidFill>
                <a:schemeClr val="dk1"/>
              </a:solidFill>
            </a:endParaRPr>
          </a:p>
          <a:p>
            <a:pPr indent="-304800" lvl="0" marL="457200" rtl="0" algn="l">
              <a:spcBef>
                <a:spcPts val="0"/>
              </a:spcBef>
              <a:spcAft>
                <a:spcPts val="0"/>
              </a:spcAft>
              <a:buClr>
                <a:schemeClr val="dk1"/>
              </a:buClr>
              <a:buSzPts val="1200"/>
              <a:buAutoNum type="arabicPeriod"/>
            </a:pPr>
            <a:r>
              <a:rPr lang="en">
                <a:solidFill>
                  <a:schemeClr val="dk1"/>
                </a:solidFill>
              </a:rPr>
              <a:t>Add rankings to the highest priority themes/problems for each individual interviewed</a:t>
            </a:r>
            <a:endParaRPr>
              <a:solidFill>
                <a:schemeClr val="dk1"/>
              </a:solidFill>
            </a:endParaRPr>
          </a:p>
          <a:p>
            <a:pPr indent="-304800" lvl="0" marL="457200" rtl="0" algn="l">
              <a:spcBef>
                <a:spcPts val="0"/>
              </a:spcBef>
              <a:spcAft>
                <a:spcPts val="0"/>
              </a:spcAft>
              <a:buClr>
                <a:schemeClr val="dk1"/>
              </a:buClr>
              <a:buSzPts val="1200"/>
              <a:buAutoNum type="arabicPeriod"/>
            </a:pPr>
            <a:r>
              <a:rPr lang="en">
                <a:solidFill>
                  <a:schemeClr val="dk1"/>
                </a:solidFill>
              </a:rPr>
              <a:t>Tally up frequency and priority to plot your priorities</a:t>
            </a:r>
            <a:endParaRPr>
              <a:solidFill>
                <a:schemeClr val="dk1"/>
              </a:solidFill>
            </a:endParaRPr>
          </a:p>
        </p:txBody>
      </p:sp>
      <p:pic>
        <p:nvPicPr>
          <p:cNvPr id="1010" name="Google Shape;1010;p143"/>
          <p:cNvPicPr preferRelativeResize="0"/>
          <p:nvPr/>
        </p:nvPicPr>
        <p:blipFill>
          <a:blip r:embed="rId3">
            <a:alphaModFix/>
          </a:blip>
          <a:stretch>
            <a:fillRect/>
          </a:stretch>
        </p:blipFill>
        <p:spPr>
          <a:xfrm>
            <a:off x="4407400" y="354650"/>
            <a:ext cx="3858750" cy="4161150"/>
          </a:xfrm>
          <a:prstGeom prst="rect">
            <a:avLst/>
          </a:prstGeom>
          <a:noFill/>
          <a:ln>
            <a:noFill/>
          </a:ln>
        </p:spPr>
      </p:pic>
    </p:spTree>
  </p:cSld>
  <p:clrMapOvr>
    <a:masterClrMapping/>
  </p:clrMapOvr>
</p:sld>
</file>

<file path=ppt/slides/slide1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4" name="Shape 1014"/>
        <p:cNvGrpSpPr/>
        <p:nvPr/>
      </p:nvGrpSpPr>
      <p:grpSpPr>
        <a:xfrm>
          <a:off x="0" y="0"/>
          <a:ext cx="0" cy="0"/>
          <a:chOff x="0" y="0"/>
          <a:chExt cx="0" cy="0"/>
        </a:xfrm>
      </p:grpSpPr>
      <p:sp>
        <p:nvSpPr>
          <p:cNvPr id="1015" name="Google Shape;1015;p144"/>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Example</a:t>
            </a:r>
            <a:endParaRPr/>
          </a:p>
        </p:txBody>
      </p:sp>
      <p:sp>
        <p:nvSpPr>
          <p:cNvPr id="1016" name="Google Shape;1016;p144"/>
          <p:cNvSpPr txBox="1"/>
          <p:nvPr>
            <p:ph idx="12" type="sldNum"/>
          </p:nvPr>
        </p:nvSpPr>
        <p:spPr>
          <a:xfrm>
            <a:off x="7245096" y="4853793"/>
            <a:ext cx="571800" cy="4101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1017" name="Google Shape;1017;p144"/>
          <p:cNvPicPr preferRelativeResize="0"/>
          <p:nvPr/>
        </p:nvPicPr>
        <p:blipFill rotWithShape="1">
          <a:blip r:embed="rId3">
            <a:alphaModFix/>
          </a:blip>
          <a:srcRect b="49673" l="29796" r="26501" t="28902"/>
          <a:stretch/>
        </p:blipFill>
        <p:spPr>
          <a:xfrm>
            <a:off x="3201700" y="2193900"/>
            <a:ext cx="2740601" cy="755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8"/>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t>Why does Venture Creation Tactics exist?</a:t>
            </a:r>
            <a:endParaRPr/>
          </a:p>
        </p:txBody>
      </p:sp>
      <p:sp>
        <p:nvSpPr>
          <p:cNvPr id="146" name="Google Shape;146;p28"/>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1" name="Shape 1021"/>
        <p:cNvGrpSpPr/>
        <p:nvPr/>
      </p:nvGrpSpPr>
      <p:grpSpPr>
        <a:xfrm>
          <a:off x="0" y="0"/>
          <a:ext cx="0" cy="0"/>
          <a:chOff x="0" y="0"/>
          <a:chExt cx="0" cy="0"/>
        </a:xfrm>
      </p:grpSpPr>
      <p:pic>
        <p:nvPicPr>
          <p:cNvPr id="1022" name="Google Shape;1022;p145"/>
          <p:cNvPicPr preferRelativeResize="0"/>
          <p:nvPr/>
        </p:nvPicPr>
        <p:blipFill>
          <a:blip r:embed="rId3">
            <a:alphaModFix/>
          </a:blip>
          <a:stretch>
            <a:fillRect/>
          </a:stretch>
        </p:blipFill>
        <p:spPr>
          <a:xfrm>
            <a:off x="1143000" y="642938"/>
            <a:ext cx="6858000" cy="3857625"/>
          </a:xfrm>
          <a:prstGeom prst="rect">
            <a:avLst/>
          </a:prstGeom>
          <a:noFill/>
          <a:ln>
            <a:noFill/>
          </a:ln>
        </p:spPr>
      </p:pic>
      <p:pic>
        <p:nvPicPr>
          <p:cNvPr id="1023" name="Google Shape;1023;p145"/>
          <p:cNvPicPr preferRelativeResize="0"/>
          <p:nvPr/>
        </p:nvPicPr>
        <p:blipFill>
          <a:blip r:embed="rId4">
            <a:alphaModFix/>
          </a:blip>
          <a:stretch>
            <a:fillRect/>
          </a:stretch>
        </p:blipFill>
        <p:spPr>
          <a:xfrm>
            <a:off x="1143000" y="642938"/>
            <a:ext cx="6858000" cy="3857625"/>
          </a:xfrm>
          <a:prstGeom prst="rect">
            <a:avLst/>
          </a:prstGeom>
          <a:noFill/>
          <a:ln>
            <a:noFill/>
          </a:ln>
        </p:spPr>
      </p:pic>
    </p:spTree>
  </p:cSld>
  <p:clrMapOvr>
    <a:masterClrMapping/>
  </p:clrMapOvr>
</p:sld>
</file>

<file path=ppt/slides/slide1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7" name="Shape 1027"/>
        <p:cNvGrpSpPr/>
        <p:nvPr/>
      </p:nvGrpSpPr>
      <p:grpSpPr>
        <a:xfrm>
          <a:off x="0" y="0"/>
          <a:ext cx="0" cy="0"/>
          <a:chOff x="0" y="0"/>
          <a:chExt cx="0" cy="0"/>
        </a:xfrm>
      </p:grpSpPr>
      <p:pic>
        <p:nvPicPr>
          <p:cNvPr id="1028" name="Google Shape;1028;p146"/>
          <p:cNvPicPr preferRelativeResize="0"/>
          <p:nvPr/>
        </p:nvPicPr>
        <p:blipFill>
          <a:blip r:embed="rId3">
            <a:alphaModFix/>
          </a:blip>
          <a:stretch>
            <a:fillRect/>
          </a:stretch>
        </p:blipFill>
        <p:spPr>
          <a:xfrm>
            <a:off x="1143000" y="642938"/>
            <a:ext cx="6858000" cy="3857625"/>
          </a:xfrm>
          <a:prstGeom prst="rect">
            <a:avLst/>
          </a:prstGeom>
          <a:noFill/>
          <a:ln>
            <a:noFill/>
          </a:ln>
        </p:spPr>
      </p:pic>
      <p:pic>
        <p:nvPicPr>
          <p:cNvPr id="1029" name="Google Shape;1029;p146"/>
          <p:cNvPicPr preferRelativeResize="0"/>
          <p:nvPr/>
        </p:nvPicPr>
        <p:blipFill>
          <a:blip r:embed="rId4">
            <a:alphaModFix/>
          </a:blip>
          <a:stretch>
            <a:fillRect/>
          </a:stretch>
        </p:blipFill>
        <p:spPr>
          <a:xfrm>
            <a:off x="1143000" y="642938"/>
            <a:ext cx="6858000" cy="3857625"/>
          </a:xfrm>
          <a:prstGeom prst="rect">
            <a:avLst/>
          </a:prstGeom>
          <a:noFill/>
          <a:ln>
            <a:noFill/>
          </a:ln>
        </p:spPr>
      </p:pic>
      <p:pic>
        <p:nvPicPr>
          <p:cNvPr id="1030" name="Google Shape;1030;p146"/>
          <p:cNvPicPr preferRelativeResize="0"/>
          <p:nvPr/>
        </p:nvPicPr>
        <p:blipFill>
          <a:blip r:embed="rId5">
            <a:alphaModFix/>
          </a:blip>
          <a:stretch>
            <a:fillRect/>
          </a:stretch>
        </p:blipFill>
        <p:spPr>
          <a:xfrm>
            <a:off x="22150" y="696613"/>
            <a:ext cx="9099700" cy="3750275"/>
          </a:xfrm>
          <a:prstGeom prst="rect">
            <a:avLst/>
          </a:prstGeom>
          <a:noFill/>
          <a:ln>
            <a:noFill/>
          </a:ln>
        </p:spPr>
      </p:pic>
    </p:spTree>
  </p:cSld>
  <p:clrMapOvr>
    <a:masterClrMapping/>
  </p:clrMapOvr>
</p:sld>
</file>

<file path=ppt/slides/slide1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4" name="Shape 1034"/>
        <p:cNvGrpSpPr/>
        <p:nvPr/>
      </p:nvGrpSpPr>
      <p:grpSpPr>
        <a:xfrm>
          <a:off x="0" y="0"/>
          <a:ext cx="0" cy="0"/>
          <a:chOff x="0" y="0"/>
          <a:chExt cx="0" cy="0"/>
        </a:xfrm>
      </p:grpSpPr>
      <p:sp>
        <p:nvSpPr>
          <p:cNvPr id="1035" name="Google Shape;1035;p14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Questions?</a:t>
            </a:r>
            <a:endParaRPr/>
          </a:p>
        </p:txBody>
      </p:sp>
      <p:sp>
        <p:nvSpPr>
          <p:cNvPr id="1036" name="Google Shape;1036;p147"/>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1037" name="Google Shape;1037;p147"/>
          <p:cNvPicPr preferRelativeResize="0"/>
          <p:nvPr/>
        </p:nvPicPr>
        <p:blipFill>
          <a:blip r:embed="rId3">
            <a:alphaModFix/>
          </a:blip>
          <a:stretch>
            <a:fillRect/>
          </a:stretch>
        </p:blipFill>
        <p:spPr>
          <a:xfrm>
            <a:off x="2069749" y="1017725"/>
            <a:ext cx="5004500" cy="3482400"/>
          </a:xfrm>
          <a:prstGeom prst="rect">
            <a:avLst/>
          </a:prstGeom>
          <a:noFill/>
          <a:ln>
            <a:noFill/>
          </a:ln>
        </p:spPr>
      </p:pic>
    </p:spTree>
  </p:cSld>
  <p:clrMapOvr>
    <a:masterClrMapping/>
  </p:clrMapOvr>
</p:sld>
</file>

<file path=ppt/slides/slide1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1" name="Shape 1041"/>
        <p:cNvGrpSpPr/>
        <p:nvPr/>
      </p:nvGrpSpPr>
      <p:grpSpPr>
        <a:xfrm>
          <a:off x="0" y="0"/>
          <a:ext cx="0" cy="0"/>
          <a:chOff x="0" y="0"/>
          <a:chExt cx="0" cy="0"/>
        </a:xfrm>
      </p:grpSpPr>
      <p:sp>
        <p:nvSpPr>
          <p:cNvPr id="1042" name="Google Shape;1042;p148"/>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Qualitative PMR: Survey Says...</a:t>
            </a:r>
            <a:endParaRPr/>
          </a:p>
        </p:txBody>
      </p:sp>
      <p:sp>
        <p:nvSpPr>
          <p:cNvPr id="1043" name="Google Shape;1043;p148"/>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7" name="Shape 1047"/>
        <p:cNvGrpSpPr/>
        <p:nvPr/>
      </p:nvGrpSpPr>
      <p:grpSpPr>
        <a:xfrm>
          <a:off x="0" y="0"/>
          <a:ext cx="0" cy="0"/>
          <a:chOff x="0" y="0"/>
          <a:chExt cx="0" cy="0"/>
        </a:xfrm>
      </p:grpSpPr>
      <p:sp>
        <p:nvSpPr>
          <p:cNvPr id="1048" name="Google Shape;1048;p149"/>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Survey Bias</a:t>
            </a:r>
            <a:endParaRPr/>
          </a:p>
        </p:txBody>
      </p:sp>
      <p:sp>
        <p:nvSpPr>
          <p:cNvPr id="1049" name="Google Shape;1049;p149"/>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solidFill>
                  <a:schemeClr val="dk1"/>
                </a:solidFill>
              </a:rPr>
              <a:t>What is biased about this survey?</a:t>
            </a:r>
            <a:endParaRPr>
              <a:solidFill>
                <a:schemeClr val="dk1"/>
              </a:solidFill>
            </a:endParaRPr>
          </a:p>
          <a:p>
            <a:pPr indent="0" lvl="0" marL="0" rtl="0" algn="l">
              <a:spcBef>
                <a:spcPts val="1200"/>
              </a:spcBef>
              <a:spcAft>
                <a:spcPts val="0"/>
              </a:spcAft>
              <a:buNone/>
            </a:pPr>
            <a:r>
              <a:t/>
            </a:r>
            <a:endParaRPr>
              <a:solidFill>
                <a:schemeClr val="dk1"/>
              </a:solidFill>
            </a:endParaRPr>
          </a:p>
          <a:p>
            <a:pPr indent="0" lvl="0" marL="0" rtl="0" algn="l">
              <a:spcBef>
                <a:spcPts val="1200"/>
              </a:spcBef>
              <a:spcAft>
                <a:spcPts val="0"/>
              </a:spcAft>
              <a:buNone/>
            </a:pPr>
            <a:r>
              <a:rPr lang="en" u="sng">
                <a:solidFill>
                  <a:schemeClr val="hlink"/>
                </a:solidFill>
                <a:hlinkClick r:id="rId3"/>
              </a:rPr>
              <a:t>https://twitter.com/mayonissen/status/1434583230762655757?s=12</a:t>
            </a:r>
            <a:endParaRPr>
              <a:solidFill>
                <a:schemeClr val="dk1"/>
              </a:solidFill>
            </a:endParaRPr>
          </a:p>
          <a:p>
            <a:pPr indent="0" lvl="0" marL="0" rtl="0" algn="l">
              <a:spcBef>
                <a:spcPts val="1200"/>
              </a:spcBef>
              <a:spcAft>
                <a:spcPts val="1200"/>
              </a:spcAft>
              <a:buNone/>
            </a:pPr>
            <a:r>
              <a:t/>
            </a:r>
            <a:endParaRPr>
              <a:solidFill>
                <a:schemeClr val="dk1"/>
              </a:solidFill>
            </a:endParaRPr>
          </a:p>
        </p:txBody>
      </p:sp>
      <p:pic>
        <p:nvPicPr>
          <p:cNvPr id="1050" name="Google Shape;1050;p149"/>
          <p:cNvPicPr preferRelativeResize="0"/>
          <p:nvPr/>
        </p:nvPicPr>
        <p:blipFill>
          <a:blip r:embed="rId4">
            <a:alphaModFix/>
          </a:blip>
          <a:stretch>
            <a:fillRect/>
          </a:stretch>
        </p:blipFill>
        <p:spPr>
          <a:xfrm>
            <a:off x="4328098" y="481925"/>
            <a:ext cx="3439455" cy="5143501"/>
          </a:xfrm>
          <a:prstGeom prst="rect">
            <a:avLst/>
          </a:prstGeom>
          <a:noFill/>
          <a:ln>
            <a:noFill/>
          </a:ln>
          <a:effectLst>
            <a:outerShdw blurRad="171450" rotWithShape="0" algn="bl">
              <a:srgbClr val="000000">
                <a:alpha val="19000"/>
              </a:srgbClr>
            </a:outerShdw>
          </a:effectLst>
        </p:spPr>
      </p:pic>
    </p:spTree>
  </p:cSld>
  <p:clrMapOvr>
    <a:masterClrMapping/>
  </p:clrMapOvr>
</p:sld>
</file>

<file path=ppt/slides/slide1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054" name="Shape 1054"/>
        <p:cNvGrpSpPr/>
        <p:nvPr/>
      </p:nvGrpSpPr>
      <p:grpSpPr>
        <a:xfrm>
          <a:off x="0" y="0"/>
          <a:ext cx="0" cy="0"/>
          <a:chOff x="0" y="0"/>
          <a:chExt cx="0" cy="0"/>
        </a:xfrm>
      </p:grpSpPr>
      <p:pic>
        <p:nvPicPr>
          <p:cNvPr id="1055" name="Google Shape;1055;p150"/>
          <p:cNvPicPr preferRelativeResize="0"/>
          <p:nvPr/>
        </p:nvPicPr>
        <p:blipFill>
          <a:blip r:embed="rId3">
            <a:alphaModFix/>
          </a:blip>
          <a:stretch>
            <a:fillRect/>
          </a:stretch>
        </p:blipFill>
        <p:spPr>
          <a:xfrm rot="127054">
            <a:off x="19098" y="-827090"/>
            <a:ext cx="9408322" cy="7056257"/>
          </a:xfrm>
          <a:prstGeom prst="rect">
            <a:avLst/>
          </a:prstGeom>
          <a:noFill/>
          <a:ln>
            <a:noFill/>
          </a:ln>
        </p:spPr>
      </p:pic>
    </p:spTree>
  </p:cSld>
  <p:clrMapOvr>
    <a:masterClrMapping/>
  </p:clrMapOvr>
</p:sld>
</file>

<file path=ppt/slides/slide1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059" name="Shape 1059"/>
        <p:cNvGrpSpPr/>
        <p:nvPr/>
      </p:nvGrpSpPr>
      <p:grpSpPr>
        <a:xfrm>
          <a:off x="0" y="0"/>
          <a:ext cx="0" cy="0"/>
          <a:chOff x="0" y="0"/>
          <a:chExt cx="0" cy="0"/>
        </a:xfrm>
      </p:grpSpPr>
      <p:sp>
        <p:nvSpPr>
          <p:cNvPr id="1060" name="Google Shape;1060;p151"/>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Survey Bias</a:t>
            </a:r>
            <a:endParaRPr/>
          </a:p>
        </p:txBody>
      </p:sp>
      <p:sp>
        <p:nvSpPr>
          <p:cNvPr id="1061" name="Google Shape;1061;p151"/>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solidFill>
                  <a:schemeClr val="dk1"/>
                </a:solidFill>
              </a:rPr>
              <a:t>What is biased about this survey?</a:t>
            </a:r>
            <a:endParaRPr>
              <a:solidFill>
                <a:schemeClr val="dk1"/>
              </a:solidFill>
            </a:endParaRPr>
          </a:p>
          <a:p>
            <a:pPr indent="0" lvl="0" marL="0" rtl="0" algn="l">
              <a:spcBef>
                <a:spcPts val="1200"/>
              </a:spcBef>
              <a:spcAft>
                <a:spcPts val="1200"/>
              </a:spcAft>
              <a:buNone/>
            </a:pPr>
            <a:r>
              <a:t/>
            </a:r>
            <a:endParaRPr>
              <a:solidFill>
                <a:schemeClr val="dk1"/>
              </a:solidFill>
            </a:endParaRPr>
          </a:p>
        </p:txBody>
      </p:sp>
      <p:pic>
        <p:nvPicPr>
          <p:cNvPr id="1062" name="Google Shape;1062;p151"/>
          <p:cNvPicPr preferRelativeResize="0"/>
          <p:nvPr/>
        </p:nvPicPr>
        <p:blipFill>
          <a:blip r:embed="rId3">
            <a:alphaModFix/>
          </a:blip>
          <a:stretch>
            <a:fillRect/>
          </a:stretch>
        </p:blipFill>
        <p:spPr>
          <a:xfrm>
            <a:off x="3524200" y="197450"/>
            <a:ext cx="4110774" cy="5253301"/>
          </a:xfrm>
          <a:prstGeom prst="rect">
            <a:avLst/>
          </a:prstGeom>
          <a:noFill/>
          <a:ln>
            <a:noFill/>
          </a:ln>
          <a:effectLst>
            <a:outerShdw blurRad="171450" rotWithShape="0" algn="bl">
              <a:srgbClr val="000000">
                <a:alpha val="19000"/>
              </a:srgbClr>
            </a:outerShdw>
          </a:effectLst>
        </p:spPr>
      </p:pic>
    </p:spTree>
  </p:cSld>
  <p:clrMapOvr>
    <a:masterClrMapping/>
  </p:clrMapOvr>
</p:sld>
</file>

<file path=ppt/slides/slide1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066" name="Shape 1066"/>
        <p:cNvGrpSpPr/>
        <p:nvPr/>
      </p:nvGrpSpPr>
      <p:grpSpPr>
        <a:xfrm>
          <a:off x="0" y="0"/>
          <a:ext cx="0" cy="0"/>
          <a:chOff x="0" y="0"/>
          <a:chExt cx="0" cy="0"/>
        </a:xfrm>
      </p:grpSpPr>
      <p:sp>
        <p:nvSpPr>
          <p:cNvPr id="1067" name="Google Shape;1067;p152"/>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Breakout</a:t>
            </a:r>
            <a:endParaRPr/>
          </a:p>
        </p:txBody>
      </p:sp>
      <p:sp>
        <p:nvSpPr>
          <p:cNvPr id="1068" name="Google Shape;1068;p152"/>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solidFill>
                  <a:schemeClr val="dk1"/>
                </a:solidFill>
              </a:rPr>
              <a:t>5 Minutes</a:t>
            </a:r>
            <a:endParaRPr>
              <a:solidFill>
                <a:schemeClr val="dk1"/>
              </a:solidFill>
            </a:endParaRPr>
          </a:p>
          <a:p>
            <a:pPr indent="0" lvl="0" marL="0" rtl="0" algn="l">
              <a:spcBef>
                <a:spcPts val="1200"/>
              </a:spcBef>
              <a:spcAft>
                <a:spcPts val="0"/>
              </a:spcAft>
              <a:buNone/>
            </a:pPr>
            <a:r>
              <a:rPr lang="en">
                <a:solidFill>
                  <a:schemeClr val="dk1"/>
                </a:solidFill>
              </a:rPr>
              <a:t>Random Groups</a:t>
            </a:r>
            <a:endParaRPr>
              <a:solidFill>
                <a:schemeClr val="dk1"/>
              </a:solidFill>
            </a:endParaRPr>
          </a:p>
          <a:p>
            <a:pPr indent="0" lvl="0" marL="0" rtl="0" algn="l">
              <a:spcBef>
                <a:spcPts val="1200"/>
              </a:spcBef>
              <a:spcAft>
                <a:spcPts val="0"/>
              </a:spcAft>
              <a:buNone/>
            </a:pPr>
            <a:r>
              <a:t/>
            </a:r>
            <a:endParaRPr>
              <a:solidFill>
                <a:schemeClr val="dk1"/>
              </a:solidFill>
            </a:endParaRPr>
          </a:p>
          <a:p>
            <a:pPr indent="0" lvl="0" marL="0" rtl="0" algn="l">
              <a:spcBef>
                <a:spcPts val="1200"/>
              </a:spcBef>
              <a:spcAft>
                <a:spcPts val="0"/>
              </a:spcAft>
              <a:buNone/>
            </a:pPr>
            <a:r>
              <a:t/>
            </a:r>
            <a:endParaRPr>
              <a:solidFill>
                <a:schemeClr val="dk1"/>
              </a:solidFill>
            </a:endParaRPr>
          </a:p>
          <a:p>
            <a:pPr indent="0" lvl="0" marL="0" rtl="0" algn="l">
              <a:spcBef>
                <a:spcPts val="1200"/>
              </a:spcBef>
              <a:spcAft>
                <a:spcPts val="0"/>
              </a:spcAft>
              <a:buNone/>
            </a:pPr>
            <a:r>
              <a:t/>
            </a:r>
            <a:endParaRPr>
              <a:solidFill>
                <a:schemeClr val="dk1"/>
              </a:solidFill>
            </a:endParaRPr>
          </a:p>
          <a:p>
            <a:pPr indent="0" lvl="0" marL="0" rtl="0" algn="l">
              <a:spcBef>
                <a:spcPts val="1200"/>
              </a:spcBef>
              <a:spcAft>
                <a:spcPts val="0"/>
              </a:spcAft>
              <a:buNone/>
            </a:pPr>
            <a:r>
              <a:t/>
            </a:r>
            <a:endParaRPr>
              <a:solidFill>
                <a:schemeClr val="dk1"/>
              </a:solidFill>
            </a:endParaRPr>
          </a:p>
          <a:p>
            <a:pPr indent="0" lvl="0" marL="0" rtl="0" algn="l">
              <a:spcBef>
                <a:spcPts val="1200"/>
              </a:spcBef>
              <a:spcAft>
                <a:spcPts val="0"/>
              </a:spcAft>
              <a:buNone/>
            </a:pPr>
            <a:r>
              <a:rPr lang="en">
                <a:solidFill>
                  <a:schemeClr val="dk1"/>
                </a:solidFill>
              </a:rPr>
              <a:t>What is biased about this survey?</a:t>
            </a:r>
            <a:endParaRPr>
              <a:solidFill>
                <a:schemeClr val="dk1"/>
              </a:solidFill>
            </a:endParaRPr>
          </a:p>
          <a:p>
            <a:pPr indent="0" lvl="0" marL="0" rtl="0" algn="l">
              <a:spcBef>
                <a:spcPts val="1200"/>
              </a:spcBef>
              <a:spcAft>
                <a:spcPts val="1200"/>
              </a:spcAft>
              <a:buNone/>
            </a:pPr>
            <a:r>
              <a:t/>
            </a:r>
            <a:endParaRPr>
              <a:solidFill>
                <a:schemeClr val="dk1"/>
              </a:solidFill>
            </a:endParaRPr>
          </a:p>
        </p:txBody>
      </p:sp>
      <p:pic>
        <p:nvPicPr>
          <p:cNvPr id="1069" name="Google Shape;1069;p152"/>
          <p:cNvPicPr preferRelativeResize="0"/>
          <p:nvPr/>
        </p:nvPicPr>
        <p:blipFill>
          <a:blip r:embed="rId3">
            <a:alphaModFix/>
          </a:blip>
          <a:stretch>
            <a:fillRect/>
          </a:stretch>
        </p:blipFill>
        <p:spPr>
          <a:xfrm>
            <a:off x="3524200" y="197450"/>
            <a:ext cx="4110774" cy="5253301"/>
          </a:xfrm>
          <a:prstGeom prst="rect">
            <a:avLst/>
          </a:prstGeom>
          <a:noFill/>
          <a:ln>
            <a:noFill/>
          </a:ln>
          <a:effectLst>
            <a:outerShdw blurRad="171450" rotWithShape="0" algn="bl">
              <a:srgbClr val="000000">
                <a:alpha val="19000"/>
              </a:srgbClr>
            </a:outerShdw>
          </a:effectLst>
        </p:spPr>
      </p:pic>
    </p:spTree>
  </p:cSld>
  <p:clrMapOvr>
    <a:masterClrMapping/>
  </p:clrMapOvr>
</p:sld>
</file>

<file path=ppt/slides/slide1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3" name="Shape 1073"/>
        <p:cNvGrpSpPr/>
        <p:nvPr/>
      </p:nvGrpSpPr>
      <p:grpSpPr>
        <a:xfrm>
          <a:off x="0" y="0"/>
          <a:ext cx="0" cy="0"/>
          <a:chOff x="0" y="0"/>
          <a:chExt cx="0" cy="0"/>
        </a:xfrm>
      </p:grpSpPr>
      <p:sp>
        <p:nvSpPr>
          <p:cNvPr id="1074" name="Google Shape;1074;p153"/>
          <p:cNvSpPr txBox="1"/>
          <p:nvPr>
            <p:ph type="title"/>
          </p:nvPr>
        </p:nvSpPr>
        <p:spPr>
          <a:xfrm>
            <a:off x="268950" y="-31150"/>
            <a:ext cx="8606100" cy="7557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Survey Results</a:t>
            </a:r>
            <a:endParaRPr/>
          </a:p>
        </p:txBody>
      </p:sp>
      <p:sp>
        <p:nvSpPr>
          <p:cNvPr id="1075" name="Google Shape;1075;p153"/>
          <p:cNvSpPr txBox="1"/>
          <p:nvPr>
            <p:ph idx="1" type="body"/>
          </p:nvPr>
        </p:nvSpPr>
        <p:spPr>
          <a:xfrm>
            <a:off x="525300" y="637075"/>
            <a:ext cx="8093400" cy="3179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solidFill>
                  <a:schemeClr val="dk1"/>
                </a:solidFill>
              </a:rPr>
              <a:t>What do you notice about these results?</a:t>
            </a:r>
            <a:endParaRPr>
              <a:solidFill>
                <a:schemeClr val="dk1"/>
              </a:solidFill>
            </a:endParaRPr>
          </a:p>
          <a:p>
            <a:pPr indent="0" lvl="0" marL="0" rtl="0" algn="ctr">
              <a:spcBef>
                <a:spcPts val="1200"/>
              </a:spcBef>
              <a:spcAft>
                <a:spcPts val="1200"/>
              </a:spcAft>
              <a:buNone/>
            </a:pPr>
            <a:r>
              <a:t/>
            </a:r>
            <a:endParaRPr>
              <a:solidFill>
                <a:schemeClr val="dk1"/>
              </a:solidFill>
            </a:endParaRPr>
          </a:p>
        </p:txBody>
      </p:sp>
      <p:pic>
        <p:nvPicPr>
          <p:cNvPr id="1076" name="Google Shape;1076;p153"/>
          <p:cNvPicPr preferRelativeResize="0"/>
          <p:nvPr/>
        </p:nvPicPr>
        <p:blipFill>
          <a:blip r:embed="rId3">
            <a:alphaModFix/>
          </a:blip>
          <a:stretch>
            <a:fillRect/>
          </a:stretch>
        </p:blipFill>
        <p:spPr>
          <a:xfrm>
            <a:off x="0" y="1268146"/>
            <a:ext cx="9144001" cy="4030758"/>
          </a:xfrm>
          <a:prstGeom prst="rect">
            <a:avLst/>
          </a:prstGeom>
          <a:noFill/>
          <a:ln>
            <a:noFill/>
          </a:ln>
          <a:effectLst>
            <a:outerShdw blurRad="171450" rotWithShape="0" algn="bl">
              <a:srgbClr val="000000">
                <a:alpha val="19000"/>
              </a:srgbClr>
            </a:outerShdw>
          </a:effectLst>
        </p:spPr>
      </p:pic>
    </p:spTree>
  </p:cSld>
  <p:clrMapOvr>
    <a:masterClrMapping/>
  </p:clrMapOvr>
</p:sld>
</file>

<file path=ppt/slides/slide1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0" name="Shape 1080"/>
        <p:cNvGrpSpPr/>
        <p:nvPr/>
      </p:nvGrpSpPr>
      <p:grpSpPr>
        <a:xfrm>
          <a:off x="0" y="0"/>
          <a:ext cx="0" cy="0"/>
          <a:chOff x="0" y="0"/>
          <a:chExt cx="0" cy="0"/>
        </a:xfrm>
      </p:grpSpPr>
      <p:sp>
        <p:nvSpPr>
          <p:cNvPr id="1081" name="Google Shape;1081;p154"/>
          <p:cNvSpPr txBox="1"/>
          <p:nvPr>
            <p:ph type="title"/>
          </p:nvPr>
        </p:nvSpPr>
        <p:spPr>
          <a:xfrm>
            <a:off x="268950" y="-31150"/>
            <a:ext cx="8606100" cy="7557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Survey Results</a:t>
            </a:r>
            <a:endParaRPr/>
          </a:p>
        </p:txBody>
      </p:sp>
      <p:sp>
        <p:nvSpPr>
          <p:cNvPr id="1082" name="Google Shape;1082;p154"/>
          <p:cNvSpPr txBox="1"/>
          <p:nvPr>
            <p:ph idx="1" type="body"/>
          </p:nvPr>
        </p:nvSpPr>
        <p:spPr>
          <a:xfrm>
            <a:off x="525300" y="637075"/>
            <a:ext cx="8093400" cy="3179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solidFill>
                  <a:schemeClr val="dk1"/>
                </a:solidFill>
              </a:rPr>
              <a:t>What do you notice about these results?</a:t>
            </a:r>
            <a:endParaRPr>
              <a:solidFill>
                <a:schemeClr val="dk1"/>
              </a:solidFill>
            </a:endParaRPr>
          </a:p>
          <a:p>
            <a:pPr indent="0" lvl="0" marL="0" rtl="0" algn="ctr">
              <a:spcBef>
                <a:spcPts val="1200"/>
              </a:spcBef>
              <a:spcAft>
                <a:spcPts val="1200"/>
              </a:spcAft>
              <a:buNone/>
            </a:pPr>
            <a:r>
              <a:t/>
            </a:r>
            <a:endParaRPr>
              <a:solidFill>
                <a:schemeClr val="dk1"/>
              </a:solidFill>
            </a:endParaRPr>
          </a:p>
        </p:txBody>
      </p:sp>
      <p:pic>
        <p:nvPicPr>
          <p:cNvPr id="1083" name="Google Shape;1083;p154"/>
          <p:cNvPicPr preferRelativeResize="0"/>
          <p:nvPr/>
        </p:nvPicPr>
        <p:blipFill>
          <a:blip r:embed="rId3">
            <a:alphaModFix/>
          </a:blip>
          <a:stretch>
            <a:fillRect/>
          </a:stretch>
        </p:blipFill>
        <p:spPr>
          <a:xfrm>
            <a:off x="0" y="1268146"/>
            <a:ext cx="9144001" cy="4030758"/>
          </a:xfrm>
          <a:prstGeom prst="rect">
            <a:avLst/>
          </a:prstGeom>
          <a:noFill/>
          <a:ln>
            <a:noFill/>
          </a:ln>
          <a:effectLst>
            <a:outerShdw blurRad="171450" rotWithShape="0" algn="bl">
              <a:srgbClr val="000000">
                <a:alpha val="19000"/>
              </a:srgbClr>
            </a:outerShdw>
          </a:effectLst>
        </p:spPr>
      </p:pic>
      <p:sp>
        <p:nvSpPr>
          <p:cNvPr id="1084" name="Google Shape;1084;p154"/>
          <p:cNvSpPr/>
          <p:nvPr/>
        </p:nvSpPr>
        <p:spPr>
          <a:xfrm>
            <a:off x="182750" y="1230550"/>
            <a:ext cx="659400" cy="4030800"/>
          </a:xfrm>
          <a:prstGeom prst="rect">
            <a:avLst/>
          </a:prstGeom>
          <a:no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5" name="Google Shape;1085;p154"/>
          <p:cNvSpPr/>
          <p:nvPr/>
        </p:nvSpPr>
        <p:spPr>
          <a:xfrm>
            <a:off x="842158" y="2571750"/>
            <a:ext cx="3201900" cy="836700"/>
          </a:xfrm>
          <a:prstGeom prst="rect">
            <a:avLst/>
          </a:prstGeom>
          <a:solidFill>
            <a:schemeClr val="accent1"/>
          </a:solid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chemeClr val="lt1"/>
                </a:solidFill>
                <a:latin typeface="Helvetica Neue"/>
                <a:ea typeface="Helvetica Neue"/>
                <a:cs typeface="Helvetica Neue"/>
                <a:sym typeface="Helvetica Neue"/>
              </a:rPr>
              <a:t>Inquiry: Asking for basic info to refine Persona from Step 5.</a:t>
            </a:r>
            <a:endParaRPr b="1">
              <a:solidFill>
                <a:schemeClr val="lt1"/>
              </a:solidFill>
              <a:latin typeface="Helvetica Neue"/>
              <a:ea typeface="Helvetica Neue"/>
              <a:cs typeface="Helvetica Neue"/>
              <a:sym typeface="Helvetica Neue"/>
            </a:endParaRPr>
          </a:p>
          <a:p>
            <a:pPr indent="0" lvl="0" marL="0" rtl="0" algn="l">
              <a:spcBef>
                <a:spcPts val="0"/>
              </a:spcBef>
              <a:spcAft>
                <a:spcPts val="0"/>
              </a:spcAft>
              <a:buNone/>
            </a:pPr>
            <a:r>
              <a:rPr i="1" lang="en" sz="800">
                <a:solidFill>
                  <a:schemeClr val="lt1"/>
                </a:solidFill>
                <a:latin typeface="Helvetica Neue Light"/>
                <a:ea typeface="Helvetica Neue Light"/>
                <a:cs typeface="Helvetica Neue Light"/>
                <a:sym typeface="Helvetica Neue Light"/>
              </a:rPr>
              <a:t>This information can be used to design the new product with an appropriate lending limit to meet most customer needs.</a:t>
            </a:r>
            <a:endParaRPr i="1" sz="800">
              <a:solidFill>
                <a:schemeClr val="lt1"/>
              </a:solidFill>
              <a:latin typeface="Helvetica Neue Light"/>
              <a:ea typeface="Helvetica Neue Light"/>
              <a:cs typeface="Helvetica Neue Light"/>
              <a:sym typeface="Helvetica Neue 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29"/>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t>What are the two most precious resources you have as an entrepreneur?</a:t>
            </a:r>
            <a:endParaRPr/>
          </a:p>
        </p:txBody>
      </p:sp>
      <p:sp>
        <p:nvSpPr>
          <p:cNvPr id="152" name="Google Shape;152;p29"/>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9" name="Shape 1089"/>
        <p:cNvGrpSpPr/>
        <p:nvPr/>
      </p:nvGrpSpPr>
      <p:grpSpPr>
        <a:xfrm>
          <a:off x="0" y="0"/>
          <a:ext cx="0" cy="0"/>
          <a:chOff x="0" y="0"/>
          <a:chExt cx="0" cy="0"/>
        </a:xfrm>
      </p:grpSpPr>
      <p:sp>
        <p:nvSpPr>
          <p:cNvPr id="1090" name="Google Shape;1090;p155"/>
          <p:cNvSpPr txBox="1"/>
          <p:nvPr>
            <p:ph type="title"/>
          </p:nvPr>
        </p:nvSpPr>
        <p:spPr>
          <a:xfrm>
            <a:off x="268950" y="-31150"/>
            <a:ext cx="8606100" cy="7557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Survey Results</a:t>
            </a:r>
            <a:endParaRPr/>
          </a:p>
        </p:txBody>
      </p:sp>
      <p:sp>
        <p:nvSpPr>
          <p:cNvPr id="1091" name="Google Shape;1091;p155"/>
          <p:cNvSpPr txBox="1"/>
          <p:nvPr>
            <p:ph idx="1" type="body"/>
          </p:nvPr>
        </p:nvSpPr>
        <p:spPr>
          <a:xfrm>
            <a:off x="525300" y="637075"/>
            <a:ext cx="8093400" cy="3179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solidFill>
                  <a:schemeClr val="dk1"/>
                </a:solidFill>
              </a:rPr>
              <a:t>What do you notice about these results?</a:t>
            </a:r>
            <a:endParaRPr>
              <a:solidFill>
                <a:schemeClr val="dk1"/>
              </a:solidFill>
            </a:endParaRPr>
          </a:p>
          <a:p>
            <a:pPr indent="0" lvl="0" marL="0" rtl="0" algn="ctr">
              <a:spcBef>
                <a:spcPts val="1200"/>
              </a:spcBef>
              <a:spcAft>
                <a:spcPts val="1200"/>
              </a:spcAft>
              <a:buNone/>
            </a:pPr>
            <a:r>
              <a:t/>
            </a:r>
            <a:endParaRPr>
              <a:solidFill>
                <a:schemeClr val="dk1"/>
              </a:solidFill>
            </a:endParaRPr>
          </a:p>
        </p:txBody>
      </p:sp>
      <p:pic>
        <p:nvPicPr>
          <p:cNvPr id="1092" name="Google Shape;1092;p155"/>
          <p:cNvPicPr preferRelativeResize="0"/>
          <p:nvPr/>
        </p:nvPicPr>
        <p:blipFill>
          <a:blip r:embed="rId3">
            <a:alphaModFix/>
          </a:blip>
          <a:stretch>
            <a:fillRect/>
          </a:stretch>
        </p:blipFill>
        <p:spPr>
          <a:xfrm>
            <a:off x="0" y="1268146"/>
            <a:ext cx="9144001" cy="4030758"/>
          </a:xfrm>
          <a:prstGeom prst="rect">
            <a:avLst/>
          </a:prstGeom>
          <a:noFill/>
          <a:ln>
            <a:noFill/>
          </a:ln>
          <a:effectLst>
            <a:outerShdw blurRad="171450" rotWithShape="0" algn="bl">
              <a:srgbClr val="000000">
                <a:alpha val="19000"/>
              </a:srgbClr>
            </a:outerShdw>
          </a:effectLst>
        </p:spPr>
      </p:pic>
      <p:sp>
        <p:nvSpPr>
          <p:cNvPr id="1093" name="Google Shape;1093;p155"/>
          <p:cNvSpPr/>
          <p:nvPr/>
        </p:nvSpPr>
        <p:spPr>
          <a:xfrm>
            <a:off x="2928825" y="1235925"/>
            <a:ext cx="1297500" cy="4030800"/>
          </a:xfrm>
          <a:prstGeom prst="rect">
            <a:avLst/>
          </a:prstGeom>
          <a:no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4" name="Google Shape;1094;p155"/>
          <p:cNvSpPr/>
          <p:nvPr/>
        </p:nvSpPr>
        <p:spPr>
          <a:xfrm>
            <a:off x="4226325" y="2665600"/>
            <a:ext cx="3201900" cy="836700"/>
          </a:xfrm>
          <a:prstGeom prst="rect">
            <a:avLst/>
          </a:prstGeom>
          <a:solidFill>
            <a:schemeClr val="accent1"/>
          </a:solid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chemeClr val="lt1"/>
                </a:solidFill>
                <a:latin typeface="Helvetica Neue"/>
                <a:ea typeface="Helvetica Neue"/>
                <a:cs typeface="Helvetica Neue"/>
                <a:sym typeface="Helvetica Neue"/>
              </a:rPr>
              <a:t>Inquiry: Ask about proxy products from Step 3, the End User Profile.</a:t>
            </a:r>
            <a:endParaRPr b="1">
              <a:solidFill>
                <a:schemeClr val="lt1"/>
              </a:solidFill>
              <a:latin typeface="Helvetica Neue"/>
              <a:ea typeface="Helvetica Neue"/>
              <a:cs typeface="Helvetica Neue"/>
              <a:sym typeface="Helvetica Neue"/>
            </a:endParaRPr>
          </a:p>
          <a:p>
            <a:pPr indent="0" lvl="0" marL="0" rtl="0" algn="l">
              <a:spcBef>
                <a:spcPts val="0"/>
              </a:spcBef>
              <a:spcAft>
                <a:spcPts val="0"/>
              </a:spcAft>
              <a:buNone/>
            </a:pPr>
            <a:r>
              <a:rPr i="1" lang="en" sz="800">
                <a:solidFill>
                  <a:schemeClr val="lt1"/>
                </a:solidFill>
                <a:latin typeface="Helvetica Neue Light"/>
                <a:ea typeface="Helvetica Neue Light"/>
                <a:cs typeface="Helvetica Neue Light"/>
                <a:sym typeface="Helvetica Neue Light"/>
              </a:rPr>
              <a:t>Used to determine how the customer is thinking about our product compared to others they have used recently.</a:t>
            </a:r>
            <a:endParaRPr i="1" sz="800">
              <a:solidFill>
                <a:schemeClr val="lt1"/>
              </a:solidFill>
              <a:latin typeface="Helvetica Neue Light"/>
              <a:ea typeface="Helvetica Neue Light"/>
              <a:cs typeface="Helvetica Neue Light"/>
              <a:sym typeface="Helvetica Neue Light"/>
            </a:endParaRPr>
          </a:p>
        </p:txBody>
      </p:sp>
    </p:spTree>
  </p:cSld>
  <p:clrMapOvr>
    <a:masterClrMapping/>
  </p:clrMapOvr>
</p:sld>
</file>

<file path=ppt/slides/slide1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8" name="Shape 1098"/>
        <p:cNvGrpSpPr/>
        <p:nvPr/>
      </p:nvGrpSpPr>
      <p:grpSpPr>
        <a:xfrm>
          <a:off x="0" y="0"/>
          <a:ext cx="0" cy="0"/>
          <a:chOff x="0" y="0"/>
          <a:chExt cx="0" cy="0"/>
        </a:xfrm>
      </p:grpSpPr>
      <p:sp>
        <p:nvSpPr>
          <p:cNvPr id="1099" name="Google Shape;1099;p156"/>
          <p:cNvSpPr txBox="1"/>
          <p:nvPr>
            <p:ph type="title"/>
          </p:nvPr>
        </p:nvSpPr>
        <p:spPr>
          <a:xfrm>
            <a:off x="268950" y="-31150"/>
            <a:ext cx="8606100" cy="7557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Survey Results</a:t>
            </a:r>
            <a:endParaRPr/>
          </a:p>
        </p:txBody>
      </p:sp>
      <p:sp>
        <p:nvSpPr>
          <p:cNvPr id="1100" name="Google Shape;1100;p156"/>
          <p:cNvSpPr txBox="1"/>
          <p:nvPr>
            <p:ph idx="1" type="body"/>
          </p:nvPr>
        </p:nvSpPr>
        <p:spPr>
          <a:xfrm>
            <a:off x="525300" y="637075"/>
            <a:ext cx="8093400" cy="3179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solidFill>
                  <a:schemeClr val="dk1"/>
                </a:solidFill>
              </a:rPr>
              <a:t>What do you notice about these results?</a:t>
            </a:r>
            <a:endParaRPr>
              <a:solidFill>
                <a:schemeClr val="dk1"/>
              </a:solidFill>
            </a:endParaRPr>
          </a:p>
          <a:p>
            <a:pPr indent="0" lvl="0" marL="0" rtl="0" algn="ctr">
              <a:spcBef>
                <a:spcPts val="1200"/>
              </a:spcBef>
              <a:spcAft>
                <a:spcPts val="1200"/>
              </a:spcAft>
              <a:buNone/>
            </a:pPr>
            <a:r>
              <a:t/>
            </a:r>
            <a:endParaRPr>
              <a:solidFill>
                <a:schemeClr val="dk1"/>
              </a:solidFill>
            </a:endParaRPr>
          </a:p>
        </p:txBody>
      </p:sp>
      <p:pic>
        <p:nvPicPr>
          <p:cNvPr id="1101" name="Google Shape;1101;p156"/>
          <p:cNvPicPr preferRelativeResize="0"/>
          <p:nvPr/>
        </p:nvPicPr>
        <p:blipFill>
          <a:blip r:embed="rId3">
            <a:alphaModFix/>
          </a:blip>
          <a:stretch>
            <a:fillRect/>
          </a:stretch>
        </p:blipFill>
        <p:spPr>
          <a:xfrm>
            <a:off x="0" y="1268146"/>
            <a:ext cx="9144001" cy="4030758"/>
          </a:xfrm>
          <a:prstGeom prst="rect">
            <a:avLst/>
          </a:prstGeom>
          <a:noFill/>
          <a:ln>
            <a:noFill/>
          </a:ln>
          <a:effectLst>
            <a:outerShdw blurRad="171450" rotWithShape="0" algn="bl">
              <a:srgbClr val="000000">
                <a:alpha val="19000"/>
              </a:srgbClr>
            </a:outerShdw>
          </a:effectLst>
        </p:spPr>
      </p:pic>
      <p:sp>
        <p:nvSpPr>
          <p:cNvPr id="1102" name="Google Shape;1102;p156"/>
          <p:cNvSpPr/>
          <p:nvPr/>
        </p:nvSpPr>
        <p:spPr>
          <a:xfrm>
            <a:off x="4124850" y="1230550"/>
            <a:ext cx="659400" cy="4030800"/>
          </a:xfrm>
          <a:prstGeom prst="rect">
            <a:avLst/>
          </a:prstGeom>
          <a:no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03" name="Google Shape;1103;p156"/>
          <p:cNvPicPr preferRelativeResize="0"/>
          <p:nvPr/>
        </p:nvPicPr>
        <p:blipFill>
          <a:blip r:embed="rId4">
            <a:alphaModFix/>
          </a:blip>
          <a:stretch>
            <a:fillRect/>
          </a:stretch>
        </p:blipFill>
        <p:spPr>
          <a:xfrm>
            <a:off x="3711749" y="1230550"/>
            <a:ext cx="2005352" cy="5143499"/>
          </a:xfrm>
          <a:prstGeom prst="rect">
            <a:avLst/>
          </a:prstGeom>
          <a:noFill/>
          <a:ln cap="flat" cmpd="sng" w="38100">
            <a:solidFill>
              <a:schemeClr val="accent1"/>
            </a:solidFill>
            <a:prstDash val="solid"/>
            <a:round/>
            <a:headEnd len="sm" w="sm" type="none"/>
            <a:tailEnd len="sm" w="sm" type="none"/>
          </a:ln>
        </p:spPr>
      </p:pic>
      <p:sp>
        <p:nvSpPr>
          <p:cNvPr id="1104" name="Google Shape;1104;p156"/>
          <p:cNvSpPr/>
          <p:nvPr/>
        </p:nvSpPr>
        <p:spPr>
          <a:xfrm>
            <a:off x="483033" y="2633425"/>
            <a:ext cx="3201900" cy="836700"/>
          </a:xfrm>
          <a:prstGeom prst="rect">
            <a:avLst/>
          </a:prstGeom>
          <a:solidFill>
            <a:schemeClr val="accent1"/>
          </a:solid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chemeClr val="lt1"/>
                </a:solidFill>
                <a:latin typeface="Helvetica Neue"/>
                <a:ea typeface="Helvetica Neue"/>
                <a:cs typeface="Helvetica Neue"/>
                <a:sym typeface="Helvetica Neue"/>
              </a:rPr>
              <a:t>Inquiry: Ask about most popular Quantified Value Prop from Step 8.</a:t>
            </a:r>
            <a:endParaRPr b="1">
              <a:solidFill>
                <a:schemeClr val="lt1"/>
              </a:solidFill>
              <a:latin typeface="Helvetica Neue"/>
              <a:ea typeface="Helvetica Neue"/>
              <a:cs typeface="Helvetica Neue"/>
              <a:sym typeface="Helvetica Neue"/>
            </a:endParaRPr>
          </a:p>
          <a:p>
            <a:pPr indent="0" lvl="0" marL="0" rtl="0" algn="l">
              <a:spcBef>
                <a:spcPts val="0"/>
              </a:spcBef>
              <a:spcAft>
                <a:spcPts val="0"/>
              </a:spcAft>
              <a:buNone/>
            </a:pPr>
            <a:r>
              <a:rPr i="1" lang="en" sz="800">
                <a:solidFill>
                  <a:schemeClr val="lt1"/>
                </a:solidFill>
                <a:latin typeface="Helvetica Neue Light"/>
                <a:ea typeface="Helvetica Neue Light"/>
                <a:cs typeface="Helvetica Neue Light"/>
                <a:sym typeface="Helvetica Neue Light"/>
              </a:rPr>
              <a:t>Most popular QVP among power users can be used to enhance marketing messages.</a:t>
            </a:r>
            <a:endParaRPr i="1" sz="800">
              <a:solidFill>
                <a:schemeClr val="lt1"/>
              </a:solidFill>
              <a:latin typeface="Helvetica Neue Light"/>
              <a:ea typeface="Helvetica Neue Light"/>
              <a:cs typeface="Helvetica Neue Light"/>
              <a:sym typeface="Helvetica Neue Light"/>
            </a:endParaRPr>
          </a:p>
        </p:txBody>
      </p:sp>
    </p:spTree>
  </p:cSld>
  <p:clrMapOvr>
    <a:masterClrMapping/>
  </p:clrMapOvr>
</p:sld>
</file>

<file path=ppt/slides/slide1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8" name="Shape 1108"/>
        <p:cNvGrpSpPr/>
        <p:nvPr/>
      </p:nvGrpSpPr>
      <p:grpSpPr>
        <a:xfrm>
          <a:off x="0" y="0"/>
          <a:ext cx="0" cy="0"/>
          <a:chOff x="0" y="0"/>
          <a:chExt cx="0" cy="0"/>
        </a:xfrm>
      </p:grpSpPr>
      <p:sp>
        <p:nvSpPr>
          <p:cNvPr id="1109" name="Google Shape;1109;p157"/>
          <p:cNvSpPr txBox="1"/>
          <p:nvPr>
            <p:ph type="title"/>
          </p:nvPr>
        </p:nvSpPr>
        <p:spPr>
          <a:xfrm>
            <a:off x="268950" y="-31150"/>
            <a:ext cx="8606100" cy="7557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Survey Results</a:t>
            </a:r>
            <a:endParaRPr/>
          </a:p>
        </p:txBody>
      </p:sp>
      <p:sp>
        <p:nvSpPr>
          <p:cNvPr id="1110" name="Google Shape;1110;p157"/>
          <p:cNvSpPr txBox="1"/>
          <p:nvPr>
            <p:ph idx="1" type="body"/>
          </p:nvPr>
        </p:nvSpPr>
        <p:spPr>
          <a:xfrm>
            <a:off x="525300" y="637075"/>
            <a:ext cx="8093400" cy="3179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solidFill>
                  <a:schemeClr val="dk1"/>
                </a:solidFill>
              </a:rPr>
              <a:t>What do you notice about these results?</a:t>
            </a:r>
            <a:endParaRPr>
              <a:solidFill>
                <a:schemeClr val="dk1"/>
              </a:solidFill>
            </a:endParaRPr>
          </a:p>
          <a:p>
            <a:pPr indent="0" lvl="0" marL="0" rtl="0" algn="ctr">
              <a:spcBef>
                <a:spcPts val="1200"/>
              </a:spcBef>
              <a:spcAft>
                <a:spcPts val="1200"/>
              </a:spcAft>
              <a:buNone/>
            </a:pPr>
            <a:r>
              <a:t/>
            </a:r>
            <a:endParaRPr>
              <a:solidFill>
                <a:schemeClr val="dk1"/>
              </a:solidFill>
            </a:endParaRPr>
          </a:p>
        </p:txBody>
      </p:sp>
      <p:pic>
        <p:nvPicPr>
          <p:cNvPr id="1111" name="Google Shape;1111;p157"/>
          <p:cNvPicPr preferRelativeResize="0"/>
          <p:nvPr/>
        </p:nvPicPr>
        <p:blipFill>
          <a:blip r:embed="rId3">
            <a:alphaModFix/>
          </a:blip>
          <a:stretch>
            <a:fillRect/>
          </a:stretch>
        </p:blipFill>
        <p:spPr>
          <a:xfrm>
            <a:off x="0" y="1268146"/>
            <a:ext cx="9144001" cy="4030758"/>
          </a:xfrm>
          <a:prstGeom prst="rect">
            <a:avLst/>
          </a:prstGeom>
          <a:noFill/>
          <a:ln>
            <a:noFill/>
          </a:ln>
          <a:effectLst>
            <a:outerShdw blurRad="171450" rotWithShape="0" algn="bl">
              <a:srgbClr val="000000">
                <a:alpha val="19000"/>
              </a:srgbClr>
            </a:outerShdw>
          </a:effectLst>
        </p:spPr>
      </p:pic>
      <p:sp>
        <p:nvSpPr>
          <p:cNvPr id="1112" name="Google Shape;1112;p157"/>
          <p:cNvSpPr/>
          <p:nvPr/>
        </p:nvSpPr>
        <p:spPr>
          <a:xfrm>
            <a:off x="5792475" y="1268125"/>
            <a:ext cx="642900" cy="4030800"/>
          </a:xfrm>
          <a:prstGeom prst="rect">
            <a:avLst/>
          </a:prstGeom>
          <a:no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3" name="Google Shape;1113;p157"/>
          <p:cNvSpPr/>
          <p:nvPr/>
        </p:nvSpPr>
        <p:spPr>
          <a:xfrm>
            <a:off x="708075" y="2751400"/>
            <a:ext cx="5084400" cy="836700"/>
          </a:xfrm>
          <a:prstGeom prst="rect">
            <a:avLst/>
          </a:prstGeom>
          <a:solidFill>
            <a:schemeClr val="accent1"/>
          </a:solid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chemeClr val="lt1"/>
                </a:solidFill>
                <a:latin typeface="Helvetica Neue"/>
                <a:ea typeface="Helvetica Neue"/>
                <a:cs typeface="Helvetica Neue"/>
                <a:sym typeface="Helvetica Neue"/>
              </a:rPr>
              <a:t>Inquiry</a:t>
            </a:r>
            <a:r>
              <a:rPr b="1" lang="en">
                <a:solidFill>
                  <a:schemeClr val="lt1"/>
                </a:solidFill>
                <a:latin typeface="Helvetica Neue"/>
                <a:ea typeface="Helvetica Neue"/>
                <a:cs typeface="Helvetica Neue"/>
                <a:sym typeface="Helvetica Neue"/>
              </a:rPr>
              <a:t>: Question to determine </a:t>
            </a:r>
            <a:r>
              <a:rPr b="1" lang="en">
                <a:solidFill>
                  <a:schemeClr val="lt1"/>
                </a:solidFill>
                <a:latin typeface="Helvetica Neue"/>
                <a:ea typeface="Helvetica Neue"/>
                <a:cs typeface="Helvetica Neue"/>
                <a:sym typeface="Helvetica Neue"/>
              </a:rPr>
              <a:t>willingness</a:t>
            </a:r>
            <a:r>
              <a:rPr b="1" lang="en">
                <a:solidFill>
                  <a:schemeClr val="lt1"/>
                </a:solidFill>
                <a:latin typeface="Helvetica Neue"/>
                <a:ea typeface="Helvetica Neue"/>
                <a:cs typeface="Helvetica Neue"/>
                <a:sym typeface="Helvetica Neue"/>
              </a:rPr>
              <a:t> to pay with a specific Business Model from Step 15 to influence Pricing Framework from Step 16.</a:t>
            </a:r>
            <a:endParaRPr b="1">
              <a:solidFill>
                <a:schemeClr val="lt1"/>
              </a:solidFill>
              <a:latin typeface="Helvetica Neue"/>
              <a:ea typeface="Helvetica Neue"/>
              <a:cs typeface="Helvetica Neue"/>
              <a:sym typeface="Helvetica Neue"/>
            </a:endParaRPr>
          </a:p>
          <a:p>
            <a:pPr indent="0" lvl="0" marL="0" rtl="0" algn="l">
              <a:spcBef>
                <a:spcPts val="0"/>
              </a:spcBef>
              <a:spcAft>
                <a:spcPts val="0"/>
              </a:spcAft>
              <a:buNone/>
            </a:pPr>
            <a:r>
              <a:rPr i="1" lang="en" sz="800">
                <a:solidFill>
                  <a:schemeClr val="lt1"/>
                </a:solidFill>
                <a:latin typeface="Helvetica Neue Light"/>
                <a:ea typeface="Helvetica Neue Light"/>
                <a:cs typeface="Helvetica Neue Light"/>
                <a:sym typeface="Helvetica Neue Light"/>
              </a:rPr>
              <a:t>In this example there is a desire to convert one-time charge business model to a monthly recurring subscription.</a:t>
            </a:r>
            <a:endParaRPr i="1" sz="800">
              <a:solidFill>
                <a:schemeClr val="lt1"/>
              </a:solidFill>
              <a:latin typeface="Helvetica Neue Light"/>
              <a:ea typeface="Helvetica Neue Light"/>
              <a:cs typeface="Helvetica Neue Light"/>
              <a:sym typeface="Helvetica Neue Light"/>
            </a:endParaRPr>
          </a:p>
        </p:txBody>
      </p:sp>
    </p:spTree>
  </p:cSld>
  <p:clrMapOvr>
    <a:masterClrMapping/>
  </p:clrMapOvr>
</p:sld>
</file>

<file path=ppt/slides/slide1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7" name="Shape 1117"/>
        <p:cNvGrpSpPr/>
        <p:nvPr/>
      </p:nvGrpSpPr>
      <p:grpSpPr>
        <a:xfrm>
          <a:off x="0" y="0"/>
          <a:ext cx="0" cy="0"/>
          <a:chOff x="0" y="0"/>
          <a:chExt cx="0" cy="0"/>
        </a:xfrm>
      </p:grpSpPr>
      <p:sp>
        <p:nvSpPr>
          <p:cNvPr id="1118" name="Google Shape;1118;p158"/>
          <p:cNvSpPr txBox="1"/>
          <p:nvPr>
            <p:ph type="title"/>
          </p:nvPr>
        </p:nvSpPr>
        <p:spPr>
          <a:xfrm>
            <a:off x="268950" y="-31150"/>
            <a:ext cx="8606100" cy="7557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Survey Results</a:t>
            </a:r>
            <a:endParaRPr/>
          </a:p>
        </p:txBody>
      </p:sp>
      <p:sp>
        <p:nvSpPr>
          <p:cNvPr id="1119" name="Google Shape;1119;p158"/>
          <p:cNvSpPr txBox="1"/>
          <p:nvPr>
            <p:ph idx="1" type="body"/>
          </p:nvPr>
        </p:nvSpPr>
        <p:spPr>
          <a:xfrm>
            <a:off x="525300" y="637075"/>
            <a:ext cx="8093400" cy="3179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solidFill>
                  <a:schemeClr val="dk1"/>
                </a:solidFill>
              </a:rPr>
              <a:t>What do you notice about these results?</a:t>
            </a:r>
            <a:endParaRPr>
              <a:solidFill>
                <a:schemeClr val="dk1"/>
              </a:solidFill>
            </a:endParaRPr>
          </a:p>
          <a:p>
            <a:pPr indent="0" lvl="0" marL="0" rtl="0" algn="ctr">
              <a:spcBef>
                <a:spcPts val="1200"/>
              </a:spcBef>
              <a:spcAft>
                <a:spcPts val="1200"/>
              </a:spcAft>
              <a:buNone/>
            </a:pPr>
            <a:r>
              <a:t/>
            </a:r>
            <a:endParaRPr>
              <a:solidFill>
                <a:schemeClr val="dk1"/>
              </a:solidFill>
            </a:endParaRPr>
          </a:p>
        </p:txBody>
      </p:sp>
      <p:pic>
        <p:nvPicPr>
          <p:cNvPr id="1120" name="Google Shape;1120;p158"/>
          <p:cNvPicPr preferRelativeResize="0"/>
          <p:nvPr/>
        </p:nvPicPr>
        <p:blipFill>
          <a:blip r:embed="rId3">
            <a:alphaModFix/>
          </a:blip>
          <a:stretch>
            <a:fillRect/>
          </a:stretch>
        </p:blipFill>
        <p:spPr>
          <a:xfrm>
            <a:off x="0" y="1268146"/>
            <a:ext cx="9144001" cy="4030758"/>
          </a:xfrm>
          <a:prstGeom prst="rect">
            <a:avLst/>
          </a:prstGeom>
          <a:noFill/>
          <a:ln>
            <a:noFill/>
          </a:ln>
          <a:effectLst>
            <a:outerShdw blurRad="171450" rotWithShape="0" algn="bl">
              <a:srgbClr val="000000">
                <a:alpha val="19000"/>
              </a:srgbClr>
            </a:outerShdw>
          </a:effectLst>
        </p:spPr>
      </p:pic>
      <p:sp>
        <p:nvSpPr>
          <p:cNvPr id="1121" name="Google Shape;1121;p158"/>
          <p:cNvSpPr/>
          <p:nvPr/>
        </p:nvSpPr>
        <p:spPr>
          <a:xfrm>
            <a:off x="8501000" y="1265750"/>
            <a:ext cx="642900" cy="4030800"/>
          </a:xfrm>
          <a:prstGeom prst="rect">
            <a:avLst/>
          </a:prstGeom>
          <a:no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2" name="Google Shape;1122;p158"/>
          <p:cNvSpPr/>
          <p:nvPr/>
        </p:nvSpPr>
        <p:spPr>
          <a:xfrm>
            <a:off x="1732400" y="2880125"/>
            <a:ext cx="6768600" cy="549900"/>
          </a:xfrm>
          <a:prstGeom prst="rect">
            <a:avLst/>
          </a:prstGeom>
          <a:solidFill>
            <a:schemeClr val="accent1"/>
          </a:solid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chemeClr val="lt1"/>
                </a:solidFill>
                <a:latin typeface="Helvetica Neue"/>
                <a:ea typeface="Helvetica Neue"/>
                <a:cs typeface="Helvetica Neue"/>
                <a:sym typeface="Helvetica Neue"/>
              </a:rPr>
              <a:t>Qualifiers: Does each individual </a:t>
            </a:r>
            <a:r>
              <a:rPr b="1" lang="en">
                <a:solidFill>
                  <a:schemeClr val="lt1"/>
                </a:solidFill>
                <a:latin typeface="Helvetica Neue"/>
                <a:ea typeface="Helvetica Neue"/>
                <a:cs typeface="Helvetica Neue"/>
                <a:sym typeface="Helvetica Neue"/>
              </a:rPr>
              <a:t>respondent match our Persona from Step 5?</a:t>
            </a:r>
            <a:endParaRPr b="1">
              <a:solidFill>
                <a:schemeClr val="lt1"/>
              </a:solidFill>
              <a:latin typeface="Helvetica Neue"/>
              <a:ea typeface="Helvetica Neue"/>
              <a:cs typeface="Helvetica Neue"/>
              <a:sym typeface="Helvetica Neue"/>
            </a:endParaRPr>
          </a:p>
          <a:p>
            <a:pPr indent="0" lvl="0" marL="0" rtl="0" algn="l">
              <a:spcBef>
                <a:spcPts val="0"/>
              </a:spcBef>
              <a:spcAft>
                <a:spcPts val="0"/>
              </a:spcAft>
              <a:buNone/>
            </a:pPr>
            <a:r>
              <a:rPr i="1" lang="en" sz="800">
                <a:solidFill>
                  <a:schemeClr val="lt1"/>
                </a:solidFill>
                <a:latin typeface="Helvetica Neue Light"/>
                <a:ea typeface="Helvetica Neue Light"/>
                <a:cs typeface="Helvetica Neue Light"/>
                <a:sym typeface="Helvetica Neue Light"/>
              </a:rPr>
              <a:t>In this example, we only want employed individuals who can reliably repay a loan.</a:t>
            </a:r>
            <a:endParaRPr i="1" sz="800">
              <a:solidFill>
                <a:schemeClr val="lt1"/>
              </a:solidFill>
              <a:latin typeface="Helvetica Neue Light"/>
              <a:ea typeface="Helvetica Neue Light"/>
              <a:cs typeface="Helvetica Neue Light"/>
              <a:sym typeface="Helvetica Neue Light"/>
            </a:endParaRPr>
          </a:p>
        </p:txBody>
      </p:sp>
    </p:spTree>
  </p:cSld>
  <p:clrMapOvr>
    <a:masterClrMapping/>
  </p:clrMapOvr>
</p:sld>
</file>

<file path=ppt/slides/slide1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6" name="Shape 1126"/>
        <p:cNvGrpSpPr/>
        <p:nvPr/>
      </p:nvGrpSpPr>
      <p:grpSpPr>
        <a:xfrm>
          <a:off x="0" y="0"/>
          <a:ext cx="0" cy="0"/>
          <a:chOff x="0" y="0"/>
          <a:chExt cx="0" cy="0"/>
        </a:xfrm>
      </p:grpSpPr>
      <p:sp>
        <p:nvSpPr>
          <p:cNvPr id="1127" name="Google Shape;1127;p15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Questions?</a:t>
            </a:r>
            <a:endParaRPr/>
          </a:p>
        </p:txBody>
      </p:sp>
      <p:sp>
        <p:nvSpPr>
          <p:cNvPr id="1128" name="Google Shape;1128;p159"/>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1129" name="Google Shape;1129;p159"/>
          <p:cNvPicPr preferRelativeResize="0"/>
          <p:nvPr/>
        </p:nvPicPr>
        <p:blipFill>
          <a:blip r:embed="rId3">
            <a:alphaModFix/>
          </a:blip>
          <a:stretch>
            <a:fillRect/>
          </a:stretch>
        </p:blipFill>
        <p:spPr>
          <a:xfrm>
            <a:off x="2069749" y="1017725"/>
            <a:ext cx="5004500" cy="3482400"/>
          </a:xfrm>
          <a:prstGeom prst="rect">
            <a:avLst/>
          </a:prstGeom>
          <a:noFill/>
          <a:ln>
            <a:noFill/>
          </a:ln>
        </p:spPr>
      </p:pic>
    </p:spTree>
  </p:cSld>
  <p:clrMapOvr>
    <a:masterClrMapping/>
  </p:clrMapOvr>
</p:sld>
</file>

<file path=ppt/slides/slide1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3" name="Shape 1133"/>
        <p:cNvGrpSpPr/>
        <p:nvPr/>
      </p:nvGrpSpPr>
      <p:grpSpPr>
        <a:xfrm>
          <a:off x="0" y="0"/>
          <a:ext cx="0" cy="0"/>
          <a:chOff x="0" y="0"/>
          <a:chExt cx="0" cy="0"/>
        </a:xfrm>
      </p:grpSpPr>
      <p:pic>
        <p:nvPicPr>
          <p:cNvPr id="1134" name="Google Shape;1134;p160"/>
          <p:cNvPicPr preferRelativeResize="0"/>
          <p:nvPr/>
        </p:nvPicPr>
        <p:blipFill>
          <a:blip r:embed="rId3">
            <a:alphaModFix/>
          </a:blip>
          <a:stretch>
            <a:fillRect/>
          </a:stretch>
        </p:blipFill>
        <p:spPr>
          <a:xfrm>
            <a:off x="0" y="-219700"/>
            <a:ext cx="9144000" cy="6858000"/>
          </a:xfrm>
          <a:prstGeom prst="rect">
            <a:avLst/>
          </a:prstGeom>
          <a:noFill/>
          <a:ln>
            <a:noFill/>
          </a:ln>
        </p:spPr>
      </p:pic>
      <p:sp>
        <p:nvSpPr>
          <p:cNvPr id="1135" name="Google Shape;1135;p160"/>
          <p:cNvSpPr/>
          <p:nvPr/>
        </p:nvSpPr>
        <p:spPr>
          <a:xfrm>
            <a:off x="0" y="0"/>
            <a:ext cx="9144000" cy="5143500"/>
          </a:xfrm>
          <a:prstGeom prst="rect">
            <a:avLst/>
          </a:prstGeom>
          <a:solidFill>
            <a:srgbClr val="962C37">
              <a:alpha val="85470"/>
            </a:srgbClr>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962C37"/>
              </a:solidFill>
            </a:endParaRPr>
          </a:p>
        </p:txBody>
      </p:sp>
      <p:sp>
        <p:nvSpPr>
          <p:cNvPr id="1136" name="Google Shape;1136;p160"/>
          <p:cNvSpPr txBox="1"/>
          <p:nvPr>
            <p:ph type="title"/>
          </p:nvPr>
        </p:nvSpPr>
        <p:spPr>
          <a:xfrm>
            <a:off x="1819650" y="1749600"/>
            <a:ext cx="5504700" cy="16443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solidFill>
                  <a:schemeClr val="lt1"/>
                </a:solidFill>
              </a:rPr>
              <a:t>User Testing</a:t>
            </a:r>
            <a:endParaRPr>
              <a:solidFill>
                <a:schemeClr val="lt1"/>
              </a:solidFill>
            </a:endParaRPr>
          </a:p>
          <a:p>
            <a:pPr indent="0" lvl="0" marL="0" rtl="0" algn="ctr">
              <a:spcBef>
                <a:spcPts val="0"/>
              </a:spcBef>
              <a:spcAft>
                <a:spcPts val="0"/>
              </a:spcAft>
              <a:buNone/>
            </a:pPr>
            <a:r>
              <a:t/>
            </a:r>
            <a:endParaRPr>
              <a:solidFill>
                <a:schemeClr val="lt1"/>
              </a:solidFill>
            </a:endParaRPr>
          </a:p>
          <a:p>
            <a:pPr indent="0" lvl="0" marL="0" rtl="0" algn="ctr">
              <a:spcBef>
                <a:spcPts val="0"/>
              </a:spcBef>
              <a:spcAft>
                <a:spcPts val="0"/>
              </a:spcAft>
              <a:buNone/>
            </a:pPr>
            <a:r>
              <a:rPr lang="en" sz="2155">
                <a:solidFill>
                  <a:schemeClr val="lt1"/>
                </a:solidFill>
              </a:rPr>
              <a:t>We’re going to come back to this in Class 7 when we cover product development.</a:t>
            </a:r>
            <a:endParaRPr sz="2155">
              <a:solidFill>
                <a:schemeClr val="lt1"/>
              </a:solidFill>
            </a:endParaRPr>
          </a:p>
        </p:txBody>
      </p:sp>
    </p:spTree>
  </p:cSld>
  <p:clrMapOvr>
    <a:masterClrMapping/>
  </p:clrMapOvr>
</p:sld>
</file>

<file path=ppt/slides/slide1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0" name="Shape 1140"/>
        <p:cNvGrpSpPr/>
        <p:nvPr/>
      </p:nvGrpSpPr>
      <p:grpSpPr>
        <a:xfrm>
          <a:off x="0" y="0"/>
          <a:ext cx="0" cy="0"/>
          <a:chOff x="0" y="0"/>
          <a:chExt cx="0" cy="0"/>
        </a:xfrm>
      </p:grpSpPr>
      <p:sp>
        <p:nvSpPr>
          <p:cNvPr id="1141" name="Google Shape;1141;p161"/>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Follow On</a:t>
            </a:r>
            <a:endParaRPr/>
          </a:p>
        </p:txBody>
      </p:sp>
      <p:sp>
        <p:nvSpPr>
          <p:cNvPr id="1142" name="Google Shape;1142;p161"/>
          <p:cNvSpPr txBox="1"/>
          <p:nvPr>
            <p:ph idx="1" type="body"/>
          </p:nvPr>
        </p:nvSpPr>
        <p:spPr>
          <a:xfrm>
            <a:off x="311700" y="1389600"/>
            <a:ext cx="3370800" cy="3179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a:solidFill>
                  <a:schemeClr val="dk1"/>
                </a:solidFill>
                <a:latin typeface="Helvetica Neue"/>
                <a:ea typeface="Helvetica Neue"/>
                <a:cs typeface="Helvetica Neue"/>
                <a:sym typeface="Helvetica Neue"/>
              </a:rPr>
              <a:t>15.821 Listening to the Customers</a:t>
            </a:r>
            <a:endParaRPr b="1">
              <a:solidFill>
                <a:schemeClr val="dk1"/>
              </a:solidFill>
              <a:latin typeface="Helvetica Neue"/>
              <a:ea typeface="Helvetica Neue"/>
              <a:cs typeface="Helvetica Neue"/>
              <a:sym typeface="Helvetica Neue"/>
            </a:endParaRPr>
          </a:p>
          <a:p>
            <a:pPr indent="0" lvl="0" marL="0" rtl="0" algn="l">
              <a:spcBef>
                <a:spcPts val="1200"/>
              </a:spcBef>
              <a:spcAft>
                <a:spcPts val="0"/>
              </a:spcAft>
              <a:buNone/>
            </a:pPr>
            <a:r>
              <a:rPr lang="en">
                <a:solidFill>
                  <a:schemeClr val="dk1"/>
                </a:solidFill>
              </a:rPr>
              <a:t>Take a deeper dive into topics including:</a:t>
            </a:r>
            <a:endParaRPr>
              <a:solidFill>
                <a:schemeClr val="dk1"/>
              </a:solidFill>
            </a:endParaRPr>
          </a:p>
          <a:p>
            <a:pPr indent="-304800" lvl="0" marL="457200" rtl="0" algn="l">
              <a:spcBef>
                <a:spcPts val="1200"/>
              </a:spcBef>
              <a:spcAft>
                <a:spcPts val="0"/>
              </a:spcAft>
              <a:buClr>
                <a:schemeClr val="dk1"/>
              </a:buClr>
              <a:buSzPts val="1200"/>
              <a:buChar char="●"/>
            </a:pPr>
            <a:r>
              <a:rPr lang="en">
                <a:solidFill>
                  <a:schemeClr val="dk1"/>
                </a:solidFill>
              </a:rPr>
              <a:t>direct listening (voice of the customer)</a:t>
            </a:r>
            <a:endParaRPr>
              <a:solidFill>
                <a:schemeClr val="dk1"/>
              </a:solidFill>
            </a:endParaRPr>
          </a:p>
          <a:p>
            <a:pPr indent="-304800" lvl="0" marL="457200" rtl="0" algn="l">
              <a:spcBef>
                <a:spcPts val="0"/>
              </a:spcBef>
              <a:spcAft>
                <a:spcPts val="0"/>
              </a:spcAft>
              <a:buClr>
                <a:schemeClr val="dk1"/>
              </a:buClr>
              <a:buSzPts val="1200"/>
              <a:buChar char="●"/>
            </a:pPr>
            <a:r>
              <a:rPr lang="en">
                <a:solidFill>
                  <a:schemeClr val="dk1"/>
                </a:solidFill>
              </a:rPr>
              <a:t>on-site observation (ethnography)</a:t>
            </a:r>
            <a:endParaRPr>
              <a:solidFill>
                <a:schemeClr val="dk1"/>
              </a:solidFill>
            </a:endParaRPr>
          </a:p>
          <a:p>
            <a:pPr indent="-304800" lvl="0" marL="457200" rtl="0" algn="l">
              <a:spcBef>
                <a:spcPts val="0"/>
              </a:spcBef>
              <a:spcAft>
                <a:spcPts val="0"/>
              </a:spcAft>
              <a:buClr>
                <a:schemeClr val="dk1"/>
              </a:buClr>
              <a:buSzPts val="1200"/>
              <a:buChar char="●"/>
            </a:pPr>
            <a:r>
              <a:rPr lang="en">
                <a:solidFill>
                  <a:schemeClr val="dk1"/>
                </a:solidFill>
              </a:rPr>
              <a:t>metaphor-based methods to get at unspoken needs</a:t>
            </a:r>
            <a:endParaRPr>
              <a:solidFill>
                <a:schemeClr val="dk1"/>
              </a:solidFill>
            </a:endParaRPr>
          </a:p>
          <a:p>
            <a:pPr indent="-304800" lvl="0" marL="457200" rtl="0" algn="l">
              <a:spcBef>
                <a:spcPts val="0"/>
              </a:spcBef>
              <a:spcAft>
                <a:spcPts val="0"/>
              </a:spcAft>
              <a:buClr>
                <a:schemeClr val="dk1"/>
              </a:buClr>
              <a:buSzPts val="1200"/>
              <a:buChar char="●"/>
            </a:pPr>
            <a:r>
              <a:rPr lang="en">
                <a:solidFill>
                  <a:schemeClr val="dk1"/>
                </a:solidFill>
              </a:rPr>
              <a:t>wizard-of-oz methods</a:t>
            </a:r>
            <a:endParaRPr>
              <a:solidFill>
                <a:schemeClr val="dk1"/>
              </a:solidFill>
            </a:endParaRPr>
          </a:p>
          <a:p>
            <a:pPr indent="-304800" lvl="0" marL="457200" rtl="0" algn="l">
              <a:spcBef>
                <a:spcPts val="0"/>
              </a:spcBef>
              <a:spcAft>
                <a:spcPts val="0"/>
              </a:spcAft>
              <a:buClr>
                <a:schemeClr val="dk1"/>
              </a:buClr>
              <a:buSzPts val="1200"/>
              <a:buChar char="●"/>
            </a:pPr>
            <a:r>
              <a:rPr lang="en">
                <a:solidFill>
                  <a:schemeClr val="dk1"/>
                </a:solidFill>
              </a:rPr>
              <a:t>machine learning visual and text analysis</a:t>
            </a:r>
            <a:endParaRPr>
              <a:solidFill>
                <a:schemeClr val="dk1"/>
              </a:solidFill>
            </a:endParaRPr>
          </a:p>
          <a:p>
            <a:pPr indent="-304800" lvl="0" marL="457200" rtl="0" algn="l">
              <a:spcBef>
                <a:spcPts val="0"/>
              </a:spcBef>
              <a:spcAft>
                <a:spcPts val="0"/>
              </a:spcAft>
              <a:buClr>
                <a:schemeClr val="dk1"/>
              </a:buClr>
              <a:buSzPts val="1200"/>
              <a:buChar char="●"/>
            </a:pPr>
            <a:r>
              <a:rPr lang="en">
                <a:solidFill>
                  <a:schemeClr val="dk1"/>
                </a:solidFill>
              </a:rPr>
              <a:t>successive prototyping</a:t>
            </a:r>
            <a:endParaRPr>
              <a:solidFill>
                <a:schemeClr val="dk1"/>
              </a:solidFill>
            </a:endParaRPr>
          </a:p>
          <a:p>
            <a:pPr indent="0" lvl="0" marL="0" rtl="0" algn="l">
              <a:spcBef>
                <a:spcPts val="1200"/>
              </a:spcBef>
              <a:spcAft>
                <a:spcPts val="0"/>
              </a:spcAft>
              <a:buNone/>
            </a:pPr>
            <a:r>
              <a:t/>
            </a:r>
            <a:endParaRPr>
              <a:solidFill>
                <a:schemeClr val="dk1"/>
              </a:solidFill>
            </a:endParaRPr>
          </a:p>
          <a:p>
            <a:pPr indent="0" lvl="0" marL="0" rtl="0" algn="l">
              <a:spcBef>
                <a:spcPts val="1200"/>
              </a:spcBef>
              <a:spcAft>
                <a:spcPts val="1200"/>
              </a:spcAft>
              <a:buNone/>
            </a:pPr>
            <a:r>
              <a:t/>
            </a:r>
            <a:endParaRPr>
              <a:solidFill>
                <a:schemeClr val="dk1"/>
              </a:solidFill>
            </a:endParaRPr>
          </a:p>
        </p:txBody>
      </p:sp>
      <p:sp>
        <p:nvSpPr>
          <p:cNvPr id="1143" name="Google Shape;1143;p161"/>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1144" name="Google Shape;1144;p161"/>
          <p:cNvSpPr txBox="1"/>
          <p:nvPr>
            <p:ph type="title"/>
          </p:nvPr>
        </p:nvSpPr>
        <p:spPr>
          <a:xfrm>
            <a:off x="4879650" y="3199775"/>
            <a:ext cx="2998500" cy="6717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sz="1400">
                <a:solidFill>
                  <a:schemeClr val="dk1"/>
                </a:solidFill>
              </a:rPr>
              <a:t>John Hauser</a:t>
            </a:r>
            <a:endParaRPr sz="1400">
              <a:solidFill>
                <a:schemeClr val="dk1"/>
              </a:solidFill>
            </a:endParaRPr>
          </a:p>
          <a:p>
            <a:pPr indent="0" lvl="0" marL="0" rtl="0" algn="ctr">
              <a:spcBef>
                <a:spcPts val="0"/>
              </a:spcBef>
              <a:spcAft>
                <a:spcPts val="0"/>
              </a:spcAft>
              <a:buNone/>
            </a:pPr>
            <a:r>
              <a:rPr b="0" lang="en" sz="1400">
                <a:solidFill>
                  <a:schemeClr val="dk1"/>
                </a:solidFill>
              </a:rPr>
              <a:t>Kirin Professor of Marketing</a:t>
            </a:r>
            <a:endParaRPr b="0" sz="1400">
              <a:solidFill>
                <a:schemeClr val="dk1"/>
              </a:solidFill>
            </a:endParaRPr>
          </a:p>
          <a:p>
            <a:pPr indent="0" lvl="0" marL="0" rtl="0" algn="ctr">
              <a:spcBef>
                <a:spcPts val="0"/>
              </a:spcBef>
              <a:spcAft>
                <a:spcPts val="0"/>
              </a:spcAft>
              <a:buNone/>
            </a:pPr>
            <a:r>
              <a:rPr b="0" lang="en" sz="1400">
                <a:solidFill>
                  <a:schemeClr val="dk1"/>
                </a:solidFill>
              </a:rPr>
              <a:t>MIT Sloan</a:t>
            </a:r>
            <a:endParaRPr b="0" sz="1400">
              <a:solidFill>
                <a:schemeClr val="dk1"/>
              </a:solidFill>
            </a:endParaRPr>
          </a:p>
        </p:txBody>
      </p:sp>
      <p:pic>
        <p:nvPicPr>
          <p:cNvPr descr="John R. Hauser - MIT Personal Faculty" id="1145" name="Google Shape;1145;p161"/>
          <p:cNvPicPr preferRelativeResize="0"/>
          <p:nvPr/>
        </p:nvPicPr>
        <p:blipFill>
          <a:blip r:embed="rId3">
            <a:alphaModFix/>
          </a:blip>
          <a:stretch>
            <a:fillRect/>
          </a:stretch>
        </p:blipFill>
        <p:spPr>
          <a:xfrm>
            <a:off x="5548350" y="1452625"/>
            <a:ext cx="1597500" cy="1597500"/>
          </a:xfrm>
          <a:prstGeom prst="ellipse">
            <a:avLst/>
          </a:prstGeom>
          <a:noFill/>
          <a:ln>
            <a:noFill/>
          </a:ln>
        </p:spPr>
      </p:pic>
    </p:spTree>
  </p:cSld>
  <p:clrMapOvr>
    <a:masterClrMapping/>
  </p:clrMapOvr>
</p:sld>
</file>

<file path=ppt/slides/slide1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9" name="Shape 1149"/>
        <p:cNvGrpSpPr/>
        <p:nvPr/>
      </p:nvGrpSpPr>
      <p:grpSpPr>
        <a:xfrm>
          <a:off x="0" y="0"/>
          <a:ext cx="0" cy="0"/>
          <a:chOff x="0" y="0"/>
          <a:chExt cx="0" cy="0"/>
        </a:xfrm>
      </p:grpSpPr>
      <p:sp>
        <p:nvSpPr>
          <p:cNvPr id="1150" name="Google Shape;1150;p16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Today’s Plan</a:t>
            </a:r>
            <a:endParaRPr/>
          </a:p>
        </p:txBody>
      </p:sp>
      <p:sp>
        <p:nvSpPr>
          <p:cNvPr id="1151" name="Google Shape;1151;p162"/>
          <p:cNvSpPr txBox="1"/>
          <p:nvPr>
            <p:ph idx="1" type="body"/>
          </p:nvPr>
        </p:nvSpPr>
        <p:spPr>
          <a:xfrm>
            <a:off x="311700" y="1217450"/>
            <a:ext cx="4905900" cy="3132000"/>
          </a:xfrm>
          <a:prstGeom prst="rect">
            <a:avLst/>
          </a:prstGeom>
        </p:spPr>
        <p:txBody>
          <a:bodyPr anchorCtr="0" anchor="t" bIns="91425" lIns="91425" spcFirstLastPara="1" rIns="91425" wrap="square" tIns="91425">
            <a:normAutofit lnSpcReduction="10000"/>
          </a:bodyPr>
          <a:lstStyle/>
          <a:p>
            <a:pPr indent="0" lvl="0" marL="0" rtl="0" algn="l">
              <a:lnSpc>
                <a:spcPct val="150000"/>
              </a:lnSpc>
              <a:spcBef>
                <a:spcPts val="0"/>
              </a:spcBef>
              <a:spcAft>
                <a:spcPts val="0"/>
              </a:spcAft>
              <a:buNone/>
            </a:pPr>
            <a:r>
              <a:rPr lang="en" sz="1700" strike="sngStrike"/>
              <a:t>30 mins	Intro to Venture Creation Tactics</a:t>
            </a:r>
            <a:endParaRPr sz="1700" strike="sngStrike"/>
          </a:p>
          <a:p>
            <a:pPr indent="0" lvl="0" marL="0" rtl="0" algn="l">
              <a:lnSpc>
                <a:spcPct val="150000"/>
              </a:lnSpc>
              <a:spcBef>
                <a:spcPts val="1200"/>
              </a:spcBef>
              <a:spcAft>
                <a:spcPts val="0"/>
              </a:spcAft>
              <a:buNone/>
            </a:pPr>
            <a:r>
              <a:rPr lang="en" sz="1700" strike="sngStrike"/>
              <a:t>40 mins	Pitches</a:t>
            </a:r>
            <a:endParaRPr sz="1700" strike="sngStrike"/>
          </a:p>
          <a:p>
            <a:pPr indent="0" lvl="0" marL="0" rtl="0" algn="l">
              <a:lnSpc>
                <a:spcPct val="150000"/>
              </a:lnSpc>
              <a:spcBef>
                <a:spcPts val="1200"/>
              </a:spcBef>
              <a:spcAft>
                <a:spcPts val="0"/>
              </a:spcAft>
              <a:buNone/>
            </a:pPr>
            <a:r>
              <a:rPr lang="en" sz="1700" strike="sngStrike"/>
              <a:t>30 mins	Lecture &amp; Discussion</a:t>
            </a:r>
            <a:endParaRPr sz="1700" strike="sngStrike"/>
          </a:p>
          <a:p>
            <a:pPr indent="0" lvl="0" marL="0" rtl="0" algn="l">
              <a:lnSpc>
                <a:spcPct val="150000"/>
              </a:lnSpc>
              <a:spcBef>
                <a:spcPts val="1200"/>
              </a:spcBef>
              <a:spcAft>
                <a:spcPts val="0"/>
              </a:spcAft>
              <a:buNone/>
            </a:pPr>
            <a:r>
              <a:rPr lang="en" sz="1700"/>
              <a:t>60 mins	Workshop Session</a:t>
            </a:r>
            <a:endParaRPr sz="1700"/>
          </a:p>
          <a:p>
            <a:pPr indent="0" lvl="0" marL="0" rtl="0" algn="l">
              <a:lnSpc>
                <a:spcPct val="150000"/>
              </a:lnSpc>
              <a:spcBef>
                <a:spcPts val="1200"/>
              </a:spcBef>
              <a:spcAft>
                <a:spcPts val="0"/>
              </a:spcAft>
              <a:buNone/>
            </a:pPr>
            <a:r>
              <a:rPr lang="en" sz="1700"/>
              <a:t>10 mins	Wrap Up, Debrief, and Q&amp;A</a:t>
            </a:r>
            <a:endParaRPr sz="1700"/>
          </a:p>
          <a:p>
            <a:pPr indent="0" lvl="0" marL="0" rtl="0" algn="l">
              <a:lnSpc>
                <a:spcPct val="150000"/>
              </a:lnSpc>
              <a:spcBef>
                <a:spcPts val="1200"/>
              </a:spcBef>
              <a:spcAft>
                <a:spcPts val="1200"/>
              </a:spcAft>
              <a:buNone/>
            </a:pPr>
            <a:r>
              <a:rPr lang="en" sz="1700"/>
              <a:t>...	Team Matching (as needed)</a:t>
            </a:r>
            <a:endParaRPr sz="1700"/>
          </a:p>
        </p:txBody>
      </p:sp>
      <p:sp>
        <p:nvSpPr>
          <p:cNvPr id="1152" name="Google Shape;1152;p162"/>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1153" name="Google Shape;1153;p162"/>
          <p:cNvPicPr preferRelativeResize="0"/>
          <p:nvPr/>
        </p:nvPicPr>
        <p:blipFill rotWithShape="1">
          <a:blip r:embed="rId3">
            <a:alphaModFix/>
          </a:blip>
          <a:srcRect b="0" l="9745" r="11090" t="0"/>
          <a:stretch/>
        </p:blipFill>
        <p:spPr>
          <a:xfrm>
            <a:off x="5217700" y="1132275"/>
            <a:ext cx="4682700" cy="3416399"/>
          </a:xfrm>
          <a:prstGeom prst="rect">
            <a:avLst/>
          </a:prstGeom>
          <a:noFill/>
          <a:ln>
            <a:noFill/>
          </a:ln>
        </p:spPr>
      </p:pic>
    </p:spTree>
  </p:cSld>
  <p:clrMapOvr>
    <a:masterClrMapping/>
  </p:clrMapOvr>
</p:sld>
</file>

<file path=ppt/slides/slide1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7" name="Shape 1157"/>
        <p:cNvGrpSpPr/>
        <p:nvPr/>
      </p:nvGrpSpPr>
      <p:grpSpPr>
        <a:xfrm>
          <a:off x="0" y="0"/>
          <a:ext cx="0" cy="0"/>
          <a:chOff x="0" y="0"/>
          <a:chExt cx="0" cy="0"/>
        </a:xfrm>
      </p:grpSpPr>
      <p:sp>
        <p:nvSpPr>
          <p:cNvPr id="1158" name="Google Shape;1158;p16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Workshop Prompts</a:t>
            </a:r>
            <a:endParaRPr/>
          </a:p>
        </p:txBody>
      </p:sp>
      <p:sp>
        <p:nvSpPr>
          <p:cNvPr id="1159" name="Google Shape;1159;p16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lnSpc>
                <a:spcPct val="150000"/>
              </a:lnSpc>
              <a:spcBef>
                <a:spcPts val="0"/>
              </a:spcBef>
              <a:spcAft>
                <a:spcPts val="0"/>
              </a:spcAft>
              <a:buSzPts val="1800"/>
              <a:buChar char="-"/>
            </a:pPr>
            <a:r>
              <a:rPr lang="en"/>
              <a:t>Immersion: Identify 3 competitors/alternatives from Step 11, </a:t>
            </a:r>
            <a:r>
              <a:rPr lang="en"/>
              <a:t>Competitive</a:t>
            </a:r>
            <a:r>
              <a:rPr lang="en"/>
              <a:t> Position, and sign up for their services </a:t>
            </a:r>
            <a:endParaRPr/>
          </a:p>
          <a:p>
            <a:pPr indent="-342900" lvl="0" marL="457200" rtl="0" algn="l">
              <a:lnSpc>
                <a:spcPct val="150000"/>
              </a:lnSpc>
              <a:spcBef>
                <a:spcPts val="0"/>
              </a:spcBef>
              <a:spcAft>
                <a:spcPts val="0"/>
              </a:spcAft>
              <a:buSzPts val="1800"/>
              <a:buChar char="-"/>
            </a:pPr>
            <a:r>
              <a:rPr lang="en"/>
              <a:t>Maintaining Relationships: Write an outreach email to interviewees you’ve already talked to</a:t>
            </a:r>
            <a:endParaRPr/>
          </a:p>
          <a:p>
            <a:pPr indent="-342900" lvl="0" marL="457200" rtl="0" algn="l">
              <a:lnSpc>
                <a:spcPct val="150000"/>
              </a:lnSpc>
              <a:spcBef>
                <a:spcPts val="0"/>
              </a:spcBef>
              <a:spcAft>
                <a:spcPts val="0"/>
              </a:spcAft>
              <a:buSzPts val="1800"/>
              <a:buChar char="-"/>
            </a:pPr>
            <a:r>
              <a:rPr lang="en"/>
              <a:t>Expanding Your PMR Pool: Find 20 people you can reach out to</a:t>
            </a:r>
            <a:endParaRPr/>
          </a:p>
          <a:p>
            <a:pPr indent="-342900" lvl="0" marL="457200" rtl="0" algn="l">
              <a:lnSpc>
                <a:spcPct val="150000"/>
              </a:lnSpc>
              <a:spcBef>
                <a:spcPts val="0"/>
              </a:spcBef>
              <a:spcAft>
                <a:spcPts val="0"/>
              </a:spcAft>
              <a:buSzPts val="1800"/>
              <a:buChar char="-"/>
            </a:pPr>
            <a:r>
              <a:rPr lang="en"/>
              <a:t>Making Sense of PMR Feedback: Develop your qual/quant matrix</a:t>
            </a:r>
            <a:endParaRPr/>
          </a:p>
          <a:p>
            <a:pPr indent="-342900" lvl="0" marL="457200" rtl="0" algn="l">
              <a:lnSpc>
                <a:spcPct val="150000"/>
              </a:lnSpc>
              <a:spcBef>
                <a:spcPts val="0"/>
              </a:spcBef>
              <a:spcAft>
                <a:spcPts val="0"/>
              </a:spcAft>
              <a:buSzPts val="1800"/>
              <a:buChar char="-"/>
            </a:pPr>
            <a:r>
              <a:rPr lang="en"/>
              <a:t>Quantifying Things Further with Surveys: Design a survey to send out</a:t>
            </a:r>
            <a:endParaRPr/>
          </a:p>
        </p:txBody>
      </p:sp>
      <p:sp>
        <p:nvSpPr>
          <p:cNvPr id="1160" name="Google Shape;1160;p163"/>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4" name="Shape 1164"/>
        <p:cNvGrpSpPr/>
        <p:nvPr/>
      </p:nvGrpSpPr>
      <p:grpSpPr>
        <a:xfrm>
          <a:off x="0" y="0"/>
          <a:ext cx="0" cy="0"/>
          <a:chOff x="0" y="0"/>
          <a:chExt cx="0" cy="0"/>
        </a:xfrm>
      </p:grpSpPr>
      <p:sp>
        <p:nvSpPr>
          <p:cNvPr id="1165" name="Google Shape;1165;p16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Today’s Plan</a:t>
            </a:r>
            <a:endParaRPr/>
          </a:p>
        </p:txBody>
      </p:sp>
      <p:sp>
        <p:nvSpPr>
          <p:cNvPr id="1166" name="Google Shape;1166;p164"/>
          <p:cNvSpPr txBox="1"/>
          <p:nvPr>
            <p:ph idx="1" type="body"/>
          </p:nvPr>
        </p:nvSpPr>
        <p:spPr>
          <a:xfrm>
            <a:off x="311700" y="1217450"/>
            <a:ext cx="4905900" cy="3132000"/>
          </a:xfrm>
          <a:prstGeom prst="rect">
            <a:avLst/>
          </a:prstGeom>
        </p:spPr>
        <p:txBody>
          <a:bodyPr anchorCtr="0" anchor="t" bIns="91425" lIns="91425" spcFirstLastPara="1" rIns="91425" wrap="square" tIns="91425">
            <a:normAutofit lnSpcReduction="10000"/>
          </a:bodyPr>
          <a:lstStyle/>
          <a:p>
            <a:pPr indent="0" lvl="0" marL="0" rtl="0" algn="l">
              <a:lnSpc>
                <a:spcPct val="150000"/>
              </a:lnSpc>
              <a:spcBef>
                <a:spcPts val="0"/>
              </a:spcBef>
              <a:spcAft>
                <a:spcPts val="0"/>
              </a:spcAft>
              <a:buNone/>
            </a:pPr>
            <a:r>
              <a:rPr lang="en" sz="1700" strike="sngStrike"/>
              <a:t>30 mins	Intro to Venture Creation Tactics</a:t>
            </a:r>
            <a:endParaRPr sz="1700" strike="sngStrike"/>
          </a:p>
          <a:p>
            <a:pPr indent="0" lvl="0" marL="0" rtl="0" algn="l">
              <a:lnSpc>
                <a:spcPct val="150000"/>
              </a:lnSpc>
              <a:spcBef>
                <a:spcPts val="1200"/>
              </a:spcBef>
              <a:spcAft>
                <a:spcPts val="0"/>
              </a:spcAft>
              <a:buNone/>
            </a:pPr>
            <a:r>
              <a:rPr lang="en" sz="1700" strike="sngStrike"/>
              <a:t>40 mins	Pitches</a:t>
            </a:r>
            <a:endParaRPr sz="1700" strike="sngStrike"/>
          </a:p>
          <a:p>
            <a:pPr indent="0" lvl="0" marL="0" rtl="0" algn="l">
              <a:lnSpc>
                <a:spcPct val="150000"/>
              </a:lnSpc>
              <a:spcBef>
                <a:spcPts val="1200"/>
              </a:spcBef>
              <a:spcAft>
                <a:spcPts val="0"/>
              </a:spcAft>
              <a:buNone/>
            </a:pPr>
            <a:r>
              <a:rPr lang="en" sz="1700" strike="sngStrike"/>
              <a:t>30 mins	Lecture &amp; Discussion</a:t>
            </a:r>
            <a:endParaRPr sz="1700" strike="sngStrike"/>
          </a:p>
          <a:p>
            <a:pPr indent="0" lvl="0" marL="0" rtl="0" algn="l">
              <a:lnSpc>
                <a:spcPct val="150000"/>
              </a:lnSpc>
              <a:spcBef>
                <a:spcPts val="1200"/>
              </a:spcBef>
              <a:spcAft>
                <a:spcPts val="0"/>
              </a:spcAft>
              <a:buNone/>
            </a:pPr>
            <a:r>
              <a:rPr lang="en" sz="1700" strike="sngStrike"/>
              <a:t>60 mins	Workshop Session</a:t>
            </a:r>
            <a:endParaRPr sz="1700" strike="sngStrike"/>
          </a:p>
          <a:p>
            <a:pPr indent="0" lvl="0" marL="0" rtl="0" algn="l">
              <a:lnSpc>
                <a:spcPct val="150000"/>
              </a:lnSpc>
              <a:spcBef>
                <a:spcPts val="1200"/>
              </a:spcBef>
              <a:spcAft>
                <a:spcPts val="0"/>
              </a:spcAft>
              <a:buNone/>
            </a:pPr>
            <a:r>
              <a:rPr lang="en" sz="1700"/>
              <a:t>10 mins	Wrap Up, Debrief, and Q&amp;A</a:t>
            </a:r>
            <a:endParaRPr sz="1700"/>
          </a:p>
          <a:p>
            <a:pPr indent="0" lvl="0" marL="0" rtl="0" algn="l">
              <a:lnSpc>
                <a:spcPct val="150000"/>
              </a:lnSpc>
              <a:spcBef>
                <a:spcPts val="1200"/>
              </a:spcBef>
              <a:spcAft>
                <a:spcPts val="1200"/>
              </a:spcAft>
              <a:buNone/>
            </a:pPr>
            <a:r>
              <a:rPr lang="en" sz="1700"/>
              <a:t>...	Team Matching (as needed)</a:t>
            </a:r>
            <a:endParaRPr sz="1700"/>
          </a:p>
        </p:txBody>
      </p:sp>
      <p:sp>
        <p:nvSpPr>
          <p:cNvPr id="1167" name="Google Shape;1167;p164"/>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1168" name="Google Shape;1168;p164"/>
          <p:cNvPicPr preferRelativeResize="0"/>
          <p:nvPr/>
        </p:nvPicPr>
        <p:blipFill rotWithShape="1">
          <a:blip r:embed="rId3">
            <a:alphaModFix/>
          </a:blip>
          <a:srcRect b="0" l="9745" r="11090" t="0"/>
          <a:stretch/>
        </p:blipFill>
        <p:spPr>
          <a:xfrm>
            <a:off x="5217700" y="1132275"/>
            <a:ext cx="4682700" cy="341639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3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sz="3600"/>
              <a:t>What are the two most precious resources you have as an entrepreneur?</a:t>
            </a:r>
            <a:endParaRPr/>
          </a:p>
        </p:txBody>
      </p:sp>
      <p:sp>
        <p:nvSpPr>
          <p:cNvPr id="158" name="Google Shape;158;p30"/>
          <p:cNvSpPr txBox="1"/>
          <p:nvPr>
            <p:ph idx="1" type="body"/>
          </p:nvPr>
        </p:nvSpPr>
        <p:spPr>
          <a:xfrm>
            <a:off x="311700" y="3375250"/>
            <a:ext cx="3999900" cy="11937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sz="2400">
                <a:solidFill>
                  <a:schemeClr val="accent1"/>
                </a:solidFill>
              </a:rPr>
              <a:t>Time</a:t>
            </a:r>
            <a:endParaRPr sz="2400">
              <a:solidFill>
                <a:schemeClr val="accent1"/>
              </a:solidFill>
            </a:endParaRPr>
          </a:p>
        </p:txBody>
      </p:sp>
      <p:sp>
        <p:nvSpPr>
          <p:cNvPr id="159" name="Google Shape;159;p30"/>
          <p:cNvSpPr txBox="1"/>
          <p:nvPr>
            <p:ph idx="2" type="body"/>
          </p:nvPr>
        </p:nvSpPr>
        <p:spPr>
          <a:xfrm>
            <a:off x="4832400" y="3375250"/>
            <a:ext cx="3999900" cy="11937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sz="2400">
                <a:solidFill>
                  <a:schemeClr val="accent1"/>
                </a:solidFill>
              </a:rPr>
              <a:t>Money</a:t>
            </a:r>
            <a:endParaRPr sz="2400">
              <a:solidFill>
                <a:schemeClr val="accent1"/>
              </a:solidFill>
            </a:endParaRPr>
          </a:p>
        </p:txBody>
      </p:sp>
      <p:sp>
        <p:nvSpPr>
          <p:cNvPr id="160" name="Google Shape;160;p30"/>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161" name="Google Shape;161;p30"/>
          <p:cNvPicPr preferRelativeResize="0"/>
          <p:nvPr/>
        </p:nvPicPr>
        <p:blipFill>
          <a:blip r:embed="rId3">
            <a:alphaModFix/>
          </a:blip>
          <a:stretch>
            <a:fillRect/>
          </a:stretch>
        </p:blipFill>
        <p:spPr>
          <a:xfrm>
            <a:off x="1835400" y="2194150"/>
            <a:ext cx="952500" cy="952500"/>
          </a:xfrm>
          <a:prstGeom prst="rect">
            <a:avLst/>
          </a:prstGeom>
          <a:noFill/>
          <a:ln>
            <a:noFill/>
          </a:ln>
        </p:spPr>
      </p:pic>
      <p:pic>
        <p:nvPicPr>
          <p:cNvPr id="162" name="Google Shape;162;p30"/>
          <p:cNvPicPr preferRelativeResize="0"/>
          <p:nvPr/>
        </p:nvPicPr>
        <p:blipFill>
          <a:blip r:embed="rId4">
            <a:alphaModFix/>
          </a:blip>
          <a:stretch>
            <a:fillRect/>
          </a:stretch>
        </p:blipFill>
        <p:spPr>
          <a:xfrm>
            <a:off x="6356100" y="2194150"/>
            <a:ext cx="952500" cy="952500"/>
          </a:xfrm>
          <a:prstGeom prst="rect">
            <a:avLst/>
          </a:prstGeom>
          <a:noFill/>
          <a:ln>
            <a:noFill/>
          </a:ln>
        </p:spPr>
      </p:pic>
    </p:spTree>
  </p:cSld>
  <p:clrMapOvr>
    <a:masterClrMapping/>
  </p:clrMapOvr>
</p:sld>
</file>

<file path=ppt/slides/slide1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2" name="Shape 1172"/>
        <p:cNvGrpSpPr/>
        <p:nvPr/>
      </p:nvGrpSpPr>
      <p:grpSpPr>
        <a:xfrm>
          <a:off x="0" y="0"/>
          <a:ext cx="0" cy="0"/>
          <a:chOff x="0" y="0"/>
          <a:chExt cx="0" cy="0"/>
        </a:xfrm>
      </p:grpSpPr>
      <p:sp>
        <p:nvSpPr>
          <p:cNvPr id="1173" name="Google Shape;1173;p16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Questions?</a:t>
            </a:r>
            <a:endParaRPr/>
          </a:p>
        </p:txBody>
      </p:sp>
      <p:sp>
        <p:nvSpPr>
          <p:cNvPr id="1174" name="Google Shape;1174;p165"/>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1175" name="Google Shape;1175;p165"/>
          <p:cNvPicPr preferRelativeResize="0"/>
          <p:nvPr/>
        </p:nvPicPr>
        <p:blipFill>
          <a:blip r:embed="rId3">
            <a:alphaModFix/>
          </a:blip>
          <a:stretch>
            <a:fillRect/>
          </a:stretch>
        </p:blipFill>
        <p:spPr>
          <a:xfrm>
            <a:off x="2069749" y="1017725"/>
            <a:ext cx="5004500" cy="3482400"/>
          </a:xfrm>
          <a:prstGeom prst="rect">
            <a:avLst/>
          </a:prstGeom>
          <a:noFill/>
          <a:ln>
            <a:noFill/>
          </a:ln>
        </p:spPr>
      </p:pic>
    </p:spTree>
  </p:cSld>
  <p:clrMapOvr>
    <a:masterClrMapping/>
  </p:clrMapOvr>
</p:sld>
</file>

<file path=ppt/slides/slide1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9" name="Shape 1179"/>
        <p:cNvGrpSpPr/>
        <p:nvPr/>
      </p:nvGrpSpPr>
      <p:grpSpPr>
        <a:xfrm>
          <a:off x="0" y="0"/>
          <a:ext cx="0" cy="0"/>
          <a:chOff x="0" y="0"/>
          <a:chExt cx="0" cy="0"/>
        </a:xfrm>
      </p:grpSpPr>
      <p:sp>
        <p:nvSpPr>
          <p:cNvPr id="1180" name="Google Shape;1180;p16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Preread: Setting Good Goals - Charting the Course to Major Milestones </a:t>
            </a:r>
            <a:endParaRPr/>
          </a:p>
        </p:txBody>
      </p:sp>
      <p:sp>
        <p:nvSpPr>
          <p:cNvPr id="1181" name="Google Shape;1181;p166"/>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1182" name="Google Shape;1182;p166"/>
          <p:cNvPicPr preferRelativeResize="0"/>
          <p:nvPr/>
        </p:nvPicPr>
        <p:blipFill>
          <a:blip r:embed="rId3">
            <a:alphaModFix/>
          </a:blip>
          <a:stretch>
            <a:fillRect/>
          </a:stretch>
        </p:blipFill>
        <p:spPr>
          <a:xfrm>
            <a:off x="2008025" y="1414225"/>
            <a:ext cx="5127951" cy="3249000"/>
          </a:xfrm>
          <a:prstGeom prst="rect">
            <a:avLst/>
          </a:prstGeom>
          <a:noFill/>
          <a:ln>
            <a:noFill/>
          </a:ln>
        </p:spPr>
      </p:pic>
    </p:spTree>
  </p:cSld>
  <p:clrMapOvr>
    <a:masterClrMapping/>
  </p:clrMapOvr>
</p:sld>
</file>

<file path=ppt/slides/slide1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6" name="Shape 1186"/>
        <p:cNvGrpSpPr/>
        <p:nvPr/>
      </p:nvGrpSpPr>
      <p:grpSpPr>
        <a:xfrm>
          <a:off x="0" y="0"/>
          <a:ext cx="0" cy="0"/>
          <a:chOff x="0" y="0"/>
          <a:chExt cx="0" cy="0"/>
        </a:xfrm>
      </p:grpSpPr>
      <p:sp>
        <p:nvSpPr>
          <p:cNvPr id="1187" name="Google Shape;1187;p16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Assignment: Tactical Playbook for Advanced PMR </a:t>
            </a:r>
            <a:endParaRPr/>
          </a:p>
        </p:txBody>
      </p:sp>
      <p:sp>
        <p:nvSpPr>
          <p:cNvPr id="1188" name="Google Shape;1188;p167"/>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1189" name="Google Shape;1189;p167"/>
          <p:cNvPicPr preferRelativeResize="0"/>
          <p:nvPr/>
        </p:nvPicPr>
        <p:blipFill>
          <a:blip r:embed="rId3">
            <a:alphaModFix/>
          </a:blip>
          <a:stretch>
            <a:fillRect/>
          </a:stretch>
        </p:blipFill>
        <p:spPr>
          <a:xfrm>
            <a:off x="1450437" y="1017725"/>
            <a:ext cx="6243116" cy="3645499"/>
          </a:xfrm>
          <a:prstGeom prst="rect">
            <a:avLst/>
          </a:prstGeom>
          <a:noFill/>
          <a:ln>
            <a:noFill/>
          </a:ln>
        </p:spPr>
      </p:pic>
    </p:spTree>
  </p:cSld>
  <p:clrMapOvr>
    <a:masterClrMapping/>
  </p:clrMapOvr>
</p:sld>
</file>

<file path=ppt/slides/slide1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3" name="Shape 1193"/>
        <p:cNvGrpSpPr/>
        <p:nvPr/>
      </p:nvGrpSpPr>
      <p:grpSpPr>
        <a:xfrm>
          <a:off x="0" y="0"/>
          <a:ext cx="0" cy="0"/>
          <a:chOff x="0" y="0"/>
          <a:chExt cx="0" cy="0"/>
        </a:xfrm>
      </p:grpSpPr>
      <p:sp>
        <p:nvSpPr>
          <p:cNvPr id="1194" name="Google Shape;1194;p16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Today’s Plan</a:t>
            </a:r>
            <a:endParaRPr/>
          </a:p>
        </p:txBody>
      </p:sp>
      <p:sp>
        <p:nvSpPr>
          <p:cNvPr id="1195" name="Google Shape;1195;p168"/>
          <p:cNvSpPr txBox="1"/>
          <p:nvPr>
            <p:ph idx="1" type="body"/>
          </p:nvPr>
        </p:nvSpPr>
        <p:spPr>
          <a:xfrm>
            <a:off x="311700" y="1217450"/>
            <a:ext cx="4905900" cy="3132000"/>
          </a:xfrm>
          <a:prstGeom prst="rect">
            <a:avLst/>
          </a:prstGeom>
        </p:spPr>
        <p:txBody>
          <a:bodyPr anchorCtr="0" anchor="t" bIns="91425" lIns="91425" spcFirstLastPara="1" rIns="91425" wrap="square" tIns="91425">
            <a:normAutofit lnSpcReduction="10000"/>
          </a:bodyPr>
          <a:lstStyle/>
          <a:p>
            <a:pPr indent="0" lvl="0" marL="0" rtl="0" algn="l">
              <a:lnSpc>
                <a:spcPct val="150000"/>
              </a:lnSpc>
              <a:spcBef>
                <a:spcPts val="0"/>
              </a:spcBef>
              <a:spcAft>
                <a:spcPts val="0"/>
              </a:spcAft>
              <a:buNone/>
            </a:pPr>
            <a:r>
              <a:rPr lang="en" sz="1700" strike="sngStrike"/>
              <a:t>30 mins	Intro to Venture Creation Tactics</a:t>
            </a:r>
            <a:endParaRPr sz="1700" strike="sngStrike"/>
          </a:p>
          <a:p>
            <a:pPr indent="0" lvl="0" marL="0" rtl="0" algn="l">
              <a:lnSpc>
                <a:spcPct val="150000"/>
              </a:lnSpc>
              <a:spcBef>
                <a:spcPts val="1200"/>
              </a:spcBef>
              <a:spcAft>
                <a:spcPts val="0"/>
              </a:spcAft>
              <a:buNone/>
            </a:pPr>
            <a:r>
              <a:rPr lang="en" sz="1700" strike="sngStrike"/>
              <a:t>40 mins	Pitches</a:t>
            </a:r>
            <a:endParaRPr sz="1700" strike="sngStrike"/>
          </a:p>
          <a:p>
            <a:pPr indent="0" lvl="0" marL="0" rtl="0" algn="l">
              <a:lnSpc>
                <a:spcPct val="150000"/>
              </a:lnSpc>
              <a:spcBef>
                <a:spcPts val="1200"/>
              </a:spcBef>
              <a:spcAft>
                <a:spcPts val="0"/>
              </a:spcAft>
              <a:buNone/>
            </a:pPr>
            <a:r>
              <a:rPr lang="en" sz="1700" strike="sngStrike"/>
              <a:t>30 mins	Lecture &amp; Discussion</a:t>
            </a:r>
            <a:endParaRPr sz="1700" strike="sngStrike"/>
          </a:p>
          <a:p>
            <a:pPr indent="0" lvl="0" marL="0" rtl="0" algn="l">
              <a:lnSpc>
                <a:spcPct val="150000"/>
              </a:lnSpc>
              <a:spcBef>
                <a:spcPts val="1200"/>
              </a:spcBef>
              <a:spcAft>
                <a:spcPts val="0"/>
              </a:spcAft>
              <a:buNone/>
            </a:pPr>
            <a:r>
              <a:rPr lang="en" sz="1700" strike="sngStrike"/>
              <a:t>60 mins	Workshop Session</a:t>
            </a:r>
            <a:endParaRPr sz="1700" strike="sngStrike"/>
          </a:p>
          <a:p>
            <a:pPr indent="0" lvl="0" marL="0" rtl="0" algn="l">
              <a:lnSpc>
                <a:spcPct val="150000"/>
              </a:lnSpc>
              <a:spcBef>
                <a:spcPts val="1200"/>
              </a:spcBef>
              <a:spcAft>
                <a:spcPts val="0"/>
              </a:spcAft>
              <a:buNone/>
            </a:pPr>
            <a:r>
              <a:rPr lang="en" sz="1700" strike="sngStrike"/>
              <a:t>10 mins	Wrap Up, Debrief, and Q&amp;A</a:t>
            </a:r>
            <a:endParaRPr sz="1700" strike="sngStrike"/>
          </a:p>
          <a:p>
            <a:pPr indent="0" lvl="0" marL="0" rtl="0" algn="l">
              <a:lnSpc>
                <a:spcPct val="150000"/>
              </a:lnSpc>
              <a:spcBef>
                <a:spcPts val="1200"/>
              </a:spcBef>
              <a:spcAft>
                <a:spcPts val="1200"/>
              </a:spcAft>
              <a:buNone/>
            </a:pPr>
            <a:r>
              <a:rPr lang="en" sz="1700"/>
              <a:t>...	Team Matching (as needed)</a:t>
            </a:r>
            <a:endParaRPr sz="1700"/>
          </a:p>
        </p:txBody>
      </p:sp>
      <p:sp>
        <p:nvSpPr>
          <p:cNvPr id="1196" name="Google Shape;1196;p168"/>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1197" name="Google Shape;1197;p168"/>
          <p:cNvPicPr preferRelativeResize="0"/>
          <p:nvPr/>
        </p:nvPicPr>
        <p:blipFill rotWithShape="1">
          <a:blip r:embed="rId3">
            <a:alphaModFix/>
          </a:blip>
          <a:srcRect b="0" l="9745" r="11090" t="0"/>
          <a:stretch/>
        </p:blipFill>
        <p:spPr>
          <a:xfrm>
            <a:off x="5217700" y="1132275"/>
            <a:ext cx="4682700" cy="3416399"/>
          </a:xfrm>
          <a:prstGeom prst="rect">
            <a:avLst/>
          </a:prstGeom>
          <a:noFill/>
          <a:ln>
            <a:noFill/>
          </a:ln>
        </p:spPr>
      </p:pic>
    </p:spTree>
  </p:cSld>
  <p:clrMapOvr>
    <a:masterClrMapping/>
  </p:clrMapOvr>
</p:sld>
</file>

<file path=ppt/slides/slide1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1" name="Shape 1201"/>
        <p:cNvGrpSpPr/>
        <p:nvPr/>
      </p:nvGrpSpPr>
      <p:grpSpPr>
        <a:xfrm>
          <a:off x="0" y="0"/>
          <a:ext cx="0" cy="0"/>
          <a:chOff x="0" y="0"/>
          <a:chExt cx="0" cy="0"/>
        </a:xfrm>
      </p:grpSpPr>
      <p:sp>
        <p:nvSpPr>
          <p:cNvPr id="1202" name="Google Shape;1202;p169"/>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t>A data-driven approach to primary market research will improve your future tests. </a:t>
            </a:r>
            <a:endParaRPr/>
          </a:p>
        </p:txBody>
      </p:sp>
      <p:sp>
        <p:nvSpPr>
          <p:cNvPr id="1203" name="Google Shape;1203;p169"/>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7" name="Shape 1207"/>
        <p:cNvGrpSpPr/>
        <p:nvPr/>
      </p:nvGrpSpPr>
      <p:grpSpPr>
        <a:xfrm>
          <a:off x="0" y="0"/>
          <a:ext cx="0" cy="0"/>
          <a:chOff x="0" y="0"/>
          <a:chExt cx="0" cy="0"/>
        </a:xfrm>
      </p:grpSpPr>
      <p:sp>
        <p:nvSpPr>
          <p:cNvPr id="1208" name="Google Shape;1208;p170"/>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Thank You</a:t>
            </a:r>
            <a:endParaRPr/>
          </a:p>
        </p:txBody>
      </p:sp>
      <p:sp>
        <p:nvSpPr>
          <p:cNvPr id="1209" name="Google Shape;1209;p170"/>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p:txBody>
      </p:sp>
      <p:sp>
        <p:nvSpPr>
          <p:cNvPr id="1210" name="Google Shape;1210;p170"/>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p>
            <a:pPr indent="0" lvl="0" marL="0" rtl="0" algn="l">
              <a:spcBef>
                <a:spcPts val="0"/>
              </a:spcBef>
              <a:spcAft>
                <a:spcPts val="1200"/>
              </a:spcAft>
              <a:buNone/>
            </a:pPr>
            <a:r>
              <a:rPr b="1" lang="en">
                <a:solidFill>
                  <a:schemeClr val="dk1"/>
                </a:solidFill>
                <a:latin typeface="Helvetica Neue"/>
                <a:ea typeface="Helvetica Neue"/>
                <a:cs typeface="Helvetica Neue"/>
                <a:sym typeface="Helvetica Neue"/>
              </a:rPr>
              <a:t>Paul Cheek</a:t>
            </a:r>
            <a:br>
              <a:rPr lang="en">
                <a:solidFill>
                  <a:schemeClr val="dk1"/>
                </a:solidFill>
              </a:rPr>
            </a:br>
            <a:r>
              <a:rPr lang="en" u="sng">
                <a:solidFill>
                  <a:schemeClr val="dk1"/>
                </a:solidFill>
                <a:hlinkClick r:id="rId3">
                  <a:extLst>
                    <a:ext uri="{A12FA001-AC4F-418D-AE19-62706E023703}">
                      <ahyp:hlinkClr val="tx"/>
                    </a:ext>
                  </a:extLst>
                </a:hlinkClick>
              </a:rPr>
              <a:t>paul@paulcheek.com</a:t>
            </a:r>
            <a:br>
              <a:rPr lang="en">
                <a:solidFill>
                  <a:schemeClr val="dk1"/>
                </a:solidFill>
              </a:rPr>
            </a:br>
            <a:r>
              <a:rPr lang="en" u="sng">
                <a:solidFill>
                  <a:schemeClr val="dk1"/>
                </a:solidFill>
                <a:hlinkClick r:id="rId4">
                  <a:extLst>
                    <a:ext uri="{A12FA001-AC4F-418D-AE19-62706E023703}">
                      <ahyp:hlinkClr val="tx"/>
                    </a:ext>
                  </a:extLst>
                </a:hlinkClick>
              </a:rPr>
              <a:t>paulcheek.com</a:t>
            </a:r>
            <a:endParaRPr>
              <a:solidFill>
                <a:schemeClr val="dk1"/>
              </a:solidFill>
            </a:endParaRPr>
          </a:p>
        </p:txBody>
      </p:sp>
      <p:sp>
        <p:nvSpPr>
          <p:cNvPr id="1211" name="Google Shape;1211;p170"/>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1212" name="Google Shape;1212;p170">
            <a:hlinkClick r:id="rId5"/>
          </p:cNvPr>
          <p:cNvPicPr preferRelativeResize="0"/>
          <p:nvPr/>
        </p:nvPicPr>
        <p:blipFill>
          <a:blip r:embed="rId6">
            <a:alphaModFix/>
          </a:blip>
          <a:stretch>
            <a:fillRect/>
          </a:stretch>
        </p:blipFill>
        <p:spPr>
          <a:xfrm>
            <a:off x="6117468" y="3179446"/>
            <a:ext cx="322803" cy="322792"/>
          </a:xfrm>
          <a:prstGeom prst="rect">
            <a:avLst/>
          </a:prstGeom>
          <a:noFill/>
          <a:ln>
            <a:noFill/>
          </a:ln>
        </p:spPr>
      </p:pic>
      <p:pic>
        <p:nvPicPr>
          <p:cNvPr id="1213" name="Google Shape;1213;p170">
            <a:hlinkClick r:id="rId7"/>
          </p:cNvPr>
          <p:cNvPicPr preferRelativeResize="0"/>
          <p:nvPr/>
        </p:nvPicPr>
        <p:blipFill>
          <a:blip r:embed="rId8">
            <a:alphaModFix/>
          </a:blip>
          <a:stretch>
            <a:fillRect/>
          </a:stretch>
        </p:blipFill>
        <p:spPr>
          <a:xfrm>
            <a:off x="5380508" y="3197128"/>
            <a:ext cx="287437" cy="287427"/>
          </a:xfrm>
          <a:prstGeom prst="rect">
            <a:avLst/>
          </a:prstGeom>
          <a:noFill/>
          <a:ln>
            <a:noFill/>
          </a:ln>
        </p:spPr>
      </p:pic>
      <p:pic>
        <p:nvPicPr>
          <p:cNvPr id="1214" name="Google Shape;1214;p170">
            <a:hlinkClick r:id="rId9"/>
          </p:cNvPr>
          <p:cNvPicPr preferRelativeResize="0"/>
          <p:nvPr/>
        </p:nvPicPr>
        <p:blipFill>
          <a:blip r:embed="rId10">
            <a:alphaModFix/>
          </a:blip>
          <a:stretch>
            <a:fillRect/>
          </a:stretch>
        </p:blipFill>
        <p:spPr>
          <a:xfrm>
            <a:off x="4994346" y="3179454"/>
            <a:ext cx="322803" cy="322792"/>
          </a:xfrm>
          <a:prstGeom prst="rect">
            <a:avLst/>
          </a:prstGeom>
          <a:noFill/>
          <a:ln>
            <a:noFill/>
          </a:ln>
        </p:spPr>
      </p:pic>
      <p:pic>
        <p:nvPicPr>
          <p:cNvPr id="1215" name="Google Shape;1215;p170">
            <a:hlinkClick r:id="rId11"/>
          </p:cNvPr>
          <p:cNvPicPr preferRelativeResize="0"/>
          <p:nvPr/>
        </p:nvPicPr>
        <p:blipFill>
          <a:blip r:embed="rId12">
            <a:alphaModFix/>
          </a:blip>
          <a:stretch>
            <a:fillRect/>
          </a:stretch>
        </p:blipFill>
        <p:spPr>
          <a:xfrm>
            <a:off x="5731305" y="3179446"/>
            <a:ext cx="322803" cy="32279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31"/>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t>We’re going to focus on making the most progress with the least time &amp; money.</a:t>
            </a:r>
            <a:endParaRPr/>
          </a:p>
        </p:txBody>
      </p:sp>
      <p:sp>
        <p:nvSpPr>
          <p:cNvPr id="168" name="Google Shape;168;p31"/>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32"/>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t>Why?</a:t>
            </a:r>
            <a:endParaRPr/>
          </a:p>
          <a:p>
            <a:pPr indent="0" lvl="0" marL="0" rtl="0" algn="ctr">
              <a:spcBef>
                <a:spcPts val="0"/>
              </a:spcBef>
              <a:spcAft>
                <a:spcPts val="0"/>
              </a:spcAft>
              <a:buNone/>
            </a:pPr>
            <a:r>
              <a:t/>
            </a:r>
            <a:endParaRPr/>
          </a:p>
          <a:p>
            <a:pPr indent="0" lvl="0" marL="0" rtl="0" algn="ctr">
              <a:spcBef>
                <a:spcPts val="0"/>
              </a:spcBef>
              <a:spcAft>
                <a:spcPts val="0"/>
              </a:spcAft>
              <a:buNone/>
            </a:pPr>
            <a:r>
              <a:rPr lang="en"/>
              <a:t>Let’s go back 2,500 years...</a:t>
            </a:r>
            <a:endParaRPr/>
          </a:p>
        </p:txBody>
      </p:sp>
      <p:sp>
        <p:nvSpPr>
          <p:cNvPr id="174" name="Google Shape;174;p32"/>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pic>
        <p:nvPicPr>
          <p:cNvPr id="179" name="Google Shape;179;p33"/>
          <p:cNvPicPr preferRelativeResize="0"/>
          <p:nvPr/>
        </p:nvPicPr>
        <p:blipFill rotWithShape="1">
          <a:blip r:embed="rId3">
            <a:alphaModFix/>
          </a:blip>
          <a:srcRect b="37639" l="41325" r="707" t="8841"/>
          <a:stretch/>
        </p:blipFill>
        <p:spPr>
          <a:xfrm>
            <a:off x="503125" y="1362525"/>
            <a:ext cx="4656775" cy="2418450"/>
          </a:xfrm>
          <a:prstGeom prst="rect">
            <a:avLst/>
          </a:prstGeom>
          <a:noFill/>
          <a:ln>
            <a:noFill/>
          </a:ln>
        </p:spPr>
      </p:pic>
      <p:pic>
        <p:nvPicPr>
          <p:cNvPr descr="The Art of War by Thomas Cleary: 9781590300541 | PenguinRandomHouse.com:  Books" id="180" name="Google Shape;180;p33"/>
          <p:cNvPicPr preferRelativeResize="0"/>
          <p:nvPr/>
        </p:nvPicPr>
        <p:blipFill>
          <a:blip r:embed="rId4">
            <a:alphaModFix/>
          </a:blip>
          <a:stretch>
            <a:fillRect/>
          </a:stretch>
        </p:blipFill>
        <p:spPr>
          <a:xfrm>
            <a:off x="5669350" y="428625"/>
            <a:ext cx="2857500" cy="42862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pic>
        <p:nvPicPr>
          <p:cNvPr id="185" name="Google Shape;185;p34"/>
          <p:cNvPicPr preferRelativeResize="0"/>
          <p:nvPr/>
        </p:nvPicPr>
        <p:blipFill>
          <a:blip r:embed="rId3">
            <a:alphaModFix/>
          </a:blip>
          <a:stretch>
            <a:fillRect/>
          </a:stretch>
        </p:blipFill>
        <p:spPr>
          <a:xfrm>
            <a:off x="1409050" y="402190"/>
            <a:ext cx="6325873" cy="4741308"/>
          </a:xfrm>
          <a:prstGeom prst="rect">
            <a:avLst/>
          </a:prstGeom>
          <a:noFill/>
          <a:ln>
            <a:noFill/>
          </a:ln>
        </p:spPr>
      </p:pic>
      <p:sp>
        <p:nvSpPr>
          <p:cNvPr id="186" name="Google Shape;186;p3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The Entrepreneurship Education Trio</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Today’s Plan</a:t>
            </a:r>
            <a:endParaRPr/>
          </a:p>
        </p:txBody>
      </p:sp>
      <p:sp>
        <p:nvSpPr>
          <p:cNvPr id="76" name="Google Shape;76;p17"/>
          <p:cNvSpPr txBox="1"/>
          <p:nvPr>
            <p:ph idx="1" type="body"/>
          </p:nvPr>
        </p:nvSpPr>
        <p:spPr>
          <a:xfrm>
            <a:off x="311700" y="1217450"/>
            <a:ext cx="4905900" cy="3132000"/>
          </a:xfrm>
          <a:prstGeom prst="rect">
            <a:avLst/>
          </a:prstGeom>
        </p:spPr>
        <p:txBody>
          <a:bodyPr anchorCtr="0" anchor="t" bIns="91425" lIns="91425" spcFirstLastPara="1" rIns="91425" wrap="square" tIns="91425">
            <a:normAutofit lnSpcReduction="10000"/>
          </a:bodyPr>
          <a:lstStyle/>
          <a:p>
            <a:pPr indent="0" lvl="0" marL="0" rtl="0" algn="l">
              <a:lnSpc>
                <a:spcPct val="150000"/>
              </a:lnSpc>
              <a:spcBef>
                <a:spcPts val="0"/>
              </a:spcBef>
              <a:spcAft>
                <a:spcPts val="0"/>
              </a:spcAft>
              <a:buNone/>
            </a:pPr>
            <a:r>
              <a:rPr lang="en" sz="1700"/>
              <a:t>30 mins	Intro to Venture Creation Tactics</a:t>
            </a:r>
            <a:endParaRPr sz="1700"/>
          </a:p>
          <a:p>
            <a:pPr indent="0" lvl="0" marL="0" rtl="0" algn="l">
              <a:lnSpc>
                <a:spcPct val="150000"/>
              </a:lnSpc>
              <a:spcBef>
                <a:spcPts val="1200"/>
              </a:spcBef>
              <a:spcAft>
                <a:spcPts val="0"/>
              </a:spcAft>
              <a:buClr>
                <a:schemeClr val="dk1"/>
              </a:buClr>
              <a:buSzPts val="1100"/>
              <a:buFont typeface="Arial"/>
              <a:buNone/>
            </a:pPr>
            <a:r>
              <a:rPr lang="en" sz="1700"/>
              <a:t>40</a:t>
            </a:r>
            <a:r>
              <a:rPr lang="en" sz="1700"/>
              <a:t> mins	Pitches</a:t>
            </a:r>
            <a:endParaRPr sz="1700"/>
          </a:p>
          <a:p>
            <a:pPr indent="0" lvl="0" marL="0" rtl="0" algn="l">
              <a:lnSpc>
                <a:spcPct val="150000"/>
              </a:lnSpc>
              <a:spcBef>
                <a:spcPts val="1200"/>
              </a:spcBef>
              <a:spcAft>
                <a:spcPts val="0"/>
              </a:spcAft>
              <a:buNone/>
            </a:pPr>
            <a:r>
              <a:rPr lang="en" sz="1700"/>
              <a:t>30 mins	Lecture &amp; Discussion</a:t>
            </a:r>
            <a:endParaRPr sz="1700"/>
          </a:p>
          <a:p>
            <a:pPr indent="0" lvl="0" marL="0" rtl="0" algn="l">
              <a:lnSpc>
                <a:spcPct val="150000"/>
              </a:lnSpc>
              <a:spcBef>
                <a:spcPts val="1200"/>
              </a:spcBef>
              <a:spcAft>
                <a:spcPts val="0"/>
              </a:spcAft>
              <a:buNone/>
            </a:pPr>
            <a:r>
              <a:rPr lang="en" sz="1700"/>
              <a:t>60 mins	Workshop Session</a:t>
            </a:r>
            <a:endParaRPr sz="1700"/>
          </a:p>
          <a:p>
            <a:pPr indent="0" lvl="0" marL="0" rtl="0" algn="l">
              <a:lnSpc>
                <a:spcPct val="150000"/>
              </a:lnSpc>
              <a:spcBef>
                <a:spcPts val="1200"/>
              </a:spcBef>
              <a:spcAft>
                <a:spcPts val="0"/>
              </a:spcAft>
              <a:buNone/>
            </a:pPr>
            <a:r>
              <a:rPr lang="en" sz="1700"/>
              <a:t>10 mins	Wrap Up, Debrief, and Q&amp;A</a:t>
            </a:r>
            <a:endParaRPr sz="1700"/>
          </a:p>
          <a:p>
            <a:pPr indent="0" lvl="0" marL="0" rtl="0" algn="l">
              <a:lnSpc>
                <a:spcPct val="150000"/>
              </a:lnSpc>
              <a:spcBef>
                <a:spcPts val="1200"/>
              </a:spcBef>
              <a:spcAft>
                <a:spcPts val="1200"/>
              </a:spcAft>
              <a:buNone/>
            </a:pPr>
            <a:r>
              <a:rPr lang="en" sz="1700"/>
              <a:t>...	Team Matching (as needed)</a:t>
            </a:r>
            <a:endParaRPr sz="1700"/>
          </a:p>
        </p:txBody>
      </p:sp>
      <p:sp>
        <p:nvSpPr>
          <p:cNvPr id="77" name="Google Shape;77;p17"/>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78" name="Google Shape;78;p17"/>
          <p:cNvPicPr preferRelativeResize="0"/>
          <p:nvPr/>
        </p:nvPicPr>
        <p:blipFill rotWithShape="1">
          <a:blip r:embed="rId3">
            <a:alphaModFix/>
          </a:blip>
          <a:srcRect b="0" l="9745" r="11090" t="0"/>
          <a:stretch/>
        </p:blipFill>
        <p:spPr>
          <a:xfrm>
            <a:off x="5217700" y="1132275"/>
            <a:ext cx="4682700" cy="3416399"/>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pic>
        <p:nvPicPr>
          <p:cNvPr id="191" name="Google Shape;191;p35"/>
          <p:cNvPicPr preferRelativeResize="0"/>
          <p:nvPr/>
        </p:nvPicPr>
        <p:blipFill>
          <a:blip r:embed="rId3">
            <a:alphaModFix/>
          </a:blip>
          <a:stretch>
            <a:fillRect/>
          </a:stretch>
        </p:blipFill>
        <p:spPr>
          <a:xfrm>
            <a:off x="1409049" y="402170"/>
            <a:ext cx="6325873" cy="4741331"/>
          </a:xfrm>
          <a:prstGeom prst="rect">
            <a:avLst/>
          </a:prstGeom>
          <a:noFill/>
          <a:ln>
            <a:noFill/>
          </a:ln>
        </p:spPr>
      </p:pic>
      <p:sp>
        <p:nvSpPr>
          <p:cNvPr id="192" name="Google Shape;192;p3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The Entrepreneurship Education Trio</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pic>
        <p:nvPicPr>
          <p:cNvPr id="197" name="Google Shape;197;p36"/>
          <p:cNvPicPr preferRelativeResize="0"/>
          <p:nvPr/>
        </p:nvPicPr>
        <p:blipFill>
          <a:blip r:embed="rId3">
            <a:alphaModFix/>
          </a:blip>
          <a:stretch>
            <a:fillRect/>
          </a:stretch>
        </p:blipFill>
        <p:spPr>
          <a:xfrm>
            <a:off x="1409062" y="402175"/>
            <a:ext cx="6325873" cy="4741323"/>
          </a:xfrm>
          <a:prstGeom prst="rect">
            <a:avLst/>
          </a:prstGeom>
          <a:noFill/>
          <a:ln>
            <a:noFill/>
          </a:ln>
        </p:spPr>
      </p:pic>
      <p:sp>
        <p:nvSpPr>
          <p:cNvPr id="198" name="Google Shape;198;p3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The Entrepreneurship Education Trio</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37"/>
          <p:cNvSpPr txBox="1"/>
          <p:nvPr>
            <p:ph type="title"/>
          </p:nvPr>
        </p:nvSpPr>
        <p:spPr>
          <a:xfrm>
            <a:off x="2487825" y="697450"/>
            <a:ext cx="19791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SzPts val="990"/>
              <a:buNone/>
            </a:pPr>
            <a:r>
              <a:rPr lang="en" sz="2740"/>
              <a:t>Practice</a:t>
            </a:r>
            <a:endParaRPr sz="2740"/>
          </a:p>
        </p:txBody>
      </p:sp>
      <p:sp>
        <p:nvSpPr>
          <p:cNvPr id="204" name="Google Shape;204;p37"/>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205" name="Google Shape;205;p37"/>
          <p:cNvPicPr preferRelativeResize="0"/>
          <p:nvPr/>
        </p:nvPicPr>
        <p:blipFill>
          <a:blip r:embed="rId3">
            <a:alphaModFix/>
          </a:blip>
          <a:stretch>
            <a:fillRect/>
          </a:stretch>
        </p:blipFill>
        <p:spPr>
          <a:xfrm>
            <a:off x="2589113" y="1972525"/>
            <a:ext cx="1776524" cy="1776524"/>
          </a:xfrm>
          <a:prstGeom prst="rect">
            <a:avLst/>
          </a:prstGeom>
          <a:noFill/>
          <a:ln>
            <a:noFill/>
          </a:ln>
        </p:spPr>
      </p:pic>
      <p:cxnSp>
        <p:nvCxnSpPr>
          <p:cNvPr id="206" name="Google Shape;206;p37"/>
          <p:cNvCxnSpPr/>
          <p:nvPr/>
        </p:nvCxnSpPr>
        <p:spPr>
          <a:xfrm>
            <a:off x="4408650" y="2847188"/>
            <a:ext cx="860700" cy="0"/>
          </a:xfrm>
          <a:prstGeom prst="straightConnector1">
            <a:avLst/>
          </a:prstGeom>
          <a:noFill/>
          <a:ln cap="flat" cmpd="sng" w="38100">
            <a:solidFill>
              <a:schemeClr val="accent1"/>
            </a:solidFill>
            <a:prstDash val="solid"/>
            <a:round/>
            <a:headEnd len="med" w="med" type="none"/>
            <a:tailEnd len="med" w="med" type="triangle"/>
          </a:ln>
        </p:spPr>
      </p:cxnSp>
      <p:sp>
        <p:nvSpPr>
          <p:cNvPr id="207" name="Google Shape;207;p37"/>
          <p:cNvSpPr txBox="1"/>
          <p:nvPr/>
        </p:nvSpPr>
        <p:spPr>
          <a:xfrm>
            <a:off x="5172475" y="2936900"/>
            <a:ext cx="1382400" cy="831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accent1"/>
                </a:solidFill>
                <a:latin typeface="Helvetica Neue"/>
                <a:ea typeface="Helvetica Neue"/>
                <a:cs typeface="Helvetica Neue"/>
                <a:sym typeface="Helvetica Neue"/>
              </a:rPr>
              <a:t>VENTURE CREATION TACTICS</a:t>
            </a:r>
            <a:endParaRPr b="1">
              <a:solidFill>
                <a:schemeClr val="accent1"/>
              </a:solidFill>
              <a:latin typeface="Helvetica Neue"/>
              <a:ea typeface="Helvetica Neue"/>
              <a:cs typeface="Helvetica Neue"/>
              <a:sym typeface="Helvetica Neue"/>
            </a:endParaRPr>
          </a:p>
        </p:txBody>
      </p:sp>
      <p:pic>
        <p:nvPicPr>
          <p:cNvPr id="208" name="Google Shape;208;p37"/>
          <p:cNvPicPr preferRelativeResize="0"/>
          <p:nvPr/>
        </p:nvPicPr>
        <p:blipFill>
          <a:blip r:embed="rId4">
            <a:alphaModFix/>
          </a:blip>
          <a:stretch>
            <a:fillRect/>
          </a:stretch>
        </p:blipFill>
        <p:spPr>
          <a:xfrm>
            <a:off x="5356575" y="1953375"/>
            <a:ext cx="1014200" cy="1014200"/>
          </a:xfrm>
          <a:prstGeom prst="rect">
            <a:avLst/>
          </a:prstGeom>
          <a:noFill/>
          <a:ln>
            <a:noFill/>
          </a:ln>
        </p:spPr>
      </p:pic>
      <p:sp>
        <p:nvSpPr>
          <p:cNvPr id="209" name="Google Shape;209;p37"/>
          <p:cNvSpPr txBox="1"/>
          <p:nvPr>
            <p:ph type="title"/>
          </p:nvPr>
        </p:nvSpPr>
        <p:spPr>
          <a:xfrm>
            <a:off x="4874125" y="697450"/>
            <a:ext cx="19791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SzPts val="990"/>
              <a:buNone/>
            </a:pPr>
            <a:r>
              <a:rPr lang="en" sz="2740"/>
              <a:t>Tactics</a:t>
            </a:r>
            <a:endParaRPr sz="2740"/>
          </a:p>
        </p:txBody>
      </p:sp>
      <p:sp>
        <p:nvSpPr>
          <p:cNvPr id="210" name="Google Shape;210;p37"/>
          <p:cNvSpPr txBox="1"/>
          <p:nvPr>
            <p:ph type="title"/>
          </p:nvPr>
        </p:nvSpPr>
        <p:spPr>
          <a:xfrm>
            <a:off x="3734850" y="697450"/>
            <a:ext cx="19791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SzPts val="990"/>
              <a:buNone/>
            </a:pPr>
            <a:r>
              <a:rPr lang="en" sz="2740"/>
              <a:t>+</a:t>
            </a:r>
            <a:endParaRPr sz="274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pic>
        <p:nvPicPr>
          <p:cNvPr id="215" name="Google Shape;215;p38"/>
          <p:cNvPicPr preferRelativeResize="0"/>
          <p:nvPr/>
        </p:nvPicPr>
        <p:blipFill>
          <a:blip r:embed="rId3">
            <a:alphaModFix/>
          </a:blip>
          <a:stretch>
            <a:fillRect/>
          </a:stretch>
        </p:blipFill>
        <p:spPr>
          <a:xfrm>
            <a:off x="0" y="0"/>
            <a:ext cx="9144003" cy="513010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3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 sz="2220"/>
              <a:t>Where does Venture Creation Tactics exist in our ecosystem?</a:t>
            </a:r>
            <a:endParaRPr sz="2220"/>
          </a:p>
        </p:txBody>
      </p:sp>
      <p:sp>
        <p:nvSpPr>
          <p:cNvPr id="221" name="Google Shape;221;p39"/>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222" name="Google Shape;222;p39"/>
          <p:cNvPicPr preferRelativeResize="0"/>
          <p:nvPr/>
        </p:nvPicPr>
        <p:blipFill>
          <a:blip r:embed="rId3">
            <a:alphaModFix/>
          </a:blip>
          <a:stretch>
            <a:fillRect/>
          </a:stretch>
        </p:blipFill>
        <p:spPr>
          <a:xfrm>
            <a:off x="573488" y="1874350"/>
            <a:ext cx="1776524" cy="1776524"/>
          </a:xfrm>
          <a:prstGeom prst="rect">
            <a:avLst/>
          </a:prstGeom>
          <a:noFill/>
          <a:ln>
            <a:noFill/>
          </a:ln>
        </p:spPr>
      </p:pic>
      <p:cxnSp>
        <p:nvCxnSpPr>
          <p:cNvPr id="223" name="Google Shape;223;p39"/>
          <p:cNvCxnSpPr/>
          <p:nvPr/>
        </p:nvCxnSpPr>
        <p:spPr>
          <a:xfrm>
            <a:off x="2393025" y="2749013"/>
            <a:ext cx="860700" cy="0"/>
          </a:xfrm>
          <a:prstGeom prst="straightConnector1">
            <a:avLst/>
          </a:prstGeom>
          <a:noFill/>
          <a:ln cap="flat" cmpd="sng" w="38100">
            <a:solidFill>
              <a:schemeClr val="accent1"/>
            </a:solidFill>
            <a:prstDash val="solid"/>
            <a:round/>
            <a:headEnd len="med" w="med" type="none"/>
            <a:tailEnd len="med" w="med" type="triangle"/>
          </a:ln>
        </p:spPr>
      </p:cxnSp>
      <p:sp>
        <p:nvSpPr>
          <p:cNvPr id="224" name="Google Shape;224;p39"/>
          <p:cNvSpPr txBox="1"/>
          <p:nvPr/>
        </p:nvSpPr>
        <p:spPr>
          <a:xfrm>
            <a:off x="3156850" y="2838725"/>
            <a:ext cx="1382400" cy="831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accent1"/>
                </a:solidFill>
                <a:latin typeface="Helvetica Neue"/>
                <a:ea typeface="Helvetica Neue"/>
                <a:cs typeface="Helvetica Neue"/>
                <a:sym typeface="Helvetica Neue"/>
              </a:rPr>
              <a:t>VENTURE CREATION TACTICS</a:t>
            </a:r>
            <a:endParaRPr b="1">
              <a:solidFill>
                <a:schemeClr val="accent1"/>
              </a:solidFill>
              <a:latin typeface="Helvetica Neue"/>
              <a:ea typeface="Helvetica Neue"/>
              <a:cs typeface="Helvetica Neue"/>
              <a:sym typeface="Helvetica Neue"/>
            </a:endParaRPr>
          </a:p>
        </p:txBody>
      </p:sp>
      <p:pic>
        <p:nvPicPr>
          <p:cNvPr id="225" name="Google Shape;225;p39"/>
          <p:cNvPicPr preferRelativeResize="0"/>
          <p:nvPr/>
        </p:nvPicPr>
        <p:blipFill>
          <a:blip r:embed="rId4">
            <a:alphaModFix/>
          </a:blip>
          <a:stretch>
            <a:fillRect/>
          </a:stretch>
        </p:blipFill>
        <p:spPr>
          <a:xfrm>
            <a:off x="3340950" y="1855200"/>
            <a:ext cx="1014200" cy="1014200"/>
          </a:xfrm>
          <a:prstGeom prst="rect">
            <a:avLst/>
          </a:prstGeom>
          <a:noFill/>
          <a:ln>
            <a:noFill/>
          </a:ln>
        </p:spPr>
      </p:pic>
      <p:cxnSp>
        <p:nvCxnSpPr>
          <p:cNvPr id="226" name="Google Shape;226;p39"/>
          <p:cNvCxnSpPr/>
          <p:nvPr/>
        </p:nvCxnSpPr>
        <p:spPr>
          <a:xfrm>
            <a:off x="4426425" y="2749013"/>
            <a:ext cx="860700" cy="0"/>
          </a:xfrm>
          <a:prstGeom prst="straightConnector1">
            <a:avLst/>
          </a:prstGeom>
          <a:noFill/>
          <a:ln cap="flat" cmpd="sng" w="38100">
            <a:solidFill>
              <a:schemeClr val="accent1"/>
            </a:solidFill>
            <a:prstDash val="solid"/>
            <a:round/>
            <a:headEnd len="med" w="med" type="none"/>
            <a:tailEnd len="med" w="med" type="triangle"/>
          </a:ln>
        </p:spPr>
      </p:cxnSp>
      <p:sp>
        <p:nvSpPr>
          <p:cNvPr id="227" name="Google Shape;227;p39"/>
          <p:cNvSpPr txBox="1"/>
          <p:nvPr/>
        </p:nvSpPr>
        <p:spPr>
          <a:xfrm>
            <a:off x="5557400" y="2337225"/>
            <a:ext cx="14937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accent1"/>
                </a:solidFill>
                <a:latin typeface="Helvetica Neue"/>
                <a:ea typeface="Helvetica Neue"/>
                <a:cs typeface="Helvetica Neue"/>
                <a:sym typeface="Helvetica Neue"/>
              </a:rPr>
              <a:t>15.378B (GSD)</a:t>
            </a:r>
            <a:endParaRPr b="1">
              <a:solidFill>
                <a:schemeClr val="accent1"/>
              </a:solidFill>
              <a:latin typeface="Helvetica Neue"/>
              <a:ea typeface="Helvetica Neue"/>
              <a:cs typeface="Helvetica Neue"/>
              <a:sym typeface="Helvetica Neue"/>
            </a:endParaRPr>
          </a:p>
        </p:txBody>
      </p:sp>
      <p:sp>
        <p:nvSpPr>
          <p:cNvPr id="228" name="Google Shape;228;p39"/>
          <p:cNvSpPr/>
          <p:nvPr/>
        </p:nvSpPr>
        <p:spPr>
          <a:xfrm>
            <a:off x="311700" y="4056950"/>
            <a:ext cx="2300100" cy="400200"/>
          </a:xfrm>
          <a:prstGeom prst="chevron">
            <a:avLst>
              <a:gd fmla="val 50000" name="adj"/>
            </a:avLst>
          </a:prstGeom>
          <a:solidFill>
            <a:schemeClr val="accen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lt1"/>
                </a:solidFill>
                <a:latin typeface="Helvetica Neue Light"/>
                <a:ea typeface="Helvetica Neue Light"/>
                <a:cs typeface="Helvetica Neue Light"/>
                <a:sym typeface="Helvetica Neue Light"/>
              </a:rPr>
              <a:t>Foundations</a:t>
            </a:r>
            <a:endParaRPr>
              <a:solidFill>
                <a:schemeClr val="lt1"/>
              </a:solidFill>
              <a:latin typeface="Helvetica Neue Light"/>
              <a:ea typeface="Helvetica Neue Light"/>
              <a:cs typeface="Helvetica Neue Light"/>
              <a:sym typeface="Helvetica Neue Light"/>
            </a:endParaRPr>
          </a:p>
        </p:txBody>
      </p:sp>
      <p:sp>
        <p:nvSpPr>
          <p:cNvPr id="229" name="Google Shape;229;p39"/>
          <p:cNvSpPr/>
          <p:nvPr/>
        </p:nvSpPr>
        <p:spPr>
          <a:xfrm>
            <a:off x="2482000" y="4056950"/>
            <a:ext cx="2732100" cy="400200"/>
          </a:xfrm>
          <a:prstGeom prst="chevron">
            <a:avLst>
              <a:gd fmla="val 50000" name="adj"/>
            </a:avLst>
          </a:prstGeom>
          <a:solidFill>
            <a:schemeClr val="accen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lt1"/>
                </a:solidFill>
                <a:latin typeface="Helvetica Neue Light"/>
                <a:ea typeface="Helvetica Neue Light"/>
                <a:cs typeface="Helvetica Neue Light"/>
                <a:sym typeface="Helvetica Neue Light"/>
              </a:rPr>
              <a:t>Early GTM Execution</a:t>
            </a:r>
            <a:endParaRPr>
              <a:solidFill>
                <a:schemeClr val="lt1"/>
              </a:solidFill>
              <a:latin typeface="Helvetica Neue Light"/>
              <a:ea typeface="Helvetica Neue Light"/>
              <a:cs typeface="Helvetica Neue Light"/>
              <a:sym typeface="Helvetica Neue Light"/>
            </a:endParaRPr>
          </a:p>
        </p:txBody>
      </p:sp>
      <p:sp>
        <p:nvSpPr>
          <p:cNvPr id="230" name="Google Shape;230;p39"/>
          <p:cNvSpPr/>
          <p:nvPr/>
        </p:nvSpPr>
        <p:spPr>
          <a:xfrm>
            <a:off x="5094100" y="4056950"/>
            <a:ext cx="3738300" cy="400200"/>
          </a:xfrm>
          <a:prstGeom prst="chevron">
            <a:avLst>
              <a:gd fmla="val 50000" name="adj"/>
            </a:avLst>
          </a:prstGeom>
          <a:solidFill>
            <a:schemeClr val="accen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lt1"/>
                </a:solidFill>
                <a:latin typeface="Helvetica Neue Light"/>
                <a:ea typeface="Helvetica Neue Light"/>
                <a:cs typeface="Helvetica Neue Light"/>
                <a:sym typeface="Helvetica Neue Light"/>
              </a:rPr>
              <a:t>Coaching &amp; Acceleration</a:t>
            </a:r>
            <a:endParaRPr>
              <a:solidFill>
                <a:schemeClr val="lt1"/>
              </a:solidFill>
              <a:latin typeface="Helvetica Neue Light"/>
              <a:ea typeface="Helvetica Neue Light"/>
              <a:cs typeface="Helvetica Neue Light"/>
              <a:sym typeface="Helvetica Neue Light"/>
            </a:endParaRPr>
          </a:p>
        </p:txBody>
      </p:sp>
      <p:pic>
        <p:nvPicPr>
          <p:cNvPr descr="MIT Fuse - The Martin Trust Center for MIT Entrepreneurship" id="231" name="Google Shape;231;p39"/>
          <p:cNvPicPr preferRelativeResize="0"/>
          <p:nvPr/>
        </p:nvPicPr>
        <p:blipFill>
          <a:blip r:embed="rId5">
            <a:alphaModFix/>
          </a:blip>
          <a:stretch>
            <a:fillRect/>
          </a:stretch>
        </p:blipFill>
        <p:spPr>
          <a:xfrm>
            <a:off x="5642100" y="1527075"/>
            <a:ext cx="1324300" cy="613600"/>
          </a:xfrm>
          <a:prstGeom prst="rect">
            <a:avLst/>
          </a:prstGeom>
          <a:noFill/>
          <a:ln>
            <a:noFill/>
          </a:ln>
        </p:spPr>
      </p:pic>
      <p:pic>
        <p:nvPicPr>
          <p:cNvPr descr="MIT delta v Educational Accelerator" id="232" name="Google Shape;232;p39"/>
          <p:cNvPicPr preferRelativeResize="0"/>
          <p:nvPr/>
        </p:nvPicPr>
        <p:blipFill>
          <a:blip r:embed="rId6">
            <a:alphaModFix/>
          </a:blip>
          <a:stretch>
            <a:fillRect/>
          </a:stretch>
        </p:blipFill>
        <p:spPr>
          <a:xfrm>
            <a:off x="5683099" y="2933976"/>
            <a:ext cx="1242314" cy="831300"/>
          </a:xfrm>
          <a:prstGeom prst="rect">
            <a:avLst/>
          </a:prstGeom>
          <a:noFill/>
          <a:ln>
            <a:noFill/>
          </a:ln>
        </p:spPr>
      </p:pic>
      <p:pic>
        <p:nvPicPr>
          <p:cNvPr id="233" name="Google Shape;233;p39"/>
          <p:cNvPicPr preferRelativeResize="0"/>
          <p:nvPr/>
        </p:nvPicPr>
        <p:blipFill>
          <a:blip r:embed="rId7">
            <a:alphaModFix/>
          </a:blip>
          <a:stretch>
            <a:fillRect/>
          </a:stretch>
        </p:blipFill>
        <p:spPr>
          <a:xfrm>
            <a:off x="7680463" y="1461858"/>
            <a:ext cx="744025" cy="744025"/>
          </a:xfrm>
          <a:prstGeom prst="rect">
            <a:avLst/>
          </a:prstGeom>
          <a:noFill/>
          <a:ln>
            <a:noFill/>
          </a:ln>
        </p:spPr>
      </p:pic>
      <p:pic>
        <p:nvPicPr>
          <p:cNvPr descr="MassChallenge - Wikipedia" id="234" name="Google Shape;234;p39"/>
          <p:cNvPicPr preferRelativeResize="0"/>
          <p:nvPr/>
        </p:nvPicPr>
        <p:blipFill>
          <a:blip r:embed="rId8">
            <a:alphaModFix/>
          </a:blip>
          <a:stretch>
            <a:fillRect/>
          </a:stretch>
        </p:blipFill>
        <p:spPr>
          <a:xfrm>
            <a:off x="7485726" y="3065076"/>
            <a:ext cx="1133474" cy="569097"/>
          </a:xfrm>
          <a:prstGeom prst="rect">
            <a:avLst/>
          </a:prstGeom>
          <a:noFill/>
          <a:ln>
            <a:noFill/>
          </a:ln>
        </p:spPr>
      </p:pic>
      <p:pic>
        <p:nvPicPr>
          <p:cNvPr descr="Techstars" id="235" name="Google Shape;235;p39"/>
          <p:cNvPicPr preferRelativeResize="0"/>
          <p:nvPr/>
        </p:nvPicPr>
        <p:blipFill>
          <a:blip r:embed="rId9">
            <a:alphaModFix/>
          </a:blip>
          <a:stretch>
            <a:fillRect/>
          </a:stretch>
        </p:blipFill>
        <p:spPr>
          <a:xfrm>
            <a:off x="7089162" y="2205876"/>
            <a:ext cx="1926600" cy="7706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2"/>
                                        </p:tgtEl>
                                        <p:attrNameLst>
                                          <p:attrName>style.visibility</p:attrName>
                                        </p:attrNameLst>
                                      </p:cBhvr>
                                      <p:to>
                                        <p:strVal val="visible"/>
                                      </p:to>
                                    </p:set>
                                    <p:animEffect filter="fade" transition="in">
                                      <p:cBhvr>
                                        <p:cTn dur="1000"/>
                                        <p:tgtEl>
                                          <p:spTgt spid="22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3"/>
                                        </p:tgtEl>
                                        <p:attrNameLst>
                                          <p:attrName>style.visibility</p:attrName>
                                        </p:attrNameLst>
                                      </p:cBhvr>
                                      <p:to>
                                        <p:strVal val="visible"/>
                                      </p:to>
                                    </p:set>
                                    <p:animEffect filter="fade" transition="in">
                                      <p:cBhvr>
                                        <p:cTn dur="1000"/>
                                        <p:tgtEl>
                                          <p:spTgt spid="223"/>
                                        </p:tgtEl>
                                      </p:cBhvr>
                                    </p:animEffect>
                                  </p:childTnLst>
                                </p:cTn>
                              </p:par>
                              <p:par>
                                <p:cTn fill="hold" nodeType="withEffect" presetClass="entr" presetID="10" presetSubtype="0">
                                  <p:stCondLst>
                                    <p:cond delay="0"/>
                                  </p:stCondLst>
                                  <p:childTnLst>
                                    <p:set>
                                      <p:cBhvr>
                                        <p:cTn dur="1" fill="hold">
                                          <p:stCondLst>
                                            <p:cond delay="0"/>
                                          </p:stCondLst>
                                        </p:cTn>
                                        <p:tgtEl>
                                          <p:spTgt spid="224"/>
                                        </p:tgtEl>
                                        <p:attrNameLst>
                                          <p:attrName>style.visibility</p:attrName>
                                        </p:attrNameLst>
                                      </p:cBhvr>
                                      <p:to>
                                        <p:strVal val="visible"/>
                                      </p:to>
                                    </p:set>
                                    <p:animEffect filter="fade" transition="in">
                                      <p:cBhvr>
                                        <p:cTn dur="1000"/>
                                        <p:tgtEl>
                                          <p:spTgt spid="224"/>
                                        </p:tgtEl>
                                      </p:cBhvr>
                                    </p:animEffect>
                                  </p:childTnLst>
                                </p:cTn>
                              </p:par>
                              <p:par>
                                <p:cTn fill="hold" nodeType="withEffect" presetClass="entr" presetID="10" presetSubtype="0">
                                  <p:stCondLst>
                                    <p:cond delay="0"/>
                                  </p:stCondLst>
                                  <p:childTnLst>
                                    <p:set>
                                      <p:cBhvr>
                                        <p:cTn dur="1" fill="hold">
                                          <p:stCondLst>
                                            <p:cond delay="0"/>
                                          </p:stCondLst>
                                        </p:cTn>
                                        <p:tgtEl>
                                          <p:spTgt spid="225"/>
                                        </p:tgtEl>
                                        <p:attrNameLst>
                                          <p:attrName>style.visibility</p:attrName>
                                        </p:attrNameLst>
                                      </p:cBhvr>
                                      <p:to>
                                        <p:strVal val="visible"/>
                                      </p:to>
                                    </p:set>
                                    <p:animEffect filter="fade" transition="in">
                                      <p:cBhvr>
                                        <p:cTn dur="1000"/>
                                        <p:tgtEl>
                                          <p:spTgt spid="22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6"/>
                                        </p:tgtEl>
                                        <p:attrNameLst>
                                          <p:attrName>style.visibility</p:attrName>
                                        </p:attrNameLst>
                                      </p:cBhvr>
                                      <p:to>
                                        <p:strVal val="visible"/>
                                      </p:to>
                                    </p:set>
                                    <p:animEffect filter="fade" transition="in">
                                      <p:cBhvr>
                                        <p:cTn dur="1000"/>
                                        <p:tgtEl>
                                          <p:spTgt spid="226"/>
                                        </p:tgtEl>
                                      </p:cBhvr>
                                    </p:animEffect>
                                  </p:childTnLst>
                                </p:cTn>
                              </p:par>
                              <p:par>
                                <p:cTn fill="hold" nodeType="withEffect" presetClass="entr" presetID="10" presetSubtype="0">
                                  <p:stCondLst>
                                    <p:cond delay="0"/>
                                  </p:stCondLst>
                                  <p:childTnLst>
                                    <p:set>
                                      <p:cBhvr>
                                        <p:cTn dur="1" fill="hold">
                                          <p:stCondLst>
                                            <p:cond delay="0"/>
                                          </p:stCondLst>
                                        </p:cTn>
                                        <p:tgtEl>
                                          <p:spTgt spid="227"/>
                                        </p:tgtEl>
                                        <p:attrNameLst>
                                          <p:attrName>style.visibility</p:attrName>
                                        </p:attrNameLst>
                                      </p:cBhvr>
                                      <p:to>
                                        <p:strVal val="visible"/>
                                      </p:to>
                                    </p:set>
                                    <p:animEffect filter="fade" transition="in">
                                      <p:cBhvr>
                                        <p:cTn dur="1000"/>
                                        <p:tgtEl>
                                          <p:spTgt spid="227"/>
                                        </p:tgtEl>
                                      </p:cBhvr>
                                    </p:animEffect>
                                  </p:childTnLst>
                                </p:cTn>
                              </p:par>
                              <p:par>
                                <p:cTn fill="hold" nodeType="withEffect" presetClass="entr" presetID="10" presetSubtype="0">
                                  <p:stCondLst>
                                    <p:cond delay="0"/>
                                  </p:stCondLst>
                                  <p:childTnLst>
                                    <p:set>
                                      <p:cBhvr>
                                        <p:cTn dur="1" fill="hold">
                                          <p:stCondLst>
                                            <p:cond delay="0"/>
                                          </p:stCondLst>
                                        </p:cTn>
                                        <p:tgtEl>
                                          <p:spTgt spid="231"/>
                                        </p:tgtEl>
                                        <p:attrNameLst>
                                          <p:attrName>style.visibility</p:attrName>
                                        </p:attrNameLst>
                                      </p:cBhvr>
                                      <p:to>
                                        <p:strVal val="visible"/>
                                      </p:to>
                                    </p:set>
                                    <p:animEffect filter="fade" transition="in">
                                      <p:cBhvr>
                                        <p:cTn dur="1000"/>
                                        <p:tgtEl>
                                          <p:spTgt spid="231"/>
                                        </p:tgtEl>
                                      </p:cBhvr>
                                    </p:animEffect>
                                  </p:childTnLst>
                                </p:cTn>
                              </p:par>
                              <p:par>
                                <p:cTn fill="hold" nodeType="withEffect" presetClass="entr" presetID="10" presetSubtype="0">
                                  <p:stCondLst>
                                    <p:cond delay="0"/>
                                  </p:stCondLst>
                                  <p:childTnLst>
                                    <p:set>
                                      <p:cBhvr>
                                        <p:cTn dur="1" fill="hold">
                                          <p:stCondLst>
                                            <p:cond delay="0"/>
                                          </p:stCondLst>
                                        </p:cTn>
                                        <p:tgtEl>
                                          <p:spTgt spid="232"/>
                                        </p:tgtEl>
                                        <p:attrNameLst>
                                          <p:attrName>style.visibility</p:attrName>
                                        </p:attrNameLst>
                                      </p:cBhvr>
                                      <p:to>
                                        <p:strVal val="visible"/>
                                      </p:to>
                                    </p:set>
                                    <p:animEffect filter="fade" transition="in">
                                      <p:cBhvr>
                                        <p:cTn dur="1000"/>
                                        <p:tgtEl>
                                          <p:spTgt spid="232"/>
                                        </p:tgtEl>
                                      </p:cBhvr>
                                    </p:animEffect>
                                  </p:childTnLst>
                                </p:cTn>
                              </p:par>
                              <p:par>
                                <p:cTn fill="hold" nodeType="withEffect" presetClass="entr" presetID="10" presetSubtype="0">
                                  <p:stCondLst>
                                    <p:cond delay="0"/>
                                  </p:stCondLst>
                                  <p:childTnLst>
                                    <p:set>
                                      <p:cBhvr>
                                        <p:cTn dur="1" fill="hold">
                                          <p:stCondLst>
                                            <p:cond delay="0"/>
                                          </p:stCondLst>
                                        </p:cTn>
                                        <p:tgtEl>
                                          <p:spTgt spid="233"/>
                                        </p:tgtEl>
                                        <p:attrNameLst>
                                          <p:attrName>style.visibility</p:attrName>
                                        </p:attrNameLst>
                                      </p:cBhvr>
                                      <p:to>
                                        <p:strVal val="visible"/>
                                      </p:to>
                                    </p:set>
                                    <p:animEffect filter="fade" transition="in">
                                      <p:cBhvr>
                                        <p:cTn dur="1000"/>
                                        <p:tgtEl>
                                          <p:spTgt spid="233"/>
                                        </p:tgtEl>
                                      </p:cBhvr>
                                    </p:animEffect>
                                  </p:childTnLst>
                                </p:cTn>
                              </p:par>
                              <p:par>
                                <p:cTn fill="hold" nodeType="withEffect" presetClass="entr" presetID="10" presetSubtype="0">
                                  <p:stCondLst>
                                    <p:cond delay="0"/>
                                  </p:stCondLst>
                                  <p:childTnLst>
                                    <p:set>
                                      <p:cBhvr>
                                        <p:cTn dur="1" fill="hold">
                                          <p:stCondLst>
                                            <p:cond delay="0"/>
                                          </p:stCondLst>
                                        </p:cTn>
                                        <p:tgtEl>
                                          <p:spTgt spid="234"/>
                                        </p:tgtEl>
                                        <p:attrNameLst>
                                          <p:attrName>style.visibility</p:attrName>
                                        </p:attrNameLst>
                                      </p:cBhvr>
                                      <p:to>
                                        <p:strVal val="visible"/>
                                      </p:to>
                                    </p:set>
                                    <p:animEffect filter="fade" transition="in">
                                      <p:cBhvr>
                                        <p:cTn dur="1000"/>
                                        <p:tgtEl>
                                          <p:spTgt spid="234"/>
                                        </p:tgtEl>
                                      </p:cBhvr>
                                    </p:animEffect>
                                  </p:childTnLst>
                                </p:cTn>
                              </p:par>
                              <p:par>
                                <p:cTn fill="hold" nodeType="withEffect" presetClass="entr" presetID="10" presetSubtype="0">
                                  <p:stCondLst>
                                    <p:cond delay="0"/>
                                  </p:stCondLst>
                                  <p:childTnLst>
                                    <p:set>
                                      <p:cBhvr>
                                        <p:cTn dur="1" fill="hold">
                                          <p:stCondLst>
                                            <p:cond delay="0"/>
                                          </p:stCondLst>
                                        </p:cTn>
                                        <p:tgtEl>
                                          <p:spTgt spid="235"/>
                                        </p:tgtEl>
                                        <p:attrNameLst>
                                          <p:attrName>style.visibility</p:attrName>
                                        </p:attrNameLst>
                                      </p:cBhvr>
                                      <p:to>
                                        <p:strVal val="visible"/>
                                      </p:to>
                                    </p:set>
                                    <p:animEffect filter="fade" transition="in">
                                      <p:cBhvr>
                                        <p:cTn dur="1000"/>
                                        <p:tgtEl>
                                          <p:spTgt spid="23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40"/>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Your Takeaways from VCT</a:t>
            </a:r>
            <a:endParaRPr/>
          </a:p>
        </p:txBody>
      </p:sp>
      <p:sp>
        <p:nvSpPr>
          <p:cNvPr id="241" name="Google Shape;241;p40"/>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4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Takeaways</a:t>
            </a:r>
            <a:endParaRPr/>
          </a:p>
        </p:txBody>
      </p:sp>
      <p:sp>
        <p:nvSpPr>
          <p:cNvPr id="247" name="Google Shape;247;p41"/>
          <p:cNvSpPr txBox="1"/>
          <p:nvPr>
            <p:ph idx="1" type="body"/>
          </p:nvPr>
        </p:nvSpPr>
        <p:spPr>
          <a:xfrm>
            <a:off x="311700" y="1152475"/>
            <a:ext cx="4549500" cy="3271200"/>
          </a:xfrm>
          <a:prstGeom prst="rect">
            <a:avLst/>
          </a:prstGeom>
        </p:spPr>
        <p:txBody>
          <a:bodyPr anchorCtr="0" anchor="t" bIns="91425" lIns="91425" spcFirstLastPara="1" rIns="91425" wrap="square" tIns="91425">
            <a:normAutofit lnSpcReduction="20000"/>
          </a:bodyPr>
          <a:lstStyle/>
          <a:p>
            <a:pPr indent="-317500" lvl="0" marL="457200" rtl="0" algn="l">
              <a:lnSpc>
                <a:spcPct val="150000"/>
              </a:lnSpc>
              <a:spcBef>
                <a:spcPts val="0"/>
              </a:spcBef>
              <a:spcAft>
                <a:spcPts val="0"/>
              </a:spcAft>
              <a:buSzPts val="1400"/>
              <a:buChar char="-"/>
            </a:pPr>
            <a:r>
              <a:rPr lang="en"/>
              <a:t>Metrics and goals you can work towards</a:t>
            </a:r>
            <a:endParaRPr/>
          </a:p>
          <a:p>
            <a:pPr indent="-317500" lvl="0" marL="457200" rtl="0" algn="l">
              <a:lnSpc>
                <a:spcPct val="150000"/>
              </a:lnSpc>
              <a:spcBef>
                <a:spcPts val="0"/>
              </a:spcBef>
              <a:spcAft>
                <a:spcPts val="0"/>
              </a:spcAft>
              <a:buSzPts val="1400"/>
              <a:buChar char="-"/>
            </a:pPr>
            <a:r>
              <a:rPr lang="en"/>
              <a:t>Templates and systems for your startup</a:t>
            </a:r>
            <a:endParaRPr/>
          </a:p>
          <a:p>
            <a:pPr indent="-317500" lvl="0" marL="457200" rtl="0" algn="l">
              <a:lnSpc>
                <a:spcPct val="150000"/>
              </a:lnSpc>
              <a:spcBef>
                <a:spcPts val="0"/>
              </a:spcBef>
              <a:spcAft>
                <a:spcPts val="0"/>
              </a:spcAft>
              <a:buSzPts val="1400"/>
              <a:buChar char="-"/>
            </a:pPr>
            <a:r>
              <a:rPr lang="en"/>
              <a:t>Assets to tell your startup’s story</a:t>
            </a:r>
            <a:endParaRPr/>
          </a:p>
          <a:p>
            <a:pPr indent="-317500" lvl="0" marL="457200" rtl="0" algn="l">
              <a:lnSpc>
                <a:spcPct val="150000"/>
              </a:lnSpc>
              <a:spcBef>
                <a:spcPts val="0"/>
              </a:spcBef>
              <a:spcAft>
                <a:spcPts val="0"/>
              </a:spcAft>
              <a:buSzPts val="1400"/>
              <a:buChar char="-"/>
            </a:pPr>
            <a:r>
              <a:rPr lang="en"/>
              <a:t>Ads and a pipeline to demonstrate proof you can get customers not just build tech</a:t>
            </a:r>
            <a:endParaRPr/>
          </a:p>
          <a:p>
            <a:pPr indent="-317500" lvl="0" marL="457200" rtl="0" algn="l">
              <a:lnSpc>
                <a:spcPct val="150000"/>
              </a:lnSpc>
              <a:spcBef>
                <a:spcPts val="0"/>
              </a:spcBef>
              <a:spcAft>
                <a:spcPts val="0"/>
              </a:spcAft>
              <a:buSzPts val="1400"/>
              <a:buChar char="-"/>
            </a:pPr>
            <a:r>
              <a:rPr lang="en"/>
              <a:t>An actual MVBP</a:t>
            </a:r>
            <a:endParaRPr/>
          </a:p>
          <a:p>
            <a:pPr indent="-317500" lvl="0" marL="457200" rtl="0" algn="l">
              <a:lnSpc>
                <a:spcPct val="150000"/>
              </a:lnSpc>
              <a:spcBef>
                <a:spcPts val="0"/>
              </a:spcBef>
              <a:spcAft>
                <a:spcPts val="0"/>
              </a:spcAft>
              <a:buSzPts val="1400"/>
              <a:buChar char="-"/>
            </a:pPr>
            <a:r>
              <a:rPr lang="en"/>
              <a:t>Job descriptions and sources of candidates</a:t>
            </a:r>
            <a:endParaRPr/>
          </a:p>
          <a:p>
            <a:pPr indent="-317500" lvl="0" marL="457200" rtl="0" algn="l">
              <a:lnSpc>
                <a:spcPct val="150000"/>
              </a:lnSpc>
              <a:spcBef>
                <a:spcPts val="0"/>
              </a:spcBef>
              <a:spcAft>
                <a:spcPts val="0"/>
              </a:spcAft>
              <a:buSzPts val="1400"/>
              <a:buChar char="-"/>
            </a:pPr>
            <a:r>
              <a:rPr lang="en"/>
              <a:t>Lists of investors and emails to send them</a:t>
            </a:r>
            <a:endParaRPr/>
          </a:p>
          <a:p>
            <a:pPr indent="-317500" lvl="0" marL="457200" rtl="0" algn="l">
              <a:lnSpc>
                <a:spcPct val="150000"/>
              </a:lnSpc>
              <a:spcBef>
                <a:spcPts val="0"/>
              </a:spcBef>
              <a:spcAft>
                <a:spcPts val="0"/>
              </a:spcAft>
              <a:buSzPts val="1400"/>
              <a:buChar char="-"/>
            </a:pPr>
            <a:r>
              <a:rPr lang="en"/>
              <a:t>Maybe some users or customers!</a:t>
            </a:r>
            <a:endParaRPr/>
          </a:p>
          <a:p>
            <a:pPr indent="-317500" lvl="0" marL="457200" rtl="0" algn="l">
              <a:lnSpc>
                <a:spcPct val="150000"/>
              </a:lnSpc>
              <a:spcBef>
                <a:spcPts val="0"/>
              </a:spcBef>
              <a:spcAft>
                <a:spcPts val="0"/>
              </a:spcAft>
              <a:buSzPts val="1400"/>
              <a:buChar char="-"/>
            </a:pPr>
            <a:r>
              <a:rPr lang="en"/>
              <a:t>Public speaking skills to communicate your vision</a:t>
            </a:r>
            <a:endParaRPr/>
          </a:p>
          <a:p>
            <a:pPr indent="-317500" lvl="0" marL="457200" rtl="0" algn="l">
              <a:lnSpc>
                <a:spcPct val="150000"/>
              </a:lnSpc>
              <a:spcBef>
                <a:spcPts val="0"/>
              </a:spcBef>
              <a:spcAft>
                <a:spcPts val="0"/>
              </a:spcAft>
              <a:buSzPts val="1400"/>
              <a:buChar char="-"/>
            </a:pPr>
            <a:r>
              <a:rPr lang="en"/>
              <a:t>Playbooks to execute tactics anytime</a:t>
            </a:r>
            <a:endParaRPr/>
          </a:p>
        </p:txBody>
      </p:sp>
      <p:sp>
        <p:nvSpPr>
          <p:cNvPr id="248" name="Google Shape;248;p41"/>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249" name="Google Shape;249;p41"/>
          <p:cNvPicPr preferRelativeResize="0"/>
          <p:nvPr/>
        </p:nvPicPr>
        <p:blipFill>
          <a:blip r:embed="rId3">
            <a:alphaModFix/>
          </a:blip>
          <a:stretch>
            <a:fillRect/>
          </a:stretch>
        </p:blipFill>
        <p:spPr>
          <a:xfrm>
            <a:off x="4882400" y="1318650"/>
            <a:ext cx="4261599" cy="25061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7">
                                            <p:txEl>
                                              <p:pRg end="0" st="0"/>
                                            </p:txEl>
                                          </p:spTgt>
                                        </p:tgtEl>
                                        <p:attrNameLst>
                                          <p:attrName>style.visibility</p:attrName>
                                        </p:attrNameLst>
                                      </p:cBhvr>
                                      <p:to>
                                        <p:strVal val="visible"/>
                                      </p:to>
                                    </p:set>
                                    <p:animEffect filter="fade" transition="in">
                                      <p:cBhvr>
                                        <p:cTn dur="1000"/>
                                        <p:tgtEl>
                                          <p:spTgt spid="24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7">
                                            <p:txEl>
                                              <p:pRg end="1" st="1"/>
                                            </p:txEl>
                                          </p:spTgt>
                                        </p:tgtEl>
                                        <p:attrNameLst>
                                          <p:attrName>style.visibility</p:attrName>
                                        </p:attrNameLst>
                                      </p:cBhvr>
                                      <p:to>
                                        <p:strVal val="visible"/>
                                      </p:to>
                                    </p:set>
                                    <p:animEffect filter="fade" transition="in">
                                      <p:cBhvr>
                                        <p:cTn dur="1000"/>
                                        <p:tgtEl>
                                          <p:spTgt spid="24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7">
                                            <p:txEl>
                                              <p:pRg end="2" st="2"/>
                                            </p:txEl>
                                          </p:spTgt>
                                        </p:tgtEl>
                                        <p:attrNameLst>
                                          <p:attrName>style.visibility</p:attrName>
                                        </p:attrNameLst>
                                      </p:cBhvr>
                                      <p:to>
                                        <p:strVal val="visible"/>
                                      </p:to>
                                    </p:set>
                                    <p:animEffect filter="fade" transition="in">
                                      <p:cBhvr>
                                        <p:cTn dur="1000"/>
                                        <p:tgtEl>
                                          <p:spTgt spid="247">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7">
                                            <p:txEl>
                                              <p:pRg end="3" st="3"/>
                                            </p:txEl>
                                          </p:spTgt>
                                        </p:tgtEl>
                                        <p:attrNameLst>
                                          <p:attrName>style.visibility</p:attrName>
                                        </p:attrNameLst>
                                      </p:cBhvr>
                                      <p:to>
                                        <p:strVal val="visible"/>
                                      </p:to>
                                    </p:set>
                                    <p:animEffect filter="fade" transition="in">
                                      <p:cBhvr>
                                        <p:cTn dur="1000"/>
                                        <p:tgtEl>
                                          <p:spTgt spid="247">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7">
                                            <p:txEl>
                                              <p:pRg end="4" st="4"/>
                                            </p:txEl>
                                          </p:spTgt>
                                        </p:tgtEl>
                                        <p:attrNameLst>
                                          <p:attrName>style.visibility</p:attrName>
                                        </p:attrNameLst>
                                      </p:cBhvr>
                                      <p:to>
                                        <p:strVal val="visible"/>
                                      </p:to>
                                    </p:set>
                                    <p:animEffect filter="fade" transition="in">
                                      <p:cBhvr>
                                        <p:cTn dur="1000"/>
                                        <p:tgtEl>
                                          <p:spTgt spid="247">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7">
                                            <p:txEl>
                                              <p:pRg end="5" st="5"/>
                                            </p:txEl>
                                          </p:spTgt>
                                        </p:tgtEl>
                                        <p:attrNameLst>
                                          <p:attrName>style.visibility</p:attrName>
                                        </p:attrNameLst>
                                      </p:cBhvr>
                                      <p:to>
                                        <p:strVal val="visible"/>
                                      </p:to>
                                    </p:set>
                                    <p:animEffect filter="fade" transition="in">
                                      <p:cBhvr>
                                        <p:cTn dur="1000"/>
                                        <p:tgtEl>
                                          <p:spTgt spid="247">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7">
                                            <p:txEl>
                                              <p:pRg end="6" st="6"/>
                                            </p:txEl>
                                          </p:spTgt>
                                        </p:tgtEl>
                                        <p:attrNameLst>
                                          <p:attrName>style.visibility</p:attrName>
                                        </p:attrNameLst>
                                      </p:cBhvr>
                                      <p:to>
                                        <p:strVal val="visible"/>
                                      </p:to>
                                    </p:set>
                                    <p:animEffect filter="fade" transition="in">
                                      <p:cBhvr>
                                        <p:cTn dur="1000"/>
                                        <p:tgtEl>
                                          <p:spTgt spid="247">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7">
                                            <p:txEl>
                                              <p:pRg end="7" st="7"/>
                                            </p:txEl>
                                          </p:spTgt>
                                        </p:tgtEl>
                                        <p:attrNameLst>
                                          <p:attrName>style.visibility</p:attrName>
                                        </p:attrNameLst>
                                      </p:cBhvr>
                                      <p:to>
                                        <p:strVal val="visible"/>
                                      </p:to>
                                    </p:set>
                                    <p:animEffect filter="fade" transition="in">
                                      <p:cBhvr>
                                        <p:cTn dur="1000"/>
                                        <p:tgtEl>
                                          <p:spTgt spid="247">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7">
                                            <p:txEl>
                                              <p:pRg end="8" st="8"/>
                                            </p:txEl>
                                          </p:spTgt>
                                        </p:tgtEl>
                                        <p:attrNameLst>
                                          <p:attrName>style.visibility</p:attrName>
                                        </p:attrNameLst>
                                      </p:cBhvr>
                                      <p:to>
                                        <p:strVal val="visible"/>
                                      </p:to>
                                    </p:set>
                                    <p:animEffect filter="fade" transition="in">
                                      <p:cBhvr>
                                        <p:cTn dur="1000"/>
                                        <p:tgtEl>
                                          <p:spTgt spid="247">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7">
                                            <p:txEl>
                                              <p:pRg end="9" st="9"/>
                                            </p:txEl>
                                          </p:spTgt>
                                        </p:tgtEl>
                                        <p:attrNameLst>
                                          <p:attrName>style.visibility</p:attrName>
                                        </p:attrNameLst>
                                      </p:cBhvr>
                                      <p:to>
                                        <p:strVal val="visible"/>
                                      </p:to>
                                    </p:set>
                                    <p:animEffect filter="fade" transition="in">
                                      <p:cBhvr>
                                        <p:cTn dur="1000"/>
                                        <p:tgtEl>
                                          <p:spTgt spid="247">
                                            <p:txEl>
                                              <p:pRg end="9" st="9"/>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42"/>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255" name="Google Shape;255;p42"/>
          <p:cNvPicPr preferRelativeResize="0"/>
          <p:nvPr/>
        </p:nvPicPr>
        <p:blipFill>
          <a:blip r:embed="rId3">
            <a:alphaModFix/>
          </a:blip>
          <a:stretch>
            <a:fillRect/>
          </a:stretch>
        </p:blipFill>
        <p:spPr>
          <a:xfrm>
            <a:off x="1471313" y="91500"/>
            <a:ext cx="6201368" cy="4838699"/>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43"/>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261" name="Google Shape;261;p43"/>
          <p:cNvPicPr preferRelativeResize="0"/>
          <p:nvPr/>
        </p:nvPicPr>
        <p:blipFill>
          <a:blip r:embed="rId3">
            <a:alphaModFix/>
          </a:blip>
          <a:stretch>
            <a:fillRect/>
          </a:stretch>
        </p:blipFill>
        <p:spPr>
          <a:xfrm>
            <a:off x="1471313" y="91500"/>
            <a:ext cx="6201368" cy="4838699"/>
          </a:xfrm>
          <a:prstGeom prst="rect">
            <a:avLst/>
          </a:prstGeom>
          <a:noFill/>
          <a:ln>
            <a:noFill/>
          </a:ln>
        </p:spPr>
      </p:pic>
      <p:sp>
        <p:nvSpPr>
          <p:cNvPr id="262" name="Google Shape;262;p43"/>
          <p:cNvSpPr/>
          <p:nvPr/>
        </p:nvSpPr>
        <p:spPr>
          <a:xfrm>
            <a:off x="5132425" y="1223600"/>
            <a:ext cx="2087400" cy="3439500"/>
          </a:xfrm>
          <a:prstGeom prst="rect">
            <a:avLst/>
          </a:prstGeom>
          <a:noFill/>
          <a:ln cap="flat" cmpd="sng" w="1143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pic>
        <p:nvPicPr>
          <p:cNvPr id="267" name="Google Shape;267;p44"/>
          <p:cNvPicPr preferRelativeResize="0"/>
          <p:nvPr/>
        </p:nvPicPr>
        <p:blipFill>
          <a:blip r:embed="rId3">
            <a:alphaModFix/>
          </a:blip>
          <a:stretch>
            <a:fillRect/>
          </a:stretch>
        </p:blipFill>
        <p:spPr>
          <a:xfrm>
            <a:off x="1142998" y="0"/>
            <a:ext cx="6858010" cy="51435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8"/>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Welcome to Tactics!</a:t>
            </a:r>
            <a:endParaRPr/>
          </a:p>
        </p:txBody>
      </p:sp>
      <p:sp>
        <p:nvSpPr>
          <p:cNvPr id="84" name="Google Shape;84;p18"/>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45"/>
          <p:cNvSpPr txBox="1"/>
          <p:nvPr>
            <p:ph type="title"/>
          </p:nvPr>
        </p:nvSpPr>
        <p:spPr>
          <a:xfrm>
            <a:off x="838050" y="2150850"/>
            <a:ext cx="74679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t>“What everybody wants, some try but only a small few achieve.”</a:t>
            </a:r>
            <a:endParaRPr/>
          </a:p>
          <a:p>
            <a:pPr indent="0" lvl="0" marL="0" rtl="0" algn="ctr">
              <a:spcBef>
                <a:spcPts val="0"/>
              </a:spcBef>
              <a:spcAft>
                <a:spcPts val="0"/>
              </a:spcAft>
              <a:buNone/>
            </a:pPr>
            <a:r>
              <a:t/>
            </a:r>
            <a:endParaRPr/>
          </a:p>
          <a:p>
            <a:pPr indent="0" lvl="0" marL="0" rtl="0" algn="ctr">
              <a:spcBef>
                <a:spcPts val="0"/>
              </a:spcBef>
              <a:spcAft>
                <a:spcPts val="0"/>
              </a:spcAft>
              <a:buNone/>
            </a:pPr>
            <a:r>
              <a:rPr b="0" lang="en"/>
              <a:t>Navy Special Operations</a:t>
            </a:r>
            <a:endParaRPr b="0"/>
          </a:p>
        </p:txBody>
      </p:sp>
      <p:sp>
        <p:nvSpPr>
          <p:cNvPr id="273" name="Google Shape;273;p45"/>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46"/>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Just enough</a:t>
            </a:r>
            <a:endParaRPr/>
          </a:p>
          <a:p>
            <a:pPr indent="0" lvl="0" marL="0" rtl="0" algn="l">
              <a:spcBef>
                <a:spcPts val="0"/>
              </a:spcBef>
              <a:spcAft>
                <a:spcPts val="0"/>
              </a:spcAft>
              <a:buNone/>
            </a:pPr>
            <a:r>
              <a:rPr lang="en"/>
              <a:t>to be dangerous!</a:t>
            </a:r>
            <a:endParaRPr/>
          </a:p>
        </p:txBody>
      </p:sp>
      <p:sp>
        <p:nvSpPr>
          <p:cNvPr id="279" name="Google Shape;279;p46"/>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pic>
        <p:nvPicPr>
          <p:cNvPr id="284" name="Google Shape;284;p47"/>
          <p:cNvPicPr preferRelativeResize="0"/>
          <p:nvPr/>
        </p:nvPicPr>
        <p:blipFill>
          <a:blip r:embed="rId3">
            <a:alphaModFix/>
          </a:blip>
          <a:stretch>
            <a:fillRect/>
          </a:stretch>
        </p:blipFill>
        <p:spPr>
          <a:xfrm>
            <a:off x="0" y="0"/>
            <a:ext cx="9143987" cy="5143501"/>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pic>
        <p:nvPicPr>
          <p:cNvPr id="289" name="Google Shape;289;p48"/>
          <p:cNvPicPr preferRelativeResize="0"/>
          <p:nvPr/>
        </p:nvPicPr>
        <p:blipFill>
          <a:blip r:embed="rId3">
            <a:alphaModFix/>
          </a:blip>
          <a:stretch>
            <a:fillRect/>
          </a:stretch>
        </p:blipFill>
        <p:spPr>
          <a:xfrm>
            <a:off x="0" y="0"/>
            <a:ext cx="9143987" cy="5143501"/>
          </a:xfrm>
          <a:prstGeom prst="rect">
            <a:avLst/>
          </a:prstGeom>
          <a:noFill/>
          <a:ln>
            <a:noFill/>
          </a:ln>
        </p:spPr>
      </p:pic>
      <p:sp>
        <p:nvSpPr>
          <p:cNvPr id="290" name="Google Shape;290;p48"/>
          <p:cNvSpPr/>
          <p:nvPr/>
        </p:nvSpPr>
        <p:spPr>
          <a:xfrm>
            <a:off x="4724400" y="2003900"/>
            <a:ext cx="61500" cy="2654100"/>
          </a:xfrm>
          <a:prstGeom prst="rect">
            <a:avLst/>
          </a:prstGeom>
          <a:noFill/>
          <a:ln cap="flat" cmpd="sng" w="1143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48"/>
          <p:cNvSpPr txBox="1"/>
          <p:nvPr/>
        </p:nvSpPr>
        <p:spPr>
          <a:xfrm>
            <a:off x="4063950" y="1097325"/>
            <a:ext cx="1382400" cy="831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accent1"/>
                </a:solidFill>
                <a:latin typeface="Helvetica Neue"/>
                <a:ea typeface="Helvetica Neue"/>
                <a:cs typeface="Helvetica Neue"/>
                <a:sym typeface="Helvetica Neue"/>
              </a:rPr>
              <a:t>VENTURE CREATION TACTICS</a:t>
            </a:r>
            <a:endParaRPr b="1">
              <a:solidFill>
                <a:schemeClr val="accent1"/>
              </a:solidFill>
              <a:latin typeface="Helvetica Neue"/>
              <a:ea typeface="Helvetica Neue"/>
              <a:cs typeface="Helvetica Neue"/>
              <a:sym typeface="Helvetica Neue"/>
            </a:endParaRPr>
          </a:p>
        </p:txBody>
      </p:sp>
      <p:pic>
        <p:nvPicPr>
          <p:cNvPr id="292" name="Google Shape;292;p48"/>
          <p:cNvPicPr preferRelativeResize="0"/>
          <p:nvPr/>
        </p:nvPicPr>
        <p:blipFill>
          <a:blip r:embed="rId4">
            <a:alphaModFix/>
          </a:blip>
          <a:stretch>
            <a:fillRect/>
          </a:stretch>
        </p:blipFill>
        <p:spPr>
          <a:xfrm>
            <a:off x="4248050" y="113800"/>
            <a:ext cx="1014200" cy="101420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4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Takeaways</a:t>
            </a:r>
            <a:endParaRPr/>
          </a:p>
        </p:txBody>
      </p:sp>
      <p:sp>
        <p:nvSpPr>
          <p:cNvPr id="298" name="Google Shape;298;p49"/>
          <p:cNvSpPr txBox="1"/>
          <p:nvPr>
            <p:ph idx="1" type="body"/>
          </p:nvPr>
        </p:nvSpPr>
        <p:spPr>
          <a:xfrm>
            <a:off x="311700" y="1766175"/>
            <a:ext cx="8520600" cy="2657700"/>
          </a:xfrm>
          <a:prstGeom prst="rect">
            <a:avLst/>
          </a:prstGeom>
        </p:spPr>
        <p:txBody>
          <a:bodyPr anchorCtr="0" anchor="t" bIns="91425" lIns="91425" spcFirstLastPara="1" rIns="91425" wrap="square" tIns="91425">
            <a:normAutofit/>
          </a:bodyPr>
          <a:lstStyle/>
          <a:p>
            <a:pPr indent="0" lvl="0" marL="0" rtl="0" algn="ctr">
              <a:lnSpc>
                <a:spcPct val="150000"/>
              </a:lnSpc>
              <a:spcBef>
                <a:spcPts val="0"/>
              </a:spcBef>
              <a:spcAft>
                <a:spcPts val="0"/>
              </a:spcAft>
              <a:buNone/>
            </a:pPr>
            <a:r>
              <a:rPr lang="en" sz="1800">
                <a:solidFill>
                  <a:schemeClr val="dk1"/>
                </a:solidFill>
              </a:rPr>
              <a:t>You will have </a:t>
            </a:r>
            <a:r>
              <a:rPr b="1" lang="en" sz="1800" u="sng">
                <a:solidFill>
                  <a:schemeClr val="dk1"/>
                </a:solidFill>
                <a:latin typeface="Helvetica Neue"/>
                <a:ea typeface="Helvetica Neue"/>
                <a:cs typeface="Helvetica Neue"/>
                <a:sym typeface="Helvetica Neue"/>
              </a:rPr>
              <a:t>playbooks</a:t>
            </a:r>
            <a:r>
              <a:rPr lang="en" sz="1800">
                <a:solidFill>
                  <a:schemeClr val="dk1"/>
                </a:solidFill>
              </a:rPr>
              <a:t> to help you execute these skills again and again.</a:t>
            </a:r>
            <a:endParaRPr sz="1800">
              <a:solidFill>
                <a:schemeClr val="dk1"/>
              </a:solidFill>
            </a:endParaRPr>
          </a:p>
          <a:p>
            <a:pPr indent="0" lvl="0" marL="0" rtl="0" algn="ctr">
              <a:lnSpc>
                <a:spcPct val="150000"/>
              </a:lnSpc>
              <a:spcBef>
                <a:spcPts val="1200"/>
              </a:spcBef>
              <a:spcAft>
                <a:spcPts val="1200"/>
              </a:spcAft>
              <a:buNone/>
            </a:pPr>
            <a:r>
              <a:rPr lang="en" sz="1800">
                <a:solidFill>
                  <a:schemeClr val="dk1"/>
                </a:solidFill>
              </a:rPr>
              <a:t>You’ll be able to take these entrepreneurial </a:t>
            </a:r>
            <a:r>
              <a:rPr b="1" lang="en" sz="1800" u="sng">
                <a:solidFill>
                  <a:schemeClr val="dk1"/>
                </a:solidFill>
                <a:latin typeface="Helvetica Neue"/>
                <a:ea typeface="Helvetica Neue"/>
                <a:cs typeface="Helvetica Neue"/>
                <a:sym typeface="Helvetica Neue"/>
              </a:rPr>
              <a:t>skills</a:t>
            </a:r>
            <a:r>
              <a:rPr lang="en" sz="1800">
                <a:solidFill>
                  <a:schemeClr val="dk1"/>
                </a:solidFill>
              </a:rPr>
              <a:t> and use them in this startup, another startup, a corporate job, a non-profit, or elsewhere.</a:t>
            </a:r>
            <a:endParaRPr sz="1800">
              <a:solidFill>
                <a:schemeClr val="dk1"/>
              </a:solidFill>
            </a:endParaRPr>
          </a:p>
        </p:txBody>
      </p:sp>
      <p:sp>
        <p:nvSpPr>
          <p:cNvPr id="299" name="Google Shape;299;p49"/>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8">
                                            <p:txEl>
                                              <p:pRg end="0" st="0"/>
                                            </p:txEl>
                                          </p:spTgt>
                                        </p:tgtEl>
                                        <p:attrNameLst>
                                          <p:attrName>style.visibility</p:attrName>
                                        </p:attrNameLst>
                                      </p:cBhvr>
                                      <p:to>
                                        <p:strVal val="visible"/>
                                      </p:to>
                                    </p:set>
                                    <p:animEffect filter="fade" transition="in">
                                      <p:cBhvr>
                                        <p:cTn dur="1000"/>
                                        <p:tgtEl>
                                          <p:spTgt spid="29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8">
                                            <p:txEl>
                                              <p:pRg end="1" st="1"/>
                                            </p:txEl>
                                          </p:spTgt>
                                        </p:tgtEl>
                                        <p:attrNameLst>
                                          <p:attrName>style.visibility</p:attrName>
                                        </p:attrNameLst>
                                      </p:cBhvr>
                                      <p:to>
                                        <p:strVal val="visible"/>
                                      </p:to>
                                    </p:set>
                                    <p:animEffect filter="fade" transition="in">
                                      <p:cBhvr>
                                        <p:cTn dur="1000"/>
                                        <p:tgtEl>
                                          <p:spTgt spid="298">
                                            <p:txEl>
                                              <p:pRg end="1" st="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50"/>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What You Can Expect</a:t>
            </a:r>
            <a:endParaRPr/>
          </a:p>
        </p:txBody>
      </p:sp>
      <p:sp>
        <p:nvSpPr>
          <p:cNvPr id="305" name="Google Shape;305;p50"/>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51"/>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Sessions Include:</a:t>
            </a:r>
            <a:endParaRPr/>
          </a:p>
        </p:txBody>
      </p:sp>
      <p:sp>
        <p:nvSpPr>
          <p:cNvPr id="311" name="Google Shape;311;p51"/>
          <p:cNvSpPr txBox="1"/>
          <p:nvPr>
            <p:ph idx="1" type="body"/>
          </p:nvPr>
        </p:nvSpPr>
        <p:spPr>
          <a:xfrm>
            <a:off x="311700" y="1389600"/>
            <a:ext cx="3998400" cy="3179400"/>
          </a:xfrm>
          <a:prstGeom prst="rect">
            <a:avLst/>
          </a:prstGeom>
        </p:spPr>
        <p:txBody>
          <a:bodyPr anchorCtr="0" anchor="t" bIns="91425" lIns="91425" spcFirstLastPara="1" rIns="91425" wrap="square" tIns="91425">
            <a:normAutofit/>
          </a:bodyPr>
          <a:lstStyle/>
          <a:p>
            <a:pPr indent="-361950" lvl="0" marL="457200" rtl="0" algn="l">
              <a:lnSpc>
                <a:spcPct val="150000"/>
              </a:lnSpc>
              <a:spcBef>
                <a:spcPts val="0"/>
              </a:spcBef>
              <a:spcAft>
                <a:spcPts val="0"/>
              </a:spcAft>
              <a:buClr>
                <a:schemeClr val="dk1"/>
              </a:buClr>
              <a:buSzPts val="2100"/>
              <a:buAutoNum type="arabicPeriod"/>
            </a:pPr>
            <a:r>
              <a:rPr lang="en" sz="2100">
                <a:solidFill>
                  <a:schemeClr val="dk1"/>
                </a:solidFill>
              </a:rPr>
              <a:t>Concrete Examples</a:t>
            </a:r>
            <a:endParaRPr sz="2100">
              <a:solidFill>
                <a:schemeClr val="dk1"/>
              </a:solidFill>
            </a:endParaRPr>
          </a:p>
        </p:txBody>
      </p:sp>
      <p:sp>
        <p:nvSpPr>
          <p:cNvPr id="312" name="Google Shape;312;p51"/>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313" name="Google Shape;313;p51"/>
          <p:cNvPicPr preferRelativeResize="0"/>
          <p:nvPr/>
        </p:nvPicPr>
        <p:blipFill>
          <a:blip r:embed="rId3">
            <a:alphaModFix/>
          </a:blip>
          <a:stretch>
            <a:fillRect/>
          </a:stretch>
        </p:blipFill>
        <p:spPr>
          <a:xfrm>
            <a:off x="3721900" y="3347250"/>
            <a:ext cx="2537624" cy="706498"/>
          </a:xfrm>
          <a:prstGeom prst="rect">
            <a:avLst/>
          </a:prstGeom>
          <a:noFill/>
          <a:ln>
            <a:noFill/>
          </a:ln>
        </p:spPr>
      </p:pic>
      <p:pic>
        <p:nvPicPr>
          <p:cNvPr descr="Oceanworks | Recycled Plastic Solutions | Ocean Plastic Marketplace" id="314" name="Google Shape;314;p51"/>
          <p:cNvPicPr preferRelativeResize="0"/>
          <p:nvPr/>
        </p:nvPicPr>
        <p:blipFill>
          <a:blip r:embed="rId4">
            <a:alphaModFix/>
          </a:blip>
          <a:stretch>
            <a:fillRect/>
          </a:stretch>
        </p:blipFill>
        <p:spPr>
          <a:xfrm>
            <a:off x="3721900" y="574350"/>
            <a:ext cx="2537624" cy="444205"/>
          </a:xfrm>
          <a:prstGeom prst="rect">
            <a:avLst/>
          </a:prstGeom>
          <a:noFill/>
          <a:ln>
            <a:noFill/>
          </a:ln>
        </p:spPr>
      </p:pic>
      <p:pic>
        <p:nvPicPr>
          <p:cNvPr descr="Work Today | CSC Upshot" id="315" name="Google Shape;315;p51"/>
          <p:cNvPicPr preferRelativeResize="0"/>
          <p:nvPr/>
        </p:nvPicPr>
        <p:blipFill>
          <a:blip r:embed="rId5">
            <a:alphaModFix/>
          </a:blip>
          <a:stretch>
            <a:fillRect/>
          </a:stretch>
        </p:blipFill>
        <p:spPr>
          <a:xfrm>
            <a:off x="3721900" y="4139456"/>
            <a:ext cx="2537626" cy="380644"/>
          </a:xfrm>
          <a:prstGeom prst="rect">
            <a:avLst/>
          </a:prstGeom>
          <a:noFill/>
          <a:ln>
            <a:noFill/>
          </a:ln>
        </p:spPr>
      </p:pic>
      <p:pic>
        <p:nvPicPr>
          <p:cNvPr id="316" name="Google Shape;316;p51"/>
          <p:cNvPicPr preferRelativeResize="0"/>
          <p:nvPr/>
        </p:nvPicPr>
        <p:blipFill rotWithShape="1">
          <a:blip r:embed="rId6">
            <a:alphaModFix/>
          </a:blip>
          <a:srcRect b="0" l="0" r="51737" t="0"/>
          <a:stretch/>
        </p:blipFill>
        <p:spPr>
          <a:xfrm>
            <a:off x="3721900" y="1987050"/>
            <a:ext cx="2537626" cy="598200"/>
          </a:xfrm>
          <a:prstGeom prst="rect">
            <a:avLst/>
          </a:prstGeom>
          <a:noFill/>
          <a:ln>
            <a:noFill/>
          </a:ln>
        </p:spPr>
      </p:pic>
      <p:pic>
        <p:nvPicPr>
          <p:cNvPr id="317" name="Google Shape;317;p51"/>
          <p:cNvPicPr preferRelativeResize="0"/>
          <p:nvPr/>
        </p:nvPicPr>
        <p:blipFill>
          <a:blip r:embed="rId7">
            <a:alphaModFix/>
          </a:blip>
          <a:stretch>
            <a:fillRect/>
          </a:stretch>
        </p:blipFill>
        <p:spPr>
          <a:xfrm>
            <a:off x="6700174" y="323425"/>
            <a:ext cx="1807250" cy="1395774"/>
          </a:xfrm>
          <a:prstGeom prst="rect">
            <a:avLst/>
          </a:prstGeom>
          <a:noFill/>
          <a:ln>
            <a:noFill/>
          </a:ln>
        </p:spPr>
      </p:pic>
      <p:pic>
        <p:nvPicPr>
          <p:cNvPr id="318" name="Google Shape;318;p51"/>
          <p:cNvPicPr preferRelativeResize="0"/>
          <p:nvPr/>
        </p:nvPicPr>
        <p:blipFill rotWithShape="1">
          <a:blip r:embed="rId8">
            <a:alphaModFix/>
          </a:blip>
          <a:srcRect b="54105" l="0" r="0" t="0"/>
          <a:stretch/>
        </p:blipFill>
        <p:spPr>
          <a:xfrm>
            <a:off x="6986225" y="1861900"/>
            <a:ext cx="1945100" cy="1190239"/>
          </a:xfrm>
          <a:prstGeom prst="rect">
            <a:avLst/>
          </a:prstGeom>
          <a:noFill/>
          <a:ln>
            <a:noFill/>
          </a:ln>
        </p:spPr>
      </p:pic>
      <p:pic>
        <p:nvPicPr>
          <p:cNvPr id="319" name="Google Shape;319;p51"/>
          <p:cNvPicPr preferRelativeResize="0"/>
          <p:nvPr/>
        </p:nvPicPr>
        <p:blipFill>
          <a:blip r:embed="rId9">
            <a:alphaModFix/>
          </a:blip>
          <a:stretch>
            <a:fillRect/>
          </a:stretch>
        </p:blipFill>
        <p:spPr>
          <a:xfrm>
            <a:off x="3721888" y="2727938"/>
            <a:ext cx="2537626" cy="476610"/>
          </a:xfrm>
          <a:prstGeom prst="rect">
            <a:avLst/>
          </a:prstGeom>
          <a:noFill/>
          <a:ln>
            <a:noFill/>
          </a:ln>
        </p:spPr>
      </p:pic>
      <p:pic>
        <p:nvPicPr>
          <p:cNvPr id="320" name="Google Shape;320;p51"/>
          <p:cNvPicPr preferRelativeResize="0"/>
          <p:nvPr/>
        </p:nvPicPr>
        <p:blipFill>
          <a:blip r:embed="rId10">
            <a:alphaModFix/>
          </a:blip>
          <a:stretch>
            <a:fillRect/>
          </a:stretch>
        </p:blipFill>
        <p:spPr>
          <a:xfrm>
            <a:off x="6703550" y="3194850"/>
            <a:ext cx="1618750" cy="1236775"/>
          </a:xfrm>
          <a:prstGeom prst="rect">
            <a:avLst/>
          </a:prstGeom>
          <a:noFill/>
          <a:ln>
            <a:noFill/>
          </a:ln>
        </p:spPr>
      </p:pic>
      <p:pic>
        <p:nvPicPr>
          <p:cNvPr descr="BitSight and Marsh McLennan Collaborate to Bolster Organizations&amp;#39;  Cybersecurity Performance" id="321" name="Google Shape;321;p51"/>
          <p:cNvPicPr preferRelativeResize="0"/>
          <p:nvPr/>
        </p:nvPicPr>
        <p:blipFill>
          <a:blip r:embed="rId11">
            <a:alphaModFix/>
          </a:blip>
          <a:stretch>
            <a:fillRect/>
          </a:stretch>
        </p:blipFill>
        <p:spPr>
          <a:xfrm>
            <a:off x="3697674" y="1222950"/>
            <a:ext cx="2537626" cy="48109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52"/>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Sessions Include:</a:t>
            </a:r>
            <a:endParaRPr/>
          </a:p>
        </p:txBody>
      </p:sp>
      <p:sp>
        <p:nvSpPr>
          <p:cNvPr id="327" name="Google Shape;327;p52"/>
          <p:cNvSpPr txBox="1"/>
          <p:nvPr>
            <p:ph idx="1" type="body"/>
          </p:nvPr>
        </p:nvSpPr>
        <p:spPr>
          <a:xfrm>
            <a:off x="311700" y="1389600"/>
            <a:ext cx="3998400" cy="3179400"/>
          </a:xfrm>
          <a:prstGeom prst="rect">
            <a:avLst/>
          </a:prstGeom>
        </p:spPr>
        <p:txBody>
          <a:bodyPr anchorCtr="0" anchor="t" bIns="91425" lIns="91425" spcFirstLastPara="1" rIns="91425" wrap="square" tIns="91425">
            <a:normAutofit/>
          </a:bodyPr>
          <a:lstStyle/>
          <a:p>
            <a:pPr indent="-361950" lvl="0" marL="457200" rtl="0" algn="l">
              <a:lnSpc>
                <a:spcPct val="150000"/>
              </a:lnSpc>
              <a:spcBef>
                <a:spcPts val="0"/>
              </a:spcBef>
              <a:spcAft>
                <a:spcPts val="0"/>
              </a:spcAft>
              <a:buClr>
                <a:schemeClr val="dk1"/>
              </a:buClr>
              <a:buSzPts val="2100"/>
              <a:buAutoNum type="arabicPeriod"/>
            </a:pPr>
            <a:r>
              <a:rPr lang="en" sz="2100">
                <a:solidFill>
                  <a:schemeClr val="dk1"/>
                </a:solidFill>
              </a:rPr>
              <a:t>Concrete Examples</a:t>
            </a:r>
            <a:endParaRPr sz="2100">
              <a:solidFill>
                <a:schemeClr val="dk1"/>
              </a:solidFill>
            </a:endParaRPr>
          </a:p>
          <a:p>
            <a:pPr indent="-361950" lvl="0" marL="457200" rtl="0" algn="l">
              <a:lnSpc>
                <a:spcPct val="150000"/>
              </a:lnSpc>
              <a:spcBef>
                <a:spcPts val="0"/>
              </a:spcBef>
              <a:spcAft>
                <a:spcPts val="0"/>
              </a:spcAft>
              <a:buClr>
                <a:schemeClr val="dk1"/>
              </a:buClr>
              <a:buSzPts val="2100"/>
              <a:buAutoNum type="arabicPeriod"/>
            </a:pPr>
            <a:r>
              <a:rPr lang="en" sz="2100">
                <a:solidFill>
                  <a:schemeClr val="dk1"/>
                </a:solidFill>
              </a:rPr>
              <a:t>Tools</a:t>
            </a:r>
            <a:endParaRPr sz="2100">
              <a:solidFill>
                <a:schemeClr val="dk1"/>
              </a:solidFill>
            </a:endParaRPr>
          </a:p>
        </p:txBody>
      </p:sp>
      <p:sp>
        <p:nvSpPr>
          <p:cNvPr id="328" name="Google Shape;328;p52"/>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descr="Qualtrics - Wikipedia" id="329" name="Google Shape;329;p52"/>
          <p:cNvPicPr preferRelativeResize="0"/>
          <p:nvPr/>
        </p:nvPicPr>
        <p:blipFill>
          <a:blip r:embed="rId3">
            <a:alphaModFix/>
          </a:blip>
          <a:stretch>
            <a:fillRect/>
          </a:stretch>
        </p:blipFill>
        <p:spPr>
          <a:xfrm>
            <a:off x="4310100" y="599450"/>
            <a:ext cx="1495400" cy="547275"/>
          </a:xfrm>
          <a:prstGeom prst="rect">
            <a:avLst/>
          </a:prstGeom>
          <a:noFill/>
          <a:ln>
            <a:noFill/>
          </a:ln>
        </p:spPr>
      </p:pic>
      <p:pic>
        <p:nvPicPr>
          <p:cNvPr descr="Connect with the highest quality respondents in the world | Respondent" id="330" name="Google Shape;330;p52"/>
          <p:cNvPicPr preferRelativeResize="0"/>
          <p:nvPr/>
        </p:nvPicPr>
        <p:blipFill>
          <a:blip r:embed="rId4">
            <a:alphaModFix/>
          </a:blip>
          <a:stretch>
            <a:fillRect/>
          </a:stretch>
        </p:blipFill>
        <p:spPr>
          <a:xfrm>
            <a:off x="4365325" y="1293250"/>
            <a:ext cx="2855863" cy="544675"/>
          </a:xfrm>
          <a:prstGeom prst="rect">
            <a:avLst/>
          </a:prstGeom>
          <a:noFill/>
          <a:ln>
            <a:noFill/>
          </a:ln>
        </p:spPr>
      </p:pic>
      <p:pic>
        <p:nvPicPr>
          <p:cNvPr descr="clearbit-logo" id="331" name="Google Shape;331;p52"/>
          <p:cNvPicPr preferRelativeResize="0"/>
          <p:nvPr/>
        </p:nvPicPr>
        <p:blipFill>
          <a:blip r:embed="rId5">
            <a:alphaModFix/>
          </a:blip>
          <a:stretch>
            <a:fillRect/>
          </a:stretch>
        </p:blipFill>
        <p:spPr>
          <a:xfrm>
            <a:off x="4184650" y="3629575"/>
            <a:ext cx="2011350" cy="591925"/>
          </a:xfrm>
          <a:prstGeom prst="rect">
            <a:avLst/>
          </a:prstGeom>
          <a:noFill/>
          <a:ln>
            <a:noFill/>
          </a:ln>
        </p:spPr>
      </p:pic>
      <p:pic>
        <p:nvPicPr>
          <p:cNvPr descr="File:Heroku logo.svg - Wikimedia Commons" id="332" name="Google Shape;332;p52"/>
          <p:cNvPicPr preferRelativeResize="0"/>
          <p:nvPr/>
        </p:nvPicPr>
        <p:blipFill>
          <a:blip r:embed="rId6">
            <a:alphaModFix/>
          </a:blip>
          <a:stretch>
            <a:fillRect/>
          </a:stretch>
        </p:blipFill>
        <p:spPr>
          <a:xfrm>
            <a:off x="5955374" y="2775763"/>
            <a:ext cx="2270102" cy="636100"/>
          </a:xfrm>
          <a:prstGeom prst="rect">
            <a:avLst/>
          </a:prstGeom>
          <a:noFill/>
          <a:ln>
            <a:noFill/>
          </a:ln>
        </p:spPr>
      </p:pic>
      <p:pic>
        <p:nvPicPr>
          <p:cNvPr descr="File:Airtable Logo.svg - Wikimedia Commons" id="333" name="Google Shape;333;p52"/>
          <p:cNvPicPr preferRelativeResize="0"/>
          <p:nvPr/>
        </p:nvPicPr>
        <p:blipFill>
          <a:blip r:embed="rId7">
            <a:alphaModFix/>
          </a:blip>
          <a:stretch>
            <a:fillRect/>
          </a:stretch>
        </p:blipFill>
        <p:spPr>
          <a:xfrm>
            <a:off x="6557513" y="1925475"/>
            <a:ext cx="2092574" cy="462112"/>
          </a:xfrm>
          <a:prstGeom prst="rect">
            <a:avLst/>
          </a:prstGeom>
          <a:noFill/>
          <a:ln>
            <a:noFill/>
          </a:ln>
        </p:spPr>
      </p:pic>
      <p:pic>
        <p:nvPicPr>
          <p:cNvPr descr="Hubspot Logo – Softline Brand Partners" id="334" name="Google Shape;334;p52"/>
          <p:cNvPicPr preferRelativeResize="0"/>
          <p:nvPr/>
        </p:nvPicPr>
        <p:blipFill>
          <a:blip r:embed="rId8">
            <a:alphaModFix/>
          </a:blip>
          <a:stretch>
            <a:fillRect/>
          </a:stretch>
        </p:blipFill>
        <p:spPr>
          <a:xfrm>
            <a:off x="3922650" y="2209825"/>
            <a:ext cx="1696275" cy="636100"/>
          </a:xfrm>
          <a:prstGeom prst="rect">
            <a:avLst/>
          </a:prstGeom>
          <a:noFill/>
          <a:ln>
            <a:noFill/>
          </a:ln>
        </p:spPr>
      </p:pic>
      <p:pic>
        <p:nvPicPr>
          <p:cNvPr descr="Stacker Status" id="335" name="Google Shape;335;p52"/>
          <p:cNvPicPr preferRelativeResize="0"/>
          <p:nvPr/>
        </p:nvPicPr>
        <p:blipFill>
          <a:blip r:embed="rId9">
            <a:alphaModFix/>
          </a:blip>
          <a:stretch>
            <a:fillRect/>
          </a:stretch>
        </p:blipFill>
        <p:spPr>
          <a:xfrm>
            <a:off x="6443415" y="374075"/>
            <a:ext cx="2066435" cy="547275"/>
          </a:xfrm>
          <a:prstGeom prst="rect">
            <a:avLst/>
          </a:prstGeom>
          <a:noFill/>
          <a:ln>
            <a:noFill/>
          </a:ln>
        </p:spPr>
      </p:pic>
      <p:pic>
        <p:nvPicPr>
          <p:cNvPr descr="UserTesting: The Human Insight Platform" id="336" name="Google Shape;336;p52"/>
          <p:cNvPicPr preferRelativeResize="0"/>
          <p:nvPr/>
        </p:nvPicPr>
        <p:blipFill>
          <a:blip r:embed="rId10">
            <a:alphaModFix/>
          </a:blip>
          <a:stretch>
            <a:fillRect/>
          </a:stretch>
        </p:blipFill>
        <p:spPr>
          <a:xfrm>
            <a:off x="6707700" y="3800075"/>
            <a:ext cx="2011350" cy="51965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53"/>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Sessions Include:</a:t>
            </a:r>
            <a:endParaRPr/>
          </a:p>
        </p:txBody>
      </p:sp>
      <p:sp>
        <p:nvSpPr>
          <p:cNvPr id="342" name="Google Shape;342;p53"/>
          <p:cNvSpPr txBox="1"/>
          <p:nvPr>
            <p:ph idx="1" type="body"/>
          </p:nvPr>
        </p:nvSpPr>
        <p:spPr>
          <a:xfrm>
            <a:off x="311700" y="1389600"/>
            <a:ext cx="3998400" cy="3179400"/>
          </a:xfrm>
          <a:prstGeom prst="rect">
            <a:avLst/>
          </a:prstGeom>
        </p:spPr>
        <p:txBody>
          <a:bodyPr anchorCtr="0" anchor="t" bIns="91425" lIns="91425" spcFirstLastPara="1" rIns="91425" wrap="square" tIns="91425">
            <a:normAutofit/>
          </a:bodyPr>
          <a:lstStyle/>
          <a:p>
            <a:pPr indent="-361950" lvl="0" marL="457200" rtl="0" algn="l">
              <a:lnSpc>
                <a:spcPct val="150000"/>
              </a:lnSpc>
              <a:spcBef>
                <a:spcPts val="0"/>
              </a:spcBef>
              <a:spcAft>
                <a:spcPts val="0"/>
              </a:spcAft>
              <a:buClr>
                <a:schemeClr val="dk1"/>
              </a:buClr>
              <a:buSzPts val="2100"/>
              <a:buAutoNum type="arabicPeriod"/>
            </a:pPr>
            <a:r>
              <a:rPr lang="en" sz="2100">
                <a:solidFill>
                  <a:schemeClr val="dk1"/>
                </a:solidFill>
              </a:rPr>
              <a:t>Concrete Examples</a:t>
            </a:r>
            <a:endParaRPr sz="2100">
              <a:solidFill>
                <a:schemeClr val="dk1"/>
              </a:solidFill>
            </a:endParaRPr>
          </a:p>
          <a:p>
            <a:pPr indent="-361950" lvl="0" marL="457200" rtl="0" algn="l">
              <a:lnSpc>
                <a:spcPct val="150000"/>
              </a:lnSpc>
              <a:spcBef>
                <a:spcPts val="0"/>
              </a:spcBef>
              <a:spcAft>
                <a:spcPts val="0"/>
              </a:spcAft>
              <a:buClr>
                <a:schemeClr val="dk1"/>
              </a:buClr>
              <a:buSzPts val="2100"/>
              <a:buAutoNum type="arabicPeriod"/>
            </a:pPr>
            <a:r>
              <a:rPr lang="en" sz="2100">
                <a:solidFill>
                  <a:schemeClr val="dk1"/>
                </a:solidFill>
              </a:rPr>
              <a:t>Tools</a:t>
            </a:r>
            <a:endParaRPr sz="2100">
              <a:solidFill>
                <a:schemeClr val="dk1"/>
              </a:solidFill>
            </a:endParaRPr>
          </a:p>
          <a:p>
            <a:pPr indent="-361950" lvl="0" marL="457200" rtl="0" algn="l">
              <a:lnSpc>
                <a:spcPct val="150000"/>
              </a:lnSpc>
              <a:spcBef>
                <a:spcPts val="0"/>
              </a:spcBef>
              <a:spcAft>
                <a:spcPts val="0"/>
              </a:spcAft>
              <a:buClr>
                <a:schemeClr val="dk1"/>
              </a:buClr>
              <a:buSzPts val="2100"/>
              <a:buAutoNum type="arabicPeriod"/>
            </a:pPr>
            <a:r>
              <a:rPr lang="en" sz="2100">
                <a:solidFill>
                  <a:schemeClr val="dk1"/>
                </a:solidFill>
              </a:rPr>
              <a:t>Templates</a:t>
            </a:r>
            <a:endParaRPr sz="2100">
              <a:solidFill>
                <a:schemeClr val="dk1"/>
              </a:solidFill>
            </a:endParaRPr>
          </a:p>
        </p:txBody>
      </p:sp>
      <p:sp>
        <p:nvSpPr>
          <p:cNvPr id="343" name="Google Shape;343;p53"/>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344" name="Google Shape;344;p53"/>
          <p:cNvPicPr preferRelativeResize="0"/>
          <p:nvPr/>
        </p:nvPicPr>
        <p:blipFill>
          <a:blip r:embed="rId3">
            <a:alphaModFix/>
          </a:blip>
          <a:stretch>
            <a:fillRect/>
          </a:stretch>
        </p:blipFill>
        <p:spPr>
          <a:xfrm>
            <a:off x="4210050" y="776675"/>
            <a:ext cx="3568901" cy="2015050"/>
          </a:xfrm>
          <a:prstGeom prst="rect">
            <a:avLst/>
          </a:prstGeom>
          <a:noFill/>
          <a:ln>
            <a:noFill/>
          </a:ln>
        </p:spPr>
      </p:pic>
      <p:pic>
        <p:nvPicPr>
          <p:cNvPr id="345" name="Google Shape;345;p53"/>
          <p:cNvPicPr preferRelativeResize="0"/>
          <p:nvPr/>
        </p:nvPicPr>
        <p:blipFill>
          <a:blip r:embed="rId4">
            <a:alphaModFix/>
          </a:blip>
          <a:stretch>
            <a:fillRect/>
          </a:stretch>
        </p:blipFill>
        <p:spPr>
          <a:xfrm rot="412966">
            <a:off x="5818200" y="1280134"/>
            <a:ext cx="2720988" cy="2934228"/>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p54"/>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Sessions Include:</a:t>
            </a:r>
            <a:endParaRPr/>
          </a:p>
        </p:txBody>
      </p:sp>
      <p:sp>
        <p:nvSpPr>
          <p:cNvPr id="351" name="Google Shape;351;p54"/>
          <p:cNvSpPr txBox="1"/>
          <p:nvPr>
            <p:ph idx="1" type="body"/>
          </p:nvPr>
        </p:nvSpPr>
        <p:spPr>
          <a:xfrm>
            <a:off x="311700" y="1389600"/>
            <a:ext cx="3998400" cy="3179400"/>
          </a:xfrm>
          <a:prstGeom prst="rect">
            <a:avLst/>
          </a:prstGeom>
        </p:spPr>
        <p:txBody>
          <a:bodyPr anchorCtr="0" anchor="t" bIns="91425" lIns="91425" spcFirstLastPara="1" rIns="91425" wrap="square" tIns="91425">
            <a:normAutofit/>
          </a:bodyPr>
          <a:lstStyle/>
          <a:p>
            <a:pPr indent="-361950" lvl="0" marL="457200" rtl="0" algn="l">
              <a:lnSpc>
                <a:spcPct val="150000"/>
              </a:lnSpc>
              <a:spcBef>
                <a:spcPts val="0"/>
              </a:spcBef>
              <a:spcAft>
                <a:spcPts val="0"/>
              </a:spcAft>
              <a:buClr>
                <a:schemeClr val="dk1"/>
              </a:buClr>
              <a:buSzPts val="2100"/>
              <a:buAutoNum type="arabicPeriod"/>
            </a:pPr>
            <a:r>
              <a:rPr lang="en" sz="2100">
                <a:solidFill>
                  <a:schemeClr val="dk1"/>
                </a:solidFill>
              </a:rPr>
              <a:t>Concrete Examples</a:t>
            </a:r>
            <a:endParaRPr sz="2100">
              <a:solidFill>
                <a:schemeClr val="dk1"/>
              </a:solidFill>
            </a:endParaRPr>
          </a:p>
          <a:p>
            <a:pPr indent="-361950" lvl="0" marL="457200" rtl="0" algn="l">
              <a:lnSpc>
                <a:spcPct val="150000"/>
              </a:lnSpc>
              <a:spcBef>
                <a:spcPts val="0"/>
              </a:spcBef>
              <a:spcAft>
                <a:spcPts val="0"/>
              </a:spcAft>
              <a:buClr>
                <a:schemeClr val="dk1"/>
              </a:buClr>
              <a:buSzPts val="2100"/>
              <a:buAutoNum type="arabicPeriod"/>
            </a:pPr>
            <a:r>
              <a:rPr lang="en" sz="2100">
                <a:solidFill>
                  <a:schemeClr val="dk1"/>
                </a:solidFill>
              </a:rPr>
              <a:t>Tools</a:t>
            </a:r>
            <a:endParaRPr sz="2100">
              <a:solidFill>
                <a:schemeClr val="dk1"/>
              </a:solidFill>
            </a:endParaRPr>
          </a:p>
          <a:p>
            <a:pPr indent="-361950" lvl="0" marL="457200" rtl="0" algn="l">
              <a:lnSpc>
                <a:spcPct val="150000"/>
              </a:lnSpc>
              <a:spcBef>
                <a:spcPts val="0"/>
              </a:spcBef>
              <a:spcAft>
                <a:spcPts val="0"/>
              </a:spcAft>
              <a:buClr>
                <a:schemeClr val="dk1"/>
              </a:buClr>
              <a:buSzPts val="2100"/>
              <a:buAutoNum type="arabicPeriod"/>
            </a:pPr>
            <a:r>
              <a:rPr lang="en" sz="2100">
                <a:solidFill>
                  <a:schemeClr val="dk1"/>
                </a:solidFill>
              </a:rPr>
              <a:t>Templates</a:t>
            </a:r>
            <a:endParaRPr sz="2100">
              <a:solidFill>
                <a:schemeClr val="dk1"/>
              </a:solidFill>
            </a:endParaRPr>
          </a:p>
          <a:p>
            <a:pPr indent="-361950" lvl="0" marL="457200" rtl="0" algn="l">
              <a:lnSpc>
                <a:spcPct val="150000"/>
              </a:lnSpc>
              <a:spcBef>
                <a:spcPts val="0"/>
              </a:spcBef>
              <a:spcAft>
                <a:spcPts val="0"/>
              </a:spcAft>
              <a:buClr>
                <a:schemeClr val="dk1"/>
              </a:buClr>
              <a:buSzPts val="2100"/>
              <a:buAutoNum type="arabicPeriod"/>
            </a:pPr>
            <a:r>
              <a:rPr lang="en" sz="2100">
                <a:solidFill>
                  <a:schemeClr val="dk1"/>
                </a:solidFill>
              </a:rPr>
              <a:t>Experimentation Workshops</a:t>
            </a:r>
            <a:endParaRPr sz="2100">
              <a:solidFill>
                <a:schemeClr val="dk1"/>
              </a:solidFill>
            </a:endParaRPr>
          </a:p>
        </p:txBody>
      </p:sp>
      <p:sp>
        <p:nvSpPr>
          <p:cNvPr id="352" name="Google Shape;352;p54"/>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353" name="Google Shape;353;p54"/>
          <p:cNvPicPr preferRelativeResize="0"/>
          <p:nvPr/>
        </p:nvPicPr>
        <p:blipFill>
          <a:blip r:embed="rId3">
            <a:alphaModFix/>
          </a:blip>
          <a:stretch>
            <a:fillRect/>
          </a:stretch>
        </p:blipFill>
        <p:spPr>
          <a:xfrm>
            <a:off x="4462500" y="825388"/>
            <a:ext cx="4529100" cy="349271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pic>
        <p:nvPicPr>
          <p:cNvPr id="89" name="Google Shape;89;p19"/>
          <p:cNvPicPr preferRelativeResize="0"/>
          <p:nvPr/>
        </p:nvPicPr>
        <p:blipFill>
          <a:blip r:embed="rId3">
            <a:alphaModFix/>
          </a:blip>
          <a:stretch>
            <a:fillRect/>
          </a:stretch>
        </p:blipFill>
        <p:spPr>
          <a:xfrm>
            <a:off x="1803600" y="152400"/>
            <a:ext cx="5536800" cy="4778606"/>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55"/>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Sessions Include:</a:t>
            </a:r>
            <a:endParaRPr/>
          </a:p>
        </p:txBody>
      </p:sp>
      <p:sp>
        <p:nvSpPr>
          <p:cNvPr id="359" name="Google Shape;359;p55"/>
          <p:cNvSpPr txBox="1"/>
          <p:nvPr>
            <p:ph idx="1" type="body"/>
          </p:nvPr>
        </p:nvSpPr>
        <p:spPr>
          <a:xfrm>
            <a:off x="311700" y="1389600"/>
            <a:ext cx="3998400" cy="3179400"/>
          </a:xfrm>
          <a:prstGeom prst="rect">
            <a:avLst/>
          </a:prstGeom>
        </p:spPr>
        <p:txBody>
          <a:bodyPr anchorCtr="0" anchor="t" bIns="91425" lIns="91425" spcFirstLastPara="1" rIns="91425" wrap="square" tIns="91425">
            <a:normAutofit/>
          </a:bodyPr>
          <a:lstStyle/>
          <a:p>
            <a:pPr indent="-361950" lvl="0" marL="457200" rtl="0" algn="l">
              <a:lnSpc>
                <a:spcPct val="150000"/>
              </a:lnSpc>
              <a:spcBef>
                <a:spcPts val="0"/>
              </a:spcBef>
              <a:spcAft>
                <a:spcPts val="0"/>
              </a:spcAft>
              <a:buClr>
                <a:schemeClr val="dk1"/>
              </a:buClr>
              <a:buSzPts val="2100"/>
              <a:buAutoNum type="arabicPeriod"/>
            </a:pPr>
            <a:r>
              <a:rPr lang="en" sz="2100">
                <a:solidFill>
                  <a:schemeClr val="dk1"/>
                </a:solidFill>
              </a:rPr>
              <a:t>Concrete Examples</a:t>
            </a:r>
            <a:endParaRPr sz="2100">
              <a:solidFill>
                <a:schemeClr val="dk1"/>
              </a:solidFill>
            </a:endParaRPr>
          </a:p>
          <a:p>
            <a:pPr indent="-361950" lvl="0" marL="457200" rtl="0" algn="l">
              <a:lnSpc>
                <a:spcPct val="150000"/>
              </a:lnSpc>
              <a:spcBef>
                <a:spcPts val="0"/>
              </a:spcBef>
              <a:spcAft>
                <a:spcPts val="0"/>
              </a:spcAft>
              <a:buClr>
                <a:schemeClr val="dk1"/>
              </a:buClr>
              <a:buSzPts val="2100"/>
              <a:buAutoNum type="arabicPeriod"/>
            </a:pPr>
            <a:r>
              <a:rPr lang="en" sz="2100">
                <a:solidFill>
                  <a:schemeClr val="dk1"/>
                </a:solidFill>
              </a:rPr>
              <a:t>Tools</a:t>
            </a:r>
            <a:endParaRPr sz="2100">
              <a:solidFill>
                <a:schemeClr val="dk1"/>
              </a:solidFill>
            </a:endParaRPr>
          </a:p>
          <a:p>
            <a:pPr indent="-361950" lvl="0" marL="457200" rtl="0" algn="l">
              <a:lnSpc>
                <a:spcPct val="150000"/>
              </a:lnSpc>
              <a:spcBef>
                <a:spcPts val="0"/>
              </a:spcBef>
              <a:spcAft>
                <a:spcPts val="0"/>
              </a:spcAft>
              <a:buClr>
                <a:schemeClr val="dk1"/>
              </a:buClr>
              <a:buSzPts val="2100"/>
              <a:buAutoNum type="arabicPeriod"/>
            </a:pPr>
            <a:r>
              <a:rPr lang="en" sz="2100">
                <a:solidFill>
                  <a:schemeClr val="dk1"/>
                </a:solidFill>
              </a:rPr>
              <a:t>Templates</a:t>
            </a:r>
            <a:endParaRPr sz="2100">
              <a:solidFill>
                <a:schemeClr val="dk1"/>
              </a:solidFill>
            </a:endParaRPr>
          </a:p>
          <a:p>
            <a:pPr indent="-361950" lvl="0" marL="457200" rtl="0" algn="l">
              <a:lnSpc>
                <a:spcPct val="150000"/>
              </a:lnSpc>
              <a:spcBef>
                <a:spcPts val="0"/>
              </a:spcBef>
              <a:spcAft>
                <a:spcPts val="0"/>
              </a:spcAft>
              <a:buClr>
                <a:schemeClr val="dk1"/>
              </a:buClr>
              <a:buSzPts val="2100"/>
              <a:buAutoNum type="arabicPeriod"/>
            </a:pPr>
            <a:r>
              <a:rPr lang="en" sz="2100">
                <a:solidFill>
                  <a:schemeClr val="dk1"/>
                </a:solidFill>
              </a:rPr>
              <a:t>Experimentation Workshops</a:t>
            </a:r>
            <a:endParaRPr sz="2100">
              <a:solidFill>
                <a:schemeClr val="dk1"/>
              </a:solidFill>
            </a:endParaRPr>
          </a:p>
          <a:p>
            <a:pPr indent="-361950" lvl="0" marL="457200" rtl="0" algn="l">
              <a:lnSpc>
                <a:spcPct val="150000"/>
              </a:lnSpc>
              <a:spcBef>
                <a:spcPts val="0"/>
              </a:spcBef>
              <a:spcAft>
                <a:spcPts val="0"/>
              </a:spcAft>
              <a:buClr>
                <a:schemeClr val="dk1"/>
              </a:buClr>
              <a:buSzPts val="2100"/>
              <a:buAutoNum type="arabicPeriod"/>
            </a:pPr>
            <a:r>
              <a:rPr lang="en" sz="2100">
                <a:solidFill>
                  <a:schemeClr val="dk1"/>
                </a:solidFill>
              </a:rPr>
              <a:t>Guest Speakers</a:t>
            </a:r>
            <a:endParaRPr sz="2100">
              <a:solidFill>
                <a:schemeClr val="dk1"/>
              </a:solidFill>
            </a:endParaRPr>
          </a:p>
        </p:txBody>
      </p:sp>
      <p:sp>
        <p:nvSpPr>
          <p:cNvPr id="360" name="Google Shape;360;p55"/>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361" name="Google Shape;361;p55"/>
          <p:cNvPicPr preferRelativeResize="0"/>
          <p:nvPr/>
        </p:nvPicPr>
        <p:blipFill>
          <a:blip r:embed="rId3">
            <a:alphaModFix/>
          </a:blip>
          <a:stretch>
            <a:fillRect/>
          </a:stretch>
        </p:blipFill>
        <p:spPr>
          <a:xfrm>
            <a:off x="4434450" y="1309538"/>
            <a:ext cx="4529100" cy="2524417"/>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pic>
        <p:nvPicPr>
          <p:cNvPr id="366" name="Google Shape;366;p56"/>
          <p:cNvPicPr preferRelativeResize="0"/>
          <p:nvPr/>
        </p:nvPicPr>
        <p:blipFill>
          <a:blip r:embed="rId3">
            <a:alphaModFix/>
          </a:blip>
          <a:stretch>
            <a:fillRect/>
          </a:stretch>
        </p:blipFill>
        <p:spPr>
          <a:xfrm>
            <a:off x="4867850" y="1354129"/>
            <a:ext cx="4095700" cy="2282835"/>
          </a:xfrm>
          <a:prstGeom prst="rect">
            <a:avLst/>
          </a:prstGeom>
          <a:noFill/>
          <a:ln>
            <a:noFill/>
          </a:ln>
        </p:spPr>
      </p:pic>
      <p:sp>
        <p:nvSpPr>
          <p:cNvPr id="367" name="Google Shape;367;p56"/>
          <p:cNvSpPr txBox="1"/>
          <p:nvPr>
            <p:ph type="title"/>
          </p:nvPr>
        </p:nvSpPr>
        <p:spPr>
          <a:xfrm>
            <a:off x="490250" y="450150"/>
            <a:ext cx="4377600" cy="4090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3300"/>
              <a:t>Who do you want to hear speak in class?</a:t>
            </a:r>
            <a:endParaRPr sz="3300"/>
          </a:p>
        </p:txBody>
      </p:sp>
      <p:sp>
        <p:nvSpPr>
          <p:cNvPr id="368" name="Google Shape;368;p56"/>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57"/>
          <p:cNvSpPr txBox="1"/>
          <p:nvPr>
            <p:ph type="title"/>
          </p:nvPr>
        </p:nvSpPr>
        <p:spPr>
          <a:xfrm>
            <a:off x="311700" y="1470000"/>
            <a:ext cx="2808000" cy="7557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i="1" lang="en"/>
              <a:t>For Solo-Founders:</a:t>
            </a:r>
            <a:endParaRPr i="1"/>
          </a:p>
          <a:p>
            <a:pPr indent="0" lvl="0" marL="0" rtl="0" algn="l">
              <a:spcBef>
                <a:spcPts val="0"/>
              </a:spcBef>
              <a:spcAft>
                <a:spcPts val="0"/>
              </a:spcAft>
              <a:buNone/>
            </a:pPr>
            <a:r>
              <a:rPr lang="en"/>
              <a:t>Teams</a:t>
            </a:r>
            <a:endParaRPr/>
          </a:p>
        </p:txBody>
      </p:sp>
      <p:sp>
        <p:nvSpPr>
          <p:cNvPr id="374" name="Google Shape;374;p57"/>
          <p:cNvSpPr txBox="1"/>
          <p:nvPr>
            <p:ph idx="1" type="body"/>
          </p:nvPr>
        </p:nvSpPr>
        <p:spPr>
          <a:xfrm>
            <a:off x="311700" y="2304000"/>
            <a:ext cx="2808000" cy="1715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Clr>
                <a:schemeClr val="dk1"/>
              </a:buClr>
              <a:buSzPts val="1100"/>
              <a:buFont typeface="Arial"/>
              <a:buNone/>
            </a:pPr>
            <a:r>
              <a:rPr lang="en">
                <a:solidFill>
                  <a:schemeClr val="dk1"/>
                </a:solidFill>
              </a:rPr>
              <a:t>For solo-founders in this class we want to ensure that everyone has community to rely on in this class. Solo-founders should pair up in small groups of 2-3 students to work together throughout the semester. We’ll pair up today!</a:t>
            </a:r>
            <a:endParaRPr>
              <a:solidFill>
                <a:schemeClr val="dk1"/>
              </a:solidFill>
            </a:endParaRPr>
          </a:p>
        </p:txBody>
      </p:sp>
      <p:sp>
        <p:nvSpPr>
          <p:cNvPr id="375" name="Google Shape;375;p57"/>
          <p:cNvSpPr txBox="1"/>
          <p:nvPr>
            <p:ph idx="12" type="sldNum"/>
          </p:nvPr>
        </p:nvSpPr>
        <p:spPr>
          <a:xfrm>
            <a:off x="7245096" y="4701393"/>
            <a:ext cx="571800" cy="4101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376" name="Google Shape;376;p57"/>
          <p:cNvPicPr preferRelativeResize="0"/>
          <p:nvPr/>
        </p:nvPicPr>
        <p:blipFill>
          <a:blip r:embed="rId3">
            <a:alphaModFix/>
          </a:blip>
          <a:stretch>
            <a:fillRect/>
          </a:stretch>
        </p:blipFill>
        <p:spPr>
          <a:xfrm>
            <a:off x="3552975" y="1533784"/>
            <a:ext cx="5167499" cy="2075925"/>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58"/>
          <p:cNvSpPr txBox="1"/>
          <p:nvPr>
            <p:ph type="title"/>
          </p:nvPr>
        </p:nvSpPr>
        <p:spPr>
          <a:xfrm>
            <a:off x="311700" y="14700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Pods</a:t>
            </a:r>
            <a:endParaRPr/>
          </a:p>
        </p:txBody>
      </p:sp>
      <p:sp>
        <p:nvSpPr>
          <p:cNvPr id="382" name="Google Shape;382;p58"/>
          <p:cNvSpPr txBox="1"/>
          <p:nvPr>
            <p:ph idx="1" type="body"/>
          </p:nvPr>
        </p:nvSpPr>
        <p:spPr>
          <a:xfrm>
            <a:off x="311700" y="2304000"/>
            <a:ext cx="2808000" cy="1715400"/>
          </a:xfrm>
          <a:prstGeom prst="rect">
            <a:avLst/>
          </a:prstGeom>
        </p:spPr>
        <p:txBody>
          <a:bodyPr anchorCtr="0" anchor="t" bIns="91425" lIns="91425" spcFirstLastPara="1" rIns="91425" wrap="square" tIns="91425">
            <a:normAutofit fontScale="92500" lnSpcReduction="20000"/>
          </a:bodyPr>
          <a:lstStyle/>
          <a:p>
            <a:pPr indent="0" lvl="0" marL="0" rtl="0" algn="l">
              <a:spcBef>
                <a:spcPts val="0"/>
              </a:spcBef>
              <a:spcAft>
                <a:spcPts val="0"/>
              </a:spcAft>
              <a:buClr>
                <a:schemeClr val="dk1"/>
              </a:buClr>
              <a:buSzPct val="91666"/>
              <a:buFont typeface="Arial"/>
              <a:buNone/>
            </a:pPr>
            <a:r>
              <a:rPr lang="en">
                <a:solidFill>
                  <a:schemeClr val="dk1"/>
                </a:solidFill>
              </a:rPr>
              <a:t>Each team will be put into pods to work with throughout the semester. Each session you will meet with your pod to share the work that you have done to execute on the prior week’s tactic.</a:t>
            </a:r>
            <a:endParaRPr>
              <a:solidFill>
                <a:schemeClr val="dk1"/>
              </a:solidFill>
            </a:endParaRPr>
          </a:p>
          <a:p>
            <a:pPr indent="0" lvl="0" marL="0" rtl="0" algn="l">
              <a:spcBef>
                <a:spcPts val="0"/>
              </a:spcBef>
              <a:spcAft>
                <a:spcPts val="0"/>
              </a:spcAft>
              <a:buClr>
                <a:schemeClr val="dk1"/>
              </a:buClr>
              <a:buSzPct val="91666"/>
              <a:buFont typeface="Arial"/>
              <a:buNone/>
            </a:pPr>
            <a:r>
              <a:t/>
            </a:r>
            <a:endParaRPr>
              <a:solidFill>
                <a:schemeClr val="dk1"/>
              </a:solidFill>
            </a:endParaRPr>
          </a:p>
          <a:p>
            <a:pPr indent="0" lvl="0" marL="0" rtl="0" algn="l">
              <a:spcBef>
                <a:spcPts val="0"/>
              </a:spcBef>
              <a:spcAft>
                <a:spcPts val="0"/>
              </a:spcAft>
              <a:buClr>
                <a:schemeClr val="dk1"/>
              </a:buClr>
              <a:buSzPct val="91666"/>
              <a:buFont typeface="Arial"/>
              <a:buNone/>
            </a:pPr>
            <a:r>
              <a:rPr lang="en">
                <a:solidFill>
                  <a:schemeClr val="dk1"/>
                </a:solidFill>
              </a:rPr>
              <a:t>5 Teams per Pod</a:t>
            </a:r>
            <a:endParaRPr>
              <a:solidFill>
                <a:schemeClr val="dk1"/>
              </a:solidFill>
            </a:endParaRPr>
          </a:p>
          <a:p>
            <a:pPr indent="0" lvl="0" marL="0" rtl="0" algn="l">
              <a:spcBef>
                <a:spcPts val="0"/>
              </a:spcBef>
              <a:spcAft>
                <a:spcPts val="0"/>
              </a:spcAft>
              <a:buClr>
                <a:schemeClr val="dk1"/>
              </a:buClr>
              <a:buSzPct val="91666"/>
              <a:buFont typeface="Arial"/>
              <a:buNone/>
            </a:pPr>
            <a:r>
              <a:t/>
            </a:r>
            <a:endParaRPr>
              <a:solidFill>
                <a:schemeClr val="dk1"/>
              </a:solidFill>
            </a:endParaRPr>
          </a:p>
          <a:p>
            <a:pPr indent="0" lvl="0" marL="0" rtl="0" algn="l">
              <a:spcBef>
                <a:spcPts val="0"/>
              </a:spcBef>
              <a:spcAft>
                <a:spcPts val="0"/>
              </a:spcAft>
              <a:buClr>
                <a:schemeClr val="dk1"/>
              </a:buClr>
              <a:buSzPct val="91666"/>
              <a:buFont typeface="Arial"/>
              <a:buNone/>
            </a:pPr>
            <a:r>
              <a:rPr i="1" lang="en">
                <a:solidFill>
                  <a:schemeClr val="dk1"/>
                </a:solidFill>
              </a:rPr>
              <a:t>Hold each other accountable!</a:t>
            </a:r>
            <a:endParaRPr i="1">
              <a:solidFill>
                <a:schemeClr val="dk1"/>
              </a:solidFill>
            </a:endParaRPr>
          </a:p>
        </p:txBody>
      </p:sp>
      <p:sp>
        <p:nvSpPr>
          <p:cNvPr id="383" name="Google Shape;383;p58"/>
          <p:cNvSpPr txBox="1"/>
          <p:nvPr>
            <p:ph idx="12" type="sldNum"/>
          </p:nvPr>
        </p:nvSpPr>
        <p:spPr>
          <a:xfrm>
            <a:off x="7245096" y="4701393"/>
            <a:ext cx="571800" cy="4101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384" name="Google Shape;384;p58"/>
          <p:cNvPicPr preferRelativeResize="0"/>
          <p:nvPr/>
        </p:nvPicPr>
        <p:blipFill>
          <a:blip r:embed="rId3">
            <a:alphaModFix/>
          </a:blip>
          <a:stretch>
            <a:fillRect/>
          </a:stretch>
        </p:blipFill>
        <p:spPr>
          <a:xfrm>
            <a:off x="3552975" y="1533784"/>
            <a:ext cx="5167499" cy="207592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sp>
        <p:nvSpPr>
          <p:cNvPr id="389" name="Google Shape;389;p59"/>
          <p:cNvSpPr txBox="1"/>
          <p:nvPr>
            <p:ph type="title"/>
          </p:nvPr>
        </p:nvSpPr>
        <p:spPr>
          <a:xfrm>
            <a:off x="311700" y="1470000"/>
            <a:ext cx="2808000" cy="7557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i="1" lang="en"/>
              <a:t>For EMBAs:</a:t>
            </a:r>
            <a:endParaRPr i="1"/>
          </a:p>
          <a:p>
            <a:pPr indent="0" lvl="0" marL="0" rtl="0" algn="l">
              <a:spcBef>
                <a:spcPts val="0"/>
              </a:spcBef>
              <a:spcAft>
                <a:spcPts val="0"/>
              </a:spcAft>
              <a:buNone/>
            </a:pPr>
            <a:r>
              <a:rPr lang="en"/>
              <a:t>HyFlex</a:t>
            </a:r>
            <a:endParaRPr/>
          </a:p>
        </p:txBody>
      </p:sp>
      <p:sp>
        <p:nvSpPr>
          <p:cNvPr id="390" name="Google Shape;390;p59"/>
          <p:cNvSpPr txBox="1"/>
          <p:nvPr>
            <p:ph idx="1" type="body"/>
          </p:nvPr>
        </p:nvSpPr>
        <p:spPr>
          <a:xfrm>
            <a:off x="311700" y="2304000"/>
            <a:ext cx="2808000" cy="1715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Clr>
                <a:schemeClr val="dk1"/>
              </a:buClr>
              <a:buSzPts val="1100"/>
              <a:buFont typeface="Arial"/>
              <a:buNone/>
            </a:pPr>
            <a:r>
              <a:rPr lang="en">
                <a:solidFill>
                  <a:schemeClr val="dk1"/>
                </a:solidFill>
              </a:rPr>
              <a:t>We’re so excited to have you join us in the Tactics class! Please review the expectations for remote participation in the syllabus. We welcome your feedback throughout the semester and will work to deliver you the best possible experience in our class!</a:t>
            </a:r>
            <a:endParaRPr>
              <a:solidFill>
                <a:schemeClr val="dk1"/>
              </a:solidFill>
            </a:endParaRPr>
          </a:p>
        </p:txBody>
      </p:sp>
      <p:sp>
        <p:nvSpPr>
          <p:cNvPr id="391" name="Google Shape;391;p59"/>
          <p:cNvSpPr txBox="1"/>
          <p:nvPr>
            <p:ph idx="12" type="sldNum"/>
          </p:nvPr>
        </p:nvSpPr>
        <p:spPr>
          <a:xfrm>
            <a:off x="7245096" y="4701393"/>
            <a:ext cx="571800" cy="4101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392" name="Google Shape;392;p59"/>
          <p:cNvPicPr preferRelativeResize="0"/>
          <p:nvPr/>
        </p:nvPicPr>
        <p:blipFill>
          <a:blip r:embed="rId3">
            <a:alphaModFix/>
          </a:blip>
          <a:stretch>
            <a:fillRect/>
          </a:stretch>
        </p:blipFill>
        <p:spPr>
          <a:xfrm>
            <a:off x="3468176" y="558899"/>
            <a:ext cx="5228074" cy="406630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id="397" name="Google Shape;397;p60"/>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What I Expect</a:t>
            </a:r>
            <a:endParaRPr/>
          </a:p>
        </p:txBody>
      </p:sp>
      <p:sp>
        <p:nvSpPr>
          <p:cNvPr id="398" name="Google Shape;398;p60"/>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61"/>
          <p:cNvSpPr txBox="1"/>
          <p:nvPr>
            <p:ph type="title"/>
          </p:nvPr>
        </p:nvSpPr>
        <p:spPr>
          <a:xfrm>
            <a:off x="311700" y="1086675"/>
            <a:ext cx="8520600" cy="3189300"/>
          </a:xfrm>
          <a:prstGeom prst="rect">
            <a:avLst/>
          </a:prstGeom>
        </p:spPr>
        <p:txBody>
          <a:bodyPr anchorCtr="0" anchor="ctr" bIns="91425" lIns="91425" spcFirstLastPara="1" rIns="91425" wrap="square" tIns="91425">
            <a:normAutofit fontScale="90000"/>
          </a:bodyPr>
          <a:lstStyle/>
          <a:p>
            <a:pPr indent="-434340" lvl="0" marL="457200" rtl="0" algn="l">
              <a:spcBef>
                <a:spcPts val="0"/>
              </a:spcBef>
              <a:spcAft>
                <a:spcPts val="0"/>
              </a:spcAft>
              <a:buClr>
                <a:schemeClr val="dk2"/>
              </a:buClr>
              <a:buSzPct val="100000"/>
              <a:buAutoNum type="arabicPeriod"/>
            </a:pPr>
            <a:r>
              <a:rPr b="0" lang="en">
                <a:solidFill>
                  <a:schemeClr val="dk2"/>
                </a:solidFill>
              </a:rPr>
              <a:t>Be present in class</a:t>
            </a:r>
            <a:endParaRPr b="0">
              <a:solidFill>
                <a:schemeClr val="dk2"/>
              </a:solidFill>
            </a:endParaRPr>
          </a:p>
          <a:p>
            <a:pPr indent="-434340" lvl="0" marL="457200" rtl="0" algn="l">
              <a:spcBef>
                <a:spcPts val="0"/>
              </a:spcBef>
              <a:spcAft>
                <a:spcPts val="0"/>
              </a:spcAft>
              <a:buClr>
                <a:schemeClr val="dk2"/>
              </a:buClr>
              <a:buSzPct val="100000"/>
              <a:buAutoNum type="arabicPeriod"/>
            </a:pPr>
            <a:r>
              <a:rPr b="0" lang="en">
                <a:solidFill>
                  <a:schemeClr val="dk2"/>
                </a:solidFill>
              </a:rPr>
              <a:t>Collaborate with classmates</a:t>
            </a:r>
            <a:endParaRPr b="0">
              <a:solidFill>
                <a:schemeClr val="dk2"/>
              </a:solidFill>
            </a:endParaRPr>
          </a:p>
          <a:p>
            <a:pPr indent="-434340" lvl="0" marL="457200" rtl="0" algn="l">
              <a:spcBef>
                <a:spcPts val="0"/>
              </a:spcBef>
              <a:spcAft>
                <a:spcPts val="0"/>
              </a:spcAft>
              <a:buClr>
                <a:schemeClr val="dk2"/>
              </a:buClr>
              <a:buSzPct val="100000"/>
              <a:buAutoNum type="arabicPeriod"/>
            </a:pPr>
            <a:r>
              <a:rPr b="0" lang="en">
                <a:solidFill>
                  <a:schemeClr val="dk2"/>
                </a:solidFill>
              </a:rPr>
              <a:t>Contribute constructive feedback</a:t>
            </a:r>
            <a:endParaRPr b="0">
              <a:solidFill>
                <a:schemeClr val="dk2"/>
              </a:solidFill>
            </a:endParaRPr>
          </a:p>
          <a:p>
            <a:pPr indent="-434340" lvl="0" marL="457200" rtl="0" algn="l">
              <a:spcBef>
                <a:spcPts val="0"/>
              </a:spcBef>
              <a:spcAft>
                <a:spcPts val="0"/>
              </a:spcAft>
              <a:buClr>
                <a:schemeClr val="dk2"/>
              </a:buClr>
              <a:buSzPct val="100000"/>
              <a:buAutoNum type="arabicPeriod"/>
            </a:pPr>
            <a:r>
              <a:rPr b="0" lang="en">
                <a:solidFill>
                  <a:schemeClr val="dk2"/>
                </a:solidFill>
              </a:rPr>
              <a:t>Provide feedback about the class weekly</a:t>
            </a:r>
            <a:endParaRPr b="0">
              <a:solidFill>
                <a:schemeClr val="dk2"/>
              </a:solidFill>
            </a:endParaRPr>
          </a:p>
          <a:p>
            <a:pPr indent="-434340" lvl="0" marL="457200" rtl="0" algn="l">
              <a:spcBef>
                <a:spcPts val="0"/>
              </a:spcBef>
              <a:spcAft>
                <a:spcPts val="0"/>
              </a:spcAft>
              <a:buClr>
                <a:schemeClr val="dk2"/>
              </a:buClr>
              <a:buSzPct val="100000"/>
              <a:buAutoNum type="arabicPeriod"/>
            </a:pPr>
            <a:r>
              <a:rPr b="0" lang="en">
                <a:solidFill>
                  <a:schemeClr val="dk2"/>
                </a:solidFill>
              </a:rPr>
              <a:t>And most of all...</a:t>
            </a:r>
            <a:endParaRPr b="0">
              <a:solidFill>
                <a:schemeClr val="dk2"/>
              </a:solidFill>
            </a:endParaRPr>
          </a:p>
        </p:txBody>
      </p:sp>
      <p:sp>
        <p:nvSpPr>
          <p:cNvPr id="404" name="Google Shape;404;p61"/>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405" name="Google Shape;405;p61"/>
          <p:cNvSpPr txBox="1"/>
          <p:nvPr>
            <p:ph type="title"/>
          </p:nvPr>
        </p:nvSpPr>
        <p:spPr>
          <a:xfrm>
            <a:off x="311700" y="445025"/>
            <a:ext cx="8520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SzPts val="1100"/>
              <a:buNone/>
            </a:pPr>
            <a:r>
              <a:rPr lang="en" sz="2220"/>
              <a:t>What I Expect</a:t>
            </a:r>
            <a:endParaRPr sz="222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3">
                                            <p:txEl>
                                              <p:pRg end="0" st="0"/>
                                            </p:txEl>
                                          </p:spTgt>
                                        </p:tgtEl>
                                        <p:attrNameLst>
                                          <p:attrName>style.visibility</p:attrName>
                                        </p:attrNameLst>
                                      </p:cBhvr>
                                      <p:to>
                                        <p:strVal val="visible"/>
                                      </p:to>
                                    </p:set>
                                    <p:animEffect filter="fade" transition="in">
                                      <p:cBhvr>
                                        <p:cTn dur="1000"/>
                                        <p:tgtEl>
                                          <p:spTgt spid="40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3">
                                            <p:txEl>
                                              <p:pRg end="1" st="1"/>
                                            </p:txEl>
                                          </p:spTgt>
                                        </p:tgtEl>
                                        <p:attrNameLst>
                                          <p:attrName>style.visibility</p:attrName>
                                        </p:attrNameLst>
                                      </p:cBhvr>
                                      <p:to>
                                        <p:strVal val="visible"/>
                                      </p:to>
                                    </p:set>
                                    <p:animEffect filter="fade" transition="in">
                                      <p:cBhvr>
                                        <p:cTn dur="1000"/>
                                        <p:tgtEl>
                                          <p:spTgt spid="40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3">
                                            <p:txEl>
                                              <p:pRg end="2" st="2"/>
                                            </p:txEl>
                                          </p:spTgt>
                                        </p:tgtEl>
                                        <p:attrNameLst>
                                          <p:attrName>style.visibility</p:attrName>
                                        </p:attrNameLst>
                                      </p:cBhvr>
                                      <p:to>
                                        <p:strVal val="visible"/>
                                      </p:to>
                                    </p:set>
                                    <p:animEffect filter="fade" transition="in">
                                      <p:cBhvr>
                                        <p:cTn dur="1000"/>
                                        <p:tgtEl>
                                          <p:spTgt spid="40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3">
                                            <p:txEl>
                                              <p:pRg end="3" st="3"/>
                                            </p:txEl>
                                          </p:spTgt>
                                        </p:tgtEl>
                                        <p:attrNameLst>
                                          <p:attrName>style.visibility</p:attrName>
                                        </p:attrNameLst>
                                      </p:cBhvr>
                                      <p:to>
                                        <p:strVal val="visible"/>
                                      </p:to>
                                    </p:set>
                                    <p:animEffect filter="fade" transition="in">
                                      <p:cBhvr>
                                        <p:cTn dur="1000"/>
                                        <p:tgtEl>
                                          <p:spTgt spid="403">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3">
                                            <p:txEl>
                                              <p:pRg end="4" st="4"/>
                                            </p:txEl>
                                          </p:spTgt>
                                        </p:tgtEl>
                                        <p:attrNameLst>
                                          <p:attrName>style.visibility</p:attrName>
                                        </p:attrNameLst>
                                      </p:cBhvr>
                                      <p:to>
                                        <p:strVal val="visible"/>
                                      </p:to>
                                    </p:set>
                                    <p:animEffect filter="fade" transition="in">
                                      <p:cBhvr>
                                        <p:cTn dur="1000"/>
                                        <p:tgtEl>
                                          <p:spTgt spid="403">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p62"/>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t>Not every tactic or session will directly relate to your business...</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p:txBody>
      </p:sp>
      <p:sp>
        <p:nvSpPr>
          <p:cNvPr id="411" name="Google Shape;411;p62"/>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sp>
        <p:nvSpPr>
          <p:cNvPr id="416" name="Google Shape;416;p63"/>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t>Not every tactic or session will directly relate to your business...</a:t>
            </a:r>
            <a:endParaRPr/>
          </a:p>
          <a:p>
            <a:pPr indent="0" lvl="0" marL="0" rtl="0" algn="ctr">
              <a:spcBef>
                <a:spcPts val="0"/>
              </a:spcBef>
              <a:spcAft>
                <a:spcPts val="0"/>
              </a:spcAft>
              <a:buNone/>
            </a:pPr>
            <a:r>
              <a:t/>
            </a:r>
            <a:endParaRPr/>
          </a:p>
          <a:p>
            <a:pPr indent="0" lvl="0" marL="0" rtl="0" algn="ctr">
              <a:spcBef>
                <a:spcPts val="0"/>
              </a:spcBef>
              <a:spcAft>
                <a:spcPts val="0"/>
              </a:spcAft>
              <a:buNone/>
            </a:pPr>
            <a:r>
              <a:rPr lang="en"/>
              <a:t>Contribute and experiment anyway :)</a:t>
            </a:r>
            <a:br>
              <a:rPr lang="en"/>
            </a:br>
            <a:r>
              <a:rPr b="0" i="1" lang="en" sz="2650"/>
              <a:t>These are all valuable personal skills and this class is about more than your venture.</a:t>
            </a:r>
            <a:endParaRPr b="0" i="1" sz="2650"/>
          </a:p>
        </p:txBody>
      </p:sp>
      <p:sp>
        <p:nvSpPr>
          <p:cNvPr id="417" name="Google Shape;417;p63"/>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 name="Shape 421"/>
        <p:cNvGrpSpPr/>
        <p:nvPr/>
      </p:nvGrpSpPr>
      <p:grpSpPr>
        <a:xfrm>
          <a:off x="0" y="0"/>
          <a:ext cx="0" cy="0"/>
          <a:chOff x="0" y="0"/>
          <a:chExt cx="0" cy="0"/>
        </a:xfrm>
      </p:grpSpPr>
      <p:sp>
        <p:nvSpPr>
          <p:cNvPr id="422" name="Google Shape;422;p64"/>
          <p:cNvSpPr txBox="1"/>
          <p:nvPr>
            <p:ph type="ctrTitle"/>
          </p:nvPr>
        </p:nvSpPr>
        <p:spPr>
          <a:xfrm>
            <a:off x="311700" y="918925"/>
            <a:ext cx="8520600" cy="17214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sz="4100"/>
              <a:t>Your feedback is </a:t>
            </a:r>
            <a:r>
              <a:rPr lang="en" sz="4100" u="sng"/>
              <a:t>very</a:t>
            </a:r>
            <a:r>
              <a:rPr lang="en" sz="4100"/>
              <a:t> important!</a:t>
            </a:r>
            <a:endParaRPr sz="4100">
              <a:solidFill>
                <a:schemeClr val="accent1"/>
              </a:solidFill>
            </a:endParaRPr>
          </a:p>
        </p:txBody>
      </p:sp>
      <p:pic>
        <p:nvPicPr>
          <p:cNvPr id="423" name="Google Shape;423;p64"/>
          <p:cNvPicPr preferRelativeResize="0"/>
          <p:nvPr/>
        </p:nvPicPr>
        <p:blipFill>
          <a:blip r:embed="rId3">
            <a:alphaModFix/>
          </a:blip>
          <a:stretch>
            <a:fillRect/>
          </a:stretch>
        </p:blipFill>
        <p:spPr>
          <a:xfrm>
            <a:off x="3369675" y="3447950"/>
            <a:ext cx="480930" cy="501325"/>
          </a:xfrm>
          <a:prstGeom prst="rect">
            <a:avLst/>
          </a:prstGeom>
          <a:noFill/>
          <a:ln>
            <a:noFill/>
          </a:ln>
        </p:spPr>
      </p:pic>
      <p:pic>
        <p:nvPicPr>
          <p:cNvPr id="424" name="Google Shape;424;p64"/>
          <p:cNvPicPr preferRelativeResize="0"/>
          <p:nvPr/>
        </p:nvPicPr>
        <p:blipFill>
          <a:blip r:embed="rId3">
            <a:alphaModFix/>
          </a:blip>
          <a:stretch>
            <a:fillRect/>
          </a:stretch>
        </p:blipFill>
        <p:spPr>
          <a:xfrm>
            <a:off x="3850605" y="3447950"/>
            <a:ext cx="480930" cy="501325"/>
          </a:xfrm>
          <a:prstGeom prst="rect">
            <a:avLst/>
          </a:prstGeom>
          <a:noFill/>
          <a:ln>
            <a:noFill/>
          </a:ln>
        </p:spPr>
      </p:pic>
      <p:pic>
        <p:nvPicPr>
          <p:cNvPr id="425" name="Google Shape;425;p64"/>
          <p:cNvPicPr preferRelativeResize="0"/>
          <p:nvPr/>
        </p:nvPicPr>
        <p:blipFill>
          <a:blip r:embed="rId3">
            <a:alphaModFix/>
          </a:blip>
          <a:stretch>
            <a:fillRect/>
          </a:stretch>
        </p:blipFill>
        <p:spPr>
          <a:xfrm>
            <a:off x="4331535" y="3447950"/>
            <a:ext cx="480930" cy="501325"/>
          </a:xfrm>
          <a:prstGeom prst="rect">
            <a:avLst/>
          </a:prstGeom>
          <a:noFill/>
          <a:ln>
            <a:noFill/>
          </a:ln>
        </p:spPr>
      </p:pic>
      <p:pic>
        <p:nvPicPr>
          <p:cNvPr id="426" name="Google Shape;426;p64"/>
          <p:cNvPicPr preferRelativeResize="0"/>
          <p:nvPr/>
        </p:nvPicPr>
        <p:blipFill>
          <a:blip r:embed="rId3">
            <a:alphaModFix/>
          </a:blip>
          <a:stretch>
            <a:fillRect/>
          </a:stretch>
        </p:blipFill>
        <p:spPr>
          <a:xfrm>
            <a:off x="4812465" y="3447950"/>
            <a:ext cx="480930" cy="501325"/>
          </a:xfrm>
          <a:prstGeom prst="rect">
            <a:avLst/>
          </a:prstGeom>
          <a:noFill/>
          <a:ln>
            <a:noFill/>
          </a:ln>
        </p:spPr>
      </p:pic>
      <p:pic>
        <p:nvPicPr>
          <p:cNvPr id="427" name="Google Shape;427;p64"/>
          <p:cNvPicPr preferRelativeResize="0"/>
          <p:nvPr/>
        </p:nvPicPr>
        <p:blipFill>
          <a:blip r:embed="rId3">
            <a:alphaModFix/>
          </a:blip>
          <a:stretch>
            <a:fillRect/>
          </a:stretch>
        </p:blipFill>
        <p:spPr>
          <a:xfrm>
            <a:off x="5293395" y="3447950"/>
            <a:ext cx="480930" cy="501325"/>
          </a:xfrm>
          <a:prstGeom prst="rect">
            <a:avLst/>
          </a:prstGeom>
          <a:noFill/>
          <a:ln>
            <a:noFill/>
          </a:ln>
        </p:spPr>
      </p:pic>
      <p:pic>
        <p:nvPicPr>
          <p:cNvPr id="428" name="Google Shape;428;p64"/>
          <p:cNvPicPr preferRelativeResize="0"/>
          <p:nvPr/>
        </p:nvPicPr>
        <p:blipFill>
          <a:blip r:embed="rId4">
            <a:alphaModFix/>
          </a:blip>
          <a:stretch>
            <a:fillRect/>
          </a:stretch>
        </p:blipFill>
        <p:spPr>
          <a:xfrm>
            <a:off x="3369670" y="2946625"/>
            <a:ext cx="480930" cy="5013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pic>
        <p:nvPicPr>
          <p:cNvPr id="94" name="Google Shape;94;p20"/>
          <p:cNvPicPr preferRelativeResize="0"/>
          <p:nvPr/>
        </p:nvPicPr>
        <p:blipFill>
          <a:blip r:embed="rId3">
            <a:alphaModFix/>
          </a:blip>
          <a:stretch>
            <a:fillRect/>
          </a:stretch>
        </p:blipFill>
        <p:spPr>
          <a:xfrm>
            <a:off x="1803600" y="152400"/>
            <a:ext cx="5536795" cy="4838700"/>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32" name="Shape 432"/>
        <p:cNvGrpSpPr/>
        <p:nvPr/>
      </p:nvGrpSpPr>
      <p:grpSpPr>
        <a:xfrm>
          <a:off x="0" y="0"/>
          <a:ext cx="0" cy="0"/>
          <a:chOff x="0" y="0"/>
          <a:chExt cx="0" cy="0"/>
        </a:xfrm>
      </p:grpSpPr>
      <p:sp>
        <p:nvSpPr>
          <p:cNvPr id="433" name="Google Shape;433;p65"/>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Feedback</a:t>
            </a:r>
            <a:endParaRPr/>
          </a:p>
        </p:txBody>
      </p:sp>
      <p:sp>
        <p:nvSpPr>
          <p:cNvPr id="434" name="Google Shape;434;p65"/>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900"/>
              <a:t>I want to hear the good, the bad, and the ugly.</a:t>
            </a:r>
            <a:endParaRPr sz="1900"/>
          </a:p>
          <a:p>
            <a:pPr indent="0" lvl="0" marL="0" rtl="0" algn="l">
              <a:spcBef>
                <a:spcPts val="1200"/>
              </a:spcBef>
              <a:spcAft>
                <a:spcPts val="0"/>
              </a:spcAft>
              <a:buNone/>
            </a:pPr>
            <a:r>
              <a:t/>
            </a:r>
            <a:endParaRPr sz="1900"/>
          </a:p>
          <a:p>
            <a:pPr indent="0" lvl="0" marL="0" rtl="0" algn="l">
              <a:spcBef>
                <a:spcPts val="1200"/>
              </a:spcBef>
              <a:spcAft>
                <a:spcPts val="1200"/>
              </a:spcAft>
              <a:buNone/>
            </a:pPr>
            <a:r>
              <a:rPr lang="en" sz="1900"/>
              <a:t>Please complete surveys that are sent out!</a:t>
            </a:r>
            <a:endParaRPr sz="1900"/>
          </a:p>
        </p:txBody>
      </p:sp>
      <p:sp>
        <p:nvSpPr>
          <p:cNvPr id="435" name="Google Shape;435;p65"/>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436" name="Google Shape;436;p65"/>
          <p:cNvPicPr preferRelativeResize="0"/>
          <p:nvPr/>
        </p:nvPicPr>
        <p:blipFill>
          <a:blip r:embed="rId3">
            <a:alphaModFix/>
          </a:blip>
          <a:stretch>
            <a:fillRect/>
          </a:stretch>
        </p:blipFill>
        <p:spPr>
          <a:xfrm>
            <a:off x="3856150" y="981776"/>
            <a:ext cx="5161951" cy="3452849"/>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sp>
        <p:nvSpPr>
          <p:cNvPr id="441" name="Google Shape;441;p6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Questions?</a:t>
            </a:r>
            <a:endParaRPr/>
          </a:p>
        </p:txBody>
      </p:sp>
      <p:sp>
        <p:nvSpPr>
          <p:cNvPr id="442" name="Google Shape;442;p66"/>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443" name="Google Shape;443;p66"/>
          <p:cNvPicPr preferRelativeResize="0"/>
          <p:nvPr/>
        </p:nvPicPr>
        <p:blipFill>
          <a:blip r:embed="rId3">
            <a:alphaModFix/>
          </a:blip>
          <a:stretch>
            <a:fillRect/>
          </a:stretch>
        </p:blipFill>
        <p:spPr>
          <a:xfrm>
            <a:off x="2069749" y="1017725"/>
            <a:ext cx="5004500" cy="348240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67"/>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Session Overview</a:t>
            </a:r>
            <a:endParaRPr/>
          </a:p>
        </p:txBody>
      </p:sp>
      <p:sp>
        <p:nvSpPr>
          <p:cNvPr id="449" name="Google Shape;449;p67"/>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 name="Shape 453"/>
        <p:cNvGrpSpPr/>
        <p:nvPr/>
      </p:nvGrpSpPr>
      <p:grpSpPr>
        <a:xfrm>
          <a:off x="0" y="0"/>
          <a:ext cx="0" cy="0"/>
          <a:chOff x="0" y="0"/>
          <a:chExt cx="0" cy="0"/>
        </a:xfrm>
      </p:grpSpPr>
      <p:sp>
        <p:nvSpPr>
          <p:cNvPr id="454" name="Google Shape;454;p6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Sessions - INTEGRATIVE</a:t>
            </a:r>
            <a:endParaRPr/>
          </a:p>
        </p:txBody>
      </p:sp>
      <p:sp>
        <p:nvSpPr>
          <p:cNvPr id="455" name="Google Shape;455;p68"/>
          <p:cNvSpPr txBox="1"/>
          <p:nvPr>
            <p:ph idx="1" type="body"/>
          </p:nvPr>
        </p:nvSpPr>
        <p:spPr>
          <a:xfrm>
            <a:off x="311700" y="1304875"/>
            <a:ext cx="39999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Clr>
                <a:schemeClr val="dk1"/>
              </a:buClr>
              <a:buSzPts val="1100"/>
              <a:buFont typeface="Arial"/>
              <a:buNone/>
            </a:pPr>
            <a:r>
              <a:rPr lang="en"/>
              <a:t>Intro and Advanced PMR Tactics</a:t>
            </a:r>
            <a:endParaRPr/>
          </a:p>
          <a:p>
            <a:pPr indent="0" lvl="0" marL="0" rtl="0" algn="l">
              <a:spcBef>
                <a:spcPts val="1200"/>
              </a:spcBef>
              <a:spcAft>
                <a:spcPts val="0"/>
              </a:spcAft>
              <a:buClr>
                <a:schemeClr val="dk1"/>
              </a:buClr>
              <a:buSzPts val="1100"/>
              <a:buFont typeface="Arial"/>
              <a:buNone/>
            </a:pPr>
            <a:r>
              <a:rPr lang="en"/>
              <a:t>Operational Goals &amp; KPIs: Charting the Course to Our Milestones and Tracking w/ Tools &amp; Systems</a:t>
            </a:r>
            <a:endParaRPr/>
          </a:p>
          <a:p>
            <a:pPr indent="0" lvl="0" marL="0" rtl="0" algn="l">
              <a:spcBef>
                <a:spcPts val="1200"/>
              </a:spcBef>
              <a:spcAft>
                <a:spcPts val="0"/>
              </a:spcAft>
              <a:buNone/>
            </a:pPr>
            <a:r>
              <a:rPr lang="en"/>
              <a:t>Developing Startup Web &amp; Graphic Assets</a:t>
            </a:r>
            <a:endParaRPr/>
          </a:p>
          <a:p>
            <a:pPr indent="0" lvl="0" marL="0" rtl="0" algn="l">
              <a:spcBef>
                <a:spcPts val="1200"/>
              </a:spcBef>
              <a:spcAft>
                <a:spcPts val="0"/>
              </a:spcAft>
              <a:buNone/>
            </a:pPr>
            <a:r>
              <a:rPr lang="en"/>
              <a:t>Proving Customer Persona Assumptions and Estimating Business Viability with Digital Advertising</a:t>
            </a:r>
            <a:endParaRPr/>
          </a:p>
          <a:p>
            <a:pPr indent="0" lvl="0" marL="0" rtl="0" algn="l">
              <a:spcBef>
                <a:spcPts val="1200"/>
              </a:spcBef>
              <a:spcAft>
                <a:spcPts val="1200"/>
              </a:spcAft>
              <a:buNone/>
            </a:pPr>
            <a:r>
              <a:rPr lang="en"/>
              <a:t>Early Go to Market: First 10 Customer Demand Generation &amp; Pipeline Design</a:t>
            </a:r>
            <a:endParaRPr/>
          </a:p>
        </p:txBody>
      </p:sp>
      <p:sp>
        <p:nvSpPr>
          <p:cNvPr id="456" name="Google Shape;456;p68"/>
          <p:cNvSpPr txBox="1"/>
          <p:nvPr>
            <p:ph idx="2" type="body"/>
          </p:nvPr>
        </p:nvSpPr>
        <p:spPr>
          <a:xfrm>
            <a:off x="4832400" y="1304875"/>
            <a:ext cx="39999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Minimum Viable Business Product Design, Development, and User Testing</a:t>
            </a:r>
            <a:endParaRPr/>
          </a:p>
          <a:p>
            <a:pPr indent="0" lvl="0" marL="0" rtl="0" algn="l">
              <a:spcBef>
                <a:spcPts val="1200"/>
              </a:spcBef>
              <a:spcAft>
                <a:spcPts val="0"/>
              </a:spcAft>
              <a:buNone/>
            </a:pPr>
            <a:r>
              <a:rPr lang="en"/>
              <a:t>Transitioning From MVBP to Business Product</a:t>
            </a:r>
            <a:endParaRPr/>
          </a:p>
          <a:p>
            <a:pPr indent="0" lvl="0" marL="0" rtl="0" algn="l">
              <a:spcBef>
                <a:spcPts val="1200"/>
              </a:spcBef>
              <a:spcAft>
                <a:spcPts val="0"/>
              </a:spcAft>
              <a:buNone/>
            </a:pPr>
            <a:r>
              <a:rPr lang="en"/>
              <a:t>Hiring Your New Venture’s First Ten Employees &amp; Leveraging Startup Stakeholders</a:t>
            </a:r>
            <a:endParaRPr/>
          </a:p>
          <a:p>
            <a:pPr indent="0" lvl="0" marL="0" rtl="0" algn="l">
              <a:spcBef>
                <a:spcPts val="1200"/>
              </a:spcBef>
              <a:spcAft>
                <a:spcPts val="0"/>
              </a:spcAft>
              <a:buNone/>
            </a:pPr>
            <a:r>
              <a:rPr lang="en"/>
              <a:t>Developing &amp; Executing Your New Venture's Fundraising Plan</a:t>
            </a:r>
            <a:endParaRPr/>
          </a:p>
          <a:p>
            <a:pPr indent="0" lvl="0" marL="0" rtl="0" algn="l">
              <a:spcBef>
                <a:spcPts val="1200"/>
              </a:spcBef>
              <a:spcAft>
                <a:spcPts val="1200"/>
              </a:spcAft>
              <a:buNone/>
            </a:pPr>
            <a:r>
              <a:rPr lang="en"/>
              <a:t>Final Presentations</a:t>
            </a:r>
            <a:endParaRPr/>
          </a:p>
        </p:txBody>
      </p:sp>
      <p:sp>
        <p:nvSpPr>
          <p:cNvPr id="457" name="Google Shape;457;p68"/>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5">
                                            <p:txEl>
                                              <p:pRg end="0" st="0"/>
                                            </p:txEl>
                                          </p:spTgt>
                                        </p:tgtEl>
                                        <p:attrNameLst>
                                          <p:attrName>style.visibility</p:attrName>
                                        </p:attrNameLst>
                                      </p:cBhvr>
                                      <p:to>
                                        <p:strVal val="visible"/>
                                      </p:to>
                                    </p:set>
                                    <p:animEffect filter="fade" transition="in">
                                      <p:cBhvr>
                                        <p:cTn dur="1000"/>
                                        <p:tgtEl>
                                          <p:spTgt spid="45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5">
                                            <p:txEl>
                                              <p:pRg end="1" st="1"/>
                                            </p:txEl>
                                          </p:spTgt>
                                        </p:tgtEl>
                                        <p:attrNameLst>
                                          <p:attrName>style.visibility</p:attrName>
                                        </p:attrNameLst>
                                      </p:cBhvr>
                                      <p:to>
                                        <p:strVal val="visible"/>
                                      </p:to>
                                    </p:set>
                                    <p:animEffect filter="fade" transition="in">
                                      <p:cBhvr>
                                        <p:cTn dur="1000"/>
                                        <p:tgtEl>
                                          <p:spTgt spid="45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5">
                                            <p:txEl>
                                              <p:pRg end="2" st="2"/>
                                            </p:txEl>
                                          </p:spTgt>
                                        </p:tgtEl>
                                        <p:attrNameLst>
                                          <p:attrName>style.visibility</p:attrName>
                                        </p:attrNameLst>
                                      </p:cBhvr>
                                      <p:to>
                                        <p:strVal val="visible"/>
                                      </p:to>
                                    </p:set>
                                    <p:animEffect filter="fade" transition="in">
                                      <p:cBhvr>
                                        <p:cTn dur="1000"/>
                                        <p:tgtEl>
                                          <p:spTgt spid="45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5">
                                            <p:txEl>
                                              <p:pRg end="3" st="3"/>
                                            </p:txEl>
                                          </p:spTgt>
                                        </p:tgtEl>
                                        <p:attrNameLst>
                                          <p:attrName>style.visibility</p:attrName>
                                        </p:attrNameLst>
                                      </p:cBhvr>
                                      <p:to>
                                        <p:strVal val="visible"/>
                                      </p:to>
                                    </p:set>
                                    <p:animEffect filter="fade" transition="in">
                                      <p:cBhvr>
                                        <p:cTn dur="1000"/>
                                        <p:tgtEl>
                                          <p:spTgt spid="45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5">
                                            <p:txEl>
                                              <p:pRg end="4" st="4"/>
                                            </p:txEl>
                                          </p:spTgt>
                                        </p:tgtEl>
                                        <p:attrNameLst>
                                          <p:attrName>style.visibility</p:attrName>
                                        </p:attrNameLst>
                                      </p:cBhvr>
                                      <p:to>
                                        <p:strVal val="visible"/>
                                      </p:to>
                                    </p:set>
                                    <p:animEffect filter="fade" transition="in">
                                      <p:cBhvr>
                                        <p:cTn dur="1000"/>
                                        <p:tgtEl>
                                          <p:spTgt spid="45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6">
                                            <p:txEl>
                                              <p:pRg end="0" st="0"/>
                                            </p:txEl>
                                          </p:spTgt>
                                        </p:tgtEl>
                                        <p:attrNameLst>
                                          <p:attrName>style.visibility</p:attrName>
                                        </p:attrNameLst>
                                      </p:cBhvr>
                                      <p:to>
                                        <p:strVal val="visible"/>
                                      </p:to>
                                    </p:set>
                                    <p:animEffect filter="fade" transition="in">
                                      <p:cBhvr>
                                        <p:cTn dur="1000"/>
                                        <p:tgtEl>
                                          <p:spTgt spid="45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6">
                                            <p:txEl>
                                              <p:pRg end="1" st="1"/>
                                            </p:txEl>
                                          </p:spTgt>
                                        </p:tgtEl>
                                        <p:attrNameLst>
                                          <p:attrName>style.visibility</p:attrName>
                                        </p:attrNameLst>
                                      </p:cBhvr>
                                      <p:to>
                                        <p:strVal val="visible"/>
                                      </p:to>
                                    </p:set>
                                    <p:animEffect filter="fade" transition="in">
                                      <p:cBhvr>
                                        <p:cTn dur="1000"/>
                                        <p:tgtEl>
                                          <p:spTgt spid="45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6">
                                            <p:txEl>
                                              <p:pRg end="2" st="2"/>
                                            </p:txEl>
                                          </p:spTgt>
                                        </p:tgtEl>
                                        <p:attrNameLst>
                                          <p:attrName>style.visibility</p:attrName>
                                        </p:attrNameLst>
                                      </p:cBhvr>
                                      <p:to>
                                        <p:strVal val="visible"/>
                                      </p:to>
                                    </p:set>
                                    <p:animEffect filter="fade" transition="in">
                                      <p:cBhvr>
                                        <p:cTn dur="1000"/>
                                        <p:tgtEl>
                                          <p:spTgt spid="45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6">
                                            <p:txEl>
                                              <p:pRg end="3" st="3"/>
                                            </p:txEl>
                                          </p:spTgt>
                                        </p:tgtEl>
                                        <p:attrNameLst>
                                          <p:attrName>style.visibility</p:attrName>
                                        </p:attrNameLst>
                                      </p:cBhvr>
                                      <p:to>
                                        <p:strVal val="visible"/>
                                      </p:to>
                                    </p:set>
                                    <p:animEffect filter="fade" transition="in">
                                      <p:cBhvr>
                                        <p:cTn dur="1000"/>
                                        <p:tgtEl>
                                          <p:spTgt spid="45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6">
                                            <p:txEl>
                                              <p:pRg end="4" st="4"/>
                                            </p:txEl>
                                          </p:spTgt>
                                        </p:tgtEl>
                                        <p:attrNameLst>
                                          <p:attrName>style.visibility</p:attrName>
                                        </p:attrNameLst>
                                      </p:cBhvr>
                                      <p:to>
                                        <p:strVal val="visible"/>
                                      </p:to>
                                    </p:set>
                                    <p:animEffect filter="fade" transition="in">
                                      <p:cBhvr>
                                        <p:cTn dur="1000"/>
                                        <p:tgtEl>
                                          <p:spTgt spid="456">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6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 Typical Session</a:t>
            </a:r>
            <a:endParaRPr/>
          </a:p>
        </p:txBody>
      </p:sp>
      <p:sp>
        <p:nvSpPr>
          <p:cNvPr id="463" name="Google Shape;463;p69"/>
          <p:cNvSpPr txBox="1"/>
          <p:nvPr>
            <p:ph idx="1" type="body"/>
          </p:nvPr>
        </p:nvSpPr>
        <p:spPr>
          <a:xfrm>
            <a:off x="311700" y="1338350"/>
            <a:ext cx="4905900" cy="3230400"/>
          </a:xfrm>
          <a:prstGeom prst="rect">
            <a:avLst/>
          </a:prstGeom>
        </p:spPr>
        <p:txBody>
          <a:bodyPr anchorCtr="0" anchor="t" bIns="91425" lIns="91425" spcFirstLastPara="1" rIns="91425" wrap="square" tIns="91425">
            <a:normAutofit/>
          </a:bodyPr>
          <a:lstStyle/>
          <a:p>
            <a:pPr indent="0" lvl="0" marL="0" rtl="0" algn="l">
              <a:lnSpc>
                <a:spcPct val="150000"/>
              </a:lnSpc>
              <a:spcBef>
                <a:spcPts val="0"/>
              </a:spcBef>
              <a:spcAft>
                <a:spcPts val="0"/>
              </a:spcAft>
              <a:buNone/>
            </a:pPr>
            <a:r>
              <a:rPr lang="en" sz="1700"/>
              <a:t>30 mins		Tactical Team Update Presentations</a:t>
            </a:r>
            <a:endParaRPr sz="1700"/>
          </a:p>
          <a:p>
            <a:pPr indent="0" lvl="0" marL="0" rtl="0" algn="l">
              <a:lnSpc>
                <a:spcPct val="150000"/>
              </a:lnSpc>
              <a:spcBef>
                <a:spcPts val="1200"/>
              </a:spcBef>
              <a:spcAft>
                <a:spcPts val="0"/>
              </a:spcAft>
              <a:buNone/>
            </a:pPr>
            <a:r>
              <a:rPr lang="en" sz="1700"/>
              <a:t>40 mins		Lecture &amp; Discussion</a:t>
            </a:r>
            <a:endParaRPr sz="1700"/>
          </a:p>
          <a:p>
            <a:pPr indent="0" lvl="0" marL="0" rtl="0" algn="l">
              <a:lnSpc>
                <a:spcPct val="150000"/>
              </a:lnSpc>
              <a:spcBef>
                <a:spcPts val="1200"/>
              </a:spcBef>
              <a:spcAft>
                <a:spcPts val="0"/>
              </a:spcAft>
              <a:buNone/>
            </a:pPr>
            <a:r>
              <a:rPr lang="en" sz="1700"/>
              <a:t>60 mins		Workshop Session</a:t>
            </a:r>
            <a:endParaRPr sz="1700"/>
          </a:p>
          <a:p>
            <a:pPr indent="0" lvl="0" marL="0" rtl="0" algn="l">
              <a:lnSpc>
                <a:spcPct val="150000"/>
              </a:lnSpc>
              <a:spcBef>
                <a:spcPts val="1200"/>
              </a:spcBef>
              <a:spcAft>
                <a:spcPts val="0"/>
              </a:spcAft>
              <a:buNone/>
            </a:pPr>
            <a:r>
              <a:rPr lang="en" sz="1700"/>
              <a:t>30 mins		Workshop Feedback/Presentations</a:t>
            </a:r>
            <a:endParaRPr sz="1700"/>
          </a:p>
          <a:p>
            <a:pPr indent="0" lvl="0" marL="0" rtl="0" algn="l">
              <a:lnSpc>
                <a:spcPct val="150000"/>
              </a:lnSpc>
              <a:spcBef>
                <a:spcPts val="1200"/>
              </a:spcBef>
              <a:spcAft>
                <a:spcPts val="1200"/>
              </a:spcAft>
              <a:buNone/>
            </a:pPr>
            <a:r>
              <a:rPr lang="en" sz="1700"/>
              <a:t>10 mins		Wrap Up, Debrief, and Q&amp;A</a:t>
            </a:r>
            <a:endParaRPr sz="1700"/>
          </a:p>
        </p:txBody>
      </p:sp>
      <p:sp>
        <p:nvSpPr>
          <p:cNvPr id="464" name="Google Shape;464;p69"/>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465" name="Google Shape;465;p69"/>
          <p:cNvPicPr preferRelativeResize="0"/>
          <p:nvPr/>
        </p:nvPicPr>
        <p:blipFill rotWithShape="1">
          <a:blip r:embed="rId3">
            <a:alphaModFix/>
          </a:blip>
          <a:srcRect b="0" l="9745" r="11090" t="0"/>
          <a:stretch/>
        </p:blipFill>
        <p:spPr>
          <a:xfrm>
            <a:off x="5217700" y="1132275"/>
            <a:ext cx="4682700" cy="3416399"/>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p7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2x Workshops</a:t>
            </a:r>
            <a:endParaRPr/>
          </a:p>
        </p:txBody>
      </p:sp>
      <p:sp>
        <p:nvSpPr>
          <p:cNvPr id="471" name="Google Shape;471;p70"/>
          <p:cNvSpPr txBox="1"/>
          <p:nvPr>
            <p:ph idx="1" type="body"/>
          </p:nvPr>
        </p:nvSpPr>
        <p:spPr>
          <a:xfrm>
            <a:off x="267900" y="1872750"/>
            <a:ext cx="4905900" cy="1398000"/>
          </a:xfrm>
          <a:prstGeom prst="rect">
            <a:avLst/>
          </a:prstGeom>
        </p:spPr>
        <p:txBody>
          <a:bodyPr anchorCtr="0" anchor="t" bIns="91425" lIns="91425" spcFirstLastPara="1" rIns="91425" wrap="square" tIns="91425">
            <a:normAutofit fontScale="92500" lnSpcReduction="20000"/>
          </a:bodyPr>
          <a:lstStyle/>
          <a:p>
            <a:pPr indent="0" lvl="0" marL="0" rtl="0" algn="l">
              <a:lnSpc>
                <a:spcPct val="150000"/>
              </a:lnSpc>
              <a:spcBef>
                <a:spcPts val="0"/>
              </a:spcBef>
              <a:spcAft>
                <a:spcPts val="0"/>
              </a:spcAft>
              <a:buNone/>
            </a:pPr>
            <a:r>
              <a:rPr lang="en" sz="1700"/>
              <a:t>30 mins		Pod Update Presentations</a:t>
            </a:r>
            <a:endParaRPr sz="1700"/>
          </a:p>
          <a:p>
            <a:pPr indent="0" lvl="0" marL="0" rtl="0" algn="l">
              <a:lnSpc>
                <a:spcPct val="150000"/>
              </a:lnSpc>
              <a:spcBef>
                <a:spcPts val="1200"/>
              </a:spcBef>
              <a:spcAft>
                <a:spcPts val="0"/>
              </a:spcAft>
              <a:buNone/>
            </a:pPr>
            <a:r>
              <a:rPr lang="en" sz="1700"/>
              <a:t>130 mins		Workshop Session</a:t>
            </a:r>
            <a:endParaRPr sz="1700"/>
          </a:p>
          <a:p>
            <a:pPr indent="0" lvl="0" marL="0" rtl="0" algn="l">
              <a:lnSpc>
                <a:spcPct val="150000"/>
              </a:lnSpc>
              <a:spcBef>
                <a:spcPts val="1200"/>
              </a:spcBef>
              <a:spcAft>
                <a:spcPts val="1200"/>
              </a:spcAft>
              <a:buNone/>
            </a:pPr>
            <a:r>
              <a:rPr lang="en" sz="1700"/>
              <a:t>10 mins		Wrap Up, Debrief, and Q&amp;A</a:t>
            </a:r>
            <a:endParaRPr sz="1700"/>
          </a:p>
        </p:txBody>
      </p:sp>
      <p:sp>
        <p:nvSpPr>
          <p:cNvPr id="472" name="Google Shape;472;p70"/>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473" name="Google Shape;473;p70"/>
          <p:cNvPicPr preferRelativeResize="0"/>
          <p:nvPr/>
        </p:nvPicPr>
        <p:blipFill rotWithShape="1">
          <a:blip r:embed="rId3">
            <a:alphaModFix/>
          </a:blip>
          <a:srcRect b="0" l="9745" r="11090" t="0"/>
          <a:stretch/>
        </p:blipFill>
        <p:spPr>
          <a:xfrm>
            <a:off x="5217700" y="1132275"/>
            <a:ext cx="4682700" cy="3416399"/>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sp>
        <p:nvSpPr>
          <p:cNvPr id="478" name="Google Shape;478;p71"/>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Readings</a:t>
            </a:r>
            <a:endParaRPr/>
          </a:p>
        </p:txBody>
      </p:sp>
      <p:sp>
        <p:nvSpPr>
          <p:cNvPr id="479" name="Google Shape;479;p71"/>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p72"/>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Readings</a:t>
            </a:r>
            <a:endParaRPr/>
          </a:p>
        </p:txBody>
      </p:sp>
      <p:sp>
        <p:nvSpPr>
          <p:cNvPr id="485" name="Google Shape;485;p72"/>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solidFill>
                  <a:schemeClr val="dk1"/>
                </a:solidFill>
              </a:rPr>
              <a:t>Our class pre-reads will frame the mindset for the upcoming session. Each class session will have a pre-read.</a:t>
            </a:r>
            <a:endParaRPr i="1">
              <a:solidFill>
                <a:schemeClr val="accent1"/>
              </a:solidFill>
            </a:endParaRPr>
          </a:p>
        </p:txBody>
      </p:sp>
      <p:pic>
        <p:nvPicPr>
          <p:cNvPr id="486" name="Google Shape;486;p72"/>
          <p:cNvPicPr preferRelativeResize="0"/>
          <p:nvPr/>
        </p:nvPicPr>
        <p:blipFill>
          <a:blip r:embed="rId3">
            <a:alphaModFix/>
          </a:blip>
          <a:stretch>
            <a:fillRect/>
          </a:stretch>
        </p:blipFill>
        <p:spPr>
          <a:xfrm rot="-213932">
            <a:off x="3815480" y="239018"/>
            <a:ext cx="3828305" cy="4956116"/>
          </a:xfrm>
          <a:prstGeom prst="rect">
            <a:avLst/>
          </a:prstGeom>
          <a:noFill/>
          <a:ln>
            <a:noFill/>
          </a:ln>
          <a:effectLst>
            <a:outerShdw blurRad="171450" rotWithShape="0" algn="bl">
              <a:srgbClr val="000000">
                <a:alpha val="19000"/>
              </a:srgbClr>
            </a:outerShdw>
          </a:effectLst>
        </p:spPr>
      </p:pic>
      <p:sp>
        <p:nvSpPr>
          <p:cNvPr id="487" name="Google Shape;487;p72"/>
          <p:cNvSpPr txBox="1"/>
          <p:nvPr>
            <p:ph idx="12" type="sldNum"/>
          </p:nvPr>
        </p:nvSpPr>
        <p:spPr>
          <a:xfrm>
            <a:off x="7245096" y="4853793"/>
            <a:ext cx="571800" cy="4101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488" name="Google Shape;488;p72"/>
          <p:cNvPicPr preferRelativeResize="0"/>
          <p:nvPr/>
        </p:nvPicPr>
        <p:blipFill>
          <a:blip r:embed="rId4">
            <a:alphaModFix/>
          </a:blip>
          <a:stretch>
            <a:fillRect/>
          </a:stretch>
        </p:blipFill>
        <p:spPr>
          <a:xfrm rot="53119">
            <a:off x="4606502" y="273342"/>
            <a:ext cx="3828305" cy="4943632"/>
          </a:xfrm>
          <a:prstGeom prst="rect">
            <a:avLst/>
          </a:prstGeom>
          <a:noFill/>
          <a:ln>
            <a:noFill/>
          </a:ln>
          <a:effectLst>
            <a:outerShdw blurRad="171450" rotWithShape="0" algn="bl">
              <a:srgbClr val="000000">
                <a:alpha val="19000"/>
              </a:srgbClr>
            </a:outerShdw>
          </a:effectLst>
        </p:spPr>
      </p:pic>
      <p:pic>
        <p:nvPicPr>
          <p:cNvPr id="489" name="Google Shape;489;p72"/>
          <p:cNvPicPr preferRelativeResize="0"/>
          <p:nvPr/>
        </p:nvPicPr>
        <p:blipFill>
          <a:blip r:embed="rId5">
            <a:alphaModFix/>
          </a:blip>
          <a:stretch>
            <a:fillRect/>
          </a:stretch>
        </p:blipFill>
        <p:spPr>
          <a:xfrm rot="286606">
            <a:off x="5311246" y="373747"/>
            <a:ext cx="3828303" cy="4935528"/>
          </a:xfrm>
          <a:prstGeom prst="rect">
            <a:avLst/>
          </a:prstGeom>
          <a:noFill/>
          <a:ln>
            <a:noFill/>
          </a:ln>
          <a:effectLst>
            <a:outerShdw blurRad="171450" rotWithShape="0" algn="bl">
              <a:srgbClr val="000000">
                <a:alpha val="19000"/>
              </a:srgbClr>
            </a:outerShdw>
          </a:effectLst>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3" name="Shape 493"/>
        <p:cNvGrpSpPr/>
        <p:nvPr/>
      </p:nvGrpSpPr>
      <p:grpSpPr>
        <a:xfrm>
          <a:off x="0" y="0"/>
          <a:ext cx="0" cy="0"/>
          <a:chOff x="0" y="0"/>
          <a:chExt cx="0" cy="0"/>
        </a:xfrm>
      </p:grpSpPr>
      <p:sp>
        <p:nvSpPr>
          <p:cNvPr id="494" name="Google Shape;494;p7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Deliverables</a:t>
            </a:r>
            <a:endParaRPr/>
          </a:p>
        </p:txBody>
      </p:sp>
      <p:sp>
        <p:nvSpPr>
          <p:cNvPr id="495" name="Google Shape;495;p73"/>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9" name="Shape 499"/>
        <p:cNvGrpSpPr/>
        <p:nvPr/>
      </p:nvGrpSpPr>
      <p:grpSpPr>
        <a:xfrm>
          <a:off x="0" y="0"/>
          <a:ext cx="0" cy="0"/>
          <a:chOff x="0" y="0"/>
          <a:chExt cx="0" cy="0"/>
        </a:xfrm>
      </p:grpSpPr>
      <p:sp>
        <p:nvSpPr>
          <p:cNvPr id="500" name="Google Shape;500;p74"/>
          <p:cNvSpPr txBox="1"/>
          <p:nvPr>
            <p:ph type="title"/>
          </p:nvPr>
        </p:nvSpPr>
        <p:spPr>
          <a:xfrm>
            <a:off x="311700" y="555600"/>
            <a:ext cx="2808000" cy="7557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Weekly 1-Slide Presentations</a:t>
            </a:r>
            <a:endParaRPr/>
          </a:p>
        </p:txBody>
      </p:sp>
      <p:sp>
        <p:nvSpPr>
          <p:cNvPr id="501" name="Google Shape;501;p74"/>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solidFill>
                  <a:schemeClr val="dk1"/>
                </a:solidFill>
              </a:rPr>
              <a:t>Come prepared to share a one-slide tactical update with the class each week. </a:t>
            </a:r>
            <a:r>
              <a:rPr lang="en">
                <a:solidFill>
                  <a:schemeClr val="dk1"/>
                </a:solidFill>
              </a:rPr>
              <a:t>It should include:</a:t>
            </a:r>
            <a:endParaRPr>
              <a:solidFill>
                <a:schemeClr val="dk1"/>
              </a:solidFill>
            </a:endParaRPr>
          </a:p>
          <a:p>
            <a:pPr indent="-304800" lvl="0" marL="457200" rtl="0" algn="l">
              <a:spcBef>
                <a:spcPts val="1200"/>
              </a:spcBef>
              <a:spcAft>
                <a:spcPts val="0"/>
              </a:spcAft>
              <a:buClr>
                <a:schemeClr val="dk1"/>
              </a:buClr>
              <a:buSzPts val="1200"/>
              <a:buAutoNum type="arabicPeriod"/>
            </a:pPr>
            <a:r>
              <a:rPr lang="en">
                <a:solidFill>
                  <a:schemeClr val="dk1"/>
                </a:solidFill>
              </a:rPr>
              <a:t>Your approach to implementing the prior week’s topic</a:t>
            </a:r>
            <a:endParaRPr>
              <a:solidFill>
                <a:schemeClr val="dk1"/>
              </a:solidFill>
            </a:endParaRPr>
          </a:p>
          <a:p>
            <a:pPr indent="-304800" lvl="0" marL="457200" rtl="0" algn="l">
              <a:spcBef>
                <a:spcPts val="0"/>
              </a:spcBef>
              <a:spcAft>
                <a:spcPts val="0"/>
              </a:spcAft>
              <a:buClr>
                <a:schemeClr val="dk1"/>
              </a:buClr>
              <a:buSzPts val="1200"/>
              <a:buAutoNum type="arabicPeriod"/>
            </a:pPr>
            <a:r>
              <a:rPr lang="en">
                <a:solidFill>
                  <a:schemeClr val="dk1"/>
                </a:solidFill>
              </a:rPr>
              <a:t>The hypothesis you tested</a:t>
            </a:r>
            <a:endParaRPr>
              <a:solidFill>
                <a:schemeClr val="dk1"/>
              </a:solidFill>
            </a:endParaRPr>
          </a:p>
          <a:p>
            <a:pPr indent="-304800" lvl="0" marL="457200" rtl="0" algn="l">
              <a:spcBef>
                <a:spcPts val="0"/>
              </a:spcBef>
              <a:spcAft>
                <a:spcPts val="0"/>
              </a:spcAft>
              <a:buClr>
                <a:schemeClr val="dk1"/>
              </a:buClr>
              <a:buSzPts val="1200"/>
              <a:buAutoNum type="arabicPeriod"/>
            </a:pPr>
            <a:r>
              <a:rPr lang="en">
                <a:solidFill>
                  <a:schemeClr val="dk1"/>
                </a:solidFill>
              </a:rPr>
              <a:t>The results of your </a:t>
            </a:r>
            <a:r>
              <a:rPr lang="en">
                <a:solidFill>
                  <a:schemeClr val="dk1"/>
                </a:solidFill>
              </a:rPr>
              <a:t>experiment</a:t>
            </a:r>
            <a:endParaRPr>
              <a:solidFill>
                <a:schemeClr val="dk1"/>
              </a:solidFill>
            </a:endParaRPr>
          </a:p>
          <a:p>
            <a:pPr indent="0" lvl="0" marL="0" rtl="0" algn="l">
              <a:spcBef>
                <a:spcPts val="1200"/>
              </a:spcBef>
              <a:spcAft>
                <a:spcPts val="0"/>
              </a:spcAft>
              <a:buNone/>
            </a:pPr>
            <a:r>
              <a:rPr lang="en">
                <a:solidFill>
                  <a:schemeClr val="dk1"/>
                </a:solidFill>
              </a:rPr>
              <a:t>Include as many visuals as possible.</a:t>
            </a:r>
            <a:endParaRPr>
              <a:solidFill>
                <a:schemeClr val="dk1"/>
              </a:solidFill>
            </a:endParaRPr>
          </a:p>
          <a:p>
            <a:pPr indent="0" lvl="0" marL="0" rtl="0" algn="l">
              <a:spcBef>
                <a:spcPts val="1200"/>
              </a:spcBef>
              <a:spcAft>
                <a:spcPts val="1200"/>
              </a:spcAft>
              <a:buNone/>
            </a:pPr>
            <a:r>
              <a:rPr lang="en">
                <a:solidFill>
                  <a:schemeClr val="dk1"/>
                </a:solidFill>
              </a:rPr>
              <a:t>Each student on a team should come prepared to present to others.</a:t>
            </a:r>
            <a:endParaRPr>
              <a:solidFill>
                <a:schemeClr val="dk1"/>
              </a:solidFill>
            </a:endParaRPr>
          </a:p>
        </p:txBody>
      </p:sp>
      <p:sp>
        <p:nvSpPr>
          <p:cNvPr id="502" name="Google Shape;502;p74"/>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503" name="Google Shape;503;p74"/>
          <p:cNvPicPr preferRelativeResize="0"/>
          <p:nvPr/>
        </p:nvPicPr>
        <p:blipFill>
          <a:blip r:embed="rId3">
            <a:alphaModFix/>
          </a:blip>
          <a:stretch>
            <a:fillRect/>
          </a:stretch>
        </p:blipFill>
        <p:spPr>
          <a:xfrm>
            <a:off x="3955306" y="2525398"/>
            <a:ext cx="3633657" cy="2043600"/>
          </a:xfrm>
          <a:prstGeom prst="rect">
            <a:avLst/>
          </a:prstGeom>
          <a:noFill/>
          <a:ln>
            <a:noFill/>
          </a:ln>
          <a:effectLst>
            <a:outerShdw blurRad="171450" rotWithShape="0" algn="bl">
              <a:srgbClr val="000000">
                <a:alpha val="19000"/>
              </a:srgbClr>
            </a:outerShdw>
          </a:effectLst>
        </p:spPr>
      </p:pic>
      <p:pic>
        <p:nvPicPr>
          <p:cNvPr id="504" name="Google Shape;504;p74"/>
          <p:cNvPicPr preferRelativeResize="0"/>
          <p:nvPr/>
        </p:nvPicPr>
        <p:blipFill>
          <a:blip r:embed="rId4">
            <a:alphaModFix/>
          </a:blip>
          <a:stretch>
            <a:fillRect/>
          </a:stretch>
        </p:blipFill>
        <p:spPr>
          <a:xfrm>
            <a:off x="3701475" y="555602"/>
            <a:ext cx="3627974" cy="2043600"/>
          </a:xfrm>
          <a:prstGeom prst="rect">
            <a:avLst/>
          </a:prstGeom>
          <a:noFill/>
          <a:ln>
            <a:noFill/>
          </a:ln>
          <a:effectLst>
            <a:outerShdw blurRad="171450" rotWithShape="0" algn="bl">
              <a:srgbClr val="000000">
                <a:alpha val="19000"/>
              </a:srgbClr>
            </a:outerShdw>
          </a:effectLst>
        </p:spPr>
      </p:pic>
      <p:pic>
        <p:nvPicPr>
          <p:cNvPr id="505" name="Google Shape;505;p74"/>
          <p:cNvPicPr preferRelativeResize="0"/>
          <p:nvPr/>
        </p:nvPicPr>
        <p:blipFill>
          <a:blip r:embed="rId5">
            <a:alphaModFix/>
          </a:blip>
          <a:stretch>
            <a:fillRect/>
          </a:stretch>
        </p:blipFill>
        <p:spPr>
          <a:xfrm>
            <a:off x="5580075" y="1870675"/>
            <a:ext cx="3627976" cy="2034647"/>
          </a:xfrm>
          <a:prstGeom prst="rect">
            <a:avLst/>
          </a:prstGeom>
          <a:noFill/>
          <a:ln>
            <a:noFill/>
          </a:ln>
          <a:effectLst>
            <a:outerShdw blurRad="171450" rotWithShape="0" algn="bl">
              <a:srgbClr val="000000">
                <a:alpha val="19000"/>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pic>
        <p:nvPicPr>
          <p:cNvPr id="99" name="Google Shape;99;p21"/>
          <p:cNvPicPr preferRelativeResize="0"/>
          <p:nvPr/>
        </p:nvPicPr>
        <p:blipFill>
          <a:blip r:embed="rId3">
            <a:alphaModFix/>
          </a:blip>
          <a:stretch>
            <a:fillRect/>
          </a:stretch>
        </p:blipFill>
        <p:spPr>
          <a:xfrm>
            <a:off x="1839025" y="152400"/>
            <a:ext cx="5465939" cy="4838700"/>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9" name="Shape 509"/>
        <p:cNvGrpSpPr/>
        <p:nvPr/>
      </p:nvGrpSpPr>
      <p:grpSpPr>
        <a:xfrm>
          <a:off x="0" y="0"/>
          <a:ext cx="0" cy="0"/>
          <a:chOff x="0" y="0"/>
          <a:chExt cx="0" cy="0"/>
        </a:xfrm>
      </p:grpSpPr>
      <p:sp>
        <p:nvSpPr>
          <p:cNvPr id="510" name="Google Shape;510;p75"/>
          <p:cNvSpPr txBox="1"/>
          <p:nvPr>
            <p:ph type="title"/>
          </p:nvPr>
        </p:nvSpPr>
        <p:spPr>
          <a:xfrm>
            <a:off x="311700" y="555600"/>
            <a:ext cx="2808000" cy="7557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Tactical Playbooks</a:t>
            </a:r>
            <a:endParaRPr/>
          </a:p>
        </p:txBody>
      </p:sp>
      <p:sp>
        <p:nvSpPr>
          <p:cNvPr id="511" name="Google Shape;511;p75"/>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solidFill>
                  <a:schemeClr val="dk1"/>
                </a:solidFill>
              </a:rPr>
              <a:t>Each week you will be expected to complete a 1-slide tactical playbook for the week’s topic.</a:t>
            </a:r>
            <a:endParaRPr>
              <a:solidFill>
                <a:schemeClr val="dk1"/>
              </a:solidFill>
            </a:endParaRPr>
          </a:p>
          <a:p>
            <a:pPr indent="0" lvl="0" marL="0" rtl="0" algn="l">
              <a:spcBef>
                <a:spcPts val="1200"/>
              </a:spcBef>
              <a:spcAft>
                <a:spcPts val="0"/>
              </a:spcAft>
              <a:buNone/>
            </a:pPr>
            <a:r>
              <a:rPr lang="en">
                <a:solidFill>
                  <a:schemeClr val="dk1"/>
                </a:solidFill>
              </a:rPr>
              <a:t>At the end of the semester your components will come together to form your full tactical playbook that you can take with you as you continue along your entrepreneurial journey - as it relates to your current venture, a new venture in the future, or as an investor, employee, ecosystem catalyst, etc.</a:t>
            </a:r>
            <a:endParaRPr/>
          </a:p>
          <a:p>
            <a:pPr indent="0" lvl="0" marL="0" rtl="0" algn="l">
              <a:spcBef>
                <a:spcPts val="1200"/>
              </a:spcBef>
              <a:spcAft>
                <a:spcPts val="0"/>
              </a:spcAft>
              <a:buNone/>
            </a:pPr>
            <a:r>
              <a:rPr i="1" lang="en" u="sng">
                <a:solidFill>
                  <a:schemeClr val="accent1"/>
                </a:solidFill>
                <a:hlinkClick r:id="rId3">
                  <a:extLst>
                    <a:ext uri="{A12FA001-AC4F-418D-AE19-62706E023703}">
                      <ahyp:hlinkClr val="tx"/>
                    </a:ext>
                  </a:extLst>
                </a:hlinkClick>
              </a:rPr>
              <a:t>View the template in Google Docs »</a:t>
            </a:r>
            <a:endParaRPr i="1">
              <a:solidFill>
                <a:schemeClr val="accent1"/>
              </a:solidFill>
            </a:endParaRPr>
          </a:p>
        </p:txBody>
      </p:sp>
      <p:sp>
        <p:nvSpPr>
          <p:cNvPr id="512" name="Google Shape;512;p75"/>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513" name="Google Shape;513;p75"/>
          <p:cNvPicPr preferRelativeResize="0"/>
          <p:nvPr/>
        </p:nvPicPr>
        <p:blipFill>
          <a:blip r:embed="rId4">
            <a:alphaModFix/>
          </a:blip>
          <a:stretch>
            <a:fillRect/>
          </a:stretch>
        </p:blipFill>
        <p:spPr>
          <a:xfrm rot="206794">
            <a:off x="4114952" y="2102926"/>
            <a:ext cx="4381920" cy="2137135"/>
          </a:xfrm>
          <a:prstGeom prst="rect">
            <a:avLst/>
          </a:prstGeom>
          <a:noFill/>
          <a:ln>
            <a:noFill/>
          </a:ln>
        </p:spPr>
      </p:pic>
      <p:pic>
        <p:nvPicPr>
          <p:cNvPr id="514" name="Google Shape;514;p75"/>
          <p:cNvPicPr preferRelativeResize="0"/>
          <p:nvPr/>
        </p:nvPicPr>
        <p:blipFill rotWithShape="1">
          <a:blip r:embed="rId5">
            <a:alphaModFix/>
          </a:blip>
          <a:srcRect b="14208" l="0" r="0" t="18577"/>
          <a:stretch/>
        </p:blipFill>
        <p:spPr>
          <a:xfrm>
            <a:off x="3830275" y="617075"/>
            <a:ext cx="2618225" cy="1759800"/>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8" name="Shape 518"/>
        <p:cNvGrpSpPr/>
        <p:nvPr/>
      </p:nvGrpSpPr>
      <p:grpSpPr>
        <a:xfrm>
          <a:off x="0" y="0"/>
          <a:ext cx="0" cy="0"/>
          <a:chOff x="0" y="0"/>
          <a:chExt cx="0" cy="0"/>
        </a:xfrm>
      </p:grpSpPr>
      <p:sp>
        <p:nvSpPr>
          <p:cNvPr id="519" name="Google Shape;519;p76"/>
          <p:cNvSpPr txBox="1"/>
          <p:nvPr>
            <p:ph type="title"/>
          </p:nvPr>
        </p:nvSpPr>
        <p:spPr>
          <a:xfrm>
            <a:off x="311700" y="445025"/>
            <a:ext cx="8520600" cy="5727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Clr>
                <a:schemeClr val="dk1"/>
              </a:buClr>
              <a:buSzPct val="84615"/>
              <a:buFont typeface="Arial"/>
              <a:buNone/>
            </a:pPr>
            <a:r>
              <a:rPr lang="en" sz="1300"/>
              <a:t>[Enter Team Name Here]</a:t>
            </a:r>
            <a:endParaRPr sz="1300"/>
          </a:p>
          <a:p>
            <a:pPr indent="0" lvl="0" marL="0" rtl="0" algn="l">
              <a:spcBef>
                <a:spcPts val="0"/>
              </a:spcBef>
              <a:spcAft>
                <a:spcPts val="0"/>
              </a:spcAft>
              <a:buSzPct val="44594"/>
              <a:buNone/>
            </a:pPr>
            <a:r>
              <a:rPr lang="en" sz="2466"/>
              <a:t>Weekly Update [Enter Date]</a:t>
            </a:r>
            <a:endParaRPr sz="1920"/>
          </a:p>
        </p:txBody>
      </p:sp>
      <p:sp>
        <p:nvSpPr>
          <p:cNvPr id="520" name="Google Shape;520;p76"/>
          <p:cNvSpPr txBox="1"/>
          <p:nvPr>
            <p:ph idx="12" type="sldNum"/>
          </p:nvPr>
        </p:nvSpPr>
        <p:spPr>
          <a:xfrm>
            <a:off x="7329458" y="4663217"/>
            <a:ext cx="548700" cy="393600"/>
          </a:xfrm>
          <a:prstGeom prst="rect">
            <a:avLst/>
          </a:prstGeom>
          <a:noFill/>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521" name="Google Shape;521;p76"/>
          <p:cNvSpPr txBox="1"/>
          <p:nvPr/>
        </p:nvSpPr>
        <p:spPr>
          <a:xfrm>
            <a:off x="6036950" y="529525"/>
            <a:ext cx="28269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accent1"/>
                </a:solidFill>
                <a:latin typeface="Helvetica Neue"/>
                <a:ea typeface="Helvetica Neue"/>
                <a:cs typeface="Helvetica Neue"/>
                <a:sym typeface="Helvetica Neue"/>
              </a:rPr>
              <a:t>VENTURE CREATION TACTICS</a:t>
            </a:r>
            <a:endParaRPr b="1">
              <a:solidFill>
                <a:schemeClr val="accent1"/>
              </a:solidFill>
              <a:latin typeface="Helvetica Neue"/>
              <a:ea typeface="Helvetica Neue"/>
              <a:cs typeface="Helvetica Neue"/>
              <a:sym typeface="Helvetica Neue"/>
            </a:endParaRPr>
          </a:p>
        </p:txBody>
      </p:sp>
      <p:pic>
        <p:nvPicPr>
          <p:cNvPr id="522" name="Google Shape;522;p76"/>
          <p:cNvPicPr preferRelativeResize="0"/>
          <p:nvPr/>
        </p:nvPicPr>
        <p:blipFill>
          <a:blip r:embed="rId3">
            <a:alphaModFix/>
          </a:blip>
          <a:stretch>
            <a:fillRect/>
          </a:stretch>
        </p:blipFill>
        <p:spPr>
          <a:xfrm>
            <a:off x="5537250" y="455275"/>
            <a:ext cx="548700" cy="548700"/>
          </a:xfrm>
          <a:prstGeom prst="rect">
            <a:avLst/>
          </a:prstGeom>
          <a:noFill/>
          <a:ln>
            <a:noFill/>
          </a:ln>
        </p:spPr>
      </p:pic>
      <p:sp>
        <p:nvSpPr>
          <p:cNvPr id="523" name="Google Shape;523;p76"/>
          <p:cNvSpPr txBox="1"/>
          <p:nvPr/>
        </p:nvSpPr>
        <p:spPr>
          <a:xfrm>
            <a:off x="311700" y="1152475"/>
            <a:ext cx="8552100" cy="3280800"/>
          </a:xfrm>
          <a:prstGeom prst="rect">
            <a:avLst/>
          </a:prstGeom>
          <a:solidFill>
            <a:srgbClr val="CCCCCC">
              <a:alpha val="18540"/>
            </a:srgbClr>
          </a:solidFill>
          <a:ln>
            <a:noFill/>
          </a:ln>
        </p:spPr>
        <p:txBody>
          <a:bodyPr anchorCtr="0" anchor="ctr" bIns="91425" lIns="91425" spcFirstLastPara="1" rIns="91425" wrap="square" tIns="91425">
            <a:normAutofit/>
          </a:bodyPr>
          <a:lstStyle/>
          <a:p>
            <a:pPr indent="0" lvl="0" marL="0" rtl="0" algn="ctr">
              <a:lnSpc>
                <a:spcPct val="115000"/>
              </a:lnSpc>
              <a:spcBef>
                <a:spcPts val="0"/>
              </a:spcBef>
              <a:spcAft>
                <a:spcPts val="1200"/>
              </a:spcAft>
              <a:buNone/>
            </a:pPr>
            <a:r>
              <a:rPr b="1" lang="en">
                <a:solidFill>
                  <a:srgbClr val="8A8B8C"/>
                </a:solidFill>
                <a:latin typeface="Helvetica Neue"/>
                <a:ea typeface="Helvetica Neue"/>
                <a:cs typeface="Helvetica Neue"/>
                <a:sym typeface="Helvetica Neue"/>
              </a:rPr>
              <a:t>Add your weekly update snapshot here to present to your pod in class.</a:t>
            </a:r>
            <a:br>
              <a:rPr b="1" lang="en">
                <a:solidFill>
                  <a:srgbClr val="8A8B8C"/>
                </a:solidFill>
                <a:latin typeface="Helvetica Neue"/>
                <a:ea typeface="Helvetica Neue"/>
                <a:cs typeface="Helvetica Neue"/>
                <a:sym typeface="Helvetica Neue"/>
              </a:rPr>
            </a:br>
            <a:r>
              <a:rPr i="1" lang="en">
                <a:solidFill>
                  <a:srgbClr val="8A8B8C"/>
                </a:solidFill>
                <a:latin typeface="Helvetica Neue Light"/>
                <a:ea typeface="Helvetica Neue Light"/>
                <a:cs typeface="Helvetica Neue Light"/>
                <a:sym typeface="Helvetica Neue Light"/>
              </a:rPr>
              <a:t>Please use visuals to explain the work you did and/or experiments you ran with results.</a:t>
            </a:r>
            <a:endParaRPr i="1">
              <a:solidFill>
                <a:srgbClr val="8A8B8C"/>
              </a:solidFill>
              <a:latin typeface="Helvetica Neue Light"/>
              <a:ea typeface="Helvetica Neue Light"/>
              <a:cs typeface="Helvetica Neue Light"/>
              <a:sym typeface="Helvetica Neue Light"/>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sp>
        <p:nvSpPr>
          <p:cNvPr id="528" name="Google Shape;528;p7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sz="1300"/>
              <a:t>[Enter Team Name Here]</a:t>
            </a:r>
            <a:endParaRPr sz="1300"/>
          </a:p>
          <a:p>
            <a:pPr indent="0" lvl="0" marL="0" rtl="0" algn="l">
              <a:spcBef>
                <a:spcPts val="0"/>
              </a:spcBef>
              <a:spcAft>
                <a:spcPts val="0"/>
              </a:spcAft>
              <a:buNone/>
            </a:pPr>
            <a:r>
              <a:rPr lang="en" sz="2466"/>
              <a:t>[Enter Tactic Name Here]</a:t>
            </a:r>
            <a:endParaRPr sz="2466"/>
          </a:p>
        </p:txBody>
      </p:sp>
      <p:sp>
        <p:nvSpPr>
          <p:cNvPr id="529" name="Google Shape;529;p77"/>
          <p:cNvSpPr txBox="1"/>
          <p:nvPr>
            <p:ph idx="12" type="sldNum"/>
          </p:nvPr>
        </p:nvSpPr>
        <p:spPr>
          <a:xfrm>
            <a:off x="7329458" y="4663217"/>
            <a:ext cx="548700" cy="393600"/>
          </a:xfrm>
          <a:prstGeom prst="rect">
            <a:avLst/>
          </a:prstGeom>
          <a:noFill/>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530" name="Google Shape;530;p77"/>
          <p:cNvSpPr txBox="1"/>
          <p:nvPr/>
        </p:nvSpPr>
        <p:spPr>
          <a:xfrm>
            <a:off x="6036950" y="529525"/>
            <a:ext cx="28269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accent1"/>
                </a:solidFill>
                <a:latin typeface="Helvetica Neue"/>
                <a:ea typeface="Helvetica Neue"/>
                <a:cs typeface="Helvetica Neue"/>
                <a:sym typeface="Helvetica Neue"/>
              </a:rPr>
              <a:t>VENTURE CREATION TACTICS</a:t>
            </a:r>
            <a:endParaRPr b="1">
              <a:solidFill>
                <a:schemeClr val="accent1"/>
              </a:solidFill>
              <a:latin typeface="Helvetica Neue"/>
              <a:ea typeface="Helvetica Neue"/>
              <a:cs typeface="Helvetica Neue"/>
              <a:sym typeface="Helvetica Neue"/>
            </a:endParaRPr>
          </a:p>
        </p:txBody>
      </p:sp>
      <p:pic>
        <p:nvPicPr>
          <p:cNvPr id="531" name="Google Shape;531;p77"/>
          <p:cNvPicPr preferRelativeResize="0"/>
          <p:nvPr/>
        </p:nvPicPr>
        <p:blipFill>
          <a:blip r:embed="rId3">
            <a:alphaModFix/>
          </a:blip>
          <a:stretch>
            <a:fillRect/>
          </a:stretch>
        </p:blipFill>
        <p:spPr>
          <a:xfrm>
            <a:off x="5537250" y="455275"/>
            <a:ext cx="548700" cy="548700"/>
          </a:xfrm>
          <a:prstGeom prst="rect">
            <a:avLst/>
          </a:prstGeom>
          <a:noFill/>
          <a:ln>
            <a:noFill/>
          </a:ln>
        </p:spPr>
      </p:pic>
      <p:sp>
        <p:nvSpPr>
          <p:cNvPr id="532" name="Google Shape;532;p77"/>
          <p:cNvSpPr txBox="1"/>
          <p:nvPr/>
        </p:nvSpPr>
        <p:spPr>
          <a:xfrm>
            <a:off x="6085950" y="1152475"/>
            <a:ext cx="2743200" cy="1939800"/>
          </a:xfrm>
          <a:prstGeom prst="rect">
            <a:avLst/>
          </a:prstGeom>
          <a:solidFill>
            <a:srgbClr val="CCCCCC">
              <a:alpha val="18540"/>
            </a:srgbClr>
          </a:solid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None/>
            </a:pPr>
            <a:r>
              <a:rPr b="1" lang="en" sz="800">
                <a:solidFill>
                  <a:srgbClr val="8A8B8C"/>
                </a:solidFill>
                <a:latin typeface="Helvetica Neue"/>
                <a:ea typeface="Helvetica Neue"/>
                <a:cs typeface="Helvetica Neue"/>
                <a:sym typeface="Helvetica Neue"/>
              </a:rPr>
              <a:t>What steps did you take to execute this tactic?</a:t>
            </a:r>
            <a:endParaRPr sz="800">
              <a:solidFill>
                <a:srgbClr val="8A8B8C"/>
              </a:solidFill>
              <a:latin typeface="Helvetica Neue Light"/>
              <a:ea typeface="Helvetica Neue Light"/>
              <a:cs typeface="Helvetica Neue Light"/>
              <a:sym typeface="Helvetica Neue Light"/>
            </a:endParaRPr>
          </a:p>
          <a:p>
            <a:pPr indent="-279400" lvl="0" marL="457200" rtl="0" algn="l">
              <a:lnSpc>
                <a:spcPct val="115000"/>
              </a:lnSpc>
              <a:spcBef>
                <a:spcPts val="1200"/>
              </a:spcBef>
              <a:spcAft>
                <a:spcPts val="0"/>
              </a:spcAft>
              <a:buClr>
                <a:srgbClr val="8A8B8C"/>
              </a:buClr>
              <a:buSzPts val="800"/>
              <a:buFont typeface="Helvetica Neue Light"/>
              <a:buAutoNum type="arabicPeriod"/>
            </a:pPr>
            <a:r>
              <a:rPr lang="en" sz="800">
                <a:solidFill>
                  <a:srgbClr val="8A8B8C"/>
                </a:solidFill>
                <a:latin typeface="Helvetica Neue Light"/>
                <a:ea typeface="Helvetica Neue Light"/>
                <a:cs typeface="Helvetica Neue Light"/>
                <a:sym typeface="Helvetica Neue Light"/>
              </a:rPr>
              <a:t>[Step 1]</a:t>
            </a:r>
            <a:endParaRPr sz="800">
              <a:solidFill>
                <a:srgbClr val="8A8B8C"/>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rgbClr val="8A8B8C"/>
              </a:buClr>
              <a:buSzPts val="800"/>
              <a:buFont typeface="Helvetica Neue Light"/>
              <a:buAutoNum type="arabicPeriod"/>
            </a:pPr>
            <a:r>
              <a:rPr lang="en" sz="800">
                <a:solidFill>
                  <a:srgbClr val="8A8B8C"/>
                </a:solidFill>
                <a:latin typeface="Helvetica Neue Light"/>
                <a:ea typeface="Helvetica Neue Light"/>
                <a:cs typeface="Helvetica Neue Light"/>
                <a:sym typeface="Helvetica Neue Light"/>
              </a:rPr>
              <a:t>[Step 2]</a:t>
            </a:r>
            <a:endParaRPr sz="800">
              <a:solidFill>
                <a:srgbClr val="8A8B8C"/>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rgbClr val="8A8B8C"/>
              </a:buClr>
              <a:buSzPts val="800"/>
              <a:buFont typeface="Helvetica Neue Light"/>
              <a:buAutoNum type="arabicPeriod"/>
            </a:pPr>
            <a:r>
              <a:rPr lang="en" sz="800">
                <a:solidFill>
                  <a:srgbClr val="8A8B8C"/>
                </a:solidFill>
                <a:latin typeface="Helvetica Neue Light"/>
                <a:ea typeface="Helvetica Neue Light"/>
                <a:cs typeface="Helvetica Neue Light"/>
                <a:sym typeface="Helvetica Neue Light"/>
              </a:rPr>
              <a:t>[Step 3]</a:t>
            </a:r>
            <a:endParaRPr sz="800">
              <a:solidFill>
                <a:srgbClr val="8A8B8C"/>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rgbClr val="8A8B8C"/>
              </a:buClr>
              <a:buSzPts val="800"/>
              <a:buFont typeface="Helvetica Neue Light"/>
              <a:buAutoNum type="arabicPeriod"/>
            </a:pPr>
            <a:r>
              <a:rPr lang="en" sz="800">
                <a:solidFill>
                  <a:srgbClr val="8A8B8C"/>
                </a:solidFill>
                <a:latin typeface="Helvetica Neue Light"/>
                <a:ea typeface="Helvetica Neue Light"/>
                <a:cs typeface="Helvetica Neue Light"/>
                <a:sym typeface="Helvetica Neue Light"/>
              </a:rPr>
              <a:t>...</a:t>
            </a:r>
            <a:endParaRPr sz="800">
              <a:solidFill>
                <a:srgbClr val="8A8B8C"/>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rgbClr val="8A8B8C"/>
              </a:buClr>
              <a:buSzPts val="800"/>
              <a:buFont typeface="Helvetica Neue Light"/>
              <a:buAutoNum type="arabicPeriod"/>
            </a:pPr>
            <a:r>
              <a:rPr lang="en" sz="800">
                <a:solidFill>
                  <a:srgbClr val="8A8B8C"/>
                </a:solidFill>
                <a:latin typeface="Helvetica Neue Light"/>
                <a:ea typeface="Helvetica Neue Light"/>
                <a:cs typeface="Helvetica Neue Light"/>
                <a:sym typeface="Helvetica Neue Light"/>
              </a:rPr>
              <a:t> </a:t>
            </a:r>
            <a:endParaRPr sz="800">
              <a:solidFill>
                <a:srgbClr val="8A8B8C"/>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rgbClr val="8A8B8C"/>
              </a:buClr>
              <a:buSzPts val="800"/>
              <a:buFont typeface="Helvetica Neue Light"/>
              <a:buAutoNum type="arabicPeriod"/>
            </a:pPr>
            <a:r>
              <a:rPr lang="en" sz="800">
                <a:solidFill>
                  <a:srgbClr val="8A8B8C"/>
                </a:solidFill>
                <a:latin typeface="Helvetica Neue Light"/>
                <a:ea typeface="Helvetica Neue Light"/>
                <a:cs typeface="Helvetica Neue Light"/>
                <a:sym typeface="Helvetica Neue Light"/>
              </a:rPr>
              <a:t> </a:t>
            </a:r>
            <a:endParaRPr sz="800">
              <a:solidFill>
                <a:srgbClr val="8A8B8C"/>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rgbClr val="8A8B8C"/>
              </a:buClr>
              <a:buSzPts val="800"/>
              <a:buFont typeface="Helvetica Neue Light"/>
              <a:buAutoNum type="arabicPeriod"/>
            </a:pPr>
            <a:r>
              <a:rPr lang="en" sz="800">
                <a:solidFill>
                  <a:srgbClr val="8A8B8C"/>
                </a:solidFill>
                <a:latin typeface="Helvetica Neue Light"/>
                <a:ea typeface="Helvetica Neue Light"/>
                <a:cs typeface="Helvetica Neue Light"/>
                <a:sym typeface="Helvetica Neue Light"/>
              </a:rPr>
              <a:t> </a:t>
            </a:r>
            <a:endParaRPr sz="800">
              <a:solidFill>
                <a:srgbClr val="8A8B8C"/>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rgbClr val="8A8B8C"/>
              </a:buClr>
              <a:buSzPts val="800"/>
              <a:buFont typeface="Helvetica Neue Light"/>
              <a:buAutoNum type="arabicPeriod"/>
            </a:pPr>
            <a:r>
              <a:rPr lang="en" sz="800">
                <a:solidFill>
                  <a:srgbClr val="8A8B8C"/>
                </a:solidFill>
                <a:latin typeface="Helvetica Neue Light"/>
                <a:ea typeface="Helvetica Neue Light"/>
                <a:cs typeface="Helvetica Neue Light"/>
                <a:sym typeface="Helvetica Neue Light"/>
              </a:rPr>
              <a:t> </a:t>
            </a:r>
            <a:endParaRPr sz="800">
              <a:solidFill>
                <a:srgbClr val="8A8B8C"/>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rgbClr val="8A8B8C"/>
              </a:buClr>
              <a:buSzPts val="800"/>
              <a:buFont typeface="Helvetica Neue Light"/>
              <a:buAutoNum type="arabicPeriod"/>
            </a:pPr>
            <a:r>
              <a:rPr lang="en" sz="800">
                <a:solidFill>
                  <a:srgbClr val="8A8B8C"/>
                </a:solidFill>
                <a:latin typeface="Helvetica Neue Light"/>
                <a:ea typeface="Helvetica Neue Light"/>
                <a:cs typeface="Helvetica Neue Light"/>
                <a:sym typeface="Helvetica Neue Light"/>
              </a:rPr>
              <a:t> </a:t>
            </a:r>
            <a:endParaRPr sz="800">
              <a:solidFill>
                <a:srgbClr val="8A8B8C"/>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rgbClr val="8A8B8C"/>
              </a:buClr>
              <a:buSzPts val="800"/>
              <a:buFont typeface="Helvetica Neue Light"/>
              <a:buAutoNum type="arabicPeriod"/>
            </a:pPr>
            <a:r>
              <a:rPr lang="en" sz="800">
                <a:solidFill>
                  <a:srgbClr val="8A8B8C"/>
                </a:solidFill>
                <a:latin typeface="Helvetica Neue Light"/>
                <a:ea typeface="Helvetica Neue Light"/>
                <a:cs typeface="Helvetica Neue Light"/>
                <a:sym typeface="Helvetica Neue Light"/>
              </a:rPr>
              <a:t> </a:t>
            </a:r>
            <a:endParaRPr sz="800">
              <a:solidFill>
                <a:srgbClr val="8A8B8C"/>
              </a:solidFill>
              <a:latin typeface="Helvetica Neue Light"/>
              <a:ea typeface="Helvetica Neue Light"/>
              <a:cs typeface="Helvetica Neue Light"/>
              <a:sym typeface="Helvetica Neue Light"/>
            </a:endParaRPr>
          </a:p>
        </p:txBody>
      </p:sp>
      <p:sp>
        <p:nvSpPr>
          <p:cNvPr id="533" name="Google Shape;533;p77"/>
          <p:cNvSpPr txBox="1"/>
          <p:nvPr/>
        </p:nvSpPr>
        <p:spPr>
          <a:xfrm>
            <a:off x="3198825" y="1152475"/>
            <a:ext cx="2743200" cy="2361600"/>
          </a:xfrm>
          <a:prstGeom prst="rect">
            <a:avLst/>
          </a:prstGeom>
          <a:solidFill>
            <a:srgbClr val="CCCCCC">
              <a:alpha val="18540"/>
            </a:srgbClr>
          </a:solid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None/>
            </a:pPr>
            <a:r>
              <a:rPr b="1" lang="en" sz="800">
                <a:solidFill>
                  <a:srgbClr val="8A8B8C"/>
                </a:solidFill>
                <a:latin typeface="Helvetica Neue"/>
                <a:ea typeface="Helvetica Neue"/>
                <a:cs typeface="Helvetica Neue"/>
                <a:sym typeface="Helvetica Neue"/>
              </a:rPr>
              <a:t>What 5-10 tools and/or approaches could you use to execute this tactic?</a:t>
            </a:r>
            <a:endParaRPr i="1" sz="800">
              <a:solidFill>
                <a:srgbClr val="8A8B8C"/>
              </a:solidFill>
              <a:latin typeface="Helvetica Neue Light"/>
              <a:ea typeface="Helvetica Neue Light"/>
              <a:cs typeface="Helvetica Neue Light"/>
              <a:sym typeface="Helvetica Neue Light"/>
            </a:endParaRPr>
          </a:p>
          <a:p>
            <a:pPr indent="-279400" lvl="0" marL="457200" rtl="0" algn="l">
              <a:lnSpc>
                <a:spcPct val="115000"/>
              </a:lnSpc>
              <a:spcBef>
                <a:spcPts val="1200"/>
              </a:spcBef>
              <a:spcAft>
                <a:spcPts val="0"/>
              </a:spcAft>
              <a:buClr>
                <a:srgbClr val="8A8B8C"/>
              </a:buClr>
              <a:buSzPts val="800"/>
              <a:buFont typeface="Helvetica Neue Light"/>
              <a:buAutoNum type="arabicPeriod"/>
            </a:pPr>
            <a:r>
              <a:rPr lang="en" sz="800">
                <a:solidFill>
                  <a:srgbClr val="8A8B8C"/>
                </a:solidFill>
                <a:latin typeface="Helvetica Neue Light"/>
                <a:ea typeface="Helvetica Neue Light"/>
                <a:cs typeface="Helvetica Neue Light"/>
                <a:sym typeface="Helvetica Neue Light"/>
              </a:rPr>
              <a:t>[Tool/Approach]</a:t>
            </a:r>
            <a:endParaRPr sz="800">
              <a:solidFill>
                <a:srgbClr val="8A8B8C"/>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rgbClr val="8A8B8C"/>
              </a:buClr>
              <a:buSzPts val="800"/>
              <a:buFont typeface="Helvetica Neue"/>
              <a:buAutoNum type="arabicPeriod"/>
            </a:pPr>
            <a:r>
              <a:rPr b="1" lang="en" sz="800">
                <a:solidFill>
                  <a:srgbClr val="8A8B8C"/>
                </a:solidFill>
                <a:latin typeface="Helvetica Neue"/>
                <a:ea typeface="Helvetica Neue"/>
                <a:cs typeface="Helvetica Neue"/>
                <a:sym typeface="Helvetica Neue"/>
              </a:rPr>
              <a:t>[Tool/Approach]</a:t>
            </a:r>
            <a:endParaRPr b="1" sz="800">
              <a:solidFill>
                <a:srgbClr val="8A8B8C"/>
              </a:solidFill>
              <a:latin typeface="Helvetica Neue"/>
              <a:ea typeface="Helvetica Neue"/>
              <a:cs typeface="Helvetica Neue"/>
              <a:sym typeface="Helvetica Neue"/>
            </a:endParaRPr>
          </a:p>
          <a:p>
            <a:pPr indent="-279400" lvl="0" marL="457200" rtl="0" algn="l">
              <a:lnSpc>
                <a:spcPct val="115000"/>
              </a:lnSpc>
              <a:spcBef>
                <a:spcPts val="0"/>
              </a:spcBef>
              <a:spcAft>
                <a:spcPts val="0"/>
              </a:spcAft>
              <a:buClr>
                <a:srgbClr val="8A8B8C"/>
              </a:buClr>
              <a:buSzPts val="800"/>
              <a:buFont typeface="Helvetica Neue Light"/>
              <a:buAutoNum type="arabicPeriod"/>
            </a:pPr>
            <a:r>
              <a:rPr lang="en" sz="800">
                <a:solidFill>
                  <a:srgbClr val="8A8B8C"/>
                </a:solidFill>
                <a:latin typeface="Helvetica Neue Light"/>
                <a:ea typeface="Helvetica Neue Light"/>
                <a:cs typeface="Helvetica Neue Light"/>
                <a:sym typeface="Helvetica Neue Light"/>
              </a:rPr>
              <a:t>[Tool/Approach]</a:t>
            </a:r>
            <a:endParaRPr sz="800">
              <a:solidFill>
                <a:srgbClr val="8A8B8C"/>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rgbClr val="8A8B8C"/>
              </a:buClr>
              <a:buSzPts val="800"/>
              <a:buFont typeface="Helvetica Neue Light"/>
              <a:buAutoNum type="arabicPeriod"/>
            </a:pPr>
            <a:r>
              <a:rPr lang="en" sz="800">
                <a:solidFill>
                  <a:srgbClr val="8A8B8C"/>
                </a:solidFill>
                <a:latin typeface="Helvetica Neue Light"/>
                <a:ea typeface="Helvetica Neue Light"/>
                <a:cs typeface="Helvetica Neue Light"/>
                <a:sym typeface="Helvetica Neue Light"/>
              </a:rPr>
              <a:t>...</a:t>
            </a:r>
            <a:endParaRPr sz="800">
              <a:solidFill>
                <a:srgbClr val="8A8B8C"/>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rgbClr val="8A8B8C"/>
              </a:buClr>
              <a:buSzPts val="800"/>
              <a:buFont typeface="Helvetica Neue Light"/>
              <a:buAutoNum type="arabicPeriod"/>
            </a:pPr>
            <a:r>
              <a:rPr lang="en" sz="800">
                <a:solidFill>
                  <a:srgbClr val="8A8B8C"/>
                </a:solidFill>
                <a:latin typeface="Helvetica Neue Light"/>
                <a:ea typeface="Helvetica Neue Light"/>
                <a:cs typeface="Helvetica Neue Light"/>
                <a:sym typeface="Helvetica Neue Light"/>
              </a:rPr>
              <a:t> </a:t>
            </a:r>
            <a:endParaRPr sz="800">
              <a:solidFill>
                <a:srgbClr val="8A8B8C"/>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rgbClr val="8A8B8C"/>
              </a:buClr>
              <a:buSzPts val="800"/>
              <a:buFont typeface="Helvetica Neue Light"/>
              <a:buAutoNum type="arabicPeriod"/>
            </a:pPr>
            <a:r>
              <a:rPr lang="en" sz="800">
                <a:solidFill>
                  <a:srgbClr val="8A8B8C"/>
                </a:solidFill>
                <a:latin typeface="Helvetica Neue Light"/>
                <a:ea typeface="Helvetica Neue Light"/>
                <a:cs typeface="Helvetica Neue Light"/>
                <a:sym typeface="Helvetica Neue Light"/>
              </a:rPr>
              <a:t> </a:t>
            </a:r>
            <a:endParaRPr sz="800">
              <a:solidFill>
                <a:srgbClr val="8A8B8C"/>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rgbClr val="8A8B8C"/>
              </a:buClr>
              <a:buSzPts val="800"/>
              <a:buFont typeface="Helvetica Neue Light"/>
              <a:buAutoNum type="arabicPeriod"/>
            </a:pPr>
            <a:r>
              <a:rPr lang="en" sz="800">
                <a:solidFill>
                  <a:srgbClr val="8A8B8C"/>
                </a:solidFill>
                <a:latin typeface="Helvetica Neue Light"/>
                <a:ea typeface="Helvetica Neue Light"/>
                <a:cs typeface="Helvetica Neue Light"/>
                <a:sym typeface="Helvetica Neue Light"/>
              </a:rPr>
              <a:t> </a:t>
            </a:r>
            <a:endParaRPr sz="800">
              <a:solidFill>
                <a:srgbClr val="8A8B8C"/>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rgbClr val="8A8B8C"/>
              </a:buClr>
              <a:buSzPts val="800"/>
              <a:buFont typeface="Helvetica Neue Light"/>
              <a:buAutoNum type="arabicPeriod"/>
            </a:pPr>
            <a:r>
              <a:rPr lang="en" sz="800">
                <a:solidFill>
                  <a:srgbClr val="8A8B8C"/>
                </a:solidFill>
                <a:latin typeface="Helvetica Neue Light"/>
                <a:ea typeface="Helvetica Neue Light"/>
                <a:cs typeface="Helvetica Neue Light"/>
                <a:sym typeface="Helvetica Neue Light"/>
              </a:rPr>
              <a:t> </a:t>
            </a:r>
            <a:endParaRPr sz="800">
              <a:solidFill>
                <a:srgbClr val="8A8B8C"/>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rgbClr val="8A8B8C"/>
              </a:buClr>
              <a:buSzPts val="800"/>
              <a:buFont typeface="Helvetica Neue Light"/>
              <a:buAutoNum type="arabicPeriod"/>
            </a:pPr>
            <a:r>
              <a:rPr lang="en" sz="800">
                <a:solidFill>
                  <a:srgbClr val="8A8B8C"/>
                </a:solidFill>
                <a:latin typeface="Helvetica Neue Light"/>
                <a:ea typeface="Helvetica Neue Light"/>
                <a:cs typeface="Helvetica Neue Light"/>
                <a:sym typeface="Helvetica Neue Light"/>
              </a:rPr>
              <a:t> </a:t>
            </a:r>
            <a:endParaRPr sz="800">
              <a:solidFill>
                <a:srgbClr val="8A8B8C"/>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rgbClr val="8A8B8C"/>
              </a:buClr>
              <a:buSzPts val="800"/>
              <a:buFont typeface="Helvetica Neue Light"/>
              <a:buAutoNum type="arabicPeriod"/>
            </a:pPr>
            <a:r>
              <a:rPr lang="en" sz="800">
                <a:solidFill>
                  <a:srgbClr val="8A8B8C"/>
                </a:solidFill>
                <a:latin typeface="Helvetica Neue Light"/>
                <a:ea typeface="Helvetica Neue Light"/>
                <a:cs typeface="Helvetica Neue Light"/>
                <a:sym typeface="Helvetica Neue Light"/>
              </a:rPr>
              <a:t> </a:t>
            </a:r>
            <a:endParaRPr sz="800">
              <a:solidFill>
                <a:srgbClr val="8A8B8C"/>
              </a:solidFill>
              <a:latin typeface="Helvetica Neue Light"/>
              <a:ea typeface="Helvetica Neue Light"/>
              <a:cs typeface="Helvetica Neue Light"/>
              <a:sym typeface="Helvetica Neue Light"/>
            </a:endParaRPr>
          </a:p>
          <a:p>
            <a:pPr indent="0" lvl="0" marL="0" rtl="0" algn="l">
              <a:lnSpc>
                <a:spcPct val="115000"/>
              </a:lnSpc>
              <a:spcBef>
                <a:spcPts val="1200"/>
              </a:spcBef>
              <a:spcAft>
                <a:spcPts val="1200"/>
              </a:spcAft>
              <a:buNone/>
            </a:pPr>
            <a:r>
              <a:rPr i="1" lang="en" sz="800">
                <a:solidFill>
                  <a:srgbClr val="8A8B8C"/>
                </a:solidFill>
                <a:latin typeface="Helvetica Neue Light"/>
                <a:ea typeface="Helvetica Neue Light"/>
                <a:cs typeface="Helvetica Neue Light"/>
                <a:sym typeface="Helvetica Neue Light"/>
              </a:rPr>
              <a:t>[Highlight the one(s) you leveraged]</a:t>
            </a:r>
            <a:endParaRPr sz="800">
              <a:solidFill>
                <a:srgbClr val="8A8B8C"/>
              </a:solidFill>
              <a:latin typeface="Helvetica Neue Light"/>
              <a:ea typeface="Helvetica Neue Light"/>
              <a:cs typeface="Helvetica Neue Light"/>
              <a:sym typeface="Helvetica Neue Light"/>
            </a:endParaRPr>
          </a:p>
        </p:txBody>
      </p:sp>
      <p:sp>
        <p:nvSpPr>
          <p:cNvPr id="534" name="Google Shape;534;p77"/>
          <p:cNvSpPr txBox="1"/>
          <p:nvPr/>
        </p:nvSpPr>
        <p:spPr>
          <a:xfrm>
            <a:off x="311700" y="2740075"/>
            <a:ext cx="2743200" cy="1811700"/>
          </a:xfrm>
          <a:prstGeom prst="rect">
            <a:avLst/>
          </a:prstGeom>
          <a:solidFill>
            <a:srgbClr val="CCCCCC">
              <a:alpha val="18540"/>
            </a:srgbClr>
          </a:solid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None/>
            </a:pPr>
            <a:r>
              <a:rPr b="1" lang="en" sz="800">
                <a:solidFill>
                  <a:srgbClr val="8A8B8C"/>
                </a:solidFill>
                <a:latin typeface="Helvetica Neue"/>
                <a:ea typeface="Helvetica Neue"/>
                <a:cs typeface="Helvetica Neue"/>
                <a:sym typeface="Helvetica Neue"/>
              </a:rPr>
              <a:t>What hypothesis can you use this tactic to test?</a:t>
            </a:r>
            <a:br>
              <a:rPr lang="en" sz="800">
                <a:solidFill>
                  <a:srgbClr val="8A8B8C"/>
                </a:solidFill>
                <a:latin typeface="Helvetica Neue Light"/>
                <a:ea typeface="Helvetica Neue Light"/>
                <a:cs typeface="Helvetica Neue Light"/>
                <a:sym typeface="Helvetica Neue Light"/>
              </a:rPr>
            </a:br>
            <a:r>
              <a:rPr lang="en" sz="800">
                <a:solidFill>
                  <a:srgbClr val="8A8B8C"/>
                </a:solidFill>
                <a:latin typeface="Helvetica Neue Light"/>
                <a:ea typeface="Helvetica Neue Light"/>
                <a:cs typeface="Helvetica Neue Light"/>
                <a:sym typeface="Helvetica Neue Light"/>
              </a:rPr>
              <a:t>[Your Response Here]</a:t>
            </a:r>
            <a:endParaRPr sz="800">
              <a:solidFill>
                <a:srgbClr val="8A8B8C"/>
              </a:solidFill>
              <a:latin typeface="Helvetica Neue Light"/>
              <a:ea typeface="Helvetica Neue Light"/>
              <a:cs typeface="Helvetica Neue Light"/>
              <a:sym typeface="Helvetica Neue Light"/>
            </a:endParaRPr>
          </a:p>
        </p:txBody>
      </p:sp>
      <p:sp>
        <p:nvSpPr>
          <p:cNvPr id="535" name="Google Shape;535;p77"/>
          <p:cNvSpPr txBox="1"/>
          <p:nvPr/>
        </p:nvSpPr>
        <p:spPr>
          <a:xfrm>
            <a:off x="6085950" y="3214625"/>
            <a:ext cx="2743200" cy="1337100"/>
          </a:xfrm>
          <a:prstGeom prst="rect">
            <a:avLst/>
          </a:prstGeom>
          <a:solidFill>
            <a:srgbClr val="CCCCCC">
              <a:alpha val="18540"/>
            </a:srgbClr>
          </a:solid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None/>
            </a:pPr>
            <a:r>
              <a:rPr b="1" lang="en" sz="800">
                <a:solidFill>
                  <a:srgbClr val="8A8B8C"/>
                </a:solidFill>
                <a:latin typeface="Helvetica Neue"/>
                <a:ea typeface="Helvetica Neue"/>
                <a:cs typeface="Helvetica Neue"/>
                <a:sym typeface="Helvetica Neue"/>
              </a:rPr>
              <a:t>What were the results of your test? Include any relevant insights and data!</a:t>
            </a:r>
            <a:br>
              <a:rPr lang="en" sz="800">
                <a:solidFill>
                  <a:srgbClr val="8A8B8C"/>
                </a:solidFill>
                <a:latin typeface="Helvetica Neue Light"/>
                <a:ea typeface="Helvetica Neue Light"/>
                <a:cs typeface="Helvetica Neue Light"/>
                <a:sym typeface="Helvetica Neue Light"/>
              </a:rPr>
            </a:br>
            <a:r>
              <a:rPr lang="en" sz="800">
                <a:solidFill>
                  <a:srgbClr val="8A8B8C"/>
                </a:solidFill>
                <a:latin typeface="Helvetica Neue Light"/>
                <a:ea typeface="Helvetica Neue Light"/>
                <a:cs typeface="Helvetica Neue Light"/>
                <a:sym typeface="Helvetica Neue Light"/>
              </a:rPr>
              <a:t>[Your Response Here]</a:t>
            </a:r>
            <a:endParaRPr sz="800">
              <a:solidFill>
                <a:srgbClr val="8A8B8C"/>
              </a:solidFill>
              <a:latin typeface="Helvetica Neue Light"/>
              <a:ea typeface="Helvetica Neue Light"/>
              <a:cs typeface="Helvetica Neue Light"/>
              <a:sym typeface="Helvetica Neue Light"/>
            </a:endParaRPr>
          </a:p>
        </p:txBody>
      </p:sp>
      <p:sp>
        <p:nvSpPr>
          <p:cNvPr id="536" name="Google Shape;536;p77"/>
          <p:cNvSpPr txBox="1"/>
          <p:nvPr/>
        </p:nvSpPr>
        <p:spPr>
          <a:xfrm>
            <a:off x="311700" y="1152475"/>
            <a:ext cx="2743200" cy="1453800"/>
          </a:xfrm>
          <a:prstGeom prst="rect">
            <a:avLst/>
          </a:prstGeom>
          <a:solidFill>
            <a:srgbClr val="CCCCCC">
              <a:alpha val="18540"/>
            </a:srgbClr>
          </a:solid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None/>
            </a:pPr>
            <a:r>
              <a:rPr b="1" lang="en" sz="800">
                <a:solidFill>
                  <a:srgbClr val="8A8B8C"/>
                </a:solidFill>
                <a:latin typeface="Helvetica Neue"/>
                <a:ea typeface="Helvetica Neue"/>
                <a:cs typeface="Helvetica Neue"/>
                <a:sym typeface="Helvetica Neue"/>
              </a:rPr>
              <a:t>How does this tactic relate to your business?</a:t>
            </a:r>
            <a:br>
              <a:rPr lang="en" sz="800">
                <a:solidFill>
                  <a:srgbClr val="8A8B8C"/>
                </a:solidFill>
                <a:latin typeface="Helvetica Neue Light"/>
                <a:ea typeface="Helvetica Neue Light"/>
                <a:cs typeface="Helvetica Neue Light"/>
                <a:sym typeface="Helvetica Neue Light"/>
              </a:rPr>
            </a:br>
            <a:r>
              <a:rPr lang="en" sz="800">
                <a:solidFill>
                  <a:srgbClr val="8A8B8C"/>
                </a:solidFill>
                <a:latin typeface="Helvetica Neue Light"/>
                <a:ea typeface="Helvetica Neue Light"/>
                <a:cs typeface="Helvetica Neue Light"/>
                <a:sym typeface="Helvetica Neue Light"/>
              </a:rPr>
              <a:t>[Your Response Here]</a:t>
            </a:r>
            <a:endParaRPr sz="800">
              <a:solidFill>
                <a:srgbClr val="8A8B8C"/>
              </a:solidFill>
              <a:latin typeface="Helvetica Neue Light"/>
              <a:ea typeface="Helvetica Neue Light"/>
              <a:cs typeface="Helvetica Neue Light"/>
              <a:sym typeface="Helvetica Neue Light"/>
            </a:endParaRPr>
          </a:p>
        </p:txBody>
      </p:sp>
      <p:sp>
        <p:nvSpPr>
          <p:cNvPr id="537" name="Google Shape;537;p77"/>
          <p:cNvSpPr txBox="1"/>
          <p:nvPr/>
        </p:nvSpPr>
        <p:spPr>
          <a:xfrm>
            <a:off x="3198825" y="3648825"/>
            <a:ext cx="2743200" cy="903000"/>
          </a:xfrm>
          <a:prstGeom prst="rect">
            <a:avLst/>
          </a:prstGeom>
          <a:solidFill>
            <a:srgbClr val="CCCCCC">
              <a:alpha val="18540"/>
            </a:srgbClr>
          </a:solid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None/>
            </a:pPr>
            <a:r>
              <a:rPr b="1" lang="en" sz="800">
                <a:solidFill>
                  <a:srgbClr val="8A8B8C"/>
                </a:solidFill>
                <a:latin typeface="Helvetica Neue"/>
                <a:ea typeface="Helvetica Neue"/>
                <a:cs typeface="Helvetica Neue"/>
                <a:sym typeface="Helvetica Neue"/>
              </a:rPr>
              <a:t>Why did you leverage these tools/approaches?</a:t>
            </a:r>
            <a:br>
              <a:rPr lang="en" sz="800">
                <a:solidFill>
                  <a:srgbClr val="8A8B8C"/>
                </a:solidFill>
                <a:latin typeface="Helvetica Neue Light"/>
                <a:ea typeface="Helvetica Neue Light"/>
                <a:cs typeface="Helvetica Neue Light"/>
                <a:sym typeface="Helvetica Neue Light"/>
              </a:rPr>
            </a:br>
            <a:r>
              <a:rPr lang="en" sz="800">
                <a:solidFill>
                  <a:srgbClr val="8A8B8C"/>
                </a:solidFill>
                <a:latin typeface="Helvetica Neue Light"/>
                <a:ea typeface="Helvetica Neue Light"/>
                <a:cs typeface="Helvetica Neue Light"/>
                <a:sym typeface="Helvetica Neue Light"/>
              </a:rPr>
              <a:t>[Your Response Here]</a:t>
            </a:r>
            <a:endParaRPr sz="800">
              <a:solidFill>
                <a:srgbClr val="8A8B8C"/>
              </a:solidFill>
              <a:latin typeface="Helvetica Neue Light"/>
              <a:ea typeface="Helvetica Neue Light"/>
              <a:cs typeface="Helvetica Neue Light"/>
              <a:sym typeface="Helvetica Neue Light"/>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sp>
        <p:nvSpPr>
          <p:cNvPr id="542" name="Google Shape;542;p78"/>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Playbook Passes</a:t>
            </a:r>
            <a:endParaRPr/>
          </a:p>
        </p:txBody>
      </p:sp>
      <p:sp>
        <p:nvSpPr>
          <p:cNvPr id="543" name="Google Shape;543;p78"/>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Clr>
                <a:schemeClr val="dk1"/>
              </a:buClr>
              <a:buSzPts val="1100"/>
              <a:buFont typeface="Arial"/>
              <a:buNone/>
            </a:pPr>
            <a:r>
              <a:rPr lang="en">
                <a:solidFill>
                  <a:schemeClr val="dk1"/>
                </a:solidFill>
              </a:rPr>
              <a:t>Everyone gets two (2) Playbook Passes.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Use a pass to skip the tactical playbook and team update for one week’s tactic if it doesn’t apply to your business.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Instead, you are expected to have conducted PMR and will have to present your work &amp; findings in class.</a:t>
            </a:r>
            <a:endParaRPr>
              <a:solidFill>
                <a:schemeClr val="dk1"/>
              </a:solidFill>
            </a:endParaRPr>
          </a:p>
        </p:txBody>
      </p:sp>
      <p:sp>
        <p:nvSpPr>
          <p:cNvPr id="544" name="Google Shape;544;p78"/>
          <p:cNvSpPr txBox="1"/>
          <p:nvPr>
            <p:ph idx="12" type="sldNum"/>
          </p:nvPr>
        </p:nvSpPr>
        <p:spPr>
          <a:xfrm>
            <a:off x="7245096" y="4701393"/>
            <a:ext cx="571800" cy="4101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545" name="Google Shape;545;p78"/>
          <p:cNvPicPr preferRelativeResize="0"/>
          <p:nvPr/>
        </p:nvPicPr>
        <p:blipFill>
          <a:blip r:embed="rId3">
            <a:alphaModFix/>
          </a:blip>
          <a:stretch>
            <a:fillRect/>
          </a:stretch>
        </p:blipFill>
        <p:spPr>
          <a:xfrm rot="-481919">
            <a:off x="3581834" y="2002872"/>
            <a:ext cx="4760378" cy="831408"/>
          </a:xfrm>
          <a:prstGeom prst="rect">
            <a:avLst/>
          </a:prstGeom>
          <a:noFill/>
          <a:ln cap="flat" cmpd="sng" w="19050">
            <a:solidFill>
              <a:schemeClr val="accent1"/>
            </a:solidFill>
            <a:prstDash val="solid"/>
            <a:round/>
            <a:headEnd len="sm" w="sm" type="none"/>
            <a:tailEnd len="sm" w="sm" type="none"/>
          </a:ln>
          <a:effectLst>
            <a:outerShdw blurRad="57150" rotWithShape="0" algn="bl" dir="5400000" dist="19050">
              <a:srgbClr val="000000">
                <a:alpha val="12000"/>
              </a:srgbClr>
            </a:outerShdw>
          </a:effectLst>
        </p:spPr>
      </p:pic>
      <p:pic>
        <p:nvPicPr>
          <p:cNvPr id="546" name="Google Shape;546;p78"/>
          <p:cNvPicPr preferRelativeResize="0"/>
          <p:nvPr/>
        </p:nvPicPr>
        <p:blipFill>
          <a:blip r:embed="rId3">
            <a:alphaModFix/>
          </a:blip>
          <a:stretch>
            <a:fillRect/>
          </a:stretch>
        </p:blipFill>
        <p:spPr>
          <a:xfrm rot="-481919">
            <a:off x="3888359" y="2480859"/>
            <a:ext cx="4760378" cy="831408"/>
          </a:xfrm>
          <a:prstGeom prst="rect">
            <a:avLst/>
          </a:prstGeom>
          <a:noFill/>
          <a:ln cap="flat" cmpd="sng" w="19050">
            <a:solidFill>
              <a:schemeClr val="accent1"/>
            </a:solidFill>
            <a:prstDash val="solid"/>
            <a:round/>
            <a:headEnd len="sm" w="sm" type="none"/>
            <a:tailEnd len="sm" w="sm" type="none"/>
          </a:ln>
          <a:effectLst>
            <a:outerShdw blurRad="57150" rotWithShape="0" algn="bl" dir="5400000" dist="19050">
              <a:srgbClr val="000000">
                <a:alpha val="12000"/>
              </a:srgbClr>
            </a:outerShdw>
          </a:effectLst>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sp>
        <p:nvSpPr>
          <p:cNvPr id="551" name="Google Shape;551;p7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Check-Ins</a:t>
            </a:r>
            <a:endParaRPr/>
          </a:p>
        </p:txBody>
      </p:sp>
      <p:sp>
        <p:nvSpPr>
          <p:cNvPr id="552" name="Google Shape;552;p79"/>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p>
            <a:pPr indent="0" lvl="0" marL="0" rtl="0" algn="l">
              <a:lnSpc>
                <a:spcPct val="150000"/>
              </a:lnSpc>
              <a:spcBef>
                <a:spcPts val="0"/>
              </a:spcBef>
              <a:spcAft>
                <a:spcPts val="0"/>
              </a:spcAft>
              <a:buNone/>
            </a:pPr>
            <a:r>
              <a:rPr lang="en" sz="2000"/>
              <a:t>Short 1/2 page statuses &amp; reflections on the class and your venture’s progress. </a:t>
            </a:r>
            <a:endParaRPr sz="2000"/>
          </a:p>
          <a:p>
            <a:pPr indent="-355600" lvl="0" marL="457200" rtl="0" algn="l">
              <a:lnSpc>
                <a:spcPct val="150000"/>
              </a:lnSpc>
              <a:spcBef>
                <a:spcPts val="1200"/>
              </a:spcBef>
              <a:spcAft>
                <a:spcPts val="0"/>
              </a:spcAft>
              <a:buSzPts val="2000"/>
              <a:buAutoNum type="arabicPeriod"/>
            </a:pPr>
            <a:r>
              <a:rPr lang="en" sz="2000"/>
              <a:t>Now!</a:t>
            </a:r>
            <a:endParaRPr sz="2000"/>
          </a:p>
          <a:p>
            <a:pPr indent="-355600" lvl="0" marL="457200" rtl="0" algn="l">
              <a:lnSpc>
                <a:spcPct val="150000"/>
              </a:lnSpc>
              <a:spcBef>
                <a:spcPts val="0"/>
              </a:spcBef>
              <a:spcAft>
                <a:spcPts val="0"/>
              </a:spcAft>
              <a:buSzPts val="2000"/>
              <a:buAutoNum type="arabicPeriod"/>
            </a:pPr>
            <a:r>
              <a:rPr lang="en" sz="2000"/>
              <a:t>Middle of Semester</a:t>
            </a:r>
            <a:endParaRPr sz="2000"/>
          </a:p>
          <a:p>
            <a:pPr indent="-355600" lvl="0" marL="457200" rtl="0" algn="l">
              <a:lnSpc>
                <a:spcPct val="150000"/>
              </a:lnSpc>
              <a:spcBef>
                <a:spcPts val="0"/>
              </a:spcBef>
              <a:spcAft>
                <a:spcPts val="0"/>
              </a:spcAft>
              <a:buSzPts val="2000"/>
              <a:buAutoNum type="arabicPeriod"/>
            </a:pPr>
            <a:r>
              <a:rPr lang="en" sz="2000"/>
              <a:t>End of Semester</a:t>
            </a:r>
            <a:endParaRPr/>
          </a:p>
        </p:txBody>
      </p:sp>
      <p:sp>
        <p:nvSpPr>
          <p:cNvPr id="553" name="Google Shape;553;p79"/>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554" name="Google Shape;554;p79"/>
          <p:cNvPicPr preferRelativeResize="0"/>
          <p:nvPr/>
        </p:nvPicPr>
        <p:blipFill rotWithShape="1">
          <a:blip r:embed="rId3">
            <a:alphaModFix/>
          </a:blip>
          <a:srcRect b="0" l="9745" r="11090" t="0"/>
          <a:stretch/>
        </p:blipFill>
        <p:spPr>
          <a:xfrm>
            <a:off x="4461300" y="1132275"/>
            <a:ext cx="4682700" cy="3416399"/>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8" name="Shape 558"/>
        <p:cNvGrpSpPr/>
        <p:nvPr/>
      </p:nvGrpSpPr>
      <p:grpSpPr>
        <a:xfrm>
          <a:off x="0" y="0"/>
          <a:ext cx="0" cy="0"/>
          <a:chOff x="0" y="0"/>
          <a:chExt cx="0" cy="0"/>
        </a:xfrm>
      </p:grpSpPr>
      <p:sp>
        <p:nvSpPr>
          <p:cNvPr id="559" name="Google Shape;559;p8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Questions?</a:t>
            </a:r>
            <a:endParaRPr/>
          </a:p>
        </p:txBody>
      </p:sp>
      <p:sp>
        <p:nvSpPr>
          <p:cNvPr id="560" name="Google Shape;560;p80"/>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561" name="Google Shape;561;p80"/>
          <p:cNvPicPr preferRelativeResize="0"/>
          <p:nvPr/>
        </p:nvPicPr>
        <p:blipFill>
          <a:blip r:embed="rId3">
            <a:alphaModFix/>
          </a:blip>
          <a:stretch>
            <a:fillRect/>
          </a:stretch>
        </p:blipFill>
        <p:spPr>
          <a:xfrm>
            <a:off x="2069749" y="1017725"/>
            <a:ext cx="5004500" cy="3482400"/>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81"/>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Teaching Team</a:t>
            </a:r>
            <a:endParaRPr/>
          </a:p>
        </p:txBody>
      </p:sp>
      <p:sp>
        <p:nvSpPr>
          <p:cNvPr id="567" name="Google Shape;567;p81"/>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1" name="Shape 571"/>
        <p:cNvGrpSpPr/>
        <p:nvPr/>
      </p:nvGrpSpPr>
      <p:grpSpPr>
        <a:xfrm>
          <a:off x="0" y="0"/>
          <a:ext cx="0" cy="0"/>
          <a:chOff x="0" y="0"/>
          <a:chExt cx="0" cy="0"/>
        </a:xfrm>
      </p:grpSpPr>
      <p:pic>
        <p:nvPicPr>
          <p:cNvPr id="572" name="Google Shape;572;p82"/>
          <p:cNvPicPr preferRelativeResize="0"/>
          <p:nvPr/>
        </p:nvPicPr>
        <p:blipFill>
          <a:blip r:embed="rId3">
            <a:alphaModFix/>
          </a:blip>
          <a:stretch>
            <a:fillRect/>
          </a:stretch>
        </p:blipFill>
        <p:spPr>
          <a:xfrm>
            <a:off x="3082697" y="0"/>
            <a:ext cx="6518513" cy="5143502"/>
          </a:xfrm>
          <a:prstGeom prst="rect">
            <a:avLst/>
          </a:prstGeom>
          <a:noFill/>
          <a:ln>
            <a:noFill/>
          </a:ln>
        </p:spPr>
      </p:pic>
      <p:sp>
        <p:nvSpPr>
          <p:cNvPr id="573" name="Google Shape;573;p82"/>
          <p:cNvSpPr txBox="1"/>
          <p:nvPr>
            <p:ph type="title"/>
          </p:nvPr>
        </p:nvSpPr>
        <p:spPr>
          <a:xfrm>
            <a:off x="311700" y="1899400"/>
            <a:ext cx="6367800" cy="55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 sz="3220"/>
              <a:t>Paul Cheek</a:t>
            </a:r>
            <a:endParaRPr sz="3220"/>
          </a:p>
        </p:txBody>
      </p:sp>
      <p:sp>
        <p:nvSpPr>
          <p:cNvPr id="574" name="Google Shape;574;p82"/>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575" name="Google Shape;575;p82"/>
          <p:cNvSpPr txBox="1"/>
          <p:nvPr>
            <p:ph idx="4294967295" type="body"/>
          </p:nvPr>
        </p:nvSpPr>
        <p:spPr>
          <a:xfrm>
            <a:off x="311700" y="344375"/>
            <a:ext cx="5998800" cy="6051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t>Faculty</a:t>
            </a:r>
            <a:endParaRPr/>
          </a:p>
        </p:txBody>
      </p:sp>
      <p:sp>
        <p:nvSpPr>
          <p:cNvPr id="576" name="Google Shape;576;p82"/>
          <p:cNvSpPr txBox="1"/>
          <p:nvPr/>
        </p:nvSpPr>
        <p:spPr>
          <a:xfrm>
            <a:off x="311700" y="2450200"/>
            <a:ext cx="6193500" cy="79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Helvetica Neue Light"/>
                <a:ea typeface="Helvetica Neue Light"/>
                <a:cs typeface="Helvetica Neue Light"/>
                <a:sym typeface="Helvetica Neue Light"/>
              </a:rPr>
              <a:t>Entrepreneur in Residence</a:t>
            </a:r>
            <a:endParaRPr>
              <a:latin typeface="Helvetica Neue Light"/>
              <a:ea typeface="Helvetica Neue Light"/>
              <a:cs typeface="Helvetica Neue Light"/>
              <a:sym typeface="Helvetica Neue Light"/>
            </a:endParaRPr>
          </a:p>
          <a:p>
            <a:pPr indent="0" lvl="0" marL="0" rtl="0" algn="l">
              <a:spcBef>
                <a:spcPts val="0"/>
              </a:spcBef>
              <a:spcAft>
                <a:spcPts val="0"/>
              </a:spcAft>
              <a:buNone/>
            </a:pPr>
            <a:r>
              <a:rPr lang="en">
                <a:latin typeface="Helvetica Neue Light"/>
                <a:ea typeface="Helvetica Neue Light"/>
                <a:cs typeface="Helvetica Neue Light"/>
                <a:sym typeface="Helvetica Neue Light"/>
              </a:rPr>
              <a:t>Martin Trust Center for MIT Entrepreneurship</a:t>
            </a:r>
            <a:endParaRPr>
              <a:latin typeface="Helvetica Neue Light"/>
              <a:ea typeface="Helvetica Neue Light"/>
              <a:cs typeface="Helvetica Neue Light"/>
              <a:sym typeface="Helvetica Neue Light"/>
            </a:endParaRPr>
          </a:p>
          <a:p>
            <a:pPr indent="0" lvl="0" marL="0" rtl="0" algn="l">
              <a:spcBef>
                <a:spcPts val="0"/>
              </a:spcBef>
              <a:spcAft>
                <a:spcPts val="0"/>
              </a:spcAft>
              <a:buNone/>
            </a:pPr>
            <a:r>
              <a:rPr lang="en">
                <a:latin typeface="Helvetica Neue Light"/>
                <a:ea typeface="Helvetica Neue Light"/>
                <a:cs typeface="Helvetica Neue Light"/>
                <a:sym typeface="Helvetica Neue Light"/>
              </a:rPr>
              <a:t>Lecturer, MIT Sloan School of Management</a:t>
            </a:r>
            <a:endParaRPr>
              <a:latin typeface="Helvetica Neue Light"/>
              <a:ea typeface="Helvetica Neue Light"/>
              <a:cs typeface="Helvetica Neue Light"/>
              <a:sym typeface="Helvetica Neue Light"/>
            </a:endParaRPr>
          </a:p>
          <a:p>
            <a:pPr indent="0" lvl="0" marL="0" rtl="0" algn="l">
              <a:spcBef>
                <a:spcPts val="0"/>
              </a:spcBef>
              <a:spcAft>
                <a:spcPts val="0"/>
              </a:spcAft>
              <a:buNone/>
            </a:pPr>
            <a:r>
              <a:t/>
            </a:r>
            <a:endParaRPr>
              <a:latin typeface="Helvetica Neue Light"/>
              <a:ea typeface="Helvetica Neue Light"/>
              <a:cs typeface="Helvetica Neue Light"/>
              <a:sym typeface="Helvetica Neue Light"/>
            </a:endParaRPr>
          </a:p>
          <a:p>
            <a:pPr indent="0" lvl="0" marL="0" rtl="0" algn="l">
              <a:spcBef>
                <a:spcPts val="0"/>
              </a:spcBef>
              <a:spcAft>
                <a:spcPts val="0"/>
              </a:spcAft>
              <a:buNone/>
            </a:pPr>
            <a:r>
              <a:rPr lang="en">
                <a:solidFill>
                  <a:schemeClr val="dk2"/>
                </a:solidFill>
                <a:latin typeface="Helvetica Neue Light"/>
                <a:ea typeface="Helvetica Neue Light"/>
                <a:cs typeface="Helvetica Neue Light"/>
                <a:sym typeface="Helvetica Neue Light"/>
              </a:rPr>
              <a:t>pcheek@mit.edu</a:t>
            </a:r>
            <a:endParaRPr>
              <a:solidFill>
                <a:schemeClr val="dk2"/>
              </a:solidFill>
              <a:latin typeface="Helvetica Neue Light"/>
              <a:ea typeface="Helvetica Neue Light"/>
              <a:cs typeface="Helvetica Neue Light"/>
              <a:sym typeface="Helvetica Neue Light"/>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0" name="Shape 580"/>
        <p:cNvGrpSpPr/>
        <p:nvPr/>
      </p:nvGrpSpPr>
      <p:grpSpPr>
        <a:xfrm>
          <a:off x="0" y="0"/>
          <a:ext cx="0" cy="0"/>
          <a:chOff x="0" y="0"/>
          <a:chExt cx="0" cy="0"/>
        </a:xfrm>
      </p:grpSpPr>
      <p:sp>
        <p:nvSpPr>
          <p:cNvPr id="581" name="Google Shape;581;p83"/>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582" name="Google Shape;582;p83"/>
          <p:cNvPicPr preferRelativeResize="0"/>
          <p:nvPr/>
        </p:nvPicPr>
        <p:blipFill rotWithShape="1">
          <a:blip r:embed="rId3">
            <a:alphaModFix/>
          </a:blip>
          <a:srcRect b="0" l="19126" r="0" t="0"/>
          <a:stretch/>
        </p:blipFill>
        <p:spPr>
          <a:xfrm>
            <a:off x="3201375" y="7850"/>
            <a:ext cx="5942625" cy="5143500"/>
          </a:xfrm>
          <a:prstGeom prst="rect">
            <a:avLst/>
          </a:prstGeom>
          <a:noFill/>
          <a:ln>
            <a:noFill/>
          </a:ln>
        </p:spPr>
      </p:pic>
      <p:sp>
        <p:nvSpPr>
          <p:cNvPr id="583" name="Google Shape;583;p83"/>
          <p:cNvSpPr txBox="1"/>
          <p:nvPr>
            <p:ph idx="4294967295" type="body"/>
          </p:nvPr>
        </p:nvSpPr>
        <p:spPr>
          <a:xfrm>
            <a:off x="311700" y="344375"/>
            <a:ext cx="5998800" cy="6051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t>Faculty</a:t>
            </a:r>
            <a:endParaRPr/>
          </a:p>
        </p:txBody>
      </p:sp>
      <p:sp>
        <p:nvSpPr>
          <p:cNvPr id="584" name="Google Shape;584;p83"/>
          <p:cNvSpPr txBox="1"/>
          <p:nvPr/>
        </p:nvSpPr>
        <p:spPr>
          <a:xfrm>
            <a:off x="311700" y="2450200"/>
            <a:ext cx="6193500" cy="79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Helvetica Neue Light"/>
                <a:ea typeface="Helvetica Neue Light"/>
                <a:cs typeface="Helvetica Neue Light"/>
                <a:sym typeface="Helvetica Neue Light"/>
              </a:rPr>
              <a:t>Co-Founder</a:t>
            </a:r>
            <a:br>
              <a:rPr lang="en">
                <a:latin typeface="Helvetica Neue Light"/>
                <a:ea typeface="Helvetica Neue Light"/>
                <a:cs typeface="Helvetica Neue Light"/>
                <a:sym typeface="Helvetica Neue Light"/>
              </a:rPr>
            </a:br>
            <a:r>
              <a:rPr lang="en">
                <a:latin typeface="Helvetica Neue Light"/>
                <a:ea typeface="Helvetica Neue Light"/>
                <a:cs typeface="Helvetica Neue Light"/>
                <a:sym typeface="Helvetica Neue Light"/>
              </a:rPr>
              <a:t>BitSight</a:t>
            </a:r>
            <a:endParaRPr>
              <a:latin typeface="Helvetica Neue Light"/>
              <a:ea typeface="Helvetica Neue Light"/>
              <a:cs typeface="Helvetica Neue Light"/>
              <a:sym typeface="Helvetica Neue Light"/>
            </a:endParaRPr>
          </a:p>
          <a:p>
            <a:pPr indent="0" lvl="0" marL="0" rtl="0" algn="l">
              <a:spcBef>
                <a:spcPts val="0"/>
              </a:spcBef>
              <a:spcAft>
                <a:spcPts val="0"/>
              </a:spcAft>
              <a:buNone/>
            </a:pPr>
            <a:r>
              <a:t/>
            </a:r>
            <a:endParaRPr>
              <a:latin typeface="Helvetica Neue Light"/>
              <a:ea typeface="Helvetica Neue Light"/>
              <a:cs typeface="Helvetica Neue Light"/>
              <a:sym typeface="Helvetica Neue Light"/>
            </a:endParaRPr>
          </a:p>
          <a:p>
            <a:pPr indent="0" lvl="0" marL="0" rtl="0" algn="l">
              <a:spcBef>
                <a:spcPts val="0"/>
              </a:spcBef>
              <a:spcAft>
                <a:spcPts val="0"/>
              </a:spcAft>
              <a:buNone/>
            </a:pPr>
            <a:r>
              <a:rPr lang="en">
                <a:solidFill>
                  <a:schemeClr val="dk2"/>
                </a:solidFill>
                <a:latin typeface="Helvetica Neue Light"/>
                <a:ea typeface="Helvetica Neue Light"/>
                <a:cs typeface="Helvetica Neue Light"/>
                <a:sym typeface="Helvetica Neue Light"/>
              </a:rPr>
              <a:t>nagarjun</a:t>
            </a:r>
            <a:r>
              <a:rPr lang="en">
                <a:solidFill>
                  <a:schemeClr val="dk2"/>
                </a:solidFill>
                <a:latin typeface="Helvetica Neue Light"/>
                <a:ea typeface="Helvetica Neue Light"/>
                <a:cs typeface="Helvetica Neue Light"/>
                <a:sym typeface="Helvetica Neue Light"/>
              </a:rPr>
              <a:t>@mit.edu</a:t>
            </a:r>
            <a:endParaRPr>
              <a:solidFill>
                <a:schemeClr val="dk2"/>
              </a:solidFill>
              <a:latin typeface="Helvetica Neue Light"/>
              <a:ea typeface="Helvetica Neue Light"/>
              <a:cs typeface="Helvetica Neue Light"/>
              <a:sym typeface="Helvetica Neue Light"/>
            </a:endParaRPr>
          </a:p>
        </p:txBody>
      </p:sp>
      <p:sp>
        <p:nvSpPr>
          <p:cNvPr id="585" name="Google Shape;585;p83"/>
          <p:cNvSpPr txBox="1"/>
          <p:nvPr>
            <p:ph type="title"/>
          </p:nvPr>
        </p:nvSpPr>
        <p:spPr>
          <a:xfrm>
            <a:off x="311700" y="1899400"/>
            <a:ext cx="6367800" cy="55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 sz="3220"/>
              <a:t>Nagarjuna Venna</a:t>
            </a:r>
            <a:endParaRPr sz="3220"/>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9" name="Shape 589"/>
        <p:cNvGrpSpPr/>
        <p:nvPr/>
      </p:nvGrpSpPr>
      <p:grpSpPr>
        <a:xfrm>
          <a:off x="0" y="0"/>
          <a:ext cx="0" cy="0"/>
          <a:chOff x="0" y="0"/>
          <a:chExt cx="0" cy="0"/>
        </a:xfrm>
      </p:grpSpPr>
      <p:sp>
        <p:nvSpPr>
          <p:cNvPr id="590" name="Google Shape;590;p84"/>
          <p:cNvSpPr txBox="1"/>
          <p:nvPr>
            <p:ph type="title"/>
          </p:nvPr>
        </p:nvSpPr>
        <p:spPr>
          <a:xfrm>
            <a:off x="1388100" y="3172625"/>
            <a:ext cx="6367800" cy="550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SzPts val="990"/>
              <a:buNone/>
            </a:pPr>
            <a:r>
              <a:rPr lang="en" sz="3220"/>
              <a:t>Akshit Singla</a:t>
            </a:r>
            <a:endParaRPr sz="3220"/>
          </a:p>
        </p:txBody>
      </p:sp>
      <p:sp>
        <p:nvSpPr>
          <p:cNvPr id="591" name="Google Shape;591;p84"/>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592" name="Google Shape;592;p84"/>
          <p:cNvSpPr txBox="1"/>
          <p:nvPr>
            <p:ph idx="4294967295" type="body"/>
          </p:nvPr>
        </p:nvSpPr>
        <p:spPr>
          <a:xfrm>
            <a:off x="311700" y="344375"/>
            <a:ext cx="5998800" cy="6051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t>TA</a:t>
            </a:r>
            <a:endParaRPr/>
          </a:p>
        </p:txBody>
      </p:sp>
      <p:sp>
        <p:nvSpPr>
          <p:cNvPr id="593" name="Google Shape;593;p84"/>
          <p:cNvSpPr txBox="1"/>
          <p:nvPr/>
        </p:nvSpPr>
        <p:spPr>
          <a:xfrm>
            <a:off x="1388100" y="3723425"/>
            <a:ext cx="6367800" cy="79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Helvetica Neue Light"/>
                <a:ea typeface="Helvetica Neue Light"/>
                <a:cs typeface="Helvetica Neue Light"/>
                <a:sym typeface="Helvetica Neue Light"/>
              </a:rPr>
              <a:t>MIT MS Engineering &amp; Management</a:t>
            </a:r>
            <a:endParaRPr>
              <a:latin typeface="Helvetica Neue Light"/>
              <a:ea typeface="Helvetica Neue Light"/>
              <a:cs typeface="Helvetica Neue Light"/>
              <a:sym typeface="Helvetica Neue Light"/>
            </a:endParaRPr>
          </a:p>
          <a:p>
            <a:pPr indent="0" lvl="0" marL="0" rtl="0" algn="ctr">
              <a:spcBef>
                <a:spcPts val="0"/>
              </a:spcBef>
              <a:spcAft>
                <a:spcPts val="0"/>
              </a:spcAft>
              <a:buNone/>
            </a:pPr>
            <a:r>
              <a:t/>
            </a:r>
            <a:endParaRPr>
              <a:latin typeface="Helvetica Neue Light"/>
              <a:ea typeface="Helvetica Neue Light"/>
              <a:cs typeface="Helvetica Neue Light"/>
              <a:sym typeface="Helvetica Neue Light"/>
            </a:endParaRPr>
          </a:p>
          <a:p>
            <a:pPr indent="0" lvl="0" marL="0" rtl="0" algn="ctr">
              <a:spcBef>
                <a:spcPts val="0"/>
              </a:spcBef>
              <a:spcAft>
                <a:spcPts val="0"/>
              </a:spcAft>
              <a:buNone/>
            </a:pPr>
            <a:r>
              <a:rPr lang="en">
                <a:solidFill>
                  <a:schemeClr val="dk2"/>
                </a:solidFill>
                <a:latin typeface="Helvetica Neue Light"/>
                <a:ea typeface="Helvetica Neue Light"/>
                <a:cs typeface="Helvetica Neue Light"/>
                <a:sym typeface="Helvetica Neue Light"/>
              </a:rPr>
              <a:t>akshit@mit.edu</a:t>
            </a:r>
            <a:endParaRPr>
              <a:solidFill>
                <a:schemeClr val="dk2"/>
              </a:solidFill>
              <a:latin typeface="Helvetica Neue Light"/>
              <a:ea typeface="Helvetica Neue Light"/>
              <a:cs typeface="Helvetica Neue Light"/>
              <a:sym typeface="Helvetica Neue Light"/>
            </a:endParaRPr>
          </a:p>
        </p:txBody>
      </p:sp>
      <p:pic>
        <p:nvPicPr>
          <p:cNvPr id="594" name="Google Shape;594;p84"/>
          <p:cNvPicPr preferRelativeResize="0"/>
          <p:nvPr/>
        </p:nvPicPr>
        <p:blipFill>
          <a:blip r:embed="rId3">
            <a:alphaModFix/>
          </a:blip>
          <a:stretch>
            <a:fillRect/>
          </a:stretch>
        </p:blipFill>
        <p:spPr>
          <a:xfrm>
            <a:off x="3500388" y="771350"/>
            <a:ext cx="2143200" cy="2143200"/>
          </a:xfrm>
          <a:prstGeom prst="ellipse">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22"/>
          <p:cNvSpPr txBox="1"/>
          <p:nvPr>
            <p:ph type="title"/>
          </p:nvPr>
        </p:nvSpPr>
        <p:spPr>
          <a:xfrm>
            <a:off x="490250" y="1287150"/>
            <a:ext cx="6367800" cy="2406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3800"/>
              <a:t>VCT is t</a:t>
            </a:r>
            <a:r>
              <a:rPr lang="en" sz="3800"/>
              <a:t>he </a:t>
            </a:r>
            <a:r>
              <a:rPr i="1" lang="en" sz="3800"/>
              <a:t>fastest</a:t>
            </a:r>
            <a:r>
              <a:rPr lang="en" sz="3800"/>
              <a:t> path to traction for you and your new venture at MIT.</a:t>
            </a:r>
            <a:endParaRPr sz="3800"/>
          </a:p>
        </p:txBody>
      </p:sp>
      <p:sp>
        <p:nvSpPr>
          <p:cNvPr id="105" name="Google Shape;105;p22"/>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106" name="Google Shape;106;p22"/>
          <p:cNvPicPr preferRelativeResize="0"/>
          <p:nvPr/>
        </p:nvPicPr>
        <p:blipFill>
          <a:blip r:embed="rId3">
            <a:alphaModFix/>
          </a:blip>
          <a:stretch>
            <a:fillRect/>
          </a:stretch>
        </p:blipFill>
        <p:spPr>
          <a:xfrm>
            <a:off x="6059038" y="2267900"/>
            <a:ext cx="2135825" cy="2135825"/>
          </a:xfrm>
          <a:prstGeom prst="rect">
            <a:avLst/>
          </a:prstGeom>
          <a:noFill/>
          <a:ln>
            <a:noFill/>
          </a:ln>
        </p:spPr>
      </p:pic>
      <p:sp>
        <p:nvSpPr>
          <p:cNvPr id="107" name="Google Shape;107;p22"/>
          <p:cNvSpPr txBox="1"/>
          <p:nvPr>
            <p:ph type="title"/>
          </p:nvPr>
        </p:nvSpPr>
        <p:spPr>
          <a:xfrm>
            <a:off x="490250" y="450150"/>
            <a:ext cx="7925700" cy="8370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 sz="3820"/>
              <a:t>Focused on Early Go To Market...</a:t>
            </a:r>
            <a:endParaRPr sz="3820"/>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8" name="Shape 598"/>
        <p:cNvGrpSpPr/>
        <p:nvPr/>
      </p:nvGrpSpPr>
      <p:grpSpPr>
        <a:xfrm>
          <a:off x="0" y="0"/>
          <a:ext cx="0" cy="0"/>
          <a:chOff x="0" y="0"/>
          <a:chExt cx="0" cy="0"/>
        </a:xfrm>
      </p:grpSpPr>
      <p:pic>
        <p:nvPicPr>
          <p:cNvPr id="599" name="Google Shape;599;p85"/>
          <p:cNvPicPr preferRelativeResize="0"/>
          <p:nvPr/>
        </p:nvPicPr>
        <p:blipFill rotWithShape="1">
          <a:blip r:embed="rId3">
            <a:alphaModFix/>
          </a:blip>
          <a:srcRect b="22045" l="0" r="21771" t="0"/>
          <a:stretch/>
        </p:blipFill>
        <p:spPr>
          <a:xfrm>
            <a:off x="2859125" y="-27463"/>
            <a:ext cx="3425750" cy="5198425"/>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3" name="Shape 603"/>
        <p:cNvGrpSpPr/>
        <p:nvPr/>
      </p:nvGrpSpPr>
      <p:grpSpPr>
        <a:xfrm>
          <a:off x="0" y="0"/>
          <a:ext cx="0" cy="0"/>
          <a:chOff x="0" y="0"/>
          <a:chExt cx="0" cy="0"/>
        </a:xfrm>
      </p:grpSpPr>
      <p:sp>
        <p:nvSpPr>
          <p:cNvPr id="604" name="Google Shape;604;p86"/>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Grading</a:t>
            </a:r>
            <a:endParaRPr/>
          </a:p>
        </p:txBody>
      </p:sp>
      <p:sp>
        <p:nvSpPr>
          <p:cNvPr id="605" name="Google Shape;605;p86"/>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9" name="Shape 609"/>
        <p:cNvGrpSpPr/>
        <p:nvPr/>
      </p:nvGrpSpPr>
      <p:grpSpPr>
        <a:xfrm>
          <a:off x="0" y="0"/>
          <a:ext cx="0" cy="0"/>
          <a:chOff x="0" y="0"/>
          <a:chExt cx="0" cy="0"/>
        </a:xfrm>
      </p:grpSpPr>
      <p:pic>
        <p:nvPicPr>
          <p:cNvPr id="610" name="Google Shape;610;p87"/>
          <p:cNvPicPr preferRelativeResize="0"/>
          <p:nvPr/>
        </p:nvPicPr>
        <p:blipFill>
          <a:blip r:embed="rId3">
            <a:alphaModFix/>
          </a:blip>
          <a:stretch>
            <a:fillRect/>
          </a:stretch>
        </p:blipFill>
        <p:spPr>
          <a:xfrm>
            <a:off x="5116725" y="1503900"/>
            <a:ext cx="4027275" cy="2714551"/>
          </a:xfrm>
          <a:prstGeom prst="rect">
            <a:avLst/>
          </a:prstGeom>
          <a:noFill/>
          <a:ln>
            <a:noFill/>
          </a:ln>
        </p:spPr>
      </p:pic>
      <p:sp>
        <p:nvSpPr>
          <p:cNvPr id="611" name="Google Shape;611;p8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Grading</a:t>
            </a:r>
            <a:endParaRPr/>
          </a:p>
        </p:txBody>
      </p:sp>
      <p:sp>
        <p:nvSpPr>
          <p:cNvPr id="612" name="Google Shape;612;p87"/>
          <p:cNvSpPr txBox="1"/>
          <p:nvPr>
            <p:ph idx="1" type="body"/>
          </p:nvPr>
        </p:nvSpPr>
        <p:spPr>
          <a:xfrm>
            <a:off x="311700" y="1152475"/>
            <a:ext cx="8520600" cy="3138900"/>
          </a:xfrm>
          <a:prstGeom prst="rect">
            <a:avLst/>
          </a:prstGeom>
        </p:spPr>
        <p:txBody>
          <a:bodyPr anchorCtr="0" anchor="ctr" bIns="91425" lIns="91425" spcFirstLastPara="1" rIns="91425" wrap="square" tIns="91425">
            <a:normAutofit fontScale="85000" lnSpcReduction="20000"/>
          </a:bodyPr>
          <a:lstStyle/>
          <a:p>
            <a:pPr indent="0" lvl="0" marL="0" rtl="0" algn="l">
              <a:spcBef>
                <a:spcPts val="0"/>
              </a:spcBef>
              <a:spcAft>
                <a:spcPts val="0"/>
              </a:spcAft>
              <a:buClr>
                <a:schemeClr val="dk1"/>
              </a:buClr>
              <a:buSzPct val="61111"/>
              <a:buFont typeface="Arial"/>
              <a:buNone/>
            </a:pPr>
            <a:r>
              <a:rPr lang="en"/>
              <a:t>20%	Individual Participation and Attendance</a:t>
            </a:r>
            <a:endParaRPr/>
          </a:p>
          <a:p>
            <a:pPr indent="0" lvl="0" marL="0" rtl="0" algn="l">
              <a:spcBef>
                <a:spcPts val="1200"/>
              </a:spcBef>
              <a:spcAft>
                <a:spcPts val="0"/>
              </a:spcAft>
              <a:buClr>
                <a:schemeClr val="dk1"/>
              </a:buClr>
              <a:buSzPct val="61111"/>
              <a:buFont typeface="Arial"/>
              <a:buNone/>
            </a:pPr>
            <a:r>
              <a:rPr lang="en"/>
              <a:t>30% Team Tactical Playbook Assignments</a:t>
            </a:r>
            <a:endParaRPr/>
          </a:p>
          <a:p>
            <a:pPr indent="0" lvl="0" marL="0" rtl="0" algn="l">
              <a:spcBef>
                <a:spcPts val="1200"/>
              </a:spcBef>
              <a:spcAft>
                <a:spcPts val="0"/>
              </a:spcAft>
              <a:buClr>
                <a:schemeClr val="dk1"/>
              </a:buClr>
              <a:buSzPct val="61111"/>
              <a:buFont typeface="Arial"/>
              <a:buNone/>
            </a:pPr>
            <a:r>
              <a:rPr lang="en"/>
              <a:t>5% 	Team Venture Status (Start of Semester)</a:t>
            </a:r>
            <a:endParaRPr/>
          </a:p>
          <a:p>
            <a:pPr indent="0" lvl="0" marL="0" rtl="0" algn="l">
              <a:spcBef>
                <a:spcPts val="1200"/>
              </a:spcBef>
              <a:spcAft>
                <a:spcPts val="0"/>
              </a:spcAft>
              <a:buClr>
                <a:schemeClr val="dk1"/>
              </a:buClr>
              <a:buSzPct val="61111"/>
              <a:buFont typeface="Arial"/>
              <a:buNone/>
            </a:pPr>
            <a:r>
              <a:rPr lang="en"/>
              <a:t>5% 	Team Venture Status (End of Semester)</a:t>
            </a:r>
            <a:endParaRPr/>
          </a:p>
          <a:p>
            <a:pPr indent="0" lvl="0" marL="0" rtl="0" algn="l">
              <a:spcBef>
                <a:spcPts val="1200"/>
              </a:spcBef>
              <a:spcAft>
                <a:spcPts val="0"/>
              </a:spcAft>
              <a:buClr>
                <a:schemeClr val="dk1"/>
              </a:buClr>
              <a:buSzPct val="61111"/>
              <a:buFont typeface="Arial"/>
              <a:buNone/>
            </a:pPr>
            <a:r>
              <a:rPr lang="en"/>
              <a:t>10% 	In-Class Presentations</a:t>
            </a:r>
            <a:endParaRPr/>
          </a:p>
          <a:p>
            <a:pPr indent="0" lvl="0" marL="0" rtl="0" algn="l">
              <a:spcBef>
                <a:spcPts val="1200"/>
              </a:spcBef>
              <a:spcAft>
                <a:spcPts val="0"/>
              </a:spcAft>
              <a:buClr>
                <a:schemeClr val="dk1"/>
              </a:buClr>
              <a:buSzPct val="61111"/>
              <a:buFont typeface="Arial"/>
              <a:buNone/>
            </a:pPr>
            <a:r>
              <a:rPr lang="en"/>
              <a:t>10% 	Team Final Presentation</a:t>
            </a:r>
            <a:endParaRPr/>
          </a:p>
          <a:p>
            <a:pPr indent="0" lvl="0" marL="0" rtl="0" algn="l">
              <a:spcBef>
                <a:spcPts val="1200"/>
              </a:spcBef>
              <a:spcAft>
                <a:spcPts val="0"/>
              </a:spcAft>
              <a:buClr>
                <a:schemeClr val="dk1"/>
              </a:buClr>
              <a:buSzPct val="61111"/>
              <a:buFont typeface="Arial"/>
              <a:buNone/>
            </a:pPr>
            <a:r>
              <a:rPr lang="en"/>
              <a:t>10% 	Individual Final Presentations Feedback</a:t>
            </a:r>
            <a:endParaRPr/>
          </a:p>
          <a:p>
            <a:pPr indent="0" lvl="0" marL="0" rtl="0" algn="l">
              <a:spcBef>
                <a:spcPts val="1200"/>
              </a:spcBef>
              <a:spcAft>
                <a:spcPts val="1200"/>
              </a:spcAft>
              <a:buNone/>
            </a:pPr>
            <a:r>
              <a:rPr lang="en"/>
              <a:t>10% 	Individual Final Reflection</a:t>
            </a:r>
            <a:endParaRPr/>
          </a:p>
        </p:txBody>
      </p:sp>
      <p:sp>
        <p:nvSpPr>
          <p:cNvPr id="613" name="Google Shape;613;p87"/>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7" name="Shape 617"/>
        <p:cNvGrpSpPr/>
        <p:nvPr/>
      </p:nvGrpSpPr>
      <p:grpSpPr>
        <a:xfrm>
          <a:off x="0" y="0"/>
          <a:ext cx="0" cy="0"/>
          <a:chOff x="0" y="0"/>
          <a:chExt cx="0" cy="0"/>
        </a:xfrm>
      </p:grpSpPr>
      <p:sp>
        <p:nvSpPr>
          <p:cNvPr id="618" name="Google Shape;618;p88"/>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Notes &amp; Disclaimers</a:t>
            </a:r>
            <a:endParaRPr/>
          </a:p>
        </p:txBody>
      </p:sp>
      <p:sp>
        <p:nvSpPr>
          <p:cNvPr id="619" name="Google Shape;619;p88"/>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3" name="Shape 623"/>
        <p:cNvGrpSpPr/>
        <p:nvPr/>
      </p:nvGrpSpPr>
      <p:grpSpPr>
        <a:xfrm>
          <a:off x="0" y="0"/>
          <a:ext cx="0" cy="0"/>
          <a:chOff x="0" y="0"/>
          <a:chExt cx="0" cy="0"/>
        </a:xfrm>
      </p:grpSpPr>
      <p:sp>
        <p:nvSpPr>
          <p:cNvPr id="624" name="Google Shape;624;p8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Grading</a:t>
            </a:r>
            <a:endParaRPr/>
          </a:p>
        </p:txBody>
      </p:sp>
      <p:sp>
        <p:nvSpPr>
          <p:cNvPr id="625" name="Google Shape;625;p89"/>
          <p:cNvSpPr txBox="1"/>
          <p:nvPr>
            <p:ph idx="1" type="body"/>
          </p:nvPr>
        </p:nvSpPr>
        <p:spPr>
          <a:xfrm>
            <a:off x="311700" y="1152475"/>
            <a:ext cx="8520600" cy="3416400"/>
          </a:xfrm>
          <a:prstGeom prst="rect">
            <a:avLst/>
          </a:prstGeom>
        </p:spPr>
        <p:txBody>
          <a:bodyPr anchorCtr="0" anchor="ctr" bIns="91425" lIns="91425" spcFirstLastPara="1" rIns="91425" wrap="square" tIns="91425">
            <a:normAutofit/>
          </a:bodyPr>
          <a:lstStyle/>
          <a:p>
            <a:pPr indent="0" lvl="0" marL="0" rtl="0" algn="ctr">
              <a:spcBef>
                <a:spcPts val="0"/>
              </a:spcBef>
              <a:spcAft>
                <a:spcPts val="1200"/>
              </a:spcAft>
              <a:buNone/>
            </a:pPr>
            <a:r>
              <a:rPr i="1" lang="en"/>
              <a:t>Grades are not impacted by the outcome of any experiment run during the semester. Grades will be based on the quality of the process, your ability to execute on it, make adjustments and interpret results to create the next action/experiment.</a:t>
            </a:r>
            <a:endParaRPr i="1"/>
          </a:p>
        </p:txBody>
      </p:sp>
      <p:sp>
        <p:nvSpPr>
          <p:cNvPr id="626" name="Google Shape;626;p89"/>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0" name="Shape 630"/>
        <p:cNvGrpSpPr/>
        <p:nvPr/>
      </p:nvGrpSpPr>
      <p:grpSpPr>
        <a:xfrm>
          <a:off x="0" y="0"/>
          <a:ext cx="0" cy="0"/>
          <a:chOff x="0" y="0"/>
          <a:chExt cx="0" cy="0"/>
        </a:xfrm>
      </p:grpSpPr>
      <p:sp>
        <p:nvSpPr>
          <p:cNvPr id="631" name="Google Shape;631;p9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Funds</a:t>
            </a:r>
            <a:endParaRPr/>
          </a:p>
        </p:txBody>
      </p:sp>
      <p:sp>
        <p:nvSpPr>
          <p:cNvPr id="632" name="Google Shape;632;p90"/>
          <p:cNvSpPr txBox="1"/>
          <p:nvPr>
            <p:ph idx="1" type="body"/>
          </p:nvPr>
        </p:nvSpPr>
        <p:spPr>
          <a:xfrm>
            <a:off x="311700" y="1152475"/>
            <a:ext cx="8520600" cy="3416400"/>
          </a:xfrm>
          <a:prstGeom prst="rect">
            <a:avLst/>
          </a:prstGeom>
        </p:spPr>
        <p:txBody>
          <a:bodyPr anchorCtr="0" anchor="ctr" bIns="91425" lIns="91425" spcFirstLastPara="1" rIns="91425" wrap="square" tIns="91425">
            <a:normAutofit/>
          </a:bodyPr>
          <a:lstStyle/>
          <a:p>
            <a:pPr indent="0" lvl="0" marL="0" rtl="0" algn="ctr">
              <a:spcBef>
                <a:spcPts val="0"/>
              </a:spcBef>
              <a:spcAft>
                <a:spcPts val="1200"/>
              </a:spcAft>
              <a:buNone/>
            </a:pPr>
            <a:r>
              <a:rPr i="1" lang="en"/>
              <a:t>None of the workshops in this class will require you to spend any money but you may choose to run tests that do cost money. For that reason we strongly recommend applying for funding from Sandbox prior to their application deadline.</a:t>
            </a:r>
            <a:endParaRPr i="1"/>
          </a:p>
        </p:txBody>
      </p:sp>
      <p:sp>
        <p:nvSpPr>
          <p:cNvPr id="633" name="Google Shape;633;p90"/>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7" name="Shape 637"/>
        <p:cNvGrpSpPr/>
        <p:nvPr/>
      </p:nvGrpSpPr>
      <p:grpSpPr>
        <a:xfrm>
          <a:off x="0" y="0"/>
          <a:ext cx="0" cy="0"/>
          <a:chOff x="0" y="0"/>
          <a:chExt cx="0" cy="0"/>
        </a:xfrm>
      </p:grpSpPr>
      <p:sp>
        <p:nvSpPr>
          <p:cNvPr id="638" name="Google Shape;638;p9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Tools &amp; Vendors</a:t>
            </a:r>
            <a:endParaRPr/>
          </a:p>
        </p:txBody>
      </p:sp>
      <p:sp>
        <p:nvSpPr>
          <p:cNvPr id="639" name="Google Shape;639;p91"/>
          <p:cNvSpPr txBox="1"/>
          <p:nvPr>
            <p:ph idx="1" type="body"/>
          </p:nvPr>
        </p:nvSpPr>
        <p:spPr>
          <a:xfrm>
            <a:off x="311700" y="1152475"/>
            <a:ext cx="8520600" cy="3416400"/>
          </a:xfrm>
          <a:prstGeom prst="rect">
            <a:avLst/>
          </a:prstGeom>
        </p:spPr>
        <p:txBody>
          <a:bodyPr anchorCtr="0" anchor="ctr" bIns="91425" lIns="91425" spcFirstLastPara="1" rIns="91425" wrap="square" tIns="91425">
            <a:normAutofit/>
          </a:bodyPr>
          <a:lstStyle/>
          <a:p>
            <a:pPr indent="0" lvl="0" marL="0" rtl="0" algn="ctr">
              <a:spcBef>
                <a:spcPts val="0"/>
              </a:spcBef>
              <a:spcAft>
                <a:spcPts val="1200"/>
              </a:spcAft>
              <a:buNone/>
            </a:pPr>
            <a:r>
              <a:rPr i="1" lang="en"/>
              <a:t>This class is not about the use of any specific tool or piece of software, but will feature several different tools. It’s important to remember that while some tools may be used as examples there is no preference to one tool over another. It’s up to you to review your options and choose the best tool for you. When tools are used in exercises preference will be given to those that are quick to set up (so as not to waste time in class) and those that do not require any payment or credit card upfront.</a:t>
            </a:r>
            <a:endParaRPr i="1"/>
          </a:p>
        </p:txBody>
      </p:sp>
      <p:sp>
        <p:nvSpPr>
          <p:cNvPr id="640" name="Google Shape;640;p91"/>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4" name="Shape 644"/>
        <p:cNvGrpSpPr/>
        <p:nvPr/>
      </p:nvGrpSpPr>
      <p:grpSpPr>
        <a:xfrm>
          <a:off x="0" y="0"/>
          <a:ext cx="0" cy="0"/>
          <a:chOff x="0" y="0"/>
          <a:chExt cx="0" cy="0"/>
        </a:xfrm>
      </p:grpSpPr>
      <p:sp>
        <p:nvSpPr>
          <p:cNvPr id="645" name="Google Shape;645;p9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Intellectual Property</a:t>
            </a:r>
            <a:endParaRPr/>
          </a:p>
        </p:txBody>
      </p:sp>
      <p:sp>
        <p:nvSpPr>
          <p:cNvPr id="646" name="Google Shape;646;p92"/>
          <p:cNvSpPr txBox="1"/>
          <p:nvPr>
            <p:ph idx="1" type="body"/>
          </p:nvPr>
        </p:nvSpPr>
        <p:spPr>
          <a:xfrm>
            <a:off x="311700" y="1152475"/>
            <a:ext cx="8520600" cy="3416400"/>
          </a:xfrm>
          <a:prstGeom prst="rect">
            <a:avLst/>
          </a:prstGeom>
        </p:spPr>
        <p:txBody>
          <a:bodyPr anchorCtr="0" anchor="ctr" bIns="91425" lIns="91425" spcFirstLastPara="1" rIns="91425" wrap="square" tIns="91425">
            <a:normAutofit/>
          </a:bodyPr>
          <a:lstStyle/>
          <a:p>
            <a:pPr indent="0" lvl="0" marL="0" rtl="0" algn="ctr">
              <a:spcBef>
                <a:spcPts val="0"/>
              </a:spcBef>
              <a:spcAft>
                <a:spcPts val="1200"/>
              </a:spcAft>
              <a:buNone/>
            </a:pPr>
            <a:r>
              <a:rPr i="1" lang="en"/>
              <a:t>Work done in the class is purely for academic purposes and there is no explicit or implicit agreement that teams in the class are obligated in any way to share their intellectual property or equity in a new venture that comes out of the class. All marketing and business analysis that is produced is considered public domain unless explicitly specified and agreed to by the instructors. We are an educational institution and not an economic development agency or an investment accelerator. Any technical intellectual property brought to the course should be protected before it is brought to this course and that is handled differently than the knowledge gained in the business planning process.</a:t>
            </a:r>
            <a:endParaRPr i="1"/>
          </a:p>
        </p:txBody>
      </p:sp>
      <p:sp>
        <p:nvSpPr>
          <p:cNvPr id="647" name="Google Shape;647;p92"/>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93"/>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Recording</a:t>
            </a:r>
            <a:endParaRPr/>
          </a:p>
        </p:txBody>
      </p:sp>
      <p:sp>
        <p:nvSpPr>
          <p:cNvPr id="653" name="Google Shape;653;p93"/>
          <p:cNvSpPr txBox="1"/>
          <p:nvPr>
            <p:ph idx="1" type="body"/>
          </p:nvPr>
        </p:nvSpPr>
        <p:spPr>
          <a:xfrm>
            <a:off x="311700" y="1389600"/>
            <a:ext cx="2808000" cy="3179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Clr>
                <a:schemeClr val="dk1"/>
              </a:buClr>
              <a:buSzPts val="1100"/>
              <a:buFont typeface="Arial"/>
              <a:buNone/>
            </a:pPr>
            <a:r>
              <a:rPr lang="en">
                <a:solidFill>
                  <a:schemeClr val="dk1"/>
                </a:solidFill>
              </a:rPr>
              <a:t>Lectures in this class will be recorded when we are in the Sloan classroom.</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i="1" lang="en">
                <a:solidFill>
                  <a:schemeClr val="dk1"/>
                </a:solidFill>
              </a:rPr>
              <a:t>Please let us know if you have any concerns.</a:t>
            </a:r>
            <a:endParaRPr i="1">
              <a:solidFill>
                <a:schemeClr val="dk1"/>
              </a:solidFill>
            </a:endParaRPr>
          </a:p>
          <a:p>
            <a:pPr indent="0" lvl="0" marL="0" rtl="0" algn="l">
              <a:spcBef>
                <a:spcPts val="0"/>
              </a:spcBef>
              <a:spcAft>
                <a:spcPts val="0"/>
              </a:spcAft>
              <a:buClr>
                <a:schemeClr val="dk1"/>
              </a:buClr>
              <a:buSzPts val="1100"/>
              <a:buFont typeface="Arial"/>
              <a:buNone/>
            </a:pPr>
            <a:r>
              <a:t/>
            </a:r>
            <a:endParaRPr i="1">
              <a:solidFill>
                <a:schemeClr val="dk1"/>
              </a:solidFill>
            </a:endParaRPr>
          </a:p>
          <a:p>
            <a:pPr indent="0" lvl="0" marL="0" rtl="0" algn="l">
              <a:spcBef>
                <a:spcPts val="0"/>
              </a:spcBef>
              <a:spcAft>
                <a:spcPts val="0"/>
              </a:spcAft>
              <a:buClr>
                <a:schemeClr val="dk1"/>
              </a:buClr>
              <a:buSzPts val="1100"/>
              <a:buFont typeface="Arial"/>
              <a:buNone/>
            </a:pPr>
            <a:r>
              <a:rPr lang="en" sz="974">
                <a:solidFill>
                  <a:srgbClr val="666666"/>
                </a:solidFill>
              </a:rPr>
              <a:t>Class lectures will be recorded to allow students who miss class to catch up on the content and to support future student learning. You should expect that any work completed in the class will be recorded and available to students who have made arrangements to catch up on a missed class. While lectures will be recorded, student workshop and experimentation presentations held in the Trust Center generally will not be recorded except for the first class. Please feel free to contact the teaching team if you have any questions or concerns.</a:t>
            </a:r>
            <a:endParaRPr sz="974">
              <a:solidFill>
                <a:srgbClr val="666666"/>
              </a:solidFill>
            </a:endParaRPr>
          </a:p>
        </p:txBody>
      </p:sp>
      <p:sp>
        <p:nvSpPr>
          <p:cNvPr id="654" name="Google Shape;654;p93"/>
          <p:cNvSpPr txBox="1"/>
          <p:nvPr>
            <p:ph idx="12" type="sldNum"/>
          </p:nvPr>
        </p:nvSpPr>
        <p:spPr>
          <a:xfrm>
            <a:off x="7245096" y="4701393"/>
            <a:ext cx="571800" cy="4101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655" name="Google Shape;655;p93"/>
          <p:cNvPicPr preferRelativeResize="0"/>
          <p:nvPr/>
        </p:nvPicPr>
        <p:blipFill>
          <a:blip r:embed="rId3">
            <a:alphaModFix/>
          </a:blip>
          <a:stretch>
            <a:fillRect/>
          </a:stretch>
        </p:blipFill>
        <p:spPr>
          <a:xfrm>
            <a:off x="3263650" y="815600"/>
            <a:ext cx="5719499" cy="3512294"/>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9" name="Shape 659"/>
        <p:cNvGrpSpPr/>
        <p:nvPr/>
      </p:nvGrpSpPr>
      <p:grpSpPr>
        <a:xfrm>
          <a:off x="0" y="0"/>
          <a:ext cx="0" cy="0"/>
          <a:chOff x="0" y="0"/>
          <a:chExt cx="0" cy="0"/>
        </a:xfrm>
      </p:grpSpPr>
      <p:sp>
        <p:nvSpPr>
          <p:cNvPr id="660" name="Google Shape;660;p94"/>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Logistics</a:t>
            </a:r>
            <a:endParaRPr/>
          </a:p>
        </p:txBody>
      </p:sp>
      <p:sp>
        <p:nvSpPr>
          <p:cNvPr id="661" name="Google Shape;661;p94"/>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3"/>
          <p:cNvSpPr txBox="1"/>
          <p:nvPr>
            <p:ph type="title"/>
          </p:nvPr>
        </p:nvSpPr>
        <p:spPr>
          <a:xfrm>
            <a:off x="1063050" y="1798950"/>
            <a:ext cx="7017900" cy="15456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i="1" lang="en">
                <a:solidFill>
                  <a:schemeClr val="dk1"/>
                </a:solidFill>
              </a:rPr>
              <a:t>tactic (n)</a:t>
            </a:r>
            <a:endParaRPr i="1">
              <a:solidFill>
                <a:schemeClr val="dk1"/>
              </a:solidFill>
            </a:endParaRPr>
          </a:p>
          <a:p>
            <a:pPr indent="0" lvl="0" marL="0" rtl="0" algn="ctr">
              <a:spcBef>
                <a:spcPts val="0"/>
              </a:spcBef>
              <a:spcAft>
                <a:spcPts val="0"/>
              </a:spcAft>
              <a:buNone/>
            </a:pPr>
            <a:r>
              <a:rPr b="0" i="1" lang="en">
                <a:solidFill>
                  <a:schemeClr val="dk2"/>
                </a:solidFill>
              </a:rPr>
              <a:t>an action or strategy carefully planned to achieve a specific end</a:t>
            </a:r>
            <a:endParaRPr b="0" i="1">
              <a:solidFill>
                <a:schemeClr val="dk2"/>
              </a:solidFill>
            </a:endParaRPr>
          </a:p>
        </p:txBody>
      </p:sp>
      <p:sp>
        <p:nvSpPr>
          <p:cNvPr id="113" name="Google Shape;113;p23"/>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5" name="Shape 665"/>
        <p:cNvGrpSpPr/>
        <p:nvPr/>
      </p:nvGrpSpPr>
      <p:grpSpPr>
        <a:xfrm>
          <a:off x="0" y="0"/>
          <a:ext cx="0" cy="0"/>
          <a:chOff x="0" y="0"/>
          <a:chExt cx="0" cy="0"/>
        </a:xfrm>
      </p:grpSpPr>
      <p:sp>
        <p:nvSpPr>
          <p:cNvPr id="666" name="Google Shape;666;p95"/>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Location</a:t>
            </a:r>
            <a:endParaRPr/>
          </a:p>
        </p:txBody>
      </p:sp>
      <p:sp>
        <p:nvSpPr>
          <p:cNvPr id="667" name="Google Shape;667;p95"/>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solidFill>
                  <a:schemeClr val="dk1"/>
                </a:solidFill>
              </a:rPr>
              <a:t>We will start every class session here in E51-335 at Sloan and you will have the option to break out into the third floor of E51 during the workshops session.</a:t>
            </a:r>
            <a:endParaRPr>
              <a:solidFill>
                <a:schemeClr val="dk1"/>
              </a:solidFill>
            </a:endParaRPr>
          </a:p>
          <a:p>
            <a:pPr indent="0" lvl="0" marL="0" rtl="0" algn="l">
              <a:spcBef>
                <a:spcPts val="1200"/>
              </a:spcBef>
              <a:spcAft>
                <a:spcPts val="1200"/>
              </a:spcAft>
              <a:buNone/>
            </a:pPr>
            <a:r>
              <a:rPr i="1" lang="en">
                <a:solidFill>
                  <a:schemeClr val="dk1"/>
                </a:solidFill>
              </a:rPr>
              <a:t>Please don’t leave E51.</a:t>
            </a:r>
            <a:endParaRPr i="1">
              <a:solidFill>
                <a:schemeClr val="dk1"/>
              </a:solidFill>
            </a:endParaRPr>
          </a:p>
        </p:txBody>
      </p:sp>
      <p:sp>
        <p:nvSpPr>
          <p:cNvPr id="668" name="Google Shape;668;p95"/>
          <p:cNvSpPr txBox="1"/>
          <p:nvPr>
            <p:ph idx="12" type="sldNum"/>
          </p:nvPr>
        </p:nvSpPr>
        <p:spPr>
          <a:xfrm>
            <a:off x="7245096" y="4701393"/>
            <a:ext cx="571800" cy="4101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669" name="Google Shape;669;p95"/>
          <p:cNvPicPr preferRelativeResize="0"/>
          <p:nvPr/>
        </p:nvPicPr>
        <p:blipFill>
          <a:blip r:embed="rId3">
            <a:alphaModFix/>
          </a:blip>
          <a:stretch>
            <a:fillRect/>
          </a:stretch>
        </p:blipFill>
        <p:spPr>
          <a:xfrm>
            <a:off x="3412250" y="554175"/>
            <a:ext cx="5380200" cy="4035150"/>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3" name="Shape 673"/>
        <p:cNvGrpSpPr/>
        <p:nvPr/>
      </p:nvGrpSpPr>
      <p:grpSpPr>
        <a:xfrm>
          <a:off x="0" y="0"/>
          <a:ext cx="0" cy="0"/>
          <a:chOff x="0" y="0"/>
          <a:chExt cx="0" cy="0"/>
        </a:xfrm>
      </p:grpSpPr>
      <p:sp>
        <p:nvSpPr>
          <p:cNvPr id="674" name="Google Shape;674;p96"/>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Canvas</a:t>
            </a:r>
            <a:endParaRPr/>
          </a:p>
        </p:txBody>
      </p:sp>
      <p:sp>
        <p:nvSpPr>
          <p:cNvPr id="675" name="Google Shape;675;p96"/>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solidFill>
                  <a:schemeClr val="dk1"/>
                </a:solidFill>
              </a:rPr>
              <a:t>Everything will be on Canvas. Canvas is the source of truth as the syllabus is subject to change based on feedback and class needs.</a:t>
            </a:r>
            <a:endParaRPr>
              <a:solidFill>
                <a:schemeClr val="dk1"/>
              </a:solidFill>
            </a:endParaRPr>
          </a:p>
          <a:p>
            <a:pPr indent="0" lvl="0" marL="0" rtl="0" algn="l">
              <a:spcBef>
                <a:spcPts val="1200"/>
              </a:spcBef>
              <a:spcAft>
                <a:spcPts val="0"/>
              </a:spcAft>
              <a:buNone/>
            </a:pPr>
            <a:r>
              <a:rPr i="1" lang="en" u="sng">
                <a:solidFill>
                  <a:schemeClr val="hlink"/>
                </a:solidFill>
                <a:hlinkClick r:id="rId3"/>
              </a:rPr>
              <a:t>Access the site at canvas.mit.edu »</a:t>
            </a:r>
            <a:endParaRPr>
              <a:solidFill>
                <a:schemeClr val="dk1"/>
              </a:solidFill>
            </a:endParaRPr>
          </a:p>
        </p:txBody>
      </p:sp>
      <p:sp>
        <p:nvSpPr>
          <p:cNvPr id="676" name="Google Shape;676;p96"/>
          <p:cNvSpPr txBox="1"/>
          <p:nvPr>
            <p:ph idx="12" type="sldNum"/>
          </p:nvPr>
        </p:nvSpPr>
        <p:spPr>
          <a:xfrm>
            <a:off x="7245096" y="4853793"/>
            <a:ext cx="571800" cy="4101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descr="Canvas Discovery Page | Forest Hills Public Schools" id="677" name="Google Shape;677;p96"/>
          <p:cNvPicPr preferRelativeResize="0"/>
          <p:nvPr/>
        </p:nvPicPr>
        <p:blipFill>
          <a:blip r:embed="rId4">
            <a:alphaModFix/>
          </a:blip>
          <a:stretch>
            <a:fillRect/>
          </a:stretch>
        </p:blipFill>
        <p:spPr>
          <a:xfrm>
            <a:off x="5258775" y="598475"/>
            <a:ext cx="2260550" cy="560425"/>
          </a:xfrm>
          <a:prstGeom prst="rect">
            <a:avLst/>
          </a:prstGeom>
          <a:noFill/>
          <a:ln>
            <a:noFill/>
          </a:ln>
        </p:spPr>
      </p:pic>
      <p:pic>
        <p:nvPicPr>
          <p:cNvPr id="678" name="Google Shape;678;p96"/>
          <p:cNvPicPr preferRelativeResize="0"/>
          <p:nvPr/>
        </p:nvPicPr>
        <p:blipFill>
          <a:blip r:embed="rId5">
            <a:alphaModFix/>
          </a:blip>
          <a:stretch>
            <a:fillRect/>
          </a:stretch>
        </p:blipFill>
        <p:spPr>
          <a:xfrm>
            <a:off x="3437725" y="1389600"/>
            <a:ext cx="6766126" cy="4311426"/>
          </a:xfrm>
          <a:prstGeom prst="rect">
            <a:avLst/>
          </a:prstGeom>
          <a:noFill/>
          <a:ln>
            <a:noFill/>
          </a:ln>
          <a:effectLst>
            <a:outerShdw blurRad="171450" rotWithShape="0" algn="bl">
              <a:srgbClr val="000000">
                <a:alpha val="19000"/>
              </a:srgbClr>
            </a:outerShdw>
          </a:effectLst>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2" name="Shape 682"/>
        <p:cNvGrpSpPr/>
        <p:nvPr/>
      </p:nvGrpSpPr>
      <p:grpSpPr>
        <a:xfrm>
          <a:off x="0" y="0"/>
          <a:ext cx="0" cy="0"/>
          <a:chOff x="0" y="0"/>
          <a:chExt cx="0" cy="0"/>
        </a:xfrm>
      </p:grpSpPr>
      <p:pic>
        <p:nvPicPr>
          <p:cNvPr id="683" name="Google Shape;683;p97"/>
          <p:cNvPicPr preferRelativeResize="0"/>
          <p:nvPr/>
        </p:nvPicPr>
        <p:blipFill>
          <a:blip r:embed="rId3">
            <a:alphaModFix/>
          </a:blip>
          <a:stretch>
            <a:fillRect/>
          </a:stretch>
        </p:blipFill>
        <p:spPr>
          <a:xfrm>
            <a:off x="1643038" y="1170125"/>
            <a:ext cx="5857930" cy="3493099"/>
          </a:xfrm>
          <a:prstGeom prst="rect">
            <a:avLst/>
          </a:prstGeom>
          <a:noFill/>
          <a:ln>
            <a:noFill/>
          </a:ln>
        </p:spPr>
      </p:pic>
      <p:sp>
        <p:nvSpPr>
          <p:cNvPr id="684" name="Google Shape;684;p9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Office Hours: Link in Syllabus!</a:t>
            </a:r>
            <a:endParaRPr/>
          </a:p>
        </p:txBody>
      </p:sp>
      <p:sp>
        <p:nvSpPr>
          <p:cNvPr id="685" name="Google Shape;685;p97"/>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9" name="Shape 689"/>
        <p:cNvGrpSpPr/>
        <p:nvPr/>
      </p:nvGrpSpPr>
      <p:grpSpPr>
        <a:xfrm>
          <a:off x="0" y="0"/>
          <a:ext cx="0" cy="0"/>
          <a:chOff x="0" y="0"/>
          <a:chExt cx="0" cy="0"/>
        </a:xfrm>
      </p:grpSpPr>
      <p:sp>
        <p:nvSpPr>
          <p:cNvPr id="690" name="Google Shape;690;p98"/>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Additional Resources</a:t>
            </a:r>
            <a:endParaRPr/>
          </a:p>
        </p:txBody>
      </p:sp>
      <p:sp>
        <p:nvSpPr>
          <p:cNvPr id="691" name="Google Shape;691;p98"/>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5" name="Shape 695"/>
        <p:cNvGrpSpPr/>
        <p:nvPr/>
      </p:nvGrpSpPr>
      <p:grpSpPr>
        <a:xfrm>
          <a:off x="0" y="0"/>
          <a:ext cx="0" cy="0"/>
          <a:chOff x="0" y="0"/>
          <a:chExt cx="0" cy="0"/>
        </a:xfrm>
      </p:grpSpPr>
      <p:sp>
        <p:nvSpPr>
          <p:cNvPr id="696" name="Google Shape;696;p9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39285"/>
              <a:buFont typeface="Arial"/>
              <a:buNone/>
            </a:pPr>
            <a:r>
              <a:rPr lang="en"/>
              <a:t>MIT Sandbox Innovation Fund Program</a:t>
            </a:r>
            <a:endParaRPr/>
          </a:p>
          <a:p>
            <a:pPr indent="0" lvl="0" marL="0" rtl="0" algn="l">
              <a:spcBef>
                <a:spcPts val="0"/>
              </a:spcBef>
              <a:spcAft>
                <a:spcPts val="0"/>
              </a:spcAft>
              <a:buClr>
                <a:schemeClr val="dk1"/>
              </a:buClr>
              <a:buSzPct val="39285"/>
              <a:buFont typeface="Arial"/>
              <a:buNone/>
            </a:pPr>
            <a:r>
              <a:t/>
            </a:r>
            <a:endParaRPr/>
          </a:p>
          <a:p>
            <a:pPr indent="0" lvl="0" marL="0" rtl="0" algn="l">
              <a:spcBef>
                <a:spcPts val="0"/>
              </a:spcBef>
              <a:spcAft>
                <a:spcPts val="0"/>
              </a:spcAft>
              <a:buNone/>
            </a:pPr>
            <a:r>
              <a:t/>
            </a:r>
            <a:endParaRPr/>
          </a:p>
        </p:txBody>
      </p:sp>
      <p:sp>
        <p:nvSpPr>
          <p:cNvPr id="697" name="Google Shape;697;p99"/>
          <p:cNvSpPr txBox="1"/>
          <p:nvPr>
            <p:ph idx="1" type="body"/>
          </p:nvPr>
        </p:nvSpPr>
        <p:spPr>
          <a:xfrm>
            <a:off x="311700" y="1152475"/>
            <a:ext cx="3999900" cy="2618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i="1" lang="en">
                <a:solidFill>
                  <a:schemeClr val="dk1"/>
                </a:solidFill>
              </a:rPr>
              <a:t>All students should apply for Sandbox funding!</a:t>
            </a:r>
            <a:endParaRPr i="1">
              <a:solidFill>
                <a:schemeClr val="dk1"/>
              </a:solidFill>
            </a:endParaRPr>
          </a:p>
          <a:p>
            <a:pPr indent="0" lvl="0" marL="0" rtl="0" algn="l">
              <a:spcBef>
                <a:spcPts val="1200"/>
              </a:spcBef>
              <a:spcAft>
                <a:spcPts val="0"/>
              </a:spcAft>
              <a:buNone/>
            </a:pPr>
            <a:r>
              <a:rPr lang="en">
                <a:solidFill>
                  <a:schemeClr val="dk1"/>
                </a:solidFill>
              </a:rPr>
              <a:t>Sandbox provides students with resources that will complement those in Venture Creation Tactics including:</a:t>
            </a:r>
            <a:endParaRPr>
              <a:solidFill>
                <a:schemeClr val="dk1"/>
              </a:solidFill>
            </a:endParaRPr>
          </a:p>
          <a:p>
            <a:pPr indent="-317500" lvl="0" marL="457200" rtl="0" algn="l">
              <a:spcBef>
                <a:spcPts val="1200"/>
              </a:spcBef>
              <a:spcAft>
                <a:spcPts val="0"/>
              </a:spcAft>
              <a:buClr>
                <a:schemeClr val="dk1"/>
              </a:buClr>
              <a:buSzPts val="1400"/>
              <a:buChar char="-"/>
            </a:pPr>
            <a:r>
              <a:rPr lang="en">
                <a:solidFill>
                  <a:schemeClr val="dk1"/>
                </a:solidFill>
              </a:rPr>
              <a:t>Up to $25k non-dilutive funding</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Mentorship throughout your journey</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Mock board pitches each semester</a:t>
            </a:r>
            <a:endParaRPr>
              <a:solidFill>
                <a:schemeClr val="dk1"/>
              </a:solidFill>
            </a:endParaRPr>
          </a:p>
        </p:txBody>
      </p:sp>
      <p:sp>
        <p:nvSpPr>
          <p:cNvPr id="698" name="Google Shape;698;p99"/>
          <p:cNvSpPr txBox="1"/>
          <p:nvPr>
            <p:ph idx="2" type="body"/>
          </p:nvPr>
        </p:nvSpPr>
        <p:spPr>
          <a:xfrm>
            <a:off x="4832400" y="3369250"/>
            <a:ext cx="3999900" cy="6948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a:t>sandbox.mit.edu</a:t>
            </a:r>
            <a:br>
              <a:rPr lang="en"/>
            </a:br>
            <a:r>
              <a:rPr lang="en"/>
              <a:t>sandbox@mit.edu</a:t>
            </a:r>
            <a:endParaRPr/>
          </a:p>
        </p:txBody>
      </p:sp>
      <p:sp>
        <p:nvSpPr>
          <p:cNvPr id="699" name="Google Shape;699;p99"/>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700" name="Google Shape;700;p99"/>
          <p:cNvPicPr preferRelativeResize="0"/>
          <p:nvPr/>
        </p:nvPicPr>
        <p:blipFill>
          <a:blip r:embed="rId3">
            <a:alphaModFix/>
          </a:blip>
          <a:stretch>
            <a:fillRect/>
          </a:stretch>
        </p:blipFill>
        <p:spPr>
          <a:xfrm>
            <a:off x="5575050" y="1609663"/>
            <a:ext cx="2514600" cy="1514475"/>
          </a:xfrm>
          <a:prstGeom prst="rect">
            <a:avLst/>
          </a:prstGeom>
          <a:noFill/>
          <a:ln>
            <a:noFill/>
          </a:ln>
        </p:spPr>
      </p:pic>
      <p:sp>
        <p:nvSpPr>
          <p:cNvPr id="701" name="Google Shape;701;p99"/>
          <p:cNvSpPr txBox="1"/>
          <p:nvPr>
            <p:ph idx="1" type="body"/>
          </p:nvPr>
        </p:nvSpPr>
        <p:spPr>
          <a:xfrm>
            <a:off x="311700" y="3676775"/>
            <a:ext cx="3999900" cy="572700"/>
          </a:xfrm>
          <a:prstGeom prst="rect">
            <a:avLst/>
          </a:prstGeom>
          <a:solidFill>
            <a:schemeClr val="accent1"/>
          </a:solidFill>
        </p:spPr>
        <p:txBody>
          <a:bodyPr anchorCtr="0" anchor="ctr" bIns="91425" lIns="91425" spcFirstLastPara="1" rIns="91425" wrap="square" tIns="91425">
            <a:normAutofit/>
          </a:bodyPr>
          <a:lstStyle/>
          <a:p>
            <a:pPr indent="0" lvl="0" marL="0" rtl="0" algn="ctr">
              <a:spcBef>
                <a:spcPts val="0"/>
              </a:spcBef>
              <a:spcAft>
                <a:spcPts val="1200"/>
              </a:spcAft>
              <a:buNone/>
            </a:pPr>
            <a:r>
              <a:rPr b="1" lang="en">
                <a:solidFill>
                  <a:schemeClr val="lt1"/>
                </a:solidFill>
                <a:latin typeface="Helvetica Neue"/>
                <a:ea typeface="Helvetica Neue"/>
                <a:cs typeface="Helvetica Neue"/>
                <a:sym typeface="Helvetica Neue"/>
              </a:rPr>
              <a:t>Apply!</a:t>
            </a:r>
            <a:endParaRPr b="1">
              <a:solidFill>
                <a:schemeClr val="lt1"/>
              </a:solidFill>
              <a:latin typeface="Helvetica Neue"/>
              <a:ea typeface="Helvetica Neue"/>
              <a:cs typeface="Helvetica Neue"/>
              <a:sym typeface="Helvetica Neue"/>
            </a:endParaRPr>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5" name="Shape 705"/>
        <p:cNvGrpSpPr/>
        <p:nvPr/>
      </p:nvGrpSpPr>
      <p:grpSpPr>
        <a:xfrm>
          <a:off x="0" y="0"/>
          <a:ext cx="0" cy="0"/>
          <a:chOff x="0" y="0"/>
          <a:chExt cx="0" cy="0"/>
        </a:xfrm>
      </p:grpSpPr>
      <p:sp>
        <p:nvSpPr>
          <p:cNvPr id="706" name="Google Shape;706;p10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MIT Orbit</a:t>
            </a:r>
            <a:endParaRPr/>
          </a:p>
        </p:txBody>
      </p:sp>
      <p:sp>
        <p:nvSpPr>
          <p:cNvPr id="707" name="Google Shape;707;p100"/>
          <p:cNvSpPr txBox="1"/>
          <p:nvPr>
            <p:ph idx="1" type="body"/>
          </p:nvPr>
        </p:nvSpPr>
        <p:spPr>
          <a:xfrm>
            <a:off x="311700" y="1152475"/>
            <a:ext cx="3999900" cy="3362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i="1" lang="en">
                <a:solidFill>
                  <a:schemeClr val="dk1"/>
                </a:solidFill>
              </a:rPr>
              <a:t>Available to you anytime, anywhere!</a:t>
            </a:r>
            <a:endParaRPr i="1">
              <a:solidFill>
                <a:schemeClr val="dk1"/>
              </a:solidFill>
            </a:endParaRPr>
          </a:p>
          <a:p>
            <a:pPr indent="0" lvl="0" marL="0" rtl="0" algn="l">
              <a:spcBef>
                <a:spcPts val="1200"/>
              </a:spcBef>
              <a:spcAft>
                <a:spcPts val="0"/>
              </a:spcAft>
              <a:buNone/>
            </a:pPr>
            <a:r>
              <a:rPr lang="en">
                <a:solidFill>
                  <a:schemeClr val="dk1"/>
                </a:solidFill>
              </a:rPr>
              <a:t>Orbit is the one-stop-shop for MIT entrepreneurs. On Orbit you’ll have access to:</a:t>
            </a:r>
            <a:endParaRPr>
              <a:solidFill>
                <a:schemeClr val="dk1"/>
              </a:solidFill>
            </a:endParaRPr>
          </a:p>
          <a:p>
            <a:pPr indent="-317500" lvl="0" marL="457200" rtl="0" algn="l">
              <a:spcBef>
                <a:spcPts val="1200"/>
              </a:spcBef>
              <a:spcAft>
                <a:spcPts val="0"/>
              </a:spcAft>
              <a:buClr>
                <a:schemeClr val="dk1"/>
              </a:buClr>
              <a:buSzPts val="1400"/>
              <a:buChar char="-"/>
            </a:pPr>
            <a:r>
              <a:rPr lang="en">
                <a:solidFill>
                  <a:schemeClr val="dk1"/>
                </a:solidFill>
              </a:rPr>
              <a:t>Knowledgebase with 5,000+ articles</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Connections to co-founders</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Resources from the entire ecosystem</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Office hours with EIRs &amp; mentors</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And more...</a:t>
            </a:r>
            <a:endParaRPr>
              <a:solidFill>
                <a:schemeClr val="dk1"/>
              </a:solidFill>
            </a:endParaRPr>
          </a:p>
          <a:p>
            <a:pPr indent="0" lvl="0" marL="0" rtl="0" algn="l">
              <a:spcBef>
                <a:spcPts val="1200"/>
              </a:spcBef>
              <a:spcAft>
                <a:spcPts val="0"/>
              </a:spcAft>
              <a:buNone/>
            </a:pPr>
            <a:r>
              <a:t/>
            </a:r>
            <a:endParaRPr/>
          </a:p>
          <a:p>
            <a:pPr indent="0" lvl="0" marL="0" rtl="0" algn="l">
              <a:spcBef>
                <a:spcPts val="1200"/>
              </a:spcBef>
              <a:spcAft>
                <a:spcPts val="1200"/>
              </a:spcAft>
              <a:buNone/>
            </a:pPr>
            <a:r>
              <a:rPr i="1" lang="en" u="sng">
                <a:solidFill>
                  <a:schemeClr val="accent1"/>
                </a:solidFill>
                <a:hlinkClick r:id="rId3">
                  <a:extLst>
                    <a:ext uri="{A12FA001-AC4F-418D-AE19-62706E023703}">
                      <ahyp:hlinkClr val="tx"/>
                    </a:ext>
                  </a:extLst>
                </a:hlinkClick>
              </a:rPr>
              <a:t>Check it out at orbit.mit.edu »</a:t>
            </a:r>
            <a:endParaRPr/>
          </a:p>
        </p:txBody>
      </p:sp>
      <p:sp>
        <p:nvSpPr>
          <p:cNvPr id="708" name="Google Shape;708;p100"/>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709" name="Google Shape;709;p100"/>
          <p:cNvPicPr preferRelativeResize="0"/>
          <p:nvPr/>
        </p:nvPicPr>
        <p:blipFill rotWithShape="1">
          <a:blip r:embed="rId4">
            <a:alphaModFix/>
          </a:blip>
          <a:srcRect b="0" l="20501" r="51486" t="0"/>
          <a:stretch/>
        </p:blipFill>
        <p:spPr>
          <a:xfrm>
            <a:off x="5366200" y="1840225"/>
            <a:ext cx="2668800" cy="1083900"/>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3" name="Shape 713"/>
        <p:cNvGrpSpPr/>
        <p:nvPr/>
      </p:nvGrpSpPr>
      <p:grpSpPr>
        <a:xfrm>
          <a:off x="0" y="0"/>
          <a:ext cx="0" cy="0"/>
          <a:chOff x="0" y="0"/>
          <a:chExt cx="0" cy="0"/>
        </a:xfrm>
      </p:grpSpPr>
      <p:sp>
        <p:nvSpPr>
          <p:cNvPr id="714" name="Google Shape;714;p10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Entrepreneurs in Residence</a:t>
            </a:r>
            <a:endParaRPr/>
          </a:p>
        </p:txBody>
      </p:sp>
      <p:sp>
        <p:nvSpPr>
          <p:cNvPr id="715" name="Google Shape;715;p101"/>
          <p:cNvSpPr txBox="1"/>
          <p:nvPr>
            <p:ph idx="1" type="body"/>
          </p:nvPr>
        </p:nvSpPr>
        <p:spPr>
          <a:xfrm>
            <a:off x="311700" y="1152475"/>
            <a:ext cx="3999900" cy="34164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solidFill>
                  <a:schemeClr val="dk1"/>
                </a:solidFill>
              </a:rPr>
              <a:t>Entrepreneurs in Residence are highly experienced professionals who have worked in numerous startups and focus on educating, mentoring, and coaching aspiring MIT student entrepreneurs on the challenges surrounding startup life.</a:t>
            </a:r>
            <a:endParaRPr>
              <a:solidFill>
                <a:schemeClr val="dk1"/>
              </a:solidFill>
            </a:endParaRPr>
          </a:p>
          <a:p>
            <a:pPr indent="0" lvl="0" marL="0" rtl="0" algn="l">
              <a:spcBef>
                <a:spcPts val="1200"/>
              </a:spcBef>
              <a:spcAft>
                <a:spcPts val="0"/>
              </a:spcAft>
              <a:buNone/>
            </a:pPr>
            <a:r>
              <a:t/>
            </a:r>
            <a:endParaRPr/>
          </a:p>
          <a:p>
            <a:pPr indent="0" lvl="0" marL="0" rtl="0" algn="l">
              <a:spcBef>
                <a:spcPts val="1200"/>
              </a:spcBef>
              <a:spcAft>
                <a:spcPts val="1200"/>
              </a:spcAft>
              <a:buNone/>
            </a:pPr>
            <a:r>
              <a:rPr i="1" lang="en" u="sng">
                <a:solidFill>
                  <a:schemeClr val="hlink"/>
                </a:solidFill>
                <a:hlinkClick r:id="rId3"/>
              </a:rPr>
              <a:t>Book a meeting at orbit.mit.edu »</a:t>
            </a:r>
            <a:endParaRPr i="1" u="sng">
              <a:solidFill>
                <a:schemeClr val="accent1"/>
              </a:solidFill>
            </a:endParaRPr>
          </a:p>
        </p:txBody>
      </p:sp>
      <p:sp>
        <p:nvSpPr>
          <p:cNvPr id="716" name="Google Shape;716;p101"/>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717" name="Google Shape;717;p101"/>
          <p:cNvPicPr preferRelativeResize="0"/>
          <p:nvPr/>
        </p:nvPicPr>
        <p:blipFill>
          <a:blip r:embed="rId4">
            <a:alphaModFix/>
          </a:blip>
          <a:stretch>
            <a:fillRect/>
          </a:stretch>
        </p:blipFill>
        <p:spPr>
          <a:xfrm>
            <a:off x="6545415" y="322521"/>
            <a:ext cx="1519500" cy="1526400"/>
          </a:xfrm>
          <a:prstGeom prst="ellipse">
            <a:avLst/>
          </a:prstGeom>
          <a:noFill/>
          <a:ln cap="flat" cmpd="sng" w="38100">
            <a:solidFill>
              <a:schemeClr val="lt1"/>
            </a:solidFill>
            <a:prstDash val="solid"/>
            <a:round/>
            <a:headEnd len="sm" w="sm" type="none"/>
            <a:tailEnd len="sm" w="sm" type="none"/>
          </a:ln>
        </p:spPr>
      </p:pic>
      <p:pic>
        <p:nvPicPr>
          <p:cNvPr id="718" name="Google Shape;718;p101"/>
          <p:cNvPicPr preferRelativeResize="0"/>
          <p:nvPr/>
        </p:nvPicPr>
        <p:blipFill>
          <a:blip r:embed="rId5">
            <a:alphaModFix/>
          </a:blip>
          <a:stretch>
            <a:fillRect/>
          </a:stretch>
        </p:blipFill>
        <p:spPr>
          <a:xfrm>
            <a:off x="5691975" y="1315375"/>
            <a:ext cx="1519500" cy="1519500"/>
          </a:xfrm>
          <a:prstGeom prst="ellipse">
            <a:avLst/>
          </a:prstGeom>
          <a:noFill/>
          <a:ln cap="flat" cmpd="sng" w="38100">
            <a:solidFill>
              <a:schemeClr val="lt1"/>
            </a:solidFill>
            <a:prstDash val="solid"/>
            <a:round/>
            <a:headEnd len="sm" w="sm" type="none"/>
            <a:tailEnd len="sm" w="sm" type="none"/>
          </a:ln>
        </p:spPr>
      </p:pic>
      <p:pic>
        <p:nvPicPr>
          <p:cNvPr id="719" name="Google Shape;719;p101"/>
          <p:cNvPicPr preferRelativeResize="0"/>
          <p:nvPr/>
        </p:nvPicPr>
        <p:blipFill>
          <a:blip r:embed="rId6">
            <a:alphaModFix/>
          </a:blip>
          <a:stretch>
            <a:fillRect/>
          </a:stretch>
        </p:blipFill>
        <p:spPr>
          <a:xfrm>
            <a:off x="5025925" y="2389143"/>
            <a:ext cx="1519500" cy="1519500"/>
          </a:xfrm>
          <a:prstGeom prst="ellipse">
            <a:avLst/>
          </a:prstGeom>
          <a:noFill/>
          <a:ln cap="flat" cmpd="sng" w="38100">
            <a:solidFill>
              <a:schemeClr val="lt1"/>
            </a:solidFill>
            <a:prstDash val="solid"/>
            <a:round/>
            <a:headEnd len="sm" w="sm" type="none"/>
            <a:tailEnd len="sm" w="sm" type="none"/>
          </a:ln>
        </p:spPr>
      </p:pic>
      <p:pic>
        <p:nvPicPr>
          <p:cNvPr id="720" name="Google Shape;720;p101"/>
          <p:cNvPicPr preferRelativeResize="0"/>
          <p:nvPr/>
        </p:nvPicPr>
        <p:blipFill>
          <a:blip r:embed="rId7">
            <a:alphaModFix/>
          </a:blip>
          <a:stretch>
            <a:fillRect/>
          </a:stretch>
        </p:blipFill>
        <p:spPr>
          <a:xfrm>
            <a:off x="6792223" y="1725614"/>
            <a:ext cx="1519500" cy="1519500"/>
          </a:xfrm>
          <a:prstGeom prst="ellipse">
            <a:avLst/>
          </a:prstGeom>
          <a:noFill/>
          <a:ln cap="flat" cmpd="sng" w="38100">
            <a:solidFill>
              <a:schemeClr val="lt1"/>
            </a:solidFill>
            <a:prstDash val="solid"/>
            <a:round/>
            <a:headEnd len="sm" w="sm" type="none"/>
            <a:tailEnd len="sm" w="sm" type="none"/>
          </a:ln>
        </p:spPr>
      </p:pic>
      <p:pic>
        <p:nvPicPr>
          <p:cNvPr id="721" name="Google Shape;721;p101"/>
          <p:cNvPicPr preferRelativeResize="0"/>
          <p:nvPr/>
        </p:nvPicPr>
        <p:blipFill>
          <a:blip r:embed="rId8">
            <a:alphaModFix/>
          </a:blip>
          <a:stretch>
            <a:fillRect/>
          </a:stretch>
        </p:blipFill>
        <p:spPr>
          <a:xfrm>
            <a:off x="6187581" y="2742198"/>
            <a:ext cx="1519500" cy="1519500"/>
          </a:xfrm>
          <a:prstGeom prst="ellipse">
            <a:avLst/>
          </a:prstGeom>
          <a:noFill/>
          <a:ln cap="flat" cmpd="sng" w="38100">
            <a:solidFill>
              <a:schemeClr val="lt1"/>
            </a:solidFill>
            <a:prstDash val="solid"/>
            <a:round/>
            <a:headEnd len="sm" w="sm" type="none"/>
            <a:tailEnd len="sm" w="sm" type="none"/>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5" name="Shape 725"/>
        <p:cNvGrpSpPr/>
        <p:nvPr/>
      </p:nvGrpSpPr>
      <p:grpSpPr>
        <a:xfrm>
          <a:off x="0" y="0"/>
          <a:ext cx="0" cy="0"/>
          <a:chOff x="0" y="0"/>
          <a:chExt cx="0" cy="0"/>
        </a:xfrm>
      </p:grpSpPr>
      <p:sp>
        <p:nvSpPr>
          <p:cNvPr id="726" name="Google Shape;726;p10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Martin Trust Center</a:t>
            </a:r>
            <a:endParaRPr/>
          </a:p>
        </p:txBody>
      </p:sp>
      <p:sp>
        <p:nvSpPr>
          <p:cNvPr id="727" name="Google Shape;727;p102"/>
          <p:cNvSpPr txBox="1"/>
          <p:nvPr>
            <p:ph idx="1" type="body"/>
          </p:nvPr>
        </p:nvSpPr>
        <p:spPr>
          <a:xfrm>
            <a:off x="311700" y="1152475"/>
            <a:ext cx="3999900" cy="2618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i="1" lang="en">
                <a:solidFill>
                  <a:schemeClr val="dk1"/>
                </a:solidFill>
              </a:rPr>
              <a:t>Register for 24/7 access to co-working space!</a:t>
            </a:r>
            <a:endParaRPr i="1">
              <a:solidFill>
                <a:schemeClr val="dk1"/>
              </a:solidFill>
            </a:endParaRPr>
          </a:p>
          <a:p>
            <a:pPr indent="0" lvl="0" marL="0" rtl="0" algn="l">
              <a:spcBef>
                <a:spcPts val="1200"/>
              </a:spcBef>
              <a:spcAft>
                <a:spcPts val="0"/>
              </a:spcAft>
              <a:buNone/>
            </a:pPr>
            <a:r>
              <a:rPr lang="en">
                <a:solidFill>
                  <a:schemeClr val="dk1"/>
                </a:solidFill>
              </a:rPr>
              <a:t>The Trust Center is open to all MIT students working on entrepreneurial activities and has:</a:t>
            </a:r>
            <a:endParaRPr>
              <a:solidFill>
                <a:schemeClr val="dk1"/>
              </a:solidFill>
            </a:endParaRPr>
          </a:p>
          <a:p>
            <a:pPr indent="-317500" lvl="0" marL="457200" rtl="0" algn="l">
              <a:spcBef>
                <a:spcPts val="1200"/>
              </a:spcBef>
              <a:spcAft>
                <a:spcPts val="0"/>
              </a:spcAft>
              <a:buClr>
                <a:schemeClr val="dk1"/>
              </a:buClr>
              <a:buSzPts val="1400"/>
              <a:buChar char="-"/>
            </a:pPr>
            <a:r>
              <a:rPr lang="en">
                <a:solidFill>
                  <a:schemeClr val="dk1"/>
                </a:solidFill>
              </a:rPr>
              <a:t>Reserved conference rooms for groups</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Open co-working space</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Kitchen with free coffee &amp; snacks</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Protoworkshop </a:t>
            </a:r>
            <a:r>
              <a:rPr lang="en">
                <a:solidFill>
                  <a:schemeClr val="dk1"/>
                </a:solidFill>
              </a:rPr>
              <a:t>makerspace</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And more...</a:t>
            </a:r>
            <a:endParaRPr>
              <a:solidFill>
                <a:schemeClr val="dk1"/>
              </a:solidFill>
            </a:endParaRPr>
          </a:p>
        </p:txBody>
      </p:sp>
      <p:sp>
        <p:nvSpPr>
          <p:cNvPr id="728" name="Google Shape;728;p102"/>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729" name="Google Shape;729;p102"/>
          <p:cNvSpPr txBox="1"/>
          <p:nvPr>
            <p:ph idx="1" type="body"/>
          </p:nvPr>
        </p:nvSpPr>
        <p:spPr>
          <a:xfrm>
            <a:off x="311700" y="3770277"/>
            <a:ext cx="3999900" cy="572700"/>
          </a:xfrm>
          <a:prstGeom prst="rect">
            <a:avLst/>
          </a:prstGeom>
          <a:solidFill>
            <a:schemeClr val="accent1"/>
          </a:solidFill>
        </p:spPr>
        <p:txBody>
          <a:bodyPr anchorCtr="0" anchor="ctr" bIns="91425" lIns="91425" spcFirstLastPara="1" rIns="91425" wrap="square" tIns="91425">
            <a:normAutofit/>
          </a:bodyPr>
          <a:lstStyle/>
          <a:p>
            <a:pPr indent="0" lvl="0" marL="0" rtl="0" algn="ctr">
              <a:spcBef>
                <a:spcPts val="0"/>
              </a:spcBef>
              <a:spcAft>
                <a:spcPts val="1200"/>
              </a:spcAft>
              <a:buNone/>
            </a:pPr>
            <a:r>
              <a:rPr b="1" lang="en">
                <a:solidFill>
                  <a:schemeClr val="lt1"/>
                </a:solidFill>
                <a:latin typeface="Helvetica Neue"/>
                <a:ea typeface="Helvetica Neue"/>
                <a:cs typeface="Helvetica Neue"/>
                <a:sym typeface="Helvetica Neue"/>
              </a:rPr>
              <a:t>E40-160</a:t>
            </a:r>
            <a:endParaRPr b="1">
              <a:solidFill>
                <a:schemeClr val="lt1"/>
              </a:solidFill>
              <a:latin typeface="Helvetica Neue"/>
              <a:ea typeface="Helvetica Neue"/>
              <a:cs typeface="Helvetica Neue"/>
              <a:sym typeface="Helvetica Neue"/>
            </a:endParaRPr>
          </a:p>
        </p:txBody>
      </p:sp>
      <p:pic>
        <p:nvPicPr>
          <p:cNvPr id="730" name="Google Shape;730;p102"/>
          <p:cNvPicPr preferRelativeResize="0"/>
          <p:nvPr/>
        </p:nvPicPr>
        <p:blipFill>
          <a:blip r:embed="rId3">
            <a:alphaModFix/>
          </a:blip>
          <a:stretch>
            <a:fillRect/>
          </a:stretch>
        </p:blipFill>
        <p:spPr>
          <a:xfrm>
            <a:off x="4572000" y="1002275"/>
            <a:ext cx="4164426" cy="3340693"/>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4" name="Shape 734"/>
        <p:cNvGrpSpPr/>
        <p:nvPr/>
      </p:nvGrpSpPr>
      <p:grpSpPr>
        <a:xfrm>
          <a:off x="0" y="0"/>
          <a:ext cx="0" cy="0"/>
          <a:chOff x="0" y="0"/>
          <a:chExt cx="0" cy="0"/>
        </a:xfrm>
      </p:grpSpPr>
      <p:sp>
        <p:nvSpPr>
          <p:cNvPr id="735" name="Google Shape;735;p10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Questions?</a:t>
            </a:r>
            <a:endParaRPr/>
          </a:p>
        </p:txBody>
      </p:sp>
      <p:sp>
        <p:nvSpPr>
          <p:cNvPr id="736" name="Google Shape;736;p103"/>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737" name="Google Shape;737;p103"/>
          <p:cNvPicPr preferRelativeResize="0"/>
          <p:nvPr/>
        </p:nvPicPr>
        <p:blipFill>
          <a:blip r:embed="rId3">
            <a:alphaModFix/>
          </a:blip>
          <a:stretch>
            <a:fillRect/>
          </a:stretch>
        </p:blipFill>
        <p:spPr>
          <a:xfrm>
            <a:off x="2069749" y="1017725"/>
            <a:ext cx="5004500" cy="3482400"/>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1" name="Shape 741"/>
        <p:cNvGrpSpPr/>
        <p:nvPr/>
      </p:nvGrpSpPr>
      <p:grpSpPr>
        <a:xfrm>
          <a:off x="0" y="0"/>
          <a:ext cx="0" cy="0"/>
          <a:chOff x="0" y="0"/>
          <a:chExt cx="0" cy="0"/>
        </a:xfrm>
      </p:grpSpPr>
      <p:sp>
        <p:nvSpPr>
          <p:cNvPr id="742" name="Google Shape;742;p10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Today’s Plan</a:t>
            </a:r>
            <a:endParaRPr/>
          </a:p>
        </p:txBody>
      </p:sp>
      <p:sp>
        <p:nvSpPr>
          <p:cNvPr id="743" name="Google Shape;743;p104"/>
          <p:cNvSpPr txBox="1"/>
          <p:nvPr>
            <p:ph idx="1" type="body"/>
          </p:nvPr>
        </p:nvSpPr>
        <p:spPr>
          <a:xfrm>
            <a:off x="311700" y="1217450"/>
            <a:ext cx="4905900" cy="3132000"/>
          </a:xfrm>
          <a:prstGeom prst="rect">
            <a:avLst/>
          </a:prstGeom>
        </p:spPr>
        <p:txBody>
          <a:bodyPr anchorCtr="0" anchor="t" bIns="91425" lIns="91425" spcFirstLastPara="1" rIns="91425" wrap="square" tIns="91425">
            <a:normAutofit lnSpcReduction="10000"/>
          </a:bodyPr>
          <a:lstStyle/>
          <a:p>
            <a:pPr indent="0" lvl="0" marL="0" rtl="0" algn="l">
              <a:lnSpc>
                <a:spcPct val="150000"/>
              </a:lnSpc>
              <a:spcBef>
                <a:spcPts val="0"/>
              </a:spcBef>
              <a:spcAft>
                <a:spcPts val="0"/>
              </a:spcAft>
              <a:buNone/>
            </a:pPr>
            <a:r>
              <a:rPr lang="en" sz="1700" strike="sngStrike"/>
              <a:t>30 mins	Intro to Venture Creation Tactics</a:t>
            </a:r>
            <a:endParaRPr sz="1700" strike="sngStrike"/>
          </a:p>
          <a:p>
            <a:pPr indent="0" lvl="0" marL="0" rtl="0" algn="l">
              <a:lnSpc>
                <a:spcPct val="150000"/>
              </a:lnSpc>
              <a:spcBef>
                <a:spcPts val="1200"/>
              </a:spcBef>
              <a:spcAft>
                <a:spcPts val="0"/>
              </a:spcAft>
              <a:buNone/>
            </a:pPr>
            <a:r>
              <a:rPr lang="en" sz="1700"/>
              <a:t>40 mins	Pitches</a:t>
            </a:r>
            <a:endParaRPr sz="1700"/>
          </a:p>
          <a:p>
            <a:pPr indent="0" lvl="0" marL="0" rtl="0" algn="l">
              <a:lnSpc>
                <a:spcPct val="150000"/>
              </a:lnSpc>
              <a:spcBef>
                <a:spcPts val="1200"/>
              </a:spcBef>
              <a:spcAft>
                <a:spcPts val="0"/>
              </a:spcAft>
              <a:buNone/>
            </a:pPr>
            <a:r>
              <a:rPr lang="en" sz="1700"/>
              <a:t>30 mins	Lecture &amp; Discussion</a:t>
            </a:r>
            <a:endParaRPr sz="1700"/>
          </a:p>
          <a:p>
            <a:pPr indent="0" lvl="0" marL="0" rtl="0" algn="l">
              <a:lnSpc>
                <a:spcPct val="150000"/>
              </a:lnSpc>
              <a:spcBef>
                <a:spcPts val="1200"/>
              </a:spcBef>
              <a:spcAft>
                <a:spcPts val="0"/>
              </a:spcAft>
              <a:buNone/>
            </a:pPr>
            <a:r>
              <a:rPr lang="en" sz="1700"/>
              <a:t>60 mins	Workshop Session</a:t>
            </a:r>
            <a:endParaRPr sz="1700"/>
          </a:p>
          <a:p>
            <a:pPr indent="0" lvl="0" marL="0" rtl="0" algn="l">
              <a:lnSpc>
                <a:spcPct val="150000"/>
              </a:lnSpc>
              <a:spcBef>
                <a:spcPts val="1200"/>
              </a:spcBef>
              <a:spcAft>
                <a:spcPts val="0"/>
              </a:spcAft>
              <a:buNone/>
            </a:pPr>
            <a:r>
              <a:rPr lang="en" sz="1700"/>
              <a:t>10 mins	Wrap Up, Debrief, and Q&amp;A</a:t>
            </a:r>
            <a:endParaRPr sz="1700"/>
          </a:p>
          <a:p>
            <a:pPr indent="0" lvl="0" marL="0" rtl="0" algn="l">
              <a:lnSpc>
                <a:spcPct val="150000"/>
              </a:lnSpc>
              <a:spcBef>
                <a:spcPts val="1200"/>
              </a:spcBef>
              <a:spcAft>
                <a:spcPts val="1200"/>
              </a:spcAft>
              <a:buNone/>
            </a:pPr>
            <a:r>
              <a:rPr lang="en" sz="1700"/>
              <a:t>...	Team Matching (as needed)</a:t>
            </a:r>
            <a:endParaRPr sz="1700"/>
          </a:p>
        </p:txBody>
      </p:sp>
      <p:sp>
        <p:nvSpPr>
          <p:cNvPr id="744" name="Google Shape;744;p104"/>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745" name="Google Shape;745;p104"/>
          <p:cNvPicPr preferRelativeResize="0"/>
          <p:nvPr/>
        </p:nvPicPr>
        <p:blipFill rotWithShape="1">
          <a:blip r:embed="rId3">
            <a:alphaModFix/>
          </a:blip>
          <a:srcRect b="0" l="9745" r="11090" t="0"/>
          <a:stretch/>
        </p:blipFill>
        <p:spPr>
          <a:xfrm>
            <a:off x="5217700" y="1132275"/>
            <a:ext cx="4682700" cy="34163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4"/>
          <p:cNvSpPr txBox="1"/>
          <p:nvPr>
            <p:ph type="title"/>
          </p:nvPr>
        </p:nvSpPr>
        <p:spPr>
          <a:xfrm>
            <a:off x="1063050" y="1798950"/>
            <a:ext cx="7017900" cy="15456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i="1" lang="en">
                <a:solidFill>
                  <a:schemeClr val="dk1"/>
                </a:solidFill>
              </a:rPr>
              <a:t>tactic (n)</a:t>
            </a:r>
            <a:endParaRPr i="1">
              <a:solidFill>
                <a:schemeClr val="dk1"/>
              </a:solidFill>
            </a:endParaRPr>
          </a:p>
          <a:p>
            <a:pPr indent="0" lvl="0" marL="0" rtl="0" algn="ctr">
              <a:spcBef>
                <a:spcPts val="0"/>
              </a:spcBef>
              <a:spcAft>
                <a:spcPts val="0"/>
              </a:spcAft>
              <a:buNone/>
            </a:pPr>
            <a:r>
              <a:rPr b="0" i="1" lang="en">
                <a:solidFill>
                  <a:schemeClr val="dk2"/>
                </a:solidFill>
              </a:rPr>
              <a:t>an </a:t>
            </a:r>
            <a:r>
              <a:rPr i="1" lang="en" u="sng">
                <a:solidFill>
                  <a:schemeClr val="dk2"/>
                </a:solidFill>
              </a:rPr>
              <a:t>action</a:t>
            </a:r>
            <a:r>
              <a:rPr b="0" i="1" lang="en">
                <a:solidFill>
                  <a:schemeClr val="dk2"/>
                </a:solidFill>
              </a:rPr>
              <a:t> or strategy carefully planned to achieve a specific end</a:t>
            </a:r>
            <a:endParaRPr b="0" i="1">
              <a:solidFill>
                <a:schemeClr val="dk2"/>
              </a:solidFill>
            </a:endParaRPr>
          </a:p>
        </p:txBody>
      </p:sp>
      <p:sp>
        <p:nvSpPr>
          <p:cNvPr id="119" name="Google Shape;119;p24"/>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120" name="Google Shape;120;p24"/>
          <p:cNvPicPr preferRelativeResize="0"/>
          <p:nvPr/>
        </p:nvPicPr>
        <p:blipFill>
          <a:blip r:embed="rId3">
            <a:alphaModFix/>
          </a:blip>
          <a:stretch>
            <a:fillRect/>
          </a:stretch>
        </p:blipFill>
        <p:spPr>
          <a:xfrm>
            <a:off x="1810495" y="2214759"/>
            <a:ext cx="2325350" cy="758275"/>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9" name="Shape 749"/>
        <p:cNvGrpSpPr/>
        <p:nvPr/>
      </p:nvGrpSpPr>
      <p:grpSpPr>
        <a:xfrm>
          <a:off x="0" y="0"/>
          <a:ext cx="0" cy="0"/>
          <a:chOff x="0" y="0"/>
          <a:chExt cx="0" cy="0"/>
        </a:xfrm>
      </p:grpSpPr>
      <p:sp>
        <p:nvSpPr>
          <p:cNvPr id="750" name="Google Shape;750;p105"/>
          <p:cNvSpPr txBox="1"/>
          <p:nvPr>
            <p:ph type="title"/>
          </p:nvPr>
        </p:nvSpPr>
        <p:spPr>
          <a:xfrm>
            <a:off x="311700" y="34462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t>Pitches &amp; Presentations</a:t>
            </a:r>
            <a:endParaRPr b="0"/>
          </a:p>
          <a:p>
            <a:pPr indent="0" lvl="0" marL="0" rtl="0" algn="ctr">
              <a:spcBef>
                <a:spcPts val="0"/>
              </a:spcBef>
              <a:spcAft>
                <a:spcPts val="0"/>
              </a:spcAft>
              <a:buNone/>
            </a:pPr>
            <a:r>
              <a:rPr b="0" lang="en" sz="2488"/>
              <a:t>60 Second</a:t>
            </a:r>
            <a:r>
              <a:rPr b="0" lang="en" sz="2488"/>
              <a:t> Overview of Your Venture</a:t>
            </a:r>
            <a:endParaRPr b="0" sz="2488"/>
          </a:p>
          <a:p>
            <a:pPr indent="0" lvl="0" marL="0" rtl="0" algn="l">
              <a:spcBef>
                <a:spcPts val="0"/>
              </a:spcBef>
              <a:spcAft>
                <a:spcPts val="0"/>
              </a:spcAft>
              <a:buNone/>
            </a:pPr>
            <a:r>
              <a:t/>
            </a:r>
            <a:endParaRPr b="0" sz="2488"/>
          </a:p>
        </p:txBody>
      </p:sp>
      <p:sp>
        <p:nvSpPr>
          <p:cNvPr id="751" name="Google Shape;751;p105"/>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752" name="Google Shape;752;p105"/>
          <p:cNvPicPr preferRelativeResize="0"/>
          <p:nvPr/>
        </p:nvPicPr>
        <p:blipFill>
          <a:blip r:embed="rId3">
            <a:alphaModFix/>
          </a:blip>
          <a:stretch>
            <a:fillRect/>
          </a:stretch>
        </p:blipFill>
        <p:spPr>
          <a:xfrm>
            <a:off x="2653150" y="631225"/>
            <a:ext cx="3837701" cy="2473800"/>
          </a:xfrm>
          <a:prstGeom prst="rect">
            <a:avLst/>
          </a:prstGeom>
          <a:noFill/>
          <a:ln>
            <a:noFill/>
          </a:ln>
        </p:spPr>
      </p:pic>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6" name="Shape 756"/>
        <p:cNvGrpSpPr/>
        <p:nvPr/>
      </p:nvGrpSpPr>
      <p:grpSpPr>
        <a:xfrm>
          <a:off x="0" y="0"/>
          <a:ext cx="0" cy="0"/>
          <a:chOff x="0" y="0"/>
          <a:chExt cx="0" cy="0"/>
        </a:xfrm>
      </p:grpSpPr>
      <p:sp>
        <p:nvSpPr>
          <p:cNvPr id="757" name="Google Shape;757;p10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Today’s Plan</a:t>
            </a:r>
            <a:endParaRPr/>
          </a:p>
        </p:txBody>
      </p:sp>
      <p:sp>
        <p:nvSpPr>
          <p:cNvPr id="758" name="Google Shape;758;p106"/>
          <p:cNvSpPr txBox="1"/>
          <p:nvPr>
            <p:ph idx="1" type="body"/>
          </p:nvPr>
        </p:nvSpPr>
        <p:spPr>
          <a:xfrm>
            <a:off x="311700" y="1217450"/>
            <a:ext cx="4905900" cy="3132000"/>
          </a:xfrm>
          <a:prstGeom prst="rect">
            <a:avLst/>
          </a:prstGeom>
        </p:spPr>
        <p:txBody>
          <a:bodyPr anchorCtr="0" anchor="t" bIns="91425" lIns="91425" spcFirstLastPara="1" rIns="91425" wrap="square" tIns="91425">
            <a:normAutofit lnSpcReduction="10000"/>
          </a:bodyPr>
          <a:lstStyle/>
          <a:p>
            <a:pPr indent="0" lvl="0" marL="0" rtl="0" algn="l">
              <a:lnSpc>
                <a:spcPct val="150000"/>
              </a:lnSpc>
              <a:spcBef>
                <a:spcPts val="0"/>
              </a:spcBef>
              <a:spcAft>
                <a:spcPts val="0"/>
              </a:spcAft>
              <a:buNone/>
            </a:pPr>
            <a:r>
              <a:rPr lang="en" sz="1700" strike="sngStrike"/>
              <a:t>30 mins	Intro to Venture Creation Tactics</a:t>
            </a:r>
            <a:endParaRPr sz="1700" strike="sngStrike"/>
          </a:p>
          <a:p>
            <a:pPr indent="0" lvl="0" marL="0" rtl="0" algn="l">
              <a:lnSpc>
                <a:spcPct val="150000"/>
              </a:lnSpc>
              <a:spcBef>
                <a:spcPts val="1200"/>
              </a:spcBef>
              <a:spcAft>
                <a:spcPts val="0"/>
              </a:spcAft>
              <a:buNone/>
            </a:pPr>
            <a:r>
              <a:rPr lang="en" sz="1700" strike="sngStrike"/>
              <a:t>40 mins	Pitches</a:t>
            </a:r>
            <a:endParaRPr sz="1700" strike="sngStrike"/>
          </a:p>
          <a:p>
            <a:pPr indent="0" lvl="0" marL="0" rtl="0" algn="l">
              <a:lnSpc>
                <a:spcPct val="150000"/>
              </a:lnSpc>
              <a:spcBef>
                <a:spcPts val="1200"/>
              </a:spcBef>
              <a:spcAft>
                <a:spcPts val="0"/>
              </a:spcAft>
              <a:buNone/>
            </a:pPr>
            <a:r>
              <a:rPr lang="en" sz="1700"/>
              <a:t>30 mins	Lecture &amp; Discussion</a:t>
            </a:r>
            <a:endParaRPr sz="1700"/>
          </a:p>
          <a:p>
            <a:pPr indent="0" lvl="0" marL="0" rtl="0" algn="l">
              <a:lnSpc>
                <a:spcPct val="150000"/>
              </a:lnSpc>
              <a:spcBef>
                <a:spcPts val="1200"/>
              </a:spcBef>
              <a:spcAft>
                <a:spcPts val="0"/>
              </a:spcAft>
              <a:buNone/>
            </a:pPr>
            <a:r>
              <a:rPr lang="en" sz="1700"/>
              <a:t>60 mins	Workshop Session</a:t>
            </a:r>
            <a:endParaRPr sz="1700"/>
          </a:p>
          <a:p>
            <a:pPr indent="0" lvl="0" marL="0" rtl="0" algn="l">
              <a:lnSpc>
                <a:spcPct val="150000"/>
              </a:lnSpc>
              <a:spcBef>
                <a:spcPts val="1200"/>
              </a:spcBef>
              <a:spcAft>
                <a:spcPts val="0"/>
              </a:spcAft>
              <a:buNone/>
            </a:pPr>
            <a:r>
              <a:rPr lang="en" sz="1700"/>
              <a:t>10 mins	Wrap Up, Debrief, and Q&amp;A</a:t>
            </a:r>
            <a:endParaRPr sz="1700"/>
          </a:p>
          <a:p>
            <a:pPr indent="0" lvl="0" marL="0" rtl="0" algn="l">
              <a:lnSpc>
                <a:spcPct val="150000"/>
              </a:lnSpc>
              <a:spcBef>
                <a:spcPts val="1200"/>
              </a:spcBef>
              <a:spcAft>
                <a:spcPts val="1200"/>
              </a:spcAft>
              <a:buNone/>
            </a:pPr>
            <a:r>
              <a:rPr lang="en" sz="1700"/>
              <a:t>...	Team Matching (as needed)</a:t>
            </a:r>
            <a:endParaRPr sz="1700"/>
          </a:p>
        </p:txBody>
      </p:sp>
      <p:sp>
        <p:nvSpPr>
          <p:cNvPr id="759" name="Google Shape;759;p106"/>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760" name="Google Shape;760;p106"/>
          <p:cNvPicPr preferRelativeResize="0"/>
          <p:nvPr/>
        </p:nvPicPr>
        <p:blipFill rotWithShape="1">
          <a:blip r:embed="rId3">
            <a:alphaModFix/>
          </a:blip>
          <a:srcRect b="0" l="9745" r="11090" t="0"/>
          <a:stretch/>
        </p:blipFill>
        <p:spPr>
          <a:xfrm>
            <a:off x="5217700" y="1132275"/>
            <a:ext cx="4682700" cy="3416399"/>
          </a:xfrm>
          <a:prstGeom prst="rect">
            <a:avLst/>
          </a:prstGeom>
          <a:noFill/>
          <a:ln>
            <a:noFill/>
          </a:ln>
        </p:spPr>
      </p:pic>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4" name="Shape 764"/>
        <p:cNvGrpSpPr/>
        <p:nvPr/>
      </p:nvGrpSpPr>
      <p:grpSpPr>
        <a:xfrm>
          <a:off x="0" y="0"/>
          <a:ext cx="0" cy="0"/>
          <a:chOff x="0" y="0"/>
          <a:chExt cx="0" cy="0"/>
        </a:xfrm>
      </p:grpSpPr>
      <p:sp>
        <p:nvSpPr>
          <p:cNvPr id="765" name="Google Shape;765;p10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This Week’s Tactic: Advanced PMR</a:t>
            </a:r>
            <a:endParaRPr/>
          </a:p>
        </p:txBody>
      </p:sp>
      <p:sp>
        <p:nvSpPr>
          <p:cNvPr id="766" name="Google Shape;766;p107"/>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767" name="Google Shape;767;p107"/>
          <p:cNvPicPr preferRelativeResize="0"/>
          <p:nvPr/>
        </p:nvPicPr>
        <p:blipFill>
          <a:blip r:embed="rId3">
            <a:alphaModFix/>
          </a:blip>
          <a:stretch>
            <a:fillRect/>
          </a:stretch>
        </p:blipFill>
        <p:spPr>
          <a:xfrm>
            <a:off x="1450437" y="1017725"/>
            <a:ext cx="6243116" cy="3645499"/>
          </a:xfrm>
          <a:prstGeom prst="rect">
            <a:avLst/>
          </a:prstGeom>
          <a:noFill/>
          <a:ln>
            <a:noFill/>
          </a:ln>
        </p:spPr>
      </p:pic>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1" name="Shape 771"/>
        <p:cNvGrpSpPr/>
        <p:nvPr/>
      </p:nvGrpSpPr>
      <p:grpSpPr>
        <a:xfrm>
          <a:off x="0" y="0"/>
          <a:ext cx="0" cy="0"/>
          <a:chOff x="0" y="0"/>
          <a:chExt cx="0" cy="0"/>
        </a:xfrm>
      </p:grpSpPr>
      <p:sp>
        <p:nvSpPr>
          <p:cNvPr id="772" name="Google Shape;772;p108"/>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t>PMR is all about learning.</a:t>
            </a:r>
            <a:endParaRPr/>
          </a:p>
          <a:p>
            <a:pPr indent="0" lvl="0" marL="0" rtl="0" algn="ctr">
              <a:spcBef>
                <a:spcPts val="0"/>
              </a:spcBef>
              <a:spcAft>
                <a:spcPts val="0"/>
              </a:spcAft>
              <a:buClr>
                <a:schemeClr val="dk1"/>
              </a:buClr>
              <a:buSzPct val="30555"/>
              <a:buFont typeface="Arial"/>
              <a:buNone/>
            </a:pPr>
            <a:r>
              <a:t/>
            </a:r>
            <a:endParaRPr/>
          </a:p>
          <a:p>
            <a:pPr indent="0" lvl="0" marL="0" rtl="0" algn="ctr">
              <a:spcBef>
                <a:spcPts val="0"/>
              </a:spcBef>
              <a:spcAft>
                <a:spcPts val="0"/>
              </a:spcAft>
              <a:buNone/>
            </a:pPr>
            <a:r>
              <a:rPr b="0" lang="en"/>
              <a:t>We want to learn about the real problem and opportunity while in inquiry mode. </a:t>
            </a:r>
            <a:endParaRPr b="0"/>
          </a:p>
          <a:p>
            <a:pPr indent="0" lvl="0" marL="0" rtl="0" algn="ctr">
              <a:spcBef>
                <a:spcPts val="0"/>
              </a:spcBef>
              <a:spcAft>
                <a:spcPts val="0"/>
              </a:spcAft>
              <a:buNone/>
            </a:pPr>
            <a:r>
              <a:t/>
            </a:r>
            <a:endParaRPr b="0"/>
          </a:p>
          <a:p>
            <a:pPr indent="0" lvl="0" marL="0" rtl="0" algn="ctr">
              <a:spcBef>
                <a:spcPts val="0"/>
              </a:spcBef>
              <a:spcAft>
                <a:spcPts val="0"/>
              </a:spcAft>
              <a:buNone/>
            </a:pPr>
            <a:r>
              <a:rPr b="0" lang="en"/>
              <a:t>We’ll start with market research...</a:t>
            </a:r>
            <a:endParaRPr b="0"/>
          </a:p>
        </p:txBody>
      </p:sp>
      <p:sp>
        <p:nvSpPr>
          <p:cNvPr id="773" name="Google Shape;773;p108"/>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7" name="Shape 777"/>
        <p:cNvGrpSpPr/>
        <p:nvPr/>
      </p:nvGrpSpPr>
      <p:grpSpPr>
        <a:xfrm>
          <a:off x="0" y="0"/>
          <a:ext cx="0" cy="0"/>
          <a:chOff x="0" y="0"/>
          <a:chExt cx="0" cy="0"/>
        </a:xfrm>
      </p:grpSpPr>
      <p:pic>
        <p:nvPicPr>
          <p:cNvPr id="778" name="Google Shape;778;p109"/>
          <p:cNvPicPr preferRelativeResize="0"/>
          <p:nvPr/>
        </p:nvPicPr>
        <p:blipFill>
          <a:blip r:embed="rId3">
            <a:alphaModFix/>
          </a:blip>
          <a:stretch>
            <a:fillRect/>
          </a:stretch>
        </p:blipFill>
        <p:spPr>
          <a:xfrm>
            <a:off x="898088" y="0"/>
            <a:ext cx="7347829" cy="5143500"/>
          </a:xfrm>
          <a:prstGeom prst="rect">
            <a:avLst/>
          </a:prstGeom>
          <a:noFill/>
          <a:ln>
            <a:noFill/>
          </a:ln>
        </p:spPr>
      </p:pic>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2" name="Shape 782"/>
        <p:cNvGrpSpPr/>
        <p:nvPr/>
      </p:nvGrpSpPr>
      <p:grpSpPr>
        <a:xfrm>
          <a:off x="0" y="0"/>
          <a:ext cx="0" cy="0"/>
          <a:chOff x="0" y="0"/>
          <a:chExt cx="0" cy="0"/>
        </a:xfrm>
      </p:grpSpPr>
      <p:pic>
        <p:nvPicPr>
          <p:cNvPr id="783" name="Google Shape;783;p110"/>
          <p:cNvPicPr preferRelativeResize="0"/>
          <p:nvPr/>
        </p:nvPicPr>
        <p:blipFill>
          <a:blip r:embed="rId3">
            <a:alphaModFix/>
          </a:blip>
          <a:stretch>
            <a:fillRect/>
          </a:stretch>
        </p:blipFill>
        <p:spPr>
          <a:xfrm>
            <a:off x="1972175" y="0"/>
            <a:ext cx="5143500" cy="5143500"/>
          </a:xfrm>
          <a:prstGeom prst="rect">
            <a:avLst/>
          </a:prstGeom>
          <a:noFill/>
          <a:ln>
            <a:noFill/>
          </a:ln>
        </p:spPr>
      </p:pic>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7" name="Shape 787"/>
        <p:cNvGrpSpPr/>
        <p:nvPr/>
      </p:nvGrpSpPr>
      <p:grpSpPr>
        <a:xfrm>
          <a:off x="0" y="0"/>
          <a:ext cx="0" cy="0"/>
          <a:chOff x="0" y="0"/>
          <a:chExt cx="0" cy="0"/>
        </a:xfrm>
      </p:grpSpPr>
      <p:pic>
        <p:nvPicPr>
          <p:cNvPr id="788" name="Google Shape;788;p111"/>
          <p:cNvPicPr preferRelativeResize="0"/>
          <p:nvPr/>
        </p:nvPicPr>
        <p:blipFill>
          <a:blip r:embed="rId3">
            <a:alphaModFix/>
          </a:blip>
          <a:stretch>
            <a:fillRect/>
          </a:stretch>
        </p:blipFill>
        <p:spPr>
          <a:xfrm>
            <a:off x="1183025" y="152400"/>
            <a:ext cx="6777947" cy="4838701"/>
          </a:xfrm>
          <a:prstGeom prst="rect">
            <a:avLst/>
          </a:prstGeom>
          <a:noFill/>
          <a:ln>
            <a:noFill/>
          </a:ln>
        </p:spPr>
      </p:pic>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2" name="Shape 792"/>
        <p:cNvGrpSpPr/>
        <p:nvPr/>
      </p:nvGrpSpPr>
      <p:grpSpPr>
        <a:xfrm>
          <a:off x="0" y="0"/>
          <a:ext cx="0" cy="0"/>
          <a:chOff x="0" y="0"/>
          <a:chExt cx="0" cy="0"/>
        </a:xfrm>
      </p:grpSpPr>
      <p:pic>
        <p:nvPicPr>
          <p:cNvPr id="793" name="Google Shape;793;p112"/>
          <p:cNvPicPr preferRelativeResize="0"/>
          <p:nvPr/>
        </p:nvPicPr>
        <p:blipFill>
          <a:blip r:embed="rId3">
            <a:alphaModFix/>
          </a:blip>
          <a:stretch>
            <a:fillRect/>
          </a:stretch>
        </p:blipFill>
        <p:spPr>
          <a:xfrm>
            <a:off x="-2262" y="0"/>
            <a:ext cx="9148517" cy="5143500"/>
          </a:xfrm>
          <a:prstGeom prst="rect">
            <a:avLst/>
          </a:prstGeom>
          <a:noFill/>
          <a:ln>
            <a:noFill/>
          </a:ln>
        </p:spPr>
      </p:pic>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7" name="Shape 797"/>
        <p:cNvGrpSpPr/>
        <p:nvPr/>
      </p:nvGrpSpPr>
      <p:grpSpPr>
        <a:xfrm>
          <a:off x="0" y="0"/>
          <a:ext cx="0" cy="0"/>
          <a:chOff x="0" y="0"/>
          <a:chExt cx="0" cy="0"/>
        </a:xfrm>
      </p:grpSpPr>
      <p:sp>
        <p:nvSpPr>
          <p:cNvPr id="798" name="Google Shape;798;p11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990"/>
              <a:buFont typeface="Arial"/>
              <a:buNone/>
            </a:pPr>
            <a:r>
              <a:rPr lang="en" sz="2840"/>
              <a:t>You must include primary market research.</a:t>
            </a:r>
            <a:endParaRPr sz="2840"/>
          </a:p>
          <a:p>
            <a:pPr indent="0" lvl="0" marL="0" rtl="0" algn="ctr">
              <a:spcBef>
                <a:spcPts val="0"/>
              </a:spcBef>
              <a:spcAft>
                <a:spcPts val="0"/>
              </a:spcAft>
              <a:buSzPts val="990"/>
              <a:buNone/>
            </a:pPr>
            <a:r>
              <a:t/>
            </a:r>
            <a:endParaRPr b="0" sz="2840"/>
          </a:p>
          <a:p>
            <a:pPr indent="0" lvl="0" marL="0" rtl="0" algn="ctr">
              <a:spcBef>
                <a:spcPts val="0"/>
              </a:spcBef>
              <a:spcAft>
                <a:spcPts val="0"/>
              </a:spcAft>
              <a:buSzPts val="990"/>
              <a:buNone/>
            </a:pPr>
            <a:r>
              <a:rPr b="0" lang="en" sz="2840"/>
              <a:t>You can support it with secondary market research.</a:t>
            </a:r>
            <a:endParaRPr sz="2840"/>
          </a:p>
        </p:txBody>
      </p:sp>
      <p:sp>
        <p:nvSpPr>
          <p:cNvPr id="799" name="Google Shape;799;p113"/>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3" name="Shape 803"/>
        <p:cNvGrpSpPr/>
        <p:nvPr/>
      </p:nvGrpSpPr>
      <p:grpSpPr>
        <a:xfrm>
          <a:off x="0" y="0"/>
          <a:ext cx="0" cy="0"/>
          <a:chOff x="0" y="0"/>
          <a:chExt cx="0" cy="0"/>
        </a:xfrm>
      </p:grpSpPr>
      <p:sp>
        <p:nvSpPr>
          <p:cNvPr id="804" name="Google Shape;804;p11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Qualitative vs. Quantitative PMR</a:t>
            </a:r>
            <a:endParaRPr/>
          </a:p>
        </p:txBody>
      </p:sp>
      <p:sp>
        <p:nvSpPr>
          <p:cNvPr id="805" name="Google Shape;805;p114"/>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en">
                <a:solidFill>
                  <a:schemeClr val="dk1"/>
                </a:solidFill>
                <a:latin typeface="Helvetica Neue"/>
                <a:ea typeface="Helvetica Neue"/>
                <a:cs typeface="Helvetica Neue"/>
                <a:sym typeface="Helvetica Neue"/>
              </a:rPr>
              <a:t>Qualitative</a:t>
            </a:r>
            <a:endParaRPr b="1">
              <a:solidFill>
                <a:schemeClr val="dk1"/>
              </a:solidFill>
              <a:latin typeface="Helvetica Neue"/>
              <a:ea typeface="Helvetica Neue"/>
              <a:cs typeface="Helvetica Neue"/>
              <a:sym typeface="Helvetica Neue"/>
            </a:endParaRPr>
          </a:p>
          <a:p>
            <a:pPr indent="0" lvl="0" marL="0" rtl="0" algn="l">
              <a:spcBef>
                <a:spcPts val="1200"/>
              </a:spcBef>
              <a:spcAft>
                <a:spcPts val="1200"/>
              </a:spcAft>
              <a:buNone/>
            </a:pPr>
            <a:r>
              <a:t/>
            </a:r>
            <a:endParaRPr/>
          </a:p>
        </p:txBody>
      </p:sp>
      <p:sp>
        <p:nvSpPr>
          <p:cNvPr id="806" name="Google Shape;806;p114"/>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b="1" lang="en">
                <a:solidFill>
                  <a:schemeClr val="dk1"/>
                </a:solidFill>
                <a:latin typeface="Helvetica Neue"/>
                <a:ea typeface="Helvetica Neue"/>
                <a:cs typeface="Helvetica Neue"/>
                <a:sym typeface="Helvetica Neue"/>
              </a:rPr>
              <a:t>Quantitative</a:t>
            </a:r>
            <a:endParaRPr b="1">
              <a:solidFill>
                <a:schemeClr val="dk1"/>
              </a:solidFill>
              <a:latin typeface="Helvetica Neue"/>
              <a:ea typeface="Helvetica Neue"/>
              <a:cs typeface="Helvetica Neue"/>
              <a:sym typeface="Helvetica Neue"/>
            </a:endParaRPr>
          </a:p>
        </p:txBody>
      </p:sp>
      <p:sp>
        <p:nvSpPr>
          <p:cNvPr id="807" name="Google Shape;807;p114"/>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IT Venture Creation Tactics">
  <a:themeElements>
    <a:clrScheme name="Simple Light">
      <a:dk1>
        <a:srgbClr val="000000"/>
      </a:dk1>
      <a:lt1>
        <a:srgbClr val="FFFFFF"/>
      </a:lt1>
      <a:dk2>
        <a:srgbClr val="8A8B8C"/>
      </a:dk2>
      <a:lt2>
        <a:srgbClr val="C2C0BF"/>
      </a:lt2>
      <a:accent1>
        <a:srgbClr val="A31F34"/>
      </a:accent1>
      <a:accent2>
        <a:srgbClr val="8A8B8C"/>
      </a:accent2>
      <a:accent3>
        <a:srgbClr val="C2C0BF"/>
      </a:accent3>
      <a:accent4>
        <a:srgbClr val="000000"/>
      </a:accent4>
      <a:accent5>
        <a:srgbClr val="0097A7"/>
      </a:accent5>
      <a:accent6>
        <a:srgbClr val="EEFF41"/>
      </a:accent6>
      <a:hlink>
        <a:srgbClr val="A31F34"/>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