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EEE052DA-9C68-4650-AC96-119556BD3C73}" type="datetimeFigureOut">
              <a:rPr lang="el-GR" smtClean="0"/>
              <a:t>25/1/2022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32316E7-6024-4793-B1F6-7BD6DB747F8E}" type="slidenum">
              <a:rPr lang="el-GR" smtClean="0"/>
              <a:t>‹#›</a:t>
            </a:fld>
            <a:endParaRPr lang="el-GR"/>
          </a:p>
        </p:txBody>
      </p:sp>
    </p:spTree>
    <p:extLst>
      <p:ext uri="{BB962C8B-B14F-4D97-AF65-F5344CB8AC3E}">
        <p14:creationId xmlns:p14="http://schemas.microsoft.com/office/powerpoint/2010/main" val="9475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EE052DA-9C68-4650-AC96-119556BD3C73}" type="datetimeFigureOut">
              <a:rPr lang="el-GR" smtClean="0"/>
              <a:t>25/1/2022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32316E7-6024-4793-B1F6-7BD6DB747F8E}" type="slidenum">
              <a:rPr lang="el-GR" smtClean="0"/>
              <a:t>‹#›</a:t>
            </a:fld>
            <a:endParaRPr lang="el-GR"/>
          </a:p>
        </p:txBody>
      </p:sp>
    </p:spTree>
    <p:extLst>
      <p:ext uri="{BB962C8B-B14F-4D97-AF65-F5344CB8AC3E}">
        <p14:creationId xmlns:p14="http://schemas.microsoft.com/office/powerpoint/2010/main" val="189633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EE052DA-9C68-4650-AC96-119556BD3C73}" type="datetimeFigureOut">
              <a:rPr lang="el-GR" smtClean="0"/>
              <a:t>25/1/2022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32316E7-6024-4793-B1F6-7BD6DB747F8E}" type="slidenum">
              <a:rPr lang="el-GR" smtClean="0"/>
              <a:t>‹#›</a:t>
            </a:fld>
            <a:endParaRPr lang="el-GR"/>
          </a:p>
        </p:txBody>
      </p:sp>
    </p:spTree>
    <p:extLst>
      <p:ext uri="{BB962C8B-B14F-4D97-AF65-F5344CB8AC3E}">
        <p14:creationId xmlns:p14="http://schemas.microsoft.com/office/powerpoint/2010/main" val="3438957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711200" y="473075"/>
            <a:ext cx="10871200" cy="1143000"/>
          </a:xfrm>
        </p:spPr>
        <p:txBody>
          <a:bodyPr/>
          <a:lstStyle/>
          <a:p>
            <a:r>
              <a:rPr lang="el-GR" smtClean="0"/>
              <a:t>Στυλ κύριου τίτλου</a:t>
            </a:r>
            <a:endParaRPr lang="en-US"/>
          </a:p>
        </p:txBody>
      </p:sp>
      <p:sp>
        <p:nvSpPr>
          <p:cNvPr id="3" name="Θέση περιεχομένου 2"/>
          <p:cNvSpPr>
            <a:spLocks noGrp="1"/>
          </p:cNvSpPr>
          <p:nvPr>
            <p:ph sz="half" idx="1"/>
          </p:nvPr>
        </p:nvSpPr>
        <p:spPr>
          <a:xfrm>
            <a:off x="711200" y="1828800"/>
            <a:ext cx="5334000" cy="40386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quarter" idx="2"/>
          </p:nvPr>
        </p:nvSpPr>
        <p:spPr>
          <a:xfrm>
            <a:off x="6248400" y="1828800"/>
            <a:ext cx="5334000" cy="19431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περιεχομένου 4"/>
          <p:cNvSpPr>
            <a:spLocks noGrp="1"/>
          </p:cNvSpPr>
          <p:nvPr>
            <p:ph sz="quarter" idx="3"/>
          </p:nvPr>
        </p:nvSpPr>
        <p:spPr>
          <a:xfrm>
            <a:off x="6248400" y="3924300"/>
            <a:ext cx="5334000" cy="19431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el-GR"/>
          </a:p>
        </p:txBody>
      </p:sp>
      <p:sp>
        <p:nvSpPr>
          <p:cNvPr id="7" name="Rectangle 9"/>
          <p:cNvSpPr>
            <a:spLocks noGrp="1" noChangeArrowheads="1"/>
          </p:cNvSpPr>
          <p:nvPr>
            <p:ph type="ftr" sz="quarter" idx="11"/>
          </p:nvPr>
        </p:nvSpPr>
        <p:spPr>
          <a:ln/>
        </p:spPr>
        <p:txBody>
          <a:bodyPr/>
          <a:lstStyle>
            <a:lvl1pPr>
              <a:defRPr/>
            </a:lvl1pPr>
          </a:lstStyle>
          <a:p>
            <a:pPr>
              <a:defRPr/>
            </a:pPr>
            <a:endParaRPr lang="el-GR"/>
          </a:p>
        </p:txBody>
      </p:sp>
      <p:sp>
        <p:nvSpPr>
          <p:cNvPr id="8" name="Rectangle 10"/>
          <p:cNvSpPr>
            <a:spLocks noGrp="1" noChangeArrowheads="1"/>
          </p:cNvSpPr>
          <p:nvPr>
            <p:ph type="sldNum" sz="quarter" idx="12"/>
          </p:nvPr>
        </p:nvSpPr>
        <p:spPr>
          <a:ln/>
        </p:spPr>
        <p:txBody>
          <a:bodyPr/>
          <a:lstStyle>
            <a:lvl1pPr>
              <a:defRPr/>
            </a:lvl1pPr>
          </a:lstStyle>
          <a:p>
            <a:pPr>
              <a:defRPr/>
            </a:pPr>
            <a:fld id="{BD4564E2-EF39-49D2-81C8-4AD10CADD89B}" type="slidenum">
              <a:rPr lang="el-GR" altLang="el-GR"/>
              <a:pPr>
                <a:defRPr/>
              </a:pPr>
              <a:t>‹#›</a:t>
            </a:fld>
            <a:endParaRPr lang="el-GR" altLang="el-GR"/>
          </a:p>
        </p:txBody>
      </p:sp>
    </p:spTree>
    <p:extLst>
      <p:ext uri="{BB962C8B-B14F-4D97-AF65-F5344CB8AC3E}">
        <p14:creationId xmlns:p14="http://schemas.microsoft.com/office/powerpoint/2010/main" val="399080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EE052DA-9C68-4650-AC96-119556BD3C73}" type="datetimeFigureOut">
              <a:rPr lang="el-GR" smtClean="0"/>
              <a:t>25/1/2022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32316E7-6024-4793-B1F6-7BD6DB747F8E}" type="slidenum">
              <a:rPr lang="el-GR" smtClean="0"/>
              <a:t>‹#›</a:t>
            </a:fld>
            <a:endParaRPr lang="el-GR"/>
          </a:p>
        </p:txBody>
      </p:sp>
    </p:spTree>
    <p:extLst>
      <p:ext uri="{BB962C8B-B14F-4D97-AF65-F5344CB8AC3E}">
        <p14:creationId xmlns:p14="http://schemas.microsoft.com/office/powerpoint/2010/main" val="4025194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E052DA-9C68-4650-AC96-119556BD3C73}" type="datetimeFigureOut">
              <a:rPr lang="el-GR" smtClean="0"/>
              <a:t>25/1/2022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32316E7-6024-4793-B1F6-7BD6DB747F8E}" type="slidenum">
              <a:rPr lang="el-GR" smtClean="0"/>
              <a:t>‹#›</a:t>
            </a:fld>
            <a:endParaRPr lang="el-GR"/>
          </a:p>
        </p:txBody>
      </p:sp>
    </p:spTree>
    <p:extLst>
      <p:ext uri="{BB962C8B-B14F-4D97-AF65-F5344CB8AC3E}">
        <p14:creationId xmlns:p14="http://schemas.microsoft.com/office/powerpoint/2010/main" val="276045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EEE052DA-9C68-4650-AC96-119556BD3C73}" type="datetimeFigureOut">
              <a:rPr lang="el-GR" smtClean="0"/>
              <a:t>25/1/2022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32316E7-6024-4793-B1F6-7BD6DB747F8E}" type="slidenum">
              <a:rPr lang="el-GR" smtClean="0"/>
              <a:t>‹#›</a:t>
            </a:fld>
            <a:endParaRPr lang="el-GR"/>
          </a:p>
        </p:txBody>
      </p:sp>
    </p:spTree>
    <p:extLst>
      <p:ext uri="{BB962C8B-B14F-4D97-AF65-F5344CB8AC3E}">
        <p14:creationId xmlns:p14="http://schemas.microsoft.com/office/powerpoint/2010/main" val="195974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EEE052DA-9C68-4650-AC96-119556BD3C73}" type="datetimeFigureOut">
              <a:rPr lang="el-GR" smtClean="0"/>
              <a:t>25/1/2022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32316E7-6024-4793-B1F6-7BD6DB747F8E}" type="slidenum">
              <a:rPr lang="el-GR" smtClean="0"/>
              <a:t>‹#›</a:t>
            </a:fld>
            <a:endParaRPr lang="el-GR"/>
          </a:p>
        </p:txBody>
      </p:sp>
    </p:spTree>
    <p:extLst>
      <p:ext uri="{BB962C8B-B14F-4D97-AF65-F5344CB8AC3E}">
        <p14:creationId xmlns:p14="http://schemas.microsoft.com/office/powerpoint/2010/main" val="130411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EEE052DA-9C68-4650-AC96-119556BD3C73}" type="datetimeFigureOut">
              <a:rPr lang="el-GR" smtClean="0"/>
              <a:t>25/1/2022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32316E7-6024-4793-B1F6-7BD6DB747F8E}" type="slidenum">
              <a:rPr lang="el-GR" smtClean="0"/>
              <a:t>‹#›</a:t>
            </a:fld>
            <a:endParaRPr lang="el-GR"/>
          </a:p>
        </p:txBody>
      </p:sp>
    </p:spTree>
    <p:extLst>
      <p:ext uri="{BB962C8B-B14F-4D97-AF65-F5344CB8AC3E}">
        <p14:creationId xmlns:p14="http://schemas.microsoft.com/office/powerpoint/2010/main" val="88889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052DA-9C68-4650-AC96-119556BD3C73}" type="datetimeFigureOut">
              <a:rPr lang="el-GR" smtClean="0"/>
              <a:t>25/1/2022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32316E7-6024-4793-B1F6-7BD6DB747F8E}" type="slidenum">
              <a:rPr lang="el-GR" smtClean="0"/>
              <a:t>‹#›</a:t>
            </a:fld>
            <a:endParaRPr lang="el-GR"/>
          </a:p>
        </p:txBody>
      </p:sp>
    </p:spTree>
    <p:extLst>
      <p:ext uri="{BB962C8B-B14F-4D97-AF65-F5344CB8AC3E}">
        <p14:creationId xmlns:p14="http://schemas.microsoft.com/office/powerpoint/2010/main" val="332438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E052DA-9C68-4650-AC96-119556BD3C73}" type="datetimeFigureOut">
              <a:rPr lang="el-GR" smtClean="0"/>
              <a:t>25/1/2022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32316E7-6024-4793-B1F6-7BD6DB747F8E}" type="slidenum">
              <a:rPr lang="el-GR" smtClean="0"/>
              <a:t>‹#›</a:t>
            </a:fld>
            <a:endParaRPr lang="el-GR"/>
          </a:p>
        </p:txBody>
      </p:sp>
    </p:spTree>
    <p:extLst>
      <p:ext uri="{BB962C8B-B14F-4D97-AF65-F5344CB8AC3E}">
        <p14:creationId xmlns:p14="http://schemas.microsoft.com/office/powerpoint/2010/main" val="72338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E052DA-9C68-4650-AC96-119556BD3C73}" type="datetimeFigureOut">
              <a:rPr lang="el-GR" smtClean="0"/>
              <a:t>25/1/2022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32316E7-6024-4793-B1F6-7BD6DB747F8E}" type="slidenum">
              <a:rPr lang="el-GR" smtClean="0"/>
              <a:t>‹#›</a:t>
            </a:fld>
            <a:endParaRPr lang="el-GR"/>
          </a:p>
        </p:txBody>
      </p:sp>
    </p:spTree>
    <p:extLst>
      <p:ext uri="{BB962C8B-B14F-4D97-AF65-F5344CB8AC3E}">
        <p14:creationId xmlns:p14="http://schemas.microsoft.com/office/powerpoint/2010/main" val="430867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052DA-9C68-4650-AC96-119556BD3C73}" type="datetimeFigureOut">
              <a:rPr lang="el-GR" smtClean="0"/>
              <a:t>25/1/2022</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316E7-6024-4793-B1F6-7BD6DB747F8E}" type="slidenum">
              <a:rPr lang="el-GR" smtClean="0"/>
              <a:t>‹#›</a:t>
            </a:fld>
            <a:endParaRPr lang="el-GR"/>
          </a:p>
        </p:txBody>
      </p:sp>
    </p:spTree>
    <p:extLst>
      <p:ext uri="{BB962C8B-B14F-4D97-AF65-F5344CB8AC3E}">
        <p14:creationId xmlns:p14="http://schemas.microsoft.com/office/powerpoint/2010/main" val="1822119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l-GR" altLang="el-GR" smtClean="0"/>
              <a:t>Αφήγηση και αφηγηματικότητα</a:t>
            </a:r>
          </a:p>
        </p:txBody>
      </p:sp>
      <p:sp>
        <p:nvSpPr>
          <p:cNvPr id="33795" name="Rectangle 3"/>
          <p:cNvSpPr>
            <a:spLocks noGrp="1" noChangeArrowheads="1"/>
          </p:cNvSpPr>
          <p:nvPr>
            <p:ph type="body" idx="1"/>
          </p:nvPr>
        </p:nvSpPr>
        <p:spPr/>
        <p:txBody>
          <a:bodyPr/>
          <a:lstStyle/>
          <a:p>
            <a:pPr eaLnBrk="1" hangingPunct="1"/>
            <a:r>
              <a:rPr lang="el-GR" altLang="el-GR" sz="2700" b="1" dirty="0"/>
              <a:t>Κ</a:t>
            </a:r>
            <a:r>
              <a:rPr lang="fr-FR" altLang="el-GR" sz="2700" b="1" dirty="0" err="1"/>
              <a:t>arl</a:t>
            </a:r>
            <a:r>
              <a:rPr lang="fr-FR" altLang="el-GR" sz="2700" b="1" dirty="0"/>
              <a:t> Robert</a:t>
            </a:r>
            <a:r>
              <a:rPr lang="el-GR" altLang="el-GR" sz="2700" dirty="0"/>
              <a:t>, </a:t>
            </a:r>
            <a:r>
              <a:rPr lang="en-US" altLang="el-GR" sz="2700" dirty="0" err="1"/>
              <a:t>Bild</a:t>
            </a:r>
            <a:r>
              <a:rPr lang="en-US" altLang="el-GR" sz="2700" dirty="0"/>
              <a:t> und Lied</a:t>
            </a:r>
            <a:r>
              <a:rPr lang="el-GR" altLang="el-GR" sz="2700" dirty="0"/>
              <a:t>, </a:t>
            </a:r>
            <a:r>
              <a:rPr lang="el-GR" altLang="el-GR" sz="2700" b="1" dirty="0"/>
              <a:t>1881</a:t>
            </a:r>
            <a:r>
              <a:rPr lang="el-GR" altLang="el-GR" sz="2700" dirty="0"/>
              <a:t>. </a:t>
            </a:r>
          </a:p>
          <a:p>
            <a:pPr eaLnBrk="1" hangingPunct="1"/>
            <a:r>
              <a:rPr lang="el-GR" altLang="el-GR" sz="2700" b="1"/>
              <a:t>Στόχοι</a:t>
            </a:r>
          </a:p>
          <a:p>
            <a:pPr eaLnBrk="1" hangingPunct="1"/>
            <a:r>
              <a:rPr lang="el-GR" altLang="el-GR" sz="2700" dirty="0"/>
              <a:t>1. Καθορισμός των τύπων της αφήγησης στην αρχαία ελληνική τέχνη. </a:t>
            </a:r>
          </a:p>
          <a:p>
            <a:pPr eaLnBrk="1" hangingPunct="1"/>
            <a:r>
              <a:rPr lang="el-GR" altLang="el-GR" sz="2700" dirty="0"/>
              <a:t>2. Σχέση μεταξύ λογοτεχνίας και εικόνας. </a:t>
            </a:r>
          </a:p>
          <a:p>
            <a:pPr eaLnBrk="1" hangingPunct="1"/>
            <a:r>
              <a:rPr lang="el-GR" altLang="el-GR" sz="2700" dirty="0"/>
              <a:t>3. Μελέτη επιμέρους εικονογραφικών ζητημάτων. </a:t>
            </a:r>
          </a:p>
          <a:p>
            <a:pPr eaLnBrk="1" hangingPunct="1"/>
            <a:r>
              <a:rPr lang="el-GR" altLang="el-GR" sz="2700" dirty="0"/>
              <a:t>4. Η ιστορική εξέλιξη της αφήγησης στην αρχαία τέχνη. </a:t>
            </a:r>
          </a:p>
        </p:txBody>
      </p:sp>
    </p:spTree>
    <p:extLst>
      <p:ext uri="{BB962C8B-B14F-4D97-AF65-F5344CB8AC3E}">
        <p14:creationId xmlns:p14="http://schemas.microsoft.com/office/powerpoint/2010/main" val="150780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8"/>
          <p:cNvSpPr>
            <a:spLocks noGrp="1" noChangeArrowheads="1"/>
          </p:cNvSpPr>
          <p:nvPr>
            <p:ph type="title"/>
          </p:nvPr>
        </p:nvSpPr>
        <p:spPr/>
        <p:txBody>
          <a:bodyPr/>
          <a:lstStyle/>
          <a:p>
            <a:pPr eaLnBrk="1" hangingPunct="1"/>
            <a:r>
              <a:rPr lang="el-GR" altLang="el-GR" smtClean="0"/>
              <a:t>Οινοχόη Νέας Υόρκης</a:t>
            </a:r>
          </a:p>
        </p:txBody>
      </p:sp>
      <p:pic>
        <p:nvPicPr>
          <p:cNvPr id="43011" name="Picture 4" descr="NewYorkoinochoe1"/>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2667000" y="1828800"/>
            <a:ext cx="27813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2" name="Picture 7" descr="NewYorkoinochoe2"/>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6794500" y="1828800"/>
            <a:ext cx="28321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77157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p:txBody>
          <a:bodyPr/>
          <a:lstStyle/>
          <a:p>
            <a:pPr eaLnBrk="1" hangingPunct="1"/>
            <a:r>
              <a:rPr lang="el-GR" altLang="el-GR" sz="2800"/>
              <a:t>Πρωτοαττικός</a:t>
            </a:r>
            <a:br>
              <a:rPr lang="el-GR" altLang="el-GR" sz="2800"/>
            </a:br>
            <a:r>
              <a:rPr lang="el-GR" altLang="el-GR" sz="2800"/>
              <a:t>αμφορέας</a:t>
            </a:r>
            <a:br>
              <a:rPr lang="el-GR" altLang="el-GR" sz="2800"/>
            </a:br>
            <a:r>
              <a:rPr lang="el-GR" altLang="el-GR" sz="2800"/>
              <a:t>Ελευσίνας</a:t>
            </a:r>
          </a:p>
        </p:txBody>
      </p:sp>
      <p:pic>
        <p:nvPicPr>
          <p:cNvPr id="44035" name="Picture 4" descr="Mathima 324"/>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587875" y="260351"/>
            <a:ext cx="5746750" cy="5832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16039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p:txBody>
          <a:bodyPr/>
          <a:lstStyle/>
          <a:p>
            <a:pPr eaLnBrk="1" hangingPunct="1"/>
            <a:r>
              <a:rPr lang="el-GR" altLang="el-GR" sz="2000"/>
              <a:t>Λακωνική κύλικα. </a:t>
            </a:r>
            <a:br>
              <a:rPr lang="el-GR" altLang="el-GR" sz="2000"/>
            </a:br>
            <a:r>
              <a:rPr lang="el-GR" altLang="el-GR" sz="2000"/>
              <a:t>Παρίσι. 560.</a:t>
            </a:r>
            <a:br>
              <a:rPr lang="el-GR" altLang="el-GR" sz="2000"/>
            </a:br>
            <a:endParaRPr lang="el-GR" altLang="el-GR" sz="4000"/>
          </a:p>
        </p:txBody>
      </p:sp>
      <p:pic>
        <p:nvPicPr>
          <p:cNvPr id="45059" name="Picture 4" descr="cabmedlaconianpolyphemos"/>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1847850" y="1557338"/>
            <a:ext cx="3919538"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0" name="Picture 7" descr="tombadelorco1"/>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880100" y="836613"/>
            <a:ext cx="4503738" cy="3213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1" name="Rectangle 9"/>
          <p:cNvSpPr>
            <a:spLocks noChangeArrowheads="1"/>
          </p:cNvSpPr>
          <p:nvPr/>
        </p:nvSpPr>
        <p:spPr bwMode="auto">
          <a:xfrm>
            <a:off x="8104188" y="4273550"/>
            <a:ext cx="1949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r-FR" altLang="el-GR" sz="1800">
                <a:solidFill>
                  <a:schemeClr val="tx2"/>
                </a:solidFill>
              </a:rPr>
              <a:t>Tomba del Orco, </a:t>
            </a:r>
            <a:r>
              <a:rPr lang="el-GR" altLang="el-GR" sz="1800">
                <a:solidFill>
                  <a:schemeClr val="tx2"/>
                </a:solidFill>
              </a:rPr>
              <a:t/>
            </a:r>
            <a:br>
              <a:rPr lang="el-GR" altLang="el-GR" sz="1800">
                <a:solidFill>
                  <a:schemeClr val="tx2"/>
                </a:solidFill>
              </a:rPr>
            </a:br>
            <a:r>
              <a:rPr lang="fr-FR" altLang="el-GR" sz="1800">
                <a:solidFill>
                  <a:schemeClr val="tx2"/>
                </a:solidFill>
              </a:rPr>
              <a:t>tarquinia: </a:t>
            </a:r>
            <a:r>
              <a:rPr lang="el-GR" altLang="el-GR" sz="1800">
                <a:solidFill>
                  <a:schemeClr val="tx2"/>
                </a:solidFill>
              </a:rPr>
              <a:t>4ος αι.</a:t>
            </a:r>
          </a:p>
        </p:txBody>
      </p:sp>
    </p:spTree>
    <p:extLst>
      <p:ext uri="{BB962C8B-B14F-4D97-AF65-F5344CB8AC3E}">
        <p14:creationId xmlns:p14="http://schemas.microsoft.com/office/powerpoint/2010/main" val="2397692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l-GR" altLang="el-GR" smtClean="0"/>
              <a:t>Μονοσκηνικός τρόπος αφήγησης</a:t>
            </a:r>
          </a:p>
        </p:txBody>
      </p:sp>
      <p:sp>
        <p:nvSpPr>
          <p:cNvPr id="46083" name="Rectangle 3"/>
          <p:cNvSpPr>
            <a:spLocks noGrp="1" noChangeArrowheads="1"/>
          </p:cNvSpPr>
          <p:nvPr>
            <p:ph type="body" idx="1"/>
          </p:nvPr>
        </p:nvSpPr>
        <p:spPr/>
        <p:txBody>
          <a:bodyPr/>
          <a:lstStyle/>
          <a:p>
            <a:pPr eaLnBrk="1" hangingPunct="1">
              <a:lnSpc>
                <a:spcPct val="80000"/>
              </a:lnSpc>
            </a:pPr>
            <a:r>
              <a:rPr lang="el-GR" altLang="el-GR" sz="2000"/>
              <a:t>Η μονοσκηνική αφήγηση δεν έπεται της συνοπτικής. Σε αυτό το σημείο, το σχήμα του </a:t>
            </a:r>
            <a:r>
              <a:rPr lang="en-US" altLang="el-GR" sz="2000" b="1"/>
              <a:t>Robert</a:t>
            </a:r>
            <a:r>
              <a:rPr lang="el-GR" altLang="el-GR" sz="2000"/>
              <a:t> και του </a:t>
            </a:r>
            <a:r>
              <a:rPr lang="en-US" altLang="el-GR" sz="2000" b="1"/>
              <a:t>Weitzmann</a:t>
            </a:r>
            <a:r>
              <a:rPr lang="el-GR" altLang="el-GR" sz="2000"/>
              <a:t> για εξελικτική πρόοδο στην αφηγηματική τέχνη των Ελλήνων είναι λανθασμένη </a:t>
            </a:r>
          </a:p>
          <a:p>
            <a:pPr eaLnBrk="1" hangingPunct="1">
              <a:lnSpc>
                <a:spcPct val="80000"/>
              </a:lnSpc>
            </a:pPr>
            <a:r>
              <a:rPr lang="el-GR" altLang="el-GR" sz="2000"/>
              <a:t>Η μονοσκηνική εκδοχή του επεισοδίου της τύφλωσης του Πολύφημου απαντά σχεδόν ταυτόχρονα με την πρωτοαττική εκδοχής. </a:t>
            </a:r>
          </a:p>
          <a:p>
            <a:pPr eaLnBrk="1" hangingPunct="1">
              <a:lnSpc>
                <a:spcPct val="80000"/>
              </a:lnSpc>
            </a:pPr>
            <a:r>
              <a:rPr lang="el-GR" altLang="el-GR" sz="2000"/>
              <a:t>Αντίθετα από την συνοπτική αφήγηση, η μονοσκηνική αφήγηση επιχειρεί να ανακαλέσει στον θεατή το σύνολο της ιστορίας μέσα από την ανάδειξη ενός μόνον στοιχείου του μύθου. 	</a:t>
            </a:r>
          </a:p>
          <a:p>
            <a:pPr eaLnBrk="1" hangingPunct="1">
              <a:lnSpc>
                <a:spcPct val="80000"/>
              </a:lnSpc>
            </a:pPr>
            <a:r>
              <a:rPr lang="el-GR" altLang="el-GR" sz="2000"/>
              <a:t>Βασικό πλεονέκτημα της μονοσκηνικής αφήγησης είναι η δυνατότητα να αποτυπωθεί η δραματική κορύφωση. </a:t>
            </a:r>
          </a:p>
          <a:p>
            <a:pPr eaLnBrk="1" hangingPunct="1">
              <a:lnSpc>
                <a:spcPct val="80000"/>
              </a:lnSpc>
            </a:pPr>
            <a:r>
              <a:rPr lang="el-GR" altLang="el-GR" sz="2000"/>
              <a:t>Το μειονέκτημα είναι ότι απαιτείται από την πλευρά του θεατή η πλήρης και ολοκληρωτική γνώση της αλυσίδας των γεγονότων που συνθέτουν την αφήγηση, ώστε να μην υπάρχουν παρανοήσεις. </a:t>
            </a:r>
          </a:p>
          <a:p>
            <a:pPr eaLnBrk="1" hangingPunct="1">
              <a:lnSpc>
                <a:spcPct val="80000"/>
              </a:lnSpc>
            </a:pPr>
            <a:endParaRPr lang="el-GR" altLang="el-GR" sz="2000"/>
          </a:p>
        </p:txBody>
      </p:sp>
    </p:spTree>
    <p:extLst>
      <p:ext uri="{BB962C8B-B14F-4D97-AF65-F5344CB8AC3E}">
        <p14:creationId xmlns:p14="http://schemas.microsoft.com/office/powerpoint/2010/main" val="1405929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title"/>
          </p:nvPr>
        </p:nvSpPr>
        <p:spPr/>
        <p:txBody>
          <a:bodyPr/>
          <a:lstStyle/>
          <a:p>
            <a:pPr eaLnBrk="1" hangingPunct="1"/>
            <a:r>
              <a:rPr lang="el-GR" altLang="el-GR" sz="2400"/>
              <a:t>1. Κρατήρας Άργους</a:t>
            </a:r>
            <a:endParaRPr lang="el-GR" altLang="el-GR" smtClean="0"/>
          </a:p>
        </p:txBody>
      </p:sp>
      <p:pic>
        <p:nvPicPr>
          <p:cNvPr id="47107" name="Picture 4" descr="Argosorientalising1"/>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1847850" y="1628775"/>
            <a:ext cx="4216400" cy="3740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08" name="Picture 17" descr="Aristonothoskrater3"/>
          <p:cNvPicPr>
            <a:picLocks noGrp="1" noChangeAspect="1" noChangeArrowheads="1"/>
          </p:cNvPicPr>
          <p:nvPr>
            <p:ph sz="quarter" idx="3"/>
          </p:nvPr>
        </p:nvPicPr>
        <p:blipFill>
          <a:blip r:embed="rId3" cstate="email">
            <a:extLst>
              <a:ext uri="{28A0092B-C50C-407E-A947-70E740481C1C}">
                <a14:useLocalDpi xmlns:a14="http://schemas.microsoft.com/office/drawing/2010/main"/>
              </a:ext>
            </a:extLst>
          </a:blip>
          <a:srcRect/>
          <a:stretch>
            <a:fillRect/>
          </a:stretch>
        </p:blipFill>
        <p:spPr>
          <a:xfrm>
            <a:off x="6013451" y="476251"/>
            <a:ext cx="430847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9" name="Rectangle 20"/>
          <p:cNvSpPr>
            <a:spLocks noChangeArrowheads="1"/>
          </p:cNvSpPr>
          <p:nvPr/>
        </p:nvSpPr>
        <p:spPr bwMode="auto">
          <a:xfrm>
            <a:off x="7824788" y="5229225"/>
            <a:ext cx="23034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l-GR" altLang="el-GR" sz="1800">
                <a:solidFill>
                  <a:schemeClr val="tx2"/>
                </a:solidFill>
              </a:rPr>
              <a:t>2. Κρατήρας Αριστόνοθου.</a:t>
            </a:r>
          </a:p>
        </p:txBody>
      </p:sp>
    </p:spTree>
    <p:extLst>
      <p:ext uri="{BB962C8B-B14F-4D97-AF65-F5344CB8AC3E}">
        <p14:creationId xmlns:p14="http://schemas.microsoft.com/office/powerpoint/2010/main" val="3523730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p:cNvSpPr>
            <a:spLocks noGrp="1" noChangeArrowheads="1"/>
          </p:cNvSpPr>
          <p:nvPr>
            <p:ph type="title"/>
          </p:nvPr>
        </p:nvSpPr>
        <p:spPr/>
        <p:txBody>
          <a:bodyPr/>
          <a:lstStyle/>
          <a:p>
            <a:pPr eaLnBrk="1" hangingPunct="1"/>
            <a:r>
              <a:rPr lang="el-GR" altLang="el-GR" sz="2800"/>
              <a:t>Πίθος συλλογής </a:t>
            </a:r>
            <a:r>
              <a:rPr lang="fr-FR" altLang="el-GR" sz="2800"/>
              <a:t>Fleishman</a:t>
            </a:r>
            <a:endParaRPr lang="el-GR" altLang="el-GR" sz="2800"/>
          </a:p>
        </p:txBody>
      </p:sp>
      <p:pic>
        <p:nvPicPr>
          <p:cNvPr id="48131" name="Picture 4" descr="Fleishmannpithos1"/>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7197726" y="333376"/>
            <a:ext cx="3152775" cy="5688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2" name="Picture 7" descr="Fleismannpithos2"/>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1919288" y="1619251"/>
            <a:ext cx="4824412" cy="4257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1327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p:txBody>
          <a:bodyPr>
            <a:normAutofit fontScale="90000"/>
          </a:bodyPr>
          <a:lstStyle/>
          <a:p>
            <a:pPr eaLnBrk="1" hangingPunct="1"/>
            <a:r>
              <a:rPr lang="el-GR" altLang="el-GR" sz="4000"/>
              <a:t>1. </a:t>
            </a:r>
            <a:r>
              <a:rPr lang="fr-FR" altLang="el-GR" sz="4000"/>
              <a:t>Roma, Villa Giulia. </a:t>
            </a:r>
            <a:r>
              <a:rPr lang="el-GR" altLang="el-GR" sz="4000"/>
              <a:t>Καιρετανή υδρία. 2. Αλάβαστρο Νέας Υόρκης</a:t>
            </a:r>
          </a:p>
        </p:txBody>
      </p:sp>
      <p:pic>
        <p:nvPicPr>
          <p:cNvPr id="49155" name="Picture 8" descr="villaGiuliacaeretan6"/>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1774825" y="1989138"/>
            <a:ext cx="382905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6" name="Picture 9" descr="NewYorkLCalabastron1"/>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5641975" y="2636839"/>
            <a:ext cx="2451100" cy="3455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7" name="Picture 11" descr="NewYorkLCalabastron2"/>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8040689" y="2708276"/>
            <a:ext cx="2319337" cy="3313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67540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l-GR" altLang="el-GR" smtClean="0"/>
              <a:t>Προοδευτικός τρόπος αφήγησης</a:t>
            </a:r>
          </a:p>
        </p:txBody>
      </p:sp>
      <p:sp>
        <p:nvSpPr>
          <p:cNvPr id="50179" name="Rectangle 3"/>
          <p:cNvSpPr>
            <a:spLocks noGrp="1" noChangeArrowheads="1"/>
          </p:cNvSpPr>
          <p:nvPr>
            <p:ph type="body" idx="1"/>
          </p:nvPr>
        </p:nvSpPr>
        <p:spPr/>
        <p:txBody>
          <a:bodyPr/>
          <a:lstStyle/>
          <a:p>
            <a:pPr eaLnBrk="1" hangingPunct="1">
              <a:lnSpc>
                <a:spcPct val="80000"/>
              </a:lnSpc>
            </a:pPr>
            <a:endParaRPr lang="el-GR" altLang="el-GR" sz="1600"/>
          </a:p>
          <a:p>
            <a:pPr eaLnBrk="1" hangingPunct="1">
              <a:lnSpc>
                <a:spcPct val="80000"/>
              </a:lnSpc>
            </a:pPr>
            <a:r>
              <a:rPr lang="el-GR" altLang="el-GR" sz="2000"/>
              <a:t>Κατάγεται από την αιγυπτιακή τέχνη και απαντά σπάνια. Μπορεί να οριστεί ως η διαδικασία κατά την οποία εμφανίζονται σε ένα ενιαίο εικονικό χώρο μια σειρά από πράξεις που διαφέρουν χρονικά, και ενδεχομένως χωρικά. </a:t>
            </a:r>
          </a:p>
          <a:p>
            <a:pPr eaLnBrk="1" hangingPunct="1">
              <a:lnSpc>
                <a:spcPct val="80000"/>
              </a:lnSpc>
            </a:pPr>
            <a:endParaRPr lang="el-GR" altLang="el-GR" sz="2000"/>
          </a:p>
          <a:p>
            <a:pPr eaLnBrk="1" hangingPunct="1">
              <a:lnSpc>
                <a:spcPct val="80000"/>
              </a:lnSpc>
            </a:pPr>
            <a:r>
              <a:rPr lang="el-GR" altLang="el-GR" sz="2000"/>
              <a:t>Η παρουσίαση είναι παρατακτική και έχει ως στόχο όχι να ανατρέξει κανείς στο παρελθόν και το μέλλον του επεισοδίου, αλλά μάλλον στην ολότητα μιας πράξης. </a:t>
            </a:r>
          </a:p>
          <a:p>
            <a:pPr eaLnBrk="1" hangingPunct="1">
              <a:lnSpc>
                <a:spcPct val="80000"/>
              </a:lnSpc>
            </a:pPr>
            <a:endParaRPr lang="el-GR" altLang="el-GR" sz="2000"/>
          </a:p>
          <a:p>
            <a:pPr eaLnBrk="1" hangingPunct="1">
              <a:lnSpc>
                <a:spcPct val="80000"/>
              </a:lnSpc>
            </a:pPr>
            <a:r>
              <a:rPr lang="el-GR" altLang="el-GR" sz="2000"/>
              <a:t>Η χρονική αλληλουχία υποδηλώνεται από τη σύνθεση: η αλληλουχία των επεισοδίων παρατάσσεται από τα δεξιά προς τα αριστερά. </a:t>
            </a:r>
          </a:p>
        </p:txBody>
      </p:sp>
    </p:spTree>
    <p:extLst>
      <p:ext uri="{BB962C8B-B14F-4D97-AF65-F5344CB8AC3E}">
        <p14:creationId xmlns:p14="http://schemas.microsoft.com/office/powerpoint/2010/main" val="362871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8"/>
          <p:cNvSpPr>
            <a:spLocks noGrp="1" noChangeArrowheads="1"/>
          </p:cNvSpPr>
          <p:nvPr>
            <p:ph type="title"/>
          </p:nvPr>
        </p:nvSpPr>
        <p:spPr/>
        <p:txBody>
          <a:bodyPr/>
          <a:lstStyle/>
          <a:p>
            <a:pPr eaLnBrk="1" hangingPunct="1"/>
            <a:r>
              <a:rPr lang="fr-FR" altLang="el-GR" sz="4000"/>
              <a:t>Würzburg. </a:t>
            </a:r>
            <a:r>
              <a:rPr lang="el-GR" altLang="el-GR" sz="4000"/>
              <a:t>Αμφορέας του Ζωγράφου του Άμαση. 540 π.Χ. </a:t>
            </a:r>
          </a:p>
        </p:txBody>
      </p:sp>
      <p:pic>
        <p:nvPicPr>
          <p:cNvPr id="51203" name="Picture 7" descr="WurzburgAmasisP"/>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2495551" y="1628776"/>
            <a:ext cx="7127875" cy="4519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1004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l-GR" altLang="el-GR" smtClean="0"/>
              <a:t>Κύλικα Μονάχου 2647. Εμπόριο έργων τέχνης </a:t>
            </a:r>
          </a:p>
        </p:txBody>
      </p:sp>
      <p:pic>
        <p:nvPicPr>
          <p:cNvPr id="52227"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1703388" y="1835151"/>
            <a:ext cx="4049712" cy="3821113"/>
          </a:xfrm>
        </p:spPr>
      </p:pic>
      <p:pic>
        <p:nvPicPr>
          <p:cNvPr id="52228"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880100" y="2420938"/>
            <a:ext cx="4446588" cy="2303462"/>
          </a:xfrm>
        </p:spPr>
      </p:pic>
    </p:spTree>
    <p:extLst>
      <p:ext uri="{BB962C8B-B14F-4D97-AF65-F5344CB8AC3E}">
        <p14:creationId xmlns:p14="http://schemas.microsoft.com/office/powerpoint/2010/main" val="65614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l-GR" altLang="el-GR" sz="3600"/>
              <a:t>Εξελικτικό μοντέλο: τρία στάδια</a:t>
            </a:r>
          </a:p>
        </p:txBody>
      </p:sp>
      <p:sp>
        <p:nvSpPr>
          <p:cNvPr id="34819" name="Rectangle 3"/>
          <p:cNvSpPr>
            <a:spLocks noGrp="1" noChangeArrowheads="1"/>
          </p:cNvSpPr>
          <p:nvPr>
            <p:ph type="body" idx="1"/>
          </p:nvPr>
        </p:nvSpPr>
        <p:spPr/>
        <p:txBody>
          <a:bodyPr/>
          <a:lstStyle/>
          <a:p>
            <a:pPr eaLnBrk="1" hangingPunct="1">
              <a:lnSpc>
                <a:spcPct val="80000"/>
              </a:lnSpc>
            </a:pPr>
            <a:r>
              <a:rPr lang="el-GR" altLang="el-GR" sz="2000"/>
              <a:t>1. Πλήρης αφήγηση. 2. Καταστασιακή αφήγηση. 3. Κυκλική αφήγηση.</a:t>
            </a:r>
          </a:p>
          <a:p>
            <a:pPr eaLnBrk="1" hangingPunct="1">
              <a:lnSpc>
                <a:spcPct val="80000"/>
              </a:lnSpc>
            </a:pPr>
            <a:endParaRPr lang="el-GR" altLang="el-GR" sz="2000"/>
          </a:p>
          <a:p>
            <a:pPr eaLnBrk="1" hangingPunct="1">
              <a:lnSpc>
                <a:spcPct val="80000"/>
              </a:lnSpc>
            </a:pPr>
            <a:r>
              <a:rPr lang="el-GR" altLang="el-GR" sz="2000"/>
              <a:t>Κάθε στάδιο ταυτίζεται μ’ένα διαφορετικό τρόπο διάρθρωσης του χώρου και του χρόνου στην εικόνα </a:t>
            </a:r>
          </a:p>
          <a:p>
            <a:pPr eaLnBrk="1" hangingPunct="1">
              <a:lnSpc>
                <a:spcPct val="80000"/>
              </a:lnSpc>
            </a:pPr>
            <a:endParaRPr lang="fr-FR" altLang="el-GR" sz="2000"/>
          </a:p>
          <a:p>
            <a:pPr eaLnBrk="1" hangingPunct="1">
              <a:lnSpc>
                <a:spcPct val="80000"/>
              </a:lnSpc>
            </a:pPr>
            <a:r>
              <a:rPr lang="el-GR" altLang="el-GR" sz="2000"/>
              <a:t>Απλοί νόμοι εξέλιξης και νόρμες αφήγησης ανιχνεύονται και αναλύονται, χωρίς διάθεση θεωρητικής τεκμηρίωσης.</a:t>
            </a:r>
          </a:p>
          <a:p>
            <a:pPr eaLnBrk="1" hangingPunct="1">
              <a:lnSpc>
                <a:spcPct val="80000"/>
              </a:lnSpc>
            </a:pPr>
            <a:endParaRPr lang="fr-FR" altLang="el-GR" sz="2000"/>
          </a:p>
          <a:p>
            <a:pPr eaLnBrk="1" hangingPunct="1">
              <a:lnSpc>
                <a:spcPct val="80000"/>
              </a:lnSpc>
            </a:pPr>
            <a:r>
              <a:rPr lang="el-GR" altLang="el-GR" sz="2000"/>
              <a:t>«΄Εφθασα στον ορισμό των κανόνων που εκθέτω με τρόπο καθαρά εμπειρικό. Αφήνω στα φιλοσοφικά πνεύματα την φροντίδα να οργανώσουν τους νόμους της ερμηνευτικής σε σύστημα», σημειώνει στο μεγάλο έργο του:</a:t>
            </a:r>
            <a:r>
              <a:rPr lang="el-GR" altLang="el-GR" sz="2000" i="1"/>
              <a:t> </a:t>
            </a:r>
            <a:r>
              <a:rPr lang="fr-FR" altLang="el-GR" sz="2000" b="1" i="1"/>
              <a:t>Archäologische Hermeneutik</a:t>
            </a:r>
            <a:r>
              <a:rPr lang="el-GR" altLang="el-GR" sz="2000" b="1"/>
              <a:t> (Αρχαιολογική Ερμηνευτική</a:t>
            </a:r>
            <a:r>
              <a:rPr lang="fr-FR" altLang="el-GR" sz="2000" b="1"/>
              <a:t>)</a:t>
            </a:r>
            <a:r>
              <a:rPr lang="el-GR" altLang="el-GR" sz="2000" b="1"/>
              <a:t> 1919, προοίμιο</a:t>
            </a:r>
            <a:r>
              <a:rPr lang="el-GR" altLang="el-GR" sz="2000"/>
              <a:t>. </a:t>
            </a:r>
          </a:p>
        </p:txBody>
      </p:sp>
    </p:spTree>
    <p:extLst>
      <p:ext uri="{BB962C8B-B14F-4D97-AF65-F5344CB8AC3E}">
        <p14:creationId xmlns:p14="http://schemas.microsoft.com/office/powerpoint/2010/main" val="4253646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l-GR" altLang="el-GR" smtClean="0"/>
              <a:t>Ενοποιημένος τρόπος αφήγησης</a:t>
            </a:r>
          </a:p>
        </p:txBody>
      </p:sp>
      <p:sp>
        <p:nvSpPr>
          <p:cNvPr id="53251"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endParaRPr lang="el-GR" altLang="el-GR" smtClean="0"/>
          </a:p>
          <a:p>
            <a:pPr eaLnBrk="1" hangingPunct="1">
              <a:lnSpc>
                <a:spcPct val="90000"/>
              </a:lnSpc>
            </a:pPr>
            <a:r>
              <a:rPr lang="el-GR" altLang="el-GR" smtClean="0"/>
              <a:t>Παρουσιάζονται στον ίδιο ζωγραφικό χώρο επεισόδια από ένα μύθο που ανήκουν στην ίδια χρονική στιγμή, αλλά διαδραματίζονται σε διαφορετικούς χώρους. </a:t>
            </a:r>
          </a:p>
          <a:p>
            <a:pPr eaLnBrk="1" hangingPunct="1">
              <a:lnSpc>
                <a:spcPct val="90000"/>
              </a:lnSpc>
            </a:pPr>
            <a:r>
              <a:rPr lang="el-GR" altLang="el-GR" smtClean="0"/>
              <a:t>Σπάνια εμφανίζεται στην αρχαία Ελληνική αγγειογραφία: π.χ. κρατήρας του Προνόμου. </a:t>
            </a:r>
          </a:p>
        </p:txBody>
      </p:sp>
    </p:spTree>
    <p:extLst>
      <p:ext uri="{BB962C8B-B14F-4D97-AF65-F5344CB8AC3E}">
        <p14:creationId xmlns:p14="http://schemas.microsoft.com/office/powerpoint/2010/main" val="3697704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title"/>
          </p:nvPr>
        </p:nvSpPr>
        <p:spPr/>
        <p:txBody>
          <a:bodyPr/>
          <a:lstStyle/>
          <a:p>
            <a:pPr eaLnBrk="1" hangingPunct="1"/>
            <a:r>
              <a:rPr lang="el-GR" altLang="el-GR" sz="2800"/>
              <a:t>Νάπολη, ελικωτός κρατήρας από το </a:t>
            </a:r>
            <a:r>
              <a:rPr lang="fr-FR" altLang="el-GR" sz="2800"/>
              <a:t>Ruvo. </a:t>
            </a:r>
            <a:r>
              <a:rPr lang="el-GR" altLang="el-GR" sz="2800"/>
              <a:t>Επώνυμο αγγείο του Ζωγράφου του Προνόμου. </a:t>
            </a:r>
          </a:p>
        </p:txBody>
      </p:sp>
      <p:pic>
        <p:nvPicPr>
          <p:cNvPr id="54275" name="Picture 10" descr="Pronomos Painter, Satyr Play"/>
          <p:cNvPicPr>
            <a:picLocks noGrp="1" noChangeAspect="1" noChangeArrowheads="1"/>
          </p:cNvPicPr>
          <p:nvPr>
            <p:ph sz="quarter" idx="3"/>
          </p:nvPr>
        </p:nvPicPr>
        <p:blipFill>
          <a:blip r:embed="rId2">
            <a:extLst>
              <a:ext uri="{28A0092B-C50C-407E-A947-70E740481C1C}">
                <a14:useLocalDpi xmlns:a14="http://schemas.microsoft.com/office/drawing/2010/main"/>
              </a:ext>
            </a:extLst>
          </a:blip>
          <a:srcRect/>
          <a:stretch>
            <a:fillRect/>
          </a:stretch>
        </p:blipFill>
        <p:spPr>
          <a:xfrm>
            <a:off x="1919289" y="1844676"/>
            <a:ext cx="8347075" cy="4257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94958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l-GR" altLang="el-GR" smtClean="0"/>
              <a:t>Κυκλικός τρόπος αφήγησης</a:t>
            </a:r>
          </a:p>
        </p:txBody>
      </p:sp>
      <p:sp>
        <p:nvSpPr>
          <p:cNvPr id="55299" name="Rectangle 3"/>
          <p:cNvSpPr>
            <a:spLocks noGrp="1" noChangeArrowheads="1"/>
          </p:cNvSpPr>
          <p:nvPr>
            <p:ph type="body" idx="1"/>
          </p:nvPr>
        </p:nvSpPr>
        <p:spPr/>
        <p:txBody>
          <a:bodyPr/>
          <a:lstStyle/>
          <a:p>
            <a:pPr eaLnBrk="1" hangingPunct="1">
              <a:lnSpc>
                <a:spcPct val="80000"/>
              </a:lnSpc>
            </a:pPr>
            <a:r>
              <a:rPr lang="el-GR" altLang="el-GR" sz="2000"/>
              <a:t>Χρησιμοποιείται για την εικονογράφηση μυθολογικών κύκλων επεισοδίων, όπως οι άθλοι του Ηρακλή και οι άθλοι του Θησέα, ή αργότερα οι περιπέτειες του Τήλεφου. </a:t>
            </a:r>
          </a:p>
          <a:p>
            <a:pPr eaLnBrk="1" hangingPunct="1">
              <a:lnSpc>
                <a:spcPct val="80000"/>
              </a:lnSpc>
            </a:pPr>
            <a:r>
              <a:rPr lang="el-GR" altLang="el-GR" sz="2000"/>
              <a:t>Στην αρχιτεκτονική πλαστική, η κυκλική αφήγηση εξυπηρετείται από την παράθεση συναφών θεματικά μετοπών σε ναούς. </a:t>
            </a:r>
          </a:p>
          <a:p>
            <a:pPr eaLnBrk="1" hangingPunct="1">
              <a:lnSpc>
                <a:spcPct val="80000"/>
              </a:lnSpc>
            </a:pPr>
            <a:r>
              <a:rPr lang="el-GR" altLang="el-GR" sz="2000"/>
              <a:t>Στην αγγειογρφία η κυκλική μέθοδος υπηρετείται ιδανικά από τις ερυθρόμορφες κύλικες που, είτε στο εξωτερικό, είτε, συχνότερα, στο εσωτερικό τους, διακοσμούνται με μια σειρά επεισοδίων, που συχνότερα σχετίζονται με την πορεία του Θησέα από την Τροιζήνα στον Λαβύρινθο. </a:t>
            </a:r>
          </a:p>
          <a:p>
            <a:pPr eaLnBrk="1" hangingPunct="1">
              <a:lnSpc>
                <a:spcPct val="80000"/>
              </a:lnSpc>
            </a:pPr>
            <a:r>
              <a:rPr lang="el-GR" altLang="el-GR" sz="2000"/>
              <a:t>Οι κύλικες αυτές εμφανίζονται στα τέλη του 6ου αι. π.Χ., εποχή κατά την οποία ο μύθος του Θησέα, κατ’αναλογία με αυτόν του Ηρακλή, αρθρώνεται σε μια σειρά άθλων. </a:t>
            </a:r>
          </a:p>
        </p:txBody>
      </p:sp>
    </p:spTree>
    <p:extLst>
      <p:ext uri="{BB962C8B-B14F-4D97-AF65-F5344CB8AC3E}">
        <p14:creationId xmlns:p14="http://schemas.microsoft.com/office/powerpoint/2010/main" val="1558828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title"/>
          </p:nvPr>
        </p:nvSpPr>
        <p:spPr/>
        <p:txBody>
          <a:bodyPr/>
          <a:lstStyle/>
          <a:p>
            <a:pPr eaLnBrk="1" hangingPunct="1"/>
            <a:endParaRPr lang="en-US" altLang="el-GR" sz="2000"/>
          </a:p>
        </p:txBody>
      </p:sp>
      <p:pic>
        <p:nvPicPr>
          <p:cNvPr id="56323" name="Picture 8" descr="ferrarapenthesileaP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135188" y="333375"/>
            <a:ext cx="7561262" cy="577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4" name="Rectangle 9"/>
          <p:cNvSpPr>
            <a:spLocks noChangeArrowheads="1"/>
          </p:cNvSpPr>
          <p:nvPr/>
        </p:nvSpPr>
        <p:spPr bwMode="auto">
          <a:xfrm>
            <a:off x="3543300" y="3246438"/>
            <a:ext cx="51069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l-GR" altLang="el-GR" sz="1800">
                <a:solidFill>
                  <a:schemeClr val="tx2"/>
                </a:solidFill>
              </a:rPr>
              <a:t>Φερράρα. Ζωγράφος της Πενθεσίλειας. 460/450.</a:t>
            </a:r>
          </a:p>
        </p:txBody>
      </p:sp>
    </p:spTree>
    <p:extLst>
      <p:ext uri="{BB962C8B-B14F-4D97-AF65-F5344CB8AC3E}">
        <p14:creationId xmlns:p14="http://schemas.microsoft.com/office/powerpoint/2010/main" val="3343224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title"/>
          </p:nvPr>
        </p:nvSpPr>
        <p:spPr/>
        <p:txBody>
          <a:bodyPr/>
          <a:lstStyle/>
          <a:p>
            <a:pPr eaLnBrk="1" hangingPunct="1"/>
            <a:r>
              <a:rPr lang="el-GR" altLang="el-GR" sz="4000"/>
              <a:t>							</a:t>
            </a:r>
            <a:r>
              <a:rPr lang="el-GR" altLang="el-GR" sz="2400"/>
              <a:t>Λονδίνο. 							Κύλικα του 							Ζωγράφου 							του Κόδρου</a:t>
            </a:r>
          </a:p>
        </p:txBody>
      </p:sp>
      <p:pic>
        <p:nvPicPr>
          <p:cNvPr id="57347" name="Picture 4" descr="LondonVulciCodrusTheseus"/>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774825" y="260350"/>
            <a:ext cx="5843588" cy="590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48606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1"/>
          <p:cNvSpPr>
            <a:spLocks noGrp="1" noChangeArrowheads="1"/>
          </p:cNvSpPr>
          <p:nvPr>
            <p:ph type="title"/>
          </p:nvPr>
        </p:nvSpPr>
        <p:spPr/>
        <p:txBody>
          <a:bodyPr/>
          <a:lstStyle/>
          <a:p>
            <a:pPr eaLnBrk="1" hangingPunct="1"/>
            <a:r>
              <a:rPr lang="el-GR" altLang="el-GR" sz="2400"/>
              <a:t>Μαδρίτη. Ζωγράφος </a:t>
            </a:r>
            <a:br>
              <a:rPr lang="el-GR" altLang="el-GR" sz="2400"/>
            </a:br>
            <a:r>
              <a:rPr lang="el-GR" altLang="el-GR" sz="2400"/>
              <a:t>του Αίσωνος</a:t>
            </a:r>
          </a:p>
        </p:txBody>
      </p:sp>
      <p:pic>
        <p:nvPicPr>
          <p:cNvPr id="58371" name="Picture 7" descr="MadridAisoncup2"/>
          <p:cNvPicPr>
            <a:picLocks noGrp="1" noChangeAspect="1" noChangeArrowheads="1"/>
          </p:cNvPicPr>
          <p:nvPr>
            <p:ph sz="quarter" idx="2"/>
          </p:nvPr>
        </p:nvPicPr>
        <p:blipFill>
          <a:blip r:embed="rId2" cstate="email">
            <a:extLst>
              <a:ext uri="{28A0092B-C50C-407E-A947-70E740481C1C}">
                <a14:useLocalDpi xmlns:a14="http://schemas.microsoft.com/office/drawing/2010/main"/>
              </a:ext>
            </a:extLst>
          </a:blip>
          <a:srcRect/>
          <a:stretch>
            <a:fillRect/>
          </a:stretch>
        </p:blipFill>
        <p:spPr>
          <a:xfrm>
            <a:off x="5591175" y="333376"/>
            <a:ext cx="4711700" cy="3222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372" name="Picture 10" descr="madridaison"/>
          <p:cNvPicPr>
            <a:picLocks noGrp="1" noChangeAspect="1" noChangeArrowheads="1"/>
          </p:cNvPicPr>
          <p:nvPr>
            <p:ph sz="quarter" idx="3"/>
          </p:nvPr>
        </p:nvPicPr>
        <p:blipFill>
          <a:blip r:embed="rId3" cstate="email">
            <a:extLst>
              <a:ext uri="{28A0092B-C50C-407E-A947-70E740481C1C}">
                <a14:useLocalDpi xmlns:a14="http://schemas.microsoft.com/office/drawing/2010/main"/>
              </a:ext>
            </a:extLst>
          </a:blip>
          <a:srcRect/>
          <a:stretch>
            <a:fillRect/>
          </a:stretch>
        </p:blipFill>
        <p:spPr>
          <a:xfrm>
            <a:off x="1774825" y="2133601"/>
            <a:ext cx="3733800" cy="3960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23514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l-GR" altLang="el-GR" smtClean="0"/>
              <a:t>Συνεχής τρόπος αφήγησης 	</a:t>
            </a:r>
          </a:p>
        </p:txBody>
      </p:sp>
      <p:sp>
        <p:nvSpPr>
          <p:cNvPr id="59395"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endParaRPr lang="el-GR" altLang="el-GR" sz="2200"/>
          </a:p>
          <a:p>
            <a:pPr eaLnBrk="1" hangingPunct="1">
              <a:lnSpc>
                <a:spcPct val="90000"/>
              </a:lnSpc>
            </a:pPr>
            <a:r>
              <a:rPr lang="el-GR" altLang="el-GR" sz="2200"/>
              <a:t>Η συνεχής αφήγηση είναι σχεδόν ανύπαρκτη στην ελληνική τέχνη πριν από την ύστερη ελληνιστική περίοδο, αποτελεί όμως χαρακτηριστικό τόσο της ανατολικής, όσο και της αυτοκρατορικής ρωμαϊκής τέχνης. </a:t>
            </a:r>
          </a:p>
          <a:p>
            <a:pPr eaLnBrk="1" hangingPunct="1">
              <a:lnSpc>
                <a:spcPct val="90000"/>
              </a:lnSpc>
            </a:pPr>
            <a:r>
              <a:rPr lang="el-GR" altLang="el-GR" sz="2200"/>
              <a:t>Σε ένα μόνον πεδίο, παρουσιάζονται κατ’επανάληψη οι ίδιες μορφές να συμμετέχουν στο ξετύλιγμα μιας ενότητας επεισοδίων που αποτελούν μια αφήγηση. </a:t>
            </a:r>
          </a:p>
          <a:p>
            <a:pPr eaLnBrk="1" hangingPunct="1">
              <a:lnSpc>
                <a:spcPct val="90000"/>
              </a:lnSpc>
            </a:pPr>
            <a:r>
              <a:rPr lang="el-GR" altLang="el-GR" sz="2200"/>
              <a:t>Μπορούμε να ανιχνεύσουμε πιθανά παραδείγματα, αλλά αυτά είναι εξαιρετικά σπάνια</a:t>
            </a:r>
          </a:p>
        </p:txBody>
      </p:sp>
    </p:spTree>
    <p:extLst>
      <p:ext uri="{BB962C8B-B14F-4D97-AF65-F5344CB8AC3E}">
        <p14:creationId xmlns:p14="http://schemas.microsoft.com/office/powerpoint/2010/main" val="4107855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1"/>
          <p:cNvSpPr>
            <a:spLocks noGrp="1" noChangeArrowheads="1"/>
          </p:cNvSpPr>
          <p:nvPr>
            <p:ph type="title"/>
          </p:nvPr>
        </p:nvSpPr>
        <p:spPr/>
        <p:txBody>
          <a:bodyPr/>
          <a:lstStyle/>
          <a:p>
            <a:pPr eaLnBrk="1" hangingPunct="1"/>
            <a:r>
              <a:rPr lang="el-GR" altLang="el-GR" smtClean="0"/>
              <a:t>Οινοχόη Λούβρου</a:t>
            </a:r>
          </a:p>
        </p:txBody>
      </p:sp>
      <p:pic>
        <p:nvPicPr>
          <p:cNvPr id="60419" name="Picture 7" descr="oinochoe3"/>
          <p:cNvPicPr>
            <a:picLocks noGrp="1" noChangeAspect="1" noChangeArrowheads="1"/>
          </p:cNvPicPr>
          <p:nvPr>
            <p:ph sz="quarter" idx="2"/>
          </p:nvPr>
        </p:nvPicPr>
        <p:blipFill>
          <a:blip r:embed="rId2">
            <a:extLst>
              <a:ext uri="{28A0092B-C50C-407E-A947-70E740481C1C}">
                <a14:useLocalDpi xmlns:a14="http://schemas.microsoft.com/office/drawing/2010/main"/>
              </a:ext>
            </a:extLst>
          </a:blip>
          <a:srcRect/>
          <a:stretch>
            <a:fillRect/>
          </a:stretch>
        </p:blipFill>
        <p:spPr>
          <a:xfrm>
            <a:off x="1847851" y="1700213"/>
            <a:ext cx="3851275" cy="439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20" name="Picture 10" descr="oinochoe"/>
          <p:cNvPicPr>
            <a:picLocks noGrp="1" noChangeAspect="1" noChangeArrowheads="1"/>
          </p:cNvPicPr>
          <p:nvPr>
            <p:ph sz="quarter" idx="3"/>
          </p:nvPr>
        </p:nvPicPr>
        <p:blipFill>
          <a:blip r:embed="rId3">
            <a:extLst>
              <a:ext uri="{28A0092B-C50C-407E-A947-70E740481C1C}">
                <a14:useLocalDpi xmlns:a14="http://schemas.microsoft.com/office/drawing/2010/main"/>
              </a:ext>
            </a:extLst>
          </a:blip>
          <a:srcRect/>
          <a:stretch>
            <a:fillRect/>
          </a:stretch>
        </p:blipFill>
        <p:spPr>
          <a:xfrm>
            <a:off x="6096001" y="1628775"/>
            <a:ext cx="3895725"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66832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l-GR" altLang="el-GR" sz="4000"/>
              <a:t>Ο επεισοδιακός τρόπος αφήγησης</a:t>
            </a:r>
            <a:br>
              <a:rPr lang="el-GR" altLang="el-GR" sz="4000"/>
            </a:br>
            <a:endParaRPr lang="el-GR" altLang="el-GR" sz="4000"/>
          </a:p>
        </p:txBody>
      </p:sp>
      <p:sp>
        <p:nvSpPr>
          <p:cNvPr id="61443"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pPr>
            <a:r>
              <a:rPr lang="el-GR" altLang="el-GR" sz="2200"/>
              <a:t>	</a:t>
            </a:r>
          </a:p>
          <a:p>
            <a:pPr eaLnBrk="1" hangingPunct="1">
              <a:lnSpc>
                <a:spcPct val="80000"/>
              </a:lnSpc>
            </a:pPr>
            <a:r>
              <a:rPr lang="el-GR" altLang="el-GR" sz="2200"/>
              <a:t>Παρουσίαση ανεξάρτητων αλλά σχετιζόμενων επεισοδίων από μια αφήγηση με παρατακτικό τρόπο. Δεν πρόκειται για τον συγχρονικό τρόπο αφήγησης, καθώς τα επεισόδια δεν ανήκουν αναγκαστικά στην ίδια χρονική στιγμή, ενώ δεν είναι απαραίτητο να υπάρχει και ακριβής συνάφεια του χώρου. </a:t>
            </a:r>
          </a:p>
          <a:p>
            <a:pPr eaLnBrk="1" hangingPunct="1">
              <a:lnSpc>
                <a:spcPct val="80000"/>
              </a:lnSpc>
            </a:pPr>
            <a:r>
              <a:rPr lang="el-GR" altLang="el-GR" sz="2200"/>
              <a:t>Πιο συνηθισμένη εφαρμογή της μεθόδου αυτής απαντά στις σκηνές της Άλωσης της Τροίας, ιδιαίτερα στον αρχαϊκό ερυθρόμορφο ρυθμό. </a:t>
            </a:r>
          </a:p>
          <a:p>
            <a:pPr eaLnBrk="1" hangingPunct="1">
              <a:lnSpc>
                <a:spcPct val="80000"/>
              </a:lnSpc>
            </a:pPr>
            <a:r>
              <a:rPr lang="el-GR" altLang="el-GR" sz="2200"/>
              <a:t>Ανεξαρτήτως αν οι σκηνές εμφανίζονται σε μία συνεχή εικονογραφική επιφάνεια (στο εσωτερικό ή στις δύο εξωτερικές όψεις μιας κύλικας) ή σε ασυνεχείς εικονογραφικές επιφάνειες (δύο πλευρές ενός αμφορέα π.χ.). </a:t>
            </a:r>
          </a:p>
        </p:txBody>
      </p:sp>
    </p:spTree>
    <p:extLst>
      <p:ext uri="{BB962C8B-B14F-4D97-AF65-F5344CB8AC3E}">
        <p14:creationId xmlns:p14="http://schemas.microsoft.com/office/powerpoint/2010/main" val="3184207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pPr eaLnBrk="1" hangingPunct="1"/>
            <a:r>
              <a:rPr lang="el-GR" altLang="el-GR" sz="4000"/>
              <a:t>Νάπολη. Υδρία </a:t>
            </a:r>
            <a:r>
              <a:rPr lang="fr-FR" altLang="el-GR" sz="4000"/>
              <a:t>Vivenzio. </a:t>
            </a:r>
            <a:r>
              <a:rPr lang="el-GR" altLang="el-GR" sz="4000"/>
              <a:t>Ζωγράφος του Κλεοφράδους. 500/490 π.Χ. </a:t>
            </a:r>
          </a:p>
        </p:txBody>
      </p:sp>
      <p:pic>
        <p:nvPicPr>
          <p:cNvPr id="62467" name="Picture 3" descr="naplesKleophradesPhydria1"/>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2139951" y="1828800"/>
            <a:ext cx="3979863" cy="4192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68" name="Picture 4" descr="NaplesKleophradesPhydria4"/>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6618288" y="1773238"/>
            <a:ext cx="3683000" cy="424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08901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l-GR" altLang="el-GR" smtClean="0"/>
              <a:t>Τροποποιήσεις</a:t>
            </a:r>
          </a:p>
        </p:txBody>
      </p:sp>
      <p:sp>
        <p:nvSpPr>
          <p:cNvPr id="35843" name="Rectangle 3"/>
          <p:cNvSpPr>
            <a:spLocks noGrp="1" noChangeArrowheads="1"/>
          </p:cNvSpPr>
          <p:nvPr>
            <p:ph type="body" idx="1"/>
          </p:nvPr>
        </p:nvSpPr>
        <p:spPr/>
        <p:txBody>
          <a:bodyPr/>
          <a:lstStyle/>
          <a:p>
            <a:pPr eaLnBrk="1" hangingPunct="1">
              <a:lnSpc>
                <a:spcPct val="90000"/>
              </a:lnSpc>
            </a:pPr>
            <a:r>
              <a:rPr lang="en-US" altLang="el-GR" sz="2700"/>
              <a:t>O </a:t>
            </a:r>
            <a:r>
              <a:rPr lang="en-US" altLang="el-GR" sz="2700" b="1"/>
              <a:t>F</a:t>
            </a:r>
            <a:r>
              <a:rPr lang="el-GR" altLang="el-GR" sz="2700" b="1"/>
              <a:t>. </a:t>
            </a:r>
            <a:r>
              <a:rPr lang="en-US" altLang="el-GR" sz="2700" b="1"/>
              <a:t>Wickhoff</a:t>
            </a:r>
            <a:r>
              <a:rPr lang="el-GR" altLang="el-GR" sz="2700" b="1"/>
              <a:t> (1900)</a:t>
            </a:r>
            <a:r>
              <a:rPr lang="el-GR" altLang="el-GR" sz="2700"/>
              <a:t> αντικατέστησε τον όρο «κυκλική αφήγηση» με τον όρο «συνεχής αφήγηση». </a:t>
            </a:r>
          </a:p>
          <a:p>
            <a:pPr eaLnBrk="1" hangingPunct="1">
              <a:lnSpc>
                <a:spcPct val="90000"/>
              </a:lnSpc>
            </a:pPr>
            <a:r>
              <a:rPr lang="el-GR" altLang="el-GR" sz="2700"/>
              <a:t>Ο μεγάλος βυζαντινολόγος </a:t>
            </a:r>
            <a:r>
              <a:rPr lang="en-US" altLang="el-GR" sz="2700" b="1"/>
              <a:t>Weitzmann</a:t>
            </a:r>
            <a:r>
              <a:rPr lang="el-GR" altLang="el-GR" sz="2700" b="1"/>
              <a:t> (1947)</a:t>
            </a:r>
            <a:r>
              <a:rPr lang="el-GR" altLang="el-GR" sz="2700"/>
              <a:t> επέμεινε κυρίως στην διάσταση του χρόνου και αντικατέστησε τον όρο «πλήρης αφήγηση» με τον όρο «ταυτόχρονη αφήγηση». </a:t>
            </a:r>
          </a:p>
          <a:p>
            <a:pPr eaLnBrk="1" hangingPunct="1">
              <a:lnSpc>
                <a:spcPct val="90000"/>
              </a:lnSpc>
            </a:pPr>
            <a:r>
              <a:rPr lang="el-GR" altLang="el-GR" sz="2700"/>
              <a:t>Άλλοι μελετητές τροποποίησαν ή πρόσθεσαν περαιτέρω στοιχεία και υποδιαιρέσεις αφηγηματικών στρατηγικών. </a:t>
            </a:r>
          </a:p>
        </p:txBody>
      </p:sp>
    </p:spTree>
    <p:extLst>
      <p:ext uri="{BB962C8B-B14F-4D97-AF65-F5344CB8AC3E}">
        <p14:creationId xmlns:p14="http://schemas.microsoft.com/office/powerpoint/2010/main" val="3617665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l-GR" altLang="el-GR" smtClean="0"/>
              <a:t>			</a:t>
            </a:r>
            <a:r>
              <a:rPr lang="el-GR" altLang="el-GR" sz="2800"/>
              <a:t>				</a:t>
            </a:r>
          </a:p>
        </p:txBody>
      </p:sp>
      <p:pic>
        <p:nvPicPr>
          <p:cNvPr id="63491" name="Picture 3" descr="VillaGiuliaOnesimos6"/>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1774826" y="260350"/>
            <a:ext cx="6049963" cy="5919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2" name="Picture 4" descr="VillaGiuliaOnesimos8"/>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1919288" y="260350"/>
            <a:ext cx="7200900" cy="5900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3" name="Rectangle 6"/>
          <p:cNvSpPr>
            <a:spLocks noChangeArrowheads="1"/>
          </p:cNvSpPr>
          <p:nvPr/>
        </p:nvSpPr>
        <p:spPr bwMode="auto">
          <a:xfrm rot="10800000" flipV="1">
            <a:off x="7608889" y="5295901"/>
            <a:ext cx="2232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l-GR" altLang="el-GR" sz="1800">
                <a:solidFill>
                  <a:schemeClr val="tx2"/>
                </a:solidFill>
              </a:rPr>
              <a:t>Ρώμη. Ονήσιμος</a:t>
            </a:r>
          </a:p>
        </p:txBody>
      </p:sp>
    </p:spTree>
    <p:extLst>
      <p:ext uri="{BB962C8B-B14F-4D97-AF65-F5344CB8AC3E}">
        <p14:creationId xmlns:p14="http://schemas.microsoft.com/office/powerpoint/2010/main" val="2121193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l-GR" altLang="el-GR" smtClean="0"/>
              <a:t>Σειριακός τρόπος αφήγησης </a:t>
            </a:r>
          </a:p>
        </p:txBody>
      </p:sp>
      <p:sp>
        <p:nvSpPr>
          <p:cNvPr id="64515" name="Rectangle 3"/>
          <p:cNvSpPr>
            <a:spLocks noGrp="1" noChangeArrowheads="1"/>
          </p:cNvSpPr>
          <p:nvPr>
            <p:ph type="body" idx="1"/>
          </p:nvPr>
        </p:nvSpPr>
        <p:spPr/>
        <p:txBody>
          <a:bodyPr/>
          <a:lstStyle/>
          <a:p>
            <a:pPr eaLnBrk="1" hangingPunct="1"/>
            <a:r>
              <a:rPr lang="el-GR" altLang="el-GR" smtClean="0"/>
              <a:t>Συγγενεύει με τον κυκλικό, αλλά διαφοροποιείται ως προς το ότι κάθε επεισόδιο μιας διαδοχής που απαρτίζει την αφήγηση δεν είναι συνδεδεμένο, αλλά παρουσιάζεται ανεξάρτητο</a:t>
            </a:r>
          </a:p>
          <a:p>
            <a:pPr eaLnBrk="1" hangingPunct="1"/>
            <a:r>
              <a:rPr lang="el-GR" altLang="el-GR" smtClean="0"/>
              <a:t>Ένα παράδειγμα σειριακής αφήγησης είναι η περίφημη αττική ερυθρόμορφη κύλικα του Δούριδος στη Βιέννη </a:t>
            </a:r>
          </a:p>
        </p:txBody>
      </p:sp>
    </p:spTree>
    <p:extLst>
      <p:ext uri="{BB962C8B-B14F-4D97-AF65-F5344CB8AC3E}">
        <p14:creationId xmlns:p14="http://schemas.microsoft.com/office/powerpoint/2010/main" val="18434561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title"/>
          </p:nvPr>
        </p:nvSpPr>
        <p:spPr/>
        <p:txBody>
          <a:bodyPr/>
          <a:lstStyle/>
          <a:p>
            <a:pPr eaLnBrk="1" hangingPunct="1"/>
            <a:r>
              <a:rPr lang="el-GR" altLang="el-GR" smtClean="0"/>
              <a:t>Βιέννη. Κύλικα του Δούρι. </a:t>
            </a:r>
          </a:p>
        </p:txBody>
      </p:sp>
      <p:pic>
        <p:nvPicPr>
          <p:cNvPr id="65539" name="Picture 4" descr="ViennaDourisquarrel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219450" y="1828800"/>
            <a:ext cx="58293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020589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title"/>
          </p:nvPr>
        </p:nvSpPr>
        <p:spPr/>
        <p:txBody>
          <a:bodyPr/>
          <a:lstStyle/>
          <a:p>
            <a:pPr eaLnBrk="1" hangingPunct="1"/>
            <a:r>
              <a:rPr lang="el-GR" altLang="el-GR" smtClean="0"/>
              <a:t>Βιέννη, Κύλικα του Δούρι. </a:t>
            </a:r>
          </a:p>
        </p:txBody>
      </p:sp>
      <p:pic>
        <p:nvPicPr>
          <p:cNvPr id="66563" name="Picture 8" descr="ViennaDourisquarrel1"/>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855914" y="1700214"/>
            <a:ext cx="6408737" cy="4332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753359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title"/>
          </p:nvPr>
        </p:nvSpPr>
        <p:spPr/>
        <p:txBody>
          <a:bodyPr/>
          <a:lstStyle/>
          <a:p>
            <a:pPr eaLnBrk="1" hangingPunct="1"/>
            <a:r>
              <a:rPr lang="el-GR" altLang="el-GR" sz="2800"/>
              <a:t>Βιέννη. Κύλικα</a:t>
            </a:r>
            <a:br>
              <a:rPr lang="el-GR" altLang="el-GR" sz="2800"/>
            </a:br>
            <a:r>
              <a:rPr lang="el-GR" altLang="el-GR" sz="2800"/>
              <a:t>του Δούρι. </a:t>
            </a:r>
          </a:p>
        </p:txBody>
      </p:sp>
      <p:pic>
        <p:nvPicPr>
          <p:cNvPr id="67587" name="Picture 10" descr="ViennaDourisquarrel3"/>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878389" y="333375"/>
            <a:ext cx="5519737" cy="575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750579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Τίτλος 1"/>
          <p:cNvSpPr>
            <a:spLocks noGrp="1"/>
          </p:cNvSpPr>
          <p:nvPr>
            <p:ph type="title"/>
          </p:nvPr>
        </p:nvSpPr>
        <p:spPr/>
        <p:txBody>
          <a:bodyPr/>
          <a:lstStyle/>
          <a:p>
            <a:endParaRPr lang="en-US" altLang="el-GR" smtClean="0"/>
          </a:p>
        </p:txBody>
      </p:sp>
      <p:graphicFrame>
        <p:nvGraphicFramePr>
          <p:cNvPr id="4" name="Θέση περιεχομένου 3"/>
          <p:cNvGraphicFramePr>
            <a:graphicFrameLocks noGrp="1"/>
          </p:cNvGraphicFramePr>
          <p:nvPr>
            <p:ph idx="1"/>
          </p:nvPr>
        </p:nvGraphicFramePr>
        <p:xfrm>
          <a:off x="1919288" y="333375"/>
          <a:ext cx="8291512" cy="5951538"/>
        </p:xfrm>
        <a:graphic>
          <a:graphicData uri="http://schemas.openxmlformats.org/drawingml/2006/table">
            <a:tbl>
              <a:tblPr firstRow="1" bandRow="1">
                <a:tableStyleId>{5C22544A-7EE6-4342-B048-85BDC9FD1C3A}</a:tableStyleId>
              </a:tblPr>
              <a:tblGrid>
                <a:gridCol w="1658302">
                  <a:extLst>
                    <a:ext uri="{9D8B030D-6E8A-4147-A177-3AD203B41FA5}">
                      <a16:colId xmlns:a16="http://schemas.microsoft.com/office/drawing/2014/main" val="20000"/>
                    </a:ext>
                  </a:extLst>
                </a:gridCol>
                <a:gridCol w="1658302">
                  <a:extLst>
                    <a:ext uri="{9D8B030D-6E8A-4147-A177-3AD203B41FA5}">
                      <a16:colId xmlns:a16="http://schemas.microsoft.com/office/drawing/2014/main" val="20001"/>
                    </a:ext>
                  </a:extLst>
                </a:gridCol>
                <a:gridCol w="1658302">
                  <a:extLst>
                    <a:ext uri="{9D8B030D-6E8A-4147-A177-3AD203B41FA5}">
                      <a16:colId xmlns:a16="http://schemas.microsoft.com/office/drawing/2014/main" val="20002"/>
                    </a:ext>
                  </a:extLst>
                </a:gridCol>
                <a:gridCol w="1658302">
                  <a:extLst>
                    <a:ext uri="{9D8B030D-6E8A-4147-A177-3AD203B41FA5}">
                      <a16:colId xmlns:a16="http://schemas.microsoft.com/office/drawing/2014/main" val="20003"/>
                    </a:ext>
                  </a:extLst>
                </a:gridCol>
                <a:gridCol w="1658302">
                  <a:extLst>
                    <a:ext uri="{9D8B030D-6E8A-4147-A177-3AD203B41FA5}">
                      <a16:colId xmlns:a16="http://schemas.microsoft.com/office/drawing/2014/main" val="20004"/>
                    </a:ext>
                  </a:extLst>
                </a:gridCol>
              </a:tblGrid>
              <a:tr h="853868">
                <a:tc>
                  <a:txBody>
                    <a:bodyPr/>
                    <a:lstStyle/>
                    <a:p>
                      <a:r>
                        <a:rPr lang="en-US" sz="1600" dirty="0" smtClean="0"/>
                        <a:t>T</a:t>
                      </a:r>
                      <a:r>
                        <a:rPr lang="el-GR" sz="1600" dirty="0" err="1" smtClean="0"/>
                        <a:t>ύπος</a:t>
                      </a:r>
                      <a:endParaRPr lang="en-US" sz="1600" dirty="0"/>
                    </a:p>
                  </a:txBody>
                  <a:tcPr marL="91443" marR="91443" marT="45706" marB="45706"/>
                </a:tc>
                <a:tc>
                  <a:txBody>
                    <a:bodyPr/>
                    <a:lstStyle/>
                    <a:p>
                      <a:r>
                        <a:rPr lang="el-GR" sz="1600" dirty="0" smtClean="0"/>
                        <a:t>Αριθμός εικόνων</a:t>
                      </a:r>
                      <a:endParaRPr lang="en-US" sz="1600" dirty="0"/>
                    </a:p>
                  </a:txBody>
                  <a:tcPr marL="91443" marR="91443" marT="45706" marB="45706"/>
                </a:tc>
                <a:tc>
                  <a:txBody>
                    <a:bodyPr/>
                    <a:lstStyle/>
                    <a:p>
                      <a:r>
                        <a:rPr lang="el-GR" sz="1600" dirty="0" smtClean="0"/>
                        <a:t>Χαρακτήρες</a:t>
                      </a:r>
                      <a:endParaRPr lang="en-US" sz="1600" dirty="0"/>
                    </a:p>
                  </a:txBody>
                  <a:tcPr marL="91443" marR="91443" marT="45706" marB="45706"/>
                </a:tc>
                <a:tc>
                  <a:txBody>
                    <a:bodyPr/>
                    <a:lstStyle/>
                    <a:p>
                      <a:r>
                        <a:rPr lang="el-GR" sz="1600" dirty="0" smtClean="0"/>
                        <a:t>Χρόνος</a:t>
                      </a:r>
                      <a:endParaRPr lang="en-US" sz="1600" dirty="0"/>
                    </a:p>
                  </a:txBody>
                  <a:tcPr marL="91443" marR="91443" marT="45706" marB="45706"/>
                </a:tc>
                <a:tc>
                  <a:txBody>
                    <a:bodyPr/>
                    <a:lstStyle/>
                    <a:p>
                      <a:r>
                        <a:rPr lang="el-GR" sz="1600" dirty="0" smtClean="0"/>
                        <a:t>Χώρος</a:t>
                      </a:r>
                      <a:endParaRPr lang="en-US" sz="1600" dirty="0"/>
                    </a:p>
                  </a:txBody>
                  <a:tcPr marL="91443" marR="91443" marT="45706" marB="45706"/>
                </a:tc>
                <a:extLst>
                  <a:ext uri="{0D108BD9-81ED-4DB2-BD59-A6C34878D82A}">
                    <a16:rowId xmlns:a16="http://schemas.microsoft.com/office/drawing/2014/main" val="10000"/>
                  </a:ext>
                </a:extLst>
              </a:tr>
              <a:tr h="853868">
                <a:tc>
                  <a:txBody>
                    <a:bodyPr/>
                    <a:lstStyle/>
                    <a:p>
                      <a:r>
                        <a:rPr lang="el-GR" sz="1600" dirty="0" smtClean="0"/>
                        <a:t>Συνοπτικός</a:t>
                      </a:r>
                      <a:r>
                        <a:rPr lang="el-GR" sz="1600" baseline="0" dirty="0" smtClean="0"/>
                        <a:t> ή ταυτόχρονος</a:t>
                      </a:r>
                      <a:endParaRPr lang="en-US" sz="1600" dirty="0"/>
                    </a:p>
                  </a:txBody>
                  <a:tcPr marL="91443" marR="91443" marT="45706" marB="45706"/>
                </a:tc>
                <a:tc>
                  <a:txBody>
                    <a:bodyPr/>
                    <a:lstStyle/>
                    <a:p>
                      <a:r>
                        <a:rPr lang="el-GR" sz="1600" dirty="0" smtClean="0"/>
                        <a:t> 1</a:t>
                      </a:r>
                      <a:endParaRPr lang="en-US" sz="1600" dirty="0"/>
                    </a:p>
                  </a:txBody>
                  <a:tcPr marL="91443" marR="91443" marT="45706" marB="45706"/>
                </a:tc>
                <a:tc>
                  <a:txBody>
                    <a:bodyPr/>
                    <a:lstStyle/>
                    <a:p>
                      <a:r>
                        <a:rPr lang="el-GR" sz="1600" dirty="0" smtClean="0"/>
                        <a:t>Χωρίς επαναλήψεις</a:t>
                      </a:r>
                      <a:endParaRPr lang="en-US" sz="1600" dirty="0"/>
                    </a:p>
                  </a:txBody>
                  <a:tcPr marL="91443" marR="91443" marT="45706" marB="45706"/>
                </a:tc>
                <a:tc>
                  <a:txBody>
                    <a:bodyPr/>
                    <a:lstStyle/>
                    <a:p>
                      <a:r>
                        <a:rPr lang="el-GR" sz="1600" dirty="0" smtClean="0"/>
                        <a:t>Πολλαπλός</a:t>
                      </a:r>
                      <a:endParaRPr lang="en-US" sz="1600" dirty="0"/>
                    </a:p>
                  </a:txBody>
                  <a:tcPr marL="91443" marR="91443" marT="45706" marB="45706"/>
                </a:tc>
                <a:tc>
                  <a:txBody>
                    <a:bodyPr/>
                    <a:lstStyle/>
                    <a:p>
                      <a:r>
                        <a:rPr lang="el-GR" sz="1600" dirty="0" smtClean="0"/>
                        <a:t>Ένα πεδίο</a:t>
                      </a:r>
                      <a:endParaRPr lang="en-US" sz="1600" dirty="0"/>
                    </a:p>
                  </a:txBody>
                  <a:tcPr marL="91443" marR="91443" marT="45706" marB="45706"/>
                </a:tc>
                <a:extLst>
                  <a:ext uri="{0D108BD9-81ED-4DB2-BD59-A6C34878D82A}">
                    <a16:rowId xmlns:a16="http://schemas.microsoft.com/office/drawing/2014/main" val="10001"/>
                  </a:ext>
                </a:extLst>
              </a:tr>
              <a:tr h="853868">
                <a:tc>
                  <a:txBody>
                    <a:bodyPr/>
                    <a:lstStyle/>
                    <a:p>
                      <a:r>
                        <a:rPr lang="el-GR" sz="1600" dirty="0" err="1" smtClean="0"/>
                        <a:t>Μονοσκηνικός</a:t>
                      </a:r>
                      <a:endParaRPr lang="en-US" sz="1600" dirty="0"/>
                    </a:p>
                  </a:txBody>
                  <a:tcPr marL="91443" marR="91443" marT="45706" marB="45706"/>
                </a:tc>
                <a:tc>
                  <a:txBody>
                    <a:bodyPr/>
                    <a:lstStyle/>
                    <a:p>
                      <a:r>
                        <a:rPr lang="el-GR" sz="1600" dirty="0" smtClean="0"/>
                        <a:t> 1</a:t>
                      </a:r>
                      <a:endParaRPr lang="en-US" sz="1600" dirty="0"/>
                    </a:p>
                  </a:txBody>
                  <a:tcPr marL="91443" marR="91443" marT="45706" marB="45706"/>
                </a:tc>
                <a:tc>
                  <a:txBody>
                    <a:bodyPr/>
                    <a:lstStyle/>
                    <a:p>
                      <a:r>
                        <a:rPr lang="el-GR" sz="1600" dirty="0" smtClean="0"/>
                        <a:t>Χωρίς επαναλήψεις</a:t>
                      </a:r>
                      <a:endParaRPr lang="en-US" sz="1600" dirty="0"/>
                    </a:p>
                  </a:txBody>
                  <a:tcPr marL="91443" marR="91443" marT="45706" marB="45706"/>
                </a:tc>
                <a:tc>
                  <a:txBody>
                    <a:bodyPr/>
                    <a:lstStyle/>
                    <a:p>
                      <a:r>
                        <a:rPr lang="el-GR" sz="1600" dirty="0" smtClean="0"/>
                        <a:t>Μία στιγμή</a:t>
                      </a:r>
                      <a:endParaRPr lang="en-US" sz="1600" dirty="0"/>
                    </a:p>
                  </a:txBody>
                  <a:tcPr marL="91443" marR="91443" marT="45706" marB="45706"/>
                </a:tc>
                <a:tc>
                  <a:txBody>
                    <a:bodyPr/>
                    <a:lstStyle/>
                    <a:p>
                      <a:r>
                        <a:rPr lang="el-GR" sz="1600" dirty="0" smtClean="0"/>
                        <a:t>Ένα πεδίο</a:t>
                      </a:r>
                      <a:endParaRPr lang="en-US" sz="1600" dirty="0"/>
                    </a:p>
                  </a:txBody>
                  <a:tcPr marL="91443" marR="91443" marT="45706" marB="45706"/>
                </a:tc>
                <a:extLst>
                  <a:ext uri="{0D108BD9-81ED-4DB2-BD59-A6C34878D82A}">
                    <a16:rowId xmlns:a16="http://schemas.microsoft.com/office/drawing/2014/main" val="10002"/>
                  </a:ext>
                </a:extLst>
              </a:tr>
              <a:tr h="579047">
                <a:tc>
                  <a:txBody>
                    <a:bodyPr/>
                    <a:lstStyle/>
                    <a:p>
                      <a:r>
                        <a:rPr lang="el-GR" sz="1600" dirty="0" smtClean="0"/>
                        <a:t>Προοδευτικός</a:t>
                      </a:r>
                      <a:endParaRPr lang="en-US" sz="1600" dirty="0"/>
                    </a:p>
                  </a:txBody>
                  <a:tcPr marL="91443" marR="91443" marT="45706" marB="45706"/>
                </a:tc>
                <a:tc>
                  <a:txBody>
                    <a:bodyPr/>
                    <a:lstStyle/>
                    <a:p>
                      <a:r>
                        <a:rPr lang="el-GR" sz="1600" dirty="0" smtClean="0"/>
                        <a:t> 1</a:t>
                      </a:r>
                      <a:endParaRPr lang="en-US" sz="1600" dirty="0"/>
                    </a:p>
                  </a:txBody>
                  <a:tcPr marL="91443" marR="91443" marT="45706" marB="45706"/>
                </a:tc>
                <a:tc>
                  <a:txBody>
                    <a:bodyPr/>
                    <a:lstStyle/>
                    <a:p>
                      <a:r>
                        <a:rPr lang="el-GR" sz="1600" dirty="0" smtClean="0"/>
                        <a:t>Χωρίς επαναλήψεις</a:t>
                      </a:r>
                      <a:endParaRPr lang="en-US" sz="1600" dirty="0"/>
                    </a:p>
                  </a:txBody>
                  <a:tcPr marL="91443" marR="91443" marT="45706" marB="45706"/>
                </a:tc>
                <a:tc>
                  <a:txBody>
                    <a:bodyPr/>
                    <a:lstStyle/>
                    <a:p>
                      <a:r>
                        <a:rPr lang="el-GR" sz="1600" dirty="0" smtClean="0"/>
                        <a:t>Πολλαπλός</a:t>
                      </a:r>
                      <a:endParaRPr lang="en-US" sz="1600" dirty="0"/>
                    </a:p>
                  </a:txBody>
                  <a:tcPr marL="91443" marR="91443" marT="45706" marB="45706"/>
                </a:tc>
                <a:tc>
                  <a:txBody>
                    <a:bodyPr/>
                    <a:lstStyle/>
                    <a:p>
                      <a:r>
                        <a:rPr lang="el-GR" sz="1600" dirty="0" smtClean="0"/>
                        <a:t>Πολλαπλά πεδία</a:t>
                      </a:r>
                      <a:endParaRPr lang="en-US" sz="1600" dirty="0"/>
                    </a:p>
                  </a:txBody>
                  <a:tcPr marL="91443" marR="91443" marT="45706" marB="45706"/>
                </a:tc>
                <a:extLst>
                  <a:ext uri="{0D108BD9-81ED-4DB2-BD59-A6C34878D82A}">
                    <a16:rowId xmlns:a16="http://schemas.microsoft.com/office/drawing/2014/main" val="10003"/>
                  </a:ext>
                </a:extLst>
              </a:tr>
              <a:tr h="579047">
                <a:tc>
                  <a:txBody>
                    <a:bodyPr/>
                    <a:lstStyle/>
                    <a:p>
                      <a:r>
                        <a:rPr lang="el-GR" sz="1600" dirty="0" smtClean="0"/>
                        <a:t>Ενοποιημένος</a:t>
                      </a:r>
                      <a:endParaRPr lang="en-US" sz="1600" dirty="0"/>
                    </a:p>
                  </a:txBody>
                  <a:tcPr marL="91443" marR="91443" marT="45706" marB="45706"/>
                </a:tc>
                <a:tc>
                  <a:txBody>
                    <a:bodyPr/>
                    <a:lstStyle/>
                    <a:p>
                      <a:r>
                        <a:rPr lang="el-GR" sz="1600" dirty="0" smtClean="0"/>
                        <a:t> 2+</a:t>
                      </a:r>
                      <a:endParaRPr lang="en-US" sz="1600" dirty="0"/>
                    </a:p>
                  </a:txBody>
                  <a:tcPr marL="91443" marR="91443" marT="45706" marB="45706"/>
                </a:tc>
                <a:tc>
                  <a:txBody>
                    <a:bodyPr/>
                    <a:lstStyle/>
                    <a:p>
                      <a:r>
                        <a:rPr lang="el-GR" sz="1600" dirty="0" smtClean="0"/>
                        <a:t>Χωρίς επαναλήψεις</a:t>
                      </a:r>
                      <a:endParaRPr lang="en-US" sz="1600" dirty="0"/>
                    </a:p>
                  </a:txBody>
                  <a:tcPr marL="91443" marR="91443" marT="45706" marB="45706"/>
                </a:tc>
                <a:tc>
                  <a:txBody>
                    <a:bodyPr/>
                    <a:lstStyle/>
                    <a:p>
                      <a:r>
                        <a:rPr lang="el-GR" sz="1600" dirty="0" smtClean="0"/>
                        <a:t>Μία στιγμή </a:t>
                      </a:r>
                      <a:endParaRPr lang="en-US" sz="1600" dirty="0"/>
                    </a:p>
                  </a:txBody>
                  <a:tcPr marL="91443" marR="91443" marT="45706" marB="45706"/>
                </a:tc>
                <a:tc>
                  <a:txBody>
                    <a:bodyPr/>
                    <a:lstStyle/>
                    <a:p>
                      <a:r>
                        <a:rPr lang="el-GR" sz="1600" dirty="0" smtClean="0"/>
                        <a:t>Πολλαπλά πεδία</a:t>
                      </a:r>
                      <a:endParaRPr lang="en-US" sz="1600" dirty="0"/>
                    </a:p>
                  </a:txBody>
                  <a:tcPr marL="91443" marR="91443" marT="45706" marB="45706"/>
                </a:tc>
                <a:extLst>
                  <a:ext uri="{0D108BD9-81ED-4DB2-BD59-A6C34878D82A}">
                    <a16:rowId xmlns:a16="http://schemas.microsoft.com/office/drawing/2014/main" val="10004"/>
                  </a:ext>
                </a:extLst>
              </a:tr>
              <a:tr h="579047">
                <a:tc>
                  <a:txBody>
                    <a:bodyPr/>
                    <a:lstStyle/>
                    <a:p>
                      <a:r>
                        <a:rPr lang="el-GR" sz="1600" dirty="0" smtClean="0"/>
                        <a:t>Κυκλικός</a:t>
                      </a:r>
                      <a:endParaRPr lang="en-US" sz="1600" dirty="0"/>
                    </a:p>
                  </a:txBody>
                  <a:tcPr marL="91443" marR="91443" marT="45706" marB="45706"/>
                </a:tc>
                <a:tc>
                  <a:txBody>
                    <a:bodyPr/>
                    <a:lstStyle/>
                    <a:p>
                      <a:r>
                        <a:rPr lang="el-GR" sz="1600" dirty="0" smtClean="0"/>
                        <a:t> 2+</a:t>
                      </a:r>
                      <a:endParaRPr lang="en-US" sz="1600" dirty="0"/>
                    </a:p>
                  </a:txBody>
                  <a:tcPr marL="91443" marR="91443" marT="45706" marB="45706"/>
                </a:tc>
                <a:tc>
                  <a:txBody>
                    <a:bodyPr/>
                    <a:lstStyle/>
                    <a:p>
                      <a:r>
                        <a:rPr lang="el-GR" sz="1600" dirty="0" smtClean="0"/>
                        <a:t>Επαναλήψεις</a:t>
                      </a:r>
                      <a:endParaRPr lang="en-US" sz="1600" dirty="0"/>
                    </a:p>
                  </a:txBody>
                  <a:tcPr marL="91443" marR="91443" marT="45706" marB="45706"/>
                </a:tc>
                <a:tc>
                  <a:txBody>
                    <a:bodyPr/>
                    <a:lstStyle/>
                    <a:p>
                      <a:r>
                        <a:rPr lang="el-GR" sz="1600" dirty="0" smtClean="0"/>
                        <a:t>Πολλαπλός</a:t>
                      </a:r>
                      <a:endParaRPr lang="en-US" sz="1600" dirty="0"/>
                    </a:p>
                  </a:txBody>
                  <a:tcPr marL="91443" marR="91443" marT="45706" marB="45706"/>
                </a:tc>
                <a:tc>
                  <a:txBody>
                    <a:bodyPr/>
                    <a:lstStyle/>
                    <a:p>
                      <a:r>
                        <a:rPr lang="el-GR" sz="1600" dirty="0" smtClean="0"/>
                        <a:t>Πολλαπλά πεδία</a:t>
                      </a:r>
                      <a:endParaRPr lang="en-US" sz="1600" dirty="0"/>
                    </a:p>
                  </a:txBody>
                  <a:tcPr marL="91443" marR="91443" marT="45706" marB="45706"/>
                </a:tc>
                <a:extLst>
                  <a:ext uri="{0D108BD9-81ED-4DB2-BD59-A6C34878D82A}">
                    <a16:rowId xmlns:a16="http://schemas.microsoft.com/office/drawing/2014/main" val="10005"/>
                  </a:ext>
                </a:extLst>
              </a:tr>
              <a:tr h="494701">
                <a:tc>
                  <a:txBody>
                    <a:bodyPr/>
                    <a:lstStyle/>
                    <a:p>
                      <a:r>
                        <a:rPr lang="el-GR" sz="1600" dirty="0" smtClean="0"/>
                        <a:t>Συνεχής</a:t>
                      </a:r>
                      <a:endParaRPr lang="en-US" sz="1600" dirty="0"/>
                    </a:p>
                  </a:txBody>
                  <a:tcPr marL="91443" marR="91443" marT="45706" marB="45706"/>
                </a:tc>
                <a:tc>
                  <a:txBody>
                    <a:bodyPr/>
                    <a:lstStyle/>
                    <a:p>
                      <a:r>
                        <a:rPr lang="el-GR" sz="1600" dirty="0" smtClean="0"/>
                        <a:t> 2+</a:t>
                      </a:r>
                      <a:endParaRPr lang="en-US" sz="1600" dirty="0"/>
                    </a:p>
                  </a:txBody>
                  <a:tcPr marL="91443" marR="91443" marT="45706" marB="45706"/>
                </a:tc>
                <a:tc>
                  <a:txBody>
                    <a:bodyPr/>
                    <a:lstStyle/>
                    <a:p>
                      <a:r>
                        <a:rPr lang="el-GR" sz="1600" dirty="0" smtClean="0"/>
                        <a:t>Επαναλήψεις</a:t>
                      </a:r>
                      <a:endParaRPr lang="en-US" sz="1600" dirty="0"/>
                    </a:p>
                  </a:txBody>
                  <a:tcPr marL="91443" marR="91443" marT="45706" marB="45706"/>
                </a:tc>
                <a:tc>
                  <a:txBody>
                    <a:bodyPr/>
                    <a:lstStyle/>
                    <a:p>
                      <a:r>
                        <a:rPr lang="el-GR" sz="1600" dirty="0" smtClean="0"/>
                        <a:t>Πολλαπλός</a:t>
                      </a:r>
                      <a:endParaRPr lang="en-US" sz="1600" dirty="0"/>
                    </a:p>
                  </a:txBody>
                  <a:tcPr marL="91443" marR="91443" marT="45706" marB="45706"/>
                </a:tc>
                <a:tc>
                  <a:txBody>
                    <a:bodyPr/>
                    <a:lstStyle/>
                    <a:p>
                      <a:r>
                        <a:rPr lang="el-GR" sz="1600" dirty="0" smtClean="0"/>
                        <a:t>Ένα</a:t>
                      </a:r>
                      <a:r>
                        <a:rPr lang="el-GR" sz="1600" baseline="0" dirty="0" smtClean="0"/>
                        <a:t> πεδίο</a:t>
                      </a:r>
                      <a:endParaRPr lang="en-US" sz="1600" dirty="0"/>
                    </a:p>
                  </a:txBody>
                  <a:tcPr marL="91443" marR="91443" marT="45706" marB="45706"/>
                </a:tc>
                <a:extLst>
                  <a:ext uri="{0D108BD9-81ED-4DB2-BD59-A6C34878D82A}">
                    <a16:rowId xmlns:a16="http://schemas.microsoft.com/office/drawing/2014/main" val="10006"/>
                  </a:ext>
                </a:extLst>
              </a:tr>
              <a:tr h="579047">
                <a:tc>
                  <a:txBody>
                    <a:bodyPr/>
                    <a:lstStyle/>
                    <a:p>
                      <a:r>
                        <a:rPr lang="el-GR" sz="1600" dirty="0" smtClean="0"/>
                        <a:t>Επεισοδιακός</a:t>
                      </a:r>
                      <a:endParaRPr lang="en-US" sz="1600" dirty="0"/>
                    </a:p>
                  </a:txBody>
                  <a:tcPr marL="91443" marR="91443" marT="45706" marB="45706"/>
                </a:tc>
                <a:tc>
                  <a:txBody>
                    <a:bodyPr/>
                    <a:lstStyle/>
                    <a:p>
                      <a:r>
                        <a:rPr lang="el-GR" sz="1600" dirty="0" smtClean="0"/>
                        <a:t> 2+</a:t>
                      </a:r>
                      <a:endParaRPr lang="en-US" sz="1600" dirty="0"/>
                    </a:p>
                  </a:txBody>
                  <a:tcPr marL="91443" marR="91443" marT="45706" marB="45706"/>
                </a:tc>
                <a:tc>
                  <a:txBody>
                    <a:bodyPr/>
                    <a:lstStyle/>
                    <a:p>
                      <a:r>
                        <a:rPr lang="el-GR" sz="1600" dirty="0" smtClean="0"/>
                        <a:t>Χωρίς επαναλήψεις</a:t>
                      </a:r>
                      <a:endParaRPr lang="en-US" sz="1600" dirty="0"/>
                    </a:p>
                  </a:txBody>
                  <a:tcPr marL="91443" marR="91443" marT="45706" marB="45706"/>
                </a:tc>
                <a:tc>
                  <a:txBody>
                    <a:bodyPr/>
                    <a:lstStyle/>
                    <a:p>
                      <a:r>
                        <a:rPr lang="el-GR" sz="1600" dirty="0" smtClean="0"/>
                        <a:t>Πολλαπλός</a:t>
                      </a:r>
                      <a:endParaRPr lang="en-US" sz="1600" dirty="0"/>
                    </a:p>
                  </a:txBody>
                  <a:tcPr marL="91443" marR="91443" marT="45706" marB="45706"/>
                </a:tc>
                <a:tc>
                  <a:txBody>
                    <a:bodyPr/>
                    <a:lstStyle/>
                    <a:p>
                      <a:r>
                        <a:rPr lang="el-GR" sz="1600" dirty="0" smtClean="0"/>
                        <a:t>Πολλαπλά πεδία</a:t>
                      </a:r>
                      <a:endParaRPr lang="en-US" sz="1600" dirty="0"/>
                    </a:p>
                  </a:txBody>
                  <a:tcPr marL="91443" marR="91443" marT="45706" marB="45706"/>
                </a:tc>
                <a:extLst>
                  <a:ext uri="{0D108BD9-81ED-4DB2-BD59-A6C34878D82A}">
                    <a16:rowId xmlns:a16="http://schemas.microsoft.com/office/drawing/2014/main" val="10007"/>
                  </a:ext>
                </a:extLst>
              </a:tr>
              <a:tr h="579047">
                <a:tc>
                  <a:txBody>
                    <a:bodyPr/>
                    <a:lstStyle/>
                    <a:p>
                      <a:r>
                        <a:rPr lang="el-GR" sz="1600" dirty="0" smtClean="0"/>
                        <a:t>Σειριακός</a:t>
                      </a:r>
                      <a:endParaRPr lang="en-US" sz="1600" dirty="0"/>
                    </a:p>
                  </a:txBody>
                  <a:tcPr marL="91443" marR="91443" marT="45706" marB="45706"/>
                </a:tc>
                <a:tc>
                  <a:txBody>
                    <a:bodyPr/>
                    <a:lstStyle/>
                    <a:p>
                      <a:r>
                        <a:rPr lang="el-GR" sz="1600" dirty="0" smtClean="0"/>
                        <a:t> 2+</a:t>
                      </a:r>
                      <a:endParaRPr lang="en-US" sz="1600" dirty="0"/>
                    </a:p>
                  </a:txBody>
                  <a:tcPr marL="91443" marR="91443" marT="45706" marB="45706"/>
                </a:tc>
                <a:tc>
                  <a:txBody>
                    <a:bodyPr/>
                    <a:lstStyle/>
                    <a:p>
                      <a:r>
                        <a:rPr lang="el-GR" sz="1600" dirty="0" smtClean="0"/>
                        <a:t>Χωρίς επαναλήψεις</a:t>
                      </a:r>
                      <a:endParaRPr lang="en-US" sz="1600" dirty="0"/>
                    </a:p>
                  </a:txBody>
                  <a:tcPr marL="91443" marR="91443" marT="45706" marB="45706"/>
                </a:tc>
                <a:tc>
                  <a:txBody>
                    <a:bodyPr/>
                    <a:lstStyle/>
                    <a:p>
                      <a:r>
                        <a:rPr lang="el-GR" sz="1600" dirty="0" smtClean="0"/>
                        <a:t>Πολλαπλός</a:t>
                      </a:r>
                      <a:endParaRPr lang="en-US" sz="1600" dirty="0"/>
                    </a:p>
                  </a:txBody>
                  <a:tcPr marL="91443" marR="91443" marT="45706" marB="45706"/>
                </a:tc>
                <a:tc>
                  <a:txBody>
                    <a:bodyPr/>
                    <a:lstStyle/>
                    <a:p>
                      <a:r>
                        <a:rPr lang="el-GR" sz="1600" dirty="0" smtClean="0"/>
                        <a:t>Πολλαπλά πεδία</a:t>
                      </a:r>
                      <a:endParaRPr lang="en-US" sz="1600" dirty="0"/>
                    </a:p>
                  </a:txBody>
                  <a:tcPr marL="91443" marR="91443" marT="45706" marB="45706"/>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28941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l-GR" altLang="el-GR" sz="3200"/>
              <a:t>Κωδικοποίηση τύπων αφήγησης κατά </a:t>
            </a:r>
            <a:r>
              <a:rPr lang="en-US" altLang="el-GR" sz="3200"/>
              <a:t>Stansbyrry</a:t>
            </a:r>
            <a:r>
              <a:rPr lang="el-GR" altLang="el-GR" sz="3200"/>
              <a:t>-</a:t>
            </a:r>
            <a:r>
              <a:rPr lang="en-US" altLang="el-GR" sz="3200"/>
              <a:t>O</a:t>
            </a:r>
            <a:r>
              <a:rPr lang="el-GR" altLang="el-GR" sz="3200"/>
              <a:t>’</a:t>
            </a:r>
            <a:r>
              <a:rPr lang="en-US" altLang="el-GR" sz="3200"/>
              <a:t>Donnell</a:t>
            </a:r>
            <a:r>
              <a:rPr lang="el-GR" altLang="el-GR" sz="3200"/>
              <a:t> </a:t>
            </a:r>
          </a:p>
        </p:txBody>
      </p:sp>
      <p:sp>
        <p:nvSpPr>
          <p:cNvPr id="36867" name="Rectangle 3"/>
          <p:cNvSpPr>
            <a:spLocks noGrp="1" noChangeArrowheads="1"/>
          </p:cNvSpPr>
          <p:nvPr>
            <p:ph type="body" idx="1"/>
          </p:nvPr>
        </p:nvSpPr>
        <p:spPr/>
        <p:txBody>
          <a:bodyPr/>
          <a:lstStyle/>
          <a:p>
            <a:pPr eaLnBrk="1" hangingPunct="1">
              <a:buFont typeface="Wingdings" panose="05000000000000000000" pitchFamily="2" charset="2"/>
              <a:buNone/>
            </a:pPr>
            <a:r>
              <a:rPr lang="el-GR" altLang="el-GR" sz="2700"/>
              <a:t>1. Συνοπτικός ή ταυτόχρονος </a:t>
            </a:r>
          </a:p>
          <a:p>
            <a:pPr eaLnBrk="1" hangingPunct="1">
              <a:buFont typeface="Wingdings" panose="05000000000000000000" pitchFamily="2" charset="2"/>
              <a:buNone/>
            </a:pPr>
            <a:r>
              <a:rPr lang="el-GR" altLang="el-GR" sz="2700"/>
              <a:t>2. Μονοσκηνικός</a:t>
            </a:r>
          </a:p>
          <a:p>
            <a:pPr eaLnBrk="1" hangingPunct="1">
              <a:buFont typeface="Wingdings" panose="05000000000000000000" pitchFamily="2" charset="2"/>
              <a:buNone/>
            </a:pPr>
            <a:r>
              <a:rPr lang="el-GR" altLang="el-GR" sz="2700"/>
              <a:t>3. Προοδευτικός</a:t>
            </a:r>
          </a:p>
          <a:p>
            <a:pPr eaLnBrk="1" hangingPunct="1">
              <a:buFont typeface="Wingdings" panose="05000000000000000000" pitchFamily="2" charset="2"/>
              <a:buNone/>
            </a:pPr>
            <a:r>
              <a:rPr lang="el-GR" altLang="el-GR" sz="2700"/>
              <a:t>4. Ενοποιημένος</a:t>
            </a:r>
          </a:p>
          <a:p>
            <a:pPr eaLnBrk="1" hangingPunct="1">
              <a:buFont typeface="Wingdings" panose="05000000000000000000" pitchFamily="2" charset="2"/>
              <a:buNone/>
            </a:pPr>
            <a:r>
              <a:rPr lang="el-GR" altLang="el-GR" sz="2700"/>
              <a:t>5. Κυκλικός</a:t>
            </a:r>
          </a:p>
          <a:p>
            <a:pPr eaLnBrk="1" hangingPunct="1">
              <a:buFont typeface="Wingdings" panose="05000000000000000000" pitchFamily="2" charset="2"/>
              <a:buNone/>
            </a:pPr>
            <a:r>
              <a:rPr lang="el-GR" altLang="el-GR" sz="2700"/>
              <a:t>6. Συνεχής</a:t>
            </a:r>
          </a:p>
          <a:p>
            <a:pPr eaLnBrk="1" hangingPunct="1">
              <a:buFont typeface="Wingdings" panose="05000000000000000000" pitchFamily="2" charset="2"/>
              <a:buNone/>
            </a:pPr>
            <a:r>
              <a:rPr lang="el-GR" altLang="el-GR" sz="2700"/>
              <a:t>7. Επεισοδιακός</a:t>
            </a:r>
          </a:p>
          <a:p>
            <a:pPr eaLnBrk="1" hangingPunct="1">
              <a:buFont typeface="Wingdings" panose="05000000000000000000" pitchFamily="2" charset="2"/>
              <a:buNone/>
            </a:pPr>
            <a:r>
              <a:rPr lang="el-GR" altLang="el-GR" sz="2700"/>
              <a:t>8. Σειριακός</a:t>
            </a:r>
          </a:p>
        </p:txBody>
      </p:sp>
    </p:spTree>
    <p:extLst>
      <p:ext uri="{BB962C8B-B14F-4D97-AF65-F5344CB8AC3E}">
        <p14:creationId xmlns:p14="http://schemas.microsoft.com/office/powerpoint/2010/main" val="78824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l-GR" altLang="el-GR" sz="3200"/>
              <a:t>Συνοπτικός τρόπος αφήγησης: μια ιδιαιτερότητα της αρχαϊκής τέχνης που απαντά σπανίως αργότερα</a:t>
            </a:r>
          </a:p>
        </p:txBody>
      </p:sp>
      <p:sp>
        <p:nvSpPr>
          <p:cNvPr id="37891" name="Rectangle 3"/>
          <p:cNvSpPr>
            <a:spLocks noGrp="1" noChangeArrowheads="1"/>
          </p:cNvSpPr>
          <p:nvPr>
            <p:ph type="body" idx="1"/>
          </p:nvPr>
        </p:nvSpPr>
        <p:spPr/>
        <p:txBody>
          <a:bodyPr/>
          <a:lstStyle/>
          <a:p>
            <a:pPr eaLnBrk="1" hangingPunct="1">
              <a:lnSpc>
                <a:spcPct val="80000"/>
              </a:lnSpc>
            </a:pPr>
            <a:r>
              <a:rPr lang="el-GR" altLang="el-GR" sz="2000"/>
              <a:t>Ο καλλιτέχνης συμπυκνώνει τα επεισόδια της αφήγησης σε μία μοναδική εικόνα, όπου απουσιάζει η ενότητα χρόνου και χώρου. </a:t>
            </a:r>
          </a:p>
          <a:p>
            <a:pPr eaLnBrk="1" hangingPunct="1">
              <a:lnSpc>
                <a:spcPct val="80000"/>
              </a:lnSpc>
            </a:pPr>
            <a:r>
              <a:rPr lang="el-GR" altLang="el-GR" sz="2000"/>
              <a:t>Οι μορφές απαντούν μόνον μια φορά. </a:t>
            </a:r>
          </a:p>
          <a:p>
            <a:pPr eaLnBrk="1" hangingPunct="1">
              <a:lnSpc>
                <a:spcPct val="80000"/>
              </a:lnSpc>
            </a:pPr>
            <a:r>
              <a:rPr lang="el-GR" altLang="el-GR" sz="2000"/>
              <a:t>Στόχος είναι να συνδυαστούν κατά το δυνατόν περισσότερα κλειδιά για την κατανόηση της αφήγησης σε μια και μόνον παράσταση.</a:t>
            </a:r>
          </a:p>
          <a:p>
            <a:pPr eaLnBrk="1" hangingPunct="1">
              <a:lnSpc>
                <a:spcPct val="80000"/>
              </a:lnSpc>
            </a:pPr>
            <a:r>
              <a:rPr lang="el-GR" altLang="el-GR" sz="2000"/>
              <a:t> Η επιλογή του τρόπου αυτού δεν έχει να κάνει τόσο με μια συνειδητή επιλογή του καλλιτέχνη, αλλά με μια μορφή πρόσληψης της πραγματικότητας που δεν επηρεάζεται από την φωτογραφική αποτύπωση, την οποία θεωρούμε εμείς σήμερα φυσιολογική. </a:t>
            </a:r>
          </a:p>
          <a:p>
            <a:pPr eaLnBrk="1" hangingPunct="1">
              <a:lnSpc>
                <a:spcPct val="80000"/>
              </a:lnSpc>
            </a:pPr>
            <a:r>
              <a:rPr lang="el-GR" altLang="el-GR" sz="2000"/>
              <a:t>Για τους Έλληνες ζωγράφους, η ενότητα χώρου και χρόνου ήταν δευτερεύουσα σε σχέση με την πλήρη αποτύπωση της πλοκής. </a:t>
            </a:r>
          </a:p>
          <a:p>
            <a:pPr eaLnBrk="1" hangingPunct="1">
              <a:lnSpc>
                <a:spcPct val="80000"/>
              </a:lnSpc>
            </a:pPr>
            <a:r>
              <a:rPr lang="el-GR" altLang="el-GR" sz="2000"/>
              <a:t>Η πλοκή καθεαυτή δεν νοούνταν ως ένα άθροισμα διακριτών πράξεων στο χώρο και στο χρόνο, αλλά ως ένα αδιαίρετο όλον. </a:t>
            </a:r>
          </a:p>
        </p:txBody>
      </p:sp>
    </p:spTree>
    <p:extLst>
      <p:ext uri="{BB962C8B-B14F-4D97-AF65-F5344CB8AC3E}">
        <p14:creationId xmlns:p14="http://schemas.microsoft.com/office/powerpoint/2010/main" val="1622593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8"/>
          <p:cNvSpPr>
            <a:spLocks noGrp="1" noChangeArrowheads="1"/>
          </p:cNvSpPr>
          <p:nvPr>
            <p:ph type="title"/>
          </p:nvPr>
        </p:nvSpPr>
        <p:spPr/>
        <p:txBody>
          <a:bodyPr/>
          <a:lstStyle/>
          <a:p>
            <a:pPr eaLnBrk="1" hangingPunct="1"/>
            <a:r>
              <a:rPr lang="el-GR" altLang="el-GR" sz="4000"/>
              <a:t>Αττική κύλικα της Βοστώνης. 560 π.Χ. </a:t>
            </a:r>
          </a:p>
        </p:txBody>
      </p:sp>
      <p:pic>
        <p:nvPicPr>
          <p:cNvPr id="38915" name="Picture 7" descr="BostonKirke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1847850" y="1624013"/>
            <a:ext cx="8496300" cy="4494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92828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title"/>
          </p:nvPr>
        </p:nvSpPr>
        <p:spPr/>
        <p:txBody>
          <a:bodyPr/>
          <a:lstStyle/>
          <a:p>
            <a:pPr eaLnBrk="1" hangingPunct="1"/>
            <a:r>
              <a:rPr lang="el-GR" altLang="el-GR" smtClean="0"/>
              <a:t>Λεπτομέρεια. </a:t>
            </a:r>
          </a:p>
        </p:txBody>
      </p:sp>
      <p:pic>
        <p:nvPicPr>
          <p:cNvPr id="39939" name="Picture 4" descr="Bostoncirce1"/>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252789" y="1828800"/>
            <a:ext cx="5762625"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42744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p:txBody>
          <a:bodyPr/>
          <a:lstStyle/>
          <a:p>
            <a:pPr eaLnBrk="1" hangingPunct="1"/>
            <a:r>
              <a:rPr lang="el-GR" altLang="el-GR" sz="2000"/>
              <a:t>Κύλικα τύπου Σιάνας. </a:t>
            </a:r>
            <a:br>
              <a:rPr lang="el-GR" altLang="el-GR" sz="2000"/>
            </a:br>
            <a:r>
              <a:rPr lang="el-GR" altLang="el-GR" sz="2000"/>
              <a:t>Βοστώνη. 		</a:t>
            </a:r>
            <a:r>
              <a:rPr lang="fr-FR" altLang="el-GR" sz="2000"/>
              <a:t>          </a:t>
            </a:r>
            <a:r>
              <a:rPr lang="el-GR" altLang="el-GR" sz="2000"/>
              <a:t>Αμφορέας </a:t>
            </a:r>
            <a:r>
              <a:rPr lang="fr-FR" altLang="el-GR" sz="2000"/>
              <a:t/>
            </a:r>
            <a:br>
              <a:rPr lang="fr-FR" altLang="el-GR" sz="2000"/>
            </a:br>
            <a:r>
              <a:rPr lang="fr-FR" altLang="el-GR" sz="2000"/>
              <a:t>			       </a:t>
            </a:r>
            <a:r>
              <a:rPr lang="el-GR" altLang="el-GR" sz="2000"/>
              <a:t>από το </a:t>
            </a:r>
            <a:r>
              <a:rPr lang="fr-FR" altLang="el-GR" sz="2000"/>
              <a:t>Vulci</a:t>
            </a:r>
            <a:endParaRPr lang="el-GR" altLang="el-GR" sz="2000"/>
          </a:p>
        </p:txBody>
      </p:sp>
      <p:pic>
        <p:nvPicPr>
          <p:cNvPr id="40963" name="Picture 4" descr="BostonCirceSiannacup"/>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1774826" y="2473325"/>
            <a:ext cx="5184775" cy="3551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4" name="Picture 7" descr="Vulcipseudochalcidian"/>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6651626" y="476250"/>
            <a:ext cx="3775075" cy="5551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05040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l-GR" altLang="el-GR" sz="4000"/>
              <a:t>1. Πελίκη Δρέσδης. 2. Λήκυθος Αθήνας. </a:t>
            </a:r>
          </a:p>
        </p:txBody>
      </p:sp>
      <p:pic>
        <p:nvPicPr>
          <p:cNvPr id="41987" name="Picture 3" descr="AthensBowdoinPpigs"/>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7296151" y="1196975"/>
            <a:ext cx="2189163" cy="489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descr="DresdenEphiopPpelike"/>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2208214" y="1773239"/>
            <a:ext cx="3443287"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96721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1041</Words>
  <Application>Microsoft Office PowerPoint</Application>
  <PresentationFormat>Widescreen</PresentationFormat>
  <Paragraphs>140</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Wingdings</vt:lpstr>
      <vt:lpstr>Office Theme</vt:lpstr>
      <vt:lpstr>Αφήγηση και αφηγηματικότητα</vt:lpstr>
      <vt:lpstr>Εξελικτικό μοντέλο: τρία στάδια</vt:lpstr>
      <vt:lpstr>Τροποποιήσεις</vt:lpstr>
      <vt:lpstr>Κωδικοποίηση τύπων αφήγησης κατά Stansbyrry-O’Donnell </vt:lpstr>
      <vt:lpstr>Συνοπτικός τρόπος αφήγησης: μια ιδιαιτερότητα της αρχαϊκής τέχνης που απαντά σπανίως αργότερα</vt:lpstr>
      <vt:lpstr>Αττική κύλικα της Βοστώνης. 560 π.Χ. </vt:lpstr>
      <vt:lpstr>Λεπτομέρεια. </vt:lpstr>
      <vt:lpstr>Κύλικα τύπου Σιάνας.  Βοστώνη.             Αμφορέας            από το Vulci</vt:lpstr>
      <vt:lpstr>1. Πελίκη Δρέσδης. 2. Λήκυθος Αθήνας. </vt:lpstr>
      <vt:lpstr>Οινοχόη Νέας Υόρκης</vt:lpstr>
      <vt:lpstr>Πρωτοαττικός αμφορέας Ελευσίνας</vt:lpstr>
      <vt:lpstr>Λακωνική κύλικα.  Παρίσι. 560. </vt:lpstr>
      <vt:lpstr>Μονοσκηνικός τρόπος αφήγησης</vt:lpstr>
      <vt:lpstr>1. Κρατήρας Άργους</vt:lpstr>
      <vt:lpstr>Πίθος συλλογής Fleishman</vt:lpstr>
      <vt:lpstr>1. Roma, Villa Giulia. Καιρετανή υδρία. 2. Αλάβαστρο Νέας Υόρκης</vt:lpstr>
      <vt:lpstr>Προοδευτικός τρόπος αφήγησης</vt:lpstr>
      <vt:lpstr>Würzburg. Αμφορέας του Ζωγράφου του Άμαση. 540 π.Χ. </vt:lpstr>
      <vt:lpstr>Κύλικα Μονάχου 2647. Εμπόριο έργων τέχνης </vt:lpstr>
      <vt:lpstr>Ενοποιημένος τρόπος αφήγησης</vt:lpstr>
      <vt:lpstr>Νάπολη, ελικωτός κρατήρας από το Ruvo. Επώνυμο αγγείο του Ζωγράφου του Προνόμου. </vt:lpstr>
      <vt:lpstr>Κυκλικός τρόπος αφήγησης</vt:lpstr>
      <vt:lpstr>PowerPoint Presentation</vt:lpstr>
      <vt:lpstr>       Λονδίνο.        Κύλικα του        Ζωγράφου        του Κόδρου</vt:lpstr>
      <vt:lpstr>Μαδρίτη. Ζωγράφος  του Αίσωνος</vt:lpstr>
      <vt:lpstr>Συνεχής τρόπος αφήγησης  </vt:lpstr>
      <vt:lpstr>Οινοχόη Λούβρου</vt:lpstr>
      <vt:lpstr>Ο επεισοδιακός τρόπος αφήγησης </vt:lpstr>
      <vt:lpstr>Νάπολη. Υδρία Vivenzio. Ζωγράφος του Κλεοφράδους. 500/490 π.Χ. </vt:lpstr>
      <vt:lpstr>       </vt:lpstr>
      <vt:lpstr>Σειριακός τρόπος αφήγησης </vt:lpstr>
      <vt:lpstr>Βιέννη. Κύλικα του Δούρι. </vt:lpstr>
      <vt:lpstr>Βιέννη, Κύλικα του Δούρι. </vt:lpstr>
      <vt:lpstr>Βιέννη. Κύλικα του Δούρι.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Αφήγηση και αφηγηματικότητα</dc:title>
  <dc:creator>User</dc:creator>
  <cp:lastModifiedBy>User</cp:lastModifiedBy>
  <cp:revision>3</cp:revision>
  <dcterms:created xsi:type="dcterms:W3CDTF">2021-11-01T06:15:13Z</dcterms:created>
  <dcterms:modified xsi:type="dcterms:W3CDTF">2022-01-25T10:11:36Z</dcterms:modified>
</cp:coreProperties>
</file>