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58" r:id="rId2"/>
    <p:sldMasterId id="2147483660" r:id="rId3"/>
    <p:sldMasterId id="2147483661" r:id="rId4"/>
  </p:sldMasterIdLst>
  <p:notesMasterIdLst>
    <p:notesMasterId r:id="rId38"/>
  </p:notesMasterIdLst>
  <p:handoutMasterIdLst>
    <p:handoutMasterId r:id="rId39"/>
  </p:handoutMasterIdLst>
  <p:sldIdLst>
    <p:sldId id="495" r:id="rId5"/>
    <p:sldId id="466" r:id="rId6"/>
    <p:sldId id="497" r:id="rId7"/>
    <p:sldId id="487" r:id="rId8"/>
    <p:sldId id="488" r:id="rId9"/>
    <p:sldId id="489" r:id="rId10"/>
    <p:sldId id="464" r:id="rId11"/>
    <p:sldId id="460" r:id="rId12"/>
    <p:sldId id="482" r:id="rId13"/>
    <p:sldId id="483" r:id="rId14"/>
    <p:sldId id="467" r:id="rId15"/>
    <p:sldId id="444" r:id="rId16"/>
    <p:sldId id="445" r:id="rId17"/>
    <p:sldId id="448" r:id="rId18"/>
    <p:sldId id="446" r:id="rId19"/>
    <p:sldId id="479" r:id="rId20"/>
    <p:sldId id="382" r:id="rId21"/>
    <p:sldId id="432" r:id="rId22"/>
    <p:sldId id="434" r:id="rId23"/>
    <p:sldId id="431" r:id="rId24"/>
    <p:sldId id="385" r:id="rId25"/>
    <p:sldId id="435" r:id="rId26"/>
    <p:sldId id="433" r:id="rId27"/>
    <p:sldId id="490" r:id="rId28"/>
    <p:sldId id="474" r:id="rId29"/>
    <p:sldId id="480" r:id="rId30"/>
    <p:sldId id="486" r:id="rId31"/>
    <p:sldId id="477" r:id="rId32"/>
    <p:sldId id="491" r:id="rId33"/>
    <p:sldId id="492" r:id="rId34"/>
    <p:sldId id="496" r:id="rId35"/>
    <p:sldId id="493" r:id="rId36"/>
    <p:sldId id="494" r:id="rId37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9999"/>
    <a:srgbClr val="CC0000"/>
    <a:srgbClr val="A50021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89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2DA64E-6C23-46AC-A60C-91B0A3A3B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29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311343-C28B-4026-A9E4-7C9A70797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01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9FBD4-D5BD-4533-9578-5D9805A34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6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3BC5B-71C7-4FEF-86B2-8702C56E9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34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09590-3E94-4307-9BB8-20BD00345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18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5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6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82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E2487-A840-4C85-BE38-6205BB6CB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3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A655E-3A6D-4974-9DD3-35B02FEF8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94883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FBE82-DD4A-49AD-918A-06E5CC622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0947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10DBC-AD6E-4987-9123-FB93579D2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60052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8055-D164-45C3-BA81-EB2DD46B2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47072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31FE8-A040-468C-AF51-7B953DC3F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75231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9DD3A-45C1-45A7-BD10-F8B5799F1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31856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4F0DB-46D2-4CF5-ABB7-296F89FFA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35715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F6DF4-A3AB-48F2-9B72-35B91BB02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70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8F3C-5461-42FC-8E2E-7A7BA7619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05867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3888D-B02F-4F24-8562-3D3DF1B3B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38389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9433-865C-4616-B5C3-40BBA2574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23459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355BB-D9DC-420E-9F25-E4F1CC44C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37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2D499-82EA-4A9F-A827-745B83328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75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A4256-202B-4D55-9B7D-8EF0A844E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60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95A02-AF4B-4366-80EB-85649F1F9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813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9FF64-B2BA-47F6-91DE-88A5C15C7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969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5D26F-B8A4-480B-A26F-5915BE5D2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62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9B602-BEFF-40D0-8285-BBF33A818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2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EF2CB-02E4-4D09-9FC8-044F041CC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503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0EAC2-A7F4-4030-93CF-D737A5D51D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878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09175-0D36-4A5F-9470-DF13B4313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187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87EEE-65BD-4C82-9368-E87A090AF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445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296DD-DEB9-47A6-A991-1E40E2515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285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4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7" name="AutoShape 5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latin typeface="AvantGarde" pitchFamily="34" charset="0"/>
            </a:endParaRPr>
          </a:p>
        </p:txBody>
      </p:sp>
      <p:sp>
        <p:nvSpPr>
          <p:cNvPr id="34612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461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DC62E-F9B1-4FD9-AD0A-28722EA2C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8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9073F-0018-4083-9F95-897D19D98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02585"/>
      </p:ext>
    </p:extLst>
  </p:cSld>
  <p:clrMapOvr>
    <a:masterClrMapping/>
  </p:clrMapOvr>
  <p:transition>
    <p:cu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909F1-89EF-41F3-A009-D4ABA03CC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32438"/>
      </p:ext>
    </p:extLst>
  </p:cSld>
  <p:clrMapOvr>
    <a:masterClrMapping/>
  </p:clrMapOvr>
  <p:transition>
    <p:cu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9B155-56A4-42F2-ADEB-46EB0E95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00558"/>
      </p:ext>
    </p:extLst>
  </p:cSld>
  <p:clrMapOvr>
    <a:masterClrMapping/>
  </p:clrMapOvr>
  <p:transition>
    <p:cu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E12AC-CB82-4FE6-B145-DA7B0AFCD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55511"/>
      </p:ext>
    </p:extLst>
  </p:cSld>
  <p:clrMapOvr>
    <a:masterClrMapping/>
  </p:clrMapOvr>
  <p:transition>
    <p:cu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6D74E-7E66-4530-A846-8E1B7CDC4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07858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66E4-E90A-4CD3-805F-25284125D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281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2082D-12AE-4A53-BC62-8034922DC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2729"/>
      </p:ext>
    </p:extLst>
  </p:cSld>
  <p:clrMapOvr>
    <a:masterClrMapping/>
  </p:clrMapOvr>
  <p:transition>
    <p:cu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7025B-FA1B-419D-B71A-B00B05536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0618"/>
      </p:ext>
    </p:extLst>
  </p:cSld>
  <p:clrMapOvr>
    <a:masterClrMapping/>
  </p:clrMapOvr>
  <p:transition>
    <p:cu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B866F-0021-4BAF-9618-BE210AAA6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77734"/>
      </p:ext>
    </p:extLst>
  </p:cSld>
  <p:clrMapOvr>
    <a:masterClrMapping/>
  </p:clrMapOvr>
  <p:transition>
    <p:cu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3CC58-78A3-433D-9E84-4B318F862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93185"/>
      </p:ext>
    </p:extLst>
  </p:cSld>
  <p:clrMapOvr>
    <a:masterClrMapping/>
  </p:clrMapOvr>
  <p:transition>
    <p:cu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185C-EA07-4AC0-9751-A2D1FDB5F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03982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D4ED1-2E2E-4E57-B48C-3DE2ED500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8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10C76-F621-41F7-8DB3-24EBC6497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447DC-76E8-46CA-BD65-D64DD7FCC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0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B4915-6531-47C7-B5E4-5FF2FBE44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9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FA3D-2E86-413D-99B0-113044E87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99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l-G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97AA7B50-DC56-446E-8AE5-18FE97D5B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FD31D9FB-83C6-4E06-A56E-49B902E9C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l-GR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3399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99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99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5336FCD1-2E79-4FA2-A9BD-7ADF2EBBA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cs typeface="Times New Roman" pitchFamily="18" charset="0"/>
              </a:defRPr>
            </a:lvl1pPr>
          </a:lstStyle>
          <a:p>
            <a:pPr>
              <a:defRPr/>
            </a:pPr>
            <a:fld id="{A359EB6F-F66E-4BA2-B044-CBED32AF1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990600"/>
          </a:xfrm>
        </p:spPr>
        <p:txBody>
          <a:bodyPr/>
          <a:lstStyle/>
          <a:p>
            <a:pPr algn="ctr"/>
            <a:r>
              <a:rPr lang="el-GR" dirty="0" err="1" smtClean="0"/>
              <a:t>Αντ</a:t>
            </a:r>
            <a:r>
              <a:rPr lang="el-GR" dirty="0" smtClean="0"/>
              <a:t>/</a:t>
            </a:r>
            <a:r>
              <a:rPr lang="el-GR" dirty="0" err="1" smtClean="0"/>
              <a:t>φής</a:t>
            </a:r>
            <a:r>
              <a:rPr lang="el-GR" dirty="0" smtClean="0"/>
              <a:t> </a:t>
            </a:r>
            <a:r>
              <a:rPr lang="el-GR" dirty="0" err="1" smtClean="0"/>
              <a:t>Προγρ</a:t>
            </a:r>
            <a:r>
              <a:rPr lang="el-GR" dirty="0" smtClean="0"/>
              <a:t>/</a:t>
            </a:r>
            <a:r>
              <a:rPr lang="el-GR" dirty="0" err="1" smtClean="0"/>
              <a:t>σμός</a:t>
            </a:r>
            <a:r>
              <a:rPr lang="el-GR" dirty="0" smtClean="0"/>
              <a:t> ΙΙ – </a:t>
            </a:r>
            <a:r>
              <a:rPr lang="en-US" smtClean="0"/>
              <a:t>C#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048000"/>
            <a:ext cx="6477000" cy="36576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Διάλεξη</a:t>
            </a:r>
            <a:r>
              <a:rPr lang="en-US" sz="2400" dirty="0" smtClean="0"/>
              <a:t> #7</a:t>
            </a:r>
          </a:p>
          <a:p>
            <a:endParaRPr lang="en-US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l-GR" sz="3600" b="1" dirty="0" smtClean="0"/>
              <a:t>Περισσότερες Δομές Ελέγχου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b="1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400" dirty="0" smtClean="0"/>
          </a:p>
          <a:p>
            <a:r>
              <a:rPr lang="el-GR" sz="1400" dirty="0" smtClean="0"/>
              <a:t>Τμήμα 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Τ.Ε.Ι. Θεσσαλίας</a:t>
            </a:r>
            <a:endParaRPr lang="en-US" sz="1400" dirty="0" smtClean="0"/>
          </a:p>
          <a:p>
            <a:r>
              <a:rPr lang="en-US" sz="1400" dirty="0" smtClean="0"/>
              <a:t>e-mail: nliolios@uth.gr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Analysis.cs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termination phase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();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"Passed: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+ passes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"Failed: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+ failures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34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35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passes &gt; 8 )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36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40D9FF"/>
                </a:solidFill>
                <a:cs typeface="Times New Roman" pitchFamily="18" charset="0"/>
              </a:rPr>
              <a:t>"Raise Tuition\n"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37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// end of method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39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 // end of class Analysis</a:t>
            </a:r>
          </a:p>
          <a:p>
            <a:pPr eaLnBrk="1" hangingPunct="1"/>
            <a:endParaRPr lang="en-US" dirty="0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95600" y="990600"/>
            <a:ext cx="5414963" cy="560388"/>
            <a:chOff x="1824" y="624"/>
            <a:chExt cx="3411" cy="353"/>
          </a:xfrm>
        </p:grpSpPr>
        <p:sp>
          <p:nvSpPr>
            <p:cNvPr id="15368" name="Text Box 6"/>
            <p:cNvSpPr txBox="1">
              <a:spLocks noChangeArrowheads="1"/>
            </p:cNvSpPr>
            <p:nvPr/>
          </p:nvSpPr>
          <p:spPr bwMode="auto">
            <a:xfrm>
              <a:off x="3590" y="759"/>
              <a:ext cx="1645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Display the results to the user</a:t>
              </a:r>
            </a:p>
          </p:txBody>
        </p:sp>
        <p:sp>
          <p:nvSpPr>
            <p:cNvPr id="15369" name="Line 7"/>
            <p:cNvSpPr>
              <a:spLocks noChangeShapeType="1"/>
            </p:cNvSpPr>
            <p:nvPr/>
          </p:nvSpPr>
          <p:spPr bwMode="auto">
            <a:xfrm flipH="1" flipV="1">
              <a:off x="1824" y="624"/>
              <a:ext cx="177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124200" y="1524000"/>
            <a:ext cx="4800600" cy="1185863"/>
            <a:chOff x="1968" y="960"/>
            <a:chExt cx="3024" cy="747"/>
          </a:xfrm>
        </p:grpSpPr>
        <p:sp>
          <p:nvSpPr>
            <p:cNvPr id="15366" name="Text Box 9"/>
            <p:cNvSpPr txBox="1">
              <a:spLocks noChangeArrowheads="1"/>
            </p:cNvSpPr>
            <p:nvPr/>
          </p:nvSpPr>
          <p:spPr bwMode="auto">
            <a:xfrm>
              <a:off x="2486" y="1335"/>
              <a:ext cx="2506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If the </a:t>
              </a:r>
              <a:r>
                <a:rPr lang="en-US" sz="1600" dirty="0" err="1" smtClean="0">
                  <a:cs typeface="Times New Roman" pitchFamily="18" charset="0"/>
                </a:rPr>
                <a:t>totall</a:t>
              </a:r>
              <a:r>
                <a:rPr lang="en-US" sz="1600" dirty="0" smtClean="0">
                  <a:cs typeface="Times New Roman" pitchFamily="18" charset="0"/>
                </a:rPr>
                <a:t> </a:t>
              </a:r>
              <a:r>
                <a:rPr lang="en-US" sz="1600" dirty="0">
                  <a:cs typeface="Times New Roman" pitchFamily="18" charset="0"/>
                </a:rPr>
                <a:t>number of passes was greater than 8 </a:t>
              </a:r>
              <a:r>
                <a:rPr lang="en-US" sz="1600" dirty="0" smtClean="0">
                  <a:cs typeface="Times New Roman" pitchFamily="18" charset="0"/>
                </a:rPr>
                <a:t>ten </a:t>
              </a:r>
              <a:r>
                <a:rPr lang="en-US" sz="1600" dirty="0">
                  <a:cs typeface="Times New Roman" pitchFamily="18" charset="0"/>
                </a:rPr>
                <a:t>also tell the user to raise the tuition</a:t>
              </a:r>
            </a:p>
          </p:txBody>
        </p:sp>
        <p:sp>
          <p:nvSpPr>
            <p:cNvPr id="15367" name="Line 10"/>
            <p:cNvSpPr>
              <a:spLocks noChangeShapeType="1"/>
            </p:cNvSpPr>
            <p:nvPr/>
          </p:nvSpPr>
          <p:spPr bwMode="auto">
            <a:xfrm flipH="1" flipV="1">
              <a:off x="1968" y="960"/>
              <a:ext cx="62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5C54F78-A652-45F1-BC55-47EA817CC873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Arial Unicode MS" pitchFamily="34" charset="-128"/>
              </a:rPr>
              <a:t>Loop statements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while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Arial Unicode MS" pitchFamily="34" charset="-128"/>
              </a:rPr>
              <a:t>Nested control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lang="en-US" sz="2400">
                <a:solidFill>
                  <a:schemeClr val="accent1"/>
                </a:solidFill>
                <a:latin typeface="Courier New" pitchFamily="49" charset="0"/>
              </a:rPr>
              <a:t>do/while</a:t>
            </a:r>
            <a:r>
              <a:rPr lang="en-US" sz="2400">
                <a:solidFill>
                  <a:schemeClr val="accent1"/>
                </a:solidFill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for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Courier New" pitchFamily="49" charset="0"/>
              </a:rPr>
              <a:t>break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και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n-US" sz="2800">
                <a:latin typeface="Courier New" pitchFamily="49" charset="0"/>
              </a:rPr>
              <a:t>continue</a:t>
            </a:r>
            <a:r>
              <a:rPr lang="en-US" sz="2800">
                <a:latin typeface="Arial Unicode MS" pitchFamily="34" charset="-128"/>
              </a:rPr>
              <a:t>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C74485-7041-4B65-BDA8-9E69930831D8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</a:t>
            </a:r>
            <a:r>
              <a:rPr lang="el-GR" smtClean="0"/>
              <a:t>ο</a:t>
            </a:r>
            <a:r>
              <a:rPr lang="en-US" smtClean="0"/>
              <a:t> </a:t>
            </a:r>
            <a:r>
              <a:rPr lang="en-US" smtClean="0">
                <a:latin typeface="Courier New" pitchFamily="49" charset="0"/>
              </a:rPr>
              <a:t>do</a:t>
            </a:r>
            <a:r>
              <a:rPr lang="en-US" smtClean="0"/>
              <a:t> Statement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604838"/>
          </a:xfrm>
        </p:spPr>
        <p:txBody>
          <a:bodyPr/>
          <a:lstStyle/>
          <a:p>
            <a:pPr eaLnBrk="1" hangingPunct="1"/>
            <a:r>
              <a:rPr lang="en-US" smtClean="0"/>
              <a:t>T</a:t>
            </a:r>
            <a:r>
              <a:rPr lang="el-GR" smtClean="0"/>
              <a:t>ο</a:t>
            </a:r>
            <a:r>
              <a:rPr lang="en-US" smtClean="0"/>
              <a:t> </a:t>
            </a:r>
            <a:r>
              <a:rPr lang="en-US" i="1" smtClean="0">
                <a:latin typeface="Courier New" pitchFamily="49" charset="0"/>
              </a:rPr>
              <a:t>do</a:t>
            </a:r>
            <a:r>
              <a:rPr lang="en-US" i="1" smtClean="0"/>
              <a:t> statement</a:t>
            </a:r>
            <a:r>
              <a:rPr lang="en-US" smtClean="0"/>
              <a:t> </a:t>
            </a:r>
            <a:r>
              <a:rPr lang="el-GR" smtClean="0"/>
              <a:t>έχει τη σύνταξη</a:t>
            </a:r>
            <a:r>
              <a:rPr lang="en-US" smtClean="0"/>
              <a:t>:</a:t>
            </a: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2057400"/>
            <a:ext cx="32321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do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{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i="1" dirty="0">
                <a:latin typeface="Courier New" pitchFamily="49" charset="0"/>
              </a:rPr>
              <a:t>statement</a:t>
            </a:r>
            <a:r>
              <a:rPr lang="en-US" sz="2000" b="1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}</a:t>
            </a:r>
          </a:p>
          <a:p>
            <a:pPr algn="l"/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while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n-US" sz="2000" b="1" i="1" dirty="0">
                <a:latin typeface="Courier New" pitchFamily="49" charset="0"/>
              </a:rPr>
              <a:t>condition</a:t>
            </a:r>
            <a:r>
              <a:rPr lang="en-US" sz="2000" b="1" dirty="0">
                <a:latin typeface="Courier New" pitchFamily="49" charset="0"/>
              </a:rPr>
              <a:t> );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27063" y="2125663"/>
            <a:ext cx="2268537" cy="1631950"/>
            <a:chOff x="395" y="1339"/>
            <a:chExt cx="1429" cy="1028"/>
          </a:xfrm>
        </p:grpSpPr>
        <p:sp>
          <p:nvSpPr>
            <p:cNvPr id="340998" name="Text Box 6"/>
            <p:cNvSpPr txBox="1">
              <a:spLocks noChangeArrowheads="1"/>
            </p:cNvSpPr>
            <p:nvPr/>
          </p:nvSpPr>
          <p:spPr bwMode="auto">
            <a:xfrm>
              <a:off x="395" y="1339"/>
              <a:ext cx="1028" cy="102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do</a:t>
              </a: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l-GR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και</a:t>
              </a:r>
              <a:endPara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rPr>
                <a:t>while</a:t>
              </a:r>
              <a:endPara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el-GR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Είναι</a:t>
              </a:r>
            </a:p>
            <a:p>
              <a:pPr>
                <a:defRPr/>
              </a:pPr>
              <a:r>
                <a:rPr lang="el-GR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Δεσμευμένες </a:t>
              </a:r>
            </a:p>
            <a:p>
              <a:pPr>
                <a:defRPr/>
              </a:pPr>
              <a:r>
                <a:rPr lang="el-GR" sz="20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λέξεις</a:t>
              </a:r>
              <a:endParaRPr 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7418" name="Line 7"/>
            <p:cNvSpPr>
              <a:spLocks noChangeShapeType="1"/>
            </p:cNvSpPr>
            <p:nvPr/>
          </p:nvSpPr>
          <p:spPr bwMode="auto">
            <a:xfrm flipV="1">
              <a:off x="1392" y="1488"/>
              <a:ext cx="432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7419" name="Line 8"/>
            <p:cNvSpPr>
              <a:spLocks noChangeShapeType="1"/>
            </p:cNvSpPr>
            <p:nvPr/>
          </p:nvSpPr>
          <p:spPr bwMode="auto">
            <a:xfrm>
              <a:off x="1392" y="1872"/>
              <a:ext cx="432" cy="1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1128713" y="4300608"/>
            <a:ext cx="6889770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l-GR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Η επανάληψη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l-GR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εκτελείται ΤΟΥΛΑΧΙΣΤΟΝ ΜΙΑ ΦΟΡΑ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l-GR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και </a:t>
            </a:r>
          </a:p>
          <a:p>
            <a:pPr>
              <a:defRPr/>
            </a:pPr>
            <a:r>
              <a:rPr lang="el-GR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Μετά ελέγχεται η συνθήκη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1002" name="Text Box 10"/>
          <p:cNvSpPr txBox="1">
            <a:spLocks noChangeArrowheads="1"/>
          </p:cNvSpPr>
          <p:nvPr/>
        </p:nvSpPr>
        <p:spPr bwMode="auto">
          <a:xfrm>
            <a:off x="780372" y="5103783"/>
            <a:ext cx="7986482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l-GR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Η επανάληψη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l-GR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επαναλαμβάνεται </a:t>
            </a:r>
            <a:r>
              <a:rPr lang="el-GR" sz="2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μέχρις ότου η συνθήκη να γίνει ψευδής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001" grpId="0" autoUpdateAnimBg="0"/>
      <p:bldP spid="34100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0EB05D9-7A03-48DA-81F5-1B291F165C9A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do/while</a:t>
            </a:r>
            <a:r>
              <a:rPr lang="en-US" smtClean="0"/>
              <a:t> </a:t>
            </a:r>
            <a:r>
              <a:rPr lang="el-GR" smtClean="0"/>
              <a:t>Διάγραμμα Ροής</a:t>
            </a:r>
            <a:endParaRPr lang="en-US" smtClean="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4403725" y="5211763"/>
            <a:ext cx="28575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403725" y="3309938"/>
            <a:ext cx="28575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grpSp>
        <p:nvGrpSpPr>
          <p:cNvPr id="18438" name="Group 5"/>
          <p:cNvGrpSpPr>
            <a:grpSpLocks/>
          </p:cNvGrpSpPr>
          <p:nvPr/>
        </p:nvGrpSpPr>
        <p:grpSpPr bwMode="auto">
          <a:xfrm>
            <a:off x="2595563" y="1565275"/>
            <a:ext cx="4419600" cy="4267200"/>
            <a:chOff x="1488" y="864"/>
            <a:chExt cx="2784" cy="2688"/>
          </a:xfrm>
        </p:grpSpPr>
        <p:sp>
          <p:nvSpPr>
            <p:cNvPr id="18439" name="Rectangle 6"/>
            <p:cNvSpPr>
              <a:spLocks noChangeArrowheads="1"/>
            </p:cNvSpPr>
            <p:nvPr/>
          </p:nvSpPr>
          <p:spPr bwMode="auto">
            <a:xfrm>
              <a:off x="3697" y="2607"/>
              <a:ext cx="18" cy="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0" name="Rectangle 7"/>
            <p:cNvSpPr>
              <a:spLocks noChangeArrowheads="1"/>
            </p:cNvSpPr>
            <p:nvPr/>
          </p:nvSpPr>
          <p:spPr bwMode="auto">
            <a:xfrm>
              <a:off x="2734" y="1588"/>
              <a:ext cx="1" cy="1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1" name="Freeform 8"/>
            <p:cNvSpPr>
              <a:spLocks/>
            </p:cNvSpPr>
            <p:nvPr/>
          </p:nvSpPr>
          <p:spPr bwMode="auto">
            <a:xfrm>
              <a:off x="2527" y="1000"/>
              <a:ext cx="0" cy="54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58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2" name="Oval 9"/>
            <p:cNvSpPr>
              <a:spLocks noChangeArrowheads="1"/>
            </p:cNvSpPr>
            <p:nvPr/>
          </p:nvSpPr>
          <p:spPr bwMode="auto">
            <a:xfrm>
              <a:off x="2440" y="864"/>
              <a:ext cx="173" cy="136"/>
            </a:xfrm>
            <a:prstGeom prst="ellips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3" name="Rectangle 10"/>
            <p:cNvSpPr>
              <a:spLocks noChangeArrowheads="1"/>
            </p:cNvSpPr>
            <p:nvPr/>
          </p:nvSpPr>
          <p:spPr bwMode="auto">
            <a:xfrm>
              <a:off x="3580" y="2335"/>
              <a:ext cx="613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l" eaLnBrk="1" hangingPunct="1"/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cs typeface="Times New Roman" pitchFamily="18" charset="0"/>
                </a:rPr>
                <a:t>true</a:t>
              </a:r>
            </a:p>
            <a:p>
              <a:pPr algn="l"/>
              <a:endParaRPr lang="en-US" sz="1400" b="1">
                <a:latin typeface="Courier New" pitchFamily="49" charset="0"/>
              </a:endParaRPr>
            </a:p>
          </p:txBody>
        </p:sp>
        <p:sp>
          <p:nvSpPr>
            <p:cNvPr id="18444" name="Freeform 11"/>
            <p:cNvSpPr>
              <a:spLocks/>
            </p:cNvSpPr>
            <p:nvPr/>
          </p:nvSpPr>
          <p:spPr bwMode="auto">
            <a:xfrm>
              <a:off x="2527" y="2873"/>
              <a:ext cx="0" cy="54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58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5" name="Freeform 12"/>
            <p:cNvSpPr>
              <a:spLocks/>
            </p:cNvSpPr>
            <p:nvPr/>
          </p:nvSpPr>
          <p:spPr bwMode="auto">
            <a:xfrm>
              <a:off x="2527" y="1769"/>
              <a:ext cx="0" cy="544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19958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6" name="Oval 13"/>
            <p:cNvSpPr>
              <a:spLocks noChangeArrowheads="1"/>
            </p:cNvSpPr>
            <p:nvPr/>
          </p:nvSpPr>
          <p:spPr bwMode="auto">
            <a:xfrm>
              <a:off x="2440" y="3416"/>
              <a:ext cx="173" cy="136"/>
            </a:xfrm>
            <a:prstGeom prst="ellips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7" name="Rectangle 14"/>
            <p:cNvSpPr>
              <a:spLocks noChangeArrowheads="1"/>
            </p:cNvSpPr>
            <p:nvPr/>
          </p:nvSpPr>
          <p:spPr bwMode="auto">
            <a:xfrm>
              <a:off x="2599" y="2879"/>
              <a:ext cx="750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l" eaLnBrk="1" hangingPunct="1"/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cs typeface="Times New Roman" pitchFamily="18" charset="0"/>
                </a:rPr>
                <a:t>false</a:t>
              </a:r>
            </a:p>
            <a:p>
              <a:pPr algn="l"/>
              <a:endParaRPr lang="en-US" sz="1400" b="1">
                <a:latin typeface="Courier New" pitchFamily="49" charset="0"/>
              </a:endParaRPr>
            </a:p>
          </p:txBody>
        </p:sp>
        <p:sp>
          <p:nvSpPr>
            <p:cNvPr id="18448" name="Freeform 15"/>
            <p:cNvSpPr>
              <a:spLocks/>
            </p:cNvSpPr>
            <p:nvPr/>
          </p:nvSpPr>
          <p:spPr bwMode="auto">
            <a:xfrm>
              <a:off x="3580" y="2593"/>
              <a:ext cx="692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58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49" name="Freeform 16"/>
            <p:cNvSpPr>
              <a:spLocks/>
            </p:cNvSpPr>
            <p:nvPr/>
          </p:nvSpPr>
          <p:spPr bwMode="auto">
            <a:xfrm>
              <a:off x="4272" y="1291"/>
              <a:ext cx="0" cy="130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0" y="19983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50" name="Freeform 17"/>
            <p:cNvSpPr>
              <a:spLocks/>
            </p:cNvSpPr>
            <p:nvPr/>
          </p:nvSpPr>
          <p:spPr bwMode="auto">
            <a:xfrm>
              <a:off x="2541" y="1291"/>
              <a:ext cx="1731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199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451" name="Freeform 18"/>
            <p:cNvSpPr>
              <a:spLocks/>
            </p:cNvSpPr>
            <p:nvPr/>
          </p:nvSpPr>
          <p:spPr bwMode="auto">
            <a:xfrm>
              <a:off x="1575" y="1543"/>
              <a:ext cx="1904" cy="225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5" y="0"/>
                  </a:moveTo>
                  <a:lnTo>
                    <a:pt x="19985" y="19900"/>
                  </a:lnTo>
                  <a:lnTo>
                    <a:pt x="0" y="19900"/>
                  </a:lnTo>
                  <a:lnTo>
                    <a:pt x="0" y="0"/>
                  </a:lnTo>
                  <a:lnTo>
                    <a:pt x="19985" y="0"/>
                  </a:lnTo>
                  <a:close/>
                </a:path>
              </a:pathLst>
            </a:custGeom>
            <a:solidFill>
              <a:srgbClr val="99CC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8452" name="Rectangle 19"/>
            <p:cNvSpPr>
              <a:spLocks noChangeArrowheads="1"/>
            </p:cNvSpPr>
            <p:nvPr/>
          </p:nvSpPr>
          <p:spPr bwMode="auto">
            <a:xfrm>
              <a:off x="1833" y="1589"/>
              <a:ext cx="1386" cy="162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eaLnBrk="1" hangingPunct="1"/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cs typeface="Times New Roman" pitchFamily="18" charset="0"/>
                </a:rPr>
                <a:t>action(s)</a:t>
              </a:r>
              <a:endParaRPr lang="en-US" sz="1400" b="1">
                <a:latin typeface="Courier New" pitchFamily="49" charset="0"/>
              </a:endParaRPr>
            </a:p>
          </p:txBody>
        </p:sp>
        <p:grpSp>
          <p:nvGrpSpPr>
            <p:cNvPr id="18453" name="Group 20"/>
            <p:cNvGrpSpPr>
              <a:grpSpLocks/>
            </p:cNvGrpSpPr>
            <p:nvPr/>
          </p:nvGrpSpPr>
          <p:grpSpPr bwMode="auto">
            <a:xfrm>
              <a:off x="1488" y="2313"/>
              <a:ext cx="2077" cy="560"/>
              <a:chOff x="1440" y="2505"/>
              <a:chExt cx="2077" cy="560"/>
            </a:xfrm>
          </p:grpSpPr>
          <p:sp>
            <p:nvSpPr>
              <p:cNvPr id="18454" name="Freeform 21"/>
              <p:cNvSpPr>
                <a:spLocks/>
              </p:cNvSpPr>
              <p:nvPr/>
            </p:nvSpPr>
            <p:spPr bwMode="auto">
              <a:xfrm>
                <a:off x="1440" y="2505"/>
                <a:ext cx="2077" cy="560"/>
              </a:xfrm>
              <a:custGeom>
                <a:avLst/>
                <a:gdLst>
                  <a:gd name="T0" fmla="*/ 0 w 20000"/>
                  <a:gd name="T1" fmla="*/ 0 h 20000"/>
                  <a:gd name="T2" fmla="*/ 0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0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6" y="9980"/>
                    </a:moveTo>
                    <a:lnTo>
                      <a:pt x="9986" y="19960"/>
                    </a:lnTo>
                    <a:lnTo>
                      <a:pt x="0" y="9980"/>
                    </a:lnTo>
                    <a:lnTo>
                      <a:pt x="9986" y="0"/>
                    </a:lnTo>
                    <a:lnTo>
                      <a:pt x="19986" y="9980"/>
                    </a:lnTo>
                    <a:close/>
                  </a:path>
                </a:pathLst>
              </a:custGeom>
              <a:solidFill>
                <a:srgbClr val="99CC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8455" name="Rectangle 22"/>
              <p:cNvSpPr>
                <a:spLocks noChangeArrowheads="1"/>
              </p:cNvSpPr>
              <p:nvPr/>
            </p:nvSpPr>
            <p:spPr bwMode="auto">
              <a:xfrm>
                <a:off x="1785" y="2709"/>
                <a:ext cx="1386" cy="131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eaLnBrk="1" hangingPunct="1"/>
                <a:r>
                  <a:rPr lang="en-US" sz="1400" b="1">
                    <a:solidFill>
                      <a:srgbClr val="000000"/>
                    </a:solidFill>
                    <a:latin typeface="Courier New" pitchFamily="49" charset="0"/>
                    <a:cs typeface="Times New Roman" pitchFamily="18" charset="0"/>
                  </a:rPr>
                  <a:t>condition</a:t>
                </a:r>
              </a:p>
              <a:p>
                <a:pPr algn="l"/>
                <a:endParaRPr lang="en-US" sz="1400" b="1">
                  <a:latin typeface="Courier New" pitchFamily="49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DoWhileLoop.cs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Program Output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3810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DoWhileLoopCounter.cs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The do/while repetition structure.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DoWhileLoopCounter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10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counter 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1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do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14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Console.WriteLine( counter );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counter++;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}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while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counter &lt;=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5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// end class DoWhileLoop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6200" y="4191000"/>
            <a:ext cx="6934200" cy="106680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en-US" sz="1200" b="1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2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67000" y="1585913"/>
            <a:ext cx="4137025" cy="346075"/>
            <a:chOff x="1680" y="999"/>
            <a:chExt cx="2606" cy="218"/>
          </a:xfrm>
        </p:grpSpPr>
        <p:sp>
          <p:nvSpPr>
            <p:cNvPr id="19471" name="Text Box 6"/>
            <p:cNvSpPr txBox="1">
              <a:spLocks noChangeArrowheads="1"/>
            </p:cNvSpPr>
            <p:nvPr/>
          </p:nvSpPr>
          <p:spPr bwMode="auto">
            <a:xfrm>
              <a:off x="2534" y="999"/>
              <a:ext cx="175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counter is initialized to one</a:t>
              </a:r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H="1">
              <a:off x="1680" y="1104"/>
              <a:ext cx="854" cy="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971800" y="2652713"/>
            <a:ext cx="4959350" cy="346075"/>
            <a:chOff x="1872" y="1671"/>
            <a:chExt cx="3124" cy="218"/>
          </a:xfrm>
        </p:grpSpPr>
        <p:sp>
          <p:nvSpPr>
            <p:cNvPr id="19469" name="Text Box 9"/>
            <p:cNvSpPr txBox="1">
              <a:spLocks noChangeArrowheads="1"/>
            </p:cNvSpPr>
            <p:nvPr/>
          </p:nvSpPr>
          <p:spPr bwMode="auto">
            <a:xfrm>
              <a:off x="2774" y="1671"/>
              <a:ext cx="2222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These actions are performed at least one </a:t>
              </a:r>
            </a:p>
          </p:txBody>
        </p:sp>
        <p:sp>
          <p:nvSpPr>
            <p:cNvPr id="19470" name="Line 10"/>
            <p:cNvSpPr>
              <a:spLocks noChangeShapeType="1"/>
            </p:cNvSpPr>
            <p:nvPr/>
          </p:nvSpPr>
          <p:spPr bwMode="auto">
            <a:xfrm flipH="1">
              <a:off x="1872" y="1776"/>
              <a:ext cx="9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971800" y="3200400"/>
            <a:ext cx="4973638" cy="636588"/>
            <a:chOff x="1872" y="2016"/>
            <a:chExt cx="3133" cy="401"/>
          </a:xfrm>
        </p:grpSpPr>
        <p:sp>
          <p:nvSpPr>
            <p:cNvPr id="19467" name="Text Box 12"/>
            <p:cNvSpPr txBox="1">
              <a:spLocks noChangeArrowheads="1"/>
            </p:cNvSpPr>
            <p:nvPr/>
          </p:nvSpPr>
          <p:spPr bwMode="auto">
            <a:xfrm>
              <a:off x="2342" y="2199"/>
              <a:ext cx="2663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Continue looping as long as counter is less than 6</a:t>
              </a:r>
            </a:p>
          </p:txBody>
        </p:sp>
        <p:sp>
          <p:nvSpPr>
            <p:cNvPr id="19468" name="Line 13"/>
            <p:cNvSpPr>
              <a:spLocks noChangeShapeType="1"/>
            </p:cNvSpPr>
            <p:nvPr/>
          </p:nvSpPr>
          <p:spPr bwMode="auto">
            <a:xfrm flipH="1" flipV="1">
              <a:off x="1872" y="2016"/>
              <a:ext cx="902" cy="1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957263" y="2998788"/>
            <a:ext cx="2016125" cy="838200"/>
            <a:chOff x="603" y="1889"/>
            <a:chExt cx="1270" cy="528"/>
          </a:xfrm>
        </p:grpSpPr>
        <p:sp>
          <p:nvSpPr>
            <p:cNvPr id="19465" name="Text Box 15"/>
            <p:cNvSpPr txBox="1">
              <a:spLocks noChangeArrowheads="1"/>
            </p:cNvSpPr>
            <p:nvPr/>
          </p:nvSpPr>
          <p:spPr bwMode="auto">
            <a:xfrm>
              <a:off x="603" y="2199"/>
              <a:ext cx="1270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incrementing task</a:t>
              </a:r>
            </a:p>
          </p:txBody>
        </p:sp>
        <p:sp>
          <p:nvSpPr>
            <p:cNvPr id="19466" name="Line 16"/>
            <p:cNvSpPr>
              <a:spLocks noChangeShapeType="1"/>
            </p:cNvSpPr>
            <p:nvPr/>
          </p:nvSpPr>
          <p:spPr bwMode="auto">
            <a:xfrm flipV="1">
              <a:off x="1152" y="1889"/>
              <a:ext cx="48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0914223-08BA-4619-A81B-00449FB046AE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600" smtClean="0"/>
              <a:t>Σύγκριση του </a:t>
            </a:r>
            <a:r>
              <a:rPr lang="en-US" sz="3600" smtClean="0">
                <a:latin typeface="Courier New" pitchFamily="49" charset="0"/>
              </a:rPr>
              <a:t>while</a:t>
            </a:r>
            <a:r>
              <a:rPr lang="en-US" sz="3600" smtClean="0"/>
              <a:t> </a:t>
            </a:r>
            <a:r>
              <a:rPr lang="el-GR" sz="3600" smtClean="0"/>
              <a:t>και του</a:t>
            </a:r>
            <a:r>
              <a:rPr lang="en-US" sz="3600" smtClean="0"/>
              <a:t> </a:t>
            </a:r>
            <a:r>
              <a:rPr lang="en-US" sz="3600" smtClean="0">
                <a:latin typeface="Courier New" pitchFamily="49" charset="0"/>
              </a:rPr>
              <a:t>do</a:t>
            </a:r>
            <a:r>
              <a:rPr lang="en-US" sz="3600" smtClean="0"/>
              <a:t> Loop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dirty="0" smtClean="0"/>
              <a:t>Σύγκριση μεταξύ των δύο περιπτώσεων</a:t>
            </a:r>
            <a:endParaRPr lang="en-US" dirty="0" smtClean="0"/>
          </a:p>
          <a:p>
            <a:pPr lvl="1" eaLnBrk="1" hangingPunct="1"/>
            <a:r>
              <a:rPr lang="el-GR" dirty="0" smtClean="0"/>
              <a:t>Χρήση του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while</a:t>
            </a:r>
            <a:r>
              <a:rPr lang="en-US" dirty="0" smtClean="0"/>
              <a:t> loop</a:t>
            </a:r>
          </a:p>
          <a:p>
            <a:pPr lvl="2" eaLnBrk="1" hangingPunct="1"/>
            <a:r>
              <a:rPr lang="el-GR" dirty="0" smtClean="0">
                <a:solidFill>
                  <a:srgbClr val="CC0000"/>
                </a:solidFill>
              </a:rPr>
              <a:t>Ελέγχεται η συνθήκη</a:t>
            </a:r>
            <a:endParaRPr lang="en-US" dirty="0" smtClean="0">
              <a:solidFill>
                <a:srgbClr val="CC0000"/>
              </a:solidFill>
            </a:endParaRPr>
          </a:p>
          <a:p>
            <a:pPr lvl="2" eaLnBrk="1" hangingPunct="1"/>
            <a:r>
              <a:rPr lang="el-GR" dirty="0" smtClean="0">
                <a:solidFill>
                  <a:schemeClr val="accent1"/>
                </a:solidFill>
              </a:rPr>
              <a:t>Γίνεται η επανάληψη</a:t>
            </a:r>
            <a:endParaRPr lang="en-US" dirty="0" smtClean="0">
              <a:solidFill>
                <a:schemeClr val="accent1"/>
              </a:solidFill>
            </a:endParaRPr>
          </a:p>
          <a:p>
            <a:pPr lvl="2" eaLnBrk="1" hangingPunct="1"/>
            <a:r>
              <a:rPr lang="el-GR" dirty="0" smtClean="0">
                <a:solidFill>
                  <a:schemeClr val="accent2"/>
                </a:solidFill>
              </a:rPr>
              <a:t>Η επανάληψη ενδέχεται να μην εκτελεστεί</a:t>
            </a:r>
            <a:endParaRPr lang="en-US" dirty="0" smtClean="0">
              <a:solidFill>
                <a:schemeClr val="accent2"/>
              </a:solidFill>
            </a:endParaRPr>
          </a:p>
          <a:p>
            <a:pPr lvl="2" eaLnBrk="1" hangingPunct="1"/>
            <a:endParaRPr lang="en-US" dirty="0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l-GR" dirty="0" smtClean="0"/>
              <a:t>Χρήση του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do/while</a:t>
            </a:r>
            <a:r>
              <a:rPr lang="en-US" dirty="0" smtClean="0"/>
              <a:t> loop</a:t>
            </a:r>
          </a:p>
          <a:p>
            <a:pPr lvl="2" eaLnBrk="1" hangingPunct="1"/>
            <a:r>
              <a:rPr lang="el-GR" dirty="0" smtClean="0">
                <a:solidFill>
                  <a:schemeClr val="accent1"/>
                </a:solidFill>
              </a:rPr>
              <a:t>Γίνεται η επανάληψη</a:t>
            </a:r>
            <a:endParaRPr lang="en-US" dirty="0" smtClean="0">
              <a:solidFill>
                <a:schemeClr val="accent1"/>
              </a:solidFill>
            </a:endParaRPr>
          </a:p>
          <a:p>
            <a:pPr lvl="2" eaLnBrk="1" hangingPunct="1"/>
            <a:r>
              <a:rPr lang="el-GR" dirty="0" smtClean="0">
                <a:solidFill>
                  <a:srgbClr val="CC0000"/>
                </a:solidFill>
              </a:rPr>
              <a:t>Ελέγχεται η συνθήκη</a:t>
            </a:r>
            <a:endParaRPr lang="en-US" dirty="0" smtClean="0">
              <a:solidFill>
                <a:srgbClr val="CC0000"/>
              </a:solidFill>
            </a:endParaRPr>
          </a:p>
          <a:p>
            <a:pPr lvl="2" eaLnBrk="1" hangingPunct="1"/>
            <a:r>
              <a:rPr lang="el-GR" dirty="0" smtClean="0">
                <a:solidFill>
                  <a:schemeClr val="accent2"/>
                </a:solidFill>
              </a:rPr>
              <a:t>Θα εκτελεστεί τουλάχιστον μια φορά</a:t>
            </a:r>
          </a:p>
        </p:txBody>
      </p:sp>
      <p:grpSp>
        <p:nvGrpSpPr>
          <p:cNvPr id="20485" name="Group 4"/>
          <p:cNvGrpSpPr>
            <a:grpSpLocks/>
          </p:cNvGrpSpPr>
          <p:nvPr/>
        </p:nvGrpSpPr>
        <p:grpSpPr bwMode="auto">
          <a:xfrm>
            <a:off x="6096000" y="2133600"/>
            <a:ext cx="2500313" cy="1562100"/>
            <a:chOff x="364" y="2586"/>
            <a:chExt cx="1575" cy="984"/>
          </a:xfrm>
        </p:grpSpPr>
        <p:grpSp>
          <p:nvGrpSpPr>
            <p:cNvPr id="20505" name="Group 5"/>
            <p:cNvGrpSpPr>
              <a:grpSpLocks/>
            </p:cNvGrpSpPr>
            <p:nvPr/>
          </p:nvGrpSpPr>
          <p:grpSpPr bwMode="auto">
            <a:xfrm>
              <a:off x="364" y="2687"/>
              <a:ext cx="1575" cy="883"/>
              <a:chOff x="364" y="2687"/>
              <a:chExt cx="1575" cy="883"/>
            </a:xfrm>
          </p:grpSpPr>
          <p:grpSp>
            <p:nvGrpSpPr>
              <p:cNvPr id="20509" name="Group 6"/>
              <p:cNvGrpSpPr>
                <a:grpSpLocks/>
              </p:cNvGrpSpPr>
              <p:nvPr/>
            </p:nvGrpSpPr>
            <p:grpSpPr bwMode="auto">
              <a:xfrm>
                <a:off x="364" y="2996"/>
                <a:ext cx="759" cy="154"/>
                <a:chOff x="624" y="2595"/>
                <a:chExt cx="1047" cy="212"/>
              </a:xfrm>
            </p:grpSpPr>
            <p:sp>
              <p:nvSpPr>
                <p:cNvPr id="20517" name="Freeform 7"/>
                <p:cNvSpPr>
                  <a:spLocks/>
                </p:cNvSpPr>
                <p:nvPr/>
              </p:nvSpPr>
              <p:spPr bwMode="auto">
                <a:xfrm>
                  <a:off x="624" y="2595"/>
                  <a:ext cx="1047" cy="212"/>
                </a:xfrm>
                <a:custGeom>
                  <a:avLst/>
                  <a:gdLst>
                    <a:gd name="T0" fmla="*/ 1177 w 915"/>
                    <a:gd name="T1" fmla="*/ 0 h 230"/>
                    <a:gd name="T2" fmla="*/ 0 w 915"/>
                    <a:gd name="T3" fmla="*/ 65 h 230"/>
                    <a:gd name="T4" fmla="*/ 1177 w 915"/>
                    <a:gd name="T5" fmla="*/ 130 h 230"/>
                    <a:gd name="T6" fmla="*/ 2350 w 915"/>
                    <a:gd name="T7" fmla="*/ 65 h 230"/>
                    <a:gd name="T8" fmla="*/ 1177 w 915"/>
                    <a:gd name="T9" fmla="*/ 0 h 2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5"/>
                    <a:gd name="T16" fmla="*/ 0 h 230"/>
                    <a:gd name="T17" fmla="*/ 915 w 915"/>
                    <a:gd name="T18" fmla="*/ 230 h 2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5" h="230">
                      <a:moveTo>
                        <a:pt x="458" y="0"/>
                      </a:moveTo>
                      <a:lnTo>
                        <a:pt x="0" y="115"/>
                      </a:lnTo>
                      <a:lnTo>
                        <a:pt x="458" y="230"/>
                      </a:lnTo>
                      <a:lnTo>
                        <a:pt x="915" y="115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20518" name="Line 8"/>
                <p:cNvSpPr>
                  <a:spLocks noChangeShapeType="1"/>
                </p:cNvSpPr>
                <p:nvPr/>
              </p:nvSpPr>
              <p:spPr bwMode="auto">
                <a:xfrm>
                  <a:off x="1178" y="2595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20519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24" y="2595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20520" name="Line 10"/>
                <p:cNvSpPr>
                  <a:spLocks noChangeShapeType="1"/>
                </p:cNvSpPr>
                <p:nvPr/>
              </p:nvSpPr>
              <p:spPr bwMode="auto">
                <a:xfrm>
                  <a:off x="624" y="2701"/>
                  <a:ext cx="554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  <p:sp>
              <p:nvSpPr>
                <p:cNvPr id="20521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178" y="2701"/>
                  <a:ext cx="493" cy="1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el-GR"/>
                </a:p>
              </p:txBody>
            </p:sp>
          </p:grpSp>
          <p:sp>
            <p:nvSpPr>
              <p:cNvPr id="20510" name="Rectangle 12"/>
              <p:cNvSpPr>
                <a:spLocks noChangeArrowheads="1"/>
              </p:cNvSpPr>
              <p:nvPr/>
            </p:nvSpPr>
            <p:spPr bwMode="auto">
              <a:xfrm>
                <a:off x="1411" y="2994"/>
                <a:ext cx="528" cy="154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20511" name="Oval 13"/>
              <p:cNvSpPr>
                <a:spLocks noChangeArrowheads="1"/>
              </p:cNvSpPr>
              <p:nvPr/>
            </p:nvSpPr>
            <p:spPr bwMode="auto">
              <a:xfrm>
                <a:off x="694" y="3426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20512" name="Oval 14"/>
              <p:cNvSpPr>
                <a:spLocks noChangeArrowheads="1"/>
              </p:cNvSpPr>
              <p:nvPr/>
            </p:nvSpPr>
            <p:spPr bwMode="auto">
              <a:xfrm>
                <a:off x="694" y="2687"/>
                <a:ext cx="144" cy="14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l-GR"/>
              </a:p>
            </p:txBody>
          </p:sp>
          <p:cxnSp>
            <p:nvCxnSpPr>
              <p:cNvPr id="20513" name="AutoShape 15"/>
              <p:cNvCxnSpPr>
                <a:cxnSpLocks noChangeShapeType="1"/>
                <a:stCxn id="20521" idx="1"/>
                <a:endCxn id="20510" idx="1"/>
              </p:cNvCxnSpPr>
              <p:nvPr/>
            </p:nvCxnSpPr>
            <p:spPr bwMode="auto">
              <a:xfrm>
                <a:off x="1122" y="3066"/>
                <a:ext cx="281" cy="5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4" name="AutoShape 16"/>
              <p:cNvCxnSpPr>
                <a:cxnSpLocks noChangeShapeType="1"/>
                <a:stCxn id="20512" idx="4"/>
                <a:endCxn id="20517" idx="4"/>
              </p:cNvCxnSpPr>
              <p:nvPr/>
            </p:nvCxnSpPr>
            <p:spPr bwMode="auto">
              <a:xfrm flipH="1">
                <a:off x="744" y="2839"/>
                <a:ext cx="22" cy="157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5" name="AutoShape 17"/>
              <p:cNvCxnSpPr>
                <a:cxnSpLocks noChangeShapeType="1"/>
                <a:stCxn id="20521" idx="0"/>
                <a:endCxn id="20511" idx="0"/>
              </p:cNvCxnSpPr>
              <p:nvPr/>
            </p:nvCxnSpPr>
            <p:spPr bwMode="auto">
              <a:xfrm>
                <a:off x="766" y="3159"/>
                <a:ext cx="0" cy="259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516" name="AutoShape 18"/>
              <p:cNvCxnSpPr>
                <a:cxnSpLocks noChangeShapeType="1"/>
                <a:stCxn id="20510" idx="0"/>
              </p:cNvCxnSpPr>
              <p:nvPr/>
            </p:nvCxnSpPr>
            <p:spPr bwMode="auto">
              <a:xfrm rot="5400000" flipH="1">
                <a:off x="1166" y="2476"/>
                <a:ext cx="110" cy="909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506" name="Text Box 19"/>
            <p:cNvSpPr txBox="1">
              <a:spLocks noChangeArrowheads="1"/>
            </p:cNvSpPr>
            <p:nvPr/>
          </p:nvSpPr>
          <p:spPr bwMode="auto">
            <a:xfrm>
              <a:off x="1150" y="2890"/>
              <a:ext cx="1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</a:t>
              </a:r>
            </a:p>
          </p:txBody>
        </p:sp>
        <p:sp>
          <p:nvSpPr>
            <p:cNvPr id="20507" name="Text Box 20"/>
            <p:cNvSpPr txBox="1">
              <a:spLocks noChangeArrowheads="1"/>
            </p:cNvSpPr>
            <p:nvPr/>
          </p:nvSpPr>
          <p:spPr bwMode="auto">
            <a:xfrm>
              <a:off x="766" y="3150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F</a:t>
              </a:r>
            </a:p>
          </p:txBody>
        </p:sp>
        <p:sp>
          <p:nvSpPr>
            <p:cNvPr id="20508" name="Text Box 21"/>
            <p:cNvSpPr txBox="1">
              <a:spLocks noChangeArrowheads="1"/>
            </p:cNvSpPr>
            <p:nvPr/>
          </p:nvSpPr>
          <p:spPr bwMode="auto">
            <a:xfrm>
              <a:off x="852" y="2586"/>
              <a:ext cx="98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b="1">
                  <a:solidFill>
                    <a:srgbClr val="FF3300"/>
                  </a:solidFill>
                  <a:latin typeface="Courier New" pitchFamily="49" charset="0"/>
                  <a:cs typeface="Times New Roman" pitchFamily="18" charset="0"/>
                </a:rPr>
                <a:t>while</a:t>
              </a:r>
              <a:r>
                <a:rPr lang="en-US" sz="1600">
                  <a:solidFill>
                    <a:srgbClr val="FF3300"/>
                  </a:solidFill>
                  <a:cs typeface="Times New Roman" pitchFamily="18" charset="0"/>
                </a:rPr>
                <a:t> structure</a:t>
              </a:r>
            </a:p>
          </p:txBody>
        </p:sp>
      </p:grpSp>
      <p:grpSp>
        <p:nvGrpSpPr>
          <p:cNvPr id="20486" name="Group 22"/>
          <p:cNvGrpSpPr>
            <a:grpSpLocks/>
          </p:cNvGrpSpPr>
          <p:nvPr/>
        </p:nvGrpSpPr>
        <p:grpSpPr bwMode="auto">
          <a:xfrm>
            <a:off x="6096000" y="3733800"/>
            <a:ext cx="1927225" cy="2414588"/>
            <a:chOff x="1384" y="2112"/>
            <a:chExt cx="1214" cy="1521"/>
          </a:xfrm>
        </p:grpSpPr>
        <p:sp>
          <p:nvSpPr>
            <p:cNvPr id="20487" name="Oval 23"/>
            <p:cNvSpPr>
              <a:spLocks noChangeArrowheads="1"/>
            </p:cNvSpPr>
            <p:nvPr/>
          </p:nvSpPr>
          <p:spPr bwMode="auto">
            <a:xfrm>
              <a:off x="1717" y="2359"/>
              <a:ext cx="144" cy="14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  <p:grpSp>
          <p:nvGrpSpPr>
            <p:cNvPr id="20488" name="Group 24"/>
            <p:cNvGrpSpPr>
              <a:grpSpLocks/>
            </p:cNvGrpSpPr>
            <p:nvPr/>
          </p:nvGrpSpPr>
          <p:grpSpPr bwMode="auto">
            <a:xfrm>
              <a:off x="1387" y="3068"/>
              <a:ext cx="759" cy="154"/>
              <a:chOff x="624" y="2595"/>
              <a:chExt cx="1047" cy="212"/>
            </a:xfrm>
          </p:grpSpPr>
          <p:sp>
            <p:nvSpPr>
              <p:cNvPr id="20500" name="Freeform 25"/>
              <p:cNvSpPr>
                <a:spLocks/>
              </p:cNvSpPr>
              <p:nvPr/>
            </p:nvSpPr>
            <p:spPr bwMode="auto">
              <a:xfrm>
                <a:off x="624" y="2595"/>
                <a:ext cx="1047" cy="212"/>
              </a:xfrm>
              <a:custGeom>
                <a:avLst/>
                <a:gdLst>
                  <a:gd name="T0" fmla="*/ 1177 w 915"/>
                  <a:gd name="T1" fmla="*/ 0 h 230"/>
                  <a:gd name="T2" fmla="*/ 0 w 915"/>
                  <a:gd name="T3" fmla="*/ 65 h 230"/>
                  <a:gd name="T4" fmla="*/ 1177 w 915"/>
                  <a:gd name="T5" fmla="*/ 130 h 230"/>
                  <a:gd name="T6" fmla="*/ 2350 w 915"/>
                  <a:gd name="T7" fmla="*/ 65 h 230"/>
                  <a:gd name="T8" fmla="*/ 1177 w 915"/>
                  <a:gd name="T9" fmla="*/ 0 h 2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5"/>
                  <a:gd name="T16" fmla="*/ 0 h 230"/>
                  <a:gd name="T17" fmla="*/ 915 w 915"/>
                  <a:gd name="T18" fmla="*/ 230 h 2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5" h="230">
                    <a:moveTo>
                      <a:pt x="458" y="0"/>
                    </a:moveTo>
                    <a:lnTo>
                      <a:pt x="0" y="115"/>
                    </a:lnTo>
                    <a:lnTo>
                      <a:pt x="458" y="230"/>
                    </a:lnTo>
                    <a:lnTo>
                      <a:pt x="915" y="115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20501" name="Line 26"/>
              <p:cNvSpPr>
                <a:spLocks noChangeShapeType="1"/>
              </p:cNvSpPr>
              <p:nvPr/>
            </p:nvSpPr>
            <p:spPr bwMode="auto">
              <a:xfrm>
                <a:off x="1178" y="2595"/>
                <a:ext cx="493" cy="1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20502" name="Line 27"/>
              <p:cNvSpPr>
                <a:spLocks noChangeShapeType="1"/>
              </p:cNvSpPr>
              <p:nvPr/>
            </p:nvSpPr>
            <p:spPr bwMode="auto">
              <a:xfrm flipH="1">
                <a:off x="624" y="2595"/>
                <a:ext cx="554" cy="1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20503" name="Line 28"/>
              <p:cNvSpPr>
                <a:spLocks noChangeShapeType="1"/>
              </p:cNvSpPr>
              <p:nvPr/>
            </p:nvSpPr>
            <p:spPr bwMode="auto">
              <a:xfrm>
                <a:off x="624" y="2701"/>
                <a:ext cx="554" cy="1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  <p:sp>
            <p:nvSpPr>
              <p:cNvPr id="20504" name="Line 29"/>
              <p:cNvSpPr>
                <a:spLocks noChangeShapeType="1"/>
              </p:cNvSpPr>
              <p:nvPr/>
            </p:nvSpPr>
            <p:spPr bwMode="auto">
              <a:xfrm flipV="1">
                <a:off x="1178" y="2701"/>
                <a:ext cx="493" cy="1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l-GR"/>
              </a:p>
            </p:txBody>
          </p:sp>
        </p:grpSp>
        <p:sp>
          <p:nvSpPr>
            <p:cNvPr id="20489" name="Rectangle 30"/>
            <p:cNvSpPr>
              <a:spLocks noChangeArrowheads="1"/>
            </p:cNvSpPr>
            <p:nvPr/>
          </p:nvSpPr>
          <p:spPr bwMode="auto">
            <a:xfrm>
              <a:off x="1525" y="2709"/>
              <a:ext cx="528" cy="154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  <p:sp>
          <p:nvSpPr>
            <p:cNvPr id="20490" name="Oval 31"/>
            <p:cNvSpPr>
              <a:spLocks noChangeArrowheads="1"/>
            </p:cNvSpPr>
            <p:nvPr/>
          </p:nvSpPr>
          <p:spPr bwMode="auto">
            <a:xfrm>
              <a:off x="1717" y="3489"/>
              <a:ext cx="144" cy="14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  <p:sp>
          <p:nvSpPr>
            <p:cNvPr id="20491" name="Text Box 32"/>
            <p:cNvSpPr txBox="1">
              <a:spLocks noChangeArrowheads="1"/>
            </p:cNvSpPr>
            <p:nvPr/>
          </p:nvSpPr>
          <p:spPr bwMode="auto">
            <a:xfrm>
              <a:off x="2158" y="2926"/>
              <a:ext cx="19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</a:t>
              </a:r>
            </a:p>
          </p:txBody>
        </p:sp>
        <p:sp>
          <p:nvSpPr>
            <p:cNvPr id="20492" name="Text Box 33"/>
            <p:cNvSpPr txBox="1">
              <a:spLocks noChangeArrowheads="1"/>
            </p:cNvSpPr>
            <p:nvPr/>
          </p:nvSpPr>
          <p:spPr bwMode="auto">
            <a:xfrm>
              <a:off x="1789" y="3222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F</a:t>
              </a:r>
            </a:p>
          </p:txBody>
        </p:sp>
        <p:cxnSp>
          <p:nvCxnSpPr>
            <p:cNvPr id="20493" name="AutoShape 34"/>
            <p:cNvCxnSpPr>
              <a:cxnSpLocks noChangeShapeType="1"/>
              <a:stCxn id="20487" idx="4"/>
              <a:endCxn id="20489" idx="0"/>
            </p:cNvCxnSpPr>
            <p:nvPr/>
          </p:nvCxnSpPr>
          <p:spPr bwMode="auto">
            <a:xfrm>
              <a:off x="1789" y="2511"/>
              <a:ext cx="0" cy="19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4" name="AutoShape 35"/>
            <p:cNvCxnSpPr>
              <a:cxnSpLocks noChangeShapeType="1"/>
              <a:stCxn id="20489" idx="2"/>
              <a:endCxn id="20502" idx="0"/>
            </p:cNvCxnSpPr>
            <p:nvPr/>
          </p:nvCxnSpPr>
          <p:spPr bwMode="auto">
            <a:xfrm>
              <a:off x="1789" y="2871"/>
              <a:ext cx="0" cy="189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5" name="AutoShape 36"/>
            <p:cNvCxnSpPr>
              <a:cxnSpLocks noChangeShapeType="1"/>
              <a:stCxn id="20504" idx="0"/>
              <a:endCxn id="20490" idx="0"/>
            </p:cNvCxnSpPr>
            <p:nvPr/>
          </p:nvCxnSpPr>
          <p:spPr bwMode="auto">
            <a:xfrm>
              <a:off x="1789" y="3231"/>
              <a:ext cx="0" cy="25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6" name="AutoShape 37"/>
            <p:cNvCxnSpPr>
              <a:cxnSpLocks noChangeShapeType="1"/>
              <a:stCxn id="20504" idx="1"/>
            </p:cNvCxnSpPr>
            <p:nvPr/>
          </p:nvCxnSpPr>
          <p:spPr bwMode="auto">
            <a:xfrm>
              <a:off x="2145" y="3138"/>
              <a:ext cx="207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7" name="AutoShape 38"/>
            <p:cNvCxnSpPr>
              <a:cxnSpLocks noChangeShapeType="1"/>
            </p:cNvCxnSpPr>
            <p:nvPr/>
          </p:nvCxnSpPr>
          <p:spPr bwMode="auto">
            <a:xfrm flipV="1">
              <a:off x="2352" y="2586"/>
              <a:ext cx="0" cy="552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8" name="AutoShape 39"/>
            <p:cNvCxnSpPr>
              <a:cxnSpLocks noChangeShapeType="1"/>
            </p:cNvCxnSpPr>
            <p:nvPr/>
          </p:nvCxnSpPr>
          <p:spPr bwMode="auto">
            <a:xfrm flipH="1">
              <a:off x="1789" y="2586"/>
              <a:ext cx="563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99" name="Text Box 40"/>
            <p:cNvSpPr txBox="1">
              <a:spLocks noChangeArrowheads="1"/>
            </p:cNvSpPr>
            <p:nvPr/>
          </p:nvSpPr>
          <p:spPr bwMode="auto">
            <a:xfrm>
              <a:off x="1384" y="2112"/>
              <a:ext cx="1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b="1">
                  <a:solidFill>
                    <a:srgbClr val="FF3300"/>
                  </a:solidFill>
                  <a:latin typeface="Courier New" pitchFamily="49" charset="0"/>
                  <a:cs typeface="Times New Roman" pitchFamily="18" charset="0"/>
                </a:rPr>
                <a:t>do/while</a:t>
              </a:r>
              <a:r>
                <a:rPr lang="en-US" sz="1600">
                  <a:solidFill>
                    <a:srgbClr val="FF3300"/>
                  </a:solidFill>
                  <a:cs typeface="Times New Roman" pitchFamily="18" charset="0"/>
                </a:rPr>
                <a:t> structure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7DF12F6-AFEC-4748-AB7A-0021E97E02E9}" type="slidenum">
              <a:rPr lang="en-US" sz="1200" smtClean="0">
                <a:latin typeface="Tahoma" pitchFamily="34" charset="0"/>
              </a:rPr>
              <a:pPr/>
              <a:t>16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 eaLnBrk="1" hangingPunct="1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algn="l" eaLnBrk="1" hangingPunct="1">
              <a:spcBef>
                <a:spcPct val="20000"/>
              </a:spcBef>
              <a:buClr>
                <a:schemeClr val="accent2"/>
              </a:buClr>
              <a:buSzPct val="85000"/>
            </a:pPr>
            <a:endParaRPr lang="en-US" sz="2800" dirty="0">
              <a:latin typeface="Arial Unicode MS" pitchFamily="34" charset="-128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 dirty="0">
                <a:latin typeface="Arial Unicode MS" pitchFamily="34" charset="-128"/>
              </a:rPr>
              <a:t>Loop statements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 dirty="0">
                <a:latin typeface="Courier New" pitchFamily="49" charset="0"/>
              </a:rPr>
              <a:t>while</a:t>
            </a:r>
            <a:r>
              <a:rPr lang="en-US" sz="2400" dirty="0">
                <a:latin typeface="Arial Unicode MS" pitchFamily="34" charset="-128"/>
              </a:rPr>
              <a:t> statement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 dirty="0">
                <a:latin typeface="Arial Unicode MS" pitchFamily="34" charset="-128"/>
              </a:rPr>
              <a:t>Nested control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 dirty="0">
                <a:latin typeface="Courier New" pitchFamily="49" charset="0"/>
              </a:rPr>
              <a:t>do/while</a:t>
            </a:r>
            <a:r>
              <a:rPr lang="en-US" sz="2400" dirty="0">
                <a:latin typeface="Arial Unicode MS" pitchFamily="34" charset="-128"/>
              </a:rPr>
              <a:t> statement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lang="en-US" sz="2400" dirty="0">
                <a:solidFill>
                  <a:schemeClr val="accent1"/>
                </a:solidFill>
                <a:latin typeface="Courier New" pitchFamily="49" charset="0"/>
              </a:rPr>
              <a:t>for</a:t>
            </a:r>
            <a:r>
              <a:rPr lang="en-US" sz="2400" dirty="0">
                <a:solidFill>
                  <a:schemeClr val="accent1"/>
                </a:solidFill>
                <a:latin typeface="Arial Unicode MS" pitchFamily="34" charset="-128"/>
              </a:rPr>
              <a:t> statement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 dirty="0">
                <a:latin typeface="Courier New" pitchFamily="49" charset="0"/>
              </a:rPr>
              <a:t>break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και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n-US" sz="2800" dirty="0">
                <a:latin typeface="Courier New" pitchFamily="49" charset="0"/>
              </a:rPr>
              <a:t>continue</a:t>
            </a:r>
            <a:r>
              <a:rPr lang="en-US" sz="2800" dirty="0">
                <a:latin typeface="Arial Unicode MS" pitchFamily="34" charset="-128"/>
              </a:rPr>
              <a:t> statements</a:t>
            </a:r>
            <a:endParaRPr lang="en-US" sz="2800" dirty="0">
              <a:solidFill>
                <a:schemeClr val="accent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AB1315-05B5-4730-B76B-DF089FCCB8AD}" type="slidenum">
              <a:rPr lang="en-US" sz="1200" smtClean="0">
                <a:latin typeface="Tahoma" pitchFamily="34" charset="0"/>
              </a:rPr>
              <a:pPr/>
              <a:t>17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urier New" pitchFamily="49" charset="0"/>
              </a:rPr>
              <a:t>for</a:t>
            </a:r>
            <a:r>
              <a:rPr lang="en-US" dirty="0" smtClean="0"/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statement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749300"/>
          </a:xfrm>
        </p:spPr>
        <p:txBody>
          <a:bodyPr/>
          <a:lstStyle/>
          <a:p>
            <a:r>
              <a:rPr lang="el-GR" smtClean="0"/>
              <a:t>Σύνταξη</a:t>
            </a:r>
            <a:r>
              <a:rPr lang="en-US" smtClean="0"/>
              <a:t>:</a:t>
            </a: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1143000" y="3498850"/>
            <a:ext cx="71104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l-GR" sz="2000" b="1" i="1" dirty="0">
                <a:latin typeface="Courier New" pitchFamily="49" charset="0"/>
              </a:rPr>
              <a:t>αρχικοποίηση</a:t>
            </a:r>
            <a:r>
              <a:rPr lang="en-US" sz="2000" b="1" dirty="0">
                <a:latin typeface="Courier New" pitchFamily="49" charset="0"/>
              </a:rPr>
              <a:t> ; </a:t>
            </a:r>
            <a:r>
              <a:rPr lang="el-GR" sz="2000" b="1" dirty="0">
                <a:latin typeface="Courier New" pitchFamily="49" charset="0"/>
              </a:rPr>
              <a:t>συνθήκη</a:t>
            </a:r>
            <a:r>
              <a:rPr lang="en-US" sz="2000" b="1" dirty="0">
                <a:latin typeface="Courier New" pitchFamily="49" charset="0"/>
              </a:rPr>
              <a:t> ; </a:t>
            </a:r>
            <a:r>
              <a:rPr lang="el-GR" sz="2000" b="1" i="1" dirty="0">
                <a:latin typeface="Courier New" pitchFamily="49" charset="0"/>
              </a:rPr>
              <a:t>Αύξηση/μείωση)</a:t>
            </a:r>
            <a:endParaRPr lang="el-GR" sz="2000" b="1" dirty="0">
              <a:latin typeface="Courier New" pitchFamily="49" charset="0"/>
            </a:endParaRPr>
          </a:p>
          <a:p>
            <a:pPr algn="l"/>
            <a:r>
              <a:rPr lang="el-GR" sz="2000" b="1" dirty="0">
                <a:latin typeface="Courier New" pitchFamily="49" charset="0"/>
              </a:rPr>
              <a:t>{</a:t>
            </a:r>
          </a:p>
          <a:p>
            <a:pPr algn="l"/>
            <a:r>
              <a:rPr lang="el-GR" sz="2000" b="1" dirty="0">
                <a:latin typeface="Courier New" pitchFamily="49" charset="0"/>
              </a:rPr>
              <a:t>		ΚΩΔΙΚΑΣ</a:t>
            </a:r>
          </a:p>
          <a:p>
            <a:pPr algn="l"/>
            <a:r>
              <a:rPr lang="el-GR" sz="2000" b="1" dirty="0">
                <a:latin typeface="Courier New" pitchFamily="49" charset="0"/>
              </a:rPr>
              <a:t>}	</a:t>
            </a:r>
            <a:endParaRPr lang="en-US" sz="2000" b="1" dirty="0">
              <a:latin typeface="Courier New" pitchFamily="49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58825" y="2435225"/>
            <a:ext cx="1495425" cy="917575"/>
            <a:chOff x="478" y="1534"/>
            <a:chExt cx="942" cy="818"/>
          </a:xfrm>
        </p:grpSpPr>
        <p:sp>
          <p:nvSpPr>
            <p:cNvPr id="231430" name="Text Box 6"/>
            <p:cNvSpPr txBox="1">
              <a:spLocks noChangeArrowheads="1"/>
            </p:cNvSpPr>
            <p:nvPr/>
          </p:nvSpPr>
          <p:spPr bwMode="auto">
            <a:xfrm>
              <a:off x="478" y="1534"/>
              <a:ext cx="942" cy="44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Δεσμευμένη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Λέξη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2545" name="Line 7"/>
            <p:cNvSpPr>
              <a:spLocks noChangeShapeType="1"/>
            </p:cNvSpPr>
            <p:nvPr/>
          </p:nvSpPr>
          <p:spPr bwMode="auto">
            <a:xfrm>
              <a:off x="912" y="2016"/>
              <a:ext cx="0" cy="336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286000" y="2209800"/>
            <a:ext cx="3621088" cy="1371600"/>
            <a:chOff x="1357" y="1437"/>
            <a:chExt cx="2281" cy="915"/>
          </a:xfrm>
        </p:grpSpPr>
        <p:sp>
          <p:nvSpPr>
            <p:cNvPr id="231433" name="Text Box 9"/>
            <p:cNvSpPr txBox="1">
              <a:spLocks noChangeArrowheads="1"/>
            </p:cNvSpPr>
            <p:nvPr/>
          </p:nvSpPr>
          <p:spPr bwMode="auto">
            <a:xfrm>
              <a:off x="1357" y="1437"/>
              <a:ext cx="2281" cy="6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Το κομμάτι της αρχικοποίησης 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της μεταβλητής εκτελείται 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μόνο μία φορά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2543" name="Line 10"/>
            <p:cNvSpPr>
              <a:spLocks noChangeShapeType="1"/>
            </p:cNvSpPr>
            <p:nvPr/>
          </p:nvSpPr>
          <p:spPr bwMode="auto">
            <a:xfrm flipH="1">
              <a:off x="2112" y="2112"/>
              <a:ext cx="144" cy="24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268087" y="2275590"/>
            <a:ext cx="3876531" cy="1305810"/>
            <a:chOff x="3648" y="1568"/>
            <a:chExt cx="1884" cy="784"/>
          </a:xfrm>
        </p:grpSpPr>
        <p:sp>
          <p:nvSpPr>
            <p:cNvPr id="231436" name="Text Box 12"/>
            <p:cNvSpPr txBox="1">
              <a:spLocks noChangeArrowheads="1"/>
            </p:cNvSpPr>
            <p:nvPr/>
          </p:nvSpPr>
          <p:spPr bwMode="auto">
            <a:xfrm>
              <a:off x="3749" y="1568"/>
              <a:ext cx="1783" cy="6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Το </a:t>
              </a:r>
              <a:r>
                <a:rPr lang="en-US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statement </a:t>
              </a: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εκτελείται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μέχρι η συνθήκη να </a:t>
              </a:r>
            </a:p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γίνει ψευδής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 flipH="1">
              <a:off x="3648" y="2064"/>
              <a:ext cx="432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390650" y="3962400"/>
            <a:ext cx="6492875" cy="1541463"/>
            <a:chOff x="876" y="2496"/>
            <a:chExt cx="4090" cy="971"/>
          </a:xfrm>
        </p:grpSpPr>
        <p:sp>
          <p:nvSpPr>
            <p:cNvPr id="231439" name="Text Box 15"/>
            <p:cNvSpPr txBox="1">
              <a:spLocks noChangeArrowheads="1"/>
            </p:cNvSpPr>
            <p:nvPr/>
          </p:nvSpPr>
          <p:spPr bwMode="auto">
            <a:xfrm>
              <a:off x="876" y="3215"/>
              <a:ext cx="4090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l-GR" sz="2000" b="1" dirty="0">
                  <a:solidFill>
                    <a:srgbClr val="66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Η αύξηση ή η μείωση γίνεται στο τέλος κάθε επανάληψης</a:t>
              </a:r>
              <a:endParaRPr lang="en-US" sz="2400" dirty="0">
                <a:solidFill>
                  <a:srgbClr val="6600CC"/>
                </a:solidFill>
              </a:endParaRPr>
            </a:p>
          </p:txBody>
        </p:sp>
        <p:sp>
          <p:nvSpPr>
            <p:cNvPr id="22539" name="Line 16"/>
            <p:cNvSpPr>
              <a:spLocks noChangeShapeType="1"/>
            </p:cNvSpPr>
            <p:nvPr/>
          </p:nvSpPr>
          <p:spPr bwMode="auto">
            <a:xfrm flipV="1">
              <a:off x="3600" y="2496"/>
              <a:ext cx="672" cy="72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9366044-2CFD-4BE9-841B-3B2BD2F12F65}" type="slidenum">
              <a:rPr lang="en-US" sz="1200" smtClean="0">
                <a:latin typeface="Tahoma" pitchFamily="34" charset="0"/>
              </a:rPr>
              <a:pPr/>
              <a:t>18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Διάγραμμα Ροής ενός </a:t>
            </a:r>
            <a:r>
              <a:rPr lang="en-US" smtClean="0">
                <a:latin typeface="Courier New" pitchFamily="49" charset="0"/>
              </a:rPr>
              <a:t>for</a:t>
            </a:r>
            <a:r>
              <a:rPr lang="en-US" smtClean="0"/>
              <a:t> loop</a:t>
            </a:r>
          </a:p>
        </p:txBody>
      </p:sp>
      <p:sp>
        <p:nvSpPr>
          <p:cNvPr id="23556" name="Rectangle 28"/>
          <p:cNvSpPr>
            <a:spLocks noChangeArrowheads="1"/>
          </p:cNvSpPr>
          <p:nvPr/>
        </p:nvSpPr>
        <p:spPr bwMode="auto">
          <a:xfrm>
            <a:off x="2424113" y="4224338"/>
            <a:ext cx="22225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57" name="Rectangle 29"/>
          <p:cNvSpPr>
            <a:spLocks noChangeArrowheads="1"/>
          </p:cNvSpPr>
          <p:nvPr/>
        </p:nvSpPr>
        <p:spPr bwMode="auto">
          <a:xfrm>
            <a:off x="3709988" y="4418013"/>
            <a:ext cx="1587" cy="2063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58" name="Rectangle 30"/>
          <p:cNvSpPr>
            <a:spLocks noChangeArrowheads="1"/>
          </p:cNvSpPr>
          <p:nvPr/>
        </p:nvSpPr>
        <p:spPr bwMode="auto">
          <a:xfrm>
            <a:off x="4062413" y="4418013"/>
            <a:ext cx="1587" cy="2063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59" name="Rectangle 31"/>
          <p:cNvSpPr>
            <a:spLocks noChangeArrowheads="1"/>
          </p:cNvSpPr>
          <p:nvPr/>
        </p:nvSpPr>
        <p:spPr bwMode="auto">
          <a:xfrm>
            <a:off x="6288088" y="3367088"/>
            <a:ext cx="1346200" cy="26511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0" name="Rectangle 32"/>
          <p:cNvSpPr>
            <a:spLocks noChangeArrowheads="1"/>
          </p:cNvSpPr>
          <p:nvPr/>
        </p:nvSpPr>
        <p:spPr bwMode="auto">
          <a:xfrm>
            <a:off x="6288088" y="3367088"/>
            <a:ext cx="1368425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1" name="Rectangle 33"/>
          <p:cNvSpPr>
            <a:spLocks noChangeArrowheads="1"/>
          </p:cNvSpPr>
          <p:nvPr/>
        </p:nvSpPr>
        <p:spPr bwMode="auto">
          <a:xfrm>
            <a:off x="7634288" y="3367088"/>
            <a:ext cx="22225" cy="287337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2" name="Rectangle 34"/>
          <p:cNvSpPr>
            <a:spLocks noChangeArrowheads="1"/>
          </p:cNvSpPr>
          <p:nvPr/>
        </p:nvSpPr>
        <p:spPr bwMode="auto">
          <a:xfrm>
            <a:off x="6288088" y="3632200"/>
            <a:ext cx="1346200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3" name="Rectangle 35"/>
          <p:cNvSpPr>
            <a:spLocks noChangeArrowheads="1"/>
          </p:cNvSpPr>
          <p:nvPr/>
        </p:nvSpPr>
        <p:spPr bwMode="auto">
          <a:xfrm>
            <a:off x="6288088" y="3367088"/>
            <a:ext cx="22225" cy="26511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4" name="Rectangle 36"/>
          <p:cNvSpPr>
            <a:spLocks noChangeArrowheads="1"/>
          </p:cNvSpPr>
          <p:nvPr/>
        </p:nvSpPr>
        <p:spPr bwMode="auto">
          <a:xfrm>
            <a:off x="6437313" y="3376613"/>
            <a:ext cx="1397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Αύξηση/μείωση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3565" name="Rectangle 37"/>
          <p:cNvSpPr>
            <a:spLocks noChangeArrowheads="1"/>
          </p:cNvSpPr>
          <p:nvPr/>
        </p:nvSpPr>
        <p:spPr bwMode="auto">
          <a:xfrm>
            <a:off x="6288088" y="3367088"/>
            <a:ext cx="1368425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6" name="Rectangle 39"/>
          <p:cNvSpPr>
            <a:spLocks noChangeArrowheads="1"/>
          </p:cNvSpPr>
          <p:nvPr/>
        </p:nvSpPr>
        <p:spPr bwMode="auto">
          <a:xfrm>
            <a:off x="6288088" y="3632200"/>
            <a:ext cx="1346200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7" name="Rectangle 40"/>
          <p:cNvSpPr>
            <a:spLocks noChangeArrowheads="1"/>
          </p:cNvSpPr>
          <p:nvPr/>
        </p:nvSpPr>
        <p:spPr bwMode="auto">
          <a:xfrm>
            <a:off x="6288088" y="3367088"/>
            <a:ext cx="22225" cy="26511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68" name="Rectangle 42"/>
          <p:cNvSpPr>
            <a:spLocks noChangeArrowheads="1"/>
          </p:cNvSpPr>
          <p:nvPr/>
        </p:nvSpPr>
        <p:spPr bwMode="auto">
          <a:xfrm>
            <a:off x="1476375" y="2197100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3569" name="Rectangle 44"/>
          <p:cNvSpPr>
            <a:spLocks noChangeArrowheads="1"/>
          </p:cNvSpPr>
          <p:nvPr/>
        </p:nvSpPr>
        <p:spPr bwMode="auto">
          <a:xfrm>
            <a:off x="990600" y="2587625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3570" name="Rectangle 45"/>
          <p:cNvSpPr>
            <a:spLocks noChangeArrowheads="1"/>
          </p:cNvSpPr>
          <p:nvPr/>
        </p:nvSpPr>
        <p:spPr bwMode="auto">
          <a:xfrm>
            <a:off x="3973513" y="3224213"/>
            <a:ext cx="1854200" cy="66198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1" name="Rectangle 46"/>
          <p:cNvSpPr>
            <a:spLocks noChangeArrowheads="1"/>
          </p:cNvSpPr>
          <p:nvPr/>
        </p:nvSpPr>
        <p:spPr bwMode="auto">
          <a:xfrm>
            <a:off x="3970338" y="3190875"/>
            <a:ext cx="1876425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2" name="Rectangle 47"/>
          <p:cNvSpPr>
            <a:spLocks noChangeArrowheads="1"/>
          </p:cNvSpPr>
          <p:nvPr/>
        </p:nvSpPr>
        <p:spPr bwMode="auto">
          <a:xfrm>
            <a:off x="5824538" y="3190875"/>
            <a:ext cx="22225" cy="6842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3" name="Rectangle 48"/>
          <p:cNvSpPr>
            <a:spLocks noChangeArrowheads="1"/>
          </p:cNvSpPr>
          <p:nvPr/>
        </p:nvSpPr>
        <p:spPr bwMode="auto">
          <a:xfrm>
            <a:off x="3970338" y="3852863"/>
            <a:ext cx="1854200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4" name="Rectangle 49"/>
          <p:cNvSpPr>
            <a:spLocks noChangeArrowheads="1"/>
          </p:cNvSpPr>
          <p:nvPr/>
        </p:nvSpPr>
        <p:spPr bwMode="auto">
          <a:xfrm>
            <a:off x="3970338" y="3190875"/>
            <a:ext cx="22225" cy="6619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5" name="Freeform 50"/>
          <p:cNvSpPr>
            <a:spLocks/>
          </p:cNvSpPr>
          <p:nvPr/>
        </p:nvSpPr>
        <p:spPr bwMode="auto">
          <a:xfrm>
            <a:off x="1371600" y="3124200"/>
            <a:ext cx="2119313" cy="839788"/>
          </a:xfrm>
          <a:custGeom>
            <a:avLst/>
            <a:gdLst>
              <a:gd name="T0" fmla="*/ 2147483647 w 1335"/>
              <a:gd name="T1" fmla="*/ 0 h 529"/>
              <a:gd name="T2" fmla="*/ 0 w 1335"/>
              <a:gd name="T3" fmla="*/ 2147483647 h 529"/>
              <a:gd name="T4" fmla="*/ 2147483647 w 1335"/>
              <a:gd name="T5" fmla="*/ 2147483647 h 529"/>
              <a:gd name="T6" fmla="*/ 2147483647 w 1335"/>
              <a:gd name="T7" fmla="*/ 2147483647 h 529"/>
              <a:gd name="T8" fmla="*/ 2147483647 w 1335"/>
              <a:gd name="T9" fmla="*/ 0 h 5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35"/>
              <a:gd name="T16" fmla="*/ 0 h 529"/>
              <a:gd name="T17" fmla="*/ 1335 w 1335"/>
              <a:gd name="T18" fmla="*/ 529 h 5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35" h="529">
                <a:moveTo>
                  <a:pt x="667" y="0"/>
                </a:moveTo>
                <a:lnTo>
                  <a:pt x="0" y="265"/>
                </a:lnTo>
                <a:lnTo>
                  <a:pt x="667" y="529"/>
                </a:lnTo>
                <a:lnTo>
                  <a:pt x="1335" y="265"/>
                </a:lnTo>
                <a:lnTo>
                  <a:pt x="667" y="0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6" name="Freeform 51"/>
          <p:cNvSpPr>
            <a:spLocks/>
          </p:cNvSpPr>
          <p:nvPr/>
        </p:nvSpPr>
        <p:spPr bwMode="auto">
          <a:xfrm>
            <a:off x="1298575" y="3079750"/>
            <a:ext cx="2252663" cy="862013"/>
          </a:xfrm>
          <a:custGeom>
            <a:avLst/>
            <a:gdLst>
              <a:gd name="T0" fmla="*/ 2147483647 w 1419"/>
              <a:gd name="T1" fmla="*/ 2147483647 h 543"/>
              <a:gd name="T2" fmla="*/ 2147483647 w 1419"/>
              <a:gd name="T3" fmla="*/ 2147483647 h 543"/>
              <a:gd name="T4" fmla="*/ 2147483647 w 1419"/>
              <a:gd name="T5" fmla="*/ 2147483647 h 543"/>
              <a:gd name="T6" fmla="*/ 2147483647 w 1419"/>
              <a:gd name="T7" fmla="*/ 2147483647 h 543"/>
              <a:gd name="T8" fmla="*/ 2147483647 w 1419"/>
              <a:gd name="T9" fmla="*/ 2147483647 h 543"/>
              <a:gd name="T10" fmla="*/ 2147483647 w 1419"/>
              <a:gd name="T11" fmla="*/ 2147483647 h 543"/>
              <a:gd name="T12" fmla="*/ 2147483647 w 1419"/>
              <a:gd name="T13" fmla="*/ 2147483647 h 543"/>
              <a:gd name="T14" fmla="*/ 2147483647 w 1419"/>
              <a:gd name="T15" fmla="*/ 2147483647 h 543"/>
              <a:gd name="T16" fmla="*/ 2147483647 w 1419"/>
              <a:gd name="T17" fmla="*/ 2147483647 h 543"/>
              <a:gd name="T18" fmla="*/ 2147483647 w 1419"/>
              <a:gd name="T19" fmla="*/ 2147483647 h 543"/>
              <a:gd name="T20" fmla="*/ 2147483647 w 1419"/>
              <a:gd name="T21" fmla="*/ 2147483647 h 543"/>
              <a:gd name="T22" fmla="*/ 2147483647 w 1419"/>
              <a:gd name="T23" fmla="*/ 2147483647 h 543"/>
              <a:gd name="T24" fmla="*/ 2147483647 w 1419"/>
              <a:gd name="T25" fmla="*/ 2147483647 h 543"/>
              <a:gd name="T26" fmla="*/ 2147483647 w 1419"/>
              <a:gd name="T27" fmla="*/ 2147483647 h 543"/>
              <a:gd name="T28" fmla="*/ 2147483647 w 1419"/>
              <a:gd name="T29" fmla="*/ 2147483647 h 543"/>
              <a:gd name="T30" fmla="*/ 0 w 1419"/>
              <a:gd name="T31" fmla="*/ 2147483647 h 543"/>
              <a:gd name="T32" fmla="*/ 2147483647 w 1419"/>
              <a:gd name="T33" fmla="*/ 2147483647 h 543"/>
              <a:gd name="T34" fmla="*/ 2147483647 w 1419"/>
              <a:gd name="T35" fmla="*/ 0 h 543"/>
              <a:gd name="T36" fmla="*/ 2147483647 w 1419"/>
              <a:gd name="T37" fmla="*/ 2147483647 h 5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19"/>
              <a:gd name="T58" fmla="*/ 0 h 543"/>
              <a:gd name="T59" fmla="*/ 1419 w 1419"/>
              <a:gd name="T60" fmla="*/ 543 h 54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19" h="543">
                <a:moveTo>
                  <a:pt x="709" y="14"/>
                </a:moveTo>
                <a:lnTo>
                  <a:pt x="42" y="278"/>
                </a:lnTo>
                <a:lnTo>
                  <a:pt x="42" y="265"/>
                </a:lnTo>
                <a:lnTo>
                  <a:pt x="709" y="529"/>
                </a:lnTo>
                <a:lnTo>
                  <a:pt x="709" y="543"/>
                </a:lnTo>
                <a:lnTo>
                  <a:pt x="709" y="529"/>
                </a:lnTo>
                <a:lnTo>
                  <a:pt x="1377" y="265"/>
                </a:lnTo>
                <a:lnTo>
                  <a:pt x="1419" y="278"/>
                </a:lnTo>
                <a:lnTo>
                  <a:pt x="1377" y="278"/>
                </a:lnTo>
                <a:lnTo>
                  <a:pt x="709" y="543"/>
                </a:lnTo>
                <a:lnTo>
                  <a:pt x="42" y="278"/>
                </a:lnTo>
                <a:lnTo>
                  <a:pt x="0" y="265"/>
                </a:lnTo>
                <a:lnTo>
                  <a:pt x="42" y="265"/>
                </a:lnTo>
                <a:lnTo>
                  <a:pt x="709" y="0"/>
                </a:lnTo>
                <a:lnTo>
                  <a:pt x="709" y="14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7" name="Freeform 52"/>
          <p:cNvSpPr>
            <a:spLocks/>
          </p:cNvSpPr>
          <p:nvPr/>
        </p:nvSpPr>
        <p:spPr bwMode="auto">
          <a:xfrm>
            <a:off x="2424113" y="3079750"/>
            <a:ext cx="1060450" cy="441325"/>
          </a:xfrm>
          <a:custGeom>
            <a:avLst/>
            <a:gdLst>
              <a:gd name="T0" fmla="*/ 2147483647 w 668"/>
              <a:gd name="T1" fmla="*/ 2147483647 h 278"/>
              <a:gd name="T2" fmla="*/ 0 w 668"/>
              <a:gd name="T3" fmla="*/ 2147483647 h 278"/>
              <a:gd name="T4" fmla="*/ 0 w 668"/>
              <a:gd name="T5" fmla="*/ 0 h 278"/>
              <a:gd name="T6" fmla="*/ 0 w 668"/>
              <a:gd name="T7" fmla="*/ 0 h 278"/>
              <a:gd name="T8" fmla="*/ 0 w 668"/>
              <a:gd name="T9" fmla="*/ 0 h 278"/>
              <a:gd name="T10" fmla="*/ 2147483647 w 668"/>
              <a:gd name="T11" fmla="*/ 2147483647 h 278"/>
              <a:gd name="T12" fmla="*/ 2147483647 w 668"/>
              <a:gd name="T13" fmla="*/ 2147483647 h 2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8"/>
              <a:gd name="T22" fmla="*/ 0 h 278"/>
              <a:gd name="T23" fmla="*/ 668 w 668"/>
              <a:gd name="T24" fmla="*/ 278 h 2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8" h="278">
                <a:moveTo>
                  <a:pt x="668" y="278"/>
                </a:moveTo>
                <a:lnTo>
                  <a:pt x="0" y="14"/>
                </a:lnTo>
                <a:lnTo>
                  <a:pt x="0" y="0"/>
                </a:lnTo>
                <a:lnTo>
                  <a:pt x="668" y="265"/>
                </a:lnTo>
                <a:lnTo>
                  <a:pt x="668" y="278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8" name="Rectangle 53"/>
          <p:cNvSpPr>
            <a:spLocks noChangeArrowheads="1"/>
          </p:cNvSpPr>
          <p:nvPr/>
        </p:nvSpPr>
        <p:spPr bwMode="auto">
          <a:xfrm>
            <a:off x="1560513" y="2309813"/>
            <a:ext cx="1752600" cy="26511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79" name="Rectangle 54"/>
          <p:cNvSpPr>
            <a:spLocks noChangeArrowheads="1"/>
          </p:cNvSpPr>
          <p:nvPr/>
        </p:nvSpPr>
        <p:spPr bwMode="auto">
          <a:xfrm>
            <a:off x="1585913" y="2286000"/>
            <a:ext cx="1700212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0" name="Rectangle 55"/>
          <p:cNvSpPr>
            <a:spLocks noChangeArrowheads="1"/>
          </p:cNvSpPr>
          <p:nvPr/>
        </p:nvSpPr>
        <p:spPr bwMode="auto">
          <a:xfrm>
            <a:off x="3263900" y="2286000"/>
            <a:ext cx="22225" cy="28733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1" name="Rectangle 56"/>
          <p:cNvSpPr>
            <a:spLocks noChangeArrowheads="1"/>
          </p:cNvSpPr>
          <p:nvPr/>
        </p:nvSpPr>
        <p:spPr bwMode="auto">
          <a:xfrm>
            <a:off x="1585913" y="2551113"/>
            <a:ext cx="1677987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2" name="Rectangle 57"/>
          <p:cNvSpPr>
            <a:spLocks noChangeArrowheads="1"/>
          </p:cNvSpPr>
          <p:nvPr/>
        </p:nvSpPr>
        <p:spPr bwMode="auto">
          <a:xfrm>
            <a:off x="1585913" y="2286000"/>
            <a:ext cx="22225" cy="2651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3" name="Freeform 58"/>
          <p:cNvSpPr>
            <a:spLocks/>
          </p:cNvSpPr>
          <p:nvPr/>
        </p:nvSpPr>
        <p:spPr bwMode="auto">
          <a:xfrm>
            <a:off x="1298575" y="3079750"/>
            <a:ext cx="2252663" cy="862013"/>
          </a:xfrm>
          <a:custGeom>
            <a:avLst/>
            <a:gdLst>
              <a:gd name="T0" fmla="*/ 2147483647 w 1419"/>
              <a:gd name="T1" fmla="*/ 2147483647 h 543"/>
              <a:gd name="T2" fmla="*/ 2147483647 w 1419"/>
              <a:gd name="T3" fmla="*/ 2147483647 h 543"/>
              <a:gd name="T4" fmla="*/ 2147483647 w 1419"/>
              <a:gd name="T5" fmla="*/ 2147483647 h 543"/>
              <a:gd name="T6" fmla="*/ 2147483647 w 1419"/>
              <a:gd name="T7" fmla="*/ 2147483647 h 543"/>
              <a:gd name="T8" fmla="*/ 2147483647 w 1419"/>
              <a:gd name="T9" fmla="*/ 2147483647 h 543"/>
              <a:gd name="T10" fmla="*/ 2147483647 w 1419"/>
              <a:gd name="T11" fmla="*/ 2147483647 h 543"/>
              <a:gd name="T12" fmla="*/ 2147483647 w 1419"/>
              <a:gd name="T13" fmla="*/ 2147483647 h 543"/>
              <a:gd name="T14" fmla="*/ 2147483647 w 1419"/>
              <a:gd name="T15" fmla="*/ 2147483647 h 543"/>
              <a:gd name="T16" fmla="*/ 2147483647 w 1419"/>
              <a:gd name="T17" fmla="*/ 2147483647 h 543"/>
              <a:gd name="T18" fmla="*/ 2147483647 w 1419"/>
              <a:gd name="T19" fmla="*/ 2147483647 h 543"/>
              <a:gd name="T20" fmla="*/ 2147483647 w 1419"/>
              <a:gd name="T21" fmla="*/ 2147483647 h 543"/>
              <a:gd name="T22" fmla="*/ 2147483647 w 1419"/>
              <a:gd name="T23" fmla="*/ 2147483647 h 543"/>
              <a:gd name="T24" fmla="*/ 2147483647 w 1419"/>
              <a:gd name="T25" fmla="*/ 2147483647 h 543"/>
              <a:gd name="T26" fmla="*/ 2147483647 w 1419"/>
              <a:gd name="T27" fmla="*/ 2147483647 h 543"/>
              <a:gd name="T28" fmla="*/ 2147483647 w 1419"/>
              <a:gd name="T29" fmla="*/ 2147483647 h 543"/>
              <a:gd name="T30" fmla="*/ 0 w 1419"/>
              <a:gd name="T31" fmla="*/ 2147483647 h 543"/>
              <a:gd name="T32" fmla="*/ 2147483647 w 1419"/>
              <a:gd name="T33" fmla="*/ 2147483647 h 543"/>
              <a:gd name="T34" fmla="*/ 2147483647 w 1419"/>
              <a:gd name="T35" fmla="*/ 0 h 543"/>
              <a:gd name="T36" fmla="*/ 2147483647 w 1419"/>
              <a:gd name="T37" fmla="*/ 2147483647 h 5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19"/>
              <a:gd name="T58" fmla="*/ 0 h 543"/>
              <a:gd name="T59" fmla="*/ 1419 w 1419"/>
              <a:gd name="T60" fmla="*/ 543 h 54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19" h="543">
                <a:moveTo>
                  <a:pt x="709" y="14"/>
                </a:moveTo>
                <a:lnTo>
                  <a:pt x="42" y="278"/>
                </a:lnTo>
                <a:lnTo>
                  <a:pt x="42" y="265"/>
                </a:lnTo>
                <a:lnTo>
                  <a:pt x="709" y="529"/>
                </a:lnTo>
                <a:lnTo>
                  <a:pt x="709" y="543"/>
                </a:lnTo>
                <a:lnTo>
                  <a:pt x="709" y="529"/>
                </a:lnTo>
                <a:lnTo>
                  <a:pt x="1377" y="265"/>
                </a:lnTo>
                <a:lnTo>
                  <a:pt x="1419" y="278"/>
                </a:lnTo>
                <a:lnTo>
                  <a:pt x="1377" y="278"/>
                </a:lnTo>
                <a:lnTo>
                  <a:pt x="709" y="543"/>
                </a:lnTo>
                <a:lnTo>
                  <a:pt x="42" y="278"/>
                </a:lnTo>
                <a:lnTo>
                  <a:pt x="0" y="265"/>
                </a:lnTo>
                <a:lnTo>
                  <a:pt x="42" y="265"/>
                </a:lnTo>
                <a:lnTo>
                  <a:pt x="709" y="0"/>
                </a:lnTo>
                <a:lnTo>
                  <a:pt x="709" y="1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4" name="Freeform 59"/>
          <p:cNvSpPr>
            <a:spLocks/>
          </p:cNvSpPr>
          <p:nvPr/>
        </p:nvSpPr>
        <p:spPr bwMode="auto">
          <a:xfrm>
            <a:off x="2424113" y="3079750"/>
            <a:ext cx="1060450" cy="441325"/>
          </a:xfrm>
          <a:custGeom>
            <a:avLst/>
            <a:gdLst>
              <a:gd name="T0" fmla="*/ 2147483647 w 668"/>
              <a:gd name="T1" fmla="*/ 2147483647 h 278"/>
              <a:gd name="T2" fmla="*/ 0 w 668"/>
              <a:gd name="T3" fmla="*/ 2147483647 h 278"/>
              <a:gd name="T4" fmla="*/ 0 w 668"/>
              <a:gd name="T5" fmla="*/ 0 h 278"/>
              <a:gd name="T6" fmla="*/ 0 w 668"/>
              <a:gd name="T7" fmla="*/ 0 h 278"/>
              <a:gd name="T8" fmla="*/ 0 w 668"/>
              <a:gd name="T9" fmla="*/ 0 h 278"/>
              <a:gd name="T10" fmla="*/ 2147483647 w 668"/>
              <a:gd name="T11" fmla="*/ 2147483647 h 278"/>
              <a:gd name="T12" fmla="*/ 2147483647 w 668"/>
              <a:gd name="T13" fmla="*/ 2147483647 h 2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8"/>
              <a:gd name="T22" fmla="*/ 0 h 278"/>
              <a:gd name="T23" fmla="*/ 668 w 668"/>
              <a:gd name="T24" fmla="*/ 278 h 2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8" h="278">
                <a:moveTo>
                  <a:pt x="668" y="278"/>
                </a:moveTo>
                <a:lnTo>
                  <a:pt x="0" y="14"/>
                </a:lnTo>
                <a:lnTo>
                  <a:pt x="0" y="0"/>
                </a:lnTo>
                <a:lnTo>
                  <a:pt x="668" y="265"/>
                </a:lnTo>
                <a:lnTo>
                  <a:pt x="668" y="278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5" name="Rectangle 60"/>
          <p:cNvSpPr>
            <a:spLocks noChangeArrowheads="1"/>
          </p:cNvSpPr>
          <p:nvPr/>
        </p:nvSpPr>
        <p:spPr bwMode="auto">
          <a:xfrm>
            <a:off x="2017713" y="3376613"/>
            <a:ext cx="752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Συνθήκη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3586" name="Rectangle 61"/>
          <p:cNvSpPr>
            <a:spLocks noChangeArrowheads="1"/>
          </p:cNvSpPr>
          <p:nvPr/>
        </p:nvSpPr>
        <p:spPr bwMode="auto">
          <a:xfrm>
            <a:off x="2649538" y="3163888"/>
            <a:ext cx="22225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7" name="Rectangle 62"/>
          <p:cNvSpPr>
            <a:spLocks noChangeArrowheads="1"/>
          </p:cNvSpPr>
          <p:nvPr/>
        </p:nvSpPr>
        <p:spPr bwMode="auto">
          <a:xfrm>
            <a:off x="4456113" y="3376613"/>
            <a:ext cx="863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600" b="1">
                <a:latin typeface="Courier New" pitchFamily="49" charset="0"/>
                <a:cs typeface="Times New Roman" pitchFamily="18" charset="0"/>
              </a:rPr>
              <a:t>ΚΩΔΙΚΑΣ</a:t>
            </a:r>
            <a:endParaRPr lang="en-US" sz="1600" b="1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3588" name="Rectangle 64"/>
          <p:cNvSpPr>
            <a:spLocks noChangeArrowheads="1"/>
          </p:cNvSpPr>
          <p:nvPr/>
        </p:nvSpPr>
        <p:spPr bwMode="auto">
          <a:xfrm>
            <a:off x="3970338" y="3190875"/>
            <a:ext cx="1876425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89" name="Rectangle 65"/>
          <p:cNvSpPr>
            <a:spLocks noChangeArrowheads="1"/>
          </p:cNvSpPr>
          <p:nvPr/>
        </p:nvSpPr>
        <p:spPr bwMode="auto">
          <a:xfrm>
            <a:off x="5824538" y="3190875"/>
            <a:ext cx="22225" cy="6842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0" name="Rectangle 66"/>
          <p:cNvSpPr>
            <a:spLocks noChangeArrowheads="1"/>
          </p:cNvSpPr>
          <p:nvPr/>
        </p:nvSpPr>
        <p:spPr bwMode="auto">
          <a:xfrm>
            <a:off x="3970338" y="3852863"/>
            <a:ext cx="1854200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1" name="Rectangle 67"/>
          <p:cNvSpPr>
            <a:spLocks noChangeArrowheads="1"/>
          </p:cNvSpPr>
          <p:nvPr/>
        </p:nvSpPr>
        <p:spPr bwMode="auto">
          <a:xfrm>
            <a:off x="3970338" y="3190875"/>
            <a:ext cx="22225" cy="6619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2" name="Rectangle 68"/>
          <p:cNvSpPr>
            <a:spLocks noChangeArrowheads="1"/>
          </p:cNvSpPr>
          <p:nvPr/>
        </p:nvSpPr>
        <p:spPr bwMode="auto">
          <a:xfrm>
            <a:off x="3506788" y="3235325"/>
            <a:ext cx="3508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true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3593" name="Rectangle 69"/>
          <p:cNvSpPr>
            <a:spLocks noChangeArrowheads="1"/>
          </p:cNvSpPr>
          <p:nvPr/>
        </p:nvSpPr>
        <p:spPr bwMode="auto">
          <a:xfrm>
            <a:off x="2513013" y="4006850"/>
            <a:ext cx="42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false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3594" name="Rectangle 70"/>
          <p:cNvSpPr>
            <a:spLocks noChangeArrowheads="1"/>
          </p:cNvSpPr>
          <p:nvPr/>
        </p:nvSpPr>
        <p:spPr bwMode="auto">
          <a:xfrm>
            <a:off x="1636713" y="2325688"/>
            <a:ext cx="1289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 b="1">
                <a:latin typeface="Courier New" pitchFamily="49" charset="0"/>
                <a:cs typeface="Times New Roman" pitchFamily="18" charset="0"/>
              </a:rPr>
              <a:t>Αρχικοποίηση</a:t>
            </a:r>
            <a:endParaRPr lang="en-US" sz="1400" b="1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3595" name="Rectangle 71"/>
          <p:cNvSpPr>
            <a:spLocks noChangeArrowheads="1"/>
          </p:cNvSpPr>
          <p:nvPr/>
        </p:nvSpPr>
        <p:spPr bwMode="auto">
          <a:xfrm>
            <a:off x="1585913" y="2286000"/>
            <a:ext cx="1700212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6" name="Rectangle 72"/>
          <p:cNvSpPr>
            <a:spLocks noChangeArrowheads="1"/>
          </p:cNvSpPr>
          <p:nvPr/>
        </p:nvSpPr>
        <p:spPr bwMode="auto">
          <a:xfrm>
            <a:off x="3263900" y="2286000"/>
            <a:ext cx="22225" cy="2873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7" name="Rectangle 73"/>
          <p:cNvSpPr>
            <a:spLocks noChangeArrowheads="1"/>
          </p:cNvSpPr>
          <p:nvPr/>
        </p:nvSpPr>
        <p:spPr bwMode="auto">
          <a:xfrm>
            <a:off x="1585913" y="2551113"/>
            <a:ext cx="1677987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8" name="Rectangle 74"/>
          <p:cNvSpPr>
            <a:spLocks noChangeArrowheads="1"/>
          </p:cNvSpPr>
          <p:nvPr/>
        </p:nvSpPr>
        <p:spPr bwMode="auto">
          <a:xfrm>
            <a:off x="1585913" y="2286000"/>
            <a:ext cx="22225" cy="2651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3599" name="Rectangle 77"/>
          <p:cNvSpPr>
            <a:spLocks noChangeArrowheads="1"/>
          </p:cNvSpPr>
          <p:nvPr/>
        </p:nvSpPr>
        <p:spPr bwMode="auto">
          <a:xfrm>
            <a:off x="7192963" y="3676650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3600" name="Oval 78"/>
          <p:cNvSpPr>
            <a:spLocks noChangeArrowheads="1"/>
          </p:cNvSpPr>
          <p:nvPr/>
        </p:nvSpPr>
        <p:spPr bwMode="auto">
          <a:xfrm>
            <a:off x="2347913" y="1524000"/>
            <a:ext cx="152400" cy="152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23601" name="Line 79"/>
          <p:cNvSpPr>
            <a:spLocks noChangeShapeType="1"/>
          </p:cNvSpPr>
          <p:nvPr/>
        </p:nvSpPr>
        <p:spPr bwMode="auto">
          <a:xfrm>
            <a:off x="2424113" y="1676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2" name="Line 80"/>
          <p:cNvSpPr>
            <a:spLocks noChangeShapeType="1"/>
          </p:cNvSpPr>
          <p:nvPr/>
        </p:nvSpPr>
        <p:spPr bwMode="auto">
          <a:xfrm>
            <a:off x="2424113" y="257333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3" name="Line 81"/>
          <p:cNvSpPr>
            <a:spLocks noChangeShapeType="1"/>
          </p:cNvSpPr>
          <p:nvPr/>
        </p:nvSpPr>
        <p:spPr bwMode="auto">
          <a:xfrm>
            <a:off x="2424113" y="394176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4" name="Oval 82"/>
          <p:cNvSpPr>
            <a:spLocks noChangeArrowheads="1"/>
          </p:cNvSpPr>
          <p:nvPr/>
        </p:nvSpPr>
        <p:spPr bwMode="auto">
          <a:xfrm>
            <a:off x="2347913" y="4492625"/>
            <a:ext cx="152400" cy="152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23605" name="Line 83"/>
          <p:cNvSpPr>
            <a:spLocks noChangeShapeType="1"/>
          </p:cNvSpPr>
          <p:nvPr/>
        </p:nvSpPr>
        <p:spPr bwMode="auto">
          <a:xfrm>
            <a:off x="3506788" y="351313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6" name="Line 84"/>
          <p:cNvSpPr>
            <a:spLocks noChangeShapeType="1"/>
          </p:cNvSpPr>
          <p:nvPr/>
        </p:nvSpPr>
        <p:spPr bwMode="auto">
          <a:xfrm>
            <a:off x="5827713" y="352901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7" name="Line 85"/>
          <p:cNvSpPr>
            <a:spLocks noChangeShapeType="1"/>
          </p:cNvSpPr>
          <p:nvPr/>
        </p:nvSpPr>
        <p:spPr bwMode="auto">
          <a:xfrm>
            <a:off x="6818313" y="284321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8" name="Line 86"/>
          <p:cNvSpPr>
            <a:spLocks noChangeShapeType="1"/>
          </p:cNvSpPr>
          <p:nvPr/>
        </p:nvSpPr>
        <p:spPr bwMode="auto">
          <a:xfrm flipH="1">
            <a:off x="2855913" y="2843213"/>
            <a:ext cx="396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3609" name="Line 87"/>
          <p:cNvSpPr>
            <a:spLocks noChangeShapeType="1"/>
          </p:cNvSpPr>
          <p:nvPr/>
        </p:nvSpPr>
        <p:spPr bwMode="auto">
          <a:xfrm flipH="1">
            <a:off x="2436813" y="284321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B4EF000-5707-46B1-8E9E-8A36328D1213}" type="slidenum">
              <a:rPr lang="en-US" sz="1200" smtClean="0">
                <a:latin typeface="Tahoma" pitchFamily="34" charset="0"/>
              </a:rPr>
              <a:pPr/>
              <a:t>19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Το</a:t>
            </a: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>for</a:t>
            </a:r>
            <a:r>
              <a:rPr lang="en-US" dirty="0" smtClean="0"/>
              <a:t> Statement: </a:t>
            </a:r>
            <a:r>
              <a:rPr lang="el-GR" dirty="0" smtClean="0"/>
              <a:t>Παράδειγμα</a:t>
            </a:r>
            <a:endParaRPr lang="en-US" dirty="0" smtClean="0"/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378200" y="3152775"/>
            <a:ext cx="22225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3378200" y="4124325"/>
            <a:ext cx="22225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4438650" y="3705225"/>
            <a:ext cx="1588" cy="206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4791075" y="3705225"/>
            <a:ext cx="1588" cy="206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4" name="Rectangle 7"/>
          <p:cNvSpPr>
            <a:spLocks noChangeArrowheads="1"/>
          </p:cNvSpPr>
          <p:nvPr/>
        </p:nvSpPr>
        <p:spPr bwMode="auto">
          <a:xfrm>
            <a:off x="7750175" y="3571875"/>
            <a:ext cx="22225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3378200" y="2381250"/>
            <a:ext cx="22225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6778625" y="3705225"/>
            <a:ext cx="1588" cy="206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7" name="Rectangle 10"/>
          <p:cNvSpPr>
            <a:spLocks noChangeArrowheads="1"/>
          </p:cNvSpPr>
          <p:nvPr/>
        </p:nvSpPr>
        <p:spPr bwMode="auto">
          <a:xfrm>
            <a:off x="7242175" y="3267075"/>
            <a:ext cx="1346200" cy="26511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7242175" y="3267075"/>
            <a:ext cx="1368425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89" name="Rectangle 12"/>
          <p:cNvSpPr>
            <a:spLocks noChangeArrowheads="1"/>
          </p:cNvSpPr>
          <p:nvPr/>
        </p:nvSpPr>
        <p:spPr bwMode="auto">
          <a:xfrm>
            <a:off x="8588375" y="3267075"/>
            <a:ext cx="22225" cy="28733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0" name="Rectangle 13"/>
          <p:cNvSpPr>
            <a:spLocks noChangeArrowheads="1"/>
          </p:cNvSpPr>
          <p:nvPr/>
        </p:nvSpPr>
        <p:spPr bwMode="auto">
          <a:xfrm>
            <a:off x="7242175" y="3532188"/>
            <a:ext cx="1346200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1" name="Rectangle 14"/>
          <p:cNvSpPr>
            <a:spLocks noChangeArrowheads="1"/>
          </p:cNvSpPr>
          <p:nvPr/>
        </p:nvSpPr>
        <p:spPr bwMode="auto">
          <a:xfrm>
            <a:off x="7242175" y="3267075"/>
            <a:ext cx="22225" cy="26511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2" name="Rectangle 15"/>
          <p:cNvSpPr>
            <a:spLocks noChangeArrowheads="1"/>
          </p:cNvSpPr>
          <p:nvPr/>
        </p:nvSpPr>
        <p:spPr bwMode="auto">
          <a:xfrm>
            <a:off x="7329488" y="3333750"/>
            <a:ext cx="957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counter++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4593" name="Rectangle 16"/>
          <p:cNvSpPr>
            <a:spLocks noChangeArrowheads="1"/>
          </p:cNvSpPr>
          <p:nvPr/>
        </p:nvSpPr>
        <p:spPr bwMode="auto">
          <a:xfrm>
            <a:off x="7242175" y="3267075"/>
            <a:ext cx="1368425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4" name="Rectangle 17"/>
          <p:cNvSpPr>
            <a:spLocks noChangeArrowheads="1"/>
          </p:cNvSpPr>
          <p:nvPr/>
        </p:nvSpPr>
        <p:spPr bwMode="auto">
          <a:xfrm>
            <a:off x="8588375" y="3267075"/>
            <a:ext cx="22225" cy="2873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5" name="Rectangle 18"/>
          <p:cNvSpPr>
            <a:spLocks noChangeArrowheads="1"/>
          </p:cNvSpPr>
          <p:nvPr/>
        </p:nvSpPr>
        <p:spPr bwMode="auto">
          <a:xfrm>
            <a:off x="7242175" y="3532188"/>
            <a:ext cx="1346200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6" name="Rectangle 19"/>
          <p:cNvSpPr>
            <a:spLocks noChangeArrowheads="1"/>
          </p:cNvSpPr>
          <p:nvPr/>
        </p:nvSpPr>
        <p:spPr bwMode="auto">
          <a:xfrm>
            <a:off x="7242175" y="3267075"/>
            <a:ext cx="22225" cy="26511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597" name="Rectangle 20"/>
          <p:cNvSpPr>
            <a:spLocks noChangeArrowheads="1"/>
          </p:cNvSpPr>
          <p:nvPr/>
        </p:nvSpPr>
        <p:spPr bwMode="auto">
          <a:xfrm>
            <a:off x="609600" y="2097088"/>
            <a:ext cx="1749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Αρχικοποίηση</a:t>
            </a:r>
            <a:endParaRPr lang="en-US" sz="1400">
              <a:solidFill>
                <a:srgbClr val="000000"/>
              </a:solidFill>
              <a:latin typeface="AvantGarde" pitchFamily="34" charset="0"/>
              <a:cs typeface="Times New Roman" pitchFamily="18" charset="0"/>
            </a:endParaRPr>
          </a:p>
        </p:txBody>
      </p:sp>
      <p:sp>
        <p:nvSpPr>
          <p:cNvPr id="24598" name="Rectangle 21"/>
          <p:cNvSpPr>
            <a:spLocks noChangeArrowheads="1"/>
          </p:cNvSpPr>
          <p:nvPr/>
        </p:nvSpPr>
        <p:spPr bwMode="auto">
          <a:xfrm>
            <a:off x="2430463" y="2097088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4599" name="Rectangle 22"/>
          <p:cNvSpPr>
            <a:spLocks noChangeArrowheads="1"/>
          </p:cNvSpPr>
          <p:nvPr/>
        </p:nvSpPr>
        <p:spPr bwMode="auto">
          <a:xfrm>
            <a:off x="533400" y="2979738"/>
            <a:ext cx="1598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Εξέταση αν έχουμε φθάσει στην τελική τιμή της μεταβλητής</a:t>
            </a:r>
            <a:endParaRPr lang="en-US" sz="1400">
              <a:solidFill>
                <a:srgbClr val="000000"/>
              </a:solidFill>
              <a:latin typeface="AvantGarde" pitchFamily="34" charset="0"/>
              <a:cs typeface="Times New Roman" pitchFamily="18" charset="0"/>
            </a:endParaRPr>
          </a:p>
        </p:txBody>
      </p:sp>
      <p:sp>
        <p:nvSpPr>
          <p:cNvPr id="24600" name="Rectangle 23"/>
          <p:cNvSpPr>
            <a:spLocks noChangeArrowheads="1"/>
          </p:cNvSpPr>
          <p:nvPr/>
        </p:nvSpPr>
        <p:spPr bwMode="auto">
          <a:xfrm>
            <a:off x="1216025" y="3200400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4601" name="Rectangle 24"/>
          <p:cNvSpPr>
            <a:spLocks noChangeArrowheads="1"/>
          </p:cNvSpPr>
          <p:nvPr/>
        </p:nvSpPr>
        <p:spPr bwMode="auto">
          <a:xfrm>
            <a:off x="4924425" y="3090863"/>
            <a:ext cx="1854200" cy="66198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2" name="Rectangle 25"/>
          <p:cNvSpPr>
            <a:spLocks noChangeArrowheads="1"/>
          </p:cNvSpPr>
          <p:nvPr/>
        </p:nvSpPr>
        <p:spPr bwMode="auto">
          <a:xfrm>
            <a:off x="4924425" y="3090863"/>
            <a:ext cx="1876425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3" name="Rectangle 26"/>
          <p:cNvSpPr>
            <a:spLocks noChangeArrowheads="1"/>
          </p:cNvSpPr>
          <p:nvPr/>
        </p:nvSpPr>
        <p:spPr bwMode="auto">
          <a:xfrm>
            <a:off x="6778625" y="3090863"/>
            <a:ext cx="22225" cy="68421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4" name="Rectangle 27"/>
          <p:cNvSpPr>
            <a:spLocks noChangeArrowheads="1"/>
          </p:cNvSpPr>
          <p:nvPr/>
        </p:nvSpPr>
        <p:spPr bwMode="auto">
          <a:xfrm>
            <a:off x="4924425" y="3752850"/>
            <a:ext cx="1854200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5" name="Rectangle 28"/>
          <p:cNvSpPr>
            <a:spLocks noChangeArrowheads="1"/>
          </p:cNvSpPr>
          <p:nvPr/>
        </p:nvSpPr>
        <p:spPr bwMode="auto">
          <a:xfrm>
            <a:off x="4924425" y="3090863"/>
            <a:ext cx="22225" cy="661987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6" name="Freeform 29"/>
          <p:cNvSpPr>
            <a:spLocks/>
          </p:cNvSpPr>
          <p:nvPr/>
        </p:nvSpPr>
        <p:spPr bwMode="auto">
          <a:xfrm>
            <a:off x="2319338" y="2979738"/>
            <a:ext cx="2119312" cy="839787"/>
          </a:xfrm>
          <a:custGeom>
            <a:avLst/>
            <a:gdLst>
              <a:gd name="T0" fmla="*/ 2147483647 w 1335"/>
              <a:gd name="T1" fmla="*/ 0 h 529"/>
              <a:gd name="T2" fmla="*/ 0 w 1335"/>
              <a:gd name="T3" fmla="*/ 2147483647 h 529"/>
              <a:gd name="T4" fmla="*/ 2147483647 w 1335"/>
              <a:gd name="T5" fmla="*/ 2147483647 h 529"/>
              <a:gd name="T6" fmla="*/ 2147483647 w 1335"/>
              <a:gd name="T7" fmla="*/ 2147483647 h 529"/>
              <a:gd name="T8" fmla="*/ 2147483647 w 1335"/>
              <a:gd name="T9" fmla="*/ 0 h 5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35"/>
              <a:gd name="T16" fmla="*/ 0 h 529"/>
              <a:gd name="T17" fmla="*/ 1335 w 1335"/>
              <a:gd name="T18" fmla="*/ 529 h 5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35" h="529">
                <a:moveTo>
                  <a:pt x="667" y="0"/>
                </a:moveTo>
                <a:lnTo>
                  <a:pt x="0" y="265"/>
                </a:lnTo>
                <a:lnTo>
                  <a:pt x="667" y="529"/>
                </a:lnTo>
                <a:lnTo>
                  <a:pt x="1335" y="265"/>
                </a:lnTo>
                <a:lnTo>
                  <a:pt x="667" y="0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7" name="Freeform 30"/>
          <p:cNvSpPr>
            <a:spLocks/>
          </p:cNvSpPr>
          <p:nvPr/>
        </p:nvSpPr>
        <p:spPr bwMode="auto">
          <a:xfrm>
            <a:off x="2252663" y="2979738"/>
            <a:ext cx="2252662" cy="862012"/>
          </a:xfrm>
          <a:custGeom>
            <a:avLst/>
            <a:gdLst>
              <a:gd name="T0" fmla="*/ 2147483647 w 1419"/>
              <a:gd name="T1" fmla="*/ 2147483647 h 543"/>
              <a:gd name="T2" fmla="*/ 2147483647 w 1419"/>
              <a:gd name="T3" fmla="*/ 2147483647 h 543"/>
              <a:gd name="T4" fmla="*/ 2147483647 w 1419"/>
              <a:gd name="T5" fmla="*/ 2147483647 h 543"/>
              <a:gd name="T6" fmla="*/ 2147483647 w 1419"/>
              <a:gd name="T7" fmla="*/ 2147483647 h 543"/>
              <a:gd name="T8" fmla="*/ 2147483647 w 1419"/>
              <a:gd name="T9" fmla="*/ 2147483647 h 543"/>
              <a:gd name="T10" fmla="*/ 2147483647 w 1419"/>
              <a:gd name="T11" fmla="*/ 2147483647 h 543"/>
              <a:gd name="T12" fmla="*/ 2147483647 w 1419"/>
              <a:gd name="T13" fmla="*/ 2147483647 h 543"/>
              <a:gd name="T14" fmla="*/ 2147483647 w 1419"/>
              <a:gd name="T15" fmla="*/ 2147483647 h 543"/>
              <a:gd name="T16" fmla="*/ 2147483647 w 1419"/>
              <a:gd name="T17" fmla="*/ 2147483647 h 543"/>
              <a:gd name="T18" fmla="*/ 2147483647 w 1419"/>
              <a:gd name="T19" fmla="*/ 2147483647 h 543"/>
              <a:gd name="T20" fmla="*/ 2147483647 w 1419"/>
              <a:gd name="T21" fmla="*/ 2147483647 h 543"/>
              <a:gd name="T22" fmla="*/ 2147483647 w 1419"/>
              <a:gd name="T23" fmla="*/ 2147483647 h 543"/>
              <a:gd name="T24" fmla="*/ 2147483647 w 1419"/>
              <a:gd name="T25" fmla="*/ 2147483647 h 543"/>
              <a:gd name="T26" fmla="*/ 2147483647 w 1419"/>
              <a:gd name="T27" fmla="*/ 2147483647 h 543"/>
              <a:gd name="T28" fmla="*/ 2147483647 w 1419"/>
              <a:gd name="T29" fmla="*/ 2147483647 h 543"/>
              <a:gd name="T30" fmla="*/ 0 w 1419"/>
              <a:gd name="T31" fmla="*/ 2147483647 h 543"/>
              <a:gd name="T32" fmla="*/ 2147483647 w 1419"/>
              <a:gd name="T33" fmla="*/ 2147483647 h 543"/>
              <a:gd name="T34" fmla="*/ 2147483647 w 1419"/>
              <a:gd name="T35" fmla="*/ 0 h 543"/>
              <a:gd name="T36" fmla="*/ 2147483647 w 1419"/>
              <a:gd name="T37" fmla="*/ 2147483647 h 5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19"/>
              <a:gd name="T58" fmla="*/ 0 h 543"/>
              <a:gd name="T59" fmla="*/ 1419 w 1419"/>
              <a:gd name="T60" fmla="*/ 543 h 54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19" h="543">
                <a:moveTo>
                  <a:pt x="709" y="14"/>
                </a:moveTo>
                <a:lnTo>
                  <a:pt x="42" y="278"/>
                </a:lnTo>
                <a:lnTo>
                  <a:pt x="42" y="265"/>
                </a:lnTo>
                <a:lnTo>
                  <a:pt x="709" y="529"/>
                </a:lnTo>
                <a:lnTo>
                  <a:pt x="709" y="543"/>
                </a:lnTo>
                <a:lnTo>
                  <a:pt x="709" y="529"/>
                </a:lnTo>
                <a:lnTo>
                  <a:pt x="1377" y="265"/>
                </a:lnTo>
                <a:lnTo>
                  <a:pt x="1419" y="278"/>
                </a:lnTo>
                <a:lnTo>
                  <a:pt x="1377" y="278"/>
                </a:lnTo>
                <a:lnTo>
                  <a:pt x="709" y="543"/>
                </a:lnTo>
                <a:lnTo>
                  <a:pt x="42" y="278"/>
                </a:lnTo>
                <a:lnTo>
                  <a:pt x="0" y="265"/>
                </a:lnTo>
                <a:lnTo>
                  <a:pt x="42" y="265"/>
                </a:lnTo>
                <a:lnTo>
                  <a:pt x="709" y="0"/>
                </a:lnTo>
                <a:lnTo>
                  <a:pt x="709" y="14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8" name="Freeform 31"/>
          <p:cNvSpPr>
            <a:spLocks/>
          </p:cNvSpPr>
          <p:nvPr/>
        </p:nvSpPr>
        <p:spPr bwMode="auto">
          <a:xfrm>
            <a:off x="3378200" y="2979738"/>
            <a:ext cx="1060450" cy="441325"/>
          </a:xfrm>
          <a:custGeom>
            <a:avLst/>
            <a:gdLst>
              <a:gd name="T0" fmla="*/ 2147483647 w 668"/>
              <a:gd name="T1" fmla="*/ 2147483647 h 278"/>
              <a:gd name="T2" fmla="*/ 0 w 668"/>
              <a:gd name="T3" fmla="*/ 2147483647 h 278"/>
              <a:gd name="T4" fmla="*/ 0 w 668"/>
              <a:gd name="T5" fmla="*/ 0 h 278"/>
              <a:gd name="T6" fmla="*/ 0 w 668"/>
              <a:gd name="T7" fmla="*/ 0 h 278"/>
              <a:gd name="T8" fmla="*/ 0 w 668"/>
              <a:gd name="T9" fmla="*/ 0 h 278"/>
              <a:gd name="T10" fmla="*/ 2147483647 w 668"/>
              <a:gd name="T11" fmla="*/ 2147483647 h 278"/>
              <a:gd name="T12" fmla="*/ 2147483647 w 668"/>
              <a:gd name="T13" fmla="*/ 2147483647 h 2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8"/>
              <a:gd name="T22" fmla="*/ 0 h 278"/>
              <a:gd name="T23" fmla="*/ 668 w 668"/>
              <a:gd name="T24" fmla="*/ 278 h 2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8" h="278">
                <a:moveTo>
                  <a:pt x="668" y="278"/>
                </a:moveTo>
                <a:lnTo>
                  <a:pt x="0" y="14"/>
                </a:lnTo>
                <a:lnTo>
                  <a:pt x="0" y="0"/>
                </a:lnTo>
                <a:lnTo>
                  <a:pt x="668" y="265"/>
                </a:lnTo>
                <a:lnTo>
                  <a:pt x="668" y="278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09" name="Rectangle 32"/>
          <p:cNvSpPr>
            <a:spLocks noChangeArrowheads="1"/>
          </p:cNvSpPr>
          <p:nvPr/>
        </p:nvSpPr>
        <p:spPr bwMode="auto">
          <a:xfrm>
            <a:off x="2540000" y="2185988"/>
            <a:ext cx="1677988" cy="26511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0" name="Rectangle 33"/>
          <p:cNvSpPr>
            <a:spLocks noChangeArrowheads="1"/>
          </p:cNvSpPr>
          <p:nvPr/>
        </p:nvSpPr>
        <p:spPr bwMode="auto">
          <a:xfrm>
            <a:off x="2540000" y="2185988"/>
            <a:ext cx="1700213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1" name="Rectangle 34"/>
          <p:cNvSpPr>
            <a:spLocks noChangeArrowheads="1"/>
          </p:cNvSpPr>
          <p:nvPr/>
        </p:nvSpPr>
        <p:spPr bwMode="auto">
          <a:xfrm>
            <a:off x="4217988" y="2185988"/>
            <a:ext cx="22225" cy="287337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2" name="Rectangle 35"/>
          <p:cNvSpPr>
            <a:spLocks noChangeArrowheads="1"/>
          </p:cNvSpPr>
          <p:nvPr/>
        </p:nvSpPr>
        <p:spPr bwMode="auto">
          <a:xfrm>
            <a:off x="2540000" y="2451100"/>
            <a:ext cx="1677988" cy="222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3" name="Rectangle 36"/>
          <p:cNvSpPr>
            <a:spLocks noChangeArrowheads="1"/>
          </p:cNvSpPr>
          <p:nvPr/>
        </p:nvSpPr>
        <p:spPr bwMode="auto">
          <a:xfrm>
            <a:off x="2540000" y="2185988"/>
            <a:ext cx="22225" cy="26511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4" name="Freeform 37"/>
          <p:cNvSpPr>
            <a:spLocks/>
          </p:cNvSpPr>
          <p:nvPr/>
        </p:nvSpPr>
        <p:spPr bwMode="auto">
          <a:xfrm>
            <a:off x="2252663" y="2979738"/>
            <a:ext cx="2252662" cy="862012"/>
          </a:xfrm>
          <a:custGeom>
            <a:avLst/>
            <a:gdLst>
              <a:gd name="T0" fmla="*/ 2147483647 w 1419"/>
              <a:gd name="T1" fmla="*/ 2147483647 h 543"/>
              <a:gd name="T2" fmla="*/ 2147483647 w 1419"/>
              <a:gd name="T3" fmla="*/ 2147483647 h 543"/>
              <a:gd name="T4" fmla="*/ 2147483647 w 1419"/>
              <a:gd name="T5" fmla="*/ 2147483647 h 543"/>
              <a:gd name="T6" fmla="*/ 2147483647 w 1419"/>
              <a:gd name="T7" fmla="*/ 2147483647 h 543"/>
              <a:gd name="T8" fmla="*/ 2147483647 w 1419"/>
              <a:gd name="T9" fmla="*/ 2147483647 h 543"/>
              <a:gd name="T10" fmla="*/ 2147483647 w 1419"/>
              <a:gd name="T11" fmla="*/ 2147483647 h 543"/>
              <a:gd name="T12" fmla="*/ 2147483647 w 1419"/>
              <a:gd name="T13" fmla="*/ 2147483647 h 543"/>
              <a:gd name="T14" fmla="*/ 2147483647 w 1419"/>
              <a:gd name="T15" fmla="*/ 2147483647 h 543"/>
              <a:gd name="T16" fmla="*/ 2147483647 w 1419"/>
              <a:gd name="T17" fmla="*/ 2147483647 h 543"/>
              <a:gd name="T18" fmla="*/ 2147483647 w 1419"/>
              <a:gd name="T19" fmla="*/ 2147483647 h 543"/>
              <a:gd name="T20" fmla="*/ 2147483647 w 1419"/>
              <a:gd name="T21" fmla="*/ 2147483647 h 543"/>
              <a:gd name="T22" fmla="*/ 2147483647 w 1419"/>
              <a:gd name="T23" fmla="*/ 2147483647 h 543"/>
              <a:gd name="T24" fmla="*/ 2147483647 w 1419"/>
              <a:gd name="T25" fmla="*/ 2147483647 h 543"/>
              <a:gd name="T26" fmla="*/ 2147483647 w 1419"/>
              <a:gd name="T27" fmla="*/ 2147483647 h 543"/>
              <a:gd name="T28" fmla="*/ 2147483647 w 1419"/>
              <a:gd name="T29" fmla="*/ 2147483647 h 543"/>
              <a:gd name="T30" fmla="*/ 0 w 1419"/>
              <a:gd name="T31" fmla="*/ 2147483647 h 543"/>
              <a:gd name="T32" fmla="*/ 2147483647 w 1419"/>
              <a:gd name="T33" fmla="*/ 2147483647 h 543"/>
              <a:gd name="T34" fmla="*/ 2147483647 w 1419"/>
              <a:gd name="T35" fmla="*/ 0 h 543"/>
              <a:gd name="T36" fmla="*/ 2147483647 w 1419"/>
              <a:gd name="T37" fmla="*/ 2147483647 h 5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19"/>
              <a:gd name="T58" fmla="*/ 0 h 543"/>
              <a:gd name="T59" fmla="*/ 1419 w 1419"/>
              <a:gd name="T60" fmla="*/ 543 h 54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19" h="543">
                <a:moveTo>
                  <a:pt x="709" y="14"/>
                </a:moveTo>
                <a:lnTo>
                  <a:pt x="42" y="278"/>
                </a:lnTo>
                <a:lnTo>
                  <a:pt x="42" y="265"/>
                </a:lnTo>
                <a:lnTo>
                  <a:pt x="709" y="529"/>
                </a:lnTo>
                <a:lnTo>
                  <a:pt x="709" y="543"/>
                </a:lnTo>
                <a:lnTo>
                  <a:pt x="709" y="529"/>
                </a:lnTo>
                <a:lnTo>
                  <a:pt x="1377" y="265"/>
                </a:lnTo>
                <a:lnTo>
                  <a:pt x="1419" y="278"/>
                </a:lnTo>
                <a:lnTo>
                  <a:pt x="1377" y="278"/>
                </a:lnTo>
                <a:lnTo>
                  <a:pt x="709" y="543"/>
                </a:lnTo>
                <a:lnTo>
                  <a:pt x="42" y="278"/>
                </a:lnTo>
                <a:lnTo>
                  <a:pt x="0" y="265"/>
                </a:lnTo>
                <a:lnTo>
                  <a:pt x="42" y="265"/>
                </a:lnTo>
                <a:lnTo>
                  <a:pt x="709" y="0"/>
                </a:lnTo>
                <a:lnTo>
                  <a:pt x="709" y="14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5" name="Freeform 38"/>
          <p:cNvSpPr>
            <a:spLocks/>
          </p:cNvSpPr>
          <p:nvPr/>
        </p:nvSpPr>
        <p:spPr bwMode="auto">
          <a:xfrm>
            <a:off x="3378200" y="2979738"/>
            <a:ext cx="1060450" cy="441325"/>
          </a:xfrm>
          <a:custGeom>
            <a:avLst/>
            <a:gdLst>
              <a:gd name="T0" fmla="*/ 2147483647 w 668"/>
              <a:gd name="T1" fmla="*/ 2147483647 h 278"/>
              <a:gd name="T2" fmla="*/ 0 w 668"/>
              <a:gd name="T3" fmla="*/ 2147483647 h 278"/>
              <a:gd name="T4" fmla="*/ 0 w 668"/>
              <a:gd name="T5" fmla="*/ 0 h 278"/>
              <a:gd name="T6" fmla="*/ 0 w 668"/>
              <a:gd name="T7" fmla="*/ 0 h 278"/>
              <a:gd name="T8" fmla="*/ 0 w 668"/>
              <a:gd name="T9" fmla="*/ 0 h 278"/>
              <a:gd name="T10" fmla="*/ 2147483647 w 668"/>
              <a:gd name="T11" fmla="*/ 2147483647 h 278"/>
              <a:gd name="T12" fmla="*/ 2147483647 w 668"/>
              <a:gd name="T13" fmla="*/ 2147483647 h 2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8"/>
              <a:gd name="T22" fmla="*/ 0 h 278"/>
              <a:gd name="T23" fmla="*/ 668 w 668"/>
              <a:gd name="T24" fmla="*/ 278 h 2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8" h="278">
                <a:moveTo>
                  <a:pt x="668" y="278"/>
                </a:moveTo>
                <a:lnTo>
                  <a:pt x="0" y="14"/>
                </a:lnTo>
                <a:lnTo>
                  <a:pt x="0" y="0"/>
                </a:lnTo>
                <a:lnTo>
                  <a:pt x="668" y="265"/>
                </a:lnTo>
                <a:lnTo>
                  <a:pt x="668" y="278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6" name="Rectangle 39"/>
          <p:cNvSpPr>
            <a:spLocks noChangeArrowheads="1"/>
          </p:cNvSpPr>
          <p:nvPr/>
        </p:nvSpPr>
        <p:spPr bwMode="auto">
          <a:xfrm>
            <a:off x="2671763" y="3311525"/>
            <a:ext cx="13827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counter &lt;= 10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4617" name="Rectangle 40"/>
          <p:cNvSpPr>
            <a:spLocks noChangeArrowheads="1"/>
          </p:cNvSpPr>
          <p:nvPr/>
        </p:nvSpPr>
        <p:spPr bwMode="auto">
          <a:xfrm>
            <a:off x="3378200" y="2451100"/>
            <a:ext cx="22225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18" name="Rectangle 41"/>
          <p:cNvSpPr>
            <a:spLocks noChangeArrowheads="1"/>
          </p:cNvSpPr>
          <p:nvPr/>
        </p:nvSpPr>
        <p:spPr bwMode="auto">
          <a:xfrm>
            <a:off x="4946650" y="3200400"/>
            <a:ext cx="18081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Console.WriteLine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4619" name="Rectangle 42"/>
          <p:cNvSpPr>
            <a:spLocks noChangeArrowheads="1"/>
          </p:cNvSpPr>
          <p:nvPr/>
        </p:nvSpPr>
        <p:spPr bwMode="auto">
          <a:xfrm>
            <a:off x="4946650" y="3421063"/>
            <a:ext cx="18081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 counter * 10 );</a:t>
            </a:r>
            <a:endParaRPr lang="en-US" sz="1600">
              <a:latin typeface="Courier New" pitchFamily="49" charset="0"/>
              <a:cs typeface="Times New Roman" pitchFamily="18" charset="0"/>
            </a:endParaRPr>
          </a:p>
        </p:txBody>
      </p:sp>
      <p:sp>
        <p:nvSpPr>
          <p:cNvPr id="24620" name="Rectangle 43"/>
          <p:cNvSpPr>
            <a:spLocks noChangeArrowheads="1"/>
          </p:cNvSpPr>
          <p:nvPr/>
        </p:nvSpPr>
        <p:spPr bwMode="auto">
          <a:xfrm>
            <a:off x="4924425" y="3090863"/>
            <a:ext cx="1876425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1" name="Rectangle 44"/>
          <p:cNvSpPr>
            <a:spLocks noChangeArrowheads="1"/>
          </p:cNvSpPr>
          <p:nvPr/>
        </p:nvSpPr>
        <p:spPr bwMode="auto">
          <a:xfrm>
            <a:off x="6778625" y="3090863"/>
            <a:ext cx="22225" cy="68421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2" name="Rectangle 45"/>
          <p:cNvSpPr>
            <a:spLocks noChangeArrowheads="1"/>
          </p:cNvSpPr>
          <p:nvPr/>
        </p:nvSpPr>
        <p:spPr bwMode="auto">
          <a:xfrm>
            <a:off x="4924425" y="3752850"/>
            <a:ext cx="1854200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3" name="Rectangle 46"/>
          <p:cNvSpPr>
            <a:spLocks noChangeArrowheads="1"/>
          </p:cNvSpPr>
          <p:nvPr/>
        </p:nvSpPr>
        <p:spPr bwMode="auto">
          <a:xfrm>
            <a:off x="4924425" y="3090863"/>
            <a:ext cx="22225" cy="6619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4" name="Rectangle 47"/>
          <p:cNvSpPr>
            <a:spLocks noChangeArrowheads="1"/>
          </p:cNvSpPr>
          <p:nvPr/>
        </p:nvSpPr>
        <p:spPr bwMode="auto">
          <a:xfrm>
            <a:off x="4460875" y="3135313"/>
            <a:ext cx="3857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true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4625" name="Rectangle 48"/>
          <p:cNvSpPr>
            <a:spLocks noChangeArrowheads="1"/>
          </p:cNvSpPr>
          <p:nvPr/>
        </p:nvSpPr>
        <p:spPr bwMode="auto">
          <a:xfrm>
            <a:off x="3467100" y="3906838"/>
            <a:ext cx="4540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false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4626" name="Rectangle 49"/>
          <p:cNvSpPr>
            <a:spLocks noChangeArrowheads="1"/>
          </p:cNvSpPr>
          <p:nvPr/>
        </p:nvSpPr>
        <p:spPr bwMode="auto">
          <a:xfrm>
            <a:off x="2590800" y="2230438"/>
            <a:ext cx="15954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1">
                <a:solidFill>
                  <a:srgbClr val="2659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1400" b="1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counter = 1</a:t>
            </a:r>
          </a:p>
        </p:txBody>
      </p:sp>
      <p:sp>
        <p:nvSpPr>
          <p:cNvPr id="24627" name="Rectangle 50"/>
          <p:cNvSpPr>
            <a:spLocks noChangeArrowheads="1"/>
          </p:cNvSpPr>
          <p:nvPr/>
        </p:nvSpPr>
        <p:spPr bwMode="auto">
          <a:xfrm>
            <a:off x="2540000" y="2185988"/>
            <a:ext cx="1700213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8" name="Rectangle 51"/>
          <p:cNvSpPr>
            <a:spLocks noChangeArrowheads="1"/>
          </p:cNvSpPr>
          <p:nvPr/>
        </p:nvSpPr>
        <p:spPr bwMode="auto">
          <a:xfrm>
            <a:off x="4217988" y="2185988"/>
            <a:ext cx="22225" cy="28733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29" name="Rectangle 52"/>
          <p:cNvSpPr>
            <a:spLocks noChangeArrowheads="1"/>
          </p:cNvSpPr>
          <p:nvPr/>
        </p:nvSpPr>
        <p:spPr bwMode="auto">
          <a:xfrm>
            <a:off x="2540000" y="2451100"/>
            <a:ext cx="1677988" cy="222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30" name="Rectangle 53"/>
          <p:cNvSpPr>
            <a:spLocks noChangeArrowheads="1"/>
          </p:cNvSpPr>
          <p:nvPr/>
        </p:nvSpPr>
        <p:spPr bwMode="auto">
          <a:xfrm>
            <a:off x="2540000" y="2185988"/>
            <a:ext cx="22225" cy="26511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31" name="Rectangle 54"/>
          <p:cNvSpPr>
            <a:spLocks noChangeArrowheads="1"/>
          </p:cNvSpPr>
          <p:nvPr/>
        </p:nvSpPr>
        <p:spPr bwMode="auto">
          <a:xfrm>
            <a:off x="7108825" y="3400425"/>
            <a:ext cx="1588" cy="206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4632" name="Rectangle 55"/>
          <p:cNvSpPr>
            <a:spLocks noChangeArrowheads="1"/>
          </p:cNvSpPr>
          <p:nvPr/>
        </p:nvSpPr>
        <p:spPr bwMode="auto">
          <a:xfrm>
            <a:off x="4924425" y="3951288"/>
            <a:ext cx="20859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Το σώμα του </a:t>
            </a:r>
            <a:r>
              <a:rPr lang="en-US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loop</a:t>
            </a:r>
          </a:p>
        </p:txBody>
      </p:sp>
      <p:sp>
        <p:nvSpPr>
          <p:cNvPr id="24633" name="Rectangle 56"/>
          <p:cNvSpPr>
            <a:spLocks noChangeArrowheads="1"/>
          </p:cNvSpPr>
          <p:nvPr/>
        </p:nvSpPr>
        <p:spPr bwMode="auto">
          <a:xfrm>
            <a:off x="7264400" y="3733800"/>
            <a:ext cx="1422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l-GR" sz="1400" b="1" i="1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Αύξηση της μεταβλητής ελέγχου</a:t>
            </a:r>
            <a:endParaRPr lang="en-US" sz="1400">
              <a:solidFill>
                <a:srgbClr val="000000"/>
              </a:solidFill>
              <a:latin typeface="AvantGarde" pitchFamily="34" charset="0"/>
              <a:cs typeface="Times New Roman" pitchFamily="18" charset="0"/>
            </a:endParaRPr>
          </a:p>
        </p:txBody>
      </p:sp>
      <p:sp>
        <p:nvSpPr>
          <p:cNvPr id="24634" name="Rectangle 57"/>
          <p:cNvSpPr>
            <a:spLocks noChangeArrowheads="1"/>
          </p:cNvSpPr>
          <p:nvPr/>
        </p:nvSpPr>
        <p:spPr bwMode="auto">
          <a:xfrm>
            <a:off x="8147050" y="3576638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 </a:t>
            </a:r>
            <a:endParaRPr lang="en-US" sz="1600">
              <a:cs typeface="Times New Roman" pitchFamily="18" charset="0"/>
            </a:endParaRPr>
          </a:p>
        </p:txBody>
      </p:sp>
      <p:sp>
        <p:nvSpPr>
          <p:cNvPr id="24635" name="Oval 58"/>
          <p:cNvSpPr>
            <a:spLocks noChangeArrowheads="1"/>
          </p:cNvSpPr>
          <p:nvPr/>
        </p:nvSpPr>
        <p:spPr bwMode="auto">
          <a:xfrm>
            <a:off x="3302000" y="1423988"/>
            <a:ext cx="152400" cy="152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24636" name="Line 59"/>
          <p:cNvSpPr>
            <a:spLocks noChangeShapeType="1"/>
          </p:cNvSpPr>
          <p:nvPr/>
        </p:nvSpPr>
        <p:spPr bwMode="auto">
          <a:xfrm>
            <a:off x="3378200" y="15763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37" name="Line 60"/>
          <p:cNvSpPr>
            <a:spLocks noChangeShapeType="1"/>
          </p:cNvSpPr>
          <p:nvPr/>
        </p:nvSpPr>
        <p:spPr bwMode="auto">
          <a:xfrm>
            <a:off x="3378200" y="24733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38" name="Line 61"/>
          <p:cNvSpPr>
            <a:spLocks noChangeShapeType="1"/>
          </p:cNvSpPr>
          <p:nvPr/>
        </p:nvSpPr>
        <p:spPr bwMode="auto">
          <a:xfrm>
            <a:off x="3378200" y="384175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39" name="Oval 62"/>
          <p:cNvSpPr>
            <a:spLocks noChangeArrowheads="1"/>
          </p:cNvSpPr>
          <p:nvPr/>
        </p:nvSpPr>
        <p:spPr bwMode="auto">
          <a:xfrm>
            <a:off x="3302000" y="4392613"/>
            <a:ext cx="152400" cy="152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24640" name="Line 63"/>
          <p:cNvSpPr>
            <a:spLocks noChangeShapeType="1"/>
          </p:cNvSpPr>
          <p:nvPr/>
        </p:nvSpPr>
        <p:spPr bwMode="auto">
          <a:xfrm>
            <a:off x="4460875" y="34131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41" name="Line 64"/>
          <p:cNvSpPr>
            <a:spLocks noChangeShapeType="1"/>
          </p:cNvSpPr>
          <p:nvPr/>
        </p:nvSpPr>
        <p:spPr bwMode="auto">
          <a:xfrm>
            <a:off x="6781800" y="3429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42" name="Line 65"/>
          <p:cNvSpPr>
            <a:spLocks noChangeShapeType="1"/>
          </p:cNvSpPr>
          <p:nvPr/>
        </p:nvSpPr>
        <p:spPr bwMode="auto">
          <a:xfrm>
            <a:off x="7772400" y="2743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43" name="Line 66"/>
          <p:cNvSpPr>
            <a:spLocks noChangeShapeType="1"/>
          </p:cNvSpPr>
          <p:nvPr/>
        </p:nvSpPr>
        <p:spPr bwMode="auto">
          <a:xfrm flipH="1">
            <a:off x="3810000" y="2743200"/>
            <a:ext cx="396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44" name="Line 67"/>
          <p:cNvSpPr>
            <a:spLocks noChangeShapeType="1"/>
          </p:cNvSpPr>
          <p:nvPr/>
        </p:nvSpPr>
        <p:spPr bwMode="auto">
          <a:xfrm flipH="1">
            <a:off x="3390900" y="2743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l-GR"/>
          </a:p>
        </p:txBody>
      </p:sp>
      <p:sp>
        <p:nvSpPr>
          <p:cNvPr id="24645" name="Text Box 68"/>
          <p:cNvSpPr txBox="1">
            <a:spLocks noChangeArrowheads="1"/>
          </p:cNvSpPr>
          <p:nvPr/>
        </p:nvSpPr>
        <p:spPr bwMode="auto">
          <a:xfrm>
            <a:off x="917575" y="4743113"/>
            <a:ext cx="7086600" cy="218521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 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1600" b="1" dirty="0" err="1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 counter = 1; counter &lt;= 10; counter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++)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{</a:t>
            </a: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Times New Roman" pitchFamily="18" charset="0"/>
              </a:rPr>
              <a:t>Console</a:t>
            </a:r>
            <a:r>
              <a:rPr lang="en-US" sz="1600" b="1" dirty="0" err="1">
                <a:latin typeface="Courier New" pitchFamily="49" charset="0"/>
                <a:cs typeface="Times New Roman" pitchFamily="18" charset="0"/>
              </a:rPr>
              <a:t>.WriteLine</a:t>
            </a:r>
            <a:r>
              <a:rPr lang="en-US" sz="1600" b="1" dirty="0">
                <a:latin typeface="Courier New" pitchFamily="49" charset="0"/>
                <a:cs typeface="Times New Roman" pitchFamily="18" charset="0"/>
              </a:rPr>
              <a:t> (counter * 10</a:t>
            </a:r>
            <a:r>
              <a:rPr lang="en-US" sz="1600" b="1" dirty="0" smtClean="0">
                <a:latin typeface="Courier New" pitchFamily="49" charset="0"/>
                <a:cs typeface="Times New Roman" pitchFamily="18" charset="0"/>
              </a:rPr>
              <a:t>);</a:t>
            </a:r>
            <a:endParaRPr lang="en-US" sz="1600" b="1" dirty="0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   // </a:t>
            </a:r>
            <a:r>
              <a:rPr lang="el-GR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Επόμενες </a:t>
            </a:r>
            <a:r>
              <a:rPr lang="el-GR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εντολές</a:t>
            </a:r>
            <a:endParaRPr lang="en-US" sz="1600" b="1" dirty="0" smtClean="0">
              <a:solidFill>
                <a:schemeClr val="accent2"/>
              </a:solidFill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   …………..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0B5BA22-F98D-4CE9-902E-88030BE8A765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Αντζέντα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Arial Unicode MS" pitchFamily="34" charset="-128"/>
              </a:rPr>
              <a:t>Loop statements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while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l-GR" sz="2400">
                <a:latin typeface="Arial Unicode MS" pitchFamily="34" charset="-128"/>
              </a:rPr>
              <a:t>Φωλιασμένος έλεγχος</a:t>
            </a:r>
            <a:endParaRPr lang="en-US" sz="240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do/while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for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Courier New" pitchFamily="49" charset="0"/>
              </a:rPr>
              <a:t>break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και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n-US" sz="2800">
                <a:latin typeface="Courier New" pitchFamily="49" charset="0"/>
              </a:rPr>
              <a:t>continue</a:t>
            </a:r>
            <a:r>
              <a:rPr lang="en-US" sz="2800">
                <a:latin typeface="Arial Unicode MS" pitchFamily="34" charset="-128"/>
              </a:rPr>
              <a:t> statements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24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C4F4463-F525-4774-955B-63FF31CC4925}" type="slidenum">
              <a:rPr lang="en-US" sz="1200" smtClean="0">
                <a:latin typeface="Tahoma" pitchFamily="34" charset="0"/>
              </a:rPr>
              <a:pPr/>
              <a:t>20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Το</a:t>
            </a:r>
            <a:r>
              <a:rPr lang="en-US" smtClean="0"/>
              <a:t> for Statement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Ένα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</a:rPr>
              <a:t>for</a:t>
            </a:r>
            <a:r>
              <a:rPr lang="en-US" dirty="0" smtClean="0"/>
              <a:t> loop </a:t>
            </a:r>
            <a:r>
              <a:rPr lang="el-GR" dirty="0" smtClean="0"/>
              <a:t>είναι ισοδύναμο με το ακόλουθο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</a:rPr>
              <a:t>while</a:t>
            </a:r>
            <a:r>
              <a:rPr lang="en-US" dirty="0" smtClean="0"/>
              <a:t> loop: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362200" y="3114675"/>
            <a:ext cx="28003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2000" b="1" i="1" dirty="0">
                <a:latin typeface="Courier New" pitchFamily="49" charset="0"/>
              </a:rPr>
              <a:t>Αρχικοποίηση</a:t>
            </a:r>
            <a:r>
              <a:rPr lang="en-US" sz="2000" b="1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while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l-GR" sz="2000" b="1" i="1" dirty="0">
                <a:latin typeface="Courier New" pitchFamily="49" charset="0"/>
              </a:rPr>
              <a:t>Συνθήκη</a:t>
            </a:r>
            <a:r>
              <a:rPr lang="en-US" sz="2000" b="1" dirty="0">
                <a:latin typeface="Courier New" pitchFamily="49" charset="0"/>
              </a:rPr>
              <a:t> )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{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l-GR" sz="2000" b="1" i="1" dirty="0">
                <a:latin typeface="Courier New" pitchFamily="49" charset="0"/>
              </a:rPr>
              <a:t>ΚΩΔΙΚΑΣ</a:t>
            </a:r>
            <a:r>
              <a:rPr lang="en-US" sz="2000" b="1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l-GR" sz="2000" b="1" i="1" dirty="0">
                <a:latin typeface="Courier New" pitchFamily="49" charset="0"/>
              </a:rPr>
              <a:t>αύξηση</a:t>
            </a:r>
            <a:r>
              <a:rPr lang="en-US" sz="2000" b="1" dirty="0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D8BCC0-3BDE-4E28-B387-EFD287063E47}" type="slidenum">
              <a:rPr lang="en-US" sz="1200" smtClean="0">
                <a:latin typeface="Tahoma" pitchFamily="34" charset="0"/>
              </a:rPr>
              <a:pPr/>
              <a:t>21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Το</a:t>
            </a:r>
            <a:r>
              <a:rPr lang="en-US" smtClean="0"/>
              <a:t> </a:t>
            </a:r>
            <a:r>
              <a:rPr lang="en-US" smtClean="0">
                <a:latin typeface="Courier New" pitchFamily="49" charset="0"/>
              </a:rPr>
              <a:t>for</a:t>
            </a:r>
            <a:r>
              <a:rPr lang="en-US" smtClean="0"/>
              <a:t> Statement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5105400"/>
          </a:xfrm>
        </p:spPr>
        <p:txBody>
          <a:bodyPr/>
          <a:lstStyle/>
          <a:p>
            <a:r>
              <a:rPr lang="el-GR" smtClean="0"/>
              <a:t>Βολεύει όταν γνωρίζουμε εκ των προτέρων τον αριθμό των επαναλήψεων</a:t>
            </a:r>
            <a:endParaRPr lang="en-US" smtClean="0"/>
          </a:p>
          <a:p>
            <a:pPr lvl="1"/>
            <a:r>
              <a:rPr lang="el-GR" smtClean="0"/>
              <a:t>Αύξηση/Μείωση</a:t>
            </a:r>
            <a:endParaRPr lang="en-US" smtClean="0"/>
          </a:p>
          <a:p>
            <a:pPr lvl="2"/>
            <a:r>
              <a:rPr lang="el-GR" smtClean="0"/>
              <a:t>Όταν αυξάνουμε</a:t>
            </a:r>
            <a:endParaRPr lang="en-US" smtClean="0"/>
          </a:p>
          <a:p>
            <a:pPr lvl="3"/>
            <a:r>
              <a:rPr lang="el-GR" smtClean="0"/>
              <a:t>Στις περισσότερες περιπτώσεις</a:t>
            </a:r>
            <a:r>
              <a:rPr lang="en-US" smtClean="0"/>
              <a:t> </a:t>
            </a:r>
            <a:r>
              <a:rPr lang="el-GR" smtClean="0"/>
              <a:t>χρησιμοποιούμε το </a:t>
            </a:r>
            <a:r>
              <a:rPr lang="en-US" smtClean="0"/>
              <a:t>&lt; </a:t>
            </a:r>
            <a:r>
              <a:rPr lang="el-GR" smtClean="0"/>
              <a:t>ή</a:t>
            </a:r>
            <a:r>
              <a:rPr lang="en-US" smtClean="0"/>
              <a:t> </a:t>
            </a:r>
            <a:r>
              <a:rPr lang="el-GR" smtClean="0"/>
              <a:t> το </a:t>
            </a:r>
            <a:r>
              <a:rPr lang="en-US" smtClean="0"/>
              <a:t>&lt;= </a:t>
            </a:r>
            <a:endParaRPr lang="el-GR" smtClean="0"/>
          </a:p>
          <a:p>
            <a:pPr lvl="2"/>
            <a:r>
              <a:rPr lang="el-GR" smtClean="0"/>
              <a:t>Όταν μειώνουμε</a:t>
            </a:r>
            <a:endParaRPr lang="en-US" smtClean="0"/>
          </a:p>
          <a:p>
            <a:pPr lvl="3"/>
            <a:r>
              <a:rPr lang="el-GR" smtClean="0"/>
              <a:t>Στις περισσότερες περιπτώσεις</a:t>
            </a:r>
            <a:r>
              <a:rPr lang="en-US" smtClean="0"/>
              <a:t> </a:t>
            </a:r>
            <a:r>
              <a:rPr lang="el-GR" smtClean="0"/>
              <a:t>χρησιμοποιούμε το </a:t>
            </a:r>
            <a:r>
              <a:rPr lang="en-US" smtClean="0"/>
              <a:t> &gt; </a:t>
            </a:r>
            <a:r>
              <a:rPr lang="el-GR" smtClean="0"/>
              <a:t>ή το</a:t>
            </a:r>
            <a:r>
              <a:rPr lang="en-US" smtClean="0"/>
              <a:t> &gt;= </a:t>
            </a:r>
          </a:p>
          <a:p>
            <a:pPr algn="just"/>
            <a:r>
              <a:rPr lang="el-GR" smtClean="0"/>
              <a:t>Παράδειγμα</a:t>
            </a:r>
            <a:r>
              <a:rPr lang="en-US" smtClean="0"/>
              <a:t>: ForCounter.cs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ForCounter.cs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Output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2895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ForCounter.cs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Counter-controlled repetition with the for structure.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ForCounter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     // initialization, repetition condition and incrementing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     // are all included in the for structure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12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for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</a:t>
            </a:r>
            <a:r>
              <a:rPr lang="en-US" smtClean="0">
                <a:solidFill>
                  <a:srgbClr val="275AFF"/>
                </a:solidFill>
                <a:cs typeface="Times New Roman" pitchFamily="18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counter = </a:t>
            </a:r>
            <a:r>
              <a:rPr lang="en-US" smtClean="0">
                <a:solidFill>
                  <a:srgbClr val="99CCFF"/>
                </a:solidFill>
                <a:cs typeface="Times New Roman" pitchFamily="18" charset="0"/>
              </a:rPr>
              <a:t>1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counter &lt;= </a:t>
            </a:r>
            <a:r>
              <a:rPr lang="en-US" smtClean="0">
                <a:solidFill>
                  <a:srgbClr val="99CCFF"/>
                </a:solidFill>
                <a:cs typeface="Times New Roman" pitchFamily="18" charset="0"/>
              </a:rPr>
              <a:t>5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counter++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Console.WriteLine( counter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</a:p>
          <a:p>
            <a:pPr eaLnBrk="1" hangingPunct="1"/>
            <a:endParaRPr lang="en-US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6200" y="3276600"/>
            <a:ext cx="6934200" cy="1066800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" pitchFamily="49" charset="0"/>
                <a:cs typeface="Times New Roman" pitchFamily="18" charset="0"/>
              </a:rPr>
              <a:t>1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" pitchFamily="49" charset="0"/>
                <a:cs typeface="Times New Roman" pitchFamily="18" charset="0"/>
              </a:rPr>
              <a:t>2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" pitchFamily="49" charset="0"/>
                <a:cs typeface="Times New Roman" pitchFamily="18" charset="0"/>
              </a:rPr>
              <a:t>3</a:t>
            </a:r>
          </a:p>
          <a:p>
            <a:pPr algn="l" eaLnBrk="1" hangingPunct="1"/>
            <a:r>
              <a:rPr lang="en-US" sz="1200" b="1">
                <a:solidFill>
                  <a:srgbClr val="000000"/>
                </a:solidFill>
                <a:latin typeface="Courier" pitchFamily="49" charset="0"/>
                <a:cs typeface="Times New Roman" pitchFamily="18" charset="0"/>
              </a:rPr>
              <a:t>4</a:t>
            </a:r>
          </a:p>
          <a:p>
            <a:pPr algn="l" eaLnBrk="1" hangingPunct="1"/>
            <a:r>
              <a:rPr lang="en-US" sz="1200" b="1">
                <a:latin typeface="Courier New" pitchFamily="49" charset="0"/>
                <a:cs typeface="Times New Roman" pitchFamily="18" charset="0"/>
              </a:rPr>
              <a:t>5</a:t>
            </a:r>
            <a:r>
              <a:rPr lang="en-US" sz="1200" b="1">
                <a:latin typeface="Courier New" pitchFamily="49" charset="0"/>
              </a:rPr>
              <a:t>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493838" y="461963"/>
            <a:ext cx="2987675" cy="1824037"/>
            <a:chOff x="941" y="291"/>
            <a:chExt cx="1882" cy="1149"/>
          </a:xfrm>
        </p:grpSpPr>
        <p:sp>
          <p:nvSpPr>
            <p:cNvPr id="27660" name="Text Box 6"/>
            <p:cNvSpPr txBox="1">
              <a:spLocks noChangeArrowheads="1"/>
            </p:cNvSpPr>
            <p:nvPr/>
          </p:nvSpPr>
          <p:spPr bwMode="auto">
            <a:xfrm>
              <a:off x="941" y="291"/>
              <a:ext cx="188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This is where the counter variable is initialized.  It is set to 1.</a:t>
              </a:r>
            </a:p>
          </p:txBody>
        </p:sp>
        <p:sp>
          <p:nvSpPr>
            <p:cNvPr id="27661" name="Line 7"/>
            <p:cNvSpPr>
              <a:spLocks noChangeShapeType="1"/>
            </p:cNvSpPr>
            <p:nvPr/>
          </p:nvSpPr>
          <p:spPr bwMode="auto">
            <a:xfrm>
              <a:off x="1440" y="663"/>
              <a:ext cx="0" cy="7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484438" y="1241425"/>
            <a:ext cx="3368675" cy="1044575"/>
            <a:chOff x="1565" y="2654"/>
            <a:chExt cx="2122" cy="658"/>
          </a:xfrm>
        </p:grpSpPr>
        <p:sp>
          <p:nvSpPr>
            <p:cNvPr id="27658" name="Text Box 9"/>
            <p:cNvSpPr txBox="1">
              <a:spLocks noChangeArrowheads="1"/>
            </p:cNvSpPr>
            <p:nvPr/>
          </p:nvSpPr>
          <p:spPr bwMode="auto">
            <a:xfrm>
              <a:off x="1565" y="2654"/>
              <a:ext cx="2122" cy="5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loop will continue until counter is greater than five (it will stop once it gets to six)</a:t>
              </a:r>
            </a:p>
          </p:txBody>
        </p:sp>
        <p:sp>
          <p:nvSpPr>
            <p:cNvPr id="27659" name="Line 10"/>
            <p:cNvSpPr>
              <a:spLocks noChangeShapeType="1"/>
            </p:cNvSpPr>
            <p:nvPr/>
          </p:nvSpPr>
          <p:spPr bwMode="auto">
            <a:xfrm flipH="1">
              <a:off x="2511" y="3026"/>
              <a:ext cx="0" cy="2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505200" y="920750"/>
            <a:ext cx="2606675" cy="1365250"/>
            <a:chOff x="1440" y="2736"/>
            <a:chExt cx="1642" cy="860"/>
          </a:xfrm>
        </p:grpSpPr>
        <p:sp>
          <p:nvSpPr>
            <p:cNvPr id="27656" name="Text Box 12"/>
            <p:cNvSpPr txBox="1">
              <a:spLocks noChangeArrowheads="1"/>
            </p:cNvSpPr>
            <p:nvPr/>
          </p:nvSpPr>
          <p:spPr bwMode="auto">
            <a:xfrm>
              <a:off x="1440" y="2736"/>
              <a:ext cx="164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The counter is incremented (1 is added to it)</a:t>
              </a:r>
            </a:p>
          </p:txBody>
        </p:sp>
        <p:sp>
          <p:nvSpPr>
            <p:cNvPr id="27657" name="Line 13"/>
            <p:cNvSpPr>
              <a:spLocks noChangeShapeType="1"/>
            </p:cNvSpPr>
            <p:nvPr/>
          </p:nvSpPr>
          <p:spPr bwMode="auto">
            <a:xfrm>
              <a:off x="2208" y="3108"/>
              <a:ext cx="192" cy="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1D6B614-3213-4703-82FA-ECC94BA95300}" type="slidenum">
              <a:rPr lang="en-US" sz="1200" smtClean="0">
                <a:latin typeface="Tahoma" pitchFamily="34" charset="0"/>
              </a:rPr>
              <a:pPr/>
              <a:t>23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</p:spPr>
        <p:txBody>
          <a:bodyPr/>
          <a:lstStyle/>
          <a:p>
            <a:r>
              <a:rPr lang="el-GR" sz="3600" smtClean="0"/>
              <a:t>Η ελαστικότητα του </a:t>
            </a:r>
            <a:r>
              <a:rPr lang="en-US" sz="3600" smtClean="0">
                <a:latin typeface="Courier New" pitchFamily="49" charset="0"/>
              </a:rPr>
              <a:t>for</a:t>
            </a:r>
            <a:r>
              <a:rPr lang="en-US" sz="3600" smtClean="0"/>
              <a:t> Statement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648200"/>
          </a:xfrm>
        </p:spPr>
        <p:txBody>
          <a:bodyPr/>
          <a:lstStyle/>
          <a:p>
            <a:r>
              <a:rPr lang="el-GR" sz="2400" dirty="0" smtClean="0"/>
              <a:t>Κάθε έκφραση στην κεφαλίδα ενός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400" dirty="0" smtClean="0"/>
              <a:t> loop </a:t>
            </a:r>
            <a:r>
              <a:rPr lang="el-GR" sz="2400" dirty="0" smtClean="0"/>
              <a:t>δεν είναι πάντα απαραίτητη όμως</a:t>
            </a:r>
            <a:endParaRPr lang="en-US" sz="2400" dirty="0" smtClean="0"/>
          </a:p>
          <a:p>
            <a:pPr lvl="1"/>
            <a:r>
              <a:rPr lang="el-GR" sz="2000" dirty="0" smtClean="0"/>
              <a:t>Αν δεν κάνουμε αρχικοποίηση</a:t>
            </a:r>
            <a:r>
              <a:rPr lang="en-US" sz="2000" dirty="0" smtClean="0"/>
              <a:t>,</a:t>
            </a:r>
            <a:r>
              <a:rPr lang="el-GR" sz="2000" dirty="0" smtClean="0"/>
              <a:t> τότε αυτή ΔΕΝ γίνεται από μόνη</a:t>
            </a:r>
            <a:r>
              <a:rPr lang="en-US" sz="2000" dirty="0" smtClean="0"/>
              <a:t> </a:t>
            </a:r>
            <a:r>
              <a:rPr lang="el-GR" sz="2000" dirty="0" smtClean="0"/>
              <a:t>της</a:t>
            </a:r>
            <a:endParaRPr lang="en-US" sz="2000" dirty="0" smtClean="0"/>
          </a:p>
          <a:p>
            <a:pPr lvl="1"/>
            <a:r>
              <a:rPr lang="el-GR" sz="2000" dirty="0" smtClean="0"/>
              <a:t>Αν δεν βάλουμε τη συνθήκη</a:t>
            </a:r>
            <a:r>
              <a:rPr lang="en-US" sz="2000" dirty="0" smtClean="0"/>
              <a:t>, </a:t>
            </a:r>
            <a:r>
              <a:rPr lang="el-GR" sz="2000" dirty="0" smtClean="0"/>
              <a:t>εννοείται ότι πάντα είναι </a:t>
            </a:r>
            <a:r>
              <a:rPr lang="en-US" sz="2000" dirty="0" smtClean="0"/>
              <a:t>TRUE </a:t>
            </a:r>
            <a:r>
              <a:rPr lang="el-GR" sz="2000" dirty="0" smtClean="0"/>
              <a:t>και άρα κάνει ατέρμονα βρόχο</a:t>
            </a:r>
            <a:endParaRPr lang="en-US" sz="2000" dirty="0" smtClean="0"/>
          </a:p>
          <a:p>
            <a:pPr lvl="1"/>
            <a:r>
              <a:rPr lang="el-GR" sz="2000" dirty="0" smtClean="0"/>
              <a:t>Αν το κομμάτι του βήματος αφεθεί έξω</a:t>
            </a:r>
            <a:r>
              <a:rPr lang="en-US" sz="2000" dirty="0" smtClean="0"/>
              <a:t>, </a:t>
            </a:r>
            <a:r>
              <a:rPr lang="el-GR" sz="2000" dirty="0" smtClean="0"/>
              <a:t>τότε δεν εκτελείται η διαδικασία βηματισμού</a:t>
            </a:r>
            <a:endParaRPr lang="en-US" sz="2000" dirty="0" smtClean="0"/>
          </a:p>
          <a:p>
            <a:r>
              <a:rPr lang="el-GR" sz="2400" dirty="0" smtClean="0"/>
              <a:t>ΚΑΙ ΤΑ ΔΥΟ ΕΡΩΤΗΜΑΤΙΚΑ ΧΡΕΙΑΖΟΝΤΑΙ ΠΑΝΤΑ</a:t>
            </a:r>
            <a:endParaRPr lang="en-US" sz="2400" dirty="0" smtClean="0"/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1219200" y="4724400"/>
            <a:ext cx="7086600" cy="13239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 </a:t>
            </a:r>
            <a:r>
              <a:rPr lang="en-US" sz="1600" b="1">
                <a:latin typeface="Courier New" pitchFamily="49" charset="0"/>
                <a:cs typeface="Times New Roman" pitchFamily="18" charset="0"/>
              </a:rPr>
              <a:t>( ; ; )</a:t>
            </a:r>
            <a:br>
              <a:rPr lang="en-US" sz="1600" b="1">
                <a:latin typeface="Courier New" pitchFamily="49" charset="0"/>
                <a:cs typeface="Times New Roman" pitchFamily="18" charset="0"/>
              </a:rPr>
            </a:br>
            <a:r>
              <a:rPr lang="en-US" sz="1600" b="1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>
                <a:latin typeface="Courier New" pitchFamily="49" charset="0"/>
                <a:cs typeface="Times New Roman" pitchFamily="18" charset="0"/>
              </a:rPr>
              <a:t>   // </a:t>
            </a:r>
            <a:r>
              <a:rPr lang="el-GR" sz="1600" b="1">
                <a:latin typeface="Courier New" pitchFamily="49" charset="0"/>
                <a:cs typeface="Times New Roman" pitchFamily="18" charset="0"/>
              </a:rPr>
              <a:t>κώδικας</a:t>
            </a:r>
            <a:endParaRPr lang="en-US" sz="1600" b="1">
              <a:latin typeface="Courier New" pitchFamily="49" charset="0"/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12C0DC7-8E72-4663-8F1C-036B5A54CAB8}" type="slidenum">
              <a:rPr lang="en-US" sz="1200" smtClean="0">
                <a:latin typeface="Tahoma" pitchFamily="34" charset="0"/>
              </a:rPr>
              <a:pPr/>
              <a:t>24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Δύο προβλήματα να σκεφτούμε</a:t>
            </a:r>
            <a:endParaRPr lang="en-US" smtClean="0">
              <a:latin typeface="Courier New" pitchFamily="49" charset="0"/>
            </a:endParaRP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4038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l-GR" sz="2400" smtClean="0">
                <a:solidFill>
                  <a:srgbClr val="000000"/>
                </a:solidFill>
              </a:rPr>
              <a:t>Πώς θα εκτυπώσουμε κάτι τέτοιο</a:t>
            </a:r>
            <a:r>
              <a:rPr lang="en-US" sz="2400" smtClean="0">
                <a:solidFill>
                  <a:srgbClr val="000000"/>
                </a:solidFill>
              </a:rPr>
              <a:t>?</a:t>
            </a:r>
            <a:endParaRPr lang="en-US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xxxxxxxx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xxxxxxx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>
                <a:solidFill>
                  <a:srgbClr val="000000"/>
                </a:solidFill>
              </a:rPr>
              <a:t>	xx</a:t>
            </a:r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mtClean="0"/>
              <a:t>	x 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4800600" y="1600200"/>
            <a:ext cx="4038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l-GR" sz="2400" dirty="0">
                <a:solidFill>
                  <a:srgbClr val="000000"/>
                </a:solidFill>
                <a:latin typeface="Arial Unicode MS" pitchFamily="34" charset="-128"/>
              </a:rPr>
              <a:t>Πως θα εκτυπώσουμε αυτό?</a:t>
            </a:r>
            <a:endParaRPr lang="en-US" sz="24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xxxxxxxxxxxxxxx</a:t>
            </a:r>
            <a:endParaRPr lang="en-US" sz="2800" dirty="0">
              <a:solidFill>
                <a:srgbClr val="000000"/>
              </a:solidFill>
              <a:latin typeface="Arial Unicode MS" pitchFamily="34" charset="-128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</a:t>
            </a: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xxxxxxxxxxxxx</a:t>
            </a: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xxxxxxxxxxx</a:t>
            </a: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</a:t>
            </a: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xxxxxxxxx</a:t>
            </a: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xxxxxxx</a:t>
            </a: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</a:t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    </a:t>
            </a:r>
            <a:r>
              <a:rPr lang="en-US" sz="2800" dirty="0" err="1">
                <a:solidFill>
                  <a:srgbClr val="000000"/>
                </a:solidFill>
                <a:latin typeface="Arial Unicode MS" pitchFamily="34" charset="-128"/>
              </a:rPr>
              <a:t>xxxxx</a:t>
            </a: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      xxx </a:t>
            </a:r>
            <a:b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</a:br>
            <a:r>
              <a:rPr lang="en-US" sz="2800" dirty="0">
                <a:solidFill>
                  <a:srgbClr val="000000"/>
                </a:solidFill>
                <a:latin typeface="Arial Unicode MS" pitchFamily="34" charset="-128"/>
              </a:rPr>
              <a:t>          x</a:t>
            </a:r>
            <a:r>
              <a:rPr lang="en-US" sz="2800" dirty="0"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BD8744B-6E4F-45C7-858B-E49ACC2D0268}" type="slidenum">
              <a:rPr lang="en-US" sz="1200" smtClean="0">
                <a:latin typeface="Tahoma" pitchFamily="34" charset="0"/>
              </a:rPr>
              <a:pPr/>
              <a:t>25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Statements </a:t>
            </a:r>
            <a:r>
              <a:rPr lang="en-US" sz="3600" smtClean="0">
                <a:latin typeface="Courier New" pitchFamily="49" charset="0"/>
              </a:rPr>
              <a:t>break</a:t>
            </a:r>
            <a:r>
              <a:rPr lang="en-US" sz="3600" smtClean="0"/>
              <a:t> </a:t>
            </a:r>
            <a:r>
              <a:rPr lang="el-GR" sz="3600" smtClean="0"/>
              <a:t>και</a:t>
            </a:r>
            <a:r>
              <a:rPr lang="en-US" sz="3600" smtClean="0"/>
              <a:t> </a:t>
            </a:r>
            <a:r>
              <a:rPr lang="en-US" sz="3600" smtClean="0">
                <a:latin typeface="Courier New" pitchFamily="49" charset="0"/>
              </a:rPr>
              <a:t>continue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5029200"/>
          </a:xfrm>
        </p:spPr>
        <p:txBody>
          <a:bodyPr/>
          <a:lstStyle/>
          <a:p>
            <a:pPr eaLnBrk="1" hangingPunct="1"/>
            <a:r>
              <a:rPr lang="el-GR" dirty="0" smtClean="0"/>
              <a:t>Χρησιμοποιούνται για την αλλαγή της ροής ελέγχου σε ένα βρόχο</a:t>
            </a:r>
            <a:endParaRPr lang="en-US" dirty="0" smtClean="0"/>
          </a:p>
          <a:p>
            <a:pPr lvl="1" eaLnBrk="1" hangingPunct="1"/>
            <a:r>
              <a:rPr lang="el-GR" dirty="0" smtClean="0"/>
              <a:t>Το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</a:rPr>
              <a:t>break</a:t>
            </a:r>
            <a:r>
              <a:rPr lang="en-US" dirty="0" smtClean="0"/>
              <a:t> statement</a:t>
            </a:r>
          </a:p>
          <a:p>
            <a:pPr lvl="2" eaLnBrk="1" hangingPunct="1"/>
            <a:r>
              <a:rPr lang="el-GR" dirty="0" smtClean="0"/>
              <a:t>Χρησιμοποιείται για να βγούμε από κάποιο βρόχο </a:t>
            </a: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l-GR" dirty="0" smtClean="0"/>
              <a:t>Το </a:t>
            </a:r>
            <a:r>
              <a:rPr lang="en-US" b="1" dirty="0" smtClean="0">
                <a:solidFill>
                  <a:schemeClr val="accent6"/>
                </a:solidFill>
                <a:latin typeface="Courier New" pitchFamily="49" charset="0"/>
              </a:rPr>
              <a:t>continue</a:t>
            </a:r>
            <a:r>
              <a:rPr lang="en-US" dirty="0" smtClean="0"/>
              <a:t> statement</a:t>
            </a:r>
          </a:p>
          <a:p>
            <a:pPr lvl="2" eaLnBrk="1" hangingPunct="1"/>
            <a:r>
              <a:rPr lang="el-GR" dirty="0" smtClean="0"/>
              <a:t>Χρησιμοποιείται για να μην εκτελέσει τον υπόλοιπο κώδικα σε μια επανάληψη αλλά ξεκινά και εκτελεί από την επόμενη επανάληψη</a:t>
            </a:r>
            <a:endParaRPr lang="en-US" dirty="0" smtClean="0"/>
          </a:p>
          <a:p>
            <a:pPr eaLnBrk="1" hangingPunct="1"/>
            <a:r>
              <a:rPr lang="el-GR" dirty="0" smtClean="0"/>
              <a:t>Κάθε πρόγραμμα μπορεί να επιτευχθεί χωρίς τη χρήση ενός </a:t>
            </a:r>
            <a:r>
              <a:rPr lang="en-US" dirty="0" smtClean="0"/>
              <a:t>break </a:t>
            </a:r>
            <a:r>
              <a:rPr lang="el-GR" dirty="0" smtClean="0"/>
              <a:t>και ενός </a:t>
            </a:r>
            <a:r>
              <a:rPr lang="en-US" dirty="0" smtClean="0"/>
              <a:t>continue</a:t>
            </a:r>
            <a:r>
              <a:rPr lang="el-GR" dirty="0" smtClean="0"/>
              <a:t> !!! Πρέπει να είμαστε προσεκτικοί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58BA494-E280-4595-8323-3D8E468A9A43}" type="slidenum">
              <a:rPr lang="en-US" sz="1200" smtClean="0">
                <a:latin typeface="Tahoma" pitchFamily="34" charset="0"/>
              </a:rPr>
              <a:pPr/>
              <a:t>26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1143000"/>
          </a:xfrm>
        </p:spPr>
        <p:txBody>
          <a:bodyPr/>
          <a:lstStyle/>
          <a:p>
            <a:pPr eaLnBrk="1" hangingPunct="1"/>
            <a:r>
              <a:rPr lang="el-GR" sz="3600" smtClean="0"/>
              <a:t>Χρήση του</a:t>
            </a:r>
            <a:r>
              <a:rPr lang="en-US" sz="3600" smtClean="0"/>
              <a:t> </a:t>
            </a:r>
            <a:r>
              <a:rPr lang="en-US" sz="3600" smtClean="0">
                <a:latin typeface="Courier New" pitchFamily="49" charset="0"/>
              </a:rPr>
              <a:t>Break</a:t>
            </a:r>
            <a:r>
              <a:rPr lang="en-US" sz="3600" smtClean="0"/>
              <a:t>: </a:t>
            </a:r>
            <a:r>
              <a:rPr lang="el-GR" sz="3600" smtClean="0"/>
              <a:t>Η παροιμία </a:t>
            </a:r>
            <a:r>
              <a:rPr lang="en-US" sz="3600" smtClean="0"/>
              <a:t>Loop-and-a-Half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4495800" y="1905000"/>
            <a:ext cx="4191000" cy="332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sz="1400" i="1" dirty="0" err="1">
                <a:cs typeface="Times New Roman" pitchFamily="18" charset="0"/>
              </a:rPr>
              <a:t>Αρχικοποίησε</a:t>
            </a:r>
            <a:r>
              <a:rPr lang="el-GR" sz="1400" i="1" dirty="0">
                <a:cs typeface="Times New Roman" pitchFamily="18" charset="0"/>
              </a:rPr>
              <a:t> το </a:t>
            </a:r>
            <a:r>
              <a:rPr lang="en-US" sz="1400" i="1" dirty="0">
                <a:cs typeface="Times New Roman" pitchFamily="18" charset="0"/>
              </a:rPr>
              <a:t> total </a:t>
            </a:r>
            <a:r>
              <a:rPr lang="el-GR" sz="1400" i="1" dirty="0">
                <a:cs typeface="Times New Roman" pitchFamily="18" charset="0"/>
              </a:rPr>
              <a:t>στο μηδέν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l-GR" sz="1400" i="1" dirty="0">
                <a:cs typeface="Times New Roman" pitchFamily="18" charset="0"/>
              </a:rPr>
              <a:t> </a:t>
            </a:r>
            <a:r>
              <a:rPr lang="el-GR" sz="1400" i="1" dirty="0" err="1">
                <a:cs typeface="Times New Roman" pitchFamily="18" charset="0"/>
              </a:rPr>
              <a:t>Αρχικοποίησε</a:t>
            </a:r>
            <a:r>
              <a:rPr lang="el-GR" sz="1400" i="1" dirty="0">
                <a:cs typeface="Times New Roman" pitchFamily="18" charset="0"/>
              </a:rPr>
              <a:t> τον </a:t>
            </a:r>
            <a:r>
              <a:rPr lang="en-US" sz="1400" i="1" dirty="0">
                <a:cs typeface="Times New Roman" pitchFamily="18" charset="0"/>
              </a:rPr>
              <a:t>counter </a:t>
            </a:r>
            <a:r>
              <a:rPr lang="el-GR" sz="1400" i="1" dirty="0">
                <a:cs typeface="Times New Roman" pitchFamily="18" charset="0"/>
              </a:rPr>
              <a:t>στο μηδέν 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While (true)</a:t>
            </a:r>
          </a:p>
          <a:p>
            <a:pPr algn="l" eaLnBrk="1" hangingPunct="1"/>
            <a:r>
              <a:rPr lang="en-US" sz="1200" i="1" dirty="0">
                <a:cs typeface="Times New Roman" pitchFamily="18" charset="0"/>
              </a:rPr>
              <a:t>          </a:t>
            </a:r>
            <a:r>
              <a:rPr lang="el-GR" sz="1400" b="1" i="1" dirty="0" smtClean="0">
                <a:solidFill>
                  <a:srgbClr val="FF0000"/>
                </a:solidFill>
                <a:cs typeface="Times New Roman" pitchFamily="18" charset="0"/>
              </a:rPr>
              <a:t>δώσε</a:t>
            </a:r>
            <a:r>
              <a:rPr lang="en-US" sz="1400" b="1" i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l-GR" sz="1400" b="1" i="1" dirty="0">
                <a:solidFill>
                  <a:srgbClr val="FF0000"/>
                </a:solidFill>
                <a:cs typeface="Times New Roman" pitchFamily="18" charset="0"/>
              </a:rPr>
              <a:t>τον επόμενο </a:t>
            </a:r>
            <a:r>
              <a:rPr lang="en-US" sz="1400" b="1" i="1" dirty="0">
                <a:solidFill>
                  <a:srgbClr val="FF0000"/>
                </a:solidFill>
                <a:cs typeface="Times New Roman" pitchFamily="18" charset="0"/>
              </a:rPr>
              <a:t>grade </a:t>
            </a:r>
            <a:endParaRPr lang="en-US" sz="16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>         If   ( </a:t>
            </a:r>
            <a:r>
              <a:rPr lang="el-GR" sz="1400" i="1" dirty="0">
                <a:cs typeface="Times New Roman" pitchFamily="18" charset="0"/>
              </a:rPr>
              <a:t>ο χρήστης θέσει τη σημαία</a:t>
            </a:r>
            <a:r>
              <a:rPr lang="en-US" sz="1400" i="1" dirty="0" smtClean="0">
                <a:cs typeface="Times New Roman" pitchFamily="18" charset="0"/>
              </a:rPr>
              <a:t>)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l-GR" sz="1400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//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grade == -1</a:t>
            </a:r>
            <a:endParaRPr lang="en-US" sz="1400" i="1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>                 </a:t>
            </a:r>
            <a:r>
              <a:rPr lang="en-US" sz="1400" b="1" i="1" dirty="0">
                <a:solidFill>
                  <a:schemeClr val="accent2"/>
                </a:solidFill>
                <a:cs typeface="Times New Roman" pitchFamily="18" charset="0"/>
              </a:rPr>
              <a:t>break</a:t>
            </a:r>
            <a:r>
              <a:rPr lang="en-US" sz="1400" i="1" dirty="0">
                <a:cs typeface="Times New Roman" pitchFamily="18" charset="0"/>
              </a:rPr>
              <a:t>;</a:t>
            </a: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> </a:t>
            </a:r>
            <a:r>
              <a:rPr lang="el-GR" sz="1400" i="1" dirty="0">
                <a:cs typeface="Times New Roman" pitchFamily="18" charset="0"/>
              </a:rPr>
              <a:t>       πρόσθεσε  το </a:t>
            </a:r>
            <a:r>
              <a:rPr lang="en-US" sz="1400" i="1" dirty="0">
                <a:cs typeface="Times New Roman" pitchFamily="18" charset="0"/>
              </a:rPr>
              <a:t> grade </a:t>
            </a:r>
            <a:r>
              <a:rPr lang="el-GR" sz="1400" i="1" dirty="0">
                <a:cs typeface="Times New Roman" pitchFamily="18" charset="0"/>
              </a:rPr>
              <a:t>στο </a:t>
            </a:r>
            <a:r>
              <a:rPr lang="en-US" sz="1400" i="1" dirty="0">
                <a:cs typeface="Times New Roman" pitchFamily="18" charset="0"/>
              </a:rPr>
              <a:t> total 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</a:t>
            </a:r>
            <a:r>
              <a:rPr lang="el-GR" sz="1400" i="1" dirty="0">
                <a:cs typeface="Times New Roman" pitchFamily="18" charset="0"/>
              </a:rPr>
              <a:t>       αύξησε τον </a:t>
            </a:r>
            <a:r>
              <a:rPr lang="en-US" sz="1400" i="1" dirty="0">
                <a:cs typeface="Times New Roman" pitchFamily="18" charset="0"/>
              </a:rPr>
              <a:t>counter</a:t>
            </a:r>
            <a:r>
              <a:rPr lang="el-GR" sz="1400" i="1" dirty="0">
                <a:cs typeface="Times New Roman" pitchFamily="18" charset="0"/>
              </a:rPr>
              <a:t> κατά ένα 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If </a:t>
            </a:r>
            <a:r>
              <a:rPr lang="el-GR" sz="1400" i="1" dirty="0">
                <a:cs typeface="Times New Roman" pitchFamily="18" charset="0"/>
              </a:rPr>
              <a:t> ο </a:t>
            </a:r>
            <a:r>
              <a:rPr lang="en-US" sz="1400" i="1" dirty="0">
                <a:cs typeface="Times New Roman" pitchFamily="18" charset="0"/>
              </a:rPr>
              <a:t> counter </a:t>
            </a:r>
            <a:r>
              <a:rPr lang="el-GR" sz="1400" i="1" dirty="0">
                <a:cs typeface="Times New Roman" pitchFamily="18" charset="0"/>
              </a:rPr>
              <a:t>δεν είναι ίσος με το μηδέν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 average </a:t>
            </a:r>
            <a:r>
              <a:rPr lang="el-GR" sz="1400" i="1" dirty="0">
                <a:cs typeface="Times New Roman" pitchFamily="18" charset="0"/>
              </a:rPr>
              <a:t>= </a:t>
            </a:r>
            <a:r>
              <a:rPr lang="en-US" sz="1400" i="1" dirty="0">
                <a:cs typeface="Times New Roman" pitchFamily="18" charset="0"/>
              </a:rPr>
              <a:t>total </a:t>
            </a:r>
            <a:r>
              <a:rPr lang="el-GR" sz="1400" i="1" dirty="0">
                <a:cs typeface="Times New Roman" pitchFamily="18" charset="0"/>
              </a:rPr>
              <a:t>/</a:t>
            </a:r>
            <a:r>
              <a:rPr lang="en-US" sz="1400" i="1" dirty="0">
                <a:cs typeface="Times New Roman" pitchFamily="18" charset="0"/>
              </a:rPr>
              <a:t> counter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n-US" sz="1400" i="1" dirty="0" smtClean="0">
                <a:cs typeface="Times New Roman" pitchFamily="18" charset="0"/>
              </a:rPr>
              <a:t>Print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l-GR" sz="1400" i="1" dirty="0">
                <a:cs typeface="Times New Roman" pitchFamily="18" charset="0"/>
              </a:rPr>
              <a:t>το</a:t>
            </a:r>
            <a:r>
              <a:rPr lang="en-US" sz="1400" i="1" dirty="0">
                <a:cs typeface="Times New Roman" pitchFamily="18" charset="0"/>
              </a:rPr>
              <a:t> average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Else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n-US" sz="1400" i="1" dirty="0" smtClean="0">
                <a:cs typeface="Times New Roman" pitchFamily="18" charset="0"/>
              </a:rPr>
              <a:t>Print </a:t>
            </a:r>
            <a:r>
              <a:rPr lang="en-US" sz="1400" i="1" dirty="0">
                <a:cs typeface="Times New Roman" pitchFamily="18" charset="0"/>
              </a:rPr>
              <a:t>“</a:t>
            </a:r>
            <a:r>
              <a:rPr lang="el-GR" sz="1400" i="1" dirty="0">
                <a:cs typeface="Times New Roman" pitchFamily="18" charset="0"/>
              </a:rPr>
              <a:t>Δεν έχουν εισαχθεί  </a:t>
            </a:r>
            <a:r>
              <a:rPr lang="en-US" sz="1400" i="1" dirty="0">
                <a:cs typeface="Times New Roman" pitchFamily="18" charset="0"/>
              </a:rPr>
              <a:t>grades ”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04800" y="1905000"/>
            <a:ext cx="4191000" cy="332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sz="1400" i="1" dirty="0" err="1">
                <a:cs typeface="Times New Roman" pitchFamily="18" charset="0"/>
              </a:rPr>
              <a:t>Αρχικοποίησε</a:t>
            </a:r>
            <a:r>
              <a:rPr lang="el-GR" sz="1400" i="1" dirty="0">
                <a:cs typeface="Times New Roman" pitchFamily="18" charset="0"/>
              </a:rPr>
              <a:t> το </a:t>
            </a:r>
            <a:r>
              <a:rPr lang="en-US" sz="1400" i="1" dirty="0">
                <a:cs typeface="Times New Roman" pitchFamily="18" charset="0"/>
              </a:rPr>
              <a:t> total </a:t>
            </a:r>
            <a:r>
              <a:rPr lang="el-GR" sz="1400" i="1" dirty="0">
                <a:cs typeface="Times New Roman" pitchFamily="18" charset="0"/>
              </a:rPr>
              <a:t>στο μηδέν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l-GR" sz="1400" i="1" dirty="0">
                <a:cs typeface="Times New Roman" pitchFamily="18" charset="0"/>
              </a:rPr>
              <a:t> </a:t>
            </a:r>
            <a:r>
              <a:rPr lang="el-GR" sz="1400" i="1" dirty="0" err="1">
                <a:cs typeface="Times New Roman" pitchFamily="18" charset="0"/>
              </a:rPr>
              <a:t>Αρχικοποίησε</a:t>
            </a:r>
            <a:r>
              <a:rPr lang="el-GR" sz="1400" i="1" dirty="0">
                <a:cs typeface="Times New Roman" pitchFamily="18" charset="0"/>
              </a:rPr>
              <a:t> τον </a:t>
            </a:r>
            <a:r>
              <a:rPr lang="en-US" sz="1400" i="1" dirty="0">
                <a:cs typeface="Times New Roman" pitchFamily="18" charset="0"/>
              </a:rPr>
              <a:t>counter </a:t>
            </a:r>
            <a:r>
              <a:rPr lang="el-GR" sz="1400" i="1" dirty="0">
                <a:cs typeface="Times New Roman" pitchFamily="18" charset="0"/>
              </a:rPr>
              <a:t>στο μηδέν 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endParaRPr lang="en-US" sz="1400" i="1" dirty="0">
              <a:cs typeface="Times New Roman" pitchFamily="18" charset="0"/>
            </a:endParaRPr>
          </a:p>
          <a:p>
            <a:pPr algn="l" eaLnBrk="1" hangingPunct="1"/>
            <a:r>
              <a:rPr lang="el-GR" sz="1400" b="1" i="1" dirty="0" smtClean="0">
                <a:solidFill>
                  <a:srgbClr val="CC0000"/>
                </a:solidFill>
                <a:cs typeface="Times New Roman" pitchFamily="18" charset="0"/>
              </a:rPr>
              <a:t>δώσε </a:t>
            </a:r>
            <a:r>
              <a:rPr lang="el-GR" sz="1400" b="1" i="1" dirty="0">
                <a:solidFill>
                  <a:srgbClr val="CC0000"/>
                </a:solidFill>
                <a:cs typeface="Times New Roman" pitchFamily="18" charset="0"/>
              </a:rPr>
              <a:t>τον επόμενο </a:t>
            </a:r>
            <a:r>
              <a:rPr lang="en-US" sz="1400" b="1" i="1" dirty="0">
                <a:solidFill>
                  <a:srgbClr val="CC0000"/>
                </a:solidFill>
                <a:cs typeface="Times New Roman" pitchFamily="18" charset="0"/>
              </a:rPr>
              <a:t>grade </a:t>
            </a:r>
            <a:endParaRPr lang="en-US" sz="16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While (grade != </a:t>
            </a:r>
            <a:r>
              <a:rPr lang="el-GR" sz="1400" i="1" dirty="0">
                <a:cs typeface="Times New Roman" pitchFamily="18" charset="0"/>
              </a:rPr>
              <a:t>σημαία</a:t>
            </a:r>
            <a:r>
              <a:rPr lang="en-US" sz="1400" i="1" dirty="0" smtClean="0">
                <a:cs typeface="Times New Roman" pitchFamily="18" charset="0"/>
              </a:rPr>
              <a:t>) </a:t>
            </a:r>
            <a:r>
              <a:rPr lang="el-GR" sz="1400" i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//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grade 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!=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-</a:t>
            </a:r>
            <a:r>
              <a:rPr lang="en-US" sz="1400" i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1</a:t>
            </a:r>
            <a:endParaRPr lang="en-US" sz="1400" i="1" dirty="0">
              <a:cs typeface="Times New Roman" pitchFamily="18" charset="0"/>
            </a:endParaRP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>        </a:t>
            </a:r>
            <a:r>
              <a:rPr lang="el-GR" sz="1400" i="1" dirty="0" smtClean="0">
                <a:cs typeface="Times New Roman" pitchFamily="18" charset="0"/>
              </a:rPr>
              <a:t> πρόσθεσε  </a:t>
            </a:r>
            <a:r>
              <a:rPr lang="el-GR" sz="1400" i="1" dirty="0">
                <a:cs typeface="Times New Roman" pitchFamily="18" charset="0"/>
              </a:rPr>
              <a:t>το </a:t>
            </a:r>
            <a:r>
              <a:rPr lang="en-US" sz="1400" i="1" dirty="0">
                <a:cs typeface="Times New Roman" pitchFamily="18" charset="0"/>
              </a:rPr>
              <a:t> grade </a:t>
            </a:r>
            <a:r>
              <a:rPr lang="el-GR" sz="1400" i="1" dirty="0">
                <a:cs typeface="Times New Roman" pitchFamily="18" charset="0"/>
              </a:rPr>
              <a:t>στο </a:t>
            </a:r>
            <a:r>
              <a:rPr lang="en-US" sz="1400" i="1" dirty="0">
                <a:cs typeface="Times New Roman" pitchFamily="18" charset="0"/>
              </a:rPr>
              <a:t> total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 </a:t>
            </a:r>
            <a:r>
              <a:rPr lang="el-GR" sz="1400" i="1" dirty="0">
                <a:cs typeface="Times New Roman" pitchFamily="18" charset="0"/>
              </a:rPr>
              <a:t>αύξησε τον </a:t>
            </a:r>
            <a:r>
              <a:rPr lang="en-US" sz="1400" i="1" dirty="0">
                <a:cs typeface="Times New Roman" pitchFamily="18" charset="0"/>
              </a:rPr>
              <a:t>counter</a:t>
            </a:r>
            <a:r>
              <a:rPr lang="el-GR" sz="1400" i="1" dirty="0">
                <a:cs typeface="Times New Roman" pitchFamily="18" charset="0"/>
              </a:rPr>
              <a:t> κατά ένα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 </a:t>
            </a:r>
            <a:r>
              <a:rPr lang="el-GR" sz="1400" b="1" i="1" dirty="0">
                <a:solidFill>
                  <a:srgbClr val="CC0000"/>
                </a:solidFill>
                <a:cs typeface="Times New Roman" pitchFamily="18" charset="0"/>
              </a:rPr>
              <a:t>κάνε </a:t>
            </a:r>
            <a:r>
              <a:rPr lang="en-US" sz="1400" b="1" i="1" dirty="0">
                <a:solidFill>
                  <a:srgbClr val="CC0000"/>
                </a:solidFill>
                <a:cs typeface="Times New Roman" pitchFamily="18" charset="0"/>
              </a:rPr>
              <a:t>input </a:t>
            </a:r>
            <a:r>
              <a:rPr lang="el-GR" sz="1400" b="1" i="1" dirty="0">
                <a:solidFill>
                  <a:srgbClr val="CC0000"/>
                </a:solidFill>
                <a:cs typeface="Times New Roman" pitchFamily="18" charset="0"/>
              </a:rPr>
              <a:t> τον επόμενο </a:t>
            </a:r>
            <a:r>
              <a:rPr lang="en-US" sz="1400" b="1" i="1" dirty="0">
                <a:solidFill>
                  <a:srgbClr val="CC0000"/>
                </a:solidFill>
                <a:cs typeface="Times New Roman" pitchFamily="18" charset="0"/>
              </a:rPr>
              <a:t>grade </a:t>
            </a:r>
            <a:endParaRPr lang="en-US" sz="1600" b="1" i="1" dirty="0">
              <a:solidFill>
                <a:srgbClr val="CC0000"/>
              </a:solidFill>
              <a:cs typeface="Times New Roman" pitchFamily="18" charset="0"/>
            </a:endParaRPr>
          </a:p>
          <a:p>
            <a:pPr algn="l" eaLnBrk="1" hangingPunct="1"/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If </a:t>
            </a:r>
            <a:r>
              <a:rPr lang="el-GR" sz="1400" i="1" dirty="0">
                <a:cs typeface="Times New Roman" pitchFamily="18" charset="0"/>
              </a:rPr>
              <a:t> ο </a:t>
            </a:r>
            <a:r>
              <a:rPr lang="en-US" sz="1400" i="1" dirty="0">
                <a:cs typeface="Times New Roman" pitchFamily="18" charset="0"/>
              </a:rPr>
              <a:t> counter </a:t>
            </a:r>
            <a:r>
              <a:rPr lang="el-GR" sz="1400" i="1" dirty="0">
                <a:cs typeface="Times New Roman" pitchFamily="18" charset="0"/>
              </a:rPr>
              <a:t>δεν είναι ίσος με το μηδέν</a:t>
            </a:r>
            <a:r>
              <a:rPr lang="en-US" sz="1400" i="1" dirty="0">
                <a:cs typeface="Times New Roman" pitchFamily="18" charset="0"/>
              </a:rPr>
              <a:t/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 average </a:t>
            </a:r>
            <a:r>
              <a:rPr lang="el-GR" sz="1400" i="1" dirty="0">
                <a:cs typeface="Times New Roman" pitchFamily="18" charset="0"/>
              </a:rPr>
              <a:t>= </a:t>
            </a:r>
            <a:r>
              <a:rPr lang="en-US" sz="1400" i="1" dirty="0">
                <a:cs typeface="Times New Roman" pitchFamily="18" charset="0"/>
              </a:rPr>
              <a:t>total </a:t>
            </a:r>
            <a:r>
              <a:rPr lang="el-GR" sz="1400" i="1" dirty="0">
                <a:cs typeface="Times New Roman" pitchFamily="18" charset="0"/>
              </a:rPr>
              <a:t>/</a:t>
            </a:r>
            <a:r>
              <a:rPr lang="en-US" sz="1400" i="1" dirty="0">
                <a:cs typeface="Times New Roman" pitchFamily="18" charset="0"/>
              </a:rPr>
              <a:t> counter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n-US" sz="1400" i="1" dirty="0" smtClean="0">
                <a:cs typeface="Times New Roman" pitchFamily="18" charset="0"/>
              </a:rPr>
              <a:t>Print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l-GR" sz="1400" i="1" dirty="0">
                <a:cs typeface="Times New Roman" pitchFamily="18" charset="0"/>
              </a:rPr>
              <a:t>το</a:t>
            </a:r>
            <a:r>
              <a:rPr lang="en-US" sz="1400" i="1" dirty="0">
                <a:cs typeface="Times New Roman" pitchFamily="18" charset="0"/>
              </a:rPr>
              <a:t> average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Else</a:t>
            </a:r>
            <a:br>
              <a:rPr lang="en-US" sz="1400" i="1" dirty="0">
                <a:cs typeface="Times New Roman" pitchFamily="18" charset="0"/>
              </a:rPr>
            </a:br>
            <a:r>
              <a:rPr lang="en-US" sz="1400" i="1" dirty="0">
                <a:cs typeface="Times New Roman" pitchFamily="18" charset="0"/>
              </a:rPr>
              <a:t>        </a:t>
            </a:r>
            <a:r>
              <a:rPr lang="el-GR" sz="1400" i="1" dirty="0" smtClean="0">
                <a:cs typeface="Times New Roman" pitchFamily="18" charset="0"/>
              </a:rPr>
              <a:t> </a:t>
            </a:r>
            <a:r>
              <a:rPr lang="en-US" sz="1400" i="1" dirty="0" smtClean="0">
                <a:cs typeface="Times New Roman" pitchFamily="18" charset="0"/>
              </a:rPr>
              <a:t>Print </a:t>
            </a:r>
            <a:r>
              <a:rPr lang="en-US" sz="1400" i="1" dirty="0">
                <a:cs typeface="Times New Roman" pitchFamily="18" charset="0"/>
              </a:rPr>
              <a:t>“</a:t>
            </a:r>
            <a:r>
              <a:rPr lang="el-GR" sz="1400" i="1" dirty="0">
                <a:cs typeface="Times New Roman" pitchFamily="18" charset="0"/>
              </a:rPr>
              <a:t>Δεν έχουν εισαχθεί  </a:t>
            </a:r>
            <a:r>
              <a:rPr lang="en-US" sz="1400" i="1" dirty="0">
                <a:cs typeface="Times New Roman" pitchFamily="18" charset="0"/>
              </a:rPr>
              <a:t>grades 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BreakTester.cs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5867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BreakTester.cs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Using the break statement in a for structure.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BreakTester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[] args ) 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output 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err="1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count;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14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count 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count &lt;=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10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count++ )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count ==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3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</a:t>
            </a: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break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 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skip remaining code in loop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            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// if count == 3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output += count +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}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end for loop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24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output +=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"\</a:t>
            </a:r>
            <a:r>
              <a:rPr lang="en-US" dirty="0" err="1" smtClean="0">
                <a:solidFill>
                  <a:srgbClr val="4DA6FF"/>
                </a:solidFill>
                <a:cs typeface="Courier New" pitchFamily="49" charset="0"/>
              </a:rPr>
              <a:t>nBroke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 out of loop at count = 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+ count;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26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Console.WriteLine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 output );</a:t>
            </a: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29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end class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BreakTester</a:t>
            </a:r>
            <a:endParaRPr lang="en-US" dirty="0" smtClean="0">
              <a:solidFill>
                <a:srgbClr val="008000"/>
              </a:solidFill>
              <a:cs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33800" y="4114800"/>
            <a:ext cx="3657600" cy="762000"/>
            <a:chOff x="3216" y="2060"/>
            <a:chExt cx="2304" cy="1012"/>
          </a:xfrm>
        </p:grpSpPr>
        <p:sp>
          <p:nvSpPr>
            <p:cNvPr id="33806" name="Text Box 5"/>
            <p:cNvSpPr txBox="1">
              <a:spLocks noChangeArrowheads="1"/>
            </p:cNvSpPr>
            <p:nvPr/>
          </p:nvSpPr>
          <p:spPr bwMode="auto">
            <a:xfrm>
              <a:off x="3312" y="2060"/>
              <a:ext cx="2208" cy="45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Εκτυπώνει το μήνυμα</a:t>
              </a:r>
              <a:r>
                <a:rPr lang="en-US" sz="1600">
                  <a:cs typeface="Times New Roman" pitchFamily="18" charset="0"/>
                </a:rPr>
                <a:t>!</a:t>
              </a:r>
            </a:p>
          </p:txBody>
        </p:sp>
        <p:sp>
          <p:nvSpPr>
            <p:cNvPr id="33807" name="Line 6"/>
            <p:cNvSpPr>
              <a:spLocks noChangeShapeType="1"/>
            </p:cNvSpPr>
            <p:nvPr/>
          </p:nvSpPr>
          <p:spPr bwMode="auto">
            <a:xfrm flipH="1">
              <a:off x="3216" y="2740"/>
              <a:ext cx="240" cy="3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949450" y="1681163"/>
            <a:ext cx="2682875" cy="985837"/>
            <a:chOff x="1228" y="1059"/>
            <a:chExt cx="1690" cy="621"/>
          </a:xfrm>
        </p:grpSpPr>
        <p:sp>
          <p:nvSpPr>
            <p:cNvPr id="33804" name="Text Box 8"/>
            <p:cNvSpPr txBox="1">
              <a:spLocks noChangeArrowheads="1"/>
            </p:cNvSpPr>
            <p:nvPr/>
          </p:nvSpPr>
          <p:spPr bwMode="auto">
            <a:xfrm>
              <a:off x="1228" y="1059"/>
              <a:ext cx="1690" cy="36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>
                  <a:cs typeface="Times New Roman" pitchFamily="18" charset="0"/>
                </a:rPr>
                <a:t>Το </a:t>
              </a:r>
              <a:r>
                <a:rPr lang="en-US" sz="1600" dirty="0">
                  <a:cs typeface="Times New Roman" pitchFamily="18" charset="0"/>
                </a:rPr>
                <a:t>loop </a:t>
              </a:r>
              <a:r>
                <a:rPr lang="el-GR" sz="1600" dirty="0">
                  <a:cs typeface="Times New Roman" pitchFamily="18" charset="0"/>
                </a:rPr>
                <a:t>ξεκινά </a:t>
              </a:r>
              <a:r>
                <a:rPr lang="el-GR" sz="1600" dirty="0" smtClean="0">
                  <a:cs typeface="Times New Roman" pitchFamily="18" charset="0"/>
                </a:rPr>
                <a:t>από το 1</a:t>
              </a:r>
              <a:r>
                <a:rPr lang="el-GR" sz="1600" dirty="0">
                  <a:cs typeface="Times New Roman" pitchFamily="18" charset="0"/>
                </a:rPr>
                <a:t> </a:t>
              </a:r>
              <a:r>
                <a:rPr lang="el-GR" sz="1600" dirty="0" smtClean="0">
                  <a:cs typeface="Times New Roman" pitchFamily="18" charset="0"/>
                </a:rPr>
                <a:t>και</a:t>
              </a:r>
              <a:r>
                <a:rPr lang="en-US" sz="1600" dirty="0" smtClean="0">
                  <a:cs typeface="Times New Roman" pitchFamily="18" charset="0"/>
                </a:rPr>
                <a:t> </a:t>
              </a:r>
              <a:r>
                <a:rPr lang="el-GR" sz="1600" dirty="0">
                  <a:cs typeface="Times New Roman" pitchFamily="18" charset="0"/>
                </a:rPr>
                <a:t>πάει μέχρι το 10</a:t>
              </a:r>
              <a:r>
                <a:rPr lang="en-US" sz="1600" dirty="0">
                  <a:cs typeface="Times New Roman" pitchFamily="18" charset="0"/>
                </a:rPr>
                <a:t> </a:t>
              </a:r>
              <a:r>
                <a:rPr lang="el-GR" sz="1600" dirty="0" smtClean="0">
                  <a:cs typeface="Times New Roman" pitchFamily="18" charset="0"/>
                </a:rPr>
                <a:t>με </a:t>
              </a:r>
              <a:r>
                <a:rPr lang="el-GR" sz="1600" dirty="0">
                  <a:cs typeface="Times New Roman" pitchFamily="18" charset="0"/>
                </a:rPr>
                <a:t>βήμα 1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3805" name="Line 9"/>
            <p:cNvSpPr>
              <a:spLocks noChangeShapeType="1"/>
            </p:cNvSpPr>
            <p:nvPr/>
          </p:nvSpPr>
          <p:spPr bwMode="auto">
            <a:xfrm flipH="1">
              <a:off x="1680" y="1431"/>
              <a:ext cx="288" cy="2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286000" y="3027363"/>
            <a:ext cx="3703638" cy="338137"/>
            <a:chOff x="1440" y="1907"/>
            <a:chExt cx="2333" cy="213"/>
          </a:xfrm>
        </p:grpSpPr>
        <p:sp>
          <p:nvSpPr>
            <p:cNvPr id="33802" name="Text Box 11"/>
            <p:cNvSpPr txBox="1">
              <a:spLocks noChangeArrowheads="1"/>
            </p:cNvSpPr>
            <p:nvPr/>
          </p:nvSpPr>
          <p:spPr bwMode="auto">
            <a:xfrm>
              <a:off x="1910" y="1907"/>
              <a:ext cx="1863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If </a:t>
              </a:r>
              <a:r>
                <a:rPr lang="el-GR" sz="1600" dirty="0">
                  <a:cs typeface="Times New Roman" pitchFamily="18" charset="0"/>
                </a:rPr>
                <a:t> το </a:t>
              </a:r>
              <a:r>
                <a:rPr lang="en-US" sz="1600" dirty="0">
                  <a:cs typeface="Times New Roman" pitchFamily="18" charset="0"/>
                </a:rPr>
                <a:t>count </a:t>
              </a:r>
              <a:r>
                <a:rPr lang="en-US" sz="1600" dirty="0" smtClean="0">
                  <a:cs typeface="Times New Roman" pitchFamily="18" charset="0"/>
                </a:rPr>
                <a:t>== </a:t>
              </a:r>
              <a:r>
                <a:rPr lang="en-US" sz="1600" dirty="0">
                  <a:cs typeface="Times New Roman" pitchFamily="18" charset="0"/>
                </a:rPr>
                <a:t>3 </a:t>
              </a:r>
              <a:r>
                <a:rPr lang="el-GR" sz="1600" dirty="0">
                  <a:cs typeface="Times New Roman" pitchFamily="18" charset="0"/>
                </a:rPr>
                <a:t>τότε κάνε </a:t>
              </a:r>
              <a:r>
                <a:rPr lang="en-US" sz="1600" dirty="0">
                  <a:cs typeface="Times New Roman" pitchFamily="18" charset="0"/>
                </a:rPr>
                <a:t>break </a:t>
              </a:r>
            </a:p>
          </p:txBody>
        </p:sp>
        <p:sp>
          <p:nvSpPr>
            <p:cNvPr id="33803" name="Line 12"/>
            <p:cNvSpPr>
              <a:spLocks noChangeShapeType="1"/>
            </p:cNvSpPr>
            <p:nvPr/>
          </p:nvSpPr>
          <p:spPr bwMode="auto">
            <a:xfrm flipH="1">
              <a:off x="1440" y="2060"/>
              <a:ext cx="4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65125" y="3373438"/>
            <a:ext cx="2987675" cy="1122362"/>
            <a:chOff x="230" y="2125"/>
            <a:chExt cx="1882" cy="707"/>
          </a:xfrm>
        </p:grpSpPr>
        <p:sp>
          <p:nvSpPr>
            <p:cNvPr id="33800" name="Text Box 14"/>
            <p:cNvSpPr txBox="1">
              <a:spLocks noChangeArrowheads="1"/>
            </p:cNvSpPr>
            <p:nvPr/>
          </p:nvSpPr>
          <p:spPr bwMode="auto">
            <a:xfrm>
              <a:off x="230" y="2125"/>
              <a:ext cx="1738" cy="36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cs typeface="Times New Roman" pitchFamily="18" charset="0"/>
                </a:rPr>
                <a:t>Δείξε την τελευταία τιμή που έχει ο </a:t>
              </a:r>
              <a:r>
                <a:rPr lang="en-US" sz="1600">
                  <a:cs typeface="Times New Roman" pitchFamily="18" charset="0"/>
                </a:rPr>
                <a:t>counter </a:t>
              </a:r>
              <a:r>
                <a:rPr lang="el-GR" sz="1600">
                  <a:cs typeface="Times New Roman" pitchFamily="18" charset="0"/>
                </a:rPr>
                <a:t>πριν το </a:t>
              </a:r>
              <a:r>
                <a:rPr lang="en-US" sz="1600">
                  <a:cs typeface="Times New Roman" pitchFamily="18" charset="0"/>
                </a:rPr>
                <a:t>break</a:t>
              </a:r>
            </a:p>
          </p:txBody>
        </p:sp>
        <p:sp>
          <p:nvSpPr>
            <p:cNvPr id="33801" name="Line 15"/>
            <p:cNvSpPr>
              <a:spLocks noChangeShapeType="1"/>
            </p:cNvSpPr>
            <p:nvPr/>
          </p:nvSpPr>
          <p:spPr bwMode="auto">
            <a:xfrm>
              <a:off x="1440" y="2497"/>
              <a:ext cx="672" cy="3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ContinueTester.cs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54864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ContinueTester.cs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Using the continue statement in a for structure.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ContinueTester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output 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13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for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count 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1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count &lt;=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10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count++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count ==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5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continue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 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 // skip remaining code in loop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            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only if count == 5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output += count +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}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output +=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"\nUsed continue to skip printing 5"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24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Console.WriteLine( output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class ContinueTester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34EA073-CE95-4430-96FC-31FFB4DEA4D5}" type="slidenum">
              <a:rPr lang="en-US" sz="1200" smtClean="0">
                <a:latin typeface="Tahoma" pitchFamily="34" charset="0"/>
              </a:rPr>
              <a:pPr/>
              <a:t>29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smtClean="0"/>
              <a:t>T</a:t>
            </a:r>
            <a:r>
              <a:rPr lang="el-GR" smtClean="0"/>
              <a:t>ο</a:t>
            </a:r>
            <a:r>
              <a:rPr lang="en-US" smtClean="0"/>
              <a:t> </a:t>
            </a:r>
            <a:r>
              <a:rPr lang="en-US" smtClean="0">
                <a:latin typeface="Courier New" pitchFamily="49" charset="0"/>
              </a:rPr>
              <a:t>switch</a:t>
            </a:r>
            <a:r>
              <a:rPr lang="en-US" smtClean="0"/>
              <a:t> Statement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50292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n-US" dirty="0" smtClean="0"/>
              <a:t>T</a:t>
            </a:r>
            <a:r>
              <a:rPr lang="el-GR" dirty="0" smtClean="0"/>
              <a:t>ο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chemeClr val="accent2"/>
                </a:solidFill>
                <a:latin typeface="Courier New" pitchFamily="49" charset="0"/>
              </a:rPr>
              <a:t>switch</a:t>
            </a:r>
            <a:r>
              <a:rPr lang="en-US" i="1" dirty="0" smtClean="0"/>
              <a:t> statement</a:t>
            </a:r>
            <a:r>
              <a:rPr lang="en-US" dirty="0" smtClean="0"/>
              <a:t> </a:t>
            </a:r>
            <a:r>
              <a:rPr lang="el-GR" dirty="0" smtClean="0"/>
              <a:t> αποδίδει ένα τρόπο χειρισμού για το έλεγχο ροής όσον αφορά το ποιο κομμάτι κώδικα θα εκτελεστεί στο επόμενο βήμα</a:t>
            </a:r>
            <a:endParaRPr lang="en-US" dirty="0" smtClean="0"/>
          </a:p>
          <a:p>
            <a:pPr eaLnBrk="1" hangingPunct="1"/>
            <a:r>
              <a:rPr lang="el-GR" dirty="0" smtClean="0"/>
              <a:t>Το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2"/>
                </a:solidFill>
              </a:rPr>
              <a:t>switch</a:t>
            </a:r>
            <a:r>
              <a:rPr lang="en-US" dirty="0" smtClean="0"/>
              <a:t> statement </a:t>
            </a:r>
            <a:r>
              <a:rPr lang="el-GR" dirty="0" smtClean="0"/>
              <a:t>υπολογίζει μια έκφραση</a:t>
            </a:r>
            <a:r>
              <a:rPr lang="en-US" dirty="0" smtClean="0"/>
              <a:t>, </a:t>
            </a:r>
            <a:r>
              <a:rPr lang="el-GR" dirty="0" smtClean="0"/>
              <a:t>κατόπιν προσπαθεί να </a:t>
            </a:r>
            <a:r>
              <a:rPr lang="el-GR" dirty="0" err="1" smtClean="0"/>
              <a:t>ταυτοποιήσει</a:t>
            </a:r>
            <a:r>
              <a:rPr lang="el-GR" dirty="0" smtClean="0"/>
              <a:t> το αποτέλεσμα σε μια από τις διάφορες περιπτώσεις (</a:t>
            </a:r>
            <a:r>
              <a:rPr lang="en-US" i="1" dirty="0" smtClean="0"/>
              <a:t>cases</a:t>
            </a:r>
            <a:r>
              <a:rPr lang="el-GR" i="1" dirty="0" smtClean="0"/>
              <a:t>)</a:t>
            </a:r>
            <a:endParaRPr lang="en-US" dirty="0" smtClean="0"/>
          </a:p>
          <a:p>
            <a:pPr eaLnBrk="1" hangingPunct="1"/>
            <a:r>
              <a:rPr lang="el-GR" dirty="0" smtClean="0"/>
              <a:t>Κάθε</a:t>
            </a:r>
            <a:r>
              <a:rPr lang="en-US" dirty="0" smtClean="0"/>
              <a:t> case </a:t>
            </a:r>
            <a:r>
              <a:rPr lang="el-GR" dirty="0" smtClean="0"/>
              <a:t>περιέχει μια τιμή και ένα κομμάτι κώδικα</a:t>
            </a:r>
            <a:endParaRPr lang="en-US" dirty="0" smtClean="0"/>
          </a:p>
          <a:p>
            <a:pPr eaLnBrk="1" hangingPunct="1"/>
            <a:r>
              <a:rPr lang="el-GR" dirty="0" smtClean="0"/>
              <a:t>Η ροή ελέγχου μεταφέρεται στη λίστα των περιπτώσεων που </a:t>
            </a:r>
            <a:r>
              <a:rPr lang="el-GR" dirty="0" err="1" smtClean="0"/>
              <a:t>ταυτοποιεί</a:t>
            </a:r>
            <a:r>
              <a:rPr lang="el-GR" dirty="0" smtClean="0"/>
              <a:t> </a:t>
            </a:r>
            <a:r>
              <a:rPr lang="el-GR" dirty="0" smtClean="0">
                <a:solidFill>
                  <a:srgbClr val="FF0000"/>
                </a:solidFill>
              </a:rPr>
              <a:t>ΠΡΩΤΗ</a:t>
            </a:r>
            <a:r>
              <a:rPr lang="el-GR" dirty="0" smtClean="0"/>
              <a:t> την τιμή της έκφρασης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058B326-C321-4A9D-B84A-92DAA32F446F}" type="slidenum">
              <a:rPr lang="en-US" sz="1200" smtClean="0">
                <a:solidFill>
                  <a:srgbClr val="000000"/>
                </a:solidFill>
                <a:latin typeface="Tahoma" pitchFamily="34" charset="0"/>
              </a:rPr>
              <a:pPr/>
              <a:t>3</a:t>
            </a:fld>
            <a:endParaRPr lang="en-US" sz="1200" smtClean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l-GR" smtClean="0"/>
              <a:t>Παράδειγμα</a:t>
            </a:r>
            <a:r>
              <a:rPr lang="en-US" smtClean="0"/>
              <a:t> 3: </a:t>
            </a:r>
            <a:r>
              <a:rPr lang="el-GR" smtClean="0"/>
              <a:t>Συνθήκη Προγράμματος</a:t>
            </a:r>
            <a:endParaRPr 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Συνεχόμενα αλλάζουμε την τιμή μιας μεταβλητής μέχρις ότου η συνθήκη να μην ικανοποιείται και επομένως να τερματιστεί η επανάληψη</a:t>
            </a:r>
            <a:r>
              <a:rPr lang="en-US" dirty="0" smtClean="0"/>
              <a:t>.</a:t>
            </a:r>
            <a:endParaRPr lang="el-GR" dirty="0" smtClean="0"/>
          </a:p>
          <a:p>
            <a:r>
              <a:rPr lang="el-GR" dirty="0"/>
              <a:t>Η</a:t>
            </a:r>
            <a:r>
              <a:rPr lang="el-GR" dirty="0" smtClean="0"/>
              <a:t> τιμή της μεταβλητής μπορεί να δίνεται από το χρήστη ή να αλλάζει συνέχεια μέσα στο πρόγραμμα</a:t>
            </a:r>
            <a:endParaRPr lang="en-US" dirty="0" smtClean="0"/>
          </a:p>
          <a:p>
            <a:endParaRPr lang="en-US" dirty="0" smtClean="0"/>
          </a:p>
          <a:p>
            <a:r>
              <a:rPr lang="el-GR" dirty="0" smtClean="0"/>
              <a:t>Παράδειγμα</a:t>
            </a:r>
            <a:r>
              <a:rPr lang="en-US" dirty="0" smtClean="0"/>
              <a:t>: </a:t>
            </a:r>
            <a:r>
              <a:rPr lang="en-US" dirty="0" err="1" smtClean="0"/>
              <a:t>ReverseNumber.cs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383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2F7ECF6-A567-4B30-AFE0-6D88F16F3526}" type="slidenum">
              <a:rPr lang="en-US" sz="1200" smtClean="0">
                <a:latin typeface="Tahoma" pitchFamily="34" charset="0"/>
              </a:rPr>
              <a:pPr/>
              <a:t>30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</a:t>
            </a:r>
            <a:r>
              <a:rPr lang="el-GR" sz="3600" smtClean="0"/>
              <a:t>ο</a:t>
            </a:r>
            <a:r>
              <a:rPr lang="en-US" sz="3600" smtClean="0"/>
              <a:t> </a:t>
            </a:r>
            <a:r>
              <a:rPr lang="en-US" sz="3600" smtClean="0">
                <a:latin typeface="Courier New" pitchFamily="49" charset="0"/>
              </a:rPr>
              <a:t>switch</a:t>
            </a:r>
            <a:r>
              <a:rPr lang="en-US" sz="3600" smtClean="0"/>
              <a:t> Statement: </a:t>
            </a:r>
            <a:r>
              <a:rPr lang="el-GR" sz="3600" smtClean="0"/>
              <a:t>Σύνταξη</a:t>
            </a:r>
            <a:endParaRPr lang="en-US" sz="360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838200"/>
          </a:xfrm>
        </p:spPr>
        <p:txBody>
          <a:bodyPr/>
          <a:lstStyle/>
          <a:p>
            <a:pPr eaLnBrk="1" hangingPunct="1">
              <a:buFont typeface="ZapfDingbats" pitchFamily="82" charset="2"/>
              <a:buNone/>
            </a:pPr>
            <a:r>
              <a:rPr lang="el-GR" smtClean="0"/>
              <a:t>Η γενική σύνταξη του </a:t>
            </a:r>
            <a:r>
              <a:rPr lang="en-US" smtClean="0"/>
              <a:t>switch statement </a:t>
            </a:r>
            <a:r>
              <a:rPr lang="el-GR" smtClean="0"/>
              <a:t>είναι</a:t>
            </a:r>
            <a:r>
              <a:rPr lang="en-US" smtClean="0"/>
              <a:t>:</a:t>
            </a:r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2819400" y="2711450"/>
            <a:ext cx="34163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switch</a:t>
            </a:r>
            <a:r>
              <a:rPr lang="en-US" sz="2000" b="1" dirty="0">
                <a:latin typeface="Courier New" pitchFamily="49" charset="0"/>
              </a:rPr>
              <a:t> ( </a:t>
            </a:r>
            <a:r>
              <a:rPr lang="el-GR" sz="2000" b="1" i="1" dirty="0">
                <a:latin typeface="Courier New" pitchFamily="49" charset="0"/>
              </a:rPr>
              <a:t>έκφραση</a:t>
            </a:r>
            <a:r>
              <a:rPr lang="en-US" sz="2000" b="1" dirty="0">
                <a:latin typeface="Courier New" pitchFamily="49" charset="0"/>
              </a:rPr>
              <a:t> )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{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l-GR" sz="2000" b="1" i="1" dirty="0">
                <a:latin typeface="Courier New" pitchFamily="49" charset="0"/>
              </a:rPr>
              <a:t>τιμή</a:t>
            </a:r>
            <a:r>
              <a:rPr lang="en-US" sz="2000" b="1" i="1" dirty="0">
                <a:latin typeface="Courier New" pitchFamily="49" charset="0"/>
              </a:rPr>
              <a:t>1 </a:t>
            </a:r>
            <a:r>
              <a:rPr lang="en-US" sz="2000" b="1" dirty="0">
                <a:latin typeface="Courier New" pitchFamily="49" charset="0"/>
              </a:rPr>
              <a:t>: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     </a:t>
            </a:r>
            <a:r>
              <a:rPr lang="el-GR" sz="2000" b="1" i="1" dirty="0">
                <a:latin typeface="Courier New" pitchFamily="49" charset="0"/>
              </a:rPr>
              <a:t>κομμάτι κώδικα</a:t>
            </a:r>
            <a:r>
              <a:rPr lang="en-US" sz="2000" b="1" i="1" dirty="0">
                <a:latin typeface="Courier New" pitchFamily="49" charset="0"/>
              </a:rPr>
              <a:t>1</a:t>
            </a:r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l-GR" sz="2000" b="1" i="1" dirty="0">
                <a:latin typeface="Courier New" pitchFamily="49" charset="0"/>
              </a:rPr>
              <a:t>τιμή</a:t>
            </a:r>
            <a:r>
              <a:rPr lang="en-US" sz="2000" b="1" i="1" dirty="0">
                <a:latin typeface="Courier New" pitchFamily="49" charset="0"/>
              </a:rPr>
              <a:t>2 </a:t>
            </a:r>
            <a:r>
              <a:rPr lang="en-US" sz="2000" b="1" dirty="0">
                <a:latin typeface="Courier New" pitchFamily="49" charset="0"/>
              </a:rPr>
              <a:t>: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</a:t>
            </a:r>
            <a:r>
              <a:rPr lang="el-GR" sz="2000" b="1" dirty="0">
                <a:latin typeface="Courier New" pitchFamily="49" charset="0"/>
              </a:rPr>
              <a:t>     </a:t>
            </a:r>
            <a:r>
              <a:rPr lang="el-GR" sz="2000" b="1" i="1" dirty="0">
                <a:latin typeface="Courier New" pitchFamily="49" charset="0"/>
              </a:rPr>
              <a:t>κομμάτι κώδικα</a:t>
            </a:r>
            <a:r>
              <a:rPr lang="en-US" sz="2000" b="1" i="1" dirty="0">
                <a:latin typeface="Courier New" pitchFamily="49" charset="0"/>
              </a:rPr>
              <a:t>2</a:t>
            </a:r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case</a:t>
            </a:r>
            <a:r>
              <a:rPr lang="en-US" sz="2000" b="1" dirty="0">
                <a:latin typeface="Courier New" pitchFamily="49" charset="0"/>
              </a:rPr>
              <a:t>  ...</a:t>
            </a:r>
          </a:p>
          <a:p>
            <a:pPr algn="l"/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   </a:t>
            </a:r>
            <a:r>
              <a:rPr lang="en-US" sz="2000" b="1" dirty="0">
                <a:solidFill>
                  <a:schemeClr val="accent6"/>
                </a:solidFill>
                <a:latin typeface="Courier New" pitchFamily="49" charset="0"/>
              </a:rPr>
              <a:t>default</a:t>
            </a:r>
            <a:r>
              <a:rPr lang="en-US" sz="2000" b="1" dirty="0">
                <a:latin typeface="Courier New" pitchFamily="49" charset="0"/>
              </a:rPr>
              <a:t> :</a:t>
            </a:r>
          </a:p>
          <a:p>
            <a:pPr algn="l"/>
            <a:r>
              <a:rPr lang="en-US" sz="2000" b="1" dirty="0">
                <a:latin typeface="Courier New" pitchFamily="49" charset="0"/>
              </a:rPr>
              <a:t> </a:t>
            </a:r>
            <a:r>
              <a:rPr lang="el-GR" sz="2000" b="1" dirty="0">
                <a:latin typeface="Courier New" pitchFamily="49" charset="0"/>
              </a:rPr>
              <a:t>    </a:t>
            </a:r>
            <a:r>
              <a:rPr lang="el-GR" sz="2000" b="1" i="1" dirty="0">
                <a:latin typeface="Courier New" pitchFamily="49" charset="0"/>
              </a:rPr>
              <a:t>κομμάτι κώδικα</a:t>
            </a:r>
            <a:endParaRPr lang="en-US" sz="2000" b="1" dirty="0">
              <a:latin typeface="Courier New" pitchFamily="49" charset="0"/>
            </a:endParaRPr>
          </a:p>
          <a:p>
            <a:pPr algn="l"/>
            <a:r>
              <a:rPr lang="en-US" sz="2000" b="1" dirty="0">
                <a:latin typeface="Courier New" pitchFamily="49" charset="0"/>
              </a:rPr>
              <a:t>}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521325" y="4117974"/>
            <a:ext cx="3368675" cy="1777999"/>
            <a:chOff x="3862" y="2460"/>
            <a:chExt cx="2122" cy="1120"/>
          </a:xfrm>
        </p:grpSpPr>
        <p:sp>
          <p:nvSpPr>
            <p:cNvPr id="444426" name="Text Box 10"/>
            <p:cNvSpPr txBox="1">
              <a:spLocks noChangeArrowheads="1"/>
            </p:cNvSpPr>
            <p:nvPr/>
          </p:nvSpPr>
          <p:spPr bwMode="auto">
            <a:xfrm>
              <a:off x="4312" y="2746"/>
              <a:ext cx="1672" cy="8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pPr algn="l">
                <a:defRPr/>
              </a:pPr>
              <a:r>
                <a:rPr lang="el-GR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Αν η έκφραση </a:t>
              </a:r>
            </a:p>
            <a:p>
              <a:pPr algn="l">
                <a:defRPr/>
              </a:pPr>
              <a:r>
                <a:rPr lang="el-GR" sz="20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ταυτοποιείται</a:t>
              </a:r>
              <a:r>
                <a:rPr lang="el-GR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  <a:p>
              <a:pPr algn="l">
                <a:defRPr/>
              </a:pPr>
              <a:r>
                <a:rPr lang="el-GR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στην τιμή 2</a:t>
              </a:r>
            </a:p>
            <a:p>
              <a:pPr algn="l">
                <a:defRPr/>
              </a:pPr>
              <a:r>
                <a:rPr lang="el-GR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τότε η ροή πηδάει εδώ</a:t>
              </a:r>
              <a:endParaRPr lang="en-US" sz="2400" dirty="0"/>
            </a:p>
          </p:txBody>
        </p:sp>
        <p:cxnSp>
          <p:nvCxnSpPr>
            <p:cNvPr id="36878" name="AutoShape 11"/>
            <p:cNvCxnSpPr>
              <a:cxnSpLocks noChangeShapeType="1"/>
            </p:cNvCxnSpPr>
            <p:nvPr/>
          </p:nvCxnSpPr>
          <p:spPr bwMode="auto">
            <a:xfrm rot="16200000" flipV="1">
              <a:off x="4137" y="2185"/>
              <a:ext cx="285" cy="836"/>
            </a:xfrm>
            <a:prstGeom prst="bentConnector2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534988" y="2792413"/>
            <a:ext cx="2665412" cy="2551113"/>
            <a:chOff x="337" y="1759"/>
            <a:chExt cx="1679" cy="1607"/>
          </a:xfrm>
        </p:grpSpPr>
        <p:grpSp>
          <p:nvGrpSpPr>
            <p:cNvPr id="36872" name="Group 13"/>
            <p:cNvGrpSpPr>
              <a:grpSpLocks/>
            </p:cNvGrpSpPr>
            <p:nvPr/>
          </p:nvGrpSpPr>
          <p:grpSpPr bwMode="auto">
            <a:xfrm>
              <a:off x="337" y="1759"/>
              <a:ext cx="1612" cy="1415"/>
              <a:chOff x="337" y="1759"/>
              <a:chExt cx="1612" cy="1415"/>
            </a:xfrm>
          </p:grpSpPr>
          <p:sp>
            <p:nvSpPr>
              <p:cNvPr id="444422" name="Text Box 6"/>
              <p:cNvSpPr txBox="1">
                <a:spLocks noChangeArrowheads="1"/>
              </p:cNvSpPr>
              <p:nvPr/>
            </p:nvSpPr>
            <p:spPr bwMode="auto">
              <a:xfrm>
                <a:off x="337" y="1759"/>
                <a:ext cx="988" cy="141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</a:rPr>
                  <a:t>switch</a:t>
                </a:r>
                <a:endParaRPr lang="en-US" sz="20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>
                  <a:defRPr/>
                </a:pPr>
                <a:r>
                  <a:rPr lang="en-US" sz="2000" b="1" dirty="0" smtClean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</a:rPr>
                  <a:t>case</a:t>
                </a:r>
                <a:endParaRPr lang="en-US" sz="20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</a:endParaRPr>
              </a:p>
              <a:p>
                <a:pPr>
                  <a:defRPr/>
                </a:pPr>
                <a:r>
                  <a:rPr lang="el-GR" sz="20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και</a:t>
                </a:r>
                <a:endPara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>
                  <a:defRPr/>
                </a:pPr>
                <a:r>
                  <a:rPr lang="en-US" sz="2000" b="1" dirty="0">
                    <a:solidFill>
                      <a:schemeClr val="accent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</a:rPr>
                  <a:t>default</a:t>
                </a:r>
                <a:endParaRPr lang="en-US" sz="2000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>
                  <a:defRPr/>
                </a:pPr>
                <a:r>
                  <a:rPr lang="el-GR" sz="20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Είναι</a:t>
                </a:r>
              </a:p>
              <a:p>
                <a:pPr>
                  <a:defRPr/>
                </a:pPr>
                <a:r>
                  <a:rPr lang="el-GR" sz="20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Δεσμευμένες</a:t>
                </a:r>
              </a:p>
              <a:p>
                <a:pPr>
                  <a:defRPr/>
                </a:pPr>
                <a:r>
                  <a:rPr lang="el-GR" sz="20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λέξεις</a:t>
                </a:r>
                <a:endParaRPr lang="en-US" sz="2000" b="1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6875" name="Line 7"/>
              <p:cNvSpPr>
                <a:spLocks noChangeShapeType="1"/>
              </p:cNvSpPr>
              <p:nvPr/>
            </p:nvSpPr>
            <p:spPr bwMode="auto">
              <a:xfrm>
                <a:off x="1152" y="2198"/>
                <a:ext cx="797" cy="1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36876" name="Line 8"/>
              <p:cNvSpPr>
                <a:spLocks noChangeShapeType="1"/>
              </p:cNvSpPr>
              <p:nvPr/>
            </p:nvSpPr>
            <p:spPr bwMode="auto">
              <a:xfrm flipV="1">
                <a:off x="1173" y="1872"/>
                <a:ext cx="603" cy="32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36873" name="Line 12"/>
            <p:cNvSpPr>
              <a:spLocks noChangeShapeType="1"/>
            </p:cNvSpPr>
            <p:nvPr/>
          </p:nvSpPr>
          <p:spPr bwMode="auto">
            <a:xfrm>
              <a:off x="1152" y="2208"/>
              <a:ext cx="864" cy="11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0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82A06C9-96A0-4B1A-AD71-B3D3898E7BB3}" type="slidenum">
              <a:rPr lang="en-US" sz="1200" smtClean="0">
                <a:latin typeface="Tahoma" pitchFamily="34" charset="0"/>
              </a:rPr>
              <a:pPr/>
              <a:t>31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Το</a:t>
            </a:r>
            <a:r>
              <a:rPr lang="en-US" smtClean="0">
                <a:latin typeface="Courier New" pitchFamily="49" charset="0"/>
              </a:rPr>
              <a:t> switch</a:t>
            </a:r>
            <a:r>
              <a:rPr lang="en-US" smtClean="0"/>
              <a:t> Statement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2720975" y="1624013"/>
            <a:ext cx="17463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3332163" y="1928813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3638550" y="1928813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4897438" y="1928813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6" name="Rectangle 7"/>
          <p:cNvSpPr>
            <a:spLocks noChangeArrowheads="1"/>
          </p:cNvSpPr>
          <p:nvPr/>
        </p:nvSpPr>
        <p:spPr bwMode="auto">
          <a:xfrm>
            <a:off x="5203825" y="1928813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7" name="Rectangle 8"/>
          <p:cNvSpPr>
            <a:spLocks noChangeArrowheads="1"/>
          </p:cNvSpPr>
          <p:nvPr/>
        </p:nvSpPr>
        <p:spPr bwMode="auto">
          <a:xfrm>
            <a:off x="2720975" y="2967038"/>
            <a:ext cx="17463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8" name="Rectangle 9"/>
          <p:cNvSpPr>
            <a:spLocks noChangeArrowheads="1"/>
          </p:cNvSpPr>
          <p:nvPr/>
        </p:nvSpPr>
        <p:spPr bwMode="auto">
          <a:xfrm>
            <a:off x="6427788" y="1928813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6632575" y="1928813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0" name="Rectangle 11"/>
          <p:cNvSpPr>
            <a:spLocks noChangeArrowheads="1"/>
          </p:cNvSpPr>
          <p:nvPr/>
        </p:nvSpPr>
        <p:spPr bwMode="auto">
          <a:xfrm>
            <a:off x="6734175" y="5654675"/>
            <a:ext cx="1588" cy="174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1" name="Rectangle 12"/>
          <p:cNvSpPr>
            <a:spLocks noChangeArrowheads="1"/>
          </p:cNvSpPr>
          <p:nvPr/>
        </p:nvSpPr>
        <p:spPr bwMode="auto">
          <a:xfrm>
            <a:off x="2720975" y="2133600"/>
            <a:ext cx="17463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2" name="Rectangle 13"/>
          <p:cNvSpPr>
            <a:spLocks noChangeArrowheads="1"/>
          </p:cNvSpPr>
          <p:nvPr/>
        </p:nvSpPr>
        <p:spPr bwMode="auto">
          <a:xfrm>
            <a:off x="3332163" y="2746375"/>
            <a:ext cx="1587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3" name="Rectangle 14"/>
          <p:cNvSpPr>
            <a:spLocks noChangeArrowheads="1"/>
          </p:cNvSpPr>
          <p:nvPr/>
        </p:nvSpPr>
        <p:spPr bwMode="auto">
          <a:xfrm>
            <a:off x="3638550" y="2746375"/>
            <a:ext cx="1588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4" name="Rectangle 15"/>
          <p:cNvSpPr>
            <a:spLocks noChangeArrowheads="1"/>
          </p:cNvSpPr>
          <p:nvPr/>
        </p:nvSpPr>
        <p:spPr bwMode="auto">
          <a:xfrm>
            <a:off x="4897438" y="2746375"/>
            <a:ext cx="1587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5" name="Rectangle 16"/>
          <p:cNvSpPr>
            <a:spLocks noChangeArrowheads="1"/>
          </p:cNvSpPr>
          <p:nvPr/>
        </p:nvSpPr>
        <p:spPr bwMode="auto">
          <a:xfrm>
            <a:off x="5203825" y="2746375"/>
            <a:ext cx="1588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6" name="Rectangle 17"/>
          <p:cNvSpPr>
            <a:spLocks noChangeArrowheads="1"/>
          </p:cNvSpPr>
          <p:nvPr/>
        </p:nvSpPr>
        <p:spPr bwMode="auto">
          <a:xfrm>
            <a:off x="6427788" y="2746375"/>
            <a:ext cx="1587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7" name="Rectangle 18"/>
          <p:cNvSpPr>
            <a:spLocks noChangeArrowheads="1"/>
          </p:cNvSpPr>
          <p:nvPr/>
        </p:nvSpPr>
        <p:spPr bwMode="auto">
          <a:xfrm>
            <a:off x="6632575" y="2746375"/>
            <a:ext cx="1588" cy="158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720975" y="5553075"/>
            <a:ext cx="17463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09" name="Rectangle 20"/>
          <p:cNvSpPr>
            <a:spLocks noChangeArrowheads="1"/>
          </p:cNvSpPr>
          <p:nvPr/>
        </p:nvSpPr>
        <p:spPr bwMode="auto">
          <a:xfrm>
            <a:off x="2720975" y="5722938"/>
            <a:ext cx="17463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0" name="Rectangle 21"/>
          <p:cNvSpPr>
            <a:spLocks noChangeArrowheads="1"/>
          </p:cNvSpPr>
          <p:nvPr/>
        </p:nvSpPr>
        <p:spPr bwMode="auto">
          <a:xfrm>
            <a:off x="2720975" y="3833813"/>
            <a:ext cx="17463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1" name="Rectangle 22"/>
          <p:cNvSpPr>
            <a:spLocks noChangeArrowheads="1"/>
          </p:cNvSpPr>
          <p:nvPr/>
        </p:nvSpPr>
        <p:spPr bwMode="auto">
          <a:xfrm>
            <a:off x="3332163" y="4446588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2" name="Rectangle 23"/>
          <p:cNvSpPr>
            <a:spLocks noChangeArrowheads="1"/>
          </p:cNvSpPr>
          <p:nvPr/>
        </p:nvSpPr>
        <p:spPr bwMode="auto">
          <a:xfrm>
            <a:off x="3638550" y="4446588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3" name="Rectangle 24"/>
          <p:cNvSpPr>
            <a:spLocks noChangeArrowheads="1"/>
          </p:cNvSpPr>
          <p:nvPr/>
        </p:nvSpPr>
        <p:spPr bwMode="auto">
          <a:xfrm>
            <a:off x="4897438" y="4446588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4" name="Rectangle 25"/>
          <p:cNvSpPr>
            <a:spLocks noChangeArrowheads="1"/>
          </p:cNvSpPr>
          <p:nvPr/>
        </p:nvSpPr>
        <p:spPr bwMode="auto">
          <a:xfrm>
            <a:off x="5203825" y="4446588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5" name="Rectangle 26"/>
          <p:cNvSpPr>
            <a:spLocks noChangeArrowheads="1"/>
          </p:cNvSpPr>
          <p:nvPr/>
        </p:nvSpPr>
        <p:spPr bwMode="auto">
          <a:xfrm>
            <a:off x="6427788" y="4446588"/>
            <a:ext cx="1587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6" name="Rectangle 27"/>
          <p:cNvSpPr>
            <a:spLocks noChangeArrowheads="1"/>
          </p:cNvSpPr>
          <p:nvPr/>
        </p:nvSpPr>
        <p:spPr bwMode="auto">
          <a:xfrm>
            <a:off x="6632575" y="4446588"/>
            <a:ext cx="1588" cy="174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7" name="Rectangle 28"/>
          <p:cNvSpPr>
            <a:spLocks noChangeArrowheads="1"/>
          </p:cNvSpPr>
          <p:nvPr/>
        </p:nvSpPr>
        <p:spPr bwMode="auto">
          <a:xfrm>
            <a:off x="2720975" y="4667250"/>
            <a:ext cx="17463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8" name="Rectangle 29"/>
          <p:cNvSpPr>
            <a:spLocks noChangeArrowheads="1"/>
          </p:cNvSpPr>
          <p:nvPr/>
        </p:nvSpPr>
        <p:spPr bwMode="auto">
          <a:xfrm>
            <a:off x="2720975" y="4838700"/>
            <a:ext cx="17463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7919" name="Rectangle 30"/>
          <p:cNvSpPr>
            <a:spLocks noChangeArrowheads="1"/>
          </p:cNvSpPr>
          <p:nvPr/>
        </p:nvSpPr>
        <p:spPr bwMode="auto">
          <a:xfrm>
            <a:off x="2703513" y="5280025"/>
            <a:ext cx="17462" cy="158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/>
          </a:p>
        </p:txBody>
      </p:sp>
      <p:grpSp>
        <p:nvGrpSpPr>
          <p:cNvPr id="37920" name="Group 31"/>
          <p:cNvGrpSpPr>
            <a:grpSpLocks/>
          </p:cNvGrpSpPr>
          <p:nvPr/>
        </p:nvGrpSpPr>
        <p:grpSpPr bwMode="auto">
          <a:xfrm>
            <a:off x="2057400" y="1746795"/>
            <a:ext cx="4724400" cy="4694237"/>
            <a:chOff x="1296" y="787"/>
            <a:chExt cx="2976" cy="2957"/>
          </a:xfrm>
        </p:grpSpPr>
        <p:sp>
          <p:nvSpPr>
            <p:cNvPr id="37931" name="Rectangle 42"/>
            <p:cNvSpPr>
              <a:spLocks noChangeArrowheads="1"/>
            </p:cNvSpPr>
            <p:nvPr/>
          </p:nvSpPr>
          <p:spPr bwMode="auto">
            <a:xfrm>
              <a:off x="1301" y="3122"/>
              <a:ext cx="814" cy="12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2" name="Rectangle 43"/>
            <p:cNvSpPr>
              <a:spLocks noChangeArrowheads="1"/>
            </p:cNvSpPr>
            <p:nvPr/>
          </p:nvSpPr>
          <p:spPr bwMode="auto">
            <a:xfrm>
              <a:off x="1307" y="3112"/>
              <a:ext cx="825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3" name="Rectangle 44"/>
            <p:cNvSpPr>
              <a:spLocks noChangeArrowheads="1"/>
            </p:cNvSpPr>
            <p:nvPr/>
          </p:nvSpPr>
          <p:spPr bwMode="auto">
            <a:xfrm>
              <a:off x="2121" y="3112"/>
              <a:ext cx="11" cy="13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4" name="Rectangle 45"/>
            <p:cNvSpPr>
              <a:spLocks noChangeArrowheads="1"/>
            </p:cNvSpPr>
            <p:nvPr/>
          </p:nvSpPr>
          <p:spPr bwMode="auto">
            <a:xfrm>
              <a:off x="1307" y="3240"/>
              <a:ext cx="814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5" name="Rectangle 46"/>
            <p:cNvSpPr>
              <a:spLocks noChangeArrowheads="1"/>
            </p:cNvSpPr>
            <p:nvPr/>
          </p:nvSpPr>
          <p:spPr bwMode="auto">
            <a:xfrm>
              <a:off x="1307" y="3112"/>
              <a:ext cx="10" cy="12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6" name="Rectangle 47"/>
            <p:cNvSpPr>
              <a:spLocks noChangeArrowheads="1"/>
            </p:cNvSpPr>
            <p:nvPr/>
          </p:nvSpPr>
          <p:spPr bwMode="auto">
            <a:xfrm>
              <a:off x="3332" y="2748"/>
              <a:ext cx="707" cy="12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7" name="Rectangle 48"/>
            <p:cNvSpPr>
              <a:spLocks noChangeArrowheads="1"/>
            </p:cNvSpPr>
            <p:nvPr/>
          </p:nvSpPr>
          <p:spPr bwMode="auto">
            <a:xfrm>
              <a:off x="3332" y="2748"/>
              <a:ext cx="717" cy="1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8" name="Rectangle 49"/>
            <p:cNvSpPr>
              <a:spLocks noChangeArrowheads="1"/>
            </p:cNvSpPr>
            <p:nvPr/>
          </p:nvSpPr>
          <p:spPr bwMode="auto">
            <a:xfrm>
              <a:off x="4039" y="2748"/>
              <a:ext cx="10" cy="13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39" name="Rectangle 50"/>
            <p:cNvSpPr>
              <a:spLocks noChangeArrowheads="1"/>
            </p:cNvSpPr>
            <p:nvPr/>
          </p:nvSpPr>
          <p:spPr bwMode="auto">
            <a:xfrm>
              <a:off x="3332" y="2876"/>
              <a:ext cx="707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0" name="Rectangle 51"/>
            <p:cNvSpPr>
              <a:spLocks noChangeArrowheads="1"/>
            </p:cNvSpPr>
            <p:nvPr/>
          </p:nvSpPr>
          <p:spPr bwMode="auto">
            <a:xfrm>
              <a:off x="3332" y="2748"/>
              <a:ext cx="10" cy="12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1" name="Rectangle 52"/>
            <p:cNvSpPr>
              <a:spLocks noChangeArrowheads="1"/>
            </p:cNvSpPr>
            <p:nvPr/>
          </p:nvSpPr>
          <p:spPr bwMode="auto">
            <a:xfrm>
              <a:off x="3342" y="1676"/>
              <a:ext cx="707" cy="11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2" name="Rectangle 53"/>
            <p:cNvSpPr>
              <a:spLocks noChangeArrowheads="1"/>
            </p:cNvSpPr>
            <p:nvPr/>
          </p:nvSpPr>
          <p:spPr bwMode="auto">
            <a:xfrm>
              <a:off x="3342" y="1676"/>
              <a:ext cx="718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3" name="Rectangle 54"/>
            <p:cNvSpPr>
              <a:spLocks noChangeArrowheads="1"/>
            </p:cNvSpPr>
            <p:nvPr/>
          </p:nvSpPr>
          <p:spPr bwMode="auto">
            <a:xfrm>
              <a:off x="4049" y="1676"/>
              <a:ext cx="11" cy="12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4" name="Rectangle 55"/>
            <p:cNvSpPr>
              <a:spLocks noChangeArrowheads="1"/>
            </p:cNvSpPr>
            <p:nvPr/>
          </p:nvSpPr>
          <p:spPr bwMode="auto">
            <a:xfrm>
              <a:off x="3342" y="1794"/>
              <a:ext cx="707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5" name="Rectangle 56"/>
            <p:cNvSpPr>
              <a:spLocks noChangeArrowheads="1"/>
            </p:cNvSpPr>
            <p:nvPr/>
          </p:nvSpPr>
          <p:spPr bwMode="auto">
            <a:xfrm>
              <a:off x="3342" y="1676"/>
              <a:ext cx="11" cy="11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6" name="Rectangle 57"/>
            <p:cNvSpPr>
              <a:spLocks noChangeArrowheads="1"/>
            </p:cNvSpPr>
            <p:nvPr/>
          </p:nvSpPr>
          <p:spPr bwMode="auto">
            <a:xfrm>
              <a:off x="3342" y="1162"/>
              <a:ext cx="707" cy="10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7" name="Rectangle 58"/>
            <p:cNvSpPr>
              <a:spLocks noChangeArrowheads="1"/>
            </p:cNvSpPr>
            <p:nvPr/>
          </p:nvSpPr>
          <p:spPr bwMode="auto">
            <a:xfrm>
              <a:off x="3342" y="1162"/>
              <a:ext cx="718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8" name="Rectangle 59"/>
            <p:cNvSpPr>
              <a:spLocks noChangeArrowheads="1"/>
            </p:cNvSpPr>
            <p:nvPr/>
          </p:nvSpPr>
          <p:spPr bwMode="auto">
            <a:xfrm>
              <a:off x="4049" y="1162"/>
              <a:ext cx="11" cy="11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49" name="Rectangle 60"/>
            <p:cNvSpPr>
              <a:spLocks noChangeArrowheads="1"/>
            </p:cNvSpPr>
            <p:nvPr/>
          </p:nvSpPr>
          <p:spPr bwMode="auto">
            <a:xfrm>
              <a:off x="3342" y="1269"/>
              <a:ext cx="707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0" name="Rectangle 61"/>
            <p:cNvSpPr>
              <a:spLocks noChangeArrowheads="1"/>
            </p:cNvSpPr>
            <p:nvPr/>
          </p:nvSpPr>
          <p:spPr bwMode="auto">
            <a:xfrm>
              <a:off x="3342" y="1162"/>
              <a:ext cx="11" cy="107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1" name="Freeform 62"/>
            <p:cNvSpPr>
              <a:spLocks/>
            </p:cNvSpPr>
            <p:nvPr/>
          </p:nvSpPr>
          <p:spPr bwMode="auto">
            <a:xfrm>
              <a:off x="1328" y="2673"/>
              <a:ext cx="771" cy="267"/>
            </a:xfrm>
            <a:custGeom>
              <a:avLst/>
              <a:gdLst>
                <a:gd name="T0" fmla="*/ 386 w 771"/>
                <a:gd name="T1" fmla="*/ 0 h 267"/>
                <a:gd name="T2" fmla="*/ 0 w 771"/>
                <a:gd name="T3" fmla="*/ 128 h 267"/>
                <a:gd name="T4" fmla="*/ 386 w 771"/>
                <a:gd name="T5" fmla="*/ 267 h 267"/>
                <a:gd name="T6" fmla="*/ 771 w 771"/>
                <a:gd name="T7" fmla="*/ 128 h 267"/>
                <a:gd name="T8" fmla="*/ 386 w 771"/>
                <a:gd name="T9" fmla="*/ 0 h 2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1"/>
                <a:gd name="T16" fmla="*/ 0 h 267"/>
                <a:gd name="T17" fmla="*/ 771 w 771"/>
                <a:gd name="T18" fmla="*/ 267 h 2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1" h="267">
                  <a:moveTo>
                    <a:pt x="386" y="0"/>
                  </a:moveTo>
                  <a:lnTo>
                    <a:pt x="0" y="128"/>
                  </a:lnTo>
                  <a:lnTo>
                    <a:pt x="386" y="267"/>
                  </a:lnTo>
                  <a:lnTo>
                    <a:pt x="771" y="128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2" name="Freeform 63"/>
            <p:cNvSpPr>
              <a:spLocks/>
            </p:cNvSpPr>
            <p:nvPr/>
          </p:nvSpPr>
          <p:spPr bwMode="auto">
            <a:xfrm>
              <a:off x="1296" y="2673"/>
              <a:ext cx="803" cy="278"/>
            </a:xfrm>
            <a:custGeom>
              <a:avLst/>
              <a:gdLst>
                <a:gd name="T0" fmla="*/ 418 w 803"/>
                <a:gd name="T1" fmla="*/ 10 h 278"/>
                <a:gd name="T2" fmla="*/ 32 w 803"/>
                <a:gd name="T3" fmla="*/ 139 h 278"/>
                <a:gd name="T4" fmla="*/ 32 w 803"/>
                <a:gd name="T5" fmla="*/ 139 h 278"/>
                <a:gd name="T6" fmla="*/ 32 w 803"/>
                <a:gd name="T7" fmla="*/ 128 h 278"/>
                <a:gd name="T8" fmla="*/ 418 w 803"/>
                <a:gd name="T9" fmla="*/ 267 h 278"/>
                <a:gd name="T10" fmla="*/ 418 w 803"/>
                <a:gd name="T11" fmla="*/ 278 h 278"/>
                <a:gd name="T12" fmla="*/ 418 w 803"/>
                <a:gd name="T13" fmla="*/ 267 h 278"/>
                <a:gd name="T14" fmla="*/ 803 w 803"/>
                <a:gd name="T15" fmla="*/ 128 h 278"/>
                <a:gd name="T16" fmla="*/ 803 w 803"/>
                <a:gd name="T17" fmla="*/ 128 h 278"/>
                <a:gd name="T18" fmla="*/ 803 w 803"/>
                <a:gd name="T19" fmla="*/ 128 h 278"/>
                <a:gd name="T20" fmla="*/ 803 w 803"/>
                <a:gd name="T21" fmla="*/ 139 h 278"/>
                <a:gd name="T22" fmla="*/ 418 w 803"/>
                <a:gd name="T23" fmla="*/ 278 h 278"/>
                <a:gd name="T24" fmla="*/ 418 w 803"/>
                <a:gd name="T25" fmla="*/ 278 h 278"/>
                <a:gd name="T26" fmla="*/ 418 w 803"/>
                <a:gd name="T27" fmla="*/ 278 h 278"/>
                <a:gd name="T28" fmla="*/ 32 w 803"/>
                <a:gd name="T29" fmla="*/ 139 h 278"/>
                <a:gd name="T30" fmla="*/ 0 w 803"/>
                <a:gd name="T31" fmla="*/ 128 h 278"/>
                <a:gd name="T32" fmla="*/ 32 w 803"/>
                <a:gd name="T33" fmla="*/ 128 h 278"/>
                <a:gd name="T34" fmla="*/ 418 w 803"/>
                <a:gd name="T35" fmla="*/ 0 h 278"/>
                <a:gd name="T36" fmla="*/ 418 w 803"/>
                <a:gd name="T37" fmla="*/ 1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8"/>
                <a:gd name="T59" fmla="*/ 803 w 803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8">
                  <a:moveTo>
                    <a:pt x="418" y="10"/>
                  </a:moveTo>
                  <a:lnTo>
                    <a:pt x="32" y="139"/>
                  </a:lnTo>
                  <a:lnTo>
                    <a:pt x="32" y="128"/>
                  </a:lnTo>
                  <a:lnTo>
                    <a:pt x="418" y="267"/>
                  </a:lnTo>
                  <a:lnTo>
                    <a:pt x="418" y="278"/>
                  </a:lnTo>
                  <a:lnTo>
                    <a:pt x="418" y="267"/>
                  </a:lnTo>
                  <a:lnTo>
                    <a:pt x="803" y="128"/>
                  </a:lnTo>
                  <a:lnTo>
                    <a:pt x="803" y="139"/>
                  </a:lnTo>
                  <a:lnTo>
                    <a:pt x="418" y="278"/>
                  </a:lnTo>
                  <a:lnTo>
                    <a:pt x="32" y="139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418" y="0"/>
                  </a:lnTo>
                  <a:lnTo>
                    <a:pt x="418" y="10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3" name="Freeform 64"/>
            <p:cNvSpPr>
              <a:spLocks/>
            </p:cNvSpPr>
            <p:nvPr/>
          </p:nvSpPr>
          <p:spPr bwMode="auto">
            <a:xfrm>
              <a:off x="1714" y="2673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0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8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385" y="128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4" name="Rectangle 65"/>
            <p:cNvSpPr>
              <a:spLocks noChangeArrowheads="1"/>
            </p:cNvSpPr>
            <p:nvPr/>
          </p:nvSpPr>
          <p:spPr bwMode="auto">
            <a:xfrm>
              <a:off x="2357" y="2748"/>
              <a:ext cx="728" cy="11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5" name="Rectangle 66"/>
            <p:cNvSpPr>
              <a:spLocks noChangeArrowheads="1"/>
            </p:cNvSpPr>
            <p:nvPr/>
          </p:nvSpPr>
          <p:spPr bwMode="auto">
            <a:xfrm>
              <a:off x="2357" y="2748"/>
              <a:ext cx="739" cy="1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6" name="Rectangle 67"/>
            <p:cNvSpPr>
              <a:spLocks noChangeArrowheads="1"/>
            </p:cNvSpPr>
            <p:nvPr/>
          </p:nvSpPr>
          <p:spPr bwMode="auto">
            <a:xfrm>
              <a:off x="3085" y="2748"/>
              <a:ext cx="11" cy="12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7" name="Rectangle 68"/>
            <p:cNvSpPr>
              <a:spLocks noChangeArrowheads="1"/>
            </p:cNvSpPr>
            <p:nvPr/>
          </p:nvSpPr>
          <p:spPr bwMode="auto">
            <a:xfrm>
              <a:off x="2357" y="2865"/>
              <a:ext cx="728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8" name="Rectangle 69"/>
            <p:cNvSpPr>
              <a:spLocks noChangeArrowheads="1"/>
            </p:cNvSpPr>
            <p:nvPr/>
          </p:nvSpPr>
          <p:spPr bwMode="auto">
            <a:xfrm>
              <a:off x="2357" y="2748"/>
              <a:ext cx="10" cy="117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59" name="Rectangle 70"/>
            <p:cNvSpPr>
              <a:spLocks noChangeArrowheads="1"/>
            </p:cNvSpPr>
            <p:nvPr/>
          </p:nvSpPr>
          <p:spPr bwMode="auto">
            <a:xfrm>
              <a:off x="2346" y="1687"/>
              <a:ext cx="728" cy="11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0" name="Rectangle 71"/>
            <p:cNvSpPr>
              <a:spLocks noChangeArrowheads="1"/>
            </p:cNvSpPr>
            <p:nvPr/>
          </p:nvSpPr>
          <p:spPr bwMode="auto">
            <a:xfrm>
              <a:off x="2346" y="1687"/>
              <a:ext cx="739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1" name="Rectangle 72"/>
            <p:cNvSpPr>
              <a:spLocks noChangeArrowheads="1"/>
            </p:cNvSpPr>
            <p:nvPr/>
          </p:nvSpPr>
          <p:spPr bwMode="auto">
            <a:xfrm>
              <a:off x="3074" y="1687"/>
              <a:ext cx="11" cy="12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2" name="Rectangle 73"/>
            <p:cNvSpPr>
              <a:spLocks noChangeArrowheads="1"/>
            </p:cNvSpPr>
            <p:nvPr/>
          </p:nvSpPr>
          <p:spPr bwMode="auto">
            <a:xfrm>
              <a:off x="2346" y="1805"/>
              <a:ext cx="728" cy="1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3" name="Rectangle 74"/>
            <p:cNvSpPr>
              <a:spLocks noChangeArrowheads="1"/>
            </p:cNvSpPr>
            <p:nvPr/>
          </p:nvSpPr>
          <p:spPr bwMode="auto">
            <a:xfrm>
              <a:off x="2346" y="1687"/>
              <a:ext cx="11" cy="11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4" name="Rectangle 75"/>
            <p:cNvSpPr>
              <a:spLocks noChangeArrowheads="1"/>
            </p:cNvSpPr>
            <p:nvPr/>
          </p:nvSpPr>
          <p:spPr bwMode="auto">
            <a:xfrm>
              <a:off x="2357" y="1162"/>
              <a:ext cx="728" cy="10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5" name="Rectangle 76"/>
            <p:cNvSpPr>
              <a:spLocks noChangeArrowheads="1"/>
            </p:cNvSpPr>
            <p:nvPr/>
          </p:nvSpPr>
          <p:spPr bwMode="auto">
            <a:xfrm>
              <a:off x="2357" y="1162"/>
              <a:ext cx="739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6" name="Rectangle 77"/>
            <p:cNvSpPr>
              <a:spLocks noChangeArrowheads="1"/>
            </p:cNvSpPr>
            <p:nvPr/>
          </p:nvSpPr>
          <p:spPr bwMode="auto">
            <a:xfrm>
              <a:off x="3085" y="1162"/>
              <a:ext cx="11" cy="118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7" name="Rectangle 78"/>
            <p:cNvSpPr>
              <a:spLocks noChangeArrowheads="1"/>
            </p:cNvSpPr>
            <p:nvPr/>
          </p:nvSpPr>
          <p:spPr bwMode="auto">
            <a:xfrm>
              <a:off x="2357" y="1269"/>
              <a:ext cx="728" cy="11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8" name="Rectangle 79"/>
            <p:cNvSpPr>
              <a:spLocks noChangeArrowheads="1"/>
            </p:cNvSpPr>
            <p:nvPr/>
          </p:nvSpPr>
          <p:spPr bwMode="auto">
            <a:xfrm>
              <a:off x="2357" y="1162"/>
              <a:ext cx="10" cy="107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69" name="Freeform 80"/>
            <p:cNvSpPr>
              <a:spLocks/>
            </p:cNvSpPr>
            <p:nvPr/>
          </p:nvSpPr>
          <p:spPr bwMode="auto">
            <a:xfrm>
              <a:off x="1339" y="1076"/>
              <a:ext cx="771" cy="268"/>
            </a:xfrm>
            <a:custGeom>
              <a:avLst/>
              <a:gdLst>
                <a:gd name="T0" fmla="*/ 386 w 771"/>
                <a:gd name="T1" fmla="*/ 0 h 268"/>
                <a:gd name="T2" fmla="*/ 0 w 771"/>
                <a:gd name="T3" fmla="*/ 129 h 268"/>
                <a:gd name="T4" fmla="*/ 386 w 771"/>
                <a:gd name="T5" fmla="*/ 268 h 268"/>
                <a:gd name="T6" fmla="*/ 771 w 771"/>
                <a:gd name="T7" fmla="*/ 129 h 268"/>
                <a:gd name="T8" fmla="*/ 386 w 771"/>
                <a:gd name="T9" fmla="*/ 0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1"/>
                <a:gd name="T16" fmla="*/ 0 h 268"/>
                <a:gd name="T17" fmla="*/ 771 w 771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1" h="268">
                  <a:moveTo>
                    <a:pt x="386" y="0"/>
                  </a:moveTo>
                  <a:lnTo>
                    <a:pt x="0" y="129"/>
                  </a:lnTo>
                  <a:lnTo>
                    <a:pt x="386" y="268"/>
                  </a:lnTo>
                  <a:lnTo>
                    <a:pt x="771" y="129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0" name="Freeform 81"/>
            <p:cNvSpPr>
              <a:spLocks/>
            </p:cNvSpPr>
            <p:nvPr/>
          </p:nvSpPr>
          <p:spPr bwMode="auto">
            <a:xfrm>
              <a:off x="1307" y="1076"/>
              <a:ext cx="803" cy="279"/>
            </a:xfrm>
            <a:custGeom>
              <a:avLst/>
              <a:gdLst>
                <a:gd name="T0" fmla="*/ 418 w 803"/>
                <a:gd name="T1" fmla="*/ 11 h 279"/>
                <a:gd name="T2" fmla="*/ 32 w 803"/>
                <a:gd name="T3" fmla="*/ 139 h 279"/>
                <a:gd name="T4" fmla="*/ 32 w 803"/>
                <a:gd name="T5" fmla="*/ 139 h 279"/>
                <a:gd name="T6" fmla="*/ 32 w 803"/>
                <a:gd name="T7" fmla="*/ 129 h 279"/>
                <a:gd name="T8" fmla="*/ 418 w 803"/>
                <a:gd name="T9" fmla="*/ 268 h 279"/>
                <a:gd name="T10" fmla="*/ 418 w 803"/>
                <a:gd name="T11" fmla="*/ 279 h 279"/>
                <a:gd name="T12" fmla="*/ 418 w 803"/>
                <a:gd name="T13" fmla="*/ 268 h 279"/>
                <a:gd name="T14" fmla="*/ 803 w 803"/>
                <a:gd name="T15" fmla="*/ 129 h 279"/>
                <a:gd name="T16" fmla="*/ 803 w 803"/>
                <a:gd name="T17" fmla="*/ 129 h 279"/>
                <a:gd name="T18" fmla="*/ 803 w 803"/>
                <a:gd name="T19" fmla="*/ 129 h 279"/>
                <a:gd name="T20" fmla="*/ 803 w 803"/>
                <a:gd name="T21" fmla="*/ 139 h 279"/>
                <a:gd name="T22" fmla="*/ 418 w 803"/>
                <a:gd name="T23" fmla="*/ 279 h 279"/>
                <a:gd name="T24" fmla="*/ 418 w 803"/>
                <a:gd name="T25" fmla="*/ 279 h 279"/>
                <a:gd name="T26" fmla="*/ 418 w 803"/>
                <a:gd name="T27" fmla="*/ 279 h 279"/>
                <a:gd name="T28" fmla="*/ 32 w 803"/>
                <a:gd name="T29" fmla="*/ 139 h 279"/>
                <a:gd name="T30" fmla="*/ 0 w 803"/>
                <a:gd name="T31" fmla="*/ 129 h 279"/>
                <a:gd name="T32" fmla="*/ 32 w 803"/>
                <a:gd name="T33" fmla="*/ 129 h 279"/>
                <a:gd name="T34" fmla="*/ 418 w 803"/>
                <a:gd name="T35" fmla="*/ 0 h 279"/>
                <a:gd name="T36" fmla="*/ 418 w 803"/>
                <a:gd name="T37" fmla="*/ 11 h 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9"/>
                <a:gd name="T59" fmla="*/ 803 w 803"/>
                <a:gd name="T60" fmla="*/ 279 h 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9">
                  <a:moveTo>
                    <a:pt x="418" y="11"/>
                  </a:moveTo>
                  <a:lnTo>
                    <a:pt x="32" y="139"/>
                  </a:lnTo>
                  <a:lnTo>
                    <a:pt x="32" y="129"/>
                  </a:lnTo>
                  <a:lnTo>
                    <a:pt x="418" y="268"/>
                  </a:lnTo>
                  <a:lnTo>
                    <a:pt x="418" y="279"/>
                  </a:lnTo>
                  <a:lnTo>
                    <a:pt x="418" y="268"/>
                  </a:lnTo>
                  <a:lnTo>
                    <a:pt x="803" y="129"/>
                  </a:lnTo>
                  <a:lnTo>
                    <a:pt x="803" y="139"/>
                  </a:lnTo>
                  <a:lnTo>
                    <a:pt x="418" y="279"/>
                  </a:lnTo>
                  <a:lnTo>
                    <a:pt x="32" y="139"/>
                  </a:lnTo>
                  <a:lnTo>
                    <a:pt x="0" y="129"/>
                  </a:lnTo>
                  <a:lnTo>
                    <a:pt x="32" y="129"/>
                  </a:lnTo>
                  <a:lnTo>
                    <a:pt x="418" y="0"/>
                  </a:lnTo>
                  <a:lnTo>
                    <a:pt x="418" y="11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1" name="Freeform 82"/>
            <p:cNvSpPr>
              <a:spLocks/>
            </p:cNvSpPr>
            <p:nvPr/>
          </p:nvSpPr>
          <p:spPr bwMode="auto">
            <a:xfrm>
              <a:off x="1725" y="1076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1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9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85" y="129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2" name="Freeform 83"/>
            <p:cNvSpPr>
              <a:spLocks/>
            </p:cNvSpPr>
            <p:nvPr/>
          </p:nvSpPr>
          <p:spPr bwMode="auto">
            <a:xfrm>
              <a:off x="1307" y="1076"/>
              <a:ext cx="803" cy="279"/>
            </a:xfrm>
            <a:custGeom>
              <a:avLst/>
              <a:gdLst>
                <a:gd name="T0" fmla="*/ 418 w 803"/>
                <a:gd name="T1" fmla="*/ 11 h 279"/>
                <a:gd name="T2" fmla="*/ 32 w 803"/>
                <a:gd name="T3" fmla="*/ 139 h 279"/>
                <a:gd name="T4" fmla="*/ 32 w 803"/>
                <a:gd name="T5" fmla="*/ 139 h 279"/>
                <a:gd name="T6" fmla="*/ 32 w 803"/>
                <a:gd name="T7" fmla="*/ 129 h 279"/>
                <a:gd name="T8" fmla="*/ 418 w 803"/>
                <a:gd name="T9" fmla="*/ 268 h 279"/>
                <a:gd name="T10" fmla="*/ 418 w 803"/>
                <a:gd name="T11" fmla="*/ 279 h 279"/>
                <a:gd name="T12" fmla="*/ 418 w 803"/>
                <a:gd name="T13" fmla="*/ 268 h 279"/>
                <a:gd name="T14" fmla="*/ 803 w 803"/>
                <a:gd name="T15" fmla="*/ 129 h 279"/>
                <a:gd name="T16" fmla="*/ 803 w 803"/>
                <a:gd name="T17" fmla="*/ 129 h 279"/>
                <a:gd name="T18" fmla="*/ 803 w 803"/>
                <a:gd name="T19" fmla="*/ 129 h 279"/>
                <a:gd name="T20" fmla="*/ 803 w 803"/>
                <a:gd name="T21" fmla="*/ 139 h 279"/>
                <a:gd name="T22" fmla="*/ 418 w 803"/>
                <a:gd name="T23" fmla="*/ 279 h 279"/>
                <a:gd name="T24" fmla="*/ 418 w 803"/>
                <a:gd name="T25" fmla="*/ 279 h 279"/>
                <a:gd name="T26" fmla="*/ 418 w 803"/>
                <a:gd name="T27" fmla="*/ 279 h 279"/>
                <a:gd name="T28" fmla="*/ 32 w 803"/>
                <a:gd name="T29" fmla="*/ 139 h 279"/>
                <a:gd name="T30" fmla="*/ 0 w 803"/>
                <a:gd name="T31" fmla="*/ 129 h 279"/>
                <a:gd name="T32" fmla="*/ 32 w 803"/>
                <a:gd name="T33" fmla="*/ 129 h 279"/>
                <a:gd name="T34" fmla="*/ 418 w 803"/>
                <a:gd name="T35" fmla="*/ 0 h 279"/>
                <a:gd name="T36" fmla="*/ 418 w 803"/>
                <a:gd name="T37" fmla="*/ 11 h 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9"/>
                <a:gd name="T59" fmla="*/ 803 w 803"/>
                <a:gd name="T60" fmla="*/ 279 h 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9">
                  <a:moveTo>
                    <a:pt x="418" y="11"/>
                  </a:moveTo>
                  <a:lnTo>
                    <a:pt x="32" y="139"/>
                  </a:lnTo>
                  <a:lnTo>
                    <a:pt x="32" y="129"/>
                  </a:lnTo>
                  <a:lnTo>
                    <a:pt x="418" y="268"/>
                  </a:lnTo>
                  <a:lnTo>
                    <a:pt x="418" y="279"/>
                  </a:lnTo>
                  <a:lnTo>
                    <a:pt x="418" y="268"/>
                  </a:lnTo>
                  <a:lnTo>
                    <a:pt x="803" y="129"/>
                  </a:lnTo>
                  <a:lnTo>
                    <a:pt x="803" y="139"/>
                  </a:lnTo>
                  <a:lnTo>
                    <a:pt x="418" y="279"/>
                  </a:lnTo>
                  <a:lnTo>
                    <a:pt x="32" y="139"/>
                  </a:lnTo>
                  <a:lnTo>
                    <a:pt x="0" y="129"/>
                  </a:lnTo>
                  <a:lnTo>
                    <a:pt x="32" y="129"/>
                  </a:lnTo>
                  <a:lnTo>
                    <a:pt x="418" y="0"/>
                  </a:lnTo>
                  <a:lnTo>
                    <a:pt x="418" y="11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3" name="Freeform 84"/>
            <p:cNvSpPr>
              <a:spLocks/>
            </p:cNvSpPr>
            <p:nvPr/>
          </p:nvSpPr>
          <p:spPr bwMode="auto">
            <a:xfrm>
              <a:off x="1725" y="1076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1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9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85" y="129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4" name="Rectangle 85"/>
            <p:cNvSpPr>
              <a:spLocks noChangeArrowheads="1"/>
            </p:cNvSpPr>
            <p:nvPr/>
          </p:nvSpPr>
          <p:spPr bwMode="auto">
            <a:xfrm>
              <a:off x="1553" y="1173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75" name="Rectangle 86"/>
            <p:cNvSpPr>
              <a:spLocks noChangeArrowheads="1"/>
            </p:cNvSpPr>
            <p:nvPr/>
          </p:nvSpPr>
          <p:spPr bwMode="auto">
            <a:xfrm>
              <a:off x="1757" y="1173"/>
              <a:ext cx="5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: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76" name="Rectangle 87"/>
            <p:cNvSpPr>
              <a:spLocks noChangeArrowheads="1"/>
            </p:cNvSpPr>
            <p:nvPr/>
          </p:nvSpPr>
          <p:spPr bwMode="auto">
            <a:xfrm>
              <a:off x="1810" y="1162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a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77" name="Freeform 88"/>
            <p:cNvSpPr>
              <a:spLocks/>
            </p:cNvSpPr>
            <p:nvPr/>
          </p:nvSpPr>
          <p:spPr bwMode="auto">
            <a:xfrm>
              <a:off x="1680" y="816"/>
              <a:ext cx="64" cy="64"/>
            </a:xfrm>
            <a:custGeom>
              <a:avLst/>
              <a:gdLst>
                <a:gd name="T0" fmla="*/ 64 w 64"/>
                <a:gd name="T1" fmla="*/ 32 h 64"/>
                <a:gd name="T2" fmla="*/ 53 w 64"/>
                <a:gd name="T3" fmla="*/ 11 h 64"/>
                <a:gd name="T4" fmla="*/ 32 w 64"/>
                <a:gd name="T5" fmla="*/ 0 h 64"/>
                <a:gd name="T6" fmla="*/ 10 w 64"/>
                <a:gd name="T7" fmla="*/ 11 h 64"/>
                <a:gd name="T8" fmla="*/ 0 w 64"/>
                <a:gd name="T9" fmla="*/ 32 h 64"/>
                <a:gd name="T10" fmla="*/ 10 w 64"/>
                <a:gd name="T11" fmla="*/ 54 h 64"/>
                <a:gd name="T12" fmla="*/ 32 w 64"/>
                <a:gd name="T13" fmla="*/ 64 h 64"/>
                <a:gd name="T14" fmla="*/ 53 w 64"/>
                <a:gd name="T15" fmla="*/ 54 h 64"/>
                <a:gd name="T16" fmla="*/ 64 w 64"/>
                <a:gd name="T17" fmla="*/ 32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4"/>
                <a:gd name="T29" fmla="*/ 64 w 6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4">
                  <a:moveTo>
                    <a:pt x="64" y="32"/>
                  </a:moveTo>
                  <a:lnTo>
                    <a:pt x="53" y="11"/>
                  </a:lnTo>
                  <a:lnTo>
                    <a:pt x="32" y="0"/>
                  </a:lnTo>
                  <a:lnTo>
                    <a:pt x="10" y="11"/>
                  </a:lnTo>
                  <a:lnTo>
                    <a:pt x="0" y="32"/>
                  </a:lnTo>
                  <a:lnTo>
                    <a:pt x="10" y="54"/>
                  </a:lnTo>
                  <a:lnTo>
                    <a:pt x="32" y="64"/>
                  </a:lnTo>
                  <a:lnTo>
                    <a:pt x="53" y="54"/>
                  </a:lnTo>
                  <a:lnTo>
                    <a:pt x="64" y="32"/>
                  </a:lnTo>
                  <a:close/>
                </a:path>
              </a:pathLst>
            </a:custGeom>
            <a:blipFill dpi="0" rotWithShape="0">
              <a:blip r:embed="rId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78" name="Rectangle 89"/>
            <p:cNvSpPr>
              <a:spLocks noChangeArrowheads="1"/>
            </p:cNvSpPr>
            <p:nvPr/>
          </p:nvSpPr>
          <p:spPr bwMode="auto">
            <a:xfrm>
              <a:off x="2378" y="1183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79" name="Rectangle 90"/>
            <p:cNvSpPr>
              <a:spLocks noChangeArrowheads="1"/>
            </p:cNvSpPr>
            <p:nvPr/>
          </p:nvSpPr>
          <p:spPr bwMode="auto">
            <a:xfrm>
              <a:off x="2582" y="1173"/>
              <a:ext cx="4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a  action(s)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0" name="Rectangle 91"/>
            <p:cNvSpPr>
              <a:spLocks noChangeArrowheads="1"/>
            </p:cNvSpPr>
            <p:nvPr/>
          </p:nvSpPr>
          <p:spPr bwMode="auto">
            <a:xfrm>
              <a:off x="2357" y="1162"/>
              <a:ext cx="739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81" name="Rectangle 92"/>
            <p:cNvSpPr>
              <a:spLocks noChangeArrowheads="1"/>
            </p:cNvSpPr>
            <p:nvPr/>
          </p:nvSpPr>
          <p:spPr bwMode="auto">
            <a:xfrm>
              <a:off x="3085" y="1162"/>
              <a:ext cx="11" cy="11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82" name="Rectangle 93"/>
            <p:cNvSpPr>
              <a:spLocks noChangeArrowheads="1"/>
            </p:cNvSpPr>
            <p:nvPr/>
          </p:nvSpPr>
          <p:spPr bwMode="auto">
            <a:xfrm>
              <a:off x="2357" y="1269"/>
              <a:ext cx="728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83" name="Rectangle 94"/>
            <p:cNvSpPr>
              <a:spLocks noChangeArrowheads="1"/>
            </p:cNvSpPr>
            <p:nvPr/>
          </p:nvSpPr>
          <p:spPr bwMode="auto">
            <a:xfrm>
              <a:off x="2357" y="1162"/>
              <a:ext cx="10" cy="10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84" name="Rectangle 95"/>
            <p:cNvSpPr>
              <a:spLocks noChangeArrowheads="1"/>
            </p:cNvSpPr>
            <p:nvPr/>
          </p:nvSpPr>
          <p:spPr bwMode="auto">
            <a:xfrm>
              <a:off x="2099" y="1104"/>
              <a:ext cx="1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true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5" name="Rectangle 96"/>
            <p:cNvSpPr>
              <a:spLocks noChangeArrowheads="1"/>
            </p:cNvSpPr>
            <p:nvPr/>
          </p:nvSpPr>
          <p:spPr bwMode="auto">
            <a:xfrm>
              <a:off x="1778" y="1880"/>
              <a:ext cx="18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false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6" name="Rectangle 97"/>
            <p:cNvSpPr>
              <a:spLocks noChangeArrowheads="1"/>
            </p:cNvSpPr>
            <p:nvPr/>
          </p:nvSpPr>
          <p:spPr bwMode="auto">
            <a:xfrm>
              <a:off x="1692" y="2137"/>
              <a:ext cx="43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9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.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7" name="Rectangle 98"/>
            <p:cNvSpPr>
              <a:spLocks noChangeArrowheads="1"/>
            </p:cNvSpPr>
            <p:nvPr/>
          </p:nvSpPr>
          <p:spPr bwMode="auto">
            <a:xfrm>
              <a:off x="1692" y="2223"/>
              <a:ext cx="43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9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.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8" name="Rectangle 99"/>
            <p:cNvSpPr>
              <a:spLocks noChangeArrowheads="1"/>
            </p:cNvSpPr>
            <p:nvPr/>
          </p:nvSpPr>
          <p:spPr bwMode="auto">
            <a:xfrm>
              <a:off x="1692" y="2308"/>
              <a:ext cx="43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9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.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89" name="Rectangle 100"/>
            <p:cNvSpPr>
              <a:spLocks noChangeArrowheads="1"/>
            </p:cNvSpPr>
            <p:nvPr/>
          </p:nvSpPr>
          <p:spPr bwMode="auto">
            <a:xfrm>
              <a:off x="4242" y="1215"/>
              <a:ext cx="11" cy="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0" name="Rectangle 101"/>
            <p:cNvSpPr>
              <a:spLocks noChangeArrowheads="1"/>
            </p:cNvSpPr>
            <p:nvPr/>
          </p:nvSpPr>
          <p:spPr bwMode="auto">
            <a:xfrm>
              <a:off x="3535" y="1183"/>
              <a:ext cx="42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[</a:t>
              </a:r>
              <a:r>
                <a:rPr lang="en-US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break;</a:t>
              </a: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]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7991" name="Rectangle 102"/>
            <p:cNvSpPr>
              <a:spLocks noChangeArrowheads="1"/>
            </p:cNvSpPr>
            <p:nvPr/>
          </p:nvSpPr>
          <p:spPr bwMode="auto">
            <a:xfrm>
              <a:off x="3342" y="1162"/>
              <a:ext cx="718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2" name="Rectangle 103"/>
            <p:cNvSpPr>
              <a:spLocks noChangeArrowheads="1"/>
            </p:cNvSpPr>
            <p:nvPr/>
          </p:nvSpPr>
          <p:spPr bwMode="auto">
            <a:xfrm>
              <a:off x="4049" y="1162"/>
              <a:ext cx="11" cy="11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3" name="Rectangle 104"/>
            <p:cNvSpPr>
              <a:spLocks noChangeArrowheads="1"/>
            </p:cNvSpPr>
            <p:nvPr/>
          </p:nvSpPr>
          <p:spPr bwMode="auto">
            <a:xfrm>
              <a:off x="3342" y="1269"/>
              <a:ext cx="707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4" name="Rectangle 105"/>
            <p:cNvSpPr>
              <a:spLocks noChangeArrowheads="1"/>
            </p:cNvSpPr>
            <p:nvPr/>
          </p:nvSpPr>
          <p:spPr bwMode="auto">
            <a:xfrm>
              <a:off x="3342" y="1162"/>
              <a:ext cx="11" cy="10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5" name="Rectangle 106"/>
            <p:cNvSpPr>
              <a:spLocks noChangeArrowheads="1"/>
            </p:cNvSpPr>
            <p:nvPr/>
          </p:nvSpPr>
          <p:spPr bwMode="auto">
            <a:xfrm>
              <a:off x="2378" y="1708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96" name="Rectangle 107"/>
            <p:cNvSpPr>
              <a:spLocks noChangeArrowheads="1"/>
            </p:cNvSpPr>
            <p:nvPr/>
          </p:nvSpPr>
          <p:spPr bwMode="auto">
            <a:xfrm>
              <a:off x="2582" y="1698"/>
              <a:ext cx="4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b  action(s)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7997" name="Rectangle 108"/>
            <p:cNvSpPr>
              <a:spLocks noChangeArrowheads="1"/>
            </p:cNvSpPr>
            <p:nvPr/>
          </p:nvSpPr>
          <p:spPr bwMode="auto">
            <a:xfrm>
              <a:off x="2346" y="1687"/>
              <a:ext cx="739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8" name="Rectangle 109"/>
            <p:cNvSpPr>
              <a:spLocks noChangeArrowheads="1"/>
            </p:cNvSpPr>
            <p:nvPr/>
          </p:nvSpPr>
          <p:spPr bwMode="auto">
            <a:xfrm>
              <a:off x="3074" y="1687"/>
              <a:ext cx="11" cy="12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7999" name="Rectangle 110"/>
            <p:cNvSpPr>
              <a:spLocks noChangeArrowheads="1"/>
            </p:cNvSpPr>
            <p:nvPr/>
          </p:nvSpPr>
          <p:spPr bwMode="auto">
            <a:xfrm>
              <a:off x="2346" y="1805"/>
              <a:ext cx="728" cy="1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0" name="Rectangle 111"/>
            <p:cNvSpPr>
              <a:spLocks noChangeArrowheads="1"/>
            </p:cNvSpPr>
            <p:nvPr/>
          </p:nvSpPr>
          <p:spPr bwMode="auto">
            <a:xfrm>
              <a:off x="2346" y="1687"/>
              <a:ext cx="11" cy="11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1" name="Rectangle 112"/>
            <p:cNvSpPr>
              <a:spLocks noChangeArrowheads="1"/>
            </p:cNvSpPr>
            <p:nvPr/>
          </p:nvSpPr>
          <p:spPr bwMode="auto">
            <a:xfrm>
              <a:off x="3535" y="1698"/>
              <a:ext cx="42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[</a:t>
              </a:r>
              <a:r>
                <a:rPr lang="en-US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break;</a:t>
              </a: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]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8002" name="Rectangle 113"/>
            <p:cNvSpPr>
              <a:spLocks noChangeArrowheads="1"/>
            </p:cNvSpPr>
            <p:nvPr/>
          </p:nvSpPr>
          <p:spPr bwMode="auto">
            <a:xfrm>
              <a:off x="3342" y="1676"/>
              <a:ext cx="718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3" name="Rectangle 114"/>
            <p:cNvSpPr>
              <a:spLocks noChangeArrowheads="1"/>
            </p:cNvSpPr>
            <p:nvPr/>
          </p:nvSpPr>
          <p:spPr bwMode="auto">
            <a:xfrm>
              <a:off x="4049" y="1676"/>
              <a:ext cx="11" cy="12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4" name="Rectangle 115"/>
            <p:cNvSpPr>
              <a:spLocks noChangeArrowheads="1"/>
            </p:cNvSpPr>
            <p:nvPr/>
          </p:nvSpPr>
          <p:spPr bwMode="auto">
            <a:xfrm>
              <a:off x="3342" y="1794"/>
              <a:ext cx="707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5" name="Rectangle 116"/>
            <p:cNvSpPr>
              <a:spLocks noChangeArrowheads="1"/>
            </p:cNvSpPr>
            <p:nvPr/>
          </p:nvSpPr>
          <p:spPr bwMode="auto">
            <a:xfrm>
              <a:off x="3342" y="1676"/>
              <a:ext cx="11" cy="11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6" name="Rectangle 117"/>
            <p:cNvSpPr>
              <a:spLocks noChangeArrowheads="1"/>
            </p:cNvSpPr>
            <p:nvPr/>
          </p:nvSpPr>
          <p:spPr bwMode="auto">
            <a:xfrm>
              <a:off x="1778" y="1376"/>
              <a:ext cx="18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false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07" name="Rectangle 118"/>
            <p:cNvSpPr>
              <a:spLocks noChangeArrowheads="1"/>
            </p:cNvSpPr>
            <p:nvPr/>
          </p:nvSpPr>
          <p:spPr bwMode="auto">
            <a:xfrm>
              <a:off x="1778" y="2951"/>
              <a:ext cx="18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false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08" name="Freeform 119"/>
            <p:cNvSpPr>
              <a:spLocks/>
            </p:cNvSpPr>
            <p:nvPr/>
          </p:nvSpPr>
          <p:spPr bwMode="auto">
            <a:xfrm>
              <a:off x="1296" y="2673"/>
              <a:ext cx="803" cy="278"/>
            </a:xfrm>
            <a:custGeom>
              <a:avLst/>
              <a:gdLst>
                <a:gd name="T0" fmla="*/ 418 w 803"/>
                <a:gd name="T1" fmla="*/ 10 h 278"/>
                <a:gd name="T2" fmla="*/ 32 w 803"/>
                <a:gd name="T3" fmla="*/ 139 h 278"/>
                <a:gd name="T4" fmla="*/ 32 w 803"/>
                <a:gd name="T5" fmla="*/ 139 h 278"/>
                <a:gd name="T6" fmla="*/ 32 w 803"/>
                <a:gd name="T7" fmla="*/ 128 h 278"/>
                <a:gd name="T8" fmla="*/ 418 w 803"/>
                <a:gd name="T9" fmla="*/ 267 h 278"/>
                <a:gd name="T10" fmla="*/ 418 w 803"/>
                <a:gd name="T11" fmla="*/ 278 h 278"/>
                <a:gd name="T12" fmla="*/ 418 w 803"/>
                <a:gd name="T13" fmla="*/ 267 h 278"/>
                <a:gd name="T14" fmla="*/ 803 w 803"/>
                <a:gd name="T15" fmla="*/ 128 h 278"/>
                <a:gd name="T16" fmla="*/ 803 w 803"/>
                <a:gd name="T17" fmla="*/ 128 h 278"/>
                <a:gd name="T18" fmla="*/ 803 w 803"/>
                <a:gd name="T19" fmla="*/ 128 h 278"/>
                <a:gd name="T20" fmla="*/ 803 w 803"/>
                <a:gd name="T21" fmla="*/ 139 h 278"/>
                <a:gd name="T22" fmla="*/ 418 w 803"/>
                <a:gd name="T23" fmla="*/ 278 h 278"/>
                <a:gd name="T24" fmla="*/ 418 w 803"/>
                <a:gd name="T25" fmla="*/ 278 h 278"/>
                <a:gd name="T26" fmla="*/ 418 w 803"/>
                <a:gd name="T27" fmla="*/ 278 h 278"/>
                <a:gd name="T28" fmla="*/ 32 w 803"/>
                <a:gd name="T29" fmla="*/ 139 h 278"/>
                <a:gd name="T30" fmla="*/ 0 w 803"/>
                <a:gd name="T31" fmla="*/ 128 h 278"/>
                <a:gd name="T32" fmla="*/ 32 w 803"/>
                <a:gd name="T33" fmla="*/ 128 h 278"/>
                <a:gd name="T34" fmla="*/ 418 w 803"/>
                <a:gd name="T35" fmla="*/ 0 h 278"/>
                <a:gd name="T36" fmla="*/ 418 w 803"/>
                <a:gd name="T37" fmla="*/ 10 h 2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8"/>
                <a:gd name="T59" fmla="*/ 803 w 803"/>
                <a:gd name="T60" fmla="*/ 278 h 2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8">
                  <a:moveTo>
                    <a:pt x="418" y="10"/>
                  </a:moveTo>
                  <a:lnTo>
                    <a:pt x="32" y="139"/>
                  </a:lnTo>
                  <a:lnTo>
                    <a:pt x="32" y="128"/>
                  </a:lnTo>
                  <a:lnTo>
                    <a:pt x="418" y="267"/>
                  </a:lnTo>
                  <a:lnTo>
                    <a:pt x="418" y="278"/>
                  </a:lnTo>
                  <a:lnTo>
                    <a:pt x="418" y="267"/>
                  </a:lnTo>
                  <a:lnTo>
                    <a:pt x="803" y="128"/>
                  </a:lnTo>
                  <a:lnTo>
                    <a:pt x="803" y="139"/>
                  </a:lnTo>
                  <a:lnTo>
                    <a:pt x="418" y="278"/>
                  </a:lnTo>
                  <a:lnTo>
                    <a:pt x="32" y="139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418" y="0"/>
                  </a:lnTo>
                  <a:lnTo>
                    <a:pt x="418" y="10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09" name="Freeform 120"/>
            <p:cNvSpPr>
              <a:spLocks/>
            </p:cNvSpPr>
            <p:nvPr/>
          </p:nvSpPr>
          <p:spPr bwMode="auto">
            <a:xfrm>
              <a:off x="1714" y="2673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0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8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385" y="128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10" name="Rectangle 121"/>
            <p:cNvSpPr>
              <a:spLocks noChangeArrowheads="1"/>
            </p:cNvSpPr>
            <p:nvPr/>
          </p:nvSpPr>
          <p:spPr bwMode="auto">
            <a:xfrm>
              <a:off x="1553" y="2769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11" name="Rectangle 122"/>
            <p:cNvSpPr>
              <a:spLocks noChangeArrowheads="1"/>
            </p:cNvSpPr>
            <p:nvPr/>
          </p:nvSpPr>
          <p:spPr bwMode="auto">
            <a:xfrm>
              <a:off x="1757" y="2769"/>
              <a:ext cx="5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: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12" name="Rectangle 123"/>
            <p:cNvSpPr>
              <a:spLocks noChangeArrowheads="1"/>
            </p:cNvSpPr>
            <p:nvPr/>
          </p:nvSpPr>
          <p:spPr bwMode="auto">
            <a:xfrm>
              <a:off x="1810" y="2758"/>
              <a:ext cx="6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z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13" name="Rectangle 124"/>
            <p:cNvSpPr>
              <a:spLocks noChangeArrowheads="1"/>
            </p:cNvSpPr>
            <p:nvPr/>
          </p:nvSpPr>
          <p:spPr bwMode="auto">
            <a:xfrm>
              <a:off x="2389" y="2769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14" name="Rectangle 125"/>
            <p:cNvSpPr>
              <a:spLocks noChangeArrowheads="1"/>
            </p:cNvSpPr>
            <p:nvPr/>
          </p:nvSpPr>
          <p:spPr bwMode="auto">
            <a:xfrm>
              <a:off x="2592" y="2758"/>
              <a:ext cx="45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z  action(s)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15" name="Rectangle 126"/>
            <p:cNvSpPr>
              <a:spLocks noChangeArrowheads="1"/>
            </p:cNvSpPr>
            <p:nvPr/>
          </p:nvSpPr>
          <p:spPr bwMode="auto">
            <a:xfrm>
              <a:off x="2357" y="2748"/>
              <a:ext cx="739" cy="1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16" name="Rectangle 127"/>
            <p:cNvSpPr>
              <a:spLocks noChangeArrowheads="1"/>
            </p:cNvSpPr>
            <p:nvPr/>
          </p:nvSpPr>
          <p:spPr bwMode="auto">
            <a:xfrm>
              <a:off x="3085" y="2748"/>
              <a:ext cx="11" cy="12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17" name="Rectangle 128"/>
            <p:cNvSpPr>
              <a:spLocks noChangeArrowheads="1"/>
            </p:cNvSpPr>
            <p:nvPr/>
          </p:nvSpPr>
          <p:spPr bwMode="auto">
            <a:xfrm>
              <a:off x="2357" y="2865"/>
              <a:ext cx="728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18" name="Rectangle 129"/>
            <p:cNvSpPr>
              <a:spLocks noChangeArrowheads="1"/>
            </p:cNvSpPr>
            <p:nvPr/>
          </p:nvSpPr>
          <p:spPr bwMode="auto">
            <a:xfrm>
              <a:off x="2357" y="2748"/>
              <a:ext cx="10" cy="11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19" name="Rectangle 130"/>
            <p:cNvSpPr>
              <a:spLocks noChangeArrowheads="1"/>
            </p:cNvSpPr>
            <p:nvPr/>
          </p:nvSpPr>
          <p:spPr bwMode="auto">
            <a:xfrm>
              <a:off x="3535" y="2769"/>
              <a:ext cx="42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[</a:t>
              </a:r>
              <a:r>
                <a:rPr lang="en-US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break;</a:t>
              </a:r>
              <a:r>
                <a:rPr lang="el-GR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]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8020" name="Rectangle 131"/>
            <p:cNvSpPr>
              <a:spLocks noChangeArrowheads="1"/>
            </p:cNvSpPr>
            <p:nvPr/>
          </p:nvSpPr>
          <p:spPr bwMode="auto">
            <a:xfrm>
              <a:off x="3332" y="2748"/>
              <a:ext cx="717" cy="1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1" name="Rectangle 132"/>
            <p:cNvSpPr>
              <a:spLocks noChangeArrowheads="1"/>
            </p:cNvSpPr>
            <p:nvPr/>
          </p:nvSpPr>
          <p:spPr bwMode="auto">
            <a:xfrm>
              <a:off x="4039" y="2748"/>
              <a:ext cx="10" cy="13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2" name="Rectangle 133"/>
            <p:cNvSpPr>
              <a:spLocks noChangeArrowheads="1"/>
            </p:cNvSpPr>
            <p:nvPr/>
          </p:nvSpPr>
          <p:spPr bwMode="auto">
            <a:xfrm>
              <a:off x="3332" y="2876"/>
              <a:ext cx="707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3" name="Rectangle 134"/>
            <p:cNvSpPr>
              <a:spLocks noChangeArrowheads="1"/>
            </p:cNvSpPr>
            <p:nvPr/>
          </p:nvSpPr>
          <p:spPr bwMode="auto">
            <a:xfrm>
              <a:off x="3332" y="2748"/>
              <a:ext cx="10" cy="12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4" name="Rectangle 135"/>
            <p:cNvSpPr>
              <a:spLocks noChangeArrowheads="1"/>
            </p:cNvSpPr>
            <p:nvPr/>
          </p:nvSpPr>
          <p:spPr bwMode="auto">
            <a:xfrm>
              <a:off x="1339" y="3133"/>
              <a:ext cx="42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 dirty="0" smtClean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Default</a:t>
              </a:r>
              <a:r>
                <a:rPr lang="el-GR" sz="1100" b="1" dirty="0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: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8025" name="Rectangle 136"/>
            <p:cNvSpPr>
              <a:spLocks noChangeArrowheads="1"/>
            </p:cNvSpPr>
            <p:nvPr/>
          </p:nvSpPr>
          <p:spPr bwMode="auto">
            <a:xfrm>
              <a:off x="1692" y="3123"/>
              <a:ext cx="40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  </a:t>
              </a:r>
              <a:r>
                <a:rPr lang="en-US" sz="11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action(s</a:t>
              </a:r>
              <a:r>
                <a:rPr lang="en-US" sz="11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38026" name="Rectangle 137"/>
            <p:cNvSpPr>
              <a:spLocks noChangeArrowheads="1"/>
            </p:cNvSpPr>
            <p:nvPr/>
          </p:nvSpPr>
          <p:spPr bwMode="auto">
            <a:xfrm>
              <a:off x="1307" y="3112"/>
              <a:ext cx="825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7" name="Rectangle 138"/>
            <p:cNvSpPr>
              <a:spLocks noChangeArrowheads="1"/>
            </p:cNvSpPr>
            <p:nvPr/>
          </p:nvSpPr>
          <p:spPr bwMode="auto">
            <a:xfrm>
              <a:off x="2121" y="3112"/>
              <a:ext cx="11" cy="139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8" name="Rectangle 139"/>
            <p:cNvSpPr>
              <a:spLocks noChangeArrowheads="1"/>
            </p:cNvSpPr>
            <p:nvPr/>
          </p:nvSpPr>
          <p:spPr bwMode="auto">
            <a:xfrm>
              <a:off x="1307" y="3240"/>
              <a:ext cx="814" cy="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29" name="Rectangle 140"/>
            <p:cNvSpPr>
              <a:spLocks noChangeArrowheads="1"/>
            </p:cNvSpPr>
            <p:nvPr/>
          </p:nvSpPr>
          <p:spPr bwMode="auto">
            <a:xfrm>
              <a:off x="1307" y="3112"/>
              <a:ext cx="10" cy="12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0" name="Rectangle 141"/>
            <p:cNvSpPr>
              <a:spLocks noChangeArrowheads="1"/>
            </p:cNvSpPr>
            <p:nvPr/>
          </p:nvSpPr>
          <p:spPr bwMode="auto">
            <a:xfrm>
              <a:off x="2099" y="1584"/>
              <a:ext cx="1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true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31" name="Rectangle 142"/>
            <p:cNvSpPr>
              <a:spLocks noChangeArrowheads="1"/>
            </p:cNvSpPr>
            <p:nvPr/>
          </p:nvSpPr>
          <p:spPr bwMode="auto">
            <a:xfrm>
              <a:off x="2099" y="2640"/>
              <a:ext cx="214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true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32" name="Freeform 143"/>
            <p:cNvSpPr>
              <a:spLocks/>
            </p:cNvSpPr>
            <p:nvPr/>
          </p:nvSpPr>
          <p:spPr bwMode="auto">
            <a:xfrm>
              <a:off x="1328" y="1601"/>
              <a:ext cx="771" cy="268"/>
            </a:xfrm>
            <a:custGeom>
              <a:avLst/>
              <a:gdLst>
                <a:gd name="T0" fmla="*/ 386 w 771"/>
                <a:gd name="T1" fmla="*/ 0 h 268"/>
                <a:gd name="T2" fmla="*/ 0 w 771"/>
                <a:gd name="T3" fmla="*/ 129 h 268"/>
                <a:gd name="T4" fmla="*/ 386 w 771"/>
                <a:gd name="T5" fmla="*/ 268 h 268"/>
                <a:gd name="T6" fmla="*/ 771 w 771"/>
                <a:gd name="T7" fmla="*/ 129 h 268"/>
                <a:gd name="T8" fmla="*/ 386 w 771"/>
                <a:gd name="T9" fmla="*/ 0 h 2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1"/>
                <a:gd name="T16" fmla="*/ 0 h 268"/>
                <a:gd name="T17" fmla="*/ 771 w 771"/>
                <a:gd name="T18" fmla="*/ 268 h 2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1" h="268">
                  <a:moveTo>
                    <a:pt x="386" y="0"/>
                  </a:moveTo>
                  <a:lnTo>
                    <a:pt x="0" y="129"/>
                  </a:lnTo>
                  <a:lnTo>
                    <a:pt x="386" y="268"/>
                  </a:lnTo>
                  <a:lnTo>
                    <a:pt x="771" y="129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3" name="Freeform 144"/>
            <p:cNvSpPr>
              <a:spLocks/>
            </p:cNvSpPr>
            <p:nvPr/>
          </p:nvSpPr>
          <p:spPr bwMode="auto">
            <a:xfrm>
              <a:off x="1296" y="1601"/>
              <a:ext cx="803" cy="279"/>
            </a:xfrm>
            <a:custGeom>
              <a:avLst/>
              <a:gdLst>
                <a:gd name="T0" fmla="*/ 418 w 803"/>
                <a:gd name="T1" fmla="*/ 11 h 279"/>
                <a:gd name="T2" fmla="*/ 32 w 803"/>
                <a:gd name="T3" fmla="*/ 139 h 279"/>
                <a:gd name="T4" fmla="*/ 32 w 803"/>
                <a:gd name="T5" fmla="*/ 139 h 279"/>
                <a:gd name="T6" fmla="*/ 32 w 803"/>
                <a:gd name="T7" fmla="*/ 129 h 279"/>
                <a:gd name="T8" fmla="*/ 418 w 803"/>
                <a:gd name="T9" fmla="*/ 268 h 279"/>
                <a:gd name="T10" fmla="*/ 418 w 803"/>
                <a:gd name="T11" fmla="*/ 279 h 279"/>
                <a:gd name="T12" fmla="*/ 418 w 803"/>
                <a:gd name="T13" fmla="*/ 268 h 279"/>
                <a:gd name="T14" fmla="*/ 803 w 803"/>
                <a:gd name="T15" fmla="*/ 129 h 279"/>
                <a:gd name="T16" fmla="*/ 803 w 803"/>
                <a:gd name="T17" fmla="*/ 129 h 279"/>
                <a:gd name="T18" fmla="*/ 803 w 803"/>
                <a:gd name="T19" fmla="*/ 129 h 279"/>
                <a:gd name="T20" fmla="*/ 803 w 803"/>
                <a:gd name="T21" fmla="*/ 139 h 279"/>
                <a:gd name="T22" fmla="*/ 418 w 803"/>
                <a:gd name="T23" fmla="*/ 279 h 279"/>
                <a:gd name="T24" fmla="*/ 418 w 803"/>
                <a:gd name="T25" fmla="*/ 279 h 279"/>
                <a:gd name="T26" fmla="*/ 418 w 803"/>
                <a:gd name="T27" fmla="*/ 279 h 279"/>
                <a:gd name="T28" fmla="*/ 32 w 803"/>
                <a:gd name="T29" fmla="*/ 139 h 279"/>
                <a:gd name="T30" fmla="*/ 0 w 803"/>
                <a:gd name="T31" fmla="*/ 129 h 279"/>
                <a:gd name="T32" fmla="*/ 32 w 803"/>
                <a:gd name="T33" fmla="*/ 129 h 279"/>
                <a:gd name="T34" fmla="*/ 418 w 803"/>
                <a:gd name="T35" fmla="*/ 0 h 279"/>
                <a:gd name="T36" fmla="*/ 418 w 803"/>
                <a:gd name="T37" fmla="*/ 11 h 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9"/>
                <a:gd name="T59" fmla="*/ 803 w 803"/>
                <a:gd name="T60" fmla="*/ 279 h 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9">
                  <a:moveTo>
                    <a:pt x="418" y="11"/>
                  </a:moveTo>
                  <a:lnTo>
                    <a:pt x="32" y="139"/>
                  </a:lnTo>
                  <a:lnTo>
                    <a:pt x="32" y="129"/>
                  </a:lnTo>
                  <a:lnTo>
                    <a:pt x="418" y="268"/>
                  </a:lnTo>
                  <a:lnTo>
                    <a:pt x="418" y="279"/>
                  </a:lnTo>
                  <a:lnTo>
                    <a:pt x="418" y="268"/>
                  </a:lnTo>
                  <a:lnTo>
                    <a:pt x="803" y="129"/>
                  </a:lnTo>
                  <a:lnTo>
                    <a:pt x="803" y="139"/>
                  </a:lnTo>
                  <a:lnTo>
                    <a:pt x="418" y="279"/>
                  </a:lnTo>
                  <a:lnTo>
                    <a:pt x="32" y="139"/>
                  </a:lnTo>
                  <a:lnTo>
                    <a:pt x="0" y="129"/>
                  </a:lnTo>
                  <a:lnTo>
                    <a:pt x="32" y="129"/>
                  </a:lnTo>
                  <a:lnTo>
                    <a:pt x="418" y="0"/>
                  </a:lnTo>
                  <a:lnTo>
                    <a:pt x="418" y="11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4" name="Freeform 145"/>
            <p:cNvSpPr>
              <a:spLocks/>
            </p:cNvSpPr>
            <p:nvPr/>
          </p:nvSpPr>
          <p:spPr bwMode="auto">
            <a:xfrm>
              <a:off x="1714" y="1601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1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9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85" y="129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5" name="Freeform 146"/>
            <p:cNvSpPr>
              <a:spLocks/>
            </p:cNvSpPr>
            <p:nvPr/>
          </p:nvSpPr>
          <p:spPr bwMode="auto">
            <a:xfrm>
              <a:off x="1296" y="1601"/>
              <a:ext cx="803" cy="279"/>
            </a:xfrm>
            <a:custGeom>
              <a:avLst/>
              <a:gdLst>
                <a:gd name="T0" fmla="*/ 418 w 803"/>
                <a:gd name="T1" fmla="*/ 11 h 279"/>
                <a:gd name="T2" fmla="*/ 32 w 803"/>
                <a:gd name="T3" fmla="*/ 139 h 279"/>
                <a:gd name="T4" fmla="*/ 32 w 803"/>
                <a:gd name="T5" fmla="*/ 139 h 279"/>
                <a:gd name="T6" fmla="*/ 32 w 803"/>
                <a:gd name="T7" fmla="*/ 129 h 279"/>
                <a:gd name="T8" fmla="*/ 418 w 803"/>
                <a:gd name="T9" fmla="*/ 268 h 279"/>
                <a:gd name="T10" fmla="*/ 418 w 803"/>
                <a:gd name="T11" fmla="*/ 279 h 279"/>
                <a:gd name="T12" fmla="*/ 418 w 803"/>
                <a:gd name="T13" fmla="*/ 268 h 279"/>
                <a:gd name="T14" fmla="*/ 803 w 803"/>
                <a:gd name="T15" fmla="*/ 129 h 279"/>
                <a:gd name="T16" fmla="*/ 803 w 803"/>
                <a:gd name="T17" fmla="*/ 129 h 279"/>
                <a:gd name="T18" fmla="*/ 803 w 803"/>
                <a:gd name="T19" fmla="*/ 129 h 279"/>
                <a:gd name="T20" fmla="*/ 803 w 803"/>
                <a:gd name="T21" fmla="*/ 139 h 279"/>
                <a:gd name="T22" fmla="*/ 418 w 803"/>
                <a:gd name="T23" fmla="*/ 279 h 279"/>
                <a:gd name="T24" fmla="*/ 418 w 803"/>
                <a:gd name="T25" fmla="*/ 279 h 279"/>
                <a:gd name="T26" fmla="*/ 418 w 803"/>
                <a:gd name="T27" fmla="*/ 279 h 279"/>
                <a:gd name="T28" fmla="*/ 32 w 803"/>
                <a:gd name="T29" fmla="*/ 139 h 279"/>
                <a:gd name="T30" fmla="*/ 0 w 803"/>
                <a:gd name="T31" fmla="*/ 129 h 279"/>
                <a:gd name="T32" fmla="*/ 32 w 803"/>
                <a:gd name="T33" fmla="*/ 129 h 279"/>
                <a:gd name="T34" fmla="*/ 418 w 803"/>
                <a:gd name="T35" fmla="*/ 0 h 279"/>
                <a:gd name="T36" fmla="*/ 418 w 803"/>
                <a:gd name="T37" fmla="*/ 11 h 27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3"/>
                <a:gd name="T58" fmla="*/ 0 h 279"/>
                <a:gd name="T59" fmla="*/ 803 w 803"/>
                <a:gd name="T60" fmla="*/ 279 h 27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3" h="279">
                  <a:moveTo>
                    <a:pt x="418" y="11"/>
                  </a:moveTo>
                  <a:lnTo>
                    <a:pt x="32" y="139"/>
                  </a:lnTo>
                  <a:lnTo>
                    <a:pt x="32" y="129"/>
                  </a:lnTo>
                  <a:lnTo>
                    <a:pt x="418" y="268"/>
                  </a:lnTo>
                  <a:lnTo>
                    <a:pt x="418" y="279"/>
                  </a:lnTo>
                  <a:lnTo>
                    <a:pt x="418" y="268"/>
                  </a:lnTo>
                  <a:lnTo>
                    <a:pt x="803" y="129"/>
                  </a:lnTo>
                  <a:lnTo>
                    <a:pt x="803" y="139"/>
                  </a:lnTo>
                  <a:lnTo>
                    <a:pt x="418" y="279"/>
                  </a:lnTo>
                  <a:lnTo>
                    <a:pt x="32" y="139"/>
                  </a:lnTo>
                  <a:lnTo>
                    <a:pt x="0" y="129"/>
                  </a:lnTo>
                  <a:lnTo>
                    <a:pt x="32" y="129"/>
                  </a:lnTo>
                  <a:lnTo>
                    <a:pt x="418" y="0"/>
                  </a:lnTo>
                  <a:lnTo>
                    <a:pt x="418" y="11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6" name="Freeform 147"/>
            <p:cNvSpPr>
              <a:spLocks/>
            </p:cNvSpPr>
            <p:nvPr/>
          </p:nvSpPr>
          <p:spPr bwMode="auto">
            <a:xfrm>
              <a:off x="1714" y="1601"/>
              <a:ext cx="385" cy="139"/>
            </a:xfrm>
            <a:custGeom>
              <a:avLst/>
              <a:gdLst>
                <a:gd name="T0" fmla="*/ 385 w 385"/>
                <a:gd name="T1" fmla="*/ 139 h 139"/>
                <a:gd name="T2" fmla="*/ 0 w 385"/>
                <a:gd name="T3" fmla="*/ 11 h 139"/>
                <a:gd name="T4" fmla="*/ 0 w 385"/>
                <a:gd name="T5" fmla="*/ 0 h 139"/>
                <a:gd name="T6" fmla="*/ 0 w 385"/>
                <a:gd name="T7" fmla="*/ 0 h 139"/>
                <a:gd name="T8" fmla="*/ 0 w 385"/>
                <a:gd name="T9" fmla="*/ 0 h 139"/>
                <a:gd name="T10" fmla="*/ 385 w 385"/>
                <a:gd name="T11" fmla="*/ 129 h 139"/>
                <a:gd name="T12" fmla="*/ 385 w 385"/>
                <a:gd name="T13" fmla="*/ 13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5"/>
                <a:gd name="T22" fmla="*/ 0 h 139"/>
                <a:gd name="T23" fmla="*/ 385 w 385"/>
                <a:gd name="T24" fmla="*/ 139 h 1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5" h="139">
                  <a:moveTo>
                    <a:pt x="385" y="13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85" y="129"/>
                  </a:lnTo>
                  <a:lnTo>
                    <a:pt x="385" y="139"/>
                  </a:ln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37" name="Rectangle 148"/>
            <p:cNvSpPr>
              <a:spLocks noChangeArrowheads="1"/>
            </p:cNvSpPr>
            <p:nvPr/>
          </p:nvSpPr>
          <p:spPr bwMode="auto">
            <a:xfrm>
              <a:off x="1542" y="1698"/>
              <a:ext cx="212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2659FF"/>
                  </a:solidFill>
                  <a:latin typeface="Courier" pitchFamily="49" charset="0"/>
                  <a:cs typeface="Times New Roman" pitchFamily="18" charset="0"/>
                </a:rPr>
                <a:t>case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38" name="Rectangle 149"/>
            <p:cNvSpPr>
              <a:spLocks noChangeArrowheads="1"/>
            </p:cNvSpPr>
            <p:nvPr/>
          </p:nvSpPr>
          <p:spPr bwMode="auto">
            <a:xfrm>
              <a:off x="1746" y="1698"/>
              <a:ext cx="5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: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39" name="Rectangle 150"/>
            <p:cNvSpPr>
              <a:spLocks noChangeArrowheads="1"/>
            </p:cNvSpPr>
            <p:nvPr/>
          </p:nvSpPr>
          <p:spPr bwMode="auto">
            <a:xfrm>
              <a:off x="1800" y="1687"/>
              <a:ext cx="73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1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b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38040" name="Rectangle 151"/>
            <p:cNvSpPr>
              <a:spLocks noChangeArrowheads="1"/>
            </p:cNvSpPr>
            <p:nvPr/>
          </p:nvSpPr>
          <p:spPr bwMode="auto">
            <a:xfrm>
              <a:off x="1703" y="3240"/>
              <a:ext cx="11" cy="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38041" name="Oval 152"/>
            <p:cNvSpPr>
              <a:spLocks noChangeArrowheads="1"/>
            </p:cNvSpPr>
            <p:nvPr/>
          </p:nvSpPr>
          <p:spPr bwMode="auto">
            <a:xfrm>
              <a:off x="1671" y="787"/>
              <a:ext cx="96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  <p:sp>
          <p:nvSpPr>
            <p:cNvPr id="38042" name="Line 153"/>
            <p:cNvSpPr>
              <a:spLocks noChangeShapeType="1"/>
            </p:cNvSpPr>
            <p:nvPr/>
          </p:nvSpPr>
          <p:spPr bwMode="auto">
            <a:xfrm>
              <a:off x="1720" y="883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3" name="Line 154"/>
            <p:cNvSpPr>
              <a:spLocks noChangeShapeType="1"/>
            </p:cNvSpPr>
            <p:nvPr/>
          </p:nvSpPr>
          <p:spPr bwMode="auto">
            <a:xfrm>
              <a:off x="1725" y="1345"/>
              <a:ext cx="0" cy="2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4" name="Line 155"/>
            <p:cNvSpPr>
              <a:spLocks noChangeShapeType="1"/>
            </p:cNvSpPr>
            <p:nvPr/>
          </p:nvSpPr>
          <p:spPr bwMode="auto">
            <a:xfrm>
              <a:off x="1720" y="187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5" name="Line 156"/>
            <p:cNvSpPr>
              <a:spLocks noChangeShapeType="1"/>
            </p:cNvSpPr>
            <p:nvPr/>
          </p:nvSpPr>
          <p:spPr bwMode="auto">
            <a:xfrm>
              <a:off x="2112" y="1215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6" name="Line 157"/>
            <p:cNvSpPr>
              <a:spLocks noChangeShapeType="1"/>
            </p:cNvSpPr>
            <p:nvPr/>
          </p:nvSpPr>
          <p:spPr bwMode="auto">
            <a:xfrm>
              <a:off x="2099" y="174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7" name="Line 158"/>
            <p:cNvSpPr>
              <a:spLocks noChangeShapeType="1"/>
            </p:cNvSpPr>
            <p:nvPr/>
          </p:nvSpPr>
          <p:spPr bwMode="auto">
            <a:xfrm>
              <a:off x="3086" y="1226"/>
              <a:ext cx="2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8" name="Line 159"/>
            <p:cNvSpPr>
              <a:spLocks noChangeShapeType="1"/>
            </p:cNvSpPr>
            <p:nvPr/>
          </p:nvSpPr>
          <p:spPr bwMode="auto">
            <a:xfrm>
              <a:off x="3074" y="1740"/>
              <a:ext cx="2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49" name="Line 160"/>
            <p:cNvSpPr>
              <a:spLocks noChangeShapeType="1"/>
            </p:cNvSpPr>
            <p:nvPr/>
          </p:nvSpPr>
          <p:spPr bwMode="auto">
            <a:xfrm>
              <a:off x="4050" y="1213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0" name="Line 161"/>
            <p:cNvSpPr>
              <a:spLocks noChangeShapeType="1"/>
            </p:cNvSpPr>
            <p:nvPr/>
          </p:nvSpPr>
          <p:spPr bwMode="auto">
            <a:xfrm>
              <a:off x="4060" y="1728"/>
              <a:ext cx="2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1" name="Line 162"/>
            <p:cNvSpPr>
              <a:spLocks noChangeShapeType="1"/>
            </p:cNvSpPr>
            <p:nvPr/>
          </p:nvSpPr>
          <p:spPr bwMode="auto">
            <a:xfrm>
              <a:off x="2100" y="2812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2" name="Line 163"/>
            <p:cNvSpPr>
              <a:spLocks noChangeShapeType="1"/>
            </p:cNvSpPr>
            <p:nvPr/>
          </p:nvSpPr>
          <p:spPr bwMode="auto">
            <a:xfrm>
              <a:off x="4272" y="1213"/>
              <a:ext cx="0" cy="233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3" name="Line 164"/>
            <p:cNvSpPr>
              <a:spLocks noChangeShapeType="1"/>
            </p:cNvSpPr>
            <p:nvPr/>
          </p:nvSpPr>
          <p:spPr bwMode="auto">
            <a:xfrm>
              <a:off x="1714" y="2433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4" name="Line 165"/>
            <p:cNvSpPr>
              <a:spLocks noChangeShapeType="1"/>
            </p:cNvSpPr>
            <p:nvPr/>
          </p:nvSpPr>
          <p:spPr bwMode="auto">
            <a:xfrm>
              <a:off x="1714" y="2951"/>
              <a:ext cx="0" cy="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5" name="Line 166"/>
            <p:cNvSpPr>
              <a:spLocks noChangeShapeType="1"/>
            </p:cNvSpPr>
            <p:nvPr/>
          </p:nvSpPr>
          <p:spPr bwMode="auto">
            <a:xfrm>
              <a:off x="3086" y="2812"/>
              <a:ext cx="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6" name="Line 167"/>
            <p:cNvSpPr>
              <a:spLocks noChangeShapeType="1"/>
            </p:cNvSpPr>
            <p:nvPr/>
          </p:nvSpPr>
          <p:spPr bwMode="auto">
            <a:xfrm flipV="1">
              <a:off x="4032" y="2801"/>
              <a:ext cx="240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7" name="Line 168"/>
            <p:cNvSpPr>
              <a:spLocks noChangeShapeType="1"/>
            </p:cNvSpPr>
            <p:nvPr/>
          </p:nvSpPr>
          <p:spPr bwMode="auto">
            <a:xfrm>
              <a:off x="1720" y="3247"/>
              <a:ext cx="0" cy="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38058" name="Line 169"/>
            <p:cNvSpPr>
              <a:spLocks noChangeShapeType="1"/>
            </p:cNvSpPr>
            <p:nvPr/>
          </p:nvSpPr>
          <p:spPr bwMode="auto">
            <a:xfrm flipH="1">
              <a:off x="1720" y="3408"/>
              <a:ext cx="5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l-GR"/>
            </a:p>
          </p:txBody>
        </p:sp>
        <p:sp>
          <p:nvSpPr>
            <p:cNvPr id="38059" name="Line 170"/>
            <p:cNvSpPr>
              <a:spLocks noChangeShapeType="1"/>
            </p:cNvSpPr>
            <p:nvPr/>
          </p:nvSpPr>
          <p:spPr bwMode="auto">
            <a:xfrm flipH="1">
              <a:off x="1728" y="3552"/>
              <a:ext cx="2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BC6B83-41E3-4042-948E-30EFBDB4CC21}" type="slidenum">
              <a:rPr lang="en-US" sz="1200" smtClean="0">
                <a:latin typeface="Tahoma" pitchFamily="34" charset="0"/>
              </a:rPr>
              <a:pPr/>
              <a:t>32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600" dirty="0" smtClean="0"/>
              <a:t>Το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switch</a:t>
            </a:r>
            <a:r>
              <a:rPr lang="en-US" dirty="0" smtClean="0"/>
              <a:t> </a:t>
            </a:r>
            <a:r>
              <a:rPr lang="en-US" sz="3600" dirty="0" smtClean="0"/>
              <a:t>Statement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dirty="0" smtClean="0"/>
              <a:t>Η έκφραση ενός </a:t>
            </a:r>
            <a:r>
              <a:rPr lang="en-US" dirty="0" smtClean="0"/>
              <a:t>switch statement </a:t>
            </a:r>
            <a:r>
              <a:rPr lang="el-GR" dirty="0" smtClean="0"/>
              <a:t>πρέπει να έχει ως αποτέλεσμα ένα</a:t>
            </a:r>
            <a:r>
              <a:rPr lang="en-US" dirty="0" smtClean="0"/>
              <a:t> </a:t>
            </a:r>
            <a:r>
              <a:rPr lang="el-GR" i="1" dirty="0" smtClean="0">
                <a:solidFill>
                  <a:schemeClr val="accent6"/>
                </a:solidFill>
              </a:rPr>
              <a:t>ΑΚΕΡΑΙΟ</a:t>
            </a:r>
            <a:r>
              <a:rPr lang="en-US" i="1" dirty="0" smtClean="0">
                <a:solidFill>
                  <a:schemeClr val="accent6"/>
                </a:solidFill>
              </a:rPr>
              <a:t> </a:t>
            </a:r>
            <a:r>
              <a:rPr lang="el-GR" i="1" dirty="0" smtClean="0">
                <a:solidFill>
                  <a:schemeClr val="accent6"/>
                </a:solidFill>
              </a:rPr>
              <a:t> </a:t>
            </a:r>
            <a:r>
              <a:rPr lang="en-US" i="1" dirty="0" smtClean="0">
                <a:solidFill>
                  <a:schemeClr val="accent6"/>
                </a:solidFill>
              </a:rPr>
              <a:t>data type</a:t>
            </a:r>
            <a:r>
              <a:rPr lang="en-US" dirty="0" smtClean="0"/>
              <a:t>, </a:t>
            </a:r>
            <a:r>
              <a:rPr lang="el-GR" dirty="0" smtClean="0"/>
              <a:t>ή </a:t>
            </a:r>
            <a:r>
              <a:rPr lang="en-US" dirty="0" smtClean="0">
                <a:solidFill>
                  <a:schemeClr val="accent6"/>
                </a:solidFill>
              </a:rPr>
              <a:t>character </a:t>
            </a:r>
            <a:r>
              <a:rPr lang="el-GR" dirty="0" smtClean="0"/>
              <a:t>ή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accent6"/>
                </a:solidFill>
              </a:rPr>
              <a:t>string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l-GR" dirty="0" smtClean="0"/>
              <a:t>Παρατηρείστε ότι η υπονοούμενη </a:t>
            </a:r>
            <a:r>
              <a:rPr lang="en-US" dirty="0" err="1" smtClean="0">
                <a:solidFill>
                  <a:schemeClr val="accent6"/>
                </a:solidFill>
              </a:rPr>
              <a:t>boolean</a:t>
            </a:r>
            <a:r>
              <a:rPr lang="en-US" dirty="0" smtClean="0"/>
              <a:t> </a:t>
            </a:r>
            <a:r>
              <a:rPr lang="el-GR" dirty="0" smtClean="0"/>
              <a:t>συνθήκη</a:t>
            </a:r>
            <a:r>
              <a:rPr lang="en-US" dirty="0" smtClean="0"/>
              <a:t> </a:t>
            </a:r>
            <a:r>
              <a:rPr lang="el-GR" dirty="0" smtClean="0"/>
              <a:t>σε ένα </a:t>
            </a:r>
            <a:r>
              <a:rPr lang="en-US" dirty="0" smtClean="0">
                <a:solidFill>
                  <a:schemeClr val="accent6"/>
                </a:solidFill>
              </a:rPr>
              <a:t>switch</a:t>
            </a:r>
            <a:r>
              <a:rPr lang="en-US" dirty="0" smtClean="0"/>
              <a:t> statement </a:t>
            </a:r>
            <a:r>
              <a:rPr lang="el-GR" dirty="0" smtClean="0"/>
              <a:t>είναι η ισότητα</a:t>
            </a:r>
            <a:r>
              <a:rPr lang="en-US" dirty="0" smtClean="0"/>
              <a:t> – </a:t>
            </a:r>
            <a:r>
              <a:rPr lang="el-GR" dirty="0" smtClean="0"/>
              <a:t>προσπαθεί να </a:t>
            </a:r>
            <a:r>
              <a:rPr lang="el-GR" dirty="0" err="1" smtClean="0"/>
              <a:t>ταυτοποιήσει</a:t>
            </a:r>
            <a:r>
              <a:rPr lang="el-GR" dirty="0" smtClean="0"/>
              <a:t> την τιμή της έκφρασης με κάποια τιμή των περιπτώσεων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SwitchTester.cs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0893E0-CCB4-4456-8B0B-126BDB13F6B0}" type="slidenum">
              <a:rPr lang="en-US" sz="1200" smtClean="0">
                <a:latin typeface="Tahoma" pitchFamily="34" charset="0"/>
              </a:rPr>
              <a:pPr/>
              <a:t>33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 dirty="0" smtClean="0"/>
              <a:t>Το</a:t>
            </a:r>
            <a:r>
              <a:rPr lang="en-US" dirty="0" smtClean="0"/>
              <a:t> </a:t>
            </a:r>
            <a:r>
              <a:rPr lang="en-US" b="1" dirty="0" smtClean="0">
                <a:latin typeface="Courier New" pitchFamily="49" charset="0"/>
              </a:rPr>
              <a:t>switch</a:t>
            </a:r>
            <a:r>
              <a:rPr lang="en-US" dirty="0" smtClean="0"/>
              <a:t> </a:t>
            </a:r>
            <a:r>
              <a:rPr lang="en-US" sz="3200" dirty="0" smtClean="0"/>
              <a:t>Statement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91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 dirty="0" smtClean="0"/>
              <a:t>Το</a:t>
            </a:r>
            <a:r>
              <a:rPr lang="en-US" sz="2400" dirty="0" smtClean="0"/>
              <a:t> switch statement </a:t>
            </a:r>
            <a:r>
              <a:rPr lang="el-GR" sz="2400" dirty="0" smtClean="0"/>
              <a:t>μπορεί να έχει και μια προεπιλογή 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chemeClr val="accent6"/>
                </a:solidFill>
              </a:rPr>
              <a:t>default case</a:t>
            </a:r>
            <a:r>
              <a:rPr lang="en-US" sz="2400" dirty="0" smtClean="0"/>
              <a:t> </a:t>
            </a:r>
            <a:r>
              <a:rPr lang="el-GR" sz="2400" dirty="0" smtClean="0"/>
              <a:t>ως τελευταία περίπτωση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l-GR" sz="2000" dirty="0" smtClean="0"/>
              <a:t>Το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6"/>
                </a:solidFill>
              </a:rPr>
              <a:t>default case</a:t>
            </a:r>
            <a:r>
              <a:rPr lang="en-US" sz="2000" dirty="0" smtClean="0"/>
              <a:t> </a:t>
            </a:r>
            <a:r>
              <a:rPr lang="el-GR" sz="2000" dirty="0" smtClean="0"/>
              <a:t>δεν έχει μια συγκεκριμένη τιμή και απλά χρησιμοποιεί τη δεσμευμένη λέξη 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</a:rPr>
              <a:t>default</a:t>
            </a:r>
            <a:endParaRPr lang="en-US" sz="2000" b="1" dirty="0" smtClean="0">
              <a:solidFill>
                <a:schemeClr val="accent6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l-GR" sz="2000" dirty="0" smtClean="0"/>
              <a:t>Αν το </a:t>
            </a:r>
            <a:r>
              <a:rPr lang="en-US" sz="2000" dirty="0" smtClean="0">
                <a:solidFill>
                  <a:schemeClr val="accent6"/>
                </a:solidFill>
              </a:rPr>
              <a:t>default case </a:t>
            </a:r>
            <a:r>
              <a:rPr lang="el-GR" sz="2000" dirty="0" smtClean="0"/>
              <a:t>είναι παρόν</a:t>
            </a:r>
            <a:r>
              <a:rPr lang="en-US" sz="2000" dirty="0" smtClean="0"/>
              <a:t>, </a:t>
            </a:r>
            <a:r>
              <a:rPr lang="el-GR" sz="2000" dirty="0" smtClean="0"/>
              <a:t>ο έλεγχος ροής μεταφέρεται σε αυτό όταν δεν έχουμε ταυτοποίηση με μια από τις περιπτώσεις </a:t>
            </a:r>
            <a:r>
              <a:rPr lang="el-GR" sz="2000" dirty="0" err="1" smtClean="0"/>
              <a:t>πρόηγουμένως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l-GR" sz="2000" dirty="0" smtClean="0"/>
              <a:t>Αν δεν υπάρχει </a:t>
            </a:r>
            <a:r>
              <a:rPr lang="en-US" sz="2000" dirty="0" smtClean="0">
                <a:solidFill>
                  <a:schemeClr val="accent6"/>
                </a:solidFill>
              </a:rPr>
              <a:t>default case</a:t>
            </a:r>
            <a:r>
              <a:rPr lang="en-US" sz="2000" dirty="0" smtClean="0"/>
              <a:t>, </a:t>
            </a:r>
            <a:r>
              <a:rPr lang="el-GR" sz="2000" dirty="0" smtClean="0"/>
              <a:t>και καμία από τις προηγούμενες περιπτώσεις δεν </a:t>
            </a:r>
            <a:r>
              <a:rPr lang="el-GR" sz="2000" dirty="0" err="1" smtClean="0"/>
              <a:t>ταυτοποιείται</a:t>
            </a:r>
            <a:r>
              <a:rPr lang="el-GR" sz="2000" dirty="0" smtClean="0"/>
              <a:t> με την έκφραση τότε ο έλεγχος ροής του προγράμματος συνεχίζεται με το επόμενο </a:t>
            </a:r>
            <a:r>
              <a:rPr lang="en-US" sz="2000" dirty="0" smtClean="0"/>
              <a:t>statement </a:t>
            </a:r>
            <a:r>
              <a:rPr lang="el-GR" sz="2000" dirty="0" smtClean="0"/>
              <a:t>μετά το</a:t>
            </a:r>
            <a:r>
              <a:rPr lang="en-US" sz="2000" dirty="0" smtClean="0"/>
              <a:t> switch</a:t>
            </a:r>
          </a:p>
          <a:p>
            <a:pPr eaLnBrk="1" hangingPunct="1">
              <a:lnSpc>
                <a:spcPct val="90000"/>
              </a:lnSpc>
            </a:pPr>
            <a:r>
              <a:rPr lang="el-GR" sz="2400" dirty="0" smtClean="0"/>
              <a:t>Το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chemeClr val="accent6"/>
                </a:solidFill>
              </a:rPr>
              <a:t>break</a:t>
            </a:r>
            <a:r>
              <a:rPr lang="en-US" sz="2400" i="1" dirty="0" smtClean="0"/>
              <a:t> statement</a:t>
            </a:r>
            <a:r>
              <a:rPr lang="en-US" sz="2400" dirty="0" smtClean="0"/>
              <a:t>  </a:t>
            </a:r>
            <a:r>
              <a:rPr lang="el-GR" sz="2400" dirty="0" smtClean="0"/>
              <a:t>χρησιμοποιείται σαν το τελευταίο </a:t>
            </a:r>
            <a:r>
              <a:rPr lang="en-US" sz="2400" dirty="0" smtClean="0"/>
              <a:t>statement </a:t>
            </a:r>
            <a:r>
              <a:rPr lang="el-GR" sz="2400" dirty="0" smtClean="0"/>
              <a:t>κάθε περίπτωσης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l-GR" sz="2000" dirty="0" smtClean="0"/>
              <a:t>Το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accent6"/>
                </a:solidFill>
                <a:latin typeface="Courier New" pitchFamily="49" charset="0"/>
              </a:rPr>
              <a:t>break</a:t>
            </a:r>
            <a:r>
              <a:rPr lang="en-US" sz="2000" dirty="0" smtClean="0"/>
              <a:t> statement </a:t>
            </a:r>
            <a:r>
              <a:rPr lang="el-GR" sz="2000" dirty="0" smtClean="0"/>
              <a:t>κάνει τον έλεγχο ροής να μεταφέρεται στο τέλος του </a:t>
            </a:r>
            <a:r>
              <a:rPr lang="en-US" sz="2000" dirty="0" smtClean="0"/>
              <a:t>switch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75EC3E9-9A1E-40CE-B668-4CF4FD50864A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ReverseNumber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1600200" y="3696494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1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1905000" y="3696494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2</a:t>
            </a:r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2819400" y="3696494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dirty="0"/>
              <a:t>5</a:t>
            </a:r>
          </a:p>
        </p:txBody>
      </p:sp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2514600" y="3696494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4</a:t>
            </a:r>
          </a:p>
        </p:txBody>
      </p:sp>
      <p:sp>
        <p:nvSpPr>
          <p:cNvPr id="9224" name="Rectangle 12"/>
          <p:cNvSpPr>
            <a:spLocks noChangeArrowheads="1"/>
          </p:cNvSpPr>
          <p:nvPr/>
        </p:nvSpPr>
        <p:spPr bwMode="auto">
          <a:xfrm>
            <a:off x="2209800" y="3696494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3</a:t>
            </a:r>
          </a:p>
        </p:txBody>
      </p:sp>
      <p:sp>
        <p:nvSpPr>
          <p:cNvPr id="9225" name="Rectangle 15"/>
          <p:cNvSpPr>
            <a:spLocks noChangeArrowheads="1"/>
          </p:cNvSpPr>
          <p:nvPr/>
        </p:nvSpPr>
        <p:spPr bwMode="auto">
          <a:xfrm>
            <a:off x="5257800" y="3696494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7</a:t>
            </a:r>
          </a:p>
        </p:txBody>
      </p:sp>
      <p:sp>
        <p:nvSpPr>
          <p:cNvPr id="9226" name="Rectangle 16"/>
          <p:cNvSpPr>
            <a:spLocks noChangeArrowheads="1"/>
          </p:cNvSpPr>
          <p:nvPr/>
        </p:nvSpPr>
        <p:spPr bwMode="auto">
          <a:xfrm>
            <a:off x="5562600" y="3696494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6</a:t>
            </a:r>
          </a:p>
        </p:txBody>
      </p:sp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1860550" y="3134764"/>
            <a:ext cx="958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dirty="0">
                <a:solidFill>
                  <a:srgbClr val="FF5050"/>
                </a:solidFill>
              </a:rPr>
              <a:t>number</a:t>
            </a:r>
          </a:p>
        </p:txBody>
      </p:sp>
      <p:sp>
        <p:nvSpPr>
          <p:cNvPr id="9228" name="Text Box 18"/>
          <p:cNvSpPr txBox="1">
            <a:spLocks noChangeArrowheads="1"/>
          </p:cNvSpPr>
          <p:nvPr/>
        </p:nvSpPr>
        <p:spPr bwMode="auto">
          <a:xfrm>
            <a:off x="5114925" y="3173352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9999"/>
                </a:solidFill>
              </a:rPr>
              <a:t>reverse</a:t>
            </a:r>
          </a:p>
        </p:txBody>
      </p:sp>
      <p:sp>
        <p:nvSpPr>
          <p:cNvPr id="9229" name="Text Box 23"/>
          <p:cNvSpPr txBox="1">
            <a:spLocks noChangeArrowheads="1"/>
          </p:cNvSpPr>
          <p:nvPr/>
        </p:nvSpPr>
        <p:spPr bwMode="auto">
          <a:xfrm>
            <a:off x="1600200" y="2133997"/>
            <a:ext cx="4976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2000" dirty="0"/>
              <a:t>Έστω ότι αρχικά ο αριθμός είναι </a:t>
            </a:r>
            <a:r>
              <a:rPr lang="en-US" sz="2000" dirty="0"/>
              <a:t>“</a:t>
            </a:r>
            <a:r>
              <a:rPr lang="en-US" sz="2000" dirty="0">
                <a:solidFill>
                  <a:srgbClr val="FF0000"/>
                </a:solidFill>
              </a:rPr>
              <a:t>1234567</a:t>
            </a:r>
            <a:r>
              <a:rPr lang="en-US" sz="2000" dirty="0"/>
              <a:t>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96331B-0199-41E4-8811-AA20950225AC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ReverseNumber</a:t>
            </a: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6002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1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19050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2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5146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4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2098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3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257800" y="2286000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7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562600" y="2286000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6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905000" y="1860550"/>
            <a:ext cx="958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FF5050"/>
                </a:solidFill>
              </a:rPr>
              <a:t>number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140325" y="1804988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9999"/>
                </a:solidFill>
              </a:rPr>
              <a:t>reverse</a:t>
            </a:r>
          </a:p>
        </p:txBody>
      </p:sp>
      <p:sp>
        <p:nvSpPr>
          <p:cNvPr id="428044" name="Text Box 12"/>
          <p:cNvSpPr txBox="1">
            <a:spLocks noChangeArrowheads="1"/>
          </p:cNvSpPr>
          <p:nvPr/>
        </p:nvSpPr>
        <p:spPr bwMode="auto">
          <a:xfrm>
            <a:off x="1981200" y="3657600"/>
            <a:ext cx="59753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 </a:t>
            </a:r>
          </a:p>
          <a:p>
            <a:pPr algn="l"/>
            <a:r>
              <a:rPr lang="en-US" sz="2000" b="1">
                <a:latin typeface="Courier New" pitchFamily="49" charset="0"/>
              </a:rPr>
              <a:t>{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</a:t>
            </a:r>
            <a:r>
              <a:rPr lang="en-US" sz="2000" b="1" i="1">
                <a:latin typeface="Courier New" pitchFamily="49" charset="0"/>
              </a:rPr>
              <a:t>lastDigit = number % 10</a:t>
            </a:r>
            <a:r>
              <a:rPr lang="en-US" sz="2000" b="1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</a:t>
            </a:r>
            <a:r>
              <a:rPr lang="en-US" sz="2000" b="1" i="1">
                <a:latin typeface="Courier New" pitchFamily="49" charset="0"/>
              </a:rPr>
              <a:t>reverse = reverse * 10 + lastDigit</a:t>
            </a:r>
            <a:r>
              <a:rPr lang="en-US" sz="2000" b="1">
                <a:latin typeface="Courier New" pitchFamily="49" charset="0"/>
              </a:rPr>
              <a:t>;</a:t>
            </a:r>
          </a:p>
          <a:p>
            <a:pPr algn="l"/>
            <a:endParaRPr lang="en-US" sz="2000" b="1">
              <a:latin typeface="Courier New" pitchFamily="49" charset="0"/>
            </a:endParaRPr>
          </a:p>
          <a:p>
            <a:pPr algn="l"/>
            <a:r>
              <a:rPr lang="en-US" sz="2000" b="1">
                <a:latin typeface="Courier New" pitchFamily="49" charset="0"/>
              </a:rPr>
              <a:t>}</a:t>
            </a:r>
          </a:p>
        </p:txBody>
      </p:sp>
      <p:grpSp>
        <p:nvGrpSpPr>
          <p:cNvPr id="10253" name="Group 21"/>
          <p:cNvGrpSpPr>
            <a:grpSpLocks/>
          </p:cNvGrpSpPr>
          <p:nvPr/>
        </p:nvGrpSpPr>
        <p:grpSpPr bwMode="auto">
          <a:xfrm>
            <a:off x="2819400" y="2286000"/>
            <a:ext cx="3352800" cy="838200"/>
            <a:chOff x="1776" y="1440"/>
            <a:chExt cx="2112" cy="528"/>
          </a:xfrm>
        </p:grpSpPr>
        <p:sp>
          <p:nvSpPr>
            <p:cNvPr id="10260" name="Rectangle 5"/>
            <p:cNvSpPr>
              <a:spLocks noChangeArrowheads="1"/>
            </p:cNvSpPr>
            <p:nvPr/>
          </p:nvSpPr>
          <p:spPr bwMode="auto">
            <a:xfrm>
              <a:off x="1776" y="1440"/>
              <a:ext cx="192" cy="240"/>
            </a:xfrm>
            <a:prstGeom prst="rect">
              <a:avLst/>
            </a:prstGeom>
            <a:solidFill>
              <a:srgbClr val="FF5050"/>
            </a:solidFill>
            <a:ln w="12700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>
                  <a:solidFill>
                    <a:schemeClr val="folHlink"/>
                  </a:solidFill>
                </a:rPr>
                <a:t>5</a:t>
              </a:r>
            </a:p>
          </p:txBody>
        </p:sp>
        <p:sp>
          <p:nvSpPr>
            <p:cNvPr id="10261" name="Freeform 13"/>
            <p:cNvSpPr>
              <a:spLocks/>
            </p:cNvSpPr>
            <p:nvPr/>
          </p:nvSpPr>
          <p:spPr bwMode="auto">
            <a:xfrm>
              <a:off x="1824" y="1680"/>
              <a:ext cx="1968" cy="288"/>
            </a:xfrm>
            <a:custGeom>
              <a:avLst/>
              <a:gdLst>
                <a:gd name="T0" fmla="*/ 0 w 2160"/>
                <a:gd name="T1" fmla="*/ 0 h 416"/>
                <a:gd name="T2" fmla="*/ 476 w 2160"/>
                <a:gd name="T3" fmla="*/ 29 h 416"/>
                <a:gd name="T4" fmla="*/ 976 w 2160"/>
                <a:gd name="T5" fmla="*/ 15 h 416"/>
                <a:gd name="T6" fmla="*/ 1126 w 2160"/>
                <a:gd name="T7" fmla="*/ 0 h 4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"/>
                <a:gd name="T13" fmla="*/ 0 h 416"/>
                <a:gd name="T14" fmla="*/ 2160 w 2160"/>
                <a:gd name="T15" fmla="*/ 416 h 4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" h="416">
                  <a:moveTo>
                    <a:pt x="0" y="0"/>
                  </a:moveTo>
                  <a:cubicBezTo>
                    <a:pt x="300" y="176"/>
                    <a:pt x="600" y="352"/>
                    <a:pt x="912" y="384"/>
                  </a:cubicBezTo>
                  <a:cubicBezTo>
                    <a:pt x="1224" y="416"/>
                    <a:pt x="1664" y="256"/>
                    <a:pt x="1872" y="192"/>
                  </a:cubicBezTo>
                  <a:cubicBezTo>
                    <a:pt x="2080" y="128"/>
                    <a:pt x="2120" y="64"/>
                    <a:pt x="2160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0262" name="Rectangle 14"/>
            <p:cNvSpPr>
              <a:spLocks noChangeArrowheads="1"/>
            </p:cNvSpPr>
            <p:nvPr/>
          </p:nvSpPr>
          <p:spPr bwMode="auto">
            <a:xfrm>
              <a:off x="3696" y="1440"/>
              <a:ext cx="192" cy="240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2400"/>
                <a:t>5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973388" y="1447800"/>
            <a:ext cx="1141412" cy="762000"/>
            <a:chOff x="1873" y="912"/>
            <a:chExt cx="719" cy="480"/>
          </a:xfrm>
        </p:grpSpPr>
        <p:sp>
          <p:nvSpPr>
            <p:cNvPr id="10258" name="Text Box 15"/>
            <p:cNvSpPr txBox="1">
              <a:spLocks noChangeArrowheads="1"/>
            </p:cNvSpPr>
            <p:nvPr/>
          </p:nvSpPr>
          <p:spPr bwMode="auto">
            <a:xfrm>
              <a:off x="1873" y="912"/>
              <a:ext cx="71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400"/>
                <a:t>number % 10</a:t>
              </a:r>
            </a:p>
          </p:txBody>
        </p:sp>
        <p:sp>
          <p:nvSpPr>
            <p:cNvPr id="10259" name="Line 16"/>
            <p:cNvSpPr>
              <a:spLocks noChangeShapeType="1"/>
            </p:cNvSpPr>
            <p:nvPr/>
          </p:nvSpPr>
          <p:spPr bwMode="auto">
            <a:xfrm flipH="1">
              <a:off x="1920" y="1104"/>
              <a:ext cx="24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194300" y="1447800"/>
            <a:ext cx="2805113" cy="762000"/>
            <a:chOff x="1353" y="912"/>
            <a:chExt cx="1767" cy="480"/>
          </a:xfrm>
        </p:grpSpPr>
        <p:sp>
          <p:nvSpPr>
            <p:cNvPr id="10256" name="Text Box 19"/>
            <p:cNvSpPr txBox="1">
              <a:spLocks noChangeArrowheads="1"/>
            </p:cNvSpPr>
            <p:nvPr/>
          </p:nvSpPr>
          <p:spPr bwMode="auto">
            <a:xfrm>
              <a:off x="1353" y="912"/>
              <a:ext cx="176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400"/>
                <a:t>reverse = reverse * 10 + number / 10</a:t>
              </a:r>
            </a:p>
          </p:txBody>
        </p:sp>
        <p:sp>
          <p:nvSpPr>
            <p:cNvPr id="10257" name="Line 20"/>
            <p:cNvSpPr>
              <a:spLocks noChangeShapeType="1"/>
            </p:cNvSpPr>
            <p:nvPr/>
          </p:nvSpPr>
          <p:spPr bwMode="auto">
            <a:xfrm flipH="1">
              <a:off x="1920" y="1104"/>
              <a:ext cx="24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488C22E-4C1D-4B6E-9029-354E351254F8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ReverseNumber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16002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1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19050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2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5146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4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2209800" y="2286000"/>
            <a:ext cx="304800" cy="381000"/>
          </a:xfrm>
          <a:prstGeom prst="rect">
            <a:avLst/>
          </a:prstGeom>
          <a:solidFill>
            <a:srgbClr val="FF5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3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257800" y="2286000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7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562600" y="2286000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6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905000" y="1860550"/>
            <a:ext cx="958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FF5050"/>
                </a:solidFill>
              </a:rPr>
              <a:t>number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276850" y="1804988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9999"/>
                </a:solidFill>
              </a:rPr>
              <a:t>reverse</a:t>
            </a:r>
          </a:p>
        </p:txBody>
      </p:sp>
      <p:sp>
        <p:nvSpPr>
          <p:cNvPr id="433164" name="Text Box 12"/>
          <p:cNvSpPr txBox="1">
            <a:spLocks noChangeArrowheads="1"/>
          </p:cNvSpPr>
          <p:nvPr/>
        </p:nvSpPr>
        <p:spPr bwMode="auto">
          <a:xfrm>
            <a:off x="1981200" y="3657600"/>
            <a:ext cx="59753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>
                <a:latin typeface="Courier New" pitchFamily="49" charset="0"/>
              </a:rPr>
              <a:t>while (number &gt; 0)</a:t>
            </a:r>
          </a:p>
          <a:p>
            <a:pPr algn="l"/>
            <a:r>
              <a:rPr lang="en-US" sz="2000" b="1">
                <a:latin typeface="Courier New" pitchFamily="49" charset="0"/>
              </a:rPr>
              <a:t>{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</a:t>
            </a:r>
            <a:r>
              <a:rPr lang="en-US" sz="2000" b="1" i="1">
                <a:latin typeface="Courier New" pitchFamily="49" charset="0"/>
              </a:rPr>
              <a:t>lastDigit = number % 10</a:t>
            </a:r>
            <a:r>
              <a:rPr lang="en-US" sz="2000" b="1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</a:t>
            </a:r>
            <a:r>
              <a:rPr lang="en-US" sz="2000" b="1" i="1">
                <a:latin typeface="Courier New" pitchFamily="49" charset="0"/>
              </a:rPr>
              <a:t>reverse = reverse * 10 + lastDigit</a:t>
            </a:r>
            <a:r>
              <a:rPr lang="en-US" sz="2000" b="1">
                <a:latin typeface="Courier New" pitchFamily="49" charset="0"/>
              </a:rPr>
              <a:t>;</a:t>
            </a:r>
          </a:p>
          <a:p>
            <a:pPr algn="l"/>
            <a:r>
              <a:rPr lang="en-US" sz="2000" b="1">
                <a:latin typeface="Courier New" pitchFamily="49" charset="0"/>
              </a:rPr>
              <a:t>   number = number / 10;</a:t>
            </a:r>
          </a:p>
          <a:p>
            <a:pPr algn="l"/>
            <a:r>
              <a:rPr lang="en-US" sz="2000" b="1">
                <a:latin typeface="Courier New" pitchFamily="49" charset="0"/>
              </a:rPr>
              <a:t>}</a:t>
            </a:r>
          </a:p>
        </p:txBody>
      </p:sp>
      <p:sp>
        <p:nvSpPr>
          <p:cNvPr id="11277" name="Rectangle 14"/>
          <p:cNvSpPr>
            <a:spLocks noChangeArrowheads="1"/>
          </p:cNvSpPr>
          <p:nvPr/>
        </p:nvSpPr>
        <p:spPr bwMode="auto">
          <a:xfrm>
            <a:off x="5867400" y="2286000"/>
            <a:ext cx="304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316418-A12C-40FF-BAE6-E8FAFB0FDEB0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Arial Unicode MS" pitchFamily="34" charset="-128"/>
              </a:rPr>
              <a:t>Loop statements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while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</a:pPr>
            <a:r>
              <a:rPr lang="en-US" sz="2400">
                <a:solidFill>
                  <a:schemeClr val="accent1"/>
                </a:solidFill>
                <a:latin typeface="Arial Unicode MS" pitchFamily="34" charset="-128"/>
              </a:rPr>
              <a:t>Nested control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do/while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r>
              <a:rPr lang="en-US" sz="2400">
                <a:latin typeface="Courier New" pitchFamily="49" charset="0"/>
              </a:rPr>
              <a:t>for</a:t>
            </a:r>
            <a:r>
              <a:rPr lang="en-US" sz="2400">
                <a:latin typeface="Arial Unicode MS" pitchFamily="34" charset="-128"/>
              </a:rPr>
              <a:t> statement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n-US" sz="2800">
                <a:latin typeface="Courier New" pitchFamily="49" charset="0"/>
              </a:rPr>
              <a:t>break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l-GR" sz="2800">
                <a:latin typeface="Arial Unicode MS" pitchFamily="34" charset="-128"/>
              </a:rPr>
              <a:t>και</a:t>
            </a:r>
            <a:r>
              <a:rPr lang="en-US" sz="2800">
                <a:latin typeface="Arial Unicode MS" pitchFamily="34" charset="-128"/>
              </a:rPr>
              <a:t> </a:t>
            </a:r>
            <a:r>
              <a:rPr lang="en-US" sz="2800">
                <a:latin typeface="Courier New" pitchFamily="49" charset="0"/>
              </a:rPr>
              <a:t>continue</a:t>
            </a:r>
            <a:r>
              <a:rPr lang="en-US" sz="2800">
                <a:latin typeface="Arial Unicode MS" pitchFamily="34" charset="-128"/>
              </a:rPr>
              <a:t> statements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3F52BB5-47B0-4FAB-B396-EB281DC770A0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Φωλιασμένος Έλεγχος</a:t>
            </a:r>
            <a:endParaRPr 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3581400" cy="4648200"/>
          </a:xfrm>
        </p:spPr>
        <p:txBody>
          <a:bodyPr/>
          <a:lstStyle/>
          <a:p>
            <a:r>
              <a:rPr lang="el-GR" sz="2400" dirty="0" smtClean="0"/>
              <a:t>Η ιδέα της εισαγωγής μιας δομής ελέγχου μέσα σε μια άλλη</a:t>
            </a:r>
            <a:endParaRPr lang="en-US" sz="2400" dirty="0" smtClean="0"/>
          </a:p>
          <a:p>
            <a:pPr lvl="1"/>
            <a:r>
              <a:rPr lang="en-US" sz="2000" smtClean="0"/>
              <a:t>Loops </a:t>
            </a:r>
            <a:r>
              <a:rPr lang="el-GR" sz="2000" dirty="0" smtClean="0"/>
              <a:t>με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ourier New" pitchFamily="49" charset="0"/>
              </a:rPr>
              <a:t>if</a:t>
            </a:r>
            <a:r>
              <a:rPr lang="en-US" sz="2000" dirty="0" smtClean="0"/>
              <a:t> statements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4097338" y="6323013"/>
            <a:ext cx="3613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2">
              <a:spcBef>
                <a:spcPct val="20000"/>
              </a:spcBef>
            </a:pPr>
            <a:r>
              <a:rPr lang="el-GR" sz="1800">
                <a:latin typeface="Arial Unicode MS" pitchFamily="34" charset="-128"/>
              </a:rPr>
              <a:t>Παράδειγμα</a:t>
            </a:r>
            <a:r>
              <a:rPr lang="en-US" sz="1800">
                <a:latin typeface="Arial Unicode MS" pitchFamily="34" charset="-128"/>
              </a:rPr>
              <a:t>: Analysis.cs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Analysis.cs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Analysis.cs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Analysis of Examination Results.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Analysis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passes = 0,     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// number of passes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11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failures = 0,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  // number of failures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student = 1,   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// student counter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grade;         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   // one exam grade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8000"/>
                </a:solidFill>
                <a:cs typeface="Times New Roman" pitchFamily="18" charset="0"/>
              </a:rPr>
              <a:t>   // process 10 students; counter-controlled loop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while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student &lt;= 10 )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17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Console.Write( </a:t>
            </a:r>
            <a:r>
              <a:rPr lang="en-US" smtClean="0">
                <a:solidFill>
                  <a:srgbClr val="40D9FF"/>
                </a:solidFill>
                <a:cs typeface="Times New Roman" pitchFamily="18" charset="0"/>
              </a:rPr>
              <a:t>"Enter grade (0-100):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grade = Int32.Parse( Console.ReadLine()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21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if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result &gt;= 60 )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22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passes = passes + 1;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smtClean="0">
                <a:solidFill>
                  <a:srgbClr val="0000FF"/>
                </a:solidFill>
                <a:cs typeface="Times New Roman" pitchFamily="18" charset="0"/>
              </a:rPr>
              <a:t>else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25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failures = failures + 1;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26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27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student = student + 1;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}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29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52800" y="2514600"/>
            <a:ext cx="5351463" cy="533400"/>
            <a:chOff x="2112" y="1584"/>
            <a:chExt cx="3371" cy="336"/>
          </a:xfrm>
        </p:grpSpPr>
        <p:sp>
          <p:nvSpPr>
            <p:cNvPr id="14356" name="Text Box 5"/>
            <p:cNvSpPr txBox="1">
              <a:spLocks noChangeArrowheads="1"/>
            </p:cNvSpPr>
            <p:nvPr/>
          </p:nvSpPr>
          <p:spPr bwMode="auto">
            <a:xfrm>
              <a:off x="3504" y="1584"/>
              <a:ext cx="1979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A while loop that will loop 10 times</a:t>
              </a:r>
            </a:p>
          </p:txBody>
        </p:sp>
        <p:sp>
          <p:nvSpPr>
            <p:cNvPr id="14357" name="Line 6"/>
            <p:cNvSpPr>
              <a:spLocks noChangeShapeType="1"/>
            </p:cNvSpPr>
            <p:nvPr/>
          </p:nvSpPr>
          <p:spPr bwMode="auto">
            <a:xfrm flipH="1">
              <a:off x="2112" y="1824"/>
              <a:ext cx="13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200400" y="3733800"/>
            <a:ext cx="4953000" cy="590550"/>
            <a:chOff x="2016" y="2352"/>
            <a:chExt cx="3120" cy="372"/>
          </a:xfrm>
        </p:grpSpPr>
        <p:sp>
          <p:nvSpPr>
            <p:cNvPr id="14354" name="Text Box 8"/>
            <p:cNvSpPr txBox="1">
              <a:spLocks noChangeArrowheads="1"/>
            </p:cNvSpPr>
            <p:nvPr/>
          </p:nvSpPr>
          <p:spPr bwMode="auto">
            <a:xfrm>
              <a:off x="3024" y="2352"/>
              <a:ext cx="211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 dirty="0">
                  <a:cs typeface="Times New Roman" pitchFamily="18" charset="0"/>
                </a:rPr>
                <a:t>A nested if statement that determines which counter should be </a:t>
              </a:r>
              <a:r>
                <a:rPr lang="en-US" sz="1600" dirty="0" smtClean="0">
                  <a:cs typeface="Times New Roman" pitchFamily="18" charset="0"/>
                </a:rPr>
                <a:t>increased</a:t>
              </a:r>
              <a:endParaRPr lang="en-US" sz="1600" dirty="0">
                <a:cs typeface="Times New Roman" pitchFamily="18" charset="0"/>
              </a:endParaRPr>
            </a:p>
          </p:txBody>
        </p:sp>
        <p:sp>
          <p:nvSpPr>
            <p:cNvPr id="14355" name="Line 9"/>
            <p:cNvSpPr>
              <a:spLocks noChangeShapeType="1"/>
            </p:cNvSpPr>
            <p:nvPr/>
          </p:nvSpPr>
          <p:spPr bwMode="auto">
            <a:xfrm flipH="1">
              <a:off x="2016" y="2544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581400" y="4267200"/>
            <a:ext cx="2606675" cy="819150"/>
            <a:chOff x="2256" y="2688"/>
            <a:chExt cx="1642" cy="516"/>
          </a:xfrm>
        </p:grpSpPr>
        <p:sp>
          <p:nvSpPr>
            <p:cNvPr id="14352" name="Text Box 11"/>
            <p:cNvSpPr txBox="1">
              <a:spLocks noChangeArrowheads="1"/>
            </p:cNvSpPr>
            <p:nvPr/>
          </p:nvSpPr>
          <p:spPr bwMode="auto">
            <a:xfrm>
              <a:off x="2736" y="2832"/>
              <a:ext cx="1162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If the grade &gt;= 60 add one to passes</a:t>
              </a:r>
            </a:p>
          </p:txBody>
        </p:sp>
        <p:sp>
          <p:nvSpPr>
            <p:cNvPr id="14353" name="Line 12"/>
            <p:cNvSpPr>
              <a:spLocks noChangeShapeType="1"/>
            </p:cNvSpPr>
            <p:nvPr/>
          </p:nvSpPr>
          <p:spPr bwMode="auto">
            <a:xfrm flipH="1" flipV="1">
              <a:off x="2256" y="2688"/>
              <a:ext cx="48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429000" y="4876800"/>
            <a:ext cx="3767138" cy="788988"/>
            <a:chOff x="2160" y="3072"/>
            <a:chExt cx="2373" cy="497"/>
          </a:xfrm>
        </p:grpSpPr>
        <p:sp>
          <p:nvSpPr>
            <p:cNvPr id="14350" name="Text Box 14"/>
            <p:cNvSpPr txBox="1">
              <a:spLocks noChangeArrowheads="1"/>
            </p:cNvSpPr>
            <p:nvPr/>
          </p:nvSpPr>
          <p:spPr bwMode="auto">
            <a:xfrm>
              <a:off x="3206" y="3351"/>
              <a:ext cx="1327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Else add one to failures</a:t>
              </a:r>
            </a:p>
          </p:txBody>
        </p:sp>
        <p:sp>
          <p:nvSpPr>
            <p:cNvPr id="14351" name="Line 15"/>
            <p:cNvSpPr>
              <a:spLocks noChangeShapeType="1"/>
            </p:cNvSpPr>
            <p:nvPr/>
          </p:nvSpPr>
          <p:spPr bwMode="auto">
            <a:xfrm flipH="1" flipV="1">
              <a:off x="2160" y="3072"/>
              <a:ext cx="105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70125" y="5181600"/>
            <a:ext cx="3629025" cy="1169988"/>
            <a:chOff x="1430" y="3264"/>
            <a:chExt cx="2286" cy="737"/>
          </a:xfrm>
        </p:grpSpPr>
        <p:sp>
          <p:nvSpPr>
            <p:cNvPr id="14348" name="Text Box 17"/>
            <p:cNvSpPr txBox="1">
              <a:spLocks noChangeArrowheads="1"/>
            </p:cNvSpPr>
            <p:nvPr/>
          </p:nvSpPr>
          <p:spPr bwMode="auto">
            <a:xfrm>
              <a:off x="1430" y="3783"/>
              <a:ext cx="2286" cy="21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Keep track of the total number of students</a:t>
              </a:r>
            </a:p>
          </p:txBody>
        </p:sp>
        <p:sp>
          <p:nvSpPr>
            <p:cNvPr id="14349" name="Line 18"/>
            <p:cNvSpPr>
              <a:spLocks noChangeShapeType="1"/>
            </p:cNvSpPr>
            <p:nvPr/>
          </p:nvSpPr>
          <p:spPr bwMode="auto">
            <a:xfrm flipH="1" flipV="1">
              <a:off x="1632" y="3264"/>
              <a:ext cx="33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2743200" y="1662113"/>
            <a:ext cx="5316538" cy="590550"/>
            <a:chOff x="1728" y="1047"/>
            <a:chExt cx="3349" cy="372"/>
          </a:xfrm>
        </p:grpSpPr>
        <p:sp>
          <p:nvSpPr>
            <p:cNvPr id="14346" name="Text Box 20"/>
            <p:cNvSpPr txBox="1">
              <a:spLocks noChangeArrowheads="1"/>
            </p:cNvSpPr>
            <p:nvPr/>
          </p:nvSpPr>
          <p:spPr bwMode="auto">
            <a:xfrm>
              <a:off x="3014" y="1047"/>
              <a:ext cx="2063" cy="37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600">
                  <a:cs typeface="Times New Roman" pitchFamily="18" charset="0"/>
                </a:rPr>
                <a:t>Initialize both passes and failures to 0</a:t>
              </a:r>
              <a:br>
                <a:rPr lang="en-US" sz="1600">
                  <a:cs typeface="Times New Roman" pitchFamily="18" charset="0"/>
                </a:rPr>
              </a:br>
              <a:r>
                <a:rPr lang="en-US" sz="1600">
                  <a:cs typeface="Times New Roman" pitchFamily="18" charset="0"/>
                </a:rPr>
                <a:t>Set the student count to 1</a:t>
              </a:r>
            </a:p>
          </p:txBody>
        </p:sp>
        <p:sp>
          <p:nvSpPr>
            <p:cNvPr id="14347" name="Line 21"/>
            <p:cNvSpPr>
              <a:spLocks noChangeShapeType="1"/>
            </p:cNvSpPr>
            <p:nvPr/>
          </p:nvSpPr>
          <p:spPr bwMode="auto">
            <a:xfrm flipH="1">
              <a:off x="1728" y="1200"/>
              <a:ext cx="12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Kurose">
  <a:themeElements>
    <a:clrScheme name="2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1_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3582</TotalTime>
  <Words>2166</Words>
  <Application>Microsoft Office PowerPoint</Application>
  <PresentationFormat>Προβολή στην οθόνη (4:3)</PresentationFormat>
  <Paragraphs>499</Paragraphs>
  <Slides>33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4</vt:i4>
      </vt:variant>
      <vt:variant>
        <vt:lpstr>Τίτλοι διαφανειών</vt:lpstr>
      </vt:variant>
      <vt:variant>
        <vt:i4>33</vt:i4>
      </vt:variant>
    </vt:vector>
  </HeadingPairs>
  <TitlesOfParts>
    <vt:vector size="45" baseType="lpstr">
      <vt:lpstr>Arial Unicode MS</vt:lpstr>
      <vt:lpstr>AvantGarde</vt:lpstr>
      <vt:lpstr>Courier</vt:lpstr>
      <vt:lpstr>Courier New</vt:lpstr>
      <vt:lpstr>Tahoma</vt:lpstr>
      <vt:lpstr>Times New Roman</vt:lpstr>
      <vt:lpstr>Wingdings</vt:lpstr>
      <vt:lpstr>ZapfDingbats</vt:lpstr>
      <vt:lpstr>1_Kurose</vt:lpstr>
      <vt:lpstr>template1_2</vt:lpstr>
      <vt:lpstr>2_Kurose</vt:lpstr>
      <vt:lpstr>1_template1_2</vt:lpstr>
      <vt:lpstr>Αντ/φής Προγρ/σμός ΙΙ – C#</vt:lpstr>
      <vt:lpstr>Παρουσίαση του PowerPoint</vt:lpstr>
      <vt:lpstr>Παράδειγμα 3: Συνθήκη Προγράμματος</vt:lpstr>
      <vt:lpstr>ReverseNumber</vt:lpstr>
      <vt:lpstr>ReverseNumber</vt:lpstr>
      <vt:lpstr>ReverseNumber</vt:lpstr>
      <vt:lpstr>Παρουσίαση του PowerPoint</vt:lpstr>
      <vt:lpstr>Φωλιασμένος Έλεγχος</vt:lpstr>
      <vt:lpstr>Analysis.cs</vt:lpstr>
      <vt:lpstr>Analysis.cs            </vt:lpstr>
      <vt:lpstr>Παρουσίαση του PowerPoint</vt:lpstr>
      <vt:lpstr>Tο do Statement</vt:lpstr>
      <vt:lpstr>do/while Διάγραμμα Ροής</vt:lpstr>
      <vt:lpstr>DoWhileLoop.cs              Program Output</vt:lpstr>
      <vt:lpstr>Σύγκριση του while και του do Loop</vt:lpstr>
      <vt:lpstr>Παρουσίαση του PowerPoint</vt:lpstr>
      <vt:lpstr>for statement</vt:lpstr>
      <vt:lpstr>Διάγραμμα Ροής ενός for loop</vt:lpstr>
      <vt:lpstr>Το for Statement: Παράδειγμα</vt:lpstr>
      <vt:lpstr>Το for Statement</vt:lpstr>
      <vt:lpstr>Το for Statement</vt:lpstr>
      <vt:lpstr>ForCounter.cs          Output</vt:lpstr>
      <vt:lpstr>Η ελαστικότητα του for Statement</vt:lpstr>
      <vt:lpstr>Δύο προβλήματα να σκεφτούμε</vt:lpstr>
      <vt:lpstr>Statements break και continue</vt:lpstr>
      <vt:lpstr>Χρήση του Break: Η παροιμία Loop-and-a-Half</vt:lpstr>
      <vt:lpstr>BreakTester.cs</vt:lpstr>
      <vt:lpstr>ContinueTester.cs</vt:lpstr>
      <vt:lpstr>Tο switch Statement</vt:lpstr>
      <vt:lpstr>Tο switch Statement: Σύνταξη</vt:lpstr>
      <vt:lpstr>Το switch Statement</vt:lpstr>
      <vt:lpstr>Το switch Statement</vt:lpstr>
      <vt:lpstr>Το switch Statement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Lecture 9 More Control Structures</dc:subject>
  <dc:creator>Zhong Shao</dc:creator>
  <cp:lastModifiedBy>Nikolaos Liolios</cp:lastModifiedBy>
  <cp:revision>203</cp:revision>
  <cp:lastPrinted>1999-08-24T14:44:27Z</cp:lastPrinted>
  <dcterms:created xsi:type="dcterms:W3CDTF">1999-08-16T14:47:17Z</dcterms:created>
  <dcterms:modified xsi:type="dcterms:W3CDTF">2020-11-24T14:18:53Z</dcterms:modified>
</cp:coreProperties>
</file>