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76" r:id="rId3"/>
    <p:sldId id="277" r:id="rId4"/>
    <p:sldId id="263" r:id="rId5"/>
    <p:sldId id="257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9" r:id="rId15"/>
    <p:sldId id="275" r:id="rId16"/>
    <p:sldId id="270" r:id="rId17"/>
    <p:sldId id="273" r:id="rId18"/>
    <p:sldId id="274" r:id="rId19"/>
    <p:sldId id="271" r:id="rId20"/>
    <p:sldId id="272" r:id="rId21"/>
    <p:sldId id="268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0091B-1C66-4B77-87D8-81D7CA551196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2E672-E46A-4B99-9AB4-7DB6486E34B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l-GR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- Ορθογώνιο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- Ευθεία γραμμή σύνδεσης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- Ευθεία γραμμή σύνδεσης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- Ευθεία γραμμή σύνδεσης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- Ορθογώνιο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Έλλειψη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Έλλειψη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- Έλλειψη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- Έλλειψη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- Έλλειψη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l-GR"/>
          </a:p>
        </p:txBody>
      </p:sp>
      <p:sp>
        <p:nvSpPr>
          <p:cNvPr id="9" name="8 - Ορθογώνιο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- Ευθεία γραμμή σύνδεσης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- Ευθεία γραμμή σύνδεσης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- Ορθογώνιο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- Έλλειψη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- Έλλειψη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Έλλειψη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Έλλειψη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Έλλειψη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- Ευθεία γραμμή σύνδεσης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4" name="13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3" name="22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- Ευθεία γραμμή σύνδεσης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- Ευθεία γραμμή σύνδεσης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  <p:transition spd="med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- Ευθεία γραμμή σύνδεσης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7EAA492-C31A-4DF0-BED3-B54BC718903A}" type="datetimeFigureOut">
              <a:rPr lang="el-GR" smtClean="0"/>
              <a:pPr/>
              <a:t>9/10/2019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- Ορθογώνιο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Έλλειψη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8380246-9E14-4356-A8BA-D4DE970BAA6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 dir="u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285984" y="1857364"/>
            <a:ext cx="6172200" cy="1447808"/>
          </a:xfrm>
        </p:spPr>
        <p:txBody>
          <a:bodyPr>
            <a:normAutofit/>
          </a:bodyPr>
          <a:lstStyle/>
          <a:p>
            <a:r>
              <a:rPr lang="el-GR" sz="2400" dirty="0" err="1" smtClean="0"/>
              <a:t>Δημιουργωντασ</a:t>
            </a:r>
            <a:r>
              <a:rPr lang="el-GR" sz="2400" dirty="0" smtClean="0"/>
              <a:t> τ(ρ)</a:t>
            </a:r>
            <a:r>
              <a:rPr lang="el-GR" sz="2400" dirty="0" err="1" smtClean="0"/>
              <a:t>οπουσ</a:t>
            </a:r>
            <a:r>
              <a:rPr lang="el-GR" sz="2400" dirty="0" smtClean="0"/>
              <a:t> </a:t>
            </a:r>
            <a:r>
              <a:rPr lang="el-GR" sz="2400" dirty="0" err="1" smtClean="0"/>
              <a:t>μαθησησ</a:t>
            </a:r>
            <a:r>
              <a:rPr lang="el-GR" sz="2400" dirty="0" smtClean="0"/>
              <a:t> και </a:t>
            </a:r>
            <a:r>
              <a:rPr lang="el-GR" sz="2400" dirty="0" err="1" smtClean="0"/>
              <a:t>επαφησ</a:t>
            </a:r>
            <a:r>
              <a:rPr lang="el-GR" sz="2400" dirty="0" smtClean="0"/>
              <a:t> με το </a:t>
            </a:r>
            <a:r>
              <a:rPr lang="el-GR" sz="2400" dirty="0" err="1" smtClean="0"/>
              <a:t>ντομινο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l-GR" dirty="0" smtClean="0"/>
              <a:t> </a:t>
            </a:r>
            <a:endParaRPr lang="el-GR" dirty="0"/>
          </a:p>
          <a:p>
            <a:endParaRPr lang="el-GR" dirty="0"/>
          </a:p>
        </p:txBody>
      </p:sp>
      <p:pic>
        <p:nvPicPr>
          <p:cNvPr id="4" name="image28.jpg" descr="header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14546" y="285728"/>
            <a:ext cx="6476998" cy="642942"/>
          </a:xfrm>
          <a:prstGeom prst="rect">
            <a:avLst/>
          </a:prstGeom>
          <a:ln/>
        </p:spPr>
      </p:pic>
      <p:pic>
        <p:nvPicPr>
          <p:cNvPr id="5" name="image25.jpg" descr="footer_mono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14612" y="5572140"/>
            <a:ext cx="5967416" cy="1109665"/>
          </a:xfrm>
          <a:prstGeom prst="rect">
            <a:avLst/>
          </a:prstGeom>
          <a:ln/>
        </p:spPr>
      </p:pic>
      <p:pic>
        <p:nvPicPr>
          <p:cNvPr id="6" name="5 - Εικόνα" descr="depositphotos_66953277-stock-photo-pieces-of-domino.jpg"/>
          <p:cNvPicPr>
            <a:picLocks noChangeAspect="1"/>
          </p:cNvPicPr>
          <p:nvPr/>
        </p:nvPicPr>
        <p:blipFill>
          <a:blip r:embed="rId4"/>
          <a:srcRect l="51614"/>
          <a:stretch>
            <a:fillRect/>
          </a:stretch>
        </p:blipFill>
        <p:spPr>
          <a:xfrm rot="10800000">
            <a:off x="142844" y="-23"/>
            <a:ext cx="2143142" cy="6858023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2285984" y="4500570"/>
            <a:ext cx="5643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Υπεύθυνη Εκπαιδευτικός: Ζωή Δίπλα</a:t>
            </a:r>
          </a:p>
          <a:p>
            <a:pPr algn="ctr"/>
            <a:endParaRPr lang="el-GR" dirty="0" smtClean="0"/>
          </a:p>
          <a:p>
            <a:pPr algn="ctr"/>
            <a:r>
              <a:rPr lang="el-GR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Δημοτικό Σχολείο </a:t>
            </a:r>
            <a:r>
              <a:rPr lang="el-GR" dirty="0" err="1" smtClean="0"/>
              <a:t>Μηλεών</a:t>
            </a:r>
            <a:r>
              <a:rPr lang="el-GR" dirty="0" smtClean="0"/>
              <a:t>- Καλών Νερών</a:t>
            </a:r>
          </a:p>
          <a:p>
            <a:pPr algn="ctr"/>
            <a:r>
              <a:rPr lang="el-GR" dirty="0" smtClean="0"/>
              <a:t>2018-2019</a:t>
            </a:r>
            <a:endParaRPr lang="el-GR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…</a:t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00034" y="1000108"/>
            <a:ext cx="7786742" cy="1757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/>
              <a:t>μαθαίνουμε τους κανόνες και παίζουμε ντόμινο</a:t>
            </a:r>
          </a:p>
          <a:p>
            <a:pPr>
              <a:buNone/>
            </a:pPr>
            <a:endParaRPr lang="el-GR" b="1" dirty="0" smtClean="0"/>
          </a:p>
          <a:p>
            <a:r>
              <a:rPr lang="el-GR" dirty="0" smtClean="0"/>
              <a:t>Εμβαθύνουμε σε σχέσεις και στρατηγικές</a:t>
            </a:r>
          </a:p>
          <a:p>
            <a:endParaRPr lang="el-GR" dirty="0"/>
          </a:p>
        </p:txBody>
      </p:sp>
      <p:pic>
        <p:nvPicPr>
          <p:cNvPr id="7" name="6 - Εικόνα" descr="IMG_20190115_130552.jpg"/>
          <p:cNvPicPr>
            <a:picLocks noChangeAspect="1"/>
          </p:cNvPicPr>
          <p:nvPr/>
        </p:nvPicPr>
        <p:blipFill>
          <a:blip r:embed="rId2" cstate="print"/>
          <a:srcRect t="7291" b="13761"/>
          <a:stretch>
            <a:fillRect/>
          </a:stretch>
        </p:blipFill>
        <p:spPr>
          <a:xfrm>
            <a:off x="5173884" y="3000372"/>
            <a:ext cx="3970116" cy="385765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9 - Εικόνα" descr="IMG_20190402_124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00372"/>
            <a:ext cx="5143504" cy="385762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…</a:t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0" y="1285860"/>
            <a:ext cx="4500562" cy="57150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l-GR" b="1" dirty="0" smtClean="0"/>
              <a:t>αναπαριστούμε τους κανόνες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6" name="5 - Εικόνα" descr="IMG_20190507_124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71810"/>
            <a:ext cx="4429124" cy="3321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20190604_111124.jpg"/>
          <p:cNvPicPr>
            <a:picLocks noChangeAspect="1"/>
          </p:cNvPicPr>
          <p:nvPr/>
        </p:nvPicPr>
        <p:blipFill>
          <a:blip r:embed="rId3" cstate="print"/>
          <a:srcRect l="11321" r="26415"/>
          <a:stretch>
            <a:fillRect/>
          </a:stretch>
        </p:blipFill>
        <p:spPr>
          <a:xfrm rot="5400000">
            <a:off x="4011403" y="1725403"/>
            <a:ext cx="5764632" cy="4500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…</a:t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357158" y="1285860"/>
            <a:ext cx="6357982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/>
              <a:t>δραματοποιούμε τους κανόνες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7" name="6 - Εικόνα" descr="IMG_20190409_130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6987" y="2071702"/>
            <a:ext cx="6477013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…</a:t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14282" y="5429264"/>
            <a:ext cx="4357718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/>
              <a:t>γινόμαστε «δάσκαλοι" και παίζουμε με τη </a:t>
            </a:r>
            <a:r>
              <a:rPr lang="el-GR" b="1" dirty="0" err="1" smtClean="0"/>
              <a:t>Β΄τάξη</a:t>
            </a:r>
            <a:endParaRPr lang="el-GR" b="1" dirty="0" smtClean="0"/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5" name="4 - Εικόνα" descr="IMG_20190416_131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5905509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IMG_20190416_130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7217" y="3143272"/>
            <a:ext cx="5048253" cy="378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…</a:t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14282" y="5429264"/>
            <a:ext cx="4357718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/>
              <a:t>εκφράζουμε σκέψεις και συναισθήματα…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7" name="6 - Εικόνα" descr="IMG_20190630_184438.jpg"/>
          <p:cNvPicPr>
            <a:picLocks noChangeAspect="1"/>
          </p:cNvPicPr>
          <p:nvPr/>
        </p:nvPicPr>
        <p:blipFill>
          <a:blip r:embed="rId2" cstate="print"/>
          <a:srcRect l="7142" r="4286" b="3809"/>
          <a:stretch>
            <a:fillRect/>
          </a:stretch>
        </p:blipFill>
        <p:spPr>
          <a:xfrm rot="10800000">
            <a:off x="71438" y="857232"/>
            <a:ext cx="5072066" cy="413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Εικόνα" descr="IMG_20190630_184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000496" y="2875378"/>
            <a:ext cx="5405443" cy="4054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90630_184333.jpg"/>
          <p:cNvPicPr>
            <a:picLocks noChangeAspect="1"/>
          </p:cNvPicPr>
          <p:nvPr/>
        </p:nvPicPr>
        <p:blipFill>
          <a:blip r:embed="rId2" cstate="print"/>
          <a:srcRect b="27329"/>
          <a:stretch>
            <a:fillRect/>
          </a:stretch>
        </p:blipFill>
        <p:spPr>
          <a:xfrm rot="10800000">
            <a:off x="357158" y="4697025"/>
            <a:ext cx="3833837" cy="2089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- TextBox"/>
          <p:cNvSpPr txBox="1"/>
          <p:nvPr/>
        </p:nvSpPr>
        <p:spPr>
          <a:xfrm>
            <a:off x="0" y="785794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με το ντόμινο</a:t>
            </a:r>
            <a:r>
              <a:rPr lang="el-GR" sz="2400" dirty="0" smtClean="0"/>
              <a:t> </a:t>
            </a:r>
            <a:r>
              <a:rPr lang="el-GR" sz="2400" b="1" dirty="0" smtClean="0"/>
              <a:t>έμαθα να…</a:t>
            </a:r>
            <a:endParaRPr lang="el-GR" sz="2400" b="1" dirty="0"/>
          </a:p>
        </p:txBody>
      </p:sp>
      <p:pic>
        <p:nvPicPr>
          <p:cNvPr id="7" name="6 - Εικόνα" descr="IMG_20190630_184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214810" y="142853"/>
            <a:ext cx="4786346" cy="3589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- TextBox"/>
          <p:cNvSpPr txBox="1"/>
          <p:nvPr/>
        </p:nvSpPr>
        <p:spPr>
          <a:xfrm>
            <a:off x="214282" y="1428736"/>
            <a:ext cx="464347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smtClean="0"/>
              <a:t>Συνεργάζομαι                </a:t>
            </a:r>
            <a:r>
              <a:rPr lang="el-GR" sz="2000" dirty="0" smtClean="0">
                <a:solidFill>
                  <a:srgbClr val="FF0000"/>
                </a:solidFill>
              </a:rPr>
              <a:t>Μετράω</a:t>
            </a:r>
          </a:p>
          <a:p>
            <a:pPr>
              <a:lnSpc>
                <a:spcPct val="150000"/>
              </a:lnSpc>
            </a:pPr>
            <a:r>
              <a:rPr lang="el-GR" sz="2000" dirty="0" smtClean="0"/>
              <a:t>                      </a:t>
            </a:r>
            <a:r>
              <a:rPr lang="el-GR" sz="2000" dirty="0" smtClean="0">
                <a:solidFill>
                  <a:srgbClr val="92D050"/>
                </a:solidFill>
              </a:rPr>
              <a:t>Λέω τη γνώμη μου</a:t>
            </a:r>
          </a:p>
          <a:p>
            <a:pPr>
              <a:lnSpc>
                <a:spcPct val="150000"/>
              </a:lnSpc>
            </a:pPr>
            <a:r>
              <a:rPr lang="el-GR" sz="2000" dirty="0" smtClean="0">
                <a:solidFill>
                  <a:srgbClr val="0070C0"/>
                </a:solidFill>
              </a:rPr>
              <a:t>Κάνω υπομονή</a:t>
            </a:r>
            <a:r>
              <a:rPr lang="el-GR" sz="2000" dirty="0" smtClean="0"/>
              <a:t>          </a:t>
            </a:r>
            <a:r>
              <a:rPr lang="el-GR" sz="2000" dirty="0" smtClean="0">
                <a:solidFill>
                  <a:srgbClr val="FFC000"/>
                </a:solidFill>
              </a:rPr>
              <a:t>Παίζω καλά </a:t>
            </a:r>
          </a:p>
          <a:p>
            <a:pPr>
              <a:lnSpc>
                <a:spcPct val="150000"/>
              </a:lnSpc>
            </a:pPr>
            <a:r>
              <a:rPr lang="el-GR" sz="2000" dirty="0" smtClean="0"/>
              <a:t>                </a:t>
            </a:r>
            <a:r>
              <a:rPr lang="el-GR" sz="2000" dirty="0" smtClean="0">
                <a:solidFill>
                  <a:srgbClr val="7030A0"/>
                </a:solidFill>
              </a:rPr>
              <a:t>Έχω αυτοπεποίθηση</a:t>
            </a:r>
            <a:r>
              <a:rPr lang="el-GR" sz="2000" dirty="0" smtClean="0"/>
              <a:t>         </a:t>
            </a:r>
          </a:p>
          <a:p>
            <a:pPr>
              <a:lnSpc>
                <a:spcPct val="150000"/>
              </a:lnSpc>
            </a:pPr>
            <a:r>
              <a:rPr lang="el-GR" sz="2000" dirty="0" smtClean="0">
                <a:solidFill>
                  <a:srgbClr val="00B050"/>
                </a:solidFill>
              </a:rPr>
              <a:t>Ακούω τους άλλους</a:t>
            </a:r>
          </a:p>
          <a:p>
            <a:pPr>
              <a:lnSpc>
                <a:spcPct val="150000"/>
              </a:lnSpc>
            </a:pPr>
            <a:r>
              <a:rPr lang="el-GR" sz="2000" dirty="0" smtClean="0">
                <a:solidFill>
                  <a:srgbClr val="002060"/>
                </a:solidFill>
              </a:rPr>
              <a:t>Οργανώνω και εκφράζω τη σκέψη μου </a:t>
            </a:r>
            <a:r>
              <a:rPr lang="el-G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Επιλύω τις διαφωνίες δημοκρατικά</a:t>
            </a:r>
          </a:p>
          <a:p>
            <a:endParaRPr lang="el-GR" sz="2000" dirty="0" smtClean="0"/>
          </a:p>
          <a:p>
            <a:endParaRPr lang="el-GR" sz="2000" dirty="0"/>
          </a:p>
        </p:txBody>
      </p:sp>
      <p:pic>
        <p:nvPicPr>
          <p:cNvPr id="4" name="3 - Εικόνα" descr="IMG_20190630_184302.jpg"/>
          <p:cNvPicPr>
            <a:picLocks noChangeAspect="1"/>
          </p:cNvPicPr>
          <p:nvPr/>
        </p:nvPicPr>
        <p:blipFill>
          <a:blip r:embed="rId4" cstate="print"/>
          <a:srcRect t="5882" b="5882"/>
          <a:stretch>
            <a:fillRect/>
          </a:stretch>
        </p:blipFill>
        <p:spPr>
          <a:xfrm rot="11752324">
            <a:off x="4571327" y="3764363"/>
            <a:ext cx="4223314" cy="2794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785786" y="785794"/>
            <a:ext cx="6786610" cy="9286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/>
              <a:t>δημιουργούμε τόπους συνάντησης…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7" name="6 - Εικόνα" descr="20190604_111148.jpg"/>
          <p:cNvPicPr>
            <a:picLocks noChangeAspect="1"/>
          </p:cNvPicPr>
          <p:nvPr/>
        </p:nvPicPr>
        <p:blipFill>
          <a:blip r:embed="rId2" cstate="print"/>
          <a:srcRect l="8593" t="17679" r="4687"/>
          <a:stretch>
            <a:fillRect/>
          </a:stretch>
        </p:blipFill>
        <p:spPr>
          <a:xfrm>
            <a:off x="154615" y="2555900"/>
            <a:ext cx="8703665" cy="4016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90604_113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001"/>
            <a:ext cx="7453331" cy="558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- Εικόνα" descr="IMG_20190604_114555.jpg"/>
          <p:cNvPicPr>
            <a:picLocks noChangeAspect="1"/>
          </p:cNvPicPr>
          <p:nvPr/>
        </p:nvPicPr>
        <p:blipFill>
          <a:blip r:embed="rId3" cstate="print"/>
          <a:srcRect l="4444" t="18519"/>
          <a:stretch>
            <a:fillRect/>
          </a:stretch>
        </p:blipFill>
        <p:spPr>
          <a:xfrm>
            <a:off x="5143504" y="4429107"/>
            <a:ext cx="3797910" cy="2428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- Εικόνα" descr="20190604_114347(0).jpg"/>
          <p:cNvPicPr>
            <a:picLocks noChangeAspect="1"/>
          </p:cNvPicPr>
          <p:nvPr/>
        </p:nvPicPr>
        <p:blipFill>
          <a:blip r:embed="rId4" cstate="print"/>
          <a:srcRect l="2343" r="19531" b="3393"/>
          <a:stretch>
            <a:fillRect/>
          </a:stretch>
        </p:blipFill>
        <p:spPr>
          <a:xfrm>
            <a:off x="0" y="142852"/>
            <a:ext cx="392184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TextBox"/>
          <p:cNvSpPr txBox="1"/>
          <p:nvPr/>
        </p:nvSpPr>
        <p:spPr>
          <a:xfrm>
            <a:off x="3929058" y="500042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εξηγούμε τους κανόνες…</a:t>
            </a:r>
            <a:endParaRPr lang="el-GR" sz="2400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90604_114319.jpg"/>
          <p:cNvPicPr>
            <a:picLocks noChangeAspect="1"/>
          </p:cNvPicPr>
          <p:nvPr/>
        </p:nvPicPr>
        <p:blipFill>
          <a:blip r:embed="rId2" cstate="print"/>
          <a:srcRect l="3906" r="7031"/>
          <a:stretch>
            <a:fillRect/>
          </a:stretch>
        </p:blipFill>
        <p:spPr>
          <a:xfrm>
            <a:off x="0" y="3543746"/>
            <a:ext cx="6072230" cy="331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- TextBox"/>
          <p:cNvSpPr txBox="1"/>
          <p:nvPr/>
        </p:nvSpPr>
        <p:spPr>
          <a:xfrm>
            <a:off x="6143636" y="4857760"/>
            <a:ext cx="300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μια έκπληξη μας περιμένει…</a:t>
            </a:r>
            <a:endParaRPr lang="el-GR" sz="2400" dirty="0"/>
          </a:p>
        </p:txBody>
      </p:sp>
      <p:pic>
        <p:nvPicPr>
          <p:cNvPr id="4" name="3 - Εικόνα" descr="20190604_114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0932" y="0"/>
            <a:ext cx="6613068" cy="3214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285720" y="714356"/>
            <a:ext cx="2285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το παιχνίδι ξεκινά…</a:t>
            </a:r>
            <a:endParaRPr lang="el-GR" sz="2400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90604_114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3786190"/>
            <a:ext cx="6357950" cy="301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- Εικόνα" descr="20190604_12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-24"/>
            <a:ext cx="6613118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- TextBox"/>
          <p:cNvSpPr txBox="1"/>
          <p:nvPr/>
        </p:nvSpPr>
        <p:spPr>
          <a:xfrm>
            <a:off x="6786578" y="642918"/>
            <a:ext cx="235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με τη γιαγιά…</a:t>
            </a:r>
            <a:endParaRPr lang="el-GR" sz="2000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4714884"/>
            <a:ext cx="235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000" dirty="0" smtClean="0"/>
              <a:t>…και τον ιερέα του χωριού</a:t>
            </a:r>
            <a:endParaRPr lang="el-GR" sz="2000" dirty="0"/>
          </a:p>
        </p:txBody>
      </p:sp>
      <p:sp>
        <p:nvSpPr>
          <p:cNvPr id="6" name="5 - TextBox"/>
          <p:cNvSpPr txBox="1"/>
          <p:nvPr/>
        </p:nvSpPr>
        <p:spPr>
          <a:xfrm>
            <a:off x="500034" y="328612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χτίζουμε </a:t>
            </a:r>
            <a:r>
              <a:rPr lang="el-GR" sz="2400" b="1" dirty="0" smtClean="0"/>
              <a:t>γέφυρες επικοινωνίας </a:t>
            </a:r>
            <a:r>
              <a:rPr lang="el-GR" sz="2400" dirty="0" smtClean="0"/>
              <a:t>με την άλλη γενιά</a:t>
            </a:r>
            <a:endParaRPr lang="el-GR" sz="2400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</a:t>
            </a:r>
            <a:r>
              <a:rPr lang="el-GR" dirty="0" err="1" smtClean="0"/>
              <a:t>σχολειο</a:t>
            </a:r>
            <a:r>
              <a:rPr lang="el-GR" dirty="0" smtClean="0"/>
              <a:t> </a:t>
            </a:r>
            <a:r>
              <a:rPr lang="el-GR" dirty="0" err="1" smtClean="0"/>
              <a:t>μασ</a:t>
            </a:r>
            <a:endParaRPr lang="el-GR" dirty="0"/>
          </a:p>
        </p:txBody>
      </p:sp>
      <p:pic>
        <p:nvPicPr>
          <p:cNvPr id="3" name="2 - Εικόνα" descr="αρχείο λήψη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3357562"/>
            <a:ext cx="8670731" cy="2905142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214282" y="2714620"/>
            <a:ext cx="871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2</a:t>
            </a:r>
            <a:r>
              <a:rPr lang="el-GR" sz="2400" b="1" baseline="30000" dirty="0" smtClean="0"/>
              <a:t>ο</a:t>
            </a:r>
            <a:r>
              <a:rPr lang="el-GR" sz="2400" b="1" dirty="0" smtClean="0"/>
              <a:t> 6/θέσιο Δημοτικό Σχολείο </a:t>
            </a:r>
            <a:r>
              <a:rPr lang="el-GR" sz="2400" b="1" dirty="0" err="1" smtClean="0"/>
              <a:t>Μηλεών</a:t>
            </a:r>
            <a:r>
              <a:rPr lang="el-GR" sz="2400" b="1" dirty="0" smtClean="0"/>
              <a:t>- Καλών Νερών</a:t>
            </a:r>
            <a:endParaRPr lang="el-GR" sz="2400" b="1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20190604_111454.jpg"/>
          <p:cNvPicPr>
            <a:picLocks noChangeAspect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>
          <a:xfrm>
            <a:off x="71405" y="1714488"/>
            <a:ext cx="9040843" cy="50854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3 - TextBox"/>
          <p:cNvSpPr txBox="1"/>
          <p:nvPr/>
        </p:nvSpPr>
        <p:spPr>
          <a:xfrm>
            <a:off x="214282" y="714356"/>
            <a:ext cx="850112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Ευχαριστούμε πολύ που ταξιδέψατε κι εσείς μαζί μας! </a:t>
            </a:r>
            <a:endParaRPr lang="el-GR" sz="2400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90630_184433.jpg"/>
          <p:cNvPicPr>
            <a:picLocks noChangeAspect="1"/>
          </p:cNvPicPr>
          <p:nvPr/>
        </p:nvPicPr>
        <p:blipFill>
          <a:blip r:embed="rId2" cstate="print"/>
          <a:srcRect b="3125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</a:t>
            </a:r>
            <a:r>
              <a:rPr lang="el-GR" dirty="0" err="1" smtClean="0"/>
              <a:t>ταξη</a:t>
            </a:r>
            <a:r>
              <a:rPr lang="el-GR" dirty="0" smtClean="0"/>
              <a:t> </a:t>
            </a:r>
            <a:r>
              <a:rPr lang="el-GR" dirty="0" err="1" smtClean="0"/>
              <a:t>μασ</a:t>
            </a:r>
            <a:endParaRPr lang="el-GR" dirty="0"/>
          </a:p>
        </p:txBody>
      </p:sp>
      <p:pic>
        <p:nvPicPr>
          <p:cNvPr id="4" name="3 - Εικόνα" descr="IMG_20180913_090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17" y="1142984"/>
            <a:ext cx="7143767" cy="5357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- TextBox"/>
          <p:cNvSpPr txBox="1"/>
          <p:nvPr/>
        </p:nvSpPr>
        <p:spPr>
          <a:xfrm rot="1006496">
            <a:off x="4945253" y="690235"/>
            <a:ext cx="237614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/>
              <a:t>Τα πρωτάκια!</a:t>
            </a:r>
            <a:endParaRPr lang="el-GR" sz="2400" b="1" dirty="0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Γιατι</a:t>
            </a:r>
            <a:r>
              <a:rPr lang="el-GR" dirty="0" smtClean="0"/>
              <a:t> </a:t>
            </a:r>
            <a:r>
              <a:rPr lang="el-GR" dirty="0" err="1" smtClean="0"/>
              <a:t>Ντομινο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4" name="44 - Εικόνα" descr="IMG_20190603_145728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20882567">
            <a:off x="5828764" y="3169475"/>
            <a:ext cx="2683123" cy="3447985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1428728" y="3143248"/>
            <a:ext cx="364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00B050"/>
                </a:solidFill>
              </a:rPr>
              <a:t>οικειότητα</a:t>
            </a:r>
            <a:r>
              <a:rPr lang="el-GR" dirty="0" smtClean="0">
                <a:solidFill>
                  <a:srgbClr val="00B050"/>
                </a:solidFill>
              </a:rPr>
              <a:t> </a:t>
            </a:r>
            <a:r>
              <a:rPr lang="el-GR" sz="2000" dirty="0" smtClean="0">
                <a:solidFill>
                  <a:srgbClr val="00B050"/>
                </a:solidFill>
              </a:rPr>
              <a:t>των παιδιών με το παιχνίδι</a:t>
            </a:r>
            <a:endParaRPr lang="el-GR" sz="2000" dirty="0">
              <a:solidFill>
                <a:srgbClr val="00B050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71472" y="4357694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 smtClean="0"/>
              <a:t>διαπολιτισμικότητα</a:t>
            </a:r>
            <a:endParaRPr lang="el-GR" sz="2000" dirty="0"/>
          </a:p>
        </p:txBody>
      </p:sp>
      <p:sp>
        <p:nvSpPr>
          <p:cNvPr id="8" name="7 - TextBox"/>
          <p:cNvSpPr txBox="1"/>
          <p:nvPr/>
        </p:nvSpPr>
        <p:spPr>
          <a:xfrm>
            <a:off x="500034" y="2000240"/>
            <a:ext cx="785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προτεινόμενη δράση </a:t>
            </a:r>
            <a:r>
              <a:rPr lang="el-GR" sz="2800" dirty="0" smtClean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el-GR" sz="2000" dirty="0" smtClean="0">
                <a:solidFill>
                  <a:schemeClr val="bg2">
                    <a:lumMod val="25000"/>
                  </a:schemeClr>
                </a:solidFill>
              </a:rPr>
              <a:t>Μαθηματικά παιχνίδια και κατασκευές: </a:t>
            </a:r>
            <a:endParaRPr lang="el-G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el-GR" sz="2000" dirty="0" smtClean="0">
                <a:solidFill>
                  <a:schemeClr val="bg2">
                    <a:lumMod val="25000"/>
                  </a:schemeClr>
                </a:solidFill>
              </a:rPr>
              <a:t>τόποι </a:t>
            </a:r>
            <a:r>
              <a:rPr lang="el-GR" sz="2000" dirty="0" smtClean="0">
                <a:solidFill>
                  <a:schemeClr val="bg2">
                    <a:lumMod val="25000"/>
                  </a:schemeClr>
                </a:solidFill>
              </a:rPr>
              <a:t>συνάντησης» </a:t>
            </a:r>
            <a:endParaRPr lang="el-G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071670" y="5286388"/>
            <a:ext cx="3429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rgbClr val="7030A0"/>
                </a:solidFill>
              </a:rPr>
              <a:t>εναλλακτικός</a:t>
            </a:r>
            <a:r>
              <a:rPr lang="el-GR" dirty="0" smtClean="0">
                <a:solidFill>
                  <a:srgbClr val="7030A0"/>
                </a:solidFill>
              </a:rPr>
              <a:t> </a:t>
            </a:r>
            <a:r>
              <a:rPr lang="el-GR" sz="2000" dirty="0" smtClean="0">
                <a:solidFill>
                  <a:srgbClr val="7030A0"/>
                </a:solidFill>
              </a:rPr>
              <a:t>τρόπος προσέγγισης μαθηματικών εννοιών</a:t>
            </a:r>
            <a:endParaRPr lang="el-GR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κεντρικη</a:t>
            </a:r>
            <a:r>
              <a:rPr lang="el-GR" dirty="0" smtClean="0"/>
              <a:t> </a:t>
            </a:r>
            <a:r>
              <a:rPr lang="el-GR" dirty="0" err="1" smtClean="0"/>
              <a:t>ιδεα</a:t>
            </a:r>
            <a:r>
              <a:rPr lang="el-GR" dirty="0" smtClean="0"/>
              <a:t> </a:t>
            </a:r>
            <a:r>
              <a:rPr lang="el-GR" dirty="0" err="1" smtClean="0"/>
              <a:t>σχεδιου</a:t>
            </a:r>
            <a:r>
              <a:rPr lang="el-GR" dirty="0" smtClean="0"/>
              <a:t> </a:t>
            </a:r>
            <a:r>
              <a:rPr lang="el-GR" dirty="0" err="1" smtClean="0"/>
              <a:t>εργασιασ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1000100" y="2500306"/>
            <a:ext cx="385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διερεύνηση </a:t>
            </a:r>
            <a:r>
              <a:rPr lang="el-GR" sz="2400" dirty="0"/>
              <a:t>και εκμάθηση ενός μαθηματικού παιχνιδιού </a:t>
            </a:r>
            <a:endParaRPr lang="el-GR" sz="2400" dirty="0" smtClean="0"/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ανάπτυξη </a:t>
            </a:r>
            <a:r>
              <a:rPr lang="el-GR" sz="2400" dirty="0" smtClean="0"/>
              <a:t>δεξιοτήτων</a:t>
            </a:r>
            <a:endParaRPr lang="el-GR" sz="2400" dirty="0"/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άνοιγμα του σχολείου στην κοινωνία</a:t>
            </a:r>
          </a:p>
        </p:txBody>
      </p:sp>
      <p:pic>
        <p:nvPicPr>
          <p:cNvPr id="7" name="6 - Εικόνα" descr="IMG_20190416_122218.jpg"/>
          <p:cNvPicPr>
            <a:picLocks noChangeAspect="1"/>
          </p:cNvPicPr>
          <p:nvPr/>
        </p:nvPicPr>
        <p:blipFill>
          <a:blip r:embed="rId2" cstate="print"/>
          <a:srcRect l="8264" t="56241" r="2479" b="11019"/>
          <a:stretch>
            <a:fillRect/>
          </a:stretch>
        </p:blipFill>
        <p:spPr>
          <a:xfrm rot="5400000">
            <a:off x="4786306" y="2500308"/>
            <a:ext cx="6857999" cy="18573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642910" y="1714488"/>
            <a:ext cx="78581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400" dirty="0"/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400" dirty="0"/>
              <a:t>  </a:t>
            </a:r>
            <a:r>
              <a:rPr lang="el-GR" sz="2400" dirty="0" smtClean="0"/>
              <a:t>προώθηση δεξιοτήτων μαθηματικού </a:t>
            </a:r>
            <a:r>
              <a:rPr lang="el-GR" sz="2400" dirty="0" err="1" smtClean="0"/>
              <a:t>γραμματισμού</a:t>
            </a:r>
            <a:endParaRPr lang="el-GR" sz="2400" dirty="0" smtClean="0"/>
          </a:p>
          <a:p>
            <a:pPr>
              <a:lnSpc>
                <a:spcPct val="200000"/>
              </a:lnSpc>
            </a:pPr>
            <a:r>
              <a:rPr lang="el-GR" sz="2400" dirty="0" smtClean="0"/>
              <a:t> </a:t>
            </a:r>
            <a:r>
              <a:rPr lang="el-GR" sz="2400" dirty="0"/>
              <a:t>(αρίθμηση, μέτρηση, μοτίβα, λεκτική περιγραφή και χρήση συμβόλων)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400" dirty="0"/>
              <a:t>  ανάπτυξη ικανοτήτων επίλυσης προβλημάτων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el-GR" sz="2400" dirty="0"/>
              <a:t>  καλλιέργεια γλωσσικών δεξιοτήτων</a:t>
            </a:r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571472" y="71435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000" b="0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Στοχοι</a:t>
            </a:r>
            <a:endParaRPr kumimoji="0" lang="el-GR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3 - Εικόνα" descr="IMG_20190409_143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991224">
            <a:off x="6975221" y="5329163"/>
            <a:ext cx="1634734" cy="1226050"/>
          </a:xfrm>
          <a:prstGeom prst="rect">
            <a:avLst/>
          </a:prstGeom>
        </p:spPr>
      </p:pic>
      <p:pic>
        <p:nvPicPr>
          <p:cNvPr id="5" name="4 - Εικόνα" descr="mikado-1013878_960_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85728"/>
            <a:ext cx="1857364" cy="1857364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928670"/>
            <a:ext cx="7467600" cy="571504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το </a:t>
            </a:r>
            <a:r>
              <a:rPr lang="el-GR" b="1" dirty="0" err="1" smtClean="0"/>
              <a:t>ταξιδι</a:t>
            </a:r>
            <a:r>
              <a:rPr lang="el-GR" b="1" dirty="0" smtClean="0"/>
              <a:t> </a:t>
            </a:r>
            <a:r>
              <a:rPr lang="el-GR" b="1" dirty="0" err="1" smtClean="0"/>
              <a:t>μασ</a:t>
            </a:r>
            <a:r>
              <a:rPr lang="el-GR" b="1" dirty="0" smtClean="0"/>
              <a:t>…</a:t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838200" y="1285860"/>
            <a:ext cx="7467600" cy="571504"/>
          </a:xfrm>
        </p:spPr>
        <p:txBody>
          <a:bodyPr/>
          <a:lstStyle/>
          <a:p>
            <a:pPr algn="ctr">
              <a:buNone/>
            </a:pPr>
            <a:r>
              <a:rPr lang="el-GR" b="1" dirty="0" smtClean="0"/>
              <a:t> ανταγωνισμός           ή           αλληλεγγύη;</a:t>
            </a:r>
          </a:p>
          <a:p>
            <a:pPr algn="ctr"/>
            <a:endParaRPr lang="el-GR" b="1" dirty="0" smtClean="0"/>
          </a:p>
          <a:p>
            <a:pPr algn="ctr"/>
            <a:endParaRPr lang="el-GR" dirty="0"/>
          </a:p>
        </p:txBody>
      </p:sp>
      <p:pic>
        <p:nvPicPr>
          <p:cNvPr id="4" name="1 - Εικόνα" descr="Donat screaming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00240"/>
            <a:ext cx="4572000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2 - Εικόνα" descr="καρεκλες αλλιως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643438" y="2000240"/>
            <a:ext cx="4429156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- TextBox"/>
          <p:cNvSpPr txBox="1"/>
          <p:nvPr/>
        </p:nvSpPr>
        <p:spPr>
          <a:xfrm>
            <a:off x="1428728" y="5857892"/>
            <a:ext cx="65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«Οι μουσικές καρέκλες αλλιώς»</a:t>
            </a: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…</a:t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28596" y="1214422"/>
            <a:ext cx="7467600" cy="685792"/>
          </a:xfrm>
        </p:spPr>
        <p:txBody>
          <a:bodyPr/>
          <a:lstStyle/>
          <a:p>
            <a:pPr>
              <a:buNone/>
            </a:pPr>
            <a:r>
              <a:rPr lang="el-GR" b="1" dirty="0" smtClean="0"/>
              <a:t>το ντόμινο και η ιστορία του</a:t>
            </a:r>
          </a:p>
          <a:p>
            <a:pPr>
              <a:buNone/>
            </a:pPr>
            <a:endParaRPr lang="el-GR" b="1" dirty="0" smtClean="0"/>
          </a:p>
          <a:p>
            <a:endParaRPr lang="el-GR" dirty="0"/>
          </a:p>
        </p:txBody>
      </p:sp>
      <p:pic>
        <p:nvPicPr>
          <p:cNvPr id="6" name="0 - Εικόνα" descr="20190604_111130.jpg"/>
          <p:cNvPicPr/>
          <p:nvPr/>
        </p:nvPicPr>
        <p:blipFill>
          <a:blip r:embed="rId2" cstate="print"/>
          <a:srcRect l="33106" t="9749" r="25340" b="19027"/>
          <a:stretch>
            <a:fillRect/>
          </a:stretch>
        </p:blipFill>
        <p:spPr>
          <a:xfrm rot="5400000">
            <a:off x="250012" y="2607455"/>
            <a:ext cx="4071944" cy="4429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15 - Εικόνα" descr="mexico domino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2786058"/>
            <a:ext cx="4500594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…</a:t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00034" y="1285860"/>
            <a:ext cx="6429420" cy="175736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b="1" dirty="0" smtClean="0"/>
              <a:t>τα πλακίδια του ντόμινο</a:t>
            </a:r>
          </a:p>
          <a:p>
            <a:pPr>
              <a:buNone/>
            </a:pPr>
            <a:endParaRPr lang="el-GR" b="1" dirty="0" smtClean="0"/>
          </a:p>
          <a:p>
            <a:r>
              <a:rPr lang="el-GR" dirty="0" smtClean="0"/>
              <a:t>Εξοικειωνόμαστε με τα πλακίδια</a:t>
            </a:r>
          </a:p>
          <a:p>
            <a:r>
              <a:rPr lang="el-GR" dirty="0" smtClean="0"/>
              <a:t>Αναδεικνύουμε σχέσεις - μοτίβα</a:t>
            </a:r>
          </a:p>
          <a:p>
            <a:endParaRPr lang="el-GR" dirty="0"/>
          </a:p>
        </p:txBody>
      </p:sp>
      <p:pic>
        <p:nvPicPr>
          <p:cNvPr id="8" name="19 - Εικόνα" descr="IMG_20190402_124243.jpg"/>
          <p:cNvPicPr/>
          <p:nvPr/>
        </p:nvPicPr>
        <p:blipFill>
          <a:blip r:embed="rId2" cstate="print"/>
          <a:srcRect b="7999"/>
          <a:stretch>
            <a:fillRect/>
          </a:stretch>
        </p:blipFill>
        <p:spPr>
          <a:xfrm>
            <a:off x="-32" y="3214686"/>
            <a:ext cx="4429156" cy="3643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20 - Εικόνα" descr="IMG_20190402_125158.jpg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00623" y="2714626"/>
            <a:ext cx="3643313" cy="464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ροεξοχή">
  <a:themeElements>
    <a:clrScheme name="Συγκέντρωση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Προεξοχή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Προεξοχή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878</TotalTime>
  <Words>249</Words>
  <Application>Microsoft Office PowerPoint</Application>
  <PresentationFormat>Προβολή στην οθόνη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Προεξοχή</vt:lpstr>
      <vt:lpstr>Δημιουργωντασ τ(ρ)οπουσ μαθησησ και επαφησ με το ντομινο </vt:lpstr>
      <vt:lpstr>Το σχολειο μασ</vt:lpstr>
      <vt:lpstr>Η ταξη μασ</vt:lpstr>
      <vt:lpstr>Γιατι Ντομινο;</vt:lpstr>
      <vt:lpstr>κεντρικη ιδεα σχεδιου εργασιασ</vt:lpstr>
      <vt:lpstr>Διαφάνεια 6</vt:lpstr>
      <vt:lpstr>       το ταξιδι μασ… </vt:lpstr>
      <vt:lpstr>   …  </vt:lpstr>
      <vt:lpstr>   …  </vt:lpstr>
      <vt:lpstr>   …  </vt:lpstr>
      <vt:lpstr> …  </vt:lpstr>
      <vt:lpstr>   …  </vt:lpstr>
      <vt:lpstr>…  </vt:lpstr>
      <vt:lpstr>…  </vt:lpstr>
      <vt:lpstr>Διαφάνεια 15</vt:lpstr>
      <vt:lpstr>     </vt:lpstr>
      <vt:lpstr>Διαφάνεια 17</vt:lpstr>
      <vt:lpstr>Διαφάνεια 18</vt:lpstr>
      <vt:lpstr>Διαφάνεια 19</vt:lpstr>
      <vt:lpstr>Διαφάνεια 20</vt:lpstr>
      <vt:lpstr>Διαφάνεια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Μαθηματικά παιχνίδια: τόποι συνάντησης</dc:title>
  <dc:creator>Windows User</dc:creator>
  <cp:lastModifiedBy>Windows User</cp:lastModifiedBy>
  <cp:revision>90</cp:revision>
  <dcterms:created xsi:type="dcterms:W3CDTF">2019-09-19T18:37:48Z</dcterms:created>
  <dcterms:modified xsi:type="dcterms:W3CDTF">2019-10-09T19:47:31Z</dcterms:modified>
</cp:coreProperties>
</file>