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66" r:id="rId4"/>
    <p:sldId id="280" r:id="rId5"/>
    <p:sldId id="281" r:id="rId6"/>
    <p:sldId id="278" r:id="rId7"/>
    <p:sldId id="282" r:id="rId8"/>
    <p:sldId id="283" r:id="rId9"/>
    <p:sldId id="285" r:id="rId10"/>
    <p:sldId id="257" r:id="rId11"/>
    <p:sldId id="259" r:id="rId12"/>
    <p:sldId id="258" r:id="rId13"/>
    <p:sldId id="260" r:id="rId14"/>
    <p:sldId id="264" r:id="rId15"/>
    <p:sldId id="262" r:id="rId16"/>
    <p:sldId id="263" r:id="rId17"/>
    <p:sldId id="284" r:id="rId18"/>
    <p:sldId id="265" r:id="rId19"/>
    <p:sldId id="267" r:id="rId20"/>
    <p:sldId id="268" r:id="rId21"/>
    <p:sldId id="270" r:id="rId22"/>
    <p:sldId id="269" r:id="rId23"/>
    <p:sldId id="271" r:id="rId24"/>
    <p:sldId id="272" r:id="rId25"/>
    <p:sldId id="276" r:id="rId26"/>
    <p:sldId id="277" r:id="rId27"/>
    <p:sldId id="273" r:id="rId28"/>
    <p:sldId id="275" r:id="rId29"/>
    <p:sldId id="279" r:id="rId30"/>
    <p:sldId id="286" r:id="rId31"/>
    <p:sldId id="287" r:id="rId3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AFBA95-3AB0-D6F6-BD7D-962B73404764}"/>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6C570991-1203-DE75-E806-3D6207A4F8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74AE2EF0-B3E8-8D4D-F7CA-04801D14675C}"/>
              </a:ext>
            </a:extLst>
          </p:cNvPr>
          <p:cNvSpPr>
            <a:spLocks noGrp="1"/>
          </p:cNvSpPr>
          <p:nvPr>
            <p:ph type="dt" sz="half" idx="10"/>
          </p:nvPr>
        </p:nvSpPr>
        <p:spPr/>
        <p:txBody>
          <a:bodyPr/>
          <a:lstStyle/>
          <a:p>
            <a:fld id="{D2FC5701-6FF9-471A-9F93-54CF529CBABB}" type="datetimeFigureOut">
              <a:rPr lang="el-GR" smtClean="0"/>
              <a:t>27/5/2024</a:t>
            </a:fld>
            <a:endParaRPr lang="el-GR"/>
          </a:p>
        </p:txBody>
      </p:sp>
      <p:sp>
        <p:nvSpPr>
          <p:cNvPr id="5" name="Θέση υποσέλιδου 4">
            <a:extLst>
              <a:ext uri="{FF2B5EF4-FFF2-40B4-BE49-F238E27FC236}">
                <a16:creationId xmlns:a16="http://schemas.microsoft.com/office/drawing/2014/main" id="{E030FED7-888E-84BE-2AE1-6992858D6D9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5F50A01-39F0-145D-CAB7-41FE602C50B0}"/>
              </a:ext>
            </a:extLst>
          </p:cNvPr>
          <p:cNvSpPr>
            <a:spLocks noGrp="1"/>
          </p:cNvSpPr>
          <p:nvPr>
            <p:ph type="sldNum" sz="quarter" idx="12"/>
          </p:nvPr>
        </p:nvSpPr>
        <p:spPr/>
        <p:txBody>
          <a:bodyPr/>
          <a:lstStyle/>
          <a:p>
            <a:fld id="{32746C5E-437B-4EB1-97F2-EE14C51CC7D4}" type="slidenum">
              <a:rPr lang="el-GR" smtClean="0"/>
              <a:t>‹#›</a:t>
            </a:fld>
            <a:endParaRPr lang="el-GR"/>
          </a:p>
        </p:txBody>
      </p:sp>
    </p:spTree>
    <p:extLst>
      <p:ext uri="{BB962C8B-B14F-4D97-AF65-F5344CB8AC3E}">
        <p14:creationId xmlns:p14="http://schemas.microsoft.com/office/powerpoint/2010/main" val="2878216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08639B-0A19-1A5A-6E78-7EAE998A10D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B09CB48C-3FD5-6A50-5E16-4B5BF6D37B98}"/>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9D03C92-4EFE-6BE9-40B7-222C1F73C26C}"/>
              </a:ext>
            </a:extLst>
          </p:cNvPr>
          <p:cNvSpPr>
            <a:spLocks noGrp="1"/>
          </p:cNvSpPr>
          <p:nvPr>
            <p:ph type="dt" sz="half" idx="10"/>
          </p:nvPr>
        </p:nvSpPr>
        <p:spPr/>
        <p:txBody>
          <a:bodyPr/>
          <a:lstStyle/>
          <a:p>
            <a:fld id="{D2FC5701-6FF9-471A-9F93-54CF529CBABB}" type="datetimeFigureOut">
              <a:rPr lang="el-GR" smtClean="0"/>
              <a:t>27/5/2024</a:t>
            </a:fld>
            <a:endParaRPr lang="el-GR"/>
          </a:p>
        </p:txBody>
      </p:sp>
      <p:sp>
        <p:nvSpPr>
          <p:cNvPr id="5" name="Θέση υποσέλιδου 4">
            <a:extLst>
              <a:ext uri="{FF2B5EF4-FFF2-40B4-BE49-F238E27FC236}">
                <a16:creationId xmlns:a16="http://schemas.microsoft.com/office/drawing/2014/main" id="{5BC5B36B-3D91-B398-DA3E-B953309FE06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E109A4A-68FA-23C7-7C37-4C6EB2E9D1CA}"/>
              </a:ext>
            </a:extLst>
          </p:cNvPr>
          <p:cNvSpPr>
            <a:spLocks noGrp="1"/>
          </p:cNvSpPr>
          <p:nvPr>
            <p:ph type="sldNum" sz="quarter" idx="12"/>
          </p:nvPr>
        </p:nvSpPr>
        <p:spPr/>
        <p:txBody>
          <a:bodyPr/>
          <a:lstStyle/>
          <a:p>
            <a:fld id="{32746C5E-437B-4EB1-97F2-EE14C51CC7D4}" type="slidenum">
              <a:rPr lang="el-GR" smtClean="0"/>
              <a:t>‹#›</a:t>
            </a:fld>
            <a:endParaRPr lang="el-GR"/>
          </a:p>
        </p:txBody>
      </p:sp>
    </p:spTree>
    <p:extLst>
      <p:ext uri="{BB962C8B-B14F-4D97-AF65-F5344CB8AC3E}">
        <p14:creationId xmlns:p14="http://schemas.microsoft.com/office/powerpoint/2010/main" val="2380147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9C6BB677-7CDA-A5ED-8AF5-517CDE264F54}"/>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42CCB91C-AACD-8FEA-8FFC-172AE892DCC3}"/>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BCF04C0-185B-CB32-A1B1-85B202BCB2A1}"/>
              </a:ext>
            </a:extLst>
          </p:cNvPr>
          <p:cNvSpPr>
            <a:spLocks noGrp="1"/>
          </p:cNvSpPr>
          <p:nvPr>
            <p:ph type="dt" sz="half" idx="10"/>
          </p:nvPr>
        </p:nvSpPr>
        <p:spPr/>
        <p:txBody>
          <a:bodyPr/>
          <a:lstStyle/>
          <a:p>
            <a:fld id="{D2FC5701-6FF9-471A-9F93-54CF529CBABB}" type="datetimeFigureOut">
              <a:rPr lang="el-GR" smtClean="0"/>
              <a:t>27/5/2024</a:t>
            </a:fld>
            <a:endParaRPr lang="el-GR"/>
          </a:p>
        </p:txBody>
      </p:sp>
      <p:sp>
        <p:nvSpPr>
          <p:cNvPr id="5" name="Θέση υποσέλιδου 4">
            <a:extLst>
              <a:ext uri="{FF2B5EF4-FFF2-40B4-BE49-F238E27FC236}">
                <a16:creationId xmlns:a16="http://schemas.microsoft.com/office/drawing/2014/main" id="{EB517E75-09DB-935C-4C59-4EE107D2284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EBC5359-B1AC-68A0-09EB-002B408DE56B}"/>
              </a:ext>
            </a:extLst>
          </p:cNvPr>
          <p:cNvSpPr>
            <a:spLocks noGrp="1"/>
          </p:cNvSpPr>
          <p:nvPr>
            <p:ph type="sldNum" sz="quarter" idx="12"/>
          </p:nvPr>
        </p:nvSpPr>
        <p:spPr/>
        <p:txBody>
          <a:bodyPr/>
          <a:lstStyle/>
          <a:p>
            <a:fld id="{32746C5E-437B-4EB1-97F2-EE14C51CC7D4}" type="slidenum">
              <a:rPr lang="el-GR" smtClean="0"/>
              <a:t>‹#›</a:t>
            </a:fld>
            <a:endParaRPr lang="el-GR"/>
          </a:p>
        </p:txBody>
      </p:sp>
    </p:spTree>
    <p:extLst>
      <p:ext uri="{BB962C8B-B14F-4D97-AF65-F5344CB8AC3E}">
        <p14:creationId xmlns:p14="http://schemas.microsoft.com/office/powerpoint/2010/main" val="1032924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690E5B-616D-7A55-AF85-9D38EB8756D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21B68B2C-8F21-14E1-4434-8FBA02F1A3E0}"/>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9EA8E31-3C28-2D71-8867-98FB249D23AF}"/>
              </a:ext>
            </a:extLst>
          </p:cNvPr>
          <p:cNvSpPr>
            <a:spLocks noGrp="1"/>
          </p:cNvSpPr>
          <p:nvPr>
            <p:ph type="dt" sz="half" idx="10"/>
          </p:nvPr>
        </p:nvSpPr>
        <p:spPr/>
        <p:txBody>
          <a:bodyPr/>
          <a:lstStyle/>
          <a:p>
            <a:fld id="{D2FC5701-6FF9-471A-9F93-54CF529CBABB}" type="datetimeFigureOut">
              <a:rPr lang="el-GR" smtClean="0"/>
              <a:t>27/5/2024</a:t>
            </a:fld>
            <a:endParaRPr lang="el-GR"/>
          </a:p>
        </p:txBody>
      </p:sp>
      <p:sp>
        <p:nvSpPr>
          <p:cNvPr id="5" name="Θέση υποσέλιδου 4">
            <a:extLst>
              <a:ext uri="{FF2B5EF4-FFF2-40B4-BE49-F238E27FC236}">
                <a16:creationId xmlns:a16="http://schemas.microsoft.com/office/drawing/2014/main" id="{7D3DA315-4AC2-81E7-EC9E-F22C95F3358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6397373-D611-69B0-3A84-C02FE89DFC47}"/>
              </a:ext>
            </a:extLst>
          </p:cNvPr>
          <p:cNvSpPr>
            <a:spLocks noGrp="1"/>
          </p:cNvSpPr>
          <p:nvPr>
            <p:ph type="sldNum" sz="quarter" idx="12"/>
          </p:nvPr>
        </p:nvSpPr>
        <p:spPr/>
        <p:txBody>
          <a:bodyPr/>
          <a:lstStyle/>
          <a:p>
            <a:fld id="{32746C5E-437B-4EB1-97F2-EE14C51CC7D4}" type="slidenum">
              <a:rPr lang="el-GR" smtClean="0"/>
              <a:t>‹#›</a:t>
            </a:fld>
            <a:endParaRPr lang="el-GR"/>
          </a:p>
        </p:txBody>
      </p:sp>
    </p:spTree>
    <p:extLst>
      <p:ext uri="{BB962C8B-B14F-4D97-AF65-F5344CB8AC3E}">
        <p14:creationId xmlns:p14="http://schemas.microsoft.com/office/powerpoint/2010/main" val="3774570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F94C8D-91CD-36B3-E668-3DF5196EB129}"/>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7656B93-9EE1-3743-7961-253ACF30815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7246805A-D0CD-2618-A40D-0BDE00E754FA}"/>
              </a:ext>
            </a:extLst>
          </p:cNvPr>
          <p:cNvSpPr>
            <a:spLocks noGrp="1"/>
          </p:cNvSpPr>
          <p:nvPr>
            <p:ph type="dt" sz="half" idx="10"/>
          </p:nvPr>
        </p:nvSpPr>
        <p:spPr/>
        <p:txBody>
          <a:bodyPr/>
          <a:lstStyle/>
          <a:p>
            <a:fld id="{D2FC5701-6FF9-471A-9F93-54CF529CBABB}" type="datetimeFigureOut">
              <a:rPr lang="el-GR" smtClean="0"/>
              <a:t>27/5/2024</a:t>
            </a:fld>
            <a:endParaRPr lang="el-GR"/>
          </a:p>
        </p:txBody>
      </p:sp>
      <p:sp>
        <p:nvSpPr>
          <p:cNvPr id="5" name="Θέση υποσέλιδου 4">
            <a:extLst>
              <a:ext uri="{FF2B5EF4-FFF2-40B4-BE49-F238E27FC236}">
                <a16:creationId xmlns:a16="http://schemas.microsoft.com/office/drawing/2014/main" id="{A401E689-B832-DE40-2A07-6EC23A33174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61B5116-367E-5DA2-8AB6-DB837A4F4A43}"/>
              </a:ext>
            </a:extLst>
          </p:cNvPr>
          <p:cNvSpPr>
            <a:spLocks noGrp="1"/>
          </p:cNvSpPr>
          <p:nvPr>
            <p:ph type="sldNum" sz="quarter" idx="12"/>
          </p:nvPr>
        </p:nvSpPr>
        <p:spPr/>
        <p:txBody>
          <a:bodyPr/>
          <a:lstStyle/>
          <a:p>
            <a:fld id="{32746C5E-437B-4EB1-97F2-EE14C51CC7D4}" type="slidenum">
              <a:rPr lang="el-GR" smtClean="0"/>
              <a:t>‹#›</a:t>
            </a:fld>
            <a:endParaRPr lang="el-GR"/>
          </a:p>
        </p:txBody>
      </p:sp>
    </p:spTree>
    <p:extLst>
      <p:ext uri="{BB962C8B-B14F-4D97-AF65-F5344CB8AC3E}">
        <p14:creationId xmlns:p14="http://schemas.microsoft.com/office/powerpoint/2010/main" val="31716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E03C65-EE6B-8A1D-06D8-5A3EB722B17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7720642-49D5-A8EE-1F14-F8AF073EE128}"/>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20271421-0321-64AF-A452-9056590601DF}"/>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107E8531-4306-BB9A-CE28-C21CC3257F26}"/>
              </a:ext>
            </a:extLst>
          </p:cNvPr>
          <p:cNvSpPr>
            <a:spLocks noGrp="1"/>
          </p:cNvSpPr>
          <p:nvPr>
            <p:ph type="dt" sz="half" idx="10"/>
          </p:nvPr>
        </p:nvSpPr>
        <p:spPr/>
        <p:txBody>
          <a:bodyPr/>
          <a:lstStyle/>
          <a:p>
            <a:fld id="{D2FC5701-6FF9-471A-9F93-54CF529CBABB}" type="datetimeFigureOut">
              <a:rPr lang="el-GR" smtClean="0"/>
              <a:t>27/5/2024</a:t>
            </a:fld>
            <a:endParaRPr lang="el-GR"/>
          </a:p>
        </p:txBody>
      </p:sp>
      <p:sp>
        <p:nvSpPr>
          <p:cNvPr id="6" name="Θέση υποσέλιδου 5">
            <a:extLst>
              <a:ext uri="{FF2B5EF4-FFF2-40B4-BE49-F238E27FC236}">
                <a16:creationId xmlns:a16="http://schemas.microsoft.com/office/drawing/2014/main" id="{15E6B002-3D17-6945-B58C-80AB1A0B58E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1BAB83C-CEBB-856F-8619-70AC7D45F3C8}"/>
              </a:ext>
            </a:extLst>
          </p:cNvPr>
          <p:cNvSpPr>
            <a:spLocks noGrp="1"/>
          </p:cNvSpPr>
          <p:nvPr>
            <p:ph type="sldNum" sz="quarter" idx="12"/>
          </p:nvPr>
        </p:nvSpPr>
        <p:spPr/>
        <p:txBody>
          <a:bodyPr/>
          <a:lstStyle/>
          <a:p>
            <a:fld id="{32746C5E-437B-4EB1-97F2-EE14C51CC7D4}" type="slidenum">
              <a:rPr lang="el-GR" smtClean="0"/>
              <a:t>‹#›</a:t>
            </a:fld>
            <a:endParaRPr lang="el-GR"/>
          </a:p>
        </p:txBody>
      </p:sp>
    </p:spTree>
    <p:extLst>
      <p:ext uri="{BB962C8B-B14F-4D97-AF65-F5344CB8AC3E}">
        <p14:creationId xmlns:p14="http://schemas.microsoft.com/office/powerpoint/2010/main" val="1599296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9C7B9A-E36B-2670-B8B2-5B83AA511839}"/>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5C1CD04-C678-B981-EFB8-B6FCE40CF6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C38E6BDD-8B82-CCB5-F3B3-5FE9213E57BB}"/>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7A07DFE8-923D-039F-98CB-B7D88C3C5A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F4D110C9-09E0-8143-9A84-A3B5E5A7C109}"/>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339DB178-3A5B-0A93-D1C3-2D7289610FC6}"/>
              </a:ext>
            </a:extLst>
          </p:cNvPr>
          <p:cNvSpPr>
            <a:spLocks noGrp="1"/>
          </p:cNvSpPr>
          <p:nvPr>
            <p:ph type="dt" sz="half" idx="10"/>
          </p:nvPr>
        </p:nvSpPr>
        <p:spPr/>
        <p:txBody>
          <a:bodyPr/>
          <a:lstStyle/>
          <a:p>
            <a:fld id="{D2FC5701-6FF9-471A-9F93-54CF529CBABB}" type="datetimeFigureOut">
              <a:rPr lang="el-GR" smtClean="0"/>
              <a:t>27/5/2024</a:t>
            </a:fld>
            <a:endParaRPr lang="el-GR"/>
          </a:p>
        </p:txBody>
      </p:sp>
      <p:sp>
        <p:nvSpPr>
          <p:cNvPr id="8" name="Θέση υποσέλιδου 7">
            <a:extLst>
              <a:ext uri="{FF2B5EF4-FFF2-40B4-BE49-F238E27FC236}">
                <a16:creationId xmlns:a16="http://schemas.microsoft.com/office/drawing/2014/main" id="{F67C11FD-AFBD-E183-0BF4-AD6F1820EF8C}"/>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3FE8284A-EC48-EDC2-9591-136295ED9E6E}"/>
              </a:ext>
            </a:extLst>
          </p:cNvPr>
          <p:cNvSpPr>
            <a:spLocks noGrp="1"/>
          </p:cNvSpPr>
          <p:nvPr>
            <p:ph type="sldNum" sz="quarter" idx="12"/>
          </p:nvPr>
        </p:nvSpPr>
        <p:spPr/>
        <p:txBody>
          <a:bodyPr/>
          <a:lstStyle/>
          <a:p>
            <a:fld id="{32746C5E-437B-4EB1-97F2-EE14C51CC7D4}" type="slidenum">
              <a:rPr lang="el-GR" smtClean="0"/>
              <a:t>‹#›</a:t>
            </a:fld>
            <a:endParaRPr lang="el-GR"/>
          </a:p>
        </p:txBody>
      </p:sp>
    </p:spTree>
    <p:extLst>
      <p:ext uri="{BB962C8B-B14F-4D97-AF65-F5344CB8AC3E}">
        <p14:creationId xmlns:p14="http://schemas.microsoft.com/office/powerpoint/2010/main" val="3193796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E9B742B-B21A-9935-1772-850CCBB2639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138BF210-509B-D8F2-888D-6561C277BF85}"/>
              </a:ext>
            </a:extLst>
          </p:cNvPr>
          <p:cNvSpPr>
            <a:spLocks noGrp="1"/>
          </p:cNvSpPr>
          <p:nvPr>
            <p:ph type="dt" sz="half" idx="10"/>
          </p:nvPr>
        </p:nvSpPr>
        <p:spPr/>
        <p:txBody>
          <a:bodyPr/>
          <a:lstStyle/>
          <a:p>
            <a:fld id="{D2FC5701-6FF9-471A-9F93-54CF529CBABB}" type="datetimeFigureOut">
              <a:rPr lang="el-GR" smtClean="0"/>
              <a:t>27/5/2024</a:t>
            </a:fld>
            <a:endParaRPr lang="el-GR"/>
          </a:p>
        </p:txBody>
      </p:sp>
      <p:sp>
        <p:nvSpPr>
          <p:cNvPr id="4" name="Θέση υποσέλιδου 3">
            <a:extLst>
              <a:ext uri="{FF2B5EF4-FFF2-40B4-BE49-F238E27FC236}">
                <a16:creationId xmlns:a16="http://schemas.microsoft.com/office/drawing/2014/main" id="{4E507CFF-10FF-2FBB-C4C5-6B7D7C2F2A3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0466291B-EE62-027B-5F60-66C9204D2D9B}"/>
              </a:ext>
            </a:extLst>
          </p:cNvPr>
          <p:cNvSpPr>
            <a:spLocks noGrp="1"/>
          </p:cNvSpPr>
          <p:nvPr>
            <p:ph type="sldNum" sz="quarter" idx="12"/>
          </p:nvPr>
        </p:nvSpPr>
        <p:spPr/>
        <p:txBody>
          <a:bodyPr/>
          <a:lstStyle/>
          <a:p>
            <a:fld id="{32746C5E-437B-4EB1-97F2-EE14C51CC7D4}" type="slidenum">
              <a:rPr lang="el-GR" smtClean="0"/>
              <a:t>‹#›</a:t>
            </a:fld>
            <a:endParaRPr lang="el-GR"/>
          </a:p>
        </p:txBody>
      </p:sp>
    </p:spTree>
    <p:extLst>
      <p:ext uri="{BB962C8B-B14F-4D97-AF65-F5344CB8AC3E}">
        <p14:creationId xmlns:p14="http://schemas.microsoft.com/office/powerpoint/2010/main" val="3745183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0F19CA7D-B283-7223-D488-48F9A2376B70}"/>
              </a:ext>
            </a:extLst>
          </p:cNvPr>
          <p:cNvSpPr>
            <a:spLocks noGrp="1"/>
          </p:cNvSpPr>
          <p:nvPr>
            <p:ph type="dt" sz="half" idx="10"/>
          </p:nvPr>
        </p:nvSpPr>
        <p:spPr/>
        <p:txBody>
          <a:bodyPr/>
          <a:lstStyle/>
          <a:p>
            <a:fld id="{D2FC5701-6FF9-471A-9F93-54CF529CBABB}" type="datetimeFigureOut">
              <a:rPr lang="el-GR" smtClean="0"/>
              <a:t>27/5/2024</a:t>
            </a:fld>
            <a:endParaRPr lang="el-GR"/>
          </a:p>
        </p:txBody>
      </p:sp>
      <p:sp>
        <p:nvSpPr>
          <p:cNvPr id="3" name="Θέση υποσέλιδου 2">
            <a:extLst>
              <a:ext uri="{FF2B5EF4-FFF2-40B4-BE49-F238E27FC236}">
                <a16:creationId xmlns:a16="http://schemas.microsoft.com/office/drawing/2014/main" id="{7E8BD18D-B2B3-66FD-83E9-8099F2F14793}"/>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3505B27C-3F8C-D789-D902-52D776B65322}"/>
              </a:ext>
            </a:extLst>
          </p:cNvPr>
          <p:cNvSpPr>
            <a:spLocks noGrp="1"/>
          </p:cNvSpPr>
          <p:nvPr>
            <p:ph type="sldNum" sz="quarter" idx="12"/>
          </p:nvPr>
        </p:nvSpPr>
        <p:spPr/>
        <p:txBody>
          <a:bodyPr/>
          <a:lstStyle/>
          <a:p>
            <a:fld id="{32746C5E-437B-4EB1-97F2-EE14C51CC7D4}" type="slidenum">
              <a:rPr lang="el-GR" smtClean="0"/>
              <a:t>‹#›</a:t>
            </a:fld>
            <a:endParaRPr lang="el-GR"/>
          </a:p>
        </p:txBody>
      </p:sp>
    </p:spTree>
    <p:extLst>
      <p:ext uri="{BB962C8B-B14F-4D97-AF65-F5344CB8AC3E}">
        <p14:creationId xmlns:p14="http://schemas.microsoft.com/office/powerpoint/2010/main" val="2389566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7AC476-8FE7-CC5E-4CD0-11E3C7C9DC7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C74C3B6-1C7E-EB2F-B73C-95FFDA7EF1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FB6E99AE-F383-BE3D-5C5E-AD7293E969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716AD282-4DE0-250F-BD7F-DC5BE26436CC}"/>
              </a:ext>
            </a:extLst>
          </p:cNvPr>
          <p:cNvSpPr>
            <a:spLocks noGrp="1"/>
          </p:cNvSpPr>
          <p:nvPr>
            <p:ph type="dt" sz="half" idx="10"/>
          </p:nvPr>
        </p:nvSpPr>
        <p:spPr/>
        <p:txBody>
          <a:bodyPr/>
          <a:lstStyle/>
          <a:p>
            <a:fld id="{D2FC5701-6FF9-471A-9F93-54CF529CBABB}" type="datetimeFigureOut">
              <a:rPr lang="el-GR" smtClean="0"/>
              <a:t>27/5/2024</a:t>
            </a:fld>
            <a:endParaRPr lang="el-GR"/>
          </a:p>
        </p:txBody>
      </p:sp>
      <p:sp>
        <p:nvSpPr>
          <p:cNvPr id="6" name="Θέση υποσέλιδου 5">
            <a:extLst>
              <a:ext uri="{FF2B5EF4-FFF2-40B4-BE49-F238E27FC236}">
                <a16:creationId xmlns:a16="http://schemas.microsoft.com/office/drawing/2014/main" id="{AAC58720-D165-7795-6622-6309C3E96787}"/>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449CB32-0F18-9DEA-D7AF-D364827A7FF1}"/>
              </a:ext>
            </a:extLst>
          </p:cNvPr>
          <p:cNvSpPr>
            <a:spLocks noGrp="1"/>
          </p:cNvSpPr>
          <p:nvPr>
            <p:ph type="sldNum" sz="quarter" idx="12"/>
          </p:nvPr>
        </p:nvSpPr>
        <p:spPr/>
        <p:txBody>
          <a:bodyPr/>
          <a:lstStyle/>
          <a:p>
            <a:fld id="{32746C5E-437B-4EB1-97F2-EE14C51CC7D4}" type="slidenum">
              <a:rPr lang="el-GR" smtClean="0"/>
              <a:t>‹#›</a:t>
            </a:fld>
            <a:endParaRPr lang="el-GR"/>
          </a:p>
        </p:txBody>
      </p:sp>
    </p:spTree>
    <p:extLst>
      <p:ext uri="{BB962C8B-B14F-4D97-AF65-F5344CB8AC3E}">
        <p14:creationId xmlns:p14="http://schemas.microsoft.com/office/powerpoint/2010/main" val="1951123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B4AC71-8C47-6CB0-AF97-8B26314A757A}"/>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84051D8B-32CD-59E1-A99C-EB22818A92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27838504-093D-826F-F01B-BDB2B2329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D0060D9-CB39-4F11-F05B-F8377AFFD034}"/>
              </a:ext>
            </a:extLst>
          </p:cNvPr>
          <p:cNvSpPr>
            <a:spLocks noGrp="1"/>
          </p:cNvSpPr>
          <p:nvPr>
            <p:ph type="dt" sz="half" idx="10"/>
          </p:nvPr>
        </p:nvSpPr>
        <p:spPr/>
        <p:txBody>
          <a:bodyPr/>
          <a:lstStyle/>
          <a:p>
            <a:fld id="{D2FC5701-6FF9-471A-9F93-54CF529CBABB}" type="datetimeFigureOut">
              <a:rPr lang="el-GR" smtClean="0"/>
              <a:t>27/5/2024</a:t>
            </a:fld>
            <a:endParaRPr lang="el-GR"/>
          </a:p>
        </p:txBody>
      </p:sp>
      <p:sp>
        <p:nvSpPr>
          <p:cNvPr id="6" name="Θέση υποσέλιδου 5">
            <a:extLst>
              <a:ext uri="{FF2B5EF4-FFF2-40B4-BE49-F238E27FC236}">
                <a16:creationId xmlns:a16="http://schemas.microsoft.com/office/drawing/2014/main" id="{B430C9C5-516B-5F5F-47F8-329980D7DD8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8BB8824-B68F-83A2-F1A3-5CF64CF2C8E4}"/>
              </a:ext>
            </a:extLst>
          </p:cNvPr>
          <p:cNvSpPr>
            <a:spLocks noGrp="1"/>
          </p:cNvSpPr>
          <p:nvPr>
            <p:ph type="sldNum" sz="quarter" idx="12"/>
          </p:nvPr>
        </p:nvSpPr>
        <p:spPr/>
        <p:txBody>
          <a:bodyPr/>
          <a:lstStyle/>
          <a:p>
            <a:fld id="{32746C5E-437B-4EB1-97F2-EE14C51CC7D4}" type="slidenum">
              <a:rPr lang="el-GR" smtClean="0"/>
              <a:t>‹#›</a:t>
            </a:fld>
            <a:endParaRPr lang="el-GR"/>
          </a:p>
        </p:txBody>
      </p:sp>
    </p:spTree>
    <p:extLst>
      <p:ext uri="{BB962C8B-B14F-4D97-AF65-F5344CB8AC3E}">
        <p14:creationId xmlns:p14="http://schemas.microsoft.com/office/powerpoint/2010/main" val="1382973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93708F8C-D525-D3E4-C365-5007A2757E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6650F06-898D-6C6E-A987-CD747E57A0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BAA959A-F72F-8529-6D75-9CA794DC0F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FC5701-6FF9-471A-9F93-54CF529CBABB}" type="datetimeFigureOut">
              <a:rPr lang="el-GR" smtClean="0"/>
              <a:t>27/5/2024</a:t>
            </a:fld>
            <a:endParaRPr lang="el-GR"/>
          </a:p>
        </p:txBody>
      </p:sp>
      <p:sp>
        <p:nvSpPr>
          <p:cNvPr id="5" name="Θέση υποσέλιδου 4">
            <a:extLst>
              <a:ext uri="{FF2B5EF4-FFF2-40B4-BE49-F238E27FC236}">
                <a16:creationId xmlns:a16="http://schemas.microsoft.com/office/drawing/2014/main" id="{689C2383-1FD6-80B8-D03D-FC09C9E41D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3870E3F7-6904-4464-8FEE-C0592C17BA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2746C5E-437B-4EB1-97F2-EE14C51CC7D4}" type="slidenum">
              <a:rPr lang="el-GR" smtClean="0"/>
              <a:t>‹#›</a:t>
            </a:fld>
            <a:endParaRPr lang="el-GR"/>
          </a:p>
        </p:txBody>
      </p:sp>
    </p:spTree>
    <p:extLst>
      <p:ext uri="{BB962C8B-B14F-4D97-AF65-F5344CB8AC3E}">
        <p14:creationId xmlns:p14="http://schemas.microsoft.com/office/powerpoint/2010/main" val="254231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app=desktop&amp;v=8gLl50h8YWk&amp;ab_channel=InterestingEngineering" TargetMode="External"/><Relationship Id="rId2" Type="http://schemas.openxmlformats.org/officeDocument/2006/relationships/hyperlink" Target="https://www.chinadaily.com.cn/opinion/2017-09/26/content_32491069.htm"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mysuezwater.com/about-us" TargetMode="External"/><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cnn.com/2017/09/17/asia/china-sponge-cities/index.html"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8gLl50h8YWk?t=43" TargetMode="External"/><Relationship Id="rId2" Type="http://schemas.openxmlformats.org/officeDocument/2006/relationships/hyperlink" Target="https://www.youtube.com/watch?app=desktop&amp;v=8gLl50h8YWk&amp;ab_channel=InterestingEngineering" TargetMode="External"/><Relationship Id="rId1" Type="http://schemas.openxmlformats.org/officeDocument/2006/relationships/slideLayout" Target="../slideLayouts/slideLayout7.xml"/><Relationship Id="rId5" Type="http://schemas.openxmlformats.org/officeDocument/2006/relationships/hyperlink" Target="https://youtu.be/dsXd4hOue-I" TargetMode="External"/><Relationship Id="rId4" Type="http://schemas.openxmlformats.org/officeDocument/2006/relationships/hyperlink" Target="https://www.youtube.com/watch?v=dsXd4hOue-I&amp;ab_channel=TerraMater"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hyperlink" Target="https://upe2020.wordpress.com/2020/12/09/berlin-a-sponge-city-part-1/" TargetMode="External"/><Relationship Id="rId2" Type="http://schemas.openxmlformats.org/officeDocument/2006/relationships/hyperlink" Target="https://youtu.be/RvcXDkOCf4M" TargetMode="External"/><Relationship Id="rId1" Type="http://schemas.openxmlformats.org/officeDocument/2006/relationships/slideLayout" Target="../slideLayouts/slideLayout7.xml"/><Relationship Id="rId4" Type="http://schemas.openxmlformats.org/officeDocument/2006/relationships/hyperlink" Target="https://youtu.be/uWjGGvY65jk"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8C10E4-98E5-B120-0BE6-BC40E9F00974}"/>
              </a:ext>
            </a:extLst>
          </p:cNvPr>
          <p:cNvSpPr>
            <a:spLocks noGrp="1"/>
          </p:cNvSpPr>
          <p:nvPr>
            <p:ph type="ctrTitle"/>
          </p:nvPr>
        </p:nvSpPr>
        <p:spPr>
          <a:xfrm>
            <a:off x="314632" y="101446"/>
            <a:ext cx="10874477" cy="2387600"/>
          </a:xfrm>
          <a:solidFill>
            <a:schemeClr val="bg1"/>
          </a:solidFill>
          <a:ln w="34925">
            <a:solidFill>
              <a:schemeClr val="tx1"/>
            </a:solidFill>
          </a:ln>
        </p:spPr>
        <p:txBody>
          <a:bodyPr>
            <a:normAutofit fontScale="90000"/>
          </a:bodyPr>
          <a:lstStyle/>
          <a:p>
            <a:r>
              <a:rPr lang="el-GR" b="1" dirty="0">
                <a:solidFill>
                  <a:srgbClr val="C00000"/>
                </a:solidFill>
              </a:rPr>
              <a:t>Ευφυείς </a:t>
            </a:r>
            <a:r>
              <a:rPr lang="el-GR" b="1" i="1" dirty="0">
                <a:solidFill>
                  <a:srgbClr val="C00000"/>
                </a:solidFill>
              </a:rPr>
              <a:t>«πόλεις – σφουγγάρια»</a:t>
            </a:r>
            <a:br>
              <a:rPr lang="el-GR" b="1" i="1" dirty="0">
                <a:solidFill>
                  <a:srgbClr val="C00000"/>
                </a:solidFill>
              </a:rPr>
            </a:br>
            <a:r>
              <a:rPr lang="el-GR" dirty="0"/>
              <a:t>ΚΛΙΜΑΤΙΚΗ ΚΡΙΣΗ: </a:t>
            </a:r>
            <a:br>
              <a:rPr lang="el-GR" dirty="0"/>
            </a:br>
            <a:r>
              <a:rPr lang="el-GR" dirty="0"/>
              <a:t>Ευφυείς λύσεις για τις πλημμύρες</a:t>
            </a:r>
          </a:p>
        </p:txBody>
      </p:sp>
      <p:sp>
        <p:nvSpPr>
          <p:cNvPr id="3" name="Υπότιτλος 2">
            <a:extLst>
              <a:ext uri="{FF2B5EF4-FFF2-40B4-BE49-F238E27FC236}">
                <a16:creationId xmlns:a16="http://schemas.microsoft.com/office/drawing/2014/main" id="{98E4BDB0-3638-FCBB-4627-02FC43393A21}"/>
              </a:ext>
            </a:extLst>
          </p:cNvPr>
          <p:cNvSpPr>
            <a:spLocks noGrp="1"/>
          </p:cNvSpPr>
          <p:nvPr>
            <p:ph type="subTitle" idx="1"/>
          </p:nvPr>
        </p:nvSpPr>
        <p:spPr>
          <a:xfrm>
            <a:off x="412955" y="5673212"/>
            <a:ext cx="11493910" cy="1188219"/>
          </a:xfrm>
          <a:solidFill>
            <a:schemeClr val="bg1">
              <a:lumMod val="95000"/>
            </a:schemeClr>
          </a:solidFill>
          <a:ln w="34925">
            <a:solidFill>
              <a:schemeClr val="tx1"/>
            </a:solidFill>
          </a:ln>
        </p:spPr>
        <p:txBody>
          <a:bodyPr>
            <a:normAutofit/>
          </a:bodyPr>
          <a:lstStyle/>
          <a:p>
            <a:r>
              <a:rPr lang="el-GR" sz="2000" b="1" dirty="0">
                <a:solidFill>
                  <a:srgbClr val="C00000"/>
                </a:solidFill>
              </a:rPr>
              <a:t>Άσπα Γοσποδίνη</a:t>
            </a:r>
          </a:p>
          <a:p>
            <a:r>
              <a:rPr lang="el-GR" sz="1800" b="1" dirty="0">
                <a:solidFill>
                  <a:srgbClr val="C00000"/>
                </a:solidFill>
              </a:rPr>
              <a:t>Καθηγήτρια Πολεοδομίας και Αστικού Σχεδιασμού,</a:t>
            </a:r>
          </a:p>
          <a:p>
            <a:r>
              <a:rPr lang="el-GR" sz="1800" b="1" dirty="0">
                <a:solidFill>
                  <a:srgbClr val="C00000"/>
                </a:solidFill>
              </a:rPr>
              <a:t>ΠΜΣ «Αστικές Αναπλάσεις, Αστική Ανάπτυξη και Αγορά Ακινήτων»</a:t>
            </a:r>
          </a:p>
        </p:txBody>
      </p:sp>
      <p:pic>
        <p:nvPicPr>
          <p:cNvPr id="9222" name="Picture 6" descr="Image of the event sponge cities">
            <a:extLst>
              <a:ext uri="{FF2B5EF4-FFF2-40B4-BE49-F238E27FC236}">
                <a16:creationId xmlns:a16="http://schemas.microsoft.com/office/drawing/2014/main" id="{63B4B82D-8DD6-D5DE-E26C-FF100B306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8503" y="2489046"/>
            <a:ext cx="5419830" cy="3046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108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CCF0DE-3937-67E7-98E4-653A29393504}"/>
              </a:ext>
            </a:extLst>
          </p:cNvPr>
          <p:cNvSpPr txBox="1"/>
          <p:nvPr/>
        </p:nvSpPr>
        <p:spPr>
          <a:xfrm>
            <a:off x="0" y="882305"/>
            <a:ext cx="12064181" cy="5416868"/>
          </a:xfrm>
          <a:prstGeom prst="rect">
            <a:avLst/>
          </a:prstGeom>
          <a:noFill/>
          <a:ln w="9525">
            <a:noFill/>
          </a:ln>
        </p:spPr>
        <p:txBody>
          <a:bodyPr wrap="square" rtlCol="0">
            <a:spAutoFit/>
          </a:bodyPr>
          <a:lstStyle/>
          <a:p>
            <a:pPr algn="l"/>
            <a:endParaRPr lang="el-GR" sz="1000" dirty="0">
              <a:solidFill>
                <a:srgbClr val="111111"/>
              </a:solidFill>
              <a:highlight>
                <a:srgbClr val="FFFFFF"/>
              </a:highlight>
              <a:latin typeface="TiemposTextWeb"/>
            </a:endParaRPr>
          </a:p>
          <a:p>
            <a:pPr algn="l"/>
            <a:r>
              <a:rPr lang="el-GR" sz="2800" b="0" i="0" dirty="0">
                <a:solidFill>
                  <a:srgbClr val="111111"/>
                </a:solidFill>
                <a:effectLst/>
                <a:highlight>
                  <a:srgbClr val="FFFFFF"/>
                </a:highlight>
                <a:latin typeface="TiemposTextWeb"/>
              </a:rPr>
              <a:t>Τα τελευταία χρόνια, </a:t>
            </a:r>
            <a:r>
              <a:rPr lang="el-GR" sz="2800" b="1" i="0" dirty="0">
                <a:solidFill>
                  <a:srgbClr val="111111"/>
                </a:solidFill>
                <a:effectLst/>
                <a:highlight>
                  <a:srgbClr val="FFFFFF"/>
                </a:highlight>
                <a:latin typeface="TiemposTextWeb"/>
              </a:rPr>
              <a:t>θανατηφόρες πλημμύρες έχουν γίνει τακτικά φαινόμενα στην Κίνα. </a:t>
            </a:r>
            <a:r>
              <a:rPr lang="el-GR" sz="2800" b="0" i="0" dirty="0">
                <a:solidFill>
                  <a:srgbClr val="111111"/>
                </a:solidFill>
                <a:effectLst/>
                <a:highlight>
                  <a:srgbClr val="FFFFFF"/>
                </a:highlight>
                <a:latin typeface="TiemposTextWeb"/>
              </a:rPr>
              <a:t>Ο αριθμός των κινεζικών πόλεων που επλήγησαν από πλημμύρες έχει  υπερδιπλασιαστεί  από το 2008. Επιπλέον σ</a:t>
            </a:r>
            <a:r>
              <a:rPr lang="el-GR" sz="2800" dirty="0">
                <a:solidFill>
                  <a:srgbClr val="111111"/>
                </a:solidFill>
                <a:highlight>
                  <a:srgbClr val="FFFFFF"/>
                </a:highlight>
                <a:latin typeface="TiemposTextWeb"/>
              </a:rPr>
              <a:t>την Κίνα, η</a:t>
            </a:r>
            <a:r>
              <a:rPr lang="el-GR" sz="2800" b="0" i="0" dirty="0">
                <a:solidFill>
                  <a:srgbClr val="111111"/>
                </a:solidFill>
                <a:effectLst/>
                <a:highlight>
                  <a:srgbClr val="FFFFFF"/>
                </a:highlight>
                <a:latin typeface="TiemposTextWeb"/>
              </a:rPr>
              <a:t> αυξημένη μετανάστευση πληθυσμών από αγροτικές περιοχές κοντά σε βιομηχανικές περιοχές,</a:t>
            </a:r>
            <a:r>
              <a:rPr lang="el-GR" sz="2800" dirty="0">
                <a:solidFill>
                  <a:srgbClr val="111111"/>
                </a:solidFill>
                <a:highlight>
                  <a:srgbClr val="FFFFFF"/>
                </a:highlight>
                <a:latin typeface="TiemposTextWeb"/>
              </a:rPr>
              <a:t> και κατά συνέπεια, </a:t>
            </a:r>
            <a:r>
              <a:rPr lang="el-GR" sz="2800" b="1" u="sng" dirty="0">
                <a:solidFill>
                  <a:srgbClr val="111111"/>
                </a:solidFill>
                <a:highlight>
                  <a:srgbClr val="FFFFFF"/>
                </a:highlight>
                <a:latin typeface="TiemposTextWeb"/>
              </a:rPr>
              <a:t>η ανάπτυξη νέων πόλεων </a:t>
            </a:r>
            <a:r>
              <a:rPr lang="el-GR" sz="2800" b="1" i="0" dirty="0">
                <a:solidFill>
                  <a:srgbClr val="111111"/>
                </a:solidFill>
                <a:effectLst/>
                <a:highlight>
                  <a:srgbClr val="FFFFFF"/>
                </a:highlight>
                <a:latin typeface="TiemposTextWeb"/>
              </a:rPr>
              <a:t>έχει επιδεινώσει τις πλημμύρες και έχει μετατρέψει ορισμένες γειτονιές σε ευάλωτες παραθαλάσσιες τοποθεσίε</a:t>
            </a:r>
            <a:r>
              <a:rPr lang="el-GR" sz="2800" b="0" i="0" dirty="0">
                <a:solidFill>
                  <a:srgbClr val="111111"/>
                </a:solidFill>
                <a:effectLst/>
                <a:highlight>
                  <a:srgbClr val="FFFFFF"/>
                </a:highlight>
                <a:latin typeface="TiemposTextWeb"/>
              </a:rPr>
              <a:t>ς.</a:t>
            </a:r>
            <a:endParaRPr lang="el-GR" sz="2800" b="1" dirty="0">
              <a:solidFill>
                <a:srgbClr val="111111"/>
              </a:solidFill>
              <a:highlight>
                <a:srgbClr val="FFFFFF"/>
              </a:highlight>
              <a:latin typeface="LabGrotesque"/>
            </a:endParaRPr>
          </a:p>
          <a:p>
            <a:pPr algn="l"/>
            <a:r>
              <a:rPr lang="el-GR" sz="2800" dirty="0">
                <a:solidFill>
                  <a:srgbClr val="111111"/>
                </a:solidFill>
                <a:highlight>
                  <a:srgbClr val="FFFFFF"/>
                </a:highlight>
                <a:latin typeface="TiemposTextWeb"/>
              </a:rPr>
              <a:t>Την τελευταία δεκαετία, ο</a:t>
            </a:r>
            <a:r>
              <a:rPr lang="el-GR" sz="2800" b="0" i="0" dirty="0">
                <a:solidFill>
                  <a:srgbClr val="111111"/>
                </a:solidFill>
                <a:effectLst/>
                <a:highlight>
                  <a:srgbClr val="FFFFFF"/>
                </a:highlight>
                <a:latin typeface="TiemposTextWeb"/>
              </a:rPr>
              <a:t>ι κινεζικές πόλεις </a:t>
            </a:r>
            <a:r>
              <a:rPr lang="el-GR" sz="2800" b="1" i="0" dirty="0">
                <a:solidFill>
                  <a:srgbClr val="C00000"/>
                </a:solidFill>
                <a:effectLst/>
                <a:highlight>
                  <a:srgbClr val="FFFFFF"/>
                </a:highlight>
                <a:latin typeface="TiemposTextWeb"/>
              </a:rPr>
              <a:t>διερευνούν </a:t>
            </a:r>
            <a:r>
              <a:rPr lang="el-GR" sz="2800" b="1" i="0" u="sng" dirty="0">
                <a:solidFill>
                  <a:srgbClr val="C00000"/>
                </a:solidFill>
                <a:effectLst/>
                <a:highlight>
                  <a:srgbClr val="FFFFFF"/>
                </a:highlight>
                <a:latin typeface="TiemposTextWeb"/>
              </a:rPr>
              <a:t>ευφυείς σχεδιαστικές καινοτομίες των πόλεων </a:t>
            </a:r>
            <a:r>
              <a:rPr lang="el-GR" sz="2800" b="1" i="0" dirty="0">
                <a:solidFill>
                  <a:srgbClr val="C00000"/>
                </a:solidFill>
                <a:effectLst/>
                <a:highlight>
                  <a:srgbClr val="FFFFFF"/>
                </a:highlight>
                <a:latin typeface="TiemposTextWeb"/>
              </a:rPr>
              <a:t>για την αντιμετώπιση των πλημμυρών λόγω της κλιματικής αλλαγής.</a:t>
            </a:r>
            <a:r>
              <a:rPr lang="el-GR" sz="2800" b="1" i="0" u="sng" dirty="0">
                <a:solidFill>
                  <a:srgbClr val="C00000"/>
                </a:solidFill>
                <a:effectLst/>
                <a:highlight>
                  <a:srgbClr val="FFFFFF"/>
                </a:highlight>
                <a:latin typeface="TiemposTextWeb"/>
              </a:rPr>
              <a:t> </a:t>
            </a:r>
          </a:p>
          <a:p>
            <a:pPr algn="l"/>
            <a:endParaRPr lang="el-GR" sz="2800" b="1" u="sng" dirty="0">
              <a:solidFill>
                <a:srgbClr val="C00000"/>
              </a:solidFill>
              <a:highlight>
                <a:srgbClr val="FFFFFF"/>
              </a:highlight>
              <a:latin typeface="TiemposTextWeb"/>
            </a:endParaRPr>
          </a:p>
          <a:p>
            <a:pPr algn="l"/>
            <a:r>
              <a:rPr lang="el-GR" sz="2800" b="1" dirty="0">
                <a:solidFill>
                  <a:srgbClr val="111111"/>
                </a:solidFill>
                <a:highlight>
                  <a:srgbClr val="FFFFFF"/>
                </a:highlight>
                <a:latin typeface="LabGrotesque"/>
              </a:rPr>
              <a:t>Η</a:t>
            </a:r>
            <a:r>
              <a:rPr lang="el-GR" sz="2800" b="1" i="0" dirty="0">
                <a:solidFill>
                  <a:srgbClr val="111111"/>
                </a:solidFill>
                <a:effectLst/>
                <a:highlight>
                  <a:srgbClr val="FFFFFF"/>
                </a:highlight>
                <a:latin typeface="LabGrotesque"/>
              </a:rPr>
              <a:t> Κίνα χτίζει </a:t>
            </a:r>
            <a:r>
              <a:rPr lang="el-GR" sz="2800" b="1" i="1" u="sng" dirty="0">
                <a:solidFill>
                  <a:srgbClr val="C00000"/>
                </a:solidFill>
                <a:effectLst>
                  <a:outerShdw blurRad="38100" dist="38100" dir="2700000" algn="tl">
                    <a:srgbClr val="000000">
                      <a:alpha val="43137"/>
                    </a:srgbClr>
                  </a:outerShdw>
                </a:effectLst>
                <a:highlight>
                  <a:srgbClr val="FFFFFF"/>
                </a:highlight>
                <a:latin typeface="LabGrotesque"/>
              </a:rPr>
              <a:t>30 «πόλεις - σφουγγάρια» </a:t>
            </a:r>
            <a:r>
              <a:rPr lang="el-GR" sz="2800" b="1" i="0" dirty="0">
                <a:solidFill>
                  <a:srgbClr val="111111"/>
                </a:solidFill>
                <a:effectLst/>
                <a:highlight>
                  <a:srgbClr val="FFFFFF"/>
                </a:highlight>
                <a:latin typeface="LabGrotesque"/>
              </a:rPr>
              <a:t>που στοχεύουν να απορροφούν τα νερά των πλημμυρών και να αποτρέπουν την καταστροφή.</a:t>
            </a:r>
          </a:p>
        </p:txBody>
      </p:sp>
      <p:sp>
        <p:nvSpPr>
          <p:cNvPr id="3" name="TextBox 2">
            <a:extLst>
              <a:ext uri="{FF2B5EF4-FFF2-40B4-BE49-F238E27FC236}">
                <a16:creationId xmlns:a16="http://schemas.microsoft.com/office/drawing/2014/main" id="{D9164EA5-892D-1960-6412-A884E6DB14BC}"/>
              </a:ext>
            </a:extLst>
          </p:cNvPr>
          <p:cNvSpPr txBox="1"/>
          <p:nvPr/>
        </p:nvSpPr>
        <p:spPr>
          <a:xfrm>
            <a:off x="412955" y="235974"/>
            <a:ext cx="11523406" cy="646331"/>
          </a:xfrm>
          <a:prstGeom prst="rect">
            <a:avLst/>
          </a:prstGeom>
          <a:solidFill>
            <a:schemeClr val="bg1">
              <a:lumMod val="95000"/>
            </a:schemeClr>
          </a:solidFill>
          <a:ln w="34925">
            <a:solidFill>
              <a:schemeClr val="tx1"/>
            </a:solidFill>
          </a:ln>
        </p:spPr>
        <p:txBody>
          <a:bodyPr wrap="square" rtlCol="0">
            <a:spAutoFit/>
          </a:bodyPr>
          <a:lstStyle/>
          <a:p>
            <a:r>
              <a:rPr lang="el-GR" sz="3600" dirty="0">
                <a:ln w="9525">
                  <a:solidFill>
                    <a:schemeClr val="tx1"/>
                  </a:solidFill>
                </a:ln>
                <a:solidFill>
                  <a:srgbClr val="C00000"/>
                </a:solidFill>
              </a:rPr>
              <a:t>Το παράδειγμα της ΚΙΝΑΣ: 30 «πόλεις – σφουγγάρια» </a:t>
            </a:r>
          </a:p>
        </p:txBody>
      </p:sp>
    </p:spTree>
    <p:extLst>
      <p:ext uri="{BB962C8B-B14F-4D97-AF65-F5344CB8AC3E}">
        <p14:creationId xmlns:p14="http://schemas.microsoft.com/office/powerpoint/2010/main" val="1652475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164EA5-892D-1960-6412-A884E6DB14BC}"/>
              </a:ext>
            </a:extLst>
          </p:cNvPr>
          <p:cNvSpPr txBox="1"/>
          <p:nvPr/>
        </p:nvSpPr>
        <p:spPr>
          <a:xfrm>
            <a:off x="412955" y="235974"/>
            <a:ext cx="11523406" cy="646331"/>
          </a:xfrm>
          <a:prstGeom prst="rect">
            <a:avLst/>
          </a:prstGeom>
          <a:solidFill>
            <a:schemeClr val="bg1">
              <a:lumMod val="95000"/>
            </a:schemeClr>
          </a:solidFill>
          <a:ln w="34925">
            <a:solidFill>
              <a:schemeClr val="tx1"/>
            </a:solidFill>
          </a:ln>
        </p:spPr>
        <p:txBody>
          <a:bodyPr wrap="square" rtlCol="0">
            <a:spAutoFit/>
          </a:bodyPr>
          <a:lstStyle/>
          <a:p>
            <a:r>
              <a:rPr lang="el-GR" sz="3600" dirty="0">
                <a:ln w="9525">
                  <a:solidFill>
                    <a:schemeClr val="tx1"/>
                  </a:solidFill>
                </a:ln>
                <a:solidFill>
                  <a:srgbClr val="C00000"/>
                </a:solidFill>
              </a:rPr>
              <a:t>Το παράδειγμα της ΚΙΝΑΣ: 30 «πόλεις – σφουγγάρια» </a:t>
            </a:r>
          </a:p>
        </p:txBody>
      </p:sp>
      <p:sp>
        <p:nvSpPr>
          <p:cNvPr id="4" name="TextBox 3">
            <a:extLst>
              <a:ext uri="{FF2B5EF4-FFF2-40B4-BE49-F238E27FC236}">
                <a16:creationId xmlns:a16="http://schemas.microsoft.com/office/drawing/2014/main" id="{541F52DA-62DC-25D6-6072-32941D701850}"/>
              </a:ext>
            </a:extLst>
          </p:cNvPr>
          <p:cNvSpPr txBox="1"/>
          <p:nvPr/>
        </p:nvSpPr>
        <p:spPr>
          <a:xfrm>
            <a:off x="0" y="1160206"/>
            <a:ext cx="12093677" cy="4154984"/>
          </a:xfrm>
          <a:prstGeom prst="rect">
            <a:avLst/>
          </a:prstGeom>
          <a:noFill/>
        </p:spPr>
        <p:txBody>
          <a:bodyPr wrap="square" rtlCol="0">
            <a:spAutoFit/>
          </a:bodyPr>
          <a:lstStyle/>
          <a:p>
            <a:pPr algn="l"/>
            <a:r>
              <a:rPr lang="el-GR" sz="2400" b="0" i="1" dirty="0">
                <a:solidFill>
                  <a:srgbClr val="C00000"/>
                </a:solidFill>
                <a:effectLst>
                  <a:outerShdw blurRad="38100" dist="38100" dir="2700000" algn="tl">
                    <a:srgbClr val="000000">
                      <a:alpha val="43137"/>
                    </a:srgbClr>
                  </a:outerShdw>
                </a:effectLst>
                <a:highlight>
                  <a:srgbClr val="FFFFFF"/>
                </a:highlight>
                <a:latin typeface="TiemposTextWeb"/>
              </a:rPr>
              <a:t>Το </a:t>
            </a:r>
            <a:r>
              <a:rPr lang="el-GR" sz="2400" b="0" i="1" dirty="0" err="1">
                <a:solidFill>
                  <a:srgbClr val="C00000"/>
                </a:solidFill>
                <a:effectLst>
                  <a:outerShdw blurRad="38100" dist="38100" dir="2700000" algn="tl">
                    <a:srgbClr val="000000">
                      <a:alpha val="43137"/>
                    </a:srgbClr>
                  </a:outerShdw>
                </a:effectLst>
                <a:highlight>
                  <a:srgbClr val="FFFFFF"/>
                </a:highlight>
                <a:latin typeface="TiemposTextWeb"/>
              </a:rPr>
              <a:t>Sponge</a:t>
            </a:r>
            <a:r>
              <a:rPr lang="el-GR" sz="2400" b="0" i="1" dirty="0">
                <a:solidFill>
                  <a:srgbClr val="C00000"/>
                </a:solidFill>
                <a:effectLst>
                  <a:outerShdw blurRad="38100" dist="38100" dir="2700000" algn="tl">
                    <a:srgbClr val="000000">
                      <a:alpha val="43137"/>
                    </a:srgbClr>
                  </a:outerShdw>
                </a:effectLst>
                <a:highlight>
                  <a:srgbClr val="FFFFFF"/>
                </a:highlight>
                <a:latin typeface="TiemposTextWeb"/>
              </a:rPr>
              <a:t> </a:t>
            </a:r>
            <a:r>
              <a:rPr lang="el-GR" sz="2400" b="0" i="1" dirty="0" err="1">
                <a:solidFill>
                  <a:srgbClr val="C00000"/>
                </a:solidFill>
                <a:effectLst>
                  <a:outerShdw blurRad="38100" dist="38100" dir="2700000" algn="tl">
                    <a:srgbClr val="000000">
                      <a:alpha val="43137"/>
                    </a:srgbClr>
                  </a:outerShdw>
                </a:effectLst>
                <a:highlight>
                  <a:srgbClr val="FFFFFF"/>
                </a:highlight>
                <a:latin typeface="TiemposTextWeb"/>
              </a:rPr>
              <a:t>City</a:t>
            </a:r>
            <a:r>
              <a:rPr lang="el-GR" sz="2400" b="0" i="1" dirty="0">
                <a:solidFill>
                  <a:srgbClr val="C00000"/>
                </a:solidFill>
                <a:effectLst>
                  <a:outerShdw blurRad="38100" dist="38100" dir="2700000" algn="tl">
                    <a:srgbClr val="000000">
                      <a:alpha val="43137"/>
                    </a:srgbClr>
                  </a:outerShdw>
                </a:effectLst>
                <a:highlight>
                  <a:srgbClr val="FFFFFF"/>
                </a:highlight>
                <a:latin typeface="TiemposTextWeb"/>
              </a:rPr>
              <a:t> </a:t>
            </a:r>
            <a:r>
              <a:rPr lang="el-GR" sz="2400" b="0" i="1" dirty="0" err="1">
                <a:solidFill>
                  <a:srgbClr val="C00000"/>
                </a:solidFill>
                <a:effectLst>
                  <a:outerShdw blurRad="38100" dist="38100" dir="2700000" algn="tl">
                    <a:srgbClr val="000000">
                      <a:alpha val="43137"/>
                    </a:srgbClr>
                  </a:outerShdw>
                </a:effectLst>
                <a:highlight>
                  <a:srgbClr val="FFFFFF"/>
                </a:highlight>
                <a:latin typeface="TiemposTextWeb"/>
              </a:rPr>
              <a:t>Initiative</a:t>
            </a:r>
            <a:r>
              <a:rPr lang="el-GR" sz="2400" b="0" i="1" dirty="0">
                <a:solidFill>
                  <a:srgbClr val="C00000"/>
                </a:solidFill>
                <a:effectLst>
                  <a:outerShdw blurRad="38100" dist="38100" dir="2700000" algn="tl">
                    <a:srgbClr val="000000">
                      <a:alpha val="43137"/>
                    </a:srgbClr>
                  </a:outerShdw>
                </a:effectLst>
                <a:highlight>
                  <a:srgbClr val="FFFFFF"/>
                </a:highlight>
                <a:latin typeface="TiemposTextWeb"/>
              </a:rPr>
              <a:t>, </a:t>
            </a:r>
            <a:r>
              <a:rPr lang="el-GR" sz="2400" b="0" i="0" dirty="0">
                <a:solidFill>
                  <a:srgbClr val="111111"/>
                </a:solidFill>
                <a:effectLst/>
                <a:highlight>
                  <a:srgbClr val="FFFFFF"/>
                </a:highlight>
                <a:latin typeface="TiemposTextWeb"/>
              </a:rPr>
              <a:t>που ξεκίνησε το 2015, επενδύει σε έργα που στοχεύουν στην απορρόφηση των πλημμυρικών υδάτων. Τα έργα κατασκευάζονται σε 30 πόλεις, συμπεριλαμβανομένων  της Σαγκάης, της </a:t>
            </a:r>
            <a:r>
              <a:rPr lang="el-GR" sz="2400" b="0" i="0" dirty="0" err="1">
                <a:solidFill>
                  <a:srgbClr val="111111"/>
                </a:solidFill>
                <a:effectLst/>
                <a:highlight>
                  <a:srgbClr val="FFFFFF"/>
                </a:highlight>
                <a:latin typeface="TiemposTextWeb"/>
              </a:rPr>
              <a:t>Γουχάν</a:t>
            </a:r>
            <a:r>
              <a:rPr lang="el-GR" sz="2400" b="0" i="0" dirty="0">
                <a:solidFill>
                  <a:srgbClr val="111111"/>
                </a:solidFill>
                <a:effectLst/>
                <a:highlight>
                  <a:srgbClr val="FFFFFF"/>
                </a:highlight>
                <a:latin typeface="TiemposTextWeb"/>
              </a:rPr>
              <a:t> και  της </a:t>
            </a:r>
            <a:r>
              <a:rPr lang="el-GR" sz="2400" b="0" i="0" dirty="0" err="1">
                <a:solidFill>
                  <a:srgbClr val="111111"/>
                </a:solidFill>
                <a:effectLst/>
                <a:highlight>
                  <a:srgbClr val="FFFFFF"/>
                </a:highlight>
                <a:latin typeface="TiemposTextWeb"/>
              </a:rPr>
              <a:t>Σιαμέν</a:t>
            </a:r>
            <a:r>
              <a:rPr lang="el-GR" sz="2400" b="0" i="0" dirty="0">
                <a:solidFill>
                  <a:srgbClr val="111111"/>
                </a:solidFill>
                <a:effectLst/>
                <a:highlight>
                  <a:srgbClr val="FFFFFF"/>
                </a:highlight>
                <a:latin typeface="TiemposTextWeb"/>
              </a:rPr>
              <a:t>. </a:t>
            </a:r>
          </a:p>
          <a:p>
            <a:pPr algn="l"/>
            <a:endParaRPr lang="el-GR" sz="2400" dirty="0">
              <a:solidFill>
                <a:srgbClr val="111111"/>
              </a:solidFill>
              <a:highlight>
                <a:srgbClr val="FFFFFF"/>
              </a:highlight>
              <a:latin typeface="TiemposTextWeb"/>
            </a:endParaRPr>
          </a:p>
          <a:p>
            <a:pPr algn="l"/>
            <a:r>
              <a:rPr lang="el-GR" sz="2400" b="0" i="0" dirty="0">
                <a:solidFill>
                  <a:srgbClr val="111111"/>
                </a:solidFill>
                <a:effectLst/>
                <a:highlight>
                  <a:srgbClr val="FFFFFF"/>
                </a:highlight>
                <a:latin typeface="TiemposTextWeb"/>
              </a:rPr>
              <a:t>Μέχρι το 2020, η Κίνα κατόρθωσε το 80% των αστικών περιοχών της να απορροφήσει και θα επαναχρησιμοποιήσει τουλάχιστον το 70% του βρόχινου νερού.</a:t>
            </a:r>
          </a:p>
          <a:p>
            <a:pPr algn="l"/>
            <a:endParaRPr lang="el-GR" sz="2400" b="0" i="0" dirty="0">
              <a:solidFill>
                <a:srgbClr val="111111"/>
              </a:solidFill>
              <a:effectLst/>
              <a:highlight>
                <a:srgbClr val="FFFFFF"/>
              </a:highlight>
              <a:latin typeface="TiemposTextWeb"/>
            </a:endParaRPr>
          </a:p>
          <a:p>
            <a:pPr algn="l"/>
            <a:r>
              <a:rPr lang="el-GR" sz="2400" b="0" i="0" dirty="0">
                <a:solidFill>
                  <a:srgbClr val="111111"/>
                </a:solidFill>
                <a:effectLst/>
                <a:highlight>
                  <a:srgbClr val="FFFFFF"/>
                </a:highlight>
                <a:latin typeface="TiemposTextWeb"/>
              </a:rPr>
              <a:t>Μέχρι σήμερα, οι Κινεζικές πόλεις έχουν λάβει περισσότερα από </a:t>
            </a:r>
            <a:r>
              <a:rPr lang="el-GR" sz="2400" b="1" i="0" dirty="0">
                <a:solidFill>
                  <a:srgbClr val="C00000"/>
                </a:solidFill>
                <a:effectLst/>
                <a:highlight>
                  <a:srgbClr val="FFFFFF"/>
                </a:highlight>
                <a:latin typeface="TiemposTextWeb"/>
                <a:hlinkClick r:id="rId2">
                  <a:extLst>
                    <a:ext uri="{A12FA001-AC4F-418D-AE19-62706E023703}">
                      <ahyp:hlinkClr xmlns:ahyp="http://schemas.microsoft.com/office/drawing/2018/hyperlinkcolor" val="tx"/>
                    </a:ext>
                  </a:extLst>
                </a:hlinkClick>
              </a:rPr>
              <a:t>12 δισεκατομμύρια δολάρια</a:t>
            </a:r>
            <a:r>
              <a:rPr lang="el-GR" sz="2400" i="0" dirty="0">
                <a:solidFill>
                  <a:srgbClr val="C00000"/>
                </a:solidFill>
                <a:effectLst>
                  <a:outerShdw blurRad="38100" dist="38100" dir="2700000" algn="tl">
                    <a:srgbClr val="000000">
                      <a:alpha val="43137"/>
                    </a:srgbClr>
                  </a:outerShdw>
                </a:effectLst>
                <a:highlight>
                  <a:srgbClr val="FFFFFF"/>
                </a:highlight>
                <a:latin typeface="TiemposTextWeb"/>
              </a:rPr>
              <a:t> για έργα-σφουγγάρια</a:t>
            </a:r>
            <a:r>
              <a:rPr lang="el-GR" sz="2400" b="0" i="0" dirty="0">
                <a:solidFill>
                  <a:srgbClr val="111111"/>
                </a:solidFill>
                <a:effectLst/>
                <a:highlight>
                  <a:srgbClr val="FFFFFF"/>
                </a:highlight>
                <a:latin typeface="TiemposTextWeb"/>
              </a:rPr>
              <a:t>, σύμφωνα με την </a:t>
            </a:r>
            <a:r>
              <a:rPr lang="el-GR" sz="2400" b="0" i="0" dirty="0" err="1">
                <a:solidFill>
                  <a:srgbClr val="111111"/>
                </a:solidFill>
                <a:effectLst/>
                <a:highlight>
                  <a:srgbClr val="FFFFFF"/>
                </a:highlight>
                <a:latin typeface="TiemposTextWeb"/>
              </a:rPr>
              <a:t>China</a:t>
            </a:r>
            <a:r>
              <a:rPr lang="el-GR" sz="2400" b="0" i="0" dirty="0">
                <a:solidFill>
                  <a:srgbClr val="111111"/>
                </a:solidFill>
                <a:effectLst/>
                <a:highlight>
                  <a:srgbClr val="FFFFFF"/>
                </a:highlight>
                <a:latin typeface="TiemposTextWeb"/>
              </a:rPr>
              <a:t> </a:t>
            </a:r>
            <a:r>
              <a:rPr lang="el-GR" sz="2400" b="0" i="0" dirty="0" err="1">
                <a:solidFill>
                  <a:srgbClr val="111111"/>
                </a:solidFill>
                <a:effectLst/>
                <a:highlight>
                  <a:srgbClr val="FFFFFF"/>
                </a:highlight>
                <a:latin typeface="TiemposTextWeb"/>
              </a:rPr>
              <a:t>Daily</a:t>
            </a:r>
            <a:r>
              <a:rPr lang="el-GR" sz="2400" b="0" i="0" dirty="0">
                <a:solidFill>
                  <a:srgbClr val="111111"/>
                </a:solidFill>
                <a:effectLst/>
                <a:highlight>
                  <a:srgbClr val="FFFFFF"/>
                </a:highlight>
                <a:latin typeface="TiemposTextWeb"/>
              </a:rPr>
              <a:t>. Η κεντρική κυβέρνηση χρηματοδοτεί περίπου το 15% έως 20% του κόστους, με το υπόλοιπο να χρηματοδοτείται από την </a:t>
            </a:r>
            <a:r>
              <a:rPr lang="el-GR" sz="2400" dirty="0">
                <a:solidFill>
                  <a:srgbClr val="111111"/>
                </a:solidFill>
                <a:highlight>
                  <a:srgbClr val="FFFFFF"/>
                </a:highlight>
                <a:latin typeface="TiemposTextWeb"/>
              </a:rPr>
              <a:t>Τοπική Αυτοδιοίκηση, την Περιφερειακή Αυτοδιοίκηση </a:t>
            </a:r>
            <a:r>
              <a:rPr lang="el-GR" sz="2400" b="0" i="0" dirty="0">
                <a:solidFill>
                  <a:srgbClr val="111111"/>
                </a:solidFill>
                <a:effectLst/>
                <a:highlight>
                  <a:srgbClr val="FFFFFF"/>
                </a:highlight>
                <a:latin typeface="TiemposTextWeb"/>
              </a:rPr>
              <a:t>και ιδιώτες επενδυτές.</a:t>
            </a:r>
          </a:p>
        </p:txBody>
      </p:sp>
      <p:sp>
        <p:nvSpPr>
          <p:cNvPr id="7" name="TextBox 6">
            <a:extLst>
              <a:ext uri="{FF2B5EF4-FFF2-40B4-BE49-F238E27FC236}">
                <a16:creationId xmlns:a16="http://schemas.microsoft.com/office/drawing/2014/main" id="{D8E0E93C-5D65-2ABE-74C2-15E8337ABF29}"/>
              </a:ext>
            </a:extLst>
          </p:cNvPr>
          <p:cNvSpPr txBox="1"/>
          <p:nvPr/>
        </p:nvSpPr>
        <p:spPr>
          <a:xfrm>
            <a:off x="186814" y="5421697"/>
            <a:ext cx="11906863" cy="1200329"/>
          </a:xfrm>
          <a:prstGeom prst="rect">
            <a:avLst/>
          </a:prstGeom>
          <a:noFill/>
        </p:spPr>
        <p:txBody>
          <a:bodyPr wrap="square">
            <a:spAutoFit/>
          </a:bodyPr>
          <a:lstStyle/>
          <a:p>
            <a:r>
              <a:rPr lang="el-GR" b="1" dirty="0"/>
              <a:t>Βίντεο «</a:t>
            </a:r>
            <a:r>
              <a:rPr lang="en-US" b="1" dirty="0"/>
              <a:t>China is Building Sponge Cities to Fix Its Flood Problem</a:t>
            </a:r>
            <a:r>
              <a:rPr lang="el-GR" b="1" dirty="0"/>
              <a:t>»</a:t>
            </a:r>
          </a:p>
          <a:p>
            <a:r>
              <a:rPr lang="fr-FR" b="1" dirty="0">
                <a:hlinkClick r:id="rId3"/>
              </a:rPr>
              <a:t>https://www.youtube.com/watch?v=jursRm7mnQk&amp;ab_channel=Tomorrow%27sBuild</a:t>
            </a:r>
            <a:endParaRPr lang="el-GR" b="1" dirty="0">
              <a:hlinkClick r:id="rId3"/>
            </a:endParaRPr>
          </a:p>
          <a:p>
            <a:endParaRPr lang="fr-FR" b="1" dirty="0">
              <a:hlinkClick r:id="rId3"/>
            </a:endParaRPr>
          </a:p>
          <a:p>
            <a:r>
              <a:rPr lang="fr-FR" b="1" dirty="0">
                <a:hlinkClick r:id="rId3"/>
              </a:rPr>
              <a:t>https://youtu.be/jursRm7mnQk</a:t>
            </a:r>
            <a:endParaRPr lang="el-GR" b="1" dirty="0">
              <a:hlinkClick r:id="rId3"/>
            </a:endParaRPr>
          </a:p>
        </p:txBody>
      </p:sp>
    </p:spTree>
    <p:extLst>
      <p:ext uri="{BB962C8B-B14F-4D97-AF65-F5344CB8AC3E}">
        <p14:creationId xmlns:p14="http://schemas.microsoft.com/office/powerpoint/2010/main" val="1276780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Σουέζ">
            <a:extLst>
              <a:ext uri="{FF2B5EF4-FFF2-40B4-BE49-F238E27FC236}">
                <a16:creationId xmlns:a16="http://schemas.microsoft.com/office/drawing/2014/main" id="{DE0F486C-5925-9928-BF8B-18859A090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63" y="1299416"/>
            <a:ext cx="6825279" cy="51189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FBC6B07-B527-33D3-FDF7-7D794C506804}"/>
              </a:ext>
            </a:extLst>
          </p:cNvPr>
          <p:cNvSpPr txBox="1"/>
          <p:nvPr/>
        </p:nvSpPr>
        <p:spPr>
          <a:xfrm>
            <a:off x="0" y="6451013"/>
            <a:ext cx="7261015" cy="369332"/>
          </a:xfrm>
          <a:prstGeom prst="rect">
            <a:avLst/>
          </a:prstGeom>
          <a:noFill/>
        </p:spPr>
        <p:txBody>
          <a:bodyPr wrap="square" rtlCol="0">
            <a:spAutoFit/>
          </a:bodyPr>
          <a:lstStyle/>
          <a:p>
            <a:r>
              <a:rPr lang="el-GR" b="1" i="0" dirty="0">
                <a:solidFill>
                  <a:srgbClr val="C00000"/>
                </a:solidFill>
                <a:effectLst/>
                <a:highlight>
                  <a:srgbClr val="FFFFFF"/>
                </a:highlight>
                <a:latin typeface="LabGrotesque"/>
              </a:rPr>
              <a:t>Η πόλη </a:t>
            </a:r>
            <a:r>
              <a:rPr lang="el-GR" b="1" i="0" dirty="0" err="1">
                <a:solidFill>
                  <a:srgbClr val="C00000"/>
                </a:solidFill>
                <a:effectLst/>
                <a:highlight>
                  <a:srgbClr val="FFFFFF"/>
                </a:highlight>
                <a:latin typeface="LabGrotesque"/>
              </a:rPr>
              <a:t>Chongqing</a:t>
            </a:r>
            <a:r>
              <a:rPr lang="el-GR" b="1" i="0" dirty="0">
                <a:solidFill>
                  <a:srgbClr val="C00000"/>
                </a:solidFill>
                <a:effectLst/>
                <a:highlight>
                  <a:srgbClr val="FFFFFF"/>
                </a:highlight>
                <a:latin typeface="LabGrotesque"/>
              </a:rPr>
              <a:t> της Κίνας </a:t>
            </a:r>
            <a:r>
              <a:rPr lang="el-GR" b="1" i="0" dirty="0">
                <a:solidFill>
                  <a:srgbClr val="111111"/>
                </a:solidFill>
                <a:effectLst/>
                <a:highlight>
                  <a:srgbClr val="FFFFFF"/>
                </a:highlight>
                <a:latin typeface="LabGrotesque"/>
              </a:rPr>
              <a:t>με το νέο σύστημα αποχέτευσης-σφουγγάρι. </a:t>
            </a:r>
            <a:endParaRPr lang="el-GR" dirty="0"/>
          </a:p>
        </p:txBody>
      </p:sp>
      <p:sp>
        <p:nvSpPr>
          <p:cNvPr id="3" name="TextBox 2">
            <a:extLst>
              <a:ext uri="{FF2B5EF4-FFF2-40B4-BE49-F238E27FC236}">
                <a16:creationId xmlns:a16="http://schemas.microsoft.com/office/drawing/2014/main" id="{FB5075EB-F5BF-FFC9-D28D-2E2987BD906B}"/>
              </a:ext>
            </a:extLst>
          </p:cNvPr>
          <p:cNvSpPr txBox="1"/>
          <p:nvPr/>
        </p:nvSpPr>
        <p:spPr>
          <a:xfrm>
            <a:off x="334297" y="24704"/>
            <a:ext cx="11523406" cy="1200329"/>
          </a:xfrm>
          <a:prstGeom prst="rect">
            <a:avLst/>
          </a:prstGeom>
          <a:solidFill>
            <a:schemeClr val="bg1">
              <a:lumMod val="95000"/>
            </a:schemeClr>
          </a:solidFill>
          <a:ln w="34925">
            <a:solidFill>
              <a:schemeClr val="tx1"/>
            </a:solidFill>
          </a:ln>
        </p:spPr>
        <p:txBody>
          <a:bodyPr wrap="square" rtlCol="0">
            <a:spAutoFit/>
          </a:bodyPr>
          <a:lstStyle/>
          <a:p>
            <a:pPr algn="ctr"/>
            <a:r>
              <a:rPr lang="el-GR" sz="3600" dirty="0">
                <a:ln w="9525">
                  <a:solidFill>
                    <a:schemeClr val="tx1"/>
                  </a:solidFill>
                </a:ln>
                <a:solidFill>
                  <a:srgbClr val="C00000"/>
                </a:solidFill>
              </a:rPr>
              <a:t>Παραδείγματα Κινεζικών «πόλεων-σφουγγαριών»</a:t>
            </a:r>
            <a:r>
              <a:rPr lang="fr-FR" sz="3600" dirty="0">
                <a:ln w="9525">
                  <a:solidFill>
                    <a:schemeClr val="tx1"/>
                  </a:solidFill>
                </a:ln>
                <a:solidFill>
                  <a:srgbClr val="C00000"/>
                </a:solidFill>
              </a:rPr>
              <a:t> Chongqing </a:t>
            </a:r>
            <a:endParaRPr lang="el-GR" sz="3600" dirty="0">
              <a:ln w="9525">
                <a:solidFill>
                  <a:schemeClr val="tx1"/>
                </a:solidFill>
              </a:ln>
              <a:solidFill>
                <a:srgbClr val="C00000"/>
              </a:solidFill>
            </a:endParaRPr>
          </a:p>
        </p:txBody>
      </p:sp>
      <p:sp>
        <p:nvSpPr>
          <p:cNvPr id="4" name="TextBox 3">
            <a:extLst>
              <a:ext uri="{FF2B5EF4-FFF2-40B4-BE49-F238E27FC236}">
                <a16:creationId xmlns:a16="http://schemas.microsoft.com/office/drawing/2014/main" id="{79742B6B-FE86-CD23-19B8-0391F5D43794}"/>
              </a:ext>
            </a:extLst>
          </p:cNvPr>
          <p:cNvSpPr txBox="1"/>
          <p:nvPr/>
        </p:nvSpPr>
        <p:spPr>
          <a:xfrm>
            <a:off x="7093866" y="1328785"/>
            <a:ext cx="5197881" cy="5324535"/>
          </a:xfrm>
          <a:prstGeom prst="rect">
            <a:avLst/>
          </a:prstGeom>
          <a:noFill/>
        </p:spPr>
        <p:txBody>
          <a:bodyPr wrap="square" rtlCol="0">
            <a:spAutoFit/>
          </a:bodyPr>
          <a:lstStyle/>
          <a:p>
            <a:r>
              <a:rPr lang="el-GR" sz="2000" b="0" i="0" dirty="0">
                <a:solidFill>
                  <a:srgbClr val="111111"/>
                </a:solidFill>
                <a:effectLst/>
                <a:highlight>
                  <a:srgbClr val="FFFFFF"/>
                </a:highlight>
                <a:latin typeface="TiemposTextWeb"/>
              </a:rPr>
              <a:t>Τον Απρίλιο 2017,  </a:t>
            </a:r>
            <a:r>
              <a:rPr lang="el-GR" sz="2000" b="1" i="0" dirty="0">
                <a:effectLst/>
                <a:highlight>
                  <a:srgbClr val="FFFFFF"/>
                </a:highlight>
                <a:latin typeface="TiemposTextWeb"/>
                <a:hlinkClick r:id="rId3">
                  <a:extLst>
                    <a:ext uri="{A12FA001-AC4F-418D-AE19-62706E023703}">
                      <ahyp:hlinkClr xmlns:ahyp="http://schemas.microsoft.com/office/drawing/2018/hyperlinkcolor" val="tx"/>
                    </a:ext>
                  </a:extLst>
                </a:hlinkClick>
              </a:rPr>
              <a:t>η εταιρεία κοινής ωφελείας </a:t>
            </a:r>
            <a:r>
              <a:rPr lang="el-GR" sz="2000" b="1" i="0" dirty="0" err="1">
                <a:effectLst/>
                <a:highlight>
                  <a:srgbClr val="FFFFFF"/>
                </a:highlight>
                <a:latin typeface="TiemposTextWeb"/>
                <a:hlinkClick r:id="rId3">
                  <a:extLst>
                    <a:ext uri="{A12FA001-AC4F-418D-AE19-62706E023703}">
                      <ahyp:hlinkClr xmlns:ahyp="http://schemas.microsoft.com/office/drawing/2018/hyperlinkcolor" val="tx"/>
                    </a:ext>
                  </a:extLst>
                </a:hlinkClick>
              </a:rPr>
              <a:t>Suez</a:t>
            </a:r>
            <a:r>
              <a:rPr lang="el-GR" sz="2000" b="1" i="0" dirty="0">
                <a:effectLst/>
                <a:highlight>
                  <a:srgbClr val="FFFFFF"/>
                </a:highlight>
                <a:latin typeface="TiemposTextWeb"/>
              </a:rPr>
              <a:t>  </a:t>
            </a:r>
            <a:r>
              <a:rPr lang="el-GR" sz="2000" b="0" i="0" dirty="0">
                <a:solidFill>
                  <a:srgbClr val="111111"/>
                </a:solidFill>
                <a:effectLst/>
                <a:highlight>
                  <a:srgbClr val="FFFFFF"/>
                </a:highlight>
                <a:latin typeface="TiemposTextWeb"/>
              </a:rPr>
              <a:t>ξεκίνησε την εγκατάσταση ενός </a:t>
            </a:r>
            <a:r>
              <a:rPr lang="el-GR" sz="2000" b="1" i="0" dirty="0">
                <a:solidFill>
                  <a:srgbClr val="111111"/>
                </a:solidFill>
                <a:effectLst/>
                <a:highlight>
                  <a:srgbClr val="FFFFFF"/>
                </a:highlight>
                <a:latin typeface="TiemposTextWeb"/>
              </a:rPr>
              <a:t>νέου συστήματος αποχέτευσης 7 τετραγωνικών μιλίων </a:t>
            </a:r>
            <a:r>
              <a:rPr lang="el-GR" sz="2000" b="0" i="0" dirty="0">
                <a:solidFill>
                  <a:srgbClr val="111111"/>
                </a:solidFill>
                <a:effectLst/>
                <a:highlight>
                  <a:srgbClr val="FFFFFF"/>
                </a:highlight>
                <a:latin typeface="TiemposTextWeb"/>
              </a:rPr>
              <a:t>στην πόλη </a:t>
            </a:r>
            <a:r>
              <a:rPr lang="el-GR" sz="2000" b="0" i="0" dirty="0" err="1">
                <a:solidFill>
                  <a:srgbClr val="111111"/>
                </a:solidFill>
                <a:effectLst/>
                <a:highlight>
                  <a:srgbClr val="FFFFFF"/>
                </a:highlight>
                <a:latin typeface="TiemposTextWeb"/>
              </a:rPr>
              <a:t>Chongqing</a:t>
            </a:r>
            <a:r>
              <a:rPr lang="el-GR" sz="2000" b="0" i="0" dirty="0">
                <a:solidFill>
                  <a:srgbClr val="111111"/>
                </a:solidFill>
                <a:effectLst/>
                <a:highlight>
                  <a:srgbClr val="FFFFFF"/>
                </a:highlight>
                <a:latin typeface="TiemposTextWeb"/>
              </a:rPr>
              <a:t>. Η ευφυής λύση είναι </a:t>
            </a:r>
            <a:r>
              <a:rPr lang="el-GR" sz="2000" b="1" i="0" dirty="0">
                <a:solidFill>
                  <a:srgbClr val="111111"/>
                </a:solidFill>
                <a:effectLst/>
                <a:highlight>
                  <a:srgbClr val="FFFFFF"/>
                </a:highlight>
                <a:latin typeface="TiemposTextWeb"/>
              </a:rPr>
              <a:t>οι ενσωματωμένοι </a:t>
            </a:r>
            <a:r>
              <a:rPr lang="el-GR" sz="2000" b="1" i="0" u="sng" dirty="0">
                <a:solidFill>
                  <a:srgbClr val="C00000"/>
                </a:solidFill>
                <a:effectLst/>
                <a:highlight>
                  <a:srgbClr val="FFFFFF"/>
                </a:highlight>
                <a:latin typeface="TiemposTextWeb"/>
              </a:rPr>
              <a:t>αισθητήρες </a:t>
            </a:r>
            <a:r>
              <a:rPr lang="el-GR" sz="2000" b="0" i="0" dirty="0">
                <a:solidFill>
                  <a:srgbClr val="111111"/>
                </a:solidFill>
                <a:effectLst/>
                <a:highlight>
                  <a:srgbClr val="FFFFFF"/>
                </a:highlight>
                <a:latin typeface="TiemposTextWeb"/>
              </a:rPr>
              <a:t>του συστήματος θα επιτρέψουν στους τοπικούς ελεγκτές να </a:t>
            </a:r>
            <a:r>
              <a:rPr lang="el-GR" sz="2000" b="1" i="0" dirty="0">
                <a:solidFill>
                  <a:srgbClr val="111111"/>
                </a:solidFill>
                <a:effectLst/>
                <a:highlight>
                  <a:srgbClr val="FFFFFF"/>
                </a:highlight>
                <a:latin typeface="TiemposTextWeb"/>
              </a:rPr>
              <a:t>παρακολουθούν τα δίκτυα αποχέτευσης και όμβριων υδάτων τους για να μετριάσουν τον κίνδυνο πλημμύρας.</a:t>
            </a:r>
          </a:p>
          <a:p>
            <a:endParaRPr lang="el-GR" sz="2000" b="1" i="0" dirty="0">
              <a:solidFill>
                <a:srgbClr val="111111"/>
              </a:solidFill>
              <a:effectLst/>
              <a:highlight>
                <a:srgbClr val="FFFFFF"/>
              </a:highlight>
              <a:latin typeface="TiemposTextWeb"/>
            </a:endParaRPr>
          </a:p>
          <a:p>
            <a:r>
              <a:rPr lang="el-GR" sz="2000" b="1" i="0" dirty="0">
                <a:solidFill>
                  <a:srgbClr val="C00000"/>
                </a:solidFill>
                <a:effectLst/>
                <a:highlight>
                  <a:srgbClr val="FFFFFF"/>
                </a:highlight>
                <a:latin typeface="TiemposTextWeb"/>
              </a:rPr>
              <a:t>Ο Πολεοδομικός και Αστικός Σχεδιασμός και οι Αστικές Αναπλάσεις  </a:t>
            </a:r>
            <a:r>
              <a:rPr lang="el-GR" sz="2000" b="0" i="0" dirty="0">
                <a:solidFill>
                  <a:srgbClr val="111111"/>
                </a:solidFill>
                <a:effectLst/>
                <a:highlight>
                  <a:srgbClr val="FFFFFF"/>
                </a:highlight>
                <a:latin typeface="TiemposTextWeb"/>
              </a:rPr>
              <a:t>ενσωματώνουν στους </a:t>
            </a:r>
            <a:r>
              <a:rPr lang="el-GR" sz="2000" b="1" i="0" dirty="0">
                <a:solidFill>
                  <a:srgbClr val="00B050"/>
                </a:solidFill>
                <a:effectLst/>
                <a:highlight>
                  <a:srgbClr val="FFFFFF"/>
                </a:highlight>
                <a:latin typeface="TiemposTextWeb"/>
              </a:rPr>
              <a:t>χώρους πρασίνου</a:t>
            </a:r>
            <a:r>
              <a:rPr lang="el-GR" sz="2000" b="0" i="0" dirty="0">
                <a:solidFill>
                  <a:srgbClr val="111111"/>
                </a:solidFill>
                <a:effectLst/>
                <a:highlight>
                  <a:srgbClr val="FFFFFF"/>
                </a:highlight>
                <a:latin typeface="TiemposTextWeb"/>
              </a:rPr>
              <a:t>, </a:t>
            </a:r>
            <a:r>
              <a:rPr lang="el-GR" sz="2000" b="1" i="0" u="sng" dirty="0">
                <a:solidFill>
                  <a:srgbClr val="111111"/>
                </a:solidFill>
                <a:effectLst/>
                <a:highlight>
                  <a:srgbClr val="FFFFFF"/>
                </a:highlight>
                <a:latin typeface="TiemposTextWeb"/>
              </a:rPr>
              <a:t>υγροτόπους και αστικές </a:t>
            </a:r>
            <a:r>
              <a:rPr lang="el-GR" sz="2000" b="1" u="sng" dirty="0">
                <a:solidFill>
                  <a:srgbClr val="111111"/>
                </a:solidFill>
                <a:highlight>
                  <a:srgbClr val="FFFFFF"/>
                </a:highlight>
                <a:latin typeface="TiemposTextWeb"/>
              </a:rPr>
              <a:t>αγρο</a:t>
            </a:r>
            <a:r>
              <a:rPr lang="el-GR" sz="2000" b="1" i="0" u="sng" dirty="0">
                <a:solidFill>
                  <a:srgbClr val="111111"/>
                </a:solidFill>
                <a:effectLst/>
                <a:highlight>
                  <a:srgbClr val="FFFFFF"/>
                </a:highlight>
                <a:latin typeface="TiemposTextWeb"/>
              </a:rPr>
              <a:t>καλλιέργειες</a:t>
            </a:r>
            <a:r>
              <a:rPr lang="el-GR" sz="2000" b="1" i="0" dirty="0">
                <a:solidFill>
                  <a:srgbClr val="111111"/>
                </a:solidFill>
                <a:effectLst/>
                <a:highlight>
                  <a:srgbClr val="FFFFFF"/>
                </a:highlight>
                <a:latin typeface="TiemposTextWeb"/>
              </a:rPr>
              <a:t>, που βοηθούν με φυσικό τρόπο στην απορρόφηση του νερού. </a:t>
            </a:r>
            <a:r>
              <a:rPr lang="el-GR" sz="2000" b="0" i="0" dirty="0">
                <a:solidFill>
                  <a:srgbClr val="111111"/>
                </a:solidFill>
                <a:effectLst/>
                <a:highlight>
                  <a:srgbClr val="FFFFFF"/>
                </a:highlight>
                <a:latin typeface="TiemposTextWeb"/>
              </a:rPr>
              <a:t>Οι προσπάθειες επιδιώκουν να μειώσουν την ποσότητα της απορροής των όμβριων υδάτων. </a:t>
            </a:r>
            <a:endParaRPr lang="el-GR" sz="2000" b="1" i="0" dirty="0">
              <a:solidFill>
                <a:srgbClr val="111111"/>
              </a:solidFill>
              <a:effectLst/>
              <a:highlight>
                <a:srgbClr val="FFFFFF"/>
              </a:highlight>
              <a:latin typeface="TiemposTextWeb"/>
            </a:endParaRPr>
          </a:p>
        </p:txBody>
      </p:sp>
    </p:spTree>
    <p:extLst>
      <p:ext uri="{BB962C8B-B14F-4D97-AF65-F5344CB8AC3E}">
        <p14:creationId xmlns:p14="http://schemas.microsoft.com/office/powerpoint/2010/main" val="1373774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F4E5FF-071E-509A-7345-A13D98193897}"/>
              </a:ext>
            </a:extLst>
          </p:cNvPr>
          <p:cNvSpPr txBox="1"/>
          <p:nvPr/>
        </p:nvSpPr>
        <p:spPr>
          <a:xfrm>
            <a:off x="6473664" y="1307690"/>
            <a:ext cx="5718336" cy="4708981"/>
          </a:xfrm>
          <a:prstGeom prst="rect">
            <a:avLst/>
          </a:prstGeom>
          <a:noFill/>
        </p:spPr>
        <p:txBody>
          <a:bodyPr wrap="square" rtlCol="0">
            <a:spAutoFit/>
          </a:bodyPr>
          <a:lstStyle/>
          <a:p>
            <a:r>
              <a:rPr lang="el-GR" sz="2000" b="1" i="0" dirty="0">
                <a:solidFill>
                  <a:srgbClr val="C00000"/>
                </a:solidFill>
                <a:effectLst/>
                <a:highlight>
                  <a:srgbClr val="FFFFFF"/>
                </a:highlight>
                <a:latin typeface="TiemposTextWeb"/>
              </a:rPr>
              <a:t>Η </a:t>
            </a:r>
            <a:r>
              <a:rPr lang="el-GR" sz="2000" b="1" i="0" dirty="0" err="1">
                <a:solidFill>
                  <a:srgbClr val="C00000"/>
                </a:solidFill>
                <a:effectLst/>
                <a:highlight>
                  <a:srgbClr val="FFFFFF"/>
                </a:highlight>
                <a:latin typeface="TiemposTextWeb"/>
              </a:rPr>
              <a:t>Lingang</a:t>
            </a:r>
            <a:r>
              <a:rPr lang="el-GR" sz="2000" b="1" i="0" dirty="0">
                <a:solidFill>
                  <a:srgbClr val="C00000"/>
                </a:solidFill>
                <a:effectLst/>
                <a:highlight>
                  <a:srgbClr val="FFFFFF"/>
                </a:highlight>
                <a:latin typeface="TiemposTextWeb"/>
              </a:rPr>
              <a:t>, </a:t>
            </a:r>
            <a:r>
              <a:rPr lang="el-GR" sz="2000" b="0" i="0" dirty="0">
                <a:solidFill>
                  <a:srgbClr val="111111"/>
                </a:solidFill>
                <a:effectLst/>
                <a:highlight>
                  <a:srgbClr val="FFFFFF"/>
                </a:highlight>
                <a:latin typeface="TiemposTextWeb"/>
              </a:rPr>
              <a:t>μια νέα πόλη </a:t>
            </a:r>
            <a:r>
              <a:rPr lang="el-GR" sz="2000" b="1" i="0" dirty="0">
                <a:solidFill>
                  <a:srgbClr val="111111"/>
                </a:solidFill>
                <a:effectLst/>
                <a:highlight>
                  <a:srgbClr val="FFFFFF"/>
                </a:highlight>
                <a:latin typeface="TiemposTextWeb"/>
              </a:rPr>
              <a:t>στην περιοχή </a:t>
            </a:r>
            <a:r>
              <a:rPr lang="el-GR" sz="2000" b="1" i="0" dirty="0" err="1">
                <a:solidFill>
                  <a:srgbClr val="111111"/>
                </a:solidFill>
                <a:effectLst/>
                <a:highlight>
                  <a:srgbClr val="FFFFFF"/>
                </a:highlight>
                <a:latin typeface="TiemposTextWeb"/>
              </a:rPr>
              <a:t>Pudong</a:t>
            </a:r>
            <a:r>
              <a:rPr lang="el-GR" sz="2000" b="1" i="0" dirty="0">
                <a:solidFill>
                  <a:srgbClr val="111111"/>
                </a:solidFill>
                <a:effectLst/>
                <a:highlight>
                  <a:srgbClr val="FFFFFF"/>
                </a:highlight>
                <a:latin typeface="TiemposTextWeb"/>
              </a:rPr>
              <a:t> της Σαγκάης, αποτελεί τη </a:t>
            </a:r>
            <a:r>
              <a:rPr lang="el-GR" sz="2000" b="1" i="0" dirty="0">
                <a:solidFill>
                  <a:srgbClr val="C00000"/>
                </a:solidFill>
                <a:effectLst/>
                <a:highlight>
                  <a:srgbClr val="FFFFFF"/>
                </a:highlight>
                <a:latin typeface="TiemposTextWeb"/>
              </a:rPr>
              <a:t>μεγαλύτερη σπογγώδη πόλη της Κίνας. </a:t>
            </a:r>
            <a:r>
              <a:rPr lang="el-GR" sz="2000" i="0" dirty="0">
                <a:solidFill>
                  <a:srgbClr val="111111"/>
                </a:solidFill>
                <a:effectLst/>
                <a:highlight>
                  <a:srgbClr val="FFFFFF"/>
                </a:highlight>
                <a:latin typeface="TiemposTextWeb"/>
              </a:rPr>
              <a:t>Τα </a:t>
            </a:r>
            <a:r>
              <a:rPr lang="el-GR" sz="2000" b="0" i="0" dirty="0">
                <a:solidFill>
                  <a:srgbClr val="111111"/>
                </a:solidFill>
                <a:effectLst/>
                <a:highlight>
                  <a:srgbClr val="FFFFFF"/>
                </a:highlight>
                <a:latin typeface="TiemposTextWeb"/>
              </a:rPr>
              <a:t>τελευταία δύο χρόνια, η Τοπική Αυτοδιοίκηση επένδυσε </a:t>
            </a:r>
            <a:r>
              <a:rPr lang="el-GR" sz="2000" b="1" i="0" dirty="0">
                <a:solidFill>
                  <a:srgbClr val="C00000"/>
                </a:solidFill>
                <a:effectLst/>
                <a:highlight>
                  <a:srgbClr val="FFFFFF"/>
                </a:highlight>
                <a:latin typeface="TiemposTextWeb"/>
                <a:hlinkClick r:id="rId2">
                  <a:extLst>
                    <a:ext uri="{A12FA001-AC4F-418D-AE19-62706E023703}">
                      <ahyp:hlinkClr xmlns:ahyp="http://schemas.microsoft.com/office/drawing/2018/hyperlinkcolor" val="tx"/>
                    </a:ext>
                  </a:extLst>
                </a:hlinkClick>
              </a:rPr>
              <a:t>119 εκατομμύρια δολάρια</a:t>
            </a:r>
            <a:endParaRPr lang="el-GR" sz="2000" b="1" i="0" dirty="0">
              <a:solidFill>
                <a:srgbClr val="C00000"/>
              </a:solidFill>
              <a:effectLst/>
              <a:highlight>
                <a:srgbClr val="FFFFFF"/>
              </a:highlight>
              <a:latin typeface="TiemposTextWeb"/>
            </a:endParaRPr>
          </a:p>
          <a:p>
            <a:r>
              <a:rPr lang="el-GR" sz="2000" b="1" i="0" dirty="0">
                <a:solidFill>
                  <a:srgbClr val="C00000"/>
                </a:solidFill>
                <a:effectLst/>
                <a:highlight>
                  <a:srgbClr val="FFFFFF"/>
                </a:highlight>
                <a:latin typeface="TiemposTextWeb"/>
              </a:rPr>
              <a:t> </a:t>
            </a:r>
          </a:p>
          <a:p>
            <a:pPr marL="285750" indent="-285750">
              <a:buFont typeface="Arial" panose="020B0604020202020204" pitchFamily="34" charset="0"/>
              <a:buChar char="•"/>
            </a:pPr>
            <a:r>
              <a:rPr lang="el-GR" sz="2000" b="1" i="0" dirty="0">
                <a:effectLst/>
                <a:highlight>
                  <a:srgbClr val="FFFFFF"/>
                </a:highlight>
                <a:latin typeface="TiemposTextWeb"/>
              </a:rPr>
              <a:t>φυτεύοντας </a:t>
            </a:r>
            <a:r>
              <a:rPr lang="el-GR" sz="2000" b="1" i="0" dirty="0">
                <a:solidFill>
                  <a:srgbClr val="C00000"/>
                </a:solidFill>
                <a:effectLst/>
                <a:highlight>
                  <a:srgbClr val="FFFFFF"/>
                </a:highlight>
                <a:latin typeface="TiemposTextWeb"/>
              </a:rPr>
              <a:t>πράσινο σε στέγες των κτηρίων, </a:t>
            </a:r>
          </a:p>
          <a:p>
            <a:pPr marL="285750" indent="-285750">
              <a:buFont typeface="Arial" panose="020B0604020202020204" pitchFamily="34" charset="0"/>
              <a:buChar char="•"/>
            </a:pPr>
            <a:r>
              <a:rPr lang="el-GR" sz="2000" b="1" dirty="0">
                <a:solidFill>
                  <a:srgbClr val="111111"/>
                </a:solidFill>
                <a:highlight>
                  <a:srgbClr val="FFFFFF"/>
                </a:highlight>
                <a:latin typeface="TiemposTextWeb"/>
              </a:rPr>
              <a:t>δ</a:t>
            </a:r>
            <a:r>
              <a:rPr lang="el-GR" sz="2000" b="1" i="0" dirty="0">
                <a:solidFill>
                  <a:srgbClr val="111111"/>
                </a:solidFill>
                <a:effectLst/>
                <a:highlight>
                  <a:srgbClr val="FFFFFF"/>
                </a:highlight>
                <a:latin typeface="TiemposTextWeb"/>
              </a:rPr>
              <a:t>ημιουργώντας </a:t>
            </a:r>
            <a:r>
              <a:rPr lang="el-GR" sz="2000" b="1" i="0" dirty="0">
                <a:solidFill>
                  <a:srgbClr val="C00000"/>
                </a:solidFill>
                <a:effectLst/>
                <a:highlight>
                  <a:srgbClr val="FFFFFF"/>
                </a:highlight>
                <a:latin typeface="TiemposTextWeb"/>
              </a:rPr>
              <a:t>υδροβιότοπους μέσα σε αστικά πάρκα για αποθήκευση βρόχινου νερού </a:t>
            </a:r>
            <a:r>
              <a:rPr lang="el-GR" sz="2000" b="1" i="0" dirty="0">
                <a:solidFill>
                  <a:srgbClr val="111111"/>
                </a:solidFill>
                <a:effectLst/>
                <a:highlight>
                  <a:srgbClr val="FFFFFF"/>
                </a:highlight>
                <a:latin typeface="TiemposTextWeb"/>
              </a:rPr>
              <a:t>και </a:t>
            </a:r>
          </a:p>
          <a:p>
            <a:pPr marL="285750" indent="-285750">
              <a:buFont typeface="Arial" panose="020B0604020202020204" pitchFamily="34" charset="0"/>
              <a:buChar char="•"/>
            </a:pPr>
            <a:r>
              <a:rPr lang="el-GR" sz="2000" b="1" i="0" dirty="0">
                <a:solidFill>
                  <a:srgbClr val="111111"/>
                </a:solidFill>
                <a:effectLst/>
                <a:highlight>
                  <a:srgbClr val="FFFFFF"/>
                </a:highlight>
                <a:latin typeface="TiemposTextWeb"/>
              </a:rPr>
              <a:t>κατασκευάζοντας </a:t>
            </a:r>
            <a:r>
              <a:rPr lang="el-GR" sz="2000" b="1" i="0" dirty="0">
                <a:solidFill>
                  <a:srgbClr val="C00000"/>
                </a:solidFill>
                <a:effectLst/>
                <a:highlight>
                  <a:srgbClr val="FFFFFF"/>
                </a:highlight>
                <a:latin typeface="TiemposTextWeb"/>
              </a:rPr>
              <a:t>διαπερατούς πεζοδρόμους που αποθηκεύουν την απορροή των </a:t>
            </a:r>
            <a:r>
              <a:rPr lang="el-GR" sz="2000" b="1" i="0" dirty="0" err="1">
                <a:solidFill>
                  <a:srgbClr val="C00000"/>
                </a:solidFill>
                <a:effectLst/>
                <a:highlight>
                  <a:srgbClr val="FFFFFF"/>
                </a:highlight>
                <a:latin typeface="TiemposTextWeb"/>
              </a:rPr>
              <a:t>ομβρίων</a:t>
            </a:r>
            <a:r>
              <a:rPr lang="el-GR" sz="2000" b="1" i="0" dirty="0">
                <a:solidFill>
                  <a:srgbClr val="C00000"/>
                </a:solidFill>
                <a:effectLst/>
                <a:highlight>
                  <a:srgbClr val="FFFFFF"/>
                </a:highlight>
                <a:latin typeface="TiemposTextWeb"/>
              </a:rPr>
              <a:t> υδάτων</a:t>
            </a:r>
            <a:r>
              <a:rPr lang="el-GR" sz="2000" b="1" i="0" dirty="0">
                <a:solidFill>
                  <a:srgbClr val="111111"/>
                </a:solidFill>
                <a:effectLst/>
                <a:highlight>
                  <a:srgbClr val="FFFFFF"/>
                </a:highlight>
                <a:latin typeface="TiemposTextWeb"/>
              </a:rPr>
              <a:t>. </a:t>
            </a:r>
          </a:p>
          <a:p>
            <a:r>
              <a:rPr lang="el-GR" sz="2000" b="1" i="0" dirty="0">
                <a:solidFill>
                  <a:srgbClr val="111111"/>
                </a:solidFill>
                <a:effectLst/>
                <a:highlight>
                  <a:srgbClr val="FFFFFF"/>
                </a:highlight>
                <a:latin typeface="TiemposTextWeb"/>
              </a:rPr>
              <a:t> </a:t>
            </a:r>
            <a:endParaRPr lang="el-GR" sz="2000" b="1" dirty="0">
              <a:solidFill>
                <a:srgbClr val="111111"/>
              </a:solidFill>
              <a:highlight>
                <a:srgbClr val="FFFFFF"/>
              </a:highlight>
              <a:latin typeface="TiemposTextWeb"/>
            </a:endParaRPr>
          </a:p>
          <a:p>
            <a:r>
              <a:rPr lang="el-GR" sz="2000" b="0" i="0" dirty="0">
                <a:solidFill>
                  <a:srgbClr val="111111"/>
                </a:solidFill>
                <a:effectLst/>
                <a:highlight>
                  <a:srgbClr val="FFFFFF"/>
                </a:highlight>
                <a:latin typeface="TiemposTextWeb"/>
              </a:rPr>
              <a:t>Στις αρχές του 2016,  </a:t>
            </a:r>
            <a:r>
              <a:rPr lang="el-GR" sz="2000" b="1" i="0" dirty="0">
                <a:solidFill>
                  <a:srgbClr val="C00000"/>
                </a:solidFill>
                <a:effectLst/>
                <a:highlight>
                  <a:srgbClr val="FFFFFF"/>
                </a:highlight>
                <a:latin typeface="TiemposTextWeb"/>
              </a:rPr>
              <a:t>η Σαγκάη </a:t>
            </a:r>
            <a:r>
              <a:rPr lang="el-GR" sz="2000" b="0" i="0" dirty="0">
                <a:solidFill>
                  <a:srgbClr val="111111"/>
                </a:solidFill>
                <a:effectLst/>
                <a:highlight>
                  <a:srgbClr val="FFFFFF"/>
                </a:highlight>
                <a:latin typeface="TiemposTextWeb"/>
              </a:rPr>
              <a:t>ανακοίνωσε την κατασκευή </a:t>
            </a:r>
            <a:r>
              <a:rPr lang="el-GR" sz="2000" b="1" i="0" dirty="0">
                <a:solidFill>
                  <a:srgbClr val="111111"/>
                </a:solidFill>
                <a:effectLst/>
                <a:highlight>
                  <a:srgbClr val="FFFFFF"/>
                </a:highlight>
                <a:latin typeface="TiemposTextWeb"/>
              </a:rPr>
              <a:t>4,3 εκ</a:t>
            </a:r>
            <a:r>
              <a:rPr lang="en-US" sz="2000" b="1" i="0" dirty="0">
                <a:solidFill>
                  <a:srgbClr val="111111"/>
                </a:solidFill>
                <a:effectLst/>
                <a:highlight>
                  <a:srgbClr val="FFFFFF"/>
                </a:highlight>
                <a:latin typeface="TiemposTextWeb"/>
              </a:rPr>
              <a:t>.</a:t>
            </a:r>
            <a:r>
              <a:rPr lang="el-GR" sz="2000" b="1" i="0" dirty="0">
                <a:solidFill>
                  <a:srgbClr val="111111"/>
                </a:solidFill>
                <a:effectLst/>
                <a:highlight>
                  <a:srgbClr val="FFFFFF"/>
                </a:highlight>
                <a:latin typeface="TiemposTextWeb"/>
              </a:rPr>
              <a:t> </a:t>
            </a:r>
            <a:r>
              <a:rPr lang="el-GR" sz="2000" b="1" dirty="0" err="1">
                <a:solidFill>
                  <a:srgbClr val="111111"/>
                </a:solidFill>
                <a:highlight>
                  <a:srgbClr val="FFFFFF"/>
                </a:highlight>
                <a:latin typeface="TiemposTextWeb"/>
              </a:rPr>
              <a:t>τ</a:t>
            </a:r>
            <a:r>
              <a:rPr lang="el-GR" sz="2000" b="1" i="0" dirty="0" err="1">
                <a:solidFill>
                  <a:srgbClr val="111111"/>
                </a:solidFill>
                <a:effectLst/>
                <a:highlight>
                  <a:srgbClr val="FFFFFF"/>
                </a:highlight>
                <a:latin typeface="TiemposTextWeb"/>
              </a:rPr>
              <a:t>ετρ</a:t>
            </a:r>
            <a:r>
              <a:rPr lang="en-US" sz="2000" b="1" i="0" dirty="0">
                <a:solidFill>
                  <a:srgbClr val="111111"/>
                </a:solidFill>
                <a:effectLst/>
                <a:highlight>
                  <a:srgbClr val="FFFFFF"/>
                </a:highlight>
                <a:latin typeface="TiemposTextWeb"/>
              </a:rPr>
              <a:t>.</a:t>
            </a:r>
            <a:r>
              <a:rPr lang="el-GR" sz="2000" b="1" i="0" dirty="0">
                <a:solidFill>
                  <a:srgbClr val="111111"/>
                </a:solidFill>
                <a:effectLst/>
                <a:highlight>
                  <a:srgbClr val="FFFFFF"/>
                </a:highlight>
                <a:latin typeface="TiemposTextWeb"/>
              </a:rPr>
              <a:t> πόδι</a:t>
            </a:r>
            <a:r>
              <a:rPr lang="el-GR" sz="2000" b="1" dirty="0">
                <a:solidFill>
                  <a:srgbClr val="111111"/>
                </a:solidFill>
                <a:highlight>
                  <a:srgbClr val="FFFFFF"/>
                </a:highlight>
                <a:latin typeface="TiemposTextWeb"/>
              </a:rPr>
              <a:t>α</a:t>
            </a:r>
            <a:r>
              <a:rPr lang="el-GR" sz="2000" b="1" i="0" dirty="0">
                <a:solidFill>
                  <a:srgbClr val="111111"/>
                </a:solidFill>
                <a:effectLst/>
                <a:highlight>
                  <a:srgbClr val="FFFFFF"/>
                </a:highlight>
                <a:latin typeface="TiemposTextWeb"/>
              </a:rPr>
              <a:t> κήπων στα δώματα των κτηρίων </a:t>
            </a:r>
            <a:r>
              <a:rPr lang="el-GR" sz="2000" b="0" i="0" dirty="0">
                <a:solidFill>
                  <a:srgbClr val="111111"/>
                </a:solidFill>
                <a:effectLst/>
                <a:highlight>
                  <a:srgbClr val="FFFFFF"/>
                </a:highlight>
                <a:latin typeface="TiemposTextWeb"/>
              </a:rPr>
              <a:t>σε ολόκληρη την πόλη.</a:t>
            </a:r>
            <a:endParaRPr lang="el-GR" sz="2000" dirty="0"/>
          </a:p>
        </p:txBody>
      </p:sp>
      <p:sp>
        <p:nvSpPr>
          <p:cNvPr id="3" name="TextBox 2">
            <a:extLst>
              <a:ext uri="{FF2B5EF4-FFF2-40B4-BE49-F238E27FC236}">
                <a16:creationId xmlns:a16="http://schemas.microsoft.com/office/drawing/2014/main" id="{BE7CFC5C-8473-8E87-F6DB-7A734339C953}"/>
              </a:ext>
            </a:extLst>
          </p:cNvPr>
          <p:cNvSpPr txBox="1"/>
          <p:nvPr/>
        </p:nvSpPr>
        <p:spPr>
          <a:xfrm>
            <a:off x="334297" y="24704"/>
            <a:ext cx="11523406" cy="1200329"/>
          </a:xfrm>
          <a:prstGeom prst="rect">
            <a:avLst/>
          </a:prstGeom>
          <a:solidFill>
            <a:schemeClr val="bg1">
              <a:lumMod val="95000"/>
            </a:schemeClr>
          </a:solidFill>
          <a:ln w="34925">
            <a:solidFill>
              <a:schemeClr val="tx1"/>
            </a:solidFill>
          </a:ln>
        </p:spPr>
        <p:txBody>
          <a:bodyPr wrap="square" rtlCol="0">
            <a:spAutoFit/>
          </a:bodyPr>
          <a:lstStyle/>
          <a:p>
            <a:pPr algn="ctr"/>
            <a:r>
              <a:rPr lang="el-GR" sz="3600" dirty="0">
                <a:ln w="9525">
                  <a:solidFill>
                    <a:schemeClr val="tx1"/>
                  </a:solidFill>
                </a:ln>
                <a:solidFill>
                  <a:srgbClr val="C00000"/>
                </a:solidFill>
              </a:rPr>
              <a:t>Παραδείγματα Κινεζικών «πόλεων-σφουγγαριών»</a:t>
            </a:r>
          </a:p>
          <a:p>
            <a:pPr algn="ctr"/>
            <a:r>
              <a:rPr lang="fr-FR" sz="3600" dirty="0">
                <a:ln w="9525">
                  <a:solidFill>
                    <a:schemeClr val="tx1"/>
                  </a:solidFill>
                </a:ln>
                <a:solidFill>
                  <a:srgbClr val="C00000"/>
                </a:solidFill>
              </a:rPr>
              <a:t>Lingang</a:t>
            </a:r>
            <a:r>
              <a:rPr lang="el-GR" sz="3600" dirty="0">
                <a:ln w="9525">
                  <a:solidFill>
                    <a:schemeClr val="tx1"/>
                  </a:solidFill>
                </a:ln>
                <a:solidFill>
                  <a:srgbClr val="C00000"/>
                </a:solidFill>
              </a:rPr>
              <a:t> , Σαγκάη</a:t>
            </a:r>
            <a:r>
              <a:rPr lang="fr-FR" sz="3600" dirty="0">
                <a:ln w="9525">
                  <a:solidFill>
                    <a:schemeClr val="tx1"/>
                  </a:solidFill>
                </a:ln>
                <a:solidFill>
                  <a:srgbClr val="C00000"/>
                </a:solidFill>
              </a:rPr>
              <a:t> </a:t>
            </a:r>
            <a:endParaRPr lang="el-GR" sz="3600" dirty="0">
              <a:ln w="9525">
                <a:solidFill>
                  <a:schemeClr val="tx1"/>
                </a:solidFill>
              </a:ln>
              <a:solidFill>
                <a:srgbClr val="C00000"/>
              </a:solidFill>
            </a:endParaRPr>
          </a:p>
        </p:txBody>
      </p:sp>
      <p:pic>
        <p:nvPicPr>
          <p:cNvPr id="7" name="Picture 2" descr="Sponge city' - Chinadaily.com.cn">
            <a:extLst>
              <a:ext uri="{FF2B5EF4-FFF2-40B4-BE49-F238E27FC236}">
                <a16:creationId xmlns:a16="http://schemas.microsoft.com/office/drawing/2014/main" id="{2D00C24F-A64B-AC32-576B-7B1A389BAA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5" y="1307689"/>
            <a:ext cx="6391319" cy="47828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310A4F5-B425-BB1C-91D5-3243F40A8C1E}"/>
              </a:ext>
            </a:extLst>
          </p:cNvPr>
          <p:cNvSpPr txBox="1"/>
          <p:nvPr/>
        </p:nvSpPr>
        <p:spPr>
          <a:xfrm>
            <a:off x="0" y="6255463"/>
            <a:ext cx="6096000" cy="369332"/>
          </a:xfrm>
          <a:prstGeom prst="rect">
            <a:avLst/>
          </a:prstGeom>
          <a:noFill/>
        </p:spPr>
        <p:txBody>
          <a:bodyPr wrap="square">
            <a:spAutoFit/>
          </a:bodyPr>
          <a:lstStyle/>
          <a:p>
            <a:pPr algn="ctr"/>
            <a:r>
              <a:rPr lang="el-GR" sz="1800" i="1" dirty="0">
                <a:ln w="9525">
                  <a:solidFill>
                    <a:schemeClr val="tx1"/>
                  </a:solidFill>
                </a:ln>
                <a:solidFill>
                  <a:srgbClr val="C00000"/>
                </a:solidFill>
              </a:rPr>
              <a:t>Πάρκο με υδροβιότοπο στη </a:t>
            </a:r>
            <a:r>
              <a:rPr lang="fr-FR" sz="1800" i="1" dirty="0">
                <a:ln w="9525">
                  <a:solidFill>
                    <a:schemeClr val="tx1"/>
                  </a:solidFill>
                </a:ln>
                <a:solidFill>
                  <a:srgbClr val="C00000"/>
                </a:solidFill>
              </a:rPr>
              <a:t>Lingang</a:t>
            </a:r>
            <a:r>
              <a:rPr lang="el-GR" sz="1800" i="1" dirty="0">
                <a:ln w="9525">
                  <a:solidFill>
                    <a:schemeClr val="tx1"/>
                  </a:solidFill>
                </a:ln>
                <a:solidFill>
                  <a:srgbClr val="C00000"/>
                </a:solidFill>
              </a:rPr>
              <a:t> , Σαγκάη</a:t>
            </a:r>
            <a:r>
              <a:rPr lang="fr-FR" sz="1800" i="1" dirty="0">
                <a:ln w="9525">
                  <a:solidFill>
                    <a:schemeClr val="tx1"/>
                  </a:solidFill>
                </a:ln>
                <a:solidFill>
                  <a:srgbClr val="C00000"/>
                </a:solidFill>
              </a:rPr>
              <a:t> </a:t>
            </a:r>
            <a:endParaRPr lang="el-GR" sz="1800" i="1" dirty="0">
              <a:ln w="9525">
                <a:solidFill>
                  <a:schemeClr val="tx1"/>
                </a:solidFill>
              </a:ln>
              <a:solidFill>
                <a:srgbClr val="C00000"/>
              </a:solidFill>
            </a:endParaRPr>
          </a:p>
        </p:txBody>
      </p:sp>
    </p:spTree>
    <p:extLst>
      <p:ext uri="{BB962C8B-B14F-4D97-AF65-F5344CB8AC3E}">
        <p14:creationId xmlns:p14="http://schemas.microsoft.com/office/powerpoint/2010/main" val="1469505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ark combined">
            <a:extLst>
              <a:ext uri="{FF2B5EF4-FFF2-40B4-BE49-F238E27FC236}">
                <a16:creationId xmlns:a16="http://schemas.microsoft.com/office/drawing/2014/main" id="{70CFD323-B269-51CA-6B9B-849FE50FD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791194"/>
            <a:ext cx="5357608" cy="60668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641F90-0CA4-5F1B-8F3C-0A5FD5BFD18F}"/>
              </a:ext>
            </a:extLst>
          </p:cNvPr>
          <p:cNvSpPr txBox="1"/>
          <p:nvPr/>
        </p:nvSpPr>
        <p:spPr>
          <a:xfrm>
            <a:off x="6096000" y="75888"/>
            <a:ext cx="6096000" cy="646331"/>
          </a:xfrm>
          <a:prstGeom prst="rect">
            <a:avLst/>
          </a:prstGeom>
          <a:noFill/>
        </p:spPr>
        <p:txBody>
          <a:bodyPr wrap="square">
            <a:spAutoFit/>
          </a:bodyPr>
          <a:lstStyle/>
          <a:p>
            <a:r>
              <a:rPr lang="el-GR" b="1" dirty="0">
                <a:solidFill>
                  <a:srgbClr val="C00000"/>
                </a:solidFill>
                <a:highlight>
                  <a:srgbClr val="FFFFFF"/>
                </a:highlight>
                <a:latin typeface="TiemposTextWeb"/>
              </a:rPr>
              <a:t>Υ</a:t>
            </a:r>
            <a:r>
              <a:rPr lang="el-GR" sz="1800" b="1" i="0" dirty="0">
                <a:solidFill>
                  <a:srgbClr val="C00000"/>
                </a:solidFill>
                <a:effectLst/>
                <a:highlight>
                  <a:srgbClr val="FFFFFF"/>
                </a:highlight>
                <a:latin typeface="TiemposTextWeb"/>
              </a:rPr>
              <a:t>δροβιότοποι </a:t>
            </a:r>
            <a:r>
              <a:rPr lang="el-GR" sz="1800" b="1" i="0" dirty="0">
                <a:effectLst/>
                <a:highlight>
                  <a:srgbClr val="FFFFFF"/>
                </a:highlight>
                <a:latin typeface="TiemposTextWeb"/>
              </a:rPr>
              <a:t>μέσα σε πάρκα για απορροή και αποθήκευση βρόχινου νερού </a:t>
            </a:r>
            <a:endParaRPr lang="el-GR" dirty="0"/>
          </a:p>
        </p:txBody>
      </p:sp>
      <p:sp>
        <p:nvSpPr>
          <p:cNvPr id="5" name="TextBox 4">
            <a:extLst>
              <a:ext uri="{FF2B5EF4-FFF2-40B4-BE49-F238E27FC236}">
                <a16:creationId xmlns:a16="http://schemas.microsoft.com/office/drawing/2014/main" id="{15A792EB-1ADB-554B-5424-5B1967E41ED2}"/>
              </a:ext>
            </a:extLst>
          </p:cNvPr>
          <p:cNvSpPr txBox="1"/>
          <p:nvPr/>
        </p:nvSpPr>
        <p:spPr>
          <a:xfrm>
            <a:off x="113074" y="5872004"/>
            <a:ext cx="6096000" cy="646331"/>
          </a:xfrm>
          <a:prstGeom prst="rect">
            <a:avLst/>
          </a:prstGeom>
          <a:noFill/>
        </p:spPr>
        <p:txBody>
          <a:bodyPr wrap="square">
            <a:spAutoFit/>
          </a:bodyPr>
          <a:lstStyle/>
          <a:p>
            <a:r>
              <a:rPr lang="el-GR" b="1" dirty="0">
                <a:highlight>
                  <a:srgbClr val="FFFFFF"/>
                </a:highlight>
                <a:latin typeface="TiemposTextWeb"/>
              </a:rPr>
              <a:t>Εικόνα του</a:t>
            </a:r>
            <a:r>
              <a:rPr lang="el-GR" sz="1800" b="1" i="0" dirty="0">
                <a:effectLst/>
                <a:highlight>
                  <a:srgbClr val="FFFFFF"/>
                </a:highlight>
                <a:latin typeface="TiemposTextWeb"/>
              </a:rPr>
              <a:t> υδρ</a:t>
            </a:r>
            <a:r>
              <a:rPr lang="el-GR" b="1" dirty="0">
                <a:highlight>
                  <a:srgbClr val="FFFFFF"/>
                </a:highlight>
                <a:latin typeface="TiemposTextWeb"/>
              </a:rPr>
              <a:t>οβιό</a:t>
            </a:r>
            <a:r>
              <a:rPr lang="el-GR" sz="1800" b="1" i="0" dirty="0">
                <a:effectLst/>
                <a:highlight>
                  <a:srgbClr val="FFFFFF"/>
                </a:highlight>
                <a:latin typeface="TiemposTextWeb"/>
              </a:rPr>
              <a:t>τοπο</a:t>
            </a:r>
            <a:r>
              <a:rPr lang="el-GR" b="1" dirty="0">
                <a:highlight>
                  <a:srgbClr val="FFFFFF"/>
                </a:highlight>
                <a:latin typeface="TiemposTextWeb"/>
              </a:rPr>
              <a:t>υ</a:t>
            </a:r>
            <a:r>
              <a:rPr lang="el-GR" sz="1800" b="1" i="0" dirty="0">
                <a:solidFill>
                  <a:srgbClr val="C00000"/>
                </a:solidFill>
                <a:effectLst/>
                <a:highlight>
                  <a:srgbClr val="FFFFFF"/>
                </a:highlight>
                <a:latin typeface="TiemposTextWeb"/>
              </a:rPr>
              <a:t>  </a:t>
            </a:r>
            <a:r>
              <a:rPr lang="el-GR" sz="1800" b="1" i="0" dirty="0">
                <a:effectLst/>
                <a:highlight>
                  <a:srgbClr val="FFFFFF"/>
                </a:highlight>
                <a:latin typeface="TiemposTextWeb"/>
              </a:rPr>
              <a:t>σε περίοδο </a:t>
            </a:r>
            <a:r>
              <a:rPr lang="el-GR" sz="1800" b="1" i="0" dirty="0">
                <a:solidFill>
                  <a:srgbClr val="C00000"/>
                </a:solidFill>
                <a:effectLst/>
                <a:highlight>
                  <a:srgbClr val="FFFFFF"/>
                </a:highlight>
                <a:latin typeface="TiemposTextWeb"/>
              </a:rPr>
              <a:t>μετά έντονη βροχόπτωση και πλημμύρα του ποταμού</a:t>
            </a:r>
            <a:endParaRPr lang="el-GR" dirty="0"/>
          </a:p>
        </p:txBody>
      </p:sp>
      <p:sp>
        <p:nvSpPr>
          <p:cNvPr id="6" name="TextBox 5">
            <a:extLst>
              <a:ext uri="{FF2B5EF4-FFF2-40B4-BE49-F238E27FC236}">
                <a16:creationId xmlns:a16="http://schemas.microsoft.com/office/drawing/2014/main" id="{F633E06B-DA02-973B-F6EA-2F2BB1041DA5}"/>
              </a:ext>
            </a:extLst>
          </p:cNvPr>
          <p:cNvSpPr txBox="1"/>
          <p:nvPr/>
        </p:nvSpPr>
        <p:spPr>
          <a:xfrm>
            <a:off x="113075" y="2816630"/>
            <a:ext cx="5899352" cy="646331"/>
          </a:xfrm>
          <a:prstGeom prst="rect">
            <a:avLst/>
          </a:prstGeom>
          <a:noFill/>
        </p:spPr>
        <p:txBody>
          <a:bodyPr wrap="square">
            <a:spAutoFit/>
          </a:bodyPr>
          <a:lstStyle/>
          <a:p>
            <a:r>
              <a:rPr lang="el-GR" b="1" dirty="0">
                <a:highlight>
                  <a:srgbClr val="FFFFFF"/>
                </a:highlight>
                <a:latin typeface="TiemposTextWeb"/>
              </a:rPr>
              <a:t>Εικόνα του</a:t>
            </a:r>
            <a:r>
              <a:rPr lang="el-GR" sz="1800" b="1" i="0" dirty="0">
                <a:effectLst/>
                <a:highlight>
                  <a:srgbClr val="FFFFFF"/>
                </a:highlight>
                <a:latin typeface="TiemposTextWeb"/>
              </a:rPr>
              <a:t> υδρ</a:t>
            </a:r>
            <a:r>
              <a:rPr lang="el-GR" b="1" dirty="0">
                <a:highlight>
                  <a:srgbClr val="FFFFFF"/>
                </a:highlight>
                <a:latin typeface="TiemposTextWeb"/>
              </a:rPr>
              <a:t>οβιό</a:t>
            </a:r>
            <a:r>
              <a:rPr lang="el-GR" sz="1800" b="1" i="0" dirty="0">
                <a:effectLst/>
                <a:highlight>
                  <a:srgbClr val="FFFFFF"/>
                </a:highlight>
                <a:latin typeface="TiemposTextWeb"/>
              </a:rPr>
              <a:t>τοπο</a:t>
            </a:r>
            <a:r>
              <a:rPr lang="el-GR" b="1" dirty="0">
                <a:highlight>
                  <a:srgbClr val="FFFFFF"/>
                </a:highlight>
                <a:latin typeface="TiemposTextWeb"/>
              </a:rPr>
              <a:t>υ σε περίοδο</a:t>
            </a:r>
            <a:r>
              <a:rPr lang="el-GR" sz="1800" b="1" i="0" dirty="0">
                <a:effectLst/>
                <a:highlight>
                  <a:srgbClr val="FFFFFF"/>
                </a:highlight>
                <a:latin typeface="TiemposTextWeb"/>
              </a:rPr>
              <a:t> </a:t>
            </a:r>
            <a:r>
              <a:rPr lang="el-GR" sz="1800" b="1" i="0" dirty="0">
                <a:solidFill>
                  <a:srgbClr val="C00000"/>
                </a:solidFill>
                <a:effectLst/>
                <a:highlight>
                  <a:srgbClr val="FFFFFF"/>
                </a:highlight>
                <a:latin typeface="TiemposTextWeb"/>
              </a:rPr>
              <a:t> χωρίς πλημμύρα του ποταμού</a:t>
            </a:r>
            <a:endParaRPr lang="el-GR" dirty="0"/>
          </a:p>
        </p:txBody>
      </p:sp>
      <p:sp>
        <p:nvSpPr>
          <p:cNvPr id="8" name="TextBox 7">
            <a:extLst>
              <a:ext uri="{FF2B5EF4-FFF2-40B4-BE49-F238E27FC236}">
                <a16:creationId xmlns:a16="http://schemas.microsoft.com/office/drawing/2014/main" id="{C86FE5A4-D315-4E2E-F4C4-520A8610A40C}"/>
              </a:ext>
            </a:extLst>
          </p:cNvPr>
          <p:cNvSpPr txBox="1"/>
          <p:nvPr/>
        </p:nvSpPr>
        <p:spPr>
          <a:xfrm>
            <a:off x="334297" y="24704"/>
            <a:ext cx="5678129" cy="1754326"/>
          </a:xfrm>
          <a:prstGeom prst="rect">
            <a:avLst/>
          </a:prstGeom>
          <a:solidFill>
            <a:schemeClr val="bg1">
              <a:lumMod val="95000"/>
            </a:schemeClr>
          </a:solidFill>
          <a:ln w="34925">
            <a:solidFill>
              <a:schemeClr val="tx1"/>
            </a:solidFill>
          </a:ln>
        </p:spPr>
        <p:txBody>
          <a:bodyPr wrap="square" rtlCol="0">
            <a:spAutoFit/>
          </a:bodyPr>
          <a:lstStyle/>
          <a:p>
            <a:pPr algn="ctr"/>
            <a:r>
              <a:rPr lang="el-GR" sz="3600" dirty="0">
                <a:ln w="9525">
                  <a:solidFill>
                    <a:schemeClr val="tx1"/>
                  </a:solidFill>
                </a:ln>
                <a:solidFill>
                  <a:srgbClr val="C00000"/>
                </a:solidFill>
              </a:rPr>
              <a:t>Παραδείγματα Κινεζικών «πόλεων-σφουγγαριών»</a:t>
            </a:r>
          </a:p>
          <a:p>
            <a:pPr algn="ctr"/>
            <a:r>
              <a:rPr lang="fr-FR" sz="3600" dirty="0">
                <a:ln w="9525">
                  <a:solidFill>
                    <a:schemeClr val="tx1"/>
                  </a:solidFill>
                </a:ln>
                <a:solidFill>
                  <a:srgbClr val="C00000"/>
                </a:solidFill>
              </a:rPr>
              <a:t>Lingang</a:t>
            </a:r>
            <a:r>
              <a:rPr lang="el-GR" sz="3600" dirty="0">
                <a:ln w="9525">
                  <a:solidFill>
                    <a:schemeClr val="tx1"/>
                  </a:solidFill>
                </a:ln>
                <a:solidFill>
                  <a:srgbClr val="C00000"/>
                </a:solidFill>
              </a:rPr>
              <a:t> , Σαγκάη</a:t>
            </a:r>
            <a:r>
              <a:rPr lang="fr-FR" sz="3600" dirty="0">
                <a:ln w="9525">
                  <a:solidFill>
                    <a:schemeClr val="tx1"/>
                  </a:solidFill>
                </a:ln>
                <a:solidFill>
                  <a:srgbClr val="C00000"/>
                </a:solidFill>
              </a:rPr>
              <a:t> </a:t>
            </a:r>
            <a:endParaRPr lang="el-GR" sz="3600" dirty="0">
              <a:ln w="9525">
                <a:solidFill>
                  <a:schemeClr val="tx1"/>
                </a:solidFill>
              </a:ln>
              <a:solidFill>
                <a:srgbClr val="C00000"/>
              </a:solidFill>
            </a:endParaRPr>
          </a:p>
        </p:txBody>
      </p:sp>
    </p:spTree>
    <p:extLst>
      <p:ext uri="{BB962C8B-B14F-4D97-AF65-F5344CB8AC3E}">
        <p14:creationId xmlns:p14="http://schemas.microsoft.com/office/powerpoint/2010/main" val="1279389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C49D91-ABA4-A3F4-B055-5BF70431CD9C}"/>
              </a:ext>
            </a:extLst>
          </p:cNvPr>
          <p:cNvSpPr txBox="1"/>
          <p:nvPr/>
        </p:nvSpPr>
        <p:spPr>
          <a:xfrm>
            <a:off x="334297" y="24704"/>
            <a:ext cx="11523406" cy="1200329"/>
          </a:xfrm>
          <a:prstGeom prst="rect">
            <a:avLst/>
          </a:prstGeom>
          <a:solidFill>
            <a:schemeClr val="bg1">
              <a:lumMod val="95000"/>
            </a:schemeClr>
          </a:solidFill>
          <a:ln w="34925">
            <a:solidFill>
              <a:schemeClr val="tx1"/>
            </a:solidFill>
          </a:ln>
        </p:spPr>
        <p:txBody>
          <a:bodyPr wrap="square" rtlCol="0">
            <a:spAutoFit/>
          </a:bodyPr>
          <a:lstStyle/>
          <a:p>
            <a:pPr algn="ctr"/>
            <a:r>
              <a:rPr lang="el-GR" sz="3600" dirty="0">
                <a:ln w="9525">
                  <a:solidFill>
                    <a:schemeClr val="tx1"/>
                  </a:solidFill>
                </a:ln>
                <a:solidFill>
                  <a:srgbClr val="C00000"/>
                </a:solidFill>
              </a:rPr>
              <a:t>Παραδείγματα Κινεζικών «πόλεων-σφουγγαριών»</a:t>
            </a:r>
          </a:p>
          <a:p>
            <a:pPr algn="ctr"/>
            <a:r>
              <a:rPr lang="fr-FR" sz="3600" dirty="0">
                <a:ln w="9525">
                  <a:solidFill>
                    <a:schemeClr val="tx1"/>
                  </a:solidFill>
                </a:ln>
                <a:solidFill>
                  <a:srgbClr val="C00000"/>
                </a:solidFill>
              </a:rPr>
              <a:t>Lingang</a:t>
            </a:r>
            <a:endParaRPr lang="el-GR" sz="3600" dirty="0">
              <a:ln w="9525">
                <a:solidFill>
                  <a:schemeClr val="tx1"/>
                </a:solidFill>
              </a:ln>
              <a:solidFill>
                <a:srgbClr val="C00000"/>
              </a:solidFill>
            </a:endParaRPr>
          </a:p>
        </p:txBody>
      </p:sp>
      <p:pic>
        <p:nvPicPr>
          <p:cNvPr id="4100" name="Picture 4" descr="Lingang sponge city nears completion">
            <a:extLst>
              <a:ext uri="{FF2B5EF4-FFF2-40B4-BE49-F238E27FC236}">
                <a16:creationId xmlns:a16="http://schemas.microsoft.com/office/drawing/2014/main" id="{94E70ACD-F8D7-42D8-FADB-A5745FCDE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9616" y="3814916"/>
            <a:ext cx="5238308" cy="291450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Lingang sponge city nears completion">
            <a:extLst>
              <a:ext uri="{FF2B5EF4-FFF2-40B4-BE49-F238E27FC236}">
                <a16:creationId xmlns:a16="http://schemas.microsoft.com/office/drawing/2014/main" id="{7563444D-5372-3D50-14F0-14C074205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76" y="1323819"/>
            <a:ext cx="6973047" cy="39167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636F579-2123-45BA-4CCE-333BC7615355}"/>
              </a:ext>
            </a:extLst>
          </p:cNvPr>
          <p:cNvSpPr txBox="1"/>
          <p:nvPr/>
        </p:nvSpPr>
        <p:spPr>
          <a:xfrm>
            <a:off x="428846" y="5661842"/>
            <a:ext cx="6096000" cy="646331"/>
          </a:xfrm>
          <a:prstGeom prst="rect">
            <a:avLst/>
          </a:prstGeom>
          <a:noFill/>
        </p:spPr>
        <p:txBody>
          <a:bodyPr wrap="square">
            <a:spAutoFit/>
          </a:bodyPr>
          <a:lstStyle/>
          <a:p>
            <a:r>
              <a:rPr lang="el-GR" b="1" dirty="0">
                <a:solidFill>
                  <a:srgbClr val="C00000"/>
                </a:solidFill>
                <a:highlight>
                  <a:srgbClr val="FFFFFF"/>
                </a:highlight>
                <a:latin typeface="TiemposTextWeb"/>
              </a:rPr>
              <a:t>Υ</a:t>
            </a:r>
            <a:r>
              <a:rPr lang="el-GR" sz="1800" b="1" i="0" dirty="0">
                <a:solidFill>
                  <a:srgbClr val="C00000"/>
                </a:solidFill>
                <a:effectLst/>
                <a:highlight>
                  <a:srgbClr val="FFFFFF"/>
                </a:highlight>
                <a:latin typeface="TiemposTextWeb"/>
              </a:rPr>
              <a:t>δροβιότοποι </a:t>
            </a:r>
            <a:r>
              <a:rPr lang="el-GR" sz="1800" b="1" i="0" dirty="0">
                <a:effectLst/>
                <a:highlight>
                  <a:srgbClr val="FFFFFF"/>
                </a:highlight>
                <a:latin typeface="TiemposTextWeb"/>
              </a:rPr>
              <a:t>μέσα σε πάρκα για απορροή και αποθήκευση βρόχινου νερού </a:t>
            </a:r>
            <a:endParaRPr lang="el-GR" dirty="0"/>
          </a:p>
        </p:txBody>
      </p:sp>
    </p:spTree>
    <p:extLst>
      <p:ext uri="{BB962C8B-B14F-4D97-AF65-F5344CB8AC3E}">
        <p14:creationId xmlns:p14="http://schemas.microsoft.com/office/powerpoint/2010/main" val="2116006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ingang sponge city nears completion">
            <a:extLst>
              <a:ext uri="{FF2B5EF4-FFF2-40B4-BE49-F238E27FC236}">
                <a16:creationId xmlns:a16="http://schemas.microsoft.com/office/drawing/2014/main" id="{0F39F599-EC0C-61E6-1B55-F8225D78C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1" y="1361921"/>
            <a:ext cx="5545190" cy="41588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56D5FF-D28E-A151-4761-014687806143}"/>
              </a:ext>
            </a:extLst>
          </p:cNvPr>
          <p:cNvSpPr txBox="1"/>
          <p:nvPr/>
        </p:nvSpPr>
        <p:spPr>
          <a:xfrm>
            <a:off x="334297" y="24704"/>
            <a:ext cx="11523406" cy="1200329"/>
          </a:xfrm>
          <a:prstGeom prst="rect">
            <a:avLst/>
          </a:prstGeom>
          <a:solidFill>
            <a:schemeClr val="bg1">
              <a:lumMod val="95000"/>
            </a:schemeClr>
          </a:solidFill>
          <a:ln w="34925">
            <a:solidFill>
              <a:schemeClr val="tx1"/>
            </a:solidFill>
          </a:ln>
        </p:spPr>
        <p:txBody>
          <a:bodyPr wrap="square" rtlCol="0">
            <a:spAutoFit/>
          </a:bodyPr>
          <a:lstStyle/>
          <a:p>
            <a:pPr algn="ctr"/>
            <a:r>
              <a:rPr lang="el-GR" sz="3600" dirty="0">
                <a:ln w="9525">
                  <a:solidFill>
                    <a:schemeClr val="tx1"/>
                  </a:solidFill>
                </a:ln>
                <a:solidFill>
                  <a:srgbClr val="C00000"/>
                </a:solidFill>
              </a:rPr>
              <a:t>Παραδείγματα Κινεζικών «πόλεων-σφουγγαριών»</a:t>
            </a:r>
          </a:p>
          <a:p>
            <a:pPr algn="ctr"/>
            <a:r>
              <a:rPr lang="fr-FR" sz="3600" dirty="0">
                <a:ln w="9525">
                  <a:solidFill>
                    <a:schemeClr val="tx1"/>
                  </a:solidFill>
                </a:ln>
                <a:solidFill>
                  <a:srgbClr val="C00000"/>
                </a:solidFill>
              </a:rPr>
              <a:t>Lingang</a:t>
            </a:r>
            <a:r>
              <a:rPr lang="el-GR" sz="3600" dirty="0">
                <a:ln w="9525">
                  <a:solidFill>
                    <a:schemeClr val="tx1"/>
                  </a:solidFill>
                </a:ln>
                <a:solidFill>
                  <a:srgbClr val="C00000"/>
                </a:solidFill>
              </a:rPr>
              <a:t> , Σαγκάη</a:t>
            </a:r>
            <a:r>
              <a:rPr lang="fr-FR" sz="3600" dirty="0">
                <a:ln w="9525">
                  <a:solidFill>
                    <a:schemeClr val="tx1"/>
                  </a:solidFill>
                </a:ln>
                <a:solidFill>
                  <a:srgbClr val="C00000"/>
                </a:solidFill>
              </a:rPr>
              <a:t> </a:t>
            </a:r>
            <a:endParaRPr lang="el-GR" sz="3600" dirty="0">
              <a:ln w="9525">
                <a:solidFill>
                  <a:schemeClr val="tx1"/>
                </a:solidFill>
              </a:ln>
              <a:solidFill>
                <a:srgbClr val="C00000"/>
              </a:solidFill>
            </a:endParaRPr>
          </a:p>
        </p:txBody>
      </p:sp>
      <p:sp>
        <p:nvSpPr>
          <p:cNvPr id="3" name="TextBox 2">
            <a:extLst>
              <a:ext uri="{FF2B5EF4-FFF2-40B4-BE49-F238E27FC236}">
                <a16:creationId xmlns:a16="http://schemas.microsoft.com/office/drawing/2014/main" id="{A427C382-F777-8076-79D8-B9EC65A60644}"/>
              </a:ext>
            </a:extLst>
          </p:cNvPr>
          <p:cNvSpPr txBox="1"/>
          <p:nvPr/>
        </p:nvSpPr>
        <p:spPr>
          <a:xfrm>
            <a:off x="134579" y="5657701"/>
            <a:ext cx="5361654" cy="1077218"/>
          </a:xfrm>
          <a:prstGeom prst="rect">
            <a:avLst/>
          </a:prstGeom>
          <a:noFill/>
        </p:spPr>
        <p:txBody>
          <a:bodyPr wrap="square" rtlCol="0">
            <a:spAutoFit/>
          </a:bodyPr>
          <a:lstStyle/>
          <a:p>
            <a:r>
              <a:rPr lang="el-GR" sz="1600" b="1" u="sng" dirty="0"/>
              <a:t>Οι χώροι στάθμευσης ΙΧ </a:t>
            </a:r>
            <a:r>
              <a:rPr lang="el-GR" sz="1600" dirty="0"/>
              <a:t>αυτοκινήτων έχουν </a:t>
            </a:r>
            <a:r>
              <a:rPr lang="el-GR" sz="1600" b="1" dirty="0" err="1">
                <a:solidFill>
                  <a:srgbClr val="C00000"/>
                </a:solidFill>
              </a:rPr>
              <a:t>υδατοδιαπερατά</a:t>
            </a:r>
            <a:r>
              <a:rPr lang="el-GR" sz="1600" b="1" dirty="0">
                <a:solidFill>
                  <a:srgbClr val="C00000"/>
                </a:solidFill>
              </a:rPr>
              <a:t> πλακάκια, </a:t>
            </a:r>
          </a:p>
          <a:p>
            <a:r>
              <a:rPr lang="el-GR" sz="1600" b="1" dirty="0"/>
              <a:t>αλλά και τμήμα με </a:t>
            </a:r>
            <a:r>
              <a:rPr lang="el-GR" sz="1600" b="1" dirty="0">
                <a:solidFill>
                  <a:srgbClr val="C00000"/>
                </a:solidFill>
              </a:rPr>
              <a:t>φυτεμένο με χόρτο </a:t>
            </a:r>
            <a:r>
              <a:rPr lang="el-GR" sz="1600" b="1" dirty="0"/>
              <a:t>που απορροφούν τα όμβρια ύδατα.</a:t>
            </a:r>
          </a:p>
        </p:txBody>
      </p:sp>
      <p:pic>
        <p:nvPicPr>
          <p:cNvPr id="5124" name="Picture 4" descr="Lingang sponge city nears completion">
            <a:extLst>
              <a:ext uri="{FF2B5EF4-FFF2-40B4-BE49-F238E27FC236}">
                <a16:creationId xmlns:a16="http://schemas.microsoft.com/office/drawing/2014/main" id="{3FE78C5B-776D-CEAC-93C3-42B76FDF3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9988" y="1837765"/>
            <a:ext cx="6489201" cy="31824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D56F5D-CC02-282C-A95D-ECC0E0116E72}"/>
              </a:ext>
            </a:extLst>
          </p:cNvPr>
          <p:cNvSpPr txBox="1"/>
          <p:nvPr/>
        </p:nvSpPr>
        <p:spPr>
          <a:xfrm>
            <a:off x="5952927" y="5232060"/>
            <a:ext cx="6017342" cy="646331"/>
          </a:xfrm>
          <a:prstGeom prst="rect">
            <a:avLst/>
          </a:prstGeom>
          <a:noFill/>
        </p:spPr>
        <p:txBody>
          <a:bodyPr wrap="square" rtlCol="0">
            <a:spAutoFit/>
          </a:bodyPr>
          <a:lstStyle/>
          <a:p>
            <a:r>
              <a:rPr lang="el-GR" b="1" dirty="0">
                <a:solidFill>
                  <a:srgbClr val="C00000"/>
                </a:solidFill>
              </a:rPr>
              <a:t>Πάρκο – συλλέκτης βρόχινου νερού </a:t>
            </a:r>
            <a:r>
              <a:rPr lang="el-GR" dirty="0"/>
              <a:t>στο </a:t>
            </a:r>
            <a:r>
              <a:rPr lang="fr-FR" dirty="0"/>
              <a:t>campus</a:t>
            </a:r>
            <a:r>
              <a:rPr lang="el-GR" dirty="0"/>
              <a:t> </a:t>
            </a:r>
            <a:r>
              <a:rPr lang="el-GR" dirty="0" err="1"/>
              <a:t>τυ</a:t>
            </a:r>
            <a:r>
              <a:rPr lang="el-GR" dirty="0"/>
              <a:t> Πανεπιστημίου στην πόλη</a:t>
            </a:r>
            <a:r>
              <a:rPr lang="fr-FR" dirty="0"/>
              <a:t> Lingang.</a:t>
            </a:r>
            <a:endParaRPr lang="el-GR" dirty="0"/>
          </a:p>
        </p:txBody>
      </p:sp>
    </p:spTree>
    <p:extLst>
      <p:ext uri="{BB962C8B-B14F-4D97-AF65-F5344CB8AC3E}">
        <p14:creationId xmlns:p14="http://schemas.microsoft.com/office/powerpoint/2010/main" val="4065255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5FAD03CB-F3E4-F7EF-3BA8-38B65FDB9C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958" y="1071742"/>
            <a:ext cx="7570172" cy="50390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D67946E-3A51-0D4B-0737-2C2C5223D9AF}"/>
              </a:ext>
            </a:extLst>
          </p:cNvPr>
          <p:cNvSpPr txBox="1"/>
          <p:nvPr/>
        </p:nvSpPr>
        <p:spPr>
          <a:xfrm>
            <a:off x="560439" y="6186637"/>
            <a:ext cx="5633884" cy="369332"/>
          </a:xfrm>
          <a:prstGeom prst="rect">
            <a:avLst/>
          </a:prstGeom>
          <a:noFill/>
        </p:spPr>
        <p:txBody>
          <a:bodyPr wrap="square" rtlCol="0">
            <a:spAutoFit/>
          </a:bodyPr>
          <a:lstStyle/>
          <a:p>
            <a:r>
              <a:rPr lang="en-US" b="1" dirty="0">
                <a:solidFill>
                  <a:srgbClr val="FF0000"/>
                </a:solidFill>
              </a:rPr>
              <a:t>Sanya </a:t>
            </a:r>
            <a:r>
              <a:rPr lang="en-US" b="1" dirty="0" err="1">
                <a:solidFill>
                  <a:srgbClr val="FF0000"/>
                </a:solidFill>
              </a:rPr>
              <a:t>Masgrove</a:t>
            </a:r>
            <a:r>
              <a:rPr lang="en-US" b="1" dirty="0">
                <a:solidFill>
                  <a:srgbClr val="FF0000"/>
                </a:solidFill>
              </a:rPr>
              <a:t> Park, China</a:t>
            </a:r>
            <a:endParaRPr lang="el-GR" b="1" dirty="0">
              <a:solidFill>
                <a:srgbClr val="FF0000"/>
              </a:solidFill>
            </a:endParaRPr>
          </a:p>
        </p:txBody>
      </p:sp>
      <p:sp>
        <p:nvSpPr>
          <p:cNvPr id="3" name="TextBox 2">
            <a:extLst>
              <a:ext uri="{FF2B5EF4-FFF2-40B4-BE49-F238E27FC236}">
                <a16:creationId xmlns:a16="http://schemas.microsoft.com/office/drawing/2014/main" id="{01EF258F-6A04-6C1B-743D-E4460E315C9A}"/>
              </a:ext>
            </a:extLst>
          </p:cNvPr>
          <p:cNvSpPr txBox="1"/>
          <p:nvPr/>
        </p:nvSpPr>
        <p:spPr>
          <a:xfrm>
            <a:off x="334297" y="24704"/>
            <a:ext cx="11523406" cy="646331"/>
          </a:xfrm>
          <a:prstGeom prst="rect">
            <a:avLst/>
          </a:prstGeom>
          <a:solidFill>
            <a:schemeClr val="bg1">
              <a:lumMod val="95000"/>
            </a:schemeClr>
          </a:solidFill>
          <a:ln w="34925">
            <a:solidFill>
              <a:schemeClr val="tx1"/>
            </a:solidFill>
          </a:ln>
        </p:spPr>
        <p:txBody>
          <a:bodyPr wrap="square" rtlCol="0">
            <a:spAutoFit/>
          </a:bodyPr>
          <a:lstStyle/>
          <a:p>
            <a:pPr algn="ctr"/>
            <a:r>
              <a:rPr lang="el-GR" sz="3600" dirty="0">
                <a:ln w="9525">
                  <a:solidFill>
                    <a:schemeClr val="tx1"/>
                  </a:solidFill>
                </a:ln>
                <a:solidFill>
                  <a:srgbClr val="C00000"/>
                </a:solidFill>
              </a:rPr>
              <a:t>Παραδείγματα Κινεζικών «πόλεων-σφουγγαριών»</a:t>
            </a:r>
          </a:p>
        </p:txBody>
      </p:sp>
    </p:spTree>
    <p:extLst>
      <p:ext uri="{BB962C8B-B14F-4D97-AF65-F5344CB8AC3E}">
        <p14:creationId xmlns:p14="http://schemas.microsoft.com/office/powerpoint/2010/main" val="3751895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D9561B-D279-8DBB-B94D-A9ED1DFCE147}"/>
              </a:ext>
            </a:extLst>
          </p:cNvPr>
          <p:cNvSpPr txBox="1"/>
          <p:nvPr/>
        </p:nvSpPr>
        <p:spPr>
          <a:xfrm>
            <a:off x="1238865" y="1582340"/>
            <a:ext cx="8180438" cy="5170646"/>
          </a:xfrm>
          <a:prstGeom prst="rect">
            <a:avLst/>
          </a:prstGeom>
          <a:noFill/>
        </p:spPr>
        <p:txBody>
          <a:bodyPr wrap="square">
            <a:spAutoFit/>
          </a:bodyPr>
          <a:lstStyle/>
          <a:p>
            <a:r>
              <a:rPr lang="el-GR" sz="2400" b="1" dirty="0"/>
              <a:t>1. Βίντεο «</a:t>
            </a:r>
            <a:r>
              <a:rPr lang="en-US" sz="2400" b="1" dirty="0"/>
              <a:t>The genius of China's sponge cities</a:t>
            </a:r>
            <a:r>
              <a:rPr lang="el-GR" sz="2400" b="1" dirty="0"/>
              <a:t>»</a:t>
            </a:r>
          </a:p>
          <a:p>
            <a:endParaRPr lang="el-GR" sz="2400" b="1" dirty="0">
              <a:hlinkClick r:id="rId2"/>
            </a:endParaRPr>
          </a:p>
          <a:p>
            <a:r>
              <a:rPr lang="fr-FR" sz="2400" b="1" dirty="0">
                <a:hlinkClick r:id="rId2"/>
              </a:rPr>
              <a:t>https://www.youtube.com/watch?app=desktop&amp;v=8gLl50h8YWk&amp;ab_channel=InterestingEngineering</a:t>
            </a:r>
            <a:r>
              <a:rPr lang="el-GR" sz="2400" b="1" dirty="0"/>
              <a:t> </a:t>
            </a:r>
          </a:p>
          <a:p>
            <a:pPr algn="ctr"/>
            <a:endParaRPr lang="el-GR" sz="2400" b="1" dirty="0"/>
          </a:p>
          <a:p>
            <a:r>
              <a:rPr lang="fr-FR" sz="2400" b="1" dirty="0">
                <a:hlinkClick r:id="rId3"/>
              </a:rPr>
              <a:t>https://youtu.be/8gLl50h8YWk?t=43</a:t>
            </a:r>
            <a:r>
              <a:rPr lang="el-GR" sz="2400" b="1" dirty="0"/>
              <a:t> </a:t>
            </a:r>
          </a:p>
          <a:p>
            <a:endParaRPr lang="el-GR" sz="2400" b="1" dirty="0"/>
          </a:p>
          <a:p>
            <a:r>
              <a:rPr lang="el-GR" sz="2400" b="1" dirty="0"/>
              <a:t>2. </a:t>
            </a:r>
            <a:r>
              <a:rPr lang="en-US" sz="2400" b="1" dirty="0" err="1"/>
              <a:t>Βίντεο</a:t>
            </a:r>
            <a:r>
              <a:rPr lang="en-US" sz="2400" b="1" dirty="0"/>
              <a:t> «How China's Flood-Proof Mega Cities»</a:t>
            </a:r>
          </a:p>
          <a:p>
            <a:endParaRPr lang="el-GR" sz="2400" b="1" dirty="0">
              <a:hlinkClick r:id="rId4"/>
            </a:endParaRPr>
          </a:p>
          <a:p>
            <a:r>
              <a:rPr lang="fr-FR" sz="2400" b="1" dirty="0">
                <a:hlinkClick r:id="rId4"/>
              </a:rPr>
              <a:t>https://www.youtube.com/watch?v=dsXd4hOue-I&amp;ab_channel=TerraMater</a:t>
            </a:r>
            <a:r>
              <a:rPr lang="el-GR" sz="2400" b="1" dirty="0"/>
              <a:t> </a:t>
            </a:r>
          </a:p>
          <a:p>
            <a:endParaRPr lang="el-GR" sz="2400" b="1" dirty="0">
              <a:hlinkClick r:id="rId5"/>
            </a:endParaRPr>
          </a:p>
          <a:p>
            <a:r>
              <a:rPr lang="fr-FR" sz="2400" b="1" dirty="0">
                <a:hlinkClick r:id="rId5"/>
              </a:rPr>
              <a:t>https://youtu.be/dsXd4hOue-I</a:t>
            </a:r>
            <a:r>
              <a:rPr lang="el-GR" sz="2400" b="1" dirty="0"/>
              <a:t> </a:t>
            </a:r>
          </a:p>
          <a:p>
            <a:endParaRPr lang="el-GR" b="1" dirty="0"/>
          </a:p>
        </p:txBody>
      </p:sp>
      <p:sp>
        <p:nvSpPr>
          <p:cNvPr id="2" name="TextBox 1">
            <a:extLst>
              <a:ext uri="{FF2B5EF4-FFF2-40B4-BE49-F238E27FC236}">
                <a16:creationId xmlns:a16="http://schemas.microsoft.com/office/drawing/2014/main" id="{27FF8D47-7CC4-CF95-EE3F-9AD3A672132F}"/>
              </a:ext>
            </a:extLst>
          </p:cNvPr>
          <p:cNvSpPr txBox="1"/>
          <p:nvPr/>
        </p:nvSpPr>
        <p:spPr>
          <a:xfrm>
            <a:off x="412955" y="235974"/>
            <a:ext cx="11523406" cy="646331"/>
          </a:xfrm>
          <a:prstGeom prst="rect">
            <a:avLst/>
          </a:prstGeom>
          <a:solidFill>
            <a:schemeClr val="bg1">
              <a:lumMod val="95000"/>
            </a:schemeClr>
          </a:solidFill>
          <a:ln w="34925">
            <a:solidFill>
              <a:schemeClr val="tx1"/>
            </a:solidFill>
          </a:ln>
        </p:spPr>
        <p:txBody>
          <a:bodyPr wrap="square" rtlCol="0">
            <a:spAutoFit/>
          </a:bodyPr>
          <a:lstStyle/>
          <a:p>
            <a:r>
              <a:rPr lang="el-GR" sz="3600" dirty="0">
                <a:ln w="9525">
                  <a:solidFill>
                    <a:schemeClr val="tx1"/>
                  </a:solidFill>
                </a:ln>
                <a:solidFill>
                  <a:srgbClr val="C00000"/>
                </a:solidFill>
              </a:rPr>
              <a:t>Το παράδειγμα της ΚΙΝΑΣ: 30 «πόλεις – σφουγγάρια» </a:t>
            </a:r>
          </a:p>
        </p:txBody>
      </p:sp>
    </p:spTree>
    <p:extLst>
      <p:ext uri="{BB962C8B-B14F-4D97-AF65-F5344CB8AC3E}">
        <p14:creationId xmlns:p14="http://schemas.microsoft.com/office/powerpoint/2010/main" val="621062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27AE64-5B3E-DF9D-A82B-3DCA8C5373DE}"/>
              </a:ext>
            </a:extLst>
          </p:cNvPr>
          <p:cNvSpPr txBox="1"/>
          <p:nvPr/>
        </p:nvSpPr>
        <p:spPr>
          <a:xfrm>
            <a:off x="353961" y="2177969"/>
            <a:ext cx="11484077" cy="2308324"/>
          </a:xfrm>
          <a:prstGeom prst="rect">
            <a:avLst/>
          </a:prstGeom>
          <a:solidFill>
            <a:schemeClr val="bg1">
              <a:lumMod val="95000"/>
            </a:schemeClr>
          </a:solidFill>
          <a:ln w="34925">
            <a:solidFill>
              <a:schemeClr val="tx1"/>
            </a:solidFill>
          </a:ln>
        </p:spPr>
        <p:txBody>
          <a:bodyPr wrap="square" rtlCol="0">
            <a:spAutoFit/>
          </a:bodyPr>
          <a:lstStyle/>
          <a:p>
            <a:pPr algn="ctr"/>
            <a:r>
              <a:rPr lang="el-GR" sz="3600" dirty="0">
                <a:ln w="9525">
                  <a:solidFill>
                    <a:schemeClr val="tx1"/>
                  </a:solidFill>
                </a:ln>
                <a:solidFill>
                  <a:srgbClr val="C00000"/>
                </a:solidFill>
              </a:rPr>
              <a:t>Οι Ευρωπαϊκές πόλεις θωρακίζονται </a:t>
            </a:r>
          </a:p>
          <a:p>
            <a:pPr algn="ctr"/>
            <a:r>
              <a:rPr lang="el-GR" sz="3600" dirty="0">
                <a:ln w="9525">
                  <a:solidFill>
                    <a:schemeClr val="tx1"/>
                  </a:solidFill>
                </a:ln>
              </a:rPr>
              <a:t>για να αντιμετωπίσουν την κλιματική κρίση, και ενισχύουν την ανθεκτικότητά τους έναντι των πλημμυρών </a:t>
            </a:r>
            <a:r>
              <a:rPr lang="el-GR" sz="3600" dirty="0">
                <a:ln w="9525">
                  <a:solidFill>
                    <a:schemeClr val="tx1"/>
                  </a:solidFill>
                </a:ln>
                <a:solidFill>
                  <a:srgbClr val="C00000"/>
                </a:solidFill>
              </a:rPr>
              <a:t>υλοποιώντας την ιδέα «πόλεις-σφουγγάρια»</a:t>
            </a:r>
          </a:p>
        </p:txBody>
      </p:sp>
    </p:spTree>
    <p:extLst>
      <p:ext uri="{BB962C8B-B14F-4D97-AF65-F5344CB8AC3E}">
        <p14:creationId xmlns:p14="http://schemas.microsoft.com/office/powerpoint/2010/main" val="758957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64BC54-4F42-868D-0BDC-4B2F1766BF3B}"/>
              </a:ext>
            </a:extLst>
          </p:cNvPr>
          <p:cNvSpPr txBox="1"/>
          <p:nvPr/>
        </p:nvSpPr>
        <p:spPr>
          <a:xfrm>
            <a:off x="-88491" y="2562633"/>
            <a:ext cx="11828205" cy="4154984"/>
          </a:xfrm>
          <a:prstGeom prst="rect">
            <a:avLst/>
          </a:prstGeom>
          <a:noFill/>
        </p:spPr>
        <p:txBody>
          <a:bodyPr wrap="square" rtlCol="0">
            <a:spAutoFit/>
          </a:bodyPr>
          <a:lstStyle/>
          <a:p>
            <a:r>
              <a:rPr lang="el-GR" sz="2400" b="1" i="1" dirty="0">
                <a:solidFill>
                  <a:srgbClr val="0070C0"/>
                </a:solidFill>
                <a:effectLst/>
                <a:highlight>
                  <a:srgbClr val="FBFBF8"/>
                </a:highlight>
                <a:latin typeface="PFSpekkVARSemiBold"/>
              </a:rPr>
              <a:t>Οι «αδιάβροχες» πόλεις είναι αναχρονιστικές</a:t>
            </a:r>
            <a:r>
              <a:rPr lang="el-GR" sz="2400" b="1" i="0" dirty="0">
                <a:solidFill>
                  <a:srgbClr val="171717"/>
                </a:solidFill>
                <a:effectLst/>
                <a:highlight>
                  <a:srgbClr val="FBFBF8"/>
                </a:highlight>
                <a:latin typeface="PFSpekkVARRegular"/>
              </a:rPr>
              <a:t>, γράφει ο </a:t>
            </a:r>
            <a:r>
              <a:rPr lang="el-GR" sz="2400" b="1" i="0" dirty="0" err="1">
                <a:solidFill>
                  <a:srgbClr val="171717"/>
                </a:solidFill>
                <a:effectLst/>
                <a:highlight>
                  <a:srgbClr val="FBFBF8"/>
                </a:highlight>
                <a:latin typeface="PFSpekkVARRegular"/>
              </a:rPr>
              <a:t>Fabrizio</a:t>
            </a:r>
            <a:r>
              <a:rPr lang="el-GR" sz="2400" b="1" i="0" dirty="0">
                <a:solidFill>
                  <a:srgbClr val="171717"/>
                </a:solidFill>
                <a:effectLst/>
                <a:highlight>
                  <a:srgbClr val="FBFBF8"/>
                </a:highlight>
                <a:latin typeface="PFSpekkVARRegular"/>
              </a:rPr>
              <a:t> </a:t>
            </a:r>
            <a:r>
              <a:rPr lang="el-GR" sz="2400" b="1" i="0" dirty="0" err="1">
                <a:solidFill>
                  <a:srgbClr val="171717"/>
                </a:solidFill>
                <a:effectLst/>
                <a:highlight>
                  <a:srgbClr val="FBFBF8"/>
                </a:highlight>
                <a:latin typeface="PFSpekkVARRegular"/>
              </a:rPr>
              <a:t>Fasanella</a:t>
            </a:r>
            <a:r>
              <a:rPr lang="el-GR" sz="2400" b="1" i="0" dirty="0">
                <a:solidFill>
                  <a:srgbClr val="171717"/>
                </a:solidFill>
                <a:effectLst/>
                <a:highlight>
                  <a:srgbClr val="FBFBF8"/>
                </a:highlight>
                <a:latin typeface="PFSpekkVARRegular"/>
              </a:rPr>
              <a:t> στο ιταλικό περιοδικό </a:t>
            </a:r>
            <a:r>
              <a:rPr lang="el-GR" sz="2400" b="1" i="0" dirty="0" err="1">
                <a:solidFill>
                  <a:srgbClr val="171717"/>
                </a:solidFill>
                <a:effectLst/>
                <a:highlight>
                  <a:srgbClr val="FBFBF8"/>
                </a:highlight>
                <a:latin typeface="PFSpekkVARRegular"/>
              </a:rPr>
              <a:t>Linkiesta</a:t>
            </a:r>
            <a:r>
              <a:rPr lang="el-GR" sz="2400" b="1" i="0" dirty="0">
                <a:solidFill>
                  <a:srgbClr val="171717"/>
                </a:solidFill>
                <a:effectLst/>
                <a:highlight>
                  <a:srgbClr val="FBFBF8"/>
                </a:highlight>
                <a:latin typeface="PFSpekkVARRegular"/>
              </a:rPr>
              <a:t>. </a:t>
            </a:r>
          </a:p>
          <a:p>
            <a:endParaRPr lang="el-GR" sz="2400" b="1" dirty="0">
              <a:solidFill>
                <a:srgbClr val="171717"/>
              </a:solidFill>
              <a:highlight>
                <a:srgbClr val="FBFBF8"/>
              </a:highlight>
              <a:latin typeface="PFSpekkVARRegular"/>
            </a:endParaRPr>
          </a:p>
          <a:p>
            <a:r>
              <a:rPr lang="el-GR" sz="2400" b="1" i="0" u="sng" dirty="0">
                <a:solidFill>
                  <a:srgbClr val="C00000"/>
                </a:solidFill>
                <a:effectLst/>
                <a:highlight>
                  <a:srgbClr val="FBFBF8"/>
                </a:highlight>
                <a:latin typeface="PFSpekkVARSemiBold"/>
              </a:rPr>
              <a:t>Η πολεοδομική πρόκληση του μέλλοντος</a:t>
            </a:r>
            <a:r>
              <a:rPr lang="el-GR" sz="2400" b="1" i="0" u="sng" dirty="0">
                <a:solidFill>
                  <a:srgbClr val="C00000"/>
                </a:solidFill>
                <a:effectLst/>
                <a:highlight>
                  <a:srgbClr val="FBFBF8"/>
                </a:highlight>
                <a:latin typeface="PFSpekkVARRegular"/>
              </a:rPr>
              <a:t> </a:t>
            </a:r>
            <a:r>
              <a:rPr lang="el-GR" sz="2400" b="1" i="0" dirty="0">
                <a:solidFill>
                  <a:srgbClr val="171717"/>
                </a:solidFill>
                <a:effectLst/>
                <a:highlight>
                  <a:srgbClr val="FBFBF8"/>
                </a:highlight>
                <a:latin typeface="PFSpekkVARRegular"/>
              </a:rPr>
              <a:t>είναι </a:t>
            </a:r>
            <a:r>
              <a:rPr lang="el-GR" sz="2400" b="1" i="0" dirty="0">
                <a:solidFill>
                  <a:srgbClr val="171717"/>
                </a:solidFill>
                <a:effectLst/>
                <a:highlight>
                  <a:srgbClr val="FBFBF8"/>
                </a:highlight>
                <a:latin typeface="PFSpekkVARSemiBold"/>
              </a:rPr>
              <a:t>να κάνουμε </a:t>
            </a:r>
            <a:r>
              <a:rPr lang="el-GR" sz="2400" b="1" i="0" dirty="0">
                <a:solidFill>
                  <a:srgbClr val="C00000"/>
                </a:solidFill>
                <a:effectLst/>
                <a:highlight>
                  <a:srgbClr val="FBFBF8"/>
                </a:highlight>
                <a:latin typeface="PFSpekkVARSemiBold"/>
              </a:rPr>
              <a:t>τις πόλεις πορώδεις σαν σφουγγάρια</a:t>
            </a:r>
            <a:r>
              <a:rPr lang="el-GR" sz="2400" b="1" i="0" dirty="0">
                <a:solidFill>
                  <a:srgbClr val="171717"/>
                </a:solidFill>
                <a:effectLst/>
                <a:highlight>
                  <a:srgbClr val="FBFBF8"/>
                </a:highlight>
                <a:latin typeface="PFSpekkVARRegular"/>
              </a:rPr>
              <a:t>: </a:t>
            </a:r>
          </a:p>
          <a:p>
            <a:pPr marL="342900" indent="-342900">
              <a:buFont typeface="Wingdings" panose="05000000000000000000" pitchFamily="2" charset="2"/>
              <a:buChar char="Ø"/>
            </a:pPr>
            <a:r>
              <a:rPr lang="el-GR" sz="2400" b="1" dirty="0">
                <a:solidFill>
                  <a:srgbClr val="171717"/>
                </a:solidFill>
                <a:highlight>
                  <a:srgbClr val="FBFBF8"/>
                </a:highlight>
                <a:latin typeface="PFSpekkVARRegular"/>
              </a:rPr>
              <a:t>Ν</a:t>
            </a:r>
            <a:r>
              <a:rPr lang="el-GR" sz="2400" b="1" i="0" dirty="0">
                <a:solidFill>
                  <a:srgbClr val="171717"/>
                </a:solidFill>
                <a:effectLst/>
                <a:highlight>
                  <a:srgbClr val="FBFBF8"/>
                </a:highlight>
                <a:latin typeface="PFSpekkVARRegular"/>
              </a:rPr>
              <a:t>α απαντήσουμε στη φύση με φύση. </a:t>
            </a:r>
          </a:p>
          <a:p>
            <a:pPr marL="342900" indent="-342900">
              <a:buFont typeface="Wingdings" panose="05000000000000000000" pitchFamily="2" charset="2"/>
              <a:buChar char="Ø"/>
            </a:pPr>
            <a:r>
              <a:rPr lang="el-GR" sz="2400" b="1" i="0" dirty="0">
                <a:solidFill>
                  <a:srgbClr val="171717"/>
                </a:solidFill>
                <a:effectLst/>
                <a:highlight>
                  <a:srgbClr val="FBFBF8"/>
                </a:highlight>
                <a:latin typeface="PFSpekkVARRegular"/>
              </a:rPr>
              <a:t>Αν λόγω της κλιματικής αλλαγής, η φύση φέρνει πλημμύρες, καταρρακτώδεις βροχές και περιόδους ξηρασίας, </a:t>
            </a:r>
            <a:r>
              <a:rPr lang="el-GR" sz="2400" b="1" i="0" dirty="0">
                <a:solidFill>
                  <a:srgbClr val="C00000"/>
                </a:solidFill>
                <a:effectLst/>
                <a:highlight>
                  <a:srgbClr val="FBFBF8"/>
                </a:highlight>
                <a:latin typeface="PFSpekkVARRegular"/>
              </a:rPr>
              <a:t>πρέπει να απαντήσουμε με δέντρα, με πράσινες στέγες, παρτέρια, πάρκα, τεχνητές λίμνες, χωματόδρομους· με αμμώδη μονοπάτια και άλλες επιφάνειες που να απορροφούν το νερό και να το κρατούν, επιβραδύνοντας τη διάχυση, την εξάτμιση και την αποχέτευσή του.</a:t>
            </a:r>
            <a:endParaRPr lang="el-GR" sz="2400" b="1" dirty="0">
              <a:solidFill>
                <a:srgbClr val="C00000"/>
              </a:solidFill>
            </a:endParaRPr>
          </a:p>
        </p:txBody>
      </p:sp>
      <p:sp>
        <p:nvSpPr>
          <p:cNvPr id="3" name="Τίτλος 1">
            <a:extLst>
              <a:ext uri="{FF2B5EF4-FFF2-40B4-BE49-F238E27FC236}">
                <a16:creationId xmlns:a16="http://schemas.microsoft.com/office/drawing/2014/main" id="{CE3D68C8-0DB0-3952-2E00-E5E864B02DBC}"/>
              </a:ext>
            </a:extLst>
          </p:cNvPr>
          <p:cNvSpPr txBox="1">
            <a:spLocks/>
          </p:cNvSpPr>
          <p:nvPr/>
        </p:nvSpPr>
        <p:spPr>
          <a:xfrm>
            <a:off x="373626" y="146154"/>
            <a:ext cx="10903973" cy="974723"/>
          </a:xfrm>
          <a:prstGeom prst="rect">
            <a:avLst/>
          </a:prstGeom>
          <a:solidFill>
            <a:schemeClr val="bg1"/>
          </a:solidFill>
          <a:ln w="34925">
            <a:solidFill>
              <a:schemeClr val="tx1"/>
            </a:solidFill>
          </a:ln>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200" b="1" dirty="0">
                <a:solidFill>
                  <a:srgbClr val="C00000"/>
                </a:solidFill>
              </a:rPr>
              <a:t>Τί είναι οι ευφυείς </a:t>
            </a:r>
            <a:r>
              <a:rPr lang="el-GR" sz="3200" b="1" i="1" dirty="0">
                <a:solidFill>
                  <a:srgbClr val="C00000"/>
                </a:solidFill>
              </a:rPr>
              <a:t>«πόλεις – σφουγγάρια» ;</a:t>
            </a:r>
            <a:br>
              <a:rPr lang="el-GR" sz="3200" b="1" i="1" dirty="0">
                <a:solidFill>
                  <a:srgbClr val="C00000"/>
                </a:solidFill>
              </a:rPr>
            </a:br>
            <a:r>
              <a:rPr lang="el-GR" sz="3200" dirty="0"/>
              <a:t>ΚΛΙΜΑΤΙΚΗ ΚΡΙΣΗ: Ευφυείς λύσεις για τις πλημμύρες</a:t>
            </a:r>
          </a:p>
        </p:txBody>
      </p:sp>
      <p:sp>
        <p:nvSpPr>
          <p:cNvPr id="5" name="TextBox 4">
            <a:extLst>
              <a:ext uri="{FF2B5EF4-FFF2-40B4-BE49-F238E27FC236}">
                <a16:creationId xmlns:a16="http://schemas.microsoft.com/office/drawing/2014/main" id="{FD22267B-8B5F-D3F2-4846-7F97702A3988}"/>
              </a:ext>
            </a:extLst>
          </p:cNvPr>
          <p:cNvSpPr txBox="1"/>
          <p:nvPr/>
        </p:nvSpPr>
        <p:spPr>
          <a:xfrm>
            <a:off x="0" y="1241590"/>
            <a:ext cx="11965858" cy="1200329"/>
          </a:xfrm>
          <a:prstGeom prst="rect">
            <a:avLst/>
          </a:prstGeom>
          <a:noFill/>
        </p:spPr>
        <p:txBody>
          <a:bodyPr wrap="square">
            <a:spAutoFit/>
          </a:bodyPr>
          <a:lstStyle/>
          <a:p>
            <a:r>
              <a:rPr lang="el-GR" sz="2400" b="0" i="0" dirty="0">
                <a:effectLst/>
                <a:highlight>
                  <a:srgbClr val="FFFFFF"/>
                </a:highlight>
                <a:ea typeface="Calibri" panose="020F0502020204030204" pitchFamily="34" charset="0"/>
                <a:cs typeface="Calibri" panose="020F0502020204030204" pitchFamily="34" charset="0"/>
              </a:rPr>
              <a:t>Οι επιστήμονες υποστηρίζουν ότι </a:t>
            </a:r>
            <a:r>
              <a:rPr lang="el-GR" sz="2400" b="1" i="0" u="sng" dirty="0">
                <a:effectLst/>
                <a:highlight>
                  <a:srgbClr val="FFFFFF"/>
                </a:highlight>
                <a:ea typeface="Calibri" panose="020F0502020204030204" pitchFamily="34" charset="0"/>
                <a:cs typeface="Calibri" panose="020F0502020204030204" pitchFamily="34" charset="0"/>
              </a:rPr>
              <a:t>η άνοδος της παγκόσμιας θερμοκρασίας </a:t>
            </a:r>
            <a:r>
              <a:rPr lang="el-GR" sz="2400" b="1" i="0" dirty="0">
                <a:effectLst/>
                <a:highlight>
                  <a:srgbClr val="FFFFFF"/>
                </a:highlight>
                <a:ea typeface="Calibri" panose="020F0502020204030204" pitchFamily="34" charset="0"/>
                <a:cs typeface="Calibri" panose="020F0502020204030204" pitchFamily="34" charset="0"/>
              </a:rPr>
              <a:t>και η κλιματική κρίση κάνουν τις βροχοπτώσεις πιο ισχυρές από καταιγίδες (κυκλώνες</a:t>
            </a:r>
            <a:r>
              <a:rPr lang="el-GR" sz="2400" b="1" dirty="0">
                <a:highlight>
                  <a:srgbClr val="FFFFFF"/>
                </a:highlight>
                <a:ea typeface="Calibri" panose="020F0502020204030204" pitchFamily="34" charset="0"/>
                <a:cs typeface="Calibri" panose="020F0502020204030204" pitchFamily="34" charset="0"/>
              </a:rPr>
              <a:t>, τυφώνες) </a:t>
            </a:r>
            <a:r>
              <a:rPr lang="el-GR" sz="2400" b="1" i="0" dirty="0">
                <a:effectLst/>
                <a:highlight>
                  <a:srgbClr val="FFFFFF"/>
                </a:highlight>
                <a:ea typeface="Calibri" panose="020F0502020204030204" pitchFamily="34" charset="0"/>
                <a:cs typeface="Calibri" panose="020F0502020204030204" pitchFamily="34" charset="0"/>
              </a:rPr>
              <a:t>πιο καταστροφικές και πιο συχνές</a:t>
            </a:r>
            <a:r>
              <a:rPr lang="el-GR" sz="2400" b="1" i="0" dirty="0">
                <a:effectLst/>
                <a:highlight>
                  <a:srgbClr val="FFFFFF"/>
                </a:highlight>
              </a:rPr>
              <a:t>.</a:t>
            </a:r>
            <a:r>
              <a:rPr lang="el-GR" sz="2400" b="0" i="0" dirty="0">
                <a:effectLst/>
                <a:highlight>
                  <a:srgbClr val="FFFFFF"/>
                </a:highlight>
              </a:rPr>
              <a:t> </a:t>
            </a:r>
            <a:endParaRPr lang="el-GR" sz="2400" b="1" i="0" dirty="0">
              <a:effectLst>
                <a:outerShdw blurRad="38100" dist="38100" dir="2700000" algn="tl">
                  <a:srgbClr val="000000">
                    <a:alpha val="43137"/>
                  </a:srgbClr>
                </a:outerShdw>
              </a:effectLst>
              <a:highlight>
                <a:srgbClr val="FFFFFF"/>
              </a:highlight>
            </a:endParaRPr>
          </a:p>
        </p:txBody>
      </p:sp>
    </p:spTree>
    <p:extLst>
      <p:ext uri="{BB962C8B-B14F-4D97-AF65-F5344CB8AC3E}">
        <p14:creationId xmlns:p14="http://schemas.microsoft.com/office/powerpoint/2010/main" val="1144756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D05DE9-3132-A81F-2A69-3542B097B9E6}"/>
              </a:ext>
            </a:extLst>
          </p:cNvPr>
          <p:cNvSpPr txBox="1"/>
          <p:nvPr/>
        </p:nvSpPr>
        <p:spPr>
          <a:xfrm>
            <a:off x="0" y="78659"/>
            <a:ext cx="12113341" cy="646331"/>
          </a:xfrm>
          <a:prstGeom prst="rect">
            <a:avLst/>
          </a:prstGeom>
          <a:solidFill>
            <a:schemeClr val="bg1">
              <a:lumMod val="95000"/>
            </a:schemeClr>
          </a:solidFill>
          <a:ln w="34925">
            <a:solidFill>
              <a:schemeClr val="tx1"/>
            </a:solidFill>
          </a:ln>
        </p:spPr>
        <p:txBody>
          <a:bodyPr wrap="square" rtlCol="0">
            <a:spAutoFit/>
          </a:bodyPr>
          <a:lstStyle/>
          <a:p>
            <a:r>
              <a:rPr lang="el-GR" sz="3600" dirty="0">
                <a:ln w="9525">
                  <a:solidFill>
                    <a:schemeClr val="tx1"/>
                  </a:solidFill>
                </a:ln>
                <a:solidFill>
                  <a:srgbClr val="C00000"/>
                </a:solidFill>
              </a:rPr>
              <a:t>ΒΕΡΟΛΙΝΟ: Αστικές Αναπλάσεις με στόχο «πόλη-σφουγγάρι» </a:t>
            </a:r>
          </a:p>
        </p:txBody>
      </p:sp>
      <p:sp>
        <p:nvSpPr>
          <p:cNvPr id="6" name="TextBox 5">
            <a:extLst>
              <a:ext uri="{FF2B5EF4-FFF2-40B4-BE49-F238E27FC236}">
                <a16:creationId xmlns:a16="http://schemas.microsoft.com/office/drawing/2014/main" id="{16BD9E59-A6CF-BA7F-2F8A-70450E606179}"/>
              </a:ext>
            </a:extLst>
          </p:cNvPr>
          <p:cNvSpPr txBox="1"/>
          <p:nvPr/>
        </p:nvSpPr>
        <p:spPr>
          <a:xfrm>
            <a:off x="0" y="879708"/>
            <a:ext cx="11906865" cy="6001643"/>
          </a:xfrm>
          <a:prstGeom prst="rect">
            <a:avLst/>
          </a:prstGeom>
          <a:noFill/>
        </p:spPr>
        <p:txBody>
          <a:bodyPr wrap="square" rtlCol="0">
            <a:spAutoFit/>
          </a:bodyPr>
          <a:lstStyle/>
          <a:p>
            <a:r>
              <a:rPr lang="el-GR" sz="2400" dirty="0"/>
              <a:t>Το Βερολίνο, όπως και πολλές άλλες ευρωπαϊκές πόλεις, αντιμετωπίζει όλο και περισσότερους καύσωνες και βροχοπτώσεις τα τελευταία χρόνια λόγω της επιδείνωσης της κλιματικής αλλαγής. </a:t>
            </a:r>
          </a:p>
          <a:p>
            <a:r>
              <a:rPr lang="el-GR" sz="2400" b="1" dirty="0">
                <a:solidFill>
                  <a:srgbClr val="C00000"/>
                </a:solidFill>
              </a:rPr>
              <a:t>Τα κύρια ζητήματα </a:t>
            </a:r>
            <a:r>
              <a:rPr lang="el-GR" sz="2400" dirty="0"/>
              <a:t>που στοχεύουν να επιλύσουν οι αστικές αναπλάσεις </a:t>
            </a:r>
            <a:r>
              <a:rPr lang="el-GR" sz="2400" b="1" dirty="0"/>
              <a:t>στο </a:t>
            </a:r>
            <a:r>
              <a:rPr lang="el-GR" sz="2400" b="1" dirty="0">
                <a:solidFill>
                  <a:srgbClr val="C00000"/>
                </a:solidFill>
              </a:rPr>
              <a:t>Βερολίνο ως πόλη-σφουγγάρι </a:t>
            </a:r>
            <a:r>
              <a:rPr lang="el-GR" sz="2400" dirty="0"/>
              <a:t>περιλαμβάνουν </a:t>
            </a:r>
          </a:p>
          <a:p>
            <a:pPr marL="342900" indent="-342900">
              <a:buFont typeface="Arial" panose="020B0604020202020204" pitchFamily="34" charset="0"/>
              <a:buChar char="•"/>
            </a:pPr>
            <a:r>
              <a:rPr lang="el-GR" sz="2400" b="1" dirty="0"/>
              <a:t>την πρόληψη από αστικές πλημμύρες, </a:t>
            </a:r>
          </a:p>
          <a:p>
            <a:pPr marL="342900" indent="-342900">
              <a:buFont typeface="Arial" panose="020B0604020202020204" pitchFamily="34" charset="0"/>
              <a:buChar char="•"/>
            </a:pPr>
            <a:r>
              <a:rPr lang="el-GR" sz="2400" b="1" dirty="0"/>
              <a:t>την υποβάθμιση των αστικών οικοσυστημάτων </a:t>
            </a:r>
            <a:r>
              <a:rPr lang="el-GR" sz="2400" dirty="0"/>
              <a:t>και, </a:t>
            </a:r>
          </a:p>
          <a:p>
            <a:pPr marL="342900" indent="-342900">
              <a:buFont typeface="Arial" panose="020B0604020202020204" pitchFamily="34" charset="0"/>
              <a:buChar char="•"/>
            </a:pPr>
            <a:r>
              <a:rPr lang="el-GR" sz="2400" dirty="0"/>
              <a:t>το πιο σημαντικό για το Βερολίνο, </a:t>
            </a:r>
            <a:r>
              <a:rPr lang="el-GR" sz="2400" b="1" dirty="0"/>
              <a:t>το φαινόμενο της αστικής θερμικής νησίδας </a:t>
            </a:r>
            <a:r>
              <a:rPr lang="el-GR" sz="2400" dirty="0"/>
              <a:t>(World </a:t>
            </a:r>
            <a:r>
              <a:rPr lang="el-GR" sz="2400" dirty="0" err="1"/>
              <a:t>Future</a:t>
            </a:r>
            <a:r>
              <a:rPr lang="el-GR" sz="2400" dirty="0"/>
              <a:t> Council, 2016). </a:t>
            </a:r>
          </a:p>
          <a:p>
            <a:r>
              <a:rPr lang="el-GR" sz="2400" dirty="0"/>
              <a:t>Ως εκ τούτου, εκπονήθηκε ένα </a:t>
            </a:r>
            <a:r>
              <a:rPr lang="el-GR" sz="2400" b="1" dirty="0">
                <a:solidFill>
                  <a:srgbClr val="C00000"/>
                </a:solidFill>
              </a:rPr>
              <a:t>Στρατηγικό Σχέδιο </a:t>
            </a:r>
            <a:r>
              <a:rPr lang="el-GR" sz="2400" dirty="0"/>
              <a:t>για τον μετασχηματισμό του Βερολίνου σε πόλη-σφουγγάρι μέσω </a:t>
            </a:r>
          </a:p>
          <a:p>
            <a:pPr marL="342900" indent="-342900">
              <a:buFont typeface="Arial" panose="020B0604020202020204" pitchFamily="34" charset="0"/>
              <a:buChar char="•"/>
            </a:pPr>
            <a:r>
              <a:rPr lang="el-GR" sz="2400" b="1" dirty="0"/>
              <a:t>της εγκατάστασης </a:t>
            </a:r>
            <a:r>
              <a:rPr lang="el-GR" sz="2400" b="1" dirty="0">
                <a:solidFill>
                  <a:srgbClr val="C00000"/>
                </a:solidFill>
              </a:rPr>
              <a:t>πράσινων υποδομών στις στέγες της πόλης</a:t>
            </a:r>
            <a:r>
              <a:rPr lang="el-GR" sz="2400" dirty="0"/>
              <a:t> και </a:t>
            </a:r>
          </a:p>
          <a:p>
            <a:pPr marL="342900" indent="-342900">
              <a:buFont typeface="Arial" panose="020B0604020202020204" pitchFamily="34" charset="0"/>
              <a:buChar char="•"/>
            </a:pPr>
            <a:r>
              <a:rPr lang="el-GR" sz="2400" b="1" dirty="0"/>
              <a:t>της πρόληψης συσσώρευσης και υπερχείλισης των αποχετεύσεων από όμβρια ύδατα μετά από καταιγίδα, </a:t>
            </a:r>
            <a:r>
              <a:rPr lang="el-GR" sz="2400" b="1" dirty="0">
                <a:solidFill>
                  <a:srgbClr val="C00000"/>
                </a:solidFill>
              </a:rPr>
              <a:t>αυξάνοντας τη διαπερατότητα των πεζοδρομίων, των πεζοδρόμων, των ποδηλατοδρόμων, των πάρκων, των πλατειών </a:t>
            </a:r>
            <a:r>
              <a:rPr lang="el-GR" sz="2400" dirty="0"/>
              <a:t>(</a:t>
            </a:r>
            <a:r>
              <a:rPr lang="el-GR" sz="2400" dirty="0" err="1"/>
              <a:t>Zimmerman</a:t>
            </a:r>
            <a:r>
              <a:rPr lang="el-GR" sz="2400" dirty="0"/>
              <a:t>, 2016).</a:t>
            </a:r>
          </a:p>
        </p:txBody>
      </p:sp>
    </p:spTree>
    <p:extLst>
      <p:ext uri="{BB962C8B-B14F-4D97-AF65-F5344CB8AC3E}">
        <p14:creationId xmlns:p14="http://schemas.microsoft.com/office/powerpoint/2010/main" val="3829335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C94F8E-C9FD-A372-C8F8-C99AC8C7E337}"/>
              </a:ext>
            </a:extLst>
          </p:cNvPr>
          <p:cNvSpPr txBox="1"/>
          <p:nvPr/>
        </p:nvSpPr>
        <p:spPr>
          <a:xfrm>
            <a:off x="0" y="78659"/>
            <a:ext cx="12113341" cy="646331"/>
          </a:xfrm>
          <a:prstGeom prst="rect">
            <a:avLst/>
          </a:prstGeom>
          <a:solidFill>
            <a:schemeClr val="bg1">
              <a:lumMod val="95000"/>
            </a:schemeClr>
          </a:solidFill>
          <a:ln w="34925">
            <a:solidFill>
              <a:schemeClr val="tx1"/>
            </a:solidFill>
          </a:ln>
        </p:spPr>
        <p:txBody>
          <a:bodyPr wrap="square" rtlCol="0">
            <a:spAutoFit/>
          </a:bodyPr>
          <a:lstStyle/>
          <a:p>
            <a:r>
              <a:rPr lang="el-GR" sz="3600" dirty="0">
                <a:ln w="9525">
                  <a:solidFill>
                    <a:schemeClr val="tx1"/>
                  </a:solidFill>
                </a:ln>
                <a:solidFill>
                  <a:srgbClr val="C00000"/>
                </a:solidFill>
              </a:rPr>
              <a:t>ΒΕΡΟΛΙΝΟ: Αστικές Αναπλάσεις με στόχο «πόλη-σφουγγάρι» </a:t>
            </a:r>
          </a:p>
        </p:txBody>
      </p:sp>
      <p:sp>
        <p:nvSpPr>
          <p:cNvPr id="3" name="TextBox 2">
            <a:extLst>
              <a:ext uri="{FF2B5EF4-FFF2-40B4-BE49-F238E27FC236}">
                <a16:creationId xmlns:a16="http://schemas.microsoft.com/office/drawing/2014/main" id="{9313819D-1250-705D-73D0-FCE907D5D9EA}"/>
              </a:ext>
            </a:extLst>
          </p:cNvPr>
          <p:cNvSpPr txBox="1"/>
          <p:nvPr/>
        </p:nvSpPr>
        <p:spPr>
          <a:xfrm>
            <a:off x="157316" y="1140542"/>
            <a:ext cx="11661058" cy="4154984"/>
          </a:xfrm>
          <a:prstGeom prst="rect">
            <a:avLst/>
          </a:prstGeom>
          <a:noFill/>
        </p:spPr>
        <p:txBody>
          <a:bodyPr wrap="square" rtlCol="0">
            <a:spAutoFit/>
          </a:bodyPr>
          <a:lstStyle/>
          <a:p>
            <a:r>
              <a:rPr lang="el-GR" sz="2400" b="1" dirty="0">
                <a:solidFill>
                  <a:srgbClr val="C00000"/>
                </a:solidFill>
              </a:rPr>
              <a:t>Τα βήματα </a:t>
            </a:r>
            <a:r>
              <a:rPr lang="el-GR" sz="2400" b="1" dirty="0"/>
              <a:t>που έχουν γίνει μέχρι σήμερα:</a:t>
            </a:r>
          </a:p>
          <a:p>
            <a:endParaRPr lang="el-GR" sz="2400" dirty="0"/>
          </a:p>
          <a:p>
            <a:r>
              <a:rPr lang="el-GR" sz="2400" b="1" dirty="0"/>
              <a:t>1. Οι ιδιοκτήτες κτιρίων ενθαρρύνονται </a:t>
            </a:r>
            <a:r>
              <a:rPr lang="el-GR" sz="2400" b="1" dirty="0">
                <a:solidFill>
                  <a:srgbClr val="C00000"/>
                </a:solidFill>
              </a:rPr>
              <a:t>να πρασινίσουν τις αυλές των πολυκατοικιών και να φυτέψουν τις στέγες των κτηρίων</a:t>
            </a:r>
            <a:r>
              <a:rPr lang="el-GR" sz="2400" b="1" dirty="0"/>
              <a:t> για να απορροφήσουν το νερό της βροχής</a:t>
            </a:r>
          </a:p>
          <a:p>
            <a:endParaRPr lang="el-GR" sz="2400" dirty="0"/>
          </a:p>
          <a:p>
            <a:r>
              <a:rPr lang="el-GR" sz="2400" b="1" dirty="0"/>
              <a:t>2. Αναπλάσεις των αστικών πάρκων και των ελεύθερων δημόσιων χώρω</a:t>
            </a:r>
            <a:r>
              <a:rPr lang="el-GR" sz="2400" dirty="0"/>
              <a:t>ν του Βερολίνου  δημιουργούν </a:t>
            </a:r>
            <a:r>
              <a:rPr lang="el-GR" sz="2400" b="1" dirty="0">
                <a:solidFill>
                  <a:srgbClr val="C00000"/>
                </a:solidFill>
              </a:rPr>
              <a:t>περισσότερες λίμνες και υδροβιότοπους σε όλη την πόλη.</a:t>
            </a:r>
          </a:p>
          <a:p>
            <a:endParaRPr lang="el-GR" sz="2400" dirty="0"/>
          </a:p>
          <a:p>
            <a:r>
              <a:rPr lang="el-GR" sz="2400" dirty="0"/>
              <a:t>3</a:t>
            </a:r>
            <a:r>
              <a:rPr lang="el-GR" sz="2400" b="1" dirty="0"/>
              <a:t>. Στα πεζοδρόμια των δρόμων έχει τοποθετηθεί </a:t>
            </a:r>
            <a:r>
              <a:rPr lang="el-GR" sz="2400" b="1" dirty="0">
                <a:solidFill>
                  <a:srgbClr val="C00000"/>
                </a:solidFill>
              </a:rPr>
              <a:t>υδατοπερατή πλακόστρωση που μπορεί να λειτουργεί ως αποχετευτικό σύστημα σε περίπτωση καταιγίδας.</a:t>
            </a:r>
          </a:p>
        </p:txBody>
      </p:sp>
    </p:spTree>
    <p:extLst>
      <p:ext uri="{BB962C8B-B14F-4D97-AF65-F5344CB8AC3E}">
        <p14:creationId xmlns:p14="http://schemas.microsoft.com/office/powerpoint/2010/main" val="1541906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F2CA6B66-9488-AE43-2351-5C832B2FC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86" y="901802"/>
            <a:ext cx="6033814" cy="403511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C62F6837-CD17-8BA8-705C-BDE3E6226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155" y="1438348"/>
            <a:ext cx="5925659" cy="39813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8C94F8E-C9FD-A372-C8F8-C99AC8C7E337}"/>
              </a:ext>
            </a:extLst>
          </p:cNvPr>
          <p:cNvSpPr txBox="1"/>
          <p:nvPr/>
        </p:nvSpPr>
        <p:spPr>
          <a:xfrm>
            <a:off x="0" y="78659"/>
            <a:ext cx="12113341" cy="646331"/>
          </a:xfrm>
          <a:prstGeom prst="rect">
            <a:avLst/>
          </a:prstGeom>
          <a:solidFill>
            <a:schemeClr val="bg1">
              <a:lumMod val="95000"/>
            </a:schemeClr>
          </a:solidFill>
          <a:ln w="34925">
            <a:solidFill>
              <a:schemeClr val="tx1"/>
            </a:solidFill>
          </a:ln>
        </p:spPr>
        <p:txBody>
          <a:bodyPr wrap="square" rtlCol="0">
            <a:spAutoFit/>
          </a:bodyPr>
          <a:lstStyle/>
          <a:p>
            <a:r>
              <a:rPr lang="el-GR" sz="3600" dirty="0">
                <a:ln w="9525">
                  <a:solidFill>
                    <a:schemeClr val="tx1"/>
                  </a:solidFill>
                </a:ln>
                <a:solidFill>
                  <a:srgbClr val="C00000"/>
                </a:solidFill>
              </a:rPr>
              <a:t>ΒΕΡΟΛΙΝΟ: Αστικές Αναπλάσεις με στόχο «πόλη-σφουγγάρι» </a:t>
            </a:r>
          </a:p>
        </p:txBody>
      </p:sp>
      <p:sp>
        <p:nvSpPr>
          <p:cNvPr id="4" name="TextBox 3">
            <a:extLst>
              <a:ext uri="{FF2B5EF4-FFF2-40B4-BE49-F238E27FC236}">
                <a16:creationId xmlns:a16="http://schemas.microsoft.com/office/drawing/2014/main" id="{3F406882-FE86-BD11-96C8-55852CC85E43}"/>
              </a:ext>
            </a:extLst>
          </p:cNvPr>
          <p:cNvSpPr txBox="1"/>
          <p:nvPr/>
        </p:nvSpPr>
        <p:spPr>
          <a:xfrm>
            <a:off x="147484" y="5578249"/>
            <a:ext cx="5633884" cy="1200329"/>
          </a:xfrm>
          <a:prstGeom prst="rect">
            <a:avLst/>
          </a:prstGeom>
          <a:noFill/>
        </p:spPr>
        <p:txBody>
          <a:bodyPr wrap="square" rtlCol="0">
            <a:spAutoFit/>
          </a:bodyPr>
          <a:lstStyle/>
          <a:p>
            <a:r>
              <a:rPr lang="el-GR" b="1" dirty="0">
                <a:solidFill>
                  <a:srgbClr val="C00000"/>
                </a:solidFill>
              </a:rPr>
              <a:t>ΒΕΡΟΛΙΝΟ: Παράδειγμα Πλατείας γειτονιάς </a:t>
            </a:r>
            <a:r>
              <a:rPr lang="el-GR" dirty="0"/>
              <a:t>με σχεδιασμό και υλικά που ενισχύουν την υδατοπερατότητα και συλλέγουν σε δεξαμενή το βρόχινο νερό για το πότισμα των φυτών το καλοκαίρι</a:t>
            </a:r>
          </a:p>
        </p:txBody>
      </p:sp>
      <p:sp>
        <p:nvSpPr>
          <p:cNvPr id="5" name="TextBox 4">
            <a:extLst>
              <a:ext uri="{FF2B5EF4-FFF2-40B4-BE49-F238E27FC236}">
                <a16:creationId xmlns:a16="http://schemas.microsoft.com/office/drawing/2014/main" id="{A1FC4EA3-AD5E-5089-0696-A105C6D629A7}"/>
              </a:ext>
            </a:extLst>
          </p:cNvPr>
          <p:cNvSpPr txBox="1"/>
          <p:nvPr/>
        </p:nvSpPr>
        <p:spPr>
          <a:xfrm>
            <a:off x="6177978" y="5532082"/>
            <a:ext cx="5633884" cy="646331"/>
          </a:xfrm>
          <a:prstGeom prst="rect">
            <a:avLst/>
          </a:prstGeom>
          <a:noFill/>
        </p:spPr>
        <p:txBody>
          <a:bodyPr wrap="square" rtlCol="0">
            <a:spAutoFit/>
          </a:bodyPr>
          <a:lstStyle/>
          <a:p>
            <a:r>
              <a:rPr lang="el-GR" b="1" dirty="0">
                <a:solidFill>
                  <a:srgbClr val="C00000"/>
                </a:solidFill>
              </a:rPr>
              <a:t>ΒΕΡΟΛΙΝΟ: Παράδειγμα φυτεμένου δώματος </a:t>
            </a:r>
            <a:r>
              <a:rPr lang="el-GR" dirty="0"/>
              <a:t>με σχεδιασμό και υλικά που το βρόχινο νερό</a:t>
            </a:r>
          </a:p>
        </p:txBody>
      </p:sp>
    </p:spTree>
    <p:extLst>
      <p:ext uri="{BB962C8B-B14F-4D97-AF65-F5344CB8AC3E}">
        <p14:creationId xmlns:p14="http://schemas.microsoft.com/office/powerpoint/2010/main" val="3788436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7B72E7-15BB-FCFA-48FD-7461054281E4}"/>
              </a:ext>
            </a:extLst>
          </p:cNvPr>
          <p:cNvSpPr txBox="1"/>
          <p:nvPr/>
        </p:nvSpPr>
        <p:spPr>
          <a:xfrm>
            <a:off x="0" y="786580"/>
            <a:ext cx="12113341" cy="6001643"/>
          </a:xfrm>
          <a:prstGeom prst="rect">
            <a:avLst/>
          </a:prstGeom>
          <a:noFill/>
        </p:spPr>
        <p:txBody>
          <a:bodyPr wrap="square" rtlCol="0">
            <a:spAutoFit/>
          </a:bodyPr>
          <a:lstStyle/>
          <a:p>
            <a:r>
              <a:rPr lang="el-GR" sz="2400" b="1" dirty="0"/>
              <a:t>Βασικός στόχος του προγράμματος είναι </a:t>
            </a:r>
            <a:r>
              <a:rPr lang="el-GR" sz="2400" b="1" dirty="0">
                <a:solidFill>
                  <a:srgbClr val="C00000"/>
                </a:solidFill>
                <a:effectLst>
                  <a:outerShdw blurRad="38100" dist="38100" dir="2700000" algn="tl">
                    <a:srgbClr val="000000">
                      <a:alpha val="43137"/>
                    </a:srgbClr>
                  </a:outerShdw>
                </a:effectLst>
              </a:rPr>
              <a:t>η διατήρηση του νερού εντός της πόλης που επιτρέπει και τον φυσικό δροσισμό της πόλης</a:t>
            </a:r>
            <a:r>
              <a:rPr lang="el-GR" sz="2400" b="1" dirty="0">
                <a:solidFill>
                  <a:srgbClr val="C00000"/>
                </a:solidFill>
              </a:rPr>
              <a:t>: </a:t>
            </a:r>
          </a:p>
          <a:p>
            <a:r>
              <a:rPr lang="el-GR" sz="2400" b="1" dirty="0"/>
              <a:t>Ο Κάρλο Μπέκερ, ο αρχιτέκτονας του Στρατηγικού Σχεδίου της πόλης του Βερολίνου ως  σφουγγάρι</a:t>
            </a:r>
            <a:r>
              <a:rPr lang="el-GR" sz="2400" dirty="0"/>
              <a:t>, ισχυρίζεται ότι </a:t>
            </a:r>
            <a:r>
              <a:rPr lang="el-GR" sz="2400" b="1" i="1" dirty="0">
                <a:solidFill>
                  <a:srgbClr val="002060"/>
                </a:solidFill>
              </a:rPr>
              <a:t>«το νερό της βροχής είναι πολύ χρήσιμος πόρος για να το αφήσουμε να ρέει έξω από το Βερολίνο. Αντιθέτως, θα πρέπει να απορροφηθεί στην πράσινη υποδομή της πόλης, πριν εξατμιστεί και δημιουργήσει ένα φυσικό αποτέλεσμα ψύξης»</a:t>
            </a:r>
            <a:r>
              <a:rPr lang="el-GR" sz="2400" dirty="0">
                <a:solidFill>
                  <a:srgbClr val="002060"/>
                </a:solidFill>
              </a:rPr>
              <a:t> </a:t>
            </a:r>
            <a:r>
              <a:rPr lang="el-GR" sz="2400" dirty="0"/>
              <a:t>(</a:t>
            </a:r>
            <a:r>
              <a:rPr lang="el-GR" sz="2400" dirty="0" err="1"/>
              <a:t>Bloomberg</a:t>
            </a:r>
            <a:r>
              <a:rPr lang="el-GR" sz="2400" dirty="0"/>
              <a:t> </a:t>
            </a:r>
            <a:r>
              <a:rPr lang="el-GR" sz="2400" dirty="0" err="1"/>
              <a:t>Quicktake</a:t>
            </a:r>
            <a:r>
              <a:rPr lang="el-GR" sz="2400" dirty="0"/>
              <a:t> , 2017). </a:t>
            </a:r>
          </a:p>
          <a:p>
            <a:r>
              <a:rPr lang="el-GR" sz="2400" dirty="0"/>
              <a:t>Το </a:t>
            </a:r>
            <a:r>
              <a:rPr lang="el-GR" sz="2400" b="1" dirty="0" err="1">
                <a:solidFill>
                  <a:srgbClr val="C00000"/>
                </a:solidFill>
              </a:rPr>
              <a:t>Rummelsberg</a:t>
            </a:r>
            <a:r>
              <a:rPr lang="el-GR" sz="2400" dirty="0"/>
              <a:t>, μια γειτονιά που αναπτύχθηκε πριν από περίπου 20 χρόνια, έχει γίνει παράδειγμα πώς το Βερολίνο μπορεί να προσαρμοστεί καλύτερα στην κλιματική αλλαγή. Η περιοχή έχει </a:t>
            </a:r>
          </a:p>
          <a:p>
            <a:pPr marL="342900" indent="-342900">
              <a:buFont typeface="Arial" panose="020B0604020202020204" pitchFamily="34" charset="0"/>
              <a:buChar char="•"/>
            </a:pPr>
            <a:r>
              <a:rPr lang="el-GR" sz="2400" b="1" dirty="0">
                <a:solidFill>
                  <a:srgbClr val="C00000"/>
                </a:solidFill>
              </a:rPr>
              <a:t>πράσινες στέγες </a:t>
            </a:r>
            <a:r>
              <a:rPr lang="el-GR" sz="2400" b="1" dirty="0"/>
              <a:t>με στρώση χώματος  βάθους 6-8 εκατοστών σε όλα τα κτίρια,</a:t>
            </a:r>
            <a:endParaRPr lang="el-GR" sz="2400" dirty="0"/>
          </a:p>
          <a:p>
            <a:pPr marL="342900" indent="-342900">
              <a:buFont typeface="Arial" panose="020B0604020202020204" pitchFamily="34" charset="0"/>
              <a:buChar char="•"/>
            </a:pPr>
            <a:r>
              <a:rPr lang="el-GR" sz="2400" b="1" dirty="0">
                <a:solidFill>
                  <a:srgbClr val="C00000"/>
                </a:solidFill>
              </a:rPr>
              <a:t>ένα στρώμα χώματος βάθους 80 εκατοστών κάτω από τα πεζοδρόμια, και τις πλατείες,</a:t>
            </a:r>
          </a:p>
          <a:p>
            <a:pPr marL="342900" indent="-342900">
              <a:buFont typeface="Arial" panose="020B0604020202020204" pitchFamily="34" charset="0"/>
              <a:buChar char="•"/>
            </a:pPr>
            <a:r>
              <a:rPr lang="el-GR" sz="2400" b="1" dirty="0"/>
              <a:t>Ένα </a:t>
            </a:r>
            <a:r>
              <a:rPr lang="el-GR" sz="2400" b="1" dirty="0">
                <a:solidFill>
                  <a:srgbClr val="C00000"/>
                </a:solidFill>
              </a:rPr>
              <a:t>σχεδιασμένο δίκτυο σαλπίγγων </a:t>
            </a:r>
            <a:r>
              <a:rPr lang="el-GR" sz="2400" b="1" dirty="0"/>
              <a:t>επιτρέπει στο νερό της βροχής να απορροφηθεί από τη βλάστηση των πεζοδρομίων και να μην καταλήξει στο αποχετευτικό σύστημα της πόλης σε περίπτωση καταιγίδας </a:t>
            </a:r>
            <a:r>
              <a:rPr lang="el-GR" sz="2400" dirty="0"/>
              <a:t>(</a:t>
            </a:r>
            <a:r>
              <a:rPr lang="el-GR" sz="2400" dirty="0" err="1"/>
              <a:t>Bloomberg</a:t>
            </a:r>
            <a:r>
              <a:rPr lang="el-GR" sz="2400" dirty="0"/>
              <a:t> </a:t>
            </a:r>
            <a:r>
              <a:rPr lang="el-GR" sz="2400" dirty="0" err="1"/>
              <a:t>Quicktake</a:t>
            </a:r>
            <a:r>
              <a:rPr lang="el-GR" sz="2400" dirty="0"/>
              <a:t>, 2017). </a:t>
            </a:r>
          </a:p>
        </p:txBody>
      </p:sp>
      <p:sp>
        <p:nvSpPr>
          <p:cNvPr id="3" name="TextBox 2">
            <a:extLst>
              <a:ext uri="{FF2B5EF4-FFF2-40B4-BE49-F238E27FC236}">
                <a16:creationId xmlns:a16="http://schemas.microsoft.com/office/drawing/2014/main" id="{8EBFFD2D-57D6-874F-661E-8A34C689A02B}"/>
              </a:ext>
            </a:extLst>
          </p:cNvPr>
          <p:cNvSpPr txBox="1"/>
          <p:nvPr/>
        </p:nvSpPr>
        <p:spPr>
          <a:xfrm>
            <a:off x="0" y="78659"/>
            <a:ext cx="12113341" cy="646331"/>
          </a:xfrm>
          <a:prstGeom prst="rect">
            <a:avLst/>
          </a:prstGeom>
          <a:solidFill>
            <a:schemeClr val="bg1">
              <a:lumMod val="95000"/>
            </a:schemeClr>
          </a:solidFill>
          <a:ln w="34925">
            <a:solidFill>
              <a:schemeClr val="tx1"/>
            </a:solidFill>
          </a:ln>
        </p:spPr>
        <p:txBody>
          <a:bodyPr wrap="square" rtlCol="0">
            <a:spAutoFit/>
          </a:bodyPr>
          <a:lstStyle/>
          <a:p>
            <a:r>
              <a:rPr lang="el-GR" sz="3600" dirty="0">
                <a:ln w="9525">
                  <a:solidFill>
                    <a:schemeClr val="tx1"/>
                  </a:solidFill>
                </a:ln>
                <a:solidFill>
                  <a:srgbClr val="C00000"/>
                </a:solidFill>
              </a:rPr>
              <a:t>ΒΕΡΟΛΙΝΟ: Αστικές Αναπλάσεις με στόχο «πόλη-σφουγγάρι» </a:t>
            </a:r>
          </a:p>
        </p:txBody>
      </p:sp>
    </p:spTree>
    <p:extLst>
      <p:ext uri="{BB962C8B-B14F-4D97-AF65-F5344CB8AC3E}">
        <p14:creationId xmlns:p14="http://schemas.microsoft.com/office/powerpoint/2010/main" val="1106688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F04FFF-7144-C174-707E-C3380678C85E}"/>
              </a:ext>
            </a:extLst>
          </p:cNvPr>
          <p:cNvSpPr txBox="1"/>
          <p:nvPr/>
        </p:nvSpPr>
        <p:spPr>
          <a:xfrm>
            <a:off x="0" y="216310"/>
            <a:ext cx="12113341" cy="646331"/>
          </a:xfrm>
          <a:prstGeom prst="rect">
            <a:avLst/>
          </a:prstGeom>
          <a:solidFill>
            <a:schemeClr val="bg1">
              <a:lumMod val="95000"/>
            </a:schemeClr>
          </a:solidFill>
          <a:ln w="34925">
            <a:solidFill>
              <a:schemeClr val="tx1"/>
            </a:solidFill>
          </a:ln>
        </p:spPr>
        <p:txBody>
          <a:bodyPr wrap="square" rtlCol="0">
            <a:spAutoFit/>
          </a:bodyPr>
          <a:lstStyle/>
          <a:p>
            <a:r>
              <a:rPr lang="el-GR" sz="3600" dirty="0">
                <a:ln w="9525">
                  <a:solidFill>
                    <a:schemeClr val="tx1"/>
                  </a:solidFill>
                </a:ln>
                <a:solidFill>
                  <a:srgbClr val="C00000"/>
                </a:solidFill>
              </a:rPr>
              <a:t>ΒΕΡΟΛΙΝΟ: Αστικές Αναπλάσεις με στόχο «πόλη-σφουγγάρι» </a:t>
            </a:r>
          </a:p>
        </p:txBody>
      </p:sp>
      <p:pic>
        <p:nvPicPr>
          <p:cNvPr id="13314" name="Picture 2" descr="berlin floods">
            <a:extLst>
              <a:ext uri="{FF2B5EF4-FFF2-40B4-BE49-F238E27FC236}">
                <a16:creationId xmlns:a16="http://schemas.microsoft.com/office/drawing/2014/main" id="{F5B49431-9B71-5C6C-DFE5-9C5C8A61B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2641"/>
            <a:ext cx="4893373" cy="36700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57D465A-38AB-C31F-7C3E-9CCDEC3D2205}"/>
              </a:ext>
            </a:extLst>
          </p:cNvPr>
          <p:cNvSpPr txBox="1"/>
          <p:nvPr/>
        </p:nvSpPr>
        <p:spPr>
          <a:xfrm>
            <a:off x="91860" y="4670982"/>
            <a:ext cx="5220929" cy="369332"/>
          </a:xfrm>
          <a:prstGeom prst="rect">
            <a:avLst/>
          </a:prstGeom>
          <a:noFill/>
        </p:spPr>
        <p:txBody>
          <a:bodyPr wrap="square" rtlCol="0">
            <a:spAutoFit/>
          </a:bodyPr>
          <a:lstStyle/>
          <a:p>
            <a:r>
              <a:rPr lang="el-GR" b="1" dirty="0"/>
              <a:t>ΒΕΡΟΛΙΝΟ: </a:t>
            </a:r>
            <a:r>
              <a:rPr lang="en-US" b="1" dirty="0" err="1">
                <a:solidFill>
                  <a:srgbClr val="C00000"/>
                </a:solidFill>
              </a:rPr>
              <a:t>Rummelsburg</a:t>
            </a:r>
            <a:r>
              <a:rPr lang="en-US" b="1" dirty="0"/>
              <a:t> lake and bay. </a:t>
            </a:r>
            <a:endParaRPr lang="el-GR" b="1" dirty="0"/>
          </a:p>
        </p:txBody>
      </p:sp>
      <p:pic>
        <p:nvPicPr>
          <p:cNvPr id="13316" name="Picture 4" descr="Sponge Cities; Berlin is imitating nature to deal with heat and flooding |  by Sophia Anam | Medium">
            <a:extLst>
              <a:ext uri="{FF2B5EF4-FFF2-40B4-BE49-F238E27FC236}">
                <a16:creationId xmlns:a16="http://schemas.microsoft.com/office/drawing/2014/main" id="{E9EC0478-E049-11AF-3A71-BB1CBF3D7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9161" y="3685610"/>
            <a:ext cx="4522839" cy="30208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D7C9DAA-A387-9D0A-D12B-41330BB4CD54}"/>
              </a:ext>
            </a:extLst>
          </p:cNvPr>
          <p:cNvSpPr txBox="1"/>
          <p:nvPr/>
        </p:nvSpPr>
        <p:spPr>
          <a:xfrm>
            <a:off x="3009681" y="6418720"/>
            <a:ext cx="5220929" cy="369332"/>
          </a:xfrm>
          <a:prstGeom prst="rect">
            <a:avLst/>
          </a:prstGeom>
          <a:noFill/>
        </p:spPr>
        <p:txBody>
          <a:bodyPr wrap="square" rtlCol="0">
            <a:spAutoFit/>
          </a:bodyPr>
          <a:lstStyle/>
          <a:p>
            <a:r>
              <a:rPr lang="el-GR" b="1" dirty="0"/>
              <a:t>ΒΕΡΟΛΙΝΟ: Φυτεμένα δώματα κτηρίων</a:t>
            </a:r>
          </a:p>
        </p:txBody>
      </p:sp>
      <p:pic>
        <p:nvPicPr>
          <p:cNvPr id="13318" name="Picture 6" descr="Berlin: A Sponge City (Part 2) – A Tale Of A Dozen Cities">
            <a:extLst>
              <a:ext uri="{FF2B5EF4-FFF2-40B4-BE49-F238E27FC236}">
                <a16:creationId xmlns:a16="http://schemas.microsoft.com/office/drawing/2014/main" id="{A32D446A-73B4-D8B9-C0EC-C24D6C9844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1881" y="943634"/>
            <a:ext cx="4056201" cy="2704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525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15672B-F565-D222-509F-72326C6DE5F6}"/>
              </a:ext>
            </a:extLst>
          </p:cNvPr>
          <p:cNvSpPr txBox="1"/>
          <p:nvPr/>
        </p:nvSpPr>
        <p:spPr>
          <a:xfrm>
            <a:off x="1" y="856357"/>
            <a:ext cx="12191999" cy="6001643"/>
          </a:xfrm>
          <a:prstGeom prst="rect">
            <a:avLst/>
          </a:prstGeom>
          <a:noFill/>
        </p:spPr>
        <p:txBody>
          <a:bodyPr wrap="square" rtlCol="0">
            <a:spAutoFit/>
          </a:bodyPr>
          <a:lstStyle/>
          <a:p>
            <a:r>
              <a:rPr lang="el-GR" sz="2400" dirty="0"/>
              <a:t>Στην πρωτεύουσα της Γερμανίας, </a:t>
            </a:r>
            <a:r>
              <a:rPr lang="el-GR" sz="2400" b="1" dirty="0">
                <a:solidFill>
                  <a:srgbClr val="C00000"/>
                </a:solidFill>
              </a:rPr>
              <a:t>το Στρατηγικό σχέδιο χρησιμοποιεί την πόλη-σφουγγάρι για </a:t>
            </a:r>
            <a:r>
              <a:rPr lang="el-GR" sz="2400" b="1" dirty="0">
                <a:solidFill>
                  <a:srgbClr val="C00000"/>
                </a:solidFill>
                <a:effectLst>
                  <a:outerShdw blurRad="38100" dist="38100" dir="2700000" algn="tl">
                    <a:srgbClr val="000000">
                      <a:alpha val="43137"/>
                    </a:srgbClr>
                  </a:outerShdw>
                </a:effectLst>
              </a:rPr>
              <a:t>την ψύξη του αέρα </a:t>
            </a:r>
            <a:r>
              <a:rPr lang="el-GR" sz="2400" dirty="0"/>
              <a:t>σε ορισμένες γειτονιές. Ένα από τα πιο φιλόδοξα έργα ξεκίνησε πρόσφατα στο παροπλισμένο πλέον </a:t>
            </a:r>
            <a:r>
              <a:rPr lang="el-GR" sz="2400" b="1" dirty="0">
                <a:solidFill>
                  <a:srgbClr val="C00000"/>
                </a:solidFill>
              </a:rPr>
              <a:t>αεροδρόμιο </a:t>
            </a:r>
            <a:r>
              <a:rPr lang="el-GR" sz="2400" b="1" dirty="0" err="1">
                <a:solidFill>
                  <a:srgbClr val="C00000"/>
                </a:solidFill>
              </a:rPr>
              <a:t>Tegel</a:t>
            </a:r>
            <a:r>
              <a:rPr lang="el-GR" sz="2400" b="1" dirty="0">
                <a:solidFill>
                  <a:srgbClr val="C00000"/>
                </a:solidFill>
              </a:rPr>
              <a:t>, </a:t>
            </a:r>
            <a:r>
              <a:rPr lang="el-GR" sz="2400" dirty="0"/>
              <a:t>το οποίο μέσω ανάπλασης μετασχηματίζεται σε </a:t>
            </a:r>
            <a:r>
              <a:rPr lang="el-GR" sz="2400" b="1" dirty="0"/>
              <a:t>καινοτόμο γειτονιά του Βερολίνου</a:t>
            </a:r>
            <a:r>
              <a:rPr lang="el-GR" sz="2400" dirty="0"/>
              <a:t>, με έκταση 3 τετραγωνικών μιλίων. Όταν ολοκληρωθεί, </a:t>
            </a:r>
            <a:r>
              <a:rPr lang="el-GR" sz="2400" b="1" dirty="0">
                <a:solidFill>
                  <a:srgbClr val="C00000"/>
                </a:solidFill>
              </a:rPr>
              <a:t>η συνοικία </a:t>
            </a:r>
            <a:r>
              <a:rPr lang="fr-FR" sz="2400" b="1" dirty="0">
                <a:solidFill>
                  <a:srgbClr val="C00000"/>
                </a:solidFill>
              </a:rPr>
              <a:t>Schumacher</a:t>
            </a:r>
            <a:r>
              <a:rPr lang="el-GR" sz="2400" b="1" dirty="0">
                <a:solidFill>
                  <a:srgbClr val="C00000"/>
                </a:solidFill>
              </a:rPr>
              <a:t> </a:t>
            </a:r>
            <a:r>
              <a:rPr lang="el-GR" sz="2400" dirty="0"/>
              <a:t>θα αποτελεί μια ανθεκτική στο κλίμα καινοτόμο γειτονιά κατοικίας, </a:t>
            </a:r>
            <a:r>
              <a:rPr lang="el-GR" sz="2400" b="1" dirty="0">
                <a:solidFill>
                  <a:srgbClr val="C00000"/>
                </a:solidFill>
              </a:rPr>
              <a:t>για 10.000 κατοίκους</a:t>
            </a:r>
            <a:r>
              <a:rPr lang="el-GR" sz="2400" dirty="0"/>
              <a:t>. </a:t>
            </a:r>
          </a:p>
          <a:p>
            <a:pPr marL="342900" indent="-342900">
              <a:buFont typeface="Arial" panose="020B0604020202020204" pitchFamily="34" charset="0"/>
              <a:buChar char="•"/>
            </a:pPr>
            <a:r>
              <a:rPr lang="el-GR" sz="2400" b="1" dirty="0">
                <a:solidFill>
                  <a:srgbClr val="C00000"/>
                </a:solidFill>
              </a:rPr>
              <a:t>ξύλινα κτίρια</a:t>
            </a:r>
            <a:endParaRPr lang="el-GR" sz="2400" dirty="0">
              <a:solidFill>
                <a:srgbClr val="C00000"/>
              </a:solidFill>
            </a:endParaRPr>
          </a:p>
          <a:p>
            <a:pPr marL="342900" indent="-342900">
              <a:buFont typeface="Arial" panose="020B0604020202020204" pitchFamily="34" charset="0"/>
              <a:buChar char="•"/>
            </a:pPr>
            <a:r>
              <a:rPr lang="el-GR" sz="2400" b="1" dirty="0"/>
              <a:t>εναλλακτικές μορφές </a:t>
            </a:r>
            <a:r>
              <a:rPr lang="el-GR" sz="2400" b="1" dirty="0">
                <a:solidFill>
                  <a:srgbClr val="C00000"/>
                </a:solidFill>
              </a:rPr>
              <a:t>βιώσιμης κινητικότητας</a:t>
            </a:r>
            <a:r>
              <a:rPr lang="el-GR" sz="2400" dirty="0">
                <a:solidFill>
                  <a:srgbClr val="C00000"/>
                </a:solidFill>
              </a:rPr>
              <a:t>, </a:t>
            </a:r>
          </a:p>
          <a:p>
            <a:pPr marL="342900" indent="-342900">
              <a:buFont typeface="Arial" panose="020B0604020202020204" pitchFamily="34" charset="0"/>
              <a:buChar char="•"/>
            </a:pPr>
            <a:r>
              <a:rPr lang="el-GR" sz="2400" b="1" dirty="0"/>
              <a:t>χωρίς συμβατικό σύστημα αποχέτευσης των όμβριων υδάτων, αλλά με κλιμακώσεις στο επίπεδο του εδάφους που </a:t>
            </a:r>
            <a:r>
              <a:rPr lang="el-GR" sz="2400" b="1" dirty="0">
                <a:solidFill>
                  <a:srgbClr val="C00000"/>
                </a:solidFill>
              </a:rPr>
              <a:t>θα κατευθύνουν το νερό της βροχής σε λίμνες ή πισίνες. </a:t>
            </a:r>
            <a:r>
              <a:rPr lang="el-GR" sz="2400" dirty="0"/>
              <a:t>Στη συνέχεια, ανάλογα με το πού πέφτει, το νερό θα τεθεί σε διαφορετικούς σκοπούς.</a:t>
            </a:r>
          </a:p>
          <a:p>
            <a:pPr marL="342900" indent="-342900">
              <a:buFont typeface="Arial" panose="020B0604020202020204" pitchFamily="34" charset="0"/>
              <a:buChar char="•"/>
            </a:pPr>
            <a:r>
              <a:rPr lang="el-GR" sz="2400" b="1" dirty="0">
                <a:solidFill>
                  <a:srgbClr val="C00000"/>
                </a:solidFill>
              </a:rPr>
              <a:t>διαφοροποίηση μεταξύ ‘</a:t>
            </a:r>
            <a:r>
              <a:rPr lang="el-GR" sz="2400" b="1" i="1" dirty="0">
                <a:solidFill>
                  <a:srgbClr val="C00000"/>
                </a:solidFill>
              </a:rPr>
              <a:t>δημόσιας’ και ‘ιδιωτικής’ βροχής. </a:t>
            </a:r>
            <a:r>
              <a:rPr lang="el-GR" sz="2400" dirty="0"/>
              <a:t>Τα</a:t>
            </a:r>
            <a:r>
              <a:rPr lang="el-GR" sz="2400" i="1" dirty="0"/>
              <a:t> </a:t>
            </a:r>
            <a:r>
              <a:rPr lang="el-GR" sz="2400" dirty="0"/>
              <a:t>όμβρια ύδατα</a:t>
            </a:r>
            <a:r>
              <a:rPr lang="el-GR" sz="2400" i="1" dirty="0"/>
              <a:t> </a:t>
            </a:r>
            <a:r>
              <a:rPr lang="el-GR" sz="2400" dirty="0"/>
              <a:t>που πέφτουν στον δημόσιο χώρο θα εισχωρούν στο έδαφος και μέρος από αυτά θα πηγαίνει σε δημόσια κτήρια, και εκεί να μπορεί να συγκρατείται και να εξατμίζεται. Έτσι, </a:t>
            </a:r>
            <a:r>
              <a:rPr lang="el-GR" sz="2400" b="1" dirty="0">
                <a:solidFill>
                  <a:srgbClr val="C00000"/>
                </a:solidFill>
              </a:rPr>
              <a:t>με την εξάτμιση έχουμε αποτελέσματα δροσισμού των κτηρίων.</a:t>
            </a:r>
          </a:p>
        </p:txBody>
      </p:sp>
      <p:sp>
        <p:nvSpPr>
          <p:cNvPr id="3" name="TextBox 2">
            <a:extLst>
              <a:ext uri="{FF2B5EF4-FFF2-40B4-BE49-F238E27FC236}">
                <a16:creationId xmlns:a16="http://schemas.microsoft.com/office/drawing/2014/main" id="{55E6B900-392E-A78E-7B0D-090550A47D18}"/>
              </a:ext>
            </a:extLst>
          </p:cNvPr>
          <p:cNvSpPr txBox="1"/>
          <p:nvPr/>
        </p:nvSpPr>
        <p:spPr>
          <a:xfrm>
            <a:off x="0" y="216310"/>
            <a:ext cx="12113341" cy="646331"/>
          </a:xfrm>
          <a:prstGeom prst="rect">
            <a:avLst/>
          </a:prstGeom>
          <a:solidFill>
            <a:schemeClr val="bg1">
              <a:lumMod val="95000"/>
            </a:schemeClr>
          </a:solidFill>
          <a:ln w="34925">
            <a:solidFill>
              <a:schemeClr val="tx1"/>
            </a:solidFill>
          </a:ln>
        </p:spPr>
        <p:txBody>
          <a:bodyPr wrap="square" rtlCol="0">
            <a:spAutoFit/>
          </a:bodyPr>
          <a:lstStyle/>
          <a:p>
            <a:r>
              <a:rPr lang="el-GR" sz="3600" dirty="0">
                <a:ln w="9525">
                  <a:solidFill>
                    <a:schemeClr val="tx1"/>
                  </a:solidFill>
                </a:ln>
                <a:solidFill>
                  <a:srgbClr val="C00000"/>
                </a:solidFill>
              </a:rPr>
              <a:t>ΒΕΡΟΛΙΝΟ: Αστικές Αναπλάσεις με στόχο «πόλη-σφουγγάρι» </a:t>
            </a:r>
          </a:p>
        </p:txBody>
      </p:sp>
    </p:spTree>
    <p:extLst>
      <p:ext uri="{BB962C8B-B14F-4D97-AF65-F5344CB8AC3E}">
        <p14:creationId xmlns:p14="http://schemas.microsoft.com/office/powerpoint/2010/main" val="1638031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rban Tech Republic: Projektskizze Nachnutzung des ehemaligen Flughafens Berlin Tegel">
            <a:extLst>
              <a:ext uri="{FF2B5EF4-FFF2-40B4-BE49-F238E27FC236}">
                <a16:creationId xmlns:a16="http://schemas.microsoft.com/office/drawing/2014/main" id="{2058A623-1D7D-2FE9-63BC-6B29B21C4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4000" y="3914000"/>
            <a:ext cx="5888000" cy="2944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A0D39E79-3C5A-7937-1091-787841083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19" y="2338036"/>
            <a:ext cx="5719241" cy="28596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347B046-4A3B-17A4-A046-F21D18C3DBB2}"/>
              </a:ext>
            </a:extLst>
          </p:cNvPr>
          <p:cNvSpPr txBox="1"/>
          <p:nvPr/>
        </p:nvSpPr>
        <p:spPr>
          <a:xfrm>
            <a:off x="0" y="216310"/>
            <a:ext cx="12113341" cy="1754326"/>
          </a:xfrm>
          <a:prstGeom prst="rect">
            <a:avLst/>
          </a:prstGeom>
          <a:solidFill>
            <a:schemeClr val="bg1">
              <a:lumMod val="95000"/>
            </a:schemeClr>
          </a:solidFill>
          <a:ln w="34925">
            <a:solidFill>
              <a:schemeClr val="tx1"/>
            </a:solidFill>
          </a:ln>
        </p:spPr>
        <p:txBody>
          <a:bodyPr wrap="square" rtlCol="0">
            <a:spAutoFit/>
          </a:bodyPr>
          <a:lstStyle/>
          <a:p>
            <a:r>
              <a:rPr lang="el-GR" sz="3600" dirty="0">
                <a:ln w="9525">
                  <a:solidFill>
                    <a:schemeClr val="tx1"/>
                  </a:solidFill>
                </a:ln>
                <a:solidFill>
                  <a:srgbClr val="C00000"/>
                </a:solidFill>
              </a:rPr>
              <a:t>ΒΕΡΟΛΙΝΟ: Αστικές Αναπλάσεις με στόχο «πόλη-σφουγγάρι»</a:t>
            </a:r>
          </a:p>
          <a:p>
            <a:pPr algn="ctr"/>
            <a:r>
              <a:rPr lang="el-GR" sz="3600" dirty="0">
                <a:ln w="9525">
                  <a:solidFill>
                    <a:schemeClr val="tx1"/>
                  </a:solidFill>
                </a:ln>
                <a:solidFill>
                  <a:srgbClr val="C00000"/>
                </a:solidFill>
              </a:rPr>
              <a:t> Η ανάπλαση του πρώην αεροδρόμιου </a:t>
            </a:r>
            <a:r>
              <a:rPr lang="el-GR" sz="3600" dirty="0" err="1">
                <a:ln w="9525">
                  <a:solidFill>
                    <a:schemeClr val="tx1"/>
                  </a:solidFill>
                </a:ln>
                <a:solidFill>
                  <a:srgbClr val="C00000"/>
                </a:solidFill>
              </a:rPr>
              <a:t>Tegel</a:t>
            </a:r>
            <a:r>
              <a:rPr lang="el-GR" sz="3600" dirty="0">
                <a:ln w="9525">
                  <a:solidFill>
                    <a:schemeClr val="tx1"/>
                  </a:solidFill>
                </a:ln>
                <a:solidFill>
                  <a:srgbClr val="C00000"/>
                </a:solidFill>
              </a:rPr>
              <a:t>. </a:t>
            </a:r>
          </a:p>
          <a:p>
            <a:endParaRPr lang="el-GR" sz="3600" dirty="0">
              <a:ln w="9525">
                <a:solidFill>
                  <a:schemeClr val="tx1"/>
                </a:solidFill>
              </a:ln>
              <a:solidFill>
                <a:srgbClr val="C00000"/>
              </a:solidFill>
            </a:endParaRPr>
          </a:p>
        </p:txBody>
      </p:sp>
      <p:sp>
        <p:nvSpPr>
          <p:cNvPr id="6" name="TextBox 5">
            <a:extLst>
              <a:ext uri="{FF2B5EF4-FFF2-40B4-BE49-F238E27FC236}">
                <a16:creationId xmlns:a16="http://schemas.microsoft.com/office/drawing/2014/main" id="{3F3529BA-8AD2-84F5-AB1A-6E8610474C7E}"/>
              </a:ext>
            </a:extLst>
          </p:cNvPr>
          <p:cNvSpPr txBox="1"/>
          <p:nvPr/>
        </p:nvSpPr>
        <p:spPr>
          <a:xfrm>
            <a:off x="71959" y="5565058"/>
            <a:ext cx="6225341" cy="923330"/>
          </a:xfrm>
          <a:prstGeom prst="rect">
            <a:avLst/>
          </a:prstGeom>
          <a:noFill/>
        </p:spPr>
        <p:txBody>
          <a:bodyPr wrap="square" rtlCol="0">
            <a:spAutoFit/>
          </a:bodyPr>
          <a:lstStyle/>
          <a:p>
            <a:r>
              <a:rPr lang="el-GR" b="1" dirty="0">
                <a:solidFill>
                  <a:srgbClr val="C00000"/>
                </a:solidFill>
              </a:rPr>
              <a:t>ΒΕΡΟΛΙΝΟ: Η ανάπλαση του πρώην αεροδρόμιου </a:t>
            </a:r>
            <a:r>
              <a:rPr lang="en-US" b="1" dirty="0" err="1">
                <a:solidFill>
                  <a:srgbClr val="C00000"/>
                </a:solidFill>
              </a:rPr>
              <a:t>Tegel</a:t>
            </a:r>
            <a:r>
              <a:rPr lang="el-GR" b="1" dirty="0">
                <a:solidFill>
                  <a:srgbClr val="C00000"/>
                </a:solidFill>
              </a:rPr>
              <a:t>. </a:t>
            </a:r>
          </a:p>
          <a:p>
            <a:r>
              <a:rPr lang="el-GR" b="1" u="sng" dirty="0"/>
              <a:t>Η νέα ευφυής γειτονιά η οποία είναι ανθεκτική στην κλιματική κρίση και τις πλημμύρες </a:t>
            </a:r>
          </a:p>
        </p:txBody>
      </p:sp>
      <p:pic>
        <p:nvPicPr>
          <p:cNvPr id="2060" name="Picture 12" descr="Das von gmp Architekten entwickelte Flughafengebäude wird Nukleus der The Urban Tech Republic.">
            <a:extLst>
              <a:ext uri="{FF2B5EF4-FFF2-40B4-BE49-F238E27FC236}">
                <a16:creationId xmlns:a16="http://schemas.microsoft.com/office/drawing/2014/main" id="{4F053540-F9EF-6C6C-3B8B-7B5239C5C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7300" y="1506093"/>
            <a:ext cx="5888000" cy="2583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019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DC0E8C-ACF1-8256-2855-E0FA92E2195E}"/>
              </a:ext>
            </a:extLst>
          </p:cNvPr>
          <p:cNvSpPr txBox="1"/>
          <p:nvPr/>
        </p:nvSpPr>
        <p:spPr>
          <a:xfrm>
            <a:off x="1612490" y="4395019"/>
            <a:ext cx="7983794" cy="1477328"/>
          </a:xfrm>
          <a:prstGeom prst="rect">
            <a:avLst/>
          </a:prstGeom>
          <a:noFill/>
        </p:spPr>
        <p:txBody>
          <a:bodyPr wrap="square" rtlCol="0">
            <a:spAutoFit/>
          </a:bodyPr>
          <a:lstStyle/>
          <a:p>
            <a:r>
              <a:rPr lang="el-GR" b="1" dirty="0">
                <a:solidFill>
                  <a:srgbClr val="C00000"/>
                </a:solidFill>
                <a:hlinkClick r:id="rId2">
                  <a:extLst>
                    <a:ext uri="{A12FA001-AC4F-418D-AE19-62706E023703}">
                      <ahyp:hlinkClr xmlns:ahyp="http://schemas.microsoft.com/office/drawing/2018/hyperlinkcolor" val="tx"/>
                    </a:ext>
                  </a:extLst>
                </a:hlinkClick>
              </a:rPr>
              <a:t>ΒΙΝΤΕΟ: «</a:t>
            </a:r>
            <a:r>
              <a:rPr lang="en-US" dirty="0">
                <a:solidFill>
                  <a:srgbClr val="C00000"/>
                </a:solidFill>
                <a:hlinkClick r:id="rId2">
                  <a:extLst>
                    <a:ext uri="{A12FA001-AC4F-418D-AE19-62706E023703}">
                      <ahyp:hlinkClr xmlns:ahyp="http://schemas.microsoft.com/office/drawing/2018/hyperlinkcolor" val="tx"/>
                    </a:ext>
                  </a:extLst>
                </a:hlinkClick>
              </a:rPr>
              <a:t>Berlin pursues 'sponge city' strategy to deal with climate change</a:t>
            </a:r>
            <a:r>
              <a:rPr lang="el-GR" dirty="0">
                <a:solidFill>
                  <a:srgbClr val="C00000"/>
                </a:solidFill>
                <a:hlinkClick r:id="rId2">
                  <a:extLst>
                    <a:ext uri="{A12FA001-AC4F-418D-AE19-62706E023703}">
                      <ahyp:hlinkClr xmlns:ahyp="http://schemas.microsoft.com/office/drawing/2018/hyperlinkcolor" val="tx"/>
                    </a:ext>
                  </a:extLst>
                </a:hlinkClick>
              </a:rPr>
              <a:t>» </a:t>
            </a:r>
          </a:p>
          <a:p>
            <a:endParaRPr lang="el-GR" b="1" dirty="0">
              <a:solidFill>
                <a:srgbClr val="C00000"/>
              </a:solidFill>
              <a:hlinkClick r:id="rId2">
                <a:extLst>
                  <a:ext uri="{A12FA001-AC4F-418D-AE19-62706E023703}">
                    <ahyp:hlinkClr xmlns:ahyp="http://schemas.microsoft.com/office/drawing/2018/hyperlinkcolor" val="tx"/>
                  </a:ext>
                </a:extLst>
              </a:hlinkClick>
            </a:endParaRPr>
          </a:p>
          <a:p>
            <a:r>
              <a:rPr lang="fr-FR" b="1" dirty="0">
                <a:solidFill>
                  <a:srgbClr val="467886"/>
                </a:solidFill>
                <a:hlinkClick r:id="rId2">
                  <a:extLst>
                    <a:ext uri="{A12FA001-AC4F-418D-AE19-62706E023703}">
                      <ahyp:hlinkClr xmlns:ahyp="http://schemas.microsoft.com/office/drawing/2018/hyperlinkcolor" val="tx"/>
                    </a:ext>
                  </a:extLst>
                </a:hlinkClick>
              </a:rPr>
              <a:t>https://www.youtube.com/watch?v=RvcXDkOCf4M&amp;ab_channel=Sharjah24News</a:t>
            </a:r>
            <a:r>
              <a:rPr lang="el-GR" b="1" dirty="0">
                <a:solidFill>
                  <a:srgbClr val="467886"/>
                </a:solidFill>
                <a:hlinkClick r:id="rId2">
                  <a:extLst>
                    <a:ext uri="{A12FA001-AC4F-418D-AE19-62706E023703}">
                      <ahyp:hlinkClr xmlns:ahyp="http://schemas.microsoft.com/office/drawing/2018/hyperlinkcolor" val="tx"/>
                    </a:ext>
                  </a:extLst>
                </a:hlinkClick>
              </a:rPr>
              <a:t> </a:t>
            </a:r>
          </a:p>
          <a:p>
            <a:r>
              <a:rPr lang="fr-FR" b="1" dirty="0">
                <a:solidFill>
                  <a:srgbClr val="467886"/>
                </a:solidFill>
                <a:hlinkClick r:id="rId2">
                  <a:extLst>
                    <a:ext uri="{A12FA001-AC4F-418D-AE19-62706E023703}">
                      <ahyp:hlinkClr xmlns:ahyp="http://schemas.microsoft.com/office/drawing/2018/hyperlinkcolor" val="tx"/>
                    </a:ext>
                  </a:extLst>
                </a:hlinkClick>
              </a:rPr>
              <a:t>https://youtu.be/RvcXDkOCf4M</a:t>
            </a:r>
            <a:r>
              <a:rPr lang="el-GR" b="1" dirty="0"/>
              <a:t> </a:t>
            </a:r>
          </a:p>
        </p:txBody>
      </p:sp>
      <p:sp>
        <p:nvSpPr>
          <p:cNvPr id="6" name="TextBox 5">
            <a:extLst>
              <a:ext uri="{FF2B5EF4-FFF2-40B4-BE49-F238E27FC236}">
                <a16:creationId xmlns:a16="http://schemas.microsoft.com/office/drawing/2014/main" id="{598C091B-5CB1-35FC-F23D-3253A08D1791}"/>
              </a:ext>
            </a:extLst>
          </p:cNvPr>
          <p:cNvSpPr txBox="1"/>
          <p:nvPr/>
        </p:nvSpPr>
        <p:spPr>
          <a:xfrm>
            <a:off x="1612490" y="2315682"/>
            <a:ext cx="6548284" cy="1200329"/>
          </a:xfrm>
          <a:prstGeom prst="rect">
            <a:avLst/>
          </a:prstGeom>
          <a:noFill/>
        </p:spPr>
        <p:txBody>
          <a:bodyPr wrap="square" rtlCol="0">
            <a:spAutoFit/>
          </a:bodyPr>
          <a:lstStyle/>
          <a:p>
            <a:r>
              <a:rPr lang="el-GR" b="1" dirty="0">
                <a:solidFill>
                  <a:srgbClr val="C00000"/>
                </a:solidFill>
              </a:rPr>
              <a:t>ΒΙΝΤΕΟ </a:t>
            </a:r>
            <a:r>
              <a:rPr lang="en-US" b="1" dirty="0">
                <a:solidFill>
                  <a:srgbClr val="C00000"/>
                </a:solidFill>
              </a:rPr>
              <a:t>Berlin is becoming a sponge city</a:t>
            </a:r>
          </a:p>
          <a:p>
            <a:r>
              <a:rPr lang="fr-FR" b="1" dirty="0">
                <a:solidFill>
                  <a:srgbClr val="C00000"/>
                </a:solidFill>
                <a:hlinkClick r:id="rId3"/>
              </a:rPr>
              <a:t>https://upe2020.wordpress.com/2020/12/09/berlin-a-sponge-city-part-1/</a:t>
            </a:r>
            <a:r>
              <a:rPr lang="fr-FR" b="1" dirty="0">
                <a:solidFill>
                  <a:srgbClr val="C00000"/>
                </a:solidFill>
              </a:rPr>
              <a:t> </a:t>
            </a:r>
            <a:endParaRPr lang="el-GR" b="1" dirty="0">
              <a:solidFill>
                <a:srgbClr val="C00000"/>
              </a:solidFill>
            </a:endParaRPr>
          </a:p>
          <a:p>
            <a:r>
              <a:rPr lang="fr-FR" b="1" dirty="0">
                <a:solidFill>
                  <a:srgbClr val="C00000"/>
                </a:solidFill>
                <a:hlinkClick r:id="rId4"/>
              </a:rPr>
              <a:t>https://youtu.be/uWjGGvY65jk</a:t>
            </a:r>
            <a:r>
              <a:rPr lang="fr-FR" b="1" dirty="0">
                <a:solidFill>
                  <a:srgbClr val="C00000"/>
                </a:solidFill>
              </a:rPr>
              <a:t> </a:t>
            </a:r>
            <a:endParaRPr lang="el-GR" b="1" dirty="0">
              <a:solidFill>
                <a:srgbClr val="C00000"/>
              </a:solidFill>
            </a:endParaRPr>
          </a:p>
        </p:txBody>
      </p:sp>
      <p:sp>
        <p:nvSpPr>
          <p:cNvPr id="3" name="TextBox 2">
            <a:extLst>
              <a:ext uri="{FF2B5EF4-FFF2-40B4-BE49-F238E27FC236}">
                <a16:creationId xmlns:a16="http://schemas.microsoft.com/office/drawing/2014/main" id="{8AD5D3A4-B9B3-6291-F786-722C594608C5}"/>
              </a:ext>
            </a:extLst>
          </p:cNvPr>
          <p:cNvSpPr txBox="1"/>
          <p:nvPr/>
        </p:nvSpPr>
        <p:spPr>
          <a:xfrm>
            <a:off x="0" y="216310"/>
            <a:ext cx="12113341" cy="646331"/>
          </a:xfrm>
          <a:prstGeom prst="rect">
            <a:avLst/>
          </a:prstGeom>
          <a:solidFill>
            <a:schemeClr val="bg1">
              <a:lumMod val="95000"/>
            </a:schemeClr>
          </a:solidFill>
          <a:ln w="34925">
            <a:solidFill>
              <a:schemeClr val="tx1"/>
            </a:solidFill>
          </a:ln>
        </p:spPr>
        <p:txBody>
          <a:bodyPr wrap="square" rtlCol="0">
            <a:spAutoFit/>
          </a:bodyPr>
          <a:lstStyle/>
          <a:p>
            <a:r>
              <a:rPr lang="el-GR" sz="3600" dirty="0">
                <a:ln w="9525">
                  <a:solidFill>
                    <a:schemeClr val="tx1"/>
                  </a:solidFill>
                </a:ln>
                <a:solidFill>
                  <a:srgbClr val="C00000"/>
                </a:solidFill>
              </a:rPr>
              <a:t>ΒΕΡΟΛΙΝΟ: Αστικές Αναπλάσεις με στόχο «πόλη-σφουγγάρι» </a:t>
            </a:r>
          </a:p>
        </p:txBody>
      </p:sp>
    </p:spTree>
    <p:extLst>
      <p:ext uri="{BB962C8B-B14F-4D97-AF65-F5344CB8AC3E}">
        <p14:creationId xmlns:p14="http://schemas.microsoft.com/office/powerpoint/2010/main" val="1631803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783577-22D7-4570-4889-8DFED580B027}"/>
              </a:ext>
            </a:extLst>
          </p:cNvPr>
          <p:cNvSpPr txBox="1"/>
          <p:nvPr/>
        </p:nvSpPr>
        <p:spPr>
          <a:xfrm>
            <a:off x="6526" y="103815"/>
            <a:ext cx="12113341" cy="1200329"/>
          </a:xfrm>
          <a:prstGeom prst="rect">
            <a:avLst/>
          </a:prstGeom>
          <a:solidFill>
            <a:schemeClr val="bg1">
              <a:lumMod val="95000"/>
            </a:schemeClr>
          </a:solidFill>
          <a:ln w="34925">
            <a:solidFill>
              <a:schemeClr val="tx1"/>
            </a:solidFill>
          </a:ln>
        </p:spPr>
        <p:txBody>
          <a:bodyPr wrap="square" rtlCol="0">
            <a:spAutoFit/>
          </a:bodyPr>
          <a:lstStyle/>
          <a:p>
            <a:pPr algn="ctr"/>
            <a:r>
              <a:rPr lang="el-GR" sz="3600" dirty="0">
                <a:ln w="9525">
                  <a:solidFill>
                    <a:schemeClr val="tx1"/>
                  </a:solidFill>
                </a:ln>
                <a:solidFill>
                  <a:srgbClr val="C00000"/>
                </a:solidFill>
              </a:rPr>
              <a:t>ΒΙΕΝΝΗ</a:t>
            </a:r>
            <a:r>
              <a:rPr lang="en-US" sz="3600" dirty="0">
                <a:ln w="9525">
                  <a:solidFill>
                    <a:schemeClr val="tx1"/>
                  </a:solidFill>
                </a:ln>
                <a:solidFill>
                  <a:srgbClr val="C00000"/>
                </a:solidFill>
              </a:rPr>
              <a:t>, </a:t>
            </a:r>
            <a:r>
              <a:rPr lang="fr-FR" sz="3600" dirty="0">
                <a:ln w="9525">
                  <a:solidFill>
                    <a:schemeClr val="tx1"/>
                  </a:solidFill>
                </a:ln>
                <a:solidFill>
                  <a:srgbClr val="C00000"/>
                </a:solidFill>
              </a:rPr>
              <a:t>Am Seebogen </a:t>
            </a:r>
            <a:r>
              <a:rPr lang="el-GR" sz="3600" dirty="0">
                <a:ln w="9525">
                  <a:solidFill>
                    <a:schemeClr val="tx1"/>
                  </a:solidFill>
                </a:ln>
                <a:solidFill>
                  <a:srgbClr val="C00000"/>
                </a:solidFill>
              </a:rPr>
              <a:t>:</a:t>
            </a:r>
          </a:p>
          <a:p>
            <a:pPr algn="ctr"/>
            <a:r>
              <a:rPr lang="el-GR" sz="3600" dirty="0">
                <a:ln w="9525">
                  <a:solidFill>
                    <a:schemeClr val="tx1"/>
                  </a:solidFill>
                </a:ln>
                <a:solidFill>
                  <a:srgbClr val="C00000"/>
                </a:solidFill>
              </a:rPr>
              <a:t>μια ανθεκτική «πόλη-σφουγγάρι» </a:t>
            </a:r>
          </a:p>
        </p:txBody>
      </p:sp>
      <p:sp>
        <p:nvSpPr>
          <p:cNvPr id="5" name="TextBox 4">
            <a:extLst>
              <a:ext uri="{FF2B5EF4-FFF2-40B4-BE49-F238E27FC236}">
                <a16:creationId xmlns:a16="http://schemas.microsoft.com/office/drawing/2014/main" id="{17ECCCD0-FF42-500D-2D46-03E92AA18F8E}"/>
              </a:ext>
            </a:extLst>
          </p:cNvPr>
          <p:cNvSpPr txBox="1"/>
          <p:nvPr/>
        </p:nvSpPr>
        <p:spPr>
          <a:xfrm>
            <a:off x="314632" y="6361471"/>
            <a:ext cx="4277033" cy="369332"/>
          </a:xfrm>
          <a:prstGeom prst="rect">
            <a:avLst/>
          </a:prstGeom>
          <a:noFill/>
        </p:spPr>
        <p:txBody>
          <a:bodyPr wrap="square" rtlCol="0">
            <a:spAutoFit/>
          </a:bodyPr>
          <a:lstStyle/>
          <a:p>
            <a:r>
              <a:rPr lang="en-US" b="0" i="0" dirty="0">
                <a:effectLst/>
                <a:highlight>
                  <a:srgbClr val="FFFFFF"/>
                </a:highlight>
                <a:latin typeface="__Roboto_2acd95"/>
              </a:rPr>
              <a:t>"</a:t>
            </a:r>
            <a:r>
              <a:rPr lang="en-US" b="1" i="0" dirty="0">
                <a:solidFill>
                  <a:srgbClr val="C00000"/>
                </a:solidFill>
                <a:effectLst/>
                <a:highlight>
                  <a:srgbClr val="FFFFFF"/>
                </a:highlight>
                <a:latin typeface="__Roboto_2acd95"/>
              </a:rPr>
              <a:t>Am </a:t>
            </a:r>
            <a:r>
              <a:rPr lang="en-US" b="1" i="0" dirty="0" err="1">
                <a:solidFill>
                  <a:srgbClr val="C00000"/>
                </a:solidFill>
                <a:effectLst/>
                <a:highlight>
                  <a:srgbClr val="FFFFFF"/>
                </a:highlight>
                <a:latin typeface="__Roboto_2acd95"/>
              </a:rPr>
              <a:t>Seebogen</a:t>
            </a:r>
            <a:r>
              <a:rPr lang="el-GR" b="1" dirty="0">
                <a:solidFill>
                  <a:srgbClr val="C00000"/>
                </a:solidFill>
                <a:highlight>
                  <a:srgbClr val="FFFFFF"/>
                </a:highlight>
                <a:latin typeface="__Roboto_2acd95"/>
              </a:rPr>
              <a:t> </a:t>
            </a:r>
            <a:r>
              <a:rPr lang="el-GR" b="1" dirty="0">
                <a:highlight>
                  <a:srgbClr val="FFFFFF"/>
                </a:highlight>
                <a:latin typeface="__Roboto_2acd95"/>
              </a:rPr>
              <a:t>γειτονιά της Βιέννης</a:t>
            </a:r>
            <a:r>
              <a:rPr lang="en-US" b="1" i="0" dirty="0">
                <a:effectLst/>
                <a:highlight>
                  <a:srgbClr val="FFFFFF"/>
                </a:highlight>
                <a:latin typeface="__Roboto_2acd95"/>
              </a:rPr>
              <a:t>, 2022.</a:t>
            </a:r>
            <a:endParaRPr lang="el-GR" b="1" dirty="0"/>
          </a:p>
        </p:txBody>
      </p:sp>
      <p:pic>
        <p:nvPicPr>
          <p:cNvPr id="1026" name="Picture 2" descr="Sponge City">
            <a:extLst>
              <a:ext uri="{FF2B5EF4-FFF2-40B4-BE49-F238E27FC236}">
                <a16:creationId xmlns:a16="http://schemas.microsoft.com/office/drawing/2014/main" id="{A4A268FB-1F3E-1C22-EA6F-0919AA4D1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 y="1600865"/>
            <a:ext cx="5755177" cy="46032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70790FC-D2F8-915F-42CE-520A945DC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9576" y="1457716"/>
            <a:ext cx="5880307" cy="47464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CF7019D-9321-29C5-FE74-C3D705683A4A}"/>
              </a:ext>
            </a:extLst>
          </p:cNvPr>
          <p:cNvSpPr txBox="1"/>
          <p:nvPr/>
        </p:nvSpPr>
        <p:spPr>
          <a:xfrm>
            <a:off x="6626942" y="6384853"/>
            <a:ext cx="4748981" cy="369332"/>
          </a:xfrm>
          <a:prstGeom prst="rect">
            <a:avLst/>
          </a:prstGeom>
          <a:noFill/>
        </p:spPr>
        <p:txBody>
          <a:bodyPr wrap="square" rtlCol="0">
            <a:spAutoFit/>
          </a:bodyPr>
          <a:lstStyle/>
          <a:p>
            <a:r>
              <a:rPr lang="el-GR" b="1" dirty="0">
                <a:solidFill>
                  <a:srgbClr val="C00000"/>
                </a:solidFill>
              </a:rPr>
              <a:t>Ξύλινα κτήρια</a:t>
            </a:r>
          </a:p>
        </p:txBody>
      </p:sp>
    </p:spTree>
    <p:extLst>
      <p:ext uri="{BB962C8B-B14F-4D97-AF65-F5344CB8AC3E}">
        <p14:creationId xmlns:p14="http://schemas.microsoft.com/office/powerpoint/2010/main" val="1249778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ponge City">
            <a:extLst>
              <a:ext uri="{FF2B5EF4-FFF2-40B4-BE49-F238E27FC236}">
                <a16:creationId xmlns:a16="http://schemas.microsoft.com/office/drawing/2014/main" id="{23478F2A-2EEE-2D35-85B3-583F63F9F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150" y="1485575"/>
            <a:ext cx="5810863" cy="46478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9BE9552-7F42-B055-5E1C-31CB7CD92DAB}"/>
              </a:ext>
            </a:extLst>
          </p:cNvPr>
          <p:cNvSpPr txBox="1"/>
          <p:nvPr/>
        </p:nvSpPr>
        <p:spPr>
          <a:xfrm>
            <a:off x="16362" y="6211669"/>
            <a:ext cx="6243482" cy="646331"/>
          </a:xfrm>
          <a:prstGeom prst="rect">
            <a:avLst/>
          </a:prstGeom>
          <a:noFill/>
        </p:spPr>
        <p:txBody>
          <a:bodyPr wrap="square" rtlCol="0">
            <a:spAutoFit/>
          </a:bodyPr>
          <a:lstStyle/>
          <a:p>
            <a:r>
              <a:rPr lang="en-US" b="0" i="0" dirty="0">
                <a:effectLst/>
                <a:highlight>
                  <a:srgbClr val="FFFFFF"/>
                </a:highlight>
                <a:latin typeface="__Roboto_2acd95"/>
              </a:rPr>
              <a:t>"</a:t>
            </a:r>
            <a:r>
              <a:rPr lang="en-US" b="1" i="0" dirty="0">
                <a:solidFill>
                  <a:srgbClr val="C00000"/>
                </a:solidFill>
                <a:effectLst/>
                <a:highlight>
                  <a:srgbClr val="FFFFFF"/>
                </a:highlight>
                <a:latin typeface="__Roboto_2acd95"/>
              </a:rPr>
              <a:t>Am Seebogen</a:t>
            </a:r>
            <a:r>
              <a:rPr lang="el-GR" b="1" dirty="0">
                <a:solidFill>
                  <a:srgbClr val="C00000"/>
                </a:solidFill>
                <a:highlight>
                  <a:srgbClr val="FFFFFF"/>
                </a:highlight>
                <a:latin typeface="__Roboto_2acd95"/>
              </a:rPr>
              <a:t> η ευφυής </a:t>
            </a:r>
            <a:r>
              <a:rPr lang="el-GR" b="1" dirty="0">
                <a:highlight>
                  <a:srgbClr val="FFFFFF"/>
                </a:highlight>
                <a:latin typeface="__Roboto_2acd95"/>
              </a:rPr>
              <a:t>γειτονιά-</a:t>
            </a:r>
            <a:r>
              <a:rPr lang="el-GR" b="1" dirty="0" err="1">
                <a:highlight>
                  <a:srgbClr val="FFFFFF"/>
                </a:highlight>
                <a:latin typeface="__Roboto_2acd95"/>
              </a:rPr>
              <a:t>σφουγγαρι</a:t>
            </a:r>
            <a:r>
              <a:rPr lang="el-GR" b="1" dirty="0">
                <a:highlight>
                  <a:srgbClr val="FFFFFF"/>
                </a:highlight>
                <a:latin typeface="__Roboto_2acd95"/>
              </a:rPr>
              <a:t> της Βιέννης</a:t>
            </a:r>
            <a:r>
              <a:rPr lang="en-US" b="1" i="0" dirty="0">
                <a:effectLst/>
                <a:highlight>
                  <a:srgbClr val="FFFFFF"/>
                </a:highlight>
                <a:latin typeface="__Roboto_2acd95"/>
              </a:rPr>
              <a:t>, 2022.</a:t>
            </a:r>
            <a:endParaRPr lang="el-GR" b="1" dirty="0"/>
          </a:p>
        </p:txBody>
      </p:sp>
      <p:sp>
        <p:nvSpPr>
          <p:cNvPr id="3" name="TextBox 2">
            <a:extLst>
              <a:ext uri="{FF2B5EF4-FFF2-40B4-BE49-F238E27FC236}">
                <a16:creationId xmlns:a16="http://schemas.microsoft.com/office/drawing/2014/main" id="{06280558-2838-9D53-4FEC-B16B76CF102E}"/>
              </a:ext>
            </a:extLst>
          </p:cNvPr>
          <p:cNvSpPr txBox="1"/>
          <p:nvPr/>
        </p:nvSpPr>
        <p:spPr>
          <a:xfrm>
            <a:off x="6526" y="103815"/>
            <a:ext cx="12113341" cy="1200329"/>
          </a:xfrm>
          <a:prstGeom prst="rect">
            <a:avLst/>
          </a:prstGeom>
          <a:solidFill>
            <a:schemeClr val="bg1">
              <a:lumMod val="95000"/>
            </a:schemeClr>
          </a:solidFill>
          <a:ln w="34925">
            <a:solidFill>
              <a:schemeClr val="tx1"/>
            </a:solidFill>
          </a:ln>
        </p:spPr>
        <p:txBody>
          <a:bodyPr wrap="square" rtlCol="0">
            <a:spAutoFit/>
          </a:bodyPr>
          <a:lstStyle/>
          <a:p>
            <a:pPr algn="ctr"/>
            <a:r>
              <a:rPr lang="el-GR" sz="3600" dirty="0">
                <a:ln w="9525">
                  <a:solidFill>
                    <a:schemeClr val="tx1"/>
                  </a:solidFill>
                </a:ln>
                <a:solidFill>
                  <a:srgbClr val="C00000"/>
                </a:solidFill>
              </a:rPr>
              <a:t>ΒΙΕΝΝΗ</a:t>
            </a:r>
            <a:r>
              <a:rPr lang="en-US" sz="3600" dirty="0">
                <a:ln w="9525">
                  <a:solidFill>
                    <a:schemeClr val="tx1"/>
                  </a:solidFill>
                </a:ln>
                <a:solidFill>
                  <a:srgbClr val="C00000"/>
                </a:solidFill>
              </a:rPr>
              <a:t>, </a:t>
            </a:r>
            <a:r>
              <a:rPr lang="fr-FR" sz="3600" dirty="0">
                <a:ln w="9525">
                  <a:solidFill>
                    <a:schemeClr val="tx1"/>
                  </a:solidFill>
                </a:ln>
                <a:solidFill>
                  <a:srgbClr val="C00000"/>
                </a:solidFill>
              </a:rPr>
              <a:t>Am Seebogen </a:t>
            </a:r>
            <a:r>
              <a:rPr lang="el-GR" sz="3600" dirty="0">
                <a:ln w="9525">
                  <a:solidFill>
                    <a:schemeClr val="tx1"/>
                  </a:solidFill>
                </a:ln>
                <a:solidFill>
                  <a:srgbClr val="C00000"/>
                </a:solidFill>
              </a:rPr>
              <a:t>:</a:t>
            </a:r>
          </a:p>
          <a:p>
            <a:pPr algn="ctr"/>
            <a:r>
              <a:rPr lang="el-GR" sz="3600" dirty="0">
                <a:ln w="9525">
                  <a:solidFill>
                    <a:schemeClr val="tx1"/>
                  </a:solidFill>
                </a:ln>
                <a:solidFill>
                  <a:srgbClr val="C00000"/>
                </a:solidFill>
              </a:rPr>
              <a:t>μια ανθεκτική «πόλη-σφουγγάρι» </a:t>
            </a:r>
          </a:p>
        </p:txBody>
      </p:sp>
      <p:pic>
        <p:nvPicPr>
          <p:cNvPr id="4100" name="Picture 4" descr="Sponge City">
            <a:extLst>
              <a:ext uri="{FF2B5EF4-FFF2-40B4-BE49-F238E27FC236}">
                <a16:creationId xmlns:a16="http://schemas.microsoft.com/office/drawing/2014/main" id="{B0FAE52D-F518-E7DF-82B8-BFC699610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313" y="1485574"/>
            <a:ext cx="5712537" cy="45691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1CA3504-6CAC-0694-6089-BCC4712E33CC}"/>
              </a:ext>
            </a:extLst>
          </p:cNvPr>
          <p:cNvSpPr txBox="1"/>
          <p:nvPr/>
        </p:nvSpPr>
        <p:spPr>
          <a:xfrm>
            <a:off x="6410632" y="6064589"/>
            <a:ext cx="5437239" cy="646331"/>
          </a:xfrm>
          <a:prstGeom prst="rect">
            <a:avLst/>
          </a:prstGeom>
          <a:noFill/>
        </p:spPr>
        <p:txBody>
          <a:bodyPr wrap="square" rtlCol="0">
            <a:spAutoFit/>
          </a:bodyPr>
          <a:lstStyle/>
          <a:p>
            <a:r>
              <a:rPr lang="fr-FR" b="1" dirty="0">
                <a:solidFill>
                  <a:srgbClr val="C00000"/>
                </a:solidFill>
              </a:rPr>
              <a:t>Am Seebogen, </a:t>
            </a:r>
            <a:r>
              <a:rPr lang="el-GR" b="1" dirty="0">
                <a:solidFill>
                  <a:srgbClr val="C00000"/>
                </a:solidFill>
              </a:rPr>
              <a:t>τμήμα του πάρκου με φύτευση δένδρων για τη συνθήκη πόλη-σφουγγάρι</a:t>
            </a:r>
            <a:r>
              <a:rPr lang="fr-FR" b="1" dirty="0">
                <a:solidFill>
                  <a:srgbClr val="C00000"/>
                </a:solidFill>
              </a:rPr>
              <a:t> </a:t>
            </a:r>
            <a:endParaRPr lang="el-GR" b="1" dirty="0">
              <a:solidFill>
                <a:srgbClr val="C00000"/>
              </a:solidFill>
            </a:endParaRPr>
          </a:p>
        </p:txBody>
      </p:sp>
    </p:spTree>
    <p:extLst>
      <p:ext uri="{BB962C8B-B14F-4D97-AF65-F5344CB8AC3E}">
        <p14:creationId xmlns:p14="http://schemas.microsoft.com/office/powerpoint/2010/main" val="4054580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1190E2-0C15-78E9-6D80-8F46883478B9}"/>
              </a:ext>
            </a:extLst>
          </p:cNvPr>
          <p:cNvSpPr txBox="1"/>
          <p:nvPr/>
        </p:nvSpPr>
        <p:spPr>
          <a:xfrm>
            <a:off x="88491" y="1238863"/>
            <a:ext cx="12015018" cy="5139869"/>
          </a:xfrm>
          <a:prstGeom prst="rect">
            <a:avLst/>
          </a:prstGeom>
          <a:noFill/>
        </p:spPr>
        <p:txBody>
          <a:bodyPr wrap="square" rtlCol="0">
            <a:spAutoFit/>
          </a:bodyPr>
          <a:lstStyle/>
          <a:p>
            <a:endParaRPr lang="el-GR" sz="800" b="1" dirty="0">
              <a:effectLst>
                <a:outerShdw blurRad="38100" dist="38100" dir="2700000" algn="tl">
                  <a:srgbClr val="000000">
                    <a:alpha val="43137"/>
                  </a:srgbClr>
                </a:outerShdw>
              </a:effectLst>
            </a:endParaRPr>
          </a:p>
          <a:p>
            <a:r>
              <a:rPr lang="el-GR" sz="2400" b="1" dirty="0">
                <a:effectLst>
                  <a:outerShdw blurRad="38100" dist="38100" dir="2700000" algn="tl">
                    <a:srgbClr val="000000">
                      <a:alpha val="43137"/>
                    </a:srgbClr>
                  </a:outerShdw>
                </a:effectLst>
              </a:rPr>
              <a:t>Ποια είναι η ιδέα της </a:t>
            </a:r>
            <a:r>
              <a:rPr lang="el-GR" sz="2400" b="1" i="1" dirty="0">
                <a:solidFill>
                  <a:srgbClr val="C00000"/>
                </a:solidFill>
                <a:effectLst>
                  <a:outerShdw blurRad="38100" dist="38100" dir="2700000" algn="tl">
                    <a:srgbClr val="000000">
                      <a:alpha val="43137"/>
                    </a:srgbClr>
                  </a:outerShdw>
                </a:effectLst>
              </a:rPr>
              <a:t>«πόλης-σφουγγάρι»</a:t>
            </a:r>
            <a:r>
              <a:rPr lang="en-US" sz="2400" b="1" i="1" dirty="0">
                <a:solidFill>
                  <a:srgbClr val="C00000"/>
                </a:solidFill>
                <a:effectLst>
                  <a:outerShdw blurRad="38100" dist="38100" dir="2700000" algn="tl">
                    <a:srgbClr val="000000">
                      <a:alpha val="43137"/>
                    </a:srgbClr>
                  </a:outerShdw>
                </a:effectLst>
              </a:rPr>
              <a:t>;</a:t>
            </a:r>
            <a:endParaRPr lang="el-GR" sz="2400" b="1" i="1" dirty="0">
              <a:effectLst>
                <a:outerShdw blurRad="38100" dist="38100" dir="2700000" algn="tl">
                  <a:srgbClr val="000000">
                    <a:alpha val="43137"/>
                  </a:srgbClr>
                </a:outerShdw>
              </a:effectLst>
            </a:endParaRPr>
          </a:p>
          <a:p>
            <a:r>
              <a:rPr lang="el-GR" sz="2400" b="1" i="1" dirty="0">
                <a:latin typeface="Calibri" panose="020F0502020204030204" pitchFamily="34" charset="0"/>
                <a:ea typeface="Calibri" panose="020F0502020204030204" pitchFamily="34" charset="0"/>
                <a:cs typeface="Calibri" panose="020F0502020204030204" pitchFamily="34" charset="0"/>
              </a:rPr>
              <a:t>Ποια είναι τα </a:t>
            </a:r>
            <a:r>
              <a:rPr lang="el-GR" sz="2400" b="1" i="1" u="sng" dirty="0">
                <a:solidFill>
                  <a:srgbClr val="C00000"/>
                </a:solidFill>
                <a:latin typeface="Calibri" panose="020F0502020204030204" pitchFamily="34" charset="0"/>
                <a:ea typeface="Calibri" panose="020F0502020204030204" pitchFamily="34" charset="0"/>
                <a:cs typeface="Calibri" panose="020F0502020204030204" pitchFamily="34" charset="0"/>
              </a:rPr>
              <a:t>βασικά στοιχεία του Πολεοδομικού Σχεδιασμού της</a:t>
            </a:r>
            <a:r>
              <a:rPr lang="el-GR" sz="2400" b="1" i="1" dirty="0">
                <a:solidFill>
                  <a:srgbClr val="C00000"/>
                </a:solidFill>
                <a:latin typeface="Calibri" panose="020F0502020204030204" pitchFamily="34" charset="0"/>
                <a:ea typeface="Calibri" panose="020F0502020204030204" pitchFamily="34" charset="0"/>
                <a:cs typeface="Calibri" panose="020F0502020204030204" pitchFamily="34" charset="0"/>
              </a:rPr>
              <a:t>;</a:t>
            </a:r>
          </a:p>
          <a:p>
            <a:r>
              <a:rPr lang="el-GR" sz="2400" b="1" i="1" dirty="0">
                <a:latin typeface="Calibri" panose="020F0502020204030204" pitchFamily="34" charset="0"/>
                <a:ea typeface="Calibri" panose="020F0502020204030204" pitchFamily="34" charset="0"/>
                <a:cs typeface="Calibri" panose="020F0502020204030204" pitchFamily="34" charset="0"/>
              </a:rPr>
              <a:t>Ποια είναι </a:t>
            </a:r>
            <a:r>
              <a:rPr lang="el-GR" sz="2400" b="1" i="1" u="sng" dirty="0">
                <a:solidFill>
                  <a:srgbClr val="C00000"/>
                </a:solidFill>
                <a:latin typeface="Calibri" panose="020F0502020204030204" pitchFamily="34" charset="0"/>
                <a:ea typeface="Calibri" panose="020F0502020204030204" pitchFamily="34" charset="0"/>
                <a:cs typeface="Calibri" panose="020F0502020204030204" pitchFamily="34" charset="0"/>
              </a:rPr>
              <a:t>τα εργαλεία του Αστικού Σχεδιασμού της</a:t>
            </a:r>
            <a:r>
              <a:rPr lang="el-GR" sz="2400" b="1" i="1" dirty="0">
                <a:solidFill>
                  <a:srgbClr val="C00000"/>
                </a:solidFill>
                <a:latin typeface="Calibri" panose="020F0502020204030204" pitchFamily="34" charset="0"/>
                <a:ea typeface="Calibri" panose="020F0502020204030204" pitchFamily="34" charset="0"/>
                <a:cs typeface="Calibri" panose="020F0502020204030204" pitchFamily="34" charset="0"/>
              </a:rPr>
              <a:t>;</a:t>
            </a:r>
          </a:p>
          <a:p>
            <a:r>
              <a:rPr lang="el-GR" sz="2400" b="1" i="1" dirty="0">
                <a:latin typeface="Calibri" panose="020F0502020204030204" pitchFamily="34" charset="0"/>
                <a:ea typeface="Calibri" panose="020F0502020204030204" pitchFamily="34" charset="0"/>
                <a:cs typeface="Calibri" panose="020F0502020204030204" pitchFamily="34" charset="0"/>
              </a:rPr>
              <a:t>Ποιες είναι </a:t>
            </a:r>
            <a:r>
              <a:rPr lang="el-GR" sz="2400" b="1" i="1" u="sng" dirty="0">
                <a:solidFill>
                  <a:srgbClr val="C00000"/>
                </a:solidFill>
                <a:latin typeface="Calibri" panose="020F0502020204030204" pitchFamily="34" charset="0"/>
                <a:ea typeface="Calibri" panose="020F0502020204030204" pitchFamily="34" charset="0"/>
                <a:cs typeface="Calibri" panose="020F0502020204030204" pitchFamily="34" charset="0"/>
              </a:rPr>
              <a:t>οι κεντρικές ιδέες των αστικών αναπλάσεων της</a:t>
            </a:r>
            <a:r>
              <a:rPr lang="el-GR" sz="2400" b="1" i="1" dirty="0">
                <a:solidFill>
                  <a:srgbClr val="C00000"/>
                </a:solidFill>
                <a:latin typeface="Calibri" panose="020F0502020204030204" pitchFamily="34" charset="0"/>
                <a:ea typeface="Calibri" panose="020F0502020204030204" pitchFamily="34" charset="0"/>
                <a:cs typeface="Calibri" panose="020F0502020204030204" pitchFamily="34" charset="0"/>
              </a:rPr>
              <a:t>;</a:t>
            </a:r>
          </a:p>
          <a:p>
            <a:endParaRPr lang="el-GR" sz="2400" b="1"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endParaRPr lang="el-GR" sz="800" b="1" dirty="0">
              <a:solidFill>
                <a:srgbClr val="C00000"/>
              </a:solidFill>
              <a:effectLst>
                <a:outerShdw blurRad="38100" dist="38100" dir="2700000" algn="tl">
                  <a:srgbClr val="000000">
                    <a:alpha val="43137"/>
                  </a:srgbClr>
                </a:outerShdw>
              </a:effectLst>
            </a:endParaRPr>
          </a:p>
          <a:p>
            <a:pPr marL="342900" indent="-342900">
              <a:buFont typeface="Wingdings" panose="05000000000000000000" pitchFamily="2" charset="2"/>
              <a:buChar char="ü"/>
            </a:pPr>
            <a:r>
              <a:rPr lang="el-GR" sz="2400" b="1" dirty="0">
                <a:solidFill>
                  <a:srgbClr val="C00000"/>
                </a:solidFill>
                <a:effectLst>
                  <a:outerShdw blurRad="38100" dist="38100" dir="2700000" algn="tl">
                    <a:srgbClr val="000000">
                      <a:alpha val="43137"/>
                    </a:srgbClr>
                  </a:outerShdw>
                </a:effectLst>
              </a:rPr>
              <a:t>Μεγάλες επιφάνειες αστικών πράσινων χώρων </a:t>
            </a:r>
            <a:r>
              <a:rPr lang="el-GR" sz="2400" dirty="0">
                <a:effectLst>
                  <a:outerShdw blurRad="38100" dist="38100" dir="2700000" algn="tl">
                    <a:srgbClr val="000000">
                      <a:alpha val="43137"/>
                    </a:srgbClr>
                  </a:outerShdw>
                </a:effectLst>
              </a:rPr>
              <a:t>(πράσινα πάρκα, πλατείες, πεζόδρομοι, φυτεμένα δώματα κτηρίων)</a:t>
            </a:r>
          </a:p>
          <a:p>
            <a:pPr marL="342900" indent="-342900">
              <a:buFont typeface="Wingdings" panose="05000000000000000000" pitchFamily="2" charset="2"/>
              <a:buChar char="ü"/>
            </a:pPr>
            <a:r>
              <a:rPr lang="el-GR" sz="2400" b="1" dirty="0">
                <a:solidFill>
                  <a:srgbClr val="C00000"/>
                </a:solidFill>
                <a:effectLst>
                  <a:outerShdw blurRad="38100" dist="38100" dir="2700000" algn="tl">
                    <a:srgbClr val="000000">
                      <a:alpha val="43137"/>
                    </a:srgbClr>
                  </a:outerShdw>
                </a:effectLst>
              </a:rPr>
              <a:t>Υδροβιότοποι </a:t>
            </a:r>
            <a:r>
              <a:rPr lang="el-GR" sz="2400" b="1" dirty="0">
                <a:effectLst>
                  <a:outerShdw blurRad="38100" dist="38100" dir="2700000" algn="tl">
                    <a:srgbClr val="000000">
                      <a:alpha val="43137"/>
                    </a:srgbClr>
                  </a:outerShdw>
                </a:effectLst>
              </a:rPr>
              <a:t>μέσα στα πάρκα των πόλεων</a:t>
            </a:r>
          </a:p>
          <a:p>
            <a:pPr marL="342900" indent="-342900">
              <a:buFont typeface="Wingdings" panose="05000000000000000000" pitchFamily="2" charset="2"/>
              <a:buChar char="ü"/>
            </a:pPr>
            <a:r>
              <a:rPr lang="el-GR" sz="2400" b="1" dirty="0" err="1">
                <a:solidFill>
                  <a:srgbClr val="C00000"/>
                </a:solidFill>
                <a:effectLst>
                  <a:outerShdw blurRad="38100" dist="38100" dir="2700000" algn="tl">
                    <a:srgbClr val="000000">
                      <a:alpha val="43137"/>
                    </a:srgbClr>
                  </a:outerShdw>
                </a:effectLst>
              </a:rPr>
              <a:t>Υδατοδιαπερατά</a:t>
            </a:r>
            <a:r>
              <a:rPr lang="el-GR" sz="2400" b="1" dirty="0">
                <a:solidFill>
                  <a:srgbClr val="C00000"/>
                </a:solidFill>
                <a:effectLst>
                  <a:outerShdw blurRad="38100" dist="38100" dir="2700000" algn="tl">
                    <a:srgbClr val="000000">
                      <a:alpha val="43137"/>
                    </a:srgbClr>
                  </a:outerShdw>
                </a:effectLst>
              </a:rPr>
              <a:t> υλικά επίστρωσης των δημόσιων χώρων </a:t>
            </a:r>
            <a:r>
              <a:rPr lang="el-GR" sz="2400" dirty="0">
                <a:effectLst>
                  <a:outerShdw blurRad="38100" dist="38100" dir="2700000" algn="tl">
                    <a:srgbClr val="000000">
                      <a:alpha val="43137"/>
                    </a:srgbClr>
                  </a:outerShdw>
                </a:effectLst>
              </a:rPr>
              <a:t>(πεζοδρόμια οδικών αξόνων, πεζόδρομοι, πλατείες, ιδιωτικές πρασιές και αυλές, ακόμη και των χώρων στάθμευσης ΙΧ).</a:t>
            </a:r>
          </a:p>
          <a:p>
            <a:pPr marL="342900" indent="-342900">
              <a:buFont typeface="Wingdings" panose="05000000000000000000" pitchFamily="2" charset="2"/>
              <a:buChar char="ü"/>
            </a:pPr>
            <a:r>
              <a:rPr lang="el-GR" sz="2400" b="1" dirty="0">
                <a:solidFill>
                  <a:srgbClr val="C00000"/>
                </a:solidFill>
                <a:effectLst>
                  <a:outerShdw blurRad="38100" dist="38100" dir="2700000" algn="tl">
                    <a:srgbClr val="000000">
                      <a:alpha val="43137"/>
                    </a:srgbClr>
                  </a:outerShdw>
                </a:effectLst>
              </a:rPr>
              <a:t>Δεξαμενές συλλογής βρόχινου νερού, φιλτράρισμα του νερού και </a:t>
            </a:r>
            <a:r>
              <a:rPr lang="el-GR" sz="2400" b="1" dirty="0" err="1">
                <a:solidFill>
                  <a:srgbClr val="C00000"/>
                </a:solidFill>
                <a:effectLst>
                  <a:outerShdw blurRad="38100" dist="38100" dir="2700000" algn="tl">
                    <a:srgbClr val="000000">
                      <a:alpha val="43137"/>
                    </a:srgbClr>
                  </a:outerShdw>
                </a:effectLst>
              </a:rPr>
              <a:t>επανάχρησή</a:t>
            </a:r>
            <a:r>
              <a:rPr lang="el-GR" sz="2400" b="1" dirty="0">
                <a:solidFill>
                  <a:srgbClr val="C00000"/>
                </a:solidFill>
                <a:effectLst>
                  <a:outerShdw blurRad="38100" dist="38100" dir="2700000" algn="tl">
                    <a:srgbClr val="000000">
                      <a:alpha val="43137"/>
                    </a:srgbClr>
                  </a:outerShdw>
                </a:effectLst>
              </a:rPr>
              <a:t> </a:t>
            </a:r>
            <a:r>
              <a:rPr lang="el-GR" sz="2400" dirty="0">
                <a:effectLst>
                  <a:outerShdw blurRad="38100" dist="38100" dir="2700000" algn="tl">
                    <a:srgbClr val="000000">
                      <a:alpha val="43137"/>
                    </a:srgbClr>
                  </a:outerShdw>
                </a:effectLst>
              </a:rPr>
              <a:t>για άρδευση πάρκων, καθαρισμό δημόσιων και ιδιωτικών χώρων. </a:t>
            </a:r>
          </a:p>
        </p:txBody>
      </p:sp>
      <p:sp>
        <p:nvSpPr>
          <p:cNvPr id="3" name="Τίτλος 1">
            <a:extLst>
              <a:ext uri="{FF2B5EF4-FFF2-40B4-BE49-F238E27FC236}">
                <a16:creationId xmlns:a16="http://schemas.microsoft.com/office/drawing/2014/main" id="{76862618-3272-3E29-479C-7D1054EE5401}"/>
              </a:ext>
            </a:extLst>
          </p:cNvPr>
          <p:cNvSpPr txBox="1">
            <a:spLocks/>
          </p:cNvSpPr>
          <p:nvPr/>
        </p:nvSpPr>
        <p:spPr>
          <a:xfrm>
            <a:off x="373626" y="146154"/>
            <a:ext cx="10903973" cy="974723"/>
          </a:xfrm>
          <a:prstGeom prst="rect">
            <a:avLst/>
          </a:prstGeom>
          <a:solidFill>
            <a:schemeClr val="bg1"/>
          </a:solidFill>
          <a:ln w="34925">
            <a:solidFill>
              <a:schemeClr val="tx1"/>
            </a:solidFill>
          </a:ln>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200" b="1" dirty="0">
                <a:solidFill>
                  <a:srgbClr val="C00000"/>
                </a:solidFill>
              </a:rPr>
              <a:t>Τί είναι οι ευφυείς </a:t>
            </a:r>
            <a:r>
              <a:rPr lang="el-GR" sz="3200" b="1" i="1" dirty="0">
                <a:solidFill>
                  <a:srgbClr val="C00000"/>
                </a:solidFill>
              </a:rPr>
              <a:t>«πόλεις – σφουγγάρια» ;</a:t>
            </a:r>
            <a:br>
              <a:rPr lang="el-GR" sz="3200" b="1" i="1" dirty="0">
                <a:solidFill>
                  <a:srgbClr val="C00000"/>
                </a:solidFill>
              </a:rPr>
            </a:br>
            <a:r>
              <a:rPr lang="el-GR" sz="3200" dirty="0"/>
              <a:t>ΚΛΙΜΑΤΙΚΗ ΚΡΙΣΗ: Ευφυείς λύσεις για τις πλημμύρες</a:t>
            </a:r>
          </a:p>
        </p:txBody>
      </p:sp>
    </p:spTree>
    <p:extLst>
      <p:ext uri="{BB962C8B-B14F-4D97-AF65-F5344CB8AC3E}">
        <p14:creationId xmlns:p14="http://schemas.microsoft.com/office/powerpoint/2010/main" val="2975136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D68A83E-6AFF-E0EF-7EE9-E7177B487D68}"/>
              </a:ext>
            </a:extLst>
          </p:cNvPr>
          <p:cNvPicPr>
            <a:picLocks noChangeAspect="1"/>
          </p:cNvPicPr>
          <p:nvPr/>
        </p:nvPicPr>
        <p:blipFill>
          <a:blip r:embed="rId2"/>
          <a:stretch>
            <a:fillRect/>
          </a:stretch>
        </p:blipFill>
        <p:spPr>
          <a:xfrm>
            <a:off x="230158" y="1383392"/>
            <a:ext cx="6947389" cy="5445939"/>
          </a:xfrm>
          <a:prstGeom prst="rect">
            <a:avLst/>
          </a:prstGeom>
        </p:spPr>
      </p:pic>
      <p:sp>
        <p:nvSpPr>
          <p:cNvPr id="4" name="TextBox 3">
            <a:extLst>
              <a:ext uri="{FF2B5EF4-FFF2-40B4-BE49-F238E27FC236}">
                <a16:creationId xmlns:a16="http://schemas.microsoft.com/office/drawing/2014/main" id="{5F000E02-C419-25BE-17E6-6C4C47346DB8}"/>
              </a:ext>
            </a:extLst>
          </p:cNvPr>
          <p:cNvSpPr txBox="1"/>
          <p:nvPr/>
        </p:nvSpPr>
        <p:spPr>
          <a:xfrm>
            <a:off x="6526" y="103815"/>
            <a:ext cx="12113341" cy="1200329"/>
          </a:xfrm>
          <a:prstGeom prst="rect">
            <a:avLst/>
          </a:prstGeom>
          <a:solidFill>
            <a:schemeClr val="bg1">
              <a:lumMod val="95000"/>
            </a:schemeClr>
          </a:solidFill>
          <a:ln w="34925">
            <a:solidFill>
              <a:schemeClr val="tx1"/>
            </a:solidFill>
          </a:ln>
        </p:spPr>
        <p:txBody>
          <a:bodyPr wrap="square" rtlCol="0">
            <a:spAutoFit/>
          </a:bodyPr>
          <a:lstStyle/>
          <a:p>
            <a:pPr algn="ctr"/>
            <a:r>
              <a:rPr lang="el-GR" sz="3600" dirty="0">
                <a:ln w="9525">
                  <a:solidFill>
                    <a:schemeClr val="tx1"/>
                  </a:solidFill>
                </a:ln>
                <a:solidFill>
                  <a:srgbClr val="C00000"/>
                </a:solidFill>
              </a:rPr>
              <a:t>ΒΙΕΝΝΗ</a:t>
            </a:r>
            <a:r>
              <a:rPr lang="en-US" sz="3600" dirty="0">
                <a:ln w="9525">
                  <a:solidFill>
                    <a:schemeClr val="tx1"/>
                  </a:solidFill>
                </a:ln>
                <a:solidFill>
                  <a:srgbClr val="C00000"/>
                </a:solidFill>
              </a:rPr>
              <a:t>, </a:t>
            </a:r>
            <a:r>
              <a:rPr lang="fr-FR" sz="3600" dirty="0">
                <a:ln w="9525">
                  <a:solidFill>
                    <a:schemeClr val="tx1"/>
                  </a:solidFill>
                </a:ln>
                <a:solidFill>
                  <a:srgbClr val="C00000"/>
                </a:solidFill>
              </a:rPr>
              <a:t>Am Seebogen </a:t>
            </a:r>
            <a:r>
              <a:rPr lang="el-GR" sz="3600" dirty="0">
                <a:ln w="9525">
                  <a:solidFill>
                    <a:schemeClr val="tx1"/>
                  </a:solidFill>
                </a:ln>
                <a:solidFill>
                  <a:srgbClr val="C00000"/>
                </a:solidFill>
              </a:rPr>
              <a:t>:</a:t>
            </a:r>
          </a:p>
          <a:p>
            <a:pPr algn="ctr"/>
            <a:r>
              <a:rPr lang="el-GR" sz="3600" dirty="0">
                <a:ln w="9525">
                  <a:solidFill>
                    <a:schemeClr val="tx1"/>
                  </a:solidFill>
                </a:ln>
                <a:solidFill>
                  <a:srgbClr val="C00000"/>
                </a:solidFill>
              </a:rPr>
              <a:t>μια ανθεκτική «πόλη-σφουγγάρι» </a:t>
            </a:r>
          </a:p>
        </p:txBody>
      </p:sp>
      <p:sp>
        <p:nvSpPr>
          <p:cNvPr id="5" name="TextBox 4">
            <a:extLst>
              <a:ext uri="{FF2B5EF4-FFF2-40B4-BE49-F238E27FC236}">
                <a16:creationId xmlns:a16="http://schemas.microsoft.com/office/drawing/2014/main" id="{1137D0CB-9F3D-8B8C-0531-899CEC7C8B7F}"/>
              </a:ext>
            </a:extLst>
          </p:cNvPr>
          <p:cNvSpPr txBox="1"/>
          <p:nvPr/>
        </p:nvSpPr>
        <p:spPr>
          <a:xfrm>
            <a:off x="7305367" y="5771535"/>
            <a:ext cx="4814499" cy="646331"/>
          </a:xfrm>
          <a:prstGeom prst="rect">
            <a:avLst/>
          </a:prstGeom>
          <a:noFill/>
        </p:spPr>
        <p:txBody>
          <a:bodyPr wrap="square" rtlCol="0">
            <a:spAutoFit/>
          </a:bodyPr>
          <a:lstStyle/>
          <a:p>
            <a:r>
              <a:rPr lang="el-GR" b="1" dirty="0"/>
              <a:t>ΒΙΕΝΝΗ, </a:t>
            </a:r>
            <a:r>
              <a:rPr lang="fr-FR" b="1" dirty="0"/>
              <a:t>Am Seebogen, </a:t>
            </a:r>
            <a:endParaRPr lang="el-GR" b="1" dirty="0"/>
          </a:p>
          <a:p>
            <a:r>
              <a:rPr lang="el-GR" b="1" dirty="0">
                <a:solidFill>
                  <a:srgbClr val="C00000"/>
                </a:solidFill>
              </a:rPr>
              <a:t>πεζόδρομος-σφουγγάρι</a:t>
            </a:r>
            <a:r>
              <a:rPr lang="fr-FR" b="1" dirty="0">
                <a:solidFill>
                  <a:srgbClr val="C00000"/>
                </a:solidFill>
              </a:rPr>
              <a:t> </a:t>
            </a:r>
            <a:endParaRPr lang="el-GR" b="1" dirty="0">
              <a:solidFill>
                <a:srgbClr val="C00000"/>
              </a:solidFill>
            </a:endParaRPr>
          </a:p>
        </p:txBody>
      </p:sp>
    </p:spTree>
    <p:extLst>
      <p:ext uri="{BB962C8B-B14F-4D97-AF65-F5344CB8AC3E}">
        <p14:creationId xmlns:p14="http://schemas.microsoft.com/office/powerpoint/2010/main" val="1068995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B38E05-2B31-0D6E-10B5-4CC14E49ACE9}"/>
              </a:ext>
            </a:extLst>
          </p:cNvPr>
          <p:cNvSpPr txBox="1"/>
          <p:nvPr/>
        </p:nvSpPr>
        <p:spPr>
          <a:xfrm>
            <a:off x="1612490" y="1553497"/>
            <a:ext cx="9488129" cy="3139321"/>
          </a:xfrm>
          <a:prstGeom prst="rect">
            <a:avLst/>
          </a:prstGeom>
          <a:noFill/>
        </p:spPr>
        <p:txBody>
          <a:bodyPr wrap="square" rtlCol="0">
            <a:spAutoFit/>
          </a:bodyPr>
          <a:lstStyle/>
          <a:p>
            <a:pPr algn="ctr"/>
            <a:r>
              <a:rPr lang="el-GR" sz="6600" b="1" i="1" dirty="0">
                <a:solidFill>
                  <a:srgbClr val="C00000"/>
                </a:solidFill>
              </a:rPr>
              <a:t>Ευχαριστώ</a:t>
            </a:r>
          </a:p>
          <a:p>
            <a:pPr algn="ctr"/>
            <a:endParaRPr lang="el-GR" sz="6600" b="1" i="1" dirty="0">
              <a:solidFill>
                <a:srgbClr val="C00000"/>
              </a:solidFill>
            </a:endParaRPr>
          </a:p>
          <a:p>
            <a:pPr algn="ctr"/>
            <a:r>
              <a:rPr lang="el-GR" sz="6600" b="1" i="1" dirty="0"/>
              <a:t>για την προσοχή σας!</a:t>
            </a:r>
          </a:p>
        </p:txBody>
      </p:sp>
    </p:spTree>
    <p:extLst>
      <p:ext uri="{BB962C8B-B14F-4D97-AF65-F5344CB8AC3E}">
        <p14:creationId xmlns:p14="http://schemas.microsoft.com/office/powerpoint/2010/main" val="914268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verview">
            <a:extLst>
              <a:ext uri="{FF2B5EF4-FFF2-40B4-BE49-F238E27FC236}">
                <a16:creationId xmlns:a16="http://schemas.microsoft.com/office/drawing/2014/main" id="{45204751-EE59-C431-EC08-DC89F63AA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23" y="1250658"/>
            <a:ext cx="8187784" cy="5461187"/>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996E6D3A-1215-7E8D-00D7-AEEADA159AD9}"/>
              </a:ext>
            </a:extLst>
          </p:cNvPr>
          <p:cNvSpPr txBox="1">
            <a:spLocks/>
          </p:cNvSpPr>
          <p:nvPr/>
        </p:nvSpPr>
        <p:spPr>
          <a:xfrm>
            <a:off x="373626" y="146154"/>
            <a:ext cx="10903973" cy="974723"/>
          </a:xfrm>
          <a:prstGeom prst="rect">
            <a:avLst/>
          </a:prstGeom>
          <a:solidFill>
            <a:schemeClr val="bg1"/>
          </a:solidFill>
          <a:ln w="34925">
            <a:solidFill>
              <a:schemeClr val="tx1"/>
            </a:solidFill>
          </a:ln>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200" b="1" dirty="0">
                <a:solidFill>
                  <a:srgbClr val="C00000"/>
                </a:solidFill>
              </a:rPr>
              <a:t>Τί είναι οι ευφυείς </a:t>
            </a:r>
            <a:r>
              <a:rPr lang="el-GR" sz="3200" b="1" i="1" dirty="0">
                <a:solidFill>
                  <a:srgbClr val="C00000"/>
                </a:solidFill>
              </a:rPr>
              <a:t>«πόλεις – σφουγγάρια» ;</a:t>
            </a:r>
            <a:br>
              <a:rPr lang="el-GR" sz="3200" b="1" i="1" dirty="0">
                <a:solidFill>
                  <a:srgbClr val="C00000"/>
                </a:solidFill>
              </a:rPr>
            </a:br>
            <a:r>
              <a:rPr lang="el-GR" sz="3200" dirty="0"/>
              <a:t>ΚΛΙΜΑΤΙΚΗ ΚΡΙΣΗ: Ευφυείς λύσεις για τις πλημμύρες</a:t>
            </a:r>
          </a:p>
        </p:txBody>
      </p:sp>
      <p:sp>
        <p:nvSpPr>
          <p:cNvPr id="4" name="TextBox 3">
            <a:extLst>
              <a:ext uri="{FF2B5EF4-FFF2-40B4-BE49-F238E27FC236}">
                <a16:creationId xmlns:a16="http://schemas.microsoft.com/office/drawing/2014/main" id="{BD471CB8-1EF6-2F6D-984C-E8971F7DDD4F}"/>
              </a:ext>
            </a:extLst>
          </p:cNvPr>
          <p:cNvSpPr txBox="1"/>
          <p:nvPr/>
        </p:nvSpPr>
        <p:spPr>
          <a:xfrm>
            <a:off x="8286106" y="1864933"/>
            <a:ext cx="3905893" cy="4093428"/>
          </a:xfrm>
          <a:prstGeom prst="rect">
            <a:avLst/>
          </a:prstGeom>
          <a:noFill/>
        </p:spPr>
        <p:txBody>
          <a:bodyPr wrap="square">
            <a:spAutoFit/>
          </a:bodyPr>
          <a:lstStyle/>
          <a:p>
            <a:pPr marL="342900" indent="-342900">
              <a:buFont typeface="Wingdings" panose="05000000000000000000" pitchFamily="2" charset="2"/>
              <a:buChar char="ü"/>
            </a:pPr>
            <a:r>
              <a:rPr lang="el-GR" sz="2000" b="1" dirty="0" err="1">
                <a:solidFill>
                  <a:srgbClr val="C00000"/>
                </a:solidFill>
                <a:effectLst>
                  <a:outerShdw blurRad="38100" dist="38100" dir="2700000" algn="tl">
                    <a:srgbClr val="000000">
                      <a:alpha val="43137"/>
                    </a:srgbClr>
                  </a:outerShdw>
                </a:effectLst>
              </a:rPr>
              <a:t>Υδατοδιαπερατά</a:t>
            </a:r>
            <a:r>
              <a:rPr lang="el-GR" sz="2000" b="1" dirty="0">
                <a:solidFill>
                  <a:srgbClr val="C00000"/>
                </a:solidFill>
                <a:effectLst>
                  <a:outerShdw blurRad="38100" dist="38100" dir="2700000" algn="tl">
                    <a:srgbClr val="000000">
                      <a:alpha val="43137"/>
                    </a:srgbClr>
                  </a:outerShdw>
                </a:effectLst>
              </a:rPr>
              <a:t> υλικά επίστρωσης των δημόσιων χώρων </a:t>
            </a:r>
            <a:r>
              <a:rPr lang="el-GR" sz="2000" dirty="0">
                <a:effectLst>
                  <a:outerShdw blurRad="38100" dist="38100" dir="2700000" algn="tl">
                    <a:srgbClr val="000000">
                      <a:alpha val="43137"/>
                    </a:srgbClr>
                  </a:outerShdw>
                </a:effectLst>
              </a:rPr>
              <a:t>(πεζοδρόμια οδικών αξόνων, πεζόδρομοι, πλατείες, ιδιωτικές πρασιές και αυλές, ακόμη και των χώρων στάθμευσης ΙΧ).</a:t>
            </a:r>
          </a:p>
          <a:p>
            <a:pPr marL="342900" indent="-342900">
              <a:buFont typeface="Wingdings" panose="05000000000000000000" pitchFamily="2" charset="2"/>
              <a:buChar char="ü"/>
            </a:pPr>
            <a:r>
              <a:rPr lang="el-GR" sz="2000" b="1" dirty="0">
                <a:solidFill>
                  <a:srgbClr val="C00000"/>
                </a:solidFill>
                <a:effectLst>
                  <a:outerShdw blurRad="38100" dist="38100" dir="2700000" algn="tl">
                    <a:srgbClr val="000000">
                      <a:alpha val="43137"/>
                    </a:srgbClr>
                  </a:outerShdw>
                </a:effectLst>
              </a:rPr>
              <a:t>Δεξαμενές συλλογής βρόχινου νερού, φιλτράρισμα του νερού και </a:t>
            </a:r>
            <a:r>
              <a:rPr lang="el-GR" sz="2000" b="1" dirty="0" err="1">
                <a:solidFill>
                  <a:srgbClr val="C00000"/>
                </a:solidFill>
                <a:effectLst>
                  <a:outerShdw blurRad="38100" dist="38100" dir="2700000" algn="tl">
                    <a:srgbClr val="000000">
                      <a:alpha val="43137"/>
                    </a:srgbClr>
                  </a:outerShdw>
                </a:effectLst>
              </a:rPr>
              <a:t>επανάχρησή</a:t>
            </a:r>
            <a:r>
              <a:rPr lang="el-GR" sz="2000" b="1" dirty="0">
                <a:solidFill>
                  <a:srgbClr val="C00000"/>
                </a:solidFill>
                <a:effectLst>
                  <a:outerShdw blurRad="38100" dist="38100" dir="2700000" algn="tl">
                    <a:srgbClr val="000000">
                      <a:alpha val="43137"/>
                    </a:srgbClr>
                  </a:outerShdw>
                </a:effectLst>
              </a:rPr>
              <a:t> </a:t>
            </a:r>
            <a:r>
              <a:rPr lang="el-GR" sz="2000" dirty="0">
                <a:effectLst>
                  <a:outerShdw blurRad="38100" dist="38100" dir="2700000" algn="tl">
                    <a:srgbClr val="000000">
                      <a:alpha val="43137"/>
                    </a:srgbClr>
                  </a:outerShdw>
                </a:effectLst>
              </a:rPr>
              <a:t>για άρδευση πάρκων, καθαρισμό δημόσιων και ιδιωτικών χώρων. </a:t>
            </a:r>
          </a:p>
        </p:txBody>
      </p:sp>
    </p:spTree>
    <p:extLst>
      <p:ext uri="{BB962C8B-B14F-4D97-AF65-F5344CB8AC3E}">
        <p14:creationId xmlns:p14="http://schemas.microsoft.com/office/powerpoint/2010/main" val="903124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Die Schwammstadt für Bäume - ein Beitrag zu mehr Gerechtigkeit im  Untergrund - NEUE LANDSCHAFT">
            <a:extLst>
              <a:ext uri="{FF2B5EF4-FFF2-40B4-BE49-F238E27FC236}">
                <a16:creationId xmlns:a16="http://schemas.microsoft.com/office/drawing/2014/main" id="{7EC2F33E-3604-F972-0EB3-F1FFA01BE0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9429" y="2408903"/>
            <a:ext cx="7662571" cy="432296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as Schwammstadt-Prinzip für Straßenbäume - Mobilität mit Zukunft">
            <a:extLst>
              <a:ext uri="{FF2B5EF4-FFF2-40B4-BE49-F238E27FC236}">
                <a16:creationId xmlns:a16="http://schemas.microsoft.com/office/drawing/2014/main" id="{97BFDF61-41B5-1EA5-DE41-04D5598E7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0877"/>
            <a:ext cx="5820697" cy="3119589"/>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AA1BA3DF-EAF9-33E4-4FB8-CDB07B5CA513}"/>
              </a:ext>
            </a:extLst>
          </p:cNvPr>
          <p:cNvSpPr txBox="1">
            <a:spLocks/>
          </p:cNvSpPr>
          <p:nvPr/>
        </p:nvSpPr>
        <p:spPr>
          <a:xfrm>
            <a:off x="373626" y="146154"/>
            <a:ext cx="11631562" cy="974723"/>
          </a:xfrm>
          <a:prstGeom prst="rect">
            <a:avLst/>
          </a:prstGeom>
          <a:solidFill>
            <a:schemeClr val="bg1"/>
          </a:solidFill>
          <a:ln w="34925">
            <a:solidFill>
              <a:schemeClr val="tx1"/>
            </a:solidFill>
          </a:ln>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200" b="1" dirty="0">
                <a:solidFill>
                  <a:srgbClr val="C00000"/>
                </a:solidFill>
              </a:rPr>
              <a:t>Τί είναι οι ευφυείς </a:t>
            </a:r>
            <a:r>
              <a:rPr lang="el-GR" sz="3200" b="1" i="1" dirty="0">
                <a:solidFill>
                  <a:srgbClr val="C00000"/>
                </a:solidFill>
              </a:rPr>
              <a:t>«πόλεις – σφουγγάρια» ;</a:t>
            </a:r>
            <a:br>
              <a:rPr lang="el-GR" sz="3200" b="1" i="1" dirty="0">
                <a:solidFill>
                  <a:srgbClr val="C00000"/>
                </a:solidFill>
              </a:rPr>
            </a:br>
            <a:r>
              <a:rPr lang="el-GR" sz="3200" dirty="0"/>
              <a:t>ΚΛΙΜΑΤΙΚΗ ΚΡΙΣΗ: Ευφυείς λύσεις για τις πλημμύρες</a:t>
            </a:r>
          </a:p>
        </p:txBody>
      </p:sp>
    </p:spTree>
    <p:extLst>
      <p:ext uri="{BB962C8B-B14F-4D97-AF65-F5344CB8AC3E}">
        <p14:creationId xmlns:p14="http://schemas.microsoft.com/office/powerpoint/2010/main" val="2495426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F0A323-DA02-8B14-5AF3-601C34DA05F1}"/>
              </a:ext>
            </a:extLst>
          </p:cNvPr>
          <p:cNvSpPr txBox="1"/>
          <p:nvPr/>
        </p:nvSpPr>
        <p:spPr>
          <a:xfrm>
            <a:off x="245807" y="2241754"/>
            <a:ext cx="11700386" cy="1938992"/>
          </a:xfrm>
          <a:prstGeom prst="rect">
            <a:avLst/>
          </a:prstGeom>
          <a:noFill/>
        </p:spPr>
        <p:txBody>
          <a:bodyPr wrap="square" rtlCol="0">
            <a:spAutoFit/>
          </a:bodyPr>
          <a:lstStyle/>
          <a:p>
            <a:r>
              <a:rPr lang="el-GR" sz="2400" b="1" dirty="0"/>
              <a:t>«</a:t>
            </a:r>
            <a:r>
              <a:rPr lang="el-GR" sz="2400" b="1" i="1" dirty="0"/>
              <a:t>Δεν πρόκειται μόνον για την πρόληψη των πλημμυρών», </a:t>
            </a:r>
            <a:r>
              <a:rPr lang="el-GR" sz="2400" b="1" dirty="0"/>
              <a:t>τονίζει ο </a:t>
            </a:r>
            <a:r>
              <a:rPr lang="el-GR" sz="2400" b="1" dirty="0" err="1"/>
              <a:t>Scott</a:t>
            </a:r>
            <a:r>
              <a:rPr lang="el-GR" sz="2400" b="1" dirty="0"/>
              <a:t> </a:t>
            </a:r>
            <a:r>
              <a:rPr lang="el-GR" sz="2400" b="1" dirty="0" err="1"/>
              <a:t>Hawken</a:t>
            </a:r>
            <a:r>
              <a:rPr lang="el-GR" sz="2400" b="1" dirty="0"/>
              <a:t>, διευθυντής των προγραμμάτων Αρχιτεκτονικής Τοπίου και Αστικού Σχεδιασμού στο Πανεπιστήμιο της </a:t>
            </a:r>
            <a:r>
              <a:rPr lang="el-GR" sz="2400" b="1" dirty="0" err="1"/>
              <a:t>Αδελαΐδας</a:t>
            </a:r>
            <a:r>
              <a:rPr lang="el-GR" sz="2400" b="1" dirty="0"/>
              <a:t> στην Αυστραλία. «</a:t>
            </a:r>
            <a:r>
              <a:rPr lang="el-GR" sz="2400" b="1" i="1" dirty="0"/>
              <a:t>Πρόκειται </a:t>
            </a:r>
            <a:r>
              <a:rPr lang="el-GR" sz="2400" b="1" i="1" dirty="0">
                <a:solidFill>
                  <a:srgbClr val="C00000"/>
                </a:solidFill>
              </a:rPr>
              <a:t>για την έξυπνη πόλη στη διαχείριση του βρόχινου νερού </a:t>
            </a:r>
            <a:r>
              <a:rPr lang="el-GR" sz="2400" b="1" i="1" dirty="0"/>
              <a:t>- </a:t>
            </a:r>
            <a:r>
              <a:rPr lang="el-GR" sz="2400" b="1" i="1" dirty="0">
                <a:solidFill>
                  <a:srgbClr val="C00000"/>
                </a:solidFill>
              </a:rPr>
              <a:t>αφήνοντάς το να διεισδύσει στο έδαφος - έτσι οι πλημμύρες είναι λιγότερο επικίνδυνες – και να επαναχρησιμοποιηθεί».</a:t>
            </a:r>
          </a:p>
        </p:txBody>
      </p:sp>
      <p:sp>
        <p:nvSpPr>
          <p:cNvPr id="4" name="Τίτλος 1">
            <a:extLst>
              <a:ext uri="{FF2B5EF4-FFF2-40B4-BE49-F238E27FC236}">
                <a16:creationId xmlns:a16="http://schemas.microsoft.com/office/drawing/2014/main" id="{FBBFE6DF-2ED9-C274-F459-22F2A2C14FA9}"/>
              </a:ext>
            </a:extLst>
          </p:cNvPr>
          <p:cNvSpPr txBox="1">
            <a:spLocks/>
          </p:cNvSpPr>
          <p:nvPr/>
        </p:nvSpPr>
        <p:spPr>
          <a:xfrm>
            <a:off x="373627" y="441123"/>
            <a:ext cx="10903973" cy="827240"/>
          </a:xfrm>
          <a:prstGeom prst="rect">
            <a:avLst/>
          </a:prstGeom>
          <a:solidFill>
            <a:schemeClr val="bg1"/>
          </a:solidFill>
          <a:ln w="34925">
            <a:solidFill>
              <a:schemeClr val="tx1"/>
            </a:solidFill>
          </a:ln>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200" b="1" dirty="0">
                <a:solidFill>
                  <a:srgbClr val="C00000"/>
                </a:solidFill>
              </a:rPr>
              <a:t>Τί είναι οι ευφυείς </a:t>
            </a:r>
            <a:r>
              <a:rPr lang="el-GR" sz="3200" b="1" i="1" dirty="0">
                <a:solidFill>
                  <a:srgbClr val="C00000"/>
                </a:solidFill>
              </a:rPr>
              <a:t>«πόλεις – σφουγγάρια» ;</a:t>
            </a:r>
            <a:endParaRPr lang="el-GR" sz="3200" dirty="0"/>
          </a:p>
        </p:txBody>
      </p:sp>
    </p:spTree>
    <p:extLst>
      <p:ext uri="{BB962C8B-B14F-4D97-AF65-F5344CB8AC3E}">
        <p14:creationId xmlns:p14="http://schemas.microsoft.com/office/powerpoint/2010/main" val="538821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chwammstadt Graz - Stadtportal der Landeshauptstadt Graz">
            <a:extLst>
              <a:ext uri="{FF2B5EF4-FFF2-40B4-BE49-F238E27FC236}">
                <a16:creationId xmlns:a16="http://schemas.microsoft.com/office/drawing/2014/main" id="{8C4F0D67-D330-0C26-D171-C964FE815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7830" y="1297858"/>
            <a:ext cx="3796725" cy="463591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C9199C4C-0735-70E3-8AB0-0A0C0F211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7858"/>
            <a:ext cx="3962813" cy="4335111"/>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1BEB1DBE-6C0E-5169-4288-975D5448E2F1}"/>
              </a:ext>
            </a:extLst>
          </p:cNvPr>
          <p:cNvSpPr txBox="1">
            <a:spLocks/>
          </p:cNvSpPr>
          <p:nvPr/>
        </p:nvSpPr>
        <p:spPr>
          <a:xfrm>
            <a:off x="373626" y="146154"/>
            <a:ext cx="11631562" cy="974723"/>
          </a:xfrm>
          <a:prstGeom prst="rect">
            <a:avLst/>
          </a:prstGeom>
          <a:solidFill>
            <a:schemeClr val="bg1"/>
          </a:solidFill>
          <a:ln w="34925">
            <a:solidFill>
              <a:schemeClr val="tx1"/>
            </a:solidFill>
          </a:ln>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200" b="1" dirty="0">
                <a:solidFill>
                  <a:srgbClr val="C00000"/>
                </a:solidFill>
              </a:rPr>
              <a:t>Τί είναι οι ευφυείς </a:t>
            </a:r>
            <a:r>
              <a:rPr lang="el-GR" sz="3200" b="1" i="1" dirty="0">
                <a:solidFill>
                  <a:srgbClr val="C00000"/>
                </a:solidFill>
              </a:rPr>
              <a:t>«πόλεις – σφουγγάρια» ;</a:t>
            </a:r>
            <a:br>
              <a:rPr lang="el-GR" sz="3200" b="1" i="1" dirty="0">
                <a:solidFill>
                  <a:srgbClr val="C00000"/>
                </a:solidFill>
              </a:rPr>
            </a:br>
            <a:r>
              <a:rPr lang="el-GR" sz="3200" dirty="0"/>
              <a:t>ΚΛΙΜΑΤΙΚΗ ΚΡΙΣΗ: Ευφυείς λύσεις για τις πλημμύρες</a:t>
            </a:r>
          </a:p>
        </p:txBody>
      </p:sp>
      <p:pic>
        <p:nvPicPr>
          <p:cNvPr id="8200" name="Picture 8">
            <a:extLst>
              <a:ext uri="{FF2B5EF4-FFF2-40B4-BE49-F238E27FC236}">
                <a16:creationId xmlns:a16="http://schemas.microsoft.com/office/drawing/2014/main" id="{7CC81649-DD35-4EFB-987E-8F72DFB009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9573" y="1168838"/>
            <a:ext cx="3796726" cy="5689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143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Application of the Sponge City concept at the site scale and at the catchment scale in Southern China. (a) classic sponge facilities with pipes and tanks to collect the water; (b) suggested sponge facilities characterized by infiltration to aquifer; (c) conceptual model with different zones for the application of the Sponge City concept.">
            <a:extLst>
              <a:ext uri="{FF2B5EF4-FFF2-40B4-BE49-F238E27FC236}">
                <a16:creationId xmlns:a16="http://schemas.microsoft.com/office/drawing/2014/main" id="{80670E8A-65F6-DE47-8459-ADBADC66C1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049" y="1169525"/>
            <a:ext cx="6781492" cy="5688475"/>
          </a:xfrm>
          <a:prstGeom prst="rect">
            <a:avLst/>
          </a:prstGeom>
          <a:noFill/>
          <a:extLst>
            <a:ext uri="{909E8E84-426E-40DD-AFC4-6F175D3DCCD1}">
              <a14:hiddenFill xmlns:a14="http://schemas.microsoft.com/office/drawing/2010/main">
                <a:solidFill>
                  <a:srgbClr val="FFFFFF"/>
                </a:solidFill>
              </a14:hiddenFill>
            </a:ext>
          </a:extLst>
        </p:spPr>
      </p:pic>
      <p:sp>
        <p:nvSpPr>
          <p:cNvPr id="3" name="Τίτλος 1">
            <a:extLst>
              <a:ext uri="{FF2B5EF4-FFF2-40B4-BE49-F238E27FC236}">
                <a16:creationId xmlns:a16="http://schemas.microsoft.com/office/drawing/2014/main" id="{67691D97-E3B8-1486-CE45-BBCDC05A87AC}"/>
              </a:ext>
            </a:extLst>
          </p:cNvPr>
          <p:cNvSpPr txBox="1">
            <a:spLocks/>
          </p:cNvSpPr>
          <p:nvPr/>
        </p:nvSpPr>
        <p:spPr>
          <a:xfrm>
            <a:off x="373626" y="146154"/>
            <a:ext cx="11631562" cy="974723"/>
          </a:xfrm>
          <a:prstGeom prst="rect">
            <a:avLst/>
          </a:prstGeom>
          <a:solidFill>
            <a:schemeClr val="bg1"/>
          </a:solidFill>
          <a:ln w="34925">
            <a:solidFill>
              <a:schemeClr val="tx1"/>
            </a:solidFill>
          </a:ln>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200" b="1" dirty="0">
                <a:solidFill>
                  <a:srgbClr val="C00000"/>
                </a:solidFill>
              </a:rPr>
              <a:t>Τί είναι οι ευφυείς </a:t>
            </a:r>
            <a:r>
              <a:rPr lang="el-GR" sz="3200" b="1" i="1" dirty="0">
                <a:solidFill>
                  <a:srgbClr val="C00000"/>
                </a:solidFill>
              </a:rPr>
              <a:t>«πόλεις – σφουγγάρια» ;</a:t>
            </a:r>
            <a:br>
              <a:rPr lang="el-GR" sz="3200" b="1" i="1" dirty="0">
                <a:solidFill>
                  <a:srgbClr val="C00000"/>
                </a:solidFill>
              </a:rPr>
            </a:br>
            <a:r>
              <a:rPr lang="el-GR" sz="3200" b="1" dirty="0"/>
              <a:t>Το Διάγραμμα της πόλης-σφουγγάρι</a:t>
            </a:r>
            <a:endParaRPr lang="el-GR" sz="3200" dirty="0"/>
          </a:p>
        </p:txBody>
      </p:sp>
      <p:pic>
        <p:nvPicPr>
          <p:cNvPr id="9221" name="Picture 5" descr="Image of the event sponge cities">
            <a:extLst>
              <a:ext uri="{FF2B5EF4-FFF2-40B4-BE49-F238E27FC236}">
                <a16:creationId xmlns:a16="http://schemas.microsoft.com/office/drawing/2014/main" id="{490206F4-5829-2F0F-C284-6783802B1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75" y="3787775"/>
            <a:ext cx="95250" cy="5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29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1E8B608-E50E-F9E8-108B-55A4C43C089B}"/>
              </a:ext>
            </a:extLst>
          </p:cNvPr>
          <p:cNvPicPr>
            <a:picLocks noChangeAspect="1"/>
          </p:cNvPicPr>
          <p:nvPr/>
        </p:nvPicPr>
        <p:blipFill>
          <a:blip r:embed="rId2"/>
          <a:stretch>
            <a:fillRect/>
          </a:stretch>
        </p:blipFill>
        <p:spPr>
          <a:xfrm>
            <a:off x="1184443" y="1235956"/>
            <a:ext cx="8323352" cy="5475890"/>
          </a:xfrm>
          <a:prstGeom prst="rect">
            <a:avLst/>
          </a:prstGeom>
        </p:spPr>
      </p:pic>
      <p:sp>
        <p:nvSpPr>
          <p:cNvPr id="4" name="Τίτλος 1">
            <a:extLst>
              <a:ext uri="{FF2B5EF4-FFF2-40B4-BE49-F238E27FC236}">
                <a16:creationId xmlns:a16="http://schemas.microsoft.com/office/drawing/2014/main" id="{5F3DCFB5-C769-E77D-93F6-5A72F15C3FD6}"/>
              </a:ext>
            </a:extLst>
          </p:cNvPr>
          <p:cNvSpPr txBox="1">
            <a:spLocks/>
          </p:cNvSpPr>
          <p:nvPr/>
        </p:nvSpPr>
        <p:spPr>
          <a:xfrm>
            <a:off x="373626" y="146154"/>
            <a:ext cx="11631562" cy="974723"/>
          </a:xfrm>
          <a:prstGeom prst="rect">
            <a:avLst/>
          </a:prstGeom>
          <a:solidFill>
            <a:schemeClr val="bg1"/>
          </a:solidFill>
          <a:ln w="34925">
            <a:solidFill>
              <a:schemeClr val="tx1"/>
            </a:solidFill>
          </a:ln>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200" b="1" dirty="0">
                <a:solidFill>
                  <a:srgbClr val="C00000"/>
                </a:solidFill>
              </a:rPr>
              <a:t>Τί είναι οι ευφυείς </a:t>
            </a:r>
            <a:r>
              <a:rPr lang="el-GR" sz="3200" b="1" i="1" dirty="0">
                <a:solidFill>
                  <a:srgbClr val="C00000"/>
                </a:solidFill>
              </a:rPr>
              <a:t>«πόλεις – σφουγγάρια» ;</a:t>
            </a:r>
            <a:br>
              <a:rPr lang="el-GR" sz="3200" b="1" i="1" dirty="0">
                <a:solidFill>
                  <a:srgbClr val="C00000"/>
                </a:solidFill>
              </a:rPr>
            </a:br>
            <a:r>
              <a:rPr lang="el-GR" sz="3200" b="1" dirty="0"/>
              <a:t>Το Διάγραμμα της πόλης-σφουγγάρι</a:t>
            </a:r>
            <a:endParaRPr lang="el-GR" sz="3200" dirty="0"/>
          </a:p>
        </p:txBody>
      </p:sp>
    </p:spTree>
    <p:extLst>
      <p:ext uri="{BB962C8B-B14F-4D97-AF65-F5344CB8AC3E}">
        <p14:creationId xmlns:p14="http://schemas.microsoft.com/office/powerpoint/2010/main" val="2121830256"/>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294</TotalTime>
  <Words>2118</Words>
  <Application>Microsoft Office PowerPoint</Application>
  <PresentationFormat>Ευρεία οθόνη</PresentationFormat>
  <Paragraphs>155</Paragraphs>
  <Slides>31</Slides>
  <Notes>0</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31</vt:i4>
      </vt:variant>
    </vt:vector>
  </HeadingPairs>
  <TitlesOfParts>
    <vt:vector size="42" baseType="lpstr">
      <vt:lpstr>__Roboto_2acd95</vt:lpstr>
      <vt:lpstr>Aptos</vt:lpstr>
      <vt:lpstr>Aptos Display</vt:lpstr>
      <vt:lpstr>Arial</vt:lpstr>
      <vt:lpstr>Calibri</vt:lpstr>
      <vt:lpstr>LabGrotesque</vt:lpstr>
      <vt:lpstr>PFSpekkVARRegular</vt:lpstr>
      <vt:lpstr>PFSpekkVARSemiBold</vt:lpstr>
      <vt:lpstr>TiemposTextWeb</vt:lpstr>
      <vt:lpstr>Wingdings</vt:lpstr>
      <vt:lpstr>Θέμα του Office</vt:lpstr>
      <vt:lpstr>Ευφυείς «πόλεις – σφουγγάρια» ΚΛΙΜΑΤΙΚΗ ΚΡΙΣΗ:  Ευφυείς λύσεις για τις πλημμύρες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Πόλεις – «σφουγγάρια» ΚΛΙΜΑΤΙΚΗ ΚΡΙΣΗ:  Ευφυείς λύσεις για τις πλημμύρες</dc:title>
  <dc:creator>UMLAB UTH</dc:creator>
  <cp:lastModifiedBy>UMLAB UTH</cp:lastModifiedBy>
  <cp:revision>112</cp:revision>
  <dcterms:created xsi:type="dcterms:W3CDTF">2024-05-26T17:16:01Z</dcterms:created>
  <dcterms:modified xsi:type="dcterms:W3CDTF">2024-05-27T15:05:14Z</dcterms:modified>
</cp:coreProperties>
</file>