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39" r:id="rId3"/>
    <p:sldId id="673" r:id="rId4"/>
    <p:sldId id="257" r:id="rId5"/>
    <p:sldId id="752" r:id="rId6"/>
    <p:sldId id="263" r:id="rId7"/>
    <p:sldId id="460" r:id="rId8"/>
    <p:sldId id="714" r:id="rId9"/>
    <p:sldId id="708" r:id="rId10"/>
    <p:sldId id="753" r:id="rId11"/>
    <p:sldId id="717" r:id="rId12"/>
    <p:sldId id="718" r:id="rId13"/>
    <p:sldId id="783" r:id="rId14"/>
    <p:sldId id="716" r:id="rId15"/>
    <p:sldId id="754" r:id="rId16"/>
    <p:sldId id="755" r:id="rId17"/>
    <p:sldId id="756" r:id="rId18"/>
    <p:sldId id="759" r:id="rId19"/>
    <p:sldId id="738" r:id="rId20"/>
    <p:sldId id="720" r:id="rId21"/>
    <p:sldId id="784" r:id="rId22"/>
    <p:sldId id="723" r:id="rId23"/>
    <p:sldId id="675" r:id="rId24"/>
    <p:sldId id="757" r:id="rId25"/>
    <p:sldId id="758" r:id="rId26"/>
    <p:sldId id="695" r:id="rId27"/>
    <p:sldId id="726" r:id="rId28"/>
    <p:sldId id="725" r:id="rId29"/>
    <p:sldId id="785" r:id="rId30"/>
    <p:sldId id="728" r:id="rId31"/>
    <p:sldId id="729" r:id="rId32"/>
    <p:sldId id="730" r:id="rId33"/>
    <p:sldId id="732" r:id="rId34"/>
    <p:sldId id="786" r:id="rId35"/>
    <p:sldId id="734" r:id="rId36"/>
    <p:sldId id="735" r:id="rId37"/>
    <p:sldId id="761" r:id="rId38"/>
    <p:sldId id="762" r:id="rId39"/>
    <p:sldId id="770" r:id="rId40"/>
    <p:sldId id="760" r:id="rId41"/>
    <p:sldId id="733" r:id="rId42"/>
    <p:sldId id="736" r:id="rId43"/>
    <p:sldId id="787" r:id="rId44"/>
    <p:sldId id="676" r:id="rId45"/>
    <p:sldId id="737" r:id="rId46"/>
    <p:sldId id="763" r:id="rId47"/>
    <p:sldId id="677" r:id="rId48"/>
    <p:sldId id="764" r:id="rId49"/>
    <p:sldId id="768" r:id="rId50"/>
    <p:sldId id="679" r:id="rId51"/>
    <p:sldId id="766" r:id="rId52"/>
    <p:sldId id="767" r:id="rId53"/>
    <p:sldId id="680" r:id="rId54"/>
    <p:sldId id="769" r:id="rId55"/>
    <p:sldId id="681" r:id="rId56"/>
    <p:sldId id="771" r:id="rId57"/>
    <p:sldId id="772" r:id="rId58"/>
    <p:sldId id="775" r:id="rId59"/>
    <p:sldId id="683" r:id="rId60"/>
    <p:sldId id="776" r:id="rId61"/>
    <p:sldId id="788" r:id="rId62"/>
    <p:sldId id="779" r:id="rId63"/>
    <p:sldId id="780" r:id="rId64"/>
    <p:sldId id="781" r:id="rId65"/>
    <p:sldId id="745" r:id="rId66"/>
    <p:sldId id="746" r:id="rId67"/>
    <p:sldId id="686" r:id="rId68"/>
    <p:sldId id="748" r:id="rId69"/>
    <p:sldId id="699" r:id="rId70"/>
    <p:sldId id="267" r:id="rId71"/>
    <p:sldId id="782" r:id="rId7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-4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11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617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87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619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66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717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159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471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19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6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872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0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toamALPOP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w3tpYhAEn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NWoTadpyxV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u6QXMdXpBA" TargetMode="External"/><Relationship Id="rId2" Type="http://schemas.openxmlformats.org/officeDocument/2006/relationships/hyperlink" Target="https://www.youtube.com/watch?v=0olpSN6_TCc&amp;list=PLTZM4MrZKfW8JLYNhJe2uWNa0eIfent3B&amp;index=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lass.uth.gr/modules/document/?course=PRE_U_113" TargetMode="External"/><Relationship Id="rId4" Type="http://schemas.openxmlformats.org/officeDocument/2006/relationships/hyperlink" Target="https://www.youtube.com/watch?v=INfDbrsqNco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3vnrGYmS5U" TargetMode="External"/><Relationship Id="rId2" Type="http://schemas.openxmlformats.org/officeDocument/2006/relationships/hyperlink" Target="https://www.youtube.com/watch?v=co7vGKzU4P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JllHOIZTjQ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eek-language.gr/digitalResources/literature/tools/concordance/search.html?lq=%CF%84%CE%B1%CF%87%CF%8D%CF%84%CE%B7%CF%84%CE%B1" TargetMode="External"/><Relationship Id="rId3" Type="http://schemas.openxmlformats.org/officeDocument/2006/relationships/hyperlink" Target="https://www.greek-language.gr/digitalResources/literature/tools/concordance/search.html?lq=%CE%B2%CE%AC%CF%81%CE%BF%CF%82" TargetMode="External"/><Relationship Id="rId7" Type="http://schemas.openxmlformats.org/officeDocument/2006/relationships/hyperlink" Target="https://www.greek-language.gr/digitalResources/literature/tools/concordance/search.html?lq=word:20261" TargetMode="External"/><Relationship Id="rId2" Type="http://schemas.openxmlformats.org/officeDocument/2006/relationships/hyperlink" Target="https://www.greek-language.gr/digitalResources/literature/tools/concordance/search.html?lq=%CE%BF%CE%BE%CF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eek-language.gr/digitalResources/literature/tools/concordance/search.html?lq=word:11489" TargetMode="External"/><Relationship Id="rId5" Type="http://schemas.openxmlformats.org/officeDocument/2006/relationships/hyperlink" Target="https://www.greek-language.gr/digitalResources/literature/tools/concordance/search.html?lq=%CE%B5%CE%BB%CE%B1%CF%86%CF%81%CE%AC%CE%B4%CE%B1" TargetMode="External"/><Relationship Id="rId4" Type="http://schemas.openxmlformats.org/officeDocument/2006/relationships/hyperlink" Target="https://www.greek-language.gr/digitalResources/literature/tools/concordance/search.html?lq=%CE%B2%CE%B1%CF%81%CF%8D%CF%84%CE%B7%CF%84%CE%B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0Wz5P0Jde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books.edu.gr/ebooks/v2/course-main.jsp?handle=8547/77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P0Bb3WXJ_k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zvhuQ5RWJE" TargetMode="External"/><Relationship Id="rId2" Type="http://schemas.openxmlformats.org/officeDocument/2006/relationships/hyperlink" Target="https://www.youtube.com/watch?v=bGRSIAjSzbU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l/simulation/forces-and-motion-basics" TargetMode="External"/><Relationship Id="rId2" Type="http://schemas.openxmlformats.org/officeDocument/2006/relationships/hyperlink" Target="https://youtu.be/2apWN173D4A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IV_8bgKwOI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k-language.gr/greekLang/modern_greek/tools/lexica/search.html?lq=%CE%B2%CF%81%CE%B1%CE%B4%CF%8D%CF%84%CE%B7%CF%84%CE%B1&amp;dq" TargetMode="External"/><Relationship Id="rId2" Type="http://schemas.openxmlformats.org/officeDocument/2006/relationships/hyperlink" Target="https://www.greek-language.gr/greekLang/modern_greek/tools/lexica/search.html?lq=%CF%84%CE%B1%CF%87%CF%8D%CF%84%CE%B7%CF%84%CE%B1&amp;sin=al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ΒΑΣΙΚΕΣ ΕΝΟΙΕΣ ΦΥΣΙΚΩΝ ΕΠΙΣΤΗΜΩΝ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ΒΑΣΙΛΗΣ ΚΟΛΛΙΑΣ</a:t>
            </a:r>
          </a:p>
          <a:p>
            <a:r>
              <a:rPr lang="el-GR" dirty="0" smtClean="0"/>
              <a:t>ΣΤΕΦΑΝΟΣ ΑΣΗΜΟΠΟΥΛΟΣ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814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Ιστορικά:</a:t>
            </a:r>
            <a:endParaRPr lang="el-GR" dirty="0"/>
          </a:p>
        </p:txBody>
      </p:sp>
      <p:sp>
        <p:nvSpPr>
          <p:cNvPr id="6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Σε κάποιες περιπτώσεις πολλές ταχύτητες </a:t>
            </a:r>
            <a:r>
              <a:rPr lang="el-GR" dirty="0" err="1" smtClean="0"/>
              <a:t>εμφανιζονται</a:t>
            </a:r>
            <a:r>
              <a:rPr lang="el-GR" dirty="0" smtClean="0"/>
              <a:t> δεμένες σε ένα φαινόμενο</a:t>
            </a:r>
          </a:p>
          <a:p>
            <a:pPr lvl="1"/>
            <a:r>
              <a:rPr lang="el-GR" dirty="0" smtClean="0"/>
              <a:t>Ελεύθερη πτώση</a:t>
            </a:r>
            <a:r>
              <a:rPr lang="en-US" dirty="0"/>
              <a:t> https://www.youtube.com/watch?v=E43-CfukEgs</a:t>
            </a:r>
            <a:endParaRPr lang="el-GR" dirty="0" smtClean="0"/>
          </a:p>
          <a:p>
            <a:pPr lvl="1"/>
            <a:r>
              <a:rPr lang="el-GR" dirty="0" smtClean="0"/>
              <a:t>Πτώση σε κεκλιμένο επίπεδο</a:t>
            </a:r>
          </a:p>
          <a:p>
            <a:pPr lvl="1"/>
            <a:r>
              <a:rPr lang="el-GR" dirty="0" smtClean="0"/>
              <a:t>Πέταγμα προς τα πάνω</a:t>
            </a:r>
          </a:p>
          <a:p>
            <a:pPr lvl="1"/>
            <a:r>
              <a:rPr lang="el-GR" dirty="0" smtClean="0"/>
              <a:t>Πέταγμα προς τα πάνω σε κεκλιμένο επίπεδο</a:t>
            </a:r>
          </a:p>
          <a:p>
            <a:pPr lvl="1"/>
            <a:r>
              <a:rPr lang="el-GR" dirty="0" smtClean="0"/>
              <a:t>Αργό σταμάτημα όταν σπρώξω κάτι </a:t>
            </a:r>
            <a:r>
              <a:rPr lang="en-US" dirty="0"/>
              <a:t>https://phet.colorado.edu/el/simulation/forces-and-motion-basics</a:t>
            </a:r>
          </a:p>
          <a:p>
            <a:pPr lvl="1"/>
            <a:endParaRPr lang="el-GR" dirty="0" smtClean="0"/>
          </a:p>
          <a:p>
            <a:r>
              <a:rPr lang="el-GR" dirty="0" err="1" smtClean="0">
                <a:solidFill>
                  <a:srgbClr val="FF0000"/>
                </a:solidFill>
              </a:rPr>
              <a:t>Δυσκολια</a:t>
            </a:r>
            <a:r>
              <a:rPr lang="el-GR" dirty="0" smtClean="0">
                <a:solidFill>
                  <a:srgbClr val="FF0000"/>
                </a:solidFill>
              </a:rPr>
              <a:t>: να «</a:t>
            </a:r>
            <a:r>
              <a:rPr lang="el-GR" dirty="0" err="1" smtClean="0">
                <a:solidFill>
                  <a:srgbClr val="FF0000"/>
                </a:solidFill>
              </a:rPr>
              <a:t>δουμε</a:t>
            </a:r>
            <a:r>
              <a:rPr lang="el-GR" dirty="0" smtClean="0">
                <a:solidFill>
                  <a:srgbClr val="FF0000"/>
                </a:solidFill>
              </a:rPr>
              <a:t>» την ταχύτητα με λεπτομέρεια στο </a:t>
            </a:r>
            <a:r>
              <a:rPr lang="el-GR" dirty="0" err="1" smtClean="0">
                <a:solidFill>
                  <a:srgbClr val="FF0000"/>
                </a:solidFill>
              </a:rPr>
              <a:t>χρονο</a:t>
            </a:r>
            <a:r>
              <a:rPr lang="el-GR" dirty="0" smtClean="0">
                <a:solidFill>
                  <a:srgbClr val="FF0000"/>
                </a:solidFill>
              </a:rPr>
              <a:t> και στο χώρο (</a:t>
            </a:r>
            <a:r>
              <a:rPr lang="el-GR" dirty="0" err="1" smtClean="0">
                <a:solidFill>
                  <a:srgbClr val="FF0000"/>
                </a:solidFill>
              </a:rPr>
              <a:t>στιγμιαια</a:t>
            </a:r>
            <a:r>
              <a:rPr lang="el-GR" dirty="0" smtClean="0">
                <a:solidFill>
                  <a:srgbClr val="FF0000"/>
                </a:solidFill>
              </a:rPr>
              <a:t> ταχύτητα)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l-GR" dirty="0" err="1" smtClean="0">
                <a:solidFill>
                  <a:srgbClr val="FF0000"/>
                </a:solidFill>
              </a:rPr>
              <a:t>Εσεις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μπορειτε</a:t>
            </a:r>
            <a:r>
              <a:rPr lang="el-GR" dirty="0" smtClean="0">
                <a:solidFill>
                  <a:srgbClr val="FF0000"/>
                </a:solidFill>
              </a:rPr>
              <a:t>;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 </a:t>
            </a:r>
            <a:r>
              <a:rPr lang="el-GR" dirty="0" err="1" smtClean="0">
                <a:solidFill>
                  <a:srgbClr val="FF0000"/>
                </a:solidFill>
              </a:rPr>
              <a:t>αμερικανικη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επαληθευση</a:t>
            </a:r>
            <a:r>
              <a:rPr lang="el-GR" dirty="0" smtClean="0">
                <a:solidFill>
                  <a:srgbClr val="FF0000"/>
                </a:solidFill>
              </a:rPr>
              <a:t> των </a:t>
            </a:r>
            <a:r>
              <a:rPr lang="el-GR" dirty="0" err="1" smtClean="0">
                <a:solidFill>
                  <a:srgbClr val="FF0000"/>
                </a:solidFill>
              </a:rPr>
              <a:t>πειραματων</a:t>
            </a:r>
            <a:r>
              <a:rPr lang="el-GR" dirty="0" smtClean="0">
                <a:solidFill>
                  <a:srgbClr val="FF0000"/>
                </a:solidFill>
              </a:rPr>
              <a:t> του </a:t>
            </a:r>
            <a:r>
              <a:rPr lang="el-GR" dirty="0" err="1" smtClean="0">
                <a:solidFill>
                  <a:srgbClr val="FF0000"/>
                </a:solidFill>
              </a:rPr>
              <a:t>Γαλιλαιου</a:t>
            </a:r>
            <a:r>
              <a:rPr lang="el-GR" dirty="0" smtClean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https://www.youtube.com/watch?v=AYz_K3mwq6A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6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Εντάξει…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Πώς θα ορίζατε </a:t>
            </a:r>
            <a:r>
              <a:rPr lang="el-GR" dirty="0" err="1" smtClean="0"/>
              <a:t>εσεις</a:t>
            </a:r>
            <a:r>
              <a:rPr lang="el-GR" dirty="0" smtClean="0"/>
              <a:t> την ταχύτητα;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Περιμένετε ότι θα </a:t>
            </a:r>
            <a:r>
              <a:rPr lang="el-GR" dirty="0" err="1" smtClean="0">
                <a:solidFill>
                  <a:srgbClr val="FF0000"/>
                </a:solidFill>
              </a:rPr>
              <a:t>χρειαστειτε</a:t>
            </a:r>
            <a:r>
              <a:rPr lang="el-GR" dirty="0" smtClean="0">
                <a:solidFill>
                  <a:srgbClr val="FF0000"/>
                </a:solidFill>
              </a:rPr>
              <a:t> αριθμούς γι αυτό; Είναι αναγκαίο; 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Αν χρησιμοποιήσουμε αριθμούς σας ενοχλεί, σας ευχαριστεί ή είναι αδιάφορο;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9271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Εντάξει…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Πώς θα ορίζατε </a:t>
            </a:r>
            <a:r>
              <a:rPr lang="el-GR" dirty="0" err="1" smtClean="0"/>
              <a:t>εσεις</a:t>
            </a:r>
            <a:r>
              <a:rPr lang="el-GR" dirty="0" smtClean="0"/>
              <a:t> την ταχύτητα;</a:t>
            </a:r>
          </a:p>
          <a:p>
            <a:endParaRPr lang="el-GR" dirty="0"/>
          </a:p>
          <a:p>
            <a:r>
              <a:rPr lang="el-GR" dirty="0" smtClean="0"/>
              <a:t>Πχ πόσος χρόνος χρειάζεται για να περάσει ένα </a:t>
            </a:r>
            <a:r>
              <a:rPr lang="el-GR" dirty="0" err="1" smtClean="0"/>
              <a:t>αντικειμενο</a:t>
            </a:r>
            <a:r>
              <a:rPr lang="el-GR" dirty="0" smtClean="0"/>
              <a:t> ολόκληρο από ένα σημείο;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2141967" y="4499267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2434934" y="5291355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947102" y="5314296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7452320" y="3933056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241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Αναστοχασμο</a:t>
            </a:r>
            <a:r>
              <a:rPr lang="el-GR" dirty="0" err="1"/>
              <a:t>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Πώς θα </a:t>
            </a:r>
            <a:r>
              <a:rPr lang="el-GR" dirty="0" err="1" smtClean="0"/>
              <a:t>οριζατε</a:t>
            </a:r>
            <a:r>
              <a:rPr lang="el-GR" dirty="0" smtClean="0"/>
              <a:t> την </a:t>
            </a:r>
            <a:r>
              <a:rPr lang="el-GR" dirty="0" err="1" smtClean="0"/>
              <a:t>ταχυτητα</a:t>
            </a:r>
            <a:r>
              <a:rPr lang="el-GR" dirty="0" smtClean="0"/>
              <a:t> αν </a:t>
            </a:r>
            <a:r>
              <a:rPr lang="el-GR" dirty="0" err="1" smtClean="0"/>
              <a:t>ηταν</a:t>
            </a:r>
            <a:r>
              <a:rPr lang="el-GR" dirty="0" smtClean="0"/>
              <a:t> δική σας </a:t>
            </a:r>
            <a:r>
              <a:rPr lang="el-GR" dirty="0" err="1" smtClean="0"/>
              <a:t>αποφαση</a:t>
            </a:r>
            <a:r>
              <a:rPr lang="el-GR" dirty="0" smtClean="0"/>
              <a:t>;</a:t>
            </a:r>
          </a:p>
          <a:p>
            <a:r>
              <a:rPr lang="el-GR" dirty="0" smtClean="0"/>
              <a:t>Θα δίνατε ένα ορισμό ή πολλούς, διακρίνοντας περιπτώσεις;</a:t>
            </a:r>
          </a:p>
        </p:txBody>
      </p:sp>
    </p:spTree>
    <p:extLst>
      <p:ext uri="{BB962C8B-B14F-4D97-AF65-F5344CB8AC3E}">
        <p14:creationId xmlns:p14="http://schemas.microsoft.com/office/powerpoint/2010/main" val="420435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Όλα αυτά να μπουν </a:t>
            </a:r>
            <a:r>
              <a:rPr lang="el-GR" dirty="0" err="1" smtClean="0"/>
              <a:t>κατω</a:t>
            </a:r>
            <a:r>
              <a:rPr lang="el-GR" dirty="0" smtClean="0"/>
              <a:t> από την </a:t>
            </a:r>
            <a:r>
              <a:rPr lang="el-GR" dirty="0" err="1" smtClean="0"/>
              <a:t>εξουσια</a:t>
            </a:r>
            <a:r>
              <a:rPr lang="el-GR" dirty="0" smtClean="0"/>
              <a:t> ενός </a:t>
            </a:r>
            <a:r>
              <a:rPr lang="el-GR" dirty="0" err="1" smtClean="0"/>
              <a:t>βελους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Και ενός τύπου </a:t>
            </a:r>
            <a:r>
              <a:rPr lang="en-US" dirty="0" smtClean="0"/>
              <a:t>v=s/t</a:t>
            </a:r>
            <a:r>
              <a:rPr lang="el-GR" dirty="0" smtClean="0"/>
              <a:t>  ;</a:t>
            </a:r>
          </a:p>
          <a:p>
            <a:r>
              <a:rPr lang="el-GR" dirty="0" err="1" smtClean="0">
                <a:solidFill>
                  <a:srgbClr val="FF0000"/>
                </a:solidFill>
              </a:rPr>
              <a:t>Γιατι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να </a:t>
            </a:r>
            <a:r>
              <a:rPr lang="el-GR" dirty="0" err="1" smtClean="0">
                <a:solidFill>
                  <a:srgbClr val="FF0000"/>
                </a:solidFill>
              </a:rPr>
              <a:t>γινει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αυτο</a:t>
            </a:r>
            <a:r>
              <a:rPr lang="el-GR" dirty="0" smtClean="0">
                <a:solidFill>
                  <a:srgbClr val="FF0000"/>
                </a:solidFill>
              </a:rPr>
              <a:t>;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Μήπως θα </a:t>
            </a:r>
            <a:r>
              <a:rPr lang="el-GR" dirty="0" err="1" smtClean="0">
                <a:solidFill>
                  <a:srgbClr val="FF0000"/>
                </a:solidFill>
              </a:rPr>
              <a:t>προτιμουσατε</a:t>
            </a:r>
            <a:r>
              <a:rPr lang="el-GR" dirty="0" smtClean="0">
                <a:solidFill>
                  <a:srgbClr val="FF0000"/>
                </a:solidFill>
              </a:rPr>
              <a:t> μια </a:t>
            </a:r>
            <a:r>
              <a:rPr lang="el-GR" dirty="0" err="1" smtClean="0">
                <a:solidFill>
                  <a:srgbClr val="FF0000"/>
                </a:solidFill>
              </a:rPr>
              <a:t>ζωγραφια</a:t>
            </a:r>
            <a:r>
              <a:rPr lang="el-GR" dirty="0" smtClean="0">
                <a:solidFill>
                  <a:srgbClr val="FF0000"/>
                </a:solidFill>
              </a:rPr>
              <a:t>;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Δεξιό βέλος 3"/>
          <p:cNvSpPr/>
          <p:nvPr/>
        </p:nvSpPr>
        <p:spPr>
          <a:xfrm>
            <a:off x="3079751" y="3717032"/>
            <a:ext cx="259228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1" y="4653136"/>
            <a:ext cx="73834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074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Γραφικές παραστάσεις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απόσταση σαν συνάρτηση του </a:t>
            </a:r>
            <a:r>
              <a:rPr lang="el-GR" dirty="0" err="1" smtClean="0"/>
              <a:t>χρονου</a:t>
            </a:r>
            <a:endParaRPr lang="el-GR" dirty="0" smtClean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www.youtube.com/watch?v=GtoamALPOP0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71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Προσδιορισμός της ταχύτητας</a:t>
            </a:r>
            <a:endParaRPr lang="el-GR" dirty="0"/>
          </a:p>
        </p:txBody>
      </p:sp>
      <p:sp>
        <p:nvSpPr>
          <p:cNvPr id="4" name="Έλλειψη 3"/>
          <p:cNvSpPr/>
          <p:nvPr/>
        </p:nvSpPr>
        <p:spPr>
          <a:xfrm>
            <a:off x="1992534" y="2564904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1920526" y="4679891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072654" y="4823907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2136550" y="44638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>
            <a:off x="2369342" y="4388660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>
            <a:off x="2441350" y="47686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2593750" y="49210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665758" y="44638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 flipH="1">
            <a:off x="2064542" y="5255955"/>
            <a:ext cx="15042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H="1">
            <a:off x="2674132" y="5148567"/>
            <a:ext cx="144016" cy="356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 flipH="1">
            <a:off x="2369342" y="5148567"/>
            <a:ext cx="144016" cy="356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4572000" y="1772816"/>
            <a:ext cx="0" cy="453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>
            <a:off x="7956376" y="1628800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04048" y="155679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10</a:t>
            </a:r>
            <a:r>
              <a:rPr lang="en-US" dirty="0" smtClean="0"/>
              <a:t>cm</a:t>
            </a:r>
            <a:endParaRPr lang="el-GR" dirty="0"/>
          </a:p>
        </p:txBody>
      </p:sp>
      <p:sp>
        <p:nvSpPr>
          <p:cNvPr id="19" name="Ορθογώνιο 18"/>
          <p:cNvSpPr/>
          <p:nvPr/>
        </p:nvSpPr>
        <p:spPr>
          <a:xfrm>
            <a:off x="1691680" y="227687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8229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</a:t>
            </a:r>
            <a:r>
              <a:rPr lang="el-GR" dirty="0" err="1"/>
              <a:t>ταχυτητα</a:t>
            </a:r>
            <a:r>
              <a:rPr lang="el-GR" dirty="0"/>
              <a:t> σαν συνάρτηση του </a:t>
            </a:r>
            <a:r>
              <a:rPr lang="el-GR" dirty="0" err="1"/>
              <a:t>χρονου</a:t>
            </a:r>
            <a:r>
              <a:rPr lang="el-GR" dirty="0"/>
              <a:t>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(</a:t>
            </a:r>
            <a:r>
              <a:rPr lang="el-GR" dirty="0" err="1"/>
              <a:t>σχημα</a:t>
            </a:r>
            <a:r>
              <a:rPr lang="el-GR" dirty="0"/>
              <a:t> και </a:t>
            </a:r>
            <a:r>
              <a:rPr lang="el-GR" dirty="0" err="1"/>
              <a:t>λογισμικο</a:t>
            </a:r>
            <a:r>
              <a:rPr lang="el-GR" dirty="0"/>
              <a:t>)</a:t>
            </a:r>
          </a:p>
          <a:p>
            <a:r>
              <a:rPr lang="el-GR" dirty="0" err="1">
                <a:solidFill>
                  <a:srgbClr val="FF0000"/>
                </a:solidFill>
              </a:rPr>
              <a:t>Γιατι</a:t>
            </a:r>
            <a:r>
              <a:rPr lang="el-GR" dirty="0">
                <a:solidFill>
                  <a:srgbClr val="FF0000"/>
                </a:solidFill>
              </a:rPr>
              <a:t> όχι σαν συνάρτηση της </a:t>
            </a:r>
            <a:r>
              <a:rPr lang="el-GR" dirty="0" err="1">
                <a:solidFill>
                  <a:srgbClr val="FF0000"/>
                </a:solidFill>
              </a:rPr>
              <a:t>αποστασης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2437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Ασκηση</a:t>
            </a:r>
            <a:r>
              <a:rPr lang="el-GR" dirty="0" smtClean="0"/>
              <a:t> </a:t>
            </a:r>
            <a:r>
              <a:rPr lang="el-GR" dirty="0" err="1" smtClean="0"/>
              <a:t>αυτοαξιολογησης</a:t>
            </a:r>
            <a:endParaRPr lang="el-GR" dirty="0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5827156"/>
              </p:ext>
            </p:extLst>
          </p:nvPr>
        </p:nvGraphicFramePr>
        <p:xfrm>
          <a:off x="1547664" y="1988839"/>
          <a:ext cx="5623560" cy="4519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4930"/>
                <a:gridCol w="468630"/>
              </a:tblGrid>
              <a:tr h="4720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διανύουν το ίδιο διάστημα στον ίδιο χρόνο, τότε τα δύο σώματα κινούνται με την ίδια ταχύτητα.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δύο σώματα που κινούνται διανύουν το ίδιο διάστημα σε διαφορετικούς χρόνους, τότε μεγαλύτερη ταχύτητα έχει το σώμα που χρειάζεται τον λιγότερο χρόνο.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δύο σώματα που κινούνται για τον ίδιο χρόνο αλλά διανύουν διαφορετικά διαστήματα, μεγαλύτερη ταχύτητα έχει το σώμα που διανύει το μεγαλύτερο διάστημα.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διανύουν το ίδιο διάστημα σε διαφορετικούς χρόνους, τότε μικρότερη  ταχύτητα έχει το σώμα που χρειάζεται τον περισσότερο  χρόνο.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δύο σώματα που κινούνται για τον ίδιο χρόνο αλλά διανύουν διαφορετικά διαστήματα, μικρότερη ταχύτητα έχει το σώμα που διανύει το μικρότερο  διάστημα.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ξέρουμε το διάστημα που διανύει ένα σώμα που κινείται, αλλά δε ξέρουμε το χρόνο που χρειάστηκε για αυτήν την κίνηση, τότε δε μπορούμε να υπολογίσουμε την ταχύτητα του σώματος.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20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ξέρουμε τον χρόνο κίνησης ενός σώματος αλλά δε ξέρουμε το διάστημα που διάνυσε, τότε δε μπορούμε να υπολογίσουμε την ταχύτητα του.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338535"/>
            <a:ext cx="6244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Σημειώστε με Σ την πρόταση που θεωρείτε Σωστή και με Λ τη πρόταση που θεωρείτε Λάθος.</a:t>
            </a:r>
            <a:r>
              <a:rPr kumimoji="0" lang="el-GR" altLang="el-GR" sz="12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l-GR" alt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el-GR" altLang="el-G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Δωρο</a:t>
            </a:r>
            <a:r>
              <a:rPr kumimoji="0" lang="el-GR" alt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από τον Κ. </a:t>
            </a:r>
            <a:r>
              <a:rPr kumimoji="0" lang="el-GR" altLang="el-G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Ναουμ</a:t>
            </a:r>
            <a:r>
              <a:rPr kumimoji="0" lang="el-GR" alt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610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Ποια είναι η σταθερή και ποια ή μεταβαλλόμενη κίνηση;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Ορισμός της στιγμιαίας ταχύτητας. Διάγραμμα ταχύτητας χρόνου</a:t>
            </a:r>
          </a:p>
          <a:p>
            <a:r>
              <a:rPr lang="el-GR" dirty="0" smtClean="0"/>
              <a:t>Ορισμός της </a:t>
            </a:r>
            <a:r>
              <a:rPr lang="el-GR" dirty="0" err="1" smtClean="0"/>
              <a:t>επιτάγχυνσης</a:t>
            </a:r>
            <a:r>
              <a:rPr lang="el-GR" dirty="0" smtClean="0"/>
              <a:t>. Είναι </a:t>
            </a:r>
            <a:r>
              <a:rPr lang="el-GR" dirty="0" err="1" smtClean="0"/>
              <a:t>καλο</a:t>
            </a:r>
            <a:r>
              <a:rPr lang="el-GR" dirty="0" smtClean="0"/>
              <a:t> το όνομα «</a:t>
            </a:r>
            <a:r>
              <a:rPr lang="el-GR" dirty="0" err="1" smtClean="0"/>
              <a:t>επιτάγχυνση</a:t>
            </a:r>
            <a:r>
              <a:rPr lang="el-GR" dirty="0" smtClean="0"/>
              <a:t>»;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>
                <a:solidFill>
                  <a:srgbClr val="FF0000"/>
                </a:solidFill>
              </a:rPr>
              <a:t>Διάγραμμα ταχύτητας- </a:t>
            </a:r>
            <a:r>
              <a:rPr lang="el-GR" dirty="0" err="1" smtClean="0">
                <a:solidFill>
                  <a:srgbClr val="FF0000"/>
                </a:solidFill>
              </a:rPr>
              <a:t>χρονου</a:t>
            </a:r>
            <a:r>
              <a:rPr lang="el-GR" dirty="0" smtClean="0">
                <a:solidFill>
                  <a:srgbClr val="FF0000"/>
                </a:solidFill>
              </a:rPr>
              <a:t>. Ένα πολύ </a:t>
            </a:r>
            <a:r>
              <a:rPr lang="el-GR" dirty="0" err="1" smtClean="0">
                <a:solidFill>
                  <a:srgbClr val="FF0000"/>
                </a:solidFill>
              </a:rPr>
              <a:t>χρησιμο</a:t>
            </a:r>
            <a:r>
              <a:rPr lang="el-GR" dirty="0" smtClean="0">
                <a:solidFill>
                  <a:srgbClr val="FF0000"/>
                </a:solidFill>
              </a:rPr>
              <a:t> εργαλείο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https://www.youtube.com/watch?v=V5E_LLUgbjI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Βασικές Εννοιες Φυσικής   _ ΠΑΝΕΠΙΣΤΗΜΙΟ ΘΕΣΣΑΛΙΑΣ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Προηγούμενη διάλεξη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Δυναμικη</a:t>
            </a:r>
            <a:r>
              <a:rPr lang="el-GR" dirty="0" smtClean="0"/>
              <a:t> </a:t>
            </a:r>
            <a:r>
              <a:rPr lang="el-GR" dirty="0" err="1" smtClean="0"/>
              <a:t>ισορροπια</a:t>
            </a:r>
            <a:r>
              <a:rPr lang="el-GR" dirty="0" smtClean="0"/>
              <a:t> (</a:t>
            </a:r>
            <a:r>
              <a:rPr lang="en-US" dirty="0" smtClean="0"/>
              <a:t>pH, </a:t>
            </a:r>
            <a:r>
              <a:rPr lang="el-GR" dirty="0" smtClean="0"/>
              <a:t>χημικές αντιδράσεις, εξάτμιση/συμπύκνωση, Διαλύματα)</a:t>
            </a:r>
          </a:p>
          <a:p>
            <a:r>
              <a:rPr lang="el-GR" dirty="0" err="1" smtClean="0"/>
              <a:t>Οξεα</a:t>
            </a:r>
            <a:r>
              <a:rPr lang="el-GR" dirty="0" smtClean="0"/>
              <a:t> </a:t>
            </a:r>
            <a:r>
              <a:rPr lang="el-GR" dirty="0" err="1" smtClean="0"/>
              <a:t>Βασεις</a:t>
            </a:r>
            <a:endParaRPr lang="en-US" dirty="0" smtClean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8476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3082354"/>
          </a:xfrm>
        </p:spPr>
        <p:txBody>
          <a:bodyPr>
            <a:normAutofit/>
          </a:bodyPr>
          <a:lstStyle/>
          <a:p>
            <a:r>
              <a:rPr lang="el-GR" dirty="0" err="1" smtClean="0"/>
              <a:t>Νοιωθετε</a:t>
            </a:r>
            <a:r>
              <a:rPr lang="el-GR" dirty="0" smtClean="0"/>
              <a:t> οικεία με το </a:t>
            </a:r>
            <a:r>
              <a:rPr lang="el-GR" dirty="0" err="1" smtClean="0"/>
              <a:t>διανυσμα</a:t>
            </a:r>
            <a:r>
              <a:rPr lang="el-GR" dirty="0" smtClean="0"/>
              <a:t> </a:t>
            </a:r>
            <a:r>
              <a:rPr lang="el-GR" dirty="0" err="1" smtClean="0"/>
              <a:t>ταχυτητα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64"/>
            <a:ext cx="416656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60" y="4437112"/>
            <a:ext cx="6372200" cy="231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445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Αναστοχασμος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Έχετε </a:t>
            </a:r>
            <a:r>
              <a:rPr lang="el-GR" dirty="0" err="1" smtClean="0"/>
              <a:t>ερωτηματα</a:t>
            </a:r>
            <a:r>
              <a:rPr lang="el-GR" dirty="0" smtClean="0"/>
              <a:t> για την </a:t>
            </a:r>
            <a:r>
              <a:rPr lang="el-GR" dirty="0" err="1" smtClean="0"/>
              <a:t>ταχυτητα</a:t>
            </a:r>
            <a:r>
              <a:rPr lang="el-GR" dirty="0" smtClean="0"/>
              <a:t> της Φυσικής;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4580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Μερος</a:t>
            </a:r>
            <a:r>
              <a:rPr lang="el-GR" dirty="0" smtClean="0"/>
              <a:t> 2ο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επιμονή της ταχύτητας</a:t>
            </a:r>
          </a:p>
          <a:p>
            <a:endParaRPr lang="el-GR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www.youtube.com/watch?v=vw3tpYhAEnE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046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Πού οφείλεται η διαφορά;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Ας φαντασθούμε αντικείμενα που στέκονται </a:t>
            </a:r>
            <a:r>
              <a:rPr lang="el-GR" dirty="0" err="1"/>
              <a:t>μεσα</a:t>
            </a:r>
            <a:r>
              <a:rPr lang="el-GR" dirty="0"/>
              <a:t> σε ένα σταθερά κινούμενο σώμα και…</a:t>
            </a:r>
          </a:p>
          <a:p>
            <a:r>
              <a:rPr lang="el-GR" dirty="0" err="1"/>
              <a:t>Αντικειμενα</a:t>
            </a:r>
            <a:r>
              <a:rPr lang="el-GR" dirty="0"/>
              <a:t> γύρω μας που </a:t>
            </a:r>
            <a:r>
              <a:rPr lang="el-GR" dirty="0" err="1"/>
              <a:t>αφου</a:t>
            </a:r>
            <a:r>
              <a:rPr lang="el-GR" dirty="0"/>
              <a:t> σπρωχθούν </a:t>
            </a:r>
            <a:r>
              <a:rPr lang="el-GR" dirty="0" err="1" smtClean="0"/>
              <a:t>σταματουν</a:t>
            </a:r>
            <a:endParaRPr lang="el-GR" dirty="0"/>
          </a:p>
          <a:p>
            <a:r>
              <a:rPr lang="el-GR" dirty="0" smtClean="0">
                <a:solidFill>
                  <a:srgbClr val="FF0000"/>
                </a:solidFill>
              </a:rPr>
              <a:t>Τι σας </a:t>
            </a:r>
            <a:r>
              <a:rPr lang="el-GR" dirty="0" err="1" smtClean="0">
                <a:solidFill>
                  <a:srgbClr val="FF0000"/>
                </a:solidFill>
              </a:rPr>
              <a:t>μοιαζει</a:t>
            </a:r>
            <a:r>
              <a:rPr lang="el-GR" dirty="0" smtClean="0">
                <a:solidFill>
                  <a:srgbClr val="FF0000"/>
                </a:solidFill>
              </a:rPr>
              <a:t> πιο </a:t>
            </a:r>
            <a:r>
              <a:rPr lang="el-GR" dirty="0" err="1" smtClean="0">
                <a:solidFill>
                  <a:srgbClr val="FF0000"/>
                </a:solidFill>
              </a:rPr>
              <a:t>κοντινο</a:t>
            </a:r>
            <a:r>
              <a:rPr lang="el-GR" dirty="0" smtClean="0">
                <a:solidFill>
                  <a:srgbClr val="FF0000"/>
                </a:solidFill>
              </a:rPr>
              <a:t> με τον </a:t>
            </a:r>
            <a:r>
              <a:rPr lang="el-GR" dirty="0" err="1" smtClean="0">
                <a:solidFill>
                  <a:srgbClr val="FF0000"/>
                </a:solidFill>
              </a:rPr>
              <a:t>εαυτο</a:t>
            </a:r>
            <a:r>
              <a:rPr lang="el-GR" dirty="0" smtClean="0">
                <a:solidFill>
                  <a:srgbClr val="FF0000"/>
                </a:solidFill>
              </a:rPr>
              <a:t> σας όταν </a:t>
            </a:r>
            <a:r>
              <a:rPr lang="el-GR" dirty="0" smtClean="0">
                <a:solidFill>
                  <a:srgbClr val="FF0000"/>
                </a:solidFill>
              </a:rPr>
              <a:t>είστε </a:t>
            </a:r>
            <a:r>
              <a:rPr lang="el-GR" dirty="0" smtClean="0">
                <a:solidFill>
                  <a:srgbClr val="FF0000"/>
                </a:solidFill>
              </a:rPr>
              <a:t>σε ένα </a:t>
            </a:r>
            <a:r>
              <a:rPr lang="el-GR" dirty="0" err="1" smtClean="0">
                <a:solidFill>
                  <a:srgbClr val="FF0000"/>
                </a:solidFill>
              </a:rPr>
              <a:t>αμαξι</a:t>
            </a:r>
            <a:r>
              <a:rPr lang="el-GR" dirty="0" smtClean="0">
                <a:solidFill>
                  <a:srgbClr val="FF0000"/>
                </a:solidFill>
              </a:rPr>
              <a:t>;</a:t>
            </a:r>
            <a:endParaRPr lang="el-GR" dirty="0"/>
          </a:p>
          <a:p>
            <a:endParaRPr lang="el-GR" dirty="0" smtClean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64952"/>
            <a:ext cx="2681858" cy="178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Ευθύγραμμο βέλος σύνδεσης 4"/>
          <p:cNvCxnSpPr/>
          <p:nvPr/>
        </p:nvCxnSpPr>
        <p:spPr>
          <a:xfrm flipH="1">
            <a:off x="3419872" y="4725144"/>
            <a:ext cx="93610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4827176"/>
            <a:ext cx="2371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Ευθύγραμμο βέλος σύνδεσης 6"/>
          <p:cNvCxnSpPr/>
          <p:nvPr/>
        </p:nvCxnSpPr>
        <p:spPr>
          <a:xfrm>
            <a:off x="4644008" y="4725144"/>
            <a:ext cx="187220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 flipH="1">
            <a:off x="1907704" y="4725144"/>
            <a:ext cx="216024" cy="64807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2339752" y="4725144"/>
            <a:ext cx="4536504" cy="39604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86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Πού οφείλεται η διαφορά;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Ας φαντασθούμε αντικείμενα που στέκονται </a:t>
            </a:r>
            <a:r>
              <a:rPr lang="el-GR" dirty="0" err="1"/>
              <a:t>μεσα</a:t>
            </a:r>
            <a:r>
              <a:rPr lang="el-GR" dirty="0"/>
              <a:t> σε ένα σταθερά κινούμενο σώμα και…</a:t>
            </a:r>
          </a:p>
          <a:p>
            <a:r>
              <a:rPr lang="el-GR" dirty="0" err="1"/>
              <a:t>Αντικειμενα</a:t>
            </a:r>
            <a:r>
              <a:rPr lang="el-GR" dirty="0"/>
              <a:t> γύρω μας που </a:t>
            </a:r>
            <a:r>
              <a:rPr lang="el-GR" dirty="0" err="1"/>
              <a:t>αφου</a:t>
            </a:r>
            <a:r>
              <a:rPr lang="el-GR" dirty="0"/>
              <a:t> σπρωχθούν </a:t>
            </a:r>
            <a:r>
              <a:rPr lang="el-GR" dirty="0" err="1" smtClean="0"/>
              <a:t>σταματουν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>
                <a:solidFill>
                  <a:srgbClr val="FF0000"/>
                </a:solidFill>
              </a:rPr>
              <a:t>Η </a:t>
            </a:r>
            <a:r>
              <a:rPr lang="el-GR" dirty="0" err="1" smtClean="0">
                <a:solidFill>
                  <a:srgbClr val="FF0000"/>
                </a:solidFill>
              </a:rPr>
              <a:t>ταχυτητα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ε</a:t>
            </a:r>
            <a:r>
              <a:rPr lang="el-GR" dirty="0" smtClean="0">
                <a:solidFill>
                  <a:srgbClr val="FF0000"/>
                </a:solidFill>
              </a:rPr>
              <a:t>ύκολα </a:t>
            </a:r>
            <a:r>
              <a:rPr lang="el-GR" dirty="0">
                <a:solidFill>
                  <a:srgbClr val="FF0000"/>
                </a:solidFill>
              </a:rPr>
              <a:t>βρίσκεται και χάνεται καθώς αλλάζουμε πλαίσιο;</a:t>
            </a:r>
            <a:r>
              <a:rPr lang="en-US" dirty="0">
                <a:solidFill>
                  <a:srgbClr val="FF0000"/>
                </a:solidFill>
              </a:rPr>
              <a:t> https://youtu.be/M9P-eDS3oMc?t=222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 smtClean="0">
                <a:solidFill>
                  <a:srgbClr val="FF0000"/>
                </a:solidFill>
              </a:rPr>
              <a:t>ή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είναι μια «προίκα» που χάνεται </a:t>
            </a:r>
            <a:r>
              <a:rPr lang="el-GR" dirty="0" err="1" smtClean="0">
                <a:solidFill>
                  <a:srgbClr val="FF0000"/>
                </a:solidFill>
              </a:rPr>
              <a:t>δυσκολα</a:t>
            </a:r>
            <a:r>
              <a:rPr lang="el-GR" dirty="0" smtClean="0">
                <a:solidFill>
                  <a:srgbClr val="FF0000"/>
                </a:solidFill>
              </a:rPr>
              <a:t>;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https</a:t>
            </a:r>
            <a:r>
              <a:rPr lang="en-US" dirty="0"/>
              <a:t>://youtu.be/Z_L911Yoybg?t=17</a:t>
            </a:r>
            <a:endParaRPr lang="el-GR" dirty="0"/>
          </a:p>
          <a:p>
            <a:endParaRPr lang="el-G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5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ταχύτητα είναι μια «φορτική» προίκα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https://www.youtube.com/watch?v=AyRJE1w5EU0</a:t>
            </a:r>
            <a:endParaRPr lang="el-GR" dirty="0" smtClean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www.youtube.com/watch?v=NWoTadpyxV4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1128"/>
            <a:ext cx="2790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3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/>
              <a:t>Ένα </a:t>
            </a:r>
            <a:r>
              <a:rPr lang="el-GR" dirty="0" err="1" smtClean="0"/>
              <a:t>βλημα</a:t>
            </a:r>
            <a:r>
              <a:rPr lang="el-GR" dirty="0" smtClean="0"/>
              <a:t> τρέχει </a:t>
            </a:r>
            <a:r>
              <a:rPr lang="el-GR" dirty="0" err="1" smtClean="0"/>
              <a:t>διπλα</a:t>
            </a:r>
            <a:r>
              <a:rPr lang="el-GR" dirty="0" smtClean="0"/>
              <a:t> μας. Μπορούμε να το πιάσουμε;</a:t>
            </a:r>
          </a:p>
          <a:p>
            <a:r>
              <a:rPr lang="el-GR" dirty="0" smtClean="0"/>
              <a:t>Πετάμε ένα </a:t>
            </a:r>
            <a:r>
              <a:rPr lang="el-GR" dirty="0" err="1" smtClean="0"/>
              <a:t>μπαλακι</a:t>
            </a:r>
            <a:r>
              <a:rPr lang="el-GR" dirty="0" smtClean="0"/>
              <a:t> στο </a:t>
            </a:r>
            <a:r>
              <a:rPr lang="el-GR" dirty="0" err="1" smtClean="0"/>
              <a:t>αυτοκινητο</a:t>
            </a:r>
            <a:r>
              <a:rPr lang="el-GR" dirty="0" smtClean="0"/>
              <a:t>. Πού θα πέσει;</a:t>
            </a:r>
          </a:p>
          <a:p>
            <a:r>
              <a:rPr lang="el-GR" dirty="0" err="1" smtClean="0"/>
              <a:t>Περπαταμε</a:t>
            </a:r>
            <a:r>
              <a:rPr lang="el-GR" dirty="0" smtClean="0"/>
              <a:t> και μας πέφτει ένα </a:t>
            </a:r>
            <a:r>
              <a:rPr lang="el-GR" dirty="0" err="1" smtClean="0"/>
              <a:t>αντικειμενο</a:t>
            </a:r>
            <a:r>
              <a:rPr lang="el-GR" dirty="0" smtClean="0"/>
              <a:t>. Που θα πέσει;</a:t>
            </a:r>
          </a:p>
          <a:p>
            <a:r>
              <a:rPr lang="el-GR" dirty="0" smtClean="0"/>
              <a:t>Ένα </a:t>
            </a:r>
            <a:r>
              <a:rPr lang="el-GR" dirty="0" err="1" smtClean="0"/>
              <a:t>ιστιοφορο</a:t>
            </a:r>
            <a:r>
              <a:rPr lang="el-GR" dirty="0" smtClean="0"/>
              <a:t> </a:t>
            </a:r>
            <a:r>
              <a:rPr lang="el-GR" dirty="0" err="1" smtClean="0"/>
              <a:t>ταξιδευτει</a:t>
            </a:r>
            <a:r>
              <a:rPr lang="el-GR" dirty="0" smtClean="0"/>
              <a:t> με </a:t>
            </a:r>
            <a:r>
              <a:rPr lang="el-GR" dirty="0" err="1" smtClean="0"/>
              <a:t>σταθερη</a:t>
            </a:r>
            <a:r>
              <a:rPr lang="el-GR" dirty="0" smtClean="0"/>
              <a:t> </a:t>
            </a:r>
            <a:r>
              <a:rPr lang="el-GR" dirty="0" err="1" smtClean="0"/>
              <a:t>ταχυτητα</a:t>
            </a:r>
            <a:r>
              <a:rPr lang="el-GR" dirty="0" smtClean="0"/>
              <a:t>. </a:t>
            </a:r>
            <a:r>
              <a:rPr lang="el-GR" dirty="0" err="1" smtClean="0"/>
              <a:t>Κατι</a:t>
            </a:r>
            <a:r>
              <a:rPr lang="el-GR" dirty="0" smtClean="0"/>
              <a:t> πέφτει από το κατάρτι. Πού θα πέσει;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FF0000"/>
                </a:solidFill>
              </a:rPr>
              <a:t>Κάθε </a:t>
            </a:r>
            <a:r>
              <a:rPr lang="el-GR" dirty="0" err="1" smtClean="0">
                <a:solidFill>
                  <a:srgbClr val="FF0000"/>
                </a:solidFill>
              </a:rPr>
              <a:t>κομματι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εχει</a:t>
            </a:r>
            <a:r>
              <a:rPr lang="el-GR" dirty="0" smtClean="0">
                <a:solidFill>
                  <a:srgbClr val="FF0000"/>
                </a:solidFill>
              </a:rPr>
              <a:t> τη </a:t>
            </a:r>
            <a:r>
              <a:rPr lang="el-GR" dirty="0" err="1" smtClean="0">
                <a:solidFill>
                  <a:srgbClr val="FF0000"/>
                </a:solidFill>
              </a:rPr>
              <a:t>δικη</a:t>
            </a:r>
            <a:r>
              <a:rPr lang="el-GR" dirty="0" smtClean="0">
                <a:solidFill>
                  <a:srgbClr val="FF0000"/>
                </a:solidFill>
              </a:rPr>
              <a:t> του </a:t>
            </a:r>
            <a:r>
              <a:rPr lang="el-GR" dirty="0" err="1" smtClean="0">
                <a:solidFill>
                  <a:srgbClr val="FF0000"/>
                </a:solidFill>
              </a:rPr>
              <a:t>κινηση</a:t>
            </a:r>
            <a:r>
              <a:rPr lang="el-GR" dirty="0" smtClean="0">
                <a:solidFill>
                  <a:srgbClr val="FF0000"/>
                </a:solidFill>
              </a:rPr>
              <a:t>. </a:t>
            </a:r>
            <a:r>
              <a:rPr lang="en-US" dirty="0"/>
              <a:t>https://www.youtube.com/watch?v=Cy70G3iB22o</a:t>
            </a:r>
            <a:endParaRPr lang="el-GR" dirty="0"/>
          </a:p>
          <a:p>
            <a:pPr marL="0" indent="0">
              <a:buNone/>
            </a:pPr>
            <a:endParaRPr lang="el-GR" dirty="0" smtClean="0">
              <a:solidFill>
                <a:srgbClr val="FF0000"/>
              </a:solidFill>
            </a:endParaRPr>
          </a:p>
          <a:p>
            <a:r>
              <a:rPr lang="el-GR" dirty="0" err="1" smtClean="0"/>
              <a:t>Ασκηση</a:t>
            </a:r>
            <a:r>
              <a:rPr lang="el-GR" dirty="0" smtClean="0"/>
              <a:t> ψυχολογικής παρατήρησης: </a:t>
            </a:r>
            <a:r>
              <a:rPr lang="el-GR" dirty="0" err="1" smtClean="0"/>
              <a:t>Γιατι</a:t>
            </a:r>
            <a:r>
              <a:rPr lang="el-GR" dirty="0" smtClean="0"/>
              <a:t> είναι </a:t>
            </a:r>
            <a:r>
              <a:rPr lang="el-GR" dirty="0" err="1" smtClean="0"/>
              <a:t>τοσο</a:t>
            </a:r>
            <a:r>
              <a:rPr lang="el-GR" dirty="0" smtClean="0"/>
              <a:t> </a:t>
            </a:r>
            <a:r>
              <a:rPr lang="el-GR" dirty="0" err="1" smtClean="0"/>
              <a:t>πειστικο</a:t>
            </a:r>
            <a:r>
              <a:rPr lang="el-GR" dirty="0" smtClean="0"/>
              <a:t> το </a:t>
            </a:r>
            <a:r>
              <a:rPr lang="el-GR" dirty="0" err="1" smtClean="0"/>
              <a:t>αισθημα</a:t>
            </a:r>
            <a:r>
              <a:rPr lang="el-GR" dirty="0" smtClean="0"/>
              <a:t> του </a:t>
            </a:r>
            <a:r>
              <a:rPr lang="el-GR" dirty="0" err="1" smtClean="0"/>
              <a:t>ανοικειν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Νοητικά πειράματα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3257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Πώς </a:t>
            </a:r>
            <a:r>
              <a:rPr lang="el-GR" dirty="0" err="1" smtClean="0"/>
              <a:t>μπορουμε</a:t>
            </a:r>
            <a:r>
              <a:rPr lang="el-GR" dirty="0" smtClean="0"/>
              <a:t> να </a:t>
            </a:r>
            <a:r>
              <a:rPr lang="el-GR" dirty="0" err="1" smtClean="0"/>
              <a:t>βοηθησουμε</a:t>
            </a:r>
            <a:r>
              <a:rPr lang="el-GR" dirty="0" smtClean="0"/>
              <a:t> τον </a:t>
            </a:r>
            <a:r>
              <a:rPr lang="el-GR" dirty="0" err="1" smtClean="0"/>
              <a:t>εαυτο</a:t>
            </a:r>
            <a:r>
              <a:rPr lang="el-GR" dirty="0" smtClean="0"/>
              <a:t> μας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Να </a:t>
            </a:r>
            <a:r>
              <a:rPr lang="el-GR" dirty="0" err="1" smtClean="0"/>
              <a:t>οικειοποιηθει</a:t>
            </a:r>
            <a:r>
              <a:rPr lang="el-GR" dirty="0" smtClean="0"/>
              <a:t> αυτή την </a:t>
            </a:r>
            <a:r>
              <a:rPr lang="el-GR" dirty="0" err="1" smtClean="0"/>
              <a:t>πραγματικοτητα</a:t>
            </a:r>
            <a:r>
              <a:rPr lang="el-GR" dirty="0" smtClean="0"/>
              <a:t>;</a:t>
            </a:r>
          </a:p>
          <a:p>
            <a:r>
              <a:rPr lang="el-GR" dirty="0" smtClean="0"/>
              <a:t>ένα </a:t>
            </a:r>
            <a:r>
              <a:rPr lang="el-GR" dirty="0" err="1" smtClean="0"/>
              <a:t>ταξιδι</a:t>
            </a:r>
            <a:r>
              <a:rPr lang="el-GR" dirty="0" smtClean="0"/>
              <a:t> με το </a:t>
            </a:r>
            <a:r>
              <a:rPr lang="el-GR" dirty="0" err="1" smtClean="0"/>
              <a:t>αυτοκινητο</a:t>
            </a:r>
            <a:r>
              <a:rPr lang="el-GR" dirty="0" smtClean="0"/>
              <a:t> ή το λεωφορείο</a:t>
            </a:r>
          </a:p>
          <a:p>
            <a:r>
              <a:rPr lang="el-GR" dirty="0" smtClean="0"/>
              <a:t>Η σκέψη ότι </a:t>
            </a:r>
            <a:r>
              <a:rPr lang="el-GR" dirty="0" err="1" smtClean="0"/>
              <a:t>τωρα</a:t>
            </a:r>
            <a:r>
              <a:rPr lang="el-GR" dirty="0" smtClean="0"/>
              <a:t> ο έλεγχος του </a:t>
            </a:r>
            <a:r>
              <a:rPr lang="el-GR" dirty="0" err="1" smtClean="0"/>
              <a:t>εαυτου</a:t>
            </a:r>
            <a:r>
              <a:rPr lang="el-GR" dirty="0" smtClean="0"/>
              <a:t> μου είναι πιο </a:t>
            </a:r>
            <a:r>
              <a:rPr lang="el-GR" dirty="0" err="1" smtClean="0"/>
              <a:t>λιγος</a:t>
            </a:r>
            <a:endParaRPr lang="en-US" dirty="0" smtClean="0"/>
          </a:p>
          <a:p>
            <a:r>
              <a:rPr lang="el-GR" dirty="0" smtClean="0"/>
              <a:t>η </a:t>
            </a:r>
            <a:r>
              <a:rPr lang="el-GR" dirty="0" err="1" smtClean="0"/>
              <a:t>δυσκολια</a:t>
            </a:r>
            <a:r>
              <a:rPr lang="el-GR" dirty="0" smtClean="0"/>
              <a:t> να </a:t>
            </a:r>
            <a:r>
              <a:rPr lang="el-GR" dirty="0" err="1" smtClean="0"/>
              <a:t>σταματησουμε</a:t>
            </a:r>
            <a:r>
              <a:rPr lang="el-GR" dirty="0" smtClean="0"/>
              <a:t> ένα αμάξι που </a:t>
            </a:r>
            <a:r>
              <a:rPr lang="el-GR" dirty="0" err="1" smtClean="0"/>
              <a:t>κυλαει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1006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*Α </a:t>
            </a:r>
            <a:r>
              <a:rPr lang="el-GR" dirty="0" err="1"/>
              <a:t>Νομος</a:t>
            </a:r>
            <a:r>
              <a:rPr lang="el-GR" dirty="0"/>
              <a:t>: Η εποχούμενη * 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72608"/>
          </a:xfrm>
        </p:spPr>
        <p:txBody>
          <a:bodyPr>
            <a:noAutofit/>
          </a:bodyPr>
          <a:lstStyle/>
          <a:p>
            <a:endParaRPr lang="el-GR" sz="1100" dirty="0"/>
          </a:p>
          <a:p>
            <a:pPr marL="0" indent="0">
              <a:buNone/>
            </a:pPr>
            <a:r>
              <a:rPr lang="el-GR" sz="1100" dirty="0"/>
              <a:t>[Καθηγητής]: </a:t>
            </a:r>
          </a:p>
          <a:p>
            <a:pPr marL="0" indent="0">
              <a:buNone/>
            </a:pPr>
            <a:r>
              <a:rPr lang="el-GR" sz="1100" dirty="0"/>
              <a:t>Ο </a:t>
            </a:r>
            <a:r>
              <a:rPr lang="el-GR" sz="1100" dirty="0" err="1"/>
              <a:t>ανθρωπος</a:t>
            </a:r>
            <a:r>
              <a:rPr lang="el-GR" sz="1100" dirty="0"/>
              <a:t> σε </a:t>
            </a:r>
            <a:r>
              <a:rPr lang="el-GR" sz="1100" dirty="0" err="1"/>
              <a:t>ενα</a:t>
            </a:r>
            <a:r>
              <a:rPr lang="el-GR" sz="1100" dirty="0"/>
              <a:t> </a:t>
            </a:r>
            <a:r>
              <a:rPr lang="el-GR" sz="1100" dirty="0" err="1"/>
              <a:t>αυτοκινητο</a:t>
            </a:r>
            <a:r>
              <a:rPr lang="el-GR" sz="1100" dirty="0"/>
              <a:t> που κινείται σταθερά </a:t>
            </a:r>
          </a:p>
          <a:p>
            <a:pPr marL="0" indent="0">
              <a:buNone/>
            </a:pPr>
            <a:r>
              <a:rPr lang="el-GR" sz="1100" dirty="0"/>
              <a:t>είναι μια ανθρώπινη βολίδα. </a:t>
            </a:r>
          </a:p>
          <a:p>
            <a:pPr marL="0" indent="0">
              <a:buNone/>
            </a:pPr>
            <a:r>
              <a:rPr lang="el-GR" sz="1100" dirty="0"/>
              <a:t>Το </a:t>
            </a:r>
            <a:r>
              <a:rPr lang="el-GR" sz="1100" dirty="0" err="1"/>
              <a:t>αυτοκινητο</a:t>
            </a:r>
            <a:r>
              <a:rPr lang="el-GR" sz="1100" dirty="0"/>
              <a:t> </a:t>
            </a:r>
            <a:r>
              <a:rPr lang="el-GR" sz="1100" dirty="0" err="1"/>
              <a:t>απλως</a:t>
            </a:r>
            <a:r>
              <a:rPr lang="el-GR" sz="1100" dirty="0"/>
              <a:t> τον κρατά για να μην πέσει </a:t>
            </a:r>
          </a:p>
          <a:p>
            <a:pPr marL="0" indent="0">
              <a:buNone/>
            </a:pPr>
            <a:r>
              <a:rPr lang="el-GR" sz="1100" dirty="0"/>
              <a:t>και σπρώχνει τον αέρα </a:t>
            </a:r>
            <a:r>
              <a:rPr lang="el-GR" sz="1100" dirty="0" err="1"/>
              <a:t>απο</a:t>
            </a:r>
            <a:r>
              <a:rPr lang="el-GR" sz="1100" dirty="0"/>
              <a:t> μπροστά του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[Μαθητής/</a:t>
            </a:r>
            <a:r>
              <a:rPr lang="el-GR" sz="1100" dirty="0" err="1"/>
              <a:t>τρι</a:t>
            </a:r>
            <a:r>
              <a:rPr lang="el-GR" sz="1100" dirty="0"/>
              <a:t>α]: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Τρέχεις </a:t>
            </a:r>
          </a:p>
          <a:p>
            <a:pPr marL="0" indent="0">
              <a:buNone/>
            </a:pPr>
            <a:r>
              <a:rPr lang="el-GR" sz="1100" dirty="0"/>
              <a:t>Το σώμα σου </a:t>
            </a:r>
          </a:p>
          <a:p>
            <a:pPr marL="0" indent="0">
              <a:buNone/>
            </a:pPr>
            <a:r>
              <a:rPr lang="el-GR" sz="1100" dirty="0"/>
              <a:t>φτερό στη βούλησή σου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Νομίζεις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Η μάζα σου ξέρει καλύτερα </a:t>
            </a:r>
          </a:p>
          <a:p>
            <a:pPr marL="0" indent="0">
              <a:buNone/>
            </a:pPr>
            <a:r>
              <a:rPr lang="el-GR" sz="1100" dirty="0"/>
              <a:t>Ανατριχιάζει </a:t>
            </a:r>
          </a:p>
          <a:p>
            <a:pPr marL="0" indent="0">
              <a:buNone/>
            </a:pPr>
            <a:r>
              <a:rPr lang="el-GR" sz="1100" dirty="0"/>
              <a:t>Εύθραυστη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Ψάχνεται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Κοιτάζει γύρω της </a:t>
            </a:r>
          </a:p>
          <a:p>
            <a:pPr marL="0" indent="0">
              <a:buNone/>
            </a:pPr>
            <a:r>
              <a:rPr lang="el-GR" sz="1100" dirty="0"/>
              <a:t>Σύντροφοι στη γιορτή </a:t>
            </a:r>
          </a:p>
          <a:p>
            <a:pPr marL="0" indent="0">
              <a:buNone/>
            </a:pPr>
            <a:r>
              <a:rPr lang="el-GR" sz="1100" dirty="0"/>
              <a:t>Οι πιθανοί </a:t>
            </a:r>
            <a:r>
              <a:rPr lang="el-GR" sz="1100" dirty="0" err="1"/>
              <a:t>τεμαχιστές</a:t>
            </a:r>
            <a:r>
              <a:rPr lang="el-GR" sz="1100" dirty="0"/>
              <a:t> της </a:t>
            </a:r>
            <a:endParaRPr lang="el-GR" sz="1100" dirty="0" smtClean="0"/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 smtClean="0"/>
              <a:t>Βίντεο</a:t>
            </a:r>
            <a:endParaRPr lang="el-GR" sz="1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268287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779912" y="5194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https://www.youtube.com/watch?v=3qNjt04bpQM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3923928" y="220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https://www.bbc.co.uk/news/extra/tgh54itx0b/grenoble-children-jump-from-fire</a:t>
            </a:r>
            <a:endParaRPr lang="el-G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37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Αναστοχασμος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Ποια είναι η κεντρική ιδέα σε αυτό το κομμάτι;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699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Τα υλικά και οι τελικές τους ιδιότητες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Ανάμεσα στα μόρια (&lt;10</a:t>
            </a:r>
            <a:r>
              <a:rPr lang="el-GR" baseline="30000" dirty="0" smtClean="0"/>
              <a:t>-9</a:t>
            </a:r>
            <a:r>
              <a:rPr lang="el-GR" dirty="0" smtClean="0"/>
              <a:t> </a:t>
            </a:r>
            <a:r>
              <a:rPr lang="en-US" dirty="0" smtClean="0"/>
              <a:t>m</a:t>
            </a:r>
            <a:r>
              <a:rPr lang="el-GR" dirty="0" smtClean="0"/>
              <a:t>) και στον </a:t>
            </a:r>
            <a:r>
              <a:rPr lang="el-GR" dirty="0" err="1" smtClean="0"/>
              <a:t>κοσμο</a:t>
            </a:r>
            <a:r>
              <a:rPr lang="el-GR" dirty="0"/>
              <a:t> </a:t>
            </a:r>
            <a:r>
              <a:rPr lang="el-GR" dirty="0" smtClean="0"/>
              <a:t>μας μπορούν να </a:t>
            </a:r>
            <a:r>
              <a:rPr lang="el-GR" dirty="0" err="1" smtClean="0"/>
              <a:t>υπαρξουν</a:t>
            </a:r>
            <a:r>
              <a:rPr lang="el-GR" dirty="0" smtClean="0"/>
              <a:t> πολλές δομές. </a:t>
            </a:r>
          </a:p>
          <a:p>
            <a:r>
              <a:rPr lang="el-GR" dirty="0" smtClean="0"/>
              <a:t>Παράδειγμα: </a:t>
            </a:r>
          </a:p>
          <a:p>
            <a:pPr lvl="1"/>
            <a:r>
              <a:rPr lang="el-GR" dirty="0" err="1" smtClean="0"/>
              <a:t>Χωμα</a:t>
            </a:r>
            <a:r>
              <a:rPr lang="el-GR" dirty="0" smtClean="0"/>
              <a:t> (κόκκοι) αλλά και: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www.youtube.com/watch?v=0olpSN6_TCc&amp;list=PLTZM4MrZKfW8JLYNhJe2uWNa0eIfent3B&amp;index=9</a:t>
            </a:r>
            <a:r>
              <a:rPr lang="el-GR" dirty="0"/>
              <a:t> </a:t>
            </a:r>
            <a:r>
              <a:rPr lang="el-GR" dirty="0" smtClean="0"/>
              <a:t> (1:57- 6:20)</a:t>
            </a:r>
          </a:p>
          <a:p>
            <a:pPr lvl="1"/>
            <a:r>
              <a:rPr lang="el-GR" dirty="0" err="1" smtClean="0"/>
              <a:t>υδροφοβα</a:t>
            </a:r>
            <a:r>
              <a:rPr lang="el-GR" dirty="0" smtClean="0"/>
              <a:t> </a:t>
            </a:r>
            <a:r>
              <a:rPr lang="en-US" dirty="0" smtClean="0"/>
              <a:t> - </a:t>
            </a:r>
            <a:r>
              <a:rPr lang="el-GR" dirty="0" smtClean="0"/>
              <a:t> πολλές κλίμακες 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www.youtube.com/watch?v=Ru6QXMdXpBA</a:t>
            </a:r>
            <a:endParaRPr lang="el-GR" dirty="0" smtClean="0"/>
          </a:p>
          <a:p>
            <a:pPr lvl="1"/>
            <a:r>
              <a:rPr lang="el-GR" dirty="0" err="1" smtClean="0"/>
              <a:t>Ομοια</a:t>
            </a:r>
            <a:r>
              <a:rPr lang="el-GR" dirty="0" smtClean="0"/>
              <a:t> </a:t>
            </a:r>
            <a:r>
              <a:rPr lang="el-GR" dirty="0" err="1" smtClean="0"/>
              <a:t>φαινομενα</a:t>
            </a:r>
            <a:r>
              <a:rPr lang="el-GR" dirty="0" smtClean="0"/>
              <a:t> στη </a:t>
            </a:r>
            <a:r>
              <a:rPr lang="el-GR" dirty="0" err="1" smtClean="0"/>
              <a:t>φυση</a:t>
            </a:r>
            <a:r>
              <a:rPr lang="el-GR" dirty="0" smtClean="0"/>
              <a:t>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www.youtube.com/watch?v=INfDbrsqNco</a:t>
            </a:r>
            <a:endParaRPr lang="el-GR" dirty="0" smtClean="0"/>
          </a:p>
          <a:p>
            <a:pPr lvl="1"/>
            <a:r>
              <a:rPr lang="el-GR" dirty="0" err="1" smtClean="0"/>
              <a:t>Δομηση</a:t>
            </a:r>
            <a:r>
              <a:rPr lang="el-GR" dirty="0" smtClean="0"/>
              <a:t> σε </a:t>
            </a:r>
            <a:r>
              <a:rPr lang="el-GR" dirty="0" err="1" smtClean="0"/>
              <a:t>μεγαλυτερη</a:t>
            </a:r>
            <a:r>
              <a:rPr lang="el-GR" dirty="0" smtClean="0"/>
              <a:t> κλίμακα (</a:t>
            </a:r>
            <a:r>
              <a:rPr lang="el-GR" dirty="0" err="1" smtClean="0"/>
              <a:t>πειραματα</a:t>
            </a:r>
            <a:r>
              <a:rPr lang="el-GR" dirty="0" smtClean="0"/>
              <a:t> για </a:t>
            </a:r>
            <a:r>
              <a:rPr lang="el-GR" dirty="0" err="1" smtClean="0"/>
              <a:t>παιδια</a:t>
            </a:r>
            <a:r>
              <a:rPr lang="el-GR" dirty="0" smtClean="0"/>
              <a:t>)</a:t>
            </a:r>
            <a:endParaRPr lang="en-US" dirty="0" smtClean="0"/>
          </a:p>
          <a:p>
            <a:pPr marL="457200" lvl="1" indent="0">
              <a:buNone/>
            </a:pPr>
            <a:r>
              <a:rPr lang="el-GR" dirty="0" smtClean="0"/>
              <a:t>Στο </a:t>
            </a:r>
            <a:r>
              <a:rPr lang="en-US" dirty="0">
                <a:hlinkClick r:id="rId5"/>
              </a:rPr>
              <a:t>https://eclass.uth.gr/modules/document/?</a:t>
            </a:r>
            <a:r>
              <a:rPr lang="en-US" dirty="0" smtClean="0">
                <a:hlinkClick r:id="rId5"/>
              </a:rPr>
              <a:t>course=PRE_U_113</a:t>
            </a:r>
            <a:r>
              <a:rPr lang="el-GR" dirty="0" smtClean="0"/>
              <a:t>,</a:t>
            </a:r>
          </a:p>
          <a:p>
            <a:pPr marL="457200" lvl="1" indent="0">
              <a:buNone/>
            </a:pPr>
            <a:r>
              <a:rPr lang="el-GR" dirty="0"/>
              <a:t>«</a:t>
            </a:r>
            <a:r>
              <a:rPr lang="el-GR" dirty="0" err="1"/>
              <a:t>Ολες</a:t>
            </a:r>
            <a:r>
              <a:rPr lang="el-GR" dirty="0"/>
              <a:t> οι </a:t>
            </a:r>
            <a:r>
              <a:rPr lang="el-GR" dirty="0" err="1"/>
              <a:t>δραστηριοτητες</a:t>
            </a:r>
            <a:r>
              <a:rPr lang="el-GR" dirty="0"/>
              <a:t> του </a:t>
            </a:r>
            <a:r>
              <a:rPr lang="el-GR" dirty="0" err="1" smtClean="0"/>
              <a:t>PriSciNet</a:t>
            </a:r>
            <a:r>
              <a:rPr lang="el-GR" dirty="0"/>
              <a:t>» Σελ 213 Πόσο </a:t>
            </a:r>
            <a:r>
              <a:rPr lang="el-GR" dirty="0" err="1"/>
              <a:t>βαρος</a:t>
            </a:r>
            <a:r>
              <a:rPr lang="el-GR" dirty="0"/>
              <a:t> </a:t>
            </a:r>
            <a:r>
              <a:rPr lang="el-GR" dirty="0" err="1"/>
              <a:t>μπορει</a:t>
            </a:r>
            <a:r>
              <a:rPr lang="el-GR" dirty="0"/>
              <a:t>  να </a:t>
            </a:r>
            <a:r>
              <a:rPr lang="el-GR" dirty="0" err="1"/>
              <a:t>αντεξει</a:t>
            </a:r>
            <a:r>
              <a:rPr lang="el-GR" dirty="0"/>
              <a:t> μια γέφυρα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1581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Μερος</a:t>
            </a:r>
            <a:r>
              <a:rPr lang="el-GR" dirty="0" smtClean="0"/>
              <a:t> 3ο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Απλές μηχανές και Δυνάμεις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4416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Απλες</a:t>
            </a:r>
            <a:r>
              <a:rPr lang="el-GR" dirty="0" smtClean="0"/>
              <a:t> </a:t>
            </a:r>
            <a:r>
              <a:rPr lang="el-GR" dirty="0" err="1" smtClean="0"/>
              <a:t>μηχανες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https://www.explorelearning.com/index.cfm?method=cSearch.actDoSearch&amp;NewSearch=1&amp;uncompiledQuery=simple+machines&amp;Submit=GO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68960"/>
            <a:ext cx="4845348" cy="367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746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Απλες</a:t>
            </a:r>
            <a:r>
              <a:rPr lang="el-GR" dirty="0" smtClean="0"/>
              <a:t> </a:t>
            </a:r>
            <a:r>
              <a:rPr lang="el-GR" dirty="0" err="1" smtClean="0"/>
              <a:t>μηχανες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Μοχλοι</a:t>
            </a:r>
            <a:r>
              <a:rPr lang="el-GR" dirty="0" smtClean="0"/>
              <a:t> και </a:t>
            </a:r>
            <a:r>
              <a:rPr lang="el-GR" dirty="0" err="1" smtClean="0"/>
              <a:t>τριβη</a:t>
            </a:r>
            <a:endParaRPr lang="el-GR" dirty="0" smtClean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www.youtube.com/watch?v=co7vGKzU4PM</a:t>
            </a:r>
            <a:endParaRPr lang="el-GR" dirty="0" smtClean="0"/>
          </a:p>
          <a:p>
            <a:r>
              <a:rPr lang="el-GR" dirty="0" err="1" smtClean="0"/>
              <a:t>Τροχαλιες</a:t>
            </a:r>
            <a:endParaRPr lang="el-GR" dirty="0" smtClean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www.youtube.com/watch?v=73vnrGYmS5U</a:t>
            </a:r>
            <a:endParaRPr lang="el-GR" dirty="0" smtClean="0"/>
          </a:p>
          <a:p>
            <a:r>
              <a:rPr lang="el-GR" dirty="0" err="1" smtClean="0"/>
              <a:t>Δυναμεις</a:t>
            </a:r>
            <a:endParaRPr lang="el-GR" dirty="0" smtClean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www.youtube.com/watch?v=pJllHOIZTjQ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2900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Οψεις</a:t>
            </a:r>
            <a:r>
              <a:rPr lang="el-GR" dirty="0" smtClean="0"/>
              <a:t> της </a:t>
            </a:r>
            <a:r>
              <a:rPr lang="el-GR" dirty="0" err="1" smtClean="0"/>
              <a:t>δυναμης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 err="1" smtClean="0"/>
              <a:t>Δυναμη</a:t>
            </a:r>
            <a:r>
              <a:rPr lang="el-GR" dirty="0" smtClean="0"/>
              <a:t> </a:t>
            </a:r>
            <a:r>
              <a:rPr lang="el-GR" dirty="0" err="1" smtClean="0"/>
              <a:t>σημαινει</a:t>
            </a:r>
            <a:r>
              <a:rPr lang="el-GR" dirty="0" smtClean="0"/>
              <a:t> </a:t>
            </a:r>
            <a:r>
              <a:rPr lang="el-GR" dirty="0" err="1" smtClean="0"/>
              <a:t>ενταση</a:t>
            </a:r>
            <a:r>
              <a:rPr lang="el-GR" dirty="0" smtClean="0"/>
              <a:t>; (</a:t>
            </a:r>
            <a:r>
              <a:rPr lang="el-GR" dirty="0" err="1" smtClean="0"/>
              <a:t>ενας</a:t>
            </a:r>
            <a:r>
              <a:rPr lang="el-GR" dirty="0" smtClean="0"/>
              <a:t> </a:t>
            </a:r>
            <a:r>
              <a:rPr lang="el-GR" dirty="0" err="1" smtClean="0"/>
              <a:t>πελωριος</a:t>
            </a:r>
            <a:r>
              <a:rPr lang="el-GR" dirty="0" smtClean="0"/>
              <a:t> </a:t>
            </a:r>
            <a:r>
              <a:rPr lang="el-GR" dirty="0" err="1" smtClean="0"/>
              <a:t>βραχος</a:t>
            </a:r>
            <a:r>
              <a:rPr lang="el-GR" dirty="0" smtClean="0"/>
              <a:t> κάθεται στο έδαφος). </a:t>
            </a:r>
            <a:r>
              <a:rPr lang="el-GR" dirty="0" err="1" smtClean="0"/>
              <a:t>Υπαρχει</a:t>
            </a:r>
            <a:r>
              <a:rPr lang="el-GR" dirty="0" smtClean="0"/>
              <a:t> </a:t>
            </a:r>
            <a:r>
              <a:rPr lang="el-GR" dirty="0" err="1" smtClean="0"/>
              <a:t>δυναμη</a:t>
            </a:r>
            <a:r>
              <a:rPr lang="el-GR" dirty="0" smtClean="0"/>
              <a:t>;</a:t>
            </a:r>
          </a:p>
          <a:p>
            <a:r>
              <a:rPr lang="el-GR" dirty="0" smtClean="0"/>
              <a:t>Ένα βιβλίο πάνω σε ένα τραπέζι</a:t>
            </a:r>
          </a:p>
          <a:p>
            <a:endParaRPr lang="el-GR" dirty="0"/>
          </a:p>
          <a:p>
            <a:r>
              <a:rPr lang="el-GR" dirty="0" smtClean="0"/>
              <a:t>Τι μας </a:t>
            </a:r>
            <a:r>
              <a:rPr lang="el-GR" dirty="0" err="1" smtClean="0"/>
              <a:t>κινητοποιει</a:t>
            </a:r>
            <a:r>
              <a:rPr lang="el-GR" dirty="0" smtClean="0"/>
              <a:t> να </a:t>
            </a:r>
            <a:r>
              <a:rPr lang="el-GR" dirty="0" err="1" smtClean="0"/>
              <a:t>αναγνωρισουμε</a:t>
            </a:r>
            <a:r>
              <a:rPr lang="el-GR" dirty="0" smtClean="0"/>
              <a:t> ψυχολογικά την </a:t>
            </a:r>
            <a:r>
              <a:rPr lang="el-GR" dirty="0" err="1" smtClean="0"/>
              <a:t>παρουσια</a:t>
            </a:r>
            <a:r>
              <a:rPr lang="el-GR" dirty="0" smtClean="0"/>
              <a:t> </a:t>
            </a:r>
            <a:r>
              <a:rPr lang="el-GR" dirty="0" err="1" smtClean="0"/>
              <a:t>δυναμης</a:t>
            </a:r>
            <a:r>
              <a:rPr lang="el-GR" dirty="0" smtClean="0"/>
              <a:t>; Μια </a:t>
            </a:r>
            <a:r>
              <a:rPr lang="el-GR" dirty="0" err="1" smtClean="0"/>
              <a:t>σφοδρη</a:t>
            </a:r>
            <a:r>
              <a:rPr lang="el-GR" dirty="0" smtClean="0"/>
              <a:t> </a:t>
            </a:r>
            <a:r>
              <a:rPr lang="el-GR" dirty="0" err="1" smtClean="0"/>
              <a:t>κινηση</a:t>
            </a:r>
            <a:r>
              <a:rPr lang="el-GR" dirty="0" smtClean="0"/>
              <a:t>; Η προοπτική μιας </a:t>
            </a:r>
            <a:r>
              <a:rPr lang="el-GR" dirty="0" err="1" smtClean="0"/>
              <a:t>εκρηξης</a:t>
            </a:r>
            <a:r>
              <a:rPr lang="el-GR" dirty="0" smtClean="0"/>
              <a:t> ή μιας </a:t>
            </a:r>
            <a:r>
              <a:rPr lang="el-GR" dirty="0" err="1" smtClean="0"/>
              <a:t>καταστροφης</a:t>
            </a:r>
            <a:r>
              <a:rPr lang="el-GR" dirty="0" smtClean="0"/>
              <a:t>; Το </a:t>
            </a:r>
            <a:r>
              <a:rPr lang="el-GR" dirty="0" err="1" smtClean="0"/>
              <a:t>αδιαβλητο</a:t>
            </a:r>
            <a:r>
              <a:rPr lang="el-GR" dirty="0" smtClean="0"/>
              <a:t>; Αυτό που μας </a:t>
            </a:r>
            <a:r>
              <a:rPr lang="el-GR" dirty="0" err="1" smtClean="0"/>
              <a:t>επιβάλεται</a:t>
            </a:r>
            <a:r>
              <a:rPr lang="el-GR" dirty="0" smtClean="0"/>
              <a:t>;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76872"/>
            <a:ext cx="1810294" cy="13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61248"/>
            <a:ext cx="1014489" cy="114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45371"/>
            <a:ext cx="2325613" cy="11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624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Μηχανικη</a:t>
            </a:r>
            <a:r>
              <a:rPr lang="el-GR" dirty="0" smtClean="0"/>
              <a:t> στην </a:t>
            </a:r>
            <a:r>
              <a:rPr lang="el-GR" dirty="0" err="1" smtClean="0"/>
              <a:t>ποιηση</a:t>
            </a:r>
            <a:r>
              <a:rPr lang="el-GR" dirty="0" smtClean="0"/>
              <a:t> και τη </a:t>
            </a:r>
            <a:r>
              <a:rPr lang="el-GR" dirty="0" err="1" smtClean="0"/>
              <a:t>λογοτεχνια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l-GR" dirty="0" err="1" smtClean="0"/>
              <a:t>Δυναμη</a:t>
            </a:r>
            <a:endParaRPr lang="el-GR" dirty="0" smtClean="0"/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https://www.greek-language.gr/digitalResources/literature/tools/concordance/search.html?lq=%CE%94%CF%85%CE%BD%CE%B1%CE%BC%CE%B7</a:t>
            </a:r>
            <a:r>
              <a:rPr lang="el-GR" dirty="0" err="1" smtClean="0"/>
              <a:t>Οξυγονο</a:t>
            </a:r>
            <a:endParaRPr lang="el-GR" dirty="0" smtClean="0"/>
          </a:p>
          <a:p>
            <a:endParaRPr lang="el-GR" dirty="0" smtClean="0">
              <a:hlinkClick r:id="rId2"/>
            </a:endParaRPr>
          </a:p>
          <a:p>
            <a:pPr marL="0" indent="0">
              <a:buNone/>
            </a:pPr>
            <a:r>
              <a:rPr lang="el-GR" dirty="0" err="1" smtClean="0"/>
              <a:t>Σβελτο</a:t>
            </a:r>
            <a:endParaRPr lang="el-GR" dirty="0" smtClean="0"/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https://www.greek-language.gr/digitalResources/literature/tools/concordance/search.html?lq=%CE%A3%CE%B2%CE%AD%CE%BB%CF%84%CE%BF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Βάρος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https://www.greek-language.gr/digitalResources/literature/tools/concordance/search.html?lq=%</a:t>
            </a:r>
            <a:r>
              <a:rPr lang="en-US" dirty="0" smtClean="0">
                <a:hlinkClick r:id="rId3"/>
              </a:rPr>
              <a:t>CE%B2%CE%AC%CF%81%CE%BF%CF%82</a:t>
            </a: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Βαρύτητα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https://www.greek-language.gr/digitalResources/literature/tools/concordance/search.html?lq=%</a:t>
            </a:r>
            <a:r>
              <a:rPr lang="en-US" dirty="0" smtClean="0">
                <a:hlinkClick r:id="rId4"/>
              </a:rPr>
              <a:t>CE%B2%CE%B1%CF%81%CF%8D%CF%84%CE%B7%CF%84%CE%B1</a:t>
            </a:r>
            <a:endParaRPr lang="el-GR" dirty="0" smtClean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Βαρύ</a:t>
            </a:r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https://www.greek-language.gr/digitalResources/literature/tools/concordance/search.html?lq=%CE%B2%CE%B1%CF%81%CF%8D</a:t>
            </a:r>
            <a:endParaRPr lang="el-GR" dirty="0" smtClean="0"/>
          </a:p>
          <a:p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Ελαφράδα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https://www.greek-language.gr/digitalResources/literature/tools/concordance/search.html?lq=%</a:t>
            </a:r>
            <a:r>
              <a:rPr lang="en-US" dirty="0" smtClean="0">
                <a:hlinkClick r:id="rId5"/>
              </a:rPr>
              <a:t>CE%B5%CE%BB%CE%B1%CF%86%CF%81%CE%AC%CE%B4%CE%B1</a:t>
            </a:r>
            <a:endParaRPr lang="el-GR" dirty="0" smtClean="0"/>
          </a:p>
          <a:p>
            <a:endParaRPr lang="el-GR" dirty="0"/>
          </a:p>
          <a:p>
            <a:pPr marL="0" indent="0">
              <a:buNone/>
            </a:pPr>
            <a:r>
              <a:rPr lang="el-GR" dirty="0" smtClean="0"/>
              <a:t>Αργο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www.greek-language.gr/digitalResources/literature/tools/concordance/search.html?lq=word:11489</a:t>
            </a:r>
            <a:endParaRPr lang="el-GR" dirty="0" smtClean="0"/>
          </a:p>
          <a:p>
            <a:endParaRPr lang="el-GR" dirty="0"/>
          </a:p>
          <a:p>
            <a:pPr marL="0" indent="0">
              <a:buNone/>
            </a:pPr>
            <a:r>
              <a:rPr lang="el-GR" dirty="0" err="1" smtClean="0"/>
              <a:t>Ταχυ</a:t>
            </a:r>
            <a:endParaRPr lang="el-GR" dirty="0" smtClean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www.greek-language.gr/digitalResources/literature/tools/concordance/search.html?lq=word:20261</a:t>
            </a:r>
            <a:endParaRPr lang="el-GR" dirty="0" smtClean="0"/>
          </a:p>
          <a:p>
            <a:endParaRPr lang="el-GR" dirty="0"/>
          </a:p>
          <a:p>
            <a:pPr marL="0" indent="0">
              <a:buNone/>
            </a:pPr>
            <a:r>
              <a:rPr lang="el-GR" dirty="0" smtClean="0"/>
              <a:t>Ταχύτητα</a:t>
            </a:r>
          </a:p>
          <a:p>
            <a:pPr marL="0" indent="0">
              <a:buNone/>
            </a:pPr>
            <a:r>
              <a:rPr lang="en-US" dirty="0">
                <a:hlinkClick r:id="rId8"/>
              </a:rPr>
              <a:t>https://www.greek-language.gr/digitalResources/literature/tools/concordance/search.html?lq=%</a:t>
            </a:r>
            <a:r>
              <a:rPr lang="en-US" dirty="0" smtClean="0">
                <a:hlinkClick r:id="rId8"/>
              </a:rPr>
              <a:t>CF%84%CE%B1%CF%87%CF%8D%CF%84%CE%B7%CF%84%CE%B1</a:t>
            </a:r>
            <a:endParaRPr lang="el-GR" dirty="0" smtClean="0"/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7899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l-GR" dirty="0"/>
              <a:t>Τι </a:t>
            </a:r>
            <a:r>
              <a:rPr lang="el-GR" dirty="0" err="1"/>
              <a:t>μπορει</a:t>
            </a:r>
            <a:r>
              <a:rPr lang="el-GR" dirty="0"/>
              <a:t> να είναι </a:t>
            </a:r>
            <a:r>
              <a:rPr lang="el-GR" dirty="0" smtClean="0"/>
              <a:t>η «</a:t>
            </a:r>
            <a:r>
              <a:rPr lang="el-GR" dirty="0" err="1" smtClean="0"/>
              <a:t>δυναμη</a:t>
            </a:r>
            <a:r>
              <a:rPr lang="el-GR" dirty="0"/>
              <a:t>;»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4456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0003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15" y="4509120"/>
            <a:ext cx="2480536" cy="216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989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Που υπάρχει «δύναμη»; 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6" y="1600200"/>
            <a:ext cx="75510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807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Τριβη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4525963"/>
          </a:xfrm>
        </p:spPr>
        <p:txBody>
          <a:bodyPr/>
          <a:lstStyle/>
          <a:p>
            <a:r>
              <a:rPr lang="el-GR" dirty="0" smtClean="0"/>
              <a:t>Όταν </a:t>
            </a:r>
            <a:r>
              <a:rPr lang="el-GR" dirty="0" err="1" smtClean="0"/>
              <a:t>θελουμε</a:t>
            </a:r>
            <a:r>
              <a:rPr lang="el-GR" dirty="0" smtClean="0"/>
              <a:t> πολλή ή λίγη τριβή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28860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99734"/>
            <a:ext cx="15144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33456"/>
            <a:ext cx="25050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59" y="1694333"/>
            <a:ext cx="12477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11560" y="5229200"/>
            <a:ext cx="7950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/>
              <a:t>Πατατες</a:t>
            </a:r>
            <a:r>
              <a:rPr lang="el-GR" dirty="0"/>
              <a:t> και </a:t>
            </a:r>
            <a:r>
              <a:rPr lang="el-GR" dirty="0" err="1"/>
              <a:t>τριβες</a:t>
            </a:r>
            <a:endParaRPr lang="el-GR" dirty="0"/>
          </a:p>
          <a:p>
            <a:r>
              <a:rPr lang="el-GR" dirty="0"/>
              <a:t>https://www.youtube.com/watch?v=AIb2tUoe8rw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611560" y="587553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/>
              <a:t>Τριβη</a:t>
            </a:r>
            <a:r>
              <a:rPr lang="el-GR" dirty="0"/>
              <a:t> και </a:t>
            </a:r>
            <a:r>
              <a:rPr lang="el-GR" dirty="0" err="1"/>
              <a:t>μετακινηση</a:t>
            </a:r>
            <a:endParaRPr lang="el-GR" dirty="0"/>
          </a:p>
          <a:p>
            <a:r>
              <a:rPr lang="el-GR" dirty="0"/>
              <a:t>https://www.youtube.com/watch?v=2qbMbSGRbWI</a:t>
            </a:r>
          </a:p>
        </p:txBody>
      </p:sp>
    </p:spTree>
    <p:extLst>
      <p:ext uri="{BB962C8B-B14F-4D97-AF65-F5344CB8AC3E}">
        <p14:creationId xmlns:p14="http://schemas.microsoft.com/office/powerpoint/2010/main" val="1700997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Αντίσταση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149080"/>
            <a:ext cx="25415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0459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91680"/>
            <a:ext cx="2914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608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Πως </a:t>
            </a:r>
            <a:r>
              <a:rPr lang="el-GR" dirty="0" err="1" smtClean="0"/>
              <a:t>μετραμε</a:t>
            </a:r>
            <a:r>
              <a:rPr lang="el-GR" dirty="0" smtClean="0"/>
              <a:t> τη </a:t>
            </a:r>
            <a:r>
              <a:rPr lang="el-GR" dirty="0" err="1" smtClean="0"/>
              <a:t>δυναμη</a:t>
            </a:r>
            <a:r>
              <a:rPr lang="el-GR" dirty="0" smtClean="0"/>
              <a:t>; Τι </a:t>
            </a:r>
            <a:r>
              <a:rPr lang="el-GR" dirty="0" err="1" smtClean="0"/>
              <a:t>μετραμε</a:t>
            </a:r>
            <a:r>
              <a:rPr lang="el-GR" dirty="0" smtClean="0"/>
              <a:t> εδώ;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2052000" cy="41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16" y="1844824"/>
            <a:ext cx="338137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12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ΔΙΑΛΕΞΗ 8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/>
              <a:t> </a:t>
            </a:r>
            <a:r>
              <a:rPr lang="el-GR" dirty="0" smtClean="0"/>
              <a:t>ΜΕΡΟΣ : </a:t>
            </a:r>
            <a:r>
              <a:rPr lang="el-GR" dirty="0" err="1" smtClean="0"/>
              <a:t>Μηχανικη</a:t>
            </a:r>
            <a:r>
              <a:rPr lang="el-GR" dirty="0" smtClean="0"/>
              <a:t>. </a:t>
            </a:r>
            <a:r>
              <a:rPr lang="el-GR" dirty="0" err="1" smtClean="0"/>
              <a:t>Ταχυτητα</a:t>
            </a:r>
            <a:r>
              <a:rPr lang="el-GR" dirty="0" smtClean="0"/>
              <a:t>. Μετρήσεις και αναπαραστάσεις</a:t>
            </a:r>
          </a:p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ΜΕΡΟΣ: </a:t>
            </a:r>
            <a:r>
              <a:rPr lang="el-GR" dirty="0" smtClean="0"/>
              <a:t>Η </a:t>
            </a:r>
            <a:r>
              <a:rPr lang="el-GR" dirty="0" err="1" smtClean="0"/>
              <a:t>επιμονη</a:t>
            </a:r>
            <a:r>
              <a:rPr lang="el-GR" dirty="0" smtClean="0"/>
              <a:t> της ταχύτητας</a:t>
            </a:r>
          </a:p>
          <a:p>
            <a:r>
              <a:rPr lang="el-GR" dirty="0" smtClean="0"/>
              <a:t>3</a:t>
            </a:r>
            <a:r>
              <a:rPr lang="el-GR" baseline="30000" dirty="0" smtClean="0"/>
              <a:t>ο</a:t>
            </a:r>
            <a:r>
              <a:rPr lang="el-GR" dirty="0" smtClean="0"/>
              <a:t> ΜΕΡΟΣ: </a:t>
            </a:r>
            <a:r>
              <a:rPr lang="el-GR" dirty="0" err="1" smtClean="0"/>
              <a:t>Δυναμεις</a:t>
            </a:r>
            <a:r>
              <a:rPr lang="el-GR" dirty="0" smtClean="0"/>
              <a:t>. Απλές μηχανές.</a:t>
            </a:r>
          </a:p>
          <a:p>
            <a:r>
              <a:rPr lang="el-GR" dirty="0" smtClean="0"/>
              <a:t>4</a:t>
            </a:r>
            <a:r>
              <a:rPr lang="el-GR" baseline="30000" dirty="0" smtClean="0"/>
              <a:t>ο</a:t>
            </a:r>
            <a:r>
              <a:rPr lang="el-GR" dirty="0" smtClean="0"/>
              <a:t> ΜΕΡΟΣ: Δυνάμεις καθημερινές και επιστημονικές. Το μοντέλο μας. </a:t>
            </a:r>
          </a:p>
          <a:p>
            <a:r>
              <a:rPr lang="el-GR" dirty="0" smtClean="0"/>
              <a:t>5</a:t>
            </a:r>
            <a:r>
              <a:rPr lang="el-GR" baseline="30000" dirty="0" smtClean="0"/>
              <a:t>ο</a:t>
            </a:r>
            <a:r>
              <a:rPr lang="el-GR" dirty="0" smtClean="0"/>
              <a:t> ΜΕΡΟΣ: Εφαρμογές</a:t>
            </a:r>
          </a:p>
          <a:p>
            <a:r>
              <a:rPr lang="el-GR" dirty="0" smtClean="0"/>
              <a:t>6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r>
              <a:rPr lang="el-GR" dirty="0" smtClean="0"/>
              <a:t>ΜΕΡΟΣ: Σύνοψη, σχολιασμός μαθήματος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7085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Είναι </a:t>
            </a:r>
            <a:r>
              <a:rPr lang="el-GR" dirty="0" err="1" smtClean="0"/>
              <a:t>δυναμεις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/>
          <a:lstStyle/>
          <a:p>
            <a:r>
              <a:rPr lang="el-GR" dirty="0" smtClean="0"/>
              <a:t>Είναι η τριβή </a:t>
            </a:r>
            <a:r>
              <a:rPr lang="el-GR" dirty="0" err="1" smtClean="0"/>
              <a:t>δυναμη</a:t>
            </a:r>
            <a:r>
              <a:rPr lang="el-GR" dirty="0" smtClean="0"/>
              <a:t>; Ή είναι μια </a:t>
            </a:r>
            <a:r>
              <a:rPr lang="el-GR" dirty="0" err="1" smtClean="0"/>
              <a:t>κατασταση</a:t>
            </a:r>
            <a:r>
              <a:rPr lang="el-GR" dirty="0" smtClean="0"/>
              <a:t>;</a:t>
            </a:r>
          </a:p>
          <a:p>
            <a:r>
              <a:rPr lang="el-GR" dirty="0" smtClean="0"/>
              <a:t>Είναι η </a:t>
            </a:r>
            <a:r>
              <a:rPr lang="el-GR" dirty="0" err="1" smtClean="0"/>
              <a:t>αντισταση</a:t>
            </a:r>
            <a:r>
              <a:rPr lang="el-GR" dirty="0" smtClean="0"/>
              <a:t> ενός </a:t>
            </a:r>
            <a:r>
              <a:rPr lang="el-GR" dirty="0" err="1" smtClean="0"/>
              <a:t>εμποδιου</a:t>
            </a:r>
            <a:r>
              <a:rPr lang="el-GR" dirty="0" smtClean="0"/>
              <a:t> </a:t>
            </a:r>
            <a:r>
              <a:rPr lang="el-GR" dirty="0" err="1" smtClean="0"/>
              <a:t>δυναμη</a:t>
            </a:r>
            <a:r>
              <a:rPr lang="el-GR" dirty="0" smtClean="0"/>
              <a:t>;</a:t>
            </a:r>
            <a:endParaRPr lang="en-US" dirty="0" smtClean="0"/>
          </a:p>
          <a:p>
            <a:r>
              <a:rPr lang="el-GR" dirty="0" smtClean="0"/>
              <a:t>Είναι το βάρος δύναμη ή ζόρισμα;</a:t>
            </a:r>
            <a:endParaRPr lang="el-GR" dirty="0" smtClean="0"/>
          </a:p>
          <a:p>
            <a:r>
              <a:rPr lang="el-GR" dirty="0" smtClean="0"/>
              <a:t>Υπάρχει </a:t>
            </a:r>
            <a:r>
              <a:rPr lang="el-GR" dirty="0" err="1" smtClean="0"/>
              <a:t>δυναμη</a:t>
            </a:r>
            <a:r>
              <a:rPr lang="el-GR" dirty="0" smtClean="0"/>
              <a:t> όταν </a:t>
            </a:r>
            <a:r>
              <a:rPr lang="el-GR" dirty="0" err="1" smtClean="0"/>
              <a:t>κατι</a:t>
            </a:r>
            <a:r>
              <a:rPr lang="el-GR" dirty="0" smtClean="0"/>
              <a:t> είναι ακίνητο;</a:t>
            </a:r>
          </a:p>
          <a:p>
            <a:r>
              <a:rPr lang="el-GR" dirty="0" err="1" smtClean="0"/>
              <a:t>Εχει</a:t>
            </a:r>
            <a:r>
              <a:rPr lang="el-GR" dirty="0" smtClean="0"/>
              <a:t> </a:t>
            </a:r>
            <a:r>
              <a:rPr lang="el-GR" dirty="0" err="1" smtClean="0"/>
              <a:t>σημασια</a:t>
            </a:r>
            <a:r>
              <a:rPr lang="el-GR" dirty="0" smtClean="0"/>
              <a:t> η </a:t>
            </a:r>
            <a:r>
              <a:rPr lang="el-GR" dirty="0" err="1" smtClean="0"/>
              <a:t>προσπαθεια</a:t>
            </a:r>
            <a:r>
              <a:rPr lang="el-GR" dirty="0" smtClean="0"/>
              <a:t> ή το αποτέλεσμα;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Και </a:t>
            </a:r>
            <a:r>
              <a:rPr lang="el-GR" dirty="0" err="1" smtClean="0">
                <a:solidFill>
                  <a:srgbClr val="FF0000"/>
                </a:solidFill>
              </a:rPr>
              <a:t>γιατι</a:t>
            </a:r>
            <a:r>
              <a:rPr lang="el-GR" dirty="0" smtClean="0">
                <a:solidFill>
                  <a:srgbClr val="FF0000"/>
                </a:solidFill>
              </a:rPr>
              <a:t> να είναι η «</a:t>
            </a:r>
            <a:r>
              <a:rPr lang="el-GR" dirty="0" err="1" smtClean="0">
                <a:solidFill>
                  <a:srgbClr val="FF0000"/>
                </a:solidFill>
              </a:rPr>
              <a:t>δυναμη</a:t>
            </a:r>
            <a:r>
              <a:rPr lang="el-GR" dirty="0" smtClean="0">
                <a:solidFill>
                  <a:srgbClr val="FF0000"/>
                </a:solidFill>
              </a:rPr>
              <a:t>» </a:t>
            </a:r>
            <a:r>
              <a:rPr lang="el-GR" dirty="0" smtClean="0">
                <a:solidFill>
                  <a:srgbClr val="FF0000"/>
                </a:solidFill>
              </a:rPr>
              <a:t>ΕΝΑ </a:t>
            </a:r>
            <a:r>
              <a:rPr lang="el-GR" dirty="0" err="1" smtClean="0">
                <a:solidFill>
                  <a:srgbClr val="FF0000"/>
                </a:solidFill>
              </a:rPr>
              <a:t>πραγμα</a:t>
            </a:r>
            <a:r>
              <a:rPr lang="el-GR" dirty="0" smtClean="0">
                <a:solidFill>
                  <a:srgbClr val="FF0000"/>
                </a:solidFill>
              </a:rPr>
              <a:t>; </a:t>
            </a:r>
            <a:r>
              <a:rPr lang="el-GR" dirty="0" err="1" smtClean="0">
                <a:solidFill>
                  <a:srgbClr val="FF0000"/>
                </a:solidFill>
              </a:rPr>
              <a:t>Γιατι</a:t>
            </a:r>
            <a:r>
              <a:rPr lang="el-GR" dirty="0" smtClean="0">
                <a:solidFill>
                  <a:srgbClr val="FF0000"/>
                </a:solidFill>
              </a:rPr>
              <a:t> όχι πολυσημία όπως με τη μάθηση; Ή με την </a:t>
            </a:r>
            <a:r>
              <a:rPr lang="el-GR" dirty="0" err="1" smtClean="0">
                <a:solidFill>
                  <a:srgbClr val="FF0000"/>
                </a:solidFill>
              </a:rPr>
              <a:t>αισθηση</a:t>
            </a:r>
            <a:r>
              <a:rPr lang="el-GR" dirty="0" smtClean="0">
                <a:solidFill>
                  <a:srgbClr val="FF0000"/>
                </a:solidFill>
              </a:rPr>
              <a:t>;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186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Δυναμη</a:t>
            </a:r>
            <a:r>
              <a:rPr lang="el-GR" dirty="0" smtClean="0"/>
              <a:t> στη </a:t>
            </a:r>
            <a:r>
              <a:rPr lang="el-GR" dirty="0" err="1" smtClean="0"/>
              <a:t>γλωσσα</a:t>
            </a:r>
            <a:endParaRPr lang="el-G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2279181"/>
            <a:ext cx="4320000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51520" y="530120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Δείτε και: </a:t>
            </a:r>
          </a:p>
          <a:p>
            <a:r>
              <a:rPr lang="en-US" dirty="0" smtClean="0"/>
              <a:t>https</a:t>
            </a:r>
            <a:r>
              <a:rPr lang="en-US" dirty="0"/>
              <a:t>://www.greek-language.gr/greekLang/modern_greek/tools/lexica/triantafyllides/search.html?lq=%CE%B4%CF%8D%CE%BD%CE%B1%CE%BC%CE%B7&amp;dq=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33291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Όλα αυτά να μπουν </a:t>
            </a:r>
            <a:r>
              <a:rPr lang="el-GR" dirty="0" err="1" smtClean="0"/>
              <a:t>κατω</a:t>
            </a:r>
            <a:r>
              <a:rPr lang="el-GR" dirty="0" smtClean="0"/>
              <a:t> από την </a:t>
            </a:r>
            <a:r>
              <a:rPr lang="el-GR" dirty="0" err="1" smtClean="0"/>
              <a:t>εξουσια</a:t>
            </a:r>
            <a:r>
              <a:rPr lang="el-GR" dirty="0" smtClean="0"/>
              <a:t> ενός </a:t>
            </a:r>
            <a:r>
              <a:rPr lang="el-GR" dirty="0" err="1" smtClean="0"/>
              <a:t>βελους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Δεξιό βέλος 3"/>
          <p:cNvSpPr/>
          <p:nvPr/>
        </p:nvSpPr>
        <p:spPr>
          <a:xfrm>
            <a:off x="3275856" y="2780928"/>
            <a:ext cx="259228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9556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Αναστοχασμος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Χρησιμοποιείτε τη </a:t>
            </a:r>
            <a:r>
              <a:rPr lang="el-GR" dirty="0" err="1" smtClean="0"/>
              <a:t>δυναμη</a:t>
            </a:r>
            <a:r>
              <a:rPr lang="el-GR" dirty="0" smtClean="0"/>
              <a:t> στην καθημερινή σας </a:t>
            </a:r>
            <a:r>
              <a:rPr lang="el-GR" dirty="0" err="1" smtClean="0"/>
              <a:t>ζωη</a:t>
            </a:r>
            <a:r>
              <a:rPr lang="el-GR" dirty="0" smtClean="0"/>
              <a:t>. </a:t>
            </a:r>
            <a:r>
              <a:rPr lang="el-GR" dirty="0" err="1" smtClean="0"/>
              <a:t>Σιγουρα</a:t>
            </a:r>
            <a:r>
              <a:rPr lang="el-GR" dirty="0" smtClean="0"/>
              <a:t> </a:t>
            </a:r>
            <a:r>
              <a:rPr lang="el-GR" dirty="0" err="1" smtClean="0"/>
              <a:t>εχετε</a:t>
            </a:r>
            <a:r>
              <a:rPr lang="el-GR" dirty="0" smtClean="0"/>
              <a:t> </a:t>
            </a:r>
            <a:r>
              <a:rPr lang="el-GR" dirty="0" err="1" smtClean="0"/>
              <a:t>ασχοληθει</a:t>
            </a:r>
            <a:r>
              <a:rPr lang="el-GR" dirty="0" smtClean="0"/>
              <a:t> με αυτή και στην υποχρεωτική </a:t>
            </a:r>
            <a:r>
              <a:rPr lang="el-GR" dirty="0" err="1" smtClean="0"/>
              <a:t>εκπαιδευση</a:t>
            </a:r>
            <a:endParaRPr lang="el-GR" dirty="0" smtClean="0"/>
          </a:p>
          <a:p>
            <a:r>
              <a:rPr lang="el-GR" dirty="0" smtClean="0"/>
              <a:t>Τι είναι </a:t>
            </a:r>
            <a:r>
              <a:rPr lang="el-GR" dirty="0" err="1" smtClean="0"/>
              <a:t>λοιπον</a:t>
            </a:r>
            <a:r>
              <a:rPr lang="el-GR" dirty="0" smtClean="0"/>
              <a:t> η </a:t>
            </a:r>
            <a:r>
              <a:rPr lang="el-GR" dirty="0" err="1" smtClean="0"/>
              <a:t>δυναμη</a:t>
            </a:r>
            <a:r>
              <a:rPr lang="el-GR" dirty="0" smtClean="0"/>
              <a:t> για </a:t>
            </a:r>
            <a:r>
              <a:rPr lang="el-GR" dirty="0" err="1" smtClean="0"/>
              <a:t>εσας</a:t>
            </a:r>
            <a:r>
              <a:rPr lang="el-GR" dirty="0" smtClean="0"/>
              <a:t>, όταν αναφέρεται σε φυσικά </a:t>
            </a:r>
            <a:r>
              <a:rPr lang="el-GR" dirty="0" err="1" smtClean="0"/>
              <a:t>φαινομενα</a:t>
            </a:r>
            <a:r>
              <a:rPr lang="el-GR" dirty="0" smtClean="0"/>
              <a:t>; </a:t>
            </a:r>
          </a:p>
          <a:p>
            <a:r>
              <a:rPr lang="el-GR" dirty="0" err="1" smtClean="0"/>
              <a:t>Υπαρχει</a:t>
            </a:r>
            <a:r>
              <a:rPr lang="el-GR" dirty="0" smtClean="0"/>
              <a:t> </a:t>
            </a:r>
            <a:r>
              <a:rPr lang="el-GR" dirty="0" err="1" smtClean="0"/>
              <a:t>ενας</a:t>
            </a:r>
            <a:r>
              <a:rPr lang="el-GR" dirty="0" smtClean="0"/>
              <a:t> ή </a:t>
            </a:r>
            <a:r>
              <a:rPr lang="el-GR" dirty="0" err="1" smtClean="0"/>
              <a:t>πολλοι</a:t>
            </a:r>
            <a:r>
              <a:rPr lang="el-GR" dirty="0" smtClean="0"/>
              <a:t> ορισμοί;</a:t>
            </a:r>
          </a:p>
          <a:p>
            <a:endParaRPr lang="el-GR" dirty="0"/>
          </a:p>
          <a:p>
            <a:r>
              <a:rPr lang="el-GR" dirty="0" smtClean="0"/>
              <a:t>Δώστε 10 </a:t>
            </a:r>
            <a:r>
              <a:rPr lang="el-GR" dirty="0" err="1" smtClean="0"/>
              <a:t>λεπτα</a:t>
            </a:r>
            <a:r>
              <a:rPr lang="el-GR" dirty="0" smtClean="0"/>
              <a:t> να το </a:t>
            </a:r>
            <a:r>
              <a:rPr lang="el-GR" dirty="0" err="1" smtClean="0"/>
              <a:t>σκεφτειτε</a:t>
            </a:r>
            <a:r>
              <a:rPr lang="el-GR" dirty="0" smtClean="0"/>
              <a:t> και γράψτε </a:t>
            </a:r>
            <a:r>
              <a:rPr lang="el-GR" dirty="0" err="1" smtClean="0"/>
              <a:t>κατι</a:t>
            </a:r>
            <a:r>
              <a:rPr lang="el-GR" dirty="0" smtClean="0"/>
              <a:t> για </a:t>
            </a:r>
            <a:r>
              <a:rPr lang="el-GR" dirty="0" err="1" smtClean="0"/>
              <a:t>εσας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2940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Αρα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Ξέρουμε πολλά για τις δυνάμεις και τις κινήσεις </a:t>
            </a:r>
            <a:r>
              <a:rPr lang="el-GR" dirty="0" err="1" smtClean="0">
                <a:solidFill>
                  <a:srgbClr val="FF0000"/>
                </a:solidFill>
              </a:rPr>
              <a:t>αλλα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ίσως λιγότερα </a:t>
            </a:r>
            <a:r>
              <a:rPr lang="el-GR" dirty="0" smtClean="0">
                <a:solidFill>
                  <a:srgbClr val="FF0000"/>
                </a:solidFill>
              </a:rPr>
              <a:t>από όσα νομίζουμε.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 smtClean="0"/>
              <a:t>Τι </a:t>
            </a:r>
            <a:r>
              <a:rPr lang="el-GR" dirty="0" smtClean="0"/>
              <a:t>ξέρουμε από τον καθημερινή μας λόγο και την εμπειρία μας;</a:t>
            </a:r>
            <a:endParaRPr lang="el-GR" dirty="0" smtClean="0"/>
          </a:p>
          <a:p>
            <a:pPr>
              <a:buFontTx/>
              <a:buChar char="-"/>
            </a:pPr>
            <a:r>
              <a:rPr lang="el-GR" dirty="0" smtClean="0"/>
              <a:t>Χρειάζεται δύναμη για να έχουμε κίνηση</a:t>
            </a:r>
          </a:p>
          <a:p>
            <a:pPr>
              <a:buFontTx/>
              <a:buChar char="-"/>
            </a:pPr>
            <a:r>
              <a:rPr lang="el-GR" dirty="0" smtClean="0"/>
              <a:t>Οι δυνάμεις αλλάζουν την κίνηση</a:t>
            </a:r>
          </a:p>
          <a:p>
            <a:pPr>
              <a:buFontTx/>
              <a:buChar char="-"/>
            </a:pPr>
            <a:r>
              <a:rPr lang="el-GR" dirty="0" smtClean="0"/>
              <a:t>Τις δυνάμεις τις νοιώθουμε</a:t>
            </a:r>
          </a:p>
          <a:p>
            <a:pPr>
              <a:buFontTx/>
              <a:buChar char="-"/>
            </a:pPr>
            <a:r>
              <a:rPr lang="el-GR" dirty="0" smtClean="0"/>
              <a:t>Η μεγάλη διαφορά είναι ανάμεσα στην ακινησία και την </a:t>
            </a:r>
            <a:r>
              <a:rPr lang="el-GR" dirty="0" smtClean="0"/>
              <a:t>κίνηση</a:t>
            </a:r>
          </a:p>
          <a:p>
            <a:pPr>
              <a:buFontTx/>
              <a:buChar char="-"/>
            </a:pPr>
            <a:r>
              <a:rPr lang="el-GR" dirty="0" smtClean="0"/>
              <a:t>Οι δυνάμεις παραμορφώνουν</a:t>
            </a:r>
            <a:endParaRPr lang="el-GR" dirty="0" smtClean="0"/>
          </a:p>
          <a:p>
            <a:pPr marL="0" indent="0">
              <a:buNone/>
            </a:pPr>
            <a:endParaRPr lang="el-G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 smtClean="0">
                <a:solidFill>
                  <a:srgbClr val="FF0000"/>
                </a:solidFill>
              </a:rPr>
              <a:t>Είναι </a:t>
            </a:r>
            <a:r>
              <a:rPr lang="el-GR" dirty="0" smtClean="0">
                <a:solidFill>
                  <a:srgbClr val="FF0000"/>
                </a:solidFill>
              </a:rPr>
              <a:t>έτσι; Τι μας πείθει γι αυτά; Είναι εμπειρικά δεδομένα; Είναι </a:t>
            </a:r>
            <a:r>
              <a:rPr lang="el-GR" dirty="0" smtClean="0">
                <a:solidFill>
                  <a:srgbClr val="FF0000"/>
                </a:solidFill>
              </a:rPr>
              <a:t>υποθέσεις προς επιβεβαίωση ή απόρριψη; 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4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r>
              <a:rPr lang="el-GR" dirty="0" err="1" smtClean="0"/>
              <a:t>Μερος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Δυναμεις</a:t>
            </a:r>
            <a:r>
              <a:rPr lang="el-GR" dirty="0" smtClean="0"/>
              <a:t> </a:t>
            </a:r>
            <a:r>
              <a:rPr lang="el-GR" dirty="0" err="1" smtClean="0"/>
              <a:t>καθημερινες</a:t>
            </a:r>
            <a:r>
              <a:rPr lang="el-GR" dirty="0" smtClean="0"/>
              <a:t> και επιστημονικές</a:t>
            </a:r>
          </a:p>
          <a:p>
            <a:r>
              <a:rPr lang="el-GR" dirty="0" smtClean="0"/>
              <a:t>Το </a:t>
            </a:r>
            <a:r>
              <a:rPr lang="el-GR" dirty="0" err="1" smtClean="0"/>
              <a:t>μοντελο</a:t>
            </a:r>
            <a:r>
              <a:rPr lang="el-GR" dirty="0" smtClean="0"/>
              <a:t> μας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8485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ΚΕΝΤΡΙΚΟ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268760"/>
            <a:ext cx="4330824" cy="4968552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Η «δύναμη» της </a:t>
            </a:r>
            <a:r>
              <a:rPr lang="el-GR" dirty="0" err="1" smtClean="0"/>
              <a:t>καθημερινης</a:t>
            </a:r>
            <a:r>
              <a:rPr lang="el-GR" dirty="0" smtClean="0"/>
              <a:t> </a:t>
            </a:r>
            <a:r>
              <a:rPr lang="el-GR" dirty="0" err="1" smtClean="0"/>
              <a:t>ζωης</a:t>
            </a:r>
            <a:r>
              <a:rPr lang="el-GR" dirty="0" smtClean="0"/>
              <a:t> και η «</a:t>
            </a:r>
            <a:r>
              <a:rPr lang="el-GR" dirty="0" err="1" smtClean="0"/>
              <a:t>δυναμη</a:t>
            </a:r>
            <a:r>
              <a:rPr lang="el-GR" dirty="0" smtClean="0"/>
              <a:t>» της Φυσικής είναι διαφορετικές. </a:t>
            </a:r>
          </a:p>
          <a:p>
            <a:r>
              <a:rPr lang="el-GR" dirty="0" err="1" smtClean="0"/>
              <a:t>Δυναμη</a:t>
            </a:r>
            <a:r>
              <a:rPr lang="el-GR" dirty="0" err="1" smtClean="0">
                <a:solidFill>
                  <a:srgbClr val="FF0000"/>
                </a:solidFill>
              </a:rPr>
              <a:t>Κ</a:t>
            </a:r>
            <a:r>
              <a:rPr lang="el-GR" dirty="0" smtClean="0"/>
              <a:t> και </a:t>
            </a:r>
            <a:r>
              <a:rPr lang="el-GR" dirty="0" err="1" smtClean="0"/>
              <a:t>Δυναμη</a:t>
            </a:r>
            <a:r>
              <a:rPr lang="el-GR" dirty="0" err="1" smtClean="0">
                <a:solidFill>
                  <a:srgbClr val="FF0000"/>
                </a:solidFill>
              </a:rPr>
              <a:t>Φ</a:t>
            </a:r>
            <a:r>
              <a:rPr lang="el-GR" dirty="0" smtClean="0"/>
              <a:t> ;</a:t>
            </a:r>
          </a:p>
          <a:p>
            <a:r>
              <a:rPr lang="el-GR" dirty="0" smtClean="0"/>
              <a:t>Ναι κάποιες φορές </a:t>
            </a:r>
            <a:r>
              <a:rPr lang="el-GR" dirty="0" err="1" smtClean="0"/>
              <a:t>μπορουμε</a:t>
            </a:r>
            <a:r>
              <a:rPr lang="el-GR" dirty="0" smtClean="0"/>
              <a:t> να βάλουμε τη μια στη </a:t>
            </a:r>
            <a:r>
              <a:rPr lang="el-GR" dirty="0" err="1" smtClean="0"/>
              <a:t>θεση</a:t>
            </a:r>
            <a:r>
              <a:rPr lang="el-GR" dirty="0" smtClean="0"/>
              <a:t> της άλλης </a:t>
            </a:r>
            <a:r>
              <a:rPr lang="el-GR" dirty="0" err="1" smtClean="0"/>
              <a:t>αλλα</a:t>
            </a:r>
            <a:r>
              <a:rPr lang="el-GR" dirty="0" smtClean="0"/>
              <a:t> όχι </a:t>
            </a:r>
            <a:r>
              <a:rPr lang="el-GR" dirty="0" err="1" smtClean="0"/>
              <a:t>παντα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316413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4405" y="4797152"/>
            <a:ext cx="386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Ακομα</a:t>
            </a:r>
            <a:r>
              <a:rPr lang="el-GR" dirty="0" smtClean="0"/>
              <a:t> και όταν </a:t>
            </a:r>
            <a:r>
              <a:rPr lang="el-GR" dirty="0" err="1" smtClean="0"/>
              <a:t>νομιζουμε</a:t>
            </a:r>
            <a:r>
              <a:rPr lang="el-GR" dirty="0" smtClean="0"/>
              <a:t> ότι αφορά φυσικά  φαινόμενα.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«Μπήκε με δύναμη μέσα στο δωμάτιο»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48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Φυσική: Μια </a:t>
            </a:r>
            <a:r>
              <a:rPr lang="el-GR" sz="4000" dirty="0" err="1" smtClean="0"/>
              <a:t>νεα</a:t>
            </a:r>
            <a:r>
              <a:rPr lang="el-GR" sz="4000" dirty="0" smtClean="0"/>
              <a:t> </a:t>
            </a:r>
            <a:r>
              <a:rPr lang="el-GR" sz="4000" dirty="0" err="1" smtClean="0"/>
              <a:t>προταση</a:t>
            </a:r>
            <a:r>
              <a:rPr lang="el-GR" sz="4000" dirty="0" smtClean="0"/>
              <a:t> για τις </a:t>
            </a:r>
            <a:r>
              <a:rPr lang="el-GR" sz="4000" dirty="0" err="1" smtClean="0"/>
              <a:t>κινησεις</a:t>
            </a:r>
            <a:r>
              <a:rPr lang="el-GR" sz="4000" dirty="0" smtClean="0"/>
              <a:t> και τις δυνάμεις</a:t>
            </a:r>
            <a:endParaRPr lang="el-GR" sz="4000" dirty="0"/>
          </a:p>
        </p:txBody>
      </p:sp>
      <p:graphicFrame>
        <p:nvGraphicFramePr>
          <p:cNvPr id="5" name="Θέση περιεχομένου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004140"/>
              </p:ext>
            </p:extLst>
          </p:nvPr>
        </p:nvGraphicFramePr>
        <p:xfrm>
          <a:off x="457200" y="1600200"/>
          <a:ext cx="822960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Μας </a:t>
                      </a:r>
                      <a:r>
                        <a:rPr lang="el-GR" dirty="0" err="1" smtClean="0"/>
                        <a:t>ερχεται</a:t>
                      </a:r>
                      <a:r>
                        <a:rPr lang="el-GR" dirty="0" smtClean="0"/>
                        <a:t> «φυσικό» να πούμε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Οι Φυσικοί</a:t>
                      </a:r>
                      <a:r>
                        <a:rPr lang="el-GR" baseline="0" dirty="0" smtClean="0"/>
                        <a:t> λένε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Χρειάζεται δύναμη για να έχουμε κίνηση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Χμ! Μπορείς</a:t>
                      </a:r>
                      <a:r>
                        <a:rPr lang="el-GR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να κινείσαι και η συνολική δύναμη πάνω σου να είναι 0. Αν όμως </a:t>
                      </a:r>
                      <a:r>
                        <a:rPr lang="el-GR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ήσουν </a:t>
                      </a:r>
                      <a:r>
                        <a:rPr lang="el-GR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ακίνητη χρειάζεται να ασκηθεί δύναμη για να κινηθείς</a:t>
                      </a:r>
                      <a:endParaRPr lang="el-GR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Οι δυνάμεις αλλάζουν την κίνηση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Τις δυνάμεις τις νοιώθουμε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Όχι πάντα. Δεν «</a:t>
                      </a:r>
                      <a:r>
                        <a:rPr lang="el-GR" dirty="0" err="1" smtClean="0"/>
                        <a:t>νοιωθουμε</a:t>
                      </a:r>
                      <a:r>
                        <a:rPr lang="el-GR" dirty="0" smtClean="0"/>
                        <a:t>» το </a:t>
                      </a:r>
                      <a:r>
                        <a:rPr lang="el-GR" dirty="0" err="1" smtClean="0"/>
                        <a:t>βαρος</a:t>
                      </a:r>
                      <a:r>
                        <a:rPr lang="el-GR" dirty="0" smtClean="0"/>
                        <a:t> ενός άλλου σώματος άμεσα</a:t>
                      </a:r>
                      <a:r>
                        <a:rPr lang="el-GR" baseline="0" dirty="0" smtClean="0"/>
                        <a:t> (το πόσο δυνατά το τραβά η Γη). </a:t>
                      </a:r>
                      <a:r>
                        <a:rPr lang="el-GR" baseline="0" dirty="0" err="1" smtClean="0"/>
                        <a:t>Καποιες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baseline="0" dirty="0" err="1" smtClean="0"/>
                        <a:t>φορες</a:t>
                      </a:r>
                      <a:r>
                        <a:rPr lang="el-GR" baseline="0" dirty="0" smtClean="0"/>
                        <a:t> «</a:t>
                      </a:r>
                      <a:r>
                        <a:rPr lang="el-GR" baseline="0" dirty="0" err="1" smtClean="0"/>
                        <a:t>νοιωθουμε</a:t>
                      </a:r>
                      <a:r>
                        <a:rPr lang="el-GR" baseline="0" dirty="0" smtClean="0"/>
                        <a:t>» </a:t>
                      </a:r>
                      <a:r>
                        <a:rPr lang="el-GR" baseline="0" dirty="0" err="1" smtClean="0"/>
                        <a:t>δυναμεις</a:t>
                      </a:r>
                      <a:r>
                        <a:rPr lang="el-GR" baseline="0" dirty="0" smtClean="0"/>
                        <a:t> που </a:t>
                      </a:r>
                      <a:r>
                        <a:rPr lang="el-GR" baseline="0" dirty="0" err="1" smtClean="0"/>
                        <a:t>εμεις</a:t>
                      </a:r>
                      <a:r>
                        <a:rPr lang="el-GR" baseline="0" dirty="0" smtClean="0"/>
                        <a:t> δεν δεχόμαστε στο μοντέλο </a:t>
                      </a:r>
                      <a:r>
                        <a:rPr lang="el-GR" baseline="0" dirty="0" smtClean="0"/>
                        <a:t>μας (οι </a:t>
                      </a:r>
                      <a:r>
                        <a:rPr lang="el-GR" baseline="0" dirty="0" err="1" smtClean="0"/>
                        <a:t>Φυσικοι</a:t>
                      </a:r>
                      <a:r>
                        <a:rPr lang="el-GR" baseline="0" dirty="0" smtClean="0"/>
                        <a:t>)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Η μεγάλη διαφορά είναι ανάμεσα στην ακινησία και την κίνηση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Η μεγάλη διαφορά είναι ανάμεσα στη</a:t>
                      </a:r>
                      <a:r>
                        <a:rPr lang="el-GR" baseline="0" dirty="0" smtClean="0"/>
                        <a:t> σταθερή και τη μεταβαλλόμενη κίνηση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Οι δυνάμεις</a:t>
                      </a:r>
                      <a:r>
                        <a:rPr lang="el-GR" baseline="0" dirty="0" smtClean="0"/>
                        <a:t> παραμορφώνουν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Ναι </a:t>
                      </a:r>
                      <a:r>
                        <a:rPr lang="el-GR" dirty="0" err="1" smtClean="0"/>
                        <a:t>αλλα</a:t>
                      </a:r>
                      <a:r>
                        <a:rPr lang="el-GR" dirty="0" smtClean="0"/>
                        <a:t> και μπορούν</a:t>
                      </a:r>
                      <a:r>
                        <a:rPr lang="el-GR" baseline="0" dirty="0" smtClean="0"/>
                        <a:t> να προέλθουν από παραμορφώσεις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1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08" y="188640"/>
            <a:ext cx="7547502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10619"/>
            <a:ext cx="2122841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2162671"/>
            <a:ext cx="25415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5" y="350542"/>
            <a:ext cx="2733917" cy="327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900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ος</a:t>
            </a:r>
            <a:r>
              <a:rPr lang="el-GR" dirty="0" smtClean="0"/>
              <a:t> </a:t>
            </a:r>
            <a:r>
              <a:rPr lang="el-GR" dirty="0" err="1" smtClean="0"/>
              <a:t>Νομος</a:t>
            </a:r>
            <a:r>
              <a:rPr lang="el-GR" dirty="0" smtClean="0"/>
              <a:t> του </a:t>
            </a:r>
            <a:r>
              <a:rPr lang="el-GR" dirty="0" err="1" smtClean="0"/>
              <a:t>Νευτωνα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https://youtu.be/Q0Wz5P0JdeU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29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err="1" smtClean="0"/>
              <a:t>Μηχανικη</a:t>
            </a:r>
            <a:r>
              <a:rPr lang="el-GR" dirty="0" smtClean="0"/>
              <a:t> στα τρέχοντα βιβλία του Δημοτικού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Aft>
                <a:spcPts val="1000"/>
              </a:spcAft>
            </a:pP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Πέμπτη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Δημοτικου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σελιδα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 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162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τετραδιο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εργασιων</a:t>
            </a:r>
            <a:endParaRPr lang="el-GR" altLang="el-GR" sz="1300" dirty="0" smtClean="0"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</a:rPr>
              <a:t>http://ebooks.edu.gr/ebooks/v/pdf/8547/628/10-0133-02_Fysika_E-Dimotikou_Tetradio-Ergasion/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Ταχύτητα ,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Μετρηση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ταχυτητας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από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επαφη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και από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αποσταση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, Πίεση</a:t>
            </a: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</a:pP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Πέμπτη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Δημοτικου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σελ 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104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βιβλιο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μαθητη</a:t>
            </a:r>
            <a:endParaRPr lang="el-GR" altLang="el-GR" sz="1300" dirty="0" smtClean="0"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</a:rPr>
              <a:t>http://ebooks.edu.gr/ebooks/v/pdf/8547/708/10-0197-02_Fysika_E-Dimotikou_Vivlio-Mathiti/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None/>
            </a:pP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Ταχυτητα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επαφη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και από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αποσταση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, Πίεση 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endParaRPr lang="el-GR" altLang="el-GR" sz="1300" dirty="0" smtClean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Μπορειτε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να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βρειτε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και τα εμπλουτισμένα </a:t>
            </a:r>
            <a:r>
              <a:rPr lang="el-GR" altLang="el-GR" sz="1300" dirty="0" err="1" smtClean="0">
                <a:ea typeface="Calibri" pitchFamily="34" charset="0"/>
                <a:cs typeface="Times New Roman" pitchFamily="18" charset="0"/>
              </a:rPr>
              <a:t>βιβλια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εδώ</a:t>
            </a: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  <a:hlinkClick r:id="rId2"/>
              </a:rPr>
              <a:t>http://</a:t>
            </a:r>
            <a:r>
              <a:rPr lang="en-US" altLang="el-GR" sz="1300" dirty="0" smtClean="0">
                <a:ea typeface="Calibri" pitchFamily="34" charset="0"/>
                <a:cs typeface="Times New Roman" pitchFamily="18" charset="0"/>
                <a:hlinkClick r:id="rId2"/>
              </a:rPr>
              <a:t>ebooks.edu.gr/ebooks/v2/course-main.jsp?handle=8547/77</a:t>
            </a:r>
            <a:r>
              <a:rPr lang="el-GR" altLang="el-GR" sz="1300" dirty="0" smtClean="0"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4293096"/>
            <a:ext cx="334645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40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err="1" smtClean="0"/>
              <a:t>ΔυναμηΦ</a:t>
            </a:r>
            <a:r>
              <a:rPr lang="el-GR" dirty="0" smtClean="0"/>
              <a:t> -Το </a:t>
            </a:r>
            <a:r>
              <a:rPr lang="el-GR" dirty="0" err="1" smtClean="0"/>
              <a:t>μοντελο</a:t>
            </a:r>
            <a:r>
              <a:rPr lang="el-GR" dirty="0" smtClean="0"/>
              <a:t> (1)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Οι κανόνες του μοντέλου:</a:t>
            </a:r>
          </a:p>
          <a:p>
            <a:pPr marL="457200" indent="-457200">
              <a:buAutoNum type="arabicPeriod"/>
            </a:pPr>
            <a:r>
              <a:rPr lang="el-GR" dirty="0" smtClean="0"/>
              <a:t>Οι </a:t>
            </a:r>
            <a:r>
              <a:rPr lang="el-GR" dirty="0" err="1" smtClean="0"/>
              <a:t>δυνάμειςΦ</a:t>
            </a:r>
            <a:r>
              <a:rPr lang="el-GR" dirty="0" smtClean="0"/>
              <a:t> </a:t>
            </a:r>
            <a:r>
              <a:rPr lang="el-GR" dirty="0" err="1" smtClean="0"/>
              <a:t>λογαρίαζονται</a:t>
            </a:r>
            <a:r>
              <a:rPr lang="el-GR" dirty="0" smtClean="0"/>
              <a:t> σε </a:t>
            </a:r>
            <a:r>
              <a:rPr lang="el-GR" dirty="0" err="1" smtClean="0"/>
              <a:t>εκεινο</a:t>
            </a:r>
            <a:r>
              <a:rPr lang="el-GR" dirty="0" smtClean="0"/>
              <a:t> το σώμα που </a:t>
            </a:r>
            <a:r>
              <a:rPr lang="el-GR" dirty="0" err="1" smtClean="0"/>
              <a:t>επιρεάζουν</a:t>
            </a:r>
            <a:r>
              <a:rPr lang="el-GR" dirty="0" smtClean="0"/>
              <a:t> (όχι στο σώμα που τις «ασκεί»)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l-GR" dirty="0" smtClean="0"/>
              <a:t>Οι </a:t>
            </a:r>
            <a:r>
              <a:rPr lang="el-GR" dirty="0" err="1" smtClean="0"/>
              <a:t>δυνάμειςΦ</a:t>
            </a:r>
            <a:r>
              <a:rPr lang="el-GR" dirty="0" smtClean="0"/>
              <a:t> «</a:t>
            </a:r>
            <a:r>
              <a:rPr lang="el-GR" dirty="0" err="1" smtClean="0"/>
              <a:t>χαράσονται</a:t>
            </a:r>
            <a:r>
              <a:rPr lang="el-GR" dirty="0" smtClean="0"/>
              <a:t>» με συγκεκριμένο τρόπο (πώς «</a:t>
            </a:r>
            <a:r>
              <a:rPr lang="el-GR" dirty="0" err="1" smtClean="0"/>
              <a:t>χαράσουμε</a:t>
            </a:r>
            <a:r>
              <a:rPr lang="el-GR" dirty="0" smtClean="0"/>
              <a:t>» τις δυνάμεις;)</a:t>
            </a:r>
            <a:endParaRPr lang="el-GR" dirty="0" smtClean="0"/>
          </a:p>
          <a:p>
            <a:pPr marL="0" indent="0">
              <a:buNone/>
            </a:pP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980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</a:t>
            </a:r>
            <a:r>
              <a:rPr lang="el-GR" dirty="0" err="1" smtClean="0"/>
              <a:t>αποσταση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33972"/>
            <a:ext cx="3348000" cy="22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22" y="476672"/>
            <a:ext cx="2193467" cy="333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53" y="4149080"/>
            <a:ext cx="7549282" cy="245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914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επαφή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9" y="1601369"/>
            <a:ext cx="7547502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312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ΔυναμηΦ</a:t>
            </a:r>
            <a:r>
              <a:rPr lang="el-GR" dirty="0"/>
              <a:t> -Το </a:t>
            </a:r>
            <a:r>
              <a:rPr lang="el-GR" dirty="0" err="1"/>
              <a:t>μοντελο</a:t>
            </a:r>
            <a:r>
              <a:rPr lang="el-GR" dirty="0"/>
              <a:t> (1,5)</a:t>
            </a:r>
            <a:endParaRPr lang="el-GR" altLang="el-GR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None/>
            </a:pPr>
            <a:r>
              <a:rPr lang="el-GR" altLang="el-GR" dirty="0"/>
              <a:t>Η «</a:t>
            </a:r>
            <a:r>
              <a:rPr lang="el-GR" altLang="el-GR" dirty="0" err="1"/>
              <a:t>δυναμη</a:t>
            </a:r>
            <a:r>
              <a:rPr lang="el-GR" altLang="el-GR" dirty="0"/>
              <a:t>» στη Φυσική ποτέ δεν </a:t>
            </a:r>
            <a:r>
              <a:rPr lang="el-GR" altLang="el-GR" dirty="0" err="1"/>
              <a:t>εμφανιζεται</a:t>
            </a:r>
            <a:r>
              <a:rPr lang="el-GR" altLang="el-GR" dirty="0"/>
              <a:t> </a:t>
            </a:r>
            <a:r>
              <a:rPr lang="el-GR" altLang="el-GR" dirty="0" err="1"/>
              <a:t>μονη</a:t>
            </a:r>
            <a:r>
              <a:rPr lang="el-GR" altLang="el-GR" dirty="0"/>
              <a:t> της. </a:t>
            </a:r>
            <a:r>
              <a:rPr lang="el-GR" altLang="el-GR" b="1" dirty="0" err="1"/>
              <a:t>Παντα</a:t>
            </a:r>
            <a:r>
              <a:rPr lang="el-GR" altLang="el-GR" b="1" dirty="0"/>
              <a:t> οι </a:t>
            </a:r>
            <a:r>
              <a:rPr lang="el-GR" altLang="el-GR" b="1" dirty="0" err="1"/>
              <a:t>δυνάμεις</a:t>
            </a:r>
            <a:r>
              <a:rPr lang="el-GR" altLang="el-GR" b="1" baseline="30000" dirty="0" err="1"/>
              <a:t>Φ</a:t>
            </a:r>
            <a:r>
              <a:rPr lang="el-GR" altLang="el-GR" b="1" dirty="0"/>
              <a:t> </a:t>
            </a:r>
            <a:r>
              <a:rPr lang="el-GR" altLang="el-GR" b="1" dirty="0" err="1"/>
              <a:t>εμφανιζονται</a:t>
            </a:r>
            <a:r>
              <a:rPr lang="el-GR" altLang="el-GR" b="1" dirty="0"/>
              <a:t> σε </a:t>
            </a:r>
            <a:r>
              <a:rPr lang="el-GR" altLang="el-GR" b="1" dirty="0" err="1"/>
              <a:t>ζευγαρια</a:t>
            </a:r>
            <a:r>
              <a:rPr lang="el-GR" altLang="el-GR" b="1" dirty="0"/>
              <a:t>.</a:t>
            </a:r>
          </a:p>
          <a:p>
            <a:pPr>
              <a:buFont typeface="Wingdings" pitchFamily="2" charset="2"/>
              <a:buNone/>
            </a:pPr>
            <a:r>
              <a:rPr lang="el-GR" altLang="el-GR" dirty="0"/>
              <a:t>Τα δυο </a:t>
            </a:r>
            <a:r>
              <a:rPr lang="el-GR" altLang="el-GR" dirty="0" err="1"/>
              <a:t>μελη</a:t>
            </a:r>
            <a:r>
              <a:rPr lang="el-GR" altLang="el-GR" dirty="0"/>
              <a:t> του </a:t>
            </a:r>
            <a:r>
              <a:rPr lang="el-GR" altLang="el-GR" dirty="0" err="1"/>
              <a:t>ζευγαριου</a:t>
            </a:r>
            <a:r>
              <a:rPr lang="el-GR" altLang="el-GR" dirty="0"/>
              <a:t> δεν </a:t>
            </a:r>
            <a:r>
              <a:rPr lang="el-GR" altLang="el-GR" dirty="0" err="1"/>
              <a:t>ασκουνται</a:t>
            </a:r>
            <a:r>
              <a:rPr lang="el-GR" altLang="el-GR" dirty="0"/>
              <a:t> ΠΟΤΕ στο </a:t>
            </a:r>
            <a:r>
              <a:rPr lang="el-GR" altLang="el-GR" dirty="0" err="1"/>
              <a:t>ιδιο</a:t>
            </a:r>
            <a:r>
              <a:rPr lang="el-GR" altLang="el-GR" dirty="0"/>
              <a:t> </a:t>
            </a:r>
            <a:r>
              <a:rPr lang="el-GR" altLang="el-GR" dirty="0" err="1"/>
              <a:t>σωμα</a:t>
            </a:r>
            <a:r>
              <a:rPr lang="el-GR" altLang="el-GR" dirty="0"/>
              <a:t>. </a:t>
            </a:r>
            <a:r>
              <a:rPr lang="el-GR" altLang="el-GR" b="1" dirty="0"/>
              <a:t>Πάντα η κάθε </a:t>
            </a:r>
            <a:r>
              <a:rPr lang="el-GR" altLang="el-GR" b="1" dirty="0" err="1"/>
              <a:t>δύναμη</a:t>
            </a:r>
            <a:r>
              <a:rPr lang="el-GR" altLang="el-GR" b="1" baseline="30000" dirty="0" err="1"/>
              <a:t>Φ</a:t>
            </a:r>
            <a:r>
              <a:rPr lang="el-GR" altLang="el-GR" b="1" dirty="0"/>
              <a:t> του </a:t>
            </a:r>
            <a:r>
              <a:rPr lang="el-GR" altLang="el-GR" b="1" dirty="0" err="1"/>
              <a:t>ζευγαριου</a:t>
            </a:r>
            <a:r>
              <a:rPr lang="el-GR" altLang="el-GR" b="1" dirty="0"/>
              <a:t> </a:t>
            </a:r>
            <a:r>
              <a:rPr lang="el-GR" altLang="el-GR" b="1" dirty="0" err="1"/>
              <a:t>ασκειται</a:t>
            </a:r>
            <a:r>
              <a:rPr lang="el-GR" altLang="el-GR" b="1" dirty="0"/>
              <a:t> σε άλλο </a:t>
            </a:r>
            <a:r>
              <a:rPr lang="el-GR" altLang="el-GR" b="1" dirty="0" smtClean="0"/>
              <a:t>σώμα</a:t>
            </a:r>
          </a:p>
          <a:p>
            <a:pPr>
              <a:buFont typeface="Wingdings" pitchFamily="2" charset="2"/>
              <a:buNone/>
            </a:pPr>
            <a:endParaRPr lang="el-GR" altLang="el-GR" b="1" dirty="0"/>
          </a:p>
          <a:p>
            <a:pPr>
              <a:buFont typeface="Wingdings" pitchFamily="2" charset="2"/>
              <a:buNone/>
            </a:pPr>
            <a:r>
              <a:rPr lang="el-GR" altLang="el-GR" b="1" dirty="0" smtClean="0"/>
              <a:t>Οι δυο δυνάμεις του </a:t>
            </a:r>
            <a:r>
              <a:rPr lang="el-GR" altLang="el-GR" b="1" dirty="0" err="1" smtClean="0"/>
              <a:t>ζευγαριου</a:t>
            </a:r>
            <a:r>
              <a:rPr lang="el-GR" altLang="el-GR" b="1" dirty="0" smtClean="0"/>
              <a:t> είναι </a:t>
            </a:r>
            <a:r>
              <a:rPr lang="el-GR" altLang="el-GR" b="1" dirty="0" err="1" smtClean="0"/>
              <a:t>ισες</a:t>
            </a:r>
            <a:r>
              <a:rPr lang="el-GR" altLang="el-GR" b="1" dirty="0" smtClean="0"/>
              <a:t> στο μέγεθος, είναι </a:t>
            </a:r>
            <a:r>
              <a:rPr lang="el-GR" altLang="el-GR" b="1" dirty="0" err="1" smtClean="0"/>
              <a:t>πανω</a:t>
            </a:r>
            <a:r>
              <a:rPr lang="el-GR" altLang="el-GR" b="1" dirty="0" smtClean="0"/>
              <a:t> στην </a:t>
            </a:r>
            <a:r>
              <a:rPr lang="el-GR" altLang="el-GR" b="1" dirty="0" err="1" smtClean="0"/>
              <a:t>ιδια</a:t>
            </a:r>
            <a:r>
              <a:rPr lang="el-GR" altLang="el-GR" b="1" dirty="0" smtClean="0"/>
              <a:t> ευθεία (= ίδια διεύθυνση) και στρέφονται προς αντίθετες </a:t>
            </a:r>
            <a:r>
              <a:rPr lang="el-GR" altLang="el-GR" b="1" dirty="0" err="1" smtClean="0"/>
              <a:t>κατευθυνσεις</a:t>
            </a:r>
            <a:r>
              <a:rPr lang="el-GR" altLang="el-GR" b="1" dirty="0" smtClean="0"/>
              <a:t> (= αντίθετη φορά)</a:t>
            </a:r>
          </a:p>
          <a:p>
            <a:pPr>
              <a:buFont typeface="Wingdings" pitchFamily="2" charset="2"/>
              <a:buNone/>
            </a:pPr>
            <a:r>
              <a:rPr lang="el-GR" altLang="el-GR" b="1" dirty="0" smtClean="0"/>
              <a:t>3</a:t>
            </a:r>
            <a:r>
              <a:rPr lang="el-GR" altLang="el-GR" b="1" baseline="30000" dirty="0" smtClean="0"/>
              <a:t>ος</a:t>
            </a:r>
            <a:r>
              <a:rPr lang="el-GR" altLang="el-GR" b="1" dirty="0" smtClean="0"/>
              <a:t> </a:t>
            </a:r>
            <a:r>
              <a:rPr lang="el-GR" altLang="el-GR" b="1" dirty="0" err="1" smtClean="0"/>
              <a:t>Νομος</a:t>
            </a:r>
            <a:r>
              <a:rPr lang="el-GR" altLang="el-GR" b="1" dirty="0" smtClean="0"/>
              <a:t> του Νεύτωνα (</a:t>
            </a:r>
            <a:r>
              <a:rPr lang="el-GR" altLang="el-GR" b="1" dirty="0" err="1" smtClean="0">
                <a:solidFill>
                  <a:srgbClr val="FF0000"/>
                </a:solidFill>
              </a:rPr>
              <a:t>τελειως</a:t>
            </a:r>
            <a:r>
              <a:rPr lang="el-GR" altLang="el-GR" b="1" dirty="0" smtClean="0">
                <a:solidFill>
                  <a:srgbClr val="FF0000"/>
                </a:solidFill>
              </a:rPr>
              <a:t> παράλογος</a:t>
            </a:r>
            <a:r>
              <a:rPr lang="el-GR" altLang="el-GR" b="1" dirty="0" smtClean="0">
                <a:solidFill>
                  <a:srgbClr val="FF0000"/>
                </a:solidFill>
              </a:rPr>
              <a:t>!</a:t>
            </a:r>
            <a:r>
              <a:rPr lang="el-GR" altLang="el-GR" b="1" dirty="0" smtClean="0"/>
              <a:t>)</a:t>
            </a:r>
          </a:p>
          <a:p>
            <a:pPr>
              <a:buNone/>
            </a:pPr>
            <a:r>
              <a:rPr lang="en-US" dirty="0">
                <a:hlinkClick r:id="rId2"/>
              </a:rPr>
              <a:t>https://youtu.be/cP0Bb3WXJ_k</a:t>
            </a:r>
            <a:endParaRPr lang="el-GR" dirty="0"/>
          </a:p>
          <a:p>
            <a:pPr>
              <a:buFont typeface="Wingdings" pitchFamily="2" charset="2"/>
              <a:buNone/>
            </a:pPr>
            <a:endParaRPr lang="el-GR" altLang="el-GR" b="1" dirty="0"/>
          </a:p>
        </p:txBody>
      </p:sp>
    </p:spTree>
    <p:extLst>
      <p:ext uri="{BB962C8B-B14F-4D97-AF65-F5344CB8AC3E}">
        <p14:creationId xmlns:p14="http://schemas.microsoft.com/office/powerpoint/2010/main" val="15428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</a:t>
            </a:r>
            <a:r>
              <a:rPr lang="el-GR" dirty="0" err="1" smtClean="0"/>
              <a:t>ποιημα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l-GR" dirty="0"/>
              <a:t>*Γ Νόμος: Γονιός και παιδί, </a:t>
            </a:r>
            <a:r>
              <a:rPr lang="el-GR" dirty="0" err="1"/>
              <a:t>χερι</a:t>
            </a:r>
            <a:r>
              <a:rPr lang="el-GR" dirty="0"/>
              <a:t>  με  </a:t>
            </a:r>
            <a:r>
              <a:rPr lang="el-GR" dirty="0" err="1"/>
              <a:t>χερι</a:t>
            </a:r>
            <a:r>
              <a:rPr lang="el-GR" dirty="0"/>
              <a:t> *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[Καθηγητής]: Οι δυνάμεις αφορούν πάντα δυο σώματα και έρχονται πάντα σε ζευγάρια.  Δράση και αντίδραση μιλούν μαζί: «Χάνω ορμή!» λέει η μια για το ένα σώμα. «Εγώ όμως κερδίζω»,  λέει η άλλη για το άλλο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[Γονιός και Μαθητής/</a:t>
            </a:r>
            <a:r>
              <a:rPr lang="el-GR" dirty="0" err="1"/>
              <a:t>τρια</a:t>
            </a:r>
            <a:r>
              <a:rPr lang="el-GR" dirty="0"/>
              <a:t> μαζί]: </a:t>
            </a:r>
          </a:p>
          <a:p>
            <a:pPr marL="0" indent="0">
              <a:buNone/>
            </a:pPr>
            <a:r>
              <a:rPr lang="el-GR" dirty="0"/>
              <a:t>Είναι φορές που το κέρδος του ενός </a:t>
            </a:r>
          </a:p>
          <a:p>
            <a:pPr marL="0" indent="0">
              <a:buNone/>
            </a:pPr>
            <a:r>
              <a:rPr lang="el-GR" dirty="0"/>
              <a:t>Είναι το χάσιμο του άλλου </a:t>
            </a:r>
          </a:p>
          <a:p>
            <a:pPr marL="0" indent="0">
              <a:buNone/>
            </a:pPr>
            <a:r>
              <a:rPr lang="el-GR" dirty="0"/>
              <a:t>Σε μια ακριβοδίκαιη συναλλαγή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Θα γίνουν όλα έλεγες </a:t>
            </a:r>
          </a:p>
          <a:p>
            <a:pPr marL="0" indent="0">
              <a:buNone/>
            </a:pPr>
            <a:r>
              <a:rPr lang="el-GR" dirty="0"/>
              <a:t>Νόμιζες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Αξίζει ετούτη η υπακοή, </a:t>
            </a:r>
          </a:p>
          <a:p>
            <a:pPr marL="0" indent="0">
              <a:buNone/>
            </a:pPr>
            <a:r>
              <a:rPr lang="el-GR" dirty="0"/>
              <a:t>Δες γύρω σου,  άλλοι έχουν τη λάμψη σου </a:t>
            </a:r>
          </a:p>
          <a:p>
            <a:pPr marL="0" indent="0">
              <a:buNone/>
            </a:pPr>
            <a:r>
              <a:rPr lang="el-GR" dirty="0"/>
              <a:t>Και εσύ χαρισμένο πλούτο την  ώρα της αδυναμίας σου 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7494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Δυναμη(Φ</a:t>
            </a:r>
            <a:r>
              <a:rPr lang="el-GR" dirty="0"/>
              <a:t>)-Το </a:t>
            </a:r>
            <a:r>
              <a:rPr lang="el-GR" dirty="0" err="1" smtClean="0"/>
              <a:t>μοντελο</a:t>
            </a:r>
            <a:r>
              <a:rPr lang="el-GR" dirty="0" smtClean="0"/>
              <a:t> (</a:t>
            </a:r>
            <a:r>
              <a:rPr lang="el-GR" dirty="0"/>
              <a:t>2</a:t>
            </a:r>
            <a:r>
              <a:rPr lang="el-GR" dirty="0"/>
              <a:t>)</a:t>
            </a:r>
            <a:br>
              <a:rPr lang="el-GR" dirty="0"/>
            </a:br>
            <a:r>
              <a:rPr lang="el-GR" sz="3100" dirty="0">
                <a:solidFill>
                  <a:srgbClr val="FF0000"/>
                </a:solidFill>
              </a:rPr>
              <a:t>Ε και τι, άμα ξέρουμε τις δυνάμεις σε ένα σώμα;</a:t>
            </a:r>
            <a:endParaRPr lang="el-GR" sz="3100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/>
              <a:t>Εξετάζουμε το </a:t>
            </a:r>
            <a:r>
              <a:rPr lang="el-GR" dirty="0" err="1"/>
              <a:t>καθετι</a:t>
            </a:r>
            <a:r>
              <a:rPr lang="el-GR" dirty="0"/>
              <a:t> στιγμή προς στιγμή (</a:t>
            </a:r>
            <a:r>
              <a:rPr lang="el-GR" dirty="0" err="1"/>
              <a:t>καρε</a:t>
            </a:r>
            <a:r>
              <a:rPr lang="el-GR" dirty="0"/>
              <a:t> </a:t>
            </a:r>
            <a:r>
              <a:rPr lang="el-GR" dirty="0" err="1"/>
              <a:t>καρε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l-GR" b="1" dirty="0" smtClean="0"/>
              <a:t>2</a:t>
            </a:r>
            <a:r>
              <a:rPr lang="el-GR" b="1" baseline="30000" dirty="0" smtClean="0"/>
              <a:t>ος</a:t>
            </a:r>
            <a:r>
              <a:rPr lang="el-GR" b="1" dirty="0" smtClean="0"/>
              <a:t> </a:t>
            </a:r>
            <a:r>
              <a:rPr lang="el-GR" b="1" dirty="0" err="1"/>
              <a:t>Νομος</a:t>
            </a:r>
            <a:r>
              <a:rPr lang="el-GR" b="1" dirty="0"/>
              <a:t> του </a:t>
            </a:r>
            <a:r>
              <a:rPr lang="el-GR" b="1" dirty="0" err="1"/>
              <a:t>Νευτωνα</a:t>
            </a:r>
            <a:r>
              <a:rPr lang="el-GR" b="1" dirty="0"/>
              <a:t> </a:t>
            </a:r>
            <a:r>
              <a:rPr lang="el-GR" altLang="el-GR" dirty="0" smtClean="0">
                <a:hlinkClick r:id="rId2"/>
              </a:rPr>
              <a:t>https</a:t>
            </a:r>
            <a:r>
              <a:rPr lang="el-GR" altLang="el-GR" dirty="0">
                <a:hlinkClick r:id="rId2"/>
              </a:rPr>
              <a:t>://www.youtube.com/watch?v=bGRSIAjSzbU</a:t>
            </a:r>
            <a:r>
              <a:rPr lang="el-GR" altLang="el-GR" dirty="0"/>
              <a:t> </a:t>
            </a:r>
            <a:endParaRPr lang="el-GR" altLang="el-GR" dirty="0" smtClean="0"/>
          </a:p>
          <a:p>
            <a:pPr marL="0" indent="0">
              <a:buNone/>
            </a:pPr>
            <a:r>
              <a:rPr lang="el-GR" dirty="0" smtClean="0"/>
              <a:t>(</a:t>
            </a:r>
            <a:r>
              <a:rPr lang="el-GR" i="1" dirty="0" err="1" smtClean="0"/>
              <a:t>αλλα</a:t>
            </a:r>
            <a:r>
              <a:rPr lang="el-GR" i="1" dirty="0" smtClean="0"/>
              <a:t> μας πείθει αυτό;)</a:t>
            </a:r>
            <a:endParaRPr lang="el-GR" i="1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youtu.be/WzvhuQ5RWJE</a:t>
            </a:r>
            <a:r>
              <a:rPr lang="el-GR" dirty="0" smtClean="0"/>
              <a:t> </a:t>
            </a:r>
            <a:endParaRPr lang="en-US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Στη </a:t>
            </a:r>
            <a:r>
              <a:rPr lang="el-GR" dirty="0"/>
              <a:t>φυσική εκπλησσόμαστε μόνο από τις αλλαγές στην </a:t>
            </a:r>
            <a:r>
              <a:rPr lang="el-GR" dirty="0" err="1"/>
              <a:t>κινηση</a:t>
            </a:r>
            <a:r>
              <a:rPr lang="el-GR" dirty="0"/>
              <a:t>. «Φυσική» είναι η </a:t>
            </a:r>
            <a:r>
              <a:rPr lang="el-GR" dirty="0" err="1"/>
              <a:t>κινηση</a:t>
            </a:r>
            <a:r>
              <a:rPr lang="el-GR" dirty="0"/>
              <a:t> με </a:t>
            </a:r>
            <a:r>
              <a:rPr lang="el-GR" dirty="0" err="1"/>
              <a:t>σταθερη</a:t>
            </a:r>
            <a:r>
              <a:rPr lang="el-GR" dirty="0"/>
              <a:t> ταχύτητα και όχι </a:t>
            </a:r>
            <a:r>
              <a:rPr lang="el-GR" dirty="0" err="1"/>
              <a:t>μονο</a:t>
            </a:r>
            <a:r>
              <a:rPr lang="el-GR" dirty="0"/>
              <a:t> η ειδική </a:t>
            </a:r>
            <a:r>
              <a:rPr lang="el-GR" dirty="0" err="1"/>
              <a:t>περιπτωση</a:t>
            </a:r>
            <a:r>
              <a:rPr lang="el-GR" dirty="0"/>
              <a:t> όπου η </a:t>
            </a:r>
            <a:r>
              <a:rPr lang="el-GR" dirty="0" err="1"/>
              <a:t>ταχυτητα</a:t>
            </a:r>
            <a:r>
              <a:rPr lang="el-GR" dirty="0"/>
              <a:t> είναι </a:t>
            </a:r>
            <a:r>
              <a:rPr lang="el-GR" dirty="0" err="1"/>
              <a:t>μηδεν</a:t>
            </a:r>
            <a:r>
              <a:rPr lang="el-GR" dirty="0"/>
              <a:t>.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Παραδείγματα: </a:t>
            </a:r>
          </a:p>
          <a:p>
            <a:r>
              <a:rPr lang="el-GR" dirty="0"/>
              <a:t>1.Κινούμαι σε ένα αυτοκίνητο με σταθερή ταχύτητα. Τι μου προσφέρει το αυτοκίνητο;</a:t>
            </a:r>
          </a:p>
          <a:p>
            <a:r>
              <a:rPr lang="el-GR" dirty="0"/>
              <a:t>2. Θλάσεις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2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Δυναμη(Φ</a:t>
            </a:r>
            <a:r>
              <a:rPr lang="el-GR" dirty="0"/>
              <a:t>)-Το </a:t>
            </a:r>
            <a:r>
              <a:rPr lang="el-GR" dirty="0" err="1"/>
              <a:t>μοντελο</a:t>
            </a:r>
            <a:r>
              <a:rPr lang="el-GR" dirty="0"/>
              <a:t> (</a:t>
            </a:r>
            <a:r>
              <a:rPr lang="el-GR" dirty="0" smtClean="0"/>
              <a:t>2,5)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err="1" smtClean="0"/>
              <a:t>Επιτάγχυνση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  α = Δ</a:t>
            </a:r>
            <a:r>
              <a:rPr lang="en-US" dirty="0" smtClean="0"/>
              <a:t>v/</a:t>
            </a:r>
            <a:r>
              <a:rPr lang="el-GR" dirty="0" smtClean="0"/>
              <a:t>Δ</a:t>
            </a:r>
            <a:r>
              <a:rPr lang="en-US" dirty="0" smtClean="0"/>
              <a:t>t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phet</a:t>
            </a:r>
            <a:r>
              <a:rPr lang="en-US" dirty="0" smtClean="0"/>
              <a:t> </a:t>
            </a:r>
            <a:r>
              <a:rPr lang="el-GR" dirty="0" err="1" smtClean="0"/>
              <a:t>γραφηματα</a:t>
            </a:r>
            <a:r>
              <a:rPr lang="el-GR" dirty="0" smtClean="0"/>
              <a:t>)</a:t>
            </a:r>
            <a:endParaRPr lang="en-US" dirty="0" smtClean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04963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ποίημα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l-GR" dirty="0"/>
              <a:t>*Β Νόμος: Τη μέρα που μια γονιός επισκέφθηκε την τάξη *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[</a:t>
            </a:r>
            <a:r>
              <a:rPr lang="el-GR" dirty="0" err="1"/>
              <a:t>Καθηγητης</a:t>
            </a:r>
            <a:r>
              <a:rPr lang="el-GR" dirty="0"/>
              <a:t>]: Ένα έλκηθρο κινείται προς τα αριστερά, με ταχύτητα που ελαττώνεται σταθερά. Πώς είναι η συνολική δύναμη στο έλκηθρο;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[Γονιός]: </a:t>
            </a:r>
          </a:p>
          <a:p>
            <a:pPr marL="0" indent="0">
              <a:buNone/>
            </a:pPr>
            <a:r>
              <a:rPr lang="el-GR" dirty="0"/>
              <a:t>Πετάει η ΖΩΗ τον νέο άνθρωπο μπροστά </a:t>
            </a:r>
          </a:p>
          <a:p>
            <a:pPr marL="0" indent="0">
              <a:buNone/>
            </a:pPr>
            <a:r>
              <a:rPr lang="el-GR" dirty="0"/>
              <a:t>Θέλει κι αυτός, είναι στη Φύση του, απλώνεται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Δεν βλέπει το σαράκι στην αρχή </a:t>
            </a:r>
          </a:p>
          <a:p>
            <a:pPr marL="0" indent="0">
              <a:buNone/>
            </a:pPr>
            <a:r>
              <a:rPr lang="el-GR" dirty="0"/>
              <a:t>Κάποιοι δεν το διώχνουν ποτέ (Δεν το βλέπουν; Δεν μπορούν πια μακριά του;)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Και η φρεσκάδα φεύγει </a:t>
            </a:r>
          </a:p>
          <a:p>
            <a:pPr marL="0" indent="0">
              <a:buNone/>
            </a:pPr>
            <a:r>
              <a:rPr lang="el-GR" dirty="0"/>
              <a:t>Και τα βήματα επιβραδύνονται </a:t>
            </a:r>
          </a:p>
          <a:p>
            <a:pPr marL="0" indent="0">
              <a:buNone/>
            </a:pPr>
            <a:r>
              <a:rPr lang="el-GR" dirty="0"/>
              <a:t>Και το σαράκι τρώει, </a:t>
            </a:r>
            <a:r>
              <a:rPr lang="el-GR" dirty="0" err="1"/>
              <a:t>τρώει,</a:t>
            </a:r>
            <a:r>
              <a:rPr lang="el-GR" dirty="0"/>
              <a:t> τρώει </a:t>
            </a:r>
          </a:p>
          <a:p>
            <a:pPr marL="0" indent="0">
              <a:buNone/>
            </a:pPr>
            <a:r>
              <a:rPr lang="el-GR" dirty="0"/>
              <a:t>Μέχρι το αβέβαιο σταμάτημα; Το μετεωρισμό; </a:t>
            </a:r>
          </a:p>
          <a:p>
            <a:pPr marL="0" indent="0">
              <a:buNone/>
            </a:pPr>
            <a:r>
              <a:rPr lang="el-GR" dirty="0"/>
              <a:t>Ίσως και πέρα, στην αλλαγή πορείας, στο </a:t>
            </a:r>
            <a:r>
              <a:rPr lang="el-GR" dirty="0" err="1"/>
              <a:t>πισογύρισμα</a:t>
            </a:r>
            <a:r>
              <a:rPr lang="el-GR" dirty="0"/>
              <a:t>, στο βούρκο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29000"/>
            <a:ext cx="1990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8029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Πόσοι νόμοι </a:t>
            </a:r>
            <a:r>
              <a:rPr lang="el-GR" dirty="0" err="1" smtClean="0"/>
              <a:t>μπορουν</a:t>
            </a:r>
            <a:r>
              <a:rPr lang="el-GR" dirty="0" smtClean="0"/>
              <a:t> να εφαρμόζονται στην </a:t>
            </a:r>
            <a:r>
              <a:rPr lang="el-GR" dirty="0" err="1" smtClean="0"/>
              <a:t>ιδια</a:t>
            </a:r>
            <a:r>
              <a:rPr lang="el-GR" dirty="0" smtClean="0"/>
              <a:t> </a:t>
            </a:r>
            <a:r>
              <a:rPr lang="el-GR" dirty="0" err="1" smtClean="0"/>
              <a:t>περιπτωση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Μπορουν</a:t>
            </a:r>
            <a:r>
              <a:rPr lang="el-GR" dirty="0" smtClean="0"/>
              <a:t> να </a:t>
            </a:r>
            <a:r>
              <a:rPr lang="el-GR" dirty="0" err="1" smtClean="0"/>
              <a:t>εφαρμόζουνται</a:t>
            </a:r>
            <a:r>
              <a:rPr lang="el-GR" dirty="0" smtClean="0"/>
              <a:t> </a:t>
            </a:r>
            <a:r>
              <a:rPr lang="el-GR" dirty="0" err="1" smtClean="0"/>
              <a:t>μαζι</a:t>
            </a:r>
            <a:r>
              <a:rPr lang="el-GR" dirty="0" smtClean="0"/>
              <a:t> </a:t>
            </a:r>
            <a:r>
              <a:rPr lang="el-GR" dirty="0" err="1" smtClean="0"/>
              <a:t>πολλοι</a:t>
            </a:r>
            <a:r>
              <a:rPr lang="el-GR" dirty="0" smtClean="0"/>
              <a:t> Νόμοι του Νεύτωνα;!!!</a:t>
            </a:r>
          </a:p>
          <a:p>
            <a:r>
              <a:rPr lang="el-GR" dirty="0" smtClean="0"/>
              <a:t>Τι </a:t>
            </a:r>
            <a:r>
              <a:rPr lang="el-GR" dirty="0" smtClean="0"/>
              <a:t>είναι ένας νόμος;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11257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Μοντελο</a:t>
            </a:r>
            <a:r>
              <a:rPr lang="el-GR" dirty="0" smtClean="0"/>
              <a:t>-Συνολικά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Στη Φυσική όποτε </a:t>
            </a:r>
            <a:r>
              <a:rPr lang="el-GR" dirty="0" err="1">
                <a:solidFill>
                  <a:srgbClr val="FF0000"/>
                </a:solidFill>
              </a:rPr>
              <a:t>μιλαμε</a:t>
            </a:r>
            <a:r>
              <a:rPr lang="el-GR" dirty="0">
                <a:solidFill>
                  <a:srgbClr val="FF0000"/>
                </a:solidFill>
              </a:rPr>
              <a:t> για: σπρώχνω, </a:t>
            </a:r>
            <a:r>
              <a:rPr lang="el-GR" dirty="0" err="1">
                <a:solidFill>
                  <a:srgbClr val="FF0000"/>
                </a:solidFill>
              </a:rPr>
              <a:t>τραβω</a:t>
            </a:r>
            <a:r>
              <a:rPr lang="el-GR" dirty="0">
                <a:solidFill>
                  <a:srgbClr val="FF0000"/>
                </a:solidFill>
              </a:rPr>
              <a:t>, κρατώ, εμποδίζω----</a:t>
            </a:r>
            <a:r>
              <a:rPr lang="el-GR" dirty="0">
                <a:solidFill>
                  <a:srgbClr val="FF0000"/>
                </a:solidFill>
                <a:sym typeface="Wingdings" panose="05000000000000000000" pitchFamily="2" charset="2"/>
              </a:rPr>
              <a:t> όλα τα «μεταφράζουμε» σε </a:t>
            </a:r>
            <a:r>
              <a:rPr lang="el-GR" dirty="0" smtClean="0">
                <a:solidFill>
                  <a:srgbClr val="FF0000"/>
                </a:solidFill>
                <a:sym typeface="Wingdings" panose="05000000000000000000" pitchFamily="2" charset="2"/>
              </a:rPr>
              <a:t>δυνάμεις (από απόσταση και από επαφή)</a:t>
            </a:r>
            <a:endParaRPr lang="el-GR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  <a:sym typeface="Wingdings" panose="05000000000000000000" pitchFamily="2" charset="2"/>
              </a:rPr>
              <a:t>Στη Φυσική όποτε μιλάμε για τις κινήσεις «σωμάτων» τις παρακολουθούμε με λεπτομέρεια μέσα από τη </a:t>
            </a:r>
            <a:r>
              <a:rPr lang="el-GR" dirty="0" err="1">
                <a:solidFill>
                  <a:srgbClr val="FF0000"/>
                </a:solidFill>
                <a:sym typeface="Wingdings" panose="05000000000000000000" pitchFamily="2" charset="2"/>
              </a:rPr>
              <a:t>συνδεση</a:t>
            </a:r>
            <a:r>
              <a:rPr lang="el-GR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l-GR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l-GR" dirty="0"/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239396"/>
              </p:ext>
            </p:extLst>
          </p:nvPr>
        </p:nvGraphicFramePr>
        <p:xfrm>
          <a:off x="1043608" y="5013176"/>
          <a:ext cx="6096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704528"/>
                <a:gridCol w="1343472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Αρχικά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Θέση</a:t>
                      </a:r>
                      <a:r>
                        <a:rPr lang="el-GR" dirty="0" err="1" smtClean="0">
                          <a:sym typeface="Wingdings" panose="05000000000000000000" pitchFamily="2" charset="2"/>
                        </a:rPr>
                        <a:t>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Δύναμη</a:t>
                      </a:r>
                      <a:r>
                        <a:rPr lang="el-GR" dirty="0" err="1" smtClean="0">
                          <a:sym typeface="Wingdings" panose="05000000000000000000" pitchFamily="2" charset="2"/>
                        </a:rPr>
                        <a:t>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Επιτάγχυνση</a:t>
                      </a:r>
                      <a:r>
                        <a:rPr lang="el-GR" dirty="0" err="1" smtClean="0">
                          <a:sym typeface="Wingdings" panose="05000000000000000000" pitchFamily="2" charset="2"/>
                        </a:rPr>
                        <a:t>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Νέα ταχύτητα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Ταχύτητα</a:t>
                      </a:r>
                      <a:r>
                        <a:rPr lang="el-GR" dirty="0" err="1" smtClean="0">
                          <a:sym typeface="Wingdings" panose="05000000000000000000" pitchFamily="2" charset="2"/>
                        </a:rPr>
                        <a:t>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Νεα</a:t>
                      </a:r>
                      <a:r>
                        <a:rPr lang="el-GR" dirty="0" smtClean="0"/>
                        <a:t> θέση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11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dirty="0" smtClean="0"/>
              <a:t>Υπενθύμιση</a:t>
            </a:r>
            <a:r>
              <a:rPr lang="en-US" altLang="el-GR" dirty="0"/>
              <a:t/>
            </a:r>
            <a:br>
              <a:rPr lang="en-US" altLang="el-GR" dirty="0"/>
            </a:br>
            <a:r>
              <a:rPr lang="el-GR" altLang="el-GR" dirty="0" err="1" smtClean="0"/>
              <a:t>Καλες</a:t>
            </a:r>
            <a:r>
              <a:rPr lang="el-GR" altLang="el-GR" dirty="0" smtClean="0"/>
              <a:t> σημειώσεις- </a:t>
            </a:r>
            <a:r>
              <a:rPr lang="el-GR" altLang="el-GR" dirty="0" err="1" smtClean="0"/>
              <a:t>σταθερο</a:t>
            </a:r>
            <a:r>
              <a:rPr lang="el-GR" altLang="el-GR" dirty="0" smtClean="0"/>
              <a:t> διάβασμα</a:t>
            </a: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4099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95588"/>
            <a:ext cx="24384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19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Και ένα αποχωρώντας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For Mr. Grimes Who Tried To Teach</a:t>
            </a:r>
          </a:p>
          <a:p>
            <a:pPr marL="0" indent="0">
              <a:buNone/>
            </a:pPr>
            <a:r>
              <a:rPr lang="en-US" b="1" dirty="0"/>
              <a:t>Me Physics After My Father Died (John </a:t>
            </a:r>
            <a:r>
              <a:rPr lang="en-US" b="1" dirty="0" err="1"/>
              <a:t>Hodegen</a:t>
            </a:r>
            <a:r>
              <a:rPr lang="en-US" b="1" dirty="0"/>
              <a:t>)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n-US" dirty="0" smtClean="0"/>
              <a:t>He </a:t>
            </a:r>
            <a:r>
              <a:rPr lang="en-US" dirty="0"/>
              <a:t>spoke of ellipses,</a:t>
            </a:r>
          </a:p>
          <a:p>
            <a:pPr marL="0" indent="0">
              <a:buNone/>
            </a:pPr>
            <a:r>
              <a:rPr lang="en-US" dirty="0"/>
              <a:t>of things coming round again.</a:t>
            </a:r>
          </a:p>
          <a:p>
            <a:pPr marL="0" indent="0">
              <a:buNone/>
            </a:pPr>
            <a:r>
              <a:rPr lang="en-US" dirty="0"/>
              <a:t>He spoke of resistance,</a:t>
            </a:r>
          </a:p>
          <a:p>
            <a:pPr marL="0" indent="0">
              <a:buNone/>
            </a:pPr>
            <a:r>
              <a:rPr lang="en-US" dirty="0"/>
              <a:t>of the forces that act upon us.</a:t>
            </a:r>
          </a:p>
          <a:p>
            <a:pPr marL="0" indent="0">
              <a:buNone/>
            </a:pPr>
            <a:r>
              <a:rPr lang="en-US" dirty="0"/>
              <a:t>He spoke of gravity,</a:t>
            </a:r>
          </a:p>
          <a:p>
            <a:pPr marL="0" indent="0">
              <a:buNone/>
            </a:pPr>
            <a:r>
              <a:rPr lang="en-US" dirty="0"/>
              <a:t>of the earth that draws us to itself.</a:t>
            </a:r>
          </a:p>
          <a:p>
            <a:pPr marL="0" indent="0">
              <a:buNone/>
            </a:pPr>
            <a:r>
              <a:rPr lang="en-US" dirty="0"/>
              <a:t>He said the mass of the earth,</a:t>
            </a:r>
          </a:p>
          <a:p>
            <a:pPr marL="0" indent="0">
              <a:buNone/>
            </a:pPr>
            <a:r>
              <a:rPr lang="en-US" dirty="0"/>
              <a:t>the changes of state.</a:t>
            </a:r>
          </a:p>
          <a:p>
            <a:pPr marL="0" indent="0">
              <a:buNone/>
            </a:pPr>
            <a:r>
              <a:rPr lang="en-US" dirty="0"/>
              <a:t>He said that a body at rest</a:t>
            </a:r>
          </a:p>
          <a:p>
            <a:pPr marL="0" indent="0">
              <a:buNone/>
            </a:pPr>
            <a:r>
              <a:rPr lang="en-US" dirty="0"/>
              <a:t>would remain at rest.</a:t>
            </a:r>
          </a:p>
          <a:p>
            <a:pPr marL="0" indent="0">
              <a:buNone/>
            </a:pPr>
            <a:r>
              <a:rPr lang="en-US" dirty="0"/>
              <a:t>He said that a boy</a:t>
            </a:r>
          </a:p>
          <a:p>
            <a:pPr marL="0" indent="0">
              <a:buNone/>
            </a:pPr>
            <a:r>
              <a:rPr lang="en-US" dirty="0"/>
              <a:t>standing at the end of a moving train</a:t>
            </a:r>
          </a:p>
          <a:p>
            <a:pPr marL="0" indent="0">
              <a:buNone/>
            </a:pPr>
            <a:r>
              <a:rPr lang="en-US" dirty="0"/>
              <a:t>could toss the red ball of his life</a:t>
            </a:r>
          </a:p>
          <a:p>
            <a:pPr marL="0" indent="0">
              <a:buNone/>
            </a:pPr>
            <a:r>
              <a:rPr lang="en-US" dirty="0"/>
              <a:t>up into the heavy air</a:t>
            </a:r>
          </a:p>
          <a:p>
            <a:pPr marL="0" indent="0">
              <a:buNone/>
            </a:pPr>
            <a:r>
              <a:rPr lang="en-US" dirty="0"/>
              <a:t>and catch it again.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33693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Αναστοχασμος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Μάθατε </a:t>
            </a:r>
            <a:r>
              <a:rPr lang="el-GR" dirty="0" err="1" smtClean="0"/>
              <a:t>κατι</a:t>
            </a:r>
            <a:r>
              <a:rPr lang="el-GR" dirty="0" smtClean="0"/>
              <a:t> καινούργιο</a:t>
            </a:r>
          </a:p>
          <a:p>
            <a:r>
              <a:rPr lang="el-GR" dirty="0" smtClean="0"/>
              <a:t>Γράψτε με δικά σας </a:t>
            </a:r>
            <a:r>
              <a:rPr lang="el-GR" dirty="0" err="1" smtClean="0"/>
              <a:t>λογια</a:t>
            </a:r>
            <a:r>
              <a:rPr lang="el-GR" dirty="0" smtClean="0"/>
              <a:t> τι νομίζετε ότι </a:t>
            </a:r>
            <a:r>
              <a:rPr lang="el-GR" dirty="0" err="1" smtClean="0"/>
              <a:t>μαθατε</a:t>
            </a:r>
            <a:r>
              <a:rPr lang="el-GR" dirty="0" smtClean="0"/>
              <a:t> για τη </a:t>
            </a:r>
            <a:r>
              <a:rPr lang="el-GR" dirty="0" err="1" smtClean="0"/>
              <a:t>ΔυναμηΦ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227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Μέρος 5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Εφαρμογές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5065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Χαραξη</a:t>
            </a:r>
            <a:r>
              <a:rPr lang="el-GR" dirty="0" smtClean="0"/>
              <a:t> δυνάμεων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Το βιβλίο στο τραπέζι</a:t>
            </a:r>
          </a:p>
          <a:p>
            <a:r>
              <a:rPr lang="el-GR" dirty="0" smtClean="0"/>
              <a:t>Ο </a:t>
            </a:r>
            <a:r>
              <a:rPr lang="el-GR" dirty="0" err="1" smtClean="0"/>
              <a:t>ανθρωπος</a:t>
            </a:r>
            <a:r>
              <a:rPr lang="el-GR" dirty="0" smtClean="0"/>
              <a:t> που σπρώχνει</a:t>
            </a:r>
          </a:p>
          <a:p>
            <a:r>
              <a:rPr lang="el-GR" dirty="0" smtClean="0"/>
              <a:t>Η μπάλα που πετιέται</a:t>
            </a:r>
          </a:p>
          <a:p>
            <a:r>
              <a:rPr lang="el-GR" dirty="0" smtClean="0"/>
              <a:t>Η μπάλα που ταξιδεύει</a:t>
            </a:r>
          </a:p>
          <a:p>
            <a:r>
              <a:rPr lang="el-GR" dirty="0" smtClean="0"/>
              <a:t>Η μπάλα μπιλιάρδου</a:t>
            </a:r>
          </a:p>
          <a:p>
            <a:r>
              <a:rPr lang="el-GR" dirty="0" smtClean="0"/>
              <a:t>Μια σύγκρουση</a:t>
            </a:r>
          </a:p>
          <a:p>
            <a:r>
              <a:rPr lang="el-GR" dirty="0" err="1" smtClean="0"/>
              <a:t>Ενας</a:t>
            </a:r>
            <a:r>
              <a:rPr lang="el-GR" dirty="0" smtClean="0"/>
              <a:t> αθλητής που </a:t>
            </a:r>
            <a:r>
              <a:rPr lang="el-GR" dirty="0" err="1" smtClean="0"/>
              <a:t>ξεκινα</a:t>
            </a:r>
            <a:endParaRPr lang="el-GR" dirty="0" smtClean="0"/>
          </a:p>
          <a:p>
            <a:r>
              <a:rPr lang="el-GR" dirty="0" smtClean="0"/>
              <a:t>Ένα αυτοκίνητο που </a:t>
            </a:r>
            <a:r>
              <a:rPr lang="el-GR" dirty="0" err="1" smtClean="0"/>
              <a:t>ξεκινα</a:t>
            </a:r>
            <a:endParaRPr lang="el-GR" dirty="0" smtClean="0"/>
          </a:p>
          <a:p>
            <a:r>
              <a:rPr lang="el-GR" dirty="0" smtClean="0"/>
              <a:t>Το κάρο και το </a:t>
            </a:r>
            <a:r>
              <a:rPr lang="el-GR" dirty="0" err="1" smtClean="0"/>
              <a:t>αλογο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8797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 ενός φίλου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l-GR" dirty="0"/>
              <a:t>Έχουμε μια νταλίκα μάζας 2 τόνων, με ταχύτητα 90 </a:t>
            </a:r>
            <a:r>
              <a:rPr lang="el-GR" dirty="0" err="1"/>
              <a:t>χλμ</a:t>
            </a:r>
            <a:r>
              <a:rPr lang="el-GR" dirty="0"/>
              <a:t>/ώρα η οποία προσκρούει πάνω σε μια άτυχη αρκούδα που βγήκε και περπατούσε στην Εγνατία οδό και έχουμε και μια νταλίκα μάζας 2 τόνων, με ταχύτητα 91 </a:t>
            </a:r>
            <a:r>
              <a:rPr lang="el-GR" dirty="0" err="1"/>
              <a:t>χλμ</a:t>
            </a:r>
            <a:r>
              <a:rPr lang="el-GR" dirty="0"/>
              <a:t>/ώρα η οποία προσκρούει πάνω σε ένα καναρίνι που πετούσε σε ύψος 1 μέτρου </a:t>
            </a:r>
            <a:r>
              <a:rPr lang="el-GR" dirty="0" err="1"/>
              <a:t>απο</a:t>
            </a:r>
            <a:r>
              <a:rPr lang="el-GR" dirty="0"/>
              <a:t> το έδαφος.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ερώτηση 1: Η δύναμη που θα ασκηθεί στην αρκούδα είναι:</a:t>
            </a:r>
          </a:p>
          <a:p>
            <a:pPr marL="0" indent="0">
              <a:buNone/>
            </a:pPr>
            <a:r>
              <a:rPr lang="el-GR" dirty="0"/>
              <a:t>α) μικρότερη </a:t>
            </a:r>
            <a:r>
              <a:rPr lang="el-GR" dirty="0" err="1"/>
              <a:t>απο</a:t>
            </a:r>
            <a:r>
              <a:rPr lang="el-GR" dirty="0"/>
              <a:t> τη δύναμη που θα ασκηθεί στο καναρίνι</a:t>
            </a:r>
          </a:p>
          <a:p>
            <a:pPr marL="0" indent="0">
              <a:buNone/>
            </a:pPr>
            <a:r>
              <a:rPr lang="el-GR" dirty="0"/>
              <a:t>β) ίση με αυτή που θα ασκηθεί στο καναρίνι</a:t>
            </a:r>
          </a:p>
          <a:p>
            <a:pPr marL="0" indent="0">
              <a:buNone/>
            </a:pPr>
            <a:r>
              <a:rPr lang="el-GR" dirty="0"/>
              <a:t>γ) μεγαλύτερη </a:t>
            </a:r>
            <a:r>
              <a:rPr lang="el-GR" dirty="0" err="1"/>
              <a:t>απο</a:t>
            </a:r>
            <a:r>
              <a:rPr lang="el-GR" dirty="0"/>
              <a:t> αυτή που θα ασκηθεί στο καναρίνι</a:t>
            </a:r>
          </a:p>
          <a:p>
            <a:pPr marL="0" indent="0">
              <a:buNone/>
            </a:pPr>
            <a:r>
              <a:rPr lang="el-GR" dirty="0"/>
              <a:t>δ) δεν γνωρίζουμε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ερώτηση 2: Το σώμα του ζώου που θα παραμορφωθεί περισσότερο </a:t>
            </a:r>
            <a:r>
              <a:rPr lang="el-GR" dirty="0" err="1"/>
              <a:t>απο</a:t>
            </a:r>
            <a:r>
              <a:rPr lang="el-GR" dirty="0"/>
              <a:t> την πρόσκρουση με τη νταλίκα είναι:</a:t>
            </a:r>
          </a:p>
          <a:p>
            <a:pPr marL="0" indent="0">
              <a:buNone/>
            </a:pPr>
            <a:r>
              <a:rPr lang="el-GR" dirty="0"/>
              <a:t>α) του καναρινιού</a:t>
            </a:r>
          </a:p>
          <a:p>
            <a:pPr marL="0" indent="0">
              <a:buNone/>
            </a:pPr>
            <a:r>
              <a:rPr lang="el-GR" dirty="0"/>
              <a:t>β) της αρκούδας</a:t>
            </a:r>
          </a:p>
          <a:p>
            <a:pPr marL="0" indent="0">
              <a:buNone/>
            </a:pPr>
            <a:r>
              <a:rPr lang="el-GR" dirty="0"/>
              <a:t>γ) το ίδιο και για τα δύο</a:t>
            </a:r>
          </a:p>
          <a:p>
            <a:pPr marL="0" indent="0">
              <a:buNone/>
            </a:pPr>
            <a:r>
              <a:rPr lang="el-GR" dirty="0"/>
              <a:t>δ) δεν γνωρίζουμε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ερώτηση 3: Στη νταλίκα </a:t>
            </a:r>
          </a:p>
          <a:p>
            <a:pPr marL="0" indent="0">
              <a:buNone/>
            </a:pPr>
            <a:r>
              <a:rPr lang="el-GR" dirty="0"/>
              <a:t>α)  ασκείται  δύναμη </a:t>
            </a:r>
            <a:r>
              <a:rPr lang="el-GR" dirty="0" err="1"/>
              <a:t>απο</a:t>
            </a:r>
            <a:r>
              <a:rPr lang="el-GR" dirty="0"/>
              <a:t> το ζώο (όποιο κι αν είναι αυτό)</a:t>
            </a:r>
          </a:p>
          <a:p>
            <a:pPr marL="0" indent="0">
              <a:buNone/>
            </a:pPr>
            <a:r>
              <a:rPr lang="el-GR" dirty="0"/>
              <a:t>β) δεν ασκείται δύναμη </a:t>
            </a:r>
            <a:r>
              <a:rPr lang="el-GR" dirty="0" err="1"/>
              <a:t>απο</a:t>
            </a:r>
            <a:r>
              <a:rPr lang="el-GR" dirty="0"/>
              <a:t> το ζώο (όποιο κι αν είναι αυτό)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ερώτηση 4: Αν δέναμε ένα ελατήριο στο σώμα της αρκούδας και του καναρινιού, στο σημείο όπου έρχεται σε επαφή με τη νταλίκα, θα βλέπαμε το ελατήριο</a:t>
            </a:r>
          </a:p>
          <a:p>
            <a:pPr marL="0" indent="0">
              <a:buNone/>
            </a:pPr>
            <a:r>
              <a:rPr lang="el-GR" dirty="0"/>
              <a:t>α) να πιέζεται προς τα μέσα περισσότερο στην περίπτωση της αρκούδας</a:t>
            </a:r>
          </a:p>
          <a:p>
            <a:pPr marL="0" indent="0">
              <a:buNone/>
            </a:pPr>
            <a:r>
              <a:rPr lang="el-GR" dirty="0"/>
              <a:t>β) να πιέζεται προς τα μέσα περισσότερο στην περίπτωση του καναρινιού</a:t>
            </a:r>
          </a:p>
          <a:p>
            <a:pPr marL="0" indent="0">
              <a:buNone/>
            </a:pPr>
            <a:r>
              <a:rPr lang="el-GR" dirty="0"/>
              <a:t>γ) να μην πιέζεται καθόλου προς τα μέσα στην περίπτωση του καναρινιού και να πιέζεται στην περίπτωση της αρκούδας</a:t>
            </a:r>
          </a:p>
          <a:p>
            <a:pPr marL="0" indent="0">
              <a:buNone/>
            </a:pPr>
            <a:r>
              <a:rPr lang="el-GR" dirty="0"/>
              <a:t>δ) να μην πιέζεται καθόλου προς τα μέσα στην περίπτωση της αρκούδας και να πιέζεται στην περίπτωση του καναρινιού</a:t>
            </a:r>
          </a:p>
        </p:txBody>
      </p:sp>
    </p:spTree>
    <p:extLst>
      <p:ext uri="{BB962C8B-B14F-4D97-AF65-F5344CB8AC3E}">
        <p14:creationId xmlns:p14="http://schemas.microsoft.com/office/powerpoint/2010/main" val="9098410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Παραδείγματα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youtu.be/2apWN173D4A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Μπιλιάρδο </a:t>
            </a:r>
            <a:r>
              <a:rPr lang="en-US" dirty="0"/>
              <a:t>https://eclass.uth.gr/modules/units/?course=PRE_U_113&amp;id=1378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Ο </a:t>
            </a:r>
            <a:r>
              <a:rPr lang="el-GR" dirty="0" err="1" smtClean="0"/>
              <a:t>δευτερος</a:t>
            </a:r>
            <a:r>
              <a:rPr lang="el-GR" dirty="0" smtClean="0"/>
              <a:t> </a:t>
            </a:r>
            <a:r>
              <a:rPr lang="el-GR" dirty="0" err="1" smtClean="0"/>
              <a:t>νομος</a:t>
            </a:r>
            <a:r>
              <a:rPr lang="el-GR" dirty="0" smtClean="0"/>
              <a:t> και το </a:t>
            </a:r>
            <a:r>
              <a:rPr lang="el-GR" dirty="0" err="1" smtClean="0"/>
              <a:t>βημα</a:t>
            </a:r>
            <a:r>
              <a:rPr lang="el-GR" dirty="0" smtClean="0"/>
              <a:t> </a:t>
            </a:r>
            <a:r>
              <a:rPr lang="el-GR" dirty="0" err="1" smtClean="0"/>
              <a:t>βημα</a:t>
            </a:r>
            <a:endParaRPr lang="el-GR" dirty="0" smtClean="0"/>
          </a:p>
          <a:p>
            <a:r>
              <a:rPr lang="el-GR" dirty="0" smtClean="0"/>
              <a:t>Ο </a:t>
            </a:r>
            <a:r>
              <a:rPr lang="el-GR" dirty="0" err="1" smtClean="0"/>
              <a:t>ανθρωπος</a:t>
            </a:r>
            <a:r>
              <a:rPr lang="el-GR" dirty="0" smtClean="0"/>
              <a:t> που </a:t>
            </a:r>
            <a:r>
              <a:rPr lang="el-GR" dirty="0"/>
              <a:t>σπρώχνει </a:t>
            </a:r>
            <a:r>
              <a:rPr lang="el-GR" dirty="0" smtClean="0">
                <a:hlinkClick r:id="rId3"/>
              </a:rPr>
              <a:t>https</a:t>
            </a:r>
            <a:r>
              <a:rPr lang="el-GR" dirty="0">
                <a:hlinkClick r:id="rId3"/>
              </a:rPr>
              <a:t>://</a:t>
            </a:r>
            <a:r>
              <a:rPr lang="el-GR" dirty="0" smtClean="0">
                <a:hlinkClick r:id="rId3"/>
              </a:rPr>
              <a:t>phet.colorado.edu/el/simulation/forces-and-motion-basics</a:t>
            </a:r>
            <a:endParaRPr lang="el-GR" dirty="0" smtClean="0"/>
          </a:p>
          <a:p>
            <a:r>
              <a:rPr lang="el-GR" dirty="0"/>
              <a:t>Η μπάλα που πετιέται</a:t>
            </a:r>
          </a:p>
          <a:p>
            <a:r>
              <a:rPr lang="el-GR" dirty="0" err="1"/>
              <a:t>Ενας</a:t>
            </a:r>
            <a:r>
              <a:rPr lang="el-GR" dirty="0"/>
              <a:t> αθλητής που </a:t>
            </a:r>
            <a:r>
              <a:rPr lang="el-GR" dirty="0" err="1"/>
              <a:t>ξεκινα</a:t>
            </a:r>
            <a:endParaRPr lang="el-GR" dirty="0"/>
          </a:p>
          <a:p>
            <a:r>
              <a:rPr lang="el-GR" dirty="0"/>
              <a:t>Ένα αυτοκίνητο που </a:t>
            </a:r>
            <a:r>
              <a:rPr lang="el-GR" dirty="0" err="1"/>
              <a:t>ξεκινα</a:t>
            </a:r>
            <a:endParaRPr lang="el-GR" dirty="0"/>
          </a:p>
          <a:p>
            <a:r>
              <a:rPr lang="el-GR" dirty="0"/>
              <a:t>Το κάρο και το </a:t>
            </a:r>
            <a:r>
              <a:rPr lang="el-GR" dirty="0" err="1"/>
              <a:t>αλογο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550122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Ασκηση</a:t>
            </a:r>
            <a:r>
              <a:rPr lang="el-GR" dirty="0" smtClean="0"/>
              <a:t> ενός φίλου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Ενα</a:t>
            </a:r>
            <a:r>
              <a:rPr lang="el-GR" dirty="0" smtClean="0"/>
              <a:t> </a:t>
            </a:r>
            <a:r>
              <a:rPr lang="el-GR" dirty="0" err="1"/>
              <a:t>αυτοκινητο</a:t>
            </a:r>
            <a:r>
              <a:rPr lang="el-GR" dirty="0"/>
              <a:t> τρέχει με 10χιλ/ώρα και σταματά σε </a:t>
            </a:r>
            <a:r>
              <a:rPr lang="el-GR" dirty="0" err="1"/>
              <a:t>αποσταση</a:t>
            </a:r>
            <a:r>
              <a:rPr lang="el-GR" dirty="0"/>
              <a:t> </a:t>
            </a:r>
            <a:r>
              <a:rPr lang="el-GR" dirty="0" err="1"/>
              <a:t>ενος</a:t>
            </a:r>
            <a:r>
              <a:rPr lang="el-GR" dirty="0"/>
              <a:t> μέτρου επιβραδυνόμενο σταθερά.</a:t>
            </a:r>
          </a:p>
          <a:p>
            <a:r>
              <a:rPr lang="el-GR" dirty="0" err="1"/>
              <a:t>Ενα</a:t>
            </a:r>
            <a:r>
              <a:rPr lang="el-GR" dirty="0"/>
              <a:t> άλλο αυτοκίνητο τρέχει με 20χιλ/ωρα και σταματά με την </a:t>
            </a:r>
            <a:r>
              <a:rPr lang="el-GR" dirty="0" err="1"/>
              <a:t>ιδια</a:t>
            </a:r>
            <a:r>
              <a:rPr lang="el-GR" dirty="0"/>
              <a:t> σταθερή επιβράδυνση. Σε πόση απόσταση θα σταματήσει;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33320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Αναστοχασμός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 smtClean="0"/>
              <a:t>Τι κάνουμε για να μάθουμε;</a:t>
            </a:r>
          </a:p>
          <a:p>
            <a:r>
              <a:rPr lang="el-GR" dirty="0" err="1" smtClean="0"/>
              <a:t>Νεα</a:t>
            </a:r>
            <a:r>
              <a:rPr lang="el-GR" dirty="0" smtClean="0"/>
              <a:t> «προβλήματα» (πχ η πέτρα με το σχοινί) και </a:t>
            </a:r>
            <a:r>
              <a:rPr lang="el-GR" dirty="0" err="1" smtClean="0"/>
              <a:t>Παραλλαγες</a:t>
            </a:r>
            <a:r>
              <a:rPr lang="el-GR" dirty="0" smtClean="0"/>
              <a:t> σε προβλήματα (πχ τι </a:t>
            </a:r>
            <a:r>
              <a:rPr lang="el-GR" dirty="0" err="1" smtClean="0"/>
              <a:t>γινεται</a:t>
            </a:r>
            <a:r>
              <a:rPr lang="el-GR" dirty="0" smtClean="0"/>
              <a:t> όταν </a:t>
            </a:r>
            <a:r>
              <a:rPr lang="el-GR" dirty="0" err="1" smtClean="0"/>
              <a:t>στριβει</a:t>
            </a:r>
            <a:r>
              <a:rPr lang="el-GR" dirty="0" smtClean="0"/>
              <a:t> το αμάξι και νοιώθω κάποιος να με πιέζει στην άκρη;)</a:t>
            </a:r>
          </a:p>
          <a:p>
            <a:r>
              <a:rPr lang="el-GR" dirty="0" smtClean="0"/>
              <a:t>Συνειδητή </a:t>
            </a:r>
            <a:r>
              <a:rPr lang="el-GR" dirty="0" err="1" smtClean="0"/>
              <a:t>αναζητηση</a:t>
            </a:r>
            <a:r>
              <a:rPr lang="el-GR" dirty="0" smtClean="0"/>
              <a:t> των σημείων που η </a:t>
            </a:r>
            <a:r>
              <a:rPr lang="el-GR" dirty="0" err="1" smtClean="0"/>
              <a:t>διαισθησή</a:t>
            </a:r>
            <a:r>
              <a:rPr lang="el-GR" dirty="0" smtClean="0"/>
              <a:t> μας </a:t>
            </a:r>
            <a:r>
              <a:rPr lang="el-GR" dirty="0" err="1" smtClean="0"/>
              <a:t>μας</a:t>
            </a:r>
            <a:r>
              <a:rPr lang="el-GR" dirty="0" smtClean="0"/>
              <a:t> οδηγεί σε άλλη </a:t>
            </a:r>
            <a:r>
              <a:rPr lang="el-GR" dirty="0" err="1" smtClean="0"/>
              <a:t>κατευθυνση</a:t>
            </a:r>
            <a:r>
              <a:rPr lang="el-GR" dirty="0" smtClean="0"/>
              <a:t> και ανάλυσή τους (πχ το </a:t>
            </a:r>
            <a:r>
              <a:rPr lang="el-GR" dirty="0" err="1" smtClean="0"/>
              <a:t>πεταγμα</a:t>
            </a:r>
            <a:r>
              <a:rPr lang="el-GR" dirty="0" smtClean="0"/>
              <a:t> ενός </a:t>
            </a:r>
            <a:r>
              <a:rPr lang="el-GR" dirty="0" err="1" smtClean="0"/>
              <a:t>νομισματος</a:t>
            </a:r>
            <a:r>
              <a:rPr lang="el-GR" dirty="0" smtClean="0"/>
              <a:t>, </a:t>
            </a:r>
            <a:r>
              <a:rPr lang="el-GR" dirty="0" err="1" smtClean="0"/>
              <a:t>ενα</a:t>
            </a:r>
            <a:r>
              <a:rPr lang="el-GR" dirty="0" smtClean="0"/>
              <a:t> βιβλίο πάνω σε ένα τραπέζι, πότε </a:t>
            </a:r>
            <a:r>
              <a:rPr lang="el-GR" dirty="0" err="1" smtClean="0"/>
              <a:t>αρχιζει</a:t>
            </a:r>
            <a:r>
              <a:rPr lang="el-GR" dirty="0" smtClean="0"/>
              <a:t> να </a:t>
            </a:r>
            <a:r>
              <a:rPr lang="el-GR" dirty="0" err="1" smtClean="0"/>
              <a:t>κινειται</a:t>
            </a:r>
            <a:r>
              <a:rPr lang="el-GR" dirty="0" smtClean="0"/>
              <a:t> κάτι, μπουνιές σε σάκο, η </a:t>
            </a:r>
            <a:r>
              <a:rPr lang="el-GR" dirty="0" err="1" smtClean="0"/>
              <a:t>δυναμη</a:t>
            </a:r>
            <a:r>
              <a:rPr lang="el-GR" dirty="0" smtClean="0"/>
              <a:t> ως </a:t>
            </a:r>
            <a:r>
              <a:rPr lang="el-GR" dirty="0" err="1" smtClean="0"/>
              <a:t>αμοιβαια</a:t>
            </a:r>
            <a:r>
              <a:rPr lang="el-GR" dirty="0" smtClean="0"/>
              <a:t> «κατάκτηση» (</a:t>
            </a:r>
            <a:r>
              <a:rPr lang="el-GR" dirty="0" err="1" smtClean="0"/>
              <a:t>ρακετα</a:t>
            </a:r>
            <a:r>
              <a:rPr lang="el-GR" dirty="0" smtClean="0"/>
              <a:t> και μπάλα))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Βασικές Εννοιες Φυσικής   _ ΠΑΝΕΠΙΣΤΗΜΙΟ ΘΕΣΣΑΛΙΑΣ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63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Mathesis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Αλεξιπτωτο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youtu.be/OIV_8bgKwOI</a:t>
            </a:r>
            <a:r>
              <a:rPr lang="el-GR" dirty="0" smtClean="0"/>
              <a:t> </a:t>
            </a:r>
            <a:endParaRPr lang="el-GR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l-GR" b="1" dirty="0" smtClean="0"/>
              <a:t>Επιστήμη </a:t>
            </a:r>
            <a:r>
              <a:rPr lang="el-GR" b="1" dirty="0"/>
              <a:t>για όλους. Σειρά πειραμάτων για παιδιά με απλά υλικά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https://mathesis.cup.gr/courses/course-v1:Physics+Eur2.1+20B/course/</a:t>
            </a:r>
            <a:endParaRPr lang="el-GR" dirty="0"/>
          </a:p>
          <a:p>
            <a:r>
              <a:rPr lang="el-GR" dirty="0" err="1" smtClean="0">
                <a:solidFill>
                  <a:srgbClr val="FF0000"/>
                </a:solidFill>
              </a:rPr>
              <a:t>Μπορειτε</a:t>
            </a:r>
            <a:r>
              <a:rPr lang="el-GR" dirty="0" smtClean="0">
                <a:solidFill>
                  <a:srgbClr val="FF0000"/>
                </a:solidFill>
              </a:rPr>
              <a:t> να το κάνετε και να το </a:t>
            </a:r>
            <a:r>
              <a:rPr lang="el-GR" dirty="0" err="1" smtClean="0">
                <a:solidFill>
                  <a:srgbClr val="FF0000"/>
                </a:solidFill>
              </a:rPr>
              <a:t>εξηγησετε</a:t>
            </a:r>
            <a:r>
              <a:rPr lang="el-GR" dirty="0" smtClean="0">
                <a:solidFill>
                  <a:srgbClr val="FF0000"/>
                </a:solidFill>
              </a:rPr>
              <a:t>;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Πώς σας ακούγονται τώρα;</a:t>
            </a:r>
            <a:endParaRPr lang="el-G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19" y="1600200"/>
            <a:ext cx="59321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04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ΜΕΡΟΣ 1</a:t>
            </a:r>
            <a:r>
              <a:rPr lang="el-GR" baseline="30000" dirty="0" smtClean="0"/>
              <a:t>ο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r>
              <a:rPr lang="el-GR" dirty="0" err="1" smtClean="0"/>
              <a:t>Ταχυτητα</a:t>
            </a:r>
            <a:endParaRPr lang="el-GR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31527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7762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ΜΕΡΟΣ </a:t>
            </a:r>
            <a:r>
              <a:rPr lang="el-GR" dirty="0" smtClean="0"/>
              <a:t>6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Σύνοψη και Σχολιασμός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3125" y="2243931"/>
            <a:ext cx="48577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3780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Την </a:t>
            </a:r>
            <a:r>
              <a:rPr lang="el-GR" dirty="0" err="1" smtClean="0"/>
              <a:t>επομενη</a:t>
            </a:r>
            <a:r>
              <a:rPr lang="el-GR" dirty="0" smtClean="0"/>
              <a:t> φορά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Από τη </a:t>
            </a:r>
            <a:r>
              <a:rPr lang="el-GR" dirty="0" err="1" smtClean="0"/>
              <a:t>δυναμη</a:t>
            </a:r>
            <a:r>
              <a:rPr lang="el-GR" dirty="0" smtClean="0"/>
              <a:t> στην </a:t>
            </a:r>
            <a:r>
              <a:rPr lang="el-GR" dirty="0" err="1" smtClean="0"/>
              <a:t>πιεση</a:t>
            </a:r>
            <a:r>
              <a:rPr lang="el-GR" dirty="0" smtClean="0"/>
              <a:t> και εφαρμογές στη μετεωρολογία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161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Γλωσσικά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>
                <a:hlinkClick r:id="rId2"/>
              </a:rPr>
              <a:t>Ταχύτητα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://www.greek-language.gr/greekLang/modern_greek/tools/lexica/search.html?lq=%</a:t>
            </a:r>
            <a:r>
              <a:rPr lang="en-US" dirty="0" smtClean="0">
                <a:hlinkClick r:id="rId2"/>
              </a:rPr>
              <a:t>CF%84%CE%B1%CF%87%CF%8D%CF%84%CE%B7%CF%84%CE%B1&amp;sin=all</a:t>
            </a:r>
            <a:endParaRPr lang="el-GR" dirty="0" smtClean="0"/>
          </a:p>
          <a:p>
            <a:r>
              <a:rPr lang="el-GR" dirty="0" smtClean="0">
                <a:hlinkClick r:id="rId3"/>
              </a:rPr>
              <a:t>Βραδύτητα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://www.greek-language.gr/greekLang/modern_greek/tools/lexica/search.html?lq=%CE%B2%CF%81%CE%B1%CE%B4%CF%8D%CF%84%CE%B7%CF%84%CE%B1&amp;dq</a:t>
            </a:r>
            <a:r>
              <a:rPr lang="en-US" dirty="0" smtClean="0"/>
              <a:t>=</a:t>
            </a:r>
            <a:endParaRPr lang="el-GR" dirty="0" smtClean="0"/>
          </a:p>
          <a:p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>Ποιες άλλες </a:t>
            </a:r>
            <a:r>
              <a:rPr lang="el-GR" dirty="0" err="1" smtClean="0"/>
              <a:t>λεξεις</a:t>
            </a:r>
            <a:r>
              <a:rPr lang="el-GR" dirty="0" smtClean="0"/>
              <a:t> θα ψάχνατε; Τι συνδηλώσεις σας έρχονται στο νου; Τι συναισθήματα;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197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Οψεις</a:t>
            </a:r>
            <a:r>
              <a:rPr lang="el-GR" dirty="0" smtClean="0"/>
              <a:t> της ταχύτητας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2404864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Σβελτάδα (</a:t>
            </a:r>
            <a:r>
              <a:rPr lang="el-GR" dirty="0" err="1" smtClean="0"/>
              <a:t>μολις</a:t>
            </a:r>
            <a:r>
              <a:rPr lang="el-GR" dirty="0" smtClean="0"/>
              <a:t> που </a:t>
            </a:r>
            <a:r>
              <a:rPr lang="el-GR" dirty="0" err="1" smtClean="0"/>
              <a:t>ειδαμε</a:t>
            </a:r>
            <a:r>
              <a:rPr lang="el-GR" dirty="0" smtClean="0"/>
              <a:t> </a:t>
            </a:r>
            <a:r>
              <a:rPr lang="el-GR" dirty="0" err="1" smtClean="0"/>
              <a:t>κατι</a:t>
            </a:r>
            <a:r>
              <a:rPr lang="el-GR" dirty="0" smtClean="0"/>
              <a:t>. </a:t>
            </a:r>
            <a:r>
              <a:rPr lang="el-GR" dirty="0" err="1" smtClean="0"/>
              <a:t>Θαυμασμος</a:t>
            </a:r>
            <a:r>
              <a:rPr lang="el-GR" dirty="0" smtClean="0"/>
              <a:t>, </a:t>
            </a:r>
            <a:r>
              <a:rPr lang="el-GR" dirty="0" err="1" smtClean="0"/>
              <a:t>ισως</a:t>
            </a:r>
            <a:r>
              <a:rPr lang="el-GR" dirty="0" smtClean="0"/>
              <a:t> και </a:t>
            </a:r>
            <a:r>
              <a:rPr lang="el-GR" dirty="0" err="1" smtClean="0"/>
              <a:t>κινδυνος</a:t>
            </a:r>
            <a:r>
              <a:rPr lang="el-GR" dirty="0" smtClean="0"/>
              <a:t>)</a:t>
            </a:r>
          </a:p>
          <a:p>
            <a:r>
              <a:rPr lang="el-GR" dirty="0" err="1" smtClean="0"/>
              <a:t>Βραδυτητα</a:t>
            </a:r>
            <a:r>
              <a:rPr lang="el-GR" dirty="0" smtClean="0"/>
              <a:t> (</a:t>
            </a:r>
            <a:r>
              <a:rPr lang="el-GR" dirty="0" err="1" smtClean="0"/>
              <a:t>ενοχληση</a:t>
            </a:r>
            <a:r>
              <a:rPr lang="el-GR" dirty="0" smtClean="0"/>
              <a:t>, </a:t>
            </a:r>
            <a:r>
              <a:rPr lang="el-GR" dirty="0" err="1" smtClean="0"/>
              <a:t>ισως</a:t>
            </a:r>
            <a:r>
              <a:rPr lang="el-GR" dirty="0" smtClean="0"/>
              <a:t> </a:t>
            </a:r>
            <a:r>
              <a:rPr lang="el-GR" dirty="0" err="1" smtClean="0"/>
              <a:t>κατι</a:t>
            </a:r>
            <a:r>
              <a:rPr lang="el-GR" dirty="0" smtClean="0"/>
              <a:t> </a:t>
            </a:r>
            <a:r>
              <a:rPr lang="el-GR" dirty="0" err="1" smtClean="0"/>
              <a:t>επικινδυνο</a:t>
            </a:r>
            <a:r>
              <a:rPr lang="el-GR" dirty="0" smtClean="0"/>
              <a:t>)</a:t>
            </a:r>
          </a:p>
          <a:p>
            <a:r>
              <a:rPr lang="el-GR" dirty="0" err="1" smtClean="0"/>
              <a:t>Μετρια</a:t>
            </a:r>
            <a:r>
              <a:rPr lang="el-GR" dirty="0" smtClean="0"/>
              <a:t> </a:t>
            </a:r>
            <a:r>
              <a:rPr lang="el-GR" dirty="0" err="1" smtClean="0"/>
              <a:t>Κινηση</a:t>
            </a:r>
            <a:r>
              <a:rPr lang="el-GR" dirty="0" smtClean="0"/>
              <a:t> ( </a:t>
            </a:r>
            <a:r>
              <a:rPr lang="el-GR" dirty="0" err="1" smtClean="0"/>
              <a:t>συνηθης</a:t>
            </a:r>
            <a:r>
              <a:rPr lang="el-GR" dirty="0" smtClean="0"/>
              <a:t> </a:t>
            </a:r>
            <a:r>
              <a:rPr lang="el-GR" dirty="0" err="1" smtClean="0"/>
              <a:t>ζωη</a:t>
            </a:r>
            <a:r>
              <a:rPr lang="el-GR" dirty="0" smtClean="0"/>
              <a:t>, </a:t>
            </a:r>
            <a:r>
              <a:rPr lang="el-GR" dirty="0" err="1" smtClean="0"/>
              <a:t>μπορω</a:t>
            </a:r>
            <a:r>
              <a:rPr lang="el-GR" dirty="0" smtClean="0"/>
              <a:t> να το </a:t>
            </a:r>
            <a:r>
              <a:rPr lang="el-GR" dirty="0" err="1" smtClean="0"/>
              <a:t>διαπραγματευτω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r>
              <a:rPr lang="el-GR" dirty="0" err="1" smtClean="0">
                <a:solidFill>
                  <a:srgbClr val="FF0000"/>
                </a:solidFill>
              </a:rPr>
              <a:t>Γιατι</a:t>
            </a:r>
            <a:r>
              <a:rPr lang="el-GR" dirty="0" smtClean="0">
                <a:solidFill>
                  <a:srgbClr val="FF0000"/>
                </a:solidFill>
              </a:rPr>
              <a:t> να </a:t>
            </a:r>
            <a:r>
              <a:rPr lang="el-GR" dirty="0" err="1" smtClean="0">
                <a:solidFill>
                  <a:srgbClr val="FF0000"/>
                </a:solidFill>
              </a:rPr>
              <a:t>θελω</a:t>
            </a:r>
            <a:r>
              <a:rPr lang="el-GR" dirty="0" smtClean="0">
                <a:solidFill>
                  <a:srgbClr val="FF0000"/>
                </a:solidFill>
              </a:rPr>
              <a:t> να κάνω όλες αυτές τις διαφορετικές καταστάσεις </a:t>
            </a:r>
            <a:r>
              <a:rPr lang="el-GR" dirty="0" err="1" smtClean="0">
                <a:solidFill>
                  <a:srgbClr val="FF0000"/>
                </a:solidFill>
              </a:rPr>
              <a:t>οψεις</a:t>
            </a:r>
            <a:r>
              <a:rPr lang="el-GR" dirty="0" smtClean="0">
                <a:solidFill>
                  <a:srgbClr val="FF0000"/>
                </a:solidFill>
              </a:rPr>
              <a:t> της </a:t>
            </a:r>
            <a:r>
              <a:rPr lang="el-GR" dirty="0" err="1" smtClean="0">
                <a:solidFill>
                  <a:srgbClr val="FF0000"/>
                </a:solidFill>
              </a:rPr>
              <a:t>ιδιας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εννοιας</a:t>
            </a:r>
            <a:r>
              <a:rPr lang="el-GR" dirty="0" smtClean="0">
                <a:solidFill>
                  <a:srgbClr val="FF0000"/>
                </a:solidFill>
              </a:rPr>
              <a:t>;  Πώς </a:t>
            </a:r>
            <a:r>
              <a:rPr lang="el-GR" dirty="0" err="1" smtClean="0">
                <a:solidFill>
                  <a:srgbClr val="FF0000"/>
                </a:solidFill>
              </a:rPr>
              <a:t>νοιωθετε</a:t>
            </a:r>
            <a:r>
              <a:rPr lang="el-GR" dirty="0" smtClean="0">
                <a:solidFill>
                  <a:srgbClr val="FF0000"/>
                </a:solidFill>
              </a:rPr>
              <a:t> απέναντι σε μια τέτοια προσέγγιση;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82296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34095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6859</TotalTime>
  <Words>2903</Words>
  <Application>Microsoft Office PowerPoint</Application>
  <PresentationFormat>Προβολή στην οθόνη (4:3)</PresentationFormat>
  <Paragraphs>439</Paragraphs>
  <Slides>71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71</vt:i4>
      </vt:variant>
    </vt:vector>
  </HeadingPairs>
  <TitlesOfParts>
    <vt:vector size="72" baseType="lpstr">
      <vt:lpstr>Θέμα του Office</vt:lpstr>
      <vt:lpstr>ΒΑΣΙΚΕΣ ΕΝΟΙΕΣ ΦΥΣΙΚΩΝ ΕΠΙΣΤΗΜΩΝ</vt:lpstr>
      <vt:lpstr>Προηγούμενη διάλεξη </vt:lpstr>
      <vt:lpstr>Τα υλικά και οι τελικές τους ιδιότητες</vt:lpstr>
      <vt:lpstr>ΔΙΑΛΕΞΗ 8</vt:lpstr>
      <vt:lpstr>Μηχανικη στα τρέχοντα βιβλία του Δημοτικού</vt:lpstr>
      <vt:lpstr>Υπενθύμιση Καλες σημειώσεις- σταθερο διάβασμα</vt:lpstr>
      <vt:lpstr>ΜΕΡΟΣ 1ο </vt:lpstr>
      <vt:lpstr>Γλωσσικά</vt:lpstr>
      <vt:lpstr>Οψεις της ταχύτητας</vt:lpstr>
      <vt:lpstr>Ιστορικά:</vt:lpstr>
      <vt:lpstr>Εντάξει…</vt:lpstr>
      <vt:lpstr>Εντάξει…</vt:lpstr>
      <vt:lpstr>Αναστοχασμος</vt:lpstr>
      <vt:lpstr>Όλα αυτά να μπουν κατω από την εξουσια ενός βελους;</vt:lpstr>
      <vt:lpstr>Γραφικές παραστάσεις</vt:lpstr>
      <vt:lpstr>Προσδιορισμός της ταχύτητας</vt:lpstr>
      <vt:lpstr>Η ταχυτητα σαν συνάρτηση του χρονου </vt:lpstr>
      <vt:lpstr>Ασκηση αυτοαξιολογησης</vt:lpstr>
      <vt:lpstr>Ποια είναι η σταθερή και ποια ή μεταβαλλόμενη κίνηση;</vt:lpstr>
      <vt:lpstr>Νοιωθετε οικεία με το διανυσμα ταχυτητα;</vt:lpstr>
      <vt:lpstr>Αναστοχασμος</vt:lpstr>
      <vt:lpstr>Μερος 2ο</vt:lpstr>
      <vt:lpstr>Πού οφείλεται η διαφορά; </vt:lpstr>
      <vt:lpstr>Πού οφείλεται η διαφορά; </vt:lpstr>
      <vt:lpstr>Η ταχύτητα είναι μια «φορτική» προίκα</vt:lpstr>
      <vt:lpstr> </vt:lpstr>
      <vt:lpstr>Πώς μπορουμε να βοηθησουμε τον εαυτο μας</vt:lpstr>
      <vt:lpstr>*Α Νομος: Η εποχούμενη *  </vt:lpstr>
      <vt:lpstr>Αναστοχασμος</vt:lpstr>
      <vt:lpstr>Μερος 3ο</vt:lpstr>
      <vt:lpstr>Απλες μηχανες</vt:lpstr>
      <vt:lpstr>Απλες μηχανες </vt:lpstr>
      <vt:lpstr>Οψεις της δυναμης</vt:lpstr>
      <vt:lpstr>Μηχανικη στην ποιηση και τη λογοτεχνια;</vt:lpstr>
      <vt:lpstr>Τι μπορει να είναι η «δυναμη;»</vt:lpstr>
      <vt:lpstr>Που υπάρχει «δύναμη»; </vt:lpstr>
      <vt:lpstr>Τριβη</vt:lpstr>
      <vt:lpstr>Αντίσταση</vt:lpstr>
      <vt:lpstr>Πως μετραμε τη δυναμη; Τι μετραμε εδώ;</vt:lpstr>
      <vt:lpstr>Είναι δυναμεις;</vt:lpstr>
      <vt:lpstr>Δυναμη στη γλωσσα</vt:lpstr>
      <vt:lpstr>Όλα αυτά να μπουν κατω από την εξουσια ενός βελους;</vt:lpstr>
      <vt:lpstr>Αναστοχασμος</vt:lpstr>
      <vt:lpstr>Αρα</vt:lpstr>
      <vt:lpstr>4ο Μερος</vt:lpstr>
      <vt:lpstr>ΚΕΝΤΡΙΚΟ</vt:lpstr>
      <vt:lpstr>Φυσική: Μια νεα προταση για τις κινησεις και τις δυνάμεις</vt:lpstr>
      <vt:lpstr>Παρουσίαση του PowerPoint</vt:lpstr>
      <vt:lpstr>1ος Νομος του Νευτωνα</vt:lpstr>
      <vt:lpstr> ΔυναμηΦ -Το μοντελο (1)</vt:lpstr>
      <vt:lpstr>Από αποσταση </vt:lpstr>
      <vt:lpstr>Από επαφή</vt:lpstr>
      <vt:lpstr>ΔυναμηΦ -Το μοντελο (1,5)</vt:lpstr>
      <vt:lpstr>Ένα ποιημα</vt:lpstr>
      <vt:lpstr>Δυναμη(Φ)-Το μοντελο (2) Ε και τι, άμα ξέρουμε τις δυνάμεις σε ένα σώμα;</vt:lpstr>
      <vt:lpstr>Δυναμη(Φ)-Το μοντελο (2,5)</vt:lpstr>
      <vt:lpstr>Ένα ποίημα</vt:lpstr>
      <vt:lpstr>Πόσοι νόμοι μπορουν να εφαρμόζονται στην ιδια περιπτωση;</vt:lpstr>
      <vt:lpstr>Μοντελο-Συνολικά</vt:lpstr>
      <vt:lpstr>Και ένα αποχωρώντας </vt:lpstr>
      <vt:lpstr>Αναστοχασμος</vt:lpstr>
      <vt:lpstr>Μέρος 5ο </vt:lpstr>
      <vt:lpstr>Χαραξη δυνάμεων</vt:lpstr>
      <vt:lpstr>Ερωτήσεις ενός φίλου</vt:lpstr>
      <vt:lpstr>Παραδείγματα</vt:lpstr>
      <vt:lpstr>Ασκηση ενός φίλου</vt:lpstr>
      <vt:lpstr>Αναστοχασμός</vt:lpstr>
      <vt:lpstr>Mathesis</vt:lpstr>
      <vt:lpstr>Πώς σας ακούγονται τώρα;</vt:lpstr>
      <vt:lpstr>ΜΕΡΟΣ 6  Σύνοψη και Σχολιασμός</vt:lpstr>
      <vt:lpstr>Την επομενη φορά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ΒΑΣΙΚΕΣ ΕΝΟΙΕΣ ΦΥΣΙΚΩΝ ΕΠΙΣΤΗΜΩΝ</dc:title>
  <dc:creator>ΠΤΔΕ</dc:creator>
  <cp:lastModifiedBy>ΠΤΔΕ</cp:lastModifiedBy>
  <cp:revision>371</cp:revision>
  <cp:lastPrinted>2020-12-11T11:35:15Z</cp:lastPrinted>
  <dcterms:created xsi:type="dcterms:W3CDTF">2020-09-21T06:35:47Z</dcterms:created>
  <dcterms:modified xsi:type="dcterms:W3CDTF">2020-12-11T21:42:49Z</dcterms:modified>
</cp:coreProperties>
</file>