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9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343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69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3743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4769FF-A77A-4A01-82B5-510576922E5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31187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6373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7417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765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918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891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7134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11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291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BE664-C47B-4B53-AD70-6FC642B65B36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78C7-C8D3-4458-8F7B-E955D4FDE7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1715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Ιώ </a:t>
            </a:r>
            <a:br>
              <a:rPr lang="el-GR" altLang="el-GR" dirty="0" smtClean="0"/>
            </a:br>
            <a:r>
              <a:rPr lang="el-GR" altLang="el-GR" sz="2400" dirty="0"/>
              <a:t>Πομπηία, ναός της Ίσιδος. Ίσις και Ιώ. </a:t>
            </a:r>
            <a:r>
              <a:rPr lang="fr-BE" altLang="el-GR" sz="2400" dirty="0" err="1"/>
              <a:t>Herculaneum</a:t>
            </a:r>
            <a:r>
              <a:rPr lang="fr-BE" altLang="el-GR" sz="2400" dirty="0"/>
              <a:t>, casa di Io. </a:t>
            </a:r>
            <a:endParaRPr lang="en-US" altLang="el-GR" sz="2400" dirty="0"/>
          </a:p>
        </p:txBody>
      </p:sp>
      <p:pic>
        <p:nvPicPr>
          <p:cNvPr id="62467" name="Picture 2" descr="C:\Users\mitsos\Pictures\MYTHOS\AMOURS\Io\Pompeii_-_Temple_of_Isis_-_Io_and_Isis_-_MA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2133601"/>
            <a:ext cx="4356100" cy="3529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8" name="Picture 3" descr="C:\Users\mitsos\Pictures\MYTHOS\AMOURS\Io\herculaneumcasadiIoArgo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0826" y="2133600"/>
            <a:ext cx="3629025" cy="3455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59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Υδρία Βοστώνης.   Πελίκη Ρώμης</a:t>
            </a:r>
            <a:endParaRPr lang="en-US" altLang="el-GR" smtClean="0"/>
          </a:p>
        </p:txBody>
      </p:sp>
      <p:pic>
        <p:nvPicPr>
          <p:cNvPr id="71683" name="Picture 2" descr="C:\Users\mitsos\Pictures\MYTHOS\AMOURS\Io\argos\boston08417Agrigento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7089" y="1828800"/>
            <a:ext cx="39211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4" name="Picture 3" descr="C:\Users\mitsos\Pictures\MYTHOS\AMOURS\Io\argos\pelikeArgosHerm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88139" y="1828800"/>
            <a:ext cx="30448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45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Πελίκη Ρώμης.       Γένοβα 1145. </a:t>
            </a:r>
            <a:endParaRPr lang="en-US" altLang="el-GR" smtClean="0"/>
          </a:p>
        </p:txBody>
      </p:sp>
      <p:pic>
        <p:nvPicPr>
          <p:cNvPr id="72707" name="Picture 2" descr="C:\Users\mitsos\Pictures\MYTHOS\AMOURS\Io\argos\imagesCAZ167W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49464" y="2420938"/>
            <a:ext cx="4154487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8" name="Picture 3" descr="C:\Users\mitsos\Pictures\MYTHOS\AMOURS\Io\argos\genova11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2349500"/>
            <a:ext cx="4000500" cy="300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2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Γέλα. Οινοχόη. 470. </a:t>
            </a:r>
            <a:endParaRPr lang="en-US" altLang="el-GR" smtClean="0"/>
          </a:p>
        </p:txBody>
      </p:sp>
      <p:sp>
        <p:nvSpPr>
          <p:cNvPr id="73731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73732" name="Picture 2" descr="C:\Users\mitsos\Pictures\MYTHOS\AMOURS\Io\argos\yaleHaimonoinochoeIo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773239"/>
            <a:ext cx="8312150" cy="352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08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Βοστώνη, χους του Ζ. του </a:t>
            </a:r>
            <a:r>
              <a:rPr lang="en-US" altLang="el-GR" smtClean="0"/>
              <a:t>Pisticci</a:t>
            </a:r>
          </a:p>
        </p:txBody>
      </p:sp>
      <p:pic>
        <p:nvPicPr>
          <p:cNvPr id="74755" name="Picture 3" descr="C:\Users\mitsos\Pictures\MYTHOS\AMOURS\Io\argos\BostonPisticciPainterchou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1773239"/>
            <a:ext cx="3240087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4" descr="C:\Users\mitsos\Pictures\MYTHOS\AMOURS\Io\argos\bostonoenochoedetail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6364" y="2139951"/>
            <a:ext cx="3379787" cy="3597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7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Νάπολη, πελίκη, 450.  		 Παλέρμο, σκύφος, 430</a:t>
            </a:r>
            <a:endParaRPr lang="en-US" altLang="el-GR" sz="2800"/>
          </a:p>
        </p:txBody>
      </p:sp>
      <p:pic>
        <p:nvPicPr>
          <p:cNvPr id="75779" name="Picture 2" descr="C:\Users\mitsos\Pictures\MYTHOS\AMOURS\Io\NaplesSpinelli2041pelikeSuessulaIopainte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060575"/>
            <a:ext cx="4000500" cy="3576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0" name="Picture 3" descr="C:\Users\mitsos\Pictures\MYTHOS\AMOURS\Io\palermomormino178skyphos4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9" y="2565400"/>
            <a:ext cx="4105275" cy="2101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15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Αν. Βερολίνο. Οινοχόη. 420. </a:t>
            </a:r>
            <a:endParaRPr lang="en-US" altLang="el-GR" smtClean="0"/>
          </a:p>
        </p:txBody>
      </p:sp>
      <p:pic>
        <p:nvPicPr>
          <p:cNvPr id="76803" name="Picture 2" descr="C:\Users\mitsos\Pictures\MYTHOS\AMOURS\Io\berlinEstoenocho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2889" y="1773238"/>
            <a:ext cx="6842125" cy="436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4" name="Θέση περιεχομένου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39437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Βερολίνο. Συλλ. </a:t>
            </a:r>
            <a:r>
              <a:rPr lang="en-US" altLang="el-GR" smtClean="0"/>
              <a:t>Coghil, </a:t>
            </a:r>
            <a:r>
              <a:rPr lang="el-GR" altLang="el-GR" smtClean="0"/>
              <a:t>λευκανικές υδρίες</a:t>
            </a:r>
            <a:endParaRPr lang="en-US" altLang="el-GR" smtClean="0"/>
          </a:p>
        </p:txBody>
      </p:sp>
      <p:pic>
        <p:nvPicPr>
          <p:cNvPr id="77827" name="Picture 2" descr="C:\Users\mitsos\Pictures\MYTHOS\AMOURS\Io\OnceCoghillChoephoroiPaint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465389"/>
            <a:ext cx="4000500" cy="2765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8" name="Picture 3" descr="C:\Users\mitsos\Pictures\MYTHOS\AMOURS\Io\BerlinF3164closetoMoscowpelikePainterIoandZeu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468564"/>
            <a:ext cx="4000500" cy="2759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51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Μελβούρνη, λευκανικός σκύφος    										Ερμιτάζ</a:t>
            </a:r>
            <a:endParaRPr lang="en-US" altLang="el-GR" sz="2400"/>
          </a:p>
        </p:txBody>
      </p:sp>
      <p:pic>
        <p:nvPicPr>
          <p:cNvPr id="78851" name="Picture 2" descr="C:\Users\mitsos\Pictures\MYTHOS\AMOURS\Io\TransitionalskyphosI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065339"/>
            <a:ext cx="4000500" cy="3565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3" descr="C:\Users\mitsos\Pictures\MYTHOS\AMOURS\Io\StPetersbourghead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07200" y="1828800"/>
            <a:ext cx="28067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55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Λούβρο. Ιώ ή Καλλιστώ. Ρωμαϊκό αντίγραφο πρωτοτύπου του 5</a:t>
            </a:r>
            <a:r>
              <a:rPr lang="el-GR" altLang="el-GR" sz="2400" baseline="30000"/>
              <a:t>ου</a:t>
            </a:r>
            <a:r>
              <a:rPr lang="el-GR" altLang="el-GR" sz="2400"/>
              <a:t> αι. π.Χ.</a:t>
            </a:r>
            <a:br>
              <a:rPr lang="el-GR" altLang="el-GR" sz="2400"/>
            </a:br>
            <a:endParaRPr lang="en-US" altLang="el-GR" sz="2400"/>
          </a:p>
        </p:txBody>
      </p:sp>
      <p:sp>
        <p:nvSpPr>
          <p:cNvPr id="79875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79876" name="Picture 2" descr="C:\Users\mitsos\Pictures\MYTHOS\AMOURS\Io\LouvreIoKallist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7351" y="1484314"/>
            <a:ext cx="6048375" cy="4537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65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Λήδα. </a:t>
            </a:r>
            <a:r>
              <a:rPr lang="el-GR" altLang="el-GR" sz="2000"/>
              <a:t>Πλακίδιο ρωμ. Περιόδου. Καπιτώλιο. Ρωμαϊκή περίοδος</a:t>
            </a:r>
            <a:endParaRPr lang="en-US" altLang="el-GR" sz="2000"/>
          </a:p>
        </p:txBody>
      </p:sp>
      <p:pic>
        <p:nvPicPr>
          <p:cNvPr id="80899" name="Picture 2" descr="C:\Users\mitsos\Pictures\MYTHOS\AMOURS\LEDA\Ledaandtheswa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17750" y="1828800"/>
            <a:ext cx="3479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0" name="Picture 3" descr="C:\Users\mitsos\Pictures\MYTHOS\AMOURS\LEDA\RomaMuseocapitolinoLedaSwanTimotheos3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32650" y="1828800"/>
            <a:ext cx="1955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12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Πινάκιο άλλοτε στη συλλ. </a:t>
            </a:r>
            <a:r>
              <a:rPr lang="en-US" altLang="el-GR" sz="2400"/>
              <a:t>Blaydes. 500</a:t>
            </a:r>
            <a:r>
              <a:rPr lang="el-GR" altLang="el-GR" sz="2400"/>
              <a:t>. Λονδίνο Β 164, Εξηκίας. 540</a:t>
            </a:r>
            <a:endParaRPr lang="en-US" altLang="el-GR" sz="2400"/>
          </a:p>
        </p:txBody>
      </p:sp>
      <p:pic>
        <p:nvPicPr>
          <p:cNvPr id="63491" name="Picture 2" descr="C:\Users\mitsos\Pictures\MYTHOS\AMOURS\Io\argos\AnccollBlaydespla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909764"/>
            <a:ext cx="4000500" cy="3876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2" name="Picture 3" descr="C:\Users\mitsos\Pictures\MYTHOS\AMOURS\Io\LondonB164ExekiasArgo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589214"/>
            <a:ext cx="4000500" cy="2517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52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Malibu, </a:t>
            </a:r>
            <a:r>
              <a:rPr lang="el-GR" altLang="el-GR" smtClean="0"/>
              <a:t>απουλική λουτροφόρος. </a:t>
            </a:r>
            <a:endParaRPr lang="en-US" altLang="el-GR" smtClean="0"/>
          </a:p>
        </p:txBody>
      </p:sp>
      <p:pic>
        <p:nvPicPr>
          <p:cNvPr id="81923" name="Picture 2" descr="C:\Users\mitsos\Pictures\MYTHOS\AMOURS\LEDA\malibu86AE680PainterofLouvreMNB1148Led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86025" y="1828800"/>
            <a:ext cx="31432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4" name="Picture 3" descr="C:\Users\mitsos\Pictures\MYTHOS\AMOURS\LEDA\MalibuPainterofLouvreMNB1148loutrophorosLed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84975" y="1828800"/>
            <a:ext cx="28511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5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Αγορά. 				Ρώμη. </a:t>
            </a:r>
            <a:endParaRPr lang="en-US" altLang="el-GR" smtClean="0"/>
          </a:p>
        </p:txBody>
      </p:sp>
      <p:pic>
        <p:nvPicPr>
          <p:cNvPr id="82947" name="Picture 2" descr="C:\Users\mitsos\Pictures\MYTHOS\AMOURS\LEDA\1779924_10202239548448604_1417046922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000250"/>
            <a:ext cx="4000500" cy="3695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8" name="Picture 3" descr="C:\Users\mitsos\Pictures\MYTHOS\AMOURS\LEDA\994943_483269231755919_620783050_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96075" y="1828800"/>
            <a:ext cx="30289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22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Γέννηση της Ελένης. Λακωνικός κώθων. Αθήνα. Αττικός κρατήρας. Βοστώνη. </a:t>
            </a:r>
            <a:endParaRPr lang="en-US" altLang="el-GR" sz="2400"/>
          </a:p>
        </p:txBody>
      </p:sp>
      <p:pic>
        <p:nvPicPr>
          <p:cNvPr id="83971" name="Picture 2" descr="C:\Users\mitsos\Pictures\MYTHOS\TROY\birth of helen\Athenslaconianhugemug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955800"/>
            <a:ext cx="4000500" cy="3784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2" name="Picture 3" descr="C:\Users\mitsos\Pictures\MYTHOS\TROY\JUDGMENT\Bonn78GnathiaPolionkrater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1955800"/>
            <a:ext cx="4000500" cy="3784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07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Μεταπόντιο. </a:t>
            </a:r>
            <a:r>
              <a:rPr lang="el-GR" smtClean="0"/>
              <a:t>400 π.Χ. </a:t>
            </a:r>
            <a:endParaRPr lang="el-G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543" y="1825625"/>
            <a:ext cx="3173464" cy="435133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1484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1800"/>
              <a:t>Κίελο. Απουλική πελίκη. 			Αμφορέας του Πύθωνα. </a:t>
            </a:r>
            <a:r>
              <a:rPr lang="en-US" altLang="el-GR" sz="1800"/>
              <a:t>Paestum. </a:t>
            </a: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endParaRPr lang="en-US" altLang="el-GR" sz="1800"/>
          </a:p>
        </p:txBody>
      </p:sp>
      <p:pic>
        <p:nvPicPr>
          <p:cNvPr id="84995" name="Picture 3" descr="C:\Users\mitsos\Pictures\MYTHOS\TROY\Paestum21370signedPythonbirthofHelen neckamph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2263" y="692150"/>
            <a:ext cx="3744912" cy="5449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6" name="Picture 4" descr="C:\Users\mitsos\Pictures\MYTHOS\TROY\Kielbirthofhelenpelik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765176"/>
            <a:ext cx="3384550" cy="5324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88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Δανάη </a:t>
            </a:r>
            <a:br>
              <a:rPr lang="el-GR" altLang="el-GR" smtClean="0"/>
            </a:br>
            <a:r>
              <a:rPr lang="el-GR" altLang="el-GR" sz="2800"/>
              <a:t>Αγ. Πετρούπολη				Κόρινθος</a:t>
            </a:r>
            <a:endParaRPr lang="en-US" altLang="el-GR" sz="2800"/>
          </a:p>
        </p:txBody>
      </p:sp>
      <p:pic>
        <p:nvPicPr>
          <p:cNvPr id="86019" name="Picture 2" descr="C:\Users\mitsos\Pictures\MYTHOS\AMOURS\danae\CorinthDana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00850" y="1828800"/>
            <a:ext cx="28194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0" name="Picture 3" descr="C:\Users\mitsos\Pictures\MYTHOS\AMOURS\danae\StPetersbourgB637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05025" y="1828800"/>
            <a:ext cx="39052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5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Αθήνα. 				Λούβρο. Βοιωτικοί κρατήρες</a:t>
            </a:r>
            <a:endParaRPr lang="en-US" altLang="el-GR" smtClean="0"/>
          </a:p>
        </p:txBody>
      </p:sp>
      <p:pic>
        <p:nvPicPr>
          <p:cNvPr id="87043" name="Picture 2" descr="C:\Users\mitsos\Pictures\MYTHOS\AMOURS\danae\LouvreDanaebellkrater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914525"/>
            <a:ext cx="4000500" cy="3867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4" name="Picture 3" descr="C:\Users\mitsos\Pictures\MYTHOS\AMOURS\danae\AthensboeotiankraterDana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1919289"/>
            <a:ext cx="4000500" cy="3857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62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Φερράρα. Βοστώνη	480</a:t>
            </a:r>
            <a:endParaRPr lang="en-US" altLang="el-GR" dirty="0" smtClean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8048" y="1988840"/>
            <a:ext cx="3672408" cy="3672408"/>
          </a:xfrm>
        </p:spPr>
      </p:pic>
      <p:pic>
        <p:nvPicPr>
          <p:cNvPr id="88068" name="Picture 2" descr="C:\Users\mitsos\Pictures\MYTHOS\PERSEUS\danae\FerraraSpinaVT503EucharidesP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03512" y="1988841"/>
            <a:ext cx="4399844" cy="32989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722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Αίγινα</a:t>
            </a:r>
            <a:endParaRPr lang="en-US" altLang="el-GR" smtClean="0"/>
          </a:p>
        </p:txBody>
      </p:sp>
      <p:sp>
        <p:nvSpPr>
          <p:cNvPr id="89091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89092" name="Picture 2" descr="C:\Users\mitsos\Pictures\MYTHOS\AMOURS\aegina\BochumS1172stamnos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2205038"/>
            <a:ext cx="8234362" cy="2736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292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800"/>
              <a:t>Cambridge 1139</a:t>
            </a:r>
            <a:endParaRPr lang="el-GR" altLang="el-GR" sz="2800"/>
          </a:p>
        </p:txBody>
      </p:sp>
      <p:pic>
        <p:nvPicPr>
          <p:cNvPr id="90115" name="Picture 3" descr="CambridgeGR101934pyxis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6838" y="260350"/>
            <a:ext cx="5092700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6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52860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Μόναχο, ιωνικός κρατήρας. 530</a:t>
            </a:r>
            <a:endParaRPr lang="en-US" altLang="el-GR" smtClean="0"/>
          </a:p>
        </p:txBody>
      </p:sp>
      <p:pic>
        <p:nvPicPr>
          <p:cNvPr id="64515" name="Picture 2" descr="C:\Users\mitsos\Pictures\MYTHOS\AMOURS\Io\argos\774px-Hermes_Io_Staatliche_Antikensammlungen_58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297114"/>
            <a:ext cx="4000500" cy="3101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6" name="Picture 3" descr="C:\Users\mitsos\Pictures\MYTHOS\AMOURS\Io\argos\781px-Io_Argos_Staatliche_Antikensammlungen_5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314575"/>
            <a:ext cx="4000500" cy="306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40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mtClean="0"/>
              <a:t>Cambridge 1139</a:t>
            </a:r>
            <a:endParaRPr lang="el-GR" altLang="el-GR" smtClean="0"/>
          </a:p>
        </p:txBody>
      </p:sp>
      <p:pic>
        <p:nvPicPr>
          <p:cNvPr id="91139" name="Picture 3" descr="CambridgeGR101934pyxi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2825" y="2239964"/>
            <a:ext cx="3722688" cy="3603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0" name="Picture 4" descr="CambridgeGR11933pyxi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34101" y="692150"/>
            <a:ext cx="4284663" cy="533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3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Στάμνος </a:t>
            </a:r>
            <a:r>
              <a:rPr lang="fr-BE" altLang="el-GR" smtClean="0"/>
              <a:t>S </a:t>
            </a:r>
            <a:r>
              <a:rPr lang="en-US" altLang="el-GR" smtClean="0"/>
              <a:t>1172 </a:t>
            </a:r>
            <a:r>
              <a:rPr lang="el-GR" altLang="el-GR" smtClean="0"/>
              <a:t>του </a:t>
            </a:r>
            <a:r>
              <a:rPr lang="en-US" altLang="el-GR" smtClean="0"/>
              <a:t>Bochum</a:t>
            </a:r>
            <a:r>
              <a:rPr lang="el-GR" altLang="el-GR" smtClean="0"/>
              <a:t>. 450</a:t>
            </a:r>
            <a:endParaRPr lang="en-US" altLang="el-GR" smtClean="0"/>
          </a:p>
        </p:txBody>
      </p:sp>
      <p:pic>
        <p:nvPicPr>
          <p:cNvPr id="92163" name="Picture 2" descr="C:\Users\mitsos\Pictures\MYTHOS\AMOURS\aegina\BochumS1172AchillesPainterstamno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76500" y="1828800"/>
            <a:ext cx="31623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64" name="Picture 3" descr="C:\Users\mitsos\Pictures\MYTHOS\AMOURS\aegina\bochumS1172AchillesPainterstamno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43664" y="1828800"/>
            <a:ext cx="35337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120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Λούβρο			     Βατικανό. Ερμώναξ. 470</a:t>
            </a:r>
            <a:endParaRPr lang="en-US" altLang="el-GR" sz="2800"/>
          </a:p>
        </p:txBody>
      </p:sp>
      <p:pic>
        <p:nvPicPr>
          <p:cNvPr id="93187" name="Picture 2" descr="C:\Users\mitsos\Pictures\MYTHOS\AMOURS\aegina\LouvreA2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100264"/>
            <a:ext cx="4000500" cy="3495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88" name="Picture 3" descr="C:\Users\mitsos\Pictures\MYTHOS\AMOURS\aegina\Vaticanhermonaxstamno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6664" y="1828800"/>
            <a:ext cx="37877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603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167-168. Σκύφος του Ζωγράφου του </a:t>
            </a:r>
            <a:r>
              <a:rPr lang="fr-FR" altLang="el-GR" sz="4000"/>
              <a:t>Lewis. </a:t>
            </a:r>
            <a:r>
              <a:rPr lang="el-GR" altLang="el-GR" sz="4000"/>
              <a:t>Λειψία. </a:t>
            </a:r>
          </a:p>
        </p:txBody>
      </p:sp>
      <p:pic>
        <p:nvPicPr>
          <p:cNvPr id="94211" name="Picture 3" descr="LeipzigLewisPainterskyphos1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520950"/>
            <a:ext cx="4319588" cy="2706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2" name="Picture 4" descr="LeipziglewisPainterskyphos1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2565401"/>
            <a:ext cx="4287838" cy="2671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24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Θήβα. Βοιωτική λήκυθος. 430</a:t>
            </a:r>
            <a:endParaRPr lang="en-US" altLang="el-GR" smtClean="0"/>
          </a:p>
        </p:txBody>
      </p:sp>
      <p:pic>
        <p:nvPicPr>
          <p:cNvPr id="95235" name="Picture 2" descr="C:\Users\mitsos\Pictures\MYTHOS\AMOURS\aegina\thebesMuseumlekytho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41625" y="1828800"/>
            <a:ext cx="24320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36" name="Picture 3" descr="C:\Users\mitsos\Pictures\MYTHOS\AMOURS\aegina\thebesmuseumlekytho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61189" y="1828800"/>
            <a:ext cx="24987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14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Γανυμήδης	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Νέα Υόρκη		Ολυμπία</a:t>
            </a:r>
            <a:endParaRPr lang="en-US" altLang="el-GR" sz="2000"/>
          </a:p>
        </p:txBody>
      </p:sp>
      <p:pic>
        <p:nvPicPr>
          <p:cNvPr id="96260" name="Picture 3" descr="C:\Users\mitsos\Pictures\MYTHOS\AMOURS\ganymedes\olympia zeus ganymed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29475" y="2019300"/>
            <a:ext cx="1962150" cy="3657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568" y="1916833"/>
            <a:ext cx="4104456" cy="3914043"/>
          </a:xfrm>
        </p:spPr>
      </p:pic>
    </p:spTree>
    <p:extLst>
      <p:ext uri="{BB962C8B-B14F-4D97-AF65-F5344CB8AC3E}">
        <p14:creationId xmlns:p14="http://schemas.microsoft.com/office/powerpoint/2010/main" val="174953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Μόναχο. Αμφορέας Νότιας Ιταλίας. 540</a:t>
            </a:r>
            <a:endParaRPr lang="en-US" altLang="el-GR" sz="3200"/>
          </a:p>
        </p:txBody>
      </p:sp>
      <p:pic>
        <p:nvPicPr>
          <p:cNvPr id="97283" name="Picture 2" descr="C:\Users\mitsos\Pictures\MYTHOS\AMOURS\ganymedes\800px-Zeus_Ganymedes_Staatliche_Antikensammlungen_60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533650"/>
            <a:ext cx="4000500" cy="2628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4" name="Picture 3" descr="C:\Users\mitsos\Pictures\MYTHOS\AMOURS\ganymedes\Munich834ivyamphor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5464" y="1828800"/>
            <a:ext cx="26701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2927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Malibu. </a:t>
            </a:r>
            <a:r>
              <a:rPr lang="el-GR" altLang="el-GR" sz="2400"/>
              <a:t>Κύλικα του Δούρη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98307" name="Picture 3" descr="malibuDouris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765176"/>
            <a:ext cx="8496300" cy="5281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82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Λούβρο. Κωδωνόσχημος κρατήρας του Ζωγράφου του Κλεοφράδους. </a:t>
            </a:r>
          </a:p>
        </p:txBody>
      </p:sp>
      <p:pic>
        <p:nvPicPr>
          <p:cNvPr id="99331" name="Picture 3" descr="LouvreBerlinP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989138"/>
            <a:ext cx="4176712" cy="3778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2" name="Picture 4" descr="LouvreBerliP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1538" y="1989139"/>
            <a:ext cx="4360862" cy="3889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29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Φερράρα. Κύλικα του Ζωγράφου της Πενθεσίλειας από την </a:t>
            </a:r>
            <a:r>
              <a:rPr lang="fr-FR" altLang="el-GR" sz="2000"/>
              <a:t>Spina. </a:t>
            </a:r>
            <a:r>
              <a:rPr lang="el-GR" altLang="el-GR" sz="2000"/>
              <a:t>Αθήνα. Πελίκη από την Φωκίδα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00355" name="Picture 3" descr="FerraraSpinaPenthesilea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57363"/>
            <a:ext cx="5040313" cy="4260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56" name="Picture 4" descr="AthensPhocisearlierMannierists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15138" y="765175"/>
            <a:ext cx="3560762" cy="5334000"/>
          </a:xfrm>
        </p:spPr>
      </p:pic>
    </p:spTree>
    <p:extLst>
      <p:ext uri="{BB962C8B-B14F-4D97-AF65-F5344CB8AC3E}">
        <p14:creationId xmlns:p14="http://schemas.microsoft.com/office/powerpoint/2010/main" val="177179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Αμφορέας Αμβούργου. Ζ. του Ευχαρίδη. 490. </a:t>
            </a:r>
            <a:endParaRPr lang="en-US" altLang="el-GR" smtClean="0"/>
          </a:p>
        </p:txBody>
      </p:sp>
      <p:pic>
        <p:nvPicPr>
          <p:cNvPr id="65539" name="Picture 2" descr="C:\Users\mitsos\Pictures\MYTHOS\AMOURS\Io\argos\hamburgeucharidesamphor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628776"/>
            <a:ext cx="4130675" cy="417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0" name="Picture 3" descr="C:\Users\mitsos\Pictures\MYTHOS\AMOURS\Io\argos\hamburgeucharide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88164" y="1828800"/>
            <a:ext cx="26447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49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Γέλα </a:t>
            </a:r>
            <a:r>
              <a:rPr lang="fr-FR" altLang="el-GR" sz="4000"/>
              <a:t>Cn 115 </a:t>
            </a:r>
            <a:r>
              <a:rPr lang="el-GR" altLang="el-GR" sz="4000"/>
              <a:t>		</a:t>
            </a:r>
            <a:r>
              <a:rPr lang="fr-FR" altLang="el-GR" sz="4000"/>
              <a:t/>
            </a:r>
            <a:br>
              <a:rPr lang="fr-FR" altLang="el-GR" sz="4000"/>
            </a:br>
            <a:r>
              <a:rPr lang="fr-FR" altLang="el-GR" sz="4000"/>
              <a:t>		   </a:t>
            </a:r>
            <a:r>
              <a:rPr lang="el-GR" altLang="el-GR" sz="4000"/>
              <a:t>	</a:t>
            </a:r>
            <a:r>
              <a:rPr lang="fr-FR" altLang="el-GR" sz="4000"/>
              <a:t>Indiana</a:t>
            </a:r>
            <a:r>
              <a:rPr lang="el-GR" altLang="el-GR" sz="4000"/>
              <a:t>		Τάρας	</a:t>
            </a:r>
          </a:p>
        </p:txBody>
      </p:sp>
      <p:pic>
        <p:nvPicPr>
          <p:cNvPr id="101379" name="Picture 3" descr="gelaCN115bHermonax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2479675" cy="425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380" name="Picture 5" descr="IndianapolismannerAchilles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27576" y="1844675"/>
            <a:ext cx="2232025" cy="4224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381" name="Picture 7" descr="C:\Users\mitsos\Pictures\MYTHOS\AMOURS\ganymedes\TarantoNovoloPanPlekythos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39076" y="1828800"/>
            <a:ext cx="1641475" cy="4287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5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mtClean="0"/>
              <a:t>Ετρουσκικό κάτοπτρο Ρώμης.</a:t>
            </a:r>
            <a:br>
              <a:rPr lang="el-GR" altLang="el-GR" smtClean="0"/>
            </a:br>
            <a:r>
              <a:rPr lang="el-GR" altLang="el-GR" smtClean="0"/>
              <a:t> </a:t>
            </a:r>
            <a:endParaRPr lang="en-US" altLang="el-GR" smtClean="0"/>
          </a:p>
        </p:txBody>
      </p:sp>
      <p:sp>
        <p:nvSpPr>
          <p:cNvPr id="102403" name="Θέση περιεχομένου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sp>
        <p:nvSpPr>
          <p:cNvPr id="102404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02405" name="Picture 2" descr="C:\Users\mitsos\Pictures\MYTHOS\AMOURS\ganymedes\VillaGiulialatermirro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08439" y="1052514"/>
            <a:ext cx="4175125" cy="4968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89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N</a:t>
            </a:r>
            <a:r>
              <a:rPr lang="el-GR" altLang="el-GR" smtClean="0"/>
              <a:t>άπολη, οινοχόη. 460 </a:t>
            </a:r>
            <a:endParaRPr lang="en-US" altLang="el-GR" smtClean="0"/>
          </a:p>
        </p:txBody>
      </p:sp>
      <p:sp>
        <p:nvSpPr>
          <p:cNvPr id="66563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66564" name="Picture 2" descr="C:\Users\mitsos\Pictures\MYTHOS\AMOURS\Io\argos\Naples127936oenochoeCum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844675"/>
            <a:ext cx="8235950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15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el-GR" smtClean="0"/>
              <a:t>Würzburg</a:t>
            </a:r>
            <a:r>
              <a:rPr lang="el-GR" altLang="el-GR" smtClean="0"/>
              <a:t>, υδρία. 480. </a:t>
            </a:r>
            <a:endParaRPr lang="en-US" altLang="el-GR" smtClean="0"/>
          </a:p>
        </p:txBody>
      </p:sp>
      <p:pic>
        <p:nvPicPr>
          <p:cNvPr id="67587" name="Picture 2" descr="C:\Users\mitsos\Pictures\MYTHOS\AMOURS\Io\argos\wurzburghydriaI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582864"/>
            <a:ext cx="4000500" cy="253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8" name="Picture 3" descr="C:\Users\mitsos\Pictures\MYTHOS\AMOURS\Io\argos\Iohydria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338389"/>
            <a:ext cx="4000500" cy="3019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6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Στάμνος. </a:t>
            </a:r>
            <a:endParaRPr lang="en-US" altLang="el-GR" smtClean="0"/>
          </a:p>
        </p:txBody>
      </p:sp>
      <p:pic>
        <p:nvPicPr>
          <p:cNvPr id="68611" name="Picture 2" descr="C:\Users\mitsos\Pictures\MYTHOS\AMOURS\Io\argos\stamnosArgosHerm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852738"/>
            <a:ext cx="2586038" cy="3289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3" descr="C:\Users\mitsos\Pictures\MYTHOS\AMOURS\Io\argos\iostamno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12125" y="3141664"/>
            <a:ext cx="2305050" cy="2928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3" name="Picture 4" descr="C:\Users\mitsos\Pictures\MYTHOS\AMOURS\Io\argos\iovase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6114" y="2641601"/>
            <a:ext cx="3455987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42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l-GR" smtClean="0"/>
          </a:p>
        </p:txBody>
      </p:sp>
      <p:sp>
        <p:nvSpPr>
          <p:cNvPr id="69635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69636" name="Picture 2" descr="C:\Users\mitsos\Pictures\MYTHOS\AMOURS\Io\argos\imagesCAMJYY4J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844675"/>
            <a:ext cx="7848600" cy="3924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82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Βοστώνη, υδρία Ακράγαντα. 470</a:t>
            </a:r>
            <a:endParaRPr lang="en-US" altLang="el-GR" smtClean="0"/>
          </a:p>
        </p:txBody>
      </p:sp>
      <p:sp>
        <p:nvSpPr>
          <p:cNvPr id="70659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70660" name="Picture 2" descr="C:\Users\mitsos\Pictures\MYTHOS\AMOURS\Io\argos\boston08417Agrigento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2133601"/>
            <a:ext cx="8407400" cy="3095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55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242</Words>
  <Application>Microsoft Office PowerPoint</Application>
  <PresentationFormat>Widescreen</PresentationFormat>
  <Paragraphs>40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Ιώ  Πομπηία, ναός της Ίσιδος. Ίσις και Ιώ. Herculaneum, casa di Io. </vt:lpstr>
      <vt:lpstr>Πινάκιο άλλοτε στη συλλ. Blaydes. 500. Λονδίνο Β 164, Εξηκίας. 540</vt:lpstr>
      <vt:lpstr>Μόναχο, ιωνικός κρατήρας. 530</vt:lpstr>
      <vt:lpstr>Αμφορέας Αμβούργου. Ζ. του Ευχαρίδη. 490. </vt:lpstr>
      <vt:lpstr>Nάπολη, οινοχόη. 460 </vt:lpstr>
      <vt:lpstr>Würzburg, υδρία. 480. </vt:lpstr>
      <vt:lpstr>Στάμνος. </vt:lpstr>
      <vt:lpstr>PowerPoint Presentation</vt:lpstr>
      <vt:lpstr>Βοστώνη, υδρία Ακράγαντα. 470</vt:lpstr>
      <vt:lpstr>Υδρία Βοστώνης.   Πελίκη Ρώμης</vt:lpstr>
      <vt:lpstr>Πελίκη Ρώμης.       Γένοβα 1145. </vt:lpstr>
      <vt:lpstr>Γέλα. Οινοχόη. 470. </vt:lpstr>
      <vt:lpstr>Βοστώνη, χους του Ζ. του Pisticci</vt:lpstr>
      <vt:lpstr>Νάπολη, πελίκη, 450.     Παλέρμο, σκύφος, 430</vt:lpstr>
      <vt:lpstr>Αν. Βερολίνο. Οινοχόη. 420. </vt:lpstr>
      <vt:lpstr>Βερολίνο. Συλλ. Coghil, λευκανικές υδρίες</vt:lpstr>
      <vt:lpstr>Μελβούρνη, λευκανικός σκύφος              Ερμιτάζ</vt:lpstr>
      <vt:lpstr>Λούβρο. Ιώ ή Καλλιστώ. Ρωμαϊκό αντίγραφο πρωτοτύπου του 5ου αι. π.Χ. </vt:lpstr>
      <vt:lpstr>Λήδα. Πλακίδιο ρωμ. Περιόδου. Καπιτώλιο. Ρωμαϊκή περίοδος</vt:lpstr>
      <vt:lpstr>Malibu, απουλική λουτροφόρος. </vt:lpstr>
      <vt:lpstr>Αγορά.     Ρώμη. </vt:lpstr>
      <vt:lpstr>Γέννηση της Ελένης. Λακωνικός κώθων. Αθήνα. Αττικός κρατήρας. Βοστώνη. </vt:lpstr>
      <vt:lpstr>Μεταπόντιο. 400 π.Χ. </vt:lpstr>
      <vt:lpstr>Κίελο. Απουλική πελίκη.    Αμφορέας του Πύθωνα. Paestum.     </vt:lpstr>
      <vt:lpstr>Δανάη  Αγ. Πετρούπολη    Κόρινθος</vt:lpstr>
      <vt:lpstr>Αθήνα.     Λούβρο. Βοιωτικοί κρατήρες</vt:lpstr>
      <vt:lpstr>Φερράρα. Βοστώνη 480</vt:lpstr>
      <vt:lpstr>Αίγινα</vt:lpstr>
      <vt:lpstr>Cambridge 1139</vt:lpstr>
      <vt:lpstr>Cambridge 1139</vt:lpstr>
      <vt:lpstr>Στάμνος S 1172 του Bochum. 450</vt:lpstr>
      <vt:lpstr>Λούβρο        Βατικανό. Ερμώναξ. 470</vt:lpstr>
      <vt:lpstr>167-168. Σκύφος του Ζωγράφου του Lewis. Λειψία. </vt:lpstr>
      <vt:lpstr>Θήβα. Βοιωτική λήκυθος. 430</vt:lpstr>
      <vt:lpstr>Γανυμήδης     Νέα Υόρκη  Ολυμπία</vt:lpstr>
      <vt:lpstr>Μόναχο. Αμφορέας Νότιας Ιταλίας. 540</vt:lpstr>
      <vt:lpstr>Malibu. Κύλικα του Δούρη   </vt:lpstr>
      <vt:lpstr>Λούβρο. Κωδωνόσχημος κρατήρας του Ζωγράφου του Κλεοφράδους. </vt:lpstr>
      <vt:lpstr>Φερράρα. Κύλικα του Ζωγράφου της Πενθεσίλειας από την Spina. Αθήνα. Πελίκη από την Φωκίδα   </vt:lpstr>
      <vt:lpstr>Γέλα Cn 115          Indiana  Τάρας </vt:lpstr>
      <vt:lpstr>Ετρουσκικό κάτοπτρο Ρώμης.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Ιώ  Πομπηία, ναός της Ίσιδος. Ίσις και Ιώ. Herculaneum, casa di Io. </dc:title>
  <dc:creator>User</dc:creator>
  <cp:lastModifiedBy>User</cp:lastModifiedBy>
  <cp:revision>3</cp:revision>
  <dcterms:created xsi:type="dcterms:W3CDTF">2021-11-29T06:28:38Z</dcterms:created>
  <dcterms:modified xsi:type="dcterms:W3CDTF">2022-01-25T10:08:02Z</dcterms:modified>
</cp:coreProperties>
</file>