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E664-C47B-4B53-AD70-6FC642B65B36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78C7-C8D3-4458-8F7B-E955D4FDE7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34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E664-C47B-4B53-AD70-6FC642B65B36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78C7-C8D3-4458-8F7B-E955D4FDE7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69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E664-C47B-4B53-AD70-6FC642B65B36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78C7-C8D3-4458-8F7B-E955D4FDE7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743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248400" y="18288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248400" y="39243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769FF-A77A-4A01-82B5-510576922E5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3118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E664-C47B-4B53-AD70-6FC642B65B36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78C7-C8D3-4458-8F7B-E955D4FDE7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3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E664-C47B-4B53-AD70-6FC642B65B36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78C7-C8D3-4458-8F7B-E955D4FDE7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41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E664-C47B-4B53-AD70-6FC642B65B36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78C7-C8D3-4458-8F7B-E955D4FDE7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65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E664-C47B-4B53-AD70-6FC642B65B36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78C7-C8D3-4458-8F7B-E955D4FDE7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91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E664-C47B-4B53-AD70-6FC642B65B36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78C7-C8D3-4458-8F7B-E955D4FDE7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91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E664-C47B-4B53-AD70-6FC642B65B36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78C7-C8D3-4458-8F7B-E955D4FDE7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13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E664-C47B-4B53-AD70-6FC642B65B36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78C7-C8D3-4458-8F7B-E955D4FDE7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11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E664-C47B-4B53-AD70-6FC642B65B36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78C7-C8D3-4458-8F7B-E955D4FDE7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291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E664-C47B-4B53-AD70-6FC642B65B36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78C7-C8D3-4458-8F7B-E955D4FDE7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171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Ιώ </a:t>
            </a:r>
            <a:br>
              <a:rPr lang="el-GR" altLang="el-GR" dirty="0" smtClean="0"/>
            </a:br>
            <a:r>
              <a:rPr lang="el-GR" altLang="el-GR" sz="2400" dirty="0"/>
              <a:t>Πομπηία, ναός της Ίσιδος. Ίσις και Ιώ. </a:t>
            </a:r>
            <a:r>
              <a:rPr lang="fr-BE" altLang="el-GR" sz="2400" dirty="0" err="1"/>
              <a:t>Herculaneum</a:t>
            </a:r>
            <a:r>
              <a:rPr lang="fr-BE" altLang="el-GR" sz="2400" dirty="0"/>
              <a:t>, casa di Io. </a:t>
            </a:r>
            <a:endParaRPr lang="en-US" altLang="el-GR" sz="2400" dirty="0"/>
          </a:p>
        </p:txBody>
      </p:sp>
      <p:pic>
        <p:nvPicPr>
          <p:cNvPr id="62467" name="Picture 2" descr="C:\Users\mitsos\Pictures\MYTHOS\AMOURS\Io\Pompeii_-_Temple_of_Isis_-_Io_and_Isis_-_M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3" y="2133601"/>
            <a:ext cx="4356100" cy="3529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3" descr="C:\Users\mitsos\Pictures\MYTHOS\AMOURS\Io\herculaneumcasadiIoArgo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0826" y="2133600"/>
            <a:ext cx="3629025" cy="345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Υδρία Βοστώνης.   Πελίκη Ρώμης</a:t>
            </a:r>
            <a:endParaRPr lang="en-US" altLang="el-GR" smtClean="0"/>
          </a:p>
        </p:txBody>
      </p:sp>
      <p:pic>
        <p:nvPicPr>
          <p:cNvPr id="71683" name="Picture 2" descr="C:\Users\mitsos\Pictures\MYTHOS\AMOURS\Io\argos\boston08417Agrigento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7089" y="1828800"/>
            <a:ext cx="39211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3" descr="C:\Users\mitsos\Pictures\MYTHOS\AMOURS\Io\argos\pelikeArgosHerm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8139" y="1828800"/>
            <a:ext cx="30448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Πελίκη Ρώμης.       Γένοβα 1145. </a:t>
            </a:r>
            <a:endParaRPr lang="en-US" altLang="el-GR" smtClean="0"/>
          </a:p>
        </p:txBody>
      </p:sp>
      <p:pic>
        <p:nvPicPr>
          <p:cNvPr id="72707" name="Picture 2" descr="C:\Users\mitsos\Pictures\MYTHOS\AMOURS\Io\argos\imagesCAZ167W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9464" y="2420938"/>
            <a:ext cx="4154487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3" descr="C:\Users\mitsos\Pictures\MYTHOS\AMOURS\Io\argos\genova11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3338" y="2349500"/>
            <a:ext cx="4000500" cy="300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Γέλα. Οινοχόη. 470. </a:t>
            </a:r>
            <a:endParaRPr lang="en-US" altLang="el-GR" smtClean="0"/>
          </a:p>
        </p:txBody>
      </p:sp>
      <p:sp>
        <p:nvSpPr>
          <p:cNvPr id="73731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73732" name="Picture 2" descr="C:\Users\mitsos\Pictures\MYTHOS\AMOURS\Io\argos\yaleHaimonoinochoeIo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773239"/>
            <a:ext cx="8312150" cy="352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0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Βοστώνη, χους του Ζ. του </a:t>
            </a:r>
            <a:r>
              <a:rPr lang="en-US" altLang="el-GR" smtClean="0"/>
              <a:t>Pisticci</a:t>
            </a:r>
          </a:p>
        </p:txBody>
      </p:sp>
      <p:pic>
        <p:nvPicPr>
          <p:cNvPr id="74755" name="Picture 3" descr="C:\Users\mitsos\Pictures\MYTHOS\AMOURS\Io\argos\BostonPisticciPainterchou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4114" y="1773239"/>
            <a:ext cx="324008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C:\Users\mitsos\Pictures\MYTHOS\AMOURS\Io\argos\bostonoenochoedetail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6364" y="2139951"/>
            <a:ext cx="3379787" cy="359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/>
              <a:t>Νάπολη, πελίκη, 450.  		 Παλέρμο, σκύφος, 430</a:t>
            </a:r>
            <a:endParaRPr lang="en-US" altLang="el-GR" sz="2800"/>
          </a:p>
        </p:txBody>
      </p:sp>
      <p:pic>
        <p:nvPicPr>
          <p:cNvPr id="75779" name="Picture 2" descr="C:\Users\mitsos\Pictures\MYTHOS\AMOURS\Io\NaplesSpinelli2041pelikeSuessulaIopain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060575"/>
            <a:ext cx="4000500" cy="3576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3" descr="C:\Users\mitsos\Pictures\MYTHOS\AMOURS\Io\palermomormino178skyphos4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7439" y="2565400"/>
            <a:ext cx="4105275" cy="210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Αν. Βερολίνο. Οινοχόη. 420. </a:t>
            </a:r>
            <a:endParaRPr lang="en-US" altLang="el-GR" smtClean="0"/>
          </a:p>
        </p:txBody>
      </p:sp>
      <p:pic>
        <p:nvPicPr>
          <p:cNvPr id="76803" name="Picture 2" descr="C:\Users\mitsos\Pictures\MYTHOS\AMOURS\Io\berlinEstoenocho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2889" y="1773238"/>
            <a:ext cx="6842125" cy="436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4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13943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Βερολίνο. Συλλ. </a:t>
            </a:r>
            <a:r>
              <a:rPr lang="en-US" altLang="el-GR" smtClean="0"/>
              <a:t>Coghil, </a:t>
            </a:r>
            <a:r>
              <a:rPr lang="el-GR" altLang="el-GR" smtClean="0"/>
              <a:t>λευκανικές υδρίες</a:t>
            </a:r>
            <a:endParaRPr lang="en-US" altLang="el-GR" smtClean="0"/>
          </a:p>
        </p:txBody>
      </p:sp>
      <p:pic>
        <p:nvPicPr>
          <p:cNvPr id="77827" name="Picture 2" descr="C:\Users\mitsos\Pictures\MYTHOS\AMOURS\Io\OnceCoghillChoephoroiPain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465389"/>
            <a:ext cx="4000500" cy="2765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3" descr="C:\Users\mitsos\Pictures\MYTHOS\AMOURS\Io\BerlinF3164closetoMoscowpelikePainterIoandZeu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468564"/>
            <a:ext cx="4000500" cy="275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400"/>
              <a:t>Μελβούρνη, λευκανικός σκύφος    										Ερμιτάζ</a:t>
            </a:r>
            <a:endParaRPr lang="en-US" altLang="el-GR" sz="2400"/>
          </a:p>
        </p:txBody>
      </p:sp>
      <p:pic>
        <p:nvPicPr>
          <p:cNvPr id="78851" name="Picture 2" descr="C:\Users\mitsos\Pictures\MYTHOS\AMOURS\Io\TransitionalskyphosI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065339"/>
            <a:ext cx="4000500" cy="356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3" descr="C:\Users\mitsos\Pictures\MYTHOS\AMOURS\Io\StPetersbourghead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7200" y="1828800"/>
            <a:ext cx="28067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400"/>
              <a:t>Λούβρο. Ιώ ή Καλλιστώ. Ρωμαϊκό αντίγραφο πρωτοτύπου του 5</a:t>
            </a:r>
            <a:r>
              <a:rPr lang="el-GR" altLang="el-GR" sz="2400" baseline="30000"/>
              <a:t>ου</a:t>
            </a:r>
            <a:r>
              <a:rPr lang="el-GR" altLang="el-GR" sz="2400"/>
              <a:t> αι. π.Χ.</a:t>
            </a:r>
            <a:br>
              <a:rPr lang="el-GR" altLang="el-GR" sz="2400"/>
            </a:br>
            <a:endParaRPr lang="en-US" altLang="el-GR" sz="2400"/>
          </a:p>
        </p:txBody>
      </p:sp>
      <p:sp>
        <p:nvSpPr>
          <p:cNvPr id="79875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79876" name="Picture 2" descr="C:\Users\mitsos\Pictures\MYTHOS\AMOURS\Io\LouvreIoKallis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7351" y="1484314"/>
            <a:ext cx="6048375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Λήδα. </a:t>
            </a:r>
            <a:r>
              <a:rPr lang="el-GR" altLang="el-GR" sz="2000"/>
              <a:t>Πλακίδιο ρωμ. Περιόδου. Καπιτώλιο. Ρωμαϊκή περίοδος</a:t>
            </a:r>
            <a:endParaRPr lang="en-US" altLang="el-GR" sz="2000"/>
          </a:p>
        </p:txBody>
      </p:sp>
      <p:pic>
        <p:nvPicPr>
          <p:cNvPr id="80899" name="Picture 2" descr="C:\Users\mitsos\Pictures\MYTHOS\AMOURS\LEDA\Ledaandthesw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7750" y="1828800"/>
            <a:ext cx="34798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3" descr="C:\Users\mitsos\Pictures\MYTHOS\AMOURS\LEDA\RomaMuseocapitolinoLedaSwanTimotheos3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650" y="1828800"/>
            <a:ext cx="19558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400"/>
              <a:t>Πινάκιο άλλοτε στη συλλ. </a:t>
            </a:r>
            <a:r>
              <a:rPr lang="en-US" altLang="el-GR" sz="2400"/>
              <a:t>Blaydes. 500</a:t>
            </a:r>
            <a:r>
              <a:rPr lang="el-GR" altLang="el-GR" sz="2400"/>
              <a:t>. Λονδίνο Β 164, Εξηκίας. 540</a:t>
            </a:r>
            <a:endParaRPr lang="en-US" altLang="el-GR" sz="2400"/>
          </a:p>
        </p:txBody>
      </p:sp>
      <p:pic>
        <p:nvPicPr>
          <p:cNvPr id="63491" name="Picture 2" descr="C:\Users\mitsos\Pictures\MYTHOS\AMOURS\Io\argos\AnccollBlaydespla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909764"/>
            <a:ext cx="4000500" cy="3876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3" descr="C:\Users\mitsos\Pictures\MYTHOS\AMOURS\Io\LondonB164ExekiasArg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589214"/>
            <a:ext cx="4000500" cy="2517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Malibu, </a:t>
            </a:r>
            <a:r>
              <a:rPr lang="el-GR" altLang="el-GR" smtClean="0"/>
              <a:t>απουλική λουτροφόρος. </a:t>
            </a:r>
            <a:endParaRPr lang="en-US" altLang="el-GR" smtClean="0"/>
          </a:p>
        </p:txBody>
      </p:sp>
      <p:pic>
        <p:nvPicPr>
          <p:cNvPr id="81923" name="Picture 2" descr="C:\Users\mitsos\Pictures\MYTHOS\AMOURS\LEDA\malibu86AE680PainterofLouvreMNB1148Led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025" y="1828800"/>
            <a:ext cx="31432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3" descr="C:\Users\mitsos\Pictures\MYTHOS\AMOURS\LEDA\MalibuPainterofLouvreMNB1148loutrophorosLe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4975" y="1828800"/>
            <a:ext cx="28511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Αγορά. 				Ρώμη. </a:t>
            </a:r>
            <a:endParaRPr lang="en-US" altLang="el-GR" smtClean="0"/>
          </a:p>
        </p:txBody>
      </p:sp>
      <p:pic>
        <p:nvPicPr>
          <p:cNvPr id="82947" name="Picture 2" descr="C:\Users\mitsos\Pictures\MYTHOS\AMOURS\LEDA\1779924_10202239548448604_1417046922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000250"/>
            <a:ext cx="4000500" cy="3695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3" descr="C:\Users\mitsos\Pictures\MYTHOS\AMOURS\LEDA\994943_483269231755919_620783050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6075" y="1828800"/>
            <a:ext cx="30289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400"/>
              <a:t>Γέννηση της Ελένης. Λακωνικός κώθων. Αθήνα. Αττικός κρατήρας. Βοστώνη. </a:t>
            </a:r>
            <a:endParaRPr lang="en-US" altLang="el-GR" sz="2400"/>
          </a:p>
        </p:txBody>
      </p:sp>
      <p:pic>
        <p:nvPicPr>
          <p:cNvPr id="83971" name="Picture 2" descr="C:\Users\mitsos\Pictures\MYTHOS\TROY\birth of helen\Athenslaconianhugemug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955800"/>
            <a:ext cx="4000500" cy="378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3" descr="C:\Users\mitsos\Pictures\MYTHOS\TROY\JUDGMENT\Bonn78GnathiaPolionkrater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1955800"/>
            <a:ext cx="4000500" cy="378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Μεταπόντιο. </a:t>
            </a:r>
            <a:r>
              <a:rPr lang="el-GR" smtClean="0"/>
              <a:t>400 π.Χ. </a:t>
            </a:r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43" y="1825625"/>
            <a:ext cx="3173464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1484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1800"/>
              <a:t>Κίελο. Απουλική πελίκη. 			Αμφορέας του Πύθωνα. </a:t>
            </a:r>
            <a:r>
              <a:rPr lang="en-US" altLang="el-GR" sz="1800"/>
              <a:t>Paestum. </a:t>
            </a:r>
            <a:r>
              <a:rPr lang="el-GR" altLang="el-GR" sz="1800"/>
              <a:t/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endParaRPr lang="en-US" altLang="el-GR" sz="1800"/>
          </a:p>
        </p:txBody>
      </p:sp>
      <p:pic>
        <p:nvPicPr>
          <p:cNvPr id="84995" name="Picture 3" descr="C:\Users\mitsos\Pictures\MYTHOS\TROY\Paestum21370signedPythonbirthofHelen neckamph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2263" y="692150"/>
            <a:ext cx="3744912" cy="5449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C:\Users\mitsos\Pictures\MYTHOS\TROY\Kielbirthofhelenpelik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5188" y="765176"/>
            <a:ext cx="3384550" cy="532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Δανάη </a:t>
            </a:r>
            <a:br>
              <a:rPr lang="el-GR" altLang="el-GR" smtClean="0"/>
            </a:br>
            <a:r>
              <a:rPr lang="el-GR" altLang="el-GR" sz="2800"/>
              <a:t>Αγ. Πετρούπολη				Κόρινθος</a:t>
            </a:r>
            <a:endParaRPr lang="en-US" altLang="el-GR" sz="2800"/>
          </a:p>
        </p:txBody>
      </p:sp>
      <p:pic>
        <p:nvPicPr>
          <p:cNvPr id="86019" name="Picture 2" descr="C:\Users\mitsos\Pictures\MYTHOS\AMOURS\danae\CorinthDana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0850" y="1828800"/>
            <a:ext cx="28194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3" descr="C:\Users\mitsos\Pictures\MYTHOS\AMOURS\danae\StPetersbourgB637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5025" y="1828800"/>
            <a:ext cx="39052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Αθήνα. 				Λούβρο. Βοιωτικοί κρατήρες</a:t>
            </a:r>
            <a:endParaRPr lang="en-US" altLang="el-GR" smtClean="0"/>
          </a:p>
        </p:txBody>
      </p:sp>
      <p:pic>
        <p:nvPicPr>
          <p:cNvPr id="87043" name="Picture 2" descr="C:\Users\mitsos\Pictures\MYTHOS\AMOURS\danae\LouvreDanaebellkrater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914525"/>
            <a:ext cx="4000500" cy="386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4" name="Picture 3" descr="C:\Users\mitsos\Pictures\MYTHOS\AMOURS\danae\AthensboeotiankraterDana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1919289"/>
            <a:ext cx="4000500" cy="385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2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Φερράρα. Βοστώνη	480</a:t>
            </a:r>
            <a:endParaRPr lang="en-US" altLang="el-GR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1988840"/>
            <a:ext cx="3672408" cy="3672408"/>
          </a:xfrm>
        </p:spPr>
      </p:pic>
      <p:pic>
        <p:nvPicPr>
          <p:cNvPr id="88068" name="Picture 2" descr="C:\Users\mitsos\Pictures\MYTHOS\PERSEUS\danae\FerraraSpinaVT503Eucharides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3512" y="1988841"/>
            <a:ext cx="4399844" cy="32989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22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Αίγινα</a:t>
            </a:r>
            <a:endParaRPr lang="en-US" altLang="el-GR" smtClean="0"/>
          </a:p>
        </p:txBody>
      </p:sp>
      <p:sp>
        <p:nvSpPr>
          <p:cNvPr id="89091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89092" name="Picture 2" descr="C:\Users\mitsos\Pictures\MYTHOS\AMOURS\aegina\BochumS1172stamnos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2205038"/>
            <a:ext cx="8234362" cy="273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92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l-GR" sz="2800"/>
              <a:t>Cambridge 1139</a:t>
            </a:r>
            <a:endParaRPr lang="el-GR" altLang="el-GR" sz="2800"/>
          </a:p>
        </p:txBody>
      </p:sp>
      <p:pic>
        <p:nvPicPr>
          <p:cNvPr id="90115" name="Picture 3" descr="CambridgeGR101934pyxis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838" y="260350"/>
            <a:ext cx="50927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5286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Μόναχο, ιωνικός κρατήρας. 530</a:t>
            </a:r>
            <a:endParaRPr lang="en-US" altLang="el-GR" smtClean="0"/>
          </a:p>
        </p:txBody>
      </p:sp>
      <p:pic>
        <p:nvPicPr>
          <p:cNvPr id="64515" name="Picture 2" descr="C:\Users\mitsos\Pictures\MYTHOS\AMOURS\Io\argos\774px-Hermes_Io_Staatliche_Antikensammlungen_5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297114"/>
            <a:ext cx="4000500" cy="310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3" descr="C:\Users\mitsos\Pictures\MYTHOS\AMOURS\Io\argos\781px-Io_Argos_Staatliche_Antikensammlungen_5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314575"/>
            <a:ext cx="4000500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l-GR" smtClean="0"/>
              <a:t>Cambridge 1139</a:t>
            </a:r>
            <a:endParaRPr lang="el-GR" altLang="el-GR" smtClean="0"/>
          </a:p>
        </p:txBody>
      </p:sp>
      <p:pic>
        <p:nvPicPr>
          <p:cNvPr id="91139" name="Picture 3" descr="CambridgeGR101934pyxi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2825" y="2239964"/>
            <a:ext cx="3722688" cy="3603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0" name="Picture 4" descr="CambridgeGR11933pyxi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4101" y="692150"/>
            <a:ext cx="4284663" cy="5335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3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Στάμνος </a:t>
            </a:r>
            <a:r>
              <a:rPr lang="fr-BE" altLang="el-GR" smtClean="0"/>
              <a:t>S </a:t>
            </a:r>
            <a:r>
              <a:rPr lang="en-US" altLang="el-GR" smtClean="0"/>
              <a:t>1172 </a:t>
            </a:r>
            <a:r>
              <a:rPr lang="el-GR" altLang="el-GR" smtClean="0"/>
              <a:t>του </a:t>
            </a:r>
            <a:r>
              <a:rPr lang="en-US" altLang="el-GR" smtClean="0"/>
              <a:t>Bochum</a:t>
            </a:r>
            <a:r>
              <a:rPr lang="el-GR" altLang="el-GR" smtClean="0"/>
              <a:t>. 450</a:t>
            </a:r>
            <a:endParaRPr lang="en-US" altLang="el-GR" smtClean="0"/>
          </a:p>
        </p:txBody>
      </p:sp>
      <p:pic>
        <p:nvPicPr>
          <p:cNvPr id="92163" name="Picture 2" descr="C:\Users\mitsos\Pictures\MYTHOS\AMOURS\aegina\BochumS1172AchillesPainterstamnos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0" y="1828800"/>
            <a:ext cx="31623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3" descr="C:\Users\mitsos\Pictures\MYTHOS\AMOURS\aegina\bochumS1172AchillesPainterstamno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3664" y="1828800"/>
            <a:ext cx="35337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20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/>
              <a:t>Λούβρο			     Βατικανό. Ερμώναξ. 470</a:t>
            </a:r>
            <a:endParaRPr lang="en-US" altLang="el-GR" sz="2800"/>
          </a:p>
        </p:txBody>
      </p:sp>
      <p:pic>
        <p:nvPicPr>
          <p:cNvPr id="93187" name="Picture 2" descr="C:\Users\mitsos\Pictures\MYTHOS\AMOURS\aegina\LouvreA2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100264"/>
            <a:ext cx="4000500" cy="3495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3" descr="C:\Users\mitsos\Pictures\MYTHOS\AMOURS\aegina\Vaticanhermonaxstamn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6664" y="1828800"/>
            <a:ext cx="37877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03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167-168. Σκύφος του Ζωγράφου του </a:t>
            </a:r>
            <a:r>
              <a:rPr lang="fr-FR" altLang="el-GR" sz="4000"/>
              <a:t>Lewis. </a:t>
            </a:r>
            <a:r>
              <a:rPr lang="el-GR" altLang="el-GR" sz="4000"/>
              <a:t>Λειψία. </a:t>
            </a:r>
          </a:p>
        </p:txBody>
      </p:sp>
      <p:pic>
        <p:nvPicPr>
          <p:cNvPr id="94211" name="Picture 3" descr="LeipzigLewisPainterskyphos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520950"/>
            <a:ext cx="4319588" cy="2706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2" name="Picture 4" descr="LeipziglewisPainterskyphos1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2565401"/>
            <a:ext cx="4287838" cy="267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2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Θήβα. Βοιωτική λήκυθος. 430</a:t>
            </a:r>
            <a:endParaRPr lang="en-US" altLang="el-GR" smtClean="0"/>
          </a:p>
        </p:txBody>
      </p:sp>
      <p:pic>
        <p:nvPicPr>
          <p:cNvPr id="95235" name="Picture 2" descr="C:\Users\mitsos\Pictures\MYTHOS\AMOURS\aegina\thebesMuseumlekythos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1625" y="1828800"/>
            <a:ext cx="24320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3" descr="C:\Users\mitsos\Pictures\MYTHOS\AMOURS\aegina\thebesmuseumlekytho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1189" y="1828800"/>
            <a:ext cx="24987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Γανυμήδης	</a:t>
            </a: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>			Νέα Υόρκη		Ολυμπία</a:t>
            </a:r>
            <a:endParaRPr lang="en-US" altLang="el-GR" sz="2000"/>
          </a:p>
        </p:txBody>
      </p:sp>
      <p:pic>
        <p:nvPicPr>
          <p:cNvPr id="96260" name="Picture 3" descr="C:\Users\mitsos\Pictures\MYTHOS\AMOURS\ganymedes\olympia zeus ganymed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9475" y="2019300"/>
            <a:ext cx="196215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568" y="1916833"/>
            <a:ext cx="4104456" cy="3914043"/>
          </a:xfrm>
        </p:spPr>
      </p:pic>
    </p:spTree>
    <p:extLst>
      <p:ext uri="{BB962C8B-B14F-4D97-AF65-F5344CB8AC3E}">
        <p14:creationId xmlns:p14="http://schemas.microsoft.com/office/powerpoint/2010/main" val="17495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Μόναχο. Αμφορέας Νότιας Ιταλίας. 540</a:t>
            </a:r>
            <a:endParaRPr lang="en-US" altLang="el-GR" sz="3200"/>
          </a:p>
        </p:txBody>
      </p:sp>
      <p:pic>
        <p:nvPicPr>
          <p:cNvPr id="97283" name="Picture 2" descr="C:\Users\mitsos\Pictures\MYTHOS\AMOURS\ganymedes\800px-Zeus_Ganymedes_Staatliche_Antikensammlungen_6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533650"/>
            <a:ext cx="4000500" cy="2628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Picture 3" descr="C:\Users\mitsos\Pictures\MYTHOS\AMOURS\ganymedes\Munich834ivyampho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5464" y="1828800"/>
            <a:ext cx="26701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92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el-GR" sz="2400"/>
              <a:t>Malibu. </a:t>
            </a:r>
            <a:r>
              <a:rPr lang="el-GR" altLang="el-GR" sz="2400"/>
              <a:t>Κύλικα του Δούρη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98307" name="Picture 3" descr="malibuDouris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765176"/>
            <a:ext cx="8496300" cy="5281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8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/>
              <a:t>Λούβρο. Κωδωνόσχημος κρατήρας του Ζωγράφου του Κλεοφράδους. </a:t>
            </a:r>
          </a:p>
        </p:txBody>
      </p:sp>
      <p:pic>
        <p:nvPicPr>
          <p:cNvPr id="99331" name="Picture 3" descr="LouvreBerlinPkrate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1989138"/>
            <a:ext cx="4176712" cy="377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2" name="Picture 4" descr="LouvreBerliPkrate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1538" y="1989139"/>
            <a:ext cx="4360862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2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Φερράρα. Κύλικα του Ζωγράφου της Πενθεσίλειας από την </a:t>
            </a:r>
            <a:r>
              <a:rPr lang="fr-FR" altLang="el-GR" sz="2000"/>
              <a:t>Spina. </a:t>
            </a:r>
            <a:r>
              <a:rPr lang="el-GR" altLang="el-GR" sz="2000"/>
              <a:t>Αθήνα. Πελίκη από την Φωκίδα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00355" name="Picture 3" descr="FerraraSpinaPenthesile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757363"/>
            <a:ext cx="5040313" cy="426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6" name="Picture 4" descr="AthensPhocisearlierMannierists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5138" y="765175"/>
            <a:ext cx="3560762" cy="5334000"/>
          </a:xfrm>
        </p:spPr>
      </p:pic>
    </p:spTree>
    <p:extLst>
      <p:ext uri="{BB962C8B-B14F-4D97-AF65-F5344CB8AC3E}">
        <p14:creationId xmlns:p14="http://schemas.microsoft.com/office/powerpoint/2010/main" val="17717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Αμφορέας Αμβούργου. Ζ. του Ευχαρίδη. 490. </a:t>
            </a:r>
            <a:endParaRPr lang="en-US" altLang="el-GR" smtClean="0"/>
          </a:p>
        </p:txBody>
      </p:sp>
      <p:pic>
        <p:nvPicPr>
          <p:cNvPr id="65539" name="Picture 2" descr="C:\Users\mitsos\Pictures\MYTHOS\AMOURS\Io\argos\hamburgeucharidesamphor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628776"/>
            <a:ext cx="41306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3" descr="C:\Users\mitsos\Pictures\MYTHOS\AMOURS\Io\argos\hamburgeucharide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8164" y="1828800"/>
            <a:ext cx="26447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/>
              <a:t>Γέλα </a:t>
            </a:r>
            <a:r>
              <a:rPr lang="fr-FR" altLang="el-GR" sz="4000"/>
              <a:t>Cn 115 </a:t>
            </a:r>
            <a:r>
              <a:rPr lang="el-GR" altLang="el-GR" sz="4000"/>
              <a:t>		</a:t>
            </a:r>
            <a:r>
              <a:rPr lang="fr-FR" altLang="el-GR" sz="4000"/>
              <a:t/>
            </a:r>
            <a:br>
              <a:rPr lang="fr-FR" altLang="el-GR" sz="4000"/>
            </a:br>
            <a:r>
              <a:rPr lang="fr-FR" altLang="el-GR" sz="4000"/>
              <a:t>		   </a:t>
            </a:r>
            <a:r>
              <a:rPr lang="el-GR" altLang="el-GR" sz="4000"/>
              <a:t>	</a:t>
            </a:r>
            <a:r>
              <a:rPr lang="fr-FR" altLang="el-GR" sz="4000"/>
              <a:t>Indiana</a:t>
            </a:r>
            <a:r>
              <a:rPr lang="el-GR" altLang="el-GR" sz="4000"/>
              <a:t>		Τάρας	</a:t>
            </a:r>
          </a:p>
        </p:txBody>
      </p:sp>
      <p:pic>
        <p:nvPicPr>
          <p:cNvPr id="101379" name="Picture 3" descr="gelaCN115bHermonaxlekyth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773238"/>
            <a:ext cx="2479675" cy="425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80" name="Picture 5" descr="IndianapolismannerAchilles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7576" y="1844675"/>
            <a:ext cx="2232025" cy="422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81" name="Picture 7" descr="C:\Users\mitsos\Pictures\MYTHOS\AMOURS\ganymedes\TarantoNovoloPanPlekytho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9076" y="1828800"/>
            <a:ext cx="1641475" cy="428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Ετρουσκικό κάτοπτρο Ρώμης.</a:t>
            </a:r>
            <a:br>
              <a:rPr lang="el-GR" altLang="el-GR" smtClean="0"/>
            </a:br>
            <a:r>
              <a:rPr lang="el-GR" altLang="el-GR" smtClean="0"/>
              <a:t> </a:t>
            </a:r>
            <a:endParaRPr lang="en-US" altLang="el-GR" smtClean="0"/>
          </a:p>
        </p:txBody>
      </p:sp>
      <p:sp>
        <p:nvSpPr>
          <p:cNvPr id="102403" name="Θέση περιεχομένου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102404" name="Θέση περιεχομένου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102405" name="Picture 2" descr="C:\Users\mitsos\Pictures\MYTHOS\AMOURS\ganymedes\VillaGiulialatermirr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8439" y="1052514"/>
            <a:ext cx="4175125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N</a:t>
            </a:r>
            <a:r>
              <a:rPr lang="el-GR" altLang="el-GR" smtClean="0"/>
              <a:t>άπολη, οινοχόη. 460 </a:t>
            </a:r>
            <a:endParaRPr lang="en-US" altLang="el-GR" smtClean="0"/>
          </a:p>
        </p:txBody>
      </p:sp>
      <p:sp>
        <p:nvSpPr>
          <p:cNvPr id="66563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66564" name="Picture 2" descr="C:\Users\mitsos\Pictures\MYTHOS\AMOURS\Io\argos\Naples127936oenochoeCum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844675"/>
            <a:ext cx="8235950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l-GR" smtClean="0"/>
              <a:t>Würzburg</a:t>
            </a:r>
            <a:r>
              <a:rPr lang="el-GR" altLang="el-GR" smtClean="0"/>
              <a:t>, υδρία. 480. </a:t>
            </a:r>
            <a:endParaRPr lang="en-US" altLang="el-GR" smtClean="0"/>
          </a:p>
        </p:txBody>
      </p:sp>
      <p:pic>
        <p:nvPicPr>
          <p:cNvPr id="67587" name="Picture 2" descr="C:\Users\mitsos\Pictures\MYTHOS\AMOURS\Io\argos\wurzburghydriaI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582864"/>
            <a:ext cx="4000500" cy="2530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3" descr="C:\Users\mitsos\Pictures\MYTHOS\AMOURS\Io\argos\Iohydri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338389"/>
            <a:ext cx="4000500" cy="301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Στάμνος. </a:t>
            </a:r>
            <a:endParaRPr lang="en-US" altLang="el-GR" smtClean="0"/>
          </a:p>
        </p:txBody>
      </p:sp>
      <p:pic>
        <p:nvPicPr>
          <p:cNvPr id="68611" name="Picture 2" descr="C:\Users\mitsos\Pictures\MYTHOS\AMOURS\Io\argos\stamnosArgosHerm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852738"/>
            <a:ext cx="2586038" cy="328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3" descr="C:\Users\mitsos\Pictures\MYTHOS\AMOURS\Io\argos\iostamno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12125" y="3141664"/>
            <a:ext cx="2305050" cy="2928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4" descr="C:\Users\mitsos\Pictures\MYTHOS\AMOURS\Io\argos\iovas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114" y="2641601"/>
            <a:ext cx="3455987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sp>
        <p:nvSpPr>
          <p:cNvPr id="69635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69636" name="Picture 2" descr="C:\Users\mitsos\Pictures\MYTHOS\AMOURS\Io\argos\imagesCAMJYY4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1844675"/>
            <a:ext cx="7848600" cy="392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Βοστώνη, υδρία Ακράγαντα. 470</a:t>
            </a:r>
            <a:endParaRPr lang="en-US" altLang="el-GR" smtClean="0"/>
          </a:p>
        </p:txBody>
      </p:sp>
      <p:sp>
        <p:nvSpPr>
          <p:cNvPr id="70659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70660" name="Picture 2" descr="C:\Users\mitsos\Pictures\MYTHOS\AMOURS\Io\argos\boston08417Agrigento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2133601"/>
            <a:ext cx="8407400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242</Words>
  <Application>Microsoft Office PowerPoint</Application>
  <PresentationFormat>Widescreen</PresentationFormat>
  <Paragraphs>40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Ιώ  Πομπηία, ναός της Ίσιδος. Ίσις και Ιώ. Herculaneum, casa di Io. </vt:lpstr>
      <vt:lpstr>Πινάκιο άλλοτε στη συλλ. Blaydes. 500. Λονδίνο Β 164, Εξηκίας. 540</vt:lpstr>
      <vt:lpstr>Μόναχο, ιωνικός κρατήρας. 530</vt:lpstr>
      <vt:lpstr>Αμφορέας Αμβούργου. Ζ. του Ευχαρίδη. 490. </vt:lpstr>
      <vt:lpstr>Nάπολη, οινοχόη. 460 </vt:lpstr>
      <vt:lpstr>Würzburg, υδρία. 480. </vt:lpstr>
      <vt:lpstr>Στάμνος. </vt:lpstr>
      <vt:lpstr>PowerPoint Presentation</vt:lpstr>
      <vt:lpstr>Βοστώνη, υδρία Ακράγαντα. 470</vt:lpstr>
      <vt:lpstr>Υδρία Βοστώνης.   Πελίκη Ρώμης</vt:lpstr>
      <vt:lpstr>Πελίκη Ρώμης.       Γένοβα 1145. </vt:lpstr>
      <vt:lpstr>Γέλα. Οινοχόη. 470. </vt:lpstr>
      <vt:lpstr>Βοστώνη, χους του Ζ. του Pisticci</vt:lpstr>
      <vt:lpstr>Νάπολη, πελίκη, 450.     Παλέρμο, σκύφος, 430</vt:lpstr>
      <vt:lpstr>Αν. Βερολίνο. Οινοχόη. 420. </vt:lpstr>
      <vt:lpstr>Βερολίνο. Συλλ. Coghil, λευκανικές υδρίες</vt:lpstr>
      <vt:lpstr>Μελβούρνη, λευκανικός σκύφος              Ερμιτάζ</vt:lpstr>
      <vt:lpstr>Λούβρο. Ιώ ή Καλλιστώ. Ρωμαϊκό αντίγραφο πρωτοτύπου του 5ου αι. π.Χ. </vt:lpstr>
      <vt:lpstr>Λήδα. Πλακίδιο ρωμ. Περιόδου. Καπιτώλιο. Ρωμαϊκή περίοδος</vt:lpstr>
      <vt:lpstr>Malibu, απουλική λουτροφόρος. </vt:lpstr>
      <vt:lpstr>Αγορά.     Ρώμη. </vt:lpstr>
      <vt:lpstr>Γέννηση της Ελένης. Λακωνικός κώθων. Αθήνα. Αττικός κρατήρας. Βοστώνη. </vt:lpstr>
      <vt:lpstr>Μεταπόντιο. 400 π.Χ. </vt:lpstr>
      <vt:lpstr>Κίελο. Απουλική πελίκη.    Αμφορέας του Πύθωνα. Paestum.     </vt:lpstr>
      <vt:lpstr>Δανάη  Αγ. Πετρούπολη    Κόρινθος</vt:lpstr>
      <vt:lpstr>Αθήνα.     Λούβρο. Βοιωτικοί κρατήρες</vt:lpstr>
      <vt:lpstr>Φερράρα. Βοστώνη 480</vt:lpstr>
      <vt:lpstr>Αίγινα</vt:lpstr>
      <vt:lpstr>Cambridge 1139</vt:lpstr>
      <vt:lpstr>Cambridge 1139</vt:lpstr>
      <vt:lpstr>Στάμνος S 1172 του Bochum. 450</vt:lpstr>
      <vt:lpstr>Λούβρο        Βατικανό. Ερμώναξ. 470</vt:lpstr>
      <vt:lpstr>167-168. Σκύφος του Ζωγράφου του Lewis. Λειψία. </vt:lpstr>
      <vt:lpstr>Θήβα. Βοιωτική λήκυθος. 430</vt:lpstr>
      <vt:lpstr>Γανυμήδης     Νέα Υόρκη  Ολυμπία</vt:lpstr>
      <vt:lpstr>Μόναχο. Αμφορέας Νότιας Ιταλίας. 540</vt:lpstr>
      <vt:lpstr>Malibu. Κύλικα του Δούρη   </vt:lpstr>
      <vt:lpstr>Λούβρο. Κωδωνόσχημος κρατήρας του Ζωγράφου του Κλεοφράδους. </vt:lpstr>
      <vt:lpstr>Φερράρα. Κύλικα του Ζωγράφου της Πενθεσίλειας από την Spina. Αθήνα. Πελίκη από την Φωκίδα   </vt:lpstr>
      <vt:lpstr>Γέλα Cn 115          Indiana  Τάρας </vt:lpstr>
      <vt:lpstr>Ετρουσκικό κάτοπτρο Ρώμης.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Ιώ  Πομπηία, ναός της Ίσιδος. Ίσις και Ιώ. Herculaneum, casa di Io. </dc:title>
  <dc:creator>User</dc:creator>
  <cp:lastModifiedBy>User</cp:lastModifiedBy>
  <cp:revision>3</cp:revision>
  <dcterms:created xsi:type="dcterms:W3CDTF">2021-11-29T06:28:38Z</dcterms:created>
  <dcterms:modified xsi:type="dcterms:W3CDTF">2022-01-25T10:08:02Z</dcterms:modified>
</cp:coreProperties>
</file>