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  <p:sldId id="257" r:id="rId29"/>
    <p:sldId id="258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268" r:id="rId40"/>
    <p:sldId id="269" r:id="rId41"/>
    <p:sldId id="270" r:id="rId42"/>
    <p:sldId id="271" r:id="rId43"/>
    <p:sldId id="272" r:id="rId44"/>
    <p:sldId id="273" r:id="rId45"/>
    <p:sldId id="274" r:id="rId46"/>
    <p:sldId id="275" r:id="rId47"/>
    <p:sldId id="276" r:id="rId4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Fira Sans" charset="1" panose="020B0503050000020004"/>
      <p:regular r:id="rId10"/>
    </p:embeddedFont>
    <p:embeddedFont>
      <p:font typeface="Fira Sans Bold" charset="1" panose="020B0803050000020004"/>
      <p:regular r:id="rId11"/>
    </p:embeddedFont>
    <p:embeddedFont>
      <p:font typeface="Fira Sans Italics" charset="1" panose="020B0503050000020004"/>
      <p:regular r:id="rId12"/>
    </p:embeddedFont>
    <p:embeddedFont>
      <p:font typeface="Fira Sans Bold Italics" charset="1" panose="020B0803050000020004"/>
      <p:regular r:id="rId13"/>
    </p:embeddedFont>
    <p:embeddedFont>
      <p:font typeface="Fira Sans Thin" charset="1" panose="020B0303050000020004"/>
      <p:regular r:id="rId14"/>
    </p:embeddedFont>
    <p:embeddedFont>
      <p:font typeface="Fira Sans Thin Italics" charset="1" panose="020B0303050000020004"/>
      <p:regular r:id="rId15"/>
    </p:embeddedFont>
    <p:embeddedFont>
      <p:font typeface="Fira Sans Extra-Light" charset="1" panose="020B0403050000020004"/>
      <p:regular r:id="rId16"/>
    </p:embeddedFont>
    <p:embeddedFont>
      <p:font typeface="Fira Sans Extra-Light Italics" charset="1" panose="020B0403050000020004"/>
      <p:regular r:id="rId17"/>
    </p:embeddedFont>
    <p:embeddedFont>
      <p:font typeface="Fira Sans Light" charset="1" panose="020B0403050000020004"/>
      <p:regular r:id="rId18"/>
    </p:embeddedFont>
    <p:embeddedFont>
      <p:font typeface="Fira Sans Light Italics" charset="1" panose="020B0403050000020004"/>
      <p:regular r:id="rId19"/>
    </p:embeddedFont>
    <p:embeddedFont>
      <p:font typeface="Fira Sans Medium" charset="1" panose="020B0603050000020004"/>
      <p:regular r:id="rId20"/>
    </p:embeddedFont>
    <p:embeddedFont>
      <p:font typeface="Fira Sans Medium Italics" charset="1" panose="020B0603050000020004"/>
      <p:regular r:id="rId21"/>
    </p:embeddedFont>
    <p:embeddedFont>
      <p:font typeface="Fira Sans Semi-Bold" charset="1" panose="020B0603050000020004"/>
      <p:regular r:id="rId22"/>
    </p:embeddedFont>
    <p:embeddedFont>
      <p:font typeface="Fira Sans Semi-Bold Italics" charset="1" panose="020B0703050000020004"/>
      <p:regular r:id="rId23"/>
    </p:embeddedFont>
    <p:embeddedFont>
      <p:font typeface="Fira Sans Ultra-Bold" charset="1" panose="020B0903050000020004"/>
      <p:regular r:id="rId24"/>
    </p:embeddedFont>
    <p:embeddedFont>
      <p:font typeface="Fira Sans Ultra-Bold Italics" charset="1" panose="020B0903050000020004"/>
      <p:regular r:id="rId25"/>
    </p:embeddedFont>
    <p:embeddedFont>
      <p:font typeface="Fira Sans Heavy" charset="1" panose="020B0A03050000020004"/>
      <p:regular r:id="rId26"/>
    </p:embeddedFont>
    <p:embeddedFont>
      <p:font typeface="Fira Sans Heavy Italics" charset="1" panose="020B0A03050000020004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29" Target="slides/slide2.xml" Type="http://schemas.openxmlformats.org/officeDocument/2006/relationships/slide"/><Relationship Id="rId3" Target="viewProps.xml" Type="http://schemas.openxmlformats.org/officeDocument/2006/relationships/viewProps"/><Relationship Id="rId30" Target="slides/slide3.xml" Type="http://schemas.openxmlformats.org/officeDocument/2006/relationships/slide"/><Relationship Id="rId31" Target="slides/slide4.xml" Type="http://schemas.openxmlformats.org/officeDocument/2006/relationships/slide"/><Relationship Id="rId32" Target="slides/slide5.xml" Type="http://schemas.openxmlformats.org/officeDocument/2006/relationships/slide"/><Relationship Id="rId33" Target="slides/slide6.xml" Type="http://schemas.openxmlformats.org/officeDocument/2006/relationships/slide"/><Relationship Id="rId34" Target="slides/slide7.xml" Type="http://schemas.openxmlformats.org/officeDocument/2006/relationships/slide"/><Relationship Id="rId35" Target="slides/slide8.xml" Type="http://schemas.openxmlformats.org/officeDocument/2006/relationships/slide"/><Relationship Id="rId36" Target="slides/slide9.xml" Type="http://schemas.openxmlformats.org/officeDocument/2006/relationships/slide"/><Relationship Id="rId37" Target="slides/slide10.xml" Type="http://schemas.openxmlformats.org/officeDocument/2006/relationships/slide"/><Relationship Id="rId38" Target="slides/slide11.xml" Type="http://schemas.openxmlformats.org/officeDocument/2006/relationships/slide"/><Relationship Id="rId39" Target="slides/slide12.xml" Type="http://schemas.openxmlformats.org/officeDocument/2006/relationships/slide"/><Relationship Id="rId4" Target="theme/theme1.xml" Type="http://schemas.openxmlformats.org/officeDocument/2006/relationships/theme"/><Relationship Id="rId40" Target="slides/slide13.xml" Type="http://schemas.openxmlformats.org/officeDocument/2006/relationships/slide"/><Relationship Id="rId41" Target="slides/slide14.xml" Type="http://schemas.openxmlformats.org/officeDocument/2006/relationships/slide"/><Relationship Id="rId42" Target="slides/slide15.xml" Type="http://schemas.openxmlformats.org/officeDocument/2006/relationships/slide"/><Relationship Id="rId43" Target="slides/slide16.xml" Type="http://schemas.openxmlformats.org/officeDocument/2006/relationships/slide"/><Relationship Id="rId44" Target="slides/slide17.xml" Type="http://schemas.openxmlformats.org/officeDocument/2006/relationships/slide"/><Relationship Id="rId45" Target="slides/slide18.xml" Type="http://schemas.openxmlformats.org/officeDocument/2006/relationships/slide"/><Relationship Id="rId46" Target="slides/slide19.xml" Type="http://schemas.openxmlformats.org/officeDocument/2006/relationships/slide"/><Relationship Id="rId47" Target="slides/slide20.xml" Type="http://schemas.openxmlformats.org/officeDocument/2006/relationships/slide"/><Relationship Id="rId48" Target="slides/slide21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80837" y="8416707"/>
            <a:ext cx="11326327" cy="1065348"/>
          </a:xfrm>
          <a:custGeom>
            <a:avLst/>
            <a:gdLst/>
            <a:ahLst/>
            <a:cxnLst/>
            <a:rect r="r" b="b" t="t" l="l"/>
            <a:pathLst>
              <a:path h="1065348" w="11326327">
                <a:moveTo>
                  <a:pt x="0" y="0"/>
                </a:moveTo>
                <a:lnTo>
                  <a:pt x="11326326" y="0"/>
                </a:lnTo>
                <a:lnTo>
                  <a:pt x="11326326" y="1065348"/>
                </a:lnTo>
                <a:lnTo>
                  <a:pt x="0" y="106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480837" y="4859295"/>
            <a:ext cx="11538406" cy="2812322"/>
          </a:xfrm>
          <a:custGeom>
            <a:avLst/>
            <a:gdLst/>
            <a:ahLst/>
            <a:cxnLst/>
            <a:rect r="r" b="b" t="t" l="l"/>
            <a:pathLst>
              <a:path h="2812322" w="11538406">
                <a:moveTo>
                  <a:pt x="0" y="0"/>
                </a:moveTo>
                <a:lnTo>
                  <a:pt x="11538405" y="0"/>
                </a:lnTo>
                <a:lnTo>
                  <a:pt x="11538405" y="2812322"/>
                </a:lnTo>
                <a:lnTo>
                  <a:pt x="0" y="28123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783174" y="1890185"/>
            <a:ext cx="14721652" cy="679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Fira Sans"/>
              </a:rPr>
              <a:t>Webinar: from problem validation to the value proposition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783174" y="2981699"/>
            <a:ext cx="14721652" cy="679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1F63AB"/>
                </a:solidFill>
                <a:latin typeface="Fira Sans"/>
              </a:rPr>
              <a:t>Solution validation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80837" y="8416707"/>
            <a:ext cx="11326327" cy="1065348"/>
          </a:xfrm>
          <a:custGeom>
            <a:avLst/>
            <a:gdLst/>
            <a:ahLst/>
            <a:cxnLst/>
            <a:rect r="r" b="b" t="t" l="l"/>
            <a:pathLst>
              <a:path h="1065348" w="11326327">
                <a:moveTo>
                  <a:pt x="0" y="0"/>
                </a:moveTo>
                <a:lnTo>
                  <a:pt x="11326326" y="0"/>
                </a:lnTo>
                <a:lnTo>
                  <a:pt x="11326326" y="1065348"/>
                </a:lnTo>
                <a:lnTo>
                  <a:pt x="0" y="106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52500"/>
            <a:ext cx="12234376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D026B"/>
                </a:solidFill>
                <a:latin typeface="Fira Sans Bold"/>
              </a:rPr>
              <a:t>The questions to ask yourself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483828"/>
            <a:ext cx="4910178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D026B"/>
                </a:solidFill>
                <a:latin typeface="Fira Sans Bold"/>
              </a:rPr>
              <a:t>What have you learnt?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550628"/>
            <a:ext cx="11928816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D026B"/>
                </a:solidFill>
                <a:latin typeface="Fira Sans Bold"/>
              </a:rPr>
              <a:t>Have you validated your problem?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4616158"/>
            <a:ext cx="11928816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D026B"/>
                </a:solidFill>
                <a:latin typeface="Fira Sans Bold"/>
              </a:rPr>
              <a:t>Did you have to change your mind completely?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80837" y="8416707"/>
            <a:ext cx="11326327" cy="1065348"/>
          </a:xfrm>
          <a:custGeom>
            <a:avLst/>
            <a:gdLst/>
            <a:ahLst/>
            <a:cxnLst/>
            <a:rect r="r" b="b" t="t" l="l"/>
            <a:pathLst>
              <a:path h="1065348" w="11326327">
                <a:moveTo>
                  <a:pt x="0" y="0"/>
                </a:moveTo>
                <a:lnTo>
                  <a:pt x="11326326" y="0"/>
                </a:lnTo>
                <a:lnTo>
                  <a:pt x="11326326" y="1065348"/>
                </a:lnTo>
                <a:lnTo>
                  <a:pt x="0" y="106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61367" y="3533982"/>
            <a:ext cx="13765267" cy="31237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68"/>
              </a:lnSpc>
              <a:spcBef>
                <a:spcPct val="0"/>
              </a:spcBef>
            </a:pPr>
            <a:r>
              <a:rPr lang="en-US" sz="4477">
                <a:solidFill>
                  <a:srgbClr val="1D026B"/>
                </a:solidFill>
                <a:latin typeface="Fira Sans Bold"/>
              </a:rPr>
              <a:t>The scientific method is about </a:t>
            </a:r>
          </a:p>
          <a:p>
            <a:pPr algn="ctr">
              <a:lnSpc>
                <a:spcPts val="6268"/>
              </a:lnSpc>
              <a:spcBef>
                <a:spcPct val="0"/>
              </a:spcBef>
            </a:pPr>
            <a:r>
              <a:rPr lang="en-US" sz="4477">
                <a:solidFill>
                  <a:srgbClr val="1D026B"/>
                </a:solidFill>
                <a:latin typeface="Fira Sans Bold"/>
              </a:rPr>
              <a:t>moving forward, </a:t>
            </a:r>
          </a:p>
          <a:p>
            <a:pPr algn="ctr">
              <a:lnSpc>
                <a:spcPts val="6268"/>
              </a:lnSpc>
              <a:spcBef>
                <a:spcPct val="0"/>
              </a:spcBef>
            </a:pPr>
            <a:r>
              <a:rPr lang="en-US" sz="4477">
                <a:solidFill>
                  <a:srgbClr val="1D026B"/>
                </a:solidFill>
                <a:latin typeface="Fira Sans Bold"/>
              </a:rPr>
              <a:t>experimenting and </a:t>
            </a:r>
          </a:p>
          <a:p>
            <a:pPr algn="ctr">
              <a:lnSpc>
                <a:spcPts val="6268"/>
              </a:lnSpc>
              <a:spcBef>
                <a:spcPct val="0"/>
              </a:spcBef>
            </a:pPr>
            <a:r>
              <a:rPr lang="en-US" sz="4477">
                <a:solidFill>
                  <a:srgbClr val="1D026B"/>
                </a:solidFill>
                <a:latin typeface="Fira Sans Bold"/>
              </a:rPr>
              <a:t>learning from user feedback.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80837" y="8416707"/>
            <a:ext cx="11326327" cy="1065348"/>
          </a:xfrm>
          <a:custGeom>
            <a:avLst/>
            <a:gdLst/>
            <a:ahLst/>
            <a:cxnLst/>
            <a:rect r="r" b="b" t="t" l="l"/>
            <a:pathLst>
              <a:path h="1065348" w="11326327">
                <a:moveTo>
                  <a:pt x="0" y="0"/>
                </a:moveTo>
                <a:lnTo>
                  <a:pt x="11326326" y="0"/>
                </a:lnTo>
                <a:lnTo>
                  <a:pt x="11326326" y="1065348"/>
                </a:lnTo>
                <a:lnTo>
                  <a:pt x="0" y="106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52500"/>
            <a:ext cx="11405673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D026B"/>
                </a:solidFill>
                <a:latin typeface="Fira Sans Bold"/>
              </a:rPr>
              <a:t>How do you validate the solution?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80837" y="8416707"/>
            <a:ext cx="11326327" cy="1065348"/>
          </a:xfrm>
          <a:custGeom>
            <a:avLst/>
            <a:gdLst/>
            <a:ahLst/>
            <a:cxnLst/>
            <a:rect r="r" b="b" t="t" l="l"/>
            <a:pathLst>
              <a:path h="1065348" w="11326327">
                <a:moveTo>
                  <a:pt x="0" y="0"/>
                </a:moveTo>
                <a:lnTo>
                  <a:pt x="11326326" y="0"/>
                </a:lnTo>
                <a:lnTo>
                  <a:pt x="11326326" y="1065348"/>
                </a:lnTo>
                <a:lnTo>
                  <a:pt x="0" y="106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10514" y="2594661"/>
            <a:ext cx="970005" cy="970005"/>
          </a:xfrm>
          <a:custGeom>
            <a:avLst/>
            <a:gdLst/>
            <a:ahLst/>
            <a:cxnLst/>
            <a:rect r="r" b="b" t="t" l="l"/>
            <a:pathLst>
              <a:path h="970005" w="970005">
                <a:moveTo>
                  <a:pt x="0" y="0"/>
                </a:moveTo>
                <a:lnTo>
                  <a:pt x="970005" y="0"/>
                </a:lnTo>
                <a:lnTo>
                  <a:pt x="970005" y="970006"/>
                </a:lnTo>
                <a:lnTo>
                  <a:pt x="0" y="9700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952500"/>
            <a:ext cx="11405673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D026B"/>
                </a:solidFill>
                <a:latin typeface="Fira Sans Bold"/>
              </a:rPr>
              <a:t>How do you validate the solution?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093713" y="2491668"/>
            <a:ext cx="12494197" cy="1109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D026B"/>
                </a:solidFill>
                <a:latin typeface="Fira Sans Bold"/>
              </a:rPr>
              <a:t>A</a:t>
            </a:r>
            <a:r>
              <a:rPr lang="en-US" sz="3200">
                <a:solidFill>
                  <a:srgbClr val="1D026B"/>
                </a:solidFill>
                <a:latin typeface="Fira Sans Bold"/>
              </a:rPr>
              <a:t> hypothesis is formulated: I think this solution solves my user's problem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80837" y="8416707"/>
            <a:ext cx="11326327" cy="1065348"/>
          </a:xfrm>
          <a:custGeom>
            <a:avLst/>
            <a:gdLst/>
            <a:ahLst/>
            <a:cxnLst/>
            <a:rect r="r" b="b" t="t" l="l"/>
            <a:pathLst>
              <a:path h="1065348" w="11326327">
                <a:moveTo>
                  <a:pt x="0" y="0"/>
                </a:moveTo>
                <a:lnTo>
                  <a:pt x="11326326" y="0"/>
                </a:lnTo>
                <a:lnTo>
                  <a:pt x="11326326" y="1065348"/>
                </a:lnTo>
                <a:lnTo>
                  <a:pt x="0" y="106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10514" y="2594661"/>
            <a:ext cx="970005" cy="970005"/>
          </a:xfrm>
          <a:custGeom>
            <a:avLst/>
            <a:gdLst/>
            <a:ahLst/>
            <a:cxnLst/>
            <a:rect r="r" b="b" t="t" l="l"/>
            <a:pathLst>
              <a:path h="970005" w="970005">
                <a:moveTo>
                  <a:pt x="0" y="0"/>
                </a:moveTo>
                <a:lnTo>
                  <a:pt x="970005" y="0"/>
                </a:lnTo>
                <a:lnTo>
                  <a:pt x="970005" y="970006"/>
                </a:lnTo>
                <a:lnTo>
                  <a:pt x="0" y="9700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10514" y="4449660"/>
            <a:ext cx="970005" cy="970005"/>
          </a:xfrm>
          <a:custGeom>
            <a:avLst/>
            <a:gdLst/>
            <a:ahLst/>
            <a:cxnLst/>
            <a:rect r="r" b="b" t="t" l="l"/>
            <a:pathLst>
              <a:path h="970005" w="970005">
                <a:moveTo>
                  <a:pt x="0" y="0"/>
                </a:moveTo>
                <a:lnTo>
                  <a:pt x="970005" y="0"/>
                </a:lnTo>
                <a:lnTo>
                  <a:pt x="970005" y="970005"/>
                </a:lnTo>
                <a:lnTo>
                  <a:pt x="0" y="9700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952500"/>
            <a:ext cx="11405673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D026B"/>
                </a:solidFill>
                <a:latin typeface="Fira Sans Bold"/>
              </a:rPr>
              <a:t>How do you validate the solution?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093713" y="2394499"/>
            <a:ext cx="12494197" cy="1109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D026B"/>
                </a:solidFill>
                <a:latin typeface="Fira Sans"/>
              </a:rPr>
              <a:t>A</a:t>
            </a:r>
            <a:r>
              <a:rPr lang="en-US" sz="3200">
                <a:solidFill>
                  <a:srgbClr val="1D026B"/>
                </a:solidFill>
                <a:latin typeface="Fira Sans"/>
              </a:rPr>
              <a:t> hypothesis is formulated: I think this solution solves my user's problem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093713" y="4249497"/>
            <a:ext cx="12494197" cy="1109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1D026B"/>
                </a:solidFill>
                <a:latin typeface="Fira Sans"/>
              </a:rPr>
              <a:t>What sacrifices a customer is willing to make?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D026B"/>
                </a:solidFill>
                <a:latin typeface="Fira Sans"/>
              </a:rPr>
              <a:t>Beware of the loss aversion bias!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80837" y="8416707"/>
            <a:ext cx="11326327" cy="1065348"/>
          </a:xfrm>
          <a:custGeom>
            <a:avLst/>
            <a:gdLst/>
            <a:ahLst/>
            <a:cxnLst/>
            <a:rect r="r" b="b" t="t" l="l"/>
            <a:pathLst>
              <a:path h="1065348" w="11326327">
                <a:moveTo>
                  <a:pt x="0" y="0"/>
                </a:moveTo>
                <a:lnTo>
                  <a:pt x="11326326" y="0"/>
                </a:lnTo>
                <a:lnTo>
                  <a:pt x="11326326" y="1065348"/>
                </a:lnTo>
                <a:lnTo>
                  <a:pt x="0" y="106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10514" y="2594661"/>
            <a:ext cx="970005" cy="970005"/>
          </a:xfrm>
          <a:custGeom>
            <a:avLst/>
            <a:gdLst/>
            <a:ahLst/>
            <a:cxnLst/>
            <a:rect r="r" b="b" t="t" l="l"/>
            <a:pathLst>
              <a:path h="970005" w="970005">
                <a:moveTo>
                  <a:pt x="0" y="0"/>
                </a:moveTo>
                <a:lnTo>
                  <a:pt x="970005" y="0"/>
                </a:lnTo>
                <a:lnTo>
                  <a:pt x="970005" y="970006"/>
                </a:lnTo>
                <a:lnTo>
                  <a:pt x="0" y="9700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10514" y="4449660"/>
            <a:ext cx="970005" cy="970005"/>
          </a:xfrm>
          <a:custGeom>
            <a:avLst/>
            <a:gdLst/>
            <a:ahLst/>
            <a:cxnLst/>
            <a:rect r="r" b="b" t="t" l="l"/>
            <a:pathLst>
              <a:path h="970005" w="970005">
                <a:moveTo>
                  <a:pt x="0" y="0"/>
                </a:moveTo>
                <a:lnTo>
                  <a:pt x="970005" y="0"/>
                </a:lnTo>
                <a:lnTo>
                  <a:pt x="970005" y="970005"/>
                </a:lnTo>
                <a:lnTo>
                  <a:pt x="0" y="9700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10514" y="6358977"/>
            <a:ext cx="970005" cy="970005"/>
          </a:xfrm>
          <a:custGeom>
            <a:avLst/>
            <a:gdLst/>
            <a:ahLst/>
            <a:cxnLst/>
            <a:rect r="r" b="b" t="t" l="l"/>
            <a:pathLst>
              <a:path h="970005" w="970005">
                <a:moveTo>
                  <a:pt x="0" y="0"/>
                </a:moveTo>
                <a:lnTo>
                  <a:pt x="970005" y="0"/>
                </a:lnTo>
                <a:lnTo>
                  <a:pt x="970005" y="970006"/>
                </a:lnTo>
                <a:lnTo>
                  <a:pt x="0" y="9700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952500"/>
            <a:ext cx="11405673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D026B"/>
                </a:solidFill>
                <a:latin typeface="Fira Sans Bold"/>
              </a:rPr>
              <a:t>How do you validate the solution?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093713" y="2394499"/>
            <a:ext cx="12494197" cy="1109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D026B"/>
                </a:solidFill>
                <a:latin typeface="Fira Sans"/>
              </a:rPr>
              <a:t>A</a:t>
            </a:r>
            <a:r>
              <a:rPr lang="en-US" sz="3200">
                <a:solidFill>
                  <a:srgbClr val="1D026B"/>
                </a:solidFill>
                <a:latin typeface="Fira Sans"/>
              </a:rPr>
              <a:t> hypothesis is formulated: I think this solution solves my user's problem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093713" y="4249497"/>
            <a:ext cx="12494197" cy="1109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1D026B"/>
                </a:solidFill>
                <a:latin typeface="Fira Sans"/>
              </a:rPr>
              <a:t>What sacrifices a customer is willing to make?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D026B"/>
                </a:solidFill>
                <a:latin typeface="Fira Sans"/>
              </a:rPr>
              <a:t>Beware of the loss aversion bias!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93713" y="6238952"/>
            <a:ext cx="9238947" cy="1109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D026B"/>
                </a:solidFill>
                <a:latin typeface="Fira Sans"/>
              </a:rPr>
              <a:t>D</a:t>
            </a:r>
            <a:r>
              <a:rPr lang="en-US" sz="3200">
                <a:solidFill>
                  <a:srgbClr val="1D026B"/>
                </a:solidFill>
                <a:latin typeface="Fira Sans"/>
              </a:rPr>
              <a:t>etermine how to test the hypothesis. First, you will conduct interviews.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80837" y="9034545"/>
            <a:ext cx="11326327" cy="1065348"/>
          </a:xfrm>
          <a:custGeom>
            <a:avLst/>
            <a:gdLst/>
            <a:ahLst/>
            <a:cxnLst/>
            <a:rect r="r" b="b" t="t" l="l"/>
            <a:pathLst>
              <a:path h="1065348" w="11326327">
                <a:moveTo>
                  <a:pt x="0" y="0"/>
                </a:moveTo>
                <a:lnTo>
                  <a:pt x="11326326" y="0"/>
                </a:lnTo>
                <a:lnTo>
                  <a:pt x="11326326" y="1065348"/>
                </a:lnTo>
                <a:lnTo>
                  <a:pt x="0" y="106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10514" y="2594661"/>
            <a:ext cx="970005" cy="970005"/>
          </a:xfrm>
          <a:custGeom>
            <a:avLst/>
            <a:gdLst/>
            <a:ahLst/>
            <a:cxnLst/>
            <a:rect r="r" b="b" t="t" l="l"/>
            <a:pathLst>
              <a:path h="970005" w="970005">
                <a:moveTo>
                  <a:pt x="0" y="0"/>
                </a:moveTo>
                <a:lnTo>
                  <a:pt x="970005" y="0"/>
                </a:lnTo>
                <a:lnTo>
                  <a:pt x="970005" y="970006"/>
                </a:lnTo>
                <a:lnTo>
                  <a:pt x="0" y="9700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10514" y="4449660"/>
            <a:ext cx="970005" cy="970005"/>
          </a:xfrm>
          <a:custGeom>
            <a:avLst/>
            <a:gdLst/>
            <a:ahLst/>
            <a:cxnLst/>
            <a:rect r="r" b="b" t="t" l="l"/>
            <a:pathLst>
              <a:path h="970005" w="970005">
                <a:moveTo>
                  <a:pt x="0" y="0"/>
                </a:moveTo>
                <a:lnTo>
                  <a:pt x="970005" y="0"/>
                </a:lnTo>
                <a:lnTo>
                  <a:pt x="970005" y="970005"/>
                </a:lnTo>
                <a:lnTo>
                  <a:pt x="0" y="9700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10514" y="6358977"/>
            <a:ext cx="970005" cy="970005"/>
          </a:xfrm>
          <a:custGeom>
            <a:avLst/>
            <a:gdLst/>
            <a:ahLst/>
            <a:cxnLst/>
            <a:rect r="r" b="b" t="t" l="l"/>
            <a:pathLst>
              <a:path h="970005" w="970005">
                <a:moveTo>
                  <a:pt x="0" y="0"/>
                </a:moveTo>
                <a:lnTo>
                  <a:pt x="970005" y="0"/>
                </a:lnTo>
                <a:lnTo>
                  <a:pt x="970005" y="970006"/>
                </a:lnTo>
                <a:lnTo>
                  <a:pt x="0" y="9700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10514" y="7865550"/>
            <a:ext cx="975310" cy="975310"/>
          </a:xfrm>
          <a:custGeom>
            <a:avLst/>
            <a:gdLst/>
            <a:ahLst/>
            <a:cxnLst/>
            <a:rect r="r" b="b" t="t" l="l"/>
            <a:pathLst>
              <a:path h="975310" w="975310">
                <a:moveTo>
                  <a:pt x="0" y="0"/>
                </a:moveTo>
                <a:lnTo>
                  <a:pt x="975309" y="0"/>
                </a:lnTo>
                <a:lnTo>
                  <a:pt x="975309" y="975310"/>
                </a:lnTo>
                <a:lnTo>
                  <a:pt x="0" y="9753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952500"/>
            <a:ext cx="11405673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D026B"/>
                </a:solidFill>
                <a:latin typeface="Fira Sans Bold"/>
              </a:rPr>
              <a:t>How do you validate the solution?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093713" y="2394499"/>
            <a:ext cx="12494197" cy="1109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D026B"/>
                </a:solidFill>
                <a:latin typeface="Fira Sans"/>
              </a:rPr>
              <a:t>A</a:t>
            </a:r>
            <a:r>
              <a:rPr lang="en-US" sz="3200">
                <a:solidFill>
                  <a:srgbClr val="1D026B"/>
                </a:solidFill>
                <a:latin typeface="Fira Sans"/>
              </a:rPr>
              <a:t> hypothesis is formulated: I think this solution solves my user's problem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93713" y="4249497"/>
            <a:ext cx="12494197" cy="1109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1D026B"/>
                </a:solidFill>
                <a:latin typeface="Fira Sans"/>
              </a:rPr>
              <a:t>What sacrifices a customer is willing to make?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D026B"/>
                </a:solidFill>
                <a:latin typeface="Fira Sans"/>
              </a:rPr>
              <a:t>Beware of the loss aversion bias!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093713" y="6238952"/>
            <a:ext cx="9238947" cy="1109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D026B"/>
                </a:solidFill>
                <a:latin typeface="Fira Sans"/>
              </a:rPr>
              <a:t>D</a:t>
            </a:r>
            <a:r>
              <a:rPr lang="en-US" sz="3200">
                <a:solidFill>
                  <a:srgbClr val="1D026B"/>
                </a:solidFill>
                <a:latin typeface="Fira Sans"/>
              </a:rPr>
              <a:t>etermine how to test the hypothesis. First, you will conduct interviews.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093713" y="7731542"/>
            <a:ext cx="16249135" cy="1109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D026B"/>
                </a:solidFill>
                <a:latin typeface="Fira Sans"/>
              </a:rPr>
              <a:t>You may </a:t>
            </a:r>
            <a:r>
              <a:rPr lang="en-US" sz="3200">
                <a:solidFill>
                  <a:srgbClr val="1D026B"/>
                </a:solidFill>
                <a:latin typeface="Fira Sans"/>
              </a:rPr>
              <a:t>develop a landing page, then you test a prototype, and finally, you try to sell the product, even before it has been realised.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80837" y="8416707"/>
            <a:ext cx="11326327" cy="1065348"/>
          </a:xfrm>
          <a:custGeom>
            <a:avLst/>
            <a:gdLst/>
            <a:ahLst/>
            <a:cxnLst/>
            <a:rect r="r" b="b" t="t" l="l"/>
            <a:pathLst>
              <a:path h="1065348" w="11326327">
                <a:moveTo>
                  <a:pt x="0" y="0"/>
                </a:moveTo>
                <a:lnTo>
                  <a:pt x="11326326" y="0"/>
                </a:lnTo>
                <a:lnTo>
                  <a:pt x="11326326" y="1065348"/>
                </a:lnTo>
                <a:lnTo>
                  <a:pt x="0" y="106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913967" y="1506893"/>
            <a:ext cx="2460066" cy="3179407"/>
          </a:xfrm>
          <a:custGeom>
            <a:avLst/>
            <a:gdLst/>
            <a:ahLst/>
            <a:cxnLst/>
            <a:rect r="r" b="b" t="t" l="l"/>
            <a:pathLst>
              <a:path h="3179407" w="2460066">
                <a:moveTo>
                  <a:pt x="0" y="0"/>
                </a:moveTo>
                <a:lnTo>
                  <a:pt x="2460066" y="0"/>
                </a:lnTo>
                <a:lnTo>
                  <a:pt x="2460066" y="3179407"/>
                </a:lnTo>
                <a:lnTo>
                  <a:pt x="0" y="31794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545131" y="4896228"/>
            <a:ext cx="11262032" cy="761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1D026B"/>
                </a:solidFill>
                <a:latin typeface="Fira Sans Bold"/>
              </a:rPr>
              <a:t>To be fast, one must not be in a hurry!  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80837" y="9034545"/>
            <a:ext cx="11326327" cy="1065348"/>
          </a:xfrm>
          <a:custGeom>
            <a:avLst/>
            <a:gdLst/>
            <a:ahLst/>
            <a:cxnLst/>
            <a:rect r="r" b="b" t="t" l="l"/>
            <a:pathLst>
              <a:path h="1065348" w="11326327">
                <a:moveTo>
                  <a:pt x="0" y="0"/>
                </a:moveTo>
                <a:lnTo>
                  <a:pt x="11326326" y="0"/>
                </a:lnTo>
                <a:lnTo>
                  <a:pt x="11326326" y="1065348"/>
                </a:lnTo>
                <a:lnTo>
                  <a:pt x="0" y="106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10349" y="1798411"/>
            <a:ext cx="11405673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D026B"/>
                </a:solidFill>
                <a:latin typeface="Fira Sans Bold"/>
              </a:rPr>
              <a:t>First you have to understand: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321141"/>
            <a:ext cx="12494197" cy="547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D026B"/>
                </a:solidFill>
                <a:latin typeface="Fira Sans"/>
              </a:rPr>
              <a:t>whether the problem exists;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952500"/>
            <a:ext cx="11405673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D026B"/>
                </a:solidFill>
                <a:latin typeface="Fira Sans Bold"/>
              </a:rPr>
              <a:t>Is the market too small?! Stop, don’t you worry.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80837" y="9034545"/>
            <a:ext cx="11326327" cy="1065348"/>
          </a:xfrm>
          <a:custGeom>
            <a:avLst/>
            <a:gdLst/>
            <a:ahLst/>
            <a:cxnLst/>
            <a:rect r="r" b="b" t="t" l="l"/>
            <a:pathLst>
              <a:path h="1065348" w="11326327">
                <a:moveTo>
                  <a:pt x="0" y="0"/>
                </a:moveTo>
                <a:lnTo>
                  <a:pt x="11326326" y="0"/>
                </a:lnTo>
                <a:lnTo>
                  <a:pt x="11326326" y="1065348"/>
                </a:lnTo>
                <a:lnTo>
                  <a:pt x="0" y="106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10349" y="1798411"/>
            <a:ext cx="11405673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D026B"/>
                </a:solidFill>
                <a:latin typeface="Fira Sans Bold"/>
              </a:rPr>
              <a:t>First you have to understand: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321141"/>
            <a:ext cx="12494197" cy="547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D026B"/>
                </a:solidFill>
                <a:latin typeface="Fira Sans"/>
              </a:rPr>
              <a:t>whether the problem exists;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4249497"/>
            <a:ext cx="12494197" cy="547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D026B"/>
                </a:solidFill>
                <a:latin typeface="Fira Sans"/>
              </a:rPr>
              <a:t>if the solution is valid;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952500"/>
            <a:ext cx="11405673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D026B"/>
                </a:solidFill>
                <a:latin typeface="Fira Sans Bold"/>
              </a:rPr>
              <a:t>Is the market too small?! Stop, don’t you worry.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80837" y="8416707"/>
            <a:ext cx="11326327" cy="1065348"/>
          </a:xfrm>
          <a:custGeom>
            <a:avLst/>
            <a:gdLst/>
            <a:ahLst/>
            <a:cxnLst/>
            <a:rect r="r" b="b" t="t" l="l"/>
            <a:pathLst>
              <a:path h="1065348" w="11326327">
                <a:moveTo>
                  <a:pt x="0" y="0"/>
                </a:moveTo>
                <a:lnTo>
                  <a:pt x="11326326" y="0"/>
                </a:lnTo>
                <a:lnTo>
                  <a:pt x="11326326" y="1065348"/>
                </a:lnTo>
                <a:lnTo>
                  <a:pt x="0" y="106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858897" y="2573295"/>
            <a:ext cx="2570205" cy="2570205"/>
          </a:xfrm>
          <a:custGeom>
            <a:avLst/>
            <a:gdLst/>
            <a:ahLst/>
            <a:cxnLst/>
            <a:rect r="r" b="b" t="t" l="l"/>
            <a:pathLst>
              <a:path h="2570205" w="2570205">
                <a:moveTo>
                  <a:pt x="0" y="0"/>
                </a:moveTo>
                <a:lnTo>
                  <a:pt x="2570206" y="0"/>
                </a:lnTo>
                <a:lnTo>
                  <a:pt x="2570206" y="2570205"/>
                </a:lnTo>
                <a:lnTo>
                  <a:pt x="0" y="25702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020727" y="5510310"/>
            <a:ext cx="10246545" cy="771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1D026B"/>
                </a:solidFill>
                <a:latin typeface="Fira Sans Bold"/>
              </a:rPr>
              <a:t>Don't sell products that nobody wants! 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80837" y="9034545"/>
            <a:ext cx="11326327" cy="1065348"/>
          </a:xfrm>
          <a:custGeom>
            <a:avLst/>
            <a:gdLst/>
            <a:ahLst/>
            <a:cxnLst/>
            <a:rect r="r" b="b" t="t" l="l"/>
            <a:pathLst>
              <a:path h="1065348" w="11326327">
                <a:moveTo>
                  <a:pt x="0" y="0"/>
                </a:moveTo>
                <a:lnTo>
                  <a:pt x="11326326" y="0"/>
                </a:lnTo>
                <a:lnTo>
                  <a:pt x="11326326" y="1065348"/>
                </a:lnTo>
                <a:lnTo>
                  <a:pt x="0" y="106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10349" y="1798411"/>
            <a:ext cx="11405673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D026B"/>
                </a:solidFill>
                <a:latin typeface="Fira Sans Bold"/>
              </a:rPr>
              <a:t>First you have to understand: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321141"/>
            <a:ext cx="12494197" cy="547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D026B"/>
                </a:solidFill>
                <a:latin typeface="Fira Sans"/>
              </a:rPr>
              <a:t>whether the problem exists;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4249497"/>
            <a:ext cx="12494197" cy="547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D026B"/>
                </a:solidFill>
                <a:latin typeface="Fira Sans"/>
              </a:rPr>
              <a:t>if the solution is valid;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952500"/>
            <a:ext cx="11405673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D026B"/>
                </a:solidFill>
                <a:latin typeface="Fira Sans Bold"/>
              </a:rPr>
              <a:t>Is the market too small?! Stop, don’t you worry.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5177854"/>
            <a:ext cx="13098971" cy="547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D026B"/>
                </a:solidFill>
                <a:latin typeface="Fira Sans"/>
              </a:rPr>
              <a:t>and, only then, you try to figure out how many users have this problem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80837" y="9034545"/>
            <a:ext cx="11326327" cy="1065348"/>
          </a:xfrm>
          <a:custGeom>
            <a:avLst/>
            <a:gdLst/>
            <a:ahLst/>
            <a:cxnLst/>
            <a:rect r="r" b="b" t="t" l="l"/>
            <a:pathLst>
              <a:path h="1065348" w="11326327">
                <a:moveTo>
                  <a:pt x="0" y="0"/>
                </a:moveTo>
                <a:lnTo>
                  <a:pt x="11326326" y="0"/>
                </a:lnTo>
                <a:lnTo>
                  <a:pt x="11326326" y="1065348"/>
                </a:lnTo>
                <a:lnTo>
                  <a:pt x="0" y="106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83678" y="1406224"/>
            <a:ext cx="3320644" cy="2548594"/>
          </a:xfrm>
          <a:custGeom>
            <a:avLst/>
            <a:gdLst/>
            <a:ahLst/>
            <a:cxnLst/>
            <a:rect r="r" b="b" t="t" l="l"/>
            <a:pathLst>
              <a:path h="2548594" w="3320644">
                <a:moveTo>
                  <a:pt x="0" y="0"/>
                </a:moveTo>
                <a:lnTo>
                  <a:pt x="3320644" y="0"/>
                </a:lnTo>
                <a:lnTo>
                  <a:pt x="3320644" y="2548594"/>
                </a:lnTo>
                <a:lnTo>
                  <a:pt x="0" y="2548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022340" y="4279698"/>
            <a:ext cx="14243320" cy="2472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3"/>
              </a:lnSpc>
            </a:pPr>
            <a:r>
              <a:rPr lang="en-US" sz="4745">
                <a:solidFill>
                  <a:srgbClr val="1D026B"/>
                </a:solidFill>
                <a:latin typeface="Fira Sans Bold"/>
              </a:rPr>
              <a:t>Do not forget that the solution you have in mind is only a hypothesis and must always be tested!</a:t>
            </a:r>
          </a:p>
          <a:p>
            <a:pPr algn="ctr">
              <a:lnSpc>
                <a:spcPts val="6643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80837" y="8416707"/>
            <a:ext cx="11326327" cy="1065348"/>
          </a:xfrm>
          <a:custGeom>
            <a:avLst/>
            <a:gdLst/>
            <a:ahLst/>
            <a:cxnLst/>
            <a:rect r="r" b="b" t="t" l="l"/>
            <a:pathLst>
              <a:path h="1065348" w="11326327">
                <a:moveTo>
                  <a:pt x="0" y="0"/>
                </a:moveTo>
                <a:lnTo>
                  <a:pt x="11326326" y="0"/>
                </a:lnTo>
                <a:lnTo>
                  <a:pt x="11326326" y="1065348"/>
                </a:lnTo>
                <a:lnTo>
                  <a:pt x="0" y="106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592323" y="1358486"/>
            <a:ext cx="3103355" cy="2703798"/>
          </a:xfrm>
          <a:custGeom>
            <a:avLst/>
            <a:gdLst/>
            <a:ahLst/>
            <a:cxnLst/>
            <a:rect r="r" b="b" t="t" l="l"/>
            <a:pathLst>
              <a:path h="2703798" w="3103355">
                <a:moveTo>
                  <a:pt x="0" y="0"/>
                </a:moveTo>
                <a:lnTo>
                  <a:pt x="3103354" y="0"/>
                </a:lnTo>
                <a:lnTo>
                  <a:pt x="3103354" y="2703798"/>
                </a:lnTo>
                <a:lnTo>
                  <a:pt x="0" y="27037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49937" y="4212532"/>
            <a:ext cx="9844428" cy="2371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1D026B"/>
                </a:solidFill>
                <a:latin typeface="Fira Sans Bold"/>
              </a:rPr>
              <a:t>the solution you have in mind is only a hypothesis and must be tested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80837" y="8416707"/>
            <a:ext cx="11326327" cy="1065348"/>
          </a:xfrm>
          <a:custGeom>
            <a:avLst/>
            <a:gdLst/>
            <a:ahLst/>
            <a:cxnLst/>
            <a:rect r="r" b="b" t="t" l="l"/>
            <a:pathLst>
              <a:path h="1065348" w="11326327">
                <a:moveTo>
                  <a:pt x="0" y="0"/>
                </a:moveTo>
                <a:lnTo>
                  <a:pt x="11326326" y="0"/>
                </a:lnTo>
                <a:lnTo>
                  <a:pt x="11326326" y="1065348"/>
                </a:lnTo>
                <a:lnTo>
                  <a:pt x="0" y="106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7496991" y="1849494"/>
            <a:ext cx="3294019" cy="3294006"/>
            <a:chOff x="0" y="0"/>
            <a:chExt cx="6350000" cy="63499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3413554" y="6988638"/>
            <a:ext cx="11460892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Fira Sans"/>
              </a:rPr>
              <a:t>Niklas Luhmann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587446" y="5399954"/>
            <a:ext cx="9582665" cy="1313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000000"/>
                </a:solidFill>
                <a:latin typeface="Fira Sans Bold"/>
              </a:rPr>
              <a:t>“Communication exists because we cannot look into the other person's head”.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80837" y="8416707"/>
            <a:ext cx="11326327" cy="1065348"/>
          </a:xfrm>
          <a:custGeom>
            <a:avLst/>
            <a:gdLst/>
            <a:ahLst/>
            <a:cxnLst/>
            <a:rect r="r" b="b" t="t" l="l"/>
            <a:pathLst>
              <a:path h="1065348" w="11326327">
                <a:moveTo>
                  <a:pt x="0" y="0"/>
                </a:moveTo>
                <a:lnTo>
                  <a:pt x="11326326" y="0"/>
                </a:lnTo>
                <a:lnTo>
                  <a:pt x="11326326" y="1065348"/>
                </a:lnTo>
                <a:lnTo>
                  <a:pt x="0" y="106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419229" y="2336764"/>
            <a:ext cx="1449542" cy="1404244"/>
          </a:xfrm>
          <a:custGeom>
            <a:avLst/>
            <a:gdLst/>
            <a:ahLst/>
            <a:cxnLst/>
            <a:rect r="r" b="b" t="t" l="l"/>
            <a:pathLst>
              <a:path h="1404244" w="1449542">
                <a:moveTo>
                  <a:pt x="0" y="0"/>
                </a:moveTo>
                <a:lnTo>
                  <a:pt x="1449542" y="0"/>
                </a:lnTo>
                <a:lnTo>
                  <a:pt x="1449542" y="1404244"/>
                </a:lnTo>
                <a:lnTo>
                  <a:pt x="0" y="1404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597413" y="3914795"/>
            <a:ext cx="9093173" cy="2371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1D026B"/>
                </a:solidFill>
                <a:latin typeface="Fira Sans"/>
              </a:rPr>
              <a:t>Have you validated the problem? Then we can imagine solutions.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80837" y="8416707"/>
            <a:ext cx="11326327" cy="1065348"/>
          </a:xfrm>
          <a:custGeom>
            <a:avLst/>
            <a:gdLst/>
            <a:ahLst/>
            <a:cxnLst/>
            <a:rect r="r" b="b" t="t" l="l"/>
            <a:pathLst>
              <a:path h="1065348" w="11326327">
                <a:moveTo>
                  <a:pt x="0" y="0"/>
                </a:moveTo>
                <a:lnTo>
                  <a:pt x="11326326" y="0"/>
                </a:lnTo>
                <a:lnTo>
                  <a:pt x="11326326" y="1065348"/>
                </a:lnTo>
                <a:lnTo>
                  <a:pt x="0" y="106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7496991" y="1849494"/>
            <a:ext cx="3294019" cy="3294006"/>
            <a:chOff x="0" y="0"/>
            <a:chExt cx="6350000" cy="63499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4587446" y="5399954"/>
            <a:ext cx="9582665" cy="197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Fira Sans Bold"/>
              </a:rPr>
              <a:t>'If I am not embarrassed about who I was last year, I will not have learnt enough'.</a:t>
            </a:r>
          </a:p>
          <a:p>
            <a:pPr algn="ctr">
              <a:lnSpc>
                <a:spcPts val="5320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3413554" y="6988638"/>
            <a:ext cx="11460892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Fira Sans"/>
              </a:rPr>
              <a:t>Allain Button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80837" y="8416707"/>
            <a:ext cx="11326327" cy="1065348"/>
          </a:xfrm>
          <a:custGeom>
            <a:avLst/>
            <a:gdLst/>
            <a:ahLst/>
            <a:cxnLst/>
            <a:rect r="r" b="b" t="t" l="l"/>
            <a:pathLst>
              <a:path h="1065348" w="11326327">
                <a:moveTo>
                  <a:pt x="0" y="0"/>
                </a:moveTo>
                <a:lnTo>
                  <a:pt x="11326326" y="0"/>
                </a:lnTo>
                <a:lnTo>
                  <a:pt x="11326326" y="1065348"/>
                </a:lnTo>
                <a:lnTo>
                  <a:pt x="0" y="106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52500"/>
            <a:ext cx="12234376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D026B"/>
                </a:solidFill>
                <a:latin typeface="Fira Sans Bold"/>
              </a:rPr>
              <a:t>The questions to ask yourself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80837" y="8416707"/>
            <a:ext cx="11326327" cy="1065348"/>
          </a:xfrm>
          <a:custGeom>
            <a:avLst/>
            <a:gdLst/>
            <a:ahLst/>
            <a:cxnLst/>
            <a:rect r="r" b="b" t="t" l="l"/>
            <a:pathLst>
              <a:path h="1065348" w="11326327">
                <a:moveTo>
                  <a:pt x="0" y="0"/>
                </a:moveTo>
                <a:lnTo>
                  <a:pt x="11326326" y="0"/>
                </a:lnTo>
                <a:lnTo>
                  <a:pt x="11326326" y="1065348"/>
                </a:lnTo>
                <a:lnTo>
                  <a:pt x="0" y="106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52500"/>
            <a:ext cx="12234376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D026B"/>
                </a:solidFill>
                <a:latin typeface="Fira Sans Bold"/>
              </a:rPr>
              <a:t>The questions to ask yourself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483828"/>
            <a:ext cx="4910178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D026B"/>
                </a:solidFill>
                <a:latin typeface="Fira Sans Bold"/>
              </a:rPr>
              <a:t>What have you learnt?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80837" y="8416707"/>
            <a:ext cx="11326327" cy="1065348"/>
          </a:xfrm>
          <a:custGeom>
            <a:avLst/>
            <a:gdLst/>
            <a:ahLst/>
            <a:cxnLst/>
            <a:rect r="r" b="b" t="t" l="l"/>
            <a:pathLst>
              <a:path h="1065348" w="11326327">
                <a:moveTo>
                  <a:pt x="0" y="0"/>
                </a:moveTo>
                <a:lnTo>
                  <a:pt x="11326326" y="0"/>
                </a:lnTo>
                <a:lnTo>
                  <a:pt x="11326326" y="1065348"/>
                </a:lnTo>
                <a:lnTo>
                  <a:pt x="0" y="106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52500"/>
            <a:ext cx="12234376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D026B"/>
                </a:solidFill>
                <a:latin typeface="Fira Sans Bold"/>
              </a:rPr>
              <a:t>The questions to ask yourself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483828"/>
            <a:ext cx="4910178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D026B"/>
                </a:solidFill>
                <a:latin typeface="Fira Sans Bold"/>
              </a:rPr>
              <a:t>What have you learnt?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550628"/>
            <a:ext cx="11928816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D026B"/>
                </a:solidFill>
                <a:latin typeface="Fira Sans Bold"/>
              </a:rPr>
              <a:t>Have you validated your problem?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DAFw-I3pY38</dc:identifier>
  <dcterms:modified xsi:type="dcterms:W3CDTF">2011-08-01T06:04:30Z</dcterms:modified>
  <cp:revision>1</cp:revision>
  <dc:title>Solution validation Entreprenedu slides</dc:title>
</cp:coreProperties>
</file>