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1"/>
  </p:sldMasterIdLst>
  <p:sldIdLst>
    <p:sldId id="256" r:id="rId2"/>
    <p:sldId id="259" r:id="rId3"/>
    <p:sldId id="257" r:id="rId4"/>
    <p:sldId id="258"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2" r:id="rId18"/>
    <p:sldId id="273" r:id="rId19"/>
    <p:sldId id="274" r:id="rId20"/>
    <p:sldId id="275"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9" d="100"/>
          <a:sy n="89" d="100"/>
        </p:scale>
        <p:origin x="466"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8D807B6F-AA1E-4AF6-B111-BC6EAC587A63}" type="datetimeFigureOut">
              <a:rPr lang="el-GR" smtClean="0"/>
              <a:t>3/6/2021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85366C5-3864-4755-8993-7BD8ABE33689}" type="slidenum">
              <a:rPr lang="el-GR" smtClean="0"/>
              <a:t>‹#›</a:t>
            </a:fld>
            <a:endParaRPr lang="el-GR"/>
          </a:p>
        </p:txBody>
      </p:sp>
    </p:spTree>
    <p:extLst>
      <p:ext uri="{BB962C8B-B14F-4D97-AF65-F5344CB8AC3E}">
        <p14:creationId xmlns:p14="http://schemas.microsoft.com/office/powerpoint/2010/main" val="2122406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8D807B6F-AA1E-4AF6-B111-BC6EAC587A63}" type="datetimeFigureOut">
              <a:rPr lang="el-GR" smtClean="0"/>
              <a:t>3/6/2021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85366C5-3864-4755-8993-7BD8ABE33689}" type="slidenum">
              <a:rPr lang="el-GR" smtClean="0"/>
              <a:t>‹#›</a:t>
            </a:fld>
            <a:endParaRPr lang="el-GR"/>
          </a:p>
        </p:txBody>
      </p:sp>
    </p:spTree>
    <p:extLst>
      <p:ext uri="{BB962C8B-B14F-4D97-AF65-F5344CB8AC3E}">
        <p14:creationId xmlns:p14="http://schemas.microsoft.com/office/powerpoint/2010/main" val="2653956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8D807B6F-AA1E-4AF6-B111-BC6EAC587A63}" type="datetimeFigureOut">
              <a:rPr lang="el-GR" smtClean="0"/>
              <a:t>3/6/2021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85366C5-3864-4755-8993-7BD8ABE33689}" type="slidenum">
              <a:rPr lang="el-GR" smtClean="0"/>
              <a:t>‹#›</a:t>
            </a:fld>
            <a:endParaRPr lang="el-G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753169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8D807B6F-AA1E-4AF6-B111-BC6EAC587A63}" type="datetimeFigureOut">
              <a:rPr lang="el-GR" smtClean="0"/>
              <a:t>3/6/2021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85366C5-3864-4755-8993-7BD8ABE33689}" type="slidenum">
              <a:rPr lang="el-GR" smtClean="0"/>
              <a:t>‹#›</a:t>
            </a:fld>
            <a:endParaRPr lang="el-GR"/>
          </a:p>
        </p:txBody>
      </p:sp>
    </p:spTree>
    <p:extLst>
      <p:ext uri="{BB962C8B-B14F-4D97-AF65-F5344CB8AC3E}">
        <p14:creationId xmlns:p14="http://schemas.microsoft.com/office/powerpoint/2010/main" val="37282308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8D807B6F-AA1E-4AF6-B111-BC6EAC587A63}" type="datetimeFigureOut">
              <a:rPr lang="el-GR" smtClean="0"/>
              <a:t>3/6/2021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85366C5-3864-4755-8993-7BD8ABE33689}" type="slidenum">
              <a:rPr lang="el-GR" smtClean="0"/>
              <a:t>‹#›</a:t>
            </a:fld>
            <a:endParaRPr lang="el-G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21274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8D807B6F-AA1E-4AF6-B111-BC6EAC587A63}" type="datetimeFigureOut">
              <a:rPr lang="el-GR" smtClean="0"/>
              <a:t>3/6/2021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85366C5-3864-4755-8993-7BD8ABE33689}" type="slidenum">
              <a:rPr lang="el-GR" smtClean="0"/>
              <a:t>‹#›</a:t>
            </a:fld>
            <a:endParaRPr lang="el-GR"/>
          </a:p>
        </p:txBody>
      </p:sp>
    </p:spTree>
    <p:extLst>
      <p:ext uri="{BB962C8B-B14F-4D97-AF65-F5344CB8AC3E}">
        <p14:creationId xmlns:p14="http://schemas.microsoft.com/office/powerpoint/2010/main" val="14694450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8D807B6F-AA1E-4AF6-B111-BC6EAC587A63}" type="datetimeFigureOut">
              <a:rPr lang="el-GR" smtClean="0"/>
              <a:t>3/6/2021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85366C5-3864-4755-8993-7BD8ABE33689}" type="slidenum">
              <a:rPr lang="el-GR" smtClean="0"/>
              <a:t>‹#›</a:t>
            </a:fld>
            <a:endParaRPr lang="el-GR"/>
          </a:p>
        </p:txBody>
      </p:sp>
    </p:spTree>
    <p:extLst>
      <p:ext uri="{BB962C8B-B14F-4D97-AF65-F5344CB8AC3E}">
        <p14:creationId xmlns:p14="http://schemas.microsoft.com/office/powerpoint/2010/main" val="31438474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8D807B6F-AA1E-4AF6-B111-BC6EAC587A63}" type="datetimeFigureOut">
              <a:rPr lang="el-GR" smtClean="0"/>
              <a:t>3/6/2021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85366C5-3864-4755-8993-7BD8ABE33689}" type="slidenum">
              <a:rPr lang="el-GR" smtClean="0"/>
              <a:t>‹#›</a:t>
            </a:fld>
            <a:endParaRPr lang="el-GR"/>
          </a:p>
        </p:txBody>
      </p:sp>
    </p:spTree>
    <p:extLst>
      <p:ext uri="{BB962C8B-B14F-4D97-AF65-F5344CB8AC3E}">
        <p14:creationId xmlns:p14="http://schemas.microsoft.com/office/powerpoint/2010/main" val="54295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8D807B6F-AA1E-4AF6-B111-BC6EAC587A63}" type="datetimeFigureOut">
              <a:rPr lang="el-GR" smtClean="0"/>
              <a:t>3/6/2021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85366C5-3864-4755-8993-7BD8ABE33689}" type="slidenum">
              <a:rPr lang="el-GR" smtClean="0"/>
              <a:t>‹#›</a:t>
            </a:fld>
            <a:endParaRPr lang="el-GR"/>
          </a:p>
        </p:txBody>
      </p:sp>
    </p:spTree>
    <p:extLst>
      <p:ext uri="{BB962C8B-B14F-4D97-AF65-F5344CB8AC3E}">
        <p14:creationId xmlns:p14="http://schemas.microsoft.com/office/powerpoint/2010/main" val="2166974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8D807B6F-AA1E-4AF6-B111-BC6EAC587A63}" type="datetimeFigureOut">
              <a:rPr lang="el-GR" smtClean="0"/>
              <a:t>3/6/2021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85366C5-3864-4755-8993-7BD8ABE33689}" type="slidenum">
              <a:rPr lang="el-GR" smtClean="0"/>
              <a:t>‹#›</a:t>
            </a:fld>
            <a:endParaRPr lang="el-GR"/>
          </a:p>
        </p:txBody>
      </p:sp>
    </p:spTree>
    <p:extLst>
      <p:ext uri="{BB962C8B-B14F-4D97-AF65-F5344CB8AC3E}">
        <p14:creationId xmlns:p14="http://schemas.microsoft.com/office/powerpoint/2010/main" val="2744605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8D807B6F-AA1E-4AF6-B111-BC6EAC587A63}" type="datetimeFigureOut">
              <a:rPr lang="el-GR" smtClean="0"/>
              <a:t>3/6/2021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85366C5-3864-4755-8993-7BD8ABE33689}" type="slidenum">
              <a:rPr lang="el-GR" smtClean="0"/>
              <a:t>‹#›</a:t>
            </a:fld>
            <a:endParaRPr lang="el-GR"/>
          </a:p>
        </p:txBody>
      </p:sp>
    </p:spTree>
    <p:extLst>
      <p:ext uri="{BB962C8B-B14F-4D97-AF65-F5344CB8AC3E}">
        <p14:creationId xmlns:p14="http://schemas.microsoft.com/office/powerpoint/2010/main" val="1610356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8D807B6F-AA1E-4AF6-B111-BC6EAC587A63}" type="datetimeFigureOut">
              <a:rPr lang="el-GR" smtClean="0"/>
              <a:t>3/6/2021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185366C5-3864-4755-8993-7BD8ABE33689}" type="slidenum">
              <a:rPr lang="el-GR" smtClean="0"/>
              <a:t>‹#›</a:t>
            </a:fld>
            <a:endParaRPr lang="el-GR"/>
          </a:p>
        </p:txBody>
      </p:sp>
    </p:spTree>
    <p:extLst>
      <p:ext uri="{BB962C8B-B14F-4D97-AF65-F5344CB8AC3E}">
        <p14:creationId xmlns:p14="http://schemas.microsoft.com/office/powerpoint/2010/main" val="3012901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8D807B6F-AA1E-4AF6-B111-BC6EAC587A63}" type="datetimeFigureOut">
              <a:rPr lang="el-GR" smtClean="0"/>
              <a:t>3/6/2021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185366C5-3864-4755-8993-7BD8ABE33689}" type="slidenum">
              <a:rPr lang="el-GR" smtClean="0"/>
              <a:t>‹#›</a:t>
            </a:fld>
            <a:endParaRPr lang="el-GR"/>
          </a:p>
        </p:txBody>
      </p:sp>
    </p:spTree>
    <p:extLst>
      <p:ext uri="{BB962C8B-B14F-4D97-AF65-F5344CB8AC3E}">
        <p14:creationId xmlns:p14="http://schemas.microsoft.com/office/powerpoint/2010/main" val="1773042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807B6F-AA1E-4AF6-B111-BC6EAC587A63}" type="datetimeFigureOut">
              <a:rPr lang="el-GR" smtClean="0"/>
              <a:t>3/6/2021</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185366C5-3864-4755-8993-7BD8ABE33689}" type="slidenum">
              <a:rPr lang="el-GR" smtClean="0"/>
              <a:t>‹#›</a:t>
            </a:fld>
            <a:endParaRPr lang="el-GR"/>
          </a:p>
        </p:txBody>
      </p:sp>
    </p:spTree>
    <p:extLst>
      <p:ext uri="{BB962C8B-B14F-4D97-AF65-F5344CB8AC3E}">
        <p14:creationId xmlns:p14="http://schemas.microsoft.com/office/powerpoint/2010/main" val="3148959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smtClean="0"/>
              <a:t>Στυλ κύριου τίτλου</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8D807B6F-AA1E-4AF6-B111-BC6EAC587A63}" type="datetimeFigureOut">
              <a:rPr lang="el-GR" smtClean="0"/>
              <a:t>3/6/2021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85366C5-3864-4755-8993-7BD8ABE33689}" type="slidenum">
              <a:rPr lang="el-GR" smtClean="0"/>
              <a:t>‹#›</a:t>
            </a:fld>
            <a:endParaRPr lang="el-GR"/>
          </a:p>
        </p:txBody>
      </p:sp>
    </p:spTree>
    <p:extLst>
      <p:ext uri="{BB962C8B-B14F-4D97-AF65-F5344CB8AC3E}">
        <p14:creationId xmlns:p14="http://schemas.microsoft.com/office/powerpoint/2010/main" val="3403552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85366C5-3864-4755-8993-7BD8ABE33689}" type="slidenum">
              <a:rPr lang="el-GR" smtClean="0"/>
              <a:t>‹#›</a:t>
            </a:fld>
            <a:endParaRPr lang="el-GR"/>
          </a:p>
        </p:txBody>
      </p:sp>
      <p:sp>
        <p:nvSpPr>
          <p:cNvPr id="5" name="Date Placeholder 4"/>
          <p:cNvSpPr>
            <a:spLocks noGrp="1"/>
          </p:cNvSpPr>
          <p:nvPr>
            <p:ph type="dt" sz="half" idx="10"/>
          </p:nvPr>
        </p:nvSpPr>
        <p:spPr/>
        <p:txBody>
          <a:bodyPr/>
          <a:lstStyle/>
          <a:p>
            <a:fld id="{8D807B6F-AA1E-4AF6-B111-BC6EAC587A63}" type="datetimeFigureOut">
              <a:rPr lang="el-GR" smtClean="0"/>
              <a:t>3/6/2021</a:t>
            </a:fld>
            <a:endParaRPr lang="el-GR"/>
          </a:p>
        </p:txBody>
      </p:sp>
    </p:spTree>
    <p:extLst>
      <p:ext uri="{BB962C8B-B14F-4D97-AF65-F5344CB8AC3E}">
        <p14:creationId xmlns:p14="http://schemas.microsoft.com/office/powerpoint/2010/main" val="707637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D807B6F-AA1E-4AF6-B111-BC6EAC587A63}" type="datetimeFigureOut">
              <a:rPr lang="el-GR" smtClean="0"/>
              <a:t>3/6/2021</a:t>
            </a:fld>
            <a:endParaRPr lang="el-G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85366C5-3864-4755-8993-7BD8ABE33689}" type="slidenum">
              <a:rPr lang="el-GR" smtClean="0"/>
              <a:t>‹#›</a:t>
            </a:fld>
            <a:endParaRPr lang="el-GR"/>
          </a:p>
        </p:txBody>
      </p:sp>
    </p:spTree>
    <p:extLst>
      <p:ext uri="{BB962C8B-B14F-4D97-AF65-F5344CB8AC3E}">
        <p14:creationId xmlns:p14="http://schemas.microsoft.com/office/powerpoint/2010/main" val="352557857"/>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 id="2147483754" r:id="rId12"/>
    <p:sldLayoutId id="2147483755" r:id="rId13"/>
    <p:sldLayoutId id="2147483756" r:id="rId14"/>
    <p:sldLayoutId id="2147483757" r:id="rId15"/>
    <p:sldLayoutId id="214748375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b="1" dirty="0" smtClean="0"/>
              <a:t>ΤΥΠΟΙ ΑΡΙΘΜΟΔΕΙΚΤΩΝ</a:t>
            </a:r>
            <a:r>
              <a:rPr lang="el-GR" dirty="0" smtClean="0"/>
              <a:t> </a:t>
            </a:r>
            <a:endParaRPr lang="el-GR" dirty="0"/>
          </a:p>
        </p:txBody>
      </p:sp>
      <p:sp>
        <p:nvSpPr>
          <p:cNvPr id="3" name="Υπότιτλος 2"/>
          <p:cNvSpPr>
            <a:spLocks noGrp="1"/>
          </p:cNvSpPr>
          <p:nvPr>
            <p:ph type="subTitle" idx="1"/>
          </p:nvPr>
        </p:nvSpPr>
        <p:spPr>
          <a:xfrm>
            <a:off x="1507067" y="2605177"/>
            <a:ext cx="7766936" cy="2542555"/>
          </a:xfrm>
        </p:spPr>
        <p:txBody>
          <a:bodyPr/>
          <a:lstStyle/>
          <a:p>
            <a:endParaRPr lang="el-GR" dirty="0"/>
          </a:p>
        </p:txBody>
      </p:sp>
    </p:spTree>
    <p:extLst>
      <p:ext uri="{BB962C8B-B14F-4D97-AF65-F5344CB8AC3E}">
        <p14:creationId xmlns:p14="http://schemas.microsoft.com/office/powerpoint/2010/main" val="3467160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Τίτλος 1"/>
          <p:cNvSpPr>
            <a:spLocks noGrp="1"/>
          </p:cNvSpPr>
          <p:nvPr>
            <p:ph type="title"/>
          </p:nvPr>
        </p:nvSpPr>
        <p:spPr/>
        <p:txBody>
          <a:bodyPr/>
          <a:lstStyle/>
          <a:p>
            <a:r>
              <a:rPr lang="el-GR" altLang="el-GR" b="1" dirty="0" smtClean="0"/>
              <a:t>Αριθμοδείκτες Δραστηριότητας (συνέχεια)</a:t>
            </a:r>
            <a:endParaRPr lang="el-GR" altLang="el-GR" dirty="0" smtClean="0"/>
          </a:p>
        </p:txBody>
      </p:sp>
      <p:sp>
        <p:nvSpPr>
          <p:cNvPr id="39939" name="Θέση περιεχομένου 2"/>
          <p:cNvSpPr>
            <a:spLocks noGrp="1"/>
          </p:cNvSpPr>
          <p:nvPr>
            <p:ph idx="1"/>
          </p:nvPr>
        </p:nvSpPr>
        <p:spPr/>
        <p:txBody>
          <a:bodyPr>
            <a:normAutofit/>
          </a:bodyPr>
          <a:lstStyle/>
          <a:p>
            <a:pPr algn="just"/>
            <a:r>
              <a:rPr lang="el-GR" altLang="el-GR" sz="2800" dirty="0" smtClean="0"/>
              <a:t>Δείκτης Κυκλοφοριακής Ταχύτητας Εισπρακτέων Λογαριασμών = Πωλήσεις /Εισπρακτέοι λογαριασμοί</a:t>
            </a:r>
          </a:p>
          <a:p>
            <a:pPr algn="just"/>
            <a:r>
              <a:rPr lang="el-GR" altLang="el-GR" sz="2800" dirty="0" smtClean="0"/>
              <a:t>Ο δείκτης Κυκλοφοριακής Ταχύτητας Εισπρακτέων Λογαριασμών δείχνει πόσες φορές μετατράπηκαν σε μετρητά οι εισπρακτέοι λογαριασμοί της εταιρίας στη διάρκεια του έτους. </a:t>
            </a:r>
          </a:p>
          <a:p>
            <a:endParaRPr lang="el-GR" altLang="el-GR" sz="2800" dirty="0" smtClean="0"/>
          </a:p>
        </p:txBody>
      </p:sp>
    </p:spTree>
    <p:extLst>
      <p:ext uri="{BB962C8B-B14F-4D97-AF65-F5344CB8AC3E}">
        <p14:creationId xmlns:p14="http://schemas.microsoft.com/office/powerpoint/2010/main" val="338735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Τίτλος 1"/>
          <p:cNvSpPr>
            <a:spLocks noGrp="1"/>
          </p:cNvSpPr>
          <p:nvPr>
            <p:ph type="title"/>
          </p:nvPr>
        </p:nvSpPr>
        <p:spPr/>
        <p:txBody>
          <a:bodyPr/>
          <a:lstStyle/>
          <a:p>
            <a:pPr eaLnBrk="1" hangingPunct="1"/>
            <a:r>
              <a:rPr lang="el-GR" altLang="el-GR" b="1" dirty="0" smtClean="0"/>
              <a:t>Αριθμοδείκτες Δραστηριότητας (συνέχεια)</a:t>
            </a:r>
            <a:endParaRPr lang="el-GR" altLang="el-GR" dirty="0" smtClean="0"/>
          </a:p>
        </p:txBody>
      </p:sp>
      <p:sp>
        <p:nvSpPr>
          <p:cNvPr id="41987" name="Θέση περιεχομένου 2"/>
          <p:cNvSpPr>
            <a:spLocks noGrp="1"/>
          </p:cNvSpPr>
          <p:nvPr>
            <p:ph idx="1"/>
          </p:nvPr>
        </p:nvSpPr>
        <p:spPr/>
        <p:txBody>
          <a:bodyPr/>
          <a:lstStyle/>
          <a:p>
            <a:pPr algn="just" eaLnBrk="1" hangingPunct="1"/>
            <a:r>
              <a:rPr lang="el-GR" altLang="el-GR" sz="2800" dirty="0" smtClean="0"/>
              <a:t>Μέση Περίοδος Πληρωμής = (Πληρωτέοι λογαριασμοί χ 365) / Κόστος πωλήσεων</a:t>
            </a:r>
          </a:p>
          <a:p>
            <a:pPr algn="just" eaLnBrk="1" hangingPunct="1"/>
            <a:r>
              <a:rPr lang="el-GR" altLang="el-GR" sz="2800" dirty="0" smtClean="0"/>
              <a:t>Η Μέση Περίοδος Πληρωμής δείχνει το μέσο χρονικό διάστημα που πρέπει να περιμένουν οι προμηθευτές και γενικότερα οι δανειστές της επιχείρησης, μετά την πραγματοποίηση μίας πώλησης προς την επιχείρηση, για να πληρωθούν. </a:t>
            </a:r>
          </a:p>
          <a:p>
            <a:pPr eaLnBrk="1" hangingPunct="1"/>
            <a:endParaRPr lang="el-GR" altLang="el-GR" dirty="0" smtClean="0"/>
          </a:p>
        </p:txBody>
      </p:sp>
    </p:spTree>
    <p:extLst>
      <p:ext uri="{BB962C8B-B14F-4D97-AF65-F5344CB8AC3E}">
        <p14:creationId xmlns:p14="http://schemas.microsoft.com/office/powerpoint/2010/main" val="39593862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Αριθμοδείκτες Χρέους ή Μόχλευσης </a:t>
            </a:r>
            <a:endParaRPr lang="el-GR" dirty="0"/>
          </a:p>
        </p:txBody>
      </p:sp>
      <p:sp>
        <p:nvSpPr>
          <p:cNvPr id="3" name="Θέση περιεχομένου 2"/>
          <p:cNvSpPr>
            <a:spLocks noGrp="1"/>
          </p:cNvSpPr>
          <p:nvPr>
            <p:ph idx="1"/>
          </p:nvPr>
        </p:nvSpPr>
        <p:spPr/>
        <p:txBody>
          <a:bodyPr>
            <a:normAutofit/>
          </a:bodyPr>
          <a:lstStyle/>
          <a:p>
            <a:pPr algn="just"/>
            <a:r>
              <a:rPr lang="el-GR" sz="2800" dirty="0" smtClean="0"/>
              <a:t>Χρηματοοικονομική μόχλευση είναι η χρησιμοποίηση δανειακών κεφαλαίων με σκοπό την αύξηση της απόδοσης των ιδίων κεφαλαίων. </a:t>
            </a:r>
          </a:p>
          <a:p>
            <a:pPr algn="just"/>
            <a:r>
              <a:rPr lang="el-GR" sz="2800" dirty="0" smtClean="0"/>
              <a:t>Οι δείκτες χρηματοοικονομικής μόχλευσης απεικονίζουν, πρώτον, την έκταση στην οποία μία επιχείρηση χρηματοδοτεί τις επενδύσεις της με δανειακά κεφάλαια και, δεύτερον, την πιθανότητα να αθετήσει τις δανειακές υποχρεώσεις της. </a:t>
            </a:r>
            <a:endParaRPr lang="el-GR" sz="2800" dirty="0"/>
          </a:p>
        </p:txBody>
      </p:sp>
    </p:spTree>
    <p:extLst>
      <p:ext uri="{BB962C8B-B14F-4D97-AF65-F5344CB8AC3E}">
        <p14:creationId xmlns:p14="http://schemas.microsoft.com/office/powerpoint/2010/main" val="2487879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Τίτλος 1"/>
          <p:cNvSpPr>
            <a:spLocks noGrp="1"/>
          </p:cNvSpPr>
          <p:nvPr>
            <p:ph type="title"/>
          </p:nvPr>
        </p:nvSpPr>
        <p:spPr/>
        <p:txBody>
          <a:bodyPr>
            <a:normAutofit fontScale="90000"/>
          </a:bodyPr>
          <a:lstStyle/>
          <a:p>
            <a:pPr eaLnBrk="1" hangingPunct="1"/>
            <a:r>
              <a:rPr lang="el-GR" altLang="el-GR" b="1" dirty="0" smtClean="0"/>
              <a:t>Αριθμοδείκτες Χρέους ή Μόχλευσης (συνέχεια)</a:t>
            </a:r>
            <a:br>
              <a:rPr lang="el-GR" altLang="el-GR" b="1" dirty="0" smtClean="0"/>
            </a:br>
            <a:endParaRPr lang="el-GR" altLang="el-GR" b="1" dirty="0" smtClean="0"/>
          </a:p>
        </p:txBody>
      </p:sp>
      <p:sp>
        <p:nvSpPr>
          <p:cNvPr id="44035" name="Θέση περιεχομένου 2"/>
          <p:cNvSpPr>
            <a:spLocks noGrp="1"/>
          </p:cNvSpPr>
          <p:nvPr>
            <p:ph idx="1"/>
          </p:nvPr>
        </p:nvSpPr>
        <p:spPr/>
        <p:txBody>
          <a:bodyPr>
            <a:normAutofit/>
          </a:bodyPr>
          <a:lstStyle/>
          <a:p>
            <a:pPr algn="just" eaLnBrk="1" hangingPunct="1"/>
            <a:r>
              <a:rPr lang="el-GR" altLang="el-GR" sz="2800" dirty="0" smtClean="0"/>
              <a:t>Δείκτης Συνολικής Δανειακής Επιβάρυνσης = Ξένα κεφάλαια / Σύνολο ενεργητικού</a:t>
            </a:r>
          </a:p>
          <a:p>
            <a:pPr algn="just" eaLnBrk="1" hangingPunct="1"/>
            <a:r>
              <a:rPr lang="el-GR" altLang="el-GR" sz="2800" dirty="0" smtClean="0"/>
              <a:t>Ο Δείκτης Συνολικής Δανειακής Επιβάρυνσης δείχνει το ποσοστό του συνόλου των περιουσιακών στοιχείων που χρηματοδοτούνται με δάνειο.</a:t>
            </a:r>
          </a:p>
        </p:txBody>
      </p:sp>
    </p:spTree>
    <p:extLst>
      <p:ext uri="{BB962C8B-B14F-4D97-AF65-F5344CB8AC3E}">
        <p14:creationId xmlns:p14="http://schemas.microsoft.com/office/powerpoint/2010/main" val="11638857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Τίτλος 1"/>
          <p:cNvSpPr>
            <a:spLocks noGrp="1"/>
          </p:cNvSpPr>
          <p:nvPr>
            <p:ph type="title"/>
          </p:nvPr>
        </p:nvSpPr>
        <p:spPr/>
        <p:txBody>
          <a:bodyPr>
            <a:normAutofit fontScale="90000"/>
          </a:bodyPr>
          <a:lstStyle/>
          <a:p>
            <a:pPr eaLnBrk="1" hangingPunct="1"/>
            <a:r>
              <a:rPr lang="el-GR" altLang="el-GR" b="1" dirty="0" smtClean="0"/>
              <a:t>Αριθμοδείκτες Χρέους ή Μόχλευσης (συνέχεια)</a:t>
            </a:r>
            <a:br>
              <a:rPr lang="el-GR" altLang="el-GR" b="1" dirty="0" smtClean="0"/>
            </a:br>
            <a:endParaRPr lang="el-GR" altLang="el-GR" b="1" dirty="0" smtClean="0"/>
          </a:p>
        </p:txBody>
      </p:sp>
      <p:sp>
        <p:nvSpPr>
          <p:cNvPr id="44035" name="Θέση περιεχομένου 2"/>
          <p:cNvSpPr>
            <a:spLocks noGrp="1"/>
          </p:cNvSpPr>
          <p:nvPr>
            <p:ph idx="1"/>
          </p:nvPr>
        </p:nvSpPr>
        <p:spPr/>
        <p:txBody>
          <a:bodyPr>
            <a:normAutofit/>
          </a:bodyPr>
          <a:lstStyle/>
          <a:p>
            <a:pPr algn="just"/>
            <a:r>
              <a:rPr lang="el-GR" altLang="el-GR" sz="2800" dirty="0" smtClean="0"/>
              <a:t>Δείκτης Ξένων προς Ίδια Κεφάλαια = Ξένα κεφάλαια / </a:t>
            </a:r>
            <a:r>
              <a:rPr lang="el-GR" altLang="el-GR" sz="2800" dirty="0"/>
              <a:t>Ίδια Κεφάλαια </a:t>
            </a:r>
            <a:endParaRPr lang="el-GR" altLang="el-GR" sz="2800" dirty="0" smtClean="0"/>
          </a:p>
          <a:p>
            <a:pPr algn="just"/>
            <a:r>
              <a:rPr lang="el-GR" altLang="el-GR" sz="2800" dirty="0" smtClean="0"/>
              <a:t>Ο Δείκτης </a:t>
            </a:r>
            <a:r>
              <a:rPr lang="el-GR" altLang="el-GR" sz="2800" dirty="0"/>
              <a:t>Ξένων προς Ίδια Κεφάλαια </a:t>
            </a:r>
            <a:r>
              <a:rPr lang="el-GR" altLang="el-GR" sz="2800" dirty="0" smtClean="0"/>
              <a:t>δείχνει το ποσοστό του συνόλου των ιδίων κεφαλαίων που χρηματοδοτούνται με δάνειο.</a:t>
            </a:r>
          </a:p>
        </p:txBody>
      </p:sp>
    </p:spTree>
    <p:extLst>
      <p:ext uri="{BB962C8B-B14F-4D97-AF65-F5344CB8AC3E}">
        <p14:creationId xmlns:p14="http://schemas.microsoft.com/office/powerpoint/2010/main" val="12804676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Αριθμοδείκτες Απόδοσης </a:t>
            </a:r>
            <a:endParaRPr lang="el-GR" dirty="0"/>
          </a:p>
        </p:txBody>
      </p:sp>
      <p:sp>
        <p:nvSpPr>
          <p:cNvPr id="3" name="Θέση περιεχομένου 2"/>
          <p:cNvSpPr>
            <a:spLocks noGrp="1"/>
          </p:cNvSpPr>
          <p:nvPr>
            <p:ph idx="1"/>
          </p:nvPr>
        </p:nvSpPr>
        <p:spPr/>
        <p:txBody>
          <a:bodyPr>
            <a:normAutofit/>
          </a:bodyPr>
          <a:lstStyle/>
          <a:p>
            <a:pPr algn="just"/>
            <a:r>
              <a:rPr lang="el-GR" sz="2800" dirty="0" smtClean="0"/>
              <a:t>Η απόδοση της επιχείρησης επηρεάζεται από τις διάφορες αποφάσεις και πολιτικές που ακολουθεί η διοίκησή της.</a:t>
            </a:r>
          </a:p>
          <a:p>
            <a:pPr algn="just"/>
            <a:r>
              <a:rPr lang="el-GR" sz="2800" dirty="0" smtClean="0"/>
              <a:t>Οι αριθμοδείκτες απόδοσης παρουσιάζουν την αποτελεσματικότητα με την οποία διοικείται η επιχείρηση. </a:t>
            </a:r>
            <a:endParaRPr lang="el-GR" sz="2800" dirty="0"/>
          </a:p>
        </p:txBody>
      </p:sp>
    </p:spTree>
    <p:extLst>
      <p:ext uri="{BB962C8B-B14F-4D97-AF65-F5344CB8AC3E}">
        <p14:creationId xmlns:p14="http://schemas.microsoft.com/office/powerpoint/2010/main" val="407959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Αριθμοδείκτες Απόδοσης (συνέχεια)</a:t>
            </a:r>
            <a:endParaRPr lang="el-GR" dirty="0"/>
          </a:p>
        </p:txBody>
      </p:sp>
      <p:sp>
        <p:nvSpPr>
          <p:cNvPr id="3" name="Θέση περιεχομένου 2"/>
          <p:cNvSpPr>
            <a:spLocks noGrp="1"/>
          </p:cNvSpPr>
          <p:nvPr>
            <p:ph idx="1"/>
          </p:nvPr>
        </p:nvSpPr>
        <p:spPr/>
        <p:txBody>
          <a:bodyPr>
            <a:normAutofit/>
          </a:bodyPr>
          <a:lstStyle/>
          <a:p>
            <a:pPr algn="just"/>
            <a:r>
              <a:rPr lang="el-GR" sz="2800" dirty="0" smtClean="0"/>
              <a:t>Αριθμοδείκτης Περιθωρίου Μικτού Κέρδους = (Πωλήσεις – Κόστος Πωληθέντων) / Πωλήσεις </a:t>
            </a:r>
          </a:p>
          <a:p>
            <a:pPr algn="just"/>
            <a:r>
              <a:rPr lang="el-GR" sz="2800" dirty="0" smtClean="0"/>
              <a:t>Ο </a:t>
            </a:r>
            <a:r>
              <a:rPr lang="el-GR" sz="2800" dirty="0"/>
              <a:t>Αριθμοδείκτης Περιθωρίου Μικτού </a:t>
            </a:r>
            <a:r>
              <a:rPr lang="el-GR" sz="2800" dirty="0" smtClean="0"/>
              <a:t>Κέρδους αντανακλά την τιμολογιακή πολιτική της επιχείρησης και την ικανότητα της διοίκησής της να ελαχιστοποιεί το κόστος πωληθέντων. </a:t>
            </a:r>
          </a:p>
        </p:txBody>
      </p:sp>
    </p:spTree>
    <p:extLst>
      <p:ext uri="{BB962C8B-B14F-4D97-AF65-F5344CB8AC3E}">
        <p14:creationId xmlns:p14="http://schemas.microsoft.com/office/powerpoint/2010/main" val="281209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Αριθμοδείκτες Απόδοσης (συνέχεια)</a:t>
            </a:r>
            <a:endParaRPr lang="el-GR" dirty="0"/>
          </a:p>
        </p:txBody>
      </p:sp>
      <p:sp>
        <p:nvSpPr>
          <p:cNvPr id="3" name="Θέση περιεχομένου 2"/>
          <p:cNvSpPr>
            <a:spLocks noGrp="1"/>
          </p:cNvSpPr>
          <p:nvPr>
            <p:ph idx="1"/>
          </p:nvPr>
        </p:nvSpPr>
        <p:spPr/>
        <p:txBody>
          <a:bodyPr>
            <a:normAutofit/>
          </a:bodyPr>
          <a:lstStyle/>
          <a:p>
            <a:pPr algn="just"/>
            <a:r>
              <a:rPr lang="el-GR" sz="2800" dirty="0" smtClean="0"/>
              <a:t>Αριθμοδείκτης Περιθωρίου Καθαρού Κέρδους = (Καθαρά Κέρδη Χρήσης Προ Φόρων – Φόρος Εισοδήματος) / Πωλήσεις  </a:t>
            </a:r>
          </a:p>
          <a:p>
            <a:pPr algn="just"/>
            <a:r>
              <a:rPr lang="el-GR" sz="2800" dirty="0" smtClean="0"/>
              <a:t>Ο </a:t>
            </a:r>
            <a:r>
              <a:rPr lang="el-GR" sz="2800" dirty="0"/>
              <a:t>Αριθμοδείκτης Περιθωρίου </a:t>
            </a:r>
            <a:r>
              <a:rPr lang="el-GR" sz="2800" dirty="0" smtClean="0"/>
              <a:t>Καθαρού Κέρδους αντανακλά την τιμολογιακή πολιτική της επιχείρησης και την ικανότητα της διοίκησής της να ελέγχει τα λειτουργικά έξοδα, τα χρηματοοικονομικά έξοδα και τους φόρους της. </a:t>
            </a:r>
          </a:p>
        </p:txBody>
      </p:sp>
    </p:spTree>
    <p:extLst>
      <p:ext uri="{BB962C8B-B14F-4D97-AF65-F5344CB8AC3E}">
        <p14:creationId xmlns:p14="http://schemas.microsoft.com/office/powerpoint/2010/main" val="1896405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Αριθμοδείκτες Απόδοσης (συνέχεια)</a:t>
            </a:r>
            <a:endParaRPr lang="el-GR" dirty="0"/>
          </a:p>
        </p:txBody>
      </p:sp>
      <p:sp>
        <p:nvSpPr>
          <p:cNvPr id="3" name="Θέση περιεχομένου 2"/>
          <p:cNvSpPr>
            <a:spLocks noGrp="1"/>
          </p:cNvSpPr>
          <p:nvPr>
            <p:ph idx="1"/>
          </p:nvPr>
        </p:nvSpPr>
        <p:spPr/>
        <p:txBody>
          <a:bodyPr>
            <a:normAutofit/>
          </a:bodyPr>
          <a:lstStyle/>
          <a:p>
            <a:pPr algn="just"/>
            <a:r>
              <a:rPr lang="el-GR" sz="2800" dirty="0" smtClean="0"/>
              <a:t>Αριθμοδείκτης Απόδοσης Ενεργητικού = (Καθαρά Κέρδη Χρήσης Προ Φόρων – Φόρος Εισοδήματος)/ Σύνολο Ενεργητικού  </a:t>
            </a:r>
          </a:p>
          <a:p>
            <a:pPr algn="just"/>
            <a:r>
              <a:rPr lang="el-GR" sz="2800" dirty="0" smtClean="0"/>
              <a:t>Ο </a:t>
            </a:r>
            <a:r>
              <a:rPr lang="el-GR" sz="2800" dirty="0"/>
              <a:t>Αριθμοδείκτης </a:t>
            </a:r>
            <a:r>
              <a:rPr lang="el-GR" sz="2800" dirty="0" smtClean="0"/>
              <a:t>Απόδοσης Ενεργητικού αντανακλά την ικανότητα της διοίκησης της επιχείρησης να χρησιμοποίει τους οικονομικούς της πόρους για να δημιουργεί καθαρά κέρδη. </a:t>
            </a:r>
          </a:p>
        </p:txBody>
      </p:sp>
    </p:spTree>
    <p:extLst>
      <p:ext uri="{BB962C8B-B14F-4D97-AF65-F5344CB8AC3E}">
        <p14:creationId xmlns:p14="http://schemas.microsoft.com/office/powerpoint/2010/main" val="5959324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Αριθμοδείκτες Απόδοσης (συνέχεια)</a:t>
            </a:r>
            <a:endParaRPr lang="el-GR" dirty="0"/>
          </a:p>
        </p:txBody>
      </p:sp>
      <p:sp>
        <p:nvSpPr>
          <p:cNvPr id="3" name="Θέση περιεχομένου 2"/>
          <p:cNvSpPr>
            <a:spLocks noGrp="1"/>
          </p:cNvSpPr>
          <p:nvPr>
            <p:ph idx="1"/>
          </p:nvPr>
        </p:nvSpPr>
        <p:spPr/>
        <p:txBody>
          <a:bodyPr>
            <a:normAutofit fontScale="92500" lnSpcReduction="10000"/>
          </a:bodyPr>
          <a:lstStyle/>
          <a:p>
            <a:pPr algn="just"/>
            <a:r>
              <a:rPr lang="el-GR" sz="2800" dirty="0" smtClean="0"/>
              <a:t>Αριθμοδείκτης Απόδοσης Συνολικών Κεφαλαίων = (Καθαρά Κέρδη + Χρηματοοικονομικά Έξοδα – Φόρος Εισοδήματος)/ Μέσος Όρος Συνολικών Απασχολούμενων Κεφαλαίων  </a:t>
            </a:r>
          </a:p>
          <a:p>
            <a:pPr algn="just"/>
            <a:r>
              <a:rPr lang="el-GR" sz="2800" dirty="0" smtClean="0"/>
              <a:t>Ο </a:t>
            </a:r>
            <a:r>
              <a:rPr lang="el-GR" sz="2800" dirty="0"/>
              <a:t>Αριθμοδείκτης </a:t>
            </a:r>
            <a:r>
              <a:rPr lang="el-GR" sz="2800" dirty="0" smtClean="0"/>
              <a:t>Απόδοσης Συνολικών Κεφαλαίων δείχνει την απόδοση την οποία πέτυχε η επιχείρηση από τις πηγές προέλευσης των κεφαλαίων της, δηλαδή τον βαθμό ικανότητα της διοίκησης της επιχείρησης στην χρησιμοποίηση των ιδίων και ξένων κεφαλαίων.  </a:t>
            </a:r>
          </a:p>
        </p:txBody>
      </p:sp>
    </p:spTree>
    <p:extLst>
      <p:ext uri="{BB962C8B-B14F-4D97-AF65-F5344CB8AC3E}">
        <p14:creationId xmlns:p14="http://schemas.microsoft.com/office/powerpoint/2010/main" val="717966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ΑΡΙΘΜΟΔΕΙΚΤΕΣ ΡΕΥΣΤΟΤΗΤΑΣ</a:t>
            </a:r>
            <a:endParaRPr lang="el-GR" b="1" dirty="0"/>
          </a:p>
        </p:txBody>
      </p:sp>
      <p:sp>
        <p:nvSpPr>
          <p:cNvPr id="3" name="Θέση περιεχομένου 2"/>
          <p:cNvSpPr>
            <a:spLocks noGrp="1"/>
          </p:cNvSpPr>
          <p:nvPr>
            <p:ph idx="1"/>
          </p:nvPr>
        </p:nvSpPr>
        <p:spPr/>
        <p:txBody>
          <a:bodyPr>
            <a:normAutofit/>
          </a:bodyPr>
          <a:lstStyle/>
          <a:p>
            <a:pPr algn="just"/>
            <a:r>
              <a:rPr lang="el-GR" sz="2800" dirty="0" smtClean="0"/>
              <a:t>Το πόσο ρευστό είναι ένα περιουσιακό στοιχείο εξαρτάται από την ταχύτητα με την οποία μπορεί να μετατραπεί σε χρήμα ή σε ισοδύναμο χρήματος χωρίς να μειωθεί η αξία του</a:t>
            </a:r>
            <a:endParaRPr lang="el-GR" sz="2800" dirty="0"/>
          </a:p>
        </p:txBody>
      </p:sp>
    </p:spTree>
    <p:extLst>
      <p:ext uri="{BB962C8B-B14F-4D97-AF65-F5344CB8AC3E}">
        <p14:creationId xmlns:p14="http://schemas.microsoft.com/office/powerpoint/2010/main" val="26369383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Αριθμοδείκτες Απόδοσης (συνέχεια)</a:t>
            </a:r>
            <a:endParaRPr lang="el-GR" dirty="0"/>
          </a:p>
        </p:txBody>
      </p:sp>
      <p:sp>
        <p:nvSpPr>
          <p:cNvPr id="3" name="Θέση περιεχομένου 2"/>
          <p:cNvSpPr>
            <a:spLocks noGrp="1"/>
          </p:cNvSpPr>
          <p:nvPr>
            <p:ph idx="1"/>
          </p:nvPr>
        </p:nvSpPr>
        <p:spPr/>
        <p:txBody>
          <a:bodyPr>
            <a:normAutofit fontScale="92500"/>
          </a:bodyPr>
          <a:lstStyle/>
          <a:p>
            <a:pPr algn="just"/>
            <a:r>
              <a:rPr lang="el-GR" sz="2800" dirty="0" smtClean="0"/>
              <a:t>Αριθμοδείκτης Απόδοσης Ιδίων Κεφαλαίων = (Καθαρά Κέρδη Χρήσης Προ Φόρων – Φόρος Εισοδήματος) / Ίδια Κεφάλαια  </a:t>
            </a:r>
          </a:p>
          <a:p>
            <a:pPr algn="just"/>
            <a:r>
              <a:rPr lang="el-GR" sz="2800" dirty="0" smtClean="0"/>
              <a:t>Ο </a:t>
            </a:r>
            <a:r>
              <a:rPr lang="el-GR" sz="2800" dirty="0"/>
              <a:t>Αριθμοδείκτης </a:t>
            </a:r>
            <a:r>
              <a:rPr lang="el-GR" sz="2800" dirty="0" smtClean="0"/>
              <a:t>Απόδοσης Ιδίων Κεφαλαίων δείχνει την αποτελεσματικότητα με την οποία η επιχείρηση χρησιμοποιεί τα κεφάλαια των ιδιοκτητών της, καθώς παρουσιάζει το μέγεθος των κερδών που δημιουργήθηκαν από τα κεφάλαια που έχουν επενδύσει οι μέτοχοι στην επιχείρηση.  </a:t>
            </a:r>
          </a:p>
        </p:txBody>
      </p:sp>
    </p:spTree>
    <p:extLst>
      <p:ext uri="{BB962C8B-B14F-4D97-AF65-F5344CB8AC3E}">
        <p14:creationId xmlns:p14="http://schemas.microsoft.com/office/powerpoint/2010/main" val="1951401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Τίτλος 1"/>
          <p:cNvSpPr>
            <a:spLocks noGrp="1"/>
          </p:cNvSpPr>
          <p:nvPr>
            <p:ph type="title"/>
          </p:nvPr>
        </p:nvSpPr>
        <p:spPr>
          <a:xfrm>
            <a:off x="1847850" y="333376"/>
            <a:ext cx="8229600" cy="1139825"/>
          </a:xfrm>
        </p:spPr>
        <p:txBody>
          <a:bodyPr>
            <a:normAutofit fontScale="90000"/>
          </a:bodyPr>
          <a:lstStyle/>
          <a:p>
            <a:pPr eaLnBrk="1" hangingPunct="1"/>
            <a:r>
              <a:rPr lang="el-GR" altLang="el-GR" b="1" dirty="0" smtClean="0"/>
              <a:t>Αριθμοδείκτες Ρευστότητας (συνέχεια)</a:t>
            </a:r>
            <a:r>
              <a:rPr lang="el-GR" altLang="el-GR" dirty="0" smtClean="0"/>
              <a:t/>
            </a:r>
            <a:br>
              <a:rPr lang="el-GR" altLang="el-GR" dirty="0" smtClean="0"/>
            </a:br>
            <a:endParaRPr lang="el-GR" altLang="el-GR" dirty="0" smtClean="0"/>
          </a:p>
        </p:txBody>
      </p:sp>
      <p:sp>
        <p:nvSpPr>
          <p:cNvPr id="34819" name="Θέση περιεχομένου 2"/>
          <p:cNvSpPr>
            <a:spLocks noGrp="1"/>
          </p:cNvSpPr>
          <p:nvPr>
            <p:ph idx="1"/>
          </p:nvPr>
        </p:nvSpPr>
        <p:spPr>
          <a:xfrm>
            <a:off x="1981200" y="1196975"/>
            <a:ext cx="8229600" cy="4933950"/>
          </a:xfrm>
        </p:spPr>
        <p:txBody>
          <a:bodyPr>
            <a:normAutofit/>
          </a:bodyPr>
          <a:lstStyle/>
          <a:p>
            <a:pPr algn="just" eaLnBrk="1" hangingPunct="1"/>
            <a:r>
              <a:rPr lang="el-GR" altLang="el-GR" sz="2800" dirty="0" smtClean="0"/>
              <a:t>Δείκτης Κυκλοφοριακής ή Έμμεσης  ή Γενικής Ρευστότητας </a:t>
            </a:r>
            <a:r>
              <a:rPr lang="el-GR" altLang="el-GR" sz="2800" smtClean="0"/>
              <a:t>= (Κυκλοφορούν </a:t>
            </a:r>
            <a:r>
              <a:rPr lang="el-GR" altLang="el-GR" sz="2800" dirty="0" smtClean="0"/>
              <a:t>ενεργητικό – </a:t>
            </a:r>
            <a:r>
              <a:rPr lang="el-GR" altLang="el-GR" sz="2800" smtClean="0"/>
              <a:t>Προκαταβολές )/(Βραχυπρόθεσμες </a:t>
            </a:r>
            <a:r>
              <a:rPr lang="el-GR" altLang="el-GR" sz="2800" dirty="0" smtClean="0"/>
              <a:t>υποχρεώσεις </a:t>
            </a:r>
            <a:r>
              <a:rPr lang="el-GR" altLang="el-GR" sz="2800" smtClean="0"/>
              <a:t>– Προεισπράξεις)</a:t>
            </a:r>
            <a:endParaRPr lang="el-GR" altLang="el-GR" sz="2800" dirty="0" smtClean="0"/>
          </a:p>
          <a:p>
            <a:pPr algn="just" eaLnBrk="1" hangingPunct="1"/>
            <a:r>
              <a:rPr lang="el-GR" altLang="el-GR" sz="2800" dirty="0" smtClean="0"/>
              <a:t>Ο Δείκτης Κυκλοφοριακής ή  Βραχυπρόθεσμης Ρευστότητας δείχνει σε γενικές γραμμές το περιθώριο ασφάλειας που έχει στη διάθεσή της μία επιχείρηση για να ικανοποιήσει τις βραχυπρόθεσμες υποχρεώσεις της. </a:t>
            </a:r>
            <a:endParaRPr lang="en-US" altLang="el-GR" sz="2800" dirty="0" smtClean="0"/>
          </a:p>
          <a:p>
            <a:pPr algn="just" eaLnBrk="1" hangingPunct="1"/>
            <a:r>
              <a:rPr lang="el-GR" altLang="el-GR" sz="2800" dirty="0" smtClean="0"/>
              <a:t>Αποδεκτή τιμή γύρω στο 2</a:t>
            </a:r>
          </a:p>
        </p:txBody>
      </p:sp>
    </p:spTree>
    <p:extLst>
      <p:ext uri="{BB962C8B-B14F-4D97-AF65-F5344CB8AC3E}">
        <p14:creationId xmlns:p14="http://schemas.microsoft.com/office/powerpoint/2010/main" val="27376604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Τίτλος 1"/>
          <p:cNvSpPr>
            <a:spLocks noGrp="1"/>
          </p:cNvSpPr>
          <p:nvPr>
            <p:ph type="title"/>
          </p:nvPr>
        </p:nvSpPr>
        <p:spPr/>
        <p:txBody>
          <a:bodyPr>
            <a:normAutofit/>
          </a:bodyPr>
          <a:lstStyle/>
          <a:p>
            <a:pPr eaLnBrk="1" hangingPunct="1"/>
            <a:r>
              <a:rPr lang="el-GR" altLang="el-GR" b="1" dirty="0" smtClean="0"/>
              <a:t>Αριθμοδείκτες Ρευστότητας (συνέχεια)</a:t>
            </a:r>
            <a:r>
              <a:rPr lang="el-GR" altLang="el-GR" dirty="0" smtClean="0"/>
              <a:t/>
            </a:r>
            <a:br>
              <a:rPr lang="el-GR" altLang="el-GR" dirty="0" smtClean="0"/>
            </a:br>
            <a:endParaRPr lang="el-GR" altLang="el-GR" dirty="0" smtClean="0"/>
          </a:p>
        </p:txBody>
      </p:sp>
      <p:sp>
        <p:nvSpPr>
          <p:cNvPr id="35843" name="Θέση περιεχομένου 2"/>
          <p:cNvSpPr>
            <a:spLocks noGrp="1"/>
          </p:cNvSpPr>
          <p:nvPr>
            <p:ph idx="1"/>
          </p:nvPr>
        </p:nvSpPr>
        <p:spPr>
          <a:xfrm>
            <a:off x="1981200" y="1196975"/>
            <a:ext cx="8229600" cy="4933950"/>
          </a:xfrm>
        </p:spPr>
        <p:txBody>
          <a:bodyPr>
            <a:normAutofit/>
          </a:bodyPr>
          <a:lstStyle/>
          <a:p>
            <a:pPr algn="just" eaLnBrk="1" hangingPunct="1"/>
            <a:r>
              <a:rPr lang="el-GR" altLang="el-GR" sz="2800" dirty="0" smtClean="0"/>
              <a:t>Δείκτης Άμεσης Ρευστότητας = (Κυκλοφορούν ενεργητικό – Αποθέματα) / (Βραχυπρόθεσμες υποχρεώσεις – Προεισπράξεις)</a:t>
            </a:r>
          </a:p>
          <a:p>
            <a:pPr algn="just" eaLnBrk="1" hangingPunct="1"/>
            <a:r>
              <a:rPr lang="el-GR" altLang="el-GR" sz="2800" dirty="0" smtClean="0"/>
              <a:t>Ο Δείκτης Άμεσης Ρευστότητας εξαιρεί τη λιγότερη ρευστοποιήσιμη κατηγορία των αποθεμάτων και επικεντρώνεται στα στοιχεία που ρευστοποιούνται με μεγαλύτερη ευχέρεια. </a:t>
            </a:r>
          </a:p>
          <a:p>
            <a:pPr eaLnBrk="1" hangingPunct="1"/>
            <a:r>
              <a:rPr lang="el-GR" altLang="el-GR" sz="2800" dirty="0" smtClean="0"/>
              <a:t>Αποδεκτή τιμή μεγαλύτερη ή ίση με 1,5</a:t>
            </a:r>
          </a:p>
        </p:txBody>
      </p:sp>
    </p:spTree>
    <p:extLst>
      <p:ext uri="{BB962C8B-B14F-4D97-AF65-F5344CB8AC3E}">
        <p14:creationId xmlns:p14="http://schemas.microsoft.com/office/powerpoint/2010/main" val="10771302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ΑΡΙΘΜΟΔΕΙΚΤΕΣ ΔΡΑΣΤΗΡΙΟΤΗΤΑΣ</a:t>
            </a:r>
            <a:endParaRPr lang="el-GR" b="1" dirty="0"/>
          </a:p>
        </p:txBody>
      </p:sp>
      <p:sp>
        <p:nvSpPr>
          <p:cNvPr id="3" name="Θέση περιεχομένου 2"/>
          <p:cNvSpPr>
            <a:spLocks noGrp="1"/>
          </p:cNvSpPr>
          <p:nvPr>
            <p:ph idx="1"/>
          </p:nvPr>
        </p:nvSpPr>
        <p:spPr/>
        <p:txBody>
          <a:bodyPr>
            <a:normAutofit/>
          </a:bodyPr>
          <a:lstStyle/>
          <a:p>
            <a:r>
              <a:rPr lang="el-GR" sz="2800" dirty="0" smtClean="0"/>
              <a:t>Οι αριθμοδείκτες δραστηριότητας δείχνουν πόσο αποτελεσματικά διαχειρίζεται τους πόρους της η επιχείρηση, με σκοπό τη δημιουργία πωλήσεων. </a:t>
            </a:r>
          </a:p>
        </p:txBody>
      </p:sp>
    </p:spTree>
    <p:extLst>
      <p:ext uri="{BB962C8B-B14F-4D97-AF65-F5344CB8AC3E}">
        <p14:creationId xmlns:p14="http://schemas.microsoft.com/office/powerpoint/2010/main" val="1959988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Τίτλος 1"/>
          <p:cNvSpPr>
            <a:spLocks noGrp="1"/>
          </p:cNvSpPr>
          <p:nvPr>
            <p:ph type="title"/>
          </p:nvPr>
        </p:nvSpPr>
        <p:spPr/>
        <p:txBody>
          <a:bodyPr/>
          <a:lstStyle/>
          <a:p>
            <a:pPr eaLnBrk="1" hangingPunct="1"/>
            <a:r>
              <a:rPr lang="el-GR" altLang="el-GR" b="1" dirty="0" smtClean="0"/>
              <a:t>Αριθμοδείκτες Δραστηριότητας (συνέχεια)</a:t>
            </a:r>
            <a:endParaRPr lang="el-GR" altLang="el-GR" dirty="0" smtClean="0"/>
          </a:p>
        </p:txBody>
      </p:sp>
      <p:sp>
        <p:nvSpPr>
          <p:cNvPr id="43011" name="Θέση περιεχομένου 2"/>
          <p:cNvSpPr>
            <a:spLocks noGrp="1"/>
          </p:cNvSpPr>
          <p:nvPr>
            <p:ph idx="1"/>
          </p:nvPr>
        </p:nvSpPr>
        <p:spPr/>
        <p:txBody>
          <a:bodyPr>
            <a:normAutofit/>
          </a:bodyPr>
          <a:lstStyle/>
          <a:p>
            <a:pPr algn="just" eaLnBrk="1" hangingPunct="1"/>
            <a:r>
              <a:rPr lang="el-GR" altLang="el-GR" sz="2800" dirty="0" smtClean="0"/>
              <a:t>Δείκτης Κυκλοφοριακής Ταχύτητας </a:t>
            </a:r>
            <a:r>
              <a:rPr lang="el-GR" altLang="el-GR" sz="2800" dirty="0"/>
              <a:t>Αποθεμάτων = </a:t>
            </a:r>
            <a:r>
              <a:rPr lang="el-GR" altLang="el-GR" sz="2800" dirty="0" smtClean="0"/>
              <a:t>Κόστος πωληθέντων  / ( Σύνολο αποθεμάτων – Προκαταβολές για </a:t>
            </a:r>
            <a:r>
              <a:rPr lang="el-GR" altLang="el-GR" sz="2800" smtClean="0"/>
              <a:t>αγορά αποθεμάτων)</a:t>
            </a:r>
            <a:endParaRPr lang="el-GR" altLang="el-GR" sz="2800" dirty="0"/>
          </a:p>
          <a:p>
            <a:pPr algn="just" eaLnBrk="1" hangingPunct="1"/>
            <a:r>
              <a:rPr lang="el-GR" altLang="el-GR" sz="2800" dirty="0"/>
              <a:t>Η Κυκλοφοριακή Ταχύτητα Αποθεμάτων μετράει πόσες φορές πωλήθηκαν και αντικαταστάθηκαν τα αποθέματα μίας εταιρίας στη διάρκεια του έτους. </a:t>
            </a:r>
          </a:p>
          <a:p>
            <a:pPr marL="0" indent="0" algn="just" eaLnBrk="1" hangingPunct="1">
              <a:buNone/>
            </a:pPr>
            <a:endParaRPr lang="el-GR" altLang="el-GR" sz="2800" dirty="0"/>
          </a:p>
        </p:txBody>
      </p:sp>
    </p:spTree>
    <p:extLst>
      <p:ext uri="{BB962C8B-B14F-4D97-AF65-F5344CB8AC3E}">
        <p14:creationId xmlns:p14="http://schemas.microsoft.com/office/powerpoint/2010/main" val="349127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Τίτλος 1"/>
          <p:cNvSpPr>
            <a:spLocks noGrp="1"/>
          </p:cNvSpPr>
          <p:nvPr>
            <p:ph type="title"/>
          </p:nvPr>
        </p:nvSpPr>
        <p:spPr/>
        <p:txBody>
          <a:bodyPr/>
          <a:lstStyle/>
          <a:p>
            <a:r>
              <a:rPr lang="el-GR" altLang="el-GR" b="1" dirty="0" smtClean="0"/>
              <a:t>Αριθμοδείκτες Δραστηριότητας (συνέχεια)</a:t>
            </a:r>
            <a:endParaRPr lang="el-GR" altLang="el-GR" dirty="0" smtClean="0"/>
          </a:p>
        </p:txBody>
      </p:sp>
      <p:sp>
        <p:nvSpPr>
          <p:cNvPr id="39939" name="Θέση περιεχομένου 2"/>
          <p:cNvSpPr>
            <a:spLocks noGrp="1"/>
          </p:cNvSpPr>
          <p:nvPr>
            <p:ph idx="1"/>
          </p:nvPr>
        </p:nvSpPr>
        <p:spPr/>
        <p:txBody>
          <a:bodyPr>
            <a:normAutofit/>
          </a:bodyPr>
          <a:lstStyle/>
          <a:p>
            <a:pPr algn="just"/>
            <a:r>
              <a:rPr lang="el-GR" altLang="el-GR" sz="2800" dirty="0" smtClean="0"/>
              <a:t>Δείκτης Κυκλοφοριακής Ταχύτητας Ενεργητικού = Πωλήσεις / Σύνολο ενεργητικού</a:t>
            </a:r>
          </a:p>
          <a:p>
            <a:pPr algn="just"/>
            <a:r>
              <a:rPr lang="el-GR" altLang="el-GR" sz="2800" dirty="0" smtClean="0"/>
              <a:t>Ο δείκτης Κυκλοφοριακής Ταχύτητας Ενεργητικού δείχνει τα έσοδα τα οποία δημιουργεί κάθε ευρώ που έχει επενδυθεί στο ενεργητικό της επιχείρησης. </a:t>
            </a:r>
          </a:p>
          <a:p>
            <a:endParaRPr lang="el-GR" altLang="el-GR" sz="2800" dirty="0" smtClean="0"/>
          </a:p>
        </p:txBody>
      </p:sp>
    </p:spTree>
    <p:extLst>
      <p:ext uri="{BB962C8B-B14F-4D97-AF65-F5344CB8AC3E}">
        <p14:creationId xmlns:p14="http://schemas.microsoft.com/office/powerpoint/2010/main" val="753839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Τίτλος 1"/>
          <p:cNvSpPr>
            <a:spLocks noGrp="1"/>
          </p:cNvSpPr>
          <p:nvPr>
            <p:ph type="title"/>
          </p:nvPr>
        </p:nvSpPr>
        <p:spPr/>
        <p:txBody>
          <a:bodyPr/>
          <a:lstStyle/>
          <a:p>
            <a:r>
              <a:rPr lang="el-GR" altLang="el-GR" b="1" dirty="0" smtClean="0"/>
              <a:t>Αριθμοδείκτες Δραστηριότητας (συνέχεια)</a:t>
            </a:r>
            <a:endParaRPr lang="el-GR" altLang="el-GR" dirty="0" smtClean="0"/>
          </a:p>
        </p:txBody>
      </p:sp>
      <p:sp>
        <p:nvSpPr>
          <p:cNvPr id="39939" name="Θέση περιεχομένου 2"/>
          <p:cNvSpPr>
            <a:spLocks noGrp="1"/>
          </p:cNvSpPr>
          <p:nvPr>
            <p:ph idx="1"/>
          </p:nvPr>
        </p:nvSpPr>
        <p:spPr/>
        <p:txBody>
          <a:bodyPr>
            <a:normAutofit/>
          </a:bodyPr>
          <a:lstStyle/>
          <a:p>
            <a:pPr algn="just"/>
            <a:r>
              <a:rPr lang="el-GR" altLang="el-GR" sz="2800" dirty="0" smtClean="0"/>
              <a:t>Δείκτης Κυκλοφοριακής Ταχύτητας Παγίων = Πωλήσεις / Καθαρά πάγια</a:t>
            </a:r>
          </a:p>
          <a:p>
            <a:pPr algn="just"/>
            <a:r>
              <a:rPr lang="el-GR" altLang="el-GR" sz="2800" dirty="0" smtClean="0"/>
              <a:t>Ο δείκτης Κυκλοφοριακής Ταχύτητας Παγίων  δείχνει τον βαθμό παγιοποίησης ή την κεφαλαιακή ένταση της επιχείρησης. </a:t>
            </a:r>
          </a:p>
          <a:p>
            <a:endParaRPr lang="el-GR" altLang="el-GR" sz="2800" dirty="0" smtClean="0"/>
          </a:p>
        </p:txBody>
      </p:sp>
    </p:spTree>
    <p:extLst>
      <p:ext uri="{BB962C8B-B14F-4D97-AF65-F5344CB8AC3E}">
        <p14:creationId xmlns:p14="http://schemas.microsoft.com/office/powerpoint/2010/main" val="731515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Τίτλος 1"/>
          <p:cNvSpPr>
            <a:spLocks noGrp="1"/>
          </p:cNvSpPr>
          <p:nvPr>
            <p:ph type="title"/>
          </p:nvPr>
        </p:nvSpPr>
        <p:spPr/>
        <p:txBody>
          <a:bodyPr/>
          <a:lstStyle/>
          <a:p>
            <a:pPr eaLnBrk="1" hangingPunct="1"/>
            <a:r>
              <a:rPr lang="el-GR" altLang="el-GR" b="1" dirty="0" smtClean="0"/>
              <a:t>Αριθμοδείκτες Δραστηριότητας (συνέχεια)</a:t>
            </a:r>
            <a:endParaRPr lang="el-GR" altLang="el-GR" dirty="0" smtClean="0"/>
          </a:p>
        </p:txBody>
      </p:sp>
      <p:sp>
        <p:nvSpPr>
          <p:cNvPr id="40963" name="Θέση περιεχομένου 2"/>
          <p:cNvSpPr>
            <a:spLocks noGrp="1"/>
          </p:cNvSpPr>
          <p:nvPr>
            <p:ph idx="1"/>
          </p:nvPr>
        </p:nvSpPr>
        <p:spPr/>
        <p:txBody>
          <a:bodyPr/>
          <a:lstStyle/>
          <a:p>
            <a:pPr algn="just" eaLnBrk="1" hangingPunct="1"/>
            <a:r>
              <a:rPr lang="el-GR" altLang="el-GR" sz="2800" dirty="0" smtClean="0"/>
              <a:t>Μέση Περίοδος Είσπραξης = (Εισπρακτέοι λογαριασμό χ 365 ημέρες) / Πωλήσεις</a:t>
            </a:r>
          </a:p>
          <a:p>
            <a:pPr algn="just" eaLnBrk="1" hangingPunct="1"/>
            <a:r>
              <a:rPr lang="el-GR" altLang="el-GR" sz="2800" dirty="0" smtClean="0"/>
              <a:t>Η Μέση Περίοδος Είσπραξης δείχνει τον μέσο αριθμό των ημερών που απαιτούνται για να εισπραχθούν οι εισπρακτέοι λογαριασμοί </a:t>
            </a:r>
            <a:r>
              <a:rPr lang="el-GR" altLang="el-GR" sz="2800" smtClean="0"/>
              <a:t>της επιχείρησης. </a:t>
            </a:r>
            <a:endParaRPr lang="el-GR" altLang="el-GR" sz="2800" dirty="0" smtClean="0"/>
          </a:p>
        </p:txBody>
      </p:sp>
    </p:spTree>
    <p:extLst>
      <p:ext uri="{BB962C8B-B14F-4D97-AF65-F5344CB8AC3E}">
        <p14:creationId xmlns:p14="http://schemas.microsoft.com/office/powerpoint/2010/main" val="4243842829"/>
      </p:ext>
    </p:extLst>
  </p:cSld>
  <p:clrMapOvr>
    <a:masterClrMapping/>
  </p:clrMapOvr>
  <p:timing>
    <p:tnLst>
      <p:par>
        <p:cTn id="1" dur="indefinite" restart="never" nodeType="tmRoot"/>
      </p:par>
    </p:tnLst>
  </p:timing>
</p:sld>
</file>

<file path=ppt/theme/theme1.xml><?xml version="1.0" encoding="utf-8"?>
<a:theme xmlns:a="http://schemas.openxmlformats.org/drawingml/2006/main" name="Όψη">
  <a:themeElements>
    <a:clrScheme name="Όψη">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Όψη">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Όψη">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242</TotalTime>
  <Words>817</Words>
  <Application>Microsoft Office PowerPoint</Application>
  <PresentationFormat>Ευρεία οθόνη</PresentationFormat>
  <Paragraphs>58</Paragraphs>
  <Slides>20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20</vt:i4>
      </vt:variant>
    </vt:vector>
  </HeadingPairs>
  <TitlesOfParts>
    <vt:vector size="24" baseType="lpstr">
      <vt:lpstr>Arial</vt:lpstr>
      <vt:lpstr>Trebuchet MS</vt:lpstr>
      <vt:lpstr>Wingdings 3</vt:lpstr>
      <vt:lpstr>Όψη</vt:lpstr>
      <vt:lpstr>ΤΥΠΟΙ ΑΡΙΘΜΟΔΕΙΚΤΩΝ </vt:lpstr>
      <vt:lpstr>ΑΡΙΘΜΟΔΕΙΚΤΕΣ ΡΕΥΣΤΟΤΗΤΑΣ</vt:lpstr>
      <vt:lpstr>Αριθμοδείκτες Ρευστότητας (συνέχεια) </vt:lpstr>
      <vt:lpstr>Αριθμοδείκτες Ρευστότητας (συνέχεια) </vt:lpstr>
      <vt:lpstr>ΑΡΙΘΜΟΔΕΙΚΤΕΣ ΔΡΑΣΤΗΡΙΟΤΗΤΑΣ</vt:lpstr>
      <vt:lpstr>Αριθμοδείκτες Δραστηριότητας (συνέχεια)</vt:lpstr>
      <vt:lpstr>Αριθμοδείκτες Δραστηριότητας (συνέχεια)</vt:lpstr>
      <vt:lpstr>Αριθμοδείκτες Δραστηριότητας (συνέχεια)</vt:lpstr>
      <vt:lpstr>Αριθμοδείκτες Δραστηριότητας (συνέχεια)</vt:lpstr>
      <vt:lpstr>Αριθμοδείκτες Δραστηριότητας (συνέχεια)</vt:lpstr>
      <vt:lpstr>Αριθμοδείκτες Δραστηριότητας (συνέχεια)</vt:lpstr>
      <vt:lpstr>Αριθμοδείκτες Χρέους ή Μόχλευσης </vt:lpstr>
      <vt:lpstr>Αριθμοδείκτες Χρέους ή Μόχλευσης (συνέχεια) </vt:lpstr>
      <vt:lpstr>Αριθμοδείκτες Χρέους ή Μόχλευσης (συνέχεια) </vt:lpstr>
      <vt:lpstr>Αριθμοδείκτες Απόδοσης </vt:lpstr>
      <vt:lpstr>Αριθμοδείκτες Απόδοσης (συνέχεια)</vt:lpstr>
      <vt:lpstr>Αριθμοδείκτες Απόδοσης (συνέχεια)</vt:lpstr>
      <vt:lpstr>Αριθμοδείκτες Απόδοσης (συνέχεια)</vt:lpstr>
      <vt:lpstr>Αριθμοδείκτες Απόδοσης (συνέχεια)</vt:lpstr>
      <vt:lpstr>Αριθμοδείκτες Απόδοσης (συνέχεια)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44</cp:revision>
  <dcterms:created xsi:type="dcterms:W3CDTF">2021-04-06T09:57:44Z</dcterms:created>
  <dcterms:modified xsi:type="dcterms:W3CDTF">2021-06-03T06:34:42Z</dcterms:modified>
</cp:coreProperties>
</file>