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82" r:id="rId2"/>
    <p:sldId id="283" r:id="rId3"/>
    <p:sldId id="284" r:id="rId4"/>
    <p:sldId id="285" r:id="rId5"/>
    <p:sldId id="286" r:id="rId6"/>
    <p:sldId id="288" r:id="rId7"/>
    <p:sldId id="275" r:id="rId8"/>
    <p:sldId id="257" r:id="rId9"/>
    <p:sldId id="276" r:id="rId10"/>
    <p:sldId id="289" r:id="rId11"/>
    <p:sldId id="290" r:id="rId12"/>
    <p:sldId id="27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Μεσαίο στυλ 3 - Έμφαση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Μεσαίο στυλ 4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Μεσαίο στυλ 4 - Έμφαση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Μεσαίο στυλ 4 - Έμφαση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Στυλ με θέμα 1 - Έμφαση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Στυλ με θέμα 2 - Έμφαση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Στυλ με θέμα 2 - Έμφαση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Στυλ με θέμα 2 - Έμφαση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Στυλ με θέμα 2 - Έμφαση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Στυλ με θέμα 1 - Έμφαση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Στυλ με θέμα 1 - Έμφαση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FD4443E-F989-4FC4-A0C8-D5A2AF1F390B}" styleName="Σκούρο στυλ 1 - Έμφαση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8" d="100"/>
          <a:sy n="108" d="100"/>
        </p:scale>
        <p:origin x="630" y="10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984FDE-ECE2-45FD-99ED-A5B3FCCAB3DF}" type="doc">
      <dgm:prSet loTypeId="urn:microsoft.com/office/officeart/2005/8/layout/vList6" loCatId="list" qsTypeId="urn:microsoft.com/office/officeart/2005/8/quickstyle/simple1" qsCatId="simple" csTypeId="urn:microsoft.com/office/officeart/2005/8/colors/accent3_2" csCatId="accent3" phldr="1"/>
      <dgm:spPr/>
      <dgm:t>
        <a:bodyPr/>
        <a:lstStyle/>
        <a:p>
          <a:endParaRPr lang="en-US"/>
        </a:p>
      </dgm:t>
    </dgm:pt>
    <dgm:pt modelId="{562381B1-179E-4B93-A558-15DA6FAEA1C2}" type="pres">
      <dgm:prSet presAssocID="{30984FDE-ECE2-45FD-99ED-A5B3FCCAB3DF}" presName="Name0" presStyleCnt="0">
        <dgm:presLayoutVars>
          <dgm:dir/>
          <dgm:animLvl val="lvl"/>
          <dgm:resizeHandles/>
        </dgm:presLayoutVars>
      </dgm:prSet>
      <dgm:spPr/>
    </dgm:pt>
  </dgm:ptLst>
  <dgm:cxnLst>
    <dgm:cxn modelId="{4619AA43-3AA6-4022-946A-FB4F53CB3D93}" type="presOf" srcId="{30984FDE-ECE2-45FD-99ED-A5B3FCCAB3DF}" destId="{562381B1-179E-4B93-A558-15DA6FAEA1C2}" srcOrd="0"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168BB1-9EC6-4BAB-AB18-1A4525B8C6E1}"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US"/>
        </a:p>
      </dgm:t>
    </dgm:pt>
    <dgm:pt modelId="{4D9F444C-13EB-42E5-915A-6C23AF715407}">
      <dgm:prSet phldrT="[Κείμενο]" custT="1"/>
      <dgm:spPr/>
      <dgm:t>
        <a:bodyPr/>
        <a:lstStyle/>
        <a:p>
          <a:r>
            <a:rPr lang="el-GR" sz="1050" dirty="0">
              <a:latin typeface="Calibri" panose="020F0502020204030204" pitchFamily="34" charset="0"/>
              <a:ea typeface="Calibri" panose="020F0502020204030204" pitchFamily="34" charset="0"/>
              <a:cs typeface="Calibri" panose="020F0502020204030204" pitchFamily="34" charset="0"/>
            </a:rPr>
            <a:t>Μη τεχνική περίληψη του συνόλου της μελέτης </a:t>
          </a:r>
          <a:endParaRPr lang="en-US" sz="1050" dirty="0">
            <a:latin typeface="Calibri" panose="020F0502020204030204" pitchFamily="34" charset="0"/>
            <a:ea typeface="Calibri" panose="020F0502020204030204" pitchFamily="34" charset="0"/>
            <a:cs typeface="Calibri" panose="020F0502020204030204" pitchFamily="34" charset="0"/>
          </a:endParaRPr>
        </a:p>
      </dgm:t>
    </dgm:pt>
    <dgm:pt modelId="{C33B4344-C44E-4336-8B8E-942296B45D6D}" type="parTrans" cxnId="{403C81ED-F29F-4E94-89DA-80025567F71D}">
      <dgm:prSet/>
      <dgm:spPr/>
      <dgm:t>
        <a:bodyPr/>
        <a:lstStyle/>
        <a:p>
          <a:endParaRPr lang="en-US"/>
        </a:p>
      </dgm:t>
    </dgm:pt>
    <dgm:pt modelId="{39B01DCB-C72D-4266-AC80-864954426DC4}" type="sibTrans" cxnId="{403C81ED-F29F-4E94-89DA-80025567F71D}">
      <dgm:prSet/>
      <dgm:spPr/>
      <dgm:t>
        <a:bodyPr/>
        <a:lstStyle/>
        <a:p>
          <a:endParaRPr lang="en-US"/>
        </a:p>
      </dgm:t>
    </dgm:pt>
    <dgm:pt modelId="{3DF41310-21AB-46F3-81E7-0075AFA1B476}">
      <dgm:prSet custT="1"/>
      <dgm:spPr/>
      <dgm:t>
        <a:bodyPr/>
        <a:lstStyle/>
        <a:p>
          <a:pPr algn="just"/>
          <a:r>
            <a:rPr lang="el-GR" sz="1050" dirty="0">
              <a:latin typeface="Calibri" panose="020F0502020204030204" pitchFamily="34" charset="0"/>
              <a:ea typeface="Calibri" panose="020F0502020204030204" pitchFamily="34" charset="0"/>
              <a:cs typeface="Calibri" panose="020F0502020204030204" pitchFamily="34" charset="0"/>
            </a:rPr>
            <a:t>Γενικά στοιχεία Αρχής Σχεδιασμού του σχεδίου/προγράμματος (δημόσια αρχή που προβαίνει στην εκπόνηση ή έγκριση του σχεδίου ή προγράμματος ή έχει αρμοδιότητα ελέγχου σχεδίου ή προγράμματος) και του μελετητή</a:t>
          </a:r>
          <a:endParaRPr lang="en-US" sz="1050" dirty="0">
            <a:latin typeface="Calibri" panose="020F0502020204030204" pitchFamily="34" charset="0"/>
            <a:ea typeface="Calibri" panose="020F0502020204030204" pitchFamily="34" charset="0"/>
            <a:cs typeface="Calibri" panose="020F0502020204030204" pitchFamily="34" charset="0"/>
          </a:endParaRPr>
        </a:p>
      </dgm:t>
    </dgm:pt>
    <dgm:pt modelId="{6D44D571-84E9-44BC-9656-D4086D1A4B75}" type="parTrans" cxnId="{80DCFDBB-7051-4E89-BC43-BAEC1C674F7A}">
      <dgm:prSet/>
      <dgm:spPr/>
      <dgm:t>
        <a:bodyPr/>
        <a:lstStyle/>
        <a:p>
          <a:endParaRPr lang="en-US"/>
        </a:p>
      </dgm:t>
    </dgm:pt>
    <dgm:pt modelId="{5FB92275-5336-4963-BE3D-7CB8307F41D4}" type="sibTrans" cxnId="{80DCFDBB-7051-4E89-BC43-BAEC1C674F7A}">
      <dgm:prSet/>
      <dgm:spPr/>
      <dgm:t>
        <a:bodyPr/>
        <a:lstStyle/>
        <a:p>
          <a:endParaRPr lang="en-US"/>
        </a:p>
      </dgm:t>
    </dgm:pt>
    <dgm:pt modelId="{649152C7-3631-4A02-9F90-7B25B44D37BD}">
      <dgm:prSet custT="1"/>
      <dgm:spPr/>
      <dgm:t>
        <a:bodyPr/>
        <a:lstStyle/>
        <a:p>
          <a:r>
            <a:rPr lang="el-GR" sz="1050" kern="1200" dirty="0">
              <a:solidFill>
                <a:prstClr val="white"/>
              </a:solidFill>
              <a:latin typeface="Calibri" panose="020F0502020204030204" pitchFamily="34" charset="0"/>
              <a:ea typeface="Calibri" panose="020F0502020204030204" pitchFamily="34" charset="0"/>
              <a:cs typeface="Calibri" panose="020F0502020204030204" pitchFamily="34" charset="0"/>
            </a:rPr>
            <a:t>Σκοπιμότητα και στόχοι του σχεδίου ή προγράμματος (διεθνείς, κοινοτικοί ή εθνικοί στόχοι, σχέση με άλλα σχέδια ή προγράμματα, τρόπος που τα περιβαλλοντικά ζητήματα λαμβάνονται υπόψη)</a:t>
          </a:r>
        </a:p>
      </dgm:t>
    </dgm:pt>
    <dgm:pt modelId="{085251E9-3E61-419D-A3C7-988633CA3DCD}" type="parTrans" cxnId="{A4336ECC-6DEB-4C15-B7F4-9E6F9F6AD80C}">
      <dgm:prSet/>
      <dgm:spPr/>
      <dgm:t>
        <a:bodyPr/>
        <a:lstStyle/>
        <a:p>
          <a:endParaRPr lang="en-US"/>
        </a:p>
      </dgm:t>
    </dgm:pt>
    <dgm:pt modelId="{6059788A-6F69-4CC0-B1E4-D239B99B10CF}" type="sibTrans" cxnId="{A4336ECC-6DEB-4C15-B7F4-9E6F9F6AD80C}">
      <dgm:prSet/>
      <dgm:spPr/>
      <dgm:t>
        <a:bodyPr/>
        <a:lstStyle/>
        <a:p>
          <a:endParaRPr lang="en-US"/>
        </a:p>
      </dgm:t>
    </dgm:pt>
    <dgm:pt modelId="{0EBD91C4-9BE3-436C-B925-C735098C6423}">
      <dgm:prSet custT="1"/>
      <dgm:spPr/>
      <dgm:t>
        <a:bodyPr/>
        <a:lstStyle/>
        <a:p>
          <a:r>
            <a:rPr lang="el-GR" sz="1050" dirty="0">
              <a:latin typeface="Calibri" panose="020F0502020204030204" pitchFamily="34" charset="0"/>
              <a:ea typeface="Calibri" panose="020F0502020204030204" pitchFamily="34" charset="0"/>
              <a:cs typeface="Calibri" panose="020F0502020204030204" pitchFamily="34" charset="0"/>
            </a:rPr>
            <a:t>Περιγραφή σχεδίου ή προγράμματος (γεωγραφικό πεδίο εφαρμογής, περιεχόμενο, έργα και δραστηριότητες)</a:t>
          </a:r>
          <a:endParaRPr lang="en-US" sz="1050" dirty="0">
            <a:latin typeface="Calibri" panose="020F0502020204030204" pitchFamily="34" charset="0"/>
            <a:ea typeface="Calibri" panose="020F0502020204030204" pitchFamily="34" charset="0"/>
            <a:cs typeface="Calibri" panose="020F0502020204030204" pitchFamily="34" charset="0"/>
          </a:endParaRPr>
        </a:p>
      </dgm:t>
    </dgm:pt>
    <dgm:pt modelId="{0F4EC756-1E01-4F97-A3DA-5E56A21F97DE}" type="parTrans" cxnId="{1CF16378-0492-4A8E-9101-6F58901566FA}">
      <dgm:prSet/>
      <dgm:spPr/>
      <dgm:t>
        <a:bodyPr/>
        <a:lstStyle/>
        <a:p>
          <a:endParaRPr lang="en-US"/>
        </a:p>
      </dgm:t>
    </dgm:pt>
    <dgm:pt modelId="{E0E64725-B1B1-444E-BEDB-E377749EFB7B}" type="sibTrans" cxnId="{1CF16378-0492-4A8E-9101-6F58901566FA}">
      <dgm:prSet/>
      <dgm:spPr/>
      <dgm:t>
        <a:bodyPr/>
        <a:lstStyle/>
        <a:p>
          <a:endParaRPr lang="en-US"/>
        </a:p>
      </dgm:t>
    </dgm:pt>
    <dgm:pt modelId="{88050E53-21DB-4F9E-A6B0-A2ED2C00F75E}">
      <dgm:prSet custT="1"/>
      <dgm:spPr/>
      <dgm:t>
        <a:bodyPr/>
        <a:lstStyle/>
        <a:p>
          <a:r>
            <a:rPr lang="el-GR" sz="1050" dirty="0">
              <a:latin typeface="Calibri" panose="020F0502020204030204" pitchFamily="34" charset="0"/>
              <a:ea typeface="Calibri" panose="020F0502020204030204" pitchFamily="34" charset="0"/>
              <a:cs typeface="Calibri" panose="020F0502020204030204" pitchFamily="34" charset="0"/>
            </a:rPr>
            <a:t>Εναλλακτικές δυνατότητες (συμπεριλαμβανομένης της μηδενικής λύσης)</a:t>
          </a:r>
        </a:p>
      </dgm:t>
    </dgm:pt>
    <dgm:pt modelId="{035609D8-A0A3-401F-95F8-C3D879485530}" type="parTrans" cxnId="{BBC3B7B7-CB3F-4AF0-AEE4-D729790D413D}">
      <dgm:prSet/>
      <dgm:spPr/>
      <dgm:t>
        <a:bodyPr/>
        <a:lstStyle/>
        <a:p>
          <a:endParaRPr lang="en-US"/>
        </a:p>
      </dgm:t>
    </dgm:pt>
    <dgm:pt modelId="{1CB7FAB2-B8D0-4686-935E-4BD596DD1A66}" type="sibTrans" cxnId="{BBC3B7B7-CB3F-4AF0-AEE4-D729790D413D}">
      <dgm:prSet/>
      <dgm:spPr/>
      <dgm:t>
        <a:bodyPr/>
        <a:lstStyle/>
        <a:p>
          <a:endParaRPr lang="en-US"/>
        </a:p>
      </dgm:t>
    </dgm:pt>
    <dgm:pt modelId="{B76B12F6-32B9-49C1-BF91-47A168749BF9}">
      <dgm:prSet custT="1"/>
      <dgm:spPr/>
      <dgm:t>
        <a:bodyPr/>
        <a:lstStyle/>
        <a:p>
          <a:pPr algn="just"/>
          <a:r>
            <a:rPr lang="el-GR" sz="1050" dirty="0">
              <a:latin typeface="Calibri" panose="020F0502020204030204" pitchFamily="34" charset="0"/>
              <a:ea typeface="Calibri" panose="020F0502020204030204" pitchFamily="34" charset="0"/>
              <a:cs typeface="Calibri" panose="020F0502020204030204" pitchFamily="34" charset="0"/>
            </a:rPr>
            <a:t>Εκτίμηση, αξιολόγηση και αντιμετώπιση επιπτώσεων στο περιβάλλον του σχεδίου ή προγράμματος (πρωτογενείς, δευτερογενείς, σωρευτικές, </a:t>
          </a:r>
          <a:r>
            <a:rPr lang="el-GR" sz="1050" dirty="0" err="1">
              <a:latin typeface="Calibri" panose="020F0502020204030204" pitchFamily="34" charset="0"/>
              <a:ea typeface="Calibri" panose="020F0502020204030204" pitchFamily="34" charset="0"/>
              <a:cs typeface="Calibri" panose="020F0502020204030204" pitchFamily="34" charset="0"/>
            </a:rPr>
            <a:t>συνεργιστικές</a:t>
          </a:r>
          <a:r>
            <a:rPr lang="el-GR" sz="1050" dirty="0">
              <a:latin typeface="Calibri" panose="020F0502020204030204" pitchFamily="34" charset="0"/>
              <a:ea typeface="Calibri" panose="020F0502020204030204" pitchFamily="34" charset="0"/>
              <a:cs typeface="Calibri" panose="020F0502020204030204" pitchFamily="34" charset="0"/>
            </a:rPr>
            <a:t>, μόνιμες, προσωρινές σε τομείς όπως η βιοποικιλότητα, ο πληθυσμός, η ανθρώπινη υγεία, η πανίδα, η χλωρίδα, το έδαφος, τα ύδατα, ο αέρας, η πολιτιστική κληρονομιά κ.λπ.).</a:t>
          </a:r>
          <a:endParaRPr lang="en-US" sz="1050" dirty="0">
            <a:latin typeface="Calibri" panose="020F0502020204030204" pitchFamily="34" charset="0"/>
            <a:ea typeface="Calibri" panose="020F0502020204030204" pitchFamily="34" charset="0"/>
            <a:cs typeface="Calibri" panose="020F0502020204030204" pitchFamily="34" charset="0"/>
          </a:endParaRPr>
        </a:p>
      </dgm:t>
    </dgm:pt>
    <dgm:pt modelId="{907BA910-F8F4-48D7-AAD0-2D0D824B3823}" type="parTrans" cxnId="{4BF4F328-59D5-4EDB-91F4-F5F62DA67F79}">
      <dgm:prSet/>
      <dgm:spPr/>
      <dgm:t>
        <a:bodyPr/>
        <a:lstStyle/>
        <a:p>
          <a:endParaRPr lang="en-US"/>
        </a:p>
      </dgm:t>
    </dgm:pt>
    <dgm:pt modelId="{16430C05-DC47-4114-ADBB-05C64A63314B}" type="sibTrans" cxnId="{4BF4F328-59D5-4EDB-91F4-F5F62DA67F79}">
      <dgm:prSet/>
      <dgm:spPr/>
      <dgm:t>
        <a:bodyPr/>
        <a:lstStyle/>
        <a:p>
          <a:endParaRPr lang="en-US"/>
        </a:p>
      </dgm:t>
    </dgm:pt>
    <dgm:pt modelId="{D3F2A2EF-FC8A-4458-855A-9B9C5E5E467E}">
      <dgm:prSet custT="1"/>
      <dgm:spPr/>
      <dgm:t>
        <a:bodyPr/>
        <a:lstStyle/>
        <a:p>
          <a:r>
            <a:rPr lang="el-GR" sz="1050" dirty="0">
              <a:latin typeface="Calibri" panose="020F0502020204030204" pitchFamily="34" charset="0"/>
              <a:ea typeface="Calibri" panose="020F0502020204030204" pitchFamily="34" charset="0"/>
              <a:cs typeface="Calibri" panose="020F0502020204030204" pitchFamily="34" charset="0"/>
            </a:rPr>
            <a:t>Προτάσεις-κατευθύνσεις-μέτρα πρόληψης, περιορισμού και αντιμετώπισης των σημαντικών δυσμενών επιπτώσεων στο περιβάλλον</a:t>
          </a:r>
          <a:endParaRPr lang="en-US" sz="1050" dirty="0">
            <a:latin typeface="Calibri" panose="020F0502020204030204" pitchFamily="34" charset="0"/>
            <a:ea typeface="Calibri" panose="020F0502020204030204" pitchFamily="34" charset="0"/>
            <a:cs typeface="Calibri" panose="020F0502020204030204" pitchFamily="34" charset="0"/>
          </a:endParaRPr>
        </a:p>
      </dgm:t>
    </dgm:pt>
    <dgm:pt modelId="{CC6DDC9C-840D-43F6-A383-03CD7DC2C33E}" type="parTrans" cxnId="{77EBE5B8-BCAF-4E90-B31E-3B660A150AD5}">
      <dgm:prSet/>
      <dgm:spPr/>
      <dgm:t>
        <a:bodyPr/>
        <a:lstStyle/>
        <a:p>
          <a:endParaRPr lang="en-US"/>
        </a:p>
      </dgm:t>
    </dgm:pt>
    <dgm:pt modelId="{975AA899-66C8-475E-A1F1-1B9C26E0B925}" type="sibTrans" cxnId="{77EBE5B8-BCAF-4E90-B31E-3B660A150AD5}">
      <dgm:prSet/>
      <dgm:spPr/>
      <dgm:t>
        <a:bodyPr/>
        <a:lstStyle/>
        <a:p>
          <a:endParaRPr lang="en-US"/>
        </a:p>
      </dgm:t>
    </dgm:pt>
    <dgm:pt modelId="{E8A3D871-8B3D-495D-840F-89EA72C5E3CB}">
      <dgm:prSet custT="1"/>
      <dgm:spPr/>
      <dgm:t>
        <a:bodyPr/>
        <a:lstStyle/>
        <a:p>
          <a:r>
            <a:rPr lang="el-GR" sz="1050" dirty="0">
              <a:latin typeface="Calibri" panose="020F0502020204030204" pitchFamily="34" charset="0"/>
              <a:ea typeface="Calibri" panose="020F0502020204030204" pitchFamily="34" charset="0"/>
              <a:cs typeface="Calibri" panose="020F0502020204030204" pitchFamily="34" charset="0"/>
            </a:rPr>
            <a:t>Περιγραφή υφιστάμενης κατάστασης του περιβάλλοντος </a:t>
          </a:r>
        </a:p>
      </dgm:t>
    </dgm:pt>
    <dgm:pt modelId="{9761BF6D-625C-4A8E-A7A1-B872EB6273D8}" type="sibTrans" cxnId="{FDCC0F5F-0752-4CDD-A2F1-5DBF0B8F0E0B}">
      <dgm:prSet/>
      <dgm:spPr/>
      <dgm:t>
        <a:bodyPr/>
        <a:lstStyle/>
        <a:p>
          <a:endParaRPr lang="en-US"/>
        </a:p>
      </dgm:t>
    </dgm:pt>
    <dgm:pt modelId="{0C2070E8-2D6C-4670-8A9A-E97452724057}" type="parTrans" cxnId="{FDCC0F5F-0752-4CDD-A2F1-5DBF0B8F0E0B}">
      <dgm:prSet/>
      <dgm:spPr/>
      <dgm:t>
        <a:bodyPr/>
        <a:lstStyle/>
        <a:p>
          <a:endParaRPr lang="en-US"/>
        </a:p>
      </dgm:t>
    </dgm:pt>
    <dgm:pt modelId="{15E5B1C2-D460-4B43-9905-9ACCBAB7C7D2}">
      <dgm:prSet custT="1"/>
      <dgm:spPr/>
      <dgm:t>
        <a:bodyPr/>
        <a:lstStyle/>
        <a:p>
          <a:r>
            <a:rPr lang="el-GR" sz="1050" dirty="0">
              <a:latin typeface="Calibri" panose="020F0502020204030204" pitchFamily="34" charset="0"/>
              <a:ea typeface="Calibri" panose="020F0502020204030204" pitchFamily="34" charset="0"/>
              <a:cs typeface="Calibri" panose="020F0502020204030204" pitchFamily="34" charset="0"/>
            </a:rPr>
            <a:t>Σύστημα παρακολούθησης (</a:t>
          </a:r>
          <a:r>
            <a:rPr lang="en-US" sz="1050" dirty="0">
              <a:latin typeface="Calibri" panose="020F0502020204030204" pitchFamily="34" charset="0"/>
              <a:ea typeface="Calibri" panose="020F0502020204030204" pitchFamily="34" charset="0"/>
              <a:cs typeface="Calibri" panose="020F0502020204030204" pitchFamily="34" charset="0"/>
            </a:rPr>
            <a:t>monitoring)</a:t>
          </a:r>
        </a:p>
      </dgm:t>
    </dgm:pt>
    <dgm:pt modelId="{16C5D29C-929D-43CE-B4A8-F2B3BB89BCF3}" type="parTrans" cxnId="{CD4D8DA8-FACF-4397-B7A8-1B7A1C4887B2}">
      <dgm:prSet/>
      <dgm:spPr/>
      <dgm:t>
        <a:bodyPr/>
        <a:lstStyle/>
        <a:p>
          <a:endParaRPr lang="en-US"/>
        </a:p>
      </dgm:t>
    </dgm:pt>
    <dgm:pt modelId="{1FBD5A57-896D-4B93-B124-626A3E4008DB}" type="sibTrans" cxnId="{CD4D8DA8-FACF-4397-B7A8-1B7A1C4887B2}">
      <dgm:prSet/>
      <dgm:spPr/>
      <dgm:t>
        <a:bodyPr/>
        <a:lstStyle/>
        <a:p>
          <a:endParaRPr lang="en-US"/>
        </a:p>
      </dgm:t>
    </dgm:pt>
    <dgm:pt modelId="{8D8B9C22-1037-47D6-8008-A7F85400AE45}">
      <dgm:prSet custT="1"/>
      <dgm:spPr/>
      <dgm:t>
        <a:bodyPr/>
        <a:lstStyle/>
        <a:p>
          <a:r>
            <a:rPr lang="el-GR" sz="1050" dirty="0">
              <a:latin typeface="Arial" panose="020B0604020202020204" pitchFamily="34" charset="0"/>
              <a:cs typeface="Arial" panose="020B0604020202020204" pitchFamily="34" charset="0"/>
            </a:rPr>
            <a:t>Στοιχεία κανονιστικής πράξης περιβαλλοντικής έγκρισης του σχεδίου ή προγράμματος</a:t>
          </a:r>
          <a:endParaRPr lang="en-US" sz="1050" dirty="0">
            <a:latin typeface="Arial" panose="020B0604020202020204" pitchFamily="34" charset="0"/>
            <a:cs typeface="Arial" panose="020B0604020202020204" pitchFamily="34" charset="0"/>
          </a:endParaRPr>
        </a:p>
      </dgm:t>
    </dgm:pt>
    <dgm:pt modelId="{24BA49E3-9C58-417E-A887-51AE8D090D61}" type="parTrans" cxnId="{1414325F-ECEB-4B2C-A7F5-EBA94CC03589}">
      <dgm:prSet/>
      <dgm:spPr/>
      <dgm:t>
        <a:bodyPr/>
        <a:lstStyle/>
        <a:p>
          <a:endParaRPr lang="en-US"/>
        </a:p>
      </dgm:t>
    </dgm:pt>
    <dgm:pt modelId="{54D1F9D1-C727-4A7C-A6A3-5BDA7D2A563D}" type="sibTrans" cxnId="{1414325F-ECEB-4B2C-A7F5-EBA94CC03589}">
      <dgm:prSet/>
      <dgm:spPr/>
      <dgm:t>
        <a:bodyPr/>
        <a:lstStyle/>
        <a:p>
          <a:endParaRPr lang="en-US"/>
        </a:p>
      </dgm:t>
    </dgm:pt>
    <dgm:pt modelId="{CF891AFA-48BD-46AF-8FBA-6089AB2BBDAD}" type="pres">
      <dgm:prSet presAssocID="{12168BB1-9EC6-4BAB-AB18-1A4525B8C6E1}" presName="linear" presStyleCnt="0">
        <dgm:presLayoutVars>
          <dgm:dir/>
          <dgm:animLvl val="lvl"/>
          <dgm:resizeHandles val="exact"/>
        </dgm:presLayoutVars>
      </dgm:prSet>
      <dgm:spPr/>
    </dgm:pt>
    <dgm:pt modelId="{80E13473-D99A-470A-9B6B-16A1AACE8D92}" type="pres">
      <dgm:prSet presAssocID="{4D9F444C-13EB-42E5-915A-6C23AF715407}" presName="parentLin" presStyleCnt="0"/>
      <dgm:spPr/>
    </dgm:pt>
    <dgm:pt modelId="{966B5513-416C-472A-BAAB-3DEFFF8F5482}" type="pres">
      <dgm:prSet presAssocID="{4D9F444C-13EB-42E5-915A-6C23AF715407}" presName="parentLeftMargin" presStyleLbl="node1" presStyleIdx="0" presStyleCnt="10"/>
      <dgm:spPr/>
    </dgm:pt>
    <dgm:pt modelId="{6C11F7B5-8034-40C2-876F-C497F8FA7405}" type="pres">
      <dgm:prSet presAssocID="{4D9F444C-13EB-42E5-915A-6C23AF715407}" presName="parentText" presStyleLbl="node1" presStyleIdx="0" presStyleCnt="10" custScaleX="119269" custScaleY="292725">
        <dgm:presLayoutVars>
          <dgm:chMax val="0"/>
          <dgm:bulletEnabled val="1"/>
        </dgm:presLayoutVars>
      </dgm:prSet>
      <dgm:spPr/>
    </dgm:pt>
    <dgm:pt modelId="{7D1957D5-B7E2-4557-9500-BDD1FA6F75A8}" type="pres">
      <dgm:prSet presAssocID="{4D9F444C-13EB-42E5-915A-6C23AF715407}" presName="negativeSpace" presStyleCnt="0"/>
      <dgm:spPr/>
    </dgm:pt>
    <dgm:pt modelId="{84CAB9A7-3B8D-4599-8C6E-C9B1493F6AA6}" type="pres">
      <dgm:prSet presAssocID="{4D9F444C-13EB-42E5-915A-6C23AF715407}" presName="childText" presStyleLbl="conFgAcc1" presStyleIdx="0" presStyleCnt="10">
        <dgm:presLayoutVars>
          <dgm:bulletEnabled val="1"/>
        </dgm:presLayoutVars>
      </dgm:prSet>
      <dgm:spPr/>
    </dgm:pt>
    <dgm:pt modelId="{357C819B-E5D2-40ED-8356-C5405B7DEE2D}" type="pres">
      <dgm:prSet presAssocID="{39B01DCB-C72D-4266-AC80-864954426DC4}" presName="spaceBetweenRectangles" presStyleCnt="0"/>
      <dgm:spPr/>
    </dgm:pt>
    <dgm:pt modelId="{6A402EF9-EC04-4F6C-B877-1F6EE44DBFA2}" type="pres">
      <dgm:prSet presAssocID="{3DF41310-21AB-46F3-81E7-0075AFA1B476}" presName="parentLin" presStyleCnt="0"/>
      <dgm:spPr/>
    </dgm:pt>
    <dgm:pt modelId="{0C487B1F-5854-44D8-A255-72794F8BDC23}" type="pres">
      <dgm:prSet presAssocID="{3DF41310-21AB-46F3-81E7-0075AFA1B476}" presName="parentLeftMargin" presStyleLbl="node1" presStyleIdx="0" presStyleCnt="10"/>
      <dgm:spPr/>
    </dgm:pt>
    <dgm:pt modelId="{86AA27F7-4C79-4215-B511-C43D6A2FF8A7}" type="pres">
      <dgm:prSet presAssocID="{3DF41310-21AB-46F3-81E7-0075AFA1B476}" presName="parentText" presStyleLbl="node1" presStyleIdx="1" presStyleCnt="10" custScaleX="118766" custScaleY="398236" custLinFactNeighborX="1758" custLinFactNeighborY="9833">
        <dgm:presLayoutVars>
          <dgm:chMax val="0"/>
          <dgm:bulletEnabled val="1"/>
        </dgm:presLayoutVars>
      </dgm:prSet>
      <dgm:spPr/>
    </dgm:pt>
    <dgm:pt modelId="{5708A254-1E23-4E77-AD41-019812454E51}" type="pres">
      <dgm:prSet presAssocID="{3DF41310-21AB-46F3-81E7-0075AFA1B476}" presName="negativeSpace" presStyleCnt="0"/>
      <dgm:spPr/>
    </dgm:pt>
    <dgm:pt modelId="{D8D8C450-93FE-415F-8141-07B7EA93AD14}" type="pres">
      <dgm:prSet presAssocID="{3DF41310-21AB-46F3-81E7-0075AFA1B476}" presName="childText" presStyleLbl="conFgAcc1" presStyleIdx="1" presStyleCnt="10">
        <dgm:presLayoutVars>
          <dgm:bulletEnabled val="1"/>
        </dgm:presLayoutVars>
      </dgm:prSet>
      <dgm:spPr/>
    </dgm:pt>
    <dgm:pt modelId="{DEF7FDDE-7344-4D6C-8B87-6A964C0AECB7}" type="pres">
      <dgm:prSet presAssocID="{5FB92275-5336-4963-BE3D-7CB8307F41D4}" presName="spaceBetweenRectangles" presStyleCnt="0"/>
      <dgm:spPr/>
    </dgm:pt>
    <dgm:pt modelId="{7BB2B307-A05C-4580-BAF8-D0A0FD58574B}" type="pres">
      <dgm:prSet presAssocID="{649152C7-3631-4A02-9F90-7B25B44D37BD}" presName="parentLin" presStyleCnt="0"/>
      <dgm:spPr/>
    </dgm:pt>
    <dgm:pt modelId="{7264BF41-2016-4A51-A29F-2145F1956BFC}" type="pres">
      <dgm:prSet presAssocID="{649152C7-3631-4A02-9F90-7B25B44D37BD}" presName="parentLeftMargin" presStyleLbl="node1" presStyleIdx="1" presStyleCnt="10"/>
      <dgm:spPr/>
    </dgm:pt>
    <dgm:pt modelId="{6B2C6D35-A0B1-48D0-99E5-B437B9F955F7}" type="pres">
      <dgm:prSet presAssocID="{649152C7-3631-4A02-9F90-7B25B44D37BD}" presName="parentText" presStyleLbl="node1" presStyleIdx="2" presStyleCnt="10" custScaleX="119109" custScaleY="280912">
        <dgm:presLayoutVars>
          <dgm:chMax val="0"/>
          <dgm:bulletEnabled val="1"/>
        </dgm:presLayoutVars>
      </dgm:prSet>
      <dgm:spPr/>
    </dgm:pt>
    <dgm:pt modelId="{65A276FE-00C0-4472-9805-3182F2F3FA3A}" type="pres">
      <dgm:prSet presAssocID="{649152C7-3631-4A02-9F90-7B25B44D37BD}" presName="negativeSpace" presStyleCnt="0"/>
      <dgm:spPr/>
    </dgm:pt>
    <dgm:pt modelId="{FAD7DA69-DC40-4417-BF6A-3336BF935004}" type="pres">
      <dgm:prSet presAssocID="{649152C7-3631-4A02-9F90-7B25B44D37BD}" presName="childText" presStyleLbl="conFgAcc1" presStyleIdx="2" presStyleCnt="10">
        <dgm:presLayoutVars>
          <dgm:bulletEnabled val="1"/>
        </dgm:presLayoutVars>
      </dgm:prSet>
      <dgm:spPr/>
    </dgm:pt>
    <dgm:pt modelId="{FB5DCE9C-024A-495A-BA04-1C7CCB715568}" type="pres">
      <dgm:prSet presAssocID="{6059788A-6F69-4CC0-B1E4-D239B99B10CF}" presName="spaceBetweenRectangles" presStyleCnt="0"/>
      <dgm:spPr/>
    </dgm:pt>
    <dgm:pt modelId="{403F02FD-985F-4214-BF72-980D6CA9C271}" type="pres">
      <dgm:prSet presAssocID="{0EBD91C4-9BE3-436C-B925-C735098C6423}" presName="parentLin" presStyleCnt="0"/>
      <dgm:spPr/>
    </dgm:pt>
    <dgm:pt modelId="{9E44AAAF-525D-42CD-B555-CBABA96D2798}" type="pres">
      <dgm:prSet presAssocID="{0EBD91C4-9BE3-436C-B925-C735098C6423}" presName="parentLeftMargin" presStyleLbl="node1" presStyleIdx="2" presStyleCnt="10"/>
      <dgm:spPr/>
    </dgm:pt>
    <dgm:pt modelId="{037225F2-BAE8-4B6A-BFA0-A9C097605E92}" type="pres">
      <dgm:prSet presAssocID="{0EBD91C4-9BE3-436C-B925-C735098C6423}" presName="parentText" presStyleLbl="node1" presStyleIdx="3" presStyleCnt="10" custScaleX="118515" custScaleY="335710">
        <dgm:presLayoutVars>
          <dgm:chMax val="0"/>
          <dgm:bulletEnabled val="1"/>
        </dgm:presLayoutVars>
      </dgm:prSet>
      <dgm:spPr/>
    </dgm:pt>
    <dgm:pt modelId="{0B5EF769-300C-4F17-B794-F7394BF0317F}" type="pres">
      <dgm:prSet presAssocID="{0EBD91C4-9BE3-436C-B925-C735098C6423}" presName="negativeSpace" presStyleCnt="0"/>
      <dgm:spPr/>
    </dgm:pt>
    <dgm:pt modelId="{F89C23AB-EC65-4309-ACBB-9F2F7D41EEA9}" type="pres">
      <dgm:prSet presAssocID="{0EBD91C4-9BE3-436C-B925-C735098C6423}" presName="childText" presStyleLbl="conFgAcc1" presStyleIdx="3" presStyleCnt="10">
        <dgm:presLayoutVars>
          <dgm:bulletEnabled val="1"/>
        </dgm:presLayoutVars>
      </dgm:prSet>
      <dgm:spPr/>
    </dgm:pt>
    <dgm:pt modelId="{6E902F67-5B1A-4512-AE65-A192FA26E0FE}" type="pres">
      <dgm:prSet presAssocID="{E0E64725-B1B1-444E-BEDB-E377749EFB7B}" presName="spaceBetweenRectangles" presStyleCnt="0"/>
      <dgm:spPr/>
    </dgm:pt>
    <dgm:pt modelId="{F3C849B6-674E-4235-83DA-59BE6917BA0B}" type="pres">
      <dgm:prSet presAssocID="{88050E53-21DB-4F9E-A6B0-A2ED2C00F75E}" presName="parentLin" presStyleCnt="0"/>
      <dgm:spPr/>
    </dgm:pt>
    <dgm:pt modelId="{0CB3AB27-BD68-48DB-B09D-E02A421496F4}" type="pres">
      <dgm:prSet presAssocID="{88050E53-21DB-4F9E-A6B0-A2ED2C00F75E}" presName="parentLeftMargin" presStyleLbl="node1" presStyleIdx="3" presStyleCnt="10"/>
      <dgm:spPr/>
    </dgm:pt>
    <dgm:pt modelId="{454AC8A6-881C-4D71-9E52-B1FFD5F99214}" type="pres">
      <dgm:prSet presAssocID="{88050E53-21DB-4F9E-A6B0-A2ED2C00F75E}" presName="parentText" presStyleLbl="node1" presStyleIdx="4" presStyleCnt="10" custScaleX="118588" custScaleY="223394">
        <dgm:presLayoutVars>
          <dgm:chMax val="0"/>
          <dgm:bulletEnabled val="1"/>
        </dgm:presLayoutVars>
      </dgm:prSet>
      <dgm:spPr/>
    </dgm:pt>
    <dgm:pt modelId="{CFBE74EE-0E82-4638-8937-0831F3280D46}" type="pres">
      <dgm:prSet presAssocID="{88050E53-21DB-4F9E-A6B0-A2ED2C00F75E}" presName="negativeSpace" presStyleCnt="0"/>
      <dgm:spPr/>
    </dgm:pt>
    <dgm:pt modelId="{E04990D5-54B7-48FC-AC43-5C040451711E}" type="pres">
      <dgm:prSet presAssocID="{88050E53-21DB-4F9E-A6B0-A2ED2C00F75E}" presName="childText" presStyleLbl="conFgAcc1" presStyleIdx="4" presStyleCnt="10">
        <dgm:presLayoutVars>
          <dgm:bulletEnabled val="1"/>
        </dgm:presLayoutVars>
      </dgm:prSet>
      <dgm:spPr/>
    </dgm:pt>
    <dgm:pt modelId="{97E65EAB-65CB-4268-90CF-9233D05F6855}" type="pres">
      <dgm:prSet presAssocID="{1CB7FAB2-B8D0-4686-935E-4BD596DD1A66}" presName="spaceBetweenRectangles" presStyleCnt="0"/>
      <dgm:spPr/>
    </dgm:pt>
    <dgm:pt modelId="{B54A6D10-18B1-4757-BC36-6959FE08FF7E}" type="pres">
      <dgm:prSet presAssocID="{E8A3D871-8B3D-495D-840F-89EA72C5E3CB}" presName="parentLin" presStyleCnt="0"/>
      <dgm:spPr/>
    </dgm:pt>
    <dgm:pt modelId="{963ADA09-B32C-46DD-9774-77628790DE18}" type="pres">
      <dgm:prSet presAssocID="{E8A3D871-8B3D-495D-840F-89EA72C5E3CB}" presName="parentLeftMargin" presStyleLbl="node1" presStyleIdx="4" presStyleCnt="10"/>
      <dgm:spPr/>
    </dgm:pt>
    <dgm:pt modelId="{4AAAF5F7-44E7-481A-9DBC-9BCD1A0DA51F}" type="pres">
      <dgm:prSet presAssocID="{E8A3D871-8B3D-495D-840F-89EA72C5E3CB}" presName="parentText" presStyleLbl="node1" presStyleIdx="5" presStyleCnt="10" custScaleX="117760" custScaleY="288293">
        <dgm:presLayoutVars>
          <dgm:chMax val="0"/>
          <dgm:bulletEnabled val="1"/>
        </dgm:presLayoutVars>
      </dgm:prSet>
      <dgm:spPr/>
    </dgm:pt>
    <dgm:pt modelId="{1EFEF24D-560C-4D41-8D28-85DE176D999F}" type="pres">
      <dgm:prSet presAssocID="{E8A3D871-8B3D-495D-840F-89EA72C5E3CB}" presName="negativeSpace" presStyleCnt="0"/>
      <dgm:spPr/>
    </dgm:pt>
    <dgm:pt modelId="{5D0B9A9D-8B51-4A6B-8BA0-54D29B111DC5}" type="pres">
      <dgm:prSet presAssocID="{E8A3D871-8B3D-495D-840F-89EA72C5E3CB}" presName="childText" presStyleLbl="conFgAcc1" presStyleIdx="5" presStyleCnt="10">
        <dgm:presLayoutVars>
          <dgm:bulletEnabled val="1"/>
        </dgm:presLayoutVars>
      </dgm:prSet>
      <dgm:spPr/>
    </dgm:pt>
    <dgm:pt modelId="{C0F6F33E-C2A8-471C-A004-ED0E779206F6}" type="pres">
      <dgm:prSet presAssocID="{9761BF6D-625C-4A8E-A7A1-B872EB6273D8}" presName="spaceBetweenRectangles" presStyleCnt="0"/>
      <dgm:spPr/>
    </dgm:pt>
    <dgm:pt modelId="{E3C6C840-9B8E-4333-8F3E-C9E6AB4BC958}" type="pres">
      <dgm:prSet presAssocID="{B76B12F6-32B9-49C1-BF91-47A168749BF9}" presName="parentLin" presStyleCnt="0"/>
      <dgm:spPr/>
    </dgm:pt>
    <dgm:pt modelId="{962A0AF4-F76D-464E-8EA3-E84E0A510A62}" type="pres">
      <dgm:prSet presAssocID="{B76B12F6-32B9-49C1-BF91-47A168749BF9}" presName="parentLeftMargin" presStyleLbl="node1" presStyleIdx="5" presStyleCnt="10"/>
      <dgm:spPr/>
    </dgm:pt>
    <dgm:pt modelId="{B36D3E8D-73DC-4EE6-B904-F4CDC8918CA4}" type="pres">
      <dgm:prSet presAssocID="{B76B12F6-32B9-49C1-BF91-47A168749BF9}" presName="parentText" presStyleLbl="node1" presStyleIdx="6" presStyleCnt="10" custScaleX="118102" custScaleY="524894">
        <dgm:presLayoutVars>
          <dgm:chMax val="0"/>
          <dgm:bulletEnabled val="1"/>
        </dgm:presLayoutVars>
      </dgm:prSet>
      <dgm:spPr/>
    </dgm:pt>
    <dgm:pt modelId="{825681BE-D622-4F57-81F7-365C38200FC8}" type="pres">
      <dgm:prSet presAssocID="{B76B12F6-32B9-49C1-BF91-47A168749BF9}" presName="negativeSpace" presStyleCnt="0"/>
      <dgm:spPr/>
    </dgm:pt>
    <dgm:pt modelId="{0EE1CD85-CBD4-4BAC-955B-B9B29A51862C}" type="pres">
      <dgm:prSet presAssocID="{B76B12F6-32B9-49C1-BF91-47A168749BF9}" presName="childText" presStyleLbl="conFgAcc1" presStyleIdx="6" presStyleCnt="10">
        <dgm:presLayoutVars>
          <dgm:bulletEnabled val="1"/>
        </dgm:presLayoutVars>
      </dgm:prSet>
      <dgm:spPr/>
    </dgm:pt>
    <dgm:pt modelId="{DC52DE2F-D921-4FE0-A5C7-90619FCA8E99}" type="pres">
      <dgm:prSet presAssocID="{16430C05-DC47-4114-ADBB-05C64A63314B}" presName="spaceBetweenRectangles" presStyleCnt="0"/>
      <dgm:spPr/>
    </dgm:pt>
    <dgm:pt modelId="{AA13FCEA-198D-4143-8705-D3F7C38BF48A}" type="pres">
      <dgm:prSet presAssocID="{D3F2A2EF-FC8A-4458-855A-9B9C5E5E467E}" presName="parentLin" presStyleCnt="0"/>
      <dgm:spPr/>
    </dgm:pt>
    <dgm:pt modelId="{8F572F02-C9B4-4D11-99A1-880104BB2391}" type="pres">
      <dgm:prSet presAssocID="{D3F2A2EF-FC8A-4458-855A-9B9C5E5E467E}" presName="parentLeftMargin" presStyleLbl="node1" presStyleIdx="6" presStyleCnt="10"/>
      <dgm:spPr/>
    </dgm:pt>
    <dgm:pt modelId="{D19F865A-9B03-4DDE-984E-958BA2CA8D6E}" type="pres">
      <dgm:prSet presAssocID="{D3F2A2EF-FC8A-4458-855A-9B9C5E5E467E}" presName="parentText" presStyleLbl="node1" presStyleIdx="7" presStyleCnt="10" custScaleX="117510" custScaleY="229547">
        <dgm:presLayoutVars>
          <dgm:chMax val="0"/>
          <dgm:bulletEnabled val="1"/>
        </dgm:presLayoutVars>
      </dgm:prSet>
      <dgm:spPr/>
    </dgm:pt>
    <dgm:pt modelId="{3EFE8F3E-1CCC-4D16-AC79-6EC82A8F1DEA}" type="pres">
      <dgm:prSet presAssocID="{D3F2A2EF-FC8A-4458-855A-9B9C5E5E467E}" presName="negativeSpace" presStyleCnt="0"/>
      <dgm:spPr/>
    </dgm:pt>
    <dgm:pt modelId="{F323FACA-4A7B-47C9-A726-AA568D62B45E}" type="pres">
      <dgm:prSet presAssocID="{D3F2A2EF-FC8A-4458-855A-9B9C5E5E467E}" presName="childText" presStyleLbl="conFgAcc1" presStyleIdx="7" presStyleCnt="10">
        <dgm:presLayoutVars>
          <dgm:bulletEnabled val="1"/>
        </dgm:presLayoutVars>
      </dgm:prSet>
      <dgm:spPr/>
    </dgm:pt>
    <dgm:pt modelId="{962DDC74-7CBE-49EF-9A58-556F04242F5B}" type="pres">
      <dgm:prSet presAssocID="{975AA899-66C8-475E-A1F1-1B9C26E0B925}" presName="spaceBetweenRectangles" presStyleCnt="0"/>
      <dgm:spPr/>
    </dgm:pt>
    <dgm:pt modelId="{EDA440AD-379F-4B93-A333-6667E670F862}" type="pres">
      <dgm:prSet presAssocID="{15E5B1C2-D460-4B43-9905-9ACCBAB7C7D2}" presName="parentLin" presStyleCnt="0"/>
      <dgm:spPr/>
    </dgm:pt>
    <dgm:pt modelId="{D8CAD943-A05C-4CF6-BA37-8905F41FACE7}" type="pres">
      <dgm:prSet presAssocID="{15E5B1C2-D460-4B43-9905-9ACCBAB7C7D2}" presName="parentLeftMargin" presStyleLbl="node1" presStyleIdx="7" presStyleCnt="10"/>
      <dgm:spPr/>
    </dgm:pt>
    <dgm:pt modelId="{2053B274-80D3-4CCD-BB92-6F164D47E730}" type="pres">
      <dgm:prSet presAssocID="{15E5B1C2-D460-4B43-9905-9ACCBAB7C7D2}" presName="parentText" presStyleLbl="node1" presStyleIdx="8" presStyleCnt="10" custScaleX="116828" custScaleY="158492">
        <dgm:presLayoutVars>
          <dgm:chMax val="0"/>
          <dgm:bulletEnabled val="1"/>
        </dgm:presLayoutVars>
      </dgm:prSet>
      <dgm:spPr/>
    </dgm:pt>
    <dgm:pt modelId="{2DFA9874-DB57-4C19-8BCD-290CA0F0E7B4}" type="pres">
      <dgm:prSet presAssocID="{15E5B1C2-D460-4B43-9905-9ACCBAB7C7D2}" presName="negativeSpace" presStyleCnt="0"/>
      <dgm:spPr/>
    </dgm:pt>
    <dgm:pt modelId="{550C5034-789C-46DB-A229-06A684FA1277}" type="pres">
      <dgm:prSet presAssocID="{15E5B1C2-D460-4B43-9905-9ACCBAB7C7D2}" presName="childText" presStyleLbl="conFgAcc1" presStyleIdx="8" presStyleCnt="10">
        <dgm:presLayoutVars>
          <dgm:bulletEnabled val="1"/>
        </dgm:presLayoutVars>
      </dgm:prSet>
      <dgm:spPr/>
    </dgm:pt>
    <dgm:pt modelId="{73970FDF-E7F6-4501-A7B7-B05EFCB1CC1C}" type="pres">
      <dgm:prSet presAssocID="{1FBD5A57-896D-4B93-B124-626A3E4008DB}" presName="spaceBetweenRectangles" presStyleCnt="0"/>
      <dgm:spPr/>
    </dgm:pt>
    <dgm:pt modelId="{EF7AB14C-873E-40F3-AED6-C00346B7E6C9}" type="pres">
      <dgm:prSet presAssocID="{8D8B9C22-1037-47D6-8008-A7F85400AE45}" presName="parentLin" presStyleCnt="0"/>
      <dgm:spPr/>
    </dgm:pt>
    <dgm:pt modelId="{FB65242F-8A5E-4917-9132-8BC4969EDF08}" type="pres">
      <dgm:prSet presAssocID="{8D8B9C22-1037-47D6-8008-A7F85400AE45}" presName="parentLeftMargin" presStyleLbl="node1" presStyleIdx="8" presStyleCnt="10"/>
      <dgm:spPr/>
    </dgm:pt>
    <dgm:pt modelId="{B679926D-DF4F-44A5-AFCE-010CEA1046B6}" type="pres">
      <dgm:prSet presAssocID="{8D8B9C22-1037-47D6-8008-A7F85400AE45}" presName="parentText" presStyleLbl="node1" presStyleIdx="9" presStyleCnt="10" custScaleX="116579" custScaleY="182089">
        <dgm:presLayoutVars>
          <dgm:chMax val="0"/>
          <dgm:bulletEnabled val="1"/>
        </dgm:presLayoutVars>
      </dgm:prSet>
      <dgm:spPr/>
    </dgm:pt>
    <dgm:pt modelId="{2CFDDBEE-77C6-4C6D-BA85-40123B166943}" type="pres">
      <dgm:prSet presAssocID="{8D8B9C22-1037-47D6-8008-A7F85400AE45}" presName="negativeSpace" presStyleCnt="0"/>
      <dgm:spPr/>
    </dgm:pt>
    <dgm:pt modelId="{E271B4B1-C68D-48FD-BA97-8FC1B72972BF}" type="pres">
      <dgm:prSet presAssocID="{8D8B9C22-1037-47D6-8008-A7F85400AE45}" presName="childText" presStyleLbl="conFgAcc1" presStyleIdx="9" presStyleCnt="10">
        <dgm:presLayoutVars>
          <dgm:bulletEnabled val="1"/>
        </dgm:presLayoutVars>
      </dgm:prSet>
      <dgm:spPr/>
    </dgm:pt>
  </dgm:ptLst>
  <dgm:cxnLst>
    <dgm:cxn modelId="{4A393700-3CA0-4029-A4FF-1D35B33A1711}" type="presOf" srcId="{88050E53-21DB-4F9E-A6B0-A2ED2C00F75E}" destId="{0CB3AB27-BD68-48DB-B09D-E02A421496F4}" srcOrd="0" destOrd="0" presId="urn:microsoft.com/office/officeart/2005/8/layout/list1"/>
    <dgm:cxn modelId="{FB94A601-1C7B-4705-8562-81ECADD802DE}" type="presOf" srcId="{3DF41310-21AB-46F3-81E7-0075AFA1B476}" destId="{86AA27F7-4C79-4215-B511-C43D6A2FF8A7}" srcOrd="1" destOrd="0" presId="urn:microsoft.com/office/officeart/2005/8/layout/list1"/>
    <dgm:cxn modelId="{63151116-E52B-4367-9382-A5D17F76C789}" type="presOf" srcId="{0EBD91C4-9BE3-436C-B925-C735098C6423}" destId="{037225F2-BAE8-4B6A-BFA0-A9C097605E92}" srcOrd="1" destOrd="0" presId="urn:microsoft.com/office/officeart/2005/8/layout/list1"/>
    <dgm:cxn modelId="{6244361F-F88E-447C-A868-744765CB20EC}" type="presOf" srcId="{B76B12F6-32B9-49C1-BF91-47A168749BF9}" destId="{B36D3E8D-73DC-4EE6-B904-F4CDC8918CA4}" srcOrd="1" destOrd="0" presId="urn:microsoft.com/office/officeart/2005/8/layout/list1"/>
    <dgm:cxn modelId="{E2012F23-B504-4288-B969-BBF1CDD51E1E}" type="presOf" srcId="{3DF41310-21AB-46F3-81E7-0075AFA1B476}" destId="{0C487B1F-5854-44D8-A255-72794F8BDC23}" srcOrd="0" destOrd="0" presId="urn:microsoft.com/office/officeart/2005/8/layout/list1"/>
    <dgm:cxn modelId="{63D6E323-2F05-47CB-B10F-6A48144A392F}" type="presOf" srcId="{E8A3D871-8B3D-495D-840F-89EA72C5E3CB}" destId="{4AAAF5F7-44E7-481A-9DBC-9BCD1A0DA51F}" srcOrd="1" destOrd="0" presId="urn:microsoft.com/office/officeart/2005/8/layout/list1"/>
    <dgm:cxn modelId="{4BF4F328-59D5-4EDB-91F4-F5F62DA67F79}" srcId="{12168BB1-9EC6-4BAB-AB18-1A4525B8C6E1}" destId="{B76B12F6-32B9-49C1-BF91-47A168749BF9}" srcOrd="6" destOrd="0" parTransId="{907BA910-F8F4-48D7-AAD0-2D0D824B3823}" sibTransId="{16430C05-DC47-4114-ADBB-05C64A63314B}"/>
    <dgm:cxn modelId="{9344B22A-D3FB-4191-9B2E-20ECCF181F89}" type="presOf" srcId="{4D9F444C-13EB-42E5-915A-6C23AF715407}" destId="{966B5513-416C-472A-BAAB-3DEFFF8F5482}" srcOrd="0" destOrd="0" presId="urn:microsoft.com/office/officeart/2005/8/layout/list1"/>
    <dgm:cxn modelId="{C0427C5E-F658-4DA3-9147-6C1F7C881ED9}" type="presOf" srcId="{E8A3D871-8B3D-495D-840F-89EA72C5E3CB}" destId="{963ADA09-B32C-46DD-9774-77628790DE18}" srcOrd="0" destOrd="0" presId="urn:microsoft.com/office/officeart/2005/8/layout/list1"/>
    <dgm:cxn modelId="{FDCC0F5F-0752-4CDD-A2F1-5DBF0B8F0E0B}" srcId="{12168BB1-9EC6-4BAB-AB18-1A4525B8C6E1}" destId="{E8A3D871-8B3D-495D-840F-89EA72C5E3CB}" srcOrd="5" destOrd="0" parTransId="{0C2070E8-2D6C-4670-8A9A-E97452724057}" sibTransId="{9761BF6D-625C-4A8E-A7A1-B872EB6273D8}"/>
    <dgm:cxn modelId="{1414325F-ECEB-4B2C-A7F5-EBA94CC03589}" srcId="{12168BB1-9EC6-4BAB-AB18-1A4525B8C6E1}" destId="{8D8B9C22-1037-47D6-8008-A7F85400AE45}" srcOrd="9" destOrd="0" parTransId="{24BA49E3-9C58-417E-A887-51AE8D090D61}" sibTransId="{54D1F9D1-C727-4A7C-A6A3-5BDA7D2A563D}"/>
    <dgm:cxn modelId="{7B89C063-F313-4160-8581-23EB14BA07AB}" type="presOf" srcId="{15E5B1C2-D460-4B43-9905-9ACCBAB7C7D2}" destId="{2053B274-80D3-4CCD-BB92-6F164D47E730}" srcOrd="1" destOrd="0" presId="urn:microsoft.com/office/officeart/2005/8/layout/list1"/>
    <dgm:cxn modelId="{00AE4D66-5EA5-4C54-A1C6-BD5834F8E61B}" type="presOf" srcId="{649152C7-3631-4A02-9F90-7B25B44D37BD}" destId="{6B2C6D35-A0B1-48D0-99E5-B437B9F955F7}" srcOrd="1" destOrd="0" presId="urn:microsoft.com/office/officeart/2005/8/layout/list1"/>
    <dgm:cxn modelId="{EDAF984E-2B2E-4591-8661-EFF2A58C58B9}" type="presOf" srcId="{D3F2A2EF-FC8A-4458-855A-9B9C5E5E467E}" destId="{8F572F02-C9B4-4D11-99A1-880104BB2391}" srcOrd="0" destOrd="0" presId="urn:microsoft.com/office/officeart/2005/8/layout/list1"/>
    <dgm:cxn modelId="{222FCF55-54BA-4274-AA78-9FF7127DCC12}" type="presOf" srcId="{88050E53-21DB-4F9E-A6B0-A2ED2C00F75E}" destId="{454AC8A6-881C-4D71-9E52-B1FFD5F99214}" srcOrd="1" destOrd="0" presId="urn:microsoft.com/office/officeart/2005/8/layout/list1"/>
    <dgm:cxn modelId="{8BA75756-596B-4828-AD5B-F920BD41059F}" type="presOf" srcId="{D3F2A2EF-FC8A-4458-855A-9B9C5E5E467E}" destId="{D19F865A-9B03-4DDE-984E-958BA2CA8D6E}" srcOrd="1" destOrd="0" presId="urn:microsoft.com/office/officeart/2005/8/layout/list1"/>
    <dgm:cxn modelId="{40BA1258-12C4-4368-B4A7-2C8D9B528D63}" type="presOf" srcId="{12168BB1-9EC6-4BAB-AB18-1A4525B8C6E1}" destId="{CF891AFA-48BD-46AF-8FBA-6089AB2BBDAD}" srcOrd="0" destOrd="0" presId="urn:microsoft.com/office/officeart/2005/8/layout/list1"/>
    <dgm:cxn modelId="{1CF16378-0492-4A8E-9101-6F58901566FA}" srcId="{12168BB1-9EC6-4BAB-AB18-1A4525B8C6E1}" destId="{0EBD91C4-9BE3-436C-B925-C735098C6423}" srcOrd="3" destOrd="0" parTransId="{0F4EC756-1E01-4F97-A3DA-5E56A21F97DE}" sibTransId="{E0E64725-B1B1-444E-BEDB-E377749EFB7B}"/>
    <dgm:cxn modelId="{BA4A8686-5A76-4A6D-ABF9-0D39A45B6076}" type="presOf" srcId="{0EBD91C4-9BE3-436C-B925-C735098C6423}" destId="{9E44AAAF-525D-42CD-B555-CBABA96D2798}" srcOrd="0" destOrd="0" presId="urn:microsoft.com/office/officeart/2005/8/layout/list1"/>
    <dgm:cxn modelId="{85B788A4-14E9-4316-B8F0-62C2DDABA416}" type="presOf" srcId="{8D8B9C22-1037-47D6-8008-A7F85400AE45}" destId="{B679926D-DF4F-44A5-AFCE-010CEA1046B6}" srcOrd="1" destOrd="0" presId="urn:microsoft.com/office/officeart/2005/8/layout/list1"/>
    <dgm:cxn modelId="{CD4D8DA8-FACF-4397-B7A8-1B7A1C4887B2}" srcId="{12168BB1-9EC6-4BAB-AB18-1A4525B8C6E1}" destId="{15E5B1C2-D460-4B43-9905-9ACCBAB7C7D2}" srcOrd="8" destOrd="0" parTransId="{16C5D29C-929D-43CE-B4A8-F2B3BB89BCF3}" sibTransId="{1FBD5A57-896D-4B93-B124-626A3E4008DB}"/>
    <dgm:cxn modelId="{BBC3B7B7-CB3F-4AF0-AEE4-D729790D413D}" srcId="{12168BB1-9EC6-4BAB-AB18-1A4525B8C6E1}" destId="{88050E53-21DB-4F9E-A6B0-A2ED2C00F75E}" srcOrd="4" destOrd="0" parTransId="{035609D8-A0A3-401F-95F8-C3D879485530}" sibTransId="{1CB7FAB2-B8D0-4686-935E-4BD596DD1A66}"/>
    <dgm:cxn modelId="{77EBE5B8-BCAF-4E90-B31E-3B660A150AD5}" srcId="{12168BB1-9EC6-4BAB-AB18-1A4525B8C6E1}" destId="{D3F2A2EF-FC8A-4458-855A-9B9C5E5E467E}" srcOrd="7" destOrd="0" parTransId="{CC6DDC9C-840D-43F6-A383-03CD7DC2C33E}" sibTransId="{975AA899-66C8-475E-A1F1-1B9C26E0B925}"/>
    <dgm:cxn modelId="{80DCFDBB-7051-4E89-BC43-BAEC1C674F7A}" srcId="{12168BB1-9EC6-4BAB-AB18-1A4525B8C6E1}" destId="{3DF41310-21AB-46F3-81E7-0075AFA1B476}" srcOrd="1" destOrd="0" parTransId="{6D44D571-84E9-44BC-9656-D4086D1A4B75}" sibTransId="{5FB92275-5336-4963-BE3D-7CB8307F41D4}"/>
    <dgm:cxn modelId="{F25D80BD-F107-4B4E-B7EE-68DF80541AF8}" type="presOf" srcId="{8D8B9C22-1037-47D6-8008-A7F85400AE45}" destId="{FB65242F-8A5E-4917-9132-8BC4969EDF08}" srcOrd="0" destOrd="0" presId="urn:microsoft.com/office/officeart/2005/8/layout/list1"/>
    <dgm:cxn modelId="{A4336ECC-6DEB-4C15-B7F4-9E6F9F6AD80C}" srcId="{12168BB1-9EC6-4BAB-AB18-1A4525B8C6E1}" destId="{649152C7-3631-4A02-9F90-7B25B44D37BD}" srcOrd="2" destOrd="0" parTransId="{085251E9-3E61-419D-A3C7-988633CA3DCD}" sibTransId="{6059788A-6F69-4CC0-B1E4-D239B99B10CF}"/>
    <dgm:cxn modelId="{C4A0C9D1-6E45-4EFC-BE22-D87F23827346}" type="presOf" srcId="{649152C7-3631-4A02-9F90-7B25B44D37BD}" destId="{7264BF41-2016-4A51-A29F-2145F1956BFC}" srcOrd="0" destOrd="0" presId="urn:microsoft.com/office/officeart/2005/8/layout/list1"/>
    <dgm:cxn modelId="{65DC3AE8-6317-47F8-99B5-8EDE476F4E96}" type="presOf" srcId="{15E5B1C2-D460-4B43-9905-9ACCBAB7C7D2}" destId="{D8CAD943-A05C-4CF6-BA37-8905F41FACE7}" srcOrd="0" destOrd="0" presId="urn:microsoft.com/office/officeart/2005/8/layout/list1"/>
    <dgm:cxn modelId="{403C81ED-F29F-4E94-89DA-80025567F71D}" srcId="{12168BB1-9EC6-4BAB-AB18-1A4525B8C6E1}" destId="{4D9F444C-13EB-42E5-915A-6C23AF715407}" srcOrd="0" destOrd="0" parTransId="{C33B4344-C44E-4336-8B8E-942296B45D6D}" sibTransId="{39B01DCB-C72D-4266-AC80-864954426DC4}"/>
    <dgm:cxn modelId="{9F9623F6-FD58-4EE3-87C4-5A2D00D326BD}" type="presOf" srcId="{4D9F444C-13EB-42E5-915A-6C23AF715407}" destId="{6C11F7B5-8034-40C2-876F-C497F8FA7405}" srcOrd="1" destOrd="0" presId="urn:microsoft.com/office/officeart/2005/8/layout/list1"/>
    <dgm:cxn modelId="{FD718DFB-AE69-4905-88B4-20AE8E4F973B}" type="presOf" srcId="{B76B12F6-32B9-49C1-BF91-47A168749BF9}" destId="{962A0AF4-F76D-464E-8EA3-E84E0A510A62}" srcOrd="0" destOrd="0" presId="urn:microsoft.com/office/officeart/2005/8/layout/list1"/>
    <dgm:cxn modelId="{4D0391F1-5A66-4299-AB79-EE8099BACA94}" type="presParOf" srcId="{CF891AFA-48BD-46AF-8FBA-6089AB2BBDAD}" destId="{80E13473-D99A-470A-9B6B-16A1AACE8D92}" srcOrd="0" destOrd="0" presId="urn:microsoft.com/office/officeart/2005/8/layout/list1"/>
    <dgm:cxn modelId="{15AC7A24-54AF-46BC-A4D6-C828DE1A5736}" type="presParOf" srcId="{80E13473-D99A-470A-9B6B-16A1AACE8D92}" destId="{966B5513-416C-472A-BAAB-3DEFFF8F5482}" srcOrd="0" destOrd="0" presId="urn:microsoft.com/office/officeart/2005/8/layout/list1"/>
    <dgm:cxn modelId="{67D1A41C-2AA3-4D6F-885B-9281DBE20DF2}" type="presParOf" srcId="{80E13473-D99A-470A-9B6B-16A1AACE8D92}" destId="{6C11F7B5-8034-40C2-876F-C497F8FA7405}" srcOrd="1" destOrd="0" presId="urn:microsoft.com/office/officeart/2005/8/layout/list1"/>
    <dgm:cxn modelId="{D6D69690-B96B-4135-A7DF-7D4E8BC08C2E}" type="presParOf" srcId="{CF891AFA-48BD-46AF-8FBA-6089AB2BBDAD}" destId="{7D1957D5-B7E2-4557-9500-BDD1FA6F75A8}" srcOrd="1" destOrd="0" presId="urn:microsoft.com/office/officeart/2005/8/layout/list1"/>
    <dgm:cxn modelId="{42A0C443-D690-4931-9AA0-0F7DF8AADB27}" type="presParOf" srcId="{CF891AFA-48BD-46AF-8FBA-6089AB2BBDAD}" destId="{84CAB9A7-3B8D-4599-8C6E-C9B1493F6AA6}" srcOrd="2" destOrd="0" presId="urn:microsoft.com/office/officeart/2005/8/layout/list1"/>
    <dgm:cxn modelId="{3FB60C18-98DC-433A-8C88-37F174DFAC76}" type="presParOf" srcId="{CF891AFA-48BD-46AF-8FBA-6089AB2BBDAD}" destId="{357C819B-E5D2-40ED-8356-C5405B7DEE2D}" srcOrd="3" destOrd="0" presId="urn:microsoft.com/office/officeart/2005/8/layout/list1"/>
    <dgm:cxn modelId="{53EF2153-952C-454E-BDCB-51E77349A4A3}" type="presParOf" srcId="{CF891AFA-48BD-46AF-8FBA-6089AB2BBDAD}" destId="{6A402EF9-EC04-4F6C-B877-1F6EE44DBFA2}" srcOrd="4" destOrd="0" presId="urn:microsoft.com/office/officeart/2005/8/layout/list1"/>
    <dgm:cxn modelId="{3CF5FF2A-8EC9-4A43-B057-35F1EDD2827B}" type="presParOf" srcId="{6A402EF9-EC04-4F6C-B877-1F6EE44DBFA2}" destId="{0C487B1F-5854-44D8-A255-72794F8BDC23}" srcOrd="0" destOrd="0" presId="urn:microsoft.com/office/officeart/2005/8/layout/list1"/>
    <dgm:cxn modelId="{0EC85D75-EA70-47D2-B0AF-DFC9F1E63781}" type="presParOf" srcId="{6A402EF9-EC04-4F6C-B877-1F6EE44DBFA2}" destId="{86AA27F7-4C79-4215-B511-C43D6A2FF8A7}" srcOrd="1" destOrd="0" presId="urn:microsoft.com/office/officeart/2005/8/layout/list1"/>
    <dgm:cxn modelId="{ECB6B3A0-394B-4A14-8364-39BB61641FF6}" type="presParOf" srcId="{CF891AFA-48BD-46AF-8FBA-6089AB2BBDAD}" destId="{5708A254-1E23-4E77-AD41-019812454E51}" srcOrd="5" destOrd="0" presId="urn:microsoft.com/office/officeart/2005/8/layout/list1"/>
    <dgm:cxn modelId="{440FBD2D-3D01-48B2-911D-3DD9350CB074}" type="presParOf" srcId="{CF891AFA-48BD-46AF-8FBA-6089AB2BBDAD}" destId="{D8D8C450-93FE-415F-8141-07B7EA93AD14}" srcOrd="6" destOrd="0" presId="urn:microsoft.com/office/officeart/2005/8/layout/list1"/>
    <dgm:cxn modelId="{EE64844E-C925-463F-9AA4-F4A8D39A7E69}" type="presParOf" srcId="{CF891AFA-48BD-46AF-8FBA-6089AB2BBDAD}" destId="{DEF7FDDE-7344-4D6C-8B87-6A964C0AECB7}" srcOrd="7" destOrd="0" presId="urn:microsoft.com/office/officeart/2005/8/layout/list1"/>
    <dgm:cxn modelId="{D974A94B-B364-4133-BBDF-30487F2340E1}" type="presParOf" srcId="{CF891AFA-48BD-46AF-8FBA-6089AB2BBDAD}" destId="{7BB2B307-A05C-4580-BAF8-D0A0FD58574B}" srcOrd="8" destOrd="0" presId="urn:microsoft.com/office/officeart/2005/8/layout/list1"/>
    <dgm:cxn modelId="{B69AF428-4C87-4ADD-B7BC-CF57425E60B2}" type="presParOf" srcId="{7BB2B307-A05C-4580-BAF8-D0A0FD58574B}" destId="{7264BF41-2016-4A51-A29F-2145F1956BFC}" srcOrd="0" destOrd="0" presId="urn:microsoft.com/office/officeart/2005/8/layout/list1"/>
    <dgm:cxn modelId="{D32C46E3-97E1-47B5-914F-0288A3D1163C}" type="presParOf" srcId="{7BB2B307-A05C-4580-BAF8-D0A0FD58574B}" destId="{6B2C6D35-A0B1-48D0-99E5-B437B9F955F7}" srcOrd="1" destOrd="0" presId="urn:microsoft.com/office/officeart/2005/8/layout/list1"/>
    <dgm:cxn modelId="{9034228F-10CD-46B0-A1DE-479D27F01D2C}" type="presParOf" srcId="{CF891AFA-48BD-46AF-8FBA-6089AB2BBDAD}" destId="{65A276FE-00C0-4472-9805-3182F2F3FA3A}" srcOrd="9" destOrd="0" presId="urn:microsoft.com/office/officeart/2005/8/layout/list1"/>
    <dgm:cxn modelId="{A747D9EA-5AD1-4939-8E47-9771AC7C6E7D}" type="presParOf" srcId="{CF891AFA-48BD-46AF-8FBA-6089AB2BBDAD}" destId="{FAD7DA69-DC40-4417-BF6A-3336BF935004}" srcOrd="10" destOrd="0" presId="urn:microsoft.com/office/officeart/2005/8/layout/list1"/>
    <dgm:cxn modelId="{3EB4EF84-FC57-4C8D-A557-97864C2C2F00}" type="presParOf" srcId="{CF891AFA-48BD-46AF-8FBA-6089AB2BBDAD}" destId="{FB5DCE9C-024A-495A-BA04-1C7CCB715568}" srcOrd="11" destOrd="0" presId="urn:microsoft.com/office/officeart/2005/8/layout/list1"/>
    <dgm:cxn modelId="{3B8DE95D-006F-496F-9712-C9920D4FE5B8}" type="presParOf" srcId="{CF891AFA-48BD-46AF-8FBA-6089AB2BBDAD}" destId="{403F02FD-985F-4214-BF72-980D6CA9C271}" srcOrd="12" destOrd="0" presId="urn:microsoft.com/office/officeart/2005/8/layout/list1"/>
    <dgm:cxn modelId="{62CBE6B9-9A6D-4A32-8408-F41455C04F74}" type="presParOf" srcId="{403F02FD-985F-4214-BF72-980D6CA9C271}" destId="{9E44AAAF-525D-42CD-B555-CBABA96D2798}" srcOrd="0" destOrd="0" presId="urn:microsoft.com/office/officeart/2005/8/layout/list1"/>
    <dgm:cxn modelId="{86483D1E-1CED-4BDD-B1C7-49595A44CCC4}" type="presParOf" srcId="{403F02FD-985F-4214-BF72-980D6CA9C271}" destId="{037225F2-BAE8-4B6A-BFA0-A9C097605E92}" srcOrd="1" destOrd="0" presId="urn:microsoft.com/office/officeart/2005/8/layout/list1"/>
    <dgm:cxn modelId="{D8041185-5E18-4D14-8B30-39A9BF113C8C}" type="presParOf" srcId="{CF891AFA-48BD-46AF-8FBA-6089AB2BBDAD}" destId="{0B5EF769-300C-4F17-B794-F7394BF0317F}" srcOrd="13" destOrd="0" presId="urn:microsoft.com/office/officeart/2005/8/layout/list1"/>
    <dgm:cxn modelId="{9BEC0377-D8DE-44BD-8AF0-5BE0E4DB7F39}" type="presParOf" srcId="{CF891AFA-48BD-46AF-8FBA-6089AB2BBDAD}" destId="{F89C23AB-EC65-4309-ACBB-9F2F7D41EEA9}" srcOrd="14" destOrd="0" presId="urn:microsoft.com/office/officeart/2005/8/layout/list1"/>
    <dgm:cxn modelId="{D7E0E23B-871C-4F5C-A855-3C7546CFF7E4}" type="presParOf" srcId="{CF891AFA-48BD-46AF-8FBA-6089AB2BBDAD}" destId="{6E902F67-5B1A-4512-AE65-A192FA26E0FE}" srcOrd="15" destOrd="0" presId="urn:microsoft.com/office/officeart/2005/8/layout/list1"/>
    <dgm:cxn modelId="{CADE9CE4-7662-49BF-9BBC-8C8C292C3AD9}" type="presParOf" srcId="{CF891AFA-48BD-46AF-8FBA-6089AB2BBDAD}" destId="{F3C849B6-674E-4235-83DA-59BE6917BA0B}" srcOrd="16" destOrd="0" presId="urn:microsoft.com/office/officeart/2005/8/layout/list1"/>
    <dgm:cxn modelId="{4FAF3AC0-33AC-4479-857D-6F4EFD700B07}" type="presParOf" srcId="{F3C849B6-674E-4235-83DA-59BE6917BA0B}" destId="{0CB3AB27-BD68-48DB-B09D-E02A421496F4}" srcOrd="0" destOrd="0" presId="urn:microsoft.com/office/officeart/2005/8/layout/list1"/>
    <dgm:cxn modelId="{18FD2FBF-3797-477B-97E5-7F5625B60BF5}" type="presParOf" srcId="{F3C849B6-674E-4235-83DA-59BE6917BA0B}" destId="{454AC8A6-881C-4D71-9E52-B1FFD5F99214}" srcOrd="1" destOrd="0" presId="urn:microsoft.com/office/officeart/2005/8/layout/list1"/>
    <dgm:cxn modelId="{024BAAED-E28F-4C65-871D-230770DC569A}" type="presParOf" srcId="{CF891AFA-48BD-46AF-8FBA-6089AB2BBDAD}" destId="{CFBE74EE-0E82-4638-8937-0831F3280D46}" srcOrd="17" destOrd="0" presId="urn:microsoft.com/office/officeart/2005/8/layout/list1"/>
    <dgm:cxn modelId="{7DCE8BBA-C91F-4308-92CE-2A6C7C3E3602}" type="presParOf" srcId="{CF891AFA-48BD-46AF-8FBA-6089AB2BBDAD}" destId="{E04990D5-54B7-48FC-AC43-5C040451711E}" srcOrd="18" destOrd="0" presId="urn:microsoft.com/office/officeart/2005/8/layout/list1"/>
    <dgm:cxn modelId="{C53C0585-9627-4EE3-8FAC-0B998D15E5D8}" type="presParOf" srcId="{CF891AFA-48BD-46AF-8FBA-6089AB2BBDAD}" destId="{97E65EAB-65CB-4268-90CF-9233D05F6855}" srcOrd="19" destOrd="0" presId="urn:microsoft.com/office/officeart/2005/8/layout/list1"/>
    <dgm:cxn modelId="{E7395026-E43E-4A7F-A2E4-A72B2BDA61D3}" type="presParOf" srcId="{CF891AFA-48BD-46AF-8FBA-6089AB2BBDAD}" destId="{B54A6D10-18B1-4757-BC36-6959FE08FF7E}" srcOrd="20" destOrd="0" presId="urn:microsoft.com/office/officeart/2005/8/layout/list1"/>
    <dgm:cxn modelId="{2AA6812E-D64C-47BD-AADA-911E7F41DD16}" type="presParOf" srcId="{B54A6D10-18B1-4757-BC36-6959FE08FF7E}" destId="{963ADA09-B32C-46DD-9774-77628790DE18}" srcOrd="0" destOrd="0" presId="urn:microsoft.com/office/officeart/2005/8/layout/list1"/>
    <dgm:cxn modelId="{63FAFFEE-6AFF-4AE5-8268-3B5F5FCF372D}" type="presParOf" srcId="{B54A6D10-18B1-4757-BC36-6959FE08FF7E}" destId="{4AAAF5F7-44E7-481A-9DBC-9BCD1A0DA51F}" srcOrd="1" destOrd="0" presId="urn:microsoft.com/office/officeart/2005/8/layout/list1"/>
    <dgm:cxn modelId="{AA80DAAB-E984-4186-BA84-886138C07AFE}" type="presParOf" srcId="{CF891AFA-48BD-46AF-8FBA-6089AB2BBDAD}" destId="{1EFEF24D-560C-4D41-8D28-85DE176D999F}" srcOrd="21" destOrd="0" presId="urn:microsoft.com/office/officeart/2005/8/layout/list1"/>
    <dgm:cxn modelId="{D1FCA98C-823E-4F10-B70C-6FD8F779846B}" type="presParOf" srcId="{CF891AFA-48BD-46AF-8FBA-6089AB2BBDAD}" destId="{5D0B9A9D-8B51-4A6B-8BA0-54D29B111DC5}" srcOrd="22" destOrd="0" presId="urn:microsoft.com/office/officeart/2005/8/layout/list1"/>
    <dgm:cxn modelId="{2164AC86-8B30-48CF-8F1A-313527A8556C}" type="presParOf" srcId="{CF891AFA-48BD-46AF-8FBA-6089AB2BBDAD}" destId="{C0F6F33E-C2A8-471C-A004-ED0E779206F6}" srcOrd="23" destOrd="0" presId="urn:microsoft.com/office/officeart/2005/8/layout/list1"/>
    <dgm:cxn modelId="{E0D5DF9C-56FB-494F-9D6D-396AA36423BC}" type="presParOf" srcId="{CF891AFA-48BD-46AF-8FBA-6089AB2BBDAD}" destId="{E3C6C840-9B8E-4333-8F3E-C9E6AB4BC958}" srcOrd="24" destOrd="0" presId="urn:microsoft.com/office/officeart/2005/8/layout/list1"/>
    <dgm:cxn modelId="{1427FCF2-ACF9-4177-9041-24DA31C94149}" type="presParOf" srcId="{E3C6C840-9B8E-4333-8F3E-C9E6AB4BC958}" destId="{962A0AF4-F76D-464E-8EA3-E84E0A510A62}" srcOrd="0" destOrd="0" presId="urn:microsoft.com/office/officeart/2005/8/layout/list1"/>
    <dgm:cxn modelId="{37F0DBF3-19C8-4AA5-A33B-0759D4423265}" type="presParOf" srcId="{E3C6C840-9B8E-4333-8F3E-C9E6AB4BC958}" destId="{B36D3E8D-73DC-4EE6-B904-F4CDC8918CA4}" srcOrd="1" destOrd="0" presId="urn:microsoft.com/office/officeart/2005/8/layout/list1"/>
    <dgm:cxn modelId="{3B911ABB-78A4-4643-8444-B3FCDE5CD1D2}" type="presParOf" srcId="{CF891AFA-48BD-46AF-8FBA-6089AB2BBDAD}" destId="{825681BE-D622-4F57-81F7-365C38200FC8}" srcOrd="25" destOrd="0" presId="urn:microsoft.com/office/officeart/2005/8/layout/list1"/>
    <dgm:cxn modelId="{F7A54F7D-86BC-45DB-8CE7-29FBEE263B12}" type="presParOf" srcId="{CF891AFA-48BD-46AF-8FBA-6089AB2BBDAD}" destId="{0EE1CD85-CBD4-4BAC-955B-B9B29A51862C}" srcOrd="26" destOrd="0" presId="urn:microsoft.com/office/officeart/2005/8/layout/list1"/>
    <dgm:cxn modelId="{AB4005ED-DB8F-4451-83D8-07BC4EF0A0EE}" type="presParOf" srcId="{CF891AFA-48BD-46AF-8FBA-6089AB2BBDAD}" destId="{DC52DE2F-D921-4FE0-A5C7-90619FCA8E99}" srcOrd="27" destOrd="0" presId="urn:microsoft.com/office/officeart/2005/8/layout/list1"/>
    <dgm:cxn modelId="{97FE9E9D-B860-47B9-BCA1-91C2111B8294}" type="presParOf" srcId="{CF891AFA-48BD-46AF-8FBA-6089AB2BBDAD}" destId="{AA13FCEA-198D-4143-8705-D3F7C38BF48A}" srcOrd="28" destOrd="0" presId="urn:microsoft.com/office/officeart/2005/8/layout/list1"/>
    <dgm:cxn modelId="{F6EC1AA8-B839-4E4F-A667-558E57F69E35}" type="presParOf" srcId="{AA13FCEA-198D-4143-8705-D3F7C38BF48A}" destId="{8F572F02-C9B4-4D11-99A1-880104BB2391}" srcOrd="0" destOrd="0" presId="urn:microsoft.com/office/officeart/2005/8/layout/list1"/>
    <dgm:cxn modelId="{712472B0-B9DE-4DFD-935C-AA5BEC1E516D}" type="presParOf" srcId="{AA13FCEA-198D-4143-8705-D3F7C38BF48A}" destId="{D19F865A-9B03-4DDE-984E-958BA2CA8D6E}" srcOrd="1" destOrd="0" presId="urn:microsoft.com/office/officeart/2005/8/layout/list1"/>
    <dgm:cxn modelId="{8A50B4E9-BF7F-402B-882D-3BDF593D3CB0}" type="presParOf" srcId="{CF891AFA-48BD-46AF-8FBA-6089AB2BBDAD}" destId="{3EFE8F3E-1CCC-4D16-AC79-6EC82A8F1DEA}" srcOrd="29" destOrd="0" presId="urn:microsoft.com/office/officeart/2005/8/layout/list1"/>
    <dgm:cxn modelId="{C3FC4865-68B1-4506-B9A6-691092407F64}" type="presParOf" srcId="{CF891AFA-48BD-46AF-8FBA-6089AB2BBDAD}" destId="{F323FACA-4A7B-47C9-A726-AA568D62B45E}" srcOrd="30" destOrd="0" presId="urn:microsoft.com/office/officeart/2005/8/layout/list1"/>
    <dgm:cxn modelId="{1CFFF529-7029-44AF-BC3E-1546E4FD1CA0}" type="presParOf" srcId="{CF891AFA-48BD-46AF-8FBA-6089AB2BBDAD}" destId="{962DDC74-7CBE-49EF-9A58-556F04242F5B}" srcOrd="31" destOrd="0" presId="urn:microsoft.com/office/officeart/2005/8/layout/list1"/>
    <dgm:cxn modelId="{360DD853-9AF1-4089-B764-F7D007A53416}" type="presParOf" srcId="{CF891AFA-48BD-46AF-8FBA-6089AB2BBDAD}" destId="{EDA440AD-379F-4B93-A333-6667E670F862}" srcOrd="32" destOrd="0" presId="urn:microsoft.com/office/officeart/2005/8/layout/list1"/>
    <dgm:cxn modelId="{7606CECC-7FE6-4CAF-8F61-30CE7DD66CB5}" type="presParOf" srcId="{EDA440AD-379F-4B93-A333-6667E670F862}" destId="{D8CAD943-A05C-4CF6-BA37-8905F41FACE7}" srcOrd="0" destOrd="0" presId="urn:microsoft.com/office/officeart/2005/8/layout/list1"/>
    <dgm:cxn modelId="{45142D09-6C78-47DA-A502-25B339F49785}" type="presParOf" srcId="{EDA440AD-379F-4B93-A333-6667E670F862}" destId="{2053B274-80D3-4CCD-BB92-6F164D47E730}" srcOrd="1" destOrd="0" presId="urn:microsoft.com/office/officeart/2005/8/layout/list1"/>
    <dgm:cxn modelId="{C4EA6309-C629-46A8-A20C-167CB65F996A}" type="presParOf" srcId="{CF891AFA-48BD-46AF-8FBA-6089AB2BBDAD}" destId="{2DFA9874-DB57-4C19-8BCD-290CA0F0E7B4}" srcOrd="33" destOrd="0" presId="urn:microsoft.com/office/officeart/2005/8/layout/list1"/>
    <dgm:cxn modelId="{A6CC6A40-496E-4E5A-B587-A871269179DF}" type="presParOf" srcId="{CF891AFA-48BD-46AF-8FBA-6089AB2BBDAD}" destId="{550C5034-789C-46DB-A229-06A684FA1277}" srcOrd="34" destOrd="0" presId="urn:microsoft.com/office/officeart/2005/8/layout/list1"/>
    <dgm:cxn modelId="{BF502012-ADFB-401D-985E-7574E70A52B1}" type="presParOf" srcId="{CF891AFA-48BD-46AF-8FBA-6089AB2BBDAD}" destId="{73970FDF-E7F6-4501-A7B7-B05EFCB1CC1C}" srcOrd="35" destOrd="0" presId="urn:microsoft.com/office/officeart/2005/8/layout/list1"/>
    <dgm:cxn modelId="{2A6E800B-C312-4FC7-B9FD-666443353917}" type="presParOf" srcId="{CF891AFA-48BD-46AF-8FBA-6089AB2BBDAD}" destId="{EF7AB14C-873E-40F3-AED6-C00346B7E6C9}" srcOrd="36" destOrd="0" presId="urn:microsoft.com/office/officeart/2005/8/layout/list1"/>
    <dgm:cxn modelId="{D7995DB8-941A-4B0F-AC96-0C1C7C62A32C}" type="presParOf" srcId="{EF7AB14C-873E-40F3-AED6-C00346B7E6C9}" destId="{FB65242F-8A5E-4917-9132-8BC4969EDF08}" srcOrd="0" destOrd="0" presId="urn:microsoft.com/office/officeart/2005/8/layout/list1"/>
    <dgm:cxn modelId="{356B9AC9-9B42-4DD7-9719-D415D4567B13}" type="presParOf" srcId="{EF7AB14C-873E-40F3-AED6-C00346B7E6C9}" destId="{B679926D-DF4F-44A5-AFCE-010CEA1046B6}" srcOrd="1" destOrd="0" presId="urn:microsoft.com/office/officeart/2005/8/layout/list1"/>
    <dgm:cxn modelId="{F2CCAB56-81B9-4B67-A9B9-8AAB220ABDF0}" type="presParOf" srcId="{CF891AFA-48BD-46AF-8FBA-6089AB2BBDAD}" destId="{2CFDDBEE-77C6-4C6D-BA85-40123B166943}" srcOrd="37" destOrd="0" presId="urn:microsoft.com/office/officeart/2005/8/layout/list1"/>
    <dgm:cxn modelId="{950811BA-194E-4D6E-A87A-DAF741403AFF}" type="presParOf" srcId="{CF891AFA-48BD-46AF-8FBA-6089AB2BBDAD}" destId="{E271B4B1-C68D-48FD-BA97-8FC1B72972BF}" srcOrd="3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CAB9A7-3B8D-4599-8C6E-C9B1493F6AA6}">
      <dsp:nvSpPr>
        <dsp:cNvPr id="0" name=""/>
        <dsp:cNvSpPr/>
      </dsp:nvSpPr>
      <dsp:spPr>
        <a:xfrm>
          <a:off x="0" y="410563"/>
          <a:ext cx="9906000" cy="1260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11F7B5-8034-40C2-876F-C497F8FA7405}">
      <dsp:nvSpPr>
        <dsp:cNvPr id="0" name=""/>
        <dsp:cNvSpPr/>
      </dsp:nvSpPr>
      <dsp:spPr>
        <a:xfrm>
          <a:off x="494816" y="52301"/>
          <a:ext cx="8262274" cy="432062"/>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2096" tIns="0" rIns="262096" bIns="0" numCol="1" spcCol="1270" anchor="ctr" anchorCtr="0">
          <a:noAutofit/>
        </a:bodyPr>
        <a:lstStyle/>
        <a:p>
          <a:pPr marL="0" lvl="0" indent="0" algn="l" defTabSz="466725">
            <a:lnSpc>
              <a:spcPct val="90000"/>
            </a:lnSpc>
            <a:spcBef>
              <a:spcPct val="0"/>
            </a:spcBef>
            <a:spcAft>
              <a:spcPct val="35000"/>
            </a:spcAft>
            <a:buNone/>
          </a:pPr>
          <a:r>
            <a:rPr lang="el-GR" sz="1050" kern="1200" dirty="0">
              <a:latin typeface="Calibri" panose="020F0502020204030204" pitchFamily="34" charset="0"/>
              <a:ea typeface="Calibri" panose="020F0502020204030204" pitchFamily="34" charset="0"/>
              <a:cs typeface="Calibri" panose="020F0502020204030204" pitchFamily="34" charset="0"/>
            </a:rPr>
            <a:t>Μη τεχνική περίληψη του συνόλου της μελέτης </a:t>
          </a:r>
          <a:endParaRPr lang="en-US" sz="1050" kern="1200" dirty="0">
            <a:latin typeface="Calibri" panose="020F0502020204030204" pitchFamily="34" charset="0"/>
            <a:ea typeface="Calibri" panose="020F0502020204030204" pitchFamily="34" charset="0"/>
            <a:cs typeface="Calibri" panose="020F0502020204030204" pitchFamily="34" charset="0"/>
          </a:endParaRPr>
        </a:p>
      </dsp:txBody>
      <dsp:txXfrm>
        <a:off x="515908" y="73393"/>
        <a:ext cx="8220090" cy="389878"/>
      </dsp:txXfrm>
    </dsp:sp>
    <dsp:sp modelId="{D8D8C450-93FE-415F-8141-07B7EA93AD14}">
      <dsp:nvSpPr>
        <dsp:cNvPr id="0" name=""/>
        <dsp:cNvSpPr/>
      </dsp:nvSpPr>
      <dsp:spPr>
        <a:xfrm>
          <a:off x="0" y="1077559"/>
          <a:ext cx="9906000" cy="1260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AA27F7-4C79-4215-B511-C43D6A2FF8A7}">
      <dsp:nvSpPr>
        <dsp:cNvPr id="0" name=""/>
        <dsp:cNvSpPr/>
      </dsp:nvSpPr>
      <dsp:spPr>
        <a:xfrm>
          <a:off x="503515" y="578077"/>
          <a:ext cx="8227429" cy="587796"/>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2096" tIns="0" rIns="262096" bIns="0" numCol="1" spcCol="1270" anchor="ctr" anchorCtr="0">
          <a:noAutofit/>
        </a:bodyPr>
        <a:lstStyle/>
        <a:p>
          <a:pPr marL="0" lvl="0" indent="0" algn="just" defTabSz="466725">
            <a:lnSpc>
              <a:spcPct val="90000"/>
            </a:lnSpc>
            <a:spcBef>
              <a:spcPct val="0"/>
            </a:spcBef>
            <a:spcAft>
              <a:spcPct val="35000"/>
            </a:spcAft>
            <a:buNone/>
          </a:pPr>
          <a:r>
            <a:rPr lang="el-GR" sz="1050" kern="1200" dirty="0">
              <a:latin typeface="Calibri" panose="020F0502020204030204" pitchFamily="34" charset="0"/>
              <a:ea typeface="Calibri" panose="020F0502020204030204" pitchFamily="34" charset="0"/>
              <a:cs typeface="Calibri" panose="020F0502020204030204" pitchFamily="34" charset="0"/>
            </a:rPr>
            <a:t>Γενικά στοιχεία Αρχής Σχεδιασμού του σχεδίου/προγράμματος (δημόσια αρχή που προβαίνει στην εκπόνηση ή έγκριση του σχεδίου ή προγράμματος ή έχει αρμοδιότητα ελέγχου σχεδίου ή προγράμματος) και του μελετητή</a:t>
          </a:r>
          <a:endParaRPr lang="en-US" sz="1050" kern="1200" dirty="0">
            <a:latin typeface="Calibri" panose="020F0502020204030204" pitchFamily="34" charset="0"/>
            <a:ea typeface="Calibri" panose="020F0502020204030204" pitchFamily="34" charset="0"/>
            <a:cs typeface="Calibri" panose="020F0502020204030204" pitchFamily="34" charset="0"/>
          </a:endParaRPr>
        </a:p>
      </dsp:txBody>
      <dsp:txXfrm>
        <a:off x="532209" y="606771"/>
        <a:ext cx="8170041" cy="530408"/>
      </dsp:txXfrm>
    </dsp:sp>
    <dsp:sp modelId="{FAD7DA69-DC40-4417-BF6A-3336BF935004}">
      <dsp:nvSpPr>
        <dsp:cNvPr id="0" name=""/>
        <dsp:cNvSpPr/>
      </dsp:nvSpPr>
      <dsp:spPr>
        <a:xfrm>
          <a:off x="0" y="1571386"/>
          <a:ext cx="9906000" cy="1260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2C6D35-A0B1-48D0-99E5-B437B9F955F7}">
      <dsp:nvSpPr>
        <dsp:cNvPr id="0" name=""/>
        <dsp:cNvSpPr/>
      </dsp:nvSpPr>
      <dsp:spPr>
        <a:xfrm>
          <a:off x="494816" y="1230559"/>
          <a:ext cx="8251190" cy="414626"/>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2096" tIns="0" rIns="262096" bIns="0" numCol="1" spcCol="1270" anchor="ctr" anchorCtr="0">
          <a:noAutofit/>
        </a:bodyPr>
        <a:lstStyle/>
        <a:p>
          <a:pPr marL="0" lvl="0" indent="0" algn="l" defTabSz="466725">
            <a:lnSpc>
              <a:spcPct val="90000"/>
            </a:lnSpc>
            <a:spcBef>
              <a:spcPct val="0"/>
            </a:spcBef>
            <a:spcAft>
              <a:spcPct val="35000"/>
            </a:spcAft>
            <a:buNone/>
          </a:pPr>
          <a:r>
            <a:rPr lang="el-GR" sz="1050" kern="1200" dirty="0">
              <a:solidFill>
                <a:prstClr val="white"/>
              </a:solidFill>
              <a:latin typeface="Calibri" panose="020F0502020204030204" pitchFamily="34" charset="0"/>
              <a:ea typeface="Calibri" panose="020F0502020204030204" pitchFamily="34" charset="0"/>
              <a:cs typeface="Calibri" panose="020F0502020204030204" pitchFamily="34" charset="0"/>
            </a:rPr>
            <a:t>Σκοπιμότητα και στόχοι του σχεδίου ή προγράμματος (διεθνείς, κοινοτικοί ή εθνικοί στόχοι, σχέση με άλλα σχέδια ή προγράμματα, τρόπος που τα περιβαλλοντικά ζητήματα λαμβάνονται υπόψη)</a:t>
          </a:r>
        </a:p>
      </dsp:txBody>
      <dsp:txXfrm>
        <a:off x="515056" y="1250799"/>
        <a:ext cx="8210710" cy="374146"/>
      </dsp:txXfrm>
    </dsp:sp>
    <dsp:sp modelId="{F89C23AB-EC65-4309-ACBB-9F2F7D41EEA9}">
      <dsp:nvSpPr>
        <dsp:cNvPr id="0" name=""/>
        <dsp:cNvSpPr/>
      </dsp:nvSpPr>
      <dsp:spPr>
        <a:xfrm>
          <a:off x="0" y="2146094"/>
          <a:ext cx="9906000" cy="1260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37225F2-BAE8-4B6A-BFA0-A9C097605E92}">
      <dsp:nvSpPr>
        <dsp:cNvPr id="0" name=""/>
        <dsp:cNvSpPr/>
      </dsp:nvSpPr>
      <dsp:spPr>
        <a:xfrm>
          <a:off x="494816" y="1724386"/>
          <a:ext cx="8210041" cy="495507"/>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2096" tIns="0" rIns="262096" bIns="0" numCol="1" spcCol="1270" anchor="ctr" anchorCtr="0">
          <a:noAutofit/>
        </a:bodyPr>
        <a:lstStyle/>
        <a:p>
          <a:pPr marL="0" lvl="0" indent="0" algn="l" defTabSz="466725">
            <a:lnSpc>
              <a:spcPct val="90000"/>
            </a:lnSpc>
            <a:spcBef>
              <a:spcPct val="0"/>
            </a:spcBef>
            <a:spcAft>
              <a:spcPct val="35000"/>
            </a:spcAft>
            <a:buNone/>
          </a:pPr>
          <a:r>
            <a:rPr lang="el-GR" sz="1050" kern="1200" dirty="0">
              <a:latin typeface="Calibri" panose="020F0502020204030204" pitchFamily="34" charset="0"/>
              <a:ea typeface="Calibri" panose="020F0502020204030204" pitchFamily="34" charset="0"/>
              <a:cs typeface="Calibri" panose="020F0502020204030204" pitchFamily="34" charset="0"/>
            </a:rPr>
            <a:t>Περιγραφή σχεδίου ή προγράμματος (γεωγραφικό πεδίο εφαρμογής, περιεχόμενο, έργα και δραστηριότητες)</a:t>
          </a:r>
          <a:endParaRPr lang="en-US" sz="1050" kern="1200" dirty="0">
            <a:latin typeface="Calibri" panose="020F0502020204030204" pitchFamily="34" charset="0"/>
            <a:ea typeface="Calibri" panose="020F0502020204030204" pitchFamily="34" charset="0"/>
            <a:cs typeface="Calibri" panose="020F0502020204030204" pitchFamily="34" charset="0"/>
          </a:endParaRPr>
        </a:p>
      </dsp:txBody>
      <dsp:txXfrm>
        <a:off x="519005" y="1748575"/>
        <a:ext cx="8161663" cy="447129"/>
      </dsp:txXfrm>
    </dsp:sp>
    <dsp:sp modelId="{E04990D5-54B7-48FC-AC43-5C040451711E}">
      <dsp:nvSpPr>
        <dsp:cNvPr id="0" name=""/>
        <dsp:cNvSpPr/>
      </dsp:nvSpPr>
      <dsp:spPr>
        <a:xfrm>
          <a:off x="0" y="2555023"/>
          <a:ext cx="9906000" cy="1260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4AC8A6-881C-4D71-9E52-B1FFD5F99214}">
      <dsp:nvSpPr>
        <dsp:cNvPr id="0" name=""/>
        <dsp:cNvSpPr/>
      </dsp:nvSpPr>
      <dsp:spPr>
        <a:xfrm>
          <a:off x="495300" y="2299094"/>
          <a:ext cx="8223129" cy="329729"/>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2096" tIns="0" rIns="262096" bIns="0" numCol="1" spcCol="1270" anchor="ctr" anchorCtr="0">
          <a:noAutofit/>
        </a:bodyPr>
        <a:lstStyle/>
        <a:p>
          <a:pPr marL="0" lvl="0" indent="0" algn="l" defTabSz="466725">
            <a:lnSpc>
              <a:spcPct val="90000"/>
            </a:lnSpc>
            <a:spcBef>
              <a:spcPct val="0"/>
            </a:spcBef>
            <a:spcAft>
              <a:spcPct val="35000"/>
            </a:spcAft>
            <a:buNone/>
          </a:pPr>
          <a:r>
            <a:rPr lang="el-GR" sz="1050" kern="1200" dirty="0">
              <a:latin typeface="Calibri" panose="020F0502020204030204" pitchFamily="34" charset="0"/>
              <a:ea typeface="Calibri" panose="020F0502020204030204" pitchFamily="34" charset="0"/>
              <a:cs typeface="Calibri" panose="020F0502020204030204" pitchFamily="34" charset="0"/>
            </a:rPr>
            <a:t>Εναλλακτικές δυνατότητες (συμπεριλαμβανομένης της μηδενικής λύσης)</a:t>
          </a:r>
        </a:p>
      </dsp:txBody>
      <dsp:txXfrm>
        <a:off x="511396" y="2315190"/>
        <a:ext cx="8190937" cy="297537"/>
      </dsp:txXfrm>
    </dsp:sp>
    <dsp:sp modelId="{5D0B9A9D-8B51-4A6B-8BA0-54D29B111DC5}">
      <dsp:nvSpPr>
        <dsp:cNvPr id="0" name=""/>
        <dsp:cNvSpPr/>
      </dsp:nvSpPr>
      <dsp:spPr>
        <a:xfrm>
          <a:off x="0" y="3059744"/>
          <a:ext cx="9906000" cy="1260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AAF5F7-44E7-481A-9DBC-9BCD1A0DA51F}">
      <dsp:nvSpPr>
        <dsp:cNvPr id="0" name=""/>
        <dsp:cNvSpPr/>
      </dsp:nvSpPr>
      <dsp:spPr>
        <a:xfrm>
          <a:off x="494816" y="2708023"/>
          <a:ext cx="8157739" cy="42552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2096" tIns="0" rIns="262096" bIns="0" numCol="1" spcCol="1270" anchor="ctr" anchorCtr="0">
          <a:noAutofit/>
        </a:bodyPr>
        <a:lstStyle/>
        <a:p>
          <a:pPr marL="0" lvl="0" indent="0" algn="l" defTabSz="466725">
            <a:lnSpc>
              <a:spcPct val="90000"/>
            </a:lnSpc>
            <a:spcBef>
              <a:spcPct val="0"/>
            </a:spcBef>
            <a:spcAft>
              <a:spcPct val="35000"/>
            </a:spcAft>
            <a:buNone/>
          </a:pPr>
          <a:r>
            <a:rPr lang="el-GR" sz="1050" kern="1200" dirty="0">
              <a:latin typeface="Calibri" panose="020F0502020204030204" pitchFamily="34" charset="0"/>
              <a:ea typeface="Calibri" panose="020F0502020204030204" pitchFamily="34" charset="0"/>
              <a:cs typeface="Calibri" panose="020F0502020204030204" pitchFamily="34" charset="0"/>
            </a:rPr>
            <a:t>Περιγραφή υφιστάμενης κατάστασης του περιβάλλοντος </a:t>
          </a:r>
        </a:p>
      </dsp:txBody>
      <dsp:txXfrm>
        <a:off x="515588" y="2728795"/>
        <a:ext cx="8116195" cy="383976"/>
      </dsp:txXfrm>
    </dsp:sp>
    <dsp:sp modelId="{0EE1CD85-CBD4-4BAC-955B-B9B29A51862C}">
      <dsp:nvSpPr>
        <dsp:cNvPr id="0" name=""/>
        <dsp:cNvSpPr/>
      </dsp:nvSpPr>
      <dsp:spPr>
        <a:xfrm>
          <a:off x="0" y="3913687"/>
          <a:ext cx="9906000" cy="1260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6D3E8D-73DC-4EE6-B904-F4CDC8918CA4}">
      <dsp:nvSpPr>
        <dsp:cNvPr id="0" name=""/>
        <dsp:cNvSpPr/>
      </dsp:nvSpPr>
      <dsp:spPr>
        <a:xfrm>
          <a:off x="494816" y="3212744"/>
          <a:ext cx="8181431" cy="774743"/>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2096" tIns="0" rIns="262096" bIns="0" numCol="1" spcCol="1270" anchor="ctr" anchorCtr="0">
          <a:noAutofit/>
        </a:bodyPr>
        <a:lstStyle/>
        <a:p>
          <a:pPr marL="0" lvl="0" indent="0" algn="just" defTabSz="466725">
            <a:lnSpc>
              <a:spcPct val="90000"/>
            </a:lnSpc>
            <a:spcBef>
              <a:spcPct val="0"/>
            </a:spcBef>
            <a:spcAft>
              <a:spcPct val="35000"/>
            </a:spcAft>
            <a:buNone/>
          </a:pPr>
          <a:r>
            <a:rPr lang="el-GR" sz="1050" kern="1200" dirty="0">
              <a:latin typeface="Calibri" panose="020F0502020204030204" pitchFamily="34" charset="0"/>
              <a:ea typeface="Calibri" panose="020F0502020204030204" pitchFamily="34" charset="0"/>
              <a:cs typeface="Calibri" panose="020F0502020204030204" pitchFamily="34" charset="0"/>
            </a:rPr>
            <a:t>Εκτίμηση, αξιολόγηση και αντιμετώπιση επιπτώσεων στο περιβάλλον του σχεδίου ή προγράμματος (πρωτογενείς, δευτερογενείς, σωρευτικές, </a:t>
          </a:r>
          <a:r>
            <a:rPr lang="el-GR" sz="1050" kern="1200" dirty="0" err="1">
              <a:latin typeface="Calibri" panose="020F0502020204030204" pitchFamily="34" charset="0"/>
              <a:ea typeface="Calibri" panose="020F0502020204030204" pitchFamily="34" charset="0"/>
              <a:cs typeface="Calibri" panose="020F0502020204030204" pitchFamily="34" charset="0"/>
            </a:rPr>
            <a:t>συνεργιστικές</a:t>
          </a:r>
          <a:r>
            <a:rPr lang="el-GR" sz="1050" kern="1200" dirty="0">
              <a:latin typeface="Calibri" panose="020F0502020204030204" pitchFamily="34" charset="0"/>
              <a:ea typeface="Calibri" panose="020F0502020204030204" pitchFamily="34" charset="0"/>
              <a:cs typeface="Calibri" panose="020F0502020204030204" pitchFamily="34" charset="0"/>
            </a:rPr>
            <a:t>, μόνιμες, προσωρινές σε τομείς όπως η βιοποικιλότητα, ο πληθυσμός, η ανθρώπινη υγεία, η πανίδα, η χλωρίδα, το έδαφος, τα ύδατα, ο αέρας, η πολιτιστική κληρονομιά κ.λπ.).</a:t>
          </a:r>
          <a:endParaRPr lang="en-US" sz="1050" kern="1200" dirty="0">
            <a:latin typeface="Calibri" panose="020F0502020204030204" pitchFamily="34" charset="0"/>
            <a:ea typeface="Calibri" panose="020F0502020204030204" pitchFamily="34" charset="0"/>
            <a:cs typeface="Calibri" panose="020F0502020204030204" pitchFamily="34" charset="0"/>
          </a:endParaRPr>
        </a:p>
      </dsp:txBody>
      <dsp:txXfrm>
        <a:off x="532636" y="3250564"/>
        <a:ext cx="8105791" cy="699103"/>
      </dsp:txXfrm>
    </dsp:sp>
    <dsp:sp modelId="{F323FACA-4A7B-47C9-A726-AA568D62B45E}">
      <dsp:nvSpPr>
        <dsp:cNvPr id="0" name=""/>
        <dsp:cNvSpPr/>
      </dsp:nvSpPr>
      <dsp:spPr>
        <a:xfrm>
          <a:off x="0" y="4331698"/>
          <a:ext cx="9906000" cy="1260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9F865A-9B03-4DDE-984E-958BA2CA8D6E}">
      <dsp:nvSpPr>
        <dsp:cNvPr id="0" name=""/>
        <dsp:cNvSpPr/>
      </dsp:nvSpPr>
      <dsp:spPr>
        <a:xfrm>
          <a:off x="495300" y="4066687"/>
          <a:ext cx="8148378" cy="338811"/>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2096" tIns="0" rIns="262096" bIns="0" numCol="1" spcCol="1270" anchor="ctr" anchorCtr="0">
          <a:noAutofit/>
        </a:bodyPr>
        <a:lstStyle/>
        <a:p>
          <a:pPr marL="0" lvl="0" indent="0" algn="l" defTabSz="466725">
            <a:lnSpc>
              <a:spcPct val="90000"/>
            </a:lnSpc>
            <a:spcBef>
              <a:spcPct val="0"/>
            </a:spcBef>
            <a:spcAft>
              <a:spcPct val="35000"/>
            </a:spcAft>
            <a:buNone/>
          </a:pPr>
          <a:r>
            <a:rPr lang="el-GR" sz="1050" kern="1200" dirty="0">
              <a:latin typeface="Calibri" panose="020F0502020204030204" pitchFamily="34" charset="0"/>
              <a:ea typeface="Calibri" panose="020F0502020204030204" pitchFamily="34" charset="0"/>
              <a:cs typeface="Calibri" panose="020F0502020204030204" pitchFamily="34" charset="0"/>
            </a:rPr>
            <a:t>Προτάσεις-κατευθύνσεις-μέτρα πρόληψης, περιορισμού και αντιμετώπισης των σημαντικών δυσμενών επιπτώσεων στο περιβάλλον</a:t>
          </a:r>
          <a:endParaRPr lang="en-US" sz="1050" kern="1200" dirty="0">
            <a:latin typeface="Calibri" panose="020F0502020204030204" pitchFamily="34" charset="0"/>
            <a:ea typeface="Calibri" panose="020F0502020204030204" pitchFamily="34" charset="0"/>
            <a:cs typeface="Calibri" panose="020F0502020204030204" pitchFamily="34" charset="0"/>
          </a:endParaRPr>
        </a:p>
      </dsp:txBody>
      <dsp:txXfrm>
        <a:off x="511839" y="4083226"/>
        <a:ext cx="8115300" cy="305733"/>
      </dsp:txXfrm>
    </dsp:sp>
    <dsp:sp modelId="{550C5034-789C-46DB-A229-06A684FA1277}">
      <dsp:nvSpPr>
        <dsp:cNvPr id="0" name=""/>
        <dsp:cNvSpPr/>
      </dsp:nvSpPr>
      <dsp:spPr>
        <a:xfrm>
          <a:off x="0" y="4644833"/>
          <a:ext cx="9906000" cy="1260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053B274-80D3-4CCD-BB92-6F164D47E730}">
      <dsp:nvSpPr>
        <dsp:cNvPr id="0" name=""/>
        <dsp:cNvSpPr/>
      </dsp:nvSpPr>
      <dsp:spPr>
        <a:xfrm>
          <a:off x="495300" y="4484698"/>
          <a:ext cx="8101087" cy="233934"/>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2096" tIns="0" rIns="262096" bIns="0" numCol="1" spcCol="1270" anchor="ctr" anchorCtr="0">
          <a:noAutofit/>
        </a:bodyPr>
        <a:lstStyle/>
        <a:p>
          <a:pPr marL="0" lvl="0" indent="0" algn="l" defTabSz="466725">
            <a:lnSpc>
              <a:spcPct val="90000"/>
            </a:lnSpc>
            <a:spcBef>
              <a:spcPct val="0"/>
            </a:spcBef>
            <a:spcAft>
              <a:spcPct val="35000"/>
            </a:spcAft>
            <a:buNone/>
          </a:pPr>
          <a:r>
            <a:rPr lang="el-GR" sz="1050" kern="1200" dirty="0">
              <a:latin typeface="Calibri" panose="020F0502020204030204" pitchFamily="34" charset="0"/>
              <a:ea typeface="Calibri" panose="020F0502020204030204" pitchFamily="34" charset="0"/>
              <a:cs typeface="Calibri" panose="020F0502020204030204" pitchFamily="34" charset="0"/>
            </a:rPr>
            <a:t>Σύστημα παρακολούθησης (</a:t>
          </a:r>
          <a:r>
            <a:rPr lang="en-US" sz="1050" kern="1200" dirty="0">
              <a:latin typeface="Calibri" panose="020F0502020204030204" pitchFamily="34" charset="0"/>
              <a:ea typeface="Calibri" panose="020F0502020204030204" pitchFamily="34" charset="0"/>
              <a:cs typeface="Calibri" panose="020F0502020204030204" pitchFamily="34" charset="0"/>
            </a:rPr>
            <a:t>monitoring)</a:t>
          </a:r>
        </a:p>
      </dsp:txBody>
      <dsp:txXfrm>
        <a:off x="506720" y="4496118"/>
        <a:ext cx="8078247" cy="211094"/>
      </dsp:txXfrm>
    </dsp:sp>
    <dsp:sp modelId="{E271B4B1-C68D-48FD-BA97-8FC1B72972BF}">
      <dsp:nvSpPr>
        <dsp:cNvPr id="0" name=""/>
        <dsp:cNvSpPr/>
      </dsp:nvSpPr>
      <dsp:spPr>
        <a:xfrm>
          <a:off x="0" y="4992796"/>
          <a:ext cx="9906000" cy="1260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79926D-DF4F-44A5-AFCE-010CEA1046B6}">
      <dsp:nvSpPr>
        <dsp:cNvPr id="0" name=""/>
        <dsp:cNvSpPr/>
      </dsp:nvSpPr>
      <dsp:spPr>
        <a:xfrm>
          <a:off x="495300" y="4797833"/>
          <a:ext cx="8083821" cy="268763"/>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2096" tIns="0" rIns="262096" bIns="0" numCol="1" spcCol="1270" anchor="ctr" anchorCtr="0">
          <a:noAutofit/>
        </a:bodyPr>
        <a:lstStyle/>
        <a:p>
          <a:pPr marL="0" lvl="0" indent="0" algn="l" defTabSz="466725">
            <a:lnSpc>
              <a:spcPct val="90000"/>
            </a:lnSpc>
            <a:spcBef>
              <a:spcPct val="0"/>
            </a:spcBef>
            <a:spcAft>
              <a:spcPct val="35000"/>
            </a:spcAft>
            <a:buNone/>
          </a:pPr>
          <a:r>
            <a:rPr lang="el-GR" sz="1050" kern="1200" dirty="0">
              <a:latin typeface="Arial" panose="020B0604020202020204" pitchFamily="34" charset="0"/>
              <a:cs typeface="Arial" panose="020B0604020202020204" pitchFamily="34" charset="0"/>
            </a:rPr>
            <a:t>Στοιχεία κανονιστικής πράξης περιβαλλοντικής έγκρισης του σχεδίου ή προγράμματος</a:t>
          </a:r>
          <a:endParaRPr lang="en-US" sz="1050" kern="1200" dirty="0">
            <a:latin typeface="Arial" panose="020B0604020202020204" pitchFamily="34" charset="0"/>
            <a:cs typeface="Arial" panose="020B0604020202020204" pitchFamily="34" charset="0"/>
          </a:endParaRPr>
        </a:p>
      </dsp:txBody>
      <dsp:txXfrm>
        <a:off x="508420" y="4810953"/>
        <a:ext cx="8057581" cy="242523"/>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21/11/2024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719DCA7-4CA0-4D39-8322-82E87587A13A}" type="slidenum">
              <a:rPr lang="en-GB" smtClean="0"/>
              <a:t>7</a:t>
            </a:fld>
            <a:endParaRPr lang="en-GB"/>
          </a:p>
        </p:txBody>
      </p:sp>
    </p:spTree>
    <p:extLst>
      <p:ext uri="{BB962C8B-B14F-4D97-AF65-F5344CB8AC3E}">
        <p14:creationId xmlns:p14="http://schemas.microsoft.com/office/powerpoint/2010/main" val="7040340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11/21/2024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11/21/2024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11/21/2024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602410"/>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ΠΟΛΕΟΔΟΜΙΑΣ-ΧΩΡΟΤΑΞΙΑΣ ΚΑΙ ΠΕΡΙΒΑΛΛΟΝΤΟΣ ΙΙ</a:t>
            </a: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073939"/>
            <a:ext cx="8791575" cy="2723745"/>
          </a:xfrm>
        </p:spPr>
        <p:txBody>
          <a:bodyPr>
            <a:normAutofit fontScale="77500" lnSpcReduction="20000"/>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b="1" i="0" u="none"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i="0" u="none"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Τμήμα Μηχανικών Χωροταξίας, Πολεοδομίας και Περιφερειακής Ανάπτυξης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600" cap="none" dirty="0">
                <a:solidFill>
                  <a:schemeClr val="bg2"/>
                </a:solidFill>
                <a:latin typeface="+mj-lt"/>
                <a:ea typeface="Calibri" panose="020F0502020204030204" pitchFamily="34" charset="0"/>
                <a:cs typeface="Calibri" panose="020F0502020204030204" pitchFamily="34" charset="0"/>
              </a:rPr>
              <a:t>Ακαδημαϊκό έτος 2024 – 2025</a:t>
            </a:r>
            <a:endParaRPr lang="en-US" sz="2600"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2600"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b="1" i="0"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Μάθημα </a:t>
            </a:r>
            <a:r>
              <a:rPr kumimoji="0" lang="en-US" sz="2600" b="1" i="0"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0</a:t>
            </a:r>
            <a:r>
              <a:rPr kumimoji="0" lang="el-GR" sz="2600" b="1" i="0"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7</a:t>
            </a:r>
          </a:p>
          <a:p>
            <a:pPr marR="0" lvl="0" defTabSz="457200" rtl="0" eaLnBrk="1" fontAlgn="auto" latinLnBrk="0" hangingPunct="1">
              <a:lnSpc>
                <a:spcPct val="100000"/>
              </a:lnSpc>
              <a:spcBef>
                <a:spcPts val="1000"/>
              </a:spcBef>
              <a:spcAft>
                <a:spcPts val="0"/>
              </a:spcAft>
              <a:buClr>
                <a:srgbClr val="353535"/>
              </a:buClr>
              <a:buSzTx/>
              <a:tabLst/>
              <a:defRPr/>
            </a:pPr>
            <a:r>
              <a:rPr lang="el-GR" sz="2600" cap="none" dirty="0">
                <a:solidFill>
                  <a:schemeClr val="bg2"/>
                </a:solidFill>
                <a:latin typeface="+mj-lt"/>
                <a:ea typeface="Calibri" panose="020F0502020204030204" pitchFamily="34" charset="0"/>
                <a:cs typeface="Calibri" panose="020F0502020204030204" pitchFamily="34" charset="0"/>
              </a:rPr>
              <a:t>α) Στρατηγική περιβαλλοντική εκτίμηση (ΣΜΠΕ)</a:t>
            </a:r>
          </a:p>
          <a:p>
            <a:pPr marR="0" lvl="0" defTabSz="457200" rtl="0" eaLnBrk="1" fontAlgn="auto" latinLnBrk="0" hangingPunct="1">
              <a:lnSpc>
                <a:spcPct val="100000"/>
              </a:lnSpc>
              <a:spcBef>
                <a:spcPts val="1000"/>
              </a:spcBef>
              <a:spcAft>
                <a:spcPts val="0"/>
              </a:spcAft>
              <a:buClr>
                <a:srgbClr val="353535"/>
              </a:buClr>
              <a:buSzTx/>
              <a:tabLst/>
              <a:defRPr/>
            </a:pPr>
            <a:r>
              <a:rPr lang="el-GR" sz="2600" cap="none" dirty="0">
                <a:solidFill>
                  <a:schemeClr val="bg2"/>
                </a:solidFill>
                <a:latin typeface="+mj-lt"/>
                <a:ea typeface="Calibri" panose="020F0502020204030204" pitchFamily="34" charset="0"/>
                <a:cs typeface="Calibri" panose="020F0502020204030204" pitchFamily="34" charset="0"/>
              </a:rPr>
              <a:t>β) Περιβαλλοντικές επιθεωρήσεις</a:t>
            </a:r>
          </a:p>
          <a:p>
            <a:pPr marR="0" lvl="0" defTabSz="457200" rtl="0" eaLnBrk="1" fontAlgn="auto" latinLnBrk="0" hangingPunct="1">
              <a:lnSpc>
                <a:spcPct val="100000"/>
              </a:lnSpc>
              <a:spcBef>
                <a:spcPts val="1000"/>
              </a:spcBef>
              <a:spcAft>
                <a:spcPts val="0"/>
              </a:spcAft>
              <a:buClr>
                <a:srgbClr val="353535"/>
              </a:buClr>
              <a:buSzTx/>
              <a:tabLst/>
              <a:defRPr/>
            </a:pPr>
            <a:endParaRPr lang="en-US" dirty="0">
              <a:solidFill>
                <a:schemeClr val="bg1"/>
              </a:solidFill>
            </a:endParaRPr>
          </a:p>
        </p:txBody>
      </p:sp>
      <p:sp>
        <p:nvSpPr>
          <p:cNvPr id="4" name="Βέλος: Δεξιό 3">
            <a:extLst>
              <a:ext uri="{FF2B5EF4-FFF2-40B4-BE49-F238E27FC236}">
                <a16:creationId xmlns:a16="http://schemas.microsoft.com/office/drawing/2014/main" id="{5D7E21DF-943A-39AE-398C-8E1DDE455A98}"/>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a:t>
            </a:r>
            <a:endParaRPr lang="en-US" b="1" dirty="0">
              <a:solidFill>
                <a:schemeClr val="bg2"/>
              </a:solidFill>
            </a:endParaRPr>
          </a:p>
        </p:txBody>
      </p:sp>
    </p:spTree>
    <p:extLst>
      <p:ext uri="{BB962C8B-B14F-4D97-AF65-F5344CB8AC3E}">
        <p14:creationId xmlns:p14="http://schemas.microsoft.com/office/powerpoint/2010/main" val="1675630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A49B23-7B42-B300-5B06-C977CAF68506}"/>
              </a:ext>
            </a:extLst>
          </p:cNvPr>
          <p:cNvSpPr>
            <a:spLocks noGrp="1"/>
          </p:cNvSpPr>
          <p:nvPr>
            <p:ph type="title"/>
          </p:nvPr>
        </p:nvSpPr>
        <p:spPr>
          <a:xfrm>
            <a:off x="1141413" y="618518"/>
            <a:ext cx="9905998" cy="914191"/>
          </a:xfrm>
        </p:spPr>
        <p:txBody>
          <a:bodyPr>
            <a:normAutofit/>
          </a:bodyPr>
          <a:lstStyle/>
          <a:p>
            <a:pPr algn="ctr"/>
            <a:r>
              <a:rPr lang="el-GR" sz="2400" b="1" cap="none" dirty="0">
                <a:solidFill>
                  <a:schemeClr val="bg2"/>
                </a:solidFill>
                <a:latin typeface="Arial" panose="020B0604020202020204" pitchFamily="34" charset="0"/>
                <a:ea typeface="+mn-ea"/>
                <a:cs typeface="Arial" panose="020B0604020202020204" pitchFamily="34" charset="0"/>
              </a:rPr>
              <a:t>Σκοπός και είδη περιβαλλοντικών επιθεωρήσεων</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68E89C09-84A3-9C5F-B3FB-70A628265247}"/>
              </a:ext>
            </a:extLst>
          </p:cNvPr>
          <p:cNvSpPr>
            <a:spLocks noGrp="1"/>
          </p:cNvSpPr>
          <p:nvPr>
            <p:ph idx="1"/>
          </p:nvPr>
        </p:nvSpPr>
        <p:spPr>
          <a:xfrm>
            <a:off x="1141412" y="1811383"/>
            <a:ext cx="9905999" cy="3979818"/>
          </a:xfrm>
        </p:spPr>
        <p:txBody>
          <a:bodyPr>
            <a:normAutofit fontScale="62500" lnSpcReduction="20000"/>
          </a:bodyPr>
          <a:lstStyle/>
          <a:p>
            <a:pPr algn="just"/>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Κάθε έργο ή δραστηριότητα κατηγορίας Α΄ ή Β΄ υπόκειται σε περιβαλλοντικές  επιθεωρήσεις </a:t>
            </a:r>
            <a:r>
              <a:rPr lang="el-GR" u="sng" dirty="0">
                <a:solidFill>
                  <a:srgbClr val="002060"/>
                </a:solidFill>
                <a:latin typeface="Calibri" panose="020F0502020204030204" pitchFamily="34" charset="0"/>
                <a:ea typeface="Calibri" panose="020F0502020204030204" pitchFamily="34" charset="0"/>
                <a:cs typeface="Calibri" panose="020F0502020204030204" pitchFamily="34" charset="0"/>
              </a:rPr>
              <a:t>για τον έλεγχο της τήρησης των ΑΕΠΟ ή ΠΠΔ και της εν γένει περιβαλλοντικής νομοθεσίας</a:t>
            </a:r>
          </a:p>
          <a:p>
            <a:pPr algn="just"/>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Είδη περιβαλλοντικών επιθεωρήσεων: </a:t>
            </a:r>
          </a:p>
          <a:p>
            <a:pPr algn="just">
              <a:buFont typeface="Wingdings" panose="05000000000000000000" pitchFamily="2" charset="2"/>
              <a:buChar char="§"/>
            </a:pPr>
            <a:r>
              <a:rPr lang="el-GR" b="1" dirty="0">
                <a:solidFill>
                  <a:srgbClr val="002060"/>
                </a:solidFill>
                <a:latin typeface="Calibri" panose="020F0502020204030204" pitchFamily="34" charset="0"/>
                <a:ea typeface="Calibri" panose="020F0502020204030204" pitchFamily="34" charset="0"/>
                <a:cs typeface="Calibri" panose="020F0502020204030204" pitchFamily="34" charset="0"/>
              </a:rPr>
              <a:t>Προληπτικές</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οι επιθεωρήσεις που διενεργούνται κατά τη διαδικασία  περιβαλλοντικής αδειοδότησης με σκοπό τη διασφάλιση της επάρκειας των προτεινόμενων μέτρων</a:t>
            </a:r>
          </a:p>
          <a:p>
            <a:pPr algn="just">
              <a:buFont typeface="Wingdings" panose="05000000000000000000" pitchFamily="2" charset="2"/>
              <a:buChar char="§"/>
            </a:pPr>
            <a:r>
              <a:rPr lang="el-GR" b="1" dirty="0">
                <a:solidFill>
                  <a:srgbClr val="002060"/>
                </a:solidFill>
                <a:latin typeface="Calibri" panose="020F0502020204030204" pitchFamily="34" charset="0"/>
                <a:ea typeface="Calibri" panose="020F0502020204030204" pitchFamily="34" charset="0"/>
                <a:cs typeface="Calibri" panose="020F0502020204030204" pitchFamily="34" charset="0"/>
              </a:rPr>
              <a:t>Κατασταλτικές</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οι επιθεωρήσεις που διενεργούνται μετά την περιβαλλοντική </a:t>
            </a:r>
            <a:r>
              <a:rPr lang="el-GR" dirty="0" err="1">
                <a:solidFill>
                  <a:srgbClr val="002060"/>
                </a:solidFill>
                <a:latin typeface="Calibri" panose="020F0502020204030204" pitchFamily="34" charset="0"/>
                <a:ea typeface="Calibri" panose="020F0502020204030204" pitchFamily="34" charset="0"/>
                <a:cs typeface="Calibri" panose="020F0502020204030204" pitchFamily="34" charset="0"/>
              </a:rPr>
              <a:t>αδειοδότηση</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είτε κατά το στάδιο κατασκευής είτε κατά το στάδιο της λειτουργίας του έργου ή της δραστηριότητας, για την εξέταση όλων των σημαντικών περιβαλλοντικών επιπτώσεων και τη διασφάλιση της τήρησης των ΑΕΠΟ και ΠΠΔ στα στάδια αυτά. Αυτές διακρίνονται σε: </a:t>
            </a:r>
          </a:p>
          <a:p>
            <a:pPr lvl="1" algn="just">
              <a:buFont typeface="Wingdings" panose="05000000000000000000" pitchFamily="2" charset="2"/>
              <a:buChar char="v"/>
            </a:pPr>
            <a:r>
              <a:rPr lang="el-GR" u="sng" dirty="0">
                <a:solidFill>
                  <a:srgbClr val="002060"/>
                </a:solidFill>
                <a:latin typeface="Calibri" panose="020F0502020204030204" pitchFamily="34" charset="0"/>
                <a:ea typeface="Calibri" panose="020F0502020204030204" pitchFamily="34" charset="0"/>
                <a:cs typeface="Calibri" panose="020F0502020204030204" pitchFamily="34" charset="0"/>
              </a:rPr>
              <a:t>Τακτικές</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διενεργούνται σε προσδιορισμένο χρόνο βάσει του σχεδιασμού των επιθεωρήσεων - σε βιομηχανικές δραστηριότητες που προκαλούν ρύπανση (μονάδες καύσης αποβλήτων, ενεργειακές βιομηχανίες, χημικές βιομηχανίες </a:t>
            </a:r>
            <a:r>
              <a:rPr lang="el-GR" dirty="0" err="1">
                <a:solidFill>
                  <a:srgbClr val="002060"/>
                </a:solidFill>
                <a:latin typeface="Calibri" panose="020F0502020204030204" pitchFamily="34" charset="0"/>
                <a:ea typeface="Calibri" panose="020F0502020204030204" pitchFamily="34" charset="0"/>
                <a:cs typeface="Calibri" panose="020F0502020204030204" pitchFamily="34" charset="0"/>
              </a:rPr>
              <a:t>κ.ά</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η τακτική επιθεώρηση πρέπει να γίνεται σε ετήσια βάση για έργα Α1 κατηγορίας και ανά τριετία για έργα Α2 κατηγορίας </a:t>
            </a:r>
          </a:p>
          <a:p>
            <a:pPr lvl="1" algn="just">
              <a:buFont typeface="Wingdings" panose="05000000000000000000" pitchFamily="2" charset="2"/>
              <a:buChar char="v"/>
            </a:pPr>
            <a:r>
              <a:rPr lang="el-GR" u="sng" dirty="0">
                <a:solidFill>
                  <a:srgbClr val="002060"/>
                </a:solidFill>
                <a:latin typeface="Calibri" panose="020F0502020204030204" pitchFamily="34" charset="0"/>
                <a:ea typeface="Calibri" panose="020F0502020204030204" pitchFamily="34" charset="0"/>
                <a:cs typeface="Calibri" panose="020F0502020204030204" pitchFamily="34" charset="0"/>
              </a:rPr>
              <a:t>Έκτακτες</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διενεργούνται εκτός του χρονικά προσδιορισμένου σχεδιασμού, είτε κατόπιν καταγγελίας είτε λόγω συμβάντων με ιδιαίτερες περιβαλλοντικές επιπτώσεις (π.χ. περιβαλλοντικά ατυχήματα, φυσικές καταστροφές)</a:t>
            </a:r>
          </a:p>
          <a:p>
            <a:endParaRPr lang="en-US" dirty="0"/>
          </a:p>
        </p:txBody>
      </p:sp>
      <p:sp>
        <p:nvSpPr>
          <p:cNvPr id="4" name="Βέλος: Δεξιό 3">
            <a:extLst>
              <a:ext uri="{FF2B5EF4-FFF2-40B4-BE49-F238E27FC236}">
                <a16:creationId xmlns:a16="http://schemas.microsoft.com/office/drawing/2014/main" id="{28430BB1-EA9C-A19D-CF90-2DB43149945D}"/>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10</a:t>
            </a:r>
            <a:endParaRPr lang="en-US" b="1" dirty="0">
              <a:solidFill>
                <a:schemeClr val="bg2"/>
              </a:solidFill>
            </a:endParaRPr>
          </a:p>
        </p:txBody>
      </p:sp>
    </p:spTree>
    <p:extLst>
      <p:ext uri="{BB962C8B-B14F-4D97-AF65-F5344CB8AC3E}">
        <p14:creationId xmlns:p14="http://schemas.microsoft.com/office/powerpoint/2010/main" val="3099135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FE3C55-72D6-75DA-BE77-DD55FEC90E9E}"/>
              </a:ext>
            </a:extLst>
          </p:cNvPr>
          <p:cNvSpPr>
            <a:spLocks noGrp="1"/>
          </p:cNvSpPr>
          <p:nvPr>
            <p:ph type="title"/>
          </p:nvPr>
        </p:nvSpPr>
        <p:spPr>
          <a:xfrm>
            <a:off x="1141413" y="618518"/>
            <a:ext cx="9905998" cy="931608"/>
          </a:xfrm>
        </p:spPr>
        <p:txBody>
          <a:bodyPr>
            <a:normAutofit/>
          </a:bodyPr>
          <a:lstStyle/>
          <a:p>
            <a:pPr algn="ctr"/>
            <a:r>
              <a:rPr lang="el-GR" sz="2400" b="1" cap="none" dirty="0">
                <a:solidFill>
                  <a:schemeClr val="bg2"/>
                </a:solidFill>
                <a:latin typeface="Arial" panose="020B0604020202020204" pitchFamily="34" charset="0"/>
                <a:ea typeface="+mn-ea"/>
                <a:cs typeface="Arial" panose="020B0604020202020204" pitchFamily="34" charset="0"/>
              </a:rPr>
              <a:t>Όργανα διενέργειας περιβαλλοντικών επιθεωρήσεων</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513F36EB-E5E0-7DC4-DD3B-4E05DA8556E5}"/>
              </a:ext>
            </a:extLst>
          </p:cNvPr>
          <p:cNvSpPr>
            <a:spLocks noGrp="1"/>
          </p:cNvSpPr>
          <p:nvPr>
            <p:ph idx="1"/>
          </p:nvPr>
        </p:nvSpPr>
        <p:spPr>
          <a:xfrm>
            <a:off x="1141412" y="1550126"/>
            <a:ext cx="9905999" cy="4689356"/>
          </a:xfrm>
        </p:spPr>
        <p:txBody>
          <a:bodyPr>
            <a:normAutofit fontScale="55000" lnSpcReduction="20000"/>
          </a:bodyPr>
          <a:lstStyle/>
          <a:p>
            <a:pPr algn="just"/>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Οι προληπτικές περιβαλλοντικές επιθεωρήσεις διενεργούνται από τις αρμόδιες </a:t>
            </a:r>
            <a:r>
              <a:rPr lang="el-GR" sz="2500" dirty="0" err="1">
                <a:solidFill>
                  <a:srgbClr val="002060"/>
                </a:solidFill>
                <a:latin typeface="Calibri" panose="020F0502020204030204" pitchFamily="34" charset="0"/>
                <a:ea typeface="Calibri" panose="020F0502020204030204" pitchFamily="34" charset="0"/>
                <a:cs typeface="Calibri" panose="020F0502020204030204" pitchFamily="34" charset="0"/>
              </a:rPr>
              <a:t>αδειοδοτικές</a:t>
            </a: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 αρχές (κεντρική ή α</a:t>
            </a: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ποκεντρωμένη κρατική διοίκηση)  </a:t>
            </a:r>
          </a:p>
          <a:p>
            <a:pPr algn="just"/>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Οι κατασταλτικές περιβαλλοντικές επιθεωρήσεις διενεργούνται από: </a:t>
            </a:r>
          </a:p>
          <a:p>
            <a:pPr lvl="1" algn="just">
              <a:buFont typeface="Wingdings" panose="05000000000000000000" pitchFamily="2" charset="2"/>
              <a:buChar char="Ø"/>
            </a:pP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τις </a:t>
            </a: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αρμόδιες </a:t>
            </a:r>
            <a:r>
              <a:rPr lang="el-GR" sz="2500" u="sng" dirty="0">
                <a:solidFill>
                  <a:srgbClr val="002060"/>
                </a:solidFill>
                <a:latin typeface="Calibri" panose="020F0502020204030204" pitchFamily="34" charset="0"/>
                <a:ea typeface="Calibri" panose="020F0502020204030204" pitchFamily="34" charset="0"/>
                <a:cs typeface="Calibri" panose="020F0502020204030204" pitchFamily="34" charset="0"/>
              </a:rPr>
              <a:t>υπηρεσίες των Αποκεντρωμένων Διοικήσεων ή των Περιφερειών </a:t>
            </a: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σε έργα και δραστηριότητες της χωρικής αρμοδιότητάς τους, ανεξαρτήτως κατηγορίας</a:t>
            </a:r>
          </a:p>
          <a:p>
            <a:pPr lvl="1" algn="just">
              <a:buFont typeface="Wingdings" panose="05000000000000000000" pitchFamily="2" charset="2"/>
              <a:buChar char="Ø"/>
            </a:pP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τα </a:t>
            </a:r>
            <a:r>
              <a:rPr lang="el-GR" sz="2500" u="sng" dirty="0">
                <a:solidFill>
                  <a:srgbClr val="002060"/>
                </a:solidFill>
                <a:latin typeface="Calibri" panose="020F0502020204030204" pitchFamily="34" charset="0"/>
                <a:ea typeface="Calibri" panose="020F0502020204030204" pitchFamily="34" charset="0"/>
                <a:cs typeface="Calibri" panose="020F0502020204030204" pitchFamily="34" charset="0"/>
              </a:rPr>
              <a:t>Κλιμάκια Ελέγχου Ποιότητας Περιβάλλοντος </a:t>
            </a: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(ΚΕΠΠΕ), τα οποία συγκροτούνται με απόφαση Περιφερειάρχη σε επίπεδο Περιφέρειας, για ελέγχους σε έργα και δραστηριότητες της χωρικής αρμοδιότητάς τους, ανεξαρτήτως κατηγορίας </a:t>
            </a:r>
          </a:p>
          <a:p>
            <a:pPr lvl="1" algn="just">
              <a:buFont typeface="Wingdings" panose="05000000000000000000" pitchFamily="2" charset="2"/>
              <a:buChar char="Ø"/>
            </a:pP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τους </a:t>
            </a:r>
            <a:r>
              <a:rPr lang="el-GR" sz="2500" u="sng" dirty="0">
                <a:solidFill>
                  <a:srgbClr val="002060"/>
                </a:solidFill>
                <a:latin typeface="Calibri" panose="020F0502020204030204" pitchFamily="34" charset="0"/>
                <a:ea typeface="Calibri" panose="020F0502020204030204" pitchFamily="34" charset="0"/>
                <a:cs typeface="Calibri" panose="020F0502020204030204" pitchFamily="34" charset="0"/>
              </a:rPr>
              <a:t>Επιθεωρητές Περιβάλλοντος </a:t>
            </a: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του ΥΠΕΝ </a:t>
            </a:r>
          </a:p>
          <a:p>
            <a:pPr algn="just"/>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Επίσης, προβλέπεται η δυνατότητα να ανατίθενται περιβαλλοντικές επιθεωρήσεις σε </a:t>
            </a:r>
            <a:r>
              <a:rPr lang="el-GR" sz="2500" u="sng" dirty="0">
                <a:solidFill>
                  <a:srgbClr val="002060"/>
                </a:solidFill>
                <a:latin typeface="Calibri" panose="020F0502020204030204" pitchFamily="34" charset="0"/>
                <a:ea typeface="Calibri" panose="020F0502020204030204" pitchFamily="34" charset="0"/>
                <a:cs typeface="Calibri" panose="020F0502020204030204" pitchFamily="34" charset="0"/>
              </a:rPr>
              <a:t>ιδιώτες περιβαλλοντικούς ελεγκτές </a:t>
            </a: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(εγγεγραμμένους σε σχετικό μητρώο του ΥΠΕΝ), κατόπιν εντολής των ανωτέρω ελεγκτικών αρχών –  η διάταξη δεν έχει ενεργοποιηθεί μέχρι σήμερα   </a:t>
            </a:r>
          </a:p>
          <a:p>
            <a:pPr algn="just"/>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Εφόσον, κατά τους ελέγχους, διαπιστώνονται παραβάσεις που συνιστούν ρύπανση ή άλλη υποβάθμιση του περιβάλλοντος ή παραβαίνουν τις διατάξεις της ισχύουσας νομοθεσίας, επιβάλλεται ως </a:t>
            </a:r>
            <a:r>
              <a:rPr lang="el-GR" sz="25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διοικητική κύρωση </a:t>
            </a:r>
            <a:r>
              <a:rPr lang="el-GR" sz="2500" u="sng" dirty="0">
                <a:solidFill>
                  <a:srgbClr val="002060"/>
                </a:solidFill>
                <a:latin typeface="Calibri" panose="020F0502020204030204" pitchFamily="34" charset="0"/>
                <a:ea typeface="Calibri" panose="020F0502020204030204" pitchFamily="34" charset="0"/>
                <a:cs typeface="Calibri" panose="020F0502020204030204" pitchFamily="34" charset="0"/>
              </a:rPr>
              <a:t>πρόστιμο </a:t>
            </a: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από πεντακόσια (500) μέχρι δύο εκατομμύρια (2.000.000) ευρώ </a:t>
            </a:r>
            <a:r>
              <a:rPr lang="en-US" sz="25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Δυνατή και η </a:t>
            </a:r>
            <a:r>
              <a:rPr lang="el-GR" sz="2500" u="sng" dirty="0">
                <a:solidFill>
                  <a:srgbClr val="002060"/>
                </a:solidFill>
                <a:latin typeface="Calibri" panose="020F0502020204030204" pitchFamily="34" charset="0"/>
                <a:ea typeface="Calibri" panose="020F0502020204030204" pitchFamily="34" charset="0"/>
                <a:cs typeface="Calibri" panose="020F0502020204030204" pitchFamily="34" charset="0"/>
              </a:rPr>
              <a:t>προσωρινή ή οριστική διακοπή λειτουργίας </a:t>
            </a:r>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της δραστηριότητας  </a:t>
            </a:r>
          </a:p>
          <a:p>
            <a:pPr algn="just"/>
            <a:r>
              <a:rPr lang="el-GR" sz="2500" dirty="0">
                <a:solidFill>
                  <a:srgbClr val="002060"/>
                </a:solidFill>
                <a:latin typeface="Calibri" panose="020F0502020204030204" pitchFamily="34" charset="0"/>
                <a:ea typeface="Calibri" panose="020F0502020204030204" pitchFamily="34" charset="0"/>
                <a:cs typeface="Calibri" panose="020F0502020204030204" pitchFamily="34" charset="0"/>
              </a:rPr>
              <a:t>Πέραν τούτου, ο φάκελος της υπόθεσης διαβιβάζεται και στις αρμόδιες εισαγγελικές αρχές για τη διερεύνηση αξιόποινων πράξεων (συνιστά ποινικό αδίκημα τόσο η έλλειψη περιβαλλοντικής άδειας, όπου αυτή απαιτείται, όσο και η υπέρβαση των ορίων της άδειας που έχει χορηγηθεί και η κατά παράβαση αυτής υποβάθμιση του περιβάλλοντος)</a:t>
            </a:r>
          </a:p>
          <a:p>
            <a:endParaRPr lang="en-US" dirty="0"/>
          </a:p>
        </p:txBody>
      </p:sp>
      <p:sp>
        <p:nvSpPr>
          <p:cNvPr id="4" name="Βέλος: Δεξιό 3">
            <a:extLst>
              <a:ext uri="{FF2B5EF4-FFF2-40B4-BE49-F238E27FC236}">
                <a16:creationId xmlns:a16="http://schemas.microsoft.com/office/drawing/2014/main" id="{800FE440-0536-9751-B45B-D4263E35EF82}"/>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11</a:t>
            </a:r>
            <a:endParaRPr lang="en-US" b="1" dirty="0">
              <a:solidFill>
                <a:schemeClr val="bg2"/>
              </a:solidFill>
            </a:endParaRPr>
          </a:p>
        </p:txBody>
      </p:sp>
    </p:spTree>
    <p:extLst>
      <p:ext uri="{BB962C8B-B14F-4D97-AF65-F5344CB8AC3E}">
        <p14:creationId xmlns:p14="http://schemas.microsoft.com/office/powerpoint/2010/main" val="308237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mj-lt"/>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BC25EB-4E63-6F4A-B8C2-FF8753983053}"/>
              </a:ext>
            </a:extLst>
          </p:cNvPr>
          <p:cNvSpPr>
            <a:spLocks noGrp="1"/>
          </p:cNvSpPr>
          <p:nvPr>
            <p:ph type="title"/>
          </p:nvPr>
        </p:nvSpPr>
        <p:spPr>
          <a:xfrm>
            <a:off x="1141413" y="618518"/>
            <a:ext cx="9905998" cy="788941"/>
          </a:xfrm>
        </p:spPr>
        <p:txBody>
          <a:bodyPr>
            <a:normAutofit fontScale="90000"/>
          </a:bodyPr>
          <a:lstStyle/>
          <a:p>
            <a:pPr algn="ctr"/>
            <a:b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b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Α. Η ΣΤΡΑΤΗΓΙΚΗ ΠΕΡΙΒΑΛΛΟΝΤΙΚΗ ΕΚΤΙΜΗΣΗ: </a:t>
            </a:r>
            <a:b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b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Έννοια, σκοπός και νομικό πλαίσιο</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54EB8926-0E7E-27A6-63DD-4E3C9FD3DB0C}"/>
              </a:ext>
            </a:extLst>
          </p:cNvPr>
          <p:cNvSpPr>
            <a:spLocks noGrp="1"/>
          </p:cNvSpPr>
          <p:nvPr>
            <p:ph idx="1"/>
          </p:nvPr>
        </p:nvSpPr>
        <p:spPr>
          <a:xfrm>
            <a:off x="1141412" y="1568824"/>
            <a:ext cx="9905999" cy="4670658"/>
          </a:xfrm>
        </p:spPr>
        <p:txBody>
          <a:bodyPr>
            <a:normAutofit fontScale="70000" lnSpcReduction="20000"/>
          </a:bodyPr>
          <a:lstStyle/>
          <a:p>
            <a:pPr marL="404813" indent="-171450" algn="just">
              <a:buFontTx/>
              <a:buChar char="-"/>
            </a:pPr>
            <a:endPar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Η στρατηγική περιβαλλοντική εκτίμηση (ΣΠΕ) είναι η </a:t>
            </a:r>
            <a:r>
              <a:rPr lang="el-GR" sz="2000" b="1" dirty="0">
                <a:solidFill>
                  <a:srgbClr val="002060"/>
                </a:solidFill>
                <a:latin typeface="Calibri" panose="020F0502020204030204" pitchFamily="34" charset="0"/>
                <a:ea typeface="Calibri" panose="020F0502020204030204" pitchFamily="34" charset="0"/>
                <a:cs typeface="Calibri" panose="020F0502020204030204" pitchFamily="34" charset="0"/>
              </a:rPr>
              <a:t>διοικητική διαδικασία</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με την οποία εκτιμώνται, αξιολογούνται και αντιμετωπίζονται οι </a:t>
            </a:r>
            <a:r>
              <a:rPr lang="el-GR" sz="2000" b="1" dirty="0">
                <a:solidFill>
                  <a:srgbClr val="002060"/>
                </a:solidFill>
                <a:latin typeface="Calibri" panose="020F0502020204030204" pitchFamily="34" charset="0"/>
                <a:ea typeface="Calibri" panose="020F0502020204030204" pitchFamily="34" charset="0"/>
                <a:cs typeface="Calibri" panose="020F0502020204030204" pitchFamily="34" charset="0"/>
              </a:rPr>
              <a:t>επιπτώσεις στο περιβάλλον ενός σχεδίου ή προγράμματος</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algn="just"/>
            <a:r>
              <a:rPr lang="el-GR" sz="2000" b="1" dirty="0">
                <a:solidFill>
                  <a:srgbClr val="002060"/>
                </a:solidFill>
                <a:latin typeface="Calibri" panose="020F0502020204030204" pitchFamily="34" charset="0"/>
                <a:ea typeface="Calibri" panose="020F0502020204030204" pitchFamily="34" charset="0"/>
                <a:cs typeface="Calibri" panose="020F0502020204030204" pitchFamily="34" charset="0"/>
              </a:rPr>
              <a:t>Σκοπός</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της στρατηγικής περιβαλλοντικής εκτίμησης είναι η υψηλού επιπέδου προστασία του περιβάλλοντος και η ενσωμάτωση περιβαλλοντικών ζητημάτων στην προετοιμασία και θέσπιση σχεδίων και προγραμμάτων, προωθώντας τη βιώσιμη ανάπτυξη </a:t>
            </a:r>
          </a:p>
          <a:p>
            <a:pPr algn="just"/>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Η διαδικασία ΣΠΕ αποτελεί έκφανση της </a:t>
            </a:r>
            <a:r>
              <a:rPr lang="el-GR" sz="20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αρχής της ενσωμάτωσης </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a:t>
            </a:r>
            <a:r>
              <a:rPr lang="el-GR" sz="2000" dirty="0" err="1">
                <a:solidFill>
                  <a:srgbClr val="002060"/>
                </a:solidFill>
                <a:latin typeface="Calibri" panose="020F0502020204030204" pitchFamily="34" charset="0"/>
                <a:ea typeface="Calibri" panose="020F0502020204030204" pitchFamily="34" charset="0"/>
                <a:cs typeface="Calibri" panose="020F0502020204030204" pitchFamily="34" charset="0"/>
              </a:rPr>
              <a:t>integration</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2000" dirty="0" err="1">
                <a:solidFill>
                  <a:srgbClr val="002060"/>
                </a:solidFill>
                <a:latin typeface="Calibri" panose="020F0502020204030204" pitchFamily="34" charset="0"/>
                <a:ea typeface="Calibri" panose="020F0502020204030204" pitchFamily="34" charset="0"/>
                <a:cs typeface="Calibri" panose="020F0502020204030204" pitchFamily="34" charset="0"/>
              </a:rPr>
              <a:t>principle</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και σημαντικό µ</a:t>
            </a:r>
            <a:r>
              <a:rPr lang="el-GR" sz="2000" dirty="0" err="1">
                <a:solidFill>
                  <a:srgbClr val="002060"/>
                </a:solidFill>
                <a:latin typeface="Calibri" panose="020F0502020204030204" pitchFamily="34" charset="0"/>
                <a:ea typeface="Calibri" panose="020F0502020204030204" pitchFamily="34" charset="0"/>
                <a:cs typeface="Calibri" panose="020F0502020204030204" pitchFamily="34" charset="0"/>
              </a:rPr>
              <a:t>έσο</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για την </a:t>
            </a:r>
            <a:r>
              <a:rPr lang="el-GR" sz="2000" dirty="0" err="1">
                <a:solidFill>
                  <a:srgbClr val="002060"/>
                </a:solidFill>
                <a:latin typeface="Calibri" panose="020F0502020204030204" pitchFamily="34" charset="0"/>
                <a:ea typeface="Calibri" panose="020F0502020204030204" pitchFamily="34" charset="0"/>
                <a:cs typeface="Calibri" panose="020F0502020204030204" pitchFamily="34" charset="0"/>
              </a:rPr>
              <a:t>ενσωµάτωση</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περιβαλλοντικών διαστάσεων στην </a:t>
            </a:r>
            <a:r>
              <a:rPr lang="el-GR" sz="2000" dirty="0" err="1">
                <a:solidFill>
                  <a:srgbClr val="002060"/>
                </a:solidFill>
                <a:latin typeface="Calibri" panose="020F0502020204030204" pitchFamily="34" charset="0"/>
                <a:ea typeface="Calibri" panose="020F0502020204030204" pitchFamily="34" charset="0"/>
                <a:cs typeface="Calibri" panose="020F0502020204030204" pitchFamily="34" charset="0"/>
              </a:rPr>
              <a:t>προετοιµασία</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και έγκριση </a:t>
            </a:r>
            <a:r>
              <a:rPr lang="el-GR" sz="2000" dirty="0" err="1">
                <a:solidFill>
                  <a:srgbClr val="002060"/>
                </a:solidFill>
                <a:latin typeface="Calibri" panose="020F0502020204030204" pitchFamily="34" charset="0"/>
                <a:ea typeface="Calibri" panose="020F0502020204030204" pitchFamily="34" charset="0"/>
                <a:cs typeface="Calibri" panose="020F0502020204030204" pitchFamily="34" charset="0"/>
              </a:rPr>
              <a:t>ορισµένων</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σχεδίων και </a:t>
            </a:r>
            <a:r>
              <a:rPr lang="el-GR" sz="2000" dirty="0" err="1">
                <a:solidFill>
                  <a:srgbClr val="002060"/>
                </a:solidFill>
                <a:latin typeface="Calibri" panose="020F0502020204030204" pitchFamily="34" charset="0"/>
                <a:ea typeface="Calibri" panose="020F0502020204030204" pitchFamily="34" charset="0"/>
                <a:cs typeface="Calibri" panose="020F0502020204030204" pitchFamily="34" charset="0"/>
              </a:rPr>
              <a:t>προγρα</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µµ</a:t>
            </a:r>
            <a:r>
              <a:rPr lang="el-GR" sz="2000" dirty="0" err="1">
                <a:solidFill>
                  <a:srgbClr val="002060"/>
                </a:solidFill>
                <a:latin typeface="Calibri" panose="020F0502020204030204" pitchFamily="34" charset="0"/>
                <a:ea typeface="Calibri" panose="020F0502020204030204" pitchFamily="34" charset="0"/>
                <a:cs typeface="Calibri" panose="020F0502020204030204" pitchFamily="34" charset="0"/>
              </a:rPr>
              <a:t>άτων</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που ενδέχεται να έχουν </a:t>
            </a:r>
            <a:r>
              <a:rPr lang="el-GR" sz="2000" dirty="0" err="1">
                <a:solidFill>
                  <a:srgbClr val="002060"/>
                </a:solidFill>
                <a:latin typeface="Calibri" panose="020F0502020204030204" pitchFamily="34" charset="0"/>
                <a:ea typeface="Calibri" panose="020F0502020204030204" pitchFamily="34" charset="0"/>
                <a:cs typeface="Calibri" panose="020F0502020204030204" pitchFamily="34" charset="0"/>
              </a:rPr>
              <a:t>σηµαντικές</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περιβαλλοντικές επιπτώσεις– Άρθρο 11 ΣΛΕΕ: </a:t>
            </a:r>
            <a:r>
              <a:rPr lang="el-GR" sz="2000" i="1" dirty="0">
                <a:solidFill>
                  <a:srgbClr val="002060"/>
                </a:solidFill>
                <a:latin typeface="Calibri" panose="020F0502020204030204" pitchFamily="34" charset="0"/>
                <a:ea typeface="Calibri" panose="020F0502020204030204" pitchFamily="34" charset="0"/>
                <a:cs typeface="Calibri" panose="020F0502020204030204" pitchFamily="34" charset="0"/>
              </a:rPr>
              <a:t>«Οι απαιτήσεις της περιβαλλοντικής προστασίας πρέπει να ενταχθούν στον καθορισμό και την εφαρμογή των πολιτικών και δράσεων της Ένωσης, ιδίως προκειμένου να προωθηθεί η αειφόρος ανάπτυξη</a:t>
            </a:r>
          </a:p>
          <a:p>
            <a:pPr algn="just"/>
            <a:r>
              <a:rPr lang="el-GR" sz="2000" b="1" dirty="0">
                <a:solidFill>
                  <a:srgbClr val="002060"/>
                </a:solidFill>
                <a:latin typeface="Calibri" panose="020F0502020204030204" pitchFamily="34" charset="0"/>
                <a:ea typeface="Calibri" panose="020F0502020204030204" pitchFamily="34" charset="0"/>
                <a:cs typeface="Calibri" panose="020F0502020204030204" pitchFamily="34" charset="0"/>
              </a:rPr>
              <a:t>Νομικό πλαίσιο</a:t>
            </a:r>
            <a:r>
              <a:rPr lang="el-GR" sz="20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lvl="1" algn="just">
              <a:buFont typeface="Wingdings" panose="05000000000000000000" pitchFamily="2" charset="2"/>
              <a:buChar char="Ø"/>
            </a:pPr>
            <a:r>
              <a:rPr lang="el-GR" u="sng" dirty="0" err="1">
                <a:solidFill>
                  <a:srgbClr val="002060"/>
                </a:solidFill>
                <a:latin typeface="Calibri" panose="020F0502020204030204" pitchFamily="34" charset="0"/>
                <a:ea typeface="Calibri" panose="020F0502020204030204" pitchFamily="34" charset="0"/>
                <a:cs typeface="Calibri" panose="020F0502020204030204" pitchFamily="34" charset="0"/>
              </a:rPr>
              <a:t>Ενωσιακό</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Οδηγία 2001/42/ΕΚ</a:t>
            </a:r>
          </a:p>
          <a:p>
            <a:pPr lvl="1" algn="just">
              <a:buFont typeface="Wingdings" panose="05000000000000000000" pitchFamily="2" charset="2"/>
              <a:buChar char="Ø"/>
            </a:pPr>
            <a:r>
              <a:rPr lang="el-GR" u="sng" dirty="0">
                <a:solidFill>
                  <a:srgbClr val="002060"/>
                </a:solidFill>
                <a:latin typeface="Calibri" panose="020F0502020204030204" pitchFamily="34" charset="0"/>
                <a:ea typeface="Calibri" panose="020F0502020204030204" pitchFamily="34" charset="0"/>
                <a:cs typeface="Calibri" panose="020F0502020204030204" pitchFamily="34" charset="0"/>
              </a:rPr>
              <a:t>Εθνικό</a:t>
            </a: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ΚΥΑ ΕΥΠΕ/οικ.107017/28.8.2006 (Β΄ 1225 Β΄/5.9.2006), όπως τροποποιήθηκε και ισχύει με τις ΚΥΑ:</a:t>
            </a:r>
          </a:p>
          <a:p>
            <a:pPr marL="457200" lvl="1" indent="0" algn="just">
              <a:buNone/>
              <a:tabLst>
                <a:tab pos="457200" algn="l"/>
              </a:tabLst>
            </a:pP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α) ΚΥΑ 40238/28.9.2017 (ΦΕΚ Β' 3759/25.10.2017) </a:t>
            </a:r>
          </a:p>
          <a:p>
            <a:pPr marL="457200" lvl="1" indent="0" algn="just">
              <a:buNone/>
              <a:tabLst>
                <a:tab pos="457200" algn="l"/>
              </a:tabLst>
            </a:pP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β) ΚΥΑ 38181/2695/15.4.2022 (ΦΕΚ Β’ 1923/18.4.2022)</a:t>
            </a:r>
          </a:p>
          <a:p>
            <a:pPr marL="457200" lvl="1" indent="0" algn="just">
              <a:buNone/>
              <a:tabLst>
                <a:tab pos="457200" algn="l"/>
              </a:tabLst>
            </a:pP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γ) ΚΥΑ 76515/5170/22.7.2022 (ΦΕΚ Β’ 3999/29.7.2022)</a:t>
            </a:r>
          </a:p>
          <a:p>
            <a:pPr marL="457200" lvl="1" indent="0" algn="just">
              <a:buNone/>
              <a:tabLst>
                <a:tab pos="457200" algn="l"/>
              </a:tabLst>
            </a:pPr>
            <a:r>
              <a:rPr lang="el-GR" dirty="0">
                <a:solidFill>
                  <a:srgbClr val="002060"/>
                </a:solidFill>
                <a:latin typeface="Calibri" panose="020F0502020204030204" pitchFamily="34" charset="0"/>
                <a:ea typeface="Calibri" panose="020F0502020204030204" pitchFamily="34" charset="0"/>
                <a:cs typeface="Calibri" panose="020F0502020204030204" pitchFamily="34" charset="0"/>
              </a:rPr>
              <a:t> δ) ΚΥΑ 94750/6235/2023/15.9.2023 (ΦΕΚ Β’ 5774/4.10.2023)</a:t>
            </a:r>
          </a:p>
          <a:p>
            <a:pPr marL="914400" lvl="1" indent="0" algn="just">
              <a:lnSpc>
                <a:spcPct val="90000"/>
              </a:lnSpc>
              <a:buNone/>
              <a:tabLst>
                <a:tab pos="914400" algn="l"/>
              </a:tabLst>
            </a:pPr>
            <a:endParaRPr lang="el-G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400" dirty="0">
              <a:solidFill>
                <a:schemeClr val="bg2"/>
              </a:solidFill>
            </a:endParaRPr>
          </a:p>
        </p:txBody>
      </p:sp>
      <p:sp>
        <p:nvSpPr>
          <p:cNvPr id="4" name="Βέλος: Δεξιό 3">
            <a:extLst>
              <a:ext uri="{FF2B5EF4-FFF2-40B4-BE49-F238E27FC236}">
                <a16:creationId xmlns:a16="http://schemas.microsoft.com/office/drawing/2014/main" id="{ADA79BA3-F527-DEDA-3458-261607949BC9}"/>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a:t>
            </a:r>
            <a:endParaRPr lang="en-US" b="1" dirty="0">
              <a:solidFill>
                <a:schemeClr val="bg2"/>
              </a:solidFill>
            </a:endParaRPr>
          </a:p>
        </p:txBody>
      </p:sp>
    </p:spTree>
    <p:extLst>
      <p:ext uri="{BB962C8B-B14F-4D97-AF65-F5344CB8AC3E}">
        <p14:creationId xmlns:p14="http://schemas.microsoft.com/office/powerpoint/2010/main" val="1201756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8E4C83-510F-EDFF-CB8B-34139DFE0A54}"/>
              </a:ext>
            </a:extLst>
          </p:cNvPr>
          <p:cNvSpPr>
            <a:spLocks noGrp="1"/>
          </p:cNvSpPr>
          <p:nvPr>
            <p:ph type="title"/>
          </p:nvPr>
        </p:nvSpPr>
        <p:spPr>
          <a:xfrm>
            <a:off x="1141413" y="618518"/>
            <a:ext cx="9905998" cy="484633"/>
          </a:xfrm>
        </p:spPr>
        <p:txBody>
          <a:bodyPr>
            <a:norm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Πεδίο εφαρμογής της διαδικασίας ΣΠΕ </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052376E3-02EB-8AFE-F199-375D389474CA}"/>
              </a:ext>
            </a:extLst>
          </p:cNvPr>
          <p:cNvSpPr>
            <a:spLocks noGrp="1"/>
          </p:cNvSpPr>
          <p:nvPr>
            <p:ph idx="1"/>
          </p:nvPr>
        </p:nvSpPr>
        <p:spPr>
          <a:xfrm>
            <a:off x="1141412" y="1203509"/>
            <a:ext cx="9905999" cy="5654491"/>
          </a:xfrm>
        </p:spPr>
        <p:txBody>
          <a:bodyPr>
            <a:normAutofit lnSpcReduction="10000"/>
          </a:bodyPr>
          <a:lstStyle/>
          <a:p>
            <a:pPr algn="just">
              <a:lnSpc>
                <a:spcPct val="90000"/>
              </a:lnSpc>
              <a:spcBef>
                <a:spcPts val="600"/>
              </a:spcBef>
              <a:spcAft>
                <a:spcPts val="600"/>
              </a:spcAft>
            </a:pP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Σε διαδικασία ΣΠΕ υπάγονται, σύμφωνα με την ευρωπαϊκή και εθνική νομοθεσία, σχέδια και προγράμματα που πληρούν </a:t>
            </a:r>
            <a:r>
              <a:rPr lang="el-GR" sz="1500" b="1" dirty="0" err="1">
                <a:solidFill>
                  <a:srgbClr val="002060"/>
                </a:solidFill>
                <a:latin typeface="Calibri" panose="020F0502020204030204" pitchFamily="34" charset="0"/>
                <a:ea typeface="Calibri" panose="020F0502020204030204" pitchFamily="34" charset="0"/>
                <a:cs typeface="Calibri" panose="020F0502020204030204" pitchFamily="34" charset="0"/>
              </a:rPr>
              <a:t>σωρευτικώς</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 τις ακόλουθες προϋποθέσεις: </a:t>
            </a:r>
          </a:p>
          <a:p>
            <a:pPr lvl="1" algn="just">
              <a:lnSpc>
                <a:spcPct val="90000"/>
              </a:lnSpc>
              <a:spcBef>
                <a:spcPts val="600"/>
              </a:spcBef>
              <a:spcAft>
                <a:spcPts val="600"/>
              </a:spcAft>
              <a:buFont typeface="Wingdings" panose="05000000000000000000" pitchFamily="2" charset="2"/>
              <a:buChar char="Ø"/>
            </a:pP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Πρώτον, εκπονούνται ή/και εγκρίνονται από µ</a:t>
            </a:r>
            <a:r>
              <a:rPr lang="el-GR" sz="1500" dirty="0" err="1">
                <a:solidFill>
                  <a:srgbClr val="002060"/>
                </a:solidFill>
                <a:latin typeface="Calibri" panose="020F0502020204030204" pitchFamily="34" charset="0"/>
                <a:ea typeface="Calibri" panose="020F0502020204030204" pitchFamily="34" charset="0"/>
                <a:cs typeface="Calibri" panose="020F0502020204030204" pitchFamily="34" charset="0"/>
              </a:rPr>
              <a:t>ια</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 αρχή  σε εθνικό, περιφερειακό ή τοπικό επίπεδο ή εκπονούνται από µ</a:t>
            </a:r>
            <a:r>
              <a:rPr lang="el-GR" sz="1500" dirty="0" err="1">
                <a:solidFill>
                  <a:srgbClr val="002060"/>
                </a:solidFill>
                <a:latin typeface="Calibri" panose="020F0502020204030204" pitchFamily="34" charset="0"/>
                <a:ea typeface="Calibri" panose="020F0502020204030204" pitchFamily="34" charset="0"/>
                <a:cs typeface="Calibri" panose="020F0502020204030204" pitchFamily="34" charset="0"/>
              </a:rPr>
              <a:t>ια</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 αρχή </a:t>
            </a:r>
            <a:r>
              <a:rPr lang="el-GR" sz="1500" dirty="0" err="1">
                <a:solidFill>
                  <a:srgbClr val="002060"/>
                </a:solidFill>
                <a:latin typeface="Calibri" panose="020F0502020204030204" pitchFamily="34" charset="0"/>
                <a:ea typeface="Calibri" panose="020F0502020204030204" pitchFamily="34" charset="0"/>
                <a:cs typeface="Calibri" panose="020F0502020204030204" pitchFamily="34" charset="0"/>
              </a:rPr>
              <a:t>προκειµένου</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 να εγκριθούν, µέσω </a:t>
            </a:r>
            <a:r>
              <a:rPr lang="el-GR" sz="1500" dirty="0" err="1">
                <a:solidFill>
                  <a:srgbClr val="002060"/>
                </a:solidFill>
                <a:latin typeface="Calibri" panose="020F0502020204030204" pitchFamily="34" charset="0"/>
                <a:ea typeface="Calibri" panose="020F0502020204030204" pitchFamily="34" charset="0"/>
                <a:cs typeface="Calibri" panose="020F0502020204030204" pitchFamily="34" charset="0"/>
              </a:rPr>
              <a:t>νοµοθετικής</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 διαδικασίας, από το Κοινοβούλιο</a:t>
            </a:r>
          </a:p>
          <a:p>
            <a:pPr lvl="1" algn="just">
              <a:lnSpc>
                <a:spcPct val="90000"/>
              </a:lnSpc>
              <a:spcBef>
                <a:spcPts val="600"/>
              </a:spcBef>
              <a:spcAft>
                <a:spcPts val="600"/>
              </a:spcAft>
              <a:buFont typeface="Wingdings" panose="05000000000000000000" pitchFamily="2" charset="2"/>
              <a:buChar char="Ø"/>
            </a:pP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Δεύτερον, απαιτούνται βάσει εθνικών </a:t>
            </a:r>
            <a:r>
              <a:rPr lang="el-GR" sz="1500" dirty="0" err="1">
                <a:solidFill>
                  <a:srgbClr val="002060"/>
                </a:solidFill>
                <a:latin typeface="Calibri" panose="020F0502020204030204" pitchFamily="34" charset="0"/>
                <a:ea typeface="Calibri" panose="020F0502020204030204" pitchFamily="34" charset="0"/>
                <a:cs typeface="Calibri" panose="020F0502020204030204" pitchFamily="34" charset="0"/>
              </a:rPr>
              <a:t>νοµοθετικών</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 κανονιστικών ή διοικητικών διατάξεων </a:t>
            </a:r>
          </a:p>
          <a:p>
            <a:pPr algn="just">
              <a:lnSpc>
                <a:spcPct val="90000"/>
              </a:lnSpc>
              <a:spcBef>
                <a:spcPts val="600"/>
              </a:spcBef>
              <a:spcAft>
                <a:spcPts val="600"/>
              </a:spcAft>
            </a:pP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Τα ανωτέρω σχέδια και προγράμματα καταλαμβάνονται από τις ρυθμίσεις της οδηγίας </a:t>
            </a:r>
            <a:r>
              <a:rPr lang="el-GR" sz="1500" u="sng" dirty="0">
                <a:solidFill>
                  <a:srgbClr val="002060"/>
                </a:solidFill>
                <a:latin typeface="Calibri" panose="020F0502020204030204" pitchFamily="34" charset="0"/>
                <a:ea typeface="Calibri" panose="020F0502020204030204" pitchFamily="34" charset="0"/>
                <a:cs typeface="Calibri" panose="020F0502020204030204" pitchFamily="34" charset="0"/>
              </a:rPr>
              <a:t>εφόσον ενδέχεται να έχουν σημαντικές περιβαλλοντικές επιπτώσεις. Δηλαδή θα πρέπει να επηρεάζουν την </a:t>
            </a:r>
            <a:r>
              <a:rPr lang="el-GR" sz="1500" u="sng" dirty="0" err="1">
                <a:solidFill>
                  <a:srgbClr val="002060"/>
                </a:solidFill>
                <a:latin typeface="Calibri" panose="020F0502020204030204" pitchFamily="34" charset="0"/>
                <a:ea typeface="Calibri" panose="020F0502020204030204" pitchFamily="34" charset="0"/>
                <a:cs typeface="Calibri" panose="020F0502020204030204" pitchFamily="34" charset="0"/>
              </a:rPr>
              <a:t>αδειοδότηση</a:t>
            </a:r>
            <a:r>
              <a:rPr lang="el-GR" sz="1500" u="sng" dirty="0">
                <a:solidFill>
                  <a:srgbClr val="002060"/>
                </a:solidFill>
                <a:latin typeface="Calibri" panose="020F0502020204030204" pitchFamily="34" charset="0"/>
                <a:ea typeface="Calibri" panose="020F0502020204030204" pitchFamily="34" charset="0"/>
                <a:cs typeface="Calibri" panose="020F0502020204030204" pitchFamily="34" charset="0"/>
              </a:rPr>
              <a:t> μελλοντικών έργων και δραστηριοτήτων.</a:t>
            </a:r>
            <a:endPar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just">
              <a:lnSpc>
                <a:spcPct val="90000"/>
              </a:lnSpc>
              <a:spcBef>
                <a:spcPts val="600"/>
              </a:spcBef>
              <a:spcAft>
                <a:spcPts val="600"/>
              </a:spcAft>
            </a:pP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Ως τέτοια, δηλαδή ως έχοντα σημαντικές επιπτώσεις, θεωρούνται </a:t>
            </a:r>
            <a:r>
              <a:rPr lang="el-GR" sz="1500" b="1" dirty="0">
                <a:solidFill>
                  <a:srgbClr val="002060"/>
                </a:solidFill>
                <a:latin typeface="Calibri" panose="020F0502020204030204" pitchFamily="34" charset="0"/>
                <a:ea typeface="Calibri" panose="020F0502020204030204" pitchFamily="34" charset="0"/>
                <a:cs typeface="Calibri" panose="020F0502020204030204" pitchFamily="34" charset="0"/>
              </a:rPr>
              <a:t>αυτοδικαίως</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 από την ισχύουσα νομοθεσία, τα σχέδια και προγράμματα που: </a:t>
            </a:r>
          </a:p>
          <a:p>
            <a:pPr lvl="1" algn="just">
              <a:lnSpc>
                <a:spcPct val="90000"/>
              </a:lnSpc>
              <a:spcBef>
                <a:spcPts val="600"/>
              </a:spcBef>
              <a:spcAft>
                <a:spcPts val="600"/>
              </a:spcAft>
              <a:buFont typeface="Wingdings" panose="05000000000000000000" pitchFamily="2" charset="2"/>
              <a:buChar char="Ø"/>
            </a:pP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α) είτε εκπονούνται για τη γεωργία, δασοπονία, αλιεία, ενέργεια, βιομηχανία, μεταφορές, διαχείριση αποβλήτων, διαχείριση υδάτινων πόρων, τηλεπικοινωνίες, τουρισμό, χωροταξία ή χρήση του εδάφους και τα οποία καθορίζουν το </a:t>
            </a:r>
            <a:r>
              <a:rPr lang="el-GR" sz="1500" b="1" dirty="0">
                <a:solidFill>
                  <a:srgbClr val="002060"/>
                </a:solidFill>
                <a:latin typeface="Calibri" panose="020F0502020204030204" pitchFamily="34" charset="0"/>
                <a:ea typeface="Calibri" panose="020F0502020204030204" pitchFamily="34" charset="0"/>
                <a:cs typeface="Calibri" panose="020F0502020204030204" pitchFamily="34" charset="0"/>
              </a:rPr>
              <a:t>πλαίσιο για μελλοντικές άδειες έργων </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που απαριθμούνται στα παραρτήματα Ι και ΙΙ της οδηγίας 85/337/ΕΟΚ (ήδη οδηγίας 2011/92/ΕΕ) </a:t>
            </a:r>
          </a:p>
          <a:p>
            <a:pPr lvl="1" algn="just">
              <a:lnSpc>
                <a:spcPct val="90000"/>
              </a:lnSpc>
              <a:spcBef>
                <a:spcPts val="600"/>
              </a:spcBef>
              <a:spcAft>
                <a:spcPts val="600"/>
              </a:spcAft>
              <a:buFont typeface="Wingdings" panose="05000000000000000000" pitchFamily="2" charset="2"/>
              <a:buChar char="Ø"/>
            </a:pP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β) είτε εκείνα για τα οποία, λόγω των συνεπειών που ενδέχεται να έχουν σε ορισμένους τόπους του δικτύου </a:t>
            </a:r>
            <a:r>
              <a:rPr lang="en-US" sz="1500" dirty="0">
                <a:solidFill>
                  <a:srgbClr val="002060"/>
                </a:solidFill>
                <a:latin typeface="Calibri" panose="020F0502020204030204" pitchFamily="34" charset="0"/>
                <a:ea typeface="Calibri" panose="020F0502020204030204" pitchFamily="34" charset="0"/>
                <a:cs typeface="Calibri" panose="020F0502020204030204" pitchFamily="34" charset="0"/>
              </a:rPr>
              <a:t>Natura</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 απαιτείται εκτίμηση των περιβαλλοντικών επιπτώσεων σύμφωνα µε τα άρθρα 6 και 7 της οδηγίας 92/43/ΕΟΚ (οδηγία για τους </a:t>
            </a:r>
            <a:r>
              <a:rPr lang="el-GR" sz="1500" dirty="0" err="1">
                <a:solidFill>
                  <a:srgbClr val="002060"/>
                </a:solidFill>
                <a:latin typeface="Calibri" panose="020F0502020204030204" pitchFamily="34" charset="0"/>
                <a:ea typeface="Calibri" panose="020F0502020204030204" pitchFamily="34" charset="0"/>
                <a:cs typeface="Calibri" panose="020F0502020204030204" pitchFamily="34" charset="0"/>
              </a:rPr>
              <a:t>οικοτόπους</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indent="-285750" algn="just">
              <a:lnSpc>
                <a:spcPct val="90000"/>
              </a:lnSpc>
              <a:spcBef>
                <a:spcPts val="600"/>
              </a:spcBef>
              <a:spcAft>
                <a:spcPts val="600"/>
              </a:spcAft>
            </a:pP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Κάθε άλλο σχέδιο και πρόγραμμα που δεν εντάσσεται στις ανωτέρω περιπτώσεις α΄ και β΄, καθώς και οι τροποποιήσεις των ήδη εγκεκριμένων σχεδίων και προγραμμάτων, υπάγονται σε διαδικασία ΣΠΕ μόνον εφόσον προηγηθεί </a:t>
            </a:r>
            <a:r>
              <a:rPr lang="el-GR" sz="1500" u="sng" dirty="0">
                <a:solidFill>
                  <a:srgbClr val="002060"/>
                </a:solidFill>
                <a:latin typeface="Calibri" panose="020F0502020204030204" pitchFamily="34" charset="0"/>
                <a:ea typeface="Calibri" panose="020F0502020204030204" pitchFamily="34" charset="0"/>
                <a:cs typeface="Calibri" panose="020F0502020204030204" pitchFamily="34" charset="0"/>
              </a:rPr>
              <a:t>διαδικασία περιβαλλοντικού προελέγχου </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από την οποία προκύπτει ότι ενδέχεται να έχουν σημαντικές επιπτώσεις στο περιβάλλον</a:t>
            </a:r>
          </a:p>
          <a:p>
            <a:pPr indent="-285750" algn="just">
              <a:lnSpc>
                <a:spcPct val="90000"/>
              </a:lnSpc>
              <a:spcBef>
                <a:spcPts val="600"/>
              </a:spcBef>
              <a:spcAft>
                <a:spcPts val="600"/>
              </a:spcAft>
            </a:pPr>
            <a:r>
              <a:rPr lang="el-GR" sz="15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Εξαιρούνται από τη διαδικασία ΣΠΕ</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 α) Σχέδια και </a:t>
            </a:r>
            <a:r>
              <a:rPr lang="el-GR" sz="1500" dirty="0" err="1">
                <a:solidFill>
                  <a:srgbClr val="002060"/>
                </a:solidFill>
                <a:latin typeface="Calibri" panose="020F0502020204030204" pitchFamily="34" charset="0"/>
                <a:ea typeface="Calibri" panose="020F0502020204030204" pitchFamily="34" charset="0"/>
                <a:cs typeface="Calibri" panose="020F0502020204030204" pitchFamily="34" charset="0"/>
              </a:rPr>
              <a:t>προγρά</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µµ</a:t>
            </a:r>
            <a:r>
              <a:rPr lang="el-GR" sz="1500" dirty="0" err="1">
                <a:solidFill>
                  <a:srgbClr val="002060"/>
                </a:solidFill>
                <a:latin typeface="Calibri" panose="020F0502020204030204" pitchFamily="34" charset="0"/>
                <a:ea typeface="Calibri" panose="020F0502020204030204" pitchFamily="34" charset="0"/>
                <a:cs typeface="Calibri" panose="020F0502020204030204" pitchFamily="34" charset="0"/>
              </a:rPr>
              <a:t>ατα</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 που εξυπηρετούν αποκλειστικά </a:t>
            </a:r>
            <a:r>
              <a:rPr lang="el-GR" sz="1500" b="1" dirty="0">
                <a:solidFill>
                  <a:srgbClr val="002060"/>
                </a:solidFill>
                <a:latin typeface="Calibri" panose="020F0502020204030204" pitchFamily="34" charset="0"/>
                <a:ea typeface="Calibri" panose="020F0502020204030204" pitchFamily="34" charset="0"/>
                <a:cs typeface="Calibri" panose="020F0502020204030204" pitchFamily="34" charset="0"/>
              </a:rPr>
              <a:t>σκοπούς εθνικής </a:t>
            </a:r>
            <a:r>
              <a:rPr lang="el-GR" sz="1500" b="1" dirty="0" err="1">
                <a:solidFill>
                  <a:srgbClr val="002060"/>
                </a:solidFill>
                <a:latin typeface="Calibri" panose="020F0502020204030204" pitchFamily="34" charset="0"/>
                <a:ea typeface="Calibri" panose="020F0502020204030204" pitchFamily="34" charset="0"/>
                <a:cs typeface="Calibri" panose="020F0502020204030204" pitchFamily="34" charset="0"/>
              </a:rPr>
              <a:t>άµυνας</a:t>
            </a:r>
            <a:r>
              <a:rPr lang="el-GR" sz="1500" b="1" dirty="0">
                <a:solidFill>
                  <a:srgbClr val="002060"/>
                </a:solidFill>
                <a:latin typeface="Calibri" panose="020F0502020204030204" pitchFamily="34" charset="0"/>
                <a:ea typeface="Calibri" panose="020F0502020204030204" pitchFamily="34" charset="0"/>
                <a:cs typeface="Calibri" panose="020F0502020204030204" pitchFamily="34" charset="0"/>
              </a:rPr>
              <a:t> ή καταστάσεις έκτακτης ανάγκης </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και β) </a:t>
            </a:r>
            <a:r>
              <a:rPr lang="el-GR" sz="1500" b="1" dirty="0" err="1">
                <a:solidFill>
                  <a:srgbClr val="002060"/>
                </a:solidFill>
                <a:latin typeface="Calibri" panose="020F0502020204030204" pitchFamily="34" charset="0"/>
                <a:ea typeface="Calibri" panose="020F0502020204030204" pitchFamily="34" charset="0"/>
                <a:cs typeface="Calibri" panose="020F0502020204030204" pitchFamily="34" charset="0"/>
              </a:rPr>
              <a:t>δηµοσιονοµικά</a:t>
            </a:r>
            <a:r>
              <a:rPr lang="el-GR" sz="1500" b="1" dirty="0">
                <a:solidFill>
                  <a:srgbClr val="002060"/>
                </a:solidFill>
                <a:latin typeface="Calibri" panose="020F0502020204030204" pitchFamily="34" charset="0"/>
                <a:ea typeface="Calibri" panose="020F0502020204030204" pitchFamily="34" charset="0"/>
                <a:cs typeface="Calibri" panose="020F0502020204030204" pitchFamily="34" charset="0"/>
              </a:rPr>
              <a:t> σχέδια και </a:t>
            </a:r>
            <a:r>
              <a:rPr lang="el-GR" sz="1500" b="1" dirty="0" err="1">
                <a:solidFill>
                  <a:srgbClr val="002060"/>
                </a:solidFill>
                <a:latin typeface="Calibri" panose="020F0502020204030204" pitchFamily="34" charset="0"/>
                <a:ea typeface="Calibri" panose="020F0502020204030204" pitchFamily="34" charset="0"/>
                <a:cs typeface="Calibri" panose="020F0502020204030204" pitchFamily="34" charset="0"/>
              </a:rPr>
              <a:t>προγρά</a:t>
            </a:r>
            <a:r>
              <a:rPr lang="el-GR" sz="1500" b="1" dirty="0">
                <a:solidFill>
                  <a:srgbClr val="002060"/>
                </a:solidFill>
                <a:latin typeface="Calibri" panose="020F0502020204030204" pitchFamily="34" charset="0"/>
                <a:ea typeface="Calibri" panose="020F0502020204030204" pitchFamily="34" charset="0"/>
                <a:cs typeface="Calibri" panose="020F0502020204030204" pitchFamily="34" charset="0"/>
              </a:rPr>
              <a:t>µµ</a:t>
            </a:r>
            <a:r>
              <a:rPr lang="el-GR" sz="1500" b="1" dirty="0" err="1">
                <a:solidFill>
                  <a:srgbClr val="002060"/>
                </a:solidFill>
                <a:latin typeface="Calibri" panose="020F0502020204030204" pitchFamily="34" charset="0"/>
                <a:ea typeface="Calibri" panose="020F0502020204030204" pitchFamily="34" charset="0"/>
                <a:cs typeface="Calibri" panose="020F0502020204030204" pitchFamily="34" charset="0"/>
              </a:rPr>
              <a:t>ατα</a:t>
            </a:r>
            <a:r>
              <a:rPr lang="el-GR" sz="1500" b="1" dirty="0">
                <a:solidFill>
                  <a:srgbClr val="002060"/>
                </a:solidFill>
                <a:latin typeface="Calibri" panose="020F0502020204030204" pitchFamily="34" charset="0"/>
                <a:ea typeface="Calibri" panose="020F0502020204030204" pitchFamily="34" charset="0"/>
                <a:cs typeface="Calibri" panose="020F0502020204030204" pitchFamily="34" charset="0"/>
              </a:rPr>
              <a:t> ή σχέδια και </a:t>
            </a:r>
            <a:r>
              <a:rPr lang="el-GR" sz="1500" b="1" dirty="0" err="1">
                <a:solidFill>
                  <a:srgbClr val="002060"/>
                </a:solidFill>
                <a:latin typeface="Calibri" panose="020F0502020204030204" pitchFamily="34" charset="0"/>
                <a:ea typeface="Calibri" panose="020F0502020204030204" pitchFamily="34" charset="0"/>
                <a:cs typeface="Calibri" panose="020F0502020204030204" pitchFamily="34" charset="0"/>
              </a:rPr>
              <a:t>προγρά</a:t>
            </a:r>
            <a:r>
              <a:rPr lang="el-GR" sz="1500" b="1" dirty="0">
                <a:solidFill>
                  <a:srgbClr val="002060"/>
                </a:solidFill>
                <a:latin typeface="Calibri" panose="020F0502020204030204" pitchFamily="34" charset="0"/>
                <a:ea typeface="Calibri" panose="020F0502020204030204" pitchFamily="34" charset="0"/>
                <a:cs typeface="Calibri" panose="020F0502020204030204" pitchFamily="34" charset="0"/>
              </a:rPr>
              <a:t>µµ</a:t>
            </a:r>
            <a:r>
              <a:rPr lang="el-GR" sz="1500" b="1" dirty="0" err="1">
                <a:solidFill>
                  <a:srgbClr val="002060"/>
                </a:solidFill>
                <a:latin typeface="Calibri" panose="020F0502020204030204" pitchFamily="34" charset="0"/>
                <a:ea typeface="Calibri" panose="020F0502020204030204" pitchFamily="34" charset="0"/>
                <a:cs typeface="Calibri" panose="020F0502020204030204" pitchFamily="34" charset="0"/>
              </a:rPr>
              <a:t>ατα</a:t>
            </a:r>
            <a:r>
              <a:rPr lang="el-GR" sz="1500" b="1" dirty="0">
                <a:solidFill>
                  <a:srgbClr val="002060"/>
                </a:solidFill>
                <a:latin typeface="Calibri" panose="020F0502020204030204" pitchFamily="34" charset="0"/>
                <a:ea typeface="Calibri" panose="020F0502020204030204" pitchFamily="34" charset="0"/>
                <a:cs typeface="Calibri" panose="020F0502020204030204" pitchFamily="34" charset="0"/>
              </a:rPr>
              <a:t> που αφορούν τον </a:t>
            </a:r>
            <a:r>
              <a:rPr lang="el-GR" sz="1500" b="1" dirty="0" err="1">
                <a:solidFill>
                  <a:srgbClr val="002060"/>
                </a:solidFill>
                <a:latin typeface="Calibri" panose="020F0502020204030204" pitchFamily="34" charset="0"/>
                <a:ea typeface="Calibri" panose="020F0502020204030204" pitchFamily="34" charset="0"/>
                <a:cs typeface="Calibri" panose="020F0502020204030204" pitchFamily="34" charset="0"/>
              </a:rPr>
              <a:t>προϋπολογισµό</a:t>
            </a:r>
            <a:r>
              <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rPr>
              <a:t>.</a:t>
            </a:r>
          </a:p>
          <a:p>
            <a:pPr indent="-285750" algn="just">
              <a:lnSpc>
                <a:spcPct val="90000"/>
              </a:lnSpc>
              <a:spcBef>
                <a:spcPts val="600"/>
              </a:spcBef>
              <a:spcAft>
                <a:spcPts val="600"/>
              </a:spcAft>
            </a:pPr>
            <a:endParaRPr lang="el-GR" sz="15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sz="1200" dirty="0">
              <a:solidFill>
                <a:srgbClr val="002060"/>
              </a:solidFill>
            </a:endParaRPr>
          </a:p>
        </p:txBody>
      </p:sp>
      <p:sp>
        <p:nvSpPr>
          <p:cNvPr id="4" name="Βέλος: Δεξιό 3">
            <a:extLst>
              <a:ext uri="{FF2B5EF4-FFF2-40B4-BE49-F238E27FC236}">
                <a16:creationId xmlns:a16="http://schemas.microsoft.com/office/drawing/2014/main" id="{3515F18F-8217-6F86-CE17-C1214B5B5975}"/>
              </a:ext>
            </a:extLst>
          </p:cNvPr>
          <p:cNvSpPr/>
          <p:nvPr/>
        </p:nvSpPr>
        <p:spPr>
          <a:xfrm>
            <a:off x="0"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3</a:t>
            </a:r>
            <a:endParaRPr lang="en-US" b="1" dirty="0">
              <a:solidFill>
                <a:schemeClr val="bg2"/>
              </a:solidFill>
            </a:endParaRPr>
          </a:p>
        </p:txBody>
      </p:sp>
    </p:spTree>
    <p:extLst>
      <p:ext uri="{BB962C8B-B14F-4D97-AF65-F5344CB8AC3E}">
        <p14:creationId xmlns:p14="http://schemas.microsoft.com/office/powerpoint/2010/main" val="3726355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4C47B0-70A8-8E41-7926-A543DCDBBE92}"/>
              </a:ext>
            </a:extLst>
          </p:cNvPr>
          <p:cNvSpPr>
            <a:spLocks noGrp="1"/>
          </p:cNvSpPr>
          <p:nvPr>
            <p:ph type="title"/>
          </p:nvPr>
        </p:nvSpPr>
        <p:spPr>
          <a:xfrm>
            <a:off x="1141413" y="618518"/>
            <a:ext cx="9905998" cy="915008"/>
          </a:xfrm>
          <a:noFill/>
        </p:spPr>
        <p:txBody>
          <a:bodyPr>
            <a:normAutofit fontScale="90000"/>
          </a:bodyPr>
          <a:lstStyle/>
          <a:p>
            <a:pPr algn="ctr">
              <a:lnSpc>
                <a:spcPct val="150000"/>
              </a:lnSpc>
            </a:pPr>
            <a:br>
              <a:rPr lang="el-GR" sz="2000" b="1" dirty="0">
                <a:solidFill>
                  <a:schemeClr val="bg2"/>
                </a:solidFill>
              </a:rPr>
            </a:br>
            <a:br>
              <a:rPr lang="el-GR" sz="2000" b="1" dirty="0">
                <a:solidFill>
                  <a:schemeClr val="bg2"/>
                </a:solidFill>
              </a:rPr>
            </a:br>
            <a:r>
              <a:rPr lang="el-GR"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t>Σχέδια και προγράμματα για τα οποία απαιτείται η τήρηση διαδικασίας ΣΠΕ στην Ελλάδα</a:t>
            </a:r>
            <a:br>
              <a:rPr lang="el-GR" sz="2000" b="1" dirty="0">
                <a:solidFill>
                  <a:schemeClr val="bg2"/>
                </a:solidFill>
              </a:rPr>
            </a:br>
            <a:br>
              <a:rPr lang="el-GR" sz="2000" b="1" dirty="0">
                <a:solidFill>
                  <a:schemeClr val="bg2"/>
                </a:solidFill>
              </a:rPr>
            </a:br>
            <a:br>
              <a:rPr lang="el-GR" sz="2000" b="1" dirty="0">
                <a:solidFill>
                  <a:schemeClr val="bg2"/>
                </a:solidFill>
              </a:rPr>
            </a:br>
            <a:endParaRPr lang="en-US" sz="2000" dirty="0">
              <a:solidFill>
                <a:schemeClr val="bg2"/>
              </a:solidFill>
            </a:endParaRPr>
          </a:p>
        </p:txBody>
      </p:sp>
      <p:sp>
        <p:nvSpPr>
          <p:cNvPr id="8" name="Βέλος: Δεξιό 7">
            <a:extLst>
              <a:ext uri="{FF2B5EF4-FFF2-40B4-BE49-F238E27FC236}">
                <a16:creationId xmlns:a16="http://schemas.microsoft.com/office/drawing/2014/main" id="{2C8F1C20-A602-0B4C-C1C9-46E9141C7FDE}"/>
              </a:ext>
            </a:extLst>
          </p:cNvPr>
          <p:cNvSpPr/>
          <p:nvPr/>
        </p:nvSpPr>
        <p:spPr>
          <a:xfrm>
            <a:off x="-1789" y="515189"/>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4</a:t>
            </a:r>
            <a:endParaRPr lang="en-US" b="1" dirty="0">
              <a:solidFill>
                <a:schemeClr val="bg2"/>
              </a:solidFill>
            </a:endParaRPr>
          </a:p>
        </p:txBody>
      </p:sp>
      <p:graphicFrame>
        <p:nvGraphicFramePr>
          <p:cNvPr id="7" name="Θέση περιεχομένου 6">
            <a:extLst>
              <a:ext uri="{FF2B5EF4-FFF2-40B4-BE49-F238E27FC236}">
                <a16:creationId xmlns:a16="http://schemas.microsoft.com/office/drawing/2014/main" id="{039C8836-1D70-DF71-A088-4134383AD565}"/>
              </a:ext>
            </a:extLst>
          </p:cNvPr>
          <p:cNvGraphicFramePr>
            <a:graphicFrameLocks noGrp="1"/>
          </p:cNvGraphicFramePr>
          <p:nvPr>
            <p:ph idx="1"/>
            <p:extLst>
              <p:ext uri="{D42A27DB-BD31-4B8C-83A1-F6EECF244321}">
                <p14:modId xmlns:p14="http://schemas.microsoft.com/office/powerpoint/2010/main" val="699605227"/>
              </p:ext>
            </p:extLst>
          </p:nvPr>
        </p:nvGraphicFramePr>
        <p:xfrm>
          <a:off x="794657" y="1338944"/>
          <a:ext cx="11059886" cy="5465021"/>
        </p:xfrm>
        <a:graphic>
          <a:graphicData uri="http://schemas.openxmlformats.org/drawingml/2006/table">
            <a:tbl>
              <a:tblPr firstRow="1" bandRow="1">
                <a:tableStyleId>{35758FB7-9AC5-4552-8A53-C91805E547FA}</a:tableStyleId>
              </a:tblPr>
              <a:tblGrid>
                <a:gridCol w="5529943">
                  <a:extLst>
                    <a:ext uri="{9D8B030D-6E8A-4147-A177-3AD203B41FA5}">
                      <a16:colId xmlns:a16="http://schemas.microsoft.com/office/drawing/2014/main" val="4066430204"/>
                    </a:ext>
                  </a:extLst>
                </a:gridCol>
                <a:gridCol w="5529943">
                  <a:extLst>
                    <a:ext uri="{9D8B030D-6E8A-4147-A177-3AD203B41FA5}">
                      <a16:colId xmlns:a16="http://schemas.microsoft.com/office/drawing/2014/main" val="1727254907"/>
                    </a:ext>
                  </a:extLst>
                </a:gridCol>
              </a:tblGrid>
              <a:tr h="862541">
                <a:tc>
                  <a:txBody>
                    <a:bodyPr/>
                    <a:lstStyle/>
                    <a:p>
                      <a:pPr algn="ctr"/>
                      <a:r>
                        <a:rPr lang="el-GR" sz="1400" b="0" dirty="0">
                          <a:solidFill>
                            <a:schemeClr val="bg2"/>
                          </a:solidFill>
                          <a:latin typeface="Calibri" panose="020F0502020204030204" pitchFamily="34" charset="0"/>
                          <a:cs typeface="Calibri" panose="020F0502020204030204" pitchFamily="34" charset="0"/>
                        </a:rPr>
                        <a:t>Χωροταξικά και πολεοδομικά σχέδια Ν. 4447/2016 (Ειδικά Χωροταξικά Πλαίσια, Περιφερειακά Χωροταξικά Πλαίσια, Τοπικά Πολεοδομικά Σχέδια, Ειδικά Πολεοδομικά Σχέδια) </a:t>
                      </a:r>
                      <a:endParaRPr lang="en-US" sz="1400" b="0" dirty="0">
                        <a:solidFill>
                          <a:schemeClr val="bg2"/>
                        </a:solidFill>
                        <a:latin typeface="Calibri" panose="020F0502020204030204" pitchFamily="34" charset="0"/>
                        <a:cs typeface="Calibri" panose="020F0502020204030204" pitchFamily="34" charset="0"/>
                      </a:endParaRPr>
                    </a:p>
                  </a:txBody>
                  <a:tcPr/>
                </a:tc>
                <a:tc>
                  <a:txBody>
                    <a:bodyPr/>
                    <a:lstStyle/>
                    <a:p>
                      <a:pPr algn="just"/>
                      <a:r>
                        <a:rPr lang="el-GR" sz="1400" b="0" dirty="0">
                          <a:solidFill>
                            <a:schemeClr val="bg2"/>
                          </a:solidFill>
                          <a:latin typeface="Calibri" panose="020F0502020204030204" pitchFamily="34" charset="0"/>
                          <a:cs typeface="Calibri" panose="020F0502020204030204" pitchFamily="34" charset="0"/>
                        </a:rPr>
                        <a:t>Γενικά προγραμματικά σχέδια τουριστικών λιμένων (μαρίνες) </a:t>
                      </a:r>
                    </a:p>
                    <a:p>
                      <a:pPr algn="ctr"/>
                      <a:endParaRPr lang="en-US" sz="1400" b="0" dirty="0">
                        <a:solidFill>
                          <a:schemeClr val="bg2"/>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186234927"/>
                  </a:ext>
                </a:extLst>
              </a:tr>
              <a:tr h="46624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400" dirty="0">
                          <a:solidFill>
                            <a:srgbClr val="002060"/>
                          </a:solidFill>
                          <a:latin typeface="Calibri" panose="020F0502020204030204" pitchFamily="34" charset="0"/>
                          <a:cs typeface="Calibri" panose="020F0502020204030204" pitchFamily="34" charset="0"/>
                        </a:rPr>
                        <a:t>Ειδικές κατηγορίες χωρικών σχεδίων (ΠΟΤΑ, ΠΟΑΠΔ, ΕΣΧΑΔΑ, ΕΣΧΑΣΕ)</a:t>
                      </a:r>
                    </a:p>
                    <a:p>
                      <a:pPr algn="ctr"/>
                      <a:endParaRPr lang="en-US" sz="1400" dirty="0">
                        <a:latin typeface="Calibri" panose="020F0502020204030204" pitchFamily="34" charset="0"/>
                        <a:cs typeface="Calibri" panose="020F05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400" dirty="0">
                          <a:solidFill>
                            <a:srgbClr val="002060"/>
                          </a:solidFill>
                          <a:latin typeface="Calibri" panose="020F0502020204030204" pitchFamily="34" charset="0"/>
                          <a:cs typeface="Calibri" panose="020F0502020204030204" pitchFamily="34" charset="0"/>
                        </a:rPr>
                        <a:t>Προγράμματα έρευνας και εκμετάλλευσης υδρογονανθράκων </a:t>
                      </a:r>
                    </a:p>
                    <a:p>
                      <a:pPr algn="ct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399303227"/>
                  </a:ext>
                </a:extLst>
              </a:tr>
              <a:tr h="65822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400" dirty="0">
                          <a:solidFill>
                            <a:srgbClr val="002060"/>
                          </a:solidFill>
                          <a:latin typeface="Calibri" panose="020F0502020204030204" pitchFamily="34" charset="0"/>
                          <a:cs typeface="Calibri" panose="020F0502020204030204" pitchFamily="34" charset="0"/>
                        </a:rPr>
                        <a:t>Σχέδια διαχείρισης υδατικών πόρων </a:t>
                      </a:r>
                    </a:p>
                    <a:p>
                      <a:pPr algn="ctr"/>
                      <a:endParaRPr lang="en-US" sz="1400" dirty="0">
                        <a:latin typeface="Calibri" panose="020F0502020204030204" pitchFamily="34" charset="0"/>
                        <a:cs typeface="Calibri" panose="020F05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400" dirty="0">
                          <a:solidFill>
                            <a:srgbClr val="002060"/>
                          </a:solidFill>
                          <a:latin typeface="Calibri" panose="020F0502020204030204" pitchFamily="34" charset="0"/>
                          <a:cs typeface="Calibri" panose="020F0502020204030204" pitchFamily="34" charset="0"/>
                        </a:rPr>
                        <a:t>Περιφερειακά Σχέδια για την Προσαρμογή στην Κλιματική Αλλαγή (</a:t>
                      </a:r>
                      <a:r>
                        <a:rPr lang="el-GR" sz="1400" dirty="0" err="1">
                          <a:solidFill>
                            <a:srgbClr val="002060"/>
                          </a:solidFill>
                          <a:latin typeface="Calibri" panose="020F0502020204030204" pitchFamily="34" charset="0"/>
                          <a:cs typeface="Calibri" panose="020F0502020204030204" pitchFamily="34" charset="0"/>
                        </a:rPr>
                        <a:t>ΠεΣΠΚΑ</a:t>
                      </a:r>
                      <a:r>
                        <a:rPr lang="el-GR" sz="1400" dirty="0">
                          <a:solidFill>
                            <a:srgbClr val="002060"/>
                          </a:solidFill>
                          <a:latin typeface="Calibri" panose="020F0502020204030204" pitchFamily="34" charset="0"/>
                          <a:cs typeface="Calibri" panose="020F0502020204030204" pitchFamily="34" charset="0"/>
                        </a:rPr>
                        <a:t>) – άρθρο 43 Ν. 4414/2016 </a:t>
                      </a:r>
                    </a:p>
                    <a:p>
                      <a:pPr algn="ct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012949677"/>
                  </a:ext>
                </a:extLst>
              </a:tr>
              <a:tr h="123417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400" dirty="0">
                          <a:solidFill>
                            <a:srgbClr val="002060"/>
                          </a:solidFill>
                          <a:latin typeface="Calibri" panose="020F0502020204030204" pitchFamily="34" charset="0"/>
                          <a:cs typeface="Calibri" panose="020F0502020204030204" pitchFamily="34" charset="0"/>
                        </a:rPr>
                        <a:t>Περιφερειακά Σχέδια Διαχείρισης Στερεών Αποβλήτων (ΠΕΣΔΑ)</a:t>
                      </a:r>
                    </a:p>
                    <a:p>
                      <a:pPr algn="ctr"/>
                      <a:endParaRPr lang="en-US" sz="1400" dirty="0">
                        <a:latin typeface="Calibri" panose="020F0502020204030204" pitchFamily="34" charset="0"/>
                        <a:cs typeface="Calibri" panose="020F05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400" dirty="0">
                          <a:solidFill>
                            <a:srgbClr val="002060"/>
                          </a:solidFill>
                          <a:latin typeface="Calibri" panose="020F0502020204030204" pitchFamily="34" charset="0"/>
                          <a:cs typeface="Calibri" panose="020F0502020204030204" pitchFamily="34" charset="0"/>
                        </a:rPr>
                        <a:t>Επιχειρησιακά Προγράμματα του ΕΣΠΑ και λοιπά σχέδια και προγράμματα που συγχρηματοδοτούνται από την Ευρωπαϊκή Ένωση, εφόσον εμπίπτουν σε έναν από τους τομείς που αναφέρονται στη σχετική οδηγία (γεωργία, αλιεία, ενέργεια, βιομηχανία, μεταφορές, τουρισμός, διαχείριση αποβλήτων κ.λπ.)</a:t>
                      </a:r>
                    </a:p>
                    <a:p>
                      <a:pPr algn="ct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130772564"/>
                  </a:ext>
                </a:extLst>
              </a:tr>
              <a:tr h="46624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400" dirty="0">
                          <a:solidFill>
                            <a:srgbClr val="002060"/>
                          </a:solidFill>
                          <a:latin typeface="Calibri" panose="020F0502020204030204" pitchFamily="34" charset="0"/>
                          <a:cs typeface="Calibri" panose="020F0502020204030204" pitchFamily="34" charset="0"/>
                        </a:rPr>
                        <a:t>Εθνικό Σχέδιο Διαχείρισης Επικινδύνων Αποβλήτων</a:t>
                      </a:r>
                    </a:p>
                    <a:p>
                      <a:pPr algn="ctr"/>
                      <a:endParaRPr lang="en-US" sz="1400" dirty="0">
                        <a:latin typeface="Calibri" panose="020F0502020204030204" pitchFamily="34" charset="0"/>
                        <a:cs typeface="Calibri" panose="020F0502020204030204" pitchFamily="34" charset="0"/>
                      </a:endParaRPr>
                    </a:p>
                  </a:txBody>
                  <a:tcPr/>
                </a:tc>
                <a:tc>
                  <a:txBody>
                    <a:bodyPr/>
                    <a:lstStyle/>
                    <a:p>
                      <a:pPr algn="ct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711327569"/>
                  </a:ext>
                </a:extLst>
              </a:tr>
              <a:tr h="65822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400" dirty="0">
                          <a:solidFill>
                            <a:srgbClr val="002060"/>
                          </a:solidFill>
                          <a:latin typeface="Calibri" panose="020F0502020204030204" pitchFamily="34" charset="0"/>
                          <a:cs typeface="Calibri" panose="020F0502020204030204" pitchFamily="34" charset="0"/>
                        </a:rPr>
                        <a:t>Σχέδια Εγγειοβελτιωτικών Έργων και Αξιοποίησης </a:t>
                      </a:r>
                      <a:r>
                        <a:rPr lang="el-GR" sz="1400" dirty="0" err="1">
                          <a:solidFill>
                            <a:srgbClr val="002060"/>
                          </a:solidFill>
                          <a:latin typeface="Calibri" panose="020F0502020204030204" pitchFamily="34" charset="0"/>
                          <a:cs typeface="Calibri" panose="020F0502020204030204" pitchFamily="34" charset="0"/>
                        </a:rPr>
                        <a:t>Εδαφοϋδατικών</a:t>
                      </a:r>
                      <a:r>
                        <a:rPr lang="el-GR" sz="1400" dirty="0">
                          <a:solidFill>
                            <a:srgbClr val="002060"/>
                          </a:solidFill>
                          <a:latin typeface="Calibri" panose="020F0502020204030204" pitchFamily="34" charset="0"/>
                          <a:cs typeface="Calibri" panose="020F0502020204030204" pitchFamily="34" charset="0"/>
                        </a:rPr>
                        <a:t> Πόρων</a:t>
                      </a:r>
                    </a:p>
                    <a:p>
                      <a:pPr algn="ctr"/>
                      <a:endParaRPr lang="en-US" sz="1400" dirty="0">
                        <a:latin typeface="Calibri" panose="020F0502020204030204" pitchFamily="34" charset="0"/>
                        <a:cs typeface="Calibri" panose="020F0502020204030204" pitchFamily="34" charset="0"/>
                      </a:endParaRPr>
                    </a:p>
                  </a:txBody>
                  <a:tcPr/>
                </a:tc>
                <a:tc>
                  <a:txBody>
                    <a:bodyPr/>
                    <a:lstStyle/>
                    <a:p>
                      <a:pPr algn="ct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924255656"/>
                  </a:ext>
                </a:extLst>
              </a:tr>
              <a:tr h="65822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400" dirty="0">
                          <a:solidFill>
                            <a:srgbClr val="002060"/>
                          </a:solidFill>
                          <a:latin typeface="Calibri" panose="020F0502020204030204" pitchFamily="34" charset="0"/>
                          <a:cs typeface="Calibri" panose="020F0502020204030204" pitchFamily="34" charset="0"/>
                        </a:rPr>
                        <a:t>Γενικά προγραμματικά σχέδια (</a:t>
                      </a:r>
                      <a:r>
                        <a:rPr lang="en-US" sz="1400" dirty="0">
                          <a:solidFill>
                            <a:srgbClr val="002060"/>
                          </a:solidFill>
                          <a:latin typeface="Calibri" panose="020F0502020204030204" pitchFamily="34" charset="0"/>
                          <a:cs typeface="Calibri" panose="020F0502020204030204" pitchFamily="34" charset="0"/>
                        </a:rPr>
                        <a:t>masterplans) </a:t>
                      </a:r>
                      <a:r>
                        <a:rPr lang="el-GR" sz="1400" dirty="0">
                          <a:solidFill>
                            <a:srgbClr val="002060"/>
                          </a:solidFill>
                          <a:latin typeface="Calibri" panose="020F0502020204030204" pitchFamily="34" charset="0"/>
                          <a:cs typeface="Calibri" panose="020F0502020204030204" pitchFamily="34" charset="0"/>
                        </a:rPr>
                        <a:t>επιβατικών-εμπορικών λιμένων (Λιμένες Πειραιά, Θεσσαλονίκης, Ηγουμενίτσας, Καβάλας κ.λπ.) </a:t>
                      </a:r>
                    </a:p>
                    <a:p>
                      <a:pPr algn="ctr"/>
                      <a:endParaRPr lang="en-US" sz="1400" dirty="0">
                        <a:latin typeface="Calibri" panose="020F0502020204030204" pitchFamily="34" charset="0"/>
                        <a:cs typeface="Calibri" panose="020F0502020204030204" pitchFamily="34" charset="0"/>
                      </a:endParaRPr>
                    </a:p>
                  </a:txBody>
                  <a:tcPr/>
                </a:tc>
                <a:tc>
                  <a:txBody>
                    <a:bodyPr/>
                    <a:lstStyle/>
                    <a:p>
                      <a:pPr algn="ctr"/>
                      <a:endParaRPr lang="en-US" sz="14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053128318"/>
                  </a:ext>
                </a:extLst>
              </a:tr>
            </a:tbl>
          </a:graphicData>
        </a:graphic>
      </p:graphicFrame>
    </p:spTree>
    <p:extLst>
      <p:ext uri="{BB962C8B-B14F-4D97-AF65-F5344CB8AC3E}">
        <p14:creationId xmlns:p14="http://schemas.microsoft.com/office/powerpoint/2010/main" val="1172679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9530B3-D322-39DD-527A-3207460E330D}"/>
              </a:ext>
            </a:extLst>
          </p:cNvPr>
          <p:cNvSpPr>
            <a:spLocks noGrp="1"/>
          </p:cNvSpPr>
          <p:nvPr>
            <p:ph type="title"/>
          </p:nvPr>
        </p:nvSpPr>
        <p:spPr>
          <a:xfrm>
            <a:off x="1141413" y="618518"/>
            <a:ext cx="9905998" cy="591718"/>
          </a:xfrm>
        </p:spPr>
        <p:txBody>
          <a:bodyPr>
            <a:norm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διαδικασία ΣΠΕ </a:t>
            </a:r>
            <a:b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br>
            <a:endParaRPr lang="en-US" sz="1800" dirty="0">
              <a:solidFill>
                <a:schemeClr val="bg2"/>
              </a:solidFill>
              <a:latin typeface="Arial" panose="020B0604020202020204" pitchFamily="34" charset="0"/>
              <a:cs typeface="Arial" panose="020B0604020202020204" pitchFamily="34" charset="0"/>
            </a:endParaRPr>
          </a:p>
        </p:txBody>
      </p:sp>
      <p:sp>
        <p:nvSpPr>
          <p:cNvPr id="4" name="Βέλος: Δεξιό 3">
            <a:extLst>
              <a:ext uri="{FF2B5EF4-FFF2-40B4-BE49-F238E27FC236}">
                <a16:creationId xmlns:a16="http://schemas.microsoft.com/office/drawing/2014/main" id="{5AA4D2AB-4F6F-E492-87EA-C24BB24B8F8F}"/>
              </a:ext>
            </a:extLst>
          </p:cNvPr>
          <p:cNvSpPr/>
          <p:nvPr/>
        </p:nvSpPr>
        <p:spPr>
          <a:xfrm>
            <a:off x="0" y="537321"/>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5</a:t>
            </a:r>
            <a:endParaRPr lang="en-US" b="1" dirty="0">
              <a:solidFill>
                <a:schemeClr val="bg2"/>
              </a:solidFill>
            </a:endParaRPr>
          </a:p>
        </p:txBody>
      </p:sp>
      <p:graphicFrame>
        <p:nvGraphicFramePr>
          <p:cNvPr id="6" name="Διάγραμμα 5">
            <a:extLst>
              <a:ext uri="{FF2B5EF4-FFF2-40B4-BE49-F238E27FC236}">
                <a16:creationId xmlns:a16="http://schemas.microsoft.com/office/drawing/2014/main" id="{201EEC87-FAD4-F35E-8E98-FF55B68C2DE7}"/>
              </a:ext>
            </a:extLst>
          </p:cNvPr>
          <p:cNvGraphicFramePr/>
          <p:nvPr>
            <p:extLst>
              <p:ext uri="{D42A27DB-BD31-4B8C-83A1-F6EECF244321}">
                <p14:modId xmlns:p14="http://schemas.microsoft.com/office/powerpoint/2010/main" val="4070101747"/>
              </p:ext>
            </p:extLst>
          </p:nvPr>
        </p:nvGraphicFramePr>
        <p:xfrm>
          <a:off x="1515035" y="4299045"/>
          <a:ext cx="8644965" cy="16893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Θέση περιεχομένου 6">
            <a:extLst>
              <a:ext uri="{FF2B5EF4-FFF2-40B4-BE49-F238E27FC236}">
                <a16:creationId xmlns:a16="http://schemas.microsoft.com/office/drawing/2014/main" id="{BF60CD47-D2D0-7BB5-2D2F-70352A89D4CD}"/>
              </a:ext>
            </a:extLst>
          </p:cNvPr>
          <p:cNvSpPr>
            <a:spLocks noGrp="1"/>
          </p:cNvSpPr>
          <p:nvPr>
            <p:ph idx="1"/>
          </p:nvPr>
        </p:nvSpPr>
        <p:spPr>
          <a:xfrm>
            <a:off x="1141412" y="1310184"/>
            <a:ext cx="9905999" cy="4929297"/>
          </a:xfrm>
        </p:spPr>
        <p:txBody>
          <a:bodyPr>
            <a:normAutofit lnSpcReduction="10000"/>
          </a:bodyPr>
          <a:lstStyle/>
          <a:p>
            <a:pPr>
              <a:buFont typeface="Wingdings" panose="05000000000000000000" pitchFamily="2" charset="2"/>
              <a:buChar char="Ø"/>
            </a:pPr>
            <a:r>
              <a:rPr lang="el-GR" sz="1900" dirty="0">
                <a:solidFill>
                  <a:schemeClr val="bg2"/>
                </a:solidFill>
                <a:latin typeface="Calibri" panose="020F0502020204030204" pitchFamily="34" charset="0"/>
                <a:ea typeface="Calibri" panose="020F0502020204030204" pitchFamily="34" charset="0"/>
                <a:cs typeface="Calibri" panose="020F0502020204030204" pitchFamily="34" charset="0"/>
              </a:rPr>
              <a:t>Η στρατηγική περιβαλλοντική εκτίμηση περιλαμβάνει: </a:t>
            </a:r>
          </a:p>
          <a:p>
            <a:pPr marL="804863" indent="-342900">
              <a:buFont typeface="Wingdings" panose="05000000000000000000" pitchFamily="2" charset="2"/>
              <a:buChar char="§"/>
            </a:pPr>
            <a:r>
              <a:rPr lang="el-GR" sz="1900" dirty="0">
                <a:solidFill>
                  <a:schemeClr val="bg2"/>
                </a:solidFill>
                <a:latin typeface="Calibri" panose="020F0502020204030204" pitchFamily="34" charset="0"/>
                <a:ea typeface="Calibri" panose="020F0502020204030204" pitchFamily="34" charset="0"/>
                <a:cs typeface="Calibri" panose="020F0502020204030204" pitchFamily="34" charset="0"/>
              </a:rPr>
              <a:t>την εκπόνηση Στρατηγικής Μελέτης Περιβαλλοντικών Επιπτώσεων (ΣΜΠΕ),</a:t>
            </a:r>
          </a:p>
          <a:p>
            <a:pPr marL="804863" indent="-342900">
              <a:buFont typeface="Wingdings" panose="05000000000000000000" pitchFamily="2" charset="2"/>
              <a:buChar char="§"/>
            </a:pPr>
            <a:r>
              <a:rPr lang="el-GR" sz="1900" dirty="0">
                <a:solidFill>
                  <a:schemeClr val="bg2"/>
                </a:solidFill>
                <a:latin typeface="Calibri" panose="020F0502020204030204" pitchFamily="34" charset="0"/>
                <a:ea typeface="Calibri" panose="020F0502020204030204" pitchFamily="34" charset="0"/>
                <a:cs typeface="Calibri" panose="020F0502020204030204" pitchFamily="34" charset="0"/>
              </a:rPr>
              <a:t>τη διεξαγωγή διαβουλεύσεων με τις αρχές και το κοινό,</a:t>
            </a:r>
          </a:p>
          <a:p>
            <a:pPr marL="804863" indent="-342900" algn="just">
              <a:buFont typeface="Wingdings" panose="05000000000000000000" pitchFamily="2" charset="2"/>
              <a:buChar char="§"/>
            </a:pPr>
            <a:r>
              <a:rPr lang="el-GR" sz="1900" dirty="0">
                <a:solidFill>
                  <a:schemeClr val="bg2"/>
                </a:solidFill>
                <a:latin typeface="Calibri" panose="020F0502020204030204" pitchFamily="34" charset="0"/>
                <a:ea typeface="Calibri" panose="020F0502020204030204" pitchFamily="34" charset="0"/>
                <a:cs typeface="Calibri" panose="020F0502020204030204" pitchFamily="34" charset="0"/>
              </a:rPr>
              <a:t>τη συνεκτίμηση της ΣΜΠΕ και των αποτελεσμάτων της διαβούλευσης κατά τη λήψη απόφασης σχετικά με ένα σχέδιο ή πρόγραμμα</a:t>
            </a:r>
          </a:p>
          <a:p>
            <a:pPr marL="804863" indent="-342900">
              <a:buFont typeface="Wingdings" panose="05000000000000000000" pitchFamily="2" charset="2"/>
              <a:buChar char="§"/>
            </a:pPr>
            <a:r>
              <a:rPr lang="el-GR" sz="1900" dirty="0">
                <a:solidFill>
                  <a:schemeClr val="bg2"/>
                </a:solidFill>
                <a:latin typeface="Calibri" panose="020F0502020204030204" pitchFamily="34" charset="0"/>
                <a:ea typeface="Calibri" panose="020F0502020204030204" pitchFamily="34" charset="0"/>
                <a:cs typeface="Calibri" panose="020F0502020204030204" pitchFamily="34" charset="0"/>
              </a:rPr>
              <a:t>την ενημέρωση σχετικά με την απόφαση αυτή. </a:t>
            </a:r>
          </a:p>
          <a:p>
            <a:pPr algn="just">
              <a:buFont typeface="Wingdings" panose="05000000000000000000" pitchFamily="2" charset="2"/>
              <a:buChar char="Ø"/>
            </a:pPr>
            <a:r>
              <a:rPr lang="el-GR" sz="1900" dirty="0">
                <a:solidFill>
                  <a:schemeClr val="bg2"/>
                </a:solidFill>
                <a:latin typeface="Calibri" panose="020F0502020204030204" pitchFamily="34" charset="0"/>
                <a:ea typeface="Calibri" panose="020F0502020204030204" pitchFamily="34" charset="0"/>
                <a:cs typeface="Calibri" panose="020F0502020204030204" pitchFamily="34" charset="0"/>
              </a:rPr>
              <a:t>Η περιβαλλοντική έγκριση του σχεδίου ή προγράμματος (δηλαδή ο καθορισμός περιβαλλοντικών κατευθύνσεων και όρων για την υλοποίηση του σχεδίου/προγράμματος) μπορεί να γίνει: </a:t>
            </a:r>
          </a:p>
          <a:p>
            <a:pPr marL="804863" indent="-342900">
              <a:buFont typeface="Wingdings" panose="05000000000000000000" pitchFamily="2" charset="2"/>
              <a:buChar char="§"/>
            </a:pPr>
            <a:r>
              <a:rPr lang="el-GR" sz="1900" dirty="0">
                <a:solidFill>
                  <a:schemeClr val="bg2"/>
                </a:solidFill>
                <a:latin typeface="Calibri" panose="020F0502020204030204" pitchFamily="34" charset="0"/>
                <a:ea typeface="Calibri" panose="020F0502020204030204" pitchFamily="34" charset="0"/>
                <a:cs typeface="Calibri" panose="020F0502020204030204" pitchFamily="34" charset="0"/>
              </a:rPr>
              <a:t>είτε με την πράξη έγκρισης του σχεδίου ή του προγράμματος καθ’ εαυτή </a:t>
            </a:r>
          </a:p>
          <a:p>
            <a:pPr marL="804863" indent="-342900" algn="just">
              <a:buFont typeface="Wingdings" panose="05000000000000000000" pitchFamily="2" charset="2"/>
              <a:buChar char="§"/>
            </a:pPr>
            <a:r>
              <a:rPr lang="el-GR" sz="1900" dirty="0">
                <a:solidFill>
                  <a:schemeClr val="bg2"/>
                </a:solidFill>
                <a:latin typeface="Calibri" panose="020F0502020204030204" pitchFamily="34" charset="0"/>
                <a:ea typeface="Calibri" panose="020F0502020204030204" pitchFamily="34" charset="0"/>
                <a:cs typeface="Calibri" panose="020F0502020204030204" pitchFamily="34" charset="0"/>
              </a:rPr>
              <a:t>είτε με άλλη, αυτοτελή, πράξη, η οποία πρέπει να προηγείται πάντως της πράξεως εγκρίσεως του σχεδίου ή του προγράμματος </a:t>
            </a:r>
          </a:p>
          <a:p>
            <a:endParaRPr lang="en-US" dirty="0"/>
          </a:p>
        </p:txBody>
      </p:sp>
    </p:spTree>
    <p:extLst>
      <p:ext uri="{BB962C8B-B14F-4D97-AF65-F5344CB8AC3E}">
        <p14:creationId xmlns:p14="http://schemas.microsoft.com/office/powerpoint/2010/main" val="145722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9F6504-7950-63C7-4D56-938CE703425E}"/>
              </a:ext>
            </a:extLst>
          </p:cNvPr>
          <p:cNvSpPr>
            <a:spLocks noGrp="1"/>
          </p:cNvSpPr>
          <p:nvPr>
            <p:ph type="title"/>
          </p:nvPr>
        </p:nvSpPr>
        <p:spPr>
          <a:xfrm>
            <a:off x="1141413" y="618519"/>
            <a:ext cx="9905998" cy="484632"/>
          </a:xfrm>
        </p:spPr>
        <p:txBody>
          <a:bodyPr>
            <a:normAutofit/>
          </a:bodyPr>
          <a:lstStyle/>
          <a:p>
            <a:pPr algn="ctr">
              <a:lnSpc>
                <a:spcPct val="150000"/>
              </a:lnSpc>
            </a:pP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Περιεχόμενο ΣΜΠΕ</a:t>
            </a:r>
            <a:endParaRPr lang="en-US" sz="1800" dirty="0">
              <a:solidFill>
                <a:schemeClr val="bg2"/>
              </a:solidFill>
              <a:latin typeface="Arial" panose="020B0604020202020204" pitchFamily="34" charset="0"/>
              <a:cs typeface="Arial" panose="020B0604020202020204" pitchFamily="34" charset="0"/>
            </a:endParaRPr>
          </a:p>
        </p:txBody>
      </p:sp>
      <p:graphicFrame>
        <p:nvGraphicFramePr>
          <p:cNvPr id="6" name="Θέση περιεχομένου 5">
            <a:extLst>
              <a:ext uri="{FF2B5EF4-FFF2-40B4-BE49-F238E27FC236}">
                <a16:creationId xmlns:a16="http://schemas.microsoft.com/office/drawing/2014/main" id="{FF086808-B7DA-AD44-857B-AD1F461CD048}"/>
              </a:ext>
            </a:extLst>
          </p:cNvPr>
          <p:cNvGraphicFramePr>
            <a:graphicFrameLocks noGrp="1"/>
          </p:cNvGraphicFramePr>
          <p:nvPr>
            <p:ph idx="1"/>
            <p:extLst>
              <p:ext uri="{D42A27DB-BD31-4B8C-83A1-F6EECF244321}">
                <p14:modId xmlns:p14="http://schemas.microsoft.com/office/powerpoint/2010/main" val="2923932289"/>
              </p:ext>
            </p:extLst>
          </p:nvPr>
        </p:nvGraphicFramePr>
        <p:xfrm>
          <a:off x="1143000" y="1210725"/>
          <a:ext cx="9906000" cy="5171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Βέλος: Δεξιό 3">
            <a:extLst>
              <a:ext uri="{FF2B5EF4-FFF2-40B4-BE49-F238E27FC236}">
                <a16:creationId xmlns:a16="http://schemas.microsoft.com/office/drawing/2014/main" id="{CE33A052-750E-A55D-CA65-97C2DC469B00}"/>
              </a:ext>
            </a:extLst>
          </p:cNvPr>
          <p:cNvSpPr/>
          <p:nvPr/>
        </p:nvSpPr>
        <p:spPr>
          <a:xfrm>
            <a:off x="0" y="726093"/>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6</a:t>
            </a:r>
            <a:endParaRPr lang="en-US" b="1" dirty="0">
              <a:solidFill>
                <a:schemeClr val="bg2"/>
              </a:solidFill>
            </a:endParaRPr>
          </a:p>
        </p:txBody>
      </p:sp>
    </p:spTree>
    <p:extLst>
      <p:ext uri="{BB962C8B-B14F-4D97-AF65-F5344CB8AC3E}">
        <p14:creationId xmlns:p14="http://schemas.microsoft.com/office/powerpoint/2010/main" val="1965995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B789C-F314-3FAD-E8AB-3A21BADF4D2B}"/>
              </a:ext>
            </a:extLst>
          </p:cNvPr>
          <p:cNvSpPr>
            <a:spLocks noGrp="1"/>
          </p:cNvSpPr>
          <p:nvPr>
            <p:ph type="title"/>
          </p:nvPr>
        </p:nvSpPr>
        <p:spPr>
          <a:xfrm>
            <a:off x="1141413" y="618518"/>
            <a:ext cx="9905998" cy="685349"/>
          </a:xfrm>
        </p:spPr>
        <p:txBody>
          <a:bodyPr>
            <a:normAutofit/>
          </a:bodyPr>
          <a:lstStyle/>
          <a:p>
            <a:pPr algn="ctr"/>
            <a:r>
              <a:rPr lang="el-GR" sz="1800" b="1" cap="none" dirty="0">
                <a:solidFill>
                  <a:schemeClr val="bg2"/>
                </a:solidFill>
                <a:latin typeface="Arial" panose="020B0604020202020204" pitchFamily="34" charset="0"/>
                <a:ea typeface="+mn-ea"/>
                <a:cs typeface="Arial" panose="020B0604020202020204" pitchFamily="34" charset="0"/>
              </a:rPr>
              <a:t>Ερμηνευτικά ζητήματα κατά την εφαρμογή της διαδικασίας ΣΠΕ (Ι)</a:t>
            </a:r>
            <a:endParaRPr lang="en-GB" sz="1800" dirty="0">
              <a:solidFill>
                <a:schemeClr val="bg2"/>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A033396-7418-63D1-326B-E287235F5FD2}"/>
              </a:ext>
            </a:extLst>
          </p:cNvPr>
          <p:cNvSpPr>
            <a:spLocks noGrp="1"/>
          </p:cNvSpPr>
          <p:nvPr>
            <p:ph idx="1"/>
          </p:nvPr>
        </p:nvSpPr>
        <p:spPr>
          <a:xfrm>
            <a:off x="1141412" y="1303867"/>
            <a:ext cx="9905999" cy="5018556"/>
          </a:xfrm>
        </p:spPr>
        <p:txBody>
          <a:bodyPr>
            <a:normAutofit/>
          </a:bodyPr>
          <a:lstStyle/>
          <a:p>
            <a:pPr marL="0" indent="0">
              <a:buNone/>
            </a:pP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b="1" i="1" dirty="0">
                <a:solidFill>
                  <a:schemeClr val="bg2"/>
                </a:solidFill>
                <a:latin typeface="Calibri" panose="020F0502020204030204" pitchFamily="34" charset="0"/>
                <a:ea typeface="Calibri" panose="020F0502020204030204" pitchFamily="34" charset="0"/>
                <a:cs typeface="Calibri" panose="020F0502020204030204" pitchFamily="34" charset="0"/>
              </a:rPr>
              <a:t>Έννοια σχεδίων και προγραμμάτων:   </a:t>
            </a:r>
          </a:p>
          <a:p>
            <a:pPr algn="just">
              <a:buFont typeface="Wingdings" panose="05000000000000000000" pitchFamily="2" charset="2"/>
              <a:buChar char="Ø"/>
            </a:pPr>
            <a:r>
              <a:rPr lang="el-GR" sz="1200" b="1" i="1" dirty="0">
                <a:solidFill>
                  <a:schemeClr val="bg2"/>
                </a:solidFill>
                <a:latin typeface="Calibri" panose="020F0502020204030204" pitchFamily="34" charset="0"/>
                <a:ea typeface="Calibri" panose="020F0502020204030204" pitchFamily="34" charset="0"/>
                <a:cs typeface="Calibri" panose="020F0502020204030204" pitchFamily="34" charset="0"/>
              </a:rPr>
              <a:t>ΔΕΕ</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 απόφαση της 17ης Ιουνίου 2010 επί των υποθέσεων </a:t>
            </a:r>
            <a:r>
              <a:rPr lang="el-GR" sz="1200" b="1" i="1" dirty="0" err="1">
                <a:solidFill>
                  <a:schemeClr val="bg2"/>
                </a:solidFill>
                <a:latin typeface="Calibri" panose="020F0502020204030204" pitchFamily="34" charset="0"/>
                <a:ea typeface="Calibri" panose="020F0502020204030204" pitchFamily="34" charset="0"/>
                <a:cs typeface="Calibri" panose="020F0502020204030204" pitchFamily="34" charset="0"/>
              </a:rPr>
              <a:t>Terre</a:t>
            </a:r>
            <a:r>
              <a:rPr lang="el-GR" sz="1200" b="1" i="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b="1" i="1" dirty="0" err="1">
                <a:solidFill>
                  <a:schemeClr val="bg2"/>
                </a:solidFill>
                <a:latin typeface="Calibri" panose="020F0502020204030204" pitchFamily="34" charset="0"/>
                <a:ea typeface="Calibri" panose="020F0502020204030204" pitchFamily="34" charset="0"/>
                <a:cs typeface="Calibri" panose="020F0502020204030204" pitchFamily="34" charset="0"/>
              </a:rPr>
              <a:t>wallonne</a:t>
            </a:r>
            <a:r>
              <a:rPr lang="el-GR" sz="1200" b="1" i="1" dirty="0">
                <a:solidFill>
                  <a:schemeClr val="bg2"/>
                </a:solidFill>
                <a:latin typeface="Calibri" panose="020F0502020204030204" pitchFamily="34" charset="0"/>
                <a:ea typeface="Calibri" panose="020F0502020204030204" pitchFamily="34" charset="0"/>
                <a:cs typeface="Calibri" panose="020F0502020204030204" pitchFamily="34" charset="0"/>
              </a:rPr>
              <a:t> &amp; Inter-</a:t>
            </a:r>
            <a:r>
              <a:rPr lang="el-GR" sz="1200" b="1" i="1" dirty="0" err="1">
                <a:solidFill>
                  <a:schemeClr val="bg2"/>
                </a:solidFill>
                <a:latin typeface="Calibri" panose="020F0502020204030204" pitchFamily="34" charset="0"/>
                <a:ea typeface="Calibri" panose="020F0502020204030204" pitchFamily="34" charset="0"/>
                <a:cs typeface="Calibri" panose="020F0502020204030204" pitchFamily="34" charset="0"/>
              </a:rPr>
              <a:t>Environnement</a:t>
            </a:r>
            <a:r>
              <a:rPr lang="el-GR" sz="1200" b="1" i="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b="1" i="1" dirty="0" err="1">
                <a:solidFill>
                  <a:schemeClr val="bg2"/>
                </a:solidFill>
                <a:latin typeface="Calibri" panose="020F0502020204030204" pitchFamily="34" charset="0"/>
                <a:ea typeface="Calibri" panose="020F0502020204030204" pitchFamily="34" charset="0"/>
                <a:cs typeface="Calibri" panose="020F0502020204030204" pitchFamily="34" charset="0"/>
              </a:rPr>
              <a:t>Wallonie</a:t>
            </a:r>
            <a:r>
              <a:rPr lang="el-GR" sz="1200" b="1" i="1" dirty="0">
                <a:solidFill>
                  <a:schemeClr val="bg2"/>
                </a:solidFill>
                <a:latin typeface="Calibri" panose="020F0502020204030204" pitchFamily="34" charset="0"/>
                <a:ea typeface="Calibri" panose="020F0502020204030204" pitchFamily="34" charset="0"/>
                <a:cs typeface="Calibri" panose="020F0502020204030204" pitchFamily="34" charset="0"/>
              </a:rPr>
              <a:t>, C-105/09 and C-110/09</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i="1" u="sng" dirty="0">
                <a:solidFill>
                  <a:schemeClr val="bg2"/>
                </a:solidFill>
                <a:latin typeface="Calibri" panose="020F0502020204030204" pitchFamily="34" charset="0"/>
                <a:ea typeface="Calibri" panose="020F0502020204030204" pitchFamily="34" charset="0"/>
                <a:cs typeface="Calibri" panose="020F0502020204030204" pitchFamily="34" charset="0"/>
              </a:rPr>
              <a:t>Πρόγραμμα δράσης για την προστασία των υδάτων από τη </a:t>
            </a:r>
            <a:r>
              <a:rPr lang="el-GR" sz="1200" i="1" u="sng" dirty="0" err="1">
                <a:solidFill>
                  <a:schemeClr val="bg2"/>
                </a:solidFill>
                <a:latin typeface="Calibri" panose="020F0502020204030204" pitchFamily="34" charset="0"/>
                <a:ea typeface="Calibri" panose="020F0502020204030204" pitchFamily="34" charset="0"/>
                <a:cs typeface="Calibri" panose="020F0502020204030204" pitchFamily="34" charset="0"/>
              </a:rPr>
              <a:t>νιτρορρύπανση</a:t>
            </a:r>
            <a:r>
              <a:rPr lang="el-GR" sz="1200" i="1" u="sng" dirty="0">
                <a:solidFill>
                  <a:schemeClr val="bg2"/>
                </a:solidFill>
                <a:latin typeface="Calibri" panose="020F0502020204030204" pitchFamily="34" charset="0"/>
                <a:ea typeface="Calibri" panose="020F0502020204030204" pitchFamily="34" charset="0"/>
                <a:cs typeface="Calibri" panose="020F0502020204030204" pitchFamily="34" charset="0"/>
              </a:rPr>
              <a:t> γεωργικής προέλευσης συνιστά κατ’ αρχήν σχέδιο ή πρόγραμμα της οδηγίας 2001/42</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 εφόσον περιλαμβάνει μέτρα από την τήρηση των οποίων εξαρτάται η έγκριση αδειών για την υλοποίηση έργων της οδηγίας 85/337/ΕΟΚ ή των μεταγενέστερων οδηγιών που ρυθμίζουν το ίδιο θέμα </a:t>
            </a:r>
          </a:p>
          <a:p>
            <a:pPr algn="just">
              <a:buFont typeface="Wingdings" panose="05000000000000000000" pitchFamily="2" charset="2"/>
              <a:buChar char="Ø"/>
            </a:pPr>
            <a:r>
              <a:rPr lang="el-GR" sz="1200" b="1" i="1" dirty="0">
                <a:solidFill>
                  <a:schemeClr val="bg2"/>
                </a:solidFill>
                <a:latin typeface="Calibri" panose="020F0502020204030204" pitchFamily="34" charset="0"/>
                <a:ea typeface="Calibri" panose="020F0502020204030204" pitchFamily="34" charset="0"/>
                <a:cs typeface="Calibri" panose="020F0502020204030204" pitchFamily="34" charset="0"/>
              </a:rPr>
              <a:t>ΔΕΕ:</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 κατά τη νομολογία του ΔΕΕ, </a:t>
            </a:r>
            <a:r>
              <a:rPr lang="el-GR" sz="1200" b="1" i="1" u="sng" dirty="0">
                <a:solidFill>
                  <a:schemeClr val="bg2"/>
                </a:solidFill>
                <a:latin typeface="Calibri" panose="020F0502020204030204" pitchFamily="34" charset="0"/>
                <a:ea typeface="Calibri" panose="020F0502020204030204" pitchFamily="34" charset="0"/>
                <a:cs typeface="Calibri" panose="020F0502020204030204" pitchFamily="34" charset="0"/>
              </a:rPr>
              <a:t>η έννοια των «σχεδίων και προγραμμάτων» μπορεί να καλύπτει πράξεις γενικής ισχύος, είτε νομοθετικές είτε κανονιστικές</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 Το γεγονός, επομένως, ότι μία πράξη περιέχει γενικούς κανόνες και έχει έναν ορισμένο βαθμό </a:t>
            </a:r>
            <a:r>
              <a:rPr lang="el-GR" sz="1200" i="1" dirty="0" err="1">
                <a:solidFill>
                  <a:schemeClr val="bg2"/>
                </a:solidFill>
                <a:latin typeface="Calibri" panose="020F0502020204030204" pitchFamily="34" charset="0"/>
                <a:ea typeface="Calibri" panose="020F0502020204030204" pitchFamily="34" charset="0"/>
                <a:cs typeface="Calibri" panose="020F0502020204030204" pitchFamily="34" charset="0"/>
              </a:rPr>
              <a:t>αφαιρετικότητας</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 δεν αποκλείει το ενδεχόμενο η πράξη αυτή να έχει τον χαρακτήρα προγράμματος ή σχεδίου, και να εμπίπτει, ως εκ τούτου, στο πεδίο εφαρμογής της οδηγίας (βλ. ΔΕΕ απόφαση της 7ης Ιουνίου 2018, Inter-</a:t>
            </a:r>
            <a:r>
              <a:rPr lang="el-GR" sz="1200" i="1" dirty="0" err="1">
                <a:solidFill>
                  <a:schemeClr val="bg2"/>
                </a:solidFill>
                <a:latin typeface="Calibri" panose="020F0502020204030204" pitchFamily="34" charset="0"/>
                <a:ea typeface="Calibri" panose="020F0502020204030204" pitchFamily="34" charset="0"/>
                <a:cs typeface="Calibri" panose="020F0502020204030204" pitchFamily="34" charset="0"/>
              </a:rPr>
              <a:t>Environnement</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i="1" dirty="0" err="1">
                <a:solidFill>
                  <a:schemeClr val="bg2"/>
                </a:solidFill>
                <a:latin typeface="Calibri" panose="020F0502020204030204" pitchFamily="34" charset="0"/>
                <a:ea typeface="Calibri" panose="020F0502020204030204" pitchFamily="34" charset="0"/>
                <a:cs typeface="Calibri" panose="020F0502020204030204" pitchFamily="34" charset="0"/>
              </a:rPr>
              <a:t>Bruxelles</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 ASBL κ.λπ., C-671/16, </a:t>
            </a:r>
            <a:r>
              <a:rPr lang="el-GR" sz="1200" i="1" dirty="0" err="1">
                <a:solidFill>
                  <a:schemeClr val="bg2"/>
                </a:solidFill>
                <a:latin typeface="Calibri" panose="020F0502020204030204" pitchFamily="34" charset="0"/>
                <a:ea typeface="Calibri" panose="020F0502020204030204" pitchFamily="34" charset="0"/>
                <a:cs typeface="Calibri" panose="020F0502020204030204" pitchFamily="34" charset="0"/>
              </a:rPr>
              <a:t>σκ</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 60), εφόσον, βεβαίως, πληρούνται και οι λοιπές προϋποθέσεις στοιχειοθετήσεως της έννοιας του “σχεδίου ή προγράμματος” κατά την οδηγία</a:t>
            </a:r>
          </a:p>
          <a:p>
            <a:pPr algn="just">
              <a:buFont typeface="Wingdings" panose="05000000000000000000" pitchFamily="2" charset="2"/>
              <a:buChar char="Ø"/>
            </a:pPr>
            <a:r>
              <a:rPr lang="el-GR" sz="1200" b="1" i="1"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b="1" i="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b="1" i="1" dirty="0" err="1">
                <a:solidFill>
                  <a:schemeClr val="bg2"/>
                </a:solidFill>
                <a:latin typeface="Calibri" panose="020F0502020204030204" pitchFamily="34" charset="0"/>
                <a:ea typeface="Calibri" panose="020F0502020204030204" pitchFamily="34" charset="0"/>
                <a:cs typeface="Calibri" panose="020F0502020204030204" pitchFamily="34" charset="0"/>
              </a:rPr>
              <a:t>Ολ</a:t>
            </a:r>
            <a:r>
              <a:rPr lang="el-GR" sz="1200" b="1" i="1" dirty="0">
                <a:solidFill>
                  <a:schemeClr val="bg2"/>
                </a:solidFill>
                <a:latin typeface="Calibri" panose="020F0502020204030204" pitchFamily="34" charset="0"/>
                <a:ea typeface="Calibri" panose="020F0502020204030204" pitchFamily="34" charset="0"/>
                <a:cs typeface="Calibri" panose="020F0502020204030204" pitchFamily="34" charset="0"/>
              </a:rPr>
              <a:t>. 2152/2015 (ανάπλαση και πεζοδρόμηση οδού Πανεπιστημίου): </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ακύρωση ΑΕΠΟ με την οποία είχαν εγκριθεί οι περιβαλλοντικοί όροι για την ανάπλαση της οδού Πανεπιστημίου και την επέκταση του τραμ έως την πλατεία Αιγύπτου, καθώς είχε εκδοθεί υπό τη μορφή έγκρισης περιβαλλοντικών όρων έργου, ενώ αποτελούσε πρωτίστως πρόγραμμα ή σχέδιο</a:t>
            </a:r>
          </a:p>
          <a:p>
            <a:pPr algn="just">
              <a:buFont typeface="Wingdings" panose="05000000000000000000" pitchFamily="2" charset="2"/>
              <a:buChar char="Ø"/>
            </a:pPr>
            <a:r>
              <a:rPr lang="el-GR" sz="1200" b="1" i="1"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b="1" i="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b="1" i="1" dirty="0" err="1">
                <a:solidFill>
                  <a:schemeClr val="bg2"/>
                </a:solidFill>
                <a:latin typeface="Calibri" panose="020F0502020204030204" pitchFamily="34" charset="0"/>
                <a:ea typeface="Calibri" panose="020F0502020204030204" pitchFamily="34" charset="0"/>
                <a:cs typeface="Calibri" panose="020F0502020204030204" pitchFamily="34" charset="0"/>
              </a:rPr>
              <a:t>Ολ</a:t>
            </a:r>
            <a:r>
              <a:rPr lang="el-GR" sz="1200" b="1" i="1" dirty="0">
                <a:solidFill>
                  <a:schemeClr val="bg2"/>
                </a:solidFill>
                <a:latin typeface="Calibri" panose="020F0502020204030204" pitchFamily="34" charset="0"/>
                <a:ea typeface="Calibri" panose="020F0502020204030204" pitchFamily="34" charset="0"/>
                <a:cs typeface="Calibri" panose="020F0502020204030204" pitchFamily="34" charset="0"/>
              </a:rPr>
              <a:t>. 1761/2019 (υπόθεση Ελληνικού):</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 δεν συνιστά σχέδιο τυπικός νόμος που αρκείται </a:t>
            </a:r>
            <a:r>
              <a:rPr lang="el-GR" sz="1200" i="1" u="sng" dirty="0">
                <a:solidFill>
                  <a:schemeClr val="bg2"/>
                </a:solidFill>
                <a:latin typeface="Calibri" panose="020F0502020204030204" pitchFamily="34" charset="0"/>
                <a:ea typeface="Calibri" panose="020F0502020204030204" pitchFamily="34" charset="0"/>
                <a:cs typeface="Calibri" panose="020F0502020204030204" pitchFamily="34" charset="0"/>
              </a:rPr>
              <a:t>στην αφηρημένη πρόβλεψη ζωνών με ορισμένα γενικά χαρακτηριστικά, χωρίς να καθορίζει τις ζώνες αυτές στον χώρο και, γενικότερα, χωρίς ο ίδιος να περιέχει συγκεκριμένες χωροταξικές ρυθμίσεις </a:t>
            </a:r>
            <a:r>
              <a:rPr lang="el-GR" sz="1200" i="1" dirty="0">
                <a:solidFill>
                  <a:schemeClr val="bg2"/>
                </a:solidFill>
                <a:latin typeface="Calibri" panose="020F0502020204030204" pitchFamily="34" charset="0"/>
                <a:ea typeface="Calibri" panose="020F0502020204030204" pitchFamily="34" charset="0"/>
                <a:cs typeface="Calibri" panose="020F0502020204030204" pitchFamily="34" charset="0"/>
              </a:rPr>
              <a:t>και, μάλιστα, αρκούντως εξειδικευμένες ώστε να καθίσταται επιτρεπτή η εκτέλεση έργων, κατά την έννοια είτε της οδηγίας 85/337/ΕΟΚ είτε των μεταγενεστέρων οδηγιών που ρυθμίζουν το ίδιο θέμα</a:t>
            </a:r>
          </a:p>
          <a:p>
            <a:pPr>
              <a:buFont typeface="Wingdings" panose="05000000000000000000" pitchFamily="2" charset="2"/>
              <a:buChar char="Ø"/>
            </a:pPr>
            <a:endParaRPr lang="el-GR" sz="1200" i="1" dirty="0">
              <a:solidFill>
                <a:schemeClr val="bg2"/>
              </a:solidFill>
            </a:endParaRPr>
          </a:p>
          <a:p>
            <a:pPr>
              <a:buFont typeface="Wingdings" panose="05000000000000000000" pitchFamily="2" charset="2"/>
              <a:buChar char="Ø"/>
            </a:pPr>
            <a:endParaRPr lang="el-GR" sz="1200" dirty="0">
              <a:solidFill>
                <a:schemeClr val="bg2"/>
              </a:solidFill>
            </a:endParaRPr>
          </a:p>
          <a:p>
            <a:pPr>
              <a:buFont typeface="Wingdings" panose="05000000000000000000" pitchFamily="2" charset="2"/>
              <a:buChar char="Ø"/>
            </a:pPr>
            <a:endParaRPr lang="en-GB" sz="1200" b="1" dirty="0">
              <a:solidFill>
                <a:schemeClr val="bg2"/>
              </a:solidFill>
            </a:endParaRPr>
          </a:p>
        </p:txBody>
      </p:sp>
      <p:sp>
        <p:nvSpPr>
          <p:cNvPr id="6" name="Βέλος: Δεξιό 5">
            <a:extLst>
              <a:ext uri="{FF2B5EF4-FFF2-40B4-BE49-F238E27FC236}">
                <a16:creationId xmlns:a16="http://schemas.microsoft.com/office/drawing/2014/main" id="{774D9404-30B1-8B58-74E6-D7D1F32AE710}"/>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7</a:t>
            </a:r>
            <a:endParaRPr lang="en-US" b="1" dirty="0">
              <a:solidFill>
                <a:schemeClr val="bg2"/>
              </a:solidFill>
            </a:endParaRPr>
          </a:p>
        </p:txBody>
      </p:sp>
    </p:spTree>
    <p:extLst>
      <p:ext uri="{BB962C8B-B14F-4D97-AF65-F5344CB8AC3E}">
        <p14:creationId xmlns:p14="http://schemas.microsoft.com/office/powerpoint/2010/main" val="465789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FE9781-373F-858A-2A3C-EB9F65185FDB}"/>
              </a:ext>
            </a:extLst>
          </p:cNvPr>
          <p:cNvSpPr>
            <a:spLocks noGrp="1"/>
          </p:cNvSpPr>
          <p:nvPr>
            <p:ph type="title"/>
          </p:nvPr>
        </p:nvSpPr>
        <p:spPr>
          <a:xfrm>
            <a:off x="1141413" y="384506"/>
            <a:ext cx="9905998" cy="634779"/>
          </a:xfrm>
        </p:spPr>
        <p:txBody>
          <a:bodyPr>
            <a:normAutofit/>
          </a:bodyPr>
          <a:lstStyle/>
          <a:p>
            <a:pPr marL="0" marR="0" lvl="0" indent="0" algn="ctr" defTabSz="457200" rtl="0" eaLnBrk="1" fontAlgn="auto" latinLnBrk="0" hangingPunct="1">
              <a:lnSpc>
                <a:spcPct val="100000"/>
              </a:lnSpc>
              <a:spcBef>
                <a:spcPts val="1000"/>
              </a:spcBef>
              <a:spcAft>
                <a:spcPts val="0"/>
              </a:spcAft>
              <a:tabLst/>
              <a:defRPr/>
            </a:pPr>
            <a:r>
              <a:rPr lang="el-GR" sz="1800" b="1" cap="none" dirty="0">
                <a:solidFill>
                  <a:schemeClr val="bg2"/>
                </a:solidFill>
                <a:latin typeface="Arial" panose="020B0604020202020204" pitchFamily="34" charset="0"/>
                <a:ea typeface="+mn-ea"/>
                <a:cs typeface="Arial" panose="020B0604020202020204" pitchFamily="34" charset="0"/>
              </a:rPr>
              <a:t>Ερμηνευτικά ζητήματα κατά την εφαρμογή της διαδικασίας ΣΠΕ (ΙΙ)</a:t>
            </a:r>
            <a:endParaRPr lang="en-US" sz="1800" b="1" dirty="0">
              <a:solidFill>
                <a:schemeClr val="bg1"/>
              </a:solidFill>
            </a:endParaRPr>
          </a:p>
        </p:txBody>
      </p:sp>
      <p:sp>
        <p:nvSpPr>
          <p:cNvPr id="3" name="Θέση περιεχομένου 2">
            <a:extLst>
              <a:ext uri="{FF2B5EF4-FFF2-40B4-BE49-F238E27FC236}">
                <a16:creationId xmlns:a16="http://schemas.microsoft.com/office/drawing/2014/main" id="{80EDCEB6-367B-4876-467F-2F1F962EC97B}"/>
              </a:ext>
            </a:extLst>
          </p:cNvPr>
          <p:cNvSpPr>
            <a:spLocks noGrp="1"/>
          </p:cNvSpPr>
          <p:nvPr>
            <p:ph idx="1"/>
          </p:nvPr>
        </p:nvSpPr>
        <p:spPr>
          <a:xfrm>
            <a:off x="1141412" y="937904"/>
            <a:ext cx="9905999" cy="5733829"/>
          </a:xfrm>
        </p:spPr>
        <p:txBody>
          <a:bodyPr>
            <a:noAutofit/>
          </a:bodyPr>
          <a:lstStyle/>
          <a:p>
            <a:pPr marL="342900" marR="0" lvl="0" indent="-342900" algn="just" defTabSz="457200" rtl="0" eaLnBrk="1" fontAlgn="auto" latinLnBrk="0" hangingPunct="1">
              <a:lnSpc>
                <a:spcPct val="100000"/>
              </a:lnSpc>
              <a:spcBef>
                <a:spcPts val="1000"/>
              </a:spcBef>
              <a:spcAft>
                <a:spcPts val="0"/>
              </a:spcAft>
              <a:buClr>
                <a:srgbClr val="353535"/>
              </a:buClr>
              <a:buSzTx/>
              <a:buFont typeface="Wingdings 3" charset="2"/>
              <a:buChar char=""/>
              <a:tabLst/>
              <a:defRPr/>
            </a:pPr>
            <a:r>
              <a:rPr kumimoji="0" lang="el-GR" sz="1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Πώς αποφεύγεται η επανάληψη εκτιμήσεων </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(ιδίως σε ιεραρχικώς διαρθρωμένα συστήματα σχεδιασμού) </a:t>
            </a:r>
          </a:p>
          <a:p>
            <a:pPr marL="742950" marR="0" lvl="1" indent="-285750"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kumimoji="0" lang="el-GR" sz="1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ΣτΕ</a:t>
            </a:r>
            <a:r>
              <a:rPr kumimoji="0" lang="el-GR" sz="1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Ολομ</a:t>
            </a:r>
            <a:r>
              <a:rPr kumimoji="0" lang="el-GR" sz="1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2355/2017 (υπόθεση Π.Δ. Υμηττού): </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σχέδιο ή πρόγραμμα με το οποίο εξειδικεύεται και υλοποιείται ρυθμιστικό σχέδιο που έχει θεσπισθεί με ιεραρχικώς υπερκείμενη πράξη, μη υποβληθείσα σε  εκτίμηση περιβαλλοντικών επιπτώσεων βάσει της οδηγίας 2001/42/ΕΚ, δεν απαλλάσσεται το ίδιο από την εν λόγω διαδικασία εκτίμησης - Ακύρωση </a:t>
            </a:r>
            <a:r>
              <a:rPr kumimoji="0" lang="el-GR" sz="1400" b="0"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π.δ</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/τος προστασίας Υμηττού διότι εκδόθηκε χωρίς τήρηση της διαδικασίας προηγουμένης στρατηγικής περιβαλλοντικής εκτιμήσεως </a:t>
            </a:r>
          </a:p>
          <a:p>
            <a:pPr marL="742950" marR="0" lvl="1" indent="-285750"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endPar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742950" marR="0" lvl="1" indent="-285750" algn="just"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Ø"/>
              <a:tabLst/>
              <a:defRPr/>
            </a:pPr>
            <a:r>
              <a:rPr kumimoji="0" lang="el-GR" sz="1400" b="1" i="0" u="none" strike="noStrike" kern="1200" cap="none" spc="0" normalizeH="0" baseline="0" noProof="0" dirty="0" err="1">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ΣτΕ</a:t>
            </a:r>
            <a:r>
              <a:rPr kumimoji="0" lang="el-GR" sz="1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 3089/2017 (υπόθεση αθλητικού κέντρου ΑΕΚ στο Άλσος Νέας Φιλαδελφείας): </a:t>
            </a:r>
            <a:r>
              <a:rPr kumimoji="0" lang="el-GR"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Αντίθετα, κατώτερο σχέδιο το οποίο εξαντλείται σε εξειδίκευση και εφαρμογή ειδικών ρυθμίσεων ανωτέρου σχεδίου που έχει υπαχθεί σε διαδικασία ΣΠΕ, δεν υπάγεται σε περαιτέρω εκτίμηση των συνεπειών του – Επομένως, η μετατόπιση και επέκταση ρυμοτομικών και οικοδομικών γραμμών στην περιοχή του Άλσους Νέας Φιλαδελφείας για τη δημιουργία του αθλητικού κέντρου της ΑΕΚ, δεν προϋπέθετε την εκπόνηση νέας Σ.Μ.Π.Ε., πέραν, δηλαδή, αυτής που είχε ήδη εκπονηθεί για το ίδιο το νέο Ρυθμιστικό Σχέδιο της Αθήνας και είχε προβλέψει και μελετήσει όχι μόνο το επίμαχο αθλητικό κέντρο, αλλά και τις βασικές χρήσεις γης (πολιτισμού, αθλητισμού μητροπολιτικής εμβέλειας και αναψυχής), καθώς και την ανάπλαση της περιοχής που το περιβάλλει</a:t>
            </a:r>
            <a:endParaRPr kumimoji="0" lang="el-GR" sz="14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0A714AA6-6242-63AF-3B13-04331F47DC6C}"/>
              </a:ext>
            </a:extLst>
          </p:cNvPr>
          <p:cNvSpPr/>
          <p:nvPr/>
        </p:nvSpPr>
        <p:spPr>
          <a:xfrm>
            <a:off x="0" y="438676"/>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8</a:t>
            </a:r>
            <a:endParaRPr lang="en-US" b="1" dirty="0">
              <a:solidFill>
                <a:schemeClr val="bg2"/>
              </a:solidFill>
            </a:endParaRPr>
          </a:p>
        </p:txBody>
      </p:sp>
    </p:spTree>
    <p:extLst>
      <p:ext uri="{BB962C8B-B14F-4D97-AF65-F5344CB8AC3E}">
        <p14:creationId xmlns:p14="http://schemas.microsoft.com/office/powerpoint/2010/main" val="919536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406B5-6CBF-1F9E-9B83-EAE17A4420D3}"/>
              </a:ext>
            </a:extLst>
          </p:cNvPr>
          <p:cNvSpPr>
            <a:spLocks noGrp="1"/>
          </p:cNvSpPr>
          <p:nvPr>
            <p:ph type="title"/>
          </p:nvPr>
        </p:nvSpPr>
        <p:spPr>
          <a:xfrm>
            <a:off x="1141413" y="489764"/>
            <a:ext cx="9905998" cy="405181"/>
          </a:xfrm>
        </p:spPr>
        <p:txBody>
          <a:bodyPr>
            <a:noAutofit/>
          </a:bodyPr>
          <a:lstStyle/>
          <a:p>
            <a:pPr algn="ctr"/>
            <a:r>
              <a:rPr lang="el-GR" sz="2400" b="1" cap="none" dirty="0">
                <a:solidFill>
                  <a:schemeClr val="bg2"/>
                </a:solidFill>
                <a:latin typeface="Arial" panose="020B0604020202020204" pitchFamily="34" charset="0"/>
                <a:ea typeface="+mn-ea"/>
                <a:cs typeface="Arial" panose="020B0604020202020204" pitchFamily="34" charset="0"/>
              </a:rPr>
              <a:t>Σύγκριση ΕΠΕ </a:t>
            </a:r>
            <a:r>
              <a:rPr lang="el-GR" sz="2400" b="1" dirty="0">
                <a:solidFill>
                  <a:schemeClr val="bg2"/>
                </a:solidFill>
                <a:latin typeface="Calibri" panose="020F0502020204030204" pitchFamily="34" charset="0"/>
                <a:cs typeface="Calibri" panose="020F0502020204030204" pitchFamily="34" charset="0"/>
              </a:rPr>
              <a:t>&amp; </a:t>
            </a:r>
            <a:r>
              <a:rPr lang="el-GR" sz="2400" b="1" dirty="0" err="1">
                <a:solidFill>
                  <a:schemeClr val="bg2"/>
                </a:solidFill>
                <a:latin typeface="Calibri" panose="020F0502020204030204" pitchFamily="34" charset="0"/>
                <a:cs typeface="Calibri" panose="020F0502020204030204" pitchFamily="34" charset="0"/>
              </a:rPr>
              <a:t>σπε</a:t>
            </a:r>
            <a:endParaRPr lang="en-GB" sz="2400" b="1" dirty="0">
              <a:solidFill>
                <a:schemeClr val="bg2"/>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5EAFA72-9EA3-7BB8-E800-1B66287EE736}"/>
              </a:ext>
            </a:extLst>
          </p:cNvPr>
          <p:cNvSpPr>
            <a:spLocks noGrp="1"/>
          </p:cNvSpPr>
          <p:nvPr>
            <p:ph idx="1"/>
          </p:nvPr>
        </p:nvSpPr>
        <p:spPr>
          <a:xfrm>
            <a:off x="1141412" y="1430867"/>
            <a:ext cx="9905999" cy="5266266"/>
          </a:xfrm>
        </p:spPr>
        <p:txBody>
          <a:bodyPr>
            <a:normAutofit/>
          </a:bodyPr>
          <a:lstStyle/>
          <a:p>
            <a:pPr marL="0" indent="0" algn="just">
              <a:lnSpc>
                <a:spcPts val="1600"/>
              </a:lnSpc>
              <a:spcBef>
                <a:spcPts val="1200"/>
              </a:spcBef>
              <a:buNone/>
            </a:pPr>
            <a:endPar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endParaRPr lang="en-GB" dirty="0"/>
          </a:p>
        </p:txBody>
      </p:sp>
      <p:sp>
        <p:nvSpPr>
          <p:cNvPr id="4" name="Βέλος: Δεξιό 3">
            <a:extLst>
              <a:ext uri="{FF2B5EF4-FFF2-40B4-BE49-F238E27FC236}">
                <a16:creationId xmlns:a16="http://schemas.microsoft.com/office/drawing/2014/main" id="{9BE219F4-C894-654B-4459-E22B85590790}"/>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9</a:t>
            </a:r>
            <a:endParaRPr lang="en-US" b="1" dirty="0">
              <a:solidFill>
                <a:schemeClr val="bg2"/>
              </a:solidFill>
            </a:endParaRPr>
          </a:p>
        </p:txBody>
      </p:sp>
      <p:graphicFrame>
        <p:nvGraphicFramePr>
          <p:cNvPr id="6" name="Πίνακας 5">
            <a:extLst>
              <a:ext uri="{FF2B5EF4-FFF2-40B4-BE49-F238E27FC236}">
                <a16:creationId xmlns:a16="http://schemas.microsoft.com/office/drawing/2014/main" id="{A87D7729-376D-0BC5-02BB-3847EC9D21E9}"/>
              </a:ext>
            </a:extLst>
          </p:cNvPr>
          <p:cNvGraphicFramePr>
            <a:graphicFrameLocks noGrp="1"/>
          </p:cNvGraphicFramePr>
          <p:nvPr>
            <p:extLst>
              <p:ext uri="{D42A27DB-BD31-4B8C-83A1-F6EECF244321}">
                <p14:modId xmlns:p14="http://schemas.microsoft.com/office/powerpoint/2010/main" val="1442704955"/>
              </p:ext>
            </p:extLst>
          </p:nvPr>
        </p:nvGraphicFramePr>
        <p:xfrm>
          <a:off x="653143" y="1079770"/>
          <a:ext cx="11204874" cy="5642043"/>
        </p:xfrm>
        <a:graphic>
          <a:graphicData uri="http://schemas.openxmlformats.org/drawingml/2006/table">
            <a:tbl>
              <a:tblPr firstRow="1" bandRow="1">
                <a:tableStyleId>{8FD4443E-F989-4FC4-A0C8-D5A2AF1F390B}</a:tableStyleId>
              </a:tblPr>
              <a:tblGrid>
                <a:gridCol w="3298077">
                  <a:extLst>
                    <a:ext uri="{9D8B030D-6E8A-4147-A177-3AD203B41FA5}">
                      <a16:colId xmlns:a16="http://schemas.microsoft.com/office/drawing/2014/main" val="4143143660"/>
                    </a:ext>
                  </a:extLst>
                </a:gridCol>
                <a:gridCol w="4171838">
                  <a:extLst>
                    <a:ext uri="{9D8B030D-6E8A-4147-A177-3AD203B41FA5}">
                      <a16:colId xmlns:a16="http://schemas.microsoft.com/office/drawing/2014/main" val="714637027"/>
                    </a:ext>
                  </a:extLst>
                </a:gridCol>
                <a:gridCol w="3734959">
                  <a:extLst>
                    <a:ext uri="{9D8B030D-6E8A-4147-A177-3AD203B41FA5}">
                      <a16:colId xmlns:a16="http://schemas.microsoft.com/office/drawing/2014/main" val="2457435675"/>
                    </a:ext>
                  </a:extLst>
                </a:gridCol>
              </a:tblGrid>
              <a:tr h="313206">
                <a:tc>
                  <a:txBody>
                    <a:bodyPr/>
                    <a:lstStyle/>
                    <a:p>
                      <a:pPr algn="ctr"/>
                      <a:r>
                        <a:rPr lang="el-GR" sz="1200" dirty="0">
                          <a:latin typeface="Calibri" panose="020F0502020204030204" pitchFamily="34" charset="0"/>
                          <a:ea typeface="Calibri" panose="020F0502020204030204" pitchFamily="34" charset="0"/>
                          <a:cs typeface="Calibri" panose="020F0502020204030204" pitchFamily="34" charset="0"/>
                        </a:rPr>
                        <a:t>Πεδία σύγκρισης</a:t>
                      </a:r>
                      <a:endParaRPr lang="en-US" sz="12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latin typeface="Calibri" panose="020F0502020204030204" pitchFamily="34" charset="0"/>
                          <a:ea typeface="Calibri" panose="020F0502020204030204" pitchFamily="34" charset="0"/>
                          <a:cs typeface="Calibri" panose="020F0502020204030204" pitchFamily="34" charset="0"/>
                        </a:rPr>
                        <a:t>ΕΠΕ</a:t>
                      </a:r>
                      <a:endParaRPr lang="en-US" sz="12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latin typeface="Calibri" panose="020F0502020204030204" pitchFamily="34" charset="0"/>
                          <a:ea typeface="Calibri" panose="020F0502020204030204" pitchFamily="34" charset="0"/>
                          <a:cs typeface="Calibri" panose="020F0502020204030204" pitchFamily="34" charset="0"/>
                        </a:rPr>
                        <a:t>ΣΠΕ</a:t>
                      </a:r>
                      <a:endParaRPr lang="en-US" sz="12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920256101"/>
                  </a:ext>
                </a:extLst>
              </a:tr>
              <a:tr h="313206">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Πεδίο εφαρμογής</a:t>
                      </a: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Έργα και δραστηριότητες</a:t>
                      </a: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Σχέδια και προγράμματα</a:t>
                      </a: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522085560"/>
                  </a:ext>
                </a:extLst>
              </a:tr>
              <a:tr h="1233173">
                <a:tc>
                  <a:txBody>
                    <a:bodyPr/>
                    <a:lstStyle/>
                    <a:p>
                      <a:pPr algn="ctr"/>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Εξαιρέσεις</a:t>
                      </a:r>
                      <a:endParaRPr lang="en-US" sz="1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lnSpc>
                          <a:spcPts val="1300"/>
                        </a:lnSpc>
                        <a:spcAft>
                          <a:spcPts val="0"/>
                        </a:spcAft>
                      </a:pPr>
                      <a:r>
                        <a:rPr lang="el-GR"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Έργα και δραστηριότητες που: </a:t>
                      </a:r>
                    </a:p>
                    <a:p>
                      <a:pPr algn="ctr">
                        <a:lnSpc>
                          <a:spcPts val="1300"/>
                        </a:lnSpc>
                        <a:spcAft>
                          <a:spcPts val="0"/>
                        </a:spcAft>
                      </a:pPr>
                      <a:r>
                        <a:rPr lang="el-GR"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α) εξυπηρετούν σκοπούς εθνικής άμυνας     ή </a:t>
                      </a:r>
                    </a:p>
                    <a:p>
                      <a:pPr algn="ctr">
                        <a:lnSpc>
                          <a:spcPts val="1300"/>
                        </a:lnSpc>
                        <a:spcAft>
                          <a:spcPts val="0"/>
                        </a:spcAft>
                      </a:pPr>
                      <a:r>
                        <a:rPr lang="el-GR"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β) απαιτούνται για την άμεση αντιμετώπιση φυσικών καταστροφών </a:t>
                      </a:r>
                    </a:p>
                    <a:p>
                      <a:pPr algn="ct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Σχέδια και προγράμματα που: </a:t>
                      </a:r>
                    </a:p>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α) εξυπηρετούν σκοπούς εθνικής άμυνας ή καταστάσεις εκτάκτου ανάγκης </a:t>
                      </a:r>
                    </a:p>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β) δημοσιονομικά σχέδια και προγράμματα και προγράμματα που αφορούν τον προϋπολογισμό </a:t>
                      </a:r>
                    </a:p>
                    <a:p>
                      <a:pPr algn="ct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406942384"/>
                  </a:ext>
                </a:extLst>
              </a:tr>
              <a:tr h="313206">
                <a:tc>
                  <a:txBody>
                    <a:bodyPr/>
                    <a:lstStyle/>
                    <a:p>
                      <a:pPr algn="ctr"/>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Εκτίμηση επιπτώσεων</a:t>
                      </a:r>
                      <a:endParaRPr lang="en-US" sz="1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ΜΠΕ</a:t>
                      </a: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ΣΜΠΕ</a:t>
                      </a: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02698550"/>
                  </a:ext>
                </a:extLst>
              </a:tr>
              <a:tr h="467452">
                <a:tc>
                  <a:txBody>
                    <a:bodyPr/>
                    <a:lstStyle/>
                    <a:p>
                      <a:pPr algn="ctr"/>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Διεξαγωγή διαβουλεύσεων</a:t>
                      </a:r>
                      <a:endParaRPr lang="en-US" sz="1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Διαβούλευση με τις αρχές και το κοινό</a:t>
                      </a:r>
                    </a:p>
                    <a:p>
                      <a:pPr algn="ct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Διαβούλευση με τις αρχές και το κοινό</a:t>
                      </a:r>
                    </a:p>
                    <a:p>
                      <a:pPr algn="ct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236411276"/>
                  </a:ext>
                </a:extLst>
              </a:tr>
              <a:tr h="8414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200" b="1" kern="1200" dirty="0">
                          <a:solidFill>
                            <a:schemeClr val="tx1"/>
                          </a:solidFill>
                          <a:effectLst/>
                          <a:latin typeface="+mn-lt"/>
                          <a:ea typeface="Calibri" panose="020F0502020204030204" pitchFamily="34" charset="0"/>
                          <a:cs typeface="Times New Roman" panose="02020603050405020304" pitchFamily="18" charset="0"/>
                        </a:rPr>
                        <a:t>Αξιολόγηση αποτελεσμάτων διαβούλευσης </a:t>
                      </a:r>
                    </a:p>
                    <a:p>
                      <a:pPr algn="ctr"/>
                      <a:endParaRPr lang="en-US" sz="1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Αξιολόγηση αποτελεσμάτων διαβούλευσης &amp; ενσωμάτωση παρατηρήσεων στους υπό έγκριση περιβαλλοντικούς όρους</a:t>
                      </a:r>
                    </a:p>
                    <a:p>
                      <a:pPr algn="ct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Αξιολόγηση αποτελεσμάτων διαβούλευσης &amp; ενσωμάτωση παρατηρήσεων στους υπό έγκριση περιβαλλοντικούς όρους</a:t>
                      </a:r>
                    </a:p>
                    <a:p>
                      <a:pPr algn="ct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19707609"/>
                  </a:ext>
                </a:extLst>
              </a:tr>
              <a:tr h="654433">
                <a:tc>
                  <a:txBody>
                    <a:bodyPr/>
                    <a:lstStyle/>
                    <a:p>
                      <a:pPr algn="ctr"/>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Ολοκλήρωση διοικητικής διαδικασίας</a:t>
                      </a:r>
                      <a:endParaRPr lang="en-US" sz="1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ΑΕΠΟ</a:t>
                      </a: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Περιβαλλοντική έγκριση σχεδίου (με αυτοτελή πράξη ή με την πράξη έγκρισης του σχεδίου/προγράμματος) </a:t>
                      </a:r>
                    </a:p>
                    <a:p>
                      <a:pPr algn="ct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940494971"/>
                  </a:ext>
                </a:extLst>
              </a:tr>
              <a:tr h="1068750">
                <a:tc>
                  <a:txBody>
                    <a:bodyPr/>
                    <a:lstStyle/>
                    <a:p>
                      <a:pPr algn="ctr"/>
                      <a:r>
                        <a:rPr lang="el-GR" sz="1200" b="1" dirty="0">
                          <a:solidFill>
                            <a:schemeClr val="tx1"/>
                          </a:solidFill>
                          <a:latin typeface="Calibri" panose="020F0502020204030204" pitchFamily="34" charset="0"/>
                          <a:ea typeface="Calibri" panose="020F0502020204030204" pitchFamily="34" charset="0"/>
                          <a:cs typeface="Calibri" panose="020F0502020204030204" pitchFamily="34" charset="0"/>
                        </a:rPr>
                        <a:t>Δημοσιοποίηση εγκριτικής πράξης</a:t>
                      </a:r>
                      <a:endParaRPr lang="en-US" sz="12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Ναι (ανάρτηση ΑΕΠΟ σε ειδικό δικτυακό τόπο του ΥΠΕΝ) </a:t>
                      </a:r>
                    </a:p>
                    <a:p>
                      <a:pPr algn="ct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solidFill>
                            <a:schemeClr val="tx1"/>
                          </a:solidFill>
                          <a:latin typeface="Calibri" panose="020F0502020204030204" pitchFamily="34" charset="0"/>
                          <a:ea typeface="Calibri" panose="020F0502020204030204" pitchFamily="34" charset="0"/>
                          <a:cs typeface="Calibri" panose="020F0502020204030204" pitchFamily="34" charset="0"/>
                        </a:rPr>
                        <a:t>Ναι (αποστολή απόφασης στο οικείο Περιφερειακό Συμβούλιο + δημοσίευση ανακοίνωσης σε δύο (2) τουλάχιστον ημερήσιες εφημερίδες περιφερειακής ή εθνικής εμβέλειας</a:t>
                      </a:r>
                    </a:p>
                    <a:p>
                      <a:pPr algn="ctr"/>
                      <a:endPar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956754389"/>
                  </a:ext>
                </a:extLst>
              </a:tr>
              <a:tr h="437203">
                <a:tc>
                  <a:txBody>
                    <a:bodyPr/>
                    <a:lstStyle/>
                    <a:p>
                      <a:pPr algn="ctr"/>
                      <a:r>
                        <a:rPr lang="el-GR" sz="1200" b="1" dirty="0">
                          <a:latin typeface="Calibri" panose="020F0502020204030204" pitchFamily="34" charset="0"/>
                          <a:ea typeface="Calibri" panose="020F0502020204030204" pitchFamily="34" charset="0"/>
                          <a:cs typeface="Calibri" panose="020F0502020204030204" pitchFamily="34" charset="0"/>
                        </a:rPr>
                        <a:t>Παρακολούθηση εφαρμογής</a:t>
                      </a:r>
                      <a:endParaRPr lang="en-US" sz="1200" b="1"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latin typeface="Calibri" panose="020F0502020204030204" pitchFamily="34" charset="0"/>
                          <a:ea typeface="Calibri" panose="020F0502020204030204" pitchFamily="34" charset="0"/>
                          <a:cs typeface="Calibri" panose="020F0502020204030204" pitchFamily="34" charset="0"/>
                        </a:rPr>
                        <a:t>ΝΑΙ</a:t>
                      </a:r>
                      <a:endParaRPr lang="en-US" sz="12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lgn="ctr"/>
                      <a:r>
                        <a:rPr lang="el-GR" sz="1200" dirty="0">
                          <a:latin typeface="Calibri" panose="020F0502020204030204" pitchFamily="34" charset="0"/>
                          <a:ea typeface="Calibri" panose="020F0502020204030204" pitchFamily="34" charset="0"/>
                          <a:cs typeface="Calibri" panose="020F0502020204030204" pitchFamily="34" charset="0"/>
                        </a:rPr>
                        <a:t>ΝΑΙ</a:t>
                      </a:r>
                      <a:endParaRPr lang="en-US" sz="12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81719839"/>
                  </a:ext>
                </a:extLst>
              </a:tr>
            </a:tbl>
          </a:graphicData>
        </a:graphic>
      </p:graphicFrame>
    </p:spTree>
    <p:extLst>
      <p:ext uri="{BB962C8B-B14F-4D97-AF65-F5344CB8AC3E}">
        <p14:creationId xmlns:p14="http://schemas.microsoft.com/office/powerpoint/2010/main" val="37432928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3131</TotalTime>
  <Words>2232</Words>
  <Application>Microsoft Office PowerPoint</Application>
  <PresentationFormat>Widescreen</PresentationFormat>
  <Paragraphs>135</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Tw Cen MT</vt:lpstr>
      <vt:lpstr>Wingdings</vt:lpstr>
      <vt:lpstr>Wingdings 3</vt:lpstr>
      <vt:lpstr>Κύκλωμα</vt:lpstr>
      <vt:lpstr>ΔΙΚΑΙΟ ΠΟΛΕΟΔΟΜΙΑΣ-ΧΩΡΟΤΑΞΙΑΣ ΚΑΙ ΠΕΡΙΒΑΛΛΟΝΤΟΣ ΙΙ  </vt:lpstr>
      <vt:lpstr> Α. Η ΣΤΡΑΤΗΓΙΚΗ ΠΕΡΙΒΑΛΛΟΝΤΙΚΗ ΕΚΤΙΜΗΣΗ:  Έννοια, σκοπός και νομικό πλαίσιο</vt:lpstr>
      <vt:lpstr>Πεδίο εφαρμογής της διαδικασίας ΣΠΕ </vt:lpstr>
      <vt:lpstr>  Σχέδια και προγράμματα για τα οποία απαιτείται η τήρηση διαδικασίας ΣΠΕ στην Ελλάδα   </vt:lpstr>
      <vt:lpstr>Η διαδικασία ΣΠΕ  </vt:lpstr>
      <vt:lpstr>Περιεχόμενο ΣΜΠΕ</vt:lpstr>
      <vt:lpstr>Ερμηνευτικά ζητήματα κατά την εφαρμογή της διαδικασίας ΣΠΕ (Ι)</vt:lpstr>
      <vt:lpstr>Ερμηνευτικά ζητήματα κατά την εφαρμογή της διαδικασίας ΣΠΕ (ΙΙ)</vt:lpstr>
      <vt:lpstr>Σύγκριση ΕΠΕ &amp; σπε</vt:lpstr>
      <vt:lpstr>Σκοπός και είδη περιβαλλοντικών επιθεωρήσεων</vt:lpstr>
      <vt:lpstr>Όργανα διενέργειας περιβαλλοντικών επιθεωρήσεων</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Stamatiou Konstantina</cp:lastModifiedBy>
  <cp:revision>292</cp:revision>
  <dcterms:created xsi:type="dcterms:W3CDTF">2023-11-01T21:01:17Z</dcterms:created>
  <dcterms:modified xsi:type="dcterms:W3CDTF">2024-11-21T14:40:58Z</dcterms:modified>
</cp:coreProperties>
</file>