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82" r:id="rId2"/>
    <p:sldId id="283" r:id="rId3"/>
    <p:sldId id="284" r:id="rId4"/>
    <p:sldId id="285" r:id="rId5"/>
    <p:sldId id="286" r:id="rId6"/>
    <p:sldId id="288" r:id="rId7"/>
    <p:sldId id="275" r:id="rId8"/>
    <p:sldId id="257" r:id="rId9"/>
    <p:sldId id="276" r:id="rId10"/>
    <p:sldId id="289" r:id="rId11"/>
    <p:sldId id="29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984FDE-ECE2-45FD-99ED-A5B3FCCAB3DF}" type="doc">
      <dgm:prSet loTypeId="urn:microsoft.com/office/officeart/2005/8/layout/vList6" loCatId="list" qsTypeId="urn:microsoft.com/office/officeart/2005/8/quickstyle/simple1" qsCatId="simple" csTypeId="urn:microsoft.com/office/officeart/2005/8/colors/accent3_2" csCatId="accent3" phldr="1"/>
      <dgm:spPr/>
      <dgm:t>
        <a:bodyPr/>
        <a:lstStyle/>
        <a:p>
          <a:endParaRPr lang="en-US"/>
        </a:p>
      </dgm:t>
    </dgm:pt>
    <dgm:pt modelId="{562381B1-179E-4B93-A558-15DA6FAEA1C2}" type="pres">
      <dgm:prSet presAssocID="{30984FDE-ECE2-45FD-99ED-A5B3FCCAB3DF}" presName="Name0" presStyleCnt="0">
        <dgm:presLayoutVars>
          <dgm:dir/>
          <dgm:animLvl val="lvl"/>
          <dgm:resizeHandles/>
        </dgm:presLayoutVars>
      </dgm:prSet>
      <dgm:spPr/>
    </dgm:pt>
  </dgm:ptLst>
  <dgm:cxnLst>
    <dgm:cxn modelId="{4619AA43-3AA6-4022-946A-FB4F53CB3D93}" type="presOf" srcId="{30984FDE-ECE2-45FD-99ED-A5B3FCCAB3DF}" destId="{562381B1-179E-4B93-A558-15DA6FAEA1C2}" srcOrd="0"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168BB1-9EC6-4BAB-AB18-1A4525B8C6E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4D9F444C-13EB-42E5-915A-6C23AF715407}">
      <dgm:prSet phldrT="[Κείμενο]"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Μη τεχνική περίληψη του συνόλου της μελέτης </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C33B4344-C44E-4336-8B8E-942296B45D6D}" type="parTrans" cxnId="{403C81ED-F29F-4E94-89DA-80025567F71D}">
      <dgm:prSet/>
      <dgm:spPr/>
      <dgm:t>
        <a:bodyPr/>
        <a:lstStyle/>
        <a:p>
          <a:endParaRPr lang="en-US"/>
        </a:p>
      </dgm:t>
    </dgm:pt>
    <dgm:pt modelId="{39B01DCB-C72D-4266-AC80-864954426DC4}" type="sibTrans" cxnId="{403C81ED-F29F-4E94-89DA-80025567F71D}">
      <dgm:prSet/>
      <dgm:spPr/>
      <dgm:t>
        <a:bodyPr/>
        <a:lstStyle/>
        <a:p>
          <a:endParaRPr lang="en-US"/>
        </a:p>
      </dgm:t>
    </dgm:pt>
    <dgm:pt modelId="{3DF41310-21AB-46F3-81E7-0075AFA1B476}">
      <dgm:prSet custT="1"/>
      <dgm:spPr/>
      <dgm:t>
        <a:bodyPr/>
        <a:lstStyle/>
        <a:p>
          <a:pPr algn="just"/>
          <a:r>
            <a:rPr lang="el-GR" sz="1050" dirty="0">
              <a:latin typeface="Calibri" panose="020F0502020204030204" pitchFamily="34" charset="0"/>
              <a:ea typeface="Calibri" panose="020F0502020204030204" pitchFamily="34" charset="0"/>
              <a:cs typeface="Calibri" panose="020F0502020204030204" pitchFamily="34" charset="0"/>
            </a:rPr>
            <a:t>Γενικά στοιχεία Αρχής Σχεδιασμού του σχεδίου/προγράμματος (δημόσια αρχή που προβαίνει στην εκπόνηση ή έγκριση του σχεδίου ή προγράμματος ή έχει αρμοδιότητα ελέγχου σχεδίου ή προγράμματος) και του μελετητή</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6D44D571-84E9-44BC-9656-D4086D1A4B75}" type="parTrans" cxnId="{80DCFDBB-7051-4E89-BC43-BAEC1C674F7A}">
      <dgm:prSet/>
      <dgm:spPr/>
      <dgm:t>
        <a:bodyPr/>
        <a:lstStyle/>
        <a:p>
          <a:endParaRPr lang="en-US"/>
        </a:p>
      </dgm:t>
    </dgm:pt>
    <dgm:pt modelId="{5FB92275-5336-4963-BE3D-7CB8307F41D4}" type="sibTrans" cxnId="{80DCFDBB-7051-4E89-BC43-BAEC1C674F7A}">
      <dgm:prSet/>
      <dgm:spPr/>
      <dgm:t>
        <a:bodyPr/>
        <a:lstStyle/>
        <a:p>
          <a:endParaRPr lang="en-US"/>
        </a:p>
      </dgm:t>
    </dgm:pt>
    <dgm:pt modelId="{649152C7-3631-4A02-9F90-7B25B44D37BD}">
      <dgm:prSet custT="1"/>
      <dgm:spPr/>
      <dgm:t>
        <a:bodyPr/>
        <a:lstStyle/>
        <a:p>
          <a:r>
            <a:rPr lang="el-GR" sz="1050" kern="1200" dirty="0">
              <a:solidFill>
                <a:prstClr val="white"/>
              </a:solidFill>
              <a:latin typeface="Calibri" panose="020F0502020204030204" pitchFamily="34" charset="0"/>
              <a:ea typeface="Calibri" panose="020F0502020204030204" pitchFamily="34" charset="0"/>
              <a:cs typeface="Calibri" panose="020F0502020204030204" pitchFamily="34" charset="0"/>
            </a:rPr>
            <a:t>Σκοπιμότητα και στόχοι του σχεδίου ή προγράμματος (διεθνείς, κοινοτικοί ή εθνικοί στόχοι, σχέση με άλλα σχέδια ή προγράμματα, τρόπος που τα περιβαλλοντικά ζητήματα λαμβάνονται υπόψη)</a:t>
          </a:r>
        </a:p>
      </dgm:t>
    </dgm:pt>
    <dgm:pt modelId="{085251E9-3E61-419D-A3C7-988633CA3DCD}" type="parTrans" cxnId="{A4336ECC-6DEB-4C15-B7F4-9E6F9F6AD80C}">
      <dgm:prSet/>
      <dgm:spPr/>
      <dgm:t>
        <a:bodyPr/>
        <a:lstStyle/>
        <a:p>
          <a:endParaRPr lang="en-US"/>
        </a:p>
      </dgm:t>
    </dgm:pt>
    <dgm:pt modelId="{6059788A-6F69-4CC0-B1E4-D239B99B10CF}" type="sibTrans" cxnId="{A4336ECC-6DEB-4C15-B7F4-9E6F9F6AD80C}">
      <dgm:prSet/>
      <dgm:spPr/>
      <dgm:t>
        <a:bodyPr/>
        <a:lstStyle/>
        <a:p>
          <a:endParaRPr lang="en-US"/>
        </a:p>
      </dgm:t>
    </dgm:pt>
    <dgm:pt modelId="{0EBD91C4-9BE3-436C-B925-C735098C6423}">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Περιγραφή σχεδίου ή προγράμματος (γεωγραφικό πεδίο εφαρμογής, περιεχόμενο, έργα και δραστηριότητες)</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0F4EC756-1E01-4F97-A3DA-5E56A21F97DE}" type="parTrans" cxnId="{1CF16378-0492-4A8E-9101-6F58901566FA}">
      <dgm:prSet/>
      <dgm:spPr/>
      <dgm:t>
        <a:bodyPr/>
        <a:lstStyle/>
        <a:p>
          <a:endParaRPr lang="en-US"/>
        </a:p>
      </dgm:t>
    </dgm:pt>
    <dgm:pt modelId="{E0E64725-B1B1-444E-BEDB-E377749EFB7B}" type="sibTrans" cxnId="{1CF16378-0492-4A8E-9101-6F58901566FA}">
      <dgm:prSet/>
      <dgm:spPr/>
      <dgm:t>
        <a:bodyPr/>
        <a:lstStyle/>
        <a:p>
          <a:endParaRPr lang="en-US"/>
        </a:p>
      </dgm:t>
    </dgm:pt>
    <dgm:pt modelId="{88050E53-21DB-4F9E-A6B0-A2ED2C00F75E}">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Εναλλακτικές δυνατότητες (συμπεριλαμβανομένης της μηδενικής λύσης)</a:t>
          </a:r>
        </a:p>
      </dgm:t>
    </dgm:pt>
    <dgm:pt modelId="{035609D8-A0A3-401F-95F8-C3D879485530}" type="parTrans" cxnId="{BBC3B7B7-CB3F-4AF0-AEE4-D729790D413D}">
      <dgm:prSet/>
      <dgm:spPr/>
      <dgm:t>
        <a:bodyPr/>
        <a:lstStyle/>
        <a:p>
          <a:endParaRPr lang="en-US"/>
        </a:p>
      </dgm:t>
    </dgm:pt>
    <dgm:pt modelId="{1CB7FAB2-B8D0-4686-935E-4BD596DD1A66}" type="sibTrans" cxnId="{BBC3B7B7-CB3F-4AF0-AEE4-D729790D413D}">
      <dgm:prSet/>
      <dgm:spPr/>
      <dgm:t>
        <a:bodyPr/>
        <a:lstStyle/>
        <a:p>
          <a:endParaRPr lang="en-US"/>
        </a:p>
      </dgm:t>
    </dgm:pt>
    <dgm:pt modelId="{B76B12F6-32B9-49C1-BF91-47A168749BF9}">
      <dgm:prSet custT="1"/>
      <dgm:spPr/>
      <dgm:t>
        <a:bodyPr/>
        <a:lstStyle/>
        <a:p>
          <a:pPr algn="just"/>
          <a:r>
            <a:rPr lang="el-GR" sz="1050" dirty="0">
              <a:latin typeface="Calibri" panose="020F0502020204030204" pitchFamily="34" charset="0"/>
              <a:ea typeface="Calibri" panose="020F0502020204030204" pitchFamily="34" charset="0"/>
              <a:cs typeface="Calibri" panose="020F0502020204030204" pitchFamily="34" charset="0"/>
            </a:rPr>
            <a:t>Εκτίμηση, αξιολόγηση και αντιμετώπιση επιπτώσεων στο περιβάλλον του σχεδίου ή προγράμματος (πρωτογενείς, δευτερογενείς, σωρευτικές, </a:t>
          </a:r>
          <a:r>
            <a:rPr lang="el-GR" sz="1050" dirty="0" err="1">
              <a:latin typeface="Calibri" panose="020F0502020204030204" pitchFamily="34" charset="0"/>
              <a:ea typeface="Calibri" panose="020F0502020204030204" pitchFamily="34" charset="0"/>
              <a:cs typeface="Calibri" panose="020F0502020204030204" pitchFamily="34" charset="0"/>
            </a:rPr>
            <a:t>συνεργιστικές</a:t>
          </a:r>
          <a:r>
            <a:rPr lang="el-GR" sz="1050" dirty="0">
              <a:latin typeface="Calibri" panose="020F0502020204030204" pitchFamily="34" charset="0"/>
              <a:ea typeface="Calibri" panose="020F0502020204030204" pitchFamily="34" charset="0"/>
              <a:cs typeface="Calibri" panose="020F0502020204030204" pitchFamily="34" charset="0"/>
            </a:rPr>
            <a:t>, μόνιμες, προσωρινές σε τομείς όπως η βιοποικιλότητα, ο πληθυσμός, η ανθρώπινη υγεία, η πανίδα, η χλωρίδα, το έδαφος, τα ύδατα, ο αέρας, η πολιτιστική κληρονομιά κ.λπ.).</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907BA910-F8F4-48D7-AAD0-2D0D824B3823}" type="parTrans" cxnId="{4BF4F328-59D5-4EDB-91F4-F5F62DA67F79}">
      <dgm:prSet/>
      <dgm:spPr/>
      <dgm:t>
        <a:bodyPr/>
        <a:lstStyle/>
        <a:p>
          <a:endParaRPr lang="en-US"/>
        </a:p>
      </dgm:t>
    </dgm:pt>
    <dgm:pt modelId="{16430C05-DC47-4114-ADBB-05C64A63314B}" type="sibTrans" cxnId="{4BF4F328-59D5-4EDB-91F4-F5F62DA67F79}">
      <dgm:prSet/>
      <dgm:spPr/>
      <dgm:t>
        <a:bodyPr/>
        <a:lstStyle/>
        <a:p>
          <a:endParaRPr lang="en-US"/>
        </a:p>
      </dgm:t>
    </dgm:pt>
    <dgm:pt modelId="{D3F2A2EF-FC8A-4458-855A-9B9C5E5E467E}">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Προτάσεις-κατευθύνσεις-μέτρα πρόληψης, περιορισμού και αντιμετώπισης των σημαντικών δυσμενών επιπτώσεων στο περιβάλλον</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CC6DDC9C-840D-43F6-A383-03CD7DC2C33E}" type="parTrans" cxnId="{77EBE5B8-BCAF-4E90-B31E-3B660A150AD5}">
      <dgm:prSet/>
      <dgm:spPr/>
      <dgm:t>
        <a:bodyPr/>
        <a:lstStyle/>
        <a:p>
          <a:endParaRPr lang="en-US"/>
        </a:p>
      </dgm:t>
    </dgm:pt>
    <dgm:pt modelId="{975AA899-66C8-475E-A1F1-1B9C26E0B925}" type="sibTrans" cxnId="{77EBE5B8-BCAF-4E90-B31E-3B660A150AD5}">
      <dgm:prSet/>
      <dgm:spPr/>
      <dgm:t>
        <a:bodyPr/>
        <a:lstStyle/>
        <a:p>
          <a:endParaRPr lang="en-US"/>
        </a:p>
      </dgm:t>
    </dgm:pt>
    <dgm:pt modelId="{E8A3D871-8B3D-495D-840F-89EA72C5E3CB}">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Περιγραφή υφιστάμενης κατάστασης του περιβάλλοντος </a:t>
          </a:r>
        </a:p>
      </dgm:t>
    </dgm:pt>
    <dgm:pt modelId="{9761BF6D-625C-4A8E-A7A1-B872EB6273D8}" type="sibTrans" cxnId="{FDCC0F5F-0752-4CDD-A2F1-5DBF0B8F0E0B}">
      <dgm:prSet/>
      <dgm:spPr/>
      <dgm:t>
        <a:bodyPr/>
        <a:lstStyle/>
        <a:p>
          <a:endParaRPr lang="en-US"/>
        </a:p>
      </dgm:t>
    </dgm:pt>
    <dgm:pt modelId="{0C2070E8-2D6C-4670-8A9A-E97452724057}" type="parTrans" cxnId="{FDCC0F5F-0752-4CDD-A2F1-5DBF0B8F0E0B}">
      <dgm:prSet/>
      <dgm:spPr/>
      <dgm:t>
        <a:bodyPr/>
        <a:lstStyle/>
        <a:p>
          <a:endParaRPr lang="en-US"/>
        </a:p>
      </dgm:t>
    </dgm:pt>
    <dgm:pt modelId="{15E5B1C2-D460-4B43-9905-9ACCBAB7C7D2}">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Σύστημα παρακολούθησης (</a:t>
          </a:r>
          <a:r>
            <a:rPr lang="en-US" sz="1050" dirty="0">
              <a:latin typeface="Calibri" panose="020F0502020204030204" pitchFamily="34" charset="0"/>
              <a:ea typeface="Calibri" panose="020F0502020204030204" pitchFamily="34" charset="0"/>
              <a:cs typeface="Calibri" panose="020F0502020204030204" pitchFamily="34" charset="0"/>
            </a:rPr>
            <a:t>monitoring)</a:t>
          </a:r>
        </a:p>
      </dgm:t>
    </dgm:pt>
    <dgm:pt modelId="{16C5D29C-929D-43CE-B4A8-F2B3BB89BCF3}" type="parTrans" cxnId="{CD4D8DA8-FACF-4397-B7A8-1B7A1C4887B2}">
      <dgm:prSet/>
      <dgm:spPr/>
      <dgm:t>
        <a:bodyPr/>
        <a:lstStyle/>
        <a:p>
          <a:endParaRPr lang="en-US"/>
        </a:p>
      </dgm:t>
    </dgm:pt>
    <dgm:pt modelId="{1FBD5A57-896D-4B93-B124-626A3E4008DB}" type="sibTrans" cxnId="{CD4D8DA8-FACF-4397-B7A8-1B7A1C4887B2}">
      <dgm:prSet/>
      <dgm:spPr/>
      <dgm:t>
        <a:bodyPr/>
        <a:lstStyle/>
        <a:p>
          <a:endParaRPr lang="en-US"/>
        </a:p>
      </dgm:t>
    </dgm:pt>
    <dgm:pt modelId="{8D8B9C22-1037-47D6-8008-A7F85400AE45}">
      <dgm:prSet custT="1"/>
      <dgm:spPr/>
      <dgm:t>
        <a:bodyPr/>
        <a:lstStyle/>
        <a:p>
          <a:r>
            <a:rPr lang="el-GR" sz="1050" dirty="0">
              <a:latin typeface="Arial" panose="020B0604020202020204" pitchFamily="34" charset="0"/>
              <a:cs typeface="Arial" panose="020B0604020202020204" pitchFamily="34" charset="0"/>
            </a:rPr>
            <a:t>Στοιχεία κανονιστικής πράξης περιβαλλοντικής έγκρισης του σχεδίου ή προγράμματος</a:t>
          </a:r>
          <a:endParaRPr lang="en-US" sz="1050" dirty="0">
            <a:latin typeface="Arial" panose="020B0604020202020204" pitchFamily="34" charset="0"/>
            <a:cs typeface="Arial" panose="020B0604020202020204" pitchFamily="34" charset="0"/>
          </a:endParaRPr>
        </a:p>
      </dgm:t>
    </dgm:pt>
    <dgm:pt modelId="{24BA49E3-9C58-417E-A887-51AE8D090D61}" type="parTrans" cxnId="{1414325F-ECEB-4B2C-A7F5-EBA94CC03589}">
      <dgm:prSet/>
      <dgm:spPr/>
      <dgm:t>
        <a:bodyPr/>
        <a:lstStyle/>
        <a:p>
          <a:endParaRPr lang="en-US"/>
        </a:p>
      </dgm:t>
    </dgm:pt>
    <dgm:pt modelId="{54D1F9D1-C727-4A7C-A6A3-5BDA7D2A563D}" type="sibTrans" cxnId="{1414325F-ECEB-4B2C-A7F5-EBA94CC03589}">
      <dgm:prSet/>
      <dgm:spPr/>
      <dgm:t>
        <a:bodyPr/>
        <a:lstStyle/>
        <a:p>
          <a:endParaRPr lang="en-US"/>
        </a:p>
      </dgm:t>
    </dgm:pt>
    <dgm:pt modelId="{CF891AFA-48BD-46AF-8FBA-6089AB2BBDAD}" type="pres">
      <dgm:prSet presAssocID="{12168BB1-9EC6-4BAB-AB18-1A4525B8C6E1}" presName="linear" presStyleCnt="0">
        <dgm:presLayoutVars>
          <dgm:dir/>
          <dgm:animLvl val="lvl"/>
          <dgm:resizeHandles val="exact"/>
        </dgm:presLayoutVars>
      </dgm:prSet>
      <dgm:spPr/>
    </dgm:pt>
    <dgm:pt modelId="{80E13473-D99A-470A-9B6B-16A1AACE8D92}" type="pres">
      <dgm:prSet presAssocID="{4D9F444C-13EB-42E5-915A-6C23AF715407}" presName="parentLin" presStyleCnt="0"/>
      <dgm:spPr/>
    </dgm:pt>
    <dgm:pt modelId="{966B5513-416C-472A-BAAB-3DEFFF8F5482}" type="pres">
      <dgm:prSet presAssocID="{4D9F444C-13EB-42E5-915A-6C23AF715407}" presName="parentLeftMargin" presStyleLbl="node1" presStyleIdx="0" presStyleCnt="10"/>
      <dgm:spPr/>
    </dgm:pt>
    <dgm:pt modelId="{6C11F7B5-8034-40C2-876F-C497F8FA7405}" type="pres">
      <dgm:prSet presAssocID="{4D9F444C-13EB-42E5-915A-6C23AF715407}" presName="parentText" presStyleLbl="node1" presStyleIdx="0" presStyleCnt="10" custScaleX="119269" custScaleY="292725">
        <dgm:presLayoutVars>
          <dgm:chMax val="0"/>
          <dgm:bulletEnabled val="1"/>
        </dgm:presLayoutVars>
      </dgm:prSet>
      <dgm:spPr/>
    </dgm:pt>
    <dgm:pt modelId="{7D1957D5-B7E2-4557-9500-BDD1FA6F75A8}" type="pres">
      <dgm:prSet presAssocID="{4D9F444C-13EB-42E5-915A-6C23AF715407}" presName="negativeSpace" presStyleCnt="0"/>
      <dgm:spPr/>
    </dgm:pt>
    <dgm:pt modelId="{84CAB9A7-3B8D-4599-8C6E-C9B1493F6AA6}" type="pres">
      <dgm:prSet presAssocID="{4D9F444C-13EB-42E5-915A-6C23AF715407}" presName="childText" presStyleLbl="conFgAcc1" presStyleIdx="0" presStyleCnt="10">
        <dgm:presLayoutVars>
          <dgm:bulletEnabled val="1"/>
        </dgm:presLayoutVars>
      </dgm:prSet>
      <dgm:spPr/>
    </dgm:pt>
    <dgm:pt modelId="{357C819B-E5D2-40ED-8356-C5405B7DEE2D}" type="pres">
      <dgm:prSet presAssocID="{39B01DCB-C72D-4266-AC80-864954426DC4}" presName="spaceBetweenRectangles" presStyleCnt="0"/>
      <dgm:spPr/>
    </dgm:pt>
    <dgm:pt modelId="{6A402EF9-EC04-4F6C-B877-1F6EE44DBFA2}" type="pres">
      <dgm:prSet presAssocID="{3DF41310-21AB-46F3-81E7-0075AFA1B476}" presName="parentLin" presStyleCnt="0"/>
      <dgm:spPr/>
    </dgm:pt>
    <dgm:pt modelId="{0C487B1F-5854-44D8-A255-72794F8BDC23}" type="pres">
      <dgm:prSet presAssocID="{3DF41310-21AB-46F3-81E7-0075AFA1B476}" presName="parentLeftMargin" presStyleLbl="node1" presStyleIdx="0" presStyleCnt="10"/>
      <dgm:spPr/>
    </dgm:pt>
    <dgm:pt modelId="{86AA27F7-4C79-4215-B511-C43D6A2FF8A7}" type="pres">
      <dgm:prSet presAssocID="{3DF41310-21AB-46F3-81E7-0075AFA1B476}" presName="parentText" presStyleLbl="node1" presStyleIdx="1" presStyleCnt="10" custScaleX="118766" custScaleY="398236" custLinFactNeighborX="1758" custLinFactNeighborY="9833">
        <dgm:presLayoutVars>
          <dgm:chMax val="0"/>
          <dgm:bulletEnabled val="1"/>
        </dgm:presLayoutVars>
      </dgm:prSet>
      <dgm:spPr/>
    </dgm:pt>
    <dgm:pt modelId="{5708A254-1E23-4E77-AD41-019812454E51}" type="pres">
      <dgm:prSet presAssocID="{3DF41310-21AB-46F3-81E7-0075AFA1B476}" presName="negativeSpace" presStyleCnt="0"/>
      <dgm:spPr/>
    </dgm:pt>
    <dgm:pt modelId="{D8D8C450-93FE-415F-8141-07B7EA93AD14}" type="pres">
      <dgm:prSet presAssocID="{3DF41310-21AB-46F3-81E7-0075AFA1B476}" presName="childText" presStyleLbl="conFgAcc1" presStyleIdx="1" presStyleCnt="10">
        <dgm:presLayoutVars>
          <dgm:bulletEnabled val="1"/>
        </dgm:presLayoutVars>
      </dgm:prSet>
      <dgm:spPr/>
    </dgm:pt>
    <dgm:pt modelId="{DEF7FDDE-7344-4D6C-8B87-6A964C0AECB7}" type="pres">
      <dgm:prSet presAssocID="{5FB92275-5336-4963-BE3D-7CB8307F41D4}" presName="spaceBetweenRectangles" presStyleCnt="0"/>
      <dgm:spPr/>
    </dgm:pt>
    <dgm:pt modelId="{7BB2B307-A05C-4580-BAF8-D0A0FD58574B}" type="pres">
      <dgm:prSet presAssocID="{649152C7-3631-4A02-9F90-7B25B44D37BD}" presName="parentLin" presStyleCnt="0"/>
      <dgm:spPr/>
    </dgm:pt>
    <dgm:pt modelId="{7264BF41-2016-4A51-A29F-2145F1956BFC}" type="pres">
      <dgm:prSet presAssocID="{649152C7-3631-4A02-9F90-7B25B44D37BD}" presName="parentLeftMargin" presStyleLbl="node1" presStyleIdx="1" presStyleCnt="10"/>
      <dgm:spPr/>
    </dgm:pt>
    <dgm:pt modelId="{6B2C6D35-A0B1-48D0-99E5-B437B9F955F7}" type="pres">
      <dgm:prSet presAssocID="{649152C7-3631-4A02-9F90-7B25B44D37BD}" presName="parentText" presStyleLbl="node1" presStyleIdx="2" presStyleCnt="10" custScaleX="119109" custScaleY="280912">
        <dgm:presLayoutVars>
          <dgm:chMax val="0"/>
          <dgm:bulletEnabled val="1"/>
        </dgm:presLayoutVars>
      </dgm:prSet>
      <dgm:spPr/>
    </dgm:pt>
    <dgm:pt modelId="{65A276FE-00C0-4472-9805-3182F2F3FA3A}" type="pres">
      <dgm:prSet presAssocID="{649152C7-3631-4A02-9F90-7B25B44D37BD}" presName="negativeSpace" presStyleCnt="0"/>
      <dgm:spPr/>
    </dgm:pt>
    <dgm:pt modelId="{FAD7DA69-DC40-4417-BF6A-3336BF935004}" type="pres">
      <dgm:prSet presAssocID="{649152C7-3631-4A02-9F90-7B25B44D37BD}" presName="childText" presStyleLbl="conFgAcc1" presStyleIdx="2" presStyleCnt="10">
        <dgm:presLayoutVars>
          <dgm:bulletEnabled val="1"/>
        </dgm:presLayoutVars>
      </dgm:prSet>
      <dgm:spPr/>
    </dgm:pt>
    <dgm:pt modelId="{FB5DCE9C-024A-495A-BA04-1C7CCB715568}" type="pres">
      <dgm:prSet presAssocID="{6059788A-6F69-4CC0-B1E4-D239B99B10CF}" presName="spaceBetweenRectangles" presStyleCnt="0"/>
      <dgm:spPr/>
    </dgm:pt>
    <dgm:pt modelId="{403F02FD-985F-4214-BF72-980D6CA9C271}" type="pres">
      <dgm:prSet presAssocID="{0EBD91C4-9BE3-436C-B925-C735098C6423}" presName="parentLin" presStyleCnt="0"/>
      <dgm:spPr/>
    </dgm:pt>
    <dgm:pt modelId="{9E44AAAF-525D-42CD-B555-CBABA96D2798}" type="pres">
      <dgm:prSet presAssocID="{0EBD91C4-9BE3-436C-B925-C735098C6423}" presName="parentLeftMargin" presStyleLbl="node1" presStyleIdx="2" presStyleCnt="10"/>
      <dgm:spPr/>
    </dgm:pt>
    <dgm:pt modelId="{037225F2-BAE8-4B6A-BFA0-A9C097605E92}" type="pres">
      <dgm:prSet presAssocID="{0EBD91C4-9BE3-436C-B925-C735098C6423}" presName="parentText" presStyleLbl="node1" presStyleIdx="3" presStyleCnt="10" custScaleX="118515" custScaleY="335710">
        <dgm:presLayoutVars>
          <dgm:chMax val="0"/>
          <dgm:bulletEnabled val="1"/>
        </dgm:presLayoutVars>
      </dgm:prSet>
      <dgm:spPr/>
    </dgm:pt>
    <dgm:pt modelId="{0B5EF769-300C-4F17-B794-F7394BF0317F}" type="pres">
      <dgm:prSet presAssocID="{0EBD91C4-9BE3-436C-B925-C735098C6423}" presName="negativeSpace" presStyleCnt="0"/>
      <dgm:spPr/>
    </dgm:pt>
    <dgm:pt modelId="{F89C23AB-EC65-4309-ACBB-9F2F7D41EEA9}" type="pres">
      <dgm:prSet presAssocID="{0EBD91C4-9BE3-436C-B925-C735098C6423}" presName="childText" presStyleLbl="conFgAcc1" presStyleIdx="3" presStyleCnt="10">
        <dgm:presLayoutVars>
          <dgm:bulletEnabled val="1"/>
        </dgm:presLayoutVars>
      </dgm:prSet>
      <dgm:spPr/>
    </dgm:pt>
    <dgm:pt modelId="{6E902F67-5B1A-4512-AE65-A192FA26E0FE}" type="pres">
      <dgm:prSet presAssocID="{E0E64725-B1B1-444E-BEDB-E377749EFB7B}" presName="spaceBetweenRectangles" presStyleCnt="0"/>
      <dgm:spPr/>
    </dgm:pt>
    <dgm:pt modelId="{F3C849B6-674E-4235-83DA-59BE6917BA0B}" type="pres">
      <dgm:prSet presAssocID="{88050E53-21DB-4F9E-A6B0-A2ED2C00F75E}" presName="parentLin" presStyleCnt="0"/>
      <dgm:spPr/>
    </dgm:pt>
    <dgm:pt modelId="{0CB3AB27-BD68-48DB-B09D-E02A421496F4}" type="pres">
      <dgm:prSet presAssocID="{88050E53-21DB-4F9E-A6B0-A2ED2C00F75E}" presName="parentLeftMargin" presStyleLbl="node1" presStyleIdx="3" presStyleCnt="10"/>
      <dgm:spPr/>
    </dgm:pt>
    <dgm:pt modelId="{454AC8A6-881C-4D71-9E52-B1FFD5F99214}" type="pres">
      <dgm:prSet presAssocID="{88050E53-21DB-4F9E-A6B0-A2ED2C00F75E}" presName="parentText" presStyleLbl="node1" presStyleIdx="4" presStyleCnt="10" custScaleX="118588" custScaleY="223394">
        <dgm:presLayoutVars>
          <dgm:chMax val="0"/>
          <dgm:bulletEnabled val="1"/>
        </dgm:presLayoutVars>
      </dgm:prSet>
      <dgm:spPr/>
    </dgm:pt>
    <dgm:pt modelId="{CFBE74EE-0E82-4638-8937-0831F3280D46}" type="pres">
      <dgm:prSet presAssocID="{88050E53-21DB-4F9E-A6B0-A2ED2C00F75E}" presName="negativeSpace" presStyleCnt="0"/>
      <dgm:spPr/>
    </dgm:pt>
    <dgm:pt modelId="{E04990D5-54B7-48FC-AC43-5C040451711E}" type="pres">
      <dgm:prSet presAssocID="{88050E53-21DB-4F9E-A6B0-A2ED2C00F75E}" presName="childText" presStyleLbl="conFgAcc1" presStyleIdx="4" presStyleCnt="10">
        <dgm:presLayoutVars>
          <dgm:bulletEnabled val="1"/>
        </dgm:presLayoutVars>
      </dgm:prSet>
      <dgm:spPr/>
    </dgm:pt>
    <dgm:pt modelId="{97E65EAB-65CB-4268-90CF-9233D05F6855}" type="pres">
      <dgm:prSet presAssocID="{1CB7FAB2-B8D0-4686-935E-4BD596DD1A66}" presName="spaceBetweenRectangles" presStyleCnt="0"/>
      <dgm:spPr/>
    </dgm:pt>
    <dgm:pt modelId="{B54A6D10-18B1-4757-BC36-6959FE08FF7E}" type="pres">
      <dgm:prSet presAssocID="{E8A3D871-8B3D-495D-840F-89EA72C5E3CB}" presName="parentLin" presStyleCnt="0"/>
      <dgm:spPr/>
    </dgm:pt>
    <dgm:pt modelId="{963ADA09-B32C-46DD-9774-77628790DE18}" type="pres">
      <dgm:prSet presAssocID="{E8A3D871-8B3D-495D-840F-89EA72C5E3CB}" presName="parentLeftMargin" presStyleLbl="node1" presStyleIdx="4" presStyleCnt="10"/>
      <dgm:spPr/>
    </dgm:pt>
    <dgm:pt modelId="{4AAAF5F7-44E7-481A-9DBC-9BCD1A0DA51F}" type="pres">
      <dgm:prSet presAssocID="{E8A3D871-8B3D-495D-840F-89EA72C5E3CB}" presName="parentText" presStyleLbl="node1" presStyleIdx="5" presStyleCnt="10" custScaleX="117760" custScaleY="288293">
        <dgm:presLayoutVars>
          <dgm:chMax val="0"/>
          <dgm:bulletEnabled val="1"/>
        </dgm:presLayoutVars>
      </dgm:prSet>
      <dgm:spPr/>
    </dgm:pt>
    <dgm:pt modelId="{1EFEF24D-560C-4D41-8D28-85DE176D999F}" type="pres">
      <dgm:prSet presAssocID="{E8A3D871-8B3D-495D-840F-89EA72C5E3CB}" presName="negativeSpace" presStyleCnt="0"/>
      <dgm:spPr/>
    </dgm:pt>
    <dgm:pt modelId="{5D0B9A9D-8B51-4A6B-8BA0-54D29B111DC5}" type="pres">
      <dgm:prSet presAssocID="{E8A3D871-8B3D-495D-840F-89EA72C5E3CB}" presName="childText" presStyleLbl="conFgAcc1" presStyleIdx="5" presStyleCnt="10">
        <dgm:presLayoutVars>
          <dgm:bulletEnabled val="1"/>
        </dgm:presLayoutVars>
      </dgm:prSet>
      <dgm:spPr/>
    </dgm:pt>
    <dgm:pt modelId="{C0F6F33E-C2A8-471C-A004-ED0E779206F6}" type="pres">
      <dgm:prSet presAssocID="{9761BF6D-625C-4A8E-A7A1-B872EB6273D8}" presName="spaceBetweenRectangles" presStyleCnt="0"/>
      <dgm:spPr/>
    </dgm:pt>
    <dgm:pt modelId="{E3C6C840-9B8E-4333-8F3E-C9E6AB4BC958}" type="pres">
      <dgm:prSet presAssocID="{B76B12F6-32B9-49C1-BF91-47A168749BF9}" presName="parentLin" presStyleCnt="0"/>
      <dgm:spPr/>
    </dgm:pt>
    <dgm:pt modelId="{962A0AF4-F76D-464E-8EA3-E84E0A510A62}" type="pres">
      <dgm:prSet presAssocID="{B76B12F6-32B9-49C1-BF91-47A168749BF9}" presName="parentLeftMargin" presStyleLbl="node1" presStyleIdx="5" presStyleCnt="10"/>
      <dgm:spPr/>
    </dgm:pt>
    <dgm:pt modelId="{B36D3E8D-73DC-4EE6-B904-F4CDC8918CA4}" type="pres">
      <dgm:prSet presAssocID="{B76B12F6-32B9-49C1-BF91-47A168749BF9}" presName="parentText" presStyleLbl="node1" presStyleIdx="6" presStyleCnt="10" custScaleX="118102" custScaleY="524894">
        <dgm:presLayoutVars>
          <dgm:chMax val="0"/>
          <dgm:bulletEnabled val="1"/>
        </dgm:presLayoutVars>
      </dgm:prSet>
      <dgm:spPr/>
    </dgm:pt>
    <dgm:pt modelId="{825681BE-D622-4F57-81F7-365C38200FC8}" type="pres">
      <dgm:prSet presAssocID="{B76B12F6-32B9-49C1-BF91-47A168749BF9}" presName="negativeSpace" presStyleCnt="0"/>
      <dgm:spPr/>
    </dgm:pt>
    <dgm:pt modelId="{0EE1CD85-CBD4-4BAC-955B-B9B29A51862C}" type="pres">
      <dgm:prSet presAssocID="{B76B12F6-32B9-49C1-BF91-47A168749BF9}" presName="childText" presStyleLbl="conFgAcc1" presStyleIdx="6" presStyleCnt="10">
        <dgm:presLayoutVars>
          <dgm:bulletEnabled val="1"/>
        </dgm:presLayoutVars>
      </dgm:prSet>
      <dgm:spPr/>
    </dgm:pt>
    <dgm:pt modelId="{DC52DE2F-D921-4FE0-A5C7-90619FCA8E99}" type="pres">
      <dgm:prSet presAssocID="{16430C05-DC47-4114-ADBB-05C64A63314B}" presName="spaceBetweenRectangles" presStyleCnt="0"/>
      <dgm:spPr/>
    </dgm:pt>
    <dgm:pt modelId="{AA13FCEA-198D-4143-8705-D3F7C38BF48A}" type="pres">
      <dgm:prSet presAssocID="{D3F2A2EF-FC8A-4458-855A-9B9C5E5E467E}" presName="parentLin" presStyleCnt="0"/>
      <dgm:spPr/>
    </dgm:pt>
    <dgm:pt modelId="{8F572F02-C9B4-4D11-99A1-880104BB2391}" type="pres">
      <dgm:prSet presAssocID="{D3F2A2EF-FC8A-4458-855A-9B9C5E5E467E}" presName="parentLeftMargin" presStyleLbl="node1" presStyleIdx="6" presStyleCnt="10"/>
      <dgm:spPr/>
    </dgm:pt>
    <dgm:pt modelId="{D19F865A-9B03-4DDE-984E-958BA2CA8D6E}" type="pres">
      <dgm:prSet presAssocID="{D3F2A2EF-FC8A-4458-855A-9B9C5E5E467E}" presName="parentText" presStyleLbl="node1" presStyleIdx="7" presStyleCnt="10" custScaleX="117510" custScaleY="229547">
        <dgm:presLayoutVars>
          <dgm:chMax val="0"/>
          <dgm:bulletEnabled val="1"/>
        </dgm:presLayoutVars>
      </dgm:prSet>
      <dgm:spPr/>
    </dgm:pt>
    <dgm:pt modelId="{3EFE8F3E-1CCC-4D16-AC79-6EC82A8F1DEA}" type="pres">
      <dgm:prSet presAssocID="{D3F2A2EF-FC8A-4458-855A-9B9C5E5E467E}" presName="negativeSpace" presStyleCnt="0"/>
      <dgm:spPr/>
    </dgm:pt>
    <dgm:pt modelId="{F323FACA-4A7B-47C9-A726-AA568D62B45E}" type="pres">
      <dgm:prSet presAssocID="{D3F2A2EF-FC8A-4458-855A-9B9C5E5E467E}" presName="childText" presStyleLbl="conFgAcc1" presStyleIdx="7" presStyleCnt="10">
        <dgm:presLayoutVars>
          <dgm:bulletEnabled val="1"/>
        </dgm:presLayoutVars>
      </dgm:prSet>
      <dgm:spPr/>
    </dgm:pt>
    <dgm:pt modelId="{962DDC74-7CBE-49EF-9A58-556F04242F5B}" type="pres">
      <dgm:prSet presAssocID="{975AA899-66C8-475E-A1F1-1B9C26E0B925}" presName="spaceBetweenRectangles" presStyleCnt="0"/>
      <dgm:spPr/>
    </dgm:pt>
    <dgm:pt modelId="{EDA440AD-379F-4B93-A333-6667E670F862}" type="pres">
      <dgm:prSet presAssocID="{15E5B1C2-D460-4B43-9905-9ACCBAB7C7D2}" presName="parentLin" presStyleCnt="0"/>
      <dgm:spPr/>
    </dgm:pt>
    <dgm:pt modelId="{D8CAD943-A05C-4CF6-BA37-8905F41FACE7}" type="pres">
      <dgm:prSet presAssocID="{15E5B1C2-D460-4B43-9905-9ACCBAB7C7D2}" presName="parentLeftMargin" presStyleLbl="node1" presStyleIdx="7" presStyleCnt="10"/>
      <dgm:spPr/>
    </dgm:pt>
    <dgm:pt modelId="{2053B274-80D3-4CCD-BB92-6F164D47E730}" type="pres">
      <dgm:prSet presAssocID="{15E5B1C2-D460-4B43-9905-9ACCBAB7C7D2}" presName="parentText" presStyleLbl="node1" presStyleIdx="8" presStyleCnt="10" custScaleX="116828" custScaleY="158492">
        <dgm:presLayoutVars>
          <dgm:chMax val="0"/>
          <dgm:bulletEnabled val="1"/>
        </dgm:presLayoutVars>
      </dgm:prSet>
      <dgm:spPr/>
    </dgm:pt>
    <dgm:pt modelId="{2DFA9874-DB57-4C19-8BCD-290CA0F0E7B4}" type="pres">
      <dgm:prSet presAssocID="{15E5B1C2-D460-4B43-9905-9ACCBAB7C7D2}" presName="negativeSpace" presStyleCnt="0"/>
      <dgm:spPr/>
    </dgm:pt>
    <dgm:pt modelId="{550C5034-789C-46DB-A229-06A684FA1277}" type="pres">
      <dgm:prSet presAssocID="{15E5B1C2-D460-4B43-9905-9ACCBAB7C7D2}" presName="childText" presStyleLbl="conFgAcc1" presStyleIdx="8" presStyleCnt="10">
        <dgm:presLayoutVars>
          <dgm:bulletEnabled val="1"/>
        </dgm:presLayoutVars>
      </dgm:prSet>
      <dgm:spPr/>
    </dgm:pt>
    <dgm:pt modelId="{73970FDF-E7F6-4501-A7B7-B05EFCB1CC1C}" type="pres">
      <dgm:prSet presAssocID="{1FBD5A57-896D-4B93-B124-626A3E4008DB}" presName="spaceBetweenRectangles" presStyleCnt="0"/>
      <dgm:spPr/>
    </dgm:pt>
    <dgm:pt modelId="{EF7AB14C-873E-40F3-AED6-C00346B7E6C9}" type="pres">
      <dgm:prSet presAssocID="{8D8B9C22-1037-47D6-8008-A7F85400AE45}" presName="parentLin" presStyleCnt="0"/>
      <dgm:spPr/>
    </dgm:pt>
    <dgm:pt modelId="{FB65242F-8A5E-4917-9132-8BC4969EDF08}" type="pres">
      <dgm:prSet presAssocID="{8D8B9C22-1037-47D6-8008-A7F85400AE45}" presName="parentLeftMargin" presStyleLbl="node1" presStyleIdx="8" presStyleCnt="10"/>
      <dgm:spPr/>
    </dgm:pt>
    <dgm:pt modelId="{B679926D-DF4F-44A5-AFCE-010CEA1046B6}" type="pres">
      <dgm:prSet presAssocID="{8D8B9C22-1037-47D6-8008-A7F85400AE45}" presName="parentText" presStyleLbl="node1" presStyleIdx="9" presStyleCnt="10" custScaleX="116579" custScaleY="182089">
        <dgm:presLayoutVars>
          <dgm:chMax val="0"/>
          <dgm:bulletEnabled val="1"/>
        </dgm:presLayoutVars>
      </dgm:prSet>
      <dgm:spPr/>
    </dgm:pt>
    <dgm:pt modelId="{2CFDDBEE-77C6-4C6D-BA85-40123B166943}" type="pres">
      <dgm:prSet presAssocID="{8D8B9C22-1037-47D6-8008-A7F85400AE45}" presName="negativeSpace" presStyleCnt="0"/>
      <dgm:spPr/>
    </dgm:pt>
    <dgm:pt modelId="{E271B4B1-C68D-48FD-BA97-8FC1B72972BF}" type="pres">
      <dgm:prSet presAssocID="{8D8B9C22-1037-47D6-8008-A7F85400AE45}" presName="childText" presStyleLbl="conFgAcc1" presStyleIdx="9" presStyleCnt="10">
        <dgm:presLayoutVars>
          <dgm:bulletEnabled val="1"/>
        </dgm:presLayoutVars>
      </dgm:prSet>
      <dgm:spPr/>
    </dgm:pt>
  </dgm:ptLst>
  <dgm:cxnLst>
    <dgm:cxn modelId="{4A393700-3CA0-4029-A4FF-1D35B33A1711}" type="presOf" srcId="{88050E53-21DB-4F9E-A6B0-A2ED2C00F75E}" destId="{0CB3AB27-BD68-48DB-B09D-E02A421496F4}" srcOrd="0" destOrd="0" presId="urn:microsoft.com/office/officeart/2005/8/layout/list1"/>
    <dgm:cxn modelId="{FB94A601-1C7B-4705-8562-81ECADD802DE}" type="presOf" srcId="{3DF41310-21AB-46F3-81E7-0075AFA1B476}" destId="{86AA27F7-4C79-4215-B511-C43D6A2FF8A7}" srcOrd="1" destOrd="0" presId="urn:microsoft.com/office/officeart/2005/8/layout/list1"/>
    <dgm:cxn modelId="{63151116-E52B-4367-9382-A5D17F76C789}" type="presOf" srcId="{0EBD91C4-9BE3-436C-B925-C735098C6423}" destId="{037225F2-BAE8-4B6A-BFA0-A9C097605E92}" srcOrd="1" destOrd="0" presId="urn:microsoft.com/office/officeart/2005/8/layout/list1"/>
    <dgm:cxn modelId="{6244361F-F88E-447C-A868-744765CB20EC}" type="presOf" srcId="{B76B12F6-32B9-49C1-BF91-47A168749BF9}" destId="{B36D3E8D-73DC-4EE6-B904-F4CDC8918CA4}" srcOrd="1" destOrd="0" presId="urn:microsoft.com/office/officeart/2005/8/layout/list1"/>
    <dgm:cxn modelId="{E2012F23-B504-4288-B969-BBF1CDD51E1E}" type="presOf" srcId="{3DF41310-21AB-46F3-81E7-0075AFA1B476}" destId="{0C487B1F-5854-44D8-A255-72794F8BDC23}" srcOrd="0" destOrd="0" presId="urn:microsoft.com/office/officeart/2005/8/layout/list1"/>
    <dgm:cxn modelId="{63D6E323-2F05-47CB-B10F-6A48144A392F}" type="presOf" srcId="{E8A3D871-8B3D-495D-840F-89EA72C5E3CB}" destId="{4AAAF5F7-44E7-481A-9DBC-9BCD1A0DA51F}" srcOrd="1" destOrd="0" presId="urn:microsoft.com/office/officeart/2005/8/layout/list1"/>
    <dgm:cxn modelId="{4BF4F328-59D5-4EDB-91F4-F5F62DA67F79}" srcId="{12168BB1-9EC6-4BAB-AB18-1A4525B8C6E1}" destId="{B76B12F6-32B9-49C1-BF91-47A168749BF9}" srcOrd="6" destOrd="0" parTransId="{907BA910-F8F4-48D7-AAD0-2D0D824B3823}" sibTransId="{16430C05-DC47-4114-ADBB-05C64A63314B}"/>
    <dgm:cxn modelId="{9344B22A-D3FB-4191-9B2E-20ECCF181F89}" type="presOf" srcId="{4D9F444C-13EB-42E5-915A-6C23AF715407}" destId="{966B5513-416C-472A-BAAB-3DEFFF8F5482}" srcOrd="0" destOrd="0" presId="urn:microsoft.com/office/officeart/2005/8/layout/list1"/>
    <dgm:cxn modelId="{C0427C5E-F658-4DA3-9147-6C1F7C881ED9}" type="presOf" srcId="{E8A3D871-8B3D-495D-840F-89EA72C5E3CB}" destId="{963ADA09-B32C-46DD-9774-77628790DE18}" srcOrd="0" destOrd="0" presId="urn:microsoft.com/office/officeart/2005/8/layout/list1"/>
    <dgm:cxn modelId="{FDCC0F5F-0752-4CDD-A2F1-5DBF0B8F0E0B}" srcId="{12168BB1-9EC6-4BAB-AB18-1A4525B8C6E1}" destId="{E8A3D871-8B3D-495D-840F-89EA72C5E3CB}" srcOrd="5" destOrd="0" parTransId="{0C2070E8-2D6C-4670-8A9A-E97452724057}" sibTransId="{9761BF6D-625C-4A8E-A7A1-B872EB6273D8}"/>
    <dgm:cxn modelId="{1414325F-ECEB-4B2C-A7F5-EBA94CC03589}" srcId="{12168BB1-9EC6-4BAB-AB18-1A4525B8C6E1}" destId="{8D8B9C22-1037-47D6-8008-A7F85400AE45}" srcOrd="9" destOrd="0" parTransId="{24BA49E3-9C58-417E-A887-51AE8D090D61}" sibTransId="{54D1F9D1-C727-4A7C-A6A3-5BDA7D2A563D}"/>
    <dgm:cxn modelId="{7B89C063-F313-4160-8581-23EB14BA07AB}" type="presOf" srcId="{15E5B1C2-D460-4B43-9905-9ACCBAB7C7D2}" destId="{2053B274-80D3-4CCD-BB92-6F164D47E730}" srcOrd="1" destOrd="0" presId="urn:microsoft.com/office/officeart/2005/8/layout/list1"/>
    <dgm:cxn modelId="{00AE4D66-5EA5-4C54-A1C6-BD5834F8E61B}" type="presOf" srcId="{649152C7-3631-4A02-9F90-7B25B44D37BD}" destId="{6B2C6D35-A0B1-48D0-99E5-B437B9F955F7}" srcOrd="1" destOrd="0" presId="urn:microsoft.com/office/officeart/2005/8/layout/list1"/>
    <dgm:cxn modelId="{EDAF984E-2B2E-4591-8661-EFF2A58C58B9}" type="presOf" srcId="{D3F2A2EF-FC8A-4458-855A-9B9C5E5E467E}" destId="{8F572F02-C9B4-4D11-99A1-880104BB2391}" srcOrd="0" destOrd="0" presId="urn:microsoft.com/office/officeart/2005/8/layout/list1"/>
    <dgm:cxn modelId="{222FCF55-54BA-4274-AA78-9FF7127DCC12}" type="presOf" srcId="{88050E53-21DB-4F9E-A6B0-A2ED2C00F75E}" destId="{454AC8A6-881C-4D71-9E52-B1FFD5F99214}" srcOrd="1" destOrd="0" presId="urn:microsoft.com/office/officeart/2005/8/layout/list1"/>
    <dgm:cxn modelId="{8BA75756-596B-4828-AD5B-F920BD41059F}" type="presOf" srcId="{D3F2A2EF-FC8A-4458-855A-9B9C5E5E467E}" destId="{D19F865A-9B03-4DDE-984E-958BA2CA8D6E}" srcOrd="1" destOrd="0" presId="urn:microsoft.com/office/officeart/2005/8/layout/list1"/>
    <dgm:cxn modelId="{40BA1258-12C4-4368-B4A7-2C8D9B528D63}" type="presOf" srcId="{12168BB1-9EC6-4BAB-AB18-1A4525B8C6E1}" destId="{CF891AFA-48BD-46AF-8FBA-6089AB2BBDAD}" srcOrd="0" destOrd="0" presId="urn:microsoft.com/office/officeart/2005/8/layout/list1"/>
    <dgm:cxn modelId="{1CF16378-0492-4A8E-9101-6F58901566FA}" srcId="{12168BB1-9EC6-4BAB-AB18-1A4525B8C6E1}" destId="{0EBD91C4-9BE3-436C-B925-C735098C6423}" srcOrd="3" destOrd="0" parTransId="{0F4EC756-1E01-4F97-A3DA-5E56A21F97DE}" sibTransId="{E0E64725-B1B1-444E-BEDB-E377749EFB7B}"/>
    <dgm:cxn modelId="{BA4A8686-5A76-4A6D-ABF9-0D39A45B6076}" type="presOf" srcId="{0EBD91C4-9BE3-436C-B925-C735098C6423}" destId="{9E44AAAF-525D-42CD-B555-CBABA96D2798}" srcOrd="0" destOrd="0" presId="urn:microsoft.com/office/officeart/2005/8/layout/list1"/>
    <dgm:cxn modelId="{85B788A4-14E9-4316-B8F0-62C2DDABA416}" type="presOf" srcId="{8D8B9C22-1037-47D6-8008-A7F85400AE45}" destId="{B679926D-DF4F-44A5-AFCE-010CEA1046B6}" srcOrd="1" destOrd="0" presId="urn:microsoft.com/office/officeart/2005/8/layout/list1"/>
    <dgm:cxn modelId="{CD4D8DA8-FACF-4397-B7A8-1B7A1C4887B2}" srcId="{12168BB1-9EC6-4BAB-AB18-1A4525B8C6E1}" destId="{15E5B1C2-D460-4B43-9905-9ACCBAB7C7D2}" srcOrd="8" destOrd="0" parTransId="{16C5D29C-929D-43CE-B4A8-F2B3BB89BCF3}" sibTransId="{1FBD5A57-896D-4B93-B124-626A3E4008DB}"/>
    <dgm:cxn modelId="{BBC3B7B7-CB3F-4AF0-AEE4-D729790D413D}" srcId="{12168BB1-9EC6-4BAB-AB18-1A4525B8C6E1}" destId="{88050E53-21DB-4F9E-A6B0-A2ED2C00F75E}" srcOrd="4" destOrd="0" parTransId="{035609D8-A0A3-401F-95F8-C3D879485530}" sibTransId="{1CB7FAB2-B8D0-4686-935E-4BD596DD1A66}"/>
    <dgm:cxn modelId="{77EBE5B8-BCAF-4E90-B31E-3B660A150AD5}" srcId="{12168BB1-9EC6-4BAB-AB18-1A4525B8C6E1}" destId="{D3F2A2EF-FC8A-4458-855A-9B9C5E5E467E}" srcOrd="7" destOrd="0" parTransId="{CC6DDC9C-840D-43F6-A383-03CD7DC2C33E}" sibTransId="{975AA899-66C8-475E-A1F1-1B9C26E0B925}"/>
    <dgm:cxn modelId="{80DCFDBB-7051-4E89-BC43-BAEC1C674F7A}" srcId="{12168BB1-9EC6-4BAB-AB18-1A4525B8C6E1}" destId="{3DF41310-21AB-46F3-81E7-0075AFA1B476}" srcOrd="1" destOrd="0" parTransId="{6D44D571-84E9-44BC-9656-D4086D1A4B75}" sibTransId="{5FB92275-5336-4963-BE3D-7CB8307F41D4}"/>
    <dgm:cxn modelId="{F25D80BD-F107-4B4E-B7EE-68DF80541AF8}" type="presOf" srcId="{8D8B9C22-1037-47D6-8008-A7F85400AE45}" destId="{FB65242F-8A5E-4917-9132-8BC4969EDF08}" srcOrd="0" destOrd="0" presId="urn:microsoft.com/office/officeart/2005/8/layout/list1"/>
    <dgm:cxn modelId="{A4336ECC-6DEB-4C15-B7F4-9E6F9F6AD80C}" srcId="{12168BB1-9EC6-4BAB-AB18-1A4525B8C6E1}" destId="{649152C7-3631-4A02-9F90-7B25B44D37BD}" srcOrd="2" destOrd="0" parTransId="{085251E9-3E61-419D-A3C7-988633CA3DCD}" sibTransId="{6059788A-6F69-4CC0-B1E4-D239B99B10CF}"/>
    <dgm:cxn modelId="{C4A0C9D1-6E45-4EFC-BE22-D87F23827346}" type="presOf" srcId="{649152C7-3631-4A02-9F90-7B25B44D37BD}" destId="{7264BF41-2016-4A51-A29F-2145F1956BFC}" srcOrd="0" destOrd="0" presId="urn:microsoft.com/office/officeart/2005/8/layout/list1"/>
    <dgm:cxn modelId="{65DC3AE8-6317-47F8-99B5-8EDE476F4E96}" type="presOf" srcId="{15E5B1C2-D460-4B43-9905-9ACCBAB7C7D2}" destId="{D8CAD943-A05C-4CF6-BA37-8905F41FACE7}" srcOrd="0" destOrd="0" presId="urn:microsoft.com/office/officeart/2005/8/layout/list1"/>
    <dgm:cxn modelId="{403C81ED-F29F-4E94-89DA-80025567F71D}" srcId="{12168BB1-9EC6-4BAB-AB18-1A4525B8C6E1}" destId="{4D9F444C-13EB-42E5-915A-6C23AF715407}" srcOrd="0" destOrd="0" parTransId="{C33B4344-C44E-4336-8B8E-942296B45D6D}" sibTransId="{39B01DCB-C72D-4266-AC80-864954426DC4}"/>
    <dgm:cxn modelId="{9F9623F6-FD58-4EE3-87C4-5A2D00D326BD}" type="presOf" srcId="{4D9F444C-13EB-42E5-915A-6C23AF715407}" destId="{6C11F7B5-8034-40C2-876F-C497F8FA7405}" srcOrd="1" destOrd="0" presId="urn:microsoft.com/office/officeart/2005/8/layout/list1"/>
    <dgm:cxn modelId="{FD718DFB-AE69-4905-88B4-20AE8E4F973B}" type="presOf" srcId="{B76B12F6-32B9-49C1-BF91-47A168749BF9}" destId="{962A0AF4-F76D-464E-8EA3-E84E0A510A62}" srcOrd="0" destOrd="0" presId="urn:microsoft.com/office/officeart/2005/8/layout/list1"/>
    <dgm:cxn modelId="{4D0391F1-5A66-4299-AB79-EE8099BACA94}" type="presParOf" srcId="{CF891AFA-48BD-46AF-8FBA-6089AB2BBDAD}" destId="{80E13473-D99A-470A-9B6B-16A1AACE8D92}" srcOrd="0" destOrd="0" presId="urn:microsoft.com/office/officeart/2005/8/layout/list1"/>
    <dgm:cxn modelId="{15AC7A24-54AF-46BC-A4D6-C828DE1A5736}" type="presParOf" srcId="{80E13473-D99A-470A-9B6B-16A1AACE8D92}" destId="{966B5513-416C-472A-BAAB-3DEFFF8F5482}" srcOrd="0" destOrd="0" presId="urn:microsoft.com/office/officeart/2005/8/layout/list1"/>
    <dgm:cxn modelId="{67D1A41C-2AA3-4D6F-885B-9281DBE20DF2}" type="presParOf" srcId="{80E13473-D99A-470A-9B6B-16A1AACE8D92}" destId="{6C11F7B5-8034-40C2-876F-C497F8FA7405}" srcOrd="1" destOrd="0" presId="urn:microsoft.com/office/officeart/2005/8/layout/list1"/>
    <dgm:cxn modelId="{D6D69690-B96B-4135-A7DF-7D4E8BC08C2E}" type="presParOf" srcId="{CF891AFA-48BD-46AF-8FBA-6089AB2BBDAD}" destId="{7D1957D5-B7E2-4557-9500-BDD1FA6F75A8}" srcOrd="1" destOrd="0" presId="urn:microsoft.com/office/officeart/2005/8/layout/list1"/>
    <dgm:cxn modelId="{42A0C443-D690-4931-9AA0-0F7DF8AADB27}" type="presParOf" srcId="{CF891AFA-48BD-46AF-8FBA-6089AB2BBDAD}" destId="{84CAB9A7-3B8D-4599-8C6E-C9B1493F6AA6}" srcOrd="2" destOrd="0" presId="urn:microsoft.com/office/officeart/2005/8/layout/list1"/>
    <dgm:cxn modelId="{3FB60C18-98DC-433A-8C88-37F174DFAC76}" type="presParOf" srcId="{CF891AFA-48BD-46AF-8FBA-6089AB2BBDAD}" destId="{357C819B-E5D2-40ED-8356-C5405B7DEE2D}" srcOrd="3" destOrd="0" presId="urn:microsoft.com/office/officeart/2005/8/layout/list1"/>
    <dgm:cxn modelId="{53EF2153-952C-454E-BDCB-51E77349A4A3}" type="presParOf" srcId="{CF891AFA-48BD-46AF-8FBA-6089AB2BBDAD}" destId="{6A402EF9-EC04-4F6C-B877-1F6EE44DBFA2}" srcOrd="4" destOrd="0" presId="urn:microsoft.com/office/officeart/2005/8/layout/list1"/>
    <dgm:cxn modelId="{3CF5FF2A-8EC9-4A43-B057-35F1EDD2827B}" type="presParOf" srcId="{6A402EF9-EC04-4F6C-B877-1F6EE44DBFA2}" destId="{0C487B1F-5854-44D8-A255-72794F8BDC23}" srcOrd="0" destOrd="0" presId="urn:microsoft.com/office/officeart/2005/8/layout/list1"/>
    <dgm:cxn modelId="{0EC85D75-EA70-47D2-B0AF-DFC9F1E63781}" type="presParOf" srcId="{6A402EF9-EC04-4F6C-B877-1F6EE44DBFA2}" destId="{86AA27F7-4C79-4215-B511-C43D6A2FF8A7}" srcOrd="1" destOrd="0" presId="urn:microsoft.com/office/officeart/2005/8/layout/list1"/>
    <dgm:cxn modelId="{ECB6B3A0-394B-4A14-8364-39BB61641FF6}" type="presParOf" srcId="{CF891AFA-48BD-46AF-8FBA-6089AB2BBDAD}" destId="{5708A254-1E23-4E77-AD41-019812454E51}" srcOrd="5" destOrd="0" presId="urn:microsoft.com/office/officeart/2005/8/layout/list1"/>
    <dgm:cxn modelId="{440FBD2D-3D01-48B2-911D-3DD9350CB074}" type="presParOf" srcId="{CF891AFA-48BD-46AF-8FBA-6089AB2BBDAD}" destId="{D8D8C450-93FE-415F-8141-07B7EA93AD14}" srcOrd="6" destOrd="0" presId="urn:microsoft.com/office/officeart/2005/8/layout/list1"/>
    <dgm:cxn modelId="{EE64844E-C925-463F-9AA4-F4A8D39A7E69}" type="presParOf" srcId="{CF891AFA-48BD-46AF-8FBA-6089AB2BBDAD}" destId="{DEF7FDDE-7344-4D6C-8B87-6A964C0AECB7}" srcOrd="7" destOrd="0" presId="urn:microsoft.com/office/officeart/2005/8/layout/list1"/>
    <dgm:cxn modelId="{D974A94B-B364-4133-BBDF-30487F2340E1}" type="presParOf" srcId="{CF891AFA-48BD-46AF-8FBA-6089AB2BBDAD}" destId="{7BB2B307-A05C-4580-BAF8-D0A0FD58574B}" srcOrd="8" destOrd="0" presId="urn:microsoft.com/office/officeart/2005/8/layout/list1"/>
    <dgm:cxn modelId="{B69AF428-4C87-4ADD-B7BC-CF57425E60B2}" type="presParOf" srcId="{7BB2B307-A05C-4580-BAF8-D0A0FD58574B}" destId="{7264BF41-2016-4A51-A29F-2145F1956BFC}" srcOrd="0" destOrd="0" presId="urn:microsoft.com/office/officeart/2005/8/layout/list1"/>
    <dgm:cxn modelId="{D32C46E3-97E1-47B5-914F-0288A3D1163C}" type="presParOf" srcId="{7BB2B307-A05C-4580-BAF8-D0A0FD58574B}" destId="{6B2C6D35-A0B1-48D0-99E5-B437B9F955F7}" srcOrd="1" destOrd="0" presId="urn:microsoft.com/office/officeart/2005/8/layout/list1"/>
    <dgm:cxn modelId="{9034228F-10CD-46B0-A1DE-479D27F01D2C}" type="presParOf" srcId="{CF891AFA-48BD-46AF-8FBA-6089AB2BBDAD}" destId="{65A276FE-00C0-4472-9805-3182F2F3FA3A}" srcOrd="9" destOrd="0" presId="urn:microsoft.com/office/officeart/2005/8/layout/list1"/>
    <dgm:cxn modelId="{A747D9EA-5AD1-4939-8E47-9771AC7C6E7D}" type="presParOf" srcId="{CF891AFA-48BD-46AF-8FBA-6089AB2BBDAD}" destId="{FAD7DA69-DC40-4417-BF6A-3336BF935004}" srcOrd="10" destOrd="0" presId="urn:microsoft.com/office/officeart/2005/8/layout/list1"/>
    <dgm:cxn modelId="{3EB4EF84-FC57-4C8D-A557-97864C2C2F00}" type="presParOf" srcId="{CF891AFA-48BD-46AF-8FBA-6089AB2BBDAD}" destId="{FB5DCE9C-024A-495A-BA04-1C7CCB715568}" srcOrd="11" destOrd="0" presId="urn:microsoft.com/office/officeart/2005/8/layout/list1"/>
    <dgm:cxn modelId="{3B8DE95D-006F-496F-9712-C9920D4FE5B8}" type="presParOf" srcId="{CF891AFA-48BD-46AF-8FBA-6089AB2BBDAD}" destId="{403F02FD-985F-4214-BF72-980D6CA9C271}" srcOrd="12" destOrd="0" presId="urn:microsoft.com/office/officeart/2005/8/layout/list1"/>
    <dgm:cxn modelId="{62CBE6B9-9A6D-4A32-8408-F41455C04F74}" type="presParOf" srcId="{403F02FD-985F-4214-BF72-980D6CA9C271}" destId="{9E44AAAF-525D-42CD-B555-CBABA96D2798}" srcOrd="0" destOrd="0" presId="urn:microsoft.com/office/officeart/2005/8/layout/list1"/>
    <dgm:cxn modelId="{86483D1E-1CED-4BDD-B1C7-49595A44CCC4}" type="presParOf" srcId="{403F02FD-985F-4214-BF72-980D6CA9C271}" destId="{037225F2-BAE8-4B6A-BFA0-A9C097605E92}" srcOrd="1" destOrd="0" presId="urn:microsoft.com/office/officeart/2005/8/layout/list1"/>
    <dgm:cxn modelId="{D8041185-5E18-4D14-8B30-39A9BF113C8C}" type="presParOf" srcId="{CF891AFA-48BD-46AF-8FBA-6089AB2BBDAD}" destId="{0B5EF769-300C-4F17-B794-F7394BF0317F}" srcOrd="13" destOrd="0" presId="urn:microsoft.com/office/officeart/2005/8/layout/list1"/>
    <dgm:cxn modelId="{9BEC0377-D8DE-44BD-8AF0-5BE0E4DB7F39}" type="presParOf" srcId="{CF891AFA-48BD-46AF-8FBA-6089AB2BBDAD}" destId="{F89C23AB-EC65-4309-ACBB-9F2F7D41EEA9}" srcOrd="14" destOrd="0" presId="urn:microsoft.com/office/officeart/2005/8/layout/list1"/>
    <dgm:cxn modelId="{D7E0E23B-871C-4F5C-A855-3C7546CFF7E4}" type="presParOf" srcId="{CF891AFA-48BD-46AF-8FBA-6089AB2BBDAD}" destId="{6E902F67-5B1A-4512-AE65-A192FA26E0FE}" srcOrd="15" destOrd="0" presId="urn:microsoft.com/office/officeart/2005/8/layout/list1"/>
    <dgm:cxn modelId="{CADE9CE4-7662-49BF-9BBC-8C8C292C3AD9}" type="presParOf" srcId="{CF891AFA-48BD-46AF-8FBA-6089AB2BBDAD}" destId="{F3C849B6-674E-4235-83DA-59BE6917BA0B}" srcOrd="16" destOrd="0" presId="urn:microsoft.com/office/officeart/2005/8/layout/list1"/>
    <dgm:cxn modelId="{4FAF3AC0-33AC-4479-857D-6F4EFD700B07}" type="presParOf" srcId="{F3C849B6-674E-4235-83DA-59BE6917BA0B}" destId="{0CB3AB27-BD68-48DB-B09D-E02A421496F4}" srcOrd="0" destOrd="0" presId="urn:microsoft.com/office/officeart/2005/8/layout/list1"/>
    <dgm:cxn modelId="{18FD2FBF-3797-477B-97E5-7F5625B60BF5}" type="presParOf" srcId="{F3C849B6-674E-4235-83DA-59BE6917BA0B}" destId="{454AC8A6-881C-4D71-9E52-B1FFD5F99214}" srcOrd="1" destOrd="0" presId="urn:microsoft.com/office/officeart/2005/8/layout/list1"/>
    <dgm:cxn modelId="{024BAAED-E28F-4C65-871D-230770DC569A}" type="presParOf" srcId="{CF891AFA-48BD-46AF-8FBA-6089AB2BBDAD}" destId="{CFBE74EE-0E82-4638-8937-0831F3280D46}" srcOrd="17" destOrd="0" presId="urn:microsoft.com/office/officeart/2005/8/layout/list1"/>
    <dgm:cxn modelId="{7DCE8BBA-C91F-4308-92CE-2A6C7C3E3602}" type="presParOf" srcId="{CF891AFA-48BD-46AF-8FBA-6089AB2BBDAD}" destId="{E04990D5-54B7-48FC-AC43-5C040451711E}" srcOrd="18" destOrd="0" presId="urn:microsoft.com/office/officeart/2005/8/layout/list1"/>
    <dgm:cxn modelId="{C53C0585-9627-4EE3-8FAC-0B998D15E5D8}" type="presParOf" srcId="{CF891AFA-48BD-46AF-8FBA-6089AB2BBDAD}" destId="{97E65EAB-65CB-4268-90CF-9233D05F6855}" srcOrd="19" destOrd="0" presId="urn:microsoft.com/office/officeart/2005/8/layout/list1"/>
    <dgm:cxn modelId="{E7395026-E43E-4A7F-A2E4-A72B2BDA61D3}" type="presParOf" srcId="{CF891AFA-48BD-46AF-8FBA-6089AB2BBDAD}" destId="{B54A6D10-18B1-4757-BC36-6959FE08FF7E}" srcOrd="20" destOrd="0" presId="urn:microsoft.com/office/officeart/2005/8/layout/list1"/>
    <dgm:cxn modelId="{2AA6812E-D64C-47BD-AADA-911E7F41DD16}" type="presParOf" srcId="{B54A6D10-18B1-4757-BC36-6959FE08FF7E}" destId="{963ADA09-B32C-46DD-9774-77628790DE18}" srcOrd="0" destOrd="0" presId="urn:microsoft.com/office/officeart/2005/8/layout/list1"/>
    <dgm:cxn modelId="{63FAFFEE-6AFF-4AE5-8268-3B5F5FCF372D}" type="presParOf" srcId="{B54A6D10-18B1-4757-BC36-6959FE08FF7E}" destId="{4AAAF5F7-44E7-481A-9DBC-9BCD1A0DA51F}" srcOrd="1" destOrd="0" presId="urn:microsoft.com/office/officeart/2005/8/layout/list1"/>
    <dgm:cxn modelId="{AA80DAAB-E984-4186-BA84-886138C07AFE}" type="presParOf" srcId="{CF891AFA-48BD-46AF-8FBA-6089AB2BBDAD}" destId="{1EFEF24D-560C-4D41-8D28-85DE176D999F}" srcOrd="21" destOrd="0" presId="urn:microsoft.com/office/officeart/2005/8/layout/list1"/>
    <dgm:cxn modelId="{D1FCA98C-823E-4F10-B70C-6FD8F779846B}" type="presParOf" srcId="{CF891AFA-48BD-46AF-8FBA-6089AB2BBDAD}" destId="{5D0B9A9D-8B51-4A6B-8BA0-54D29B111DC5}" srcOrd="22" destOrd="0" presId="urn:microsoft.com/office/officeart/2005/8/layout/list1"/>
    <dgm:cxn modelId="{2164AC86-8B30-48CF-8F1A-313527A8556C}" type="presParOf" srcId="{CF891AFA-48BD-46AF-8FBA-6089AB2BBDAD}" destId="{C0F6F33E-C2A8-471C-A004-ED0E779206F6}" srcOrd="23" destOrd="0" presId="urn:microsoft.com/office/officeart/2005/8/layout/list1"/>
    <dgm:cxn modelId="{E0D5DF9C-56FB-494F-9D6D-396AA36423BC}" type="presParOf" srcId="{CF891AFA-48BD-46AF-8FBA-6089AB2BBDAD}" destId="{E3C6C840-9B8E-4333-8F3E-C9E6AB4BC958}" srcOrd="24" destOrd="0" presId="urn:microsoft.com/office/officeart/2005/8/layout/list1"/>
    <dgm:cxn modelId="{1427FCF2-ACF9-4177-9041-24DA31C94149}" type="presParOf" srcId="{E3C6C840-9B8E-4333-8F3E-C9E6AB4BC958}" destId="{962A0AF4-F76D-464E-8EA3-E84E0A510A62}" srcOrd="0" destOrd="0" presId="urn:microsoft.com/office/officeart/2005/8/layout/list1"/>
    <dgm:cxn modelId="{37F0DBF3-19C8-4AA5-A33B-0759D4423265}" type="presParOf" srcId="{E3C6C840-9B8E-4333-8F3E-C9E6AB4BC958}" destId="{B36D3E8D-73DC-4EE6-B904-F4CDC8918CA4}" srcOrd="1" destOrd="0" presId="urn:microsoft.com/office/officeart/2005/8/layout/list1"/>
    <dgm:cxn modelId="{3B911ABB-78A4-4643-8444-B3FCDE5CD1D2}" type="presParOf" srcId="{CF891AFA-48BD-46AF-8FBA-6089AB2BBDAD}" destId="{825681BE-D622-4F57-81F7-365C38200FC8}" srcOrd="25" destOrd="0" presId="urn:microsoft.com/office/officeart/2005/8/layout/list1"/>
    <dgm:cxn modelId="{F7A54F7D-86BC-45DB-8CE7-29FBEE263B12}" type="presParOf" srcId="{CF891AFA-48BD-46AF-8FBA-6089AB2BBDAD}" destId="{0EE1CD85-CBD4-4BAC-955B-B9B29A51862C}" srcOrd="26" destOrd="0" presId="urn:microsoft.com/office/officeart/2005/8/layout/list1"/>
    <dgm:cxn modelId="{AB4005ED-DB8F-4451-83D8-07BC4EF0A0EE}" type="presParOf" srcId="{CF891AFA-48BD-46AF-8FBA-6089AB2BBDAD}" destId="{DC52DE2F-D921-4FE0-A5C7-90619FCA8E99}" srcOrd="27" destOrd="0" presId="urn:microsoft.com/office/officeart/2005/8/layout/list1"/>
    <dgm:cxn modelId="{97FE9E9D-B860-47B9-BCA1-91C2111B8294}" type="presParOf" srcId="{CF891AFA-48BD-46AF-8FBA-6089AB2BBDAD}" destId="{AA13FCEA-198D-4143-8705-D3F7C38BF48A}" srcOrd="28" destOrd="0" presId="urn:microsoft.com/office/officeart/2005/8/layout/list1"/>
    <dgm:cxn modelId="{F6EC1AA8-B839-4E4F-A667-558E57F69E35}" type="presParOf" srcId="{AA13FCEA-198D-4143-8705-D3F7C38BF48A}" destId="{8F572F02-C9B4-4D11-99A1-880104BB2391}" srcOrd="0" destOrd="0" presId="urn:microsoft.com/office/officeart/2005/8/layout/list1"/>
    <dgm:cxn modelId="{712472B0-B9DE-4DFD-935C-AA5BEC1E516D}" type="presParOf" srcId="{AA13FCEA-198D-4143-8705-D3F7C38BF48A}" destId="{D19F865A-9B03-4DDE-984E-958BA2CA8D6E}" srcOrd="1" destOrd="0" presId="urn:microsoft.com/office/officeart/2005/8/layout/list1"/>
    <dgm:cxn modelId="{8A50B4E9-BF7F-402B-882D-3BDF593D3CB0}" type="presParOf" srcId="{CF891AFA-48BD-46AF-8FBA-6089AB2BBDAD}" destId="{3EFE8F3E-1CCC-4D16-AC79-6EC82A8F1DEA}" srcOrd="29" destOrd="0" presId="urn:microsoft.com/office/officeart/2005/8/layout/list1"/>
    <dgm:cxn modelId="{C3FC4865-68B1-4506-B9A6-691092407F64}" type="presParOf" srcId="{CF891AFA-48BD-46AF-8FBA-6089AB2BBDAD}" destId="{F323FACA-4A7B-47C9-A726-AA568D62B45E}" srcOrd="30" destOrd="0" presId="urn:microsoft.com/office/officeart/2005/8/layout/list1"/>
    <dgm:cxn modelId="{1CFFF529-7029-44AF-BC3E-1546E4FD1CA0}" type="presParOf" srcId="{CF891AFA-48BD-46AF-8FBA-6089AB2BBDAD}" destId="{962DDC74-7CBE-49EF-9A58-556F04242F5B}" srcOrd="31" destOrd="0" presId="urn:microsoft.com/office/officeart/2005/8/layout/list1"/>
    <dgm:cxn modelId="{360DD853-9AF1-4089-B764-F7D007A53416}" type="presParOf" srcId="{CF891AFA-48BD-46AF-8FBA-6089AB2BBDAD}" destId="{EDA440AD-379F-4B93-A333-6667E670F862}" srcOrd="32" destOrd="0" presId="urn:microsoft.com/office/officeart/2005/8/layout/list1"/>
    <dgm:cxn modelId="{7606CECC-7FE6-4CAF-8F61-30CE7DD66CB5}" type="presParOf" srcId="{EDA440AD-379F-4B93-A333-6667E670F862}" destId="{D8CAD943-A05C-4CF6-BA37-8905F41FACE7}" srcOrd="0" destOrd="0" presId="urn:microsoft.com/office/officeart/2005/8/layout/list1"/>
    <dgm:cxn modelId="{45142D09-6C78-47DA-A502-25B339F49785}" type="presParOf" srcId="{EDA440AD-379F-4B93-A333-6667E670F862}" destId="{2053B274-80D3-4CCD-BB92-6F164D47E730}" srcOrd="1" destOrd="0" presId="urn:microsoft.com/office/officeart/2005/8/layout/list1"/>
    <dgm:cxn modelId="{C4EA6309-C629-46A8-A20C-167CB65F996A}" type="presParOf" srcId="{CF891AFA-48BD-46AF-8FBA-6089AB2BBDAD}" destId="{2DFA9874-DB57-4C19-8BCD-290CA0F0E7B4}" srcOrd="33" destOrd="0" presId="urn:microsoft.com/office/officeart/2005/8/layout/list1"/>
    <dgm:cxn modelId="{A6CC6A40-496E-4E5A-B587-A871269179DF}" type="presParOf" srcId="{CF891AFA-48BD-46AF-8FBA-6089AB2BBDAD}" destId="{550C5034-789C-46DB-A229-06A684FA1277}" srcOrd="34" destOrd="0" presId="urn:microsoft.com/office/officeart/2005/8/layout/list1"/>
    <dgm:cxn modelId="{BF502012-ADFB-401D-985E-7574E70A52B1}" type="presParOf" srcId="{CF891AFA-48BD-46AF-8FBA-6089AB2BBDAD}" destId="{73970FDF-E7F6-4501-A7B7-B05EFCB1CC1C}" srcOrd="35" destOrd="0" presId="urn:microsoft.com/office/officeart/2005/8/layout/list1"/>
    <dgm:cxn modelId="{2A6E800B-C312-4FC7-B9FD-666443353917}" type="presParOf" srcId="{CF891AFA-48BD-46AF-8FBA-6089AB2BBDAD}" destId="{EF7AB14C-873E-40F3-AED6-C00346B7E6C9}" srcOrd="36" destOrd="0" presId="urn:microsoft.com/office/officeart/2005/8/layout/list1"/>
    <dgm:cxn modelId="{D7995DB8-941A-4B0F-AC96-0C1C7C62A32C}" type="presParOf" srcId="{EF7AB14C-873E-40F3-AED6-C00346B7E6C9}" destId="{FB65242F-8A5E-4917-9132-8BC4969EDF08}" srcOrd="0" destOrd="0" presId="urn:microsoft.com/office/officeart/2005/8/layout/list1"/>
    <dgm:cxn modelId="{356B9AC9-9B42-4DD7-9719-D415D4567B13}" type="presParOf" srcId="{EF7AB14C-873E-40F3-AED6-C00346B7E6C9}" destId="{B679926D-DF4F-44A5-AFCE-010CEA1046B6}" srcOrd="1" destOrd="0" presId="urn:microsoft.com/office/officeart/2005/8/layout/list1"/>
    <dgm:cxn modelId="{F2CCAB56-81B9-4B67-A9B9-8AAB220ABDF0}" type="presParOf" srcId="{CF891AFA-48BD-46AF-8FBA-6089AB2BBDAD}" destId="{2CFDDBEE-77C6-4C6D-BA85-40123B166943}" srcOrd="37" destOrd="0" presId="urn:microsoft.com/office/officeart/2005/8/layout/list1"/>
    <dgm:cxn modelId="{950811BA-194E-4D6E-A87A-DAF741403AFF}" type="presParOf" srcId="{CF891AFA-48BD-46AF-8FBA-6089AB2BBDAD}" destId="{E271B4B1-C68D-48FD-BA97-8FC1B72972BF}"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AB9A7-3B8D-4599-8C6E-C9B1493F6AA6}">
      <dsp:nvSpPr>
        <dsp:cNvPr id="0" name=""/>
        <dsp:cNvSpPr/>
      </dsp:nvSpPr>
      <dsp:spPr>
        <a:xfrm>
          <a:off x="0" y="410563"/>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11F7B5-8034-40C2-876F-C497F8FA7405}">
      <dsp:nvSpPr>
        <dsp:cNvPr id="0" name=""/>
        <dsp:cNvSpPr/>
      </dsp:nvSpPr>
      <dsp:spPr>
        <a:xfrm>
          <a:off x="494816" y="52301"/>
          <a:ext cx="8262274" cy="432062"/>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Μη τεχνική περίληψη του συνόλου της μελέτης </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15908" y="73393"/>
        <a:ext cx="8220090" cy="389878"/>
      </dsp:txXfrm>
    </dsp:sp>
    <dsp:sp modelId="{D8D8C450-93FE-415F-8141-07B7EA93AD14}">
      <dsp:nvSpPr>
        <dsp:cNvPr id="0" name=""/>
        <dsp:cNvSpPr/>
      </dsp:nvSpPr>
      <dsp:spPr>
        <a:xfrm>
          <a:off x="0" y="1077559"/>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AA27F7-4C79-4215-B511-C43D6A2FF8A7}">
      <dsp:nvSpPr>
        <dsp:cNvPr id="0" name=""/>
        <dsp:cNvSpPr/>
      </dsp:nvSpPr>
      <dsp:spPr>
        <a:xfrm>
          <a:off x="503515" y="578077"/>
          <a:ext cx="8227429" cy="58779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Γενικά στοιχεία Αρχής Σχεδιασμού του σχεδίου/προγράμματος (δημόσια αρχή που προβαίνει στην εκπόνηση ή έγκριση του σχεδίου ή προγράμματος ή έχει αρμοδιότητα ελέγχου σχεδίου ή προγράμματος) και του μελετητή</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32209" y="606771"/>
        <a:ext cx="8170041" cy="530408"/>
      </dsp:txXfrm>
    </dsp:sp>
    <dsp:sp modelId="{FAD7DA69-DC40-4417-BF6A-3336BF935004}">
      <dsp:nvSpPr>
        <dsp:cNvPr id="0" name=""/>
        <dsp:cNvSpPr/>
      </dsp:nvSpPr>
      <dsp:spPr>
        <a:xfrm>
          <a:off x="0" y="1571386"/>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C6D35-A0B1-48D0-99E5-B437B9F955F7}">
      <dsp:nvSpPr>
        <dsp:cNvPr id="0" name=""/>
        <dsp:cNvSpPr/>
      </dsp:nvSpPr>
      <dsp:spPr>
        <a:xfrm>
          <a:off x="494816" y="1230559"/>
          <a:ext cx="8251190" cy="41462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solidFill>
                <a:prstClr val="white"/>
              </a:solidFill>
              <a:latin typeface="Calibri" panose="020F0502020204030204" pitchFamily="34" charset="0"/>
              <a:ea typeface="Calibri" panose="020F0502020204030204" pitchFamily="34" charset="0"/>
              <a:cs typeface="Calibri" panose="020F0502020204030204" pitchFamily="34" charset="0"/>
            </a:rPr>
            <a:t>Σκοπιμότητα και στόχοι του σχεδίου ή προγράμματος (διεθνείς, κοινοτικοί ή εθνικοί στόχοι, σχέση με άλλα σχέδια ή προγράμματα, τρόπος που τα περιβαλλοντικά ζητήματα λαμβάνονται υπόψη)</a:t>
          </a:r>
        </a:p>
      </dsp:txBody>
      <dsp:txXfrm>
        <a:off x="515056" y="1250799"/>
        <a:ext cx="8210710" cy="374146"/>
      </dsp:txXfrm>
    </dsp:sp>
    <dsp:sp modelId="{F89C23AB-EC65-4309-ACBB-9F2F7D41EEA9}">
      <dsp:nvSpPr>
        <dsp:cNvPr id="0" name=""/>
        <dsp:cNvSpPr/>
      </dsp:nvSpPr>
      <dsp:spPr>
        <a:xfrm>
          <a:off x="0" y="2146094"/>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7225F2-BAE8-4B6A-BFA0-A9C097605E92}">
      <dsp:nvSpPr>
        <dsp:cNvPr id="0" name=""/>
        <dsp:cNvSpPr/>
      </dsp:nvSpPr>
      <dsp:spPr>
        <a:xfrm>
          <a:off x="494816" y="1724386"/>
          <a:ext cx="8210041" cy="495507"/>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Περιγραφή σχεδίου ή προγράμματος (γεωγραφικό πεδίο εφαρμογής, περιεχόμενο, έργα και δραστηριότητες)</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19005" y="1748575"/>
        <a:ext cx="8161663" cy="447129"/>
      </dsp:txXfrm>
    </dsp:sp>
    <dsp:sp modelId="{E04990D5-54B7-48FC-AC43-5C040451711E}">
      <dsp:nvSpPr>
        <dsp:cNvPr id="0" name=""/>
        <dsp:cNvSpPr/>
      </dsp:nvSpPr>
      <dsp:spPr>
        <a:xfrm>
          <a:off x="0" y="2555023"/>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4AC8A6-881C-4D71-9E52-B1FFD5F99214}">
      <dsp:nvSpPr>
        <dsp:cNvPr id="0" name=""/>
        <dsp:cNvSpPr/>
      </dsp:nvSpPr>
      <dsp:spPr>
        <a:xfrm>
          <a:off x="495300" y="2299094"/>
          <a:ext cx="8223129" cy="329729"/>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Εναλλακτικές δυνατότητες (συμπεριλαμβανομένης της μηδενικής λύσης)</a:t>
          </a:r>
        </a:p>
      </dsp:txBody>
      <dsp:txXfrm>
        <a:off x="511396" y="2315190"/>
        <a:ext cx="8190937" cy="297537"/>
      </dsp:txXfrm>
    </dsp:sp>
    <dsp:sp modelId="{5D0B9A9D-8B51-4A6B-8BA0-54D29B111DC5}">
      <dsp:nvSpPr>
        <dsp:cNvPr id="0" name=""/>
        <dsp:cNvSpPr/>
      </dsp:nvSpPr>
      <dsp:spPr>
        <a:xfrm>
          <a:off x="0" y="3059744"/>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AAF5F7-44E7-481A-9DBC-9BCD1A0DA51F}">
      <dsp:nvSpPr>
        <dsp:cNvPr id="0" name=""/>
        <dsp:cNvSpPr/>
      </dsp:nvSpPr>
      <dsp:spPr>
        <a:xfrm>
          <a:off x="494816" y="2708023"/>
          <a:ext cx="8157739" cy="4255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Περιγραφή υφιστάμενης κατάστασης του περιβάλλοντος </a:t>
          </a:r>
        </a:p>
      </dsp:txBody>
      <dsp:txXfrm>
        <a:off x="515588" y="2728795"/>
        <a:ext cx="8116195" cy="383976"/>
      </dsp:txXfrm>
    </dsp:sp>
    <dsp:sp modelId="{0EE1CD85-CBD4-4BAC-955B-B9B29A51862C}">
      <dsp:nvSpPr>
        <dsp:cNvPr id="0" name=""/>
        <dsp:cNvSpPr/>
      </dsp:nvSpPr>
      <dsp:spPr>
        <a:xfrm>
          <a:off x="0" y="3913687"/>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6D3E8D-73DC-4EE6-B904-F4CDC8918CA4}">
      <dsp:nvSpPr>
        <dsp:cNvPr id="0" name=""/>
        <dsp:cNvSpPr/>
      </dsp:nvSpPr>
      <dsp:spPr>
        <a:xfrm>
          <a:off x="494816" y="3212744"/>
          <a:ext cx="8181431" cy="774743"/>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Εκτίμηση, αξιολόγηση και αντιμετώπιση επιπτώσεων στο περιβάλλον του σχεδίου ή προγράμματος (πρωτογενείς, δευτερογενείς, σωρευτικές, </a:t>
          </a:r>
          <a:r>
            <a:rPr lang="el-GR" sz="1050" kern="1200" dirty="0" err="1">
              <a:latin typeface="Calibri" panose="020F0502020204030204" pitchFamily="34" charset="0"/>
              <a:ea typeface="Calibri" panose="020F0502020204030204" pitchFamily="34" charset="0"/>
              <a:cs typeface="Calibri" panose="020F0502020204030204" pitchFamily="34" charset="0"/>
            </a:rPr>
            <a:t>συνεργιστικές</a:t>
          </a:r>
          <a:r>
            <a:rPr lang="el-GR" sz="1050" kern="1200" dirty="0">
              <a:latin typeface="Calibri" panose="020F0502020204030204" pitchFamily="34" charset="0"/>
              <a:ea typeface="Calibri" panose="020F0502020204030204" pitchFamily="34" charset="0"/>
              <a:cs typeface="Calibri" panose="020F0502020204030204" pitchFamily="34" charset="0"/>
            </a:rPr>
            <a:t>, μόνιμες, προσωρινές σε τομείς όπως η βιοποικιλότητα, ο πληθυσμός, η ανθρώπινη υγεία, η πανίδα, η χλωρίδα, το έδαφος, τα ύδατα, ο αέρας, η πολιτιστική κληρονομιά κ.λπ.).</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32636" y="3250564"/>
        <a:ext cx="8105791" cy="699103"/>
      </dsp:txXfrm>
    </dsp:sp>
    <dsp:sp modelId="{F323FACA-4A7B-47C9-A726-AA568D62B45E}">
      <dsp:nvSpPr>
        <dsp:cNvPr id="0" name=""/>
        <dsp:cNvSpPr/>
      </dsp:nvSpPr>
      <dsp:spPr>
        <a:xfrm>
          <a:off x="0" y="4331698"/>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9F865A-9B03-4DDE-984E-958BA2CA8D6E}">
      <dsp:nvSpPr>
        <dsp:cNvPr id="0" name=""/>
        <dsp:cNvSpPr/>
      </dsp:nvSpPr>
      <dsp:spPr>
        <a:xfrm>
          <a:off x="495300" y="4066687"/>
          <a:ext cx="8148378" cy="338811"/>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Προτάσεις-κατευθύνσεις-μέτρα πρόληψης, περιορισμού και αντιμετώπισης των σημαντικών δυσμενών επιπτώσεων στο περιβάλλον</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11839" y="4083226"/>
        <a:ext cx="8115300" cy="305733"/>
      </dsp:txXfrm>
    </dsp:sp>
    <dsp:sp modelId="{550C5034-789C-46DB-A229-06A684FA1277}">
      <dsp:nvSpPr>
        <dsp:cNvPr id="0" name=""/>
        <dsp:cNvSpPr/>
      </dsp:nvSpPr>
      <dsp:spPr>
        <a:xfrm>
          <a:off x="0" y="4644833"/>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53B274-80D3-4CCD-BB92-6F164D47E730}">
      <dsp:nvSpPr>
        <dsp:cNvPr id="0" name=""/>
        <dsp:cNvSpPr/>
      </dsp:nvSpPr>
      <dsp:spPr>
        <a:xfrm>
          <a:off x="495300" y="4484698"/>
          <a:ext cx="8101087" cy="233934"/>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Σύστημα παρακολούθησης (</a:t>
          </a:r>
          <a:r>
            <a:rPr lang="en-US" sz="1050" kern="1200" dirty="0">
              <a:latin typeface="Calibri" panose="020F0502020204030204" pitchFamily="34" charset="0"/>
              <a:ea typeface="Calibri" panose="020F0502020204030204" pitchFamily="34" charset="0"/>
              <a:cs typeface="Calibri" panose="020F0502020204030204" pitchFamily="34" charset="0"/>
            </a:rPr>
            <a:t>monitoring)</a:t>
          </a:r>
        </a:p>
      </dsp:txBody>
      <dsp:txXfrm>
        <a:off x="506720" y="4496118"/>
        <a:ext cx="8078247" cy="211094"/>
      </dsp:txXfrm>
    </dsp:sp>
    <dsp:sp modelId="{E271B4B1-C68D-48FD-BA97-8FC1B72972BF}">
      <dsp:nvSpPr>
        <dsp:cNvPr id="0" name=""/>
        <dsp:cNvSpPr/>
      </dsp:nvSpPr>
      <dsp:spPr>
        <a:xfrm>
          <a:off x="0" y="4992796"/>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79926D-DF4F-44A5-AFCE-010CEA1046B6}">
      <dsp:nvSpPr>
        <dsp:cNvPr id="0" name=""/>
        <dsp:cNvSpPr/>
      </dsp:nvSpPr>
      <dsp:spPr>
        <a:xfrm>
          <a:off x="495300" y="4797833"/>
          <a:ext cx="8083821" cy="268763"/>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Arial" panose="020B0604020202020204" pitchFamily="34" charset="0"/>
              <a:cs typeface="Arial" panose="020B0604020202020204" pitchFamily="34" charset="0"/>
            </a:rPr>
            <a:t>Στοιχεία κανονιστικής πράξης περιβαλλοντικής έγκρισης του σχεδίου ή προγράμματος</a:t>
          </a:r>
          <a:endParaRPr lang="en-US" sz="1050" kern="1200" dirty="0">
            <a:latin typeface="Arial" panose="020B0604020202020204" pitchFamily="34" charset="0"/>
            <a:cs typeface="Arial" panose="020B0604020202020204" pitchFamily="34" charset="0"/>
          </a:endParaRPr>
        </a:p>
      </dsp:txBody>
      <dsp:txXfrm>
        <a:off x="508420" y="4810953"/>
        <a:ext cx="8057581" cy="24252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21/11/2024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7</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11/21/2024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11/21/2024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2723745"/>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7</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α) Στρατηγική περιβαλλοντική εκτίμηση (ΣΜΠΕ)</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β) Περιβαλλοντικές επιθεωρήσεις</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A49B23-7B42-B300-5B06-C977CAF68506}"/>
              </a:ext>
            </a:extLst>
          </p:cNvPr>
          <p:cNvSpPr>
            <a:spLocks noGrp="1"/>
          </p:cNvSpPr>
          <p:nvPr>
            <p:ph type="title"/>
          </p:nvPr>
        </p:nvSpPr>
        <p:spPr>
          <a:xfrm>
            <a:off x="1141413" y="618518"/>
            <a:ext cx="9905998" cy="914191"/>
          </a:xfrm>
        </p:spPr>
        <p:txBody>
          <a:bodyPr>
            <a:normAutofit/>
          </a:bodyPr>
          <a:lstStyle/>
          <a:p>
            <a:pPr algn="ctr"/>
            <a:r>
              <a:rPr lang="el-GR" sz="2400" b="1" cap="none" dirty="0">
                <a:solidFill>
                  <a:schemeClr val="bg2"/>
                </a:solidFill>
                <a:latin typeface="Arial" panose="020B0604020202020204" pitchFamily="34" charset="0"/>
                <a:ea typeface="+mn-ea"/>
                <a:cs typeface="Arial" panose="020B0604020202020204" pitchFamily="34" charset="0"/>
              </a:rPr>
              <a:t>Σκοπός και είδη περιβαλλοντικών επιθεωρήσεων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68E89C09-84A3-9C5F-B3FB-70A628265247}"/>
              </a:ext>
            </a:extLst>
          </p:cNvPr>
          <p:cNvSpPr>
            <a:spLocks noGrp="1"/>
          </p:cNvSpPr>
          <p:nvPr>
            <p:ph idx="1"/>
          </p:nvPr>
        </p:nvSpPr>
        <p:spPr>
          <a:xfrm>
            <a:off x="1141412" y="1811383"/>
            <a:ext cx="9905999" cy="3979818"/>
          </a:xfrm>
        </p:spPr>
        <p:txBody>
          <a:bodyPr>
            <a:normAutofit fontScale="62500" lnSpcReduction="20000"/>
          </a:bodyPr>
          <a:lstStyle/>
          <a:p>
            <a:pPr algn="just"/>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Κάθε έργο ή δραστηριότητα κατηγορίας Α΄ ή Β΄ υπόκειται σε περιβαλλοντικές  επιθεωρήσεις </a:t>
            </a: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για τον έλεγχο της τήρησης των ΑΕΠΟ ή ΠΠΔ και της εν γένει περιβαλλοντικής νομοθεσίας</a:t>
            </a:r>
          </a:p>
          <a:p>
            <a:pPr algn="just"/>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Είδη περιβαλλοντικών επιθεωρήσεων: </a:t>
            </a:r>
          </a:p>
          <a:p>
            <a:pPr algn="just">
              <a:buFont typeface="Wingdings" panose="05000000000000000000" pitchFamily="2" charset="2"/>
              <a:buChar char="§"/>
            </a:pP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Προληπτικές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οι επιθεωρήσεις που διενεργούνται κατά τη διαδικασία  περιβαλλοντικής αδειοδότησης με σκοπό τη διασφάλιση της επάρκειας των προτεινόμενων μέτρων</a:t>
            </a:r>
          </a:p>
          <a:p>
            <a:pPr algn="just">
              <a:buFont typeface="Wingdings" panose="05000000000000000000" pitchFamily="2" charset="2"/>
              <a:buChar char="§"/>
            </a:pP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Κατασταλτικές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οι επιθεωρήσεις που διενεργούνται μετά την περιβαλλοντική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είτε κατά το στάδιο κατασκευής είτε κατά το στάδιο της λειτουργίας του έργου ή της δραστηριότητας, για την εξέταση όλων των σημαντικών περιβαλλοντικών επιπτώσεων και τη διασφάλιση της τήρησης των ΑΕΠΟ και ΠΠΔ στα στάδια αυτά. Αυτές διακρίνονται σε: </a:t>
            </a:r>
          </a:p>
          <a:p>
            <a:pPr lvl="1" algn="just">
              <a:buFont typeface="Wingdings" panose="05000000000000000000" pitchFamily="2" charset="2"/>
              <a:buChar char="v"/>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Τακτικές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διενεργούνται σε προσδιορισμένο χρόνο βάσει του σχεδιασμού των επιθεωρήσεων - σε βιομηχανικές δραστηριότητες που προκαλούν ρύπανση (μονάδες καύσης αποβλήτων, ενεργειακές βιομηχανίες, χημικές βιομηχανίες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κ.ά</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η τακτική επιθεώρηση πρέπει να γίνεται σε ετήσια βάση για έργα Α1 κατηγορίας και ανά τριετία για έργα Α2 κατηγορίας </a:t>
            </a:r>
          </a:p>
          <a:p>
            <a:pPr lvl="1" algn="just">
              <a:buFont typeface="Wingdings" panose="05000000000000000000" pitchFamily="2" charset="2"/>
              <a:buChar char="v"/>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Έκτακτες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διενεργούνται εκτός του χρονικά προσδιορισμένου σχεδιασμού, είτε κατόπιν καταγγελίας είτε λόγω συμβάντων με ιδιαίτερες περιβαλλοντικές επιπτώσεις (π.χ. περιβαλλοντικά ατυχήματα, φυσικές καταστροφές)</a:t>
            </a:r>
          </a:p>
          <a:p>
            <a:endParaRPr lang="en-US" dirty="0"/>
          </a:p>
        </p:txBody>
      </p:sp>
      <p:sp>
        <p:nvSpPr>
          <p:cNvPr id="4" name="Βέλος: Δεξιό 3">
            <a:extLst>
              <a:ext uri="{FF2B5EF4-FFF2-40B4-BE49-F238E27FC236}">
                <a16:creationId xmlns:a16="http://schemas.microsoft.com/office/drawing/2014/main" id="{28430BB1-EA9C-A19D-CF90-2DB43149945D}"/>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099135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FE3C55-72D6-75DA-BE77-DD55FEC90E9E}"/>
              </a:ext>
            </a:extLst>
          </p:cNvPr>
          <p:cNvSpPr>
            <a:spLocks noGrp="1"/>
          </p:cNvSpPr>
          <p:nvPr>
            <p:ph type="title"/>
          </p:nvPr>
        </p:nvSpPr>
        <p:spPr>
          <a:xfrm>
            <a:off x="1141413" y="618518"/>
            <a:ext cx="9905998" cy="931608"/>
          </a:xfrm>
        </p:spPr>
        <p:txBody>
          <a:bodyPr>
            <a:normAutofit/>
          </a:bodyPr>
          <a:lstStyle/>
          <a:p>
            <a:pPr algn="ctr"/>
            <a:r>
              <a:rPr lang="el-GR" sz="2400" b="1" cap="none" dirty="0">
                <a:solidFill>
                  <a:schemeClr val="bg2"/>
                </a:solidFill>
                <a:latin typeface="Arial" panose="020B0604020202020204" pitchFamily="34" charset="0"/>
                <a:ea typeface="+mn-ea"/>
                <a:cs typeface="Arial" panose="020B0604020202020204" pitchFamily="34" charset="0"/>
              </a:rPr>
              <a:t>Όργανα διενέργειας περιβαλλοντικών επιθεωρήσεων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13F36EB-E5E0-7DC4-DD3B-4E05DA8556E5}"/>
              </a:ext>
            </a:extLst>
          </p:cNvPr>
          <p:cNvSpPr>
            <a:spLocks noGrp="1"/>
          </p:cNvSpPr>
          <p:nvPr>
            <p:ph idx="1"/>
          </p:nvPr>
        </p:nvSpPr>
        <p:spPr>
          <a:xfrm>
            <a:off x="1141412" y="1550126"/>
            <a:ext cx="9905999" cy="4689356"/>
          </a:xfrm>
        </p:spPr>
        <p:txBody>
          <a:bodyPr>
            <a:normAutofit fontScale="55000" lnSpcReduction="20000"/>
          </a:bodyPr>
          <a:lstStyle/>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Οι προληπτικές περιβαλλοντικές επιθεωρήσεις διενεργούνται από τις αρμόδιες </a:t>
            </a:r>
            <a:r>
              <a:rPr lang="el-GR" sz="25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αδειοδοτικές</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 αρχές (κεντρική ή α</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ποκεντρωμένη κρατική διοίκηση)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Οι κατασταλτικές περιβαλλοντικές επιθεωρήσεις διενεργούνται από: </a:t>
            </a:r>
          </a:p>
          <a:p>
            <a:pPr lvl="1" algn="just">
              <a:buFont typeface="Wingdings" panose="05000000000000000000" pitchFamily="2" charset="2"/>
              <a:buChar char="Ø"/>
            </a:pP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τις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αρμόδιες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υπηρεσίες των Αποκεντρωμένων Διοικήσεων ή των Περιφερειών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σε έργα και δραστηριότητες της χωρικής αρμοδιότητάς τους, ανεξαρτήτως κατηγορίας</a:t>
            </a:r>
          </a:p>
          <a:p>
            <a:pPr lvl="1" algn="just">
              <a:buFont typeface="Wingdings" panose="05000000000000000000" pitchFamily="2" charset="2"/>
              <a:buChar char="Ø"/>
            </a:pP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τα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Κλιμάκια Ελέγχου Ποιότητας Περιβάλλοντος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(ΚΕΠΠΕ), τα οποία συγκροτούνται με απόφαση Περιφερειάρχη σε επίπεδο Περιφέρειας, για ελέγχους σε έργα και δραστηριότητες της χωρικής αρμοδιότητάς τους, ανεξαρτήτως κατηγορίας </a:t>
            </a:r>
          </a:p>
          <a:p>
            <a:pPr lvl="1" algn="just">
              <a:buFont typeface="Wingdings" panose="05000000000000000000" pitchFamily="2" charset="2"/>
              <a:buChar char="Ø"/>
            </a:pP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τους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Επιθεωρητές Περιβάλλοντος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του ΥΠΕΝ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Επίσης, προβλέπεται η δυνατότητα να ανατίθενται περιβαλλοντικές επιθεωρήσεις σε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ιδιώτες περιβαλλοντικούς ελεγκτές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(εγγεγραμμένους σε σχετικό μητρώο του ΥΠΕΝ), κατόπιν εντολής των ανωτέρω ελεγκτικών αρχών –  η διάταξη δεν έχει ενεργοποιηθεί μέχρι σήμερα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Εφόσον, κατά τους ελέγχους, διαπιστώνονται παραβάσεις που συνιστούν ρύπανση ή άλλη υποβάθμιση του περιβάλλοντος ή παραβαίνουν τις διατάξεις της ισχύουσας νομοθεσίας, επιβάλλεται ως </a:t>
            </a:r>
            <a:r>
              <a:rPr lang="el-GR" sz="2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διοικητική κύρωση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πρόστιμο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από πεντακόσια (500) μέχρι δύο εκατομμύρια (2.000.000) ευρώ </a:t>
            </a:r>
            <a:r>
              <a:rPr lang="en-US" sz="25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Δυνατή και η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προσωρινή ή οριστική διακοπή λειτουργίας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της δραστηριότητας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Πέραν τούτου, ο φάκελος της υπόθεσης διαβιβάζεται και στις αρμόδιες εισαγγελικές αρχές για τη διερεύνηση αξιόποινων πράξεων (συνιστά ποινικό αδίκημα τόσο η έλλειψη περιβαλλοντικής άδειας, όπου αυτή απαιτείται, όσο και η υπέρβαση των ορίων της άδειας που έχει χορηγηθεί και η κατά παράβαση αυτής υποβάθμιση του περιβάλλοντος)</a:t>
            </a:r>
          </a:p>
          <a:p>
            <a:endParaRPr lang="en-US" dirty="0"/>
          </a:p>
        </p:txBody>
      </p:sp>
      <p:sp>
        <p:nvSpPr>
          <p:cNvPr id="4" name="Βέλος: Δεξιό 3">
            <a:extLst>
              <a:ext uri="{FF2B5EF4-FFF2-40B4-BE49-F238E27FC236}">
                <a16:creationId xmlns:a16="http://schemas.microsoft.com/office/drawing/2014/main" id="{800FE440-0536-9751-B45B-D4263E35EF82}"/>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08237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fontScale="90000"/>
          </a:bodyPr>
          <a:lstStyle/>
          <a:p>
            <a:pPr algn="ct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Α. Η ΣΤΡΑΤΗΓΙΚΗ ΠΕΡΙΒΑΛΛΟΝΤΙΚΗ ΕΚΤΙΜΗΣΗ: </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Έννοια, σκοπός και νομικό πλαίσιο</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fontScale="70000" lnSpcReduction="20000"/>
          </a:bodyPr>
          <a:lstStyle/>
          <a:p>
            <a:pPr marL="404813" indent="-171450" algn="just">
              <a:buFontTx/>
              <a:buChar char="-"/>
            </a:pPr>
            <a:endPar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Η στρατηγική περιβαλλοντική εκτίμηση (ΣΠΕ) είναι 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διοικητική διαδικασία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με την οποία εκτιμώνται, αξιολογούνται και αντιμετωπίζονται οι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επιπτώσεις στο περιβάλλον ενός σχεδίου ή προγράμματος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της στρατηγικής περιβαλλοντικής εκτίμησης είναι η υψηλού επιπέδου προστασία του περιβάλλοντος και η ενσωμάτωση περιβαλλοντικών ζητημάτων στην προετοιμασία και θέσπιση σχεδίων και προγραμμάτων, προωθώντας τη βιώσιμη ανάπτυξη </a:t>
            </a:r>
          </a:p>
          <a:p>
            <a:pPr algn="just"/>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Η διαδικασία ΣΠΕ αποτελεί έκφανση της </a:t>
            </a:r>
            <a:r>
              <a:rPr lang="el-GR" sz="20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αρχής της ενσωμάτωσης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integration</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principle</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σημαντικό µ</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έσο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ενσωµάτωση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περιβαλλοντικών διαστάσεων στην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προετοιµασία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έγκριση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ορισµένων</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σχεδίων και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άτων</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που ενδέχεται να έχουν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σηµαντικές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περιβαλλοντικές επιπτώσεις– Άρθρο 11 ΣΛΕΕ: </a:t>
            </a:r>
            <a:r>
              <a:rPr lang="el-GR" sz="2000" i="1" dirty="0">
                <a:solidFill>
                  <a:srgbClr val="002060"/>
                </a:solidFill>
                <a:latin typeface="Calibri" panose="020F0502020204030204" pitchFamily="34" charset="0"/>
                <a:ea typeface="Calibri" panose="020F0502020204030204" pitchFamily="34" charset="0"/>
                <a:cs typeface="Calibri" panose="020F0502020204030204" pitchFamily="34" charset="0"/>
              </a:rPr>
              <a:t>«Οι απαιτήσεις της περιβαλλοντικής προστασίας πρέπει να ενταχθούν στον καθορισμό και την εφαρμογή των πολιτικών και δράσεων της Ένωσης, ιδίως προκειμένου να προωθηθεί η αειφόρος ανάπτυξη</a:t>
            </a:r>
          </a:p>
          <a:p>
            <a:pPr algn="just"/>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Νομικό πλαίσιο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buFont typeface="Wingdings" panose="05000000000000000000" pitchFamily="2" charset="2"/>
              <a:buChar char="Ø"/>
            </a:pPr>
            <a:r>
              <a:rPr lang="el-GR"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Οδηγία 2001/42/ΕΚ</a:t>
            </a:r>
          </a:p>
          <a:p>
            <a:pPr lvl="1" algn="just">
              <a:buFont typeface="Wingdings" panose="05000000000000000000" pitchFamily="2" charset="2"/>
              <a:buChar char="Ø"/>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Εθνικό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ΚΥΑ ΕΥΠΕ/οικ.107017/28.8.2006 (Β΄ 1225 Β΄/5.9.2006), όπως τροποποιήθηκε και ισχύει με τις ΚΥΑ:</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α) ΚΥΑ 40238/28.9.2017 (ΦΕΚ Β' 3759/25.10.2017) </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β) ΚΥΑ 38181/2695/15.4.2022 (ΦΕΚ Β’ 1923/18.4.2022)</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γ) ΚΥΑ 76515/5170/22.7.2022 (ΦΕΚ Β’ 3999/29.7.2022)</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δ) ΚΥΑ 94750/6235/2023/15.9.2023 (ΦΕΚ Β’ 5774/4.10.2023)</a:t>
            </a:r>
          </a:p>
          <a:p>
            <a:pPr marL="914400" lvl="1" indent="0" algn="just">
              <a:lnSpc>
                <a:spcPct val="90000"/>
              </a:lnSpc>
              <a:buNone/>
              <a:tabLst>
                <a:tab pos="914400" algn="l"/>
              </a:tabLst>
            </a:pPr>
            <a:endPar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484633"/>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Πεδίο εφαρμογής της διαδικασίας ΣΠΕ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203509"/>
            <a:ext cx="9905999" cy="5654491"/>
          </a:xfrm>
        </p:spPr>
        <p:txBody>
          <a:bodyPr>
            <a:normAutofit lnSpcReduction="10000"/>
          </a:bodyPr>
          <a:lstStyle/>
          <a:p>
            <a:pPr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Σε διαδικασία ΣΠΕ υπάγονται, σύμφωνα με την ευρωπαϊκή και εθνική νομοθεσία, σχέδια και προγράμματα που πληρούν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σωρευτικώς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τις ακόλουθες προϋποθέσεις: </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Πρώτον, εκπονούνται ή/και εγκρίνονται από µ</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ια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αρχή  σε εθνικό, περιφερειακό ή τοπικό επίπεδο ή εκπονούνται από µ</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ια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αρχή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προκειµένου</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να εγκριθούν, µέσω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νοµοθετικής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διαδικασίας, από το Κοινοβούλιο</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Δεύτερον, απαιτούνται βάσει εθνικών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νοµοθετικών</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κανονιστικών ή διοικητικών διατάξεων </a:t>
            </a:r>
          </a:p>
          <a:p>
            <a:pPr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Τα ανωτέρω σχέδια και προγράμματα καταλαμβάνονται από τις ρυθμίσεις της οδηγίας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εφόσον ενδέχεται να έχουν σημαντικές περιβαλλοντικές επιπτώσεις. Δηλαδή θα πρέπει να επηρεάζουν την </a:t>
            </a:r>
            <a:r>
              <a:rPr lang="el-GR" sz="15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 μελλοντικών έργων και δραστηριοτήτων.</a:t>
            </a:r>
            <a:endPar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Ως τέτοια, δηλαδή ως έχοντα σημαντικές επιπτώσεις, θεωρούνται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αυτοδικαίως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την ισχύουσα νομοθεσία, τα σχέδια και προγράμματα που: </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α) είτε εκπονούνται για τη γεωργία, δασοπονία, αλιεία, ενέργεια, βιομηχανία, μεταφορές, διαχείριση αποβλήτων, διαχείριση υδάτινων πόρων, τηλεπικοινωνίες, τουρισμό, χωροταξία ή χρήση του εδάφους και τα οποία καθορίζουν το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πλαίσιο για μελλοντικές άδειες έργων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που απαριθμούνται στα παραρτήματα Ι και ΙΙ της οδηγίας 85/337/ΕΟΚ (ήδη οδηγίας 2011/92/ΕΕ) </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β) είτε εκείνα για τα οποία, λόγω των συνεπειών που ενδέχεται να έχουν σε ορισμένους τόπους του δικτύου </a:t>
            </a:r>
            <a:r>
              <a:rPr lang="en-US" sz="1500" dirty="0">
                <a:solidFill>
                  <a:srgbClr val="002060"/>
                </a:solidFill>
                <a:latin typeface="Calibri" panose="020F0502020204030204" pitchFamily="34" charset="0"/>
                <a:ea typeface="Calibri" panose="020F0502020204030204" pitchFamily="34" charset="0"/>
                <a:cs typeface="Calibri" panose="020F0502020204030204" pitchFamily="34" charset="0"/>
              </a:rPr>
              <a:t>Natura</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απαιτείται εκτίμηση των περιβαλλοντικών επιπτώσεων σύμφωνα µε τα άρθρα 6 και 7 της οδηγίας 92/43/ΕΟΚ (οδηγία για τους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οικοτόπους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indent="-285750"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Κάθε άλλο σχέδιο και πρόγραμμα που δεν εντάσσεται στις ανωτέρω περιπτώσεις α΄ και β΄, καθώς και οι τροποποιήσεις των ήδη εγκεκριμένων σχεδίων και προγραμμάτων, υπάγονται σε διαδικασία ΣΠΕ μόνον εφόσον προηγηθεί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διαδικασία περιβαλλοντικού προελέγχου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από την οποία προκύπτει ότι ενδέχεται να έχουν σημαντικές επιπτώσεις στο περιβάλλον</a:t>
            </a:r>
          </a:p>
          <a:p>
            <a:pPr indent="-285750" algn="just">
              <a:lnSpc>
                <a:spcPct val="90000"/>
              </a:lnSpc>
              <a:spcBef>
                <a:spcPts val="600"/>
              </a:spcBef>
              <a:spcAft>
                <a:spcPts val="600"/>
              </a:spcAft>
            </a:pP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Εξαιρούνται από τη διαδικασία ΣΠΕ</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 Σχέδια και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προγρά</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ατα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που εξυπηρετούν αποκλειστικά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σκοπούς εθνικής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άµυνας</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ή καταστάσεις έκτακτης ανάγκης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και β)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δηµοσιονοµικά</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σχέδια και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προγρά</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ατα</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ή σχέδια και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προγρά</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ατα</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που αφορούν τον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προϋπολογισµό</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indent="-285750" algn="just">
              <a:lnSpc>
                <a:spcPct val="90000"/>
              </a:lnSpc>
              <a:spcBef>
                <a:spcPts val="600"/>
              </a:spcBef>
              <a:spcAft>
                <a:spcPts val="600"/>
              </a:spcAft>
            </a:pPr>
            <a:endPar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200" dirty="0">
              <a:solidFill>
                <a:srgbClr val="002060"/>
              </a:solidFill>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Σχέδια και προγράμματα για τα οποία απαιτείται η τήρηση διαδικασίας ΣΠΕ στην Ελλάδα</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graphicFrame>
        <p:nvGraphicFramePr>
          <p:cNvPr id="7" name="Θέση περιεχομένου 6">
            <a:extLst>
              <a:ext uri="{FF2B5EF4-FFF2-40B4-BE49-F238E27FC236}">
                <a16:creationId xmlns:a16="http://schemas.microsoft.com/office/drawing/2014/main" id="{039C8836-1D70-DF71-A088-4134383AD565}"/>
              </a:ext>
            </a:extLst>
          </p:cNvPr>
          <p:cNvGraphicFramePr>
            <a:graphicFrameLocks noGrp="1"/>
          </p:cNvGraphicFramePr>
          <p:nvPr>
            <p:ph idx="1"/>
            <p:extLst>
              <p:ext uri="{D42A27DB-BD31-4B8C-83A1-F6EECF244321}">
                <p14:modId xmlns:p14="http://schemas.microsoft.com/office/powerpoint/2010/main" val="699605227"/>
              </p:ext>
            </p:extLst>
          </p:nvPr>
        </p:nvGraphicFramePr>
        <p:xfrm>
          <a:off x="794657" y="1338944"/>
          <a:ext cx="11059886" cy="5465021"/>
        </p:xfrm>
        <a:graphic>
          <a:graphicData uri="http://schemas.openxmlformats.org/drawingml/2006/table">
            <a:tbl>
              <a:tblPr firstRow="1" bandRow="1">
                <a:tableStyleId>{35758FB7-9AC5-4552-8A53-C91805E547FA}</a:tableStyleId>
              </a:tblPr>
              <a:tblGrid>
                <a:gridCol w="5529943">
                  <a:extLst>
                    <a:ext uri="{9D8B030D-6E8A-4147-A177-3AD203B41FA5}">
                      <a16:colId xmlns:a16="http://schemas.microsoft.com/office/drawing/2014/main" val="4066430204"/>
                    </a:ext>
                  </a:extLst>
                </a:gridCol>
                <a:gridCol w="5529943">
                  <a:extLst>
                    <a:ext uri="{9D8B030D-6E8A-4147-A177-3AD203B41FA5}">
                      <a16:colId xmlns:a16="http://schemas.microsoft.com/office/drawing/2014/main" val="1727254907"/>
                    </a:ext>
                  </a:extLst>
                </a:gridCol>
              </a:tblGrid>
              <a:tr h="862541">
                <a:tc>
                  <a:txBody>
                    <a:bodyPr/>
                    <a:lstStyle/>
                    <a:p>
                      <a:pPr algn="ctr"/>
                      <a:r>
                        <a:rPr lang="el-GR" sz="1400" b="0" dirty="0">
                          <a:solidFill>
                            <a:schemeClr val="bg2"/>
                          </a:solidFill>
                          <a:latin typeface="Calibri" panose="020F0502020204030204" pitchFamily="34" charset="0"/>
                          <a:cs typeface="Calibri" panose="020F0502020204030204" pitchFamily="34" charset="0"/>
                        </a:rPr>
                        <a:t>Χωροταξικά και πολεοδομικά σχέδια Ν. 4447/2016 (Ειδικά Χωροταξικά Πλαίσια, Περιφερειακά Χωροταξικά Πλαίσια, Τοπικά Πολεοδομικά Σχέδια, Ειδικά Πολεοδομικά Σχέδια) </a:t>
                      </a:r>
                      <a:endParaRPr lang="en-US" sz="1400" b="0" dirty="0">
                        <a:solidFill>
                          <a:schemeClr val="bg2"/>
                        </a:solidFill>
                        <a:latin typeface="Calibri" panose="020F0502020204030204" pitchFamily="34" charset="0"/>
                        <a:cs typeface="Calibri" panose="020F0502020204030204" pitchFamily="34" charset="0"/>
                      </a:endParaRPr>
                    </a:p>
                  </a:txBody>
                  <a:tcPr/>
                </a:tc>
                <a:tc>
                  <a:txBody>
                    <a:bodyPr/>
                    <a:lstStyle/>
                    <a:p>
                      <a:pPr algn="just"/>
                      <a:r>
                        <a:rPr lang="el-GR" sz="1400" b="0" dirty="0">
                          <a:solidFill>
                            <a:schemeClr val="bg2"/>
                          </a:solidFill>
                          <a:latin typeface="Calibri" panose="020F0502020204030204" pitchFamily="34" charset="0"/>
                          <a:cs typeface="Calibri" panose="020F0502020204030204" pitchFamily="34" charset="0"/>
                        </a:rPr>
                        <a:t>Γενικά προγραμματικά σχέδια τουριστικών λιμένων (μαρίνες) </a:t>
                      </a:r>
                    </a:p>
                    <a:p>
                      <a:pPr algn="ctr"/>
                      <a:endParaRPr lang="en-US" sz="1400" b="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86234927"/>
                  </a:ext>
                </a:extLst>
              </a:tr>
              <a:tr h="4662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Ειδικές κατηγορίες χωρικών σχεδίων (ΠΟΤΑ, ΠΟΑΠΔ, ΕΣΧΑΔΑ, ΕΣΧΑΣΕ)</a:t>
                      </a:r>
                    </a:p>
                    <a:p>
                      <a:pPr algn="ctr"/>
                      <a:endParaRPr lang="en-US" sz="14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Προγράμματα έρευνας και εκμετάλλευσης υδρογονανθράκων </a:t>
                      </a:r>
                    </a:p>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99303227"/>
                  </a:ext>
                </a:extLst>
              </a:tr>
              <a:tr h="65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Σχέδια διαχείρισης υδατικών πόρων </a:t>
                      </a:r>
                    </a:p>
                    <a:p>
                      <a:pPr algn="ctr"/>
                      <a:endParaRPr lang="en-US" sz="14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Περιφερειακά Σχέδια για την Προσαρμογή στην Κλιματική Αλλαγή (</a:t>
                      </a:r>
                      <a:r>
                        <a:rPr lang="el-GR" sz="1400" dirty="0" err="1">
                          <a:solidFill>
                            <a:srgbClr val="002060"/>
                          </a:solidFill>
                          <a:latin typeface="Calibri" panose="020F0502020204030204" pitchFamily="34" charset="0"/>
                          <a:cs typeface="Calibri" panose="020F0502020204030204" pitchFamily="34" charset="0"/>
                        </a:rPr>
                        <a:t>ΠεΣΠΚΑ</a:t>
                      </a:r>
                      <a:r>
                        <a:rPr lang="el-GR" sz="1400" dirty="0">
                          <a:solidFill>
                            <a:srgbClr val="002060"/>
                          </a:solidFill>
                          <a:latin typeface="Calibri" panose="020F0502020204030204" pitchFamily="34" charset="0"/>
                          <a:cs typeface="Calibri" panose="020F0502020204030204" pitchFamily="34" charset="0"/>
                        </a:rPr>
                        <a:t>) – άρθρο 43 Ν. 4414/2016 </a:t>
                      </a:r>
                    </a:p>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012949677"/>
                  </a:ext>
                </a:extLst>
              </a:tr>
              <a:tr h="12341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Περιφερειακά Σχέδια Διαχείρισης Στερεών Αποβλήτων (ΠΕΣΔΑ)</a:t>
                      </a:r>
                    </a:p>
                    <a:p>
                      <a:pPr algn="ctr"/>
                      <a:endParaRPr lang="en-US" sz="14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Επιχειρησιακά Προγράμματα του ΕΣΠΑ και λοιπά σχέδια και προγράμματα που συγχρηματοδοτούνται από την Ευρωπαϊκή Ένωση, εφόσον εμπίπτουν σε έναν από τους τομείς που αναφέρονται στη σχετική οδηγία (γεωργία, αλιεία, ενέργεια, βιομηχανία, μεταφορές, τουρισμός, διαχείριση αποβλήτων κ.λπ.)</a:t>
                      </a:r>
                    </a:p>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30772564"/>
                  </a:ext>
                </a:extLst>
              </a:tr>
              <a:tr h="4662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Εθνικό Σχέδιο Διαχείρισης Επικινδύνων Αποβλήτων</a:t>
                      </a:r>
                    </a:p>
                    <a:p>
                      <a:pPr algn="ctr"/>
                      <a:endParaRPr lang="en-US" sz="1400" dirty="0">
                        <a:latin typeface="Calibri" panose="020F0502020204030204" pitchFamily="34" charset="0"/>
                        <a:cs typeface="Calibri" panose="020F0502020204030204" pitchFamily="34" charset="0"/>
                      </a:endParaRPr>
                    </a:p>
                  </a:txBody>
                  <a:tcPr/>
                </a:tc>
                <a:tc>
                  <a:txBody>
                    <a:bodyPr/>
                    <a:lstStyle/>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11327569"/>
                  </a:ext>
                </a:extLst>
              </a:tr>
              <a:tr h="65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Σχέδια Εγγειοβελτιωτικών Έργων και Αξιοποίησης </a:t>
                      </a:r>
                      <a:r>
                        <a:rPr lang="el-GR" sz="1400" dirty="0" err="1">
                          <a:solidFill>
                            <a:srgbClr val="002060"/>
                          </a:solidFill>
                          <a:latin typeface="Calibri" panose="020F0502020204030204" pitchFamily="34" charset="0"/>
                          <a:cs typeface="Calibri" panose="020F0502020204030204" pitchFamily="34" charset="0"/>
                        </a:rPr>
                        <a:t>Εδαφοϋδατικών</a:t>
                      </a:r>
                      <a:r>
                        <a:rPr lang="el-GR" sz="1400" dirty="0">
                          <a:solidFill>
                            <a:srgbClr val="002060"/>
                          </a:solidFill>
                          <a:latin typeface="Calibri" panose="020F0502020204030204" pitchFamily="34" charset="0"/>
                          <a:cs typeface="Calibri" panose="020F0502020204030204" pitchFamily="34" charset="0"/>
                        </a:rPr>
                        <a:t> Πόρων</a:t>
                      </a:r>
                    </a:p>
                    <a:p>
                      <a:pPr algn="ctr"/>
                      <a:endParaRPr lang="en-US" sz="1400" dirty="0">
                        <a:latin typeface="Calibri" panose="020F0502020204030204" pitchFamily="34" charset="0"/>
                        <a:cs typeface="Calibri" panose="020F0502020204030204" pitchFamily="34" charset="0"/>
                      </a:endParaRPr>
                    </a:p>
                  </a:txBody>
                  <a:tcPr/>
                </a:tc>
                <a:tc>
                  <a:txBody>
                    <a:bodyPr/>
                    <a:lstStyle/>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24255656"/>
                  </a:ext>
                </a:extLst>
              </a:tr>
              <a:tr h="65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Γενικά προγραμματικά σχέδια (</a:t>
                      </a:r>
                      <a:r>
                        <a:rPr lang="en-US" sz="1400" dirty="0">
                          <a:solidFill>
                            <a:srgbClr val="002060"/>
                          </a:solidFill>
                          <a:latin typeface="Calibri" panose="020F0502020204030204" pitchFamily="34" charset="0"/>
                          <a:cs typeface="Calibri" panose="020F0502020204030204" pitchFamily="34" charset="0"/>
                        </a:rPr>
                        <a:t>masterplans) </a:t>
                      </a:r>
                      <a:r>
                        <a:rPr lang="el-GR" sz="1400" dirty="0">
                          <a:solidFill>
                            <a:srgbClr val="002060"/>
                          </a:solidFill>
                          <a:latin typeface="Calibri" panose="020F0502020204030204" pitchFamily="34" charset="0"/>
                          <a:cs typeface="Calibri" panose="020F0502020204030204" pitchFamily="34" charset="0"/>
                        </a:rPr>
                        <a:t>επιβατικών-εμπορικών λιμένων (Λιμένες Πειραιά, Θεσσαλονίκης, Ηγουμενίτσας, Καβάλας κ.λπ.) </a:t>
                      </a:r>
                    </a:p>
                    <a:p>
                      <a:pPr algn="ctr"/>
                      <a:endParaRPr lang="en-US" sz="1400" dirty="0">
                        <a:latin typeface="Calibri" panose="020F0502020204030204" pitchFamily="34" charset="0"/>
                        <a:cs typeface="Calibri" panose="020F0502020204030204" pitchFamily="34" charset="0"/>
                      </a:endParaRPr>
                    </a:p>
                  </a:txBody>
                  <a:tcPr/>
                </a:tc>
                <a:tc>
                  <a:txBody>
                    <a:bodyPr/>
                    <a:lstStyle/>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53128318"/>
                  </a:ext>
                </a:extLst>
              </a:tr>
            </a:tbl>
          </a:graphicData>
        </a:graphic>
      </p:graphicFrame>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591718"/>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διαδικασία ΣΠΕ </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graphicFrame>
        <p:nvGraphicFramePr>
          <p:cNvPr id="6" name="Διάγραμμα 5">
            <a:extLst>
              <a:ext uri="{FF2B5EF4-FFF2-40B4-BE49-F238E27FC236}">
                <a16:creationId xmlns:a16="http://schemas.microsoft.com/office/drawing/2014/main" id="{201EEC87-FAD4-F35E-8E98-FF55B68C2DE7}"/>
              </a:ext>
            </a:extLst>
          </p:cNvPr>
          <p:cNvGraphicFramePr/>
          <p:nvPr>
            <p:extLst>
              <p:ext uri="{D42A27DB-BD31-4B8C-83A1-F6EECF244321}">
                <p14:modId xmlns:p14="http://schemas.microsoft.com/office/powerpoint/2010/main" val="4070101747"/>
              </p:ext>
            </p:extLst>
          </p:nvPr>
        </p:nvGraphicFramePr>
        <p:xfrm>
          <a:off x="1515035" y="4299045"/>
          <a:ext cx="8644965" cy="1689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Θέση περιεχομένου 6">
            <a:extLst>
              <a:ext uri="{FF2B5EF4-FFF2-40B4-BE49-F238E27FC236}">
                <a16:creationId xmlns:a16="http://schemas.microsoft.com/office/drawing/2014/main" id="{BF60CD47-D2D0-7BB5-2D2F-70352A89D4CD}"/>
              </a:ext>
            </a:extLst>
          </p:cNvPr>
          <p:cNvSpPr>
            <a:spLocks noGrp="1"/>
          </p:cNvSpPr>
          <p:nvPr>
            <p:ph idx="1"/>
          </p:nvPr>
        </p:nvSpPr>
        <p:spPr>
          <a:xfrm>
            <a:off x="1141412" y="1310184"/>
            <a:ext cx="9905999" cy="4929297"/>
          </a:xfrm>
        </p:spPr>
        <p:txBody>
          <a:bodyPr>
            <a:normAutofit lnSpcReduction="10000"/>
          </a:bodyPr>
          <a:lstStyle/>
          <a:p>
            <a:pPr>
              <a:buFont typeface="Wingdings" panose="05000000000000000000" pitchFamily="2" charset="2"/>
              <a:buChar char="Ø"/>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Η στρατηγική περιβαλλοντική εκτίμηση περιλαμβάνει: </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την εκπόνηση Στρατηγικής Μελέτης Περιβαλλοντικών Επιπτώσεων (ΣΜΠΕ),</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 διεξαγωγή διαβουλεύσεων με τις αρχές και το κοινό,</a:t>
            </a:r>
          </a:p>
          <a:p>
            <a:pPr marL="804863" indent="-342900" algn="just">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 συνεκτίμηση της ΣΜΠΕ και των αποτελεσμάτων της διαβούλευσης κατά τη λήψη απόφασης σχετικά με ένα σχέδιο ή πρόγραμμα</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την ενημέρωση σχετικά με την απόφαση αυτή. </a:t>
            </a:r>
          </a:p>
          <a:p>
            <a:pPr algn="just">
              <a:buFont typeface="Wingdings" panose="05000000000000000000" pitchFamily="2" charset="2"/>
              <a:buChar char="Ø"/>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Η περιβαλλοντική έγκριση του σχεδίου ή προγράμματος (δηλαδή ο καθορισμός περιβαλλοντικών κατευθύνσεων και όρων για την υλοποίηση του σχεδίου/προγράμματος) μπορεί να γίνει: </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είτε με την πράξη έγκρισης του σχεδίου ή του προγράμματος καθ’ εαυτή </a:t>
            </a:r>
          </a:p>
          <a:p>
            <a:pPr marL="804863" indent="-342900" algn="just">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είτε με άλλη, αυτοτελή, πράξη, η οποία πρέπει να προηγείται πάντως της πράξεως εγκρίσεως του σχεδίου ή του προγράμματος </a:t>
            </a:r>
          </a:p>
          <a:p>
            <a:endParaRPr lang="en-US" dirty="0"/>
          </a:p>
        </p:txBody>
      </p:sp>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9"/>
            <a:ext cx="9905998" cy="484632"/>
          </a:xfrm>
        </p:spPr>
        <p:txBody>
          <a:bodyPr>
            <a:norm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Περιεχόμενο ΣΜΠΕ</a:t>
            </a:r>
            <a:endParaRPr lang="en-US" sz="1800" dirty="0">
              <a:solidFill>
                <a:schemeClr val="bg2"/>
              </a:solidFill>
              <a:latin typeface="Arial" panose="020B0604020202020204" pitchFamily="34" charset="0"/>
              <a:cs typeface="Arial" panose="020B0604020202020204" pitchFamily="34" charset="0"/>
            </a:endParaRPr>
          </a:p>
        </p:txBody>
      </p:sp>
      <p:graphicFrame>
        <p:nvGraphicFramePr>
          <p:cNvPr id="6" name="Θέση περιεχομένου 5">
            <a:extLst>
              <a:ext uri="{FF2B5EF4-FFF2-40B4-BE49-F238E27FC236}">
                <a16:creationId xmlns:a16="http://schemas.microsoft.com/office/drawing/2014/main" id="{FF086808-B7DA-AD44-857B-AD1F461CD048}"/>
              </a:ext>
            </a:extLst>
          </p:cNvPr>
          <p:cNvGraphicFramePr>
            <a:graphicFrameLocks noGrp="1"/>
          </p:cNvGraphicFramePr>
          <p:nvPr>
            <p:ph idx="1"/>
            <p:extLst>
              <p:ext uri="{D42A27DB-BD31-4B8C-83A1-F6EECF244321}">
                <p14:modId xmlns:p14="http://schemas.microsoft.com/office/powerpoint/2010/main" val="2923932289"/>
              </p:ext>
            </p:extLst>
          </p:nvPr>
        </p:nvGraphicFramePr>
        <p:xfrm>
          <a:off x="1143000" y="1210725"/>
          <a:ext cx="9906000" cy="5171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Βέλος: Δεξιό 3">
            <a:extLst>
              <a:ext uri="{FF2B5EF4-FFF2-40B4-BE49-F238E27FC236}">
                <a16:creationId xmlns:a16="http://schemas.microsoft.com/office/drawing/2014/main" id="{CE33A052-750E-A55D-CA65-97C2DC469B00}"/>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1965995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Ερμηνευτικά ζητήματα κατά την εφαρμογή της διαδικασίας ΣΠΕ (Ι)</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5018556"/>
          </a:xfrm>
        </p:spPr>
        <p:txBody>
          <a:bodyPr>
            <a:normAutofit/>
          </a:bodyPr>
          <a:lstStyle/>
          <a:p>
            <a:pPr marL="0" indent="0">
              <a:buNone/>
            </a:pP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Έννοια σχεδίων και προγραμμάτων:   </a:t>
            </a:r>
          </a:p>
          <a:p>
            <a:pPr algn="just">
              <a:buFont typeface="Wingdings" panose="05000000000000000000" pitchFamily="2" charset="2"/>
              <a:buChar char="Ø"/>
            </a:pP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ΔΕΕ</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απόφαση της 17ης Ιουνίου 2010 επί των υποθέσεων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Terre</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wallonne</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&amp; Inter-</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Environnement</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Wallonie</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C-105/09 and C-110/09</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i="1" u="sng" dirty="0">
                <a:solidFill>
                  <a:schemeClr val="bg2"/>
                </a:solidFill>
                <a:latin typeface="Calibri" panose="020F0502020204030204" pitchFamily="34" charset="0"/>
                <a:ea typeface="Calibri" panose="020F0502020204030204" pitchFamily="34" charset="0"/>
                <a:cs typeface="Calibri" panose="020F0502020204030204" pitchFamily="34" charset="0"/>
              </a:rPr>
              <a:t>Πρόγραμμα δράσης για την προστασία των υδάτων από τη </a:t>
            </a:r>
            <a:r>
              <a:rPr lang="el-GR" sz="1200" i="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νιτρορρύπανση</a:t>
            </a:r>
            <a:r>
              <a:rPr lang="el-GR" sz="1200" i="1" u="sng" dirty="0">
                <a:solidFill>
                  <a:schemeClr val="bg2"/>
                </a:solidFill>
                <a:latin typeface="Calibri" panose="020F0502020204030204" pitchFamily="34" charset="0"/>
                <a:ea typeface="Calibri" panose="020F0502020204030204" pitchFamily="34" charset="0"/>
                <a:cs typeface="Calibri" panose="020F0502020204030204" pitchFamily="34" charset="0"/>
              </a:rPr>
              <a:t> γεωργικής προέλευσης συνιστά κατ’ αρχήν σχέδιο ή πρόγραμμα της οδηγίας 2001/42</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εφόσον περιλαμβάνει μέτρα από την τήρηση των οποίων εξαρτάται η έγκριση αδειών για την υλοποίηση έργων της οδηγίας 85/337/ΕΟΚ ή των μεταγενέστερων οδηγιών που ρυθμίζουν το ίδιο θέμα </a:t>
            </a:r>
          </a:p>
          <a:p>
            <a:pPr algn="just">
              <a:buFont typeface="Wingdings" panose="05000000000000000000" pitchFamily="2" charset="2"/>
              <a:buChar char="Ø"/>
            </a:pP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ΔΕΕ:</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κατά τη νομολογία του ΔΕΕ, </a:t>
            </a:r>
            <a:r>
              <a:rPr lang="el-GR" sz="1200" b="1" i="1" u="sng" dirty="0">
                <a:solidFill>
                  <a:schemeClr val="bg2"/>
                </a:solidFill>
                <a:latin typeface="Calibri" panose="020F0502020204030204" pitchFamily="34" charset="0"/>
                <a:ea typeface="Calibri" panose="020F0502020204030204" pitchFamily="34" charset="0"/>
                <a:cs typeface="Calibri" panose="020F0502020204030204" pitchFamily="34" charset="0"/>
              </a:rPr>
              <a:t>η έννοια των «σχεδίων και προγραμμάτων» μπορεί να καλύπτει πράξεις γενικής ισχύος, είτε νομοθετικές είτε κανονιστικές</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Το γεγονός, επομένως, ότι μία πράξη περιέχει γενικούς κανόνες και έχει έναν ορισμένο βαθμό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αφαιρετικότητας</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δεν αποκλείει το ενδεχόμενο η πράξη αυτή να έχει τον χαρακτήρα προγράμματος ή σχεδίου, και να εμπίπτει, ως εκ τούτου, στο πεδίο εφαρμογής της οδηγίας (βλ. ΔΕΕ απόφαση της 7ης Ιουνίου 2018, Inter-</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Environnement</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Bruxelles</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ASBL κ.λπ., C-671/16,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60), εφόσον, βεβαίως, πληρούνται και οι λοιπές προϋποθέσεις στοιχειοθετήσεως της έννοιας του “σχεδίου ή προγράμματος” κατά την οδηγία</a:t>
            </a:r>
          </a:p>
          <a:p>
            <a:pPr algn="just">
              <a:buFont typeface="Wingdings" panose="05000000000000000000" pitchFamily="2" charset="2"/>
              <a:buChar char="Ø"/>
            </a:pP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2152/2015 (ανάπλαση και πεζοδρόμηση οδού Πανεπιστημίου): </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ακύρωση ΑΕΠΟ με την οποία είχαν εγκριθεί οι περιβαλλοντικοί όροι για την ανάπλαση της οδού Πανεπιστημίου και την επέκταση του τραμ έως την πλατεία Αιγύπτου, καθώς είχε εκδοθεί υπό τη μορφή έγκρισης περιβαλλοντικών όρων έργου, ενώ αποτελούσε πρωτίστως πρόγραμμα ή σχέδιο</a:t>
            </a:r>
          </a:p>
          <a:p>
            <a:pPr algn="just">
              <a:buFont typeface="Wingdings" panose="05000000000000000000" pitchFamily="2" charset="2"/>
              <a:buChar char="Ø"/>
            </a:pP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1761/2019 (υπόθεση Ελληνικού):</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δεν συνιστά σχέδιο τυπικός νόμος που αρκείται </a:t>
            </a:r>
            <a:r>
              <a:rPr lang="el-GR" sz="1200" i="1" u="sng" dirty="0">
                <a:solidFill>
                  <a:schemeClr val="bg2"/>
                </a:solidFill>
                <a:latin typeface="Calibri" panose="020F0502020204030204" pitchFamily="34" charset="0"/>
                <a:ea typeface="Calibri" panose="020F0502020204030204" pitchFamily="34" charset="0"/>
                <a:cs typeface="Calibri" panose="020F0502020204030204" pitchFamily="34" charset="0"/>
              </a:rPr>
              <a:t>στην αφηρημένη πρόβλεψη ζωνών με ορισμένα γενικά χαρακτηριστικά, χωρίς να καθορίζει τις ζώνες αυτές στον χώρο και, γενικότερα, χωρίς ο ίδιος να περιέχει συγκεκριμένες χωροταξικές ρυθμίσεις </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και, μάλιστα, αρκούντως εξειδικευμένες ώστε να καθίσταται επιτρεπτή η εκτέλεση έργων, κατά την έννοια είτε της οδηγίας 85/337/ΕΟΚ είτε των μεταγενεστέρων οδηγιών που ρυθμίζουν το ίδιο θέμα</a:t>
            </a: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Ερμηνευτικά ζητήματα κατά την εφαρμογή της διαδικασίας ΣΠΕ (ΙΙ)</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Πώς αποφεύγεται η επανάληψη εκτιμήσεων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(ιδίως σε ιεραρχικώς διαρθρωμένα συστήματα σχεδιασμού) </a:t>
            </a:r>
          </a:p>
          <a:p>
            <a:pPr marL="7429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Ολομ</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2355/2017 (υπόθεση Π.Δ. Υμηττού):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σχέδιο ή πρόγραμμα με το οποίο εξειδικεύεται και υλοποιείται ρυθμιστικό σχέδιο που έχει θεσπισθεί με ιεραρχικώς υπερκείμενη πράξη, μη υποβληθείσα σε  εκτίμηση περιβαλλοντικών επιπτώσεων βάσει της οδηγίας 2001/42/ΕΚ, δεν απαλλάσσεται το ίδιο από την εν λόγω διαδικασία εκτίμησης - Ακύρωση </a:t>
            </a:r>
            <a:r>
              <a:rPr kumimoji="0" lang="el-GR" sz="1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π.δ</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/τος προστασίας Υμηττού διότι εκδόθηκε χωρίς τήρηση της διαδικασίας προηγουμένης στρατηγικής περιβαλλοντικής εκτιμήσεως </a:t>
            </a:r>
          </a:p>
          <a:p>
            <a:pPr marL="7429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endPar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3089/2017 (υπόθεση αθλητικού κέντρου ΑΕΚ στο Άλσος Νέας Φιλαδελφείας):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Αντίθετα, κατώτερο σχέδιο το οποίο εξαντλείται σε εξειδίκευση και εφαρμογή ειδικών ρυθμίσεων ανωτέρου σχεδίου που έχει υπαχθεί σε διαδικασία ΣΠΕ, δεν υπάγεται σε περαιτέρω εκτίμηση των συνεπειών του – Επομένως, η μετατόπιση και επέκταση ρυμοτομικών και οικοδομικών γραμμών στην περιοχή του Άλσους Νέας Φιλαδελφείας για τη δημιουργία του αθλητικού κέντρου της ΑΕΚ, δεν προϋπέθετε την εκπόνηση νέας Σ.Μ.Π.Ε., πέραν, δηλαδή, αυτής που είχε ήδη εκπονηθεί για το ίδιο το νέο Ρυθμιστικό Σχέδιο της Αθήνας και είχε προβλέψει και μελετήσει όχι μόνο το επίμαχο αθλητικό κέντρο, αλλά και τις βασικές χρήσεις γης (πολιτισμού, αθλητισμού μητροπολιτικής εμβέλειας και αναψυχής), καθώς και την ανάπλαση της περιοχής που το περιβάλλει</a:t>
            </a:r>
            <a:endParaRPr kumimoji="0" lang="el-G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405181"/>
          </a:xfrm>
        </p:spPr>
        <p:txBody>
          <a:bodyPr>
            <a:noAutofit/>
          </a:bodyPr>
          <a:lstStyle/>
          <a:p>
            <a:pPr algn="ctr"/>
            <a:r>
              <a:rPr lang="el-GR" sz="2400" b="1" cap="none" dirty="0">
                <a:solidFill>
                  <a:schemeClr val="bg2"/>
                </a:solidFill>
                <a:latin typeface="Arial" panose="020B0604020202020204" pitchFamily="34" charset="0"/>
                <a:ea typeface="+mn-ea"/>
                <a:cs typeface="Arial" panose="020B0604020202020204" pitchFamily="34" charset="0"/>
              </a:rPr>
              <a:t>Σύγκριση ΕΠΕ </a:t>
            </a:r>
            <a:r>
              <a:rPr lang="el-GR" sz="2400" b="1" dirty="0">
                <a:solidFill>
                  <a:schemeClr val="bg2"/>
                </a:solidFill>
                <a:latin typeface="Calibri" panose="020F0502020204030204" pitchFamily="34" charset="0"/>
                <a:cs typeface="Calibri" panose="020F0502020204030204" pitchFamily="34" charset="0"/>
              </a:rPr>
              <a:t>&amp; </a:t>
            </a:r>
            <a:r>
              <a:rPr lang="el-GR" sz="2400" b="1" dirty="0" err="1">
                <a:solidFill>
                  <a:schemeClr val="bg2"/>
                </a:solidFill>
                <a:latin typeface="Calibri" panose="020F0502020204030204" pitchFamily="34" charset="0"/>
                <a:cs typeface="Calibri" panose="020F0502020204030204" pitchFamily="34" charset="0"/>
              </a:rPr>
              <a:t>σπε</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a:bodyPr>
          <a:lstStyle/>
          <a:p>
            <a:pPr marL="0" indent="0" algn="just">
              <a:lnSpc>
                <a:spcPts val="1600"/>
              </a:lnSpc>
              <a:spcBef>
                <a:spcPts val="1200"/>
              </a:spcBef>
              <a:buNone/>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graphicFrame>
        <p:nvGraphicFramePr>
          <p:cNvPr id="6" name="Πίνακας 5">
            <a:extLst>
              <a:ext uri="{FF2B5EF4-FFF2-40B4-BE49-F238E27FC236}">
                <a16:creationId xmlns:a16="http://schemas.microsoft.com/office/drawing/2014/main" id="{A87D7729-376D-0BC5-02BB-3847EC9D21E9}"/>
              </a:ext>
            </a:extLst>
          </p:cNvPr>
          <p:cNvGraphicFramePr>
            <a:graphicFrameLocks noGrp="1"/>
          </p:cNvGraphicFramePr>
          <p:nvPr>
            <p:extLst>
              <p:ext uri="{D42A27DB-BD31-4B8C-83A1-F6EECF244321}">
                <p14:modId xmlns:p14="http://schemas.microsoft.com/office/powerpoint/2010/main" val="1442704955"/>
              </p:ext>
            </p:extLst>
          </p:nvPr>
        </p:nvGraphicFramePr>
        <p:xfrm>
          <a:off x="653143" y="1079770"/>
          <a:ext cx="11204874" cy="5642043"/>
        </p:xfrm>
        <a:graphic>
          <a:graphicData uri="http://schemas.openxmlformats.org/drawingml/2006/table">
            <a:tbl>
              <a:tblPr firstRow="1" bandRow="1">
                <a:tableStyleId>{8FD4443E-F989-4FC4-A0C8-D5A2AF1F390B}</a:tableStyleId>
              </a:tblPr>
              <a:tblGrid>
                <a:gridCol w="3298077">
                  <a:extLst>
                    <a:ext uri="{9D8B030D-6E8A-4147-A177-3AD203B41FA5}">
                      <a16:colId xmlns:a16="http://schemas.microsoft.com/office/drawing/2014/main" val="4143143660"/>
                    </a:ext>
                  </a:extLst>
                </a:gridCol>
                <a:gridCol w="4171838">
                  <a:extLst>
                    <a:ext uri="{9D8B030D-6E8A-4147-A177-3AD203B41FA5}">
                      <a16:colId xmlns:a16="http://schemas.microsoft.com/office/drawing/2014/main" val="714637027"/>
                    </a:ext>
                  </a:extLst>
                </a:gridCol>
                <a:gridCol w="3734959">
                  <a:extLst>
                    <a:ext uri="{9D8B030D-6E8A-4147-A177-3AD203B41FA5}">
                      <a16:colId xmlns:a16="http://schemas.microsoft.com/office/drawing/2014/main" val="2457435675"/>
                    </a:ext>
                  </a:extLst>
                </a:gridCol>
              </a:tblGrid>
              <a:tr h="313206">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Πεδία σύγκρισης</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ΕΠΕ</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ΣΠΕ</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20256101"/>
                  </a:ext>
                </a:extLst>
              </a:tr>
              <a:tr h="313206">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Πεδίο εφαρμογής</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Έργα και δραστηριότητες</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Σχέδια και προγράμματα</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22085560"/>
                  </a:ext>
                </a:extLst>
              </a:tr>
              <a:tr h="1233173">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Εξαιρέσεις</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lnSpc>
                          <a:spcPts val="1300"/>
                        </a:lnSpc>
                        <a:spcAft>
                          <a:spcPts val="0"/>
                        </a:spcAft>
                      </a:pPr>
                      <a:r>
                        <a:rPr lang="el-GR"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Έργα και δραστηριότητες που: </a:t>
                      </a:r>
                    </a:p>
                    <a:p>
                      <a:pPr algn="ctr">
                        <a:lnSpc>
                          <a:spcPts val="1300"/>
                        </a:lnSpc>
                        <a:spcAft>
                          <a:spcPts val="0"/>
                        </a:spcAft>
                      </a:pPr>
                      <a:r>
                        <a:rPr lang="el-GR"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α) εξυπηρετούν σκοπούς εθνικής άμυνας     ή </a:t>
                      </a:r>
                    </a:p>
                    <a:p>
                      <a:pPr algn="ctr">
                        <a:lnSpc>
                          <a:spcPts val="1300"/>
                        </a:lnSpc>
                        <a:spcAft>
                          <a:spcPts val="0"/>
                        </a:spcAft>
                      </a:pPr>
                      <a:r>
                        <a:rPr lang="el-GR"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β) απαιτούνται για την άμεση αντιμετώπιση φυσικών καταστροφών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Σχέδια και προγράμματα που: </a:t>
                      </a:r>
                    </a:p>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 εξυπηρετούν σκοπούς εθνικής άμυνας ή καταστάσεις εκτάκτου ανάγκης </a:t>
                      </a:r>
                    </a:p>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β) δημοσιονομικά σχέδια και προγράμματα και προγράμματα που αφορούν τον προϋπολογισμό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06942384"/>
                  </a:ext>
                </a:extLst>
              </a:tr>
              <a:tr h="313206">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Εκτίμηση επιπτώσεων</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ΜΠΕ</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ΣΜΠΕ</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2698550"/>
                  </a:ext>
                </a:extLst>
              </a:tr>
              <a:tr h="467452">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Διεξαγωγή διαβουλεύσεων</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Διαβούλευση με τις αρχές και το κοινό</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Διαβούλευση με τις αρχές και το κοινό</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36411276"/>
                  </a:ext>
                </a:extLst>
              </a:tr>
              <a:tr h="8414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200" b="1" kern="1200" dirty="0">
                          <a:solidFill>
                            <a:schemeClr val="tx1"/>
                          </a:solidFill>
                          <a:effectLst/>
                          <a:latin typeface="+mn-lt"/>
                          <a:ea typeface="Calibri" panose="020F0502020204030204" pitchFamily="34" charset="0"/>
                          <a:cs typeface="Times New Roman" panose="02020603050405020304" pitchFamily="18" charset="0"/>
                        </a:rPr>
                        <a:t>Αξιολόγηση αποτελεσμάτων διαβούλευσης </a:t>
                      </a:r>
                    </a:p>
                    <a:p>
                      <a:pPr algn="ct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Αξιολόγηση αποτελεσμάτων διαβούλευσης &amp; ενσωμάτωση παρατηρήσεων στους υπό έγκριση περιβαλλοντικούς όρους</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Αξιολόγηση αποτελεσμάτων διαβούλευσης &amp; ενσωμάτωση παρατηρήσεων στους υπό έγκριση περιβαλλοντικούς όρους</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219707609"/>
                  </a:ext>
                </a:extLst>
              </a:tr>
              <a:tr h="654433">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Ολοκλήρωση διοικητικής διαδικασίας</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ΑΕΠΟ</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Περιβαλλοντική έγκριση σχεδίου (με αυτοτελή πράξη ή με την πράξη έγκρισης του σχεδίου/προγράμματος)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40494971"/>
                  </a:ext>
                </a:extLst>
              </a:tr>
              <a:tr h="1068750">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Δημοσιοποίηση εγκριτικής πράξης</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Ναι (ανάρτηση ΑΕΠΟ σε ειδικό δικτυακό τόπο του ΥΠΕΝ)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Ναι (αποστολή απόφασης στο οικείο Περιφερειακό Συμβούλιο + δημοσίευση ανακοίνωσης σε δύο (2) τουλάχιστον ημερήσιες εφημερίδες περιφερειακής ή εθνικής εμβέλειας</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956754389"/>
                  </a:ext>
                </a:extLst>
              </a:tr>
              <a:tr h="437203">
                <a:tc>
                  <a:txBody>
                    <a:bodyPr/>
                    <a:lstStyle/>
                    <a:p>
                      <a:pPr algn="ctr"/>
                      <a:r>
                        <a:rPr lang="el-GR" sz="1200" b="1" dirty="0">
                          <a:latin typeface="Calibri" panose="020F0502020204030204" pitchFamily="34" charset="0"/>
                          <a:ea typeface="Calibri" panose="020F0502020204030204" pitchFamily="34" charset="0"/>
                          <a:cs typeface="Calibri" panose="020F0502020204030204" pitchFamily="34" charset="0"/>
                        </a:rPr>
                        <a:t>Παρακολούθηση εφαρμογής</a:t>
                      </a:r>
                      <a:endParaRPr lang="en-US" sz="1200" b="1"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ΝΑΙ</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ΝΑΙ</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1719839"/>
                  </a:ext>
                </a:extLst>
              </a:tr>
            </a:tbl>
          </a:graphicData>
        </a:graphic>
      </p:graphicFrame>
    </p:spTree>
    <p:extLst>
      <p:ext uri="{BB962C8B-B14F-4D97-AF65-F5344CB8AC3E}">
        <p14:creationId xmlns:p14="http://schemas.microsoft.com/office/powerpoint/2010/main" val="37432928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3131</TotalTime>
  <Words>2232</Words>
  <Application>Microsoft Office PowerPoint</Application>
  <PresentationFormat>Widescreen</PresentationFormat>
  <Paragraphs>135</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Tw Cen MT</vt:lpstr>
      <vt:lpstr>Wingdings</vt:lpstr>
      <vt:lpstr>Wingdings 3</vt:lpstr>
      <vt:lpstr>Κύκλωμα</vt:lpstr>
      <vt:lpstr>ΔΙΚΑΙΟ ΠΟΛΕΟΔΟΜΙΑΣ-ΧΩΡΟΤΑΞΙΑΣ ΚΑΙ ΠΕΡΙΒΑΛΛΟΝΤΟΣ ΙΙ  </vt:lpstr>
      <vt:lpstr> Α. Η ΣΤΡΑΤΗΓΙΚΗ ΠΕΡΙΒΑΛΛΟΝΤΙΚΗ ΕΚΤΙΜΗΣΗ:  Έννοια, σκοπός και νομικό πλαίσιο</vt:lpstr>
      <vt:lpstr>Πεδίο εφαρμογής της διαδικασίας ΣΠΕ </vt:lpstr>
      <vt:lpstr>  Σχέδια και προγράμματα για τα οποία απαιτείται η τήρηση διαδικασίας ΣΠΕ στην Ελλάδα   </vt:lpstr>
      <vt:lpstr>Η διαδικασία ΣΠΕ  </vt:lpstr>
      <vt:lpstr>Περιεχόμενο ΣΜΠΕ</vt:lpstr>
      <vt:lpstr>Ερμηνευτικά ζητήματα κατά την εφαρμογή της διαδικασίας ΣΠΕ (Ι)</vt:lpstr>
      <vt:lpstr>Ερμηνευτικά ζητήματα κατά την εφαρμογή της διαδικασίας ΣΠΕ (ΙΙ)</vt:lpstr>
      <vt:lpstr>Σύγκριση ΕΠΕ &amp; σπε</vt:lpstr>
      <vt:lpstr>Σκοπός και είδη περιβαλλοντικών επιθεωρήσεων</vt:lpstr>
      <vt:lpstr>Όργανα διενέργειας περιβαλλοντικών επιθεωρήσεων</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292</cp:revision>
  <dcterms:created xsi:type="dcterms:W3CDTF">2023-11-01T21:01:17Z</dcterms:created>
  <dcterms:modified xsi:type="dcterms:W3CDTF">2024-11-21T14:40:58Z</dcterms:modified>
</cp:coreProperties>
</file>