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62A4-3F5F-4F7C-9D3F-CDEC098B8A6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3578-4646-4908-8430-2AF462780B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379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62A4-3F5F-4F7C-9D3F-CDEC098B8A6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3578-4646-4908-8430-2AF462780B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77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62A4-3F5F-4F7C-9D3F-CDEC098B8A6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3578-4646-4908-8430-2AF462780B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9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2484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2484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769FF-A77A-4A01-82B5-510576922E5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7467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62A4-3F5F-4F7C-9D3F-CDEC098B8A6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3578-4646-4908-8430-2AF462780B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96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62A4-3F5F-4F7C-9D3F-CDEC098B8A6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3578-4646-4908-8430-2AF462780B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96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62A4-3F5F-4F7C-9D3F-CDEC098B8A6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3578-4646-4908-8430-2AF462780B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47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62A4-3F5F-4F7C-9D3F-CDEC098B8A6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3578-4646-4908-8430-2AF462780B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19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62A4-3F5F-4F7C-9D3F-CDEC098B8A6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3578-4646-4908-8430-2AF462780B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16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62A4-3F5F-4F7C-9D3F-CDEC098B8A6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3578-4646-4908-8430-2AF462780B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76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62A4-3F5F-4F7C-9D3F-CDEC098B8A6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3578-4646-4908-8430-2AF462780B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04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62A4-3F5F-4F7C-9D3F-CDEC098B8A6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3578-4646-4908-8430-2AF462780B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03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62A4-3F5F-4F7C-9D3F-CDEC098B8A6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3578-4646-4908-8430-2AF462780B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3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Ποσειδών και Αμυμώνη</a:t>
            </a:r>
            <a:br>
              <a:rPr lang="el-GR" altLang="el-GR" smtClean="0"/>
            </a:br>
            <a:r>
              <a:rPr lang="el-GR" altLang="el-GR" smtClean="0"/>
              <a:t>Ετρ. Κάτοπτρο 3</a:t>
            </a:r>
            <a:r>
              <a:rPr lang="el-GR" altLang="el-GR" baseline="30000" smtClean="0"/>
              <a:t>ου</a:t>
            </a:r>
            <a:r>
              <a:rPr lang="el-GR" altLang="el-GR" smtClean="0"/>
              <a:t> αι. 		Λαόν</a:t>
            </a:r>
            <a:endParaRPr lang="en-US" altLang="el-GR" smtClean="0"/>
          </a:p>
        </p:txBody>
      </p:sp>
      <p:sp>
        <p:nvSpPr>
          <p:cNvPr id="103427" name="Θέση περιεχομένου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103428" name="Picture 2" descr="C:\Users\mitsos\Pictures\MYTHOS\AMOURS\Poseidon\HierogamiaPoseidonAmphitritemirror3r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4114" y="1773238"/>
            <a:ext cx="2751137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3" descr="C:\Users\mitsos\Pictures\MYTHOS\AMOURS\Poseidon\LaonCurtiP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0" y="1989139"/>
            <a:ext cx="4311650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/>
              <a:t>Los Angeles	</a:t>
            </a:r>
            <a:r>
              <a:rPr lang="el-GR" altLang="el-GR" sz="3200"/>
              <a:t> 		Παρίσι, Εθν. Βιβλ. </a:t>
            </a:r>
            <a:endParaRPr lang="en-US" altLang="el-GR" sz="3200"/>
          </a:p>
        </p:txBody>
      </p:sp>
      <p:pic>
        <p:nvPicPr>
          <p:cNvPr id="112643" name="Picture 2" descr="C:\Users\mitsos\Pictures\MYTHOS\AMOURS\APOLLO HERMES\LosAngelesabductioncolumnkra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0264" y="1828800"/>
            <a:ext cx="39147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3" descr="C:\Users\mitsos\Pictures\MYTHOS\AMOURS\APOLLO HERMES\vas_014d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522539"/>
            <a:ext cx="4000500" cy="265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7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Αγ. Πετρούπολη. Ζ. του Αλκίμαχου. 470</a:t>
            </a:r>
            <a:endParaRPr lang="en-US" altLang="el-GR" sz="3200"/>
          </a:p>
        </p:txBody>
      </p:sp>
      <p:pic>
        <p:nvPicPr>
          <p:cNvPr id="113667" name="Picture 2" descr="C:\Users\mitsos\Pictures\MYTHOS\AMOURS\APOLLO HERMES\StPetersbourgB2100AlkimachosPainteramphora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50" y="1828800"/>
            <a:ext cx="25908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3" descr="C:\Users\mitsos\Pictures\MYTHOS\AMOURS\APOLLO HERMES\StPetersbourgB2100Alkimachospainteramphor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3889" y="1828800"/>
            <a:ext cx="24733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9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						</a:t>
            </a:r>
            <a:br>
              <a:rPr lang="el-GR" altLang="el-GR" sz="2000"/>
            </a:br>
            <a:r>
              <a:rPr lang="el-GR" altLang="el-GR" sz="2000"/>
              <a:t> Ρώμη 50471. Αμφορέας του  Ζωγράφου του </a:t>
            </a:r>
            <a:r>
              <a:rPr lang="fr-FR" altLang="el-GR" sz="2000"/>
              <a:t>Harrow</a:t>
            </a: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14691" name="Picture 7" descr="VillaGiulia50471HarrowPainter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0238" y="1268413"/>
            <a:ext cx="3168650" cy="4830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2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3792538" y="1484313"/>
            <a:ext cx="4000500" cy="4038600"/>
          </a:xfrm>
        </p:spPr>
        <p:txBody>
          <a:bodyPr/>
          <a:lstStyle/>
          <a:p>
            <a:pPr marL="0" indent="0">
              <a:buNone/>
            </a:pPr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37477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Κύλικα Μαδρίτης. Επίκτητος</a:t>
            </a:r>
            <a:br>
              <a:rPr lang="el-GR" altLang="el-GR" sz="2000"/>
            </a:b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> </a:t>
            </a:r>
          </a:p>
        </p:txBody>
      </p:sp>
      <p:pic>
        <p:nvPicPr>
          <p:cNvPr id="115715" name="Picture 3" descr="Madridepiktetoscup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189" y="692151"/>
            <a:ext cx="7489825" cy="545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					</a:t>
            </a:r>
            <a:r>
              <a:rPr lang="fr-FR" altLang="el-GR" sz="4000"/>
              <a:t>Bologna 16571</a:t>
            </a:r>
            <a:endParaRPr lang="el-GR" altLang="el-GR" sz="4000"/>
          </a:p>
        </p:txBody>
      </p:sp>
      <p:pic>
        <p:nvPicPr>
          <p:cNvPr id="116739" name="Picture 4" descr="bologna16571volutekrate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260351"/>
            <a:ext cx="4449763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3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Λονδίνο Ε 512. Βρυξέλλες. Ζωγράφος του </a:t>
            </a:r>
            <a:r>
              <a:rPr lang="fr-FR" altLang="el-GR" sz="2400"/>
              <a:t>Deepdene</a:t>
            </a:r>
            <a:br>
              <a:rPr lang="fr-FR" altLang="el-GR" sz="2400"/>
            </a:br>
            <a:r>
              <a:rPr lang="fr-FR" altLang="el-GR" sz="2400"/>
              <a:t/>
            </a:r>
            <a:br>
              <a:rPr lang="fr-FR" altLang="el-GR" sz="2400"/>
            </a:br>
            <a:r>
              <a:rPr lang="fr-FR" altLang="el-GR" sz="2400"/>
              <a:t/>
            </a:r>
            <a:br>
              <a:rPr lang="fr-FR" altLang="el-GR" sz="2400"/>
            </a:br>
            <a:endParaRPr lang="el-GR" altLang="el-GR" sz="2400"/>
          </a:p>
        </p:txBody>
      </p:sp>
      <p:pic>
        <p:nvPicPr>
          <p:cNvPr id="117763" name="Picture 3" descr="LondonE512Pan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981075"/>
            <a:ext cx="3579813" cy="5118100"/>
          </a:xfrm>
        </p:spPr>
      </p:pic>
      <p:pic>
        <p:nvPicPr>
          <p:cNvPr id="117764" name="Picture 4" descr="BruxellesDeepdenestamn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9738" y="1196976"/>
            <a:ext cx="4792662" cy="479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5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l-GR" sz="2000"/>
              <a:t>Villa Giulia. </a:t>
            </a:r>
            <a:r>
              <a:rPr lang="el-GR" altLang="el-GR" sz="2000"/>
              <a:t>Πελίκη του Ερμώνακτα		Αμφορέας. Ζ. της 						Ορειθύιας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18787" name="Picture 3" descr="VillaGiuliaHermonaxPelik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765175"/>
            <a:ext cx="3522662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88" name="Picture 4" descr="MunichOreithyiaPpointed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4214" y="981076"/>
            <a:ext cx="3235325" cy="5046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7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Βερολίνο </a:t>
            </a:r>
            <a:r>
              <a:rPr lang="fr-FR" altLang="el-GR" smtClean="0"/>
              <a:t>F 2384</a:t>
            </a:r>
            <a:r>
              <a:rPr lang="el-GR" altLang="el-GR" smtClean="0"/>
              <a:t>	Λονδίνο</a:t>
            </a:r>
          </a:p>
        </p:txBody>
      </p:sp>
      <p:pic>
        <p:nvPicPr>
          <p:cNvPr id="119811" name="Picture 3" descr="berlinF23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46339" y="1828800"/>
            <a:ext cx="32226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2" name="Picture 4" descr="BaselLuChristiePainterstamno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1912939"/>
            <a:ext cx="4000500" cy="3868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6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Λούβρο, απουλικός χους 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20835" name="Picture 3" descr="LouvreSaltingPaintercho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836613"/>
            <a:ext cx="4679950" cy="3509962"/>
          </a:xfrm>
        </p:spPr>
      </p:pic>
      <p:pic>
        <p:nvPicPr>
          <p:cNvPr id="120836" name="Picture 4" descr="London19315111LycurgusPaintervolutekrater3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7325" y="333375"/>
            <a:ext cx="3816350" cy="576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1992314" y="3141663"/>
            <a:ext cx="388778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r>
              <a:rPr lang="el-GR" altLang="el-GR">
                <a:solidFill>
                  <a:schemeClr val="tx2"/>
                </a:solidFill>
              </a:rPr>
              <a:t>Λονδίνο. Ζωγράφος του Λυκούργου</a:t>
            </a:r>
          </a:p>
        </p:txBody>
      </p:sp>
    </p:spTree>
    <p:extLst>
      <p:ext uri="{BB962C8B-B14F-4D97-AF65-F5344CB8AC3E}">
        <p14:creationId xmlns:p14="http://schemas.microsoft.com/office/powerpoint/2010/main" val="8931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Ηώς</a:t>
            </a:r>
            <a:r>
              <a:rPr lang="en-US" altLang="el-GR" sz="2400"/>
              <a:t/>
            </a:r>
            <a:br>
              <a:rPr lang="en-US" altLang="el-GR" sz="2400"/>
            </a:br>
            <a:r>
              <a:rPr lang="en-US" altLang="el-GR" sz="2400"/>
              <a:t/>
            </a:r>
            <a:br>
              <a:rPr lang="en-US" altLang="el-GR" sz="2400"/>
            </a:br>
            <a:r>
              <a:rPr lang="en-US" altLang="el-GR" sz="2400"/>
              <a:t/>
            </a:r>
            <a:br>
              <a:rPr lang="en-US" altLang="el-GR" sz="2400"/>
            </a:br>
            <a:r>
              <a:rPr lang="el-GR" altLang="el-GR" sz="2400"/>
              <a:t>Καρλσρούη. Στάμνοι του Ζωγράφου του </a:t>
            </a:r>
            <a:r>
              <a:rPr lang="fr-FR" altLang="el-GR" sz="2400"/>
              <a:t>Deepdene</a:t>
            </a:r>
            <a:endParaRPr lang="el-GR" altLang="el-GR" sz="2400"/>
          </a:p>
        </p:txBody>
      </p:sp>
      <p:pic>
        <p:nvPicPr>
          <p:cNvPr id="121859" name="Picture 3" descr="KarlsruheBrygostombstamnos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1963" y="1700214"/>
            <a:ext cx="43053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KarlsruheBrygostombstamnos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0289" y="1628775"/>
            <a:ext cx="4249737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Βατικανό 16554     </a:t>
            </a:r>
            <a:r>
              <a:rPr lang="fr-FR" altLang="el-GR" sz="2000"/>
              <a:t> 	</a:t>
            </a:r>
            <a:r>
              <a:rPr lang="el-GR" altLang="el-GR" sz="2000"/>
              <a:t> </a:t>
            </a:r>
            <a:r>
              <a:rPr lang="fr-FR" altLang="el-GR" sz="2000"/>
              <a:t>	</a:t>
            </a:r>
            <a:r>
              <a:rPr lang="el-GR" altLang="el-GR" sz="2000"/>
              <a:t>         Βασιλεία, εμπόριο έργων τέχνης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04451" name="Picture 3" descr="Vatican16554Syleusphyd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1557338"/>
            <a:ext cx="4397375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2" name="Picture 4" descr="BaselmarketdeepdenePstamno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9664" y="1628776"/>
            <a:ext cx="4135437" cy="439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Βασιλεία. Εμπόριο έργων τέχνης</a:t>
            </a:r>
            <a:br>
              <a:rPr lang="el-GR" altLang="el-GR" sz="2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22883" name="Picture 3" descr="BaselMarketNikonPainterlekytho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692151"/>
            <a:ext cx="2798762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4" name="Picture 4" descr="BaselMarketNikosPainterlekytho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2625" y="908051"/>
            <a:ext cx="3265488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5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Βασιλεία, εμπόριο έργων τέχνης. ΣτάμνοςΖωγράφος του </a:t>
            </a:r>
            <a:r>
              <a:rPr lang="fr-FR" altLang="el-GR" sz="2400"/>
              <a:t>Deepdene</a:t>
            </a:r>
            <a:br>
              <a:rPr lang="fr-FR" altLang="el-GR" sz="2400"/>
            </a:br>
            <a:r>
              <a:rPr lang="fr-FR" altLang="el-GR" sz="2400"/>
              <a:t/>
            </a:r>
            <a:br>
              <a:rPr lang="fr-FR" altLang="el-GR" sz="2400"/>
            </a:br>
            <a:r>
              <a:rPr lang="fr-FR" altLang="el-GR" sz="2400"/>
              <a:t>	</a:t>
            </a:r>
            <a:r>
              <a:rPr lang="el-GR" altLang="el-GR" sz="2400"/>
              <a:t>Αβάνα. Ζωγράφος του </a:t>
            </a:r>
            <a:r>
              <a:rPr lang="fr-FR" altLang="el-GR" sz="2400"/>
              <a:t>Shuvalov</a:t>
            </a:r>
            <a:endParaRPr lang="el-GR" altLang="el-GR" sz="2400"/>
          </a:p>
        </p:txBody>
      </p:sp>
      <p:pic>
        <p:nvPicPr>
          <p:cNvPr id="123907" name="Picture 3" descr="BaselMarketDeepdenePainterstamnos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916113"/>
            <a:ext cx="37179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08" name="Picture 4" descr="laguinillasnolanWashin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4375" y="1125539"/>
            <a:ext cx="3297238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3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Λούβρο. Με τον τρόπο του Ζωγράφου του Πηλέα</a:t>
            </a:r>
            <a:br>
              <a:rPr lang="el-GR" altLang="el-GR" sz="2400"/>
            </a:br>
            <a:r>
              <a:rPr lang="el-GR" altLang="el-GR" sz="2400"/>
              <a:t>	</a:t>
            </a:r>
            <a:r>
              <a:rPr lang="fr-FR" altLang="el-GR" sz="2400"/>
              <a:t>				Cab. Méd.</a:t>
            </a:r>
            <a:r>
              <a:rPr lang="el-GR" altLang="el-GR" smtClean="0"/>
              <a:t>		</a:t>
            </a:r>
          </a:p>
        </p:txBody>
      </p:sp>
      <p:pic>
        <p:nvPicPr>
          <p:cNvPr id="124931" name="Picture 3" descr="LouvreMannerPeleus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898650"/>
            <a:ext cx="4000500" cy="389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32" name="Picture 4" descr="CabMedPolygnota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6989" y="1828800"/>
            <a:ext cx="3665537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8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Βερολίνο 1710	  Βαλτιμόρη. 	</a:t>
            </a:r>
          </a:p>
        </p:txBody>
      </p:sp>
      <p:pic>
        <p:nvPicPr>
          <p:cNvPr id="125955" name="Picture 3" descr="Berlin17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3439" y="1828800"/>
            <a:ext cx="3906837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56" name="Picture 4" descr="Baltimore1951486ChristiePainterbellkr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0625" y="1828800"/>
            <a:ext cx="38798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5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/>
              <a:t>Αγ. Πετρούπολη. 440. 		Εδιμβούργο. 450. </a:t>
            </a:r>
            <a:endParaRPr lang="en-US" altLang="el-GR" sz="2800"/>
          </a:p>
        </p:txBody>
      </p:sp>
      <p:sp>
        <p:nvSpPr>
          <p:cNvPr id="126979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126980" name="Picture 4" descr="EdinburghPolygnot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4839" y="1844675"/>
            <a:ext cx="4556125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1" name="Picture 2" descr="C:\Users\mitsos\Pictures\MYTHOS\AMOURS\eos\StPetersbourgLyka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0" y="1700214"/>
            <a:ext cx="2952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4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Παρίσι, Εθν. Βιβλ. 450. Βαλτιμόρη. Στάμνος. 450. </a:t>
            </a:r>
            <a:endParaRPr lang="en-US" altLang="el-GR" smtClean="0"/>
          </a:p>
        </p:txBody>
      </p:sp>
      <p:pic>
        <p:nvPicPr>
          <p:cNvPr id="128003" name="Picture 7" descr="Baltimore482034stamn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0" y="1828800"/>
            <a:ext cx="33147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4" name="Picture 2" descr="C:\Users\mitsos\Pictures\MYTHOS\AMOURS\eos\vas_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522539"/>
            <a:ext cx="4000500" cy="265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46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/>
              <a:t>Λονδίνο	 			Αγ. Πετρούπολη</a:t>
            </a:r>
            <a:br>
              <a:rPr lang="el-GR" altLang="el-GR" sz="3600"/>
            </a:br>
            <a:endParaRPr lang="en-US" altLang="el-GR" sz="3600"/>
          </a:p>
        </p:txBody>
      </p:sp>
      <p:pic>
        <p:nvPicPr>
          <p:cNvPr id="129027" name="Picture 2" descr="C:\Users\mitsos\Pictures\MYTHOS\AMOURS\eos\LondonBrygostombrhyton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0575" y="1828800"/>
            <a:ext cx="39941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Picture 3" descr="C:\Users\mitsos\Pictures\MYTHOS\AMOURS\eos\StPetersbourgbryganrhyton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75" y="1828800"/>
            <a:ext cx="35115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7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Λούβρο </a:t>
            </a:r>
            <a:r>
              <a:rPr lang="fr-FR" altLang="el-GR" sz="2000"/>
              <a:t>G 235. </a:t>
            </a:r>
            <a:r>
              <a:rPr lang="el-GR" altLang="el-GR" sz="2000"/>
              <a:t>Πελίκη του Ζωγράφου του Συλέα   Βερολίνο. Ζωγράφος του Κόδρου. Γέλα 22. Λήκυθος του Ζωγράφου του Βερολίνου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30051" name="Picture 3" descr="LouvreG232SyleusP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989138"/>
            <a:ext cx="2681288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2" name="Picture 4" descr="gela22mannerberlinpainterlekytho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3201" y="908050"/>
            <a:ext cx="2563813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3" name="Picture 5" descr="berlinF2537CodrusPainter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1676" y="1196976"/>
            <a:ext cx="3254375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4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/>
              <a:t>Γέλα. 490				Γενεύη, ετρ. Αμφ. 530</a:t>
            </a:r>
            <a:endParaRPr lang="en-US" altLang="el-GR" sz="2800"/>
          </a:p>
        </p:txBody>
      </p:sp>
      <p:pic>
        <p:nvPicPr>
          <p:cNvPr id="131075" name="Picture 2" descr="C:\Users\mitsos\Pictures\MYTHOS\AMOURS\eos\GelaEosarula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98700" y="1828800"/>
            <a:ext cx="35179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6" name="Picture 3" descr="C:\Users\mitsos\Pictures\MYTHOS\AMOURS\eos\genevaLatolfaamphoraTarquini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389189"/>
            <a:ext cx="4000500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1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z="2400"/>
              <a:t>		K</a:t>
            </a:r>
            <a:r>
              <a:rPr lang="el-GR" altLang="el-GR" sz="2400"/>
              <a:t>άτοπτρο </a:t>
            </a:r>
            <a:r>
              <a:rPr lang="fr-FR" altLang="el-GR" sz="2400"/>
              <a:t>							    </a:t>
            </a:r>
            <a:r>
              <a:rPr lang="el-GR" altLang="el-GR" sz="2400"/>
              <a:t>Βατικανού</a:t>
            </a:r>
            <a:r>
              <a:rPr lang="fr-FR" altLang="el-GR" sz="2400"/>
              <a:t/>
            </a:r>
            <a:br>
              <a:rPr lang="fr-FR" altLang="el-GR" sz="2400"/>
            </a:br>
            <a:endParaRPr lang="el-GR" altLang="el-GR" sz="2400"/>
          </a:p>
        </p:txBody>
      </p:sp>
      <p:pic>
        <p:nvPicPr>
          <p:cNvPr id="132099" name="Picture 6" descr="C:\Users\mitsos\Pictures\MYTHOS\AMOURS\eos\vulciCaninomirro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5714" y="1828800"/>
            <a:ext cx="30638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7" descr="C:\Users\mitsos\Pictures\MYTHOS\AMOURS\eos\Vatican480Eosmirr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8289" y="1828800"/>
            <a:ext cx="31845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title"/>
          </p:nvPr>
        </p:nvSpPr>
        <p:spPr>
          <a:xfrm>
            <a:off x="1919288" y="620713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Ζυρίχη. Ιδ. Συλλ. 				Αγ. Πετρούπολη Β 191</a:t>
            </a:r>
            <a:br>
              <a:rPr lang="el-GR" altLang="el-GR" sz="2000"/>
            </a:br>
            <a:r>
              <a:rPr lang="el-GR" altLang="el-GR" sz="2000"/>
              <a:t>		    Νέα Υόρκη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05475" name="Picture 4" descr="ZurichprivateDresdenPainterleky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484314"/>
            <a:ext cx="1995488" cy="454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6" name="Picture 7" descr="NewYork1724055PhialePain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5413" y="1268414"/>
            <a:ext cx="1954212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7" name="Picture 9" descr="StPetersbourgB191AchillesPaintercalyxkrat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2976" y="1052514"/>
            <a:ext cx="4378325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2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z="2400"/>
              <a:t>Boston</a:t>
            </a:r>
            <a:br>
              <a:rPr lang="fr-FR" altLang="el-GR" sz="2400"/>
            </a:br>
            <a:r>
              <a:rPr lang="el-GR" altLang="el-GR" sz="2400"/>
              <a:t>Ζ. του Πανός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133124" name="Picture 4" descr="BostonPanPainterbellkra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239" y="358776"/>
            <a:ext cx="5832475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Γερμανία, ιδ. Συλλ. </a:t>
            </a:r>
            <a:endParaRPr lang="en-US" altLang="el-GR" smtClean="0"/>
          </a:p>
        </p:txBody>
      </p:sp>
      <p:pic>
        <p:nvPicPr>
          <p:cNvPr id="134147" name="Picture 2" descr="C:\Users\mitsos\Pictures\MYTHOS\AMOURS\hades\GermanyprivateLAghettoCaivanoErreragrouplekanis33031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114" y="1828800"/>
            <a:ext cx="61499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51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Γερμ. Ιδ. Συλλ. </a:t>
            </a:r>
            <a:endParaRPr lang="en-US" altLang="el-GR" smtClean="0"/>
          </a:p>
        </p:txBody>
      </p:sp>
      <p:pic>
        <p:nvPicPr>
          <p:cNvPr id="135171" name="Picture 2" descr="C:\Users\mitsos\Pictures\MYTHOS\AMOURS\hades\germanyprivatelekan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0064" y="1828800"/>
            <a:ext cx="61880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Λοκροί. Πίνακες</a:t>
            </a:r>
            <a:endParaRPr lang="en-US" altLang="el-GR" smtClean="0"/>
          </a:p>
        </p:txBody>
      </p:sp>
      <p:pic>
        <p:nvPicPr>
          <p:cNvPr id="136195" name="Picture 2" descr="C:\Users\mitsos\Pictures\MYTHOS\AMOURS\hades\locripinaxabductio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7838" y="2060575"/>
            <a:ext cx="37719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6" name="Picture 3" descr="C:\Users\mitsos\Pictures\MYTHOS\AMOURS\hades\locripinaxabduction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201" y="2133600"/>
            <a:ext cx="461962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6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				Ρώμη        Βεργίνα</a:t>
            </a:r>
            <a:endParaRPr lang="en-US" altLang="el-GR" smtClean="0"/>
          </a:p>
        </p:txBody>
      </p:sp>
      <p:pic>
        <p:nvPicPr>
          <p:cNvPr id="137219" name="Picture 2" descr="C:\Users\mitsos\Pictures\MYTHOS\AMOURS\hades\VillagiuliaChrysipposPalestrinacista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333376"/>
            <a:ext cx="3895725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0" name="Picture 3" descr="C:\Users\mitsos\Pictures\MYTHOS\AMOURS\hades\Verginapersephonesrap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764" y="2060575"/>
            <a:ext cx="42751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			Αθήνα 1174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  </a:t>
            </a:r>
          </a:p>
        </p:txBody>
      </p:sp>
      <p:pic>
        <p:nvPicPr>
          <p:cNvPr id="106499" name="Picture 4" descr="Athens1174ahydr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2888" y="1773238"/>
            <a:ext cx="6553200" cy="434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00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6830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Βιέννη. Κρατήρας του Ζωγράφου της Νέκυιας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				</a:t>
            </a:r>
            <a:r>
              <a:rPr lang="en-US" altLang="el-GR" sz="2000"/>
              <a:t>			Villa Giulia</a:t>
            </a: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				 </a:t>
            </a:r>
            <a:r>
              <a:rPr lang="fr-FR" altLang="el-GR" sz="2000"/>
              <a:t>		</a:t>
            </a:r>
            <a:endParaRPr lang="el-GR" altLang="el-GR" sz="2000"/>
          </a:p>
        </p:txBody>
      </p:sp>
      <p:pic>
        <p:nvPicPr>
          <p:cNvPr id="107523" name="Picture 3" descr="WienNekyiaPcentauromachy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692151"/>
            <a:ext cx="4854575" cy="540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24" name="Picture 6" descr="VillaGiulia20846pelik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2613" y="1125538"/>
            <a:ext cx="3421062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5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Βρυξέλλες </a:t>
            </a:r>
            <a:r>
              <a:rPr lang="fr-FR" altLang="el-GR" sz="2400"/>
              <a:t>R 265</a:t>
            </a:r>
            <a:br>
              <a:rPr lang="fr-FR" altLang="el-GR" sz="2400"/>
            </a:br>
            <a:r>
              <a:rPr lang="el-GR" altLang="el-GR" sz="2400"/>
              <a:t>					Πειραιάς</a:t>
            </a:r>
          </a:p>
        </p:txBody>
      </p:sp>
      <p:pic>
        <p:nvPicPr>
          <p:cNvPr id="108547" name="Picture 3" descr="BruxellesamphoraR2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989138"/>
            <a:ext cx="31400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548" name="Picture 5" descr="C:\Users\mitsos\Pictures\MYTHOS\AMOURS\Poseidon\piraeus hydria poseid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1828800"/>
            <a:ext cx="39243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Νέα Υόρκη 		</a:t>
            </a:r>
            <a:r>
              <a:rPr lang="fr-BE" altLang="el-GR" smtClean="0"/>
              <a:t>Würzburg</a:t>
            </a:r>
            <a:endParaRPr lang="en-US" altLang="el-GR" smtClean="0"/>
          </a:p>
        </p:txBody>
      </p:sp>
      <p:sp>
        <p:nvSpPr>
          <p:cNvPr id="109571" name="Θέση περιεχομένου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109572" name="Picture 2" descr="C:\Users\mitsos\Pictures\MYTHOS\AMOURS\Poseidon\NewYork5617156MeleagerPainterhydri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8550" y="1828800"/>
            <a:ext cx="33782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3" descr="C:\Users\mitsos\Pictures\MYTHOS\AMOURS\Poseidon\wurzburgL634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7438" y="1844675"/>
            <a:ext cx="3859212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9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Οξφόρδη. Αμφορέας από τη Γέλα. 460</a:t>
            </a:r>
            <a:br>
              <a:rPr lang="el-GR" altLang="el-GR" sz="2400"/>
            </a:br>
            <a:endParaRPr lang="el-GR" altLang="el-GR" smtClean="0"/>
          </a:p>
        </p:txBody>
      </p:sp>
      <p:pic>
        <p:nvPicPr>
          <p:cNvPr id="110595" name="Picture 4" descr="OxfordGelaamphor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1414464"/>
            <a:ext cx="4608513" cy="4567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6" name="Picture 7" descr="oxfordgelaamphor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1901" y="1484313"/>
            <a:ext cx="4062413" cy="46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400"/>
              <a:t>Λονδίνο</a:t>
            </a:r>
            <a:r>
              <a:rPr lang="fr-BE" altLang="el-GR" sz="2400"/>
              <a:t>  </a:t>
            </a:r>
            <a:r>
              <a:rPr lang="el-GR" altLang="el-GR" sz="2400"/>
              <a:t>		   </a:t>
            </a:r>
            <a:r>
              <a:rPr lang="en-US" altLang="el-GR" sz="2400"/>
              <a:t>M</a:t>
            </a:r>
            <a:r>
              <a:rPr lang="el-GR" altLang="el-GR" sz="2400"/>
              <a:t>όναχο</a:t>
            </a:r>
            <a:endParaRPr lang="en-US" altLang="el-GR" sz="2400"/>
          </a:p>
        </p:txBody>
      </p:sp>
      <p:sp>
        <p:nvSpPr>
          <p:cNvPr id="111619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111620" name="Picture 4" descr="LondonCogh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3" y="2492376"/>
            <a:ext cx="4000500" cy="3033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621" name="Picture 2" descr="C:\Users\mitsos\Pictures\MYTHOS\AMOURS\APOLLO HERMES\MunichMarpessaPanPpsyk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908050"/>
            <a:ext cx="425291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32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Widescreen</PresentationFormat>
  <Paragraphs>44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Ποσειδών και Αμυμώνη Ετρ. Κάτοπτρο 3ου αι.   Λαόν</vt:lpstr>
      <vt:lpstr>Βατικανό 16554                  Βασιλεία, εμπόριο έργων τέχνης    </vt:lpstr>
      <vt:lpstr>Ζυρίχη. Ιδ. Συλλ.     Αγ. Πετρούπολη Β 191       Νέα Υόρκη  </vt:lpstr>
      <vt:lpstr>   Αθήνα 1174    </vt:lpstr>
      <vt:lpstr>Βιέννη. Κρατήρας του Ζωγράφου της Νέκυιας         Villa Giulia         </vt:lpstr>
      <vt:lpstr>Βρυξέλλες R 265      Πειραιάς</vt:lpstr>
      <vt:lpstr>Νέα Υόρκη   Würzburg</vt:lpstr>
      <vt:lpstr>Οξφόρδη. Αμφορέας από τη Γέλα. 460 </vt:lpstr>
      <vt:lpstr>Λονδίνο       Mόναχο</vt:lpstr>
      <vt:lpstr>Los Angeles    Παρίσι, Εθν. Βιβλ. </vt:lpstr>
      <vt:lpstr>Αγ. Πετρούπολη. Ζ. του Αλκίμαχου. 470</vt:lpstr>
      <vt:lpstr>        Ρώμη 50471. Αμφορέας του  Ζωγράφου του Harrow  </vt:lpstr>
      <vt:lpstr>Κύλικα Μαδρίτης. Επίκτητος   </vt:lpstr>
      <vt:lpstr>     Bologna 16571</vt:lpstr>
      <vt:lpstr>Λονδίνο Ε 512. Βρυξέλλες. Ζωγράφος του Deepdene   </vt:lpstr>
      <vt:lpstr>Villa Giulia. Πελίκη του Ερμώνακτα  Αμφορέας. Ζ. της       Ορειθύιας   </vt:lpstr>
      <vt:lpstr>Βερολίνο F 2384 Λονδίνο</vt:lpstr>
      <vt:lpstr>Λούβρο, απουλικός χους   </vt:lpstr>
      <vt:lpstr>Ηώς   Καρλσρούη. Στάμνοι του Ζωγράφου του Deepdene</vt:lpstr>
      <vt:lpstr>Βασιλεία. Εμπόριο έργων τέχνης  </vt:lpstr>
      <vt:lpstr>Βασιλεία, εμπόριο έργων τέχνης. ΣτάμνοςΖωγράφος του Deepdene   Αβάνα. Ζωγράφος του Shuvalov</vt:lpstr>
      <vt:lpstr>Λούβρο. Με τον τρόπο του Ζωγράφου του Πηλέα      Cab. Méd.  </vt:lpstr>
      <vt:lpstr>Βερολίνο 1710   Βαλτιμόρη.  </vt:lpstr>
      <vt:lpstr>Αγ. Πετρούπολη. 440.   Εδιμβούργο. 450. </vt:lpstr>
      <vt:lpstr>Παρίσι, Εθν. Βιβλ. 450. Βαλτιμόρη. Στάμνος. 450. </vt:lpstr>
      <vt:lpstr>Λονδίνο     Αγ. Πετρούπολη </vt:lpstr>
      <vt:lpstr>Λούβρο G 235. Πελίκη του Ζωγράφου του Συλέα   Βερολίνο. Ζωγράφος του Κόδρου. Γέλα 22. Λήκυθος του Ζωγράφου του Βερολίνου   </vt:lpstr>
      <vt:lpstr>Γέλα. 490    Γενεύη, ετρ. Αμφ. 530</vt:lpstr>
      <vt:lpstr>  Kάτοπτρο            Βατικανού </vt:lpstr>
      <vt:lpstr>Boston Ζ. του Πανός</vt:lpstr>
      <vt:lpstr>Γερμανία, ιδ. Συλλ. </vt:lpstr>
      <vt:lpstr>Γερμ. Ιδ. Συλλ. </vt:lpstr>
      <vt:lpstr>Λοκροί. Πίνακες</vt:lpstr>
      <vt:lpstr>    Ρώμη        Βεργίνα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Ποσειδών και Αμυμώνη Ετρ. Κάτοπτρο 3ου αι.   Λαόν</dc:title>
  <dc:creator>User</dc:creator>
  <cp:lastModifiedBy>User</cp:lastModifiedBy>
  <cp:revision>2</cp:revision>
  <dcterms:created xsi:type="dcterms:W3CDTF">2021-11-29T06:27:32Z</dcterms:created>
  <dcterms:modified xsi:type="dcterms:W3CDTF">2022-01-25T10:06:59Z</dcterms:modified>
</cp:coreProperties>
</file>