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900" r:id="rId2"/>
    <p:sldId id="933" r:id="rId3"/>
    <p:sldId id="901" r:id="rId4"/>
    <p:sldId id="907" r:id="rId5"/>
    <p:sldId id="908" r:id="rId6"/>
    <p:sldId id="909" r:id="rId7"/>
    <p:sldId id="910" r:id="rId8"/>
    <p:sldId id="931" r:id="rId9"/>
    <p:sldId id="934" r:id="rId10"/>
    <p:sldId id="932" r:id="rId11"/>
    <p:sldId id="904" r:id="rId12"/>
    <p:sldId id="928" r:id="rId13"/>
    <p:sldId id="929" r:id="rId14"/>
    <p:sldId id="905" r:id="rId15"/>
    <p:sldId id="877" r:id="rId16"/>
    <p:sldId id="878" r:id="rId17"/>
    <p:sldId id="906" r:id="rId18"/>
    <p:sldId id="930" r:id="rId19"/>
    <p:sldId id="879" r:id="rId20"/>
    <p:sldId id="881" r:id="rId21"/>
    <p:sldId id="880" r:id="rId22"/>
    <p:sldId id="884" r:id="rId23"/>
    <p:sldId id="882" r:id="rId24"/>
    <p:sldId id="886" r:id="rId25"/>
    <p:sldId id="885" r:id="rId26"/>
    <p:sldId id="883" r:id="rId27"/>
    <p:sldId id="887" r:id="rId28"/>
    <p:sldId id="259" r:id="rId29"/>
    <p:sldId id="888" r:id="rId30"/>
    <p:sldId id="927" r:id="rId31"/>
    <p:sldId id="935" r:id="rId32"/>
    <p:sldId id="958" r:id="rId33"/>
    <p:sldId id="962" r:id="rId34"/>
    <p:sldId id="963" r:id="rId35"/>
    <p:sldId id="965" r:id="rId36"/>
    <p:sldId id="959" r:id="rId37"/>
    <p:sldId id="964" r:id="rId38"/>
    <p:sldId id="970" r:id="rId39"/>
    <p:sldId id="966" r:id="rId40"/>
    <p:sldId id="967" r:id="rId41"/>
    <p:sldId id="973" r:id="rId42"/>
    <p:sldId id="968" r:id="rId43"/>
    <p:sldId id="971" r:id="rId44"/>
    <p:sldId id="969" r:id="rId45"/>
    <p:sldId id="975" r:id="rId46"/>
    <p:sldId id="974" r:id="rId47"/>
    <p:sldId id="976" r:id="rId48"/>
    <p:sldId id="982" r:id="rId49"/>
    <p:sldId id="983" r:id="rId50"/>
    <p:sldId id="984" r:id="rId51"/>
    <p:sldId id="985" r:id="rId52"/>
    <p:sldId id="953" r:id="rId53"/>
    <p:sldId id="954" r:id="rId54"/>
    <p:sldId id="960" r:id="rId55"/>
    <p:sldId id="955" r:id="rId56"/>
    <p:sldId id="956" r:id="rId57"/>
    <p:sldId id="957" r:id="rId58"/>
    <p:sldId id="961" r:id="rId59"/>
    <p:sldId id="911" r:id="rId60"/>
    <p:sldId id="977" r:id="rId61"/>
    <p:sldId id="978" r:id="rId62"/>
    <p:sldId id="979" r:id="rId63"/>
    <p:sldId id="980" r:id="rId64"/>
    <p:sldId id="981" r:id="rId65"/>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0A093-175B-4F66-8F1E-41C9498A03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l-GR"/>
          </a:p>
        </p:txBody>
      </p:sp>
      <p:sp>
        <p:nvSpPr>
          <p:cNvPr id="3" name="Subtitle 2">
            <a:extLst>
              <a:ext uri="{FF2B5EF4-FFF2-40B4-BE49-F238E27FC236}">
                <a16:creationId xmlns:a16="http://schemas.microsoft.com/office/drawing/2014/main" id="{BBC63FCC-B312-41F7-A6C8-00E198BE31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a:extLst>
              <a:ext uri="{FF2B5EF4-FFF2-40B4-BE49-F238E27FC236}">
                <a16:creationId xmlns:a16="http://schemas.microsoft.com/office/drawing/2014/main" id="{DCFDA5A9-5C69-496B-91E9-9A6D9063AE2E}"/>
              </a:ext>
            </a:extLst>
          </p:cNvPr>
          <p:cNvSpPr>
            <a:spLocks noGrp="1"/>
          </p:cNvSpPr>
          <p:nvPr>
            <p:ph type="dt" sz="half" idx="10"/>
          </p:nvPr>
        </p:nvSpPr>
        <p:spPr/>
        <p:txBody>
          <a:bodyPr/>
          <a:lstStyle/>
          <a:p>
            <a:fld id="{A99A8D90-6137-41B2-90DB-3F07FA1FBB9E}" type="datetimeFigureOut">
              <a:rPr lang="el-GR" smtClean="0"/>
              <a:t>28/2/2023</a:t>
            </a:fld>
            <a:endParaRPr lang="el-GR"/>
          </a:p>
        </p:txBody>
      </p:sp>
      <p:sp>
        <p:nvSpPr>
          <p:cNvPr id="5" name="Footer Placeholder 4">
            <a:extLst>
              <a:ext uri="{FF2B5EF4-FFF2-40B4-BE49-F238E27FC236}">
                <a16:creationId xmlns:a16="http://schemas.microsoft.com/office/drawing/2014/main" id="{90DEBD8F-C339-49AE-AE5F-1E2073FBD1DF}"/>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B6B4DB4E-AAF6-480E-9F37-D7B11237E790}"/>
              </a:ext>
            </a:extLst>
          </p:cNvPr>
          <p:cNvSpPr>
            <a:spLocks noGrp="1"/>
          </p:cNvSpPr>
          <p:nvPr>
            <p:ph type="sldNum" sz="quarter" idx="12"/>
          </p:nvPr>
        </p:nvSpPr>
        <p:spPr/>
        <p:txBody>
          <a:bodyPr/>
          <a:lstStyle/>
          <a:p>
            <a:fld id="{F612523D-1083-403A-9C5A-18C5A740103E}" type="slidenum">
              <a:rPr lang="el-GR" smtClean="0"/>
              <a:t>‹#›</a:t>
            </a:fld>
            <a:endParaRPr lang="el-GR"/>
          </a:p>
        </p:txBody>
      </p:sp>
    </p:spTree>
    <p:extLst>
      <p:ext uri="{BB962C8B-B14F-4D97-AF65-F5344CB8AC3E}">
        <p14:creationId xmlns:p14="http://schemas.microsoft.com/office/powerpoint/2010/main" val="1897737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453CF-24DF-4236-8307-8125FC675F52}"/>
              </a:ext>
            </a:extLst>
          </p:cNvPr>
          <p:cNvSpPr>
            <a:spLocks noGrp="1"/>
          </p:cNvSpPr>
          <p:nvPr>
            <p:ph type="title"/>
          </p:nvPr>
        </p:nvSpPr>
        <p:spPr/>
        <p:txBody>
          <a:bodyPr/>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AD604B22-E96B-4855-BCC2-ACB0B07186D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318455B3-8F4E-4964-9529-8D6C89D9B74F}"/>
              </a:ext>
            </a:extLst>
          </p:cNvPr>
          <p:cNvSpPr>
            <a:spLocks noGrp="1"/>
          </p:cNvSpPr>
          <p:nvPr>
            <p:ph type="dt" sz="half" idx="10"/>
          </p:nvPr>
        </p:nvSpPr>
        <p:spPr/>
        <p:txBody>
          <a:bodyPr/>
          <a:lstStyle/>
          <a:p>
            <a:fld id="{A99A8D90-6137-41B2-90DB-3F07FA1FBB9E}" type="datetimeFigureOut">
              <a:rPr lang="el-GR" smtClean="0"/>
              <a:t>28/2/2023</a:t>
            </a:fld>
            <a:endParaRPr lang="el-GR"/>
          </a:p>
        </p:txBody>
      </p:sp>
      <p:sp>
        <p:nvSpPr>
          <p:cNvPr id="5" name="Footer Placeholder 4">
            <a:extLst>
              <a:ext uri="{FF2B5EF4-FFF2-40B4-BE49-F238E27FC236}">
                <a16:creationId xmlns:a16="http://schemas.microsoft.com/office/drawing/2014/main" id="{E26A252B-1210-4DAF-8D3A-78CFCA11AF3E}"/>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71C95488-9156-48AC-89BE-29684B956327}"/>
              </a:ext>
            </a:extLst>
          </p:cNvPr>
          <p:cNvSpPr>
            <a:spLocks noGrp="1"/>
          </p:cNvSpPr>
          <p:nvPr>
            <p:ph type="sldNum" sz="quarter" idx="12"/>
          </p:nvPr>
        </p:nvSpPr>
        <p:spPr/>
        <p:txBody>
          <a:bodyPr/>
          <a:lstStyle/>
          <a:p>
            <a:fld id="{F612523D-1083-403A-9C5A-18C5A740103E}" type="slidenum">
              <a:rPr lang="el-GR" smtClean="0"/>
              <a:t>‹#›</a:t>
            </a:fld>
            <a:endParaRPr lang="el-GR"/>
          </a:p>
        </p:txBody>
      </p:sp>
    </p:spTree>
    <p:extLst>
      <p:ext uri="{BB962C8B-B14F-4D97-AF65-F5344CB8AC3E}">
        <p14:creationId xmlns:p14="http://schemas.microsoft.com/office/powerpoint/2010/main" val="3473622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AE2B9F-F708-482C-8B84-1086A9003D9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7A076C1D-5B31-4C04-8E2E-C8871AEEC4B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84B9D981-24F1-48DF-A6DE-75839A7C0A8C}"/>
              </a:ext>
            </a:extLst>
          </p:cNvPr>
          <p:cNvSpPr>
            <a:spLocks noGrp="1"/>
          </p:cNvSpPr>
          <p:nvPr>
            <p:ph type="dt" sz="half" idx="10"/>
          </p:nvPr>
        </p:nvSpPr>
        <p:spPr/>
        <p:txBody>
          <a:bodyPr/>
          <a:lstStyle/>
          <a:p>
            <a:fld id="{A99A8D90-6137-41B2-90DB-3F07FA1FBB9E}" type="datetimeFigureOut">
              <a:rPr lang="el-GR" smtClean="0"/>
              <a:t>28/2/2023</a:t>
            </a:fld>
            <a:endParaRPr lang="el-GR"/>
          </a:p>
        </p:txBody>
      </p:sp>
      <p:sp>
        <p:nvSpPr>
          <p:cNvPr id="5" name="Footer Placeholder 4">
            <a:extLst>
              <a:ext uri="{FF2B5EF4-FFF2-40B4-BE49-F238E27FC236}">
                <a16:creationId xmlns:a16="http://schemas.microsoft.com/office/drawing/2014/main" id="{82A57B78-CAE4-462C-BCF3-200C8AD44C63}"/>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BA5574C2-6557-4FCC-BFE2-B7C98B8DA43C}"/>
              </a:ext>
            </a:extLst>
          </p:cNvPr>
          <p:cNvSpPr>
            <a:spLocks noGrp="1"/>
          </p:cNvSpPr>
          <p:nvPr>
            <p:ph type="sldNum" sz="quarter" idx="12"/>
          </p:nvPr>
        </p:nvSpPr>
        <p:spPr/>
        <p:txBody>
          <a:bodyPr/>
          <a:lstStyle/>
          <a:p>
            <a:fld id="{F612523D-1083-403A-9C5A-18C5A740103E}" type="slidenum">
              <a:rPr lang="el-GR" smtClean="0"/>
              <a:t>‹#›</a:t>
            </a:fld>
            <a:endParaRPr lang="el-GR"/>
          </a:p>
        </p:txBody>
      </p:sp>
    </p:spTree>
    <p:extLst>
      <p:ext uri="{BB962C8B-B14F-4D97-AF65-F5344CB8AC3E}">
        <p14:creationId xmlns:p14="http://schemas.microsoft.com/office/powerpoint/2010/main" val="3596930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F322E-DC62-446F-B8B9-47A8F136EEC4}"/>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A724281E-BD89-44F9-8DA6-1024F47D42B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7807BAC1-4ED7-4AC3-A5D3-6DE0353CDC0D}"/>
              </a:ext>
            </a:extLst>
          </p:cNvPr>
          <p:cNvSpPr>
            <a:spLocks noGrp="1"/>
          </p:cNvSpPr>
          <p:nvPr>
            <p:ph type="dt" sz="half" idx="10"/>
          </p:nvPr>
        </p:nvSpPr>
        <p:spPr/>
        <p:txBody>
          <a:bodyPr/>
          <a:lstStyle/>
          <a:p>
            <a:fld id="{A99A8D90-6137-41B2-90DB-3F07FA1FBB9E}" type="datetimeFigureOut">
              <a:rPr lang="el-GR" smtClean="0"/>
              <a:t>28/2/2023</a:t>
            </a:fld>
            <a:endParaRPr lang="el-GR"/>
          </a:p>
        </p:txBody>
      </p:sp>
      <p:sp>
        <p:nvSpPr>
          <p:cNvPr id="5" name="Footer Placeholder 4">
            <a:extLst>
              <a:ext uri="{FF2B5EF4-FFF2-40B4-BE49-F238E27FC236}">
                <a16:creationId xmlns:a16="http://schemas.microsoft.com/office/drawing/2014/main" id="{BF95D80D-19B5-4B72-8F3F-5DED14064FCE}"/>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8BBAD60D-DE56-4999-B07D-A7CC7EE45DC0}"/>
              </a:ext>
            </a:extLst>
          </p:cNvPr>
          <p:cNvSpPr>
            <a:spLocks noGrp="1"/>
          </p:cNvSpPr>
          <p:nvPr>
            <p:ph type="sldNum" sz="quarter" idx="12"/>
          </p:nvPr>
        </p:nvSpPr>
        <p:spPr/>
        <p:txBody>
          <a:bodyPr/>
          <a:lstStyle/>
          <a:p>
            <a:fld id="{F612523D-1083-403A-9C5A-18C5A740103E}" type="slidenum">
              <a:rPr lang="el-GR" smtClean="0"/>
              <a:t>‹#›</a:t>
            </a:fld>
            <a:endParaRPr lang="el-GR"/>
          </a:p>
        </p:txBody>
      </p:sp>
    </p:spTree>
    <p:extLst>
      <p:ext uri="{BB962C8B-B14F-4D97-AF65-F5344CB8AC3E}">
        <p14:creationId xmlns:p14="http://schemas.microsoft.com/office/powerpoint/2010/main" val="990133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AE22B-DC60-44E6-B55B-B009A742D7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l-GR"/>
          </a:p>
        </p:txBody>
      </p:sp>
      <p:sp>
        <p:nvSpPr>
          <p:cNvPr id="3" name="Text Placeholder 2">
            <a:extLst>
              <a:ext uri="{FF2B5EF4-FFF2-40B4-BE49-F238E27FC236}">
                <a16:creationId xmlns:a16="http://schemas.microsoft.com/office/drawing/2014/main" id="{D1BBEB7B-5BD6-448A-AA59-79FBDAE150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9B832B7-94EF-4E5D-9FD4-1852AD710E21}"/>
              </a:ext>
            </a:extLst>
          </p:cNvPr>
          <p:cNvSpPr>
            <a:spLocks noGrp="1"/>
          </p:cNvSpPr>
          <p:nvPr>
            <p:ph type="dt" sz="half" idx="10"/>
          </p:nvPr>
        </p:nvSpPr>
        <p:spPr/>
        <p:txBody>
          <a:bodyPr/>
          <a:lstStyle/>
          <a:p>
            <a:fld id="{A99A8D90-6137-41B2-90DB-3F07FA1FBB9E}" type="datetimeFigureOut">
              <a:rPr lang="el-GR" smtClean="0"/>
              <a:t>28/2/2023</a:t>
            </a:fld>
            <a:endParaRPr lang="el-GR"/>
          </a:p>
        </p:txBody>
      </p:sp>
      <p:sp>
        <p:nvSpPr>
          <p:cNvPr id="5" name="Footer Placeholder 4">
            <a:extLst>
              <a:ext uri="{FF2B5EF4-FFF2-40B4-BE49-F238E27FC236}">
                <a16:creationId xmlns:a16="http://schemas.microsoft.com/office/drawing/2014/main" id="{1D980A76-9DB6-4E97-B56B-15778BFDE632}"/>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80213065-E59E-4EDD-B858-7A7755E6617A}"/>
              </a:ext>
            </a:extLst>
          </p:cNvPr>
          <p:cNvSpPr>
            <a:spLocks noGrp="1"/>
          </p:cNvSpPr>
          <p:nvPr>
            <p:ph type="sldNum" sz="quarter" idx="12"/>
          </p:nvPr>
        </p:nvSpPr>
        <p:spPr/>
        <p:txBody>
          <a:bodyPr/>
          <a:lstStyle/>
          <a:p>
            <a:fld id="{F612523D-1083-403A-9C5A-18C5A740103E}" type="slidenum">
              <a:rPr lang="el-GR" smtClean="0"/>
              <a:t>‹#›</a:t>
            </a:fld>
            <a:endParaRPr lang="el-GR"/>
          </a:p>
        </p:txBody>
      </p:sp>
    </p:spTree>
    <p:extLst>
      <p:ext uri="{BB962C8B-B14F-4D97-AF65-F5344CB8AC3E}">
        <p14:creationId xmlns:p14="http://schemas.microsoft.com/office/powerpoint/2010/main" val="4204486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4AE33-AFD7-439F-B57C-3325DBB8F964}"/>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08C721BD-22DA-4A7F-82FC-D6A24F6E7B0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a:extLst>
              <a:ext uri="{FF2B5EF4-FFF2-40B4-BE49-F238E27FC236}">
                <a16:creationId xmlns:a16="http://schemas.microsoft.com/office/drawing/2014/main" id="{14D5912A-3258-4FFE-A12C-3796ED18803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a:extLst>
              <a:ext uri="{FF2B5EF4-FFF2-40B4-BE49-F238E27FC236}">
                <a16:creationId xmlns:a16="http://schemas.microsoft.com/office/drawing/2014/main" id="{885932E9-D13A-48C8-B220-1B75C837C8B7}"/>
              </a:ext>
            </a:extLst>
          </p:cNvPr>
          <p:cNvSpPr>
            <a:spLocks noGrp="1"/>
          </p:cNvSpPr>
          <p:nvPr>
            <p:ph type="dt" sz="half" idx="10"/>
          </p:nvPr>
        </p:nvSpPr>
        <p:spPr/>
        <p:txBody>
          <a:bodyPr/>
          <a:lstStyle/>
          <a:p>
            <a:fld id="{A99A8D90-6137-41B2-90DB-3F07FA1FBB9E}" type="datetimeFigureOut">
              <a:rPr lang="el-GR" smtClean="0"/>
              <a:t>28/2/2023</a:t>
            </a:fld>
            <a:endParaRPr lang="el-GR"/>
          </a:p>
        </p:txBody>
      </p:sp>
      <p:sp>
        <p:nvSpPr>
          <p:cNvPr id="6" name="Footer Placeholder 5">
            <a:extLst>
              <a:ext uri="{FF2B5EF4-FFF2-40B4-BE49-F238E27FC236}">
                <a16:creationId xmlns:a16="http://schemas.microsoft.com/office/drawing/2014/main" id="{4853848F-72BD-440E-80F7-7EEE74EBE043}"/>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08F24D50-4809-423A-BBEE-675B71D200E8}"/>
              </a:ext>
            </a:extLst>
          </p:cNvPr>
          <p:cNvSpPr>
            <a:spLocks noGrp="1"/>
          </p:cNvSpPr>
          <p:nvPr>
            <p:ph type="sldNum" sz="quarter" idx="12"/>
          </p:nvPr>
        </p:nvSpPr>
        <p:spPr/>
        <p:txBody>
          <a:bodyPr/>
          <a:lstStyle/>
          <a:p>
            <a:fld id="{F612523D-1083-403A-9C5A-18C5A740103E}" type="slidenum">
              <a:rPr lang="el-GR" smtClean="0"/>
              <a:t>‹#›</a:t>
            </a:fld>
            <a:endParaRPr lang="el-GR"/>
          </a:p>
        </p:txBody>
      </p:sp>
    </p:spTree>
    <p:extLst>
      <p:ext uri="{BB962C8B-B14F-4D97-AF65-F5344CB8AC3E}">
        <p14:creationId xmlns:p14="http://schemas.microsoft.com/office/powerpoint/2010/main" val="139927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EB92B-B250-4392-B301-E390D9B1D8A6}"/>
              </a:ext>
            </a:extLst>
          </p:cNvPr>
          <p:cNvSpPr>
            <a:spLocks noGrp="1"/>
          </p:cNvSpPr>
          <p:nvPr>
            <p:ph type="title"/>
          </p:nvPr>
        </p:nvSpPr>
        <p:spPr>
          <a:xfrm>
            <a:off x="839788" y="365125"/>
            <a:ext cx="10515600" cy="1325563"/>
          </a:xfrm>
        </p:spPr>
        <p:txBody>
          <a:bodyPr/>
          <a:lstStyle/>
          <a:p>
            <a:r>
              <a:rPr lang="en-US"/>
              <a:t>Click to edit Master title style</a:t>
            </a:r>
            <a:endParaRPr lang="el-GR"/>
          </a:p>
        </p:txBody>
      </p:sp>
      <p:sp>
        <p:nvSpPr>
          <p:cNvPr id="3" name="Text Placeholder 2">
            <a:extLst>
              <a:ext uri="{FF2B5EF4-FFF2-40B4-BE49-F238E27FC236}">
                <a16:creationId xmlns:a16="http://schemas.microsoft.com/office/drawing/2014/main" id="{9861A32E-3F7E-4D7D-B11B-61963A9204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7938C31-26DE-4C5F-8571-9760A53040F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a:extLst>
              <a:ext uri="{FF2B5EF4-FFF2-40B4-BE49-F238E27FC236}">
                <a16:creationId xmlns:a16="http://schemas.microsoft.com/office/drawing/2014/main" id="{73F0FB57-EF45-4C38-8AB9-9A6EB99370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9A00630-A549-4910-9700-2F75AFD1B82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a:extLst>
              <a:ext uri="{FF2B5EF4-FFF2-40B4-BE49-F238E27FC236}">
                <a16:creationId xmlns:a16="http://schemas.microsoft.com/office/drawing/2014/main" id="{33312AE4-21F2-4C0C-81DD-B333D68D6446}"/>
              </a:ext>
            </a:extLst>
          </p:cNvPr>
          <p:cNvSpPr>
            <a:spLocks noGrp="1"/>
          </p:cNvSpPr>
          <p:nvPr>
            <p:ph type="dt" sz="half" idx="10"/>
          </p:nvPr>
        </p:nvSpPr>
        <p:spPr/>
        <p:txBody>
          <a:bodyPr/>
          <a:lstStyle/>
          <a:p>
            <a:fld id="{A99A8D90-6137-41B2-90DB-3F07FA1FBB9E}" type="datetimeFigureOut">
              <a:rPr lang="el-GR" smtClean="0"/>
              <a:t>28/2/2023</a:t>
            </a:fld>
            <a:endParaRPr lang="el-GR"/>
          </a:p>
        </p:txBody>
      </p:sp>
      <p:sp>
        <p:nvSpPr>
          <p:cNvPr id="8" name="Footer Placeholder 7">
            <a:extLst>
              <a:ext uri="{FF2B5EF4-FFF2-40B4-BE49-F238E27FC236}">
                <a16:creationId xmlns:a16="http://schemas.microsoft.com/office/drawing/2014/main" id="{C8F101E2-0681-4E35-A733-B72491427F0A}"/>
              </a:ext>
            </a:extLst>
          </p:cNvPr>
          <p:cNvSpPr>
            <a:spLocks noGrp="1"/>
          </p:cNvSpPr>
          <p:nvPr>
            <p:ph type="ftr" sz="quarter" idx="11"/>
          </p:nvPr>
        </p:nvSpPr>
        <p:spPr/>
        <p:txBody>
          <a:bodyPr/>
          <a:lstStyle/>
          <a:p>
            <a:endParaRPr lang="el-GR"/>
          </a:p>
        </p:txBody>
      </p:sp>
      <p:sp>
        <p:nvSpPr>
          <p:cNvPr id="9" name="Slide Number Placeholder 8">
            <a:extLst>
              <a:ext uri="{FF2B5EF4-FFF2-40B4-BE49-F238E27FC236}">
                <a16:creationId xmlns:a16="http://schemas.microsoft.com/office/drawing/2014/main" id="{B3B97975-C381-41BE-B25F-7FBF12BED307}"/>
              </a:ext>
            </a:extLst>
          </p:cNvPr>
          <p:cNvSpPr>
            <a:spLocks noGrp="1"/>
          </p:cNvSpPr>
          <p:nvPr>
            <p:ph type="sldNum" sz="quarter" idx="12"/>
          </p:nvPr>
        </p:nvSpPr>
        <p:spPr/>
        <p:txBody>
          <a:bodyPr/>
          <a:lstStyle/>
          <a:p>
            <a:fld id="{F612523D-1083-403A-9C5A-18C5A740103E}" type="slidenum">
              <a:rPr lang="el-GR" smtClean="0"/>
              <a:t>‹#›</a:t>
            </a:fld>
            <a:endParaRPr lang="el-GR"/>
          </a:p>
        </p:txBody>
      </p:sp>
    </p:spTree>
    <p:extLst>
      <p:ext uri="{BB962C8B-B14F-4D97-AF65-F5344CB8AC3E}">
        <p14:creationId xmlns:p14="http://schemas.microsoft.com/office/powerpoint/2010/main" val="2213722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EDF7A-47EA-4792-8459-5C0DBFCE8BC4}"/>
              </a:ext>
            </a:extLst>
          </p:cNvPr>
          <p:cNvSpPr>
            <a:spLocks noGrp="1"/>
          </p:cNvSpPr>
          <p:nvPr>
            <p:ph type="title"/>
          </p:nvPr>
        </p:nvSpPr>
        <p:spPr/>
        <p:txBody>
          <a:bodyPr/>
          <a:lstStyle/>
          <a:p>
            <a:r>
              <a:rPr lang="en-US"/>
              <a:t>Click to edit Master title style</a:t>
            </a:r>
            <a:endParaRPr lang="el-GR"/>
          </a:p>
        </p:txBody>
      </p:sp>
      <p:sp>
        <p:nvSpPr>
          <p:cNvPr id="3" name="Date Placeholder 2">
            <a:extLst>
              <a:ext uri="{FF2B5EF4-FFF2-40B4-BE49-F238E27FC236}">
                <a16:creationId xmlns:a16="http://schemas.microsoft.com/office/drawing/2014/main" id="{50B5A167-8834-4E3B-82F3-E42AC6CFEC4D}"/>
              </a:ext>
            </a:extLst>
          </p:cNvPr>
          <p:cNvSpPr>
            <a:spLocks noGrp="1"/>
          </p:cNvSpPr>
          <p:nvPr>
            <p:ph type="dt" sz="half" idx="10"/>
          </p:nvPr>
        </p:nvSpPr>
        <p:spPr/>
        <p:txBody>
          <a:bodyPr/>
          <a:lstStyle/>
          <a:p>
            <a:fld id="{A99A8D90-6137-41B2-90DB-3F07FA1FBB9E}" type="datetimeFigureOut">
              <a:rPr lang="el-GR" smtClean="0"/>
              <a:t>28/2/2023</a:t>
            </a:fld>
            <a:endParaRPr lang="el-GR"/>
          </a:p>
        </p:txBody>
      </p:sp>
      <p:sp>
        <p:nvSpPr>
          <p:cNvPr id="4" name="Footer Placeholder 3">
            <a:extLst>
              <a:ext uri="{FF2B5EF4-FFF2-40B4-BE49-F238E27FC236}">
                <a16:creationId xmlns:a16="http://schemas.microsoft.com/office/drawing/2014/main" id="{F3D1A207-7AB5-4AF3-AD19-542EB1B7C517}"/>
              </a:ext>
            </a:extLst>
          </p:cNvPr>
          <p:cNvSpPr>
            <a:spLocks noGrp="1"/>
          </p:cNvSpPr>
          <p:nvPr>
            <p:ph type="ftr" sz="quarter" idx="11"/>
          </p:nvPr>
        </p:nvSpPr>
        <p:spPr/>
        <p:txBody>
          <a:bodyPr/>
          <a:lstStyle/>
          <a:p>
            <a:endParaRPr lang="el-GR"/>
          </a:p>
        </p:txBody>
      </p:sp>
      <p:sp>
        <p:nvSpPr>
          <p:cNvPr id="5" name="Slide Number Placeholder 4">
            <a:extLst>
              <a:ext uri="{FF2B5EF4-FFF2-40B4-BE49-F238E27FC236}">
                <a16:creationId xmlns:a16="http://schemas.microsoft.com/office/drawing/2014/main" id="{179857E8-EE0D-411F-A4B2-C7FAC2F72050}"/>
              </a:ext>
            </a:extLst>
          </p:cNvPr>
          <p:cNvSpPr>
            <a:spLocks noGrp="1"/>
          </p:cNvSpPr>
          <p:nvPr>
            <p:ph type="sldNum" sz="quarter" idx="12"/>
          </p:nvPr>
        </p:nvSpPr>
        <p:spPr/>
        <p:txBody>
          <a:bodyPr/>
          <a:lstStyle/>
          <a:p>
            <a:fld id="{F612523D-1083-403A-9C5A-18C5A740103E}" type="slidenum">
              <a:rPr lang="el-GR" smtClean="0"/>
              <a:t>‹#›</a:t>
            </a:fld>
            <a:endParaRPr lang="el-GR"/>
          </a:p>
        </p:txBody>
      </p:sp>
    </p:spTree>
    <p:extLst>
      <p:ext uri="{BB962C8B-B14F-4D97-AF65-F5344CB8AC3E}">
        <p14:creationId xmlns:p14="http://schemas.microsoft.com/office/powerpoint/2010/main" val="1651552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EF87C7-1E18-43C3-AC6A-E3129FA1CA1D}"/>
              </a:ext>
            </a:extLst>
          </p:cNvPr>
          <p:cNvSpPr>
            <a:spLocks noGrp="1"/>
          </p:cNvSpPr>
          <p:nvPr>
            <p:ph type="dt" sz="half" idx="10"/>
          </p:nvPr>
        </p:nvSpPr>
        <p:spPr/>
        <p:txBody>
          <a:bodyPr/>
          <a:lstStyle/>
          <a:p>
            <a:fld id="{A99A8D90-6137-41B2-90DB-3F07FA1FBB9E}" type="datetimeFigureOut">
              <a:rPr lang="el-GR" smtClean="0"/>
              <a:t>28/2/2023</a:t>
            </a:fld>
            <a:endParaRPr lang="el-GR"/>
          </a:p>
        </p:txBody>
      </p:sp>
      <p:sp>
        <p:nvSpPr>
          <p:cNvPr id="3" name="Footer Placeholder 2">
            <a:extLst>
              <a:ext uri="{FF2B5EF4-FFF2-40B4-BE49-F238E27FC236}">
                <a16:creationId xmlns:a16="http://schemas.microsoft.com/office/drawing/2014/main" id="{7BAA68C7-A3D2-47C4-90A9-21B61D37AFCB}"/>
              </a:ext>
            </a:extLst>
          </p:cNvPr>
          <p:cNvSpPr>
            <a:spLocks noGrp="1"/>
          </p:cNvSpPr>
          <p:nvPr>
            <p:ph type="ftr" sz="quarter" idx="11"/>
          </p:nvPr>
        </p:nvSpPr>
        <p:spPr/>
        <p:txBody>
          <a:bodyPr/>
          <a:lstStyle/>
          <a:p>
            <a:endParaRPr lang="el-GR"/>
          </a:p>
        </p:txBody>
      </p:sp>
      <p:sp>
        <p:nvSpPr>
          <p:cNvPr id="4" name="Slide Number Placeholder 3">
            <a:extLst>
              <a:ext uri="{FF2B5EF4-FFF2-40B4-BE49-F238E27FC236}">
                <a16:creationId xmlns:a16="http://schemas.microsoft.com/office/drawing/2014/main" id="{607DBC53-4172-4132-AD0E-DD51C963F42A}"/>
              </a:ext>
            </a:extLst>
          </p:cNvPr>
          <p:cNvSpPr>
            <a:spLocks noGrp="1"/>
          </p:cNvSpPr>
          <p:nvPr>
            <p:ph type="sldNum" sz="quarter" idx="12"/>
          </p:nvPr>
        </p:nvSpPr>
        <p:spPr/>
        <p:txBody>
          <a:bodyPr/>
          <a:lstStyle/>
          <a:p>
            <a:fld id="{F612523D-1083-403A-9C5A-18C5A740103E}" type="slidenum">
              <a:rPr lang="el-GR" smtClean="0"/>
              <a:t>‹#›</a:t>
            </a:fld>
            <a:endParaRPr lang="el-GR"/>
          </a:p>
        </p:txBody>
      </p:sp>
    </p:spTree>
    <p:extLst>
      <p:ext uri="{BB962C8B-B14F-4D97-AF65-F5344CB8AC3E}">
        <p14:creationId xmlns:p14="http://schemas.microsoft.com/office/powerpoint/2010/main" val="3525690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CB80E-638B-4B63-A6B8-85C3C6F347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Content Placeholder 2">
            <a:extLst>
              <a:ext uri="{FF2B5EF4-FFF2-40B4-BE49-F238E27FC236}">
                <a16:creationId xmlns:a16="http://schemas.microsoft.com/office/drawing/2014/main" id="{1FE3B8F0-2957-4B23-91A7-3DA62F0B8B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a:extLst>
              <a:ext uri="{FF2B5EF4-FFF2-40B4-BE49-F238E27FC236}">
                <a16:creationId xmlns:a16="http://schemas.microsoft.com/office/drawing/2014/main" id="{955877E9-B36D-4773-A210-2354989F35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AFE9DF2-9C29-45C0-ACF5-7B6671F3EFAD}"/>
              </a:ext>
            </a:extLst>
          </p:cNvPr>
          <p:cNvSpPr>
            <a:spLocks noGrp="1"/>
          </p:cNvSpPr>
          <p:nvPr>
            <p:ph type="dt" sz="half" idx="10"/>
          </p:nvPr>
        </p:nvSpPr>
        <p:spPr/>
        <p:txBody>
          <a:bodyPr/>
          <a:lstStyle/>
          <a:p>
            <a:fld id="{A99A8D90-6137-41B2-90DB-3F07FA1FBB9E}" type="datetimeFigureOut">
              <a:rPr lang="el-GR" smtClean="0"/>
              <a:t>28/2/2023</a:t>
            </a:fld>
            <a:endParaRPr lang="el-GR"/>
          </a:p>
        </p:txBody>
      </p:sp>
      <p:sp>
        <p:nvSpPr>
          <p:cNvPr id="6" name="Footer Placeholder 5">
            <a:extLst>
              <a:ext uri="{FF2B5EF4-FFF2-40B4-BE49-F238E27FC236}">
                <a16:creationId xmlns:a16="http://schemas.microsoft.com/office/drawing/2014/main" id="{92041C54-2FE0-4D8E-8814-93DBE95876D8}"/>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7987B2C5-8929-432B-A48A-791B4053EE83}"/>
              </a:ext>
            </a:extLst>
          </p:cNvPr>
          <p:cNvSpPr>
            <a:spLocks noGrp="1"/>
          </p:cNvSpPr>
          <p:nvPr>
            <p:ph type="sldNum" sz="quarter" idx="12"/>
          </p:nvPr>
        </p:nvSpPr>
        <p:spPr/>
        <p:txBody>
          <a:bodyPr/>
          <a:lstStyle/>
          <a:p>
            <a:fld id="{F612523D-1083-403A-9C5A-18C5A740103E}" type="slidenum">
              <a:rPr lang="el-GR" smtClean="0"/>
              <a:t>‹#›</a:t>
            </a:fld>
            <a:endParaRPr lang="el-GR"/>
          </a:p>
        </p:txBody>
      </p:sp>
    </p:spTree>
    <p:extLst>
      <p:ext uri="{BB962C8B-B14F-4D97-AF65-F5344CB8AC3E}">
        <p14:creationId xmlns:p14="http://schemas.microsoft.com/office/powerpoint/2010/main" val="1757550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FD174-F896-489F-92BE-6DB745BA8D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Picture Placeholder 2">
            <a:extLst>
              <a:ext uri="{FF2B5EF4-FFF2-40B4-BE49-F238E27FC236}">
                <a16:creationId xmlns:a16="http://schemas.microsoft.com/office/drawing/2014/main" id="{B7979BDC-527A-4EF4-955F-0E98B9F1E6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a:extLst>
              <a:ext uri="{FF2B5EF4-FFF2-40B4-BE49-F238E27FC236}">
                <a16:creationId xmlns:a16="http://schemas.microsoft.com/office/drawing/2014/main" id="{E39E166E-FD94-4749-8D5E-C46EF5B221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2881878-5D52-45B4-AC15-C0292CDB6E70}"/>
              </a:ext>
            </a:extLst>
          </p:cNvPr>
          <p:cNvSpPr>
            <a:spLocks noGrp="1"/>
          </p:cNvSpPr>
          <p:nvPr>
            <p:ph type="dt" sz="half" idx="10"/>
          </p:nvPr>
        </p:nvSpPr>
        <p:spPr/>
        <p:txBody>
          <a:bodyPr/>
          <a:lstStyle/>
          <a:p>
            <a:fld id="{A99A8D90-6137-41B2-90DB-3F07FA1FBB9E}" type="datetimeFigureOut">
              <a:rPr lang="el-GR" smtClean="0"/>
              <a:t>28/2/2023</a:t>
            </a:fld>
            <a:endParaRPr lang="el-GR"/>
          </a:p>
        </p:txBody>
      </p:sp>
      <p:sp>
        <p:nvSpPr>
          <p:cNvPr id="6" name="Footer Placeholder 5">
            <a:extLst>
              <a:ext uri="{FF2B5EF4-FFF2-40B4-BE49-F238E27FC236}">
                <a16:creationId xmlns:a16="http://schemas.microsoft.com/office/drawing/2014/main" id="{830398C6-1F2B-4CBF-BB69-DF73EF5932B7}"/>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285DE9E8-5E3C-448A-B87D-F0FC5E134477}"/>
              </a:ext>
            </a:extLst>
          </p:cNvPr>
          <p:cNvSpPr>
            <a:spLocks noGrp="1"/>
          </p:cNvSpPr>
          <p:nvPr>
            <p:ph type="sldNum" sz="quarter" idx="12"/>
          </p:nvPr>
        </p:nvSpPr>
        <p:spPr/>
        <p:txBody>
          <a:bodyPr/>
          <a:lstStyle/>
          <a:p>
            <a:fld id="{F612523D-1083-403A-9C5A-18C5A740103E}" type="slidenum">
              <a:rPr lang="el-GR" smtClean="0"/>
              <a:t>‹#›</a:t>
            </a:fld>
            <a:endParaRPr lang="el-GR"/>
          </a:p>
        </p:txBody>
      </p:sp>
    </p:spTree>
    <p:extLst>
      <p:ext uri="{BB962C8B-B14F-4D97-AF65-F5344CB8AC3E}">
        <p14:creationId xmlns:p14="http://schemas.microsoft.com/office/powerpoint/2010/main" val="3888204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6CDC12-9C34-4C95-BC3C-0D3A818B23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a:extLst>
              <a:ext uri="{FF2B5EF4-FFF2-40B4-BE49-F238E27FC236}">
                <a16:creationId xmlns:a16="http://schemas.microsoft.com/office/drawing/2014/main" id="{3F3E1407-AB05-43EF-8784-FCD0577383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CE9C44BC-A86F-4FB1-A880-9C1135E369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9A8D90-6137-41B2-90DB-3F07FA1FBB9E}" type="datetimeFigureOut">
              <a:rPr lang="el-GR" smtClean="0"/>
              <a:t>28/2/2023</a:t>
            </a:fld>
            <a:endParaRPr lang="el-GR"/>
          </a:p>
        </p:txBody>
      </p:sp>
      <p:sp>
        <p:nvSpPr>
          <p:cNvPr id="5" name="Footer Placeholder 4">
            <a:extLst>
              <a:ext uri="{FF2B5EF4-FFF2-40B4-BE49-F238E27FC236}">
                <a16:creationId xmlns:a16="http://schemas.microsoft.com/office/drawing/2014/main" id="{4C99A848-99E0-400A-8B35-2364150439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a:extLst>
              <a:ext uri="{FF2B5EF4-FFF2-40B4-BE49-F238E27FC236}">
                <a16:creationId xmlns:a16="http://schemas.microsoft.com/office/drawing/2014/main" id="{899445AC-6B2D-4D6F-88A3-443C1A1D94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12523D-1083-403A-9C5A-18C5A740103E}" type="slidenum">
              <a:rPr lang="el-GR" smtClean="0"/>
              <a:t>‹#›</a:t>
            </a:fld>
            <a:endParaRPr lang="el-GR"/>
          </a:p>
        </p:txBody>
      </p:sp>
    </p:spTree>
    <p:extLst>
      <p:ext uri="{BB962C8B-B14F-4D97-AF65-F5344CB8AC3E}">
        <p14:creationId xmlns:p14="http://schemas.microsoft.com/office/powerpoint/2010/main" val="18875521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9236C5F7-A0AE-4002-9980-98052D54C582}"/>
              </a:ext>
            </a:extLst>
          </p:cNvPr>
          <p:cNvSpPr>
            <a:spLocks noGrp="1" noChangeArrowheads="1"/>
          </p:cNvSpPr>
          <p:nvPr>
            <p:ph type="ctrTitle"/>
          </p:nvPr>
        </p:nvSpPr>
        <p:spPr/>
        <p:txBody>
          <a:bodyPr rtlCol="0">
            <a:normAutofit fontScale="90000"/>
          </a:bodyPr>
          <a:lstStyle/>
          <a:p>
            <a:pPr>
              <a:defRPr/>
            </a:pPr>
            <a:r>
              <a:rPr lang="en-US" sz="5600" dirty="0"/>
              <a:t>A</a:t>
            </a:r>
            <a:r>
              <a:rPr lang="el-GR" sz="5600" dirty="0"/>
              <a:t>ρχαιολογία και Ιστορία της Μεγάλης Ελλάδας και της Σικελίας</a:t>
            </a:r>
            <a:br>
              <a:rPr lang="el-GR" sz="5600" dirty="0"/>
            </a:br>
            <a:endParaRPr lang="el-GR" sz="5600" dirty="0"/>
          </a:p>
        </p:txBody>
      </p:sp>
      <p:sp>
        <p:nvSpPr>
          <p:cNvPr id="7171" name="Rectangle 3">
            <a:extLst>
              <a:ext uri="{FF2B5EF4-FFF2-40B4-BE49-F238E27FC236}">
                <a16:creationId xmlns:a16="http://schemas.microsoft.com/office/drawing/2014/main" id="{F563A373-42A4-4B50-ACF8-17C11A01D44C}"/>
              </a:ext>
            </a:extLst>
          </p:cNvPr>
          <p:cNvSpPr>
            <a:spLocks noGrp="1" noChangeArrowheads="1"/>
          </p:cNvSpPr>
          <p:nvPr>
            <p:ph type="subTitle" idx="1"/>
          </p:nvPr>
        </p:nvSpPr>
        <p:spPr/>
        <p:txBody>
          <a:bodyPr rtlCol="0">
            <a:normAutofit/>
          </a:bodyPr>
          <a:lstStyle/>
          <a:p>
            <a:pPr>
              <a:defRPr/>
            </a:pPr>
            <a:r>
              <a:rPr lang="el-GR" dirty="0"/>
              <a:t>Μάθημα εμβάθυνσης τομέα Αρχαιολογίας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281C67D3-4A61-4B2D-B1A2-F65F7476B377}"/>
              </a:ext>
            </a:extLst>
          </p:cNvPr>
          <p:cNvSpPr>
            <a:spLocks noGrp="1"/>
          </p:cNvSpPr>
          <p:nvPr>
            <p:ph type="title"/>
          </p:nvPr>
        </p:nvSpPr>
        <p:spPr/>
        <p:txBody>
          <a:bodyPr/>
          <a:lstStyle/>
          <a:p>
            <a:r>
              <a:rPr lang="el-GR" altLang="el-GR"/>
              <a:t>4. </a:t>
            </a:r>
            <a:r>
              <a:rPr lang="en-US" altLang="el-GR"/>
              <a:t>Paolo Orsi</a:t>
            </a:r>
            <a:endParaRPr lang="el-GR" altLang="el-GR"/>
          </a:p>
        </p:txBody>
      </p:sp>
      <p:pic>
        <p:nvPicPr>
          <p:cNvPr id="11267" name="Content Placeholder 8">
            <a:extLst>
              <a:ext uri="{FF2B5EF4-FFF2-40B4-BE49-F238E27FC236}">
                <a16:creationId xmlns:a16="http://schemas.microsoft.com/office/drawing/2014/main" id="{760B8B7A-5116-46D7-A541-9F928C46F65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31951" y="1477964"/>
            <a:ext cx="3743325" cy="5380037"/>
          </a:xfrm>
        </p:spPr>
      </p:pic>
      <p:pic>
        <p:nvPicPr>
          <p:cNvPr id="11268" name="Picture 10">
            <a:extLst>
              <a:ext uri="{FF2B5EF4-FFF2-40B4-BE49-F238E27FC236}">
                <a16:creationId xmlns:a16="http://schemas.microsoft.com/office/drawing/2014/main" id="{9B8E6F3C-03A8-4D6E-B7C5-C9CF82DCC1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9739" y="2133601"/>
            <a:ext cx="5030787"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AB24BE79-DAFC-4FDF-96EF-4C132FFF9492}"/>
              </a:ext>
            </a:extLst>
          </p:cNvPr>
          <p:cNvSpPr>
            <a:spLocks noGrp="1"/>
          </p:cNvSpPr>
          <p:nvPr>
            <p:ph type="title"/>
          </p:nvPr>
        </p:nvSpPr>
        <p:spPr/>
        <p:txBody>
          <a:bodyPr/>
          <a:lstStyle/>
          <a:p>
            <a:pPr eaLnBrk="1" hangingPunct="1"/>
            <a:r>
              <a:rPr lang="el-GR" altLang="el-GR"/>
              <a:t>5. Ιταλία</a:t>
            </a:r>
          </a:p>
        </p:txBody>
      </p:sp>
      <p:pic>
        <p:nvPicPr>
          <p:cNvPr id="12291" name="Picture 3" descr="Italy1">
            <a:extLst>
              <a:ext uri="{FF2B5EF4-FFF2-40B4-BE49-F238E27FC236}">
                <a16:creationId xmlns:a16="http://schemas.microsoft.com/office/drawing/2014/main" id="{7AD83BE0-6C4E-4BEA-A43A-0D4027533BA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575051" y="1125539"/>
            <a:ext cx="4608513" cy="5635625"/>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A5563DC4-0CDC-4909-992D-E713F827ECF1}"/>
              </a:ext>
            </a:extLst>
          </p:cNvPr>
          <p:cNvSpPr>
            <a:spLocks noGrp="1"/>
          </p:cNvSpPr>
          <p:nvPr>
            <p:ph type="title"/>
          </p:nvPr>
        </p:nvSpPr>
        <p:spPr/>
        <p:txBody>
          <a:bodyPr/>
          <a:lstStyle/>
          <a:p>
            <a:r>
              <a:rPr lang="el-GR" altLang="el-GR"/>
              <a:t>Ιταλία</a:t>
            </a:r>
          </a:p>
        </p:txBody>
      </p:sp>
      <p:sp>
        <p:nvSpPr>
          <p:cNvPr id="13315" name="Content Placeholder 2">
            <a:extLst>
              <a:ext uri="{FF2B5EF4-FFF2-40B4-BE49-F238E27FC236}">
                <a16:creationId xmlns:a16="http://schemas.microsoft.com/office/drawing/2014/main" id="{62598EFB-92A4-482A-8917-284A7CFF593A}"/>
              </a:ext>
            </a:extLst>
          </p:cNvPr>
          <p:cNvSpPr>
            <a:spLocks noGrp="1"/>
          </p:cNvSpPr>
          <p:nvPr>
            <p:ph idx="1"/>
          </p:nvPr>
        </p:nvSpPr>
        <p:spPr>
          <a:xfrm>
            <a:off x="1981200" y="1600201"/>
            <a:ext cx="7786688" cy="3629025"/>
          </a:xfrm>
        </p:spPr>
        <p:txBody>
          <a:bodyPr>
            <a:normAutofit fontScale="92500" lnSpcReduction="20000"/>
          </a:bodyPr>
          <a:lstStyle/>
          <a:p>
            <a:r>
              <a:rPr lang="el-GR" altLang="el-GR" sz="2000"/>
              <a:t>Ο Διονύσιος Αλικαρνασσεύς αναφέρει τα δύο αρχαιότερα ονόματα που χρησιμοποιούσαν οι Έλληνες για την Ιταλία</a:t>
            </a:r>
          </a:p>
          <a:p>
            <a:r>
              <a:rPr lang="el-GR" altLang="el-GR" sz="2000"/>
              <a:t>Εσπερία: «χώρα της Δύσης», ονομασία που απηχεί πρώιμες εμπειρίες επαφών με την Ιταλία των ναυτικών πριν τον αποικισμό</a:t>
            </a:r>
          </a:p>
          <a:p>
            <a:r>
              <a:rPr lang="el-GR" altLang="el-GR" sz="2000"/>
              <a:t>Αυσονία: από τους Αύσονες, κατοίκους των περιοχών που αποικίστηκαν πρώτες (Πιθηκούσσες και Κύμη στην Καμπανία)</a:t>
            </a:r>
          </a:p>
          <a:p>
            <a:r>
              <a:rPr lang="el-GR" altLang="el-GR" sz="2000"/>
              <a:t>Ιταλία: ο όρος αποδίδεται στον ιστορικό Αντίοχο των Συρακουσών (5</a:t>
            </a:r>
            <a:r>
              <a:rPr lang="el-GR" altLang="el-GR" sz="2000" baseline="30000"/>
              <a:t>ος</a:t>
            </a:r>
            <a:r>
              <a:rPr lang="el-GR" altLang="el-GR" sz="2000"/>
              <a:t> αι.), από το όνομα του βασιλιά των Ενοτρίων, Ιταλό. Σύμφωνα με τον Αριστοτέλη, ο Ιταλός ίδρυσε τα κοινά συσσίτια. Γεωγραφικά περιορισμένος ο όρος στην περιοχή του αχαϊκού αποικισμού</a:t>
            </a:r>
          </a:p>
          <a:p>
            <a:r>
              <a:rPr lang="el-GR" altLang="el-GR" sz="2000"/>
              <a:t>Πρωιμότεροι συγγραφείς (Φερεκύδης) συνδέουν τους Ιταλούς της προϊστορίας με τους Πελασγούς και την Αρκαδία, μέσω του βασιλιά Λυκόφρονος και των γιων του Πευκέτιο και Ενότριο (μετανάστευση 17 γενιές πριν τον Τρωικό πόλεμο).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89DAEED6-7737-410E-9A4D-DBFCB2C4C8A0}"/>
              </a:ext>
            </a:extLst>
          </p:cNvPr>
          <p:cNvSpPr>
            <a:spLocks noGrp="1"/>
          </p:cNvSpPr>
          <p:nvPr>
            <p:ph type="title"/>
          </p:nvPr>
        </p:nvSpPr>
        <p:spPr/>
        <p:txBody>
          <a:bodyPr/>
          <a:lstStyle/>
          <a:p>
            <a:r>
              <a:rPr lang="el-GR" altLang="el-GR"/>
              <a:t>Ιταλία</a:t>
            </a:r>
          </a:p>
        </p:txBody>
      </p:sp>
      <p:sp>
        <p:nvSpPr>
          <p:cNvPr id="14339" name="Content Placeholder 2">
            <a:extLst>
              <a:ext uri="{FF2B5EF4-FFF2-40B4-BE49-F238E27FC236}">
                <a16:creationId xmlns:a16="http://schemas.microsoft.com/office/drawing/2014/main" id="{CFCDAE34-56E5-418E-ABD5-D786DDC256E4}"/>
              </a:ext>
            </a:extLst>
          </p:cNvPr>
          <p:cNvSpPr>
            <a:spLocks noGrp="1"/>
          </p:cNvSpPr>
          <p:nvPr>
            <p:ph idx="1"/>
          </p:nvPr>
        </p:nvSpPr>
        <p:spPr/>
        <p:txBody>
          <a:bodyPr/>
          <a:lstStyle/>
          <a:p>
            <a:r>
              <a:rPr lang="el-GR" altLang="el-GR" sz="2000"/>
              <a:t>Εναλλακτική ετυμολογία (αναφέρεται από τον Διονύσιο τον Αλικαρνασσέα): ο όρος Ιταλία προκύπτει από την ενοτριακή λέξη «Ουιταλός» που σημαίνει δαμάλι. Σχετίζεται με τον μύθο του Ηρακλή που μετέφερε τα βόδια του Γηρυόνη από την Ισπανία στην Ελλάδα μέσω Ιταλίας και Σικελίας. </a:t>
            </a:r>
          </a:p>
          <a:p>
            <a:endParaRPr lang="el-GR" altLang="el-GR" sz="2000"/>
          </a:p>
          <a:p>
            <a:r>
              <a:rPr lang="el-GR" altLang="el-GR" sz="2000"/>
              <a:t>Ο μύθος ανάγεται στον Στησίχορο της Ιμέρας (7</a:t>
            </a:r>
            <a:r>
              <a:rPr lang="el-GR" altLang="el-GR" sz="2000" baseline="30000"/>
              <a:t>ος</a:t>
            </a:r>
            <a:r>
              <a:rPr lang="el-GR" altLang="el-GR" sz="2000"/>
              <a:t> αι. π.Χ.). </a:t>
            </a:r>
            <a:br>
              <a:rPr lang="el-GR" altLang="el-GR" sz="2000"/>
            </a:br>
            <a:endParaRPr lang="el-GR" altLang="el-GR" sz="2000"/>
          </a:p>
          <a:p>
            <a:r>
              <a:rPr lang="el-GR" altLang="el-GR" sz="2000"/>
              <a:t>Η ετυμολογία αποδίδεται στον Ελλάνικο της Λέσβου, αλλά θεωρείται ότι προέρχεται από τον Ίππωνα του Ρήγιου (ή της Σάμου).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4B9DB718-B8DF-4D1C-90BB-673AF29D2B4B}"/>
              </a:ext>
            </a:extLst>
          </p:cNvPr>
          <p:cNvSpPr>
            <a:spLocks noGrp="1"/>
          </p:cNvSpPr>
          <p:nvPr>
            <p:ph type="title"/>
          </p:nvPr>
        </p:nvSpPr>
        <p:spPr/>
        <p:txBody>
          <a:bodyPr/>
          <a:lstStyle/>
          <a:p>
            <a:pPr eaLnBrk="1" hangingPunct="1"/>
            <a:r>
              <a:rPr lang="el-GR" altLang="el-GR"/>
              <a:t>6. Νότια Ιταλία</a:t>
            </a:r>
          </a:p>
        </p:txBody>
      </p:sp>
      <p:pic>
        <p:nvPicPr>
          <p:cNvPr id="15363" name="Picture 3" descr="SouthItaly1">
            <a:extLst>
              <a:ext uri="{FF2B5EF4-FFF2-40B4-BE49-F238E27FC236}">
                <a16:creationId xmlns:a16="http://schemas.microsoft.com/office/drawing/2014/main" id="{5A06AFD5-0401-4A1B-9EAC-9B38CAD7261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63875" y="1600201"/>
            <a:ext cx="6064250" cy="4525963"/>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35379CA9-7EFB-4C6A-B580-8B130E120B4F}"/>
              </a:ext>
            </a:extLst>
          </p:cNvPr>
          <p:cNvSpPr>
            <a:spLocks noGrp="1"/>
          </p:cNvSpPr>
          <p:nvPr>
            <p:ph type="title"/>
          </p:nvPr>
        </p:nvSpPr>
        <p:spPr/>
        <p:txBody>
          <a:bodyPr/>
          <a:lstStyle/>
          <a:p>
            <a:pPr eaLnBrk="1" hangingPunct="1"/>
            <a:r>
              <a:rPr lang="el-GR" altLang="el-GR"/>
              <a:t>Μεγάλη Ελλάδα</a:t>
            </a:r>
          </a:p>
        </p:txBody>
      </p:sp>
      <p:sp>
        <p:nvSpPr>
          <p:cNvPr id="16387" name="Rectangle 3">
            <a:extLst>
              <a:ext uri="{FF2B5EF4-FFF2-40B4-BE49-F238E27FC236}">
                <a16:creationId xmlns:a16="http://schemas.microsoft.com/office/drawing/2014/main" id="{790B3625-5168-445C-B3BF-67DCDEE33AEE}"/>
              </a:ext>
            </a:extLst>
          </p:cNvPr>
          <p:cNvSpPr>
            <a:spLocks noGrp="1"/>
          </p:cNvSpPr>
          <p:nvPr>
            <p:ph idx="1"/>
          </p:nvPr>
        </p:nvSpPr>
        <p:spPr/>
        <p:txBody>
          <a:bodyPr/>
          <a:lstStyle/>
          <a:p>
            <a:pPr eaLnBrk="1" hangingPunct="1">
              <a:lnSpc>
                <a:spcPct val="80000"/>
              </a:lnSpc>
            </a:pPr>
            <a:r>
              <a:rPr lang="el-GR" altLang="el-GR" sz="2000"/>
              <a:t>Πολύβιος, 2.39.1: 2</a:t>
            </a:r>
            <a:r>
              <a:rPr lang="el-GR" altLang="el-GR" sz="2000" baseline="30000"/>
              <a:t>ος</a:t>
            </a:r>
            <a:r>
              <a:rPr lang="el-GR" altLang="el-GR" sz="2000"/>
              <a:t> αι. π.Χ.</a:t>
            </a:r>
          </a:p>
          <a:p>
            <a:pPr eaLnBrk="1" hangingPunct="1">
              <a:lnSpc>
                <a:spcPct val="80000"/>
              </a:lnSpc>
              <a:buFont typeface="Wingdings" panose="05000000000000000000" pitchFamily="2" charset="2"/>
              <a:buNone/>
            </a:pPr>
            <a:r>
              <a:rPr lang="el-GR" altLang="el-GR" sz="2000"/>
              <a:t> </a:t>
            </a:r>
          </a:p>
          <a:p>
            <a:pPr eaLnBrk="1" hangingPunct="1">
              <a:lnSpc>
                <a:spcPct val="80000"/>
              </a:lnSpc>
            </a:pPr>
            <a:r>
              <a:rPr lang="el-GR" altLang="el-GR" sz="2000"/>
              <a:t>Πίνδαρος (Πυθ. 1.146):ο Ιέρων των Συρακουσών έσωσε την Ελλάδα (δηλαδή τη Σικελία) από τους Καρχηδονίους.</a:t>
            </a:r>
          </a:p>
          <a:p>
            <a:pPr eaLnBrk="1" hangingPunct="1">
              <a:lnSpc>
                <a:spcPct val="80000"/>
              </a:lnSpc>
            </a:pPr>
            <a:endParaRPr lang="el-GR" altLang="el-GR" sz="2000"/>
          </a:p>
          <a:p>
            <a:pPr eaLnBrk="1" hangingPunct="1">
              <a:lnSpc>
                <a:spcPct val="80000"/>
              </a:lnSpc>
            </a:pPr>
            <a:r>
              <a:rPr lang="el-GR" altLang="el-GR" sz="2000"/>
              <a:t> ο όρος Μεγάλη Ελλάς χρησιμοποιείται σε τρία διαφορετικά εδάφια του Ευρυπίδη για να περιγράψει την μητροπολιτική Ελλάδα.</a:t>
            </a:r>
          </a:p>
          <a:p>
            <a:pPr eaLnBrk="1" hangingPunct="1">
              <a:lnSpc>
                <a:spcPct val="80000"/>
              </a:lnSpc>
            </a:pPr>
            <a:endParaRPr lang="el-GR" altLang="el-GR" sz="2000"/>
          </a:p>
          <a:p>
            <a:pPr eaLnBrk="1" hangingPunct="1">
              <a:lnSpc>
                <a:spcPct val="80000"/>
              </a:lnSpc>
            </a:pPr>
            <a:r>
              <a:rPr lang="el-GR" altLang="el-GR" sz="2000"/>
              <a:t>Ο Σοφοκλής αναφέρει την Ιταλία γενικά </a:t>
            </a:r>
          </a:p>
          <a:p>
            <a:pPr eaLnBrk="1" hangingPunct="1">
              <a:lnSpc>
                <a:spcPct val="80000"/>
              </a:lnSpc>
            </a:pPr>
            <a:endParaRPr lang="el-GR" altLang="el-GR" sz="2000"/>
          </a:p>
          <a:p>
            <a:pPr eaLnBrk="1" hangingPunct="1">
              <a:lnSpc>
                <a:spcPct val="80000"/>
              </a:lnSpc>
            </a:pPr>
            <a:r>
              <a:rPr lang="el-GR" altLang="el-GR" sz="2000"/>
              <a:t>Ο όρος Μεγάλη Ελλάς συμπεριλαμβάνει την Σικελία, το νωρίτερο από την εποχή του Στράβωνα (6.1.2).</a:t>
            </a:r>
          </a:p>
          <a:p>
            <a:pPr eaLnBrk="1" hangingPunct="1">
              <a:lnSpc>
                <a:spcPct val="80000"/>
              </a:lnSpc>
            </a:pPr>
            <a:endParaRPr lang="el-GR" altLang="el-GR" sz="2000"/>
          </a:p>
        </p:txBody>
      </p:sp>
      <p:sp>
        <p:nvSpPr>
          <p:cNvPr id="16388" name="Rectangle 4">
            <a:extLst>
              <a:ext uri="{FF2B5EF4-FFF2-40B4-BE49-F238E27FC236}">
                <a16:creationId xmlns:a16="http://schemas.microsoft.com/office/drawing/2014/main" id="{D1A0D82D-E99B-4F97-8941-35013CBA5B5A}"/>
              </a:ext>
            </a:extLst>
          </p:cNvPr>
          <p:cNvSpPr>
            <a:spLocks noChangeArrowheads="1"/>
          </p:cNvSpPr>
          <p:nvPr/>
        </p:nvSpPr>
        <p:spPr bwMode="auto">
          <a:xfrm>
            <a:off x="-4557713" y="3244851"/>
            <a:ext cx="24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l-GR"/>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D23AAD8B-AC1C-4A35-A5E1-E91527E81468}"/>
              </a:ext>
            </a:extLst>
          </p:cNvPr>
          <p:cNvSpPr>
            <a:spLocks noGrp="1"/>
          </p:cNvSpPr>
          <p:nvPr>
            <p:ph type="title"/>
          </p:nvPr>
        </p:nvSpPr>
        <p:spPr/>
        <p:txBody>
          <a:bodyPr/>
          <a:lstStyle/>
          <a:p>
            <a:pPr eaLnBrk="1" hangingPunct="1"/>
            <a:r>
              <a:rPr lang="el-GR" altLang="el-GR"/>
              <a:t>Ερμηνεία</a:t>
            </a:r>
          </a:p>
        </p:txBody>
      </p:sp>
      <p:sp>
        <p:nvSpPr>
          <p:cNvPr id="17411" name="Rectangle 3">
            <a:extLst>
              <a:ext uri="{FF2B5EF4-FFF2-40B4-BE49-F238E27FC236}">
                <a16:creationId xmlns:a16="http://schemas.microsoft.com/office/drawing/2014/main" id="{84CDEAB1-34B5-4F34-9442-D86977CC5A7B}"/>
              </a:ext>
            </a:extLst>
          </p:cNvPr>
          <p:cNvSpPr>
            <a:spLocks noGrp="1"/>
          </p:cNvSpPr>
          <p:nvPr>
            <p:ph idx="1"/>
          </p:nvPr>
        </p:nvSpPr>
        <p:spPr/>
        <p:txBody>
          <a:bodyPr/>
          <a:lstStyle/>
          <a:p>
            <a:pPr eaLnBrk="1" hangingPunct="1">
              <a:lnSpc>
                <a:spcPct val="80000"/>
              </a:lnSpc>
            </a:pPr>
            <a:r>
              <a:rPr lang="el-GR" altLang="el-GR" sz="1800"/>
              <a:t>Πιθανολογείται ότι ο όρος πρωτοεμφανίζεται τον 6ο αι., και μάλιστα συνδέεται με την Πυθαγόρεια φιλοσοφία και σηματοδοτεί τη λαμπρότητα των πόλεων της Δύσης, σε αντιδιαστολή με τις μητροπόλεις στην Ελλάδα. </a:t>
            </a:r>
          </a:p>
          <a:p>
            <a:pPr eaLnBrk="1" hangingPunct="1">
              <a:lnSpc>
                <a:spcPct val="80000"/>
              </a:lnSpc>
            </a:pPr>
            <a:endParaRPr lang="el-GR" altLang="el-GR" sz="1800"/>
          </a:p>
          <a:p>
            <a:pPr eaLnBrk="1" hangingPunct="1">
              <a:lnSpc>
                <a:spcPct val="80000"/>
              </a:lnSpc>
            </a:pPr>
            <a:r>
              <a:rPr lang="el-GR" altLang="el-GR" sz="1800"/>
              <a:t>Οι περισσότεροι ιστορικοί συμφωνούν στο ότι το επίθετο «Μεγάλη» χρησιμοποιείται σε αντιδιαστολή με την μητροπολιτική Ελλάδα, που ήταν μικρότερη. </a:t>
            </a:r>
          </a:p>
          <a:p>
            <a:pPr eaLnBrk="1" hangingPunct="1">
              <a:lnSpc>
                <a:spcPct val="80000"/>
              </a:lnSpc>
            </a:pPr>
            <a:endParaRPr lang="el-GR" altLang="el-GR" sz="1800"/>
          </a:p>
          <a:p>
            <a:pPr eaLnBrk="1" hangingPunct="1">
              <a:lnSpc>
                <a:spcPct val="80000"/>
              </a:lnSpc>
            </a:pPr>
            <a:r>
              <a:rPr lang="el-GR" altLang="el-GR" sz="1800"/>
              <a:t>Κάτι τέτοιο δεν επιβεβαιώνεται από την γλωσσολογική έρευνα: τέτοια ερμηνεία θα δικαιολογούνταν μόνο αν χρησιμοποιούνταν το επίθετο «Μείζων». </a:t>
            </a:r>
          </a:p>
          <a:p>
            <a:pPr eaLnBrk="1" hangingPunct="1">
              <a:lnSpc>
                <a:spcPct val="80000"/>
              </a:lnSpc>
              <a:buFont typeface="Wingdings" panose="05000000000000000000" pitchFamily="2" charset="2"/>
              <a:buNone/>
            </a:pPr>
            <a:endParaRPr lang="el-GR" altLang="el-GR" sz="1800"/>
          </a:p>
          <a:p>
            <a:pPr eaLnBrk="1" hangingPunct="1">
              <a:lnSpc>
                <a:spcPct val="80000"/>
              </a:lnSpc>
            </a:pPr>
            <a:r>
              <a:rPr lang="el-GR" altLang="el-GR" sz="1800"/>
              <a:t>Το επίθετο σχετίζεται με θρησκευτικές αντιλήψεις. Με βάση αυτή τη θεώρηση, Μεγάλη Ελλάς είναι ένας χαρακτηρισμός με θρησκευτικό χαρακτήρα, που δείχνει την μεγάλη ιερότητα της Κάτω Ιταλίας, με τις αρχαίες λατρείες της Αφροδίτης, της Δήμητρας και της Κόρης, της Ήρας και του Διόνυσου.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86BBC6B4-1C48-4FFC-B6B2-373F4DB0EF40}"/>
              </a:ext>
            </a:extLst>
          </p:cNvPr>
          <p:cNvSpPr>
            <a:spLocks noGrp="1"/>
          </p:cNvSpPr>
          <p:nvPr>
            <p:ph type="title"/>
          </p:nvPr>
        </p:nvSpPr>
        <p:spPr/>
        <p:txBody>
          <a:bodyPr/>
          <a:lstStyle/>
          <a:p>
            <a:pPr eaLnBrk="1" hangingPunct="1"/>
            <a:r>
              <a:rPr lang="el-GR" altLang="el-GR"/>
              <a:t>7. Χάρτης της Σικελίας</a:t>
            </a:r>
          </a:p>
        </p:txBody>
      </p:sp>
      <p:pic>
        <p:nvPicPr>
          <p:cNvPr id="18435" name="Picture 3" descr="sicily">
            <a:extLst>
              <a:ext uri="{FF2B5EF4-FFF2-40B4-BE49-F238E27FC236}">
                <a16:creationId xmlns:a16="http://schemas.microsoft.com/office/drawing/2014/main" id="{7B9A9FF4-1533-4752-8601-E8EEA865570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940050" y="1600201"/>
            <a:ext cx="6311900" cy="4525963"/>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E4B6D621-48EE-4DBC-9F24-6C06C8E8D47D}"/>
              </a:ext>
            </a:extLst>
          </p:cNvPr>
          <p:cNvSpPr>
            <a:spLocks noGrp="1"/>
          </p:cNvSpPr>
          <p:nvPr>
            <p:ph type="title"/>
          </p:nvPr>
        </p:nvSpPr>
        <p:spPr/>
        <p:txBody>
          <a:bodyPr/>
          <a:lstStyle/>
          <a:p>
            <a:r>
              <a:rPr lang="el-GR" altLang="el-GR"/>
              <a:t>Σικελία</a:t>
            </a:r>
          </a:p>
        </p:txBody>
      </p:sp>
      <p:sp>
        <p:nvSpPr>
          <p:cNvPr id="19459" name="Content Placeholder 2">
            <a:extLst>
              <a:ext uri="{FF2B5EF4-FFF2-40B4-BE49-F238E27FC236}">
                <a16:creationId xmlns:a16="http://schemas.microsoft.com/office/drawing/2014/main" id="{90DAD1D1-1369-40F8-8881-571968E151A8}"/>
              </a:ext>
            </a:extLst>
          </p:cNvPr>
          <p:cNvSpPr>
            <a:spLocks noGrp="1"/>
          </p:cNvSpPr>
          <p:nvPr>
            <p:ph idx="1"/>
          </p:nvPr>
        </p:nvSpPr>
        <p:spPr/>
        <p:txBody>
          <a:bodyPr/>
          <a:lstStyle/>
          <a:p>
            <a:r>
              <a:rPr lang="el-GR" altLang="el-GR" sz="2400"/>
              <a:t>Διόδωρος Σικελιώτης (5, 2, 1): Ἡ γὰρ νῆσος τὸ παλαιὸν ἀπὸ μὲν τοῦ σχήματος Τρινακρία κληθεῖσα, ἀπὸ δὲ τῶν κατοικησάντων αὐτὴν Σικανῶν Σικανία προσαγορευθεῖσα, τὸ τελευταῖον ἀπὸ Σικελῶν τῶν ἐκ τῆς Ἰταλίας πανδημεὶ περαιωθέντων ὠνόμοσται Σικελία.</a:t>
            </a:r>
            <a:endParaRPr lang="en-US" altLang="el-GR" sz="2400"/>
          </a:p>
          <a:p>
            <a:r>
              <a:rPr lang="en-US" altLang="el-GR" sz="2400"/>
              <a:t>O </a:t>
            </a:r>
            <a:r>
              <a:rPr lang="el-GR" altLang="el-GR" sz="2400"/>
              <a:t>όρος Σικανία αναφέρεται από τον Όμηρο (Οδύσσεια 24, 304). Σύμφωνα με τον Ηρόδοτο (7, 140), η νήσος ονομάζονταν Σικανία και κατόπιν Σικελία. Ο Θουκυδίδης (6.2.2) και ο Στράβων 6.2.1 επιβεβαιώνουν την παράδοση που αναφέρει ο Διόδωρος και ανάγεται στον Τίμαιο.  </a:t>
            </a:r>
            <a:r>
              <a:rPr lang="en-US" altLang="el-GR" sz="2400"/>
              <a:t>  </a:t>
            </a:r>
            <a:endParaRPr lang="fr-FR" altLang="el-GR" sz="2400"/>
          </a:p>
          <a:p>
            <a:r>
              <a:rPr lang="el-GR" altLang="el-GR" sz="2400"/>
              <a:t>Τρινακρία: με τρία ακρωτήρια, τρίγωνη</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FEA6F2FC-5ADF-41DF-8ACE-196C49D4D0CC}"/>
              </a:ext>
            </a:extLst>
          </p:cNvPr>
          <p:cNvSpPr>
            <a:spLocks noGrp="1"/>
          </p:cNvSpPr>
          <p:nvPr>
            <p:ph type="title"/>
          </p:nvPr>
        </p:nvSpPr>
        <p:spPr/>
        <p:txBody>
          <a:bodyPr/>
          <a:lstStyle/>
          <a:p>
            <a:pPr eaLnBrk="1" hangingPunct="1"/>
            <a:r>
              <a:rPr lang="el-GR" altLang="el-GR"/>
              <a:t>Γεωγραφική επισκόπηση</a:t>
            </a:r>
          </a:p>
        </p:txBody>
      </p:sp>
      <p:sp>
        <p:nvSpPr>
          <p:cNvPr id="21507" name="Rectangle 3">
            <a:extLst>
              <a:ext uri="{FF2B5EF4-FFF2-40B4-BE49-F238E27FC236}">
                <a16:creationId xmlns:a16="http://schemas.microsoft.com/office/drawing/2014/main" id="{92FAD2C5-84C1-4239-9B0D-85CE52DC6528}"/>
              </a:ext>
            </a:extLst>
          </p:cNvPr>
          <p:cNvSpPr>
            <a:spLocks noGrp="1"/>
          </p:cNvSpPr>
          <p:nvPr>
            <p:ph idx="1"/>
          </p:nvPr>
        </p:nvSpPr>
        <p:spPr/>
        <p:txBody>
          <a:bodyPr/>
          <a:lstStyle/>
          <a:p>
            <a:pPr eaLnBrk="1" hangingPunct="1"/>
            <a:r>
              <a:rPr lang="el-GR" altLang="el-GR"/>
              <a:t>Καμπανία</a:t>
            </a:r>
          </a:p>
          <a:p>
            <a:pPr eaLnBrk="1" hangingPunct="1"/>
            <a:r>
              <a:rPr lang="el-GR" altLang="el-GR"/>
              <a:t>Λευκανία</a:t>
            </a:r>
          </a:p>
          <a:p>
            <a:pPr eaLnBrk="1" hangingPunct="1"/>
            <a:r>
              <a:rPr lang="el-GR" altLang="el-GR"/>
              <a:t>Απουλία</a:t>
            </a:r>
          </a:p>
          <a:p>
            <a:pPr eaLnBrk="1" hangingPunct="1"/>
            <a:r>
              <a:rPr lang="el-GR" altLang="el-GR"/>
              <a:t>Καλαβρία</a:t>
            </a:r>
          </a:p>
          <a:p>
            <a:pPr eaLnBrk="1" hangingPunct="1"/>
            <a:r>
              <a:rPr lang="el-GR" altLang="el-GR"/>
              <a:t>Σικελία</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E23115CA-5930-428F-831E-898906249A98}"/>
              </a:ext>
            </a:extLst>
          </p:cNvPr>
          <p:cNvSpPr>
            <a:spLocks noGrp="1"/>
          </p:cNvSpPr>
          <p:nvPr>
            <p:ph type="title"/>
          </p:nvPr>
        </p:nvSpPr>
        <p:spPr/>
        <p:txBody>
          <a:bodyPr/>
          <a:lstStyle/>
          <a:p>
            <a:r>
              <a:rPr lang="en-US" altLang="el-GR"/>
              <a:t>1. </a:t>
            </a:r>
            <a:r>
              <a:rPr lang="el-GR" altLang="el-GR"/>
              <a:t>Κάτω Ιταλία και Σικελία</a:t>
            </a:r>
          </a:p>
        </p:txBody>
      </p:sp>
      <p:pic>
        <p:nvPicPr>
          <p:cNvPr id="3075" name="Content Placeholder 4">
            <a:extLst>
              <a:ext uri="{FF2B5EF4-FFF2-40B4-BE49-F238E27FC236}">
                <a16:creationId xmlns:a16="http://schemas.microsoft.com/office/drawing/2014/main" id="{EA774C5D-AC23-4287-9F91-6737E706461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575050" y="1389063"/>
            <a:ext cx="5689600" cy="535305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F9FC6F47-B0F8-4438-B35E-6D16CBE0B89C}"/>
              </a:ext>
            </a:extLst>
          </p:cNvPr>
          <p:cNvSpPr>
            <a:spLocks noGrp="1"/>
          </p:cNvSpPr>
          <p:nvPr>
            <p:ph type="title"/>
          </p:nvPr>
        </p:nvSpPr>
        <p:spPr/>
        <p:txBody>
          <a:bodyPr/>
          <a:lstStyle/>
          <a:p>
            <a:pPr eaLnBrk="1" hangingPunct="1"/>
            <a:r>
              <a:rPr lang="el-GR" altLang="el-GR"/>
              <a:t>8. Καμπανία</a:t>
            </a:r>
          </a:p>
        </p:txBody>
      </p:sp>
      <p:sp>
        <p:nvSpPr>
          <p:cNvPr id="23555" name="Rectangle 3">
            <a:extLst>
              <a:ext uri="{FF2B5EF4-FFF2-40B4-BE49-F238E27FC236}">
                <a16:creationId xmlns:a16="http://schemas.microsoft.com/office/drawing/2014/main" id="{43A17150-D2C7-483C-9ACA-0FF560C8DF85}"/>
              </a:ext>
            </a:extLst>
          </p:cNvPr>
          <p:cNvSpPr>
            <a:spLocks noGrp="1"/>
          </p:cNvSpPr>
          <p:nvPr>
            <p:ph idx="1"/>
          </p:nvPr>
        </p:nvSpPr>
        <p:spPr/>
        <p:txBody>
          <a:bodyPr/>
          <a:lstStyle/>
          <a:p>
            <a:pPr eaLnBrk="1" hangingPunct="1"/>
            <a:endParaRPr lang="en-US" altLang="el-GR"/>
          </a:p>
        </p:txBody>
      </p:sp>
      <p:pic>
        <p:nvPicPr>
          <p:cNvPr id="23556" name="Picture 4" descr="campaniaatticexports450">
            <a:extLst>
              <a:ext uri="{FF2B5EF4-FFF2-40B4-BE49-F238E27FC236}">
                <a16:creationId xmlns:a16="http://schemas.microsoft.com/office/drawing/2014/main" id="{F08A0A19-651C-45CA-A906-FA124A32DA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1" y="1773238"/>
            <a:ext cx="5616575"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F29A465-0523-4626-893B-5F9FA93071FB}"/>
              </a:ext>
            </a:extLst>
          </p:cNvPr>
          <p:cNvSpPr>
            <a:spLocks noGrp="1"/>
          </p:cNvSpPr>
          <p:nvPr>
            <p:ph type="title"/>
          </p:nvPr>
        </p:nvSpPr>
        <p:spPr/>
        <p:txBody>
          <a:bodyPr/>
          <a:lstStyle/>
          <a:p>
            <a:pPr eaLnBrk="1" hangingPunct="1"/>
            <a:r>
              <a:rPr lang="el-GR" altLang="el-GR"/>
              <a:t>Καμπανία</a:t>
            </a:r>
          </a:p>
        </p:txBody>
      </p:sp>
      <p:sp>
        <p:nvSpPr>
          <p:cNvPr id="22531" name="Rectangle 3">
            <a:extLst>
              <a:ext uri="{FF2B5EF4-FFF2-40B4-BE49-F238E27FC236}">
                <a16:creationId xmlns:a16="http://schemas.microsoft.com/office/drawing/2014/main" id="{116E64DF-9360-4386-AA8F-0FF58948B7F7}"/>
              </a:ext>
            </a:extLst>
          </p:cNvPr>
          <p:cNvSpPr>
            <a:spLocks noGrp="1"/>
          </p:cNvSpPr>
          <p:nvPr>
            <p:ph idx="1"/>
          </p:nvPr>
        </p:nvSpPr>
        <p:spPr/>
        <p:txBody>
          <a:bodyPr/>
          <a:lstStyle/>
          <a:p>
            <a:pPr eaLnBrk="1" hangingPunct="1">
              <a:lnSpc>
                <a:spcPct val="90000"/>
              </a:lnSpc>
            </a:pPr>
            <a:r>
              <a:rPr lang="el-GR" altLang="el-GR" sz="2200"/>
              <a:t>Η μόνη ζώνη της Κεντρικής Ιταλίας που γνώρισε τον ελληνικό αποικισμό. </a:t>
            </a:r>
          </a:p>
          <a:p>
            <a:pPr eaLnBrk="1" hangingPunct="1">
              <a:lnSpc>
                <a:spcPct val="90000"/>
              </a:lnSpc>
            </a:pPr>
            <a:r>
              <a:rPr lang="el-GR" altLang="el-GR" sz="2200"/>
              <a:t>Χωρίζεται σε παράλια και στην ενδοχώρα (Μεσογαία). </a:t>
            </a:r>
          </a:p>
          <a:p>
            <a:pPr eaLnBrk="1" hangingPunct="1">
              <a:lnSpc>
                <a:spcPct val="90000"/>
              </a:lnSpc>
            </a:pPr>
            <a:r>
              <a:rPr lang="el-GR" altLang="el-GR" sz="2200"/>
              <a:t>Εκεί βρίσκονται οι οι αρχαιότερες ελληνικές αποικίες (Πιθηκούσσες στη μικρή ηφαιστειακή νήσο </a:t>
            </a:r>
            <a:r>
              <a:rPr lang="en-US" altLang="el-GR" sz="2200"/>
              <a:t>Ischia</a:t>
            </a:r>
            <a:r>
              <a:rPr lang="el-GR" altLang="el-GR" sz="2200"/>
              <a:t> και Κύμη,στο βόρειο τμήμα του κόλπου της Νάπολης). Αργότερα αναπτύσσεται η Νεάπολις</a:t>
            </a:r>
          </a:p>
          <a:p>
            <a:pPr eaLnBrk="1" hangingPunct="1">
              <a:lnSpc>
                <a:spcPct val="90000"/>
              </a:lnSpc>
            </a:pPr>
            <a:r>
              <a:rPr lang="el-GR" altLang="el-GR" sz="2200"/>
              <a:t>Τα εγχώρια κέντρα αναπτύσσονται κυρίως στο Βορρά (Καπύη, Νόλα) και τον νότο (</a:t>
            </a:r>
            <a:r>
              <a:rPr lang="gl-ES" altLang="el-GR" sz="2200"/>
              <a:t>Pontecagnano, Fratte, </a:t>
            </a:r>
            <a:r>
              <a:rPr lang="el-GR" altLang="el-GR" sz="2200"/>
              <a:t>Πομπηία). Τον 5</a:t>
            </a:r>
            <a:r>
              <a:rPr lang="el-GR" altLang="el-GR" sz="2200" baseline="30000"/>
              <a:t>ο</a:t>
            </a:r>
            <a:r>
              <a:rPr lang="el-GR" altLang="el-GR" sz="2200"/>
              <a:t> αιώνα οι Καμπανοί αποσπούν τον πολιτικό έλεγχο της περιοχής από τους Ετρούσκους και τους Έλληνες</a:t>
            </a:r>
          </a:p>
          <a:p>
            <a:pPr eaLnBrk="1" hangingPunct="1">
              <a:lnSpc>
                <a:spcPct val="90000"/>
              </a:lnSpc>
            </a:pPr>
            <a:r>
              <a:rPr lang="el-GR" altLang="el-GR" sz="2200"/>
              <a:t>Πλούσια περιοχή (</a:t>
            </a:r>
            <a:r>
              <a:rPr lang="en-US" altLang="el-GR" sz="2200"/>
              <a:t>Campania Felix)</a:t>
            </a:r>
            <a:r>
              <a:rPr lang="el-GR" altLang="el-GR" sz="2200"/>
              <a:t> σε αγροτική παραγωγή.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07253AC4-4609-4744-8B66-93224E3281B9}"/>
              </a:ext>
            </a:extLst>
          </p:cNvPr>
          <p:cNvSpPr>
            <a:spLocks noGrp="1"/>
          </p:cNvSpPr>
          <p:nvPr>
            <p:ph type="title"/>
          </p:nvPr>
        </p:nvSpPr>
        <p:spPr/>
        <p:txBody>
          <a:bodyPr/>
          <a:lstStyle/>
          <a:p>
            <a:pPr eaLnBrk="1" hangingPunct="1"/>
            <a:r>
              <a:rPr lang="el-GR" altLang="el-GR"/>
              <a:t>9. Λευκανία</a:t>
            </a:r>
          </a:p>
        </p:txBody>
      </p:sp>
      <p:sp>
        <p:nvSpPr>
          <p:cNvPr id="25603" name="Rectangle 3">
            <a:extLst>
              <a:ext uri="{FF2B5EF4-FFF2-40B4-BE49-F238E27FC236}">
                <a16:creationId xmlns:a16="http://schemas.microsoft.com/office/drawing/2014/main" id="{96E58A53-011D-48C3-B6BC-8D5177DB9813}"/>
              </a:ext>
            </a:extLst>
          </p:cNvPr>
          <p:cNvSpPr>
            <a:spLocks noGrp="1"/>
          </p:cNvSpPr>
          <p:nvPr>
            <p:ph idx="1"/>
          </p:nvPr>
        </p:nvSpPr>
        <p:spPr/>
        <p:txBody>
          <a:bodyPr/>
          <a:lstStyle/>
          <a:p>
            <a:pPr eaLnBrk="1" hangingPunct="1"/>
            <a:endParaRPr lang="en-US" altLang="el-GR"/>
          </a:p>
        </p:txBody>
      </p:sp>
      <p:pic>
        <p:nvPicPr>
          <p:cNvPr id="25604" name="Picture 4" descr="SouthItaly1">
            <a:extLst>
              <a:ext uri="{FF2B5EF4-FFF2-40B4-BE49-F238E27FC236}">
                <a16:creationId xmlns:a16="http://schemas.microsoft.com/office/drawing/2014/main" id="{DA5DE926-7A18-4AC5-96E9-2353BBE30C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451" y="1628775"/>
            <a:ext cx="6048375"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C81E4CA2-4D43-4B03-92E2-3E9FE2613A8E}"/>
              </a:ext>
            </a:extLst>
          </p:cNvPr>
          <p:cNvSpPr>
            <a:spLocks noGrp="1"/>
          </p:cNvSpPr>
          <p:nvPr>
            <p:ph type="title"/>
          </p:nvPr>
        </p:nvSpPr>
        <p:spPr/>
        <p:txBody>
          <a:bodyPr/>
          <a:lstStyle/>
          <a:p>
            <a:pPr eaLnBrk="1" hangingPunct="1"/>
            <a:r>
              <a:rPr lang="el-GR" altLang="el-GR"/>
              <a:t>Λευκανία</a:t>
            </a:r>
          </a:p>
        </p:txBody>
      </p:sp>
      <p:sp>
        <p:nvSpPr>
          <p:cNvPr id="24579" name="Rectangle 3">
            <a:extLst>
              <a:ext uri="{FF2B5EF4-FFF2-40B4-BE49-F238E27FC236}">
                <a16:creationId xmlns:a16="http://schemas.microsoft.com/office/drawing/2014/main" id="{2C0F8BF5-F933-4688-9A31-CCF3F837BD8F}"/>
              </a:ext>
            </a:extLst>
          </p:cNvPr>
          <p:cNvSpPr>
            <a:spLocks noGrp="1"/>
          </p:cNvSpPr>
          <p:nvPr>
            <p:ph idx="1"/>
          </p:nvPr>
        </p:nvSpPr>
        <p:spPr/>
        <p:txBody>
          <a:bodyPr/>
          <a:lstStyle/>
          <a:p>
            <a:pPr eaLnBrk="1" hangingPunct="1">
              <a:lnSpc>
                <a:spcPct val="80000"/>
              </a:lnSpc>
            </a:pPr>
            <a:r>
              <a:rPr lang="el-GR" altLang="el-GR" sz="1800"/>
              <a:t>Στο δυτικό της τμήμα βρέχεται από την τυρρηνική Θάλασσα, ενώ προς ανατολάς φθάνει στις υπώρειες της Απουλίας. </a:t>
            </a:r>
          </a:p>
          <a:p>
            <a:pPr eaLnBrk="1" hangingPunct="1">
              <a:lnSpc>
                <a:spcPct val="80000"/>
              </a:lnSpc>
            </a:pPr>
            <a:r>
              <a:rPr lang="el-GR" altLang="el-GR" sz="1800"/>
              <a:t>Κατά τον 9ο και τον 8ο αιώνα εμφανίστηκαν εκεί ισχυροί οικισμοί αυτοχθόνων (</a:t>
            </a:r>
            <a:r>
              <a:rPr lang="en-US" altLang="el-GR" sz="1800"/>
              <a:t>Sala Consilina</a:t>
            </a:r>
            <a:r>
              <a:rPr lang="el-GR" altLang="el-GR" sz="1800"/>
              <a:t>), με ευρύτερες πολιτισμικές επαφές με την περιοχή της Ετρουρίας. </a:t>
            </a:r>
          </a:p>
          <a:p>
            <a:pPr eaLnBrk="1" hangingPunct="1">
              <a:lnSpc>
                <a:spcPct val="80000"/>
              </a:lnSpc>
            </a:pPr>
            <a:r>
              <a:rPr lang="el-GR" altLang="el-GR" sz="1800"/>
              <a:t>Η σημαντικότερη ελληνική θέση εκεί είναι η Ποσειδωνία. Νοτιώτερα κτίστηκε η Ελαία. </a:t>
            </a:r>
          </a:p>
          <a:p>
            <a:pPr eaLnBrk="1" hangingPunct="1">
              <a:lnSpc>
                <a:spcPct val="80000"/>
              </a:lnSpc>
            </a:pPr>
            <a:r>
              <a:rPr lang="el-GR" altLang="el-GR" sz="1800"/>
              <a:t>Στο Ανατολικό τμήμα, που εφάπτεται με την Απουλία, συναντάμε το Μεταπόντιον</a:t>
            </a:r>
          </a:p>
          <a:p>
            <a:pPr eaLnBrk="1" hangingPunct="1">
              <a:lnSpc>
                <a:spcPct val="80000"/>
              </a:lnSpc>
            </a:pPr>
            <a:r>
              <a:rPr lang="el-GR" altLang="el-GR" sz="1800"/>
              <a:t>Οι σχέσεις Ελλήνων και αυτοχθόνων φαίνεται πώς ήταν συμβιωτικές στην αρχαϊκή περίοδο. Μετά τα μέσα του 5ου αιώνα, οι Λευκανοί υπέταξαν την Ποσειδωνία και πίεσαν τις υπόλοιπες Ελληνικές πόλεις. </a:t>
            </a:r>
          </a:p>
          <a:p>
            <a:pPr eaLnBrk="1" hangingPunct="1">
              <a:lnSpc>
                <a:spcPct val="80000"/>
              </a:lnSpc>
            </a:pPr>
            <a:r>
              <a:rPr lang="el-GR" altLang="el-GR" sz="1800"/>
              <a:t>Σταδιακά, το ελληνικό στοιχείο συρρικνώθηκε και επέζησε μόνον στο Μεταπόντιο και την Ηρακλεία.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E9F4F835-B73F-494F-A152-24697FFF0CC3}"/>
              </a:ext>
            </a:extLst>
          </p:cNvPr>
          <p:cNvSpPr>
            <a:spLocks noGrp="1"/>
          </p:cNvSpPr>
          <p:nvPr>
            <p:ph type="title"/>
          </p:nvPr>
        </p:nvSpPr>
        <p:spPr/>
        <p:txBody>
          <a:bodyPr/>
          <a:lstStyle/>
          <a:p>
            <a:pPr eaLnBrk="1" hangingPunct="1"/>
            <a:r>
              <a:rPr lang="el-GR" altLang="el-GR"/>
              <a:t>10. Απουλία</a:t>
            </a:r>
          </a:p>
        </p:txBody>
      </p:sp>
      <p:sp>
        <p:nvSpPr>
          <p:cNvPr id="27651" name="Rectangle 3">
            <a:extLst>
              <a:ext uri="{FF2B5EF4-FFF2-40B4-BE49-F238E27FC236}">
                <a16:creationId xmlns:a16="http://schemas.microsoft.com/office/drawing/2014/main" id="{1FEC0C36-BB7A-42D2-8531-541A855EE237}"/>
              </a:ext>
            </a:extLst>
          </p:cNvPr>
          <p:cNvSpPr>
            <a:spLocks noGrp="1"/>
          </p:cNvSpPr>
          <p:nvPr>
            <p:ph idx="1"/>
          </p:nvPr>
        </p:nvSpPr>
        <p:spPr/>
        <p:txBody>
          <a:bodyPr/>
          <a:lstStyle/>
          <a:p>
            <a:pPr eaLnBrk="1" hangingPunct="1"/>
            <a:endParaRPr lang="en-US" altLang="el-GR"/>
          </a:p>
        </p:txBody>
      </p:sp>
      <p:pic>
        <p:nvPicPr>
          <p:cNvPr id="27652" name="Picture 4" descr="calabriaatticexports450">
            <a:extLst>
              <a:ext uri="{FF2B5EF4-FFF2-40B4-BE49-F238E27FC236}">
                <a16:creationId xmlns:a16="http://schemas.microsoft.com/office/drawing/2014/main" id="{B270C52A-F752-46BC-B3F2-914AAE61E4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9" y="2060575"/>
            <a:ext cx="4319587"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5" descr="messapia1">
            <a:extLst>
              <a:ext uri="{FF2B5EF4-FFF2-40B4-BE49-F238E27FC236}">
                <a16:creationId xmlns:a16="http://schemas.microsoft.com/office/drawing/2014/main" id="{75C4D2B8-86A4-4DC3-93BC-05B2CB5A3E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2425" y="1916114"/>
            <a:ext cx="3263900" cy="381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1AE72EC4-D8D1-4F23-9B52-544B7E852DBA}"/>
              </a:ext>
            </a:extLst>
          </p:cNvPr>
          <p:cNvSpPr>
            <a:spLocks noGrp="1"/>
          </p:cNvSpPr>
          <p:nvPr>
            <p:ph type="title"/>
          </p:nvPr>
        </p:nvSpPr>
        <p:spPr/>
        <p:txBody>
          <a:bodyPr/>
          <a:lstStyle/>
          <a:p>
            <a:pPr eaLnBrk="1" hangingPunct="1"/>
            <a:r>
              <a:rPr lang="el-GR" altLang="el-GR"/>
              <a:t>Απουλία</a:t>
            </a:r>
          </a:p>
        </p:txBody>
      </p:sp>
      <p:sp>
        <p:nvSpPr>
          <p:cNvPr id="26627" name="Rectangle 3">
            <a:extLst>
              <a:ext uri="{FF2B5EF4-FFF2-40B4-BE49-F238E27FC236}">
                <a16:creationId xmlns:a16="http://schemas.microsoft.com/office/drawing/2014/main" id="{FB666505-DE49-431B-BDAA-6E2A33FBABE1}"/>
              </a:ext>
            </a:extLst>
          </p:cNvPr>
          <p:cNvSpPr>
            <a:spLocks noGrp="1"/>
          </p:cNvSpPr>
          <p:nvPr>
            <p:ph idx="1"/>
          </p:nvPr>
        </p:nvSpPr>
        <p:spPr/>
        <p:txBody>
          <a:bodyPr/>
          <a:lstStyle/>
          <a:p>
            <a:pPr eaLnBrk="1" hangingPunct="1">
              <a:lnSpc>
                <a:spcPct val="80000"/>
              </a:lnSpc>
            </a:pPr>
            <a:r>
              <a:rPr lang="el-GR" altLang="el-GR" sz="1600"/>
              <a:t>Η περιοχή του Τάραντα. Παλαιότερα αναφέρεται ως Ιαπυγία, όπου η αρχαιολογία και οι γραπτές πηγές κάνουν λόγο για ισχυρούς πολιτισμούς αυτοχθόνων, με επαφές με την Σαρδηνία και την Ετρουρία. </a:t>
            </a:r>
          </a:p>
          <a:p>
            <a:pPr eaLnBrk="1" hangingPunct="1">
              <a:lnSpc>
                <a:spcPct val="80000"/>
              </a:lnSpc>
            </a:pPr>
            <a:endParaRPr lang="el-GR" altLang="el-GR" sz="1600"/>
          </a:p>
          <a:p>
            <a:pPr eaLnBrk="1" hangingPunct="1">
              <a:lnSpc>
                <a:spcPct val="80000"/>
              </a:lnSpc>
            </a:pPr>
            <a:r>
              <a:rPr lang="el-GR" altLang="el-GR" sz="1600"/>
              <a:t>Ο ελληνικός αποικισμός άλλαξε το ισοζύγιο των δυνάμεων στην περιοχή. Με το πέρασμα στην αρχαϊκή περίοδο, ο Τάραντας δέσποσε των υπόλοιπων πόλεων και ήλεγξε στρατιωτικά τους γείτονές. του. </a:t>
            </a:r>
          </a:p>
          <a:p>
            <a:pPr eaLnBrk="1" hangingPunct="1">
              <a:lnSpc>
                <a:spcPct val="80000"/>
              </a:lnSpc>
            </a:pPr>
            <a:endParaRPr lang="el-GR" altLang="el-GR" sz="1600"/>
          </a:p>
          <a:p>
            <a:pPr eaLnBrk="1" hangingPunct="1">
              <a:lnSpc>
                <a:spcPct val="80000"/>
              </a:lnSpc>
            </a:pPr>
            <a:r>
              <a:rPr lang="el-GR" altLang="el-GR" sz="1600"/>
              <a:t>Στον 5ο και τον 4ο αιώνα, οι περιοχές της ενδοχώρας, όπου κυριαρχούσε το αυτόχθον στοιχείο ονομάζονται Πευκετία, Δαυνία και Μεσσαπία. </a:t>
            </a:r>
          </a:p>
          <a:p>
            <a:pPr eaLnBrk="1" hangingPunct="1">
              <a:lnSpc>
                <a:spcPct val="80000"/>
              </a:lnSpc>
            </a:pPr>
            <a:endParaRPr lang="el-GR" altLang="el-GR" sz="1600"/>
          </a:p>
          <a:p>
            <a:pPr eaLnBrk="1" hangingPunct="1">
              <a:lnSpc>
                <a:spcPct val="80000"/>
              </a:lnSpc>
            </a:pPr>
            <a:r>
              <a:rPr lang="el-GR" altLang="el-GR" sz="1600"/>
              <a:t>Οι επιχώριοι πληθυσμοί θα ζήσουν σε σχετική αρμονία με τον Τάραντα ως τα μέσα του 5ου αιώνα. </a:t>
            </a:r>
          </a:p>
          <a:p>
            <a:pPr eaLnBrk="1" hangingPunct="1">
              <a:lnSpc>
                <a:spcPct val="80000"/>
              </a:lnSpc>
            </a:pPr>
            <a:endParaRPr lang="el-GR" altLang="el-GR" sz="1600"/>
          </a:p>
          <a:p>
            <a:pPr eaLnBrk="1" hangingPunct="1">
              <a:lnSpc>
                <a:spcPct val="80000"/>
              </a:lnSpc>
            </a:pPr>
            <a:r>
              <a:rPr lang="el-GR" altLang="el-GR" sz="1600"/>
              <a:t>Έκτοτε η διαμάχη θα είναι συνεχής, ως τον 3ο αιώνα και την κατάλυση της αυτονομίας τους από την Ρώμη. Πολιτισμικά όμως, η αφομοίωση των ελληνικών στοιχείων από μέρους των κατοίκων της Απουλίας θα είναι συνεχής.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7C537EA4-52D8-46ED-ADE8-2EE1C143B137}"/>
              </a:ext>
            </a:extLst>
          </p:cNvPr>
          <p:cNvSpPr>
            <a:spLocks noGrp="1"/>
          </p:cNvSpPr>
          <p:nvPr>
            <p:ph type="title"/>
          </p:nvPr>
        </p:nvSpPr>
        <p:spPr/>
        <p:txBody>
          <a:bodyPr/>
          <a:lstStyle/>
          <a:p>
            <a:pPr eaLnBrk="1" hangingPunct="1"/>
            <a:r>
              <a:rPr lang="el-GR" altLang="el-GR"/>
              <a:t>11. Καλαβρία</a:t>
            </a:r>
          </a:p>
        </p:txBody>
      </p:sp>
      <p:sp>
        <p:nvSpPr>
          <p:cNvPr id="29699" name="Rectangle 3">
            <a:extLst>
              <a:ext uri="{FF2B5EF4-FFF2-40B4-BE49-F238E27FC236}">
                <a16:creationId xmlns:a16="http://schemas.microsoft.com/office/drawing/2014/main" id="{17E11234-C356-4F67-874D-AEAB7A9F8914}"/>
              </a:ext>
            </a:extLst>
          </p:cNvPr>
          <p:cNvSpPr>
            <a:spLocks noGrp="1"/>
          </p:cNvSpPr>
          <p:nvPr>
            <p:ph idx="1"/>
          </p:nvPr>
        </p:nvSpPr>
        <p:spPr/>
        <p:txBody>
          <a:bodyPr/>
          <a:lstStyle/>
          <a:p>
            <a:pPr eaLnBrk="1" hangingPunct="1"/>
            <a:endParaRPr lang="en-US" altLang="el-GR"/>
          </a:p>
        </p:txBody>
      </p:sp>
      <p:pic>
        <p:nvPicPr>
          <p:cNvPr id="29700" name="Picture 4" descr="calabriaatticexports400">
            <a:extLst>
              <a:ext uri="{FF2B5EF4-FFF2-40B4-BE49-F238E27FC236}">
                <a16:creationId xmlns:a16="http://schemas.microsoft.com/office/drawing/2014/main" id="{332415A3-0DCC-4BDA-BE9D-8F18005226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8075" y="1341439"/>
            <a:ext cx="4248150" cy="532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F28A4EE2-6468-4AEA-BFDF-506AEFC6A2A6}"/>
              </a:ext>
            </a:extLst>
          </p:cNvPr>
          <p:cNvSpPr>
            <a:spLocks noGrp="1"/>
          </p:cNvSpPr>
          <p:nvPr>
            <p:ph type="title"/>
          </p:nvPr>
        </p:nvSpPr>
        <p:spPr/>
        <p:txBody>
          <a:bodyPr/>
          <a:lstStyle/>
          <a:p>
            <a:pPr eaLnBrk="1" hangingPunct="1"/>
            <a:r>
              <a:rPr lang="el-GR" altLang="el-GR"/>
              <a:t>Καλαβρία</a:t>
            </a:r>
          </a:p>
        </p:txBody>
      </p:sp>
      <p:sp>
        <p:nvSpPr>
          <p:cNvPr id="28675" name="Rectangle 3">
            <a:extLst>
              <a:ext uri="{FF2B5EF4-FFF2-40B4-BE49-F238E27FC236}">
                <a16:creationId xmlns:a16="http://schemas.microsoft.com/office/drawing/2014/main" id="{A8F28CDE-01BB-4F2B-92D7-5B72C9FD1240}"/>
              </a:ext>
            </a:extLst>
          </p:cNvPr>
          <p:cNvSpPr>
            <a:spLocks noGrp="1"/>
          </p:cNvSpPr>
          <p:nvPr>
            <p:ph idx="1"/>
          </p:nvPr>
        </p:nvSpPr>
        <p:spPr/>
        <p:txBody>
          <a:bodyPr/>
          <a:lstStyle/>
          <a:p>
            <a:pPr eaLnBrk="1" hangingPunct="1">
              <a:lnSpc>
                <a:spcPct val="90000"/>
              </a:lnSpc>
            </a:pPr>
            <a:endParaRPr lang="el-GR" altLang="el-GR" sz="2200"/>
          </a:p>
          <a:p>
            <a:pPr eaLnBrk="1" hangingPunct="1">
              <a:lnSpc>
                <a:spcPct val="90000"/>
              </a:lnSpc>
            </a:pPr>
            <a:r>
              <a:rPr lang="el-GR" altLang="el-GR" sz="2200"/>
              <a:t>Η νοτιότερη περιοχή της Ιταλίας. Εκεί αναπτύχθησαν ισχυροί αυτόχθονες πολιτισμοί στον 8ο και τον 7ο αιώνα. </a:t>
            </a:r>
          </a:p>
          <a:p>
            <a:pPr eaLnBrk="1" hangingPunct="1">
              <a:lnSpc>
                <a:spcPct val="90000"/>
              </a:lnSpc>
            </a:pPr>
            <a:endParaRPr lang="el-GR" altLang="el-GR" sz="2200"/>
          </a:p>
          <a:p>
            <a:pPr eaLnBrk="1" hangingPunct="1">
              <a:lnSpc>
                <a:spcPct val="90000"/>
              </a:lnSpc>
            </a:pPr>
            <a:r>
              <a:rPr lang="el-GR" altLang="el-GR" sz="2200"/>
              <a:t>Η πόλη του Ρηγίου, στην απόληξη της ιταλικής χερσοννήσου, υπήρξε συχνά συνδεδεμένη με τα σικελικά πράγματα. </a:t>
            </a:r>
          </a:p>
          <a:p>
            <a:pPr eaLnBrk="1" hangingPunct="1">
              <a:lnSpc>
                <a:spcPct val="90000"/>
              </a:lnSpc>
            </a:pPr>
            <a:endParaRPr lang="el-GR" altLang="el-GR" sz="2200"/>
          </a:p>
          <a:p>
            <a:pPr eaLnBrk="1" hangingPunct="1">
              <a:lnSpc>
                <a:spcPct val="90000"/>
              </a:lnSpc>
            </a:pPr>
            <a:r>
              <a:rPr lang="el-GR" altLang="el-GR" sz="2200"/>
              <a:t>Η σημαντικότερη αρχαϊκή και κλασική πόλη όμως είναι οι Λοκροί. Στον 4ο αιώνα οι Βρέττιοι, τοπικό φύλο, αναδεικνύονται σε ισχυρό παράγοντα, και επηρεάζουν τις σχέσεις των Ελλήνων με τους Ρωμαίους.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D2FA1D0A-A5A3-403E-BD66-8B45585D46ED}"/>
              </a:ext>
            </a:extLst>
          </p:cNvPr>
          <p:cNvSpPr>
            <a:spLocks noGrp="1"/>
          </p:cNvSpPr>
          <p:nvPr>
            <p:ph type="title"/>
          </p:nvPr>
        </p:nvSpPr>
        <p:spPr/>
        <p:txBody>
          <a:bodyPr/>
          <a:lstStyle/>
          <a:p>
            <a:pPr eaLnBrk="1" hangingPunct="1"/>
            <a:r>
              <a:rPr lang="el-GR" altLang="el-GR"/>
              <a:t>12. Σικελία</a:t>
            </a:r>
          </a:p>
        </p:txBody>
      </p:sp>
      <p:pic>
        <p:nvPicPr>
          <p:cNvPr id="32771" name="Picture 3" descr="sicily">
            <a:extLst>
              <a:ext uri="{FF2B5EF4-FFF2-40B4-BE49-F238E27FC236}">
                <a16:creationId xmlns:a16="http://schemas.microsoft.com/office/drawing/2014/main" id="{6E427E21-6891-4AEC-9E93-B5B52DA1D7F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711451" y="1700213"/>
            <a:ext cx="6696075" cy="432435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5A0E08EE-D791-426A-8091-0C2A3253F8EB}"/>
              </a:ext>
            </a:extLst>
          </p:cNvPr>
          <p:cNvSpPr>
            <a:spLocks noGrp="1"/>
          </p:cNvSpPr>
          <p:nvPr>
            <p:ph type="title"/>
          </p:nvPr>
        </p:nvSpPr>
        <p:spPr/>
        <p:txBody>
          <a:bodyPr/>
          <a:lstStyle/>
          <a:p>
            <a:pPr eaLnBrk="1" hangingPunct="1"/>
            <a:r>
              <a:rPr lang="el-GR" altLang="el-GR"/>
              <a:t>12. Σικελία</a:t>
            </a:r>
          </a:p>
        </p:txBody>
      </p:sp>
      <p:sp>
        <p:nvSpPr>
          <p:cNvPr id="16387" name="Rectangle 3">
            <a:extLst>
              <a:ext uri="{FF2B5EF4-FFF2-40B4-BE49-F238E27FC236}">
                <a16:creationId xmlns:a16="http://schemas.microsoft.com/office/drawing/2014/main" id="{323BD9DF-E5A5-4402-B4B5-B3A91FE0DF98}"/>
              </a:ext>
            </a:extLst>
          </p:cNvPr>
          <p:cNvSpPr>
            <a:spLocks noGrp="1" noChangeArrowheads="1"/>
          </p:cNvSpPr>
          <p:nvPr>
            <p:ph idx="1"/>
          </p:nvPr>
        </p:nvSpPr>
        <p:spPr>
          <a:xfrm>
            <a:off x="1981200" y="1600200"/>
            <a:ext cx="8578850" cy="5257800"/>
          </a:xfrm>
        </p:spPr>
        <p:txBody>
          <a:bodyPr rtlCol="0">
            <a:normAutofit fontScale="25000" lnSpcReduction="20000"/>
          </a:bodyPr>
          <a:lstStyle/>
          <a:p>
            <a:pPr>
              <a:lnSpc>
                <a:spcPct val="80000"/>
              </a:lnSpc>
              <a:defRPr/>
            </a:pPr>
            <a:endParaRPr lang="el-GR" sz="5600" dirty="0"/>
          </a:p>
          <a:p>
            <a:pPr marL="0" indent="0">
              <a:lnSpc>
                <a:spcPct val="170000"/>
              </a:lnSpc>
              <a:spcBef>
                <a:spcPts val="0"/>
              </a:spcBef>
              <a:buNone/>
              <a:defRPr/>
            </a:pPr>
            <a:r>
              <a:rPr lang="el-GR" sz="5600" dirty="0">
                <a:latin typeface="Times New Roman" pitchFamily="18" charset="0"/>
                <a:cs typeface="Times New Roman" pitchFamily="18" charset="0"/>
              </a:rPr>
              <a:t>Σταυροδρόμι μεταξύ Δυτικής Μεσογείου και Ανατολικής, μεταξύ της Ιταλίας και της Βόρειας Ευρώπης και της Αφρικής. Σημείο αναφοράς για πολλούς μεγάλους πολιτισμούς : Έλληνες, Καρχηδόνιοι, Ρωμαίοι, Βυζαντινοί, Άραβες, Νορμανδοί, Γάλλοι</a:t>
            </a:r>
          </a:p>
          <a:p>
            <a:pPr marL="0" indent="0">
              <a:lnSpc>
                <a:spcPct val="170000"/>
              </a:lnSpc>
              <a:spcBef>
                <a:spcPts val="0"/>
              </a:spcBef>
              <a:defRPr/>
            </a:pPr>
            <a:r>
              <a:rPr lang="el-GR" sz="5600" dirty="0">
                <a:latin typeface="Times New Roman" pitchFamily="18" charset="0"/>
                <a:cs typeface="Times New Roman" pitchFamily="18" charset="0"/>
              </a:rPr>
              <a:t>Κατοικήθηκε από την παλαιολιθική περίοδο. Κατά την εποχή του Χαλκού, αναπτύχθηκαν διάφοροι σημαντικοί πολιτισμοί και κέντρα, με στενούς δεσμούς με την Ανατολή (</a:t>
            </a:r>
            <a:r>
              <a:rPr lang="el-GR" sz="5600" dirty="0" err="1">
                <a:latin typeface="Times New Roman" pitchFamily="18" charset="0"/>
                <a:cs typeface="Times New Roman" pitchFamily="18" charset="0"/>
              </a:rPr>
              <a:t>Θάψος</a:t>
            </a:r>
            <a:r>
              <a:rPr lang="el-GR" sz="5600" dirty="0">
                <a:latin typeface="Times New Roman" pitchFamily="18" charset="0"/>
                <a:cs typeface="Times New Roman" pitchFamily="18" charset="0"/>
              </a:rPr>
              <a:t>, </a:t>
            </a:r>
            <a:r>
              <a:rPr lang="en-US" sz="5600" dirty="0" err="1">
                <a:latin typeface="Times New Roman" pitchFamily="18" charset="0"/>
                <a:cs typeface="Times New Roman" pitchFamily="18" charset="0"/>
              </a:rPr>
              <a:t>Pantalica</a:t>
            </a:r>
            <a:r>
              <a:rPr lang="el-GR" sz="5600" dirty="0">
                <a:latin typeface="Times New Roman" pitchFamily="18" charset="0"/>
                <a:cs typeface="Times New Roman" pitchFamily="18" charset="0"/>
              </a:rPr>
              <a:t> κλπ.) και εμπορικές επαφές με τους Μυκηναίους.</a:t>
            </a:r>
          </a:p>
          <a:p>
            <a:pPr marL="0" indent="0">
              <a:lnSpc>
                <a:spcPct val="170000"/>
              </a:lnSpc>
              <a:spcBef>
                <a:spcPts val="0"/>
              </a:spcBef>
              <a:defRPr/>
            </a:pPr>
            <a:r>
              <a:rPr lang="el-GR" sz="5600" dirty="0">
                <a:latin typeface="Times New Roman" pitchFamily="18" charset="0"/>
                <a:cs typeface="Times New Roman" pitchFamily="18" charset="0"/>
              </a:rPr>
              <a:t>Η νήσος είναι πολύ εύφορη, με ηφαιστειακή γη. Δεσπόζει το ηφαίστειο της Αίτνας που είναι ακόμη ενεργό και κατά καιρούς προκαλεί εκρήξεις και διαρροή λάβας. Χωρίζεται σε τρία κυρίως τμήματα: το ανατολικό, το οποίο αποτέλεσε και το πεδίο ανάπτυξης των ελληνικών αποικιών, από το 734 </a:t>
            </a:r>
            <a:r>
              <a:rPr lang="el-GR" sz="5600" dirty="0" err="1">
                <a:latin typeface="Times New Roman" pitchFamily="18" charset="0"/>
                <a:cs typeface="Times New Roman" pitchFamily="18" charset="0"/>
              </a:rPr>
              <a:t>π.Χ.</a:t>
            </a:r>
            <a:r>
              <a:rPr lang="el-GR" sz="5600" dirty="0">
                <a:latin typeface="Times New Roman" pitchFamily="18" charset="0"/>
                <a:cs typeface="Times New Roman" pitchFamily="18" charset="0"/>
              </a:rPr>
              <a:t> ως και τις αρχές του 6ου αι. Η </a:t>
            </a:r>
            <a:r>
              <a:rPr lang="el-GR" sz="5600" dirty="0" err="1">
                <a:latin typeface="Times New Roman" pitchFamily="18" charset="0"/>
                <a:cs typeface="Times New Roman" pitchFamily="18" charset="0"/>
              </a:rPr>
              <a:t>Ζάγκλη</a:t>
            </a:r>
            <a:r>
              <a:rPr lang="el-GR" sz="5600" dirty="0">
                <a:latin typeface="Times New Roman" pitchFamily="18" charset="0"/>
                <a:cs typeface="Times New Roman" pitchFamily="18" charset="0"/>
              </a:rPr>
              <a:t>-Μεσσήνη στα στενά με την Ιταλία, η Νάξος, οι Λεοντίνοι, τα Μέγαρα Υβλαία, και οι Συρακούσες αποτελούν τις κυριότερες ελληνικές πόλεις της Ανατολικής Ακτής. Στο κεντρικό τμήμα της νήσου, οι Έλληνες έφθασαν αργότερα, με τις αποικίες της </a:t>
            </a:r>
            <a:r>
              <a:rPr lang="el-GR" sz="5600" dirty="0" err="1">
                <a:latin typeface="Times New Roman" pitchFamily="18" charset="0"/>
                <a:cs typeface="Times New Roman" pitchFamily="18" charset="0"/>
              </a:rPr>
              <a:t>Καμάρινας</a:t>
            </a:r>
            <a:r>
              <a:rPr lang="el-GR" sz="5600" dirty="0">
                <a:latin typeface="Times New Roman" pitchFamily="18" charset="0"/>
                <a:cs typeface="Times New Roman" pitchFamily="18" charset="0"/>
              </a:rPr>
              <a:t> της Γέλας, του Ακράγαντα και της Ηράκλειας </a:t>
            </a:r>
            <a:r>
              <a:rPr lang="el-GR" sz="5600" dirty="0" err="1">
                <a:latin typeface="Times New Roman" pitchFamily="18" charset="0"/>
                <a:cs typeface="Times New Roman" pitchFamily="18" charset="0"/>
              </a:rPr>
              <a:t>Μινώας</a:t>
            </a:r>
            <a:r>
              <a:rPr lang="el-GR" sz="5600" dirty="0">
                <a:latin typeface="Times New Roman" pitchFamily="18" charset="0"/>
                <a:cs typeface="Times New Roman" pitchFamily="18" charset="0"/>
              </a:rPr>
              <a:t> στο Νότο και την Ιμέρα στον βορρά. Το δυτικό τμήμα της νήσου κυριαρχούνταν από τους Καρχηδονίους (Πάνορμος, </a:t>
            </a:r>
            <a:r>
              <a:rPr lang="el-GR" sz="5600" dirty="0" err="1">
                <a:latin typeface="Times New Roman" pitchFamily="18" charset="0"/>
                <a:cs typeface="Times New Roman" pitchFamily="18" charset="0"/>
              </a:rPr>
              <a:t>Μοτύη</a:t>
            </a:r>
            <a:r>
              <a:rPr lang="el-GR" sz="5600" dirty="0">
                <a:latin typeface="Times New Roman" pitchFamily="18" charset="0"/>
                <a:cs typeface="Times New Roman" pitchFamily="18" charset="0"/>
              </a:rPr>
              <a:t>, </a:t>
            </a:r>
            <a:r>
              <a:rPr lang="en-US" sz="5600" dirty="0" err="1">
                <a:latin typeface="Times New Roman" pitchFamily="18" charset="0"/>
                <a:cs typeface="Times New Roman" pitchFamily="18" charset="0"/>
              </a:rPr>
              <a:t>Soluntum</a:t>
            </a:r>
            <a:r>
              <a:rPr lang="el-GR" sz="5600" dirty="0">
                <a:latin typeface="Times New Roman" pitchFamily="18" charset="0"/>
                <a:cs typeface="Times New Roman" pitchFamily="18" charset="0"/>
              </a:rPr>
              <a:t>). Η δυτικότερη ελληνική πόλη ήταν ο Σελινούντας, ο οποίος στις περισσότερες συγκρούσεις μεταξύ Ελλήνων και Καρχηδονίων πήρε το μέρος των τελευταίων.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E0242A23-949E-4C04-84BB-9624019B24E6}"/>
              </a:ext>
            </a:extLst>
          </p:cNvPr>
          <p:cNvSpPr>
            <a:spLocks noGrp="1" noChangeArrowheads="1"/>
          </p:cNvSpPr>
          <p:nvPr>
            <p:ph type="title"/>
          </p:nvPr>
        </p:nvSpPr>
        <p:spPr/>
        <p:txBody>
          <a:bodyPr rtlCol="0">
            <a:normAutofit/>
          </a:bodyPr>
          <a:lstStyle/>
          <a:p>
            <a:pPr>
              <a:defRPr/>
            </a:pPr>
            <a:r>
              <a:rPr lang="el-GR" sz="4000"/>
              <a:t>Γεωγραφικός  και χρονολογικός προσδιορισμός</a:t>
            </a:r>
          </a:p>
        </p:txBody>
      </p:sp>
      <p:sp>
        <p:nvSpPr>
          <p:cNvPr id="4099" name="Rectangle 3">
            <a:extLst>
              <a:ext uri="{FF2B5EF4-FFF2-40B4-BE49-F238E27FC236}">
                <a16:creationId xmlns:a16="http://schemas.microsoft.com/office/drawing/2014/main" id="{5A18CB35-4637-43AA-AC29-89F3C6CA7AB6}"/>
              </a:ext>
            </a:extLst>
          </p:cNvPr>
          <p:cNvSpPr>
            <a:spLocks noGrp="1"/>
          </p:cNvSpPr>
          <p:nvPr>
            <p:ph idx="1"/>
          </p:nvPr>
        </p:nvSpPr>
        <p:spPr/>
        <p:txBody>
          <a:bodyPr/>
          <a:lstStyle/>
          <a:p>
            <a:pPr eaLnBrk="1" hangingPunct="1"/>
            <a:r>
              <a:rPr lang="el-GR" altLang="el-GR"/>
              <a:t>Ο χώρος</a:t>
            </a:r>
          </a:p>
          <a:p>
            <a:pPr eaLnBrk="1" hangingPunct="1"/>
            <a:endParaRPr lang="el-GR" altLang="el-GR"/>
          </a:p>
          <a:p>
            <a:pPr eaLnBrk="1" hangingPunct="1"/>
            <a:r>
              <a:rPr lang="el-GR" altLang="el-GR"/>
              <a:t>Οι ιστορικές περίοδοι</a:t>
            </a:r>
          </a:p>
          <a:p>
            <a:pPr eaLnBrk="1" hangingPunct="1"/>
            <a:endParaRPr lang="el-GR" altLang="el-GR"/>
          </a:p>
          <a:p>
            <a:pPr eaLnBrk="1" hangingPunct="1"/>
            <a:r>
              <a:rPr lang="el-GR" altLang="el-GR"/>
              <a:t>Εξελληνισμός, απο-αποικιοποίηση, «ενδιάμεσο έδαφος», υβριδικές κουλτούρες, πολυ-πολιτισμικές κοινωνίες, μεθοριακές κοινότητες</a:t>
            </a:r>
          </a:p>
          <a:p>
            <a:pPr eaLnBrk="1" hangingPunct="1">
              <a:buFont typeface="Wingdings" panose="05000000000000000000" pitchFamily="2" charset="2"/>
              <a:buNone/>
            </a:pPr>
            <a:endParaRPr lang="el-GR" altLang="el-GR"/>
          </a:p>
          <a:p>
            <a:pPr eaLnBrk="1" hangingPunct="1">
              <a:buFont typeface="Wingdings" panose="05000000000000000000" pitchFamily="2" charset="2"/>
              <a:buNone/>
            </a:pPr>
            <a:endParaRPr lang="el-GR" altLang="el-GR"/>
          </a:p>
          <a:p>
            <a:pPr eaLnBrk="1" hangingPunct="1">
              <a:buFont typeface="Wingdings" panose="05000000000000000000" pitchFamily="2" charset="2"/>
              <a:buNone/>
            </a:pPr>
            <a:endParaRPr lang="el-GR" altLang="el-G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C3AB2B72-1846-45DE-88E1-967ABFEA1F1D}"/>
              </a:ext>
            </a:extLst>
          </p:cNvPr>
          <p:cNvSpPr>
            <a:spLocks noGrp="1"/>
          </p:cNvSpPr>
          <p:nvPr>
            <p:ph type="title"/>
          </p:nvPr>
        </p:nvSpPr>
        <p:spPr/>
        <p:txBody>
          <a:bodyPr/>
          <a:lstStyle/>
          <a:p>
            <a:r>
              <a:rPr lang="el-GR" altLang="el-GR" dirty="0"/>
              <a:t>Σικελία</a:t>
            </a:r>
          </a:p>
        </p:txBody>
      </p:sp>
      <p:sp>
        <p:nvSpPr>
          <p:cNvPr id="3" name="Content Placeholder 2">
            <a:extLst>
              <a:ext uri="{FF2B5EF4-FFF2-40B4-BE49-F238E27FC236}">
                <a16:creationId xmlns:a16="http://schemas.microsoft.com/office/drawing/2014/main" id="{262E5ADC-D18B-4A2F-8EDC-DDA72B17589E}"/>
              </a:ext>
            </a:extLst>
          </p:cNvPr>
          <p:cNvSpPr>
            <a:spLocks noGrp="1"/>
          </p:cNvSpPr>
          <p:nvPr>
            <p:ph idx="1"/>
          </p:nvPr>
        </p:nvSpPr>
        <p:spPr>
          <a:extLst/>
        </p:spPr>
        <p:txBody>
          <a:bodyPr/>
          <a:lstStyle/>
          <a:p>
            <a:pPr marL="0" indent="0">
              <a:lnSpc>
                <a:spcPct val="170000"/>
              </a:lnSpc>
              <a:spcBef>
                <a:spcPts val="0"/>
              </a:spcBef>
              <a:defRPr/>
            </a:pPr>
            <a:endParaRPr lang="el-GR" sz="1800" dirty="0">
              <a:latin typeface="Times New Roman" pitchFamily="18" charset="0"/>
              <a:cs typeface="Times New Roman" pitchFamily="18" charset="0"/>
            </a:endParaRPr>
          </a:p>
          <a:p>
            <a:pPr marL="0" indent="0">
              <a:lnSpc>
                <a:spcPct val="170000"/>
              </a:lnSpc>
              <a:spcBef>
                <a:spcPts val="0"/>
              </a:spcBef>
              <a:defRPr/>
            </a:pPr>
            <a:r>
              <a:rPr lang="el-GR" sz="1800" dirty="0">
                <a:latin typeface="Times New Roman" pitchFamily="18" charset="0"/>
                <a:cs typeface="Times New Roman" pitchFamily="18" charset="0"/>
              </a:rPr>
              <a:t>Η ενδοχώρα ανήκε σε αυτόχθονες πληθυσμούς : Σίκουλους στην Ανατολή, Ελύμες στη Δύση και Σικανούς στο κεντρικό τμήμα.. Η αρχαιολογία πάντως δεν επιβεβαιώνει αυτό το χωρισμό, που ανάγεται στον Θουκυδίδη (6.2.3-5), καθώς οι αυτόχθονες πολιτισμοί δεν παρουσιάζουν σημαντικές διαφοροποιήσεις. </a:t>
            </a:r>
          </a:p>
          <a:p>
            <a:pPr marL="0" indent="0">
              <a:lnSpc>
                <a:spcPct val="170000"/>
              </a:lnSpc>
              <a:spcBef>
                <a:spcPts val="0"/>
              </a:spcBef>
              <a:defRPr/>
            </a:pPr>
            <a:endParaRPr lang="fr-FR" sz="1800" dirty="0">
              <a:latin typeface="Times New Roman" pitchFamily="18" charset="0"/>
              <a:cs typeface="Times New Roman" pitchFamily="18" charset="0"/>
            </a:endParaRPr>
          </a:p>
          <a:p>
            <a:pPr marL="0" indent="0">
              <a:lnSpc>
                <a:spcPct val="170000"/>
              </a:lnSpc>
              <a:spcBef>
                <a:spcPts val="0"/>
              </a:spcBef>
              <a:defRPr/>
            </a:pPr>
            <a:r>
              <a:rPr lang="el-GR" sz="1800" dirty="0">
                <a:latin typeface="Times New Roman" pitchFamily="18" charset="0"/>
                <a:cs typeface="Times New Roman" pitchFamily="18" charset="0"/>
              </a:rPr>
              <a:t>Στον 6ο αι., τα αυτόχθονα πολίσματα δέχονται την ελληνική επιρροή και εξελληνίζονται, ενώ και η μεγάλη δύναμη της περιοχής, οι Συρακούσες, θα ιδρύσουν μια σειρά αποικιών στην ενδοχώρα (Άκραι, Κασμήνη και αργότερα Αίτνα). </a:t>
            </a:r>
            <a:endParaRPr lang="el-G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8340EEEF-0314-4E50-8716-C6A40179A1A0}"/>
              </a:ext>
            </a:extLst>
          </p:cNvPr>
          <p:cNvSpPr>
            <a:spLocks noGrp="1"/>
          </p:cNvSpPr>
          <p:nvPr>
            <p:ph type="title"/>
          </p:nvPr>
        </p:nvSpPr>
        <p:spPr/>
        <p:txBody>
          <a:bodyPr/>
          <a:lstStyle/>
          <a:p>
            <a:r>
              <a:rPr lang="el-GR" altLang="el-GR" dirty="0"/>
              <a:t>Οι λαοί της Ιταλίας</a:t>
            </a:r>
            <a:br>
              <a:rPr lang="el-GR" altLang="el-GR" dirty="0"/>
            </a:br>
            <a:r>
              <a:rPr lang="el-GR" altLang="el-GR" sz="2000" dirty="0"/>
              <a:t>13. Απουλικός κρατήρας. 14. </a:t>
            </a:r>
            <a:r>
              <a:rPr lang="en-US" altLang="el-GR" sz="2000" dirty="0"/>
              <a:t>Sotheby’s. </a:t>
            </a:r>
            <a:r>
              <a:rPr lang="el-GR" altLang="el-GR" sz="2000" dirty="0"/>
              <a:t>Λευκανική νεστορίδα. Βοστώνη  </a:t>
            </a:r>
          </a:p>
        </p:txBody>
      </p:sp>
      <p:pic>
        <p:nvPicPr>
          <p:cNvPr id="33795" name="Content Placeholder 4">
            <a:extLst>
              <a:ext uri="{FF2B5EF4-FFF2-40B4-BE49-F238E27FC236}">
                <a16:creationId xmlns:a16="http://schemas.microsoft.com/office/drawing/2014/main" id="{C700EAC3-B8B7-4031-B63F-8DAC511F4B9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58999" y="1518445"/>
            <a:ext cx="4032250" cy="5376862"/>
          </a:xfrm>
        </p:spPr>
      </p:pic>
      <p:pic>
        <p:nvPicPr>
          <p:cNvPr id="33796" name="Picture 6">
            <a:extLst>
              <a:ext uri="{FF2B5EF4-FFF2-40B4-BE49-F238E27FC236}">
                <a16:creationId xmlns:a16="http://schemas.microsoft.com/office/drawing/2014/main" id="{055BF65A-8E74-476D-84B2-763B87FC38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0100" y="1554163"/>
            <a:ext cx="4330700" cy="53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954395C2-DA86-4549-9BDD-D76C8A06E44A}"/>
              </a:ext>
            </a:extLst>
          </p:cNvPr>
          <p:cNvSpPr>
            <a:spLocks noGrp="1"/>
          </p:cNvSpPr>
          <p:nvPr>
            <p:ph type="title"/>
          </p:nvPr>
        </p:nvSpPr>
        <p:spPr/>
        <p:txBody>
          <a:bodyPr/>
          <a:lstStyle/>
          <a:p>
            <a:r>
              <a:rPr lang="el-GR" altLang="el-GR" sz="3600"/>
              <a:t>Καμπανοί και άλλοι λαοί της Καμπανίας</a:t>
            </a:r>
          </a:p>
        </p:txBody>
      </p:sp>
      <p:sp>
        <p:nvSpPr>
          <p:cNvPr id="34819" name="Content Placeholder 2">
            <a:extLst>
              <a:ext uri="{FF2B5EF4-FFF2-40B4-BE49-F238E27FC236}">
                <a16:creationId xmlns:a16="http://schemas.microsoft.com/office/drawing/2014/main" id="{DB7E44A5-2F1C-4771-95D1-8C56FB26D3D2}"/>
              </a:ext>
            </a:extLst>
          </p:cNvPr>
          <p:cNvSpPr>
            <a:spLocks noGrp="1"/>
          </p:cNvSpPr>
          <p:nvPr>
            <p:ph idx="1"/>
          </p:nvPr>
        </p:nvSpPr>
        <p:spPr/>
        <p:txBody>
          <a:bodyPr/>
          <a:lstStyle/>
          <a:p>
            <a:r>
              <a:rPr lang="el-GR" altLang="el-GR" sz="2400" dirty="0"/>
              <a:t>Σύμφωνα με τις Ελληνικές πηγές, οι πρώτοι κάτοικοι της Καμπανίας ήταν οι Οπικοί και οι Αύσονες. Ορισμένοι συγγραφείς τους θεωρούν δύο διαφορετικούς λαούς, άλλοι έναν ενιαίο. </a:t>
            </a:r>
          </a:p>
          <a:p>
            <a:r>
              <a:rPr lang="el-GR" altLang="el-GR" sz="2400" dirty="0"/>
              <a:t>Η Καμπανία αποικίστηκε από Έλληνες </a:t>
            </a:r>
            <a:r>
              <a:rPr lang="en-US" altLang="el-GR" sz="2400" dirty="0"/>
              <a:t>(</a:t>
            </a:r>
            <a:r>
              <a:rPr lang="el-GR" altLang="el-GR" sz="2400" dirty="0"/>
              <a:t>κεντρική παράλια περιοχή και Ετρούσκους, στα νότια (</a:t>
            </a:r>
            <a:r>
              <a:rPr lang="en-US" altLang="el-GR" sz="2400" dirty="0" err="1"/>
              <a:t>Pontecagnano</a:t>
            </a:r>
            <a:r>
              <a:rPr lang="en-US" altLang="el-GR" sz="2400" dirty="0"/>
              <a:t>, </a:t>
            </a:r>
            <a:r>
              <a:rPr lang="en-US" altLang="el-GR" sz="2400" dirty="0" err="1"/>
              <a:t>Fratte</a:t>
            </a:r>
            <a:r>
              <a:rPr lang="en-US" altLang="el-GR" sz="2400" dirty="0"/>
              <a:t>, Pompei) </a:t>
            </a:r>
            <a:r>
              <a:rPr lang="el-GR" altLang="el-GR" sz="2400" dirty="0"/>
              <a:t>και στα βόρεια </a:t>
            </a:r>
            <a:r>
              <a:rPr lang="en-US" altLang="el-GR" sz="2400" dirty="0"/>
              <a:t>(Capua) </a:t>
            </a:r>
            <a:r>
              <a:rPr lang="el-GR" altLang="el-GR" sz="2400" dirty="0"/>
              <a:t>αντίστοιχα. </a:t>
            </a:r>
          </a:p>
          <a:p>
            <a:r>
              <a:rPr lang="el-GR" altLang="el-GR" sz="2400" dirty="0"/>
              <a:t>Τον 5</a:t>
            </a:r>
            <a:r>
              <a:rPr lang="el-GR" altLang="el-GR" sz="2400" baseline="30000" dirty="0"/>
              <a:t>ο</a:t>
            </a:r>
            <a:r>
              <a:rPr lang="el-GR" altLang="el-GR" sz="2400" dirty="0"/>
              <a:t> αιώνα εμφανίστηκαν οι Καμπανοί, οι κάτοικοι των πεδιάδων της μεσογαίας (</a:t>
            </a:r>
            <a:r>
              <a:rPr lang="en-US" altLang="el-GR" sz="2400" dirty="0"/>
              <a:t>campus). </a:t>
            </a:r>
            <a:r>
              <a:rPr lang="el-GR" altLang="el-GR" sz="2400" dirty="0"/>
              <a:t>Σημαντική πόλη αυτοχθόνων η </a:t>
            </a:r>
            <a:r>
              <a:rPr lang="en-US" altLang="el-GR" sz="2400" dirty="0"/>
              <a:t>Nola. </a:t>
            </a:r>
          </a:p>
          <a:p>
            <a:r>
              <a:rPr lang="el-GR" altLang="el-GR" sz="2400" dirty="0"/>
              <a:t>Ιταλικό φύλο, σε σχέση με τους Όσκους. Οι Ρωμαίοι τους ταυτίζουν με τους Σαυνίτες. </a:t>
            </a:r>
          </a:p>
          <a:p>
            <a:r>
              <a:rPr lang="el-GR" altLang="el-GR" sz="2400" dirty="0"/>
              <a:t>Την ίδια περίοδο εμφανίστηκαν οι </a:t>
            </a:r>
            <a:r>
              <a:rPr lang="en-US" altLang="el-GR" sz="2400" dirty="0"/>
              <a:t>Volsci </a:t>
            </a:r>
            <a:r>
              <a:rPr lang="el-GR" altLang="el-GR" sz="2400" dirty="0"/>
              <a:t>από το Λάτιο</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E7AD6462-C794-4CEF-86DE-CBA220710A60}"/>
              </a:ext>
            </a:extLst>
          </p:cNvPr>
          <p:cNvSpPr>
            <a:spLocks noGrp="1"/>
          </p:cNvSpPr>
          <p:nvPr>
            <p:ph type="title"/>
          </p:nvPr>
        </p:nvSpPr>
        <p:spPr/>
        <p:txBody>
          <a:bodyPr>
            <a:normAutofit/>
          </a:bodyPr>
          <a:lstStyle/>
          <a:p>
            <a:r>
              <a:rPr lang="el-GR" altLang="el-GR" dirty="0"/>
              <a:t>Καπύη. </a:t>
            </a:r>
            <a:br>
              <a:rPr lang="el-GR" altLang="el-GR" dirty="0"/>
            </a:br>
            <a:r>
              <a:rPr lang="el-GR" altLang="el-GR" sz="2700" dirty="0"/>
              <a:t>15-16. Πόρπες του πολιτισμού των λακκοειδών τάφων</a:t>
            </a:r>
          </a:p>
        </p:txBody>
      </p:sp>
      <p:pic>
        <p:nvPicPr>
          <p:cNvPr id="35843" name="Content Placeholder 4">
            <a:extLst>
              <a:ext uri="{FF2B5EF4-FFF2-40B4-BE49-F238E27FC236}">
                <a16:creationId xmlns:a16="http://schemas.microsoft.com/office/drawing/2014/main" id="{340D405B-7BE8-46DC-802A-56F0FFB07B9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74825" y="2309814"/>
            <a:ext cx="3892550" cy="3660775"/>
          </a:xfrm>
        </p:spPr>
      </p:pic>
      <p:pic>
        <p:nvPicPr>
          <p:cNvPr id="35844" name="Picture 6">
            <a:extLst>
              <a:ext uri="{FF2B5EF4-FFF2-40B4-BE49-F238E27FC236}">
                <a16:creationId xmlns:a16="http://schemas.microsoft.com/office/drawing/2014/main" id="{51526C1E-0396-4343-A3BA-4E7896BE6B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50" y="2781300"/>
            <a:ext cx="4135438"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530FE72F-FC15-47ED-B742-2154324D2406}"/>
              </a:ext>
            </a:extLst>
          </p:cNvPr>
          <p:cNvSpPr>
            <a:spLocks noGrp="1"/>
          </p:cNvSpPr>
          <p:nvPr>
            <p:ph type="title"/>
          </p:nvPr>
        </p:nvSpPr>
        <p:spPr/>
        <p:txBody>
          <a:bodyPr/>
          <a:lstStyle/>
          <a:p>
            <a:r>
              <a:rPr lang="el-GR" altLang="el-GR" dirty="0"/>
              <a:t>  </a:t>
            </a:r>
            <a:r>
              <a:rPr lang="en-US" altLang="el-GR" dirty="0" err="1"/>
              <a:t>Pontecagnano</a:t>
            </a:r>
            <a:r>
              <a:rPr lang="el-GR" altLang="el-GR" dirty="0"/>
              <a:t>: 17-18. Ταφικά αντικείμενα του Βιλλανόβειου πολιτισμού. </a:t>
            </a:r>
          </a:p>
        </p:txBody>
      </p:sp>
      <p:pic>
        <p:nvPicPr>
          <p:cNvPr id="36867" name="Content Placeholder 4">
            <a:extLst>
              <a:ext uri="{FF2B5EF4-FFF2-40B4-BE49-F238E27FC236}">
                <a16:creationId xmlns:a16="http://schemas.microsoft.com/office/drawing/2014/main" id="{A596BDB0-0EB0-404F-ACD1-2CB21115295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44639" y="2205038"/>
            <a:ext cx="4897437" cy="4068762"/>
          </a:xfrm>
        </p:spPr>
      </p:pic>
      <p:pic>
        <p:nvPicPr>
          <p:cNvPr id="36868" name="Picture 6">
            <a:extLst>
              <a:ext uri="{FF2B5EF4-FFF2-40B4-BE49-F238E27FC236}">
                <a16:creationId xmlns:a16="http://schemas.microsoft.com/office/drawing/2014/main" id="{F28F10E6-8CB5-48A5-BF33-5CC6F0282F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2263" y="2924175"/>
            <a:ext cx="3467100"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131CD4FA-1838-4A9D-8555-0537F87528A5}"/>
              </a:ext>
            </a:extLst>
          </p:cNvPr>
          <p:cNvSpPr>
            <a:spLocks noGrp="1"/>
          </p:cNvSpPr>
          <p:nvPr>
            <p:ph type="title"/>
          </p:nvPr>
        </p:nvSpPr>
        <p:spPr/>
        <p:txBody>
          <a:bodyPr/>
          <a:lstStyle/>
          <a:p>
            <a:r>
              <a:rPr lang="el-GR" altLang="el-GR" dirty="0"/>
              <a:t>19-20. Ακροκέραμα από την Καπύη</a:t>
            </a:r>
          </a:p>
        </p:txBody>
      </p:sp>
      <p:pic>
        <p:nvPicPr>
          <p:cNvPr id="38915" name="Content Placeholder 4">
            <a:extLst>
              <a:ext uri="{FF2B5EF4-FFF2-40B4-BE49-F238E27FC236}">
                <a16:creationId xmlns:a16="http://schemas.microsoft.com/office/drawing/2014/main" id="{45CA3BA7-6C0A-4219-A466-E9A4A776ABE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92314" y="2141538"/>
            <a:ext cx="4103687" cy="3954462"/>
          </a:xfrm>
        </p:spPr>
      </p:pic>
      <p:pic>
        <p:nvPicPr>
          <p:cNvPr id="38916" name="Picture 6">
            <a:extLst>
              <a:ext uri="{FF2B5EF4-FFF2-40B4-BE49-F238E27FC236}">
                <a16:creationId xmlns:a16="http://schemas.microsoft.com/office/drawing/2014/main" id="{C3509013-745A-494F-AC17-5870E262FF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4301" y="2133600"/>
            <a:ext cx="3959225"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C55C165E-DE9C-4629-A5A8-0793372B7E3C}"/>
              </a:ext>
            </a:extLst>
          </p:cNvPr>
          <p:cNvSpPr>
            <a:spLocks noGrp="1"/>
          </p:cNvSpPr>
          <p:nvPr>
            <p:ph type="title"/>
          </p:nvPr>
        </p:nvSpPr>
        <p:spPr/>
        <p:txBody>
          <a:bodyPr/>
          <a:lstStyle/>
          <a:p>
            <a:r>
              <a:rPr lang="el-GR" altLang="el-GR" dirty="0"/>
              <a:t>21. Δωρικός ναός του Απόλλωνα στην Πομπηία</a:t>
            </a:r>
          </a:p>
        </p:txBody>
      </p:sp>
      <p:pic>
        <p:nvPicPr>
          <p:cNvPr id="39939" name="Content Placeholder 4">
            <a:extLst>
              <a:ext uri="{FF2B5EF4-FFF2-40B4-BE49-F238E27FC236}">
                <a16:creationId xmlns:a16="http://schemas.microsoft.com/office/drawing/2014/main" id="{9C55101E-9CA4-4F67-9DA3-5EF5AAB3A1C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95551" y="1628776"/>
            <a:ext cx="6892925" cy="4525963"/>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124E72E3-3C31-4E2C-8967-6935769877B4}"/>
              </a:ext>
            </a:extLst>
          </p:cNvPr>
          <p:cNvSpPr>
            <a:spLocks noGrp="1"/>
          </p:cNvSpPr>
          <p:nvPr>
            <p:ph type="title"/>
          </p:nvPr>
        </p:nvSpPr>
        <p:spPr/>
        <p:txBody>
          <a:bodyPr/>
          <a:lstStyle/>
          <a:p>
            <a:r>
              <a:rPr lang="el-GR" altLang="el-GR" dirty="0"/>
              <a:t>22. Ταφικό μνημείο στη Νόλα</a:t>
            </a:r>
          </a:p>
        </p:txBody>
      </p:sp>
      <p:pic>
        <p:nvPicPr>
          <p:cNvPr id="37891" name="Content Placeholder 4">
            <a:extLst>
              <a:ext uri="{FF2B5EF4-FFF2-40B4-BE49-F238E27FC236}">
                <a16:creationId xmlns:a16="http://schemas.microsoft.com/office/drawing/2014/main" id="{8E79EC1B-2503-4073-B600-1BB887D510A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1709739"/>
            <a:ext cx="8229600" cy="4306887"/>
          </a:xfr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C30101DE-C38E-4BFD-B994-CC2915125A52}"/>
              </a:ext>
            </a:extLst>
          </p:cNvPr>
          <p:cNvSpPr>
            <a:spLocks noGrp="1"/>
          </p:cNvSpPr>
          <p:nvPr>
            <p:ph type="title"/>
          </p:nvPr>
        </p:nvSpPr>
        <p:spPr/>
        <p:txBody>
          <a:bodyPr/>
          <a:lstStyle/>
          <a:p>
            <a:r>
              <a:rPr lang="el-GR" altLang="el-GR" dirty="0"/>
              <a:t>23. </a:t>
            </a:r>
            <a:r>
              <a:rPr lang="fr-FR" altLang="el-GR" dirty="0"/>
              <a:t>T</a:t>
            </a:r>
            <a:r>
              <a:rPr lang="el-GR" altLang="el-GR" dirty="0"/>
              <a:t>άφος στο </a:t>
            </a:r>
            <a:r>
              <a:rPr lang="en-US" altLang="el-GR" dirty="0"/>
              <a:t>Buccino (Volsci)</a:t>
            </a:r>
            <a:endParaRPr lang="el-GR" altLang="el-GR" dirty="0"/>
          </a:p>
        </p:txBody>
      </p:sp>
      <p:pic>
        <p:nvPicPr>
          <p:cNvPr id="40963" name="Content Placeholder 4">
            <a:extLst>
              <a:ext uri="{FF2B5EF4-FFF2-40B4-BE49-F238E27FC236}">
                <a16:creationId xmlns:a16="http://schemas.microsoft.com/office/drawing/2014/main" id="{AB21691A-D0A9-44D1-B3E8-7AFA77BCDDC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132139" y="1600201"/>
            <a:ext cx="5927725" cy="4525963"/>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3F6613F5-512B-40D0-B1F1-262B5D085259}"/>
              </a:ext>
            </a:extLst>
          </p:cNvPr>
          <p:cNvSpPr>
            <a:spLocks noGrp="1"/>
          </p:cNvSpPr>
          <p:nvPr>
            <p:ph type="title"/>
          </p:nvPr>
        </p:nvSpPr>
        <p:spPr/>
        <p:txBody>
          <a:bodyPr/>
          <a:lstStyle/>
          <a:p>
            <a:r>
              <a:rPr lang="el-GR" altLang="el-GR"/>
              <a:t>Δαύνιοι, Πευκέτιοι, Μεσσάπιοι </a:t>
            </a:r>
          </a:p>
        </p:txBody>
      </p:sp>
      <p:sp>
        <p:nvSpPr>
          <p:cNvPr id="41987" name="Content Placeholder 2">
            <a:extLst>
              <a:ext uri="{FF2B5EF4-FFF2-40B4-BE49-F238E27FC236}">
                <a16:creationId xmlns:a16="http://schemas.microsoft.com/office/drawing/2014/main" id="{6E47E8F2-3362-4763-BE3E-2AC02DC6C5FE}"/>
              </a:ext>
            </a:extLst>
          </p:cNvPr>
          <p:cNvSpPr>
            <a:spLocks noGrp="1"/>
          </p:cNvSpPr>
          <p:nvPr>
            <p:ph idx="1"/>
          </p:nvPr>
        </p:nvSpPr>
        <p:spPr/>
        <p:txBody>
          <a:bodyPr/>
          <a:lstStyle/>
          <a:p>
            <a:r>
              <a:rPr lang="el-GR" altLang="el-GR" sz="2400" dirty="0"/>
              <a:t>Ιταλικοί λαοί της Απουλίας, γύρω από τον Τάραντα: Ιάπυγες.  </a:t>
            </a:r>
          </a:p>
          <a:p>
            <a:r>
              <a:rPr lang="el-GR" altLang="el-GR" sz="2400" dirty="0"/>
              <a:t>Κατοικούν στη Βόρεια, Κεντρική και Δυτική και Νότια Απουλία, αντίστοιχα. Μεικτοί οσκικοί και ελληνικοί πληθυσμοί. </a:t>
            </a:r>
          </a:p>
          <a:p>
            <a:r>
              <a:rPr lang="el-GR" altLang="el-GR" sz="2400" dirty="0"/>
              <a:t>Ο Τάρας ασκεί ηγεμονία ως τα τέλη του 5</a:t>
            </a:r>
            <a:r>
              <a:rPr lang="el-GR" altLang="el-GR" sz="2400" baseline="30000" dirty="0"/>
              <a:t>ου</a:t>
            </a:r>
            <a:r>
              <a:rPr lang="el-GR" altLang="el-GR" sz="2400" dirty="0"/>
              <a:t>. </a:t>
            </a:r>
          </a:p>
          <a:p>
            <a:r>
              <a:rPr lang="el-GR" altLang="el-GR" sz="2400" dirty="0"/>
              <a:t>Έκτοτε βρίσκεται σε διαρκή διαμάχη</a:t>
            </a:r>
          </a:p>
          <a:p>
            <a:r>
              <a:rPr lang="el-GR" altLang="el-GR" sz="2400" dirty="0"/>
              <a:t>Σημαντικοί πολιτισμοί με σχετική αστικοποίηση στον 5</a:t>
            </a:r>
            <a:r>
              <a:rPr lang="el-GR" altLang="el-GR" sz="2400" baseline="30000" dirty="0"/>
              <a:t>ο</a:t>
            </a:r>
            <a:r>
              <a:rPr lang="el-GR" altLang="el-GR" sz="2400" dirty="0"/>
              <a:t>. Επιρροή από Αθήνα και Τάραντα. </a:t>
            </a:r>
          </a:p>
          <a:p>
            <a:r>
              <a:rPr lang="el-GR" altLang="el-GR" sz="2400" dirty="0"/>
              <a:t>Εκτεταμένες νεκροπόλεις με ελληνική κεραμική</a:t>
            </a:r>
          </a:p>
          <a:p>
            <a:r>
              <a:rPr lang="en-US" altLang="el-GR" sz="2400" dirty="0" err="1"/>
              <a:t>Canosa</a:t>
            </a:r>
            <a:r>
              <a:rPr lang="en-US" altLang="el-GR" sz="2400" dirty="0"/>
              <a:t>, </a:t>
            </a:r>
            <a:r>
              <a:rPr lang="en-US" altLang="el-GR" sz="2400" dirty="0" err="1"/>
              <a:t>Herdonia</a:t>
            </a:r>
            <a:r>
              <a:rPr lang="en-US" altLang="el-GR" sz="2400" dirty="0"/>
              <a:t>, </a:t>
            </a:r>
            <a:r>
              <a:rPr lang="en-US" altLang="el-GR" sz="2400" dirty="0" err="1"/>
              <a:t>Ruvo</a:t>
            </a:r>
            <a:endParaRPr lang="el-GR" altLang="el-GR" sz="2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10752FB8-D4A8-4DD7-9EEE-CD0DCCBABDA9}"/>
              </a:ext>
            </a:extLst>
          </p:cNvPr>
          <p:cNvSpPr>
            <a:spLocks noGrp="1"/>
          </p:cNvSpPr>
          <p:nvPr>
            <p:ph type="title"/>
          </p:nvPr>
        </p:nvSpPr>
        <p:spPr/>
        <p:txBody>
          <a:bodyPr/>
          <a:lstStyle/>
          <a:p>
            <a:pPr eaLnBrk="1" hangingPunct="1"/>
            <a:r>
              <a:rPr lang="el-GR" altLang="el-GR"/>
              <a:t>Χρονολογικός προσδιορισμός</a:t>
            </a:r>
          </a:p>
        </p:txBody>
      </p:sp>
      <p:sp>
        <p:nvSpPr>
          <p:cNvPr id="5123" name="Rectangle 3">
            <a:extLst>
              <a:ext uri="{FF2B5EF4-FFF2-40B4-BE49-F238E27FC236}">
                <a16:creationId xmlns:a16="http://schemas.microsoft.com/office/drawing/2014/main" id="{B77C89CC-3AF2-407D-A42A-4A07D4227CB5}"/>
              </a:ext>
            </a:extLst>
          </p:cNvPr>
          <p:cNvSpPr>
            <a:spLocks noGrp="1"/>
          </p:cNvSpPr>
          <p:nvPr>
            <p:ph idx="1"/>
          </p:nvPr>
        </p:nvSpPr>
        <p:spPr/>
        <p:txBody>
          <a:bodyPr/>
          <a:lstStyle/>
          <a:p>
            <a:pPr eaLnBrk="1" hangingPunct="1">
              <a:lnSpc>
                <a:spcPct val="90000"/>
              </a:lnSpc>
            </a:pPr>
            <a:r>
              <a:rPr lang="el-GR" altLang="el-GR" sz="2700"/>
              <a:t>Έλληνες και Ιταλία στην προϊστορία</a:t>
            </a:r>
          </a:p>
          <a:p>
            <a:pPr eaLnBrk="1" hangingPunct="1">
              <a:lnSpc>
                <a:spcPct val="90000"/>
              </a:lnSpc>
            </a:pPr>
            <a:r>
              <a:rPr lang="el-GR" altLang="el-GR" sz="2700"/>
              <a:t>Οι προαποικιακές επαφές</a:t>
            </a:r>
          </a:p>
          <a:p>
            <a:pPr eaLnBrk="1" hangingPunct="1">
              <a:lnSpc>
                <a:spcPct val="90000"/>
              </a:lnSpc>
            </a:pPr>
            <a:r>
              <a:rPr lang="el-GR" altLang="el-GR" sz="2700"/>
              <a:t>Ο Αποικισμός</a:t>
            </a:r>
          </a:p>
          <a:p>
            <a:pPr eaLnBrk="1" hangingPunct="1">
              <a:lnSpc>
                <a:spcPct val="90000"/>
              </a:lnSpc>
            </a:pPr>
            <a:r>
              <a:rPr lang="el-GR" altLang="el-GR" sz="2700"/>
              <a:t>Η εξέλιξη του Ελληνισμού της Δύσης στην αρχαϊκή περίοδο</a:t>
            </a:r>
          </a:p>
          <a:p>
            <a:pPr eaLnBrk="1" hangingPunct="1">
              <a:lnSpc>
                <a:spcPct val="90000"/>
              </a:lnSpc>
            </a:pPr>
            <a:r>
              <a:rPr lang="el-GR" altLang="el-GR" sz="2700"/>
              <a:t>Ο 5ος αιώνας</a:t>
            </a:r>
          </a:p>
          <a:p>
            <a:pPr eaLnBrk="1" hangingPunct="1">
              <a:lnSpc>
                <a:spcPct val="90000"/>
              </a:lnSpc>
            </a:pPr>
            <a:r>
              <a:rPr lang="el-GR" altLang="el-GR" sz="2700"/>
              <a:t>Ο 4ος αιώνας</a:t>
            </a:r>
          </a:p>
          <a:p>
            <a:pPr eaLnBrk="1" hangingPunct="1">
              <a:lnSpc>
                <a:spcPct val="90000"/>
              </a:lnSpc>
            </a:pPr>
            <a:r>
              <a:rPr lang="el-GR" altLang="el-GR" sz="2700"/>
              <a:t>Η πάλη με τη Ρώμη</a:t>
            </a:r>
          </a:p>
          <a:p>
            <a:pPr eaLnBrk="1" hangingPunct="1">
              <a:lnSpc>
                <a:spcPct val="90000"/>
              </a:lnSpc>
            </a:pPr>
            <a:r>
              <a:rPr lang="el-GR" altLang="el-GR" sz="2700"/>
              <a:t>Υποταγή και ρωμαϊκή κατάκτηση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38B35B85-AF42-499D-A0D2-D95C6F81C0E3}"/>
              </a:ext>
            </a:extLst>
          </p:cNvPr>
          <p:cNvSpPr>
            <a:spLocks noGrp="1"/>
          </p:cNvSpPr>
          <p:nvPr>
            <p:ph type="title"/>
          </p:nvPr>
        </p:nvSpPr>
        <p:spPr/>
        <p:txBody>
          <a:bodyPr/>
          <a:lstStyle/>
          <a:p>
            <a:r>
              <a:rPr lang="el-GR" altLang="el-GR" dirty="0"/>
              <a:t>24-25. Δαυνία. Μεσσαπία</a:t>
            </a:r>
          </a:p>
        </p:txBody>
      </p:sp>
      <p:pic>
        <p:nvPicPr>
          <p:cNvPr id="44035" name="Content Placeholder 4">
            <a:extLst>
              <a:ext uri="{FF2B5EF4-FFF2-40B4-BE49-F238E27FC236}">
                <a16:creationId xmlns:a16="http://schemas.microsoft.com/office/drawing/2014/main" id="{6D7B2A46-6DCA-481E-89B7-195301058B4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035676" y="1217613"/>
            <a:ext cx="4613275" cy="5395912"/>
          </a:xfrm>
        </p:spPr>
      </p:pic>
      <p:pic>
        <p:nvPicPr>
          <p:cNvPr id="44036" name="Picture 6">
            <a:extLst>
              <a:ext uri="{FF2B5EF4-FFF2-40B4-BE49-F238E27FC236}">
                <a16:creationId xmlns:a16="http://schemas.microsoft.com/office/drawing/2014/main" id="{D419ABA0-39D1-493C-A092-12BA9303C2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6225" y="1700213"/>
            <a:ext cx="4325938" cy="378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DE70B21C-129F-472D-8D36-253BEFB0B531}"/>
              </a:ext>
            </a:extLst>
          </p:cNvPr>
          <p:cNvSpPr>
            <a:spLocks noGrp="1"/>
          </p:cNvSpPr>
          <p:nvPr>
            <p:ph type="title"/>
          </p:nvPr>
        </p:nvSpPr>
        <p:spPr/>
        <p:txBody>
          <a:bodyPr/>
          <a:lstStyle/>
          <a:p>
            <a:r>
              <a:rPr lang="el-GR" altLang="el-GR" dirty="0"/>
              <a:t>26. Τάφος στην </a:t>
            </a:r>
            <a:r>
              <a:rPr lang="en-US" altLang="el-GR" dirty="0" err="1"/>
              <a:t>Canosa</a:t>
            </a:r>
            <a:endParaRPr lang="el-GR" altLang="el-GR" dirty="0"/>
          </a:p>
        </p:txBody>
      </p:sp>
      <p:pic>
        <p:nvPicPr>
          <p:cNvPr id="45059" name="Content Placeholder 4">
            <a:extLst>
              <a:ext uri="{FF2B5EF4-FFF2-40B4-BE49-F238E27FC236}">
                <a16:creationId xmlns:a16="http://schemas.microsoft.com/office/drawing/2014/main" id="{1FF3E104-D196-4A90-8A38-BF731470939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47851" y="1417638"/>
            <a:ext cx="8328025" cy="4964112"/>
          </a:xfr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5BFA2FA9-E50D-4196-9548-9B40B4B8FD98}"/>
              </a:ext>
            </a:extLst>
          </p:cNvPr>
          <p:cNvSpPr>
            <a:spLocks noGrp="1"/>
          </p:cNvSpPr>
          <p:nvPr>
            <p:ph type="title"/>
          </p:nvPr>
        </p:nvSpPr>
        <p:spPr/>
        <p:txBody>
          <a:bodyPr/>
          <a:lstStyle/>
          <a:p>
            <a:r>
              <a:rPr lang="el-GR" altLang="el-GR" dirty="0"/>
              <a:t>27. </a:t>
            </a:r>
            <a:r>
              <a:rPr lang="en-US" altLang="el-GR" dirty="0"/>
              <a:t>Z</a:t>
            </a:r>
            <a:r>
              <a:rPr lang="el-GR" altLang="el-GR" dirty="0"/>
              <a:t>ωγραφική από τάφο της Πευκετίας</a:t>
            </a:r>
          </a:p>
        </p:txBody>
      </p:sp>
      <p:pic>
        <p:nvPicPr>
          <p:cNvPr id="46083" name="Content Placeholder 4">
            <a:extLst>
              <a:ext uri="{FF2B5EF4-FFF2-40B4-BE49-F238E27FC236}">
                <a16:creationId xmlns:a16="http://schemas.microsoft.com/office/drawing/2014/main" id="{7C33E746-C64C-4260-A066-085DE25BEA7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1695451"/>
            <a:ext cx="8229600" cy="4335463"/>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0939A9F3-E824-4BCA-BDB0-8613139D2711}"/>
              </a:ext>
            </a:extLst>
          </p:cNvPr>
          <p:cNvSpPr>
            <a:spLocks noGrp="1"/>
          </p:cNvSpPr>
          <p:nvPr>
            <p:ph type="title"/>
          </p:nvPr>
        </p:nvSpPr>
        <p:spPr/>
        <p:txBody>
          <a:bodyPr/>
          <a:lstStyle/>
          <a:p>
            <a:r>
              <a:rPr lang="el-GR" altLang="el-GR"/>
              <a:t>Λευκανοί και Βρέττιοι</a:t>
            </a:r>
          </a:p>
        </p:txBody>
      </p:sp>
      <p:sp>
        <p:nvSpPr>
          <p:cNvPr id="47107" name="Content Placeholder 2">
            <a:extLst>
              <a:ext uri="{FF2B5EF4-FFF2-40B4-BE49-F238E27FC236}">
                <a16:creationId xmlns:a16="http://schemas.microsoft.com/office/drawing/2014/main" id="{83E6552F-00E7-41C3-A9AD-E7AD41D7EC10}"/>
              </a:ext>
            </a:extLst>
          </p:cNvPr>
          <p:cNvSpPr>
            <a:spLocks noGrp="1"/>
          </p:cNvSpPr>
          <p:nvPr>
            <p:ph idx="1"/>
          </p:nvPr>
        </p:nvSpPr>
        <p:spPr/>
        <p:txBody>
          <a:bodyPr/>
          <a:lstStyle/>
          <a:p>
            <a:r>
              <a:rPr lang="el-GR" altLang="el-GR" dirty="0"/>
              <a:t>Λαοί οσκικής καταγωγής, παίρνουν το όνομά τους από το τοτεμικό ζώο της φυλής (λύκος και ελάφι). </a:t>
            </a:r>
          </a:p>
          <a:p>
            <a:r>
              <a:rPr lang="el-GR" altLang="el-GR" dirty="0"/>
              <a:t>Οι Λευκανοί καταλαμβάνουν τον ύστερο 5</a:t>
            </a:r>
            <a:r>
              <a:rPr lang="el-GR" altLang="el-GR" baseline="30000" dirty="0"/>
              <a:t>ο</a:t>
            </a:r>
            <a:r>
              <a:rPr lang="el-GR" altLang="el-GR" dirty="0"/>
              <a:t> και τον 4</a:t>
            </a:r>
            <a:r>
              <a:rPr lang="el-GR" altLang="el-GR" baseline="30000" dirty="0"/>
              <a:t>ο</a:t>
            </a:r>
            <a:r>
              <a:rPr lang="el-GR" altLang="el-GR" dirty="0"/>
              <a:t> αιώνα την Ποσειδωνία και το Λάος και συμβιώνουν με τους Έλληνες. </a:t>
            </a:r>
          </a:p>
          <a:p>
            <a:r>
              <a:rPr lang="el-GR" altLang="el-GR" dirty="0"/>
              <a:t>Οι Βρέττιοι ζουν σε μικρά πολίσματα. </a:t>
            </a:r>
          </a:p>
          <a:p>
            <a:r>
              <a:rPr lang="el-GR" altLang="el-GR" dirty="0"/>
              <a:t>Σύμμαχοι των Ρωμαίων</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0293F5BF-314D-4255-907F-3CBCC2CEA1C6}"/>
              </a:ext>
            </a:extLst>
          </p:cNvPr>
          <p:cNvSpPr>
            <a:spLocks noGrp="1"/>
          </p:cNvSpPr>
          <p:nvPr>
            <p:ph type="title"/>
          </p:nvPr>
        </p:nvSpPr>
        <p:spPr/>
        <p:txBody>
          <a:bodyPr/>
          <a:lstStyle/>
          <a:p>
            <a:r>
              <a:rPr lang="el-GR" altLang="el-GR" dirty="0"/>
              <a:t>28. Τάφος Οινοτρίων </a:t>
            </a:r>
            <a:r>
              <a:rPr lang="en-US" altLang="el-GR" dirty="0"/>
              <a:t> </a:t>
            </a:r>
            <a:r>
              <a:rPr lang="el-GR" altLang="el-GR" dirty="0"/>
              <a:t>στην </a:t>
            </a:r>
            <a:r>
              <a:rPr lang="en-US" altLang="el-GR" dirty="0"/>
              <a:t>Guardia </a:t>
            </a:r>
            <a:r>
              <a:rPr lang="en-US" altLang="el-GR" dirty="0" err="1"/>
              <a:t>Perticara</a:t>
            </a:r>
            <a:r>
              <a:rPr lang="en-US" altLang="el-GR" dirty="0"/>
              <a:t> (Lucania)</a:t>
            </a:r>
            <a:endParaRPr lang="el-GR" altLang="el-GR" dirty="0"/>
          </a:p>
        </p:txBody>
      </p:sp>
      <p:pic>
        <p:nvPicPr>
          <p:cNvPr id="48131" name="Content Placeholder 4">
            <a:extLst>
              <a:ext uri="{FF2B5EF4-FFF2-40B4-BE49-F238E27FC236}">
                <a16:creationId xmlns:a16="http://schemas.microsoft.com/office/drawing/2014/main" id="{1D7A8000-CDFB-4F02-B03E-6BF68AE9E7C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224339" y="1916114"/>
            <a:ext cx="4175125" cy="4778375"/>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AC2689E8-2A68-435A-8264-FBD5B959A5E0}"/>
              </a:ext>
            </a:extLst>
          </p:cNvPr>
          <p:cNvSpPr>
            <a:spLocks noGrp="1"/>
          </p:cNvSpPr>
          <p:nvPr>
            <p:ph type="title"/>
          </p:nvPr>
        </p:nvSpPr>
        <p:spPr/>
        <p:txBody>
          <a:bodyPr/>
          <a:lstStyle/>
          <a:p>
            <a:r>
              <a:rPr lang="el-GR" altLang="el-GR" dirty="0"/>
              <a:t>29-30. Γραπτοί τάφοι και αγγεία από το </a:t>
            </a:r>
            <a:r>
              <a:rPr lang="en-US" altLang="el-GR" dirty="0"/>
              <a:t>Paestum</a:t>
            </a:r>
            <a:endParaRPr lang="el-GR" altLang="el-GR" dirty="0"/>
          </a:p>
        </p:txBody>
      </p:sp>
      <p:pic>
        <p:nvPicPr>
          <p:cNvPr id="50179" name="Content Placeholder 4">
            <a:extLst>
              <a:ext uri="{FF2B5EF4-FFF2-40B4-BE49-F238E27FC236}">
                <a16:creationId xmlns:a16="http://schemas.microsoft.com/office/drawing/2014/main" id="{2F4BCE7E-36E2-42AA-AA4A-620A14C4727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31950" y="1557339"/>
            <a:ext cx="3671888" cy="5132387"/>
          </a:xfrm>
        </p:spPr>
      </p:pic>
      <p:pic>
        <p:nvPicPr>
          <p:cNvPr id="50180" name="Picture 6">
            <a:extLst>
              <a:ext uri="{FF2B5EF4-FFF2-40B4-BE49-F238E27FC236}">
                <a16:creationId xmlns:a16="http://schemas.microsoft.com/office/drawing/2014/main" id="{C8FAA70A-8114-401D-9497-12BFBA8682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201" y="1557339"/>
            <a:ext cx="4797425"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23E10031-D535-4A5B-AA55-01BB9B4F63E0}"/>
              </a:ext>
            </a:extLst>
          </p:cNvPr>
          <p:cNvSpPr>
            <a:spLocks noGrp="1"/>
          </p:cNvSpPr>
          <p:nvPr>
            <p:ph type="title"/>
          </p:nvPr>
        </p:nvSpPr>
        <p:spPr/>
        <p:txBody>
          <a:bodyPr/>
          <a:lstStyle/>
          <a:p>
            <a:r>
              <a:rPr lang="el-GR" altLang="el-GR" dirty="0"/>
              <a:t>31. Λευκανική επιγραφή από την Ποτέντζα </a:t>
            </a:r>
          </a:p>
        </p:txBody>
      </p:sp>
      <p:pic>
        <p:nvPicPr>
          <p:cNvPr id="49155" name="Content Placeholder 4">
            <a:extLst>
              <a:ext uri="{FF2B5EF4-FFF2-40B4-BE49-F238E27FC236}">
                <a16:creationId xmlns:a16="http://schemas.microsoft.com/office/drawing/2014/main" id="{E0997832-908D-4AA0-BC21-D7BEA230AEF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025901" y="1600200"/>
            <a:ext cx="4733925" cy="5176838"/>
          </a:xfr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A4053417-BB42-4989-A4CE-91D81DDE516B}"/>
              </a:ext>
            </a:extLst>
          </p:cNvPr>
          <p:cNvSpPr>
            <a:spLocks noGrp="1"/>
          </p:cNvSpPr>
          <p:nvPr>
            <p:ph type="title"/>
          </p:nvPr>
        </p:nvSpPr>
        <p:spPr/>
        <p:txBody>
          <a:bodyPr/>
          <a:lstStyle/>
          <a:p>
            <a:r>
              <a:rPr lang="el-GR" altLang="el-GR" dirty="0"/>
              <a:t>32. Ελύμοι, Σικελοί και Σικανοί </a:t>
            </a:r>
          </a:p>
        </p:txBody>
      </p:sp>
      <p:pic>
        <p:nvPicPr>
          <p:cNvPr id="51203" name="Picture 4" descr="G:\Sicily_prehellenic_topographic_map.svg.png">
            <a:extLst>
              <a:ext uri="{FF2B5EF4-FFF2-40B4-BE49-F238E27FC236}">
                <a16:creationId xmlns:a16="http://schemas.microsoft.com/office/drawing/2014/main" id="{D976B24D-E824-4690-B044-0F181B6101A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66989" y="1557338"/>
            <a:ext cx="7672387" cy="5111750"/>
          </a:xfr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Τίτλος 1">
            <a:extLst>
              <a:ext uri="{FF2B5EF4-FFF2-40B4-BE49-F238E27FC236}">
                <a16:creationId xmlns:a16="http://schemas.microsoft.com/office/drawing/2014/main" id="{F7EA3B81-E497-46AE-BBC3-FA74416C8696}"/>
              </a:ext>
            </a:extLst>
          </p:cNvPr>
          <p:cNvSpPr>
            <a:spLocks noGrp="1"/>
          </p:cNvSpPr>
          <p:nvPr>
            <p:ph type="title"/>
          </p:nvPr>
        </p:nvSpPr>
        <p:spPr/>
        <p:txBody>
          <a:bodyPr/>
          <a:lstStyle/>
          <a:p>
            <a:r>
              <a:rPr lang="el-GR" altLang="el-GR" dirty="0"/>
              <a:t>Σικανοί και Σικελοί</a:t>
            </a:r>
          </a:p>
        </p:txBody>
      </p:sp>
      <p:sp>
        <p:nvSpPr>
          <p:cNvPr id="3" name="Θέση περιεχομένου 2">
            <a:extLst>
              <a:ext uri="{FF2B5EF4-FFF2-40B4-BE49-F238E27FC236}">
                <a16:creationId xmlns:a16="http://schemas.microsoft.com/office/drawing/2014/main" id="{E276A94A-86F1-4F23-894D-D9E71ED7BB36}"/>
              </a:ext>
            </a:extLst>
          </p:cNvPr>
          <p:cNvSpPr>
            <a:spLocks noGrp="1"/>
          </p:cNvSpPr>
          <p:nvPr>
            <p:ph idx="1"/>
          </p:nvPr>
        </p:nvSpPr>
        <p:spPr/>
        <p:txBody>
          <a:bodyPr/>
          <a:lstStyle/>
          <a:p>
            <a:pPr marL="0" indent="0">
              <a:buNone/>
              <a:defRPr/>
            </a:pPr>
            <a:r>
              <a:rPr lang="el-GR" sz="2000" dirty="0"/>
              <a:t>Πρόκειται για τους πρώτους κατοίκους της νήσου. Προέρχονται είτε από την Ιβηρική, είτε είναι αυτόχθονες. Η γλώσσα τους είναι </a:t>
            </a:r>
            <a:r>
              <a:rPr lang="el-GR" sz="2000" dirty="0" err="1"/>
              <a:t>ινδο</a:t>
            </a:r>
            <a:r>
              <a:rPr lang="el-GR" sz="2000" dirty="0"/>
              <a:t>-ευρωπαϊκή, με πιθανούς δεσμούς με την Ιλλυρία. Οι Σικανοί αναφέρονται και από τις λατινικές πηγές, ως προερχόμενοι από το Λάτιο. </a:t>
            </a:r>
          </a:p>
          <a:p>
            <a:pPr marL="0" indent="0">
              <a:buNone/>
              <a:defRPr/>
            </a:pPr>
            <a:r>
              <a:rPr lang="el-GR" sz="2000" dirty="0"/>
              <a:t>Στην ιστορική περίοδο περιορίζονται στην ΝΔ περιοχή της νήσου, γύρω από τον Ακράγαντα και τη Γέλα. </a:t>
            </a:r>
          </a:p>
          <a:p>
            <a:pPr marL="0" indent="0">
              <a:buNone/>
              <a:defRPr/>
            </a:pPr>
            <a:r>
              <a:rPr lang="el-GR" sz="2000" dirty="0"/>
              <a:t>Το αλφάβητό τους προέρχεται από το ελληνικό. </a:t>
            </a:r>
          </a:p>
          <a:p>
            <a:pPr marL="0" indent="0">
              <a:buNone/>
              <a:defRPr/>
            </a:pPr>
            <a:r>
              <a:rPr lang="el-GR" sz="2000" dirty="0"/>
              <a:t>Οι Σίκουλοι/Σικελοί θεωρούνται από τις πηγές ιταλικός λαός. Βρίσκονται στην ανατολική Σικελία, όπως μαρτυρά και το </a:t>
            </a:r>
            <a:r>
              <a:rPr lang="el-GR" sz="2000" dirty="0" err="1"/>
              <a:t>ανθρωπονύμιο</a:t>
            </a:r>
            <a:r>
              <a:rPr lang="el-GR" sz="2000" dirty="0"/>
              <a:t> Σικελός (Σελινούς, Συρακούσες κλπ.). </a:t>
            </a:r>
          </a:p>
          <a:p>
            <a:pPr marL="0" indent="0">
              <a:buNone/>
              <a:defRPr/>
            </a:pPr>
            <a:r>
              <a:rPr lang="el-GR" sz="2000" dirty="0"/>
              <a:t>Σημαντικές θέσεις στην ενδοχώρα (</a:t>
            </a:r>
            <a:r>
              <a:rPr lang="en-US" sz="2000" dirty="0" err="1"/>
              <a:t>Sabbucina</a:t>
            </a:r>
            <a:r>
              <a:rPr lang="en-US" sz="2000" dirty="0"/>
              <a:t>, </a:t>
            </a:r>
            <a:r>
              <a:rPr lang="en-US" sz="2000" dirty="0" err="1"/>
              <a:t>Vassallaggi</a:t>
            </a:r>
            <a:r>
              <a:rPr lang="el-GR" sz="2000" dirty="0"/>
              <a:t>, </a:t>
            </a:r>
            <a:r>
              <a:rPr lang="en-US" sz="2000" dirty="0" err="1"/>
              <a:t>Sant</a:t>
            </a:r>
            <a:r>
              <a:rPr lang="en-US" sz="2000" dirty="0"/>
              <a:t> Angelo </a:t>
            </a:r>
            <a:r>
              <a:rPr lang="en-US" sz="2000" dirty="0" err="1"/>
              <a:t>Muxaro</a:t>
            </a:r>
            <a:r>
              <a:rPr lang="el-GR" sz="2000" dirty="0"/>
              <a:t>, η έδρα του μυθικού βασιλιά Κώκαλου, </a:t>
            </a:r>
            <a:r>
              <a:rPr lang="en-US" sz="2000" dirty="0"/>
              <a:t>Monte </a:t>
            </a:r>
            <a:r>
              <a:rPr lang="en-US" sz="2000" dirty="0" err="1"/>
              <a:t>Bubbonia</a:t>
            </a:r>
            <a:r>
              <a:rPr lang="en-US" sz="2000" dirty="0"/>
              <a:t>). </a:t>
            </a:r>
            <a:r>
              <a:rPr lang="el-GR" sz="2000" dirty="0"/>
              <a:t>Πρόκειται για ορεινούς οργανωμένους οικισμούς. </a:t>
            </a:r>
            <a:endParaRPr lang="en-US" sz="2000" dirty="0"/>
          </a:p>
          <a:p>
            <a:pPr marL="0" indent="0">
              <a:buNone/>
              <a:defRPr/>
            </a:pPr>
            <a:r>
              <a:rPr lang="en-US" sz="2000" dirty="0"/>
              <a:t>A</a:t>
            </a:r>
            <a:r>
              <a:rPr lang="el-GR" sz="2000" dirty="0" err="1"/>
              <a:t>πό</a:t>
            </a:r>
            <a:r>
              <a:rPr lang="el-GR" sz="2000" dirty="0"/>
              <a:t> το λεξιλόγιο που διασώζουν οι αρχαίοι συγγραφείς, φαίνεται ότι έχουν σχέσεις με </a:t>
            </a:r>
            <a:r>
              <a:rPr lang="el-GR" sz="2000" dirty="0" err="1"/>
              <a:t>οσκικούς</a:t>
            </a:r>
            <a:r>
              <a:rPr lang="el-GR" sz="2000" dirty="0"/>
              <a:t> πληθυσμούς της Κ. Ιταλίας. </a:t>
            </a:r>
            <a:endParaRPr lang="en-US" sz="2000" dirty="0"/>
          </a:p>
          <a:p>
            <a:pPr>
              <a:buFont typeface="Arial" charset="0"/>
              <a:buChar char="•"/>
              <a:defRPr/>
            </a:pPr>
            <a:endParaRPr lang="el-GR"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Τίτλος 1">
            <a:extLst>
              <a:ext uri="{FF2B5EF4-FFF2-40B4-BE49-F238E27FC236}">
                <a16:creationId xmlns:a16="http://schemas.microsoft.com/office/drawing/2014/main" id="{4F2375AB-ACD7-4DE3-AA8A-CCE164802B1D}"/>
              </a:ext>
            </a:extLst>
          </p:cNvPr>
          <p:cNvSpPr>
            <a:spLocks noGrp="1"/>
          </p:cNvSpPr>
          <p:nvPr>
            <p:ph type="title"/>
          </p:nvPr>
        </p:nvSpPr>
        <p:spPr/>
        <p:txBody>
          <a:bodyPr/>
          <a:lstStyle/>
          <a:p>
            <a:r>
              <a:rPr lang="el-GR" altLang="el-GR" dirty="0"/>
              <a:t>33. </a:t>
            </a:r>
            <a:r>
              <a:rPr lang="en-US" altLang="el-GR" dirty="0" err="1"/>
              <a:t>Sabucina</a:t>
            </a:r>
            <a:endParaRPr lang="el-GR" altLang="el-GR" dirty="0"/>
          </a:p>
        </p:txBody>
      </p:sp>
      <p:pic>
        <p:nvPicPr>
          <p:cNvPr id="59395" name="Picture 2" descr="G:\Screenshot 2023-02-21 at 11-43-07 () - TIPOLOGIE_FUNERARIE_RITUALI_E_CORREDI_DE.pdf.png">
            <a:extLst>
              <a:ext uri="{FF2B5EF4-FFF2-40B4-BE49-F238E27FC236}">
                <a16:creationId xmlns:a16="http://schemas.microsoft.com/office/drawing/2014/main" id="{8819EC3D-484F-4624-9E89-32875902FC0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31950" y="1484314"/>
            <a:ext cx="8910638" cy="5113337"/>
          </a:xfr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27A07823-EE5C-4E10-A81E-F652E1DC87DB}"/>
              </a:ext>
            </a:extLst>
          </p:cNvPr>
          <p:cNvSpPr>
            <a:spLocks noGrp="1"/>
          </p:cNvSpPr>
          <p:nvPr>
            <p:ph type="title"/>
          </p:nvPr>
        </p:nvSpPr>
        <p:spPr/>
        <p:txBody>
          <a:bodyPr/>
          <a:lstStyle/>
          <a:p>
            <a:pPr eaLnBrk="1" hangingPunct="1"/>
            <a:r>
              <a:rPr lang="el-GR" altLang="el-GR"/>
              <a:t>Θέματα</a:t>
            </a:r>
          </a:p>
        </p:txBody>
      </p:sp>
      <p:sp>
        <p:nvSpPr>
          <p:cNvPr id="6147" name="Rectangle 3">
            <a:extLst>
              <a:ext uri="{FF2B5EF4-FFF2-40B4-BE49-F238E27FC236}">
                <a16:creationId xmlns:a16="http://schemas.microsoft.com/office/drawing/2014/main" id="{A8DA8FA9-F9EB-4C33-AB98-72B896B70ADC}"/>
              </a:ext>
            </a:extLst>
          </p:cNvPr>
          <p:cNvSpPr>
            <a:spLocks noGrp="1"/>
          </p:cNvSpPr>
          <p:nvPr>
            <p:ph idx="1"/>
          </p:nvPr>
        </p:nvSpPr>
        <p:spPr/>
        <p:txBody>
          <a:bodyPr/>
          <a:lstStyle/>
          <a:p>
            <a:pPr eaLnBrk="1" hangingPunct="1"/>
            <a:r>
              <a:rPr lang="el-GR" altLang="el-GR"/>
              <a:t>Αρχαιολογία του αποικισμού</a:t>
            </a:r>
          </a:p>
          <a:p>
            <a:pPr eaLnBrk="1" hangingPunct="1"/>
            <a:r>
              <a:rPr lang="el-GR" altLang="el-GR"/>
              <a:t>Ο κόσμος των αυτοχθόνων και οι Έλληνες</a:t>
            </a:r>
          </a:p>
          <a:p>
            <a:pPr eaLnBrk="1" hangingPunct="1"/>
            <a:r>
              <a:rPr lang="el-GR" altLang="el-GR"/>
              <a:t>Πολεοδομική και αρχιτεκτονική εξέλιξη των πόλεων της Νότιας Ιταλίας και της Σικελίας</a:t>
            </a:r>
          </a:p>
          <a:p>
            <a:pPr eaLnBrk="1" hangingPunct="1"/>
            <a:r>
              <a:rPr lang="el-GR" altLang="el-GR"/>
              <a:t>Τέχνη</a:t>
            </a:r>
          </a:p>
          <a:p>
            <a:pPr eaLnBrk="1" hangingPunct="1"/>
            <a:r>
              <a:rPr lang="el-GR" altLang="el-GR"/>
              <a:t>Νομίσματα</a:t>
            </a:r>
          </a:p>
          <a:p>
            <a:pPr eaLnBrk="1" hangingPunct="1"/>
            <a:r>
              <a:rPr lang="el-GR" altLang="el-GR"/>
              <a:t>Ιστορία</a:t>
            </a:r>
          </a:p>
          <a:p>
            <a:pPr eaLnBrk="1" hangingPunct="1"/>
            <a:endParaRPr lang="el-GR" altLang="el-G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Τίτλος 1">
            <a:extLst>
              <a:ext uri="{FF2B5EF4-FFF2-40B4-BE49-F238E27FC236}">
                <a16:creationId xmlns:a16="http://schemas.microsoft.com/office/drawing/2014/main" id="{031F0B0B-D0BA-450C-B5B2-0575915007CC}"/>
              </a:ext>
            </a:extLst>
          </p:cNvPr>
          <p:cNvSpPr>
            <a:spLocks noGrp="1"/>
          </p:cNvSpPr>
          <p:nvPr>
            <p:ph type="title"/>
          </p:nvPr>
        </p:nvSpPr>
        <p:spPr/>
        <p:txBody>
          <a:bodyPr/>
          <a:lstStyle/>
          <a:p>
            <a:r>
              <a:rPr lang="el-GR" altLang="el-GR" dirty="0"/>
              <a:t>34. Ταφικό μνημείο. </a:t>
            </a:r>
          </a:p>
        </p:txBody>
      </p:sp>
      <p:pic>
        <p:nvPicPr>
          <p:cNvPr id="60419" name="Picture 2" descr="G:\Screenshot 2023-02-21 at 11-43-26 () - TIPOLOGIE_FUNERARIE_RITUALI_E_CORREDI_DE.pdf.png">
            <a:extLst>
              <a:ext uri="{FF2B5EF4-FFF2-40B4-BE49-F238E27FC236}">
                <a16:creationId xmlns:a16="http://schemas.microsoft.com/office/drawing/2014/main" id="{FA1FDF6C-FC48-4D9F-97CB-C83544E0773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31950" y="1700214"/>
            <a:ext cx="8705850" cy="3673475"/>
          </a:xfrm>
          <a:noFill/>
        </p:spPr>
      </p:pic>
    </p:spTree>
  </p:cSld>
  <p:clrMapOvr>
    <a:masterClrMapping/>
  </p:clrMapOvr>
  <p:transition spd="slow" advTm="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Τίτλος 1">
            <a:extLst>
              <a:ext uri="{FF2B5EF4-FFF2-40B4-BE49-F238E27FC236}">
                <a16:creationId xmlns:a16="http://schemas.microsoft.com/office/drawing/2014/main" id="{8A2E43CF-915E-4D98-9D2B-6FC3E5894A58}"/>
              </a:ext>
            </a:extLst>
          </p:cNvPr>
          <p:cNvSpPr>
            <a:spLocks noGrp="1"/>
          </p:cNvSpPr>
          <p:nvPr>
            <p:ph type="title"/>
          </p:nvPr>
        </p:nvSpPr>
        <p:spPr/>
        <p:txBody>
          <a:bodyPr/>
          <a:lstStyle/>
          <a:p>
            <a:r>
              <a:rPr lang="el-GR" altLang="el-GR" dirty="0"/>
              <a:t>35. Ταφικό σύνολο</a:t>
            </a:r>
          </a:p>
        </p:txBody>
      </p:sp>
      <p:pic>
        <p:nvPicPr>
          <p:cNvPr id="61443" name="Picture 2" descr="G:\Screenshot 2023-02-21 at 11-43-43 () - TIPOLOGIE_FUNERARIE_RITUALI_E_CORREDI_DE.pdf.png">
            <a:extLst>
              <a:ext uri="{FF2B5EF4-FFF2-40B4-BE49-F238E27FC236}">
                <a16:creationId xmlns:a16="http://schemas.microsoft.com/office/drawing/2014/main" id="{6E5A4FB7-FB30-4DDD-A634-B86F523F888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35189" y="1341439"/>
            <a:ext cx="7921625" cy="5375275"/>
          </a:xfr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05B0D3D5-DB1F-4114-ACC0-466B59AE08D8}"/>
              </a:ext>
            </a:extLst>
          </p:cNvPr>
          <p:cNvSpPr>
            <a:spLocks noGrp="1"/>
          </p:cNvSpPr>
          <p:nvPr>
            <p:ph type="title"/>
          </p:nvPr>
        </p:nvSpPr>
        <p:spPr/>
        <p:txBody>
          <a:bodyPr/>
          <a:lstStyle/>
          <a:p>
            <a:r>
              <a:rPr lang="el-GR" altLang="el-GR"/>
              <a:t>Έλυμοι </a:t>
            </a:r>
          </a:p>
        </p:txBody>
      </p:sp>
      <p:sp>
        <p:nvSpPr>
          <p:cNvPr id="52227" name="Content Placeholder 2">
            <a:extLst>
              <a:ext uri="{FF2B5EF4-FFF2-40B4-BE49-F238E27FC236}">
                <a16:creationId xmlns:a16="http://schemas.microsoft.com/office/drawing/2014/main" id="{57033C3B-44F4-4DB8-ABA4-2BEFC611C01A}"/>
              </a:ext>
            </a:extLst>
          </p:cNvPr>
          <p:cNvSpPr>
            <a:spLocks noGrp="1"/>
          </p:cNvSpPr>
          <p:nvPr>
            <p:ph idx="1"/>
          </p:nvPr>
        </p:nvSpPr>
        <p:spPr/>
        <p:txBody>
          <a:bodyPr/>
          <a:lstStyle/>
          <a:p>
            <a:r>
              <a:rPr lang="el-GR" altLang="el-GR"/>
              <a:t>Λαός ινδοευρωπαϊκός. Η γλώσσα τους, γνωστή από μικρό αριθμό επιγραφών σε αττικά αγγεία του 6</a:t>
            </a:r>
            <a:r>
              <a:rPr lang="el-GR" altLang="el-GR" baseline="30000"/>
              <a:t>ου</a:t>
            </a:r>
            <a:r>
              <a:rPr lang="el-GR" altLang="el-GR"/>
              <a:t> και του 5</a:t>
            </a:r>
            <a:r>
              <a:rPr lang="el-GR" altLang="el-GR" baseline="30000"/>
              <a:t>ου</a:t>
            </a:r>
            <a:r>
              <a:rPr lang="el-GR" altLang="el-GR"/>
              <a:t> αι. π.Χ. και από λεζάντες σε νομίσματα, έχει δεχθεί μεγάλη επίδραση από τα ελληνικά</a:t>
            </a:r>
          </a:p>
          <a:p>
            <a:r>
              <a:rPr lang="el-GR" altLang="el-GR"/>
              <a:t>Συγγένειες με τη φρυγική, τη θρακική, ή τις ιταλικές γλώσσες. Το αλφάβητό τους είναι μια ελεύθερη προσαρμογή του ελληνικού αλφαβήτου του Σελινούντα.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E6DB902D-D95F-4F2A-9EBC-0067E778F839}"/>
              </a:ext>
            </a:extLst>
          </p:cNvPr>
          <p:cNvSpPr>
            <a:spLocks noGrp="1"/>
          </p:cNvSpPr>
          <p:nvPr>
            <p:ph type="title"/>
          </p:nvPr>
        </p:nvSpPr>
        <p:spPr/>
        <p:txBody>
          <a:bodyPr/>
          <a:lstStyle/>
          <a:p>
            <a:r>
              <a:rPr lang="el-GR" altLang="el-GR"/>
              <a:t>Έλυμοι</a:t>
            </a:r>
          </a:p>
        </p:txBody>
      </p:sp>
      <p:sp>
        <p:nvSpPr>
          <p:cNvPr id="53251" name="Content Placeholder 2">
            <a:extLst>
              <a:ext uri="{FF2B5EF4-FFF2-40B4-BE49-F238E27FC236}">
                <a16:creationId xmlns:a16="http://schemas.microsoft.com/office/drawing/2014/main" id="{73C9A193-A3FC-4E18-BDA4-F05852509343}"/>
              </a:ext>
            </a:extLst>
          </p:cNvPr>
          <p:cNvSpPr>
            <a:spLocks noGrp="1"/>
          </p:cNvSpPr>
          <p:nvPr>
            <p:ph idx="1"/>
          </p:nvPr>
        </p:nvSpPr>
        <p:spPr/>
        <p:txBody>
          <a:bodyPr/>
          <a:lstStyle/>
          <a:p>
            <a:r>
              <a:rPr lang="el-GR" altLang="el-GR"/>
              <a:t>οι Έλυμοι ήταν βάρβαροι, αλλά κατάγονταν από τους Τρώες, επομένως οι εμπορικές σχέσεις μαζί τους δεν ήταν κάτι υποτιμητικό για τους Έλληνες (Θουκυδίδης 6.2).</a:t>
            </a:r>
          </a:p>
          <a:p>
            <a:r>
              <a:rPr lang="el-GR" altLang="el-GR"/>
              <a:t>Ο Ελλάνικος τους θεωρούσε ως λαό που ήρθε από την Ιταλία. </a:t>
            </a:r>
          </a:p>
          <a:p>
            <a:r>
              <a:rPr lang="el-GR" altLang="el-GR"/>
              <a:t>Σύμφωνα με την τρέχουσα αντίληψη, πρόκειται για ένα λαό αυτόχθονα, που κατοικούσε στην περιοχή από την ιταλική εποχή του Χαλκού.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A9D11BB9-24CD-4D4F-8CE6-F5FA3482926B}"/>
              </a:ext>
            </a:extLst>
          </p:cNvPr>
          <p:cNvSpPr>
            <a:spLocks noGrp="1"/>
          </p:cNvSpPr>
          <p:nvPr>
            <p:ph type="title"/>
          </p:nvPr>
        </p:nvSpPr>
        <p:spPr/>
        <p:txBody>
          <a:bodyPr/>
          <a:lstStyle/>
          <a:p>
            <a:r>
              <a:rPr lang="el-GR" altLang="el-GR" sz="2400" dirty="0"/>
              <a:t>36. Αττικές κύλικες με ελυμικά γκραφίτι από την Εγέστα</a:t>
            </a:r>
          </a:p>
        </p:txBody>
      </p:sp>
      <p:pic>
        <p:nvPicPr>
          <p:cNvPr id="54275" name="Content Placeholder 4">
            <a:extLst>
              <a:ext uri="{FF2B5EF4-FFF2-40B4-BE49-F238E27FC236}">
                <a16:creationId xmlns:a16="http://schemas.microsoft.com/office/drawing/2014/main" id="{7808E143-5A5D-42B9-8114-9FE2DD8519D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31950" y="3644900"/>
            <a:ext cx="5581650" cy="2960688"/>
          </a:xfrm>
        </p:spPr>
      </p:pic>
      <p:pic>
        <p:nvPicPr>
          <p:cNvPr id="54276" name="Picture 6">
            <a:extLst>
              <a:ext uri="{FF2B5EF4-FFF2-40B4-BE49-F238E27FC236}">
                <a16:creationId xmlns:a16="http://schemas.microsoft.com/office/drawing/2014/main" id="{D5FF064E-0461-44A9-8830-FE291F644A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4" y="1268414"/>
            <a:ext cx="4332287" cy="275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DBA48E93-B7CA-4AC7-9621-11CE468F2873}"/>
              </a:ext>
            </a:extLst>
          </p:cNvPr>
          <p:cNvSpPr>
            <a:spLocks noGrp="1"/>
          </p:cNvSpPr>
          <p:nvPr>
            <p:ph type="title"/>
          </p:nvPr>
        </p:nvSpPr>
        <p:spPr/>
        <p:txBody>
          <a:bodyPr/>
          <a:lstStyle/>
          <a:p>
            <a:r>
              <a:rPr lang="el-GR" altLang="el-GR"/>
              <a:t>Πόλεις των Ελύμων</a:t>
            </a:r>
          </a:p>
        </p:txBody>
      </p:sp>
      <p:sp>
        <p:nvSpPr>
          <p:cNvPr id="55299" name="Content Placeholder 2">
            <a:extLst>
              <a:ext uri="{FF2B5EF4-FFF2-40B4-BE49-F238E27FC236}">
                <a16:creationId xmlns:a16="http://schemas.microsoft.com/office/drawing/2014/main" id="{0B9DF80D-382F-411B-973F-0D33C709651B}"/>
              </a:ext>
            </a:extLst>
          </p:cNvPr>
          <p:cNvSpPr>
            <a:spLocks noGrp="1"/>
          </p:cNvSpPr>
          <p:nvPr>
            <p:ph idx="1"/>
          </p:nvPr>
        </p:nvSpPr>
        <p:spPr/>
        <p:txBody>
          <a:bodyPr/>
          <a:lstStyle/>
          <a:p>
            <a:r>
              <a:rPr lang="el-GR" altLang="el-GR"/>
              <a:t>Οι σημαντικότερες πόλεις τους ήταν η Εγέστα (ή Σεγέστα) η Έρυξ και η Εντέλλα, ενώ μια θέση που έχει ανασκαφεί και έχει δώσει σημαντικά ευρήματα είναι το </a:t>
            </a:r>
            <a:r>
              <a:rPr lang="en-US" altLang="el-GR"/>
              <a:t>Monte Iato</a:t>
            </a:r>
            <a:r>
              <a:rPr lang="el-GR" altLang="el-GR"/>
              <a:t>. </a:t>
            </a:r>
          </a:p>
          <a:p>
            <a:r>
              <a:rPr lang="el-GR" altLang="el-GR"/>
              <a:t>Λατρείες : </a:t>
            </a:r>
            <a:r>
              <a:rPr lang="en-US" altLang="el-GR"/>
              <a:t>Venus Erycina</a:t>
            </a:r>
            <a:r>
              <a:rPr lang="el-GR" altLang="el-GR"/>
              <a:t>, μητέρα των Θεών, Άρτεμις/</a:t>
            </a:r>
            <a:r>
              <a:rPr lang="en-US" altLang="el-GR"/>
              <a:t>Diana</a:t>
            </a:r>
            <a:r>
              <a:rPr lang="el-GR" altLang="el-GR"/>
              <a:t> της Σεγέστας. </a:t>
            </a:r>
          </a:p>
          <a:p>
            <a:r>
              <a:rPr lang="el-GR" altLang="el-GR"/>
              <a:t>Στη διάρκεια του 6</a:t>
            </a:r>
            <a:r>
              <a:rPr lang="el-GR" altLang="el-GR" baseline="30000"/>
              <a:t>ου</a:t>
            </a:r>
            <a:r>
              <a:rPr lang="el-GR" altLang="el-GR"/>
              <a:t> και του 5</a:t>
            </a:r>
            <a:r>
              <a:rPr lang="el-GR" altLang="el-GR" baseline="30000"/>
              <a:t>ου</a:t>
            </a:r>
            <a:r>
              <a:rPr lang="el-GR" altLang="el-GR"/>
              <a:t> αι. π.Χ., οι Έλυμοι συνήθως συμμαχούσαν με τους Καρχηδόνιους</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830A2D60-DFBF-4957-BD78-A12AEABFE6DB}"/>
              </a:ext>
            </a:extLst>
          </p:cNvPr>
          <p:cNvSpPr>
            <a:spLocks noGrp="1"/>
          </p:cNvSpPr>
          <p:nvPr>
            <p:ph type="title"/>
          </p:nvPr>
        </p:nvSpPr>
        <p:spPr/>
        <p:txBody>
          <a:bodyPr/>
          <a:lstStyle/>
          <a:p>
            <a:r>
              <a:rPr lang="el-GR" altLang="el-GR" dirty="0"/>
              <a:t>37. Δωρικός ναός στην Εγέστα</a:t>
            </a:r>
          </a:p>
        </p:txBody>
      </p:sp>
      <p:pic>
        <p:nvPicPr>
          <p:cNvPr id="56323" name="Content Placeholder 4">
            <a:extLst>
              <a:ext uri="{FF2B5EF4-FFF2-40B4-BE49-F238E27FC236}">
                <a16:creationId xmlns:a16="http://schemas.microsoft.com/office/drawing/2014/main" id="{AFF719F6-113D-4969-B517-8FBE02F1088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920893" y="1418917"/>
            <a:ext cx="6083300" cy="5545138"/>
          </a:xfr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DB8D1CA5-2A69-4CF9-B9C5-B9F2049B0829}"/>
              </a:ext>
            </a:extLst>
          </p:cNvPr>
          <p:cNvSpPr>
            <a:spLocks noGrp="1"/>
          </p:cNvSpPr>
          <p:nvPr>
            <p:ph type="title"/>
          </p:nvPr>
        </p:nvSpPr>
        <p:spPr/>
        <p:txBody>
          <a:bodyPr/>
          <a:lstStyle/>
          <a:p>
            <a:r>
              <a:rPr lang="el-GR" altLang="el-GR" dirty="0"/>
              <a:t>38. Οικία στο </a:t>
            </a:r>
            <a:r>
              <a:rPr lang="en-US" altLang="el-GR" dirty="0"/>
              <a:t>Monte </a:t>
            </a:r>
            <a:r>
              <a:rPr lang="en-US" altLang="el-GR" dirty="0" err="1"/>
              <a:t>Iato</a:t>
            </a:r>
            <a:r>
              <a:rPr lang="en-US" altLang="el-GR" dirty="0"/>
              <a:t> </a:t>
            </a:r>
            <a:endParaRPr lang="el-GR" altLang="el-GR" dirty="0"/>
          </a:p>
        </p:txBody>
      </p:sp>
      <p:pic>
        <p:nvPicPr>
          <p:cNvPr id="57347" name="Content Placeholder 4">
            <a:extLst>
              <a:ext uri="{FF2B5EF4-FFF2-40B4-BE49-F238E27FC236}">
                <a16:creationId xmlns:a16="http://schemas.microsoft.com/office/drawing/2014/main" id="{C2C1CE40-1033-4B93-9A85-FBE8E2DE3AA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1785939"/>
            <a:ext cx="8229600" cy="4154487"/>
          </a:xfr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a:extLst>
              <a:ext uri="{FF2B5EF4-FFF2-40B4-BE49-F238E27FC236}">
                <a16:creationId xmlns:a16="http://schemas.microsoft.com/office/drawing/2014/main" id="{73A52E88-B8C7-4934-A81C-0B54BCE62362}"/>
              </a:ext>
            </a:extLst>
          </p:cNvPr>
          <p:cNvSpPr>
            <a:spLocks noGrp="1"/>
          </p:cNvSpPr>
          <p:nvPr>
            <p:ph type="title"/>
          </p:nvPr>
        </p:nvSpPr>
        <p:spPr/>
        <p:txBody>
          <a:bodyPr/>
          <a:lstStyle/>
          <a:p>
            <a:r>
              <a:rPr lang="el-GR" altLang="el-GR"/>
              <a:t>Φοίνικες</a:t>
            </a:r>
          </a:p>
        </p:txBody>
      </p:sp>
      <p:sp>
        <p:nvSpPr>
          <p:cNvPr id="62467" name="Content Placeholder 2">
            <a:extLst>
              <a:ext uri="{FF2B5EF4-FFF2-40B4-BE49-F238E27FC236}">
                <a16:creationId xmlns:a16="http://schemas.microsoft.com/office/drawing/2014/main" id="{1E8658E6-330A-4711-8680-2E50F46704CB}"/>
              </a:ext>
            </a:extLst>
          </p:cNvPr>
          <p:cNvSpPr>
            <a:spLocks noGrp="1"/>
          </p:cNvSpPr>
          <p:nvPr>
            <p:ph idx="1"/>
          </p:nvPr>
        </p:nvSpPr>
        <p:spPr/>
        <p:txBody>
          <a:bodyPr/>
          <a:lstStyle/>
          <a:p>
            <a:r>
              <a:rPr lang="el-GR" altLang="el-GR"/>
              <a:t>Στη Σικελία οι Έλληνες συνάντησαν τους Φοίνικες, που σύμφωνα με το Θουκυδίδη, αλλά αντίθετα με την αρχαιολογική μαρτυρία, έφτασαν πρώτοι στο νησί, αλλά μετά τον αποικισμό περιορίστηκαν στο δυτικό άκρο της. </a:t>
            </a:r>
          </a:p>
          <a:p>
            <a:r>
              <a:rPr lang="el-GR" altLang="el-GR"/>
              <a:t>Οι Φοίνικες δραστηριοποιούνται σε μεγάλο βαθμό στη Σαρδηνία και την Ετρουρία, όπου ανταγωνίζονται τους Έλληνες, αλλά και συνυπάρχουν μαζί τους σε ελληνικά πολίσματα όπως οι Πιθηκούσσες.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FA6BD56-7161-4BAC-B02D-942E55C5238D}"/>
              </a:ext>
            </a:extLst>
          </p:cNvPr>
          <p:cNvSpPr>
            <a:spLocks noGrp="1"/>
          </p:cNvSpPr>
          <p:nvPr>
            <p:ph type="title"/>
          </p:nvPr>
        </p:nvSpPr>
        <p:spPr/>
        <p:txBody>
          <a:bodyPr rtlCol="0">
            <a:normAutofit/>
          </a:bodyPr>
          <a:lstStyle/>
          <a:p>
            <a:pPr>
              <a:defRPr/>
            </a:pPr>
            <a:r>
              <a:rPr lang="el-GR" dirty="0"/>
              <a:t>39. Φοινικική εξάπλωση στη Μεσόγειο</a:t>
            </a:r>
            <a:endParaRPr lang="en-US" dirty="0"/>
          </a:p>
        </p:txBody>
      </p:sp>
      <p:pic>
        <p:nvPicPr>
          <p:cNvPr id="63491" name="Εικόνα 2">
            <a:extLst>
              <a:ext uri="{FF2B5EF4-FFF2-40B4-BE49-F238E27FC236}">
                <a16:creationId xmlns:a16="http://schemas.microsoft.com/office/drawing/2014/main" id="{98642498-1EAE-4626-8F05-51838AF097D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39876" y="2060576"/>
            <a:ext cx="8748713"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Τίτλος 1">
            <a:extLst>
              <a:ext uri="{FF2B5EF4-FFF2-40B4-BE49-F238E27FC236}">
                <a16:creationId xmlns:a16="http://schemas.microsoft.com/office/drawing/2014/main" id="{0482AD18-6A2E-4260-8D77-F9A70470166C}"/>
              </a:ext>
            </a:extLst>
          </p:cNvPr>
          <p:cNvSpPr>
            <a:spLocks noGrp="1"/>
          </p:cNvSpPr>
          <p:nvPr>
            <p:ph type="title"/>
          </p:nvPr>
        </p:nvSpPr>
        <p:spPr/>
        <p:txBody>
          <a:bodyPr/>
          <a:lstStyle/>
          <a:p>
            <a:pPr eaLnBrk="1" hangingPunct="1"/>
            <a:r>
              <a:rPr lang="el-GR" altLang="el-GR"/>
              <a:t>Εξέταση</a:t>
            </a:r>
            <a:endParaRPr lang="en-US" altLang="el-GR"/>
          </a:p>
        </p:txBody>
      </p:sp>
      <p:sp>
        <p:nvSpPr>
          <p:cNvPr id="3" name="Θέση περιεχομένου 2">
            <a:extLst>
              <a:ext uri="{FF2B5EF4-FFF2-40B4-BE49-F238E27FC236}">
                <a16:creationId xmlns:a16="http://schemas.microsoft.com/office/drawing/2014/main" id="{C30AFA55-93DB-40BE-8554-96BB13A8631D}"/>
              </a:ext>
            </a:extLst>
          </p:cNvPr>
          <p:cNvSpPr>
            <a:spLocks noGrp="1"/>
          </p:cNvSpPr>
          <p:nvPr>
            <p:ph idx="1"/>
          </p:nvPr>
        </p:nvSpPr>
        <p:spPr/>
        <p:txBody>
          <a:bodyPr rtlCol="0">
            <a:normAutofit fontScale="70000" lnSpcReduction="20000"/>
          </a:bodyPr>
          <a:lstStyle/>
          <a:p>
            <a:pPr>
              <a:defRPr/>
            </a:pPr>
            <a:r>
              <a:rPr lang="el-GR" b="1" dirty="0"/>
              <a:t>Προφορική στο γραφείο του διδάσκοντος</a:t>
            </a:r>
            <a:endParaRPr lang="el-GR" dirty="0"/>
          </a:p>
          <a:p>
            <a:pPr>
              <a:defRPr/>
            </a:pPr>
            <a:r>
              <a:rPr lang="el-GR" dirty="0"/>
              <a:t>Βαθμολόγηση: Εργασία 3/10 και προφορική εξέταση 7/10 ή προφορική εξέταση 10/10</a:t>
            </a:r>
          </a:p>
          <a:p>
            <a:pPr>
              <a:defRPr/>
            </a:pPr>
            <a:r>
              <a:rPr lang="el-GR" dirty="0"/>
              <a:t>Εργασίες: ομάδες των 3 ατόμων. Προφορική παρουσίαση 10-12 λεπτών και γραπτή παράδοση.</a:t>
            </a:r>
          </a:p>
          <a:p>
            <a:pPr marL="0" indent="0">
              <a:buNone/>
              <a:defRPr/>
            </a:pPr>
            <a:r>
              <a:rPr lang="el-GR" dirty="0"/>
              <a:t>Καλό είναι να παρακολουθήσουν το μάθημα φοιτητές 3</a:t>
            </a:r>
            <a:r>
              <a:rPr lang="el-GR" baseline="30000" dirty="0"/>
              <a:t>ου</a:t>
            </a:r>
            <a:r>
              <a:rPr lang="el-GR" dirty="0"/>
              <a:t> και 4</a:t>
            </a:r>
            <a:r>
              <a:rPr lang="el-GR" baseline="30000" dirty="0"/>
              <a:t>ου</a:t>
            </a:r>
            <a:r>
              <a:rPr lang="el-GR" dirty="0"/>
              <a:t> έτους κατεύθυνσης αρχαιολογίας, που να έχουν παρακολουθήσει τουλάχιστον 1 μάθημα από πλαστική, αρχιτεκτονική και κεραμική και να έχουν επιτύχει στο εισαγωγικό της κλασικής αρχαιολογίας</a:t>
            </a:r>
          </a:p>
          <a:p>
            <a:pPr>
              <a:defRPr/>
            </a:pPr>
            <a:endParaRPr lang="el-GR" dirty="0"/>
          </a:p>
          <a:p>
            <a:pPr>
              <a:defRPr/>
            </a:pPr>
            <a:r>
              <a:rPr lang="el-GR" b="1" dirty="0"/>
              <a:t>ΥΛΗ </a:t>
            </a:r>
            <a:endParaRPr lang="el-GR" dirty="0"/>
          </a:p>
          <a:p>
            <a:pPr marL="0" indent="0">
              <a:buNone/>
              <a:defRPr/>
            </a:pPr>
            <a:r>
              <a:rPr lang="el-GR" dirty="0"/>
              <a:t>    1.      ΠΡΟΤΕΙΝΟΜΕΝΑ ΕΓΧΕΙΡΙΔΙΑ: </a:t>
            </a:r>
            <a:r>
              <a:rPr lang="en-US" dirty="0"/>
              <a:t>Greco, </a:t>
            </a:r>
            <a:r>
              <a:rPr lang="en-US" dirty="0" err="1"/>
              <a:t>Emanuele</a:t>
            </a:r>
            <a:r>
              <a:rPr lang="en-US" dirty="0"/>
              <a:t>, </a:t>
            </a:r>
            <a:r>
              <a:rPr lang="el-GR" i="1" dirty="0"/>
              <a:t>Αρχαιολογία της Μεγάλης Ελλάδας</a:t>
            </a:r>
            <a:r>
              <a:rPr lang="el-GR" dirty="0"/>
              <a:t>, </a:t>
            </a:r>
            <a:r>
              <a:rPr lang="en-US" dirty="0"/>
              <a:t>University Studio Press, </a:t>
            </a:r>
            <a:r>
              <a:rPr lang="el-GR" dirty="0"/>
              <a:t> Θεσσαλονίκη 2001</a:t>
            </a:r>
            <a:r>
              <a:rPr lang="en-US" dirty="0"/>
              <a:t> </a:t>
            </a:r>
            <a:endParaRPr lang="el-GR" dirty="0"/>
          </a:p>
          <a:p>
            <a:pPr marL="0" indent="0">
              <a:buNone/>
              <a:defRPr/>
            </a:pPr>
            <a:r>
              <a:rPr lang="el-GR" dirty="0"/>
              <a:t>    2. ΣΗΜΕΙΩΣΕΙΣ ΤΟΥ ΔΙΔΑΣΚΟΝΤΟΣ </a:t>
            </a:r>
            <a:r>
              <a:rPr lang="fr-BE" dirty="0"/>
              <a:t> - </a:t>
            </a:r>
            <a:r>
              <a:rPr lang="fr-BE" dirty="0" err="1"/>
              <a:t>powerpoint</a:t>
            </a:r>
            <a:r>
              <a:rPr lang="en-US" dirty="0"/>
              <a:t> </a:t>
            </a:r>
            <a:r>
              <a:rPr lang="el-GR" dirty="0"/>
              <a:t>Θα αναρτηθούν στο </a:t>
            </a:r>
            <a:r>
              <a:rPr lang="en-US" dirty="0"/>
              <a:t>e</a:t>
            </a:r>
            <a:r>
              <a:rPr lang="el-GR" dirty="0"/>
              <a:t>-</a:t>
            </a:r>
            <a:r>
              <a:rPr lang="en-US" dirty="0"/>
              <a:t>class </a:t>
            </a:r>
            <a:r>
              <a:rPr lang="el-GR" dirty="0"/>
              <a:t>εντός του Δεκεμβρίου</a:t>
            </a:r>
          </a:p>
          <a:p>
            <a:pPr marL="0" indent="0">
              <a:buNone/>
              <a:defRPr/>
            </a:pPr>
            <a:endParaRPr lang="el-GR" dirty="0"/>
          </a:p>
          <a:p>
            <a:pPr marL="0" indent="0">
              <a:buNone/>
              <a:defRPr/>
            </a:pPr>
            <a:r>
              <a:rPr lang="el-GR" b="1" dirty="0"/>
              <a:t> </a:t>
            </a:r>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EC1A788A-0547-499F-93FD-6C62C5169037}"/>
              </a:ext>
            </a:extLst>
          </p:cNvPr>
          <p:cNvSpPr>
            <a:spLocks noGrp="1"/>
          </p:cNvSpPr>
          <p:nvPr>
            <p:ph type="title"/>
          </p:nvPr>
        </p:nvSpPr>
        <p:spPr/>
        <p:txBody>
          <a:bodyPr/>
          <a:lstStyle/>
          <a:p>
            <a:endParaRPr lang="el-GR" altLang="el-GR"/>
          </a:p>
        </p:txBody>
      </p:sp>
      <p:sp>
        <p:nvSpPr>
          <p:cNvPr id="64515" name="Content Placeholder 2">
            <a:extLst>
              <a:ext uri="{FF2B5EF4-FFF2-40B4-BE49-F238E27FC236}">
                <a16:creationId xmlns:a16="http://schemas.microsoft.com/office/drawing/2014/main" id="{4AC39AC7-7676-44A2-B3DB-C431DA344D81}"/>
              </a:ext>
            </a:extLst>
          </p:cNvPr>
          <p:cNvSpPr>
            <a:spLocks noGrp="1"/>
          </p:cNvSpPr>
          <p:nvPr>
            <p:ph idx="1"/>
          </p:nvPr>
        </p:nvSpPr>
        <p:spPr/>
        <p:txBody>
          <a:bodyPr/>
          <a:lstStyle/>
          <a:p>
            <a:r>
              <a:rPr lang="el-GR" altLang="el-GR"/>
              <a:t>Η παρουσία τους στη δυτική Σικελία εκφράζεται μέσα από την ίδρυση αποικιών, όπως η Μοτύη, η Πάνορμος και το </a:t>
            </a:r>
            <a:r>
              <a:rPr lang="en-US" altLang="el-GR"/>
              <a:t>Soluntum</a:t>
            </a:r>
            <a:r>
              <a:rPr lang="el-GR" altLang="el-GR"/>
              <a:t> και αργότερα το Λιλυβαίον (</a:t>
            </a:r>
            <a:r>
              <a:rPr lang="en-US" altLang="el-GR"/>
              <a:t>Marsala</a:t>
            </a:r>
            <a:r>
              <a:rPr lang="el-GR" altLang="el-GR"/>
              <a:t>). </a:t>
            </a:r>
          </a:p>
          <a:p>
            <a:r>
              <a:rPr lang="el-GR" altLang="el-GR"/>
              <a:t>Από τις αρχές του του 5</a:t>
            </a:r>
            <a:r>
              <a:rPr lang="el-GR" altLang="el-GR" baseline="30000"/>
              <a:t>ου</a:t>
            </a:r>
            <a:r>
              <a:rPr lang="el-GR" altLang="el-GR"/>
              <a:t> αιώνα, οι Καρχηδόνιοι, δηλαδή οι δυτικοί Φοίνικες (</a:t>
            </a:r>
            <a:r>
              <a:rPr lang="en-US" altLang="el-GR"/>
              <a:t>Punici </a:t>
            </a:r>
            <a:r>
              <a:rPr lang="el-GR" altLang="el-GR"/>
              <a:t>των λατινικών πηγών), θα βρεθούν σε έντονο ανταγωνισμό με τους Έλληνες για την κυριαρχία στο νησί.</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a:extLst>
              <a:ext uri="{FF2B5EF4-FFF2-40B4-BE49-F238E27FC236}">
                <a16:creationId xmlns:a16="http://schemas.microsoft.com/office/drawing/2014/main" id="{CC4F81D7-FCA9-4E13-8EF0-495B0A773B45}"/>
              </a:ext>
            </a:extLst>
          </p:cNvPr>
          <p:cNvSpPr>
            <a:spLocks noGrp="1"/>
          </p:cNvSpPr>
          <p:nvPr>
            <p:ph type="title"/>
          </p:nvPr>
        </p:nvSpPr>
        <p:spPr/>
        <p:txBody>
          <a:bodyPr/>
          <a:lstStyle/>
          <a:p>
            <a:endParaRPr lang="el-GR" altLang="el-GR"/>
          </a:p>
        </p:txBody>
      </p:sp>
      <p:sp>
        <p:nvSpPr>
          <p:cNvPr id="65539" name="Content Placeholder 2">
            <a:extLst>
              <a:ext uri="{FF2B5EF4-FFF2-40B4-BE49-F238E27FC236}">
                <a16:creationId xmlns:a16="http://schemas.microsoft.com/office/drawing/2014/main" id="{66DCB5FC-299C-4FDC-97AA-A8D30E0FD7AE}"/>
              </a:ext>
            </a:extLst>
          </p:cNvPr>
          <p:cNvSpPr>
            <a:spLocks noGrp="1"/>
          </p:cNvSpPr>
          <p:nvPr>
            <p:ph idx="1"/>
          </p:nvPr>
        </p:nvSpPr>
        <p:spPr/>
        <p:txBody>
          <a:bodyPr/>
          <a:lstStyle/>
          <a:p>
            <a:r>
              <a:rPr lang="el-GR" altLang="el-GR"/>
              <a:t> Οι πόλεμοι αυτοί θα μεταλλάξουν τη νήσο, με την καταστροφή των Ελληνικών πόλεων, την εισροή μισθοφόρων από την Καμπανία και την ανάδειξη των Συρακουσών σε μοναδικό κυρίαρχο πόλο του Ελληνισμού, ήδη από τα τέλη του 5</a:t>
            </a:r>
            <a:r>
              <a:rPr lang="el-GR" altLang="el-GR" baseline="30000"/>
              <a:t>ου</a:t>
            </a:r>
            <a:r>
              <a:rPr lang="el-GR" altLang="el-GR"/>
              <a:t> αι. κε., με τη δημιουργία της ρωμαϊκής επαρχίας της Σικελίας και του βασιλείου του Ιέρωνα των Συρακουσών, και εν τέλει με τον εκρωμαϊσμό της νήσου στο 2</a:t>
            </a:r>
            <a:r>
              <a:rPr lang="el-GR" altLang="el-GR" baseline="30000"/>
              <a:t>ο</a:t>
            </a:r>
            <a:r>
              <a:rPr lang="el-GR" altLang="el-GR"/>
              <a:t> αι. π.Χ. </a:t>
            </a:r>
          </a:p>
          <a:p>
            <a:endParaRPr lang="el-GR" altLang="el-G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34F0891D-BB83-4714-838D-40D138CB0140}"/>
              </a:ext>
            </a:extLst>
          </p:cNvPr>
          <p:cNvSpPr>
            <a:spLocks noGrp="1"/>
          </p:cNvSpPr>
          <p:nvPr>
            <p:ph type="title"/>
          </p:nvPr>
        </p:nvSpPr>
        <p:spPr/>
        <p:txBody>
          <a:bodyPr/>
          <a:lstStyle/>
          <a:p>
            <a:r>
              <a:rPr lang="el-GR" altLang="el-GR" dirty="0"/>
              <a:t>40-41. Φοινικικά τέχνεργα από την Ετρουρία</a:t>
            </a:r>
          </a:p>
        </p:txBody>
      </p:sp>
      <p:pic>
        <p:nvPicPr>
          <p:cNvPr id="66563" name="Picture 3">
            <a:extLst>
              <a:ext uri="{FF2B5EF4-FFF2-40B4-BE49-F238E27FC236}">
                <a16:creationId xmlns:a16="http://schemas.microsoft.com/office/drawing/2014/main" id="{9E237D5F-527A-441D-B8EC-6B541A1E80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9" y="2420939"/>
            <a:ext cx="4103687" cy="380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5">
            <a:extLst>
              <a:ext uri="{FF2B5EF4-FFF2-40B4-BE49-F238E27FC236}">
                <a16:creationId xmlns:a16="http://schemas.microsoft.com/office/drawing/2014/main" id="{84849006-140C-4647-B096-852916A395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4101" y="2133601"/>
            <a:ext cx="4079875"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6DB2DF4C-D1D7-452E-8ADD-31BF6E757C2B}"/>
              </a:ext>
            </a:extLst>
          </p:cNvPr>
          <p:cNvSpPr>
            <a:spLocks noGrp="1"/>
          </p:cNvSpPr>
          <p:nvPr>
            <p:ph type="title"/>
          </p:nvPr>
        </p:nvSpPr>
        <p:spPr/>
        <p:txBody>
          <a:bodyPr/>
          <a:lstStyle/>
          <a:p>
            <a:r>
              <a:rPr lang="el-GR" altLang="el-GR" dirty="0"/>
              <a:t>42-43. </a:t>
            </a:r>
            <a:r>
              <a:rPr lang="fr-FR" altLang="el-GR" dirty="0"/>
              <a:t>K</a:t>
            </a:r>
            <a:r>
              <a:rPr lang="el-GR" altLang="el-GR" dirty="0"/>
              <a:t>εραμική από την Μοτύη και την </a:t>
            </a:r>
            <a:r>
              <a:rPr lang="en-US" altLang="el-GR" dirty="0"/>
              <a:t>Matera</a:t>
            </a:r>
            <a:endParaRPr lang="el-GR" altLang="el-GR" dirty="0"/>
          </a:p>
        </p:txBody>
      </p:sp>
      <p:pic>
        <p:nvPicPr>
          <p:cNvPr id="67587" name="Picture 3">
            <a:extLst>
              <a:ext uri="{FF2B5EF4-FFF2-40B4-BE49-F238E27FC236}">
                <a16:creationId xmlns:a16="http://schemas.microsoft.com/office/drawing/2014/main" id="{81FD2EB4-80E7-40C6-880F-14A7FB78D9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4814" y="2205038"/>
            <a:ext cx="4491037" cy="404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5">
            <a:extLst>
              <a:ext uri="{FF2B5EF4-FFF2-40B4-BE49-F238E27FC236}">
                <a16:creationId xmlns:a16="http://schemas.microsoft.com/office/drawing/2014/main" id="{28A25CBF-D530-4603-805E-EB2B369E76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1" y="1773238"/>
            <a:ext cx="4321175" cy="457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62A4E498-FCC2-46D4-8B5B-C97FF3F983E9}"/>
              </a:ext>
            </a:extLst>
          </p:cNvPr>
          <p:cNvSpPr>
            <a:spLocks noGrp="1"/>
          </p:cNvSpPr>
          <p:nvPr>
            <p:ph type="title"/>
          </p:nvPr>
        </p:nvSpPr>
        <p:spPr/>
        <p:txBody>
          <a:bodyPr/>
          <a:lstStyle/>
          <a:p>
            <a:r>
              <a:rPr lang="el-GR" altLang="el-GR" dirty="0"/>
              <a:t>44. Σκαραβαίοι από την </a:t>
            </a:r>
            <a:r>
              <a:rPr lang="en-US" altLang="el-GR" dirty="0"/>
              <a:t>Ibiza </a:t>
            </a:r>
            <a:r>
              <a:rPr lang="el-GR" altLang="el-GR" dirty="0"/>
              <a:t>και την Σαρδηνία με τη μορφή του </a:t>
            </a:r>
            <a:r>
              <a:rPr lang="en-US" altLang="el-GR" dirty="0"/>
              <a:t>Bes</a:t>
            </a:r>
            <a:endParaRPr lang="el-GR" altLang="el-GR" dirty="0"/>
          </a:p>
        </p:txBody>
      </p:sp>
      <p:pic>
        <p:nvPicPr>
          <p:cNvPr id="68611" name="Picture 3">
            <a:extLst>
              <a:ext uri="{FF2B5EF4-FFF2-40B4-BE49-F238E27FC236}">
                <a16:creationId xmlns:a16="http://schemas.microsoft.com/office/drawing/2014/main" id="{31406868-A164-4744-84AF-6C28F1B857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950" y="2133600"/>
            <a:ext cx="2947988"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5">
            <a:extLst>
              <a:ext uri="{FF2B5EF4-FFF2-40B4-BE49-F238E27FC236}">
                <a16:creationId xmlns:a16="http://schemas.microsoft.com/office/drawing/2014/main" id="{4E6A0F1D-0E1C-47B2-BD59-EF831A182D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2025" y="2127250"/>
            <a:ext cx="2840038" cy="374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7">
            <a:extLst>
              <a:ext uri="{FF2B5EF4-FFF2-40B4-BE49-F238E27FC236}">
                <a16:creationId xmlns:a16="http://schemas.microsoft.com/office/drawing/2014/main" id="{CBACCCF8-E3DC-4DCB-88F9-B826BD05A4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0338" y="2127251"/>
            <a:ext cx="2849562" cy="362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Τίτλος 1">
            <a:extLst>
              <a:ext uri="{FF2B5EF4-FFF2-40B4-BE49-F238E27FC236}">
                <a16:creationId xmlns:a16="http://schemas.microsoft.com/office/drawing/2014/main" id="{EC1B24A5-3F62-4AF8-B4A8-A5962EDD5DEC}"/>
              </a:ext>
            </a:extLst>
          </p:cNvPr>
          <p:cNvSpPr>
            <a:spLocks noGrp="1"/>
          </p:cNvSpPr>
          <p:nvPr>
            <p:ph type="title"/>
          </p:nvPr>
        </p:nvSpPr>
        <p:spPr/>
        <p:txBody>
          <a:bodyPr/>
          <a:lstStyle/>
          <a:p>
            <a:pPr eaLnBrk="1" hangingPunct="1"/>
            <a:r>
              <a:rPr lang="el-GR" altLang="el-GR"/>
              <a:t>ΕΛΛΗΝΟΦΩΝΗ ΒΙΒΛΙΟΓΡΑΦΙΑ </a:t>
            </a:r>
            <a:endParaRPr lang="en-US" altLang="el-GR"/>
          </a:p>
        </p:txBody>
      </p:sp>
      <p:sp>
        <p:nvSpPr>
          <p:cNvPr id="3" name="Θέση περιεχομένου 2">
            <a:extLst>
              <a:ext uri="{FF2B5EF4-FFF2-40B4-BE49-F238E27FC236}">
                <a16:creationId xmlns:a16="http://schemas.microsoft.com/office/drawing/2014/main" id="{0A070657-F03F-41FE-B958-A6A02B2D565C}"/>
              </a:ext>
            </a:extLst>
          </p:cNvPr>
          <p:cNvSpPr>
            <a:spLocks noGrp="1"/>
          </p:cNvSpPr>
          <p:nvPr>
            <p:ph idx="1"/>
          </p:nvPr>
        </p:nvSpPr>
        <p:spPr/>
        <p:txBody>
          <a:bodyPr rtlCol="0">
            <a:normAutofit fontScale="62500" lnSpcReduction="20000"/>
          </a:bodyPr>
          <a:lstStyle/>
          <a:p>
            <a:pPr>
              <a:defRPr/>
            </a:pPr>
            <a:r>
              <a:rPr lang="el-GR" i="1" dirty="0"/>
              <a:t>Ιστορία του Ελληνικού Έθνους</a:t>
            </a:r>
            <a:r>
              <a:rPr lang="el-GR" dirty="0"/>
              <a:t>, τόμοι Β-Γ. </a:t>
            </a:r>
          </a:p>
          <a:p>
            <a:pPr>
              <a:defRPr/>
            </a:pPr>
            <a:r>
              <a:rPr lang="el-GR" dirty="0"/>
              <a:t>Σειρά Μεγάλοι Πολιτισμοί (Καθημερινή), τόμοι 1, 2, 12 και 18</a:t>
            </a:r>
          </a:p>
          <a:p>
            <a:pPr>
              <a:defRPr/>
            </a:pPr>
            <a:r>
              <a:rPr lang="el-GR" dirty="0"/>
              <a:t>Boardman, </a:t>
            </a:r>
            <a:r>
              <a:rPr lang="en-US" dirty="0"/>
              <a:t>J. </a:t>
            </a:r>
            <a:r>
              <a:rPr lang="el-GR" i="1" dirty="0"/>
              <a:t>Ελληνική Πλαστική. Η Ύστερη κλασική περίοδος</a:t>
            </a:r>
            <a:r>
              <a:rPr lang="el-GR" dirty="0"/>
              <a:t>, Αθήνα 1999. </a:t>
            </a:r>
          </a:p>
          <a:p>
            <a:pPr>
              <a:defRPr/>
            </a:pPr>
            <a:r>
              <a:rPr lang="el-GR" dirty="0"/>
              <a:t>Boardman, </a:t>
            </a:r>
            <a:r>
              <a:rPr lang="el-GR" i="1" dirty="0"/>
              <a:t>Η πρώιμη Ελληνική αγγειογραφία</a:t>
            </a:r>
            <a:r>
              <a:rPr lang="el-GR" dirty="0"/>
              <a:t>, Αθήνα 2001. </a:t>
            </a:r>
            <a:endParaRPr lang="en-US" dirty="0"/>
          </a:p>
          <a:p>
            <a:pPr>
              <a:defRPr/>
            </a:pPr>
            <a:r>
              <a:rPr lang="en-US" dirty="0"/>
              <a:t>Boardman, J. </a:t>
            </a:r>
            <a:r>
              <a:rPr lang="el-GR" i="1" dirty="0"/>
              <a:t>Οι Έλληνες στην υπερπόντια ανάπτυξή τους</a:t>
            </a:r>
            <a:r>
              <a:rPr lang="el-GR" dirty="0"/>
              <a:t>, Αθήνα 2006. </a:t>
            </a:r>
            <a:endParaRPr lang="fr-FR" dirty="0"/>
          </a:p>
          <a:p>
            <a:pPr>
              <a:defRPr/>
            </a:pPr>
            <a:r>
              <a:rPr lang="fr-FR" dirty="0" err="1"/>
              <a:t>Coldstream</a:t>
            </a:r>
            <a:r>
              <a:rPr lang="fr-FR" dirty="0"/>
              <a:t>, N. </a:t>
            </a:r>
            <a:r>
              <a:rPr lang="el-GR" i="1" dirty="0"/>
              <a:t>Γεωμετρική Ελλάς</a:t>
            </a:r>
            <a:r>
              <a:rPr lang="fr-FR" dirty="0"/>
              <a:t>, </a:t>
            </a:r>
            <a:r>
              <a:rPr lang="el-GR" dirty="0"/>
              <a:t>Αθήνα</a:t>
            </a:r>
            <a:r>
              <a:rPr lang="fr-FR" dirty="0"/>
              <a:t> 1996.</a:t>
            </a:r>
            <a:endParaRPr lang="el-GR" dirty="0"/>
          </a:p>
          <a:p>
            <a:pPr>
              <a:defRPr/>
            </a:pPr>
            <a:r>
              <a:rPr lang="en-US" dirty="0"/>
              <a:t>De Miro, E., </a:t>
            </a:r>
            <a:r>
              <a:rPr lang="el-GR" i="1" dirty="0"/>
              <a:t>Η Ελληνική Τέχνη στη Σικελία</a:t>
            </a:r>
            <a:r>
              <a:rPr lang="el-GR" dirty="0"/>
              <a:t>, Αθήνα 2015. </a:t>
            </a:r>
          </a:p>
          <a:p>
            <a:pPr>
              <a:defRPr/>
            </a:pPr>
            <a:r>
              <a:rPr lang="el-GR" dirty="0" err="1"/>
              <a:t>Gruben</a:t>
            </a:r>
            <a:r>
              <a:rPr lang="el-GR" dirty="0"/>
              <a:t>, G., </a:t>
            </a:r>
            <a:r>
              <a:rPr lang="el-GR" i="1" dirty="0"/>
              <a:t>Ιερά και ναοί της Αρχαίας Ελλάδας</a:t>
            </a:r>
            <a:r>
              <a:rPr lang="el-GR" dirty="0"/>
              <a:t>, Αθήνα 2000. </a:t>
            </a:r>
          </a:p>
          <a:p>
            <a:pPr>
              <a:defRPr/>
            </a:pPr>
            <a:r>
              <a:rPr lang="el-GR" dirty="0" err="1"/>
              <a:t>Manfredi</a:t>
            </a:r>
            <a:r>
              <a:rPr lang="el-GR" dirty="0"/>
              <a:t>, V. M., </a:t>
            </a:r>
            <a:r>
              <a:rPr lang="el-GR" i="1" dirty="0"/>
              <a:t>Οι Έλληνες της Δύσης</a:t>
            </a:r>
            <a:r>
              <a:rPr lang="el-GR" dirty="0"/>
              <a:t>, Αθήνα 1996.  </a:t>
            </a:r>
          </a:p>
          <a:p>
            <a:pPr>
              <a:defRPr/>
            </a:pPr>
            <a:r>
              <a:rPr lang="en-US" dirty="0"/>
              <a:t>Ridgeway, D., </a:t>
            </a:r>
            <a:r>
              <a:rPr lang="el-GR" i="1" dirty="0"/>
              <a:t>Οι Πρώτοι Έλληνες στη Δύση</a:t>
            </a:r>
            <a:r>
              <a:rPr lang="el-GR" dirty="0"/>
              <a:t>, Αθήνα 2000. </a:t>
            </a:r>
          </a:p>
          <a:p>
            <a:pPr>
              <a:defRPr/>
            </a:pPr>
            <a:r>
              <a:rPr lang="el-GR" dirty="0"/>
              <a:t>Σταμπολίδης, Ν. (επιμ.), </a:t>
            </a:r>
            <a:r>
              <a:rPr lang="el-GR" i="1" dirty="0"/>
              <a:t>Πλόες, από τη </a:t>
            </a:r>
            <a:r>
              <a:rPr lang="en-US" i="1" dirty="0"/>
              <a:t>Huelva </a:t>
            </a:r>
            <a:r>
              <a:rPr lang="el-GR" i="1" dirty="0"/>
              <a:t>στη Σιδώνα</a:t>
            </a:r>
            <a:r>
              <a:rPr lang="el-GR" dirty="0"/>
              <a:t>, Αθήνα 2004. </a:t>
            </a:r>
          </a:p>
          <a:p>
            <a:pPr>
              <a:defRPr/>
            </a:pPr>
            <a:r>
              <a:rPr lang="el-GR" dirty="0"/>
              <a:t>Trendall, Α.D., </a:t>
            </a:r>
            <a:r>
              <a:rPr lang="el-GR" i="1" dirty="0"/>
              <a:t>Ερυθρόμορφα αγγεία της κάτω Ιταλίας και της Σικελίας</a:t>
            </a:r>
            <a:r>
              <a:rPr lang="el-GR" dirty="0"/>
              <a:t>, Αθήνα 1996. </a:t>
            </a:r>
            <a:endParaRPr lang="en-US" dirty="0"/>
          </a:p>
          <a:p>
            <a:pPr marL="0" indent="0">
              <a:buNone/>
              <a:defRPr/>
            </a:pPr>
            <a:r>
              <a:rPr lang="el-GR" dirty="0"/>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9F41423A-AF20-40BE-93A7-5D6B24A87D11}"/>
              </a:ext>
            </a:extLst>
          </p:cNvPr>
          <p:cNvSpPr>
            <a:spLocks noGrp="1"/>
          </p:cNvSpPr>
          <p:nvPr>
            <p:ph type="title"/>
          </p:nvPr>
        </p:nvSpPr>
        <p:spPr/>
        <p:txBody>
          <a:bodyPr/>
          <a:lstStyle/>
          <a:p>
            <a:r>
              <a:rPr lang="el-GR" altLang="el-GR"/>
              <a:t>Η ανακάλυψη</a:t>
            </a:r>
            <a:br>
              <a:rPr lang="en-US" altLang="el-GR"/>
            </a:br>
            <a:r>
              <a:rPr lang="el-GR" altLang="el-GR" sz="2400"/>
              <a:t>2. </a:t>
            </a:r>
            <a:r>
              <a:rPr lang="en-US" altLang="el-GR" sz="2400"/>
              <a:t>A</a:t>
            </a:r>
            <a:r>
              <a:rPr lang="el-GR" altLang="el-GR" sz="2400"/>
              <a:t>κράγαντας, ναός της </a:t>
            </a:r>
            <a:r>
              <a:rPr lang="en-US" altLang="el-GR" sz="2400"/>
              <a:t>Juno. 1828-1830, Caspar David Friedrich</a:t>
            </a:r>
            <a:endParaRPr lang="el-GR" altLang="el-GR" sz="2400"/>
          </a:p>
        </p:txBody>
      </p:sp>
      <p:pic>
        <p:nvPicPr>
          <p:cNvPr id="9219" name="Content Placeholder 4">
            <a:extLst>
              <a:ext uri="{FF2B5EF4-FFF2-40B4-BE49-F238E27FC236}">
                <a16:creationId xmlns:a16="http://schemas.microsoft.com/office/drawing/2014/main" id="{770D72C2-4D91-47AC-AA81-CDB34FF09B9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68918" y="1531937"/>
            <a:ext cx="7129463" cy="5326063"/>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05B34A70-7CA6-44D6-BE7D-649358ABBFBC}"/>
              </a:ext>
            </a:extLst>
          </p:cNvPr>
          <p:cNvSpPr>
            <a:spLocks noGrp="1"/>
          </p:cNvSpPr>
          <p:nvPr>
            <p:ph type="title"/>
          </p:nvPr>
        </p:nvSpPr>
        <p:spPr/>
        <p:txBody>
          <a:bodyPr/>
          <a:lstStyle/>
          <a:p>
            <a:r>
              <a:rPr lang="el-GR" altLang="el-GR"/>
              <a:t>3. Ο Γκαίτε στον Ακράγαντα</a:t>
            </a:r>
          </a:p>
        </p:txBody>
      </p:sp>
      <p:pic>
        <p:nvPicPr>
          <p:cNvPr id="10243" name="Content Placeholder 4">
            <a:extLst>
              <a:ext uri="{FF2B5EF4-FFF2-40B4-BE49-F238E27FC236}">
                <a16:creationId xmlns:a16="http://schemas.microsoft.com/office/drawing/2014/main" id="{6F8C3988-3B37-4A91-959F-FC95D8824C7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66988" y="1341439"/>
            <a:ext cx="6913562" cy="5437187"/>
          </a:xfr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TotalTime>
  <Words>2740</Words>
  <Application>Microsoft Office PowerPoint</Application>
  <PresentationFormat>Widescreen</PresentationFormat>
  <Paragraphs>209</Paragraphs>
  <Slides>64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64</vt:i4>
      </vt:variant>
    </vt:vector>
  </HeadingPairs>
  <TitlesOfParts>
    <vt:vector size="70" baseType="lpstr">
      <vt:lpstr>Arial</vt:lpstr>
      <vt:lpstr>Calibri</vt:lpstr>
      <vt:lpstr>Calibri Light</vt:lpstr>
      <vt:lpstr>Times New Roman</vt:lpstr>
      <vt:lpstr>Wingdings</vt:lpstr>
      <vt:lpstr>Office Theme</vt:lpstr>
      <vt:lpstr>Aρχαιολογία και Ιστορία της Μεγάλης Ελλάδας και της Σικελίας </vt:lpstr>
      <vt:lpstr>1. Κάτω Ιταλία και Σικελία</vt:lpstr>
      <vt:lpstr>Γεωγραφικός  και χρονολογικός προσδιορισμός</vt:lpstr>
      <vt:lpstr>Χρονολογικός προσδιορισμός</vt:lpstr>
      <vt:lpstr>Θέματα</vt:lpstr>
      <vt:lpstr>Εξέταση</vt:lpstr>
      <vt:lpstr>ΕΛΛΗΝΟΦΩΝΗ ΒΙΒΛΙΟΓΡΑΦΙΑ </vt:lpstr>
      <vt:lpstr>Η ανακάλυψη 2. Aκράγαντας, ναός της Juno. 1828-1830, Caspar David Friedrich</vt:lpstr>
      <vt:lpstr>3. Ο Γκαίτε στον Ακράγαντα</vt:lpstr>
      <vt:lpstr>4. Paolo Orsi</vt:lpstr>
      <vt:lpstr>5. Ιταλία</vt:lpstr>
      <vt:lpstr>Ιταλία</vt:lpstr>
      <vt:lpstr>Ιταλία</vt:lpstr>
      <vt:lpstr>6. Νότια Ιταλία</vt:lpstr>
      <vt:lpstr>Μεγάλη Ελλάδα</vt:lpstr>
      <vt:lpstr>Ερμηνεία</vt:lpstr>
      <vt:lpstr>7. Χάρτης της Σικελίας</vt:lpstr>
      <vt:lpstr>Σικελία</vt:lpstr>
      <vt:lpstr>Γεωγραφική επισκόπηση</vt:lpstr>
      <vt:lpstr>8. Καμπανία</vt:lpstr>
      <vt:lpstr>Καμπανία</vt:lpstr>
      <vt:lpstr>9. Λευκανία</vt:lpstr>
      <vt:lpstr>Λευκανία</vt:lpstr>
      <vt:lpstr>10. Απουλία</vt:lpstr>
      <vt:lpstr>Απουλία</vt:lpstr>
      <vt:lpstr>11. Καλαβρία</vt:lpstr>
      <vt:lpstr>Καλαβρία</vt:lpstr>
      <vt:lpstr>12. Σικελία</vt:lpstr>
      <vt:lpstr>12. Σικελία</vt:lpstr>
      <vt:lpstr>Σικελία</vt:lpstr>
      <vt:lpstr>Οι λαοί της Ιταλίας 13. Απουλικός κρατήρας. 14. Sotheby’s. Λευκανική νεστορίδα. Βοστώνη  </vt:lpstr>
      <vt:lpstr>Καμπανοί και άλλοι λαοί της Καμπανίας</vt:lpstr>
      <vt:lpstr>Καπύη.  15-16. Πόρπες του πολιτισμού των λακκοειδών τάφων</vt:lpstr>
      <vt:lpstr>  Pontecagnano: 17-18. Ταφικά αντικείμενα του Βιλλανόβειου πολιτισμού. </vt:lpstr>
      <vt:lpstr>19-20. Ακροκέραμα από την Καπύη</vt:lpstr>
      <vt:lpstr>21. Δωρικός ναός του Απόλλωνα στην Πομπηία</vt:lpstr>
      <vt:lpstr>22. Ταφικό μνημείο στη Νόλα</vt:lpstr>
      <vt:lpstr>23. Tάφος στο Buccino (Volsci)</vt:lpstr>
      <vt:lpstr>Δαύνιοι, Πευκέτιοι, Μεσσάπιοι </vt:lpstr>
      <vt:lpstr>24-25. Δαυνία. Μεσσαπία</vt:lpstr>
      <vt:lpstr>26. Τάφος στην Canosa</vt:lpstr>
      <vt:lpstr>27. Zωγραφική από τάφο της Πευκετίας</vt:lpstr>
      <vt:lpstr>Λευκανοί και Βρέττιοι</vt:lpstr>
      <vt:lpstr>28. Τάφος Οινοτρίων  στην Guardia Perticara (Lucania)</vt:lpstr>
      <vt:lpstr>29-30. Γραπτοί τάφοι και αγγεία από το Paestum</vt:lpstr>
      <vt:lpstr>31. Λευκανική επιγραφή από την Ποτέντζα </vt:lpstr>
      <vt:lpstr>32. Ελύμοι, Σικελοί και Σικανοί </vt:lpstr>
      <vt:lpstr>Σικανοί και Σικελοί</vt:lpstr>
      <vt:lpstr>33. Sabucina</vt:lpstr>
      <vt:lpstr>34. Ταφικό μνημείο. </vt:lpstr>
      <vt:lpstr>35. Ταφικό σύνολο</vt:lpstr>
      <vt:lpstr>Έλυμοι </vt:lpstr>
      <vt:lpstr>Έλυμοι</vt:lpstr>
      <vt:lpstr>36. Αττικές κύλικες με ελυμικά γκραφίτι από την Εγέστα</vt:lpstr>
      <vt:lpstr>Πόλεις των Ελύμων</vt:lpstr>
      <vt:lpstr>37. Δωρικός ναός στην Εγέστα</vt:lpstr>
      <vt:lpstr>38. Οικία στο Monte Iato </vt:lpstr>
      <vt:lpstr>Φοίνικες</vt:lpstr>
      <vt:lpstr>39. Φοινικική εξάπλωση στη Μεσόγειο</vt:lpstr>
      <vt:lpstr>PowerPoint Presentation</vt:lpstr>
      <vt:lpstr>PowerPoint Presentation</vt:lpstr>
      <vt:lpstr>40-41. Φοινικικά τέχνεργα από την Ετρουρία</vt:lpstr>
      <vt:lpstr>42-43. Kεραμική από την Μοτύη και την Matera</vt:lpstr>
      <vt:lpstr>44. Σκαραβαίοι από την Ibiza και την Σαρδηνία με τη μορφή του Bes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Aρχαιολογία και Ιστορία της Μεγάλης Ελλάδας και της Σικελίας </dc:title>
  <dc:creator>palaio</dc:creator>
  <cp:lastModifiedBy>palaio</cp:lastModifiedBy>
  <cp:revision>9</cp:revision>
  <dcterms:created xsi:type="dcterms:W3CDTF">2023-02-28T07:41:16Z</dcterms:created>
  <dcterms:modified xsi:type="dcterms:W3CDTF">2023-02-28T09:01:19Z</dcterms:modified>
</cp:coreProperties>
</file>