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sldIdLst>
    <p:sldId id="256" r:id="rId4"/>
    <p:sldId id="259" r:id="rId5"/>
    <p:sldId id="257" r:id="rId6"/>
    <p:sldId id="258" r:id="rId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60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C419C-1753-4531-9517-210E15DC49B5}" type="datetimeFigureOut">
              <a:rPr lang="el-GR" smtClean="0"/>
              <a:t>22/10/2021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5FFEE-9F98-4988-8D6E-E3AAF2923F0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30738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C419C-1753-4531-9517-210E15DC49B5}" type="datetimeFigureOut">
              <a:rPr lang="el-GR" smtClean="0"/>
              <a:t>22/10/2021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5FFEE-9F98-4988-8D6E-E3AAF2923F0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68265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C419C-1753-4531-9517-210E15DC49B5}" type="datetimeFigureOut">
              <a:rPr lang="el-GR" smtClean="0"/>
              <a:t>22/10/2021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5FFEE-9F98-4988-8D6E-E3AAF2923F0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732497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9D18EB-1F55-4814-BE75-A32DFA02C6D0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22/10/2021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AC8F0C-FE83-444E-ADEA-BEAA715F1541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78571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DD16B6-A444-41F1-971B-21226FBB6E5E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22/10/2021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D793DA-BD4D-4E12-BB89-35454C90A92A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10377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E78975-C532-44E0-A283-453A44C232CB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22/10/2021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106247-DE9B-45BE-B151-6ECBD61F9FD0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16279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D6F5DF-B91C-4A05-8A6D-678A8E08B90E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22/10/2021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9B6CD8-212A-49AA-935D-D9BC414E2E01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73269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3EAF1D-6496-4B10-B6E0-F036DAC66A75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22/10/2021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27430B-3B50-4794-AFF2-65DD9576BF09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83466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C5545D-42E8-426D-ADBF-5443E4EE9242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22/10/2021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9D3AB1-9DA6-4BE5-842C-A9464EDB647F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5964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8A1CF6-B14E-4045-A14C-539C1614D7F0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22/10/2021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BFC111-F786-4F1F-A810-1BB4E6827CA3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35753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7C7F93-000E-4078-87F8-00C43D552F21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22/10/2021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999DE-2D68-49D2-B83F-2F56336636E9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0261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C419C-1753-4531-9517-210E15DC49B5}" type="datetimeFigureOut">
              <a:rPr lang="el-GR" smtClean="0"/>
              <a:t>22/10/2021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5FFEE-9F98-4988-8D6E-E3AAF2923F0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649664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54AE6-61FD-42A4-BB55-844F4EEBB8E1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22/10/2021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D0941-651E-4AFC-998D-8BB4CEE1EDAF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77650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36E47E-3F95-4366-B540-78D9E753C382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22/10/2021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5949D-044C-4162-960E-594B9F78DA47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2492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54264E-F8E6-4791-A409-DEBA86B5B765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22/10/2021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E0DAC5-3A6B-4855-9316-9B9486FD724E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769531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Στυλ κύριου υπότιτλου</a:t>
            </a:r>
          </a:p>
        </p:txBody>
      </p:sp>
      <p:sp>
        <p:nvSpPr>
          <p:cNvPr id="4" name="Θέση ημερομηνίας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99D2E8-2B80-4A54-9145-7468CBE4549F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22/10/2021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Θέση υποσέλιδου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αριθμού διαφάνειας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2B0481-A8D4-4D85-967D-3083850CD37B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43176612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145A7E-FD3F-40CE-BED6-EB51A2D18C99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22/10/2021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Θέση υποσέλιδου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αριθμού διαφάνειας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D147A-F93D-4695-AD34-6638E56964F2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28200883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ημερομηνίας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A4C3C2-417A-4AD7-952B-B1986A8BCC05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22/10/2021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Θέση υποσέλιδου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αριθμού διαφάνειας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23D2E-6570-460F-B507-8EA4E63A8A0A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8006545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2C6AFB-D42C-4DAE-B10B-F3ABD833F1D3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22/10/2021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υποσέλιδου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Θέση αριθμού διαφάνειας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BA8F23-D3B0-4933-BC7B-4AADAA8F71CC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40277622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0542F9-6A10-4822-8CC2-71D8DDDAAF7E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22/10/2021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Θέση υποσέλιδου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Θέση αριθμού διαφάνειας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40C99F-31FB-4376-961D-E1219A4543D5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84984175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9EB9F-AC33-491D-B9AC-83D6C096F4AD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22/10/2021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Θέση υποσέλιδου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Θέση αριθμού διαφάνειας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BD0D78-2798-4BE0-886F-ADA9AA7B26B5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82269984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1E1464-8519-44D2-A769-5C3796F8C02E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22/10/2021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Θέση υποσέλιδου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Θέση αριθμού διαφάνειας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A4C3B0-0CBE-40E1-9D46-A9471604D44D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730775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C419C-1753-4531-9517-210E15DC49B5}" type="datetimeFigureOut">
              <a:rPr lang="el-GR" smtClean="0"/>
              <a:t>22/10/2021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5FFEE-9F98-4988-8D6E-E3AAF2923F0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8282085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133B07-8B66-458E-80E7-C24CCB7C2321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22/10/2021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υποσέλιδου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Θέση αριθμού διαφάνειας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7D471-7CCF-49CD-BBEE-729D87DED337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61081859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598865-2C2C-44B3-8DD1-47F64FAA57EC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22/10/2021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υποσέλιδου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Θέση αριθμού διαφάνειας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68E3B6-B807-4747-857F-A9AD24DD44B3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97705679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811B21-B3BD-4D99-BBC8-A307161336DD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22/10/2021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Θέση υποσέλιδου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αριθμού διαφάνειας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D87C3D-02C0-4529-9868-AF0E2B7C6694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79863117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F61C68-7EED-4A57-A737-8E9BE360141D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22/10/2021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Θέση υποσέλιδου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αριθμού διαφάνειας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4D47E-774E-4B11-A840-4BE5669C34B7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26398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C419C-1753-4531-9517-210E15DC49B5}" type="datetimeFigureOut">
              <a:rPr lang="el-GR" smtClean="0"/>
              <a:t>22/10/2021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5FFEE-9F98-4988-8D6E-E3AAF2923F0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19310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C419C-1753-4531-9517-210E15DC49B5}" type="datetimeFigureOut">
              <a:rPr lang="el-GR" smtClean="0"/>
              <a:t>22/10/2021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5FFEE-9F98-4988-8D6E-E3AAF2923F0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71464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C419C-1753-4531-9517-210E15DC49B5}" type="datetimeFigureOut">
              <a:rPr lang="el-GR" smtClean="0"/>
              <a:t>22/10/2021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5FFEE-9F98-4988-8D6E-E3AAF2923F0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83135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C419C-1753-4531-9517-210E15DC49B5}" type="datetimeFigureOut">
              <a:rPr lang="el-GR" smtClean="0"/>
              <a:t>22/10/2021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5FFEE-9F98-4988-8D6E-E3AAF2923F0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82407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C419C-1753-4531-9517-210E15DC49B5}" type="datetimeFigureOut">
              <a:rPr lang="el-GR" smtClean="0"/>
              <a:t>22/10/2021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5FFEE-9F98-4988-8D6E-E3AAF2923F0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29171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C419C-1753-4531-9517-210E15DC49B5}" type="datetimeFigureOut">
              <a:rPr lang="el-GR" smtClean="0"/>
              <a:t>22/10/2021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5FFEE-9F98-4988-8D6E-E3AAF2923F0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30439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C419C-1753-4531-9517-210E15DC49B5}" type="datetimeFigureOut">
              <a:rPr lang="el-GR" smtClean="0"/>
              <a:t>22/10/2021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35FFEE-9F98-4988-8D6E-E3AAF2923F0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94269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Θέση τίτλου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Στυλ κύριου τίτλου</a:t>
            </a:r>
          </a:p>
        </p:txBody>
      </p:sp>
      <p:sp>
        <p:nvSpPr>
          <p:cNvPr id="1027" name="Θέση κειμένου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Στυλ υποδείγματος κειμένου</a:t>
            </a:r>
          </a:p>
          <a:p>
            <a:pPr lvl="1"/>
            <a:r>
              <a:rPr lang="el-GR" altLang="el-GR" smtClean="0"/>
              <a:t>Δεύτερου επιπέδου</a:t>
            </a:r>
          </a:p>
          <a:p>
            <a:pPr lvl="2"/>
            <a:r>
              <a:rPr lang="el-GR" altLang="el-GR" smtClean="0"/>
              <a:t>Τρίτου επιπέδου</a:t>
            </a:r>
          </a:p>
          <a:p>
            <a:pPr lvl="3"/>
            <a:r>
              <a:rPr lang="el-GR" altLang="el-GR" smtClean="0"/>
              <a:t>Τέταρτου επιπέδου</a:t>
            </a:r>
          </a:p>
          <a:p>
            <a:pPr lvl="4"/>
            <a:r>
              <a:rPr lang="el-GR" altLang="el-GR" smtClean="0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D5A1779-3C58-4D21-A53F-92C2E2533A0D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22/10/2021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44AAB72-D194-4E48-A1E9-65F67E25DC42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3048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Θέση τίτλου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Στυλ κύριου τίτλου</a:t>
            </a:r>
          </a:p>
        </p:txBody>
      </p:sp>
      <p:sp>
        <p:nvSpPr>
          <p:cNvPr id="1027" name="Θέση κειμένου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Στυλ υποδείγματος κειμένου</a:t>
            </a:r>
          </a:p>
          <a:p>
            <a:pPr lvl="1"/>
            <a:r>
              <a:rPr lang="el-GR" altLang="el-GR" smtClean="0"/>
              <a:t>Δεύτερου επιπέδου</a:t>
            </a:r>
          </a:p>
          <a:p>
            <a:pPr lvl="2"/>
            <a:r>
              <a:rPr lang="el-GR" altLang="el-GR" smtClean="0"/>
              <a:t>Τρίτου επιπέδου</a:t>
            </a:r>
          </a:p>
          <a:p>
            <a:pPr lvl="3"/>
            <a:r>
              <a:rPr lang="el-GR" altLang="el-GR" smtClean="0"/>
              <a:t>Τέταρτου επιπέδου</a:t>
            </a:r>
          </a:p>
          <a:p>
            <a:pPr lvl="4"/>
            <a:r>
              <a:rPr lang="el-GR" altLang="el-GR" smtClean="0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96F4F4C-9910-4ACC-AE03-29089C80A5B0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22/10/2021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Θέση υποσέλιδου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αριθμού διαφάνειας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31B1552-AA4B-421D-83E1-00689516B7DB}" type="slidenum">
              <a:rPr lang="el-GR" altLang="el-GR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 altLang="el-GR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5056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a9XCU49O-7Y" TargetMode="External"/><Relationship Id="rId2" Type="http://schemas.openxmlformats.org/officeDocument/2006/relationships/hyperlink" Target="https://mathesis.cup.gr/courses/course-v1:Physics+Eur2.1+20B/course/" TargetMode="External"/><Relationship Id="rId1" Type="http://schemas.openxmlformats.org/officeDocument/2006/relationships/slideLayout" Target="../slideLayouts/slideLayout24.xml"/><Relationship Id="rId4" Type="http://schemas.openxmlformats.org/officeDocument/2006/relationships/hyperlink" Target="https://it.uth.gr/kb/ms-stream-hrisi-platformas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ro0D0qO4Dyg" TargetMode="External"/><Relationship Id="rId2" Type="http://schemas.openxmlformats.org/officeDocument/2006/relationships/hyperlink" Target="https://mathesis.cup.gr/courses/course-v1:Physics+Eur2.1+20B/course/" TargetMode="Externa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Yb3mKrxAWz4" TargetMode="External"/><Relationship Id="rId2" Type="http://schemas.openxmlformats.org/officeDocument/2006/relationships/hyperlink" Target="https://mathesis.cup.gr/courses/course-v1:Physics+Eur2.1+20B/course/" TargetMode="Externa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err="1" smtClean="0"/>
              <a:t>Πιθανα</a:t>
            </a:r>
            <a:r>
              <a:rPr lang="el-GR" dirty="0" smtClean="0"/>
              <a:t> </a:t>
            </a:r>
            <a:r>
              <a:rPr lang="en-US" dirty="0" smtClean="0"/>
              <a:t>Bonus </a:t>
            </a:r>
            <a:r>
              <a:rPr lang="el-GR" dirty="0" err="1" smtClean="0"/>
              <a:t>οπτικης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8870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dirty="0">
                <a:solidFill>
                  <a:srgbClr val="00B050"/>
                </a:solidFill>
              </a:rPr>
              <a:t>Πιθανό </a:t>
            </a:r>
            <a:r>
              <a:rPr lang="en-US" dirty="0" smtClean="0">
                <a:solidFill>
                  <a:srgbClr val="00B050"/>
                </a:solidFill>
              </a:rPr>
              <a:t>Bonus</a:t>
            </a:r>
            <a:r>
              <a:rPr lang="el-GR" dirty="0" smtClean="0">
                <a:solidFill>
                  <a:srgbClr val="00B050"/>
                </a:solidFill>
              </a:rPr>
              <a:t> 1 </a:t>
            </a:r>
            <a:r>
              <a:rPr lang="el-GR" dirty="0">
                <a:solidFill>
                  <a:srgbClr val="00B050"/>
                </a:solidFill>
              </a:rPr>
              <a:t>: Ένα τέχνημα που βοηθά να καταλάβουμε  την </a:t>
            </a:r>
            <a:r>
              <a:rPr lang="el-GR" dirty="0" err="1">
                <a:solidFill>
                  <a:srgbClr val="00B050"/>
                </a:solidFill>
              </a:rPr>
              <a:t>οραση</a:t>
            </a:r>
            <a:endParaRPr lang="el-GR" dirty="0">
              <a:solidFill>
                <a:srgbClr val="00B050"/>
              </a:solidFill>
            </a:endParaRPr>
          </a:p>
        </p:txBody>
      </p:sp>
      <p:sp>
        <p:nvSpPr>
          <p:cNvPr id="3" name="Θέση περιεχομένου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l-GR" dirty="0"/>
              <a:t>Από </a:t>
            </a:r>
            <a:r>
              <a:rPr lang="el-GR" dirty="0" err="1"/>
              <a:t>μαθημα</a:t>
            </a:r>
            <a:r>
              <a:rPr lang="el-GR" dirty="0"/>
              <a:t> του </a:t>
            </a:r>
            <a:r>
              <a:rPr lang="en-US" dirty="0" err="1"/>
              <a:t>Mathesis</a:t>
            </a:r>
            <a:r>
              <a:rPr lang="en-US" dirty="0"/>
              <a:t> (</a:t>
            </a:r>
            <a:r>
              <a:rPr lang="en-US" dirty="0">
                <a:hlinkClick r:id="rId2"/>
              </a:rPr>
              <a:t>https://mathesis.cup.gr/courses/course-v1:Physics+Eur2.1+20B/course/</a:t>
            </a:r>
            <a:r>
              <a:rPr lang="en-US" dirty="0"/>
              <a:t>) </a:t>
            </a:r>
            <a:endParaRPr lang="el-GR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l-GR" dirty="0"/>
              <a:t>Δείτε το παρακάτω βίντεο</a:t>
            </a:r>
            <a:endParaRPr lang="en-US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>
                <a:hlinkClick r:id="rId3"/>
              </a:rPr>
              <a:t>https://youtu.be/a9XCU49O-7Y</a:t>
            </a:r>
            <a:endParaRPr lang="el-GR" dirty="0">
              <a:solidFill>
                <a:srgbClr val="FF0000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l-GR" dirty="0" err="1">
                <a:solidFill>
                  <a:srgbClr val="FF0000"/>
                </a:solidFill>
              </a:rPr>
              <a:t>Θελετε</a:t>
            </a:r>
            <a:r>
              <a:rPr lang="el-GR" dirty="0">
                <a:solidFill>
                  <a:srgbClr val="FF0000"/>
                </a:solidFill>
              </a:rPr>
              <a:t> να </a:t>
            </a:r>
            <a:r>
              <a:rPr lang="el-GR" dirty="0" err="1">
                <a:solidFill>
                  <a:srgbClr val="FF0000"/>
                </a:solidFill>
              </a:rPr>
              <a:t>δοκιμασετε</a:t>
            </a:r>
            <a:r>
              <a:rPr lang="el-GR" dirty="0">
                <a:solidFill>
                  <a:srgbClr val="FF0000"/>
                </a:solidFill>
              </a:rPr>
              <a:t> να βιντεοσκοπήσετε τη δική σας κατασκευή; </a:t>
            </a:r>
            <a:r>
              <a:rPr lang="en-US" b="1" dirty="0">
                <a:solidFill>
                  <a:srgbClr val="FF0000"/>
                </a:solidFill>
              </a:rPr>
              <a:t>(Bonus!)</a:t>
            </a:r>
            <a:endParaRPr lang="el-GR" b="1" dirty="0">
              <a:solidFill>
                <a:srgbClr val="FF0000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l-GR" b="1" dirty="0">
                <a:solidFill>
                  <a:srgbClr val="FF0000"/>
                </a:solidFill>
              </a:rPr>
              <a:t>ΠΡΟΣΟΧΗ: Το </a:t>
            </a:r>
            <a:r>
              <a:rPr lang="el-GR" b="1" dirty="0" err="1">
                <a:solidFill>
                  <a:srgbClr val="FF0000"/>
                </a:solidFill>
              </a:rPr>
              <a:t>μηκος</a:t>
            </a:r>
            <a:r>
              <a:rPr lang="el-GR" b="1" dirty="0">
                <a:solidFill>
                  <a:srgbClr val="FF0000"/>
                </a:solidFill>
              </a:rPr>
              <a:t> του κυλίνδρου είναι σημαντικό. Μπορείτε να το καταλάβετε εδώ:</a:t>
            </a:r>
            <a:r>
              <a:rPr lang="en-US" b="1" dirty="0">
                <a:solidFill>
                  <a:srgbClr val="FF0000"/>
                </a:solidFill>
              </a:rPr>
              <a:t>https://www.youtube.com/watch?v=H5K7IYAjrCU</a:t>
            </a:r>
            <a:r>
              <a:rPr lang="el-GR" b="1" dirty="0">
                <a:solidFill>
                  <a:srgbClr val="FF0000"/>
                </a:solidFill>
              </a:rPr>
              <a:t> 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l-GR" b="1" dirty="0">
                <a:solidFill>
                  <a:srgbClr val="FF0000"/>
                </a:solidFill>
              </a:rPr>
              <a:t>      και ιδιαίτερα  εδώ </a:t>
            </a:r>
            <a:r>
              <a:rPr lang="en-US" b="1" dirty="0">
                <a:solidFill>
                  <a:srgbClr val="FF0000"/>
                </a:solidFill>
              </a:rPr>
              <a:t>https://youtu.be/H5K7IYAjrCU?t=49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l-GR" dirty="0">
                <a:solidFill>
                  <a:srgbClr val="FF0000"/>
                </a:solidFill>
              </a:rPr>
              <a:t>Πώς να ανεβάσετε το </a:t>
            </a:r>
            <a:r>
              <a:rPr lang="el-GR" dirty="0" err="1">
                <a:solidFill>
                  <a:srgbClr val="FF0000"/>
                </a:solidFill>
              </a:rPr>
              <a:t>βιντεο</a:t>
            </a:r>
            <a:r>
              <a:rPr lang="el-GR" dirty="0">
                <a:solidFill>
                  <a:srgbClr val="FF0000"/>
                </a:solidFill>
              </a:rPr>
              <a:t>: </a:t>
            </a:r>
            <a:r>
              <a:rPr lang="el-GR" dirty="0" err="1">
                <a:solidFill>
                  <a:srgbClr val="FF0000"/>
                </a:solidFill>
              </a:rPr>
              <a:t>Μπορειτε</a:t>
            </a:r>
            <a:r>
              <a:rPr lang="el-GR" dirty="0">
                <a:solidFill>
                  <a:srgbClr val="FF0000"/>
                </a:solidFill>
              </a:rPr>
              <a:t> να </a:t>
            </a:r>
            <a:r>
              <a:rPr lang="el-GR" dirty="0" err="1">
                <a:solidFill>
                  <a:srgbClr val="FF0000"/>
                </a:solidFill>
              </a:rPr>
              <a:t>βρειτε</a:t>
            </a:r>
            <a:r>
              <a:rPr lang="el-GR" dirty="0">
                <a:solidFill>
                  <a:srgbClr val="FF0000"/>
                </a:solidFill>
              </a:rPr>
              <a:t> </a:t>
            </a:r>
            <a:r>
              <a:rPr lang="el-GR" dirty="0" err="1">
                <a:solidFill>
                  <a:srgbClr val="FF0000"/>
                </a:solidFill>
              </a:rPr>
              <a:t>οδηγιες</a:t>
            </a:r>
            <a:r>
              <a:rPr lang="el-GR" dirty="0">
                <a:solidFill>
                  <a:srgbClr val="FF0000"/>
                </a:solidFill>
              </a:rPr>
              <a:t> εδώ </a:t>
            </a:r>
            <a:r>
              <a:rPr lang="en-US" dirty="0">
                <a:solidFill>
                  <a:srgbClr val="FF0000"/>
                </a:solidFill>
                <a:hlinkClick r:id="rId4"/>
              </a:rPr>
              <a:t>https://it.uth.gr/kb/ms-stream-hrisi-platformas</a:t>
            </a:r>
            <a:r>
              <a:rPr lang="el-GR" dirty="0">
                <a:solidFill>
                  <a:srgbClr val="FF0000"/>
                </a:solidFill>
              </a:rPr>
              <a:t> και να μου στείλετε το σύνδεσμο!</a:t>
            </a:r>
          </a:p>
        </p:txBody>
      </p:sp>
    </p:spTree>
    <p:extLst>
      <p:ext uri="{BB962C8B-B14F-4D97-AF65-F5344CB8AC3E}">
        <p14:creationId xmlns:p14="http://schemas.microsoft.com/office/powerpoint/2010/main" val="1619231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z="3600" smtClean="0">
                <a:solidFill>
                  <a:srgbClr val="00B050"/>
                </a:solidFill>
              </a:rPr>
              <a:t>Πιθανο </a:t>
            </a:r>
            <a:r>
              <a:rPr lang="en-US" altLang="el-GR" sz="3600" smtClean="0">
                <a:solidFill>
                  <a:srgbClr val="00B050"/>
                </a:solidFill>
              </a:rPr>
              <a:t>Bonus </a:t>
            </a:r>
            <a:r>
              <a:rPr lang="el-GR" altLang="el-GR" sz="3600" smtClean="0">
                <a:solidFill>
                  <a:srgbClr val="00B050"/>
                </a:solidFill>
              </a:rPr>
              <a:t>2</a:t>
            </a:r>
            <a:r>
              <a:rPr lang="el-GR" altLang="el-GR" sz="4000" smtClean="0">
                <a:solidFill>
                  <a:srgbClr val="00B050"/>
                </a:solidFill>
              </a:rPr>
              <a:t>:  Το αναποδο κερί</a:t>
            </a:r>
            <a:endParaRPr lang="el-GR" altLang="el-GR" smtClean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l-GR" sz="3000" dirty="0">
                <a:solidFill>
                  <a:prstClr val="black"/>
                </a:solidFill>
              </a:rPr>
              <a:t>Από </a:t>
            </a:r>
            <a:r>
              <a:rPr lang="el-GR" sz="3000" dirty="0" err="1">
                <a:solidFill>
                  <a:prstClr val="black"/>
                </a:solidFill>
              </a:rPr>
              <a:t>μαθημα</a:t>
            </a:r>
            <a:r>
              <a:rPr lang="el-GR" sz="3000" dirty="0">
                <a:solidFill>
                  <a:prstClr val="black"/>
                </a:solidFill>
              </a:rPr>
              <a:t> του </a:t>
            </a:r>
            <a:r>
              <a:rPr lang="en-US" sz="3000" dirty="0" err="1">
                <a:solidFill>
                  <a:prstClr val="black"/>
                </a:solidFill>
              </a:rPr>
              <a:t>Mathesis</a:t>
            </a:r>
            <a:r>
              <a:rPr lang="en-US" sz="3000" dirty="0">
                <a:solidFill>
                  <a:prstClr val="black"/>
                </a:solidFill>
              </a:rPr>
              <a:t> (</a:t>
            </a:r>
            <a:r>
              <a:rPr lang="en-US" sz="3000" dirty="0">
                <a:solidFill>
                  <a:prstClr val="black"/>
                </a:solidFill>
                <a:hlinkClick r:id="rId2"/>
              </a:rPr>
              <a:t>https://mathesis.cup.gr/courses/course-v1:Physics+Eur2.1+20B/course/</a:t>
            </a:r>
            <a:r>
              <a:rPr lang="en-US" sz="3000" dirty="0">
                <a:solidFill>
                  <a:prstClr val="black"/>
                </a:solidFill>
              </a:rPr>
              <a:t>)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youtu.be/ro0D0qO4Dyg</a:t>
            </a:r>
            <a:endParaRPr lang="el-GR" dirty="0" smtClean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l-GR" dirty="0" smtClean="0"/>
              <a:t>1:23 (ξεκινά η ερμηνεία. Αφορά σε </a:t>
            </a:r>
            <a:r>
              <a:rPr lang="el-GR" dirty="0" err="1" smtClean="0"/>
              <a:t>παιδια</a:t>
            </a:r>
            <a:r>
              <a:rPr lang="el-GR" dirty="0" smtClean="0"/>
              <a:t>)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l-GR" dirty="0" smtClean="0"/>
              <a:t>Όμως </a:t>
            </a:r>
            <a:r>
              <a:rPr lang="el-GR" dirty="0" err="1" smtClean="0"/>
              <a:t>εσεις</a:t>
            </a:r>
            <a:r>
              <a:rPr lang="el-GR" dirty="0" smtClean="0"/>
              <a:t> δεν είστε παιδιά. Πώς θα ερμηνεύατε αυτό το φαινόμενο; Τι διόρθωση θα κάνατε στην εξήγηση;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l-GR" sz="3000" dirty="0" smtClean="0">
                <a:solidFill>
                  <a:srgbClr val="FF0000"/>
                </a:solidFill>
              </a:rPr>
              <a:t>Μπορείτε να μου στείλετε τη δική σας εξήγηση. (</a:t>
            </a:r>
            <a:r>
              <a:rPr lang="el-GR" sz="3000" dirty="0" err="1" smtClean="0">
                <a:solidFill>
                  <a:srgbClr val="FF0000"/>
                </a:solidFill>
              </a:rPr>
              <a:t>ισως</a:t>
            </a:r>
            <a:r>
              <a:rPr lang="el-GR" sz="3000" dirty="0" smtClean="0">
                <a:solidFill>
                  <a:srgbClr val="FF0000"/>
                </a:solidFill>
              </a:rPr>
              <a:t> και να </a:t>
            </a:r>
            <a:r>
              <a:rPr lang="el-GR" sz="3000" dirty="0" err="1" smtClean="0">
                <a:solidFill>
                  <a:srgbClr val="FF0000"/>
                </a:solidFill>
              </a:rPr>
              <a:t>κανετε</a:t>
            </a:r>
            <a:r>
              <a:rPr lang="el-GR" sz="3000" dirty="0" smtClean="0">
                <a:solidFill>
                  <a:srgbClr val="FF0000"/>
                </a:solidFill>
              </a:rPr>
              <a:t> το </a:t>
            </a:r>
            <a:r>
              <a:rPr lang="el-GR" sz="3000" dirty="0" err="1" smtClean="0">
                <a:solidFill>
                  <a:srgbClr val="FF0000"/>
                </a:solidFill>
              </a:rPr>
              <a:t>πειραμα</a:t>
            </a:r>
            <a:r>
              <a:rPr lang="el-GR" sz="3000" dirty="0" smtClean="0">
                <a:solidFill>
                  <a:srgbClr val="FF0000"/>
                </a:solidFill>
              </a:rPr>
              <a:t> και να πάρετε μια </a:t>
            </a:r>
            <a:r>
              <a:rPr lang="el-GR" sz="3000" dirty="0" err="1" smtClean="0">
                <a:solidFill>
                  <a:srgbClr val="FF0000"/>
                </a:solidFill>
              </a:rPr>
              <a:t>φωτογραφια</a:t>
            </a:r>
            <a:r>
              <a:rPr lang="el-GR" sz="3000" dirty="0">
                <a:solidFill>
                  <a:srgbClr val="FF0000"/>
                </a:solidFill>
              </a:rPr>
              <a:t>)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35051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95288" y="188913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sz="4000" dirty="0" err="1">
                <a:solidFill>
                  <a:srgbClr val="00B050"/>
                </a:solidFill>
              </a:rPr>
              <a:t>Πιθανο</a:t>
            </a:r>
            <a:r>
              <a:rPr lang="el-GR" sz="4000" dirty="0">
                <a:solidFill>
                  <a:srgbClr val="00B050"/>
                </a:solidFill>
              </a:rPr>
              <a:t> </a:t>
            </a:r>
            <a:r>
              <a:rPr lang="en-US" sz="4000" dirty="0">
                <a:solidFill>
                  <a:srgbClr val="00B050"/>
                </a:solidFill>
              </a:rPr>
              <a:t>Bonus </a:t>
            </a:r>
            <a:r>
              <a:rPr lang="el-GR" sz="4000" dirty="0" smtClean="0">
                <a:solidFill>
                  <a:srgbClr val="00B050"/>
                </a:solidFill>
              </a:rPr>
              <a:t>3: </a:t>
            </a:r>
            <a:r>
              <a:rPr lang="el-GR" sz="4000" dirty="0">
                <a:solidFill>
                  <a:srgbClr val="00B050"/>
                </a:solidFill>
              </a:rPr>
              <a:t>Το βέλος που αντιστρέφεται</a:t>
            </a:r>
            <a:r>
              <a:rPr lang="el-GR" sz="3600" dirty="0"/>
              <a:t/>
            </a:r>
            <a:br>
              <a:rPr lang="el-GR" sz="3600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l-GR" sz="3000" dirty="0">
                <a:solidFill>
                  <a:prstClr val="black"/>
                </a:solidFill>
              </a:rPr>
              <a:t>Από </a:t>
            </a:r>
            <a:r>
              <a:rPr lang="el-GR" sz="3000" dirty="0" err="1">
                <a:solidFill>
                  <a:prstClr val="black"/>
                </a:solidFill>
              </a:rPr>
              <a:t>μαθημα</a:t>
            </a:r>
            <a:r>
              <a:rPr lang="el-GR" sz="3000" dirty="0">
                <a:solidFill>
                  <a:prstClr val="black"/>
                </a:solidFill>
              </a:rPr>
              <a:t> του </a:t>
            </a:r>
            <a:r>
              <a:rPr lang="en-US" sz="3000" dirty="0" err="1">
                <a:solidFill>
                  <a:prstClr val="black"/>
                </a:solidFill>
              </a:rPr>
              <a:t>Mathesis</a:t>
            </a:r>
            <a:r>
              <a:rPr lang="en-US" sz="3000" dirty="0">
                <a:solidFill>
                  <a:prstClr val="black"/>
                </a:solidFill>
              </a:rPr>
              <a:t> (</a:t>
            </a:r>
            <a:r>
              <a:rPr lang="en-US" sz="3000" dirty="0">
                <a:solidFill>
                  <a:prstClr val="black"/>
                </a:solidFill>
                <a:hlinkClick r:id="rId2"/>
              </a:rPr>
              <a:t>https://mathesis.cup.gr/courses/course-v1:Physics+Eur2.1+20B/course/</a:t>
            </a:r>
            <a:r>
              <a:rPr lang="en-US" sz="3000" dirty="0">
                <a:solidFill>
                  <a:prstClr val="black"/>
                </a:solidFill>
              </a:rPr>
              <a:t>)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youtu.be/Yb3mKrxAWz4</a:t>
            </a:r>
            <a:r>
              <a:rPr lang="en-US" dirty="0" smtClean="0"/>
              <a:t> </a:t>
            </a:r>
            <a:endParaRPr lang="el-GR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l-GR" dirty="0" smtClean="0"/>
              <a:t>Πώς θα ερμηνεύατε αυτό το φαινόμενο; (</a:t>
            </a:r>
            <a:r>
              <a:rPr lang="el-GR" dirty="0" err="1" smtClean="0"/>
              <a:t>Μπορειτε</a:t>
            </a:r>
            <a:r>
              <a:rPr lang="el-GR" dirty="0" smtClean="0"/>
              <a:t> να χρησιμοποιήσετε το </a:t>
            </a:r>
            <a:r>
              <a:rPr lang="en-US" dirty="0"/>
              <a:t>https://ricktu288.github.io/ray-optics/simulator</a:t>
            </a:r>
            <a:r>
              <a:rPr lang="en-US" dirty="0" smtClean="0"/>
              <a:t>/</a:t>
            </a:r>
            <a:r>
              <a:rPr lang="el-GR" dirty="0" smtClean="0"/>
              <a:t>)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l-GR" sz="3000" dirty="0">
                <a:solidFill>
                  <a:srgbClr val="FF0000"/>
                </a:solidFill>
              </a:rPr>
              <a:t>Μπορείτε να μου στείλετε τη δική σας εξήγηση. (</a:t>
            </a:r>
            <a:r>
              <a:rPr lang="el-GR" sz="3000" dirty="0" err="1">
                <a:solidFill>
                  <a:srgbClr val="FF0000"/>
                </a:solidFill>
              </a:rPr>
              <a:t>ισως</a:t>
            </a:r>
            <a:r>
              <a:rPr lang="el-GR" sz="3000" dirty="0">
                <a:solidFill>
                  <a:srgbClr val="FF0000"/>
                </a:solidFill>
              </a:rPr>
              <a:t> και να </a:t>
            </a:r>
            <a:r>
              <a:rPr lang="el-GR" sz="3000" dirty="0" err="1">
                <a:solidFill>
                  <a:srgbClr val="FF0000"/>
                </a:solidFill>
              </a:rPr>
              <a:t>κανετε</a:t>
            </a:r>
            <a:r>
              <a:rPr lang="el-GR" sz="3000" dirty="0">
                <a:solidFill>
                  <a:srgbClr val="FF0000"/>
                </a:solidFill>
              </a:rPr>
              <a:t> το </a:t>
            </a:r>
            <a:r>
              <a:rPr lang="el-GR" sz="3000" dirty="0" err="1">
                <a:solidFill>
                  <a:srgbClr val="FF0000"/>
                </a:solidFill>
              </a:rPr>
              <a:t>πειραμα</a:t>
            </a:r>
            <a:r>
              <a:rPr lang="el-GR" sz="3000" dirty="0">
                <a:solidFill>
                  <a:srgbClr val="FF0000"/>
                </a:solidFill>
              </a:rPr>
              <a:t> και να πάρετε μια </a:t>
            </a:r>
            <a:r>
              <a:rPr lang="el-GR" sz="3000" dirty="0" err="1">
                <a:solidFill>
                  <a:srgbClr val="FF0000"/>
                </a:solidFill>
              </a:rPr>
              <a:t>φωτογραφια</a:t>
            </a:r>
            <a:r>
              <a:rPr lang="el-GR" sz="3000" dirty="0">
                <a:solidFill>
                  <a:srgbClr val="FF0000"/>
                </a:solidFill>
              </a:rPr>
              <a:t>)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57846148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219</Words>
  <Application>Microsoft Office PowerPoint</Application>
  <PresentationFormat>Προβολή στην οθόνη (4:3)</PresentationFormat>
  <Paragraphs>20</Paragraphs>
  <Slides>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3</vt:i4>
      </vt:variant>
      <vt:variant>
        <vt:lpstr>Τίτλοι διαφανειών</vt:lpstr>
      </vt:variant>
      <vt:variant>
        <vt:i4>4</vt:i4>
      </vt:variant>
    </vt:vector>
  </HeadingPairs>
  <TitlesOfParts>
    <vt:vector size="7" baseType="lpstr">
      <vt:lpstr>Θέμα του Office</vt:lpstr>
      <vt:lpstr>1_Θέμα του Office</vt:lpstr>
      <vt:lpstr>2_Θέμα του Office</vt:lpstr>
      <vt:lpstr>Πιθανα Bonus οπτικης</vt:lpstr>
      <vt:lpstr>Πιθανό Bonus 1 : Ένα τέχνημα που βοηθά να καταλάβουμε  την οραση</vt:lpstr>
      <vt:lpstr>Πιθανο Bonus 2:  Το αναποδο κερί</vt:lpstr>
      <vt:lpstr>Πιθανο Bonus 3: Το βέλος που αντιστρέφεται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Πιθανα Bonus οπτικης</dc:title>
  <dc:creator>ΠΤΔΕ</dc:creator>
  <cp:lastModifiedBy>ΠΤΔΕ</cp:lastModifiedBy>
  <cp:revision>2</cp:revision>
  <dcterms:created xsi:type="dcterms:W3CDTF">2021-10-22T15:37:26Z</dcterms:created>
  <dcterms:modified xsi:type="dcterms:W3CDTF">2021-10-22T15:39:01Z</dcterms:modified>
</cp:coreProperties>
</file>