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73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2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3249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18EB-1F55-4814-BE75-A32DFA02C6D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8F0C-FE83-444E-ADEA-BEAA715F154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57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16B6-A444-41F1-971B-21226FBB6E5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93DA-BD4D-4E12-BB89-35454C90A92A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37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8975-C532-44E0-A283-453A44C232C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6247-DE9B-45BE-B151-6ECBD61F9FD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27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6F5DF-B91C-4A05-8A6D-678A8E08B90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6CD8-212A-49AA-935D-D9BC414E2E0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26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AF1D-6496-4B10-B6E0-F036DAC66A7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430B-3B50-4794-AFF2-65DD9576BF0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46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545D-42E8-426D-ADBF-5443E4EE924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3AB1-9DA6-4BE5-842C-A9464EDB647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6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A1CF6-B14E-4045-A14C-539C1614D7F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C111-F786-4F1F-A810-1BB4E6827CA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7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C7F93-000E-4078-87F8-00C43D552F2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999DE-2D68-49D2-B83F-2F56336636E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6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966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4AE6-61FD-42A4-BB55-844F4EEBB8E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0941-651E-4AFC-998D-8BB4CEE1EDA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65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E47E-3F95-4366-B540-78D9E753C38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949D-044C-4162-960E-594B9F78DA4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9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264E-F8E6-4791-A409-DEBA86B5B76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DAC5-3A6B-4855-9316-9B9486FD724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95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D2E8-2B80-4A54-9145-7468CBE4549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0481-A8D4-4D85-967D-3083850CD37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31766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5A7E-FD3F-40CE-BED6-EB51A2D18C9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D147A-F93D-4695-AD34-6638E56964F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82008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4C3C2-417A-4AD7-952B-B1986A8BCC0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3D2E-6570-460F-B507-8EA4E63A8A0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0065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C6AFB-D42C-4DAE-B10B-F3ABD833F1D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8F23-D3B0-4933-BC7B-4AADAA8F71C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27762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42F9-6A10-4822-8CC2-71D8DDDAAF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C99F-31FB-4376-961D-E1219A4543D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49841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EB9F-AC33-491D-B9AC-83D6C096F4A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D0D78-2798-4BE0-886F-ADA9AA7B26B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22699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E1464-8519-44D2-A769-5C3796F8C02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C3B0-0CBE-40E1-9D46-A9471604D44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307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8208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33B07-8B66-458E-80E7-C24CCB7C232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7D471-7CCF-49CD-BBEE-729D87DED33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10818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8865-2C2C-44B3-8DD1-47F64FAA57E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E3B6-B807-4747-857F-A9AD24DD44B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770567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11B21-B3BD-4D99-BBC8-A307161336D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7C3D-02C0-4529-9868-AF0E2B7C669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98631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61C68-7EED-4A57-A737-8E9BE360141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4D47E-774E-4B11-A840-4BE5669C34B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639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931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46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13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40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17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043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C419C-1753-4531-9517-210E15DC49B5}" type="datetimeFigureOut">
              <a:rPr lang="el-GR" smtClean="0"/>
              <a:t>22/10/2021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FFEE-9F98-4988-8D6E-E3AAF2923F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426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5A1779-3C58-4D21-A53F-92C2E2533A0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AAB72-D194-4E48-A1E9-65F67E25DC4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4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6F4F4C-9910-4ACC-AE03-29089C80A5B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22/10/2021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B1552-AA4B-421D-83E1-00689516B7DB}" type="slidenum">
              <a:rPr lang="el-GR" alt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05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9XCU49O-7Y" TargetMode="External"/><Relationship Id="rId2" Type="http://schemas.openxmlformats.org/officeDocument/2006/relationships/hyperlink" Target="https://mathesis.cup.gr/courses/course-v1:Physics+Eur2.1+20B/course/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it.uth.gr/kb/ms-stream-hrisi-platforma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o0D0qO4Dyg" TargetMode="External"/><Relationship Id="rId2" Type="http://schemas.openxmlformats.org/officeDocument/2006/relationships/hyperlink" Target="https://mathesis.cup.gr/courses/course-v1:Physics+Eur2.1+20B/course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b3mKrxAWz4" TargetMode="External"/><Relationship Id="rId2" Type="http://schemas.openxmlformats.org/officeDocument/2006/relationships/hyperlink" Target="https://mathesis.cup.gr/courses/course-v1:Physics+Eur2.1+20B/course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Πιθανα</a:t>
            </a:r>
            <a:r>
              <a:rPr lang="el-GR" dirty="0" smtClean="0"/>
              <a:t> </a:t>
            </a:r>
            <a:r>
              <a:rPr lang="en-US" dirty="0" smtClean="0"/>
              <a:t>Bonus </a:t>
            </a:r>
            <a:r>
              <a:rPr lang="el-GR" dirty="0" err="1" smtClean="0"/>
              <a:t>οπτικης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7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rgbClr val="00B050"/>
                </a:solidFill>
              </a:rPr>
              <a:t>Πιθανό </a:t>
            </a:r>
            <a:r>
              <a:rPr lang="en-US" dirty="0" smtClean="0">
                <a:solidFill>
                  <a:srgbClr val="00B050"/>
                </a:solidFill>
              </a:rPr>
              <a:t>Bonus</a:t>
            </a:r>
            <a:r>
              <a:rPr lang="el-GR" dirty="0" smtClean="0">
                <a:solidFill>
                  <a:srgbClr val="00B050"/>
                </a:solidFill>
              </a:rPr>
              <a:t> 1 </a:t>
            </a:r>
            <a:r>
              <a:rPr lang="el-GR" dirty="0">
                <a:solidFill>
                  <a:srgbClr val="00B050"/>
                </a:solidFill>
              </a:rPr>
              <a:t>: Ένα τέχνημα που βοηθά να καταλάβουμε  την </a:t>
            </a:r>
            <a:r>
              <a:rPr lang="el-GR" dirty="0" err="1">
                <a:solidFill>
                  <a:srgbClr val="00B050"/>
                </a:solidFill>
              </a:rPr>
              <a:t>οραση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Από </a:t>
            </a:r>
            <a:r>
              <a:rPr lang="el-GR" dirty="0" err="1"/>
              <a:t>μαθημα</a:t>
            </a:r>
            <a:r>
              <a:rPr lang="el-GR" dirty="0"/>
              <a:t> του </a:t>
            </a:r>
            <a:r>
              <a:rPr lang="en-US" dirty="0" err="1"/>
              <a:t>Mathesis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https://mathesis.cup.gr/courses/course-v1:Physics+Eur2.1+20B/course/</a:t>
            </a:r>
            <a:r>
              <a:rPr lang="en-US" dirty="0"/>
              <a:t>) 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Δείτε το παρακάτω βίντεο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https://youtu.be/a9XCU49O-7Y</a:t>
            </a:r>
            <a:endParaRPr lang="el-GR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err="1">
                <a:solidFill>
                  <a:srgbClr val="FF0000"/>
                </a:solidFill>
              </a:rPr>
              <a:t>Θελετε</a:t>
            </a:r>
            <a:r>
              <a:rPr lang="el-GR" dirty="0">
                <a:solidFill>
                  <a:srgbClr val="FF0000"/>
                </a:solidFill>
              </a:rPr>
              <a:t> να </a:t>
            </a:r>
            <a:r>
              <a:rPr lang="el-GR" dirty="0" err="1">
                <a:solidFill>
                  <a:srgbClr val="FF0000"/>
                </a:solidFill>
              </a:rPr>
              <a:t>δοκιμασετε</a:t>
            </a:r>
            <a:r>
              <a:rPr lang="el-GR" dirty="0">
                <a:solidFill>
                  <a:srgbClr val="FF0000"/>
                </a:solidFill>
              </a:rPr>
              <a:t> να βιντεοσκοπήσετε τη δική σας κατασκευή; </a:t>
            </a:r>
            <a:r>
              <a:rPr lang="en-US" b="1" dirty="0">
                <a:solidFill>
                  <a:srgbClr val="FF0000"/>
                </a:solidFill>
              </a:rPr>
              <a:t>(Bonus!)</a:t>
            </a:r>
            <a:endParaRPr lang="el-GR" b="1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b="1" dirty="0">
                <a:solidFill>
                  <a:srgbClr val="FF0000"/>
                </a:solidFill>
              </a:rPr>
              <a:t>ΠΡΟΣΟΧΗ: Το </a:t>
            </a:r>
            <a:r>
              <a:rPr lang="el-GR" b="1" dirty="0" err="1">
                <a:solidFill>
                  <a:srgbClr val="FF0000"/>
                </a:solidFill>
              </a:rPr>
              <a:t>μηκος</a:t>
            </a:r>
            <a:r>
              <a:rPr lang="el-GR" b="1" dirty="0">
                <a:solidFill>
                  <a:srgbClr val="FF0000"/>
                </a:solidFill>
              </a:rPr>
              <a:t> του κυλίνδρου είναι σημαντικό. Μπορείτε να το καταλάβετε εδώ:</a:t>
            </a:r>
            <a:r>
              <a:rPr lang="en-US" b="1" dirty="0">
                <a:solidFill>
                  <a:srgbClr val="FF0000"/>
                </a:solidFill>
              </a:rPr>
              <a:t>https://www.youtube.com/watch?v=H5K7IYAjrCU</a:t>
            </a:r>
            <a:r>
              <a:rPr lang="el-GR" b="1" dirty="0">
                <a:solidFill>
                  <a:srgbClr val="FF0000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l-GR" b="1" dirty="0">
                <a:solidFill>
                  <a:srgbClr val="FF0000"/>
                </a:solidFill>
              </a:rPr>
              <a:t>      και ιδιαίτερα  εδώ </a:t>
            </a:r>
            <a:r>
              <a:rPr lang="en-US" b="1" dirty="0">
                <a:solidFill>
                  <a:srgbClr val="FF0000"/>
                </a:solidFill>
              </a:rPr>
              <a:t>https://youtu.be/H5K7IYAjrCU?t=49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srgbClr val="FF0000"/>
                </a:solidFill>
              </a:rPr>
              <a:t>Πώς να ανεβάσετε το </a:t>
            </a:r>
            <a:r>
              <a:rPr lang="el-GR" dirty="0" err="1">
                <a:solidFill>
                  <a:srgbClr val="FF0000"/>
                </a:solidFill>
              </a:rPr>
              <a:t>βιντεο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 err="1">
                <a:solidFill>
                  <a:srgbClr val="FF0000"/>
                </a:solidFill>
              </a:rPr>
              <a:t>Μπορειτε</a:t>
            </a:r>
            <a:r>
              <a:rPr lang="el-GR" dirty="0">
                <a:solidFill>
                  <a:srgbClr val="FF0000"/>
                </a:solidFill>
              </a:rPr>
              <a:t> να </a:t>
            </a:r>
            <a:r>
              <a:rPr lang="el-GR" dirty="0" err="1">
                <a:solidFill>
                  <a:srgbClr val="FF0000"/>
                </a:solidFill>
              </a:rPr>
              <a:t>βρειτε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οδηγιες</a:t>
            </a:r>
            <a:r>
              <a:rPr lang="el-GR" dirty="0">
                <a:solidFill>
                  <a:srgbClr val="FF0000"/>
                </a:solidFill>
              </a:rPr>
              <a:t> εδώ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https://it.uth.gr/kb/ms-stream-hrisi-platformas</a:t>
            </a:r>
            <a:r>
              <a:rPr lang="el-GR" dirty="0">
                <a:solidFill>
                  <a:srgbClr val="FF0000"/>
                </a:solidFill>
              </a:rPr>
              <a:t> και να μου στείλετε το σύνδεσμο!</a:t>
            </a:r>
          </a:p>
        </p:txBody>
      </p:sp>
    </p:spTree>
    <p:extLst>
      <p:ext uri="{BB962C8B-B14F-4D97-AF65-F5344CB8AC3E}">
        <p14:creationId xmlns:p14="http://schemas.microsoft.com/office/powerpoint/2010/main" val="16192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smtClean="0">
                <a:solidFill>
                  <a:srgbClr val="00B050"/>
                </a:solidFill>
              </a:rPr>
              <a:t>Πιθανο </a:t>
            </a:r>
            <a:r>
              <a:rPr lang="en-US" altLang="el-GR" sz="3600" smtClean="0">
                <a:solidFill>
                  <a:srgbClr val="00B050"/>
                </a:solidFill>
              </a:rPr>
              <a:t>Bonus </a:t>
            </a:r>
            <a:r>
              <a:rPr lang="el-GR" altLang="el-GR" sz="3600" smtClean="0">
                <a:solidFill>
                  <a:srgbClr val="00B050"/>
                </a:solidFill>
              </a:rPr>
              <a:t>2</a:t>
            </a:r>
            <a:r>
              <a:rPr lang="el-GR" altLang="el-GR" sz="4000" smtClean="0">
                <a:solidFill>
                  <a:srgbClr val="00B050"/>
                </a:solidFill>
              </a:rPr>
              <a:t>:  Το αναποδο κερί</a:t>
            </a:r>
            <a:endParaRPr lang="el-GR" altLang="el-GR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3000" dirty="0">
                <a:solidFill>
                  <a:prstClr val="black"/>
                </a:solidFill>
              </a:rPr>
              <a:t>Από </a:t>
            </a:r>
            <a:r>
              <a:rPr lang="el-GR" sz="3000" dirty="0" err="1">
                <a:solidFill>
                  <a:prstClr val="black"/>
                </a:solidFill>
              </a:rPr>
              <a:t>μαθημα</a:t>
            </a:r>
            <a:r>
              <a:rPr lang="el-GR" sz="3000" dirty="0">
                <a:solidFill>
                  <a:prstClr val="black"/>
                </a:solidFill>
              </a:rPr>
              <a:t> του </a:t>
            </a:r>
            <a:r>
              <a:rPr lang="en-US" sz="3000" dirty="0" err="1">
                <a:solidFill>
                  <a:prstClr val="black"/>
                </a:solidFill>
              </a:rPr>
              <a:t>Mathesis</a:t>
            </a:r>
            <a:r>
              <a:rPr lang="en-US" sz="3000" dirty="0">
                <a:solidFill>
                  <a:prstClr val="black"/>
                </a:solidFill>
              </a:rPr>
              <a:t> (</a:t>
            </a:r>
            <a:r>
              <a:rPr lang="en-US" sz="3000" dirty="0">
                <a:solidFill>
                  <a:prstClr val="black"/>
                </a:solidFill>
                <a:hlinkClick r:id="rId2"/>
              </a:rPr>
              <a:t>https://mathesis.cup.gr/courses/course-v1:Physics+Eur2.1+20B/course/</a:t>
            </a:r>
            <a:r>
              <a:rPr lang="en-US" sz="3000" dirty="0">
                <a:solidFill>
                  <a:prstClr val="black"/>
                </a:solidFill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youtu.be/ro0D0qO4Dyg</a:t>
            </a:r>
            <a:endParaRPr lang="el-G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1:23 (ξεκινά η ερμηνεία. Αφορά σε </a:t>
            </a:r>
            <a:r>
              <a:rPr lang="el-GR" dirty="0" err="1" smtClean="0"/>
              <a:t>παιδια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Όμως </a:t>
            </a:r>
            <a:r>
              <a:rPr lang="el-GR" dirty="0" err="1" smtClean="0"/>
              <a:t>εσεις</a:t>
            </a:r>
            <a:r>
              <a:rPr lang="el-GR" dirty="0" smtClean="0"/>
              <a:t> δεν είστε παιδιά. Πώς θα ερμηνεύατε αυτό το φαινόμενο; Τι διόρθωση θα κάνατε στην εξήγηση;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3000" dirty="0" smtClean="0">
                <a:solidFill>
                  <a:srgbClr val="FF0000"/>
                </a:solidFill>
              </a:rPr>
              <a:t>Μπορείτε να μου στείλετε τη δική σας εξήγηση. (</a:t>
            </a:r>
            <a:r>
              <a:rPr lang="el-GR" sz="3000" dirty="0" err="1" smtClean="0">
                <a:solidFill>
                  <a:srgbClr val="FF0000"/>
                </a:solidFill>
              </a:rPr>
              <a:t>ισως</a:t>
            </a:r>
            <a:r>
              <a:rPr lang="el-GR" sz="3000" dirty="0" smtClean="0">
                <a:solidFill>
                  <a:srgbClr val="FF0000"/>
                </a:solidFill>
              </a:rPr>
              <a:t> και να </a:t>
            </a:r>
            <a:r>
              <a:rPr lang="el-GR" sz="3000" dirty="0" err="1" smtClean="0">
                <a:solidFill>
                  <a:srgbClr val="FF0000"/>
                </a:solidFill>
              </a:rPr>
              <a:t>κανετε</a:t>
            </a:r>
            <a:r>
              <a:rPr lang="el-GR" sz="3000" dirty="0" smtClean="0">
                <a:solidFill>
                  <a:srgbClr val="FF0000"/>
                </a:solidFill>
              </a:rPr>
              <a:t> το </a:t>
            </a:r>
            <a:r>
              <a:rPr lang="el-GR" sz="3000" dirty="0" err="1" smtClean="0">
                <a:solidFill>
                  <a:srgbClr val="FF0000"/>
                </a:solidFill>
              </a:rPr>
              <a:t>πειραμα</a:t>
            </a:r>
            <a:r>
              <a:rPr lang="el-GR" sz="3000" dirty="0" smtClean="0">
                <a:solidFill>
                  <a:srgbClr val="FF0000"/>
                </a:solidFill>
              </a:rPr>
              <a:t> και να πάρετε μια </a:t>
            </a:r>
            <a:r>
              <a:rPr lang="el-GR" sz="3000" dirty="0" err="1" smtClean="0">
                <a:solidFill>
                  <a:srgbClr val="FF0000"/>
                </a:solidFill>
              </a:rPr>
              <a:t>φωτογραφια</a:t>
            </a:r>
            <a:r>
              <a:rPr lang="el-GR" sz="3000" dirty="0">
                <a:solidFill>
                  <a:srgbClr val="FF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505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err="1">
                <a:solidFill>
                  <a:srgbClr val="00B050"/>
                </a:solidFill>
              </a:rPr>
              <a:t>Πιθανο</a:t>
            </a:r>
            <a:r>
              <a:rPr lang="el-GR" sz="4000" dirty="0">
                <a:solidFill>
                  <a:srgbClr val="00B050"/>
                </a:solidFill>
              </a:rPr>
              <a:t> </a:t>
            </a:r>
            <a:r>
              <a:rPr lang="en-US" sz="4000" dirty="0">
                <a:solidFill>
                  <a:srgbClr val="00B050"/>
                </a:solidFill>
              </a:rPr>
              <a:t>Bonus </a:t>
            </a:r>
            <a:r>
              <a:rPr lang="el-GR" sz="4000" dirty="0" smtClean="0">
                <a:solidFill>
                  <a:srgbClr val="00B050"/>
                </a:solidFill>
              </a:rPr>
              <a:t>3: </a:t>
            </a:r>
            <a:r>
              <a:rPr lang="el-GR" sz="4000" dirty="0">
                <a:solidFill>
                  <a:srgbClr val="00B050"/>
                </a:solidFill>
              </a:rPr>
              <a:t>Το βέλος που αντιστρέφεται</a:t>
            </a:r>
            <a:r>
              <a:rPr lang="el-GR" sz="3600" dirty="0"/>
              <a:t/>
            </a:r>
            <a:br>
              <a:rPr lang="el-GR" sz="3600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3000" dirty="0">
                <a:solidFill>
                  <a:prstClr val="black"/>
                </a:solidFill>
              </a:rPr>
              <a:t>Από </a:t>
            </a:r>
            <a:r>
              <a:rPr lang="el-GR" sz="3000" dirty="0" err="1">
                <a:solidFill>
                  <a:prstClr val="black"/>
                </a:solidFill>
              </a:rPr>
              <a:t>μαθημα</a:t>
            </a:r>
            <a:r>
              <a:rPr lang="el-GR" sz="3000" dirty="0">
                <a:solidFill>
                  <a:prstClr val="black"/>
                </a:solidFill>
              </a:rPr>
              <a:t> του </a:t>
            </a:r>
            <a:r>
              <a:rPr lang="en-US" sz="3000" dirty="0" err="1">
                <a:solidFill>
                  <a:prstClr val="black"/>
                </a:solidFill>
              </a:rPr>
              <a:t>Mathesis</a:t>
            </a:r>
            <a:r>
              <a:rPr lang="en-US" sz="3000" dirty="0">
                <a:solidFill>
                  <a:prstClr val="black"/>
                </a:solidFill>
              </a:rPr>
              <a:t> (</a:t>
            </a:r>
            <a:r>
              <a:rPr lang="en-US" sz="3000" dirty="0">
                <a:solidFill>
                  <a:prstClr val="black"/>
                </a:solidFill>
                <a:hlinkClick r:id="rId2"/>
              </a:rPr>
              <a:t>https://mathesis.cup.gr/courses/course-v1:Physics+Eur2.1+20B/course/</a:t>
            </a:r>
            <a:r>
              <a:rPr lang="en-US" sz="3000" dirty="0">
                <a:solidFill>
                  <a:prstClr val="black"/>
                </a:solidFill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youtu.be/Yb3mKrxAWz4</a:t>
            </a:r>
            <a:r>
              <a:rPr lang="en-US" dirty="0" smtClean="0"/>
              <a:t> 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Πώς θα ερμηνεύατε αυτό το φαινόμενο; (</a:t>
            </a:r>
            <a:r>
              <a:rPr lang="el-GR" dirty="0" err="1" smtClean="0"/>
              <a:t>Μπορειτε</a:t>
            </a:r>
            <a:r>
              <a:rPr lang="el-GR" dirty="0" smtClean="0"/>
              <a:t> να χρησιμοποιήσετε το </a:t>
            </a:r>
            <a:r>
              <a:rPr lang="en-US" dirty="0"/>
              <a:t>https://ricktu288.github.io/ray-optics/simulator</a:t>
            </a:r>
            <a:r>
              <a:rPr lang="en-US" dirty="0" smtClean="0"/>
              <a:t>/</a:t>
            </a:r>
            <a:r>
              <a:rPr lang="el-G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sz="3000" dirty="0">
                <a:solidFill>
                  <a:srgbClr val="FF0000"/>
                </a:solidFill>
              </a:rPr>
              <a:t>Μπορείτε να μου στείλετε τη δική σας εξήγηση. (</a:t>
            </a:r>
            <a:r>
              <a:rPr lang="el-GR" sz="3000" dirty="0" err="1">
                <a:solidFill>
                  <a:srgbClr val="FF0000"/>
                </a:solidFill>
              </a:rPr>
              <a:t>ισως</a:t>
            </a:r>
            <a:r>
              <a:rPr lang="el-GR" sz="3000" dirty="0">
                <a:solidFill>
                  <a:srgbClr val="FF0000"/>
                </a:solidFill>
              </a:rPr>
              <a:t> και να </a:t>
            </a:r>
            <a:r>
              <a:rPr lang="el-GR" sz="3000" dirty="0" err="1">
                <a:solidFill>
                  <a:srgbClr val="FF0000"/>
                </a:solidFill>
              </a:rPr>
              <a:t>κανετε</a:t>
            </a:r>
            <a:r>
              <a:rPr lang="el-GR" sz="3000" dirty="0">
                <a:solidFill>
                  <a:srgbClr val="FF0000"/>
                </a:solidFill>
              </a:rPr>
              <a:t> το </a:t>
            </a:r>
            <a:r>
              <a:rPr lang="el-GR" sz="3000" dirty="0" err="1">
                <a:solidFill>
                  <a:srgbClr val="FF0000"/>
                </a:solidFill>
              </a:rPr>
              <a:t>πειραμα</a:t>
            </a:r>
            <a:r>
              <a:rPr lang="el-GR" sz="3000" dirty="0">
                <a:solidFill>
                  <a:srgbClr val="FF0000"/>
                </a:solidFill>
              </a:rPr>
              <a:t> και να πάρετε μια </a:t>
            </a:r>
            <a:r>
              <a:rPr lang="el-GR" sz="3000" dirty="0" err="1">
                <a:solidFill>
                  <a:srgbClr val="FF0000"/>
                </a:solidFill>
              </a:rPr>
              <a:t>φωτογραφια</a:t>
            </a:r>
            <a:r>
              <a:rPr lang="el-GR" sz="3000" dirty="0">
                <a:solidFill>
                  <a:srgbClr val="FF0000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784614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219</Words>
  <Application>Microsoft Office PowerPoint</Application>
  <PresentationFormat>Προβολή στην οθόνη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Θέμα του Office</vt:lpstr>
      <vt:lpstr>1_Θέμα του Office</vt:lpstr>
      <vt:lpstr>2_Θέμα του Office</vt:lpstr>
      <vt:lpstr>Πιθανα Bonus οπτικης</vt:lpstr>
      <vt:lpstr>Πιθανό Bonus 1 : Ένα τέχνημα που βοηθά να καταλάβουμε  την οραση</vt:lpstr>
      <vt:lpstr>Πιθανο Bonus 2:  Το αναποδο κερί</vt:lpstr>
      <vt:lpstr>Πιθανο Bonus 3: Το βέλος που αντιστρέφεται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Πιθανα Bonus οπτικης</dc:title>
  <dc:creator>ΠΤΔΕ</dc:creator>
  <cp:lastModifiedBy>ΠΤΔΕ</cp:lastModifiedBy>
  <cp:revision>2</cp:revision>
  <dcterms:created xsi:type="dcterms:W3CDTF">2021-10-22T15:37:26Z</dcterms:created>
  <dcterms:modified xsi:type="dcterms:W3CDTF">2021-10-22T15:39:01Z</dcterms:modified>
</cp:coreProperties>
</file>