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6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085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43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F4503-B7A7-42F3-8567-D2C38D3D8AD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50100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484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1444A-7A50-497B-A71A-26F03A69311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892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270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806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2892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859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795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10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981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528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522F9-4CE3-41A0-B0ED-E08F761E821D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C5DF3-875E-4A2C-966A-FF972038A17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265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Ηρακλής: αρχαϊκή και κλασική περίοδος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Τα επεισόδια του βίου του ήρωα</a:t>
            </a:r>
          </a:p>
          <a:p>
            <a:pPr eaLnBrk="1" hangingPunct="1"/>
            <a:r>
              <a:rPr lang="el-GR" altLang="el-GR" smtClean="0"/>
              <a:t>Οι άθλοι</a:t>
            </a:r>
          </a:p>
          <a:p>
            <a:pPr eaLnBrk="1" hangingPunct="1"/>
            <a:r>
              <a:rPr lang="el-GR" altLang="el-GR" smtClean="0"/>
              <a:t>Τα πάρεργα</a:t>
            </a:r>
            <a:endParaRPr lang="en-US" altLang="el-GR" smtClean="0"/>
          </a:p>
          <a:p>
            <a:pPr eaLnBrk="1" hangingPunct="1"/>
            <a:r>
              <a:rPr lang="el-GR" altLang="el-GR" smtClean="0"/>
              <a:t>Ο Ηρακλής στην Ιταλία και την Κύπρο</a:t>
            </a:r>
          </a:p>
        </p:txBody>
      </p:sp>
    </p:spTree>
    <p:extLst>
      <p:ext uri="{BB962C8B-B14F-4D97-AF65-F5344CB8AC3E}">
        <p14:creationId xmlns:p14="http://schemas.microsoft.com/office/powerpoint/2010/main" val="21727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Λευκανική πελίκη </a:t>
            </a:r>
            <a:br>
              <a:rPr lang="el-GR" altLang="el-GR" sz="2400"/>
            </a:br>
            <a:r>
              <a:rPr lang="el-GR" altLang="el-GR" sz="2400"/>
              <a:t>		   Απουλικός κρατήρας</a:t>
            </a:r>
          </a:p>
        </p:txBody>
      </p:sp>
      <p:pic>
        <p:nvPicPr>
          <p:cNvPr id="78851" name="Picture 3" descr="Vicenza183LycurgusPainter370350volute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5613" y="260350"/>
            <a:ext cx="3636962" cy="5767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 descr="pelik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700213"/>
            <a:ext cx="3082925" cy="4398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30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			</a:t>
            </a:r>
            <a:endParaRPr lang="el-GR" altLang="el-GR" sz="2400"/>
          </a:p>
        </p:txBody>
      </p:sp>
      <p:pic>
        <p:nvPicPr>
          <p:cNvPr id="79875" name="Picture 3" descr="VicenzaBancaIntesa183Lycurguspaintervolutekrate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114" y="260351"/>
            <a:ext cx="7164387" cy="5935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094163" y="3246438"/>
            <a:ext cx="4005262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Β</a:t>
            </a:r>
            <a:r>
              <a:rPr lang="fr-FR" altLang="el-GR" sz="1800">
                <a:solidFill>
                  <a:schemeClr val="tx2"/>
                </a:solidFill>
              </a:rPr>
              <a:t>anca Intesa. </a:t>
            </a:r>
            <a:r>
              <a:rPr lang="el-GR" altLang="el-GR" sz="1800">
                <a:solidFill>
                  <a:schemeClr val="tx2"/>
                </a:solidFill>
              </a:rPr>
              <a:t>Κρατήρας από το </a:t>
            </a:r>
            <a:r>
              <a:rPr lang="fr-FR" altLang="el-GR" sz="1800">
                <a:solidFill>
                  <a:schemeClr val="tx2"/>
                </a:solidFill>
              </a:rPr>
              <a:t>Ruvo</a:t>
            </a:r>
            <a:endParaRPr lang="el-GR" altLang="el-GR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z="2000"/>
          </a:p>
        </p:txBody>
      </p:sp>
      <p:pic>
        <p:nvPicPr>
          <p:cNvPr id="80899" name="Picture 3" descr="ElvehjemPriamP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333376"/>
            <a:ext cx="4265613" cy="568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0" name="Picture 4" descr="goulandris3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0764" y="692150"/>
            <a:ext cx="4327525" cy="5329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2781300" y="3246439"/>
            <a:ext cx="66294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l-GR" sz="1800">
                <a:solidFill>
                  <a:schemeClr val="tx2"/>
                </a:solidFill>
              </a:rPr>
              <a:t>Elvehjem College. </a:t>
            </a:r>
            <a:r>
              <a:rPr lang="el-GR" altLang="el-GR" sz="1800">
                <a:solidFill>
                  <a:schemeClr val="tx2"/>
                </a:solidFill>
              </a:rPr>
              <a:t>Μουσείο Γουλανδρή. Αποθέωση του Ηρακλή</a:t>
            </a:r>
          </a:p>
        </p:txBody>
      </p:sp>
    </p:spTree>
    <p:extLst>
      <p:ext uri="{BB962C8B-B14F-4D97-AF65-F5344CB8AC3E}">
        <p14:creationId xmlns:p14="http://schemas.microsoft.com/office/powerpoint/2010/main" val="40497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					</a:t>
            </a:r>
            <a:r>
              <a:rPr lang="el-GR" altLang="el-GR" sz="2000"/>
              <a:t>Ιωνική υδρία </a:t>
            </a:r>
            <a:r>
              <a:rPr lang="fr-FR" altLang="el-GR" sz="2000"/>
              <a:t>							Ricci</a:t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endParaRPr lang="el-GR" altLang="el-GR" sz="2000"/>
          </a:p>
        </p:txBody>
      </p:sp>
      <p:pic>
        <p:nvPicPr>
          <p:cNvPr id="81923" name="Picture 3" descr="VillaGiulia50372EdinburghPainter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836614"/>
            <a:ext cx="4476750" cy="5191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035301" y="3246439"/>
            <a:ext cx="3497263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accent1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accent1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accent1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accent1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accent1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l-GR" sz="1800">
                <a:solidFill>
                  <a:schemeClr val="accent1"/>
                </a:solidFill>
              </a:rPr>
              <a:t>Villa Giulia 50372</a:t>
            </a:r>
            <a:r>
              <a:rPr lang="el-GR" altLang="el-GR" sz="1800">
                <a:solidFill>
                  <a:schemeClr val="accent1"/>
                </a:solidFill>
              </a:rPr>
              <a:t>.</a:t>
            </a:r>
            <a:r>
              <a:rPr lang="fr-FR" altLang="el-GR" sz="1800">
                <a:solidFill>
                  <a:schemeClr val="accent1"/>
                </a:solidFill>
              </a:rPr>
              <a:t> </a:t>
            </a:r>
            <a:r>
              <a:rPr lang="el-GR" altLang="el-GR" sz="1800">
                <a:solidFill>
                  <a:schemeClr val="accent1"/>
                </a:solidFill>
              </a:rPr>
              <a:t>Υδρία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accent1"/>
                </a:solidFill>
              </a:rPr>
              <a:t>του Ζωγράφου του Εδιμβούργου</a:t>
            </a:r>
          </a:p>
        </p:txBody>
      </p:sp>
      <p:pic>
        <p:nvPicPr>
          <p:cNvPr id="81925" name="Picture 5" descr="Mathima 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4438" y="1196976"/>
            <a:ext cx="4057650" cy="4830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9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Νέα Υόρκη</a:t>
            </a:r>
            <a:br>
              <a:rPr lang="el-GR" altLang="el-GR" sz="2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82947" name="Picture 3" descr="NewYorkBoreads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114" y="692150"/>
            <a:ext cx="6624637" cy="539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1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z="4000"/>
              <a:t>A</a:t>
            </a:r>
            <a:r>
              <a:rPr lang="el-GR" altLang="el-GR" sz="4000"/>
              <a:t>έτωμα από πώρινο ναό της Ακρόπολης. 540 π.Χ.</a:t>
            </a:r>
          </a:p>
        </p:txBody>
      </p:sp>
      <p:pic>
        <p:nvPicPr>
          <p:cNvPr id="83971" name="Picture 4" descr="akropolisaeto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0514" y="1828800"/>
            <a:ext cx="660717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9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Αθήνα 413. Λήκυθος</a:t>
            </a:r>
          </a:p>
        </p:txBody>
      </p:sp>
      <p:pic>
        <p:nvPicPr>
          <p:cNvPr id="84995" name="Picture 3" descr="Athens413apotheosisHerakl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773239"/>
            <a:ext cx="8569325" cy="396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0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Λονδίνο Ε 262. Αμφορέας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4000"/>
              <a:t> </a:t>
            </a:r>
          </a:p>
        </p:txBody>
      </p:sp>
      <p:pic>
        <p:nvPicPr>
          <p:cNvPr id="86019" name="Picture 3" descr="LondonE262amphor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188" y="692151"/>
            <a:ext cx="720090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1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mtClean="0"/>
              <a:t>Bologna			</a:t>
            </a:r>
            <a:r>
              <a:rPr lang="el-GR" altLang="el-GR" smtClean="0"/>
              <a:t>Λονδίνο</a:t>
            </a:r>
          </a:p>
        </p:txBody>
      </p:sp>
      <p:pic>
        <p:nvPicPr>
          <p:cNvPr id="87043" name="Picture 3" descr="bolognacolumnkraterHeraklesOlymp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628776"/>
            <a:ext cx="4429125" cy="445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5584825" y="3246438"/>
            <a:ext cx="1841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</p:txBody>
      </p:sp>
      <p:pic>
        <p:nvPicPr>
          <p:cNvPr id="87045" name="Picture 5" descr="LondonCorinthSamWidepyx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6363" y="1989138"/>
            <a:ext cx="3827462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5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Αβάνα			 			Αθήνα 12682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88067" name="Picture 3" descr="HavanaPourtalesPaintercalyx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196975"/>
            <a:ext cx="4195763" cy="490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4" descr="Athens12682ErbachPaintercalyxkrat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0739" y="1412876"/>
            <a:ext cx="4446587" cy="4614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5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Επεισόδια του βίου του Ηρακλή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Γέννηση και παιδική ηλικία</a:t>
            </a:r>
          </a:p>
          <a:p>
            <a:pPr eaLnBrk="1" hangingPunct="1"/>
            <a:r>
              <a:rPr lang="el-GR" altLang="el-GR" smtClean="0"/>
              <a:t>Εκπαίδευση – μαθητεία στο Λίνο</a:t>
            </a:r>
          </a:p>
          <a:p>
            <a:pPr eaLnBrk="1" hangingPunct="1"/>
            <a:r>
              <a:rPr lang="el-GR" altLang="el-GR" smtClean="0"/>
              <a:t>Γάμοι του Ηρακλή</a:t>
            </a:r>
          </a:p>
          <a:p>
            <a:pPr eaLnBrk="1" hangingPunct="1"/>
            <a:r>
              <a:rPr lang="el-GR" altLang="el-GR" smtClean="0"/>
              <a:t>Η οικογένεια του Ηρακλή</a:t>
            </a:r>
          </a:p>
          <a:p>
            <a:pPr eaLnBrk="1" hangingPunct="1"/>
            <a:r>
              <a:rPr lang="el-GR" altLang="el-GR" smtClean="0"/>
              <a:t>Θάνατος</a:t>
            </a:r>
          </a:p>
          <a:p>
            <a:pPr eaLnBrk="1" hangingPunct="1"/>
            <a:r>
              <a:rPr lang="el-GR" altLang="el-GR" smtClean="0"/>
              <a:t>Αποθέωση του Ηρακλή</a:t>
            </a:r>
          </a:p>
          <a:p>
            <a:pPr eaLnBrk="1" hangingPunct="1"/>
            <a:r>
              <a:rPr lang="el-GR" altLang="el-GR" smtClean="0"/>
              <a:t>Λατρεία του Ηρακλή στην εικονογραφία</a:t>
            </a:r>
          </a:p>
          <a:p>
            <a:pPr eaLnBrk="1" hangingPunct="1"/>
            <a:endParaRPr lang="el-GR" altLang="el-GR" smtClean="0"/>
          </a:p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9504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z="2000"/>
              <a:t>Nostel Priory		</a:t>
            </a:r>
            <a:r>
              <a:rPr lang="el-GR" altLang="el-GR" sz="2000"/>
              <a:t>		Φιλαδέλφεια 47197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89091" name="Picture 3" descr="OnceNostellPrioryErbachPainter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205038"/>
            <a:ext cx="4000500" cy="346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2" name="Picture 4" descr="Philadelphia47197pyxis370350HeraklesHe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8664" y="1358900"/>
            <a:ext cx="4575175" cy="442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4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Οι άθλοι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200"/>
              <a:t>Λέων της Νεμέας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Στυμφαλίδες Όρνιθες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Λερναία Ύδρα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Κόπρος του Αυγείου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Μήλα των Εσπερίδων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Κέρβερος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Βόδια του Γηρυόνη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Άλογα του Διομήδη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Ταύρος της Κρήτης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/>
              <a:t>Κερυνύτις έλαφος</a:t>
            </a:r>
          </a:p>
          <a:p>
            <a:pPr eaLnBrk="1" hangingPunct="1">
              <a:lnSpc>
                <a:spcPct val="90000"/>
              </a:lnSpc>
            </a:pPr>
            <a:endParaRPr lang="el-GR" altLang="el-GR" sz="2200"/>
          </a:p>
        </p:txBody>
      </p:sp>
    </p:spTree>
    <p:extLst>
      <p:ext uri="{BB962C8B-B14F-4D97-AF65-F5344CB8AC3E}">
        <p14:creationId xmlns:p14="http://schemas.microsoft.com/office/powerpoint/2010/main" val="1166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         Δώδεκα άθλοι του Ηρακλή </a:t>
            </a:r>
            <a:br>
              <a:rPr lang="el-GR" altLang="el-GR" sz="2400"/>
            </a:br>
            <a:r>
              <a:rPr lang="el-GR" altLang="el-GR" sz="2400"/>
              <a:t>               μετόπες στην Ολυμπία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l-GR" sz="2000"/>
              <a:t>Λέων της Νεμέας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Λερναία Ύδρα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Ερυμάνθιος Κάπρος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Κερυνίτις Έλαφος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Στυμφαλίδες Όρνιθες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Ταύρος της Κρήτης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Άλογα του Διομήδη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Ζώνη της Ιππολύτης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Βόδια του Γηρυόνη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Κέρβερος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Μήλα των Εσπερίδων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/>
              <a:t>Κόπρος του Αυγεία</a:t>
            </a:r>
          </a:p>
          <a:p>
            <a:pPr eaLnBrk="1" hangingPunct="1">
              <a:lnSpc>
                <a:spcPct val="80000"/>
              </a:lnSpc>
            </a:pPr>
            <a:endParaRPr lang="el-GR" altLang="el-GR" sz="2000"/>
          </a:p>
        </p:txBody>
      </p:sp>
      <p:pic>
        <p:nvPicPr>
          <p:cNvPr id="91140" name="Picture 4" descr="Olympiamet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8413" y="260351"/>
            <a:ext cx="4089400" cy="583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5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Αμφορείς Αγίας Πετρούπολης. 1.  Ζωγράφος Μονάχου 1410. 2. Ζωγράφος της Αιώρας. </a:t>
            </a:r>
          </a:p>
        </p:txBody>
      </p:sp>
      <p:pic>
        <p:nvPicPr>
          <p:cNvPr id="92163" name="Picture 3" descr="StpetersbourgMunich1410amphora5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2314" y="1628776"/>
            <a:ext cx="3011487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4" descr="StPetersbourgB1485SwingP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7675" y="1484313"/>
            <a:ext cx="3455988" cy="4608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1. </a:t>
            </a:r>
            <a:r>
              <a:rPr lang="de-DE" altLang="el-GR" sz="4000"/>
              <a:t>San Antonio. </a:t>
            </a:r>
            <a:r>
              <a:rPr lang="el-GR" altLang="el-GR" sz="4000"/>
              <a:t>2. Οξφόρδη. Ομάδα </a:t>
            </a:r>
            <a:r>
              <a:rPr lang="en-US" altLang="el-GR" sz="4000"/>
              <a:t>E</a:t>
            </a:r>
            <a:r>
              <a:rPr lang="el-GR" altLang="el-GR" sz="4000"/>
              <a:t>. Αμφορείς. </a:t>
            </a:r>
          </a:p>
        </p:txBody>
      </p:sp>
      <p:pic>
        <p:nvPicPr>
          <p:cNvPr id="93187" name="Picture 3" descr="SAntonioGroup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0789" y="1828800"/>
            <a:ext cx="31337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8" name="Picture 4" descr="OxfordGrou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8464" y="1828800"/>
            <a:ext cx="29225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3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Λούβρο, νικοσθενικός αμφορέας. Ζωγράφος των Αγκώνων. Αμφορέας με λαιμό. </a:t>
            </a:r>
            <a:r>
              <a:rPr lang="fr-FR" altLang="el-GR" sz="2000"/>
              <a:t>Sotheby’s. </a:t>
            </a: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94211" name="Picture 3" descr="LouvreElbowsOu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908051"/>
            <a:ext cx="3019425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2" name="Picture 4" descr="Sothebysaneckamph1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8438" y="836613"/>
            <a:ext cx="3708400" cy="5256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9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Αμφορέας του Ζωγράφου του Αντιμένη. </a:t>
            </a:r>
            <a:r>
              <a:rPr lang="fr-FR" altLang="el-GR" sz="4000"/>
              <a:t>Phoenix Ancient Art.  </a:t>
            </a:r>
            <a:endParaRPr lang="el-GR" altLang="el-GR" sz="4000"/>
          </a:p>
        </p:txBody>
      </p:sp>
      <p:pic>
        <p:nvPicPr>
          <p:cNvPr id="95235" name="Picture 3" descr="phoenix2antimenesPamphora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1439" y="1828800"/>
            <a:ext cx="28924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4" descr="Phoenix2antimenesPamphora1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0300" y="1946276"/>
            <a:ext cx="4000500" cy="3802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65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Γερμανία, ιδιωτ. Συλλ. </a:t>
            </a:r>
            <a:r>
              <a:rPr lang="fr-FR" altLang="el-GR" sz="2800"/>
              <a:t>Christie’s. </a:t>
            </a:r>
            <a:r>
              <a:rPr lang="el-GR" altLang="el-GR" sz="2800"/>
              <a:t/>
            </a:r>
            <a:br>
              <a:rPr lang="el-GR" altLang="el-GR" sz="2800"/>
            </a:br>
            <a:r>
              <a:rPr lang="el-GR" altLang="el-GR" sz="2800"/>
              <a:t>Αμφορείς του Ζωγράφου του Αντιμένη. </a:t>
            </a:r>
            <a:br>
              <a:rPr lang="el-GR" altLang="el-GR" sz="2800"/>
            </a:br>
            <a:endParaRPr lang="el-GR" altLang="el-GR" sz="2800"/>
          </a:p>
        </p:txBody>
      </p:sp>
      <p:pic>
        <p:nvPicPr>
          <p:cNvPr id="96259" name="Picture 3" descr="Genevaprivateantimenes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2314" y="1341439"/>
            <a:ext cx="3563937" cy="475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0" name="Picture 4" descr="ChristiesBFneck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9600" y="1341439"/>
            <a:ext cx="3397250" cy="4670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1. Παλέρμο 1819. Ζωγράφος του Αντιμένη. 2. </a:t>
            </a:r>
            <a:r>
              <a:rPr lang="fr-FR" altLang="el-GR" sz="2800"/>
              <a:t>Ragusa. </a:t>
            </a:r>
            <a:r>
              <a:rPr lang="el-GR" altLang="el-GR" sz="2800"/>
              <a:t>Αμφορέας της Ομάδας της Μήδειας. 3. Γέλα. Αμφορέας της Κατηγορίας των Υβλαίων. </a:t>
            </a:r>
          </a:p>
        </p:txBody>
      </p:sp>
      <p:pic>
        <p:nvPicPr>
          <p:cNvPr id="97283" name="Picture 3" descr="GelaHyblaeaClass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1401" y="1844675"/>
            <a:ext cx="293211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4" name="Picture 4" descr="Palermo18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773239"/>
            <a:ext cx="2963863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5" name="Picture 5" descr="RIFRISCOLAROAMPHORA1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6939" y="1982788"/>
            <a:ext cx="2873375" cy="378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2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Συλλ. </a:t>
            </a:r>
            <a:r>
              <a:rPr lang="fr-FR" altLang="el-GR" sz="2000"/>
              <a:t>Hirschmann</a:t>
            </a:r>
            <a:r>
              <a:rPr lang="el-GR" altLang="el-GR" sz="2000"/>
              <a:t>			Λονδίνο, ετρ. Ειδώλιο. 6ος. </a:t>
            </a: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z="4000"/>
              <a:t/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98307" name="Picture 3" descr="Hirschmann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692150"/>
            <a:ext cx="3956050" cy="547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8" name="Picture 4" descr="Londonlater6thcenturycandelabr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3339" y="692151"/>
            <a:ext cx="3546475" cy="540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20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z="2400"/>
              <a:t>1. M</a:t>
            </a:r>
            <a:r>
              <a:rPr lang="el-GR" altLang="el-GR" sz="2400"/>
              <a:t>όναχο. Ζωγράφος της Ναυσικάς. 2. Λούβρο. Ζωγράφος του Κλεοφράδη</a:t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71683" name="Picture 4" descr="nausicaaherak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997201"/>
            <a:ext cx="4826000" cy="310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4" name="Picture 8" descr="LouvreKleophradesPainterstamn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2264" y="1773238"/>
            <a:ext cx="3711575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5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Βιέννη. Υδρία. </a:t>
            </a:r>
            <a:r>
              <a:rPr lang="fr-FR" altLang="el-GR" sz="2000"/>
              <a:t> </a:t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mtClean="0"/>
              <a:t> 			</a:t>
            </a:r>
            <a:endParaRPr lang="el-GR" altLang="el-GR" sz="2000"/>
          </a:p>
        </p:txBody>
      </p:sp>
      <p:pic>
        <p:nvPicPr>
          <p:cNvPr id="99331" name="Picture 3" descr="WienHeraklessmall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1196975"/>
            <a:ext cx="4381500" cy="4903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 descr="underlekythosAthens581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563" y="404813"/>
            <a:ext cx="2133600" cy="539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3171825" y="2971800"/>
            <a:ext cx="51260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l-GR" sz="1800">
                <a:solidFill>
                  <a:schemeClr val="tx2"/>
                </a:solidFill>
              </a:rPr>
              <a:t>			   </a:t>
            </a:r>
            <a:r>
              <a:rPr lang="el-GR" altLang="el-GR" sz="1800">
                <a:solidFill>
                  <a:schemeClr val="tx2"/>
                </a:solidFill>
              </a:rPr>
              <a:t>Αθήνα, </a:t>
            </a:r>
            <a:r>
              <a:rPr lang="fr-FR" altLang="el-GR" sz="1800">
                <a:solidFill>
                  <a:schemeClr val="tx2"/>
                </a:solidFill>
              </a:rPr>
              <a:t>K</a:t>
            </a:r>
            <a:r>
              <a:rPr lang="el-GR" altLang="el-GR" sz="1800">
                <a:solidFill>
                  <a:schemeClr val="tx2"/>
                </a:solidFill>
              </a:rPr>
              <a:t>εραμεικός</a:t>
            </a:r>
            <a:br>
              <a:rPr lang="el-GR" altLang="el-GR" sz="1800">
                <a:solidFill>
                  <a:schemeClr val="tx2"/>
                </a:solidFill>
              </a:rPr>
            </a:br>
            <a:r>
              <a:rPr lang="el-GR" altLang="el-GR" sz="1800">
                <a:solidFill>
                  <a:schemeClr val="tx2"/>
                </a:solidFill>
              </a:rPr>
              <a:t>			</a:t>
            </a:r>
            <a:r>
              <a:rPr lang="fr-FR" altLang="el-GR" sz="1800">
                <a:solidFill>
                  <a:schemeClr val="tx2"/>
                </a:solidFill>
              </a:rPr>
              <a:t>    </a:t>
            </a:r>
            <a:r>
              <a:rPr lang="el-GR" altLang="el-GR" sz="1800">
                <a:solidFill>
                  <a:schemeClr val="tx2"/>
                </a:solidFill>
              </a:rPr>
              <a:t>Κατηγορία Αθήνας </a:t>
            </a:r>
            <a:r>
              <a:rPr lang="fr-FR" altLang="el-GR" sz="1800">
                <a:solidFill>
                  <a:schemeClr val="tx2"/>
                </a:solidFill>
              </a:rPr>
              <a:t/>
            </a:r>
            <a:br>
              <a:rPr lang="fr-FR" altLang="el-GR" sz="1800">
                <a:solidFill>
                  <a:schemeClr val="tx2"/>
                </a:solidFill>
              </a:rPr>
            </a:br>
            <a:r>
              <a:rPr lang="fr-FR" altLang="el-GR" sz="1800">
                <a:solidFill>
                  <a:schemeClr val="tx2"/>
                </a:solidFill>
              </a:rPr>
              <a:t>			 	    </a:t>
            </a:r>
            <a:r>
              <a:rPr lang="el-GR" altLang="el-GR" sz="1800">
                <a:solidFill>
                  <a:schemeClr val="tx2"/>
                </a:solidFill>
              </a:rPr>
              <a:t>581, </a:t>
            </a:r>
            <a:r>
              <a:rPr lang="fr-FR" altLang="el-GR" sz="1800">
                <a:solidFill>
                  <a:schemeClr val="tx2"/>
                </a:solidFill>
              </a:rPr>
              <a:t>i</a:t>
            </a:r>
            <a:endParaRPr lang="el-GR" altLang="el-GR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Ηρακλής και λέων της Νεμέας: </a:t>
            </a:r>
            <a:r>
              <a:rPr lang="fr-FR" altLang="el-GR" sz="2400"/>
              <a:t>Vannes. </a:t>
            </a:r>
            <a:r>
              <a:rPr lang="el-GR" altLang="el-GR" sz="2400"/>
              <a:t>Ζωγράφος της ερυθρής Γραμμής. </a:t>
            </a:r>
            <a:r>
              <a:rPr lang="fr-FR" altLang="el-GR" sz="2400"/>
              <a:t>Brescia. </a:t>
            </a:r>
            <a:r>
              <a:rPr lang="el-GR" altLang="el-GR" sz="2400"/>
              <a:t>Ψίαξ. Μόναχο, αμφορέας από το </a:t>
            </a:r>
            <a:r>
              <a:rPr lang="fr-FR" altLang="el-GR" sz="2400"/>
              <a:t>Vulci. </a:t>
            </a:r>
            <a:endParaRPr lang="el-GR" altLang="el-GR" sz="2400"/>
          </a:p>
        </p:txBody>
      </p:sp>
      <p:pic>
        <p:nvPicPr>
          <p:cNvPr id="100355" name="Picture 3" descr="VannesRedLine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628776"/>
            <a:ext cx="2790825" cy="4543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6" name="Picture 4" descr="BresciaPsiaxamphora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1675" y="1916114"/>
            <a:ext cx="2749550" cy="417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7" name="Picture 5" descr="MunichVulcineckamphoraHeraklesli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27888" y="1844675"/>
            <a:ext cx="321786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8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Δήλος. Λήκυθος του Ζωγράφου του Αίμονα.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> </a:t>
            </a:r>
          </a:p>
        </p:txBody>
      </p:sp>
      <p:pic>
        <p:nvPicPr>
          <p:cNvPr id="101379" name="Picture 3" descr="DeloslekHaimonia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8" y="920751"/>
            <a:ext cx="8424862" cy="4989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2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el-GR" sz="2400"/>
              <a:t>Louvre G 110. </a:t>
            </a:r>
            <a:r>
              <a:rPr lang="el-GR" altLang="el-GR" sz="2400"/>
              <a:t>Κρατήρας του Ευφρονίου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02403" name="Picture 3" descr="LouvreG110Euphronioskrater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114" y="773113"/>
            <a:ext cx="7343775" cy="530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6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Λούβρο </a:t>
            </a:r>
            <a:r>
              <a:rPr lang="fr-FR" altLang="el-GR" sz="2000"/>
              <a:t>F </a:t>
            </a:r>
            <a:r>
              <a:rPr lang="el-GR" altLang="el-GR" sz="2000"/>
              <a:t>215. Αμφορέας.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>	</a:t>
            </a:r>
            <a:endParaRPr lang="el-GR" altLang="el-GR" smtClean="0"/>
          </a:p>
        </p:txBody>
      </p:sp>
      <p:pic>
        <p:nvPicPr>
          <p:cNvPr id="103427" name="Picture 3" descr="LouvreF215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188" y="620714"/>
            <a:ext cx="7129462" cy="5430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Αβάνα. Σκύφος του Ζωγράφου του Θησέα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04451" name="Picture 4" descr="HavanaLaguiniallasTheseusPainterskyph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692150"/>
            <a:ext cx="8532813" cy="5443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Άλλοτε συλλ. </a:t>
            </a:r>
            <a:r>
              <a:rPr lang="fr-FR" altLang="el-GR" sz="2400"/>
              <a:t>Hirschmann. </a:t>
            </a:r>
            <a:r>
              <a:rPr lang="el-GR" altLang="el-GR" sz="2400"/>
              <a:t>Ζωγράφος του Λυσιππίδη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05475" name="Picture 3" descr="Hirschmanncup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750" y="833438"/>
            <a:ext cx="8135938" cy="5162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Βασιλεία </a:t>
            </a:r>
            <a:r>
              <a:rPr lang="fr-FR" altLang="el-GR" sz="2400"/>
              <a:t>BS 491. </a:t>
            </a:r>
            <a:r>
              <a:rPr lang="el-GR" altLang="el-GR" sz="2400"/>
              <a:t>Ζωγράφος του Ανδοκίδη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06499" name="Picture 3" descr="BaselBS491AndokidesPainteramphor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5913" y="765176"/>
            <a:ext cx="6553200" cy="529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3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Ρώμη. Υδρία του Ζωγράφου του Κλεοφράδους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107523" name="Picture 3" descr="VillaGiulia50398KleophradesPainterhydr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9" y="987425"/>
            <a:ext cx="5184775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5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pic>
        <p:nvPicPr>
          <p:cNvPr id="108547" name="Picture 3" descr="LondonAndokidesPamphor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260350"/>
            <a:ext cx="5976938" cy="5811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774825" y="3246438"/>
            <a:ext cx="59055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Λονδίνο. Ζωγράφος του Ανδοκίδη</a:t>
            </a:r>
          </a:p>
        </p:txBody>
      </p:sp>
    </p:spTree>
    <p:extLst>
      <p:ext uri="{BB962C8B-B14F-4D97-AF65-F5344CB8AC3E}">
        <p14:creationId xmlns:p14="http://schemas.microsoft.com/office/powerpoint/2010/main" val="23658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Δραχμή του Κρότωνα. 4ος αι. π.Χ.</a:t>
            </a:r>
            <a:br>
              <a:rPr lang="el-GR" altLang="el-GR" sz="4000"/>
            </a:br>
            <a:r>
              <a:rPr lang="el-GR" altLang="el-GR" sz="4000"/>
              <a:t> </a:t>
            </a:r>
          </a:p>
        </p:txBody>
      </p:sp>
      <p:pic>
        <p:nvPicPr>
          <p:cNvPr id="72707" name="Picture 3" descr="crotonearly4thobver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1817689"/>
            <a:ext cx="4103688" cy="3906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4" descr="crotonearly4threver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438" y="1809750"/>
            <a:ext cx="4043362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4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Απουλικός κρατήρας Νάπολης</a:t>
            </a:r>
            <a:br>
              <a:rPr lang="el-GR" altLang="el-GR" sz="2000"/>
            </a:br>
            <a:r>
              <a:rPr lang="el-GR" altLang="el-GR" sz="2000"/>
              <a:t>					Στατήρας Ηρακλείας Λευκανίας: 						4ος αι. </a:t>
            </a:r>
            <a:br>
              <a:rPr lang="el-GR" altLang="el-GR" sz="2000"/>
            </a:br>
            <a:endParaRPr lang="el-GR" altLang="el-GR" sz="4000"/>
          </a:p>
        </p:txBody>
      </p:sp>
      <p:pic>
        <p:nvPicPr>
          <p:cNvPr id="109571" name="Picture 4" descr="Naples81571H2861DancingGirlbellkra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362076"/>
            <a:ext cx="5256213" cy="4733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2" name="Picture 7" descr="heracleialucanacoi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4" y="2697163"/>
            <a:ext cx="3279775" cy="3217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Λούβρο </a:t>
            </a:r>
            <a:r>
              <a:rPr lang="fr-FR" altLang="el-GR" sz="2400"/>
              <a:t>F 167. </a:t>
            </a:r>
            <a:r>
              <a:rPr lang="el-GR" altLang="el-GR" sz="2400"/>
              <a:t>Κύπελλο</a:t>
            </a:r>
            <a:br>
              <a:rPr lang="el-GR" altLang="el-GR" sz="2400"/>
            </a:br>
            <a:endParaRPr lang="el-GR" altLang="el-GR" smtClean="0"/>
          </a:p>
        </p:txBody>
      </p:sp>
      <p:pic>
        <p:nvPicPr>
          <p:cNvPr id="110595" name="Picture 4" descr="LouvreF167mastoi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1412876"/>
            <a:ext cx="8496300" cy="4670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6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Υδρία Άμστερνταμ. 520 π.Χ. </a:t>
            </a:r>
            <a:br>
              <a:rPr lang="el-GR" altLang="el-GR" sz="2800"/>
            </a:br>
            <a:endParaRPr lang="el-GR" altLang="el-GR" smtClean="0"/>
          </a:p>
        </p:txBody>
      </p:sp>
      <p:pic>
        <p:nvPicPr>
          <p:cNvPr id="111619" name="Picture 4" descr="AmsterdamB15765hydr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001714"/>
            <a:ext cx="8424863" cy="5121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Νικοσθενικός αμφορέας Λούβρου. Ηρακλής ; και λέων. 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112643" name="Picture 3" descr="Louvrenicosthenicamphora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8214" y="836614"/>
            <a:ext cx="7920037" cy="525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2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/>
            <a:r>
              <a:rPr lang="el-GR" altLang="el-GR" sz="2800"/>
              <a:t>1. </a:t>
            </a:r>
            <a:r>
              <a:rPr lang="fr-FR" altLang="el-GR" sz="2800"/>
              <a:t>Cab.Méd. 2. </a:t>
            </a:r>
            <a:r>
              <a:rPr lang="el-GR" altLang="el-GR" sz="2800"/>
              <a:t>Λονδίνο</a:t>
            </a:r>
            <a:br>
              <a:rPr lang="el-GR" altLang="el-GR" sz="28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13667" name="Picture 4" descr="Cabmed257corneli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549276"/>
            <a:ext cx="3725863" cy="547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7" descr="London299cornelianAmathusT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9525" y="692151"/>
            <a:ext cx="4078288" cy="540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2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Μόναχο 2068. Κύλικα από το </a:t>
            </a:r>
            <a:r>
              <a:rPr lang="fr-FR" altLang="el-GR" sz="4000"/>
              <a:t>Vulci</a:t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114691" name="Picture 4" descr="Munich2088Vulcicu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196976"/>
            <a:ext cx="8569325" cy="4600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pic>
        <p:nvPicPr>
          <p:cNvPr id="115715" name="Picture 4" descr="Berlin177chalcedonyAig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189" y="260350"/>
            <a:ext cx="3749675" cy="5905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6" name="Picture 7" descr="CabMed214crystalTorto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0100" y="333375"/>
            <a:ext cx="3911600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7" name="Rectangle 10"/>
          <p:cNvSpPr>
            <a:spLocks noChangeArrowheads="1"/>
          </p:cNvSpPr>
          <p:nvPr/>
        </p:nvSpPr>
        <p:spPr bwMode="auto">
          <a:xfrm>
            <a:off x="4700589" y="3246438"/>
            <a:ext cx="2790825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hlink"/>
                </a:solidFill>
              </a:rPr>
              <a:t>1. Βερολίνο. 2. </a:t>
            </a:r>
            <a:r>
              <a:rPr lang="fr-FR" altLang="el-GR" sz="1800">
                <a:solidFill>
                  <a:schemeClr val="hlink"/>
                </a:solidFill>
              </a:rPr>
              <a:t>Cab. Méd.</a:t>
            </a:r>
            <a:endParaRPr lang="el-GR" altLang="el-GR" sz="180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Σάμος. ΜΚ αρύβαλλος</a:t>
            </a:r>
          </a:p>
        </p:txBody>
      </p:sp>
      <p:pic>
        <p:nvPicPr>
          <p:cNvPr id="116739" name="Picture 4" descr="LouvreSamosPMCcoty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1989139"/>
            <a:ext cx="8496300" cy="3711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ΜΚ αρύβαλλοι </a:t>
            </a:r>
            <a:r>
              <a:rPr lang="fr-FR" altLang="el-GR" sz="2400"/>
              <a:t>Malibu</a:t>
            </a:r>
            <a:r>
              <a:rPr lang="el-GR" altLang="el-GR" sz="2400"/>
              <a:t> και Βασιλείας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17763" name="Picture 4" descr="Mathima 1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1577976"/>
            <a:ext cx="4826000" cy="4513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7" descr="BaselMCaryball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7800" y="1628776"/>
            <a:ext cx="3708400" cy="4397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5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1800"/>
              <a:t>Ηρακλής και Λερναία Ύδρα. Λούβρο. Τυρρηνικός Αμφορέας. </a:t>
            </a:r>
            <a:r>
              <a:rPr lang="de-DE" altLang="el-GR" sz="1800"/>
              <a:t>A</a:t>
            </a:r>
            <a:r>
              <a:rPr lang="el-GR" altLang="el-GR" sz="1800"/>
              <a:t>θήνα, ευβοϊκός αμφορέας</a:t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endParaRPr lang="el-GR" altLang="el-GR" sz="1800"/>
          </a:p>
        </p:txBody>
      </p:sp>
      <p:pic>
        <p:nvPicPr>
          <p:cNvPr id="118787" name="Picture 3" descr="Louvretyrrhenia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052514"/>
            <a:ext cx="3394075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88" name="Picture 4" descr="Mathima 0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8064" y="765176"/>
            <a:ext cx="2879725" cy="547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4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Ζωγράφος του Πιστόξενου. </a:t>
            </a:r>
            <a:r>
              <a:rPr lang="fr-FR" altLang="el-GR" sz="2000"/>
              <a:t>Schwerin</a:t>
            </a:r>
            <a:br>
              <a:rPr lang="fr-FR" altLang="el-GR" sz="2000"/>
            </a:br>
            <a:r>
              <a:rPr lang="fr-FR" altLang="el-GR" sz="4000"/>
              <a:t/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73731" name="Picture 3" descr="BerlinHeraklesLinosskyph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205039"/>
            <a:ext cx="4000500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4" descr="SchwerinPistoxenosskyph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2205039"/>
            <a:ext cx="4287838" cy="3349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84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Αμφορέας του Ζωγράφου του Φωτός του Διός. Λούβρο. Καιρετανή υδρία. Συλλ. Νιάρχου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19811" name="Picture 3" descr="Louvr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750" y="1052513"/>
            <a:ext cx="3194050" cy="504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4" descr="Mathima 0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2713" y="692150"/>
            <a:ext cx="3821112" cy="5335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0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Κύλικα Ρώμης 50388. Ζωγράφος του Επήλειου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120835" name="Picture 3" descr="VillaGiulia50388Oltoscup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620713"/>
            <a:ext cx="8532813" cy="542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1800"/>
              <a:t/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r>
              <a:rPr lang="el-GR" altLang="el-GR" sz="1800"/>
              <a:t/>
            </a:r>
            <a:br>
              <a:rPr lang="el-GR" altLang="el-GR" sz="1800"/>
            </a:br>
            <a:endParaRPr lang="el-GR" altLang="el-GR" sz="1800"/>
          </a:p>
        </p:txBody>
      </p:sp>
      <p:pic>
        <p:nvPicPr>
          <p:cNvPr id="121859" name="Picture 4" descr="bruxelles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333375"/>
            <a:ext cx="3846513" cy="576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60" name="Picture 6" descr="bruxelles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7301" y="260350"/>
            <a:ext cx="4022725" cy="5905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61" name="Rectangle 8"/>
          <p:cNvSpPr>
            <a:spLocks noChangeArrowheads="1"/>
          </p:cNvSpPr>
          <p:nvPr/>
        </p:nvSpPr>
        <p:spPr bwMode="auto">
          <a:xfrm>
            <a:off x="3971925" y="3246439"/>
            <a:ext cx="4249738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Αγία Πετρούπολη. Ομάδα Πρωτοπόρων</a:t>
            </a:r>
          </a:p>
        </p:txBody>
      </p:sp>
    </p:spTree>
    <p:extLst>
      <p:ext uri="{BB962C8B-B14F-4D97-AF65-F5344CB8AC3E}">
        <p14:creationId xmlns:p14="http://schemas.microsoft.com/office/powerpoint/2010/main" val="34689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Παλέρμο 2378. Στάμνος του Ζωγράφου του Συλέα. Αθήνα, Ακρόπολη. Κύλικα του Μάκρωνος. 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22883" name="Picture 3" descr="PAlermo2378SyleusPainterhyd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773239"/>
            <a:ext cx="3656013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4" name="Picture 4" descr="AcropolisMakroncup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9738" y="1989139"/>
            <a:ext cx="4824412" cy="3919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6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Ελικωτός κρατήρας. </a:t>
            </a:r>
            <a:r>
              <a:rPr lang="fr-FR" altLang="el-GR" smtClean="0"/>
              <a:t>Malibu</a:t>
            </a:r>
            <a:r>
              <a:rPr lang="el-GR" altLang="el-GR" smtClean="0"/>
              <a:t> </a:t>
            </a:r>
          </a:p>
        </p:txBody>
      </p:sp>
      <p:pic>
        <p:nvPicPr>
          <p:cNvPr id="123907" name="Picture 3" descr="Malibumannerkleophradescoralredkrater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2439988"/>
            <a:ext cx="8569325" cy="3078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7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Μόναχο 836. Ποντικός αμφορέας του Ζωγράφου του Αμφιαράου</a:t>
            </a:r>
          </a:p>
        </p:txBody>
      </p:sp>
      <p:pic>
        <p:nvPicPr>
          <p:cNvPr id="124931" name="Picture 4" descr="Munich836PonticamphoraAmphiaraosPain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1628775"/>
            <a:ext cx="8496300" cy="427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9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2000" dirty="0"/>
              <a:t>Λούβρο. Υδρία του Ζωγράφου του Βατικανού 238</a:t>
            </a:r>
            <a:br>
              <a:rPr lang="el-GR" altLang="el-GR" sz="2000" dirty="0"/>
            </a:b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dirty="0"/>
              <a:t>					Λονδίνο. Κάτοπτρο από </a:t>
            </a:r>
            <a:r>
              <a:rPr lang="el-GR" altLang="el-GR" sz="2000"/>
              <a:t>την </a:t>
            </a:r>
            <a:r>
              <a:rPr lang="fr-FR" altLang="el-GR" sz="2000" smtClean="0"/>
              <a:t>Perugia</a:t>
            </a:r>
            <a:r>
              <a:rPr lang="el-GR" altLang="el-GR" sz="2000" dirty="0"/>
              <a:t>	</a:t>
            </a:r>
            <a:r>
              <a:rPr lang="fr-FR" altLang="el-GR" sz="2000" dirty="0"/>
              <a:t/>
            </a:r>
            <a:br>
              <a:rPr lang="fr-FR" altLang="el-GR" sz="2000" dirty="0"/>
            </a:br>
            <a:endParaRPr lang="el-GR" altLang="el-GR" sz="2000" dirty="0"/>
          </a:p>
        </p:txBody>
      </p:sp>
      <p:pic>
        <p:nvPicPr>
          <p:cNvPr id="125955" name="Picture 4" descr="LouvrrePainterofVatican238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983" y="2175965"/>
            <a:ext cx="4386263" cy="526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10" descr="LondonperugiaHercleMenervamirr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9594" y="1776868"/>
            <a:ext cx="3768725" cy="475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pic>
        <p:nvPicPr>
          <p:cNvPr id="74755" name="Picture 4" descr="MunichDourisLinoscu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0014" y="260350"/>
            <a:ext cx="7235825" cy="5905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5156200" y="3246438"/>
            <a:ext cx="2008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tx2"/>
                </a:solidFill>
              </a:rPr>
              <a:t>   Μόναχο. Δούρις</a:t>
            </a:r>
          </a:p>
        </p:txBody>
      </p:sp>
    </p:spTree>
    <p:extLst>
      <p:ext uri="{BB962C8B-B14F-4D97-AF65-F5344CB8AC3E}">
        <p14:creationId xmlns:p14="http://schemas.microsoft.com/office/powerpoint/2010/main" val="15172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1. Μόναχο. Δούρις. 2. Παρίσι, </a:t>
            </a:r>
            <a:r>
              <a:rPr lang="fr-FR" altLang="el-GR" sz="4000"/>
              <a:t>Cab. Méd. </a:t>
            </a:r>
            <a:r>
              <a:rPr lang="el-GR" altLang="el-GR" sz="4000"/>
              <a:t>460 π.Χ. </a:t>
            </a:r>
          </a:p>
        </p:txBody>
      </p:sp>
      <p:graphicFrame>
        <p:nvGraphicFramePr>
          <p:cNvPr id="75779" name="Object 4" descr="MunichHeraklesLinosDouriscup"/>
          <p:cNvGraphicFramePr>
            <a:graphicFrameLocks noGrp="1" noChangeAspect="1"/>
          </p:cNvGraphicFramePr>
          <p:nvPr>
            <p:ph sz="half" idx="1"/>
          </p:nvPr>
        </p:nvGraphicFramePr>
        <p:xfrm>
          <a:off x="1919288" y="1700214"/>
          <a:ext cx="4392612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Φωτογραφία του Photo Editor" r:id="rId3" imgW="14295238" imgH="13917968" progId="MSPhotoEd.3">
                  <p:embed/>
                </p:oleObj>
              </mc:Choice>
              <mc:Fallback>
                <p:oleObj name="Φωτογραφία του Photo Editor" r:id="rId3" imgW="14295238" imgH="13917968" progId="MSPhotoEd.3">
                  <p:embed/>
                  <p:pic>
                    <p:nvPicPr>
                      <p:cNvPr id="75779" name="Object 4" descr="MunichHeraklesLinosDouriscup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700214"/>
                        <a:ext cx="4392612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0" name="Picture 7" descr="ParisCabMedLinosEC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3338" y="1916114"/>
            <a:ext cx="4000500" cy="3957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0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Μόναχο. Ζωγράφος του </a:t>
            </a:r>
            <a:r>
              <a:rPr lang="fr-FR" altLang="el-GR" sz="2800"/>
              <a:t>Pourtalès</a:t>
            </a:r>
            <a:br>
              <a:rPr lang="fr-FR" altLang="el-GR" sz="2800"/>
            </a:br>
            <a:endParaRPr lang="el-GR" altLang="el-GR" smtClean="0"/>
          </a:p>
        </p:txBody>
      </p:sp>
      <p:pic>
        <p:nvPicPr>
          <p:cNvPr id="76803" name="Picture 3" descr="MunichPourtalesPainterbellkraterHerakl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125538"/>
            <a:ext cx="8569325" cy="488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7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Κρατήρας του Ασστέα. Μαδρίτη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77827" name="Picture 3" descr="MadridAssteascalyxkrater3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1196976"/>
            <a:ext cx="4533900" cy="497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MAdridAssteascalyxkrater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0463" y="2997201"/>
            <a:ext cx="4102100" cy="307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9" name="Picture 5" descr="MadridAssteas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0464" y="233363"/>
            <a:ext cx="4073525" cy="2849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7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545</Words>
  <Application>Microsoft Office PowerPoint</Application>
  <PresentationFormat>Widescreen</PresentationFormat>
  <Paragraphs>143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Φωτογραφία του Photo Editor</vt:lpstr>
      <vt:lpstr>Ηρακλής: αρχαϊκή και κλασική περίοδος</vt:lpstr>
      <vt:lpstr>Επεισόδια του βίου του Ηρακλή</vt:lpstr>
      <vt:lpstr>1. Mόναχο. Ζωγράφος της Ναυσικάς. 2. Λούβρο. Ζωγράφος του Κλεοφράδη </vt:lpstr>
      <vt:lpstr>Δραχμή του Κρότωνα. 4ος αι. π.Χ.  </vt:lpstr>
      <vt:lpstr>Ζωγράφος του Πιστόξενου. Schwerin  </vt:lpstr>
      <vt:lpstr>PowerPoint Presentation</vt:lpstr>
      <vt:lpstr>1. Μόναχο. Δούρις. 2. Παρίσι, Cab. Méd. 460 π.Χ. </vt:lpstr>
      <vt:lpstr>Μόναχο. Ζωγράφος του Pourtalès </vt:lpstr>
      <vt:lpstr>Κρατήρας του Ασστέα. Μαδρίτη   </vt:lpstr>
      <vt:lpstr>Λευκανική πελίκη       Απουλικός κρατήρας</vt:lpstr>
      <vt:lpstr>   </vt:lpstr>
      <vt:lpstr>PowerPoint Presentation</vt:lpstr>
      <vt:lpstr>     Ιωνική υδρία        Ricci  </vt:lpstr>
      <vt:lpstr>Νέα Υόρκη  </vt:lpstr>
      <vt:lpstr>Aέτωμα από πώρινο ναό της Ακρόπολης. 540 π.Χ.</vt:lpstr>
      <vt:lpstr>Αθήνα 413. Λήκυθος</vt:lpstr>
      <vt:lpstr>Λονδίνο Ε 262. Αμφορέας    </vt:lpstr>
      <vt:lpstr>Bologna   Λονδίνο</vt:lpstr>
      <vt:lpstr>Αβάνα       Αθήνα 12682   </vt:lpstr>
      <vt:lpstr>Nostel Priory    Φιλαδέλφεια 47197   </vt:lpstr>
      <vt:lpstr>Οι άθλοι</vt:lpstr>
      <vt:lpstr>         Δώδεκα άθλοι του Ηρακλή                 μετόπες στην Ολυμπία</vt:lpstr>
      <vt:lpstr>Αμφορείς Αγίας Πετρούπολης. 1.  Ζωγράφος Μονάχου 1410. 2. Ζωγράφος της Αιώρας. </vt:lpstr>
      <vt:lpstr>1. San Antonio. 2. Οξφόρδη. Ομάδα E. Αμφορείς. </vt:lpstr>
      <vt:lpstr>Λούβρο, νικοσθενικός αμφορέας. Ζωγράφος των Αγκώνων. Αμφορέας με λαιμό. Sotheby’s.    </vt:lpstr>
      <vt:lpstr>Αμφορέας του Ζωγράφου του Αντιμένη. Phoenix Ancient Art.  </vt:lpstr>
      <vt:lpstr>Γερμανία, ιδιωτ. Συλλ. Christie’s.  Αμφορείς του Ζωγράφου του Αντιμένη.  </vt:lpstr>
      <vt:lpstr>1. Παλέρμο 1819. Ζωγράφος του Αντιμένη. 2. Ragusa. Αμφορέας της Ομάδας της Μήδειας. 3. Γέλα. Αμφορέας της Κατηγορίας των Υβλαίων. </vt:lpstr>
      <vt:lpstr>Συλλ. Hirschmann   Λονδίνο, ετρ. Ειδώλιο. 6ος.   </vt:lpstr>
      <vt:lpstr>Βιέννη. Υδρία.        </vt:lpstr>
      <vt:lpstr>Ηρακλής και λέων της Νεμέας: Vannes. Ζωγράφος της ερυθρής Γραμμής. Brescia. Ψίαξ. Μόναχο, αμφορέας από το Vulci. </vt:lpstr>
      <vt:lpstr>Δήλος. Λήκυθος του Ζωγράφου του Αίμονα.    </vt:lpstr>
      <vt:lpstr>Louvre G 110. Κρατήρας του Ευφρονίου   </vt:lpstr>
      <vt:lpstr>Λούβρο F 215. Αμφορέας.      </vt:lpstr>
      <vt:lpstr>Αβάνα. Σκύφος του Ζωγράφου του Θησέα   </vt:lpstr>
      <vt:lpstr>Άλλοτε συλλ. Hirschmann. Ζωγράφος του Λυσιππίδη   </vt:lpstr>
      <vt:lpstr>Βασιλεία BS 491. Ζωγράφος του Ανδοκίδη   </vt:lpstr>
      <vt:lpstr>Ρώμη. Υδρία του Ζωγράφου του Κλεοφράδους    </vt:lpstr>
      <vt:lpstr>PowerPoint Presentation</vt:lpstr>
      <vt:lpstr>Απουλικός κρατήρας Νάπολης      Στατήρας Ηρακλείας Λευκανίας:       4ος αι.  </vt:lpstr>
      <vt:lpstr>Λούβρο F 167. Κύπελλο </vt:lpstr>
      <vt:lpstr>Υδρία Άμστερνταμ. 520 π.Χ.  </vt:lpstr>
      <vt:lpstr>Νικοσθενικός αμφορέας Λούβρου. Ηρακλής ; και λέων.     </vt:lpstr>
      <vt:lpstr>1. Cab.Méd. 2. Λονδίνο  </vt:lpstr>
      <vt:lpstr>Μόναχο 2068. Κύλικα από το Vulci </vt:lpstr>
      <vt:lpstr>PowerPoint Presentation</vt:lpstr>
      <vt:lpstr>Σάμος. ΜΚ αρύβαλλος</vt:lpstr>
      <vt:lpstr>ΜΚ αρύβαλλοι Malibu και Βασιλείας  </vt:lpstr>
      <vt:lpstr>Ηρακλής και Λερναία Ύδρα. Λούβρο. Τυρρηνικός Αμφορέας. Aθήνα, ευβοϊκός αμφορέας   </vt:lpstr>
      <vt:lpstr>Αμφορέας του Ζωγράφου του Φωτός του Διός. Λούβρο. Καιρετανή υδρία. Συλλ. Νιάρχου  </vt:lpstr>
      <vt:lpstr>Κύλικα Ρώμης 50388. Ζωγράφος του Επήλειου    </vt:lpstr>
      <vt:lpstr>     </vt:lpstr>
      <vt:lpstr>Παλέρμο 2378. Στάμνος του Ζωγράφου του Συλέα. Αθήνα, Ακρόπολη. Κύλικα του Μάκρωνος.   </vt:lpstr>
      <vt:lpstr>Ελικωτός κρατήρας. Malibu </vt:lpstr>
      <vt:lpstr>Μόναχο 836. Ποντικός αμφορέας του Ζωγράφου του Αμφιαράου</vt:lpstr>
      <vt:lpstr>Λούβρο. Υδρία του Ζωγράφου του Βατικανού 238       Λονδίνο. Κάτοπτρο από την Perugia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Ηρακλής: αρχαϊκή και κλασική περίοδος</dc:title>
  <dc:creator>User</dc:creator>
  <cp:lastModifiedBy>User</cp:lastModifiedBy>
  <cp:revision>4</cp:revision>
  <dcterms:created xsi:type="dcterms:W3CDTF">2022-01-16T17:17:22Z</dcterms:created>
  <dcterms:modified xsi:type="dcterms:W3CDTF">2022-01-25T10:43:18Z</dcterms:modified>
</cp:coreProperties>
</file>