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82" r:id="rId3"/>
    <p:sldId id="283" r:id="rId4"/>
    <p:sldId id="284" r:id="rId5"/>
    <p:sldId id="285" r:id="rId6"/>
    <p:sldId id="286" r:id="rId7"/>
    <p:sldId id="279" r:id="rId8"/>
    <p:sldId id="278" r:id="rId9"/>
    <p:sldId id="258" r:id="rId10"/>
    <p:sldId id="261" r:id="rId11"/>
    <p:sldId id="27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9" d="100"/>
          <a:sy n="79" d="100"/>
        </p:scale>
        <p:origin x="773"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1F1E9B-837E-4903-A0DA-F376F92E0C0A}"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559F667B-4965-44F9-B6D4-6C5BED332AE9}">
      <dgm:prSet phldrT="[Κείμενο]"/>
      <dgm:spPr/>
      <dgm:t>
        <a:bodyPr/>
        <a:lstStyle/>
        <a:p>
          <a:r>
            <a:rPr lang="el-GR" b="1" dirty="0">
              <a:solidFill>
                <a:schemeClr val="bg1"/>
              </a:solidFill>
            </a:rPr>
            <a:t>ΧΩΡΟΤΑΞΙΚΟ ΚΑΙ ΠΟΛΕΟΔΟΜΙΚΟ ΔΙΚΑΙΟ</a:t>
          </a:r>
          <a:endParaRPr lang="en-US" b="1" dirty="0">
            <a:solidFill>
              <a:schemeClr val="bg1"/>
            </a:solidFill>
          </a:endParaRPr>
        </a:p>
      </dgm:t>
    </dgm:pt>
    <dgm:pt modelId="{114D5AE5-B026-4321-B175-D3CEE3B1182B}" type="parTrans" cxnId="{29F0FC27-83D1-4AEA-80D1-2CA9BB286E77}">
      <dgm:prSet/>
      <dgm:spPr/>
      <dgm:t>
        <a:bodyPr/>
        <a:lstStyle/>
        <a:p>
          <a:endParaRPr lang="en-US"/>
        </a:p>
      </dgm:t>
    </dgm:pt>
    <dgm:pt modelId="{ED2788EE-35BB-425C-A96B-004BFEAD2250}" type="sibTrans" cxnId="{29F0FC27-83D1-4AEA-80D1-2CA9BB286E77}">
      <dgm:prSet/>
      <dgm:spPr/>
      <dgm:t>
        <a:bodyPr/>
        <a:lstStyle/>
        <a:p>
          <a:endParaRPr lang="en-US"/>
        </a:p>
      </dgm:t>
    </dgm:pt>
    <dgm:pt modelId="{9436F8D6-E52D-4E70-B0DB-07330DC37CFC}">
      <dgm:prSet phldrT="[Κείμενο]"/>
      <dgm:spPr/>
      <dgm:t>
        <a:bodyPr/>
        <a:lstStyle/>
        <a:p>
          <a:r>
            <a:rPr lang="el-GR" dirty="0">
              <a:solidFill>
                <a:schemeClr val="bg1"/>
              </a:solidFill>
            </a:rPr>
            <a:t>Δίκαιο </a:t>
          </a:r>
        </a:p>
        <a:p>
          <a:r>
            <a:rPr lang="el-GR" dirty="0">
              <a:solidFill>
                <a:schemeClr val="bg1"/>
              </a:solidFill>
            </a:rPr>
            <a:t>με προγραμματικό </a:t>
          </a:r>
        </a:p>
        <a:p>
          <a:r>
            <a:rPr lang="el-GR" dirty="0">
              <a:solidFill>
                <a:schemeClr val="bg1"/>
              </a:solidFill>
            </a:rPr>
            <a:t>και κατευθυντήριο χαρακτήρα</a:t>
          </a:r>
          <a:endParaRPr lang="en-US" dirty="0">
            <a:solidFill>
              <a:schemeClr val="bg1"/>
            </a:solidFill>
          </a:endParaRPr>
        </a:p>
      </dgm:t>
    </dgm:pt>
    <dgm:pt modelId="{4F36D1FE-FCF9-4D26-BD06-F9B4CDA1831B}" type="parTrans" cxnId="{3318E50A-59BE-4395-89CB-6820082B2578}">
      <dgm:prSet/>
      <dgm:spPr/>
      <dgm:t>
        <a:bodyPr/>
        <a:lstStyle/>
        <a:p>
          <a:endParaRPr lang="en-US"/>
        </a:p>
      </dgm:t>
    </dgm:pt>
    <dgm:pt modelId="{D96E51C3-CC59-4C3F-BD00-96AEF1356B14}" type="sibTrans" cxnId="{3318E50A-59BE-4395-89CB-6820082B2578}">
      <dgm:prSet/>
      <dgm:spPr/>
      <dgm:t>
        <a:bodyPr/>
        <a:lstStyle/>
        <a:p>
          <a:endParaRPr lang="en-US"/>
        </a:p>
      </dgm:t>
    </dgm:pt>
    <dgm:pt modelId="{36AD0087-6F30-418E-8D3D-C730BDCF2DC5}">
      <dgm:prSet phldrT="[Κείμενο]"/>
      <dgm:spPr/>
      <dgm:t>
        <a:bodyPr/>
        <a:lstStyle/>
        <a:p>
          <a:r>
            <a:rPr lang="el-GR" dirty="0">
              <a:solidFill>
                <a:schemeClr val="bg1"/>
              </a:solidFill>
            </a:rPr>
            <a:t>Δίκαιο με διαφοροποιημένη χωρικά έκφραση</a:t>
          </a:r>
          <a:endParaRPr lang="en-US" dirty="0">
            <a:solidFill>
              <a:schemeClr val="bg1"/>
            </a:solidFill>
          </a:endParaRPr>
        </a:p>
      </dgm:t>
    </dgm:pt>
    <dgm:pt modelId="{1C1FB52A-5C45-4786-942A-FCA563739631}" type="parTrans" cxnId="{C4BE6934-424E-4E1C-9E07-09A1F1B65896}">
      <dgm:prSet/>
      <dgm:spPr/>
      <dgm:t>
        <a:bodyPr/>
        <a:lstStyle/>
        <a:p>
          <a:endParaRPr lang="en-US"/>
        </a:p>
      </dgm:t>
    </dgm:pt>
    <dgm:pt modelId="{EB640EFD-5EB8-43F5-B541-B5F70D772926}" type="sibTrans" cxnId="{C4BE6934-424E-4E1C-9E07-09A1F1B65896}">
      <dgm:prSet/>
      <dgm:spPr/>
      <dgm:t>
        <a:bodyPr/>
        <a:lstStyle/>
        <a:p>
          <a:endParaRPr lang="en-US"/>
        </a:p>
      </dgm:t>
    </dgm:pt>
    <dgm:pt modelId="{D30FD613-F483-497D-BA6B-FC45516118A9}">
      <dgm:prSet phldrT="[Κείμενο]"/>
      <dgm:spPr/>
      <dgm:t>
        <a:bodyPr/>
        <a:lstStyle/>
        <a:p>
          <a:r>
            <a:rPr lang="el-GR" dirty="0">
              <a:solidFill>
                <a:schemeClr val="bg1"/>
              </a:solidFill>
            </a:rPr>
            <a:t>Δίκαιο ευμετάβλητο</a:t>
          </a:r>
          <a:endParaRPr lang="en-US" dirty="0">
            <a:solidFill>
              <a:schemeClr val="bg1"/>
            </a:solidFill>
          </a:endParaRPr>
        </a:p>
      </dgm:t>
    </dgm:pt>
    <dgm:pt modelId="{F3D56A0D-574B-4973-B49D-D8256DFCDD9A}" type="parTrans" cxnId="{EE068C52-568F-4659-9A10-D122642CF018}">
      <dgm:prSet/>
      <dgm:spPr/>
      <dgm:t>
        <a:bodyPr/>
        <a:lstStyle/>
        <a:p>
          <a:endParaRPr lang="en-US"/>
        </a:p>
      </dgm:t>
    </dgm:pt>
    <dgm:pt modelId="{B59BB2E6-CDC5-4F07-8149-06F896ABFB29}" type="sibTrans" cxnId="{EE068C52-568F-4659-9A10-D122642CF018}">
      <dgm:prSet/>
      <dgm:spPr/>
      <dgm:t>
        <a:bodyPr/>
        <a:lstStyle/>
        <a:p>
          <a:endParaRPr lang="en-US"/>
        </a:p>
      </dgm:t>
    </dgm:pt>
    <dgm:pt modelId="{97F50919-218F-4789-BF2E-BD0BBEBB84BC}">
      <dgm:prSet phldrT="[Κείμενο]" phldr="1"/>
      <dgm:spPr/>
      <dgm:t>
        <a:bodyPr/>
        <a:lstStyle/>
        <a:p>
          <a:endParaRPr lang="en-US"/>
        </a:p>
      </dgm:t>
    </dgm:pt>
    <dgm:pt modelId="{25D1CB45-2DF3-4089-9A76-05B15F127727}" type="parTrans" cxnId="{3AEFEF7B-6E03-4D30-B064-BC4A883B63D9}">
      <dgm:prSet/>
      <dgm:spPr/>
      <dgm:t>
        <a:bodyPr/>
        <a:lstStyle/>
        <a:p>
          <a:endParaRPr lang="en-US"/>
        </a:p>
      </dgm:t>
    </dgm:pt>
    <dgm:pt modelId="{A93B89FE-EB02-4374-8C01-2C9637A5031D}" type="sibTrans" cxnId="{3AEFEF7B-6E03-4D30-B064-BC4A883B63D9}">
      <dgm:prSet/>
      <dgm:spPr/>
      <dgm:t>
        <a:bodyPr/>
        <a:lstStyle/>
        <a:p>
          <a:endParaRPr lang="en-US"/>
        </a:p>
      </dgm:t>
    </dgm:pt>
    <dgm:pt modelId="{BE372080-E006-4E26-9518-9DA8501B45C4}">
      <dgm:prSet/>
      <dgm:spPr/>
      <dgm:t>
        <a:bodyPr/>
        <a:lstStyle/>
        <a:p>
          <a:r>
            <a:rPr lang="el-GR" dirty="0">
              <a:solidFill>
                <a:schemeClr val="bg1"/>
              </a:solidFill>
            </a:rPr>
            <a:t>Δίκαιο με ποικιλία νομικών μέσων και ρυθμιστικών τεχνικών</a:t>
          </a:r>
          <a:endParaRPr lang="en-US" dirty="0">
            <a:solidFill>
              <a:schemeClr val="bg1"/>
            </a:solidFill>
          </a:endParaRPr>
        </a:p>
      </dgm:t>
    </dgm:pt>
    <dgm:pt modelId="{68E6D981-B65D-44B4-8EC9-55B62B32AEAA}" type="parTrans" cxnId="{A3309E2A-5E85-4FBE-9EEA-0F397B454996}">
      <dgm:prSet/>
      <dgm:spPr/>
      <dgm:t>
        <a:bodyPr/>
        <a:lstStyle/>
        <a:p>
          <a:endParaRPr lang="en-US"/>
        </a:p>
      </dgm:t>
    </dgm:pt>
    <dgm:pt modelId="{B37EBE1D-42EC-4F44-A6B6-93B14B616CF8}" type="sibTrans" cxnId="{A3309E2A-5E85-4FBE-9EEA-0F397B454996}">
      <dgm:prSet/>
      <dgm:spPr/>
      <dgm:t>
        <a:bodyPr/>
        <a:lstStyle/>
        <a:p>
          <a:endParaRPr lang="en-US"/>
        </a:p>
      </dgm:t>
    </dgm:pt>
    <dgm:pt modelId="{9B760A29-C214-4BCA-985E-B564114EDE17}" type="pres">
      <dgm:prSet presAssocID="{9A1F1E9B-837E-4903-A0DA-F376F92E0C0A}" presName="diagram" presStyleCnt="0">
        <dgm:presLayoutVars>
          <dgm:chMax val="1"/>
          <dgm:dir/>
          <dgm:animLvl val="ctr"/>
          <dgm:resizeHandles val="exact"/>
        </dgm:presLayoutVars>
      </dgm:prSet>
      <dgm:spPr/>
    </dgm:pt>
    <dgm:pt modelId="{D46BF4A1-B435-4FBD-8156-E084C93C8694}" type="pres">
      <dgm:prSet presAssocID="{9A1F1E9B-837E-4903-A0DA-F376F92E0C0A}" presName="matrix" presStyleCnt="0"/>
      <dgm:spPr/>
    </dgm:pt>
    <dgm:pt modelId="{866A0096-9F0C-4730-BABE-A6ADBC501574}" type="pres">
      <dgm:prSet presAssocID="{9A1F1E9B-837E-4903-A0DA-F376F92E0C0A}" presName="tile1" presStyleLbl="node1" presStyleIdx="0" presStyleCnt="4"/>
      <dgm:spPr/>
    </dgm:pt>
    <dgm:pt modelId="{1D7A8246-7300-4C85-AE1E-9626CC99EABA}" type="pres">
      <dgm:prSet presAssocID="{9A1F1E9B-837E-4903-A0DA-F376F92E0C0A}" presName="tile1text" presStyleLbl="node1" presStyleIdx="0" presStyleCnt="4">
        <dgm:presLayoutVars>
          <dgm:chMax val="0"/>
          <dgm:chPref val="0"/>
          <dgm:bulletEnabled val="1"/>
        </dgm:presLayoutVars>
      </dgm:prSet>
      <dgm:spPr/>
    </dgm:pt>
    <dgm:pt modelId="{3A22EA21-176F-4B7C-BAE2-CBB7F285EBA5}" type="pres">
      <dgm:prSet presAssocID="{9A1F1E9B-837E-4903-A0DA-F376F92E0C0A}" presName="tile2" presStyleLbl="node1" presStyleIdx="1" presStyleCnt="4"/>
      <dgm:spPr/>
    </dgm:pt>
    <dgm:pt modelId="{80EB7842-3FCF-4903-9CD9-44E595BB13BF}" type="pres">
      <dgm:prSet presAssocID="{9A1F1E9B-837E-4903-A0DA-F376F92E0C0A}" presName="tile2text" presStyleLbl="node1" presStyleIdx="1" presStyleCnt="4">
        <dgm:presLayoutVars>
          <dgm:chMax val="0"/>
          <dgm:chPref val="0"/>
          <dgm:bulletEnabled val="1"/>
        </dgm:presLayoutVars>
      </dgm:prSet>
      <dgm:spPr/>
    </dgm:pt>
    <dgm:pt modelId="{5584E97B-5CFB-4122-9EFD-5DBB34763DAC}" type="pres">
      <dgm:prSet presAssocID="{9A1F1E9B-837E-4903-A0DA-F376F92E0C0A}" presName="tile3" presStyleLbl="node1" presStyleIdx="2" presStyleCnt="4"/>
      <dgm:spPr/>
    </dgm:pt>
    <dgm:pt modelId="{6455831E-E748-4521-BADA-669061515A69}" type="pres">
      <dgm:prSet presAssocID="{9A1F1E9B-837E-4903-A0DA-F376F92E0C0A}" presName="tile3text" presStyleLbl="node1" presStyleIdx="2" presStyleCnt="4">
        <dgm:presLayoutVars>
          <dgm:chMax val="0"/>
          <dgm:chPref val="0"/>
          <dgm:bulletEnabled val="1"/>
        </dgm:presLayoutVars>
      </dgm:prSet>
      <dgm:spPr/>
    </dgm:pt>
    <dgm:pt modelId="{8E3A5D9C-40C1-4E22-99F5-7B5048969356}" type="pres">
      <dgm:prSet presAssocID="{9A1F1E9B-837E-4903-A0DA-F376F92E0C0A}" presName="tile4" presStyleLbl="node1" presStyleIdx="3" presStyleCnt="4"/>
      <dgm:spPr/>
    </dgm:pt>
    <dgm:pt modelId="{D2906E4B-3AB2-43E8-A461-8BC352F0B10C}" type="pres">
      <dgm:prSet presAssocID="{9A1F1E9B-837E-4903-A0DA-F376F92E0C0A}" presName="tile4text" presStyleLbl="node1" presStyleIdx="3" presStyleCnt="4">
        <dgm:presLayoutVars>
          <dgm:chMax val="0"/>
          <dgm:chPref val="0"/>
          <dgm:bulletEnabled val="1"/>
        </dgm:presLayoutVars>
      </dgm:prSet>
      <dgm:spPr/>
    </dgm:pt>
    <dgm:pt modelId="{03ADEC77-9F43-4377-AFEF-9EC928E028B2}" type="pres">
      <dgm:prSet presAssocID="{9A1F1E9B-837E-4903-A0DA-F376F92E0C0A}" presName="centerTile" presStyleLbl="fgShp" presStyleIdx="0" presStyleCnt="1" custLinFactNeighborX="-2619" custLinFactNeighborY="2197">
        <dgm:presLayoutVars>
          <dgm:chMax val="0"/>
          <dgm:chPref val="0"/>
        </dgm:presLayoutVars>
      </dgm:prSet>
      <dgm:spPr/>
    </dgm:pt>
  </dgm:ptLst>
  <dgm:cxnLst>
    <dgm:cxn modelId="{3318E50A-59BE-4395-89CB-6820082B2578}" srcId="{559F667B-4965-44F9-B6D4-6C5BED332AE9}" destId="{9436F8D6-E52D-4E70-B0DB-07330DC37CFC}" srcOrd="0" destOrd="0" parTransId="{4F36D1FE-FCF9-4D26-BD06-F9B4CDA1831B}" sibTransId="{D96E51C3-CC59-4C3F-BD00-96AEF1356B14}"/>
    <dgm:cxn modelId="{B6AE6D16-1D6F-439A-9FD3-3A0565578272}" type="presOf" srcId="{9A1F1E9B-837E-4903-A0DA-F376F92E0C0A}" destId="{9B760A29-C214-4BCA-985E-B564114EDE17}" srcOrd="0" destOrd="0" presId="urn:microsoft.com/office/officeart/2005/8/layout/matrix1"/>
    <dgm:cxn modelId="{29F0FC27-83D1-4AEA-80D1-2CA9BB286E77}" srcId="{9A1F1E9B-837E-4903-A0DA-F376F92E0C0A}" destId="{559F667B-4965-44F9-B6D4-6C5BED332AE9}" srcOrd="0" destOrd="0" parTransId="{114D5AE5-B026-4321-B175-D3CEE3B1182B}" sibTransId="{ED2788EE-35BB-425C-A96B-004BFEAD2250}"/>
    <dgm:cxn modelId="{A3309E2A-5E85-4FBE-9EEA-0F397B454996}" srcId="{559F667B-4965-44F9-B6D4-6C5BED332AE9}" destId="{BE372080-E006-4E26-9518-9DA8501B45C4}" srcOrd="1" destOrd="0" parTransId="{68E6D981-B65D-44B4-8EC9-55B62B32AEAA}" sibTransId="{B37EBE1D-42EC-4F44-A6B6-93B14B616CF8}"/>
    <dgm:cxn modelId="{C4BE6934-424E-4E1C-9E07-09A1F1B65896}" srcId="{559F667B-4965-44F9-B6D4-6C5BED332AE9}" destId="{36AD0087-6F30-418E-8D3D-C730BDCF2DC5}" srcOrd="2" destOrd="0" parTransId="{1C1FB52A-5C45-4786-942A-FCA563739631}" sibTransId="{EB640EFD-5EB8-43F5-B541-B5F70D772926}"/>
    <dgm:cxn modelId="{F81F5C5E-AF74-4DB3-8BB0-7643DD70B028}" type="presOf" srcId="{BE372080-E006-4E26-9518-9DA8501B45C4}" destId="{80EB7842-3FCF-4903-9CD9-44E595BB13BF}" srcOrd="1" destOrd="0" presId="urn:microsoft.com/office/officeart/2005/8/layout/matrix1"/>
    <dgm:cxn modelId="{D4CEFA44-420A-4A7D-96A4-4CC5B6BB478A}" type="presOf" srcId="{559F667B-4965-44F9-B6D4-6C5BED332AE9}" destId="{03ADEC77-9F43-4377-AFEF-9EC928E028B2}" srcOrd="0" destOrd="0" presId="urn:microsoft.com/office/officeart/2005/8/layout/matrix1"/>
    <dgm:cxn modelId="{CE798345-EDCA-4610-8083-27184CFB9465}" type="presOf" srcId="{9436F8D6-E52D-4E70-B0DB-07330DC37CFC}" destId="{866A0096-9F0C-4730-BABE-A6ADBC501574}" srcOrd="0" destOrd="0" presId="urn:microsoft.com/office/officeart/2005/8/layout/matrix1"/>
    <dgm:cxn modelId="{87A5DE70-165C-4092-A297-8CA6F8D7C7B0}" type="presOf" srcId="{BE372080-E006-4E26-9518-9DA8501B45C4}" destId="{3A22EA21-176F-4B7C-BAE2-CBB7F285EBA5}" srcOrd="0" destOrd="0" presId="urn:microsoft.com/office/officeart/2005/8/layout/matrix1"/>
    <dgm:cxn modelId="{EE068C52-568F-4659-9A10-D122642CF018}" srcId="{559F667B-4965-44F9-B6D4-6C5BED332AE9}" destId="{D30FD613-F483-497D-BA6B-FC45516118A9}" srcOrd="3" destOrd="0" parTransId="{F3D56A0D-574B-4973-B49D-D8256DFCDD9A}" sibTransId="{B59BB2E6-CDC5-4F07-8149-06F896ABFB29}"/>
    <dgm:cxn modelId="{D1A3617A-2C01-43F5-8A8E-ED2FC877482B}" type="presOf" srcId="{D30FD613-F483-497D-BA6B-FC45516118A9}" destId="{8E3A5D9C-40C1-4E22-99F5-7B5048969356}" srcOrd="0" destOrd="0" presId="urn:microsoft.com/office/officeart/2005/8/layout/matrix1"/>
    <dgm:cxn modelId="{3AEFEF7B-6E03-4D30-B064-BC4A883B63D9}" srcId="{559F667B-4965-44F9-B6D4-6C5BED332AE9}" destId="{97F50919-218F-4789-BF2E-BD0BBEBB84BC}" srcOrd="4" destOrd="0" parTransId="{25D1CB45-2DF3-4089-9A76-05B15F127727}" sibTransId="{A93B89FE-EB02-4374-8C01-2C9637A5031D}"/>
    <dgm:cxn modelId="{C0D9F48A-5D46-4167-A402-84EA08CF9F80}" type="presOf" srcId="{36AD0087-6F30-418E-8D3D-C730BDCF2DC5}" destId="{5584E97B-5CFB-4122-9EFD-5DBB34763DAC}" srcOrd="0" destOrd="0" presId="urn:microsoft.com/office/officeart/2005/8/layout/matrix1"/>
    <dgm:cxn modelId="{AC2C61BF-D73D-4764-950B-4F5E29D12897}" type="presOf" srcId="{D30FD613-F483-497D-BA6B-FC45516118A9}" destId="{D2906E4B-3AB2-43E8-A461-8BC352F0B10C}" srcOrd="1" destOrd="0" presId="urn:microsoft.com/office/officeart/2005/8/layout/matrix1"/>
    <dgm:cxn modelId="{59217BD8-40E2-48D6-A688-69F57CDB78AE}" type="presOf" srcId="{36AD0087-6F30-418E-8D3D-C730BDCF2DC5}" destId="{6455831E-E748-4521-BADA-669061515A69}" srcOrd="1" destOrd="0" presId="urn:microsoft.com/office/officeart/2005/8/layout/matrix1"/>
    <dgm:cxn modelId="{3D5B4DF3-02C5-404D-B50C-95C2A5D817D9}" type="presOf" srcId="{9436F8D6-E52D-4E70-B0DB-07330DC37CFC}" destId="{1D7A8246-7300-4C85-AE1E-9626CC99EABA}" srcOrd="1" destOrd="0" presId="urn:microsoft.com/office/officeart/2005/8/layout/matrix1"/>
    <dgm:cxn modelId="{413D168E-3B53-4BB5-AC27-676227A4F483}" type="presParOf" srcId="{9B760A29-C214-4BCA-985E-B564114EDE17}" destId="{D46BF4A1-B435-4FBD-8156-E084C93C8694}" srcOrd="0" destOrd="0" presId="urn:microsoft.com/office/officeart/2005/8/layout/matrix1"/>
    <dgm:cxn modelId="{ED9C08C9-1161-4124-9A87-A92D9A80B878}" type="presParOf" srcId="{D46BF4A1-B435-4FBD-8156-E084C93C8694}" destId="{866A0096-9F0C-4730-BABE-A6ADBC501574}" srcOrd="0" destOrd="0" presId="urn:microsoft.com/office/officeart/2005/8/layout/matrix1"/>
    <dgm:cxn modelId="{443FAAAF-A3AA-4C7D-B08B-DD7FF80790E0}" type="presParOf" srcId="{D46BF4A1-B435-4FBD-8156-E084C93C8694}" destId="{1D7A8246-7300-4C85-AE1E-9626CC99EABA}" srcOrd="1" destOrd="0" presId="urn:microsoft.com/office/officeart/2005/8/layout/matrix1"/>
    <dgm:cxn modelId="{190B7F62-23EC-4519-8FED-3951AE954E98}" type="presParOf" srcId="{D46BF4A1-B435-4FBD-8156-E084C93C8694}" destId="{3A22EA21-176F-4B7C-BAE2-CBB7F285EBA5}" srcOrd="2" destOrd="0" presId="urn:microsoft.com/office/officeart/2005/8/layout/matrix1"/>
    <dgm:cxn modelId="{5E1BC939-DB0A-44D3-BE36-0F99D42ABEE6}" type="presParOf" srcId="{D46BF4A1-B435-4FBD-8156-E084C93C8694}" destId="{80EB7842-3FCF-4903-9CD9-44E595BB13BF}" srcOrd="3" destOrd="0" presId="urn:microsoft.com/office/officeart/2005/8/layout/matrix1"/>
    <dgm:cxn modelId="{640F59DF-9349-40C4-B3EE-82190AE2D1C9}" type="presParOf" srcId="{D46BF4A1-B435-4FBD-8156-E084C93C8694}" destId="{5584E97B-5CFB-4122-9EFD-5DBB34763DAC}" srcOrd="4" destOrd="0" presId="urn:microsoft.com/office/officeart/2005/8/layout/matrix1"/>
    <dgm:cxn modelId="{0D3BD9B8-FE52-4FAA-8F0F-ECAD32324219}" type="presParOf" srcId="{D46BF4A1-B435-4FBD-8156-E084C93C8694}" destId="{6455831E-E748-4521-BADA-669061515A69}" srcOrd="5" destOrd="0" presId="urn:microsoft.com/office/officeart/2005/8/layout/matrix1"/>
    <dgm:cxn modelId="{90FB0578-E580-46BC-BBB2-48B30265C854}" type="presParOf" srcId="{D46BF4A1-B435-4FBD-8156-E084C93C8694}" destId="{8E3A5D9C-40C1-4E22-99F5-7B5048969356}" srcOrd="6" destOrd="0" presId="urn:microsoft.com/office/officeart/2005/8/layout/matrix1"/>
    <dgm:cxn modelId="{20D76D6E-ACB5-4966-A869-F9519CF7BE5B}" type="presParOf" srcId="{D46BF4A1-B435-4FBD-8156-E084C93C8694}" destId="{D2906E4B-3AB2-43E8-A461-8BC352F0B10C}" srcOrd="7" destOrd="0" presId="urn:microsoft.com/office/officeart/2005/8/layout/matrix1"/>
    <dgm:cxn modelId="{1C9E1494-1131-4A0B-91AB-7B1E061A8482}" type="presParOf" srcId="{9B760A29-C214-4BCA-985E-B564114EDE17}" destId="{03ADEC77-9F43-4377-AFEF-9EC928E028B2}"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6A0096-9F0C-4730-BABE-A6ADBC501574}">
      <dsp:nvSpPr>
        <dsp:cNvPr id="0" name=""/>
        <dsp:cNvSpPr/>
      </dsp:nvSpPr>
      <dsp:spPr>
        <a:xfrm rot="16200000">
          <a:off x="1523874" y="-1523874"/>
          <a:ext cx="1905250" cy="4953000"/>
        </a:xfrm>
        <a:prstGeom prst="round1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l-GR" sz="2100" kern="1200" dirty="0">
              <a:solidFill>
                <a:schemeClr val="bg1"/>
              </a:solidFill>
            </a:rPr>
            <a:t>Δίκαιο </a:t>
          </a:r>
        </a:p>
        <a:p>
          <a:pPr marL="0" lvl="0" indent="0" algn="ctr" defTabSz="933450">
            <a:lnSpc>
              <a:spcPct val="90000"/>
            </a:lnSpc>
            <a:spcBef>
              <a:spcPct val="0"/>
            </a:spcBef>
            <a:spcAft>
              <a:spcPct val="35000"/>
            </a:spcAft>
            <a:buNone/>
          </a:pPr>
          <a:r>
            <a:rPr lang="el-GR" sz="2100" kern="1200" dirty="0">
              <a:solidFill>
                <a:schemeClr val="bg1"/>
              </a:solidFill>
            </a:rPr>
            <a:t>με προγραμματικό </a:t>
          </a:r>
        </a:p>
        <a:p>
          <a:pPr marL="0" lvl="0" indent="0" algn="ctr" defTabSz="933450">
            <a:lnSpc>
              <a:spcPct val="90000"/>
            </a:lnSpc>
            <a:spcBef>
              <a:spcPct val="0"/>
            </a:spcBef>
            <a:spcAft>
              <a:spcPct val="35000"/>
            </a:spcAft>
            <a:buNone/>
          </a:pPr>
          <a:r>
            <a:rPr lang="el-GR" sz="2100" kern="1200" dirty="0">
              <a:solidFill>
                <a:schemeClr val="bg1"/>
              </a:solidFill>
            </a:rPr>
            <a:t>και κατευθυντήριο χαρακτήρα</a:t>
          </a:r>
          <a:endParaRPr lang="en-US" sz="2100" kern="1200" dirty="0">
            <a:solidFill>
              <a:schemeClr val="bg1"/>
            </a:solidFill>
          </a:endParaRPr>
        </a:p>
      </dsp:txBody>
      <dsp:txXfrm rot="5400000">
        <a:off x="0" y="0"/>
        <a:ext cx="4953000" cy="1428937"/>
      </dsp:txXfrm>
    </dsp:sp>
    <dsp:sp modelId="{3A22EA21-176F-4B7C-BAE2-CBB7F285EBA5}">
      <dsp:nvSpPr>
        <dsp:cNvPr id="0" name=""/>
        <dsp:cNvSpPr/>
      </dsp:nvSpPr>
      <dsp:spPr>
        <a:xfrm>
          <a:off x="4953000" y="0"/>
          <a:ext cx="4953000" cy="1905250"/>
        </a:xfrm>
        <a:prstGeom prst="round1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l-GR" sz="2100" kern="1200" dirty="0">
              <a:solidFill>
                <a:schemeClr val="bg1"/>
              </a:solidFill>
            </a:rPr>
            <a:t>Δίκαιο με ποικιλία νομικών μέσων και ρυθμιστικών τεχνικών</a:t>
          </a:r>
          <a:endParaRPr lang="en-US" sz="2100" kern="1200" dirty="0">
            <a:solidFill>
              <a:schemeClr val="bg1"/>
            </a:solidFill>
          </a:endParaRPr>
        </a:p>
      </dsp:txBody>
      <dsp:txXfrm>
        <a:off x="4953000" y="0"/>
        <a:ext cx="4953000" cy="1428937"/>
      </dsp:txXfrm>
    </dsp:sp>
    <dsp:sp modelId="{5584E97B-5CFB-4122-9EFD-5DBB34763DAC}">
      <dsp:nvSpPr>
        <dsp:cNvPr id="0" name=""/>
        <dsp:cNvSpPr/>
      </dsp:nvSpPr>
      <dsp:spPr>
        <a:xfrm rot="10800000">
          <a:off x="0" y="1905250"/>
          <a:ext cx="4953000" cy="1905250"/>
        </a:xfrm>
        <a:prstGeom prst="round1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l-GR" sz="2100" kern="1200" dirty="0">
              <a:solidFill>
                <a:schemeClr val="bg1"/>
              </a:solidFill>
            </a:rPr>
            <a:t>Δίκαιο με διαφοροποιημένη χωρικά έκφραση</a:t>
          </a:r>
          <a:endParaRPr lang="en-US" sz="2100" kern="1200" dirty="0">
            <a:solidFill>
              <a:schemeClr val="bg1"/>
            </a:solidFill>
          </a:endParaRPr>
        </a:p>
      </dsp:txBody>
      <dsp:txXfrm rot="10800000">
        <a:off x="0" y="2381563"/>
        <a:ext cx="4953000" cy="1428937"/>
      </dsp:txXfrm>
    </dsp:sp>
    <dsp:sp modelId="{8E3A5D9C-40C1-4E22-99F5-7B5048969356}">
      <dsp:nvSpPr>
        <dsp:cNvPr id="0" name=""/>
        <dsp:cNvSpPr/>
      </dsp:nvSpPr>
      <dsp:spPr>
        <a:xfrm rot="5400000">
          <a:off x="6476874" y="381375"/>
          <a:ext cx="1905250" cy="4953000"/>
        </a:xfrm>
        <a:prstGeom prst="round1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l-GR" sz="2100" kern="1200" dirty="0">
              <a:solidFill>
                <a:schemeClr val="bg1"/>
              </a:solidFill>
            </a:rPr>
            <a:t>Δίκαιο ευμετάβλητο</a:t>
          </a:r>
          <a:endParaRPr lang="en-US" sz="2100" kern="1200" dirty="0">
            <a:solidFill>
              <a:schemeClr val="bg1"/>
            </a:solidFill>
          </a:endParaRPr>
        </a:p>
      </dsp:txBody>
      <dsp:txXfrm rot="-5400000">
        <a:off x="4953000" y="2381563"/>
        <a:ext cx="4953000" cy="1428937"/>
      </dsp:txXfrm>
    </dsp:sp>
    <dsp:sp modelId="{03ADEC77-9F43-4377-AFEF-9EC928E028B2}">
      <dsp:nvSpPr>
        <dsp:cNvPr id="0" name=""/>
        <dsp:cNvSpPr/>
      </dsp:nvSpPr>
      <dsp:spPr>
        <a:xfrm>
          <a:off x="3389268" y="1449867"/>
          <a:ext cx="2971800" cy="952625"/>
        </a:xfrm>
        <a:prstGeom prst="roundRect">
          <a:avLst/>
        </a:prstGeom>
        <a:solidFill>
          <a:schemeClr val="accent1">
            <a:tint val="6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l-GR" sz="2100" b="1" kern="1200" dirty="0">
              <a:solidFill>
                <a:schemeClr val="bg1"/>
              </a:solidFill>
            </a:rPr>
            <a:t>ΧΩΡΟΤΑΞΙΚΟ ΚΑΙ ΠΟΛΕΟΔΟΜΙΚΟ ΔΙΚΑΙΟ</a:t>
          </a:r>
          <a:endParaRPr lang="en-US" sz="2100" b="1" kern="1200" dirty="0">
            <a:solidFill>
              <a:schemeClr val="bg1"/>
            </a:solidFill>
          </a:endParaRPr>
        </a:p>
      </dsp:txBody>
      <dsp:txXfrm>
        <a:off x="3435771" y="1496370"/>
        <a:ext cx="2878794" cy="859619"/>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17/05/2025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5/17/2025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5/17/2025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5/17/2025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1122364"/>
            <a:ext cx="8791575" cy="1144586"/>
          </a:xfrm>
        </p:spPr>
        <p:txBody>
          <a:bodyPr>
            <a:normAutofit/>
          </a:bodyPr>
          <a:lstStyle/>
          <a:p>
            <a:pPr algn="ct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ΔΙΚΑΙΟ ΠΟΛΕΟΔΟΜΙΑΣ ΧΩΡΟΤΑΞΙΑΣ &amp;</a:t>
            </a:r>
            <a:r>
              <a:rPr lang="en-US" sz="22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ΠΕΡΙΒΑΛΛΟΝΤΟΣ Ι</a:t>
            </a:r>
            <a:b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p:txBody>
          <a:bodyPr>
            <a:normAutofit/>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Ακαδημαϊκό έτος 2024-2025</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Μάθημα </a:t>
            </a:r>
            <a:r>
              <a:rPr kumimoji="0" lang="en-US" sz="18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0</a:t>
            </a:r>
            <a:r>
              <a:rPr kumimoji="0" lang="el-GR" sz="18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1</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cap="none" dirty="0">
                <a:solidFill>
                  <a:schemeClr val="bg2"/>
                </a:solidFill>
                <a:latin typeface="Calibri" panose="020F0502020204030204" pitchFamily="34" charset="0"/>
                <a:ea typeface="Calibri" panose="020F0502020204030204" pitchFamily="34" charset="0"/>
                <a:cs typeface="Calibri" panose="020F0502020204030204" pitchFamily="34" charset="0"/>
              </a:rPr>
              <a:t>Αντικείμενο και χαρακτηριστικά του χωροταξικού και πολεοδομικού δικαίου</a:t>
            </a:r>
            <a:endParaRPr lang="en-US" dirty="0">
              <a:solidFill>
                <a:schemeClr val="bg2"/>
              </a:solidFill>
            </a:endParaRPr>
          </a:p>
        </p:txBody>
      </p:sp>
    </p:spTree>
    <p:extLst>
      <p:ext uri="{BB962C8B-B14F-4D97-AF65-F5344CB8AC3E}">
        <p14:creationId xmlns:p14="http://schemas.microsoft.com/office/powerpoint/2010/main" val="1889489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91146C-8B0A-ECCB-D9C8-B0E3545E4C88}"/>
              </a:ext>
            </a:extLst>
          </p:cNvPr>
          <p:cNvSpPr>
            <a:spLocks noGrp="1"/>
          </p:cNvSpPr>
          <p:nvPr>
            <p:ph type="title"/>
          </p:nvPr>
        </p:nvSpPr>
        <p:spPr>
          <a:xfrm>
            <a:off x="1453642" y="500423"/>
            <a:ext cx="9905998" cy="1150824"/>
          </a:xfrm>
        </p:spPr>
        <p:txBody>
          <a:bodyPr>
            <a:noAutofit/>
          </a:bodyPr>
          <a:lstStyle/>
          <a:p>
            <a:pPr algn="ctr">
              <a:lnSpc>
                <a:spcPct val="120000"/>
              </a:lnSpc>
              <a:spcBef>
                <a:spcPts val="1000"/>
              </a:spcBef>
              <a:buSzPct val="125000"/>
            </a:pPr>
            <a:r>
              <a:rPr kumimoji="0" lang="el-GR" sz="2400" b="1" i="0" u="none" strike="noStrike" kern="1200" cap="none" spc="0" normalizeH="0" baseline="0" noProof="0" dirty="0">
                <a:ln>
                  <a:noFill/>
                </a:ln>
                <a:solidFill>
                  <a:schemeClr val="bg2"/>
                </a:solidFill>
                <a:effectLst/>
                <a:uLnTx/>
                <a:uFillTx/>
                <a:latin typeface="Calibri" panose="020F0502020204030204" pitchFamily="34" charset="0"/>
                <a:ea typeface="+mn-ea"/>
                <a:cs typeface="Calibri" panose="020F0502020204030204" pitchFamily="34" charset="0"/>
              </a:rPr>
              <a:t>Η ΣΥΜΒΟΛΗ ΤΗΣ ΝΟΜΟΛΟΓΙΑΣ ΣΤΗΝ ΑΝΑΠΤΥΞΗ </a:t>
            </a:r>
            <a:br>
              <a:rPr kumimoji="0" lang="el-GR" sz="2400" b="1" i="0" u="none" strike="noStrike" kern="1200" cap="none" spc="0" normalizeH="0" baseline="0" noProof="0" dirty="0">
                <a:ln>
                  <a:noFill/>
                </a:ln>
                <a:solidFill>
                  <a:schemeClr val="bg2"/>
                </a:solidFill>
                <a:effectLst/>
                <a:uLnTx/>
                <a:uFillTx/>
                <a:latin typeface="Calibri" panose="020F0502020204030204" pitchFamily="34" charset="0"/>
                <a:ea typeface="+mn-ea"/>
                <a:cs typeface="Calibri" panose="020F0502020204030204" pitchFamily="34" charset="0"/>
              </a:rPr>
            </a:br>
            <a:r>
              <a:rPr kumimoji="0" lang="el-GR" sz="2400" b="1" i="0" u="none" strike="noStrike" kern="1200" cap="none" spc="0" normalizeH="0" baseline="0" noProof="0" dirty="0">
                <a:ln>
                  <a:noFill/>
                </a:ln>
                <a:solidFill>
                  <a:schemeClr val="bg2"/>
                </a:solidFill>
                <a:effectLst/>
                <a:uLnTx/>
                <a:uFillTx/>
                <a:latin typeface="Calibri" panose="020F0502020204030204" pitchFamily="34" charset="0"/>
                <a:ea typeface="+mn-ea"/>
                <a:cs typeface="Calibri" panose="020F0502020204030204" pitchFamily="34" charset="0"/>
              </a:rPr>
              <a:t>ΤΟΥ ΧΩΡΟΤΑΞΙΚΟΥ ΚΑΙ ΤΟΥ ΠΟΛΕΟΔΟΜΙΚΟΥ ΔΙΚΑΙΟΥ</a:t>
            </a:r>
            <a:endParaRPr lang="en-US" sz="2400" dirty="0">
              <a:solidFill>
                <a:schemeClr val="bg1"/>
              </a:solidFill>
              <a:latin typeface="Calibri" panose="020F0502020204030204" pitchFamily="34" charset="0"/>
              <a:ea typeface="+mn-ea"/>
              <a:cs typeface="Calibri" panose="020F0502020204030204" pitchFamily="34" charset="0"/>
            </a:endParaRPr>
          </a:p>
        </p:txBody>
      </p:sp>
      <p:sp>
        <p:nvSpPr>
          <p:cNvPr id="3" name="Θέση περιεχομένου 2">
            <a:extLst>
              <a:ext uri="{FF2B5EF4-FFF2-40B4-BE49-F238E27FC236}">
                <a16:creationId xmlns:a16="http://schemas.microsoft.com/office/drawing/2014/main" id="{9FF909DE-0DDC-943B-C9C6-6A04A939F985}"/>
              </a:ext>
            </a:extLst>
          </p:cNvPr>
          <p:cNvSpPr>
            <a:spLocks noGrp="1"/>
          </p:cNvSpPr>
          <p:nvPr>
            <p:ph idx="1"/>
          </p:nvPr>
        </p:nvSpPr>
        <p:spPr>
          <a:xfrm>
            <a:off x="1141412" y="1502229"/>
            <a:ext cx="9905999" cy="4965246"/>
          </a:xfrm>
        </p:spPr>
        <p:txBody>
          <a:bodyPr>
            <a:normAutofit fontScale="92500" lnSpcReduction="20000"/>
          </a:bodyPr>
          <a:lstStyle/>
          <a:p>
            <a:pPr marL="285750" marR="0" lvl="1" indent="-285750" algn="just"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Ø"/>
              <a:tabLst/>
              <a:defRPr/>
            </a:pPr>
            <a:endParaRPr kumimoji="0" lang="el-GR" sz="16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endParaRPr>
          </a:p>
          <a:p>
            <a:pPr marL="285750" marR="0" lvl="1" indent="-285750" algn="just" defTabSz="457200" rtl="0" eaLnBrk="1" fontAlgn="auto" latinLnBrk="0" hangingPunct="1">
              <a:spcBef>
                <a:spcPts val="1000"/>
              </a:spcBef>
              <a:spcAft>
                <a:spcPts val="0"/>
              </a:spcAft>
              <a:buClr>
                <a:srgbClr val="353535"/>
              </a:buClr>
              <a:buSzTx/>
              <a:buFont typeface="Wingdings" panose="05000000000000000000" pitchFamily="2" charset="2"/>
              <a:buChar char="Ø"/>
              <a:tabLst/>
              <a:defRPr/>
            </a:pPr>
            <a:r>
              <a:rPr lang="el-GR" sz="1500" dirty="0">
                <a:solidFill>
                  <a:schemeClr val="bg2"/>
                </a:solidFill>
                <a:latin typeface="Calibri" panose="020F0502020204030204" pitchFamily="34" charset="0"/>
                <a:cs typeface="Calibri" panose="020F0502020204030204" pitchFamily="34" charset="0"/>
              </a:rPr>
              <a:t>Καθοριστική συμβολή της νομολογίας του Συμβουλίου της Επικρατείας</a:t>
            </a:r>
          </a:p>
          <a:p>
            <a:pPr marL="285750" marR="0" lvl="1" indent="-285750" algn="just" defTabSz="457200" rtl="0" eaLnBrk="1" fontAlgn="auto" latinLnBrk="0" hangingPunct="1">
              <a:spcBef>
                <a:spcPts val="1000"/>
              </a:spcBef>
              <a:spcAft>
                <a:spcPts val="0"/>
              </a:spcAft>
              <a:buClr>
                <a:srgbClr val="353535"/>
              </a:buClr>
              <a:buSzTx/>
              <a:buFont typeface="Wingdings" panose="05000000000000000000" pitchFamily="2" charset="2"/>
              <a:buChar char="Ø"/>
              <a:tabLst/>
              <a:defRPr/>
            </a:pP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Λόγω τη</a:t>
            </a:r>
            <a:r>
              <a:rPr lang="el-GR" sz="1500" dirty="0">
                <a:solidFill>
                  <a:schemeClr val="bg2"/>
                </a:solidFill>
                <a:latin typeface="Calibri" panose="020F0502020204030204" pitchFamily="34" charset="0"/>
                <a:cs typeface="Calibri" panose="020F0502020204030204" pitchFamily="34" charset="0"/>
              </a:rPr>
              <a:t>ς επί σειρά ετών αδράνειας του ελληνικού κράτους να προχωρήσει στη «χωροταξική αναδιάρθρωση» της χώρας, το ΣτΕ διαμόρφωσε ορισμένες νομικές αρχές και κανόνες χωροταξικού χαρακτήρα, με αναγωγή στο Σύνταγμα, προκειμένου να πραγματωθεί η συνταγματική επιταγή για ορθολογικό χωροταξικό σχεδιασμό και βιώσιμη χωρική ανάπτυξη:</a:t>
            </a:r>
          </a:p>
          <a:p>
            <a:pPr marL="569912" marR="0" lvl="1" indent="-285750" algn="just" defTabSz="457200" rtl="0" eaLnBrk="1" fontAlgn="auto" latinLnBrk="0" hangingPunct="1">
              <a:spcBef>
                <a:spcPts val="1000"/>
              </a:spcBef>
              <a:spcAft>
                <a:spcPts val="0"/>
              </a:spcAft>
              <a:buClr>
                <a:srgbClr val="353535"/>
              </a:buClr>
              <a:buSzTx/>
              <a:buFont typeface="Wingdings" panose="05000000000000000000" pitchFamily="2" charset="2"/>
              <a:buChar char="ü"/>
              <a:tabLst/>
              <a:defRPr/>
            </a:pP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Αρχή του προηγούμενου χωροταξικού σχεδιασμού</a:t>
            </a:r>
          </a:p>
          <a:p>
            <a:pPr marL="569912" marR="0" lvl="1" indent="-285750" algn="just" defTabSz="457200" rtl="0" eaLnBrk="1" fontAlgn="auto" latinLnBrk="0" hangingPunct="1">
              <a:spcBef>
                <a:spcPts val="1000"/>
              </a:spcBef>
              <a:spcAft>
                <a:spcPts val="0"/>
              </a:spcAft>
              <a:buClr>
                <a:srgbClr val="353535"/>
              </a:buClr>
              <a:buSzTx/>
              <a:buFont typeface="Wingdings" panose="05000000000000000000" pitchFamily="2" charset="2"/>
              <a:buChar char="ü"/>
              <a:tabLst/>
              <a:defRPr/>
            </a:pPr>
            <a:r>
              <a:rPr lang="el-GR" sz="1500" dirty="0">
                <a:solidFill>
                  <a:schemeClr val="bg2"/>
                </a:solidFill>
                <a:latin typeface="Calibri" panose="020F0502020204030204" pitchFamily="34" charset="0"/>
                <a:cs typeface="Calibri" panose="020F0502020204030204" pitchFamily="34" charset="0"/>
              </a:rPr>
              <a:t>Αρχή της ήπιας ανάπτυξης των ευπαθών οικοσυστημάτων</a:t>
            </a:r>
          </a:p>
          <a:p>
            <a:pPr marL="569912" marR="0" lvl="1" indent="-285750" algn="just" defTabSz="457200" rtl="0" eaLnBrk="1" fontAlgn="auto" latinLnBrk="0" hangingPunct="1">
              <a:spcBef>
                <a:spcPts val="1000"/>
              </a:spcBef>
              <a:spcAft>
                <a:spcPts val="0"/>
              </a:spcAft>
              <a:buClr>
                <a:srgbClr val="353535"/>
              </a:buClr>
              <a:buSzTx/>
              <a:buFont typeface="Wingdings" panose="05000000000000000000" pitchFamily="2" charset="2"/>
              <a:buChar char="ü"/>
              <a:tabLst/>
              <a:defRPr/>
            </a:pP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Αρχή της φέρουσας ικανότητας</a:t>
            </a:r>
          </a:p>
          <a:p>
            <a:pPr marL="285750" marR="0" lvl="1" indent="-285750" algn="just" defTabSz="457200" rtl="0" eaLnBrk="1" fontAlgn="auto" latinLnBrk="0" hangingPunct="1">
              <a:spcBef>
                <a:spcPts val="1000"/>
              </a:spcBef>
              <a:spcAft>
                <a:spcPts val="0"/>
              </a:spcAft>
              <a:buClr>
                <a:srgbClr val="353535"/>
              </a:buClr>
              <a:buSzTx/>
              <a:buFont typeface="Wingdings" panose="05000000000000000000" pitchFamily="2" charset="2"/>
              <a:buChar char="Ø"/>
              <a:tabLst/>
              <a:defRPr/>
            </a:pP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Νομικές αρχές που </a:t>
            </a:r>
            <a:r>
              <a:rPr kumimoji="0" lang="el-GR" sz="1500" b="0" i="0" u="none" strike="noStrike" kern="1200" cap="none" spc="0" normalizeH="0" baseline="0" noProof="0" dirty="0" err="1">
                <a:ln>
                  <a:noFill/>
                </a:ln>
                <a:solidFill>
                  <a:schemeClr val="bg2"/>
                </a:solidFill>
                <a:effectLst/>
                <a:uLnTx/>
                <a:uFillTx/>
                <a:latin typeface="Calibri" panose="020F0502020204030204" pitchFamily="34" charset="0"/>
                <a:cs typeface="Calibri" panose="020F0502020204030204" pitchFamily="34" charset="0"/>
              </a:rPr>
              <a:t>διαμορ</a:t>
            </a:r>
            <a:r>
              <a:rPr lang="el-GR" sz="1500" dirty="0" err="1">
                <a:solidFill>
                  <a:schemeClr val="bg2"/>
                </a:solidFill>
                <a:latin typeface="Calibri" panose="020F0502020204030204" pitchFamily="34" charset="0"/>
                <a:cs typeface="Calibri" panose="020F0502020204030204" pitchFamily="34" charset="0"/>
              </a:rPr>
              <a:t>φώθηκαν</a:t>
            </a:r>
            <a:r>
              <a:rPr lang="el-GR" sz="1500" dirty="0">
                <a:solidFill>
                  <a:schemeClr val="bg2"/>
                </a:solidFill>
                <a:latin typeface="Calibri" panose="020F0502020204030204" pitchFamily="34" charset="0"/>
                <a:cs typeface="Calibri" panose="020F0502020204030204" pitchFamily="34" charset="0"/>
              </a:rPr>
              <a:t> από τη νομολογία στο πολεοδομικού δικαίου:</a:t>
            </a:r>
          </a:p>
          <a:p>
            <a:pPr marL="569912" marR="0" lvl="1" indent="-285750" algn="just" defTabSz="457200" rtl="0" eaLnBrk="1" fontAlgn="auto" latinLnBrk="0" hangingPunct="1">
              <a:spcBef>
                <a:spcPts val="1000"/>
              </a:spcBef>
              <a:spcAft>
                <a:spcPts val="0"/>
              </a:spcAft>
              <a:buClr>
                <a:srgbClr val="353535"/>
              </a:buClr>
              <a:buSzTx/>
              <a:buFont typeface="Wingdings" panose="05000000000000000000" pitchFamily="2" charset="2"/>
              <a:buChar char="ü"/>
              <a:tabLst/>
              <a:defRPr/>
            </a:pP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Απαγόρευση μείωσης κοινοχρήστων χώρων</a:t>
            </a:r>
          </a:p>
          <a:p>
            <a:pPr marL="569912" marR="0" lvl="1" indent="-285750" algn="just" defTabSz="457200" rtl="0" eaLnBrk="1" fontAlgn="auto" latinLnBrk="0" hangingPunct="1">
              <a:spcBef>
                <a:spcPts val="1000"/>
              </a:spcBef>
              <a:spcAft>
                <a:spcPts val="0"/>
              </a:spcAft>
              <a:buClr>
                <a:srgbClr val="353535"/>
              </a:buClr>
              <a:buSzTx/>
              <a:buFont typeface="Wingdings" panose="05000000000000000000" pitchFamily="2" charset="2"/>
              <a:buChar char="ü"/>
              <a:tabLst/>
              <a:defRPr/>
            </a:pPr>
            <a:r>
              <a:rPr lang="el-GR" sz="1500" dirty="0">
                <a:solidFill>
                  <a:schemeClr val="bg2"/>
                </a:solidFill>
                <a:latin typeface="Calibri" panose="020F0502020204030204" pitchFamily="34" charset="0"/>
                <a:cs typeface="Calibri" panose="020F0502020204030204" pitchFamily="34" charset="0"/>
              </a:rPr>
              <a:t>Α</a:t>
            </a:r>
            <a:r>
              <a:rPr kumimoji="0" lang="el-GR" sz="1500" b="0" i="0" u="none" strike="noStrike" kern="1200" cap="none" spc="0" normalizeH="0" baseline="0" noProof="0" dirty="0" err="1">
                <a:ln>
                  <a:noFill/>
                </a:ln>
                <a:solidFill>
                  <a:schemeClr val="bg2"/>
                </a:solidFill>
                <a:effectLst/>
                <a:uLnTx/>
                <a:uFillTx/>
                <a:latin typeface="Calibri" panose="020F0502020204030204" pitchFamily="34" charset="0"/>
                <a:cs typeface="Calibri" panose="020F0502020204030204" pitchFamily="34" charset="0"/>
              </a:rPr>
              <a:t>ρχή</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της μη ανάμιξης των χρήσεων γης</a:t>
            </a:r>
          </a:p>
          <a:p>
            <a:pPr marL="569912" marR="0" lvl="1" indent="-285750" algn="just" defTabSz="457200" rtl="0" eaLnBrk="1" fontAlgn="auto" latinLnBrk="0" hangingPunct="1">
              <a:spcBef>
                <a:spcPts val="1000"/>
              </a:spcBef>
              <a:spcAft>
                <a:spcPts val="0"/>
              </a:spcAft>
              <a:buClr>
                <a:srgbClr val="353535"/>
              </a:buClr>
              <a:buSzTx/>
              <a:buFont typeface="Wingdings" panose="05000000000000000000" pitchFamily="2" charset="2"/>
              <a:buChar char="ü"/>
              <a:tabLst/>
              <a:defRPr/>
            </a:pPr>
            <a:r>
              <a:rPr lang="el-GR" sz="1500" dirty="0">
                <a:solidFill>
                  <a:schemeClr val="bg2"/>
                </a:solidFill>
                <a:latin typeface="Calibri" panose="020F0502020204030204" pitchFamily="34" charset="0"/>
                <a:cs typeface="Calibri" panose="020F0502020204030204" pitchFamily="34" charset="0"/>
              </a:rPr>
              <a:t>Κανόνας μη επιδείνωσης των χρήσεων γης</a:t>
            </a:r>
          </a:p>
          <a:p>
            <a:pPr marL="569912" marR="0" lvl="1" indent="-285750" algn="just" defTabSz="457200" rtl="0" eaLnBrk="1" fontAlgn="auto" latinLnBrk="0" hangingPunct="1">
              <a:spcBef>
                <a:spcPts val="1000"/>
              </a:spcBef>
              <a:spcAft>
                <a:spcPts val="0"/>
              </a:spcAft>
              <a:buClr>
                <a:srgbClr val="353535"/>
              </a:buClr>
              <a:buSzTx/>
              <a:buFont typeface="Wingdings" panose="05000000000000000000" pitchFamily="2" charset="2"/>
              <a:buChar char="ü"/>
              <a:tabLst/>
              <a:defRPr/>
            </a:pP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Αρχή του πολεοδομικού κεκτημένου</a:t>
            </a:r>
          </a:p>
          <a:p>
            <a:pPr algn="just"/>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Σημαντική συνεισφορά της νομολογίας και στο πεδίο της ανάκλησης-άρσης μη συντελεσμένων ρυμοτομικών απαλλοτριώσεων και ρυμοτομικών βαρών μετά την πάροδο εύλογου χρόνου από την επιβολή τους (προστασία δικαιώματος ατομικής ιδιοκτησίας)</a:t>
            </a:r>
            <a:endParaRPr lang="en-US" sz="15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90409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ΕΥΧΑΡΙΣΤΩ ΓΙΑ ΤΗΝ ΠΡΟΣΟΧΗ ΣΑΣ</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9999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D0036-1F2D-2435-87E1-30FE5147D8E2}"/>
              </a:ext>
            </a:extLst>
          </p:cNvPr>
          <p:cNvSpPr>
            <a:spLocks noGrp="1"/>
          </p:cNvSpPr>
          <p:nvPr>
            <p:ph type="title"/>
          </p:nvPr>
        </p:nvSpPr>
        <p:spPr>
          <a:xfrm>
            <a:off x="1141413" y="618518"/>
            <a:ext cx="9905998" cy="952830"/>
          </a:xfrm>
        </p:spPr>
        <p:txBody>
          <a:bodyPr>
            <a:normAutofit/>
          </a:bodyPr>
          <a:lstStyle/>
          <a:p>
            <a:pPr algn="ctr"/>
            <a:r>
              <a:rPr lang="el-GR" sz="2400" b="1" dirty="0">
                <a:solidFill>
                  <a:schemeClr val="bg2"/>
                </a:solidFill>
              </a:rPr>
              <a:t>ΑΝΤΙΚΕΙΜΕΝΟ ΚΑΙ ΣΚΟΠΟΣ ΤΟΥ ΧΩΡΟΤΑΞΙΚΟΥ </a:t>
            </a:r>
            <a:br>
              <a:rPr lang="el-GR" sz="2400" b="1" dirty="0">
                <a:solidFill>
                  <a:schemeClr val="bg2"/>
                </a:solidFill>
              </a:rPr>
            </a:br>
            <a:r>
              <a:rPr lang="el-GR" sz="2400" b="1" dirty="0">
                <a:solidFill>
                  <a:schemeClr val="bg2"/>
                </a:solidFill>
              </a:rPr>
              <a:t>ΚΑΙ ΠΟΛΕΟΜΙΚΟΥ ΔΙΚΑΙΟΥ (Ι)</a:t>
            </a:r>
            <a:endParaRPr lang="en-GB" sz="2400" b="1" dirty="0">
              <a:solidFill>
                <a:schemeClr val="bg2"/>
              </a:solidFill>
            </a:endParaRPr>
          </a:p>
        </p:txBody>
      </p:sp>
      <p:sp>
        <p:nvSpPr>
          <p:cNvPr id="3" name="Content Placeholder 2">
            <a:extLst>
              <a:ext uri="{FF2B5EF4-FFF2-40B4-BE49-F238E27FC236}">
                <a16:creationId xmlns:a16="http://schemas.microsoft.com/office/drawing/2014/main" id="{C9D90121-FEB2-B2C5-0FE6-C698F402DED2}"/>
              </a:ext>
            </a:extLst>
          </p:cNvPr>
          <p:cNvSpPr>
            <a:spLocks noGrp="1"/>
          </p:cNvSpPr>
          <p:nvPr>
            <p:ph idx="1"/>
          </p:nvPr>
        </p:nvSpPr>
        <p:spPr>
          <a:xfrm>
            <a:off x="1141412" y="1722268"/>
            <a:ext cx="9905999" cy="4068933"/>
          </a:xfrm>
        </p:spPr>
        <p:txBody>
          <a:bodyPr>
            <a:normAutofit/>
          </a:bodyPr>
          <a:lstStyle/>
          <a:p>
            <a:pPr algn="just">
              <a:buFont typeface="Wingdings" panose="05000000000000000000" pitchFamily="2" charset="2"/>
              <a:buChar char="Ø"/>
            </a:pPr>
            <a:r>
              <a:rPr lang="el-GR" sz="1400" b="1" u="sng" dirty="0">
                <a:solidFill>
                  <a:schemeClr val="bg2"/>
                </a:solidFill>
                <a:latin typeface="Calibri" panose="020F0502020204030204" pitchFamily="34" charset="0"/>
                <a:cs typeface="Calibri" panose="020F0502020204030204" pitchFamily="34" charset="0"/>
              </a:rPr>
              <a:t>Ορισμός: </a:t>
            </a:r>
            <a:r>
              <a:rPr lang="el-GR" sz="1400" dirty="0">
                <a:solidFill>
                  <a:schemeClr val="bg2"/>
                </a:solidFill>
                <a:latin typeface="Calibri" panose="020F0502020204030204" pitchFamily="34" charset="0"/>
                <a:cs typeface="Calibri" panose="020F0502020204030204" pitchFamily="34" charset="0"/>
              </a:rPr>
              <a:t>Το δίκαιο της χωροταξίας και της πολεοδομίας μπορεί να ορισθεί ως το </a:t>
            </a:r>
            <a:r>
              <a:rPr lang="el-GR" sz="1400" b="1" dirty="0">
                <a:solidFill>
                  <a:schemeClr val="bg2"/>
                </a:solidFill>
                <a:latin typeface="Calibri" panose="020F0502020204030204" pitchFamily="34" charset="0"/>
                <a:cs typeface="Calibri" panose="020F0502020204030204" pitchFamily="34" charset="0"/>
              </a:rPr>
              <a:t>σύνολο των νομικών κανόνων, διαδικασιών και τεχνικών</a:t>
            </a:r>
            <a:r>
              <a:rPr lang="el-GR" sz="1400" dirty="0">
                <a:solidFill>
                  <a:schemeClr val="bg2"/>
                </a:solidFill>
                <a:latin typeface="Calibri" panose="020F0502020204030204" pitchFamily="34" charset="0"/>
                <a:cs typeface="Calibri" panose="020F0502020204030204" pitchFamily="34" charset="0"/>
              </a:rPr>
              <a:t>, με τις οποίες επιδιώκεται </a:t>
            </a:r>
            <a:r>
              <a:rPr lang="el-GR" sz="1400" b="1" u="sng" dirty="0">
                <a:solidFill>
                  <a:schemeClr val="bg2"/>
                </a:solidFill>
                <a:latin typeface="Calibri" panose="020F0502020204030204" pitchFamily="34" charset="0"/>
                <a:cs typeface="Calibri" panose="020F0502020204030204" pitchFamily="34" charset="0"/>
              </a:rPr>
              <a:t>η ρύθμιση της χρήσης του χώρου στον οποίο ζει, δραστηριοποιείται και αναπτύσσεται ο άνθρωπος</a:t>
            </a:r>
            <a:r>
              <a:rPr lang="el-GR" sz="1400" dirty="0">
                <a:solidFill>
                  <a:schemeClr val="bg2"/>
                </a:solidFill>
                <a:latin typeface="Calibri" panose="020F0502020204030204" pitchFamily="34" charset="0"/>
                <a:cs typeface="Calibri" panose="020F0502020204030204" pitchFamily="34" charset="0"/>
              </a:rPr>
              <a:t> ως άτομο και μέλος του κοινωνικού συνόλου</a:t>
            </a:r>
            <a:endParaRPr lang="en-US" sz="1400" dirty="0">
              <a:solidFill>
                <a:schemeClr val="bg2"/>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Βασική αποστολή του χωροταξικού και πολεοδομικού δικαίου είναι η ορθολογική κατανομή και οργάνωση ων ανθρώπινων  δραστηριοτήτων στον χώρο, προκειμένου:</a:t>
            </a:r>
          </a:p>
          <a:p>
            <a:pPr marL="514350" indent="-285750" algn="just">
              <a:buFont typeface="Wingdings" panose="05000000000000000000" pitchFamily="2" charset="2"/>
              <a:buChar char="q"/>
            </a:pPr>
            <a:r>
              <a:rPr lang="el-GR" sz="1400" dirty="0">
                <a:solidFill>
                  <a:schemeClr val="bg2"/>
                </a:solidFill>
                <a:latin typeface="Calibri" panose="020F0502020204030204" pitchFamily="34" charset="0"/>
                <a:cs typeface="Calibri" panose="020F0502020204030204" pitchFamily="34" charset="0"/>
              </a:rPr>
              <a:t>Να αποφεύγονται οι συγκρούσεις ανταγωνιστικών χρήσεων και λειτουργιών (π.χ. μεταξύ βιομηχανίας και κατοικίας) και</a:t>
            </a:r>
          </a:p>
          <a:p>
            <a:pPr marL="514350" indent="-285750" algn="just">
              <a:buFont typeface="Wingdings" panose="05000000000000000000" pitchFamily="2" charset="2"/>
              <a:buChar char="q"/>
            </a:pPr>
            <a:r>
              <a:rPr lang="el-GR" sz="1400" dirty="0">
                <a:solidFill>
                  <a:schemeClr val="bg2"/>
                </a:solidFill>
                <a:latin typeface="Calibri" panose="020F0502020204030204" pitchFamily="34" charset="0"/>
                <a:cs typeface="Calibri" panose="020F0502020204030204" pitchFamily="34" charset="0"/>
              </a:rPr>
              <a:t>Να επιτυγχάνεται ισορροπία μεταξύ των απαιτήσεων για οικονομική και κοινωνική ανάπτυξη και της ανάγκης για την </a:t>
            </a:r>
            <a:r>
              <a:rPr lang="el-GR" sz="1400" dirty="0" err="1">
                <a:solidFill>
                  <a:schemeClr val="bg2"/>
                </a:solidFill>
                <a:latin typeface="Calibri" panose="020F0502020204030204" pitchFamily="34" charset="0"/>
                <a:cs typeface="Calibri" panose="020F0502020204030204" pitchFamily="34" charset="0"/>
              </a:rPr>
              <a:t>αειφορική</a:t>
            </a:r>
            <a:r>
              <a:rPr lang="el-GR" sz="1400" dirty="0">
                <a:solidFill>
                  <a:schemeClr val="bg2"/>
                </a:solidFill>
                <a:latin typeface="Calibri" panose="020F0502020204030204" pitchFamily="34" charset="0"/>
                <a:cs typeface="Calibri" panose="020F0502020204030204" pitchFamily="34" charset="0"/>
              </a:rPr>
              <a:t> διαχείριση του περιβάλλοντος (φυσικό, οικιστικό, και πολιτιστικό περιβάλλον). Η ανάγκη αυτή  προκύπτει, καθώς η γη πάνω στην οποία αναπτύσσονται οι ανθρώπινες δραστηριότητες, αποτελεί πεπερασμένο φυσικό πόρο (σε στενότητα) και κρίσιμο οικονομικό συντελεστή</a:t>
            </a:r>
          </a:p>
        </p:txBody>
      </p:sp>
    </p:spTree>
    <p:extLst>
      <p:ext uri="{BB962C8B-B14F-4D97-AF65-F5344CB8AC3E}">
        <p14:creationId xmlns:p14="http://schemas.microsoft.com/office/powerpoint/2010/main" val="1483803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56EBD-D133-1865-D8EF-720AB84B89D2}"/>
              </a:ext>
            </a:extLst>
          </p:cNvPr>
          <p:cNvSpPr>
            <a:spLocks noGrp="1"/>
          </p:cNvSpPr>
          <p:nvPr>
            <p:ph type="title"/>
          </p:nvPr>
        </p:nvSpPr>
        <p:spPr>
          <a:xfrm>
            <a:off x="1141413" y="618518"/>
            <a:ext cx="9905998" cy="1094872"/>
          </a:xfrm>
        </p:spPr>
        <p:txBody>
          <a:bodyPr>
            <a:normAutofit/>
          </a:bodyPr>
          <a:lstStyle/>
          <a:p>
            <a:pPr algn="ctr"/>
            <a:r>
              <a:rPr lang="el-GR" sz="2400" b="1" dirty="0">
                <a:solidFill>
                  <a:schemeClr val="bg2"/>
                </a:solidFill>
              </a:rPr>
              <a:t>ΣΧΕΣΗ ΜΕΤΑΞΥ ΧΩΡΟΤΑΞΙΚΟΥ ΚΑΙ ΠΟΛΕΟΜΙΚΟΥ ΔΙΚΑΙΟΥ </a:t>
            </a:r>
            <a:br>
              <a:rPr lang="el-GR" sz="2400" b="1" dirty="0">
                <a:solidFill>
                  <a:schemeClr val="bg2"/>
                </a:solidFill>
              </a:rPr>
            </a:br>
            <a:r>
              <a:rPr lang="el-GR" sz="2400" b="1" dirty="0">
                <a:solidFill>
                  <a:schemeClr val="bg2"/>
                </a:solidFill>
              </a:rPr>
              <a:t>ΚΑΙ ΔΗΜΟΣΙΟΥ ΣΥΜΦΕΡΟΝΤΟΣ</a:t>
            </a:r>
            <a:endParaRPr lang="en-GB" sz="2400" dirty="0"/>
          </a:p>
        </p:txBody>
      </p:sp>
      <p:sp>
        <p:nvSpPr>
          <p:cNvPr id="3" name="Content Placeholder 2">
            <a:extLst>
              <a:ext uri="{FF2B5EF4-FFF2-40B4-BE49-F238E27FC236}">
                <a16:creationId xmlns:a16="http://schemas.microsoft.com/office/drawing/2014/main" id="{143F3B9D-F089-1641-F188-5EFC12EFB938}"/>
              </a:ext>
            </a:extLst>
          </p:cNvPr>
          <p:cNvSpPr>
            <a:spLocks noGrp="1"/>
          </p:cNvSpPr>
          <p:nvPr>
            <p:ph idx="1"/>
          </p:nvPr>
        </p:nvSpPr>
        <p:spPr>
          <a:xfrm>
            <a:off x="1141412" y="1784412"/>
            <a:ext cx="9905999" cy="4006789"/>
          </a:xfrm>
        </p:spPr>
        <p:txBody>
          <a:bodyPr>
            <a:normAutofit/>
          </a:bodyPr>
          <a:lstStyle/>
          <a:p>
            <a:pPr>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Το χωροταξικό και πολεοδομικό δίκαιο, μέσω της ρύθμισης της χρήσης της γης και του ελέγχου των δραστηριοτήτων και των έργων που </a:t>
            </a:r>
            <a:r>
              <a:rPr lang="el-GR" sz="1400" dirty="0" err="1">
                <a:solidFill>
                  <a:schemeClr val="bg2"/>
                </a:solidFill>
                <a:latin typeface="Calibri" panose="020F0502020204030204" pitchFamily="34" charset="0"/>
                <a:cs typeface="Calibri" panose="020F0502020204030204" pitchFamily="34" charset="0"/>
              </a:rPr>
              <a:t>χωροθετούνται</a:t>
            </a:r>
            <a:r>
              <a:rPr lang="el-GR" sz="1400" dirty="0">
                <a:solidFill>
                  <a:schemeClr val="bg2"/>
                </a:solidFill>
                <a:latin typeface="Calibri" panose="020F0502020204030204" pitchFamily="34" charset="0"/>
                <a:cs typeface="Calibri" panose="020F0502020204030204" pitchFamily="34" charset="0"/>
              </a:rPr>
              <a:t> πάνω σ’ αυτήν, καλείται να ανταποκριθεί σε περισσότερους σκοπούς δημοσίου συμφέροντος και ειδικότερα:</a:t>
            </a:r>
          </a:p>
          <a:p>
            <a:pPr marL="514350" indent="-285750">
              <a:buFont typeface="Wingdings" panose="05000000000000000000" pitchFamily="2" charset="2"/>
              <a:buChar char="q"/>
            </a:pPr>
            <a:r>
              <a:rPr lang="el-GR" sz="1400" dirty="0">
                <a:solidFill>
                  <a:schemeClr val="bg2"/>
                </a:solidFill>
                <a:latin typeface="Calibri" panose="020F0502020204030204" pitchFamily="34" charset="0"/>
                <a:cs typeface="Calibri" panose="020F0502020204030204" pitchFamily="34" charset="0"/>
              </a:rPr>
              <a:t>Την οικονομική και κοινωνική ανάπτυξη και ευημερία</a:t>
            </a:r>
          </a:p>
          <a:p>
            <a:pPr marL="514350" indent="-285750">
              <a:buFont typeface="Wingdings" panose="05000000000000000000" pitchFamily="2" charset="2"/>
              <a:buChar char="q"/>
            </a:pPr>
            <a:r>
              <a:rPr lang="el-GR" sz="1400" dirty="0">
                <a:solidFill>
                  <a:schemeClr val="bg2"/>
                </a:solidFill>
                <a:latin typeface="Calibri" panose="020F0502020204030204" pitchFamily="34" charset="0"/>
                <a:cs typeface="Calibri" panose="020F0502020204030204" pitchFamily="34" charset="0"/>
              </a:rPr>
              <a:t>Την πρόσβαση σε βασικές δημόσιες υπηρεσίες και υποδομές\</a:t>
            </a:r>
          </a:p>
          <a:p>
            <a:pPr marL="514350" indent="-285750">
              <a:buFont typeface="Wingdings" panose="05000000000000000000" pitchFamily="2" charset="2"/>
              <a:buChar char="q"/>
            </a:pPr>
            <a:r>
              <a:rPr lang="el-GR" sz="1400" dirty="0">
                <a:solidFill>
                  <a:schemeClr val="bg2"/>
                </a:solidFill>
                <a:latin typeface="Calibri" panose="020F0502020204030204" pitchFamily="34" charset="0"/>
                <a:cs typeface="Calibri" panose="020F0502020204030204" pitchFamily="34" charset="0"/>
              </a:rPr>
              <a:t>Την υγιεινή, την ασφάλεια και τη λειτουργικότητα των πόλεων και των οικισμών</a:t>
            </a:r>
          </a:p>
          <a:p>
            <a:pPr marL="514350" indent="-285750">
              <a:buFont typeface="Wingdings" panose="05000000000000000000" pitchFamily="2" charset="2"/>
              <a:buChar char="q"/>
            </a:pPr>
            <a:r>
              <a:rPr lang="el-GR" sz="1400" dirty="0">
                <a:solidFill>
                  <a:schemeClr val="bg2"/>
                </a:solidFill>
                <a:latin typeface="Calibri" panose="020F0502020204030204" pitchFamily="34" charset="0"/>
                <a:cs typeface="Calibri" panose="020F0502020204030204" pitchFamily="34" charset="0"/>
              </a:rPr>
              <a:t>Την προστασία του περιβάλλοντος</a:t>
            </a:r>
          </a:p>
          <a:p>
            <a:pPr marL="514350" indent="-285750">
              <a:buFont typeface="Wingdings" panose="05000000000000000000" pitchFamily="2" charset="2"/>
              <a:buChar char="q"/>
            </a:pPr>
            <a:r>
              <a:rPr lang="el-GR" sz="1400" dirty="0">
                <a:solidFill>
                  <a:schemeClr val="bg2"/>
                </a:solidFill>
                <a:latin typeface="Calibri" panose="020F0502020204030204" pitchFamily="34" charset="0"/>
                <a:cs typeface="Calibri" panose="020F0502020204030204" pitchFamily="34" charset="0"/>
              </a:rPr>
              <a:t>Την βελτίωση της ποιότητας ζωής</a:t>
            </a:r>
            <a:endParaRPr lang="en-GB" sz="1400" dirty="0">
              <a:solidFill>
                <a:schemeClr val="bg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38412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68676-446B-6699-09D0-955BA02B7D0B}"/>
              </a:ext>
            </a:extLst>
          </p:cNvPr>
          <p:cNvSpPr>
            <a:spLocks noGrp="1"/>
          </p:cNvSpPr>
          <p:nvPr>
            <p:ph type="title"/>
          </p:nvPr>
        </p:nvSpPr>
        <p:spPr>
          <a:xfrm>
            <a:off x="1141413" y="618518"/>
            <a:ext cx="9905998" cy="1192527"/>
          </a:xfrm>
        </p:spPr>
        <p:txBody>
          <a:bodyPr>
            <a:normAutofit/>
          </a:bodyPr>
          <a:lstStyle/>
          <a:p>
            <a:pPr algn="ctr"/>
            <a:r>
              <a:rPr lang="el-GR" sz="2400" b="1" dirty="0">
                <a:solidFill>
                  <a:schemeClr val="bg2"/>
                </a:solidFill>
                <a:latin typeface="Calibri" panose="020F0502020204030204" pitchFamily="34" charset="0"/>
                <a:cs typeface="Calibri" panose="020F0502020204030204" pitchFamily="34" charset="0"/>
              </a:rPr>
              <a:t>Ο </a:t>
            </a:r>
            <a:r>
              <a:rPr lang="el-GR" sz="2400" b="1" dirty="0" err="1">
                <a:solidFill>
                  <a:schemeClr val="bg2"/>
                </a:solidFill>
                <a:latin typeface="Calibri" panose="020F0502020204030204" pitchFamily="34" charset="0"/>
                <a:cs typeface="Calibri" panose="020F0502020204030204" pitchFamily="34" charset="0"/>
              </a:rPr>
              <a:t>χωρος</a:t>
            </a:r>
            <a:r>
              <a:rPr lang="el-GR" sz="2400" b="1" dirty="0">
                <a:solidFill>
                  <a:schemeClr val="bg2"/>
                </a:solidFill>
                <a:latin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cs typeface="Calibri" panose="020F0502020204030204" pitchFamily="34" charset="0"/>
              </a:rPr>
              <a:t>ωσ</a:t>
            </a:r>
            <a:r>
              <a:rPr lang="el-GR" sz="2400" b="1" dirty="0">
                <a:solidFill>
                  <a:schemeClr val="bg2"/>
                </a:solidFill>
                <a:latin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cs typeface="Calibri" panose="020F0502020204030204" pitchFamily="34" charset="0"/>
              </a:rPr>
              <a:t>αντικειμενο</a:t>
            </a:r>
            <a:r>
              <a:rPr lang="el-GR" sz="2400" b="1" dirty="0">
                <a:solidFill>
                  <a:schemeClr val="bg2"/>
                </a:solidFill>
                <a:latin typeface="Calibri" panose="020F0502020204030204" pitchFamily="34" charset="0"/>
                <a:cs typeface="Calibri" panose="020F0502020204030204" pitchFamily="34" charset="0"/>
              </a:rPr>
              <a:t> </a:t>
            </a:r>
            <a:br>
              <a:rPr lang="el-GR" sz="2400" b="1" dirty="0">
                <a:solidFill>
                  <a:schemeClr val="bg2"/>
                </a:solidFill>
                <a:latin typeface="Calibri" panose="020F0502020204030204" pitchFamily="34" charset="0"/>
                <a:cs typeface="Calibri" panose="020F0502020204030204" pitchFamily="34" charset="0"/>
              </a:rPr>
            </a:br>
            <a:r>
              <a:rPr lang="el-GR" sz="2400" b="1" dirty="0" err="1">
                <a:solidFill>
                  <a:schemeClr val="bg2"/>
                </a:solidFill>
                <a:latin typeface="Calibri" panose="020F0502020204030204" pitchFamily="34" charset="0"/>
                <a:cs typeface="Calibri" panose="020F0502020204030204" pitchFamily="34" charset="0"/>
              </a:rPr>
              <a:t>χωροταξικησ</a:t>
            </a:r>
            <a:r>
              <a:rPr lang="el-GR" sz="2400" b="1" dirty="0">
                <a:solidFill>
                  <a:schemeClr val="bg2"/>
                </a:solidFill>
                <a:latin typeface="Calibri" panose="020F0502020204030204" pitchFamily="34" charset="0"/>
                <a:cs typeface="Calibri" panose="020F0502020204030204" pitchFamily="34" charset="0"/>
              </a:rPr>
              <a:t> και </a:t>
            </a:r>
            <a:r>
              <a:rPr lang="el-GR" sz="2400" b="1" dirty="0" err="1">
                <a:solidFill>
                  <a:schemeClr val="bg2"/>
                </a:solidFill>
                <a:latin typeface="Calibri" panose="020F0502020204030204" pitchFamily="34" charset="0"/>
                <a:cs typeface="Calibri" panose="020F0502020204030204" pitchFamily="34" charset="0"/>
              </a:rPr>
              <a:t>πολεοδομικησ</a:t>
            </a:r>
            <a:r>
              <a:rPr lang="el-GR" sz="2400" b="1" dirty="0">
                <a:solidFill>
                  <a:schemeClr val="bg2"/>
                </a:solidFill>
                <a:latin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cs typeface="Calibri" panose="020F0502020204030204" pitchFamily="34" charset="0"/>
              </a:rPr>
              <a:t>ρυθμισησ</a:t>
            </a:r>
            <a:endParaRPr lang="en-GB" sz="2400" b="1" dirty="0">
              <a:solidFill>
                <a:schemeClr val="bg2"/>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D59A729-F3F2-FED7-1527-53FE79FF27DC}"/>
              </a:ext>
            </a:extLst>
          </p:cNvPr>
          <p:cNvSpPr>
            <a:spLocks noGrp="1"/>
          </p:cNvSpPr>
          <p:nvPr>
            <p:ph idx="1"/>
          </p:nvPr>
        </p:nvSpPr>
        <p:spPr>
          <a:xfrm>
            <a:off x="1141413" y="2068497"/>
            <a:ext cx="9905999" cy="3758215"/>
          </a:xfrm>
        </p:spPr>
        <p:txBody>
          <a:bodyPr>
            <a:normAutofit/>
          </a:bodyPr>
          <a:lstStyle/>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Το δίκαιο της χωροταξίας και της πολεοδομίας παρέχει τα νομικά εργαλεία για την άσκηση των δημόσιων πολιτικών της χωροταξίας και της πολεοδομίας.</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Η χωροταξία είναι η δημόσια πολιτική που έχει ως αντικείμενο τον σχεδιασμό και την οργάνωση  των εδαφικών ενοτήτων μεγάλης κλίμακας (πάνω από το επίπεδο των πόλεων και των οικισμών)</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Η χωροταξία εμφανίστηκε διεθνώς στα μέσα του 20ού αιώνα, μετά το τέλος του Β΄ Παγκόσμιου Πολέμου. Η χωροταξία ανταποκρίνεται σε χωρικά ζητήματα που δεν μπορούσε να αντιμετωπίσει με επάρκεια ο πολεοδομικός σχεδιασμός (όπως η ανάπτυξη μεγάλων αστικών κέντρων σε βάρος αγροτικών περιοχών, μεταβολές στη γεωγραφική κατανομή του πληθυσμού και των οικονομικών δραστηριοτήτων, η επέκταση των μεγάλων μεταφορικών αξόνων και άλλων δικτύων υποδομής εθνικού ή περιφερειακού χαρακτήρα, η ανάγκη συντονισμού επί μέρους πολιτικών με χωρικό αντίκτυπο κ.λπ.).</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Για την αντιμετώπισή τους διαμορφώθηκαν σε πολλές ευρωπαϊκές χώρες νέες πολιτικές για τη ρύθμιση του χώρου που αφορούσαν είτε το σύνολο της εθνικής επικράτειας, είτε διοικητικές ή προγραμματικές περιφέρειες, είτε περιοχές με ιδιαίτερα γεωγραφικά χαρακτηριστικά (ορεινός, παράκτιος, νησιωτικός χώρος)</a:t>
            </a:r>
          </a:p>
          <a:p>
            <a:pPr algn="just">
              <a:buFont typeface="Wingdings" panose="05000000000000000000" pitchFamily="2" charset="2"/>
              <a:buChar char="Ø"/>
            </a:pPr>
            <a:endParaRPr lang="en-GB" sz="1400" b="1" dirty="0">
              <a:solidFill>
                <a:schemeClr val="bg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70296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5C238-CD8A-FD56-2971-5250FF54F494}"/>
              </a:ext>
            </a:extLst>
          </p:cNvPr>
          <p:cNvSpPr>
            <a:spLocks noGrp="1"/>
          </p:cNvSpPr>
          <p:nvPr>
            <p:ph type="title"/>
          </p:nvPr>
        </p:nvSpPr>
        <p:spPr>
          <a:xfrm>
            <a:off x="1141413" y="618518"/>
            <a:ext cx="9905998" cy="1059362"/>
          </a:xfrm>
        </p:spPr>
        <p:txBody>
          <a:bodyPr>
            <a:normAutofit/>
          </a:bodyPr>
          <a:lstStyle/>
          <a:p>
            <a:pPr algn="ctr"/>
            <a:r>
              <a:rPr lang="el-GR" sz="2400" b="1" dirty="0">
                <a:solidFill>
                  <a:schemeClr val="bg2"/>
                </a:solidFill>
                <a:latin typeface="Calibri" panose="020F0502020204030204" pitchFamily="34" charset="0"/>
                <a:cs typeface="Calibri" panose="020F0502020204030204" pitchFamily="34" charset="0"/>
              </a:rPr>
              <a:t>ΣΧΕΣΗ ΧΩΡΟΤΑΞΙΑΣ ΚΑΙ ΠΟΛΕΟΔΟΜΙΑΣ</a:t>
            </a:r>
            <a:endParaRPr lang="en-GB" sz="2400" b="1" dirty="0">
              <a:solidFill>
                <a:schemeClr val="bg2"/>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7BB73D9-C3F4-AF7E-21B3-67E8D6A726B3}"/>
              </a:ext>
            </a:extLst>
          </p:cNvPr>
          <p:cNvSpPr>
            <a:spLocks noGrp="1"/>
          </p:cNvSpPr>
          <p:nvPr>
            <p:ph idx="1"/>
          </p:nvPr>
        </p:nvSpPr>
        <p:spPr>
          <a:xfrm>
            <a:off x="1141412" y="1677880"/>
            <a:ext cx="9905999" cy="4113321"/>
          </a:xfrm>
        </p:spPr>
        <p:txBody>
          <a:bodyPr>
            <a:normAutofit fontScale="92500"/>
          </a:bodyPr>
          <a:lstStyle/>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Ιστορικά, η πολεοδομία προηγείται της χωροταξίας, περίπου κατά έναν αιώνα.</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Η πολεοδομία επικεντρώνεται στη σχεδίαση της φυσικής δομής και διάταξης των πόλεων και των οικισμών, καθώς και στη ρύθμιση των χρήσεων γης και των όρων δόμησης. </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Προέκυψε από το κοινωνικό ενδιαφέρον για τη δημόσια υγεία και ασφάλεια , ιδίως στα τέλη του 19</a:t>
            </a:r>
            <a:r>
              <a:rPr lang="el-GR" sz="1400" baseline="30000" dirty="0">
                <a:solidFill>
                  <a:schemeClr val="bg2"/>
                </a:solidFill>
                <a:latin typeface="Calibri" panose="020F0502020204030204" pitchFamily="34" charset="0"/>
                <a:cs typeface="Calibri" panose="020F0502020204030204" pitchFamily="34" charset="0"/>
              </a:rPr>
              <a:t>ου</a:t>
            </a:r>
            <a:r>
              <a:rPr lang="el-GR" sz="1400" dirty="0">
                <a:solidFill>
                  <a:schemeClr val="bg2"/>
                </a:solidFill>
                <a:latin typeface="Calibri" panose="020F0502020204030204" pitchFamily="34" charset="0"/>
                <a:cs typeface="Calibri" panose="020F0502020204030204" pitchFamily="34" charset="0"/>
              </a:rPr>
              <a:t> και στις αρχές του 20ού αιώνα</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Η ανάγκη της πολεοδομίας ως κρατικής δραστηριότητας προέκυψε από την ανάγκη για </a:t>
            </a:r>
            <a:r>
              <a:rPr lang="el-GR" sz="1400" b="1" u="sng" dirty="0">
                <a:solidFill>
                  <a:schemeClr val="bg2"/>
                </a:solidFill>
                <a:latin typeface="Calibri" panose="020F0502020204030204" pitchFamily="34" charset="0"/>
                <a:cs typeface="Calibri" panose="020F0502020204030204" pitchFamily="34" charset="0"/>
              </a:rPr>
              <a:t>ορθολογική σχεδίαση και οργάνωση </a:t>
            </a:r>
            <a:r>
              <a:rPr lang="el-GR" sz="1400" dirty="0">
                <a:solidFill>
                  <a:schemeClr val="bg2"/>
                </a:solidFill>
                <a:latin typeface="Calibri" panose="020F0502020204030204" pitchFamily="34" charset="0"/>
                <a:cs typeface="Calibri" panose="020F0502020204030204" pitchFamily="34" charset="0"/>
              </a:rPr>
              <a:t>των σύγχρονων πόλεων, προκειμένου να ανταποκριθούν στον νέο αστικό τρόπο ζωής και τη αστικοποίηση.</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Η σχέση χωροταξίας και πολεοδομίας είναι στενή, καθώς «έχουν αναδυθεί από έναν κοινό πυρήνα αναγκών, αντιλήψεων και προσπαθειών»</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Η βασική τους διαφορά έγκειται στην </a:t>
            </a:r>
            <a:r>
              <a:rPr lang="el-GR" sz="1400" b="1" u="sng" dirty="0">
                <a:solidFill>
                  <a:schemeClr val="bg2"/>
                </a:solidFill>
                <a:latin typeface="Calibri" panose="020F0502020204030204" pitchFamily="34" charset="0"/>
                <a:cs typeface="Calibri" panose="020F0502020204030204" pitchFamily="34" charset="0"/>
              </a:rPr>
              <a:t>κλίμακα</a:t>
            </a:r>
            <a:r>
              <a:rPr lang="el-GR" sz="1400" dirty="0">
                <a:solidFill>
                  <a:schemeClr val="bg2"/>
                </a:solidFill>
                <a:latin typeface="Calibri" panose="020F0502020204030204" pitchFamily="34" charset="0"/>
                <a:cs typeface="Calibri" panose="020F0502020204030204" pitchFamily="34" charset="0"/>
              </a:rPr>
              <a:t> των εδαφικών ενοτήτων, στις οποίες παρεμβαίνουν.</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Έτσι, ενώ η </a:t>
            </a:r>
            <a:r>
              <a:rPr lang="el-GR" sz="1400" b="1" u="sng" dirty="0">
                <a:solidFill>
                  <a:schemeClr val="bg2"/>
                </a:solidFill>
                <a:latin typeface="Calibri" panose="020F0502020204030204" pitchFamily="34" charset="0"/>
                <a:cs typeface="Calibri" panose="020F0502020204030204" pitchFamily="34" charset="0"/>
              </a:rPr>
              <a:t>πολεοδομία εστιάζει σε εδαφικές ενότητες που αντιστοιχούν στο σύνολο ή σε μέρος ενός οικισμού ή μιας αστικής περιοχής</a:t>
            </a:r>
            <a:r>
              <a:rPr lang="el-GR" sz="1400" dirty="0">
                <a:solidFill>
                  <a:schemeClr val="bg2"/>
                </a:solidFill>
                <a:latin typeface="Calibri" panose="020F0502020204030204" pitchFamily="34" charset="0"/>
                <a:cs typeface="Calibri" panose="020F0502020204030204" pitchFamily="34" charset="0"/>
              </a:rPr>
              <a:t>, η </a:t>
            </a:r>
            <a:r>
              <a:rPr lang="el-GR" sz="1400" b="1" u="sng" dirty="0">
                <a:solidFill>
                  <a:schemeClr val="bg2"/>
                </a:solidFill>
                <a:latin typeface="Calibri" panose="020F0502020204030204" pitchFamily="34" charset="0"/>
                <a:cs typeface="Calibri" panose="020F0502020204030204" pitchFamily="34" charset="0"/>
              </a:rPr>
              <a:t>χωροταξία εκτείνεται σε ευρύτερες γεωγραφικές ενότητες </a:t>
            </a:r>
            <a:r>
              <a:rPr lang="el-GR" sz="1400" dirty="0">
                <a:solidFill>
                  <a:schemeClr val="bg2"/>
                </a:solidFill>
                <a:latin typeface="Calibri" panose="020F0502020204030204" pitchFamily="34" charset="0"/>
                <a:cs typeface="Calibri" panose="020F0502020204030204" pitchFamily="34" charset="0"/>
              </a:rPr>
              <a:t>που μπορεί να περιλαμβάνουν δίκτυα ή συστήματα οικισμών, </a:t>
            </a:r>
            <a:r>
              <a:rPr lang="el-GR" sz="1400" dirty="0" err="1">
                <a:solidFill>
                  <a:schemeClr val="bg2"/>
                </a:solidFill>
                <a:latin typeface="Calibri" panose="020F0502020204030204" pitchFamily="34" charset="0"/>
                <a:cs typeface="Calibri" panose="020F0502020204030204" pitchFamily="34" charset="0"/>
              </a:rPr>
              <a:t>εξωαστικές</a:t>
            </a:r>
            <a:r>
              <a:rPr lang="el-GR" sz="1400" dirty="0">
                <a:solidFill>
                  <a:schemeClr val="bg2"/>
                </a:solidFill>
                <a:latin typeface="Calibri" panose="020F0502020204030204" pitchFamily="34" charset="0"/>
                <a:cs typeface="Calibri" panose="020F0502020204030204" pitchFamily="34" charset="0"/>
              </a:rPr>
              <a:t> ζώνες και περιοχές της υπαίθρου, μεγάλα γεωγραφικά διαμερίσματα (π.χ. επαρχία, Περιφέρεια), ολόκληρη τη χώρα η και τον διεθνή χώρο.</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Κοινό αντικείμενο της χωροταξίας και της πολεοδομίας είναι ο χώρος και οι ανθρώπινες δραστηριότητες που αναπτύσσονται σε αυτόν.</a:t>
            </a:r>
            <a:endParaRPr lang="en-GB" sz="1400" dirty="0">
              <a:solidFill>
                <a:schemeClr val="bg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29340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ADC23-17C9-8AF8-C763-FC13E5954052}"/>
              </a:ext>
            </a:extLst>
          </p:cNvPr>
          <p:cNvSpPr>
            <a:spLocks noGrp="1"/>
          </p:cNvSpPr>
          <p:nvPr>
            <p:ph type="title"/>
          </p:nvPr>
        </p:nvSpPr>
        <p:spPr>
          <a:xfrm>
            <a:off x="1141413" y="618518"/>
            <a:ext cx="9905998" cy="1130383"/>
          </a:xfrm>
        </p:spPr>
        <p:txBody>
          <a:bodyPr>
            <a:normAutofit/>
          </a:bodyPr>
          <a:lstStyle/>
          <a:p>
            <a:pPr algn="ctr"/>
            <a:r>
              <a:rPr lang="el-GR" sz="2400" b="1" dirty="0">
                <a:solidFill>
                  <a:schemeClr val="bg2"/>
                </a:solidFill>
                <a:latin typeface="Calibri" panose="020F0502020204030204" pitchFamily="34" charset="0"/>
                <a:cs typeface="Calibri" panose="020F0502020204030204" pitchFamily="34" charset="0"/>
              </a:rPr>
              <a:t>ΛΕΙΤΟΥΡΓΙΑ ΚΑΙ ΧΑΡΑΚΤΗΡΙΣΤΙΚΑ </a:t>
            </a:r>
            <a:br>
              <a:rPr lang="el-GR" sz="2400" b="1" dirty="0">
                <a:solidFill>
                  <a:schemeClr val="bg2"/>
                </a:solidFill>
                <a:latin typeface="Calibri" panose="020F0502020204030204" pitchFamily="34" charset="0"/>
                <a:cs typeface="Calibri" panose="020F0502020204030204" pitchFamily="34" charset="0"/>
              </a:rPr>
            </a:br>
            <a:r>
              <a:rPr lang="el-GR" sz="2400" b="1" dirty="0">
                <a:solidFill>
                  <a:schemeClr val="bg2"/>
                </a:solidFill>
                <a:latin typeface="Calibri" panose="020F0502020204030204" pitchFamily="34" charset="0"/>
                <a:cs typeface="Calibri" panose="020F0502020204030204" pitchFamily="34" charset="0"/>
              </a:rPr>
              <a:t>ΤΟΥ ΧΩΡΟΤΑΞΙΚΟΥ ΚΑΙ ΠΟΛΕΟΔΟΜΙΚΟΥ ΔΙΚΑΙΟΥ</a:t>
            </a:r>
            <a:endParaRPr lang="en-GB" sz="2400" b="1" dirty="0">
              <a:solidFill>
                <a:schemeClr val="bg2"/>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4306C55-8DA3-33E0-A463-9D5BDC93CBA5}"/>
              </a:ext>
            </a:extLst>
          </p:cNvPr>
          <p:cNvSpPr>
            <a:spLocks noGrp="1"/>
          </p:cNvSpPr>
          <p:nvPr>
            <p:ph idx="1"/>
          </p:nvPr>
        </p:nvSpPr>
        <p:spPr>
          <a:xfrm>
            <a:off x="1141412" y="1917577"/>
            <a:ext cx="9905999" cy="4536490"/>
          </a:xfrm>
        </p:spPr>
        <p:txBody>
          <a:bodyPr>
            <a:normAutofit fontScale="92500" lnSpcReduction="10000"/>
          </a:bodyPr>
          <a:lstStyle/>
          <a:p>
            <a:pPr>
              <a:buFont typeface="Wingdings" panose="05000000000000000000" pitchFamily="2" charset="2"/>
              <a:buChar char="Ø"/>
            </a:pPr>
            <a:r>
              <a:rPr lang="el-GR" sz="1400" b="1" dirty="0">
                <a:solidFill>
                  <a:schemeClr val="bg2"/>
                </a:solidFill>
                <a:latin typeface="Calibri" panose="020F0502020204030204" pitchFamily="34" charset="0"/>
                <a:cs typeface="Calibri" panose="020F0502020204030204" pitchFamily="34" charset="0"/>
              </a:rPr>
              <a:t>Πρωτεύων ρόλος του δημοσίου δικαίου</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Ο χωρικός σχεδιασμός αποτελεί μία </a:t>
            </a:r>
            <a:r>
              <a:rPr lang="el-GR" sz="1400" b="1" u="sng" dirty="0">
                <a:solidFill>
                  <a:schemeClr val="bg2"/>
                </a:solidFill>
                <a:latin typeface="Calibri" panose="020F0502020204030204" pitchFamily="34" charset="0"/>
                <a:cs typeface="Calibri" panose="020F0502020204030204" pitchFamily="34" charset="0"/>
              </a:rPr>
              <a:t>ηθελημένη παρέμβαση </a:t>
            </a:r>
            <a:r>
              <a:rPr lang="el-GR" sz="1400" dirty="0">
                <a:solidFill>
                  <a:schemeClr val="bg2"/>
                </a:solidFill>
                <a:latin typeface="Calibri" panose="020F0502020204030204" pitchFamily="34" charset="0"/>
                <a:cs typeface="Calibri" panose="020F0502020204030204" pitchFamily="34" charset="0"/>
              </a:rPr>
              <a:t>στη διαδικασία χωρικής ανάπτυξης και ειδικότερα στις </a:t>
            </a:r>
            <a:r>
              <a:rPr lang="el-GR" sz="1400" b="1" u="sng" dirty="0">
                <a:solidFill>
                  <a:schemeClr val="bg2"/>
                </a:solidFill>
                <a:latin typeface="Calibri" panose="020F0502020204030204" pitchFamily="34" charset="0"/>
                <a:cs typeface="Calibri" panose="020F0502020204030204" pitchFamily="34" charset="0"/>
              </a:rPr>
              <a:t>χρήσεις γης, στη </a:t>
            </a:r>
            <a:r>
              <a:rPr lang="el-GR" sz="1400" b="1" u="sng" dirty="0" err="1">
                <a:solidFill>
                  <a:schemeClr val="bg2"/>
                </a:solidFill>
                <a:latin typeface="Calibri" panose="020F0502020204030204" pitchFamily="34" charset="0"/>
                <a:cs typeface="Calibri" panose="020F0502020204030204" pitchFamily="34" charset="0"/>
              </a:rPr>
              <a:t>χωροθέτηση</a:t>
            </a:r>
            <a:r>
              <a:rPr lang="el-GR" sz="1400" b="1" u="sng" dirty="0">
                <a:solidFill>
                  <a:schemeClr val="bg2"/>
                </a:solidFill>
                <a:latin typeface="Calibri" panose="020F0502020204030204" pitchFamily="34" charset="0"/>
                <a:cs typeface="Calibri" panose="020F0502020204030204" pitchFamily="34" charset="0"/>
              </a:rPr>
              <a:t> οικονομικών δραστηριοτήτων</a:t>
            </a:r>
            <a:r>
              <a:rPr lang="el-GR" sz="1400" dirty="0">
                <a:solidFill>
                  <a:schemeClr val="bg2"/>
                </a:solidFill>
                <a:latin typeface="Calibri" panose="020F0502020204030204" pitchFamily="34" charset="0"/>
                <a:cs typeface="Calibri" panose="020F0502020204030204" pitchFamily="34" charset="0"/>
              </a:rPr>
              <a:t>, καθώς και στη χωρική διάρθρωση τεχνικών και κοινωνικών υποδομών.</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Ο έλεγχος της οικιστικής ανάπτυξης, η παροχή και διασφάλιση αγαθών ή υπηρεσιών συλλογικής κατανάλωσης που δεν μπορεί να εξασφαλίσει επαρκώς η λειτουργία της αγοράς (π.χ. πάρκα, κοινόχρηστοι χώροι, κτίρια και δίκτυα δημόσιας ωφέλειας), η εξασφάλιση κατάλληλου περιβάλλοντος για τη δημιουργική διαβίωση των πολιτών, αποτελούν στόχους που μπορούν να επιτευχθούν με </a:t>
            </a:r>
            <a:r>
              <a:rPr lang="el-GR" sz="1400" b="1" u="sng" dirty="0">
                <a:solidFill>
                  <a:schemeClr val="bg2"/>
                </a:solidFill>
                <a:latin typeface="Calibri" panose="020F0502020204030204" pitchFamily="34" charset="0"/>
                <a:cs typeface="Calibri" panose="020F0502020204030204" pitchFamily="34" charset="0"/>
              </a:rPr>
              <a:t>κρατική παρέμβαση.</a:t>
            </a:r>
          </a:p>
          <a:p>
            <a:pPr algn="just">
              <a:buFont typeface="Wingdings" panose="05000000000000000000" pitchFamily="2" charset="2"/>
              <a:buChar char="Ø"/>
            </a:pPr>
            <a:r>
              <a:rPr lang="el-GR" sz="1400" b="1" u="sng" dirty="0">
                <a:solidFill>
                  <a:schemeClr val="bg2"/>
                </a:solidFill>
                <a:latin typeface="Calibri" panose="020F0502020204030204" pitchFamily="34" charset="0"/>
                <a:cs typeface="Calibri" panose="020F0502020204030204" pitchFamily="34" charset="0"/>
              </a:rPr>
              <a:t>Η παρέμβαση εκδηλώνεται με μορφές και μέσα του δημοσίου δικαίου για την εξυπηρέτηση του δημοσίου συμφέροντος</a:t>
            </a:r>
          </a:p>
          <a:p>
            <a:pPr algn="just">
              <a:buFont typeface="Wingdings" panose="05000000000000000000" pitchFamily="2" charset="2"/>
              <a:buChar char="Ø"/>
            </a:pPr>
            <a:r>
              <a:rPr lang="el-GR" sz="1400" b="1" u="sng" dirty="0">
                <a:solidFill>
                  <a:schemeClr val="bg2"/>
                </a:solidFill>
                <a:latin typeface="Calibri" panose="020F0502020204030204" pitchFamily="34" charset="0"/>
                <a:cs typeface="Calibri" panose="020F0502020204030204" pitchFamily="34" charset="0"/>
              </a:rPr>
              <a:t>Για τον σκοπό αυτό οι κανόνες του χωροταξικού και του πολεοδομικού δικαίου εξοπλίζουν τις αρμόδιες διοικητικές αρχές:</a:t>
            </a:r>
          </a:p>
          <a:p>
            <a:pPr marL="514350" indent="-285750" algn="just">
              <a:buFont typeface="Wingdings" panose="05000000000000000000" pitchFamily="2" charset="2"/>
              <a:buChar char="q"/>
            </a:pPr>
            <a:r>
              <a:rPr lang="el-GR" sz="1400" dirty="0">
                <a:solidFill>
                  <a:schemeClr val="bg2"/>
                </a:solidFill>
                <a:latin typeface="Calibri" panose="020F0502020204030204" pitchFamily="34" charset="0"/>
                <a:cs typeface="Calibri" panose="020F0502020204030204" pitchFamily="34" charset="0"/>
              </a:rPr>
              <a:t>με προνόμια δημόσιας εξουσίας (π.χ. θέσπιση όρων και περιορισμών δόμησης, καθορισμός χρήσεων γης</a:t>
            </a:r>
            <a:r>
              <a:rPr lang="en-US" sz="1400" dirty="0">
                <a:solidFill>
                  <a:schemeClr val="bg2"/>
                </a:solidFill>
                <a:latin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cs typeface="Calibri" panose="020F0502020204030204" pitchFamily="34" charset="0"/>
              </a:rPr>
              <a:t>έκδοση οικοδομικών αδειών, επιβολή κυρώσεων για οικοδομικές αυθαιρεσίες)</a:t>
            </a:r>
          </a:p>
          <a:p>
            <a:pPr marL="514350" indent="-285750" algn="just">
              <a:buFont typeface="Wingdings" panose="05000000000000000000" pitchFamily="2" charset="2"/>
              <a:buChar char="q"/>
            </a:pPr>
            <a:r>
              <a:rPr lang="el-GR" sz="1400" dirty="0">
                <a:solidFill>
                  <a:schemeClr val="bg2"/>
                </a:solidFill>
                <a:latin typeface="Calibri" panose="020F0502020204030204" pitchFamily="34" charset="0"/>
                <a:cs typeface="Calibri" panose="020F0502020204030204" pitchFamily="34" charset="0"/>
              </a:rPr>
              <a:t>με μέσα προγραμματικού και κατευθυντήριου χαρακτήρα (π.χ. χωροταξικά σχέδια, προγράμματα αστικής ανάπλασης)</a:t>
            </a:r>
          </a:p>
          <a:p>
            <a:pPr marL="514350" indent="-285750" algn="just">
              <a:buFont typeface="Wingdings" panose="05000000000000000000" pitchFamily="2" charset="2"/>
              <a:buChar char="q"/>
            </a:pPr>
            <a:r>
              <a:rPr lang="el-GR" sz="1400" dirty="0">
                <a:solidFill>
                  <a:schemeClr val="bg2"/>
                </a:solidFill>
                <a:latin typeface="Calibri" panose="020F0502020204030204" pitchFamily="34" charset="0"/>
                <a:cs typeface="Calibri" panose="020F0502020204030204" pitchFamily="34" charset="0"/>
              </a:rPr>
              <a:t>με δυνατότητες σύναψης διοικητικών συμβάσεων για έργα και υπηρεσίες χωροταξικού και πολεοδομικού ενδιαφέροντος</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Για τους παραπάνω λόγους, </a:t>
            </a:r>
            <a:r>
              <a:rPr lang="el-GR" sz="1400" b="1" dirty="0">
                <a:solidFill>
                  <a:schemeClr val="bg2"/>
                </a:solidFill>
                <a:latin typeface="Calibri" panose="020F0502020204030204" pitchFamily="34" charset="0"/>
                <a:cs typeface="Calibri" panose="020F0502020204030204" pitchFamily="34" charset="0"/>
              </a:rPr>
              <a:t>το χωροταξικό και πολεοδομικό δίκαιο κατατάσσεται στο δημόσιο δίκαιο</a:t>
            </a:r>
            <a:r>
              <a:rPr lang="el-GR" sz="1400" dirty="0">
                <a:solidFill>
                  <a:schemeClr val="bg2"/>
                </a:solidFill>
                <a:latin typeface="Calibri" panose="020F0502020204030204" pitchFamily="34" charset="0"/>
                <a:cs typeface="Calibri" panose="020F0502020204030204" pitchFamily="34" charset="0"/>
              </a:rPr>
              <a:t> και αποτελεί ειδικότερο κλάδο του διοικητικού δικαίου</a:t>
            </a:r>
          </a:p>
          <a:p>
            <a:pPr>
              <a:buFont typeface="Wingdings" panose="05000000000000000000" pitchFamily="2" charset="2"/>
              <a:buChar char="Ø"/>
            </a:pPr>
            <a:endParaRPr lang="el-GR" sz="1400" dirty="0">
              <a:solidFill>
                <a:schemeClr val="bg2"/>
              </a:solidFill>
            </a:endParaRPr>
          </a:p>
        </p:txBody>
      </p:sp>
    </p:spTree>
    <p:extLst>
      <p:ext uri="{BB962C8B-B14F-4D97-AF65-F5344CB8AC3E}">
        <p14:creationId xmlns:p14="http://schemas.microsoft.com/office/powerpoint/2010/main" val="2417620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Θέση περιεχομένου 10">
            <a:extLst>
              <a:ext uri="{FF2B5EF4-FFF2-40B4-BE49-F238E27FC236}">
                <a16:creationId xmlns:a16="http://schemas.microsoft.com/office/drawing/2014/main" id="{E0B2D09D-AADC-AA29-5CD7-49C828CDFC2D}"/>
              </a:ext>
            </a:extLst>
          </p:cNvPr>
          <p:cNvGraphicFramePr>
            <a:graphicFrameLocks noGrp="1"/>
          </p:cNvGraphicFramePr>
          <p:nvPr>
            <p:ph idx="1"/>
            <p:extLst>
              <p:ext uri="{D42A27DB-BD31-4B8C-83A1-F6EECF244321}">
                <p14:modId xmlns:p14="http://schemas.microsoft.com/office/powerpoint/2010/main" val="293861213"/>
              </p:ext>
            </p:extLst>
          </p:nvPr>
        </p:nvGraphicFramePr>
        <p:xfrm>
          <a:off x="1143000" y="1658143"/>
          <a:ext cx="9906000" cy="38105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a:extLst>
              <a:ext uri="{FF2B5EF4-FFF2-40B4-BE49-F238E27FC236}">
                <a16:creationId xmlns:a16="http://schemas.microsoft.com/office/drawing/2014/main" id="{D146E554-A45F-0F34-7459-108BFA47F24A}"/>
              </a:ext>
            </a:extLst>
          </p:cNvPr>
          <p:cNvSpPr>
            <a:spLocks noGrp="1"/>
          </p:cNvSpPr>
          <p:nvPr>
            <p:ph type="title"/>
          </p:nvPr>
        </p:nvSpPr>
        <p:spPr>
          <a:xfrm>
            <a:off x="1141413" y="618519"/>
            <a:ext cx="9905998" cy="837420"/>
          </a:xfrm>
        </p:spPr>
        <p:txBody>
          <a:bodyPr>
            <a:normAutofit/>
          </a:bodyPr>
          <a:lstStyle/>
          <a:p>
            <a:pPr algn="ctr"/>
            <a:r>
              <a:rPr lang="el-GR" sz="2400" b="1" dirty="0">
                <a:solidFill>
                  <a:schemeClr val="bg1"/>
                </a:solidFill>
                <a:latin typeface="Calibri" panose="020F0502020204030204" pitchFamily="34" charset="0"/>
                <a:cs typeface="Calibri" panose="020F0502020204030204" pitchFamily="34" charset="0"/>
              </a:rPr>
              <a:t>ΤΑ ΧΑΡΑΚΤΗΡΙΣΤΙΚΑ ΓΝΩΡΙΣΜΑΤΑ</a:t>
            </a:r>
            <a:br>
              <a:rPr lang="el-GR" sz="2400" b="1" dirty="0">
                <a:solidFill>
                  <a:schemeClr val="bg1"/>
                </a:solidFill>
                <a:latin typeface="Calibri" panose="020F0502020204030204" pitchFamily="34" charset="0"/>
                <a:cs typeface="Calibri" panose="020F0502020204030204" pitchFamily="34" charset="0"/>
              </a:rPr>
            </a:br>
            <a:r>
              <a:rPr lang="el-GR" sz="2400" b="1" dirty="0">
                <a:solidFill>
                  <a:schemeClr val="bg1"/>
                </a:solidFill>
                <a:latin typeface="Calibri" panose="020F0502020204030204" pitchFamily="34" charset="0"/>
                <a:cs typeface="Calibri" panose="020F0502020204030204" pitchFamily="34" charset="0"/>
              </a:rPr>
              <a:t>ΤΟΥ ΧΩΡΟΤΑΞΙΚΟΥ ΚΑΙ ΠΟΛΕΟΔΟΜΙΚΟΥ ΔΙΚΑΙΟΥ (1/2)</a:t>
            </a:r>
            <a:endParaRPr lang="en-GB" sz="2400" b="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59226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4A1589-9D2E-2EA6-8F42-CE8C9CD4FB34}"/>
              </a:ext>
            </a:extLst>
          </p:cNvPr>
          <p:cNvSpPr>
            <a:spLocks noGrp="1"/>
          </p:cNvSpPr>
          <p:nvPr>
            <p:ph type="title"/>
          </p:nvPr>
        </p:nvSpPr>
        <p:spPr>
          <a:xfrm>
            <a:off x="1141413" y="618518"/>
            <a:ext cx="9905998" cy="713132"/>
          </a:xfrm>
        </p:spPr>
        <p:txBody>
          <a:bodyPr>
            <a:normAutofit/>
          </a:bodyPr>
          <a:lstStyle/>
          <a:p>
            <a:pPr algn="ctr"/>
            <a:r>
              <a:rPr lang="el-GR" sz="1800" b="1" dirty="0">
                <a:solidFill>
                  <a:schemeClr val="bg1"/>
                </a:solidFill>
              </a:rPr>
              <a:t>ΤΑ ΧΑΡΑΚΤΗΡΙΣΤΙΚΑ ΓΝΩΡΙΣΜΑΤΑ</a:t>
            </a:r>
            <a:br>
              <a:rPr lang="el-GR" sz="1800" b="1" dirty="0">
                <a:solidFill>
                  <a:schemeClr val="bg1"/>
                </a:solidFill>
              </a:rPr>
            </a:br>
            <a:r>
              <a:rPr lang="el-GR" sz="1800" b="1" dirty="0">
                <a:solidFill>
                  <a:schemeClr val="bg1"/>
                </a:solidFill>
              </a:rPr>
              <a:t>ΤΟΥ ΧΩΡΟΤΑΞΙΚΟΥ ΚΑΙ ΠΟΛΕΟΔΟΜΙΚΟΥ ΔΙΚΑΙΟΥ (2/2)</a:t>
            </a:r>
            <a:endParaRPr lang="en-US" sz="1800" b="1" dirty="0">
              <a:solidFill>
                <a:schemeClr val="bg1"/>
              </a:solidFill>
            </a:endParaRPr>
          </a:p>
        </p:txBody>
      </p:sp>
      <p:graphicFrame>
        <p:nvGraphicFramePr>
          <p:cNvPr id="5" name="Θέση περιεχομένου 4">
            <a:extLst>
              <a:ext uri="{FF2B5EF4-FFF2-40B4-BE49-F238E27FC236}">
                <a16:creationId xmlns:a16="http://schemas.microsoft.com/office/drawing/2014/main" id="{6E4EDA55-A183-255B-11DA-46FEC982224B}"/>
              </a:ext>
            </a:extLst>
          </p:cNvPr>
          <p:cNvGraphicFramePr>
            <a:graphicFrameLocks noGrp="1"/>
          </p:cNvGraphicFramePr>
          <p:nvPr>
            <p:ph idx="1"/>
            <p:extLst>
              <p:ext uri="{D42A27DB-BD31-4B8C-83A1-F6EECF244321}">
                <p14:modId xmlns:p14="http://schemas.microsoft.com/office/powerpoint/2010/main" val="3852885049"/>
              </p:ext>
            </p:extLst>
          </p:nvPr>
        </p:nvGraphicFramePr>
        <p:xfrm>
          <a:off x="1141413" y="1488334"/>
          <a:ext cx="9831388" cy="5152162"/>
        </p:xfrm>
        <a:graphic>
          <a:graphicData uri="http://schemas.openxmlformats.org/drawingml/2006/table">
            <a:tbl>
              <a:tblPr firstRow="1" bandRow="1">
                <a:tableStyleId>{5C22544A-7EE6-4342-B048-85BDC9FD1C3A}</a:tableStyleId>
              </a:tblPr>
              <a:tblGrid>
                <a:gridCol w="2457847">
                  <a:extLst>
                    <a:ext uri="{9D8B030D-6E8A-4147-A177-3AD203B41FA5}">
                      <a16:colId xmlns:a16="http://schemas.microsoft.com/office/drawing/2014/main" val="3066550083"/>
                    </a:ext>
                  </a:extLst>
                </a:gridCol>
                <a:gridCol w="2334612">
                  <a:extLst>
                    <a:ext uri="{9D8B030D-6E8A-4147-A177-3AD203B41FA5}">
                      <a16:colId xmlns:a16="http://schemas.microsoft.com/office/drawing/2014/main" val="1523518679"/>
                    </a:ext>
                  </a:extLst>
                </a:gridCol>
                <a:gridCol w="2581082">
                  <a:extLst>
                    <a:ext uri="{9D8B030D-6E8A-4147-A177-3AD203B41FA5}">
                      <a16:colId xmlns:a16="http://schemas.microsoft.com/office/drawing/2014/main" val="2764923003"/>
                    </a:ext>
                  </a:extLst>
                </a:gridCol>
                <a:gridCol w="2457847">
                  <a:extLst>
                    <a:ext uri="{9D8B030D-6E8A-4147-A177-3AD203B41FA5}">
                      <a16:colId xmlns:a16="http://schemas.microsoft.com/office/drawing/2014/main" val="3088884851"/>
                    </a:ext>
                  </a:extLst>
                </a:gridCol>
              </a:tblGrid>
              <a:tr h="785923">
                <a:tc>
                  <a:txBody>
                    <a:bodyPr/>
                    <a:lstStyle/>
                    <a:p>
                      <a:pPr algn="ctr"/>
                      <a:r>
                        <a:rPr lang="el-GR" sz="1400" dirty="0">
                          <a:latin typeface="Calibri" panose="020F0502020204030204" pitchFamily="34" charset="0"/>
                          <a:cs typeface="Calibri" panose="020F0502020204030204" pitchFamily="34" charset="0"/>
                        </a:rPr>
                        <a:t>Προγραμματικός και κατευθυντήριος χαρακτήρας</a:t>
                      </a:r>
                      <a:endParaRPr lang="en-US" sz="1400" dirty="0">
                        <a:latin typeface="Calibri" panose="020F0502020204030204" pitchFamily="34" charset="0"/>
                        <a:cs typeface="Calibri" panose="020F0502020204030204" pitchFamily="34" charset="0"/>
                      </a:endParaRPr>
                    </a:p>
                  </a:txBody>
                  <a:tcPr/>
                </a:tc>
                <a:tc>
                  <a:txBody>
                    <a:bodyPr/>
                    <a:lstStyle/>
                    <a:p>
                      <a:pPr algn="ctr"/>
                      <a:r>
                        <a:rPr lang="el-GR" sz="1400" dirty="0">
                          <a:latin typeface="Calibri" panose="020F0502020204030204" pitchFamily="34" charset="0"/>
                          <a:cs typeface="Calibri" panose="020F0502020204030204" pitchFamily="34" charset="0"/>
                        </a:rPr>
                        <a:t>Νομικά μέσα-ρυθμιστικές τεχνικές</a:t>
                      </a:r>
                      <a:endParaRPr lang="en-US" sz="1400" dirty="0">
                        <a:latin typeface="Calibri" panose="020F0502020204030204" pitchFamily="34" charset="0"/>
                        <a:cs typeface="Calibri" panose="020F0502020204030204" pitchFamily="34" charset="0"/>
                      </a:endParaRPr>
                    </a:p>
                  </a:txBody>
                  <a:tcPr/>
                </a:tc>
                <a:tc>
                  <a:txBody>
                    <a:bodyPr/>
                    <a:lstStyle/>
                    <a:p>
                      <a:pPr algn="ctr"/>
                      <a:r>
                        <a:rPr lang="el-GR" sz="1400" dirty="0">
                          <a:latin typeface="Calibri" panose="020F0502020204030204" pitchFamily="34" charset="0"/>
                          <a:cs typeface="Calibri" panose="020F0502020204030204" pitchFamily="34" charset="0"/>
                        </a:rPr>
                        <a:t>Διαφοροποιημένη χωρικά έκφραση</a:t>
                      </a:r>
                      <a:endParaRPr lang="en-US" sz="1400" dirty="0">
                        <a:latin typeface="Calibri" panose="020F0502020204030204" pitchFamily="34" charset="0"/>
                        <a:cs typeface="Calibri" panose="020F0502020204030204" pitchFamily="34" charset="0"/>
                      </a:endParaRPr>
                    </a:p>
                  </a:txBody>
                  <a:tcPr/>
                </a:tc>
                <a:tc>
                  <a:txBody>
                    <a:bodyPr/>
                    <a:lstStyle/>
                    <a:p>
                      <a:pPr algn="ctr"/>
                      <a:r>
                        <a:rPr lang="el-GR" sz="1400" dirty="0">
                          <a:latin typeface="Calibri" panose="020F0502020204030204" pitchFamily="34" charset="0"/>
                          <a:cs typeface="Calibri" panose="020F0502020204030204" pitchFamily="34" charset="0"/>
                        </a:rPr>
                        <a:t>Δίκαιο ευμετάβλητο</a:t>
                      </a:r>
                      <a:endParaRPr lang="en-US"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18413564"/>
                  </a:ext>
                </a:extLst>
              </a:tr>
              <a:tr h="1251655">
                <a:tc>
                  <a:txBody>
                    <a:bodyPr/>
                    <a:lstStyle/>
                    <a:p>
                      <a:pPr algn="ctr"/>
                      <a:r>
                        <a:rPr lang="el-GR" sz="1400" dirty="0">
                          <a:latin typeface="Calibri" panose="020F0502020204030204" pitchFamily="34" charset="0"/>
                          <a:cs typeface="Calibri" panose="020F0502020204030204" pitchFamily="34" charset="0"/>
                        </a:rPr>
                        <a:t>Δίκαιο που διαμορφώνει το μέλλον, με προγραμματικό και κατευθυντήριο χαρακτήρα</a:t>
                      </a:r>
                      <a:endParaRPr lang="en-US" sz="1400" dirty="0">
                        <a:latin typeface="Calibri" panose="020F0502020204030204" pitchFamily="34" charset="0"/>
                        <a:cs typeface="Calibri" panose="020F0502020204030204" pitchFamily="34" charset="0"/>
                      </a:endParaRPr>
                    </a:p>
                  </a:txBody>
                  <a:tcPr/>
                </a:tc>
                <a:tc>
                  <a:txBody>
                    <a:bodyPr/>
                    <a:lstStyle/>
                    <a:p>
                      <a:pPr algn="ctr"/>
                      <a:r>
                        <a:rPr lang="el-GR" sz="1400" dirty="0">
                          <a:latin typeface="Calibri" panose="020F0502020204030204" pitchFamily="34" charset="0"/>
                          <a:cs typeface="Calibri" panose="020F0502020204030204" pitchFamily="34" charset="0"/>
                        </a:rPr>
                        <a:t>Ατομικές και κανονιστικές διοικητικές πράξεις, διοικητικές συμβάσεις, πράξεις ήπιου δικαίου</a:t>
                      </a:r>
                    </a:p>
                  </a:txBody>
                  <a:tcPr/>
                </a:tc>
                <a:tc>
                  <a:txBody>
                    <a:bodyPr/>
                    <a:lstStyle/>
                    <a:p>
                      <a:pPr algn="ctr"/>
                      <a:r>
                        <a:rPr lang="el-GR" sz="1400" dirty="0">
                          <a:latin typeface="Calibri" panose="020F0502020204030204" pitchFamily="34" charset="0"/>
                          <a:cs typeface="Calibri" panose="020F0502020204030204" pitchFamily="34" charset="0"/>
                        </a:rPr>
                        <a:t>Έντονη χωρική διάσταση- χωρική εξειδίκευση του κανόνα σε περιοχές και ζώνες</a:t>
                      </a:r>
                      <a:endParaRPr lang="en-US" sz="1400" dirty="0">
                        <a:latin typeface="Calibri" panose="020F0502020204030204" pitchFamily="34" charset="0"/>
                        <a:cs typeface="Calibri" panose="020F0502020204030204" pitchFamily="34" charset="0"/>
                      </a:endParaRPr>
                    </a:p>
                  </a:txBody>
                  <a:tcPr/>
                </a:tc>
                <a:tc>
                  <a:txBody>
                    <a:bodyPr/>
                    <a:lstStyle/>
                    <a:p>
                      <a:pPr algn="ctr"/>
                      <a:r>
                        <a:rPr lang="el-GR" sz="1400" dirty="0">
                          <a:latin typeface="Calibri" panose="020F0502020204030204" pitchFamily="34" charset="0"/>
                          <a:cs typeface="Calibri" panose="020F0502020204030204" pitchFamily="34" charset="0"/>
                        </a:rPr>
                        <a:t>Ο σχεδιασμός υλοποιείται σε ορίζοντας 5 έως 20 ετών</a:t>
                      </a:r>
                      <a:endParaRPr lang="en-US"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147671819"/>
                  </a:ext>
                </a:extLst>
              </a:tr>
              <a:tr h="3114584">
                <a:tc>
                  <a:txBody>
                    <a:bodyPr/>
                    <a:lstStyle/>
                    <a:p>
                      <a:pPr algn="ctr"/>
                      <a:r>
                        <a:rPr lang="el-GR" sz="1400" dirty="0">
                          <a:latin typeface="Calibri" panose="020F0502020204030204" pitchFamily="34" charset="0"/>
                          <a:cs typeface="Calibri" panose="020F0502020204030204" pitchFamily="34" charset="0"/>
                        </a:rPr>
                        <a:t>Ο χωροταξικός και πολεοδομικός σχεδιασμός βρίσκεται αντιμέτωπος με την αβεβαιότητα λόγω της προσπάθειας να προγνωσθούν και να διαρρυθμισθούν μελλοντικές καταστάσεις</a:t>
                      </a:r>
                      <a:endParaRPr lang="en-US" sz="1400" dirty="0">
                        <a:latin typeface="Calibri" panose="020F0502020204030204" pitchFamily="34" charset="0"/>
                        <a:cs typeface="Calibri" panose="020F0502020204030204" pitchFamily="34" charset="0"/>
                      </a:endParaRPr>
                    </a:p>
                  </a:txBody>
                  <a:tcPr/>
                </a:tc>
                <a:tc>
                  <a:txBody>
                    <a:bodyPr/>
                    <a:lstStyle/>
                    <a:p>
                      <a:pPr algn="ctr"/>
                      <a:r>
                        <a:rPr lang="el-GR" sz="1400" dirty="0">
                          <a:latin typeface="Calibri" panose="020F0502020204030204" pitchFamily="34" charset="0"/>
                          <a:cs typeface="Calibri" panose="020F0502020204030204" pitchFamily="34" charset="0"/>
                        </a:rPr>
                        <a:t>Χωροταξικό δίκαιο: συνήθως ηπιότερες τεχνικές ρύθμισης (δεσμευτικές οδηγίες, κατευθυντήριες γραμμές, κριτήρια και πρότυπα χωρικής ανάπτυξης)</a:t>
                      </a:r>
                    </a:p>
                    <a:p>
                      <a:pPr algn="ctr"/>
                      <a:endParaRPr lang="el-GR" sz="1400" dirty="0">
                        <a:latin typeface="Calibri" panose="020F0502020204030204" pitchFamily="34" charset="0"/>
                        <a:cs typeface="Calibri" panose="020F0502020204030204" pitchFamily="34" charset="0"/>
                      </a:endParaRPr>
                    </a:p>
                    <a:p>
                      <a:pPr algn="ctr"/>
                      <a:r>
                        <a:rPr lang="el-GR" sz="1400" dirty="0">
                          <a:latin typeface="Calibri" panose="020F0502020204030204" pitchFamily="34" charset="0"/>
                          <a:cs typeface="Calibri" panose="020F0502020204030204" pitchFamily="34" charset="0"/>
                        </a:rPr>
                        <a:t>Πολεοδομικό δίκαιο: συνήθως κλασικά μέσα επιταγής και απαγόρευσης, κυρώσεις, αλλά και πιο ήπια μέσα</a:t>
                      </a:r>
                      <a:endParaRPr lang="en-US" sz="1400" dirty="0">
                        <a:latin typeface="Calibri" panose="020F0502020204030204" pitchFamily="34" charset="0"/>
                        <a:cs typeface="Calibri" panose="020F0502020204030204" pitchFamily="34" charset="0"/>
                      </a:endParaRPr>
                    </a:p>
                  </a:txBody>
                  <a:tcPr/>
                </a:tc>
                <a:tc>
                  <a:txBody>
                    <a:bodyPr/>
                    <a:lstStyle/>
                    <a:p>
                      <a:pPr algn="ctr"/>
                      <a:r>
                        <a:rPr lang="el-GR" sz="1400" dirty="0">
                          <a:latin typeface="Calibri" panose="020F0502020204030204" pitchFamily="34" charset="0"/>
                          <a:cs typeface="Calibri" panose="020F0502020204030204" pitchFamily="34" charset="0"/>
                        </a:rPr>
                        <a:t>Μεγάλα περιθώρια προσαρμογής των κανόνων προς την ποικιλία των χωρικών καταστάσεων </a:t>
                      </a:r>
                    </a:p>
                    <a:p>
                      <a:pPr algn="ctr"/>
                      <a:r>
                        <a:rPr lang="el-GR" sz="1400" dirty="0">
                          <a:latin typeface="Calibri" panose="020F0502020204030204" pitchFamily="34" charset="0"/>
                          <a:cs typeface="Calibri" panose="020F0502020204030204" pitchFamily="34" charset="0"/>
                        </a:rPr>
                        <a:t>(πρέπει όμως να </a:t>
                      </a:r>
                      <a:r>
                        <a:rPr lang="el-GR" sz="1400" dirty="0" err="1">
                          <a:latin typeface="Calibri" panose="020F0502020204030204" pitchFamily="34" charset="0"/>
                          <a:cs typeface="Calibri" panose="020F0502020204030204" pitchFamily="34" charset="0"/>
                        </a:rPr>
                        <a:t>δικαιλογούνται</a:t>
                      </a:r>
                      <a:r>
                        <a:rPr lang="el-GR" sz="1400" dirty="0">
                          <a:latin typeface="Calibri" panose="020F0502020204030204" pitchFamily="34" charset="0"/>
                          <a:cs typeface="Calibri" panose="020F0502020204030204" pitchFamily="34" charset="0"/>
                        </a:rPr>
                        <a:t> με αντικειμενικά κριτήρια)</a:t>
                      </a:r>
                      <a:endParaRPr lang="en-US" sz="1400" dirty="0">
                        <a:latin typeface="Calibri" panose="020F0502020204030204" pitchFamily="34" charset="0"/>
                        <a:cs typeface="Calibri" panose="020F0502020204030204" pitchFamily="34" charset="0"/>
                      </a:endParaRPr>
                    </a:p>
                  </a:txBody>
                  <a:tcPr/>
                </a:tc>
                <a:tc>
                  <a:txBody>
                    <a:bodyPr/>
                    <a:lstStyle/>
                    <a:p>
                      <a:pPr algn="ctr"/>
                      <a:r>
                        <a:rPr lang="el-GR" sz="1400" dirty="0">
                          <a:latin typeface="Calibri" panose="020F0502020204030204" pitchFamily="34" charset="0"/>
                          <a:cs typeface="Calibri" panose="020F0502020204030204" pitchFamily="34" charset="0"/>
                        </a:rPr>
                        <a:t>Οι κανόνες πρέπει να αναθεωρούνται όταν μεταβάλλονται οι πραγματικές συνθήκες ή όταν προκύπτουν νέα δεδομένα. Αναγκαίες διαδικασίες παρακολούθησης, αξιολόγησης, τροποποίησης ή αναθεώρησης</a:t>
                      </a:r>
                      <a:endParaRPr lang="en-US"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828994863"/>
                  </a:ext>
                </a:extLst>
              </a:tr>
            </a:tbl>
          </a:graphicData>
        </a:graphic>
      </p:graphicFrame>
    </p:spTree>
    <p:extLst>
      <p:ext uri="{BB962C8B-B14F-4D97-AF65-F5344CB8AC3E}">
        <p14:creationId xmlns:p14="http://schemas.microsoft.com/office/powerpoint/2010/main" val="2755163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a:extLst>
              <a:ext uri="{FF2B5EF4-FFF2-40B4-BE49-F238E27FC236}">
                <a16:creationId xmlns:a16="http://schemas.microsoft.com/office/drawing/2014/main" id="{ED262906-959E-3924-036A-CE41F27B01D1}"/>
              </a:ext>
            </a:extLst>
          </p:cNvPr>
          <p:cNvSpPr>
            <a:spLocks noGrp="1"/>
          </p:cNvSpPr>
          <p:nvPr>
            <p:ph type="title"/>
          </p:nvPr>
        </p:nvSpPr>
        <p:spPr>
          <a:xfrm>
            <a:off x="1141413" y="705417"/>
            <a:ext cx="9831353" cy="802370"/>
          </a:xfrm>
        </p:spPr>
        <p:txBody>
          <a:bodyPr>
            <a:normAutofit/>
          </a:bodyPr>
          <a:lstStyle/>
          <a:p>
            <a:pPr marL="228600" marR="0" lvl="0" indent="-228600" algn="ctr" defTabSz="914400" rtl="0" eaLnBrk="1" fontAlgn="auto" latinLnBrk="0" hangingPunct="1">
              <a:lnSpc>
                <a:spcPct val="120000"/>
              </a:lnSpc>
              <a:spcBef>
                <a:spcPts val="1000"/>
              </a:spcBef>
              <a:spcAft>
                <a:spcPts val="0"/>
              </a:spcAft>
              <a:tabLst/>
              <a:defRPr/>
            </a:pPr>
            <a:r>
              <a:rPr kumimoji="0" lang="el-GR" sz="2400" b="1" i="0" u="none" strike="noStrike" kern="1200" cap="none" spc="0" normalizeH="0" baseline="0" noProof="0" dirty="0">
                <a:ln>
                  <a:noFill/>
                </a:ln>
                <a:solidFill>
                  <a:schemeClr val="bg2"/>
                </a:solidFill>
                <a:effectLst/>
                <a:uLnTx/>
                <a:uFillTx/>
                <a:ea typeface="+mn-ea"/>
                <a:cs typeface="+mn-cs"/>
              </a:rPr>
              <a:t>ΧΩΡΟΤΑΞΙΚΟ-ΠΟΛΕΟΔΟΜΙΚΟ ΔΙΚΑΙΟ ΚΑΙ ΔΙΚΑΙΟ ΠΕΡΙΒΑΛΛΟΝΤΟΣ</a:t>
            </a:r>
            <a:endParaRPr lang="en-US" sz="2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Θέση περιεχομένου 6">
            <a:extLst>
              <a:ext uri="{FF2B5EF4-FFF2-40B4-BE49-F238E27FC236}">
                <a16:creationId xmlns:a16="http://schemas.microsoft.com/office/drawing/2014/main" id="{8D60EFF0-85F3-5B18-0638-43AA9E62F18F}"/>
              </a:ext>
            </a:extLst>
          </p:cNvPr>
          <p:cNvSpPr>
            <a:spLocks noGrp="1"/>
          </p:cNvSpPr>
          <p:nvPr>
            <p:ph idx="1"/>
          </p:nvPr>
        </p:nvSpPr>
        <p:spPr>
          <a:xfrm>
            <a:off x="1066767" y="1660849"/>
            <a:ext cx="9905999" cy="4578633"/>
          </a:xfrm>
        </p:spPr>
        <p:txBody>
          <a:bodyPr>
            <a:normAutofit/>
          </a:bodyPr>
          <a:lstStyle/>
          <a:p>
            <a:pPr marL="346075" lvl="1" indent="-230188"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Το χωροταξικό και πολεοδομικό δίκαιο συμπεριλαμβάνει σκοπούς περιβαλλοντικού χαρακτήρα, όμως δεν ταυτίζεται με το αντικείμενο του δικαίου περιβάλλοντος</a:t>
            </a:r>
          </a:p>
          <a:p>
            <a:pPr marL="346075" lvl="1" indent="-230188"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Οι περιβαλλοντικοί κανόνες αποσκοπούν στην πρόληψη της υποβάθμισης, καθώς κα στη διατήρηση, βελτίωση και αποκατάσταση του περιβάλλοντος</a:t>
            </a:r>
          </a:p>
          <a:p>
            <a:pPr marL="346075" lvl="1" indent="-230188"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Οι χωροταξικές και πολεοδομικές ρυθμίσεις λαμβάνουν υπόψη και άλλους παράγοντες που ανάγονται στο γενικό χωροταξικό ή πολεοδομικό συμφέρον, όπως η οικονομική ανάπτυξη, η τεχνολογική πρόοδος, η δημιουργία θέσεων εργασίας, ώστε να εξασφαλίζεται η βιώσιμη ανάπτυξη των γεωγραφικών ενοτήτων και η κοινωνική ευημερία των ανθρώπων που κατοικούν σε αυτές.</a:t>
            </a:r>
          </a:p>
          <a:p>
            <a:pPr marL="346075" lvl="1" indent="-230188"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Οι δύο κλάδοι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διέπονται</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από διαφορετική νομοθεσία.</a:t>
            </a:r>
          </a:p>
          <a:p>
            <a:pPr marL="346075" lvl="1" indent="-230188"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Το χωροταξικό και πολεοδομικό δίκαιο στηρίζεται σε διάφορες μορφές σχεδίων και προγραμμάτων, ενώ το δίκαιο περιβάλλοντος σε κανόνες περιοριστικού χαρακτήρα (π.χ. ατομικές διοικητικές άδειες και ανώτατες τιμές) και εναλλακτικά σε εργαλεία ήπιας παρέμβασης (π.χ. προγράμματα δράσης, περιβαλλοντικές συμφωνίες κ.λπ.)</a:t>
            </a:r>
            <a:endPar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885509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2087</TotalTime>
  <Words>1431</Words>
  <Application>Microsoft Office PowerPoint</Application>
  <PresentationFormat>Ευρεία οθόνη</PresentationFormat>
  <Paragraphs>85</Paragraphs>
  <Slides>11</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11</vt:i4>
      </vt:variant>
    </vt:vector>
  </HeadingPairs>
  <TitlesOfParts>
    <vt:vector size="17" baseType="lpstr">
      <vt:lpstr>Arial</vt:lpstr>
      <vt:lpstr>Calibri</vt:lpstr>
      <vt:lpstr>Tw Cen MT</vt:lpstr>
      <vt:lpstr>Wingdings</vt:lpstr>
      <vt:lpstr>Wingdings 3</vt:lpstr>
      <vt:lpstr>Κύκλωμα</vt:lpstr>
      <vt:lpstr>ΔΙΚΑΙΟ ΠΟΛΕΟΔΟΜΙΑΣ ΧΩΡΟΤΑΞΙΑΣ &amp; ΠΕΡΙΒΑΛΛΟΝΤΟΣ Ι </vt:lpstr>
      <vt:lpstr>ΑΝΤΙΚΕΙΜΕΝΟ ΚΑΙ ΣΚΟΠΟΣ ΤΟΥ ΧΩΡΟΤΑΞΙΚΟΥ  ΚΑΙ ΠΟΛΕΟΜΙΚΟΥ ΔΙΚΑΙΟΥ (Ι)</vt:lpstr>
      <vt:lpstr>ΣΧΕΣΗ ΜΕΤΑΞΥ ΧΩΡΟΤΑΞΙΚΟΥ ΚΑΙ ΠΟΛΕΟΜΙΚΟΥ ΔΙΚΑΙΟΥ  ΚΑΙ ΔΗΜΟΣΙΟΥ ΣΥΜΦΕΡΟΝΤΟΣ</vt:lpstr>
      <vt:lpstr>Ο χωρος ωσ αντικειμενο  χωροταξικησ και πολεοδομικησ ρυθμισησ</vt:lpstr>
      <vt:lpstr>ΣΧΕΣΗ ΧΩΡΟΤΑΞΙΑΣ ΚΑΙ ΠΟΛΕΟΔΟΜΙΑΣ</vt:lpstr>
      <vt:lpstr>ΛΕΙΤΟΥΡΓΙΑ ΚΑΙ ΧΑΡΑΚΤΗΡΙΣΤΙΚΑ  ΤΟΥ ΧΩΡΟΤΑΞΙΚΟΥ ΚΑΙ ΠΟΛΕΟΔΟΜΙΚΟΥ ΔΙΚΑΙΟΥ</vt:lpstr>
      <vt:lpstr>ΤΑ ΧΑΡΑΚΤΗΡΙΣΤΙΚΑ ΓΝΩΡΙΣΜΑΤΑ ΤΟΥ ΧΩΡΟΤΑΞΙΚΟΥ ΚΑΙ ΠΟΛΕΟΔΟΜΙΚΟΥ ΔΙΚΑΙΟΥ (1/2)</vt:lpstr>
      <vt:lpstr>ΤΑ ΧΑΡΑΚΤΗΡΙΣΤΙΚΑ ΓΝΩΡΙΣΜΑΤΑ ΤΟΥ ΧΩΡΟΤΑΞΙΚΟΥ ΚΑΙ ΠΟΛΕΟΔΟΜΙΚΟΥ ΔΙΚΑΙΟΥ (2/2)</vt:lpstr>
      <vt:lpstr>ΧΩΡΟΤΑΞΙΚΟ-ΠΟΛΕΟΔΟΜΙΚΟ ΔΙΚΑΙΟ ΚΑΙ ΔΙΚΑΙΟ ΠΕΡΙΒΑΛΛΟΝΤΟΣ</vt:lpstr>
      <vt:lpstr>Η ΣΥΜΒΟΛΗ ΤΗΣ ΝΟΜΟΛΟΓΙΑΣ ΣΤΗΝ ΑΝΑΠΤΥΞΗ  ΤΟΥ ΧΩΡΟΤΑΞΙΚΟΥ ΚΑΙ ΤΟΥ ΠΟΛΕΟΔΟΜΙΚΟΥ ΔΙΚΑΙΟΥ</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κωνσταντινα σταματιου</cp:lastModifiedBy>
  <cp:revision>214</cp:revision>
  <dcterms:created xsi:type="dcterms:W3CDTF">2023-11-01T21:01:17Z</dcterms:created>
  <dcterms:modified xsi:type="dcterms:W3CDTF">2025-05-17T09:16:28Z</dcterms:modified>
</cp:coreProperties>
</file>