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18"/>
  </p:notesMasterIdLst>
  <p:handoutMasterIdLst>
    <p:handoutMasterId r:id="rId19"/>
  </p:handoutMasterIdLst>
  <p:sldIdLst>
    <p:sldId id="424" r:id="rId2"/>
    <p:sldId id="362" r:id="rId3"/>
    <p:sldId id="425" r:id="rId4"/>
    <p:sldId id="426" r:id="rId5"/>
    <p:sldId id="427" r:id="rId6"/>
    <p:sldId id="428" r:id="rId7"/>
    <p:sldId id="429" r:id="rId8"/>
    <p:sldId id="437" r:id="rId9"/>
    <p:sldId id="438" r:id="rId10"/>
    <p:sldId id="430" r:id="rId11"/>
    <p:sldId id="431" r:id="rId12"/>
    <p:sldId id="432" r:id="rId13"/>
    <p:sldId id="433" r:id="rId14"/>
    <p:sldId id="434" r:id="rId15"/>
    <p:sldId id="435" r:id="rId16"/>
    <p:sldId id="436" r:id="rId17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Bookshelf Symbol 2" pitchFamily="2" charset="2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Bookshelf Symbol 2" pitchFamily="2" charset="2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Bookshelf Symbol 2" pitchFamily="2" charset="2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Bookshelf Symbol 2" pitchFamily="2" charset="2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Bookshelf Symbol 2" pitchFamily="2" charset="2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Bookshelf Symbol 2" pitchFamily="2" charset="2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Bookshelf Symbol 2" pitchFamily="2" charset="2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Bookshelf Symbol 2" pitchFamily="2" charset="2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Bookshelf Symbol 2" pitchFamily="2" charset="2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6">
          <p15:clr>
            <a:srgbClr val="A4A3A4"/>
          </p15:clr>
        </p15:guide>
        <p15:guide id="2" orient="horz" pos="3888">
          <p15:clr>
            <a:srgbClr val="A4A3A4"/>
          </p15:clr>
        </p15:guide>
        <p15:guide id="3" pos="288">
          <p15:clr>
            <a:srgbClr val="A4A3A4"/>
          </p15:clr>
        </p15:guide>
        <p15:guide id="4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791B"/>
    <a:srgbClr val="4C7816"/>
    <a:srgbClr val="528218"/>
    <a:srgbClr val="B6CEAA"/>
    <a:srgbClr val="007FFF"/>
    <a:srgbClr val="0000FF"/>
    <a:srgbClr val="0066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326" autoAdjust="0"/>
    <p:restoredTop sz="95918" autoAdjust="0"/>
  </p:normalViewPr>
  <p:slideViewPr>
    <p:cSldViewPr showGuides="1">
      <p:cViewPr varScale="1">
        <p:scale>
          <a:sx n="175" d="100"/>
          <a:sy n="175" d="100"/>
        </p:scale>
        <p:origin x="2208" y="168"/>
      </p:cViewPr>
      <p:guideLst>
        <p:guide orient="horz" pos="1296"/>
        <p:guide orient="horz" pos="3888"/>
        <p:guide pos="288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21" d="100"/>
          <a:sy n="121" d="100"/>
        </p:scale>
        <p:origin x="5072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6DEB3F-D9B4-9A49-A1AD-24554E06DA86}" type="datetimeFigureOut">
              <a:rPr lang="en-US" smtClean="0"/>
              <a:t>10/13/24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E9F910-913E-9E44-8339-C2ADEC043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1354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7T09:48:17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7T09:45:58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7T09:39:44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7T09:39:45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7T09:39:52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7T09:40:05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7T09:40:06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7T09:40:06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7T09:40:58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7T09:45:31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8FCD2F2D-7081-439E-8E6B-81AD3DF2C69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CE905EBF-0670-41F2-B950-63D27F80DB9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E134E198-2059-43FA-BEEF-687D8EA1FD8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4E5C5EFC-CB8F-4D3B-8A98-7B24EF54E06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35778C12-7E8D-4AC1-8650-D4A212009FF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94959A17-AA26-4BA7-924B-B2641A1135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B8463356-DC64-4DE4-A9E8-C0DD886822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65301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5573A86-39E7-4085-B072-60F39B4918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D0BC0D-6878-400A-9C47-10F19F3C0CDE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438274" name="Rectangle 2">
            <a:extLst>
              <a:ext uri="{FF2B5EF4-FFF2-40B4-BE49-F238E27FC236}">
                <a16:creationId xmlns:a16="http://schemas.microsoft.com/office/drawing/2014/main" id="{6E092053-E54F-4EBD-8959-44B75522F5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8275" name="Rectangle 3">
            <a:extLst>
              <a:ext uri="{FF2B5EF4-FFF2-40B4-BE49-F238E27FC236}">
                <a16:creationId xmlns:a16="http://schemas.microsoft.com/office/drawing/2014/main" id="{9645384B-565D-46B6-9B41-F7C180668D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1321714-44BF-486E-B5B2-76D9A6A5FA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08CAC5-DDB1-4066-9D09-0804711CA22D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317442" name="Rectangle 2">
            <a:extLst>
              <a:ext uri="{FF2B5EF4-FFF2-40B4-BE49-F238E27FC236}">
                <a16:creationId xmlns:a16="http://schemas.microsoft.com/office/drawing/2014/main" id="{538D6AFF-1402-4143-B232-A43934FBCC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43" name="Rectangle 3">
            <a:extLst>
              <a:ext uri="{FF2B5EF4-FFF2-40B4-BE49-F238E27FC236}">
                <a16:creationId xmlns:a16="http://schemas.microsoft.com/office/drawing/2014/main" id="{C4AD04F1-E773-44FE-810D-6262038C17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63356-DC64-4DE4-A9E8-C0DD88682290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00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3" Type="http://schemas.openxmlformats.org/officeDocument/2006/relationships/image" Target="../media/image3.png"/><Relationship Id="rId7" Type="http://schemas.openxmlformats.org/officeDocument/2006/relationships/customXml" Target="../ink/ink6.xml"/><Relationship Id="rId2" Type="http://schemas.openxmlformats.org/officeDocument/2006/relationships/customXml" Target="../ink/ink2.xml"/><Relationship Id="rId1" Type="http://schemas.openxmlformats.org/officeDocument/2006/relationships/slideMaster" Target="../slideMasters/slideMaster1.xml"/><Relationship Id="rId6" Type="http://schemas.openxmlformats.org/officeDocument/2006/relationships/customXml" Target="../ink/ink5.xml"/><Relationship Id="rId11" Type="http://schemas.openxmlformats.org/officeDocument/2006/relationships/customXml" Target="../ink/ink10.xml"/><Relationship Id="rId5" Type="http://schemas.openxmlformats.org/officeDocument/2006/relationships/customXml" Target="../ink/ink4.xml"/><Relationship Id="rId10" Type="http://schemas.openxmlformats.org/officeDocument/2006/relationships/customXml" Target="../ink/ink9.xml"/><Relationship Id="rId4" Type="http://schemas.openxmlformats.org/officeDocument/2006/relationships/customXml" Target="../ink/ink3.xml"/><Relationship Id="rId9" Type="http://schemas.openxmlformats.org/officeDocument/2006/relationships/customXml" Target="../ink/ink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196" name="Line 12">
            <a:extLst>
              <a:ext uri="{FF2B5EF4-FFF2-40B4-BE49-F238E27FC236}">
                <a16:creationId xmlns:a16="http://schemas.microsoft.com/office/drawing/2014/main" id="{AD0AE62F-B167-4293-8465-CC1A25886F8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2667000"/>
            <a:ext cx="4953000" cy="0"/>
          </a:xfrm>
          <a:prstGeom prst="line">
            <a:avLst/>
          </a:prstGeom>
          <a:noFill/>
          <a:ln w="12700">
            <a:solidFill>
              <a:srgbClr val="077C9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5198" name="Text Box 14">
            <a:extLst>
              <a:ext uri="{FF2B5EF4-FFF2-40B4-BE49-F238E27FC236}">
                <a16:creationId xmlns:a16="http://schemas.microsoft.com/office/drawing/2014/main" id="{7E186FC9-83CB-46B1-B966-3354C131D8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33400" y="304800"/>
            <a:ext cx="5334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4200" b="1">
                <a:solidFill>
                  <a:srgbClr val="4C7816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605199" name="Text Box 15">
            <a:extLst>
              <a:ext uri="{FF2B5EF4-FFF2-40B4-BE49-F238E27FC236}">
                <a16:creationId xmlns:a16="http://schemas.microsoft.com/office/drawing/2014/main" id="{6E770458-7481-4490-89BC-2D25234275A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04800" y="2057400"/>
            <a:ext cx="83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3200" b="1">
                <a:solidFill>
                  <a:srgbClr val="CD8019"/>
                </a:solidFill>
                <a:latin typeface="Arial" panose="020B0604020202020204" pitchFamily="34" charset="0"/>
              </a:rPr>
              <a:t>1.4</a:t>
            </a:r>
          </a:p>
        </p:txBody>
      </p:sp>
      <p:sp>
        <p:nvSpPr>
          <p:cNvPr id="605200" name="Rectangle 16">
            <a:extLst>
              <a:ext uri="{FF2B5EF4-FFF2-40B4-BE49-F238E27FC236}">
                <a16:creationId xmlns:a16="http://schemas.microsoft.com/office/drawing/2014/main" id="{1B4EB9BD-801F-4E13-8653-D27A4D0A7AE7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1219200" y="609600"/>
            <a:ext cx="5943600" cy="1295400"/>
          </a:xfrm>
        </p:spPr>
        <p:txBody>
          <a:bodyPr anchor="t"/>
          <a:lstStyle>
            <a:lvl1pPr>
              <a:defRPr sz="3600">
                <a:latin typeface="Times New Roman" panose="02020603050405020304" pitchFamily="18" charset="0"/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605201" name="Rectangle 17">
            <a:extLst>
              <a:ext uri="{FF2B5EF4-FFF2-40B4-BE49-F238E27FC236}">
                <a16:creationId xmlns:a16="http://schemas.microsoft.com/office/drawing/2014/main" id="{BD9E773E-1473-4033-BDA5-3B803D2BC918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57200" y="2819400"/>
            <a:ext cx="4495800" cy="33528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800">
                <a:solidFill>
                  <a:srgbClr val="077C97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605205" name="Line 21">
            <a:extLst>
              <a:ext uri="{FF2B5EF4-FFF2-40B4-BE49-F238E27FC236}">
                <a16:creationId xmlns:a16="http://schemas.microsoft.com/office/drawing/2014/main" id="{5DC07485-8C39-4AAB-972F-9FF67C866CF2}"/>
              </a:ext>
            </a:extLst>
          </p:cNvPr>
          <p:cNvSpPr>
            <a:spLocks noChangeShapeType="1"/>
          </p:cNvSpPr>
          <p:nvPr userDrawn="1"/>
        </p:nvSpPr>
        <p:spPr bwMode="auto">
          <a:xfrm rot="5400000" flipH="1">
            <a:off x="4572000" y="-4343400"/>
            <a:ext cx="0" cy="9144000"/>
          </a:xfrm>
          <a:prstGeom prst="line">
            <a:avLst/>
          </a:prstGeom>
          <a:noFill/>
          <a:ln w="63500">
            <a:solidFill>
              <a:srgbClr val="077C9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5207" name="Line 23">
            <a:extLst>
              <a:ext uri="{FF2B5EF4-FFF2-40B4-BE49-F238E27FC236}">
                <a16:creationId xmlns:a16="http://schemas.microsoft.com/office/drawing/2014/main" id="{2EA79563-45B9-4B7F-A262-9600B179F1CB}"/>
              </a:ext>
            </a:extLst>
          </p:cNvPr>
          <p:cNvSpPr>
            <a:spLocks noChangeShapeType="1"/>
          </p:cNvSpPr>
          <p:nvPr userDrawn="1"/>
        </p:nvSpPr>
        <p:spPr bwMode="auto">
          <a:xfrm rot="5400000" flipH="1">
            <a:off x="762000" y="701675"/>
            <a:ext cx="0" cy="609600"/>
          </a:xfrm>
          <a:prstGeom prst="line">
            <a:avLst/>
          </a:prstGeom>
          <a:noFill/>
          <a:ln w="38100">
            <a:solidFill>
              <a:srgbClr val="B6CEA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5208" name="Line 24">
            <a:extLst>
              <a:ext uri="{FF2B5EF4-FFF2-40B4-BE49-F238E27FC236}">
                <a16:creationId xmlns:a16="http://schemas.microsoft.com/office/drawing/2014/main" id="{F2D8EC1C-4935-48FC-90FA-AD7CD34C0A15}"/>
              </a:ext>
            </a:extLst>
          </p:cNvPr>
          <p:cNvSpPr>
            <a:spLocks noChangeShapeType="1"/>
          </p:cNvSpPr>
          <p:nvPr userDrawn="1"/>
        </p:nvSpPr>
        <p:spPr bwMode="auto">
          <a:xfrm rot="-5400000" flipH="1" flipV="1">
            <a:off x="-19050" y="495300"/>
            <a:ext cx="990600" cy="0"/>
          </a:xfrm>
          <a:prstGeom prst="line">
            <a:avLst/>
          </a:prstGeom>
          <a:noFill/>
          <a:ln w="38100">
            <a:solidFill>
              <a:srgbClr val="B6CEA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5215" name="Freeform 31">
            <a:extLst>
              <a:ext uri="{FF2B5EF4-FFF2-40B4-BE49-F238E27FC236}">
                <a16:creationId xmlns:a16="http://schemas.microsoft.com/office/drawing/2014/main" id="{C09C2CD5-5A54-427B-8748-A4E4299B6FCF}"/>
              </a:ext>
            </a:extLst>
          </p:cNvPr>
          <p:cNvSpPr>
            <a:spLocks/>
          </p:cNvSpPr>
          <p:nvPr userDrawn="1"/>
        </p:nvSpPr>
        <p:spPr bwMode="auto">
          <a:xfrm>
            <a:off x="0" y="2057400"/>
            <a:ext cx="1143000" cy="609600"/>
          </a:xfrm>
          <a:custGeom>
            <a:avLst/>
            <a:gdLst>
              <a:gd name="T0" fmla="*/ 0 w 96"/>
              <a:gd name="T1" fmla="*/ 0 h 192"/>
              <a:gd name="T2" fmla="*/ 96 w 96"/>
              <a:gd name="T3" fmla="*/ 0 h 192"/>
              <a:gd name="T4" fmla="*/ 96 w 96"/>
              <a:gd name="T5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6" h="192">
                <a:moveTo>
                  <a:pt x="0" y="0"/>
                </a:moveTo>
                <a:lnTo>
                  <a:pt x="96" y="0"/>
                </a:lnTo>
                <a:lnTo>
                  <a:pt x="96" y="192"/>
                </a:lnTo>
              </a:path>
            </a:pathLst>
          </a:custGeom>
          <a:noFill/>
          <a:ln w="12700" cap="flat" cmpd="sng">
            <a:solidFill>
              <a:srgbClr val="077C97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" name="Picture 15" descr="Lay Linear Algebra 6e cove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413" y="2044700"/>
            <a:ext cx="3273425" cy="413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B5A8-0492-49D5-A2FF-974EBE9A2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0405F-5BCB-43D7-97BC-BD3B2371D3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C8E609-2718-4D4A-B7E2-7ED7CF621E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1.4- </a:t>
            </a:r>
            <a:fld id="{3317B162-39EC-4AA3-A6EB-2067DC4C3F52}" type="slidenum">
              <a:rPr lang="en-US" altLang="en-US"/>
              <a:pPr/>
              <a:t>‹#›</a:t>
            </a:fld>
            <a:endParaRPr lang="en-CA" alt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Γραφή 5">
                <a:extLst>
                  <a:ext uri="{FF2B5EF4-FFF2-40B4-BE49-F238E27FC236}">
                    <a16:creationId xmlns:a16="http://schemas.microsoft.com/office/drawing/2014/main" id="{3C2F027A-E0FB-6C20-0DEE-B6CFD4BEAFEC}"/>
                  </a:ext>
                </a:extLst>
              </p14:cNvPr>
              <p14:cNvContentPartPr/>
              <p14:nvPr userDrawn="1"/>
            </p14:nvContentPartPr>
            <p14:xfrm>
              <a:off x="512077" y="6602666"/>
              <a:ext cx="360" cy="360"/>
            </p14:xfrm>
          </p:contentPart>
        </mc:Choice>
        <mc:Fallback xmlns="">
          <p:pic>
            <p:nvPicPr>
              <p:cNvPr id="6" name="Γραφή 5">
                <a:extLst>
                  <a:ext uri="{FF2B5EF4-FFF2-40B4-BE49-F238E27FC236}">
                    <a16:creationId xmlns:a16="http://schemas.microsoft.com/office/drawing/2014/main" id="{3C2F027A-E0FB-6C20-0DEE-B6CFD4BEAFE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3437" y="659402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Γραφή 6">
                <a:extLst>
                  <a:ext uri="{FF2B5EF4-FFF2-40B4-BE49-F238E27FC236}">
                    <a16:creationId xmlns:a16="http://schemas.microsoft.com/office/drawing/2014/main" id="{F458207B-54EB-DFEB-28A4-294DFC9AFBB9}"/>
                  </a:ext>
                </a:extLst>
              </p14:cNvPr>
              <p14:cNvContentPartPr/>
              <p14:nvPr userDrawn="1"/>
            </p14:nvContentPartPr>
            <p14:xfrm>
              <a:off x="601717" y="6704186"/>
              <a:ext cx="360" cy="360"/>
            </p14:xfrm>
          </p:contentPart>
        </mc:Choice>
        <mc:Fallback xmlns="">
          <p:pic>
            <p:nvPicPr>
              <p:cNvPr id="7" name="Γραφή 6">
                <a:extLst>
                  <a:ext uri="{FF2B5EF4-FFF2-40B4-BE49-F238E27FC236}">
                    <a16:creationId xmlns:a16="http://schemas.microsoft.com/office/drawing/2014/main" id="{F458207B-54EB-DFEB-28A4-294DFC9AFBB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2717" y="669554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Γραφή 7">
                <a:extLst>
                  <a:ext uri="{FF2B5EF4-FFF2-40B4-BE49-F238E27FC236}">
                    <a16:creationId xmlns:a16="http://schemas.microsoft.com/office/drawing/2014/main" id="{A3E4FF5E-BB9F-A895-7050-820759DB196E}"/>
                  </a:ext>
                </a:extLst>
              </p14:cNvPr>
              <p14:cNvContentPartPr/>
              <p14:nvPr userDrawn="1"/>
            </p14:nvContentPartPr>
            <p14:xfrm>
              <a:off x="2643997" y="842666"/>
              <a:ext cx="360" cy="360"/>
            </p14:xfrm>
          </p:contentPart>
        </mc:Choice>
        <mc:Fallback xmlns="">
          <p:pic>
            <p:nvPicPr>
              <p:cNvPr id="8" name="Γραφή 7">
                <a:extLst>
                  <a:ext uri="{FF2B5EF4-FFF2-40B4-BE49-F238E27FC236}">
                    <a16:creationId xmlns:a16="http://schemas.microsoft.com/office/drawing/2014/main" id="{A3E4FF5E-BB9F-A895-7050-820759DB196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34997" y="834026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Ομάδα 12">
            <a:extLst>
              <a:ext uri="{FF2B5EF4-FFF2-40B4-BE49-F238E27FC236}">
                <a16:creationId xmlns:a16="http://schemas.microsoft.com/office/drawing/2014/main" id="{DA228115-2E63-CCDA-985A-C58046576E15}"/>
              </a:ext>
            </a:extLst>
          </p:cNvPr>
          <p:cNvGrpSpPr/>
          <p:nvPr/>
        </p:nvGrpSpPr>
        <p:grpSpPr>
          <a:xfrm>
            <a:off x="2532397" y="2046866"/>
            <a:ext cx="360" cy="360"/>
            <a:chOff x="2532397" y="2046866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9" name="Γραφή 8">
                  <a:extLst>
                    <a:ext uri="{FF2B5EF4-FFF2-40B4-BE49-F238E27FC236}">
                      <a16:creationId xmlns:a16="http://schemas.microsoft.com/office/drawing/2014/main" id="{F7BC4A24-CD58-5A7C-7446-3F5AFCB3A2D3}"/>
                    </a:ext>
                  </a:extLst>
                </p14:cNvPr>
                <p14:cNvContentPartPr/>
                <p14:nvPr userDrawn="1"/>
              </p14:nvContentPartPr>
              <p14:xfrm>
                <a:off x="2532397" y="2046866"/>
                <a:ext cx="360" cy="360"/>
              </p14:xfrm>
            </p:contentPart>
          </mc:Choice>
          <mc:Fallback xmlns="">
            <p:pic>
              <p:nvPicPr>
                <p:cNvPr id="9" name="Γραφή 8">
                  <a:extLst>
                    <a:ext uri="{FF2B5EF4-FFF2-40B4-BE49-F238E27FC236}">
                      <a16:creationId xmlns:a16="http://schemas.microsoft.com/office/drawing/2014/main" id="{F7BC4A24-CD58-5A7C-7446-3F5AFCB3A2D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523397" y="203786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0" name="Γραφή 9">
                  <a:extLst>
                    <a:ext uri="{FF2B5EF4-FFF2-40B4-BE49-F238E27FC236}">
                      <a16:creationId xmlns:a16="http://schemas.microsoft.com/office/drawing/2014/main" id="{94682538-22C2-7790-DE50-C3E7F2FD39A2}"/>
                    </a:ext>
                  </a:extLst>
                </p14:cNvPr>
                <p14:cNvContentPartPr/>
                <p14:nvPr userDrawn="1"/>
              </p14:nvContentPartPr>
              <p14:xfrm>
                <a:off x="2532397" y="2046866"/>
                <a:ext cx="360" cy="360"/>
              </p14:xfrm>
            </p:contentPart>
          </mc:Choice>
          <mc:Fallback xmlns="">
            <p:pic>
              <p:nvPicPr>
                <p:cNvPr id="10" name="Γραφή 9">
                  <a:extLst>
                    <a:ext uri="{FF2B5EF4-FFF2-40B4-BE49-F238E27FC236}">
                      <a16:creationId xmlns:a16="http://schemas.microsoft.com/office/drawing/2014/main" id="{94682538-22C2-7790-DE50-C3E7F2FD39A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523397" y="203786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1" name="Γραφή 10">
                  <a:extLst>
                    <a:ext uri="{FF2B5EF4-FFF2-40B4-BE49-F238E27FC236}">
                      <a16:creationId xmlns:a16="http://schemas.microsoft.com/office/drawing/2014/main" id="{3AA15200-7E47-C62D-4280-07447153542E}"/>
                    </a:ext>
                  </a:extLst>
                </p14:cNvPr>
                <p14:cNvContentPartPr/>
                <p14:nvPr userDrawn="1"/>
              </p14:nvContentPartPr>
              <p14:xfrm>
                <a:off x="2532397" y="2046866"/>
                <a:ext cx="360" cy="360"/>
              </p14:xfrm>
            </p:contentPart>
          </mc:Choice>
          <mc:Fallback xmlns="">
            <p:pic>
              <p:nvPicPr>
                <p:cNvPr id="11" name="Γραφή 10">
                  <a:extLst>
                    <a:ext uri="{FF2B5EF4-FFF2-40B4-BE49-F238E27FC236}">
                      <a16:creationId xmlns:a16="http://schemas.microsoft.com/office/drawing/2014/main" id="{3AA15200-7E47-C62D-4280-07447153542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523397" y="203786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" name="Γραφή 13">
                <a:extLst>
                  <a:ext uri="{FF2B5EF4-FFF2-40B4-BE49-F238E27FC236}">
                    <a16:creationId xmlns:a16="http://schemas.microsoft.com/office/drawing/2014/main" id="{10BF82BF-0C40-D1B5-DE48-AC5D56FC3246}"/>
                  </a:ext>
                </a:extLst>
              </p14:cNvPr>
              <p14:cNvContentPartPr/>
              <p14:nvPr userDrawn="1"/>
            </p14:nvContentPartPr>
            <p14:xfrm>
              <a:off x="541597" y="6704546"/>
              <a:ext cx="360" cy="360"/>
            </p14:xfrm>
          </p:contentPart>
        </mc:Choice>
        <mc:Fallback xmlns="">
          <p:pic>
            <p:nvPicPr>
              <p:cNvPr id="14" name="Γραφή 13">
                <a:extLst>
                  <a:ext uri="{FF2B5EF4-FFF2-40B4-BE49-F238E27FC236}">
                    <a16:creationId xmlns:a16="http://schemas.microsoft.com/office/drawing/2014/main" id="{10BF82BF-0C40-D1B5-DE48-AC5D56FC324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2957" y="669590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" name="Γραφή 14">
                <a:extLst>
                  <a:ext uri="{FF2B5EF4-FFF2-40B4-BE49-F238E27FC236}">
                    <a16:creationId xmlns:a16="http://schemas.microsoft.com/office/drawing/2014/main" id="{1D3F85DE-5AE9-7F46-4B80-603D92615E23}"/>
                  </a:ext>
                </a:extLst>
              </p14:cNvPr>
              <p14:cNvContentPartPr/>
              <p14:nvPr userDrawn="1"/>
            </p14:nvContentPartPr>
            <p14:xfrm>
              <a:off x="-934278" y="1504346"/>
              <a:ext cx="360" cy="360"/>
            </p14:xfrm>
          </p:contentPart>
        </mc:Choice>
        <mc:Fallback xmlns="">
          <p:pic>
            <p:nvPicPr>
              <p:cNvPr id="15" name="Γραφή 14">
                <a:extLst>
                  <a:ext uri="{FF2B5EF4-FFF2-40B4-BE49-F238E27FC236}">
                    <a16:creationId xmlns:a16="http://schemas.microsoft.com/office/drawing/2014/main" id="{1D3F85DE-5AE9-7F46-4B80-603D92615E2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942918" y="149570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Γραφή 15">
                <a:extLst>
                  <a:ext uri="{FF2B5EF4-FFF2-40B4-BE49-F238E27FC236}">
                    <a16:creationId xmlns:a16="http://schemas.microsoft.com/office/drawing/2014/main" id="{F7BC10ED-29E6-C5AD-C58D-348C38CE5EF2}"/>
                  </a:ext>
                </a:extLst>
              </p14:cNvPr>
              <p14:cNvContentPartPr/>
              <p14:nvPr userDrawn="1"/>
            </p14:nvContentPartPr>
            <p14:xfrm>
              <a:off x="-1417398" y="1160186"/>
              <a:ext cx="360" cy="360"/>
            </p14:xfrm>
          </p:contentPart>
        </mc:Choice>
        <mc:Fallback xmlns="">
          <p:pic>
            <p:nvPicPr>
              <p:cNvPr id="16" name="Γραφή 15">
                <a:extLst>
                  <a:ext uri="{FF2B5EF4-FFF2-40B4-BE49-F238E27FC236}">
                    <a16:creationId xmlns:a16="http://schemas.microsoft.com/office/drawing/2014/main" id="{F7BC10ED-29E6-C5AD-C58D-348C38CE5EF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426398" y="1151186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6781531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4" Type="http://schemas.openxmlformats.org/officeDocument/2006/relationships/customXml" Target="../ink/ink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>
            <a:extLst>
              <a:ext uri="{FF2B5EF4-FFF2-40B4-BE49-F238E27FC236}">
                <a16:creationId xmlns:a16="http://schemas.microsoft.com/office/drawing/2014/main" id="{8536F6CC-208B-4BE4-A310-8B0160B3A3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07138"/>
            <a:ext cx="1905000" cy="4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Arial" panose="020B0604020202020204" pitchFamily="34" charset="0"/>
              </a:defRPr>
            </a:lvl1pPr>
          </a:lstStyle>
          <a:p>
            <a:r>
              <a:rPr lang="en-US" altLang="en-US" dirty="0"/>
              <a:t>1.4- </a:t>
            </a:r>
            <a:fld id="{53F96ACF-0EB6-44CF-9F18-3E0305756461}" type="slidenum">
              <a:rPr lang="en-US" altLang="en-US"/>
              <a:pPr/>
              <a:t>‹#›</a:t>
            </a:fld>
            <a:endParaRPr lang="en-CA" altLang="en-US" dirty="0"/>
          </a:p>
        </p:txBody>
      </p:sp>
      <p:sp>
        <p:nvSpPr>
          <p:cNvPr id="451589" name="Rectangle 5">
            <a:extLst>
              <a:ext uri="{FF2B5EF4-FFF2-40B4-BE49-F238E27FC236}">
                <a16:creationId xmlns:a16="http://schemas.microsoft.com/office/drawing/2014/main" id="{DC429B60-E058-444B-9DD5-F83CA7741F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51590" name="Rectangle 6">
            <a:extLst>
              <a:ext uri="{FF2B5EF4-FFF2-40B4-BE49-F238E27FC236}">
                <a16:creationId xmlns:a16="http://schemas.microsoft.com/office/drawing/2014/main" id="{1F6EDAC5-631D-40CF-A44B-B85D2987E3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51597" name="Line 13">
            <a:extLst>
              <a:ext uri="{FF2B5EF4-FFF2-40B4-BE49-F238E27FC236}">
                <a16:creationId xmlns:a16="http://schemas.microsoft.com/office/drawing/2014/main" id="{7353674E-90C6-44F1-AE21-5B108DC9B244}"/>
              </a:ext>
            </a:extLst>
          </p:cNvPr>
          <p:cNvSpPr>
            <a:spLocks noChangeShapeType="1"/>
          </p:cNvSpPr>
          <p:nvPr userDrawn="1"/>
        </p:nvSpPr>
        <p:spPr bwMode="auto">
          <a:xfrm rot="5400000" flipH="1">
            <a:off x="4572000" y="-3505200"/>
            <a:ext cx="0" cy="9144000"/>
          </a:xfrm>
          <a:prstGeom prst="line">
            <a:avLst/>
          </a:prstGeom>
          <a:noFill/>
          <a:ln w="63500">
            <a:solidFill>
              <a:srgbClr val="077C9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Γραφή 7">
                <a:extLst>
                  <a:ext uri="{FF2B5EF4-FFF2-40B4-BE49-F238E27FC236}">
                    <a16:creationId xmlns:a16="http://schemas.microsoft.com/office/drawing/2014/main" id="{32F0E823-F30C-42F3-B3F9-7DD739BC4A48}"/>
                  </a:ext>
                </a:extLst>
              </p14:cNvPr>
              <p14:cNvContentPartPr/>
              <p14:nvPr userDrawn="1"/>
            </p14:nvContentPartPr>
            <p14:xfrm>
              <a:off x="-907638" y="2784506"/>
              <a:ext cx="360" cy="360"/>
            </p14:xfrm>
          </p:contentPart>
        </mc:Choice>
        <mc:Fallback xmlns="">
          <p:pic>
            <p:nvPicPr>
              <p:cNvPr id="8" name="Γραφή 7">
                <a:extLst>
                  <a:ext uri="{FF2B5EF4-FFF2-40B4-BE49-F238E27FC236}">
                    <a16:creationId xmlns:a16="http://schemas.microsoft.com/office/drawing/2014/main" id="{32F0E823-F30C-42F3-B3F9-7DD739BC4A4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916278" y="2775866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</p:sldLayoutIdLst>
  <p:transition spd="med"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rgbClr val="077C97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77C97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77C97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77C97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77C97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77C97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7" Type="http://schemas.openxmlformats.org/officeDocument/2006/relationships/image" Target="../media/image35.wmf"/><Relationship Id="rId2" Type="http://schemas.openxmlformats.org/officeDocument/2006/relationships/oleObject" Target="../embeddings/oleObject3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34.emf"/><Relationship Id="rId4" Type="http://schemas.openxmlformats.org/officeDocument/2006/relationships/oleObject" Target="../embeddings/oleObject3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7" Type="http://schemas.openxmlformats.org/officeDocument/2006/relationships/image" Target="../media/image38.wmf"/><Relationship Id="rId2" Type="http://schemas.openxmlformats.org/officeDocument/2006/relationships/oleObject" Target="../embeddings/oleObject3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37.wmf"/><Relationship Id="rId4" Type="http://schemas.openxmlformats.org/officeDocument/2006/relationships/oleObject" Target="../embeddings/oleObject3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oleObject" Target="../embeddings/oleObject36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wmf"/><Relationship Id="rId4" Type="http://schemas.openxmlformats.org/officeDocument/2006/relationships/oleObject" Target="../embeddings/oleObject37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oleObject" Target="../embeddings/oleObject38.bin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13" Type="http://schemas.openxmlformats.org/officeDocument/2006/relationships/oleObject" Target="../embeddings/oleObject44.bin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12" Type="http://schemas.openxmlformats.org/officeDocument/2006/relationships/image" Target="../media/image4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wmf"/><Relationship Id="rId11" Type="http://schemas.openxmlformats.org/officeDocument/2006/relationships/oleObject" Target="../embeddings/oleObject43.bin"/><Relationship Id="rId5" Type="http://schemas.openxmlformats.org/officeDocument/2006/relationships/oleObject" Target="../embeddings/oleObject40.bin"/><Relationship Id="rId10" Type="http://schemas.openxmlformats.org/officeDocument/2006/relationships/image" Target="../media/image45.wmf"/><Relationship Id="rId4" Type="http://schemas.openxmlformats.org/officeDocument/2006/relationships/image" Target="../media/image42.wmf"/><Relationship Id="rId9" Type="http://schemas.openxmlformats.org/officeDocument/2006/relationships/oleObject" Target="../embeddings/oleObject42.bin"/><Relationship Id="rId14" Type="http://schemas.openxmlformats.org/officeDocument/2006/relationships/image" Target="../media/image47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13" Type="http://schemas.openxmlformats.org/officeDocument/2006/relationships/oleObject" Target="../embeddings/oleObject50.bin"/><Relationship Id="rId3" Type="http://schemas.openxmlformats.org/officeDocument/2006/relationships/image" Target="../media/image48.emf"/><Relationship Id="rId7" Type="http://schemas.openxmlformats.org/officeDocument/2006/relationships/image" Target="../media/image50.emf"/><Relationship Id="rId12" Type="http://schemas.openxmlformats.org/officeDocument/2006/relationships/image" Target="../media/image52.wmf"/><Relationship Id="rId2" Type="http://schemas.openxmlformats.org/officeDocument/2006/relationships/oleObject" Target="../embeddings/oleObject45.bin"/><Relationship Id="rId16" Type="http://schemas.openxmlformats.org/officeDocument/2006/relationships/image" Target="../media/image54.e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7.bin"/><Relationship Id="rId11" Type="http://schemas.openxmlformats.org/officeDocument/2006/relationships/oleObject" Target="../embeddings/oleObject49.bin"/><Relationship Id="rId5" Type="http://schemas.openxmlformats.org/officeDocument/2006/relationships/image" Target="../media/image49.wmf"/><Relationship Id="rId15" Type="http://schemas.openxmlformats.org/officeDocument/2006/relationships/oleObject" Target="../embeddings/oleObject51.bin"/><Relationship Id="rId10" Type="http://schemas.openxmlformats.org/officeDocument/2006/relationships/image" Target="../media/image1.jpeg"/><Relationship Id="rId4" Type="http://schemas.openxmlformats.org/officeDocument/2006/relationships/oleObject" Target="../embeddings/oleObject46.bin"/><Relationship Id="rId9" Type="http://schemas.openxmlformats.org/officeDocument/2006/relationships/image" Target="../media/image51.emf"/><Relationship Id="rId14" Type="http://schemas.openxmlformats.org/officeDocument/2006/relationships/image" Target="../media/image53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3" Type="http://schemas.openxmlformats.org/officeDocument/2006/relationships/image" Target="../media/image55.emf"/><Relationship Id="rId7" Type="http://schemas.openxmlformats.org/officeDocument/2006/relationships/image" Target="../media/image57.emf"/><Relationship Id="rId2" Type="http://schemas.openxmlformats.org/officeDocument/2006/relationships/oleObject" Target="../embeddings/oleObject5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4.bin"/><Relationship Id="rId11" Type="http://schemas.openxmlformats.org/officeDocument/2006/relationships/image" Target="../media/image59.emf"/><Relationship Id="rId5" Type="http://schemas.openxmlformats.org/officeDocument/2006/relationships/image" Target="../media/image56.emf"/><Relationship Id="rId10" Type="http://schemas.openxmlformats.org/officeDocument/2006/relationships/oleObject" Target="../embeddings/oleObject56.bin"/><Relationship Id="rId4" Type="http://schemas.openxmlformats.org/officeDocument/2006/relationships/oleObject" Target="../embeddings/oleObject53.bin"/><Relationship Id="rId9" Type="http://schemas.openxmlformats.org/officeDocument/2006/relationships/image" Target="../media/image58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6.png"/><Relationship Id="rId7" Type="http://schemas.openxmlformats.org/officeDocument/2006/relationships/image" Target="../media/image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6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7.emf"/><Relationship Id="rId7" Type="http://schemas.openxmlformats.org/officeDocument/2006/relationships/image" Target="../media/image9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8.e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3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0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7" Type="http://schemas.openxmlformats.org/officeDocument/2006/relationships/image" Target="../media/image16.e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3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image" Target="../media/image17.emf"/><Relationship Id="rId7" Type="http://schemas.openxmlformats.org/officeDocument/2006/relationships/image" Target="../media/image19.e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21.wmf"/><Relationship Id="rId5" Type="http://schemas.openxmlformats.org/officeDocument/2006/relationships/image" Target="../media/image18.wmf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2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7" Type="http://schemas.openxmlformats.org/officeDocument/2006/relationships/image" Target="../media/image24.e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2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24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32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emf"/><Relationship Id="rId11" Type="http://schemas.openxmlformats.org/officeDocument/2006/relationships/oleObject" Target="../embeddings/oleObject29.bin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31.emf"/><Relationship Id="rId4" Type="http://schemas.openxmlformats.org/officeDocument/2006/relationships/image" Target="../media/image28.emf"/><Relationship Id="rId9" Type="http://schemas.openxmlformats.org/officeDocument/2006/relationships/oleObject" Target="../embeddings/oleObject2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1" name="Rectangle 3">
            <a:extLst>
              <a:ext uri="{FF2B5EF4-FFF2-40B4-BE49-F238E27FC236}">
                <a16:creationId xmlns:a16="http://schemas.microsoft.com/office/drawing/2014/main" id="{5F94923A-CADD-4979-AD87-C6C90C6E1D5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rtl="0"/>
            <a:r>
              <a:rPr lang="el-GR" b="0" dirty="0">
                <a:effectLst/>
                <a:latin typeface="Segoe UI Web (Greek)"/>
              </a:rPr>
              <a:t>Γραμμικές Εξισώσεις</a:t>
            </a:r>
            <a:br>
              <a:rPr lang="el-GR" b="0" dirty="0">
                <a:effectLst/>
                <a:latin typeface="Segoe UI Web (Greek)"/>
              </a:rPr>
            </a:br>
            <a:r>
              <a:rPr lang="el-GR" b="0" dirty="0">
                <a:effectLst/>
                <a:latin typeface="Segoe UI Web (Greek)"/>
              </a:rPr>
              <a:t>στη Γραμμική Άλγεβρα</a:t>
            </a:r>
            <a:br>
              <a:rPr lang="el-GR" b="0" i="0" u="none" strike="noStrike" dirty="0">
                <a:solidFill>
                  <a:srgbClr val="000000"/>
                </a:solidFill>
                <a:effectLst/>
                <a:latin typeface="-apple-system"/>
              </a:rPr>
            </a:br>
            <a:br>
              <a:rPr lang="el-GR" dirty="0">
                <a:effectLst/>
              </a:rPr>
            </a:br>
            <a:endParaRPr lang="el-GR" dirty="0">
              <a:effectLst/>
            </a:endParaRPr>
          </a:p>
        </p:txBody>
      </p:sp>
      <p:sp>
        <p:nvSpPr>
          <p:cNvPr id="437252" name="Rectangle 4">
            <a:extLst>
              <a:ext uri="{FF2B5EF4-FFF2-40B4-BE49-F238E27FC236}">
                <a16:creationId xmlns:a16="http://schemas.microsoft.com/office/drawing/2014/main" id="{17B0E217-072B-4782-8F30-02FB6CAF1A0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57200" y="2819400"/>
            <a:ext cx="4724400" cy="3352800"/>
          </a:xfrm>
        </p:spPr>
        <p:txBody>
          <a:bodyPr/>
          <a:lstStyle/>
          <a:p>
            <a:r>
              <a:rPr lang="el-GR" altLang="en-US" dirty="0"/>
              <a:t>Η ΕΞΙΣΩΣΗ</a:t>
            </a:r>
            <a:endParaRPr lang="en-US" altLang="en-US" dirty="0"/>
          </a:p>
        </p:txBody>
      </p:sp>
      <p:graphicFrame>
        <p:nvGraphicFramePr>
          <p:cNvPr id="437255" name="Object 7">
            <a:extLst>
              <a:ext uri="{FF2B5EF4-FFF2-40B4-BE49-F238E27FC236}">
                <a16:creationId xmlns:a16="http://schemas.microsoft.com/office/drawing/2014/main" id="{5D8FDEB5-9136-4D0D-A1FE-C220F7E815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3944231"/>
              </p:ext>
            </p:extLst>
          </p:nvPr>
        </p:nvGraphicFramePr>
        <p:xfrm>
          <a:off x="2241550" y="2895600"/>
          <a:ext cx="11557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55700" imgH="342900" progId="Equation.3">
                  <p:embed/>
                </p:oleObj>
              </mc:Choice>
              <mc:Fallback>
                <p:oleObj name="Equation" r:id="rId3" imgW="1155700" imgH="3429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1550" y="2895600"/>
                        <a:ext cx="11557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5E38FE89-BCFC-439E-9CF1-2270D36C0E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/>
              <a:t>1.4- </a:t>
            </a:r>
            <a:fld id="{69CD26A3-F831-4CE2-A8FC-FC5CA0A86C7B}" type="slidenum">
              <a:rPr lang="en-US" altLang="en-US"/>
              <a:pPr/>
              <a:t>10</a:t>
            </a:fld>
            <a:endParaRPr lang="en-CA" altLang="en-US" dirty="0"/>
          </a:p>
        </p:txBody>
      </p:sp>
      <p:sp>
        <p:nvSpPr>
          <p:cNvPr id="661506" name="Rectangle 2">
            <a:extLst>
              <a:ext uri="{FF2B5EF4-FFF2-40B4-BE49-F238E27FC236}">
                <a16:creationId xmlns:a16="http://schemas.microsoft.com/office/drawing/2014/main" id="{49D1382A-BF22-4128-A138-FCDF3D4DEA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>
                <a:latin typeface="+mn-lt"/>
              </a:rPr>
              <a:t>ΥΠΟΛΟΓΙΣΜΟΣ ΤΟΥ</a:t>
            </a:r>
            <a:r>
              <a:rPr lang="el-GR" altLang="en-US" i="1" dirty="0">
                <a:latin typeface="+mn-lt"/>
              </a:rPr>
              <a:t> </a:t>
            </a:r>
            <a:r>
              <a:rPr lang="en-US" altLang="en-US" i="1" dirty="0"/>
              <a:t>A</a:t>
            </a:r>
            <a:r>
              <a:rPr lang="en-US" altLang="en-US" b="1" dirty="0"/>
              <a:t>x</a:t>
            </a:r>
          </a:p>
        </p:txBody>
      </p:sp>
      <p:sp>
        <p:nvSpPr>
          <p:cNvPr id="661507" name="Rectangle 3">
            <a:extLst>
              <a:ext uri="{FF2B5EF4-FFF2-40B4-BE49-F238E27FC236}">
                <a16:creationId xmlns:a16="http://schemas.microsoft.com/office/drawing/2014/main" id="{F696FD37-178D-415D-AE0B-E56E966FB0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19100" y="1351756"/>
            <a:ext cx="8686800" cy="4953000"/>
          </a:xfrm>
        </p:spPr>
        <p:txBody>
          <a:bodyPr/>
          <a:lstStyle/>
          <a:p>
            <a:r>
              <a:rPr lang="el-GR" altLang="en-US" sz="2800" b="1" dirty="0"/>
              <a:t>Παράδειγμα</a:t>
            </a:r>
            <a:r>
              <a:rPr lang="en-US" altLang="en-US" sz="2800" b="1" dirty="0"/>
              <a:t> 2:</a:t>
            </a:r>
            <a:r>
              <a:rPr lang="en-US" altLang="en-US" sz="2800" dirty="0"/>
              <a:t> </a:t>
            </a:r>
            <a:r>
              <a:rPr lang="el-GR" altLang="en-US" sz="2800" dirty="0"/>
              <a:t>Υπολόγισε</a:t>
            </a:r>
            <a:r>
              <a:rPr lang="en-US" altLang="en-US" sz="2800" dirty="0"/>
              <a:t> </a:t>
            </a:r>
            <a:r>
              <a:rPr lang="en-US" altLang="en-US" sz="2800" i="1" dirty="0"/>
              <a:t>A</a:t>
            </a:r>
            <a:r>
              <a:rPr lang="en-US" altLang="en-US" sz="2800" b="1" dirty="0"/>
              <a:t>x</a:t>
            </a:r>
            <a:r>
              <a:rPr lang="en-US" altLang="en-US" sz="2800" dirty="0"/>
              <a:t>, </a:t>
            </a:r>
            <a:r>
              <a:rPr lang="el-GR" altLang="en-US" sz="2800" dirty="0"/>
              <a:t>όπου</a:t>
            </a:r>
            <a:r>
              <a:rPr lang="en-US" altLang="en-US" sz="2800" dirty="0"/>
              <a:t>                                     </a:t>
            </a:r>
          </a:p>
          <a:p>
            <a:endParaRPr lang="en-US" altLang="en-US" sz="2800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 dirty="0"/>
              <a:t>	</a:t>
            </a:r>
            <a:r>
              <a:rPr lang="el-GR" altLang="en-US" sz="2800" dirty="0"/>
              <a:t>                                        και</a:t>
            </a:r>
            <a:r>
              <a:rPr lang="en-US" altLang="en-US" sz="2800" dirty="0"/>
              <a:t>                      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800" dirty="0"/>
          </a:p>
          <a:p>
            <a:endParaRPr lang="el-GR" altLang="en-US" sz="2000" b="1" dirty="0"/>
          </a:p>
          <a:p>
            <a:r>
              <a:rPr lang="el-GR" altLang="en-US" sz="2800" b="1" dirty="0"/>
              <a:t>Λύση</a:t>
            </a:r>
            <a:r>
              <a:rPr lang="en-US" altLang="en-US" sz="2800" b="1" dirty="0"/>
              <a:t>:</a:t>
            </a:r>
            <a:r>
              <a:rPr lang="en-US" altLang="en-US" sz="2800" dirty="0"/>
              <a:t> </a:t>
            </a:r>
            <a:r>
              <a:rPr lang="el-GR" altLang="en-US" sz="2800" dirty="0"/>
              <a:t>Με βάση τον ορισμό</a:t>
            </a:r>
            <a:r>
              <a:rPr lang="en-US" altLang="en-US" sz="2800" dirty="0"/>
              <a:t>,</a:t>
            </a:r>
          </a:p>
          <a:p>
            <a:endParaRPr lang="en-US" altLang="en-US" sz="2800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 dirty="0"/>
              <a:t>                                                                                      </a:t>
            </a:r>
          </a:p>
        </p:txBody>
      </p:sp>
      <p:graphicFrame>
        <p:nvGraphicFramePr>
          <p:cNvPr id="661508" name="Object 4">
            <a:extLst>
              <a:ext uri="{FF2B5EF4-FFF2-40B4-BE49-F238E27FC236}">
                <a16:creationId xmlns:a16="http://schemas.microsoft.com/office/drawing/2014/main" id="{5480C3BB-7F10-48BE-AA41-DF7CE3E8CB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4611383"/>
              </p:ext>
            </p:extLst>
          </p:nvPr>
        </p:nvGraphicFramePr>
        <p:xfrm>
          <a:off x="1143000" y="1875165"/>
          <a:ext cx="30607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060360" imgH="1777680" progId="Equation.DSMT4">
                  <p:embed/>
                </p:oleObj>
              </mc:Choice>
              <mc:Fallback>
                <p:oleObj name="Equation" r:id="rId2" imgW="3060360" imgH="17776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875165"/>
                        <a:ext cx="3060700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1509" name="Object 5">
            <a:extLst>
              <a:ext uri="{FF2B5EF4-FFF2-40B4-BE49-F238E27FC236}">
                <a16:creationId xmlns:a16="http://schemas.microsoft.com/office/drawing/2014/main" id="{B7E3B779-6410-473F-81DB-8FD4D8CF0A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8617139"/>
              </p:ext>
            </p:extLst>
          </p:nvPr>
        </p:nvGraphicFramePr>
        <p:xfrm>
          <a:off x="5257800" y="1875165"/>
          <a:ext cx="1689100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89100" imgH="1562100" progId="Equation.DSMT4">
                  <p:embed/>
                </p:oleObj>
              </mc:Choice>
              <mc:Fallback>
                <p:oleObj name="Equation" r:id="rId4" imgW="1689100" imgH="15621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1875165"/>
                        <a:ext cx="1689100" cy="156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1510" name="Object 6">
            <a:extLst>
              <a:ext uri="{FF2B5EF4-FFF2-40B4-BE49-F238E27FC236}">
                <a16:creationId xmlns:a16="http://schemas.microsoft.com/office/drawing/2014/main" id="{1DB65E7D-FD93-4583-B337-32E5DA472B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3681265"/>
              </p:ext>
            </p:extLst>
          </p:nvPr>
        </p:nvGraphicFramePr>
        <p:xfrm>
          <a:off x="914400" y="4419600"/>
          <a:ext cx="76962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696080" imgH="1777680" progId="Equation.DSMT4">
                  <p:embed/>
                </p:oleObj>
              </mc:Choice>
              <mc:Fallback>
                <p:oleObj name="Equation" r:id="rId6" imgW="7696080" imgH="17776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419600"/>
                        <a:ext cx="7696200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99CB7ACB-560C-4A65-AC24-E680823773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/>
              <a:t>1.4- </a:t>
            </a:r>
            <a:fld id="{B25D968E-A8A6-47F6-B190-F4530E74B18D}" type="slidenum">
              <a:rPr lang="en-US" altLang="en-US"/>
              <a:pPr/>
              <a:t>11</a:t>
            </a:fld>
            <a:endParaRPr lang="en-CA" altLang="en-US" dirty="0"/>
          </a:p>
        </p:txBody>
      </p:sp>
      <p:sp>
        <p:nvSpPr>
          <p:cNvPr id="662533" name="Rectangle 5">
            <a:extLst>
              <a:ext uri="{FF2B5EF4-FFF2-40B4-BE49-F238E27FC236}">
                <a16:creationId xmlns:a16="http://schemas.microsoft.com/office/drawing/2014/main" id="{D05FD0A7-3BDF-47A2-A9E8-E67D00485F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>
                <a:latin typeface="+mn-lt"/>
              </a:rPr>
              <a:t>ΥΠΟΛΟΓΙΣΜΟΣ ΤΟΥ</a:t>
            </a:r>
            <a:r>
              <a:rPr lang="el-GR" altLang="en-US" i="1" dirty="0">
                <a:latin typeface="+mn-lt"/>
              </a:rPr>
              <a:t> </a:t>
            </a:r>
            <a:r>
              <a:rPr lang="en-US" altLang="en-US" i="1" dirty="0"/>
              <a:t>A</a:t>
            </a:r>
            <a:r>
              <a:rPr lang="en-US" altLang="en-US" b="1" dirty="0"/>
              <a:t>x</a:t>
            </a:r>
          </a:p>
        </p:txBody>
      </p:sp>
      <p:sp>
        <p:nvSpPr>
          <p:cNvPr id="662538" name="Rectangle 10">
            <a:extLst>
              <a:ext uri="{FF2B5EF4-FFF2-40B4-BE49-F238E27FC236}">
                <a16:creationId xmlns:a16="http://schemas.microsoft.com/office/drawing/2014/main" id="{14A65DA7-4CFE-46D8-88EB-468225DB27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dirty="0"/>
              <a:t>                                                                      ---(1)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dirty="0"/>
          </a:p>
          <a:p>
            <a:pPr>
              <a:buFont typeface="Wingdings" panose="05000000000000000000" pitchFamily="2" charset="2"/>
              <a:buNone/>
            </a:pPr>
            <a:endParaRPr lang="en-US" altLang="en-US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dirty="0"/>
              <a:t>                                                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dirty="0"/>
              <a:t>                                                                   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dirty="0"/>
              <a:t>                                                         .</a:t>
            </a:r>
          </a:p>
          <a:p>
            <a:r>
              <a:rPr lang="el-GR" altLang="en-US" sz="2800" dirty="0"/>
              <a:t>Το πρώτο στοιχείο του γινόμενου </a:t>
            </a:r>
            <a:r>
              <a:rPr lang="en-US" altLang="en-US" sz="2800" dirty="0"/>
              <a:t>A</a:t>
            </a:r>
            <a:r>
              <a:rPr lang="en-US" altLang="en-US" sz="2800" b="1" dirty="0"/>
              <a:t>x </a:t>
            </a:r>
            <a:r>
              <a:rPr lang="el-GR" altLang="en-US" sz="2800" dirty="0"/>
              <a:t>είναι ένα άθροισμα γινομένων (</a:t>
            </a:r>
            <a:r>
              <a:rPr lang="el-GR" altLang="en-US" sz="2800" b="1" dirty="0"/>
              <a:t>εσωτερικό γινόμενο</a:t>
            </a:r>
            <a:r>
              <a:rPr lang="el-GR" altLang="en-US" sz="2800" dirty="0"/>
              <a:t>), της πρώτης γραμμής του </a:t>
            </a:r>
            <a:r>
              <a:rPr lang="en-US" altLang="en-US" sz="2800" dirty="0"/>
              <a:t>A </a:t>
            </a:r>
            <a:r>
              <a:rPr lang="el-GR" altLang="en-US" sz="2800" dirty="0"/>
              <a:t>με τα στοιχεία του </a:t>
            </a:r>
            <a:r>
              <a:rPr lang="en-US" altLang="en-US" sz="2800" b="1" dirty="0"/>
              <a:t>x</a:t>
            </a:r>
            <a:r>
              <a:rPr lang="en-US" altLang="en-US" sz="2800" dirty="0"/>
              <a:t>.</a:t>
            </a:r>
          </a:p>
        </p:txBody>
      </p:sp>
      <p:graphicFrame>
        <p:nvGraphicFramePr>
          <p:cNvPr id="662535" name="Object 7">
            <a:extLst>
              <a:ext uri="{FF2B5EF4-FFF2-40B4-BE49-F238E27FC236}">
                <a16:creationId xmlns:a16="http://schemas.microsoft.com/office/drawing/2014/main" id="{E4A4C287-B0C2-45F3-8131-7ADBB38E6D3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65400" y="20574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14400" imgH="371520" progId="Equation.DSMT4">
                  <p:embed/>
                </p:oleObj>
              </mc:Choice>
              <mc:Fallback>
                <p:oleObj name="Equation" r:id="rId2" imgW="914400" imgH="37152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2057400"/>
                        <a:ext cx="9144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2536" name="Object 8">
            <a:extLst>
              <a:ext uri="{FF2B5EF4-FFF2-40B4-BE49-F238E27FC236}">
                <a16:creationId xmlns:a16="http://schemas.microsoft.com/office/drawing/2014/main" id="{82D781CF-AB58-4409-95F9-88C3ED4A85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52800" y="1219200"/>
          <a:ext cx="42291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228920" imgH="1777680" progId="Equation.DSMT4">
                  <p:embed/>
                </p:oleObj>
              </mc:Choice>
              <mc:Fallback>
                <p:oleObj name="Equation" r:id="rId4" imgW="4228920" imgH="177768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219200"/>
                        <a:ext cx="4229100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2539" name="Object 11">
            <a:extLst>
              <a:ext uri="{FF2B5EF4-FFF2-40B4-BE49-F238E27FC236}">
                <a16:creationId xmlns:a16="http://schemas.microsoft.com/office/drawing/2014/main" id="{B9F36C18-C298-4821-B22F-E70250AB5B8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52800" y="3200400"/>
          <a:ext cx="30226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022560" imgH="1777680" progId="Equation.DSMT4">
                  <p:embed/>
                </p:oleObj>
              </mc:Choice>
              <mc:Fallback>
                <p:oleObj name="Equation" r:id="rId6" imgW="3022560" imgH="17776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3200400"/>
                        <a:ext cx="3022600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6B08D010-A9FD-4B7B-BEAF-4E0A12DE6D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/>
              <a:t>1.4- </a:t>
            </a:r>
            <a:fld id="{1965F560-1508-4378-B4E2-1FBD9F62E8AB}" type="slidenum">
              <a:rPr lang="en-US" altLang="en-US"/>
              <a:pPr/>
              <a:t>12</a:t>
            </a:fld>
            <a:endParaRPr lang="en-CA" altLang="en-US" dirty="0"/>
          </a:p>
        </p:txBody>
      </p:sp>
      <p:sp>
        <p:nvSpPr>
          <p:cNvPr id="665602" name="Rectangle 2">
            <a:extLst>
              <a:ext uri="{FF2B5EF4-FFF2-40B4-BE49-F238E27FC236}">
                <a16:creationId xmlns:a16="http://schemas.microsoft.com/office/drawing/2014/main" id="{6668CCDD-E07F-430B-8D8B-4DB18836B0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>
                <a:latin typeface="+mn-lt"/>
              </a:rPr>
              <a:t>ΥΠΟΛΟΓΙΣΜΟΣ ΤΟΥ</a:t>
            </a:r>
            <a:r>
              <a:rPr lang="el-GR" altLang="en-US" i="1" dirty="0">
                <a:latin typeface="+mn-lt"/>
              </a:rPr>
              <a:t> </a:t>
            </a:r>
            <a:r>
              <a:rPr lang="en-US" altLang="en-US" i="1" dirty="0"/>
              <a:t>A</a:t>
            </a:r>
            <a:r>
              <a:rPr lang="en-US" altLang="en-US" b="1" dirty="0"/>
              <a:t>x</a:t>
            </a:r>
          </a:p>
        </p:txBody>
      </p:sp>
      <p:sp>
        <p:nvSpPr>
          <p:cNvPr id="665603" name="Rectangle 3">
            <a:extLst>
              <a:ext uri="{FF2B5EF4-FFF2-40B4-BE49-F238E27FC236}">
                <a16:creationId xmlns:a16="http://schemas.microsoft.com/office/drawing/2014/main" id="{73DDC317-A024-41FE-B4F9-AAE461CA01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r>
              <a:rPr lang="el-GR" altLang="en-US" sz="2800" dirty="0"/>
              <a:t>Δηλαδή</a:t>
            </a:r>
            <a:r>
              <a:rPr lang="en-US" altLang="en-US" sz="2800" dirty="0"/>
              <a:t>,                                                               .</a:t>
            </a:r>
          </a:p>
          <a:p>
            <a:pPr marL="0" indent="0">
              <a:buNone/>
            </a:pPr>
            <a:endParaRPr lang="en-US" altLang="en-US" sz="3600" dirty="0"/>
          </a:p>
          <a:p>
            <a:r>
              <a:rPr lang="el-GR" altLang="en-US" sz="2800" dirty="0"/>
              <a:t>Ομοίως</a:t>
            </a:r>
            <a:r>
              <a:rPr lang="en-US" altLang="en-US" sz="2800" dirty="0"/>
              <a:t> </a:t>
            </a:r>
            <a:r>
              <a:rPr lang="el-GR" altLang="en-US" sz="2800" dirty="0"/>
              <a:t>μπορούμε να υπολογίσουμε το δεύτερο στοιχείο του </a:t>
            </a:r>
            <a:r>
              <a:rPr lang="en-US" altLang="en-US" sz="2800" i="1" dirty="0"/>
              <a:t>A</a:t>
            </a:r>
            <a:r>
              <a:rPr lang="en-US" altLang="en-US" sz="2800" b="1" dirty="0"/>
              <a:t>x</a:t>
            </a:r>
            <a:r>
              <a:rPr lang="en-US" altLang="en-US" sz="2800" dirty="0"/>
              <a:t> </a:t>
            </a:r>
            <a:r>
              <a:rPr lang="el-GR" altLang="en-US" sz="2800" dirty="0"/>
              <a:t>πολλαπλασιάζοντας τα στοιχεία στη δεύτερη γραμμή του Α με τις αντίστοιχα στοιχεία στο </a:t>
            </a:r>
            <a:r>
              <a:rPr lang="en-US" altLang="en-US" sz="2800" b="1" dirty="0"/>
              <a:t>x</a:t>
            </a:r>
            <a:r>
              <a:rPr lang="en-US" altLang="en-US" sz="2800" dirty="0"/>
              <a:t> </a:t>
            </a:r>
            <a:r>
              <a:rPr lang="el-GR" altLang="en-US" sz="2800" dirty="0"/>
              <a:t>και, στη συνέχεια, αθροίζοντας τα </a:t>
            </a:r>
            <a:r>
              <a:rPr lang="el-GR" altLang="en-US" sz="2800" dirty="0" err="1"/>
              <a:t>προκύπτοντα</a:t>
            </a:r>
            <a:r>
              <a:rPr lang="el-GR" altLang="en-US" sz="2800" dirty="0"/>
              <a:t> αποτελέσματα.</a:t>
            </a:r>
            <a:endParaRPr lang="en-US" altLang="en-US" sz="2800" dirty="0"/>
          </a:p>
        </p:txBody>
      </p:sp>
      <p:graphicFrame>
        <p:nvGraphicFramePr>
          <p:cNvPr id="665604" name="Object 4">
            <a:extLst>
              <a:ext uri="{FF2B5EF4-FFF2-40B4-BE49-F238E27FC236}">
                <a16:creationId xmlns:a16="http://schemas.microsoft.com/office/drawing/2014/main" id="{3ECC3A00-48A4-481B-BBB5-884D618F65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5882280"/>
              </p:ext>
            </p:extLst>
          </p:nvPr>
        </p:nvGraphicFramePr>
        <p:xfrm>
          <a:off x="2438400" y="1168400"/>
          <a:ext cx="5283200" cy="1688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562360" imgH="1777680" progId="Equation.DSMT4">
                  <p:embed/>
                </p:oleObj>
              </mc:Choice>
              <mc:Fallback>
                <p:oleObj name="Equation" r:id="rId2" imgW="5562360" imgH="17776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168400"/>
                        <a:ext cx="5283200" cy="16886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06" name="Object 6">
            <a:extLst>
              <a:ext uri="{FF2B5EF4-FFF2-40B4-BE49-F238E27FC236}">
                <a16:creationId xmlns:a16="http://schemas.microsoft.com/office/drawing/2014/main" id="{BA33BE91-A4C6-41EE-901C-8347CB19FD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0960084"/>
              </p:ext>
            </p:extLst>
          </p:nvPr>
        </p:nvGraphicFramePr>
        <p:xfrm>
          <a:off x="1752600" y="4889906"/>
          <a:ext cx="59690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968800" imgH="1777680" progId="Equation.DSMT4">
                  <p:embed/>
                </p:oleObj>
              </mc:Choice>
              <mc:Fallback>
                <p:oleObj name="Equation" r:id="rId4" imgW="5968800" imgH="17776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889906"/>
                        <a:ext cx="5969000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CF94F016-B88F-4A0A-BF16-D254C6F546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/>
              <a:t>1.4- </a:t>
            </a:r>
            <a:fld id="{23CFF742-CCC4-45AA-B66A-B743684558A0}" type="slidenum">
              <a:rPr lang="en-US" altLang="en-US"/>
              <a:pPr/>
              <a:t>13</a:t>
            </a:fld>
            <a:endParaRPr lang="en-CA" altLang="en-US" dirty="0"/>
          </a:p>
        </p:txBody>
      </p:sp>
      <p:sp>
        <p:nvSpPr>
          <p:cNvPr id="666626" name="Rectangle 2">
            <a:extLst>
              <a:ext uri="{FF2B5EF4-FFF2-40B4-BE49-F238E27FC236}">
                <a16:creationId xmlns:a16="http://schemas.microsoft.com/office/drawing/2014/main" id="{5E2C56D0-230B-475A-88D8-17E9FDB8B8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686800" cy="1066800"/>
          </a:xfrm>
        </p:spPr>
        <p:txBody>
          <a:bodyPr/>
          <a:lstStyle/>
          <a:p>
            <a:r>
              <a:rPr lang="el-GR" altLang="en-US" dirty="0"/>
              <a:t>ΙΔΙΌΤΗΤΕΣ ΤΟΥ ΓΙΝΟΜΈΝΟΥ ΠΊΝΑΚΑ-ΔΙΑ’ΝΥΣΜΑ </a:t>
            </a:r>
            <a:r>
              <a:rPr lang="en-US" altLang="en-US" i="1" dirty="0"/>
              <a:t>A</a:t>
            </a:r>
            <a:r>
              <a:rPr lang="en-US" altLang="en-US" b="1" dirty="0"/>
              <a:t>x</a:t>
            </a:r>
          </a:p>
        </p:txBody>
      </p:sp>
      <p:sp>
        <p:nvSpPr>
          <p:cNvPr id="666627" name="Rectangle 3">
            <a:extLst>
              <a:ext uri="{FF2B5EF4-FFF2-40B4-BE49-F238E27FC236}">
                <a16:creationId xmlns:a16="http://schemas.microsoft.com/office/drawing/2014/main" id="{39A0B242-5BBE-4678-BB80-205E8C69E2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839200" cy="4953000"/>
          </a:xfrm>
        </p:spPr>
        <p:txBody>
          <a:bodyPr/>
          <a:lstStyle/>
          <a:p>
            <a:r>
              <a:rPr lang="el-GR" altLang="en-US" sz="2800" dirty="0"/>
              <a:t>Ομοίως, το τρίτο στοιχείο του </a:t>
            </a:r>
            <a:r>
              <a:rPr lang="en-US" altLang="en-US" sz="2800" dirty="0"/>
              <a:t>A</a:t>
            </a:r>
            <a:r>
              <a:rPr lang="en-US" altLang="en-US" sz="2800" b="1" dirty="0"/>
              <a:t>x</a:t>
            </a:r>
            <a:r>
              <a:rPr lang="en-US" altLang="en-US" sz="2800" dirty="0"/>
              <a:t> </a:t>
            </a:r>
            <a:r>
              <a:rPr lang="el-GR" altLang="en-US" sz="2800" dirty="0"/>
              <a:t>μπορεί να υπολογιστεί από την τρίτη γραμμή του </a:t>
            </a:r>
            <a:r>
              <a:rPr lang="en-US" altLang="en-US" sz="2800" dirty="0"/>
              <a:t>A </a:t>
            </a:r>
            <a:r>
              <a:rPr lang="el-GR" altLang="en-US" sz="2800" dirty="0"/>
              <a:t>και τα στοιχεία του </a:t>
            </a:r>
            <a:r>
              <a:rPr lang="en-US" altLang="en-US" sz="2800" b="1" dirty="0"/>
              <a:t>x</a:t>
            </a:r>
            <a:r>
              <a:rPr lang="en-US" altLang="en-US" sz="2800" dirty="0"/>
              <a:t>.</a:t>
            </a:r>
          </a:p>
          <a:p>
            <a:r>
              <a:rPr lang="el-GR" altLang="en-US" sz="2800" dirty="0"/>
              <a:t>Εάν ορίζεται το γινόμενο </a:t>
            </a:r>
            <a:r>
              <a:rPr lang="en-US" altLang="en-US" sz="2800" dirty="0"/>
              <a:t>A</a:t>
            </a:r>
            <a:r>
              <a:rPr lang="en-US" altLang="en-US" sz="2800" b="1" dirty="0"/>
              <a:t>x</a:t>
            </a:r>
            <a:r>
              <a:rPr lang="en-US" altLang="en-US" sz="2800" dirty="0"/>
              <a:t>, </a:t>
            </a:r>
            <a:r>
              <a:rPr lang="el-GR" altLang="en-US" sz="2800" dirty="0"/>
              <a:t>τότε το </a:t>
            </a:r>
            <a:r>
              <a:rPr lang="en-US" altLang="en-US" sz="2800" dirty="0" err="1"/>
              <a:t>i</a:t>
            </a:r>
            <a:r>
              <a:rPr lang="el-GR" altLang="en-US" sz="2800" dirty="0"/>
              <a:t>-</a:t>
            </a:r>
            <a:r>
              <a:rPr lang="el-GR" altLang="en-US" sz="2800" dirty="0" err="1"/>
              <a:t>στό</a:t>
            </a:r>
            <a:r>
              <a:rPr lang="el-GR" altLang="en-US" sz="2800" dirty="0"/>
              <a:t> στοιχείο του </a:t>
            </a:r>
            <a:r>
              <a:rPr lang="en-US" altLang="en-US" sz="2800" dirty="0"/>
              <a:t>A</a:t>
            </a:r>
            <a:r>
              <a:rPr lang="en-US" altLang="en-US" sz="2800" b="1" dirty="0"/>
              <a:t>x</a:t>
            </a:r>
            <a:r>
              <a:rPr lang="en-US" altLang="en-US" sz="2800" dirty="0"/>
              <a:t> </a:t>
            </a:r>
            <a:r>
              <a:rPr lang="el-GR" altLang="en-US" sz="2800" dirty="0"/>
              <a:t>είναι το άθροισμα των γινομένων των αντίστοιχων στοιχείων της σειράς </a:t>
            </a:r>
            <a:r>
              <a:rPr lang="en-US" altLang="en-US" sz="2800" dirty="0" err="1"/>
              <a:t>i</a:t>
            </a:r>
            <a:r>
              <a:rPr lang="en-US" altLang="en-US" sz="2800" dirty="0"/>
              <a:t> </a:t>
            </a:r>
            <a:r>
              <a:rPr lang="el-GR" altLang="en-US" sz="2800" dirty="0"/>
              <a:t>του </a:t>
            </a:r>
            <a:r>
              <a:rPr lang="en-US" altLang="en-US" sz="2800" dirty="0"/>
              <a:t>A </a:t>
            </a:r>
            <a:r>
              <a:rPr lang="el-GR" altLang="en-US" sz="2800" dirty="0"/>
              <a:t>και των στοιχείων του </a:t>
            </a:r>
            <a:r>
              <a:rPr lang="en-US" altLang="en-US" sz="2800" b="1" dirty="0"/>
              <a:t>x</a:t>
            </a:r>
            <a:r>
              <a:rPr lang="en-US" altLang="en-US" sz="2800" dirty="0"/>
              <a:t>.</a:t>
            </a:r>
            <a:endParaRPr lang="el-GR" altLang="en-US" sz="2800" dirty="0"/>
          </a:p>
          <a:p>
            <a:r>
              <a:rPr lang="el-GR" altLang="en-US" sz="2800" dirty="0"/>
              <a:t>Ο πίνακας με 1</a:t>
            </a:r>
            <a:r>
              <a:rPr lang="en-US" altLang="en-US" sz="2800" dirty="0"/>
              <a:t> </a:t>
            </a:r>
            <a:r>
              <a:rPr lang="el-GR" altLang="en-US" sz="2800" dirty="0"/>
              <a:t>στη διαγώνιο και 0</a:t>
            </a:r>
            <a:r>
              <a:rPr lang="en-US" altLang="en-US" sz="2800" dirty="0"/>
              <a:t> </a:t>
            </a:r>
            <a:r>
              <a:rPr lang="el-GR" altLang="en-US" sz="2800" dirty="0"/>
              <a:t>αλλού ονομάζεται </a:t>
            </a:r>
            <a:r>
              <a:rPr lang="el-GR" altLang="en-US" sz="2800" b="1" dirty="0" err="1"/>
              <a:t>ταυτοτικός</a:t>
            </a:r>
            <a:r>
              <a:rPr lang="el-GR" altLang="en-US" sz="2800" b="1" dirty="0"/>
              <a:t> πίνακας </a:t>
            </a:r>
            <a:r>
              <a:rPr lang="el-GR" altLang="en-US" sz="2800" dirty="0"/>
              <a:t>και συμβολίζεται με </a:t>
            </a:r>
            <a:r>
              <a:rPr lang="en-US" altLang="en-US" sz="2800" i="1" dirty="0"/>
              <a:t>I</a:t>
            </a:r>
            <a:r>
              <a:rPr lang="en-US" altLang="en-US" sz="2800" dirty="0"/>
              <a:t>. </a:t>
            </a:r>
          </a:p>
          <a:p>
            <a:endParaRPr lang="en-US" altLang="en-US" sz="3600" dirty="0"/>
          </a:p>
          <a:p>
            <a:r>
              <a:rPr lang="el-GR" altLang="en-US" sz="2800" dirty="0"/>
              <a:t>Για παράδειγμα, ο</a:t>
            </a:r>
            <a:r>
              <a:rPr lang="en-US" altLang="en-US" sz="2800" dirty="0"/>
              <a:t>                      </a:t>
            </a:r>
            <a:r>
              <a:rPr lang="el-GR" altLang="en-US" sz="2800" dirty="0"/>
              <a:t>είναι ταυτοτικός πίνακας</a:t>
            </a:r>
            <a:r>
              <a:rPr lang="en-US" altLang="en-US" sz="2800" dirty="0"/>
              <a:t>.</a:t>
            </a:r>
          </a:p>
        </p:txBody>
      </p:sp>
      <p:graphicFrame>
        <p:nvGraphicFramePr>
          <p:cNvPr id="666628" name="Object 4">
            <a:extLst>
              <a:ext uri="{FF2B5EF4-FFF2-40B4-BE49-F238E27FC236}">
                <a16:creationId xmlns:a16="http://schemas.microsoft.com/office/drawing/2014/main" id="{C1CD3AEE-5C14-42CB-B1C0-64488A2C61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5490234"/>
              </p:ext>
            </p:extLst>
          </p:nvPr>
        </p:nvGraphicFramePr>
        <p:xfrm>
          <a:off x="3276600" y="5003800"/>
          <a:ext cx="17526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52480" imgH="1777680" progId="Equation.DSMT4">
                  <p:embed/>
                </p:oleObj>
              </mc:Choice>
              <mc:Fallback>
                <p:oleObj name="Equation" r:id="rId2" imgW="1752480" imgH="17776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5003800"/>
                        <a:ext cx="1752600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8BD4EB4E-5A35-46DE-B5FE-13890D5A5F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/>
              <a:t>1.4- </a:t>
            </a:r>
            <a:fld id="{39FAC187-97B8-43BB-B168-0019EFE068C6}" type="slidenum">
              <a:rPr lang="en-US" altLang="en-US"/>
              <a:pPr/>
              <a:t>14</a:t>
            </a:fld>
            <a:endParaRPr lang="en-CA" altLang="en-US" dirty="0"/>
          </a:p>
        </p:txBody>
      </p:sp>
      <p:sp>
        <p:nvSpPr>
          <p:cNvPr id="667650" name="Rectangle 2">
            <a:extLst>
              <a:ext uri="{FF2B5EF4-FFF2-40B4-BE49-F238E27FC236}">
                <a16:creationId xmlns:a16="http://schemas.microsoft.com/office/drawing/2014/main" id="{A563974C-854D-4EE6-8722-C07FB5A50A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763000" cy="1066800"/>
          </a:xfrm>
        </p:spPr>
        <p:txBody>
          <a:bodyPr/>
          <a:lstStyle/>
          <a:p>
            <a:r>
              <a:rPr lang="el-GR" altLang="en-US" dirty="0"/>
              <a:t>ΙΔΙΌΤΗΤΕΣ ΤΟΥ ΓΙΝΟΜΈΝΟΥ ΠΊΝΑΚΑ-ΔΙΑ’ΝΥΣΜΑ </a:t>
            </a:r>
            <a:r>
              <a:rPr lang="en-US" altLang="en-US" i="1" dirty="0"/>
              <a:t>A</a:t>
            </a:r>
            <a:r>
              <a:rPr lang="en-US" altLang="en-US" b="1" dirty="0"/>
              <a:t>x</a:t>
            </a:r>
          </a:p>
        </p:txBody>
      </p:sp>
      <p:sp>
        <p:nvSpPr>
          <p:cNvPr id="667651" name="Rectangle 3">
            <a:extLst>
              <a:ext uri="{FF2B5EF4-FFF2-40B4-BE49-F238E27FC236}">
                <a16:creationId xmlns:a16="http://schemas.microsoft.com/office/drawing/2014/main" id="{5C73D707-3E3A-40EB-8FEF-B8DE0DDCDB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4572000"/>
          </a:xfrm>
        </p:spPr>
        <p:txBody>
          <a:bodyPr/>
          <a:lstStyle/>
          <a:p>
            <a:pPr marL="609600" indent="-609600"/>
            <a:r>
              <a:rPr lang="el-GR" altLang="en-US" sz="2800" b="1" dirty="0"/>
              <a:t>Θεώρημα</a:t>
            </a:r>
            <a:r>
              <a:rPr lang="en-US" altLang="en-US" sz="2800" b="1" dirty="0"/>
              <a:t> 5:</a:t>
            </a:r>
            <a:r>
              <a:rPr lang="en-US" altLang="en-US" sz="2800" dirty="0"/>
              <a:t> </a:t>
            </a:r>
            <a:r>
              <a:rPr lang="el-GR" altLang="en-US" sz="2800" dirty="0"/>
              <a:t>Αν</a:t>
            </a:r>
            <a:r>
              <a:rPr lang="en-US" altLang="en-US" sz="2800" dirty="0"/>
              <a:t> </a:t>
            </a:r>
            <a:r>
              <a:rPr lang="en-US" altLang="en-US" sz="2800" i="1" dirty="0"/>
              <a:t>A</a:t>
            </a:r>
            <a:r>
              <a:rPr lang="en-US" altLang="en-US" sz="2800" dirty="0"/>
              <a:t> </a:t>
            </a:r>
            <a:r>
              <a:rPr lang="el-GR" altLang="en-US" sz="2800" dirty="0"/>
              <a:t>είναι ένας            πίνακας</a:t>
            </a:r>
            <a:r>
              <a:rPr lang="en-US" altLang="en-US" sz="2800" dirty="0"/>
              <a:t>, </a:t>
            </a:r>
            <a:r>
              <a:rPr lang="el-GR" altLang="en-US" sz="2800" dirty="0"/>
              <a:t>           </a:t>
            </a:r>
            <a:r>
              <a:rPr lang="en-US" altLang="en-US" sz="2800" b="1" dirty="0"/>
              <a:t>u</a:t>
            </a:r>
            <a:r>
              <a:rPr lang="el-GR" altLang="en-US" sz="2800" b="1" dirty="0"/>
              <a:t> </a:t>
            </a:r>
            <a:r>
              <a:rPr lang="el-GR" altLang="en-US" sz="2800" dirty="0"/>
              <a:t>και </a:t>
            </a:r>
            <a:r>
              <a:rPr lang="en-US" altLang="en-US" sz="2800" b="1" dirty="0"/>
              <a:t>v</a:t>
            </a:r>
            <a:r>
              <a:rPr lang="en-US" altLang="en-US" sz="2800" dirty="0"/>
              <a:t> </a:t>
            </a:r>
            <a:r>
              <a:rPr lang="el-GR" altLang="en-US" sz="2800" dirty="0"/>
              <a:t>∈ </a:t>
            </a:r>
            <a:r>
              <a:rPr lang="el-GR" altLang="en-US" sz="2800" dirty="0" err="1"/>
              <a:t>ℝ</a:t>
            </a:r>
            <a:r>
              <a:rPr lang="en-US" altLang="en-US" sz="2800" baseline="30000" dirty="0"/>
              <a:t>n</a:t>
            </a:r>
            <a:r>
              <a:rPr lang="en-US" altLang="en-US" sz="2800" dirty="0"/>
              <a:t>, </a:t>
            </a:r>
            <a:r>
              <a:rPr lang="el-GR" altLang="en-US" sz="2800" dirty="0"/>
              <a:t>και</a:t>
            </a:r>
            <a:r>
              <a:rPr lang="en-US" altLang="en-US" sz="2800" dirty="0"/>
              <a:t> c </a:t>
            </a:r>
            <a:r>
              <a:rPr lang="el-GR" altLang="en-US" sz="2800" dirty="0"/>
              <a:t>∈ </a:t>
            </a:r>
            <a:r>
              <a:rPr lang="el-GR" altLang="en-US" sz="2800" dirty="0" err="1"/>
              <a:t>ℝ</a:t>
            </a:r>
            <a:r>
              <a:rPr lang="en-US" altLang="en-US" sz="2800" dirty="0"/>
              <a:t>, </a:t>
            </a:r>
            <a:r>
              <a:rPr lang="el-GR" altLang="en-US" sz="2800" dirty="0"/>
              <a:t>τότε</a:t>
            </a:r>
            <a:endParaRPr lang="en-US" altLang="en-US" sz="2800" dirty="0"/>
          </a:p>
          <a:p>
            <a:pPr marL="1371600" lvl="2" indent="-457200">
              <a:buFont typeface="Wingdings" panose="05000000000000000000" pitchFamily="2" charset="2"/>
              <a:buAutoNum type="alphaLcPeriod"/>
            </a:pPr>
            <a:r>
              <a:rPr lang="en-US" altLang="en-US" sz="2800" dirty="0"/>
              <a:t> </a:t>
            </a:r>
          </a:p>
          <a:p>
            <a:pPr marL="1371600" lvl="2" indent="-457200">
              <a:buFont typeface="Wingdings" panose="05000000000000000000" pitchFamily="2" charset="2"/>
              <a:buAutoNum type="alphaLcPeriod"/>
            </a:pPr>
            <a:r>
              <a:rPr lang="en-US" altLang="en-US" sz="2800" dirty="0"/>
              <a:t>                           .</a:t>
            </a:r>
          </a:p>
          <a:p>
            <a:pPr marL="609600" indent="-609600"/>
            <a:r>
              <a:rPr lang="el-GR" altLang="en-US" sz="2800" b="1" dirty="0"/>
              <a:t>Απόδειξη</a:t>
            </a:r>
            <a:r>
              <a:rPr lang="en-US" altLang="en-US" sz="2800" b="1" dirty="0"/>
              <a:t>:</a:t>
            </a:r>
            <a:r>
              <a:rPr lang="en-US" altLang="en-US" sz="2800" dirty="0"/>
              <a:t> </a:t>
            </a:r>
            <a:r>
              <a:rPr lang="el-GR" altLang="en-US" sz="2800" dirty="0"/>
              <a:t>Για παράδειγμα</a:t>
            </a:r>
            <a:r>
              <a:rPr lang="en-US" altLang="en-US" sz="2800" dirty="0"/>
              <a:t>, </a:t>
            </a:r>
            <a:r>
              <a:rPr lang="el-GR" altLang="en-US" sz="2800" dirty="0"/>
              <a:t>ας υποθέσουμε ότι  </a:t>
            </a:r>
            <a:r>
              <a:rPr lang="en-US" altLang="en-US" sz="2800" dirty="0"/>
              <a:t>                        </a:t>
            </a:r>
            <a:r>
              <a:rPr lang="el-GR" altLang="en-US" sz="2800" dirty="0"/>
              <a:t>και </a:t>
            </a:r>
            <a:r>
              <a:rPr lang="en-US" altLang="en-US" sz="2800" b="1" dirty="0"/>
              <a:t>u</a:t>
            </a:r>
            <a:r>
              <a:rPr lang="el-GR" altLang="en-US" sz="2800" b="1" dirty="0"/>
              <a:t>, </a:t>
            </a:r>
            <a:r>
              <a:rPr lang="en-US" altLang="en-US" sz="2800" b="1" dirty="0"/>
              <a:t>v</a:t>
            </a:r>
            <a:r>
              <a:rPr lang="en-US" altLang="en-US" sz="2800" dirty="0"/>
              <a:t> </a:t>
            </a:r>
            <a:r>
              <a:rPr lang="el-GR" altLang="en-US" sz="2800" dirty="0"/>
              <a:t>∈ ℝ</a:t>
            </a:r>
            <a:r>
              <a:rPr lang="el-GR" altLang="en-US" sz="2800" baseline="30000" dirty="0"/>
              <a:t>3  </a:t>
            </a:r>
            <a:r>
              <a:rPr lang="el-GR" altLang="en-US" sz="2800" dirty="0"/>
              <a:t>και</a:t>
            </a:r>
            <a:endParaRPr lang="en-US" altLang="en-US" sz="2800" dirty="0"/>
          </a:p>
          <a:p>
            <a:pPr marL="609600" indent="-609600"/>
            <a:r>
              <a:rPr lang="el-GR" altLang="en-US" sz="2800" dirty="0"/>
              <a:t>Για</a:t>
            </a:r>
            <a:r>
              <a:rPr lang="en-US" altLang="en-US" sz="2800" dirty="0"/>
              <a:t>                  </a:t>
            </a:r>
            <a:r>
              <a:rPr lang="el-GR" altLang="en-US" sz="2800" dirty="0"/>
              <a:t>έστω</a:t>
            </a:r>
            <a:r>
              <a:rPr lang="en-US" altLang="en-US" sz="2800" dirty="0"/>
              <a:t> </a:t>
            </a:r>
            <a:r>
              <a:rPr lang="en-US" altLang="en-US" sz="2800" i="1" dirty="0" err="1"/>
              <a:t>u</a:t>
            </a:r>
            <a:r>
              <a:rPr lang="en-US" altLang="en-US" sz="2800" i="1" baseline="-25000" dirty="0" err="1"/>
              <a:t>i</a:t>
            </a:r>
            <a:r>
              <a:rPr lang="en-US" altLang="en-US" sz="2800" dirty="0"/>
              <a:t> </a:t>
            </a:r>
            <a:r>
              <a:rPr lang="el-GR" altLang="en-US" sz="2800" dirty="0"/>
              <a:t>και</a:t>
            </a:r>
            <a:r>
              <a:rPr lang="en-US" altLang="en-US" sz="2800" dirty="0"/>
              <a:t> </a:t>
            </a:r>
            <a:r>
              <a:rPr lang="en-US" altLang="en-US" sz="2800" i="1" dirty="0"/>
              <a:t>v</a:t>
            </a:r>
            <a:r>
              <a:rPr lang="en-US" altLang="en-US" sz="2800" i="1" baseline="-25000" dirty="0"/>
              <a:t>i</a:t>
            </a:r>
            <a:r>
              <a:rPr lang="en-US" altLang="en-US" sz="2800" dirty="0"/>
              <a:t> </a:t>
            </a:r>
            <a:r>
              <a:rPr lang="el-GR" altLang="en-US" sz="2800" dirty="0"/>
              <a:t>τα </a:t>
            </a:r>
            <a:r>
              <a:rPr lang="en-US" altLang="en-US" sz="2800" i="1" dirty="0" err="1"/>
              <a:t>i</a:t>
            </a:r>
            <a:r>
              <a:rPr lang="el-GR" altLang="en-US" sz="2800" dirty="0"/>
              <a:t>-στα</a:t>
            </a:r>
            <a:r>
              <a:rPr lang="en-US" altLang="en-US" sz="2800" dirty="0"/>
              <a:t> </a:t>
            </a:r>
            <a:r>
              <a:rPr lang="el-GR" altLang="en-US" sz="2800" dirty="0"/>
              <a:t>στοιχεία</a:t>
            </a:r>
            <a:r>
              <a:rPr lang="en-US" altLang="en-US" sz="2800" dirty="0"/>
              <a:t> </a:t>
            </a:r>
            <a:r>
              <a:rPr lang="el-GR" altLang="en-US" sz="2800" dirty="0"/>
              <a:t>του</a:t>
            </a:r>
            <a:r>
              <a:rPr lang="en-US" altLang="en-US" sz="2800" dirty="0"/>
              <a:t> </a:t>
            </a:r>
            <a:r>
              <a:rPr lang="en-US" altLang="en-US" sz="2800" b="1" dirty="0"/>
              <a:t>u</a:t>
            </a:r>
            <a:r>
              <a:rPr lang="en-US" altLang="en-US" sz="2800" dirty="0"/>
              <a:t> </a:t>
            </a:r>
            <a:r>
              <a:rPr lang="el-GR" altLang="en-US" sz="2800" dirty="0"/>
              <a:t>και</a:t>
            </a:r>
            <a:r>
              <a:rPr lang="en-US" altLang="en-US" sz="2800" dirty="0"/>
              <a:t> </a:t>
            </a:r>
            <a:r>
              <a:rPr lang="en-US" altLang="en-US" sz="2800" b="1" dirty="0"/>
              <a:t>v</a:t>
            </a:r>
            <a:r>
              <a:rPr lang="en-US" altLang="en-US" sz="2800" dirty="0"/>
              <a:t>, </a:t>
            </a:r>
            <a:r>
              <a:rPr lang="el-GR" altLang="en-US" sz="2800" dirty="0"/>
              <a:t>αντίστοιχα</a:t>
            </a:r>
            <a:r>
              <a:rPr lang="en-US" altLang="en-US" sz="2800" dirty="0"/>
              <a:t>.</a:t>
            </a:r>
          </a:p>
        </p:txBody>
      </p:sp>
      <p:graphicFrame>
        <p:nvGraphicFramePr>
          <p:cNvPr id="667652" name="Object 4">
            <a:extLst>
              <a:ext uri="{FF2B5EF4-FFF2-40B4-BE49-F238E27FC236}">
                <a16:creationId xmlns:a16="http://schemas.microsoft.com/office/drawing/2014/main" id="{73CAB1E9-A539-4DBD-9D0A-1D1875D6CE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2799655"/>
              </p:ext>
            </p:extLst>
          </p:nvPr>
        </p:nvGraphicFramePr>
        <p:xfrm>
          <a:off x="5334000" y="1762339"/>
          <a:ext cx="8636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63280" imgH="253800" progId="Equation.DSMT4">
                  <p:embed/>
                </p:oleObj>
              </mc:Choice>
              <mc:Fallback>
                <p:oleObj name="Equation" r:id="rId3" imgW="863280" imgH="253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762339"/>
                        <a:ext cx="863600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7654" name="Object 6">
            <a:extLst>
              <a:ext uri="{FF2B5EF4-FFF2-40B4-BE49-F238E27FC236}">
                <a16:creationId xmlns:a16="http://schemas.microsoft.com/office/drawing/2014/main" id="{999F5663-661C-412B-BAB6-0DA7A1B0E2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1773887"/>
              </p:ext>
            </p:extLst>
          </p:nvPr>
        </p:nvGraphicFramePr>
        <p:xfrm>
          <a:off x="1930400" y="2597150"/>
          <a:ext cx="33401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340080" imgH="444240" progId="Equation.DSMT4">
                  <p:embed/>
                </p:oleObj>
              </mc:Choice>
              <mc:Fallback>
                <p:oleObj name="Equation" r:id="rId5" imgW="3340080" imgH="4442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0400" y="2597150"/>
                        <a:ext cx="33401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7655" name="Object 7">
            <a:extLst>
              <a:ext uri="{FF2B5EF4-FFF2-40B4-BE49-F238E27FC236}">
                <a16:creationId xmlns:a16="http://schemas.microsoft.com/office/drawing/2014/main" id="{7D8219E8-D980-4818-8AB3-7FA37592C3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6344015"/>
              </p:ext>
            </p:extLst>
          </p:nvPr>
        </p:nvGraphicFramePr>
        <p:xfrm>
          <a:off x="1924050" y="3124200"/>
          <a:ext cx="23749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374900" imgH="431800" progId="Equation.3">
                  <p:embed/>
                </p:oleObj>
              </mc:Choice>
              <mc:Fallback>
                <p:oleObj name="Equation" r:id="rId7" imgW="2374900" imgH="4318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4050" y="3124200"/>
                        <a:ext cx="23749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7656" name="Object 8">
            <a:extLst>
              <a:ext uri="{FF2B5EF4-FFF2-40B4-BE49-F238E27FC236}">
                <a16:creationId xmlns:a16="http://schemas.microsoft.com/office/drawing/2014/main" id="{20C44CF4-872F-41CB-B84D-F06E146D2D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3262927"/>
              </p:ext>
            </p:extLst>
          </p:nvPr>
        </p:nvGraphicFramePr>
        <p:xfrm>
          <a:off x="8001000" y="3645930"/>
          <a:ext cx="8128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812520" imgH="342720" progId="Equation.DSMT4">
                  <p:embed/>
                </p:oleObj>
              </mc:Choice>
              <mc:Fallback>
                <p:oleObj name="Equation" r:id="rId9" imgW="812520" imgH="34272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3645930"/>
                        <a:ext cx="8128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7657" name="Object 9">
            <a:extLst>
              <a:ext uri="{FF2B5EF4-FFF2-40B4-BE49-F238E27FC236}">
                <a16:creationId xmlns:a16="http://schemas.microsoft.com/office/drawing/2014/main" id="{7AB43B80-3917-4BA9-A3DB-AAFDCE7935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6720922"/>
              </p:ext>
            </p:extLst>
          </p:nvPr>
        </p:nvGraphicFramePr>
        <p:xfrm>
          <a:off x="3657600" y="3988830"/>
          <a:ext cx="25400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539800" imgH="558720" progId="Equation.DSMT4">
                  <p:embed/>
                </p:oleObj>
              </mc:Choice>
              <mc:Fallback>
                <p:oleObj name="Equation" r:id="rId11" imgW="2539800" imgH="55872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3988830"/>
                        <a:ext cx="25400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7659" name="Object 11">
            <a:extLst>
              <a:ext uri="{FF2B5EF4-FFF2-40B4-BE49-F238E27FC236}">
                <a16:creationId xmlns:a16="http://schemas.microsoft.com/office/drawing/2014/main" id="{AD6638CB-ADA2-4514-B9D5-A75B74259D5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2600" y="4584700"/>
          <a:ext cx="1422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422360" imgH="406080" progId="Equation.DSMT4">
                  <p:embed/>
                </p:oleObj>
              </mc:Choice>
              <mc:Fallback>
                <p:oleObj name="Equation" r:id="rId13" imgW="1422360" imgH="4060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584700"/>
                        <a:ext cx="1422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3">
            <a:extLst>
              <a:ext uri="{FF2B5EF4-FFF2-40B4-BE49-F238E27FC236}">
                <a16:creationId xmlns:a16="http://schemas.microsoft.com/office/drawing/2014/main" id="{B9DF4DBC-B53C-455E-A1A6-C4057AFA7E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/>
              <a:t>1.4- </a:t>
            </a:r>
            <a:fld id="{04CBEFEC-A546-4FE8-836C-8FBC955999A9}" type="slidenum">
              <a:rPr lang="en-US" altLang="en-US"/>
              <a:pPr/>
              <a:t>15</a:t>
            </a:fld>
            <a:endParaRPr lang="en-CA" altLang="en-US" dirty="0"/>
          </a:p>
        </p:txBody>
      </p:sp>
      <p:sp>
        <p:nvSpPr>
          <p:cNvPr id="668674" name="Rectangle 2">
            <a:extLst>
              <a:ext uri="{FF2B5EF4-FFF2-40B4-BE49-F238E27FC236}">
                <a16:creationId xmlns:a16="http://schemas.microsoft.com/office/drawing/2014/main" id="{2B60DDDF-A0EB-4666-A86D-F22E5FF5A4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8966" y="0"/>
            <a:ext cx="8860736" cy="1066800"/>
          </a:xfrm>
        </p:spPr>
        <p:txBody>
          <a:bodyPr/>
          <a:lstStyle/>
          <a:p>
            <a:r>
              <a:rPr lang="el-GR" altLang="en-US" dirty="0"/>
              <a:t>ΙΔΙΌΤΗΤΕΣ ΤΟΥ ΓΙΝΟΜΈΝΟΥ ΠΊΝΑΚΑ-ΔΙΑ’ΝΥΣΜΑ </a:t>
            </a:r>
            <a:r>
              <a:rPr lang="en-US" altLang="en-US" i="1" dirty="0"/>
              <a:t>A</a:t>
            </a:r>
            <a:r>
              <a:rPr lang="en-US" altLang="en-US" b="1" dirty="0"/>
              <a:t>x</a:t>
            </a:r>
          </a:p>
        </p:txBody>
      </p:sp>
      <p:sp>
        <p:nvSpPr>
          <p:cNvPr id="668675" name="Rectangle 3">
            <a:extLst>
              <a:ext uri="{FF2B5EF4-FFF2-40B4-BE49-F238E27FC236}">
                <a16:creationId xmlns:a16="http://schemas.microsoft.com/office/drawing/2014/main" id="{E764A4F8-0839-42E9-93D1-6B643C3B9C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8966" y="1143000"/>
            <a:ext cx="8975034" cy="5334000"/>
          </a:xfrm>
        </p:spPr>
        <p:txBody>
          <a:bodyPr/>
          <a:lstStyle/>
          <a:p>
            <a:r>
              <a:rPr lang="el-GR" altLang="en-US" sz="2800" dirty="0"/>
              <a:t>Για να αποδείξεις το </a:t>
            </a:r>
            <a:r>
              <a:rPr lang="en-US" altLang="en-US" sz="2800" dirty="0"/>
              <a:t>(a), </a:t>
            </a:r>
            <a:r>
              <a:rPr lang="el-GR" altLang="en-US" sz="2800" dirty="0"/>
              <a:t>υπολόγισε το       </a:t>
            </a:r>
            <a:r>
              <a:rPr lang="en-US" altLang="en-US" sz="2800" dirty="0"/>
              <a:t>          </a:t>
            </a:r>
            <a:r>
              <a:rPr lang="el-GR" altLang="en-US" sz="2800" dirty="0"/>
              <a:t> ως γραμμικό συνδυασμό των στηλών του </a:t>
            </a:r>
            <a:r>
              <a:rPr lang="en-US" altLang="en-US" sz="2800" i="1" dirty="0"/>
              <a:t>A</a:t>
            </a:r>
            <a:r>
              <a:rPr lang="en-US" altLang="en-US" sz="2800" dirty="0"/>
              <a:t> </a:t>
            </a:r>
            <a:r>
              <a:rPr lang="el-GR" altLang="en-US" sz="2800" dirty="0"/>
              <a:t>χρησιμοποιώντας τα στοιχεία του           σαν βάρη</a:t>
            </a:r>
            <a:r>
              <a:rPr lang="en-US" altLang="en-US" sz="2800" dirty="0"/>
              <a:t>.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800" dirty="0"/>
          </a:p>
        </p:txBody>
      </p:sp>
      <p:graphicFrame>
        <p:nvGraphicFramePr>
          <p:cNvPr id="668676" name="Object 4">
            <a:extLst>
              <a:ext uri="{FF2B5EF4-FFF2-40B4-BE49-F238E27FC236}">
                <a16:creationId xmlns:a16="http://schemas.microsoft.com/office/drawing/2014/main" id="{E0509BD2-BADE-4F62-814D-E360A4DB24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9470120"/>
              </p:ext>
            </p:extLst>
          </p:nvPr>
        </p:nvGraphicFramePr>
        <p:xfrm>
          <a:off x="6083300" y="1231407"/>
          <a:ext cx="13970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97000" imgH="431800" progId="Equation.3">
                  <p:embed/>
                </p:oleObj>
              </mc:Choice>
              <mc:Fallback>
                <p:oleObj name="Equation" r:id="rId2" imgW="1397000" imgH="431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3300" y="1231407"/>
                        <a:ext cx="13970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8677" name="Object 5">
            <a:extLst>
              <a:ext uri="{FF2B5EF4-FFF2-40B4-BE49-F238E27FC236}">
                <a16:creationId xmlns:a16="http://schemas.microsoft.com/office/drawing/2014/main" id="{DE53AFE9-F2FA-4746-8F35-439B0FCEAC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3696338"/>
              </p:ext>
            </p:extLst>
          </p:nvPr>
        </p:nvGraphicFramePr>
        <p:xfrm>
          <a:off x="2895600" y="2149732"/>
          <a:ext cx="850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50680" imgH="279360" progId="Equation.DSMT4">
                  <p:embed/>
                </p:oleObj>
              </mc:Choice>
              <mc:Fallback>
                <p:oleObj name="Equation" r:id="rId4" imgW="850680" imgH="2793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149732"/>
                        <a:ext cx="8509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8678" name="Object 6">
            <a:extLst>
              <a:ext uri="{FF2B5EF4-FFF2-40B4-BE49-F238E27FC236}">
                <a16:creationId xmlns:a16="http://schemas.microsoft.com/office/drawing/2014/main" id="{E5CADB58-D861-4576-A073-E8CB3DECF3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9610969"/>
              </p:ext>
            </p:extLst>
          </p:nvPr>
        </p:nvGraphicFramePr>
        <p:xfrm>
          <a:off x="1206500" y="2443355"/>
          <a:ext cx="5803900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803900" imgH="1562100" progId="Equation.3">
                  <p:embed/>
                </p:oleObj>
              </mc:Choice>
              <mc:Fallback>
                <p:oleObj name="Equation" r:id="rId6" imgW="5803900" imgH="15621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6500" y="2443355"/>
                        <a:ext cx="5803900" cy="156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8679" name="Object 7">
            <a:extLst>
              <a:ext uri="{FF2B5EF4-FFF2-40B4-BE49-F238E27FC236}">
                <a16:creationId xmlns:a16="http://schemas.microsoft.com/office/drawing/2014/main" id="{353CB5E5-2D31-4386-B143-D1783BAC7E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5645706"/>
              </p:ext>
            </p:extLst>
          </p:nvPr>
        </p:nvGraphicFramePr>
        <p:xfrm>
          <a:off x="1744317" y="4204193"/>
          <a:ext cx="59309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930900" imgH="558800" progId="Equation.3">
                  <p:embed/>
                </p:oleObj>
              </mc:Choice>
              <mc:Fallback>
                <p:oleObj name="Equation" r:id="rId8" imgW="5930900" imgH="5588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4317" y="4204193"/>
                        <a:ext cx="59309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8680" name="Line 8">
            <a:extLst>
              <a:ext uri="{FF2B5EF4-FFF2-40B4-BE49-F238E27FC236}">
                <a16:creationId xmlns:a16="http://schemas.microsoft.com/office/drawing/2014/main" id="{FA15D72B-9320-4248-A020-D31BEDE4D618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4114800"/>
            <a:ext cx="0" cy="228600"/>
          </a:xfrm>
          <a:prstGeom prst="line">
            <a:avLst/>
          </a:prstGeom>
          <a:noFill/>
          <a:ln w="9525">
            <a:solidFill>
              <a:srgbClr val="007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8681" name="Line 9">
            <a:extLst>
              <a:ext uri="{FF2B5EF4-FFF2-40B4-BE49-F238E27FC236}">
                <a16:creationId xmlns:a16="http://schemas.microsoft.com/office/drawing/2014/main" id="{7E5571E4-69AF-4D91-A597-B208191CF1DC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4114800"/>
            <a:ext cx="0" cy="228600"/>
          </a:xfrm>
          <a:prstGeom prst="line">
            <a:avLst/>
          </a:prstGeom>
          <a:noFill/>
          <a:ln w="9525">
            <a:solidFill>
              <a:srgbClr val="007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8682" name="Line 10">
            <a:extLst>
              <a:ext uri="{FF2B5EF4-FFF2-40B4-BE49-F238E27FC236}">
                <a16:creationId xmlns:a16="http://schemas.microsoft.com/office/drawing/2014/main" id="{5F885D3F-4B00-4B10-8155-A05E81DB853D}"/>
              </a:ext>
            </a:extLst>
          </p:cNvPr>
          <p:cNvSpPr>
            <a:spLocks noChangeShapeType="1"/>
          </p:cNvSpPr>
          <p:nvPr/>
        </p:nvSpPr>
        <p:spPr bwMode="auto">
          <a:xfrm>
            <a:off x="6773334" y="4114800"/>
            <a:ext cx="0" cy="228600"/>
          </a:xfrm>
          <a:prstGeom prst="line">
            <a:avLst/>
          </a:prstGeom>
          <a:noFill/>
          <a:ln w="9525">
            <a:solidFill>
              <a:srgbClr val="007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8683" name="Line 11">
            <a:extLst>
              <a:ext uri="{FF2B5EF4-FFF2-40B4-BE49-F238E27FC236}">
                <a16:creationId xmlns:a16="http://schemas.microsoft.com/office/drawing/2014/main" id="{5E99E80F-82E5-4BC0-961C-DAF4EE0C09D3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4114800"/>
            <a:ext cx="4267200" cy="0"/>
          </a:xfrm>
          <a:prstGeom prst="line">
            <a:avLst/>
          </a:prstGeom>
          <a:noFill/>
          <a:ln w="9525">
            <a:solidFill>
              <a:srgbClr val="007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8684" name="Line 12">
            <a:extLst>
              <a:ext uri="{FF2B5EF4-FFF2-40B4-BE49-F238E27FC236}">
                <a16:creationId xmlns:a16="http://schemas.microsoft.com/office/drawing/2014/main" id="{320E52CB-5E2B-41D8-8FE6-CD55221803A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05200" y="4648200"/>
            <a:ext cx="0" cy="228600"/>
          </a:xfrm>
          <a:prstGeom prst="line">
            <a:avLst/>
          </a:prstGeom>
          <a:noFill/>
          <a:ln w="9525">
            <a:solidFill>
              <a:srgbClr val="007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8685" name="Line 13">
            <a:extLst>
              <a:ext uri="{FF2B5EF4-FFF2-40B4-BE49-F238E27FC236}">
                <a16:creationId xmlns:a16="http://schemas.microsoft.com/office/drawing/2014/main" id="{2218AB0A-39B5-4CC6-B5C3-8CFF7183AA8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86400" y="4648200"/>
            <a:ext cx="0" cy="228600"/>
          </a:xfrm>
          <a:prstGeom prst="line">
            <a:avLst/>
          </a:prstGeom>
          <a:noFill/>
          <a:ln w="9525">
            <a:solidFill>
              <a:srgbClr val="007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8686" name="Line 14">
            <a:extLst>
              <a:ext uri="{FF2B5EF4-FFF2-40B4-BE49-F238E27FC236}">
                <a16:creationId xmlns:a16="http://schemas.microsoft.com/office/drawing/2014/main" id="{5C1AD705-8DC7-4AE1-AB93-F7BBD7CC167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67600" y="4648200"/>
            <a:ext cx="0" cy="228600"/>
          </a:xfrm>
          <a:prstGeom prst="line">
            <a:avLst/>
          </a:prstGeom>
          <a:noFill/>
          <a:ln w="9525">
            <a:solidFill>
              <a:srgbClr val="007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8687" name="Line 15">
            <a:extLst>
              <a:ext uri="{FF2B5EF4-FFF2-40B4-BE49-F238E27FC236}">
                <a16:creationId xmlns:a16="http://schemas.microsoft.com/office/drawing/2014/main" id="{7AA6AEA2-1571-4A16-B677-260FDFC896BE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4876800"/>
            <a:ext cx="4267200" cy="0"/>
          </a:xfrm>
          <a:prstGeom prst="line">
            <a:avLst/>
          </a:prstGeom>
          <a:noFill/>
          <a:ln w="9525">
            <a:solidFill>
              <a:srgbClr val="007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8688" name="Text Box 16">
            <a:extLst>
              <a:ext uri="{FF2B5EF4-FFF2-40B4-BE49-F238E27FC236}">
                <a16:creationId xmlns:a16="http://schemas.microsoft.com/office/drawing/2014/main" id="{D7F8B0B2-4B1F-4E23-B6C7-A9D8ADE38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2941" y="3893378"/>
            <a:ext cx="2057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10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l-GR" altLang="en-US" sz="2000" dirty="0">
                <a:solidFill>
                  <a:srgbClr val="007FFF"/>
                </a:solidFill>
                <a:latin typeface="Times New Roman" panose="02020603050405020304" pitchFamily="18" charset="0"/>
              </a:rPr>
              <a:t>Στοιχεία του</a:t>
            </a:r>
            <a:endParaRPr lang="en-US" altLang="en-US" sz="20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668689" name="Object 17">
            <a:extLst>
              <a:ext uri="{FF2B5EF4-FFF2-40B4-BE49-F238E27FC236}">
                <a16:creationId xmlns:a16="http://schemas.microsoft.com/office/drawing/2014/main" id="{ED05367C-22E3-4B0B-B2A5-0B909C51CB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4563986"/>
              </p:ext>
            </p:extLst>
          </p:nvPr>
        </p:nvGraphicFramePr>
        <p:xfrm>
          <a:off x="8340034" y="3977515"/>
          <a:ext cx="6350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634680" imgH="228600" progId="Equation.DSMT4">
                  <p:embed/>
                </p:oleObj>
              </mc:Choice>
              <mc:Fallback>
                <p:oleObj name="Equation" r:id="rId11" imgW="634680" imgH="2286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40034" y="3977515"/>
                        <a:ext cx="6350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8690" name="Text Box 18">
            <a:extLst>
              <a:ext uri="{FF2B5EF4-FFF2-40B4-BE49-F238E27FC236}">
                <a16:creationId xmlns:a16="http://schemas.microsoft.com/office/drawing/2014/main" id="{E1A18CFE-4A33-4BA8-AF11-E3AF55E65B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9505" y="4810953"/>
            <a:ext cx="160019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10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l-GR" altLang="en-US" sz="2000" dirty="0">
                <a:solidFill>
                  <a:srgbClr val="007FFF"/>
                </a:solidFill>
                <a:latin typeface="Times New Roman" panose="02020603050405020304" pitchFamily="18" charset="0"/>
              </a:rPr>
              <a:t>Στήλες του </a:t>
            </a:r>
            <a:r>
              <a:rPr lang="en-US" altLang="en-US" sz="2000" i="1" dirty="0">
                <a:solidFill>
                  <a:srgbClr val="007FFF"/>
                </a:solidFill>
                <a:latin typeface="Times New Roman" panose="02020603050405020304" pitchFamily="18" charset="0"/>
              </a:rPr>
              <a:t>A</a:t>
            </a:r>
          </a:p>
        </p:txBody>
      </p:sp>
      <p:graphicFrame>
        <p:nvGraphicFramePr>
          <p:cNvPr id="668691" name="Object 19">
            <a:extLst>
              <a:ext uri="{FF2B5EF4-FFF2-40B4-BE49-F238E27FC236}">
                <a16:creationId xmlns:a16="http://schemas.microsoft.com/office/drawing/2014/main" id="{57F1437E-0C3D-4C45-9A24-C09EDF14AC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1311888"/>
              </p:ext>
            </p:extLst>
          </p:nvPr>
        </p:nvGraphicFramePr>
        <p:xfrm>
          <a:off x="1797050" y="5143500"/>
          <a:ext cx="65151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6515100" imgH="558800" progId="Equation.3">
                  <p:embed/>
                </p:oleObj>
              </mc:Choice>
              <mc:Fallback>
                <p:oleObj name="Equation" r:id="rId13" imgW="6515100" imgH="55880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7050" y="5143500"/>
                        <a:ext cx="65151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8692" name="Object 20">
            <a:extLst>
              <a:ext uri="{FF2B5EF4-FFF2-40B4-BE49-F238E27FC236}">
                <a16:creationId xmlns:a16="http://schemas.microsoft.com/office/drawing/2014/main" id="{9AAE8EF1-C1B0-47CE-8196-5C265F9FB5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6870880"/>
              </p:ext>
            </p:extLst>
          </p:nvPr>
        </p:nvGraphicFramePr>
        <p:xfrm>
          <a:off x="1822450" y="5943600"/>
          <a:ext cx="17145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714500" imgH="342900" progId="Equation.3">
                  <p:embed/>
                </p:oleObj>
              </mc:Choice>
              <mc:Fallback>
                <p:oleObj name="Equation" r:id="rId15" imgW="1714500" imgH="34290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2450" y="5943600"/>
                        <a:ext cx="17145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CE6C974B-7961-4B40-A6DF-B70A7BBEEF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/>
              <a:t>1.4- </a:t>
            </a:r>
            <a:fld id="{A35D3581-9CC3-4DA3-8BE9-6A7887AADEA5}" type="slidenum">
              <a:rPr lang="en-US" altLang="en-US" smtClean="0"/>
              <a:pPr/>
              <a:t>16</a:t>
            </a:fld>
            <a:endParaRPr lang="en-CA" altLang="en-US" dirty="0"/>
          </a:p>
        </p:txBody>
      </p:sp>
      <p:sp>
        <p:nvSpPr>
          <p:cNvPr id="669698" name="Rectangle 2">
            <a:extLst>
              <a:ext uri="{FF2B5EF4-FFF2-40B4-BE49-F238E27FC236}">
                <a16:creationId xmlns:a16="http://schemas.microsoft.com/office/drawing/2014/main" id="{D2D24003-464E-4CD6-A8C0-F23B0819EF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724900" cy="1066800"/>
          </a:xfrm>
        </p:spPr>
        <p:txBody>
          <a:bodyPr/>
          <a:lstStyle/>
          <a:p>
            <a:r>
              <a:rPr lang="el-GR" altLang="en-US"/>
              <a:t>ΙΔΙΌΤΗΤΕΣ ΤΟΥ ΓΙΝΟΜΈΝΟΥ ΠΊΝΑΚΑ-ΔΙΑ’ΝΥΣΜΑ </a:t>
            </a:r>
            <a:r>
              <a:rPr lang="en-US" altLang="en-US" i="1"/>
              <a:t>A</a:t>
            </a:r>
            <a:r>
              <a:rPr lang="en-US" altLang="en-US" b="1"/>
              <a:t>x</a:t>
            </a:r>
            <a:endParaRPr lang="en-US" altLang="en-US" b="1" dirty="0"/>
          </a:p>
        </p:txBody>
      </p:sp>
      <p:sp>
        <p:nvSpPr>
          <p:cNvPr id="669699" name="Rectangle 3">
            <a:extLst>
              <a:ext uri="{FF2B5EF4-FFF2-40B4-BE49-F238E27FC236}">
                <a16:creationId xmlns:a16="http://schemas.microsoft.com/office/drawing/2014/main" id="{A317006A-92E2-4533-9E67-AFE885ED79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915400" cy="4800600"/>
          </a:xfrm>
        </p:spPr>
        <p:txBody>
          <a:bodyPr/>
          <a:lstStyle/>
          <a:p>
            <a:r>
              <a:rPr lang="el-GR" altLang="en-US" sz="2800"/>
              <a:t>Για να αποδείξουμε το </a:t>
            </a:r>
            <a:r>
              <a:rPr lang="en-US" altLang="en-US" sz="2800"/>
              <a:t>(b), </a:t>
            </a:r>
            <a:r>
              <a:rPr lang="el-GR" altLang="en-US" sz="2800"/>
              <a:t>υπολόγισε το </a:t>
            </a:r>
            <a:r>
              <a:rPr lang="en-US" altLang="en-US" sz="2800"/>
              <a:t>            </a:t>
            </a:r>
            <a:r>
              <a:rPr lang="el-GR" altLang="en-US" sz="2800"/>
              <a:t>σαν γραμμικό συνδυασμό των στηλών του </a:t>
            </a:r>
            <a:r>
              <a:rPr lang="en-US" altLang="en-US" sz="2800" i="1"/>
              <a:t>A</a:t>
            </a:r>
            <a:r>
              <a:rPr lang="en-US" altLang="en-US" sz="2800"/>
              <a:t> </a:t>
            </a:r>
            <a:r>
              <a:rPr lang="el-GR" altLang="en-US" sz="2800"/>
              <a:t>με βάρη τα στοιχεία του</a:t>
            </a:r>
            <a:r>
              <a:rPr lang="en-US" altLang="en-US" sz="2800"/>
              <a:t> </a:t>
            </a:r>
            <a:r>
              <a:rPr lang="en-US" altLang="en-US" sz="2800" i="1"/>
              <a:t>c</a:t>
            </a:r>
            <a:r>
              <a:rPr lang="en-US" altLang="en-US" sz="2800" b="1"/>
              <a:t>u</a:t>
            </a:r>
            <a:r>
              <a:rPr lang="en-US" altLang="en-US" sz="2800"/>
              <a:t>.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800" dirty="0"/>
          </a:p>
        </p:txBody>
      </p:sp>
      <p:graphicFrame>
        <p:nvGraphicFramePr>
          <p:cNvPr id="669700" name="Object 4">
            <a:extLst>
              <a:ext uri="{FF2B5EF4-FFF2-40B4-BE49-F238E27FC236}">
                <a16:creationId xmlns:a16="http://schemas.microsoft.com/office/drawing/2014/main" id="{C9787AAD-B4D0-4904-9ECF-E0F1C9B146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9571504"/>
              </p:ext>
            </p:extLst>
          </p:nvPr>
        </p:nvGraphicFramePr>
        <p:xfrm>
          <a:off x="6553200" y="1434070"/>
          <a:ext cx="9398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90600" imgH="431800" progId="Equation.3">
                  <p:embed/>
                </p:oleObj>
              </mc:Choice>
              <mc:Fallback>
                <p:oleObj name="Equation" r:id="rId2" imgW="990600" imgH="431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1434070"/>
                        <a:ext cx="939800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9701" name="Object 5">
            <a:extLst>
              <a:ext uri="{FF2B5EF4-FFF2-40B4-BE49-F238E27FC236}">
                <a16:creationId xmlns:a16="http://schemas.microsoft.com/office/drawing/2014/main" id="{E97A9EFB-CA44-4C2F-9173-5CFDAB1FB7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2643004"/>
              </p:ext>
            </p:extLst>
          </p:nvPr>
        </p:nvGraphicFramePr>
        <p:xfrm>
          <a:off x="228600" y="2851150"/>
          <a:ext cx="8801100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801100" imgH="1562100" progId="Equation.3">
                  <p:embed/>
                </p:oleObj>
              </mc:Choice>
              <mc:Fallback>
                <p:oleObj name="Equation" r:id="rId4" imgW="8801100" imgH="15621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851150"/>
                        <a:ext cx="8801100" cy="156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9702" name="Object 6">
            <a:extLst>
              <a:ext uri="{FF2B5EF4-FFF2-40B4-BE49-F238E27FC236}">
                <a16:creationId xmlns:a16="http://schemas.microsoft.com/office/drawing/2014/main" id="{46EA0AEF-A27F-46E4-8F0B-B1E06EE5E3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2331684"/>
              </p:ext>
            </p:extLst>
          </p:nvPr>
        </p:nvGraphicFramePr>
        <p:xfrm>
          <a:off x="1206500" y="4533900"/>
          <a:ext cx="44069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406900" imgH="558800" progId="Equation.3">
                  <p:embed/>
                </p:oleObj>
              </mc:Choice>
              <mc:Fallback>
                <p:oleObj name="Equation" r:id="rId6" imgW="4406900" imgH="5588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6500" y="4533900"/>
                        <a:ext cx="44069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9703" name="Object 7">
            <a:extLst>
              <a:ext uri="{FF2B5EF4-FFF2-40B4-BE49-F238E27FC236}">
                <a16:creationId xmlns:a16="http://schemas.microsoft.com/office/drawing/2014/main" id="{429DA0E2-38D2-4797-A761-314F140702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8823958"/>
              </p:ext>
            </p:extLst>
          </p:nvPr>
        </p:nvGraphicFramePr>
        <p:xfrm>
          <a:off x="1212850" y="5219700"/>
          <a:ext cx="34544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454400" imgH="558800" progId="Equation.3">
                  <p:embed/>
                </p:oleObj>
              </mc:Choice>
              <mc:Fallback>
                <p:oleObj name="Equation" r:id="rId8" imgW="3454400" imgH="5588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2850" y="5219700"/>
                        <a:ext cx="34544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9704" name="Object 8">
            <a:extLst>
              <a:ext uri="{FF2B5EF4-FFF2-40B4-BE49-F238E27FC236}">
                <a16:creationId xmlns:a16="http://schemas.microsoft.com/office/drawing/2014/main" id="{5E16B57C-DC79-48B9-BBF4-CDE65BB91C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5765747"/>
              </p:ext>
            </p:extLst>
          </p:nvPr>
        </p:nvGraphicFramePr>
        <p:xfrm>
          <a:off x="1200150" y="5867400"/>
          <a:ext cx="13335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333500" imgH="431800" progId="Equation.3">
                  <p:embed/>
                </p:oleObj>
              </mc:Choice>
              <mc:Fallback>
                <p:oleObj name="Equation" r:id="rId10" imgW="1333500" imgH="4318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0150" y="5867400"/>
                        <a:ext cx="13335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EDFEDD08-D559-48BD-B67D-835BBBAAD7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/>
              <a:t>1.4- </a:t>
            </a:r>
            <a:fld id="{143988AC-71D1-4438-AD51-387FE3C955B6}" type="slidenum">
              <a:rPr lang="en-US" altLang="en-US"/>
              <a:pPr/>
              <a:t>2</a:t>
            </a:fld>
            <a:endParaRPr lang="en-CA" altLang="en-US" dirty="0"/>
          </a:p>
        </p:txBody>
      </p:sp>
      <p:sp>
        <p:nvSpPr>
          <p:cNvPr id="316418" name="Rectangle 2">
            <a:extLst>
              <a:ext uri="{FF2B5EF4-FFF2-40B4-BE49-F238E27FC236}">
                <a16:creationId xmlns:a16="http://schemas.microsoft.com/office/drawing/2014/main" id="{5D7AB534-8BC7-4EB7-89F3-2A0AD737A1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Η ΕΞΙΣΩΣΗ ΠΙΝΑΚΑ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6424" name="Rectangle 8">
                <a:extLst>
                  <a:ext uri="{FF2B5EF4-FFF2-40B4-BE49-F238E27FC236}">
                    <a16:creationId xmlns:a16="http://schemas.microsoft.com/office/drawing/2014/main" id="{A2B86B4C-CFD8-41B2-920F-E625232FC11A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143000"/>
                <a:ext cx="8382000" cy="5410200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l-GR" altLang="en-US" sz="2800" b="1" dirty="0"/>
                  <a:t>Ορισμός</a:t>
                </a:r>
                <a:r>
                  <a:rPr lang="en-US" altLang="en-US" sz="2800" b="1" dirty="0"/>
                  <a:t>:</a:t>
                </a:r>
                <a:r>
                  <a:rPr lang="en-US" altLang="en-US" sz="2800" dirty="0"/>
                  <a:t> </a:t>
                </a:r>
                <a:r>
                  <a:rPr lang="el-GR" altLang="en-US" sz="2800" dirty="0"/>
                  <a:t>Αν</a:t>
                </a:r>
                <a:r>
                  <a:rPr lang="en-US" altLang="en-US" sz="2800" dirty="0"/>
                  <a:t> </a:t>
                </a:r>
                <a:r>
                  <a:rPr lang="en-US" altLang="en-US" sz="2800" i="1" dirty="0"/>
                  <a:t>A</a:t>
                </a:r>
                <a:r>
                  <a:rPr lang="en-US" altLang="en-US" sz="2800" dirty="0"/>
                  <a:t> </a:t>
                </a:r>
                <a:r>
                  <a:rPr lang="el-GR" altLang="en-US" sz="2800" dirty="0"/>
                  <a:t>είναι ένας</a:t>
                </a:r>
                <a:r>
                  <a:rPr lang="en-US" altLang="en-US" sz="2800" dirty="0"/>
                  <a:t>           </a:t>
                </a:r>
                <a:r>
                  <a:rPr lang="el-GR" altLang="en-US" sz="2800" dirty="0"/>
                  <a:t>πίνακας</a:t>
                </a:r>
                <a:r>
                  <a:rPr lang="en-US" altLang="en-US" sz="2800" dirty="0"/>
                  <a:t>, </a:t>
                </a:r>
                <a:r>
                  <a:rPr lang="el-GR" altLang="en-US" sz="2800" dirty="0"/>
                  <a:t>με στήλες</a:t>
                </a:r>
                <a:r>
                  <a:rPr lang="en-US" altLang="en-US" sz="2800" dirty="0"/>
                  <a:t> </a:t>
                </a:r>
                <a:r>
                  <a:rPr lang="el-GR" altLang="en-US" sz="2800" dirty="0"/>
                  <a:t>=</a:t>
                </a:r>
                <a:r>
                  <a:rPr lang="en-US" altLang="en-US" sz="2800" dirty="0"/>
                  <a:t> </a:t>
                </a:r>
                <a:r>
                  <a:rPr lang="en-US" altLang="en-US" sz="2800" b="1" dirty="0"/>
                  <a:t>a</a:t>
                </a:r>
                <a:r>
                  <a:rPr lang="en-US" altLang="en-US" sz="2800" baseline="-25000" dirty="0"/>
                  <a:t>1</a:t>
                </a:r>
                <a:r>
                  <a:rPr lang="en-US" altLang="en-US" sz="2800" dirty="0"/>
                  <a:t>, …, </a:t>
                </a:r>
                <a:r>
                  <a:rPr lang="en-US" altLang="en-US" sz="2800" b="1" dirty="0"/>
                  <a:t>a</a:t>
                </a:r>
                <a:r>
                  <a:rPr lang="en-US" altLang="en-US" sz="2800" i="1" baseline="-25000" dirty="0"/>
                  <a:t>n</a:t>
                </a:r>
                <a:r>
                  <a:rPr lang="en-US" altLang="en-US" sz="2800" dirty="0"/>
                  <a:t>, </a:t>
                </a:r>
                <a:r>
                  <a:rPr lang="el-GR" altLang="en-US" sz="2800" dirty="0"/>
                  <a:t>και αν </a:t>
                </a:r>
                <a:r>
                  <a:rPr lang="en-US" altLang="en-US" sz="2800" b="1" dirty="0"/>
                  <a:t>x </a:t>
                </a:r>
                <a14:m>
                  <m:oMath xmlns:m="http://schemas.openxmlformats.org/officeDocument/2006/math">
                    <m:r>
                      <a:rPr lang="en-US" alt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altLang="en-US" sz="2800" baseline="30000" dirty="0"/>
                  <a:t>n</a:t>
                </a:r>
                <a:r>
                  <a:rPr lang="en-US" altLang="en-US" sz="2800" dirty="0"/>
                  <a:t> </a:t>
                </a:r>
                <a:r>
                  <a:rPr lang="el-GR" altLang="en-US" sz="2800" dirty="0"/>
                  <a:t>τότε </a:t>
                </a:r>
                <a:r>
                  <a:rPr lang="el-GR" altLang="en-US" sz="2800" b="1" dirty="0"/>
                  <a:t>το γινόμενο του </a:t>
                </a:r>
                <a:r>
                  <a:rPr lang="en-US" altLang="en-US" sz="2800" b="1" i="1" dirty="0"/>
                  <a:t>A</a:t>
                </a:r>
                <a:r>
                  <a:rPr lang="en-US" altLang="en-US" sz="2800" b="1" dirty="0"/>
                  <a:t> </a:t>
                </a:r>
                <a:r>
                  <a:rPr lang="el-GR" altLang="en-US" sz="2800" b="1" dirty="0"/>
                  <a:t>με το</a:t>
                </a:r>
                <a:r>
                  <a:rPr lang="en-US" altLang="en-US" sz="2800" b="1" dirty="0"/>
                  <a:t> x</a:t>
                </a:r>
                <a:r>
                  <a:rPr lang="en-US" altLang="en-US" sz="2800" dirty="0"/>
                  <a:t>, </a:t>
                </a:r>
                <a:r>
                  <a:rPr lang="el-GR" altLang="en-US" sz="2800" dirty="0"/>
                  <a:t>συμβολίζεται με </a:t>
                </a:r>
                <a:r>
                  <a:rPr lang="en-US" altLang="en-US" sz="2800" i="1" dirty="0"/>
                  <a:t>A</a:t>
                </a:r>
                <a:r>
                  <a:rPr lang="en-US" altLang="en-US" sz="2800" b="1" dirty="0"/>
                  <a:t>x</a:t>
                </a:r>
                <a:r>
                  <a:rPr lang="en-US" altLang="en-US" sz="2800" dirty="0"/>
                  <a:t>, </a:t>
                </a:r>
                <a:r>
                  <a:rPr lang="el-GR" altLang="en-US" sz="2800" dirty="0"/>
                  <a:t>είναι ο </a:t>
                </a:r>
                <a:r>
                  <a:rPr lang="el-GR" altLang="en-US" sz="2800" b="1" dirty="0"/>
                  <a:t>γραμμικός συνδυασμός των στηλών του </a:t>
                </a:r>
                <a:r>
                  <a:rPr lang="en-US" altLang="en-US" sz="2800" b="1" i="1" dirty="0"/>
                  <a:t>A</a:t>
                </a:r>
                <a:r>
                  <a:rPr lang="en-US" altLang="en-US" sz="2800" b="1" dirty="0"/>
                  <a:t> </a:t>
                </a:r>
                <a:r>
                  <a:rPr lang="el-GR" altLang="en-US" sz="2800" b="1" dirty="0"/>
                  <a:t>με βάρη τα αντίστοιχα στοιχεία του </a:t>
                </a:r>
                <a:r>
                  <a:rPr lang="en-US" altLang="en-US" sz="2800" b="1" dirty="0"/>
                  <a:t>x </a:t>
                </a:r>
                <a:r>
                  <a:rPr lang="el-GR" altLang="en-US" sz="2800" dirty="0"/>
                  <a:t>δηλαδή</a:t>
                </a:r>
                <a:r>
                  <a:rPr lang="en-US" altLang="en-US" sz="2800" dirty="0"/>
                  <a:t>,</a:t>
                </a:r>
              </a:p>
              <a:p>
                <a:pPr>
                  <a:lnSpc>
                    <a:spcPct val="90000"/>
                  </a:lnSpc>
                </a:pPr>
                <a:endParaRPr lang="en-US" altLang="en-US" sz="2800" dirty="0"/>
              </a:p>
              <a:p>
                <a:pPr>
                  <a:lnSpc>
                    <a:spcPct val="90000"/>
                  </a:lnSpc>
                </a:pPr>
                <a:endParaRPr lang="en-US" altLang="en-US" sz="2800" dirty="0"/>
              </a:p>
              <a:p>
                <a:pPr>
                  <a:lnSpc>
                    <a:spcPct val="90000"/>
                  </a:lnSpc>
                  <a:buFont typeface="Wingdings" panose="05000000000000000000" pitchFamily="2" charset="2"/>
                  <a:buNone/>
                </a:pPr>
                <a:r>
                  <a:rPr lang="en-US" altLang="en-US" sz="2800" dirty="0"/>
                  <a:t>                                                                                           .</a:t>
                </a:r>
              </a:p>
              <a:p>
                <a:pPr>
                  <a:lnSpc>
                    <a:spcPct val="90000"/>
                  </a:lnSpc>
                </a:pPr>
                <a:endParaRPr lang="en-US" altLang="en-US" sz="2800" dirty="0"/>
              </a:p>
              <a:p>
                <a:pPr>
                  <a:lnSpc>
                    <a:spcPct val="90000"/>
                  </a:lnSpc>
                </a:pPr>
                <a:endParaRPr lang="en-US" altLang="en-US" sz="2800" dirty="0"/>
              </a:p>
              <a:p>
                <a:pPr>
                  <a:lnSpc>
                    <a:spcPct val="90000"/>
                  </a:lnSpc>
                </a:pPr>
                <a:r>
                  <a:rPr lang="el-GR" altLang="en-US" sz="2800" i="1" dirty="0"/>
                  <a:t>Το </a:t>
                </a:r>
                <a:r>
                  <a:rPr lang="en-US" altLang="en-US" sz="2800" i="1" dirty="0"/>
                  <a:t>A</a:t>
                </a:r>
                <a:r>
                  <a:rPr lang="en-US" altLang="en-US" sz="2800" b="1" dirty="0"/>
                  <a:t>x</a:t>
                </a:r>
                <a:r>
                  <a:rPr lang="en-US" altLang="en-US" sz="2800" dirty="0"/>
                  <a:t> </a:t>
                </a:r>
                <a:r>
                  <a:rPr lang="el-GR" altLang="en-US" sz="2800" dirty="0"/>
                  <a:t>ορίζεται μόνο εάν το πλήθος των στηλών του Α ισούται με το πλήθος των στοιχείων του </a:t>
                </a:r>
                <a:r>
                  <a:rPr lang="en-US" altLang="en-US" sz="2800" b="1" dirty="0"/>
                  <a:t>x</a:t>
                </a:r>
                <a:r>
                  <a:rPr lang="en-US" altLang="en-US" sz="2800" dirty="0"/>
                  <a:t>.</a:t>
                </a:r>
              </a:p>
            </p:txBody>
          </p:sp>
        </mc:Choice>
        <mc:Fallback xmlns="">
          <p:sp>
            <p:nvSpPr>
              <p:cNvPr id="316424" name="Rectangle 8">
                <a:extLst>
                  <a:ext uri="{FF2B5EF4-FFF2-40B4-BE49-F238E27FC236}">
                    <a16:creationId xmlns:a16="http://schemas.microsoft.com/office/drawing/2014/main" id="{A2B86B4C-CFD8-41B2-920F-E625232FC1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143000"/>
                <a:ext cx="8382000" cy="5410200"/>
              </a:xfrm>
              <a:blipFill>
                <a:blip r:embed="rId3"/>
                <a:stretch>
                  <a:fillRect l="-1364" t="-1878" r="-136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16432" name="Object 16">
            <a:extLst>
              <a:ext uri="{FF2B5EF4-FFF2-40B4-BE49-F238E27FC236}">
                <a16:creationId xmlns:a16="http://schemas.microsoft.com/office/drawing/2014/main" id="{8A500716-5774-4031-8F24-7EBDE8527C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3813682"/>
              </p:ext>
            </p:extLst>
          </p:nvPr>
        </p:nvGraphicFramePr>
        <p:xfrm>
          <a:off x="3727450" y="615950"/>
          <a:ext cx="11557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55700" imgH="342900" progId="Equation.3">
                  <p:embed/>
                </p:oleObj>
              </mc:Choice>
              <mc:Fallback>
                <p:oleObj name="Equation" r:id="rId4" imgW="1155700" imgH="3429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7450" y="615950"/>
                        <a:ext cx="11557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6433" name="Object 17">
            <a:extLst>
              <a:ext uri="{FF2B5EF4-FFF2-40B4-BE49-F238E27FC236}">
                <a16:creationId xmlns:a16="http://schemas.microsoft.com/office/drawing/2014/main" id="{CA7A131B-F195-4546-921A-D64FF1B3D7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9440388"/>
              </p:ext>
            </p:extLst>
          </p:nvPr>
        </p:nvGraphicFramePr>
        <p:xfrm>
          <a:off x="4648200" y="1257300"/>
          <a:ext cx="8636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63280" imgH="253800" progId="Equation.DSMT4">
                  <p:embed/>
                </p:oleObj>
              </mc:Choice>
              <mc:Fallback>
                <p:oleObj name="Equation" r:id="rId6" imgW="863280" imgH="2538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257300"/>
                        <a:ext cx="863600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6435" name="Object 19">
            <a:extLst>
              <a:ext uri="{FF2B5EF4-FFF2-40B4-BE49-F238E27FC236}">
                <a16:creationId xmlns:a16="http://schemas.microsoft.com/office/drawing/2014/main" id="{90C1519E-BF16-4311-AA9A-74BE4F5BCA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0027302"/>
              </p:ext>
            </p:extLst>
          </p:nvPr>
        </p:nvGraphicFramePr>
        <p:xfrm>
          <a:off x="472722" y="3149600"/>
          <a:ext cx="8166100" cy="238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165880" imgH="2387520" progId="Equation.DSMT4">
                  <p:embed/>
                </p:oleObj>
              </mc:Choice>
              <mc:Fallback>
                <p:oleObj name="Equation" r:id="rId8" imgW="8165880" imgH="238752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722" y="3149600"/>
                        <a:ext cx="8166100" cy="238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D5496DF-263B-4F2F-8837-9D21A8FFAA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/>
              <a:t>1.4- </a:t>
            </a:r>
            <a:fld id="{D9B1D6B4-8899-45F7-8E14-A7DE8499790E}" type="slidenum">
              <a:rPr lang="en-US" altLang="en-US"/>
              <a:pPr/>
              <a:t>3</a:t>
            </a:fld>
            <a:endParaRPr lang="en-CA" altLang="en-US" dirty="0"/>
          </a:p>
        </p:txBody>
      </p:sp>
      <p:sp>
        <p:nvSpPr>
          <p:cNvPr id="653314" name="Rectangle 2">
            <a:extLst>
              <a:ext uri="{FF2B5EF4-FFF2-40B4-BE49-F238E27FC236}">
                <a16:creationId xmlns:a16="http://schemas.microsoft.com/office/drawing/2014/main" id="{56F04575-BB7C-4C1F-8C51-4D9A256CA4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Η ΕΞΙΣΩΣΗ ΠΙΝΑΚΑ</a:t>
            </a:r>
            <a:endParaRPr lang="en-US" altLang="en-US" dirty="0"/>
          </a:p>
        </p:txBody>
      </p:sp>
      <p:sp>
        <p:nvSpPr>
          <p:cNvPr id="653318" name="Rectangle 6">
            <a:extLst>
              <a:ext uri="{FF2B5EF4-FFF2-40B4-BE49-F238E27FC236}">
                <a16:creationId xmlns:a16="http://schemas.microsoft.com/office/drawing/2014/main" id="{50A9FBD3-C126-4A22-9CD1-7F3DF079D0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n-US" sz="2800" b="1" dirty="0"/>
              <a:t>Παράδειγμα</a:t>
            </a:r>
            <a:r>
              <a:rPr lang="en-US" altLang="en-US" sz="2800" b="1" dirty="0"/>
              <a:t> 1:</a:t>
            </a:r>
            <a:r>
              <a:rPr lang="en-US" altLang="en-US" sz="2800" dirty="0"/>
              <a:t> </a:t>
            </a:r>
            <a:r>
              <a:rPr lang="el-GR" altLang="en-US" sz="2800" dirty="0"/>
              <a:t>Για</a:t>
            </a:r>
            <a:r>
              <a:rPr lang="en-US" altLang="en-US" sz="2800" dirty="0"/>
              <a:t> </a:t>
            </a:r>
            <a:r>
              <a:rPr lang="en-US" altLang="en-US" sz="2800" b="1" dirty="0"/>
              <a:t>v</a:t>
            </a:r>
            <a:r>
              <a:rPr lang="en-US" altLang="en-US" sz="2800" baseline="-25000" dirty="0"/>
              <a:t>1</a:t>
            </a:r>
            <a:r>
              <a:rPr lang="en-US" altLang="en-US" sz="2800" dirty="0"/>
              <a:t>, </a:t>
            </a:r>
            <a:r>
              <a:rPr lang="en-US" altLang="en-US" sz="2800" b="1" dirty="0"/>
              <a:t>v</a:t>
            </a:r>
            <a:r>
              <a:rPr lang="en-US" altLang="en-US" sz="2800" baseline="-25000" dirty="0"/>
              <a:t>2</a:t>
            </a:r>
            <a:r>
              <a:rPr lang="en-US" altLang="en-US" sz="2800" dirty="0"/>
              <a:t>, </a:t>
            </a:r>
            <a:r>
              <a:rPr lang="en-US" altLang="en-US" sz="2800" b="1" dirty="0"/>
              <a:t>v</a:t>
            </a:r>
            <a:r>
              <a:rPr lang="en-US" altLang="en-US" sz="2800" baseline="-25000" dirty="0"/>
              <a:t>3</a:t>
            </a:r>
            <a:r>
              <a:rPr lang="en-US" altLang="en-US" sz="2800" dirty="0"/>
              <a:t> </a:t>
            </a:r>
            <a:r>
              <a:rPr lang="el-GR" altLang="en-US" sz="2800" dirty="0"/>
              <a:t>∈ </a:t>
            </a:r>
            <a:r>
              <a:rPr lang="el-GR" altLang="en-US" sz="2800" dirty="0" err="1"/>
              <a:t>ℝ</a:t>
            </a:r>
            <a:r>
              <a:rPr lang="en-US" altLang="en-US" sz="2800" baseline="30000" dirty="0"/>
              <a:t>m</a:t>
            </a:r>
            <a:r>
              <a:rPr lang="en-US" altLang="en-US" sz="2800" dirty="0"/>
              <a:t>, </a:t>
            </a:r>
            <a:r>
              <a:rPr lang="el-GR" altLang="en-US" sz="2800" dirty="0"/>
              <a:t>δώστε τον γραμμικό συνδυασμό</a:t>
            </a:r>
            <a:r>
              <a:rPr lang="en-US" altLang="en-US" sz="2800" dirty="0"/>
              <a:t>                           </a:t>
            </a:r>
            <a:r>
              <a:rPr lang="el-GR" altLang="en-US" sz="2800" dirty="0"/>
              <a:t>σαν γινόμενο πίνακα με διάνυσμα</a:t>
            </a:r>
            <a:r>
              <a:rPr lang="en-US" altLang="en-US" sz="2800" dirty="0"/>
              <a:t>.</a:t>
            </a:r>
          </a:p>
          <a:p>
            <a:r>
              <a:rPr lang="el-GR" altLang="en-US" sz="2800" b="1" dirty="0"/>
              <a:t>Λύση</a:t>
            </a:r>
            <a:r>
              <a:rPr lang="en-US" altLang="en-US" sz="2800" b="1" dirty="0"/>
              <a:t>:</a:t>
            </a:r>
            <a:r>
              <a:rPr lang="en-US" altLang="en-US" sz="2800" dirty="0"/>
              <a:t> </a:t>
            </a:r>
            <a:r>
              <a:rPr lang="el-GR" altLang="en-US" sz="2800" dirty="0"/>
              <a:t>Τοποθετήστε τα</a:t>
            </a:r>
            <a:r>
              <a:rPr lang="en-US" altLang="en-US" sz="2800" dirty="0"/>
              <a:t> </a:t>
            </a:r>
            <a:r>
              <a:rPr lang="en-US" altLang="en-US" sz="2800" b="1" dirty="0"/>
              <a:t>v</a:t>
            </a:r>
            <a:r>
              <a:rPr lang="en-US" altLang="en-US" sz="2800" baseline="-25000" dirty="0"/>
              <a:t>1</a:t>
            </a:r>
            <a:r>
              <a:rPr lang="en-US" altLang="en-US" sz="2800" dirty="0"/>
              <a:t>, </a:t>
            </a:r>
            <a:r>
              <a:rPr lang="en-US" altLang="en-US" sz="2800" b="1" dirty="0"/>
              <a:t>v</a:t>
            </a:r>
            <a:r>
              <a:rPr lang="en-US" altLang="en-US" sz="2800" baseline="-25000" dirty="0"/>
              <a:t>2</a:t>
            </a:r>
            <a:r>
              <a:rPr lang="en-US" altLang="en-US" sz="2800" dirty="0"/>
              <a:t>, </a:t>
            </a:r>
            <a:r>
              <a:rPr lang="en-US" altLang="en-US" sz="2800" b="1" dirty="0"/>
              <a:t>v</a:t>
            </a:r>
            <a:r>
              <a:rPr lang="en-US" altLang="en-US" sz="2800" baseline="-25000" dirty="0"/>
              <a:t>3</a:t>
            </a:r>
            <a:r>
              <a:rPr lang="en-US" altLang="en-US" sz="2800" dirty="0"/>
              <a:t> </a:t>
            </a:r>
            <a:r>
              <a:rPr lang="el-GR" altLang="en-US" sz="2800" dirty="0"/>
              <a:t>στις στήλες ενός πίνακα </a:t>
            </a:r>
            <a:r>
              <a:rPr lang="en-US" altLang="en-US" sz="2800" i="1" dirty="0"/>
              <a:t>A</a:t>
            </a:r>
            <a:r>
              <a:rPr lang="en-US" altLang="en-US" sz="2800" dirty="0"/>
              <a:t> </a:t>
            </a:r>
            <a:r>
              <a:rPr lang="el-GR" altLang="en-US" sz="2800" dirty="0"/>
              <a:t>και τα βάρη </a:t>
            </a:r>
            <a:r>
              <a:rPr lang="en-US" altLang="en-US" sz="2800" dirty="0"/>
              <a:t>3,     , 7 </a:t>
            </a:r>
            <a:r>
              <a:rPr lang="el-GR" altLang="en-US" sz="2800" dirty="0"/>
              <a:t>στον διάνυσμα </a:t>
            </a:r>
            <a:r>
              <a:rPr lang="en-US" altLang="en-US" sz="2800" b="1" dirty="0"/>
              <a:t>x</a:t>
            </a:r>
            <a:r>
              <a:rPr lang="en-US" altLang="en-US" sz="2800" dirty="0"/>
              <a:t>.</a:t>
            </a:r>
          </a:p>
          <a:p>
            <a:r>
              <a:rPr lang="el-GR" altLang="en-US" sz="2800" dirty="0"/>
              <a:t>Δηλαδή</a:t>
            </a:r>
            <a:r>
              <a:rPr lang="en-US" altLang="en-US" sz="2800" dirty="0"/>
              <a:t>, </a:t>
            </a:r>
          </a:p>
          <a:p>
            <a:endParaRPr lang="en-US" altLang="en-US" sz="2800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 dirty="0"/>
              <a:t>                                                                                   .</a:t>
            </a:r>
          </a:p>
        </p:txBody>
      </p:sp>
      <p:graphicFrame>
        <p:nvGraphicFramePr>
          <p:cNvPr id="653316" name="Object 4">
            <a:extLst>
              <a:ext uri="{FF2B5EF4-FFF2-40B4-BE49-F238E27FC236}">
                <a16:creationId xmlns:a16="http://schemas.microsoft.com/office/drawing/2014/main" id="{00C2A375-DC20-4739-A38E-2EC91FF34938}"/>
              </a:ext>
            </a:extLst>
          </p:cNvPr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128079536"/>
              </p:ext>
            </p:extLst>
          </p:nvPr>
        </p:nvGraphicFramePr>
        <p:xfrm>
          <a:off x="3733800" y="617538"/>
          <a:ext cx="1143000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55700" imgH="342900" progId="Equation.3">
                  <p:embed/>
                </p:oleObj>
              </mc:Choice>
              <mc:Fallback>
                <p:oleObj name="Equation" r:id="rId2" imgW="1155700" imgH="3429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617538"/>
                        <a:ext cx="1143000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3320" name="Object 8">
            <a:extLst>
              <a:ext uri="{FF2B5EF4-FFF2-40B4-BE49-F238E27FC236}">
                <a16:creationId xmlns:a16="http://schemas.microsoft.com/office/drawing/2014/main" id="{E471265B-30C8-48DF-B46F-D0D457B5FE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4105"/>
              </p:ext>
            </p:extLst>
          </p:nvPr>
        </p:nvGraphicFramePr>
        <p:xfrm>
          <a:off x="4038600" y="2057400"/>
          <a:ext cx="2159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374900" imgH="558800" progId="Equation.3">
                  <p:embed/>
                </p:oleObj>
              </mc:Choice>
              <mc:Fallback>
                <p:oleObj name="Equation" r:id="rId4" imgW="2374900" imgH="5588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057400"/>
                        <a:ext cx="21590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3321" name="Object 9">
            <a:extLst>
              <a:ext uri="{FF2B5EF4-FFF2-40B4-BE49-F238E27FC236}">
                <a16:creationId xmlns:a16="http://schemas.microsoft.com/office/drawing/2014/main" id="{269A63AA-1DDD-4DD0-8FC6-D21BF62563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1012716"/>
              </p:ext>
            </p:extLst>
          </p:nvPr>
        </p:nvGraphicFramePr>
        <p:xfrm>
          <a:off x="4323835" y="3524614"/>
          <a:ext cx="381000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44240" imgH="342720" progId="Equation.DSMT4">
                  <p:embed/>
                </p:oleObj>
              </mc:Choice>
              <mc:Fallback>
                <p:oleObj name="Equation" r:id="rId6" imgW="444240" imgH="34272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3835" y="3524614"/>
                        <a:ext cx="381000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3322" name="Object 10">
            <a:extLst>
              <a:ext uri="{FF2B5EF4-FFF2-40B4-BE49-F238E27FC236}">
                <a16:creationId xmlns:a16="http://schemas.microsoft.com/office/drawing/2014/main" id="{0D35A1BA-A027-48DA-BED9-270769CF66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9975613"/>
              </p:ext>
            </p:extLst>
          </p:nvPr>
        </p:nvGraphicFramePr>
        <p:xfrm>
          <a:off x="838200" y="4260850"/>
          <a:ext cx="7569200" cy="191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569200" imgH="1917700" progId="Equation.3">
                  <p:embed/>
                </p:oleObj>
              </mc:Choice>
              <mc:Fallback>
                <p:oleObj name="Equation" r:id="rId8" imgW="7569200" imgH="19177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260850"/>
                        <a:ext cx="7569200" cy="191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FD2D1D5E-A1B8-4A38-9FE4-7F487AE116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/>
              <a:t>1.4- </a:t>
            </a:r>
            <a:fld id="{AB0BD255-4C21-401D-AA3D-6B8B92BBE531}" type="slidenum">
              <a:rPr lang="en-US" altLang="en-US"/>
              <a:pPr/>
              <a:t>4</a:t>
            </a:fld>
            <a:endParaRPr lang="en-CA" altLang="en-US" dirty="0"/>
          </a:p>
        </p:txBody>
      </p:sp>
      <p:sp>
        <p:nvSpPr>
          <p:cNvPr id="656386" name="Rectangle 2">
            <a:extLst>
              <a:ext uri="{FF2B5EF4-FFF2-40B4-BE49-F238E27FC236}">
                <a16:creationId xmlns:a16="http://schemas.microsoft.com/office/drawing/2014/main" id="{ABAB5C17-960C-4D74-9220-F6055771D3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Η ΕΞΙΣΩΣΗ ΠΙΝΑΚΑ</a:t>
            </a:r>
            <a:endParaRPr lang="en-US" altLang="en-US" dirty="0"/>
          </a:p>
        </p:txBody>
      </p:sp>
      <p:sp>
        <p:nvSpPr>
          <p:cNvPr id="656387" name="Rectangle 3">
            <a:extLst>
              <a:ext uri="{FF2B5EF4-FFF2-40B4-BE49-F238E27FC236}">
                <a16:creationId xmlns:a16="http://schemas.microsoft.com/office/drawing/2014/main" id="{CD149470-0893-4D9F-BB38-197F024248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10600" cy="4572000"/>
          </a:xfrm>
        </p:spPr>
        <p:txBody>
          <a:bodyPr/>
          <a:lstStyle/>
          <a:p>
            <a:r>
              <a:rPr lang="el-GR" altLang="en-US" sz="2800" dirty="0"/>
              <a:t>Τώρα, γράψτε το σύστημα των γραμμικών εξισώσεων ως διανυσματική εξίσωση που περιλαμβάνει έναν γραμμικό συνδυασμό διανυσμάτων.</a:t>
            </a:r>
            <a:r>
              <a:rPr lang="en-US" altLang="en-US" sz="2800" dirty="0"/>
              <a:t> </a:t>
            </a:r>
          </a:p>
          <a:p>
            <a:r>
              <a:rPr lang="el-GR" altLang="en-US" sz="2800" dirty="0"/>
              <a:t>Για παράδειγμα το σύστημα</a:t>
            </a:r>
            <a:endParaRPr lang="en-US" altLang="en-US" sz="2800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 dirty="0"/>
              <a:t>                                                                              ----(1)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800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 dirty="0"/>
              <a:t>	</a:t>
            </a:r>
            <a:r>
              <a:rPr lang="el-GR" altLang="en-US" sz="2800" dirty="0"/>
              <a:t>είναι ισοδύναμο με το</a:t>
            </a:r>
            <a:endParaRPr lang="en-US" altLang="en-US" sz="2800" dirty="0"/>
          </a:p>
          <a:p>
            <a:pPr>
              <a:buFont typeface="Wingdings" panose="05000000000000000000" pitchFamily="2" charset="2"/>
              <a:buNone/>
            </a:pPr>
            <a:endParaRPr lang="en-US" altLang="en-US" sz="1600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 dirty="0"/>
              <a:t>                                                                   .          ----(2)</a:t>
            </a:r>
          </a:p>
        </p:txBody>
      </p:sp>
      <p:graphicFrame>
        <p:nvGraphicFramePr>
          <p:cNvPr id="656388" name="Object 4">
            <a:extLst>
              <a:ext uri="{FF2B5EF4-FFF2-40B4-BE49-F238E27FC236}">
                <a16:creationId xmlns:a16="http://schemas.microsoft.com/office/drawing/2014/main" id="{9F649C7E-F408-40E2-BB4F-0C5E9ABF61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3883281"/>
              </p:ext>
            </p:extLst>
          </p:nvPr>
        </p:nvGraphicFramePr>
        <p:xfrm>
          <a:off x="3727450" y="615950"/>
          <a:ext cx="11557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55700" imgH="342900" progId="Equation.3">
                  <p:embed/>
                </p:oleObj>
              </mc:Choice>
              <mc:Fallback>
                <p:oleObj name="Equation" r:id="rId2" imgW="1155700" imgH="3429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7450" y="615950"/>
                        <a:ext cx="11557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6389" name="Object 5">
            <a:extLst>
              <a:ext uri="{FF2B5EF4-FFF2-40B4-BE49-F238E27FC236}">
                <a16:creationId xmlns:a16="http://schemas.microsoft.com/office/drawing/2014/main" id="{E3DEEF9F-296D-4CB8-A1B1-D5B869F0BB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1928598"/>
              </p:ext>
            </p:extLst>
          </p:nvPr>
        </p:nvGraphicFramePr>
        <p:xfrm>
          <a:off x="2590800" y="3429000"/>
          <a:ext cx="25400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539800" imgH="1091880" progId="Equation.DSMT4">
                  <p:embed/>
                </p:oleObj>
              </mc:Choice>
              <mc:Fallback>
                <p:oleObj name="Equation" r:id="rId4" imgW="2539800" imgH="10918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429000"/>
                        <a:ext cx="2540000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6390" name="Object 6">
            <a:extLst>
              <a:ext uri="{FF2B5EF4-FFF2-40B4-BE49-F238E27FC236}">
                <a16:creationId xmlns:a16="http://schemas.microsoft.com/office/drawing/2014/main" id="{94D11EF9-DDE5-4D42-A4BF-B0C4535B0E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6235996"/>
              </p:ext>
            </p:extLst>
          </p:nvPr>
        </p:nvGraphicFramePr>
        <p:xfrm>
          <a:off x="1600200" y="4992816"/>
          <a:ext cx="49276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927320" imgH="1143000" progId="Equation.DSMT4">
                  <p:embed/>
                </p:oleObj>
              </mc:Choice>
              <mc:Fallback>
                <p:oleObj name="Equation" r:id="rId6" imgW="4927320" imgH="11430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992816"/>
                        <a:ext cx="49276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9EF87337-9AF0-4DF7-99EF-A3D135C554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/>
              <a:t>1.4- </a:t>
            </a:r>
            <a:fld id="{BF925611-D505-4345-9C95-8DB19F59A136}" type="slidenum">
              <a:rPr lang="en-US" altLang="en-US"/>
              <a:pPr/>
              <a:t>5</a:t>
            </a:fld>
            <a:endParaRPr lang="en-CA" altLang="en-US" dirty="0"/>
          </a:p>
        </p:txBody>
      </p:sp>
      <p:sp>
        <p:nvSpPr>
          <p:cNvPr id="657410" name="Rectangle 2">
            <a:extLst>
              <a:ext uri="{FF2B5EF4-FFF2-40B4-BE49-F238E27FC236}">
                <a16:creationId xmlns:a16="http://schemas.microsoft.com/office/drawing/2014/main" id="{99C4DF89-94C6-4C8C-A910-FF73588565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Η ΕΞΙΣΩΣΗ ΠΙΝΑΚΑ</a:t>
            </a:r>
            <a:endParaRPr lang="en-US" altLang="en-US" dirty="0"/>
          </a:p>
        </p:txBody>
      </p:sp>
      <p:sp>
        <p:nvSpPr>
          <p:cNvPr id="657411" name="Rectangle 3">
            <a:extLst>
              <a:ext uri="{FF2B5EF4-FFF2-40B4-BE49-F238E27FC236}">
                <a16:creationId xmlns:a16="http://schemas.microsoft.com/office/drawing/2014/main" id="{CFDAAAA6-67B1-421F-85E8-B17E1D3BED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n-US" sz="2800" dirty="0"/>
              <a:t>Όπως στο δοθέν παράδειγμα </a:t>
            </a:r>
            <a:r>
              <a:rPr lang="en-US" altLang="en-US" sz="2800" dirty="0"/>
              <a:t>(1), </a:t>
            </a:r>
            <a:r>
              <a:rPr lang="el-GR" altLang="en-US" sz="2800" dirty="0"/>
              <a:t>ο γραμμικός συνδυασμός του αριστερού μέλους είναι γινόμενο πίνακα επί διάνυσμα</a:t>
            </a:r>
            <a:r>
              <a:rPr lang="en-US" altLang="en-US" sz="2800" dirty="0"/>
              <a:t>, </a:t>
            </a:r>
            <a:r>
              <a:rPr lang="el-GR" altLang="en-US" sz="2800" dirty="0"/>
              <a:t>έτσι η </a:t>
            </a:r>
            <a:r>
              <a:rPr lang="en-US" altLang="en-US" sz="2800" dirty="0"/>
              <a:t>(2) </a:t>
            </a:r>
            <a:r>
              <a:rPr lang="el-GR" altLang="en-US" sz="2800" dirty="0"/>
              <a:t>γίνεται</a:t>
            </a:r>
            <a:endParaRPr lang="en-US" altLang="en-US" sz="2800" dirty="0"/>
          </a:p>
          <a:p>
            <a:endParaRPr lang="en-US" altLang="en-US" sz="2800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 dirty="0"/>
              <a:t>                                                               .               ----(3)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800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 dirty="0"/>
              <a:t> </a:t>
            </a:r>
          </a:p>
          <a:p>
            <a:r>
              <a:rPr lang="el-GR" altLang="en-US" sz="2800" dirty="0"/>
              <a:t>Η</a:t>
            </a:r>
            <a:r>
              <a:rPr lang="en-US" altLang="en-US" sz="2800" dirty="0"/>
              <a:t> (3) </a:t>
            </a:r>
            <a:r>
              <a:rPr lang="el-GR" altLang="en-US" sz="2800" dirty="0"/>
              <a:t>έχει την μορφή               </a:t>
            </a:r>
            <a:r>
              <a:rPr lang="en-US" altLang="en-US" sz="2800" dirty="0"/>
              <a:t>. </a:t>
            </a:r>
            <a:r>
              <a:rPr lang="el-GR" altLang="en-US" sz="2800" dirty="0"/>
              <a:t>Μια τέτοια εξίσωση ονομάζεται </a:t>
            </a:r>
            <a:r>
              <a:rPr lang="el-GR" altLang="en-US" sz="2800" b="1" dirty="0"/>
              <a:t>εξίσωση πίνακα</a:t>
            </a:r>
            <a:r>
              <a:rPr lang="el-GR" altLang="en-US" sz="2800" dirty="0"/>
              <a:t>. </a:t>
            </a:r>
            <a:endParaRPr lang="en-US" altLang="en-US" sz="2800" dirty="0"/>
          </a:p>
        </p:txBody>
      </p:sp>
      <p:graphicFrame>
        <p:nvGraphicFramePr>
          <p:cNvPr id="657412" name="Object 4">
            <a:extLst>
              <a:ext uri="{FF2B5EF4-FFF2-40B4-BE49-F238E27FC236}">
                <a16:creationId xmlns:a16="http://schemas.microsoft.com/office/drawing/2014/main" id="{1177DEFD-2D8B-42CC-96AF-82D0B4AD2B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4782448"/>
              </p:ext>
            </p:extLst>
          </p:nvPr>
        </p:nvGraphicFramePr>
        <p:xfrm>
          <a:off x="3727450" y="615950"/>
          <a:ext cx="11557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55700" imgH="342900" progId="Equation.3">
                  <p:embed/>
                </p:oleObj>
              </mc:Choice>
              <mc:Fallback>
                <p:oleObj name="Equation" r:id="rId2" imgW="1155700" imgH="3429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7450" y="615950"/>
                        <a:ext cx="11557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7413" name="Object 5">
            <a:extLst>
              <a:ext uri="{FF2B5EF4-FFF2-40B4-BE49-F238E27FC236}">
                <a16:creationId xmlns:a16="http://schemas.microsoft.com/office/drawing/2014/main" id="{91AE1BC4-6BC3-44A0-8B73-652A6FDC3F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5107775"/>
              </p:ext>
            </p:extLst>
          </p:nvPr>
        </p:nvGraphicFramePr>
        <p:xfrm>
          <a:off x="2286000" y="2997200"/>
          <a:ext cx="38862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886200" imgH="1777680" progId="Equation.DSMT4">
                  <p:embed/>
                </p:oleObj>
              </mc:Choice>
              <mc:Fallback>
                <p:oleObj name="Equation" r:id="rId4" imgW="3886200" imgH="17776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997200"/>
                        <a:ext cx="3886200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7414" name="Object 6">
            <a:extLst>
              <a:ext uri="{FF2B5EF4-FFF2-40B4-BE49-F238E27FC236}">
                <a16:creationId xmlns:a16="http://schemas.microsoft.com/office/drawing/2014/main" id="{882BE3EF-DCD6-48CB-AE20-FC690609E9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0134867"/>
              </p:ext>
            </p:extLst>
          </p:nvPr>
        </p:nvGraphicFramePr>
        <p:xfrm>
          <a:off x="3994150" y="5086350"/>
          <a:ext cx="11557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55700" imgH="342900" progId="Equation.3">
                  <p:embed/>
                </p:oleObj>
              </mc:Choice>
              <mc:Fallback>
                <p:oleObj name="Equation" r:id="rId6" imgW="1155700" imgH="3429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4150" y="5086350"/>
                        <a:ext cx="11557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B056528E-0459-4AD3-84E9-0E17CE1859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/>
              <a:t>1.4- </a:t>
            </a:r>
            <a:fld id="{AB4FB7EC-5EAC-45C9-83C3-7A3FECB73642}" type="slidenum">
              <a:rPr lang="en-US" altLang="en-US"/>
              <a:pPr/>
              <a:t>6</a:t>
            </a:fld>
            <a:endParaRPr lang="en-CA" altLang="en-US" dirty="0"/>
          </a:p>
        </p:txBody>
      </p:sp>
      <p:sp>
        <p:nvSpPr>
          <p:cNvPr id="658434" name="Rectangle 2">
            <a:extLst>
              <a:ext uri="{FF2B5EF4-FFF2-40B4-BE49-F238E27FC236}">
                <a16:creationId xmlns:a16="http://schemas.microsoft.com/office/drawing/2014/main" id="{5C15227B-A3DD-4B73-B9EC-266B349848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Η ΕΞΙΣΩΣΗ ΠΙΝΑΚΑ</a:t>
            </a:r>
            <a:endParaRPr lang="en-US" altLang="en-US" dirty="0"/>
          </a:p>
        </p:txBody>
      </p:sp>
      <p:sp>
        <p:nvSpPr>
          <p:cNvPr id="658435" name="Rectangle 3">
            <a:extLst>
              <a:ext uri="{FF2B5EF4-FFF2-40B4-BE49-F238E27FC236}">
                <a16:creationId xmlns:a16="http://schemas.microsoft.com/office/drawing/2014/main" id="{4D82FCBE-333C-481A-B257-35BF34EBD9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59166"/>
            <a:ext cx="8534400" cy="4572000"/>
          </a:xfrm>
        </p:spPr>
        <p:txBody>
          <a:bodyPr/>
          <a:lstStyle/>
          <a:p>
            <a:r>
              <a:rPr lang="el-GR" altLang="en-US" sz="2800" b="1" dirty="0"/>
              <a:t>Θεώρημα</a:t>
            </a:r>
            <a:r>
              <a:rPr lang="en-US" altLang="en-US" sz="2800" b="1" dirty="0"/>
              <a:t> 3: </a:t>
            </a:r>
            <a:r>
              <a:rPr lang="el-GR" altLang="en-US" sz="2800" dirty="0"/>
              <a:t>Αν</a:t>
            </a:r>
            <a:r>
              <a:rPr lang="en-US" altLang="en-US" sz="2800" dirty="0"/>
              <a:t> </a:t>
            </a:r>
            <a:r>
              <a:rPr lang="en-US" altLang="en-US" sz="2800" i="1" dirty="0"/>
              <a:t>A</a:t>
            </a:r>
            <a:r>
              <a:rPr lang="en-US" altLang="en-US" sz="2800" dirty="0"/>
              <a:t> </a:t>
            </a:r>
            <a:r>
              <a:rPr lang="el-GR" altLang="en-US" sz="2800" dirty="0"/>
              <a:t>είναι ένας             πίνακας με στήλες </a:t>
            </a:r>
            <a:r>
              <a:rPr lang="en-US" altLang="en-US" sz="2800" b="1" dirty="0"/>
              <a:t>a</a:t>
            </a:r>
            <a:r>
              <a:rPr lang="en-US" altLang="en-US" sz="2800" baseline="-25000" dirty="0"/>
              <a:t>1</a:t>
            </a:r>
            <a:r>
              <a:rPr lang="en-US" altLang="en-US" sz="2800" dirty="0"/>
              <a:t>, …, </a:t>
            </a:r>
            <a:r>
              <a:rPr lang="en-US" altLang="en-US" sz="2800" b="1" dirty="0"/>
              <a:t>a</a:t>
            </a:r>
            <a:r>
              <a:rPr lang="en-US" altLang="en-US" sz="2800" baseline="-25000" dirty="0"/>
              <a:t>n</a:t>
            </a:r>
            <a:r>
              <a:rPr lang="el-GR" altLang="en-US" sz="2800" dirty="0"/>
              <a:t> ∈ </a:t>
            </a:r>
            <a:r>
              <a:rPr lang="el-GR" altLang="en-US" sz="2800" dirty="0" err="1"/>
              <a:t>ℝ</a:t>
            </a:r>
            <a:r>
              <a:rPr lang="en-US" altLang="en-US" sz="2800" baseline="30000" dirty="0"/>
              <a:t>m</a:t>
            </a:r>
            <a:r>
              <a:rPr lang="en-US" altLang="en-US" sz="2800" dirty="0"/>
              <a:t> </a:t>
            </a:r>
            <a:r>
              <a:rPr lang="el-GR" altLang="en-US" sz="2800" dirty="0"/>
              <a:t>και αν </a:t>
            </a:r>
            <a:r>
              <a:rPr lang="en-US" altLang="en-US" sz="2800" b="1" dirty="0"/>
              <a:t>b </a:t>
            </a:r>
            <a:r>
              <a:rPr lang="el-GR" altLang="en-US" sz="2800" dirty="0"/>
              <a:t>∈ </a:t>
            </a:r>
            <a:r>
              <a:rPr lang="el-GR" altLang="en-US" sz="2800" dirty="0" err="1"/>
              <a:t>ℝ</a:t>
            </a:r>
            <a:r>
              <a:rPr lang="en-US" altLang="en-US" sz="2800" baseline="30000" dirty="0"/>
              <a:t>m</a:t>
            </a:r>
            <a:r>
              <a:rPr lang="en-US" altLang="en-US" sz="2800" dirty="0"/>
              <a:t>, </a:t>
            </a:r>
            <a:r>
              <a:rPr lang="el-GR" altLang="en-US" sz="2800" dirty="0"/>
              <a:t>τότε η εξίσωση </a:t>
            </a:r>
            <a:r>
              <a:rPr lang="en-US" altLang="en-US" sz="2800" dirty="0"/>
              <a:t>equation</a:t>
            </a:r>
          </a:p>
          <a:p>
            <a:pPr>
              <a:buFont typeface="Wingdings" panose="05000000000000000000" pitchFamily="2" charset="2"/>
              <a:buNone/>
            </a:pPr>
            <a:r>
              <a:rPr lang="el-GR" altLang="en-US" sz="2800" dirty="0"/>
              <a:t>    </a:t>
            </a:r>
          </a:p>
          <a:p>
            <a:pPr>
              <a:buFont typeface="Wingdings" panose="05000000000000000000" pitchFamily="2" charset="2"/>
              <a:buNone/>
            </a:pPr>
            <a:r>
              <a:rPr lang="el-GR" altLang="en-US" sz="2800" dirty="0"/>
              <a:t>    έχει το ίδιο σύνολο λύσεων με την εξίσωση των διανυσμάτων</a:t>
            </a:r>
            <a:endParaRPr lang="en-US" altLang="en-US" sz="2800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 dirty="0"/>
              <a:t>                                                                    ,</a:t>
            </a:r>
          </a:p>
          <a:p>
            <a:pPr>
              <a:buNone/>
            </a:pPr>
            <a:r>
              <a:rPr lang="en-US" altLang="en-US" sz="2800" dirty="0"/>
              <a:t>	</a:t>
            </a:r>
            <a:r>
              <a:rPr lang="el-GR" altLang="en-US" sz="2800" dirty="0"/>
              <a:t>η οποία με την σειρά της</a:t>
            </a:r>
            <a:r>
              <a:rPr lang="en-US" altLang="en-US" sz="2800" dirty="0"/>
              <a:t>, </a:t>
            </a:r>
            <a:r>
              <a:rPr lang="el-GR" altLang="en-US" sz="2800" dirty="0"/>
              <a:t>έχει το ίδιο σύνολο λύσεων με το σύστημα των γραμμικών εξισώσεων του οποίου ο επαυξημένος πίνακας είναι </a:t>
            </a:r>
          </a:p>
          <a:p>
            <a:pPr>
              <a:buNone/>
            </a:pPr>
            <a:r>
              <a:rPr lang="en-US" altLang="en-US" sz="2800" dirty="0"/>
              <a:t>.</a:t>
            </a:r>
          </a:p>
        </p:txBody>
      </p:sp>
      <p:graphicFrame>
        <p:nvGraphicFramePr>
          <p:cNvPr id="658436" name="Object 4">
            <a:extLst>
              <a:ext uri="{FF2B5EF4-FFF2-40B4-BE49-F238E27FC236}">
                <a16:creationId xmlns:a16="http://schemas.microsoft.com/office/drawing/2014/main" id="{AE8001C1-898C-498D-B99D-E616CC45E0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6228033"/>
              </p:ext>
            </p:extLst>
          </p:nvPr>
        </p:nvGraphicFramePr>
        <p:xfrm>
          <a:off x="3727450" y="615950"/>
          <a:ext cx="11557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55700" imgH="342900" progId="Equation.3">
                  <p:embed/>
                </p:oleObj>
              </mc:Choice>
              <mc:Fallback>
                <p:oleObj name="Equation" r:id="rId2" imgW="1155700" imgH="3429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7450" y="615950"/>
                        <a:ext cx="11557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8437" name="Object 5">
            <a:extLst>
              <a:ext uri="{FF2B5EF4-FFF2-40B4-BE49-F238E27FC236}">
                <a16:creationId xmlns:a16="http://schemas.microsoft.com/office/drawing/2014/main" id="{1EA378A4-326E-4A26-9717-A5EAB5ACF2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6675757"/>
              </p:ext>
            </p:extLst>
          </p:nvPr>
        </p:nvGraphicFramePr>
        <p:xfrm>
          <a:off x="5181600" y="1444904"/>
          <a:ext cx="8636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63280" imgH="253800" progId="Equation.DSMT4">
                  <p:embed/>
                </p:oleObj>
              </mc:Choice>
              <mc:Fallback>
                <p:oleObj name="Equation" r:id="rId4" imgW="863280" imgH="253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444904"/>
                        <a:ext cx="863600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8439" name="Object 7">
            <a:extLst>
              <a:ext uri="{FF2B5EF4-FFF2-40B4-BE49-F238E27FC236}">
                <a16:creationId xmlns:a16="http://schemas.microsoft.com/office/drawing/2014/main" id="{E2475A13-4EEE-4E43-A4C1-FD592F4051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9171968"/>
              </p:ext>
            </p:extLst>
          </p:nvPr>
        </p:nvGraphicFramePr>
        <p:xfrm>
          <a:off x="3568700" y="2364291"/>
          <a:ext cx="11557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55700" imgH="342900" progId="Equation.3">
                  <p:embed/>
                </p:oleObj>
              </mc:Choice>
              <mc:Fallback>
                <p:oleObj name="Equation" r:id="rId6" imgW="1155700" imgH="3429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8700" y="2364291"/>
                        <a:ext cx="11557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8440" name="Object 8">
            <a:extLst>
              <a:ext uri="{FF2B5EF4-FFF2-40B4-BE49-F238E27FC236}">
                <a16:creationId xmlns:a16="http://schemas.microsoft.com/office/drawing/2014/main" id="{95A6788D-AC88-49CC-94C1-0524831E16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0418095"/>
              </p:ext>
            </p:extLst>
          </p:nvPr>
        </p:nvGraphicFramePr>
        <p:xfrm>
          <a:off x="2578100" y="3627244"/>
          <a:ext cx="39878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987800" imgH="558800" progId="Equation.3">
                  <p:embed/>
                </p:oleObj>
              </mc:Choice>
              <mc:Fallback>
                <p:oleObj name="Equation" r:id="rId8" imgW="3987800" imgH="5588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8100" y="3627244"/>
                        <a:ext cx="39878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8441" name="Object 9">
            <a:extLst>
              <a:ext uri="{FF2B5EF4-FFF2-40B4-BE49-F238E27FC236}">
                <a16:creationId xmlns:a16="http://schemas.microsoft.com/office/drawing/2014/main" id="{FF509647-5754-4C06-80DF-745F87082E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9982304"/>
              </p:ext>
            </p:extLst>
          </p:nvPr>
        </p:nvGraphicFramePr>
        <p:xfrm>
          <a:off x="2863850" y="5683250"/>
          <a:ext cx="34163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416040" imgH="558720" progId="Equation.DSMT4">
                  <p:embed/>
                </p:oleObj>
              </mc:Choice>
              <mc:Fallback>
                <p:oleObj name="Equation" r:id="rId10" imgW="3416040" imgH="55872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3850" y="5683250"/>
                        <a:ext cx="34163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95327A2B-E746-465C-A6CB-DABF0A87CF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/>
              <a:t>1.4- </a:t>
            </a:r>
            <a:fld id="{E9D83AED-0A91-42B2-A4C1-CFB7F381DBEE}" type="slidenum">
              <a:rPr lang="en-US" altLang="en-US"/>
              <a:pPr/>
              <a:t>7</a:t>
            </a:fld>
            <a:endParaRPr lang="en-CA" altLang="en-US" dirty="0"/>
          </a:p>
        </p:txBody>
      </p:sp>
      <p:sp>
        <p:nvSpPr>
          <p:cNvPr id="659458" name="Rectangle 2">
            <a:extLst>
              <a:ext uri="{FF2B5EF4-FFF2-40B4-BE49-F238E27FC236}">
                <a16:creationId xmlns:a16="http://schemas.microsoft.com/office/drawing/2014/main" id="{31F658D7-5657-4D1F-AD1F-2695A94E01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ΥΠΑΡΞΗ ΛΥΣΕΩΝ</a:t>
            </a:r>
            <a:endParaRPr lang="en-US" altLang="en-US" dirty="0"/>
          </a:p>
        </p:txBody>
      </p:sp>
      <p:sp>
        <p:nvSpPr>
          <p:cNvPr id="659459" name="Rectangle 3">
            <a:extLst>
              <a:ext uri="{FF2B5EF4-FFF2-40B4-BE49-F238E27FC236}">
                <a16:creationId xmlns:a16="http://schemas.microsoft.com/office/drawing/2014/main" id="{ECD8B36C-7A4B-4221-851F-06B28E776A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486400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l-GR" altLang="en-US" sz="2800" dirty="0"/>
              <a:t>Η εξίσωση               έχει λύση εάν και μόνο εάν το </a:t>
            </a:r>
            <a:r>
              <a:rPr lang="en-US" altLang="en-US" sz="2800" b="1" dirty="0"/>
              <a:t>b</a:t>
            </a:r>
            <a:r>
              <a:rPr lang="en-US" altLang="en-US" sz="2800" dirty="0"/>
              <a:t> </a:t>
            </a:r>
            <a:r>
              <a:rPr lang="el-GR" altLang="en-US" sz="2800" dirty="0"/>
              <a:t>είναι ένας γραμμικός συνδυασμός των στηλών του </a:t>
            </a:r>
            <a:r>
              <a:rPr lang="en-US" altLang="en-US" sz="2800" i="1" dirty="0"/>
              <a:t>A</a:t>
            </a:r>
            <a:r>
              <a:rPr lang="en-US" altLang="en-US" sz="2800" dirty="0"/>
              <a:t>. </a:t>
            </a:r>
          </a:p>
          <a:p>
            <a:pPr marL="609600" indent="-609600">
              <a:lnSpc>
                <a:spcPct val="90000"/>
              </a:lnSpc>
            </a:pPr>
            <a:r>
              <a:rPr lang="el-GR" altLang="en-US" sz="2800" b="1" dirty="0"/>
              <a:t>Θεώρημα</a:t>
            </a:r>
            <a:r>
              <a:rPr lang="en-US" altLang="en-US" sz="2800" b="1" dirty="0"/>
              <a:t> 4: </a:t>
            </a:r>
            <a:r>
              <a:rPr lang="el-GR" altLang="en-US" sz="2800" dirty="0"/>
              <a:t>Αν</a:t>
            </a:r>
            <a:r>
              <a:rPr lang="en-US" altLang="en-US" sz="2800" dirty="0"/>
              <a:t> </a:t>
            </a:r>
            <a:r>
              <a:rPr lang="en-US" altLang="en-US" sz="2800" i="1" dirty="0"/>
              <a:t>A</a:t>
            </a:r>
            <a:r>
              <a:rPr lang="en-US" altLang="en-US" sz="2800" dirty="0"/>
              <a:t> </a:t>
            </a:r>
            <a:r>
              <a:rPr lang="el-GR" altLang="en-US" sz="2800" dirty="0"/>
              <a:t>είναι ένας           πίνακας,</a:t>
            </a:r>
            <a:r>
              <a:rPr lang="en-US" altLang="en-US" sz="2800" dirty="0"/>
              <a:t> </a:t>
            </a:r>
            <a:r>
              <a:rPr lang="el-GR" altLang="en-US" sz="2800" dirty="0"/>
              <a:t>τότε οι παρακάτω προτάσεις είναι ισοδύναμες. Δηλαδή</a:t>
            </a:r>
            <a:r>
              <a:rPr lang="en-US" altLang="en-US" sz="2800" dirty="0"/>
              <a:t>, </a:t>
            </a:r>
            <a:r>
              <a:rPr lang="el-GR" altLang="en-US" sz="2800" dirty="0"/>
              <a:t>για έναν οποιονδήποτε πίνακα </a:t>
            </a:r>
            <a:r>
              <a:rPr lang="en-US" altLang="en-US" sz="2800" i="1" dirty="0"/>
              <a:t>A</a:t>
            </a:r>
            <a:r>
              <a:rPr lang="en-US" altLang="en-US" sz="2800" dirty="0"/>
              <a:t>, </a:t>
            </a:r>
            <a:r>
              <a:rPr lang="el-GR" altLang="en-US" sz="2800" dirty="0"/>
              <a:t>οι παρακάτω προτάσεις είτε είναι όλες αληθείς είτε όλες ψευδείς.</a:t>
            </a:r>
            <a:endParaRPr lang="en-US" altLang="en-US" sz="2800" dirty="0"/>
          </a:p>
          <a:p>
            <a:pPr marL="1371600" lvl="2" indent="-457200">
              <a:lnSpc>
                <a:spcPct val="90000"/>
              </a:lnSpc>
              <a:buFont typeface="Wingdings" panose="05000000000000000000" pitchFamily="2" charset="2"/>
              <a:buAutoNum type="alphaLcPeriod"/>
            </a:pPr>
            <a:r>
              <a:rPr lang="el-GR" altLang="en-US" sz="2800" dirty="0"/>
              <a:t>Η εξίσωση</a:t>
            </a:r>
            <a:r>
              <a:rPr lang="en-US" altLang="en-US" sz="2800" dirty="0"/>
              <a:t>              </a:t>
            </a:r>
            <a:r>
              <a:rPr lang="el-GR" altLang="en-US" sz="2800" dirty="0"/>
              <a:t>έχει λύση </a:t>
            </a:r>
            <a:r>
              <a:rPr lang="en-US" altLang="en-US" sz="2800" dirty="0"/>
              <a:t>∀ </a:t>
            </a:r>
            <a:r>
              <a:rPr lang="en-US" altLang="en-US" sz="2800" b="1" dirty="0"/>
              <a:t>b </a:t>
            </a:r>
            <a:r>
              <a:rPr lang="el-GR" altLang="en-US" sz="2800" dirty="0"/>
              <a:t>∈ </a:t>
            </a:r>
            <a:r>
              <a:rPr lang="el-GR" altLang="en-US" sz="2800" dirty="0" err="1"/>
              <a:t>ℝ</a:t>
            </a:r>
            <a:r>
              <a:rPr lang="en-US" altLang="en-US" sz="2800" baseline="30000" dirty="0"/>
              <a:t>m</a:t>
            </a:r>
            <a:r>
              <a:rPr lang="el-GR" altLang="en-US" sz="2800" dirty="0"/>
              <a:t>.</a:t>
            </a:r>
            <a:r>
              <a:rPr lang="en-US" altLang="en-US" sz="2800" dirty="0"/>
              <a:t> </a:t>
            </a:r>
          </a:p>
          <a:p>
            <a:pPr marL="1371600" lvl="2" indent="-457200">
              <a:lnSpc>
                <a:spcPct val="90000"/>
              </a:lnSpc>
              <a:buFont typeface="Wingdings" panose="05000000000000000000" pitchFamily="2" charset="2"/>
              <a:buAutoNum type="alphaLcPeriod"/>
            </a:pPr>
            <a:r>
              <a:rPr lang="el-GR" altLang="en-US" sz="2800" dirty="0"/>
              <a:t>Το κάθε</a:t>
            </a:r>
            <a:r>
              <a:rPr lang="en-US" altLang="en-US" sz="2800" dirty="0"/>
              <a:t> </a:t>
            </a:r>
            <a:r>
              <a:rPr lang="en-US" altLang="en-US" sz="2800" b="1" dirty="0"/>
              <a:t>b </a:t>
            </a:r>
            <a:r>
              <a:rPr lang="el-GR" altLang="en-US" sz="2800" dirty="0"/>
              <a:t>∈ </a:t>
            </a:r>
            <a:r>
              <a:rPr lang="el-GR" altLang="en-US" sz="2800" dirty="0" err="1"/>
              <a:t>ℝ</a:t>
            </a:r>
            <a:r>
              <a:rPr lang="en-US" altLang="en-US" sz="2800" baseline="30000" dirty="0"/>
              <a:t>m </a:t>
            </a:r>
            <a:r>
              <a:rPr lang="el-GR" altLang="en-US" sz="2800" dirty="0"/>
              <a:t>είναι ένας γραμμικός συνδυασμός των στηλών του </a:t>
            </a:r>
            <a:r>
              <a:rPr lang="en-US" altLang="en-US" sz="2800" i="1" dirty="0"/>
              <a:t>A</a:t>
            </a:r>
            <a:r>
              <a:rPr lang="en-US" altLang="en-US" sz="2800" dirty="0"/>
              <a:t>.</a:t>
            </a:r>
          </a:p>
          <a:p>
            <a:pPr marL="1371600" lvl="2" indent="-457200">
              <a:lnSpc>
                <a:spcPct val="90000"/>
              </a:lnSpc>
              <a:buFont typeface="Wingdings" panose="05000000000000000000" pitchFamily="2" charset="2"/>
              <a:buAutoNum type="alphaLcPeriod"/>
            </a:pPr>
            <a:r>
              <a:rPr lang="el-GR" altLang="en-US" sz="2800" dirty="0"/>
              <a:t>Οι στήλες του </a:t>
            </a:r>
            <a:r>
              <a:rPr lang="en-US" altLang="en-US" sz="2800" i="1" dirty="0"/>
              <a:t>A</a:t>
            </a:r>
            <a:r>
              <a:rPr lang="en-US" altLang="en-US" sz="2800" dirty="0"/>
              <a:t> span </a:t>
            </a:r>
            <a:r>
              <a:rPr lang="el-GR" altLang="en-US" sz="2800" dirty="0"/>
              <a:t>τον</a:t>
            </a:r>
            <a:r>
              <a:rPr lang="en-US" altLang="en-US" sz="2800" dirty="0"/>
              <a:t> </a:t>
            </a:r>
            <a:r>
              <a:rPr lang="el-GR" altLang="en-US" sz="2800" dirty="0" err="1"/>
              <a:t>ℝ</a:t>
            </a:r>
            <a:r>
              <a:rPr lang="en-US" altLang="en-US" sz="2800" baseline="30000" dirty="0"/>
              <a:t>m</a:t>
            </a:r>
            <a:r>
              <a:rPr lang="en-US" altLang="en-US" sz="2800" dirty="0"/>
              <a:t> .</a:t>
            </a:r>
          </a:p>
          <a:p>
            <a:pPr marL="1371600" lvl="2" indent="-457200">
              <a:lnSpc>
                <a:spcPct val="90000"/>
              </a:lnSpc>
              <a:buFont typeface="Wingdings" panose="05000000000000000000" pitchFamily="2" charset="2"/>
              <a:buAutoNum type="alphaLcPeriod"/>
            </a:pPr>
            <a:r>
              <a:rPr lang="el-GR" altLang="en-US" sz="2800" dirty="0"/>
              <a:t>Ο </a:t>
            </a:r>
            <a:r>
              <a:rPr lang="en-US" altLang="en-US" sz="2800" i="1" dirty="0"/>
              <a:t>A</a:t>
            </a:r>
            <a:r>
              <a:rPr lang="en-US" altLang="en-US" sz="2800" dirty="0"/>
              <a:t> </a:t>
            </a:r>
            <a:r>
              <a:rPr lang="el-GR" altLang="en-US" sz="2800" dirty="0"/>
              <a:t>έχει οδηγό σε κάθε γραμμή του.</a:t>
            </a:r>
            <a:endParaRPr lang="en-US" altLang="en-US" sz="2800" dirty="0"/>
          </a:p>
        </p:txBody>
      </p:sp>
      <p:graphicFrame>
        <p:nvGraphicFramePr>
          <p:cNvPr id="659460" name="Object 4">
            <a:extLst>
              <a:ext uri="{FF2B5EF4-FFF2-40B4-BE49-F238E27FC236}">
                <a16:creationId xmlns:a16="http://schemas.microsoft.com/office/drawing/2014/main" id="{981B515C-83A3-45D9-AC71-F57805270D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2637213"/>
              </p:ext>
            </p:extLst>
          </p:nvPr>
        </p:nvGraphicFramePr>
        <p:xfrm>
          <a:off x="2743200" y="1219200"/>
          <a:ext cx="11557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55700" imgH="342900" progId="Equation.3">
                  <p:embed/>
                </p:oleObj>
              </mc:Choice>
              <mc:Fallback>
                <p:oleObj name="Equation" r:id="rId2" imgW="1155700" imgH="3429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219200"/>
                        <a:ext cx="11557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9461" name="Object 5">
            <a:extLst>
              <a:ext uri="{FF2B5EF4-FFF2-40B4-BE49-F238E27FC236}">
                <a16:creationId xmlns:a16="http://schemas.microsoft.com/office/drawing/2014/main" id="{2EFFEBBA-2A56-4FFD-BADE-9A52C5F676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5497033"/>
              </p:ext>
            </p:extLst>
          </p:nvPr>
        </p:nvGraphicFramePr>
        <p:xfrm>
          <a:off x="5334000" y="2514600"/>
          <a:ext cx="8636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63280" imgH="253800" progId="Equation.DSMT4">
                  <p:embed/>
                </p:oleObj>
              </mc:Choice>
              <mc:Fallback>
                <p:oleObj name="Equation" r:id="rId4" imgW="863280" imgH="253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514600"/>
                        <a:ext cx="863600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9463" name="Object 7">
            <a:extLst>
              <a:ext uri="{FF2B5EF4-FFF2-40B4-BE49-F238E27FC236}">
                <a16:creationId xmlns:a16="http://schemas.microsoft.com/office/drawing/2014/main" id="{04D7DBBD-0C39-4D1D-BB4F-FF8EE5CCD4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4095320"/>
              </p:ext>
            </p:extLst>
          </p:nvPr>
        </p:nvGraphicFramePr>
        <p:xfrm>
          <a:off x="3505200" y="4038600"/>
          <a:ext cx="11557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55700" imgH="342900" progId="Equation.3">
                  <p:embed/>
                </p:oleObj>
              </mc:Choice>
              <mc:Fallback>
                <p:oleObj name="Equation" r:id="rId6" imgW="1155700" imgH="3429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4038600"/>
                        <a:ext cx="11557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6F938B50-E47A-4DC4-B68B-E4FC0039C6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/>
              <a:t>1.4- </a:t>
            </a:r>
            <a:fld id="{585E5493-BFD7-4D7D-BADD-EB1A749ACCC1}" type="slidenum">
              <a:rPr lang="en-US" altLang="en-US"/>
              <a:pPr/>
              <a:t>8</a:t>
            </a:fld>
            <a:endParaRPr lang="en-CA" altLang="en-US" dirty="0"/>
          </a:p>
        </p:txBody>
      </p:sp>
      <p:sp>
        <p:nvSpPr>
          <p:cNvPr id="670722" name="Rectangle 2">
            <a:extLst>
              <a:ext uri="{FF2B5EF4-FFF2-40B4-BE49-F238E27FC236}">
                <a16:creationId xmlns:a16="http://schemas.microsoft.com/office/drawing/2014/main" id="{1159D002-AF57-4353-9569-D3D5C93884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ΑΠΟΔΕΙΞΗ ΘΕΩΡΗΜΑΤΟΣ </a:t>
            </a:r>
            <a:r>
              <a:rPr lang="en-US" altLang="en-US" dirty="0"/>
              <a:t>4</a:t>
            </a:r>
          </a:p>
        </p:txBody>
      </p:sp>
      <p:sp>
        <p:nvSpPr>
          <p:cNvPr id="670723" name="Rectangle 3">
            <a:extLst>
              <a:ext uri="{FF2B5EF4-FFF2-40B4-BE49-F238E27FC236}">
                <a16:creationId xmlns:a16="http://schemas.microsoft.com/office/drawing/2014/main" id="{08986A16-6751-475E-9E0E-D1A73002B4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82000" cy="5486400"/>
          </a:xfrm>
        </p:spPr>
        <p:txBody>
          <a:bodyPr/>
          <a:lstStyle/>
          <a:p>
            <a:r>
              <a:rPr lang="el-GR" altLang="en-US" sz="2800" dirty="0"/>
              <a:t>Οι δηλώσεις</a:t>
            </a:r>
            <a:r>
              <a:rPr lang="en-US" altLang="en-US" sz="2800" dirty="0"/>
              <a:t> (a), (b), </a:t>
            </a:r>
            <a:r>
              <a:rPr lang="el-GR" altLang="en-US" sz="2800" dirty="0"/>
              <a:t>και</a:t>
            </a:r>
            <a:r>
              <a:rPr lang="en-US" altLang="en-US" sz="2800" dirty="0"/>
              <a:t> (c) </a:t>
            </a:r>
            <a:r>
              <a:rPr lang="el-GR" altLang="en-US" sz="2800" dirty="0"/>
              <a:t>είναι λογικά ισοδύναμες</a:t>
            </a:r>
            <a:r>
              <a:rPr lang="en-US" altLang="en-US" sz="2800" dirty="0"/>
              <a:t>. </a:t>
            </a:r>
          </a:p>
          <a:p>
            <a:r>
              <a:rPr lang="el-GR" altLang="en-US" sz="2800" dirty="0"/>
              <a:t>Άρα</a:t>
            </a:r>
            <a:r>
              <a:rPr lang="en-US" altLang="en-US" sz="2800" dirty="0"/>
              <a:t>, </a:t>
            </a:r>
            <a:r>
              <a:rPr lang="el-GR" altLang="en-US" sz="2800" dirty="0"/>
              <a:t>αρκεί να δείξουμε </a:t>
            </a:r>
            <a:r>
              <a:rPr lang="en-US" altLang="en-US" sz="2800" dirty="0"/>
              <a:t>(</a:t>
            </a:r>
            <a:r>
              <a:rPr lang="el-GR" altLang="en-US" sz="2800" dirty="0"/>
              <a:t>για έναν οποιονδήποτε πίνακα </a:t>
            </a:r>
            <a:r>
              <a:rPr lang="en-US" altLang="en-US" sz="2800" i="1" dirty="0"/>
              <a:t>A</a:t>
            </a:r>
            <a:r>
              <a:rPr lang="en-US" altLang="en-US" sz="2800" dirty="0"/>
              <a:t>) </a:t>
            </a:r>
            <a:r>
              <a:rPr lang="en-US" altLang="en-US" sz="2800" dirty="0" err="1"/>
              <a:t>ό</a:t>
            </a:r>
            <a:r>
              <a:rPr lang="el-GR" altLang="en-US" sz="2800" dirty="0"/>
              <a:t>τι</a:t>
            </a:r>
            <a:r>
              <a:rPr lang="en-US" altLang="en-US" sz="2800" dirty="0"/>
              <a:t> (a) </a:t>
            </a:r>
            <a:r>
              <a:rPr lang="el-GR" altLang="en-US" sz="2800" dirty="0"/>
              <a:t>και</a:t>
            </a:r>
            <a:r>
              <a:rPr lang="en-US" altLang="en-US" sz="2800" dirty="0"/>
              <a:t> (d) </a:t>
            </a:r>
            <a:r>
              <a:rPr lang="el-GR" altLang="en-US" sz="2800" dirty="0"/>
              <a:t>είναι είτε και οι δύο αληθείς είτε και οι δύο ψευδείς</a:t>
            </a:r>
            <a:r>
              <a:rPr lang="en-US" altLang="en-US" sz="2800" dirty="0"/>
              <a:t>.</a:t>
            </a:r>
          </a:p>
          <a:p>
            <a:r>
              <a:rPr lang="en-US" altLang="en-US" sz="2800" dirty="0" err="1"/>
              <a:t>Έ</a:t>
            </a:r>
            <a:r>
              <a:rPr lang="el-GR" altLang="en-US" sz="2800" dirty="0" err="1"/>
              <a:t>στω</a:t>
            </a:r>
            <a:r>
              <a:rPr lang="en-US" altLang="en-US" sz="2800" dirty="0"/>
              <a:t> </a:t>
            </a:r>
            <a:r>
              <a:rPr lang="en-US" altLang="en-US" sz="2800" i="1" dirty="0"/>
              <a:t>U</a:t>
            </a:r>
            <a:r>
              <a:rPr lang="en-US" altLang="en-US" sz="2800" dirty="0"/>
              <a:t> </a:t>
            </a:r>
            <a:r>
              <a:rPr lang="el-GR" altLang="en-US" sz="2800" dirty="0"/>
              <a:t>η κλιμακωτή μορφή του</a:t>
            </a:r>
            <a:r>
              <a:rPr lang="en-US" altLang="en-US" sz="2800" dirty="0"/>
              <a:t>. </a:t>
            </a:r>
          </a:p>
          <a:p>
            <a:r>
              <a:rPr lang="el-GR" altLang="en-US" sz="2800" dirty="0"/>
              <a:t>Δίδετε</a:t>
            </a:r>
            <a:r>
              <a:rPr lang="en-US" altLang="en-US" sz="2800" dirty="0"/>
              <a:t> </a:t>
            </a:r>
            <a:r>
              <a:rPr lang="en-US" altLang="en-US" sz="2800" b="1" dirty="0"/>
              <a:t>b </a:t>
            </a:r>
            <a:r>
              <a:rPr lang="el-GR" altLang="en-US" sz="2800" dirty="0"/>
              <a:t>∈ </a:t>
            </a:r>
            <a:r>
              <a:rPr lang="el-GR" altLang="en-US" sz="2800" dirty="0" err="1"/>
              <a:t>ℝ</a:t>
            </a:r>
            <a:r>
              <a:rPr lang="en-US" altLang="en-US" sz="2800" baseline="30000" dirty="0"/>
              <a:t>m</a:t>
            </a:r>
            <a:r>
              <a:rPr lang="en-US" altLang="en-US" sz="2800" dirty="0"/>
              <a:t>, </a:t>
            </a:r>
            <a:r>
              <a:rPr lang="el-GR" altLang="en-US" sz="2800" dirty="0"/>
              <a:t>μπορούμε να μειώσουμε τη σειρά του επαυξημένου πίνακα</a:t>
            </a:r>
            <a:r>
              <a:rPr lang="en-US" altLang="en-US" sz="2800" dirty="0"/>
              <a:t>                 </a:t>
            </a:r>
            <a:r>
              <a:rPr lang="el-GR" altLang="en-US" sz="2800" dirty="0"/>
              <a:t>σε </a:t>
            </a:r>
            <a:r>
              <a:rPr lang="en-US" altLang="en-US" sz="2800" dirty="0" err="1"/>
              <a:t>έ</a:t>
            </a:r>
            <a:r>
              <a:rPr lang="el-GR" altLang="en-US" sz="2800" dirty="0"/>
              <a:t>να επαυξημένο πίνακα            </a:t>
            </a:r>
            <a:r>
              <a:rPr lang="en-US" altLang="en-US" sz="2800" dirty="0"/>
              <a:t>       </a:t>
            </a:r>
            <a:r>
              <a:rPr lang="el-GR" altLang="en-US" sz="2800" dirty="0"/>
              <a:t>για</a:t>
            </a:r>
            <a:r>
              <a:rPr lang="en-US" altLang="en-US" sz="2800" dirty="0"/>
              <a:t> </a:t>
            </a:r>
            <a:r>
              <a:rPr lang="el-GR" altLang="en-US" sz="2800" dirty="0"/>
              <a:t>κάποιο</a:t>
            </a:r>
            <a:r>
              <a:rPr lang="en-US" altLang="en-US" sz="2800" dirty="0"/>
              <a:t> </a:t>
            </a:r>
            <a:r>
              <a:rPr lang="en-US" altLang="en-US" sz="2800" b="1" dirty="0"/>
              <a:t>d </a:t>
            </a:r>
            <a:r>
              <a:rPr lang="el-GR" altLang="en-US" sz="2800" dirty="0"/>
              <a:t>∈ </a:t>
            </a:r>
            <a:r>
              <a:rPr lang="el-GR" altLang="en-US" sz="2800" dirty="0" err="1"/>
              <a:t>ℝ</a:t>
            </a:r>
            <a:r>
              <a:rPr lang="en-US" altLang="en-US" sz="2800" baseline="30000" dirty="0"/>
              <a:t>m</a:t>
            </a:r>
            <a:endParaRPr lang="en-US" altLang="en-US" sz="2800" dirty="0"/>
          </a:p>
          <a:p>
            <a:r>
              <a:rPr lang="el-GR" altLang="en-US" sz="2800" dirty="0"/>
              <a:t>Εάν η πρόταση (</a:t>
            </a:r>
            <a:r>
              <a:rPr lang="en-US" altLang="en-US" sz="2800" dirty="0"/>
              <a:t>d) </a:t>
            </a:r>
            <a:r>
              <a:rPr lang="el-GR" altLang="en-US" sz="2800" dirty="0"/>
              <a:t>είναι αληθής, τότε κάθε γραμμή του </a:t>
            </a:r>
            <a:r>
              <a:rPr lang="en-US" altLang="en-US" sz="2800" dirty="0"/>
              <a:t>U </a:t>
            </a:r>
            <a:r>
              <a:rPr lang="el-GR" altLang="en-US" sz="2800" dirty="0"/>
              <a:t>περιέχει έναν οδηγό και δεν μπορεί να υπάρξει οδηγός στην επαυξημένη στήλη</a:t>
            </a:r>
            <a:r>
              <a:rPr lang="en-US" altLang="en-US" sz="2800" dirty="0"/>
              <a:t>.</a:t>
            </a:r>
            <a:endParaRPr lang="en-US" altLang="en-US" sz="2800" i="1" dirty="0"/>
          </a:p>
        </p:txBody>
      </p:sp>
      <p:graphicFrame>
        <p:nvGraphicFramePr>
          <p:cNvPr id="670725" name="Object 5">
            <a:extLst>
              <a:ext uri="{FF2B5EF4-FFF2-40B4-BE49-F238E27FC236}">
                <a16:creationId xmlns:a16="http://schemas.microsoft.com/office/drawing/2014/main" id="{0C536CE9-CA66-4B77-A8D3-16B26AAC0E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1496373"/>
              </p:ext>
            </p:extLst>
          </p:nvPr>
        </p:nvGraphicFramePr>
        <p:xfrm>
          <a:off x="3909102" y="4000765"/>
          <a:ext cx="1237339" cy="488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12900" imgH="635000" progId="Equation.3">
                  <p:embed/>
                </p:oleObj>
              </mc:Choice>
              <mc:Fallback>
                <p:oleObj name="Equation" r:id="rId2" imgW="1612900" imgH="6350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9102" y="4000765"/>
                        <a:ext cx="1237339" cy="4886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0726" name="Object 6">
            <a:extLst>
              <a:ext uri="{FF2B5EF4-FFF2-40B4-BE49-F238E27FC236}">
                <a16:creationId xmlns:a16="http://schemas.microsoft.com/office/drawing/2014/main" id="{62AF9677-F26F-4138-8DD1-2EBF4B1926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8792111"/>
              </p:ext>
            </p:extLst>
          </p:nvPr>
        </p:nvGraphicFramePr>
        <p:xfrm>
          <a:off x="2017713" y="4439202"/>
          <a:ext cx="1443037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39900" imgH="635000" progId="Equation.3">
                  <p:embed/>
                </p:oleObj>
              </mc:Choice>
              <mc:Fallback>
                <p:oleObj name="Equation" r:id="rId4" imgW="1739900" imgH="6350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7713" y="4439202"/>
                        <a:ext cx="1443037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97E8241F-C9CB-43AC-AAAD-0B89A69748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/>
              <a:t>1.4- </a:t>
            </a:r>
            <a:fld id="{7EBA8008-CCC8-4486-ABEA-9435FB42B481}" type="slidenum">
              <a:rPr lang="en-US" altLang="en-US"/>
              <a:pPr/>
              <a:t>9</a:t>
            </a:fld>
            <a:endParaRPr lang="en-CA" altLang="en-US" dirty="0"/>
          </a:p>
        </p:txBody>
      </p:sp>
      <p:sp>
        <p:nvSpPr>
          <p:cNvPr id="671746" name="Rectangle 2">
            <a:extLst>
              <a:ext uri="{FF2B5EF4-FFF2-40B4-BE49-F238E27FC236}">
                <a16:creationId xmlns:a16="http://schemas.microsoft.com/office/drawing/2014/main" id="{0DF6BBF1-75E3-4FA8-A53A-747769AF1B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ΑΠΟΔΕΙΞΗ ΘΕΩΡΗΜΑΤΟΣ </a:t>
            </a:r>
            <a:r>
              <a:rPr lang="en-US" altLang="en-US" dirty="0"/>
              <a:t>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71747" name="Rectangle 3">
                <a:extLst>
                  <a:ext uri="{FF2B5EF4-FFF2-40B4-BE49-F238E27FC236}">
                    <a16:creationId xmlns:a16="http://schemas.microsoft.com/office/drawing/2014/main" id="{E12FA973-A606-4E69-94BE-56CA216BD9C7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28600" y="1447800"/>
                <a:ext cx="8610600" cy="4876800"/>
              </a:xfrm>
            </p:spPr>
            <p:txBody>
              <a:bodyPr/>
              <a:lstStyle/>
              <a:p>
                <a:r>
                  <a:rPr lang="en-US" altLang="en-US" sz="2800" dirty="0" err="1"/>
                  <a:t>Ά</a:t>
                </a:r>
                <a:r>
                  <a:rPr lang="el-GR" altLang="en-US" sz="2800" dirty="0" err="1"/>
                  <a:t>ρα</a:t>
                </a:r>
                <a:r>
                  <a:rPr lang="el-GR" altLang="en-US" sz="2800" dirty="0"/>
                  <a:t> η </a:t>
                </a:r>
                <a:r>
                  <a:rPr lang="en-US" altLang="en-US" sz="2800" dirty="0"/>
                  <a:t>            </a:t>
                </a:r>
                <a:r>
                  <a:rPr lang="el-GR" altLang="en-US" sz="2800" dirty="0"/>
                  <a:t>έχει μια λύση </a:t>
                </a:r>
                <a14:m>
                  <m:oMath xmlns:m="http://schemas.openxmlformats.org/officeDocument/2006/math">
                    <m:r>
                      <a:rPr lang="el-GR" alt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altLang="en-US" sz="2800" b="1" dirty="0"/>
                  <a:t>b</a:t>
                </a:r>
                <a:r>
                  <a:rPr lang="en-US" altLang="en-US" sz="2800" dirty="0"/>
                  <a:t>, </a:t>
                </a:r>
                <a:r>
                  <a:rPr lang="el-GR" altLang="en-US" sz="2800" dirty="0"/>
                  <a:t>και η </a:t>
                </a:r>
                <a:r>
                  <a:rPr lang="en-US" altLang="en-US" sz="2800" dirty="0"/>
                  <a:t>(a) </a:t>
                </a:r>
                <a:r>
                  <a:rPr lang="el-GR" altLang="en-US" sz="2800" dirty="0"/>
                  <a:t>είναι αληθής</a:t>
                </a:r>
                <a:r>
                  <a:rPr lang="en-US" altLang="en-US" sz="2800" dirty="0"/>
                  <a:t>.</a:t>
                </a:r>
              </a:p>
              <a:p>
                <a:r>
                  <a:rPr lang="el-GR" altLang="en-US" sz="2800" dirty="0"/>
                  <a:t>Αν η</a:t>
                </a:r>
                <a:r>
                  <a:rPr lang="en-US" altLang="en-US" sz="2800" dirty="0"/>
                  <a:t> (d) </a:t>
                </a:r>
                <a:r>
                  <a:rPr lang="el-GR" altLang="en-US" sz="2800" dirty="0"/>
                  <a:t>είναι ψευδής</a:t>
                </a:r>
                <a:r>
                  <a:rPr lang="en-US" altLang="en-US" sz="2800" dirty="0"/>
                  <a:t>, </a:t>
                </a:r>
                <a:r>
                  <a:rPr lang="el-GR" altLang="en-US" sz="2800" dirty="0"/>
                  <a:t>τότε όλα τα στοιχεία της τελευταίας γραμμής του </a:t>
                </a:r>
                <a:r>
                  <a:rPr lang="en-US" altLang="en-US" sz="2800" i="1" dirty="0"/>
                  <a:t>U</a:t>
                </a:r>
                <a:r>
                  <a:rPr lang="en-US" altLang="en-US" sz="2800" dirty="0"/>
                  <a:t> </a:t>
                </a:r>
                <a:r>
                  <a:rPr lang="el-GR" altLang="en-US" sz="2800" dirty="0"/>
                  <a:t>είναι ίσα με μηδέν</a:t>
                </a:r>
                <a:r>
                  <a:rPr lang="en-US" altLang="en-US" sz="2800" dirty="0"/>
                  <a:t>. </a:t>
                </a:r>
              </a:p>
              <a:p>
                <a:r>
                  <a:rPr lang="en-US" altLang="en-US" sz="2800" dirty="0" err="1"/>
                  <a:t>Έ</a:t>
                </a:r>
                <a:r>
                  <a:rPr lang="el-GR" altLang="en-US" sz="2800" dirty="0" err="1"/>
                  <a:t>στω</a:t>
                </a:r>
                <a:r>
                  <a:rPr lang="en-US" altLang="en-US" sz="2800" dirty="0"/>
                  <a:t> </a:t>
                </a:r>
                <a:r>
                  <a:rPr lang="en-US" altLang="en-US" sz="2800" b="1" dirty="0"/>
                  <a:t>d</a:t>
                </a:r>
                <a:r>
                  <a:rPr lang="en-US" altLang="en-US" sz="2800" dirty="0"/>
                  <a:t> </a:t>
                </a:r>
                <a:r>
                  <a:rPr lang="el-GR" altLang="en-US" sz="2800" dirty="0"/>
                  <a:t>ένα οποιοδήποτε διάνυσμα με το τελευταίο του στοιχείο ίσο με 1</a:t>
                </a:r>
                <a:r>
                  <a:rPr lang="en-US" altLang="en-US" sz="2800" dirty="0"/>
                  <a:t>.</a:t>
                </a:r>
              </a:p>
              <a:p>
                <a:r>
                  <a:rPr lang="el-GR" altLang="en-US" sz="2800" dirty="0"/>
                  <a:t>Τότε ο</a:t>
                </a:r>
                <a:r>
                  <a:rPr lang="en-US" altLang="en-US" sz="2800" dirty="0"/>
                  <a:t>                 </a:t>
                </a:r>
                <a:r>
                  <a:rPr lang="el-GR" altLang="en-US" sz="2800" dirty="0"/>
                  <a:t>αντιπροσωπεύει ένα </a:t>
                </a:r>
                <a:r>
                  <a:rPr lang="el-GR" altLang="en-US" sz="2800" i="1" dirty="0"/>
                  <a:t>ασυνεπές σύστημα</a:t>
                </a:r>
                <a:r>
                  <a:rPr lang="en-US" altLang="en-US" sz="2800" i="1" dirty="0"/>
                  <a:t>.</a:t>
                </a:r>
              </a:p>
              <a:p>
                <a:r>
                  <a:rPr lang="el-GR" altLang="en-US" sz="2800" dirty="0"/>
                  <a:t>Δεδομένου ότι οι πράξεις γραμμών είναι αναστρέψιμες</a:t>
                </a:r>
                <a:r>
                  <a:rPr lang="en-US" altLang="en-US" sz="2800" dirty="0"/>
                  <a:t>, </a:t>
                </a:r>
                <a:r>
                  <a:rPr lang="el-GR" altLang="en-US" sz="2800" dirty="0"/>
                  <a:t>ο</a:t>
                </a:r>
                <a:r>
                  <a:rPr lang="en-US" altLang="en-US" sz="2800" dirty="0"/>
                  <a:t>                </a:t>
                </a:r>
                <a:r>
                  <a:rPr lang="el-GR" altLang="en-US" sz="2800" dirty="0"/>
                  <a:t> </a:t>
                </a:r>
                <a:r>
                  <a:rPr lang="el-GR" sz="2800" dirty="0"/>
                  <a:t>μπορεί να μετατραπεί στην μορφή                </a:t>
                </a:r>
                <a:endParaRPr lang="en-US" altLang="en-US" sz="2800" dirty="0"/>
              </a:p>
              <a:p>
                <a:r>
                  <a:rPr lang="el-GR" altLang="en-US" sz="2800" dirty="0"/>
                  <a:t>Το νέο σύστημα             είναι επίσης ασυνεπές και η (</a:t>
                </a:r>
                <a:r>
                  <a:rPr lang="en-US" altLang="en-US" sz="2800" dirty="0"/>
                  <a:t>a</a:t>
                </a:r>
                <a:r>
                  <a:rPr lang="el-GR" altLang="en-US" sz="2800" dirty="0"/>
                  <a:t>) είναι ψευδής</a:t>
                </a:r>
                <a:r>
                  <a:rPr lang="en-US" altLang="en-US" sz="2800" dirty="0"/>
                  <a:t>.</a:t>
                </a:r>
              </a:p>
            </p:txBody>
          </p:sp>
        </mc:Choice>
        <mc:Fallback>
          <p:sp>
            <p:nvSpPr>
              <p:cNvPr id="671747" name="Rectangle 3">
                <a:extLst>
                  <a:ext uri="{FF2B5EF4-FFF2-40B4-BE49-F238E27FC236}">
                    <a16:creationId xmlns:a16="http://schemas.microsoft.com/office/drawing/2014/main" id="{E12FA973-A606-4E69-94BE-56CA216BD9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28600" y="1447800"/>
                <a:ext cx="8610600" cy="4876800"/>
              </a:xfrm>
              <a:blipFill>
                <a:blip r:embed="rId2"/>
                <a:stretch>
                  <a:fillRect l="-1327" t="-1558" r="-1180" b="-1558"/>
                </a:stretch>
              </a:blipFill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71748" name="Object 4">
            <a:extLst>
              <a:ext uri="{FF2B5EF4-FFF2-40B4-BE49-F238E27FC236}">
                <a16:creationId xmlns:a16="http://schemas.microsoft.com/office/drawing/2014/main" id="{A1F25B74-000C-46DF-B0F8-241D58379A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5352062"/>
              </p:ext>
            </p:extLst>
          </p:nvPr>
        </p:nvGraphicFramePr>
        <p:xfrm>
          <a:off x="1600200" y="1561919"/>
          <a:ext cx="1050636" cy="311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55700" imgH="342900" progId="Equation.3">
                  <p:embed/>
                </p:oleObj>
              </mc:Choice>
              <mc:Fallback>
                <p:oleObj name="Equation" r:id="rId3" imgW="1155700" imgH="3429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561919"/>
                        <a:ext cx="1050636" cy="3117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1749" name="Object 5">
            <a:extLst>
              <a:ext uri="{FF2B5EF4-FFF2-40B4-BE49-F238E27FC236}">
                <a16:creationId xmlns:a16="http://schemas.microsoft.com/office/drawing/2014/main" id="{DEBB4456-A9BB-4D48-B0F1-62FC89B271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2207857"/>
              </p:ext>
            </p:extLst>
          </p:nvPr>
        </p:nvGraphicFramePr>
        <p:xfrm>
          <a:off x="1703580" y="3886200"/>
          <a:ext cx="1315652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536700" imgH="635000" progId="Equation.3">
                  <p:embed/>
                </p:oleObj>
              </mc:Choice>
              <mc:Fallback>
                <p:oleObj name="Equation" r:id="rId5" imgW="1536700" imgH="6350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3580" y="3886200"/>
                        <a:ext cx="1315652" cy="544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1750" name="Object 6">
            <a:extLst>
              <a:ext uri="{FF2B5EF4-FFF2-40B4-BE49-F238E27FC236}">
                <a16:creationId xmlns:a16="http://schemas.microsoft.com/office/drawing/2014/main" id="{D881ED18-7B08-4294-92A5-996BD72E4D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0455938"/>
              </p:ext>
            </p:extLst>
          </p:nvPr>
        </p:nvGraphicFramePr>
        <p:xfrm>
          <a:off x="913606" y="4788065"/>
          <a:ext cx="1373188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536700" imgH="635000" progId="Equation.3">
                  <p:embed/>
                </p:oleObj>
              </mc:Choice>
              <mc:Fallback>
                <p:oleObj name="Equation" r:id="rId7" imgW="1536700" imgH="6350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3606" y="4788065"/>
                        <a:ext cx="1373188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1751" name="Object 7">
            <a:extLst>
              <a:ext uri="{FF2B5EF4-FFF2-40B4-BE49-F238E27FC236}">
                <a16:creationId xmlns:a16="http://schemas.microsoft.com/office/drawing/2014/main" id="{54C04795-6FDC-4E8C-8150-7B6E2FD6C4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3994978"/>
              </p:ext>
            </p:extLst>
          </p:nvPr>
        </p:nvGraphicFramePr>
        <p:xfrm>
          <a:off x="7315200" y="4828901"/>
          <a:ext cx="1273175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485900" imgH="635000" progId="Equation.3">
                  <p:embed/>
                </p:oleObj>
              </mc:Choice>
              <mc:Fallback>
                <p:oleObj name="Equation" r:id="rId9" imgW="1485900" imgH="6350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4828901"/>
                        <a:ext cx="1273175" cy="544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1752" name="Object 8">
            <a:extLst>
              <a:ext uri="{FF2B5EF4-FFF2-40B4-BE49-F238E27FC236}">
                <a16:creationId xmlns:a16="http://schemas.microsoft.com/office/drawing/2014/main" id="{336A13B8-DED9-46C4-B364-E5BED3028C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8598251"/>
              </p:ext>
            </p:extLst>
          </p:nvPr>
        </p:nvGraphicFramePr>
        <p:xfrm>
          <a:off x="3019232" y="5380038"/>
          <a:ext cx="1050636" cy="311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155700" imgH="342900" progId="Equation.3">
                  <p:embed/>
                </p:oleObj>
              </mc:Choice>
              <mc:Fallback>
                <p:oleObj name="Equation" r:id="rId11" imgW="1155700" imgH="3429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9232" y="5380038"/>
                        <a:ext cx="1050636" cy="3117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Arial Narrow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shelf Symbol 2" pitchFamily="2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shelf Symbol 2" pitchFamily="2" charset="2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12317</TotalTime>
  <Words>938</Words>
  <Application>Microsoft Macintosh PowerPoint</Application>
  <PresentationFormat>On-screen Show (4:3)</PresentationFormat>
  <Paragraphs>115</Paragraphs>
  <Slides>16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-apple-system</vt:lpstr>
      <vt:lpstr>Arial</vt:lpstr>
      <vt:lpstr>Arial Narrow</vt:lpstr>
      <vt:lpstr>Bookshelf Symbol 2</vt:lpstr>
      <vt:lpstr>Cambria Math</vt:lpstr>
      <vt:lpstr>Segoe UI Web (Greek)</vt:lpstr>
      <vt:lpstr>Times New Roman</vt:lpstr>
      <vt:lpstr>Wingdings</vt:lpstr>
      <vt:lpstr>Blends</vt:lpstr>
      <vt:lpstr>Equation</vt:lpstr>
      <vt:lpstr>Γραμμικές Εξισώσεις στη Γραμμική Άλγεβρα  </vt:lpstr>
      <vt:lpstr>Η ΕΞΙΣΩΣΗ ΠΙΝΑΚΑ</vt:lpstr>
      <vt:lpstr>Η ΕΞΙΣΩΣΗ ΠΙΝΑΚΑ</vt:lpstr>
      <vt:lpstr>Η ΕΞΙΣΩΣΗ ΠΙΝΑΚΑ</vt:lpstr>
      <vt:lpstr>Η ΕΞΙΣΩΣΗ ΠΙΝΑΚΑ</vt:lpstr>
      <vt:lpstr>Η ΕΞΙΣΩΣΗ ΠΙΝΑΚΑ</vt:lpstr>
      <vt:lpstr>ΥΠΑΡΞΗ ΛΥΣΕΩΝ</vt:lpstr>
      <vt:lpstr>ΑΠΟΔΕΙΞΗ ΘΕΩΡΗΜΑΤΟΣ 4</vt:lpstr>
      <vt:lpstr>ΑΠΟΔΕΙΞΗ ΘΕΩΡΗΜΑΤΟΣ 4</vt:lpstr>
      <vt:lpstr>ΥΠΟΛΟΓΙΣΜΟΣ ΤΟΥ Ax</vt:lpstr>
      <vt:lpstr>ΥΠΟΛΟΓΙΣΜΟΣ ΤΟΥ Ax</vt:lpstr>
      <vt:lpstr>ΥΠΟΛΟΓΙΣΜΟΣ ΤΟΥ Ax</vt:lpstr>
      <vt:lpstr>ΙΔΙΌΤΗΤΕΣ ΤΟΥ ΓΙΝΟΜΈΝΟΥ ΠΊΝΑΚΑ-ΔΙΑ’ΝΥΣΜΑ Ax</vt:lpstr>
      <vt:lpstr>ΙΔΙΌΤΗΤΕΣ ΤΟΥ ΓΙΝΟΜΈΝΟΥ ΠΊΝΑΚΑ-ΔΙΑ’ΝΥΣΜΑ Ax</vt:lpstr>
      <vt:lpstr>ΙΔΙΌΤΗΤΕΣ ΤΟΥ ΓΙΝΟΜΈΝΟΥ ΠΊΝΑΚΑ-ΔΙΑ’ΝΥΣΜΑ Ax</vt:lpstr>
      <vt:lpstr>ΙΔΙΌΤΗΤΕΣ ΤΟΥ ΓΙΝΟΜΈΝΟΥ ΠΊΝΑΚΑ-ΔΙΑ’ΝΥΣΜΑ Ax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Linear Algebra and Its Applications</dc:subject>
  <dc:creator>David C. Lay</dc:creator>
  <cp:keywords/>
  <dc:description/>
  <cp:lastModifiedBy>Manolis Vavalis</cp:lastModifiedBy>
  <cp:revision>848</cp:revision>
  <dcterms:created xsi:type="dcterms:W3CDTF">2005-10-22T18:34:54Z</dcterms:created>
  <dcterms:modified xsi:type="dcterms:W3CDTF">2024-10-13T18:17:00Z</dcterms:modified>
  <cp:category/>
</cp:coreProperties>
</file>