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70" r:id="rId6"/>
    <p:sldId id="259" r:id="rId7"/>
    <p:sldId id="260" r:id="rId8"/>
    <p:sldId id="269" r:id="rId9"/>
    <p:sldId id="262" r:id="rId10"/>
    <p:sldId id="263" r:id="rId11"/>
    <p:sldId id="264" r:id="rId12"/>
    <p:sldId id="265" r:id="rId13"/>
    <p:sldId id="266" r:id="rId14"/>
    <p:sldId id="267"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11/3/2023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GlowEdges/>
                    </a14:imgEffect>
                  </a14:imgLayer>
                </a14:imgProps>
              </a:ext>
            </a:extLst>
          </a:blip>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11/3/2023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55B3E-64B5-9F4F-F218-8B48B931BB66}"/>
              </a:ext>
            </a:extLst>
          </p:cNvPr>
          <p:cNvSpPr>
            <a:spLocks noGrp="1"/>
          </p:cNvSpPr>
          <p:nvPr>
            <p:ph type="ctrTitle"/>
          </p:nvPr>
        </p:nvSpPr>
        <p:spPr>
          <a:xfrm>
            <a:off x="1876424" y="1122364"/>
            <a:ext cx="8791575" cy="1144586"/>
          </a:xfrm>
        </p:spPr>
        <p:txBody>
          <a:bodyPr>
            <a:normAutofit/>
          </a:bodyPr>
          <a:lstStyle/>
          <a:p>
            <a:pPr algn="ctr"/>
            <a: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t>ΔΙΚΑΙΟ ΠΟΛΕΟΔΟΜΙΑΣ ΧΩΡΟΤΑΞΙΑΣ &amp;</a:t>
            </a:r>
            <a:r>
              <a:rPr lang="en-US" sz="2200" b="1">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200" b="1">
                <a:solidFill>
                  <a:schemeClr val="bg1"/>
                </a:solidFill>
                <a:latin typeface="Calibri" panose="020F0502020204030204" pitchFamily="34" charset="0"/>
                <a:ea typeface="Calibri" panose="020F0502020204030204" pitchFamily="34" charset="0"/>
                <a:cs typeface="Calibri" panose="020F0502020204030204" pitchFamily="34" charset="0"/>
              </a:rPr>
              <a:t>ΠΕΡΙΒΑΛΛΟΝΤΟΣ </a:t>
            </a:r>
            <a: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t>ΙΙ</a:t>
            </a:r>
            <a:b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br>
            <a:endPar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Υπότιτλος 2">
            <a:extLst>
              <a:ext uri="{FF2B5EF4-FFF2-40B4-BE49-F238E27FC236}">
                <a16:creationId xmlns:a16="http://schemas.microsoft.com/office/drawing/2014/main" id="{CCE2F7C7-99E6-A920-DA43-5D3324F80772}"/>
              </a:ext>
            </a:extLst>
          </p:cNvPr>
          <p:cNvSpPr>
            <a:spLocks noGrp="1"/>
          </p:cNvSpPr>
          <p:nvPr>
            <p:ph type="subTitle" idx="1"/>
          </p:nvPr>
        </p:nvSpPr>
        <p:spPr/>
        <p:txBody>
          <a:bodyPr>
            <a:normAutofit fontScale="92500" lnSpcReduction="20000"/>
          </a:bodyPr>
          <a:lstStyle/>
          <a:p>
            <a:pPr marL="0" marR="0" lvl="0" indent="0" algn="l"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Μάριος </a:t>
            </a:r>
            <a:r>
              <a:rPr lang="el-GR" sz="1800" b="1" cap="none" dirty="0" err="1">
                <a:solidFill>
                  <a:schemeClr val="bg1"/>
                </a:solidFill>
                <a:latin typeface="Calibri" panose="020F0502020204030204" pitchFamily="34" charset="0"/>
                <a:ea typeface="Calibri" panose="020F0502020204030204" pitchFamily="34" charset="0"/>
                <a:cs typeface="Calibri" panose="020F0502020204030204" pitchFamily="34" charset="0"/>
              </a:rPr>
              <a:t>Χαϊνταρλής</a:t>
            </a: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 Αναπληρωτής Καθηγητής Πανεπιστημίου Θεσσαλίας</a:t>
            </a:r>
          </a:p>
          <a:p>
            <a:pPr marL="0" marR="0" lvl="0" indent="0" algn="l"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8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Κωνσταντίνα Σταματίου, εντεταλμένη διδασκαλίας Πανεπιστημίου Θεσσαλίας</a:t>
            </a:r>
          </a:p>
          <a:p>
            <a:pPr marL="0" marR="0" lvl="0" indent="0" algn="l"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Ακαδημαϊκό έτος 2023-2024</a:t>
            </a:r>
          </a:p>
          <a:p>
            <a:pPr marL="0" marR="0" lvl="0" indent="0" algn="l"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800" i="0" u="sng"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Μάθημα 2</a:t>
            </a:r>
          </a:p>
          <a:p>
            <a:pPr marL="0" marR="0" lvl="0" indent="0" algn="l"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cap="none" dirty="0">
                <a:solidFill>
                  <a:schemeClr val="bg1"/>
                </a:solidFill>
                <a:latin typeface="Calibri" panose="020F0502020204030204" pitchFamily="34" charset="0"/>
                <a:ea typeface="Calibri" panose="020F0502020204030204" pitchFamily="34" charset="0"/>
                <a:cs typeface="Calibri" panose="020F0502020204030204" pitchFamily="34" charset="0"/>
              </a:rPr>
              <a:t>Ειδικά εργαλεία πολεοδομικού σχεδιασμού: η περίπτωση των ΠΟΤΑ</a:t>
            </a:r>
            <a:endParaRPr kumimoji="0" lang="el-GR" sz="1800"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endParaRPr>
          </a:p>
          <a:p>
            <a:endParaRPr lang="en-US" dirty="0">
              <a:solidFill>
                <a:schemeClr val="bg1"/>
              </a:solidFill>
            </a:endParaRPr>
          </a:p>
        </p:txBody>
      </p:sp>
      <p:sp>
        <p:nvSpPr>
          <p:cNvPr id="5" name="Βέλος: Δεξιό 4">
            <a:extLst>
              <a:ext uri="{FF2B5EF4-FFF2-40B4-BE49-F238E27FC236}">
                <a16:creationId xmlns:a16="http://schemas.microsoft.com/office/drawing/2014/main" id="{B3F62D14-D5A9-7900-7316-C27200AEF6E7}"/>
              </a:ext>
            </a:extLst>
          </p:cNvPr>
          <p:cNvSpPr/>
          <p:nvPr/>
        </p:nvSpPr>
        <p:spPr>
          <a:xfrm>
            <a:off x="0" y="1370896"/>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a:t>
            </a:r>
            <a:endParaRPr lang="en-US" dirty="0">
              <a:solidFill>
                <a:schemeClr val="bg1"/>
              </a:solidFill>
            </a:endParaRPr>
          </a:p>
        </p:txBody>
      </p:sp>
    </p:spTree>
    <p:extLst>
      <p:ext uri="{BB962C8B-B14F-4D97-AF65-F5344CB8AC3E}">
        <p14:creationId xmlns:p14="http://schemas.microsoft.com/office/powerpoint/2010/main" val="1889489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D65B8C-5DAC-E7F3-0991-F291414642F8}"/>
              </a:ext>
            </a:extLst>
          </p:cNvPr>
          <p:cNvSpPr>
            <a:spLocks noGrp="1"/>
          </p:cNvSpPr>
          <p:nvPr>
            <p:ph type="title"/>
          </p:nvPr>
        </p:nvSpPr>
        <p:spPr>
          <a:xfrm>
            <a:off x="1141413" y="618518"/>
            <a:ext cx="9905998" cy="939694"/>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Οι Περιοχές Ολοκληρωμένης Τουριστικής Ανάπτυξης (ΠΟΤΑ)</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188CD702-4194-F349-39F1-EFD5004F599E}"/>
              </a:ext>
            </a:extLst>
          </p:cNvPr>
          <p:cNvSpPr>
            <a:spLocks noGrp="1"/>
          </p:cNvSpPr>
          <p:nvPr>
            <p:ph idx="1"/>
          </p:nvPr>
        </p:nvSpPr>
        <p:spPr>
          <a:xfrm>
            <a:off x="1141412" y="1558212"/>
            <a:ext cx="9905999" cy="4681270"/>
          </a:xfrm>
        </p:spPr>
        <p:txBody>
          <a:bodyPr>
            <a:normAutofit fontScale="25000" lnSpcReduction="20000"/>
          </a:bodyPr>
          <a:lstStyle/>
          <a:p>
            <a:pPr algn="just"/>
            <a:r>
              <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rPr>
              <a:t>Οι ΠΟΤΑ αποτελούν Ειδικό Πολεοδομικό Σχέδιο του ν. 4447/2016 και οργανωμένο υποδοχέα τουριστικών δραστηριοτήτων (άρθρο 1 ν. 4179/2013). </a:t>
            </a:r>
          </a:p>
          <a:p>
            <a:pPr algn="just"/>
            <a:r>
              <a:rPr lang="el-GR" sz="6000" dirty="0" err="1">
                <a:solidFill>
                  <a:schemeClr val="bg1"/>
                </a:solidFill>
                <a:latin typeface="Calibri" panose="020F0502020204030204" pitchFamily="34" charset="0"/>
                <a:ea typeface="Calibri" panose="020F0502020204030204" pitchFamily="34" charset="0"/>
                <a:cs typeface="Calibri" panose="020F0502020204030204" pitchFamily="34" charset="0"/>
              </a:rPr>
              <a:t>ΣτΕΟλ</a:t>
            </a:r>
            <a:r>
              <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rPr>
              <a:t> 3920/2010 (Μονή </a:t>
            </a:r>
            <a:r>
              <a:rPr lang="el-GR" sz="6000" dirty="0" err="1">
                <a:solidFill>
                  <a:schemeClr val="bg1"/>
                </a:solidFill>
                <a:latin typeface="Calibri" panose="020F0502020204030204" pitchFamily="34" charset="0"/>
                <a:ea typeface="Calibri" panose="020F0502020204030204" pitchFamily="34" charset="0"/>
                <a:cs typeface="Calibri" panose="020F0502020204030204" pitchFamily="34" charset="0"/>
              </a:rPr>
              <a:t>Τοπλού</a:t>
            </a:r>
            <a:r>
              <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rPr>
              <a:t>): Οι ΠΟΤΑ αποτελούν εργαλείο χωροταξικού σχεδιασμού δεύτερου επιπέδου </a:t>
            </a:r>
            <a:r>
              <a:rPr lang="el-GR" sz="6000" dirty="0" err="1">
                <a:solidFill>
                  <a:schemeClr val="bg1"/>
                </a:solidFill>
                <a:latin typeface="Calibri" panose="020F0502020204030204" pitchFamily="34" charset="0"/>
                <a:ea typeface="Calibri" panose="020F0502020204030204" pitchFamily="34" charset="0"/>
                <a:cs typeface="Calibri" panose="020F0502020204030204" pitchFamily="34" charset="0"/>
              </a:rPr>
              <a:t>εξιδιασμένου</a:t>
            </a:r>
            <a:r>
              <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rPr>
              <a:t> χαρακτήρα.</a:t>
            </a:r>
          </a:p>
          <a:p>
            <a:pPr algn="just"/>
            <a:r>
              <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rPr>
              <a:t>Αρχική (ατελής) πρόβλεψη στον ν. 2238/1994 (άρθρο 1 παρ. 3 περ. β): </a:t>
            </a:r>
          </a:p>
          <a:p>
            <a:pPr lvl="1" algn="just">
              <a:buFont typeface="Wingdings" panose="05000000000000000000" pitchFamily="2" charset="2"/>
              <a:buChar char="Ø"/>
            </a:pPr>
            <a:r>
              <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rPr>
              <a:t>Ο θεσμός των ΠΟΤΑ εντασσόταν συστηματικά στις διατάξεις του αναπτυξιακού νόμου 1892/1990 ως μία από τις ζώνες στις οποίες διαιρούνταν η ελληνική επικράτεια για τους σκοπούς της αναπτυξιακής νομοθεσίας με σκοπό την παροχή κινήτρων. </a:t>
            </a:r>
          </a:p>
          <a:p>
            <a:pPr marL="457200" lvl="1" indent="0" algn="just">
              <a:buNone/>
            </a:pPr>
            <a:endPar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1" algn="just">
              <a:buFont typeface="Wingdings" panose="05000000000000000000" pitchFamily="2" charset="2"/>
              <a:buChar char="Ø"/>
            </a:pPr>
            <a:r>
              <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rPr>
              <a:t>Οι  ΠΟΤΑ προβλέπονταν αρχικά να δημιουργηθούν με αναλογική εφαρμογή των διατάξεων του ν. 4458/1965 για τις ΒΙΠΕ σε περιοχές επιλεγμένες από τον ΕΟΤ (κατά το πρότυπο λειτουργίας της ΕΤΒΑ) είτε σε δημόσιες είτε σε ιδιωτικές εκτάσεις, οι οποίες θα απαλλοτριώνονταν υπέρ του ΕΟΤ, μετά από εκπόνηση ειδικής μελέτης τουριστικής ανάπτυξης και αξιοποίησης.</a:t>
            </a:r>
          </a:p>
          <a:p>
            <a:pPr marL="457200" lvl="1" indent="0" algn="just">
              <a:buNone/>
            </a:pPr>
            <a:endPar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1" algn="just">
              <a:buFont typeface="Wingdings" panose="05000000000000000000" pitchFamily="2" charset="2"/>
              <a:buChar char="Ø"/>
            </a:pPr>
            <a:r>
              <a:rPr lang="el-GR" sz="6000" dirty="0">
                <a:solidFill>
                  <a:schemeClr val="bg1"/>
                </a:solidFill>
                <a:latin typeface="Calibri" panose="020F0502020204030204" pitchFamily="34" charset="0"/>
                <a:ea typeface="Calibri" panose="020F0502020204030204" pitchFamily="34" charset="0"/>
                <a:cs typeface="Calibri" panose="020F0502020204030204" pitchFamily="34" charset="0"/>
              </a:rPr>
              <a:t>Θα εγκρίνονταν με ΠΔ. Προϋπόθεση για τον χαρακτηρισμό και την οριοθέτηση μίας περιοχής ως ΠΟΤΑ ήταν αφενός η καταλληλότητα της έκτασης για ολοκληρωμένη τουριστική αξιοποίηση και αφετέρου η έλλειψη προηγούμενης τουριστικής ανάπτυξης στην προς αξιοποίηση περιοχή.</a:t>
            </a:r>
          </a:p>
          <a:p>
            <a:pPr algn="just"/>
            <a:endParaRPr lang="el-GR" dirty="0">
              <a:solidFill>
                <a:schemeClr val="bg1"/>
              </a:solidFill>
            </a:endParaRPr>
          </a:p>
          <a:p>
            <a:pPr algn="just"/>
            <a:endParaRPr lang="en-US" dirty="0">
              <a:solidFill>
                <a:schemeClr val="bg1"/>
              </a:solidFill>
            </a:endParaRPr>
          </a:p>
        </p:txBody>
      </p:sp>
      <p:sp>
        <p:nvSpPr>
          <p:cNvPr id="5" name="Βέλος: Δεξιό 4">
            <a:extLst>
              <a:ext uri="{FF2B5EF4-FFF2-40B4-BE49-F238E27FC236}">
                <a16:creationId xmlns:a16="http://schemas.microsoft.com/office/drawing/2014/main" id="{B4AE0F19-648D-AF3F-07BC-6CF44560743C}"/>
              </a:ext>
            </a:extLst>
          </p:cNvPr>
          <p:cNvSpPr/>
          <p:nvPr/>
        </p:nvSpPr>
        <p:spPr>
          <a:xfrm>
            <a:off x="0" y="764605"/>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10</a:t>
            </a:r>
            <a:endParaRPr lang="en-US" dirty="0">
              <a:solidFill>
                <a:schemeClr val="bg1"/>
              </a:solidFill>
            </a:endParaRPr>
          </a:p>
        </p:txBody>
      </p:sp>
    </p:spTree>
    <p:extLst>
      <p:ext uri="{BB962C8B-B14F-4D97-AF65-F5344CB8AC3E}">
        <p14:creationId xmlns:p14="http://schemas.microsoft.com/office/powerpoint/2010/main" val="411654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C4605F-78FB-74AA-9D7C-45566A315B46}"/>
              </a:ext>
            </a:extLst>
          </p:cNvPr>
          <p:cNvSpPr>
            <a:spLocks noGrp="1"/>
          </p:cNvSpPr>
          <p:nvPr>
            <p:ph type="title"/>
          </p:nvPr>
        </p:nvSpPr>
        <p:spPr>
          <a:xfrm>
            <a:off x="1141411" y="618518"/>
            <a:ext cx="9906000" cy="1033000"/>
          </a:xfrm>
        </p:spPr>
        <p:txBody>
          <a:bodyPr/>
          <a:lstStyle/>
          <a:p>
            <a:pPr algn="ctr"/>
            <a:r>
              <a:rPr kumimoji="0" lang="el-GR" sz="18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Οι Περιοχές Ολοκληρωμένης Τουριστικής Ανάπτυξης (ΠΟΤΑ - άρθρο 29 ν. 2545/1997) </a:t>
            </a:r>
            <a:endParaRPr lang="en-US" dirty="0">
              <a:solidFill>
                <a:schemeClr val="bg1"/>
              </a:solidFill>
            </a:endParaRPr>
          </a:p>
        </p:txBody>
      </p:sp>
      <p:sp>
        <p:nvSpPr>
          <p:cNvPr id="3" name="Θέση περιεχομένου 2">
            <a:extLst>
              <a:ext uri="{FF2B5EF4-FFF2-40B4-BE49-F238E27FC236}">
                <a16:creationId xmlns:a16="http://schemas.microsoft.com/office/drawing/2014/main" id="{BB1CD86F-BFC8-8E43-D5B6-60E3D491E47D}"/>
              </a:ext>
            </a:extLst>
          </p:cNvPr>
          <p:cNvSpPr>
            <a:spLocks noGrp="1"/>
          </p:cNvSpPr>
          <p:nvPr>
            <p:ph idx="1"/>
          </p:nvPr>
        </p:nvSpPr>
        <p:spPr>
          <a:xfrm>
            <a:off x="1141412" y="1651518"/>
            <a:ext cx="9905999" cy="4139683"/>
          </a:xfrm>
        </p:spPr>
        <p:txBody>
          <a:bodyPr>
            <a:normAutofit fontScale="70000" lnSpcReduction="20000"/>
          </a:bodyPr>
          <a:lstStyle/>
          <a:p>
            <a:pPr algn="just"/>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Οι ΠΟΤΑ αναπτύσσονται κατά το πρότυπο των Βιομηχανικών και Επιχειρηματικών Περιοχών (ΒΕΠΕ), οι οποίες διαδέχθηκαν τις ΒΙΠΕ του ν. 4458/1965. Το στοιχείο που διαφοροποιεί καταρχάς τις ΒΕΠΕ από τις ΒΙΠΕ είναι ότι μπορούσαν να αναπτύσσονται και σε ιδιωτικές εκτάσεις με την πρωτοβουλία όχι αποκλειστικά της ΕΤΒΑ, αλλά και ιδιωτικών φορέων.</a:t>
            </a:r>
          </a:p>
          <a:p>
            <a:pPr algn="just"/>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Οι ΠΟΤΑ αναπτύσσονται από τον ίδιο φορέα ίδρυσης και εκμετάλλευσης</a:t>
            </a: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σε ένα ή περισσότερα τμήματα εντός της ίδιας Περιφερειακής Ενότητας σε εκτός σχεδίου περιοχές, σε ιδιωτικές ή σε δημόσιες εκτάσεις, όπου δημιουργείται ένα σύνολο τουριστικών εγκαταστάσεων (ξενοδοχεία διάφορων λειτουργικών μορφών, εγκαταστάσεις ειδικής τουριστικής υποδομής, και συμπληρωματικές εγκαταστάσεις αναψυχής, άθλησης και γενικά υπηρεσιών διάθεσης του ελεύθερου χρόνου των τουριστών.</a:t>
            </a:r>
          </a:p>
          <a:p>
            <a:pPr algn="just"/>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Η έκταση στην οποία αναπτύσσεται η ΠΟΤΑ, ή σε περίπτωση που αποτελείται από περισσότερα τμήματα το μεγαλύτερο τμήμα αυτής, πρέπει να έχει επιφάνεια τουλάχιστον 800 στρ. και να είναι ιδιόκτητο κατά 80% τουλάχιστον. Το υπόλοιπο ποσοστό μπορεί να αποκτηθεί με αναγκαστική απαλλοτρίωση. </a:t>
            </a:r>
          </a:p>
          <a:p>
            <a:pPr algn="just"/>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Για τον λόγο αυτόν η δημιουργία ΠΟΤΑ θεωρείται εκ του νόμου ότι υπηρετεί τη δημόσια ωφέλεια.</a:t>
            </a: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Βέλος: Δεξιό 6">
            <a:extLst>
              <a:ext uri="{FF2B5EF4-FFF2-40B4-BE49-F238E27FC236}">
                <a16:creationId xmlns:a16="http://schemas.microsoft.com/office/drawing/2014/main" id="{C53857CD-3569-8BE7-81D7-C229B20BCEDA}"/>
              </a:ext>
            </a:extLst>
          </p:cNvPr>
          <p:cNvSpPr/>
          <p:nvPr/>
        </p:nvSpPr>
        <p:spPr>
          <a:xfrm>
            <a:off x="0" y="74303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11</a:t>
            </a:r>
            <a:endParaRPr lang="en-US" dirty="0">
              <a:solidFill>
                <a:schemeClr val="bg1"/>
              </a:solidFill>
            </a:endParaRPr>
          </a:p>
        </p:txBody>
      </p:sp>
    </p:spTree>
    <p:extLst>
      <p:ext uri="{BB962C8B-B14F-4D97-AF65-F5344CB8AC3E}">
        <p14:creationId xmlns:p14="http://schemas.microsoft.com/office/powerpoint/2010/main" val="3193027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EBAD68-4B8A-1E4D-20CF-98F1534E623F}"/>
              </a:ext>
            </a:extLst>
          </p:cNvPr>
          <p:cNvSpPr>
            <a:spLocks noGrp="1"/>
          </p:cNvSpPr>
          <p:nvPr>
            <p:ph type="title"/>
          </p:nvPr>
        </p:nvSpPr>
        <p:spPr>
          <a:xfrm>
            <a:off x="1141413" y="618518"/>
            <a:ext cx="9905998" cy="753082"/>
          </a:xfrm>
        </p:spPr>
        <p:txBody>
          <a:bodyPr/>
          <a:lstStyle/>
          <a:p>
            <a:pPr algn="ct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Εγκριτική διαδικασία και πράξη, χρήσεις γης εντός ΠΟΤΑ</a:t>
            </a:r>
            <a:endParaRPr lang="en-US"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442636E3-63F2-4D1A-26CD-33046EE8705C}"/>
              </a:ext>
            </a:extLst>
          </p:cNvPr>
          <p:cNvSpPr>
            <a:spLocks noGrp="1"/>
          </p:cNvSpPr>
          <p:nvPr>
            <p:ph idx="1"/>
          </p:nvPr>
        </p:nvSpPr>
        <p:spPr>
          <a:xfrm>
            <a:off x="1141412" y="1539550"/>
            <a:ext cx="9905999" cy="4590661"/>
          </a:xfrm>
        </p:spPr>
        <p:txBody>
          <a:bodyPr>
            <a:normAutofit fontScale="25000" lnSpcReduction="20000"/>
          </a:bodyPr>
          <a:lstStyle/>
          <a:p>
            <a:pPr marL="228600" marR="0" lvl="0" indent="-228600" algn="just" defTabSz="914400" rtl="0" eaLnBrk="1" fontAlgn="auto" latinLnBrk="0" hangingPunct="1">
              <a:lnSpc>
                <a:spcPct val="120000"/>
              </a:lnSpc>
              <a:spcBef>
                <a:spcPts val="1000"/>
              </a:spcBef>
              <a:spcAft>
                <a:spcPts val="0"/>
              </a:spcAft>
              <a:buClrTx/>
              <a:buSzPct val="125000"/>
              <a:buFont typeface="Arial" panose="020B0604020202020204" pitchFamily="34" charset="0"/>
              <a:buChar char="•"/>
              <a:tabLst/>
              <a:defRPr/>
            </a:pPr>
            <a:r>
              <a:rPr kumimoji="0" lang="el-GR" sz="6400" b="0" i="0" u="none" strike="noStrike" kern="1200" cap="none" spc="0" normalizeH="0" baseline="0" noProof="0" dirty="0">
                <a:ln>
                  <a:noFill/>
                </a:ln>
                <a:solidFill>
                  <a:schemeClr val="bg1">
                    <a:lumMod val="95000"/>
                    <a:lumOff val="5000"/>
                  </a:schemeClr>
                </a:solidFill>
                <a:effectLst/>
                <a:uLnTx/>
                <a:uFillTx/>
                <a:latin typeface="Calibri" panose="020F0502020204030204" pitchFamily="34" charset="0"/>
                <a:ea typeface="Calibri" panose="020F0502020204030204" pitchFamily="34" charset="0"/>
                <a:cs typeface="Calibri" panose="020F0502020204030204" pitchFamily="34" charset="0"/>
              </a:rPr>
              <a:t>Ο χαρακτηρισμός εκτάσεων ως ΠΟΤΑ εναρμονίζεται προς τον υπερκείμενο χωροταξικό σχεδιασμό εθνικού ή περιφερειακού επιπέδου, προς τις χρήσεις γης και λειτουργίες της  ευρύτερης περιοχής, καθώς και με τους ευρύτερους αναπτυξιακούς στόχους.</a:t>
            </a:r>
          </a:p>
          <a:p>
            <a:pPr algn="just"/>
            <a:r>
              <a:rPr lang="el-GR"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Οι ΠΟΤΑ εγκρίνονται με ΠΔ μετά από πρόταση των Υπουργών Περιβάλλοντος και Ενέργειας και Τουρισμού, κατόπιν εκπόνησης και έγκρισης ΣΜΠΕ. Η </a:t>
            </a:r>
            <a:r>
              <a:rPr lang="el-GR" sz="640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ειδική διοικητική </a:t>
            </a:r>
            <a:r>
              <a:rPr lang="el-GR"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διαδικασία και τα απαιτούμενα δικαιολογητικά προβλέπονται στην ΚΥΑ </a:t>
            </a:r>
            <a:r>
              <a:rPr lang="en-US"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339</a:t>
            </a:r>
            <a:r>
              <a:rPr lang="el-GR"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/13.3.2012</a:t>
            </a:r>
            <a:r>
              <a:rPr lang="en-US"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 (</a:t>
            </a:r>
            <a:r>
              <a:rPr lang="el-GR"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ΦΕΚ Β’ 1209/11.4.2012).</a:t>
            </a:r>
          </a:p>
          <a:p>
            <a:pPr algn="just"/>
            <a:r>
              <a:rPr lang="el-GR"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Οι προϋποθέσεις για τη δημιουργία ΠΟΤΑ έχουν κυρίως αναφορά στον χώρο (εμβαδόν, θέση, καταλληλότητα) και δεν συνδέονται πλέον ούτε με το ελάχιστο ύψος της επένδυσης ούτε με τα κίνητρα της αναπτυξιακής νομοθεσίας (υποχώρηση επιχειρηματικού έναντι χωρικού χαρακτήρα). </a:t>
            </a:r>
          </a:p>
          <a:p>
            <a:pPr algn="just"/>
            <a:r>
              <a:rPr lang="el-GR"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Εντός των ΠΟΤΑ επιτρέπεται το σύνολο των χρήσεων της γενικής κατηγορίας «τουρισμός-αναψυχή» του άρθρου 5 του </a:t>
            </a:r>
            <a:r>
              <a:rPr lang="el-GR" sz="6400" dirty="0" err="1">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π.δ.</a:t>
            </a:r>
            <a:r>
              <a:rPr lang="el-GR" sz="6400"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 59/2018 (του εκάστοτε ισχύοντος συστήματος χρήσεων γης). </a:t>
            </a:r>
          </a:p>
          <a:p>
            <a:pPr marL="228600" marR="0" lvl="0" indent="-228600" algn="just" defTabSz="914400" rtl="0" eaLnBrk="1" fontAlgn="auto" latinLnBrk="0" hangingPunct="1">
              <a:lnSpc>
                <a:spcPct val="120000"/>
              </a:lnSpc>
              <a:spcBef>
                <a:spcPts val="1000"/>
              </a:spcBef>
              <a:spcAft>
                <a:spcPts val="0"/>
              </a:spcAft>
              <a:buClrTx/>
              <a:buSzPct val="125000"/>
              <a:buFont typeface="Arial" panose="020B0604020202020204" pitchFamily="34" charset="0"/>
              <a:buChar char="•"/>
              <a:tabLst/>
              <a:defRPr/>
            </a:pPr>
            <a:r>
              <a:rPr kumimoji="0" lang="el-GR" sz="6400" b="0" i="0" u="none" strike="noStrike" kern="1200" cap="none" spc="0" normalizeH="0" baseline="0" noProof="0" dirty="0">
                <a:ln>
                  <a:noFill/>
                </a:ln>
                <a:solidFill>
                  <a:schemeClr val="bg1">
                    <a:lumMod val="95000"/>
                    <a:lumOff val="5000"/>
                  </a:schemeClr>
                </a:solidFill>
                <a:effectLst/>
                <a:uLnTx/>
                <a:uFillTx/>
                <a:latin typeface="Calibri" panose="020F0502020204030204" pitchFamily="34" charset="0"/>
                <a:ea typeface="Calibri" panose="020F0502020204030204" pitchFamily="34" charset="0"/>
                <a:cs typeface="Calibri" panose="020F0502020204030204" pitchFamily="34" charset="0"/>
              </a:rPr>
              <a:t>Με το ΠΔ εγκρίνονται: οι επιτρεπόμενες χρήσεις γης, η μέγιστη ανά χρήση εκμετάλλευση, τυχόν πρόσθετοι όροι που αποσκοπούν στον έλεγχο της έντασης κάθε χρήσης, τυχόν </a:t>
            </a:r>
            <a:r>
              <a:rPr kumimoji="0" lang="el-GR" sz="6400" b="0" i="0" u="none" strike="noStrike" kern="1200" cap="none" spc="0" normalizeH="0" baseline="0" noProof="0" dirty="0" err="1">
                <a:ln>
                  <a:noFill/>
                </a:ln>
                <a:solidFill>
                  <a:schemeClr val="bg1">
                    <a:lumMod val="95000"/>
                    <a:lumOff val="5000"/>
                  </a:schemeClr>
                </a:solidFill>
                <a:effectLst/>
                <a:uLnTx/>
                <a:uFillTx/>
                <a:latin typeface="Calibri" panose="020F0502020204030204" pitchFamily="34" charset="0"/>
                <a:ea typeface="Calibri" panose="020F0502020204030204" pitchFamily="34" charset="0"/>
                <a:cs typeface="Calibri" panose="020F0502020204030204" pitchFamily="34" charset="0"/>
              </a:rPr>
              <a:t>πολεοδομούμενες</a:t>
            </a:r>
            <a:r>
              <a:rPr kumimoji="0" lang="el-GR" sz="6400" b="0" i="0" u="none" strike="noStrike" kern="1200" cap="none" spc="0" normalizeH="0" baseline="0" noProof="0" dirty="0">
                <a:ln>
                  <a:noFill/>
                </a:ln>
                <a:solidFill>
                  <a:schemeClr val="bg1">
                    <a:lumMod val="95000"/>
                    <a:lumOff val="5000"/>
                  </a:schemeClr>
                </a:solidFill>
                <a:effectLst/>
                <a:uLnTx/>
                <a:uFillTx/>
                <a:latin typeface="Calibri" panose="020F0502020204030204" pitchFamily="34" charset="0"/>
                <a:ea typeface="Calibri" panose="020F0502020204030204" pitchFamily="34" charset="0"/>
                <a:cs typeface="Calibri" panose="020F0502020204030204" pitchFamily="34" charset="0"/>
              </a:rPr>
              <a:t> εκτάσεις, η γενική διάταξη κτιρίων και εγκαταστάσεων,  τα διαγράμματα δικτύων υποδομών, ο φορέας ίδρυσης και εκμετάλλευσης, ειδικές ζώνες προστασίας περιμετρικά της ΠΟΤΑ στις οποίες μπορεί να καθορίζονται ειδικοί όροι και περιορισμοί στις χρήσεις γης, στους όρους δόμησης και στην εν γένει άσκηση δραστηριοτήτων και </a:t>
            </a:r>
            <a:r>
              <a:rPr kumimoji="0" lang="el-GR" sz="6400" b="0" i="0" u="none" strike="noStrike" kern="1200" cap="none" spc="0" normalizeH="0" baseline="0" noProof="0" dirty="0" err="1">
                <a:ln>
                  <a:noFill/>
                </a:ln>
                <a:solidFill>
                  <a:schemeClr val="bg1">
                    <a:lumMod val="95000"/>
                    <a:lumOff val="5000"/>
                  </a:schemeClr>
                </a:solidFill>
                <a:effectLst/>
                <a:uLnTx/>
                <a:uFillTx/>
                <a:latin typeface="Calibri" panose="020F0502020204030204" pitchFamily="34" charset="0"/>
                <a:ea typeface="Calibri" panose="020F0502020204030204" pitchFamily="34" charset="0"/>
                <a:cs typeface="Calibri" panose="020F0502020204030204" pitchFamily="34" charset="0"/>
              </a:rPr>
              <a:t>λειτουργι</a:t>
            </a:r>
            <a:r>
              <a:rPr lang="el-GR" sz="6400" dirty="0" err="1">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ών</a:t>
            </a:r>
            <a:r>
              <a:rPr kumimoji="0" lang="el-GR" sz="6400" b="0" i="0" u="none" strike="noStrike" kern="1200" cap="none" spc="0" normalizeH="0" baseline="0" noProof="0" dirty="0">
                <a:ln>
                  <a:noFill/>
                </a:ln>
                <a:solidFill>
                  <a:schemeClr val="bg1">
                    <a:lumMod val="95000"/>
                    <a:lumOff val="5000"/>
                  </a:schemeClr>
                </a:solidFill>
                <a:effectLst/>
                <a:uLnTx/>
                <a:uFillTx/>
                <a:latin typeface="Calibri" panose="020F0502020204030204" pitchFamily="34" charset="0"/>
                <a:ea typeface="Calibri" panose="020F0502020204030204" pitchFamily="34" charset="0"/>
                <a:cs typeface="Calibri" panose="020F0502020204030204" pitchFamily="34" charset="0"/>
              </a:rPr>
              <a:t>.</a:t>
            </a:r>
          </a:p>
          <a:p>
            <a:pPr algn="just"/>
            <a:endParaRPr lang="el-GR" sz="5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endParaRPr lang="el-GR" sz="5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endParaRPr lang="el-GR" dirty="0">
              <a:solidFill>
                <a:schemeClr val="bg1"/>
              </a:solidFill>
            </a:endParaRPr>
          </a:p>
          <a:p>
            <a:endParaRPr lang="el-GR" dirty="0">
              <a:solidFill>
                <a:schemeClr val="bg1"/>
              </a:solidFill>
            </a:endParaRPr>
          </a:p>
          <a:p>
            <a:endParaRPr lang="el-GR" dirty="0">
              <a:solidFill>
                <a:schemeClr val="bg1"/>
              </a:solidFill>
            </a:endParaRPr>
          </a:p>
          <a:p>
            <a:endParaRPr lang="en-US" dirty="0">
              <a:solidFill>
                <a:schemeClr val="bg1"/>
              </a:solidFill>
            </a:endParaRPr>
          </a:p>
        </p:txBody>
      </p:sp>
      <p:sp>
        <p:nvSpPr>
          <p:cNvPr id="6" name="Βέλος: Δεξιό 5">
            <a:extLst>
              <a:ext uri="{FF2B5EF4-FFF2-40B4-BE49-F238E27FC236}">
                <a16:creationId xmlns:a16="http://schemas.microsoft.com/office/drawing/2014/main" id="{E863A5F8-6C1A-1DAB-18DA-BB77FD701EA8}"/>
              </a:ext>
            </a:extLst>
          </p:cNvPr>
          <p:cNvSpPr/>
          <p:nvPr/>
        </p:nvSpPr>
        <p:spPr>
          <a:xfrm>
            <a:off x="0" y="67129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12</a:t>
            </a:r>
            <a:endParaRPr lang="en-US" dirty="0">
              <a:solidFill>
                <a:schemeClr val="bg1"/>
              </a:solidFill>
            </a:endParaRPr>
          </a:p>
        </p:txBody>
      </p:sp>
    </p:spTree>
    <p:extLst>
      <p:ext uri="{BB962C8B-B14F-4D97-AF65-F5344CB8AC3E}">
        <p14:creationId xmlns:p14="http://schemas.microsoft.com/office/powerpoint/2010/main" val="4023200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D574A08-5BB6-44FD-22F3-25C37956052A}"/>
              </a:ext>
            </a:extLst>
          </p:cNvPr>
          <p:cNvSpPr>
            <a:spLocks noGrp="1"/>
          </p:cNvSpPr>
          <p:nvPr>
            <p:ph idx="1"/>
          </p:nvPr>
        </p:nvSpPr>
        <p:spPr>
          <a:xfrm>
            <a:off x="1141412" y="1371599"/>
            <a:ext cx="9905999" cy="5169160"/>
          </a:xfrm>
        </p:spPr>
        <p:txBody>
          <a:bodyPr>
            <a:noAutofit/>
          </a:bodyPr>
          <a:lstStyle/>
          <a:p>
            <a:pPr algn="just">
              <a:defRPr/>
            </a:pPr>
            <a:r>
              <a:rPr lang="el-GR" sz="1400" dirty="0">
                <a:solidFill>
                  <a:prstClr val="black"/>
                </a:solidFill>
                <a:latin typeface="Calibri" panose="020F0502020204030204" pitchFamily="34" charset="0"/>
                <a:ea typeface="Calibri" panose="020F0502020204030204" pitchFamily="34" charset="0"/>
                <a:cs typeface="Calibri" panose="020F0502020204030204" pitchFamily="34" charset="0"/>
              </a:rPr>
              <a:t>Επιτρέπεται η ανάπτυξη και μη αμιγώς τουριστικώς εγκαταστάσεις μέχρι 20% της συνολικής κατά περίπτωση νόμιμης εκμετάλλευσης, ώστε να μην ανατρέπεται η βασική λειτουργία της τουριστικής χρήσης. Εκ του λόγου αυτού η χρήση της κατοικίας επιτρέπεται μόνον εφόσον έχει διασφαλισθεί μία κρίσιμη τουριστική μάζα, που περιλαμβάνει τουριστικά καταλύματα κατηγορίας 4 ή και 5 αστέρων και δυναμικότητας τουλάχιστον 1.000 κλινών, καθώς και δύο (2) τουλάχιστον εγκαταστάσεις ειδικής τουριστικής υποδομής. </a:t>
            </a:r>
          </a:p>
          <a:p>
            <a:pPr lvl="0" algn="just">
              <a:defRPr/>
            </a:pPr>
            <a:r>
              <a:rPr lang="el-GR" sz="1400" dirty="0">
                <a:solidFill>
                  <a:prstClr val="black"/>
                </a:solidFill>
                <a:latin typeface="Calibri" panose="020F0502020204030204" pitchFamily="34" charset="0"/>
                <a:ea typeface="Calibri" panose="020F0502020204030204" pitchFamily="34" charset="0"/>
                <a:cs typeface="Calibri" panose="020F0502020204030204" pitchFamily="34" charset="0"/>
              </a:rPr>
              <a:t>Η ανάπτυξη των ΠΟΤΑ επιτρέπεται με δύο εναλλακτικά συστήματα: </a:t>
            </a:r>
          </a:p>
          <a:p>
            <a:pPr lvl="1" algn="just">
              <a:buFont typeface="Wingdings" panose="05000000000000000000" pitchFamily="2" charset="2"/>
              <a:buChar char="Ø"/>
              <a:defRPr/>
            </a:pPr>
            <a:r>
              <a:rPr lang="el-GR" sz="1400" dirty="0">
                <a:solidFill>
                  <a:prstClr val="black"/>
                </a:solidFill>
                <a:latin typeface="Calibri" panose="020F0502020204030204" pitchFamily="34" charset="0"/>
                <a:ea typeface="Calibri" panose="020F0502020204030204" pitchFamily="34" charset="0"/>
                <a:cs typeface="Calibri" panose="020F0502020204030204" pitchFamily="34" charset="0"/>
              </a:rPr>
              <a:t>με το σύστημα των διηρημένων ιδιοκτησιών, οριζοντίων και καθέτων, οι οποίες συστήνονται τόσο επί των τουριστικών όσο και επί των μη αμιγώς τουριστικών εγκαταστάσεων. Στην περίπτωση αυτή οι ΠΟΤΑ δεν </a:t>
            </a:r>
            <a:r>
              <a:rPr lang="el-GR" sz="1400" dirty="0" err="1">
                <a:solidFill>
                  <a:prstClr val="black"/>
                </a:solidFill>
                <a:latin typeface="Calibri" panose="020F0502020204030204" pitchFamily="34" charset="0"/>
                <a:ea typeface="Calibri" panose="020F0502020204030204" pitchFamily="34" charset="0"/>
                <a:cs typeface="Calibri" panose="020F0502020204030204" pitchFamily="34" charset="0"/>
              </a:rPr>
              <a:t>πολεοδομούνται</a:t>
            </a:r>
            <a:r>
              <a:rPr lang="el-GR" sz="1400" dirty="0">
                <a:solidFill>
                  <a:prstClr val="black"/>
                </a:solidFill>
                <a:latin typeface="Calibri" panose="020F0502020204030204" pitchFamily="34" charset="0"/>
                <a:ea typeface="Calibri" panose="020F0502020204030204" pitchFamily="34" charset="0"/>
                <a:cs typeface="Calibri" panose="020F0502020204030204" pitchFamily="34" charset="0"/>
              </a:rPr>
              <a:t> και η δόμηση υλοποιείται με βάση τους όρους της εκτός σχεδίου δόμησης για τις τουριστικές εγκαταστάσεις (ΦΕΚ 61 Δ’ 1988). Προϋπόθεση για τη σύσταση διηρημένων ιδιοκτησιών και τη μεταβίβαση δικαιωμάτων σε τρίτους επί αυτών αποτελεί η ολοκλήρωση των βασικών έργων υποδομής, την εκτέλεση των οποίων αναλαμβάνει ο Φορέας της ΠΟΤΑ, καθώς και η κατάρτιση με συμβολαιογραφική πράξη Κανονισμού Συνιδιοκτησίας και Λειτουργίας ΠΟΤΑ.</a:t>
            </a:r>
          </a:p>
          <a:p>
            <a:pPr lvl="1" algn="just">
              <a:buFont typeface="Wingdings" panose="05000000000000000000" pitchFamily="2" charset="2"/>
              <a:buChar char="Ø"/>
              <a:defRPr/>
            </a:pPr>
            <a:r>
              <a:rPr lang="el-GR" sz="1400" dirty="0">
                <a:solidFill>
                  <a:prstClr val="black"/>
                </a:solidFill>
                <a:latin typeface="Calibri" panose="020F0502020204030204" pitchFamily="34" charset="0"/>
                <a:ea typeface="Calibri" panose="020F0502020204030204" pitchFamily="34" charset="0"/>
                <a:cs typeface="Calibri" panose="020F0502020204030204" pitchFamily="34" charset="0"/>
              </a:rPr>
              <a:t>με πολεοδόμηση, οπότε εγκρίνεται πολεοδομική μελέτη και πολεοδομικό σχέδιο, με ανώτατο επιτρεπόμενο </a:t>
            </a:r>
            <a:r>
              <a:rPr lang="el-GR" sz="1400" dirty="0" err="1">
                <a:solidFill>
                  <a:prstClr val="black"/>
                </a:solidFill>
                <a:latin typeface="Calibri" panose="020F0502020204030204" pitchFamily="34" charset="0"/>
                <a:ea typeface="Calibri" panose="020F0502020204030204" pitchFamily="34" charset="0"/>
                <a:cs typeface="Calibri" panose="020F0502020204030204" pitchFamily="34" charset="0"/>
              </a:rPr>
              <a:t>σ.δ</a:t>
            </a:r>
            <a:r>
              <a:rPr lang="el-GR" sz="1400" dirty="0">
                <a:solidFill>
                  <a:prstClr val="black"/>
                </a:solidFill>
                <a:latin typeface="Calibri" panose="020F0502020204030204" pitchFamily="34" charset="0"/>
                <a:ea typeface="Calibri" panose="020F0502020204030204" pitchFamily="34" charset="0"/>
                <a:cs typeface="Calibri" panose="020F0502020204030204" pitchFamily="34" charset="0"/>
              </a:rPr>
              <a:t>. στο σύνολο της ΠΟΤΑ 0,20. Οι κοινόχρηστοι και κοινωφελείς χώροι  (τουλάχιστον 50%) περιέρχονται κατά κυριότητα στους οικείους ΟΤΑ, ενώ η φροντίδα για την συντήρησή τους ανήκει στους ιδιοκτήτες των ακινήτων της ΠΟΤΑ.</a:t>
            </a:r>
          </a:p>
          <a:p>
            <a:pPr marL="228600" marR="0" lvl="0" indent="-228600" algn="just" defTabSz="914400" rtl="0" eaLnBrk="1" fontAlgn="auto" latinLnBrk="0" hangingPunct="1">
              <a:lnSpc>
                <a:spcPct val="120000"/>
              </a:lnSpc>
              <a:spcBef>
                <a:spcPts val="1000"/>
              </a:spcBef>
              <a:spcAft>
                <a:spcPts val="0"/>
              </a:spcAft>
              <a:buClrTx/>
              <a:buSzPct val="125000"/>
              <a:buFont typeface="Arial" panose="020B0604020202020204" pitchFamily="34" charset="0"/>
              <a:buChar char="•"/>
              <a:tabLst/>
              <a:defRPr/>
            </a:pP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Εντός των ορίων ΠΟΤΑ μπορούν να συμπεριλαμβάνονται εκτάσεις υπαγόμενες σε ειδικά καθεστώτα προστασίας (δάση, αρχαιολογικοί χώροι, ιστορικοί τόποι, περιοχές </a:t>
            </a:r>
            <a:r>
              <a:rPr 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Natura)</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Επί αυτών τηρούνται οι ειδικές διατάξεις προστασίας τους (άρθρο 1</a:t>
            </a:r>
            <a:r>
              <a:rPr 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παρ. 4 περ. δ ν. 4179/2013).</a:t>
            </a: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lang="el-GR" sz="1400" dirty="0">
              <a:solidFill>
                <a:schemeClr val="bg1"/>
              </a:solidFill>
            </a:endParaRPr>
          </a:p>
        </p:txBody>
      </p:sp>
      <p:sp>
        <p:nvSpPr>
          <p:cNvPr id="4" name="Τίτλος 1">
            <a:extLst>
              <a:ext uri="{FF2B5EF4-FFF2-40B4-BE49-F238E27FC236}">
                <a16:creationId xmlns:a16="http://schemas.microsoft.com/office/drawing/2014/main" id="{6497D120-BE00-C823-C982-2FC8D4F2D4FE}"/>
              </a:ext>
            </a:extLst>
          </p:cNvPr>
          <p:cNvSpPr>
            <a:spLocks noGrp="1"/>
          </p:cNvSpPr>
          <p:nvPr>
            <p:ph type="title"/>
          </p:nvPr>
        </p:nvSpPr>
        <p:spPr>
          <a:xfrm>
            <a:off x="1141413" y="618518"/>
            <a:ext cx="9905998" cy="753082"/>
          </a:xfrm>
        </p:spPr>
        <p:txBody>
          <a:bodyPr/>
          <a:lstStyle/>
          <a:p>
            <a:pPr algn="ct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Όροι ανάπτυξης ΠΟΤΑ</a:t>
            </a:r>
            <a:endParaRPr lang="en-US"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Βέλος: Δεξιό 6">
            <a:extLst>
              <a:ext uri="{FF2B5EF4-FFF2-40B4-BE49-F238E27FC236}">
                <a16:creationId xmlns:a16="http://schemas.microsoft.com/office/drawing/2014/main" id="{30DDCACF-283D-25EE-FE51-32B7F6283E7A}"/>
              </a:ext>
            </a:extLst>
          </p:cNvPr>
          <p:cNvSpPr/>
          <p:nvPr/>
        </p:nvSpPr>
        <p:spPr>
          <a:xfrm>
            <a:off x="0" y="800776"/>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13</a:t>
            </a:r>
            <a:endParaRPr lang="en-US" dirty="0">
              <a:solidFill>
                <a:schemeClr val="bg1"/>
              </a:solidFill>
            </a:endParaRPr>
          </a:p>
        </p:txBody>
      </p:sp>
    </p:spTree>
    <p:extLst>
      <p:ext uri="{BB962C8B-B14F-4D97-AF65-F5344CB8AC3E}">
        <p14:creationId xmlns:p14="http://schemas.microsoft.com/office/powerpoint/2010/main" val="29698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6288C-E8D8-40CD-0DE3-32C5B31C9B10}"/>
              </a:ext>
            </a:extLst>
          </p:cNvPr>
          <p:cNvSpPr>
            <a:spLocks noGrp="1"/>
          </p:cNvSpPr>
          <p:nvPr>
            <p:ph type="title"/>
          </p:nvPr>
        </p:nvSpPr>
        <p:spPr/>
        <p:txBody>
          <a:bodyPr>
            <a:normAutofit/>
          </a:bodyPr>
          <a:lstStyle/>
          <a:p>
            <a:pPr algn="ctr"/>
            <a:r>
              <a:rPr lang="el-GR" sz="1800" b="1" cap="none" dirty="0">
                <a:solidFill>
                  <a:schemeClr val="bg1"/>
                </a:solidFill>
                <a:latin typeface="Tahoma" panose="020B0604030504040204" pitchFamily="34" charset="0"/>
                <a:ea typeface="Tahoma" panose="020B0604030504040204" pitchFamily="34" charset="0"/>
                <a:cs typeface="Tahoma" panose="020B0604030504040204" pitchFamily="34" charset="0"/>
              </a:rPr>
              <a:t>Ο Φορέας ίδρυσης και εκμετάλλευσης της ΠΟΤΑ</a:t>
            </a:r>
            <a:endParaRPr lang="en-US" sz="1800" b="1" cap="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Θέση περιεχομένου 2">
            <a:extLst>
              <a:ext uri="{FF2B5EF4-FFF2-40B4-BE49-F238E27FC236}">
                <a16:creationId xmlns:a16="http://schemas.microsoft.com/office/drawing/2014/main" id="{705EC483-CD71-66A0-08E0-F000CFB3D0A3}"/>
              </a:ext>
            </a:extLst>
          </p:cNvPr>
          <p:cNvSpPr>
            <a:spLocks noGrp="1"/>
          </p:cNvSpPr>
          <p:nvPr>
            <p:ph idx="1"/>
          </p:nvPr>
        </p:nvSpPr>
        <p:spPr/>
        <p:txBody>
          <a:bodyPr>
            <a:normAutofit fontScale="85000" lnSpcReduction="20000"/>
          </a:bodyPr>
          <a:lstStyle/>
          <a:p>
            <a:pPr algn="just"/>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Ο Φορέας συγκεντρώνει τα δικαιώματα κυριότητας επί των αναγκαίων εδαφικών εκτάσεων και είναι συνολικά αρμόδιος έναντι πάσης δημόσιας ή άλλης αρχής και έναντι τρίτων για την υλοποίηση του επενδυτικού σχεδιασμού. </a:t>
            </a:r>
          </a:p>
          <a:p>
            <a:pPr algn="just"/>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Ανεξάρτητα από το εάν οι ΠΟΤΑ αναπτύσσονται ή όχι με πολεοδόμηση, ο Φορέας είναι αρμόδιος και υπεύθυνος για την παροχή προς τις εντός των ορίων ΠΟΤΑ εγκατεστημένες επιχειρήσεις, καταστήματα ή κατοικίες των συνήθων υπηρεσιών ανταποδοτικού χαρακτήρα, που συνήθως παρέχουν οι Δήμοι εντός της διοικητικής τους περιφέρειας, όπως η κατασκευή, συντήρηση, επισκευή και λειτουργία των δικτύων και των υποδομών, η σύνδεση με τα δίκτυα των Οργανισμών Κοινής Ωφέλειας, η καθαριότητα, ο φωτισμός και η συγκέντρωση των απορριμμάτων μέχρι το σημείο αποκομιδής από τον οικείο Δήμο.</a:t>
            </a: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F5AC63D1-DF54-F511-017A-727EFA61B3C4}"/>
              </a:ext>
            </a:extLst>
          </p:cNvPr>
          <p:cNvSpPr/>
          <p:nvPr/>
        </p:nvSpPr>
        <p:spPr>
          <a:xfrm>
            <a:off x="0" y="1034042"/>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14</a:t>
            </a:r>
            <a:endParaRPr lang="en-US" dirty="0">
              <a:solidFill>
                <a:schemeClr val="bg1"/>
              </a:solidFill>
            </a:endParaRPr>
          </a:p>
        </p:txBody>
      </p:sp>
    </p:spTree>
    <p:extLst>
      <p:ext uri="{BB962C8B-B14F-4D97-AF65-F5344CB8AC3E}">
        <p14:creationId xmlns:p14="http://schemas.microsoft.com/office/powerpoint/2010/main" val="3773269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60C18F-D02A-B906-3464-FB487067F207}"/>
              </a:ext>
            </a:extLst>
          </p:cNvPr>
          <p:cNvSpPr>
            <a:spLocks noGrp="1"/>
          </p:cNvSpPr>
          <p:nvPr>
            <p:ph idx="1"/>
          </p:nvPr>
        </p:nvSpPr>
        <p:spPr/>
        <p:txBody>
          <a:bodyPr>
            <a:normAutofit/>
          </a:bodyPr>
          <a:lstStyle/>
          <a:p>
            <a:pPr marL="0" indent="0">
              <a:buNone/>
            </a:pPr>
            <a:r>
              <a:rPr lang="el-GR" sz="2000" b="1"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ΕΥΧΑΡΙΣΤΩ ΓΙΑ ΤΗΝ ΠΡΟΣΟΧΗ ΣΑΣ</a:t>
            </a:r>
            <a:endParaRPr lang="en-US" sz="2000" b="1"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81BE0C88-4D32-1615-DC92-1D44426605C3}"/>
              </a:ext>
            </a:extLst>
          </p:cNvPr>
          <p:cNvSpPr/>
          <p:nvPr/>
        </p:nvSpPr>
        <p:spPr>
          <a:xfrm>
            <a:off x="0" y="74303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15</a:t>
            </a:r>
            <a:endParaRPr lang="en-US" dirty="0">
              <a:solidFill>
                <a:schemeClr val="bg1"/>
              </a:solidFill>
            </a:endParaRPr>
          </a:p>
        </p:txBody>
      </p:sp>
    </p:spTree>
    <p:extLst>
      <p:ext uri="{BB962C8B-B14F-4D97-AF65-F5344CB8AC3E}">
        <p14:creationId xmlns:p14="http://schemas.microsoft.com/office/powerpoint/2010/main" val="109999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FE9781-373F-858A-2A3C-EB9F65185FDB}"/>
              </a:ext>
            </a:extLst>
          </p:cNvPr>
          <p:cNvSpPr>
            <a:spLocks noGrp="1"/>
          </p:cNvSpPr>
          <p:nvPr>
            <p:ph type="title"/>
          </p:nvPr>
        </p:nvSpPr>
        <p:spPr>
          <a:xfrm>
            <a:off x="1141413" y="618518"/>
            <a:ext cx="9905998" cy="1116976"/>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Η </a:t>
            </a:r>
            <a:r>
              <a:rPr lang="el-GR" sz="2000" b="1" dirty="0" err="1">
                <a:solidFill>
                  <a:schemeClr val="bg1"/>
                </a:solidFill>
                <a:latin typeface="Calibri" panose="020F0502020204030204" pitchFamily="34" charset="0"/>
                <a:ea typeface="Calibri" panose="020F0502020204030204" pitchFamily="34" charset="0"/>
                <a:cs typeface="Calibri" panose="020F0502020204030204" pitchFamily="34" charset="0"/>
              </a:rPr>
              <a:t>συνταγματικΗ</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000" b="1" dirty="0" err="1">
                <a:solidFill>
                  <a:schemeClr val="bg1"/>
                </a:solidFill>
                <a:latin typeface="Calibri" panose="020F0502020204030204" pitchFamily="34" charset="0"/>
                <a:ea typeface="Calibri" panose="020F0502020204030204" pitchFamily="34" charset="0"/>
                <a:cs typeface="Calibri" panose="020F0502020204030204" pitchFamily="34" charset="0"/>
              </a:rPr>
              <a:t>υποχρΕωση</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 για </a:t>
            </a:r>
            <a:r>
              <a:rPr lang="el-GR" sz="2000" b="1" dirty="0" err="1">
                <a:solidFill>
                  <a:schemeClr val="bg1"/>
                </a:solidFill>
                <a:latin typeface="Calibri" panose="020F0502020204030204" pitchFamily="34" charset="0"/>
                <a:ea typeface="Calibri" panose="020F0502020204030204" pitchFamily="34" charset="0"/>
                <a:cs typeface="Calibri" panose="020F0502020204030204" pitchFamily="34" charset="0"/>
              </a:rPr>
              <a:t>χωροταξικΟ</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 και </a:t>
            </a:r>
            <a:r>
              <a:rPr lang="el-GR" sz="2000" b="1" dirty="0" err="1">
                <a:solidFill>
                  <a:schemeClr val="bg1"/>
                </a:solidFill>
                <a:latin typeface="Calibri" panose="020F0502020204030204" pitchFamily="34" charset="0"/>
                <a:ea typeface="Calibri" panose="020F0502020204030204" pitchFamily="34" charset="0"/>
                <a:cs typeface="Calibri" panose="020F0502020204030204" pitchFamily="34" charset="0"/>
              </a:rPr>
              <a:t>πολεοδομικο</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000" b="1" dirty="0" err="1">
                <a:solidFill>
                  <a:schemeClr val="bg1"/>
                </a:solidFill>
                <a:latin typeface="Calibri" panose="020F0502020204030204" pitchFamily="34" charset="0"/>
                <a:ea typeface="Calibri" panose="020F0502020204030204" pitchFamily="34" charset="0"/>
                <a:cs typeface="Calibri" panose="020F0502020204030204" pitchFamily="34" charset="0"/>
              </a:rPr>
              <a:t>σχεδιασμο</a:t>
            </a:r>
            <a:br>
              <a:rPr kumimoji="0" lang="el-GR" sz="2400" i="0" u="none" strike="noStrike" kern="1200" cap="none" spc="0" normalizeH="0" baseline="0" noProof="0" dirty="0">
                <a:ln>
                  <a:noFill/>
                </a:ln>
                <a:solidFill>
                  <a:schemeClr val="bg1"/>
                </a:solidFill>
                <a:effectLst/>
                <a:uLnTx/>
                <a:uFillTx/>
                <a:latin typeface="Century Gothic" panose="020B0502020202020204"/>
                <a:ea typeface="+mn-ea"/>
                <a:cs typeface="+mn-cs"/>
              </a:rPr>
            </a:br>
            <a:endParaRPr lang="en-US" sz="2400" dirty="0">
              <a:solidFill>
                <a:schemeClr val="bg1"/>
              </a:solidFill>
            </a:endParaRPr>
          </a:p>
        </p:txBody>
      </p:sp>
      <p:sp>
        <p:nvSpPr>
          <p:cNvPr id="3" name="Θέση περιεχομένου 2">
            <a:extLst>
              <a:ext uri="{FF2B5EF4-FFF2-40B4-BE49-F238E27FC236}">
                <a16:creationId xmlns:a16="http://schemas.microsoft.com/office/drawing/2014/main" id="{80EDCEB6-367B-4876-467F-2F1F962EC97B}"/>
              </a:ext>
            </a:extLst>
          </p:cNvPr>
          <p:cNvSpPr>
            <a:spLocks noGrp="1"/>
          </p:cNvSpPr>
          <p:nvPr>
            <p:ph idx="1"/>
          </p:nvPr>
        </p:nvSpPr>
        <p:spPr>
          <a:xfrm>
            <a:off x="1141412" y="1647825"/>
            <a:ext cx="9905999" cy="4143376"/>
          </a:xfrm>
        </p:spPr>
        <p:txBody>
          <a:bodyPr>
            <a:normAutofit fontScale="85000" lnSpcReduction="20000"/>
          </a:bodyPr>
          <a:lstStyle/>
          <a:p>
            <a:pPr algn="just"/>
            <a:r>
              <a:rPr lang="el-GR" b="1" dirty="0">
                <a:solidFill>
                  <a:schemeClr val="bg1"/>
                </a:solidFill>
                <a:latin typeface="Calibri" panose="020F0502020204030204" pitchFamily="34" charset="0"/>
                <a:ea typeface="Calibri" panose="020F0502020204030204" pitchFamily="34" charset="0"/>
                <a:cs typeface="Calibri" panose="020F0502020204030204" pitchFamily="34" charset="0"/>
              </a:rPr>
              <a:t>Άρθρο 24 παρ.1 (εδάφιο πρώτο και δεύτερο)</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l-GR"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«Η προστασία του φυσικού και πολιτιστικού περιβάλλοντος αποτελεί </a:t>
            </a:r>
            <a:r>
              <a:rPr lang="el-GR" u="sng" dirty="0">
                <a:solidFill>
                  <a:schemeClr val="bg1"/>
                </a:solidFill>
                <a:latin typeface="Calibri" panose="020F0502020204030204" pitchFamily="34" charset="0"/>
                <a:ea typeface="Calibri" panose="020F0502020204030204" pitchFamily="34" charset="0"/>
                <a:cs typeface="Calibri" panose="020F0502020204030204" pitchFamily="34" charset="0"/>
              </a:rPr>
              <a:t>υποχρέωση του Κράτους </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και </a:t>
            </a:r>
            <a:r>
              <a:rPr lang="el-GR" u="sng" dirty="0">
                <a:solidFill>
                  <a:schemeClr val="bg1"/>
                </a:solidFill>
                <a:latin typeface="Calibri" panose="020F0502020204030204" pitchFamily="34" charset="0"/>
                <a:ea typeface="Calibri" panose="020F0502020204030204" pitchFamily="34" charset="0"/>
                <a:cs typeface="Calibri" panose="020F0502020204030204" pitchFamily="34" charset="0"/>
              </a:rPr>
              <a:t>δικαίωμα του καθενός</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 Για τη διαφύλαξή του, το Κράτος υποχρεούται να λαμβάνει ιδιαίτερα </a:t>
            </a:r>
            <a:r>
              <a:rPr lang="el-GR" u="sng" dirty="0">
                <a:solidFill>
                  <a:schemeClr val="bg1"/>
                </a:solidFill>
                <a:latin typeface="Calibri" panose="020F0502020204030204" pitchFamily="34" charset="0"/>
                <a:ea typeface="Calibri" panose="020F0502020204030204" pitchFamily="34" charset="0"/>
                <a:cs typeface="Calibri" panose="020F0502020204030204" pitchFamily="34" charset="0"/>
              </a:rPr>
              <a:t>προληπτικά και κατασταλτικά μέτρα </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στο πλαίσιο </a:t>
            </a:r>
            <a:r>
              <a:rPr lang="el-GR" u="sng" dirty="0">
                <a:solidFill>
                  <a:schemeClr val="bg1"/>
                </a:solidFill>
                <a:latin typeface="Calibri" panose="020F0502020204030204" pitchFamily="34" charset="0"/>
                <a:ea typeface="Calibri" panose="020F0502020204030204" pitchFamily="34" charset="0"/>
                <a:cs typeface="Calibri" panose="020F0502020204030204" pitchFamily="34" charset="0"/>
              </a:rPr>
              <a:t>της αρχής της </a:t>
            </a:r>
            <a:r>
              <a:rPr lang="el-GR" u="sng" dirty="0" err="1">
                <a:solidFill>
                  <a:schemeClr val="bg1"/>
                </a:solidFill>
                <a:latin typeface="Calibri" panose="020F0502020204030204" pitchFamily="34" charset="0"/>
                <a:ea typeface="Calibri" panose="020F0502020204030204" pitchFamily="34" charset="0"/>
                <a:cs typeface="Calibri" panose="020F0502020204030204" pitchFamily="34" charset="0"/>
              </a:rPr>
              <a:t>αειφορίας</a:t>
            </a:r>
            <a:r>
              <a:rPr lang="el-GR" u="sng"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algn="just"/>
            <a:r>
              <a:rPr lang="el-GR" sz="2500" b="1" dirty="0">
                <a:solidFill>
                  <a:schemeClr val="bg1"/>
                </a:solidFill>
                <a:latin typeface="Calibri" panose="020F0502020204030204" pitchFamily="34" charset="0"/>
                <a:ea typeface="Calibri" panose="020F0502020204030204" pitchFamily="34" charset="0"/>
                <a:cs typeface="Calibri" panose="020F0502020204030204" pitchFamily="34" charset="0"/>
              </a:rPr>
              <a:t>Άρθρο 24 παρ. 2: «</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Η χωροταξική αναδιάρθρωση της Χώρας καθώς και η ανάπτυξη, αναμόρφωση και πολεοδόμηση των πόλεων και των οικιστικών γενικά περιοχών </a:t>
            </a:r>
            <a:r>
              <a:rPr lang="el-GR" u="sng" dirty="0">
                <a:solidFill>
                  <a:schemeClr val="bg1"/>
                </a:solidFill>
                <a:latin typeface="Calibri" panose="020F0502020204030204" pitchFamily="34" charset="0"/>
                <a:ea typeface="Calibri" panose="020F0502020204030204" pitchFamily="34" charset="0"/>
                <a:cs typeface="Calibri" panose="020F0502020204030204" pitchFamily="34" charset="0"/>
              </a:rPr>
              <a:t>ανήκουν στη ρυθμιστική αρμοδιότητα και τον έλεγχο του Κράτους</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 χάριν της εξυπηρετήσεως της λειτουργικότητας των οικισμών και της διασφάλισης των καλύτερων δυνατών όρων διαβιώσεως των ανθρώπων. Οι σχετικές τεχνικές επιλογές και σταθμίσεις γίνονται κατά τους κανόνες της επιστήμης. Η σύνταξη εθνικού κτηματολογίου συνιστά υποχρέωση του Κράτους.»</a:t>
            </a:r>
            <a:br>
              <a:rPr lang="el-GR" dirty="0">
                <a:solidFill>
                  <a:schemeClr val="bg1"/>
                </a:solidFill>
                <a:latin typeface="Century Gothic" panose="020B0502020202020204"/>
              </a:rPr>
            </a:br>
            <a:endParaRPr lang="en-US" dirty="0">
              <a:solidFill>
                <a:schemeClr val="bg1"/>
              </a:solidFill>
            </a:endParaRPr>
          </a:p>
        </p:txBody>
      </p:sp>
      <p:sp>
        <p:nvSpPr>
          <p:cNvPr id="5" name="Βέλος: Δεξιό 4">
            <a:extLst>
              <a:ext uri="{FF2B5EF4-FFF2-40B4-BE49-F238E27FC236}">
                <a16:creationId xmlns:a16="http://schemas.microsoft.com/office/drawing/2014/main" id="{038E3823-C0E9-C03C-A557-C337F967B260}"/>
              </a:ext>
            </a:extLst>
          </p:cNvPr>
          <p:cNvSpPr/>
          <p:nvPr/>
        </p:nvSpPr>
        <p:spPr>
          <a:xfrm>
            <a:off x="0" y="74303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2</a:t>
            </a:r>
            <a:endParaRPr lang="en-US" dirty="0">
              <a:solidFill>
                <a:schemeClr val="bg1"/>
              </a:solidFill>
            </a:endParaRPr>
          </a:p>
        </p:txBody>
      </p:sp>
    </p:spTree>
    <p:extLst>
      <p:ext uri="{BB962C8B-B14F-4D97-AF65-F5344CB8AC3E}">
        <p14:creationId xmlns:p14="http://schemas.microsoft.com/office/powerpoint/2010/main" val="91953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ED262906-959E-3924-036A-CE41F27B01D1}"/>
              </a:ext>
            </a:extLst>
          </p:cNvPr>
          <p:cNvSpPr>
            <a:spLocks noGrp="1"/>
          </p:cNvSpPr>
          <p:nvPr>
            <p:ph type="title"/>
          </p:nvPr>
        </p:nvSpPr>
        <p:spPr>
          <a:xfrm>
            <a:off x="1141413" y="618518"/>
            <a:ext cx="9905998" cy="734421"/>
          </a:xfrm>
        </p:spPr>
        <p:txBody>
          <a:bodyPr>
            <a:normAutofit fontScale="90000"/>
          </a:bodyPr>
          <a:lstStyle/>
          <a:p>
            <a:pPr marL="228600" marR="0" lvl="0" indent="-228600" algn="ctr" defTabSz="914400" rtl="0" eaLnBrk="1" fontAlgn="auto" latinLnBrk="0" hangingPunct="1">
              <a:lnSpc>
                <a:spcPct val="120000"/>
              </a:lnSpc>
              <a:spcBef>
                <a:spcPts val="1000"/>
              </a:spcBef>
              <a:spcAft>
                <a:spcPts val="0"/>
              </a:spcAft>
              <a:tabLst/>
              <a:defRPr/>
            </a:pPr>
            <a:br>
              <a:rPr kumimoji="0" lang="el-GR" sz="2400" b="0" i="0" u="none" strike="noStrike" kern="1200" cap="none" spc="0" normalizeH="0" baseline="0" noProof="0" dirty="0">
                <a:ln>
                  <a:noFill/>
                </a:ln>
                <a:solidFill>
                  <a:schemeClr val="bg1"/>
                </a:solidFill>
                <a:effectLst/>
                <a:uLnTx/>
                <a:uFillTx/>
                <a:ea typeface="+mn-ea"/>
                <a:cs typeface="+mn-cs"/>
              </a:rPr>
            </a:br>
            <a:r>
              <a:rPr kumimoji="0" lang="el-GR" sz="22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Συμπληρωματική εφαρμογή διατάξεων άρθρου 24 παρ. 1 και 2 Συντ.</a:t>
            </a:r>
            <a:br>
              <a:rPr kumimoji="0" lang="el-GR" sz="22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br>
            <a:endPar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Θέση περιεχομένου 6">
            <a:extLst>
              <a:ext uri="{FF2B5EF4-FFF2-40B4-BE49-F238E27FC236}">
                <a16:creationId xmlns:a16="http://schemas.microsoft.com/office/drawing/2014/main" id="{8D60EFF0-85F3-5B18-0638-43AA9E62F18F}"/>
              </a:ext>
            </a:extLst>
          </p:cNvPr>
          <p:cNvSpPr>
            <a:spLocks noGrp="1"/>
          </p:cNvSpPr>
          <p:nvPr>
            <p:ph idx="1"/>
          </p:nvPr>
        </p:nvSpPr>
        <p:spPr>
          <a:xfrm>
            <a:off x="1066768" y="2097088"/>
            <a:ext cx="9905999" cy="3541714"/>
          </a:xfrm>
        </p:spPr>
        <p:txBody>
          <a:bodyPr/>
          <a:lstStyle/>
          <a:p>
            <a:pPr lvl="1" algn="just">
              <a:buFont typeface="Wingdings" panose="05000000000000000000" pitchFamily="2" charset="2"/>
              <a:buChar char="Ø"/>
            </a:pP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Με την κατανομή των χρήσεων στον χώρο, καθώς και με τον σχεδιασμό οικιστικών περιοχών, περιοχών παραγωγικών δραστηριοτήτων και περιοχών προστασίας πραγματώνεται η επιβαλλόμενη από το άρθρο 24 παρ. 1 Συντ. προστασία του περιβάλλοντος</a:t>
            </a:r>
          </a:p>
          <a:p>
            <a:pPr lvl="1">
              <a:buFont typeface="Wingdings" panose="05000000000000000000" pitchFamily="2" charset="2"/>
              <a:buChar char="Ø"/>
            </a:pP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Διασφαλίζεται ότι η επιδιωκόμενη ανάπτυξη μπορεί να είναι βιώσιμη και εντός του πλαισίου της </a:t>
            </a:r>
            <a:r>
              <a:rPr lang="el-GR" dirty="0" err="1">
                <a:solidFill>
                  <a:schemeClr val="bg1"/>
                </a:solidFill>
                <a:latin typeface="Calibri" panose="020F0502020204030204" pitchFamily="34" charset="0"/>
                <a:ea typeface="Calibri" panose="020F0502020204030204" pitchFamily="34" charset="0"/>
                <a:cs typeface="Calibri" panose="020F0502020204030204" pitchFamily="34" charset="0"/>
              </a:rPr>
              <a:t>αειφορίας</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lvl="1">
              <a:buFont typeface="Wingdings" panose="05000000000000000000" pitchFamily="2" charset="2"/>
              <a:buChar char="Ø"/>
            </a:pPr>
            <a:r>
              <a:rPr lang="el-GR" dirty="0" err="1">
                <a:solidFill>
                  <a:schemeClr val="bg1"/>
                </a:solidFill>
                <a:latin typeface="Calibri" panose="020F0502020204030204" pitchFamily="34" charset="0"/>
                <a:ea typeface="Calibri" panose="020F0502020204030204" pitchFamily="34" charset="0"/>
                <a:cs typeface="Calibri" panose="020F0502020204030204" pitchFamily="34" charset="0"/>
              </a:rPr>
              <a:t>Αλληλοεξάρτηση</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 μεταξύ προστασίας του περιβάλλοντος και σχεδιασμού του χώρου.</a:t>
            </a: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D7DC6B0A-8465-C7D0-85BF-9B5BD72C669D}"/>
              </a:ext>
            </a:extLst>
          </p:cNvPr>
          <p:cNvSpPr/>
          <p:nvPr/>
        </p:nvSpPr>
        <p:spPr>
          <a:xfrm>
            <a:off x="0" y="753732"/>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3</a:t>
            </a:r>
            <a:endParaRPr lang="en-US" dirty="0">
              <a:solidFill>
                <a:schemeClr val="bg1"/>
              </a:solidFill>
            </a:endParaRPr>
          </a:p>
        </p:txBody>
      </p:sp>
      <p:sp>
        <p:nvSpPr>
          <p:cNvPr id="3" name="Βέλος: Κάτω 2">
            <a:extLst>
              <a:ext uri="{FF2B5EF4-FFF2-40B4-BE49-F238E27FC236}">
                <a16:creationId xmlns:a16="http://schemas.microsoft.com/office/drawing/2014/main" id="{20D0E696-F665-C8CD-EABA-6BE4D83E4E9E}"/>
              </a:ext>
            </a:extLst>
          </p:cNvPr>
          <p:cNvSpPr/>
          <p:nvPr/>
        </p:nvSpPr>
        <p:spPr>
          <a:xfrm>
            <a:off x="5635690" y="1401253"/>
            <a:ext cx="317241" cy="647521"/>
          </a:xfrm>
          <a:prstGeom prst="down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88550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91146C-8B0A-ECCB-D9C8-B0E3545E4C88}"/>
              </a:ext>
            </a:extLst>
          </p:cNvPr>
          <p:cNvSpPr>
            <a:spLocks noGrp="1"/>
          </p:cNvSpPr>
          <p:nvPr>
            <p:ph type="title"/>
          </p:nvPr>
        </p:nvSpPr>
        <p:spPr>
          <a:xfrm>
            <a:off x="1495976" y="553204"/>
            <a:ext cx="9905998" cy="753082"/>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Ε</a:t>
            </a:r>
            <a:r>
              <a:rPr kumimoji="0" lang="el-GR" sz="2000" b="1" i="0" u="none" strike="noStrike" kern="1200" cap="none" spc="0" normalizeH="0" baseline="0" noProof="0" dirty="0" err="1">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ρμηνευτικοί</a:t>
            </a:r>
            <a:r>
              <a:rPr kumimoji="0" lang="el-GR" sz="20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 κανόνες</a:t>
            </a:r>
            <a:endParaRPr lang="en-US" sz="2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9FF909DE-0DDC-943B-C9C6-6A04A939F985}"/>
              </a:ext>
            </a:extLst>
          </p:cNvPr>
          <p:cNvSpPr>
            <a:spLocks noGrp="1"/>
          </p:cNvSpPr>
          <p:nvPr>
            <p:ph idx="1"/>
          </p:nvPr>
        </p:nvSpPr>
        <p:spPr>
          <a:xfrm>
            <a:off x="1141412" y="1502229"/>
            <a:ext cx="9905999" cy="4965246"/>
          </a:xfrm>
        </p:spPr>
        <p:txBody>
          <a:bodyPr>
            <a:normAutofit/>
          </a:bodyPr>
          <a:lstStyle/>
          <a:p>
            <a:pPr algn="just"/>
            <a:r>
              <a:rPr lang="el-GR" sz="1700" dirty="0">
                <a:solidFill>
                  <a:schemeClr val="bg1"/>
                </a:solidFill>
                <a:latin typeface="Calibri" panose="020F0502020204030204" pitchFamily="34" charset="0"/>
                <a:ea typeface="Calibri" panose="020F0502020204030204" pitchFamily="34" charset="0"/>
                <a:cs typeface="Calibri" panose="020F0502020204030204" pitchFamily="34" charset="0"/>
              </a:rPr>
              <a:t>Ο πολεοδομικός σχεδιασμός ανατίθεται στην Πολιτεία. Εκτελείται είτε μέσω των οργάνων του Κράτους είτε υπό την εποπτεία τους με σκοπό τη δημιουργία οικιστικού περιβάλλοντος κατάλληλου για ποιοτική και δημιουργική διαβίωση πολιτών.</a:t>
            </a:r>
          </a:p>
          <a:p>
            <a:pPr algn="just"/>
            <a:r>
              <a:rPr lang="el-GR" sz="1700" dirty="0">
                <a:solidFill>
                  <a:schemeClr val="bg1"/>
                </a:solidFill>
                <a:latin typeface="Calibri" panose="020F0502020204030204" pitchFamily="34" charset="0"/>
                <a:ea typeface="Calibri" panose="020F0502020204030204" pitchFamily="34" charset="0"/>
                <a:cs typeface="Calibri" panose="020F0502020204030204" pitchFamily="34" charset="0"/>
              </a:rPr>
              <a:t>Οι πόλεις και οι οικιστικές περιοχές αναπτύσσονται με βάση τους κανόνες της χωροταξικής και πολεοδομικής επιστήμης</a:t>
            </a:r>
            <a:r>
              <a:rPr lang="en-US" sz="1700" dirty="0">
                <a:solidFill>
                  <a:schemeClr val="bg1"/>
                </a:solidFill>
                <a:latin typeface="Calibri" panose="020F0502020204030204" pitchFamily="34" charset="0"/>
                <a:ea typeface="Calibri" panose="020F0502020204030204" pitchFamily="34" charset="0"/>
                <a:cs typeface="Calibri" panose="020F0502020204030204" pitchFamily="34" charset="0"/>
              </a:rPr>
              <a:t>. E</a:t>
            </a:r>
            <a:r>
              <a:rPr lang="el-GR" sz="1700" dirty="0" err="1">
                <a:solidFill>
                  <a:schemeClr val="bg1"/>
                </a:solidFill>
                <a:latin typeface="Calibri" panose="020F0502020204030204" pitchFamily="34" charset="0"/>
                <a:ea typeface="Calibri" panose="020F0502020204030204" pitchFamily="34" charset="0"/>
                <a:cs typeface="Calibri" panose="020F0502020204030204" pitchFamily="34" charset="0"/>
              </a:rPr>
              <a:t>ίναι</a:t>
            </a:r>
            <a:r>
              <a:rPr lang="el-GR" sz="1700" dirty="0">
                <a:solidFill>
                  <a:schemeClr val="bg1"/>
                </a:solidFill>
                <a:latin typeface="Calibri" panose="020F0502020204030204" pitchFamily="34" charset="0"/>
                <a:ea typeface="Calibri" panose="020F0502020204030204" pitchFamily="34" charset="0"/>
                <a:cs typeface="Calibri" panose="020F0502020204030204" pitchFamily="34" charset="0"/>
              </a:rPr>
              <a:t> προϊόν ορθολογικής σχεδίασης με βάση τις αρχές και τα πορίσματα των επιστημών χωροταξίας και πολεοδομίας.</a:t>
            </a:r>
          </a:p>
          <a:p>
            <a:pPr algn="just"/>
            <a:r>
              <a:rPr lang="el-GR" sz="1700" dirty="0">
                <a:solidFill>
                  <a:schemeClr val="bg1"/>
                </a:solidFill>
                <a:latin typeface="Calibri" panose="020F0502020204030204" pitchFamily="34" charset="0"/>
                <a:ea typeface="Calibri" panose="020F0502020204030204" pitchFamily="34" charset="0"/>
                <a:cs typeface="Calibri" panose="020F0502020204030204" pitchFamily="34" charset="0"/>
              </a:rPr>
              <a:t>Ο νομοθέτης επιτάσσεται να ρυθμίσει τη χωροταξική ανάπτυξη και πολεοδομική οργάνωση της χώρας με ορθολογικό σχεδιασμό, υιοθετώντας χωροταξικά και πολεοδομικά κριτήρια, σύμφωνα με τη φυσιογνωμία, ιδιαιτερότητες και ανάγκες κάθε περιφέρειας.</a:t>
            </a:r>
          </a:p>
          <a:p>
            <a:pPr algn="just"/>
            <a:r>
              <a:rPr lang="el-GR" sz="1700" dirty="0">
                <a:solidFill>
                  <a:schemeClr val="bg1"/>
                </a:solidFill>
                <a:latin typeface="Calibri" panose="020F0502020204030204" pitchFamily="34" charset="0"/>
                <a:ea typeface="Calibri" panose="020F0502020204030204" pitchFamily="34" charset="0"/>
                <a:cs typeface="Calibri" panose="020F0502020204030204" pitchFamily="34" charset="0"/>
              </a:rPr>
              <a:t>Στα κριτήρια αυτά πρέπει πάντα να ενσωματώνεται η διάσταση της περιβαλλοντικής προστασίας.</a:t>
            </a:r>
          </a:p>
          <a:p>
            <a:pPr algn="just"/>
            <a:r>
              <a:rPr lang="el-GR" sz="1700" dirty="0">
                <a:solidFill>
                  <a:schemeClr val="bg1"/>
                </a:solidFill>
                <a:latin typeface="Calibri" panose="020F0502020204030204" pitchFamily="34" charset="0"/>
                <a:ea typeface="Calibri" panose="020F0502020204030204" pitchFamily="34" charset="0"/>
                <a:cs typeface="Calibri" panose="020F0502020204030204" pitchFamily="34" charset="0"/>
              </a:rPr>
              <a:t>Ο καθορισμός και επανακαθορισμός χρήσεων γης γίνεται για την εξυπηρέτηση πολεοδομικών αναγκών με τον πλέον πρόσφορο τρόπο με βάση γενικά και αντικειμενικά κριτήρια, σχετικά με τον σεβασμό του περιβάλλοντος, την υγιεινή, αισθητική και λειτουργικότητα πόλεων και οικισμών. </a:t>
            </a:r>
          </a:p>
          <a:p>
            <a:endParaRPr lang="en-US" dirty="0">
              <a:solidFill>
                <a:schemeClr val="bg1"/>
              </a:solidFill>
            </a:endParaRPr>
          </a:p>
        </p:txBody>
      </p:sp>
      <p:sp>
        <p:nvSpPr>
          <p:cNvPr id="5" name="Βέλος: Δεξιό 4">
            <a:extLst>
              <a:ext uri="{FF2B5EF4-FFF2-40B4-BE49-F238E27FC236}">
                <a16:creationId xmlns:a16="http://schemas.microsoft.com/office/drawing/2014/main" id="{01921282-165F-D461-9E18-ADDEADD07D6C}"/>
              </a:ext>
            </a:extLst>
          </p:cNvPr>
          <p:cNvSpPr/>
          <p:nvPr/>
        </p:nvSpPr>
        <p:spPr>
          <a:xfrm>
            <a:off x="0" y="553204"/>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4</a:t>
            </a:r>
            <a:endParaRPr lang="en-US" dirty="0">
              <a:solidFill>
                <a:schemeClr val="bg1"/>
              </a:solidFill>
            </a:endParaRPr>
          </a:p>
        </p:txBody>
      </p:sp>
    </p:spTree>
    <p:extLst>
      <p:ext uri="{BB962C8B-B14F-4D97-AF65-F5344CB8AC3E}">
        <p14:creationId xmlns:p14="http://schemas.microsoft.com/office/powerpoint/2010/main" val="3690409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0C1524-9E78-E511-A23A-91A53D0DFE32}"/>
              </a:ext>
            </a:extLst>
          </p:cNvPr>
          <p:cNvSpPr>
            <a:spLocks noGrp="1"/>
          </p:cNvSpPr>
          <p:nvPr>
            <p:ph type="title"/>
          </p:nvPr>
        </p:nvSpPr>
        <p:spPr>
          <a:xfrm>
            <a:off x="1141413" y="618518"/>
            <a:ext cx="9905998" cy="1076932"/>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Νομικές αρχές και κανόνες που διαμορφώθηκαν από τη νομολογία για την πραγμάτωση της συνταγματικής επιταγής του ορθολογικού χωροταξικού σχεδιασμού και της βιώσιμης χωρικής ανάπτυξης</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592189BD-41B0-BF23-B41F-016BDE6C65B8}"/>
              </a:ext>
            </a:extLst>
          </p:cNvPr>
          <p:cNvSpPr>
            <a:spLocks noGrp="1"/>
          </p:cNvSpPr>
          <p:nvPr>
            <p:ph idx="1"/>
          </p:nvPr>
        </p:nvSpPr>
        <p:spPr>
          <a:xfrm>
            <a:off x="1141412" y="1695450"/>
            <a:ext cx="9905999" cy="4095751"/>
          </a:xfrm>
        </p:spPr>
        <p:txBody>
          <a:bodyPr>
            <a:normAutofit fontScale="92500" lnSpcReduction="20000"/>
          </a:bodyPr>
          <a:lstStyle/>
          <a:p>
            <a:pPr marL="0" indent="0">
              <a:buNone/>
            </a:pP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Στο πεδίο της χωροταξίας:</a:t>
            </a:r>
          </a:p>
          <a:p>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Αρχή του προηγούμενου χωροταξικού σχεδιασμού</a:t>
            </a:r>
          </a:p>
          <a:p>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Αρχή της ήπιας ανάπτυξης των ευπαθών οικοσυστημάτων</a:t>
            </a:r>
          </a:p>
          <a:p>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Αρχή της φέρουσας ικανότητας</a:t>
            </a:r>
          </a:p>
          <a:p>
            <a:pPr marL="0" indent="0">
              <a:buNone/>
            </a:pP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Στο πεδίο της πολεοδομίας:</a:t>
            </a:r>
          </a:p>
          <a:p>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Απαγόρευση της μείωσης κοινοχρήστων χώρων</a:t>
            </a:r>
          </a:p>
          <a:p>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Τυποποίηση και μη ανάμειξη των χρήσεων γης</a:t>
            </a:r>
          </a:p>
          <a:p>
            <a:pPr algn="just"/>
            <a:r>
              <a:rPr lang="el-GR" alt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Κανόνας της μη επιδείνωσης του καθεστώτος των χρήσεων γης (έκφανση της αρχής του πολεοδομικού κεκτημένου                 λειτουργικότητα και ανάπτυξη των οικιστικών περιοχών και εξασφάλιση καλύτερων δυνατών όρων διαβίωσης.</a:t>
            </a:r>
            <a:endPar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endPar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E4B42CF4-E543-BB03-8900-A52080CDB140}"/>
              </a:ext>
            </a:extLst>
          </p:cNvPr>
          <p:cNvSpPr/>
          <p:nvPr/>
        </p:nvSpPr>
        <p:spPr>
          <a:xfrm>
            <a:off x="4243133" y="4953000"/>
            <a:ext cx="586042" cy="280987"/>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00"/>
              </a:highlight>
            </a:endParaRPr>
          </a:p>
        </p:txBody>
      </p:sp>
      <p:sp>
        <p:nvSpPr>
          <p:cNvPr id="7" name="Βέλος: Δεξιό 6">
            <a:extLst>
              <a:ext uri="{FF2B5EF4-FFF2-40B4-BE49-F238E27FC236}">
                <a16:creationId xmlns:a16="http://schemas.microsoft.com/office/drawing/2014/main" id="{F2A53B61-9018-1093-4AFA-E6ADF87A85BC}"/>
              </a:ext>
            </a:extLst>
          </p:cNvPr>
          <p:cNvSpPr/>
          <p:nvPr/>
        </p:nvSpPr>
        <p:spPr>
          <a:xfrm>
            <a:off x="0" y="61851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5</a:t>
            </a:r>
            <a:endParaRPr lang="en-US" dirty="0">
              <a:solidFill>
                <a:schemeClr val="bg1"/>
              </a:solidFill>
            </a:endParaRPr>
          </a:p>
        </p:txBody>
      </p:sp>
    </p:spTree>
    <p:extLst>
      <p:ext uri="{BB962C8B-B14F-4D97-AF65-F5344CB8AC3E}">
        <p14:creationId xmlns:p14="http://schemas.microsoft.com/office/powerpoint/2010/main" val="1592673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F7D6F8-F36D-20E8-60CC-D8A372729E36}"/>
              </a:ext>
            </a:extLst>
          </p:cNvPr>
          <p:cNvSpPr>
            <a:spLocks noGrp="1"/>
          </p:cNvSpPr>
          <p:nvPr>
            <p:ph type="title"/>
          </p:nvPr>
        </p:nvSpPr>
        <p:spPr>
          <a:xfrm>
            <a:off x="1141413" y="618519"/>
            <a:ext cx="9905998" cy="697098"/>
          </a:xfrm>
        </p:spPr>
        <p:txBody>
          <a:bodyPr>
            <a:normAutofit/>
          </a:bodyPr>
          <a:lstStyle/>
          <a:p>
            <a:pPr algn="ctr"/>
            <a:r>
              <a:rPr lang="el-GR" sz="2000" b="1" dirty="0">
                <a:solidFill>
                  <a:schemeClr val="bg1"/>
                </a:solidFill>
              </a:rPr>
              <a:t>ΔΙΑΧΡΟΝΙΚΗ ΠΑΡΟΥΣΙΑΣΗ ΣΥΣΤΗΜΑΤΟΣ ΚΑΙ ΕΡΓΑΛΕΙΩΝ ΧΩΡΙΚΟΥ ΣΧΕΔΙΑΣΜΟΥ</a:t>
            </a:r>
            <a:endParaRPr lang="en-US" sz="2000" b="1" dirty="0">
              <a:solidFill>
                <a:schemeClr val="bg1"/>
              </a:solidFill>
            </a:endParaRPr>
          </a:p>
        </p:txBody>
      </p:sp>
      <p:graphicFrame>
        <p:nvGraphicFramePr>
          <p:cNvPr id="7" name="Θέση περιεχομένου 6">
            <a:extLst>
              <a:ext uri="{FF2B5EF4-FFF2-40B4-BE49-F238E27FC236}">
                <a16:creationId xmlns:a16="http://schemas.microsoft.com/office/drawing/2014/main" id="{0906F111-E636-39C0-13C4-CBD4F6B3AEA2}"/>
              </a:ext>
            </a:extLst>
          </p:cNvPr>
          <p:cNvGraphicFramePr>
            <a:graphicFrameLocks noGrp="1"/>
          </p:cNvGraphicFramePr>
          <p:nvPr>
            <p:ph idx="1"/>
            <p:extLst>
              <p:ext uri="{D42A27DB-BD31-4B8C-83A1-F6EECF244321}">
                <p14:modId xmlns:p14="http://schemas.microsoft.com/office/powerpoint/2010/main" val="4178935576"/>
              </p:ext>
            </p:extLst>
          </p:nvPr>
        </p:nvGraphicFramePr>
        <p:xfrm>
          <a:off x="468052" y="1178150"/>
          <a:ext cx="11252719" cy="5502210"/>
        </p:xfrm>
        <a:graphic>
          <a:graphicData uri="http://schemas.openxmlformats.org/drawingml/2006/table">
            <a:tbl>
              <a:tblPr firstRow="1" firstCol="1" bandRow="1"/>
              <a:tblGrid>
                <a:gridCol w="1684351">
                  <a:extLst>
                    <a:ext uri="{9D8B030D-6E8A-4147-A177-3AD203B41FA5}">
                      <a16:colId xmlns:a16="http://schemas.microsoft.com/office/drawing/2014/main" val="633099901"/>
                    </a:ext>
                  </a:extLst>
                </a:gridCol>
                <a:gridCol w="1333630">
                  <a:extLst>
                    <a:ext uri="{9D8B030D-6E8A-4147-A177-3AD203B41FA5}">
                      <a16:colId xmlns:a16="http://schemas.microsoft.com/office/drawing/2014/main" val="2416029834"/>
                    </a:ext>
                  </a:extLst>
                </a:gridCol>
                <a:gridCol w="1432722">
                  <a:extLst>
                    <a:ext uri="{9D8B030D-6E8A-4147-A177-3AD203B41FA5}">
                      <a16:colId xmlns:a16="http://schemas.microsoft.com/office/drawing/2014/main" val="2308398019"/>
                    </a:ext>
                  </a:extLst>
                </a:gridCol>
                <a:gridCol w="1183465">
                  <a:extLst>
                    <a:ext uri="{9D8B030D-6E8A-4147-A177-3AD203B41FA5}">
                      <a16:colId xmlns:a16="http://schemas.microsoft.com/office/drawing/2014/main" val="2507774771"/>
                    </a:ext>
                  </a:extLst>
                </a:gridCol>
                <a:gridCol w="1983840">
                  <a:extLst>
                    <a:ext uri="{9D8B030D-6E8A-4147-A177-3AD203B41FA5}">
                      <a16:colId xmlns:a16="http://schemas.microsoft.com/office/drawing/2014/main" val="2528081307"/>
                    </a:ext>
                  </a:extLst>
                </a:gridCol>
                <a:gridCol w="1955201">
                  <a:extLst>
                    <a:ext uri="{9D8B030D-6E8A-4147-A177-3AD203B41FA5}">
                      <a16:colId xmlns:a16="http://schemas.microsoft.com/office/drawing/2014/main" val="230079283"/>
                    </a:ext>
                  </a:extLst>
                </a:gridCol>
                <a:gridCol w="1679510">
                  <a:extLst>
                    <a:ext uri="{9D8B030D-6E8A-4147-A177-3AD203B41FA5}">
                      <a16:colId xmlns:a16="http://schemas.microsoft.com/office/drawing/2014/main" val="4267375861"/>
                    </a:ext>
                  </a:extLst>
                </a:gridCol>
              </a:tblGrid>
              <a:tr h="862058">
                <a:tc>
                  <a:txBody>
                    <a:bodyPr/>
                    <a:lstStyle/>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ΕΠΙΠΕΔΑ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ΣΧΕΔΙΑΣΜΟΥ</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(με γεωγραφική</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αναφορά)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50228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 360/1976</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 1337/1983</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 1515/1985,</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 1561/1985</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 2508/1997</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 2742/1999</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 4269/2014</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 4447/2016</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6407166"/>
                  </a:ext>
                </a:extLst>
              </a:tr>
              <a:tr h="687286">
                <a:tc rowSpan="2">
                  <a:txBody>
                    <a:bodyPr/>
                    <a:lstStyle/>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Εθνικό επίπεδο</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endParaRPr lang="en-US"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Εθνικά  Ειδικά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Χωροταξικά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Σχέδια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και</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Προγράμματα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Γενικό Πλαίσιο</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Χωροταξικού</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Σχεδιασμού &amp;</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Αειφόρου Ανάπτυξης</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Εθνικά Χωροταξικά</a:t>
                      </a:r>
                      <a:endParaRPr lang="en-US" sz="1100" b="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Πλαίσια</a:t>
                      </a:r>
                      <a:endParaRPr lang="en-US" sz="1100" b="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175"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Ειδικά Χωροταξικά Πλαίσια</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4453457"/>
                  </a:ext>
                </a:extLst>
              </a:tr>
              <a:tr h="6872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Ειδικά Πλαίσια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Χωροταξικού</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Σχεδιασμού &amp;</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Αειφόρου Ανάπτυξης</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920068679"/>
                  </a:ext>
                </a:extLst>
              </a:tr>
              <a:tr h="862058">
                <a:tc>
                  <a:txBody>
                    <a:bodyPr/>
                    <a:lstStyle/>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Περιφερειακό</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επίπεδο</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Εθνικά  Περιφερειακά</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Χωροταξικά</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Σχέδια και</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Προγράμματα</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Περιφερειακά Πλαίσια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Χωροταξικού Σχεδιασμού &amp;</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Αειφόρου Ανάπτυξης</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0" algn="ctr">
                        <a:lnSpc>
                          <a:spcPct val="115000"/>
                        </a:lnSpc>
                        <a:spcBef>
                          <a:spcPts val="0"/>
                        </a:spcBef>
                        <a:spcAft>
                          <a:spcPts val="0"/>
                        </a:spcAft>
                      </a:pPr>
                      <a:endParaRPr lang="en-US"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Περιφερειακά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Χωροταξικά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Πλαίσια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0" algn="ctr">
                        <a:lnSpc>
                          <a:spcPct val="115000"/>
                        </a:lnSpc>
                        <a:spcBef>
                          <a:spcPts val="0"/>
                        </a:spcBef>
                        <a:spcAft>
                          <a:spcPts val="0"/>
                        </a:spcAft>
                      </a:pPr>
                      <a:endParaRPr lang="en-US"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Περιφερειακά Χωροταξικά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Πλαίσια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5321933"/>
                  </a:ext>
                </a:extLst>
              </a:tr>
              <a:tr h="337743">
                <a:tc>
                  <a:txBody>
                    <a:bodyPr/>
                    <a:lstStyle/>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Θαλάσσια Χωροταξικά Πλαίσια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7354965"/>
                  </a:ext>
                </a:extLst>
              </a:tr>
              <a:tr h="1711575">
                <a:tc>
                  <a:txBody>
                    <a:bodyPr/>
                    <a:lstStyle/>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Μητροπολιτικό</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επίπεδο-μεγάλα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αστικά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συγκροτήματα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ΡΣΑ</a:t>
                      </a:r>
                      <a:r>
                        <a:rPr lang="en-US"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a:t>
                      </a: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ΡΣΘ</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ΡΣΑ, ΡΣΘ,</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λοιπά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μεγάλα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αστικά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συγκροτή</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ματα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ΡΣΑ, ΡΣΘ, λοιπά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μεγάλα αστικά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συγκροτήματα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Καταργούνται. </a:t>
                      </a:r>
                      <a:r>
                        <a:rPr lang="el-GR" sz="110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Ενσωματώ</a:t>
                      </a: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νονται</a:t>
                      </a: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εν μέρει στα </a:t>
                      </a:r>
                      <a:r>
                        <a:rPr lang="el-GR" sz="110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Περιφ</a:t>
                      </a: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Χωροταξικά Πλαίσια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και εν μέρει στα Τοπικά</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Χωρικά Σχέδια. Διατηρούνται: ΡΣΑ &amp; ΡΣΘ</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Καταργούνται. Ενσωματώνονται εν μέρει στα </a:t>
                      </a:r>
                      <a:r>
                        <a:rPr lang="el-GR" sz="110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Περιφ</a:t>
                      </a: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Χωροταξικά Πλαίσια</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1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και εν μέρει στα Τοπικά Πολεοδομικά Σχέδια. Διατηρούνται: ΡΣΑ&amp;ΡΣΘ</a:t>
                      </a:r>
                      <a:endParaRPr lang="en-US" sz="1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2390" marR="62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4059169"/>
                  </a:ext>
                </a:extLst>
              </a:tr>
            </a:tbl>
          </a:graphicData>
        </a:graphic>
      </p:graphicFrame>
      <p:sp>
        <p:nvSpPr>
          <p:cNvPr id="6" name="Βέλος: Δεξιό 5">
            <a:extLst>
              <a:ext uri="{FF2B5EF4-FFF2-40B4-BE49-F238E27FC236}">
                <a16:creationId xmlns:a16="http://schemas.microsoft.com/office/drawing/2014/main" id="{D9443E5C-48E9-69E0-3528-64F87070CE1C}"/>
              </a:ext>
            </a:extLst>
          </p:cNvPr>
          <p:cNvSpPr/>
          <p:nvPr/>
        </p:nvSpPr>
        <p:spPr>
          <a:xfrm>
            <a:off x="0" y="29475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6</a:t>
            </a:r>
            <a:endParaRPr lang="en-US" dirty="0">
              <a:solidFill>
                <a:schemeClr val="bg1"/>
              </a:solidFill>
            </a:endParaRPr>
          </a:p>
        </p:txBody>
      </p:sp>
    </p:spTree>
    <p:extLst>
      <p:ext uri="{BB962C8B-B14F-4D97-AF65-F5344CB8AC3E}">
        <p14:creationId xmlns:p14="http://schemas.microsoft.com/office/powerpoint/2010/main" val="349514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22769A-44F1-66EB-81B5-2FACEB7DB40A}"/>
              </a:ext>
            </a:extLst>
          </p:cNvPr>
          <p:cNvSpPr>
            <a:spLocks noGrp="1"/>
          </p:cNvSpPr>
          <p:nvPr>
            <p:ph type="title"/>
          </p:nvPr>
        </p:nvSpPr>
        <p:spPr>
          <a:xfrm>
            <a:off x="1143001" y="130629"/>
            <a:ext cx="9905998" cy="877077"/>
          </a:xfrm>
        </p:spPr>
        <p:txBody>
          <a:bodyPr/>
          <a:lstStyle/>
          <a:p>
            <a:pPr algn="ctr"/>
            <a:r>
              <a:rPr kumimoji="0" lang="el-GR" sz="2000" b="1" i="0" u="none" strike="noStrike" kern="1200" cap="all" spc="0" normalizeH="0" baseline="0" noProof="0" dirty="0">
                <a:ln>
                  <a:noFill/>
                </a:ln>
                <a:solidFill>
                  <a:schemeClr val="bg1"/>
                </a:solidFill>
                <a:effectLst/>
                <a:uLnTx/>
                <a:uFillTx/>
                <a:ea typeface="+mj-ea"/>
                <a:cs typeface="+mj-cs"/>
              </a:rPr>
              <a:t>ΔΙΑΧΡΟΝΙΚΗ ΠΑΡΟΥΣΙΑΣΗ ΣΥΣΤΗΜΑΤΟΣ ΚΑΙ ΕΡΓΑΛΕΙΩΝ ΧΩΡΙΚΟΥ ΣΧΕΔΙΑΣΜΟΥ</a:t>
            </a:r>
            <a:endParaRPr lang="en-US" dirty="0">
              <a:solidFill>
                <a:schemeClr val="bg1"/>
              </a:solidFill>
            </a:endParaRPr>
          </a:p>
        </p:txBody>
      </p:sp>
      <p:graphicFrame>
        <p:nvGraphicFramePr>
          <p:cNvPr id="5" name="Θέση περιεχομένου 4">
            <a:extLst>
              <a:ext uri="{FF2B5EF4-FFF2-40B4-BE49-F238E27FC236}">
                <a16:creationId xmlns:a16="http://schemas.microsoft.com/office/drawing/2014/main" id="{785A5B62-EA4F-308E-9C0A-FA5A57BF4D52}"/>
              </a:ext>
            </a:extLst>
          </p:cNvPr>
          <p:cNvGraphicFramePr>
            <a:graphicFrameLocks noGrp="1"/>
          </p:cNvGraphicFramePr>
          <p:nvPr>
            <p:ph idx="1"/>
            <p:extLst>
              <p:ext uri="{D42A27DB-BD31-4B8C-83A1-F6EECF244321}">
                <p14:modId xmlns:p14="http://schemas.microsoft.com/office/powerpoint/2010/main" val="1517877290"/>
              </p:ext>
            </p:extLst>
          </p:nvPr>
        </p:nvGraphicFramePr>
        <p:xfrm>
          <a:off x="307911" y="1194318"/>
          <a:ext cx="11476652" cy="5619411"/>
        </p:xfrm>
        <a:graphic>
          <a:graphicData uri="http://schemas.openxmlformats.org/drawingml/2006/table">
            <a:tbl>
              <a:tblPr firstRow="1" firstCol="1" bandRow="1"/>
              <a:tblGrid>
                <a:gridCol w="1676218">
                  <a:extLst>
                    <a:ext uri="{9D8B030D-6E8A-4147-A177-3AD203B41FA5}">
                      <a16:colId xmlns:a16="http://schemas.microsoft.com/office/drawing/2014/main" val="1160115044"/>
                    </a:ext>
                  </a:extLst>
                </a:gridCol>
                <a:gridCol w="1365975">
                  <a:extLst>
                    <a:ext uri="{9D8B030D-6E8A-4147-A177-3AD203B41FA5}">
                      <a16:colId xmlns:a16="http://schemas.microsoft.com/office/drawing/2014/main" val="835815110"/>
                    </a:ext>
                  </a:extLst>
                </a:gridCol>
                <a:gridCol w="1687038">
                  <a:extLst>
                    <a:ext uri="{9D8B030D-6E8A-4147-A177-3AD203B41FA5}">
                      <a16:colId xmlns:a16="http://schemas.microsoft.com/office/drawing/2014/main" val="2059102002"/>
                    </a:ext>
                  </a:extLst>
                </a:gridCol>
                <a:gridCol w="1037087">
                  <a:extLst>
                    <a:ext uri="{9D8B030D-6E8A-4147-A177-3AD203B41FA5}">
                      <a16:colId xmlns:a16="http://schemas.microsoft.com/office/drawing/2014/main" val="2174192155"/>
                    </a:ext>
                  </a:extLst>
                </a:gridCol>
                <a:gridCol w="905069">
                  <a:extLst>
                    <a:ext uri="{9D8B030D-6E8A-4147-A177-3AD203B41FA5}">
                      <a16:colId xmlns:a16="http://schemas.microsoft.com/office/drawing/2014/main" val="1106778817"/>
                    </a:ext>
                  </a:extLst>
                </a:gridCol>
                <a:gridCol w="2640563">
                  <a:extLst>
                    <a:ext uri="{9D8B030D-6E8A-4147-A177-3AD203B41FA5}">
                      <a16:colId xmlns:a16="http://schemas.microsoft.com/office/drawing/2014/main" val="3827091697"/>
                    </a:ext>
                  </a:extLst>
                </a:gridCol>
                <a:gridCol w="2164702">
                  <a:extLst>
                    <a:ext uri="{9D8B030D-6E8A-4147-A177-3AD203B41FA5}">
                      <a16:colId xmlns:a16="http://schemas.microsoft.com/office/drawing/2014/main" val="2598453991"/>
                    </a:ext>
                  </a:extLst>
                </a:gridCol>
              </a:tblGrid>
              <a:tr h="2221719">
                <a:tc>
                  <a:txBody>
                    <a:bodyPr/>
                    <a:lstStyle/>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Τοπικό επίπεδο</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Προεδρικά Δια-</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τάγματα</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επιβολής </a:t>
                      </a:r>
                      <a:r>
                        <a:rPr lang="el-GR" sz="105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περιο</a:t>
                      </a: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ρισμών</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ή κανόνων</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ΠΟΤΑ (άρθρο 29 ν. 2545/1997)</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ΠΟΑΠΔ (άρθρο 24 ν. 1650/1986)</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ΕΣΧΑΔΑ (άρθρο 11 </a:t>
                      </a:r>
                      <a:r>
                        <a:rPr lang="el-GR" sz="105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επ</a:t>
                      </a: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3986/2011)</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ΕΣΧΑΣΕ (άρθρο 24 ν. 3894/2010)</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Τοπικά Ρυμοτομικά Σχέδια (άρθρο 26 ν. 1337/1983)</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Ειδικά Χωρικά Σχέδια- Προς αυτά εξομοιώνονται</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οι οργανωμένοι</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υποδοχείς δραστηριοτήτων</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(ΠΟΤΑ, ΠΟΑΠΔ, ΠΕΡΠΟ,</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ΕΣΧΑΔΑ, ΕΣΧΑΣΕ, Επιχειρηματικά</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Πάρκα, Εμπορευματικά Κέντρα,</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Τοπικά Ρυμοτομικά Σχέδια)</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Ειδικά Πολεοδομικά Σχέδια-</a:t>
                      </a:r>
                      <a:r>
                        <a:rPr lang="el-GR"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a:t>
                      </a: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Προς αυτά εξομοιώνονται οι οργανωμένοι υποδοχείς δραστηριοτήτων (ΠΟΤΑ, ΠΟΑΠΔ,</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ΕΣΧΑΔΑ, ΕΣΧΑΣΕ,</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Τοπικά Ρυμοτομικά Σχέδια, </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Οργανωμένοι Υποδοχείς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Μεταπ</a:t>
                      </a: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&amp; </a:t>
                      </a:r>
                      <a:r>
                        <a:rPr lang="el-GR" sz="105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Επιχειρ</a:t>
                      </a: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Δραστηριοτήτων, </a:t>
                      </a:r>
                      <a:r>
                        <a:rPr lang="el-GR"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a:t>
                      </a:r>
                      <a:r>
                        <a:rPr lang="el-GR" sz="105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Επ.Πάρκα</a:t>
                      </a: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Μεμονωμένης Μεγάλης Μονάδας).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111463"/>
                  </a:ext>
                </a:extLst>
              </a:tr>
              <a:tr h="931689">
                <a:tc rowSpan="2">
                  <a:txBody>
                    <a:bodyPr/>
                    <a:lstStyle/>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Τοπικό επίπεδο</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ΖΟΕ</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(εκτός σχεδίου</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περιοχές)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ΓΠΣ/ΣΧΟΟΑΠ</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(ενσωμάτωση</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ΖΟΕ</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&amp;  παλαιών</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ΓΠΣ)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dirty="0">
                        <a:solidFill>
                          <a:schemeClr val="bg1"/>
                        </a:solidFill>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ΓΠΣ/ΣΧΟΟΑΠ</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(ενσωμάτωση</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ΖΟΕ &amp; παλαιών</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ΓΠΣ)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dirty="0">
                        <a:solidFill>
                          <a:schemeClr val="bg1"/>
                        </a:solidFill>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Τοπικά Χωρικά Σχέδια (ενσωμάτωση ΓΠΣ/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ΣΧΟΟΑΠ ν. 2508/1997,</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ΖΟΕ &amp; ΓΠΣ ν. 1337/1983)</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Τοπικά Πολεοδομικά Σχέδια (ενσωμάτωση ΓΠΣ/ΣΧΟΟΑΠ ν. 2508/197,</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ΖΟΕ &amp; ΓΠΣ ν. 1337/1983)</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0432407"/>
                  </a:ext>
                </a:extLst>
              </a:tr>
              <a:tr h="705817">
                <a:tc vMerge="1">
                  <a:txBody>
                    <a:bodyPr/>
                    <a:lstStyle/>
                    <a:p>
                      <a:endParaRPr lang="en-US"/>
                    </a:p>
                  </a:txBody>
                  <a:tcPr>
                    <a:lnT w="12700" cap="flat" cmpd="sng" algn="ctr">
                      <a:solidFill>
                        <a:srgbClr val="000000"/>
                      </a:solidFill>
                      <a:prstDash val="solid"/>
                      <a:round/>
                      <a:headEnd type="none" w="med" len="med"/>
                      <a:tailEnd type="none" w="med" len="med"/>
                    </a:lnT>
                  </a:tcPr>
                </a:tc>
                <a:tc vMerge="1">
                  <a:txBody>
                    <a:bodyPr/>
                    <a:lstStyle/>
                    <a:p>
                      <a:endParaRPr lang="en-US"/>
                    </a:p>
                  </a:txBody>
                  <a:tcPr>
                    <a:lnT w="12700" cap="flat" cmpd="sng" algn="ctr">
                      <a:solidFill>
                        <a:srgbClr val="000000"/>
                      </a:solidFill>
                      <a:prstDash val="solid"/>
                      <a:round/>
                      <a:headEnd type="none" w="med" len="med"/>
                      <a:tailEnd type="none" w="med" len="med"/>
                    </a:lnT>
                  </a:tcPr>
                </a:tc>
                <a:tc>
                  <a:txBody>
                    <a:bodyPr/>
                    <a:lstStyle/>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ΓΠΣ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a:t>
                      </a:r>
                      <a:r>
                        <a:rPr lang="el-GR" sz="1050" dirty="0" err="1">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πολεοδομούμενες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περιοχές)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vMerge="1">
                  <a:txBody>
                    <a:bodyPr/>
                    <a:lstStyle/>
                    <a:p>
                      <a:endParaRPr lang="en-US"/>
                    </a:p>
                  </a:txBody>
                  <a:tcPr>
                    <a:lnT w="12700" cap="flat" cmpd="sng" algn="ctr">
                      <a:solidFill>
                        <a:srgbClr val="000000"/>
                      </a:solidFill>
                      <a:prstDash val="solid"/>
                      <a:round/>
                      <a:headEnd type="none" w="med" len="med"/>
                      <a:tailEnd type="none" w="med" len="med"/>
                    </a:lnT>
                  </a:tcPr>
                </a:tc>
                <a:tc vMerge="1">
                  <a:txBody>
                    <a:bodyPr/>
                    <a:lstStyle/>
                    <a:p>
                      <a:endParaRPr lang="en-US"/>
                    </a:p>
                  </a:txBody>
                  <a:tcPr>
                    <a:lnT w="12700" cap="flat" cmpd="sng" algn="ctr">
                      <a:solidFill>
                        <a:srgbClr val="000000"/>
                      </a:solidFill>
                      <a:prstDash val="solid"/>
                      <a:round/>
                      <a:headEnd type="none" w="med" len="med"/>
                      <a:tailEnd type="none" w="med" len="med"/>
                    </a:lnT>
                  </a:tcPr>
                </a:tc>
                <a:tc vMerge="1">
                  <a:txBody>
                    <a:bodyPr/>
                    <a:lstStyle/>
                    <a:p>
                      <a:endParaRPr lang="en-US"/>
                    </a:p>
                  </a:txBody>
                  <a:tcP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34786268"/>
                  </a:ext>
                </a:extLst>
              </a:tr>
              <a:tr h="885307">
                <a:tc>
                  <a:txBody>
                    <a:bodyPr/>
                    <a:lstStyle/>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Τοπικό επίπεδο</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05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Πολεοδομική Μελέτη/</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Ρυμοτομικά</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σχέδια</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Πολεοδομική</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Μελέτη/</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Ρυμοτομικά</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σχέδια</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Πολεοδομική</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Μελέτη/</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Ρυμοτομικά</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Σχέδια</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Ρυμοτομικά Σχέδια Εφαρμογής </a:t>
                      </a:r>
                      <a:r>
                        <a:rPr lang="en-US"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a:t>
                      </a: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συγχωνεύονται η Πολεοδομική Μελέτη και</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η Πράξη Εφαρμογής)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3175" marR="0" algn="ctr">
                        <a:lnSpc>
                          <a:spcPct val="115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Ρυμοτομικά Σχέδια Εφαρμογής (συγχωνεύονται η Πολεοδομική Μελέτη και η Πράξη Εφαρμογής)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1782336"/>
                  </a:ext>
                </a:extLst>
              </a:tr>
              <a:tr h="676554">
                <a:tc>
                  <a:txBody>
                    <a:bodyPr/>
                    <a:lstStyle/>
                    <a:p>
                      <a:pPr marL="0" marR="0" algn="ctr">
                        <a:lnSpc>
                          <a:spcPct val="150000"/>
                        </a:lnSpc>
                        <a:spcBef>
                          <a:spcPts val="0"/>
                        </a:spcBef>
                        <a:spcAft>
                          <a:spcPts val="0"/>
                        </a:spcAft>
                      </a:pPr>
                      <a:endPar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l-GR" sz="1050" b="1"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Τοπικό επίπεδο</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spcBef>
                          <a:spcPts val="0"/>
                        </a:spcBef>
                        <a:spcAft>
                          <a:spcPts val="0"/>
                        </a:spcAft>
                      </a:pPr>
                      <a:r>
                        <a:rPr lang="el-GR" sz="105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a:t>
                      </a:r>
                      <a:endParaRPr lang="en-US" sz="105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Πράξη εφαρμογής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Πράξη  εφαρμογής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l-GR" sz="105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Πράξη εφαρμογής</a:t>
                      </a:r>
                      <a:endParaRPr lang="en-US" sz="105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47924" marR="47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1708710"/>
                  </a:ext>
                </a:extLst>
              </a:tr>
            </a:tbl>
          </a:graphicData>
        </a:graphic>
      </p:graphicFrame>
      <p:sp>
        <p:nvSpPr>
          <p:cNvPr id="4" name="Βέλος: Δεξιό 3">
            <a:extLst>
              <a:ext uri="{FF2B5EF4-FFF2-40B4-BE49-F238E27FC236}">
                <a16:creationId xmlns:a16="http://schemas.microsoft.com/office/drawing/2014/main" id="{F503066A-4AC6-9794-F767-0398D071A5F4}"/>
              </a:ext>
            </a:extLst>
          </p:cNvPr>
          <p:cNvSpPr/>
          <p:nvPr/>
        </p:nvSpPr>
        <p:spPr>
          <a:xfrm>
            <a:off x="0" y="273399"/>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7</a:t>
            </a:r>
            <a:endParaRPr lang="en-US" dirty="0">
              <a:solidFill>
                <a:schemeClr val="bg1"/>
              </a:solidFill>
            </a:endParaRPr>
          </a:p>
        </p:txBody>
      </p:sp>
    </p:spTree>
    <p:extLst>
      <p:ext uri="{BB962C8B-B14F-4D97-AF65-F5344CB8AC3E}">
        <p14:creationId xmlns:p14="http://schemas.microsoft.com/office/powerpoint/2010/main" val="1324256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36A79D98-7C1D-9A87-973B-1698703C9488}"/>
              </a:ext>
            </a:extLst>
          </p:cNvPr>
          <p:cNvGraphicFramePr>
            <a:graphicFrameLocks noGrp="1"/>
          </p:cNvGraphicFramePr>
          <p:nvPr>
            <p:ph idx="1"/>
            <p:extLst>
              <p:ext uri="{D42A27DB-BD31-4B8C-83A1-F6EECF244321}">
                <p14:modId xmlns:p14="http://schemas.microsoft.com/office/powerpoint/2010/main" val="1040640185"/>
              </p:ext>
            </p:extLst>
          </p:nvPr>
        </p:nvGraphicFramePr>
        <p:xfrm>
          <a:off x="1455964" y="809625"/>
          <a:ext cx="8727596" cy="5431870"/>
        </p:xfrm>
        <a:graphic>
          <a:graphicData uri="http://schemas.openxmlformats.org/drawingml/2006/table">
            <a:tbl>
              <a:tblPr firstRow="1" firstCol="1" bandRow="1"/>
              <a:tblGrid>
                <a:gridCol w="2877872">
                  <a:extLst>
                    <a:ext uri="{9D8B030D-6E8A-4147-A177-3AD203B41FA5}">
                      <a16:colId xmlns:a16="http://schemas.microsoft.com/office/drawing/2014/main" val="4043346105"/>
                    </a:ext>
                  </a:extLst>
                </a:gridCol>
                <a:gridCol w="2877872">
                  <a:extLst>
                    <a:ext uri="{9D8B030D-6E8A-4147-A177-3AD203B41FA5}">
                      <a16:colId xmlns:a16="http://schemas.microsoft.com/office/drawing/2014/main" val="2789684214"/>
                    </a:ext>
                  </a:extLst>
                </a:gridCol>
                <a:gridCol w="2877872">
                  <a:extLst>
                    <a:ext uri="{9D8B030D-6E8A-4147-A177-3AD203B41FA5}">
                      <a16:colId xmlns:a16="http://schemas.microsoft.com/office/drawing/2014/main" val="832131333"/>
                    </a:ext>
                  </a:extLst>
                </a:gridCol>
                <a:gridCol w="93980">
                  <a:extLst>
                    <a:ext uri="{9D8B030D-6E8A-4147-A177-3AD203B41FA5}">
                      <a16:colId xmlns:a16="http://schemas.microsoft.com/office/drawing/2014/main" val="196477300"/>
                    </a:ext>
                  </a:extLst>
                </a:gridCol>
              </a:tblGrid>
              <a:tr h="304682">
                <a:tc gridSpan="3">
                  <a:txBody>
                    <a:bodyPr/>
                    <a:lstStyle/>
                    <a:p>
                      <a:pPr marL="0" marR="0" algn="ctr">
                        <a:lnSpc>
                          <a:spcPct val="107000"/>
                        </a:lnSpc>
                        <a:spcBef>
                          <a:spcPts val="0"/>
                        </a:spcBef>
                        <a:spcAft>
                          <a:spcPts val="0"/>
                        </a:spcAft>
                      </a:pPr>
                      <a:r>
                        <a:rPr lang="el-GR"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ΙΣΧΥΟΝ ΣΥΣΤΗΜΑ ΣΧΕΔΙΑΣΜΟΥ (Ν. 4447/2016)</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621480148"/>
                  </a:ext>
                </a:extLst>
              </a:tr>
              <a:tr h="304682">
                <a:tc>
                  <a:txBody>
                    <a:bodyPr/>
                    <a:lstStyle/>
                    <a:p>
                      <a:pPr marL="0" marR="0" algn="ctr">
                        <a:lnSpc>
                          <a:spcPct val="107000"/>
                        </a:lnSpc>
                        <a:spcBef>
                          <a:spcPts val="0"/>
                        </a:spcBef>
                        <a:spcAft>
                          <a:spcPts val="0"/>
                        </a:spcAft>
                      </a:pPr>
                      <a:r>
                        <a:rPr lang="el-GR" sz="1400" b="1"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ΕΠΙΠΕΔΑ ΣΧΕΔΙΑΣΜΟΥ</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ΚΑΤΗΓΟΡΙΕΣ ΣΧΕΔΙΩΝ</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b="1"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ΕΓΚΡΙΤΙΚΗ ΠΡΑΞΗ</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0268648"/>
                  </a:ext>
                </a:extLst>
              </a:tr>
              <a:tr h="304682">
                <a:tc gridSpan="4">
                  <a:txBody>
                    <a:bodyPr/>
                    <a:lstStyle/>
                    <a:p>
                      <a:pPr marL="0" marR="0" algn="ctr">
                        <a:lnSpc>
                          <a:spcPct val="107000"/>
                        </a:lnSpc>
                        <a:spcBef>
                          <a:spcPts val="0"/>
                        </a:spcBef>
                        <a:spcAft>
                          <a:spcPts val="0"/>
                        </a:spcAft>
                      </a:pPr>
                      <a:r>
                        <a:rPr lang="el-GR"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ΧΩΡΟΤΑΞΙΚΟΣ ΣΧΕΔΙΑΣΜΟΣ</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0542541"/>
                  </a:ext>
                </a:extLst>
              </a:tr>
              <a:tr h="1124127">
                <a:tc>
                  <a:txBody>
                    <a:bodyPr/>
                    <a:lstStyle/>
                    <a:p>
                      <a:pPr marL="0" marR="0" algn="ctr">
                        <a:lnSpc>
                          <a:spcPct val="107000"/>
                        </a:lnSpc>
                        <a:spcBef>
                          <a:spcPts val="0"/>
                        </a:spcBef>
                        <a:spcAft>
                          <a:spcPts val="0"/>
                        </a:spcAft>
                      </a:pPr>
                      <a:r>
                        <a:rPr lang="el-GR"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ΕΘΝΙΚΟ ΕΠΙΠΕΔΟ</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Ειδικά Χωροταξικά Πλαίσια</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ΚΥΑ Υπουργού Περ/ντος &amp; Ενέργειας και κατά περίπτωση αρμόδιων Υπουργών</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93459264"/>
                  </a:ext>
                </a:extLst>
              </a:tr>
              <a:tr h="623429">
                <a:tc rowSpan="2">
                  <a:txBody>
                    <a:bodyPr/>
                    <a:lstStyle/>
                    <a:p>
                      <a:pPr marL="0" marR="0" algn="ctr">
                        <a:lnSpc>
                          <a:spcPct val="107000"/>
                        </a:lnSpc>
                        <a:spcBef>
                          <a:spcPts val="0"/>
                        </a:spcBef>
                        <a:spcAft>
                          <a:spcPts val="0"/>
                        </a:spcAft>
                      </a:pPr>
                      <a:r>
                        <a:rPr lang="el-GR" sz="1400" b="1"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ΠΕΡΙΦΕΡΕΙΑΚΟ ΕΠΙΠΕΔΟ</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Περιφερειακά Χωροταξικά Πλαίσια</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Απόφαση Υπουργού Περιβάλλοντος &amp; Ενέργειας</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41325160"/>
                  </a:ext>
                </a:extLst>
              </a:tr>
              <a:tr h="623429">
                <a:tc vMerge="1">
                  <a:txBody>
                    <a:bodyPr/>
                    <a:lstStyle/>
                    <a:p>
                      <a:endParaRPr lang="en-US"/>
                    </a:p>
                  </a:txBody>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Θαλάσσια Χωροταξικά Πλαίσια</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Απόφαση Υπουργού Περιβάλλοντος &amp; Ενέργειας</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9845345"/>
                  </a:ext>
                </a:extLst>
              </a:tr>
              <a:tr h="304682">
                <a:tc gridSpan="4">
                  <a:txBody>
                    <a:bodyPr/>
                    <a:lstStyle/>
                    <a:p>
                      <a:pPr marL="0" marR="0" algn="ctr">
                        <a:lnSpc>
                          <a:spcPct val="107000"/>
                        </a:lnSpc>
                        <a:spcBef>
                          <a:spcPts val="0"/>
                        </a:spcBef>
                        <a:spcAft>
                          <a:spcPts val="0"/>
                        </a:spcAft>
                      </a:pPr>
                      <a:r>
                        <a:rPr lang="el-GR"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ΠΟΛΕΟΔΟΜΙΚΟΣ ΣΧΕΔΙΑΣΜΟΣ</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06912302"/>
                  </a:ext>
                </a:extLst>
              </a:tr>
              <a:tr h="304682">
                <a:tc rowSpan="5">
                  <a:txBody>
                    <a:bodyPr/>
                    <a:lstStyle/>
                    <a:p>
                      <a:pPr marL="0" marR="0">
                        <a:lnSpc>
                          <a:spcPct val="107000"/>
                        </a:lnSpc>
                        <a:spcBef>
                          <a:spcPts val="0"/>
                        </a:spcBef>
                        <a:spcAft>
                          <a:spcPts val="0"/>
                        </a:spcAft>
                      </a:pPr>
                      <a:r>
                        <a:rPr lang="el-GR"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l-GR" sz="1400" b="1"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ΤΟΠΙΚΟ ΕΠΙΠΕΔΟ</a:t>
                      </a:r>
                      <a:endParaRPr lang="en-US" sz="14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07000"/>
                        </a:lnSpc>
                        <a:spcBef>
                          <a:spcPts val="0"/>
                        </a:spcBef>
                        <a:spcAft>
                          <a:spcPts val="0"/>
                        </a:spcAft>
                      </a:pPr>
                      <a:r>
                        <a:rPr lang="el-GR"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Α’ επίπεδο πολεοδομικού σχεδιασμού</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73051065"/>
                  </a:ext>
                </a:extLst>
              </a:tr>
              <a:tr h="304682">
                <a:tc vMerge="1">
                  <a:txBody>
                    <a:bodyPr/>
                    <a:lstStyle/>
                    <a:p>
                      <a:endParaRPr lang="en-US"/>
                    </a:p>
                  </a:txBody>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Τοπικά Πολεοδομικά Σχέδια</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Π.Δ.</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75441478"/>
                  </a:ext>
                </a:extLst>
              </a:tr>
              <a:tr h="304682">
                <a:tc vMerge="1">
                  <a:txBody>
                    <a:bodyPr/>
                    <a:lstStyle/>
                    <a:p>
                      <a:endParaRPr lang="en-US"/>
                    </a:p>
                  </a:txBody>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Ειδικά Πολεοδομικά Σχέδια</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Π.Δ.</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70305841"/>
                  </a:ext>
                </a:extLst>
              </a:tr>
              <a:tr h="304682">
                <a:tc vMerge="1">
                  <a:txBody>
                    <a:bodyPr/>
                    <a:lstStyle/>
                    <a:p>
                      <a:endParaRPr lang="en-US"/>
                    </a:p>
                  </a:txBody>
                  <a:tcPr/>
                </a:tc>
                <a:tc gridSpan="2">
                  <a:txBody>
                    <a:bodyPr/>
                    <a:lstStyle/>
                    <a:p>
                      <a:pPr marL="0" marR="0">
                        <a:lnSpc>
                          <a:spcPct val="107000"/>
                        </a:lnSpc>
                        <a:spcBef>
                          <a:spcPts val="0"/>
                        </a:spcBef>
                        <a:spcAft>
                          <a:spcPts val="0"/>
                        </a:spcAft>
                      </a:pPr>
                      <a:r>
                        <a:rPr lang="el-GR"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Β’ επίπεδο πολεοδομικού σχεδιασμού</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57007680"/>
                  </a:ext>
                </a:extLst>
              </a:tr>
              <a:tr h="623429">
                <a:tc vMerge="1">
                  <a:txBody>
                    <a:bodyPr/>
                    <a:lstStyle/>
                    <a:p>
                      <a:endParaRPr lang="en-US"/>
                    </a:p>
                  </a:txBody>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Ρυμοτομικά Σχέδια Εφαρμογής</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Απόφαση Γραμματέα Αποκεντρωμένης Διοίκησης</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77445236"/>
                  </a:ext>
                </a:extLst>
              </a:tr>
            </a:tbl>
          </a:graphicData>
        </a:graphic>
      </p:graphicFrame>
      <p:sp>
        <p:nvSpPr>
          <p:cNvPr id="5" name="Rectangle 1">
            <a:extLst>
              <a:ext uri="{FF2B5EF4-FFF2-40B4-BE49-F238E27FC236}">
                <a16:creationId xmlns:a16="http://schemas.microsoft.com/office/drawing/2014/main" id="{24901474-61A2-69BB-65B1-50631AC987CE}"/>
              </a:ext>
            </a:extLst>
          </p:cNvPr>
          <p:cNvSpPr>
            <a:spLocks noChangeArrowheads="1"/>
          </p:cNvSpPr>
          <p:nvPr/>
        </p:nvSpPr>
        <p:spPr bwMode="auto">
          <a:xfrm>
            <a:off x="-4602575" y="-457200"/>
            <a:ext cx="1936140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Βέλος: Δεξιό 6">
            <a:extLst>
              <a:ext uri="{FF2B5EF4-FFF2-40B4-BE49-F238E27FC236}">
                <a16:creationId xmlns:a16="http://schemas.microsoft.com/office/drawing/2014/main" id="{51E6D361-5570-FF32-1BAD-7B1F4AD0AD83}"/>
              </a:ext>
            </a:extLst>
          </p:cNvPr>
          <p:cNvSpPr/>
          <p:nvPr/>
        </p:nvSpPr>
        <p:spPr>
          <a:xfrm>
            <a:off x="0" y="638354"/>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8</a:t>
            </a:r>
            <a:endParaRPr lang="en-US" dirty="0">
              <a:solidFill>
                <a:schemeClr val="bg1"/>
              </a:solidFill>
            </a:endParaRPr>
          </a:p>
        </p:txBody>
      </p:sp>
    </p:spTree>
    <p:extLst>
      <p:ext uri="{BB962C8B-B14F-4D97-AF65-F5344CB8AC3E}">
        <p14:creationId xmlns:p14="http://schemas.microsoft.com/office/powerpoint/2010/main" val="3961447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08029-7CC5-33FB-2B4B-DF331263575B}"/>
              </a:ext>
            </a:extLst>
          </p:cNvPr>
          <p:cNvSpPr>
            <a:spLocks noGrp="1"/>
          </p:cNvSpPr>
          <p:nvPr>
            <p:ph type="title"/>
          </p:nvPr>
        </p:nvSpPr>
        <p:spPr>
          <a:xfrm>
            <a:off x="1141413" y="618518"/>
            <a:ext cx="9905998" cy="1135637"/>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Βασικά χαρακτηριστικά πολεοδομικού (ρυθμιστικού) σχεδιασμού στον ν. 4447/2016</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E9A401B7-2CDB-16AD-205F-388E3C48271C}"/>
              </a:ext>
            </a:extLst>
          </p:cNvPr>
          <p:cNvSpPr>
            <a:spLocks noGrp="1"/>
          </p:cNvSpPr>
          <p:nvPr>
            <p:ph idx="1"/>
          </p:nvPr>
        </p:nvSpPr>
        <p:spPr>
          <a:xfrm>
            <a:off x="1141412" y="1857374"/>
            <a:ext cx="9905999" cy="4238625"/>
          </a:xfrm>
        </p:spPr>
        <p:txBody>
          <a:bodyPr>
            <a:noAutofit/>
          </a:bodyPr>
          <a:lstStyle/>
          <a:p>
            <a:pPr algn="just">
              <a:lnSpc>
                <a:spcPct val="100000"/>
              </a:lnSpc>
            </a:pPr>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Δύο ισόβαθμα εργαλεία από πλευράς ιεραρχικής κατάταξης εργαλείων πολεοδομικού σχεδιασμού στο τοπικό επίπεδο (ΤΠΣ και ΕΠΣ) με διαφορετικές στοχεύσεις και πεδίο εφαρμογής.</a:t>
            </a:r>
          </a:p>
          <a:p>
            <a:pPr marR="0" algn="just">
              <a:lnSpc>
                <a:spcPct val="100000"/>
              </a:lnSpc>
              <a:spcAft>
                <a:spcPts val="0"/>
              </a:spcAft>
            </a:pPr>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Υπαγωγή στην κατηγορία των ΕΠΣ των ειδικών σχεδιασμών για τους οργανωμένους υποδοχείς δραστηριοτήτων     (αναπτύσσονται βάσει ολοκληρωμένου σχεδιασμού για να λειτουργήσουν κατά κύρια ή αποκλειστική χρήση ως οργανωμένοι χώροι ανάπτυξης παραγωγικών και επιχειρηματικών δραστηριοτήτων: ΠΟΤΑ, ΠΟΑΠΔ, ΕΣΧΑΔΑ, ΕΣΧΑΣΕ, Τοπικά Ρυμοτομικά Σχέδια, Οργανωμένοι Υποδοχείς Μεταποιητικών και Επιχειρηματικών Δραστηριοτήτων,  Επιχειρηματικά Πάρκα Μεμονωμένης Μεγάλης Μονάδας).</a:t>
            </a:r>
          </a:p>
          <a:p>
            <a:pPr algn="just">
              <a:lnSpc>
                <a:spcPct val="100000"/>
              </a:lnSpc>
            </a:pPr>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Οι ειδικοί χωρικοί σχεδιασμοί υπόκεινται στον υπερκείμενο χωροταξικό σχεδιασμό.</a:t>
            </a:r>
          </a:p>
          <a:p>
            <a:pPr algn="just">
              <a:lnSpc>
                <a:spcPct val="100000"/>
              </a:lnSpc>
            </a:pPr>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Οι ειδικοί χωρικοί σχεδιασμοί μπορούν υπό προϋποθέσεις να τροποποιούν ισχύουσες πολεοδομικές ρυθμίσεις (συμπεριλαμβανομένων των ΤΠΣ), χωρίς πάντως να ανατρέπεται η χωροταξική και πολεοδομική λειτουργία της ευρύτερης περιοχής.</a:t>
            </a:r>
          </a:p>
          <a:p>
            <a:pPr algn="just">
              <a:lnSpc>
                <a:spcPct val="100000"/>
              </a:lnSpc>
            </a:pPr>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Τα ΤΠΣ και ΕΠΣ υπάγονται σε διαδικασία ΣΠΕ και εγκρίνονται με ΠΔ/τα. Θεωρούνται διοικητικές πράξεις μικτού περιεχομένου (ατομικές γενικού περιεχομένου κατά το μέρος που οριοθετούν την περιοχή του σχεδίου και τις εντός αυτού ζώνες και κανονιστικές πράξεις κατά το μέρος που θεσπίζουν χρήσεις γης και όρους και περιορισμούς δόμησης).</a:t>
            </a:r>
          </a:p>
          <a:p>
            <a:pPr algn="just">
              <a:lnSpc>
                <a:spcPct val="100000"/>
              </a:lnSpc>
            </a:pPr>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Εξοπλίζονται με νομική δεσμευτικότητα έναντι της Διοίκησης και των ιδιωτών.</a:t>
            </a:r>
            <a:endParaRPr lang="en-US" sz="15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BDFC46AB-BC4A-2E0D-6B44-A4DA4E76203E}"/>
              </a:ext>
            </a:extLst>
          </p:cNvPr>
          <p:cNvSpPr/>
          <p:nvPr/>
        </p:nvSpPr>
        <p:spPr>
          <a:xfrm>
            <a:off x="0" y="862575"/>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9</a:t>
            </a:r>
            <a:endParaRPr lang="en-US" dirty="0">
              <a:solidFill>
                <a:schemeClr val="bg1"/>
              </a:solidFill>
            </a:endParaRPr>
          </a:p>
        </p:txBody>
      </p:sp>
    </p:spTree>
    <p:extLst>
      <p:ext uri="{BB962C8B-B14F-4D97-AF65-F5344CB8AC3E}">
        <p14:creationId xmlns:p14="http://schemas.microsoft.com/office/powerpoint/2010/main" val="4258255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TM04033919[[fn=Κύκλωμα]]</Template>
  <TotalTime>353</TotalTime>
  <Words>2318</Words>
  <Application>Microsoft Office PowerPoint</Application>
  <PresentationFormat>Ευρεία οθόνη</PresentationFormat>
  <Paragraphs>337</Paragraphs>
  <Slides>15</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15</vt:i4>
      </vt:variant>
    </vt:vector>
  </HeadingPairs>
  <TitlesOfParts>
    <vt:vector size="23" baseType="lpstr">
      <vt:lpstr>Arial</vt:lpstr>
      <vt:lpstr>Calibri</vt:lpstr>
      <vt:lpstr>Century Gothic</vt:lpstr>
      <vt:lpstr>Tahoma</vt:lpstr>
      <vt:lpstr>Tw Cen MT</vt:lpstr>
      <vt:lpstr>Wingdings</vt:lpstr>
      <vt:lpstr>Wingdings 3</vt:lpstr>
      <vt:lpstr>Κύκλωμα</vt:lpstr>
      <vt:lpstr>ΔΙΚΑΙΟ ΠΟΛΕΟΔΟΜΙΑΣ ΧΩΡΟΤΑΞΙΑΣ &amp; ΠΕΡΙΒΑΛΛΟΝΤΟΣ ΙΙ </vt:lpstr>
      <vt:lpstr>Η συνταγματικΗ υποχρΕωση για χωροταξικΟ και πολεοδομικο σχεδιασμο </vt:lpstr>
      <vt:lpstr> Συμπληρωματική εφαρμογή διατάξεων άρθρου 24 παρ. 1 και 2 Συντ. </vt:lpstr>
      <vt:lpstr>Ερμηνευτικοί κανόνες</vt:lpstr>
      <vt:lpstr>Νομικές αρχές και κανόνες που διαμορφώθηκαν από τη νομολογία για την πραγμάτωση της συνταγματικής επιταγής του ορθολογικού χωροταξικού σχεδιασμού και της βιώσιμης χωρικής ανάπτυξης</vt:lpstr>
      <vt:lpstr>ΔΙΑΧΡΟΝΙΚΗ ΠΑΡΟΥΣΙΑΣΗ ΣΥΣΤΗΜΑΤΟΣ ΚΑΙ ΕΡΓΑΛΕΙΩΝ ΧΩΡΙΚΟΥ ΣΧΕΔΙΑΣΜΟΥ</vt:lpstr>
      <vt:lpstr>ΔΙΑΧΡΟΝΙΚΗ ΠΑΡΟΥΣΙΑΣΗ ΣΥΣΤΗΜΑΤΟΣ ΚΑΙ ΕΡΓΑΛΕΙΩΝ ΧΩΡΙΚΟΥ ΣΧΕΔΙΑΣΜΟΥ</vt:lpstr>
      <vt:lpstr>Παρουσίαση του PowerPoint</vt:lpstr>
      <vt:lpstr>Βασικά χαρακτηριστικά πολεοδομικού (ρυθμιστικού) σχεδιασμού στον ν. 4447/2016</vt:lpstr>
      <vt:lpstr>Οι Περιοχές Ολοκληρωμένης Τουριστικής Ανάπτυξης (ΠΟΤΑ)</vt:lpstr>
      <vt:lpstr>Οι Περιοχές Ολοκληρωμένης Τουριστικής Ανάπτυξης (ΠΟΤΑ - άρθρο 29 ν. 2545/1997) </vt:lpstr>
      <vt:lpstr>Εγκριτική διαδικασία και πράξη, χρήσεις γης εντός ΠΟΤΑ</vt:lpstr>
      <vt:lpstr>Όροι ανάπτυξης ΠΟΤΑ</vt:lpstr>
      <vt:lpstr>Ο Φορέας ίδρυσης και εκμετάλλευσης της ΠΟΤΑ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ΠΟΛΕΟΔΟΜΙΑΣ ΧΩΡΟΤΑΞΙΑΣ &amp;ΠΕΡΙΒΑΛΛΟΝΤΟΣ ΙΙ</dc:title>
  <dc:creator>Stamatiou Konstantina</dc:creator>
  <cp:lastModifiedBy>Stamatiou Konstantina</cp:lastModifiedBy>
  <cp:revision>63</cp:revision>
  <dcterms:created xsi:type="dcterms:W3CDTF">2023-11-01T21:01:17Z</dcterms:created>
  <dcterms:modified xsi:type="dcterms:W3CDTF">2023-11-03T08:42:45Z</dcterms:modified>
</cp:coreProperties>
</file>