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655" r:id="rId2"/>
    <p:sldId id="656" r:id="rId3"/>
    <p:sldId id="618" r:id="rId4"/>
    <p:sldId id="619" r:id="rId5"/>
    <p:sldId id="620" r:id="rId6"/>
    <p:sldId id="621" r:id="rId7"/>
    <p:sldId id="622" r:id="rId8"/>
    <p:sldId id="623" r:id="rId9"/>
    <p:sldId id="624" r:id="rId10"/>
    <p:sldId id="625" r:id="rId11"/>
    <p:sldId id="626" r:id="rId12"/>
    <p:sldId id="649" r:id="rId13"/>
    <p:sldId id="627" r:id="rId14"/>
    <p:sldId id="628" r:id="rId15"/>
    <p:sldId id="629" r:id="rId16"/>
    <p:sldId id="630" r:id="rId17"/>
    <p:sldId id="631" r:id="rId18"/>
    <p:sldId id="632" r:id="rId19"/>
    <p:sldId id="650" r:id="rId20"/>
    <p:sldId id="633" r:id="rId21"/>
    <p:sldId id="634" r:id="rId22"/>
    <p:sldId id="635" r:id="rId23"/>
    <p:sldId id="636" r:id="rId24"/>
    <p:sldId id="637" r:id="rId25"/>
    <p:sldId id="638" r:id="rId26"/>
    <p:sldId id="639" r:id="rId27"/>
    <p:sldId id="651" r:id="rId28"/>
    <p:sldId id="640" r:id="rId29"/>
    <p:sldId id="652" r:id="rId30"/>
    <p:sldId id="641" r:id="rId31"/>
    <p:sldId id="642" r:id="rId32"/>
    <p:sldId id="653" r:id="rId33"/>
    <p:sldId id="643" r:id="rId34"/>
    <p:sldId id="644" r:id="rId35"/>
    <p:sldId id="654" r:id="rId36"/>
    <p:sldId id="645" r:id="rId37"/>
    <p:sldId id="646" r:id="rId38"/>
    <p:sldId id="647" r:id="rId39"/>
    <p:sldId id="5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Συντάκτης" initials="Α"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0C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9" autoAdjust="0"/>
    <p:restoredTop sz="75938" autoAdjust="0"/>
  </p:normalViewPr>
  <p:slideViewPr>
    <p:cSldViewPr>
      <p:cViewPr varScale="1">
        <p:scale>
          <a:sx n="81" d="100"/>
          <a:sy n="81" d="100"/>
        </p:scale>
        <p:origin x="528" y="90"/>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varScale="1">
        <p:scale>
          <a:sx n="88" d="100"/>
          <a:sy n="88" d="100"/>
        </p:scale>
        <p:origin x="37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effectLst/>
                <a:latin typeface="+mn-lt"/>
                <a:ea typeface="+mn-ea"/>
                <a:cs typeface="+mn-cs"/>
              </a:rPr>
              <a:t>Σε μια επίθεση άρνησης εξυπηρέτησης (</a:t>
            </a:r>
            <a:r>
              <a:rPr lang="el-GR" sz="1200" kern="1200" dirty="0" err="1">
                <a:effectLst/>
                <a:latin typeface="+mn-lt"/>
                <a:ea typeface="+mn-ea"/>
                <a:cs typeface="+mn-cs"/>
              </a:rPr>
              <a:t>denial</a:t>
            </a:r>
            <a:r>
              <a:rPr lang="el-GR" sz="1200" kern="1200" dirty="0">
                <a:effectLst/>
                <a:latin typeface="+mn-lt"/>
                <a:ea typeface="+mn-ea"/>
                <a:cs typeface="+mn-cs"/>
              </a:rPr>
              <a:t>-of-</a:t>
            </a:r>
            <a:r>
              <a:rPr lang="el-GR" sz="1200" kern="1200" dirty="0" err="1">
                <a:effectLst/>
                <a:latin typeface="+mn-lt"/>
                <a:ea typeface="+mn-ea"/>
                <a:cs typeface="+mn-cs"/>
              </a:rPr>
              <a:t>service</a:t>
            </a:r>
            <a:r>
              <a:rPr lang="el-GR" sz="1200" kern="1200" dirty="0">
                <a:effectLst/>
                <a:latin typeface="+mn-lt"/>
                <a:ea typeface="+mn-ea"/>
                <a:cs typeface="+mn-cs"/>
              </a:rPr>
              <a:t> – </a:t>
            </a:r>
            <a:r>
              <a:rPr lang="el-GR" sz="1200" kern="1200" dirty="0" err="1">
                <a:effectLst/>
                <a:latin typeface="+mn-lt"/>
                <a:ea typeface="+mn-ea"/>
                <a:cs typeface="+mn-cs"/>
              </a:rPr>
              <a:t>DoS</a:t>
            </a:r>
            <a:r>
              <a:rPr lang="el-GR" sz="1200" kern="1200" dirty="0">
                <a:effectLst/>
                <a:latin typeface="+mn-lt"/>
                <a:ea typeface="+mn-ea"/>
                <a:cs typeface="+mn-cs"/>
              </a:rPr>
              <a:t>) οι νόμιμοι χρήστες αποκλείονται από την πρόσβαση σε ένα σύστημα υπολογιστή, επειδή ο </a:t>
            </a:r>
            <a:r>
              <a:rPr lang="el-GR" sz="1200" kern="1200" dirty="0" err="1">
                <a:effectLst/>
                <a:latin typeface="+mn-lt"/>
                <a:ea typeface="+mn-ea"/>
                <a:cs typeface="+mn-cs"/>
              </a:rPr>
              <a:t>χάκερ</a:t>
            </a:r>
            <a:r>
              <a:rPr lang="el-GR" sz="1200" kern="1200" dirty="0">
                <a:effectLst/>
                <a:latin typeface="+mn-lt"/>
                <a:ea typeface="+mn-ea"/>
                <a:cs typeface="+mn-cs"/>
              </a:rPr>
              <a:t> στέλνει επαναλαμβανόμενες αιτήσεις σε αυτό το σύστημα μέσω ενός υπολογιστή που έχει καταλάβει και έχει μετατρέψει σε υπολογιστή ζόμπι</a:t>
            </a:r>
            <a:r>
              <a:rPr lang="en-US" sz="1200" kern="1200" dirty="0">
                <a:effectLst/>
                <a:latin typeface="+mn-lt"/>
                <a:ea typeface="+mn-ea"/>
                <a:cs typeface="+mn-cs"/>
              </a:rPr>
              <a:t>. </a:t>
            </a:r>
            <a:r>
              <a:rPr lang="el-GR" sz="1200" kern="1200" dirty="0">
                <a:effectLst/>
                <a:latin typeface="+mn-lt"/>
                <a:ea typeface="+mn-ea"/>
                <a:cs typeface="+mn-cs"/>
              </a:rPr>
              <a:t>Ένα σύστημα υπολογιστή μπορεί να διαχειριστεί μόνο έναν συγκεκριμένο αριθμό αιτήσεων κάθε φορά. Όταν εξαπολύεται καταιγισμός αιτήσεων από μια επίθεση </a:t>
            </a:r>
            <a:r>
              <a:rPr lang="el-GR" sz="1200" kern="1200" dirty="0" err="1">
                <a:effectLst/>
                <a:latin typeface="+mn-lt"/>
                <a:ea typeface="+mn-ea"/>
                <a:cs typeface="+mn-cs"/>
              </a:rPr>
              <a:t>DoS</a:t>
            </a:r>
            <a:r>
              <a:rPr lang="el-GR" sz="1200" kern="1200" dirty="0">
                <a:effectLst/>
                <a:latin typeface="+mn-lt"/>
                <a:ea typeface="+mn-ea"/>
                <a:cs typeface="+mn-cs"/>
              </a:rPr>
              <a:t>, ο υπολογιστής τερματίζει τη λειτουργία του και αρνείται να δεχτεί άλλες αιτήσεις πληροφοριών, ακόμα και αν αυτές προέρχονται από νόμιμους χρήστες</a:t>
            </a:r>
            <a:r>
              <a:rPr lang="en-US" sz="1200" kern="1200" dirty="0">
                <a:effectLst/>
                <a:latin typeface="+mn-lt"/>
                <a:ea typeface="+mn-ea"/>
                <a:cs typeface="+mn-cs"/>
              </a:rPr>
              <a:t>.</a:t>
            </a:r>
          </a:p>
          <a:p>
            <a:pPr marL="171450" indent="-171450">
              <a:buFont typeface="Arial" panose="020B0604020202020204" pitchFamily="34" charset="0"/>
              <a:buChar char="•"/>
            </a:pPr>
            <a:r>
              <a:rPr lang="el-GR" sz="1200" b="0" u="none" strike="noStrike" kern="1200" baseline="0" dirty="0">
                <a:latin typeface="+mn-lt"/>
                <a:ea typeface="+mn-ea"/>
                <a:cs typeface="+mn-cs"/>
              </a:rPr>
              <a:t>Μια κατανεμημένη επίθεση άρνησης εξυπηρέτησης (</a:t>
            </a:r>
            <a:r>
              <a:rPr lang="el-GR" sz="1200" b="0" u="none" strike="noStrike" kern="1200" baseline="0" dirty="0" err="1">
                <a:latin typeface="+mn-lt"/>
                <a:ea typeface="+mn-ea"/>
                <a:cs typeface="+mn-cs"/>
              </a:rPr>
              <a:t>Distributed</a:t>
            </a:r>
            <a:r>
              <a:rPr lang="el-GR" sz="1200" b="0" u="none" strike="noStrike" kern="1200" baseline="0" dirty="0">
                <a:latin typeface="+mn-lt"/>
                <a:ea typeface="+mn-ea"/>
                <a:cs typeface="+mn-cs"/>
              </a:rPr>
              <a:t> </a:t>
            </a:r>
            <a:r>
              <a:rPr lang="el-GR" sz="1200" b="0" u="none" strike="noStrike" kern="1200" baseline="0" dirty="0" err="1">
                <a:latin typeface="+mn-lt"/>
                <a:ea typeface="+mn-ea"/>
                <a:cs typeface="+mn-cs"/>
              </a:rPr>
              <a:t>DoS</a:t>
            </a:r>
            <a:r>
              <a:rPr lang="el-GR" sz="1200" b="0" u="none" strike="noStrike" kern="1200" baseline="0" dirty="0">
                <a:latin typeface="+mn-lt"/>
                <a:ea typeface="+mn-ea"/>
                <a:cs typeface="+mn-cs"/>
              </a:rPr>
              <a:t> – </a:t>
            </a:r>
            <a:r>
              <a:rPr lang="el-GR" sz="1200" b="0" u="none" strike="noStrike" kern="1200" baseline="0" dirty="0" err="1">
                <a:latin typeface="+mn-lt"/>
                <a:ea typeface="+mn-ea"/>
                <a:cs typeface="+mn-cs"/>
              </a:rPr>
              <a:t>DDoS</a:t>
            </a:r>
            <a:r>
              <a:rPr lang="el-GR" sz="1200" b="0" u="none" strike="noStrike" kern="1200" baseline="0" dirty="0">
                <a:latin typeface="+mn-lt"/>
                <a:ea typeface="+mn-ea"/>
                <a:cs typeface="+mn-cs"/>
              </a:rPr>
              <a:t>) πραγματοποιεί τις επιθέσεις </a:t>
            </a:r>
            <a:r>
              <a:rPr lang="el-GR" sz="1200" b="0" u="none" strike="noStrike" kern="1200" baseline="0" dirty="0" err="1">
                <a:latin typeface="+mn-lt"/>
                <a:ea typeface="+mn-ea"/>
                <a:cs typeface="+mn-cs"/>
              </a:rPr>
              <a:t>DoS</a:t>
            </a:r>
            <a:r>
              <a:rPr lang="el-GR" sz="1200" b="0" u="none" strike="noStrike" kern="1200" baseline="0" dirty="0">
                <a:latin typeface="+mn-lt"/>
                <a:ea typeface="+mn-ea"/>
                <a:cs typeface="+mn-cs"/>
              </a:rPr>
              <a:t> από περισσότερα από ένα ζόμπι ταυτόχρονα</a:t>
            </a:r>
            <a:r>
              <a:rPr lang="en-US" sz="1200" b="0" u="none" strike="noStrike" kern="1200" baseline="0" dirty="0">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Το </a:t>
            </a:r>
            <a:r>
              <a:rPr lang="el-GR" dirty="0" err="1"/>
              <a:t>botnet</a:t>
            </a:r>
            <a:r>
              <a:rPr lang="el-GR" dirty="0"/>
              <a:t> είναι μια μεγάλη ομάδα προγραμμάτων λογισμικού (</a:t>
            </a:r>
            <a:r>
              <a:rPr lang="el-GR" dirty="0" err="1"/>
              <a:t>robot</a:t>
            </a:r>
            <a:r>
              <a:rPr lang="el-GR" dirty="0"/>
              <a:t> ή </a:t>
            </a:r>
            <a:r>
              <a:rPr lang="el-GR" dirty="0" err="1"/>
              <a:t>bot</a:t>
            </a:r>
            <a:r>
              <a:rPr lang="el-GR" dirty="0"/>
              <a:t>) που εκτελούνται αυτόνομα σε υπολογιστές ζόμπι</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229353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l-GR" dirty="0"/>
              <a:t>Τα πακέτα εκμετάλλευσης (</a:t>
            </a:r>
            <a:r>
              <a:rPr lang="el-GR" dirty="0" err="1"/>
              <a:t>exploit</a:t>
            </a:r>
            <a:r>
              <a:rPr lang="el-GR" dirty="0"/>
              <a:t> </a:t>
            </a:r>
            <a:r>
              <a:rPr lang="el-GR" dirty="0" err="1"/>
              <a:t>kit</a:t>
            </a:r>
            <a:r>
              <a:rPr lang="el-GR" dirty="0"/>
              <a:t>) είναι προγράμματα λογισμικού τα οποία εκτελούνται σε διακομιστές και αναζητούν ευπαθή σημεία των υπολογιστών που επισκέπτονται</a:t>
            </a:r>
            <a:r>
              <a:rPr lang="en-US" dirty="0"/>
              <a:t>.</a:t>
            </a:r>
          </a:p>
          <a:p>
            <a:pPr marL="171450" indent="-171450">
              <a:spcAft>
                <a:spcPts val="0"/>
              </a:spcAft>
              <a:buFont typeface="Arial" panose="020B0604020202020204" pitchFamily="34" charset="0"/>
              <a:buChar char="•"/>
            </a:pPr>
            <a:r>
              <a:rPr lang="el-GR" dirty="0"/>
              <a:t>Οι λογικές θύρες (</a:t>
            </a:r>
            <a:r>
              <a:rPr lang="el-GR" dirty="0" err="1"/>
              <a:t>logical</a:t>
            </a:r>
            <a:r>
              <a:rPr lang="el-GR" dirty="0"/>
              <a:t> </a:t>
            </a:r>
            <a:r>
              <a:rPr lang="el-GR" dirty="0" err="1"/>
              <a:t>port</a:t>
            </a:r>
            <a:r>
              <a:rPr lang="el-GR" dirty="0"/>
              <a:t>) είναι εικονικές –όχι φυσικές– πύλες επικοινωνίας ή διαδρομές</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7148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pPr>
            <a:r>
              <a:rPr lang="el-GR" dirty="0"/>
              <a:t>Ο ιός (</a:t>
            </a:r>
            <a:r>
              <a:rPr lang="el-GR" dirty="0" err="1"/>
              <a:t>virus</a:t>
            </a:r>
            <a:r>
              <a:rPr lang="el-GR" dirty="0"/>
              <a:t>) είναι ένα πρόγραμμα υπολογιστή που προσκολλάται σε κάποιο άλλο προσπαθώντας να εξαπλωθεί σε άλλους υπολογιστές</a:t>
            </a:r>
            <a:r>
              <a:rPr lang="en-US" dirty="0"/>
              <a:t>.</a:t>
            </a:r>
          </a:p>
          <a:p>
            <a:pPr marL="171450" indent="-171450">
              <a:spcBef>
                <a:spcPts val="0"/>
              </a:spcBef>
              <a:spcAft>
                <a:spcPts val="0"/>
              </a:spcAft>
              <a:buFont typeface="Arial" panose="020B0604020202020204" pitchFamily="34" charset="0"/>
              <a:buChar char="•"/>
            </a:pPr>
            <a:r>
              <a:rPr lang="el-GR" dirty="0"/>
              <a:t>Ο κύριος σκοπός ενός ιού είναι να αντιγράψει τον εαυτό του και τον κώδικά του σε όσο το δυνατόν περισσότερα αρχεία φιλοξενίας.</a:t>
            </a:r>
            <a:endParaRPr lang="en-US" dirty="0"/>
          </a:p>
          <a:p>
            <a:pPr marL="171450" indent="-171450">
              <a:spcBef>
                <a:spcPts val="0"/>
              </a:spcBef>
              <a:spcAft>
                <a:spcPts val="0"/>
              </a:spcAft>
              <a:buFont typeface="Arial" panose="020B0604020202020204" pitchFamily="34" charset="0"/>
              <a:buChar char="•"/>
            </a:pPr>
            <a:r>
              <a:rPr lang="el-GR" dirty="0"/>
              <a:t>Οι δευτερεύοντες στόχοι του μπορεί να είναι καταστροφικοί</a:t>
            </a:r>
            <a:r>
              <a:rPr lang="en-US" dirty="0"/>
              <a:t>.</a:t>
            </a:r>
          </a:p>
          <a:p>
            <a:pPr marL="171450" indent="-171450">
              <a:spcBef>
                <a:spcPts val="0"/>
              </a:spcBef>
              <a:spcAft>
                <a:spcPts val="0"/>
              </a:spcAft>
              <a:buFont typeface="Arial" panose="020B0604020202020204" pitchFamily="34" charset="0"/>
              <a:buChar char="•"/>
              <a:defRPr/>
            </a:pPr>
            <a:r>
              <a:rPr lang="el-GR" dirty="0"/>
              <a:t>Τα </a:t>
            </a:r>
            <a:r>
              <a:rPr lang="el-GR" dirty="0" err="1"/>
              <a:t>smartphone</a:t>
            </a:r>
            <a:r>
              <a:rPr lang="el-GR" dirty="0"/>
              <a:t>, τα </a:t>
            </a:r>
            <a:r>
              <a:rPr lang="el-GR" dirty="0" err="1"/>
              <a:t>tablet</a:t>
            </a:r>
            <a:r>
              <a:rPr lang="el-GR" dirty="0"/>
              <a:t> και άλλες συσκευές μπορούν επίσης να μολυνθούν από ιούς</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356469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032" indent="-256032">
              <a:spcAft>
                <a:spcPts val="600"/>
              </a:spcAft>
              <a:buClr>
                <a:srgbClr val="007FA3"/>
              </a:buClr>
              <a:buSzPct val="100000"/>
              <a:buFont typeface="Arial" panose="020B0604020202020204" pitchFamily="34" charset="0"/>
              <a:buChar char="•"/>
            </a:pPr>
            <a:r>
              <a:rPr lang="el-GR" sz="1200" baseline="0" dirty="0"/>
              <a:t>Υπάρχουν διάφοροι τύποι ιών, μεταξύ των οποίων συγκαταλέγονται οι παρακάτω</a:t>
            </a:r>
            <a:r>
              <a:rPr lang="en-US" sz="1200" baseline="0" dirty="0"/>
              <a:t>:</a:t>
            </a:r>
            <a:endParaRPr lang="en-US" sz="1200" dirty="0"/>
          </a:p>
          <a:p>
            <a:pPr marL="713232" lvl="1" indent="-256032">
              <a:spcAft>
                <a:spcPts val="600"/>
              </a:spcAft>
              <a:buClr>
                <a:srgbClr val="007FA3"/>
              </a:buClr>
              <a:buSzPct val="100000"/>
              <a:buFont typeface="Arial" panose="020B0604020202020204" pitchFamily="34" charset="0"/>
              <a:buChar char="•"/>
            </a:pPr>
            <a:r>
              <a:rPr lang="el-GR" sz="1200" dirty="0"/>
              <a:t>Ιοί τομέα εκκίνησης (</a:t>
            </a:r>
            <a:r>
              <a:rPr lang="el-GR" sz="1200" dirty="0" err="1"/>
              <a:t>boot-sector</a:t>
            </a:r>
            <a:r>
              <a:rPr lang="el-GR" sz="1200" dirty="0"/>
              <a:t> </a:t>
            </a:r>
            <a:r>
              <a:rPr lang="el-GR" sz="1200" dirty="0" err="1"/>
              <a:t>virus</a:t>
            </a:r>
            <a:r>
              <a:rPr lang="en-US" sz="1200" dirty="0"/>
              <a:t>es</a:t>
            </a:r>
            <a:r>
              <a:rPr lang="el-GR" sz="1200" dirty="0"/>
              <a:t>)</a:t>
            </a:r>
            <a:r>
              <a:rPr lang="en-US" sz="1200" dirty="0"/>
              <a:t>.</a:t>
            </a:r>
          </a:p>
          <a:p>
            <a:pPr marL="713232" lvl="1" indent="-256032">
              <a:spcAft>
                <a:spcPts val="600"/>
              </a:spcAft>
              <a:buClr>
                <a:srgbClr val="007FA3"/>
              </a:buClr>
              <a:buSzPct val="100000"/>
              <a:buFont typeface="Arial" panose="020B0604020202020204" pitchFamily="34" charset="0"/>
              <a:buChar char="•"/>
            </a:pPr>
            <a:r>
              <a:rPr lang="el-GR" sz="1200" dirty="0"/>
              <a:t>Βόμβες λογικής (</a:t>
            </a:r>
            <a:r>
              <a:rPr lang="en-US" sz="1200" dirty="0"/>
              <a:t>logic bombs) </a:t>
            </a:r>
            <a:r>
              <a:rPr lang="el-GR" sz="1200" dirty="0"/>
              <a:t>και ωρολογιακές βόμβες</a:t>
            </a:r>
            <a:r>
              <a:rPr lang="en-US" sz="1200" dirty="0"/>
              <a:t> </a:t>
            </a:r>
            <a:r>
              <a:rPr lang="el-GR" sz="1200" dirty="0"/>
              <a:t>(</a:t>
            </a:r>
            <a:r>
              <a:rPr lang="en-US" sz="1200" dirty="0"/>
              <a:t>time bombs).</a:t>
            </a:r>
          </a:p>
          <a:p>
            <a:pPr marL="713232" lvl="1" indent="-256032">
              <a:spcAft>
                <a:spcPts val="600"/>
              </a:spcAft>
              <a:buClr>
                <a:srgbClr val="007FA3"/>
              </a:buClr>
              <a:buSzPct val="100000"/>
              <a:buFont typeface="Arial" panose="020B0604020202020204" pitchFamily="34" charset="0"/>
              <a:buChar char="•"/>
            </a:pPr>
            <a:r>
              <a:rPr lang="el-GR" sz="1200" dirty="0"/>
              <a:t>Σκουλήκια (</a:t>
            </a:r>
            <a:r>
              <a:rPr lang="en-US" sz="1200" dirty="0"/>
              <a:t>worms</a:t>
            </a:r>
            <a:r>
              <a:rPr lang="el-GR" sz="1200" dirty="0"/>
              <a:t>)</a:t>
            </a:r>
            <a:r>
              <a:rPr lang="en-US" sz="1200" dirty="0"/>
              <a:t>.</a:t>
            </a:r>
          </a:p>
          <a:p>
            <a:pPr marL="713232" lvl="1" indent="-256032">
              <a:spcAft>
                <a:spcPts val="600"/>
              </a:spcAft>
              <a:buClr>
                <a:srgbClr val="007FA3"/>
              </a:buClr>
              <a:buSzPct val="100000"/>
              <a:buFont typeface="Arial" panose="020B0604020202020204" pitchFamily="34" charset="0"/>
              <a:buChar char="•"/>
            </a:pPr>
            <a:r>
              <a:rPr lang="el-GR" sz="1200" dirty="0"/>
              <a:t>Ιοί δέσμης ενεργειών</a:t>
            </a:r>
            <a:r>
              <a:rPr lang="en-US" sz="1200" dirty="0"/>
              <a:t> (script)</a:t>
            </a:r>
            <a:r>
              <a:rPr lang="el-GR" sz="1200" dirty="0"/>
              <a:t> και</a:t>
            </a:r>
            <a:r>
              <a:rPr lang="en-US" sz="1200" dirty="0"/>
              <a:t> </a:t>
            </a:r>
            <a:r>
              <a:rPr lang="el-GR" sz="1200" dirty="0"/>
              <a:t>ι</a:t>
            </a:r>
            <a:r>
              <a:rPr lang="en-US" sz="1200" dirty="0"/>
              <a:t>o</a:t>
            </a:r>
            <a:r>
              <a:rPr lang="el-GR" sz="1200" dirty="0"/>
              <a:t>ί μακροεντολών (</a:t>
            </a:r>
            <a:r>
              <a:rPr lang="en-US" sz="1200" dirty="0"/>
              <a:t>macro viruses</a:t>
            </a:r>
            <a:r>
              <a:rPr lang="el-GR" sz="1200" dirty="0"/>
              <a:t>)</a:t>
            </a:r>
            <a:r>
              <a:rPr lang="en-US" sz="1200" dirty="0"/>
              <a:t>.</a:t>
            </a:r>
          </a:p>
          <a:p>
            <a:pPr marL="713232" lvl="1" indent="-256032">
              <a:spcAft>
                <a:spcPts val="600"/>
              </a:spcAft>
              <a:buClr>
                <a:srgbClr val="007FA3"/>
              </a:buClr>
              <a:buSzPct val="100000"/>
              <a:buFont typeface="Arial" panose="020B0604020202020204" pitchFamily="34" charset="0"/>
              <a:buChar char="•"/>
            </a:pPr>
            <a:r>
              <a:rPr lang="el-GR" sz="1200" dirty="0"/>
              <a:t>Ιοί ηλεκτρονικού ταχυδρομείου</a:t>
            </a:r>
            <a:r>
              <a:rPr lang="en-US" sz="1200" dirty="0"/>
              <a:t> (email viruses).</a:t>
            </a:r>
          </a:p>
          <a:p>
            <a:pPr marL="713232" lvl="1" indent="-256032">
              <a:spcAft>
                <a:spcPts val="600"/>
              </a:spcAft>
              <a:buClr>
                <a:srgbClr val="007FA3"/>
              </a:buClr>
              <a:buSzPct val="100000"/>
              <a:buFont typeface="Arial" panose="020B0604020202020204" pitchFamily="34" charset="0"/>
              <a:buChar char="•"/>
            </a:pPr>
            <a:r>
              <a:rPr lang="el-GR" sz="1200" dirty="0"/>
              <a:t>Ιοί κρυπτογράφησης (</a:t>
            </a:r>
            <a:r>
              <a:rPr lang="en-US" sz="1200" dirty="0"/>
              <a:t>encryption virus).</a:t>
            </a:r>
          </a:p>
          <a:p>
            <a:pPr marL="171450" lvl="0" indent="-171450">
              <a:spcAft>
                <a:spcPts val="600"/>
              </a:spcAft>
              <a:buFont typeface="Arial" pitchFamily="34" charset="0"/>
              <a:buChar char="•"/>
            </a:pPr>
            <a:r>
              <a:rPr lang="el-GR" sz="1200" b="0" i="0" u="none" strike="noStrike" kern="1200" baseline="0" dirty="0">
                <a:latin typeface="+mn-lt"/>
                <a:ea typeface="+mn-ea"/>
                <a:cs typeface="+mn-cs"/>
              </a:rPr>
              <a:t>Η Εικόνα</a:t>
            </a:r>
            <a:r>
              <a:rPr lang="en-US" sz="1200" b="0" i="0" u="none" strike="noStrike" kern="1200" baseline="0" dirty="0">
                <a:latin typeface="+mn-lt"/>
                <a:ea typeface="+mn-ea"/>
                <a:cs typeface="+mn-cs"/>
              </a:rPr>
              <a:t> 9.7 </a:t>
            </a:r>
            <a:r>
              <a:rPr lang="el-GR" sz="1200" b="0" i="0" u="none" strike="noStrike" kern="1200" baseline="0" dirty="0">
                <a:latin typeface="+mn-lt"/>
                <a:ea typeface="+mn-ea"/>
                <a:cs typeface="+mn-cs"/>
              </a:rPr>
              <a:t>συνοψίζει τις κύριες κατηγορίες ιών</a:t>
            </a:r>
            <a:r>
              <a:rPr lang="en-US" sz="1200" b="0" i="0" u="none" strike="noStrike" kern="1200" baseline="0" dirty="0">
                <a:latin typeface="+mn-lt"/>
                <a:ea typeface="+mn-ea"/>
                <a:cs typeface="+mn-cs"/>
              </a:rPr>
              <a:t>.</a:t>
            </a:r>
            <a:endParaRPr lang="en-US" sz="1200"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233539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24B5A60E-8676-4D6F-AB3C-8ED7EB166CAB}" type="slidenum">
              <a:rPr lang="en-US" smtClean="0"/>
              <a:pPr/>
              <a:t>15</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Οι ιοί μπορούν επίσης να ταξινομηθούν με βάση τις μεθόδους που χρησιμοποιούν έτσι ώστε να αποφύγουν τον εντοπισμό τους</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Ένας πολυμορφικός ιός (</a:t>
            </a:r>
            <a:r>
              <a:rPr lang="el-GR" sz="1200" kern="1200" dirty="0" err="1">
                <a:solidFill>
                  <a:schemeClr val="tx1"/>
                </a:solidFill>
                <a:effectLst/>
                <a:latin typeface="+mn-lt"/>
                <a:ea typeface="+mn-ea"/>
                <a:cs typeface="+mn-cs"/>
              </a:rPr>
              <a:t>polymorphic</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virus</a:t>
            </a:r>
            <a:r>
              <a:rPr lang="el-GR" sz="1200" kern="1200" dirty="0">
                <a:solidFill>
                  <a:schemeClr val="tx1"/>
                </a:solidFill>
                <a:effectLst/>
                <a:latin typeface="+mn-lt"/>
                <a:ea typeface="+mn-ea"/>
                <a:cs typeface="+mn-cs"/>
              </a:rPr>
              <a:t>) τροποποιεί τον κώδικά του σε τακτά διαστήματα, έτσι ώστε να αποφύγει τον εντοπισμό</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Οι περισσότεροι πολυμορφικοί ιοί μολύνουν έναν συγκεκριμένο τύπο αρχείων</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Ένας πολυμερής ιός (</a:t>
            </a:r>
            <a:r>
              <a:rPr lang="el-GR" sz="1200" kern="1200" dirty="0" err="1">
                <a:solidFill>
                  <a:schemeClr val="tx1"/>
                </a:solidFill>
                <a:effectLst/>
                <a:latin typeface="+mn-lt"/>
                <a:ea typeface="+mn-ea"/>
                <a:cs typeface="+mn-cs"/>
              </a:rPr>
              <a:t>multipartite</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virus</a:t>
            </a:r>
            <a:r>
              <a:rPr lang="el-GR" sz="1200" kern="1200" dirty="0">
                <a:solidFill>
                  <a:schemeClr val="tx1"/>
                </a:solidFill>
                <a:effectLst/>
                <a:latin typeface="+mn-lt"/>
                <a:ea typeface="+mn-ea"/>
                <a:cs typeface="+mn-cs"/>
              </a:rPr>
              <a:t>) έχει σχεδιαστεί έτσι ώστε να μολύνει πολλούς τύπους αρχείων σε μια προσπάθεια να ξεγελάσει το λογισμικό προστασίας που προσπαθεί να το εντοπίσει</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Οι αόρατοι ιοί (</a:t>
            </a:r>
            <a:r>
              <a:rPr lang="el-GR" sz="1200" kern="1200" dirty="0" err="1">
                <a:solidFill>
                  <a:schemeClr val="tx1"/>
                </a:solidFill>
                <a:effectLst/>
                <a:latin typeface="+mn-lt"/>
                <a:ea typeface="+mn-ea"/>
                <a:cs typeface="+mn-cs"/>
              </a:rPr>
              <a:t>stealth</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virus</a:t>
            </a:r>
            <a:r>
              <a:rPr lang="el-GR" sz="1200" kern="1200" dirty="0">
                <a:solidFill>
                  <a:schemeClr val="tx1"/>
                </a:solidFill>
                <a:effectLst/>
                <a:latin typeface="+mn-lt"/>
                <a:ea typeface="+mn-ea"/>
                <a:cs typeface="+mn-cs"/>
              </a:rPr>
              <a:t>) διαγράφουν προσωρινά τον κώδικά τους από τα αρχεία στα οποία εδρεύουν και στη συνέχεια κρύβονται στην ενεργή μνήμη του υπολογιστή</a:t>
            </a:r>
            <a:r>
              <a:rPr lang="en-US" sz="120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185936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Κακόβουλο λογισμικό (</a:t>
            </a:r>
            <a:r>
              <a:rPr lang="el-GR" sz="1200" kern="1200" dirty="0" err="1">
                <a:solidFill>
                  <a:schemeClr val="tx1"/>
                </a:solidFill>
                <a:effectLst/>
                <a:latin typeface="+mn-lt"/>
                <a:ea typeface="+mn-ea"/>
                <a:cs typeface="+mn-cs"/>
              </a:rPr>
              <a:t>malware</a:t>
            </a:r>
            <a:r>
              <a:rPr lang="el-GR" sz="1200" kern="1200" dirty="0">
                <a:solidFill>
                  <a:schemeClr val="tx1"/>
                </a:solidFill>
                <a:effectLst/>
                <a:latin typeface="+mn-lt"/>
                <a:ea typeface="+mn-ea"/>
                <a:cs typeface="+mn-cs"/>
              </a:rPr>
              <a:t>) είναι τα προγράμματα εκείνα που έχουν κακές προθέσεις</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adware</a:t>
            </a:r>
            <a:r>
              <a:rPr lang="el-GR" sz="1200" kern="1200" dirty="0">
                <a:solidFill>
                  <a:schemeClr val="tx1"/>
                </a:solidFill>
                <a:effectLst/>
                <a:latin typeface="+mn-lt"/>
                <a:ea typeface="+mn-ea"/>
                <a:cs typeface="+mn-cs"/>
              </a:rPr>
              <a:t> προβάλλει χορηγούμενες διαφημίσεις</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spyware</a:t>
            </a:r>
            <a:r>
              <a:rPr lang="el-GR" sz="1200" kern="1200" dirty="0">
                <a:solidFill>
                  <a:schemeClr val="tx1"/>
                </a:solidFill>
                <a:effectLst/>
                <a:latin typeface="+mn-lt"/>
                <a:ea typeface="+mn-ea"/>
                <a:cs typeface="+mn-cs"/>
              </a:rPr>
              <a:t> είναι ένα ανεπιθύμητο πρόγραμμα που λαμβάνει και άλλα προγράμματα μαζί με αυτά που λαμβάνετε και εγκαθιστάτε από το διαδίκτυο και εκτελείται στο παρασκήνιο του συστήματός σας</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spyware</a:t>
            </a:r>
            <a:r>
              <a:rPr lang="el-GR" sz="1200" kern="1200" dirty="0">
                <a:solidFill>
                  <a:schemeClr val="tx1"/>
                </a:solidFill>
                <a:effectLst/>
                <a:latin typeface="+mn-lt"/>
                <a:ea typeface="+mn-ea"/>
                <a:cs typeface="+mn-cs"/>
              </a:rPr>
              <a:t> μεταδίδει πληροφορίες για εσάς</a:t>
            </a:r>
            <a:r>
              <a:rPr lang="en-US" sz="1200" kern="1200" dirty="0">
                <a:solidFill>
                  <a:schemeClr val="tx1"/>
                </a:solidFill>
                <a:effectLst/>
                <a:latin typeface="+mn-lt"/>
                <a:ea typeface="+mn-ea"/>
                <a:cs typeface="+mn-cs"/>
              </a:rPr>
              <a:t>.</a:t>
            </a:r>
          </a:p>
          <a:p>
            <a:pPr marL="1085850" lvl="2" indent="-171450">
              <a:buFont typeface="Arial" panose="020B0604020202020204" pitchFamily="34" charset="0"/>
              <a:buChar char="•"/>
            </a:pPr>
            <a:r>
              <a:rPr lang="el-GR" sz="1200" kern="1200" dirty="0">
                <a:solidFill>
                  <a:schemeClr val="tx1"/>
                </a:solidFill>
                <a:effectLst/>
                <a:latin typeface="+mn-lt"/>
                <a:ea typeface="+mn-ea"/>
                <a:cs typeface="+mn-cs"/>
              </a:rPr>
              <a:t>Πολλά προγράμματα </a:t>
            </a:r>
            <a:r>
              <a:rPr lang="el-GR" sz="1200" kern="1200" dirty="0" err="1">
                <a:solidFill>
                  <a:schemeClr val="tx1"/>
                </a:solidFill>
                <a:effectLst/>
                <a:latin typeface="+mn-lt"/>
                <a:ea typeface="+mn-ea"/>
                <a:cs typeface="+mn-cs"/>
              </a:rPr>
              <a:t>spyware</a:t>
            </a:r>
            <a:r>
              <a:rPr lang="el-GR" sz="1200" kern="1200" dirty="0">
                <a:solidFill>
                  <a:schemeClr val="tx1"/>
                </a:solidFill>
                <a:effectLst/>
                <a:latin typeface="+mn-lt"/>
                <a:ea typeface="+mn-ea"/>
                <a:cs typeface="+mn-cs"/>
              </a:rPr>
              <a:t> χρησιμοποιούν </a:t>
            </a:r>
            <a:r>
              <a:rPr lang="en-US" sz="1200" kern="1200" dirty="0">
                <a:solidFill>
                  <a:schemeClr val="tx1"/>
                </a:solidFill>
                <a:effectLst/>
                <a:latin typeface="+mn-lt"/>
                <a:ea typeface="+mn-ea"/>
                <a:cs typeface="+mn-cs"/>
              </a:rPr>
              <a:t>c</a:t>
            </a:r>
            <a:r>
              <a:rPr lang="el-GR" sz="1200" kern="1200" dirty="0" err="1">
                <a:solidFill>
                  <a:schemeClr val="tx1"/>
                </a:solidFill>
                <a:effectLst/>
                <a:latin typeface="+mn-lt"/>
                <a:ea typeface="+mn-ea"/>
                <a:cs typeface="+mn-cs"/>
              </a:rPr>
              <a:t>ookie</a:t>
            </a:r>
            <a:r>
              <a:rPr lang="el-GR" sz="1200" kern="1200" dirty="0">
                <a:solidFill>
                  <a:schemeClr val="tx1"/>
                </a:solidFill>
                <a:effectLst/>
                <a:latin typeface="+mn-lt"/>
                <a:ea typeface="+mn-ea"/>
                <a:cs typeface="+mn-cs"/>
              </a:rPr>
              <a:t> παρακολούθησης</a:t>
            </a:r>
            <a:r>
              <a:rPr lang="en-US" sz="1200" kern="1200" dirty="0">
                <a:solidFill>
                  <a:schemeClr val="tx1"/>
                </a:solidFill>
                <a:effectLst/>
                <a:latin typeface="+mn-lt"/>
                <a:ea typeface="+mn-ea"/>
                <a:cs typeface="+mn-cs"/>
              </a:rPr>
              <a:t>.</a:t>
            </a:r>
          </a:p>
          <a:p>
            <a:pPr marL="1085850" lvl="2" indent="-171450">
              <a:buFont typeface="Arial" panose="020B0604020202020204" pitchFamily="34" charset="0"/>
              <a:buChar char="•"/>
            </a:pPr>
            <a:r>
              <a:rPr lang="el-GR" sz="1200" kern="1200" dirty="0">
                <a:solidFill>
                  <a:schemeClr val="tx1"/>
                </a:solidFill>
                <a:effectLst/>
                <a:latin typeface="+mn-lt"/>
                <a:ea typeface="+mn-ea"/>
                <a:cs typeface="+mn-cs"/>
              </a:rPr>
              <a:t>Ένα πρόγραμμα </a:t>
            </a:r>
            <a:r>
              <a:rPr lang="el-GR" sz="1200" kern="1200" dirty="0" err="1">
                <a:solidFill>
                  <a:schemeClr val="tx1"/>
                </a:solidFill>
                <a:effectLst/>
                <a:latin typeface="+mn-lt"/>
                <a:ea typeface="+mn-ea"/>
                <a:cs typeface="+mn-cs"/>
              </a:rPr>
              <a:t>keylogger</a:t>
            </a:r>
            <a:r>
              <a:rPr lang="el-GR" sz="1200" kern="1200" dirty="0">
                <a:solidFill>
                  <a:schemeClr val="tx1"/>
                </a:solidFill>
                <a:effectLst/>
                <a:latin typeface="+mn-lt"/>
                <a:ea typeface="+mn-ea"/>
                <a:cs typeface="+mn-cs"/>
              </a:rPr>
              <a:t> παρακολουθεί όσα πληκτρολογούν οι χρήστες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Μπορείτε να εγκαταστήσετε εύκολα διάφορα προγράμματα προστασίας από </a:t>
            </a:r>
            <a:r>
              <a:rPr lang="en-US" sz="1200" kern="1200" dirty="0">
                <a:solidFill>
                  <a:schemeClr val="tx1"/>
                </a:solidFill>
                <a:effectLst/>
                <a:latin typeface="+mn-lt"/>
                <a:ea typeface="+mn-ea"/>
                <a:cs typeface="+mn-cs"/>
              </a:rPr>
              <a:t>spyware </a:t>
            </a:r>
            <a:r>
              <a:rPr lang="el-GR" sz="1200" kern="1200" dirty="0">
                <a:solidFill>
                  <a:schemeClr val="tx1"/>
                </a:solidFill>
                <a:effectLst/>
                <a:latin typeface="+mn-lt"/>
                <a:ea typeface="+mn-ea"/>
                <a:cs typeface="+mn-cs"/>
              </a:rPr>
              <a:t>και να τα ενημερώνετε</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235049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i="0" kern="1200" dirty="0">
                <a:solidFill>
                  <a:schemeClr val="tx1"/>
                </a:solidFill>
                <a:effectLst/>
                <a:latin typeface="+mn-lt"/>
                <a:ea typeface="+mn-ea"/>
                <a:cs typeface="+mn-cs"/>
              </a:rPr>
              <a:t>Τα </a:t>
            </a:r>
            <a:r>
              <a:rPr lang="en-US" sz="1200" i="0" kern="1200" dirty="0">
                <a:solidFill>
                  <a:schemeClr val="tx1"/>
                </a:solidFill>
                <a:effectLst/>
                <a:latin typeface="+mn-lt"/>
                <a:ea typeface="+mn-ea"/>
                <a:cs typeface="+mn-cs"/>
              </a:rPr>
              <a:t>spam </a:t>
            </a:r>
            <a:r>
              <a:rPr lang="el-GR" sz="1200" i="0" kern="1200" dirty="0">
                <a:solidFill>
                  <a:schemeClr val="tx1"/>
                </a:solidFill>
                <a:effectLst/>
                <a:latin typeface="+mn-lt"/>
                <a:ea typeface="+mn-ea"/>
                <a:cs typeface="+mn-cs"/>
              </a:rPr>
              <a:t>είναι ανεπιθύμητα μηνύματα ηλεκτρονικού ταχυδρομείου</a:t>
            </a:r>
            <a:r>
              <a:rPr lang="en-US" sz="1200" i="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mn-lt"/>
                <a:ea typeface="+mn-ea"/>
                <a:cs typeface="+mn-cs"/>
              </a:rPr>
              <a:t>Υπάρχουν διάφοροι τρόποι για να αποφύγετε τα </a:t>
            </a:r>
            <a:r>
              <a:rPr lang="en-US" sz="1200" i="0" kern="1200" dirty="0">
                <a:solidFill>
                  <a:schemeClr val="tx1"/>
                </a:solidFill>
                <a:effectLst/>
                <a:latin typeface="+mn-lt"/>
                <a:ea typeface="+mn-ea"/>
                <a:cs typeface="+mn-cs"/>
              </a:rPr>
              <a:t>spam</a:t>
            </a:r>
          </a:p>
          <a:p>
            <a:pPr marL="628650" lvl="1" indent="-171450">
              <a:buFont typeface="Arial" panose="020B0604020202020204" pitchFamily="34" charset="0"/>
              <a:buChar char="•"/>
            </a:pPr>
            <a:r>
              <a:rPr lang="el-GR" sz="1200" i="0" kern="1200" dirty="0">
                <a:solidFill>
                  <a:schemeClr val="tx1"/>
                </a:solidFill>
                <a:effectLst/>
                <a:latin typeface="+mn-lt"/>
                <a:ea typeface="+mn-ea"/>
                <a:cs typeface="+mn-cs"/>
              </a:rPr>
              <a:t>Δημιουργήσετε μια άλλη διεύθυνση ηλεκτρονικού ταχυδρομείου</a:t>
            </a: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i="0" kern="1200" dirty="0">
                <a:solidFill>
                  <a:schemeClr val="tx1"/>
                </a:solidFill>
                <a:effectLst/>
                <a:latin typeface="+mn-lt"/>
                <a:ea typeface="+mn-ea"/>
                <a:cs typeface="+mn-cs"/>
              </a:rPr>
              <a:t>Φίλτρα </a:t>
            </a:r>
            <a:r>
              <a:rPr lang="en-US" sz="1200" i="0" kern="1200" dirty="0">
                <a:solidFill>
                  <a:schemeClr val="tx1"/>
                </a:solidFill>
                <a:effectLst/>
                <a:latin typeface="+mn-lt"/>
                <a:ea typeface="+mn-ea"/>
                <a:cs typeface="+mn-cs"/>
              </a:rPr>
              <a:t>spam</a:t>
            </a:r>
          </a:p>
          <a:p>
            <a:pPr marL="628650" lvl="1" indent="-171450">
              <a:buFont typeface="Arial" panose="020B0604020202020204" pitchFamily="34" charset="0"/>
              <a:buChar char="•"/>
            </a:pPr>
            <a:r>
              <a:rPr lang="el-GR" sz="1200" i="0" kern="1200" dirty="0">
                <a:solidFill>
                  <a:schemeClr val="tx1"/>
                </a:solidFill>
                <a:effectLst/>
                <a:latin typeface="+mn-lt"/>
                <a:ea typeface="+mn-ea"/>
                <a:cs typeface="+mn-cs"/>
              </a:rPr>
              <a:t>Ελέγχετε τον φάκελο ανεπιθύμητης αλληλογραφίας σας</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57534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Τα </a:t>
            </a:r>
            <a:r>
              <a:rPr lang="el-GR" sz="1200" b="0" i="0" u="none" strike="noStrike" kern="1200" baseline="0" dirty="0" err="1">
                <a:solidFill>
                  <a:schemeClr val="tx1"/>
                </a:solidFill>
                <a:latin typeface="+mn-lt"/>
                <a:ea typeface="+mn-ea"/>
                <a:cs typeface="+mn-cs"/>
              </a:rPr>
              <a:t>cookie</a:t>
            </a:r>
            <a:r>
              <a:rPr lang="el-GR" sz="1200" b="0" i="0" u="none" strike="noStrike" kern="1200" baseline="0" dirty="0">
                <a:solidFill>
                  <a:schemeClr val="tx1"/>
                </a:solidFill>
                <a:latin typeface="+mn-lt"/>
                <a:ea typeface="+mn-ea"/>
                <a:cs typeface="+mn-cs"/>
              </a:rPr>
              <a:t> είναι μικρά αρχεία κειμένου τα οποία αποθηκεύουν αυτόματα στον σκληρό σας δίσκο ορισμένους διαδικτυακούς τόπους όταν τους επισκέπτεστε</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εταιρείες χρησιμοποιούν αυτές τις πληροφορίες για να αναλύσουν την κίνηση στον διαδικτυακό τους τόπο, καθώς και την αποτελεσματικότητα της στρατηγικής μάρκετινγκ που υιοθετούν</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Τα </a:t>
            </a:r>
            <a:r>
              <a:rPr lang="el-GR" sz="1200" b="0" i="0" u="none" strike="noStrike" kern="1200" baseline="0" dirty="0" err="1">
                <a:solidFill>
                  <a:schemeClr val="tx1"/>
                </a:solidFill>
                <a:latin typeface="+mn-lt"/>
                <a:ea typeface="+mn-ea"/>
                <a:cs typeface="+mn-cs"/>
              </a:rPr>
              <a:t>cookie</a:t>
            </a:r>
            <a:r>
              <a:rPr lang="el-GR" sz="1200" b="0" i="0" u="none" strike="noStrike" kern="1200" baseline="0" dirty="0">
                <a:solidFill>
                  <a:schemeClr val="tx1"/>
                </a:solidFill>
                <a:latin typeface="+mn-lt"/>
                <a:ea typeface="+mn-ea"/>
                <a:cs typeface="+mn-cs"/>
              </a:rPr>
              <a:t> δεν αναζητούν προσωπικές πληροφορίες στον σκληρό σας δίσκο.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 Η βασική πηγή ανησυχίας είναι ότι οι διαφημιστές θα χρησιμοποιούν αυτές τις πληροφορίες αδιακρίτως</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Τα </a:t>
            </a:r>
            <a:r>
              <a:rPr lang="el-GR" sz="1200" b="0" i="0" u="none" strike="noStrike" kern="1200" baseline="0" dirty="0" err="1">
                <a:solidFill>
                  <a:schemeClr val="tx1"/>
                </a:solidFill>
                <a:latin typeface="+mn-lt"/>
                <a:ea typeface="+mn-ea"/>
                <a:cs typeface="+mn-cs"/>
              </a:rPr>
              <a:t>cookie</a:t>
            </a:r>
            <a:r>
              <a:rPr lang="el-GR" sz="1200" b="0" i="0" u="none" strike="noStrike" kern="1200" baseline="0" dirty="0">
                <a:solidFill>
                  <a:schemeClr val="tx1"/>
                </a:solidFill>
                <a:latin typeface="+mn-lt"/>
                <a:ea typeface="+mn-ea"/>
                <a:cs typeface="+mn-cs"/>
              </a:rPr>
              <a:t> δεν αποτελούν απειλή για την ασφάλεια, διότι είναι σχεδόν αδύνατον ένας ιός ή άλλο κακόβουλο πρόγραμμα να κρυφτεί σε ένα </a:t>
            </a:r>
            <a:r>
              <a:rPr lang="el-GR" sz="1200" b="0" i="0" u="none" strike="noStrike" kern="1200" baseline="0" dirty="0" err="1">
                <a:solidFill>
                  <a:schemeClr val="tx1"/>
                </a:solidFill>
                <a:latin typeface="+mn-lt"/>
                <a:ea typeface="+mn-ea"/>
                <a:cs typeface="+mn-cs"/>
              </a:rPr>
              <a:t>cookie</a:t>
            </a:r>
            <a:r>
              <a:rPr lang="el-GR" sz="1200" b="0" i="0" u="none" strike="noStrike" kern="1200" baseline="0" dirty="0">
                <a:solidFill>
                  <a:schemeClr val="tx1"/>
                </a:solidFill>
                <a:latin typeface="+mn-lt"/>
                <a:ea typeface="+mn-ea"/>
                <a:cs typeface="+mn-cs"/>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283686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Κοινωνική μηχανική (</a:t>
            </a:r>
            <a:r>
              <a:rPr lang="el-GR" dirty="0" err="1"/>
              <a:t>social</a:t>
            </a:r>
            <a:r>
              <a:rPr lang="el-GR" dirty="0"/>
              <a:t> </a:t>
            </a:r>
            <a:r>
              <a:rPr lang="el-GR" dirty="0" err="1"/>
              <a:t>engineering</a:t>
            </a:r>
            <a:r>
              <a:rPr lang="el-GR" dirty="0"/>
              <a:t>) είναι οποιαδήποτε τεχνική χρησιμοποιεί κοινωνικές δεξιότητες προκειμένου να δημιουργήσει μια ανθρώπινη αλληλεπίδραση η οποία παρακινεί τα εμπλεκόμενα άτομα να αποκαλύψουν ευαίσθητες πληροφορίες. </a:t>
            </a:r>
            <a:endParaRPr lang="en-US" dirty="0"/>
          </a:p>
          <a:p>
            <a:pPr marL="171450" indent="-171450">
              <a:spcBef>
                <a:spcPts val="0"/>
              </a:spcBef>
              <a:buFont typeface="Arial" panose="020B0604020202020204" pitchFamily="34" charset="0"/>
              <a:buChar char="•"/>
            </a:pPr>
            <a:r>
              <a:rPr lang="el-GR" dirty="0"/>
              <a:t>Το </a:t>
            </a:r>
            <a:r>
              <a:rPr lang="en-US" dirty="0" err="1"/>
              <a:t>pretexting</a:t>
            </a:r>
            <a:r>
              <a:rPr lang="en-US" baseline="0" dirty="0"/>
              <a:t> </a:t>
            </a:r>
            <a:r>
              <a:rPr lang="el-GR" dirty="0"/>
              <a:t>περιλαμβάνει τη δημιουργία ενός σεναρίου το οποίο ακούγεται απολύτως νομότυπο.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288866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phishing</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(ψάρεμα) δελεάζει τους χρήστες του διαδικτύου ώστε να αποκαλύπτουν προσωπικές πληροφορίες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pharming</a:t>
            </a:r>
            <a:r>
              <a:rPr lang="el-GR" sz="1200" kern="1200" dirty="0">
                <a:solidFill>
                  <a:schemeClr val="tx1"/>
                </a:solidFill>
                <a:effectLst/>
                <a:latin typeface="+mn-lt"/>
                <a:ea typeface="+mn-ea"/>
                <a:cs typeface="+mn-cs"/>
              </a:rPr>
              <a:t> σημαίνει ότι ένας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κακόβουλος κώδικας εισβάλλει στον υπολογιστή σας</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chemeClr val="tx1"/>
                </a:solidFill>
              </a:rPr>
              <a:t>Οι</a:t>
            </a:r>
            <a:r>
              <a:rPr lang="el-GR" baseline="0" dirty="0">
                <a:solidFill>
                  <a:schemeClr val="tx1"/>
                </a:solidFill>
              </a:rPr>
              <a:t> παρακάτω ο</a:t>
            </a:r>
            <a:r>
              <a:rPr lang="el-GR" dirty="0">
                <a:solidFill>
                  <a:schemeClr val="tx1"/>
                </a:solidFill>
              </a:rPr>
              <a:t>δηγίες θα</a:t>
            </a:r>
            <a:r>
              <a:rPr lang="el-GR" baseline="0" dirty="0">
                <a:solidFill>
                  <a:schemeClr val="tx1"/>
                </a:solidFill>
              </a:rPr>
              <a:t> σας βοηθήσουν</a:t>
            </a:r>
            <a:r>
              <a:rPr lang="el-GR" dirty="0">
                <a:solidFill>
                  <a:schemeClr val="tx1"/>
                </a:solidFill>
              </a:rPr>
              <a:t> να αποφύγετε αυτά τα συστήματα</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Μην απαντάτε ποτέ άμεσα σε οποιοδήποτε μήνυμα ηλεκτρονικού ταχυδρομείου ζητά προσωπικές πληροφορίες</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Μην κάνετε κλικ σε συνδέσμους ενός μηνύματος ηλεκτρονικού ταχυδρομείου για να μεταφερθείτε σε έναν διαδικτυακό</a:t>
            </a:r>
            <a:r>
              <a:rPr lang="el-GR" sz="1200" kern="1200" baseline="0" dirty="0">
                <a:solidFill>
                  <a:schemeClr val="tx1"/>
                </a:solidFill>
                <a:effectLst/>
                <a:latin typeface="+mn-lt"/>
                <a:ea typeface="+mn-ea"/>
                <a:cs typeface="+mn-cs"/>
              </a:rPr>
              <a:t> τόπο</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Επικοινωνήστε με την εταιρεία που ζητά τις πληροφορίες</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Μη δίνετε ποτέ προσωπικές πληροφορίες μέσω του διαδικτύου, εκτός αν γνωρίζετε ότι ο διαδικτυακός τόπος είναι ασφαλής</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Χρησιμοποιήστε φίλτρα </a:t>
            </a:r>
            <a:r>
              <a:rPr lang="en-US" sz="1200" kern="1200" dirty="0">
                <a:solidFill>
                  <a:schemeClr val="tx1"/>
                </a:solidFill>
                <a:effectLst/>
                <a:latin typeface="+mn-lt"/>
                <a:ea typeface="+mn-ea"/>
                <a:cs typeface="+mn-cs"/>
              </a:rPr>
              <a:t>phishing.</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Χρησιμοποιήστε λογισμικό ασφαλείας διαδικτύου στον υπολογιστή σας, το οποίο θα πρέπει να διατηρείτε διαρκώς ενημερωμένο</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195070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dirty="0">
                <a:latin typeface="Arial" panose="020B0604020202020204" pitchFamily="34" charset="0"/>
                <a:cs typeface="Arial" panose="020B0604020202020204" pitchFamily="34" charset="0"/>
              </a:rPr>
              <a:t>Σε αυτή την ενότητα θα εξετάσουμε ορισμένες έννοιες που σχετίζονται με τις απειλές</a:t>
            </a:r>
            <a:r>
              <a:rPr lang="el-GR" baseline="0" dirty="0">
                <a:latin typeface="Arial" panose="020B0604020202020204" pitchFamily="34" charset="0"/>
                <a:cs typeface="Arial" panose="020B0604020202020204" pitchFamily="34" charset="0"/>
              </a:rPr>
              <a:t> για τους ψηφιακούς σας πόρους</a:t>
            </a:r>
            <a:r>
              <a:rPr lang="en-US" baseline="0" dirty="0">
                <a:latin typeface="Arial" panose="020B0604020202020204" pitchFamily="34" charset="0"/>
                <a:cs typeface="Arial" panose="020B0604020202020204" pitchFamily="34" charset="0"/>
              </a:rPr>
              <a:t>. </a:t>
            </a:r>
            <a:r>
              <a:rPr lang="el-GR" baseline="0" dirty="0">
                <a:latin typeface="Arial" panose="020B0604020202020204" pitchFamily="34" charset="0"/>
                <a:cs typeface="Arial" panose="020B0604020202020204" pitchFamily="34" charset="0"/>
              </a:rPr>
              <a:t>Σε αυτές περιλαμβάνονται</a:t>
            </a:r>
            <a:r>
              <a:rPr lang="en-US" baseline="0" dirty="0">
                <a:latin typeface="Arial" panose="020B0604020202020204" pitchFamily="34" charset="0"/>
                <a:cs typeface="Arial" panose="020B0604020202020204" pitchFamily="34" charset="0"/>
              </a:rPr>
              <a:t>: </a:t>
            </a:r>
            <a:r>
              <a:rPr lang="el-GR" baseline="0" dirty="0">
                <a:latin typeface="Arial" panose="020B0604020202020204" pitchFamily="34" charset="0"/>
                <a:cs typeface="Arial" panose="020B0604020202020204" pitchFamily="34" charset="0"/>
              </a:rPr>
              <a:t>«Κλοπή ταυτότητας και χάκερ»</a:t>
            </a:r>
            <a:r>
              <a:rPr lang="en-US" baseline="0" dirty="0">
                <a:latin typeface="Arial" panose="020B0604020202020204" pitchFamily="34" charset="0"/>
                <a:cs typeface="Arial" panose="020B0604020202020204" pitchFamily="34" charset="0"/>
              </a:rPr>
              <a:t>, </a:t>
            </a:r>
            <a:r>
              <a:rPr lang="el-GR" baseline="0" dirty="0">
                <a:latin typeface="Arial" panose="020B0604020202020204" pitchFamily="34" charset="0"/>
                <a:cs typeface="Arial" panose="020B0604020202020204" pitchFamily="34" charset="0"/>
              </a:rPr>
              <a:t>«Ιοί υπολογιστών» και «Διαδικτυακές οχλήσεις και κοινωνική μηχανική»</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116196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a:t>
            </a:r>
            <a:r>
              <a:rPr lang="el-GR" sz="1200" kern="1200" dirty="0" err="1">
                <a:solidFill>
                  <a:schemeClr val="tx1"/>
                </a:solidFill>
                <a:effectLst/>
                <a:latin typeface="+mn-lt"/>
                <a:ea typeface="+mn-ea"/>
                <a:cs typeface="+mn-cs"/>
              </a:rPr>
              <a:t>scareware</a:t>
            </a:r>
            <a:r>
              <a:rPr lang="el-GR" sz="1200" kern="1200" dirty="0">
                <a:solidFill>
                  <a:schemeClr val="tx1"/>
                </a:solidFill>
                <a:effectLst/>
                <a:latin typeface="+mn-lt"/>
                <a:ea typeface="+mn-ea"/>
                <a:cs typeface="+mn-cs"/>
              </a:rPr>
              <a:t> είναι ένα είδος κακόβουλου λογισμικού που μεταφέρεται στον υπολογιστή σας και προσπαθεί να σας πείσει ότι έχει προσβληθεί από έναν ιό</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Στη συνέχεια, προωθείστε σε έναν διαδικτυακό τόπο από τον οποίο μπορείτε να αγοράσετε ψεύτικα προγράμματα απομάκρυνσης ιών ή εργαλεία προστασίας από ιούς τα οποία παρέχουν ελάχιστη ή καμία προστασία. </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Τα προγράμματα </a:t>
            </a:r>
            <a:r>
              <a:rPr lang="el-GR" sz="1200" kern="1200" dirty="0" err="1">
                <a:solidFill>
                  <a:schemeClr val="tx1"/>
                </a:solidFill>
                <a:effectLst/>
                <a:latin typeface="+mn-lt"/>
                <a:ea typeface="+mn-ea"/>
                <a:cs typeface="+mn-cs"/>
              </a:rPr>
              <a:t>scareware</a:t>
            </a:r>
            <a:r>
              <a:rPr lang="el-GR" sz="1200" kern="1200" dirty="0">
                <a:solidFill>
                  <a:schemeClr val="tx1"/>
                </a:solidFill>
                <a:effectLst/>
                <a:latin typeface="+mn-lt"/>
                <a:ea typeface="+mn-ea"/>
                <a:cs typeface="+mn-cs"/>
              </a:rPr>
              <a:t> είναι μια τεχνική κοινωνικής μηχανικής, επειδή χρησιμοποιούν τον φόβο των ανθρώπων για τους ιούς υπολογιστών προκειμένου να τους πείσουν να πληρώσουν.</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323190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l-GR" dirty="0"/>
              <a:t>Σε αυτή την ενότητα</a:t>
            </a:r>
            <a:r>
              <a:rPr lang="el-GR" baseline="0" dirty="0"/>
              <a:t> θα παρουσιάσουμε μερικές βασικές έννοιες σχετικά με τις ψηφιακές συσκευές</a:t>
            </a:r>
            <a:r>
              <a:rPr lang="en-US" baseline="0" dirty="0"/>
              <a:t>. </a:t>
            </a:r>
            <a:r>
              <a:rPr lang="el-GR" baseline="0" dirty="0"/>
              <a:t>Σε αυτές περιλαμβάνονται ο </a:t>
            </a:r>
            <a:r>
              <a:rPr lang="el-GR" sz="1200" dirty="0"/>
              <a:t>Περιορισμός της πρόσβασης στους ψηφιακούς πόρους σας</a:t>
            </a:r>
            <a:r>
              <a:rPr lang="en-US" sz="1200" dirty="0"/>
              <a:t>, </a:t>
            </a:r>
            <a:r>
              <a:rPr lang="el-GR" dirty="0"/>
              <a:t>Διατηρήστε τα δεδομένα σας ασφαλή</a:t>
            </a:r>
            <a:r>
              <a:rPr lang="el-GR" sz="1200" baseline="0" dirty="0"/>
              <a:t> και</a:t>
            </a:r>
            <a:r>
              <a:rPr lang="en-US" sz="1200" dirty="0"/>
              <a:t> </a:t>
            </a:r>
            <a:r>
              <a:rPr lang="el-GR" dirty="0"/>
              <a:t>Προστασία των φυσικών ψηφιακών πόρων σας</a:t>
            </a:r>
            <a:r>
              <a:rPr lang="en-US" sz="1200" dirty="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dirty="0"/>
          </a:p>
        </p:txBody>
      </p:sp>
    </p:spTree>
    <p:extLst>
      <p:ext uri="{BB962C8B-B14F-4D97-AF65-F5344CB8AC3E}">
        <p14:creationId xmlns:p14="http://schemas.microsoft.com/office/powerpoint/2010/main" val="343600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τέσσερις στόχοι</a:t>
            </a:r>
            <a:r>
              <a:rPr lang="el-GR" sz="1200" baseline="0" dirty="0">
                <a:solidFill>
                  <a:schemeClr val="tx1"/>
                </a:solidFill>
              </a:rPr>
              <a:t> που σχετίζονται με την κατανόηση των περιορισμών της πρόσβασης στους ψηφιακούς πόρους σας είναι</a:t>
            </a:r>
            <a:r>
              <a:rPr lang="en-US" sz="1200" baseline="0" dirty="0">
                <a:solidFill>
                  <a:schemeClr val="tx1"/>
                </a:solidFill>
              </a:rPr>
              <a:t>:</a:t>
            </a:r>
          </a:p>
          <a:p>
            <a:pPr marL="1035558" indent="-692658">
              <a:spcBef>
                <a:spcPts val="0"/>
              </a:spcBef>
              <a:spcAft>
                <a:spcPts val="900"/>
              </a:spcAft>
              <a:buNone/>
            </a:pPr>
            <a:r>
              <a:rPr lang="en-US" sz="1200" dirty="0"/>
              <a:t>9.7  </a:t>
            </a:r>
            <a:r>
              <a:rPr lang="el-GR" sz="1200" dirty="0"/>
              <a:t>Τι είναι το τείχος προστασίας και πώς προστατεύει τον υπολογιστή σας από </a:t>
            </a:r>
            <a:r>
              <a:rPr lang="el-GR" sz="1200" dirty="0" err="1"/>
              <a:t>χάκερ</a:t>
            </a:r>
            <a:r>
              <a:rPr lang="en-US" sz="1200" dirty="0"/>
              <a:t>.</a:t>
            </a:r>
          </a:p>
          <a:p>
            <a:pPr marL="1035558" indent="-692658">
              <a:spcBef>
                <a:spcPts val="0"/>
              </a:spcBef>
              <a:spcAft>
                <a:spcPts val="900"/>
              </a:spcAft>
              <a:buNone/>
            </a:pPr>
            <a:r>
              <a:rPr lang="en-US" sz="1200" dirty="0"/>
              <a:t>9.8  </a:t>
            </a:r>
            <a:r>
              <a:rPr lang="el-GR" sz="1200" dirty="0"/>
              <a:t>Προστασία υπολογιστή από μόλυνση από ιό</a:t>
            </a:r>
            <a:r>
              <a:rPr lang="en-US" sz="1200" dirty="0"/>
              <a:t>.</a:t>
            </a:r>
          </a:p>
          <a:p>
            <a:pPr marL="1035558" indent="-692658">
              <a:spcBef>
                <a:spcPts val="0"/>
              </a:spcBef>
              <a:spcAft>
                <a:spcPts val="900"/>
              </a:spcAft>
              <a:buNone/>
            </a:pPr>
            <a:r>
              <a:rPr lang="en-US" sz="1200" dirty="0"/>
              <a:t>9.9  </a:t>
            </a:r>
            <a:r>
              <a:rPr lang="el-GR" sz="1200" dirty="0"/>
              <a:t>Χρήση κωδικών πρόσβασης και βιομετρικών χαρακτηριστικών για </a:t>
            </a:r>
            <a:r>
              <a:rPr lang="el-GR" sz="1200" dirty="0" err="1"/>
              <a:t>αυθεντικοποίηση</a:t>
            </a:r>
            <a:r>
              <a:rPr lang="el-GR" sz="1200" dirty="0"/>
              <a:t> χρήστη</a:t>
            </a:r>
            <a:r>
              <a:rPr lang="en-US" sz="1200" dirty="0"/>
              <a:t>.</a:t>
            </a:r>
          </a:p>
          <a:p>
            <a:pPr marL="1035558" indent="-692658">
              <a:spcBef>
                <a:spcPts val="0"/>
              </a:spcBef>
              <a:spcAft>
                <a:spcPts val="900"/>
              </a:spcAft>
              <a:buNone/>
            </a:pPr>
            <a:r>
              <a:rPr lang="en-US" sz="1200" dirty="0"/>
              <a:t>9.10  </a:t>
            </a:r>
            <a:r>
              <a:rPr lang="el-GR" sz="1200" dirty="0"/>
              <a:t>Τρόποι ανώνυμης περιήγησης στο </a:t>
            </a:r>
            <a:r>
              <a:rPr lang="el-GR" sz="1200" dirty="0" err="1"/>
              <a:t>web</a:t>
            </a:r>
            <a:r>
              <a:rPr lang="en-US" sz="1200"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val="39085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a:t>
            </a:r>
            <a:r>
              <a:rPr lang="el-GR" sz="1200" baseline="0" dirty="0">
                <a:solidFill>
                  <a:schemeClr val="tx1"/>
                </a:solidFill>
              </a:rPr>
              <a:t> της διατήρησης  των δεδομένων σας ασφαλή είναι</a:t>
            </a:r>
            <a:r>
              <a:rPr lang="en-US" sz="1200" baseline="0" dirty="0">
                <a:solidFill>
                  <a:schemeClr val="tx1"/>
                </a:solidFill>
              </a:rPr>
              <a:t>:</a:t>
            </a:r>
          </a:p>
          <a:p>
            <a:pPr marL="1035558" indent="-692658">
              <a:spcBef>
                <a:spcPts val="0"/>
              </a:spcBef>
              <a:spcAft>
                <a:spcPts val="2400"/>
              </a:spcAft>
              <a:buNone/>
            </a:pPr>
            <a:r>
              <a:rPr lang="en-US" sz="1200" dirty="0"/>
              <a:t>9.11  </a:t>
            </a:r>
            <a:r>
              <a:rPr lang="el-GR" sz="1200" dirty="0"/>
              <a:t>Τύποι πληροφοριών που δεν πρέπει να κοινοποιείτε ποτέ στο διαδίκτυο.</a:t>
            </a:r>
            <a:endParaRPr lang="en-US" sz="1200" dirty="0"/>
          </a:p>
          <a:p>
            <a:pPr marL="746125" indent="-403225">
              <a:spcBef>
                <a:spcPts val="0"/>
              </a:spcBef>
              <a:spcAft>
                <a:spcPts val="2400"/>
              </a:spcAft>
              <a:buNone/>
            </a:pPr>
            <a:r>
              <a:rPr lang="en-US" sz="1200" dirty="0"/>
              <a:t>9.12  </a:t>
            </a:r>
            <a:r>
              <a:rPr lang="el-GR" sz="1200" dirty="0"/>
              <a:t>Διάφοροι τύποι αντιγράφων ασφαλείας στις ψηφιακές συσκευές σας και τα διάφορα μέρη όπου μπορείτε να αποθηκεύετε αντίγραφα ασφαλείας</a:t>
            </a:r>
            <a:r>
              <a:rPr lang="en-US" sz="1200"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val="364608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a:t>
            </a:r>
            <a:r>
              <a:rPr lang="el-GR" sz="1200" baseline="0" dirty="0">
                <a:solidFill>
                  <a:schemeClr val="tx1"/>
                </a:solidFill>
              </a:rPr>
              <a:t> που σχετίζονται με την κατανόηση της προστασίας των φυσικών ψηφιακών πόρων σας είναι</a:t>
            </a:r>
            <a:r>
              <a:rPr lang="en-US" sz="1200" baseline="0" dirty="0">
                <a:solidFill>
                  <a:schemeClr val="tx1"/>
                </a:solidFill>
              </a:rPr>
              <a:t>:</a:t>
            </a:r>
          </a:p>
          <a:p>
            <a:pPr marL="746125" indent="-403225">
              <a:spcBef>
                <a:spcPts val="0"/>
              </a:spcBef>
              <a:spcAft>
                <a:spcPts val="2400"/>
              </a:spcAft>
              <a:buNone/>
            </a:pPr>
            <a:r>
              <a:rPr lang="en-US" sz="1200" dirty="0"/>
              <a:t>9.13  </a:t>
            </a:r>
            <a:r>
              <a:rPr lang="el-GR" sz="1200" dirty="0"/>
              <a:t>Αρνητικές επιπτώσεις που μπορεί να έχουν το περιβάλλον και οι αυξομειώσεις της τάσης του ρεύματος σε ψηφιακές συσκευές</a:t>
            </a:r>
            <a:r>
              <a:rPr lang="en-US" sz="1200" dirty="0"/>
              <a:t>.</a:t>
            </a:r>
          </a:p>
          <a:p>
            <a:pPr marL="746125" indent="-403225">
              <a:spcBef>
                <a:spcPts val="0"/>
              </a:spcBef>
              <a:spcAft>
                <a:spcPts val="2400"/>
              </a:spcAft>
              <a:buNone/>
            </a:pPr>
            <a:r>
              <a:rPr lang="en-US" sz="1200" dirty="0"/>
              <a:t>9.14  </a:t>
            </a:r>
            <a:r>
              <a:rPr lang="el-GR" sz="1200" dirty="0"/>
              <a:t>Οι κυριότερες ανησυχίες που προκύπτουν από την κλοπή μιας συσκευής και στρατηγικές επίλυσης των προβλημάτων</a:t>
            </a:r>
            <a:r>
              <a:rPr lang="en-US" sz="1200"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val="1215377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26</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τείχος προστασίας (</a:t>
            </a:r>
            <a:r>
              <a:rPr lang="el-GR" sz="1200" kern="1200" dirty="0" err="1">
                <a:solidFill>
                  <a:schemeClr val="tx1"/>
                </a:solidFill>
                <a:effectLst/>
                <a:latin typeface="+mn-lt"/>
                <a:ea typeface="+mn-ea"/>
                <a:cs typeface="+mn-cs"/>
              </a:rPr>
              <a:t>firewall</a:t>
            </a:r>
            <a:r>
              <a:rPr lang="el-GR" sz="1200" kern="1200" dirty="0">
                <a:solidFill>
                  <a:schemeClr val="tx1"/>
                </a:solidFill>
                <a:effectLst/>
                <a:latin typeface="+mn-lt"/>
                <a:ea typeface="+mn-ea"/>
                <a:cs typeface="+mn-cs"/>
              </a:rPr>
              <a:t>) είναι ένα πρόγραμμα λογισμικού ή μια συσκευή υλικού που έχουν σχεδιαστεί έτσι ώστε να προστατεύουν τους υπολογιστές από τους </a:t>
            </a:r>
            <a:r>
              <a:rPr lang="el-GR" sz="1200" kern="1200" dirty="0" err="1">
                <a:solidFill>
                  <a:schemeClr val="tx1"/>
                </a:solidFill>
                <a:effectLst/>
                <a:latin typeface="+mn-lt"/>
                <a:ea typeface="+mn-ea"/>
                <a:cs typeface="+mn-cs"/>
              </a:rPr>
              <a:t>χάκερ</a:t>
            </a:r>
            <a:r>
              <a:rPr lang="el-G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Τα Windows και το </a:t>
            </a:r>
            <a:r>
              <a:rPr lang="el-GR" sz="1200" kern="1200" dirty="0" err="1">
                <a:solidFill>
                  <a:schemeClr val="tx1"/>
                </a:solidFill>
                <a:effectLst/>
                <a:latin typeface="+mn-lt"/>
                <a:ea typeface="+mn-ea"/>
                <a:cs typeface="+mn-cs"/>
              </a:rPr>
              <a:t>macOS</a:t>
            </a:r>
            <a:r>
              <a:rPr lang="el-GR" sz="1200" kern="1200" dirty="0">
                <a:solidFill>
                  <a:schemeClr val="tx1"/>
                </a:solidFill>
                <a:effectLst/>
                <a:latin typeface="+mn-lt"/>
                <a:ea typeface="+mn-ea"/>
                <a:cs typeface="+mn-cs"/>
              </a:rPr>
              <a:t> περιλαμβάνουν αξιόπιστα τείχη προστασίας.</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«Κέντρο ενεργειών» (</a:t>
            </a:r>
            <a:r>
              <a:rPr lang="el-GR" sz="1200" kern="1200" dirty="0" err="1">
                <a:solidFill>
                  <a:schemeClr val="tx1"/>
                </a:solidFill>
                <a:effectLst/>
                <a:latin typeface="+mn-lt"/>
                <a:ea typeface="+mn-ea"/>
                <a:cs typeface="+mn-cs"/>
              </a:rPr>
              <a:t>Action</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Center</a:t>
            </a:r>
            <a:r>
              <a:rPr lang="el-GR" sz="1200" kern="1200" dirty="0">
                <a:solidFill>
                  <a:schemeClr val="tx1"/>
                </a:solidFill>
                <a:effectLst/>
                <a:latin typeface="+mn-lt"/>
                <a:ea typeface="+mn-ea"/>
                <a:cs typeface="+mn-cs"/>
              </a:rPr>
              <a:t>) των Windows είναι μια καλή πηγή πληροφοριών σχετικά με τις ρυθμίσεις ασφάλειας του υπολογιστή σας, καθώς και για την κατάσταση στην οποία βρίσκεται το τείχος προστασίας σας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Τα πακέτα λογισμικού για την ασφάλεια του υπολογιστή σας, όπως το </a:t>
            </a:r>
            <a:r>
              <a:rPr lang="el-GR" sz="1200" kern="1200" dirty="0" err="1">
                <a:solidFill>
                  <a:schemeClr val="tx1"/>
                </a:solidFill>
                <a:effectLst/>
                <a:latin typeface="+mn-lt"/>
                <a:ea typeface="+mn-ea"/>
                <a:cs typeface="+mn-cs"/>
              </a:rPr>
              <a:t>Norton</a:t>
            </a:r>
            <a:r>
              <a:rPr lang="el-GR" sz="1200" kern="1200" dirty="0">
                <a:solidFill>
                  <a:schemeClr val="tx1"/>
                </a:solidFill>
                <a:effectLst/>
                <a:latin typeface="+mn-lt"/>
                <a:ea typeface="+mn-ea"/>
                <a:cs typeface="+mn-cs"/>
              </a:rPr>
              <a:t> Internet </a:t>
            </a:r>
            <a:r>
              <a:rPr lang="el-GR" sz="1200" kern="1200" dirty="0" err="1">
                <a:solidFill>
                  <a:schemeClr val="tx1"/>
                </a:solidFill>
                <a:effectLst/>
                <a:latin typeface="+mn-lt"/>
                <a:ea typeface="+mn-ea"/>
                <a:cs typeface="+mn-cs"/>
              </a:rPr>
              <a:t>Security</a:t>
            </a:r>
            <a:r>
              <a:rPr lang="el-GR" sz="1200" kern="1200" dirty="0">
                <a:solidFill>
                  <a:schemeClr val="tx1"/>
                </a:solidFill>
                <a:effectLst/>
                <a:latin typeface="+mn-lt"/>
                <a:ea typeface="+mn-ea"/>
                <a:cs typeface="+mn-cs"/>
              </a:rPr>
              <a:t>, το </a:t>
            </a:r>
            <a:r>
              <a:rPr lang="el-GR" sz="1200" kern="1200" dirty="0" err="1">
                <a:solidFill>
                  <a:schemeClr val="tx1"/>
                </a:solidFill>
                <a:effectLst/>
                <a:latin typeface="+mn-lt"/>
                <a:ea typeface="+mn-ea"/>
                <a:cs typeface="+mn-cs"/>
              </a:rPr>
              <a:t>McAfee</a:t>
            </a:r>
            <a:r>
              <a:rPr lang="el-GR" sz="1200" kern="1200" dirty="0">
                <a:solidFill>
                  <a:schemeClr val="tx1"/>
                </a:solidFill>
                <a:effectLst/>
                <a:latin typeface="+mn-lt"/>
                <a:ea typeface="+mn-ea"/>
                <a:cs typeface="+mn-cs"/>
              </a:rPr>
              <a:t> Internet </a:t>
            </a:r>
            <a:r>
              <a:rPr lang="el-GR" sz="1200" kern="1200" dirty="0" err="1">
                <a:solidFill>
                  <a:schemeClr val="tx1"/>
                </a:solidFill>
                <a:effectLst/>
                <a:latin typeface="+mn-lt"/>
                <a:ea typeface="+mn-ea"/>
                <a:cs typeface="+mn-cs"/>
              </a:rPr>
              <a:t>Security</a:t>
            </a:r>
            <a:r>
              <a:rPr lang="el-GR" sz="1200" kern="1200" dirty="0">
                <a:solidFill>
                  <a:schemeClr val="tx1"/>
                </a:solidFill>
                <a:effectLst/>
                <a:latin typeface="+mn-lt"/>
                <a:ea typeface="+mn-ea"/>
                <a:cs typeface="+mn-cs"/>
              </a:rPr>
              <a:t> και το </a:t>
            </a:r>
            <a:r>
              <a:rPr lang="el-GR" sz="1200" kern="1200" dirty="0" err="1">
                <a:solidFill>
                  <a:schemeClr val="tx1"/>
                </a:solidFill>
                <a:effectLst/>
                <a:latin typeface="+mn-lt"/>
                <a:ea typeface="+mn-ea"/>
                <a:cs typeface="+mn-cs"/>
              </a:rPr>
              <a:t>Trend</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Micro</a:t>
            </a:r>
            <a:r>
              <a:rPr lang="el-GR" sz="1200" kern="1200" dirty="0">
                <a:solidFill>
                  <a:schemeClr val="tx1"/>
                </a:solidFill>
                <a:effectLst/>
                <a:latin typeface="+mn-lt"/>
                <a:ea typeface="+mn-ea"/>
                <a:cs typeface="+mn-cs"/>
              </a:rPr>
              <a:t> Internet </a:t>
            </a:r>
            <a:r>
              <a:rPr lang="el-GR" sz="1200" kern="1200" dirty="0" err="1">
                <a:solidFill>
                  <a:schemeClr val="tx1"/>
                </a:solidFill>
                <a:effectLst/>
                <a:latin typeface="+mn-lt"/>
                <a:ea typeface="+mn-ea"/>
                <a:cs typeface="+mn-cs"/>
              </a:rPr>
              <a:t>Security</a:t>
            </a:r>
            <a:r>
              <a:rPr lang="el-GR" sz="1200" kern="1200" dirty="0">
                <a:solidFill>
                  <a:schemeClr val="tx1"/>
                </a:solidFill>
                <a:effectLst/>
                <a:latin typeface="+mn-lt"/>
                <a:ea typeface="+mn-ea"/>
                <a:cs typeface="+mn-cs"/>
              </a:rPr>
              <a:t>, επίσης διαθέτουν τείχη προστασίας λογισμικού</a:t>
            </a: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593183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sz="1200" b="0" i="0" u="none" strike="noStrike" kern="1200" baseline="0" dirty="0">
                <a:solidFill>
                  <a:schemeClr val="tx1"/>
                </a:solidFill>
                <a:latin typeface="+mn-lt"/>
                <a:ea typeface="+mn-ea"/>
                <a:cs typeface="+mn-cs"/>
              </a:rPr>
              <a:t>Τα τείχη προστασίας μπορούν να διαμορφωθούν έτσι ώστε να φιλτράρουν τα πακέτα που αποστέλλονται σε συγκεκριμένες λογικές θύρες, σε μια διαδικασία που είναι γνωστή ως φιλτράρισμα πακέτων (</a:t>
            </a:r>
            <a:r>
              <a:rPr lang="el-GR" sz="1200" b="0" i="0" u="none" strike="noStrike" kern="1200" baseline="0" dirty="0" err="1">
                <a:solidFill>
                  <a:schemeClr val="tx1"/>
                </a:solidFill>
                <a:latin typeface="+mn-lt"/>
                <a:ea typeface="+mn-ea"/>
                <a:cs typeface="+mn-cs"/>
              </a:rPr>
              <a:t>packet</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filtering</a:t>
            </a:r>
            <a:r>
              <a:rPr lang="el-GR" sz="1200" b="0" i="0" u="none" strike="noStrike" kern="1200" baseline="0" dirty="0">
                <a:solidFill>
                  <a:schemeClr val="tx1"/>
                </a:solidFill>
                <a:latin typeface="+mn-lt"/>
                <a:ea typeface="+mn-ea"/>
                <a:cs typeface="+mn-cs"/>
              </a:rPr>
              <a:t>). </a:t>
            </a:r>
          </a:p>
          <a:p>
            <a:pPr marL="171450" indent="-171450">
              <a:buFont typeface="Arial" pitchFamily="34" charset="0"/>
              <a:buChar char="•"/>
            </a:pPr>
            <a:r>
              <a:rPr lang="el-GR" sz="1200" b="0" i="0" u="none" strike="noStrike" kern="1200" baseline="0" dirty="0">
                <a:solidFill>
                  <a:schemeClr val="tx1"/>
                </a:solidFill>
                <a:latin typeface="+mn-lt"/>
                <a:ea typeface="+mn-ea"/>
                <a:cs typeface="+mn-cs"/>
              </a:rPr>
              <a:t>Τα τείχη προστασίας συχνά ρυθμίζονται έτσι ώστε να αγνοούν το αίτημα που προέρχεται από το διαδίκτυο και ζητά πρόσβαση σε ορισμένες θύρες. Αυτή η διαδικασία αναφέρεται ως αποκλεισμός λογικής θύρας (</a:t>
            </a:r>
            <a:r>
              <a:rPr lang="el-GR" sz="1200" b="0" i="0" u="none" strike="noStrike" kern="1200" baseline="0" dirty="0" err="1">
                <a:solidFill>
                  <a:schemeClr val="tx1"/>
                </a:solidFill>
                <a:latin typeface="+mn-lt"/>
                <a:ea typeface="+mn-ea"/>
                <a:cs typeface="+mn-cs"/>
              </a:rPr>
              <a:t>logical</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port</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blocking</a:t>
            </a:r>
            <a:r>
              <a:rPr lang="el-G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a:t>
            </a:r>
          </a:p>
          <a:p>
            <a:pPr marL="171450" indent="-171450">
              <a:buFont typeface="Arial" pitchFamily="34" charset="0"/>
              <a:buChar char="•"/>
            </a:pPr>
            <a:r>
              <a:rPr lang="el-GR" sz="1200" b="0" i="0" u="none" strike="noStrike" kern="1200" baseline="0" dirty="0">
                <a:solidFill>
                  <a:schemeClr val="tx1"/>
                </a:solidFill>
                <a:latin typeface="+mn-lt"/>
                <a:ea typeface="+mn-ea"/>
                <a:cs typeface="+mn-cs"/>
              </a:rPr>
              <a:t>Η Εικόνα</a:t>
            </a:r>
            <a:r>
              <a:rPr lang="en-US" sz="1200" b="0" i="0" u="none" strike="noStrike" kern="1200" baseline="0" dirty="0">
                <a:solidFill>
                  <a:schemeClr val="tx1"/>
                </a:solidFill>
                <a:latin typeface="+mn-lt"/>
                <a:ea typeface="+mn-ea"/>
                <a:cs typeface="+mn-cs"/>
              </a:rPr>
              <a:t> 9.17 </a:t>
            </a:r>
            <a:r>
              <a:rPr lang="el-GR" sz="1200" b="0" i="0" u="none" strike="noStrike" kern="1200" baseline="0" dirty="0">
                <a:solidFill>
                  <a:schemeClr val="tx1"/>
                </a:solidFill>
                <a:latin typeface="+mn-lt"/>
                <a:ea typeface="+mn-ea"/>
                <a:cs typeface="+mn-cs"/>
              </a:rPr>
              <a:t>παρουσιάζει μερικούς αριθμούς λογικών θυρών και τις υπηρεσίες με τις οποίες συσχετίζονται</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pPr marL="0" indent="0">
              <a:buFont typeface="Arial"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27</a:t>
            </a:fld>
            <a:endParaRPr lang="en-US" dirty="0"/>
          </a:p>
        </p:txBody>
      </p:sp>
    </p:spTree>
    <p:extLst>
      <p:ext uri="{BB962C8B-B14F-4D97-AF65-F5344CB8AC3E}">
        <p14:creationId xmlns:p14="http://schemas.microsoft.com/office/powerpoint/2010/main" val="44674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sz="1200" kern="1200" dirty="0">
                <a:solidFill>
                  <a:schemeClr val="tx1"/>
                </a:solidFill>
                <a:effectLst/>
                <a:latin typeface="+mn-lt"/>
                <a:ea typeface="+mn-ea"/>
                <a:cs typeface="+mn-cs"/>
              </a:rPr>
              <a:t>Το λογισμικό προστασίας από ιούς (</a:t>
            </a:r>
            <a:r>
              <a:rPr lang="el-GR" sz="1200" kern="1200" dirty="0" err="1">
                <a:solidFill>
                  <a:schemeClr val="tx1"/>
                </a:solidFill>
                <a:effectLst/>
                <a:latin typeface="+mn-lt"/>
                <a:ea typeface="+mn-ea"/>
                <a:cs typeface="+mn-cs"/>
              </a:rPr>
              <a:t>antivirus</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software</a:t>
            </a:r>
            <a:r>
              <a:rPr lang="el-GR" sz="1200" kern="1200" dirty="0">
                <a:solidFill>
                  <a:schemeClr val="tx1"/>
                </a:solidFill>
                <a:effectLst/>
                <a:latin typeface="+mn-lt"/>
                <a:ea typeface="+mn-ea"/>
                <a:cs typeface="+mn-cs"/>
              </a:rPr>
              <a:t>) έχει σχεδιαστεί ειδικά για την ανίχνευση ιών και την προστασία του υπολογιστή και των αρχείων σας από τη ζημιά που προκαλούν. Οι </a:t>
            </a:r>
            <a:r>
              <a:rPr lang="el-GR" sz="1200" kern="1200" dirty="0" err="1">
                <a:solidFill>
                  <a:schemeClr val="tx1"/>
                </a:solidFill>
                <a:effectLst/>
                <a:latin typeface="+mn-lt"/>
                <a:ea typeface="+mn-ea"/>
                <a:cs typeface="+mn-cs"/>
              </a:rPr>
              <a:t>Symantec</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Kaspersky</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AVG</a:t>
            </a:r>
            <a:r>
              <a:rPr lang="el-GR" sz="1200" kern="1200" dirty="0">
                <a:solidFill>
                  <a:schemeClr val="tx1"/>
                </a:solidFill>
                <a:effectLst/>
                <a:latin typeface="+mn-lt"/>
                <a:ea typeface="+mn-ea"/>
                <a:cs typeface="+mn-cs"/>
              </a:rPr>
              <a:t> και </a:t>
            </a:r>
            <a:r>
              <a:rPr lang="en-US" sz="1200" kern="1200" dirty="0">
                <a:solidFill>
                  <a:schemeClr val="tx1"/>
                </a:solidFill>
                <a:effectLst/>
                <a:latin typeface="+mn-lt"/>
                <a:ea typeface="+mn-ea"/>
                <a:cs typeface="+mn-cs"/>
              </a:rPr>
              <a:t>McAfee</a:t>
            </a:r>
            <a:r>
              <a:rPr lang="el-GR" sz="1200" kern="1200" dirty="0">
                <a:solidFill>
                  <a:schemeClr val="tx1"/>
                </a:solidFill>
                <a:effectLst/>
                <a:latin typeface="+mn-lt"/>
                <a:ea typeface="+mn-ea"/>
                <a:cs typeface="+mn-cs"/>
              </a:rPr>
              <a:t> συγκαταλέγονται μεταξύ των εταιρειών που προσφέρουν πακέτα λογισμικού υψηλών προδιαγραφών για προστασία από ιούς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dirty="0"/>
          </a:p>
        </p:txBody>
      </p:sp>
    </p:spTree>
    <p:extLst>
      <p:ext uri="{BB962C8B-B14F-4D97-AF65-F5344CB8AC3E}">
        <p14:creationId xmlns:p14="http://schemas.microsoft.com/office/powerpoint/2010/main" val="371538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450"/>
              </a:spcAft>
              <a:buFont typeface="Arial" panose="020B0604020202020204" pitchFamily="34" charset="0"/>
              <a:buChar char="•"/>
            </a:pPr>
            <a:r>
              <a:rPr lang="el-GR" dirty="0"/>
              <a:t>Μια υπογραφή ιού (</a:t>
            </a:r>
            <a:r>
              <a:rPr lang="el-GR" dirty="0" err="1"/>
              <a:t>virus</a:t>
            </a:r>
            <a:r>
              <a:rPr lang="el-GR" dirty="0"/>
              <a:t> </a:t>
            </a:r>
            <a:r>
              <a:rPr lang="el-GR" dirty="0" err="1"/>
              <a:t>signature</a:t>
            </a:r>
            <a:r>
              <a:rPr lang="el-GR" dirty="0"/>
              <a:t>) είναι ένα τμήμα του κώδικά του (κάτι σαν ίχνος του) που τον χαρακτηρίζει μοναδικά</a:t>
            </a:r>
            <a:r>
              <a:rPr lang="en-US" dirty="0"/>
              <a:t>.</a:t>
            </a:r>
          </a:p>
          <a:p>
            <a:pPr marL="171450" indent="-171450">
              <a:spcAft>
                <a:spcPts val="450"/>
              </a:spcAft>
              <a:buFont typeface="Arial" panose="020B0604020202020204" pitchFamily="34" charset="0"/>
              <a:buChar char="•"/>
            </a:pPr>
            <a:r>
              <a:rPr lang="el-GR" dirty="0"/>
              <a:t>Η</a:t>
            </a:r>
            <a:r>
              <a:rPr lang="el-GR" baseline="0" dirty="0"/>
              <a:t> διαδικασία της καραντίνας </a:t>
            </a:r>
            <a:r>
              <a:rPr lang="en-US" baseline="0" dirty="0"/>
              <a:t>(</a:t>
            </a:r>
            <a:r>
              <a:rPr lang="en-US" dirty="0"/>
              <a:t>quarantining) </a:t>
            </a:r>
            <a:r>
              <a:rPr lang="el-GR" dirty="0"/>
              <a:t>απομονώνει τον ιό σε έναν ασφαλή χώρο στον σκληρό σας δίσκο, έτσι ώστε να μην εξαπλωθεί σε άλλα αρχεία</a:t>
            </a:r>
            <a:r>
              <a:rPr lang="en-US" dirty="0"/>
              <a:t>.</a:t>
            </a:r>
          </a:p>
          <a:p>
            <a:pPr marL="171450" indent="-171450">
              <a:spcAft>
                <a:spcPts val="450"/>
              </a:spcAft>
              <a:buFont typeface="Arial" panose="020B0604020202020204" pitchFamily="34" charset="0"/>
              <a:buChar char="•"/>
            </a:pPr>
            <a:r>
              <a:rPr lang="el-GR" dirty="0"/>
              <a:t>Κατά τον εμβολιασμό (</a:t>
            </a:r>
            <a:r>
              <a:rPr lang="el-GR" dirty="0" err="1"/>
              <a:t>inoculation</a:t>
            </a:r>
            <a:r>
              <a:rPr lang="el-GR" dirty="0"/>
              <a:t>), το λογισμικό καταγράφει τα βασικά χαρακτηριστικά των αρχείων του υπολογιστή σας και διατηρεί αυτά τα στοιχεία σε ασφαλές μέρος στον σκληρό σας δίσκο</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p14="http://schemas.microsoft.com/office/powerpoint/2010/main" val="1841651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Είναι δύσκολο να μαντέψει κάποιος έναν</a:t>
            </a:r>
            <a:r>
              <a:rPr lang="el-GR" sz="1200" kern="1200" baseline="0" dirty="0">
                <a:solidFill>
                  <a:schemeClr val="tx1"/>
                </a:solidFill>
                <a:effectLst/>
                <a:latin typeface="+mn-lt"/>
                <a:ea typeface="+mn-ea"/>
                <a:cs typeface="+mn-cs"/>
              </a:rPr>
              <a:t> ισχυρό κωδικό πρόσβασης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Υπάρχουν πολλά δωρεάν προγράμματα δημιουργίας κωδικών, όπως το </a:t>
            </a:r>
            <a:r>
              <a:rPr lang="el-GR" sz="1200" kern="1200" dirty="0" err="1">
                <a:solidFill>
                  <a:schemeClr val="tx1"/>
                </a:solidFill>
                <a:effectLst/>
                <a:latin typeface="+mn-lt"/>
                <a:ea typeface="+mn-ea"/>
                <a:cs typeface="+mn-cs"/>
              </a:rPr>
              <a:t>Strong</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Password</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Generator</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Μπορείτε να χρησιμοποιείτε προγράμματα μέτρησης της ισχύος κωδικών πρόσβασης που υπάρχουν στο διαδίκτυο, όπως το </a:t>
            </a:r>
            <a:r>
              <a:rPr lang="el-GR" sz="1200" kern="1200" dirty="0" err="1">
                <a:solidFill>
                  <a:schemeClr val="tx1"/>
                </a:solidFill>
                <a:effectLst/>
                <a:latin typeface="+mn-lt"/>
                <a:ea typeface="+mn-ea"/>
                <a:cs typeface="+mn-cs"/>
              </a:rPr>
              <a:t>Password</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Meter</a:t>
            </a:r>
            <a:r>
              <a:rPr lang="el-GR" sz="1200" kern="1200" dirty="0">
                <a:solidFill>
                  <a:schemeClr val="tx1"/>
                </a:solidFill>
                <a:effectLst/>
                <a:latin typeface="+mn-lt"/>
                <a:ea typeface="+mn-ea"/>
                <a:cs typeface="+mn-cs"/>
              </a:rPr>
              <a:t>, για να αξιολογείτε τους κωδικούς σας</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Τα Windows, το </a:t>
            </a:r>
            <a:r>
              <a:rPr lang="el-GR" sz="1200" kern="1200" dirty="0" err="1">
                <a:solidFill>
                  <a:schemeClr val="tx1"/>
                </a:solidFill>
                <a:effectLst/>
                <a:latin typeface="+mn-lt"/>
                <a:ea typeface="+mn-ea"/>
                <a:cs typeface="+mn-cs"/>
              </a:rPr>
              <a:t>macOS</a:t>
            </a:r>
            <a:r>
              <a:rPr lang="el-GR" sz="1200" kern="1200" dirty="0">
                <a:solidFill>
                  <a:schemeClr val="tx1"/>
                </a:solidFill>
                <a:effectLst/>
                <a:latin typeface="+mn-lt"/>
                <a:ea typeface="+mn-ea"/>
                <a:cs typeface="+mn-cs"/>
              </a:rPr>
              <a:t> και τα περισσότερα λειτουργικά συστήματα ενσωματώνουν προστασία με κωδικούς πρόσβασης για την ασφάλεια των αρχείων, καθώς και ολόκληρου του υπολογιστή</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Υπάρχουν λογισμικά διαχείρισης τα οποία σας βοηθούν να θυμάστε τους κωδικούς πρόσβασης</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dirty="0"/>
          </a:p>
        </p:txBody>
      </p:sp>
    </p:spTree>
    <p:extLst>
      <p:ext uri="{BB962C8B-B14F-4D97-AF65-F5344CB8AC3E}">
        <p14:creationId xmlns:p14="http://schemas.microsoft.com/office/powerpoint/2010/main" val="144849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latin typeface="Arial" pitchFamily="34" charset="0"/>
                <a:cs typeface="Arial" pitchFamily="34" charset="0"/>
              </a:rPr>
              <a:t>Οι δύο στόχοι που σχετίζονται με την κλοπή ταυτότητας και</a:t>
            </a:r>
            <a:r>
              <a:rPr lang="el-GR" sz="1200" baseline="0" dirty="0">
                <a:solidFill>
                  <a:schemeClr val="tx1"/>
                </a:solidFill>
                <a:latin typeface="Arial" pitchFamily="34" charset="0"/>
                <a:cs typeface="Arial" pitchFamily="34" charset="0"/>
              </a:rPr>
              <a:t> τους χάκερ </a:t>
            </a:r>
            <a:r>
              <a:rPr lang="el-GR" sz="1200" dirty="0">
                <a:solidFill>
                  <a:schemeClr val="tx1"/>
                </a:solidFill>
                <a:latin typeface="Arial" pitchFamily="34" charset="0"/>
                <a:cs typeface="Arial" pitchFamily="34" charset="0"/>
              </a:rPr>
              <a:t>είναι</a:t>
            </a:r>
            <a:r>
              <a:rPr lang="en-US" sz="1200" baseline="0" dirty="0">
                <a:solidFill>
                  <a:schemeClr val="tx1"/>
                </a:solidFill>
                <a:latin typeface="Arial" pitchFamily="34" charset="0"/>
                <a:cs typeface="Arial" pitchFamily="34" charset="0"/>
              </a:rPr>
              <a:t>:</a:t>
            </a:r>
          </a:p>
          <a:p>
            <a:pPr marL="1035558" marR="0" indent="-692658" algn="l" defTabSz="914400" rtl="0" eaLnBrk="1" fontAlgn="auto" latinLnBrk="0" hangingPunct="1">
              <a:lnSpc>
                <a:spcPct val="100000"/>
              </a:lnSpc>
              <a:spcBef>
                <a:spcPts val="0"/>
              </a:spcBef>
              <a:spcAft>
                <a:spcPts val="2400"/>
              </a:spcAft>
              <a:buClrTx/>
              <a:buSzTx/>
              <a:buFontTx/>
              <a:buNone/>
              <a:tabLst/>
              <a:defRPr/>
            </a:pPr>
            <a:r>
              <a:rPr lang="en-US" sz="1200" dirty="0">
                <a:latin typeface="Arial" pitchFamily="34" charset="0"/>
                <a:cs typeface="Arial" pitchFamily="34" charset="0"/>
              </a:rPr>
              <a:t>9.1  </a:t>
            </a:r>
            <a:r>
              <a:rPr kumimoji="0" lang="el-GR"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Διάπραξη κλοπής ταυτότητας και είδη εξαπάτησης με αντικείμενο την ταυτότητα.</a:t>
            </a:r>
            <a:endParaRPr lang="en-US" sz="1200" dirty="0">
              <a:latin typeface="Arial" pitchFamily="34" charset="0"/>
              <a:cs typeface="Arial" pitchFamily="34" charset="0"/>
            </a:endParaRPr>
          </a:p>
          <a:p>
            <a:pPr marL="1035558" indent="-692658">
              <a:spcBef>
                <a:spcPts val="0"/>
              </a:spcBef>
              <a:spcAft>
                <a:spcPts val="2400"/>
              </a:spcAft>
              <a:buNone/>
            </a:pPr>
            <a:r>
              <a:rPr lang="en-US" sz="1200" dirty="0">
                <a:latin typeface="Arial" pitchFamily="34" charset="0"/>
                <a:cs typeface="Arial" pitchFamily="34" charset="0"/>
              </a:rPr>
              <a:t>9.2  </a:t>
            </a:r>
            <a:r>
              <a:rPr lang="el-GR" sz="1200" dirty="0">
                <a:latin typeface="Arial" pitchFamily="34" charset="0"/>
                <a:cs typeface="Arial" pitchFamily="34" charset="0"/>
              </a:rPr>
              <a:t>Οι διαφορετικοί τύποι χάκερ και τα εργαλεία που χρησιμοποιούν.</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233585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Η συσκευή βιομετρικής </a:t>
            </a:r>
            <a:r>
              <a:rPr lang="el-GR" sz="1200" kern="1200" dirty="0" err="1">
                <a:solidFill>
                  <a:schemeClr val="tx1"/>
                </a:solidFill>
                <a:effectLst/>
                <a:latin typeface="+mn-lt"/>
                <a:ea typeface="+mn-ea"/>
                <a:cs typeface="+mn-cs"/>
              </a:rPr>
              <a:t>αυθεντικοποίησης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biometric</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authentication</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device</a:t>
            </a:r>
            <a:r>
              <a:rPr lang="el-GR" sz="1200" kern="1200" dirty="0">
                <a:solidFill>
                  <a:schemeClr val="tx1"/>
                </a:solidFill>
                <a:effectLst/>
                <a:latin typeface="+mn-lt"/>
                <a:ea typeface="+mn-ea"/>
                <a:cs typeface="+mn-cs"/>
              </a:rPr>
              <a:t>) διαβάζει ένα μοναδικό προσωπικό χαρακτηριστικό, όπως ένα δακτυλικό αποτύπωμα ή την ίριδα των ματιών σας, και το μετατρέπει σε μια κατάλληλα κωδικοποιημένη ψηφιακή μορφή.</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Επειδή κανείς δεν έχει τα ίδια βιομετρικά χαρακτηριστικά με κάποιον άλλον, αυτές οι συσκευές παρέχουν υψηλό επίπεδο ασφάλειας</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 Άλλα συστήματα βιομετρικής αναγνώρισης, όπως τα συστήματα αναγνώρισης φωνής και μοναδικών χαρακτηριστικών του προσώπου, προσφέρονται επίσης ευρέως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31</a:t>
            </a:fld>
            <a:endParaRPr lang="en-US" dirty="0"/>
          </a:p>
        </p:txBody>
      </p:sp>
    </p:spTree>
    <p:extLst>
      <p:ext uri="{BB962C8B-B14F-4D97-AF65-F5344CB8AC3E}">
        <p14:creationId xmlns:p14="http://schemas.microsoft.com/office/powerpoint/2010/main" val="2533291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 Στα εργαλεία ανώνυμης περιήγησης</a:t>
            </a:r>
            <a:r>
              <a:rPr lang="el-GR" baseline="0" dirty="0"/>
              <a:t> περιλαμβάνονται</a:t>
            </a:r>
            <a:r>
              <a:rPr lang="en-US" dirty="0"/>
              <a:t>:</a:t>
            </a:r>
          </a:p>
          <a:p>
            <a:pPr marL="628650" lvl="1" indent="-171450">
              <a:spcBef>
                <a:spcPts val="0"/>
              </a:spcBef>
              <a:buFont typeface="Arial" panose="020B0604020202020204" pitchFamily="34" charset="0"/>
              <a:buChar char="•"/>
            </a:pPr>
            <a:r>
              <a:rPr lang="en-US" dirty="0"/>
              <a:t>Private Browsing.</a:t>
            </a:r>
          </a:p>
          <a:p>
            <a:pPr marL="628650" lvl="1" indent="-171450">
              <a:spcBef>
                <a:spcPts val="0"/>
              </a:spcBef>
              <a:buFont typeface="Arial" panose="020B0604020202020204" pitchFamily="34" charset="0"/>
              <a:buChar char="•"/>
            </a:pPr>
            <a:r>
              <a:rPr lang="en-US" dirty="0"/>
              <a:t>InPrivate.</a:t>
            </a:r>
          </a:p>
          <a:p>
            <a:pPr marL="628650" lvl="1" indent="-171450">
              <a:spcBef>
                <a:spcPts val="0"/>
              </a:spcBef>
              <a:buFont typeface="Arial" panose="020B0604020202020204" pitchFamily="34" charset="0"/>
              <a:buChar char="•"/>
            </a:pPr>
            <a:r>
              <a:rPr lang="en-US" dirty="0"/>
              <a:t>Incognito.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Είναι διαθέσιμες </a:t>
            </a:r>
            <a:r>
              <a:rPr lang="el-GR" sz="1200" dirty="0">
                <a:solidFill>
                  <a:schemeClr val="tx1"/>
                </a:solidFill>
              </a:rPr>
              <a:t>φορητές συσκευές προστασίας του απορρήτου</a:t>
            </a:r>
            <a:r>
              <a:rPr lang="en-US" dirty="0">
                <a:solidFill>
                  <a:schemeClr val="tx1"/>
                </a:solidFill>
              </a:rPr>
              <a:t>,</a:t>
            </a:r>
            <a:r>
              <a:rPr lang="en-US" baseline="0" dirty="0">
                <a:solidFill>
                  <a:schemeClr val="tx1"/>
                </a:solidFill>
              </a:rPr>
              <a:t> </a:t>
            </a:r>
            <a:r>
              <a:rPr lang="el-GR" baseline="0" dirty="0">
                <a:solidFill>
                  <a:schemeClr val="tx1"/>
                </a:solidFill>
              </a:rPr>
              <a:t>όπως</a:t>
            </a:r>
            <a:r>
              <a:rPr lang="en-US" baseline="0" dirty="0">
                <a:solidFill>
                  <a:schemeClr val="tx1"/>
                </a:solidFill>
              </a:rPr>
              <a:t>:</a:t>
            </a:r>
            <a:endParaRPr lang="en-US" dirty="0">
              <a:solidFill>
                <a:schemeClr val="tx1"/>
              </a:solidFill>
            </a:endParaRPr>
          </a:p>
          <a:p>
            <a:pPr marL="628650" lvl="1" indent="-171450">
              <a:spcBef>
                <a:spcPts val="0"/>
              </a:spcBef>
              <a:buFont typeface="Arial" panose="020B0604020202020204" pitchFamily="34" charset="0"/>
              <a:buChar char="•"/>
            </a:pPr>
            <a:r>
              <a:rPr lang="en-US" dirty="0" err="1"/>
              <a:t>IronKey</a:t>
            </a:r>
            <a:r>
              <a:rPr lang="en-US" dirty="0"/>
              <a:t> Personal Flash Drives.</a:t>
            </a:r>
          </a:p>
          <a:p>
            <a:pPr marL="171450" indent="-171450">
              <a:spcBef>
                <a:spcPts val="0"/>
              </a:spcBef>
              <a:buFont typeface="Arial" panose="020B0604020202020204" pitchFamily="34" charset="0"/>
              <a:buChar char="•"/>
            </a:pPr>
            <a:r>
              <a:rPr lang="el-GR" dirty="0"/>
              <a:t>Τα εικονικά ιδιωτικά δίκτυα (</a:t>
            </a:r>
            <a:r>
              <a:rPr lang="el-GR" dirty="0" err="1"/>
              <a:t>virtual</a:t>
            </a:r>
            <a:r>
              <a:rPr lang="el-GR" dirty="0"/>
              <a:t> </a:t>
            </a:r>
            <a:r>
              <a:rPr lang="el-GR" dirty="0" err="1"/>
              <a:t>private</a:t>
            </a:r>
            <a:r>
              <a:rPr lang="el-GR" dirty="0"/>
              <a:t> </a:t>
            </a:r>
            <a:r>
              <a:rPr lang="el-GR" dirty="0" err="1"/>
              <a:t>network</a:t>
            </a:r>
            <a:r>
              <a:rPr lang="el-GR" dirty="0"/>
              <a:t> – VPN) είναι ασφαλή δίκτυα που δημιουργούνται αξιοποιώντας τη δημόσια υποδομή του διαδικτύου</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32</a:t>
            </a:fld>
            <a:endParaRPr lang="en-US" dirty="0"/>
          </a:p>
        </p:txBody>
      </p:sp>
    </p:spTree>
    <p:extLst>
      <p:ext uri="{BB962C8B-B14F-4D97-AF65-F5344CB8AC3E}">
        <p14:creationId xmlns:p14="http://schemas.microsoft.com/office/powerpoint/2010/main" val="1317290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450"/>
              </a:spcAft>
              <a:buFont typeface="Arial" panose="020B0604020202020204" pitchFamily="34" charset="0"/>
              <a:buChar char="•"/>
            </a:pPr>
            <a:r>
              <a:rPr lang="el-GR" dirty="0"/>
              <a:t>Να αποκαλύπτετε όσο το δυνατόν λιγότερα στοιχεία</a:t>
            </a:r>
            <a:r>
              <a:rPr lang="el-GR" baseline="0" dirty="0"/>
              <a:t> στα μέσα κοινωνικής δικτύωσης</a:t>
            </a:r>
            <a:r>
              <a:rPr lang="en-US" dirty="0"/>
              <a:t>.</a:t>
            </a:r>
          </a:p>
          <a:p>
            <a:pPr marL="171450" indent="-171450">
              <a:spcAft>
                <a:spcPts val="450"/>
              </a:spcAft>
              <a:buFont typeface="Arial" panose="020B0604020202020204" pitchFamily="34" charset="0"/>
              <a:buChar char="•"/>
            </a:pPr>
            <a:r>
              <a:rPr lang="el-GR" dirty="0"/>
              <a:t>Στο </a:t>
            </a:r>
            <a:r>
              <a:rPr lang="en-US" dirty="0" err="1"/>
              <a:t>Facebook</a:t>
            </a:r>
            <a:r>
              <a:rPr lang="el-GR" dirty="0"/>
              <a:t> να αλλάξετε μερικές προκαθορισμένες επιλογές στις ρυθμίσεις απορρήτου</a:t>
            </a:r>
            <a:r>
              <a:rPr lang="en-US" dirty="0"/>
              <a:t> </a:t>
            </a:r>
            <a:r>
              <a:rPr lang="el-GR" dirty="0"/>
              <a:t>σας</a:t>
            </a:r>
            <a:r>
              <a:rPr lang="en-US" dirty="0"/>
              <a:t>.</a:t>
            </a:r>
          </a:p>
          <a:p>
            <a:pPr marL="171450" indent="-171450">
              <a:spcAft>
                <a:spcPts val="450"/>
              </a:spcAft>
              <a:buFont typeface="Arial" panose="020B0604020202020204" pitchFamily="34" charset="0"/>
              <a:buChar char="•"/>
            </a:pPr>
            <a:r>
              <a:rPr lang="el-GR" dirty="0"/>
              <a:t>Η Εικόνα</a:t>
            </a:r>
            <a:r>
              <a:rPr lang="en-US" dirty="0"/>
              <a:t> 9.30 </a:t>
            </a:r>
            <a:r>
              <a:rPr lang="el-GR" dirty="0"/>
              <a:t>παρουσιάζει</a:t>
            </a:r>
            <a:r>
              <a:rPr lang="el-GR" baseline="0" dirty="0"/>
              <a:t> ορισμένα μέτρα προστασίας για την κοινοποίηση πληροφοριών στο Internet</a:t>
            </a:r>
            <a:r>
              <a:rPr lang="en-US" baseline="0" dirty="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Tree>
    <p:extLst>
      <p:ext uri="{BB962C8B-B14F-4D97-AF65-F5344CB8AC3E}">
        <p14:creationId xmlns:p14="http://schemas.microsoft.com/office/powerpoint/2010/main" val="53354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032" indent="-256032">
              <a:buClr>
                <a:srgbClr val="007FA3"/>
              </a:buClr>
              <a:buSzPct val="100000"/>
              <a:buFont typeface="Arial" panose="020B0604020202020204" pitchFamily="34" charset="0"/>
              <a:buChar char="•"/>
            </a:pPr>
            <a:r>
              <a:rPr lang="el-GR" dirty="0"/>
              <a:t> Τα αντίγραφα ασφαλείας (</a:t>
            </a:r>
            <a:r>
              <a:rPr lang="el-GR" dirty="0" err="1"/>
              <a:t>backup</a:t>
            </a:r>
            <a:r>
              <a:rPr lang="el-GR" dirty="0"/>
              <a:t>) είναι αντίγραφα των αρχείων τα οποία μπορείτε να χρησιμοποιήσετε ώστε να αντικαταστήσετε τα πρωτότυπα, αν χαθούν ή καταστραφούν</a:t>
            </a:r>
            <a:r>
              <a:rPr lang="en-US" dirty="0"/>
              <a:t>.</a:t>
            </a:r>
          </a:p>
          <a:p>
            <a:pPr marL="256032" indent="-256032">
              <a:buClr>
                <a:srgbClr val="007FA3"/>
              </a:buClr>
              <a:buSzPct val="100000"/>
              <a:buFont typeface="Arial" panose="020B0604020202020204" pitchFamily="34" charset="0"/>
              <a:buChar char="•"/>
            </a:pPr>
            <a:r>
              <a:rPr lang="el-GR" dirty="0"/>
              <a:t>Τύποι αρχείων χρειάζονται αντίγραφα ασφαλείας: </a:t>
            </a:r>
            <a:endParaRPr lang="en-US" dirty="0"/>
          </a:p>
          <a:p>
            <a:pPr marL="914400" lvl="1" indent="-457200">
              <a:buClr>
                <a:schemeClr val="tx1"/>
              </a:buClr>
              <a:buSzPct val="100000"/>
              <a:buFont typeface="Arial" panose="020B0604020202020204" pitchFamily="34" charset="0"/>
              <a:buChar char="•"/>
            </a:pPr>
            <a:r>
              <a:rPr lang="el-GR" dirty="0"/>
              <a:t>Αρχεία δεδομένων (</a:t>
            </a:r>
            <a:r>
              <a:rPr lang="en-US" dirty="0"/>
              <a:t>data</a:t>
            </a:r>
            <a:r>
              <a:rPr lang="el-GR" dirty="0"/>
              <a:t> </a:t>
            </a:r>
            <a:r>
              <a:rPr lang="en-US" dirty="0"/>
              <a:t>file).</a:t>
            </a:r>
          </a:p>
          <a:p>
            <a:pPr marL="914400" lvl="1" indent="-457200">
              <a:buClr>
                <a:schemeClr val="tx1"/>
              </a:buClr>
              <a:buSzPct val="100000"/>
              <a:buFont typeface="Arial" panose="020B0604020202020204" pitchFamily="34" charset="0"/>
              <a:buChar char="•"/>
            </a:pPr>
            <a:r>
              <a:rPr lang="el-GR" dirty="0"/>
              <a:t>Αρχεία προγραμμάτων (</a:t>
            </a:r>
            <a:r>
              <a:rPr lang="en-US" dirty="0"/>
              <a:t>program file).</a:t>
            </a:r>
          </a:p>
          <a:p>
            <a:pPr marL="256032" indent="-256032">
              <a:buClr>
                <a:srgbClr val="007FA3"/>
              </a:buClr>
              <a:buSzPct val="100000"/>
              <a:buFont typeface="Arial" panose="020B0604020202020204" pitchFamily="34" charset="0"/>
              <a:buChar char="•"/>
            </a:pPr>
            <a:r>
              <a:rPr lang="el-GR" dirty="0"/>
              <a:t> Επιλογές για τη δημιουργία αντιγράφων ασφαλείας</a:t>
            </a:r>
            <a:r>
              <a:rPr lang="en-US" dirty="0"/>
              <a:t>:</a:t>
            </a:r>
          </a:p>
          <a:p>
            <a:pPr marL="914400" lvl="1" indent="-457200">
              <a:buClr>
                <a:schemeClr val="tx1"/>
              </a:buClr>
              <a:buSzPct val="100000"/>
              <a:buFont typeface="Arial" panose="020B0604020202020204" pitchFamily="34" charset="0"/>
              <a:buChar char="•"/>
            </a:pPr>
            <a:r>
              <a:rPr lang="el-GR" dirty="0"/>
              <a:t>Πλήρες αντίγραφο ασφαλείας (</a:t>
            </a:r>
            <a:r>
              <a:rPr lang="en-US" dirty="0"/>
              <a:t>full</a:t>
            </a:r>
            <a:r>
              <a:rPr lang="el-GR" dirty="0"/>
              <a:t> </a:t>
            </a:r>
            <a:r>
              <a:rPr lang="en-US" dirty="0"/>
              <a:t>backup)</a:t>
            </a:r>
            <a:r>
              <a:rPr lang="el-GR" dirty="0"/>
              <a:t>.</a:t>
            </a:r>
            <a:r>
              <a:rPr lang="en-US" dirty="0"/>
              <a:t> </a:t>
            </a:r>
          </a:p>
          <a:p>
            <a:pPr marL="914400" lvl="1" indent="-457200">
              <a:buClr>
                <a:schemeClr val="tx1"/>
              </a:buClr>
              <a:buSzPct val="100000"/>
              <a:buFont typeface="Arial" panose="020B0604020202020204" pitchFamily="34" charset="0"/>
              <a:buChar char="•"/>
            </a:pPr>
            <a:r>
              <a:rPr lang="el-GR" dirty="0"/>
              <a:t>Αυξητικό αντίγραφα αντίγραφο ασφαλείας (</a:t>
            </a:r>
            <a:r>
              <a:rPr lang="en-US" dirty="0"/>
              <a:t>incremental</a:t>
            </a:r>
            <a:r>
              <a:rPr lang="el-GR" dirty="0"/>
              <a:t> </a:t>
            </a:r>
            <a:r>
              <a:rPr lang="en-US" dirty="0"/>
              <a:t>backup).</a:t>
            </a:r>
          </a:p>
          <a:p>
            <a:pPr marL="914400" lvl="1" indent="-457200">
              <a:buClr>
                <a:schemeClr val="tx1"/>
              </a:buClr>
              <a:buSzPct val="100000"/>
              <a:buFont typeface="Arial" panose="020B0604020202020204" pitchFamily="34" charset="0"/>
              <a:buChar char="•"/>
            </a:pPr>
            <a:r>
              <a:rPr lang="el-GR" dirty="0"/>
              <a:t>Αντίγραφο ασφαλείας ειδώλου (</a:t>
            </a:r>
            <a:r>
              <a:rPr lang="el-GR" dirty="0" err="1"/>
              <a:t>image</a:t>
            </a:r>
            <a:r>
              <a:rPr lang="el-GR" dirty="0"/>
              <a:t> </a:t>
            </a:r>
            <a:r>
              <a:rPr lang="el-GR" dirty="0" err="1"/>
              <a:t>backup</a:t>
            </a:r>
            <a:r>
              <a:rPr lang="el-GR" dirty="0"/>
              <a:t>)</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34</a:t>
            </a:fld>
            <a:endParaRPr lang="en-US" dirty="0"/>
          </a:p>
        </p:txBody>
      </p:sp>
    </p:spTree>
    <p:extLst>
      <p:ext uri="{BB962C8B-B14F-4D97-AF65-F5344CB8AC3E}">
        <p14:creationId xmlns:p14="http://schemas.microsoft.com/office/powerpoint/2010/main" val="352612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rgbClr val="007FA3"/>
              </a:buClr>
              <a:buSzPct val="100000"/>
              <a:buFont typeface="Arial" panose="020B0604020202020204" pitchFamily="34" charset="0"/>
              <a:buNone/>
            </a:pPr>
            <a:r>
              <a:rPr lang="el-GR" dirty="0"/>
              <a:t>Η</a:t>
            </a:r>
            <a:r>
              <a:rPr lang="el-GR" baseline="0" dirty="0"/>
              <a:t> Εικόνα</a:t>
            </a:r>
            <a:r>
              <a:rPr lang="en-US" dirty="0"/>
              <a:t> 9.32</a:t>
            </a:r>
            <a:r>
              <a:rPr lang="el-GR" baseline="0" dirty="0"/>
              <a:t> παρουσιάζει μ</a:t>
            </a:r>
            <a:r>
              <a:rPr lang="el-GR" dirty="0"/>
              <a:t>ια σύγκριση κοινών τοποθεσιών για τη δημιουργία αντιγράφων ασφαλείας δεδομένων</a:t>
            </a:r>
            <a:r>
              <a:rPr lang="en-US" baseline="0" dirty="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35</a:t>
            </a:fld>
            <a:endParaRPr lang="en-US" dirty="0"/>
          </a:p>
        </p:txBody>
      </p:sp>
    </p:spTree>
    <p:extLst>
      <p:ext uri="{BB962C8B-B14F-4D97-AF65-F5344CB8AC3E}">
        <p14:creationId xmlns:p14="http://schemas.microsoft.com/office/powerpoint/2010/main" val="1494814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Αυξομείωση τάσης προκύπτει όταν η τάση του ηλεκτρικού ρεύματος δεν διατηρείται σταθερή. Παλιά, η ελαττωματική καλωδίωση, οι δυσλειτουργίες σε ηλεκτρικούς υποσταθμούς ή ακόμα και οι κεραυνοί μπορούσαν να προκαλέσουν αυξομείωση τάσης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Ένα πολύπριζο ασφαλείας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προστατεύει τον υπολογιστή σας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Τα πολύπριζα ασφαλείας πρέπει να αντικαθίστανται κάθε δύο με τρία χρόνια ή μετά από μια σημαντική αύξηση της τάσης</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Όλες οι ηλεκτρικές συσκευές στο σπίτι που περιέχουν εξαρτήματα σταθερής κατάστασης, όπως τηλεοράσεις, στερεοφωνικά, εκτυπωτές και κινητά τηλέφωνα (κατά τη φόρτιση), θα πρέπει να συνδέονται σε πολύπριζο ασφαλείας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36</a:t>
            </a:fld>
            <a:endParaRPr lang="en-US" dirty="0"/>
          </a:p>
        </p:txBody>
      </p:sp>
    </p:spTree>
    <p:extLst>
      <p:ext uri="{BB962C8B-B14F-4D97-AF65-F5344CB8AC3E}">
        <p14:creationId xmlns:p14="http://schemas.microsoft.com/office/powerpoint/2010/main" val="340335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Τρία πράγματα που θα πρέπει να έχετε υπόψη σας σχετικά με την ασφάλεια των φορητών σας συσκευών:</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Να τις προστατεύετε από κλοπή</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Να διατηρείτε τα δεδομένα σας ασφαλή σε περίπτωση κλοπής</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Να βρείτε τη συσκευή αν έχει κλαπεί</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5436EEF-3ACC-4468-87D3-BB2E9E995702}" type="slidenum">
              <a:rPr lang="en-US" smtClean="0"/>
              <a:pPr/>
              <a:t>37</a:t>
            </a:fld>
            <a:endParaRPr lang="en-US"/>
          </a:p>
        </p:txBody>
      </p:sp>
    </p:spTree>
    <p:extLst>
      <p:ext uri="{BB962C8B-B14F-4D97-AF65-F5344CB8AC3E}">
        <p14:creationId xmlns:p14="http://schemas.microsoft.com/office/powerpoint/2010/main" val="3914973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36EEF-3ACC-4468-87D3-BB2E9E995702}" type="slidenum">
              <a:rPr lang="en-US" smtClean="0"/>
              <a:pPr/>
              <a:t>38</a:t>
            </a:fld>
            <a:endParaRPr lang="en-US"/>
          </a:p>
        </p:txBody>
      </p:sp>
    </p:spTree>
    <p:extLst>
      <p:ext uri="{BB962C8B-B14F-4D97-AF65-F5344CB8AC3E}">
        <p14:creationId xmlns:p14="http://schemas.microsoft.com/office/powerpoint/2010/main" val="2321335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39</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a:t>
            </a:r>
            <a:r>
              <a:rPr lang="el-GR" sz="1200" baseline="0" dirty="0">
                <a:solidFill>
                  <a:schemeClr val="tx1"/>
                </a:solidFill>
              </a:rPr>
              <a:t> των ιών των υπολογιστών είναι</a:t>
            </a:r>
            <a:r>
              <a:rPr lang="en-US" sz="1200" baseline="0" dirty="0">
                <a:solidFill>
                  <a:schemeClr val="tx1"/>
                </a:solidFill>
              </a:rPr>
              <a:t>:</a:t>
            </a:r>
          </a:p>
          <a:p>
            <a:pPr marL="631825" indent="-295275">
              <a:buNone/>
            </a:pPr>
            <a:r>
              <a:rPr lang="en-US" sz="1200" dirty="0"/>
              <a:t>9.3  </a:t>
            </a:r>
            <a:r>
              <a:rPr lang="el-GR" sz="1200" dirty="0"/>
              <a:t>Τι είναι ο ιός υπολογιστή, γιατί απειλεί την ασφάλειά σας, πώς «κολλάει» μια ψηφιακή συσκευή τον ιό και τα συμπτώματα που μπορεί να εμφανίσει.</a:t>
            </a:r>
            <a:endParaRPr lang="en-US" sz="1200" dirty="0"/>
          </a:p>
          <a:p>
            <a:pPr marL="631825" indent="-288925">
              <a:buNone/>
            </a:pPr>
            <a:r>
              <a:rPr lang="en-US" sz="1200" dirty="0"/>
              <a:t>9.4  </a:t>
            </a:r>
            <a:r>
              <a:rPr lang="el-GR" sz="1200" dirty="0"/>
              <a:t>Οι διαφορετικές κατηγορίες ιών υπολογιστών και οι συμπεριφορές τους.</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11071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 των διαδικτυακών</a:t>
            </a:r>
            <a:r>
              <a:rPr lang="el-GR" sz="1200" baseline="0" dirty="0">
                <a:solidFill>
                  <a:schemeClr val="tx1"/>
                </a:solidFill>
              </a:rPr>
              <a:t> οχλήσεων και της κοινωνικής μηχανικής είναι</a:t>
            </a:r>
            <a:r>
              <a:rPr lang="en-US" sz="1200" baseline="0" dirty="0">
                <a:solidFill>
                  <a:schemeClr val="tx1"/>
                </a:solidFill>
              </a:rPr>
              <a:t>:</a:t>
            </a:r>
          </a:p>
          <a:p>
            <a:pPr marL="1035558" indent="-692658">
              <a:lnSpc>
                <a:spcPct val="100000"/>
              </a:lnSpc>
              <a:spcBef>
                <a:spcPts val="0"/>
              </a:spcBef>
              <a:spcAft>
                <a:spcPts val="0"/>
              </a:spcAft>
              <a:buNone/>
            </a:pPr>
            <a:r>
              <a:rPr lang="en-US" sz="1200" dirty="0"/>
              <a:t>9.5  </a:t>
            </a:r>
            <a:r>
              <a:rPr lang="el-GR" sz="1200" dirty="0"/>
              <a:t>Τι είναι το κακόβουλο λογισμικό, το </a:t>
            </a:r>
            <a:r>
              <a:rPr lang="el-GR" sz="1200" dirty="0" err="1"/>
              <a:t>spam</a:t>
            </a:r>
            <a:r>
              <a:rPr lang="el-GR" sz="1200" dirty="0"/>
              <a:t> και τα </a:t>
            </a:r>
            <a:r>
              <a:rPr lang="el-GR" sz="1200" dirty="0" err="1"/>
              <a:t>cookie</a:t>
            </a:r>
            <a:r>
              <a:rPr lang="el-GR" sz="1200" dirty="0"/>
              <a:t> και πώς επηρεάζουν την ασφάλειά</a:t>
            </a:r>
            <a:r>
              <a:rPr lang="el-GR" sz="1200" baseline="0" dirty="0"/>
              <a:t> </a:t>
            </a:r>
            <a:r>
              <a:rPr lang="el-GR" sz="1200" dirty="0"/>
              <a:t>σας. </a:t>
            </a:r>
            <a:endParaRPr lang="en-US" sz="1200" dirty="0"/>
          </a:p>
          <a:p>
            <a:pPr marL="1035558" marR="0" indent="-692658" algn="l" defTabSz="914400" rtl="0" eaLnBrk="1" fontAlgn="auto" latinLnBrk="0" hangingPunct="1">
              <a:lnSpc>
                <a:spcPct val="100000"/>
              </a:lnSpc>
              <a:spcBef>
                <a:spcPts val="0"/>
              </a:spcBef>
              <a:spcAft>
                <a:spcPts val="0"/>
              </a:spcAft>
              <a:buClrTx/>
              <a:buSzTx/>
              <a:buFontTx/>
              <a:buNone/>
              <a:tabLst/>
              <a:defRPr/>
            </a:pPr>
            <a:r>
              <a:rPr lang="en-US" sz="1200" dirty="0"/>
              <a:t>9.6 </a:t>
            </a:r>
            <a:r>
              <a:rPr lang="el-GR" sz="1200" dirty="0"/>
              <a:t>Τεχνικές κοινωνικής μηχανικής και στρατηγικές αποφυγής τους. </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val="388869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Διαδικτυακό έγκλημα (</a:t>
            </a:r>
            <a:r>
              <a:rPr lang="el-GR" sz="1200" kern="1200" dirty="0" err="1">
                <a:solidFill>
                  <a:schemeClr val="tx1"/>
                </a:solidFill>
                <a:effectLst/>
                <a:latin typeface="+mn-lt"/>
                <a:ea typeface="+mn-ea"/>
                <a:cs typeface="+mn-cs"/>
              </a:rPr>
              <a:t>cybercrime</a:t>
            </a:r>
            <a:r>
              <a:rPr lang="el-GR" sz="1200" kern="1200" dirty="0">
                <a:solidFill>
                  <a:schemeClr val="tx1"/>
                </a:solidFill>
                <a:effectLst/>
                <a:latin typeface="+mn-lt"/>
                <a:ea typeface="+mn-ea"/>
                <a:cs typeface="+mn-cs"/>
              </a:rPr>
              <a:t>) είναι οποιαδήποτε εγκληματική ενέργεια που διαπράττεται κυρίως μέσω της χρήσης υπολογιστή.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Οι εγκληματίες του διαδικτύου είναι άτομα που χρησιμοποιούν υπολογιστές, δίκτυα και το διαδίκτυο για να διαπράττουν εγκλήματα.</a:t>
            </a:r>
            <a:endParaRPr lang="el-GR"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Οι τέσσερις</a:t>
            </a:r>
            <a:r>
              <a:rPr lang="el-GR" sz="1200" kern="1200" baseline="0" dirty="0">
                <a:solidFill>
                  <a:schemeClr val="tx1"/>
                </a:solidFill>
                <a:effectLst/>
                <a:latin typeface="+mn-lt"/>
                <a:ea typeface="+mn-ea"/>
                <a:cs typeface="+mn-cs"/>
              </a:rPr>
              <a:t> πιο κοινές κατηγορίες διαδικτυακών εγκλημάτων που έχουν καταγγελθεί είναι </a:t>
            </a:r>
            <a:r>
              <a:rPr lang="el-GR" sz="1200" kern="1200" baseline="0" dirty="0">
                <a:solidFill>
                  <a:schemeClr val="tx1"/>
                </a:solidFill>
                <a:latin typeface="+mn-lt"/>
                <a:ea typeface="+mn-ea"/>
                <a:cs typeface="+mn-cs"/>
              </a:rPr>
              <a:t>οι απατεώνες οι οποίοι προσποιούνται ότι εκπροσωπούν κρατικές υπηρεσίες, οι απάτες δημοπρασίας, οι απάτες προκαταβαλλόμενων ποσών και οι κλοπές ταυτότητας</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Γίνονται καταγγελίες και για άλλα εξίσου σοβαρά θέματα, όπως εισβολές σε υπολογιστές (επιθέσεις από χάκερ), παιδική πορνογραφία και εκβιασμούς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332939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l-GR" dirty="0">
                <a:solidFill>
                  <a:schemeClr val="tx1"/>
                </a:solidFill>
              </a:rPr>
              <a:t>Έχουμε κλοπή ταυτότητας (</a:t>
            </a:r>
            <a:r>
              <a:rPr lang="el-GR" dirty="0" err="1">
                <a:solidFill>
                  <a:schemeClr val="tx1"/>
                </a:solidFill>
              </a:rPr>
              <a:t>identity</a:t>
            </a:r>
            <a:r>
              <a:rPr lang="el-GR" dirty="0">
                <a:solidFill>
                  <a:schemeClr val="tx1"/>
                </a:solidFill>
              </a:rPr>
              <a:t> </a:t>
            </a:r>
            <a:r>
              <a:rPr lang="el-GR" dirty="0" err="1">
                <a:solidFill>
                  <a:schemeClr val="tx1"/>
                </a:solidFill>
              </a:rPr>
              <a:t>theft</a:t>
            </a:r>
            <a:r>
              <a:rPr lang="el-GR" dirty="0">
                <a:solidFill>
                  <a:schemeClr val="tx1"/>
                </a:solidFill>
              </a:rPr>
              <a:t>) όταν κάποιος κλέβει προσωπικές πληροφορίες και παρουσιάζεται ως κάποιος άλλος</a:t>
            </a:r>
            <a:r>
              <a:rPr lang="en-US" dirty="0">
                <a:solidFill>
                  <a:schemeClr val="tx1"/>
                </a:solidFill>
              </a:rPr>
              <a:t>.</a:t>
            </a:r>
          </a:p>
          <a:p>
            <a:pPr marL="6286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l-GR" dirty="0">
                <a:solidFill>
                  <a:schemeClr val="tx1"/>
                </a:solidFill>
              </a:rPr>
              <a:t>Είναι το πιο επισφαλές οικονομικά διαδικτυακό έγκλημα για τα θύματά του</a:t>
            </a:r>
            <a:r>
              <a:rPr lang="en-US" dirty="0">
                <a:solidFill>
                  <a:schemeClr val="tx1"/>
                </a:solidFill>
              </a:rPr>
              <a:t>.</a:t>
            </a:r>
          </a:p>
          <a:p>
            <a:pPr marL="171450" indent="-171450">
              <a:spcBef>
                <a:spcPts val="0"/>
              </a:spcBef>
              <a:spcAft>
                <a:spcPts val="300"/>
              </a:spcAft>
              <a:buFont typeface="Arial" panose="020B0604020202020204" pitchFamily="34" charset="0"/>
              <a:buChar char="•"/>
            </a:pPr>
            <a:r>
              <a:rPr lang="el-GR" dirty="0"/>
              <a:t>Στις</a:t>
            </a:r>
            <a:r>
              <a:rPr lang="el-GR" baseline="0" dirty="0"/>
              <a:t> παράνομες πράξεις περιλαμβάνονται</a:t>
            </a:r>
            <a:r>
              <a:rPr lang="en-US" dirty="0"/>
              <a:t>:</a:t>
            </a:r>
          </a:p>
          <a:p>
            <a:pPr marL="628650"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l-GR" dirty="0"/>
              <a:t>Παραχάραξη πιστωτικών και χρεωστικών καρτών</a:t>
            </a:r>
            <a:r>
              <a:rPr lang="en-US" dirty="0"/>
              <a:t>.</a:t>
            </a:r>
          </a:p>
          <a:p>
            <a:pPr marL="628650" lvl="1" indent="-171450">
              <a:spcBef>
                <a:spcPts val="0"/>
              </a:spcBef>
              <a:spcAft>
                <a:spcPts val="300"/>
              </a:spcAft>
              <a:buFont typeface="Arial" panose="020B0604020202020204" pitchFamily="34" charset="0"/>
              <a:buChar char="•"/>
            </a:pPr>
            <a:r>
              <a:rPr lang="el-GR" sz="1200" kern="1200" baseline="0" dirty="0">
                <a:solidFill>
                  <a:schemeClr val="tx1"/>
                </a:solidFill>
                <a:latin typeface="+mn-lt"/>
                <a:ea typeface="+mn-ea"/>
                <a:cs typeface="+mn-cs"/>
              </a:rPr>
              <a:t>Αίτηση για αλλαγή διεύθυνσης στην τράπεζά σας</a:t>
            </a:r>
            <a:r>
              <a:rPr lang="en-US" dirty="0"/>
              <a:t>.</a:t>
            </a:r>
          </a:p>
          <a:p>
            <a:pPr marL="628650" lvl="1" indent="-171450">
              <a:spcBef>
                <a:spcPts val="0"/>
              </a:spcBef>
              <a:spcAft>
                <a:spcPts val="300"/>
              </a:spcAft>
              <a:buFont typeface="Arial" panose="020B0604020202020204" pitchFamily="34" charset="0"/>
              <a:buChar char="•"/>
            </a:pPr>
            <a:r>
              <a:rPr lang="el-GR" sz="1200" kern="1200" baseline="0" dirty="0">
                <a:solidFill>
                  <a:schemeClr val="tx1"/>
                </a:solidFill>
                <a:latin typeface="+mn-lt"/>
                <a:ea typeface="+mn-ea"/>
                <a:cs typeface="+mn-cs"/>
              </a:rPr>
              <a:t>Άνοιγμα νέων πιστωτικών καρτών</a:t>
            </a:r>
            <a:r>
              <a:rPr lang="en-US" dirty="0"/>
              <a:t>.</a:t>
            </a:r>
          </a:p>
          <a:p>
            <a:pPr marL="628650" lvl="1" indent="-171450">
              <a:spcBef>
                <a:spcPts val="0"/>
              </a:spcBef>
              <a:spcAft>
                <a:spcPts val="300"/>
              </a:spcAft>
              <a:buFont typeface="Arial" panose="020B0604020202020204" pitchFamily="34" charset="0"/>
              <a:buChar char="•"/>
            </a:pPr>
            <a:r>
              <a:rPr lang="el-GR" sz="1200" kern="1200" baseline="0" dirty="0">
                <a:solidFill>
                  <a:schemeClr val="tx1"/>
                </a:solidFill>
                <a:latin typeface="+mn-lt"/>
                <a:ea typeface="+mn-ea"/>
                <a:cs typeface="+mn-cs"/>
              </a:rPr>
              <a:t>Λήψη ιατρικών υπηρεσιών</a:t>
            </a:r>
            <a:r>
              <a:rPr lang="en-US" dirty="0"/>
              <a:t>.</a:t>
            </a:r>
          </a:p>
          <a:p>
            <a:pPr marL="628650" lvl="1" indent="-171450">
              <a:spcBef>
                <a:spcPts val="0"/>
              </a:spcBef>
              <a:spcAft>
                <a:spcPts val="300"/>
              </a:spcAft>
              <a:buFont typeface="Arial" panose="020B0604020202020204" pitchFamily="34" charset="0"/>
              <a:buChar char="•"/>
            </a:pPr>
            <a:r>
              <a:rPr lang="el-GR" sz="1200" kern="1200" baseline="0" dirty="0">
                <a:solidFill>
                  <a:schemeClr val="tx1"/>
                </a:solidFill>
                <a:latin typeface="+mn-lt"/>
                <a:ea typeface="+mn-ea"/>
                <a:cs typeface="+mn-cs"/>
              </a:rPr>
              <a:t>Αγορά σπιτιού</a:t>
            </a:r>
            <a:r>
              <a:rPr lang="en-US" dirty="0"/>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128507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Χάκερ θεωρείται γενικά οποιοσδήποτε</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εισβάλλει παράνομα σε ένα σύστημα υπολογιστή.</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Οι</a:t>
            </a:r>
            <a:r>
              <a:rPr lang="el-GR" sz="1200" kern="1200" baseline="0" dirty="0">
                <a:solidFill>
                  <a:schemeClr val="tx1"/>
                </a:solidFill>
                <a:effectLst/>
                <a:latin typeface="+mn-lt"/>
                <a:ea typeface="+mn-ea"/>
                <a:cs typeface="+mn-cs"/>
              </a:rPr>
              <a:t> τύποι των χάκερ μπορούν να προσδιοριστούν ως εξής</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Οι χάκερ με τα λευκά καπέλα (ή ηθικοί χάκερ),</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εισβάλλουν στα συστήματα με αγνές προθέσεις,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όπως για να δοκιμάσουν τα συστήματα ασφαλείας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και να εντοπίσουν τρωτά σημεία ή για να εκθέσουν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αδυναμίες</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Οι χάκερ με τα μαύρα καπέλα εισβάλλουν σε συστήματα προκειμένου να καταστρέψουν πληροφορίες ή να αποκομίσουν παράνομα οφέλη</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Οι χάκερ με τα γκρι καπέλα εισβάλλουν παράνομα σε συστήματα απλώς για να περηφανευτούν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για τις γνώσεις τους ή για να προσπαθήσουν να πουλήσουν τις υπηρεσίες τους για επιδιόρθωση των κενών ασφάλειας</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Ένα πρόγραμμα </a:t>
            </a:r>
            <a:r>
              <a:rPr lang="el-GR" sz="1200" b="0" kern="1200" baseline="0" dirty="0">
                <a:solidFill>
                  <a:schemeClr val="tx1"/>
                </a:solidFill>
                <a:latin typeface="+mn-lt"/>
                <a:ea typeface="+mn-ea"/>
                <a:cs typeface="+mn-cs"/>
              </a:rPr>
              <a:t>ανάλυσης πακέτων (</a:t>
            </a:r>
            <a:r>
              <a:rPr lang="el-GR" sz="1200" b="0" kern="1200" baseline="0" dirty="0" err="1">
                <a:solidFill>
                  <a:schemeClr val="tx1"/>
                </a:solidFill>
                <a:latin typeface="+mn-lt"/>
                <a:ea typeface="+mn-ea"/>
                <a:cs typeface="+mn-cs"/>
              </a:rPr>
              <a:t>sniffer</a:t>
            </a:r>
            <a:r>
              <a:rPr lang="el-GR" sz="1200" b="0" kern="1200" baseline="0" dirty="0">
                <a:solidFill>
                  <a:schemeClr val="tx1"/>
                </a:solidFill>
                <a:latin typeface="+mn-lt"/>
                <a:ea typeface="+mn-ea"/>
                <a:cs typeface="+mn-cs"/>
              </a:rPr>
              <a:t>) είναι ένα πρόγραμμα που αναπτύσσει ο </a:t>
            </a:r>
            <a:r>
              <a:rPr lang="el-GR" sz="1200" kern="1200" baseline="0" dirty="0">
                <a:solidFill>
                  <a:schemeClr val="tx1"/>
                </a:solidFill>
                <a:latin typeface="+mn-lt"/>
                <a:ea typeface="+mn-ea"/>
                <a:cs typeface="+mn-cs"/>
              </a:rPr>
              <a:t>χάκερ με το οποίο ερευνά κάθε πακέτο κατά τη διάρκεια της διαδρομής του στο διαδίκτυο</a:t>
            </a:r>
            <a:r>
              <a:rPr lang="en-US" sz="1200" b="0" i="0" u="none" strike="noStrike" kern="1200" baseline="0" dirty="0">
                <a:solidFill>
                  <a:schemeClr val="tx1"/>
                </a:solidFill>
                <a:latin typeface="+mn-lt"/>
                <a:ea typeface="+mn-ea"/>
                <a:cs typeface="+mn-cs"/>
              </a:rPr>
              <a:t>.</a:t>
            </a:r>
            <a:endParaRPr lang="el-GR"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K</a:t>
            </a:r>
            <a:r>
              <a:rPr lang="el-GR" sz="1200" kern="1200" baseline="0" dirty="0" err="1">
                <a:solidFill>
                  <a:schemeClr val="tx1"/>
                </a:solidFill>
                <a:latin typeface="+mn-lt"/>
                <a:ea typeface="+mn-ea"/>
                <a:cs typeface="+mn-cs"/>
              </a:rPr>
              <a:t>eylogger</a:t>
            </a:r>
            <a:r>
              <a:rPr lang="el-GR" sz="1200" kern="1200" baseline="0" dirty="0">
                <a:solidFill>
                  <a:schemeClr val="tx1"/>
                </a:solidFill>
                <a:latin typeface="+mn-lt"/>
                <a:ea typeface="+mn-ea"/>
                <a:cs typeface="+mn-cs"/>
              </a:rPr>
              <a:t> είναι ένα πρόγραμμα που αντιγράφει </a:t>
            </a:r>
            <a:r>
              <a:rPr lang="el-GR" sz="1200" kern="1200" baseline="0" dirty="0" err="1">
                <a:solidFill>
                  <a:schemeClr val="tx1"/>
                </a:solidFill>
                <a:latin typeface="+mn-lt"/>
                <a:ea typeface="+mn-ea"/>
                <a:cs typeface="+mn-cs"/>
              </a:rPr>
              <a:t>ό,τι</a:t>
            </a:r>
            <a:r>
              <a:rPr lang="el-GR" sz="1200" kern="1200" baseline="0" dirty="0">
                <a:solidFill>
                  <a:schemeClr val="tx1"/>
                </a:solidFill>
                <a:latin typeface="+mn-lt"/>
                <a:ea typeface="+mn-ea"/>
                <a:cs typeface="+mn-cs"/>
              </a:rPr>
              <a:t> πληκτρολογείτε στον υπολογιστή σ</a:t>
            </a:r>
            <a:r>
              <a:rPr lang="el-GR" sz="1200" b="0" i="0" u="none" strike="noStrike" kern="1200" baseline="0" dirty="0">
                <a:solidFill>
                  <a:schemeClr val="tx1"/>
                </a:solidFill>
                <a:latin typeface="+mn-lt"/>
                <a:ea typeface="+mn-ea"/>
                <a:cs typeface="+mn-cs"/>
              </a:rPr>
              <a:t>ας.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164712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Δούρειος ίππος (</a:t>
            </a:r>
            <a:r>
              <a:rPr lang="el-GR" sz="1200" kern="1200" dirty="0" err="1">
                <a:solidFill>
                  <a:schemeClr val="tx1"/>
                </a:solidFill>
                <a:effectLst/>
                <a:latin typeface="+mn-lt"/>
                <a:ea typeface="+mn-ea"/>
                <a:cs typeface="+mn-cs"/>
              </a:rPr>
              <a:t>Trojan</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horse</a:t>
            </a:r>
            <a:r>
              <a:rPr lang="el-GR"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είναι ένα πρόγραμμα που φαίνεται να είναι χρήσιμο ή</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επιθυμητό, όπως ένα παιχνίδι ή μια εικόνα για την</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προφύλαξη της οθόνης, αλλά στην πραγματικότητα,</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όταν εκτελεστεί, λειτουργεί κακόβουλα χωρίς να το</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γνωρίζετε.</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Οι </a:t>
            </a:r>
            <a:r>
              <a:rPr lang="el-GR" sz="1200" kern="1200" dirty="0" err="1">
                <a:solidFill>
                  <a:schemeClr val="tx1"/>
                </a:solidFill>
                <a:effectLst/>
                <a:latin typeface="+mn-lt"/>
                <a:ea typeface="+mn-ea"/>
                <a:cs typeface="+mn-cs"/>
              </a:rPr>
              <a:t>κερκόπορτες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backdoor</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program</a:t>
            </a:r>
            <a:r>
              <a:rPr lang="el-GR" sz="1200" kern="1200" dirty="0">
                <a:solidFill>
                  <a:schemeClr val="tx1"/>
                </a:solidFill>
                <a:effectLst/>
                <a:latin typeface="+mn-lt"/>
                <a:ea typeface="+mn-ea"/>
                <a:cs typeface="+mn-cs"/>
              </a:rPr>
              <a:t>) και τα </a:t>
            </a:r>
            <a:r>
              <a:rPr lang="el-GR" sz="1200" kern="1200" dirty="0" err="1">
                <a:solidFill>
                  <a:schemeClr val="tx1"/>
                </a:solidFill>
                <a:effectLst/>
                <a:latin typeface="+mn-lt"/>
                <a:ea typeface="+mn-ea"/>
                <a:cs typeface="+mn-cs"/>
              </a:rPr>
              <a:t>rootkit</a:t>
            </a:r>
            <a:r>
              <a:rPr lang="el-GR" sz="1200" kern="1200" dirty="0">
                <a:solidFill>
                  <a:schemeClr val="tx1"/>
                </a:solidFill>
                <a:effectLst/>
                <a:latin typeface="+mn-lt"/>
                <a:ea typeface="+mn-ea"/>
                <a:cs typeface="+mn-cs"/>
              </a:rPr>
              <a:t> είναι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προγράμματα τα οποία δίνουν στους χάκερ τη δυνατότητα να προσπελαύνουν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τον υπολογιστή σας και να αποκτούν σχεδόν τον πλήρη έλεγχό του, χωρίς την άδειά σας.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Ένας υπολογιστής που ελέγχεται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από έναν χάκερ με αυτό τον τρόπο αναφέρεται ως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υπολογιστής ζόμπι.</a:t>
            </a:r>
            <a:r>
              <a:rPr lang="el-GR" sz="1200" kern="1200" baseline="0" dirty="0">
                <a:solidFill>
                  <a:schemeClr val="tx1"/>
                </a:solidFill>
                <a:latin typeface="+mn-lt"/>
                <a:ea typeface="+mn-ea"/>
                <a:cs typeface="+mn-cs"/>
              </a:rPr>
              <a:t> Τα ζόμπι συνήθως χρησιμοποιούνται για να εξαπολύουν επιθέσεις άρνησης εξυπηρέτησης σε άλλους υπολογιστές.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237149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9/3/2018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chemeClr val="accent4">
                    <a:lumMod val="75000"/>
                  </a:schemeClr>
                </a:solidFill>
                <a:latin typeface="Malgun Gothic" pitchFamily="34" charset="-127"/>
                <a:ea typeface="Malgun Gothic" pitchFamily="34" charset="-127"/>
                <a:cs typeface="ＭＳ Ｐゴシック" charset="-128"/>
              </a:rPr>
              <a:t>A</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MARTIN</a:t>
            </a:r>
            <a:r>
              <a:rPr lang="el-GR" sz="2200" b="1" dirty="0">
                <a:solidFill>
                  <a:schemeClr val="accent4">
                    <a:lumMod val="75000"/>
                  </a:schemeClr>
                </a:solidFill>
                <a:latin typeface="Malgun Gothic" pitchFamily="34" charset="-127"/>
                <a:ea typeface="Malgun Gothic" pitchFamily="34" charset="-127"/>
                <a:cs typeface="ＭＳ Ｐゴシック" charset="-128"/>
              </a:rPr>
              <a:t>, </a:t>
            </a:r>
            <a:r>
              <a:rPr lang="en-US" sz="2200" b="1" dirty="0">
                <a:solidFill>
                  <a:schemeClr val="accent4">
                    <a:lumMod val="75000"/>
                  </a:schemeClr>
                </a:solidFill>
                <a:latin typeface="Malgun Gothic" pitchFamily="34" charset="-127"/>
                <a:ea typeface="Malgun Gothic" pitchFamily="34" charset="-127"/>
                <a:cs typeface="ＭＳ Ｐゴシック" charset="-128"/>
              </a:rPr>
              <a:t>M</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1">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070" y="1752600"/>
            <a:ext cx="3491730" cy="3600000"/>
          </a:xfrm>
          <a:prstGeom prst="rect">
            <a:avLst/>
          </a:prstGeom>
        </p:spPr>
      </p:pic>
      <p:sp>
        <p:nvSpPr>
          <p:cNvPr id="3" name="Content Placeholder 2"/>
          <p:cNvSpPr>
            <a:spLocks noGrp="1"/>
          </p:cNvSpPr>
          <p:nvPr>
            <p:ph idx="1"/>
          </p:nvPr>
        </p:nvSpPr>
        <p:spPr>
          <a:xfrm>
            <a:off x="457200" y="1600200"/>
            <a:ext cx="5257800" cy="4953000"/>
          </a:xfrm>
        </p:spPr>
        <p:txBody>
          <a:bodyPr>
            <a:normAutofit fontScale="92500" lnSpcReduction="10000"/>
          </a:bodyPr>
          <a:lstStyle/>
          <a:p>
            <a:pPr>
              <a:lnSpc>
                <a:spcPct val="110000"/>
              </a:lnSpc>
              <a:spcBef>
                <a:spcPts val="0"/>
              </a:spcBef>
              <a:spcAft>
                <a:spcPts val="1200"/>
              </a:spcAft>
            </a:pPr>
            <a:r>
              <a:rPr lang="el-GR" dirty="0">
                <a:solidFill>
                  <a:srgbClr val="007FA3"/>
                </a:solidFill>
              </a:rPr>
              <a:t>Οι Δούρειοι ίπποι φαίνονται χρήσιμοι αλλά λειτουργούν κακόβουλα</a:t>
            </a:r>
            <a:endParaRPr lang="en-US" dirty="0">
              <a:solidFill>
                <a:srgbClr val="007FA3"/>
              </a:solidFill>
            </a:endParaRPr>
          </a:p>
          <a:p>
            <a:pPr>
              <a:lnSpc>
                <a:spcPct val="110000"/>
              </a:lnSpc>
              <a:spcBef>
                <a:spcPts val="0"/>
              </a:spcBef>
              <a:spcAft>
                <a:spcPts val="1200"/>
              </a:spcAft>
            </a:pPr>
            <a:r>
              <a:rPr lang="el-GR" dirty="0">
                <a:solidFill>
                  <a:srgbClr val="007FA3"/>
                </a:solidFill>
              </a:rPr>
              <a:t>Οι </a:t>
            </a:r>
            <a:r>
              <a:rPr lang="el-GR" dirty="0" err="1">
                <a:solidFill>
                  <a:srgbClr val="007FA3"/>
                </a:solidFill>
              </a:rPr>
              <a:t>κερκόπορτες</a:t>
            </a:r>
            <a:r>
              <a:rPr lang="el-GR" dirty="0">
                <a:solidFill>
                  <a:srgbClr val="007FA3"/>
                </a:solidFill>
              </a:rPr>
              <a:t> και τα </a:t>
            </a:r>
            <a:r>
              <a:rPr lang="el-GR" dirty="0" err="1">
                <a:solidFill>
                  <a:srgbClr val="007FA3"/>
                </a:solidFill>
              </a:rPr>
              <a:t>rootkit</a:t>
            </a:r>
            <a:r>
              <a:rPr lang="el-GR" dirty="0">
                <a:solidFill>
                  <a:srgbClr val="007FA3"/>
                </a:solidFill>
              </a:rPr>
              <a:t> δίνουν στους χάκερ τη δυνατότητα να προσπελαύνουν τον υπολογιστή σας</a:t>
            </a:r>
            <a:endParaRPr lang="en-US" dirty="0">
              <a:solidFill>
                <a:srgbClr val="007FA3"/>
              </a:solidFill>
            </a:endParaRPr>
          </a:p>
          <a:p>
            <a:pPr>
              <a:lnSpc>
                <a:spcPct val="110000"/>
              </a:lnSpc>
              <a:spcBef>
                <a:spcPts val="0"/>
              </a:spcBef>
              <a:spcAft>
                <a:spcPts val="1200"/>
              </a:spcAft>
            </a:pPr>
            <a:r>
              <a:rPr lang="el-GR" dirty="0">
                <a:solidFill>
                  <a:srgbClr val="007FA3"/>
                </a:solidFill>
              </a:rPr>
              <a:t>Τα ζόμπι είναι υπολογιστές που ελέγχονται από χάκερ</a:t>
            </a:r>
            <a:endParaRPr lang="en-US" dirty="0">
              <a:solidFill>
                <a:srgbClr val="007FA3"/>
              </a:solidFill>
            </a:endParaRPr>
          </a:p>
        </p:txBody>
      </p:sp>
      <p:sp>
        <p:nvSpPr>
          <p:cNvPr id="6" name="Title 1"/>
          <p:cNvSpPr>
            <a:spLocks noGrp="1"/>
          </p:cNvSpPr>
          <p:nvPr>
            <p:ph type="title"/>
          </p:nvPr>
        </p:nvSpPr>
        <p:spPr>
          <a:xfrm>
            <a:off x="457200" y="0"/>
            <a:ext cx="8686800" cy="1600200"/>
          </a:xfrm>
        </p:spPr>
        <p:txBody>
          <a:bodyPr>
            <a:normAutofit/>
          </a:bodyPr>
          <a:lstStyle/>
          <a:p>
            <a:r>
              <a:rPr lang="el-GR" dirty="0"/>
              <a:t>Κλοπή ταυτότητας και χάκερ </a:t>
            </a:r>
            <a:br>
              <a:rPr lang="en-US" sz="3000" dirty="0"/>
            </a:br>
            <a:r>
              <a:rPr lang="el-GR" sz="3200" dirty="0"/>
              <a:t>Χάκερ</a:t>
            </a:r>
            <a:r>
              <a:rPr lang="en-US" sz="3200" dirty="0"/>
              <a:t> (</a:t>
            </a:r>
            <a:r>
              <a:rPr lang="el-GR" sz="3200" dirty="0"/>
              <a:t>2</a:t>
            </a:r>
            <a:r>
              <a:rPr lang="en-US" sz="3200" dirty="0"/>
              <a:t> </a:t>
            </a:r>
            <a:r>
              <a:rPr lang="el-GR" sz="3200" dirty="0"/>
              <a:t>από</a:t>
            </a:r>
            <a:r>
              <a:rPr lang="en-US" sz="3200" dirty="0"/>
              <a:t> 4) </a:t>
            </a:r>
            <a:r>
              <a:rPr lang="en-US" sz="2000" dirty="0"/>
              <a:t>(</a:t>
            </a:r>
            <a:r>
              <a:rPr lang="el-GR" sz="2000" dirty="0"/>
              <a:t>Στόχος</a:t>
            </a:r>
            <a:r>
              <a:rPr lang="en-US" sz="2000" dirty="0"/>
              <a:t> 9.2)</a:t>
            </a:r>
            <a:endParaRPr lang="en-US" sz="3000" dirty="0"/>
          </a:p>
        </p:txBody>
      </p:sp>
    </p:spTree>
    <p:extLst>
      <p:ext uri="{BB962C8B-B14F-4D97-AF65-F5344CB8AC3E}">
        <p14:creationId xmlns:p14="http://schemas.microsoft.com/office/powerpoint/2010/main" val="86968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EF36D59D-5512-4560-890F-FDE914A8E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661" y="1752600"/>
            <a:ext cx="4009339" cy="3492000"/>
          </a:xfrm>
          <a:prstGeom prst="rect">
            <a:avLst/>
          </a:prstGeom>
        </p:spPr>
      </p:pic>
      <p:sp>
        <p:nvSpPr>
          <p:cNvPr id="3" name="Content Placeholder 2"/>
          <p:cNvSpPr>
            <a:spLocks noGrp="1"/>
          </p:cNvSpPr>
          <p:nvPr>
            <p:ph idx="1"/>
          </p:nvPr>
        </p:nvSpPr>
        <p:spPr>
          <a:xfrm>
            <a:off x="457200" y="1600200"/>
            <a:ext cx="4876799" cy="5105400"/>
          </a:xfrm>
        </p:spPr>
        <p:txBody>
          <a:bodyPr>
            <a:normAutofit fontScale="77500" lnSpcReduction="20000"/>
          </a:bodyPr>
          <a:lstStyle/>
          <a:p>
            <a:pPr>
              <a:lnSpc>
                <a:spcPct val="120000"/>
              </a:lnSpc>
              <a:spcBef>
                <a:spcPts val="0"/>
              </a:spcBef>
              <a:spcAft>
                <a:spcPts val="1200"/>
              </a:spcAft>
            </a:pPr>
            <a:r>
              <a:rPr lang="el-GR" dirty="0">
                <a:solidFill>
                  <a:srgbClr val="007FA3"/>
                </a:solidFill>
              </a:rPr>
              <a:t>Άρνηση εξυπηρέτησης</a:t>
            </a:r>
            <a:endParaRPr lang="en-US" dirty="0">
              <a:solidFill>
                <a:srgbClr val="007FA3"/>
              </a:solidFill>
            </a:endParaRPr>
          </a:p>
          <a:p>
            <a:pPr lvl="1">
              <a:lnSpc>
                <a:spcPct val="120000"/>
              </a:lnSpc>
              <a:spcBef>
                <a:spcPts val="0"/>
              </a:spcBef>
              <a:spcAft>
                <a:spcPts val="1200"/>
              </a:spcAft>
            </a:pPr>
            <a:r>
              <a:rPr lang="el-GR" dirty="0"/>
              <a:t>Οι νόμιμοι χρήστες αποκλείονται από την πρόσβαση σε ένα σύστημα υπολογιστή</a:t>
            </a:r>
            <a:endParaRPr lang="en-US" dirty="0"/>
          </a:p>
          <a:p>
            <a:pPr lvl="1">
              <a:lnSpc>
                <a:spcPct val="120000"/>
              </a:lnSpc>
              <a:spcBef>
                <a:spcPts val="0"/>
              </a:spcBef>
              <a:spcAft>
                <a:spcPts val="1200"/>
              </a:spcAft>
            </a:pPr>
            <a:r>
              <a:rPr lang="el-GR" dirty="0"/>
              <a:t>Ο υπολογιστής τερματίζει τη λειτουργία του</a:t>
            </a:r>
            <a:endParaRPr lang="en-US" dirty="0"/>
          </a:p>
          <a:p>
            <a:pPr>
              <a:lnSpc>
                <a:spcPct val="120000"/>
              </a:lnSpc>
              <a:spcBef>
                <a:spcPts val="0"/>
              </a:spcBef>
              <a:spcAft>
                <a:spcPts val="1200"/>
              </a:spcAft>
            </a:pPr>
            <a:r>
              <a:rPr lang="el-GR" dirty="0">
                <a:solidFill>
                  <a:srgbClr val="007FA3"/>
                </a:solidFill>
              </a:rPr>
              <a:t>Κατανεμημένη επίθεση άρνησης εξυπηρέτησης (</a:t>
            </a:r>
            <a:r>
              <a:rPr lang="en-US" dirty="0">
                <a:solidFill>
                  <a:srgbClr val="007FA3"/>
                </a:solidFill>
              </a:rPr>
              <a:t>DDoS</a:t>
            </a:r>
            <a:r>
              <a:rPr lang="el-GR" dirty="0">
                <a:solidFill>
                  <a:srgbClr val="007FA3"/>
                </a:solidFill>
              </a:rPr>
              <a:t>)</a:t>
            </a:r>
            <a:endParaRPr lang="en-US" dirty="0">
              <a:solidFill>
                <a:srgbClr val="007FA3"/>
              </a:solidFill>
            </a:endParaRPr>
          </a:p>
          <a:p>
            <a:pPr>
              <a:lnSpc>
                <a:spcPct val="120000"/>
              </a:lnSpc>
              <a:spcBef>
                <a:spcPts val="0"/>
              </a:spcBef>
              <a:spcAft>
                <a:spcPts val="1200"/>
              </a:spcAft>
            </a:pPr>
            <a:r>
              <a:rPr lang="en-US" dirty="0">
                <a:solidFill>
                  <a:srgbClr val="007FA3"/>
                </a:solidFill>
              </a:rPr>
              <a:t>Botnet (</a:t>
            </a:r>
            <a:r>
              <a:rPr lang="el-GR" dirty="0">
                <a:solidFill>
                  <a:srgbClr val="007FA3"/>
                </a:solidFill>
              </a:rPr>
              <a:t>μια μεγάλη ομάδα προγραμμάτων λογισμικού που εκτελούνται αυτόνομα σε υπολογιστές ζόμπι</a:t>
            </a:r>
            <a:r>
              <a:rPr lang="en-US" dirty="0">
                <a:solidFill>
                  <a:srgbClr val="007FA3"/>
                </a:solidFill>
              </a:rPr>
              <a:t>)</a:t>
            </a:r>
          </a:p>
        </p:txBody>
      </p:sp>
      <p:sp>
        <p:nvSpPr>
          <p:cNvPr id="6" name="Title 1"/>
          <p:cNvSpPr>
            <a:spLocks noGrp="1"/>
          </p:cNvSpPr>
          <p:nvPr>
            <p:ph type="title"/>
          </p:nvPr>
        </p:nvSpPr>
        <p:spPr>
          <a:xfrm>
            <a:off x="457200" y="0"/>
            <a:ext cx="8686800" cy="1600200"/>
          </a:xfrm>
        </p:spPr>
        <p:txBody>
          <a:bodyPr>
            <a:normAutofit/>
          </a:bodyPr>
          <a:lstStyle/>
          <a:p>
            <a:r>
              <a:rPr lang="el-GR" dirty="0"/>
              <a:t>Κλοπή ταυτότητας και χάκερ </a:t>
            </a:r>
            <a:br>
              <a:rPr lang="en-US" sz="3000" dirty="0"/>
            </a:br>
            <a:r>
              <a:rPr lang="el-GR" sz="3200" dirty="0"/>
              <a:t>Χάκερ</a:t>
            </a:r>
            <a:r>
              <a:rPr lang="en-US" sz="3200" dirty="0"/>
              <a:t> (</a:t>
            </a:r>
            <a:r>
              <a:rPr lang="el-GR" sz="3200" dirty="0"/>
              <a:t>3</a:t>
            </a:r>
            <a:r>
              <a:rPr lang="en-US" sz="3200" dirty="0"/>
              <a:t> </a:t>
            </a:r>
            <a:r>
              <a:rPr lang="el-GR" sz="3200" dirty="0"/>
              <a:t>από</a:t>
            </a:r>
            <a:r>
              <a:rPr lang="en-US" sz="3200" dirty="0"/>
              <a:t> 4) </a:t>
            </a:r>
            <a:r>
              <a:rPr lang="en-US" sz="2000" dirty="0"/>
              <a:t>(</a:t>
            </a:r>
            <a:r>
              <a:rPr lang="el-GR" sz="2000" dirty="0"/>
              <a:t>Στόχος</a:t>
            </a:r>
            <a:r>
              <a:rPr lang="en-US" sz="2000" dirty="0"/>
              <a:t> 9.2)</a:t>
            </a:r>
            <a:endParaRPr lang="en-US" sz="3000" dirty="0"/>
          </a:p>
        </p:txBody>
      </p:sp>
    </p:spTree>
    <p:extLst>
      <p:ext uri="{BB962C8B-B14F-4D97-AF65-F5344CB8AC3E}">
        <p14:creationId xmlns:p14="http://schemas.microsoft.com/office/powerpoint/2010/main" val="28797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2743200"/>
          </a:xfrm>
        </p:spPr>
        <p:txBody>
          <a:bodyPr>
            <a:normAutofit fontScale="92500"/>
          </a:bodyPr>
          <a:lstStyle/>
          <a:p>
            <a:pPr>
              <a:spcBef>
                <a:spcPts val="0"/>
              </a:spcBef>
              <a:spcAft>
                <a:spcPts val="1800"/>
              </a:spcAft>
            </a:pPr>
            <a:r>
              <a:rPr lang="el-GR" dirty="0">
                <a:solidFill>
                  <a:srgbClr val="007FA3"/>
                </a:solidFill>
              </a:rPr>
              <a:t>Πακέτα εκμετάλλευσης - προγράμματα λογισμικού τα οποία εκτελούνται σε διακομιστές και αναζητούν ευπαθή σημεία των υπολογιστών</a:t>
            </a:r>
            <a:endParaRPr lang="en-US" dirty="0">
              <a:solidFill>
                <a:srgbClr val="007FA3"/>
              </a:solidFill>
            </a:endParaRPr>
          </a:p>
          <a:p>
            <a:pPr>
              <a:spcBef>
                <a:spcPts val="0"/>
              </a:spcBef>
              <a:spcAft>
                <a:spcPts val="1800"/>
              </a:spcAft>
            </a:pPr>
            <a:r>
              <a:rPr lang="el-GR" dirty="0">
                <a:solidFill>
                  <a:srgbClr val="007FA3"/>
                </a:solidFill>
              </a:rPr>
              <a:t>Οι λογικές θύρες (</a:t>
            </a:r>
            <a:r>
              <a:rPr lang="el-GR" dirty="0" err="1">
                <a:solidFill>
                  <a:srgbClr val="007FA3"/>
                </a:solidFill>
              </a:rPr>
              <a:t>logical</a:t>
            </a:r>
            <a:r>
              <a:rPr lang="el-GR" dirty="0">
                <a:solidFill>
                  <a:srgbClr val="007FA3"/>
                </a:solidFill>
              </a:rPr>
              <a:t> </a:t>
            </a:r>
            <a:r>
              <a:rPr lang="el-GR" dirty="0" err="1">
                <a:solidFill>
                  <a:srgbClr val="007FA3"/>
                </a:solidFill>
              </a:rPr>
              <a:t>port</a:t>
            </a:r>
            <a:r>
              <a:rPr lang="el-GR" dirty="0">
                <a:solidFill>
                  <a:srgbClr val="007FA3"/>
                </a:solidFill>
              </a:rPr>
              <a:t>) είναι εικονικές –όχι φυσικές– πύλες επικοινωνίας ή διαδρομές</a:t>
            </a:r>
            <a:endParaRPr lang="en-US" dirty="0">
              <a:solidFill>
                <a:srgbClr val="007FA3"/>
              </a:solidFill>
            </a:endParaRPr>
          </a:p>
        </p:txBody>
      </p:sp>
      <p:sp>
        <p:nvSpPr>
          <p:cNvPr id="7" name="Title 1"/>
          <p:cNvSpPr>
            <a:spLocks noGrp="1"/>
          </p:cNvSpPr>
          <p:nvPr>
            <p:ph type="title"/>
          </p:nvPr>
        </p:nvSpPr>
        <p:spPr>
          <a:xfrm>
            <a:off x="457200" y="0"/>
            <a:ext cx="8686800" cy="1600200"/>
          </a:xfrm>
        </p:spPr>
        <p:txBody>
          <a:bodyPr>
            <a:normAutofit/>
          </a:bodyPr>
          <a:lstStyle/>
          <a:p>
            <a:r>
              <a:rPr lang="el-GR" dirty="0"/>
              <a:t>Κλοπή ταυτότητας και χάκερ </a:t>
            </a:r>
            <a:br>
              <a:rPr lang="en-US" sz="3000" dirty="0"/>
            </a:br>
            <a:r>
              <a:rPr lang="el-GR" sz="3200" dirty="0"/>
              <a:t>Χάκερ</a:t>
            </a:r>
            <a:r>
              <a:rPr lang="en-US" sz="3200" dirty="0"/>
              <a:t> (</a:t>
            </a:r>
            <a:r>
              <a:rPr lang="el-GR" sz="3200" dirty="0"/>
              <a:t>4</a:t>
            </a:r>
            <a:r>
              <a:rPr lang="en-US" sz="3200" dirty="0"/>
              <a:t> </a:t>
            </a:r>
            <a:r>
              <a:rPr lang="el-GR" sz="3200" dirty="0"/>
              <a:t>από</a:t>
            </a:r>
            <a:r>
              <a:rPr lang="en-US" sz="3200" dirty="0"/>
              <a:t> 4) </a:t>
            </a:r>
            <a:r>
              <a:rPr lang="en-US" sz="2000" dirty="0"/>
              <a:t>(</a:t>
            </a:r>
            <a:r>
              <a:rPr lang="el-GR" sz="2000" dirty="0"/>
              <a:t>Στόχος</a:t>
            </a:r>
            <a:r>
              <a:rPr lang="en-US" sz="2000" dirty="0"/>
              <a:t> 9.2)</a:t>
            </a:r>
            <a:endParaRPr lang="en-US" sz="3000" dirty="0"/>
          </a:p>
        </p:txBody>
      </p:sp>
      <p:pic>
        <p:nvPicPr>
          <p:cNvPr id="2" name="Εικόνα 1">
            <a:extLst>
              <a:ext uri="{FF2B5EF4-FFF2-40B4-BE49-F238E27FC236}">
                <a16:creationId xmlns:a16="http://schemas.microsoft.com/office/drawing/2014/main" id="{6374A4A9-F4CE-4CA0-B151-0FF118415DF5}"/>
              </a:ext>
            </a:extLst>
          </p:cNvPr>
          <p:cNvPicPr>
            <a:picLocks noChangeAspect="1"/>
          </p:cNvPicPr>
          <p:nvPr/>
        </p:nvPicPr>
        <p:blipFill rotWithShape="1">
          <a:blip r:embed="rId3" cstate="print"/>
          <a:srcRect l="8222" t="32222" r="36667" b="25556"/>
          <a:stretch/>
        </p:blipFill>
        <p:spPr>
          <a:xfrm>
            <a:off x="4621264" y="4086000"/>
            <a:ext cx="4522736" cy="2772000"/>
          </a:xfrm>
          <a:prstGeom prst="rect">
            <a:avLst/>
          </a:prstGeom>
        </p:spPr>
      </p:pic>
    </p:spTree>
    <p:extLst>
      <p:ext uri="{BB962C8B-B14F-4D97-AF65-F5344CB8AC3E}">
        <p14:creationId xmlns:p14="http://schemas.microsoft.com/office/powerpoint/2010/main" val="33045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Ιοί υπολογιστών</a:t>
            </a:r>
            <a:br>
              <a:rPr lang="en-US" sz="3000" dirty="0"/>
            </a:br>
            <a:r>
              <a:rPr lang="el-GR" sz="3000" dirty="0"/>
              <a:t>Τα βασικά για τους ιούς</a:t>
            </a:r>
            <a:r>
              <a:rPr lang="en-US" sz="3200" dirty="0"/>
              <a:t> </a:t>
            </a:r>
            <a:r>
              <a:rPr lang="en-US" sz="2000" dirty="0"/>
              <a:t>(</a:t>
            </a:r>
            <a:r>
              <a:rPr lang="el-GR" sz="2000" dirty="0"/>
              <a:t>Στόχος</a:t>
            </a:r>
            <a:r>
              <a:rPr lang="en-US" sz="2000" dirty="0"/>
              <a:t> 9.3)</a:t>
            </a:r>
            <a:endParaRPr lang="en-US" sz="3000" dirty="0"/>
          </a:p>
        </p:txBody>
      </p:sp>
      <p:sp>
        <p:nvSpPr>
          <p:cNvPr id="3" name="Content Placeholder 2"/>
          <p:cNvSpPr>
            <a:spLocks noGrp="1"/>
          </p:cNvSpPr>
          <p:nvPr>
            <p:ph idx="1"/>
          </p:nvPr>
        </p:nvSpPr>
        <p:spPr>
          <a:xfrm>
            <a:off x="457200" y="1600200"/>
            <a:ext cx="8358649" cy="5105400"/>
          </a:xfrm>
        </p:spPr>
        <p:txBody>
          <a:bodyPr>
            <a:normAutofit fontScale="92500"/>
          </a:bodyPr>
          <a:lstStyle/>
          <a:p>
            <a:pPr>
              <a:spcBef>
                <a:spcPts val="0"/>
              </a:spcBef>
              <a:spcAft>
                <a:spcPts val="1200"/>
              </a:spcAft>
            </a:pPr>
            <a:r>
              <a:rPr lang="el-GR" dirty="0">
                <a:solidFill>
                  <a:srgbClr val="007FA3"/>
                </a:solidFill>
              </a:rPr>
              <a:t>Πρόγραμμα υπολογιστή που προσκολλάται σε κάποιο άλλο προσπαθώντας να εξαπλωθεί σε άλλους υπολογιστές</a:t>
            </a:r>
            <a:endParaRPr lang="en-US" dirty="0">
              <a:solidFill>
                <a:srgbClr val="007FA3"/>
              </a:solidFill>
            </a:endParaRPr>
          </a:p>
          <a:p>
            <a:pPr>
              <a:spcBef>
                <a:spcPts val="0"/>
              </a:spcBef>
              <a:spcAft>
                <a:spcPts val="1200"/>
              </a:spcAft>
            </a:pPr>
            <a:r>
              <a:rPr lang="el-GR" dirty="0">
                <a:solidFill>
                  <a:srgbClr val="007FA3"/>
                </a:solidFill>
              </a:rPr>
              <a:t>Ο κύριος σκοπός ενός ιού είναι να αντιγράψει τον εαυτό του και τον κώδικά του σε όσο το δυνατόν περισσότερα αρχεία φιλοξενίας</a:t>
            </a:r>
            <a:endParaRPr lang="en-US" dirty="0">
              <a:solidFill>
                <a:srgbClr val="007FA3"/>
              </a:solidFill>
            </a:endParaRPr>
          </a:p>
          <a:p>
            <a:pPr>
              <a:spcBef>
                <a:spcPts val="0"/>
              </a:spcBef>
              <a:spcAft>
                <a:spcPts val="1200"/>
              </a:spcAft>
            </a:pPr>
            <a:r>
              <a:rPr lang="el-GR" dirty="0">
                <a:solidFill>
                  <a:srgbClr val="007FA3"/>
                </a:solidFill>
              </a:rPr>
              <a:t>Οι δευτερεύοντες στόχοι του μπορεί να είναι καταστροφικοί</a:t>
            </a:r>
            <a:endParaRPr lang="en-US" dirty="0">
              <a:solidFill>
                <a:srgbClr val="007FA3"/>
              </a:solidFill>
            </a:endParaRPr>
          </a:p>
          <a:p>
            <a:pPr>
              <a:spcBef>
                <a:spcPts val="0"/>
              </a:spcBef>
              <a:spcAft>
                <a:spcPts val="1200"/>
              </a:spcAft>
              <a:defRPr/>
            </a:pPr>
            <a:r>
              <a:rPr lang="el-GR" dirty="0">
                <a:solidFill>
                  <a:srgbClr val="007FA3"/>
                </a:solidFill>
              </a:rPr>
              <a:t>Τα </a:t>
            </a:r>
            <a:r>
              <a:rPr lang="el-GR" dirty="0" err="1">
                <a:solidFill>
                  <a:srgbClr val="007FA3"/>
                </a:solidFill>
              </a:rPr>
              <a:t>smartphone</a:t>
            </a:r>
            <a:r>
              <a:rPr lang="el-GR" dirty="0">
                <a:solidFill>
                  <a:srgbClr val="007FA3"/>
                </a:solidFill>
              </a:rPr>
              <a:t>, τα </a:t>
            </a:r>
            <a:r>
              <a:rPr lang="el-GR" dirty="0" err="1">
                <a:solidFill>
                  <a:srgbClr val="007FA3"/>
                </a:solidFill>
              </a:rPr>
              <a:t>tablet</a:t>
            </a:r>
            <a:r>
              <a:rPr lang="el-GR" dirty="0">
                <a:solidFill>
                  <a:srgbClr val="007FA3"/>
                </a:solidFill>
              </a:rPr>
              <a:t> και άλλες συσκευές μπορούν επίσης να μολυνθούν από ιούς</a:t>
            </a:r>
            <a:endParaRPr lang="en-US" dirty="0">
              <a:solidFill>
                <a:srgbClr val="007FA3"/>
              </a:solidFill>
            </a:endParaRPr>
          </a:p>
        </p:txBody>
      </p:sp>
    </p:spTree>
    <p:extLst>
      <p:ext uri="{BB962C8B-B14F-4D97-AF65-F5344CB8AC3E}">
        <p14:creationId xmlns:p14="http://schemas.microsoft.com/office/powerpoint/2010/main" val="296748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Autofit/>
          </a:bodyPr>
          <a:lstStyle/>
          <a:p>
            <a:r>
              <a:rPr lang="el-GR" dirty="0"/>
              <a:t>Ιοί υπολογιστών</a:t>
            </a:r>
            <a:br>
              <a:rPr lang="en-US" sz="3000" dirty="0"/>
            </a:br>
            <a:r>
              <a:rPr lang="el-GR" sz="3000" dirty="0"/>
              <a:t>Τύποι ιών</a:t>
            </a:r>
            <a:r>
              <a:rPr lang="en-US" sz="3200" dirty="0"/>
              <a:t> (1 </a:t>
            </a:r>
            <a:r>
              <a:rPr lang="el-GR" sz="3200" dirty="0"/>
              <a:t>από</a:t>
            </a:r>
            <a:r>
              <a:rPr lang="en-US" sz="3200" dirty="0"/>
              <a:t> 2) </a:t>
            </a:r>
            <a:r>
              <a:rPr lang="en-US" sz="2000" dirty="0"/>
              <a:t>(</a:t>
            </a:r>
            <a:r>
              <a:rPr lang="el-GR" sz="2000" dirty="0"/>
              <a:t>Στόχος</a:t>
            </a:r>
            <a:r>
              <a:rPr lang="en-US" sz="2000" dirty="0"/>
              <a:t> 9.4)</a:t>
            </a:r>
            <a:endParaRPr lang="en-US" dirty="0"/>
          </a:p>
        </p:txBody>
      </p:sp>
      <p:pic>
        <p:nvPicPr>
          <p:cNvPr id="3" name="Εικόνα 2">
            <a:extLst>
              <a:ext uri="{FF2B5EF4-FFF2-40B4-BE49-F238E27FC236}">
                <a16:creationId xmlns:a16="http://schemas.microsoft.com/office/drawing/2014/main" id="{0119275A-6F89-4F28-841B-C002B500FFBB}"/>
              </a:ext>
            </a:extLst>
          </p:cNvPr>
          <p:cNvPicPr>
            <a:picLocks noChangeAspect="1"/>
          </p:cNvPicPr>
          <p:nvPr/>
        </p:nvPicPr>
        <p:blipFill rotWithShape="1">
          <a:blip r:embed="rId3" cstate="print"/>
          <a:srcRect l="7334" t="27778" r="25110" b="7778"/>
          <a:stretch/>
        </p:blipFill>
        <p:spPr>
          <a:xfrm>
            <a:off x="4143718" y="1979400"/>
            <a:ext cx="5000282" cy="3816000"/>
          </a:xfrm>
          <a:prstGeom prst="rect">
            <a:avLst/>
          </a:prstGeom>
        </p:spPr>
      </p:pic>
      <p:sp>
        <p:nvSpPr>
          <p:cNvPr id="5" name="TextBox 4"/>
          <p:cNvSpPr txBox="1"/>
          <p:nvPr/>
        </p:nvSpPr>
        <p:spPr>
          <a:xfrm>
            <a:off x="228600" y="1600200"/>
            <a:ext cx="4495800" cy="4824398"/>
          </a:xfrm>
          <a:prstGeom prst="rect">
            <a:avLst/>
          </a:prstGeom>
          <a:noFill/>
        </p:spPr>
        <p:txBody>
          <a:bodyPr wrap="square" rtlCol="0">
            <a:spAutoFit/>
          </a:bodyPr>
          <a:lstStyle/>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Ιοί τομέα εκκίνησης</a:t>
            </a:r>
            <a:endParaRPr lang="en-US" sz="3000" dirty="0">
              <a:solidFill>
                <a:srgbClr val="007FA3"/>
              </a:solidFill>
            </a:endParaRPr>
          </a:p>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Βόμβες λογικής και ωρολογιακές βόμβες</a:t>
            </a:r>
            <a:endParaRPr lang="en-US" sz="3000" dirty="0">
              <a:solidFill>
                <a:srgbClr val="007FA3"/>
              </a:solidFill>
            </a:endParaRPr>
          </a:p>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Σκουλήκια</a:t>
            </a:r>
            <a:endParaRPr lang="en-US" sz="3000" dirty="0">
              <a:solidFill>
                <a:srgbClr val="007FA3"/>
              </a:solidFill>
            </a:endParaRPr>
          </a:p>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Ιοί δέσμης ενεργειών και ιοί μακροεντολών</a:t>
            </a:r>
            <a:endParaRPr lang="en-US" sz="3000" dirty="0">
              <a:solidFill>
                <a:srgbClr val="007FA3"/>
              </a:solidFill>
            </a:endParaRPr>
          </a:p>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Ιοί ηλεκτρονικού ταχυδρομείου</a:t>
            </a:r>
            <a:endParaRPr lang="en-US" sz="3000" dirty="0">
              <a:solidFill>
                <a:srgbClr val="007FA3"/>
              </a:solidFill>
            </a:endParaRPr>
          </a:p>
          <a:p>
            <a:pPr marL="256032" indent="-256032">
              <a:spcAft>
                <a:spcPts val="900"/>
              </a:spcAft>
              <a:buClr>
                <a:srgbClr val="007FA3"/>
              </a:buClr>
              <a:buSzPct val="100000"/>
              <a:buFont typeface="Arial" panose="020B0604020202020204" pitchFamily="34" charset="0"/>
              <a:buChar char="•"/>
            </a:pPr>
            <a:r>
              <a:rPr lang="el-GR" sz="3000" dirty="0">
                <a:solidFill>
                  <a:srgbClr val="007FA3"/>
                </a:solidFill>
              </a:rPr>
              <a:t>Ιοί κρυπτογράφησης</a:t>
            </a:r>
            <a:endParaRPr lang="en-US" sz="3000" dirty="0">
              <a:solidFill>
                <a:srgbClr val="007FA3"/>
              </a:solidFill>
            </a:endParaRPr>
          </a:p>
        </p:txBody>
      </p:sp>
    </p:spTree>
    <p:extLst>
      <p:ext uri="{BB962C8B-B14F-4D97-AF65-F5344CB8AC3E}">
        <p14:creationId xmlns:p14="http://schemas.microsoft.com/office/powerpoint/2010/main" val="265619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600200"/>
            <a:ext cx="8229600" cy="5029200"/>
          </a:xfrm>
        </p:spPr>
        <p:txBody>
          <a:bodyPr>
            <a:normAutofit fontScale="92500" lnSpcReduction="10000"/>
          </a:bodyPr>
          <a:lstStyle/>
          <a:p>
            <a:pPr>
              <a:spcBef>
                <a:spcPts val="0"/>
              </a:spcBef>
              <a:spcAft>
                <a:spcPts val="900"/>
              </a:spcAft>
            </a:pPr>
            <a:r>
              <a:rPr lang="el-GR" dirty="0">
                <a:solidFill>
                  <a:srgbClr val="007FA3"/>
                </a:solidFill>
              </a:rPr>
              <a:t>Ταξινόμηση με βάση τις μεθόδους που χρησιμοποιούν έτσι ώστε να αποφύγουν τον εντοπισμό τους</a:t>
            </a:r>
            <a:endParaRPr lang="en-US" dirty="0">
              <a:solidFill>
                <a:srgbClr val="007FA3"/>
              </a:solidFill>
            </a:endParaRPr>
          </a:p>
          <a:p>
            <a:pPr lvl="1">
              <a:spcBef>
                <a:spcPts val="0"/>
              </a:spcBef>
              <a:spcAft>
                <a:spcPts val="900"/>
              </a:spcAft>
            </a:pPr>
            <a:r>
              <a:rPr lang="el-GR" dirty="0"/>
              <a:t>Οι πολυμορφικοί ιοί τροποποιούν τον κώδικά τους ή τον ξαναγράφουν σε τακτά διαστήματα, έτσι ώστε να αποφύγει τον εντοπισμό</a:t>
            </a:r>
            <a:endParaRPr lang="en-US" dirty="0">
              <a:effectLst/>
            </a:endParaRPr>
          </a:p>
          <a:p>
            <a:pPr lvl="1">
              <a:spcBef>
                <a:spcPts val="0"/>
              </a:spcBef>
              <a:spcAft>
                <a:spcPts val="900"/>
              </a:spcAft>
            </a:pPr>
            <a:r>
              <a:rPr lang="el-GR" dirty="0"/>
              <a:t>Οι πολυμερείς ιοί έχουν σχεδιαστεί έτσι ώστε να μολύνουν πολλούς τύπους αρχείων</a:t>
            </a:r>
            <a:endParaRPr lang="en-US" dirty="0">
              <a:effectLst/>
            </a:endParaRPr>
          </a:p>
          <a:p>
            <a:pPr lvl="1">
              <a:spcBef>
                <a:spcPts val="0"/>
              </a:spcBef>
              <a:spcAft>
                <a:spcPts val="900"/>
              </a:spcAft>
            </a:pPr>
            <a:r>
              <a:rPr lang="el-GR" dirty="0"/>
              <a:t>Οι αόρατοι ιοί διαγράφουν προσωρινά τον κώδικά τους από τα αρχεία στα οποία εδρεύουν και στη συνέχεια κρύβονται στην ενεργή μνήμη του υπολογιστή</a:t>
            </a:r>
            <a:endParaRPr lang="en-US" dirty="0">
              <a:effectLst/>
            </a:endParaRPr>
          </a:p>
        </p:txBody>
      </p:sp>
      <p:sp>
        <p:nvSpPr>
          <p:cNvPr id="6" name="Title 1">
            <a:extLst>
              <a:ext uri="{FF2B5EF4-FFF2-40B4-BE49-F238E27FC236}">
                <a16:creationId xmlns:a16="http://schemas.microsoft.com/office/drawing/2014/main" id="{B5BFBEAE-EF91-4022-91C5-FA31C793DC45}"/>
              </a:ext>
            </a:extLst>
          </p:cNvPr>
          <p:cNvSpPr>
            <a:spLocks noGrp="1"/>
          </p:cNvSpPr>
          <p:nvPr>
            <p:ph type="title"/>
          </p:nvPr>
        </p:nvSpPr>
        <p:spPr>
          <a:xfrm>
            <a:off x="457200" y="0"/>
            <a:ext cx="8686800" cy="1600200"/>
          </a:xfrm>
        </p:spPr>
        <p:txBody>
          <a:bodyPr>
            <a:noAutofit/>
          </a:bodyPr>
          <a:lstStyle/>
          <a:p>
            <a:r>
              <a:rPr lang="el-GR" dirty="0"/>
              <a:t>Ιοί υπολογιστών</a:t>
            </a:r>
            <a:br>
              <a:rPr lang="en-US" sz="3000" dirty="0"/>
            </a:br>
            <a:r>
              <a:rPr lang="el-GR" sz="3000" dirty="0"/>
              <a:t>Τύποι ιών</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9.4)</a:t>
            </a:r>
            <a:endParaRPr lang="en-US" dirty="0"/>
          </a:p>
        </p:txBody>
      </p:sp>
    </p:spTree>
    <p:extLst>
      <p:ext uri="{BB962C8B-B14F-4D97-AF65-F5344CB8AC3E}">
        <p14:creationId xmlns:p14="http://schemas.microsoft.com/office/powerpoint/2010/main" val="37698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Autofit/>
          </a:bodyPr>
          <a:lstStyle/>
          <a:p>
            <a:r>
              <a:rPr lang="el-GR" sz="3700" dirty="0"/>
              <a:t>Διαδικτυακές οχλήσεις και κοινωνική μηχανική</a:t>
            </a:r>
            <a:br>
              <a:rPr lang="en-US" sz="2700" dirty="0"/>
            </a:br>
            <a:r>
              <a:rPr lang="el-GR" sz="3200" dirty="0"/>
              <a:t>Διαδικτυακές οχλήσεις</a:t>
            </a:r>
            <a:r>
              <a:rPr lang="en-US" sz="3200" dirty="0"/>
              <a:t> (1 </a:t>
            </a:r>
            <a:r>
              <a:rPr lang="el-GR" sz="3200" dirty="0"/>
              <a:t>από</a:t>
            </a:r>
            <a:r>
              <a:rPr lang="en-US" sz="3200" dirty="0"/>
              <a:t> 3) </a:t>
            </a:r>
            <a:r>
              <a:rPr lang="en-US" sz="2000" dirty="0"/>
              <a:t>(</a:t>
            </a:r>
            <a:r>
              <a:rPr lang="el-GR" sz="2000" dirty="0"/>
              <a:t>Στόχος</a:t>
            </a:r>
            <a:r>
              <a:rPr lang="en-US" sz="2000" dirty="0"/>
              <a:t> 9.5)</a:t>
            </a:r>
            <a:endParaRPr lang="en-US" sz="3000" dirty="0"/>
          </a:p>
        </p:txBody>
      </p:sp>
      <p:sp>
        <p:nvSpPr>
          <p:cNvPr id="3" name="Content Placeholder 2"/>
          <p:cNvSpPr>
            <a:spLocks noGrp="1"/>
          </p:cNvSpPr>
          <p:nvPr>
            <p:ph idx="1"/>
          </p:nvPr>
        </p:nvSpPr>
        <p:spPr>
          <a:xfrm>
            <a:off x="457200" y="1752600"/>
            <a:ext cx="8358649" cy="4800600"/>
          </a:xfrm>
        </p:spPr>
        <p:txBody>
          <a:bodyPr>
            <a:normAutofit fontScale="92500" lnSpcReduction="10000"/>
          </a:bodyPr>
          <a:lstStyle/>
          <a:p>
            <a:pPr>
              <a:spcBef>
                <a:spcPts val="0"/>
              </a:spcBef>
              <a:spcAft>
                <a:spcPts val="1800"/>
              </a:spcAft>
            </a:pPr>
            <a:r>
              <a:rPr lang="el-GR" dirty="0">
                <a:solidFill>
                  <a:srgbClr val="007FA3"/>
                </a:solidFill>
              </a:rPr>
              <a:t>Το κακόβουλο λογισμικό έχει κακές προθέσεις</a:t>
            </a:r>
            <a:endParaRPr lang="en-US" dirty="0">
              <a:solidFill>
                <a:srgbClr val="007FA3"/>
              </a:solidFill>
            </a:endParaRPr>
          </a:p>
          <a:p>
            <a:pPr lvl="1">
              <a:spcBef>
                <a:spcPts val="0"/>
              </a:spcBef>
              <a:spcAft>
                <a:spcPts val="1800"/>
              </a:spcAft>
            </a:pPr>
            <a:r>
              <a:rPr lang="el-GR" dirty="0"/>
              <a:t>Το </a:t>
            </a:r>
            <a:r>
              <a:rPr lang="en-US" dirty="0"/>
              <a:t>adware </a:t>
            </a:r>
            <a:r>
              <a:rPr lang="el-GR" dirty="0"/>
              <a:t>προβάλλει χορηγούμενες διαφημίσεις</a:t>
            </a:r>
            <a:endParaRPr lang="en-US" dirty="0"/>
          </a:p>
          <a:p>
            <a:pPr lvl="1">
              <a:spcBef>
                <a:spcPts val="0"/>
              </a:spcBef>
              <a:spcAft>
                <a:spcPts val="1800"/>
              </a:spcAft>
            </a:pPr>
            <a:r>
              <a:rPr lang="el-GR" dirty="0"/>
              <a:t>Το </a:t>
            </a:r>
            <a:r>
              <a:rPr lang="el-GR" dirty="0" err="1"/>
              <a:t>spyware</a:t>
            </a:r>
            <a:r>
              <a:rPr lang="el-GR" dirty="0"/>
              <a:t> είναι ένα ανεπιθύμητο πρόγραμμα</a:t>
            </a:r>
            <a:endParaRPr lang="en-US" dirty="0"/>
          </a:p>
          <a:p>
            <a:pPr lvl="2">
              <a:spcBef>
                <a:spcPts val="0"/>
              </a:spcBef>
              <a:spcAft>
                <a:spcPts val="1800"/>
              </a:spcAft>
            </a:pPr>
            <a:r>
              <a:rPr lang="el-GR" dirty="0"/>
              <a:t>Μεταδίδει πληροφορίες </a:t>
            </a:r>
            <a:endParaRPr lang="en-US" dirty="0"/>
          </a:p>
          <a:p>
            <a:pPr lvl="2">
              <a:spcBef>
                <a:spcPts val="0"/>
              </a:spcBef>
              <a:spcAft>
                <a:spcPts val="1800"/>
              </a:spcAft>
            </a:pPr>
            <a:r>
              <a:rPr lang="en-US" dirty="0"/>
              <a:t>X</a:t>
            </a:r>
            <a:r>
              <a:rPr lang="el-GR" dirty="0" err="1"/>
              <a:t>ρησιμοποιεί</a:t>
            </a:r>
            <a:r>
              <a:rPr lang="el-GR" dirty="0"/>
              <a:t> </a:t>
            </a:r>
            <a:r>
              <a:rPr lang="en-US" dirty="0"/>
              <a:t>cookie </a:t>
            </a:r>
            <a:r>
              <a:rPr lang="el-GR" dirty="0"/>
              <a:t>παρακολούθησης</a:t>
            </a:r>
            <a:endParaRPr lang="en-US" dirty="0"/>
          </a:p>
          <a:p>
            <a:pPr lvl="2">
              <a:spcBef>
                <a:spcPts val="0"/>
              </a:spcBef>
              <a:spcAft>
                <a:spcPts val="1800"/>
              </a:spcAft>
            </a:pPr>
            <a:r>
              <a:rPr lang="el-GR" dirty="0"/>
              <a:t>Ένα πρόγραμμα </a:t>
            </a:r>
            <a:r>
              <a:rPr lang="el-GR" dirty="0" err="1"/>
              <a:t>keylogger</a:t>
            </a:r>
            <a:r>
              <a:rPr lang="el-GR" dirty="0"/>
              <a:t> παρακολουθεί όσα πληκτρολογούν οι χρήστες</a:t>
            </a:r>
            <a:endParaRPr lang="en-US" dirty="0"/>
          </a:p>
          <a:p>
            <a:pPr>
              <a:spcBef>
                <a:spcPts val="0"/>
              </a:spcBef>
              <a:spcAft>
                <a:spcPts val="1800"/>
              </a:spcAft>
            </a:pPr>
            <a:r>
              <a:rPr lang="el-GR" dirty="0">
                <a:solidFill>
                  <a:srgbClr val="007FA3"/>
                </a:solidFill>
              </a:rPr>
              <a:t>Υπάρχουν πολλά προγράμματα προστασίας από </a:t>
            </a:r>
            <a:r>
              <a:rPr lang="en-US" dirty="0">
                <a:solidFill>
                  <a:srgbClr val="007FA3"/>
                </a:solidFill>
              </a:rPr>
              <a:t>spyware</a:t>
            </a:r>
          </a:p>
        </p:txBody>
      </p:sp>
    </p:spTree>
    <p:extLst>
      <p:ext uri="{BB962C8B-B14F-4D97-AF65-F5344CB8AC3E}">
        <p14:creationId xmlns:p14="http://schemas.microsoft.com/office/powerpoint/2010/main" val="28540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1371600"/>
          </a:xfrm>
        </p:spPr>
        <p:txBody>
          <a:bodyPr/>
          <a:lstStyle/>
          <a:p>
            <a:pPr>
              <a:spcBef>
                <a:spcPts val="0"/>
              </a:spcBef>
              <a:spcAft>
                <a:spcPts val="900"/>
              </a:spcAft>
            </a:pPr>
            <a:r>
              <a:rPr lang="en-US" sz="3000" dirty="0">
                <a:solidFill>
                  <a:srgbClr val="007FA3"/>
                </a:solidFill>
              </a:rPr>
              <a:t>Spam (</a:t>
            </a:r>
            <a:r>
              <a:rPr lang="el-GR" sz="3000" dirty="0">
                <a:solidFill>
                  <a:srgbClr val="007FA3"/>
                </a:solidFill>
              </a:rPr>
              <a:t>ανεπιθύμητα μηνύματα ηλεκτρονικού ταχυδρομείου</a:t>
            </a:r>
            <a:r>
              <a:rPr lang="en-US" sz="3000" dirty="0">
                <a:solidFill>
                  <a:srgbClr val="007FA3"/>
                </a:solidFill>
              </a:rPr>
              <a:t>)</a:t>
            </a:r>
          </a:p>
          <a:p>
            <a:pPr>
              <a:spcBef>
                <a:spcPts val="0"/>
              </a:spcBef>
              <a:spcAft>
                <a:spcPts val="900"/>
              </a:spcAft>
            </a:pPr>
            <a:r>
              <a:rPr lang="el-GR" sz="3000" dirty="0">
                <a:solidFill>
                  <a:srgbClr val="007FA3"/>
                </a:solidFill>
              </a:rPr>
              <a:t>Τακτικές ελαχιστοποίησης των</a:t>
            </a:r>
            <a:r>
              <a:rPr lang="en-US" sz="3000" dirty="0">
                <a:solidFill>
                  <a:srgbClr val="007FA3"/>
                </a:solidFill>
              </a:rPr>
              <a:t> spam (</a:t>
            </a:r>
            <a:r>
              <a:rPr lang="el-GR" sz="3000" dirty="0">
                <a:solidFill>
                  <a:srgbClr val="007FA3"/>
                </a:solidFill>
              </a:rPr>
              <a:t>φίλτρο </a:t>
            </a:r>
            <a:r>
              <a:rPr lang="en-US" sz="3000" dirty="0">
                <a:solidFill>
                  <a:srgbClr val="007FA3"/>
                </a:solidFill>
              </a:rPr>
              <a:t>spam)</a:t>
            </a:r>
          </a:p>
        </p:txBody>
      </p:sp>
      <p:sp>
        <p:nvSpPr>
          <p:cNvPr id="8" name="Title 1">
            <a:extLst>
              <a:ext uri="{FF2B5EF4-FFF2-40B4-BE49-F238E27FC236}">
                <a16:creationId xmlns:a16="http://schemas.microsoft.com/office/drawing/2014/main" id="{6DB1B29E-90B1-4A0A-A32E-035430683459}"/>
              </a:ext>
            </a:extLst>
          </p:cNvPr>
          <p:cNvSpPr>
            <a:spLocks noGrp="1"/>
          </p:cNvSpPr>
          <p:nvPr>
            <p:ph type="title"/>
          </p:nvPr>
        </p:nvSpPr>
        <p:spPr>
          <a:xfrm>
            <a:off x="457200" y="0"/>
            <a:ext cx="8686800" cy="1600200"/>
          </a:xfrm>
        </p:spPr>
        <p:txBody>
          <a:bodyPr>
            <a:noAutofit/>
          </a:bodyPr>
          <a:lstStyle/>
          <a:p>
            <a:r>
              <a:rPr lang="el-GR" sz="3700" dirty="0"/>
              <a:t>Διαδικτυακές οχλήσεις και κοινωνική μηχανική</a:t>
            </a:r>
            <a:br>
              <a:rPr lang="en-US" sz="2700" dirty="0"/>
            </a:br>
            <a:r>
              <a:rPr lang="el-GR" sz="3200" dirty="0"/>
              <a:t>Διαδικτυακές οχλήσεις</a:t>
            </a:r>
            <a:r>
              <a:rPr lang="en-US" sz="3200" dirty="0"/>
              <a:t> (</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9.5)</a:t>
            </a:r>
            <a:endParaRPr lang="en-US" sz="3000" dirty="0"/>
          </a:p>
        </p:txBody>
      </p:sp>
      <p:pic>
        <p:nvPicPr>
          <p:cNvPr id="9" name="Εικόνα 8">
            <a:extLst>
              <a:ext uri="{FF2B5EF4-FFF2-40B4-BE49-F238E27FC236}">
                <a16:creationId xmlns:a16="http://schemas.microsoft.com/office/drawing/2014/main" id="{E5280435-FB59-492C-A298-6C65CAB5C85A}"/>
              </a:ext>
            </a:extLst>
          </p:cNvPr>
          <p:cNvPicPr>
            <a:picLocks noChangeAspect="1"/>
          </p:cNvPicPr>
          <p:nvPr/>
        </p:nvPicPr>
        <p:blipFill rotWithShape="1">
          <a:blip r:embed="rId3" cstate="print"/>
          <a:srcRect l="8222" t="35555" r="39334" b="37778"/>
          <a:stretch/>
        </p:blipFill>
        <p:spPr>
          <a:xfrm>
            <a:off x="914400" y="3733800"/>
            <a:ext cx="7080000" cy="2880000"/>
          </a:xfrm>
          <a:prstGeom prst="rect">
            <a:avLst/>
          </a:prstGeom>
        </p:spPr>
      </p:pic>
    </p:spTree>
    <p:extLst>
      <p:ext uri="{BB962C8B-B14F-4D97-AF65-F5344CB8AC3E}">
        <p14:creationId xmlns:p14="http://schemas.microsoft.com/office/powerpoint/2010/main" val="27765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58649" cy="5105400"/>
          </a:xfrm>
        </p:spPr>
        <p:txBody>
          <a:bodyPr>
            <a:normAutofit fontScale="77500" lnSpcReduction="20000"/>
          </a:bodyPr>
          <a:lstStyle/>
          <a:p>
            <a:pPr>
              <a:lnSpc>
                <a:spcPct val="120000"/>
              </a:lnSpc>
              <a:spcBef>
                <a:spcPts val="0"/>
              </a:spcBef>
              <a:spcAft>
                <a:spcPts val="1200"/>
              </a:spcAft>
            </a:pPr>
            <a:r>
              <a:rPr lang="el-GR" dirty="0">
                <a:solidFill>
                  <a:srgbClr val="007FA3"/>
                </a:solidFill>
              </a:rPr>
              <a:t>Τα </a:t>
            </a:r>
            <a:r>
              <a:rPr lang="el-GR" dirty="0" err="1">
                <a:solidFill>
                  <a:srgbClr val="007FA3"/>
                </a:solidFill>
              </a:rPr>
              <a:t>cookie</a:t>
            </a:r>
            <a:r>
              <a:rPr lang="el-GR" dirty="0">
                <a:solidFill>
                  <a:srgbClr val="007FA3"/>
                </a:solidFill>
              </a:rPr>
              <a:t> είναι μικρά αρχεία κειμένου τα οποία αποθηκεύουν αυτόματα στον σκληρό σας δίσκο ορισμένους διαδικτυακούς τόπους όταν τους επισκέπτεστε</a:t>
            </a:r>
            <a:endParaRPr lang="en-US" dirty="0">
              <a:solidFill>
                <a:srgbClr val="007FA3"/>
              </a:solidFill>
            </a:endParaRPr>
          </a:p>
          <a:p>
            <a:pPr>
              <a:lnSpc>
                <a:spcPct val="120000"/>
              </a:lnSpc>
              <a:spcBef>
                <a:spcPts val="0"/>
              </a:spcBef>
              <a:spcAft>
                <a:spcPts val="1200"/>
              </a:spcAft>
            </a:pPr>
            <a:r>
              <a:rPr lang="el-GR" dirty="0">
                <a:solidFill>
                  <a:srgbClr val="007FA3"/>
                </a:solidFill>
              </a:rPr>
              <a:t>Βοηθούν τις εταιρείες να καθορίσουν την αποτελεσματικότητα της στρατηγικής μάρκετινγκ που υιοθετούν</a:t>
            </a:r>
            <a:endParaRPr lang="en-US" dirty="0">
              <a:solidFill>
                <a:srgbClr val="007FA3"/>
              </a:solidFill>
            </a:endParaRPr>
          </a:p>
          <a:p>
            <a:pPr>
              <a:lnSpc>
                <a:spcPct val="120000"/>
              </a:lnSpc>
              <a:spcBef>
                <a:spcPts val="0"/>
              </a:spcBef>
              <a:spcAft>
                <a:spcPts val="1200"/>
              </a:spcAft>
            </a:pPr>
            <a:r>
              <a:rPr lang="el-GR" dirty="0">
                <a:solidFill>
                  <a:srgbClr val="007FA3"/>
                </a:solidFill>
              </a:rPr>
              <a:t>Δεν αναζητούν προσωπικές πληροφορίες στον σκληρό σας δίσκο</a:t>
            </a:r>
            <a:endParaRPr lang="en-US" dirty="0">
              <a:solidFill>
                <a:srgbClr val="007FA3"/>
              </a:solidFill>
            </a:endParaRPr>
          </a:p>
          <a:p>
            <a:pPr>
              <a:lnSpc>
                <a:spcPct val="120000"/>
              </a:lnSpc>
              <a:spcBef>
                <a:spcPts val="0"/>
              </a:spcBef>
              <a:spcAft>
                <a:spcPts val="1200"/>
              </a:spcAft>
            </a:pPr>
            <a:r>
              <a:rPr lang="el-GR" dirty="0">
                <a:solidFill>
                  <a:srgbClr val="007FA3"/>
                </a:solidFill>
              </a:rPr>
              <a:t>Μπορεί να παραβιάσουν την </a:t>
            </a:r>
            <a:r>
              <a:rPr lang="el-GR" dirty="0" err="1">
                <a:solidFill>
                  <a:srgbClr val="007FA3"/>
                </a:solidFill>
              </a:rPr>
              <a:t>ιδιωτικότητά</a:t>
            </a:r>
            <a:r>
              <a:rPr lang="el-GR" dirty="0">
                <a:solidFill>
                  <a:srgbClr val="007FA3"/>
                </a:solidFill>
              </a:rPr>
              <a:t> σας</a:t>
            </a:r>
          </a:p>
          <a:p>
            <a:pPr>
              <a:lnSpc>
                <a:spcPct val="120000"/>
              </a:lnSpc>
              <a:spcBef>
                <a:spcPts val="0"/>
              </a:spcBef>
              <a:spcAft>
                <a:spcPts val="1200"/>
              </a:spcAft>
            </a:pPr>
            <a:r>
              <a:rPr lang="el-GR" dirty="0">
                <a:solidFill>
                  <a:srgbClr val="007FA3"/>
                </a:solidFill>
              </a:rPr>
              <a:t>Δεν αποτελούν απειλή για την ασφάλεια</a:t>
            </a:r>
            <a:endParaRPr lang="en-US" dirty="0">
              <a:solidFill>
                <a:srgbClr val="007FA3"/>
              </a:solidFill>
            </a:endParaRPr>
          </a:p>
        </p:txBody>
      </p:sp>
      <p:sp>
        <p:nvSpPr>
          <p:cNvPr id="6" name="Title 1">
            <a:extLst>
              <a:ext uri="{FF2B5EF4-FFF2-40B4-BE49-F238E27FC236}">
                <a16:creationId xmlns:a16="http://schemas.microsoft.com/office/drawing/2014/main" id="{004520EB-9917-48B7-AF75-7448FC1BDF89}"/>
              </a:ext>
            </a:extLst>
          </p:cNvPr>
          <p:cNvSpPr>
            <a:spLocks noGrp="1"/>
          </p:cNvSpPr>
          <p:nvPr>
            <p:ph type="title"/>
          </p:nvPr>
        </p:nvSpPr>
        <p:spPr>
          <a:xfrm>
            <a:off x="457200" y="76200"/>
            <a:ext cx="8686800" cy="1600200"/>
          </a:xfrm>
        </p:spPr>
        <p:txBody>
          <a:bodyPr>
            <a:noAutofit/>
          </a:bodyPr>
          <a:lstStyle/>
          <a:p>
            <a:r>
              <a:rPr lang="el-GR" sz="3700" dirty="0"/>
              <a:t>Διαδικτυακές οχλήσεις και κοινωνική μηχανική</a:t>
            </a:r>
            <a:br>
              <a:rPr lang="en-US" sz="2700" dirty="0"/>
            </a:br>
            <a:r>
              <a:rPr lang="el-GR" sz="3200" dirty="0"/>
              <a:t>Διαδικτυακές οχλήσεις</a:t>
            </a:r>
            <a:r>
              <a:rPr lang="en-US" sz="3200" dirty="0"/>
              <a:t> (</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9.5)</a:t>
            </a:r>
            <a:endParaRPr lang="en-US" sz="3000" dirty="0"/>
          </a:p>
        </p:txBody>
      </p:sp>
    </p:spTree>
    <p:extLst>
      <p:ext uri="{BB962C8B-B14F-4D97-AF65-F5344CB8AC3E}">
        <p14:creationId xmlns:p14="http://schemas.microsoft.com/office/powerpoint/2010/main" val="10457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Autofit/>
          </a:bodyPr>
          <a:lstStyle/>
          <a:p>
            <a:r>
              <a:rPr lang="el-GR" sz="3700" dirty="0"/>
              <a:t>Διαδικτυακές οχλήσεις και κοινωνική μηχανική </a:t>
            </a:r>
            <a:br>
              <a:rPr lang="en-US" sz="3000" dirty="0"/>
            </a:br>
            <a:r>
              <a:rPr lang="el-GR" sz="3200" dirty="0"/>
              <a:t>Κοινωνική μηχανική</a:t>
            </a:r>
            <a:r>
              <a:rPr lang="en-US" sz="3200" dirty="0"/>
              <a:t> (1 </a:t>
            </a:r>
            <a:r>
              <a:rPr lang="el-GR" sz="3200" dirty="0"/>
              <a:t>από</a:t>
            </a:r>
            <a:r>
              <a:rPr lang="en-US" sz="3200" dirty="0"/>
              <a:t> 3) </a:t>
            </a:r>
            <a:r>
              <a:rPr lang="en-US" sz="2000" dirty="0"/>
              <a:t>(</a:t>
            </a:r>
            <a:r>
              <a:rPr lang="el-GR" sz="2000" dirty="0"/>
              <a:t>Στόχος</a:t>
            </a:r>
            <a:r>
              <a:rPr lang="en-US" sz="2000" dirty="0"/>
              <a:t> 9.6)</a:t>
            </a:r>
            <a:endParaRPr lang="en-US" dirty="0"/>
          </a:p>
        </p:txBody>
      </p:sp>
      <p:sp>
        <p:nvSpPr>
          <p:cNvPr id="3" name="Content Placeholder 2"/>
          <p:cNvSpPr>
            <a:spLocks noGrp="1"/>
          </p:cNvSpPr>
          <p:nvPr>
            <p:ph idx="1"/>
          </p:nvPr>
        </p:nvSpPr>
        <p:spPr>
          <a:xfrm>
            <a:off x="457200" y="1874166"/>
            <a:ext cx="8458200" cy="4298034"/>
          </a:xfrm>
        </p:spPr>
        <p:txBody>
          <a:bodyPr>
            <a:normAutofit fontScale="92500"/>
          </a:bodyPr>
          <a:lstStyle/>
          <a:p>
            <a:pPr>
              <a:spcBef>
                <a:spcPts val="0"/>
              </a:spcBef>
              <a:spcAft>
                <a:spcPts val="2400"/>
              </a:spcAft>
            </a:pPr>
            <a:r>
              <a:rPr lang="el-GR" dirty="0">
                <a:solidFill>
                  <a:srgbClr val="007FA3"/>
                </a:solidFill>
              </a:rPr>
              <a:t>Κοινωνική μηχανική είναι οποιαδήποτε τεχνική χρησιμοποιεί κοινωνικές δεξιότητες προκειμένου να δημιουργήσει μια ανθρώπινη αλληλεπίδραση</a:t>
            </a:r>
            <a:endParaRPr lang="en-US" dirty="0">
              <a:solidFill>
                <a:srgbClr val="007FA3"/>
              </a:solidFill>
            </a:endParaRPr>
          </a:p>
          <a:p>
            <a:pPr lvl="1">
              <a:spcBef>
                <a:spcPts val="0"/>
              </a:spcBef>
              <a:spcAft>
                <a:spcPts val="2400"/>
              </a:spcAft>
            </a:pPr>
            <a:r>
              <a:rPr lang="el-GR" dirty="0"/>
              <a:t>Παρακινεί τα εμπλεκόμενα άτομα να αποκαλύψουν ευαίσθητες πληροφορίες</a:t>
            </a:r>
            <a:endParaRPr lang="en-US" dirty="0"/>
          </a:p>
          <a:p>
            <a:pPr>
              <a:spcBef>
                <a:spcPts val="0"/>
              </a:spcBef>
              <a:spcAft>
                <a:spcPts val="2400"/>
              </a:spcAft>
            </a:pPr>
            <a:r>
              <a:rPr lang="el-GR" dirty="0">
                <a:solidFill>
                  <a:srgbClr val="007FA3"/>
                </a:solidFill>
              </a:rPr>
              <a:t>Το </a:t>
            </a:r>
            <a:r>
              <a:rPr lang="el-GR" dirty="0" err="1">
                <a:solidFill>
                  <a:srgbClr val="007FA3"/>
                </a:solidFill>
              </a:rPr>
              <a:t>pretexting</a:t>
            </a:r>
            <a:r>
              <a:rPr lang="el-GR" dirty="0">
                <a:solidFill>
                  <a:srgbClr val="007FA3"/>
                </a:solidFill>
              </a:rPr>
              <a:t> περιλαμβάνει τη δημιουργία ενός σεναρίου το οποίο ακούγεται </a:t>
            </a:r>
            <a:r>
              <a:rPr lang="el-GR">
                <a:solidFill>
                  <a:srgbClr val="007FA3"/>
                </a:solidFill>
              </a:rPr>
              <a:t>απολύτως νομότυπο</a:t>
            </a:r>
            <a:endParaRPr lang="en-US" dirty="0">
              <a:solidFill>
                <a:srgbClr val="007FA3"/>
              </a:solidFill>
            </a:endParaRPr>
          </a:p>
        </p:txBody>
      </p:sp>
    </p:spTree>
    <p:extLst>
      <p:ext uri="{BB962C8B-B14F-4D97-AF65-F5344CB8AC3E}">
        <p14:creationId xmlns:p14="http://schemas.microsoft.com/office/powerpoint/2010/main" val="156476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052" y="2604933"/>
            <a:ext cx="5409566" cy="714952"/>
          </a:xfrm>
        </p:spPr>
        <p:txBody>
          <a:bodyPr>
            <a:normAutofit/>
          </a:bodyPr>
          <a:lstStyle/>
          <a:p>
            <a:r>
              <a:rPr lang="en-US" b="0" spc="127" dirty="0">
                <a:latin typeface="Arial Narrow" panose="020B0606020202030204" pitchFamily="34" charset="0"/>
              </a:rPr>
              <a:t>TECHNOLOGY IN ACTION</a:t>
            </a:r>
          </a:p>
        </p:txBody>
      </p:sp>
      <p:sp>
        <p:nvSpPr>
          <p:cNvPr id="6" name="Title 1"/>
          <p:cNvSpPr txBox="1">
            <a:spLocks/>
          </p:cNvSpPr>
          <p:nvPr/>
        </p:nvSpPr>
        <p:spPr>
          <a:xfrm>
            <a:off x="2057400" y="22098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a:solidFill>
                  <a:schemeClr val="tx1"/>
                </a:solidFill>
              </a:rPr>
              <a:t>Κεφάλαιο</a:t>
            </a:r>
            <a:r>
              <a:rPr lang="en-US" dirty="0">
                <a:solidFill>
                  <a:schemeClr val="tx1"/>
                </a:solidFill>
              </a:rPr>
              <a:t> 9</a:t>
            </a:r>
          </a:p>
        </p:txBody>
      </p:sp>
      <p:sp>
        <p:nvSpPr>
          <p:cNvPr id="8" name="Subtitle 2"/>
          <p:cNvSpPr txBox="1">
            <a:spLocks/>
          </p:cNvSpPr>
          <p:nvPr/>
        </p:nvSpPr>
        <p:spPr>
          <a:xfrm>
            <a:off x="1219200" y="3048000"/>
            <a:ext cx="6858000" cy="1828800"/>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a:latin typeface="+mj-lt"/>
              </a:rPr>
              <a:t>Διασφάλιση του συστήματος: </a:t>
            </a:r>
          </a:p>
          <a:p>
            <a:pPr algn="ctr">
              <a:lnSpc>
                <a:spcPct val="120000"/>
              </a:lnSpc>
            </a:pPr>
            <a:r>
              <a:rPr lang="el-GR" sz="3200" dirty="0">
                <a:latin typeface="+mj-lt"/>
              </a:rPr>
              <a:t>Προστατέψτε τα ψηφιακά δεδομένα</a:t>
            </a:r>
          </a:p>
          <a:p>
            <a:pPr algn="ctr">
              <a:lnSpc>
                <a:spcPct val="120000"/>
              </a:lnSpc>
            </a:pPr>
            <a:r>
              <a:rPr lang="el-GR" sz="3200" dirty="0">
                <a:latin typeface="+mj-lt"/>
              </a:rPr>
              <a:t>και τις συσκευές σας</a:t>
            </a:r>
            <a:endParaRPr lang="en-US" sz="3200" dirty="0">
              <a:latin typeface="+mj-lt"/>
            </a:endParaRPr>
          </a:p>
        </p:txBody>
      </p:sp>
    </p:spTree>
    <p:extLst>
      <p:ext uri="{BB962C8B-B14F-4D97-AF65-F5344CB8AC3E}">
        <p14:creationId xmlns:p14="http://schemas.microsoft.com/office/powerpoint/2010/main"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4724400" cy="4876800"/>
          </a:xfrm>
        </p:spPr>
        <p:txBody>
          <a:bodyPr>
            <a:normAutofit fontScale="92500" lnSpcReduction="10000"/>
          </a:bodyPr>
          <a:lstStyle/>
          <a:p>
            <a:pPr>
              <a:spcBef>
                <a:spcPts val="0"/>
              </a:spcBef>
              <a:spcAft>
                <a:spcPts val="900"/>
              </a:spcAft>
            </a:pPr>
            <a:r>
              <a:rPr lang="en-US" dirty="0">
                <a:solidFill>
                  <a:srgbClr val="007FA3"/>
                </a:solidFill>
              </a:rPr>
              <a:t>Phishing (</a:t>
            </a:r>
            <a:r>
              <a:rPr lang="el-GR" dirty="0">
                <a:solidFill>
                  <a:srgbClr val="007FA3"/>
                </a:solidFill>
              </a:rPr>
              <a:t>ψάρεμα)</a:t>
            </a:r>
            <a:endParaRPr lang="en-US" dirty="0">
              <a:solidFill>
                <a:srgbClr val="007FA3"/>
              </a:solidFill>
            </a:endParaRPr>
          </a:p>
          <a:p>
            <a:pPr lvl="1">
              <a:spcBef>
                <a:spcPts val="0"/>
              </a:spcBef>
              <a:spcAft>
                <a:spcPts val="900"/>
              </a:spcAft>
            </a:pPr>
            <a:r>
              <a:rPr lang="el-GR" dirty="0"/>
              <a:t>Δελεάζει τους χρήστες ώστε να αποκαλύπτουν προσωπικές πληροφορίες</a:t>
            </a:r>
            <a:endParaRPr lang="en-US" dirty="0"/>
          </a:p>
          <a:p>
            <a:pPr>
              <a:spcBef>
                <a:spcPts val="0"/>
              </a:spcBef>
              <a:spcAft>
                <a:spcPts val="900"/>
              </a:spcAft>
            </a:pPr>
            <a:r>
              <a:rPr lang="en-US" dirty="0">
                <a:solidFill>
                  <a:srgbClr val="007FA3"/>
                </a:solidFill>
              </a:rPr>
              <a:t>Pharming</a:t>
            </a:r>
          </a:p>
          <a:p>
            <a:pPr lvl="1">
              <a:spcBef>
                <a:spcPts val="0"/>
              </a:spcBef>
              <a:spcAft>
                <a:spcPts val="900"/>
              </a:spcAft>
            </a:pPr>
            <a:r>
              <a:rPr lang="el-GR" dirty="0"/>
              <a:t>Ένας κακόβουλος κώδικας εισβάλλει στον υπολογιστή για να συλλέξει πληροφορίες</a:t>
            </a:r>
            <a:endParaRPr lang="en-US" dirty="0"/>
          </a:p>
          <a:p>
            <a:pPr>
              <a:spcBef>
                <a:spcPts val="0"/>
              </a:spcBef>
              <a:spcAft>
                <a:spcPts val="900"/>
              </a:spcAft>
            </a:pPr>
            <a:r>
              <a:rPr lang="el-GR" dirty="0">
                <a:solidFill>
                  <a:srgbClr val="007FA3"/>
                </a:solidFill>
              </a:rPr>
              <a:t>Οδηγίες για να αποφύγετε αυτά τα συστήματα</a:t>
            </a:r>
            <a:endParaRPr lang="en-US" dirty="0">
              <a:solidFill>
                <a:srgbClr val="007FA3"/>
              </a:solidFill>
            </a:endParaRPr>
          </a:p>
        </p:txBody>
      </p:sp>
      <p:pic>
        <p:nvPicPr>
          <p:cNvPr id="4" name="Picture 3" descr="Website page of HealthCare.gov with options as get coverage, change or upgrade your plan, see if I can enroll, see if I can change, pop up of Norton Rating as Secure.&#10;The web page is rated as secure by Norton along with following details shown,&#10;• Search box has closed padlock with web address.&#10;• Search box has https with web address.&#10;• Has certification seal such as Norton Secured for reassurance that the site is secure."/>
          <p:cNvPicPr>
            <a:picLocks noChangeAspect="1"/>
          </p:cNvPicPr>
          <p:nvPr/>
        </p:nvPicPr>
        <p:blipFill>
          <a:blip r:embed="rId3" cstate="print"/>
          <a:stretch>
            <a:fillRect/>
          </a:stretch>
        </p:blipFill>
        <p:spPr>
          <a:xfrm>
            <a:off x="5114723" y="1756330"/>
            <a:ext cx="4029277" cy="2434669"/>
          </a:xfrm>
          <a:prstGeom prst="rect">
            <a:avLst/>
          </a:prstGeom>
        </p:spPr>
      </p:pic>
      <p:sp>
        <p:nvSpPr>
          <p:cNvPr id="6" name="Title 1"/>
          <p:cNvSpPr>
            <a:spLocks noGrp="1"/>
          </p:cNvSpPr>
          <p:nvPr>
            <p:ph type="title"/>
          </p:nvPr>
        </p:nvSpPr>
        <p:spPr>
          <a:xfrm>
            <a:off x="457200" y="0"/>
            <a:ext cx="8686800" cy="1600200"/>
          </a:xfrm>
        </p:spPr>
        <p:txBody>
          <a:bodyPr>
            <a:noAutofit/>
          </a:bodyPr>
          <a:lstStyle/>
          <a:p>
            <a:r>
              <a:rPr lang="el-GR" sz="3700" dirty="0"/>
              <a:t>Διαδικτυακές οχλήσεις και κοινωνική μηχανική </a:t>
            </a:r>
            <a:br>
              <a:rPr lang="en-US" sz="3000" dirty="0"/>
            </a:br>
            <a:r>
              <a:rPr lang="el-GR" sz="3200" dirty="0"/>
              <a:t>Κοινωνική μηχανική</a:t>
            </a:r>
            <a:r>
              <a:rPr lang="en-US" sz="3200" dirty="0"/>
              <a:t> (</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9.6)</a:t>
            </a:r>
            <a:endParaRPr lang="en-US" dirty="0"/>
          </a:p>
        </p:txBody>
      </p:sp>
    </p:spTree>
    <p:extLst>
      <p:ext uri="{BB962C8B-B14F-4D97-AF65-F5344CB8AC3E}">
        <p14:creationId xmlns:p14="http://schemas.microsoft.com/office/powerpoint/2010/main" val="27631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2286000"/>
          </a:xfrm>
        </p:spPr>
        <p:txBody>
          <a:bodyPr>
            <a:normAutofit lnSpcReduction="10000"/>
          </a:bodyPr>
          <a:lstStyle/>
          <a:p>
            <a:pPr>
              <a:spcBef>
                <a:spcPts val="0"/>
              </a:spcBef>
              <a:spcAft>
                <a:spcPts val="1200"/>
              </a:spcAft>
            </a:pPr>
            <a:r>
              <a:rPr lang="en-US" dirty="0">
                <a:solidFill>
                  <a:srgbClr val="007FA3"/>
                </a:solidFill>
              </a:rPr>
              <a:t>Scareware</a:t>
            </a:r>
          </a:p>
          <a:p>
            <a:pPr lvl="1">
              <a:spcBef>
                <a:spcPts val="0"/>
              </a:spcBef>
              <a:spcAft>
                <a:spcPts val="1200"/>
              </a:spcAft>
            </a:pPr>
            <a:r>
              <a:rPr lang="el-GR" dirty="0"/>
              <a:t>Είδος κακόβουλου λογισμικού </a:t>
            </a:r>
            <a:endParaRPr lang="en-US" dirty="0"/>
          </a:p>
          <a:p>
            <a:pPr lvl="1">
              <a:spcBef>
                <a:spcPts val="0"/>
              </a:spcBef>
              <a:spcAft>
                <a:spcPts val="1200"/>
              </a:spcAft>
            </a:pPr>
            <a:r>
              <a:rPr lang="el-GR" dirty="0"/>
              <a:t>Προσπαθεί να σας πείσει ότι υπάρχει κάποιο πρόβλημα</a:t>
            </a:r>
            <a:r>
              <a:rPr lang="en-US" dirty="0"/>
              <a:t>… </a:t>
            </a:r>
            <a:r>
              <a:rPr lang="el-GR" dirty="0"/>
              <a:t>και να πληρώσετε για να το διορθώσετε</a:t>
            </a:r>
            <a:endParaRPr lang="en-US" dirty="0"/>
          </a:p>
        </p:txBody>
      </p:sp>
      <p:pic>
        <p:nvPicPr>
          <p:cNvPr id="4" name="Picture 3" descr="SE-Set Antivirus which is a scareware scares people that there is a threat in their system. Its page shows as follows:&#10;• Title bar reads as Attention! Threats found.&#10;• It shows 22 threats found next to logo of E-Set Antivirus.&#10;• It has content with file name with Email.Worm.Zhelatin, threat as critical, alert level as remove and status as active.&#10;• The content has threat name as Email-Worm.Zhelatin, shows alert level with full red color filled, action to remove this software immediately, infected file as C:\CONFIG.SYS, and had description about virus.&#10;• It has caption as recommended saying as please click “Remove All” button to heal all infected files with button for remove all."/>
          <p:cNvPicPr>
            <a:picLocks noChangeAspect="1"/>
          </p:cNvPicPr>
          <p:nvPr/>
        </p:nvPicPr>
        <p:blipFill>
          <a:blip r:embed="rId3" cstate="print"/>
          <a:stretch>
            <a:fillRect/>
          </a:stretch>
        </p:blipFill>
        <p:spPr>
          <a:xfrm>
            <a:off x="1981200" y="4004923"/>
            <a:ext cx="5334000" cy="2776877"/>
          </a:xfrm>
          <a:prstGeom prst="rect">
            <a:avLst/>
          </a:prstGeom>
        </p:spPr>
      </p:pic>
      <p:sp>
        <p:nvSpPr>
          <p:cNvPr id="6" name="Title 1"/>
          <p:cNvSpPr>
            <a:spLocks noGrp="1"/>
          </p:cNvSpPr>
          <p:nvPr>
            <p:ph type="title"/>
          </p:nvPr>
        </p:nvSpPr>
        <p:spPr>
          <a:xfrm>
            <a:off x="457200" y="0"/>
            <a:ext cx="8686800" cy="1600200"/>
          </a:xfrm>
        </p:spPr>
        <p:txBody>
          <a:bodyPr>
            <a:noAutofit/>
          </a:bodyPr>
          <a:lstStyle/>
          <a:p>
            <a:r>
              <a:rPr lang="el-GR" sz="3700" dirty="0"/>
              <a:t>Διαδικτυακές οχλήσεις και κοινωνική μηχανική </a:t>
            </a:r>
            <a:br>
              <a:rPr lang="en-US" sz="3000" dirty="0"/>
            </a:br>
            <a:r>
              <a:rPr lang="el-GR" sz="3200" dirty="0"/>
              <a:t>Κοινωνική μηχανική</a:t>
            </a:r>
            <a:r>
              <a:rPr lang="en-US" sz="3200" dirty="0"/>
              <a:t> (</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9.6)</a:t>
            </a:r>
            <a:endParaRPr lang="en-US" dirty="0"/>
          </a:p>
        </p:txBody>
      </p:sp>
    </p:spTree>
    <p:extLst>
      <p:ext uri="{BB962C8B-B14F-4D97-AF65-F5344CB8AC3E}">
        <p14:creationId xmlns:p14="http://schemas.microsoft.com/office/powerpoint/2010/main" val="310047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719747"/>
            <a:ext cx="9144000" cy="785453"/>
          </a:xfrm>
        </p:spPr>
        <p:txBody>
          <a:bodyPr>
            <a:normAutofit fontScale="90000"/>
          </a:bodyPr>
          <a:lstStyle/>
          <a:p>
            <a:pPr algn="ctr"/>
            <a:r>
              <a:rPr lang="el-GR" i="1" dirty="0">
                <a:solidFill>
                  <a:schemeClr val="tx1"/>
                </a:solidFill>
              </a:rPr>
              <a:t>Προστασία της ψηφιακής ιδιοκτησίας</a:t>
            </a:r>
            <a:br>
              <a:rPr lang="el-GR" i="1" dirty="0">
                <a:solidFill>
                  <a:schemeClr val="tx1"/>
                </a:solidFill>
              </a:rPr>
            </a:br>
            <a:endParaRPr lang="en-US" i="1" dirty="0">
              <a:solidFill>
                <a:schemeClr val="tx1"/>
              </a:solidFill>
            </a:endParaRPr>
          </a:p>
        </p:txBody>
      </p:sp>
      <p:sp>
        <p:nvSpPr>
          <p:cNvPr id="7" name="Subtitle 6"/>
          <p:cNvSpPr>
            <a:spLocks noGrp="1"/>
          </p:cNvSpPr>
          <p:nvPr>
            <p:ph type="subTitle" idx="1"/>
          </p:nvPr>
        </p:nvSpPr>
        <p:spPr>
          <a:xfrm>
            <a:off x="457200" y="3886199"/>
            <a:ext cx="8686800" cy="2286001"/>
          </a:xfrm>
        </p:spPr>
        <p:txBody>
          <a:bodyPr>
            <a:normAutofit lnSpcReduction="10000"/>
          </a:bodyPr>
          <a:lstStyle/>
          <a:p>
            <a:pPr marL="342900" indent="-342900">
              <a:spcAft>
                <a:spcPts val="2400"/>
              </a:spcAft>
              <a:buFont typeface="Arial" panose="020B0604020202020204" pitchFamily="34" charset="0"/>
              <a:buChar char="•"/>
            </a:pPr>
            <a:r>
              <a:rPr lang="el-GR" sz="2800" dirty="0"/>
              <a:t>Περιορισμός της πρόσβασης στους ψηφιακούς πόρους σας</a:t>
            </a:r>
            <a:endParaRPr lang="en-US" sz="2800" dirty="0"/>
          </a:p>
          <a:p>
            <a:pPr marL="342900" indent="-342900">
              <a:spcAft>
                <a:spcPts val="2400"/>
              </a:spcAft>
              <a:buFont typeface="Arial" panose="020B0604020202020204" pitchFamily="34" charset="0"/>
              <a:buChar char="•"/>
            </a:pPr>
            <a:r>
              <a:rPr lang="el-GR" sz="2800" dirty="0"/>
              <a:t>Διατηρήστε τα δεδομένα σας ασφαλή</a:t>
            </a:r>
            <a:endParaRPr lang="en-US" sz="2800" dirty="0"/>
          </a:p>
          <a:p>
            <a:pPr marL="342900" indent="-342900">
              <a:spcAft>
                <a:spcPts val="2400"/>
              </a:spcAft>
              <a:buFont typeface="Arial" panose="020B0604020202020204" pitchFamily="34" charset="0"/>
              <a:buChar char="•"/>
            </a:pPr>
            <a:r>
              <a:rPr lang="el-GR" sz="2800" dirty="0"/>
              <a:t>Προστασία των φυσικών ψηφιακών πόρων σας</a:t>
            </a:r>
            <a:endParaRPr lang="en-US" sz="2800" dirty="0"/>
          </a:p>
        </p:txBody>
      </p:sp>
    </p:spTree>
    <p:extLst>
      <p:ext uri="{BB962C8B-B14F-4D97-AF65-F5344CB8AC3E}">
        <p14:creationId xmlns:p14="http://schemas.microsoft.com/office/powerpoint/2010/main" val="5850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pPr marL="342900" indent="-342900">
              <a:spcAft>
                <a:spcPts val="2400"/>
              </a:spcAft>
            </a:pPr>
            <a:r>
              <a:rPr lang="el-GR" dirty="0"/>
              <a:t>Περιορισμός της πρόσβασης στους ψηφιακούς πόρους σας</a:t>
            </a:r>
            <a:endParaRPr lang="en-US" dirty="0"/>
          </a:p>
        </p:txBody>
      </p:sp>
      <p:sp>
        <p:nvSpPr>
          <p:cNvPr id="7" name="Subtitle 6"/>
          <p:cNvSpPr>
            <a:spLocks noGrp="1"/>
          </p:cNvSpPr>
          <p:nvPr>
            <p:ph idx="1"/>
          </p:nvPr>
        </p:nvSpPr>
        <p:spPr>
          <a:xfrm>
            <a:off x="457200" y="1600200"/>
            <a:ext cx="8229600" cy="5105400"/>
          </a:xfrm>
        </p:spPr>
        <p:txBody>
          <a:bodyPr>
            <a:noAutofit/>
          </a:bodyPr>
          <a:lstStyle/>
          <a:p>
            <a:pPr marL="0" indent="0">
              <a:spcBef>
                <a:spcPts val="0"/>
              </a:spcBef>
              <a:spcAft>
                <a:spcPts val="1200"/>
              </a:spcAft>
              <a:buNone/>
            </a:pPr>
            <a:r>
              <a:rPr lang="el-GR" dirty="0">
                <a:solidFill>
                  <a:srgbClr val="007FA3"/>
                </a:solidFill>
              </a:rPr>
              <a:t>Στόχοι</a:t>
            </a:r>
            <a:endParaRPr lang="en-US" dirty="0">
              <a:solidFill>
                <a:srgbClr val="007FA3"/>
              </a:solidFill>
            </a:endParaRPr>
          </a:p>
          <a:p>
            <a:pPr marL="1035558" indent="-692658">
              <a:spcBef>
                <a:spcPts val="0"/>
              </a:spcBef>
              <a:spcAft>
                <a:spcPts val="1200"/>
              </a:spcAft>
              <a:buNone/>
            </a:pPr>
            <a:r>
              <a:rPr lang="en-US" sz="2800" dirty="0"/>
              <a:t>9.7  </a:t>
            </a:r>
            <a:r>
              <a:rPr lang="el-GR" sz="2800" dirty="0"/>
              <a:t>Τι είναι το τείχος προστασίας και πώς προστατεύει τον υπολογιστή σας από </a:t>
            </a:r>
            <a:r>
              <a:rPr lang="el-GR" sz="2800" dirty="0" err="1"/>
              <a:t>χάκερ</a:t>
            </a:r>
            <a:r>
              <a:rPr lang="en-US" sz="2800" dirty="0"/>
              <a:t>.</a:t>
            </a:r>
          </a:p>
          <a:p>
            <a:pPr marL="1035558" indent="-692658">
              <a:spcBef>
                <a:spcPts val="0"/>
              </a:spcBef>
              <a:spcAft>
                <a:spcPts val="1200"/>
              </a:spcAft>
              <a:buNone/>
            </a:pPr>
            <a:r>
              <a:rPr lang="en-US" sz="2800" dirty="0"/>
              <a:t>9.8  </a:t>
            </a:r>
            <a:r>
              <a:rPr lang="el-GR" sz="2800" dirty="0"/>
              <a:t>Προστασία υπολογιστή από μόλυνση από ιό</a:t>
            </a:r>
            <a:r>
              <a:rPr lang="en-US" sz="2800" dirty="0"/>
              <a:t>.</a:t>
            </a:r>
          </a:p>
          <a:p>
            <a:pPr marL="1035558" indent="-692658">
              <a:spcBef>
                <a:spcPts val="0"/>
              </a:spcBef>
              <a:spcAft>
                <a:spcPts val="1200"/>
              </a:spcAft>
              <a:buNone/>
            </a:pPr>
            <a:r>
              <a:rPr lang="en-US" sz="2800" dirty="0"/>
              <a:t>9.9  </a:t>
            </a:r>
            <a:r>
              <a:rPr lang="el-GR" sz="2800" dirty="0"/>
              <a:t>Χρήση κωδικών πρόσβασης και βιομετρικών χαρακτηριστικών για </a:t>
            </a:r>
            <a:r>
              <a:rPr lang="el-GR" sz="2800" dirty="0" err="1"/>
              <a:t>αυθεντικοποίηση</a:t>
            </a:r>
            <a:r>
              <a:rPr lang="el-GR" sz="2800" dirty="0"/>
              <a:t> χρήστη</a:t>
            </a:r>
            <a:r>
              <a:rPr lang="en-US" sz="2800" dirty="0"/>
              <a:t>.</a:t>
            </a:r>
          </a:p>
          <a:p>
            <a:pPr marL="1035558" indent="-692658">
              <a:spcBef>
                <a:spcPts val="0"/>
              </a:spcBef>
              <a:spcAft>
                <a:spcPts val="1200"/>
              </a:spcAft>
              <a:buNone/>
            </a:pPr>
            <a:r>
              <a:rPr lang="en-US" sz="2800" dirty="0"/>
              <a:t>9.10 </a:t>
            </a:r>
            <a:r>
              <a:rPr lang="el-GR" sz="2800" dirty="0"/>
              <a:t>Τρόποι ανώνυμης περιήγησης στο </a:t>
            </a:r>
            <a:r>
              <a:rPr lang="el-GR" sz="2800" dirty="0" err="1"/>
              <a:t>web</a:t>
            </a:r>
            <a:r>
              <a:rPr lang="en-US" sz="2800" dirty="0"/>
              <a:t>.</a:t>
            </a:r>
          </a:p>
        </p:txBody>
      </p:sp>
    </p:spTree>
    <p:extLst>
      <p:ext uri="{BB962C8B-B14F-4D97-AF65-F5344CB8AC3E}">
        <p14:creationId xmlns:p14="http://schemas.microsoft.com/office/powerpoint/2010/main" val="19110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Διατηρήστε τα δεδομένα σας ασφαλή</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5558" indent="-692658">
              <a:spcBef>
                <a:spcPts val="0"/>
              </a:spcBef>
              <a:spcAft>
                <a:spcPts val="2400"/>
              </a:spcAft>
              <a:buNone/>
            </a:pPr>
            <a:r>
              <a:rPr lang="en-US" sz="2800" dirty="0"/>
              <a:t>9.11 </a:t>
            </a:r>
            <a:r>
              <a:rPr lang="el-GR" sz="2800" dirty="0"/>
              <a:t> Τύποι πληροφοριών που δεν πρέπει να κοινοποιείτε ποτέ στο διαδίκτυο.</a:t>
            </a:r>
            <a:r>
              <a:rPr lang="en-US" sz="2800" dirty="0"/>
              <a:t> </a:t>
            </a:r>
          </a:p>
          <a:p>
            <a:pPr marL="1035558" indent="-692658">
              <a:spcBef>
                <a:spcPts val="0"/>
              </a:spcBef>
              <a:spcAft>
                <a:spcPts val="2400"/>
              </a:spcAft>
              <a:buNone/>
            </a:pPr>
            <a:r>
              <a:rPr lang="en-US" sz="2800" dirty="0"/>
              <a:t>9.12  </a:t>
            </a:r>
            <a:r>
              <a:rPr lang="el-GR" sz="2800" dirty="0"/>
              <a:t>Διάφοροι τύποι αντιγράφων ασφαλείας στις ψηφιακές συσκευές σας και τα διάφορα μέρη όπου μπορείτε να αποθηκεύετε αντίγραφα ασφαλείας</a:t>
            </a:r>
            <a:r>
              <a:rPr lang="en-US" sz="2800" dirty="0"/>
              <a:t>.</a:t>
            </a:r>
          </a:p>
        </p:txBody>
      </p:sp>
    </p:spTree>
    <p:extLst>
      <p:ext uri="{BB962C8B-B14F-4D97-AF65-F5344CB8AC3E}">
        <p14:creationId xmlns:p14="http://schemas.microsoft.com/office/powerpoint/2010/main" val="425491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Προστασία των φυσικών ψηφιακών πόρων σας</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marL="1035558" indent="-692658">
              <a:spcBef>
                <a:spcPts val="0"/>
              </a:spcBef>
              <a:spcAft>
                <a:spcPts val="2400"/>
              </a:spcAft>
              <a:buNone/>
            </a:pPr>
            <a:r>
              <a:rPr lang="en-US" sz="2800" dirty="0"/>
              <a:t>9.13  </a:t>
            </a:r>
            <a:r>
              <a:rPr lang="el-GR" sz="2800" dirty="0"/>
              <a:t>Αρνητικές επιπτώσεις που μπορεί να έχουν το περιβάλλον και οι αυξομειώσεις της τάσης του ρεύματος σε ψηφιακές συσκευές</a:t>
            </a:r>
            <a:r>
              <a:rPr lang="en-US" sz="2800" dirty="0"/>
              <a:t>.</a:t>
            </a:r>
          </a:p>
          <a:p>
            <a:pPr marL="1035558" indent="-692658">
              <a:spcBef>
                <a:spcPts val="0"/>
              </a:spcBef>
              <a:spcAft>
                <a:spcPts val="2400"/>
              </a:spcAft>
              <a:buNone/>
            </a:pPr>
            <a:r>
              <a:rPr lang="en-US" sz="2800" dirty="0"/>
              <a:t>9.14  </a:t>
            </a:r>
            <a:r>
              <a:rPr lang="el-GR" sz="2800" dirty="0"/>
              <a:t>Οι κυριότερες ανησυχίες που προκύπτουν από την κλοπή μιας συσκευής και στρατηγικές επίλυσης των προβλημάτων</a:t>
            </a:r>
            <a:r>
              <a:rPr lang="en-US" sz="2800" dirty="0"/>
              <a:t>.</a:t>
            </a:r>
          </a:p>
        </p:txBody>
      </p:sp>
    </p:spTree>
    <p:extLst>
      <p:ext uri="{BB962C8B-B14F-4D97-AF65-F5344CB8AC3E}">
        <p14:creationId xmlns:p14="http://schemas.microsoft.com/office/powerpoint/2010/main" val="88968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04800"/>
            <a:ext cx="8686800" cy="1600200"/>
          </a:xfrm>
        </p:spPr>
        <p:txBody>
          <a:bodyPr>
            <a:noAutofit/>
          </a:bodyPr>
          <a:lstStyle/>
          <a:p>
            <a:pPr>
              <a:defRPr/>
            </a:pPr>
            <a:br>
              <a:rPr lang="el-GR" sz="3900" dirty="0"/>
            </a:br>
            <a:r>
              <a:rPr lang="el-GR" sz="3400" dirty="0"/>
              <a:t>Περιορισμός της πρόσβασης στους ψηφιακούς πόρους σας</a:t>
            </a:r>
            <a:br>
              <a:rPr lang="en-US" sz="3000" dirty="0"/>
            </a:br>
            <a:r>
              <a:rPr lang="el-GR" sz="3200" dirty="0"/>
              <a:t>Τείχη προστασίας</a:t>
            </a:r>
            <a:r>
              <a:rPr lang="en-US" sz="3200" dirty="0"/>
              <a:t> (1 </a:t>
            </a:r>
            <a:r>
              <a:rPr lang="el-GR" sz="3200" dirty="0"/>
              <a:t>από</a:t>
            </a:r>
            <a:r>
              <a:rPr lang="en-US" sz="3200" dirty="0"/>
              <a:t> 2) </a:t>
            </a:r>
            <a:r>
              <a:rPr lang="en-US" sz="2000" dirty="0"/>
              <a:t>(</a:t>
            </a:r>
            <a:r>
              <a:rPr lang="el-GR" sz="2000" dirty="0"/>
              <a:t>Στόχος</a:t>
            </a:r>
            <a:r>
              <a:rPr lang="en-US" sz="2000" dirty="0"/>
              <a:t> 9.7)</a:t>
            </a:r>
            <a:endParaRPr lang="en-US" sz="2400" dirty="0"/>
          </a:p>
        </p:txBody>
      </p:sp>
      <p:sp>
        <p:nvSpPr>
          <p:cNvPr id="117763" name="Rectangle 3"/>
          <p:cNvSpPr>
            <a:spLocks noGrp="1" noChangeArrowheads="1"/>
          </p:cNvSpPr>
          <p:nvPr>
            <p:ph idx="1"/>
          </p:nvPr>
        </p:nvSpPr>
        <p:spPr>
          <a:xfrm>
            <a:off x="457200" y="1600200"/>
            <a:ext cx="8458200" cy="1981200"/>
          </a:xfrm>
        </p:spPr>
        <p:txBody>
          <a:bodyPr>
            <a:noAutofit/>
          </a:bodyPr>
          <a:lstStyle/>
          <a:p>
            <a:pPr>
              <a:spcBef>
                <a:spcPts val="0"/>
              </a:spcBef>
              <a:spcAft>
                <a:spcPts val="1200"/>
              </a:spcAft>
            </a:pPr>
            <a:r>
              <a:rPr lang="el-GR" sz="2400" dirty="0">
                <a:solidFill>
                  <a:srgbClr val="007FA3"/>
                </a:solidFill>
              </a:rPr>
              <a:t>Τείχος προστασίας - πρόγραμμα λογισμικού ή συσκευή υλικού </a:t>
            </a:r>
            <a:endParaRPr lang="en-US" sz="2400" dirty="0">
              <a:solidFill>
                <a:srgbClr val="007FA3"/>
              </a:solidFill>
            </a:endParaRPr>
          </a:p>
          <a:p>
            <a:pPr>
              <a:spcBef>
                <a:spcPts val="0"/>
              </a:spcBef>
              <a:spcAft>
                <a:spcPts val="1200"/>
              </a:spcAft>
            </a:pPr>
            <a:r>
              <a:rPr lang="el-GR" sz="2400" dirty="0">
                <a:solidFill>
                  <a:srgbClr val="007FA3"/>
                </a:solidFill>
              </a:rPr>
              <a:t>Τα Windows και το </a:t>
            </a:r>
            <a:r>
              <a:rPr lang="el-GR" sz="2400" dirty="0" err="1">
                <a:solidFill>
                  <a:srgbClr val="007FA3"/>
                </a:solidFill>
              </a:rPr>
              <a:t>macOS</a:t>
            </a:r>
            <a:r>
              <a:rPr lang="el-GR" sz="2400" dirty="0">
                <a:solidFill>
                  <a:srgbClr val="007FA3"/>
                </a:solidFill>
              </a:rPr>
              <a:t> περιλαμβάνουν αξιόπιστα τείχη προστασίας</a:t>
            </a:r>
            <a:endParaRPr lang="en-US" sz="2400" dirty="0">
              <a:solidFill>
                <a:srgbClr val="007FA3"/>
              </a:solidFill>
            </a:endParaRPr>
          </a:p>
          <a:p>
            <a:pPr>
              <a:spcBef>
                <a:spcPts val="0"/>
              </a:spcBef>
              <a:spcAft>
                <a:spcPts val="1200"/>
              </a:spcAft>
            </a:pPr>
            <a:r>
              <a:rPr lang="el-GR" sz="2400" dirty="0">
                <a:solidFill>
                  <a:srgbClr val="007FA3"/>
                </a:solidFill>
              </a:rPr>
              <a:t>Τα πακέτα λογισμικού για την ασφάλεια του υπολογιστή  σας διαθέτουν τείχη προστασίας </a:t>
            </a:r>
            <a:endParaRPr lang="en-US" sz="2400" dirty="0">
              <a:solidFill>
                <a:srgbClr val="007FA3"/>
              </a:solidFill>
            </a:endParaRPr>
          </a:p>
        </p:txBody>
      </p:sp>
      <p:pic>
        <p:nvPicPr>
          <p:cNvPr id="3" name="Picture 2" descr="Windows Firewall page shows the following:&#10;• Search box having control panel leading to system and security leading to windows firewall.&#10;• Control panel home has options as:&#10;                        -Allow an app or feature through windows firewall.&#10;                        -Change notification settings.&#10;                        -Turn windows firewall on or off.&#10;                        -Restore defaults.&#10;                        -Advanced settings.&#10;                        -Troubleshoot my network.&#10;• Title as description under help protect your PC with Windows Firewall and has status showing as private networks with not connected option and guest or public networks as connected.&#10;• Has details about Windows Firewall state as on, incoming connections as block all connections to apps that are not on the list of allowed apps, active public networks as GMVO5 and notification state as notify me when Windows Firewall blocks a new app."/>
          <p:cNvPicPr>
            <a:picLocks noChangeAspect="1"/>
          </p:cNvPicPr>
          <p:nvPr/>
        </p:nvPicPr>
        <p:blipFill>
          <a:blip r:embed="rId3" cstate="print"/>
          <a:stretch>
            <a:fillRect/>
          </a:stretch>
        </p:blipFill>
        <p:spPr>
          <a:xfrm>
            <a:off x="4129288" y="4191000"/>
            <a:ext cx="5014712" cy="2667000"/>
          </a:xfrm>
          <a:prstGeom prst="rect">
            <a:avLst/>
          </a:prstGeom>
        </p:spPr>
      </p:pic>
      <p:pic>
        <p:nvPicPr>
          <p:cNvPr id="1026" name="Picture 2"/>
          <p:cNvPicPr>
            <a:picLocks noChangeAspect="1" noChangeArrowheads="1"/>
          </p:cNvPicPr>
          <p:nvPr/>
        </p:nvPicPr>
        <p:blipFill>
          <a:blip r:embed="rId4" cstate="print"/>
          <a:srcRect l="25183" t="19792" r="37921" b="19792"/>
          <a:stretch>
            <a:fillRect/>
          </a:stretch>
        </p:blipFill>
        <p:spPr bwMode="auto">
          <a:xfrm>
            <a:off x="648637" y="4114800"/>
            <a:ext cx="2971867" cy="2736000"/>
          </a:xfrm>
          <a:prstGeom prst="rect">
            <a:avLst/>
          </a:prstGeom>
          <a:noFill/>
          <a:ln w="9525">
            <a:noFill/>
            <a:miter lim="800000"/>
            <a:headEnd/>
            <a:tailEnd/>
          </a:ln>
        </p:spPr>
      </p:pic>
    </p:spTree>
    <p:extLst>
      <p:ext uri="{BB962C8B-B14F-4D97-AF65-F5344CB8AC3E}">
        <p14:creationId xmlns:p14="http://schemas.microsoft.com/office/powerpoint/2010/main" val="23299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2971800"/>
          </a:xfrm>
        </p:spPr>
        <p:txBody>
          <a:bodyPr>
            <a:normAutofit lnSpcReduction="10000"/>
          </a:bodyPr>
          <a:lstStyle/>
          <a:p>
            <a:pPr>
              <a:spcBef>
                <a:spcPts val="0"/>
              </a:spcBef>
              <a:spcAft>
                <a:spcPts val="900"/>
              </a:spcAft>
            </a:pPr>
            <a:r>
              <a:rPr lang="el-GR" dirty="0">
                <a:solidFill>
                  <a:srgbClr val="007FA3"/>
                </a:solidFill>
              </a:rPr>
              <a:t>Φιλτράρισμα πακέτων </a:t>
            </a:r>
            <a:endParaRPr lang="en-US" dirty="0">
              <a:solidFill>
                <a:srgbClr val="007FA3"/>
              </a:solidFill>
            </a:endParaRPr>
          </a:p>
          <a:p>
            <a:pPr lvl="1">
              <a:spcBef>
                <a:spcPts val="0"/>
              </a:spcBef>
              <a:spcAft>
                <a:spcPts val="900"/>
              </a:spcAft>
            </a:pPr>
            <a:r>
              <a:rPr lang="el-GR" dirty="0"/>
              <a:t>Φιλτράρει τα πακέτα που αποστέλλονται σε συγκεκριμένες λογικές θύρες</a:t>
            </a:r>
            <a:endParaRPr lang="en-US" dirty="0"/>
          </a:p>
          <a:p>
            <a:pPr>
              <a:spcBef>
                <a:spcPts val="0"/>
              </a:spcBef>
              <a:spcAft>
                <a:spcPts val="900"/>
              </a:spcAft>
            </a:pPr>
            <a:r>
              <a:rPr lang="el-GR" dirty="0">
                <a:solidFill>
                  <a:srgbClr val="007FA3"/>
                </a:solidFill>
              </a:rPr>
              <a:t>Αποκλεισμός λογικής θύρας </a:t>
            </a:r>
            <a:endParaRPr lang="en-US" dirty="0">
              <a:solidFill>
                <a:srgbClr val="007FA3"/>
              </a:solidFill>
            </a:endParaRPr>
          </a:p>
          <a:p>
            <a:pPr lvl="1">
              <a:spcBef>
                <a:spcPts val="0"/>
              </a:spcBef>
              <a:spcAft>
                <a:spcPts val="900"/>
              </a:spcAft>
            </a:pPr>
            <a:r>
              <a:rPr lang="el-GR" dirty="0"/>
              <a:t>Αγνοεί το αίτημα που προέρχεται από το διαδίκτυο και ζητά πρόσβαση σε ορισμένες θύρες</a:t>
            </a:r>
            <a:endParaRPr lang="en-US" dirty="0"/>
          </a:p>
        </p:txBody>
      </p:sp>
      <p:sp>
        <p:nvSpPr>
          <p:cNvPr id="7" name="Rectangle 2"/>
          <p:cNvSpPr>
            <a:spLocks noGrp="1" noChangeArrowheads="1"/>
          </p:cNvSpPr>
          <p:nvPr>
            <p:ph type="title"/>
          </p:nvPr>
        </p:nvSpPr>
        <p:spPr>
          <a:xfrm>
            <a:off x="457200" y="-304800"/>
            <a:ext cx="8686800" cy="1600200"/>
          </a:xfrm>
        </p:spPr>
        <p:txBody>
          <a:bodyPr>
            <a:noAutofit/>
          </a:bodyPr>
          <a:lstStyle/>
          <a:p>
            <a:pPr>
              <a:defRPr/>
            </a:pPr>
            <a:br>
              <a:rPr lang="el-GR" sz="3900" dirty="0"/>
            </a:br>
            <a:r>
              <a:rPr lang="el-GR" sz="3400" dirty="0"/>
              <a:t>Περιορισμός της πρόσβασης στους ψηφιακούς πόρους σας</a:t>
            </a:r>
            <a:br>
              <a:rPr lang="en-US" sz="3000" dirty="0"/>
            </a:br>
            <a:r>
              <a:rPr lang="el-GR" sz="3200" dirty="0"/>
              <a:t>Τείχη προστασίας</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9.7)</a:t>
            </a:r>
            <a:endParaRPr lang="en-US" sz="2400" dirty="0"/>
          </a:p>
        </p:txBody>
      </p:sp>
      <p:pic>
        <p:nvPicPr>
          <p:cNvPr id="2050" name="Picture 2"/>
          <p:cNvPicPr>
            <a:picLocks noChangeAspect="1" noChangeArrowheads="1"/>
          </p:cNvPicPr>
          <p:nvPr/>
        </p:nvPicPr>
        <p:blipFill>
          <a:blip r:embed="rId3" cstate="print"/>
          <a:srcRect l="25183" t="25000" r="25622" b="46875"/>
          <a:stretch>
            <a:fillRect/>
          </a:stretch>
        </p:blipFill>
        <p:spPr bwMode="auto">
          <a:xfrm>
            <a:off x="990600" y="4419600"/>
            <a:ext cx="7392000" cy="2376000"/>
          </a:xfrm>
          <a:prstGeom prst="rect">
            <a:avLst/>
          </a:prstGeom>
          <a:noFill/>
          <a:ln w="9525">
            <a:noFill/>
            <a:miter lim="800000"/>
            <a:headEnd/>
            <a:tailEnd/>
          </a:ln>
        </p:spPr>
      </p:pic>
    </p:spTree>
    <p:extLst>
      <p:ext uri="{BB962C8B-B14F-4D97-AF65-F5344CB8AC3E}">
        <p14:creationId xmlns:p14="http://schemas.microsoft.com/office/powerpoint/2010/main" val="5038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686800" cy="1600201"/>
          </a:xfrm>
        </p:spPr>
        <p:txBody>
          <a:bodyPr>
            <a:normAutofit fontScale="90000"/>
          </a:bodyPr>
          <a:lstStyle/>
          <a:p>
            <a:r>
              <a:rPr lang="el-GR" sz="3800" dirty="0"/>
              <a:t>Περιορισμός της πρόσβασης στους ψηφιακούς πόρους σας </a:t>
            </a:r>
            <a:br>
              <a:rPr lang="en-US" sz="3000" dirty="0"/>
            </a:br>
            <a:r>
              <a:rPr lang="el-GR" sz="3600" dirty="0"/>
              <a:t>Αποτροπή μολύνσεων από ιούς</a:t>
            </a:r>
            <a:r>
              <a:rPr lang="en-US" sz="3600" dirty="0"/>
              <a:t> (1 </a:t>
            </a:r>
            <a:r>
              <a:rPr lang="el-GR" sz="3600" dirty="0"/>
              <a:t>από</a:t>
            </a:r>
            <a:r>
              <a:rPr lang="en-US" sz="3600" dirty="0"/>
              <a:t> 2) </a:t>
            </a:r>
            <a:r>
              <a:rPr lang="en-US" sz="2200" dirty="0"/>
              <a:t>(</a:t>
            </a:r>
            <a:r>
              <a:rPr lang="el-GR" sz="2200" dirty="0"/>
              <a:t>Στόχος</a:t>
            </a:r>
            <a:r>
              <a:rPr lang="en-US" sz="2200" dirty="0"/>
              <a:t> 9.8)</a:t>
            </a:r>
            <a:endParaRPr lang="en-US" sz="3600" dirty="0"/>
          </a:p>
        </p:txBody>
      </p:sp>
      <p:sp>
        <p:nvSpPr>
          <p:cNvPr id="3" name="Content Placeholder 2"/>
          <p:cNvSpPr>
            <a:spLocks noGrp="1"/>
          </p:cNvSpPr>
          <p:nvPr>
            <p:ph idx="1"/>
          </p:nvPr>
        </p:nvSpPr>
        <p:spPr>
          <a:xfrm>
            <a:off x="457201" y="1752600"/>
            <a:ext cx="4267200" cy="5257800"/>
          </a:xfrm>
        </p:spPr>
        <p:txBody>
          <a:bodyPr>
            <a:normAutofit fontScale="92500" lnSpcReduction="10000"/>
          </a:bodyPr>
          <a:lstStyle/>
          <a:p>
            <a:pPr>
              <a:spcBef>
                <a:spcPts val="0"/>
              </a:spcBef>
              <a:spcAft>
                <a:spcPts val="1000"/>
              </a:spcAft>
            </a:pPr>
            <a:r>
              <a:rPr lang="el-GR" dirty="0">
                <a:solidFill>
                  <a:srgbClr val="007FA3"/>
                </a:solidFill>
              </a:rPr>
              <a:t>Λογισμικό προστασίας από ιούς</a:t>
            </a:r>
            <a:r>
              <a:rPr lang="en-US" dirty="0">
                <a:solidFill>
                  <a:srgbClr val="007FA3"/>
                </a:solidFill>
              </a:rPr>
              <a:t> </a:t>
            </a:r>
          </a:p>
          <a:p>
            <a:pPr lvl="1">
              <a:spcBef>
                <a:spcPts val="0"/>
              </a:spcBef>
              <a:spcAft>
                <a:spcPts val="1000"/>
              </a:spcAft>
            </a:pPr>
            <a:r>
              <a:rPr lang="el-GR" dirty="0"/>
              <a:t>Ανίχνευση ιών και προστασία του υπολογιστή</a:t>
            </a:r>
            <a:endParaRPr lang="en-US" dirty="0"/>
          </a:p>
          <a:p>
            <a:pPr>
              <a:spcBef>
                <a:spcPts val="0"/>
              </a:spcBef>
              <a:spcAft>
                <a:spcPts val="1000"/>
              </a:spcAft>
            </a:pPr>
            <a:r>
              <a:rPr lang="el-GR" dirty="0">
                <a:solidFill>
                  <a:srgbClr val="007FA3"/>
                </a:solidFill>
              </a:rPr>
              <a:t>Δημοφιλή προγράμματα</a:t>
            </a:r>
            <a:endParaRPr lang="en-US" dirty="0">
              <a:solidFill>
                <a:srgbClr val="007FA3"/>
              </a:solidFill>
            </a:endParaRPr>
          </a:p>
          <a:p>
            <a:pPr lvl="1">
              <a:spcBef>
                <a:spcPts val="0"/>
              </a:spcBef>
              <a:spcAft>
                <a:spcPts val="1000"/>
              </a:spcAft>
            </a:pPr>
            <a:r>
              <a:rPr lang="en-US" dirty="0"/>
              <a:t>Symantec</a:t>
            </a:r>
          </a:p>
          <a:p>
            <a:pPr lvl="1">
              <a:spcBef>
                <a:spcPts val="0"/>
              </a:spcBef>
              <a:spcAft>
                <a:spcPts val="1000"/>
              </a:spcAft>
            </a:pPr>
            <a:r>
              <a:rPr lang="en-US" dirty="0"/>
              <a:t>Kaspersky</a:t>
            </a:r>
          </a:p>
          <a:p>
            <a:pPr lvl="1">
              <a:spcBef>
                <a:spcPts val="0"/>
              </a:spcBef>
              <a:spcAft>
                <a:spcPts val="1000"/>
              </a:spcAft>
            </a:pPr>
            <a:r>
              <a:rPr lang="en-US" dirty="0"/>
              <a:t>AVG</a:t>
            </a:r>
          </a:p>
          <a:p>
            <a:pPr lvl="1">
              <a:spcBef>
                <a:spcPts val="0"/>
              </a:spcBef>
              <a:spcAft>
                <a:spcPts val="1000"/>
              </a:spcAft>
            </a:pPr>
            <a:r>
              <a:rPr lang="en-US" dirty="0"/>
              <a:t>McAfee</a:t>
            </a:r>
          </a:p>
        </p:txBody>
      </p:sp>
      <p:pic>
        <p:nvPicPr>
          <p:cNvPr id="4" name="Picture 3" descr="Trend Micro internet security setting page shows the following:&#10;• Security and Tune up controls has &#10;                      -Scan Preferences.&#10;                      -PC Health Checkup.&#10;                      -Scheduled Scans.&#10;• Internet and Email Controls.&#10;• Exception Lists.&#10;• Conduct a scheduled scan of the computer.&#10;         -Smart schedule.&#10;         -Set a specific schedule with options for day and time to be set.&#10;         -Scan type like Quick scan and Full scan.&#10;• At the bottom of the page are buttons for&#10;            -Other settings.&#10;            -Restore Default Settings.&#10;            -OK option.&#10;            -Cancel option.&#10;            -Apply option."/>
          <p:cNvPicPr>
            <a:picLocks noChangeAspect="1"/>
          </p:cNvPicPr>
          <p:nvPr/>
        </p:nvPicPr>
        <p:blipFill>
          <a:blip r:embed="rId3" cstate="print"/>
          <a:stretch>
            <a:fillRect/>
          </a:stretch>
        </p:blipFill>
        <p:spPr>
          <a:xfrm>
            <a:off x="4114800" y="2743200"/>
            <a:ext cx="4751925" cy="3624752"/>
          </a:xfrm>
          <a:prstGeom prst="rect">
            <a:avLst/>
          </a:prstGeom>
        </p:spPr>
      </p:pic>
    </p:spTree>
    <p:extLst>
      <p:ext uri="{BB962C8B-B14F-4D97-AF65-F5344CB8AC3E}">
        <p14:creationId xmlns:p14="http://schemas.microsoft.com/office/powerpoint/2010/main" val="296814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305800" cy="4800600"/>
          </a:xfrm>
        </p:spPr>
        <p:txBody>
          <a:bodyPr>
            <a:normAutofit lnSpcReduction="10000"/>
          </a:bodyPr>
          <a:lstStyle/>
          <a:p>
            <a:pPr>
              <a:spcBef>
                <a:spcPts val="0"/>
              </a:spcBef>
              <a:spcAft>
                <a:spcPts val="1000"/>
              </a:spcAft>
            </a:pPr>
            <a:r>
              <a:rPr lang="el-GR" dirty="0">
                <a:solidFill>
                  <a:srgbClr val="007FA3"/>
                </a:solidFill>
              </a:rPr>
              <a:t>Υπογραφή ιού</a:t>
            </a:r>
            <a:endParaRPr lang="en-US" dirty="0">
              <a:solidFill>
                <a:srgbClr val="007FA3"/>
              </a:solidFill>
            </a:endParaRPr>
          </a:p>
          <a:p>
            <a:pPr lvl="1">
              <a:spcBef>
                <a:spcPts val="0"/>
              </a:spcBef>
              <a:spcAft>
                <a:spcPts val="1000"/>
              </a:spcAft>
            </a:pPr>
            <a:r>
              <a:rPr lang="el-GR" dirty="0"/>
              <a:t>Ένα τμήμα του κώδικά του που τον χαρακτηρίζει μοναδικά</a:t>
            </a:r>
            <a:endParaRPr lang="en-US" dirty="0"/>
          </a:p>
          <a:p>
            <a:pPr>
              <a:spcBef>
                <a:spcPts val="0"/>
              </a:spcBef>
              <a:spcAft>
                <a:spcPts val="1000"/>
              </a:spcAft>
            </a:pPr>
            <a:r>
              <a:rPr lang="el-GR" dirty="0">
                <a:solidFill>
                  <a:srgbClr val="007FA3"/>
                </a:solidFill>
              </a:rPr>
              <a:t>Καραντίνα</a:t>
            </a:r>
            <a:endParaRPr lang="en-US" dirty="0">
              <a:solidFill>
                <a:srgbClr val="007FA3"/>
              </a:solidFill>
            </a:endParaRPr>
          </a:p>
          <a:p>
            <a:pPr lvl="1">
              <a:spcBef>
                <a:spcPts val="0"/>
              </a:spcBef>
              <a:spcAft>
                <a:spcPts val="1000"/>
              </a:spcAft>
            </a:pPr>
            <a:r>
              <a:rPr lang="el-GR" dirty="0"/>
              <a:t>Απομονώνει τον ιό σε έναν ασφαλή χώρο, έτσι ώστε να μην εξαπλωθεί σε άλλα αρχεία</a:t>
            </a:r>
            <a:endParaRPr lang="en-US" dirty="0"/>
          </a:p>
          <a:p>
            <a:pPr>
              <a:spcBef>
                <a:spcPts val="0"/>
              </a:spcBef>
              <a:spcAft>
                <a:spcPts val="1000"/>
              </a:spcAft>
            </a:pPr>
            <a:r>
              <a:rPr lang="el-GR" dirty="0">
                <a:solidFill>
                  <a:srgbClr val="007FA3"/>
                </a:solidFill>
              </a:rPr>
              <a:t>Εμβολιασμός</a:t>
            </a:r>
            <a:endParaRPr lang="en-US" dirty="0">
              <a:solidFill>
                <a:srgbClr val="007FA3"/>
              </a:solidFill>
            </a:endParaRPr>
          </a:p>
          <a:p>
            <a:pPr lvl="1">
              <a:spcBef>
                <a:spcPts val="0"/>
              </a:spcBef>
              <a:spcAft>
                <a:spcPts val="1000"/>
              </a:spcAft>
            </a:pPr>
            <a:r>
              <a:rPr lang="el-GR" dirty="0"/>
              <a:t>Καταγράφει τα βασικά χαρακτηριστικά των αρχείων του υπολογιστή σας και τα διατηρεί σε ασφαλές μέρος</a:t>
            </a:r>
            <a:endParaRPr lang="en-US" dirty="0"/>
          </a:p>
        </p:txBody>
      </p:sp>
      <p:sp>
        <p:nvSpPr>
          <p:cNvPr id="5" name="Title 1"/>
          <p:cNvSpPr>
            <a:spLocks noGrp="1"/>
          </p:cNvSpPr>
          <p:nvPr>
            <p:ph type="title"/>
          </p:nvPr>
        </p:nvSpPr>
        <p:spPr>
          <a:xfrm>
            <a:off x="457200" y="-1"/>
            <a:ext cx="8686800" cy="1600201"/>
          </a:xfrm>
        </p:spPr>
        <p:txBody>
          <a:bodyPr>
            <a:normAutofit fontScale="90000"/>
          </a:bodyPr>
          <a:lstStyle/>
          <a:p>
            <a:r>
              <a:rPr lang="el-GR" sz="3800" dirty="0"/>
              <a:t>Περιορισμός της πρόσβασης στους ψηφιακούς πόρους σας </a:t>
            </a:r>
            <a:br>
              <a:rPr lang="en-US" sz="3000" dirty="0"/>
            </a:br>
            <a:r>
              <a:rPr lang="el-GR" sz="3600" dirty="0"/>
              <a:t>Αποτροπή μολύνσεων από ιούς</a:t>
            </a:r>
            <a:r>
              <a:rPr lang="en-US" sz="3600" dirty="0"/>
              <a:t> (</a:t>
            </a:r>
            <a:r>
              <a:rPr lang="el-GR" sz="3600" dirty="0"/>
              <a:t>2</a:t>
            </a:r>
            <a:r>
              <a:rPr lang="en-US" sz="3600" dirty="0"/>
              <a:t> </a:t>
            </a:r>
            <a:r>
              <a:rPr lang="el-GR" sz="3600" dirty="0"/>
              <a:t>από</a:t>
            </a:r>
            <a:r>
              <a:rPr lang="en-US" sz="3600" dirty="0"/>
              <a:t> 2) </a:t>
            </a:r>
            <a:r>
              <a:rPr lang="en-US" sz="2200" dirty="0"/>
              <a:t>(</a:t>
            </a:r>
            <a:r>
              <a:rPr lang="el-GR" sz="2200" dirty="0"/>
              <a:t>Στόχος</a:t>
            </a:r>
            <a:r>
              <a:rPr lang="en-US" sz="2200" dirty="0"/>
              <a:t> 9.8)</a:t>
            </a:r>
            <a:endParaRPr lang="en-US" sz="3600" dirty="0"/>
          </a:p>
        </p:txBody>
      </p:sp>
    </p:spTree>
    <p:extLst>
      <p:ext uri="{BB962C8B-B14F-4D97-AF65-F5344CB8AC3E}">
        <p14:creationId xmlns:p14="http://schemas.microsoft.com/office/powerpoint/2010/main" val="6422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514600"/>
            <a:ext cx="9144000" cy="805991"/>
          </a:xfrm>
        </p:spPr>
        <p:txBody>
          <a:bodyPr anchor="ctr">
            <a:normAutofit/>
          </a:bodyPr>
          <a:lstStyle/>
          <a:p>
            <a:pPr algn="ctr"/>
            <a:r>
              <a:rPr lang="el-GR" i="1" dirty="0">
                <a:solidFill>
                  <a:schemeClr val="tx1"/>
                </a:solidFill>
              </a:rPr>
              <a:t>Απειλές για ψηφιακούς πόρους</a:t>
            </a:r>
            <a:endParaRPr lang="en-US" b="1" i="1" dirty="0">
              <a:solidFill>
                <a:schemeClr val="tx1"/>
              </a:solidFill>
            </a:endParaRPr>
          </a:p>
        </p:txBody>
      </p:sp>
      <p:sp>
        <p:nvSpPr>
          <p:cNvPr id="7" name="Subtitle 6"/>
          <p:cNvSpPr>
            <a:spLocks noGrp="1"/>
          </p:cNvSpPr>
          <p:nvPr>
            <p:ph type="subTitle" idx="1"/>
          </p:nvPr>
        </p:nvSpPr>
        <p:spPr>
          <a:xfrm>
            <a:off x="304800" y="3886200"/>
            <a:ext cx="8686799" cy="2514600"/>
          </a:xfrm>
        </p:spPr>
        <p:txBody>
          <a:bodyPr>
            <a:noAutofit/>
          </a:bodyPr>
          <a:lstStyle/>
          <a:p>
            <a:pPr marL="342900" indent="-342900">
              <a:spcAft>
                <a:spcPts val="2400"/>
              </a:spcAft>
              <a:buFont typeface="Arial" panose="020B0604020202020204" pitchFamily="34" charset="0"/>
              <a:buChar char="•"/>
            </a:pPr>
            <a:r>
              <a:rPr lang="el-GR" sz="2800" dirty="0"/>
              <a:t>Κλοπή ταυτότητας και χάκερ</a:t>
            </a:r>
            <a:endParaRPr lang="en-US" sz="2800" dirty="0"/>
          </a:p>
          <a:p>
            <a:pPr marL="342900" indent="-342900">
              <a:spcAft>
                <a:spcPts val="2400"/>
              </a:spcAft>
              <a:buFont typeface="Arial" panose="020B0604020202020204" pitchFamily="34" charset="0"/>
              <a:buChar char="•"/>
            </a:pPr>
            <a:r>
              <a:rPr lang="el-GR" sz="2800" dirty="0"/>
              <a:t>Ιοί υπολογιστών</a:t>
            </a:r>
            <a:endParaRPr lang="en-US" sz="2800" dirty="0"/>
          </a:p>
          <a:p>
            <a:pPr marL="342900" indent="-342900">
              <a:spcAft>
                <a:spcPts val="2400"/>
              </a:spcAft>
              <a:buFont typeface="Arial" panose="020B0604020202020204" pitchFamily="34" charset="0"/>
              <a:buChar char="•"/>
            </a:pPr>
            <a:r>
              <a:rPr lang="el-GR" sz="2800" dirty="0"/>
              <a:t>Διαδικτυακές οχλήσεις και κοινωνική μηχανική</a:t>
            </a:r>
            <a:endParaRPr lang="en-US" sz="2800" dirty="0"/>
          </a:p>
        </p:txBody>
      </p:sp>
    </p:spTree>
    <p:extLst>
      <p:ext uri="{BB962C8B-B14F-4D97-AF65-F5344CB8AC3E}">
        <p14:creationId xmlns:p14="http://schemas.microsoft.com/office/powerpoint/2010/main" val="32179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8686800" cy="1600200"/>
          </a:xfrm>
        </p:spPr>
        <p:txBody>
          <a:bodyPr>
            <a:noAutofit/>
          </a:bodyPr>
          <a:lstStyle/>
          <a:p>
            <a:r>
              <a:rPr lang="el-GR" sz="3400" dirty="0"/>
              <a:t>Περιορισμός της πρόσβασης στους ψηφιακούς πόρους σας </a:t>
            </a:r>
            <a:br>
              <a:rPr lang="en-US" sz="2700" dirty="0"/>
            </a:br>
            <a:r>
              <a:rPr lang="el-GR" sz="3100" dirty="0"/>
              <a:t> </a:t>
            </a:r>
            <a:r>
              <a:rPr lang="el-GR" sz="3100" dirty="0" err="1"/>
              <a:t>Αυθεντικοποίηση</a:t>
            </a:r>
            <a:r>
              <a:rPr lang="el-GR" sz="3100" dirty="0"/>
              <a:t> </a:t>
            </a:r>
            <a:r>
              <a:rPr lang="en-US" sz="3100" dirty="0"/>
              <a:t>(1 </a:t>
            </a:r>
            <a:r>
              <a:rPr lang="el-GR" sz="3100" dirty="0"/>
              <a:t>από</a:t>
            </a:r>
            <a:r>
              <a:rPr lang="en-US" sz="3100" dirty="0"/>
              <a:t> 2)</a:t>
            </a:r>
            <a:r>
              <a:rPr lang="el-GR" sz="3200" dirty="0"/>
              <a:t> </a:t>
            </a:r>
            <a:r>
              <a:rPr lang="en-US" sz="2000" dirty="0"/>
              <a:t>(</a:t>
            </a:r>
            <a:r>
              <a:rPr lang="el-GR" sz="2000" dirty="0"/>
              <a:t>Στόχος</a:t>
            </a:r>
            <a:r>
              <a:rPr lang="en-US" sz="2000" dirty="0"/>
              <a:t> 9.9)</a:t>
            </a:r>
            <a:endParaRPr lang="en-US" sz="3000" dirty="0"/>
          </a:p>
        </p:txBody>
      </p:sp>
      <p:sp>
        <p:nvSpPr>
          <p:cNvPr id="8" name="Content Placeholder 7"/>
          <p:cNvSpPr>
            <a:spLocks noGrp="1"/>
          </p:cNvSpPr>
          <p:nvPr>
            <p:ph idx="1"/>
          </p:nvPr>
        </p:nvSpPr>
        <p:spPr>
          <a:xfrm>
            <a:off x="457200" y="1676400"/>
            <a:ext cx="8229600" cy="2971800"/>
          </a:xfrm>
        </p:spPr>
        <p:txBody>
          <a:bodyPr>
            <a:normAutofit/>
          </a:bodyPr>
          <a:lstStyle/>
          <a:p>
            <a:pPr>
              <a:spcBef>
                <a:spcPts val="0"/>
              </a:spcBef>
              <a:spcAft>
                <a:spcPts val="900"/>
              </a:spcAft>
            </a:pPr>
            <a:r>
              <a:rPr lang="el-GR" sz="2400" dirty="0">
                <a:solidFill>
                  <a:srgbClr val="007FA3"/>
                </a:solidFill>
              </a:rPr>
              <a:t>Απαιτούνται ισχυροί κωδικοί πρόσβασης </a:t>
            </a:r>
            <a:endParaRPr lang="en-US" sz="2400" dirty="0">
              <a:solidFill>
                <a:srgbClr val="007FA3"/>
              </a:solidFill>
            </a:endParaRPr>
          </a:p>
          <a:p>
            <a:pPr>
              <a:spcBef>
                <a:spcPts val="0"/>
              </a:spcBef>
              <a:spcAft>
                <a:spcPts val="900"/>
              </a:spcAft>
            </a:pPr>
            <a:r>
              <a:rPr lang="el-GR" sz="2400" dirty="0">
                <a:solidFill>
                  <a:srgbClr val="007FA3"/>
                </a:solidFill>
              </a:rPr>
              <a:t>Προγράμματα μέτρησης της ισχύος κωδικών πρόσβασης </a:t>
            </a:r>
            <a:endParaRPr lang="en-US" sz="2400" dirty="0">
              <a:solidFill>
                <a:srgbClr val="007FA3"/>
              </a:solidFill>
            </a:endParaRPr>
          </a:p>
          <a:p>
            <a:pPr>
              <a:spcBef>
                <a:spcPts val="0"/>
              </a:spcBef>
              <a:spcAft>
                <a:spcPts val="900"/>
              </a:spcAft>
            </a:pPr>
            <a:r>
              <a:rPr lang="el-GR" sz="2400" dirty="0">
                <a:solidFill>
                  <a:srgbClr val="007FA3"/>
                </a:solidFill>
              </a:rPr>
              <a:t>Τα λειτουργικά συστήματα ενσωματώνουν προστασία με κωδικούς πρόσβασης </a:t>
            </a:r>
            <a:endParaRPr lang="en-US" sz="2400" dirty="0">
              <a:solidFill>
                <a:srgbClr val="007FA3"/>
              </a:solidFill>
            </a:endParaRPr>
          </a:p>
          <a:p>
            <a:pPr>
              <a:spcBef>
                <a:spcPts val="0"/>
              </a:spcBef>
              <a:spcAft>
                <a:spcPts val="900"/>
              </a:spcAft>
            </a:pPr>
            <a:r>
              <a:rPr lang="el-GR" sz="2400" dirty="0">
                <a:solidFill>
                  <a:srgbClr val="007FA3"/>
                </a:solidFill>
              </a:rPr>
              <a:t>Διαχείριση κωδικών πρόσβασης </a:t>
            </a:r>
            <a:endParaRPr lang="en-US" sz="2400" dirty="0">
              <a:solidFill>
                <a:srgbClr val="007FA3"/>
              </a:solidFill>
            </a:endParaRPr>
          </a:p>
        </p:txBody>
      </p:sp>
      <p:pic>
        <p:nvPicPr>
          <p:cNvPr id="3074" name="Picture 2"/>
          <p:cNvPicPr>
            <a:picLocks noChangeAspect="1" noChangeArrowheads="1"/>
          </p:cNvPicPr>
          <p:nvPr/>
        </p:nvPicPr>
        <p:blipFill>
          <a:blip r:embed="rId3" cstate="print"/>
          <a:srcRect l="25769" t="20833" r="26208" b="43750"/>
          <a:stretch>
            <a:fillRect/>
          </a:stretch>
        </p:blipFill>
        <p:spPr bwMode="auto">
          <a:xfrm>
            <a:off x="1295400" y="3886200"/>
            <a:ext cx="6945886" cy="2880000"/>
          </a:xfrm>
          <a:prstGeom prst="rect">
            <a:avLst/>
          </a:prstGeom>
          <a:noFill/>
          <a:ln w="9525">
            <a:noFill/>
            <a:miter lim="800000"/>
            <a:headEnd/>
            <a:tailEnd/>
          </a:ln>
        </p:spPr>
      </p:pic>
    </p:spTree>
    <p:extLst>
      <p:ext uri="{BB962C8B-B14F-4D97-AF65-F5344CB8AC3E}">
        <p14:creationId xmlns:p14="http://schemas.microsoft.com/office/powerpoint/2010/main" val="314206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3581399" cy="4572000"/>
          </a:xfrm>
        </p:spPr>
        <p:txBody>
          <a:bodyPr/>
          <a:lstStyle/>
          <a:p>
            <a:pPr>
              <a:spcBef>
                <a:spcPts val="0"/>
              </a:spcBef>
              <a:spcAft>
                <a:spcPts val="1200"/>
              </a:spcAft>
            </a:pPr>
            <a:r>
              <a:rPr lang="el-GR" sz="2800" dirty="0">
                <a:solidFill>
                  <a:srgbClr val="007FA3"/>
                </a:solidFill>
              </a:rPr>
              <a:t>Δακτυλικό αποτύπωμα </a:t>
            </a:r>
            <a:endParaRPr lang="en-US" sz="2800" dirty="0">
              <a:solidFill>
                <a:srgbClr val="007FA3"/>
              </a:solidFill>
            </a:endParaRPr>
          </a:p>
          <a:p>
            <a:pPr>
              <a:spcBef>
                <a:spcPts val="0"/>
              </a:spcBef>
              <a:spcAft>
                <a:spcPts val="1200"/>
              </a:spcAft>
            </a:pPr>
            <a:r>
              <a:rPr lang="el-GR" sz="2800" dirty="0">
                <a:solidFill>
                  <a:srgbClr val="007FA3"/>
                </a:solidFill>
              </a:rPr>
              <a:t>Ίριδα των ματιών</a:t>
            </a:r>
            <a:endParaRPr lang="en-US" sz="2800" dirty="0">
              <a:solidFill>
                <a:srgbClr val="007FA3"/>
              </a:solidFill>
            </a:endParaRPr>
          </a:p>
          <a:p>
            <a:pPr>
              <a:spcBef>
                <a:spcPts val="0"/>
              </a:spcBef>
              <a:spcAft>
                <a:spcPts val="1200"/>
              </a:spcAft>
            </a:pPr>
            <a:r>
              <a:rPr lang="el-GR" sz="2800" dirty="0">
                <a:solidFill>
                  <a:srgbClr val="007FA3"/>
                </a:solidFill>
              </a:rPr>
              <a:t>Συστήματα αναγνώρισης φωνής</a:t>
            </a:r>
            <a:endParaRPr lang="en-US" sz="2800" dirty="0">
              <a:solidFill>
                <a:srgbClr val="007FA3"/>
              </a:solidFill>
            </a:endParaRPr>
          </a:p>
          <a:p>
            <a:pPr>
              <a:spcBef>
                <a:spcPts val="0"/>
              </a:spcBef>
              <a:spcAft>
                <a:spcPts val="1200"/>
              </a:spcAft>
            </a:pPr>
            <a:r>
              <a:rPr lang="el-GR" sz="2800" dirty="0">
                <a:solidFill>
                  <a:srgbClr val="007FA3"/>
                </a:solidFill>
              </a:rPr>
              <a:t>Αναγνώριση χαρακτηριστικών προσώπου</a:t>
            </a:r>
            <a:endParaRPr lang="en-US" sz="2800" dirty="0">
              <a:solidFill>
                <a:srgbClr val="007FA3"/>
              </a:solidFill>
            </a:endParaRPr>
          </a:p>
          <a:p>
            <a:pPr>
              <a:spcBef>
                <a:spcPts val="0"/>
              </a:spcBef>
              <a:spcAft>
                <a:spcPts val="1200"/>
              </a:spcAft>
            </a:pPr>
            <a:r>
              <a:rPr lang="el-GR" sz="2800" dirty="0">
                <a:solidFill>
                  <a:srgbClr val="007FA3"/>
                </a:solidFill>
              </a:rPr>
              <a:t>Παρέχουν υψηλό επίπεδο ασφάλειας</a:t>
            </a:r>
            <a:endParaRPr lang="en-US" sz="2800" dirty="0">
              <a:solidFill>
                <a:srgbClr val="007FA3"/>
              </a:solidFill>
            </a:endParaRPr>
          </a:p>
        </p:txBody>
      </p:sp>
      <p:pic>
        <p:nvPicPr>
          <p:cNvPr id="4" name="Picture 3" descr="Windows 10 offers facial recognition for login, called Hello, in laptops, tablets and smart phones.&#10;Biometric authentication device reads unique personal characteristics and converts its pattern to a digital code. When used, pattern is read and compared with the one which is stored in the computer. They provide:&#10;• High level of security.&#10;• Eliminate the human error that can occur in password protection."/>
          <p:cNvPicPr>
            <a:picLocks noChangeAspect="1"/>
          </p:cNvPicPr>
          <p:nvPr/>
        </p:nvPicPr>
        <p:blipFill>
          <a:blip r:embed="rId3" cstate="print"/>
          <a:stretch>
            <a:fillRect/>
          </a:stretch>
        </p:blipFill>
        <p:spPr>
          <a:xfrm>
            <a:off x="3949169" y="1676400"/>
            <a:ext cx="5118631" cy="2988000"/>
          </a:xfrm>
          <a:prstGeom prst="rect">
            <a:avLst/>
          </a:prstGeom>
        </p:spPr>
      </p:pic>
      <p:sp>
        <p:nvSpPr>
          <p:cNvPr id="6" name="Title 6"/>
          <p:cNvSpPr>
            <a:spLocks noGrp="1"/>
          </p:cNvSpPr>
          <p:nvPr>
            <p:ph type="title"/>
          </p:nvPr>
        </p:nvSpPr>
        <p:spPr>
          <a:xfrm>
            <a:off x="304800" y="0"/>
            <a:ext cx="8686800" cy="1600200"/>
          </a:xfrm>
        </p:spPr>
        <p:txBody>
          <a:bodyPr>
            <a:noAutofit/>
          </a:bodyPr>
          <a:lstStyle/>
          <a:p>
            <a:r>
              <a:rPr lang="el-GR" sz="3400" dirty="0"/>
              <a:t>Περιορισμός της πρόσβασης στους ψηφιακούς πόρους σας </a:t>
            </a:r>
            <a:br>
              <a:rPr lang="en-US" sz="2700" dirty="0"/>
            </a:br>
            <a:r>
              <a:rPr lang="el-GR" sz="3100" dirty="0"/>
              <a:t> </a:t>
            </a:r>
            <a:r>
              <a:rPr lang="el-GR" sz="3100" dirty="0" err="1"/>
              <a:t>Αυθεντικοποίηση</a:t>
            </a:r>
            <a:r>
              <a:rPr lang="el-GR" sz="3100" dirty="0"/>
              <a:t> </a:t>
            </a:r>
            <a:r>
              <a:rPr lang="en-US" sz="3100" dirty="0"/>
              <a:t>(</a:t>
            </a:r>
            <a:r>
              <a:rPr lang="el-GR" sz="3100" dirty="0"/>
              <a:t>2</a:t>
            </a:r>
            <a:r>
              <a:rPr lang="en-US" sz="3100" dirty="0"/>
              <a:t> </a:t>
            </a:r>
            <a:r>
              <a:rPr lang="el-GR" sz="3100" dirty="0"/>
              <a:t>από</a:t>
            </a:r>
            <a:r>
              <a:rPr lang="en-US" sz="3100" dirty="0"/>
              <a:t> 2)</a:t>
            </a:r>
            <a:r>
              <a:rPr lang="el-GR" sz="3200" dirty="0"/>
              <a:t> </a:t>
            </a:r>
            <a:r>
              <a:rPr lang="en-US" sz="2000" dirty="0"/>
              <a:t>(</a:t>
            </a:r>
            <a:r>
              <a:rPr lang="el-GR" sz="2000" dirty="0"/>
              <a:t>Στόχος</a:t>
            </a:r>
            <a:r>
              <a:rPr lang="en-US" sz="2000" dirty="0"/>
              <a:t> 9.9)</a:t>
            </a:r>
            <a:endParaRPr lang="en-US" sz="3000" dirty="0"/>
          </a:p>
        </p:txBody>
      </p:sp>
    </p:spTree>
    <p:extLst>
      <p:ext uri="{BB962C8B-B14F-4D97-AF65-F5344CB8AC3E}">
        <p14:creationId xmlns:p14="http://schemas.microsoft.com/office/powerpoint/2010/main" val="11405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Autofit/>
          </a:bodyPr>
          <a:lstStyle/>
          <a:p>
            <a:r>
              <a:rPr lang="el-GR" sz="3400" dirty="0"/>
              <a:t>Περιορισμός της πρόσβασης στους ψηφιακούς πόρους σας </a:t>
            </a:r>
            <a:br>
              <a:rPr lang="en-US" sz="2800" dirty="0"/>
            </a:br>
            <a:r>
              <a:rPr lang="el-GR" sz="3100" dirty="0"/>
              <a:t>Ανώνυμη περιήγηση στο </a:t>
            </a:r>
            <a:r>
              <a:rPr lang="en-US" sz="3100" dirty="0"/>
              <a:t>web </a:t>
            </a:r>
            <a:r>
              <a:rPr lang="el-GR" sz="2000" dirty="0"/>
              <a:t>(στόχος</a:t>
            </a:r>
            <a:r>
              <a:rPr lang="en-US" sz="2000" dirty="0"/>
              <a:t> 9.10)</a:t>
            </a:r>
            <a:endParaRPr lang="en-US" sz="3600" dirty="0"/>
          </a:p>
        </p:txBody>
      </p:sp>
      <p:sp>
        <p:nvSpPr>
          <p:cNvPr id="3" name="Content Placeholder 2"/>
          <p:cNvSpPr>
            <a:spLocks noGrp="1"/>
          </p:cNvSpPr>
          <p:nvPr>
            <p:ph idx="1"/>
          </p:nvPr>
        </p:nvSpPr>
        <p:spPr>
          <a:xfrm>
            <a:off x="304800" y="1676400"/>
            <a:ext cx="6858000" cy="4724400"/>
          </a:xfrm>
        </p:spPr>
        <p:txBody>
          <a:bodyPr/>
          <a:lstStyle/>
          <a:p>
            <a:pPr>
              <a:spcBef>
                <a:spcPts val="0"/>
              </a:spcBef>
              <a:spcAft>
                <a:spcPts val="600"/>
              </a:spcAft>
            </a:pPr>
            <a:r>
              <a:rPr lang="el-GR" sz="3000" dirty="0">
                <a:solidFill>
                  <a:srgbClr val="007FA3"/>
                </a:solidFill>
              </a:rPr>
              <a:t>Εργαλεία ανώνυμης περιήγησης</a:t>
            </a:r>
            <a:endParaRPr lang="en-US" sz="3000" dirty="0">
              <a:solidFill>
                <a:srgbClr val="007FA3"/>
              </a:solidFill>
            </a:endParaRPr>
          </a:p>
          <a:p>
            <a:pPr lvl="1">
              <a:spcBef>
                <a:spcPts val="0"/>
              </a:spcBef>
              <a:spcAft>
                <a:spcPts val="600"/>
              </a:spcAft>
            </a:pPr>
            <a:r>
              <a:rPr lang="en-US" sz="2600" dirty="0"/>
              <a:t>Private Browsing</a:t>
            </a:r>
          </a:p>
          <a:p>
            <a:pPr lvl="1">
              <a:spcBef>
                <a:spcPts val="0"/>
              </a:spcBef>
              <a:spcAft>
                <a:spcPts val="600"/>
              </a:spcAft>
            </a:pPr>
            <a:r>
              <a:rPr lang="en-US" sz="2600" dirty="0"/>
              <a:t>InPrivate</a:t>
            </a:r>
          </a:p>
          <a:p>
            <a:pPr lvl="1">
              <a:spcBef>
                <a:spcPts val="0"/>
              </a:spcBef>
              <a:spcAft>
                <a:spcPts val="600"/>
              </a:spcAft>
            </a:pPr>
            <a:r>
              <a:rPr lang="en-US" sz="2600" dirty="0"/>
              <a:t>Incognito</a:t>
            </a:r>
          </a:p>
          <a:p>
            <a:pPr>
              <a:spcBef>
                <a:spcPts val="0"/>
              </a:spcBef>
              <a:spcAft>
                <a:spcPts val="600"/>
              </a:spcAft>
            </a:pPr>
            <a:r>
              <a:rPr lang="el-GR" sz="3000" dirty="0">
                <a:solidFill>
                  <a:srgbClr val="007FA3"/>
                </a:solidFill>
              </a:rPr>
              <a:t>Φορητές συσκευές προστασίας του απορρήτου</a:t>
            </a:r>
            <a:endParaRPr lang="en-US" sz="3000" dirty="0">
              <a:solidFill>
                <a:srgbClr val="007FA3"/>
              </a:solidFill>
            </a:endParaRPr>
          </a:p>
          <a:p>
            <a:pPr lvl="1">
              <a:spcBef>
                <a:spcPts val="0"/>
              </a:spcBef>
              <a:spcAft>
                <a:spcPts val="600"/>
              </a:spcAft>
            </a:pPr>
            <a:r>
              <a:rPr lang="en-US" sz="2600" dirty="0" err="1"/>
              <a:t>IronKey</a:t>
            </a:r>
            <a:r>
              <a:rPr lang="en-US" sz="2600" dirty="0"/>
              <a:t> Personal Flash Drives</a:t>
            </a:r>
          </a:p>
          <a:p>
            <a:pPr>
              <a:spcBef>
                <a:spcPts val="0"/>
              </a:spcBef>
              <a:spcAft>
                <a:spcPts val="600"/>
              </a:spcAft>
            </a:pPr>
            <a:r>
              <a:rPr lang="el-GR" sz="3000" dirty="0">
                <a:solidFill>
                  <a:srgbClr val="007FA3"/>
                </a:solidFill>
              </a:rPr>
              <a:t>Εικονικά ιδιωτικά δίκτυα </a:t>
            </a:r>
            <a:r>
              <a:rPr lang="en-US" sz="3000" dirty="0">
                <a:solidFill>
                  <a:srgbClr val="007FA3"/>
                </a:solidFill>
              </a:rPr>
              <a:t>(VPN)</a:t>
            </a:r>
          </a:p>
          <a:p>
            <a:pPr lvl="1">
              <a:spcBef>
                <a:spcPts val="0"/>
              </a:spcBef>
              <a:spcAft>
                <a:spcPts val="600"/>
              </a:spcAft>
            </a:pPr>
            <a:r>
              <a:rPr lang="el-GR" sz="2600" dirty="0"/>
              <a:t>Ασφαλή δίκτυα που δημιουργούνται αξιοποιώντας τη δημόσια υποδομή του διαδικτύου</a:t>
            </a:r>
            <a:endParaRPr lang="en-US" sz="2600" dirty="0"/>
          </a:p>
        </p:txBody>
      </p:sp>
      <p:pic>
        <p:nvPicPr>
          <p:cNvPr id="4" name="Picture 3" descr="• When surfing in the internet, the browsing activity can be kept private using tools called incognito in Google chrome. &#10;• During anonymous surfing, the browser opens a special version with enhanced privacy in which the history files do not appear and temporary files are deleted upon exit of the site. "/>
          <p:cNvPicPr>
            <a:picLocks noChangeAspect="1"/>
          </p:cNvPicPr>
          <p:nvPr/>
        </p:nvPicPr>
        <p:blipFill>
          <a:blip r:embed="rId3" cstate="print"/>
          <a:stretch>
            <a:fillRect/>
          </a:stretch>
        </p:blipFill>
        <p:spPr>
          <a:xfrm>
            <a:off x="5943600" y="2263800"/>
            <a:ext cx="3181192" cy="2232000"/>
          </a:xfrm>
          <a:prstGeom prst="rect">
            <a:avLst/>
          </a:prstGeom>
        </p:spPr>
      </p:pic>
    </p:spTree>
    <p:extLst>
      <p:ext uri="{BB962C8B-B14F-4D97-AF65-F5344CB8AC3E}">
        <p14:creationId xmlns:p14="http://schemas.microsoft.com/office/powerpoint/2010/main" val="111340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Autofit/>
          </a:bodyPr>
          <a:lstStyle/>
          <a:p>
            <a:r>
              <a:rPr lang="el-GR" dirty="0"/>
              <a:t>Διατηρήστε τα δεδομένα σας ασφαλή</a:t>
            </a:r>
            <a:br>
              <a:rPr lang="en-US" dirty="0"/>
            </a:br>
            <a:r>
              <a:rPr lang="el-GR" sz="3200" dirty="0"/>
              <a:t>Προστασία προσωπικών πληροφοριών</a:t>
            </a:r>
            <a:r>
              <a:rPr lang="en-US" sz="3200" dirty="0"/>
              <a:t> </a:t>
            </a:r>
            <a:r>
              <a:rPr lang="en-US" sz="2000" dirty="0"/>
              <a:t>(</a:t>
            </a:r>
            <a:r>
              <a:rPr lang="el-GR" sz="2000" dirty="0"/>
              <a:t>Στόχος</a:t>
            </a:r>
            <a:r>
              <a:rPr lang="en-US" sz="2000" dirty="0"/>
              <a:t> 9.11)</a:t>
            </a:r>
            <a:endParaRPr lang="en-US" sz="2700" dirty="0"/>
          </a:p>
        </p:txBody>
      </p:sp>
      <p:sp>
        <p:nvSpPr>
          <p:cNvPr id="3" name="Content Placeholder 2"/>
          <p:cNvSpPr>
            <a:spLocks noGrp="1"/>
          </p:cNvSpPr>
          <p:nvPr>
            <p:ph idx="1"/>
          </p:nvPr>
        </p:nvSpPr>
        <p:spPr>
          <a:xfrm>
            <a:off x="457200" y="1676400"/>
            <a:ext cx="8305799" cy="1524000"/>
          </a:xfrm>
        </p:spPr>
        <p:txBody>
          <a:bodyPr>
            <a:noAutofit/>
          </a:bodyPr>
          <a:lstStyle/>
          <a:p>
            <a:pPr>
              <a:spcBef>
                <a:spcPts val="0"/>
              </a:spcBef>
              <a:spcAft>
                <a:spcPts val="1200"/>
              </a:spcAft>
            </a:pPr>
            <a:r>
              <a:rPr lang="el-GR" sz="2800" dirty="0">
                <a:solidFill>
                  <a:srgbClr val="007FA3"/>
                </a:solidFill>
              </a:rPr>
              <a:t>Να αποκαλύπτετε όσο το δυνατόν λιγότερα στοιχεία </a:t>
            </a:r>
            <a:endParaRPr lang="en-US" sz="2800" dirty="0">
              <a:solidFill>
                <a:srgbClr val="007FA3"/>
              </a:solidFill>
            </a:endParaRPr>
          </a:p>
          <a:p>
            <a:pPr>
              <a:spcBef>
                <a:spcPts val="0"/>
              </a:spcBef>
              <a:spcAft>
                <a:spcPts val="1200"/>
              </a:spcAft>
            </a:pPr>
            <a:r>
              <a:rPr lang="el-GR" sz="2800" dirty="0">
                <a:solidFill>
                  <a:srgbClr val="007FA3"/>
                </a:solidFill>
              </a:rPr>
              <a:t>Στο</a:t>
            </a:r>
            <a:r>
              <a:rPr lang="en-US" sz="2800" dirty="0">
                <a:solidFill>
                  <a:srgbClr val="007FA3"/>
                </a:solidFill>
              </a:rPr>
              <a:t> </a:t>
            </a:r>
            <a:r>
              <a:rPr lang="en-US" sz="2800" dirty="0" err="1">
                <a:solidFill>
                  <a:srgbClr val="007FA3"/>
                </a:solidFill>
              </a:rPr>
              <a:t>Facebook</a:t>
            </a:r>
            <a:r>
              <a:rPr lang="en-US" sz="2800" dirty="0">
                <a:solidFill>
                  <a:srgbClr val="007FA3"/>
                </a:solidFill>
              </a:rPr>
              <a:t> </a:t>
            </a:r>
            <a:r>
              <a:rPr lang="el-GR" sz="2800" dirty="0">
                <a:solidFill>
                  <a:srgbClr val="007FA3"/>
                </a:solidFill>
              </a:rPr>
              <a:t>να αλλάξετε τις επιλογές στις ρυθμίσεις απορρήτου σας</a:t>
            </a:r>
            <a:endParaRPr lang="en-US" sz="2800" dirty="0">
              <a:solidFill>
                <a:srgbClr val="007FA3"/>
              </a:solidFill>
            </a:endParaRPr>
          </a:p>
        </p:txBody>
      </p:sp>
      <p:pic>
        <p:nvPicPr>
          <p:cNvPr id="4098" name="Picture 2"/>
          <p:cNvPicPr>
            <a:picLocks noChangeAspect="1" noChangeArrowheads="1"/>
          </p:cNvPicPr>
          <p:nvPr/>
        </p:nvPicPr>
        <p:blipFill>
          <a:blip r:embed="rId3" cstate="print"/>
          <a:srcRect l="25183" t="48958" r="29722" b="14583"/>
          <a:stretch>
            <a:fillRect/>
          </a:stretch>
        </p:blipFill>
        <p:spPr bwMode="auto">
          <a:xfrm>
            <a:off x="1336200" y="3613800"/>
            <a:ext cx="6969600" cy="3168000"/>
          </a:xfrm>
          <a:prstGeom prst="rect">
            <a:avLst/>
          </a:prstGeom>
          <a:noFill/>
          <a:ln w="9525">
            <a:noFill/>
            <a:miter lim="800000"/>
            <a:headEnd/>
            <a:tailEnd/>
          </a:ln>
        </p:spPr>
      </p:pic>
    </p:spTree>
    <p:extLst>
      <p:ext uri="{BB962C8B-B14F-4D97-AF65-F5344CB8AC3E}">
        <p14:creationId xmlns:p14="http://schemas.microsoft.com/office/powerpoint/2010/main" val="7299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600200"/>
          </a:xfrm>
        </p:spPr>
        <p:txBody>
          <a:bodyPr>
            <a:noAutofit/>
          </a:bodyPr>
          <a:lstStyle/>
          <a:p>
            <a:r>
              <a:rPr lang="el-GR" dirty="0"/>
              <a:t>Διατηρήστε τα δεδομένα σας ασφαλή </a:t>
            </a:r>
            <a:br>
              <a:rPr lang="en-US" sz="3000" dirty="0"/>
            </a:br>
            <a:r>
              <a:rPr lang="el-GR" sz="3000" dirty="0"/>
              <a:t>Αντίγραφα ασφαλείας δεδομένων</a:t>
            </a:r>
            <a:r>
              <a:rPr lang="en-US" sz="3000" dirty="0"/>
              <a:t> (1 </a:t>
            </a:r>
            <a:r>
              <a:rPr lang="el-GR" sz="3000" dirty="0"/>
              <a:t>από</a:t>
            </a:r>
            <a:r>
              <a:rPr lang="en-US" sz="3000" dirty="0"/>
              <a:t> 2) </a:t>
            </a:r>
            <a:r>
              <a:rPr lang="en-US" sz="2000" dirty="0"/>
              <a:t>(</a:t>
            </a:r>
            <a:r>
              <a:rPr lang="el-GR" sz="2000" dirty="0"/>
              <a:t>Στόχος</a:t>
            </a:r>
            <a:r>
              <a:rPr lang="en-US" sz="2000" dirty="0"/>
              <a:t> 9.12)</a:t>
            </a:r>
            <a:endParaRPr lang="en-US" sz="2700" dirty="0"/>
          </a:p>
        </p:txBody>
      </p:sp>
      <p:sp>
        <p:nvSpPr>
          <p:cNvPr id="3" name="TextBox 2"/>
          <p:cNvSpPr txBox="1"/>
          <p:nvPr/>
        </p:nvSpPr>
        <p:spPr>
          <a:xfrm>
            <a:off x="381000" y="1371600"/>
            <a:ext cx="8534400" cy="5432256"/>
          </a:xfrm>
          <a:prstGeom prst="rect">
            <a:avLst/>
          </a:prstGeom>
          <a:noFill/>
        </p:spPr>
        <p:txBody>
          <a:bodyPr wrap="square" rtlCol="0">
            <a:spAutoFit/>
          </a:bodyPr>
          <a:lstStyle/>
          <a:p>
            <a:pPr marL="256032" indent="-256032">
              <a:spcAft>
                <a:spcPts val="600"/>
              </a:spcAft>
              <a:buClr>
                <a:srgbClr val="007FA3"/>
              </a:buClr>
              <a:buSzPct val="100000"/>
              <a:buFont typeface="Arial" panose="020B0604020202020204" pitchFamily="34" charset="0"/>
              <a:buChar char="•"/>
            </a:pPr>
            <a:r>
              <a:rPr lang="el-GR" sz="3200" dirty="0">
                <a:solidFill>
                  <a:srgbClr val="007FA3"/>
                </a:solidFill>
              </a:rPr>
              <a:t> </a:t>
            </a:r>
            <a:r>
              <a:rPr lang="el-GR" sz="2800" dirty="0">
                <a:solidFill>
                  <a:srgbClr val="007FA3"/>
                </a:solidFill>
              </a:rPr>
              <a:t>Τα αντίγραφα ασφαλείας είναι αντίγραφα των αρχείων τα οποία μπορείτε να χρησιμοποιήσετε ώστε να αντικαταστήσετε τα πρωτότυπα, αν χαθούν ή καταστραφούν</a:t>
            </a:r>
            <a:endParaRPr lang="en-US" sz="2800" dirty="0">
              <a:solidFill>
                <a:srgbClr val="007FA3"/>
              </a:solidFill>
            </a:endParaRPr>
          </a:p>
          <a:p>
            <a:pPr marL="256032" indent="-256032">
              <a:spcAft>
                <a:spcPts val="600"/>
              </a:spcAft>
              <a:buClr>
                <a:srgbClr val="007FA3"/>
              </a:buClr>
              <a:buSzPct val="100000"/>
              <a:buFont typeface="Arial" panose="020B0604020202020204" pitchFamily="34" charset="0"/>
              <a:buChar char="•"/>
            </a:pPr>
            <a:r>
              <a:rPr lang="el-GR" sz="2800" dirty="0">
                <a:solidFill>
                  <a:srgbClr val="007FA3"/>
                </a:solidFill>
              </a:rPr>
              <a:t>Τύποι αρχείων χρειάζονται αντίγραφα ασφαλείας</a:t>
            </a:r>
            <a:endParaRPr lang="en-US" sz="2800" dirty="0">
              <a:solidFill>
                <a:srgbClr val="007FA3"/>
              </a:solidFill>
            </a:endParaRPr>
          </a:p>
          <a:p>
            <a:pPr marL="742950" lvl="1" indent="-285750">
              <a:spcAft>
                <a:spcPts val="600"/>
              </a:spcAft>
              <a:buClr>
                <a:schemeClr val="tx1"/>
              </a:buClr>
              <a:buSzPct val="100000"/>
              <a:buFont typeface="Arial" panose="020B0604020202020204" pitchFamily="34" charset="0"/>
              <a:buChar char="–"/>
            </a:pPr>
            <a:r>
              <a:rPr lang="el-GR" sz="2800" dirty="0"/>
              <a:t>Αρχεία δεδομένων</a:t>
            </a:r>
            <a:r>
              <a:rPr lang="en-US" sz="2800" dirty="0"/>
              <a:t> </a:t>
            </a:r>
          </a:p>
          <a:p>
            <a:pPr marL="742950" lvl="1" indent="-285750">
              <a:spcAft>
                <a:spcPts val="600"/>
              </a:spcAft>
              <a:buClr>
                <a:schemeClr val="tx1"/>
              </a:buClr>
              <a:buSzPct val="100000"/>
              <a:buFont typeface="Arial" panose="020B0604020202020204" pitchFamily="34" charset="0"/>
              <a:buChar char="–"/>
            </a:pPr>
            <a:r>
              <a:rPr lang="el-GR" sz="2800" dirty="0"/>
              <a:t>Αρχεία προγραμμάτων </a:t>
            </a:r>
            <a:r>
              <a:rPr lang="en-US" sz="2800" dirty="0"/>
              <a:t> </a:t>
            </a:r>
          </a:p>
          <a:p>
            <a:pPr marL="256032" indent="-256032">
              <a:spcAft>
                <a:spcPts val="600"/>
              </a:spcAft>
              <a:buClr>
                <a:srgbClr val="007FA3"/>
              </a:buClr>
              <a:buSzPct val="100000"/>
              <a:buFont typeface="Arial" panose="020B0604020202020204" pitchFamily="34" charset="0"/>
              <a:buChar char="•"/>
            </a:pPr>
            <a:r>
              <a:rPr lang="el-GR" sz="2800" dirty="0">
                <a:solidFill>
                  <a:srgbClr val="007FA3"/>
                </a:solidFill>
              </a:rPr>
              <a:t>Επιλογές για τη δημιουργία αντιγράφων ασφαλείας </a:t>
            </a:r>
            <a:endParaRPr lang="en-US" sz="2800" dirty="0">
              <a:solidFill>
                <a:srgbClr val="007FA3"/>
              </a:solidFill>
            </a:endParaRPr>
          </a:p>
          <a:p>
            <a:pPr marL="742950" lvl="1" indent="-285750">
              <a:spcAft>
                <a:spcPts val="600"/>
              </a:spcAft>
              <a:buClr>
                <a:schemeClr val="tx1"/>
              </a:buClr>
              <a:buSzPct val="100000"/>
              <a:buFont typeface="Arial" panose="020B0604020202020204" pitchFamily="34" charset="0"/>
              <a:buChar char="–"/>
            </a:pPr>
            <a:r>
              <a:rPr lang="el-GR" sz="2800" dirty="0"/>
              <a:t>Πλήρη</a:t>
            </a:r>
            <a:endParaRPr lang="en-US" sz="2800" dirty="0"/>
          </a:p>
          <a:p>
            <a:pPr marL="742950" lvl="1" indent="-285750">
              <a:spcAft>
                <a:spcPts val="600"/>
              </a:spcAft>
              <a:buClr>
                <a:schemeClr val="tx1"/>
              </a:buClr>
              <a:buSzPct val="100000"/>
              <a:buFont typeface="Arial" panose="020B0604020202020204" pitchFamily="34" charset="0"/>
              <a:buChar char="–"/>
            </a:pPr>
            <a:r>
              <a:rPr lang="el-GR" sz="2800" dirty="0"/>
              <a:t>Αυξητικό</a:t>
            </a:r>
            <a:endParaRPr lang="en-US" sz="2800" dirty="0"/>
          </a:p>
          <a:p>
            <a:pPr marL="742950" lvl="1" indent="-285750">
              <a:spcAft>
                <a:spcPts val="600"/>
              </a:spcAft>
              <a:buClr>
                <a:schemeClr val="tx1"/>
              </a:buClr>
              <a:buSzPct val="100000"/>
              <a:buFont typeface="Arial" panose="020B0604020202020204" pitchFamily="34" charset="0"/>
              <a:buChar char="–"/>
            </a:pPr>
            <a:r>
              <a:rPr lang="el-GR" sz="2800" dirty="0"/>
              <a:t>Ειδώλου</a:t>
            </a:r>
            <a:endParaRPr lang="en-US" sz="2800" dirty="0"/>
          </a:p>
        </p:txBody>
      </p:sp>
    </p:spTree>
    <p:extLst>
      <p:ext uri="{BB962C8B-B14F-4D97-AF65-F5344CB8AC3E}">
        <p14:creationId xmlns:p14="http://schemas.microsoft.com/office/powerpoint/2010/main" val="11451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0"/>
            <a:ext cx="8686800" cy="1600200"/>
          </a:xfrm>
        </p:spPr>
        <p:txBody>
          <a:bodyPr>
            <a:noAutofit/>
          </a:bodyPr>
          <a:lstStyle/>
          <a:p>
            <a:r>
              <a:rPr lang="el-GR" dirty="0"/>
              <a:t>Διατηρήστε τα δεδομένα σας ασφαλή </a:t>
            </a:r>
            <a:br>
              <a:rPr lang="en-US" sz="3000" dirty="0"/>
            </a:br>
            <a:r>
              <a:rPr lang="el-GR" sz="3000" dirty="0"/>
              <a:t>Αντίγραφα ασφαλείας δεδομένων</a:t>
            </a:r>
            <a:r>
              <a:rPr lang="en-US" sz="3000" dirty="0"/>
              <a:t> (</a:t>
            </a:r>
            <a:r>
              <a:rPr lang="el-GR" sz="3000"/>
              <a:t>2</a:t>
            </a:r>
            <a:r>
              <a:rPr lang="en-US" sz="3000"/>
              <a:t> </a:t>
            </a:r>
            <a:r>
              <a:rPr lang="el-GR" sz="3000" dirty="0"/>
              <a:t>από</a:t>
            </a:r>
            <a:r>
              <a:rPr lang="en-US" sz="3000" dirty="0"/>
              <a:t> 2) </a:t>
            </a:r>
            <a:r>
              <a:rPr lang="en-US" sz="2000" dirty="0"/>
              <a:t>(</a:t>
            </a:r>
            <a:r>
              <a:rPr lang="el-GR" sz="2000" dirty="0"/>
              <a:t>Στόχος</a:t>
            </a:r>
            <a:r>
              <a:rPr lang="en-US" sz="2000" dirty="0"/>
              <a:t> 9.12)</a:t>
            </a:r>
            <a:endParaRPr lang="en-US" sz="2700" dirty="0"/>
          </a:p>
        </p:txBody>
      </p:sp>
      <p:pic>
        <p:nvPicPr>
          <p:cNvPr id="1026" name="Picture 2"/>
          <p:cNvPicPr>
            <a:picLocks noChangeAspect="1" noChangeArrowheads="1"/>
          </p:cNvPicPr>
          <p:nvPr/>
        </p:nvPicPr>
        <p:blipFill>
          <a:blip r:embed="rId3" cstate="print"/>
          <a:srcRect l="25769" t="26042" r="25622" b="19792"/>
          <a:stretch>
            <a:fillRect/>
          </a:stretch>
        </p:blipFill>
        <p:spPr bwMode="auto">
          <a:xfrm>
            <a:off x="609600" y="1473000"/>
            <a:ext cx="8159553" cy="5112000"/>
          </a:xfrm>
          <a:prstGeom prst="rect">
            <a:avLst/>
          </a:prstGeom>
          <a:noFill/>
          <a:ln w="9525">
            <a:noFill/>
            <a:miter lim="800000"/>
            <a:headEnd/>
            <a:tailEnd/>
          </a:ln>
        </p:spPr>
      </p:pic>
    </p:spTree>
    <p:extLst>
      <p:ext uri="{BB962C8B-B14F-4D97-AF65-F5344CB8AC3E}">
        <p14:creationId xmlns:p14="http://schemas.microsoft.com/office/powerpoint/2010/main" val="25105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600200"/>
          </a:xfrm>
        </p:spPr>
        <p:txBody>
          <a:bodyPr>
            <a:noAutofit/>
          </a:bodyPr>
          <a:lstStyle/>
          <a:p>
            <a:r>
              <a:rPr lang="el-GR" sz="3300" dirty="0"/>
              <a:t>Προστασία των φυσικών ψηφιακών πόρων σας</a:t>
            </a:r>
            <a:br>
              <a:rPr lang="el-GR" dirty="0"/>
            </a:br>
            <a:r>
              <a:rPr lang="el-GR" sz="2800" dirty="0"/>
              <a:t>Περιβαλλοντικοί παράγοντες και αυξομειώσεις τάσης ρεύματος </a:t>
            </a:r>
            <a:r>
              <a:rPr lang="en-US" sz="2000" dirty="0"/>
              <a:t>(</a:t>
            </a:r>
            <a:r>
              <a:rPr lang="el-GR" sz="2000" dirty="0"/>
              <a:t>Στόχος</a:t>
            </a:r>
            <a:r>
              <a:rPr lang="en-US" sz="2000" dirty="0"/>
              <a:t> 9.13)</a:t>
            </a:r>
            <a:endParaRPr lang="en-US" dirty="0"/>
          </a:p>
        </p:txBody>
      </p:sp>
      <p:sp>
        <p:nvSpPr>
          <p:cNvPr id="3" name="Content Placeholder 2"/>
          <p:cNvSpPr>
            <a:spLocks noGrp="1"/>
          </p:cNvSpPr>
          <p:nvPr>
            <p:ph idx="1"/>
          </p:nvPr>
        </p:nvSpPr>
        <p:spPr>
          <a:xfrm>
            <a:off x="304800" y="1676400"/>
            <a:ext cx="5257800" cy="5486400"/>
          </a:xfrm>
        </p:spPr>
        <p:txBody>
          <a:bodyPr>
            <a:normAutofit fontScale="85000" lnSpcReduction="20000"/>
          </a:bodyPr>
          <a:lstStyle/>
          <a:p>
            <a:pPr>
              <a:lnSpc>
                <a:spcPct val="120000"/>
              </a:lnSpc>
              <a:spcBef>
                <a:spcPts val="0"/>
              </a:spcBef>
              <a:spcAft>
                <a:spcPts val="900"/>
              </a:spcAft>
            </a:pPr>
            <a:r>
              <a:rPr lang="el-GR" dirty="0">
                <a:solidFill>
                  <a:srgbClr val="007FA3"/>
                </a:solidFill>
              </a:rPr>
              <a:t>Αυξομειώσεις τάσης</a:t>
            </a:r>
            <a:endParaRPr lang="en-US" dirty="0">
              <a:solidFill>
                <a:srgbClr val="007FA3"/>
              </a:solidFill>
            </a:endParaRPr>
          </a:p>
          <a:p>
            <a:pPr lvl="1">
              <a:lnSpc>
                <a:spcPct val="120000"/>
              </a:lnSpc>
              <a:spcBef>
                <a:spcPts val="0"/>
              </a:spcBef>
              <a:spcAft>
                <a:spcPts val="900"/>
              </a:spcAft>
            </a:pPr>
            <a:r>
              <a:rPr lang="el-GR" dirty="0"/>
              <a:t>Παλιά ή ελαττωματική καλωδίωση</a:t>
            </a:r>
            <a:endParaRPr lang="en-US" dirty="0"/>
          </a:p>
          <a:p>
            <a:pPr lvl="1">
              <a:lnSpc>
                <a:spcPct val="120000"/>
              </a:lnSpc>
              <a:spcBef>
                <a:spcPts val="0"/>
              </a:spcBef>
              <a:spcAft>
                <a:spcPts val="900"/>
              </a:spcAft>
            </a:pPr>
            <a:r>
              <a:rPr lang="el-GR" dirty="0"/>
              <a:t>Δυσλειτουργίες σε ηλεκτρικούς υποσταθμούς </a:t>
            </a:r>
            <a:endParaRPr lang="en-US" dirty="0"/>
          </a:p>
          <a:p>
            <a:pPr lvl="1">
              <a:lnSpc>
                <a:spcPct val="120000"/>
              </a:lnSpc>
              <a:spcBef>
                <a:spcPts val="0"/>
              </a:spcBef>
              <a:spcAft>
                <a:spcPts val="900"/>
              </a:spcAft>
            </a:pPr>
            <a:r>
              <a:rPr lang="el-GR" dirty="0"/>
              <a:t>Κεραυνοί</a:t>
            </a:r>
            <a:endParaRPr lang="en-US" dirty="0"/>
          </a:p>
          <a:p>
            <a:pPr>
              <a:lnSpc>
                <a:spcPct val="120000"/>
              </a:lnSpc>
              <a:spcBef>
                <a:spcPts val="0"/>
              </a:spcBef>
              <a:spcAft>
                <a:spcPts val="900"/>
              </a:spcAft>
            </a:pPr>
            <a:r>
              <a:rPr lang="el-GR" dirty="0">
                <a:solidFill>
                  <a:srgbClr val="007FA3"/>
                </a:solidFill>
              </a:rPr>
              <a:t>Πολύπριζο ασφαλείας </a:t>
            </a:r>
            <a:endParaRPr lang="en-US" dirty="0">
              <a:solidFill>
                <a:srgbClr val="007FA3"/>
              </a:solidFill>
            </a:endParaRPr>
          </a:p>
          <a:p>
            <a:pPr lvl="1">
              <a:lnSpc>
                <a:spcPct val="120000"/>
              </a:lnSpc>
              <a:spcBef>
                <a:spcPts val="0"/>
              </a:spcBef>
              <a:spcAft>
                <a:spcPts val="900"/>
              </a:spcAft>
            </a:pPr>
            <a:r>
              <a:rPr lang="el-GR" dirty="0"/>
              <a:t>Αντικατάσταση κάθε</a:t>
            </a:r>
            <a:r>
              <a:rPr lang="en-US" dirty="0"/>
              <a:t> 2</a:t>
            </a:r>
            <a:r>
              <a:rPr lang="el-GR" dirty="0"/>
              <a:t>-</a:t>
            </a:r>
            <a:r>
              <a:rPr lang="en-US" dirty="0"/>
              <a:t>3 </a:t>
            </a:r>
            <a:r>
              <a:rPr lang="el-GR" dirty="0"/>
              <a:t>χρόνια</a:t>
            </a:r>
            <a:endParaRPr lang="en-US" dirty="0"/>
          </a:p>
          <a:p>
            <a:pPr lvl="1">
              <a:lnSpc>
                <a:spcPct val="120000"/>
              </a:lnSpc>
              <a:spcBef>
                <a:spcPts val="0"/>
              </a:spcBef>
              <a:spcAft>
                <a:spcPts val="900"/>
              </a:spcAft>
            </a:pPr>
            <a:r>
              <a:rPr lang="el-GR" dirty="0"/>
              <a:t>Χρήση σε όλες οι ηλεκτρικές συσκευές που περιέχουν εξαρτήματα σταθερής κατάστασης</a:t>
            </a:r>
            <a:endParaRPr lang="en-US" dirty="0"/>
          </a:p>
        </p:txBody>
      </p:sp>
      <p:pic>
        <p:nvPicPr>
          <p:cNvPr id="4" name="Picture 3" descr="Photo of surge protectors that are used to protect electronic devices against power surges. "/>
          <p:cNvPicPr>
            <a:picLocks noChangeAspect="1"/>
          </p:cNvPicPr>
          <p:nvPr/>
        </p:nvPicPr>
        <p:blipFill>
          <a:blip r:embed="rId3" cstate="print"/>
          <a:srcRect b="7840"/>
          <a:stretch>
            <a:fillRect/>
          </a:stretch>
        </p:blipFill>
        <p:spPr>
          <a:xfrm>
            <a:off x="4724400" y="1256400"/>
            <a:ext cx="4272143" cy="1791600"/>
          </a:xfrm>
          <a:prstGeom prst="rect">
            <a:avLst/>
          </a:prstGeom>
        </p:spPr>
      </p:pic>
    </p:spTree>
    <p:extLst>
      <p:ext uri="{BB962C8B-B14F-4D97-AF65-F5344CB8AC3E}">
        <p14:creationId xmlns:p14="http://schemas.microsoft.com/office/powerpoint/2010/main" val="11147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sz="3300" dirty="0"/>
              <a:t>Προστασία των φυσικών ψηφιακών πόρων σας</a:t>
            </a:r>
            <a:br>
              <a:rPr lang="en-US" sz="2400" dirty="0"/>
            </a:br>
            <a:r>
              <a:rPr lang="el-GR" sz="2800" dirty="0"/>
              <a:t>Παρεμπόδιση και αντιμετώπιση κλοπής</a:t>
            </a:r>
            <a:r>
              <a:rPr lang="el-GR" sz="3200" dirty="0"/>
              <a:t> </a:t>
            </a:r>
            <a:r>
              <a:rPr lang="en-US" sz="2000" dirty="0"/>
              <a:t>(</a:t>
            </a:r>
            <a:r>
              <a:rPr lang="el-GR" sz="2000" dirty="0"/>
              <a:t>Στόχος </a:t>
            </a:r>
            <a:r>
              <a:rPr lang="en-US" sz="2000" dirty="0"/>
              <a:t>9.14)</a:t>
            </a:r>
            <a:endParaRPr lang="en-US" sz="3000" dirty="0"/>
          </a:p>
        </p:txBody>
      </p:sp>
      <p:sp>
        <p:nvSpPr>
          <p:cNvPr id="3" name="Content Placeholder 2"/>
          <p:cNvSpPr>
            <a:spLocks noGrp="1"/>
          </p:cNvSpPr>
          <p:nvPr>
            <p:ph idx="1"/>
          </p:nvPr>
        </p:nvSpPr>
        <p:spPr>
          <a:xfrm>
            <a:off x="152400" y="1600200"/>
            <a:ext cx="5105400" cy="5029200"/>
          </a:xfrm>
        </p:spPr>
        <p:txBody>
          <a:bodyPr/>
          <a:lstStyle/>
          <a:p>
            <a:pPr>
              <a:spcBef>
                <a:spcPts val="0"/>
              </a:spcBef>
              <a:spcAft>
                <a:spcPts val="1500"/>
              </a:spcAft>
            </a:pPr>
            <a:r>
              <a:rPr lang="el-GR" sz="3000" dirty="0">
                <a:solidFill>
                  <a:srgbClr val="007FA3"/>
                </a:solidFill>
              </a:rPr>
              <a:t>Τρία πράγματα που θα πρέπει να έχετε υπόψη σας σχετικά με την ασφάλεια των φορητών σας συσκευών</a:t>
            </a:r>
            <a:endParaRPr lang="en-US" sz="3000" dirty="0">
              <a:solidFill>
                <a:srgbClr val="007FA3"/>
              </a:solidFill>
            </a:endParaRPr>
          </a:p>
          <a:p>
            <a:pPr lvl="1">
              <a:spcBef>
                <a:spcPts val="0"/>
              </a:spcBef>
              <a:spcAft>
                <a:spcPts val="1500"/>
              </a:spcAft>
            </a:pPr>
            <a:r>
              <a:rPr lang="el-GR" sz="2600" dirty="0"/>
              <a:t>Να τις προστατεύετε από κλοπή</a:t>
            </a:r>
            <a:endParaRPr lang="en-US" sz="2600" dirty="0"/>
          </a:p>
          <a:p>
            <a:pPr lvl="1">
              <a:spcBef>
                <a:spcPts val="0"/>
              </a:spcBef>
              <a:spcAft>
                <a:spcPts val="1500"/>
              </a:spcAft>
            </a:pPr>
            <a:r>
              <a:rPr lang="el-GR" sz="2600" dirty="0"/>
              <a:t>Να διατηρείτε τα δεδομένα σας ασφαλή σε περίπτωση κλοπής </a:t>
            </a:r>
            <a:endParaRPr lang="en-US" sz="2600" dirty="0"/>
          </a:p>
          <a:p>
            <a:pPr lvl="1">
              <a:spcBef>
                <a:spcPts val="0"/>
              </a:spcBef>
              <a:spcAft>
                <a:spcPts val="1500"/>
              </a:spcAft>
            </a:pPr>
            <a:r>
              <a:rPr lang="el-GR" sz="2600" dirty="0"/>
              <a:t>Να βρείτε τη συσκευή αν έχει κλαπεί </a:t>
            </a:r>
            <a:endParaRPr lang="en-US" sz="2600" dirty="0"/>
          </a:p>
        </p:txBody>
      </p:sp>
      <p:pic>
        <p:nvPicPr>
          <p:cNvPr id="2050" name="Picture 2"/>
          <p:cNvPicPr>
            <a:picLocks noChangeAspect="1" noChangeArrowheads="1"/>
          </p:cNvPicPr>
          <p:nvPr/>
        </p:nvPicPr>
        <p:blipFill>
          <a:blip r:embed="rId3" cstate="print"/>
          <a:srcRect l="25768" t="30208" r="40264" b="8333"/>
          <a:stretch>
            <a:fillRect/>
          </a:stretch>
        </p:blipFill>
        <p:spPr bwMode="auto">
          <a:xfrm>
            <a:off x="5251121" y="1600200"/>
            <a:ext cx="3892879" cy="3960000"/>
          </a:xfrm>
          <a:prstGeom prst="rect">
            <a:avLst/>
          </a:prstGeom>
          <a:noFill/>
          <a:ln w="9525">
            <a:noFill/>
            <a:miter lim="800000"/>
            <a:headEnd/>
            <a:tailEnd/>
          </a:ln>
        </p:spPr>
      </p:pic>
    </p:spTree>
    <p:extLst>
      <p:ext uri="{BB962C8B-B14F-4D97-AF65-F5344CB8AC3E}">
        <p14:creationId xmlns:p14="http://schemas.microsoft.com/office/powerpoint/2010/main" val="378468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429000" y="4953000"/>
            <a:ext cx="53590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7102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Κλοπή ταυτότητας και χάκερ</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sz="2800" dirty="0"/>
          </a:p>
          <a:p>
            <a:pPr marL="1035558" indent="-692658">
              <a:spcBef>
                <a:spcPts val="0"/>
              </a:spcBef>
              <a:spcAft>
                <a:spcPts val="2400"/>
              </a:spcAft>
              <a:buNone/>
            </a:pPr>
            <a:r>
              <a:rPr lang="en-US" sz="2800" dirty="0"/>
              <a:t>9.1</a:t>
            </a:r>
            <a:r>
              <a:rPr lang="el-GR" sz="2800" dirty="0"/>
              <a:t> Διάπραξη κλοπής ταυτότητας και είδη εξαπάτησης με αντικείμενο την ταυτότητα. </a:t>
            </a:r>
          </a:p>
          <a:p>
            <a:pPr marL="1035558" indent="-692658">
              <a:spcBef>
                <a:spcPts val="0"/>
              </a:spcBef>
              <a:spcAft>
                <a:spcPts val="2400"/>
              </a:spcAft>
              <a:buNone/>
            </a:pPr>
            <a:r>
              <a:rPr lang="en-US" sz="2800" dirty="0"/>
              <a:t>9.2  </a:t>
            </a:r>
            <a:r>
              <a:rPr lang="el-GR" sz="2800" dirty="0"/>
              <a:t>Οι διαφορετικοί τύποι χάκερ και τα εργαλεία που χρησιμοποιούν.</a:t>
            </a:r>
          </a:p>
          <a:p>
            <a:pPr marL="1035558" indent="-692658">
              <a:spcBef>
                <a:spcPts val="0"/>
              </a:spcBef>
              <a:spcAft>
                <a:spcPts val="2400"/>
              </a:spcAft>
              <a:buNone/>
            </a:pPr>
            <a:endParaRPr lang="el-GR" sz="2800" dirty="0"/>
          </a:p>
          <a:p>
            <a:pPr marL="1035558" indent="-692658">
              <a:spcBef>
                <a:spcPts val="0"/>
              </a:spcBef>
              <a:spcAft>
                <a:spcPts val="2400"/>
              </a:spcAft>
              <a:buNone/>
            </a:pPr>
            <a:endParaRPr lang="el-GR" sz="2800" dirty="0"/>
          </a:p>
        </p:txBody>
      </p:sp>
    </p:spTree>
    <p:extLst>
      <p:ext uri="{BB962C8B-B14F-4D97-AF65-F5344CB8AC3E}">
        <p14:creationId xmlns:p14="http://schemas.microsoft.com/office/powerpoint/2010/main" val="47715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Ιοί υπολογιστών</a:t>
            </a:r>
            <a:endParaRPr lang="en-US"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indent="0">
              <a:buNone/>
            </a:pPr>
            <a:r>
              <a:rPr lang="en-US" sz="2800" dirty="0"/>
              <a:t>9.3  </a:t>
            </a:r>
            <a:r>
              <a:rPr lang="el-GR" sz="2800" dirty="0"/>
              <a:t>Τι είναι ο ιός υπολογιστή, γιατί απειλεί την ασφάλειά σας, πώς «κολλάει» μια ψηφιακή συσκευή τον ιό και τα συμπτώματα που μπορεί να εμφανίσει.</a:t>
            </a:r>
          </a:p>
          <a:p>
            <a:pPr indent="0">
              <a:buNone/>
            </a:pPr>
            <a:r>
              <a:rPr lang="en-US" sz="2800" dirty="0"/>
              <a:t>9.4 </a:t>
            </a:r>
            <a:r>
              <a:rPr lang="el-GR" sz="2800" dirty="0"/>
              <a:t>Οι διαφορετικές κατηγορίες ιών υπολογιστών και οι συμπεριφορές τους. </a:t>
            </a:r>
            <a:endParaRPr lang="en-US" sz="2800" dirty="0"/>
          </a:p>
        </p:txBody>
      </p:sp>
    </p:spTree>
    <p:extLst>
      <p:ext uri="{BB962C8B-B14F-4D97-AF65-F5344CB8AC3E}">
        <p14:creationId xmlns:p14="http://schemas.microsoft.com/office/powerpoint/2010/main" val="4699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dirty="0"/>
              <a:t>Διαδικτυακές οχλήσεις και κοινωνική</a:t>
            </a:r>
            <a:br>
              <a:rPr lang="el-GR" dirty="0"/>
            </a:br>
            <a:r>
              <a:rPr lang="el-GR" dirty="0"/>
              <a:t>μηχανική</a:t>
            </a:r>
            <a:endParaRPr lang="en-US" dirty="0"/>
          </a:p>
        </p:txBody>
      </p:sp>
      <p:sp>
        <p:nvSpPr>
          <p:cNvPr id="7" name="Subtitle 6"/>
          <p:cNvSpPr>
            <a:spLocks noGrp="1"/>
          </p:cNvSpPr>
          <p:nvPr>
            <p:ph idx="1"/>
          </p:nvPr>
        </p:nvSpPr>
        <p:spPr>
          <a:xfrm>
            <a:off x="457200" y="1646237"/>
            <a:ext cx="8229600" cy="4525963"/>
          </a:xfrm>
        </p:spPr>
        <p:txBody>
          <a:bodyPr>
            <a:normAutofit/>
          </a:bodyPr>
          <a:lstStyle/>
          <a:p>
            <a:pPr marL="0" indent="0">
              <a:spcBef>
                <a:spcPts val="0"/>
              </a:spcBef>
              <a:spcAft>
                <a:spcPts val="2400"/>
              </a:spcAft>
              <a:buNone/>
            </a:pPr>
            <a:r>
              <a:rPr lang="el-GR" dirty="0">
                <a:solidFill>
                  <a:srgbClr val="007FA3"/>
                </a:solidFill>
              </a:rPr>
              <a:t>Στόχοι</a:t>
            </a:r>
            <a:endParaRPr lang="en-US" dirty="0">
              <a:solidFill>
                <a:srgbClr val="007FA3"/>
              </a:solidFill>
            </a:endParaRPr>
          </a:p>
          <a:p>
            <a:pPr indent="0">
              <a:buNone/>
            </a:pPr>
            <a:r>
              <a:rPr lang="en-US" sz="2800" dirty="0"/>
              <a:t>9.5 </a:t>
            </a:r>
            <a:r>
              <a:rPr lang="el-GR" sz="2800" dirty="0"/>
              <a:t>Τι είναι το κακόβουλο λογισμικό, το </a:t>
            </a:r>
            <a:r>
              <a:rPr lang="el-GR" sz="2800" dirty="0" err="1"/>
              <a:t>spam</a:t>
            </a:r>
            <a:r>
              <a:rPr lang="el-GR" sz="2800" dirty="0"/>
              <a:t> και τα </a:t>
            </a:r>
            <a:r>
              <a:rPr lang="el-GR" sz="2800" dirty="0" err="1"/>
              <a:t>cookie</a:t>
            </a:r>
            <a:r>
              <a:rPr lang="el-GR" sz="2800" dirty="0"/>
              <a:t> και πώς επηρεάζουν την ασφάλειά σας. </a:t>
            </a:r>
          </a:p>
          <a:p>
            <a:pPr indent="0">
              <a:buNone/>
            </a:pPr>
            <a:r>
              <a:rPr lang="en-US" sz="2800" dirty="0"/>
              <a:t>9.6 </a:t>
            </a:r>
            <a:r>
              <a:rPr lang="el-GR" sz="2800" dirty="0"/>
              <a:t>Τεχνικές κοινωνικής μηχανικής και στρατηγικές αποφυγής τους. </a:t>
            </a:r>
            <a:endParaRPr lang="en-US" sz="2800" dirty="0"/>
          </a:p>
        </p:txBody>
      </p:sp>
    </p:spTree>
    <p:extLst>
      <p:ext uri="{BB962C8B-B14F-4D97-AF65-F5344CB8AC3E}">
        <p14:creationId xmlns:p14="http://schemas.microsoft.com/office/powerpoint/2010/main" val="13216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descr="C:\Users\USER\Desktop\Χωρίς τίτλο.png"/>
          <p:cNvPicPr>
            <a:picLocks noChangeAspect="1" noChangeArrowheads="1"/>
          </p:cNvPicPr>
          <p:nvPr/>
        </p:nvPicPr>
        <p:blipFill>
          <a:blip r:embed="rId3" cstate="print"/>
          <a:srcRect/>
          <a:stretch>
            <a:fillRect/>
          </a:stretch>
        </p:blipFill>
        <p:spPr bwMode="auto">
          <a:xfrm>
            <a:off x="3192019" y="1740000"/>
            <a:ext cx="5875781" cy="4356000"/>
          </a:xfrm>
          <a:prstGeom prst="rect">
            <a:avLst/>
          </a:prstGeom>
          <a:noFill/>
        </p:spPr>
      </p:pic>
      <p:sp>
        <p:nvSpPr>
          <p:cNvPr id="2" name="Title 1"/>
          <p:cNvSpPr>
            <a:spLocks noGrp="1"/>
          </p:cNvSpPr>
          <p:nvPr>
            <p:ph type="title"/>
          </p:nvPr>
        </p:nvSpPr>
        <p:spPr>
          <a:xfrm>
            <a:off x="457200" y="0"/>
            <a:ext cx="8686800" cy="1600200"/>
          </a:xfrm>
        </p:spPr>
        <p:txBody>
          <a:bodyPr>
            <a:normAutofit/>
          </a:bodyPr>
          <a:lstStyle/>
          <a:p>
            <a:r>
              <a:rPr lang="el-GR" dirty="0"/>
              <a:t>Κλοπή ταυτότητας και χάκερ</a:t>
            </a:r>
            <a:endParaRPr lang="en-US" dirty="0"/>
          </a:p>
        </p:txBody>
      </p:sp>
      <p:sp>
        <p:nvSpPr>
          <p:cNvPr id="3" name="Content Placeholder 2"/>
          <p:cNvSpPr>
            <a:spLocks noGrp="1"/>
          </p:cNvSpPr>
          <p:nvPr>
            <p:ph idx="1"/>
          </p:nvPr>
        </p:nvSpPr>
        <p:spPr>
          <a:xfrm>
            <a:off x="381000" y="1847487"/>
            <a:ext cx="3124200" cy="3943713"/>
          </a:xfrm>
        </p:spPr>
        <p:txBody>
          <a:bodyPr>
            <a:normAutofit fontScale="85000" lnSpcReduction="10000"/>
          </a:bodyPr>
          <a:lstStyle/>
          <a:p>
            <a:pPr>
              <a:lnSpc>
                <a:spcPct val="110000"/>
              </a:lnSpc>
              <a:spcBef>
                <a:spcPts val="0"/>
              </a:spcBef>
              <a:spcAft>
                <a:spcPts val="900"/>
              </a:spcAft>
            </a:pPr>
            <a:r>
              <a:rPr lang="el-GR" dirty="0">
                <a:solidFill>
                  <a:srgbClr val="007FA3"/>
                </a:solidFill>
              </a:rPr>
              <a:t>Διαδικτυακό </a:t>
            </a:r>
          </a:p>
          <a:p>
            <a:pPr>
              <a:lnSpc>
                <a:spcPct val="110000"/>
              </a:lnSpc>
              <a:spcBef>
                <a:spcPts val="0"/>
              </a:spcBef>
              <a:spcAft>
                <a:spcPts val="900"/>
              </a:spcAft>
              <a:buNone/>
            </a:pPr>
            <a:r>
              <a:rPr lang="el-GR" dirty="0">
                <a:solidFill>
                  <a:srgbClr val="007FA3"/>
                </a:solidFill>
              </a:rPr>
              <a:t>   έγκλημα</a:t>
            </a:r>
            <a:endParaRPr lang="en-US" dirty="0">
              <a:solidFill>
                <a:srgbClr val="007FA3"/>
              </a:solidFill>
            </a:endParaRPr>
          </a:p>
          <a:p>
            <a:pPr>
              <a:lnSpc>
                <a:spcPct val="110000"/>
              </a:lnSpc>
              <a:spcBef>
                <a:spcPts val="0"/>
              </a:spcBef>
              <a:spcAft>
                <a:spcPts val="900"/>
              </a:spcAft>
            </a:pPr>
            <a:r>
              <a:rPr lang="el-GR" dirty="0">
                <a:solidFill>
                  <a:srgbClr val="007FA3"/>
                </a:solidFill>
              </a:rPr>
              <a:t>Εγκληματίες </a:t>
            </a:r>
          </a:p>
          <a:p>
            <a:pPr>
              <a:lnSpc>
                <a:spcPct val="110000"/>
              </a:lnSpc>
              <a:spcBef>
                <a:spcPts val="0"/>
              </a:spcBef>
              <a:spcAft>
                <a:spcPts val="900"/>
              </a:spcAft>
              <a:buNone/>
            </a:pPr>
            <a:r>
              <a:rPr lang="el-GR" dirty="0">
                <a:solidFill>
                  <a:srgbClr val="007FA3"/>
                </a:solidFill>
              </a:rPr>
              <a:t>  του διαδικτύου</a:t>
            </a:r>
            <a:endParaRPr lang="en-US" dirty="0">
              <a:solidFill>
                <a:srgbClr val="007FA3"/>
              </a:solidFill>
            </a:endParaRPr>
          </a:p>
          <a:p>
            <a:pPr>
              <a:lnSpc>
                <a:spcPct val="120000"/>
              </a:lnSpc>
              <a:spcAft>
                <a:spcPts val="900"/>
              </a:spcAft>
            </a:pPr>
            <a:r>
              <a:rPr lang="el-GR" dirty="0">
                <a:solidFill>
                  <a:srgbClr val="007FA3"/>
                </a:solidFill>
              </a:rPr>
              <a:t>Κοινές</a:t>
            </a:r>
            <a:r>
              <a:rPr lang="en-US" dirty="0">
                <a:solidFill>
                  <a:srgbClr val="007FA3"/>
                </a:solidFill>
              </a:rPr>
              <a:t> </a:t>
            </a:r>
            <a:r>
              <a:rPr lang="el-GR" dirty="0">
                <a:solidFill>
                  <a:srgbClr val="007FA3"/>
                </a:solidFill>
              </a:rPr>
              <a:t>κατηγορίες διαδικτυακών εγκλημάτων</a:t>
            </a:r>
            <a:endParaRPr lang="en-US" dirty="0">
              <a:solidFill>
                <a:srgbClr val="007FA3"/>
              </a:solidFill>
            </a:endParaRPr>
          </a:p>
        </p:txBody>
      </p:sp>
    </p:spTree>
    <p:extLst>
      <p:ext uri="{BB962C8B-B14F-4D97-AF65-F5344CB8AC3E}">
        <p14:creationId xmlns:p14="http://schemas.microsoft.com/office/powerpoint/2010/main" val="42914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Κλοπή ταυτότητας και χάκερ</a:t>
            </a:r>
            <a:br>
              <a:rPr lang="en-US" sz="3000" dirty="0"/>
            </a:br>
            <a:r>
              <a:rPr lang="el-GR" sz="3200" dirty="0"/>
              <a:t>Κλοπή ταυτότητας</a:t>
            </a:r>
            <a:r>
              <a:rPr lang="en-US" sz="3200" dirty="0"/>
              <a:t> </a:t>
            </a:r>
            <a:r>
              <a:rPr lang="en-US" sz="2000" dirty="0"/>
              <a:t>(</a:t>
            </a:r>
            <a:r>
              <a:rPr lang="el-GR" sz="2000" dirty="0"/>
              <a:t>Στόχος</a:t>
            </a:r>
            <a:r>
              <a:rPr lang="en-US" sz="2000" dirty="0"/>
              <a:t> 9.1)</a:t>
            </a:r>
            <a:endParaRPr lang="en-US" sz="2700" dirty="0"/>
          </a:p>
        </p:txBody>
      </p:sp>
      <p:sp>
        <p:nvSpPr>
          <p:cNvPr id="3" name="Content Placeholder 2"/>
          <p:cNvSpPr>
            <a:spLocks noGrp="1"/>
          </p:cNvSpPr>
          <p:nvPr>
            <p:ph idx="1"/>
          </p:nvPr>
        </p:nvSpPr>
        <p:spPr>
          <a:xfrm>
            <a:off x="457200" y="1600200"/>
            <a:ext cx="8534400" cy="5181600"/>
          </a:xfrm>
        </p:spPr>
        <p:txBody>
          <a:bodyPr>
            <a:normAutofit fontScale="92500" lnSpcReduction="10000"/>
          </a:bodyPr>
          <a:lstStyle/>
          <a:p>
            <a:pPr>
              <a:lnSpc>
                <a:spcPct val="110000"/>
              </a:lnSpc>
            </a:pPr>
            <a:r>
              <a:rPr lang="el-GR" dirty="0">
                <a:solidFill>
                  <a:srgbClr val="007FA3"/>
                </a:solidFill>
              </a:rPr>
              <a:t>Σημειώνεται όταν κάποιος κλέβει προσωπικές πληροφορίες και παρουσιάζεται ως κάποιος άλλος</a:t>
            </a:r>
            <a:r>
              <a:rPr lang="en-US" dirty="0">
                <a:solidFill>
                  <a:srgbClr val="007FA3"/>
                </a:solidFill>
              </a:rPr>
              <a:t> </a:t>
            </a:r>
            <a:endParaRPr lang="el-GR" dirty="0">
              <a:solidFill>
                <a:srgbClr val="007FA3"/>
              </a:solidFill>
            </a:endParaRPr>
          </a:p>
          <a:p>
            <a:pPr lvl="1">
              <a:lnSpc>
                <a:spcPct val="110000"/>
              </a:lnSpc>
            </a:pPr>
            <a:r>
              <a:rPr lang="el-GR" dirty="0"/>
              <a:t>Το πιο επισφαλές οικονομικά διαδικτυακό έγκλημα για τα θύματά του</a:t>
            </a:r>
            <a:endParaRPr lang="en-US" dirty="0"/>
          </a:p>
          <a:p>
            <a:pPr>
              <a:lnSpc>
                <a:spcPct val="110000"/>
              </a:lnSpc>
              <a:spcBef>
                <a:spcPts val="0"/>
              </a:spcBef>
              <a:spcAft>
                <a:spcPts val="900"/>
              </a:spcAft>
            </a:pPr>
            <a:r>
              <a:rPr lang="el-GR" dirty="0">
                <a:solidFill>
                  <a:srgbClr val="007FA3"/>
                </a:solidFill>
              </a:rPr>
              <a:t>Είδη απάτης</a:t>
            </a:r>
            <a:endParaRPr lang="en-US" dirty="0">
              <a:solidFill>
                <a:srgbClr val="007FA3"/>
              </a:solidFill>
            </a:endParaRPr>
          </a:p>
          <a:p>
            <a:pPr lvl="1">
              <a:lnSpc>
                <a:spcPct val="110000"/>
              </a:lnSpc>
              <a:spcBef>
                <a:spcPts val="0"/>
              </a:spcBef>
              <a:spcAft>
                <a:spcPts val="300"/>
              </a:spcAft>
            </a:pPr>
            <a:r>
              <a:rPr lang="el-GR" dirty="0"/>
              <a:t>Παραχάραξη πιστωτικών και χρεωστικών καρτών</a:t>
            </a:r>
            <a:endParaRPr lang="en-US" dirty="0"/>
          </a:p>
          <a:p>
            <a:pPr lvl="1">
              <a:lnSpc>
                <a:spcPct val="110000"/>
              </a:lnSpc>
              <a:spcBef>
                <a:spcPts val="0"/>
              </a:spcBef>
              <a:spcAft>
                <a:spcPts val="300"/>
              </a:spcAft>
            </a:pPr>
            <a:r>
              <a:rPr lang="el-GR" dirty="0"/>
              <a:t>Αίτηση για αλλαγή διεύθυνσης στην τράπεζά σας</a:t>
            </a:r>
            <a:endParaRPr lang="en-US" dirty="0"/>
          </a:p>
          <a:p>
            <a:pPr lvl="1">
              <a:lnSpc>
                <a:spcPct val="110000"/>
              </a:lnSpc>
              <a:spcBef>
                <a:spcPts val="0"/>
              </a:spcBef>
              <a:spcAft>
                <a:spcPts val="300"/>
              </a:spcAft>
            </a:pPr>
            <a:r>
              <a:rPr lang="el-GR" dirty="0"/>
              <a:t>Άνοιγμα νέων πιστωτικών καρτών</a:t>
            </a:r>
            <a:endParaRPr lang="en-US" dirty="0"/>
          </a:p>
          <a:p>
            <a:pPr lvl="1">
              <a:lnSpc>
                <a:spcPct val="110000"/>
              </a:lnSpc>
              <a:spcBef>
                <a:spcPts val="0"/>
              </a:spcBef>
              <a:spcAft>
                <a:spcPts val="300"/>
              </a:spcAft>
            </a:pPr>
            <a:r>
              <a:rPr lang="el-GR" dirty="0"/>
              <a:t>Λήψη ιατρικών υπηρεσιών</a:t>
            </a:r>
            <a:endParaRPr lang="en-US" dirty="0"/>
          </a:p>
          <a:p>
            <a:pPr lvl="1">
              <a:lnSpc>
                <a:spcPct val="110000"/>
              </a:lnSpc>
              <a:spcBef>
                <a:spcPts val="0"/>
              </a:spcBef>
              <a:spcAft>
                <a:spcPts val="300"/>
              </a:spcAft>
            </a:pPr>
            <a:r>
              <a:rPr lang="el-GR" dirty="0"/>
              <a:t>Αγορά σπιτιού</a:t>
            </a:r>
            <a:endParaRPr lang="en-US" dirty="0"/>
          </a:p>
        </p:txBody>
      </p:sp>
    </p:spTree>
    <p:extLst>
      <p:ext uri="{BB962C8B-B14F-4D97-AF65-F5344CB8AC3E}">
        <p14:creationId xmlns:p14="http://schemas.microsoft.com/office/powerpoint/2010/main" val="20010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a:t>Κλοπή ταυτότητας και χάκερ </a:t>
            </a:r>
            <a:br>
              <a:rPr lang="en-US" sz="3000" dirty="0"/>
            </a:br>
            <a:r>
              <a:rPr lang="el-GR" sz="3200" dirty="0"/>
              <a:t>Χάκερ</a:t>
            </a:r>
            <a:r>
              <a:rPr lang="en-US" sz="3200" dirty="0"/>
              <a:t> (1 </a:t>
            </a:r>
            <a:r>
              <a:rPr lang="el-GR" sz="3200" dirty="0"/>
              <a:t>από</a:t>
            </a:r>
            <a:r>
              <a:rPr lang="en-US" sz="3200" dirty="0"/>
              <a:t> 4) </a:t>
            </a:r>
            <a:r>
              <a:rPr lang="en-US" sz="2000" dirty="0"/>
              <a:t>(</a:t>
            </a:r>
            <a:r>
              <a:rPr lang="el-GR" sz="2000" dirty="0"/>
              <a:t>Στόχος</a:t>
            </a:r>
            <a:r>
              <a:rPr lang="en-US" sz="2000" dirty="0"/>
              <a:t> 9.2)</a:t>
            </a:r>
            <a:endParaRPr lang="en-US" sz="3000" dirty="0"/>
          </a:p>
        </p:txBody>
      </p:sp>
      <p:sp>
        <p:nvSpPr>
          <p:cNvPr id="3" name="Content Placeholder 2"/>
          <p:cNvSpPr>
            <a:spLocks noGrp="1"/>
          </p:cNvSpPr>
          <p:nvPr>
            <p:ph idx="1"/>
          </p:nvPr>
        </p:nvSpPr>
        <p:spPr>
          <a:xfrm>
            <a:off x="457200" y="1600200"/>
            <a:ext cx="7391400" cy="5181600"/>
          </a:xfrm>
        </p:spPr>
        <p:txBody>
          <a:bodyPr>
            <a:normAutofit fontScale="85000" lnSpcReduction="20000"/>
          </a:bodyPr>
          <a:lstStyle/>
          <a:p>
            <a:pPr>
              <a:lnSpc>
                <a:spcPct val="110000"/>
              </a:lnSpc>
              <a:spcBef>
                <a:spcPts val="0"/>
              </a:spcBef>
              <a:spcAft>
                <a:spcPts val="900"/>
              </a:spcAft>
            </a:pPr>
            <a:r>
              <a:rPr lang="el-GR" dirty="0">
                <a:solidFill>
                  <a:srgbClr val="007FA3"/>
                </a:solidFill>
              </a:rPr>
              <a:t>Χάκερ θεωρείται γενικά οποιοσδήποτε εισβάλλει παράνομα σε ένα σύστημα υπολογιστή</a:t>
            </a:r>
            <a:endParaRPr lang="en-US" dirty="0">
              <a:solidFill>
                <a:srgbClr val="007FA3"/>
              </a:solidFill>
            </a:endParaRPr>
          </a:p>
          <a:p>
            <a:pPr>
              <a:lnSpc>
                <a:spcPct val="110000"/>
              </a:lnSpc>
              <a:spcBef>
                <a:spcPts val="0"/>
              </a:spcBef>
              <a:spcAft>
                <a:spcPts val="900"/>
              </a:spcAft>
            </a:pPr>
            <a:r>
              <a:rPr lang="el-GR" dirty="0">
                <a:solidFill>
                  <a:srgbClr val="007FA3"/>
                </a:solidFill>
              </a:rPr>
              <a:t>Είδη χάκερ</a:t>
            </a:r>
            <a:endParaRPr lang="en-US" dirty="0">
              <a:solidFill>
                <a:srgbClr val="007FA3"/>
              </a:solidFill>
            </a:endParaRPr>
          </a:p>
          <a:p>
            <a:pPr lvl="1">
              <a:lnSpc>
                <a:spcPct val="110000"/>
              </a:lnSpc>
              <a:spcBef>
                <a:spcPts val="0"/>
              </a:spcBef>
              <a:spcAft>
                <a:spcPts val="900"/>
              </a:spcAft>
            </a:pPr>
            <a:r>
              <a:rPr lang="el-GR" dirty="0"/>
              <a:t>Χάκερ με τα λευκά καπέλα </a:t>
            </a:r>
          </a:p>
          <a:p>
            <a:pPr lvl="1">
              <a:lnSpc>
                <a:spcPct val="110000"/>
              </a:lnSpc>
              <a:spcBef>
                <a:spcPts val="0"/>
              </a:spcBef>
              <a:spcAft>
                <a:spcPts val="900"/>
              </a:spcAft>
              <a:buNone/>
            </a:pPr>
            <a:r>
              <a:rPr lang="el-GR" dirty="0"/>
              <a:t>   (ηθικοί χάκερ</a:t>
            </a:r>
            <a:r>
              <a:rPr lang="en-US" dirty="0"/>
              <a:t>)</a:t>
            </a:r>
          </a:p>
          <a:p>
            <a:pPr lvl="1">
              <a:lnSpc>
                <a:spcPct val="110000"/>
              </a:lnSpc>
              <a:spcBef>
                <a:spcPts val="0"/>
              </a:spcBef>
              <a:spcAft>
                <a:spcPts val="900"/>
              </a:spcAft>
            </a:pPr>
            <a:r>
              <a:rPr lang="el-GR" dirty="0"/>
              <a:t>Χάκερ με τα μαύρα καπέλα </a:t>
            </a:r>
            <a:endParaRPr lang="en-US" dirty="0"/>
          </a:p>
          <a:p>
            <a:pPr lvl="1">
              <a:lnSpc>
                <a:spcPct val="110000"/>
              </a:lnSpc>
              <a:spcBef>
                <a:spcPts val="0"/>
              </a:spcBef>
              <a:spcAft>
                <a:spcPts val="900"/>
              </a:spcAft>
            </a:pPr>
            <a:r>
              <a:rPr lang="el-GR" dirty="0"/>
              <a:t>Χάκερ με τα γκρι καπέλα </a:t>
            </a:r>
            <a:endParaRPr lang="en-US" dirty="0"/>
          </a:p>
          <a:p>
            <a:pPr>
              <a:lnSpc>
                <a:spcPct val="110000"/>
              </a:lnSpc>
              <a:spcBef>
                <a:spcPts val="0"/>
              </a:spcBef>
              <a:spcAft>
                <a:spcPts val="900"/>
              </a:spcAft>
            </a:pPr>
            <a:r>
              <a:rPr lang="el-GR" dirty="0">
                <a:solidFill>
                  <a:srgbClr val="007FA3"/>
                </a:solidFill>
              </a:rPr>
              <a:t>Πρόγραμμα ανάλυσης </a:t>
            </a:r>
          </a:p>
          <a:p>
            <a:pPr>
              <a:lnSpc>
                <a:spcPct val="110000"/>
              </a:lnSpc>
              <a:spcBef>
                <a:spcPts val="0"/>
              </a:spcBef>
              <a:spcAft>
                <a:spcPts val="900"/>
              </a:spcAft>
              <a:buNone/>
            </a:pPr>
            <a:r>
              <a:rPr lang="el-GR" dirty="0">
                <a:solidFill>
                  <a:srgbClr val="007FA3"/>
                </a:solidFill>
              </a:rPr>
              <a:t>   πακέτων </a:t>
            </a:r>
            <a:r>
              <a:rPr lang="en-US" dirty="0">
                <a:solidFill>
                  <a:srgbClr val="007FA3"/>
                </a:solidFill>
              </a:rPr>
              <a:t> (sniffer)</a:t>
            </a:r>
          </a:p>
          <a:p>
            <a:pPr>
              <a:lnSpc>
                <a:spcPct val="110000"/>
              </a:lnSpc>
              <a:spcBef>
                <a:spcPts val="0"/>
              </a:spcBef>
              <a:spcAft>
                <a:spcPts val="900"/>
              </a:spcAft>
            </a:pPr>
            <a:r>
              <a:rPr lang="en-US" dirty="0">
                <a:solidFill>
                  <a:srgbClr val="007FA3"/>
                </a:solidFill>
              </a:rPr>
              <a:t>Keylogger</a:t>
            </a:r>
          </a:p>
        </p:txBody>
      </p:sp>
      <p:pic>
        <p:nvPicPr>
          <p:cNvPr id="4" name="Picture 3" descr="Cartoon includes humor between a man and a lady. &#10;Callout from the man says that, machines like coffee maker and microwave having computer chips are vulnerable to attack. &#10;Callout from the lady says that, because of computer chips in these machines, hackers attacking them could overcook vegetables or under brew coffee which could cause vitamin deficiencies leading to irritability, and lack of alertness. &#10;For these, the product manufacturers refuse to commen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667000"/>
            <a:ext cx="3032626" cy="3632200"/>
          </a:xfrm>
          <a:prstGeom prst="rect">
            <a:avLst/>
          </a:prstGeom>
        </p:spPr>
      </p:pic>
    </p:spTree>
    <p:extLst>
      <p:ext uri="{BB962C8B-B14F-4D97-AF65-F5344CB8AC3E}">
        <p14:creationId xmlns:p14="http://schemas.microsoft.com/office/powerpoint/2010/main" val="110164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3857</Words>
  <Application>Microsoft Office PowerPoint</Application>
  <PresentationFormat>Προβολή στην οθόνη (4:3)</PresentationFormat>
  <Paragraphs>386</Paragraphs>
  <Slides>39</Slides>
  <Notes>38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39</vt:i4>
      </vt:variant>
    </vt:vector>
  </HeadingPairs>
  <TitlesOfParts>
    <vt:vector size="49" baseType="lpstr">
      <vt:lpstr>Malgun Gothic</vt:lpstr>
      <vt:lpstr>ＭＳ Ｐゴシック</vt:lpstr>
      <vt:lpstr>Arial</vt:lpstr>
      <vt:lpstr>Arial Narrow</vt:lpstr>
      <vt:lpstr>Calibri</vt:lpstr>
      <vt:lpstr>Times New Roman</vt:lpstr>
      <vt:lpstr>Verdana</vt:lpstr>
      <vt:lpstr>Wingdings</vt:lpstr>
      <vt:lpstr>Wingdings 2</vt:lpstr>
      <vt:lpstr>508 Lecture</vt:lpstr>
      <vt:lpstr>Παρουσίαση του PowerPoint</vt:lpstr>
      <vt:lpstr>TECHNOLOGY IN ACTION</vt:lpstr>
      <vt:lpstr>Απειλές για ψηφιακούς πόρους</vt:lpstr>
      <vt:lpstr>Κλοπή ταυτότητας και χάκερ</vt:lpstr>
      <vt:lpstr>Ιοί υπολογιστών</vt:lpstr>
      <vt:lpstr>Διαδικτυακές οχλήσεις και κοινωνική μηχανική</vt:lpstr>
      <vt:lpstr>Κλοπή ταυτότητας και χάκερ</vt:lpstr>
      <vt:lpstr>Κλοπή ταυτότητας και χάκερ Κλοπή ταυτότητας (Στόχος 9.1)</vt:lpstr>
      <vt:lpstr>Κλοπή ταυτότητας και χάκερ  Χάκερ (1 από 4) (Στόχος 9.2)</vt:lpstr>
      <vt:lpstr>Κλοπή ταυτότητας και χάκερ  Χάκερ (2 από 4) (Στόχος 9.2)</vt:lpstr>
      <vt:lpstr>Κλοπή ταυτότητας και χάκερ  Χάκερ (3 από 4) (Στόχος 9.2)</vt:lpstr>
      <vt:lpstr>Κλοπή ταυτότητας και χάκερ  Χάκερ (4 από 4) (Στόχος 9.2)</vt:lpstr>
      <vt:lpstr>Ιοί υπολογιστών Τα βασικά για τους ιούς (Στόχος 9.3)</vt:lpstr>
      <vt:lpstr>Ιοί υπολογιστών Τύποι ιών (1 από 2) (Στόχος 9.4)</vt:lpstr>
      <vt:lpstr>Ιοί υπολογιστών Τύποι ιών (2 από 2) (Στόχος 9.4)</vt:lpstr>
      <vt:lpstr>Διαδικτυακές οχλήσεις και κοινωνική μηχανική Διαδικτυακές οχλήσεις (1 από 3) (Στόχος 9.5)</vt:lpstr>
      <vt:lpstr>Διαδικτυακές οχλήσεις και κοινωνική μηχανική Διαδικτυακές οχλήσεις (2 από 3) (Στόχος 9.5)</vt:lpstr>
      <vt:lpstr>Διαδικτυακές οχλήσεις και κοινωνική μηχανική Διαδικτυακές οχλήσεις (3 από 3) (Στόχος 9.5)</vt:lpstr>
      <vt:lpstr>Διαδικτυακές οχλήσεις και κοινωνική μηχανική  Κοινωνική μηχανική (1 από 3) (Στόχος 9.6)</vt:lpstr>
      <vt:lpstr>Διαδικτυακές οχλήσεις και κοινωνική μηχανική  Κοινωνική μηχανική (2 από 3) (Στόχος 9.6)</vt:lpstr>
      <vt:lpstr>Διαδικτυακές οχλήσεις και κοινωνική μηχανική  Κοινωνική μηχανική (3 από 3) (Στόχος 9.6)</vt:lpstr>
      <vt:lpstr>Προστασία της ψηφιακής ιδιοκτησίας </vt:lpstr>
      <vt:lpstr>Περιορισμός της πρόσβασης στους ψηφιακούς πόρους σας</vt:lpstr>
      <vt:lpstr>Διατηρήστε τα δεδομένα σας ασφαλή</vt:lpstr>
      <vt:lpstr>Προστασία των φυσικών ψηφιακών πόρων σας</vt:lpstr>
      <vt:lpstr> Περιορισμός της πρόσβασης στους ψηφιακούς πόρους σας Τείχη προστασίας (1 από 2) (Στόχος 9.7)</vt:lpstr>
      <vt:lpstr> Περιορισμός της πρόσβασης στους ψηφιακούς πόρους σας Τείχη προστασίας (2 από 2) (Στόχος 9.7)</vt:lpstr>
      <vt:lpstr>Περιορισμός της πρόσβασης στους ψηφιακούς πόρους σας  Αποτροπή μολύνσεων από ιούς (1 από 2) (Στόχος 9.8)</vt:lpstr>
      <vt:lpstr>Περιορισμός της πρόσβασης στους ψηφιακούς πόρους σας  Αποτροπή μολύνσεων από ιούς (2 από 2) (Στόχος 9.8)</vt:lpstr>
      <vt:lpstr>Περιορισμός της πρόσβασης στους ψηφιακούς πόρους σας   Αυθεντικοποίηση (1 από 2) (Στόχος 9.9)</vt:lpstr>
      <vt:lpstr>Περιορισμός της πρόσβασης στους ψηφιακούς πόρους σας   Αυθεντικοποίηση (2 από 2) (Στόχος 9.9)</vt:lpstr>
      <vt:lpstr>Περιορισμός της πρόσβασης στους ψηφιακούς πόρους σας  Ανώνυμη περιήγηση στο web (στόχος 9.10)</vt:lpstr>
      <vt:lpstr>Διατηρήστε τα δεδομένα σας ασφαλή Προστασία προσωπικών πληροφοριών (Στόχος 9.11)</vt:lpstr>
      <vt:lpstr>Διατηρήστε τα δεδομένα σας ασφαλή  Αντίγραφα ασφαλείας δεδομένων (1 από 2) (Στόχος 9.12)</vt:lpstr>
      <vt:lpstr>Διατηρήστε τα δεδομένα σας ασφαλή  Αντίγραφα ασφαλείας δεδομένων (2 από 2) (Στόχος 9.12)</vt:lpstr>
      <vt:lpstr>Προστασία των φυσικών ψηφιακών πόρων σας Περιβαλλοντικοί παράγοντες και αυξομειώσεις τάσης ρεύματος (Στόχος 9.13)</vt:lpstr>
      <vt:lpstr>Προστασία των φυσικών ψηφιακών πόρων σας Παρεμπόδιση και αντιμετώπιση κλοπής (Στόχος 9.14)</vt:lpstr>
      <vt:lpstr>Ερωτήσεις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2016-12-19T15:43:21Z</dcterms:created>
  <dcterms:modified xsi:type="dcterms:W3CDTF">2018-09-03T06:19:51Z</dcterms:modified>
</cp:coreProperties>
</file>