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9"/>
  </p:notesMasterIdLst>
  <p:sldIdLst>
    <p:sldId id="256" r:id="rId2"/>
    <p:sldId id="577" r:id="rId3"/>
    <p:sldId id="578" r:id="rId4"/>
    <p:sldId id="526" r:id="rId5"/>
    <p:sldId id="273" r:id="rId6"/>
    <p:sldId id="272" r:id="rId7"/>
    <p:sldId id="274" r:id="rId8"/>
    <p:sldId id="528" r:id="rId9"/>
    <p:sldId id="529" r:id="rId10"/>
    <p:sldId id="530" r:id="rId11"/>
    <p:sldId id="531" r:id="rId12"/>
    <p:sldId id="532" r:id="rId13"/>
    <p:sldId id="533" r:id="rId14"/>
    <p:sldId id="545" r:id="rId15"/>
    <p:sldId id="546" r:id="rId16"/>
    <p:sldId id="534" r:id="rId17"/>
    <p:sldId id="563" r:id="rId18"/>
    <p:sldId id="579" r:id="rId19"/>
    <p:sldId id="580" r:id="rId20"/>
    <p:sldId id="581" r:id="rId21"/>
    <p:sldId id="582" r:id="rId22"/>
    <p:sldId id="583" r:id="rId23"/>
    <p:sldId id="584" r:id="rId24"/>
    <p:sldId id="585" r:id="rId25"/>
    <p:sldId id="586" r:id="rId26"/>
    <p:sldId id="587" r:id="rId27"/>
    <p:sldId id="588" r:id="rId28"/>
    <p:sldId id="590" r:id="rId29"/>
    <p:sldId id="257" r:id="rId30"/>
    <p:sldId id="591" r:id="rId31"/>
    <p:sldId id="592" r:id="rId32"/>
    <p:sldId id="593" r:id="rId33"/>
    <p:sldId id="502" r:id="rId34"/>
    <p:sldId id="506" r:id="rId35"/>
    <p:sldId id="505" r:id="rId36"/>
    <p:sldId id="510" r:id="rId37"/>
    <p:sldId id="511" r:id="rId38"/>
    <p:sldId id="381" r:id="rId39"/>
    <p:sldId id="393" r:id="rId40"/>
    <p:sldId id="391" r:id="rId41"/>
    <p:sldId id="394" r:id="rId42"/>
    <p:sldId id="392" r:id="rId43"/>
    <p:sldId id="382" r:id="rId44"/>
    <p:sldId id="383" r:id="rId45"/>
    <p:sldId id="384" r:id="rId46"/>
    <p:sldId id="395" r:id="rId47"/>
    <p:sldId id="396" r:id="rId48"/>
    <p:sldId id="514" r:id="rId49"/>
    <p:sldId id="513" r:id="rId50"/>
    <p:sldId id="515" r:id="rId51"/>
    <p:sldId id="516" r:id="rId52"/>
    <p:sldId id="517" r:id="rId53"/>
    <p:sldId id="518" r:id="rId54"/>
    <p:sldId id="519" r:id="rId55"/>
    <p:sldId id="520" r:id="rId56"/>
    <p:sldId id="521" r:id="rId57"/>
    <p:sldId id="522" r:id="rId58"/>
    <p:sldId id="259" r:id="rId59"/>
    <p:sldId id="523" r:id="rId60"/>
    <p:sldId id="524" r:id="rId61"/>
    <p:sldId id="525" r:id="rId62"/>
    <p:sldId id="353" r:id="rId63"/>
    <p:sldId id="354" r:id="rId64"/>
    <p:sldId id="376" r:id="rId65"/>
    <p:sldId id="387" r:id="rId66"/>
    <p:sldId id="388" r:id="rId67"/>
    <p:sldId id="389" r:id="rId68"/>
    <p:sldId id="386" r:id="rId69"/>
    <p:sldId id="368" r:id="rId70"/>
    <p:sldId id="371" r:id="rId71"/>
    <p:sldId id="370" r:id="rId72"/>
    <p:sldId id="372" r:id="rId73"/>
    <p:sldId id="367" r:id="rId74"/>
    <p:sldId id="373" r:id="rId75"/>
    <p:sldId id="375" r:id="rId76"/>
    <p:sldId id="374" r:id="rId77"/>
    <p:sldId id="390" r:id="rId78"/>
    <p:sldId id="535" r:id="rId79"/>
    <p:sldId id="594" r:id="rId80"/>
    <p:sldId id="595" r:id="rId81"/>
    <p:sldId id="562" r:id="rId82"/>
    <p:sldId id="536" r:id="rId83"/>
    <p:sldId id="547" r:id="rId84"/>
    <p:sldId id="548" r:id="rId85"/>
    <p:sldId id="549" r:id="rId86"/>
    <p:sldId id="550" r:id="rId87"/>
    <p:sldId id="551" r:id="rId88"/>
    <p:sldId id="552" r:id="rId89"/>
    <p:sldId id="553" r:id="rId90"/>
    <p:sldId id="554" r:id="rId91"/>
    <p:sldId id="555" r:id="rId92"/>
    <p:sldId id="556" r:id="rId93"/>
    <p:sldId id="558" r:id="rId94"/>
    <p:sldId id="559" r:id="rId95"/>
    <p:sldId id="560" r:id="rId96"/>
    <p:sldId id="561" r:id="rId97"/>
    <p:sldId id="537" r:id="rId98"/>
    <p:sldId id="538" r:id="rId99"/>
    <p:sldId id="539" r:id="rId100"/>
    <p:sldId id="540" r:id="rId101"/>
    <p:sldId id="541" r:id="rId102"/>
    <p:sldId id="542" r:id="rId103"/>
    <p:sldId id="543" r:id="rId104"/>
    <p:sldId id="544" r:id="rId105"/>
    <p:sldId id="565" r:id="rId106"/>
    <p:sldId id="566" r:id="rId107"/>
    <p:sldId id="567" r:id="rId108"/>
    <p:sldId id="568" r:id="rId109"/>
    <p:sldId id="569" r:id="rId110"/>
    <p:sldId id="570" r:id="rId111"/>
    <p:sldId id="571" r:id="rId112"/>
    <p:sldId id="572" r:id="rId113"/>
    <p:sldId id="573" r:id="rId114"/>
    <p:sldId id="574" r:id="rId115"/>
    <p:sldId id="575" r:id="rId116"/>
    <p:sldId id="576" r:id="rId117"/>
    <p:sldId id="596" r:id="rId118"/>
    <p:sldId id="597" r:id="rId119"/>
    <p:sldId id="598" r:id="rId120"/>
    <p:sldId id="599" r:id="rId121"/>
    <p:sldId id="600" r:id="rId122"/>
    <p:sldId id="602" r:id="rId123"/>
    <p:sldId id="601" r:id="rId124"/>
    <p:sldId id="310" r:id="rId125"/>
    <p:sldId id="311" r:id="rId126"/>
    <p:sldId id="275" r:id="rId127"/>
    <p:sldId id="276" r:id="rId128"/>
    <p:sldId id="264" r:id="rId129"/>
    <p:sldId id="263" r:id="rId130"/>
    <p:sldId id="266" r:id="rId131"/>
    <p:sldId id="267" r:id="rId132"/>
    <p:sldId id="269" r:id="rId133"/>
    <p:sldId id="268" r:id="rId134"/>
    <p:sldId id="270" r:id="rId135"/>
    <p:sldId id="265" r:id="rId136"/>
    <p:sldId id="258" r:id="rId137"/>
    <p:sldId id="301" r:id="rId138"/>
    <p:sldId id="277" r:id="rId139"/>
    <p:sldId id="278" r:id="rId140"/>
    <p:sldId id="279" r:id="rId141"/>
    <p:sldId id="261" r:id="rId142"/>
    <p:sldId id="280" r:id="rId143"/>
    <p:sldId id="281" r:id="rId144"/>
    <p:sldId id="282" r:id="rId145"/>
    <p:sldId id="283" r:id="rId146"/>
    <p:sldId id="284" r:id="rId147"/>
    <p:sldId id="302" r:id="rId148"/>
    <p:sldId id="289" r:id="rId149"/>
    <p:sldId id="290" r:id="rId150"/>
    <p:sldId id="292" r:id="rId151"/>
    <p:sldId id="293" r:id="rId152"/>
    <p:sldId id="298" r:id="rId153"/>
    <p:sldId id="299" r:id="rId154"/>
    <p:sldId id="300" r:id="rId155"/>
    <p:sldId id="285" r:id="rId156"/>
    <p:sldId id="288" r:id="rId157"/>
    <p:sldId id="297" r:id="rId158"/>
    <p:sldId id="286" r:id="rId159"/>
    <p:sldId id="287" r:id="rId160"/>
    <p:sldId id="306" r:id="rId161"/>
    <p:sldId id="295" r:id="rId162"/>
    <p:sldId id="303" r:id="rId163"/>
    <p:sldId id="307" r:id="rId164"/>
    <p:sldId id="304" r:id="rId165"/>
    <p:sldId id="312" r:id="rId166"/>
    <p:sldId id="313" r:id="rId167"/>
    <p:sldId id="317" r:id="rId168"/>
    <p:sldId id="314" r:id="rId169"/>
    <p:sldId id="315" r:id="rId170"/>
    <p:sldId id="316" r:id="rId171"/>
    <p:sldId id="296" r:id="rId172"/>
    <p:sldId id="294" r:id="rId173"/>
    <p:sldId id="305" r:id="rId174"/>
    <p:sldId id="501" r:id="rId175"/>
    <p:sldId id="508" r:id="rId176"/>
    <p:sldId id="509" r:id="rId177"/>
    <p:sldId id="309" r:id="rId17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45"/>
    <p:restoredTop sz="77626" autoAdjust="0"/>
  </p:normalViewPr>
  <p:slideViewPr>
    <p:cSldViewPr>
      <p:cViewPr varScale="1">
        <p:scale>
          <a:sx n="80" d="100"/>
          <a:sy n="80" d="100"/>
        </p:scale>
        <p:origin x="296"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viewProps" Target="view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theme" Target="theme/theme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presProps" Target="presProp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C0B5B0-B977-4977-885F-F76647377DEF}" type="datetimeFigureOut">
              <a:rPr lang="el-GR" smtClean="0"/>
              <a:t>2/11/19</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2DA547-4400-4B3C-B9FF-A94B2CFF55CF}" type="slidenum">
              <a:rPr lang="el-GR" smtClean="0"/>
              <a:t>‹#›</a:t>
            </a:fld>
            <a:endParaRPr lang="el-GR"/>
          </a:p>
        </p:txBody>
      </p:sp>
    </p:spTree>
    <p:extLst>
      <p:ext uri="{BB962C8B-B14F-4D97-AF65-F5344CB8AC3E}">
        <p14:creationId xmlns:p14="http://schemas.microsoft.com/office/powerpoint/2010/main" val="24646485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wikipedia.org/wiki/Education" TargetMode="External"/><Relationship Id="rId7" Type="http://schemas.openxmlformats.org/officeDocument/2006/relationships/hyperlink" Target="https://en.wikipedia.org/wiki/Monitorial_System#cite_note-1" TargetMode="External"/><Relationship Id="rId2" Type="http://schemas.openxmlformats.org/officeDocument/2006/relationships/slide" Target="../slides/slide90.xml"/><Relationship Id="rId1" Type="http://schemas.openxmlformats.org/officeDocument/2006/relationships/notesMaster" Target="../notesMasters/notesMaster1.xml"/><Relationship Id="rId6" Type="http://schemas.openxmlformats.org/officeDocument/2006/relationships/hyperlink" Target="https://en.wikipedia.org/wiki/Joseph_Lancaster" TargetMode="External"/><Relationship Id="rId5" Type="http://schemas.openxmlformats.org/officeDocument/2006/relationships/hyperlink" Target="https://en.wikipedia.org/wiki/Andrew_Bell_(educationalist)" TargetMode="External"/><Relationship Id="rId4" Type="http://schemas.openxmlformats.org/officeDocument/2006/relationships/hyperlink" Target="https://en.wikipedia.org/wiki/United_Kingdom"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en.wikipedia.org/wiki/Tahuantinsuyu" TargetMode="External"/><Relationship Id="rId13" Type="http://schemas.openxmlformats.org/officeDocument/2006/relationships/hyperlink" Target="http://en.wikipedia.org/wiki/Help:IPA" TargetMode="External"/><Relationship Id="rId3" Type="http://schemas.openxmlformats.org/officeDocument/2006/relationships/hyperlink" Target="http://en.wikipedia.org/wiki/Andes" TargetMode="External"/><Relationship Id="rId7" Type="http://schemas.openxmlformats.org/officeDocument/2006/relationships/hyperlink" Target="http://en.wikipedia.org/wiki/Decimal" TargetMode="External"/><Relationship Id="rId12" Type="http://schemas.openxmlformats.org/officeDocument/2006/relationships/hyperlink" Target="http://en.wikipedia.org/wiki/English_language" TargetMode="External"/><Relationship Id="rId2" Type="http://schemas.openxmlformats.org/officeDocument/2006/relationships/slide" Target="../slides/slide41.xml"/><Relationship Id="rId16" Type="http://schemas.openxmlformats.org/officeDocument/2006/relationships/hyperlink" Target="http://en.wikipedia.org/wiki/Aspiration_(phonetics)" TargetMode="External"/><Relationship Id="rId1" Type="http://schemas.openxmlformats.org/officeDocument/2006/relationships/notesMaster" Target="../notesMasters/notesMaster1.xml"/><Relationship Id="rId6" Type="http://schemas.openxmlformats.org/officeDocument/2006/relationships/hyperlink" Target="http://en.wikipedia.org/wiki/Cotton" TargetMode="External"/><Relationship Id="rId11" Type="http://schemas.openxmlformats.org/officeDocument/2006/relationships/hyperlink" Target="http://en.wikipedia.org/wiki/Spanish_language" TargetMode="External"/><Relationship Id="rId5" Type="http://schemas.openxmlformats.org/officeDocument/2006/relationships/hyperlink" Target="http://en.wikipedia.org/wiki/Alpaca" TargetMode="External"/><Relationship Id="rId15" Type="http://schemas.openxmlformats.org/officeDocument/2006/relationships/hyperlink" Target="http://en.wikipedia.org/wiki/Qusqu-Qullaw" TargetMode="External"/><Relationship Id="rId10" Type="http://schemas.openxmlformats.org/officeDocument/2006/relationships/hyperlink" Target="http://en.wikipedia.org/wiki/Spanish_Empire" TargetMode="External"/><Relationship Id="rId4" Type="http://schemas.openxmlformats.org/officeDocument/2006/relationships/hyperlink" Target="http://en.wikipedia.org/wiki/Llama" TargetMode="External"/><Relationship Id="rId9" Type="http://schemas.openxmlformats.org/officeDocument/2006/relationships/hyperlink" Target="http://en.wikipedia.org/wiki/Inca" TargetMode="External"/><Relationship Id="rId14" Type="http://schemas.openxmlformats.org/officeDocument/2006/relationships/hyperlink" Target="http://en.wikipedia.org/wiki/Knot"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692DA547-4400-4B3C-B9FF-A94B2CFF55CF}" type="slidenum">
              <a:rPr lang="el-GR" smtClean="0"/>
              <a:t>1</a:t>
            </a:fld>
            <a:endParaRPr lang="el-GR"/>
          </a:p>
        </p:txBody>
      </p:sp>
    </p:spTree>
    <p:extLst>
      <p:ext uri="{BB962C8B-B14F-4D97-AF65-F5344CB8AC3E}">
        <p14:creationId xmlns:p14="http://schemas.microsoft.com/office/powerpoint/2010/main" val="976339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Η </a:t>
            </a:r>
            <a:r>
              <a:rPr lang="sv-SE" dirty="0"/>
              <a:t>Helen May </a:t>
            </a:r>
            <a:r>
              <a:rPr lang="el-GR" dirty="0"/>
              <a:t>ανιχνεύει το αποικιακό παρελθόν της εκπαίδευσής τους στην Ευρώπη πριν περάσει να μας πει πως αντιμετωπίζουν σήμερα το ΑΠ στα μαθηματικά.</a:t>
            </a:r>
          </a:p>
          <a:p>
            <a:r>
              <a:rPr lang="el-GR" dirty="0"/>
              <a:t>Ξεκινά από τον 17</a:t>
            </a:r>
            <a:r>
              <a:rPr lang="el-GR" baseline="30000" dirty="0"/>
              <a:t>ο</a:t>
            </a:r>
            <a:r>
              <a:rPr lang="el-GR" dirty="0"/>
              <a:t> αιώνα / αιώνα των επιστημών, του Νεύτωνα και του </a:t>
            </a:r>
            <a:r>
              <a:rPr lang="el-GR" dirty="0" err="1"/>
              <a:t>Λαιμπνιτζ</a:t>
            </a:r>
            <a:r>
              <a:rPr lang="el-GR" dirty="0"/>
              <a:t> μεταξύ άλλων.</a:t>
            </a:r>
            <a:endParaRPr lang="sv-SE" dirty="0"/>
          </a:p>
        </p:txBody>
      </p:sp>
      <p:sp>
        <p:nvSpPr>
          <p:cNvPr id="4" name="Slide Number Placeholder 3"/>
          <p:cNvSpPr>
            <a:spLocks noGrp="1"/>
          </p:cNvSpPr>
          <p:nvPr>
            <p:ph type="sldNum" sz="quarter" idx="5"/>
          </p:nvPr>
        </p:nvSpPr>
        <p:spPr/>
        <p:txBody>
          <a:bodyPr/>
          <a:lstStyle/>
          <a:p>
            <a:fld id="{692DA547-4400-4B3C-B9FF-A94B2CFF55CF}" type="slidenum">
              <a:rPr lang="el-GR" smtClean="0"/>
              <a:t>81</a:t>
            </a:fld>
            <a:endParaRPr lang="el-GR"/>
          </a:p>
        </p:txBody>
      </p:sp>
    </p:spTree>
    <p:extLst>
      <p:ext uri="{BB962C8B-B14F-4D97-AF65-F5344CB8AC3E}">
        <p14:creationId xmlns:p14="http://schemas.microsoft.com/office/powerpoint/2010/main" val="41227060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200" b="0" i="0" u="none" strike="noStrike" kern="1200" dirty="0">
                <a:solidFill>
                  <a:schemeClr val="tx1"/>
                </a:solidFill>
                <a:effectLst/>
                <a:latin typeface="+mn-lt"/>
                <a:ea typeface="+mn-ea"/>
                <a:cs typeface="+mn-cs"/>
              </a:rPr>
              <a:t>The </a:t>
            </a:r>
            <a:r>
              <a:rPr lang="sv-SE" sz="1200" b="0" i="0" u="none" strike="noStrike" kern="1200" dirty="0" err="1">
                <a:solidFill>
                  <a:schemeClr val="tx1"/>
                </a:solidFill>
                <a:effectLst/>
                <a:latin typeface="+mn-lt"/>
                <a:ea typeface="+mn-ea"/>
                <a:cs typeface="+mn-cs"/>
              </a:rPr>
              <a:t>most</a:t>
            </a:r>
            <a:r>
              <a:rPr lang="sv-SE" sz="1200" b="0" i="0" u="none" strike="noStrike" kern="1200" dirty="0">
                <a:solidFill>
                  <a:schemeClr val="tx1"/>
                </a:solidFill>
                <a:effectLst/>
                <a:latin typeface="+mn-lt"/>
                <a:ea typeface="+mn-ea"/>
                <a:cs typeface="+mn-cs"/>
              </a:rPr>
              <a:t> permanent </a:t>
            </a:r>
            <a:r>
              <a:rPr lang="sv-SE" sz="1200" b="0" i="0" u="none" strike="noStrike" kern="1200" dirty="0" err="1">
                <a:solidFill>
                  <a:schemeClr val="tx1"/>
                </a:solidFill>
                <a:effectLst/>
                <a:latin typeface="+mn-lt"/>
                <a:ea typeface="+mn-ea"/>
                <a:cs typeface="+mn-cs"/>
              </a:rPr>
              <a:t>influence</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exerted</a:t>
            </a:r>
            <a:r>
              <a:rPr lang="sv-SE" sz="1200" b="0" i="0" u="none" strike="noStrike" kern="1200" dirty="0">
                <a:solidFill>
                  <a:schemeClr val="tx1"/>
                </a:solidFill>
                <a:effectLst/>
                <a:latin typeface="+mn-lt"/>
                <a:ea typeface="+mn-ea"/>
                <a:cs typeface="+mn-cs"/>
              </a:rPr>
              <a:t> by </a:t>
            </a:r>
            <a:r>
              <a:rPr lang="sv-SE" sz="1200" b="0" i="0" u="none" strike="noStrike" kern="1200" dirty="0" err="1">
                <a:solidFill>
                  <a:schemeClr val="tx1"/>
                </a:solidFill>
                <a:effectLst/>
                <a:latin typeface="+mn-lt"/>
                <a:ea typeface="+mn-ea"/>
                <a:cs typeface="+mn-cs"/>
              </a:rPr>
              <a:t>Comenius</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was</a:t>
            </a:r>
            <a:r>
              <a:rPr lang="sv-SE" sz="1200" b="0" i="0" u="none" strike="noStrike" kern="1200" dirty="0">
                <a:solidFill>
                  <a:schemeClr val="tx1"/>
                </a:solidFill>
                <a:effectLst/>
                <a:latin typeface="+mn-lt"/>
                <a:ea typeface="+mn-ea"/>
                <a:cs typeface="+mn-cs"/>
              </a:rPr>
              <a:t> in practical </a:t>
            </a:r>
            <a:r>
              <a:rPr lang="sv-SE" sz="1200" b="0" i="0" u="none" strike="noStrike" kern="1200" dirty="0" err="1">
                <a:solidFill>
                  <a:schemeClr val="tx1"/>
                </a:solidFill>
                <a:effectLst/>
                <a:latin typeface="+mn-lt"/>
                <a:ea typeface="+mn-ea"/>
                <a:cs typeface="+mn-cs"/>
              </a:rPr>
              <a:t>educational</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work</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Few</a:t>
            </a:r>
            <a:r>
              <a:rPr lang="sv-SE" sz="1200" b="0" i="0" u="none" strike="noStrike" kern="1200" dirty="0">
                <a:solidFill>
                  <a:schemeClr val="tx1"/>
                </a:solidFill>
                <a:effectLst/>
                <a:latin typeface="+mn-lt"/>
                <a:ea typeface="+mn-ea"/>
                <a:cs typeface="+mn-cs"/>
              </a:rPr>
              <a:t> men </a:t>
            </a:r>
            <a:r>
              <a:rPr lang="sv-SE" sz="1200" b="0" i="0" u="none" strike="noStrike" kern="1200" dirty="0" err="1">
                <a:solidFill>
                  <a:schemeClr val="tx1"/>
                </a:solidFill>
                <a:effectLst/>
                <a:latin typeface="+mn-lt"/>
                <a:ea typeface="+mn-ea"/>
                <a:cs typeface="+mn-cs"/>
              </a:rPr>
              <a:t>since</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his</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days</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have</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had</a:t>
            </a:r>
            <a:r>
              <a:rPr lang="sv-SE" sz="1200" b="0" i="0" u="none" strike="noStrike" kern="1200" dirty="0">
                <a:solidFill>
                  <a:schemeClr val="tx1"/>
                </a:solidFill>
                <a:effectLst/>
                <a:latin typeface="+mn-lt"/>
                <a:ea typeface="+mn-ea"/>
                <a:cs typeface="+mn-cs"/>
              </a:rPr>
              <a:t> a </a:t>
            </a:r>
            <a:r>
              <a:rPr lang="sv-SE" sz="1200" b="0" i="0" u="none" strike="noStrike" kern="1200" dirty="0" err="1">
                <a:solidFill>
                  <a:schemeClr val="tx1"/>
                </a:solidFill>
                <a:effectLst/>
                <a:latin typeface="+mn-lt"/>
                <a:ea typeface="+mn-ea"/>
                <a:cs typeface="+mn-cs"/>
              </a:rPr>
              <a:t>greater</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influence</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though</a:t>
            </a:r>
            <a:r>
              <a:rPr lang="sv-SE" sz="1200" b="0" i="0" u="none" strike="noStrike" kern="1200" dirty="0">
                <a:solidFill>
                  <a:schemeClr val="tx1"/>
                </a:solidFill>
                <a:effectLst/>
                <a:latin typeface="+mn-lt"/>
                <a:ea typeface="+mn-ea"/>
                <a:cs typeface="+mn-cs"/>
              </a:rPr>
              <a:t>, for the </a:t>
            </a:r>
            <a:r>
              <a:rPr lang="sv-SE" sz="1200" b="0" i="0" u="none" strike="noStrike" kern="1200" dirty="0" err="1">
                <a:solidFill>
                  <a:schemeClr val="tx1"/>
                </a:solidFill>
                <a:effectLst/>
                <a:latin typeface="+mn-lt"/>
                <a:ea typeface="+mn-ea"/>
                <a:cs typeface="+mn-cs"/>
              </a:rPr>
              <a:t>greater</a:t>
            </a:r>
            <a:r>
              <a:rPr lang="sv-SE" sz="1200" b="0" i="0" u="none" strike="noStrike" kern="1200" dirty="0">
                <a:solidFill>
                  <a:schemeClr val="tx1"/>
                </a:solidFill>
                <a:effectLst/>
                <a:latin typeface="+mn-lt"/>
                <a:ea typeface="+mn-ea"/>
                <a:cs typeface="+mn-cs"/>
              </a:rPr>
              <a:t> part </a:t>
            </a:r>
            <a:r>
              <a:rPr lang="sv-SE" sz="1200" b="0" i="0" u="none" strike="noStrike" kern="1200" dirty="0" err="1">
                <a:solidFill>
                  <a:schemeClr val="tx1"/>
                </a:solidFill>
                <a:effectLst/>
                <a:latin typeface="+mn-lt"/>
                <a:ea typeface="+mn-ea"/>
                <a:cs typeface="+mn-cs"/>
              </a:rPr>
              <a:t>of</a:t>
            </a:r>
            <a:r>
              <a:rPr lang="sv-SE" sz="1200" b="0" i="0" u="none" strike="noStrike" kern="1200" dirty="0">
                <a:solidFill>
                  <a:schemeClr val="tx1"/>
                </a:solidFill>
                <a:effectLst/>
                <a:latin typeface="+mn-lt"/>
                <a:ea typeface="+mn-ea"/>
                <a:cs typeface="+mn-cs"/>
              </a:rPr>
              <a:t> the </a:t>
            </a:r>
            <a:r>
              <a:rPr lang="sv-SE" sz="1200" b="0" i="0" u="none" strike="noStrike" kern="1200" dirty="0" err="1">
                <a:solidFill>
                  <a:schemeClr val="tx1"/>
                </a:solidFill>
                <a:effectLst/>
                <a:latin typeface="+mn-lt"/>
                <a:ea typeface="+mn-ea"/>
                <a:cs typeface="+mn-cs"/>
              </a:rPr>
              <a:t>eighteenth</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century</a:t>
            </a:r>
            <a:r>
              <a:rPr lang="sv-SE" sz="1200" b="0" i="0" u="none" strike="noStrike" kern="1200" dirty="0">
                <a:solidFill>
                  <a:schemeClr val="tx1"/>
                </a:solidFill>
                <a:effectLst/>
                <a:latin typeface="+mn-lt"/>
                <a:ea typeface="+mn-ea"/>
                <a:cs typeface="+mn-cs"/>
              </a:rPr>
              <a:t> and the </a:t>
            </a:r>
            <a:r>
              <a:rPr lang="sv-SE" sz="1200" b="0" i="0" u="none" strike="noStrike" kern="1200" dirty="0" err="1">
                <a:solidFill>
                  <a:schemeClr val="tx1"/>
                </a:solidFill>
                <a:effectLst/>
                <a:latin typeface="+mn-lt"/>
                <a:ea typeface="+mn-ea"/>
                <a:cs typeface="+mn-cs"/>
              </a:rPr>
              <a:t>early</a:t>
            </a:r>
            <a:r>
              <a:rPr lang="sv-SE" sz="1200" b="0" i="0" u="none" strike="noStrike" kern="1200" dirty="0">
                <a:solidFill>
                  <a:schemeClr val="tx1"/>
                </a:solidFill>
                <a:effectLst/>
                <a:latin typeface="+mn-lt"/>
                <a:ea typeface="+mn-ea"/>
                <a:cs typeface="+mn-cs"/>
              </a:rPr>
              <a:t> part </a:t>
            </a:r>
            <a:r>
              <a:rPr lang="sv-SE" sz="1200" b="0" i="0" u="none" strike="noStrike" kern="1200" dirty="0" err="1">
                <a:solidFill>
                  <a:schemeClr val="tx1"/>
                </a:solidFill>
                <a:effectLst/>
                <a:latin typeface="+mn-lt"/>
                <a:ea typeface="+mn-ea"/>
                <a:cs typeface="+mn-cs"/>
              </a:rPr>
              <a:t>of</a:t>
            </a:r>
            <a:r>
              <a:rPr lang="sv-SE" sz="1200" b="0" i="0" u="none" strike="noStrike" kern="1200" dirty="0">
                <a:solidFill>
                  <a:schemeClr val="tx1"/>
                </a:solidFill>
                <a:effectLst/>
                <a:latin typeface="+mn-lt"/>
                <a:ea typeface="+mn-ea"/>
                <a:cs typeface="+mn-cs"/>
              </a:rPr>
              <a:t> the </a:t>
            </a:r>
            <a:r>
              <a:rPr lang="sv-SE" sz="1200" b="0" i="0" u="none" strike="noStrike" kern="1200" dirty="0" err="1">
                <a:solidFill>
                  <a:schemeClr val="tx1"/>
                </a:solidFill>
                <a:effectLst/>
                <a:latin typeface="+mn-lt"/>
                <a:ea typeface="+mn-ea"/>
                <a:cs typeface="+mn-cs"/>
              </a:rPr>
              <a:t>nineteenth</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there</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was</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little</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recognition</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of</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his</a:t>
            </a:r>
            <a:r>
              <a:rPr lang="sv-SE" sz="1200" b="0" i="0" u="none" strike="noStrike" kern="1200" dirty="0">
                <a:solidFill>
                  <a:schemeClr val="tx1"/>
                </a:solidFill>
                <a:effectLst/>
                <a:latin typeface="+mn-lt"/>
                <a:ea typeface="+mn-ea"/>
                <a:cs typeface="+mn-cs"/>
              </a:rPr>
              <a:t> relationship to the </a:t>
            </a:r>
            <a:r>
              <a:rPr lang="sv-SE" sz="1200" b="0" i="0" u="none" strike="noStrike" kern="1200" dirty="0" err="1">
                <a:solidFill>
                  <a:schemeClr val="tx1"/>
                </a:solidFill>
                <a:effectLst/>
                <a:latin typeface="+mn-lt"/>
                <a:ea typeface="+mn-ea"/>
                <a:cs typeface="+mn-cs"/>
              </a:rPr>
              <a:t>current</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advance</a:t>
            </a:r>
            <a:r>
              <a:rPr lang="sv-SE" sz="1200" b="0" i="0" u="none" strike="noStrike" kern="1200" dirty="0">
                <a:solidFill>
                  <a:schemeClr val="tx1"/>
                </a:solidFill>
                <a:effectLst/>
                <a:latin typeface="+mn-lt"/>
                <a:ea typeface="+mn-ea"/>
                <a:cs typeface="+mn-cs"/>
              </a:rPr>
              <a:t> in </a:t>
            </a:r>
            <a:r>
              <a:rPr lang="sv-SE" sz="1200" b="0" i="0" u="none" strike="noStrike" kern="1200" dirty="0" err="1">
                <a:solidFill>
                  <a:schemeClr val="tx1"/>
                </a:solidFill>
                <a:effectLst/>
                <a:latin typeface="+mn-lt"/>
                <a:ea typeface="+mn-ea"/>
                <a:cs typeface="+mn-cs"/>
              </a:rPr>
              <a:t>educational</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thought</a:t>
            </a:r>
            <a:r>
              <a:rPr lang="sv-SE" sz="1200" b="0" i="0" u="none" strike="noStrike" kern="1200" dirty="0">
                <a:solidFill>
                  <a:schemeClr val="tx1"/>
                </a:solidFill>
                <a:effectLst/>
                <a:latin typeface="+mn-lt"/>
                <a:ea typeface="+mn-ea"/>
                <a:cs typeface="+mn-cs"/>
              </a:rPr>
              <a:t> and </a:t>
            </a:r>
            <a:r>
              <a:rPr lang="sv-SE" sz="1200" b="0" i="0" u="none" strike="noStrike" kern="1200" dirty="0" err="1">
                <a:solidFill>
                  <a:schemeClr val="tx1"/>
                </a:solidFill>
                <a:effectLst/>
                <a:latin typeface="+mn-lt"/>
                <a:ea typeface="+mn-ea"/>
                <a:cs typeface="+mn-cs"/>
              </a:rPr>
              <a:t>practice</a:t>
            </a:r>
            <a:r>
              <a:rPr lang="sv-SE" sz="1200" b="0" i="0" u="none" strike="noStrike" kern="1200" dirty="0">
                <a:solidFill>
                  <a:schemeClr val="tx1"/>
                </a:solidFill>
                <a:effectLst/>
                <a:latin typeface="+mn-lt"/>
                <a:ea typeface="+mn-ea"/>
                <a:cs typeface="+mn-cs"/>
              </a:rPr>
              <a:t>. The practical </a:t>
            </a:r>
            <a:r>
              <a:rPr lang="sv-SE" sz="1200" b="0" i="0" u="none" strike="noStrike" kern="1200" dirty="0" err="1">
                <a:solidFill>
                  <a:schemeClr val="tx1"/>
                </a:solidFill>
                <a:effectLst/>
                <a:latin typeface="+mn-lt"/>
                <a:ea typeface="+mn-ea"/>
                <a:cs typeface="+mn-cs"/>
              </a:rPr>
              <a:t>educational</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influence</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of</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Comenius</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was</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threefold</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He</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was</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first</a:t>
            </a:r>
            <a:r>
              <a:rPr lang="sv-SE" sz="1200" b="0" i="0" u="none" strike="noStrike" kern="1200" dirty="0">
                <a:solidFill>
                  <a:schemeClr val="tx1"/>
                </a:solidFill>
                <a:effectLst/>
                <a:latin typeface="+mn-lt"/>
                <a:ea typeface="+mn-ea"/>
                <a:cs typeface="+mn-cs"/>
              </a:rPr>
              <a:t> a </a:t>
            </a:r>
            <a:r>
              <a:rPr lang="sv-SE" sz="1200" b="0" i="0" u="none" strike="noStrike" kern="1200" dirty="0" err="1">
                <a:solidFill>
                  <a:schemeClr val="tx1"/>
                </a:solidFill>
                <a:effectLst/>
                <a:latin typeface="+mn-lt"/>
                <a:ea typeface="+mn-ea"/>
                <a:cs typeface="+mn-cs"/>
              </a:rPr>
              <a:t>teacher</a:t>
            </a:r>
            <a:r>
              <a:rPr lang="sv-SE" sz="1200" b="0" i="0" u="none" strike="noStrike" kern="1200" dirty="0">
                <a:solidFill>
                  <a:schemeClr val="tx1"/>
                </a:solidFill>
                <a:effectLst/>
                <a:latin typeface="+mn-lt"/>
                <a:ea typeface="+mn-ea"/>
                <a:cs typeface="+mn-cs"/>
              </a:rPr>
              <a:t> and an </a:t>
            </a:r>
            <a:r>
              <a:rPr lang="sv-SE" sz="1200" b="0" i="0" u="none" strike="noStrike" kern="1200" dirty="0" err="1">
                <a:solidFill>
                  <a:schemeClr val="tx1"/>
                </a:solidFill>
                <a:effectLst/>
                <a:latin typeface="+mn-lt"/>
                <a:ea typeface="+mn-ea"/>
                <a:cs typeface="+mn-cs"/>
              </a:rPr>
              <a:t>organizer</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of</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schools</a:t>
            </a:r>
            <a:r>
              <a:rPr lang="sv-SE" sz="1200" b="0" i="0" u="none" strike="noStrike" kern="1200" dirty="0">
                <a:solidFill>
                  <a:schemeClr val="tx1"/>
                </a:solidFill>
                <a:effectLst/>
                <a:latin typeface="+mn-lt"/>
                <a:ea typeface="+mn-ea"/>
                <a:cs typeface="+mn-cs"/>
              </a:rPr>
              <a:t>, not </a:t>
            </a:r>
            <a:r>
              <a:rPr lang="sv-SE" sz="1200" b="0" i="0" u="none" strike="noStrike" kern="1200" dirty="0" err="1">
                <a:solidFill>
                  <a:schemeClr val="tx1"/>
                </a:solidFill>
                <a:effectLst/>
                <a:latin typeface="+mn-lt"/>
                <a:ea typeface="+mn-ea"/>
                <a:cs typeface="+mn-cs"/>
              </a:rPr>
              <a:t>only</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among</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his</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own</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people</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but</a:t>
            </a:r>
            <a:r>
              <a:rPr lang="sv-SE" sz="1200" b="0" i="0" u="none" strike="noStrike" kern="1200" dirty="0">
                <a:solidFill>
                  <a:schemeClr val="tx1"/>
                </a:solidFill>
                <a:effectLst/>
                <a:latin typeface="+mn-lt"/>
                <a:ea typeface="+mn-ea"/>
                <a:cs typeface="+mn-cs"/>
              </a:rPr>
              <a:t> later in Sweden, and to a </a:t>
            </a:r>
            <a:r>
              <a:rPr lang="sv-SE" sz="1200" b="0" i="0" u="none" strike="noStrike" kern="1200" dirty="0" err="1">
                <a:solidFill>
                  <a:schemeClr val="tx1"/>
                </a:solidFill>
                <a:effectLst/>
                <a:latin typeface="+mn-lt"/>
                <a:ea typeface="+mn-ea"/>
                <a:cs typeface="+mn-cs"/>
              </a:rPr>
              <a:t>slight</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extent</a:t>
            </a:r>
            <a:r>
              <a:rPr lang="sv-SE" sz="1200" b="0" i="0" u="none" strike="noStrike" kern="1200" dirty="0">
                <a:solidFill>
                  <a:schemeClr val="tx1"/>
                </a:solidFill>
                <a:effectLst/>
                <a:latin typeface="+mn-lt"/>
                <a:ea typeface="+mn-ea"/>
                <a:cs typeface="+mn-cs"/>
              </a:rPr>
              <a:t> in Holland. In </a:t>
            </a:r>
            <a:r>
              <a:rPr lang="sv-SE" sz="1200" b="0" i="0" u="none" strike="noStrike" kern="1200" dirty="0" err="1">
                <a:solidFill>
                  <a:schemeClr val="tx1"/>
                </a:solidFill>
                <a:effectLst/>
                <a:latin typeface="+mn-lt"/>
                <a:ea typeface="+mn-ea"/>
                <a:cs typeface="+mn-cs"/>
              </a:rPr>
              <a:t>his</a:t>
            </a:r>
            <a:r>
              <a:rPr lang="sv-SE" sz="1200" b="0" i="0" u="none" strike="noStrike" kern="1200" dirty="0">
                <a:solidFill>
                  <a:schemeClr val="tx1"/>
                </a:solidFill>
                <a:effectLst/>
                <a:latin typeface="+mn-lt"/>
                <a:ea typeface="+mn-ea"/>
                <a:cs typeface="+mn-cs"/>
              </a:rPr>
              <a:t> </a:t>
            </a:r>
            <a:r>
              <a:rPr lang="sv-SE" sz="1200" b="0" i="1" u="none" strike="noStrike" kern="1200" dirty="0" err="1">
                <a:solidFill>
                  <a:schemeClr val="tx1"/>
                </a:solidFill>
                <a:effectLst/>
                <a:latin typeface="+mn-lt"/>
                <a:ea typeface="+mn-ea"/>
                <a:cs typeface="+mn-cs"/>
              </a:rPr>
              <a:t>Didactica</a:t>
            </a:r>
            <a:r>
              <a:rPr lang="sv-SE" sz="1200" b="0" i="1" u="none" strike="noStrike" kern="1200" dirty="0">
                <a:solidFill>
                  <a:schemeClr val="tx1"/>
                </a:solidFill>
                <a:effectLst/>
                <a:latin typeface="+mn-lt"/>
                <a:ea typeface="+mn-ea"/>
                <a:cs typeface="+mn-cs"/>
              </a:rPr>
              <a:t> Magna</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Great</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Didactic</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he</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outlined</a:t>
            </a:r>
            <a:r>
              <a:rPr lang="sv-SE" sz="1200" b="0" i="0" u="none" strike="noStrike" kern="1200" dirty="0">
                <a:solidFill>
                  <a:schemeClr val="tx1"/>
                </a:solidFill>
                <a:effectLst/>
                <a:latin typeface="+mn-lt"/>
                <a:ea typeface="+mn-ea"/>
                <a:cs typeface="+mn-cs"/>
              </a:rPr>
              <a:t> a system </a:t>
            </a:r>
            <a:r>
              <a:rPr lang="sv-SE" sz="1200" b="0" i="0" u="none" strike="noStrike" kern="1200" dirty="0" err="1">
                <a:solidFill>
                  <a:schemeClr val="tx1"/>
                </a:solidFill>
                <a:effectLst/>
                <a:latin typeface="+mn-lt"/>
                <a:ea typeface="+mn-ea"/>
                <a:cs typeface="+mn-cs"/>
              </a:rPr>
              <a:t>of</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schools</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that</a:t>
            </a:r>
            <a:r>
              <a:rPr lang="sv-SE" sz="1200" b="0" i="0" u="none" strike="noStrike" kern="1200" dirty="0">
                <a:solidFill>
                  <a:schemeClr val="tx1"/>
                </a:solidFill>
                <a:effectLst/>
                <a:latin typeface="+mn-lt"/>
                <a:ea typeface="+mn-ea"/>
                <a:cs typeface="+mn-cs"/>
              </a:rPr>
              <a:t> is the </a:t>
            </a:r>
            <a:r>
              <a:rPr lang="sv-SE" sz="1200" b="0" i="0" u="none" strike="noStrike" kern="1200" dirty="0" err="1">
                <a:solidFill>
                  <a:schemeClr val="tx1"/>
                </a:solidFill>
                <a:effectLst/>
                <a:latin typeface="+mn-lt"/>
                <a:ea typeface="+mn-ea"/>
                <a:cs typeface="+mn-cs"/>
              </a:rPr>
              <a:t>exact</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counterpart</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of</a:t>
            </a:r>
            <a:r>
              <a:rPr lang="sv-SE" sz="1200" b="0" i="0" u="none" strike="noStrike" kern="1200" dirty="0">
                <a:solidFill>
                  <a:schemeClr val="tx1"/>
                </a:solidFill>
                <a:effectLst/>
                <a:latin typeface="+mn-lt"/>
                <a:ea typeface="+mn-ea"/>
                <a:cs typeface="+mn-cs"/>
              </a:rPr>
              <a:t> the </a:t>
            </a:r>
            <a:r>
              <a:rPr lang="sv-SE" sz="1200" b="0" i="0" u="none" strike="noStrike" kern="1200" dirty="0" err="1">
                <a:solidFill>
                  <a:schemeClr val="tx1"/>
                </a:solidFill>
                <a:effectLst/>
                <a:latin typeface="+mn-lt"/>
                <a:ea typeface="+mn-ea"/>
                <a:cs typeface="+mn-cs"/>
              </a:rPr>
              <a:t>existing</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American</a:t>
            </a:r>
            <a:r>
              <a:rPr lang="sv-SE" sz="1200" b="0" i="0" u="none" strike="noStrike" kern="1200" dirty="0">
                <a:solidFill>
                  <a:schemeClr val="tx1"/>
                </a:solidFill>
                <a:effectLst/>
                <a:latin typeface="+mn-lt"/>
                <a:ea typeface="+mn-ea"/>
                <a:cs typeface="+mn-cs"/>
              </a:rPr>
              <a:t> system </a:t>
            </a:r>
            <a:r>
              <a:rPr lang="sv-SE" sz="1200" b="0" i="0" u="none" strike="noStrike" kern="1200" dirty="0" err="1">
                <a:solidFill>
                  <a:schemeClr val="tx1"/>
                </a:solidFill>
                <a:effectLst/>
                <a:latin typeface="+mn-lt"/>
                <a:ea typeface="+mn-ea"/>
                <a:cs typeface="+mn-cs"/>
              </a:rPr>
              <a:t>of</a:t>
            </a:r>
            <a:r>
              <a:rPr lang="sv-SE" sz="1200" b="0" i="0" u="none" strike="noStrike" kern="1200" dirty="0">
                <a:solidFill>
                  <a:schemeClr val="tx1"/>
                </a:solidFill>
                <a:effectLst/>
                <a:latin typeface="+mn-lt"/>
                <a:ea typeface="+mn-ea"/>
                <a:cs typeface="+mn-cs"/>
              </a:rPr>
              <a:t> kindergarten, </a:t>
            </a:r>
            <a:r>
              <a:rPr lang="sv-SE" sz="1200" b="0" i="0" u="none" strike="noStrike" kern="1200" dirty="0" err="1">
                <a:solidFill>
                  <a:schemeClr val="tx1"/>
                </a:solidFill>
                <a:effectLst/>
                <a:latin typeface="+mn-lt"/>
                <a:ea typeface="+mn-ea"/>
                <a:cs typeface="+mn-cs"/>
              </a:rPr>
              <a:t>elementary</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school</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secondary</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school</a:t>
            </a:r>
            <a:r>
              <a:rPr lang="sv-SE" sz="1200" b="0" i="0" u="none" strike="noStrike" kern="1200" dirty="0">
                <a:solidFill>
                  <a:schemeClr val="tx1"/>
                </a:solidFill>
                <a:effectLst/>
                <a:latin typeface="+mn-lt"/>
                <a:ea typeface="+mn-ea"/>
                <a:cs typeface="+mn-cs"/>
              </a:rPr>
              <a:t>, college, and </a:t>
            </a:r>
            <a:r>
              <a:rPr lang="sv-SE" sz="1200" b="0" i="0" u="none" strike="noStrike" kern="1200" dirty="0" err="1">
                <a:solidFill>
                  <a:schemeClr val="tx1"/>
                </a:solidFill>
                <a:effectLst/>
                <a:latin typeface="+mn-lt"/>
                <a:ea typeface="+mn-ea"/>
                <a:cs typeface="+mn-cs"/>
              </a:rPr>
              <a:t>university</a:t>
            </a:r>
            <a:endParaRPr lang="sv-SE" dirty="0"/>
          </a:p>
        </p:txBody>
      </p:sp>
      <p:sp>
        <p:nvSpPr>
          <p:cNvPr id="4" name="Slide Number Placeholder 3"/>
          <p:cNvSpPr>
            <a:spLocks noGrp="1"/>
          </p:cNvSpPr>
          <p:nvPr>
            <p:ph type="sldNum" sz="quarter" idx="5"/>
          </p:nvPr>
        </p:nvSpPr>
        <p:spPr/>
        <p:txBody>
          <a:bodyPr/>
          <a:lstStyle/>
          <a:p>
            <a:fld id="{692DA547-4400-4B3C-B9FF-A94B2CFF55CF}" type="slidenum">
              <a:rPr lang="el-GR" smtClean="0"/>
              <a:t>82</a:t>
            </a:fld>
            <a:endParaRPr lang="el-GR"/>
          </a:p>
        </p:txBody>
      </p:sp>
    </p:spTree>
    <p:extLst>
      <p:ext uri="{BB962C8B-B14F-4D97-AF65-F5344CB8AC3E}">
        <p14:creationId xmlns:p14="http://schemas.microsoft.com/office/powerpoint/2010/main" val="32585615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 H </a:t>
            </a:r>
            <a:r>
              <a:rPr lang="el-GR" dirty="0"/>
              <a:t>εποχή των </a:t>
            </a:r>
            <a:r>
              <a:rPr lang="el-GR" dirty="0" err="1"/>
              <a:t>αποκιών</a:t>
            </a:r>
            <a:r>
              <a:rPr lang="el-GR" dirty="0"/>
              <a:t>, των αυτοκρατοριών αλλά και του </a:t>
            </a:r>
            <a:r>
              <a:rPr lang="el-GR" dirty="0" err="1"/>
              <a:t>Μάρξ</a:t>
            </a:r>
            <a:r>
              <a:rPr lang="el-GR" dirty="0"/>
              <a:t> </a:t>
            </a:r>
            <a:endParaRPr lang="sv-SE" dirty="0"/>
          </a:p>
        </p:txBody>
      </p:sp>
      <p:sp>
        <p:nvSpPr>
          <p:cNvPr id="4" name="Slide Number Placeholder 3"/>
          <p:cNvSpPr>
            <a:spLocks noGrp="1"/>
          </p:cNvSpPr>
          <p:nvPr>
            <p:ph type="sldNum" sz="quarter" idx="5"/>
          </p:nvPr>
        </p:nvSpPr>
        <p:spPr/>
        <p:txBody>
          <a:bodyPr/>
          <a:lstStyle/>
          <a:p>
            <a:fld id="{692DA547-4400-4B3C-B9FF-A94B2CFF55CF}" type="slidenum">
              <a:rPr lang="el-GR" smtClean="0"/>
              <a:t>84</a:t>
            </a:fld>
            <a:endParaRPr lang="el-GR"/>
          </a:p>
        </p:txBody>
      </p:sp>
    </p:spTree>
    <p:extLst>
      <p:ext uri="{BB962C8B-B14F-4D97-AF65-F5344CB8AC3E}">
        <p14:creationId xmlns:p14="http://schemas.microsoft.com/office/powerpoint/2010/main" val="15192585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200" b="0" i="0" u="none" strike="noStrike" kern="1200" dirty="0">
                <a:solidFill>
                  <a:schemeClr val="tx1"/>
                </a:solidFill>
                <a:effectLst/>
                <a:latin typeface="+mn-lt"/>
                <a:ea typeface="+mn-ea"/>
                <a:cs typeface="+mn-cs"/>
              </a:rPr>
              <a:t>The </a:t>
            </a:r>
            <a:r>
              <a:rPr lang="sv-SE" sz="1200" b="1" i="0" u="none" strike="noStrike" kern="1200" dirty="0" err="1">
                <a:solidFill>
                  <a:schemeClr val="tx1"/>
                </a:solidFill>
                <a:effectLst/>
                <a:latin typeface="+mn-lt"/>
                <a:ea typeface="+mn-ea"/>
                <a:cs typeface="+mn-cs"/>
              </a:rPr>
              <a:t>Monitorial</a:t>
            </a:r>
            <a:r>
              <a:rPr lang="sv-SE" sz="1200" b="1" i="0" u="none" strike="noStrike" kern="1200" dirty="0">
                <a:solidFill>
                  <a:schemeClr val="tx1"/>
                </a:solidFill>
                <a:effectLst/>
                <a:latin typeface="+mn-lt"/>
                <a:ea typeface="+mn-ea"/>
                <a:cs typeface="+mn-cs"/>
              </a:rPr>
              <a:t> System</a:t>
            </a:r>
            <a:r>
              <a:rPr lang="sv-SE" sz="1200" b="0" i="0" u="none" strike="noStrike" kern="1200" dirty="0">
                <a:solidFill>
                  <a:schemeClr val="tx1"/>
                </a:solidFill>
                <a:effectLst/>
                <a:latin typeface="+mn-lt"/>
                <a:ea typeface="+mn-ea"/>
                <a:cs typeface="+mn-cs"/>
              </a:rPr>
              <a:t>, </a:t>
            </a:r>
            <a:r>
              <a:rPr lang="sv-SE" sz="1200" b="1" i="0" u="none" strike="noStrike" kern="1200" dirty="0">
                <a:solidFill>
                  <a:schemeClr val="tx1"/>
                </a:solidFill>
                <a:effectLst/>
                <a:latin typeface="+mn-lt"/>
                <a:ea typeface="+mn-ea"/>
                <a:cs typeface="+mn-cs"/>
              </a:rPr>
              <a:t>Madras System</a:t>
            </a:r>
            <a:r>
              <a:rPr lang="sv-SE" sz="1200" b="0" i="0" u="none" strike="noStrike" kern="1200" dirty="0">
                <a:solidFill>
                  <a:schemeClr val="tx1"/>
                </a:solidFill>
                <a:effectLst/>
                <a:latin typeface="+mn-lt"/>
                <a:ea typeface="+mn-ea"/>
                <a:cs typeface="+mn-cs"/>
              </a:rPr>
              <a:t>, </a:t>
            </a:r>
            <a:r>
              <a:rPr lang="sv-SE" sz="1200" b="1" i="0" u="none" strike="noStrike" kern="1200" dirty="0">
                <a:solidFill>
                  <a:schemeClr val="tx1"/>
                </a:solidFill>
                <a:effectLst/>
                <a:latin typeface="+mn-lt"/>
                <a:ea typeface="+mn-ea"/>
                <a:cs typeface="+mn-cs"/>
              </a:rPr>
              <a:t>or </a:t>
            </a:r>
            <a:r>
              <a:rPr lang="sv-SE" sz="1200" b="1" i="0" u="none" strike="noStrike" kern="1200" dirty="0" err="1">
                <a:solidFill>
                  <a:schemeClr val="tx1"/>
                </a:solidFill>
                <a:effectLst/>
                <a:latin typeface="+mn-lt"/>
                <a:ea typeface="+mn-ea"/>
                <a:cs typeface="+mn-cs"/>
              </a:rPr>
              <a:t>Lancasterian</a:t>
            </a:r>
            <a:r>
              <a:rPr lang="sv-SE" sz="1200" b="1" i="0" u="none" strike="noStrike" kern="1200" dirty="0">
                <a:solidFill>
                  <a:schemeClr val="tx1"/>
                </a:solidFill>
                <a:effectLst/>
                <a:latin typeface="+mn-lt"/>
                <a:ea typeface="+mn-ea"/>
                <a:cs typeface="+mn-cs"/>
              </a:rPr>
              <a:t> System</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was</a:t>
            </a:r>
            <a:r>
              <a:rPr lang="sv-SE" sz="1200" b="0" i="0" u="none" strike="noStrike" kern="1200" dirty="0">
                <a:solidFill>
                  <a:schemeClr val="tx1"/>
                </a:solidFill>
                <a:effectLst/>
                <a:latin typeface="+mn-lt"/>
                <a:ea typeface="+mn-ea"/>
                <a:cs typeface="+mn-cs"/>
              </a:rPr>
              <a:t> an </a:t>
            </a:r>
            <a:r>
              <a:rPr lang="sv-SE" sz="1200" b="0" i="0" u="none" strike="noStrike" kern="1200" dirty="0">
                <a:solidFill>
                  <a:schemeClr val="tx1"/>
                </a:solidFill>
                <a:effectLst/>
                <a:latin typeface="+mn-lt"/>
                <a:ea typeface="+mn-ea"/>
                <a:cs typeface="+mn-cs"/>
                <a:hlinkClick r:id="rId3" tooltip="Education"/>
              </a:rPr>
              <a:t>education</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method</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that</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took</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hold</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during</a:t>
            </a:r>
            <a:r>
              <a:rPr lang="sv-SE" sz="1200" b="0" i="0" u="none" strike="noStrike" kern="1200" dirty="0">
                <a:solidFill>
                  <a:schemeClr val="tx1"/>
                </a:solidFill>
                <a:effectLst/>
                <a:latin typeface="+mn-lt"/>
                <a:ea typeface="+mn-ea"/>
                <a:cs typeface="+mn-cs"/>
              </a:rPr>
              <a:t> the </a:t>
            </a:r>
            <a:r>
              <a:rPr lang="sv-SE" sz="1200" b="0" i="0" u="none" strike="noStrike" kern="1200" dirty="0" err="1">
                <a:solidFill>
                  <a:schemeClr val="tx1"/>
                </a:solidFill>
                <a:effectLst/>
                <a:latin typeface="+mn-lt"/>
                <a:ea typeface="+mn-ea"/>
                <a:cs typeface="+mn-cs"/>
              </a:rPr>
              <a:t>early</a:t>
            </a:r>
            <a:r>
              <a:rPr lang="sv-SE" sz="1200" b="0" i="0" u="none" strike="noStrike" kern="1200" dirty="0">
                <a:solidFill>
                  <a:schemeClr val="tx1"/>
                </a:solidFill>
                <a:effectLst/>
                <a:latin typeface="+mn-lt"/>
                <a:ea typeface="+mn-ea"/>
                <a:cs typeface="+mn-cs"/>
              </a:rPr>
              <a:t> 19th </a:t>
            </a:r>
            <a:r>
              <a:rPr lang="sv-SE" sz="1200" b="0" i="0" u="none" strike="noStrike" kern="1200" dirty="0" err="1">
                <a:solidFill>
                  <a:schemeClr val="tx1"/>
                </a:solidFill>
                <a:effectLst/>
                <a:latin typeface="+mn-lt"/>
                <a:ea typeface="+mn-ea"/>
                <a:cs typeface="+mn-cs"/>
              </a:rPr>
              <a:t>century</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because</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of</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Spanish</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French</a:t>
            </a:r>
            <a:r>
              <a:rPr lang="sv-SE" sz="1200" b="0" i="0" u="none" strike="noStrike" kern="1200" dirty="0">
                <a:solidFill>
                  <a:schemeClr val="tx1"/>
                </a:solidFill>
                <a:effectLst/>
                <a:latin typeface="+mn-lt"/>
                <a:ea typeface="+mn-ea"/>
                <a:cs typeface="+mn-cs"/>
              </a:rPr>
              <a:t>, and English </a:t>
            </a:r>
            <a:r>
              <a:rPr lang="sv-SE" sz="1200" b="0" i="0" u="none" strike="noStrike" kern="1200" dirty="0" err="1">
                <a:solidFill>
                  <a:schemeClr val="tx1"/>
                </a:solidFill>
                <a:effectLst/>
                <a:latin typeface="+mn-lt"/>
                <a:ea typeface="+mn-ea"/>
                <a:cs typeface="+mn-cs"/>
              </a:rPr>
              <a:t>colonial</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education</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that</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was</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imposed</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into</a:t>
            </a:r>
            <a:r>
              <a:rPr lang="sv-SE" sz="1200" b="0" i="0" u="none" strike="noStrike" kern="1200" dirty="0">
                <a:solidFill>
                  <a:schemeClr val="tx1"/>
                </a:solidFill>
                <a:effectLst/>
                <a:latin typeface="+mn-lt"/>
                <a:ea typeface="+mn-ea"/>
                <a:cs typeface="+mn-cs"/>
              </a:rPr>
              <a:t> the areas </a:t>
            </a:r>
            <a:r>
              <a:rPr lang="sv-SE" sz="1200" b="0" i="0" u="none" strike="noStrike" kern="1200" dirty="0" err="1">
                <a:solidFill>
                  <a:schemeClr val="tx1"/>
                </a:solidFill>
                <a:effectLst/>
                <a:latin typeface="+mn-lt"/>
                <a:ea typeface="+mn-ea"/>
                <a:cs typeface="+mn-cs"/>
              </a:rPr>
              <a:t>of</a:t>
            </a:r>
            <a:r>
              <a:rPr lang="sv-SE" sz="1200" b="0" i="0" u="none" strike="noStrike" kern="1200" dirty="0">
                <a:solidFill>
                  <a:schemeClr val="tx1"/>
                </a:solidFill>
                <a:effectLst/>
                <a:latin typeface="+mn-lt"/>
                <a:ea typeface="+mn-ea"/>
                <a:cs typeface="+mn-cs"/>
              </a:rPr>
              <a:t> expansion. </a:t>
            </a:r>
            <a:r>
              <a:rPr lang="sv-SE" sz="1200" b="0" i="0" u="none" strike="noStrike" kern="1200" dirty="0" err="1">
                <a:solidFill>
                  <a:schemeClr val="tx1"/>
                </a:solidFill>
                <a:effectLst/>
                <a:latin typeface="+mn-lt"/>
                <a:ea typeface="+mn-ea"/>
                <a:cs typeface="+mn-cs"/>
              </a:rPr>
              <a:t>This</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method</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was</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also</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known</a:t>
            </a:r>
            <a:r>
              <a:rPr lang="sv-SE" sz="1200" b="0" i="0" u="none" strike="noStrike" kern="1200" dirty="0">
                <a:solidFill>
                  <a:schemeClr val="tx1"/>
                </a:solidFill>
                <a:effectLst/>
                <a:latin typeface="+mn-lt"/>
                <a:ea typeface="+mn-ea"/>
                <a:cs typeface="+mn-cs"/>
              </a:rPr>
              <a:t> as "</a:t>
            </a:r>
            <a:r>
              <a:rPr lang="sv-SE" sz="1200" b="0" i="0" u="none" strike="noStrike" kern="1200" dirty="0" err="1">
                <a:solidFill>
                  <a:schemeClr val="tx1"/>
                </a:solidFill>
                <a:effectLst/>
                <a:latin typeface="+mn-lt"/>
                <a:ea typeface="+mn-ea"/>
                <a:cs typeface="+mn-cs"/>
              </a:rPr>
              <a:t>mutual</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instruction</a:t>
            </a:r>
            <a:r>
              <a:rPr lang="sv-SE" sz="1200" b="0" i="0" u="none" strike="noStrike" kern="1200" dirty="0">
                <a:solidFill>
                  <a:schemeClr val="tx1"/>
                </a:solidFill>
                <a:effectLst/>
                <a:latin typeface="+mn-lt"/>
                <a:ea typeface="+mn-ea"/>
                <a:cs typeface="+mn-cs"/>
              </a:rPr>
              <a:t>" or the "Bell-Lancaster </a:t>
            </a:r>
            <a:r>
              <a:rPr lang="sv-SE" sz="1200" b="0" i="0" u="none" strike="noStrike" kern="1200" dirty="0" err="1">
                <a:solidFill>
                  <a:schemeClr val="tx1"/>
                </a:solidFill>
                <a:effectLst/>
                <a:latin typeface="+mn-lt"/>
                <a:ea typeface="+mn-ea"/>
                <a:cs typeface="+mn-cs"/>
              </a:rPr>
              <a:t>method</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after</a:t>
            </a:r>
            <a:r>
              <a:rPr lang="sv-SE" sz="1200" b="0" i="0" u="none" strike="noStrike" kern="1200" dirty="0">
                <a:solidFill>
                  <a:schemeClr val="tx1"/>
                </a:solidFill>
                <a:effectLst/>
                <a:latin typeface="+mn-lt"/>
                <a:ea typeface="+mn-ea"/>
                <a:cs typeface="+mn-cs"/>
              </a:rPr>
              <a:t> the </a:t>
            </a:r>
            <a:r>
              <a:rPr lang="sv-SE" sz="1200" b="0" i="0" u="none" strike="noStrike" kern="1200" dirty="0">
                <a:solidFill>
                  <a:schemeClr val="tx1"/>
                </a:solidFill>
                <a:effectLst/>
                <a:latin typeface="+mn-lt"/>
                <a:ea typeface="+mn-ea"/>
                <a:cs typeface="+mn-cs"/>
                <a:hlinkClick r:id="rId4" tooltip="United Kingdom"/>
              </a:rPr>
              <a:t>British</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educators</a:t>
            </a:r>
            <a:r>
              <a:rPr lang="sv-SE" sz="1200" b="0" i="0" u="none" strike="noStrike" kern="1200" dirty="0">
                <a:solidFill>
                  <a:schemeClr val="tx1"/>
                </a:solidFill>
                <a:effectLst/>
                <a:latin typeface="+mn-lt"/>
                <a:ea typeface="+mn-ea"/>
                <a:cs typeface="+mn-cs"/>
              </a:rPr>
              <a:t> </a:t>
            </a:r>
            <a:r>
              <a:rPr lang="sv-SE" sz="1200" b="0" i="0" u="none" strike="noStrike" kern="1200" dirty="0">
                <a:solidFill>
                  <a:schemeClr val="tx1"/>
                </a:solidFill>
                <a:effectLst/>
                <a:latin typeface="+mn-lt"/>
                <a:ea typeface="+mn-ea"/>
                <a:cs typeface="+mn-cs"/>
                <a:hlinkClick r:id="rId5" tooltip="Andrew Bell (educationalist)"/>
              </a:rPr>
              <a:t>Andrew Bell</a:t>
            </a:r>
            <a:r>
              <a:rPr lang="sv-SE" sz="1200" b="0" i="0" u="none" strike="noStrike" kern="1200" dirty="0">
                <a:solidFill>
                  <a:schemeClr val="tx1"/>
                </a:solidFill>
                <a:effectLst/>
                <a:latin typeface="+mn-lt"/>
                <a:ea typeface="+mn-ea"/>
                <a:cs typeface="+mn-cs"/>
              </a:rPr>
              <a:t> and </a:t>
            </a:r>
            <a:r>
              <a:rPr lang="sv-SE" sz="1200" b="0" i="0" u="none" strike="noStrike" kern="1200" dirty="0">
                <a:solidFill>
                  <a:schemeClr val="tx1"/>
                </a:solidFill>
                <a:effectLst/>
                <a:latin typeface="+mn-lt"/>
                <a:ea typeface="+mn-ea"/>
                <a:cs typeface="+mn-cs"/>
                <a:hlinkClick r:id="rId6" tooltip="Joseph Lancaster"/>
              </a:rPr>
              <a:t>Joseph Lancaster</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who</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both</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independently</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developed</a:t>
            </a:r>
            <a:r>
              <a:rPr lang="sv-SE" sz="1200" b="0" i="0" u="none" strike="noStrike" kern="1200" dirty="0">
                <a:solidFill>
                  <a:schemeClr val="tx1"/>
                </a:solidFill>
                <a:effectLst/>
                <a:latin typeface="+mn-lt"/>
                <a:ea typeface="+mn-ea"/>
                <a:cs typeface="+mn-cs"/>
              </a:rPr>
              <a:t> it. The </a:t>
            </a:r>
            <a:r>
              <a:rPr lang="sv-SE" sz="1200" b="0" i="0" u="none" strike="noStrike" kern="1200" dirty="0" err="1">
                <a:solidFill>
                  <a:schemeClr val="tx1"/>
                </a:solidFill>
                <a:effectLst/>
                <a:latin typeface="+mn-lt"/>
                <a:ea typeface="+mn-ea"/>
                <a:cs typeface="+mn-cs"/>
              </a:rPr>
              <a:t>method</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was</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based</a:t>
            </a:r>
            <a:r>
              <a:rPr lang="sv-SE" sz="1200" b="0" i="0" u="none" strike="noStrike" kern="1200" dirty="0">
                <a:solidFill>
                  <a:schemeClr val="tx1"/>
                </a:solidFill>
                <a:effectLst/>
                <a:latin typeface="+mn-lt"/>
                <a:ea typeface="+mn-ea"/>
                <a:cs typeface="+mn-cs"/>
              </a:rPr>
              <a:t> on the </a:t>
            </a:r>
            <a:r>
              <a:rPr lang="sv-SE" sz="1200" b="0" i="0" u="none" strike="noStrike" kern="1200" dirty="0" err="1">
                <a:solidFill>
                  <a:schemeClr val="tx1"/>
                </a:solidFill>
                <a:effectLst/>
                <a:latin typeface="+mn-lt"/>
                <a:ea typeface="+mn-ea"/>
                <a:cs typeface="+mn-cs"/>
              </a:rPr>
              <a:t>abler</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pupils</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being</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used</a:t>
            </a:r>
            <a:r>
              <a:rPr lang="sv-SE" sz="1200" b="0" i="0" u="none" strike="noStrike" kern="1200" dirty="0">
                <a:solidFill>
                  <a:schemeClr val="tx1"/>
                </a:solidFill>
                <a:effectLst/>
                <a:latin typeface="+mn-lt"/>
                <a:ea typeface="+mn-ea"/>
                <a:cs typeface="+mn-cs"/>
              </a:rPr>
              <a:t> as '</a:t>
            </a:r>
            <a:r>
              <a:rPr lang="sv-SE" sz="1200" b="0" i="0" u="none" strike="noStrike" kern="1200" dirty="0" err="1">
                <a:solidFill>
                  <a:schemeClr val="tx1"/>
                </a:solidFill>
                <a:effectLst/>
                <a:latin typeface="+mn-lt"/>
                <a:ea typeface="+mn-ea"/>
                <a:cs typeface="+mn-cs"/>
              </a:rPr>
              <a:t>helpers</a:t>
            </a:r>
            <a:r>
              <a:rPr lang="sv-SE" sz="1200" b="0" i="0" u="none" strike="noStrike" kern="1200" dirty="0">
                <a:solidFill>
                  <a:schemeClr val="tx1"/>
                </a:solidFill>
                <a:effectLst/>
                <a:latin typeface="+mn-lt"/>
                <a:ea typeface="+mn-ea"/>
                <a:cs typeface="+mn-cs"/>
              </a:rPr>
              <a:t>' to the </a:t>
            </a:r>
            <a:r>
              <a:rPr lang="sv-SE" sz="1200" b="0" i="0" u="none" strike="noStrike" kern="1200" dirty="0" err="1">
                <a:solidFill>
                  <a:schemeClr val="tx1"/>
                </a:solidFill>
                <a:effectLst/>
                <a:latin typeface="+mn-lt"/>
                <a:ea typeface="+mn-ea"/>
                <a:cs typeface="+mn-cs"/>
              </a:rPr>
              <a:t>teacher</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passing</a:t>
            </a:r>
            <a:r>
              <a:rPr lang="sv-SE" sz="1200" b="0" i="0" u="none" strike="noStrike" kern="1200" dirty="0">
                <a:solidFill>
                  <a:schemeClr val="tx1"/>
                </a:solidFill>
                <a:effectLst/>
                <a:latin typeface="+mn-lt"/>
                <a:ea typeface="+mn-ea"/>
                <a:cs typeface="+mn-cs"/>
              </a:rPr>
              <a:t> on the information </a:t>
            </a:r>
            <a:r>
              <a:rPr lang="sv-SE" sz="1200" b="0" i="0" u="none" strike="noStrike" kern="1200" dirty="0" err="1">
                <a:solidFill>
                  <a:schemeClr val="tx1"/>
                </a:solidFill>
                <a:effectLst/>
                <a:latin typeface="+mn-lt"/>
                <a:ea typeface="+mn-ea"/>
                <a:cs typeface="+mn-cs"/>
              </a:rPr>
              <a:t>they</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had</a:t>
            </a:r>
            <a:r>
              <a:rPr lang="sv-SE" sz="1200" b="0" i="0" u="none" strike="noStrike" kern="1200" dirty="0">
                <a:solidFill>
                  <a:schemeClr val="tx1"/>
                </a:solidFill>
                <a:effectLst/>
                <a:latin typeface="+mn-lt"/>
                <a:ea typeface="+mn-ea"/>
                <a:cs typeface="+mn-cs"/>
              </a:rPr>
              <a:t> </a:t>
            </a:r>
            <a:r>
              <a:rPr lang="sv-SE" sz="1200" b="0" i="0" u="none" strike="noStrike" kern="1200" dirty="0" err="1">
                <a:solidFill>
                  <a:schemeClr val="tx1"/>
                </a:solidFill>
                <a:effectLst/>
                <a:latin typeface="+mn-lt"/>
                <a:ea typeface="+mn-ea"/>
                <a:cs typeface="+mn-cs"/>
              </a:rPr>
              <a:t>learned</a:t>
            </a:r>
            <a:r>
              <a:rPr lang="sv-SE" sz="1200" b="0" i="0" u="none" strike="noStrike" kern="1200" dirty="0">
                <a:solidFill>
                  <a:schemeClr val="tx1"/>
                </a:solidFill>
                <a:effectLst/>
                <a:latin typeface="+mn-lt"/>
                <a:ea typeface="+mn-ea"/>
                <a:cs typeface="+mn-cs"/>
              </a:rPr>
              <a:t> to </a:t>
            </a:r>
            <a:r>
              <a:rPr lang="sv-SE" sz="1200" b="0" i="0" u="none" strike="noStrike" kern="1200" dirty="0" err="1">
                <a:solidFill>
                  <a:schemeClr val="tx1"/>
                </a:solidFill>
                <a:effectLst/>
                <a:latin typeface="+mn-lt"/>
                <a:ea typeface="+mn-ea"/>
                <a:cs typeface="+mn-cs"/>
              </a:rPr>
              <a:t>other</a:t>
            </a:r>
            <a:r>
              <a:rPr lang="sv-SE" sz="1200" b="0" i="0" u="none" strike="noStrike" kern="1200" dirty="0">
                <a:solidFill>
                  <a:schemeClr val="tx1"/>
                </a:solidFill>
                <a:effectLst/>
                <a:latin typeface="+mn-lt"/>
                <a:ea typeface="+mn-ea"/>
                <a:cs typeface="+mn-cs"/>
              </a:rPr>
              <a:t> students.</a:t>
            </a:r>
            <a:r>
              <a:rPr lang="sv-SE" sz="1200" b="0" i="0" u="none" strike="noStrike" kern="1200" baseline="30000" dirty="0">
                <a:solidFill>
                  <a:schemeClr val="tx1"/>
                </a:solidFill>
                <a:effectLst/>
                <a:latin typeface="+mn-lt"/>
                <a:ea typeface="+mn-ea"/>
                <a:cs typeface="+mn-cs"/>
                <a:hlinkClick r:id="rId7"/>
              </a:rPr>
              <a:t>[</a:t>
            </a:r>
            <a:endParaRPr lang="sv-SE" dirty="0"/>
          </a:p>
        </p:txBody>
      </p:sp>
      <p:sp>
        <p:nvSpPr>
          <p:cNvPr id="4" name="Slide Number Placeholder 3"/>
          <p:cNvSpPr>
            <a:spLocks noGrp="1"/>
          </p:cNvSpPr>
          <p:nvPr>
            <p:ph type="sldNum" sz="quarter" idx="5"/>
          </p:nvPr>
        </p:nvSpPr>
        <p:spPr/>
        <p:txBody>
          <a:bodyPr/>
          <a:lstStyle/>
          <a:p>
            <a:fld id="{692DA547-4400-4B3C-B9FF-A94B2CFF55CF}" type="slidenum">
              <a:rPr lang="el-GR" smtClean="0"/>
              <a:t>90</a:t>
            </a:fld>
            <a:endParaRPr lang="el-GR"/>
          </a:p>
        </p:txBody>
      </p:sp>
    </p:spTree>
    <p:extLst>
      <p:ext uri="{BB962C8B-B14F-4D97-AF65-F5344CB8AC3E}">
        <p14:creationId xmlns:p14="http://schemas.microsoft.com/office/powerpoint/2010/main" val="21247590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χώρος, υλικά και βοηθοί</a:t>
            </a:r>
          </a:p>
          <a:p>
            <a:r>
              <a:rPr lang="el-GR" dirty="0"/>
              <a:t>Βήμα προς βήμα οργάνωση της μάθησης</a:t>
            </a:r>
            <a:endParaRPr lang="sv-SE" dirty="0"/>
          </a:p>
        </p:txBody>
      </p:sp>
      <p:sp>
        <p:nvSpPr>
          <p:cNvPr id="4" name="Slide Number Placeholder 3"/>
          <p:cNvSpPr>
            <a:spLocks noGrp="1"/>
          </p:cNvSpPr>
          <p:nvPr>
            <p:ph type="sldNum" sz="quarter" idx="5"/>
          </p:nvPr>
        </p:nvSpPr>
        <p:spPr/>
        <p:txBody>
          <a:bodyPr/>
          <a:lstStyle/>
          <a:p>
            <a:fld id="{692DA547-4400-4B3C-B9FF-A94B2CFF55CF}" type="slidenum">
              <a:rPr lang="el-GR" smtClean="0"/>
              <a:t>91</a:t>
            </a:fld>
            <a:endParaRPr lang="el-GR"/>
          </a:p>
        </p:txBody>
      </p:sp>
    </p:spTree>
    <p:extLst>
      <p:ext uri="{BB962C8B-B14F-4D97-AF65-F5344CB8AC3E}">
        <p14:creationId xmlns:p14="http://schemas.microsoft.com/office/powerpoint/2010/main" val="24021424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err="1"/>
              <a:t>Απ</a:t>
            </a:r>
            <a:r>
              <a:rPr lang="sv-SE" dirty="0" err="1"/>
              <a:t>ό</a:t>
            </a:r>
            <a:r>
              <a:rPr lang="el-GR" dirty="0"/>
              <a:t> την Γερμανία πάνε στην ΝΖ για να ανοίξουν σχολεία…..</a:t>
            </a:r>
            <a:endParaRPr lang="sv-SE" dirty="0"/>
          </a:p>
        </p:txBody>
      </p:sp>
      <p:sp>
        <p:nvSpPr>
          <p:cNvPr id="4" name="Slide Number Placeholder 3"/>
          <p:cNvSpPr>
            <a:spLocks noGrp="1"/>
          </p:cNvSpPr>
          <p:nvPr>
            <p:ph type="sldNum" sz="quarter" idx="5"/>
          </p:nvPr>
        </p:nvSpPr>
        <p:spPr/>
        <p:txBody>
          <a:bodyPr/>
          <a:lstStyle/>
          <a:p>
            <a:fld id="{692DA547-4400-4B3C-B9FF-A94B2CFF55CF}" type="slidenum">
              <a:rPr lang="el-GR" smtClean="0"/>
              <a:t>98</a:t>
            </a:fld>
            <a:endParaRPr lang="el-GR"/>
          </a:p>
        </p:txBody>
      </p:sp>
    </p:spTree>
    <p:extLst>
      <p:ext uri="{BB962C8B-B14F-4D97-AF65-F5344CB8AC3E}">
        <p14:creationId xmlns:p14="http://schemas.microsoft.com/office/powerpoint/2010/main" val="1576095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692DA547-4400-4B3C-B9FF-A94B2CFF55CF}" type="slidenum">
              <a:rPr lang="el-GR" smtClean="0"/>
              <a:t>106</a:t>
            </a:fld>
            <a:endParaRPr lang="el-GR"/>
          </a:p>
        </p:txBody>
      </p:sp>
    </p:spTree>
    <p:extLst>
      <p:ext uri="{BB962C8B-B14F-4D97-AF65-F5344CB8AC3E}">
        <p14:creationId xmlns:p14="http://schemas.microsoft.com/office/powerpoint/2010/main" val="9890408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Δ</a:t>
            </a:r>
            <a:r>
              <a:rPr lang="sv-SE" dirty="0" err="1"/>
              <a:t>ύ</a:t>
            </a:r>
            <a:r>
              <a:rPr lang="el-GR" dirty="0"/>
              <a:t>ο Αγγλίδες με σοβαρή ατζέντα….</a:t>
            </a:r>
            <a:endParaRPr lang="sv-SE" dirty="0"/>
          </a:p>
        </p:txBody>
      </p:sp>
      <p:sp>
        <p:nvSpPr>
          <p:cNvPr id="4" name="Slide Number Placeholder 3"/>
          <p:cNvSpPr>
            <a:spLocks noGrp="1"/>
          </p:cNvSpPr>
          <p:nvPr>
            <p:ph type="sldNum" sz="quarter" idx="5"/>
          </p:nvPr>
        </p:nvSpPr>
        <p:spPr/>
        <p:txBody>
          <a:bodyPr/>
          <a:lstStyle/>
          <a:p>
            <a:fld id="{692DA547-4400-4B3C-B9FF-A94B2CFF55CF}" type="slidenum">
              <a:rPr lang="el-GR" smtClean="0"/>
              <a:t>107</a:t>
            </a:fld>
            <a:endParaRPr lang="el-GR"/>
          </a:p>
        </p:txBody>
      </p:sp>
    </p:spTree>
    <p:extLst>
      <p:ext uri="{BB962C8B-B14F-4D97-AF65-F5344CB8AC3E}">
        <p14:creationId xmlns:p14="http://schemas.microsoft.com/office/powerpoint/2010/main" val="15540476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692DA547-4400-4B3C-B9FF-A94B2CFF55CF}" type="slidenum">
              <a:rPr lang="el-GR" smtClean="0"/>
              <a:t>110</a:t>
            </a:fld>
            <a:endParaRPr lang="el-GR"/>
          </a:p>
        </p:txBody>
      </p:sp>
    </p:spTree>
    <p:extLst>
      <p:ext uri="{BB962C8B-B14F-4D97-AF65-F5344CB8AC3E}">
        <p14:creationId xmlns:p14="http://schemas.microsoft.com/office/powerpoint/2010/main" val="39774616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692DA547-4400-4B3C-B9FF-A94B2CFF55CF}" type="slidenum">
              <a:rPr lang="el-GR" smtClean="0"/>
              <a:t>126</a:t>
            </a:fld>
            <a:endParaRPr lang="el-GR"/>
          </a:p>
        </p:txBody>
      </p:sp>
    </p:spTree>
    <p:extLst>
      <p:ext uri="{BB962C8B-B14F-4D97-AF65-F5344CB8AC3E}">
        <p14:creationId xmlns:p14="http://schemas.microsoft.com/office/powerpoint/2010/main" val="458482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Πολλοί προσπαθούν να δουν τα ΑΠ έτσι ορθολογικά οργανωμένα, αλλά στην πραγματικότητα τα πράγματα είναι περισσότερο άναρχα. Δέχονται επιρροές από δίκτυα /π.χ. εκκλησία, στρατός, πολιτική κατάσταση, αγορά εργασίας </a:t>
            </a:r>
            <a:r>
              <a:rPr lang="el-GR" dirty="0" err="1"/>
              <a:t>κλπ</a:t>
            </a:r>
            <a:r>
              <a:rPr lang="el-GR" dirty="0"/>
              <a:t>….</a:t>
            </a:r>
          </a:p>
          <a:p>
            <a:endParaRPr lang="el-GR" dirty="0"/>
          </a:p>
          <a:p>
            <a:r>
              <a:rPr lang="el-GR" dirty="0"/>
              <a:t>Ταυτόχρονα δεν μπορούμε να παραβλέψουμε επιρροές στο πλαίσιο ιστορικών και πολιτισμικών συνθηκών. </a:t>
            </a:r>
            <a:endParaRPr lang="sv-SE" dirty="0"/>
          </a:p>
        </p:txBody>
      </p:sp>
      <p:sp>
        <p:nvSpPr>
          <p:cNvPr id="4" name="Slide Number Placeholder 3"/>
          <p:cNvSpPr>
            <a:spLocks noGrp="1"/>
          </p:cNvSpPr>
          <p:nvPr>
            <p:ph type="sldNum" sz="quarter" idx="5"/>
          </p:nvPr>
        </p:nvSpPr>
        <p:spPr/>
        <p:txBody>
          <a:bodyPr/>
          <a:lstStyle/>
          <a:p>
            <a:fld id="{692DA547-4400-4B3C-B9FF-A94B2CFF55CF}" type="slidenum">
              <a:rPr lang="el-GR" smtClean="0"/>
              <a:t>3</a:t>
            </a:fld>
            <a:endParaRPr lang="el-GR"/>
          </a:p>
        </p:txBody>
      </p:sp>
    </p:spTree>
    <p:extLst>
      <p:ext uri="{BB962C8B-B14F-4D97-AF65-F5344CB8AC3E}">
        <p14:creationId xmlns:p14="http://schemas.microsoft.com/office/powerpoint/2010/main" val="8565458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692DA547-4400-4B3C-B9FF-A94B2CFF55CF}" type="slidenum">
              <a:rPr lang="el-GR" smtClean="0"/>
              <a:t>127</a:t>
            </a:fld>
            <a:endParaRPr lang="el-GR"/>
          </a:p>
        </p:txBody>
      </p:sp>
    </p:spTree>
    <p:extLst>
      <p:ext uri="{BB962C8B-B14F-4D97-AF65-F5344CB8AC3E}">
        <p14:creationId xmlns:p14="http://schemas.microsoft.com/office/powerpoint/2010/main" val="40259436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4.</a:t>
            </a:r>
            <a:r>
              <a:rPr lang="el-GR" baseline="0" dirty="0"/>
              <a:t> Ας γυρίσουμε στο έργο του....</a:t>
            </a:r>
            <a:endParaRPr lang="el-GR" dirty="0"/>
          </a:p>
        </p:txBody>
      </p:sp>
      <p:sp>
        <p:nvSpPr>
          <p:cNvPr id="4" name="Slide Number Placeholder 3"/>
          <p:cNvSpPr>
            <a:spLocks noGrp="1"/>
          </p:cNvSpPr>
          <p:nvPr>
            <p:ph type="sldNum" sz="quarter" idx="10"/>
          </p:nvPr>
        </p:nvSpPr>
        <p:spPr/>
        <p:txBody>
          <a:bodyPr/>
          <a:lstStyle/>
          <a:p>
            <a:fld id="{692DA547-4400-4B3C-B9FF-A94B2CFF55CF}" type="slidenum">
              <a:rPr lang="el-GR" smtClean="0"/>
              <a:t>128</a:t>
            </a:fld>
            <a:endParaRPr lang="el-GR"/>
          </a:p>
        </p:txBody>
      </p:sp>
    </p:spTree>
    <p:extLst>
      <p:ext uri="{BB962C8B-B14F-4D97-AF65-F5344CB8AC3E}">
        <p14:creationId xmlns:p14="http://schemas.microsoft.com/office/powerpoint/2010/main" val="14438594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Το στίγμα .......  Το οξύμωρο</a:t>
            </a:r>
            <a:r>
              <a:rPr lang="el-GR" baseline="0" dirty="0"/>
              <a:t> – οι πέρλες σηματοδοτούν την ταξική καταγωγή και το σίδερο την ανάγκη συμβίωσης με τον ‘αλλο’...</a:t>
            </a:r>
            <a:endParaRPr lang="el-GR" dirty="0"/>
          </a:p>
        </p:txBody>
      </p:sp>
      <p:sp>
        <p:nvSpPr>
          <p:cNvPr id="4" name="Slide Number Placeholder 3"/>
          <p:cNvSpPr>
            <a:spLocks noGrp="1"/>
          </p:cNvSpPr>
          <p:nvPr>
            <p:ph type="sldNum" sz="quarter" idx="10"/>
          </p:nvPr>
        </p:nvSpPr>
        <p:spPr/>
        <p:txBody>
          <a:bodyPr/>
          <a:lstStyle/>
          <a:p>
            <a:fld id="{692DA547-4400-4B3C-B9FF-A94B2CFF55CF}" type="slidenum">
              <a:rPr lang="el-GR" smtClean="0"/>
              <a:t>135</a:t>
            </a:fld>
            <a:endParaRPr lang="el-GR"/>
          </a:p>
        </p:txBody>
      </p:sp>
    </p:spTree>
    <p:extLst>
      <p:ext uri="{BB962C8B-B14F-4D97-AF65-F5344CB8AC3E}">
        <p14:creationId xmlns:p14="http://schemas.microsoft.com/office/powerpoint/2010/main" val="16869017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692DA547-4400-4B3C-B9FF-A94B2CFF55CF}" type="slidenum">
              <a:rPr lang="el-GR" smtClean="0"/>
              <a:t>139</a:t>
            </a:fld>
            <a:endParaRPr lang="el-GR"/>
          </a:p>
        </p:txBody>
      </p:sp>
    </p:spTree>
    <p:extLst>
      <p:ext uri="{BB962C8B-B14F-4D97-AF65-F5344CB8AC3E}">
        <p14:creationId xmlns:p14="http://schemas.microsoft.com/office/powerpoint/2010/main" val="1326507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2493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latin typeface="Calibri" charset="0"/>
            </a:endParaRPr>
          </a:p>
        </p:txBody>
      </p:sp>
      <p:sp>
        <p:nvSpPr>
          <p:cNvPr id="4" name="Slide Number Placeholder 3"/>
          <p:cNvSpPr>
            <a:spLocks noGrp="1"/>
          </p:cNvSpPr>
          <p:nvPr>
            <p:ph type="sldNum" sz="quarter" idx="5"/>
          </p:nvPr>
        </p:nvSpPr>
        <p:spPr/>
        <p:txBody>
          <a:bodyPr/>
          <a:lstStyle/>
          <a:p>
            <a:pPr>
              <a:defRPr/>
            </a:pPr>
            <a:fld id="{BC579F90-8D4A-B341-BAE8-8ED85F30DB4E}" type="slidenum">
              <a:rPr lang="en-US" smtClean="0"/>
              <a:pPr>
                <a:defRPr/>
              </a:pPr>
              <a:t>174</a:t>
            </a:fld>
            <a:endParaRPr lang="en-US" dirty="0"/>
          </a:p>
        </p:txBody>
      </p:sp>
    </p:spTree>
    <p:extLst>
      <p:ext uri="{BB962C8B-B14F-4D97-AF65-F5344CB8AC3E}">
        <p14:creationId xmlns:p14="http://schemas.microsoft.com/office/powerpoint/2010/main" val="2481553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Η σημασία του βιβλίου της </a:t>
            </a:r>
            <a:r>
              <a:rPr lang="sv-SE" dirty="0"/>
              <a:t>VW </a:t>
            </a:r>
            <a:r>
              <a:rPr lang="el-GR" dirty="0"/>
              <a:t>για να δούμε σε βάθος κάποια  από αυτά τα σημεία και να προβληματιστούμε με άξονα το μάθημα των μαθηματικών</a:t>
            </a:r>
            <a:endParaRPr lang="sv-SE" dirty="0"/>
          </a:p>
        </p:txBody>
      </p:sp>
      <p:sp>
        <p:nvSpPr>
          <p:cNvPr id="4" name="Slide Number Placeholder 3"/>
          <p:cNvSpPr>
            <a:spLocks noGrp="1"/>
          </p:cNvSpPr>
          <p:nvPr>
            <p:ph type="sldNum" sz="quarter" idx="5"/>
          </p:nvPr>
        </p:nvSpPr>
        <p:spPr/>
        <p:txBody>
          <a:bodyPr/>
          <a:lstStyle/>
          <a:p>
            <a:fld id="{692DA547-4400-4B3C-B9FF-A94B2CFF55CF}" type="slidenum">
              <a:rPr lang="el-GR" smtClean="0"/>
              <a:t>13</a:t>
            </a:fld>
            <a:endParaRPr lang="el-GR"/>
          </a:p>
        </p:txBody>
      </p:sp>
    </p:spTree>
    <p:extLst>
      <p:ext uri="{BB962C8B-B14F-4D97-AF65-F5344CB8AC3E}">
        <p14:creationId xmlns:p14="http://schemas.microsoft.com/office/powerpoint/2010/main" val="4119549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Βλέπουμε εδώ την έμφαση που δίνουν στο διεθνικό και στο παγκόσμιο… </a:t>
            </a:r>
            <a:endParaRPr lang="sv-SE" dirty="0"/>
          </a:p>
        </p:txBody>
      </p:sp>
      <p:sp>
        <p:nvSpPr>
          <p:cNvPr id="4" name="Slide Number Placeholder 3"/>
          <p:cNvSpPr>
            <a:spLocks noGrp="1"/>
          </p:cNvSpPr>
          <p:nvPr>
            <p:ph type="sldNum" sz="quarter" idx="5"/>
          </p:nvPr>
        </p:nvSpPr>
        <p:spPr/>
        <p:txBody>
          <a:bodyPr/>
          <a:lstStyle/>
          <a:p>
            <a:fld id="{692DA547-4400-4B3C-B9FF-A94B2CFF55CF}" type="slidenum">
              <a:rPr lang="el-GR" smtClean="0"/>
              <a:t>14</a:t>
            </a:fld>
            <a:endParaRPr lang="el-GR"/>
          </a:p>
        </p:txBody>
      </p:sp>
    </p:spTree>
    <p:extLst>
      <p:ext uri="{BB962C8B-B14F-4D97-AF65-F5344CB8AC3E}">
        <p14:creationId xmlns:p14="http://schemas.microsoft.com/office/powerpoint/2010/main" val="4222762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p>
        </p:txBody>
      </p:sp>
      <p:sp>
        <p:nvSpPr>
          <p:cNvPr id="49156"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9B47554-F937-4234-8838-4B0C8D150745}" type="slidenum">
              <a:rPr lang="el-GR" smtClean="0">
                <a:latin typeface="Times New Roman" pitchFamily="18" charset="0"/>
              </a:rPr>
              <a:pPr fontAlgn="base">
                <a:spcBef>
                  <a:spcPct val="0"/>
                </a:spcBef>
                <a:spcAft>
                  <a:spcPct val="0"/>
                </a:spcAft>
                <a:defRPr/>
              </a:pPr>
              <a:t>39</a:t>
            </a:fld>
            <a:endParaRPr lang="el-GR">
              <a:latin typeface="Times New Roman" pitchFamily="18" charset="0"/>
            </a:endParaRPr>
          </a:p>
        </p:txBody>
      </p:sp>
    </p:spTree>
    <p:extLst>
      <p:ext uri="{BB962C8B-B14F-4D97-AF65-F5344CB8AC3E}">
        <p14:creationId xmlns:p14="http://schemas.microsoft.com/office/powerpoint/2010/main" val="6313753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http://en.wikipedia.org/wiki/Quipu</a:t>
            </a:r>
          </a:p>
          <a:p>
            <a:r>
              <a:rPr lang="en-US" b="1" dirty="0" err="1"/>
              <a:t>Quipus</a:t>
            </a:r>
            <a:r>
              <a:rPr lang="en-US" dirty="0"/>
              <a:t> (or </a:t>
            </a:r>
            <a:r>
              <a:rPr lang="en-US" b="1" dirty="0" err="1"/>
              <a:t>khipus</a:t>
            </a:r>
            <a:r>
              <a:rPr lang="en-US" dirty="0"/>
              <a:t>), sometimes called </a:t>
            </a:r>
            <a:r>
              <a:rPr lang="en-US" b="1" dirty="0"/>
              <a:t>talking knots</a:t>
            </a:r>
            <a:r>
              <a:rPr lang="en-US" dirty="0"/>
              <a:t>, were recording devices historically used in the region of </a:t>
            </a:r>
            <a:r>
              <a:rPr lang="en-US" dirty="0">
                <a:hlinkClick r:id="rId3" tooltip="Andes"/>
              </a:rPr>
              <a:t>Andean South America</a:t>
            </a:r>
            <a:r>
              <a:rPr lang="en-US" dirty="0"/>
              <a:t>. A </a:t>
            </a:r>
            <a:r>
              <a:rPr lang="en-US" dirty="0" err="1"/>
              <a:t>quipu</a:t>
            </a:r>
            <a:r>
              <a:rPr lang="en-US" dirty="0"/>
              <a:t> usually consisted of colored, spun, and plied thread or strings from </a:t>
            </a:r>
            <a:r>
              <a:rPr lang="en-US" dirty="0">
                <a:hlinkClick r:id="rId4" tooltip="Llama"/>
              </a:rPr>
              <a:t>llama</a:t>
            </a:r>
            <a:r>
              <a:rPr lang="en-US" dirty="0"/>
              <a:t> or </a:t>
            </a:r>
            <a:r>
              <a:rPr lang="en-US" dirty="0">
                <a:hlinkClick r:id="rId5" tooltip="Alpaca"/>
              </a:rPr>
              <a:t>alpaca</a:t>
            </a:r>
            <a:r>
              <a:rPr lang="en-US" dirty="0"/>
              <a:t> hair. It could also be made of </a:t>
            </a:r>
            <a:r>
              <a:rPr lang="en-US" dirty="0">
                <a:hlinkClick r:id="rId6" tooltip="Cotton"/>
              </a:rPr>
              <a:t>cotton</a:t>
            </a:r>
            <a:r>
              <a:rPr lang="en-US" dirty="0"/>
              <a:t> cords. The cords contained numeric and other values encoded by knots in a </a:t>
            </a:r>
            <a:r>
              <a:rPr lang="en-US" dirty="0">
                <a:hlinkClick r:id="rId7" tooltip="Decimal"/>
              </a:rPr>
              <a:t>base ten</a:t>
            </a:r>
            <a:r>
              <a:rPr lang="en-US" dirty="0"/>
              <a:t> positional system. </a:t>
            </a:r>
            <a:r>
              <a:rPr lang="en-US" dirty="0" err="1"/>
              <a:t>Quipus</a:t>
            </a:r>
            <a:r>
              <a:rPr lang="en-US" dirty="0"/>
              <a:t> might have just a few or up to 2,000 cords.</a:t>
            </a:r>
          </a:p>
          <a:p>
            <a:r>
              <a:rPr lang="en-US" dirty="0"/>
              <a:t>Archaeological evidence has shown that systems similar to the </a:t>
            </a:r>
            <a:r>
              <a:rPr lang="en-US" dirty="0" err="1"/>
              <a:t>quipu</a:t>
            </a:r>
            <a:r>
              <a:rPr lang="en-US" dirty="0"/>
              <a:t> were in use in the Andean region from c. 3000 BC. They subsequently played a key part in the administration of </a:t>
            </a:r>
            <a:r>
              <a:rPr lang="en-US" dirty="0" err="1">
                <a:hlinkClick r:id="rId8" tooltip="Tahuantinsuyu"/>
              </a:rPr>
              <a:t>Tahuantinsuyu</a:t>
            </a:r>
            <a:r>
              <a:rPr lang="en-US" dirty="0"/>
              <a:t>, the empire controlled by the </a:t>
            </a:r>
            <a:r>
              <a:rPr lang="en-US" dirty="0">
                <a:hlinkClick r:id="rId9" tooltip="Inca"/>
              </a:rPr>
              <a:t>Incan</a:t>
            </a:r>
            <a:r>
              <a:rPr lang="en-US" dirty="0"/>
              <a:t> ethnic group, which flourished across the Andes from c. 1450 to 1532 AD. As the region was subsumed under the invading </a:t>
            </a:r>
            <a:r>
              <a:rPr lang="en-US" dirty="0">
                <a:hlinkClick r:id="rId10" tooltip="Spanish Empire"/>
              </a:rPr>
              <a:t>Spanish Empire</a:t>
            </a:r>
            <a:r>
              <a:rPr lang="en-US" dirty="0"/>
              <a:t>, the use of the </a:t>
            </a:r>
            <a:r>
              <a:rPr lang="en-US" dirty="0" err="1"/>
              <a:t>quipu</a:t>
            </a:r>
            <a:r>
              <a:rPr lang="en-US" dirty="0"/>
              <a:t> faded from use, to be replaced by European writing systems. However, in several villages, </a:t>
            </a:r>
            <a:r>
              <a:rPr lang="en-US" dirty="0" err="1"/>
              <a:t>quipu</a:t>
            </a:r>
            <a:r>
              <a:rPr lang="en-US" dirty="0"/>
              <a:t> continued to be important items for the local community, albeit for ritual rather than recording use.</a:t>
            </a:r>
          </a:p>
          <a:p>
            <a:r>
              <a:rPr lang="en-US" i="1" dirty="0" err="1"/>
              <a:t>Quipu</a:t>
            </a:r>
            <a:r>
              <a:rPr lang="en-US" dirty="0"/>
              <a:t> is the </a:t>
            </a:r>
            <a:r>
              <a:rPr lang="en-US" dirty="0">
                <a:hlinkClick r:id="rId11" tooltip="Spanish language"/>
              </a:rPr>
              <a:t>Spanish</a:t>
            </a:r>
            <a:r>
              <a:rPr lang="en-US" dirty="0"/>
              <a:t> spelling and the most common spelling in </a:t>
            </a:r>
            <a:r>
              <a:rPr lang="en-US" dirty="0">
                <a:hlinkClick r:id="rId12" tooltip="English language"/>
              </a:rPr>
              <a:t>English</a:t>
            </a:r>
            <a:r>
              <a:rPr lang="en-US" dirty="0"/>
              <a:t>. </a:t>
            </a:r>
            <a:r>
              <a:rPr lang="en-US" i="1" dirty="0" err="1"/>
              <a:t>Khipu</a:t>
            </a:r>
            <a:r>
              <a:rPr lang="en-US" dirty="0"/>
              <a:t> (pronounced </a:t>
            </a:r>
            <a:r>
              <a:rPr lang="en-US" dirty="0">
                <a:hlinkClick r:id="rId13" tooltip="Help:IPA"/>
              </a:rPr>
              <a:t>[ˈ</a:t>
            </a:r>
            <a:r>
              <a:rPr lang="en-US" dirty="0" err="1">
                <a:hlinkClick r:id="rId13" tooltip="Help:IPA"/>
              </a:rPr>
              <a:t>kʰipu</a:t>
            </a:r>
            <a:r>
              <a:rPr lang="en-US" dirty="0">
                <a:hlinkClick r:id="rId13" tooltip="Help:IPA"/>
              </a:rPr>
              <a:t>]</a:t>
            </a:r>
            <a:r>
              <a:rPr lang="en-US" dirty="0"/>
              <a:t>) is the word for "</a:t>
            </a:r>
            <a:r>
              <a:rPr lang="en-US" dirty="0">
                <a:hlinkClick r:id="rId14" tooltip="Knot"/>
              </a:rPr>
              <a:t>knot</a:t>
            </a:r>
            <a:r>
              <a:rPr lang="en-US" dirty="0"/>
              <a:t>" in </a:t>
            </a:r>
            <a:r>
              <a:rPr lang="en-US" dirty="0">
                <a:hlinkClick r:id="rId15" tooltip="Qusqu-Qullaw"/>
              </a:rPr>
              <a:t>Cusco Quechua</a:t>
            </a:r>
            <a:r>
              <a:rPr lang="en-US" dirty="0"/>
              <a:t> (the native Inca language); the </a:t>
            </a:r>
            <a:r>
              <a:rPr lang="en-US" i="1" dirty="0" err="1"/>
              <a:t>kh</a:t>
            </a:r>
            <a:r>
              <a:rPr lang="en-US" dirty="0"/>
              <a:t> is an </a:t>
            </a:r>
            <a:r>
              <a:rPr lang="en-US" dirty="0">
                <a:hlinkClick r:id="rId16" tooltip="Aspiration (phonetics)"/>
              </a:rPr>
              <a:t>aspirated</a:t>
            </a:r>
            <a:r>
              <a:rPr lang="en-US" dirty="0"/>
              <a:t> </a:t>
            </a:r>
            <a:r>
              <a:rPr lang="en-US" i="1" dirty="0"/>
              <a:t>k</a:t>
            </a:r>
            <a:r>
              <a:rPr lang="en-US" dirty="0"/>
              <a:t>. In most Quechua varieties, the term is </a:t>
            </a:r>
            <a:r>
              <a:rPr lang="en-US" i="1" dirty="0" err="1"/>
              <a:t>kipu</a:t>
            </a:r>
            <a:r>
              <a:rPr lang="en-US" dirty="0"/>
              <a:t>.</a:t>
            </a:r>
          </a:p>
          <a:p>
            <a:pPr eaLnBrk="1" hangingPunct="1">
              <a:spcBef>
                <a:spcPct val="0"/>
              </a:spcBef>
            </a:pPr>
            <a:endParaRPr lang="el-GR" dirty="0"/>
          </a:p>
        </p:txBody>
      </p:sp>
      <p:sp>
        <p:nvSpPr>
          <p:cNvPr id="50180"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7E4E573-D3B3-440D-87F7-8B1E0CD04D80}" type="slidenum">
              <a:rPr lang="el-GR" smtClean="0">
                <a:latin typeface="Times New Roman" pitchFamily="18" charset="0"/>
              </a:rPr>
              <a:pPr fontAlgn="base">
                <a:spcBef>
                  <a:spcPct val="0"/>
                </a:spcBef>
                <a:spcAft>
                  <a:spcPct val="0"/>
                </a:spcAft>
                <a:defRPr/>
              </a:pPr>
              <a:t>41</a:t>
            </a:fld>
            <a:endParaRPr lang="el-GR">
              <a:latin typeface="Times New Roman" pitchFamily="18" charset="0"/>
            </a:endParaRPr>
          </a:p>
        </p:txBody>
      </p:sp>
    </p:spTree>
    <p:extLst>
      <p:ext uri="{BB962C8B-B14F-4D97-AF65-F5344CB8AC3E}">
        <p14:creationId xmlns:p14="http://schemas.microsoft.com/office/powerpoint/2010/main" val="393368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l-GR"/>
          </a:p>
        </p:txBody>
      </p:sp>
      <p:sp>
        <p:nvSpPr>
          <p:cNvPr id="4" name="Slide Number Placeholder 3"/>
          <p:cNvSpPr>
            <a:spLocks noGrp="1"/>
          </p:cNvSpPr>
          <p:nvPr>
            <p:ph type="sldNum" sz="quarter" idx="5"/>
          </p:nvPr>
        </p:nvSpPr>
        <p:spPr/>
        <p:txBody>
          <a:bodyPr/>
          <a:lstStyle/>
          <a:p>
            <a:pPr>
              <a:defRPr/>
            </a:pPr>
            <a:fld id="{6A6ADC75-1805-4801-BCC9-977CD1AB432B}" type="slidenum">
              <a:rPr lang="el-GR" smtClean="0"/>
              <a:pPr>
                <a:defRPr/>
              </a:pPr>
              <a:t>47</a:t>
            </a:fld>
            <a:endParaRPr lang="el-GR"/>
          </a:p>
        </p:txBody>
      </p:sp>
    </p:spTree>
    <p:extLst>
      <p:ext uri="{BB962C8B-B14F-4D97-AF65-F5344CB8AC3E}">
        <p14:creationId xmlns:p14="http://schemas.microsoft.com/office/powerpoint/2010/main" val="3621250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Πόσα</a:t>
            </a:r>
            <a:r>
              <a:rPr lang="el-GR" baseline="0" dirty="0"/>
              <a:t> δώρα πήρε το κάθε παιδί στη γιορτή του</a:t>
            </a:r>
            <a:r>
              <a:rPr lang="en-US" baseline="0" dirty="0"/>
              <a:t>;</a:t>
            </a:r>
          </a:p>
          <a:p>
            <a:r>
              <a:rPr lang="en-US" baseline="0" dirty="0"/>
              <a:t>4 </a:t>
            </a:r>
            <a:r>
              <a:rPr lang="el-GR" baseline="0" dirty="0"/>
              <a:t>παιδάκια έχουν τον ίδιο αριθμό...</a:t>
            </a:r>
          </a:p>
          <a:p>
            <a:r>
              <a:rPr lang="el-GR" baseline="0" dirty="0"/>
              <a:t>Τι συμπέρασμα βγάζουμε?....</a:t>
            </a:r>
          </a:p>
          <a:p>
            <a:endParaRPr lang="el-GR" dirty="0"/>
          </a:p>
        </p:txBody>
      </p:sp>
      <p:sp>
        <p:nvSpPr>
          <p:cNvPr id="4" name="Slide Number Placeholder 3"/>
          <p:cNvSpPr>
            <a:spLocks noGrp="1"/>
          </p:cNvSpPr>
          <p:nvPr>
            <p:ph type="sldNum" sz="quarter" idx="10"/>
          </p:nvPr>
        </p:nvSpPr>
        <p:spPr/>
        <p:txBody>
          <a:bodyPr/>
          <a:lstStyle/>
          <a:p>
            <a:fld id="{EF41E50A-FA76-4545-B9D9-53C238722F65}" type="slidenum">
              <a:rPr lang="el-GR" smtClean="0"/>
              <a:t>73</a:t>
            </a:fld>
            <a:endParaRPr lang="el-GR"/>
          </a:p>
        </p:txBody>
      </p:sp>
    </p:spTree>
    <p:extLst>
      <p:ext uri="{BB962C8B-B14F-4D97-AF65-F5344CB8AC3E}">
        <p14:creationId xmlns:p14="http://schemas.microsoft.com/office/powerpoint/2010/main" val="3336520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Όπως είπαμε πριν ας δούμε πως η </a:t>
            </a:r>
            <a:r>
              <a:rPr lang="sv-SE" dirty="0"/>
              <a:t>Helen May </a:t>
            </a:r>
            <a:r>
              <a:rPr lang="el-GR" dirty="0"/>
              <a:t>μιλάει για το δικό τους ΑΠ στην ΝΖ.</a:t>
            </a:r>
          </a:p>
          <a:p>
            <a:r>
              <a:rPr lang="el-GR" dirty="0"/>
              <a:t>Η ΝΖ είναι μια μικρή χώρα μόλις 4,8 εκ. κάτοικοι με την πλέον δημοκρατική πρωθυπουργό την 40χρονη </a:t>
            </a:r>
            <a:r>
              <a:rPr lang="el-GR" dirty="0" err="1"/>
              <a:t>Τσασίντα</a:t>
            </a:r>
            <a:r>
              <a:rPr lang="el-GR" dirty="0"/>
              <a:t> </a:t>
            </a:r>
            <a:r>
              <a:rPr lang="el-GR" dirty="0" err="1"/>
              <a:t>Ανρντερν</a:t>
            </a:r>
            <a:r>
              <a:rPr lang="el-GR" dirty="0"/>
              <a:t>.</a:t>
            </a:r>
          </a:p>
        </p:txBody>
      </p:sp>
      <p:sp>
        <p:nvSpPr>
          <p:cNvPr id="4" name="Slide Number Placeholder 3"/>
          <p:cNvSpPr>
            <a:spLocks noGrp="1"/>
          </p:cNvSpPr>
          <p:nvPr>
            <p:ph type="sldNum" sz="quarter" idx="5"/>
          </p:nvPr>
        </p:nvSpPr>
        <p:spPr/>
        <p:txBody>
          <a:bodyPr/>
          <a:lstStyle/>
          <a:p>
            <a:fld id="{692DA547-4400-4B3C-B9FF-A94B2CFF55CF}" type="slidenum">
              <a:rPr lang="el-GR" smtClean="0"/>
              <a:t>79</a:t>
            </a:fld>
            <a:endParaRPr lang="el-GR"/>
          </a:p>
        </p:txBody>
      </p:sp>
    </p:spTree>
    <p:extLst>
      <p:ext uri="{BB962C8B-B14F-4D97-AF65-F5344CB8AC3E}">
        <p14:creationId xmlns:p14="http://schemas.microsoft.com/office/powerpoint/2010/main" val="1150018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 Pictures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l-GR"/>
              <a:t>Click to edit Master title style</a:t>
            </a:r>
            <a:endParaRPr/>
          </a:p>
        </p:txBody>
      </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rtlCol="0">
            <a:normAutofit/>
          </a:bodyPr>
          <a:lstStyle>
            <a:lvl1pPr>
              <a:buNone/>
              <a:defRPr/>
            </a:lvl1pPr>
          </a:lstStyle>
          <a:p>
            <a:pPr lvl="0"/>
            <a:r>
              <a:rPr lang="el-GR" noProof="0"/>
              <a:t>Drag picture to placeholder or click icon to add</a:t>
            </a:r>
            <a:endParaRPr noProof="0"/>
          </a:p>
        </p:txBody>
      </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rtlCol="0">
            <a:normAutofit/>
          </a:bodyPr>
          <a:lstStyle>
            <a:lvl1pPr>
              <a:buNone/>
              <a:defRPr/>
            </a:lvl1pPr>
          </a:lstStyle>
          <a:p>
            <a:pPr lvl="0"/>
            <a:r>
              <a:rPr lang="el-GR" noProof="0"/>
              <a:t>Drag picture to placeholder or click icon to add</a:t>
            </a:r>
            <a:endParaRPr noProof="0"/>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Click to edit Master text styles</a:t>
            </a:r>
          </a:p>
        </p:txBody>
      </p:sp>
      <p:sp>
        <p:nvSpPr>
          <p:cNvPr id="6" name="Date Placeholder 3"/>
          <p:cNvSpPr>
            <a:spLocks noGrp="1"/>
          </p:cNvSpPr>
          <p:nvPr>
            <p:ph type="dt" sz="half" idx="18"/>
          </p:nvPr>
        </p:nvSpPr>
        <p:spPr/>
        <p:txBody>
          <a:bodyPr/>
          <a:lstStyle>
            <a:lvl1pPr>
              <a:defRPr/>
            </a:lvl1pPr>
          </a:lstStyle>
          <a:p>
            <a:pPr>
              <a:defRPr/>
            </a:pPr>
            <a:fld id="{40B57E0B-FFA8-EF48-AB42-4013D2738269}" type="datetimeFigureOut">
              <a:rPr lang="en-US"/>
              <a:pPr>
                <a:defRPr/>
              </a:pPr>
              <a:t>11/2/19</a:t>
            </a:fld>
            <a:endParaRPr lang="en-US"/>
          </a:p>
        </p:txBody>
      </p:sp>
      <p:sp>
        <p:nvSpPr>
          <p:cNvPr id="7" name="Footer Placeholder 4"/>
          <p:cNvSpPr>
            <a:spLocks noGrp="1"/>
          </p:cNvSpPr>
          <p:nvPr>
            <p:ph type="ftr" sz="quarter" idx="19"/>
          </p:nvPr>
        </p:nvSpPr>
        <p:spPr/>
        <p:txBody>
          <a:bodyPr/>
          <a:lstStyle>
            <a:lvl1pPr>
              <a:defRPr/>
            </a:lvl1pPr>
          </a:lstStyle>
          <a:p>
            <a:pPr>
              <a:defRPr/>
            </a:pPr>
            <a:endParaRPr lang="en-US"/>
          </a:p>
        </p:txBody>
      </p:sp>
      <p:sp>
        <p:nvSpPr>
          <p:cNvPr id="8" name="Slide Number Placeholder 5"/>
          <p:cNvSpPr>
            <a:spLocks noGrp="1"/>
          </p:cNvSpPr>
          <p:nvPr>
            <p:ph type="sldNum" sz="quarter" idx="20"/>
          </p:nvPr>
        </p:nvSpPr>
        <p:spPr/>
        <p:txBody>
          <a:bodyPr/>
          <a:lstStyle>
            <a:lvl1pPr>
              <a:defRPr/>
            </a:lvl1pPr>
          </a:lstStyle>
          <a:p>
            <a:pPr>
              <a:defRPr/>
            </a:pPr>
            <a:fld id="{0E9EAF00-727B-A645-85C7-F89CF4B142B4}" type="slidenum">
              <a:rPr lang="en-US"/>
              <a:pPr>
                <a:defRPr/>
              </a:pPr>
              <a:t>‹#›</a:t>
            </a:fld>
            <a:endParaRPr lang="en-US"/>
          </a:p>
        </p:txBody>
      </p:sp>
    </p:spTree>
    <p:extLst>
      <p:ext uri="{BB962C8B-B14F-4D97-AF65-F5344CB8AC3E}">
        <p14:creationId xmlns:p14="http://schemas.microsoft.com/office/powerpoint/2010/main" val="3474210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image" Target="../media/image17.tiff"/><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jpeg"/><Relationship Id="rId1" Type="http://schemas.openxmlformats.org/officeDocument/2006/relationships/slideLayout" Target="../slideLayouts/slideLayout4.xml"/><Relationship Id="rId4" Type="http://schemas.openxmlformats.org/officeDocument/2006/relationships/image" Target="../media/image120.jpeg"/></Relationships>
</file>

<file path=ppt/slides/_rels/slide101.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4.xml"/><Relationship Id="rId5" Type="http://schemas.openxmlformats.org/officeDocument/2006/relationships/image" Target="../media/image124.jpeg"/><Relationship Id="rId4" Type="http://schemas.openxmlformats.org/officeDocument/2006/relationships/image" Target="../media/image123.jpeg"/></Relationships>
</file>

<file path=ppt/slides/_rels/slide102.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jpeg"/><Relationship Id="rId1" Type="http://schemas.openxmlformats.org/officeDocument/2006/relationships/slideLayout" Target="../slideLayouts/slideLayout4.xml"/><Relationship Id="rId4" Type="http://schemas.openxmlformats.org/officeDocument/2006/relationships/image" Target="../media/image128.jpeg"/></Relationships>
</file>

<file path=ppt/slides/_rels/slide104.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130.jpeg"/><Relationship Id="rId1" Type="http://schemas.openxmlformats.org/officeDocument/2006/relationships/slideLayout" Target="../slideLayouts/slideLayout4.xml"/><Relationship Id="rId5" Type="http://schemas.openxmlformats.org/officeDocument/2006/relationships/image" Target="../media/image133.jpeg"/><Relationship Id="rId4" Type="http://schemas.openxmlformats.org/officeDocument/2006/relationships/image" Target="../media/image132.jpeg"/></Relationships>
</file>

<file path=ppt/slides/_rels/slide106.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135.jpeg"/><Relationship Id="rId4" Type="http://schemas.openxmlformats.org/officeDocument/2006/relationships/image" Target="../media/image133.jpeg"/></Relationships>
</file>

<file path=ppt/slides/_rels/slide107.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image" Target="../media/image138.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image" Target="../media/image144.jpeg"/><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46.jpeg"/><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8" Type="http://schemas.openxmlformats.org/officeDocument/2006/relationships/hyperlink" Target="https://www.youtube.com/watch?v=lV5rfV3u-2U&amp;list=PLCKMjn5WAv0xGMFAazpoD0u_r7u0WIi4y&amp;index=2" TargetMode="External"/><Relationship Id="rId3" Type="http://schemas.openxmlformats.org/officeDocument/2006/relationships/hyperlink" Target="https://www.youtube.com/watch?v=0jVl5lhP87k&amp;feature=youtu.be&amp;fbclid=IwAR0pATdXoozjPbwcJ8c4lpFWa1N4cYRrkCYApmz3igUAVTj-QyQdk5Ou2uA" TargetMode="External"/><Relationship Id="rId7" Type="http://schemas.openxmlformats.org/officeDocument/2006/relationships/hyperlink" Target="https://skasiarxeio.wordpress.com/" TargetMode="External"/><Relationship Id="rId2" Type="http://schemas.openxmlformats.org/officeDocument/2006/relationships/hyperlink" Target="https://www.youtube.com/watch?v=j-fVkxEzTJQ" TargetMode="External"/><Relationship Id="rId1" Type="http://schemas.openxmlformats.org/officeDocument/2006/relationships/slideLayout" Target="../slideLayouts/slideLayout4.xml"/><Relationship Id="rId6" Type="http://schemas.openxmlformats.org/officeDocument/2006/relationships/hyperlink" Target="https://el.wikipedia.org/wiki/&#931;&#949;&#955;&#949;&#963;&#964;&#941;&#957;_&#934;&#961;&#949;&#957;&#941;" TargetMode="External"/><Relationship Id="rId5" Type="http://schemas.openxmlformats.org/officeDocument/2006/relationships/hyperlink" Target="https://www.youtube.com/watch?v=f5mRTiyrI9s" TargetMode="External"/><Relationship Id="rId10" Type="http://schemas.openxmlformats.org/officeDocument/2006/relationships/hyperlink" Target="https://eniaiometopopaideias.wordpress.com/2014/02/12/&#946;&#953;&#946;&#955;&#953;&#959;&#952;&#942;&#954;&#951;-&#945;&#957;&#945;&#961;&#967;&#953;&#954;&#942;&#962;-&#946;&#953;&#946;&#955;&#953;&#959;&#947;&#961;&#945;&#966;&#943;&#945;&#962;/" TargetMode="External"/><Relationship Id="rId4" Type="http://schemas.openxmlformats.org/officeDocument/2006/relationships/hyperlink" Target="https://www.youtube.com/watch?v=jzcA7MZNTlE" TargetMode="External"/><Relationship Id="rId9" Type="http://schemas.openxmlformats.org/officeDocument/2006/relationships/hyperlink" Target="https://www.youtube.com/watch?v=wOAAeYxMpVw" TargetMode="External"/></Relationships>
</file>

<file path=ppt/slides/_rels/slide122.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153.jpeg"/><Relationship Id="rId5" Type="http://schemas.openxmlformats.org/officeDocument/2006/relationships/image" Target="../media/image152.jpeg"/><Relationship Id="rId4" Type="http://schemas.openxmlformats.org/officeDocument/2006/relationships/image" Target="../media/image151.jpeg"/></Relationships>
</file>

<file path=ppt/slides/_rels/slide129.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2" Type="http://schemas.openxmlformats.org/officeDocument/2006/relationships/image" Target="../media/image158.jpeg"/><Relationship Id="rId1" Type="http://schemas.openxmlformats.org/officeDocument/2006/relationships/slideLayout" Target="../slideLayouts/slideLayout4.xml"/></Relationships>
</file>

<file path=ppt/slides/_rels/slide134.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161.jpe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16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0.xml.rels><?xml version="1.0" encoding="UTF-8" standalone="yes"?>
<Relationships xmlns="http://schemas.openxmlformats.org/package/2006/relationships"><Relationship Id="rId2" Type="http://schemas.openxmlformats.org/officeDocument/2006/relationships/image" Target="../media/image163.jpe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171.jpeg"/><Relationship Id="rId5" Type="http://schemas.openxmlformats.org/officeDocument/2006/relationships/image" Target="../media/image170.jpeg"/><Relationship Id="rId4" Type="http://schemas.openxmlformats.org/officeDocument/2006/relationships/image" Target="../media/image169.jpeg"/></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image" Target="../media/image29.tiff"/><Relationship Id="rId1" Type="http://schemas.openxmlformats.org/officeDocument/2006/relationships/slideLayout" Target="../slideLayouts/slideLayout2.xml"/><Relationship Id="rId5" Type="http://schemas.openxmlformats.org/officeDocument/2006/relationships/image" Target="../media/image32.tiff"/><Relationship Id="rId4" Type="http://schemas.openxmlformats.org/officeDocument/2006/relationships/image" Target="../media/image31.tiff"/></Relationships>
</file>

<file path=ppt/slides/_rels/slide35.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image" Target="../media/image33.tiff"/><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6.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image" Target="../media/image37.tif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1.png"/><Relationship Id="rId4" Type="http://schemas.openxmlformats.org/officeDocument/2006/relationships/oleObject" Target="../embeddings/oleObject2.bin"/></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49.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48.png"/><Relationship Id="rId5" Type="http://schemas.openxmlformats.org/officeDocument/2006/relationships/image" Target="../media/image46.emf"/><Relationship Id="rId4" Type="http://schemas.openxmlformats.org/officeDocument/2006/relationships/oleObject" Target="../embeddings/oleObject3.bin"/></Relationships>
</file>

<file path=ppt/slides/_rels/slide4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4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hyperlink" Target="http://www.ltme.ece.uth.gr/" TargetMode="External"/><Relationship Id="rId3" Type="http://schemas.openxmlformats.org/officeDocument/2006/relationships/slideLayout" Target="../slideLayouts/slideLayout2.xml"/><Relationship Id="rId7" Type="http://schemas.openxmlformats.org/officeDocument/2006/relationships/image" Target="../media/image65.png"/><Relationship Id="rId2" Type="http://schemas.openxmlformats.org/officeDocument/2006/relationships/video" Target="file:////C:/Documents%20and%20Settings/chronaki.CHRONAKINOTE-FS/My%20Documents/My%20Videos/do_boat.wmv" TargetMode="External"/><Relationship Id="rId1" Type="http://schemas.microsoft.com/office/2007/relationships/media" Target="file:////C:/Documents%20and%20Settings/chronaki.CHRONAKINOTE-FS/My%20Documents/My%20Videos/do_boat.wmv" TargetMode="Externa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6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 Id="rId4" Type="http://schemas.openxmlformats.org/officeDocument/2006/relationships/image" Target="../media/image74.jpeg"/></Relationships>
</file>

<file path=ppt/slides/_rels/slide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70.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 Id="rId5" Type="http://schemas.openxmlformats.org/officeDocument/2006/relationships/image" Target="../media/image85.jpeg"/><Relationship Id="rId4" Type="http://schemas.openxmlformats.org/officeDocument/2006/relationships/image" Target="../media/image84.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8" Type="http://schemas.openxmlformats.org/officeDocument/2006/relationships/image" Target="../media/image15.tiff"/><Relationship Id="rId3" Type="http://schemas.openxmlformats.org/officeDocument/2006/relationships/image" Target="../media/image10.tiff"/><Relationship Id="rId7" Type="http://schemas.openxmlformats.org/officeDocument/2006/relationships/image" Target="../media/image14.tiff"/><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3.tiff"/><Relationship Id="rId5" Type="http://schemas.openxmlformats.org/officeDocument/2006/relationships/image" Target="../media/image12.tiff"/><Relationship Id="rId4" Type="http://schemas.openxmlformats.org/officeDocument/2006/relationships/image" Target="../media/image11.tiff"/><Relationship Id="rId9" Type="http://schemas.openxmlformats.org/officeDocument/2006/relationships/image" Target="../media/image86.tiff"/></Relationships>
</file>

<file path=ppt/slides/_rels/slide8.xml.rels><?xml version="1.0" encoding="UTF-8" standalone="yes"?>
<Relationships xmlns="http://schemas.openxmlformats.org/package/2006/relationships"><Relationship Id="rId3" Type="http://schemas.openxmlformats.org/officeDocument/2006/relationships/image" Target="../media/image11.tiff"/><Relationship Id="rId7" Type="http://schemas.openxmlformats.org/officeDocument/2006/relationships/image" Target="../media/image15.tiff"/><Relationship Id="rId2" Type="http://schemas.openxmlformats.org/officeDocument/2006/relationships/image" Target="../media/image10.tiff"/><Relationship Id="rId1" Type="http://schemas.openxmlformats.org/officeDocument/2006/relationships/slideLayout" Target="../slideLayouts/slideLayout4.xml"/><Relationship Id="rId6" Type="http://schemas.openxmlformats.org/officeDocument/2006/relationships/image" Target="../media/image14.tiff"/><Relationship Id="rId5" Type="http://schemas.openxmlformats.org/officeDocument/2006/relationships/image" Target="../media/image13.tiff"/><Relationship Id="rId4" Type="http://schemas.openxmlformats.org/officeDocument/2006/relationships/image" Target="../media/image12.tiff"/></Relationships>
</file>

<file path=ppt/slides/_rels/slide80.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hyperlink" Target="https://en.wikipedia.org/wiki/M%C4%81ori_language" TargetMode="Externa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87.tiff"/><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89.emf"/><Relationship Id="rId4" Type="http://schemas.openxmlformats.org/officeDocument/2006/relationships/image" Target="../media/image88.tiff"/></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image" Target="../media/image91.em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image" Target="../media/image95.jpeg"/><Relationship Id="rId1" Type="http://schemas.openxmlformats.org/officeDocument/2006/relationships/slideLayout" Target="../slideLayouts/slideLayout7.xml"/><Relationship Id="rId5" Type="http://schemas.openxmlformats.org/officeDocument/2006/relationships/image" Target="../media/image98.emf"/><Relationship Id="rId4" Type="http://schemas.openxmlformats.org/officeDocument/2006/relationships/image" Target="../media/image97.emf"/></Relationships>
</file>

<file path=ppt/slides/_rels/slide9.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hyperlink" Target="https://en.wikipedia.org/wiki/M%C4%81ori_language" TargetMode="External"/><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01.emf"/><Relationship Id="rId4" Type="http://schemas.openxmlformats.org/officeDocument/2006/relationships/image" Target="../media/image100.emf"/></Relationships>
</file>

<file path=ppt/slides/_rels/slide91.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04.emf"/><Relationship Id="rId4" Type="http://schemas.openxmlformats.org/officeDocument/2006/relationships/image" Target="../media/image103.emf"/></Relationships>
</file>

<file path=ppt/slides/_rels/slide92.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image" Target="../media/image105.jpeg"/><Relationship Id="rId1" Type="http://schemas.openxmlformats.org/officeDocument/2006/relationships/slideLayout" Target="../slideLayouts/slideLayout7.xml"/><Relationship Id="rId5" Type="http://schemas.openxmlformats.org/officeDocument/2006/relationships/image" Target="../media/image108.jpeg"/><Relationship Id="rId4" Type="http://schemas.openxmlformats.org/officeDocument/2006/relationships/image" Target="../media/image107.jpeg"/></Relationships>
</file>

<file path=ppt/slides/_rels/slide93.xml.rels><?xml version="1.0" encoding="UTF-8" standalone="yes"?>
<Relationships xmlns="http://schemas.openxmlformats.org/package/2006/relationships"><Relationship Id="rId3" Type="http://schemas.openxmlformats.org/officeDocument/2006/relationships/image" Target="../media/image110.emf"/><Relationship Id="rId2" Type="http://schemas.openxmlformats.org/officeDocument/2006/relationships/image" Target="../media/image109.emf"/><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12.emf"/><Relationship Id="rId2" Type="http://schemas.openxmlformats.org/officeDocument/2006/relationships/image" Target="../media/image111.emf"/><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13.emf"/><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14.emf"/><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914401"/>
            <a:ext cx="8991600" cy="2133600"/>
          </a:xfrm>
        </p:spPr>
        <p:txBody>
          <a:bodyPr>
            <a:normAutofit fontScale="90000"/>
          </a:bodyPr>
          <a:lstStyle/>
          <a:p>
            <a:br>
              <a:rPr lang="el-GR" dirty="0">
                <a:latin typeface="Book Antiqua" pitchFamily="18" charset="0"/>
              </a:rPr>
            </a:br>
            <a:br>
              <a:rPr lang="el-GR" dirty="0">
                <a:latin typeface="Book Antiqua" pitchFamily="18" charset="0"/>
              </a:rPr>
            </a:br>
            <a:r>
              <a:rPr lang="el-GR" sz="4000" dirty="0">
                <a:solidFill>
                  <a:srgbClr val="C00000"/>
                </a:solidFill>
                <a:latin typeface="Book Antiqua" pitchFamily="18" charset="0"/>
              </a:rPr>
              <a:t>Αναλυτικά Προγράμματα</a:t>
            </a:r>
            <a:br>
              <a:rPr lang="el-GR" sz="4000" dirty="0">
                <a:solidFill>
                  <a:srgbClr val="C00000"/>
                </a:solidFill>
                <a:latin typeface="Book Antiqua" pitchFamily="18" charset="0"/>
              </a:rPr>
            </a:br>
            <a:r>
              <a:rPr lang="el-GR" sz="2200" dirty="0">
                <a:solidFill>
                  <a:srgbClr val="C00000"/>
                </a:solidFill>
                <a:latin typeface="Book Antiqua" pitchFamily="18" charset="0"/>
              </a:rPr>
              <a:t>Μαθηματική Σκέψη, Μαθησιακές Τεχνολογίες και Παιδική Ηλικία</a:t>
            </a:r>
            <a:br>
              <a:rPr lang="el-GR" dirty="0">
                <a:solidFill>
                  <a:srgbClr val="C00000"/>
                </a:solidFill>
                <a:latin typeface="Book Antiqua" pitchFamily="18" charset="0"/>
              </a:rPr>
            </a:br>
            <a:endParaRPr lang="el-GR" dirty="0">
              <a:solidFill>
                <a:srgbClr val="C00000"/>
              </a:solidFill>
              <a:latin typeface="Book Antiqua" pitchFamily="18" charset="0"/>
            </a:endParaRPr>
          </a:p>
        </p:txBody>
      </p:sp>
      <p:sp>
        <p:nvSpPr>
          <p:cNvPr id="3" name="Subtitle 2"/>
          <p:cNvSpPr>
            <a:spLocks noGrp="1"/>
          </p:cNvSpPr>
          <p:nvPr>
            <p:ph type="subTitle" idx="1"/>
          </p:nvPr>
        </p:nvSpPr>
        <p:spPr>
          <a:xfrm>
            <a:off x="152400" y="3352800"/>
            <a:ext cx="8839200" cy="2133600"/>
          </a:xfrm>
        </p:spPr>
        <p:txBody>
          <a:bodyPr>
            <a:normAutofit fontScale="92500" lnSpcReduction="10000"/>
          </a:bodyPr>
          <a:lstStyle/>
          <a:p>
            <a:endParaRPr lang="el-GR" dirty="0">
              <a:latin typeface="Book Antiqua" pitchFamily="18" charset="0"/>
            </a:endParaRPr>
          </a:p>
          <a:p>
            <a:r>
              <a:rPr lang="el-GR" b="1" dirty="0">
                <a:solidFill>
                  <a:schemeClr val="bg1">
                    <a:lumMod val="50000"/>
                  </a:schemeClr>
                </a:solidFill>
                <a:latin typeface="Book Antiqua" pitchFamily="18" charset="0"/>
              </a:rPr>
              <a:t>Άννα Χρονάκη</a:t>
            </a:r>
          </a:p>
          <a:p>
            <a:r>
              <a:rPr lang="el-GR" b="1" dirty="0">
                <a:solidFill>
                  <a:schemeClr val="bg1">
                    <a:lumMod val="50000"/>
                  </a:schemeClr>
                </a:solidFill>
                <a:latin typeface="Book Antiqua" pitchFamily="18" charset="0"/>
              </a:rPr>
              <a:t>ΠΤΠΕ, Πανεπιστήμιο Θεσσαλίας</a:t>
            </a:r>
          </a:p>
          <a:p>
            <a:r>
              <a:rPr lang="el-GR" b="1" dirty="0">
                <a:solidFill>
                  <a:schemeClr val="bg1">
                    <a:lumMod val="50000"/>
                  </a:schemeClr>
                </a:solidFill>
                <a:latin typeface="Book Antiqua" pitchFamily="18" charset="0"/>
              </a:rPr>
              <a:t>2019/20</a:t>
            </a:r>
            <a:endParaRPr lang="sv-SE" b="1" dirty="0">
              <a:solidFill>
                <a:schemeClr val="bg1">
                  <a:lumMod val="50000"/>
                </a:schemeClr>
              </a:solidFill>
              <a:latin typeface="Book Antiqua" pitchFamily="18" charset="0"/>
            </a:endParaRPr>
          </a:p>
        </p:txBody>
      </p:sp>
    </p:spTree>
    <p:extLst>
      <p:ext uri="{BB962C8B-B14F-4D97-AF65-F5344CB8AC3E}">
        <p14:creationId xmlns:p14="http://schemas.microsoft.com/office/powerpoint/2010/main" val="3492080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F5EE7-86FF-5B4C-8E9D-0150AE278F2C}"/>
              </a:ext>
            </a:extLst>
          </p:cNvPr>
          <p:cNvSpPr>
            <a:spLocks noGrp="1"/>
          </p:cNvSpPr>
          <p:nvPr>
            <p:ph type="title"/>
          </p:nvPr>
        </p:nvSpPr>
        <p:spPr/>
        <p:txBody>
          <a:bodyPr/>
          <a:lstStyle/>
          <a:p>
            <a:r>
              <a:rPr lang="el-GR" dirty="0"/>
              <a:t>Πρόγραμμα Σπουδών Νηπιαγωγείου</a:t>
            </a:r>
            <a:endParaRPr lang="sv-SE" dirty="0"/>
          </a:p>
        </p:txBody>
      </p:sp>
      <p:pic>
        <p:nvPicPr>
          <p:cNvPr id="5" name="Content Placeholder 4">
            <a:extLst>
              <a:ext uri="{FF2B5EF4-FFF2-40B4-BE49-F238E27FC236}">
                <a16:creationId xmlns:a16="http://schemas.microsoft.com/office/drawing/2014/main" id="{B99C7AF2-7B2C-6E4D-A80C-ABC65CA1CB42}"/>
              </a:ext>
            </a:extLst>
          </p:cNvPr>
          <p:cNvPicPr>
            <a:picLocks noGrp="1" noChangeAspect="1"/>
          </p:cNvPicPr>
          <p:nvPr>
            <p:ph sz="half" idx="1"/>
          </p:nvPr>
        </p:nvPicPr>
        <p:blipFill>
          <a:blip r:embed="rId2"/>
          <a:stretch>
            <a:fillRect/>
          </a:stretch>
        </p:blipFill>
        <p:spPr>
          <a:xfrm>
            <a:off x="431800" y="2046743"/>
            <a:ext cx="1915276" cy="2709911"/>
          </a:xfrm>
          <a:prstGeom prst="rect">
            <a:avLst/>
          </a:prstGeom>
        </p:spPr>
      </p:pic>
      <p:sp>
        <p:nvSpPr>
          <p:cNvPr id="4" name="Content Placeholder 3">
            <a:extLst>
              <a:ext uri="{FF2B5EF4-FFF2-40B4-BE49-F238E27FC236}">
                <a16:creationId xmlns:a16="http://schemas.microsoft.com/office/drawing/2014/main" id="{99D70057-6ED4-6D45-904F-F25857EB6240}"/>
              </a:ext>
            </a:extLst>
          </p:cNvPr>
          <p:cNvSpPr>
            <a:spLocks noGrp="1"/>
          </p:cNvSpPr>
          <p:nvPr>
            <p:ph sz="half" idx="2"/>
          </p:nvPr>
        </p:nvSpPr>
        <p:spPr/>
        <p:txBody>
          <a:bodyPr/>
          <a:lstStyle/>
          <a:p>
            <a:pPr marL="0" indent="0">
              <a:buNone/>
            </a:pPr>
            <a:endParaRPr lang="el-GR" dirty="0"/>
          </a:p>
          <a:p>
            <a:r>
              <a:rPr lang="el-GR" dirty="0"/>
              <a:t>ΝΕΟ ΣΧΟΛΕΙΟ (</a:t>
            </a:r>
            <a:r>
              <a:rPr lang="el-GR" dirty="0" err="1"/>
              <a:t>Σχολείο</a:t>
            </a:r>
            <a:r>
              <a:rPr lang="el-GR" dirty="0"/>
              <a:t> 21ου </a:t>
            </a:r>
            <a:r>
              <a:rPr lang="el-GR" dirty="0" err="1"/>
              <a:t>αιώνα</a:t>
            </a:r>
            <a:r>
              <a:rPr lang="el-GR" dirty="0"/>
              <a:t>)</a:t>
            </a:r>
          </a:p>
          <a:p>
            <a:endParaRPr lang="el-GR" dirty="0"/>
          </a:p>
          <a:p>
            <a:r>
              <a:rPr lang="el-GR" dirty="0" err="1"/>
              <a:t>Νέο</a:t>
            </a:r>
            <a:r>
              <a:rPr lang="el-GR" dirty="0"/>
              <a:t> </a:t>
            </a:r>
            <a:r>
              <a:rPr lang="el-GR" dirty="0" err="1"/>
              <a:t>Πρόγραμμα</a:t>
            </a:r>
            <a:r>
              <a:rPr lang="el-GR" dirty="0"/>
              <a:t> </a:t>
            </a:r>
            <a:r>
              <a:rPr lang="el-GR" dirty="0" err="1"/>
              <a:t>Σπουδών</a:t>
            </a:r>
            <a:r>
              <a:rPr lang="el-GR" dirty="0"/>
              <a:t> 2014</a:t>
            </a:r>
          </a:p>
          <a:p>
            <a:endParaRPr lang="el-GR" dirty="0"/>
          </a:p>
          <a:p>
            <a:r>
              <a:rPr lang="el-GR" dirty="0"/>
              <a:t>ΙΕΠ </a:t>
            </a:r>
            <a:r>
              <a:rPr lang="sv-SE" dirty="0"/>
              <a:t>:: </a:t>
            </a:r>
            <a:r>
              <a:rPr lang="el-GR" dirty="0"/>
              <a:t>Ινστιτούτο Εκπαιδευτικής Πολιτικής</a:t>
            </a:r>
          </a:p>
          <a:p>
            <a:pPr marL="0" indent="0">
              <a:buNone/>
            </a:pPr>
            <a:endParaRPr lang="el-GR" dirty="0"/>
          </a:p>
          <a:p>
            <a:endParaRPr lang="sv-SE" dirty="0"/>
          </a:p>
        </p:txBody>
      </p:sp>
      <p:pic>
        <p:nvPicPr>
          <p:cNvPr id="6" name="Picture 5">
            <a:extLst>
              <a:ext uri="{FF2B5EF4-FFF2-40B4-BE49-F238E27FC236}">
                <a16:creationId xmlns:a16="http://schemas.microsoft.com/office/drawing/2014/main" id="{EAC5C5DA-8545-C445-B093-92AB12FBA34C}"/>
              </a:ext>
            </a:extLst>
          </p:cNvPr>
          <p:cNvPicPr>
            <a:picLocks noChangeAspect="1"/>
          </p:cNvPicPr>
          <p:nvPr/>
        </p:nvPicPr>
        <p:blipFill>
          <a:blip r:embed="rId3"/>
          <a:stretch>
            <a:fillRect/>
          </a:stretch>
        </p:blipFill>
        <p:spPr>
          <a:xfrm>
            <a:off x="2209800" y="2767715"/>
            <a:ext cx="2020223" cy="2618044"/>
          </a:xfrm>
          <a:prstGeom prst="rect">
            <a:avLst/>
          </a:prstGeom>
        </p:spPr>
      </p:pic>
    </p:spTree>
    <p:extLst>
      <p:ext uri="{BB962C8B-B14F-4D97-AF65-F5344CB8AC3E}">
        <p14:creationId xmlns:p14="http://schemas.microsoft.com/office/powerpoint/2010/main" val="113997739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7D4BB-A2AC-FB4D-9B6E-33695C6385C6}"/>
              </a:ext>
            </a:extLst>
          </p:cNvPr>
          <p:cNvSpPr>
            <a:spLocks noGrp="1"/>
          </p:cNvSpPr>
          <p:nvPr>
            <p:ph type="title"/>
          </p:nvPr>
        </p:nvSpPr>
        <p:spPr/>
        <p:txBody>
          <a:bodyPr/>
          <a:lstStyle/>
          <a:p>
            <a:endParaRPr lang="sv-SE"/>
          </a:p>
        </p:txBody>
      </p:sp>
      <p:pic>
        <p:nvPicPr>
          <p:cNvPr id="5" name="Content Placeholder 4">
            <a:extLst>
              <a:ext uri="{FF2B5EF4-FFF2-40B4-BE49-F238E27FC236}">
                <a16:creationId xmlns:a16="http://schemas.microsoft.com/office/drawing/2014/main" id="{A0960E3D-BF00-1E47-96C1-3DB0E9CB4A71}"/>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85273" y="274638"/>
            <a:ext cx="8248349" cy="3246565"/>
          </a:xfrm>
          <a:prstGeom prst="rect">
            <a:avLst/>
          </a:prstGeom>
          <a:noFill/>
        </p:spPr>
      </p:pic>
      <p:pic>
        <p:nvPicPr>
          <p:cNvPr id="6" name="Picture 5">
            <a:extLst>
              <a:ext uri="{FF2B5EF4-FFF2-40B4-BE49-F238E27FC236}">
                <a16:creationId xmlns:a16="http://schemas.microsoft.com/office/drawing/2014/main" id="{FA5E6AD3-2E50-CA4C-9A5D-8B2DC996645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85274" y="3843655"/>
            <a:ext cx="4469765" cy="2465070"/>
          </a:xfrm>
          <a:prstGeom prst="rect">
            <a:avLst/>
          </a:prstGeom>
          <a:noFill/>
          <a:ln>
            <a:noFill/>
          </a:ln>
        </p:spPr>
      </p:pic>
      <p:pic>
        <p:nvPicPr>
          <p:cNvPr id="7" name="Content Placeholder 6">
            <a:extLst>
              <a:ext uri="{FF2B5EF4-FFF2-40B4-BE49-F238E27FC236}">
                <a16:creationId xmlns:a16="http://schemas.microsoft.com/office/drawing/2014/main" id="{7ACAEC05-3B74-D14F-99C4-9388BE3D28A5}"/>
              </a:ext>
            </a:extLst>
          </p:cNvPr>
          <p:cNvPicPr>
            <a:picLocks noGrp="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987123" y="3823602"/>
            <a:ext cx="3746500" cy="2451100"/>
          </a:xfrm>
          <a:prstGeom prst="rect">
            <a:avLst/>
          </a:prstGeom>
          <a:noFill/>
          <a:ln>
            <a:noFill/>
          </a:ln>
        </p:spPr>
      </p:pic>
    </p:spTree>
    <p:extLst>
      <p:ext uri="{BB962C8B-B14F-4D97-AF65-F5344CB8AC3E}">
        <p14:creationId xmlns:p14="http://schemas.microsoft.com/office/powerpoint/2010/main" val="101995490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07A37DE-A917-5E4D-A225-7E2B41C44F4C}"/>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52029" y="1361444"/>
            <a:ext cx="8306434" cy="1861264"/>
          </a:xfrm>
          <a:prstGeom prst="rect">
            <a:avLst/>
          </a:prstGeom>
          <a:noFill/>
          <a:ln>
            <a:noFill/>
          </a:ln>
        </p:spPr>
      </p:pic>
      <p:pic>
        <p:nvPicPr>
          <p:cNvPr id="6" name="Picture 5">
            <a:extLst>
              <a:ext uri="{FF2B5EF4-FFF2-40B4-BE49-F238E27FC236}">
                <a16:creationId xmlns:a16="http://schemas.microsoft.com/office/drawing/2014/main" id="{742714D8-2C29-6B4F-8B63-2FDE2BE4A21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747211" y="3918793"/>
            <a:ext cx="3086735" cy="1828800"/>
          </a:xfrm>
          <a:prstGeom prst="rect">
            <a:avLst/>
          </a:prstGeom>
          <a:noFill/>
          <a:ln>
            <a:noFill/>
          </a:ln>
        </p:spPr>
      </p:pic>
      <p:pic>
        <p:nvPicPr>
          <p:cNvPr id="7" name="Picture 6">
            <a:extLst>
              <a:ext uri="{FF2B5EF4-FFF2-40B4-BE49-F238E27FC236}">
                <a16:creationId xmlns:a16="http://schemas.microsoft.com/office/drawing/2014/main" id="{7F136324-0DA1-C346-8A08-ABAF059759F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04800" y="3227596"/>
            <a:ext cx="2223770" cy="3211195"/>
          </a:xfrm>
          <a:prstGeom prst="rect">
            <a:avLst/>
          </a:prstGeom>
          <a:noFill/>
          <a:ln>
            <a:noFill/>
          </a:ln>
        </p:spPr>
      </p:pic>
      <p:pic>
        <p:nvPicPr>
          <p:cNvPr id="8" name="Content Placeholder 7">
            <a:extLst>
              <a:ext uri="{FF2B5EF4-FFF2-40B4-BE49-F238E27FC236}">
                <a16:creationId xmlns:a16="http://schemas.microsoft.com/office/drawing/2014/main" id="{11E1A20F-D47B-2644-85DF-E9F4E4E9544A}"/>
              </a:ext>
            </a:extLst>
          </p:cNvPr>
          <p:cNvPicPr>
            <a:picLocks noGrp="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5924550" y="4295297"/>
            <a:ext cx="3086100" cy="1333500"/>
          </a:xfrm>
          <a:prstGeom prst="rect">
            <a:avLst/>
          </a:prstGeom>
          <a:noFill/>
          <a:ln>
            <a:noFill/>
          </a:ln>
        </p:spPr>
      </p:pic>
      <p:graphicFrame>
        <p:nvGraphicFramePr>
          <p:cNvPr id="9" name="Table 8">
            <a:extLst>
              <a:ext uri="{FF2B5EF4-FFF2-40B4-BE49-F238E27FC236}">
                <a16:creationId xmlns:a16="http://schemas.microsoft.com/office/drawing/2014/main" id="{B841B896-7A02-EC4D-9B7E-D9F4E23233FD}"/>
              </a:ext>
            </a:extLst>
          </p:cNvPr>
          <p:cNvGraphicFramePr>
            <a:graphicFrameLocks noGrp="1"/>
          </p:cNvGraphicFramePr>
          <p:nvPr>
            <p:extLst>
              <p:ext uri="{D42A27DB-BD31-4B8C-83A1-F6EECF244321}">
                <p14:modId xmlns:p14="http://schemas.microsoft.com/office/powerpoint/2010/main" val="904250368"/>
              </p:ext>
            </p:extLst>
          </p:nvPr>
        </p:nvGraphicFramePr>
        <p:xfrm>
          <a:off x="328863" y="419210"/>
          <a:ext cx="8229600" cy="770908"/>
        </p:xfrm>
        <a:graphic>
          <a:graphicData uri="http://schemas.openxmlformats.org/drawingml/2006/table">
            <a:tbl>
              <a:tblPr>
                <a:tableStyleId>{5C22544A-7EE6-4342-B048-85BDC9FD1C3A}</a:tableStyleId>
              </a:tblPr>
              <a:tblGrid>
                <a:gridCol w="8229600">
                  <a:extLst>
                    <a:ext uri="{9D8B030D-6E8A-4147-A177-3AD203B41FA5}">
                      <a16:colId xmlns:a16="http://schemas.microsoft.com/office/drawing/2014/main" val="904647281"/>
                    </a:ext>
                  </a:extLst>
                </a:gridCol>
              </a:tblGrid>
              <a:tr h="770908">
                <a:tc>
                  <a:txBody>
                    <a:bodyPr/>
                    <a:lstStyle/>
                    <a:p>
                      <a:pPr algn="l">
                        <a:lnSpc>
                          <a:spcPts val="2800"/>
                        </a:lnSpc>
                        <a:spcBef>
                          <a:spcPts val="3000"/>
                        </a:spcBef>
                        <a:spcAft>
                          <a:spcPts val="0"/>
                        </a:spcAft>
                      </a:pPr>
                      <a:r>
                        <a:rPr lang="en-US" sz="2800" dirty="0">
                          <a:effectLst/>
                        </a:rPr>
                        <a:t>Miss Florence Brickell's Workbook, 1899, Dunedin, NZ</a:t>
                      </a:r>
                      <a:endParaRPr lang="sv-SE" sz="2800"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3733452915"/>
                  </a:ext>
                </a:extLst>
              </a:tr>
            </a:tbl>
          </a:graphicData>
        </a:graphic>
      </p:graphicFrame>
      <p:sp>
        <p:nvSpPr>
          <p:cNvPr id="10" name="Rectangle 1">
            <a:extLst>
              <a:ext uri="{FF2B5EF4-FFF2-40B4-BE49-F238E27FC236}">
                <a16:creationId xmlns:a16="http://schemas.microsoft.com/office/drawing/2014/main" id="{2E20A6A0-7885-4C4B-A1C5-C25A607680A8}"/>
              </a:ext>
            </a:extLst>
          </p:cNvPr>
          <p:cNvSpPr>
            <a:spLocks noGrp="1" noChangeArrowheads="1"/>
          </p:cNvSpPr>
          <p:nvPr>
            <p:ph type="title"/>
          </p:nvPr>
        </p:nvSpPr>
        <p:spPr bwMode="auto">
          <a:xfrm>
            <a:off x="328863" y="-257870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graphicFrame>
        <p:nvGraphicFramePr>
          <p:cNvPr id="11" name="Table 10">
            <a:extLst>
              <a:ext uri="{FF2B5EF4-FFF2-40B4-BE49-F238E27FC236}">
                <a16:creationId xmlns:a16="http://schemas.microsoft.com/office/drawing/2014/main" id="{1EDB85AC-68EE-504D-BC80-1DE156493CFF}"/>
              </a:ext>
            </a:extLst>
          </p:cNvPr>
          <p:cNvGraphicFramePr>
            <a:graphicFrameLocks noGrp="1"/>
          </p:cNvGraphicFramePr>
          <p:nvPr>
            <p:extLst>
              <p:ext uri="{D42A27DB-BD31-4B8C-83A1-F6EECF244321}">
                <p14:modId xmlns:p14="http://schemas.microsoft.com/office/powerpoint/2010/main" val="283603301"/>
              </p:ext>
            </p:extLst>
          </p:nvPr>
        </p:nvGraphicFramePr>
        <p:xfrm>
          <a:off x="2747211" y="5989254"/>
          <a:ext cx="8835189" cy="449521"/>
        </p:xfrm>
        <a:graphic>
          <a:graphicData uri="http://schemas.openxmlformats.org/drawingml/2006/table">
            <a:tbl>
              <a:tblPr>
                <a:tableStyleId>{5C22544A-7EE6-4342-B048-85BDC9FD1C3A}</a:tableStyleId>
              </a:tblPr>
              <a:tblGrid>
                <a:gridCol w="8835189">
                  <a:extLst>
                    <a:ext uri="{9D8B030D-6E8A-4147-A177-3AD203B41FA5}">
                      <a16:colId xmlns:a16="http://schemas.microsoft.com/office/drawing/2014/main" val="4154011987"/>
                    </a:ext>
                  </a:extLst>
                </a:gridCol>
              </a:tblGrid>
              <a:tr h="449521">
                <a:tc>
                  <a:txBody>
                    <a:bodyPr/>
                    <a:lstStyle/>
                    <a:p>
                      <a:pPr algn="l">
                        <a:lnSpc>
                          <a:spcPts val="2800"/>
                        </a:lnSpc>
                        <a:spcBef>
                          <a:spcPts val="3000"/>
                        </a:spcBef>
                        <a:spcAft>
                          <a:spcPts val="0"/>
                        </a:spcAft>
                      </a:pPr>
                      <a:r>
                        <a:rPr lang="en-US" sz="2800" dirty="0">
                          <a:effectLst/>
                        </a:rPr>
                        <a:t>Froebel's Gift three</a:t>
                      </a:r>
                      <a:endParaRPr lang="sv-SE" sz="2800"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749373732"/>
                  </a:ext>
                </a:extLst>
              </a:tr>
            </a:tbl>
          </a:graphicData>
        </a:graphic>
      </p:graphicFrame>
      <p:sp>
        <p:nvSpPr>
          <p:cNvPr id="12" name="Rectangle 2">
            <a:extLst>
              <a:ext uri="{FF2B5EF4-FFF2-40B4-BE49-F238E27FC236}">
                <a16:creationId xmlns:a16="http://schemas.microsoft.com/office/drawing/2014/main" id="{1DB49C29-B45E-674C-B3E3-3AF4C7003182}"/>
              </a:ext>
            </a:extLst>
          </p:cNvPr>
          <p:cNvSpPr>
            <a:spLocks noChangeArrowheads="1"/>
          </p:cNvSpPr>
          <p:nvPr/>
        </p:nvSpPr>
        <p:spPr bwMode="auto">
          <a:xfrm>
            <a:off x="3352800" y="598934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455691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58C2D-3D03-5C45-836F-5D891C02F201}"/>
              </a:ext>
            </a:extLst>
          </p:cNvPr>
          <p:cNvSpPr>
            <a:spLocks noGrp="1"/>
          </p:cNvSpPr>
          <p:nvPr>
            <p:ph type="title"/>
          </p:nvPr>
        </p:nvSpPr>
        <p:spPr/>
        <p:txBody>
          <a:bodyPr/>
          <a:lstStyle/>
          <a:p>
            <a:endParaRPr lang="sv-SE" dirty="0"/>
          </a:p>
        </p:txBody>
      </p:sp>
      <p:sp>
        <p:nvSpPr>
          <p:cNvPr id="4" name="Content Placeholder 3">
            <a:extLst>
              <a:ext uri="{FF2B5EF4-FFF2-40B4-BE49-F238E27FC236}">
                <a16:creationId xmlns:a16="http://schemas.microsoft.com/office/drawing/2014/main" id="{BE55D11F-A96E-5F44-8731-6D07A5509307}"/>
              </a:ext>
            </a:extLst>
          </p:cNvPr>
          <p:cNvSpPr>
            <a:spLocks noGrp="1"/>
          </p:cNvSpPr>
          <p:nvPr>
            <p:ph sz="half" idx="2"/>
          </p:nvPr>
        </p:nvSpPr>
        <p:spPr/>
        <p:txBody>
          <a:bodyPr/>
          <a:lstStyle/>
          <a:p>
            <a:endParaRPr lang="sv-SE"/>
          </a:p>
        </p:txBody>
      </p:sp>
      <p:pic>
        <p:nvPicPr>
          <p:cNvPr id="5" name="Content Placeholder 4">
            <a:extLst>
              <a:ext uri="{FF2B5EF4-FFF2-40B4-BE49-F238E27FC236}">
                <a16:creationId xmlns:a16="http://schemas.microsoft.com/office/drawing/2014/main" id="{427A06CF-A85C-8847-A510-DD715F2B3890}"/>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57200" y="2209800"/>
            <a:ext cx="7086600" cy="3733800"/>
          </a:xfrm>
          <a:prstGeom prst="rect">
            <a:avLst/>
          </a:prstGeom>
          <a:noFill/>
        </p:spPr>
      </p:pic>
      <p:sp>
        <p:nvSpPr>
          <p:cNvPr id="6" name="Title 1">
            <a:extLst>
              <a:ext uri="{FF2B5EF4-FFF2-40B4-BE49-F238E27FC236}">
                <a16:creationId xmlns:a16="http://schemas.microsoft.com/office/drawing/2014/main" id="{AEC56BE6-B48A-E545-A074-980C5BD4BA8A}"/>
              </a:ext>
            </a:extLst>
          </p:cNvPr>
          <p:cNvSpPr txBox="1">
            <a:spLocks/>
          </p:cNvSpPr>
          <p:nvPr/>
        </p:nvSpPr>
        <p:spPr>
          <a:xfrm>
            <a:off x="445168" y="3429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sv-SE"/>
          </a:p>
        </p:txBody>
      </p:sp>
      <p:graphicFrame>
        <p:nvGraphicFramePr>
          <p:cNvPr id="7" name="Table 6">
            <a:extLst>
              <a:ext uri="{FF2B5EF4-FFF2-40B4-BE49-F238E27FC236}">
                <a16:creationId xmlns:a16="http://schemas.microsoft.com/office/drawing/2014/main" id="{1FA05F8D-42B4-BB4F-A9F6-7E0EB8762856}"/>
              </a:ext>
            </a:extLst>
          </p:cNvPr>
          <p:cNvGraphicFramePr>
            <a:graphicFrameLocks noGrp="1"/>
          </p:cNvGraphicFramePr>
          <p:nvPr>
            <p:extLst>
              <p:ext uri="{D42A27DB-BD31-4B8C-83A1-F6EECF244321}">
                <p14:modId xmlns:p14="http://schemas.microsoft.com/office/powerpoint/2010/main" val="1411862232"/>
              </p:ext>
            </p:extLst>
          </p:nvPr>
        </p:nvGraphicFramePr>
        <p:xfrm>
          <a:off x="469232" y="609601"/>
          <a:ext cx="8446168" cy="876293"/>
        </p:xfrm>
        <a:graphic>
          <a:graphicData uri="http://schemas.openxmlformats.org/drawingml/2006/table">
            <a:tbl>
              <a:tblPr>
                <a:tableStyleId>{5C22544A-7EE6-4342-B048-85BDC9FD1C3A}</a:tableStyleId>
              </a:tblPr>
              <a:tblGrid>
                <a:gridCol w="8446168">
                  <a:extLst>
                    <a:ext uri="{9D8B030D-6E8A-4147-A177-3AD203B41FA5}">
                      <a16:colId xmlns:a16="http://schemas.microsoft.com/office/drawing/2014/main" val="2483160748"/>
                    </a:ext>
                  </a:extLst>
                </a:gridCol>
              </a:tblGrid>
              <a:tr h="876293">
                <a:tc>
                  <a:txBody>
                    <a:bodyPr/>
                    <a:lstStyle/>
                    <a:p>
                      <a:pPr algn="l">
                        <a:lnSpc>
                          <a:spcPts val="1800"/>
                        </a:lnSpc>
                        <a:spcAft>
                          <a:spcPts val="0"/>
                        </a:spcAft>
                      </a:pPr>
                      <a:r>
                        <a:rPr lang="en-US" sz="1800" u="none" strike="noStrike" spc="0" dirty="0" err="1">
                          <a:effectLst/>
                        </a:rPr>
                        <a:t>Stockwell</a:t>
                      </a:r>
                      <a:r>
                        <a:rPr lang="en-US" sz="1800" u="none" strike="noStrike" spc="0" dirty="0">
                          <a:effectLst/>
                        </a:rPr>
                        <a:t> Infant School - Kindergarten "time’ 1878 4-5 year </a:t>
                      </a:r>
                      <a:r>
                        <a:rPr lang="en-US" sz="1800" u="none" strike="noStrike" spc="0" dirty="0" err="1">
                          <a:effectLst/>
                        </a:rPr>
                        <a:t>olds</a:t>
                      </a:r>
                      <a:endParaRPr lang="sv-SE" sz="1200" dirty="0">
                        <a:solidFill>
                          <a:srgbClr val="000000"/>
                        </a:solidFill>
                        <a:effectLst/>
                        <a:latin typeface="Arial Unicode MS" panose="020B0604020202020204" pitchFamily="34" charset="-128"/>
                        <a:ea typeface="Arial Unicode MS" panose="020B0604020202020204" pitchFamily="34" charset="-128"/>
                      </a:endParaRPr>
                    </a:p>
                  </a:txBody>
                  <a:tcPr marL="0" marR="0" marT="0" marB="0"/>
                </a:tc>
                <a:extLst>
                  <a:ext uri="{0D108BD9-81ED-4DB2-BD59-A6C34878D82A}">
                    <a16:rowId xmlns:a16="http://schemas.microsoft.com/office/drawing/2014/main" val="3153149271"/>
                  </a:ext>
                </a:extLst>
              </a:tr>
            </a:tbl>
          </a:graphicData>
        </a:graphic>
      </p:graphicFrame>
      <p:sp>
        <p:nvSpPr>
          <p:cNvPr id="8" name="Rectangle 1">
            <a:extLst>
              <a:ext uri="{FF2B5EF4-FFF2-40B4-BE49-F238E27FC236}">
                <a16:creationId xmlns:a16="http://schemas.microsoft.com/office/drawing/2014/main" id="{B36E2169-9225-C24A-A13E-BE9332F89ED0}"/>
              </a:ext>
            </a:extLst>
          </p:cNvPr>
          <p:cNvSpPr>
            <a:spLocks noChangeArrowheads="1"/>
          </p:cNvSpPr>
          <p:nvPr/>
        </p:nvSpPr>
        <p:spPr bwMode="auto">
          <a:xfrm>
            <a:off x="685800" y="106495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209466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BFA06B0-8B74-A441-BB40-A5A35B954938}"/>
              </a:ext>
            </a:extLst>
          </p:cNvPr>
          <p:cNvSpPr>
            <a:spLocks noGrp="1"/>
          </p:cNvSpPr>
          <p:nvPr>
            <p:ph sz="half" idx="2"/>
          </p:nvPr>
        </p:nvSpPr>
        <p:spPr/>
        <p:txBody>
          <a:bodyPr/>
          <a:lstStyle/>
          <a:p>
            <a:endParaRPr lang="sv-SE"/>
          </a:p>
        </p:txBody>
      </p:sp>
      <p:graphicFrame>
        <p:nvGraphicFramePr>
          <p:cNvPr id="5" name="Table 4">
            <a:extLst>
              <a:ext uri="{FF2B5EF4-FFF2-40B4-BE49-F238E27FC236}">
                <a16:creationId xmlns:a16="http://schemas.microsoft.com/office/drawing/2014/main" id="{7E13D57E-F3A5-624C-9FAA-D84B89B533E3}"/>
              </a:ext>
            </a:extLst>
          </p:cNvPr>
          <p:cNvGraphicFramePr>
            <a:graphicFrameLocks noGrp="1"/>
          </p:cNvGraphicFramePr>
          <p:nvPr/>
        </p:nvGraphicFramePr>
        <p:xfrm>
          <a:off x="457200" y="3850481"/>
          <a:ext cx="8229600" cy="25400"/>
        </p:xfrm>
        <a:graphic>
          <a:graphicData uri="http://schemas.openxmlformats.org/drawingml/2006/table">
            <a:tbl>
              <a:tblPr>
                <a:tableStyleId>{5C22544A-7EE6-4342-B048-85BDC9FD1C3A}</a:tableStyleId>
              </a:tblPr>
              <a:tblGrid>
                <a:gridCol w="8229600">
                  <a:extLst>
                    <a:ext uri="{9D8B030D-6E8A-4147-A177-3AD203B41FA5}">
                      <a16:colId xmlns:a16="http://schemas.microsoft.com/office/drawing/2014/main" val="2323941610"/>
                    </a:ext>
                  </a:extLst>
                </a:gridCol>
              </a:tblGrid>
              <a:tr h="0">
                <a:tc>
                  <a:txBody>
                    <a:bodyPr/>
                    <a:lstStyle/>
                    <a:p>
                      <a:pPr algn="l">
                        <a:spcAft>
                          <a:spcPts val="0"/>
                        </a:spcAft>
                      </a:pPr>
                      <a:endParaRPr lang="en-US" sz="100">
                        <a:solidFill>
                          <a:srgbClr val="000000"/>
                        </a:solidFill>
                        <a:effectLst/>
                        <a:latin typeface="Arial Unicode MS" panose="020B0604020202020204" pitchFamily="34" charset="-128"/>
                        <a:ea typeface="Arial Unicode MS" panose="020B0604020202020204" pitchFamily="34" charset="-128"/>
                      </a:endParaRPr>
                    </a:p>
                  </a:txBody>
                  <a:tcPr marL="0" marR="0" marT="0" marB="0"/>
                </a:tc>
                <a:extLst>
                  <a:ext uri="{0D108BD9-81ED-4DB2-BD59-A6C34878D82A}">
                    <a16:rowId xmlns:a16="http://schemas.microsoft.com/office/drawing/2014/main" val="2651750541"/>
                  </a:ext>
                </a:extLst>
              </a:tr>
            </a:tbl>
          </a:graphicData>
        </a:graphic>
      </p:graphicFrame>
      <p:graphicFrame>
        <p:nvGraphicFramePr>
          <p:cNvPr id="6" name="Table 5">
            <a:extLst>
              <a:ext uri="{FF2B5EF4-FFF2-40B4-BE49-F238E27FC236}">
                <a16:creationId xmlns:a16="http://schemas.microsoft.com/office/drawing/2014/main" id="{7FEEDF89-50E8-B242-BCDF-65578264BEAB}"/>
              </a:ext>
            </a:extLst>
          </p:cNvPr>
          <p:cNvGraphicFramePr>
            <a:graphicFrameLocks noGrp="1"/>
          </p:cNvGraphicFramePr>
          <p:nvPr/>
        </p:nvGraphicFramePr>
        <p:xfrm>
          <a:off x="457200" y="3850481"/>
          <a:ext cx="8229600" cy="25400"/>
        </p:xfrm>
        <a:graphic>
          <a:graphicData uri="http://schemas.openxmlformats.org/drawingml/2006/table">
            <a:tbl>
              <a:tblPr>
                <a:tableStyleId>{5C22544A-7EE6-4342-B048-85BDC9FD1C3A}</a:tableStyleId>
              </a:tblPr>
              <a:tblGrid>
                <a:gridCol w="8229600">
                  <a:extLst>
                    <a:ext uri="{9D8B030D-6E8A-4147-A177-3AD203B41FA5}">
                      <a16:colId xmlns:a16="http://schemas.microsoft.com/office/drawing/2014/main" val="649223771"/>
                    </a:ext>
                  </a:extLst>
                </a:gridCol>
              </a:tblGrid>
              <a:tr h="0">
                <a:tc>
                  <a:txBody>
                    <a:bodyPr/>
                    <a:lstStyle/>
                    <a:p>
                      <a:pPr algn="l">
                        <a:spcAft>
                          <a:spcPts val="0"/>
                        </a:spcAft>
                      </a:pPr>
                      <a:endParaRPr lang="en-US" sz="100">
                        <a:solidFill>
                          <a:srgbClr val="000000"/>
                        </a:solidFill>
                        <a:effectLst/>
                        <a:latin typeface="Arial Unicode MS" panose="020B0604020202020204" pitchFamily="34" charset="-128"/>
                        <a:ea typeface="Arial Unicode MS" panose="020B0604020202020204" pitchFamily="34" charset="-128"/>
                      </a:endParaRPr>
                    </a:p>
                  </a:txBody>
                  <a:tcPr marL="0" marR="0" marT="0" marB="0"/>
                </a:tc>
                <a:extLst>
                  <a:ext uri="{0D108BD9-81ED-4DB2-BD59-A6C34878D82A}">
                    <a16:rowId xmlns:a16="http://schemas.microsoft.com/office/drawing/2014/main" val="1650912212"/>
                  </a:ext>
                </a:extLst>
              </a:tr>
            </a:tbl>
          </a:graphicData>
        </a:graphic>
      </p:graphicFrame>
      <p:graphicFrame>
        <p:nvGraphicFramePr>
          <p:cNvPr id="7" name="Table 6">
            <a:extLst>
              <a:ext uri="{FF2B5EF4-FFF2-40B4-BE49-F238E27FC236}">
                <a16:creationId xmlns:a16="http://schemas.microsoft.com/office/drawing/2014/main" id="{54E364AC-A4E1-5447-8279-53790D009D41}"/>
              </a:ext>
            </a:extLst>
          </p:cNvPr>
          <p:cNvGraphicFramePr>
            <a:graphicFrameLocks noGrp="1"/>
          </p:cNvGraphicFramePr>
          <p:nvPr/>
        </p:nvGraphicFramePr>
        <p:xfrm>
          <a:off x="457200" y="3850481"/>
          <a:ext cx="8229600" cy="25400"/>
        </p:xfrm>
        <a:graphic>
          <a:graphicData uri="http://schemas.openxmlformats.org/drawingml/2006/table">
            <a:tbl>
              <a:tblPr>
                <a:tableStyleId>{5C22544A-7EE6-4342-B048-85BDC9FD1C3A}</a:tableStyleId>
              </a:tblPr>
              <a:tblGrid>
                <a:gridCol w="8229600">
                  <a:extLst>
                    <a:ext uri="{9D8B030D-6E8A-4147-A177-3AD203B41FA5}">
                      <a16:colId xmlns:a16="http://schemas.microsoft.com/office/drawing/2014/main" val="2249057259"/>
                    </a:ext>
                  </a:extLst>
                </a:gridCol>
              </a:tblGrid>
              <a:tr h="0">
                <a:tc>
                  <a:txBody>
                    <a:bodyPr/>
                    <a:lstStyle/>
                    <a:p>
                      <a:pPr algn="l">
                        <a:spcAft>
                          <a:spcPts val="0"/>
                        </a:spcAft>
                      </a:pPr>
                      <a:endParaRPr lang="en-US" sz="100">
                        <a:solidFill>
                          <a:srgbClr val="000000"/>
                        </a:solidFill>
                        <a:effectLst/>
                        <a:latin typeface="Arial Unicode MS" panose="020B0604020202020204" pitchFamily="34" charset="-128"/>
                        <a:ea typeface="Arial Unicode MS" panose="020B0604020202020204" pitchFamily="34" charset="-128"/>
                      </a:endParaRPr>
                    </a:p>
                  </a:txBody>
                  <a:tcPr marL="0" marR="0" marT="0" marB="0"/>
                </a:tc>
                <a:extLst>
                  <a:ext uri="{0D108BD9-81ED-4DB2-BD59-A6C34878D82A}">
                    <a16:rowId xmlns:a16="http://schemas.microsoft.com/office/drawing/2014/main" val="1829637536"/>
                  </a:ext>
                </a:extLst>
              </a:tr>
            </a:tbl>
          </a:graphicData>
        </a:graphic>
      </p:graphicFrame>
      <p:pic>
        <p:nvPicPr>
          <p:cNvPr id="17" name="Content Placeholder 16">
            <a:extLst>
              <a:ext uri="{FF2B5EF4-FFF2-40B4-BE49-F238E27FC236}">
                <a16:creationId xmlns:a16="http://schemas.microsoft.com/office/drawing/2014/main" id="{BB864CCA-6F10-794A-B05E-9A5E7EC2D4AB}"/>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28600" y="1218010"/>
            <a:ext cx="2209800" cy="2832100"/>
          </a:xfrm>
          <a:prstGeom prst="rect">
            <a:avLst/>
          </a:prstGeom>
          <a:noFill/>
          <a:ln>
            <a:noFill/>
          </a:ln>
        </p:spPr>
      </p:pic>
      <p:pic>
        <p:nvPicPr>
          <p:cNvPr id="18" name="Picture 17">
            <a:extLst>
              <a:ext uri="{FF2B5EF4-FFF2-40B4-BE49-F238E27FC236}">
                <a16:creationId xmlns:a16="http://schemas.microsoft.com/office/drawing/2014/main" id="{95BB14BB-2BA4-734D-8022-817BD926F87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453464" y="2514600"/>
            <a:ext cx="4784090" cy="4191635"/>
          </a:xfrm>
          <a:prstGeom prst="rect">
            <a:avLst/>
          </a:prstGeom>
          <a:noFill/>
          <a:ln>
            <a:noFill/>
          </a:ln>
        </p:spPr>
      </p:pic>
      <p:pic>
        <p:nvPicPr>
          <p:cNvPr id="19" name="Picture 18">
            <a:extLst>
              <a:ext uri="{FF2B5EF4-FFF2-40B4-BE49-F238E27FC236}">
                <a16:creationId xmlns:a16="http://schemas.microsoft.com/office/drawing/2014/main" id="{4C6D3B00-D9EC-A543-97FD-C830616F9D8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28600" y="4193464"/>
            <a:ext cx="2775618" cy="2393909"/>
          </a:xfrm>
          <a:prstGeom prst="rect">
            <a:avLst/>
          </a:prstGeom>
          <a:noFill/>
          <a:ln>
            <a:noFill/>
          </a:ln>
        </p:spPr>
      </p:pic>
      <p:graphicFrame>
        <p:nvGraphicFramePr>
          <p:cNvPr id="13" name="Table 12">
            <a:extLst>
              <a:ext uri="{FF2B5EF4-FFF2-40B4-BE49-F238E27FC236}">
                <a16:creationId xmlns:a16="http://schemas.microsoft.com/office/drawing/2014/main" id="{34F8FBD3-412A-8845-87FD-B8180586823F}"/>
              </a:ext>
            </a:extLst>
          </p:cNvPr>
          <p:cNvGraphicFramePr>
            <a:graphicFrameLocks noGrp="1"/>
          </p:cNvGraphicFramePr>
          <p:nvPr>
            <p:extLst>
              <p:ext uri="{D42A27DB-BD31-4B8C-83A1-F6EECF244321}">
                <p14:modId xmlns:p14="http://schemas.microsoft.com/office/powerpoint/2010/main" val="949561743"/>
              </p:ext>
            </p:extLst>
          </p:nvPr>
        </p:nvGraphicFramePr>
        <p:xfrm>
          <a:off x="3453464" y="309124"/>
          <a:ext cx="5233336" cy="2117725"/>
        </p:xfrm>
        <a:graphic>
          <a:graphicData uri="http://schemas.openxmlformats.org/drawingml/2006/table">
            <a:tbl>
              <a:tblPr>
                <a:tableStyleId>{5C22544A-7EE6-4342-B048-85BDC9FD1C3A}</a:tableStyleId>
              </a:tblPr>
              <a:tblGrid>
                <a:gridCol w="5233336">
                  <a:extLst>
                    <a:ext uri="{9D8B030D-6E8A-4147-A177-3AD203B41FA5}">
                      <a16:colId xmlns:a16="http://schemas.microsoft.com/office/drawing/2014/main" val="1766014999"/>
                    </a:ext>
                  </a:extLst>
                </a:gridCol>
              </a:tblGrid>
              <a:tr h="1581150">
                <a:tc>
                  <a:txBody>
                    <a:bodyPr/>
                    <a:lstStyle/>
                    <a:p>
                      <a:pPr algn="l">
                        <a:lnSpc>
                          <a:spcPts val="2800"/>
                        </a:lnSpc>
                        <a:spcBef>
                          <a:spcPts val="3300"/>
                        </a:spcBef>
                        <a:spcAft>
                          <a:spcPts val="185"/>
                        </a:spcAft>
                      </a:pPr>
                      <a:r>
                        <a:rPr lang="en-US" sz="2800" dirty="0">
                          <a:effectLst/>
                        </a:rPr>
                        <a:t>Maria Montessori 1870-1952</a:t>
                      </a:r>
                      <a:endParaRPr lang="sv-SE" sz="2800" dirty="0">
                        <a:effectLst/>
                      </a:endParaRPr>
                    </a:p>
                    <a:p>
                      <a:pPr algn="l">
                        <a:lnSpc>
                          <a:spcPts val="3240"/>
                        </a:lnSpc>
                        <a:spcBef>
                          <a:spcPts val="1200"/>
                        </a:spcBef>
                        <a:spcAft>
                          <a:spcPts val="0"/>
                        </a:spcAft>
                      </a:pPr>
                      <a:r>
                        <a:rPr lang="el-GR" sz="2000" spc="0" dirty="0">
                          <a:effectLst/>
                        </a:rPr>
                        <a:t>    </a:t>
                      </a:r>
                      <a:r>
                        <a:rPr lang="en-US" sz="2000" spc="0" dirty="0">
                          <a:effectLst/>
                        </a:rPr>
                        <a:t>A pedagogy of social reform - social justice</a:t>
                      </a:r>
                      <a:br>
                        <a:rPr lang="en-US" sz="2000" spc="0" dirty="0">
                          <a:effectLst/>
                        </a:rPr>
                      </a:br>
                      <a:r>
                        <a:rPr lang="el-GR" sz="2000" spc="0" dirty="0">
                          <a:effectLst/>
                        </a:rPr>
                        <a:t>    </a:t>
                      </a:r>
                      <a:r>
                        <a:rPr lang="en-US" sz="1800" dirty="0">
                          <a:effectLst/>
                        </a:rPr>
                        <a:t>Casa </a:t>
                      </a:r>
                      <a:r>
                        <a:rPr lang="en-US" sz="1800" dirty="0" err="1">
                          <a:effectLst/>
                        </a:rPr>
                        <a:t>dei</a:t>
                      </a:r>
                      <a:r>
                        <a:rPr lang="en-US" sz="1800" dirty="0">
                          <a:effectLst/>
                        </a:rPr>
                        <a:t> Bambino - opened 1905</a:t>
                      </a:r>
                      <a:br>
                        <a:rPr lang="en-US" sz="1800" dirty="0">
                          <a:effectLst/>
                        </a:rPr>
                      </a:br>
                      <a:r>
                        <a:rPr lang="el-GR" sz="1800" dirty="0">
                          <a:effectLst/>
                        </a:rPr>
                        <a:t>    </a:t>
                      </a:r>
                      <a:r>
                        <a:rPr lang="en-US" sz="1800" dirty="0">
                          <a:effectLst/>
                        </a:rPr>
                        <a:t>Respect for child - follow the child</a:t>
                      </a:r>
                      <a:br>
                        <a:rPr lang="en-US" sz="1800" dirty="0">
                          <a:effectLst/>
                        </a:rPr>
                      </a:br>
                      <a:r>
                        <a:rPr lang="el-GR" sz="1800" dirty="0">
                          <a:effectLst/>
                        </a:rPr>
                        <a:t>    </a:t>
                      </a:r>
                      <a:r>
                        <a:rPr lang="en-US" sz="1800" dirty="0">
                          <a:effectLst/>
                        </a:rPr>
                        <a:t>No direct teaching - independent learning</a:t>
                      </a:r>
                      <a:endParaRPr lang="sv-SE" sz="1800" b="1"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773719107"/>
                  </a:ext>
                </a:extLst>
              </a:tr>
            </a:tbl>
          </a:graphicData>
        </a:graphic>
      </p:graphicFrame>
      <p:sp>
        <p:nvSpPr>
          <p:cNvPr id="14" name="Rectangle 9">
            <a:extLst>
              <a:ext uri="{FF2B5EF4-FFF2-40B4-BE49-F238E27FC236}">
                <a16:creationId xmlns:a16="http://schemas.microsoft.com/office/drawing/2014/main" id="{0B3D4ABC-B72F-254B-95E1-678CC94FA9B9}"/>
              </a:ext>
            </a:extLst>
          </p:cNvPr>
          <p:cNvSpPr>
            <a:spLocks noGrp="1" noChangeArrowheads="1"/>
          </p:cNvSpPr>
          <p:nvPr>
            <p:ph type="title"/>
          </p:nvPr>
        </p:nvSpPr>
        <p:spPr bwMode="auto">
          <a:xfrm>
            <a:off x="2152650" y="-2220557"/>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5278705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2514B-A089-3C45-B946-F415F99149F6}"/>
              </a:ext>
            </a:extLst>
          </p:cNvPr>
          <p:cNvSpPr>
            <a:spLocks noGrp="1"/>
          </p:cNvSpPr>
          <p:nvPr>
            <p:ph type="title"/>
          </p:nvPr>
        </p:nvSpPr>
        <p:spPr/>
        <p:txBody>
          <a:bodyPr/>
          <a:lstStyle/>
          <a:p>
            <a:endParaRPr lang="sv-SE"/>
          </a:p>
        </p:txBody>
      </p:sp>
      <p:sp>
        <p:nvSpPr>
          <p:cNvPr id="4" name="Content Placeholder 3">
            <a:extLst>
              <a:ext uri="{FF2B5EF4-FFF2-40B4-BE49-F238E27FC236}">
                <a16:creationId xmlns:a16="http://schemas.microsoft.com/office/drawing/2014/main" id="{184D9557-D4FE-854B-AC4B-C7C8C7362494}"/>
              </a:ext>
            </a:extLst>
          </p:cNvPr>
          <p:cNvSpPr>
            <a:spLocks noGrp="1"/>
          </p:cNvSpPr>
          <p:nvPr>
            <p:ph sz="half" idx="2"/>
          </p:nvPr>
        </p:nvSpPr>
        <p:spPr>
          <a:xfrm>
            <a:off x="6172200" y="1600200"/>
            <a:ext cx="2514600" cy="4525963"/>
          </a:xfrm>
        </p:spPr>
        <p:txBody>
          <a:bodyPr/>
          <a:lstStyle/>
          <a:p>
            <a:endParaRPr lang="sv-SE" dirty="0"/>
          </a:p>
        </p:txBody>
      </p:sp>
      <p:pic>
        <p:nvPicPr>
          <p:cNvPr id="5" name="Content Placeholder 4">
            <a:extLst>
              <a:ext uri="{FF2B5EF4-FFF2-40B4-BE49-F238E27FC236}">
                <a16:creationId xmlns:a16="http://schemas.microsoft.com/office/drawing/2014/main" id="{FBC15CEC-32CC-C34D-9D45-2C9AB5AF9735}"/>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352550" y="529888"/>
            <a:ext cx="6438900" cy="6053474"/>
          </a:xfrm>
          <a:prstGeom prst="rect">
            <a:avLst/>
          </a:prstGeom>
          <a:noFill/>
          <a:ln>
            <a:noFill/>
          </a:ln>
        </p:spPr>
      </p:pic>
    </p:spTree>
    <p:extLst>
      <p:ext uri="{BB962C8B-B14F-4D97-AF65-F5344CB8AC3E}">
        <p14:creationId xmlns:p14="http://schemas.microsoft.com/office/powerpoint/2010/main" val="428727122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8152B-577D-844E-8292-AF0F90C5E208}"/>
              </a:ext>
            </a:extLst>
          </p:cNvPr>
          <p:cNvSpPr>
            <a:spLocks noGrp="1"/>
          </p:cNvSpPr>
          <p:nvPr>
            <p:ph type="title"/>
          </p:nvPr>
        </p:nvSpPr>
        <p:spPr>
          <a:xfrm>
            <a:off x="457200" y="274638"/>
            <a:ext cx="8229600" cy="639762"/>
          </a:xfrm>
        </p:spPr>
        <p:txBody>
          <a:bodyPr>
            <a:normAutofit/>
          </a:bodyPr>
          <a:lstStyle/>
          <a:p>
            <a:r>
              <a:rPr lang="sv-SE" sz="2800" dirty="0">
                <a:latin typeface="Book Antiqua" panose="02040602050305030304" pitchFamily="18" charset="0"/>
              </a:rPr>
              <a:t>Montessori </a:t>
            </a:r>
            <a:r>
              <a:rPr lang="sv-SE" sz="2800" dirty="0" err="1">
                <a:latin typeface="Book Antiqua" panose="02040602050305030304" pitchFamily="18" charset="0"/>
              </a:rPr>
              <a:t>schools</a:t>
            </a:r>
            <a:r>
              <a:rPr lang="sv-SE" sz="2800" dirty="0">
                <a:latin typeface="Book Antiqua" panose="02040602050305030304" pitchFamily="18" charset="0"/>
              </a:rPr>
              <a:t> in NZ in the 1915s, 1920s</a:t>
            </a:r>
          </a:p>
        </p:txBody>
      </p:sp>
      <p:pic>
        <p:nvPicPr>
          <p:cNvPr id="5" name="Content Placeholder 4">
            <a:extLst>
              <a:ext uri="{FF2B5EF4-FFF2-40B4-BE49-F238E27FC236}">
                <a16:creationId xmlns:a16="http://schemas.microsoft.com/office/drawing/2014/main" id="{D60B72B0-1F87-6544-A92F-6D398E99872C}"/>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07593" y="1438955"/>
            <a:ext cx="3378466" cy="2228003"/>
          </a:xfrm>
          <a:prstGeom prst="rect">
            <a:avLst/>
          </a:prstGeom>
          <a:noFill/>
          <a:ln>
            <a:noFill/>
          </a:ln>
        </p:spPr>
      </p:pic>
      <p:pic>
        <p:nvPicPr>
          <p:cNvPr id="6" name="Content Placeholder 5">
            <a:extLst>
              <a:ext uri="{FF2B5EF4-FFF2-40B4-BE49-F238E27FC236}">
                <a16:creationId xmlns:a16="http://schemas.microsoft.com/office/drawing/2014/main" id="{73411014-F291-7940-B31A-70260B185E0F}"/>
              </a:ext>
            </a:extLst>
          </p:cNvPr>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572000" y="1231232"/>
            <a:ext cx="3657600" cy="2463800"/>
          </a:xfrm>
          <a:prstGeom prst="rect">
            <a:avLst/>
          </a:prstGeom>
          <a:noFill/>
        </p:spPr>
      </p:pic>
      <p:pic>
        <p:nvPicPr>
          <p:cNvPr id="7" name="Picture 6">
            <a:extLst>
              <a:ext uri="{FF2B5EF4-FFF2-40B4-BE49-F238E27FC236}">
                <a16:creationId xmlns:a16="http://schemas.microsoft.com/office/drawing/2014/main" id="{1A03F077-650F-C541-8B3A-CF0C4F5DAD5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11466" y="4110527"/>
            <a:ext cx="3124200" cy="2549107"/>
          </a:xfrm>
          <a:prstGeom prst="rect">
            <a:avLst/>
          </a:prstGeom>
          <a:noFill/>
          <a:ln>
            <a:noFill/>
          </a:ln>
        </p:spPr>
      </p:pic>
      <p:pic>
        <p:nvPicPr>
          <p:cNvPr id="8" name="Picture 7">
            <a:extLst>
              <a:ext uri="{FF2B5EF4-FFF2-40B4-BE49-F238E27FC236}">
                <a16:creationId xmlns:a16="http://schemas.microsoft.com/office/drawing/2014/main" id="{FB4F5BE8-3007-3D4F-B008-F2BBC6AB0BB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14110" y="4184015"/>
            <a:ext cx="3657600" cy="2463800"/>
          </a:xfrm>
          <a:prstGeom prst="rect">
            <a:avLst/>
          </a:prstGeom>
          <a:noFill/>
        </p:spPr>
      </p:pic>
    </p:spTree>
    <p:extLst>
      <p:ext uri="{BB962C8B-B14F-4D97-AF65-F5344CB8AC3E}">
        <p14:creationId xmlns:p14="http://schemas.microsoft.com/office/powerpoint/2010/main" val="198767640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C2004F1E-C05A-0147-8666-14350A8DF087}"/>
              </a:ext>
            </a:extLst>
          </p:cNvPr>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445168" y="3441032"/>
            <a:ext cx="4038600" cy="2941277"/>
          </a:xfrm>
          <a:prstGeom prst="rect">
            <a:avLst/>
          </a:prstGeom>
          <a:noFill/>
          <a:ln>
            <a:noFill/>
          </a:ln>
        </p:spPr>
      </p:pic>
      <p:pic>
        <p:nvPicPr>
          <p:cNvPr id="9" name="Picture 8">
            <a:extLst>
              <a:ext uri="{FF2B5EF4-FFF2-40B4-BE49-F238E27FC236}">
                <a16:creationId xmlns:a16="http://schemas.microsoft.com/office/drawing/2014/main" id="{2E6F3DBA-E184-3A49-92E9-B06699886D2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77253" y="984217"/>
            <a:ext cx="3182753" cy="2456815"/>
          </a:xfrm>
          <a:prstGeom prst="rect">
            <a:avLst/>
          </a:prstGeom>
          <a:noFill/>
        </p:spPr>
      </p:pic>
      <p:pic>
        <p:nvPicPr>
          <p:cNvPr id="13" name="Picture 12">
            <a:extLst>
              <a:ext uri="{FF2B5EF4-FFF2-40B4-BE49-F238E27FC236}">
                <a16:creationId xmlns:a16="http://schemas.microsoft.com/office/drawing/2014/main" id="{518C74F6-AE3C-AA4B-8790-E2B09FC2FA0D}"/>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45169" y="2514599"/>
            <a:ext cx="3745832" cy="865233"/>
          </a:xfrm>
          <a:prstGeom prst="rect">
            <a:avLst/>
          </a:prstGeom>
          <a:noFill/>
          <a:ln>
            <a:noFill/>
          </a:ln>
        </p:spPr>
      </p:pic>
      <p:graphicFrame>
        <p:nvGraphicFramePr>
          <p:cNvPr id="12" name="Table 11">
            <a:extLst>
              <a:ext uri="{FF2B5EF4-FFF2-40B4-BE49-F238E27FC236}">
                <a16:creationId xmlns:a16="http://schemas.microsoft.com/office/drawing/2014/main" id="{E3EF0D63-955E-444D-AC14-AD32D204D1B9}"/>
              </a:ext>
            </a:extLst>
          </p:cNvPr>
          <p:cNvGraphicFramePr>
            <a:graphicFrameLocks noGrp="1"/>
          </p:cNvGraphicFramePr>
          <p:nvPr>
            <p:extLst>
              <p:ext uri="{D42A27DB-BD31-4B8C-83A1-F6EECF244321}">
                <p14:modId xmlns:p14="http://schemas.microsoft.com/office/powerpoint/2010/main" val="59407550"/>
              </p:ext>
            </p:extLst>
          </p:nvPr>
        </p:nvGraphicFramePr>
        <p:xfrm>
          <a:off x="445169" y="242939"/>
          <a:ext cx="5346032" cy="976261"/>
        </p:xfrm>
        <a:graphic>
          <a:graphicData uri="http://schemas.openxmlformats.org/drawingml/2006/table">
            <a:tbl>
              <a:tblPr>
                <a:tableStyleId>{5C22544A-7EE6-4342-B048-85BDC9FD1C3A}</a:tableStyleId>
              </a:tblPr>
              <a:tblGrid>
                <a:gridCol w="5346032">
                  <a:extLst>
                    <a:ext uri="{9D8B030D-6E8A-4147-A177-3AD203B41FA5}">
                      <a16:colId xmlns:a16="http://schemas.microsoft.com/office/drawing/2014/main" val="4035396773"/>
                    </a:ext>
                  </a:extLst>
                </a:gridCol>
              </a:tblGrid>
              <a:tr h="976261">
                <a:tc>
                  <a:txBody>
                    <a:bodyPr/>
                    <a:lstStyle/>
                    <a:p>
                      <a:pPr algn="l">
                        <a:lnSpc>
                          <a:spcPts val="3200"/>
                        </a:lnSpc>
                        <a:spcAft>
                          <a:spcPts val="1560"/>
                        </a:spcAft>
                      </a:pPr>
                      <a:r>
                        <a:rPr lang="en-US" sz="3200" u="none" strike="noStrike" cap="small" spc="0" dirty="0">
                          <a:effectLst/>
                        </a:rPr>
                        <a:t>20</a:t>
                      </a:r>
                      <a:r>
                        <a:rPr lang="en-US" sz="3200" u="none" strike="noStrike" cap="small" spc="0" baseline="30000" dirty="0">
                          <a:effectLst/>
                        </a:rPr>
                        <a:t>th</a:t>
                      </a:r>
                      <a:r>
                        <a:rPr lang="en-US" sz="3200" u="none" strike="noStrike" spc="0" dirty="0">
                          <a:effectLst/>
                        </a:rPr>
                        <a:t> C </a:t>
                      </a:r>
                      <a:r>
                        <a:rPr lang="en-US" sz="3200" u="none" strike="noStrike" spc="0" dirty="0" err="1">
                          <a:effectLst/>
                        </a:rPr>
                        <a:t>Progre</a:t>
                      </a:r>
                      <a:r>
                        <a:rPr lang="sv-SE" sz="1200" dirty="0">
                          <a:effectLst/>
                        </a:rPr>
                        <a:t> </a:t>
                      </a:r>
                      <a:r>
                        <a:rPr lang="en-US" sz="3200" u="none" strike="noStrike" spc="0" dirty="0" err="1">
                          <a:effectLst/>
                        </a:rPr>
                        <a:t>ssive</a:t>
                      </a:r>
                      <a:r>
                        <a:rPr lang="en-US" sz="3200" u="none" strike="noStrike" spc="0" dirty="0">
                          <a:effectLst/>
                        </a:rPr>
                        <a:t> Pedagogy</a:t>
                      </a:r>
                      <a:endParaRPr lang="sv-SE" sz="1200" dirty="0">
                        <a:effectLst/>
                      </a:endParaRPr>
                    </a:p>
                    <a:p>
                      <a:pPr algn="l">
                        <a:lnSpc>
                          <a:spcPts val="2300"/>
                        </a:lnSpc>
                        <a:spcAft>
                          <a:spcPts val="0"/>
                        </a:spcAft>
                      </a:pPr>
                      <a:r>
                        <a:rPr lang="en-US" sz="2300" u="none" strike="noStrike" spc="0" dirty="0">
                          <a:effectLst/>
                        </a:rPr>
                        <a:t>Remixing the 'space'</a:t>
                      </a:r>
                      <a:endParaRPr lang="sv-SE" sz="1200" dirty="0">
                        <a:solidFill>
                          <a:srgbClr val="000000"/>
                        </a:solidFill>
                        <a:effectLst/>
                        <a:latin typeface="Arial Unicode MS" panose="020B0604020202020204" pitchFamily="34" charset="-128"/>
                        <a:ea typeface="Arial Unicode MS" panose="020B0604020202020204" pitchFamily="34" charset="-128"/>
                      </a:endParaRPr>
                    </a:p>
                  </a:txBody>
                  <a:tcPr marL="0" marR="0" marT="0" marB="0"/>
                </a:tc>
                <a:extLst>
                  <a:ext uri="{0D108BD9-81ED-4DB2-BD59-A6C34878D82A}">
                    <a16:rowId xmlns:a16="http://schemas.microsoft.com/office/drawing/2014/main" val="4210707744"/>
                  </a:ext>
                </a:extLst>
              </a:tr>
            </a:tbl>
          </a:graphicData>
        </a:graphic>
      </p:graphicFrame>
      <p:sp>
        <p:nvSpPr>
          <p:cNvPr id="14" name="Rectangle 4">
            <a:extLst>
              <a:ext uri="{FF2B5EF4-FFF2-40B4-BE49-F238E27FC236}">
                <a16:creationId xmlns:a16="http://schemas.microsoft.com/office/drawing/2014/main" id="{BDA65362-D2CA-3B4E-82AF-3A35399DBE26}"/>
              </a:ext>
            </a:extLst>
          </p:cNvPr>
          <p:cNvSpPr>
            <a:spLocks noChangeArrowheads="1"/>
          </p:cNvSpPr>
          <p:nvPr/>
        </p:nvSpPr>
        <p:spPr bwMode="auto">
          <a:xfrm>
            <a:off x="2114550" y="34115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sp>
        <p:nvSpPr>
          <p:cNvPr id="17" name="Content Placeholder 16">
            <a:extLst>
              <a:ext uri="{FF2B5EF4-FFF2-40B4-BE49-F238E27FC236}">
                <a16:creationId xmlns:a16="http://schemas.microsoft.com/office/drawing/2014/main" id="{5FDA0C0D-1BAA-3543-8C91-0FD45E4AE65B}"/>
              </a:ext>
            </a:extLst>
          </p:cNvPr>
          <p:cNvSpPr>
            <a:spLocks noGrp="1"/>
          </p:cNvSpPr>
          <p:nvPr>
            <p:ph sz="half" idx="2"/>
          </p:nvPr>
        </p:nvSpPr>
        <p:spPr>
          <a:xfrm>
            <a:off x="4648200" y="1219200"/>
            <a:ext cx="4038600" cy="4906963"/>
          </a:xfrm>
        </p:spPr>
        <p:txBody>
          <a:bodyPr>
            <a:normAutofit/>
          </a:bodyPr>
          <a:lstStyle/>
          <a:p>
            <a:pPr marL="0" indent="0">
              <a:buNone/>
            </a:pPr>
            <a:r>
              <a:rPr lang="el-GR" sz="1800" dirty="0" err="1">
                <a:latin typeface="Book Antiqua" panose="02040602050305030304" pitchFamily="18" charset="0"/>
              </a:rPr>
              <a:t>Αλλαγ</a:t>
            </a:r>
            <a:r>
              <a:rPr lang="sv-SE" sz="1800" dirty="0" err="1">
                <a:latin typeface="Book Antiqua" panose="02040602050305030304" pitchFamily="18" charset="0"/>
              </a:rPr>
              <a:t>έ</a:t>
            </a:r>
            <a:r>
              <a:rPr lang="el-GR" sz="1800" dirty="0">
                <a:latin typeface="Book Antiqua" panose="02040602050305030304" pitchFamily="18" charset="0"/>
              </a:rPr>
              <a:t>ς στον ρ</a:t>
            </a:r>
            <a:r>
              <a:rPr lang="sv-SE" sz="1800" dirty="0" err="1">
                <a:latin typeface="Book Antiqua" panose="02040602050305030304" pitchFamily="18" charset="0"/>
              </a:rPr>
              <a:t>ό</a:t>
            </a:r>
            <a:r>
              <a:rPr lang="el-GR" sz="1800" dirty="0" err="1">
                <a:latin typeface="Book Antiqua" panose="02040602050305030304" pitchFamily="18" charset="0"/>
              </a:rPr>
              <a:t>λο</a:t>
            </a:r>
            <a:r>
              <a:rPr lang="el-GR" sz="1800" dirty="0">
                <a:latin typeface="Book Antiqua" panose="02040602050305030304" pitchFamily="18" charset="0"/>
              </a:rPr>
              <a:t> Εκπαιδευτικού</a:t>
            </a:r>
          </a:p>
          <a:p>
            <a:r>
              <a:rPr lang="el-GR" sz="1800" dirty="0">
                <a:solidFill>
                  <a:srgbClr val="C00000"/>
                </a:solidFill>
                <a:latin typeface="Book Antiqua" panose="02040602050305030304" pitchFamily="18" charset="0"/>
              </a:rPr>
              <a:t>Επιρροές</a:t>
            </a:r>
          </a:p>
          <a:p>
            <a:pPr lvl="1"/>
            <a:r>
              <a:rPr lang="el-GR" sz="1800" dirty="0">
                <a:latin typeface="Book Antiqua" panose="02040602050305030304" pitchFamily="18" charset="0"/>
              </a:rPr>
              <a:t> </a:t>
            </a:r>
            <a:r>
              <a:rPr lang="sv-SE" sz="1800" dirty="0" err="1">
                <a:latin typeface="Book Antiqua" panose="02040602050305030304" pitchFamily="18" charset="0"/>
              </a:rPr>
              <a:t>Sigmunt</a:t>
            </a:r>
            <a:r>
              <a:rPr lang="sv-SE" sz="1800" dirty="0">
                <a:latin typeface="Book Antiqua" panose="02040602050305030304" pitchFamily="18" charset="0"/>
              </a:rPr>
              <a:t> &amp; Anna Freud </a:t>
            </a:r>
            <a:r>
              <a:rPr lang="el-GR" sz="1800" dirty="0">
                <a:latin typeface="Book Antiqua" panose="02040602050305030304" pitchFamily="18" charset="0"/>
              </a:rPr>
              <a:t>για την παιδαγωγική και την αυτό/έκφραση</a:t>
            </a:r>
          </a:p>
          <a:p>
            <a:pPr lvl="1"/>
            <a:r>
              <a:rPr lang="el-GR" sz="1800" dirty="0">
                <a:latin typeface="Book Antiqua" panose="02040602050305030304" pitchFamily="18" charset="0"/>
              </a:rPr>
              <a:t> </a:t>
            </a:r>
            <a:r>
              <a:rPr lang="sv-SE" sz="1800" dirty="0">
                <a:latin typeface="Book Antiqua" panose="02040602050305030304" pitchFamily="18" charset="0"/>
              </a:rPr>
              <a:t>John Dewey: </a:t>
            </a:r>
            <a:r>
              <a:rPr lang="el-GR" sz="1800" dirty="0">
                <a:latin typeface="Book Antiqua" panose="02040602050305030304" pitchFamily="18" charset="0"/>
              </a:rPr>
              <a:t>παιδαγωγική μιας κοινωνικής δημοκρατίας</a:t>
            </a:r>
          </a:p>
          <a:p>
            <a:pPr lvl="1"/>
            <a:r>
              <a:rPr lang="sv-SE" sz="1800" dirty="0">
                <a:latin typeface="Book Antiqua" panose="02040602050305030304" pitchFamily="18" charset="0"/>
              </a:rPr>
              <a:t>Child </a:t>
            </a:r>
            <a:r>
              <a:rPr lang="sv-SE" sz="1800" dirty="0" err="1">
                <a:latin typeface="Book Antiqua" panose="02040602050305030304" pitchFamily="18" charset="0"/>
              </a:rPr>
              <a:t>Study</a:t>
            </a:r>
            <a:r>
              <a:rPr lang="sv-SE" sz="1800" dirty="0">
                <a:latin typeface="Book Antiqua" panose="02040602050305030304" pitchFamily="18" charset="0"/>
              </a:rPr>
              <a:t> </a:t>
            </a:r>
            <a:r>
              <a:rPr lang="sv-SE" sz="1800" dirty="0" err="1">
                <a:latin typeface="Book Antiqua" panose="02040602050305030304" pitchFamily="18" charset="0"/>
              </a:rPr>
              <a:t>movement</a:t>
            </a:r>
            <a:endParaRPr lang="sv-SE" sz="1800" dirty="0">
              <a:latin typeface="Book Antiqua" panose="02040602050305030304" pitchFamily="18" charset="0"/>
            </a:endParaRPr>
          </a:p>
          <a:p>
            <a:pPr lvl="1"/>
            <a:r>
              <a:rPr lang="el-GR" sz="1800" dirty="0" err="1">
                <a:latin typeface="Book Antiqua" panose="02040602050305030304" pitchFamily="18" charset="0"/>
              </a:rPr>
              <a:t>Αναπτυξιακ</a:t>
            </a:r>
            <a:r>
              <a:rPr lang="sv-SE" sz="1800" dirty="0" err="1">
                <a:latin typeface="Book Antiqua" panose="02040602050305030304" pitchFamily="18" charset="0"/>
              </a:rPr>
              <a:t>ή</a:t>
            </a:r>
            <a:r>
              <a:rPr lang="el-GR" sz="1800" dirty="0">
                <a:latin typeface="Book Antiqua" panose="02040602050305030304" pitchFamily="18" charset="0"/>
              </a:rPr>
              <a:t> Ψυχολογία</a:t>
            </a:r>
          </a:p>
          <a:p>
            <a:pPr marL="457200" lvl="1" indent="0">
              <a:buNone/>
            </a:pPr>
            <a:endParaRPr lang="el-GR" sz="1800" dirty="0">
              <a:latin typeface="Book Antiqua" panose="02040602050305030304" pitchFamily="18" charset="0"/>
            </a:endParaRPr>
          </a:p>
          <a:p>
            <a:pPr marL="457200" lvl="1" indent="0">
              <a:buNone/>
            </a:pPr>
            <a:r>
              <a:rPr lang="el-GR" sz="1800" dirty="0" err="1">
                <a:solidFill>
                  <a:srgbClr val="C00000"/>
                </a:solidFill>
                <a:latin typeface="Book Antiqua" panose="02040602050305030304" pitchFamily="18" charset="0"/>
              </a:rPr>
              <a:t>Εστ</a:t>
            </a:r>
            <a:r>
              <a:rPr lang="sv-SE" sz="1800" dirty="0" err="1">
                <a:solidFill>
                  <a:srgbClr val="C00000"/>
                </a:solidFill>
                <a:latin typeface="Book Antiqua" panose="02040602050305030304" pitchFamily="18" charset="0"/>
              </a:rPr>
              <a:t>ί</a:t>
            </a:r>
            <a:r>
              <a:rPr lang="el-GR" sz="1800" dirty="0" err="1">
                <a:solidFill>
                  <a:srgbClr val="C00000"/>
                </a:solidFill>
                <a:latin typeface="Book Antiqua" panose="02040602050305030304" pitchFamily="18" charset="0"/>
              </a:rPr>
              <a:t>αση</a:t>
            </a:r>
            <a:endParaRPr lang="el-GR" sz="1800" dirty="0">
              <a:solidFill>
                <a:srgbClr val="C00000"/>
              </a:solidFill>
              <a:latin typeface="Book Antiqua" panose="02040602050305030304" pitchFamily="18" charset="0"/>
            </a:endParaRPr>
          </a:p>
          <a:p>
            <a:pPr lvl="1"/>
            <a:r>
              <a:rPr lang="el-GR" sz="1800" dirty="0">
                <a:latin typeface="Book Antiqua" panose="02040602050305030304" pitchFamily="18" charset="0"/>
              </a:rPr>
              <a:t>παιδί</a:t>
            </a:r>
          </a:p>
          <a:p>
            <a:pPr lvl="1"/>
            <a:r>
              <a:rPr lang="el-GR" sz="1800" dirty="0">
                <a:latin typeface="Book Antiqua" panose="02040602050305030304" pitchFamily="18" charset="0"/>
              </a:rPr>
              <a:t>εξερεύνηση</a:t>
            </a:r>
          </a:p>
          <a:p>
            <a:pPr lvl="1"/>
            <a:r>
              <a:rPr lang="el-GR" sz="1800" dirty="0">
                <a:latin typeface="Book Antiqua" panose="02040602050305030304" pitchFamily="18" charset="0"/>
              </a:rPr>
              <a:t>ελεύθερο παιχνίδι</a:t>
            </a:r>
          </a:p>
          <a:p>
            <a:pPr lvl="1"/>
            <a:r>
              <a:rPr lang="el-GR" sz="1800" dirty="0">
                <a:latin typeface="Book Antiqua" panose="02040602050305030304" pitchFamily="18" charset="0"/>
              </a:rPr>
              <a:t>κοινωνικό περιβάλλον</a:t>
            </a:r>
          </a:p>
          <a:p>
            <a:pPr lvl="1"/>
            <a:r>
              <a:rPr lang="el-GR" sz="1800" dirty="0">
                <a:latin typeface="Book Antiqua" panose="02040602050305030304" pitchFamily="18" charset="0"/>
              </a:rPr>
              <a:t>Ψυχική υγεία</a:t>
            </a:r>
          </a:p>
        </p:txBody>
      </p:sp>
    </p:spTree>
    <p:extLst>
      <p:ext uri="{BB962C8B-B14F-4D97-AF65-F5344CB8AC3E}">
        <p14:creationId xmlns:p14="http://schemas.microsoft.com/office/powerpoint/2010/main" val="132885071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981A9-9652-C34F-939D-116F04B9B214}"/>
              </a:ext>
            </a:extLst>
          </p:cNvPr>
          <p:cNvSpPr>
            <a:spLocks noGrp="1"/>
          </p:cNvSpPr>
          <p:nvPr>
            <p:ph type="title"/>
          </p:nvPr>
        </p:nvSpPr>
        <p:spPr/>
        <p:txBody>
          <a:bodyPr/>
          <a:lstStyle/>
          <a:p>
            <a:endParaRPr lang="sv-SE" dirty="0"/>
          </a:p>
        </p:txBody>
      </p:sp>
      <p:pic>
        <p:nvPicPr>
          <p:cNvPr id="5" name="Content Placeholder 4">
            <a:extLst>
              <a:ext uri="{FF2B5EF4-FFF2-40B4-BE49-F238E27FC236}">
                <a16:creationId xmlns:a16="http://schemas.microsoft.com/office/drawing/2014/main" id="{DEDF32BD-1996-F544-A573-1EFCF1DAF3EE}"/>
              </a:ext>
            </a:extLst>
          </p:cNvPr>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533400" y="685800"/>
            <a:ext cx="6400800" cy="3517003"/>
          </a:xfrm>
          <a:prstGeom prst="rect">
            <a:avLst/>
          </a:prstGeom>
          <a:noFill/>
        </p:spPr>
      </p:pic>
      <p:graphicFrame>
        <p:nvGraphicFramePr>
          <p:cNvPr id="6" name="Table 5">
            <a:extLst>
              <a:ext uri="{FF2B5EF4-FFF2-40B4-BE49-F238E27FC236}">
                <a16:creationId xmlns:a16="http://schemas.microsoft.com/office/drawing/2014/main" id="{27B994F3-ED52-1E4B-A0FC-6C2E68EC2FB9}"/>
              </a:ext>
            </a:extLst>
          </p:cNvPr>
          <p:cNvGraphicFramePr>
            <a:graphicFrameLocks noGrp="1"/>
          </p:cNvGraphicFramePr>
          <p:nvPr>
            <p:extLst>
              <p:ext uri="{D42A27DB-BD31-4B8C-83A1-F6EECF244321}">
                <p14:modId xmlns:p14="http://schemas.microsoft.com/office/powerpoint/2010/main" val="2914246203"/>
              </p:ext>
            </p:extLst>
          </p:nvPr>
        </p:nvGraphicFramePr>
        <p:xfrm>
          <a:off x="437147" y="4586640"/>
          <a:ext cx="6943725" cy="2162556"/>
        </p:xfrm>
        <a:graphic>
          <a:graphicData uri="http://schemas.openxmlformats.org/drawingml/2006/table">
            <a:tbl>
              <a:tblPr>
                <a:tableStyleId>{5C22544A-7EE6-4342-B048-85BDC9FD1C3A}</a:tableStyleId>
              </a:tblPr>
              <a:tblGrid>
                <a:gridCol w="6943725">
                  <a:extLst>
                    <a:ext uri="{9D8B030D-6E8A-4147-A177-3AD203B41FA5}">
                      <a16:colId xmlns:a16="http://schemas.microsoft.com/office/drawing/2014/main" val="784232548"/>
                    </a:ext>
                  </a:extLst>
                </a:gridCol>
              </a:tblGrid>
              <a:tr h="1400175">
                <a:tc>
                  <a:txBody>
                    <a:bodyPr/>
                    <a:lstStyle/>
                    <a:p>
                      <a:pPr marR="3517900" algn="r">
                        <a:lnSpc>
                          <a:spcPts val="3600"/>
                        </a:lnSpc>
                        <a:spcBef>
                          <a:spcPts val="1200"/>
                        </a:spcBef>
                        <a:spcAft>
                          <a:spcPts val="0"/>
                        </a:spcAft>
                      </a:pPr>
                      <a:r>
                        <a:rPr lang="en-US" sz="1800" dirty="0">
                          <a:solidFill>
                            <a:srgbClr val="C00000"/>
                          </a:solidFill>
                          <a:effectLst/>
                        </a:rPr>
                        <a:t>Margaret McMillan 1860-1931</a:t>
                      </a:r>
                      <a:endParaRPr lang="sv-SE" sz="1800" dirty="0">
                        <a:solidFill>
                          <a:srgbClr val="C00000"/>
                        </a:solidFill>
                        <a:effectLst/>
                      </a:endParaRPr>
                    </a:p>
                    <a:p>
                      <a:pPr marR="3517900" algn="r">
                        <a:lnSpc>
                          <a:spcPts val="3600"/>
                        </a:lnSpc>
                        <a:spcBef>
                          <a:spcPts val="3000"/>
                        </a:spcBef>
                        <a:spcAft>
                          <a:spcPts val="0"/>
                        </a:spcAft>
                      </a:pPr>
                      <a:r>
                        <a:rPr lang="en-US" sz="2000" dirty="0">
                          <a:effectLst/>
                        </a:rPr>
                        <a:t>‘Body politics of the socialist left’</a:t>
                      </a:r>
                      <a:br>
                        <a:rPr lang="en-US" sz="2000" dirty="0">
                          <a:effectLst/>
                        </a:rPr>
                      </a:br>
                      <a:r>
                        <a:rPr lang="en-US" sz="2000" dirty="0">
                          <a:effectLst/>
                        </a:rPr>
                        <a:t>A focus on physical health</a:t>
                      </a:r>
                      <a:br>
                        <a:rPr lang="en-US" sz="2000" dirty="0">
                          <a:effectLst/>
                        </a:rPr>
                      </a:br>
                      <a:r>
                        <a:rPr lang="en-US" sz="2000" dirty="0">
                          <a:effectLst/>
                        </a:rPr>
                        <a:t>Deptford Nursery School</a:t>
                      </a:r>
                      <a:endParaRPr lang="sv-SE" sz="2000"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1541883458"/>
                  </a:ext>
                </a:extLst>
              </a:tr>
            </a:tbl>
          </a:graphicData>
        </a:graphic>
      </p:graphicFrame>
      <p:sp>
        <p:nvSpPr>
          <p:cNvPr id="7" name="Rectangle 1">
            <a:extLst>
              <a:ext uri="{FF2B5EF4-FFF2-40B4-BE49-F238E27FC236}">
                <a16:creationId xmlns:a16="http://schemas.microsoft.com/office/drawing/2014/main" id="{0D2B5DB4-3151-AD4D-BF54-125546F9EE92}"/>
              </a:ext>
            </a:extLst>
          </p:cNvPr>
          <p:cNvSpPr>
            <a:spLocks noGrp="1" noChangeArrowheads="1"/>
          </p:cNvSpPr>
          <p:nvPr>
            <p:ph sz="half" idx="2"/>
          </p:nvPr>
        </p:nvSpPr>
        <p:spPr bwMode="auto">
          <a:xfrm>
            <a:off x="3985210" y="3404937"/>
            <a:ext cx="4038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graphicFrame>
        <p:nvGraphicFramePr>
          <p:cNvPr id="8" name="Table 7">
            <a:extLst>
              <a:ext uri="{FF2B5EF4-FFF2-40B4-BE49-F238E27FC236}">
                <a16:creationId xmlns:a16="http://schemas.microsoft.com/office/drawing/2014/main" id="{377D2755-0EBE-144B-A674-798EFEE2860A}"/>
              </a:ext>
            </a:extLst>
          </p:cNvPr>
          <p:cNvGraphicFramePr>
            <a:graphicFrameLocks noGrp="1"/>
          </p:cNvGraphicFramePr>
          <p:nvPr>
            <p:extLst>
              <p:ext uri="{D42A27DB-BD31-4B8C-83A1-F6EECF244321}">
                <p14:modId xmlns:p14="http://schemas.microsoft.com/office/powerpoint/2010/main" val="178638989"/>
              </p:ext>
            </p:extLst>
          </p:nvPr>
        </p:nvGraphicFramePr>
        <p:xfrm>
          <a:off x="4813885" y="4392732"/>
          <a:ext cx="3568115" cy="2162556"/>
        </p:xfrm>
        <a:graphic>
          <a:graphicData uri="http://schemas.openxmlformats.org/drawingml/2006/table">
            <a:tbl>
              <a:tblPr>
                <a:tableStyleId>{5C22544A-7EE6-4342-B048-85BDC9FD1C3A}</a:tableStyleId>
              </a:tblPr>
              <a:tblGrid>
                <a:gridCol w="3568115">
                  <a:extLst>
                    <a:ext uri="{9D8B030D-6E8A-4147-A177-3AD203B41FA5}">
                      <a16:colId xmlns:a16="http://schemas.microsoft.com/office/drawing/2014/main" val="1959415417"/>
                    </a:ext>
                  </a:extLst>
                </a:gridCol>
              </a:tblGrid>
              <a:tr h="2162556">
                <a:tc>
                  <a:txBody>
                    <a:bodyPr/>
                    <a:lstStyle/>
                    <a:p>
                      <a:pPr algn="l">
                        <a:lnSpc>
                          <a:spcPts val="3575"/>
                        </a:lnSpc>
                        <a:spcAft>
                          <a:spcPts val="0"/>
                        </a:spcAft>
                      </a:pPr>
                      <a:r>
                        <a:rPr lang="en-US" sz="1800" dirty="0">
                          <a:solidFill>
                            <a:srgbClr val="C00000"/>
                          </a:solidFill>
                          <a:effectLst/>
                        </a:rPr>
                        <a:t>Susan Isaacs 1885-1948</a:t>
                      </a:r>
                      <a:endParaRPr lang="sv-SE" sz="1800" dirty="0">
                        <a:solidFill>
                          <a:srgbClr val="C00000"/>
                        </a:solidFill>
                        <a:effectLst/>
                      </a:endParaRPr>
                    </a:p>
                    <a:p>
                      <a:pPr algn="l">
                        <a:lnSpc>
                          <a:spcPts val="3575"/>
                        </a:lnSpc>
                        <a:spcAft>
                          <a:spcPts val="0"/>
                        </a:spcAft>
                      </a:pPr>
                      <a:r>
                        <a:rPr lang="en-US" sz="2000" dirty="0">
                          <a:effectLst/>
                        </a:rPr>
                        <a:t>Freudian benefits of free play</a:t>
                      </a:r>
                      <a:br>
                        <a:rPr lang="en-US" sz="2000" dirty="0">
                          <a:effectLst/>
                        </a:rPr>
                      </a:br>
                      <a:r>
                        <a:rPr lang="en-US" sz="2000" dirty="0">
                          <a:effectLst/>
                        </a:rPr>
                        <a:t>A focus on mental health</a:t>
                      </a:r>
                      <a:br>
                        <a:rPr lang="en-US" sz="2000" dirty="0">
                          <a:effectLst/>
                        </a:rPr>
                      </a:br>
                      <a:r>
                        <a:rPr lang="en-US" sz="2000" dirty="0">
                          <a:effectLst/>
                        </a:rPr>
                        <a:t>The Malting House Experiment</a:t>
                      </a:r>
                      <a:endParaRPr lang="sv-SE" sz="2000"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3984463579"/>
                  </a:ext>
                </a:extLst>
              </a:tr>
            </a:tbl>
          </a:graphicData>
        </a:graphic>
      </p:graphicFrame>
      <p:sp>
        <p:nvSpPr>
          <p:cNvPr id="9" name="Rectangle 2">
            <a:extLst>
              <a:ext uri="{FF2B5EF4-FFF2-40B4-BE49-F238E27FC236}">
                <a16:creationId xmlns:a16="http://schemas.microsoft.com/office/drawing/2014/main" id="{E89EF53B-489F-3648-AA63-E4D346D95915}"/>
              </a:ext>
            </a:extLst>
          </p:cNvPr>
          <p:cNvSpPr>
            <a:spLocks noChangeArrowheads="1"/>
          </p:cNvSpPr>
          <p:nvPr/>
        </p:nvSpPr>
        <p:spPr bwMode="auto">
          <a:xfrm>
            <a:off x="4813886" y="477312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7100484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B0E1D-11FD-924D-BF87-6EC2A0CEE99E}"/>
              </a:ext>
            </a:extLst>
          </p:cNvPr>
          <p:cNvSpPr>
            <a:spLocks noGrp="1"/>
          </p:cNvSpPr>
          <p:nvPr>
            <p:ph type="title"/>
          </p:nvPr>
        </p:nvSpPr>
        <p:spPr/>
        <p:txBody>
          <a:bodyPr/>
          <a:lstStyle/>
          <a:p>
            <a:endParaRPr lang="sv-SE"/>
          </a:p>
        </p:txBody>
      </p:sp>
      <p:pic>
        <p:nvPicPr>
          <p:cNvPr id="5" name="Content Placeholder 4">
            <a:extLst>
              <a:ext uri="{FF2B5EF4-FFF2-40B4-BE49-F238E27FC236}">
                <a16:creationId xmlns:a16="http://schemas.microsoft.com/office/drawing/2014/main" id="{EA10BB9C-E599-794D-A2E2-26510FF38A78}"/>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57200" y="609600"/>
            <a:ext cx="8077200" cy="2819399"/>
          </a:xfrm>
          <a:prstGeom prst="rect">
            <a:avLst/>
          </a:prstGeom>
          <a:noFill/>
          <a:ln>
            <a:noFill/>
          </a:ln>
        </p:spPr>
      </p:pic>
      <p:graphicFrame>
        <p:nvGraphicFramePr>
          <p:cNvPr id="6" name="Table 5">
            <a:extLst>
              <a:ext uri="{FF2B5EF4-FFF2-40B4-BE49-F238E27FC236}">
                <a16:creationId xmlns:a16="http://schemas.microsoft.com/office/drawing/2014/main" id="{99D9464A-7B63-B949-945D-865D1FCB3ED2}"/>
              </a:ext>
            </a:extLst>
          </p:cNvPr>
          <p:cNvGraphicFramePr>
            <a:graphicFrameLocks noGrp="1"/>
          </p:cNvGraphicFramePr>
          <p:nvPr>
            <p:extLst>
              <p:ext uri="{D42A27DB-BD31-4B8C-83A1-F6EECF244321}">
                <p14:modId xmlns:p14="http://schemas.microsoft.com/office/powerpoint/2010/main" val="3192841835"/>
              </p:ext>
            </p:extLst>
          </p:nvPr>
        </p:nvGraphicFramePr>
        <p:xfrm>
          <a:off x="228600" y="4038600"/>
          <a:ext cx="3162300" cy="2362200"/>
        </p:xfrm>
        <a:graphic>
          <a:graphicData uri="http://schemas.openxmlformats.org/drawingml/2006/table">
            <a:tbl>
              <a:tblPr>
                <a:tableStyleId>{5C22544A-7EE6-4342-B048-85BDC9FD1C3A}</a:tableStyleId>
              </a:tblPr>
              <a:tblGrid>
                <a:gridCol w="3162300">
                  <a:extLst>
                    <a:ext uri="{9D8B030D-6E8A-4147-A177-3AD203B41FA5}">
                      <a16:colId xmlns:a16="http://schemas.microsoft.com/office/drawing/2014/main" val="3728697092"/>
                    </a:ext>
                  </a:extLst>
                </a:gridCol>
              </a:tblGrid>
              <a:tr h="2362200">
                <a:tc>
                  <a:txBody>
                    <a:bodyPr/>
                    <a:lstStyle/>
                    <a:p>
                      <a:pPr algn="l">
                        <a:spcAft>
                          <a:spcPts val="0"/>
                        </a:spcAft>
                      </a:pPr>
                      <a:r>
                        <a:rPr lang="en-US" sz="2000" dirty="0">
                          <a:effectLst/>
                        </a:rPr>
                        <a:t>In 1929 Margaret</a:t>
                      </a:r>
                      <a:br>
                        <a:rPr lang="en-US" sz="2000" dirty="0">
                          <a:effectLst/>
                        </a:rPr>
                      </a:br>
                      <a:r>
                        <a:rPr lang="en-US" sz="2000" dirty="0">
                          <a:effectLst/>
                        </a:rPr>
                        <a:t>McMillan wrote the</a:t>
                      </a:r>
                      <a:br>
                        <a:rPr lang="en-US" sz="2000" dirty="0">
                          <a:effectLst/>
                        </a:rPr>
                      </a:br>
                      <a:r>
                        <a:rPr lang="en-US" sz="2000" dirty="0" err="1">
                          <a:effectLst/>
                        </a:rPr>
                        <a:t>Labour</a:t>
                      </a:r>
                      <a:r>
                        <a:rPr lang="en-US" sz="2000" dirty="0">
                          <a:effectLst/>
                        </a:rPr>
                        <a:t> Party pamphlet</a:t>
                      </a:r>
                      <a:br>
                        <a:rPr lang="en-US" sz="2000" dirty="0">
                          <a:effectLst/>
                        </a:rPr>
                      </a:br>
                      <a:r>
                        <a:rPr lang="en-US" sz="2000" dirty="0">
                          <a:effectLst/>
                        </a:rPr>
                        <a:t>'</a:t>
                      </a:r>
                      <a:r>
                        <a:rPr lang="en-US" sz="2000" u="sng" strike="noStrike" spc="0" dirty="0">
                          <a:effectLst/>
                        </a:rPr>
                        <a:t>What Open-Air Nursery</a:t>
                      </a:r>
                      <a:br>
                        <a:rPr lang="en-US" sz="2000" u="sng" strike="noStrike" spc="0" dirty="0">
                          <a:effectLst/>
                        </a:rPr>
                      </a:br>
                      <a:r>
                        <a:rPr lang="en-US" sz="2000" u="sng" strike="noStrike" spc="0" dirty="0">
                          <a:effectLst/>
                        </a:rPr>
                        <a:t>School Is’</a:t>
                      </a:r>
                      <a:r>
                        <a:rPr lang="en-US" sz="2000" dirty="0">
                          <a:effectLst/>
                        </a:rPr>
                        <a:t> and described</a:t>
                      </a:r>
                      <a:br>
                        <a:rPr lang="en-US" sz="2000" dirty="0">
                          <a:effectLst/>
                        </a:rPr>
                      </a:br>
                      <a:r>
                        <a:rPr lang="en-US" sz="2000" dirty="0">
                          <a:effectLst/>
                        </a:rPr>
                        <a:t>the refuge her school</a:t>
                      </a:r>
                      <a:br>
                        <a:rPr lang="en-US" sz="2000" dirty="0">
                          <a:effectLst/>
                        </a:rPr>
                      </a:br>
                      <a:r>
                        <a:rPr lang="en-US" sz="2000" dirty="0">
                          <a:effectLst/>
                        </a:rPr>
                        <a:t>provided:</a:t>
                      </a:r>
                      <a:endParaRPr lang="sv-SE" sz="2000" dirty="0">
                        <a:solidFill>
                          <a:srgbClr val="000000"/>
                        </a:solidFill>
                        <a:effectLst/>
                        <a:latin typeface="Arial Unicode MS" panose="020B0604020202020204" pitchFamily="34" charset="-128"/>
                        <a:ea typeface="Arial Unicode MS" panose="020B0604020202020204" pitchFamily="34" charset="-128"/>
                      </a:endParaRPr>
                    </a:p>
                  </a:txBody>
                  <a:tcPr marL="0" marR="0" marT="0" marB="0"/>
                </a:tc>
                <a:extLst>
                  <a:ext uri="{0D108BD9-81ED-4DB2-BD59-A6C34878D82A}">
                    <a16:rowId xmlns:a16="http://schemas.microsoft.com/office/drawing/2014/main" val="1293138830"/>
                  </a:ext>
                </a:extLst>
              </a:tr>
            </a:tbl>
          </a:graphicData>
        </a:graphic>
      </p:graphicFrame>
      <p:sp>
        <p:nvSpPr>
          <p:cNvPr id="7" name="Rectangle 1">
            <a:extLst>
              <a:ext uri="{FF2B5EF4-FFF2-40B4-BE49-F238E27FC236}">
                <a16:creationId xmlns:a16="http://schemas.microsoft.com/office/drawing/2014/main" id="{4BAB0E49-B1CB-9B45-8512-1D101EB0D7C2}"/>
              </a:ext>
            </a:extLst>
          </p:cNvPr>
          <p:cNvSpPr>
            <a:spLocks noChangeArrowheads="1"/>
          </p:cNvSpPr>
          <p:nvPr/>
        </p:nvSpPr>
        <p:spPr bwMode="auto">
          <a:xfrm>
            <a:off x="228600" y="403780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graphicFrame>
        <p:nvGraphicFramePr>
          <p:cNvPr id="8" name="Table 7">
            <a:extLst>
              <a:ext uri="{FF2B5EF4-FFF2-40B4-BE49-F238E27FC236}">
                <a16:creationId xmlns:a16="http://schemas.microsoft.com/office/drawing/2014/main" id="{640F6C0F-1285-2C4B-B1DB-CC5A513639DC}"/>
              </a:ext>
            </a:extLst>
          </p:cNvPr>
          <p:cNvGraphicFramePr>
            <a:graphicFrameLocks noGrp="1"/>
          </p:cNvGraphicFramePr>
          <p:nvPr>
            <p:extLst>
              <p:ext uri="{D42A27DB-BD31-4B8C-83A1-F6EECF244321}">
                <p14:modId xmlns:p14="http://schemas.microsoft.com/office/powerpoint/2010/main" val="697871176"/>
              </p:ext>
            </p:extLst>
          </p:nvPr>
        </p:nvGraphicFramePr>
        <p:xfrm>
          <a:off x="3505201" y="3428999"/>
          <a:ext cx="5181599" cy="3335846"/>
        </p:xfrm>
        <a:graphic>
          <a:graphicData uri="http://schemas.openxmlformats.org/drawingml/2006/table">
            <a:tbl>
              <a:tblPr>
                <a:tableStyleId>{5C22544A-7EE6-4342-B048-85BDC9FD1C3A}</a:tableStyleId>
              </a:tblPr>
              <a:tblGrid>
                <a:gridCol w="5181599">
                  <a:extLst>
                    <a:ext uri="{9D8B030D-6E8A-4147-A177-3AD203B41FA5}">
                      <a16:colId xmlns:a16="http://schemas.microsoft.com/office/drawing/2014/main" val="3595993669"/>
                    </a:ext>
                  </a:extLst>
                </a:gridCol>
              </a:tblGrid>
              <a:tr h="3121320">
                <a:tc>
                  <a:txBody>
                    <a:bodyPr/>
                    <a:lstStyle/>
                    <a:p>
                      <a:pPr algn="l">
                        <a:lnSpc>
                          <a:spcPts val="2400"/>
                        </a:lnSpc>
                        <a:spcAft>
                          <a:spcPts val="0"/>
                        </a:spcAft>
                      </a:pPr>
                      <a:r>
                        <a:rPr lang="en-US" sz="1800" dirty="0">
                          <a:effectLst/>
                        </a:rPr>
                        <a:t>On this fair day in June we are in a wide and gay</a:t>
                      </a:r>
                      <a:br>
                        <a:rPr lang="en-US" sz="1800" dirty="0">
                          <a:effectLst/>
                        </a:rPr>
                      </a:br>
                      <a:r>
                        <a:rPr lang="en-US" sz="1800" dirty="0">
                          <a:effectLst/>
                        </a:rPr>
                        <a:t>garden, with grass plots and noble trees, with</a:t>
                      </a:r>
                      <a:br>
                        <a:rPr lang="en-US" sz="1800" dirty="0">
                          <a:effectLst/>
                        </a:rPr>
                      </a:br>
                      <a:r>
                        <a:rPr lang="en-US" sz="1800" dirty="0">
                          <a:effectLst/>
                        </a:rPr>
                        <a:t>arches covered with roses, and beds full of</a:t>
                      </a:r>
                      <a:br>
                        <a:rPr lang="en-US" sz="1800" dirty="0">
                          <a:effectLst/>
                        </a:rPr>
                      </a:br>
                      <a:r>
                        <a:rPr lang="en-US" sz="1800" dirty="0">
                          <a:effectLst/>
                        </a:rPr>
                        <a:t>wandering scent, and soft radiance of flowers...</a:t>
                      </a:r>
                      <a:br>
                        <a:rPr lang="en-US" sz="1800" dirty="0">
                          <a:effectLst/>
                        </a:rPr>
                      </a:br>
                      <a:r>
                        <a:rPr lang="en-US" sz="1800" dirty="0">
                          <a:effectLst/>
                        </a:rPr>
                        <a:t>every slum can become a garden. </a:t>
                      </a:r>
                      <a:r>
                        <a:rPr lang="en-US" sz="1800" u="none" strike="noStrike" spc="0" dirty="0">
                          <a:effectLst/>
                        </a:rPr>
                        <a:t>Every slum child</a:t>
                      </a:r>
                      <a:br>
                        <a:rPr lang="en-US" sz="1800" u="none" strike="noStrike" spc="0" dirty="0">
                          <a:effectLst/>
                        </a:rPr>
                      </a:br>
                      <a:r>
                        <a:rPr lang="en-US" sz="1800" u="none" strike="noStrike" spc="0" dirty="0">
                          <a:effectLst/>
                        </a:rPr>
                        <a:t>is a power house of energy..</a:t>
                      </a:r>
                      <a:r>
                        <a:rPr lang="en-US" sz="1800" dirty="0">
                          <a:effectLst/>
                        </a:rPr>
                        <a:t>.The great awful</a:t>
                      </a:r>
                      <a:br>
                        <a:rPr lang="en-US" sz="1800" dirty="0">
                          <a:effectLst/>
                        </a:rPr>
                      </a:br>
                      <a:r>
                        <a:rPr lang="en-US" sz="1800" dirty="0">
                          <a:effectLst/>
                        </a:rPr>
                        <a:t>blunder of yesterday is that children were </a:t>
                      </a:r>
                      <a:r>
                        <a:rPr lang="en-US" sz="1800" u="sng" strike="noStrike" spc="0" dirty="0">
                          <a:effectLst/>
                        </a:rPr>
                        <a:t>not</a:t>
                      </a:r>
                      <a:br>
                        <a:rPr lang="en-US" sz="1800" u="sng" strike="noStrike" spc="0" dirty="0">
                          <a:effectLst/>
                        </a:rPr>
                      </a:br>
                      <a:r>
                        <a:rPr lang="en-US" sz="1800" u="sng" strike="noStrike" spc="0" dirty="0">
                          <a:effectLst/>
                        </a:rPr>
                        <a:t>allowed to grow up</a:t>
                      </a:r>
                      <a:r>
                        <a:rPr lang="en-US" sz="1800" dirty="0">
                          <a:effectLst/>
                        </a:rPr>
                        <a:t>. They were spent in order that</a:t>
                      </a:r>
                      <a:br>
                        <a:rPr lang="en-US" sz="1800" dirty="0">
                          <a:effectLst/>
                        </a:rPr>
                      </a:br>
                      <a:r>
                        <a:rPr lang="en-US" sz="1800" dirty="0">
                          <a:effectLst/>
                        </a:rPr>
                        <a:t>other kinds of wealth should be made and</a:t>
                      </a:r>
                      <a:br>
                        <a:rPr lang="en-US" sz="1800" dirty="0">
                          <a:effectLst/>
                        </a:rPr>
                      </a:br>
                      <a:r>
                        <a:rPr lang="en-US" sz="1800" dirty="0">
                          <a:effectLst/>
                        </a:rPr>
                        <a:t>hoarded. And what folly it is from the low point of</a:t>
                      </a:r>
                      <a:br>
                        <a:rPr lang="en-US" sz="1800" dirty="0">
                          <a:effectLst/>
                        </a:rPr>
                      </a:br>
                      <a:r>
                        <a:rPr lang="en-US" sz="1800" dirty="0">
                          <a:effectLst/>
                        </a:rPr>
                        <a:t>material standpoint</a:t>
                      </a:r>
                      <a:endParaRPr lang="sv-SE" sz="1800" dirty="0">
                        <a:solidFill>
                          <a:srgbClr val="000000"/>
                        </a:solidFill>
                        <a:effectLst/>
                        <a:latin typeface="Arial Unicode MS" panose="020B0604020202020204" pitchFamily="34" charset="-128"/>
                        <a:ea typeface="Arial Unicode MS" panose="020B0604020202020204" pitchFamily="34" charset="-128"/>
                      </a:endParaRPr>
                    </a:p>
                  </a:txBody>
                  <a:tcPr marL="0" marR="0" marT="0" marB="0"/>
                </a:tc>
                <a:extLst>
                  <a:ext uri="{0D108BD9-81ED-4DB2-BD59-A6C34878D82A}">
                    <a16:rowId xmlns:a16="http://schemas.microsoft.com/office/drawing/2014/main" val="2878264748"/>
                  </a:ext>
                </a:extLst>
              </a:tr>
            </a:tbl>
          </a:graphicData>
        </a:graphic>
      </p:graphicFrame>
      <p:sp>
        <p:nvSpPr>
          <p:cNvPr id="9" name="Rectangle 2">
            <a:extLst>
              <a:ext uri="{FF2B5EF4-FFF2-40B4-BE49-F238E27FC236}">
                <a16:creationId xmlns:a16="http://schemas.microsoft.com/office/drawing/2014/main" id="{30B1F9A5-0380-D942-B40B-B0C0EB1B11F6}"/>
              </a:ext>
            </a:extLst>
          </p:cNvPr>
          <p:cNvSpPr>
            <a:spLocks noChangeArrowheads="1"/>
          </p:cNvSpPr>
          <p:nvPr/>
        </p:nvSpPr>
        <p:spPr bwMode="auto">
          <a:xfrm flipV="1">
            <a:off x="3866650" y="2934137"/>
            <a:ext cx="842867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9931429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5625BED-3A68-F04A-87BB-DEC40981A248}"/>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52400" y="1171566"/>
            <a:ext cx="4038600" cy="2700583"/>
          </a:xfrm>
          <a:prstGeom prst="rect">
            <a:avLst/>
          </a:prstGeom>
          <a:noFill/>
          <a:ln>
            <a:noFill/>
          </a:ln>
        </p:spPr>
      </p:pic>
      <p:pic>
        <p:nvPicPr>
          <p:cNvPr id="6" name="Picture 5">
            <a:extLst>
              <a:ext uri="{FF2B5EF4-FFF2-40B4-BE49-F238E27FC236}">
                <a16:creationId xmlns:a16="http://schemas.microsoft.com/office/drawing/2014/main" id="{85B84FD6-89AD-8046-A9BB-9173809CD5F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72453" y="4058930"/>
            <a:ext cx="4118610" cy="2611755"/>
          </a:xfrm>
          <a:prstGeom prst="rect">
            <a:avLst/>
          </a:prstGeom>
          <a:noFill/>
          <a:ln>
            <a:noFill/>
          </a:ln>
        </p:spPr>
      </p:pic>
      <p:graphicFrame>
        <p:nvGraphicFramePr>
          <p:cNvPr id="7" name="Table 6">
            <a:extLst>
              <a:ext uri="{FF2B5EF4-FFF2-40B4-BE49-F238E27FC236}">
                <a16:creationId xmlns:a16="http://schemas.microsoft.com/office/drawing/2014/main" id="{57D60F89-DC0D-FE49-B1C1-89503E5DC747}"/>
              </a:ext>
            </a:extLst>
          </p:cNvPr>
          <p:cNvGraphicFramePr>
            <a:graphicFrameLocks noGrp="1"/>
          </p:cNvGraphicFramePr>
          <p:nvPr>
            <p:extLst>
              <p:ext uri="{D42A27DB-BD31-4B8C-83A1-F6EECF244321}">
                <p14:modId xmlns:p14="http://schemas.microsoft.com/office/powerpoint/2010/main" val="2720944814"/>
              </p:ext>
            </p:extLst>
          </p:nvPr>
        </p:nvGraphicFramePr>
        <p:xfrm>
          <a:off x="4343400" y="1006924"/>
          <a:ext cx="4343400" cy="1066800"/>
        </p:xfrm>
        <a:graphic>
          <a:graphicData uri="http://schemas.openxmlformats.org/drawingml/2006/table">
            <a:tbl>
              <a:tblPr>
                <a:tableStyleId>{5C22544A-7EE6-4342-B048-85BDC9FD1C3A}</a:tableStyleId>
              </a:tblPr>
              <a:tblGrid>
                <a:gridCol w="4343400">
                  <a:extLst>
                    <a:ext uri="{9D8B030D-6E8A-4147-A177-3AD203B41FA5}">
                      <a16:colId xmlns:a16="http://schemas.microsoft.com/office/drawing/2014/main" val="648962523"/>
                    </a:ext>
                  </a:extLst>
                </a:gridCol>
              </a:tblGrid>
              <a:tr h="847725">
                <a:tc>
                  <a:txBody>
                    <a:bodyPr/>
                    <a:lstStyle/>
                    <a:p>
                      <a:pPr algn="l">
                        <a:lnSpc>
                          <a:spcPts val="2135"/>
                        </a:lnSpc>
                        <a:spcBef>
                          <a:spcPts val="3000"/>
                        </a:spcBef>
                        <a:spcAft>
                          <a:spcPts val="0"/>
                        </a:spcAft>
                      </a:pPr>
                      <a:r>
                        <a:rPr lang="en-US" sz="1800" dirty="0">
                          <a:effectLst/>
                        </a:rPr>
                        <a:t>A 'scientific laboratory' to explore children’s</a:t>
                      </a:r>
                      <a:br>
                        <a:rPr lang="en-US" sz="1800" dirty="0">
                          <a:effectLst/>
                        </a:rPr>
                      </a:br>
                      <a:r>
                        <a:rPr lang="en-US" sz="1800" dirty="0">
                          <a:effectLst/>
                        </a:rPr>
                        <a:t>intellectual and social growth whilst in an</a:t>
                      </a:r>
                      <a:br>
                        <a:rPr lang="en-US" sz="1800" dirty="0">
                          <a:effectLst/>
                        </a:rPr>
                      </a:br>
                      <a:r>
                        <a:rPr lang="en-US" sz="1800" dirty="0">
                          <a:effectLst/>
                        </a:rPr>
                        <a:t>educational environment based on latest</a:t>
                      </a:r>
                      <a:br>
                        <a:rPr lang="en-US" sz="1800" dirty="0">
                          <a:effectLst/>
                        </a:rPr>
                      </a:br>
                      <a:r>
                        <a:rPr lang="en-US" sz="1800" dirty="0">
                          <a:effectLst/>
                        </a:rPr>
                        <a:t>psychological thinking</a:t>
                      </a:r>
                      <a:endParaRPr lang="sv-SE" sz="1800"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3763986579"/>
                  </a:ext>
                </a:extLst>
              </a:tr>
            </a:tbl>
          </a:graphicData>
        </a:graphic>
      </p:graphicFrame>
      <p:sp>
        <p:nvSpPr>
          <p:cNvPr id="8" name="Rectangle 1">
            <a:extLst>
              <a:ext uri="{FF2B5EF4-FFF2-40B4-BE49-F238E27FC236}">
                <a16:creationId xmlns:a16="http://schemas.microsoft.com/office/drawing/2014/main" id="{1BD168D3-1294-0C4A-8740-6E53FC507640}"/>
              </a:ext>
            </a:extLst>
          </p:cNvPr>
          <p:cNvSpPr>
            <a:spLocks noGrp="1" noChangeArrowheads="1"/>
          </p:cNvSpPr>
          <p:nvPr>
            <p:ph type="title"/>
          </p:nvPr>
        </p:nvSpPr>
        <p:spPr bwMode="auto">
          <a:xfrm>
            <a:off x="2400300" y="-2048219"/>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graphicFrame>
        <p:nvGraphicFramePr>
          <p:cNvPr id="9" name="Table 8">
            <a:extLst>
              <a:ext uri="{FF2B5EF4-FFF2-40B4-BE49-F238E27FC236}">
                <a16:creationId xmlns:a16="http://schemas.microsoft.com/office/drawing/2014/main" id="{6005D845-C2C4-7441-B507-159117832D86}"/>
              </a:ext>
            </a:extLst>
          </p:cNvPr>
          <p:cNvGraphicFramePr>
            <a:graphicFrameLocks noGrp="1"/>
          </p:cNvGraphicFramePr>
          <p:nvPr>
            <p:extLst>
              <p:ext uri="{D42A27DB-BD31-4B8C-83A1-F6EECF244321}">
                <p14:modId xmlns:p14="http://schemas.microsoft.com/office/powerpoint/2010/main" val="2361100547"/>
              </p:ext>
            </p:extLst>
          </p:nvPr>
        </p:nvGraphicFramePr>
        <p:xfrm>
          <a:off x="4343400" y="2107521"/>
          <a:ext cx="4343400" cy="828675"/>
        </p:xfrm>
        <a:graphic>
          <a:graphicData uri="http://schemas.openxmlformats.org/drawingml/2006/table">
            <a:tbl>
              <a:tblPr>
                <a:tableStyleId>{5C22544A-7EE6-4342-B048-85BDC9FD1C3A}</a:tableStyleId>
              </a:tblPr>
              <a:tblGrid>
                <a:gridCol w="4343400">
                  <a:extLst>
                    <a:ext uri="{9D8B030D-6E8A-4147-A177-3AD203B41FA5}">
                      <a16:colId xmlns:a16="http://schemas.microsoft.com/office/drawing/2014/main" val="4159101377"/>
                    </a:ext>
                  </a:extLst>
                </a:gridCol>
              </a:tblGrid>
              <a:tr h="647700">
                <a:tc>
                  <a:txBody>
                    <a:bodyPr/>
                    <a:lstStyle/>
                    <a:p>
                      <a:pPr algn="l">
                        <a:lnSpc>
                          <a:spcPts val="2160"/>
                        </a:lnSpc>
                        <a:spcBef>
                          <a:spcPts val="3000"/>
                        </a:spcBef>
                        <a:spcAft>
                          <a:spcPts val="0"/>
                        </a:spcAft>
                      </a:pPr>
                      <a:r>
                        <a:rPr lang="en-US" sz="1800" dirty="0">
                          <a:effectLst/>
                        </a:rPr>
                        <a:t>Aimed to stimulate enquiry and provide</a:t>
                      </a:r>
                      <a:br>
                        <a:rPr lang="en-US" sz="1800" dirty="0">
                          <a:effectLst/>
                        </a:rPr>
                      </a:br>
                      <a:r>
                        <a:rPr lang="en-US" sz="1800" dirty="0">
                          <a:effectLst/>
                        </a:rPr>
                        <a:t>opportunities dramatic play, creative</a:t>
                      </a:r>
                      <a:br>
                        <a:rPr lang="en-US" sz="1800" dirty="0">
                          <a:effectLst/>
                        </a:rPr>
                      </a:br>
                      <a:r>
                        <a:rPr lang="en-US" sz="1800" dirty="0">
                          <a:effectLst/>
                        </a:rPr>
                        <a:t>experiences and scientific experiment</a:t>
                      </a:r>
                      <a:endParaRPr lang="sv-SE" sz="1800"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3012815239"/>
                  </a:ext>
                </a:extLst>
              </a:tr>
            </a:tbl>
          </a:graphicData>
        </a:graphic>
      </p:graphicFrame>
      <p:sp>
        <p:nvSpPr>
          <p:cNvPr id="10" name="Rectangle 2">
            <a:extLst>
              <a:ext uri="{FF2B5EF4-FFF2-40B4-BE49-F238E27FC236}">
                <a16:creationId xmlns:a16="http://schemas.microsoft.com/office/drawing/2014/main" id="{56BE394D-877A-9240-8BAA-1047782AA440}"/>
              </a:ext>
            </a:extLst>
          </p:cNvPr>
          <p:cNvSpPr>
            <a:spLocks noGrp="1" noChangeArrowheads="1"/>
          </p:cNvSpPr>
          <p:nvPr>
            <p:ph sz="half" idx="2"/>
          </p:nvPr>
        </p:nvSpPr>
        <p:spPr bwMode="auto">
          <a:xfrm>
            <a:off x="6591300" y="258877"/>
            <a:ext cx="4038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graphicFrame>
        <p:nvGraphicFramePr>
          <p:cNvPr id="11" name="Table 10">
            <a:extLst>
              <a:ext uri="{FF2B5EF4-FFF2-40B4-BE49-F238E27FC236}">
                <a16:creationId xmlns:a16="http://schemas.microsoft.com/office/drawing/2014/main" id="{BF78D722-8E2D-294B-9EA8-AE9B07067D9B}"/>
              </a:ext>
            </a:extLst>
          </p:cNvPr>
          <p:cNvGraphicFramePr>
            <a:graphicFrameLocks noGrp="1"/>
          </p:cNvGraphicFramePr>
          <p:nvPr>
            <p:extLst>
              <p:ext uri="{D42A27DB-BD31-4B8C-83A1-F6EECF244321}">
                <p14:modId xmlns:p14="http://schemas.microsoft.com/office/powerpoint/2010/main" val="3201603487"/>
              </p:ext>
            </p:extLst>
          </p:nvPr>
        </p:nvGraphicFramePr>
        <p:xfrm>
          <a:off x="4419600" y="2986344"/>
          <a:ext cx="4343400" cy="533400"/>
        </p:xfrm>
        <a:graphic>
          <a:graphicData uri="http://schemas.openxmlformats.org/drawingml/2006/table">
            <a:tbl>
              <a:tblPr>
                <a:tableStyleId>{5C22544A-7EE6-4342-B048-85BDC9FD1C3A}</a:tableStyleId>
              </a:tblPr>
              <a:tblGrid>
                <a:gridCol w="4343400">
                  <a:extLst>
                    <a:ext uri="{9D8B030D-6E8A-4147-A177-3AD203B41FA5}">
                      <a16:colId xmlns:a16="http://schemas.microsoft.com/office/drawing/2014/main" val="228955525"/>
                    </a:ext>
                  </a:extLst>
                </a:gridCol>
              </a:tblGrid>
              <a:tr h="428625">
                <a:tc>
                  <a:txBody>
                    <a:bodyPr/>
                    <a:lstStyle/>
                    <a:p>
                      <a:pPr algn="l">
                        <a:lnSpc>
                          <a:spcPts val="2090"/>
                        </a:lnSpc>
                        <a:spcBef>
                          <a:spcPts val="3000"/>
                        </a:spcBef>
                        <a:spcAft>
                          <a:spcPts val="0"/>
                        </a:spcAft>
                      </a:pPr>
                      <a:r>
                        <a:rPr lang="en-US" sz="1800" dirty="0">
                          <a:effectLst/>
                        </a:rPr>
                        <a:t>Researching the possibilities of freedom for</a:t>
                      </a:r>
                      <a:br>
                        <a:rPr lang="en-US" sz="1800" dirty="0">
                          <a:effectLst/>
                        </a:rPr>
                      </a:br>
                      <a:r>
                        <a:rPr lang="en-US" sz="1800" dirty="0">
                          <a:effectLst/>
                        </a:rPr>
                        <a:t>children</a:t>
                      </a:r>
                      <a:endParaRPr lang="sv-SE" sz="1800"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1692975345"/>
                  </a:ext>
                </a:extLst>
              </a:tr>
            </a:tbl>
          </a:graphicData>
        </a:graphic>
      </p:graphicFrame>
      <p:sp>
        <p:nvSpPr>
          <p:cNvPr id="12" name="Rectangle 3">
            <a:extLst>
              <a:ext uri="{FF2B5EF4-FFF2-40B4-BE49-F238E27FC236}">
                <a16:creationId xmlns:a16="http://schemas.microsoft.com/office/drawing/2014/main" id="{9AF78DA6-B831-1747-B34D-B9E950B02B1C}"/>
              </a:ext>
            </a:extLst>
          </p:cNvPr>
          <p:cNvSpPr>
            <a:spLocks noChangeArrowheads="1"/>
          </p:cNvSpPr>
          <p:nvPr/>
        </p:nvSpPr>
        <p:spPr bwMode="auto">
          <a:xfrm>
            <a:off x="4419600" y="298555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graphicFrame>
        <p:nvGraphicFramePr>
          <p:cNvPr id="13" name="Table 12">
            <a:extLst>
              <a:ext uri="{FF2B5EF4-FFF2-40B4-BE49-F238E27FC236}">
                <a16:creationId xmlns:a16="http://schemas.microsoft.com/office/drawing/2014/main" id="{49FFF5FD-44AF-DF4A-B132-857D5CE25829}"/>
              </a:ext>
            </a:extLst>
          </p:cNvPr>
          <p:cNvGraphicFramePr>
            <a:graphicFrameLocks noGrp="1"/>
          </p:cNvGraphicFramePr>
          <p:nvPr>
            <p:extLst>
              <p:ext uri="{D42A27DB-BD31-4B8C-83A1-F6EECF244321}">
                <p14:modId xmlns:p14="http://schemas.microsoft.com/office/powerpoint/2010/main" val="3288865003"/>
              </p:ext>
            </p:extLst>
          </p:nvPr>
        </p:nvGraphicFramePr>
        <p:xfrm>
          <a:off x="5105400" y="3747294"/>
          <a:ext cx="3581400" cy="460375"/>
        </p:xfrm>
        <a:graphic>
          <a:graphicData uri="http://schemas.openxmlformats.org/drawingml/2006/table">
            <a:tbl>
              <a:tblPr>
                <a:tableStyleId>{5C22544A-7EE6-4342-B048-85BDC9FD1C3A}</a:tableStyleId>
              </a:tblPr>
              <a:tblGrid>
                <a:gridCol w="3581400">
                  <a:extLst>
                    <a:ext uri="{9D8B030D-6E8A-4147-A177-3AD203B41FA5}">
                      <a16:colId xmlns:a16="http://schemas.microsoft.com/office/drawing/2014/main" val="3994025460"/>
                    </a:ext>
                  </a:extLst>
                </a:gridCol>
              </a:tblGrid>
              <a:tr h="100729">
                <a:tc>
                  <a:txBody>
                    <a:bodyPr/>
                    <a:lstStyle/>
                    <a:p>
                      <a:pPr algn="l">
                        <a:lnSpc>
                          <a:spcPts val="1800"/>
                        </a:lnSpc>
                        <a:spcBef>
                          <a:spcPts val="1200"/>
                        </a:spcBef>
                        <a:spcAft>
                          <a:spcPts val="0"/>
                        </a:spcAft>
                      </a:pPr>
                      <a:r>
                        <a:rPr lang="en-US" sz="1800" dirty="0">
                          <a:effectLst/>
                        </a:rPr>
                        <a:t>Observation was a new role for teachers as a:</a:t>
                      </a:r>
                      <a:endParaRPr lang="sv-SE" sz="1800" b="1"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3308447628"/>
                  </a:ext>
                </a:extLst>
              </a:tr>
            </a:tbl>
          </a:graphicData>
        </a:graphic>
      </p:graphicFrame>
      <p:sp>
        <p:nvSpPr>
          <p:cNvPr id="14" name="Rectangle 4">
            <a:extLst>
              <a:ext uri="{FF2B5EF4-FFF2-40B4-BE49-F238E27FC236}">
                <a16:creationId xmlns:a16="http://schemas.microsoft.com/office/drawing/2014/main" id="{E420F69B-5C81-5442-9D96-B0167AF55680}"/>
              </a:ext>
            </a:extLst>
          </p:cNvPr>
          <p:cNvSpPr>
            <a:spLocks noChangeArrowheads="1"/>
          </p:cNvSpPr>
          <p:nvPr/>
        </p:nvSpPr>
        <p:spPr bwMode="auto">
          <a:xfrm>
            <a:off x="5621866" y="3447781"/>
            <a:ext cx="397933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graphicFrame>
        <p:nvGraphicFramePr>
          <p:cNvPr id="15" name="Table 14">
            <a:extLst>
              <a:ext uri="{FF2B5EF4-FFF2-40B4-BE49-F238E27FC236}">
                <a16:creationId xmlns:a16="http://schemas.microsoft.com/office/drawing/2014/main" id="{8BEFFDCC-9B93-B344-90A2-BE4D208E173D}"/>
              </a:ext>
            </a:extLst>
          </p:cNvPr>
          <p:cNvGraphicFramePr>
            <a:graphicFrameLocks noGrp="1"/>
          </p:cNvGraphicFramePr>
          <p:nvPr>
            <p:extLst>
              <p:ext uri="{D42A27DB-BD31-4B8C-83A1-F6EECF244321}">
                <p14:modId xmlns:p14="http://schemas.microsoft.com/office/powerpoint/2010/main" val="188714978"/>
              </p:ext>
            </p:extLst>
          </p:nvPr>
        </p:nvGraphicFramePr>
        <p:xfrm>
          <a:off x="5105400" y="4609843"/>
          <a:ext cx="8229600" cy="231775"/>
        </p:xfrm>
        <a:graphic>
          <a:graphicData uri="http://schemas.openxmlformats.org/drawingml/2006/table">
            <a:tbl>
              <a:tblPr>
                <a:tableStyleId>{5C22544A-7EE6-4342-B048-85BDC9FD1C3A}</a:tableStyleId>
              </a:tblPr>
              <a:tblGrid>
                <a:gridCol w="8229600">
                  <a:extLst>
                    <a:ext uri="{9D8B030D-6E8A-4147-A177-3AD203B41FA5}">
                      <a16:colId xmlns:a16="http://schemas.microsoft.com/office/drawing/2014/main" val="2942795422"/>
                    </a:ext>
                  </a:extLst>
                </a:gridCol>
              </a:tblGrid>
              <a:tr h="0">
                <a:tc>
                  <a:txBody>
                    <a:bodyPr/>
                    <a:lstStyle/>
                    <a:p>
                      <a:pPr algn="l">
                        <a:lnSpc>
                          <a:spcPts val="1800"/>
                        </a:lnSpc>
                        <a:spcAft>
                          <a:spcPts val="0"/>
                        </a:spcAft>
                      </a:pPr>
                      <a:r>
                        <a:rPr lang="en-US" sz="1800" dirty="0" err="1">
                          <a:effectLst/>
                        </a:rPr>
                        <a:t>Behavioural</a:t>
                      </a:r>
                      <a:r>
                        <a:rPr lang="en-US" sz="1800" dirty="0">
                          <a:effectLst/>
                        </a:rPr>
                        <a:t> analyst of children</a:t>
                      </a:r>
                      <a:endParaRPr lang="sv-SE" sz="1800"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1226902204"/>
                  </a:ext>
                </a:extLst>
              </a:tr>
            </a:tbl>
          </a:graphicData>
        </a:graphic>
      </p:graphicFrame>
      <p:sp>
        <p:nvSpPr>
          <p:cNvPr id="16" name="Rectangle 5">
            <a:extLst>
              <a:ext uri="{FF2B5EF4-FFF2-40B4-BE49-F238E27FC236}">
                <a16:creationId xmlns:a16="http://schemas.microsoft.com/office/drawing/2014/main" id="{8A48A903-975C-024B-8390-B0010868299E}"/>
              </a:ext>
            </a:extLst>
          </p:cNvPr>
          <p:cNvSpPr>
            <a:spLocks noChangeArrowheads="1"/>
          </p:cNvSpPr>
          <p:nvPr/>
        </p:nvSpPr>
        <p:spPr bwMode="auto">
          <a:xfrm>
            <a:off x="5105400" y="461063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graphicFrame>
        <p:nvGraphicFramePr>
          <p:cNvPr id="17" name="Table 16">
            <a:extLst>
              <a:ext uri="{FF2B5EF4-FFF2-40B4-BE49-F238E27FC236}">
                <a16:creationId xmlns:a16="http://schemas.microsoft.com/office/drawing/2014/main" id="{9C59D9FF-5EE1-9A49-88E7-61C2065B112A}"/>
              </a:ext>
            </a:extLst>
          </p:cNvPr>
          <p:cNvGraphicFramePr>
            <a:graphicFrameLocks noGrp="1"/>
          </p:cNvGraphicFramePr>
          <p:nvPr>
            <p:extLst>
              <p:ext uri="{D42A27DB-BD31-4B8C-83A1-F6EECF244321}">
                <p14:modId xmlns:p14="http://schemas.microsoft.com/office/powerpoint/2010/main" val="3854341668"/>
              </p:ext>
            </p:extLst>
          </p:nvPr>
        </p:nvGraphicFramePr>
        <p:xfrm>
          <a:off x="5105400" y="5348732"/>
          <a:ext cx="8229600" cy="231775"/>
        </p:xfrm>
        <a:graphic>
          <a:graphicData uri="http://schemas.openxmlformats.org/drawingml/2006/table">
            <a:tbl>
              <a:tblPr>
                <a:tableStyleId>{5C22544A-7EE6-4342-B048-85BDC9FD1C3A}</a:tableStyleId>
              </a:tblPr>
              <a:tblGrid>
                <a:gridCol w="8229600">
                  <a:extLst>
                    <a:ext uri="{9D8B030D-6E8A-4147-A177-3AD203B41FA5}">
                      <a16:colId xmlns:a16="http://schemas.microsoft.com/office/drawing/2014/main" val="1206398627"/>
                    </a:ext>
                  </a:extLst>
                </a:gridCol>
              </a:tblGrid>
              <a:tr h="0">
                <a:tc>
                  <a:txBody>
                    <a:bodyPr/>
                    <a:lstStyle/>
                    <a:p>
                      <a:pPr algn="l">
                        <a:lnSpc>
                          <a:spcPts val="1800"/>
                        </a:lnSpc>
                        <a:spcAft>
                          <a:spcPts val="0"/>
                        </a:spcAft>
                      </a:pPr>
                      <a:r>
                        <a:rPr lang="en-US" sz="1800" dirty="0">
                          <a:effectLst/>
                        </a:rPr>
                        <a:t>Facilitator of children's learning</a:t>
                      </a:r>
                      <a:endParaRPr lang="sv-SE" sz="1800"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3354377543"/>
                  </a:ext>
                </a:extLst>
              </a:tr>
            </a:tbl>
          </a:graphicData>
        </a:graphic>
      </p:graphicFrame>
      <p:sp>
        <p:nvSpPr>
          <p:cNvPr id="18" name="Rectangle 6">
            <a:extLst>
              <a:ext uri="{FF2B5EF4-FFF2-40B4-BE49-F238E27FC236}">
                <a16:creationId xmlns:a16="http://schemas.microsoft.com/office/drawing/2014/main" id="{EDE3BB94-96EA-BE45-B9EA-5F6E5FCEB1DF}"/>
              </a:ext>
            </a:extLst>
          </p:cNvPr>
          <p:cNvSpPr>
            <a:spLocks noChangeArrowheads="1"/>
          </p:cNvSpPr>
          <p:nvPr/>
        </p:nvSpPr>
        <p:spPr bwMode="auto">
          <a:xfrm>
            <a:off x="5105400" y="534952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graphicFrame>
        <p:nvGraphicFramePr>
          <p:cNvPr id="19" name="Table 18">
            <a:extLst>
              <a:ext uri="{FF2B5EF4-FFF2-40B4-BE49-F238E27FC236}">
                <a16:creationId xmlns:a16="http://schemas.microsoft.com/office/drawing/2014/main" id="{31BDB04D-ECEE-B24B-8116-A484DED8966F}"/>
              </a:ext>
            </a:extLst>
          </p:cNvPr>
          <p:cNvGraphicFramePr>
            <a:graphicFrameLocks noGrp="1"/>
          </p:cNvGraphicFramePr>
          <p:nvPr>
            <p:extLst>
              <p:ext uri="{D42A27DB-BD31-4B8C-83A1-F6EECF244321}">
                <p14:modId xmlns:p14="http://schemas.microsoft.com/office/powerpoint/2010/main" val="3854009450"/>
              </p:ext>
            </p:extLst>
          </p:nvPr>
        </p:nvGraphicFramePr>
        <p:xfrm>
          <a:off x="304800" y="27897"/>
          <a:ext cx="6286500" cy="965200"/>
        </p:xfrm>
        <a:graphic>
          <a:graphicData uri="http://schemas.openxmlformats.org/drawingml/2006/table">
            <a:tbl>
              <a:tblPr>
                <a:tableStyleId>{5C22544A-7EE6-4342-B048-85BDC9FD1C3A}</a:tableStyleId>
              </a:tblPr>
              <a:tblGrid>
                <a:gridCol w="6286500">
                  <a:extLst>
                    <a:ext uri="{9D8B030D-6E8A-4147-A177-3AD203B41FA5}">
                      <a16:colId xmlns:a16="http://schemas.microsoft.com/office/drawing/2014/main" val="1046999809"/>
                    </a:ext>
                  </a:extLst>
                </a:gridCol>
              </a:tblGrid>
              <a:tr h="734220">
                <a:tc>
                  <a:txBody>
                    <a:bodyPr/>
                    <a:lstStyle/>
                    <a:p>
                      <a:pPr algn="l">
                        <a:lnSpc>
                          <a:spcPts val="3840"/>
                        </a:lnSpc>
                        <a:spcAft>
                          <a:spcPts val="0"/>
                        </a:spcAft>
                      </a:pPr>
                      <a:r>
                        <a:rPr lang="en-US" sz="3200" dirty="0" err="1">
                          <a:effectLst/>
                        </a:rPr>
                        <a:t>Maltinghouse</a:t>
                      </a:r>
                      <a:r>
                        <a:rPr lang="en-US" sz="3200" dirty="0">
                          <a:effectLst/>
                        </a:rPr>
                        <a:t> nursery</a:t>
                      </a:r>
                      <a:br>
                        <a:rPr lang="en-US" sz="3200" dirty="0">
                          <a:effectLst/>
                        </a:rPr>
                      </a:br>
                      <a:r>
                        <a:rPr lang="en-US" sz="3200" dirty="0">
                          <a:effectLst/>
                        </a:rPr>
                        <a:t>school 1924-27, UK</a:t>
                      </a:r>
                      <a:endParaRPr lang="sv-SE" sz="3200" b="1"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43985102"/>
                  </a:ext>
                </a:extLst>
              </a:tr>
            </a:tbl>
          </a:graphicData>
        </a:graphic>
      </p:graphicFrame>
    </p:spTree>
    <p:extLst>
      <p:ext uri="{BB962C8B-B14F-4D97-AF65-F5344CB8AC3E}">
        <p14:creationId xmlns:p14="http://schemas.microsoft.com/office/powerpoint/2010/main" val="2500203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00A245-2175-A346-9F87-1E1250DBE2E8}"/>
              </a:ext>
            </a:extLst>
          </p:cNvPr>
          <p:cNvSpPr>
            <a:spLocks noGrp="1"/>
          </p:cNvSpPr>
          <p:nvPr>
            <p:ph sz="half" idx="1"/>
          </p:nvPr>
        </p:nvSpPr>
        <p:spPr>
          <a:xfrm>
            <a:off x="457200" y="228600"/>
            <a:ext cx="8077200" cy="6400800"/>
          </a:xfrm>
        </p:spPr>
        <p:txBody>
          <a:bodyPr>
            <a:noAutofit/>
          </a:bodyPr>
          <a:lstStyle/>
          <a:p>
            <a:pPr marL="0" indent="0">
              <a:buNone/>
            </a:pPr>
            <a:r>
              <a:rPr lang="el-GR" sz="2000" dirty="0">
                <a:solidFill>
                  <a:srgbClr val="C00000"/>
                </a:solidFill>
              </a:rPr>
              <a:t>1</a:t>
            </a:r>
            <a:r>
              <a:rPr lang="el-GR" sz="2000" baseline="30000" dirty="0">
                <a:solidFill>
                  <a:srgbClr val="C00000"/>
                </a:solidFill>
              </a:rPr>
              <a:t>ο</a:t>
            </a:r>
            <a:r>
              <a:rPr lang="el-GR" sz="2000" dirty="0">
                <a:solidFill>
                  <a:srgbClr val="C00000"/>
                </a:solidFill>
              </a:rPr>
              <a:t> Μέρος </a:t>
            </a:r>
          </a:p>
          <a:p>
            <a:r>
              <a:rPr lang="el-GR" sz="2000" dirty="0"/>
              <a:t>ΤΟ ΝΗΠΙΑΓΩΓΕΙΟ ΣΤΟΝ 21Ο ΑΙΩΝΑ</a:t>
            </a:r>
          </a:p>
          <a:p>
            <a:pPr lvl="1"/>
            <a:r>
              <a:rPr lang="el-GR" sz="1600" dirty="0" err="1"/>
              <a:t>Προωθώντας</a:t>
            </a:r>
            <a:r>
              <a:rPr lang="el-GR" sz="1600" dirty="0"/>
              <a:t> την </a:t>
            </a:r>
            <a:r>
              <a:rPr lang="el-GR" sz="1600" dirty="0" err="1"/>
              <a:t>ανάπτυξη</a:t>
            </a:r>
            <a:r>
              <a:rPr lang="el-GR" sz="1600" dirty="0"/>
              <a:t> </a:t>
            </a:r>
            <a:r>
              <a:rPr lang="el-GR" sz="1600" dirty="0" err="1"/>
              <a:t>βασικών</a:t>
            </a:r>
            <a:r>
              <a:rPr lang="el-GR" sz="1600" dirty="0"/>
              <a:t> </a:t>
            </a:r>
            <a:r>
              <a:rPr lang="el-GR" sz="1600" dirty="0" err="1"/>
              <a:t>ικανοτήτων</a:t>
            </a:r>
            <a:endParaRPr lang="el-GR" sz="1600" dirty="0"/>
          </a:p>
          <a:p>
            <a:r>
              <a:rPr lang="el-GR" sz="2000" dirty="0"/>
              <a:t>ΒΑΣΙΚΕΣ ΑΡΧΕΣ ΓΙΑ ΤΗ ΜΑΘΗΣΗ ΚΑΙ ΤΗ ΔΙΔΑΣΚΑΛΙΑ ΣΤΗΝ ΠΡΟΣΧΟΛΙΚΗ ΕΚΠΑΙΔΕΥΣΗ</a:t>
            </a:r>
          </a:p>
          <a:p>
            <a:pPr lvl="1"/>
            <a:r>
              <a:rPr lang="el-GR" sz="1600" dirty="0" err="1"/>
              <a:t>Αναγνωρίζοντας</a:t>
            </a:r>
            <a:r>
              <a:rPr lang="el-GR" sz="1600" dirty="0"/>
              <a:t> τη </a:t>
            </a:r>
            <a:r>
              <a:rPr lang="el-GR" sz="1600" dirty="0" err="1"/>
              <a:t>διαφορετικότητα</a:t>
            </a:r>
            <a:r>
              <a:rPr lang="el-GR" sz="1600" dirty="0"/>
              <a:t> &amp; </a:t>
            </a:r>
            <a:r>
              <a:rPr lang="el-GR" sz="1600" dirty="0" err="1"/>
              <a:t>Αναπτύσσοντας</a:t>
            </a:r>
            <a:r>
              <a:rPr lang="el-GR" sz="1600" dirty="0"/>
              <a:t> </a:t>
            </a:r>
            <a:r>
              <a:rPr lang="el-GR" sz="1600" dirty="0" err="1"/>
              <a:t>διαφοροποιημένες</a:t>
            </a:r>
            <a:r>
              <a:rPr lang="el-GR" sz="1600" dirty="0"/>
              <a:t> </a:t>
            </a:r>
            <a:r>
              <a:rPr lang="el-GR" sz="1600" dirty="0" err="1"/>
              <a:t>προσεγγίσεις</a:t>
            </a:r>
            <a:endParaRPr lang="el-GR" sz="1600" dirty="0"/>
          </a:p>
          <a:p>
            <a:pPr lvl="1"/>
            <a:r>
              <a:rPr lang="el-GR" sz="1600" dirty="0" err="1"/>
              <a:t>Οργανώνοντας</a:t>
            </a:r>
            <a:r>
              <a:rPr lang="el-GR" sz="1600" dirty="0"/>
              <a:t> τη </a:t>
            </a:r>
            <a:r>
              <a:rPr lang="el-GR" sz="1600" dirty="0" err="1"/>
              <a:t>μάθηση</a:t>
            </a:r>
            <a:r>
              <a:rPr lang="el-GR" sz="1600" dirty="0"/>
              <a:t> και τη </a:t>
            </a:r>
            <a:r>
              <a:rPr lang="el-GR" sz="1600" dirty="0" err="1"/>
              <a:t>διδασκαλία</a:t>
            </a:r>
            <a:r>
              <a:rPr lang="el-GR" sz="1600" dirty="0"/>
              <a:t> στο </a:t>
            </a:r>
            <a:r>
              <a:rPr lang="el-GR" sz="1600" dirty="0" err="1"/>
              <a:t>νηπιαγωγείο</a:t>
            </a:r>
            <a:endParaRPr lang="el-GR" sz="1600" dirty="0"/>
          </a:p>
          <a:p>
            <a:pPr lvl="1"/>
            <a:r>
              <a:rPr lang="el-GR" sz="1600" dirty="0" err="1"/>
              <a:t>Αξιολόγηση</a:t>
            </a:r>
            <a:r>
              <a:rPr lang="el-GR" sz="1600" dirty="0"/>
              <a:t> για τη </a:t>
            </a:r>
            <a:r>
              <a:rPr lang="el-GR" sz="1600" dirty="0" err="1"/>
              <a:t>μάθηση</a:t>
            </a:r>
            <a:endParaRPr lang="el-GR" sz="1600" dirty="0"/>
          </a:p>
          <a:p>
            <a:pPr lvl="1"/>
            <a:r>
              <a:rPr lang="el-GR" sz="1600" dirty="0"/>
              <a:t>Η </a:t>
            </a:r>
            <a:r>
              <a:rPr lang="el-GR" sz="1600" dirty="0" err="1"/>
              <a:t>ένταξη</a:t>
            </a:r>
            <a:r>
              <a:rPr lang="el-GR" sz="1600" dirty="0"/>
              <a:t> στο </a:t>
            </a:r>
            <a:r>
              <a:rPr lang="el-GR" sz="1600" dirty="0" err="1"/>
              <a:t>νηπιαγωγείο</a:t>
            </a:r>
            <a:endParaRPr lang="el-GR" sz="1600" dirty="0"/>
          </a:p>
          <a:p>
            <a:pPr lvl="1"/>
            <a:r>
              <a:rPr lang="el-GR" sz="1600" dirty="0"/>
              <a:t>Η </a:t>
            </a:r>
            <a:r>
              <a:rPr lang="el-GR" sz="1600" dirty="0" err="1"/>
              <a:t>σημασία</a:t>
            </a:r>
            <a:r>
              <a:rPr lang="el-GR" sz="1600" dirty="0"/>
              <a:t> της </a:t>
            </a:r>
            <a:r>
              <a:rPr lang="el-GR" sz="1600" dirty="0" err="1"/>
              <a:t>συνεργασίας</a:t>
            </a:r>
            <a:r>
              <a:rPr lang="el-GR" sz="1600" dirty="0"/>
              <a:t> </a:t>
            </a:r>
            <a:r>
              <a:rPr lang="el-GR" sz="1600" dirty="0" err="1"/>
              <a:t>νηπιαγωγείου</a:t>
            </a:r>
            <a:r>
              <a:rPr lang="el-GR" sz="1600" dirty="0"/>
              <a:t> – </a:t>
            </a:r>
            <a:r>
              <a:rPr lang="el-GR" sz="1600" dirty="0" err="1"/>
              <a:t>οικογένειας</a:t>
            </a:r>
            <a:endParaRPr lang="el-GR" sz="1600" dirty="0"/>
          </a:p>
          <a:p>
            <a:pPr lvl="1"/>
            <a:r>
              <a:rPr lang="el-GR" sz="1600" dirty="0" err="1"/>
              <a:t>Διευκολύνοντας</a:t>
            </a:r>
            <a:r>
              <a:rPr lang="el-GR" sz="1600" dirty="0"/>
              <a:t> τις </a:t>
            </a:r>
            <a:r>
              <a:rPr lang="el-GR" sz="1600" dirty="0" err="1"/>
              <a:t>μεταβάσεις</a:t>
            </a:r>
            <a:r>
              <a:rPr lang="el-GR" sz="1600" dirty="0"/>
              <a:t> </a:t>
            </a:r>
            <a:r>
              <a:rPr lang="el-GR" sz="1600" dirty="0" err="1"/>
              <a:t>παιδιών</a:t>
            </a:r>
            <a:r>
              <a:rPr lang="el-GR" sz="1600" dirty="0"/>
              <a:t> και </a:t>
            </a:r>
            <a:r>
              <a:rPr lang="el-GR" sz="1600" dirty="0" err="1"/>
              <a:t>οικογενειών</a:t>
            </a:r>
            <a:r>
              <a:rPr lang="el-GR" sz="1600" dirty="0"/>
              <a:t> </a:t>
            </a:r>
          </a:p>
          <a:p>
            <a:pPr marL="0" indent="0">
              <a:buNone/>
            </a:pPr>
            <a:endParaRPr lang="el-GR" sz="2000" dirty="0"/>
          </a:p>
          <a:p>
            <a:pPr marL="0" indent="0">
              <a:buNone/>
            </a:pPr>
            <a:r>
              <a:rPr lang="el-GR" sz="2000" dirty="0">
                <a:solidFill>
                  <a:srgbClr val="C00000"/>
                </a:solidFill>
              </a:rPr>
              <a:t>2</a:t>
            </a:r>
            <a:r>
              <a:rPr lang="el-GR" sz="2000" baseline="30000" dirty="0">
                <a:solidFill>
                  <a:srgbClr val="C00000"/>
                </a:solidFill>
              </a:rPr>
              <a:t>ο</a:t>
            </a:r>
            <a:r>
              <a:rPr lang="el-GR" sz="2000" dirty="0">
                <a:solidFill>
                  <a:srgbClr val="C00000"/>
                </a:solidFill>
              </a:rPr>
              <a:t> Μ</a:t>
            </a:r>
            <a:r>
              <a:rPr lang="sv-SE" sz="2000" dirty="0" err="1">
                <a:solidFill>
                  <a:srgbClr val="C00000"/>
                </a:solidFill>
              </a:rPr>
              <a:t>έ</a:t>
            </a:r>
            <a:r>
              <a:rPr lang="el-GR" sz="2000" dirty="0" err="1">
                <a:solidFill>
                  <a:srgbClr val="C00000"/>
                </a:solidFill>
              </a:rPr>
              <a:t>ρος</a:t>
            </a:r>
            <a:endParaRPr lang="el-GR" sz="2000" dirty="0">
              <a:solidFill>
                <a:srgbClr val="C00000"/>
              </a:solidFill>
            </a:endParaRPr>
          </a:p>
          <a:p>
            <a:pPr marL="0" indent="0">
              <a:buNone/>
            </a:pPr>
            <a:r>
              <a:rPr lang="el-GR" sz="2000" dirty="0"/>
              <a:t>Μαθησιακές Περιοχές</a:t>
            </a:r>
          </a:p>
          <a:p>
            <a:pPr marL="0" indent="0">
              <a:buNone/>
            </a:pPr>
            <a:r>
              <a:rPr lang="el-GR" sz="1800" dirty="0"/>
              <a:t>	Προσωπική και Κοινωνική Ανάπτυξη / Φυσικές Επιστήμες</a:t>
            </a:r>
          </a:p>
          <a:p>
            <a:pPr marL="0" indent="0">
              <a:buNone/>
            </a:pPr>
            <a:r>
              <a:rPr lang="el-GR" sz="1800" dirty="0"/>
              <a:t>	Τεχνολογίες Πληροφοριών και Επικοινωνίας /Περιβαλλοντική Εκπαίδευση</a:t>
            </a:r>
          </a:p>
          <a:p>
            <a:pPr marL="0" indent="0">
              <a:buNone/>
            </a:pPr>
            <a:r>
              <a:rPr lang="el-GR" sz="1800" dirty="0"/>
              <a:t>	</a:t>
            </a:r>
            <a:r>
              <a:rPr lang="el-GR" sz="1800" u="sng" dirty="0"/>
              <a:t>Μαθηματικά</a:t>
            </a:r>
            <a:r>
              <a:rPr lang="el-GR" sz="1800" dirty="0"/>
              <a:t> / Γλώσσα / Φυσική Αγωγή / Τέχνες / Κοινωνικές Επιστήμες</a:t>
            </a:r>
          </a:p>
          <a:p>
            <a:pPr marL="0" indent="0">
              <a:buNone/>
            </a:pPr>
            <a:endParaRPr lang="sv-SE" sz="2000" dirty="0"/>
          </a:p>
        </p:txBody>
      </p:sp>
    </p:spTree>
    <p:extLst>
      <p:ext uri="{BB962C8B-B14F-4D97-AF65-F5344CB8AC3E}">
        <p14:creationId xmlns:p14="http://schemas.microsoft.com/office/powerpoint/2010/main" val="44154434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DE826B2B-31C6-2744-9BDB-67EC87AC6EA3}"/>
              </a:ext>
            </a:extLst>
          </p:cNvPr>
          <p:cNvGraphicFramePr>
            <a:graphicFrameLocks noGrp="1"/>
          </p:cNvGraphicFramePr>
          <p:nvPr>
            <p:extLst>
              <p:ext uri="{D42A27DB-BD31-4B8C-83A1-F6EECF244321}">
                <p14:modId xmlns:p14="http://schemas.microsoft.com/office/powerpoint/2010/main" val="1925693663"/>
              </p:ext>
            </p:extLst>
          </p:nvPr>
        </p:nvGraphicFramePr>
        <p:xfrm>
          <a:off x="266700" y="274638"/>
          <a:ext cx="4381500" cy="3942080"/>
        </p:xfrm>
        <a:graphic>
          <a:graphicData uri="http://schemas.openxmlformats.org/drawingml/2006/table">
            <a:tbl>
              <a:tblPr>
                <a:tableStyleId>{5C22544A-7EE6-4342-B048-85BDC9FD1C3A}</a:tableStyleId>
              </a:tblPr>
              <a:tblGrid>
                <a:gridCol w="4381500">
                  <a:extLst>
                    <a:ext uri="{9D8B030D-6E8A-4147-A177-3AD203B41FA5}">
                      <a16:colId xmlns:a16="http://schemas.microsoft.com/office/drawing/2014/main" val="2623418002"/>
                    </a:ext>
                  </a:extLst>
                </a:gridCol>
              </a:tblGrid>
              <a:tr h="3124200">
                <a:tc>
                  <a:txBody>
                    <a:bodyPr/>
                    <a:lstStyle/>
                    <a:p>
                      <a:pPr algn="l">
                        <a:spcAft>
                          <a:spcPts val="0"/>
                        </a:spcAft>
                      </a:pPr>
                      <a:r>
                        <a:rPr lang="en-US" sz="1900" u="none" strike="noStrike" spc="0" dirty="0">
                          <a:effectLst/>
                        </a:rPr>
                        <a:t>Revolution in Learning,</a:t>
                      </a:r>
                      <a:endParaRPr lang="sv-SE" sz="1200" dirty="0">
                        <a:effectLst/>
                      </a:endParaRPr>
                    </a:p>
                    <a:p>
                      <a:pPr algn="l">
                        <a:spcAft>
                          <a:spcPts val="0"/>
                        </a:spcAft>
                      </a:pPr>
                      <a:r>
                        <a:rPr lang="en-US" sz="1900" u="none" strike="noStrike" spc="0" dirty="0">
                          <a:effectLst/>
                        </a:rPr>
                        <a:t>by</a:t>
                      </a:r>
                      <a:endParaRPr lang="sv-SE" sz="1200" dirty="0">
                        <a:effectLst/>
                      </a:endParaRPr>
                    </a:p>
                    <a:p>
                      <a:pPr algn="l">
                        <a:spcAft>
                          <a:spcPts val="1445"/>
                        </a:spcAft>
                      </a:pPr>
                      <a:r>
                        <a:rPr lang="en-US" sz="1900" u="none" strike="noStrike" spc="0" dirty="0">
                          <a:effectLst/>
                        </a:rPr>
                        <a:t>Maya Pines, 1966</a:t>
                      </a:r>
                      <a:endParaRPr lang="sv-SE" sz="1200" dirty="0">
                        <a:effectLst/>
                      </a:endParaRPr>
                    </a:p>
                    <a:p>
                      <a:pPr marL="190500" indent="1231900" algn="l">
                        <a:lnSpc>
                          <a:spcPts val="3890"/>
                        </a:lnSpc>
                        <a:spcAft>
                          <a:spcPts val="0"/>
                        </a:spcAft>
                      </a:pPr>
                      <a:r>
                        <a:rPr lang="en-US" sz="2100" u="none" strike="noStrike" spc="0" dirty="0">
                          <a:effectLst/>
                        </a:rPr>
                        <a:t>"battleground"</a:t>
                      </a:r>
                      <a:br>
                        <a:rPr lang="en-US" sz="2100" u="none" strike="noStrike" spc="0" dirty="0">
                          <a:effectLst/>
                        </a:rPr>
                      </a:br>
                      <a:r>
                        <a:rPr lang="en-US" sz="1800" u="none" strike="noStrike" spc="0" dirty="0">
                          <a:effectLst/>
                        </a:rPr>
                        <a:t>Establishment group:</a:t>
                      </a:r>
                      <a:endParaRPr lang="sv-SE" sz="1800" dirty="0">
                        <a:effectLst/>
                      </a:endParaRPr>
                    </a:p>
                    <a:p>
                      <a:pPr marL="342900" lvl="0" indent="-342900" algn="l">
                        <a:lnSpc>
                          <a:spcPts val="1945"/>
                        </a:lnSpc>
                        <a:spcAft>
                          <a:spcPts val="1835"/>
                        </a:spcAft>
                        <a:buClr>
                          <a:srgbClr val="000000"/>
                        </a:buClr>
                        <a:buSzPts val="2300"/>
                        <a:buFont typeface="Arial" panose="020B0604020202020204" pitchFamily="34" charset="0"/>
                        <a:buChar char="•"/>
                        <a:tabLst>
                          <a:tab pos="324485" algn="l"/>
                        </a:tabLst>
                      </a:pPr>
                      <a:r>
                        <a:rPr lang="en-US" sz="1800" u="none" strike="noStrike" spc="0" dirty="0">
                          <a:effectLst/>
                        </a:rPr>
                        <a:t>Concerned primarily with</a:t>
                      </a:r>
                      <a:br>
                        <a:rPr lang="en-US" sz="1800" u="none" strike="noStrike" spc="0" dirty="0">
                          <a:effectLst/>
                        </a:rPr>
                      </a:br>
                      <a:r>
                        <a:rPr lang="en-US" sz="1800" u="none" strike="noStrike" spc="0" dirty="0">
                          <a:effectLst/>
                        </a:rPr>
                        <a:t>children's emotional and social</a:t>
                      </a:r>
                      <a:br>
                        <a:rPr lang="en-US" sz="1800" u="none" strike="noStrike" spc="0" dirty="0">
                          <a:effectLst/>
                        </a:rPr>
                      </a:br>
                      <a:r>
                        <a:rPr lang="en-US" sz="1800" u="none" strike="noStrike" spc="0" dirty="0">
                          <a:effectLst/>
                        </a:rPr>
                        <a:t>development.</a:t>
                      </a:r>
                      <a:endParaRPr lang="sv-SE" sz="1800" u="none" strike="noStrike" spc="0" dirty="0">
                        <a:effectLst/>
                      </a:endParaRPr>
                    </a:p>
                    <a:p>
                      <a:pPr marL="342900" lvl="0" indent="-342900" algn="l">
                        <a:lnSpc>
                          <a:spcPts val="1900"/>
                        </a:lnSpc>
                        <a:spcAft>
                          <a:spcPts val="1835"/>
                        </a:spcAft>
                        <a:buClr>
                          <a:srgbClr val="000000"/>
                        </a:buClr>
                        <a:buSzPts val="2300"/>
                        <a:buFont typeface="Arial" panose="020B0604020202020204" pitchFamily="34" charset="0"/>
                        <a:buChar char="•"/>
                        <a:tabLst>
                          <a:tab pos="324485" algn="l"/>
                        </a:tabLst>
                      </a:pPr>
                      <a:r>
                        <a:rPr lang="en-US" sz="1800" u="none" strike="noStrike" spc="0" dirty="0">
                          <a:effectLst/>
                        </a:rPr>
                        <a:t>Believe in educating whole child</a:t>
                      </a:r>
                      <a:endParaRPr lang="sv-SE" sz="1800" u="none" strike="noStrike" spc="0" dirty="0">
                        <a:effectLst/>
                      </a:endParaRPr>
                    </a:p>
                    <a:p>
                      <a:pPr marL="342900" lvl="0" indent="-342900" algn="l">
                        <a:lnSpc>
                          <a:spcPts val="1945"/>
                        </a:lnSpc>
                        <a:spcAft>
                          <a:spcPts val="0"/>
                        </a:spcAft>
                        <a:buClr>
                          <a:srgbClr val="000000"/>
                        </a:buClr>
                        <a:buSzPts val="2300"/>
                        <a:buFont typeface="Arial" panose="020B0604020202020204" pitchFamily="34" charset="0"/>
                        <a:buChar char="•"/>
                        <a:tabLst>
                          <a:tab pos="196850" algn="l"/>
                        </a:tabLst>
                      </a:pPr>
                      <a:r>
                        <a:rPr lang="en-US" sz="1800" u="none" strike="noStrike" spc="0" dirty="0">
                          <a:effectLst/>
                        </a:rPr>
                        <a:t>Let child learn from experience at</a:t>
                      </a:r>
                      <a:br>
                        <a:rPr lang="en-US" sz="1800" u="none" strike="noStrike" spc="0" dirty="0">
                          <a:effectLst/>
                        </a:rPr>
                      </a:br>
                      <a:r>
                        <a:rPr lang="en-US" sz="1800" u="none" strike="noStrike" spc="0" dirty="0">
                          <a:effectLst/>
                        </a:rPr>
                        <a:t>their own pace</a:t>
                      </a:r>
                      <a:endParaRPr lang="sv-SE" sz="1800" u="none" strike="noStrike" spc="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extLst>
                  <a:ext uri="{0D108BD9-81ED-4DB2-BD59-A6C34878D82A}">
                    <a16:rowId xmlns:a16="http://schemas.microsoft.com/office/drawing/2014/main" val="2940111387"/>
                  </a:ext>
                </a:extLst>
              </a:tr>
            </a:tbl>
          </a:graphicData>
        </a:graphic>
      </p:graphicFrame>
      <p:sp>
        <p:nvSpPr>
          <p:cNvPr id="9" name="Rectangle 2">
            <a:extLst>
              <a:ext uri="{FF2B5EF4-FFF2-40B4-BE49-F238E27FC236}">
                <a16:creationId xmlns:a16="http://schemas.microsoft.com/office/drawing/2014/main" id="{FF7538AE-62C8-7A42-9A25-0804DBF3018C}"/>
              </a:ext>
            </a:extLst>
          </p:cNvPr>
          <p:cNvSpPr>
            <a:spLocks noChangeArrowheads="1"/>
          </p:cNvSpPr>
          <p:nvPr/>
        </p:nvSpPr>
        <p:spPr bwMode="auto">
          <a:xfrm>
            <a:off x="266700" y="274131"/>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graphicFrame>
        <p:nvGraphicFramePr>
          <p:cNvPr id="10" name="Table 9">
            <a:extLst>
              <a:ext uri="{FF2B5EF4-FFF2-40B4-BE49-F238E27FC236}">
                <a16:creationId xmlns:a16="http://schemas.microsoft.com/office/drawing/2014/main" id="{125762A5-5C6B-8545-9B98-78EBE60D9EA1}"/>
              </a:ext>
            </a:extLst>
          </p:cNvPr>
          <p:cNvGraphicFramePr>
            <a:graphicFrameLocks noGrp="1"/>
          </p:cNvGraphicFramePr>
          <p:nvPr>
            <p:extLst>
              <p:ext uri="{D42A27DB-BD31-4B8C-83A1-F6EECF244321}">
                <p14:modId xmlns:p14="http://schemas.microsoft.com/office/powerpoint/2010/main" val="2245937500"/>
              </p:ext>
            </p:extLst>
          </p:nvPr>
        </p:nvGraphicFramePr>
        <p:xfrm>
          <a:off x="3990976" y="273632"/>
          <a:ext cx="4381500" cy="3978536"/>
        </p:xfrm>
        <a:graphic>
          <a:graphicData uri="http://schemas.openxmlformats.org/drawingml/2006/table">
            <a:tbl>
              <a:tblPr>
                <a:tableStyleId>{5C22544A-7EE6-4342-B048-85BDC9FD1C3A}</a:tableStyleId>
              </a:tblPr>
              <a:tblGrid>
                <a:gridCol w="4381500">
                  <a:extLst>
                    <a:ext uri="{9D8B030D-6E8A-4147-A177-3AD203B41FA5}">
                      <a16:colId xmlns:a16="http://schemas.microsoft.com/office/drawing/2014/main" val="4238086214"/>
                    </a:ext>
                  </a:extLst>
                </a:gridCol>
              </a:tblGrid>
              <a:tr h="3978536">
                <a:tc>
                  <a:txBody>
                    <a:bodyPr/>
                    <a:lstStyle/>
                    <a:p>
                      <a:pPr marL="177800" algn="l">
                        <a:lnSpc>
                          <a:spcPts val="1700"/>
                        </a:lnSpc>
                        <a:spcAft>
                          <a:spcPts val="1250"/>
                        </a:spcAft>
                      </a:pPr>
                      <a:r>
                        <a:rPr lang="en-US" sz="1800" u="none" strike="noStrike" spc="0" dirty="0">
                          <a:effectLst/>
                        </a:rPr>
                        <a:t>Cognitive group</a:t>
                      </a:r>
                      <a:endParaRPr lang="sv-SE" sz="1800" dirty="0">
                        <a:effectLst/>
                      </a:endParaRPr>
                    </a:p>
                    <a:p>
                      <a:pPr marL="342900" lvl="0" indent="-342900" algn="l">
                        <a:lnSpc>
                          <a:spcPts val="1700"/>
                        </a:lnSpc>
                        <a:spcAft>
                          <a:spcPts val="1370"/>
                        </a:spcAft>
                        <a:buClr>
                          <a:srgbClr val="000000"/>
                        </a:buClr>
                        <a:buSzPts val="1700"/>
                        <a:buFont typeface="Arial" panose="020B0604020202020204" pitchFamily="34" charset="0"/>
                        <a:buChar char="•"/>
                        <a:tabLst>
                          <a:tab pos="274320" algn="l"/>
                        </a:tabLst>
                      </a:pPr>
                      <a:r>
                        <a:rPr lang="en-US" sz="1800" u="none" strike="noStrike" spc="0" dirty="0">
                          <a:effectLst/>
                        </a:rPr>
                        <a:t>Scientific background</a:t>
                      </a:r>
                      <a:endParaRPr lang="sv-SE" sz="1800" u="none" strike="noStrike" spc="0" dirty="0">
                        <a:effectLst/>
                      </a:endParaRPr>
                    </a:p>
                    <a:p>
                      <a:pPr marL="342900" lvl="0" indent="-342900" algn="l">
                        <a:lnSpc>
                          <a:spcPts val="1585"/>
                        </a:lnSpc>
                        <a:spcAft>
                          <a:spcPts val="1200"/>
                        </a:spcAft>
                        <a:buClr>
                          <a:srgbClr val="000000"/>
                        </a:buClr>
                        <a:buSzPts val="1700"/>
                        <a:buFont typeface="Arial" panose="020B0604020202020204" pitchFamily="34" charset="0"/>
                        <a:buChar char="•"/>
                        <a:tabLst>
                          <a:tab pos="152400" algn="l"/>
                        </a:tabLst>
                      </a:pPr>
                      <a:r>
                        <a:rPr lang="en-US" sz="1800" u="none" strike="noStrike" spc="0" dirty="0">
                          <a:effectLst/>
                        </a:rPr>
                        <a:t>Could raise a nation's intelligence</a:t>
                      </a:r>
                      <a:br>
                        <a:rPr lang="en-US" sz="1800" u="none" strike="noStrike" spc="0" dirty="0">
                          <a:effectLst/>
                        </a:rPr>
                      </a:br>
                      <a:r>
                        <a:rPr lang="en-US" sz="1800" u="none" strike="noStrike" spc="0" dirty="0">
                          <a:effectLst/>
                        </a:rPr>
                        <a:t>through early learning by using a</a:t>
                      </a:r>
                      <a:br>
                        <a:rPr lang="en-US" sz="1800" u="none" strike="noStrike" spc="0" dirty="0">
                          <a:effectLst/>
                        </a:rPr>
                      </a:br>
                      <a:r>
                        <a:rPr lang="en-US" sz="1800" u="none" strike="noStrike" spc="0" dirty="0">
                          <a:effectLst/>
                        </a:rPr>
                        <a:t>more scientific approach - planned</a:t>
                      </a:r>
                      <a:br>
                        <a:rPr lang="en-US" sz="1800" u="none" strike="noStrike" spc="0" dirty="0">
                          <a:effectLst/>
                        </a:rPr>
                      </a:br>
                      <a:r>
                        <a:rPr lang="en-US" sz="1800" u="none" strike="noStrike" spc="0" dirty="0">
                          <a:effectLst/>
                        </a:rPr>
                        <a:t>sequential learning</a:t>
                      </a:r>
                      <a:endParaRPr lang="sv-SE" sz="1800" u="none" strike="noStrike" spc="0" dirty="0">
                        <a:effectLst/>
                      </a:endParaRPr>
                    </a:p>
                    <a:p>
                      <a:pPr marL="342900" lvl="0" indent="-342900" algn="l">
                        <a:lnSpc>
                          <a:spcPts val="1585"/>
                        </a:lnSpc>
                        <a:spcAft>
                          <a:spcPts val="1220"/>
                        </a:spcAft>
                        <a:buClr>
                          <a:srgbClr val="000000"/>
                        </a:buClr>
                        <a:buSzPts val="1700"/>
                        <a:buFont typeface="Arial" panose="020B0604020202020204" pitchFamily="34" charset="0"/>
                        <a:buChar char="•"/>
                        <a:tabLst>
                          <a:tab pos="152400" algn="l"/>
                        </a:tabLst>
                      </a:pPr>
                      <a:r>
                        <a:rPr lang="en-US" sz="1800" u="none" strike="noStrike" spc="0" dirty="0">
                          <a:effectLst/>
                        </a:rPr>
                        <a:t>By failing to take advantage of</a:t>
                      </a:r>
                      <a:br>
                        <a:rPr lang="en-US" sz="1800" u="none" strike="noStrike" spc="0" dirty="0">
                          <a:effectLst/>
                        </a:rPr>
                      </a:br>
                      <a:r>
                        <a:rPr lang="en-US" sz="1800" u="none" strike="noStrike" spc="0" dirty="0">
                          <a:effectLst/>
                        </a:rPr>
                        <a:t>young children's real drive to know</a:t>
                      </a:r>
                      <a:br>
                        <a:rPr lang="en-US" sz="1800" u="none" strike="noStrike" spc="0" dirty="0">
                          <a:effectLst/>
                        </a:rPr>
                      </a:br>
                      <a:r>
                        <a:rPr lang="en-US" sz="1800" u="none" strike="noStrike" spc="0" dirty="0">
                          <a:effectLst/>
                        </a:rPr>
                        <a:t>the Establishment is wasting</a:t>
                      </a:r>
                      <a:br>
                        <a:rPr lang="en-US" sz="1800" u="none" strike="noStrike" spc="0" dirty="0">
                          <a:effectLst/>
                        </a:rPr>
                      </a:br>
                      <a:r>
                        <a:rPr lang="en-US" sz="1800" u="none" strike="noStrike" spc="0" dirty="0">
                          <a:effectLst/>
                        </a:rPr>
                        <a:t>potential</a:t>
                      </a:r>
                      <a:endParaRPr lang="sv-SE" sz="1800" u="none" strike="noStrike" spc="0" dirty="0">
                        <a:effectLst/>
                      </a:endParaRPr>
                    </a:p>
                    <a:p>
                      <a:pPr marL="342900" lvl="0" indent="-342900" algn="l">
                        <a:lnSpc>
                          <a:spcPts val="1560"/>
                        </a:lnSpc>
                        <a:spcAft>
                          <a:spcPts val="0"/>
                        </a:spcAft>
                        <a:buClr>
                          <a:srgbClr val="000000"/>
                        </a:buClr>
                        <a:buSzPts val="1700"/>
                        <a:buFont typeface="Arial" panose="020B0604020202020204" pitchFamily="34" charset="0"/>
                        <a:buChar char="•"/>
                        <a:tabLst>
                          <a:tab pos="149225" algn="l"/>
                        </a:tabLst>
                      </a:pPr>
                      <a:r>
                        <a:rPr lang="en-US" sz="1800" u="none" strike="noStrike" spc="0" dirty="0">
                          <a:effectLst/>
                        </a:rPr>
                        <a:t>View that happiness comes from</a:t>
                      </a:r>
                      <a:br>
                        <a:rPr lang="en-US" sz="1800" u="none" strike="noStrike" spc="0" dirty="0">
                          <a:effectLst/>
                        </a:rPr>
                      </a:br>
                      <a:r>
                        <a:rPr lang="en-US" sz="1800" u="none" strike="noStrike" spc="0" dirty="0">
                          <a:effectLst/>
                        </a:rPr>
                        <a:t>more than play alone -</a:t>
                      </a:r>
                      <a:br>
                        <a:rPr lang="en-US" sz="1800" u="none" strike="noStrike" spc="0" dirty="0">
                          <a:effectLst/>
                        </a:rPr>
                      </a:br>
                      <a:r>
                        <a:rPr lang="en-US" sz="1800" u="none" strike="noStrike" spc="0" dirty="0">
                          <a:effectLst/>
                        </a:rPr>
                        <a:t>achievement also important.</a:t>
                      </a:r>
                      <a:br>
                        <a:rPr lang="en-US" sz="1800" u="none" strike="noStrike" spc="0" dirty="0">
                          <a:effectLst/>
                        </a:rPr>
                      </a:br>
                      <a:r>
                        <a:rPr lang="en-US" sz="1800" u="none" strike="noStrike" spc="0" dirty="0" err="1">
                          <a:effectLst/>
                        </a:rPr>
                        <a:t>Culurally</a:t>
                      </a:r>
                      <a:r>
                        <a:rPr lang="en-US" sz="1800" u="none" strike="noStrike" spc="0" dirty="0">
                          <a:effectLst/>
                        </a:rPr>
                        <a:t> deprived children need</a:t>
                      </a:r>
                      <a:br>
                        <a:rPr lang="en-US" sz="1800" u="none" strike="noStrike" spc="0" dirty="0">
                          <a:effectLst/>
                        </a:rPr>
                      </a:br>
                      <a:r>
                        <a:rPr lang="en-US" sz="1800" u="none" strike="noStrike" spc="0" dirty="0">
                          <a:effectLst/>
                        </a:rPr>
                        <a:t>more stimulation</a:t>
                      </a:r>
                      <a:endParaRPr lang="sv-SE" sz="1800" u="none" strike="noStrike" spc="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596897076"/>
                  </a:ext>
                </a:extLst>
              </a:tr>
            </a:tbl>
          </a:graphicData>
        </a:graphic>
      </p:graphicFrame>
      <p:sp>
        <p:nvSpPr>
          <p:cNvPr id="11" name="Rectangle 3">
            <a:extLst>
              <a:ext uri="{FF2B5EF4-FFF2-40B4-BE49-F238E27FC236}">
                <a16:creationId xmlns:a16="http://schemas.microsoft.com/office/drawing/2014/main" id="{2576C964-9D02-8B49-BD59-A86A1F13AA17}"/>
              </a:ext>
            </a:extLst>
          </p:cNvPr>
          <p:cNvSpPr>
            <a:spLocks noGrp="1" noChangeArrowheads="1"/>
          </p:cNvSpPr>
          <p:nvPr>
            <p:ph type="title"/>
          </p:nvPr>
        </p:nvSpPr>
        <p:spPr bwMode="auto">
          <a:xfrm>
            <a:off x="943256" y="-953417"/>
            <a:ext cx="968188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graphicFrame>
        <p:nvGraphicFramePr>
          <p:cNvPr id="12" name="Table 11">
            <a:extLst>
              <a:ext uri="{FF2B5EF4-FFF2-40B4-BE49-F238E27FC236}">
                <a16:creationId xmlns:a16="http://schemas.microsoft.com/office/drawing/2014/main" id="{2F022AA5-45D1-5D43-B4CF-25C7703E96F6}"/>
              </a:ext>
            </a:extLst>
          </p:cNvPr>
          <p:cNvGraphicFramePr>
            <a:graphicFrameLocks noGrp="1"/>
          </p:cNvGraphicFramePr>
          <p:nvPr>
            <p:extLst>
              <p:ext uri="{D42A27DB-BD31-4B8C-83A1-F6EECF244321}">
                <p14:modId xmlns:p14="http://schemas.microsoft.com/office/powerpoint/2010/main" val="2543117136"/>
              </p:ext>
            </p:extLst>
          </p:nvPr>
        </p:nvGraphicFramePr>
        <p:xfrm>
          <a:off x="302794" y="4252167"/>
          <a:ext cx="3583406" cy="2632964"/>
        </p:xfrm>
        <a:graphic>
          <a:graphicData uri="http://schemas.openxmlformats.org/drawingml/2006/table">
            <a:tbl>
              <a:tblPr>
                <a:tableStyleId>{5C22544A-7EE6-4342-B048-85BDC9FD1C3A}</a:tableStyleId>
              </a:tblPr>
              <a:tblGrid>
                <a:gridCol w="3583406">
                  <a:extLst>
                    <a:ext uri="{9D8B030D-6E8A-4147-A177-3AD203B41FA5}">
                      <a16:colId xmlns:a16="http://schemas.microsoft.com/office/drawing/2014/main" val="1236355413"/>
                    </a:ext>
                  </a:extLst>
                </a:gridCol>
              </a:tblGrid>
              <a:tr h="2587479">
                <a:tc>
                  <a:txBody>
                    <a:bodyPr/>
                    <a:lstStyle/>
                    <a:p>
                      <a:pPr algn="l">
                        <a:lnSpc>
                          <a:spcPts val="1900"/>
                        </a:lnSpc>
                        <a:spcAft>
                          <a:spcPts val="1975"/>
                        </a:spcAft>
                      </a:pPr>
                      <a:r>
                        <a:rPr lang="en-US" sz="1900" u="none" strike="noStrike" spc="0" dirty="0">
                          <a:effectLst/>
                        </a:rPr>
                        <a:t>• Happiness important</a:t>
                      </a:r>
                      <a:endParaRPr lang="sv-SE" sz="1200" dirty="0">
                        <a:effectLst/>
                      </a:endParaRPr>
                    </a:p>
                    <a:p>
                      <a:pPr algn="l">
                        <a:lnSpc>
                          <a:spcPts val="2800"/>
                        </a:lnSpc>
                        <a:spcAft>
                          <a:spcPts val="295"/>
                        </a:spcAft>
                      </a:pPr>
                      <a:r>
                        <a:rPr lang="en-US" sz="2800" u="none" strike="noStrike" spc="0" dirty="0">
                          <a:effectLst/>
                        </a:rPr>
                        <a:t>Contrasting</a:t>
                      </a:r>
                      <a:endParaRPr lang="sv-SE" sz="1200" dirty="0">
                        <a:effectLst/>
                      </a:endParaRPr>
                    </a:p>
                    <a:p>
                      <a:pPr algn="l">
                        <a:lnSpc>
                          <a:spcPts val="2800"/>
                        </a:lnSpc>
                        <a:spcAft>
                          <a:spcPts val="2760"/>
                        </a:spcAft>
                      </a:pPr>
                      <a:r>
                        <a:rPr lang="en-US" sz="2800" u="none" strike="noStrike" spc="0" dirty="0">
                          <a:effectLst/>
                        </a:rPr>
                        <a:t>paradigms</a:t>
                      </a:r>
                      <a:endParaRPr lang="sv-SE" sz="1200" dirty="0">
                        <a:effectLst/>
                      </a:endParaRPr>
                    </a:p>
                    <a:p>
                      <a:pPr indent="-292100" algn="l">
                        <a:lnSpc>
                          <a:spcPts val="2300"/>
                        </a:lnSpc>
                        <a:spcBef>
                          <a:spcPts val="1500"/>
                        </a:spcBef>
                        <a:spcAft>
                          <a:spcPts val="460"/>
                        </a:spcAft>
                      </a:pPr>
                      <a:r>
                        <a:rPr lang="en-US" sz="2300" dirty="0">
                          <a:effectLst/>
                        </a:rPr>
                        <a:t>COMPENSATORY</a:t>
                      </a:r>
                      <a:endParaRPr lang="sv-SE" sz="2300" dirty="0">
                        <a:effectLst/>
                      </a:endParaRPr>
                    </a:p>
                    <a:p>
                      <a:pPr indent="-292100" algn="l">
                        <a:lnSpc>
                          <a:spcPts val="2300"/>
                        </a:lnSpc>
                        <a:spcBef>
                          <a:spcPts val="1500"/>
                        </a:spcBef>
                        <a:spcAft>
                          <a:spcPts val="0"/>
                        </a:spcAft>
                      </a:pPr>
                      <a:r>
                        <a:rPr lang="en-US" sz="2300" dirty="0">
                          <a:effectLst/>
                        </a:rPr>
                        <a:t>EDUCATION</a:t>
                      </a:r>
                      <a:endParaRPr lang="sv-SE" sz="2300" b="1"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3838917900"/>
                  </a:ext>
                </a:extLst>
              </a:tr>
            </a:tbl>
          </a:graphicData>
        </a:graphic>
      </p:graphicFrame>
      <p:sp>
        <p:nvSpPr>
          <p:cNvPr id="13" name="Rectangle 4">
            <a:extLst>
              <a:ext uri="{FF2B5EF4-FFF2-40B4-BE49-F238E27FC236}">
                <a16:creationId xmlns:a16="http://schemas.microsoft.com/office/drawing/2014/main" id="{FA5A440A-7111-B74E-B78D-BD779AF74BB1}"/>
              </a:ext>
            </a:extLst>
          </p:cNvPr>
          <p:cNvSpPr>
            <a:spLocks noChangeArrowheads="1"/>
          </p:cNvSpPr>
          <p:nvPr/>
        </p:nvSpPr>
        <p:spPr bwMode="auto">
          <a:xfrm>
            <a:off x="3171825" y="25463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graphicFrame>
        <p:nvGraphicFramePr>
          <p:cNvPr id="14" name="Table 13">
            <a:extLst>
              <a:ext uri="{FF2B5EF4-FFF2-40B4-BE49-F238E27FC236}">
                <a16:creationId xmlns:a16="http://schemas.microsoft.com/office/drawing/2014/main" id="{1BD48FFA-D95D-9C47-9E79-2C3379BA379D}"/>
              </a:ext>
            </a:extLst>
          </p:cNvPr>
          <p:cNvGraphicFramePr>
            <a:graphicFrameLocks noGrp="1"/>
          </p:cNvGraphicFramePr>
          <p:nvPr>
            <p:extLst>
              <p:ext uri="{D42A27DB-BD31-4B8C-83A1-F6EECF244321}">
                <p14:modId xmlns:p14="http://schemas.microsoft.com/office/powerpoint/2010/main" val="440011467"/>
              </p:ext>
            </p:extLst>
          </p:nvPr>
        </p:nvGraphicFramePr>
        <p:xfrm>
          <a:off x="3990976" y="4297653"/>
          <a:ext cx="5481638" cy="2524252"/>
        </p:xfrm>
        <a:graphic>
          <a:graphicData uri="http://schemas.openxmlformats.org/drawingml/2006/table">
            <a:tbl>
              <a:tblPr>
                <a:tableStyleId>{5C22544A-7EE6-4342-B048-85BDC9FD1C3A}</a:tableStyleId>
              </a:tblPr>
              <a:tblGrid>
                <a:gridCol w="5481638">
                  <a:extLst>
                    <a:ext uri="{9D8B030D-6E8A-4147-A177-3AD203B41FA5}">
                      <a16:colId xmlns:a16="http://schemas.microsoft.com/office/drawing/2014/main" val="4259771329"/>
                    </a:ext>
                  </a:extLst>
                </a:gridCol>
              </a:tblGrid>
              <a:tr h="1391507">
                <a:tc>
                  <a:txBody>
                    <a:bodyPr/>
                    <a:lstStyle/>
                    <a:p>
                      <a:pPr indent="330200" algn="l">
                        <a:lnSpc>
                          <a:spcPts val="1585"/>
                        </a:lnSpc>
                        <a:spcBef>
                          <a:spcPts val="900"/>
                        </a:spcBef>
                        <a:spcAft>
                          <a:spcPts val="0"/>
                        </a:spcAft>
                      </a:pPr>
                      <a:r>
                        <a:rPr lang="en-US" sz="1800" spc="100" dirty="0">
                          <a:effectLst/>
                        </a:rPr>
                        <a:t>"The two camps read different</a:t>
                      </a:r>
                      <a:br>
                        <a:rPr lang="en-US" sz="1800" spc="100" dirty="0">
                          <a:effectLst/>
                        </a:rPr>
                      </a:br>
                      <a:r>
                        <a:rPr lang="en-US" sz="1800" spc="0" baseline="30000" dirty="0">
                          <a:effectLst/>
                        </a:rPr>
                        <a:t>J</a:t>
                      </a:r>
                      <a:r>
                        <a:rPr lang="en-US" sz="1800" spc="0" dirty="0">
                          <a:effectLst/>
                        </a:rPr>
                        <a:t> </a:t>
                      </a:r>
                      <a:r>
                        <a:rPr lang="en-US" sz="1800" spc="100" dirty="0">
                          <a:effectLst/>
                        </a:rPr>
                        <a:t>books, talked about different</a:t>
                      </a:r>
                      <a:br>
                        <a:rPr lang="en-US" sz="1800" spc="100" dirty="0">
                          <a:effectLst/>
                        </a:rPr>
                      </a:br>
                      <a:r>
                        <a:rPr lang="en-US" sz="1800" spc="100" dirty="0" err="1">
                          <a:effectLst/>
                        </a:rPr>
                        <a:t>i</a:t>
                      </a:r>
                      <a:r>
                        <a:rPr lang="en-US" sz="1800" spc="100" dirty="0">
                          <a:effectLst/>
                        </a:rPr>
                        <a:t> </a:t>
                      </a:r>
                      <a:r>
                        <a:rPr lang="en-US" sz="1800" spc="100" dirty="0" err="1">
                          <a:effectLst/>
                        </a:rPr>
                        <a:t>ressearch</a:t>
                      </a:r>
                      <a:r>
                        <a:rPr lang="en-US" sz="1800" spc="100" dirty="0">
                          <a:effectLst/>
                        </a:rPr>
                        <a:t> problems, and attended</a:t>
                      </a:r>
                      <a:br>
                        <a:rPr lang="en-US" sz="1800" spc="100" dirty="0">
                          <a:effectLst/>
                        </a:rPr>
                      </a:br>
                      <a:r>
                        <a:rPr lang="en-US" sz="1800" spc="0" baseline="-25000" dirty="0">
                          <a:effectLst/>
                        </a:rPr>
                        <a:t>r</a:t>
                      </a:r>
                      <a:r>
                        <a:rPr lang="en-US" sz="1800" spc="0" dirty="0">
                          <a:effectLst/>
                        </a:rPr>
                        <a:t> </a:t>
                      </a:r>
                      <a:r>
                        <a:rPr lang="en-US" sz="1800" spc="100" dirty="0">
                          <a:effectLst/>
                        </a:rPr>
                        <a:t>different meetings" P. 3 Pines,</a:t>
                      </a:r>
                      <a:br>
                        <a:rPr lang="en-US" sz="1800" spc="100" dirty="0">
                          <a:effectLst/>
                        </a:rPr>
                      </a:br>
                      <a:r>
                        <a:rPr lang="en-US" sz="1800" spc="100" dirty="0">
                          <a:effectLst/>
                        </a:rPr>
                        <a:t>1966.</a:t>
                      </a:r>
                      <a:endParaRPr lang="sv-SE" sz="1800" dirty="0">
                        <a:effectLst/>
                      </a:endParaRPr>
                    </a:p>
                    <a:p>
                      <a:pPr algn="l">
                        <a:lnSpc>
                          <a:spcPts val="650"/>
                        </a:lnSpc>
                        <a:spcAft>
                          <a:spcPts val="1080"/>
                        </a:spcAft>
                      </a:pPr>
                      <a:r>
                        <a:rPr lang="el-GR" sz="600" u="none" strike="noStrike" spc="0" dirty="0">
                          <a:effectLst/>
                        </a:rPr>
                        <a:t>ψ</a:t>
                      </a:r>
                      <a:r>
                        <a:rPr lang="el-GR" sz="650" u="none" strike="noStrike" spc="0" dirty="0">
                          <a:effectLst/>
                        </a:rPr>
                        <a:t> </a:t>
                      </a:r>
                      <a:r>
                        <a:rPr lang="en-US" sz="650" u="none" strike="noStrike" spc="0" dirty="0">
                          <a:effectLst/>
                        </a:rPr>
                        <a:t>1</a:t>
                      </a:r>
                      <a:endParaRPr lang="sv-SE" sz="1200" dirty="0">
                        <a:effectLst/>
                      </a:endParaRPr>
                    </a:p>
                    <a:p>
                      <a:pPr marL="330200" algn="l">
                        <a:lnSpc>
                          <a:spcPts val="3360"/>
                        </a:lnSpc>
                        <a:spcAft>
                          <a:spcPts val="0"/>
                        </a:spcAft>
                      </a:pPr>
                      <a:r>
                        <a:rPr lang="en-US" sz="2800" u="none" strike="noStrike" spc="0" dirty="0">
                          <a:effectLst/>
                        </a:rPr>
                        <a:t>WAR AGAINST POVERTY</a:t>
                      </a:r>
                      <a:br>
                        <a:rPr lang="en-US" sz="2800" u="none" strike="noStrike" spc="0" dirty="0">
                          <a:effectLst/>
                        </a:rPr>
                      </a:br>
                      <a:r>
                        <a:rPr lang="en-US" sz="2800" u="none" strike="noStrike" spc="0" dirty="0">
                          <a:effectLst/>
                        </a:rPr>
                        <a:t>HEADSTART - USA</a:t>
                      </a:r>
                      <a:br>
                        <a:rPr lang="en-US" sz="2800" u="none" strike="noStrike" spc="0" dirty="0">
                          <a:effectLst/>
                        </a:rPr>
                      </a:br>
                      <a:r>
                        <a:rPr lang="en-US" sz="2800" u="none" strike="noStrike" spc="0" dirty="0">
                          <a:effectLst/>
                        </a:rPr>
                        <a:t>1960s</a:t>
                      </a:r>
                      <a:endParaRPr lang="sv-SE" sz="1200" dirty="0">
                        <a:solidFill>
                          <a:srgbClr val="000000"/>
                        </a:solidFill>
                        <a:effectLst/>
                        <a:latin typeface="Arial Unicode MS" panose="020B0604020202020204" pitchFamily="34" charset="-128"/>
                        <a:ea typeface="Arial Unicode MS" panose="020B0604020202020204" pitchFamily="34" charset="-128"/>
                      </a:endParaRPr>
                    </a:p>
                  </a:txBody>
                  <a:tcPr marL="0" marR="0" marT="0" marB="0"/>
                </a:tc>
                <a:extLst>
                  <a:ext uri="{0D108BD9-81ED-4DB2-BD59-A6C34878D82A}">
                    <a16:rowId xmlns:a16="http://schemas.microsoft.com/office/drawing/2014/main" val="1159377235"/>
                  </a:ext>
                </a:extLst>
              </a:tr>
            </a:tbl>
          </a:graphicData>
        </a:graphic>
      </p:graphicFrame>
      <p:sp>
        <p:nvSpPr>
          <p:cNvPr id="15" name="Rectangle 5">
            <a:extLst>
              <a:ext uri="{FF2B5EF4-FFF2-40B4-BE49-F238E27FC236}">
                <a16:creationId xmlns:a16="http://schemas.microsoft.com/office/drawing/2014/main" id="{BAFAF9A7-016E-B248-AFAC-2D42DF9F2184}"/>
              </a:ext>
            </a:extLst>
          </p:cNvPr>
          <p:cNvSpPr>
            <a:spLocks noGrp="1" noChangeArrowheads="1"/>
          </p:cNvSpPr>
          <p:nvPr>
            <p:ph sz="half" idx="2"/>
          </p:nvPr>
        </p:nvSpPr>
        <p:spPr bwMode="auto">
          <a:xfrm>
            <a:off x="6043613" y="4103870"/>
            <a:ext cx="560051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5428733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E39150F-511F-544C-A261-005266A30087}"/>
              </a:ext>
            </a:extLst>
          </p:cNvPr>
          <p:cNvGraphicFramePr>
            <a:graphicFrameLocks noGrp="1"/>
          </p:cNvGraphicFramePr>
          <p:nvPr>
            <p:extLst>
              <p:ext uri="{D42A27DB-BD31-4B8C-83A1-F6EECF244321}">
                <p14:modId xmlns:p14="http://schemas.microsoft.com/office/powerpoint/2010/main" val="1864685952"/>
              </p:ext>
            </p:extLst>
          </p:nvPr>
        </p:nvGraphicFramePr>
        <p:xfrm>
          <a:off x="457200" y="457201"/>
          <a:ext cx="8229600" cy="685800"/>
        </p:xfrm>
        <a:graphic>
          <a:graphicData uri="http://schemas.openxmlformats.org/drawingml/2006/table">
            <a:tbl>
              <a:tblPr>
                <a:tableStyleId>{5C22544A-7EE6-4342-B048-85BDC9FD1C3A}</a:tableStyleId>
              </a:tblPr>
              <a:tblGrid>
                <a:gridCol w="8229600">
                  <a:extLst>
                    <a:ext uri="{9D8B030D-6E8A-4147-A177-3AD203B41FA5}">
                      <a16:colId xmlns:a16="http://schemas.microsoft.com/office/drawing/2014/main" val="1186594423"/>
                    </a:ext>
                  </a:extLst>
                </a:gridCol>
              </a:tblGrid>
              <a:tr h="685800">
                <a:tc>
                  <a:txBody>
                    <a:bodyPr/>
                    <a:lstStyle/>
                    <a:p>
                      <a:pPr algn="l">
                        <a:lnSpc>
                          <a:spcPts val="3900"/>
                        </a:lnSpc>
                        <a:spcAft>
                          <a:spcPts val="0"/>
                        </a:spcAft>
                      </a:pPr>
                      <a:r>
                        <a:rPr lang="en-US" sz="3900" u="none" strike="noStrike" spc="0" dirty="0">
                          <a:effectLst/>
                        </a:rPr>
                        <a:t>Is Play Enough?</a:t>
                      </a:r>
                      <a:endParaRPr lang="sv-SE" sz="1200" dirty="0">
                        <a:solidFill>
                          <a:srgbClr val="000000"/>
                        </a:solidFill>
                        <a:effectLst/>
                        <a:latin typeface="Arial Unicode MS" panose="020B0604020202020204" pitchFamily="34" charset="-128"/>
                        <a:ea typeface="Arial Unicode MS" panose="020B0604020202020204" pitchFamily="34" charset="-128"/>
                      </a:endParaRPr>
                    </a:p>
                  </a:txBody>
                  <a:tcPr marL="0" marR="0" marT="0" marB="0"/>
                </a:tc>
                <a:extLst>
                  <a:ext uri="{0D108BD9-81ED-4DB2-BD59-A6C34878D82A}">
                    <a16:rowId xmlns:a16="http://schemas.microsoft.com/office/drawing/2014/main" val="322572007"/>
                  </a:ext>
                </a:extLst>
              </a:tr>
            </a:tbl>
          </a:graphicData>
        </a:graphic>
      </p:graphicFrame>
      <p:sp>
        <p:nvSpPr>
          <p:cNvPr id="6" name="Rectangle 1">
            <a:extLst>
              <a:ext uri="{FF2B5EF4-FFF2-40B4-BE49-F238E27FC236}">
                <a16:creationId xmlns:a16="http://schemas.microsoft.com/office/drawing/2014/main" id="{4591B8AA-B387-3743-9F23-D23E77B6DDAD}"/>
              </a:ext>
            </a:extLst>
          </p:cNvPr>
          <p:cNvSpPr>
            <a:spLocks noGrp="1" noChangeArrowheads="1"/>
          </p:cNvSpPr>
          <p:nvPr>
            <p:ph type="title"/>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pic>
        <p:nvPicPr>
          <p:cNvPr id="7" name="Content Placeholder 6">
            <a:extLst>
              <a:ext uri="{FF2B5EF4-FFF2-40B4-BE49-F238E27FC236}">
                <a16:creationId xmlns:a16="http://schemas.microsoft.com/office/drawing/2014/main" id="{31DC6D2B-696F-DD44-BB56-6A7F67B37043}"/>
              </a:ext>
            </a:extLst>
          </p:cNvPr>
          <p:cNvPicPr>
            <a:picLocks noGrp="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91200" y="3543299"/>
            <a:ext cx="2451100" cy="2857500"/>
          </a:xfrm>
          <a:prstGeom prst="rect">
            <a:avLst/>
          </a:prstGeom>
          <a:noFill/>
          <a:ln>
            <a:noFill/>
          </a:ln>
        </p:spPr>
      </p:pic>
      <p:graphicFrame>
        <p:nvGraphicFramePr>
          <p:cNvPr id="8" name="Table 7">
            <a:extLst>
              <a:ext uri="{FF2B5EF4-FFF2-40B4-BE49-F238E27FC236}">
                <a16:creationId xmlns:a16="http://schemas.microsoft.com/office/drawing/2014/main" id="{B9F8021B-0542-D44B-BC5D-9424AFAA7D40}"/>
              </a:ext>
            </a:extLst>
          </p:cNvPr>
          <p:cNvGraphicFramePr>
            <a:graphicFrameLocks noGrp="1"/>
          </p:cNvGraphicFramePr>
          <p:nvPr>
            <p:extLst>
              <p:ext uri="{D42A27DB-BD31-4B8C-83A1-F6EECF244321}">
                <p14:modId xmlns:p14="http://schemas.microsoft.com/office/powerpoint/2010/main" val="20658665"/>
              </p:ext>
            </p:extLst>
          </p:nvPr>
        </p:nvGraphicFramePr>
        <p:xfrm>
          <a:off x="5791200" y="1600200"/>
          <a:ext cx="2466975" cy="1066800"/>
        </p:xfrm>
        <a:graphic>
          <a:graphicData uri="http://schemas.openxmlformats.org/drawingml/2006/table">
            <a:tbl>
              <a:tblPr>
                <a:tableStyleId>{5C22544A-7EE6-4342-B048-85BDC9FD1C3A}</a:tableStyleId>
              </a:tblPr>
              <a:tblGrid>
                <a:gridCol w="2466975">
                  <a:extLst>
                    <a:ext uri="{9D8B030D-6E8A-4147-A177-3AD203B41FA5}">
                      <a16:colId xmlns:a16="http://schemas.microsoft.com/office/drawing/2014/main" val="602993296"/>
                    </a:ext>
                  </a:extLst>
                </a:gridCol>
              </a:tblGrid>
              <a:tr h="762000">
                <a:tc>
                  <a:txBody>
                    <a:bodyPr/>
                    <a:lstStyle/>
                    <a:p>
                      <a:pPr marR="12700" algn="l">
                        <a:spcAft>
                          <a:spcPts val="0"/>
                        </a:spcAft>
                      </a:pPr>
                      <a:r>
                        <a:rPr lang="en-US" sz="3500" u="none" strike="noStrike" spc="-150" dirty="0">
                          <a:effectLst/>
                        </a:rPr>
                        <a:t>Chance</a:t>
                      </a:r>
                      <a:br>
                        <a:rPr lang="en-US" sz="3500" u="none" strike="noStrike" spc="-150" dirty="0">
                          <a:effectLst/>
                        </a:rPr>
                      </a:br>
                      <a:r>
                        <a:rPr lang="en-US" sz="3500" u="none" strike="noStrike" spc="-150" dirty="0">
                          <a:effectLst/>
                        </a:rPr>
                        <a:t>to be Equal</a:t>
                      </a:r>
                      <a:endParaRPr lang="sv-SE" sz="1200" dirty="0">
                        <a:solidFill>
                          <a:srgbClr val="000000"/>
                        </a:solidFill>
                        <a:effectLst/>
                        <a:latin typeface="Arial Unicode MS" panose="020B0604020202020204" pitchFamily="34" charset="-128"/>
                        <a:ea typeface="Arial Unicode MS" panose="020B0604020202020204" pitchFamily="34" charset="-128"/>
                      </a:endParaRPr>
                    </a:p>
                  </a:txBody>
                  <a:tcPr marL="0" marR="0" marT="0" marB="0"/>
                </a:tc>
                <a:extLst>
                  <a:ext uri="{0D108BD9-81ED-4DB2-BD59-A6C34878D82A}">
                    <a16:rowId xmlns:a16="http://schemas.microsoft.com/office/drawing/2014/main" val="205556998"/>
                  </a:ext>
                </a:extLst>
              </a:tr>
            </a:tbl>
          </a:graphicData>
        </a:graphic>
      </p:graphicFrame>
      <p:sp>
        <p:nvSpPr>
          <p:cNvPr id="9" name="Rectangle 2">
            <a:extLst>
              <a:ext uri="{FF2B5EF4-FFF2-40B4-BE49-F238E27FC236}">
                <a16:creationId xmlns:a16="http://schemas.microsoft.com/office/drawing/2014/main" id="{CAFD2B42-561C-DE4B-9D07-09F5C979E380}"/>
              </a:ext>
            </a:extLst>
          </p:cNvPr>
          <p:cNvSpPr>
            <a:spLocks noChangeArrowheads="1"/>
          </p:cNvSpPr>
          <p:nvPr/>
        </p:nvSpPr>
        <p:spPr bwMode="auto">
          <a:xfrm>
            <a:off x="5791201" y="1599407"/>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graphicFrame>
        <p:nvGraphicFramePr>
          <p:cNvPr id="10" name="Table 9">
            <a:extLst>
              <a:ext uri="{FF2B5EF4-FFF2-40B4-BE49-F238E27FC236}">
                <a16:creationId xmlns:a16="http://schemas.microsoft.com/office/drawing/2014/main" id="{07E1B34C-F0E0-3544-8C23-E21C14E35114}"/>
              </a:ext>
            </a:extLst>
          </p:cNvPr>
          <p:cNvGraphicFramePr>
            <a:graphicFrameLocks noGrp="1"/>
          </p:cNvGraphicFramePr>
          <p:nvPr>
            <p:extLst>
              <p:ext uri="{D42A27DB-BD31-4B8C-83A1-F6EECF244321}">
                <p14:modId xmlns:p14="http://schemas.microsoft.com/office/powerpoint/2010/main" val="3212641493"/>
              </p:ext>
            </p:extLst>
          </p:nvPr>
        </p:nvGraphicFramePr>
        <p:xfrm>
          <a:off x="5807074" y="2740748"/>
          <a:ext cx="2451101" cy="818452"/>
        </p:xfrm>
        <a:graphic>
          <a:graphicData uri="http://schemas.openxmlformats.org/drawingml/2006/table">
            <a:tbl>
              <a:tblPr>
                <a:tableStyleId>{5C22544A-7EE6-4342-B048-85BDC9FD1C3A}</a:tableStyleId>
              </a:tblPr>
              <a:tblGrid>
                <a:gridCol w="2451101">
                  <a:extLst>
                    <a:ext uri="{9D8B030D-6E8A-4147-A177-3AD203B41FA5}">
                      <a16:colId xmlns:a16="http://schemas.microsoft.com/office/drawing/2014/main" val="3048988091"/>
                    </a:ext>
                  </a:extLst>
                </a:gridCol>
              </a:tblGrid>
              <a:tr h="45720">
                <a:tc>
                  <a:txBody>
                    <a:bodyPr/>
                    <a:lstStyle/>
                    <a:p>
                      <a:pPr algn="l">
                        <a:lnSpc>
                          <a:spcPts val="3200"/>
                        </a:lnSpc>
                        <a:spcAft>
                          <a:spcPts val="0"/>
                        </a:spcAft>
                      </a:pPr>
                      <a:r>
                        <a:rPr lang="en-US" sz="3200" dirty="0">
                          <a:effectLst/>
                        </a:rPr>
                        <a:t>Jane Ritchie, 1975</a:t>
                      </a:r>
                      <a:endParaRPr lang="sv-SE" sz="3200"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3108277307"/>
                  </a:ext>
                </a:extLst>
              </a:tr>
            </a:tbl>
          </a:graphicData>
        </a:graphic>
      </p:graphicFrame>
      <p:sp>
        <p:nvSpPr>
          <p:cNvPr id="11" name="Rectangle 3">
            <a:extLst>
              <a:ext uri="{FF2B5EF4-FFF2-40B4-BE49-F238E27FC236}">
                <a16:creationId xmlns:a16="http://schemas.microsoft.com/office/drawing/2014/main" id="{CAEA898D-8C48-904F-8963-957D5E87267C}"/>
              </a:ext>
            </a:extLst>
          </p:cNvPr>
          <p:cNvSpPr>
            <a:spLocks noChangeArrowheads="1"/>
          </p:cNvSpPr>
          <p:nvPr/>
        </p:nvSpPr>
        <p:spPr bwMode="auto">
          <a:xfrm>
            <a:off x="6449130" y="2440886"/>
            <a:ext cx="272344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graphicFrame>
        <p:nvGraphicFramePr>
          <p:cNvPr id="12" name="Table 11">
            <a:extLst>
              <a:ext uri="{FF2B5EF4-FFF2-40B4-BE49-F238E27FC236}">
                <a16:creationId xmlns:a16="http://schemas.microsoft.com/office/drawing/2014/main" id="{7D8AB1DA-7A00-FA46-A04A-B3E389CE502D}"/>
              </a:ext>
            </a:extLst>
          </p:cNvPr>
          <p:cNvGraphicFramePr>
            <a:graphicFrameLocks noGrp="1"/>
          </p:cNvGraphicFramePr>
          <p:nvPr>
            <p:extLst>
              <p:ext uri="{D42A27DB-BD31-4B8C-83A1-F6EECF244321}">
                <p14:modId xmlns:p14="http://schemas.microsoft.com/office/powerpoint/2010/main" val="1483529789"/>
              </p:ext>
            </p:extLst>
          </p:nvPr>
        </p:nvGraphicFramePr>
        <p:xfrm>
          <a:off x="427038" y="1624557"/>
          <a:ext cx="4972050" cy="4953000"/>
        </p:xfrm>
        <a:graphic>
          <a:graphicData uri="http://schemas.openxmlformats.org/drawingml/2006/table">
            <a:tbl>
              <a:tblPr>
                <a:tableStyleId>{5C22544A-7EE6-4342-B048-85BDC9FD1C3A}</a:tableStyleId>
              </a:tblPr>
              <a:tblGrid>
                <a:gridCol w="4972050">
                  <a:extLst>
                    <a:ext uri="{9D8B030D-6E8A-4147-A177-3AD203B41FA5}">
                      <a16:colId xmlns:a16="http://schemas.microsoft.com/office/drawing/2014/main" val="4263491313"/>
                    </a:ext>
                  </a:extLst>
                </a:gridCol>
              </a:tblGrid>
              <a:tr h="3238500">
                <a:tc>
                  <a:txBody>
                    <a:bodyPr/>
                    <a:lstStyle/>
                    <a:p>
                      <a:pPr algn="l">
                        <a:lnSpc>
                          <a:spcPts val="2590"/>
                        </a:lnSpc>
                        <a:spcAft>
                          <a:spcPts val="0"/>
                        </a:spcAft>
                      </a:pPr>
                      <a:r>
                        <a:rPr lang="en-US" sz="2400" dirty="0">
                          <a:effectLst/>
                        </a:rPr>
                        <a:t>'If it is accepted that disadvantaged</a:t>
                      </a:r>
                      <a:br>
                        <a:rPr lang="en-US" sz="2400" dirty="0">
                          <a:effectLst/>
                        </a:rPr>
                      </a:br>
                      <a:r>
                        <a:rPr lang="en-US" sz="2400" dirty="0">
                          <a:effectLst/>
                        </a:rPr>
                        <a:t>children are behind other children in</a:t>
                      </a:r>
                      <a:br>
                        <a:rPr lang="en-US" sz="2400" dirty="0">
                          <a:effectLst/>
                        </a:rPr>
                      </a:br>
                      <a:r>
                        <a:rPr lang="en-US" sz="2400" dirty="0">
                          <a:effectLst/>
                        </a:rPr>
                        <a:t>certain aspects then it follows by simple</a:t>
                      </a:r>
                      <a:br>
                        <a:rPr lang="en-US" sz="2400" dirty="0">
                          <a:effectLst/>
                        </a:rPr>
                      </a:br>
                      <a:r>
                        <a:rPr lang="en-US" sz="2400" dirty="0">
                          <a:effectLst/>
                        </a:rPr>
                        <a:t>logical necessity that they must</a:t>
                      </a:r>
                      <a:br>
                        <a:rPr lang="en-US" sz="2400" dirty="0">
                          <a:effectLst/>
                        </a:rPr>
                      </a:br>
                      <a:r>
                        <a:rPr lang="en-US" sz="2400" dirty="0">
                          <a:effectLst/>
                        </a:rPr>
                        <a:t>progress at a faster than normal rate if</a:t>
                      </a:r>
                      <a:br>
                        <a:rPr lang="en-US" sz="2400" dirty="0">
                          <a:effectLst/>
                        </a:rPr>
                      </a:br>
                      <a:r>
                        <a:rPr lang="en-US" sz="2400" dirty="0">
                          <a:effectLst/>
                        </a:rPr>
                        <a:t>they are to catch up. </a:t>
                      </a:r>
                    </a:p>
                    <a:p>
                      <a:pPr algn="l">
                        <a:lnSpc>
                          <a:spcPts val="2590"/>
                        </a:lnSpc>
                        <a:spcAft>
                          <a:spcPts val="0"/>
                        </a:spcAft>
                      </a:pPr>
                      <a:endParaRPr lang="en-US" sz="2400" dirty="0">
                        <a:effectLst/>
                      </a:endParaRPr>
                    </a:p>
                    <a:p>
                      <a:pPr algn="l">
                        <a:lnSpc>
                          <a:spcPts val="2590"/>
                        </a:lnSpc>
                        <a:spcAft>
                          <a:spcPts val="0"/>
                        </a:spcAft>
                      </a:pPr>
                      <a:r>
                        <a:rPr lang="en-US" sz="2400" dirty="0">
                          <a:effectLst/>
                        </a:rPr>
                        <a:t>Simply to provide</a:t>
                      </a:r>
                      <a:br>
                        <a:rPr lang="en-US" sz="2400" dirty="0">
                          <a:effectLst/>
                        </a:rPr>
                      </a:br>
                      <a:r>
                        <a:rPr lang="en-US" sz="2400" dirty="0">
                          <a:effectLst/>
                        </a:rPr>
                        <a:t>them with the normal range of</a:t>
                      </a:r>
                      <a:br>
                        <a:rPr lang="en-US" sz="2400" dirty="0">
                          <a:effectLst/>
                        </a:rPr>
                      </a:br>
                      <a:r>
                        <a:rPr lang="en-US" sz="2400" dirty="0">
                          <a:effectLst/>
                        </a:rPr>
                        <a:t>developmental activities and to offer</a:t>
                      </a:r>
                      <a:br>
                        <a:rPr lang="en-US" sz="2400" dirty="0">
                          <a:effectLst/>
                        </a:rPr>
                      </a:br>
                      <a:r>
                        <a:rPr lang="en-US" sz="2400" dirty="0">
                          <a:effectLst/>
                        </a:rPr>
                        <a:t>them the unstructured play </a:t>
                      </a:r>
                      <a:r>
                        <a:rPr lang="en-US" sz="2400" dirty="0" err="1">
                          <a:effectLst/>
                        </a:rPr>
                        <a:t>programe</a:t>
                      </a:r>
                      <a:br>
                        <a:rPr lang="en-US" sz="2400" dirty="0">
                          <a:effectLst/>
                        </a:rPr>
                      </a:br>
                      <a:r>
                        <a:rPr lang="en-US" sz="2400" dirty="0">
                          <a:effectLst/>
                        </a:rPr>
                        <a:t>of the usual New Zealand pre-school</a:t>
                      </a:r>
                      <a:br>
                        <a:rPr lang="en-US" sz="2400" dirty="0">
                          <a:effectLst/>
                        </a:rPr>
                      </a:br>
                      <a:r>
                        <a:rPr lang="en-US" sz="2400" dirty="0">
                          <a:effectLst/>
                        </a:rPr>
                        <a:t>would not be sufficient for them to</a:t>
                      </a:r>
                      <a:br>
                        <a:rPr lang="en-US" sz="2400" dirty="0">
                          <a:effectLst/>
                        </a:rPr>
                      </a:br>
                      <a:r>
                        <a:rPr lang="en-US" sz="2400" dirty="0">
                          <a:effectLst/>
                        </a:rPr>
                        <a:t>overcome their </a:t>
                      </a:r>
                      <a:r>
                        <a:rPr lang="en-US" sz="2300" spc="0" dirty="0">
                          <a:effectLst/>
                        </a:rPr>
                        <a:t>language and cognitive</a:t>
                      </a:r>
                      <a:br>
                        <a:rPr lang="en-US" sz="2300" spc="0" dirty="0">
                          <a:effectLst/>
                        </a:rPr>
                      </a:br>
                      <a:r>
                        <a:rPr lang="en-US" sz="2300" spc="0" dirty="0">
                          <a:effectLst/>
                        </a:rPr>
                        <a:t>disadvantages.'</a:t>
                      </a:r>
                      <a:endParaRPr lang="sv-SE" sz="2400"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1698569876"/>
                  </a:ext>
                </a:extLst>
              </a:tr>
            </a:tbl>
          </a:graphicData>
        </a:graphic>
      </p:graphicFrame>
      <p:sp>
        <p:nvSpPr>
          <p:cNvPr id="13" name="Rectangle 4">
            <a:extLst>
              <a:ext uri="{FF2B5EF4-FFF2-40B4-BE49-F238E27FC236}">
                <a16:creationId xmlns:a16="http://schemas.microsoft.com/office/drawing/2014/main" id="{AA298D10-6B49-7945-A327-6E779DF79BED}"/>
              </a:ext>
            </a:extLst>
          </p:cNvPr>
          <p:cNvSpPr>
            <a:spLocks noGrp="1" noChangeArrowheads="1"/>
          </p:cNvSpPr>
          <p:nvPr>
            <p:ph sz="half" idx="1"/>
          </p:nvPr>
        </p:nvSpPr>
        <p:spPr bwMode="auto">
          <a:xfrm>
            <a:off x="-1201737" y="1507876"/>
            <a:ext cx="4038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3332184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1743-AE53-5347-9552-4B01838B91B5}"/>
              </a:ext>
            </a:extLst>
          </p:cNvPr>
          <p:cNvSpPr>
            <a:spLocks noGrp="1"/>
          </p:cNvSpPr>
          <p:nvPr>
            <p:ph type="title"/>
          </p:nvPr>
        </p:nvSpPr>
        <p:spPr/>
        <p:txBody>
          <a:bodyPr/>
          <a:lstStyle/>
          <a:p>
            <a:r>
              <a:rPr lang="sv-SE" dirty="0" err="1"/>
              <a:t>Government</a:t>
            </a:r>
            <a:r>
              <a:rPr lang="sv-SE" dirty="0"/>
              <a:t> </a:t>
            </a:r>
            <a:r>
              <a:rPr lang="sv-SE" dirty="0" err="1"/>
              <a:t>interested</a:t>
            </a:r>
            <a:r>
              <a:rPr lang="sv-SE" dirty="0"/>
              <a:t> in the </a:t>
            </a:r>
            <a:r>
              <a:rPr lang="sv-SE" dirty="0" err="1"/>
              <a:t>Plays</a:t>
            </a:r>
            <a:r>
              <a:rPr lang="sv-SE" dirty="0"/>
              <a:t> </a:t>
            </a:r>
            <a:r>
              <a:rPr lang="sv-SE" dirty="0" err="1"/>
              <a:t>of</a:t>
            </a:r>
            <a:r>
              <a:rPr lang="sv-SE" dirty="0"/>
              <a:t> </a:t>
            </a:r>
            <a:r>
              <a:rPr lang="sv-SE" dirty="0" err="1"/>
              <a:t>Childhood</a:t>
            </a:r>
            <a:endParaRPr lang="sv-SE" dirty="0"/>
          </a:p>
        </p:txBody>
      </p:sp>
      <p:sp>
        <p:nvSpPr>
          <p:cNvPr id="4" name="Content Placeholder 3">
            <a:extLst>
              <a:ext uri="{FF2B5EF4-FFF2-40B4-BE49-F238E27FC236}">
                <a16:creationId xmlns:a16="http://schemas.microsoft.com/office/drawing/2014/main" id="{6A8DFF0C-17C2-DB47-A634-4956D4C98290}"/>
              </a:ext>
            </a:extLst>
          </p:cNvPr>
          <p:cNvSpPr>
            <a:spLocks noGrp="1"/>
          </p:cNvSpPr>
          <p:nvPr>
            <p:ph sz="half" idx="2"/>
          </p:nvPr>
        </p:nvSpPr>
        <p:spPr/>
        <p:txBody>
          <a:bodyPr/>
          <a:lstStyle/>
          <a:p>
            <a:endParaRPr lang="sv-SE"/>
          </a:p>
        </p:txBody>
      </p:sp>
      <p:pic>
        <p:nvPicPr>
          <p:cNvPr id="7" name="Content Placeholder 6">
            <a:extLst>
              <a:ext uri="{FF2B5EF4-FFF2-40B4-BE49-F238E27FC236}">
                <a16:creationId xmlns:a16="http://schemas.microsoft.com/office/drawing/2014/main" id="{EDDF5E74-FBE9-A24B-9BF3-E971FC43BA3D}"/>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81101" y="1600200"/>
            <a:ext cx="6629400" cy="4906962"/>
          </a:xfrm>
          <a:prstGeom prst="rect">
            <a:avLst/>
          </a:prstGeom>
          <a:noFill/>
        </p:spPr>
      </p:pic>
    </p:spTree>
    <p:extLst>
      <p:ext uri="{BB962C8B-B14F-4D97-AF65-F5344CB8AC3E}">
        <p14:creationId xmlns:p14="http://schemas.microsoft.com/office/powerpoint/2010/main" val="14864610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C0B34-3EE6-564B-BED8-B974DA6C2251}"/>
              </a:ext>
            </a:extLst>
          </p:cNvPr>
          <p:cNvSpPr>
            <a:spLocks noGrp="1"/>
          </p:cNvSpPr>
          <p:nvPr>
            <p:ph type="title"/>
          </p:nvPr>
        </p:nvSpPr>
        <p:spPr/>
        <p:txBody>
          <a:bodyPr>
            <a:normAutofit/>
          </a:bodyPr>
          <a:lstStyle/>
          <a:p>
            <a:r>
              <a:rPr lang="sv-SE" sz="2400" dirty="0"/>
              <a:t>Pamela </a:t>
            </a:r>
            <a:r>
              <a:rPr lang="sv-SE" sz="2400" dirty="0" err="1"/>
              <a:t>Oberhuemer</a:t>
            </a:r>
            <a:r>
              <a:rPr lang="sv-SE" sz="2400" dirty="0"/>
              <a:t>: International </a:t>
            </a:r>
            <a:r>
              <a:rPr lang="sv-SE" sz="2400" dirty="0" err="1"/>
              <a:t>Perspectives</a:t>
            </a:r>
            <a:r>
              <a:rPr lang="sv-SE" sz="2400" dirty="0"/>
              <a:t> in </a:t>
            </a:r>
            <a:r>
              <a:rPr lang="sv-SE" sz="2400" dirty="0" err="1"/>
              <a:t>Early</a:t>
            </a:r>
            <a:r>
              <a:rPr lang="sv-SE" sz="2400" dirty="0"/>
              <a:t> </a:t>
            </a:r>
            <a:r>
              <a:rPr lang="sv-SE" sz="2400" dirty="0" err="1"/>
              <a:t>Childhood</a:t>
            </a:r>
            <a:r>
              <a:rPr lang="sv-SE" sz="2400" dirty="0"/>
              <a:t> </a:t>
            </a:r>
            <a:r>
              <a:rPr lang="sv-SE" sz="2400" dirty="0" err="1"/>
              <a:t>Curricula</a:t>
            </a:r>
            <a:endParaRPr lang="sv-SE" sz="2400" dirty="0"/>
          </a:p>
        </p:txBody>
      </p:sp>
      <p:sp>
        <p:nvSpPr>
          <p:cNvPr id="9" name="Content Placeholder 8">
            <a:extLst>
              <a:ext uri="{FF2B5EF4-FFF2-40B4-BE49-F238E27FC236}">
                <a16:creationId xmlns:a16="http://schemas.microsoft.com/office/drawing/2014/main" id="{D63B953A-6076-4E41-B471-18C6E0E250C7}"/>
              </a:ext>
            </a:extLst>
          </p:cNvPr>
          <p:cNvSpPr>
            <a:spLocks noGrp="1"/>
          </p:cNvSpPr>
          <p:nvPr>
            <p:ph sz="half" idx="1"/>
          </p:nvPr>
        </p:nvSpPr>
        <p:spPr>
          <a:xfrm>
            <a:off x="457200" y="1600200"/>
            <a:ext cx="7391400" cy="4525963"/>
          </a:xfrm>
        </p:spPr>
        <p:txBody>
          <a:bodyPr/>
          <a:lstStyle/>
          <a:p>
            <a:r>
              <a:rPr lang="sv-SE" sz="2400" dirty="0" err="1">
                <a:latin typeface="Book Antiqua" panose="02040602050305030304" pitchFamily="18" charset="0"/>
              </a:rPr>
              <a:t>Reasons</a:t>
            </a:r>
            <a:r>
              <a:rPr lang="sv-SE" sz="2400" dirty="0">
                <a:latin typeface="Book Antiqua" panose="02040602050305030304" pitchFamily="18" charset="0"/>
              </a:rPr>
              <a:t> for global ECE curriculum and </a:t>
            </a:r>
            <a:r>
              <a:rPr lang="sv-SE" sz="2400" dirty="0" err="1">
                <a:latin typeface="Book Antiqua" panose="02040602050305030304" pitchFamily="18" charset="0"/>
              </a:rPr>
              <a:t>development</a:t>
            </a:r>
            <a:r>
              <a:rPr lang="sv-SE" sz="2400" dirty="0">
                <a:latin typeface="Book Antiqua" panose="02040602050305030304" pitchFamily="18" charset="0"/>
              </a:rPr>
              <a:t>: </a:t>
            </a:r>
            <a:r>
              <a:rPr lang="sv-SE" sz="2400" dirty="0" err="1">
                <a:solidFill>
                  <a:srgbClr val="C00000"/>
                </a:solidFill>
                <a:latin typeface="Book Antiqua" panose="02040602050305030304" pitchFamily="18" charset="0"/>
              </a:rPr>
              <a:t>alignments</a:t>
            </a:r>
            <a:r>
              <a:rPr lang="sv-SE" sz="2400" dirty="0">
                <a:solidFill>
                  <a:srgbClr val="C00000"/>
                </a:solidFill>
                <a:latin typeface="Book Antiqua" panose="02040602050305030304" pitchFamily="18" charset="0"/>
              </a:rPr>
              <a:t> </a:t>
            </a:r>
            <a:r>
              <a:rPr lang="sv-SE" sz="2400" dirty="0" err="1">
                <a:solidFill>
                  <a:srgbClr val="C00000"/>
                </a:solidFill>
                <a:latin typeface="Book Antiqua" panose="02040602050305030304" pitchFamily="18" charset="0"/>
              </a:rPr>
              <a:t>but</a:t>
            </a:r>
            <a:r>
              <a:rPr lang="sv-SE" sz="2400" dirty="0">
                <a:solidFill>
                  <a:srgbClr val="C00000"/>
                </a:solidFill>
                <a:latin typeface="Book Antiqua" panose="02040602050305030304" pitchFamily="18" charset="0"/>
              </a:rPr>
              <a:t> </a:t>
            </a:r>
            <a:r>
              <a:rPr lang="sv-SE" sz="2400" dirty="0" err="1">
                <a:solidFill>
                  <a:srgbClr val="C00000"/>
                </a:solidFill>
                <a:latin typeface="Book Antiqua" panose="02040602050305030304" pitchFamily="18" charset="0"/>
              </a:rPr>
              <a:t>also</a:t>
            </a:r>
            <a:r>
              <a:rPr lang="sv-SE" sz="2400" dirty="0">
                <a:solidFill>
                  <a:srgbClr val="C00000"/>
                </a:solidFill>
                <a:latin typeface="Book Antiqua" panose="02040602050305030304" pitchFamily="18" charset="0"/>
              </a:rPr>
              <a:t> tensions </a:t>
            </a:r>
            <a:r>
              <a:rPr lang="sv-SE" sz="2400" dirty="0" err="1">
                <a:solidFill>
                  <a:srgbClr val="C00000"/>
                </a:solidFill>
                <a:latin typeface="Book Antiqua" panose="02040602050305030304" pitchFamily="18" charset="0"/>
              </a:rPr>
              <a:t>across</a:t>
            </a:r>
            <a:r>
              <a:rPr lang="sv-SE" sz="2400" dirty="0">
                <a:solidFill>
                  <a:srgbClr val="C00000"/>
                </a:solidFill>
                <a:latin typeface="Book Antiqua" panose="02040602050305030304" pitchFamily="18" charset="0"/>
              </a:rPr>
              <a:t> </a:t>
            </a:r>
            <a:r>
              <a:rPr lang="sv-SE" sz="2400" dirty="0" err="1">
                <a:solidFill>
                  <a:srgbClr val="C00000"/>
                </a:solidFill>
                <a:latin typeface="Book Antiqua" panose="02040602050305030304" pitchFamily="18" charset="0"/>
              </a:rPr>
              <a:t>political</a:t>
            </a:r>
            <a:r>
              <a:rPr lang="sv-SE" sz="2400" dirty="0">
                <a:solidFill>
                  <a:srgbClr val="C00000"/>
                </a:solidFill>
                <a:latin typeface="Book Antiqua" panose="02040602050305030304" pitchFamily="18" charset="0"/>
              </a:rPr>
              <a:t> and </a:t>
            </a:r>
            <a:r>
              <a:rPr lang="sv-SE" sz="2400" dirty="0" err="1">
                <a:solidFill>
                  <a:srgbClr val="C00000"/>
                </a:solidFill>
                <a:latin typeface="Book Antiqua" panose="02040602050305030304" pitchFamily="18" charset="0"/>
              </a:rPr>
              <a:t>pedagogical</a:t>
            </a:r>
            <a:r>
              <a:rPr lang="sv-SE" sz="2400" dirty="0">
                <a:solidFill>
                  <a:srgbClr val="C00000"/>
                </a:solidFill>
                <a:latin typeface="Book Antiqua" panose="02040602050305030304" pitchFamily="18" charset="0"/>
              </a:rPr>
              <a:t> interests</a:t>
            </a:r>
          </a:p>
          <a:p>
            <a:endParaRPr lang="sv-SE" dirty="0"/>
          </a:p>
          <a:p>
            <a:r>
              <a:rPr lang="sv-SE" sz="2000" dirty="0" err="1"/>
              <a:t>Education</a:t>
            </a:r>
            <a:r>
              <a:rPr lang="sv-SE" sz="2000" dirty="0"/>
              <a:t> and the global </a:t>
            </a:r>
            <a:r>
              <a:rPr lang="sv-SE" sz="2000" dirty="0" err="1"/>
              <a:t>economy</a:t>
            </a:r>
            <a:endParaRPr lang="sv-SE" sz="2000" dirty="0"/>
          </a:p>
          <a:p>
            <a:r>
              <a:rPr lang="sv-SE" sz="2000" dirty="0"/>
              <a:t>Research on </a:t>
            </a:r>
            <a:r>
              <a:rPr lang="sv-SE" sz="2000" dirty="0" err="1"/>
              <a:t>brain</a:t>
            </a:r>
            <a:r>
              <a:rPr lang="sv-SE" sz="2000" dirty="0"/>
              <a:t> </a:t>
            </a:r>
            <a:r>
              <a:rPr lang="sv-SE" sz="2000" dirty="0" err="1"/>
              <a:t>development</a:t>
            </a:r>
            <a:endParaRPr lang="sv-SE" sz="2000" dirty="0"/>
          </a:p>
          <a:p>
            <a:r>
              <a:rPr lang="sv-SE" sz="2000" dirty="0"/>
              <a:t>Public </a:t>
            </a:r>
            <a:r>
              <a:rPr lang="sv-SE" sz="2000" dirty="0" err="1"/>
              <a:t>accountability</a:t>
            </a:r>
            <a:endParaRPr lang="sv-SE" sz="2000" dirty="0"/>
          </a:p>
          <a:p>
            <a:r>
              <a:rPr lang="sv-SE" sz="2000" dirty="0" err="1"/>
              <a:t>Shared</a:t>
            </a:r>
            <a:r>
              <a:rPr lang="sv-SE" sz="2000" dirty="0"/>
              <a:t> </a:t>
            </a:r>
            <a:r>
              <a:rPr lang="sv-SE" sz="2000" dirty="0" err="1"/>
              <a:t>understanding</a:t>
            </a:r>
            <a:r>
              <a:rPr lang="sv-SE" sz="2000" dirty="0"/>
              <a:t> </a:t>
            </a:r>
            <a:r>
              <a:rPr lang="sv-SE" sz="2000" dirty="0" err="1"/>
              <a:t>amidst</a:t>
            </a:r>
            <a:r>
              <a:rPr lang="sv-SE" sz="2000" dirty="0"/>
              <a:t> diverse </a:t>
            </a:r>
            <a:r>
              <a:rPr lang="sv-SE" sz="2000" dirty="0" err="1"/>
              <a:t>communities</a:t>
            </a:r>
            <a:endParaRPr lang="sv-SE" sz="2000" dirty="0"/>
          </a:p>
          <a:p>
            <a:r>
              <a:rPr lang="sv-SE" sz="2000" dirty="0"/>
              <a:t>In </a:t>
            </a:r>
            <a:r>
              <a:rPr lang="sv-SE" sz="2000" dirty="0" err="1"/>
              <a:t>countries</a:t>
            </a:r>
            <a:r>
              <a:rPr lang="sv-SE" sz="2000" dirty="0"/>
              <a:t> </a:t>
            </a:r>
            <a:r>
              <a:rPr lang="sv-SE" sz="2000" dirty="0" err="1"/>
              <a:t>with</a:t>
            </a:r>
            <a:r>
              <a:rPr lang="sv-SE" sz="2000" dirty="0"/>
              <a:t> </a:t>
            </a:r>
            <a:r>
              <a:rPr lang="sv-SE" sz="2000" dirty="0" err="1"/>
              <a:t>poorly</a:t>
            </a:r>
            <a:r>
              <a:rPr lang="sv-SE" sz="2000" dirty="0"/>
              <a:t> </a:t>
            </a:r>
            <a:r>
              <a:rPr lang="sv-SE" sz="2000" dirty="0" err="1"/>
              <a:t>resourced</a:t>
            </a:r>
            <a:r>
              <a:rPr lang="sv-SE" sz="2000" dirty="0"/>
              <a:t> ECE </a:t>
            </a:r>
            <a:r>
              <a:rPr lang="sv-SE" sz="2000" dirty="0" err="1"/>
              <a:t>mandatory</a:t>
            </a:r>
            <a:r>
              <a:rPr lang="sv-SE" sz="2000" dirty="0"/>
              <a:t> </a:t>
            </a:r>
            <a:r>
              <a:rPr lang="sv-SE" sz="2000" dirty="0" err="1"/>
              <a:t>guidelines</a:t>
            </a:r>
            <a:r>
              <a:rPr lang="sv-SE" sz="2000" dirty="0"/>
              <a:t> </a:t>
            </a:r>
            <a:r>
              <a:rPr lang="sv-SE" sz="2000" dirty="0" err="1"/>
              <a:t>are</a:t>
            </a:r>
            <a:r>
              <a:rPr lang="sv-SE" sz="2000" dirty="0"/>
              <a:t> </a:t>
            </a:r>
            <a:r>
              <a:rPr lang="sv-SE" sz="2000" dirty="0" err="1"/>
              <a:t>seen</a:t>
            </a:r>
            <a:r>
              <a:rPr lang="sv-SE" sz="2000" dirty="0"/>
              <a:t> as </a:t>
            </a:r>
            <a:r>
              <a:rPr lang="sv-SE" sz="2000" dirty="0" err="1"/>
              <a:t>quality</a:t>
            </a:r>
            <a:r>
              <a:rPr lang="sv-SE" sz="2000" dirty="0"/>
              <a:t> </a:t>
            </a:r>
            <a:r>
              <a:rPr lang="sv-SE" sz="2000" dirty="0" err="1"/>
              <a:t>improvement</a:t>
            </a:r>
            <a:r>
              <a:rPr lang="sv-SE" sz="2000" dirty="0"/>
              <a:t> and an </a:t>
            </a:r>
            <a:r>
              <a:rPr lang="sv-SE" sz="2000" dirty="0" err="1"/>
              <a:t>equity</a:t>
            </a:r>
            <a:r>
              <a:rPr lang="sv-SE" sz="2000" dirty="0"/>
              <a:t> </a:t>
            </a:r>
            <a:r>
              <a:rPr lang="sv-SE" sz="2000" dirty="0" err="1"/>
              <a:t>measure</a:t>
            </a:r>
            <a:endParaRPr lang="sv-SE" sz="2000" dirty="0"/>
          </a:p>
          <a:p>
            <a:r>
              <a:rPr lang="sv-SE" sz="2000" dirty="0" err="1"/>
              <a:t>Provide</a:t>
            </a:r>
            <a:r>
              <a:rPr lang="sv-SE" sz="2000" dirty="0"/>
              <a:t> ECE </a:t>
            </a:r>
            <a:r>
              <a:rPr lang="sv-SE" sz="2000" dirty="0" err="1"/>
              <a:t>professionals</a:t>
            </a:r>
            <a:r>
              <a:rPr lang="sv-SE" sz="2000" dirty="0"/>
              <a:t> </a:t>
            </a:r>
            <a:r>
              <a:rPr lang="sv-SE" sz="2000" dirty="0" err="1"/>
              <a:t>with</a:t>
            </a:r>
            <a:r>
              <a:rPr lang="sv-SE" sz="2000" dirty="0"/>
              <a:t> a common </a:t>
            </a:r>
            <a:r>
              <a:rPr lang="sv-SE" sz="2000" dirty="0" err="1"/>
              <a:t>framework</a:t>
            </a:r>
            <a:r>
              <a:rPr lang="sv-SE" sz="2000" dirty="0"/>
              <a:t> for </a:t>
            </a:r>
            <a:r>
              <a:rPr lang="sv-SE" sz="2000" dirty="0" err="1"/>
              <a:t>communication</a:t>
            </a:r>
            <a:r>
              <a:rPr lang="sv-SE" sz="2000" dirty="0"/>
              <a:t> </a:t>
            </a:r>
            <a:r>
              <a:rPr lang="sv-SE" sz="2000" dirty="0" err="1"/>
              <a:t>around</a:t>
            </a:r>
            <a:r>
              <a:rPr lang="sv-SE" sz="2000" dirty="0"/>
              <a:t> </a:t>
            </a:r>
            <a:r>
              <a:rPr lang="sv-SE" sz="2000" dirty="0" err="1"/>
              <a:t>learning</a:t>
            </a:r>
            <a:r>
              <a:rPr lang="sv-SE" sz="2000" dirty="0"/>
              <a:t> </a:t>
            </a:r>
            <a:r>
              <a:rPr lang="sv-SE" sz="2000" dirty="0" err="1"/>
              <a:t>between</a:t>
            </a:r>
            <a:r>
              <a:rPr lang="sv-SE" sz="2000" dirty="0"/>
              <a:t> </a:t>
            </a:r>
            <a:r>
              <a:rPr lang="sv-SE" sz="2000" dirty="0" err="1"/>
              <a:t>staff</a:t>
            </a:r>
            <a:r>
              <a:rPr lang="sv-SE" sz="2000" dirty="0"/>
              <a:t> and </a:t>
            </a:r>
            <a:r>
              <a:rPr lang="sv-SE" sz="2000" dirty="0" err="1"/>
              <a:t>with</a:t>
            </a:r>
            <a:r>
              <a:rPr lang="sv-SE" sz="2000" dirty="0"/>
              <a:t> </a:t>
            </a:r>
            <a:r>
              <a:rPr lang="sv-SE" sz="2000" dirty="0" err="1"/>
              <a:t>parents</a:t>
            </a:r>
            <a:endParaRPr lang="sv-SE" sz="2000" dirty="0"/>
          </a:p>
          <a:p>
            <a:endParaRPr lang="sv-SE" sz="2000" dirty="0"/>
          </a:p>
          <a:p>
            <a:endParaRPr lang="sv-SE" sz="2000" dirty="0"/>
          </a:p>
          <a:p>
            <a:endParaRPr lang="sv-SE" dirty="0"/>
          </a:p>
        </p:txBody>
      </p:sp>
    </p:spTree>
    <p:extLst>
      <p:ext uri="{BB962C8B-B14F-4D97-AF65-F5344CB8AC3E}">
        <p14:creationId xmlns:p14="http://schemas.microsoft.com/office/powerpoint/2010/main" val="200779278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3BE9E-EAB3-8E4B-857E-AB34CE6EAD7D}"/>
              </a:ext>
            </a:extLst>
          </p:cNvPr>
          <p:cNvSpPr>
            <a:spLocks noGrp="1"/>
          </p:cNvSpPr>
          <p:nvPr>
            <p:ph type="title"/>
          </p:nvPr>
        </p:nvSpPr>
        <p:spPr>
          <a:xfrm>
            <a:off x="0" y="274638"/>
            <a:ext cx="8686800" cy="1143000"/>
          </a:xfrm>
        </p:spPr>
        <p:txBody>
          <a:bodyPr/>
          <a:lstStyle/>
          <a:p>
            <a:r>
              <a:rPr lang="sv-SE" dirty="0"/>
              <a:t>OECD: Global </a:t>
            </a:r>
            <a:r>
              <a:rPr lang="sv-SE" dirty="0" err="1"/>
              <a:t>Understanding</a:t>
            </a:r>
            <a:r>
              <a:rPr lang="sv-SE" dirty="0"/>
              <a:t> </a:t>
            </a:r>
            <a:r>
              <a:rPr lang="sv-SE" dirty="0" err="1"/>
              <a:t>of</a:t>
            </a:r>
            <a:r>
              <a:rPr lang="sv-SE" dirty="0"/>
              <a:t> ECE</a:t>
            </a:r>
          </a:p>
        </p:txBody>
      </p:sp>
      <p:sp>
        <p:nvSpPr>
          <p:cNvPr id="3" name="Content Placeholder 2">
            <a:extLst>
              <a:ext uri="{FF2B5EF4-FFF2-40B4-BE49-F238E27FC236}">
                <a16:creationId xmlns:a16="http://schemas.microsoft.com/office/drawing/2014/main" id="{34790D79-A3F3-324C-976A-A4F8CF6663CB}"/>
              </a:ext>
            </a:extLst>
          </p:cNvPr>
          <p:cNvSpPr>
            <a:spLocks noGrp="1"/>
          </p:cNvSpPr>
          <p:nvPr>
            <p:ph sz="half" idx="1"/>
          </p:nvPr>
        </p:nvSpPr>
        <p:spPr/>
        <p:txBody>
          <a:bodyPr/>
          <a:lstStyle/>
          <a:p>
            <a:r>
              <a:rPr lang="sv-SE" sz="2000" dirty="0">
                <a:latin typeface="Book Antiqua" panose="02040602050305030304" pitchFamily="18" charset="0"/>
              </a:rPr>
              <a:t>Broad social and </a:t>
            </a:r>
            <a:r>
              <a:rPr lang="sv-SE" sz="2000" dirty="0" err="1">
                <a:latin typeface="Book Antiqua" panose="02040602050305030304" pitchFamily="18" charset="0"/>
              </a:rPr>
              <a:t>economic</a:t>
            </a:r>
            <a:r>
              <a:rPr lang="sv-SE" sz="2000" dirty="0">
                <a:latin typeface="Book Antiqua" panose="02040602050305030304" pitchFamily="18" charset="0"/>
              </a:rPr>
              <a:t> </a:t>
            </a:r>
            <a:r>
              <a:rPr lang="sv-SE" sz="2000" dirty="0" err="1">
                <a:latin typeface="Book Antiqua" panose="02040602050305030304" pitchFamily="18" charset="0"/>
              </a:rPr>
              <a:t>growth</a:t>
            </a:r>
            <a:endParaRPr lang="sv-SE" sz="2000" dirty="0">
              <a:latin typeface="Book Antiqua" panose="02040602050305030304" pitchFamily="18" charset="0"/>
            </a:endParaRPr>
          </a:p>
          <a:p>
            <a:r>
              <a:rPr lang="sv-SE" sz="2000" dirty="0">
                <a:latin typeface="Book Antiqua" panose="02040602050305030304" pitchFamily="18" charset="0"/>
              </a:rPr>
              <a:t>ECE for </a:t>
            </a:r>
            <a:r>
              <a:rPr lang="sv-SE" sz="2000" dirty="0" err="1">
                <a:latin typeface="Book Antiqua" panose="02040602050305030304" pitchFamily="18" charset="0"/>
              </a:rPr>
              <a:t>here</a:t>
            </a:r>
            <a:r>
              <a:rPr lang="sv-SE" sz="2000" dirty="0">
                <a:latin typeface="Book Antiqua" panose="02040602050305030304" pitchFamily="18" charset="0"/>
              </a:rPr>
              <a:t> and </a:t>
            </a:r>
            <a:r>
              <a:rPr lang="sv-SE" sz="2000" dirty="0" err="1">
                <a:latin typeface="Book Antiqua" panose="02040602050305030304" pitchFamily="18" charset="0"/>
              </a:rPr>
              <a:t>now</a:t>
            </a:r>
            <a:endParaRPr lang="sv-SE" sz="2000" dirty="0">
              <a:latin typeface="Book Antiqua" panose="02040602050305030304" pitchFamily="18" charset="0"/>
            </a:endParaRPr>
          </a:p>
          <a:p>
            <a:r>
              <a:rPr lang="sv-SE" sz="2000" dirty="0" err="1">
                <a:latin typeface="Book Antiqua" panose="02040602050305030304" pitchFamily="18" charset="0"/>
              </a:rPr>
              <a:t>Expanding</a:t>
            </a:r>
            <a:r>
              <a:rPr lang="sv-SE" sz="2000" dirty="0">
                <a:latin typeface="Book Antiqua" panose="02040602050305030304" pitchFamily="18" charset="0"/>
              </a:rPr>
              <a:t> </a:t>
            </a:r>
            <a:r>
              <a:rPr lang="sv-SE" sz="2000" dirty="0" err="1">
                <a:latin typeface="Book Antiqua" panose="02040602050305030304" pitchFamily="18" charset="0"/>
              </a:rPr>
              <a:t>free</a:t>
            </a:r>
            <a:r>
              <a:rPr lang="sv-SE" sz="2000" dirty="0">
                <a:latin typeface="Book Antiqua" panose="02040602050305030304" pitchFamily="18" charset="0"/>
              </a:rPr>
              <a:t> and </a:t>
            </a:r>
            <a:r>
              <a:rPr lang="sv-SE" sz="2000" dirty="0" err="1">
                <a:latin typeface="Book Antiqua" panose="02040602050305030304" pitchFamily="18" charset="0"/>
              </a:rPr>
              <a:t>accesible</a:t>
            </a:r>
            <a:r>
              <a:rPr lang="sv-SE" sz="2000" dirty="0">
                <a:latin typeface="Book Antiqua" panose="02040602050305030304" pitchFamily="18" charset="0"/>
              </a:rPr>
              <a:t> provisions</a:t>
            </a:r>
          </a:p>
          <a:p>
            <a:r>
              <a:rPr lang="sv-SE" sz="2000" dirty="0" err="1">
                <a:latin typeface="Book Antiqua" panose="02040602050305030304" pitchFamily="18" charset="0"/>
              </a:rPr>
              <a:t>Raising</a:t>
            </a:r>
            <a:r>
              <a:rPr lang="sv-SE" sz="2000" dirty="0">
                <a:latin typeface="Book Antiqua" panose="02040602050305030304" pitchFamily="18" charset="0"/>
              </a:rPr>
              <a:t> </a:t>
            </a:r>
            <a:r>
              <a:rPr lang="sv-SE" sz="2000" dirty="0" err="1">
                <a:latin typeface="Book Antiqua" panose="02040602050305030304" pitchFamily="18" charset="0"/>
              </a:rPr>
              <a:t>quality</a:t>
            </a:r>
            <a:r>
              <a:rPr lang="sv-SE" sz="2000" dirty="0">
                <a:latin typeface="Book Antiqua" panose="02040602050305030304" pitchFamily="18" charset="0"/>
              </a:rPr>
              <a:t> and status</a:t>
            </a:r>
          </a:p>
          <a:p>
            <a:r>
              <a:rPr lang="sv-SE" sz="2000" dirty="0">
                <a:latin typeface="Book Antiqua" panose="02040602050305030304" pitchFamily="18" charset="0"/>
              </a:rPr>
              <a:t>Curriculum </a:t>
            </a:r>
            <a:r>
              <a:rPr lang="sv-SE" sz="2000" dirty="0" err="1">
                <a:latin typeface="Book Antiqua" panose="02040602050305030304" pitchFamily="18" charset="0"/>
              </a:rPr>
              <a:t>development</a:t>
            </a:r>
            <a:endParaRPr lang="sv-SE" sz="2000" dirty="0">
              <a:latin typeface="Book Antiqua" panose="02040602050305030304" pitchFamily="18" charset="0"/>
            </a:endParaRPr>
          </a:p>
          <a:p>
            <a:endParaRPr lang="sv-SE" sz="2000" dirty="0">
              <a:latin typeface="Book Antiqua" panose="02040602050305030304" pitchFamily="18" charset="0"/>
            </a:endParaRPr>
          </a:p>
          <a:p>
            <a:endParaRPr lang="sv-SE" sz="2000" dirty="0">
              <a:latin typeface="Book Antiqua" panose="02040602050305030304" pitchFamily="18" charset="0"/>
            </a:endParaRPr>
          </a:p>
          <a:p>
            <a:r>
              <a:rPr lang="sv-SE" sz="2000" dirty="0" err="1">
                <a:latin typeface="Book Antiqua" panose="02040602050305030304" pitchFamily="18" charset="0"/>
              </a:rPr>
              <a:t>Starting</a:t>
            </a:r>
            <a:r>
              <a:rPr lang="sv-SE" sz="2000" dirty="0">
                <a:latin typeface="Book Antiqua" panose="02040602050305030304" pitchFamily="18" charset="0"/>
              </a:rPr>
              <a:t> Strong I, II, III </a:t>
            </a:r>
          </a:p>
          <a:p>
            <a:r>
              <a:rPr lang="sv-SE" sz="2000" dirty="0">
                <a:latin typeface="Book Antiqua" panose="02040602050305030304" pitchFamily="18" charset="0"/>
              </a:rPr>
              <a:t>2001, 2006, 2012</a:t>
            </a:r>
          </a:p>
          <a:p>
            <a:endParaRPr lang="sv-SE" dirty="0"/>
          </a:p>
          <a:p>
            <a:endParaRPr lang="sv-SE" dirty="0"/>
          </a:p>
          <a:p>
            <a:endParaRPr lang="sv-SE" dirty="0"/>
          </a:p>
          <a:p>
            <a:endParaRPr lang="sv-SE" dirty="0"/>
          </a:p>
          <a:p>
            <a:endParaRPr lang="sv-SE" dirty="0"/>
          </a:p>
        </p:txBody>
      </p:sp>
      <p:pic>
        <p:nvPicPr>
          <p:cNvPr id="5" name="Content Placeholder 4">
            <a:extLst>
              <a:ext uri="{FF2B5EF4-FFF2-40B4-BE49-F238E27FC236}">
                <a16:creationId xmlns:a16="http://schemas.microsoft.com/office/drawing/2014/main" id="{B70EA2A1-A61B-3B4F-AC14-008325790002}"/>
              </a:ext>
            </a:extLst>
          </p:cNvPr>
          <p:cNvPicPr>
            <a:picLocks noGrp="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495800" y="1600200"/>
            <a:ext cx="3713879" cy="4525963"/>
          </a:xfrm>
          <a:prstGeom prst="rect">
            <a:avLst/>
          </a:prstGeom>
          <a:noFill/>
        </p:spPr>
      </p:pic>
    </p:spTree>
    <p:extLst>
      <p:ext uri="{BB962C8B-B14F-4D97-AF65-F5344CB8AC3E}">
        <p14:creationId xmlns:p14="http://schemas.microsoft.com/office/powerpoint/2010/main" val="53097066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4783F-4742-E945-8527-30616AAF8E24}"/>
              </a:ext>
            </a:extLst>
          </p:cNvPr>
          <p:cNvSpPr>
            <a:spLocks noGrp="1"/>
          </p:cNvSpPr>
          <p:nvPr>
            <p:ph type="title"/>
          </p:nvPr>
        </p:nvSpPr>
        <p:spPr/>
        <p:txBody>
          <a:bodyPr>
            <a:normAutofit/>
          </a:bodyPr>
          <a:lstStyle/>
          <a:p>
            <a:r>
              <a:rPr lang="sv-SE" sz="2400" dirty="0">
                <a:latin typeface="Book Antiqua" panose="02040602050305030304" pitchFamily="18" charset="0"/>
              </a:rPr>
              <a:t>Peter Moss, 2014: Transformative Change and Real Utopias in </a:t>
            </a:r>
            <a:r>
              <a:rPr lang="sv-SE" sz="2400" dirty="0" err="1">
                <a:latin typeface="Book Antiqua" panose="02040602050305030304" pitchFamily="18" charset="0"/>
              </a:rPr>
              <a:t>Early</a:t>
            </a:r>
            <a:r>
              <a:rPr lang="sv-SE" sz="2400" dirty="0">
                <a:latin typeface="Book Antiqua" panose="02040602050305030304" pitchFamily="18" charset="0"/>
              </a:rPr>
              <a:t> </a:t>
            </a:r>
            <a:r>
              <a:rPr lang="sv-SE" sz="2400" dirty="0" err="1">
                <a:latin typeface="Book Antiqua" panose="02040602050305030304" pitchFamily="18" charset="0"/>
              </a:rPr>
              <a:t>Childhood</a:t>
            </a:r>
            <a:r>
              <a:rPr lang="sv-SE" sz="2400" dirty="0">
                <a:latin typeface="Book Antiqua" panose="02040602050305030304" pitchFamily="18" charset="0"/>
              </a:rPr>
              <a:t> </a:t>
            </a:r>
            <a:r>
              <a:rPr lang="sv-SE" sz="2400" dirty="0" err="1">
                <a:latin typeface="Book Antiqua" panose="02040602050305030304" pitchFamily="18" charset="0"/>
              </a:rPr>
              <a:t>Education</a:t>
            </a:r>
            <a:r>
              <a:rPr lang="sv-SE" sz="2400" dirty="0">
                <a:latin typeface="Book Antiqua" panose="02040602050305030304" pitchFamily="18" charset="0"/>
              </a:rPr>
              <a:t>: a story </a:t>
            </a:r>
            <a:r>
              <a:rPr lang="sv-SE" sz="2400" dirty="0" err="1">
                <a:latin typeface="Book Antiqua" panose="02040602050305030304" pitchFamily="18" charset="0"/>
              </a:rPr>
              <a:t>of</a:t>
            </a:r>
            <a:r>
              <a:rPr lang="sv-SE" sz="2400" dirty="0">
                <a:latin typeface="Book Antiqua" panose="02040602050305030304" pitchFamily="18" charset="0"/>
              </a:rPr>
              <a:t> </a:t>
            </a:r>
            <a:r>
              <a:rPr lang="sv-SE" sz="2400" dirty="0" err="1">
                <a:latin typeface="Book Antiqua" panose="02040602050305030304" pitchFamily="18" charset="0"/>
              </a:rPr>
              <a:t>democracy</a:t>
            </a:r>
            <a:r>
              <a:rPr lang="sv-SE" sz="2400" dirty="0">
                <a:latin typeface="Book Antiqua" panose="02040602050305030304" pitchFamily="18" charset="0"/>
              </a:rPr>
              <a:t>, </a:t>
            </a:r>
            <a:r>
              <a:rPr lang="sv-SE" sz="2400" dirty="0" err="1">
                <a:latin typeface="Book Antiqua" panose="02040602050305030304" pitchFamily="18" charset="0"/>
              </a:rPr>
              <a:t>experimentation</a:t>
            </a:r>
            <a:r>
              <a:rPr lang="sv-SE" sz="2400" dirty="0">
                <a:latin typeface="Book Antiqua" panose="02040602050305030304" pitchFamily="18" charset="0"/>
              </a:rPr>
              <a:t> and </a:t>
            </a:r>
            <a:r>
              <a:rPr lang="sv-SE" sz="2400" dirty="0" err="1">
                <a:latin typeface="Book Antiqua" panose="02040602050305030304" pitchFamily="18" charset="0"/>
              </a:rPr>
              <a:t>potentiality</a:t>
            </a:r>
            <a:r>
              <a:rPr lang="sv-SE" sz="2400" dirty="0">
                <a:latin typeface="Book Antiqua" panose="02040602050305030304" pitchFamily="18" charset="0"/>
              </a:rPr>
              <a:t>. Routledge</a:t>
            </a:r>
          </a:p>
        </p:txBody>
      </p:sp>
      <p:sp>
        <p:nvSpPr>
          <p:cNvPr id="4" name="Content Placeholder 3">
            <a:extLst>
              <a:ext uri="{FF2B5EF4-FFF2-40B4-BE49-F238E27FC236}">
                <a16:creationId xmlns:a16="http://schemas.microsoft.com/office/drawing/2014/main" id="{F7ED85F2-9ECF-444C-BC4E-9BB122C13FD7}"/>
              </a:ext>
            </a:extLst>
          </p:cNvPr>
          <p:cNvSpPr>
            <a:spLocks noGrp="1"/>
          </p:cNvSpPr>
          <p:nvPr>
            <p:ph sz="half" idx="2"/>
          </p:nvPr>
        </p:nvSpPr>
        <p:spPr/>
        <p:txBody>
          <a:bodyPr>
            <a:normAutofit/>
          </a:bodyPr>
          <a:lstStyle/>
          <a:p>
            <a:endParaRPr lang="sv-SE" sz="2400" dirty="0">
              <a:latin typeface="Book Antiqua" panose="02040602050305030304" pitchFamily="18" charset="0"/>
            </a:endParaRPr>
          </a:p>
          <a:p>
            <a:r>
              <a:rPr lang="sv-SE" sz="2400" dirty="0" err="1">
                <a:solidFill>
                  <a:srgbClr val="C00000"/>
                </a:solidFill>
                <a:latin typeface="Book Antiqua" panose="02040602050305030304" pitchFamily="18" charset="0"/>
              </a:rPr>
              <a:t>Challenging</a:t>
            </a:r>
            <a:r>
              <a:rPr lang="sv-SE" sz="2400" dirty="0">
                <a:solidFill>
                  <a:srgbClr val="C00000"/>
                </a:solidFill>
                <a:latin typeface="Book Antiqua" panose="02040602050305030304" pitchFamily="18" charset="0"/>
              </a:rPr>
              <a:t> the </a:t>
            </a:r>
            <a:r>
              <a:rPr lang="sv-SE" sz="2400" dirty="0" err="1">
                <a:solidFill>
                  <a:srgbClr val="C00000"/>
                </a:solidFill>
                <a:latin typeface="Book Antiqua" panose="02040602050305030304" pitchFamily="18" charset="0"/>
              </a:rPr>
              <a:t>stories</a:t>
            </a:r>
            <a:r>
              <a:rPr lang="sv-SE" sz="2400" dirty="0">
                <a:solidFill>
                  <a:srgbClr val="C00000"/>
                </a:solidFill>
                <a:latin typeface="Book Antiqua" panose="02040602050305030304" pitchFamily="18" charset="0"/>
              </a:rPr>
              <a:t> </a:t>
            </a:r>
            <a:r>
              <a:rPr lang="sv-SE" sz="2400" dirty="0" err="1">
                <a:solidFill>
                  <a:srgbClr val="C00000"/>
                </a:solidFill>
                <a:latin typeface="Book Antiqua" panose="02040602050305030304" pitchFamily="18" charset="0"/>
              </a:rPr>
              <a:t>that</a:t>
            </a:r>
            <a:r>
              <a:rPr lang="sv-SE" sz="2400" dirty="0">
                <a:solidFill>
                  <a:srgbClr val="C00000"/>
                </a:solidFill>
                <a:latin typeface="Book Antiqua" panose="02040602050305030304" pitchFamily="18" charset="0"/>
              </a:rPr>
              <a:t> </a:t>
            </a:r>
            <a:r>
              <a:rPr lang="sv-SE" sz="2400" dirty="0" err="1">
                <a:solidFill>
                  <a:srgbClr val="C00000"/>
                </a:solidFill>
                <a:latin typeface="Book Antiqua" panose="02040602050305030304" pitchFamily="18" charset="0"/>
              </a:rPr>
              <a:t>promise</a:t>
            </a:r>
            <a:r>
              <a:rPr lang="sv-SE" sz="2400" dirty="0">
                <a:solidFill>
                  <a:srgbClr val="C00000"/>
                </a:solidFill>
                <a:latin typeface="Book Antiqua" panose="02040602050305030304" pitchFamily="18" charset="0"/>
              </a:rPr>
              <a:t> </a:t>
            </a:r>
            <a:r>
              <a:rPr lang="sv-SE" sz="2400" dirty="0" err="1">
                <a:solidFill>
                  <a:srgbClr val="C00000"/>
                </a:solidFill>
                <a:latin typeface="Book Antiqua" panose="02040602050305030304" pitchFamily="18" charset="0"/>
              </a:rPr>
              <a:t>high</a:t>
            </a:r>
            <a:r>
              <a:rPr lang="sv-SE" sz="2400" dirty="0">
                <a:solidFill>
                  <a:srgbClr val="C00000"/>
                </a:solidFill>
                <a:latin typeface="Book Antiqua" panose="02040602050305030304" pitchFamily="18" charset="0"/>
              </a:rPr>
              <a:t> </a:t>
            </a:r>
            <a:r>
              <a:rPr lang="sv-SE" sz="2400" dirty="0" err="1">
                <a:solidFill>
                  <a:srgbClr val="C00000"/>
                </a:solidFill>
                <a:latin typeface="Book Antiqua" panose="02040602050305030304" pitchFamily="18" charset="0"/>
              </a:rPr>
              <a:t>returns</a:t>
            </a:r>
            <a:r>
              <a:rPr lang="sv-SE" sz="2400" dirty="0">
                <a:solidFill>
                  <a:srgbClr val="C00000"/>
                </a:solidFill>
                <a:latin typeface="Book Antiqua" panose="02040602050305030304" pitchFamily="18" charset="0"/>
              </a:rPr>
              <a:t> on </a:t>
            </a:r>
            <a:r>
              <a:rPr lang="sv-SE" sz="2400" dirty="0" err="1">
                <a:solidFill>
                  <a:srgbClr val="C00000"/>
                </a:solidFill>
                <a:latin typeface="Book Antiqua" panose="02040602050305030304" pitchFamily="18" charset="0"/>
              </a:rPr>
              <a:t>investemnets</a:t>
            </a:r>
            <a:r>
              <a:rPr lang="sv-SE" sz="2400" dirty="0">
                <a:solidFill>
                  <a:srgbClr val="C00000"/>
                </a:solidFill>
                <a:latin typeface="Book Antiqua" panose="02040602050305030304" pitchFamily="18" charset="0"/>
              </a:rPr>
              <a:t> </a:t>
            </a:r>
            <a:r>
              <a:rPr lang="sv-SE" sz="2400" dirty="0" err="1">
                <a:solidFill>
                  <a:srgbClr val="C00000"/>
                </a:solidFill>
                <a:latin typeface="Book Antiqua" panose="02040602050305030304" pitchFamily="18" charset="0"/>
              </a:rPr>
              <a:t>if</a:t>
            </a:r>
            <a:r>
              <a:rPr lang="sv-SE" sz="2400" dirty="0">
                <a:solidFill>
                  <a:srgbClr val="C00000"/>
                </a:solidFill>
                <a:latin typeface="Book Antiqua" panose="02040602050305030304" pitchFamily="18" charset="0"/>
              </a:rPr>
              <a:t> </a:t>
            </a:r>
            <a:r>
              <a:rPr lang="sv-SE" sz="2400" dirty="0" err="1">
                <a:solidFill>
                  <a:srgbClr val="C00000"/>
                </a:solidFill>
                <a:latin typeface="Book Antiqua" panose="02040602050305030304" pitchFamily="18" charset="0"/>
              </a:rPr>
              <a:t>only</a:t>
            </a:r>
            <a:r>
              <a:rPr lang="sv-SE" sz="2400" dirty="0">
                <a:solidFill>
                  <a:srgbClr val="C00000"/>
                </a:solidFill>
                <a:latin typeface="Book Antiqua" panose="02040602050305030304" pitchFamily="18" charset="0"/>
              </a:rPr>
              <a:t> the right </a:t>
            </a:r>
            <a:r>
              <a:rPr lang="sv-SE" sz="2400" dirty="0" err="1">
                <a:solidFill>
                  <a:srgbClr val="C00000"/>
                </a:solidFill>
                <a:latin typeface="Book Antiqua" panose="02040602050305030304" pitchFamily="18" charset="0"/>
              </a:rPr>
              <a:t>technologies</a:t>
            </a:r>
            <a:r>
              <a:rPr lang="sv-SE" sz="2400" dirty="0">
                <a:solidFill>
                  <a:srgbClr val="C00000"/>
                </a:solidFill>
                <a:latin typeface="Book Antiqua" panose="02040602050305030304" pitchFamily="18" charset="0"/>
              </a:rPr>
              <a:t> </a:t>
            </a:r>
            <a:r>
              <a:rPr lang="sv-SE" sz="2400" dirty="0" err="1">
                <a:solidFill>
                  <a:srgbClr val="C00000"/>
                </a:solidFill>
                <a:latin typeface="Book Antiqua" panose="02040602050305030304" pitchFamily="18" charset="0"/>
              </a:rPr>
              <a:t>are</a:t>
            </a:r>
            <a:r>
              <a:rPr lang="sv-SE" sz="2400" dirty="0">
                <a:solidFill>
                  <a:srgbClr val="C00000"/>
                </a:solidFill>
                <a:latin typeface="Book Antiqua" panose="02040602050305030304" pitchFamily="18" charset="0"/>
              </a:rPr>
              <a:t> </a:t>
            </a:r>
            <a:r>
              <a:rPr lang="sv-SE" sz="2400" dirty="0" err="1">
                <a:solidFill>
                  <a:srgbClr val="C00000"/>
                </a:solidFill>
                <a:latin typeface="Book Antiqua" panose="02040602050305030304" pitchFamily="18" charset="0"/>
              </a:rPr>
              <a:t>applied</a:t>
            </a:r>
            <a:r>
              <a:rPr lang="sv-SE" sz="2400" dirty="0">
                <a:solidFill>
                  <a:srgbClr val="C00000"/>
                </a:solidFill>
                <a:latin typeface="Book Antiqua" panose="02040602050305030304" pitchFamily="18" charset="0"/>
              </a:rPr>
              <a:t> to </a:t>
            </a:r>
            <a:r>
              <a:rPr lang="sv-SE" sz="2400" dirty="0" err="1">
                <a:solidFill>
                  <a:srgbClr val="C00000"/>
                </a:solidFill>
                <a:latin typeface="Book Antiqua" panose="02040602050305030304" pitchFamily="18" charset="0"/>
              </a:rPr>
              <a:t>children</a:t>
            </a:r>
            <a:r>
              <a:rPr lang="sv-SE" sz="2400" dirty="0">
                <a:solidFill>
                  <a:srgbClr val="C00000"/>
                </a:solidFill>
                <a:latin typeface="Book Antiqua" panose="02040602050305030304" pitchFamily="18" charset="0"/>
              </a:rPr>
              <a:t> and the </a:t>
            </a:r>
            <a:r>
              <a:rPr lang="sv-SE" sz="2400" dirty="0" err="1">
                <a:solidFill>
                  <a:srgbClr val="C00000"/>
                </a:solidFill>
                <a:latin typeface="Book Antiqua" panose="02040602050305030304" pitchFamily="18" charset="0"/>
              </a:rPr>
              <a:t>perfection</a:t>
            </a:r>
            <a:r>
              <a:rPr lang="sv-SE" sz="2400" dirty="0">
                <a:solidFill>
                  <a:srgbClr val="C00000"/>
                </a:solidFill>
                <a:latin typeface="Book Antiqua" panose="02040602050305030304" pitchFamily="18" charset="0"/>
              </a:rPr>
              <a:t> </a:t>
            </a:r>
            <a:r>
              <a:rPr lang="sv-SE" sz="2400" dirty="0" err="1">
                <a:solidFill>
                  <a:srgbClr val="C00000"/>
                </a:solidFill>
                <a:latin typeface="Book Antiqua" panose="02040602050305030304" pitchFamily="18" charset="0"/>
              </a:rPr>
              <a:t>of</a:t>
            </a:r>
            <a:r>
              <a:rPr lang="sv-SE" sz="2400" dirty="0">
                <a:solidFill>
                  <a:srgbClr val="C00000"/>
                </a:solidFill>
                <a:latin typeface="Book Antiqua" panose="02040602050305030304" pitchFamily="18" charset="0"/>
              </a:rPr>
              <a:t> a system </a:t>
            </a:r>
            <a:r>
              <a:rPr lang="sv-SE" sz="2400" dirty="0" err="1">
                <a:solidFill>
                  <a:srgbClr val="C00000"/>
                </a:solidFill>
                <a:latin typeface="Book Antiqua" panose="02040602050305030304" pitchFamily="18" charset="0"/>
              </a:rPr>
              <a:t>based</a:t>
            </a:r>
            <a:r>
              <a:rPr lang="sv-SE" sz="2400" dirty="0">
                <a:solidFill>
                  <a:srgbClr val="C00000"/>
                </a:solidFill>
                <a:latin typeface="Book Antiqua" panose="02040602050305030304" pitchFamily="18" charset="0"/>
              </a:rPr>
              <a:t> on </a:t>
            </a:r>
            <a:r>
              <a:rPr lang="sv-SE" sz="2400" dirty="0" err="1">
                <a:solidFill>
                  <a:srgbClr val="C00000"/>
                </a:solidFill>
                <a:latin typeface="Book Antiqua" panose="02040602050305030304" pitchFamily="18" charset="0"/>
              </a:rPr>
              <a:t>compåetition</a:t>
            </a:r>
            <a:r>
              <a:rPr lang="sv-SE" sz="2400" dirty="0">
                <a:solidFill>
                  <a:srgbClr val="C00000"/>
                </a:solidFill>
                <a:latin typeface="Book Antiqua" panose="02040602050305030304" pitchFamily="18" charset="0"/>
              </a:rPr>
              <a:t> and </a:t>
            </a:r>
            <a:r>
              <a:rPr lang="sv-SE" sz="2400" dirty="0" err="1">
                <a:solidFill>
                  <a:srgbClr val="C00000"/>
                </a:solidFill>
                <a:latin typeface="Book Antiqua" panose="02040602050305030304" pitchFamily="18" charset="0"/>
              </a:rPr>
              <a:t>individual</a:t>
            </a:r>
            <a:r>
              <a:rPr lang="sv-SE" sz="2400" dirty="0">
                <a:solidFill>
                  <a:srgbClr val="C00000"/>
                </a:solidFill>
                <a:latin typeface="Book Antiqua" panose="02040602050305030304" pitchFamily="18" charset="0"/>
              </a:rPr>
              <a:t> choice (</a:t>
            </a:r>
            <a:r>
              <a:rPr lang="sv-SE" sz="2400" dirty="0" err="1">
                <a:solidFill>
                  <a:srgbClr val="C00000"/>
                </a:solidFill>
                <a:latin typeface="Book Antiqua" panose="02040602050305030304" pitchFamily="18" charset="0"/>
              </a:rPr>
              <a:t>preface</a:t>
            </a:r>
            <a:r>
              <a:rPr lang="sv-SE" sz="2400" dirty="0">
                <a:solidFill>
                  <a:srgbClr val="C00000"/>
                </a:solidFill>
                <a:latin typeface="Book Antiqua" panose="02040602050305030304" pitchFamily="18" charset="0"/>
              </a:rPr>
              <a:t>). </a:t>
            </a:r>
          </a:p>
        </p:txBody>
      </p:sp>
      <p:sp>
        <p:nvSpPr>
          <p:cNvPr id="7" name="Content Placeholder 6">
            <a:extLst>
              <a:ext uri="{FF2B5EF4-FFF2-40B4-BE49-F238E27FC236}">
                <a16:creationId xmlns:a16="http://schemas.microsoft.com/office/drawing/2014/main" id="{D3D9A735-891E-8C4D-A576-1989FB4BB5EF}"/>
              </a:ext>
            </a:extLst>
          </p:cNvPr>
          <p:cNvSpPr>
            <a:spLocks noGrp="1"/>
          </p:cNvSpPr>
          <p:nvPr>
            <p:ph sz="half" idx="1"/>
          </p:nvPr>
        </p:nvSpPr>
        <p:spPr/>
        <p:txBody>
          <a:bodyPr>
            <a:normAutofit/>
          </a:bodyPr>
          <a:lstStyle/>
          <a:p>
            <a:r>
              <a:rPr lang="sv-SE" sz="2000" dirty="0" err="1">
                <a:latin typeface="Book Antiqua" panose="02040602050305030304" pitchFamily="18" charset="0"/>
              </a:rPr>
              <a:t>Interest</a:t>
            </a:r>
            <a:r>
              <a:rPr lang="sv-SE" sz="2000" dirty="0">
                <a:latin typeface="Book Antiqua" panose="02040602050305030304" pitchFamily="18" charset="0"/>
              </a:rPr>
              <a:t> in ECEC has </a:t>
            </a:r>
            <a:r>
              <a:rPr lang="sv-SE" sz="2000" dirty="0" err="1">
                <a:latin typeface="Book Antiqua" panose="02040602050305030304" pitchFamily="18" charset="0"/>
              </a:rPr>
              <a:t>spread</a:t>
            </a:r>
            <a:r>
              <a:rPr lang="sv-SE" sz="2000" dirty="0">
                <a:latin typeface="Book Antiqua" panose="02040602050305030304" pitchFamily="18" charset="0"/>
              </a:rPr>
              <a:t> far and </a:t>
            </a:r>
            <a:r>
              <a:rPr lang="sv-SE" sz="2000" dirty="0" err="1">
                <a:latin typeface="Book Antiqua" panose="02040602050305030304" pitchFamily="18" charset="0"/>
              </a:rPr>
              <a:t>wide</a:t>
            </a:r>
            <a:r>
              <a:rPr lang="sv-SE" sz="2000" dirty="0">
                <a:latin typeface="Book Antiqua" panose="02040602050305030304" pitchFamily="18" charset="0"/>
              </a:rPr>
              <a:t>, </a:t>
            </a:r>
            <a:r>
              <a:rPr lang="sv-SE" sz="2000" dirty="0" err="1">
                <a:latin typeface="Book Antiqua" panose="02040602050305030304" pitchFamily="18" charset="0"/>
              </a:rPr>
              <a:t>attracting</a:t>
            </a:r>
            <a:r>
              <a:rPr lang="sv-SE" sz="2000" dirty="0">
                <a:latin typeface="Book Antiqua" panose="02040602050305030304" pitchFamily="18" charset="0"/>
              </a:rPr>
              <a:t> the attention </a:t>
            </a:r>
            <a:r>
              <a:rPr lang="sv-SE" sz="2000" dirty="0" err="1">
                <a:latin typeface="Book Antiqua" panose="02040602050305030304" pitchFamily="18" charset="0"/>
              </a:rPr>
              <a:t>of</a:t>
            </a:r>
            <a:r>
              <a:rPr lang="sv-SE" sz="2000" dirty="0">
                <a:latin typeface="Book Antiqua" panose="02040602050305030304" pitchFamily="18" charset="0"/>
              </a:rPr>
              <a:t> international organisations and nation </a:t>
            </a:r>
            <a:r>
              <a:rPr lang="sv-SE" sz="2000" dirty="0" err="1">
                <a:latin typeface="Book Antiqua" panose="02040602050305030304" pitchFamily="18" charset="0"/>
              </a:rPr>
              <a:t>states</a:t>
            </a:r>
            <a:r>
              <a:rPr lang="sv-SE" sz="2000" dirty="0">
                <a:latin typeface="Book Antiqua" panose="02040602050305030304" pitchFamily="18" charset="0"/>
              </a:rPr>
              <a:t>, the </a:t>
            </a:r>
            <a:r>
              <a:rPr lang="sv-SE" sz="2000" dirty="0" err="1">
                <a:latin typeface="Book Antiqua" panose="02040602050305030304" pitchFamily="18" charset="0"/>
              </a:rPr>
              <a:t>political</a:t>
            </a:r>
            <a:r>
              <a:rPr lang="sv-SE" sz="2000" dirty="0">
                <a:latin typeface="Book Antiqua" panose="02040602050305030304" pitchFamily="18" charset="0"/>
              </a:rPr>
              <a:t> </a:t>
            </a:r>
            <a:r>
              <a:rPr lang="sv-SE" sz="2000" dirty="0" err="1">
                <a:latin typeface="Book Antiqua" panose="02040602050305030304" pitchFamily="18" charset="0"/>
              </a:rPr>
              <a:t>classes</a:t>
            </a:r>
            <a:r>
              <a:rPr lang="sv-SE" sz="2000" dirty="0">
                <a:latin typeface="Book Antiqua" panose="02040602050305030304" pitchFamily="18" charset="0"/>
              </a:rPr>
              <a:t> and policy </a:t>
            </a:r>
            <a:r>
              <a:rPr lang="sv-SE" sz="2000" dirty="0" err="1">
                <a:latin typeface="Book Antiqua" panose="02040602050305030304" pitchFamily="18" charset="0"/>
              </a:rPr>
              <a:t>wonks</a:t>
            </a:r>
            <a:r>
              <a:rPr lang="sv-SE" sz="2000" dirty="0">
                <a:latin typeface="Book Antiqua" panose="02040602050305030304" pitchFamily="18" charset="0"/>
              </a:rPr>
              <a:t>, and a </a:t>
            </a:r>
            <a:r>
              <a:rPr lang="sv-SE" sz="2000" dirty="0" err="1">
                <a:latin typeface="Book Antiqua" panose="02040602050305030304" pitchFamily="18" charset="0"/>
              </a:rPr>
              <a:t>range</a:t>
            </a:r>
            <a:r>
              <a:rPr lang="sv-SE" sz="2000" dirty="0">
                <a:latin typeface="Book Antiqua" panose="02040602050305030304" pitchFamily="18" charset="0"/>
              </a:rPr>
              <a:t> </a:t>
            </a:r>
            <a:r>
              <a:rPr lang="sv-SE" sz="2000" dirty="0" err="1">
                <a:latin typeface="Book Antiqua" panose="02040602050305030304" pitchFamily="18" charset="0"/>
              </a:rPr>
              <a:t>of</a:t>
            </a:r>
            <a:r>
              <a:rPr lang="sv-SE" sz="2000" dirty="0">
                <a:latin typeface="Book Antiqua" panose="02040602050305030304" pitchFamily="18" charset="0"/>
              </a:rPr>
              <a:t> </a:t>
            </a:r>
            <a:r>
              <a:rPr lang="sv-SE" sz="2000" dirty="0" err="1">
                <a:latin typeface="Book Antiqua" panose="02040602050305030304" pitchFamily="18" charset="0"/>
              </a:rPr>
              <a:t>academics</a:t>
            </a:r>
            <a:r>
              <a:rPr lang="sv-SE" sz="2000" dirty="0">
                <a:latin typeface="Book Antiqua" panose="02040602050305030304" pitchFamily="18" charset="0"/>
              </a:rPr>
              <a:t> from </a:t>
            </a:r>
            <a:r>
              <a:rPr lang="sv-SE" sz="2000" dirty="0" err="1">
                <a:latin typeface="Book Antiqua" panose="02040602050305030304" pitchFamily="18" charset="0"/>
              </a:rPr>
              <a:t>disciplines</a:t>
            </a:r>
            <a:r>
              <a:rPr lang="sv-SE" sz="2000" dirty="0">
                <a:latin typeface="Book Antiqua" panose="02040602050305030304" pitchFamily="18" charset="0"/>
              </a:rPr>
              <a:t> </a:t>
            </a:r>
            <a:r>
              <a:rPr lang="sv-SE" sz="2000" dirty="0" err="1">
                <a:latin typeface="Book Antiqua" panose="02040602050305030304" pitchFamily="18" charset="0"/>
              </a:rPr>
              <a:t>that</a:t>
            </a:r>
            <a:r>
              <a:rPr lang="sv-SE" sz="2000" dirty="0">
                <a:latin typeface="Book Antiqua" panose="02040602050305030304" pitchFamily="18" charset="0"/>
              </a:rPr>
              <a:t> </a:t>
            </a:r>
            <a:r>
              <a:rPr lang="sv-SE" sz="2000" dirty="0" err="1">
                <a:latin typeface="Book Antiqua" panose="02040602050305030304" pitchFamily="18" charset="0"/>
              </a:rPr>
              <a:t>have</a:t>
            </a:r>
            <a:r>
              <a:rPr lang="sv-SE" sz="2000" dirty="0">
                <a:latin typeface="Book Antiqua" panose="02040602050305030304" pitchFamily="18" charset="0"/>
              </a:rPr>
              <a:t> not </a:t>
            </a:r>
            <a:r>
              <a:rPr lang="sv-SE" sz="2000" dirty="0" err="1">
                <a:latin typeface="Book Antiqua" panose="02040602050305030304" pitchFamily="18" charset="0"/>
              </a:rPr>
              <a:t>previously</a:t>
            </a:r>
            <a:r>
              <a:rPr lang="sv-SE" sz="2000" dirty="0">
                <a:latin typeface="Book Antiqua" panose="02040602050305030304" pitchFamily="18" charset="0"/>
              </a:rPr>
              <a:t> </a:t>
            </a:r>
            <a:r>
              <a:rPr lang="sv-SE" sz="2000" dirty="0" err="1">
                <a:latin typeface="Book Antiqua" panose="02040602050305030304" pitchFamily="18" charset="0"/>
              </a:rPr>
              <a:t>shown</a:t>
            </a:r>
            <a:r>
              <a:rPr lang="sv-SE" sz="2000" dirty="0">
                <a:latin typeface="Book Antiqua" panose="02040602050305030304" pitchFamily="18" charset="0"/>
              </a:rPr>
              <a:t> </a:t>
            </a:r>
            <a:r>
              <a:rPr lang="sv-SE" sz="2000" dirty="0" err="1">
                <a:latin typeface="Book Antiqua" panose="02040602050305030304" pitchFamily="18" charset="0"/>
              </a:rPr>
              <a:t>interest</a:t>
            </a:r>
            <a:r>
              <a:rPr lang="sv-SE" sz="2000" dirty="0">
                <a:latin typeface="Book Antiqua" panose="02040602050305030304" pitchFamily="18" charset="0"/>
              </a:rPr>
              <a:t> in the </a:t>
            </a:r>
            <a:r>
              <a:rPr lang="sv-SE" sz="2000" dirty="0" err="1">
                <a:latin typeface="Book Antiqua" panose="02040602050305030304" pitchFamily="18" charset="0"/>
              </a:rPr>
              <a:t>subject</a:t>
            </a:r>
            <a:r>
              <a:rPr lang="sv-SE" sz="2000" dirty="0">
                <a:latin typeface="Book Antiqua" panose="02040602050305030304" pitchFamily="18" charset="0"/>
              </a:rPr>
              <a:t> –in </a:t>
            </a:r>
            <a:r>
              <a:rPr lang="sv-SE" sz="2000" dirty="0" err="1">
                <a:latin typeface="Book Antiqua" panose="02040602050305030304" pitchFamily="18" charset="0"/>
              </a:rPr>
              <a:t>particular</a:t>
            </a:r>
            <a:r>
              <a:rPr lang="sv-SE" sz="2000" dirty="0">
                <a:latin typeface="Book Antiqua" panose="02040602050305030304" pitchFamily="18" charset="0"/>
              </a:rPr>
              <a:t> </a:t>
            </a:r>
            <a:r>
              <a:rPr lang="sv-SE" sz="2000" dirty="0" err="1">
                <a:latin typeface="Book Antiqua" panose="02040602050305030304" pitchFamily="18" charset="0"/>
              </a:rPr>
              <a:t>economists</a:t>
            </a:r>
            <a:r>
              <a:rPr lang="sv-SE" sz="2000" dirty="0">
                <a:latin typeface="Book Antiqua" panose="02040602050305030304" pitchFamily="18" charset="0"/>
              </a:rPr>
              <a:t>. </a:t>
            </a:r>
            <a:r>
              <a:rPr lang="sv-SE" sz="2000" dirty="0" err="1">
                <a:latin typeface="Book Antiqua" panose="02040602050305030304" pitchFamily="18" charset="0"/>
              </a:rPr>
              <a:t>Countries</a:t>
            </a:r>
            <a:r>
              <a:rPr lang="sv-SE" sz="2000" dirty="0">
                <a:latin typeface="Book Antiqua" panose="02040602050305030304" pitchFamily="18" charset="0"/>
              </a:rPr>
              <a:t> </a:t>
            </a:r>
            <a:r>
              <a:rPr lang="sv-SE" sz="2000" dirty="0" err="1">
                <a:latin typeface="Book Antiqua" panose="02040602050305030304" pitchFamily="18" charset="0"/>
              </a:rPr>
              <a:t>that</a:t>
            </a:r>
            <a:r>
              <a:rPr lang="sv-SE" sz="2000" dirty="0">
                <a:latin typeface="Book Antiqua" panose="02040602050305030304" pitchFamily="18" charset="0"/>
              </a:rPr>
              <a:t> </a:t>
            </a:r>
            <a:r>
              <a:rPr lang="sv-SE" sz="2000" dirty="0" err="1">
                <a:latin typeface="Book Antiqua" panose="02040602050305030304" pitchFamily="18" charset="0"/>
              </a:rPr>
              <a:t>have</a:t>
            </a:r>
            <a:r>
              <a:rPr lang="sv-SE" sz="2000" dirty="0">
                <a:latin typeface="Book Antiqua" panose="02040602050305030304" pitchFamily="18" charset="0"/>
              </a:rPr>
              <a:t> </a:t>
            </a:r>
            <a:r>
              <a:rPr lang="sv-SE" sz="2000" dirty="0" err="1">
                <a:latin typeface="Book Antiqua" panose="02040602050305030304" pitchFamily="18" charset="0"/>
              </a:rPr>
              <a:t>previously</a:t>
            </a:r>
            <a:r>
              <a:rPr lang="sv-SE" sz="2000" dirty="0">
                <a:latin typeface="Book Antiqua" panose="02040602050305030304" pitchFamily="18" charset="0"/>
              </a:rPr>
              <a:t> </a:t>
            </a:r>
            <a:r>
              <a:rPr lang="sv-SE" sz="2000" dirty="0" err="1">
                <a:latin typeface="Book Antiqua" panose="02040602050305030304" pitchFamily="18" charset="0"/>
              </a:rPr>
              <a:t>neglected</a:t>
            </a:r>
            <a:r>
              <a:rPr lang="sv-SE" sz="2000" dirty="0">
                <a:latin typeface="Book Antiqua" panose="02040602050305030304" pitchFamily="18" charset="0"/>
              </a:rPr>
              <a:t> ECE </a:t>
            </a:r>
            <a:r>
              <a:rPr lang="sv-SE" sz="2000" dirty="0" err="1">
                <a:latin typeface="Book Antiqua" panose="02040602050305030304" pitchFamily="18" charset="0"/>
              </a:rPr>
              <a:t>are</a:t>
            </a:r>
            <a:r>
              <a:rPr lang="sv-SE" sz="2000" dirty="0">
                <a:latin typeface="Book Antiqua" panose="02040602050305030304" pitchFamily="18" charset="0"/>
              </a:rPr>
              <a:t> </a:t>
            </a:r>
            <a:r>
              <a:rPr lang="sv-SE" sz="2000" dirty="0" err="1">
                <a:latin typeface="Book Antiqua" panose="02040602050305030304" pitchFamily="18" charset="0"/>
              </a:rPr>
              <a:t>now</a:t>
            </a:r>
            <a:r>
              <a:rPr lang="sv-SE" sz="2000" dirty="0">
                <a:latin typeface="Book Antiqua" panose="02040602050305030304" pitchFamily="18" charset="0"/>
              </a:rPr>
              <a:t> putting </a:t>
            </a:r>
            <a:r>
              <a:rPr lang="sv-SE" sz="2000" dirty="0" err="1">
                <a:latin typeface="Book Antiqua" panose="02040602050305030304" pitchFamily="18" charset="0"/>
              </a:rPr>
              <a:t>money</a:t>
            </a:r>
            <a:r>
              <a:rPr lang="sv-SE" sz="2000" dirty="0">
                <a:latin typeface="Book Antiqua" panose="02040602050305030304" pitchFamily="18" charset="0"/>
              </a:rPr>
              <a:t> </a:t>
            </a:r>
            <a:r>
              <a:rPr lang="sv-SE" sz="2000" dirty="0" err="1">
                <a:latin typeface="Book Antiqua" panose="02040602050305030304" pitchFamily="18" charset="0"/>
              </a:rPr>
              <a:t>into</a:t>
            </a:r>
            <a:r>
              <a:rPr lang="sv-SE" sz="2000" dirty="0">
                <a:latin typeface="Book Antiqua" panose="02040602050305030304" pitchFamily="18" charset="0"/>
              </a:rPr>
              <a:t> </a:t>
            </a:r>
            <a:r>
              <a:rPr lang="sv-SE" sz="2000" dirty="0" err="1">
                <a:latin typeface="Book Antiqua" panose="02040602050305030304" pitchFamily="18" charset="0"/>
              </a:rPr>
              <a:t>developing</a:t>
            </a:r>
            <a:r>
              <a:rPr lang="sv-SE" sz="2000" dirty="0">
                <a:latin typeface="Book Antiqua" panose="02040602050305030304" pitchFamily="18" charset="0"/>
              </a:rPr>
              <a:t> services (p.19)</a:t>
            </a:r>
          </a:p>
        </p:txBody>
      </p:sp>
    </p:spTree>
    <p:extLst>
      <p:ext uri="{BB962C8B-B14F-4D97-AF65-F5344CB8AC3E}">
        <p14:creationId xmlns:p14="http://schemas.microsoft.com/office/powerpoint/2010/main" val="38866986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3D884-7C28-C64D-8410-A3D32736392E}"/>
              </a:ext>
            </a:extLst>
          </p:cNvPr>
          <p:cNvSpPr>
            <a:spLocks noGrp="1"/>
          </p:cNvSpPr>
          <p:nvPr>
            <p:ph type="title"/>
          </p:nvPr>
        </p:nvSpPr>
        <p:spPr/>
        <p:txBody>
          <a:bodyPr/>
          <a:lstStyle/>
          <a:p>
            <a:endParaRPr lang="sv-SE"/>
          </a:p>
        </p:txBody>
      </p:sp>
      <p:sp>
        <p:nvSpPr>
          <p:cNvPr id="4" name="Content Placeholder 3">
            <a:extLst>
              <a:ext uri="{FF2B5EF4-FFF2-40B4-BE49-F238E27FC236}">
                <a16:creationId xmlns:a16="http://schemas.microsoft.com/office/drawing/2014/main" id="{7BE84C37-FE0F-D84E-BCC3-152F40CBCF40}"/>
              </a:ext>
            </a:extLst>
          </p:cNvPr>
          <p:cNvSpPr>
            <a:spLocks noGrp="1"/>
          </p:cNvSpPr>
          <p:nvPr>
            <p:ph sz="half" idx="2"/>
          </p:nvPr>
        </p:nvSpPr>
        <p:spPr>
          <a:xfrm>
            <a:off x="6096000" y="1600200"/>
            <a:ext cx="2590800" cy="4525963"/>
          </a:xfrm>
        </p:spPr>
        <p:txBody>
          <a:bodyPr/>
          <a:lstStyle/>
          <a:p>
            <a:endParaRPr lang="sv-SE" dirty="0"/>
          </a:p>
          <a:p>
            <a:r>
              <a:rPr lang="sv-SE" sz="2400" dirty="0">
                <a:latin typeface="Book Antiqua" panose="02040602050305030304" pitchFamily="18" charset="0"/>
              </a:rPr>
              <a:t>Te </a:t>
            </a:r>
            <a:r>
              <a:rPr lang="sv-SE" sz="2400" dirty="0" err="1">
                <a:latin typeface="Book Antiqua" panose="02040602050305030304" pitchFamily="18" charset="0"/>
              </a:rPr>
              <a:t>Whariki</a:t>
            </a:r>
            <a:endParaRPr lang="sv-SE" sz="2400" dirty="0">
              <a:latin typeface="Book Antiqua" panose="02040602050305030304" pitchFamily="18" charset="0"/>
            </a:endParaRPr>
          </a:p>
          <a:p>
            <a:endParaRPr lang="sv-SE" sz="2400" dirty="0">
              <a:latin typeface="Book Antiqua" panose="02040602050305030304" pitchFamily="18" charset="0"/>
            </a:endParaRPr>
          </a:p>
          <a:p>
            <a:r>
              <a:rPr lang="sv-SE" sz="2400" dirty="0">
                <a:latin typeface="Book Antiqua" panose="02040602050305030304" pitchFamily="18" charset="0"/>
              </a:rPr>
              <a:t>A mat for all to </a:t>
            </a:r>
            <a:r>
              <a:rPr lang="sv-SE" sz="2400" dirty="0" err="1">
                <a:latin typeface="Book Antiqua" panose="02040602050305030304" pitchFamily="18" charset="0"/>
              </a:rPr>
              <a:t>stand</a:t>
            </a:r>
            <a:r>
              <a:rPr lang="sv-SE" sz="2400" dirty="0">
                <a:latin typeface="Book Antiqua" panose="02040602050305030304" pitchFamily="18" charset="0"/>
              </a:rPr>
              <a:t> on </a:t>
            </a:r>
            <a:r>
              <a:rPr lang="sv-SE" sz="2400" dirty="0" err="1">
                <a:latin typeface="Book Antiqua" panose="02040602050305030304" pitchFamily="18" charset="0"/>
              </a:rPr>
              <a:t>with</a:t>
            </a:r>
            <a:r>
              <a:rPr lang="sv-SE" sz="2400" dirty="0">
                <a:latin typeface="Book Antiqua" panose="02040602050305030304" pitchFamily="18" charset="0"/>
              </a:rPr>
              <a:t> </a:t>
            </a:r>
            <a:r>
              <a:rPr lang="sv-SE" sz="2400" dirty="0" err="1">
                <a:latin typeface="Book Antiqua" panose="02040602050305030304" pitchFamily="18" charset="0"/>
              </a:rPr>
              <a:t>many</a:t>
            </a:r>
            <a:r>
              <a:rPr lang="sv-SE" sz="2400" dirty="0">
                <a:latin typeface="Book Antiqua" panose="02040602050305030304" pitchFamily="18" charset="0"/>
              </a:rPr>
              <a:t> </a:t>
            </a:r>
            <a:r>
              <a:rPr lang="sv-SE" sz="2400" dirty="0" err="1">
                <a:latin typeface="Book Antiqua" panose="02040602050305030304" pitchFamily="18" charset="0"/>
              </a:rPr>
              <a:t>possible</a:t>
            </a:r>
            <a:r>
              <a:rPr lang="sv-SE" sz="2400" dirty="0">
                <a:latin typeface="Book Antiqua" panose="02040602050305030304" pitchFamily="18" charset="0"/>
              </a:rPr>
              <a:t> </a:t>
            </a:r>
            <a:r>
              <a:rPr lang="sv-SE" sz="2400" dirty="0" err="1">
                <a:latin typeface="Book Antiqua" panose="02040602050305030304" pitchFamily="18" charset="0"/>
              </a:rPr>
              <a:t>patterns</a:t>
            </a:r>
            <a:endParaRPr lang="sv-SE" sz="2400" dirty="0">
              <a:latin typeface="Book Antiqua" panose="02040602050305030304" pitchFamily="18" charset="0"/>
            </a:endParaRPr>
          </a:p>
        </p:txBody>
      </p:sp>
      <p:pic>
        <p:nvPicPr>
          <p:cNvPr id="5" name="Content Placeholder 4">
            <a:extLst>
              <a:ext uri="{FF2B5EF4-FFF2-40B4-BE49-F238E27FC236}">
                <a16:creationId xmlns:a16="http://schemas.microsoft.com/office/drawing/2014/main" id="{06B2F0FB-4993-EF49-81F5-CA359F13FD39}"/>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79008" y="731838"/>
            <a:ext cx="5616992" cy="5394326"/>
          </a:xfrm>
          <a:prstGeom prst="rect">
            <a:avLst/>
          </a:prstGeom>
          <a:noFill/>
          <a:ln>
            <a:noFill/>
          </a:ln>
        </p:spPr>
      </p:pic>
    </p:spTree>
    <p:extLst>
      <p:ext uri="{BB962C8B-B14F-4D97-AF65-F5344CB8AC3E}">
        <p14:creationId xmlns:p14="http://schemas.microsoft.com/office/powerpoint/2010/main" val="105500336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0864D-4163-774B-929E-31D988975941}"/>
              </a:ext>
            </a:extLst>
          </p:cNvPr>
          <p:cNvSpPr>
            <a:spLocks noGrp="1"/>
          </p:cNvSpPr>
          <p:nvPr>
            <p:ph type="title"/>
          </p:nvPr>
        </p:nvSpPr>
        <p:spPr>
          <a:xfrm>
            <a:off x="457200" y="695742"/>
            <a:ext cx="5112412" cy="721895"/>
          </a:xfrm>
        </p:spPr>
        <p:txBody>
          <a:bodyPr>
            <a:normAutofit/>
          </a:bodyPr>
          <a:lstStyle/>
          <a:p>
            <a:r>
              <a:rPr lang="sv-SE" sz="1800" dirty="0"/>
              <a:t>New Ways </a:t>
            </a:r>
            <a:r>
              <a:rPr lang="sv-SE" sz="1800" dirty="0" err="1"/>
              <a:t>of</a:t>
            </a:r>
            <a:r>
              <a:rPr lang="sv-SE" sz="1800" dirty="0"/>
              <a:t> </a:t>
            </a:r>
            <a:r>
              <a:rPr lang="sv-SE" sz="1800" dirty="0" err="1"/>
              <a:t>Assessment</a:t>
            </a:r>
            <a:r>
              <a:rPr lang="sv-SE" sz="1800" dirty="0"/>
              <a:t> in ECE</a:t>
            </a:r>
          </a:p>
        </p:txBody>
      </p:sp>
      <p:graphicFrame>
        <p:nvGraphicFramePr>
          <p:cNvPr id="5" name="Table 4">
            <a:extLst>
              <a:ext uri="{FF2B5EF4-FFF2-40B4-BE49-F238E27FC236}">
                <a16:creationId xmlns:a16="http://schemas.microsoft.com/office/drawing/2014/main" id="{F9E4A8B9-511D-D946-A953-B16C7BB8E3FE}"/>
              </a:ext>
            </a:extLst>
          </p:cNvPr>
          <p:cNvGraphicFramePr>
            <a:graphicFrameLocks noGrp="1"/>
          </p:cNvGraphicFramePr>
          <p:nvPr>
            <p:extLst>
              <p:ext uri="{D42A27DB-BD31-4B8C-83A1-F6EECF244321}">
                <p14:modId xmlns:p14="http://schemas.microsoft.com/office/powerpoint/2010/main" val="647883938"/>
              </p:ext>
            </p:extLst>
          </p:nvPr>
        </p:nvGraphicFramePr>
        <p:xfrm>
          <a:off x="533400" y="1600200"/>
          <a:ext cx="1201615" cy="4525964"/>
        </p:xfrm>
        <a:graphic>
          <a:graphicData uri="http://schemas.openxmlformats.org/drawingml/2006/table">
            <a:tbl>
              <a:tblPr firstRow="1" firstCol="1" bandRow="1">
                <a:tableStyleId>{5C22544A-7EE6-4342-B048-85BDC9FD1C3A}</a:tableStyleId>
              </a:tblPr>
              <a:tblGrid>
                <a:gridCol w="1201615">
                  <a:extLst>
                    <a:ext uri="{9D8B030D-6E8A-4147-A177-3AD203B41FA5}">
                      <a16:colId xmlns:a16="http://schemas.microsoft.com/office/drawing/2014/main" val="3309696372"/>
                    </a:ext>
                  </a:extLst>
                </a:gridCol>
              </a:tblGrid>
              <a:tr h="871654">
                <a:tc>
                  <a:txBody>
                    <a:bodyPr/>
                    <a:lstStyle/>
                    <a:p>
                      <a:pPr algn="ctr">
                        <a:lnSpc>
                          <a:spcPts val="1465"/>
                        </a:lnSpc>
                        <a:spcBef>
                          <a:spcPts val="3300"/>
                        </a:spcBef>
                        <a:spcAft>
                          <a:spcPts val="0"/>
                        </a:spcAft>
                      </a:pPr>
                      <a:r>
                        <a:rPr lang="en-US" sz="1200" spc="0" dirty="0">
                          <a:solidFill>
                            <a:srgbClr val="C00000"/>
                          </a:solidFill>
                          <a:effectLst/>
                        </a:rPr>
                        <a:t>Strands of </a:t>
                      </a:r>
                      <a:r>
                        <a:rPr lang="en-US" sz="1200" spc="0" dirty="0" err="1">
                          <a:solidFill>
                            <a:srgbClr val="C00000"/>
                          </a:solidFill>
                          <a:effectLst/>
                        </a:rPr>
                        <a:t>Te</a:t>
                      </a:r>
                      <a:br>
                        <a:rPr lang="en-US" sz="1200" spc="0" dirty="0">
                          <a:solidFill>
                            <a:srgbClr val="C00000"/>
                          </a:solidFill>
                          <a:effectLst/>
                        </a:rPr>
                      </a:br>
                      <a:r>
                        <a:rPr lang="en-US" sz="1200" spc="0" dirty="0" err="1">
                          <a:solidFill>
                            <a:srgbClr val="C00000"/>
                          </a:solidFill>
                          <a:effectLst/>
                        </a:rPr>
                        <a:t>WhSriki</a:t>
                      </a:r>
                      <a:endParaRPr lang="sv-SE" sz="2700" dirty="0">
                        <a:solidFill>
                          <a:srgbClr val="C00000"/>
                        </a:solidFill>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3493370562"/>
                  </a:ext>
                </a:extLst>
              </a:tr>
              <a:tr h="700942">
                <a:tc>
                  <a:txBody>
                    <a:bodyPr/>
                    <a:lstStyle/>
                    <a:p>
                      <a:pPr algn="ctr">
                        <a:lnSpc>
                          <a:spcPts val="800"/>
                        </a:lnSpc>
                        <a:spcBef>
                          <a:spcPts val="3300"/>
                        </a:spcBef>
                        <a:spcAft>
                          <a:spcPts val="0"/>
                        </a:spcAft>
                      </a:pPr>
                      <a:r>
                        <a:rPr lang="en-US" sz="800" spc="0" dirty="0">
                          <a:effectLst/>
                        </a:rPr>
                        <a:t>BELONGING</a:t>
                      </a:r>
                      <a:endParaRPr lang="sv-SE" sz="2700" dirty="0">
                        <a:effectLst/>
                      </a:endParaRPr>
                    </a:p>
                    <a:p>
                      <a:pPr algn="ctr">
                        <a:lnSpc>
                          <a:spcPts val="800"/>
                        </a:lnSpc>
                        <a:spcBef>
                          <a:spcPts val="3300"/>
                        </a:spcBef>
                        <a:spcAft>
                          <a:spcPts val="0"/>
                        </a:spcAft>
                      </a:pPr>
                      <a:r>
                        <a:rPr lang="en-US" sz="800" spc="0" dirty="0">
                          <a:effectLst/>
                        </a:rPr>
                        <a:t>MANAWHENUA</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190259796"/>
                  </a:ext>
                </a:extLst>
              </a:tr>
              <a:tr h="630969">
                <a:tc>
                  <a:txBody>
                    <a:bodyPr/>
                    <a:lstStyle/>
                    <a:p>
                      <a:pPr algn="ctr">
                        <a:lnSpc>
                          <a:spcPts val="800"/>
                        </a:lnSpc>
                        <a:spcBef>
                          <a:spcPts val="3300"/>
                        </a:spcBef>
                        <a:spcAft>
                          <a:spcPts val="300"/>
                        </a:spcAft>
                      </a:pPr>
                      <a:r>
                        <a:rPr lang="en-US" sz="800" spc="0">
                          <a:effectLst/>
                        </a:rPr>
                        <a:t>WELL-BEING</a:t>
                      </a:r>
                      <a:endParaRPr lang="sv-SE" sz="2700">
                        <a:effectLst/>
                      </a:endParaRPr>
                    </a:p>
                    <a:p>
                      <a:pPr algn="ctr">
                        <a:lnSpc>
                          <a:spcPts val="800"/>
                        </a:lnSpc>
                        <a:spcBef>
                          <a:spcPts val="300"/>
                        </a:spcBef>
                        <a:spcAft>
                          <a:spcPts val="0"/>
                        </a:spcAft>
                      </a:pPr>
                      <a:r>
                        <a:rPr lang="en-US" sz="800" spc="0">
                          <a:effectLst/>
                        </a:rPr>
                        <a:t>MANAATUA</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4237168773"/>
                  </a:ext>
                </a:extLst>
              </a:tr>
              <a:tr h="778758">
                <a:tc>
                  <a:txBody>
                    <a:bodyPr/>
                    <a:lstStyle/>
                    <a:p>
                      <a:pPr algn="ctr">
                        <a:lnSpc>
                          <a:spcPts val="800"/>
                        </a:lnSpc>
                        <a:spcBef>
                          <a:spcPts val="3300"/>
                        </a:spcBef>
                        <a:spcAft>
                          <a:spcPts val="0"/>
                        </a:spcAft>
                      </a:pPr>
                      <a:r>
                        <a:rPr lang="en-US" sz="800" spc="0">
                          <a:effectLst/>
                        </a:rPr>
                        <a:t>EXPLORATION</a:t>
                      </a:r>
                      <a:endParaRPr lang="sv-SE" sz="2700">
                        <a:effectLst/>
                      </a:endParaRPr>
                    </a:p>
                    <a:p>
                      <a:pPr algn="ctr">
                        <a:lnSpc>
                          <a:spcPts val="800"/>
                        </a:lnSpc>
                        <a:spcBef>
                          <a:spcPts val="3300"/>
                        </a:spcBef>
                        <a:spcAft>
                          <a:spcPts val="0"/>
                        </a:spcAft>
                      </a:pPr>
                      <a:r>
                        <a:rPr lang="en-US" sz="800" cap="small" spc="0">
                          <a:effectLst/>
                        </a:rPr>
                        <a:t>manaaotOroa</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645466153"/>
                  </a:ext>
                </a:extLst>
              </a:tr>
              <a:tr h="628556">
                <a:tc>
                  <a:txBody>
                    <a:bodyPr/>
                    <a:lstStyle/>
                    <a:p>
                      <a:pPr algn="ctr">
                        <a:lnSpc>
                          <a:spcPts val="1010"/>
                        </a:lnSpc>
                        <a:spcBef>
                          <a:spcPts val="3300"/>
                        </a:spcBef>
                        <a:spcAft>
                          <a:spcPts val="0"/>
                        </a:spcAft>
                      </a:pPr>
                      <a:r>
                        <a:rPr lang="en-US" sz="800" spc="0">
                          <a:effectLst/>
                        </a:rPr>
                        <a:t>COMMUNICATION</a:t>
                      </a:r>
                      <a:br>
                        <a:rPr lang="en-US" sz="800" spc="0">
                          <a:effectLst/>
                        </a:rPr>
                      </a:br>
                      <a:r>
                        <a:rPr lang="el-GR" sz="800" spc="0">
                          <a:effectLst/>
                        </a:rPr>
                        <a:t>ΜΑΝΑ </a:t>
                      </a:r>
                      <a:r>
                        <a:rPr lang="en-US" sz="800" spc="0">
                          <a:effectLst/>
                        </a:rPr>
                        <a:t>REO</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9476922"/>
                  </a:ext>
                </a:extLst>
              </a:tr>
              <a:tr h="915085">
                <a:tc>
                  <a:txBody>
                    <a:bodyPr/>
                    <a:lstStyle/>
                    <a:p>
                      <a:pPr algn="ctr">
                        <a:lnSpc>
                          <a:spcPts val="985"/>
                        </a:lnSpc>
                        <a:spcBef>
                          <a:spcPts val="3300"/>
                        </a:spcBef>
                        <a:spcAft>
                          <a:spcPts val="0"/>
                        </a:spcAft>
                      </a:pPr>
                      <a:r>
                        <a:rPr lang="en-US" sz="800" spc="0" dirty="0">
                          <a:effectLst/>
                        </a:rPr>
                        <a:t>CONTRIBUTION</a:t>
                      </a:r>
                      <a:br>
                        <a:rPr lang="en-US" sz="800" spc="0" dirty="0">
                          <a:effectLst/>
                        </a:rPr>
                      </a:br>
                      <a:r>
                        <a:rPr lang="el-GR" sz="800" spc="0" dirty="0">
                          <a:effectLst/>
                        </a:rPr>
                        <a:t>ΜΑΝΑ </a:t>
                      </a:r>
                      <a:r>
                        <a:rPr lang="en-US" sz="800" spc="0" dirty="0">
                          <a:effectLst/>
                        </a:rPr>
                        <a:t>TANGATA</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09276803"/>
                  </a:ext>
                </a:extLst>
              </a:tr>
            </a:tbl>
          </a:graphicData>
        </a:graphic>
      </p:graphicFrame>
      <p:graphicFrame>
        <p:nvGraphicFramePr>
          <p:cNvPr id="6" name="Table 5">
            <a:extLst>
              <a:ext uri="{FF2B5EF4-FFF2-40B4-BE49-F238E27FC236}">
                <a16:creationId xmlns:a16="http://schemas.microsoft.com/office/drawing/2014/main" id="{C9F18C90-D193-1840-A78D-AA4D97FB2D10}"/>
              </a:ext>
            </a:extLst>
          </p:cNvPr>
          <p:cNvGraphicFramePr>
            <a:graphicFrameLocks noGrp="1"/>
          </p:cNvGraphicFramePr>
          <p:nvPr>
            <p:extLst>
              <p:ext uri="{D42A27DB-BD31-4B8C-83A1-F6EECF244321}">
                <p14:modId xmlns:p14="http://schemas.microsoft.com/office/powerpoint/2010/main" val="2655262239"/>
              </p:ext>
            </p:extLst>
          </p:nvPr>
        </p:nvGraphicFramePr>
        <p:xfrm>
          <a:off x="1905000" y="1602458"/>
          <a:ext cx="996815" cy="4525963"/>
        </p:xfrm>
        <a:graphic>
          <a:graphicData uri="http://schemas.openxmlformats.org/drawingml/2006/table">
            <a:tbl>
              <a:tblPr firstRow="1" firstCol="1" bandRow="1">
                <a:tableStyleId>{5C22544A-7EE6-4342-B048-85BDC9FD1C3A}</a:tableStyleId>
              </a:tblPr>
              <a:tblGrid>
                <a:gridCol w="996815">
                  <a:extLst>
                    <a:ext uri="{9D8B030D-6E8A-4147-A177-3AD203B41FA5}">
                      <a16:colId xmlns:a16="http://schemas.microsoft.com/office/drawing/2014/main" val="334457264"/>
                    </a:ext>
                  </a:extLst>
                </a:gridCol>
              </a:tblGrid>
              <a:tr h="557205">
                <a:tc>
                  <a:txBody>
                    <a:bodyPr/>
                    <a:lstStyle/>
                    <a:p>
                      <a:pPr algn="ctr">
                        <a:lnSpc>
                          <a:spcPts val="1300"/>
                        </a:lnSpc>
                        <a:spcBef>
                          <a:spcPts val="3300"/>
                        </a:spcBef>
                        <a:spcAft>
                          <a:spcPts val="300"/>
                        </a:spcAft>
                      </a:pPr>
                      <a:r>
                        <a:rPr lang="en-US" sz="1100" spc="0" dirty="0">
                          <a:solidFill>
                            <a:srgbClr val="C00000"/>
                          </a:solidFill>
                          <a:effectLst/>
                        </a:rPr>
                        <a:t>Learning</a:t>
                      </a:r>
                      <a:endParaRPr lang="sv-SE" sz="2400" dirty="0">
                        <a:solidFill>
                          <a:srgbClr val="C00000"/>
                        </a:solidFill>
                        <a:effectLst/>
                      </a:endParaRPr>
                    </a:p>
                    <a:p>
                      <a:pPr marL="127000">
                        <a:lnSpc>
                          <a:spcPts val="1300"/>
                        </a:lnSpc>
                        <a:spcBef>
                          <a:spcPts val="300"/>
                        </a:spcBef>
                        <a:spcAft>
                          <a:spcPts val="0"/>
                        </a:spcAft>
                      </a:pPr>
                      <a:r>
                        <a:rPr lang="en-US" sz="1100" spc="0" dirty="0">
                          <a:solidFill>
                            <a:srgbClr val="C00000"/>
                          </a:solidFill>
                          <a:effectLst/>
                        </a:rPr>
                        <a:t>Dispositions</a:t>
                      </a:r>
                      <a:endParaRPr lang="sv-SE" sz="2400" dirty="0">
                        <a:solidFill>
                          <a:srgbClr val="C00000"/>
                        </a:solidFill>
                        <a:effectLst/>
                        <a:latin typeface="Calibri" panose="020F0502020204030204" pitchFamily="34" charset="0"/>
                        <a:ea typeface="Calibri" panose="020F0502020204030204" pitchFamily="34" charset="0"/>
                      </a:endParaRPr>
                    </a:p>
                  </a:txBody>
                  <a:tcPr marL="5409" marR="5409" marT="0" marB="0" anchor="ctr"/>
                </a:tc>
                <a:extLst>
                  <a:ext uri="{0D108BD9-81ED-4DB2-BD59-A6C34878D82A}">
                    <a16:rowId xmlns:a16="http://schemas.microsoft.com/office/drawing/2014/main" val="1382275828"/>
                  </a:ext>
                </a:extLst>
              </a:tr>
              <a:tr h="628426">
                <a:tc>
                  <a:txBody>
                    <a:bodyPr/>
                    <a:lstStyle/>
                    <a:p>
                      <a:pPr algn="ctr">
                        <a:lnSpc>
                          <a:spcPts val="985"/>
                        </a:lnSpc>
                        <a:spcBef>
                          <a:spcPts val="3300"/>
                        </a:spcBef>
                        <a:spcAft>
                          <a:spcPts val="0"/>
                        </a:spcAft>
                      </a:pPr>
                      <a:r>
                        <a:rPr lang="en-US" sz="700" spc="0">
                          <a:effectLst/>
                        </a:rPr>
                        <a:t>COURAGE</a:t>
                      </a:r>
                      <a:br>
                        <a:rPr lang="en-US" sz="700" spc="0">
                          <a:effectLst/>
                        </a:rPr>
                      </a:br>
                      <a:r>
                        <a:rPr lang="en-US" sz="700" spc="0">
                          <a:effectLst/>
                        </a:rPr>
                        <a:t>(AND CURIOSITY)</a:t>
                      </a:r>
                      <a:br>
                        <a:rPr lang="en-US" sz="700" spc="0">
                          <a:effectLst/>
                        </a:rPr>
                      </a:br>
                      <a:r>
                        <a:rPr lang="en-US" sz="700" spc="0">
                          <a:effectLst/>
                        </a:rPr>
                        <a:t>To find something of</a:t>
                      </a:r>
                      <a:br>
                        <a:rPr lang="en-US" sz="700" spc="0">
                          <a:effectLst/>
                        </a:rPr>
                      </a:br>
                      <a:r>
                        <a:rPr lang="en-US" sz="700" spc="0">
                          <a:effectLst/>
                        </a:rPr>
                        <a:t>interest here</a:t>
                      </a:r>
                      <a:endParaRPr lang="sv-SE" sz="2400">
                        <a:effectLst/>
                        <a:latin typeface="Calibri" panose="020F0502020204030204" pitchFamily="34" charset="0"/>
                        <a:ea typeface="Calibri" panose="020F0502020204030204" pitchFamily="34" charset="0"/>
                      </a:endParaRPr>
                    </a:p>
                  </a:txBody>
                  <a:tcPr marL="5409" marR="5409" marT="0" marB="0" anchor="ctr"/>
                </a:tc>
                <a:extLst>
                  <a:ext uri="{0D108BD9-81ED-4DB2-BD59-A6C34878D82A}">
                    <a16:rowId xmlns:a16="http://schemas.microsoft.com/office/drawing/2014/main" val="2924865390"/>
                  </a:ext>
                </a:extLst>
              </a:tr>
              <a:tr h="1258195">
                <a:tc>
                  <a:txBody>
                    <a:bodyPr/>
                    <a:lstStyle/>
                    <a:p>
                      <a:pPr algn="ctr">
                        <a:lnSpc>
                          <a:spcPts val="985"/>
                        </a:lnSpc>
                        <a:spcBef>
                          <a:spcPts val="3300"/>
                        </a:spcBef>
                        <a:spcAft>
                          <a:spcPts val="0"/>
                        </a:spcAft>
                      </a:pPr>
                      <a:r>
                        <a:rPr lang="en-US" sz="700" spc="0" dirty="0">
                          <a:effectLst/>
                        </a:rPr>
                        <a:t>TRUST</a:t>
                      </a:r>
                      <a:endParaRPr lang="sv-SE" sz="2400" dirty="0">
                        <a:effectLst/>
                      </a:endParaRPr>
                    </a:p>
                    <a:p>
                      <a:pPr algn="ctr">
                        <a:lnSpc>
                          <a:spcPts val="985"/>
                        </a:lnSpc>
                        <a:spcBef>
                          <a:spcPts val="3300"/>
                        </a:spcBef>
                        <a:spcAft>
                          <a:spcPts val="0"/>
                        </a:spcAft>
                      </a:pPr>
                      <a:r>
                        <a:rPr lang="en-US" sz="700" spc="0" dirty="0">
                          <a:effectLst/>
                        </a:rPr>
                        <a:t>(AND</a:t>
                      </a:r>
                      <a:endParaRPr lang="sv-SE" sz="2400" dirty="0">
                        <a:effectLst/>
                      </a:endParaRPr>
                    </a:p>
                    <a:p>
                      <a:pPr algn="ctr">
                        <a:lnSpc>
                          <a:spcPts val="985"/>
                        </a:lnSpc>
                        <a:spcBef>
                          <a:spcPts val="3300"/>
                        </a:spcBef>
                        <a:spcAft>
                          <a:spcPts val="0"/>
                        </a:spcAft>
                      </a:pPr>
                      <a:r>
                        <a:rPr lang="en-US" sz="700" spc="0" dirty="0">
                          <a:effectLst/>
                        </a:rPr>
                        <a:t>PLAYFULNESS)</a:t>
                      </a:r>
                      <a:endParaRPr lang="sv-SE" sz="2400" dirty="0">
                        <a:effectLst/>
                        <a:latin typeface="Calibri" panose="020F0502020204030204" pitchFamily="34" charset="0"/>
                        <a:ea typeface="Calibri" panose="020F0502020204030204" pitchFamily="34" charset="0"/>
                      </a:endParaRPr>
                    </a:p>
                  </a:txBody>
                  <a:tcPr marL="5409" marR="5409" marT="0" marB="0" anchor="ctr"/>
                </a:tc>
                <a:extLst>
                  <a:ext uri="{0D108BD9-81ED-4DB2-BD59-A6C34878D82A}">
                    <a16:rowId xmlns:a16="http://schemas.microsoft.com/office/drawing/2014/main" val="977470287"/>
                  </a:ext>
                </a:extLst>
              </a:tr>
              <a:tr h="698192">
                <a:tc>
                  <a:txBody>
                    <a:bodyPr/>
                    <a:lstStyle/>
                    <a:p>
                      <a:pPr algn="ctr">
                        <a:lnSpc>
                          <a:spcPts val="960"/>
                        </a:lnSpc>
                        <a:spcBef>
                          <a:spcPts val="3300"/>
                        </a:spcBef>
                        <a:spcAft>
                          <a:spcPts val="0"/>
                        </a:spcAft>
                      </a:pPr>
                      <a:r>
                        <a:rPr lang="en-US" sz="700" spc="0">
                          <a:effectLst/>
                        </a:rPr>
                        <a:t>PERSEVERANCE</a:t>
                      </a:r>
                      <a:br>
                        <a:rPr lang="en-US" sz="700" spc="0">
                          <a:effectLst/>
                        </a:rPr>
                      </a:br>
                      <a:r>
                        <a:rPr lang="en-US" sz="700" spc="0">
                          <a:effectLst/>
                        </a:rPr>
                        <a:t>To tackle and persist</a:t>
                      </a:r>
                      <a:br>
                        <a:rPr lang="en-US" sz="700" spc="0">
                          <a:effectLst/>
                        </a:rPr>
                      </a:br>
                      <a:r>
                        <a:rPr lang="en-US" sz="700" spc="0">
                          <a:effectLst/>
                        </a:rPr>
                        <a:t>with difficulty or</a:t>
                      </a:r>
                      <a:br>
                        <a:rPr lang="en-US" sz="700" spc="0">
                          <a:effectLst/>
                        </a:rPr>
                      </a:br>
                      <a:r>
                        <a:rPr lang="en-US" sz="700" spc="0">
                          <a:effectLst/>
                        </a:rPr>
                        <a:t>uncertainty</a:t>
                      </a:r>
                      <a:endParaRPr lang="sv-SE" sz="2400">
                        <a:effectLst/>
                        <a:latin typeface="Calibri" panose="020F0502020204030204" pitchFamily="34" charset="0"/>
                        <a:ea typeface="Calibri" panose="020F0502020204030204" pitchFamily="34" charset="0"/>
                      </a:endParaRPr>
                    </a:p>
                  </a:txBody>
                  <a:tcPr marL="5409" marR="5409" marT="0" marB="0" anchor="ctr"/>
                </a:tc>
                <a:extLst>
                  <a:ext uri="{0D108BD9-81ED-4DB2-BD59-A6C34878D82A}">
                    <a16:rowId xmlns:a16="http://schemas.microsoft.com/office/drawing/2014/main" val="1135758933"/>
                  </a:ext>
                </a:extLst>
              </a:tr>
              <a:tr h="563529">
                <a:tc>
                  <a:txBody>
                    <a:bodyPr/>
                    <a:lstStyle/>
                    <a:p>
                      <a:pPr algn="ctr">
                        <a:lnSpc>
                          <a:spcPts val="935"/>
                        </a:lnSpc>
                        <a:spcBef>
                          <a:spcPts val="3300"/>
                        </a:spcBef>
                        <a:spcAft>
                          <a:spcPts val="0"/>
                        </a:spcAft>
                      </a:pPr>
                      <a:r>
                        <a:rPr lang="en-US" sz="700" spc="0">
                          <a:effectLst/>
                        </a:rPr>
                        <a:t>CONFIDENCE</a:t>
                      </a:r>
                      <a:br>
                        <a:rPr lang="en-US" sz="700" spc="0">
                          <a:effectLst/>
                        </a:rPr>
                      </a:br>
                      <a:r>
                        <a:rPr lang="en-US" sz="700" spc="0">
                          <a:effectLst/>
                        </a:rPr>
                        <a:t>To express an</a:t>
                      </a:r>
                      <a:br>
                        <a:rPr lang="en-US" sz="700" spc="0">
                          <a:effectLst/>
                        </a:rPr>
                      </a:br>
                      <a:r>
                        <a:rPr lang="en-US" sz="700" spc="0">
                          <a:effectLst/>
                        </a:rPr>
                        <a:t>idea, a feeling or a</a:t>
                      </a:r>
                      <a:br>
                        <a:rPr lang="en-US" sz="700" spc="0">
                          <a:effectLst/>
                        </a:rPr>
                      </a:br>
                      <a:r>
                        <a:rPr lang="en-US" sz="700" spc="0">
                          <a:effectLst/>
                        </a:rPr>
                        <a:t>point of view</a:t>
                      </a:r>
                      <a:endParaRPr lang="sv-SE" sz="2400">
                        <a:effectLst/>
                        <a:latin typeface="Calibri" panose="020F0502020204030204" pitchFamily="34" charset="0"/>
                        <a:ea typeface="Calibri" panose="020F0502020204030204" pitchFamily="34" charset="0"/>
                      </a:endParaRPr>
                    </a:p>
                  </a:txBody>
                  <a:tcPr marL="5409" marR="5409" marT="0" marB="0" anchor="ctr"/>
                </a:tc>
                <a:extLst>
                  <a:ext uri="{0D108BD9-81ED-4DB2-BD59-A6C34878D82A}">
                    <a16:rowId xmlns:a16="http://schemas.microsoft.com/office/drawing/2014/main" val="4082921183"/>
                  </a:ext>
                </a:extLst>
              </a:tr>
              <a:tr h="820416">
                <a:tc>
                  <a:txBody>
                    <a:bodyPr/>
                    <a:lstStyle/>
                    <a:p>
                      <a:pPr algn="ctr">
                        <a:lnSpc>
                          <a:spcPts val="960"/>
                        </a:lnSpc>
                        <a:spcBef>
                          <a:spcPts val="3300"/>
                        </a:spcBef>
                        <a:spcAft>
                          <a:spcPts val="0"/>
                        </a:spcAft>
                      </a:pPr>
                      <a:r>
                        <a:rPr lang="en-US" sz="700" spc="0" dirty="0">
                          <a:effectLst/>
                        </a:rPr>
                        <a:t>RESPONSIBILITY</a:t>
                      </a:r>
                      <a:br>
                        <a:rPr lang="en-US" sz="700" spc="0" dirty="0">
                          <a:effectLst/>
                        </a:rPr>
                      </a:br>
                      <a:r>
                        <a:rPr lang="en-US" sz="700" spc="0" dirty="0">
                          <a:effectLst/>
                        </a:rPr>
                        <a:t>For justice and</a:t>
                      </a:r>
                      <a:br>
                        <a:rPr lang="en-US" sz="700" spc="0" dirty="0">
                          <a:effectLst/>
                        </a:rPr>
                      </a:br>
                      <a:r>
                        <a:rPr lang="en-US" sz="700" spc="0" dirty="0">
                          <a:effectLst/>
                        </a:rPr>
                        <a:t>fairness, and the</a:t>
                      </a:r>
                      <a:br>
                        <a:rPr lang="en-US" sz="700" spc="0" dirty="0">
                          <a:effectLst/>
                        </a:rPr>
                      </a:br>
                      <a:r>
                        <a:rPr lang="en-US" sz="700" spc="0" dirty="0">
                          <a:effectLst/>
                        </a:rPr>
                        <a:t>disposition to take</a:t>
                      </a:r>
                      <a:br>
                        <a:rPr lang="en-US" sz="700" spc="0" dirty="0">
                          <a:effectLst/>
                        </a:rPr>
                      </a:br>
                      <a:r>
                        <a:rPr lang="en-US" sz="700" spc="0" dirty="0">
                          <a:effectLst/>
                        </a:rPr>
                        <a:t>on another point of</a:t>
                      </a:r>
                      <a:br>
                        <a:rPr lang="en-US" sz="700" spc="0" dirty="0">
                          <a:effectLst/>
                        </a:rPr>
                      </a:br>
                      <a:r>
                        <a:rPr lang="en-US" sz="700" spc="0" dirty="0">
                          <a:effectLst/>
                        </a:rPr>
                        <a:t>view</a:t>
                      </a:r>
                      <a:endParaRPr lang="sv-SE" sz="2400" dirty="0">
                        <a:effectLst/>
                        <a:latin typeface="Calibri" panose="020F0502020204030204" pitchFamily="34" charset="0"/>
                        <a:ea typeface="Calibri" panose="020F0502020204030204" pitchFamily="34" charset="0"/>
                      </a:endParaRPr>
                    </a:p>
                  </a:txBody>
                  <a:tcPr marL="5409" marR="5409" marT="0" marB="0" anchor="ctr"/>
                </a:tc>
                <a:extLst>
                  <a:ext uri="{0D108BD9-81ED-4DB2-BD59-A6C34878D82A}">
                    <a16:rowId xmlns:a16="http://schemas.microsoft.com/office/drawing/2014/main" val="893605368"/>
                  </a:ext>
                </a:extLst>
              </a:tr>
            </a:tbl>
          </a:graphicData>
        </a:graphic>
      </p:graphicFrame>
      <p:graphicFrame>
        <p:nvGraphicFramePr>
          <p:cNvPr id="7" name="Table 6">
            <a:extLst>
              <a:ext uri="{FF2B5EF4-FFF2-40B4-BE49-F238E27FC236}">
                <a16:creationId xmlns:a16="http://schemas.microsoft.com/office/drawing/2014/main" id="{9CBEF890-BA0D-DA42-B906-B0C35AAF9A93}"/>
              </a:ext>
            </a:extLst>
          </p:cNvPr>
          <p:cNvGraphicFramePr>
            <a:graphicFrameLocks noGrp="1"/>
          </p:cNvGraphicFramePr>
          <p:nvPr>
            <p:extLst>
              <p:ext uri="{D42A27DB-BD31-4B8C-83A1-F6EECF244321}">
                <p14:modId xmlns:p14="http://schemas.microsoft.com/office/powerpoint/2010/main" val="3294334828"/>
              </p:ext>
            </p:extLst>
          </p:nvPr>
        </p:nvGraphicFramePr>
        <p:xfrm>
          <a:off x="3071800" y="1600200"/>
          <a:ext cx="1166628" cy="4525964"/>
        </p:xfrm>
        <a:graphic>
          <a:graphicData uri="http://schemas.openxmlformats.org/drawingml/2006/table">
            <a:tbl>
              <a:tblPr firstRow="1" firstCol="1" bandRow="1">
                <a:tableStyleId>{5C22544A-7EE6-4342-B048-85BDC9FD1C3A}</a:tableStyleId>
              </a:tblPr>
              <a:tblGrid>
                <a:gridCol w="1166628">
                  <a:extLst>
                    <a:ext uri="{9D8B030D-6E8A-4147-A177-3AD203B41FA5}">
                      <a16:colId xmlns:a16="http://schemas.microsoft.com/office/drawing/2014/main" val="2360416131"/>
                    </a:ext>
                  </a:extLst>
                </a:gridCol>
              </a:tblGrid>
              <a:tr h="871654">
                <a:tc>
                  <a:txBody>
                    <a:bodyPr/>
                    <a:lstStyle/>
                    <a:p>
                      <a:pPr algn="ctr">
                        <a:lnSpc>
                          <a:spcPts val="1465"/>
                        </a:lnSpc>
                        <a:spcBef>
                          <a:spcPts val="3300"/>
                        </a:spcBef>
                        <a:spcAft>
                          <a:spcPts val="0"/>
                        </a:spcAft>
                      </a:pPr>
                      <a:r>
                        <a:rPr lang="en-US" sz="1200" spc="0" dirty="0">
                          <a:solidFill>
                            <a:srgbClr val="C00000"/>
                          </a:solidFill>
                          <a:effectLst/>
                        </a:rPr>
                        <a:t>Actions and</a:t>
                      </a:r>
                      <a:br>
                        <a:rPr lang="en-US" sz="1200" spc="0" dirty="0">
                          <a:solidFill>
                            <a:srgbClr val="C00000"/>
                          </a:solidFill>
                          <a:effectLst/>
                        </a:rPr>
                      </a:br>
                      <a:r>
                        <a:rPr lang="en-US" sz="1200" spc="0" dirty="0" err="1">
                          <a:solidFill>
                            <a:srgbClr val="C00000"/>
                          </a:solidFill>
                          <a:effectLst/>
                        </a:rPr>
                        <a:t>Behaviours</a:t>
                      </a:r>
                      <a:endParaRPr lang="sv-SE" sz="2700" dirty="0">
                        <a:solidFill>
                          <a:srgbClr val="C00000"/>
                        </a:solidFill>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8054961"/>
                  </a:ext>
                </a:extLst>
              </a:tr>
              <a:tr h="700942">
                <a:tc>
                  <a:txBody>
                    <a:bodyPr/>
                    <a:lstStyle/>
                    <a:p>
                      <a:pPr algn="ctr">
                        <a:lnSpc>
                          <a:spcPts val="1010"/>
                        </a:lnSpc>
                        <a:spcBef>
                          <a:spcPts val="3300"/>
                        </a:spcBef>
                        <a:spcAft>
                          <a:spcPts val="0"/>
                        </a:spcAft>
                      </a:pPr>
                      <a:r>
                        <a:rPr lang="en-US" sz="800" spc="0">
                          <a:effectLst/>
                        </a:rPr>
                        <a:t>TAKING AN</a:t>
                      </a:r>
                      <a:br>
                        <a:rPr lang="en-US" sz="800" spc="0">
                          <a:effectLst/>
                        </a:rPr>
                      </a:br>
                      <a:r>
                        <a:rPr lang="en-US" sz="800" spc="0">
                          <a:effectLst/>
                        </a:rPr>
                        <a:t>INTEREST</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1506610625"/>
                  </a:ext>
                </a:extLst>
              </a:tr>
              <a:tr h="630969">
                <a:tc>
                  <a:txBody>
                    <a:bodyPr/>
                    <a:lstStyle/>
                    <a:p>
                      <a:pPr algn="ctr">
                        <a:lnSpc>
                          <a:spcPts val="800"/>
                        </a:lnSpc>
                        <a:spcBef>
                          <a:spcPts val="3300"/>
                        </a:spcBef>
                        <a:spcAft>
                          <a:spcPts val="0"/>
                        </a:spcAft>
                      </a:pPr>
                      <a:r>
                        <a:rPr lang="en-US" sz="800" spc="0" dirty="0">
                          <a:effectLst/>
                        </a:rPr>
                        <a:t>BEING INVOLVED</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608790865"/>
                  </a:ext>
                </a:extLst>
              </a:tr>
              <a:tr h="778758">
                <a:tc>
                  <a:txBody>
                    <a:bodyPr/>
                    <a:lstStyle/>
                    <a:p>
                      <a:pPr algn="ctr">
                        <a:lnSpc>
                          <a:spcPts val="935"/>
                        </a:lnSpc>
                        <a:spcBef>
                          <a:spcPts val="3300"/>
                        </a:spcBef>
                        <a:spcAft>
                          <a:spcPts val="0"/>
                        </a:spcAft>
                      </a:pPr>
                      <a:r>
                        <a:rPr lang="en-US" sz="800" spc="0">
                          <a:effectLst/>
                        </a:rPr>
                        <a:t>PERSISTING WITH</a:t>
                      </a:r>
                      <a:br>
                        <a:rPr lang="en-US" sz="800" spc="0">
                          <a:effectLst/>
                        </a:rPr>
                      </a:br>
                      <a:r>
                        <a:rPr lang="en-US" sz="800" spc="0">
                          <a:effectLst/>
                        </a:rPr>
                        <a:t>DIFFICULTY.</a:t>
                      </a:r>
                      <a:br>
                        <a:rPr lang="en-US" sz="800" spc="0">
                          <a:effectLst/>
                        </a:rPr>
                      </a:br>
                      <a:r>
                        <a:rPr lang="en-US" sz="800" spc="0">
                          <a:effectLst/>
                        </a:rPr>
                        <a:t>CHALLENGE AND</a:t>
                      </a:r>
                      <a:br>
                        <a:rPr lang="en-US" sz="800" spc="0">
                          <a:effectLst/>
                        </a:rPr>
                      </a:br>
                      <a:r>
                        <a:rPr lang="en-US" sz="800" spc="0">
                          <a:effectLst/>
                        </a:rPr>
                        <a:t>UNCERTAINTY</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4290817621"/>
                  </a:ext>
                </a:extLst>
              </a:tr>
              <a:tr h="628556">
                <a:tc>
                  <a:txBody>
                    <a:bodyPr/>
                    <a:lstStyle/>
                    <a:p>
                      <a:pPr algn="ctr">
                        <a:lnSpc>
                          <a:spcPts val="935"/>
                        </a:lnSpc>
                        <a:spcBef>
                          <a:spcPts val="3300"/>
                        </a:spcBef>
                        <a:spcAft>
                          <a:spcPts val="0"/>
                        </a:spcAft>
                      </a:pPr>
                      <a:r>
                        <a:rPr lang="en-US" sz="800" spc="0">
                          <a:effectLst/>
                        </a:rPr>
                        <a:t>EXPRESSING A</a:t>
                      </a:r>
                      <a:br>
                        <a:rPr lang="en-US" sz="800" spc="0">
                          <a:effectLst/>
                        </a:rPr>
                      </a:br>
                      <a:r>
                        <a:rPr lang="en-US" sz="800" spc="0">
                          <a:effectLst/>
                        </a:rPr>
                        <a:t>POINT OF VIEW OR</a:t>
                      </a:r>
                      <a:br>
                        <a:rPr lang="en-US" sz="800" spc="0">
                          <a:effectLst/>
                        </a:rPr>
                      </a:br>
                      <a:r>
                        <a:rPr lang="en-US" sz="800" spc="0">
                          <a:effectLst/>
                        </a:rPr>
                        <a:t>FEELING</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1768169881"/>
                  </a:ext>
                </a:extLst>
              </a:tr>
              <a:tr h="915085">
                <a:tc>
                  <a:txBody>
                    <a:bodyPr/>
                    <a:lstStyle/>
                    <a:p>
                      <a:pPr algn="ctr">
                        <a:lnSpc>
                          <a:spcPts val="800"/>
                        </a:lnSpc>
                        <a:spcBef>
                          <a:spcPts val="3300"/>
                        </a:spcBef>
                        <a:spcAft>
                          <a:spcPts val="0"/>
                        </a:spcAft>
                      </a:pPr>
                      <a:r>
                        <a:rPr lang="en-US" sz="800" spc="0" dirty="0">
                          <a:effectLst/>
                        </a:rPr>
                        <a:t>TAKING</a:t>
                      </a:r>
                      <a:endParaRPr lang="sv-SE" sz="2700" dirty="0">
                        <a:effectLst/>
                      </a:endParaRPr>
                    </a:p>
                    <a:p>
                      <a:pPr algn="ctr">
                        <a:lnSpc>
                          <a:spcPts val="800"/>
                        </a:lnSpc>
                        <a:spcBef>
                          <a:spcPts val="3300"/>
                        </a:spcBef>
                        <a:spcAft>
                          <a:spcPts val="0"/>
                        </a:spcAft>
                      </a:pPr>
                      <a:r>
                        <a:rPr lang="en-US" sz="800" spc="0" dirty="0">
                          <a:effectLst/>
                        </a:rPr>
                        <a:t>RESPONSIBILITY</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892863641"/>
                  </a:ext>
                </a:extLst>
              </a:tr>
            </a:tbl>
          </a:graphicData>
        </a:graphic>
      </p:graphicFrame>
      <p:graphicFrame>
        <p:nvGraphicFramePr>
          <p:cNvPr id="8" name="Table 7">
            <a:extLst>
              <a:ext uri="{FF2B5EF4-FFF2-40B4-BE49-F238E27FC236}">
                <a16:creationId xmlns:a16="http://schemas.microsoft.com/office/drawing/2014/main" id="{4D6A1379-C6FD-8C48-89EC-A8BB5CB6776D}"/>
              </a:ext>
            </a:extLst>
          </p:cNvPr>
          <p:cNvGraphicFramePr>
            <a:graphicFrameLocks noGrp="1"/>
          </p:cNvGraphicFramePr>
          <p:nvPr>
            <p:extLst>
              <p:ext uri="{D42A27DB-BD31-4B8C-83A1-F6EECF244321}">
                <p14:modId xmlns:p14="http://schemas.microsoft.com/office/powerpoint/2010/main" val="2688697153"/>
              </p:ext>
            </p:extLst>
          </p:nvPr>
        </p:nvGraphicFramePr>
        <p:xfrm>
          <a:off x="4408413" y="1636294"/>
          <a:ext cx="1161199" cy="4525963"/>
        </p:xfrm>
        <a:graphic>
          <a:graphicData uri="http://schemas.openxmlformats.org/drawingml/2006/table">
            <a:tbl>
              <a:tblPr firstRow="1" firstCol="1" bandRow="1">
                <a:tableStyleId>{5C22544A-7EE6-4342-B048-85BDC9FD1C3A}</a:tableStyleId>
              </a:tblPr>
              <a:tblGrid>
                <a:gridCol w="1161199">
                  <a:extLst>
                    <a:ext uri="{9D8B030D-6E8A-4147-A177-3AD203B41FA5}">
                      <a16:colId xmlns:a16="http://schemas.microsoft.com/office/drawing/2014/main" val="4156752413"/>
                    </a:ext>
                  </a:extLst>
                </a:gridCol>
              </a:tblGrid>
              <a:tr h="744317">
                <a:tc>
                  <a:txBody>
                    <a:bodyPr/>
                    <a:lstStyle/>
                    <a:p>
                      <a:pPr algn="ctr">
                        <a:lnSpc>
                          <a:spcPts val="1465"/>
                        </a:lnSpc>
                        <a:spcBef>
                          <a:spcPts val="3300"/>
                        </a:spcBef>
                        <a:spcAft>
                          <a:spcPts val="0"/>
                        </a:spcAft>
                      </a:pPr>
                      <a:r>
                        <a:rPr lang="en-US" sz="1200" spc="0" dirty="0">
                          <a:solidFill>
                            <a:srgbClr val="C00000"/>
                          </a:solidFill>
                          <a:effectLst/>
                        </a:rPr>
                        <a:t>Learning</a:t>
                      </a:r>
                      <a:br>
                        <a:rPr lang="en-US" sz="1200" spc="0" dirty="0">
                          <a:solidFill>
                            <a:srgbClr val="C00000"/>
                          </a:solidFill>
                          <a:effectLst/>
                        </a:rPr>
                      </a:br>
                      <a:r>
                        <a:rPr lang="en-US" sz="1200" spc="0" dirty="0">
                          <a:solidFill>
                            <a:srgbClr val="C00000"/>
                          </a:solidFill>
                          <a:effectLst/>
                        </a:rPr>
                        <a:t>Environment</a:t>
                      </a:r>
                      <a:br>
                        <a:rPr lang="en-US" sz="1200" spc="0" dirty="0">
                          <a:solidFill>
                            <a:srgbClr val="C00000"/>
                          </a:solidFill>
                          <a:effectLst/>
                        </a:rPr>
                      </a:br>
                      <a:r>
                        <a:rPr lang="en-US" sz="1200" spc="0" dirty="0">
                          <a:solidFill>
                            <a:srgbClr val="C00000"/>
                          </a:solidFill>
                          <a:effectLst/>
                        </a:rPr>
                        <a:t>will be:</a:t>
                      </a:r>
                      <a:endParaRPr lang="sv-SE" sz="2700" dirty="0">
                        <a:solidFill>
                          <a:srgbClr val="C00000"/>
                        </a:solidFill>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800117131"/>
                  </a:ext>
                </a:extLst>
              </a:tr>
              <a:tr h="725367">
                <a:tc>
                  <a:txBody>
                    <a:bodyPr/>
                    <a:lstStyle/>
                    <a:p>
                      <a:pPr algn="ctr">
                        <a:lnSpc>
                          <a:spcPts val="800"/>
                        </a:lnSpc>
                        <a:spcBef>
                          <a:spcPts val="3300"/>
                        </a:spcBef>
                        <a:spcAft>
                          <a:spcPts val="0"/>
                        </a:spcAft>
                      </a:pPr>
                      <a:r>
                        <a:rPr lang="en-US" sz="800" spc="0" dirty="0">
                          <a:effectLst/>
                        </a:rPr>
                        <a:t>INTERESTING</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821436822"/>
                  </a:ext>
                </a:extLst>
              </a:tr>
              <a:tr h="652955">
                <a:tc>
                  <a:txBody>
                    <a:bodyPr/>
                    <a:lstStyle/>
                    <a:p>
                      <a:pPr algn="ctr">
                        <a:lnSpc>
                          <a:spcPts val="800"/>
                        </a:lnSpc>
                        <a:spcBef>
                          <a:spcPts val="3300"/>
                        </a:spcBef>
                        <a:spcAft>
                          <a:spcPts val="0"/>
                        </a:spcAft>
                      </a:pPr>
                      <a:r>
                        <a:rPr lang="en-US" sz="800" spc="0">
                          <a:effectLst/>
                        </a:rPr>
                        <a:t>TRUSTWORTHY</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531483617"/>
                  </a:ext>
                </a:extLst>
              </a:tr>
              <a:tr h="805894">
                <a:tc>
                  <a:txBody>
                    <a:bodyPr/>
                    <a:lstStyle/>
                    <a:p>
                      <a:pPr algn="ctr">
                        <a:lnSpc>
                          <a:spcPts val="800"/>
                        </a:lnSpc>
                        <a:spcBef>
                          <a:spcPts val="3300"/>
                        </a:spcBef>
                        <a:spcAft>
                          <a:spcPts val="0"/>
                        </a:spcAft>
                      </a:pPr>
                      <a:r>
                        <a:rPr lang="en-US" sz="800" spc="0">
                          <a:effectLst/>
                        </a:rPr>
                        <a:t>CHALLENGING</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3969443464"/>
                  </a:ext>
                </a:extLst>
              </a:tr>
              <a:tr h="650458">
                <a:tc>
                  <a:txBody>
                    <a:bodyPr/>
                    <a:lstStyle/>
                    <a:p>
                      <a:pPr algn="ctr">
                        <a:lnSpc>
                          <a:spcPts val="800"/>
                        </a:lnSpc>
                        <a:spcBef>
                          <a:spcPts val="3300"/>
                        </a:spcBef>
                        <a:spcAft>
                          <a:spcPts val="0"/>
                        </a:spcAft>
                      </a:pPr>
                      <a:r>
                        <a:rPr lang="en-US" sz="800" spc="0" dirty="0">
                          <a:effectLst/>
                        </a:rPr>
                        <a:t>USTENING</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3599012551"/>
                  </a:ext>
                </a:extLst>
              </a:tr>
              <a:tr h="946972">
                <a:tc>
                  <a:txBody>
                    <a:bodyPr/>
                    <a:lstStyle/>
                    <a:p>
                      <a:pPr algn="ctr">
                        <a:lnSpc>
                          <a:spcPts val="800"/>
                        </a:lnSpc>
                        <a:spcBef>
                          <a:spcPts val="3300"/>
                        </a:spcBef>
                        <a:spcAft>
                          <a:spcPts val="0"/>
                        </a:spcAft>
                      </a:pPr>
                      <a:r>
                        <a:rPr lang="en-US" sz="800" spc="0" dirty="0">
                          <a:effectLst/>
                        </a:rPr>
                        <a:t>COLLABORATIVE</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386216106"/>
                  </a:ext>
                </a:extLst>
              </a:tr>
            </a:tbl>
          </a:graphicData>
        </a:graphic>
      </p:graphicFrame>
      <p:graphicFrame>
        <p:nvGraphicFramePr>
          <p:cNvPr id="9" name="Table 8">
            <a:extLst>
              <a:ext uri="{FF2B5EF4-FFF2-40B4-BE49-F238E27FC236}">
                <a16:creationId xmlns:a16="http://schemas.microsoft.com/office/drawing/2014/main" id="{AED2BD56-E708-6349-B9DA-E87F9C4C6B4A}"/>
              </a:ext>
            </a:extLst>
          </p:cNvPr>
          <p:cNvGraphicFramePr>
            <a:graphicFrameLocks noGrp="1"/>
          </p:cNvGraphicFramePr>
          <p:nvPr>
            <p:extLst>
              <p:ext uri="{D42A27DB-BD31-4B8C-83A1-F6EECF244321}">
                <p14:modId xmlns:p14="http://schemas.microsoft.com/office/powerpoint/2010/main" val="3224307897"/>
              </p:ext>
            </p:extLst>
          </p:nvPr>
        </p:nvGraphicFramePr>
        <p:xfrm>
          <a:off x="5739597" y="1600200"/>
          <a:ext cx="1170965" cy="4525964"/>
        </p:xfrm>
        <a:graphic>
          <a:graphicData uri="http://schemas.openxmlformats.org/drawingml/2006/table">
            <a:tbl>
              <a:tblPr firstRow="1" firstCol="1" bandRow="1">
                <a:tableStyleId>{5C22544A-7EE6-4342-B048-85BDC9FD1C3A}</a:tableStyleId>
              </a:tblPr>
              <a:tblGrid>
                <a:gridCol w="1170965">
                  <a:extLst>
                    <a:ext uri="{9D8B030D-6E8A-4147-A177-3AD203B41FA5}">
                      <a16:colId xmlns:a16="http://schemas.microsoft.com/office/drawing/2014/main" val="1261019252"/>
                    </a:ext>
                  </a:extLst>
                </a:gridCol>
              </a:tblGrid>
              <a:tr h="871654">
                <a:tc>
                  <a:txBody>
                    <a:bodyPr/>
                    <a:lstStyle/>
                    <a:p>
                      <a:pPr algn="just">
                        <a:lnSpc>
                          <a:spcPts val="1300"/>
                        </a:lnSpc>
                        <a:spcBef>
                          <a:spcPts val="3300"/>
                        </a:spcBef>
                        <a:spcAft>
                          <a:spcPts val="300"/>
                        </a:spcAft>
                      </a:pPr>
                      <a:r>
                        <a:rPr lang="en-US" sz="1200" spc="0" dirty="0">
                          <a:solidFill>
                            <a:srgbClr val="C00000"/>
                          </a:solidFill>
                          <a:effectLst/>
                        </a:rPr>
                        <a:t>Children’s</a:t>
                      </a:r>
                      <a:endParaRPr lang="sv-SE" sz="2700" dirty="0">
                        <a:solidFill>
                          <a:srgbClr val="C00000"/>
                        </a:solidFill>
                        <a:effectLst/>
                      </a:endParaRPr>
                    </a:p>
                    <a:p>
                      <a:pPr algn="just">
                        <a:lnSpc>
                          <a:spcPts val="1300"/>
                        </a:lnSpc>
                        <a:spcBef>
                          <a:spcPts val="300"/>
                        </a:spcBef>
                        <a:spcAft>
                          <a:spcPts val="0"/>
                        </a:spcAft>
                      </a:pPr>
                      <a:r>
                        <a:rPr lang="en-US" sz="1200" spc="0" dirty="0">
                          <a:solidFill>
                            <a:srgbClr val="C00000"/>
                          </a:solidFill>
                          <a:effectLst/>
                        </a:rPr>
                        <a:t>Questions</a:t>
                      </a:r>
                      <a:endParaRPr lang="sv-SE" sz="2700" dirty="0">
                        <a:solidFill>
                          <a:srgbClr val="C00000"/>
                        </a:solidFill>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3443327535"/>
                  </a:ext>
                </a:extLst>
              </a:tr>
              <a:tr h="700942">
                <a:tc>
                  <a:txBody>
                    <a:bodyPr/>
                    <a:lstStyle/>
                    <a:p>
                      <a:pPr algn="ctr">
                        <a:lnSpc>
                          <a:spcPts val="935"/>
                        </a:lnSpc>
                        <a:spcBef>
                          <a:spcPts val="3300"/>
                        </a:spcBef>
                        <a:spcAft>
                          <a:spcPts val="0"/>
                        </a:spcAft>
                      </a:pPr>
                      <a:r>
                        <a:rPr lang="en-US" sz="800" spc="0">
                          <a:effectLst/>
                        </a:rPr>
                        <a:t>DO YOU KNOW</a:t>
                      </a:r>
                      <a:br>
                        <a:rPr lang="en-US" sz="800" spc="0">
                          <a:effectLst/>
                        </a:rPr>
                      </a:br>
                      <a:r>
                        <a:rPr lang="en-US" sz="800" spc="0">
                          <a:effectLst/>
                        </a:rPr>
                        <a:t>ME?</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203769569"/>
                  </a:ext>
                </a:extLst>
              </a:tr>
              <a:tr h="630969">
                <a:tc>
                  <a:txBody>
                    <a:bodyPr/>
                    <a:lstStyle/>
                    <a:p>
                      <a:pPr algn="ctr">
                        <a:lnSpc>
                          <a:spcPts val="960"/>
                        </a:lnSpc>
                        <a:spcBef>
                          <a:spcPts val="3300"/>
                        </a:spcBef>
                        <a:spcAft>
                          <a:spcPts val="0"/>
                        </a:spcAft>
                      </a:pPr>
                      <a:r>
                        <a:rPr lang="en-US" sz="800" spc="0" dirty="0">
                          <a:effectLst/>
                        </a:rPr>
                        <a:t>CAN  I RUST</a:t>
                      </a:r>
                      <a:br>
                        <a:rPr lang="en-US" sz="800" spc="0" dirty="0">
                          <a:effectLst/>
                        </a:rPr>
                      </a:br>
                      <a:r>
                        <a:rPr lang="en-US" sz="800" spc="0" dirty="0">
                          <a:effectLst/>
                        </a:rPr>
                        <a:t>YOU?</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4078108949"/>
                  </a:ext>
                </a:extLst>
              </a:tr>
              <a:tr h="778758">
                <a:tc>
                  <a:txBody>
                    <a:bodyPr/>
                    <a:lstStyle/>
                    <a:p>
                      <a:pPr marL="114300">
                        <a:lnSpc>
                          <a:spcPts val="800"/>
                        </a:lnSpc>
                        <a:spcBef>
                          <a:spcPts val="3300"/>
                        </a:spcBef>
                        <a:spcAft>
                          <a:spcPts val="0"/>
                        </a:spcAft>
                      </a:pPr>
                      <a:r>
                        <a:rPr lang="en-US" sz="800" spc="0" dirty="0">
                          <a:effectLst/>
                        </a:rPr>
                        <a:t>DO YOU LET ME</a:t>
                      </a:r>
                      <a:r>
                        <a:rPr lang="sv-SE" sz="2700" spc="0" dirty="0">
                          <a:effectLst/>
                        </a:rPr>
                        <a:t> </a:t>
                      </a:r>
                      <a:r>
                        <a:rPr lang="en-US" sz="800" spc="0" dirty="0">
                          <a:effectLst/>
                        </a:rPr>
                        <a:t>FLY?</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2438719923"/>
                  </a:ext>
                </a:extLst>
              </a:tr>
              <a:tr h="628556">
                <a:tc>
                  <a:txBody>
                    <a:bodyPr/>
                    <a:lstStyle/>
                    <a:p>
                      <a:pPr algn="ctr">
                        <a:lnSpc>
                          <a:spcPts val="960"/>
                        </a:lnSpc>
                        <a:spcBef>
                          <a:spcPts val="3300"/>
                        </a:spcBef>
                        <a:spcAft>
                          <a:spcPts val="0"/>
                        </a:spcAft>
                      </a:pPr>
                      <a:r>
                        <a:rPr lang="en-US" sz="800" spc="0">
                          <a:effectLst/>
                        </a:rPr>
                        <a:t>DO YOU HEAR</a:t>
                      </a:r>
                      <a:br>
                        <a:rPr lang="en-US" sz="800" spc="0">
                          <a:effectLst/>
                        </a:rPr>
                      </a:br>
                      <a:r>
                        <a:rPr lang="en-US" sz="800" spc="0">
                          <a:effectLst/>
                        </a:rPr>
                        <a:t>ME?</a:t>
                      </a:r>
                      <a:endParaRPr lang="sv-SE" sz="270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1984932297"/>
                  </a:ext>
                </a:extLst>
              </a:tr>
              <a:tr h="915085">
                <a:tc>
                  <a:txBody>
                    <a:bodyPr/>
                    <a:lstStyle/>
                    <a:p>
                      <a:pPr algn="ctr">
                        <a:lnSpc>
                          <a:spcPts val="935"/>
                        </a:lnSpc>
                        <a:spcBef>
                          <a:spcPts val="3300"/>
                        </a:spcBef>
                        <a:spcAft>
                          <a:spcPts val="0"/>
                        </a:spcAft>
                      </a:pPr>
                      <a:r>
                        <a:rPr lang="en-US" sz="800" spc="0" dirty="0">
                          <a:effectLst/>
                        </a:rPr>
                        <a:t>IS THIS PLACE</a:t>
                      </a:r>
                      <a:br>
                        <a:rPr lang="en-US" sz="800" spc="0" dirty="0">
                          <a:effectLst/>
                        </a:rPr>
                      </a:br>
                      <a:r>
                        <a:rPr lang="en-US" sz="800" spc="0" dirty="0">
                          <a:effectLst/>
                        </a:rPr>
                        <a:t>FAIR FOR US?</a:t>
                      </a:r>
                      <a:endParaRPr lang="sv-SE" sz="2700" dirty="0">
                        <a:effectLst/>
                        <a:latin typeface="Calibri" panose="020F0502020204030204" pitchFamily="34" charset="0"/>
                        <a:ea typeface="Calibri" panose="020F0502020204030204" pitchFamily="34" charset="0"/>
                      </a:endParaRPr>
                    </a:p>
                  </a:txBody>
                  <a:tcPr marL="6032" marR="6032" marT="0" marB="0" anchor="ctr"/>
                </a:tc>
                <a:extLst>
                  <a:ext uri="{0D108BD9-81ED-4DB2-BD59-A6C34878D82A}">
                    <a16:rowId xmlns:a16="http://schemas.microsoft.com/office/drawing/2014/main" val="3617245884"/>
                  </a:ext>
                </a:extLst>
              </a:tr>
            </a:tbl>
          </a:graphicData>
        </a:graphic>
      </p:graphicFrame>
      <p:pic>
        <p:nvPicPr>
          <p:cNvPr id="10" name="Picture 9">
            <a:extLst>
              <a:ext uri="{FF2B5EF4-FFF2-40B4-BE49-F238E27FC236}">
                <a16:creationId xmlns:a16="http://schemas.microsoft.com/office/drawing/2014/main" id="{C894DB0A-733C-3049-BFA0-8EE5A0DE829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156055" y="346927"/>
            <a:ext cx="1547638" cy="2578735"/>
          </a:xfrm>
          <a:prstGeom prst="rect">
            <a:avLst/>
          </a:prstGeom>
          <a:noFill/>
        </p:spPr>
      </p:pic>
      <p:pic>
        <p:nvPicPr>
          <p:cNvPr id="11" name="Picture 10">
            <a:extLst>
              <a:ext uri="{FF2B5EF4-FFF2-40B4-BE49-F238E27FC236}">
                <a16:creationId xmlns:a16="http://schemas.microsoft.com/office/drawing/2014/main" id="{905CEAC0-F1AD-8441-BFD1-3A1991674C7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156055" y="4024264"/>
            <a:ext cx="1721485" cy="2081847"/>
          </a:xfrm>
          <a:prstGeom prst="rect">
            <a:avLst/>
          </a:prstGeom>
          <a:noFill/>
          <a:ln>
            <a:noFill/>
          </a:ln>
        </p:spPr>
      </p:pic>
    </p:spTree>
    <p:extLst>
      <p:ext uri="{BB962C8B-B14F-4D97-AF65-F5344CB8AC3E}">
        <p14:creationId xmlns:p14="http://schemas.microsoft.com/office/powerpoint/2010/main" val="310328922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F5F732E-9681-5340-9D3F-80EF323E5B46}"/>
              </a:ext>
            </a:extLst>
          </p:cNvPr>
          <p:cNvSpPr>
            <a:spLocks noGrp="1"/>
          </p:cNvSpPr>
          <p:nvPr>
            <p:ph sz="half" idx="2"/>
          </p:nvPr>
        </p:nvSpPr>
        <p:spPr/>
        <p:txBody>
          <a:bodyPr/>
          <a:lstStyle/>
          <a:p>
            <a:endParaRPr lang="sv-SE"/>
          </a:p>
        </p:txBody>
      </p:sp>
      <p:pic>
        <p:nvPicPr>
          <p:cNvPr id="5" name="Picture 4">
            <a:extLst>
              <a:ext uri="{FF2B5EF4-FFF2-40B4-BE49-F238E27FC236}">
                <a16:creationId xmlns:a16="http://schemas.microsoft.com/office/drawing/2014/main" id="{8A5BC44C-C07E-B344-A4C4-5A07F8AB38D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108450" y="274638"/>
            <a:ext cx="4578350" cy="3230880"/>
          </a:xfrm>
          <a:prstGeom prst="rect">
            <a:avLst/>
          </a:prstGeom>
          <a:noFill/>
        </p:spPr>
      </p:pic>
      <p:pic>
        <p:nvPicPr>
          <p:cNvPr id="6" name="Content Placeholder 5">
            <a:extLst>
              <a:ext uri="{FF2B5EF4-FFF2-40B4-BE49-F238E27FC236}">
                <a16:creationId xmlns:a16="http://schemas.microsoft.com/office/drawing/2014/main" id="{7B099E5B-F649-AE46-8D73-85C36B9CBB11}"/>
              </a:ext>
            </a:extLst>
          </p:cNvPr>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3352800" y="3874592"/>
            <a:ext cx="5181600" cy="2251571"/>
          </a:xfrm>
          <a:prstGeom prst="rect">
            <a:avLst/>
          </a:prstGeom>
          <a:noFill/>
        </p:spPr>
      </p:pic>
      <p:graphicFrame>
        <p:nvGraphicFramePr>
          <p:cNvPr id="7" name="Table 6">
            <a:extLst>
              <a:ext uri="{FF2B5EF4-FFF2-40B4-BE49-F238E27FC236}">
                <a16:creationId xmlns:a16="http://schemas.microsoft.com/office/drawing/2014/main" id="{EB4B1021-B171-154E-9C02-8378AF75420D}"/>
              </a:ext>
            </a:extLst>
          </p:cNvPr>
          <p:cNvGraphicFramePr>
            <a:graphicFrameLocks noGrp="1"/>
          </p:cNvGraphicFramePr>
          <p:nvPr>
            <p:extLst>
              <p:ext uri="{D42A27DB-BD31-4B8C-83A1-F6EECF244321}">
                <p14:modId xmlns:p14="http://schemas.microsoft.com/office/powerpoint/2010/main" val="95535153"/>
              </p:ext>
            </p:extLst>
          </p:nvPr>
        </p:nvGraphicFramePr>
        <p:xfrm>
          <a:off x="203200" y="870122"/>
          <a:ext cx="3905250" cy="1814830"/>
        </p:xfrm>
        <a:graphic>
          <a:graphicData uri="http://schemas.openxmlformats.org/drawingml/2006/table">
            <a:tbl>
              <a:tblPr>
                <a:tableStyleId>{5C22544A-7EE6-4342-B048-85BDC9FD1C3A}</a:tableStyleId>
              </a:tblPr>
              <a:tblGrid>
                <a:gridCol w="3905250">
                  <a:extLst>
                    <a:ext uri="{9D8B030D-6E8A-4147-A177-3AD203B41FA5}">
                      <a16:colId xmlns:a16="http://schemas.microsoft.com/office/drawing/2014/main" val="2800076464"/>
                    </a:ext>
                  </a:extLst>
                </a:gridCol>
              </a:tblGrid>
              <a:tr h="1114425">
                <a:tc>
                  <a:txBody>
                    <a:bodyPr/>
                    <a:lstStyle/>
                    <a:p>
                      <a:pPr algn="l">
                        <a:lnSpc>
                          <a:spcPts val="2855"/>
                        </a:lnSpc>
                        <a:spcBef>
                          <a:spcPts val="2700"/>
                        </a:spcBef>
                        <a:spcAft>
                          <a:spcPts val="0"/>
                        </a:spcAft>
                      </a:pPr>
                      <a:r>
                        <a:rPr lang="en-US" sz="2400" dirty="0">
                          <a:effectLst/>
                        </a:rPr>
                        <a:t>National Standards for the three</a:t>
                      </a:r>
                      <a:br>
                        <a:rPr lang="en-US" sz="2400" dirty="0">
                          <a:effectLst/>
                        </a:rPr>
                      </a:br>
                      <a:r>
                        <a:rPr lang="en-US" sz="2400" dirty="0">
                          <a:effectLst/>
                        </a:rPr>
                        <a:t>R's for each year group in</a:t>
                      </a:r>
                      <a:br>
                        <a:rPr lang="en-US" sz="2400" dirty="0">
                          <a:effectLst/>
                        </a:rPr>
                      </a:br>
                      <a:r>
                        <a:rPr lang="en-US" sz="2400" dirty="0">
                          <a:effectLst/>
                        </a:rPr>
                        <a:t>primary school introduced in</a:t>
                      </a:r>
                      <a:br>
                        <a:rPr lang="en-US" sz="2400" dirty="0">
                          <a:effectLst/>
                        </a:rPr>
                      </a:br>
                      <a:r>
                        <a:rPr lang="en-US" sz="2000" spc="0" dirty="0">
                          <a:effectLst/>
                        </a:rPr>
                        <a:t>2010</a:t>
                      </a:r>
                      <a:endParaRPr lang="sv-SE" sz="2400"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3219739287"/>
                  </a:ext>
                </a:extLst>
              </a:tr>
            </a:tbl>
          </a:graphicData>
        </a:graphic>
      </p:graphicFrame>
      <p:sp>
        <p:nvSpPr>
          <p:cNvPr id="8" name="Rectangle 1">
            <a:extLst>
              <a:ext uri="{FF2B5EF4-FFF2-40B4-BE49-F238E27FC236}">
                <a16:creationId xmlns:a16="http://schemas.microsoft.com/office/drawing/2014/main" id="{2225BC38-C3FA-B443-9C7E-4CE422FC6646}"/>
              </a:ext>
            </a:extLst>
          </p:cNvPr>
          <p:cNvSpPr>
            <a:spLocks noGrp="1" noChangeArrowheads="1"/>
          </p:cNvSpPr>
          <p:nvPr>
            <p:ph type="title"/>
          </p:nvPr>
        </p:nvSpPr>
        <p:spPr bwMode="auto">
          <a:xfrm>
            <a:off x="-1958975" y="-1998426"/>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graphicFrame>
        <p:nvGraphicFramePr>
          <p:cNvPr id="9" name="Table 8">
            <a:extLst>
              <a:ext uri="{FF2B5EF4-FFF2-40B4-BE49-F238E27FC236}">
                <a16:creationId xmlns:a16="http://schemas.microsoft.com/office/drawing/2014/main" id="{9C0BC7A5-499B-6D48-AAE9-8A4BA6648CDE}"/>
              </a:ext>
            </a:extLst>
          </p:cNvPr>
          <p:cNvGraphicFramePr>
            <a:graphicFrameLocks noGrp="1"/>
          </p:cNvGraphicFramePr>
          <p:nvPr>
            <p:extLst>
              <p:ext uri="{D42A27DB-BD31-4B8C-83A1-F6EECF244321}">
                <p14:modId xmlns:p14="http://schemas.microsoft.com/office/powerpoint/2010/main" val="2272553879"/>
              </p:ext>
            </p:extLst>
          </p:nvPr>
        </p:nvGraphicFramePr>
        <p:xfrm>
          <a:off x="203200" y="2924836"/>
          <a:ext cx="3905250" cy="711200"/>
        </p:xfrm>
        <a:graphic>
          <a:graphicData uri="http://schemas.openxmlformats.org/drawingml/2006/table">
            <a:tbl>
              <a:tblPr>
                <a:tableStyleId>{5C22544A-7EE6-4342-B048-85BDC9FD1C3A}</a:tableStyleId>
              </a:tblPr>
              <a:tblGrid>
                <a:gridCol w="3905250">
                  <a:extLst>
                    <a:ext uri="{9D8B030D-6E8A-4147-A177-3AD203B41FA5}">
                      <a16:colId xmlns:a16="http://schemas.microsoft.com/office/drawing/2014/main" val="3054481263"/>
                    </a:ext>
                  </a:extLst>
                </a:gridCol>
              </a:tblGrid>
              <a:tr h="561975">
                <a:tc>
                  <a:txBody>
                    <a:bodyPr/>
                    <a:lstStyle/>
                    <a:p>
                      <a:pPr algn="l">
                        <a:lnSpc>
                          <a:spcPts val="2785"/>
                        </a:lnSpc>
                        <a:spcBef>
                          <a:spcPts val="2700"/>
                        </a:spcBef>
                        <a:spcAft>
                          <a:spcPts val="0"/>
                        </a:spcAft>
                      </a:pPr>
                      <a:r>
                        <a:rPr lang="en-US" sz="2400" dirty="0">
                          <a:effectLst/>
                        </a:rPr>
                        <a:t>How will National Standards</a:t>
                      </a:r>
                      <a:br>
                        <a:rPr lang="en-US" sz="2400" dirty="0">
                          <a:effectLst/>
                        </a:rPr>
                      </a:br>
                      <a:r>
                        <a:rPr lang="en-US" sz="2400" dirty="0">
                          <a:effectLst/>
                        </a:rPr>
                        <a:t>affect the plays of childhood?</a:t>
                      </a:r>
                      <a:endParaRPr lang="sv-SE" sz="2400" dirty="0">
                        <a:effectLst/>
                        <a:latin typeface="Times New Roman" panose="02020603050405020304" pitchFamily="18" charset="0"/>
                        <a:ea typeface="Times New Roman" panose="02020603050405020304" pitchFamily="18" charset="0"/>
                      </a:endParaRPr>
                    </a:p>
                  </a:txBody>
                  <a:tcPr marL="0" marR="0" marT="0" marB="0"/>
                </a:tc>
                <a:extLst>
                  <a:ext uri="{0D108BD9-81ED-4DB2-BD59-A6C34878D82A}">
                    <a16:rowId xmlns:a16="http://schemas.microsoft.com/office/drawing/2014/main" val="2775928897"/>
                  </a:ext>
                </a:extLst>
              </a:tr>
            </a:tbl>
          </a:graphicData>
        </a:graphic>
      </p:graphicFrame>
      <p:sp>
        <p:nvSpPr>
          <p:cNvPr id="10" name="Rectangle 2">
            <a:extLst>
              <a:ext uri="{FF2B5EF4-FFF2-40B4-BE49-F238E27FC236}">
                <a16:creationId xmlns:a16="http://schemas.microsoft.com/office/drawing/2014/main" id="{9094F6FF-7C9B-AD41-AB22-A14237004F26}"/>
              </a:ext>
            </a:extLst>
          </p:cNvPr>
          <p:cNvSpPr>
            <a:spLocks noChangeArrowheads="1"/>
          </p:cNvSpPr>
          <p:nvPr/>
        </p:nvSpPr>
        <p:spPr bwMode="auto">
          <a:xfrm>
            <a:off x="203200" y="292404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7273222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76B0B8F0-71D2-7242-B15E-7B79F4C17B19}"/>
              </a:ext>
            </a:extLst>
          </p:cNvPr>
          <p:cNvGraphicFramePr>
            <a:graphicFrameLocks noGrp="1"/>
          </p:cNvGraphicFramePr>
          <p:nvPr>
            <p:extLst>
              <p:ext uri="{D42A27DB-BD31-4B8C-83A1-F6EECF244321}">
                <p14:modId xmlns:p14="http://schemas.microsoft.com/office/powerpoint/2010/main" val="3529010066"/>
              </p:ext>
            </p:extLst>
          </p:nvPr>
        </p:nvGraphicFramePr>
        <p:xfrm>
          <a:off x="457200" y="304800"/>
          <a:ext cx="8229600" cy="1260285"/>
        </p:xfrm>
        <a:graphic>
          <a:graphicData uri="http://schemas.openxmlformats.org/drawingml/2006/table">
            <a:tbl>
              <a:tblPr>
                <a:tableStyleId>{5C22544A-7EE6-4342-B048-85BDC9FD1C3A}</a:tableStyleId>
              </a:tblPr>
              <a:tblGrid>
                <a:gridCol w="8229600">
                  <a:extLst>
                    <a:ext uri="{9D8B030D-6E8A-4147-A177-3AD203B41FA5}">
                      <a16:colId xmlns:a16="http://schemas.microsoft.com/office/drawing/2014/main" val="48190629"/>
                    </a:ext>
                  </a:extLst>
                </a:gridCol>
              </a:tblGrid>
              <a:tr h="1215806">
                <a:tc>
                  <a:txBody>
                    <a:bodyPr/>
                    <a:lstStyle/>
                    <a:p>
                      <a:pPr marR="12700" algn="ctr">
                        <a:lnSpc>
                          <a:spcPts val="3900"/>
                        </a:lnSpc>
                        <a:spcAft>
                          <a:spcPts val="610"/>
                        </a:spcAft>
                      </a:pPr>
                      <a:r>
                        <a:rPr lang="en-US" sz="3800" u="none" strike="noStrike" spc="0" dirty="0">
                          <a:effectLst/>
                        </a:rPr>
                        <a:t>Many conversations of learning</a:t>
                      </a:r>
                      <a:endParaRPr lang="sv-SE" sz="1200" dirty="0">
                        <a:effectLst/>
                      </a:endParaRPr>
                    </a:p>
                    <a:p>
                      <a:pPr algn="l">
                        <a:lnSpc>
                          <a:spcPts val="3600"/>
                        </a:lnSpc>
                        <a:spcBef>
                          <a:spcPts val="1800"/>
                        </a:spcBef>
                        <a:spcAft>
                          <a:spcPts val="0"/>
                        </a:spcAft>
                      </a:pPr>
                      <a:r>
                        <a:rPr lang="sv-SE" sz="3500" dirty="0">
                          <a:effectLst/>
                        </a:rPr>
                        <a:t>Helen </a:t>
                      </a:r>
                      <a:r>
                        <a:rPr lang="sv-SE" sz="3500" dirty="0" err="1">
                          <a:effectLst/>
                        </a:rPr>
                        <a:t>Deem</a:t>
                      </a:r>
                      <a:r>
                        <a:rPr lang="sv-SE" sz="3500" dirty="0">
                          <a:effectLst/>
                        </a:rPr>
                        <a:t> Kindergarten, Dunedin, NZ, 2013</a:t>
                      </a:r>
                      <a:endParaRPr lang="sv-SE" sz="3500"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2268101149"/>
                  </a:ext>
                </a:extLst>
              </a:tr>
            </a:tbl>
          </a:graphicData>
        </a:graphic>
      </p:graphicFrame>
      <p:sp>
        <p:nvSpPr>
          <p:cNvPr id="9" name="Rectangle 2">
            <a:extLst>
              <a:ext uri="{FF2B5EF4-FFF2-40B4-BE49-F238E27FC236}">
                <a16:creationId xmlns:a16="http://schemas.microsoft.com/office/drawing/2014/main" id="{BA5EB97F-16DD-9E44-A5E0-CCEADA0CDBCD}"/>
              </a:ext>
            </a:extLst>
          </p:cNvPr>
          <p:cNvSpPr>
            <a:spLocks noChangeArrowheads="1"/>
          </p:cNvSpPr>
          <p:nvPr/>
        </p:nvSpPr>
        <p:spPr bwMode="auto">
          <a:xfrm>
            <a:off x="457200" y="305499"/>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pic>
        <p:nvPicPr>
          <p:cNvPr id="10" name="Picture 9">
            <a:extLst>
              <a:ext uri="{FF2B5EF4-FFF2-40B4-BE49-F238E27FC236}">
                <a16:creationId xmlns:a16="http://schemas.microsoft.com/office/drawing/2014/main" id="{C6D81580-D26D-A64F-9271-DCAA31133C1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14400" y="1828800"/>
            <a:ext cx="7543800" cy="4198296"/>
          </a:xfrm>
          <a:prstGeom prst="rect">
            <a:avLst/>
          </a:prstGeom>
          <a:noFill/>
          <a:ln>
            <a:noFill/>
          </a:ln>
        </p:spPr>
      </p:pic>
    </p:spTree>
    <p:extLst>
      <p:ext uri="{BB962C8B-B14F-4D97-AF65-F5344CB8AC3E}">
        <p14:creationId xmlns:p14="http://schemas.microsoft.com/office/powerpoint/2010/main" val="1605835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4C8C5-7A5C-124F-AB1D-D3E550E23312}"/>
              </a:ext>
            </a:extLst>
          </p:cNvPr>
          <p:cNvSpPr>
            <a:spLocks noGrp="1"/>
          </p:cNvSpPr>
          <p:nvPr>
            <p:ph type="title"/>
          </p:nvPr>
        </p:nvSpPr>
        <p:spPr>
          <a:xfrm>
            <a:off x="457200" y="274638"/>
            <a:ext cx="8229600" cy="457199"/>
          </a:xfrm>
        </p:spPr>
        <p:txBody>
          <a:bodyPr/>
          <a:lstStyle/>
          <a:p>
            <a:r>
              <a:rPr lang="el-GR" dirty="0">
                <a:solidFill>
                  <a:srgbClr val="C00000"/>
                </a:solidFill>
              </a:rPr>
              <a:t>Τοπικό και Παγκόσμιο</a:t>
            </a:r>
            <a:endParaRPr lang="sv-SE" dirty="0">
              <a:solidFill>
                <a:srgbClr val="C00000"/>
              </a:solidFill>
            </a:endParaRPr>
          </a:p>
        </p:txBody>
      </p:sp>
      <p:sp>
        <p:nvSpPr>
          <p:cNvPr id="3" name="Content Placeholder 2">
            <a:extLst>
              <a:ext uri="{FF2B5EF4-FFF2-40B4-BE49-F238E27FC236}">
                <a16:creationId xmlns:a16="http://schemas.microsoft.com/office/drawing/2014/main" id="{63CE5AEF-664F-FE46-A443-E4CE51E95B8F}"/>
              </a:ext>
            </a:extLst>
          </p:cNvPr>
          <p:cNvSpPr>
            <a:spLocks noGrp="1"/>
          </p:cNvSpPr>
          <p:nvPr>
            <p:ph sz="half" idx="1"/>
          </p:nvPr>
        </p:nvSpPr>
        <p:spPr>
          <a:xfrm>
            <a:off x="0" y="731838"/>
            <a:ext cx="3581400" cy="5394326"/>
          </a:xfrm>
        </p:spPr>
        <p:txBody>
          <a:bodyPr>
            <a:noAutofit/>
          </a:bodyPr>
          <a:lstStyle/>
          <a:p>
            <a:r>
              <a:rPr lang="el-GR" sz="1800" dirty="0"/>
              <a:t>Στην </a:t>
            </a:r>
            <a:r>
              <a:rPr lang="el-GR" sz="1800" dirty="0" err="1"/>
              <a:t>ελληνικη</a:t>
            </a:r>
            <a:r>
              <a:rPr lang="el-GR" sz="1800" dirty="0"/>
              <a:t>́ </a:t>
            </a:r>
            <a:r>
              <a:rPr lang="el-GR" sz="1800" dirty="0" err="1"/>
              <a:t>πραγματικότητα</a:t>
            </a:r>
            <a:r>
              <a:rPr lang="el-GR" sz="1800" dirty="0"/>
              <a:t>, η </a:t>
            </a:r>
            <a:r>
              <a:rPr lang="el-GR" sz="1800" dirty="0" err="1"/>
              <a:t>εφαρμογη</a:t>
            </a:r>
            <a:r>
              <a:rPr lang="el-GR" sz="1800" dirty="0"/>
              <a:t>́ του </a:t>
            </a:r>
            <a:r>
              <a:rPr lang="el-GR" sz="1800" dirty="0" err="1"/>
              <a:t>Διαθεματικου</a:t>
            </a:r>
            <a:r>
              <a:rPr lang="el-GR" sz="1800" dirty="0"/>
              <a:t>́ </a:t>
            </a:r>
            <a:r>
              <a:rPr lang="el-GR" sz="1800" dirty="0" err="1"/>
              <a:t>Ενιαίου</a:t>
            </a:r>
            <a:r>
              <a:rPr lang="el-GR" sz="1800" dirty="0"/>
              <a:t> </a:t>
            </a:r>
            <a:r>
              <a:rPr lang="el-GR" sz="1800" dirty="0" err="1"/>
              <a:t>Πλαισίου</a:t>
            </a:r>
            <a:r>
              <a:rPr lang="el-GR" sz="1800" dirty="0"/>
              <a:t> </a:t>
            </a:r>
            <a:r>
              <a:rPr lang="el-GR" sz="1800" dirty="0" err="1"/>
              <a:t>Προγραμμάτων</a:t>
            </a:r>
            <a:r>
              <a:rPr lang="el-GR" sz="1800" dirty="0"/>
              <a:t> </a:t>
            </a:r>
            <a:r>
              <a:rPr lang="el-GR" sz="1800" dirty="0" err="1"/>
              <a:t>Σπουδών</a:t>
            </a:r>
            <a:r>
              <a:rPr lang="el-GR" sz="1800" dirty="0"/>
              <a:t> ΔΕΠΠΣ), το 2002, </a:t>
            </a:r>
            <a:r>
              <a:rPr lang="el-GR" sz="1800" dirty="0" err="1"/>
              <a:t>αποτέλεσε</a:t>
            </a:r>
            <a:r>
              <a:rPr lang="el-GR" sz="1800" dirty="0"/>
              <a:t> μια </a:t>
            </a:r>
            <a:r>
              <a:rPr lang="el-GR" sz="1800" dirty="0" err="1"/>
              <a:t>σημαντικη</a:t>
            </a:r>
            <a:r>
              <a:rPr lang="el-GR" sz="1800" dirty="0"/>
              <a:t>́ </a:t>
            </a:r>
            <a:r>
              <a:rPr lang="el-GR" sz="1800" dirty="0" err="1"/>
              <a:t>προσπάθεια</a:t>
            </a:r>
            <a:r>
              <a:rPr lang="el-GR" sz="1800" dirty="0"/>
              <a:t> </a:t>
            </a:r>
            <a:r>
              <a:rPr lang="el-GR" sz="1800" dirty="0" err="1"/>
              <a:t>μετάβασης</a:t>
            </a:r>
            <a:r>
              <a:rPr lang="el-GR" sz="1800" dirty="0"/>
              <a:t> της </a:t>
            </a:r>
            <a:r>
              <a:rPr lang="el-GR" sz="1800" dirty="0" err="1"/>
              <a:t>ελληνικής</a:t>
            </a:r>
            <a:r>
              <a:rPr lang="el-GR" sz="1800" dirty="0"/>
              <a:t> </a:t>
            </a:r>
            <a:r>
              <a:rPr lang="el-GR" sz="1800" dirty="0" err="1"/>
              <a:t>εκπαίδευσης</a:t>
            </a:r>
            <a:r>
              <a:rPr lang="el-GR" sz="1800" dirty="0"/>
              <a:t> στη </a:t>
            </a:r>
            <a:r>
              <a:rPr lang="el-GR" sz="1800" dirty="0" err="1"/>
              <a:t>φιλοσοφία</a:t>
            </a:r>
            <a:r>
              <a:rPr lang="el-GR" sz="1800" dirty="0"/>
              <a:t> των </a:t>
            </a:r>
            <a:r>
              <a:rPr lang="el-GR" sz="1800" dirty="0" err="1"/>
              <a:t>σύγχρονων</a:t>
            </a:r>
            <a:r>
              <a:rPr lang="el-GR" sz="1800" dirty="0"/>
              <a:t> </a:t>
            </a:r>
            <a:r>
              <a:rPr lang="el-GR" sz="1800" dirty="0" err="1"/>
              <a:t>προγραμμάτων</a:t>
            </a:r>
            <a:r>
              <a:rPr lang="el-GR" sz="1800" dirty="0"/>
              <a:t> </a:t>
            </a:r>
            <a:r>
              <a:rPr lang="el-GR" sz="1800" dirty="0" err="1"/>
              <a:t>σπουδών</a:t>
            </a:r>
            <a:r>
              <a:rPr lang="el-GR" sz="1800" dirty="0"/>
              <a:t> που </a:t>
            </a:r>
            <a:r>
              <a:rPr lang="el-GR" sz="1800" dirty="0" err="1"/>
              <a:t>προωθούν</a:t>
            </a:r>
            <a:r>
              <a:rPr lang="el-GR" sz="1800" dirty="0"/>
              <a:t> την </a:t>
            </a:r>
            <a:r>
              <a:rPr lang="el-GR" sz="1800" dirty="0" err="1"/>
              <a:t>ιδέα</a:t>
            </a:r>
            <a:r>
              <a:rPr lang="el-GR" sz="1800" dirty="0"/>
              <a:t> της </a:t>
            </a:r>
            <a:r>
              <a:rPr lang="el-GR" sz="1800" dirty="0" err="1"/>
              <a:t>ολιστικής</a:t>
            </a:r>
            <a:r>
              <a:rPr lang="el-GR" sz="1800" dirty="0"/>
              <a:t> </a:t>
            </a:r>
            <a:r>
              <a:rPr lang="el-GR" sz="1800" dirty="0" err="1"/>
              <a:t>αντίληψης</a:t>
            </a:r>
            <a:r>
              <a:rPr lang="el-GR" sz="1800" dirty="0"/>
              <a:t> του </a:t>
            </a:r>
            <a:r>
              <a:rPr lang="el-GR" sz="1800" dirty="0" err="1"/>
              <a:t>κόσμου</a:t>
            </a:r>
            <a:r>
              <a:rPr lang="el-GR" sz="1800" dirty="0"/>
              <a:t> </a:t>
            </a:r>
            <a:r>
              <a:rPr lang="el-GR" sz="1800" dirty="0" err="1"/>
              <a:t>απο</a:t>
            </a:r>
            <a:r>
              <a:rPr lang="el-GR" sz="1800" dirty="0"/>
              <a:t>́ τα </a:t>
            </a:r>
            <a:r>
              <a:rPr lang="el-GR" sz="1800" dirty="0" err="1"/>
              <a:t>παιδια</a:t>
            </a:r>
            <a:r>
              <a:rPr lang="el-GR" sz="1800" dirty="0"/>
              <a:t>́, τον </a:t>
            </a:r>
            <a:r>
              <a:rPr lang="el-GR" sz="1800" dirty="0" err="1"/>
              <a:t>κοινωνικο</a:t>
            </a:r>
            <a:r>
              <a:rPr lang="el-GR" sz="1800" dirty="0"/>
              <a:t>́ </a:t>
            </a:r>
            <a:r>
              <a:rPr lang="el-GR" sz="1800" dirty="0" err="1"/>
              <a:t>χαρακτήρα</a:t>
            </a:r>
            <a:r>
              <a:rPr lang="el-GR" sz="1800" dirty="0"/>
              <a:t> της </a:t>
            </a:r>
            <a:r>
              <a:rPr lang="el-GR" sz="1800" dirty="0" err="1"/>
              <a:t>γνώσης</a:t>
            </a:r>
            <a:r>
              <a:rPr lang="el-GR" sz="1800" dirty="0"/>
              <a:t>, τη </a:t>
            </a:r>
            <a:r>
              <a:rPr lang="el-GR" sz="1800" dirty="0" err="1"/>
              <a:t>σημασία</a:t>
            </a:r>
            <a:r>
              <a:rPr lang="el-GR" sz="1800" dirty="0"/>
              <a:t> της </a:t>
            </a:r>
            <a:r>
              <a:rPr lang="el-GR" sz="1800" dirty="0" err="1"/>
              <a:t>βιωματικής</a:t>
            </a:r>
            <a:r>
              <a:rPr lang="el-GR" sz="1800" dirty="0"/>
              <a:t> </a:t>
            </a:r>
            <a:r>
              <a:rPr lang="el-GR" sz="1800" dirty="0" err="1"/>
              <a:t>μάθησης</a:t>
            </a:r>
            <a:r>
              <a:rPr lang="el-GR" sz="1800" dirty="0"/>
              <a:t>, το </a:t>
            </a:r>
            <a:r>
              <a:rPr lang="el-GR" sz="1800" dirty="0" err="1"/>
              <a:t>ρόλο</a:t>
            </a:r>
            <a:r>
              <a:rPr lang="el-GR" sz="1800" dirty="0"/>
              <a:t> της </a:t>
            </a:r>
            <a:r>
              <a:rPr lang="el-GR" sz="1800" dirty="0" err="1"/>
              <a:t>διαμορφωτικής</a:t>
            </a:r>
            <a:r>
              <a:rPr lang="el-GR" sz="1800" dirty="0"/>
              <a:t> </a:t>
            </a:r>
            <a:r>
              <a:rPr lang="el-GR" sz="1800" dirty="0" err="1"/>
              <a:t>αξιολόγησης</a:t>
            </a:r>
            <a:r>
              <a:rPr lang="el-GR" sz="1800" dirty="0"/>
              <a:t> και τη </a:t>
            </a:r>
            <a:r>
              <a:rPr lang="el-GR" sz="1800" dirty="0" err="1"/>
              <a:t>δημιουργικη</a:t>
            </a:r>
            <a:r>
              <a:rPr lang="el-GR" sz="1800" dirty="0"/>
              <a:t>́ </a:t>
            </a:r>
            <a:r>
              <a:rPr lang="el-GR" sz="1800" dirty="0" err="1"/>
              <a:t>αξιοποίηση</a:t>
            </a:r>
            <a:r>
              <a:rPr lang="el-GR" sz="1800" dirty="0"/>
              <a:t> της </a:t>
            </a:r>
            <a:r>
              <a:rPr lang="el-GR" sz="1800" dirty="0" err="1"/>
              <a:t>τεχνολογίας</a:t>
            </a:r>
            <a:r>
              <a:rPr lang="el-GR" sz="1800" dirty="0"/>
              <a:t> στη </a:t>
            </a:r>
            <a:r>
              <a:rPr lang="el-GR" sz="1800" dirty="0" err="1"/>
              <a:t>ζωη</a:t>
            </a:r>
            <a:r>
              <a:rPr lang="el-GR" sz="1800" dirty="0"/>
              <a:t>́ και την </a:t>
            </a:r>
            <a:r>
              <a:rPr lang="el-GR" sz="1800" dirty="0" err="1"/>
              <a:t>εκπαίδευση</a:t>
            </a:r>
            <a:r>
              <a:rPr lang="el-GR" sz="1800" dirty="0"/>
              <a:t> των </a:t>
            </a:r>
            <a:r>
              <a:rPr lang="el-GR" sz="1800" dirty="0" err="1"/>
              <a:t>ατόμων</a:t>
            </a:r>
            <a:r>
              <a:rPr lang="el-GR" sz="1800" dirty="0"/>
              <a:t>. </a:t>
            </a:r>
          </a:p>
          <a:p>
            <a:r>
              <a:rPr lang="el-GR" sz="1800" dirty="0"/>
              <a:t>Σελ. 5</a:t>
            </a:r>
          </a:p>
        </p:txBody>
      </p:sp>
      <p:sp>
        <p:nvSpPr>
          <p:cNvPr id="4" name="Content Placeholder 3">
            <a:extLst>
              <a:ext uri="{FF2B5EF4-FFF2-40B4-BE49-F238E27FC236}">
                <a16:creationId xmlns:a16="http://schemas.microsoft.com/office/drawing/2014/main" id="{B64D549D-A714-C844-BB74-60660B60C0E1}"/>
              </a:ext>
            </a:extLst>
          </p:cNvPr>
          <p:cNvSpPr>
            <a:spLocks noGrp="1"/>
          </p:cNvSpPr>
          <p:nvPr>
            <p:ph sz="half" idx="2"/>
          </p:nvPr>
        </p:nvSpPr>
        <p:spPr>
          <a:xfrm>
            <a:off x="4191000" y="731837"/>
            <a:ext cx="4724400" cy="5851525"/>
          </a:xfrm>
        </p:spPr>
        <p:txBody>
          <a:bodyPr>
            <a:noAutofit/>
          </a:bodyPr>
          <a:lstStyle/>
          <a:p>
            <a:r>
              <a:rPr lang="el-GR" sz="1800" dirty="0"/>
              <a:t>…..στη </a:t>
            </a:r>
            <a:r>
              <a:rPr lang="el-GR" sz="1800" dirty="0" err="1"/>
              <a:t>δεκαετία</a:t>
            </a:r>
            <a:r>
              <a:rPr lang="el-GR" sz="1800" dirty="0"/>
              <a:t> που </a:t>
            </a:r>
            <a:r>
              <a:rPr lang="el-GR" sz="1800" dirty="0" err="1"/>
              <a:t>μεσολάβησε</a:t>
            </a:r>
            <a:r>
              <a:rPr lang="el-GR" sz="1800" dirty="0"/>
              <a:t> </a:t>
            </a:r>
            <a:r>
              <a:rPr lang="el-GR" sz="1800" dirty="0" err="1"/>
              <a:t>απο</a:t>
            </a:r>
            <a:r>
              <a:rPr lang="el-GR" sz="1800" dirty="0"/>
              <a:t>́ την </a:t>
            </a:r>
            <a:r>
              <a:rPr lang="el-GR" sz="1800" dirty="0" err="1"/>
              <a:t>εισαγωγη</a:t>
            </a:r>
            <a:r>
              <a:rPr lang="el-GR" sz="1800" dirty="0"/>
              <a:t>́ του ΔΕΠΠΣ, </a:t>
            </a:r>
            <a:r>
              <a:rPr lang="el-GR" sz="1800" dirty="0" err="1"/>
              <a:t>αλλαγές</a:t>
            </a:r>
            <a:r>
              <a:rPr lang="el-GR" sz="1800" dirty="0"/>
              <a:t> στα </a:t>
            </a:r>
            <a:r>
              <a:rPr lang="el-GR" sz="1800" dirty="0" err="1"/>
              <a:t>ελληνικα</a:t>
            </a:r>
            <a:r>
              <a:rPr lang="el-GR" sz="1800" dirty="0"/>
              <a:t>́ </a:t>
            </a:r>
            <a:r>
              <a:rPr lang="el-GR" sz="1800" dirty="0" err="1"/>
              <a:t>σχολεία</a:t>
            </a:r>
            <a:r>
              <a:rPr lang="el-GR" sz="1800" dirty="0"/>
              <a:t> (π.χ. η </a:t>
            </a:r>
            <a:r>
              <a:rPr lang="el-GR" sz="1800" dirty="0" err="1"/>
              <a:t>θέσπιση</a:t>
            </a:r>
            <a:r>
              <a:rPr lang="el-GR" sz="1800" dirty="0"/>
              <a:t> της </a:t>
            </a:r>
            <a:r>
              <a:rPr lang="el-GR" sz="1800" dirty="0" err="1"/>
              <a:t>υποχρεωτικής</a:t>
            </a:r>
            <a:r>
              <a:rPr lang="el-GR" sz="1800" dirty="0"/>
              <a:t> </a:t>
            </a:r>
            <a:r>
              <a:rPr lang="el-GR" sz="1800" dirty="0" err="1"/>
              <a:t>φοίτησης</a:t>
            </a:r>
            <a:r>
              <a:rPr lang="el-GR" sz="1800" dirty="0"/>
              <a:t> στο </a:t>
            </a:r>
            <a:r>
              <a:rPr lang="el-GR" sz="1800" dirty="0" err="1"/>
              <a:t>νηπιαγωγείο</a:t>
            </a:r>
            <a:r>
              <a:rPr lang="el-GR" sz="1800" dirty="0"/>
              <a:t> και ο </a:t>
            </a:r>
            <a:r>
              <a:rPr lang="el-GR" sz="1800" dirty="0" err="1"/>
              <a:t>αυξανόμενος</a:t>
            </a:r>
            <a:r>
              <a:rPr lang="el-GR" sz="1800" dirty="0"/>
              <a:t> </a:t>
            </a:r>
            <a:r>
              <a:rPr lang="el-GR" sz="1800" dirty="0" err="1"/>
              <a:t>αριθμός</a:t>
            </a:r>
            <a:r>
              <a:rPr lang="el-GR" sz="1800" dirty="0"/>
              <a:t> </a:t>
            </a:r>
            <a:r>
              <a:rPr lang="el-GR" sz="1800" dirty="0" err="1"/>
              <a:t>δίγλωσσων</a:t>
            </a:r>
            <a:r>
              <a:rPr lang="el-GR" sz="1800" dirty="0"/>
              <a:t> </a:t>
            </a:r>
            <a:r>
              <a:rPr lang="el-GR" sz="1800" dirty="0" err="1"/>
              <a:t>μαθητών</a:t>
            </a:r>
            <a:r>
              <a:rPr lang="el-GR" sz="1800" dirty="0"/>
              <a:t>) και </a:t>
            </a:r>
            <a:r>
              <a:rPr lang="el-GR" sz="1800" dirty="0" err="1"/>
              <a:t>προτεραιότητες</a:t>
            </a:r>
            <a:r>
              <a:rPr lang="el-GR" sz="1800" dirty="0"/>
              <a:t> της </a:t>
            </a:r>
            <a:r>
              <a:rPr lang="el-GR" sz="1800" dirty="0" err="1"/>
              <a:t>Ευρωπαϊκής</a:t>
            </a:r>
            <a:r>
              <a:rPr lang="el-GR" sz="1800" dirty="0"/>
              <a:t> </a:t>
            </a:r>
            <a:r>
              <a:rPr lang="el-GR" sz="1800" dirty="0" err="1"/>
              <a:t>Ένωσης</a:t>
            </a:r>
            <a:r>
              <a:rPr lang="el-GR" sz="1800" dirty="0"/>
              <a:t> και της </a:t>
            </a:r>
            <a:r>
              <a:rPr lang="el-GR" sz="1800" dirty="0" err="1"/>
              <a:t>παγκόσμιας</a:t>
            </a:r>
            <a:r>
              <a:rPr lang="el-GR" sz="1800" dirty="0"/>
              <a:t> </a:t>
            </a:r>
            <a:r>
              <a:rPr lang="el-GR" sz="1800" dirty="0" err="1"/>
              <a:t>κοινότητας</a:t>
            </a:r>
            <a:r>
              <a:rPr lang="el-GR" sz="1800" dirty="0"/>
              <a:t> </a:t>
            </a:r>
            <a:r>
              <a:rPr lang="el-GR" sz="1800" dirty="0" err="1"/>
              <a:t>όπως</a:t>
            </a:r>
            <a:r>
              <a:rPr lang="el-GR" sz="1800" dirty="0"/>
              <a:t> η δια </a:t>
            </a:r>
            <a:r>
              <a:rPr lang="el-GR" sz="1800" dirty="0" err="1"/>
              <a:t>βίου</a:t>
            </a:r>
            <a:r>
              <a:rPr lang="el-GR" sz="1800" dirty="0"/>
              <a:t> </a:t>
            </a:r>
            <a:r>
              <a:rPr lang="el-GR" sz="1800" dirty="0" err="1"/>
              <a:t>μάθηση</a:t>
            </a:r>
            <a:r>
              <a:rPr lang="el-GR" sz="1800" dirty="0"/>
              <a:t>, η </a:t>
            </a:r>
            <a:r>
              <a:rPr lang="el-GR" sz="1800" dirty="0" err="1"/>
              <a:t>καταπολέμηση</a:t>
            </a:r>
            <a:r>
              <a:rPr lang="el-GR" sz="1800" dirty="0"/>
              <a:t> του </a:t>
            </a:r>
            <a:r>
              <a:rPr lang="el-GR" sz="1800" dirty="0" err="1"/>
              <a:t>κοινωνικου</a:t>
            </a:r>
            <a:r>
              <a:rPr lang="el-GR" sz="1800" dirty="0"/>
              <a:t>́ </a:t>
            </a:r>
            <a:r>
              <a:rPr lang="el-GR" sz="1800" dirty="0" err="1"/>
              <a:t>αποκλεισμου</a:t>
            </a:r>
            <a:r>
              <a:rPr lang="el-GR" sz="1800" dirty="0"/>
              <a:t>́ και η </a:t>
            </a:r>
            <a:r>
              <a:rPr lang="el-GR" sz="1800" dirty="0" err="1"/>
              <a:t>ανάπτυξη</a:t>
            </a:r>
            <a:r>
              <a:rPr lang="el-GR" sz="1800" dirty="0"/>
              <a:t> «</a:t>
            </a:r>
            <a:r>
              <a:rPr lang="el-GR" sz="1800" dirty="0" err="1"/>
              <a:t>βασικών</a:t>
            </a:r>
            <a:r>
              <a:rPr lang="el-GR" sz="1800" dirty="0"/>
              <a:t> </a:t>
            </a:r>
            <a:r>
              <a:rPr lang="el-GR" sz="1800" dirty="0" err="1"/>
              <a:t>ικανοτήτων</a:t>
            </a:r>
            <a:r>
              <a:rPr lang="el-GR" sz="1800" dirty="0"/>
              <a:t>» που θα </a:t>
            </a:r>
            <a:r>
              <a:rPr lang="el-GR" sz="1800" dirty="0" err="1"/>
              <a:t>βοηθήσουν</a:t>
            </a:r>
            <a:r>
              <a:rPr lang="el-GR" sz="1800" dirty="0"/>
              <a:t> τους </a:t>
            </a:r>
            <a:r>
              <a:rPr lang="el-GR" sz="1800" dirty="0" err="1"/>
              <a:t>πολίτες</a:t>
            </a:r>
            <a:r>
              <a:rPr lang="el-GR" sz="1800" dirty="0"/>
              <a:t> να </a:t>
            </a:r>
            <a:r>
              <a:rPr lang="el-GR" sz="1800" dirty="0" err="1"/>
              <a:t>ανταπεξέλθουν</a:t>
            </a:r>
            <a:r>
              <a:rPr lang="el-GR" sz="1800" dirty="0"/>
              <a:t> στις </a:t>
            </a:r>
            <a:r>
              <a:rPr lang="el-GR" sz="1800" dirty="0" err="1"/>
              <a:t>προκλήσεις</a:t>
            </a:r>
            <a:r>
              <a:rPr lang="el-GR" sz="1800" dirty="0"/>
              <a:t> του 21ου </a:t>
            </a:r>
            <a:r>
              <a:rPr lang="el-GR" sz="1800" dirty="0" err="1"/>
              <a:t>αιώνα</a:t>
            </a:r>
            <a:r>
              <a:rPr lang="el-GR" sz="1800" dirty="0"/>
              <a:t>, </a:t>
            </a:r>
            <a:r>
              <a:rPr lang="el-GR" sz="1800" dirty="0" err="1"/>
              <a:t>δημιούργησαν</a:t>
            </a:r>
            <a:r>
              <a:rPr lang="el-GR" sz="1800" dirty="0"/>
              <a:t> την </a:t>
            </a:r>
            <a:r>
              <a:rPr lang="el-GR" sz="1800" dirty="0" err="1"/>
              <a:t>ανάγκη</a:t>
            </a:r>
            <a:r>
              <a:rPr lang="el-GR" sz="1800" dirty="0"/>
              <a:t> για </a:t>
            </a:r>
            <a:r>
              <a:rPr lang="el-GR" sz="1800" dirty="0" err="1"/>
              <a:t>αναθεώρηση</a:t>
            </a:r>
            <a:r>
              <a:rPr lang="el-GR" sz="1800" dirty="0"/>
              <a:t> και </a:t>
            </a:r>
            <a:r>
              <a:rPr lang="el-GR" sz="1800" dirty="0" err="1"/>
              <a:t>βελτίωση</a:t>
            </a:r>
            <a:r>
              <a:rPr lang="el-GR" sz="1800" dirty="0"/>
              <a:t> του </a:t>
            </a:r>
            <a:r>
              <a:rPr lang="el-GR" sz="1800" dirty="0" err="1"/>
              <a:t>προηγούμενου</a:t>
            </a:r>
            <a:r>
              <a:rPr lang="el-GR" sz="1800" dirty="0"/>
              <a:t> ΠΣ σε </a:t>
            </a:r>
            <a:r>
              <a:rPr lang="el-GR" sz="1800" dirty="0" err="1"/>
              <a:t>διάφορα</a:t>
            </a:r>
            <a:r>
              <a:rPr lang="el-GR" sz="1800" dirty="0"/>
              <a:t> </a:t>
            </a:r>
            <a:r>
              <a:rPr lang="el-GR" sz="1800" dirty="0" err="1"/>
              <a:t>κομβικα</a:t>
            </a:r>
            <a:r>
              <a:rPr lang="el-GR" sz="1800" dirty="0"/>
              <a:t>́ </a:t>
            </a:r>
            <a:r>
              <a:rPr lang="el-GR" sz="1800" dirty="0" err="1"/>
              <a:t>σημεία</a:t>
            </a:r>
            <a:r>
              <a:rPr lang="el-GR" sz="1800" dirty="0"/>
              <a:t>. </a:t>
            </a:r>
          </a:p>
          <a:p>
            <a:r>
              <a:rPr lang="el-GR" sz="1800" dirty="0"/>
              <a:t>Το </a:t>
            </a:r>
            <a:r>
              <a:rPr lang="el-GR" sz="1800" dirty="0" err="1"/>
              <a:t>παρόν</a:t>
            </a:r>
            <a:r>
              <a:rPr lang="el-GR" sz="1800" dirty="0"/>
              <a:t> </a:t>
            </a:r>
            <a:r>
              <a:rPr lang="el-GR" sz="1800" dirty="0" err="1"/>
              <a:t>πρόγραμμα</a:t>
            </a:r>
            <a:r>
              <a:rPr lang="el-GR" sz="1800" dirty="0"/>
              <a:t> </a:t>
            </a:r>
            <a:r>
              <a:rPr lang="el-GR" sz="1800" dirty="0" err="1"/>
              <a:t>αποτελει</a:t>
            </a:r>
            <a:r>
              <a:rPr lang="el-GR" sz="1800" dirty="0"/>
              <a:t>́ το </a:t>
            </a:r>
            <a:r>
              <a:rPr lang="el-GR" sz="1800" dirty="0" err="1"/>
              <a:t>αποτέλεσμα</a:t>
            </a:r>
            <a:r>
              <a:rPr lang="el-GR" sz="1800" dirty="0"/>
              <a:t> της </a:t>
            </a:r>
            <a:r>
              <a:rPr lang="el-GR" sz="1800" dirty="0" err="1"/>
              <a:t>διαδικασίας</a:t>
            </a:r>
            <a:r>
              <a:rPr lang="el-GR" sz="1800" dirty="0"/>
              <a:t> </a:t>
            </a:r>
            <a:r>
              <a:rPr lang="el-GR" sz="1800" dirty="0" err="1"/>
              <a:t>αυτής</a:t>
            </a:r>
            <a:r>
              <a:rPr lang="el-GR" sz="1800" dirty="0"/>
              <a:t>, </a:t>
            </a:r>
            <a:r>
              <a:rPr lang="el-GR" sz="1800" dirty="0" err="1"/>
              <a:t>παραμένοντας</a:t>
            </a:r>
            <a:r>
              <a:rPr lang="el-GR" sz="1800" dirty="0"/>
              <a:t>, με τη </a:t>
            </a:r>
            <a:r>
              <a:rPr lang="el-GR" sz="1800" dirty="0" err="1"/>
              <a:t>σειρα</a:t>
            </a:r>
            <a:r>
              <a:rPr lang="el-GR" sz="1800" dirty="0"/>
              <a:t>́ του, </a:t>
            </a:r>
            <a:r>
              <a:rPr lang="el-GR" sz="1800" dirty="0" err="1"/>
              <a:t>ανοιχτο</a:t>
            </a:r>
            <a:r>
              <a:rPr lang="el-GR" sz="1800" dirty="0"/>
              <a:t>́ σε </a:t>
            </a:r>
            <a:r>
              <a:rPr lang="el-GR" sz="1800" dirty="0" err="1"/>
              <a:t>μελλοντικές</a:t>
            </a:r>
            <a:r>
              <a:rPr lang="el-GR" sz="1800" dirty="0"/>
              <a:t> </a:t>
            </a:r>
            <a:r>
              <a:rPr lang="el-GR" sz="1800" dirty="0" err="1"/>
              <a:t>αλλαγές</a:t>
            </a:r>
            <a:r>
              <a:rPr lang="el-GR" sz="1800" dirty="0"/>
              <a:t> και </a:t>
            </a:r>
            <a:r>
              <a:rPr lang="el-GR" sz="1800" dirty="0" err="1"/>
              <a:t>βελτιώσεις</a:t>
            </a:r>
            <a:r>
              <a:rPr lang="el-GR" sz="1800" dirty="0"/>
              <a:t>.     </a:t>
            </a:r>
          </a:p>
          <a:p>
            <a:r>
              <a:rPr lang="el-GR" sz="1800" dirty="0"/>
              <a:t> </a:t>
            </a:r>
            <a:r>
              <a:rPr lang="el-GR" sz="1600" dirty="0"/>
              <a:t>Σελ. 5</a:t>
            </a:r>
          </a:p>
        </p:txBody>
      </p:sp>
    </p:spTree>
    <p:extLst>
      <p:ext uri="{BB962C8B-B14F-4D97-AF65-F5344CB8AC3E}">
        <p14:creationId xmlns:p14="http://schemas.microsoft.com/office/powerpoint/2010/main" val="377375213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A77C27-B6AC-A747-B936-984A43D1920A}"/>
              </a:ext>
            </a:extLst>
          </p:cNvPr>
          <p:cNvSpPr>
            <a:spLocks noGrp="1"/>
          </p:cNvSpPr>
          <p:nvPr>
            <p:ph sz="half" idx="1"/>
          </p:nvPr>
        </p:nvSpPr>
        <p:spPr>
          <a:xfrm>
            <a:off x="457200" y="914400"/>
            <a:ext cx="8382000" cy="5211763"/>
          </a:xfrm>
        </p:spPr>
        <p:txBody>
          <a:bodyPr/>
          <a:lstStyle/>
          <a:p>
            <a:r>
              <a:rPr lang="el-GR" dirty="0"/>
              <a:t>Έχουμε εμείς παρόμοια παραδείγματα για την εκπαίδευση στις μικρές ηλικίες;</a:t>
            </a:r>
          </a:p>
          <a:p>
            <a:pPr marL="0" indent="0">
              <a:buNone/>
            </a:pPr>
            <a:endParaRPr lang="el-GR" dirty="0"/>
          </a:p>
          <a:p>
            <a:r>
              <a:rPr lang="el-GR" dirty="0"/>
              <a:t>Πως οργανώνονται αναφορικά με το χώρο, τα υλικά, τα παιδιά και τους ενήλικες;</a:t>
            </a:r>
          </a:p>
          <a:p>
            <a:endParaRPr lang="el-GR" dirty="0"/>
          </a:p>
          <a:p>
            <a:r>
              <a:rPr lang="el-GR" dirty="0"/>
              <a:t>Πως, λέτε, να γίνονται τα μαθηματικά σε τέτοιους τόπους; </a:t>
            </a:r>
            <a:endParaRPr lang="sv-SE" dirty="0"/>
          </a:p>
          <a:p>
            <a:r>
              <a:rPr lang="el-GR" dirty="0"/>
              <a:t>Σχετίζονται με τις οδηγίες του ΑΠ;</a:t>
            </a:r>
            <a:endParaRPr lang="sv-SE" dirty="0"/>
          </a:p>
        </p:txBody>
      </p:sp>
    </p:spTree>
    <p:extLst>
      <p:ext uri="{BB962C8B-B14F-4D97-AF65-F5344CB8AC3E}">
        <p14:creationId xmlns:p14="http://schemas.microsoft.com/office/powerpoint/2010/main" val="87870759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F8EFD-55CE-164D-B23A-D1085851C3F7}"/>
              </a:ext>
            </a:extLst>
          </p:cNvPr>
          <p:cNvSpPr>
            <a:spLocks noGrp="1"/>
          </p:cNvSpPr>
          <p:nvPr>
            <p:ph type="title"/>
          </p:nvPr>
        </p:nvSpPr>
        <p:spPr>
          <a:xfrm>
            <a:off x="457200" y="274638"/>
            <a:ext cx="8229600" cy="411162"/>
          </a:xfrm>
        </p:spPr>
        <p:txBody>
          <a:bodyPr>
            <a:normAutofit/>
          </a:bodyPr>
          <a:lstStyle/>
          <a:p>
            <a:r>
              <a:rPr lang="el-GR" sz="3600" dirty="0" err="1"/>
              <a:t>αντι</a:t>
            </a:r>
            <a:r>
              <a:rPr lang="el-GR" sz="3600" dirty="0"/>
              <a:t>/παραδείγματα</a:t>
            </a:r>
            <a:endParaRPr lang="sv-SE" sz="3600" dirty="0"/>
          </a:p>
        </p:txBody>
      </p:sp>
      <p:sp>
        <p:nvSpPr>
          <p:cNvPr id="3" name="Content Placeholder 2">
            <a:extLst>
              <a:ext uri="{FF2B5EF4-FFF2-40B4-BE49-F238E27FC236}">
                <a16:creationId xmlns:a16="http://schemas.microsoft.com/office/drawing/2014/main" id="{8EDD436E-5CA6-624B-A9E0-4CFB074DB009}"/>
              </a:ext>
            </a:extLst>
          </p:cNvPr>
          <p:cNvSpPr>
            <a:spLocks noGrp="1"/>
          </p:cNvSpPr>
          <p:nvPr>
            <p:ph sz="half" idx="1"/>
          </p:nvPr>
        </p:nvSpPr>
        <p:spPr>
          <a:xfrm>
            <a:off x="457200" y="838200"/>
            <a:ext cx="7848600" cy="5745162"/>
          </a:xfrm>
        </p:spPr>
        <p:txBody>
          <a:bodyPr>
            <a:normAutofit/>
          </a:bodyPr>
          <a:lstStyle/>
          <a:p>
            <a:r>
              <a:rPr lang="el-GR" sz="2000" dirty="0">
                <a:hlinkClick r:id="rId2"/>
              </a:rPr>
              <a:t>Ο κήπος των παιδιών</a:t>
            </a:r>
            <a:endParaRPr lang="el-GR" sz="2000" dirty="0"/>
          </a:p>
          <a:p>
            <a:pPr lvl="1"/>
            <a:r>
              <a:rPr lang="el-GR" sz="2000" dirty="0"/>
              <a:t> </a:t>
            </a:r>
            <a:r>
              <a:rPr lang="sv-SE" sz="2000" dirty="0" err="1"/>
              <a:t>Children</a:t>
            </a:r>
            <a:r>
              <a:rPr lang="sv-SE" sz="2000" dirty="0" err="1">
                <a:hlinkClick r:id="rId3"/>
              </a:rPr>
              <a:t>’s</a:t>
            </a:r>
            <a:r>
              <a:rPr lang="sv-SE" sz="2000" dirty="0">
                <a:hlinkClick r:id="rId3"/>
              </a:rPr>
              <a:t> Orchard - M</a:t>
            </a:r>
            <a:r>
              <a:rPr lang="el-GR" sz="2000" dirty="0">
                <a:hlinkClick r:id="rId3"/>
              </a:rPr>
              <a:t>ια νέα εκπαίδευση</a:t>
            </a:r>
            <a:endParaRPr lang="sv-SE" sz="2000" dirty="0"/>
          </a:p>
          <a:p>
            <a:pPr lvl="1"/>
            <a:r>
              <a:rPr lang="sv-SE" sz="2000" dirty="0" err="1"/>
              <a:t>https</a:t>
            </a:r>
            <a:r>
              <a:rPr lang="sv-SE" sz="2000" dirty="0"/>
              <a:t>://</a:t>
            </a:r>
            <a:r>
              <a:rPr lang="sv-SE" sz="2000" dirty="0" err="1"/>
              <a:t>www.facebook.com</a:t>
            </a:r>
            <a:r>
              <a:rPr lang="sv-SE" sz="2000" dirty="0"/>
              <a:t>/</a:t>
            </a:r>
            <a:r>
              <a:rPr lang="sv-SE" sz="2000" dirty="0" err="1"/>
              <a:t>spiresporo</a:t>
            </a:r>
            <a:endParaRPr lang="el-GR" sz="2000" dirty="0"/>
          </a:p>
          <a:p>
            <a:r>
              <a:rPr lang="el-GR" sz="2000" dirty="0">
                <a:hlinkClick r:id="rId4"/>
              </a:rPr>
              <a:t>Ο μικρός ντουνιάς</a:t>
            </a:r>
            <a:endParaRPr lang="el-GR" sz="2000" dirty="0"/>
          </a:p>
          <a:p>
            <a:r>
              <a:rPr lang="el-GR" sz="2000" dirty="0">
                <a:hlinkClick r:id="rId5"/>
              </a:rPr>
              <a:t>Το σκασιαρχείο</a:t>
            </a:r>
            <a:r>
              <a:rPr lang="el-GR" sz="2000" dirty="0"/>
              <a:t> και η</a:t>
            </a:r>
            <a:r>
              <a:rPr lang="el-GR" sz="2000" dirty="0">
                <a:hlinkClick r:id="rId6"/>
              </a:rPr>
              <a:t> Παιδαγωγική Φρενέ</a:t>
            </a:r>
            <a:endParaRPr lang="el-GR" sz="2000" dirty="0"/>
          </a:p>
          <a:p>
            <a:pPr lvl="1"/>
            <a:r>
              <a:rPr lang="sv-SE" sz="2000" dirty="0">
                <a:hlinkClick r:id="rId7"/>
              </a:rPr>
              <a:t>https://skasiarxeio.wordpress.com</a:t>
            </a:r>
            <a:endParaRPr lang="el-GR" sz="2000" dirty="0"/>
          </a:p>
          <a:p>
            <a:pPr lvl="1"/>
            <a:r>
              <a:rPr lang="el-GR" sz="2000" dirty="0">
                <a:hlinkClick r:id="rId8"/>
              </a:rPr>
              <a:t>Ο δάσκαλος που άφηνε τα παιδιά να ονειρεύονται</a:t>
            </a:r>
            <a:endParaRPr lang="el-GR" sz="2000" dirty="0"/>
          </a:p>
          <a:p>
            <a:pPr lvl="1"/>
            <a:r>
              <a:rPr lang="sv-SE" sz="2000" dirty="0" err="1"/>
              <a:t>https</a:t>
            </a:r>
            <a:r>
              <a:rPr lang="sv-SE" sz="2000" dirty="0"/>
              <a:t>://</a:t>
            </a:r>
            <a:r>
              <a:rPr lang="sv-SE" sz="2000" dirty="0" err="1"/>
              <a:t>www.facebook.com</a:t>
            </a:r>
            <a:r>
              <a:rPr lang="sv-SE" sz="2000" dirty="0"/>
              <a:t>/skasiarxeio2014/</a:t>
            </a:r>
            <a:endParaRPr lang="el-GR" sz="2000" dirty="0">
              <a:hlinkClick r:id="rId9"/>
            </a:endParaRPr>
          </a:p>
          <a:p>
            <a:r>
              <a:rPr lang="el-GR" sz="2000" dirty="0">
                <a:hlinkClick r:id="rId9"/>
              </a:rPr>
              <a:t>Τα μαθηματικά της κοινότητας </a:t>
            </a:r>
            <a:r>
              <a:rPr lang="sv-SE" sz="2000" dirty="0">
                <a:hlinkClick r:id="rId9"/>
              </a:rPr>
              <a:t>Nasa </a:t>
            </a:r>
            <a:r>
              <a:rPr lang="el-GR" sz="2000" dirty="0">
                <a:hlinkClick r:id="rId9"/>
              </a:rPr>
              <a:t>στην Κολομβία</a:t>
            </a:r>
            <a:endParaRPr lang="sv-SE" sz="2000" dirty="0"/>
          </a:p>
          <a:p>
            <a:endParaRPr lang="el-GR" sz="2000" dirty="0"/>
          </a:p>
          <a:p>
            <a:r>
              <a:rPr lang="el-GR" sz="2000" dirty="0"/>
              <a:t>Δημοκρατική Παιδεία</a:t>
            </a:r>
          </a:p>
          <a:p>
            <a:pPr lvl="1"/>
            <a:r>
              <a:rPr lang="sv-SE" sz="2000" dirty="0" err="1"/>
              <a:t>https</a:t>
            </a:r>
            <a:r>
              <a:rPr lang="sv-SE" sz="2000" dirty="0"/>
              <a:t>://</a:t>
            </a:r>
            <a:r>
              <a:rPr lang="sv-SE" sz="2000" dirty="0" err="1"/>
              <a:t>www.demopaideia.gr</a:t>
            </a:r>
            <a:endParaRPr lang="el-GR" sz="2000" dirty="0"/>
          </a:p>
          <a:p>
            <a:r>
              <a:rPr lang="el-GR" sz="2000" dirty="0" err="1"/>
              <a:t>Ελευθεριακή</a:t>
            </a:r>
            <a:r>
              <a:rPr lang="el-GR" sz="2000" dirty="0"/>
              <a:t> Εκπαίδευση</a:t>
            </a:r>
          </a:p>
          <a:p>
            <a:pPr lvl="1"/>
            <a:r>
              <a:rPr lang="el-GR" sz="2000" dirty="0">
                <a:hlinkClick r:id="rId10"/>
              </a:rPr>
              <a:t>Βιβλιοθήκη αναρχικής βιβλιογραφίας για την εκπαίδευση</a:t>
            </a:r>
            <a:endParaRPr lang="el-GR" sz="2000" dirty="0"/>
          </a:p>
          <a:p>
            <a:pPr lvl="1"/>
            <a:r>
              <a:rPr lang="sv-SE" sz="2000" dirty="0" err="1"/>
              <a:t>https</a:t>
            </a:r>
            <a:r>
              <a:rPr lang="sv-SE" sz="2000" dirty="0"/>
              <a:t>://</a:t>
            </a:r>
            <a:r>
              <a:rPr lang="sv-SE" sz="2000" dirty="0" err="1"/>
              <a:t>ngnm.vrahokipos.net</a:t>
            </a:r>
            <a:r>
              <a:rPr lang="sv-SE" sz="2000" dirty="0"/>
              <a:t>/</a:t>
            </a:r>
            <a:r>
              <a:rPr lang="sv-SE" sz="2000" dirty="0" err="1"/>
              <a:t>index.php</a:t>
            </a:r>
            <a:endParaRPr lang="sv-SE" sz="2000" dirty="0"/>
          </a:p>
        </p:txBody>
      </p:sp>
    </p:spTree>
    <p:extLst>
      <p:ext uri="{BB962C8B-B14F-4D97-AF65-F5344CB8AC3E}">
        <p14:creationId xmlns:p14="http://schemas.microsoft.com/office/powerpoint/2010/main" val="370261730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l-GR" dirty="0">
                <a:solidFill>
                  <a:srgbClr val="C00000"/>
                </a:solidFill>
              </a:rPr>
            </a:br>
            <a:r>
              <a:rPr lang="el-GR" dirty="0">
                <a:solidFill>
                  <a:srgbClr val="C00000"/>
                </a:solidFill>
              </a:rPr>
              <a:t>Ευχαριστώ!</a:t>
            </a:r>
          </a:p>
        </p:txBody>
      </p:sp>
      <p:pic>
        <p:nvPicPr>
          <p:cNvPr id="4" name="Picture 4" descr="photo1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81200" y="2209800"/>
            <a:ext cx="5410200" cy="3741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07676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E3F97-6ACA-9D43-A6EB-388E2F2EBA95}"/>
              </a:ext>
            </a:extLst>
          </p:cNvPr>
          <p:cNvSpPr>
            <a:spLocks noGrp="1"/>
          </p:cNvSpPr>
          <p:nvPr>
            <p:ph type="title"/>
          </p:nvPr>
        </p:nvSpPr>
        <p:spPr/>
        <p:txBody>
          <a:bodyPr/>
          <a:lstStyle/>
          <a:p>
            <a:endParaRPr lang="sv-SE"/>
          </a:p>
        </p:txBody>
      </p:sp>
      <p:sp>
        <p:nvSpPr>
          <p:cNvPr id="3" name="Content Placeholder 2">
            <a:extLst>
              <a:ext uri="{FF2B5EF4-FFF2-40B4-BE49-F238E27FC236}">
                <a16:creationId xmlns:a16="http://schemas.microsoft.com/office/drawing/2014/main" id="{02E7F02D-1D61-B941-966E-F56ACFFE50D7}"/>
              </a:ext>
            </a:extLst>
          </p:cNvPr>
          <p:cNvSpPr>
            <a:spLocks noGrp="1"/>
          </p:cNvSpPr>
          <p:nvPr>
            <p:ph sz="half" idx="1"/>
          </p:nvPr>
        </p:nvSpPr>
        <p:spPr/>
        <p:txBody>
          <a:bodyPr/>
          <a:lstStyle/>
          <a:p>
            <a:endParaRPr lang="sv-SE"/>
          </a:p>
        </p:txBody>
      </p:sp>
      <p:sp>
        <p:nvSpPr>
          <p:cNvPr id="4" name="Content Placeholder 3">
            <a:extLst>
              <a:ext uri="{FF2B5EF4-FFF2-40B4-BE49-F238E27FC236}">
                <a16:creationId xmlns:a16="http://schemas.microsoft.com/office/drawing/2014/main" id="{3D0DD226-E0F5-3D4C-A2FE-0196A92FD0A7}"/>
              </a:ext>
            </a:extLst>
          </p:cNvPr>
          <p:cNvSpPr>
            <a:spLocks noGrp="1"/>
          </p:cNvSpPr>
          <p:nvPr>
            <p:ph sz="half" idx="2"/>
          </p:nvPr>
        </p:nvSpPr>
        <p:spPr/>
        <p:txBody>
          <a:bodyPr/>
          <a:lstStyle/>
          <a:p>
            <a:endParaRPr lang="sv-SE"/>
          </a:p>
        </p:txBody>
      </p:sp>
    </p:spTree>
    <p:extLst>
      <p:ext uri="{BB962C8B-B14F-4D97-AF65-F5344CB8AC3E}">
        <p14:creationId xmlns:p14="http://schemas.microsoft.com/office/powerpoint/2010/main" val="414009151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A928E-82EB-1E49-B613-1C7DC5873D40}"/>
              </a:ext>
            </a:extLst>
          </p:cNvPr>
          <p:cNvSpPr>
            <a:spLocks noGrp="1"/>
          </p:cNvSpPr>
          <p:nvPr>
            <p:ph type="title"/>
          </p:nvPr>
        </p:nvSpPr>
        <p:spPr>
          <a:xfrm>
            <a:off x="283265" y="381000"/>
            <a:ext cx="8661953" cy="457200"/>
          </a:xfrm>
        </p:spPr>
        <p:txBody>
          <a:bodyPr>
            <a:normAutofit fontScale="90000"/>
          </a:bodyPr>
          <a:lstStyle/>
          <a:p>
            <a:pPr lvl="0"/>
            <a:br>
              <a:rPr lang="en-US" sz="2325" dirty="0"/>
            </a:br>
            <a:br>
              <a:rPr lang="en-US" sz="2325" dirty="0"/>
            </a:br>
            <a:br>
              <a:rPr lang="en-US" sz="2325" dirty="0"/>
            </a:br>
            <a:r>
              <a:rPr lang="en-US" sz="2325" b="1" dirty="0" err="1">
                <a:solidFill>
                  <a:srgbClr val="0070C0"/>
                </a:solidFill>
                <a:latin typeface="Book Antiqua" panose="02040602050305030304" pitchFamily="18" charset="0"/>
              </a:rPr>
              <a:t>Κεφάλ</a:t>
            </a:r>
            <a:r>
              <a:rPr lang="en-US" sz="2325" b="1" dirty="0">
                <a:solidFill>
                  <a:srgbClr val="0070C0"/>
                </a:solidFill>
                <a:latin typeface="Book Antiqua" panose="02040602050305030304" pitchFamily="18" charset="0"/>
              </a:rPr>
              <a:t>α</a:t>
            </a:r>
            <a:r>
              <a:rPr lang="en-US" sz="2325" b="1" dirty="0" err="1">
                <a:solidFill>
                  <a:srgbClr val="0070C0"/>
                </a:solidFill>
                <a:latin typeface="Book Antiqua" panose="02040602050305030304" pitchFamily="18" charset="0"/>
              </a:rPr>
              <a:t>ιο</a:t>
            </a:r>
            <a:r>
              <a:rPr lang="en-US" sz="2325" b="1" dirty="0">
                <a:solidFill>
                  <a:srgbClr val="0070C0"/>
                </a:solidFill>
                <a:latin typeface="Book Antiqua" panose="02040602050305030304" pitchFamily="18" charset="0"/>
              </a:rPr>
              <a:t> 1. </a:t>
            </a:r>
            <a:r>
              <a:rPr lang="en-US" sz="2325" b="1" i="1" dirty="0" err="1">
                <a:solidFill>
                  <a:srgbClr val="0070C0"/>
                </a:solidFill>
                <a:latin typeface="Book Antiqua" panose="02040602050305030304" pitchFamily="18" charset="0"/>
              </a:rPr>
              <a:t>Αφ</a:t>
            </a:r>
            <a:r>
              <a:rPr lang="en-US" sz="2325" b="1" i="1" dirty="0">
                <a:solidFill>
                  <a:srgbClr val="0070C0"/>
                </a:solidFill>
                <a:latin typeface="Book Antiqua" panose="02040602050305030304" pitchFamily="18" charset="0"/>
              </a:rPr>
              <a:t>α</a:t>
            </a:r>
            <a:r>
              <a:rPr lang="en-US" sz="2325" b="1" i="1" dirty="0" err="1">
                <a:solidFill>
                  <a:srgbClr val="0070C0"/>
                </a:solidFill>
                <a:latin typeface="Book Antiqua" panose="02040602050305030304" pitchFamily="18" charset="0"/>
              </a:rPr>
              <a:t>ιρώντ</a:t>
            </a:r>
            <a:r>
              <a:rPr lang="en-US" sz="2325" b="1" i="1" dirty="0">
                <a:solidFill>
                  <a:srgbClr val="0070C0"/>
                </a:solidFill>
                <a:latin typeface="Book Antiqua" panose="02040602050305030304" pitchFamily="18" charset="0"/>
              </a:rPr>
              <a:t>α</a:t>
            </a:r>
            <a:r>
              <a:rPr lang="en-US" sz="2325" b="1" i="1" dirty="0" err="1">
                <a:solidFill>
                  <a:srgbClr val="0070C0"/>
                </a:solidFill>
                <a:latin typeface="Book Antiqua" panose="02040602050305030304" pitchFamily="18" charset="0"/>
              </a:rPr>
              <a:t>ς</a:t>
            </a:r>
            <a:r>
              <a:rPr lang="en-US" sz="2325" b="1" i="1" dirty="0">
                <a:solidFill>
                  <a:srgbClr val="0070C0"/>
                </a:solidFill>
                <a:latin typeface="Book Antiqua" panose="02040602050305030304" pitchFamily="18" charset="0"/>
              </a:rPr>
              <a:t> </a:t>
            </a:r>
            <a:r>
              <a:rPr lang="en-US" sz="2325" b="1" i="1" dirty="0" err="1">
                <a:solidFill>
                  <a:srgbClr val="0070C0"/>
                </a:solidFill>
                <a:latin typeface="Book Antiqua" panose="02040602050305030304" pitchFamily="18" charset="0"/>
              </a:rPr>
              <a:t>το</a:t>
            </a:r>
            <a:r>
              <a:rPr lang="en-US" sz="2325" b="1" i="1" dirty="0">
                <a:solidFill>
                  <a:srgbClr val="0070C0"/>
                </a:solidFill>
                <a:latin typeface="Book Antiqua" panose="02040602050305030304" pitchFamily="18" charset="0"/>
              </a:rPr>
              <a:t> </a:t>
            </a:r>
            <a:r>
              <a:rPr lang="en-US" sz="2325" b="1" i="1" dirty="0" err="1">
                <a:solidFill>
                  <a:srgbClr val="0070C0"/>
                </a:solidFill>
                <a:latin typeface="Book Antiqua" panose="02040602050305030304" pitchFamily="18" charset="0"/>
              </a:rPr>
              <a:t>Θηλυκό</a:t>
            </a:r>
            <a:br>
              <a:rPr lang="en-US" sz="2325" b="1" dirty="0">
                <a:solidFill>
                  <a:srgbClr val="0070C0"/>
                </a:solidFill>
                <a:latin typeface="Book Antiqua" panose="02040602050305030304" pitchFamily="18" charset="0"/>
              </a:rPr>
            </a:br>
            <a:br>
              <a:rPr lang="en-US" b="1" dirty="0"/>
            </a:br>
            <a:endParaRPr lang="sv-SE" b="1" dirty="0"/>
          </a:p>
        </p:txBody>
      </p:sp>
      <p:sp>
        <p:nvSpPr>
          <p:cNvPr id="3" name="Content Placeholder 2">
            <a:extLst>
              <a:ext uri="{FF2B5EF4-FFF2-40B4-BE49-F238E27FC236}">
                <a16:creationId xmlns:a16="http://schemas.microsoft.com/office/drawing/2014/main" id="{A69155B2-E45E-3C45-809E-A7574A13CABC}"/>
              </a:ext>
            </a:extLst>
          </p:cNvPr>
          <p:cNvSpPr>
            <a:spLocks noGrp="1"/>
          </p:cNvSpPr>
          <p:nvPr>
            <p:ph sz="half" idx="1"/>
          </p:nvPr>
        </p:nvSpPr>
        <p:spPr>
          <a:xfrm>
            <a:off x="838200" y="838200"/>
            <a:ext cx="7620000" cy="5714999"/>
          </a:xfrm>
        </p:spPr>
        <p:txBody>
          <a:bodyPr>
            <a:normAutofit fontScale="40000" lnSpcReduction="20000"/>
          </a:bodyPr>
          <a:lstStyle/>
          <a:p>
            <a:endParaRPr lang="el-GR" dirty="0">
              <a:latin typeface="Book Antiqua" panose="02040602050305030304" pitchFamily="18" charset="0"/>
            </a:endParaRPr>
          </a:p>
          <a:p>
            <a:r>
              <a:rPr lang="el-GR" sz="7200" dirty="0">
                <a:solidFill>
                  <a:srgbClr val="C00000"/>
                </a:solidFill>
                <a:latin typeface="Book Antiqua" panose="02040602050305030304" pitchFamily="18" charset="0"/>
              </a:rPr>
              <a:t>Η ειδοποιός διαφορά στις πνευματικές δυνάμεις των δύο φύλων γίνεται φανερή από το ότι οτιδήποτε αναλαμβάνει ο άνδρας το επιτυγχάνει σε υψηλότερο επίπεδο από ό,τι μπορεί να επιτύχει η γυναίκα… αν δεχτούμε ότι οι άνδρες υπερέχουν αναμφισβήτητα από τις γυναίκες σε πολλά θέματα, η μέση πνευματική δύναμη του άνδρα πρέπει να είναι ανώτερη από της γυναίκας.</a:t>
            </a:r>
          </a:p>
          <a:p>
            <a:pPr marL="0" indent="0">
              <a:buNone/>
            </a:pPr>
            <a:endParaRPr lang="el-GR" sz="7200" dirty="0">
              <a:latin typeface="Book Antiqua" panose="02040602050305030304" pitchFamily="18" charset="0"/>
            </a:endParaRPr>
          </a:p>
          <a:p>
            <a:r>
              <a:rPr lang="el-GR" sz="4500" dirty="0">
                <a:latin typeface="Book Antiqua" panose="02040602050305030304" pitchFamily="18" charset="0"/>
              </a:rPr>
              <a:t>Δαρβίνος, 1896, σ. 564</a:t>
            </a:r>
          </a:p>
          <a:p>
            <a:r>
              <a:rPr lang="sv-SE" sz="4500" dirty="0">
                <a:latin typeface="Book Antiqua" panose="02040602050305030304" pitchFamily="18" charset="0"/>
              </a:rPr>
              <a:t>Darwin, C. The </a:t>
            </a:r>
            <a:r>
              <a:rPr lang="sv-SE" sz="4500" dirty="0" err="1">
                <a:latin typeface="Book Antiqua" panose="02040602050305030304" pitchFamily="18" charset="0"/>
              </a:rPr>
              <a:t>Descent</a:t>
            </a:r>
            <a:r>
              <a:rPr lang="sv-SE" sz="4500" dirty="0">
                <a:latin typeface="Book Antiqua" panose="02040602050305030304" pitchFamily="18" charset="0"/>
              </a:rPr>
              <a:t> </a:t>
            </a:r>
            <a:r>
              <a:rPr lang="sv-SE" sz="4500" dirty="0" err="1">
                <a:latin typeface="Book Antiqua" panose="02040602050305030304" pitchFamily="18" charset="0"/>
              </a:rPr>
              <a:t>of</a:t>
            </a:r>
            <a:r>
              <a:rPr lang="sv-SE" sz="4500" dirty="0">
                <a:latin typeface="Book Antiqua" panose="02040602050305030304" pitchFamily="18" charset="0"/>
              </a:rPr>
              <a:t> Man and </a:t>
            </a:r>
            <a:r>
              <a:rPr lang="sv-SE" sz="4500" dirty="0" err="1">
                <a:latin typeface="Book Antiqua" panose="02040602050305030304" pitchFamily="18" charset="0"/>
              </a:rPr>
              <a:t>Selection</a:t>
            </a:r>
            <a:r>
              <a:rPr lang="sv-SE" sz="4500" dirty="0">
                <a:latin typeface="Book Antiqua" panose="02040602050305030304" pitchFamily="18" charset="0"/>
              </a:rPr>
              <a:t> in Relation to Sex. Original 1871. New York. Appleton</a:t>
            </a:r>
          </a:p>
        </p:txBody>
      </p:sp>
    </p:spTree>
    <p:extLst>
      <p:ext uri="{BB962C8B-B14F-4D97-AF65-F5344CB8AC3E}">
        <p14:creationId xmlns:p14="http://schemas.microsoft.com/office/powerpoint/2010/main" val="370773766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7AC75-8601-DF4A-B290-49EA2B1CE128}"/>
              </a:ext>
            </a:extLst>
          </p:cNvPr>
          <p:cNvSpPr>
            <a:spLocks noGrp="1"/>
          </p:cNvSpPr>
          <p:nvPr>
            <p:ph type="title"/>
          </p:nvPr>
        </p:nvSpPr>
        <p:spPr/>
        <p:txBody>
          <a:bodyPr>
            <a:normAutofit/>
          </a:bodyPr>
          <a:lstStyle/>
          <a:p>
            <a:r>
              <a:rPr lang="en-US" sz="2000" b="1" dirty="0" err="1">
                <a:solidFill>
                  <a:srgbClr val="0070C0"/>
                </a:solidFill>
                <a:latin typeface="Book Antiqua" panose="02040602050305030304" pitchFamily="18" charset="0"/>
              </a:rPr>
              <a:t>Κεφάλ</a:t>
            </a:r>
            <a:r>
              <a:rPr lang="en-US" sz="2000" b="1" dirty="0">
                <a:solidFill>
                  <a:srgbClr val="0070C0"/>
                </a:solidFill>
                <a:latin typeface="Book Antiqua" panose="02040602050305030304" pitchFamily="18" charset="0"/>
              </a:rPr>
              <a:t>α</a:t>
            </a:r>
            <a:r>
              <a:rPr lang="en-US" sz="2000" b="1" dirty="0" err="1">
                <a:solidFill>
                  <a:srgbClr val="0070C0"/>
                </a:solidFill>
                <a:latin typeface="Book Antiqua" panose="02040602050305030304" pitchFamily="18" charset="0"/>
              </a:rPr>
              <a:t>ιο</a:t>
            </a:r>
            <a:r>
              <a:rPr lang="en-US" sz="2000" b="1" dirty="0">
                <a:solidFill>
                  <a:srgbClr val="0070C0"/>
                </a:solidFill>
                <a:latin typeface="Book Antiqua" panose="02040602050305030304" pitchFamily="18" charset="0"/>
              </a:rPr>
              <a:t> 3. </a:t>
            </a:r>
            <a:r>
              <a:rPr lang="en-US" sz="2000" b="1" i="1" dirty="0" err="1">
                <a:solidFill>
                  <a:srgbClr val="0070C0"/>
                </a:solidFill>
                <a:latin typeface="Book Antiqua" panose="02040602050305030304" pitchFamily="18" charset="0"/>
              </a:rPr>
              <a:t>Θετικές</a:t>
            </a:r>
            <a:r>
              <a:rPr lang="en-US" sz="2000" b="1" i="1" dirty="0">
                <a:solidFill>
                  <a:srgbClr val="0070C0"/>
                </a:solidFill>
                <a:latin typeface="Book Antiqua" panose="02040602050305030304" pitchFamily="18" charset="0"/>
              </a:rPr>
              <a:t> </a:t>
            </a:r>
            <a:r>
              <a:rPr lang="en-US" sz="2000" b="1" i="1" dirty="0" err="1">
                <a:solidFill>
                  <a:srgbClr val="0070C0"/>
                </a:solidFill>
                <a:latin typeface="Book Antiqua" panose="02040602050305030304" pitchFamily="18" charset="0"/>
              </a:rPr>
              <a:t>Ε</a:t>
            </a:r>
            <a:r>
              <a:rPr lang="en-US" sz="2000" b="1" i="1" dirty="0">
                <a:solidFill>
                  <a:srgbClr val="0070C0"/>
                </a:solidFill>
                <a:latin typeface="Book Antiqua" panose="02040602050305030304" pitchFamily="18" charset="0"/>
              </a:rPr>
              <a:t>π</a:t>
            </a:r>
            <a:r>
              <a:rPr lang="en-US" sz="2000" b="1" i="1" dirty="0" err="1">
                <a:solidFill>
                  <a:srgbClr val="0070C0"/>
                </a:solidFill>
                <a:latin typeface="Book Antiqua" panose="02040602050305030304" pitchFamily="18" charset="0"/>
              </a:rPr>
              <a:t>ιστήμες</a:t>
            </a:r>
            <a:r>
              <a:rPr lang="en-US" sz="2000" b="1" i="1" dirty="0">
                <a:solidFill>
                  <a:srgbClr val="0070C0"/>
                </a:solidFill>
                <a:latin typeface="Book Antiqua" panose="02040602050305030304" pitchFamily="18" charset="0"/>
              </a:rPr>
              <a:t>, </a:t>
            </a:r>
            <a:r>
              <a:rPr lang="en-US" sz="2000" b="1" i="1" dirty="0" err="1">
                <a:solidFill>
                  <a:srgbClr val="0070C0"/>
                </a:solidFill>
                <a:latin typeface="Book Antiqua" panose="02040602050305030304" pitchFamily="18" charset="0"/>
              </a:rPr>
              <a:t>Ορθολογισμός</a:t>
            </a:r>
            <a:r>
              <a:rPr lang="en-US" sz="2000" b="1" i="1" dirty="0">
                <a:solidFill>
                  <a:srgbClr val="0070C0"/>
                </a:solidFill>
                <a:latin typeface="Book Antiqua" panose="02040602050305030304" pitchFamily="18" charset="0"/>
              </a:rPr>
              <a:t> </a:t>
            </a:r>
            <a:r>
              <a:rPr lang="en-US" sz="2000" b="1" i="1" dirty="0" err="1">
                <a:solidFill>
                  <a:srgbClr val="0070C0"/>
                </a:solidFill>
                <a:latin typeface="Book Antiqua" panose="02040602050305030304" pitchFamily="18" charset="0"/>
              </a:rPr>
              <a:t>κ</a:t>
            </a:r>
            <a:r>
              <a:rPr lang="en-US" sz="2000" b="1" i="1" dirty="0">
                <a:solidFill>
                  <a:srgbClr val="0070C0"/>
                </a:solidFill>
                <a:latin typeface="Book Antiqua" panose="02040602050305030304" pitchFamily="18" charset="0"/>
              </a:rPr>
              <a:t>α</a:t>
            </a:r>
            <a:r>
              <a:rPr lang="en-US" sz="2000" b="1" i="1" dirty="0" err="1">
                <a:solidFill>
                  <a:srgbClr val="0070C0"/>
                </a:solidFill>
                <a:latin typeface="Book Antiqua" panose="02040602050305030304" pitchFamily="18" charset="0"/>
              </a:rPr>
              <a:t>ι</a:t>
            </a:r>
            <a:r>
              <a:rPr lang="en-US" sz="2000" b="1" i="1" dirty="0">
                <a:solidFill>
                  <a:srgbClr val="0070C0"/>
                </a:solidFill>
                <a:latin typeface="Book Antiqua" panose="02040602050305030304" pitchFamily="18" charset="0"/>
              </a:rPr>
              <a:t> </a:t>
            </a:r>
            <a:r>
              <a:rPr lang="en-US" sz="2000" b="1" i="1" dirty="0" err="1">
                <a:solidFill>
                  <a:srgbClr val="0070C0"/>
                </a:solidFill>
                <a:latin typeface="Book Antiqua" panose="02040602050305030304" pitchFamily="18" charset="0"/>
              </a:rPr>
              <a:t>Θηλυκός</a:t>
            </a:r>
            <a:r>
              <a:rPr lang="en-US" sz="2000" b="1" i="1" dirty="0">
                <a:solidFill>
                  <a:srgbClr val="0070C0"/>
                </a:solidFill>
                <a:latin typeface="Book Antiqua" panose="02040602050305030304" pitchFamily="18" charset="0"/>
              </a:rPr>
              <a:t> </a:t>
            </a:r>
            <a:r>
              <a:rPr lang="en-US" sz="2000" b="1" i="1" dirty="0" err="1">
                <a:solidFill>
                  <a:srgbClr val="0070C0"/>
                </a:solidFill>
                <a:latin typeface="Book Antiqua" panose="02040602050305030304" pitchFamily="18" charset="0"/>
              </a:rPr>
              <a:t>Νους</a:t>
            </a:r>
            <a:endParaRPr lang="sv-SE" sz="2000" dirty="0"/>
          </a:p>
        </p:txBody>
      </p:sp>
      <p:sp>
        <p:nvSpPr>
          <p:cNvPr id="3" name="Content Placeholder 2">
            <a:extLst>
              <a:ext uri="{FF2B5EF4-FFF2-40B4-BE49-F238E27FC236}">
                <a16:creationId xmlns:a16="http://schemas.microsoft.com/office/drawing/2014/main" id="{361DFA49-4671-194F-9646-CC4F3506CC20}"/>
              </a:ext>
            </a:extLst>
          </p:cNvPr>
          <p:cNvSpPr>
            <a:spLocks noGrp="1"/>
          </p:cNvSpPr>
          <p:nvPr>
            <p:ph sz="half" idx="1"/>
          </p:nvPr>
        </p:nvSpPr>
        <p:spPr>
          <a:xfrm>
            <a:off x="457200" y="1600200"/>
            <a:ext cx="4495800" cy="5029200"/>
          </a:xfrm>
        </p:spPr>
        <p:txBody>
          <a:bodyPr>
            <a:normAutofit fontScale="25000" lnSpcReduction="20000"/>
          </a:bodyPr>
          <a:lstStyle/>
          <a:p>
            <a:r>
              <a:rPr lang="el-GR" sz="6400" dirty="0">
                <a:latin typeface="Book Antiqua" panose="02040602050305030304" pitchFamily="18" charset="0"/>
              </a:rPr>
              <a:t>Πως συμβαίνει σήμερα να θεωρούμε ότι ο θηλυκός νους είναι αντίθετος των θετικών επιστημών;</a:t>
            </a:r>
            <a:endParaRPr lang="sv-SE" sz="6400" dirty="0">
              <a:latin typeface="Book Antiqua" panose="02040602050305030304" pitchFamily="18" charset="0"/>
            </a:endParaRPr>
          </a:p>
          <a:p>
            <a:endParaRPr lang="sv-SE" sz="6400" dirty="0">
              <a:latin typeface="Book Antiqua" panose="02040602050305030304" pitchFamily="18" charset="0"/>
            </a:endParaRPr>
          </a:p>
          <a:p>
            <a:r>
              <a:rPr lang="el-GR" sz="6400" dirty="0">
                <a:latin typeface="Book Antiqua" panose="02040602050305030304" pitchFamily="18" charset="0"/>
              </a:rPr>
              <a:t>Πως επηρεάζει σήμερα ο ισχυρισμός του Δαρβίνου;</a:t>
            </a:r>
          </a:p>
          <a:p>
            <a:pPr lvl="1"/>
            <a:r>
              <a:rPr lang="el-GR" sz="6400" dirty="0">
                <a:solidFill>
                  <a:schemeClr val="accent2">
                    <a:lumMod val="50000"/>
                  </a:schemeClr>
                </a:solidFill>
                <a:latin typeface="Book Antiqua" panose="02040602050305030304" pitchFamily="18" charset="0"/>
              </a:rPr>
              <a:t>μειωμένη εκπροσώπηση των γυναικών</a:t>
            </a:r>
          </a:p>
          <a:p>
            <a:pPr lvl="1"/>
            <a:r>
              <a:rPr lang="el-GR" sz="6400" dirty="0">
                <a:solidFill>
                  <a:schemeClr val="accent2">
                    <a:lumMod val="50000"/>
                  </a:schemeClr>
                </a:solidFill>
                <a:latin typeface="Book Antiqua" panose="02040602050305030304" pitchFamily="18" charset="0"/>
              </a:rPr>
              <a:t>μαζική ψυχοπαθολογία του γυναικείου νου</a:t>
            </a:r>
          </a:p>
          <a:p>
            <a:pPr lvl="1"/>
            <a:r>
              <a:rPr lang="el-GR" sz="6400" dirty="0">
                <a:solidFill>
                  <a:schemeClr val="accent2">
                    <a:lumMod val="50000"/>
                  </a:schemeClr>
                </a:solidFill>
                <a:latin typeface="Book Antiqua" panose="02040602050305030304" pitchFamily="18" charset="0"/>
              </a:rPr>
              <a:t>διαφορά, υστέρηση, μη/ικανότητα </a:t>
            </a:r>
          </a:p>
          <a:p>
            <a:pPr lvl="1"/>
            <a:r>
              <a:rPr lang="el-GR" sz="6400" dirty="0">
                <a:solidFill>
                  <a:schemeClr val="accent2">
                    <a:lumMod val="50000"/>
                  </a:schemeClr>
                </a:solidFill>
                <a:latin typeface="Book Antiqua" panose="02040602050305030304" pitchFamily="18" charset="0"/>
              </a:rPr>
              <a:t>ανάπτυξη, πρόοδος</a:t>
            </a:r>
          </a:p>
          <a:p>
            <a:endParaRPr lang="sv-SE" sz="6400" dirty="0">
              <a:latin typeface="Book Antiqua" panose="02040602050305030304" pitchFamily="18" charset="0"/>
            </a:endParaRPr>
          </a:p>
          <a:p>
            <a:r>
              <a:rPr lang="el-GR" sz="6400" dirty="0">
                <a:latin typeface="Book Antiqua" panose="02040602050305030304" pitchFamily="18" charset="0"/>
              </a:rPr>
              <a:t>Η φυσιοκρατική αντίληψη αιτίου / αιτιατού γίνεται μια παγίδα η οποία μας οδηγεί σε ερμηνείες που αφορούν την απόδειξη του τι ακριβώς λείπει από τα κορίτσια, σε τι υστερούν και σε τι πρέπει να διορθωθούν.</a:t>
            </a:r>
          </a:p>
          <a:p>
            <a:endParaRPr lang="el-GR" sz="6400" dirty="0">
              <a:latin typeface="Book Antiqua" panose="02040602050305030304" pitchFamily="18" charset="0"/>
            </a:endParaRPr>
          </a:p>
          <a:p>
            <a:endParaRPr lang="sv-SE" dirty="0"/>
          </a:p>
        </p:txBody>
      </p:sp>
      <p:sp>
        <p:nvSpPr>
          <p:cNvPr id="4" name="Content Placeholder 3">
            <a:extLst>
              <a:ext uri="{FF2B5EF4-FFF2-40B4-BE49-F238E27FC236}">
                <a16:creationId xmlns:a16="http://schemas.microsoft.com/office/drawing/2014/main" id="{26E5E65C-6EE0-984B-8CD6-52E1AF8CAED4}"/>
              </a:ext>
            </a:extLst>
          </p:cNvPr>
          <p:cNvSpPr>
            <a:spLocks noGrp="1"/>
          </p:cNvSpPr>
          <p:nvPr>
            <p:ph sz="half" idx="2"/>
          </p:nvPr>
        </p:nvSpPr>
        <p:spPr>
          <a:xfrm>
            <a:off x="5562600" y="1600200"/>
            <a:ext cx="3124200" cy="4525963"/>
          </a:xfrm>
        </p:spPr>
        <p:txBody>
          <a:bodyPr>
            <a:normAutofit fontScale="25000" lnSpcReduction="20000"/>
          </a:bodyPr>
          <a:lstStyle/>
          <a:p>
            <a:endParaRPr lang="sv-SE" sz="8000" dirty="0">
              <a:latin typeface="Book Antiqua" panose="02040602050305030304" pitchFamily="18" charset="0"/>
            </a:endParaRPr>
          </a:p>
          <a:p>
            <a:endParaRPr lang="sv-SE" sz="8000" dirty="0">
              <a:latin typeface="Book Antiqua" panose="02040602050305030304" pitchFamily="18" charset="0"/>
            </a:endParaRPr>
          </a:p>
          <a:p>
            <a:r>
              <a:rPr lang="el-GR" sz="8000" dirty="0">
                <a:latin typeface="Book Antiqua" panose="02040602050305030304" pitchFamily="18" charset="0"/>
              </a:rPr>
              <a:t>εύκολες απαντήσεις; </a:t>
            </a:r>
          </a:p>
          <a:p>
            <a:endParaRPr lang="sv-SE" sz="8000" dirty="0">
              <a:latin typeface="Book Antiqua" panose="02040602050305030304" pitchFamily="18" charset="0"/>
            </a:endParaRPr>
          </a:p>
          <a:p>
            <a:r>
              <a:rPr lang="el-GR" sz="8000" dirty="0">
                <a:latin typeface="Book Antiqua" panose="02040602050305030304" pitchFamily="18" charset="0"/>
              </a:rPr>
              <a:t>ή το ξετύλιγμα ενός κουβαριού το οποίο οριοθετεί για καθεμιά και καθένα από εμάς τι είναι πραγματικό, φαντασιακό και μύθος στο πλαίσιο των πατριαρχικών κανόνων της κοινωνίας μας.</a:t>
            </a:r>
          </a:p>
          <a:p>
            <a:endParaRPr lang="sv-SE" sz="8000" dirty="0">
              <a:latin typeface="Book Antiqua" panose="02040602050305030304" pitchFamily="18" charset="0"/>
            </a:endParaRPr>
          </a:p>
          <a:p>
            <a:r>
              <a:rPr lang="el-GR" sz="8000" dirty="0">
                <a:latin typeface="Book Antiqua" panose="02040602050305030304" pitchFamily="18" charset="0"/>
              </a:rPr>
              <a:t>γενεαλογική μέθοδος </a:t>
            </a:r>
          </a:p>
          <a:p>
            <a:endParaRPr lang="sv-SE" dirty="0"/>
          </a:p>
        </p:txBody>
      </p:sp>
    </p:spTree>
    <p:extLst>
      <p:ext uri="{BB962C8B-B14F-4D97-AF65-F5344CB8AC3E}">
        <p14:creationId xmlns:p14="http://schemas.microsoft.com/office/powerpoint/2010/main" val="245490527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228600" y="533400"/>
            <a:ext cx="8458200" cy="5592763"/>
          </a:xfrm>
        </p:spPr>
        <p:txBody>
          <a:bodyPr>
            <a:normAutofit fontScale="85000" lnSpcReduction="10000"/>
          </a:bodyPr>
          <a:lstStyle/>
          <a:p>
            <a:endParaRPr lang="el-GR" dirty="0"/>
          </a:p>
          <a:p>
            <a:pPr marL="0" indent="0">
              <a:buNone/>
            </a:pPr>
            <a:r>
              <a:rPr lang="el-GR" b="1" dirty="0">
                <a:solidFill>
                  <a:srgbClr val="C00000"/>
                </a:solidFill>
                <a:latin typeface="Book Antiqua" pitchFamily="18" charset="0"/>
              </a:rPr>
              <a:t>Μεθοδολογία</a:t>
            </a:r>
            <a:r>
              <a:rPr lang="en-US" b="1" dirty="0">
                <a:solidFill>
                  <a:srgbClr val="C00000"/>
                </a:solidFill>
                <a:latin typeface="Book Antiqua" pitchFamily="18" charset="0"/>
              </a:rPr>
              <a:t>: </a:t>
            </a:r>
            <a:r>
              <a:rPr lang="el-GR" i="1" dirty="0">
                <a:latin typeface="Book Antiqua" pitchFamily="18" charset="0"/>
              </a:rPr>
              <a:t>Φουκωική μέθοδος της γενεαλογίας</a:t>
            </a:r>
          </a:p>
          <a:p>
            <a:pPr marL="0" indent="0">
              <a:buNone/>
            </a:pPr>
            <a:endParaRPr lang="el-GR" dirty="0">
              <a:latin typeface="Book Antiqua" pitchFamily="18" charset="0"/>
            </a:endParaRPr>
          </a:p>
          <a:p>
            <a:pPr marL="0" indent="0" algn="just">
              <a:buNone/>
            </a:pPr>
            <a:r>
              <a:rPr lang="el-GR" i="1" dirty="0">
                <a:latin typeface="Book Antiqua" pitchFamily="18" charset="0"/>
              </a:rPr>
              <a:t>...πως μπορούμε να κατανοήσουμε τον τρόπο με τον οποίο ένας ισχυρισμός αλήθειας λειτουργεί στο παρόν και πως καταλήγει να αποκτά την βαρύτητα και την εξουσία που έχει</a:t>
            </a:r>
            <a:r>
              <a:rPr lang="en-US" i="1" dirty="0">
                <a:latin typeface="Book Antiqua" pitchFamily="18" charset="0"/>
              </a:rPr>
              <a:t>;</a:t>
            </a:r>
            <a:endParaRPr lang="el-GR" i="1" dirty="0">
              <a:latin typeface="Book Antiqua" pitchFamily="18" charset="0"/>
            </a:endParaRPr>
          </a:p>
          <a:p>
            <a:pPr marL="0" indent="0">
              <a:buNone/>
            </a:pPr>
            <a:endParaRPr lang="el-GR" dirty="0">
              <a:latin typeface="Book Antiqua" pitchFamily="18" charset="0"/>
            </a:endParaRPr>
          </a:p>
          <a:p>
            <a:r>
              <a:rPr lang="el-GR" dirty="0">
                <a:latin typeface="Book Antiqua" pitchFamily="18" charset="0"/>
              </a:rPr>
              <a:t>Θετικές επιστήμες (17</a:t>
            </a:r>
            <a:r>
              <a:rPr lang="el-GR" baseline="30000" dirty="0">
                <a:latin typeface="Book Antiqua" pitchFamily="18" charset="0"/>
              </a:rPr>
              <a:t>ος</a:t>
            </a:r>
            <a:r>
              <a:rPr lang="el-GR" dirty="0">
                <a:latin typeface="Book Antiqua" pitchFamily="18" charset="0"/>
              </a:rPr>
              <a:t> αιώνας) και </a:t>
            </a:r>
            <a:r>
              <a:rPr lang="el-GR" u="sng" dirty="0">
                <a:latin typeface="Book Antiqua" pitchFamily="18" charset="0"/>
              </a:rPr>
              <a:t>ορθολογισμός</a:t>
            </a:r>
          </a:p>
          <a:p>
            <a:r>
              <a:rPr lang="el-GR" u="sng" dirty="0">
                <a:latin typeface="Book Antiqua" pitchFamily="18" charset="0"/>
              </a:rPr>
              <a:t>Διακυβέρνηση</a:t>
            </a:r>
            <a:r>
              <a:rPr lang="el-GR" dirty="0">
                <a:latin typeface="Book Antiqua" pitchFamily="18" charset="0"/>
              </a:rPr>
              <a:t> μέσω των ‘επιστημονικών ιδεών’ και τα  ‘καθεστώτα αληθειών’ που προέκυψαν από τις ανθρωπιστικές και κοινωνικές επιστήμες ώστε να ρυθμίζονται εύκολα τα ανθρώπινα σύνολα και υποκείμενα.</a:t>
            </a:r>
          </a:p>
          <a:p>
            <a:pPr marL="0" indent="0">
              <a:buNone/>
            </a:pPr>
            <a:endParaRPr lang="el-GR" dirty="0"/>
          </a:p>
        </p:txBody>
      </p:sp>
    </p:spTree>
    <p:extLst>
      <p:ext uri="{BB962C8B-B14F-4D97-AF65-F5344CB8AC3E}">
        <p14:creationId xmlns:p14="http://schemas.microsoft.com/office/powerpoint/2010/main" val="414762777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l-GR"/>
          </a:p>
        </p:txBody>
      </p:sp>
      <p:sp>
        <p:nvSpPr>
          <p:cNvPr id="6" name="Content Placeholder 5"/>
          <p:cNvSpPr>
            <a:spLocks noGrp="1"/>
          </p:cNvSpPr>
          <p:nvPr>
            <p:ph idx="1"/>
          </p:nvPr>
        </p:nvSpPr>
        <p:spPr/>
        <p:txBody>
          <a:bodyPr/>
          <a:lstStyle/>
          <a:p>
            <a:endParaRPr lang="el-GR" dirty="0">
              <a:latin typeface="Book Antiqua" pitchFamily="18" charset="0"/>
            </a:endParaRPr>
          </a:p>
          <a:p>
            <a:r>
              <a:rPr lang="el-GR" dirty="0">
                <a:latin typeface="Book Antiqua" pitchFamily="18" charset="0"/>
              </a:rPr>
              <a:t>όμως, ποιά η σχέση του </a:t>
            </a:r>
            <a:r>
              <a:rPr lang="el-GR" dirty="0">
                <a:solidFill>
                  <a:srgbClr val="C00000"/>
                </a:solidFill>
                <a:latin typeface="Book Antiqua" pitchFamily="18" charset="0"/>
              </a:rPr>
              <a:t>θυμού </a:t>
            </a:r>
            <a:r>
              <a:rPr lang="el-GR" dirty="0">
                <a:latin typeface="Book Antiqua" pitchFamily="18" charset="0"/>
              </a:rPr>
              <a:t>με την </a:t>
            </a:r>
            <a:r>
              <a:rPr lang="el-GR" dirty="0">
                <a:solidFill>
                  <a:srgbClr val="C00000"/>
                </a:solidFill>
                <a:latin typeface="Book Antiqua" pitchFamily="18" charset="0"/>
              </a:rPr>
              <a:t>κουζίνα</a:t>
            </a:r>
            <a:r>
              <a:rPr lang="en-US" dirty="0">
                <a:latin typeface="Book Antiqua" pitchFamily="18" charset="0"/>
              </a:rPr>
              <a:t>;</a:t>
            </a:r>
            <a:endParaRPr lang="el-GR" dirty="0">
              <a:latin typeface="Book Antiqua" pitchFamily="18" charset="0"/>
            </a:endParaRPr>
          </a:p>
          <a:p>
            <a:endParaRPr lang="el-GR" dirty="0">
              <a:solidFill>
                <a:srgbClr val="C00000"/>
              </a:solidFill>
              <a:latin typeface="Book Antiqua" pitchFamily="18" charset="0"/>
            </a:endParaRPr>
          </a:p>
          <a:p>
            <a:r>
              <a:rPr lang="el-GR" dirty="0">
                <a:latin typeface="Book Antiqua" pitchFamily="18" charset="0"/>
              </a:rPr>
              <a:t>και πως μπορεί να σχετίζονται και τα δύο με τα </a:t>
            </a:r>
            <a:r>
              <a:rPr lang="el-GR" dirty="0">
                <a:solidFill>
                  <a:srgbClr val="C00000"/>
                </a:solidFill>
                <a:latin typeface="Book Antiqua" pitchFamily="18" charset="0"/>
              </a:rPr>
              <a:t>σχολικά μαθηματικά</a:t>
            </a:r>
            <a:r>
              <a:rPr lang="en-US" dirty="0">
                <a:latin typeface="Book Antiqua" pitchFamily="18" charset="0"/>
              </a:rPr>
              <a:t>;</a:t>
            </a:r>
            <a:endParaRPr lang="el-GR" dirty="0">
              <a:latin typeface="Book Antiqua" pitchFamily="18" charset="0"/>
            </a:endParaRPr>
          </a:p>
        </p:txBody>
      </p:sp>
    </p:spTree>
    <p:extLst>
      <p:ext uri="{BB962C8B-B14F-4D97-AF65-F5344CB8AC3E}">
        <p14:creationId xmlns:p14="http://schemas.microsoft.com/office/powerpoint/2010/main" val="177349706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chronaki\Desktop\Papers2011_2012-2013\dihmero_2013\look back in anger\image1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 y="2362200"/>
            <a:ext cx="1981200" cy="298803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chronaki\Desktop\Papers2011_2012-2013\dihmero_2013\look back in anger\anger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2461307"/>
            <a:ext cx="1696185" cy="288943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chronaki\Desktop\Papers2011_2012-2013\dihmero_2013\look back in anger\anger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7200" y="2461307"/>
            <a:ext cx="2016224" cy="287419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chronaki\Desktop\Papers2011_2012-2013\dihmero_2013\look back in anger\anger3.jpg"/>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bwMode="auto">
          <a:xfrm>
            <a:off x="6477000" y="1506448"/>
            <a:ext cx="2568654" cy="3829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163191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chronaki\Desktop\Papers2011_2012-2013\dihmero_2013\look back in anger\anger4.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286000" y="190868"/>
            <a:ext cx="4267200" cy="6514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5021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979C0-46C6-6141-A8CA-53AF00B168C2}"/>
              </a:ext>
            </a:extLst>
          </p:cNvPr>
          <p:cNvSpPr>
            <a:spLocks noGrp="1"/>
          </p:cNvSpPr>
          <p:nvPr>
            <p:ph type="title"/>
          </p:nvPr>
        </p:nvSpPr>
        <p:spPr>
          <a:xfrm>
            <a:off x="457200" y="274638"/>
            <a:ext cx="8229600" cy="639762"/>
          </a:xfrm>
        </p:spPr>
        <p:txBody>
          <a:bodyPr/>
          <a:lstStyle/>
          <a:p>
            <a:r>
              <a:rPr lang="el-GR" dirty="0">
                <a:solidFill>
                  <a:srgbClr val="C00000"/>
                </a:solidFill>
              </a:rPr>
              <a:t>νέες ικανότητες ;;;;</a:t>
            </a:r>
            <a:endParaRPr lang="sv-SE" dirty="0">
              <a:solidFill>
                <a:srgbClr val="C00000"/>
              </a:solidFill>
            </a:endParaRPr>
          </a:p>
        </p:txBody>
      </p:sp>
      <p:sp>
        <p:nvSpPr>
          <p:cNvPr id="3" name="Content Placeholder 2">
            <a:extLst>
              <a:ext uri="{FF2B5EF4-FFF2-40B4-BE49-F238E27FC236}">
                <a16:creationId xmlns:a16="http://schemas.microsoft.com/office/drawing/2014/main" id="{A119EB17-A870-D749-81B3-846C2635AA09}"/>
              </a:ext>
            </a:extLst>
          </p:cNvPr>
          <p:cNvSpPr>
            <a:spLocks noGrp="1"/>
          </p:cNvSpPr>
          <p:nvPr>
            <p:ph sz="half" idx="1"/>
          </p:nvPr>
        </p:nvSpPr>
        <p:spPr>
          <a:xfrm>
            <a:off x="152400" y="1143000"/>
            <a:ext cx="3657600" cy="4983163"/>
          </a:xfrm>
        </p:spPr>
        <p:txBody>
          <a:bodyPr/>
          <a:lstStyle/>
          <a:p>
            <a:r>
              <a:rPr lang="el-GR" sz="2000" dirty="0" err="1"/>
              <a:t>Προάγει</a:t>
            </a:r>
            <a:r>
              <a:rPr lang="el-GR" sz="2000" dirty="0"/>
              <a:t> την </a:t>
            </a:r>
            <a:r>
              <a:rPr lang="el-GR" sz="2000" dirty="0" err="1"/>
              <a:t>εννοιοκεντρικη</a:t>
            </a:r>
            <a:r>
              <a:rPr lang="el-GR" sz="2000" dirty="0"/>
              <a:t>́ και </a:t>
            </a:r>
            <a:r>
              <a:rPr lang="el-GR" sz="2000" dirty="0" err="1"/>
              <a:t>διαθεματικη</a:t>
            </a:r>
            <a:r>
              <a:rPr lang="el-GR" sz="2000" dirty="0"/>
              <a:t>́ </a:t>
            </a:r>
            <a:r>
              <a:rPr lang="el-GR" sz="2000" dirty="0" err="1"/>
              <a:t>προσέγγιση</a:t>
            </a:r>
            <a:r>
              <a:rPr lang="el-GR" sz="2000" dirty="0"/>
              <a:t> της </a:t>
            </a:r>
            <a:r>
              <a:rPr lang="el-GR" sz="2000" dirty="0" err="1"/>
              <a:t>γνώσης</a:t>
            </a:r>
            <a:r>
              <a:rPr lang="el-GR" sz="2000" dirty="0"/>
              <a:t>, τη </a:t>
            </a:r>
            <a:r>
              <a:rPr lang="el-GR" sz="2000" dirty="0" err="1"/>
              <a:t>βιωματικη</a:t>
            </a:r>
            <a:r>
              <a:rPr lang="el-GR" sz="2000" dirty="0"/>
              <a:t>́ </a:t>
            </a:r>
            <a:r>
              <a:rPr lang="el-GR" sz="2000" dirty="0" err="1"/>
              <a:t>μάθηση</a:t>
            </a:r>
            <a:r>
              <a:rPr lang="el-GR" sz="2000" dirty="0"/>
              <a:t> και την </a:t>
            </a:r>
            <a:r>
              <a:rPr lang="el-GR" sz="2000" dirty="0" err="1"/>
              <a:t>οργάνωση</a:t>
            </a:r>
            <a:r>
              <a:rPr lang="el-GR" sz="2000" dirty="0"/>
              <a:t> </a:t>
            </a:r>
            <a:r>
              <a:rPr lang="el-GR" sz="2000" dirty="0" err="1"/>
              <a:t>μαθησιακών</a:t>
            </a:r>
            <a:r>
              <a:rPr lang="el-GR" sz="2000" dirty="0"/>
              <a:t> </a:t>
            </a:r>
            <a:r>
              <a:rPr lang="el-GR" sz="2000" dirty="0" err="1"/>
              <a:t>εμπειριών</a:t>
            </a:r>
            <a:r>
              <a:rPr lang="el-GR" sz="2000" dirty="0"/>
              <a:t> που </a:t>
            </a:r>
            <a:r>
              <a:rPr lang="el-GR" sz="2000" dirty="0" err="1"/>
              <a:t>έχουν</a:t>
            </a:r>
            <a:r>
              <a:rPr lang="el-GR" sz="2000" dirty="0"/>
              <a:t> </a:t>
            </a:r>
            <a:r>
              <a:rPr lang="el-GR" sz="2000" dirty="0" err="1"/>
              <a:t>νόημα</a:t>
            </a:r>
            <a:r>
              <a:rPr lang="el-GR" sz="2000" dirty="0"/>
              <a:t> για τα </a:t>
            </a:r>
            <a:r>
              <a:rPr lang="el-GR" sz="2000" dirty="0" err="1"/>
              <a:t>παιδια</a:t>
            </a:r>
            <a:r>
              <a:rPr lang="el-GR" sz="2000" dirty="0"/>
              <a:t>́ της </a:t>
            </a:r>
            <a:r>
              <a:rPr lang="el-GR" sz="2000" dirty="0" err="1"/>
              <a:t>συγκεκριμένης</a:t>
            </a:r>
            <a:r>
              <a:rPr lang="el-GR" sz="2000" dirty="0"/>
              <a:t> </a:t>
            </a:r>
            <a:r>
              <a:rPr lang="el-GR" sz="2000" dirty="0" err="1"/>
              <a:t>τάξης</a:t>
            </a:r>
            <a:r>
              <a:rPr lang="el-GR" sz="2000" dirty="0"/>
              <a:t>. </a:t>
            </a:r>
          </a:p>
          <a:p>
            <a:endParaRPr lang="el-GR" sz="2000" dirty="0"/>
          </a:p>
          <a:p>
            <a:r>
              <a:rPr lang="el-GR" sz="2000" dirty="0"/>
              <a:t>Σχέδια εργασίας</a:t>
            </a:r>
          </a:p>
          <a:p>
            <a:r>
              <a:rPr lang="el-GR" sz="2000" dirty="0"/>
              <a:t>Συνεργατική μάθηση</a:t>
            </a:r>
          </a:p>
          <a:p>
            <a:r>
              <a:rPr lang="el-GR" sz="2000" dirty="0"/>
              <a:t>Αξιοποιεί τις ΤΠΕ</a:t>
            </a:r>
          </a:p>
          <a:p>
            <a:r>
              <a:rPr lang="el-GR" sz="2000" dirty="0"/>
              <a:t>Διαμορφωτική αξιολόγηση</a:t>
            </a:r>
          </a:p>
          <a:p>
            <a:endParaRPr lang="sv-SE" dirty="0"/>
          </a:p>
        </p:txBody>
      </p:sp>
      <p:sp>
        <p:nvSpPr>
          <p:cNvPr id="4" name="Content Placeholder 3">
            <a:extLst>
              <a:ext uri="{FF2B5EF4-FFF2-40B4-BE49-F238E27FC236}">
                <a16:creationId xmlns:a16="http://schemas.microsoft.com/office/drawing/2014/main" id="{D2C733F7-DE2B-D041-8BED-948FBE69107C}"/>
              </a:ext>
            </a:extLst>
          </p:cNvPr>
          <p:cNvSpPr>
            <a:spLocks noGrp="1"/>
          </p:cNvSpPr>
          <p:nvPr>
            <p:ph sz="half" idx="2"/>
          </p:nvPr>
        </p:nvSpPr>
        <p:spPr>
          <a:xfrm>
            <a:off x="4343400" y="1143000"/>
            <a:ext cx="4343400" cy="5562600"/>
          </a:xfrm>
        </p:spPr>
        <p:txBody>
          <a:bodyPr/>
          <a:lstStyle/>
          <a:p>
            <a:r>
              <a:rPr lang="el-GR" sz="2000" dirty="0" err="1"/>
              <a:t>Ανάπτυξη</a:t>
            </a:r>
            <a:r>
              <a:rPr lang="el-GR" sz="2000" dirty="0"/>
              <a:t> «</a:t>
            </a:r>
            <a:r>
              <a:rPr lang="el-GR" sz="2000" dirty="0" err="1"/>
              <a:t>βασικών</a:t>
            </a:r>
            <a:r>
              <a:rPr lang="el-GR" sz="2000" dirty="0"/>
              <a:t> </a:t>
            </a:r>
            <a:r>
              <a:rPr lang="el-GR" sz="2000" dirty="0" err="1"/>
              <a:t>ικανοτήτων</a:t>
            </a:r>
            <a:r>
              <a:rPr lang="el-GR" sz="2000" dirty="0"/>
              <a:t>» </a:t>
            </a:r>
            <a:r>
              <a:rPr lang="el-GR" sz="2000" dirty="0" err="1"/>
              <a:t>όπως</a:t>
            </a:r>
            <a:r>
              <a:rPr lang="el-GR" sz="2000" dirty="0"/>
              <a:t> </a:t>
            </a:r>
            <a:r>
              <a:rPr lang="el-GR" sz="2000" dirty="0" err="1"/>
              <a:t>αυτές</a:t>
            </a:r>
            <a:r>
              <a:rPr lang="el-GR" sz="2000" dirty="0"/>
              <a:t> </a:t>
            </a:r>
            <a:r>
              <a:rPr lang="el-GR" sz="2000" dirty="0" err="1"/>
              <a:t>ορίζονται</a:t>
            </a:r>
            <a:r>
              <a:rPr lang="el-GR" sz="2000" dirty="0"/>
              <a:t> </a:t>
            </a:r>
            <a:r>
              <a:rPr lang="el-GR" sz="2000" dirty="0" err="1"/>
              <a:t>απο</a:t>
            </a:r>
            <a:r>
              <a:rPr lang="el-GR" sz="2000" dirty="0"/>
              <a:t>́ τις </a:t>
            </a:r>
            <a:r>
              <a:rPr lang="el-GR" sz="2000" dirty="0" err="1"/>
              <a:t>σύγχρονες</a:t>
            </a:r>
            <a:r>
              <a:rPr lang="el-GR" sz="2000" dirty="0"/>
              <a:t> </a:t>
            </a:r>
            <a:r>
              <a:rPr lang="el-GR" sz="2000" dirty="0" err="1"/>
              <a:t>κοινωνικές</a:t>
            </a:r>
            <a:r>
              <a:rPr lang="el-GR" sz="2000" dirty="0"/>
              <a:t>, </a:t>
            </a:r>
            <a:r>
              <a:rPr lang="el-GR" sz="2000" dirty="0" err="1"/>
              <a:t>τεχνολογικές</a:t>
            </a:r>
            <a:r>
              <a:rPr lang="el-GR" sz="2000" dirty="0"/>
              <a:t> και </a:t>
            </a:r>
            <a:r>
              <a:rPr lang="el-GR" sz="2000" dirty="0" err="1"/>
              <a:t>οικονομικές</a:t>
            </a:r>
            <a:r>
              <a:rPr lang="el-GR" sz="2000" dirty="0"/>
              <a:t> </a:t>
            </a:r>
            <a:r>
              <a:rPr lang="el-GR" sz="2000" dirty="0" err="1"/>
              <a:t>αλλαγές</a:t>
            </a:r>
            <a:r>
              <a:rPr lang="el-GR" sz="2000" dirty="0"/>
              <a:t> και </a:t>
            </a:r>
            <a:r>
              <a:rPr lang="el-GR" sz="2000" dirty="0" err="1"/>
              <a:t>εξελίξεις</a:t>
            </a:r>
            <a:r>
              <a:rPr lang="el-GR" sz="2000" dirty="0"/>
              <a:t>. </a:t>
            </a:r>
          </a:p>
          <a:p>
            <a:endParaRPr lang="el-GR" sz="2000" dirty="0"/>
          </a:p>
          <a:p>
            <a:r>
              <a:rPr lang="el-GR" sz="2000" dirty="0">
                <a:solidFill>
                  <a:srgbClr val="C00000"/>
                </a:solidFill>
              </a:rPr>
              <a:t>Διαφοροποιημένη διδασκαλία</a:t>
            </a:r>
          </a:p>
          <a:p>
            <a:r>
              <a:rPr lang="el-GR" sz="2000" dirty="0">
                <a:solidFill>
                  <a:srgbClr val="C00000"/>
                </a:solidFill>
              </a:rPr>
              <a:t>Επικοινωνία σχολείου/οικογένειας</a:t>
            </a:r>
          </a:p>
          <a:p>
            <a:r>
              <a:rPr lang="el-GR" sz="2000" dirty="0">
                <a:solidFill>
                  <a:srgbClr val="C00000"/>
                </a:solidFill>
              </a:rPr>
              <a:t>Συνέχεια εννοιών και νοημάτων μεταξύ νηπιαγωγείου και δημοτικού σχολείου</a:t>
            </a:r>
          </a:p>
          <a:p>
            <a:r>
              <a:rPr lang="el-GR" sz="2000" dirty="0">
                <a:solidFill>
                  <a:srgbClr val="C00000"/>
                </a:solidFill>
              </a:rPr>
              <a:t>Έμφαση στην προσωπική και κοινωνική ανάπτυξη</a:t>
            </a:r>
          </a:p>
          <a:p>
            <a:r>
              <a:rPr lang="el-GR" sz="2000" dirty="0">
                <a:solidFill>
                  <a:srgbClr val="C00000"/>
                </a:solidFill>
              </a:rPr>
              <a:t>Μεταβάσεις μεταξύ οικογένειας / νηπιαγωγείου / δημοτικού σχολείου</a:t>
            </a:r>
          </a:p>
          <a:p>
            <a:endParaRPr lang="sv-SE" sz="2000" dirty="0"/>
          </a:p>
        </p:txBody>
      </p:sp>
    </p:spTree>
    <p:extLst>
      <p:ext uri="{BB962C8B-B14F-4D97-AF65-F5344CB8AC3E}">
        <p14:creationId xmlns:p14="http://schemas.microsoft.com/office/powerpoint/2010/main" val="243308585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chronaki\Desktop\Papers2011_2012-2013\dihmero_2013\look back in anger\anger1.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838200"/>
            <a:ext cx="7559545" cy="5030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365075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chronaki\Desktop\Papers2011_2012-2013\dihmero_2013\look back in anger\anger12.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33400" y="762000"/>
            <a:ext cx="7805116" cy="5241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491922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chronaki\Desktop\Papers2011_2012-2013\dihmero_2013\look back in anger\anger10.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90600" y="1143000"/>
            <a:ext cx="6858000" cy="4563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517962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chronaki\Desktop\Papers2011_2012-2013\dihmero_2013\look back in anger\anger5.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76400" y="558986"/>
            <a:ext cx="5562600" cy="5637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777188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chronaki\Desktop\Papers2011_2012-2013\dihmero_2013\look back in anger\anger13.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95400" y="990600"/>
            <a:ext cx="6337364"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112578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5" name="Picture 5" descr="C:\Users\chronaki\Desktop\Papers2011_2012-2013\dihmero_2013\look back in anger\anger2.jpg"/>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457200" y="228600"/>
            <a:ext cx="8306586" cy="6221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1184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172200"/>
          </a:xfrm>
        </p:spPr>
        <p:txBody>
          <a:bodyPr>
            <a:normAutofit fontScale="92500" lnSpcReduction="10000"/>
          </a:bodyPr>
          <a:lstStyle/>
          <a:p>
            <a:pPr marL="0" indent="0" algn="ctr">
              <a:buNone/>
            </a:pPr>
            <a:r>
              <a:rPr lang="el-GR" dirty="0">
                <a:solidFill>
                  <a:srgbClr val="C00000"/>
                </a:solidFill>
                <a:latin typeface="Book Antiqua" pitchFamily="18" charset="0"/>
              </a:rPr>
              <a:t>Μητέρες ‘εργατικής τάξης’</a:t>
            </a:r>
            <a:r>
              <a:rPr lang="en-US" dirty="0">
                <a:solidFill>
                  <a:srgbClr val="C00000"/>
                </a:solidFill>
                <a:latin typeface="Book Antiqua" pitchFamily="18" charset="0"/>
              </a:rPr>
              <a:t>: </a:t>
            </a:r>
            <a:r>
              <a:rPr lang="el-GR" dirty="0">
                <a:solidFill>
                  <a:srgbClr val="C00000"/>
                </a:solidFill>
                <a:latin typeface="Book Antiqua" pitchFamily="18" charset="0"/>
              </a:rPr>
              <a:t>ηρωίδες ή θύματα</a:t>
            </a:r>
            <a:r>
              <a:rPr lang="en-US" dirty="0">
                <a:solidFill>
                  <a:srgbClr val="C00000"/>
                </a:solidFill>
                <a:latin typeface="Book Antiqua" pitchFamily="18" charset="0"/>
              </a:rPr>
              <a:t>;</a:t>
            </a:r>
            <a:endParaRPr lang="el-GR" dirty="0">
              <a:solidFill>
                <a:srgbClr val="C00000"/>
              </a:solidFill>
              <a:latin typeface="Book Antiqua" pitchFamily="18" charset="0"/>
            </a:endParaRPr>
          </a:p>
          <a:p>
            <a:pPr marL="0" indent="0" algn="just">
              <a:buNone/>
            </a:pPr>
            <a:endParaRPr lang="el-GR" sz="2400" dirty="0">
              <a:latin typeface="Book Antiqua" pitchFamily="18" charset="0"/>
            </a:endParaRPr>
          </a:p>
          <a:p>
            <a:pPr marL="0" indent="0" algn="just">
              <a:buNone/>
            </a:pPr>
            <a:r>
              <a:rPr lang="el-GR" sz="2400" dirty="0">
                <a:latin typeface="Book Antiqua" pitchFamily="18" charset="0"/>
              </a:rPr>
              <a:t>Τα μορφωμένα παιδιά της εργατικής τάξης τα οποία εκείνη την στιγμή βίωναν το δράμα του νεροχύτη της κουζίνας περιφρονούσαν βαθειά την κοινωνική τους καταγωγή. </a:t>
            </a:r>
          </a:p>
          <a:p>
            <a:pPr marL="0" indent="0" algn="just">
              <a:buNone/>
            </a:pPr>
            <a:endParaRPr lang="el-GR" sz="2400" dirty="0">
              <a:latin typeface="Book Antiqua" pitchFamily="18" charset="0"/>
            </a:endParaRPr>
          </a:p>
          <a:p>
            <a:pPr marL="0" indent="0" algn="just">
              <a:buNone/>
            </a:pPr>
            <a:r>
              <a:rPr lang="el-GR" sz="2400" dirty="0">
                <a:latin typeface="Book Antiqua" pitchFamily="18" charset="0"/>
              </a:rPr>
              <a:t>Συγκεκριμένα </a:t>
            </a:r>
            <a:r>
              <a:rPr lang="el-GR" sz="2400" dirty="0">
                <a:solidFill>
                  <a:srgbClr val="C00000"/>
                </a:solidFill>
                <a:latin typeface="Book Antiqua" pitchFamily="18" charset="0"/>
              </a:rPr>
              <a:t>μισούσαν τις μητέρες </a:t>
            </a:r>
            <a:r>
              <a:rPr lang="el-GR" sz="2400" dirty="0">
                <a:latin typeface="Book Antiqua" pitchFamily="18" charset="0"/>
              </a:rPr>
              <a:t>τους για το σωρό ρούχα που περίμεναν να σιδερωθούν και την στέρηση επικοινωνίας. </a:t>
            </a:r>
          </a:p>
          <a:p>
            <a:pPr marL="0" indent="0" algn="just">
              <a:buNone/>
            </a:pPr>
            <a:r>
              <a:rPr lang="el-GR" sz="2400" dirty="0">
                <a:latin typeface="Book Antiqua" pitchFamily="18" charset="0"/>
              </a:rPr>
              <a:t>Ταυτόχρονα, άλλοι άνδρες της ίδιας τάξης </a:t>
            </a:r>
            <a:r>
              <a:rPr lang="el-GR" sz="2400" dirty="0">
                <a:solidFill>
                  <a:srgbClr val="C00000"/>
                </a:solidFill>
                <a:latin typeface="Book Antiqua" pitchFamily="18" charset="0"/>
              </a:rPr>
              <a:t>ευλογούσαν τις μητέρες </a:t>
            </a:r>
            <a:r>
              <a:rPr lang="el-GR" sz="2400" dirty="0">
                <a:latin typeface="Book Antiqua" pitchFamily="18" charset="0"/>
              </a:rPr>
              <a:t>τους  -όπως αναφέρει η </a:t>
            </a:r>
            <a:r>
              <a:rPr lang="en-US" sz="2400" dirty="0">
                <a:latin typeface="Book Antiqua" pitchFamily="18" charset="0"/>
              </a:rPr>
              <a:t>Carolyn </a:t>
            </a:r>
            <a:r>
              <a:rPr lang="en-US" sz="2400" dirty="0" err="1">
                <a:latin typeface="Book Antiqua" pitchFamily="18" charset="0"/>
              </a:rPr>
              <a:t>Steedman</a:t>
            </a:r>
            <a:r>
              <a:rPr lang="en-US" sz="2400" dirty="0">
                <a:latin typeface="Book Antiqua" pitchFamily="18" charset="0"/>
              </a:rPr>
              <a:t>. </a:t>
            </a:r>
            <a:endParaRPr lang="el-GR" sz="2400" dirty="0">
              <a:latin typeface="Book Antiqua" pitchFamily="18" charset="0"/>
            </a:endParaRPr>
          </a:p>
          <a:p>
            <a:pPr marL="0" indent="0" algn="just">
              <a:buNone/>
            </a:pPr>
            <a:endParaRPr lang="el-GR" sz="2400" dirty="0">
              <a:latin typeface="Book Antiqua" pitchFamily="18" charset="0"/>
            </a:endParaRPr>
          </a:p>
          <a:p>
            <a:pPr marL="0" indent="0" algn="just">
              <a:buNone/>
            </a:pPr>
            <a:r>
              <a:rPr lang="el-GR" sz="2400" dirty="0">
                <a:latin typeface="Book Antiqua" pitchFamily="18" charset="0"/>
              </a:rPr>
              <a:t>Εν τέλει, η μητέρα καθίσταται υπεύθυνη τόσο για τις επιτυχίες όσο και για τις αποτυχίες κάθε προσπάθειας για ίσες ευκαιρίες και εξασφάλισης δημοκρατίας. Συγκεκριμένα, μέσω της διδασκαλίας τους οι μητέρες της εργατικής τάξης τελεσίδικα καθορίζουν την εκπαιδευτική επιτυχία ή αποτυχία των παιδιών εργατικής προέλευσης.</a:t>
            </a:r>
          </a:p>
          <a:p>
            <a:pPr marL="0" indent="0" algn="just">
              <a:buNone/>
            </a:pPr>
            <a:endParaRPr lang="el-GR" sz="2400" dirty="0">
              <a:latin typeface="Book Antiqua" pitchFamily="18" charset="0"/>
            </a:endParaRPr>
          </a:p>
          <a:p>
            <a:pPr marL="0" indent="0" algn="just">
              <a:buNone/>
            </a:pPr>
            <a:endParaRPr lang="el-GR" sz="2400" dirty="0">
              <a:latin typeface="Book Antiqua" pitchFamily="18" charset="0"/>
            </a:endParaRPr>
          </a:p>
          <a:p>
            <a:pPr marL="0" indent="0" algn="just">
              <a:buNone/>
            </a:pPr>
            <a:endParaRPr lang="en-US" sz="2400" dirty="0">
              <a:latin typeface="Book Antiqua" pitchFamily="18" charset="0"/>
            </a:endParaRPr>
          </a:p>
        </p:txBody>
      </p:sp>
    </p:spTree>
    <p:extLst>
      <p:ext uri="{BB962C8B-B14F-4D97-AF65-F5344CB8AC3E}">
        <p14:creationId xmlns:p14="http://schemas.microsoft.com/office/powerpoint/2010/main" val="306325904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l-GR" dirty="0">
                <a:solidFill>
                  <a:srgbClr val="C00000"/>
                </a:solidFill>
                <a:latin typeface="Book Antiqua" pitchFamily="18" charset="0"/>
              </a:rPr>
              <a:t>οι μητέρες ‘εργαλειακά’</a:t>
            </a:r>
          </a:p>
        </p:txBody>
      </p:sp>
      <p:sp>
        <p:nvSpPr>
          <p:cNvPr id="3" name="Content Placeholder 2"/>
          <p:cNvSpPr>
            <a:spLocks noGrp="1"/>
          </p:cNvSpPr>
          <p:nvPr>
            <p:ph idx="1"/>
          </p:nvPr>
        </p:nvSpPr>
        <p:spPr>
          <a:xfrm>
            <a:off x="457200" y="990600"/>
            <a:ext cx="8229600" cy="5638800"/>
          </a:xfrm>
        </p:spPr>
        <p:txBody>
          <a:bodyPr>
            <a:normAutofit fontScale="85000" lnSpcReduction="20000"/>
          </a:bodyPr>
          <a:lstStyle/>
          <a:p>
            <a:pPr marL="0" indent="0" algn="just">
              <a:buNone/>
            </a:pPr>
            <a:r>
              <a:rPr lang="el-GR" dirty="0">
                <a:latin typeface="Book Antiqua" pitchFamily="18" charset="0"/>
              </a:rPr>
              <a:t>...διαμεσολαβούν την ‘κοινωνική άνοδο’ στη ‘νέα μεσαία τάξη’.</a:t>
            </a:r>
          </a:p>
          <a:p>
            <a:endParaRPr lang="el-GR" dirty="0">
              <a:latin typeface="Book Antiqua" pitchFamily="18" charset="0"/>
            </a:endParaRPr>
          </a:p>
          <a:p>
            <a:r>
              <a:rPr lang="el-GR" dirty="0">
                <a:latin typeface="Book Antiqua" pitchFamily="18" charset="0"/>
              </a:rPr>
              <a:t>Η ‘νέα μεσαία τάξη’ ‘η καλύτερα ο όρος ‘νέες μεσαίες τάξεις’ αναφέρεται στις κοινωνικές τάξεις ππυ δημιουργούνται ως αποτέλεσμα της κοινωνικής ανόδου γόνων της εργατικής τάξης κύρια μέσω της εκπαίδευσης αλλά και των νέων μορφών εργασίας αλλά και λόγω μιας μετανεωτερικής κουλτούρας ζωής και κατανάλωσης στο πλαίσιο μιας παγκοσμιοποιημένης οικονομίας</a:t>
            </a:r>
            <a:r>
              <a:rPr lang="en-US" dirty="0">
                <a:latin typeface="Book Antiqua" pitchFamily="18" charset="0"/>
              </a:rPr>
              <a:t>.</a:t>
            </a:r>
          </a:p>
          <a:p>
            <a:endParaRPr lang="en-US" dirty="0">
              <a:latin typeface="Book Antiqua" pitchFamily="18" charset="0"/>
            </a:endParaRPr>
          </a:p>
          <a:p>
            <a:pPr lvl="1"/>
            <a:r>
              <a:rPr lang="en-US" dirty="0">
                <a:latin typeface="Book Antiqua" pitchFamily="18" charset="0"/>
              </a:rPr>
              <a:t>Lange, H &amp; Meir, L. 2009. The New Middle Classes. </a:t>
            </a:r>
            <a:r>
              <a:rPr lang="en-US" dirty="0" err="1">
                <a:latin typeface="Book Antiqua" pitchFamily="18" charset="0"/>
              </a:rPr>
              <a:t>Globalisying</a:t>
            </a:r>
            <a:r>
              <a:rPr lang="en-US" dirty="0">
                <a:latin typeface="Book Antiqua" pitchFamily="18" charset="0"/>
              </a:rPr>
              <a:t> Lifestyles, Consumerism and Environmental Concern. Springer.</a:t>
            </a:r>
            <a:endParaRPr lang="el-GR" dirty="0">
              <a:latin typeface="Book Antiqua" pitchFamily="18" charset="0"/>
            </a:endParaRPr>
          </a:p>
          <a:p>
            <a:endParaRPr lang="el-GR" dirty="0">
              <a:latin typeface="Book Antiqua" pitchFamily="18" charset="0"/>
            </a:endParaRPr>
          </a:p>
          <a:p>
            <a:endParaRPr lang="el-GR" dirty="0">
              <a:latin typeface="Book Antiqua" pitchFamily="18" charset="0"/>
            </a:endParaRPr>
          </a:p>
          <a:p>
            <a:endParaRPr lang="el-GR" dirty="0"/>
          </a:p>
        </p:txBody>
      </p:sp>
    </p:spTree>
    <p:extLst>
      <p:ext uri="{BB962C8B-B14F-4D97-AF65-F5344CB8AC3E}">
        <p14:creationId xmlns:p14="http://schemas.microsoft.com/office/powerpoint/2010/main" val="140331706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897563"/>
          </a:xfrm>
        </p:spPr>
        <p:txBody>
          <a:bodyPr>
            <a:normAutofit fontScale="85000" lnSpcReduction="20000"/>
          </a:bodyPr>
          <a:lstStyle/>
          <a:p>
            <a:pPr marL="0" indent="0" algn="ctr">
              <a:buNone/>
            </a:pPr>
            <a:r>
              <a:rPr lang="el-GR" sz="3800" dirty="0">
                <a:solidFill>
                  <a:srgbClr val="C00000"/>
                </a:solidFill>
                <a:latin typeface="Book Antiqua" pitchFamily="18" charset="0"/>
              </a:rPr>
              <a:t>Μητέρες και Δημοκρατία</a:t>
            </a:r>
          </a:p>
          <a:p>
            <a:endParaRPr lang="el-GR" dirty="0">
              <a:latin typeface="Book Antiqua" pitchFamily="18" charset="0"/>
            </a:endParaRPr>
          </a:p>
          <a:p>
            <a:r>
              <a:rPr lang="el-GR" dirty="0">
                <a:latin typeface="Book Antiqua" pitchFamily="18" charset="0"/>
              </a:rPr>
              <a:t>Αυτές οι ιστορίες ταξιδεύουν και φτάνουν στο σήμερα συνεχίζοντας πεισματικά να αποτελούν την ‘αλήθεια’ για την διασφάλιση μιας (νεο)φιλελεύθερης δημοκρατίας δια μέσω της απλήρωτης και αθέατης εργασίας των γυναικών στο χώρο της οικογενειακής στέγης.</a:t>
            </a:r>
          </a:p>
          <a:p>
            <a:endParaRPr lang="el-GR" dirty="0">
              <a:latin typeface="Book Antiqua" pitchFamily="18" charset="0"/>
            </a:endParaRPr>
          </a:p>
          <a:p>
            <a:r>
              <a:rPr lang="el-GR" dirty="0">
                <a:latin typeface="Book Antiqua" pitchFamily="18" charset="0"/>
              </a:rPr>
              <a:t>Ακόμη και η καταγεγραμμένη εκπαιδευτική αποτυχία των κοριτσιών κατά τη δεκαετία των 1970ς αποδίδεται στις μητέρες –οι οποίες αποτελούν άκαμπτα μοντέλα για τις κόρες τους με αρνητικά έμφυλα στερεότυπα. Έτσι, όλες οι γυναίκες ως μητέρες αποτύγχαναν να υπερασπιστούν την ίδια την πρόοδο.</a:t>
            </a:r>
          </a:p>
          <a:p>
            <a:endParaRPr lang="el-GR" dirty="0"/>
          </a:p>
        </p:txBody>
      </p:sp>
    </p:spTree>
    <p:extLst>
      <p:ext uri="{BB962C8B-B14F-4D97-AF65-F5344CB8AC3E}">
        <p14:creationId xmlns:p14="http://schemas.microsoft.com/office/powerpoint/2010/main" val="308133190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rgbClr val="C00000"/>
                </a:solidFill>
                <a:latin typeface="Book Antiqua" pitchFamily="18" charset="0"/>
              </a:rPr>
              <a:t>Η κουζίνα...</a:t>
            </a:r>
          </a:p>
        </p:txBody>
      </p:sp>
      <p:sp>
        <p:nvSpPr>
          <p:cNvPr id="3" name="Content Placeholder 2"/>
          <p:cNvSpPr>
            <a:spLocks noGrp="1"/>
          </p:cNvSpPr>
          <p:nvPr>
            <p:ph idx="1"/>
          </p:nvPr>
        </p:nvSpPr>
        <p:spPr/>
        <p:txBody>
          <a:bodyPr>
            <a:normAutofit fontScale="92500" lnSpcReduction="10000"/>
          </a:bodyPr>
          <a:lstStyle/>
          <a:p>
            <a:pPr marL="0" indent="0">
              <a:buNone/>
            </a:pPr>
            <a:r>
              <a:rPr lang="el-GR" dirty="0">
                <a:latin typeface="Book Antiqua" pitchFamily="18" charset="0"/>
              </a:rPr>
              <a:t>....υπάρχει μια σημαντική ιστορία να ειπωθεί για την ‘κουζίνα’ και για το πως τελικά έγινε ο τόπος διασφάλισης της δημοκρατίας μέσω της ρύθμισης της ίδιας της μητρικής φροντίδας προς τα παιδιά της ενώ ταυτόχρονα γίνεται ένας καταπιεστικός χώρος όπου η γυναικεία εργασία φυσικοποιείται και κανονικοποιείται.</a:t>
            </a:r>
          </a:p>
          <a:p>
            <a:endParaRPr lang="el-GR" dirty="0">
              <a:latin typeface="Book Antiqua" pitchFamily="18" charset="0"/>
            </a:endParaRPr>
          </a:p>
          <a:p>
            <a:r>
              <a:rPr lang="el-GR" dirty="0">
                <a:solidFill>
                  <a:srgbClr val="C00000"/>
                </a:solidFill>
                <a:latin typeface="Book Antiqua" pitchFamily="18" charset="0"/>
              </a:rPr>
              <a:t>Πως όμως ασκείται αυτή η ‘ρύθμιση’</a:t>
            </a:r>
            <a:r>
              <a:rPr lang="en-US" dirty="0">
                <a:solidFill>
                  <a:srgbClr val="C00000"/>
                </a:solidFill>
                <a:latin typeface="Book Antiqua" pitchFamily="18" charset="0"/>
              </a:rPr>
              <a:t>;</a:t>
            </a:r>
            <a:endParaRPr lang="el-GR" dirty="0">
              <a:solidFill>
                <a:srgbClr val="C00000"/>
              </a:solidFill>
              <a:latin typeface="Book Antiqua" pitchFamily="18" charset="0"/>
            </a:endParaRPr>
          </a:p>
          <a:p>
            <a:r>
              <a:rPr lang="el-GR" dirty="0">
                <a:solidFill>
                  <a:srgbClr val="C00000"/>
                </a:solidFill>
                <a:latin typeface="Book Antiqua" pitchFamily="18" charset="0"/>
              </a:rPr>
              <a:t>Και με τι κόστος</a:t>
            </a:r>
            <a:r>
              <a:rPr lang="en-US" dirty="0">
                <a:solidFill>
                  <a:srgbClr val="C00000"/>
                </a:solidFill>
                <a:latin typeface="Book Antiqua" pitchFamily="18" charset="0"/>
              </a:rPr>
              <a:t>;</a:t>
            </a:r>
            <a:endParaRPr lang="el-GR" dirty="0">
              <a:solidFill>
                <a:srgbClr val="C00000"/>
              </a:solidFill>
              <a:latin typeface="Book Antiqua" pitchFamily="18" charset="0"/>
            </a:endParaRPr>
          </a:p>
        </p:txBody>
      </p:sp>
    </p:spTree>
    <p:extLst>
      <p:ext uri="{BB962C8B-B14F-4D97-AF65-F5344CB8AC3E}">
        <p14:creationId xmlns:p14="http://schemas.microsoft.com/office/powerpoint/2010/main" val="2076702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C74A0E-B5DC-B74F-820E-F708D3F528EA}"/>
              </a:ext>
            </a:extLst>
          </p:cNvPr>
          <p:cNvSpPr>
            <a:spLocks noGrp="1"/>
          </p:cNvSpPr>
          <p:nvPr>
            <p:ph sz="half" idx="1"/>
          </p:nvPr>
        </p:nvSpPr>
        <p:spPr>
          <a:xfrm>
            <a:off x="0" y="533400"/>
            <a:ext cx="4038600" cy="6172200"/>
          </a:xfrm>
        </p:spPr>
        <p:txBody>
          <a:bodyPr/>
          <a:lstStyle/>
          <a:p>
            <a:r>
              <a:rPr lang="el-GR" sz="1800" dirty="0"/>
              <a:t>Τα </a:t>
            </a:r>
            <a:r>
              <a:rPr lang="el-GR" sz="1800" dirty="0" err="1"/>
              <a:t>σύγχρονα</a:t>
            </a:r>
            <a:r>
              <a:rPr lang="el-GR" sz="1800" dirty="0"/>
              <a:t> </a:t>
            </a:r>
            <a:r>
              <a:rPr lang="el-GR" sz="1800" dirty="0" err="1"/>
              <a:t>προγράμματα</a:t>
            </a:r>
            <a:r>
              <a:rPr lang="el-GR" sz="1800" dirty="0"/>
              <a:t> </a:t>
            </a:r>
            <a:r>
              <a:rPr lang="el-GR" sz="1800" dirty="0" err="1"/>
              <a:t>σπουδών</a:t>
            </a:r>
            <a:r>
              <a:rPr lang="el-GR" sz="1800" dirty="0"/>
              <a:t> </a:t>
            </a:r>
            <a:r>
              <a:rPr lang="el-GR" sz="1800" dirty="0" err="1"/>
              <a:t>καλούνται</a:t>
            </a:r>
            <a:r>
              <a:rPr lang="el-GR" sz="1800" dirty="0"/>
              <a:t> να </a:t>
            </a:r>
            <a:r>
              <a:rPr lang="el-GR" sz="1800" dirty="0" err="1"/>
              <a:t>εφοδιάσουν</a:t>
            </a:r>
            <a:r>
              <a:rPr lang="el-GR" sz="1800" dirty="0"/>
              <a:t> τους </a:t>
            </a:r>
            <a:r>
              <a:rPr lang="el-GR" sz="1800" dirty="0" err="1"/>
              <a:t>μαθητές</a:t>
            </a:r>
            <a:r>
              <a:rPr lang="el-GR" sz="1800" dirty="0"/>
              <a:t> με τις </a:t>
            </a:r>
            <a:r>
              <a:rPr lang="el-GR" sz="1800" dirty="0" err="1"/>
              <a:t>απαραίτητες</a:t>
            </a:r>
            <a:r>
              <a:rPr lang="el-GR" sz="1800" dirty="0"/>
              <a:t> </a:t>
            </a:r>
            <a:r>
              <a:rPr lang="el-GR" sz="1800" dirty="0" err="1"/>
              <a:t>ικανότητες</a:t>
            </a:r>
            <a:r>
              <a:rPr lang="el-GR" sz="1800" dirty="0"/>
              <a:t>, τις </a:t>
            </a:r>
            <a:r>
              <a:rPr lang="el-GR" sz="1800" dirty="0" err="1"/>
              <a:t>οποίες</a:t>
            </a:r>
            <a:r>
              <a:rPr lang="el-GR" sz="1800" dirty="0"/>
              <a:t> «...</a:t>
            </a:r>
            <a:r>
              <a:rPr lang="el-GR" sz="1800" dirty="0" err="1"/>
              <a:t>χρειάζονται</a:t>
            </a:r>
            <a:r>
              <a:rPr lang="el-GR" sz="1800" dirty="0"/>
              <a:t> οι </a:t>
            </a:r>
            <a:r>
              <a:rPr lang="el-GR" sz="1800" dirty="0" err="1"/>
              <a:t>πολίτες</a:t>
            </a:r>
            <a:r>
              <a:rPr lang="el-GR" sz="1800" dirty="0"/>
              <a:t> για την </a:t>
            </a:r>
            <a:r>
              <a:rPr lang="el-GR" sz="1800" dirty="0" err="1"/>
              <a:t>προσωπικη</a:t>
            </a:r>
            <a:r>
              <a:rPr lang="el-GR" sz="1800" dirty="0"/>
              <a:t>́ τους </a:t>
            </a:r>
            <a:r>
              <a:rPr lang="el-GR" sz="1800" dirty="0" err="1"/>
              <a:t>ολοκλήρωση</a:t>
            </a:r>
            <a:r>
              <a:rPr lang="el-GR" sz="1800" dirty="0"/>
              <a:t>, την </a:t>
            </a:r>
            <a:r>
              <a:rPr lang="el-GR" sz="1800" dirty="0" err="1"/>
              <a:t>κοινωνικη</a:t>
            </a:r>
            <a:r>
              <a:rPr lang="el-GR" sz="1800" dirty="0"/>
              <a:t>́ </a:t>
            </a:r>
            <a:r>
              <a:rPr lang="el-GR" sz="1800" dirty="0" err="1"/>
              <a:t>ένταξη</a:t>
            </a:r>
            <a:r>
              <a:rPr lang="el-GR" sz="1800" dirty="0"/>
              <a:t>, την </a:t>
            </a:r>
            <a:r>
              <a:rPr lang="el-GR" sz="1800" dirty="0" err="1"/>
              <a:t>ενεργο</a:t>
            </a:r>
            <a:r>
              <a:rPr lang="el-GR" sz="1800" dirty="0"/>
              <a:t>́ </a:t>
            </a:r>
            <a:r>
              <a:rPr lang="el-GR" sz="1800" dirty="0" err="1"/>
              <a:t>ιδιότητα</a:t>
            </a:r>
            <a:r>
              <a:rPr lang="el-GR" sz="1800" dirty="0"/>
              <a:t> του </a:t>
            </a:r>
            <a:r>
              <a:rPr lang="el-GR" sz="1800" dirty="0" err="1"/>
              <a:t>πολίτη</a:t>
            </a:r>
            <a:r>
              <a:rPr lang="el-GR" sz="1800" dirty="0"/>
              <a:t> και την </a:t>
            </a:r>
            <a:r>
              <a:rPr lang="el-GR" sz="1800" dirty="0" err="1"/>
              <a:t>απασχολησιμότητα</a:t>
            </a:r>
            <a:r>
              <a:rPr lang="el-GR" sz="1800" dirty="0"/>
              <a:t>́ τους στην </a:t>
            </a:r>
            <a:r>
              <a:rPr lang="el-GR" sz="1800" dirty="0" err="1"/>
              <a:t>κοινωνία</a:t>
            </a:r>
            <a:r>
              <a:rPr lang="el-GR" sz="1800" dirty="0"/>
              <a:t> μας που </a:t>
            </a:r>
            <a:r>
              <a:rPr lang="el-GR" sz="1800" dirty="0" err="1"/>
              <a:t>βασίζεται</a:t>
            </a:r>
            <a:r>
              <a:rPr lang="el-GR" sz="1800" dirty="0"/>
              <a:t> στη </a:t>
            </a:r>
            <a:r>
              <a:rPr lang="el-GR" sz="1800" dirty="0" err="1"/>
              <a:t>γνώση</a:t>
            </a:r>
            <a:r>
              <a:rPr lang="el-GR" sz="1800" dirty="0"/>
              <a:t>» </a:t>
            </a:r>
          </a:p>
          <a:p>
            <a:endParaRPr lang="el-GR" sz="1800" dirty="0"/>
          </a:p>
          <a:p>
            <a:r>
              <a:rPr lang="el-GR" sz="1800" dirty="0"/>
              <a:t>Οι </a:t>
            </a:r>
            <a:r>
              <a:rPr lang="el-GR" sz="1800" dirty="0" err="1"/>
              <a:t>ικανότητες</a:t>
            </a:r>
            <a:r>
              <a:rPr lang="el-GR" sz="1800" dirty="0"/>
              <a:t> </a:t>
            </a:r>
            <a:r>
              <a:rPr lang="el-GR" sz="1800" dirty="0" err="1"/>
              <a:t>αυτές</a:t>
            </a:r>
            <a:r>
              <a:rPr lang="el-GR" sz="1800" dirty="0"/>
              <a:t> </a:t>
            </a:r>
            <a:r>
              <a:rPr lang="el-GR" sz="1800" dirty="0" err="1"/>
              <a:t>αποτελούν</a:t>
            </a:r>
            <a:r>
              <a:rPr lang="el-GR" sz="1800" dirty="0"/>
              <a:t> </a:t>
            </a:r>
            <a:r>
              <a:rPr lang="el-GR" sz="1800" dirty="0" err="1"/>
              <a:t>έναν</a:t>
            </a:r>
            <a:r>
              <a:rPr lang="el-GR" sz="1800" dirty="0"/>
              <a:t> </a:t>
            </a:r>
            <a:r>
              <a:rPr lang="el-GR" sz="1800" dirty="0" err="1"/>
              <a:t>συνδυασμο</a:t>
            </a:r>
            <a:r>
              <a:rPr lang="el-GR" sz="1800" dirty="0"/>
              <a:t>́ </a:t>
            </a:r>
            <a:r>
              <a:rPr lang="el-GR" sz="1800" dirty="0" err="1"/>
              <a:t>γνώσεων</a:t>
            </a:r>
            <a:r>
              <a:rPr lang="el-GR" sz="1800" dirty="0"/>
              <a:t>, </a:t>
            </a:r>
            <a:r>
              <a:rPr lang="el-GR" sz="1800" dirty="0" err="1"/>
              <a:t>δεξιοτήτων</a:t>
            </a:r>
            <a:r>
              <a:rPr lang="el-GR" sz="1800" dirty="0"/>
              <a:t>, </a:t>
            </a:r>
            <a:r>
              <a:rPr lang="el-GR" sz="1800" dirty="0" err="1"/>
              <a:t>αξιών</a:t>
            </a:r>
            <a:r>
              <a:rPr lang="el-GR" sz="1800" dirty="0"/>
              <a:t> και </a:t>
            </a:r>
            <a:r>
              <a:rPr lang="el-GR" sz="1800" dirty="0" err="1"/>
              <a:t>στάσεων</a:t>
            </a:r>
            <a:r>
              <a:rPr lang="el-GR" sz="1800" dirty="0"/>
              <a:t>. </a:t>
            </a:r>
          </a:p>
          <a:p>
            <a:r>
              <a:rPr lang="el-GR" sz="1800" dirty="0" err="1"/>
              <a:t>Αναπτύσσονται</a:t>
            </a:r>
            <a:r>
              <a:rPr lang="el-GR" sz="1800" dirty="0"/>
              <a:t> </a:t>
            </a:r>
            <a:r>
              <a:rPr lang="el-GR" sz="1800" dirty="0" err="1"/>
              <a:t>βαθμιαία</a:t>
            </a:r>
            <a:r>
              <a:rPr lang="el-GR" sz="1800" dirty="0"/>
              <a:t> καθ’ </a:t>
            </a:r>
            <a:r>
              <a:rPr lang="el-GR" sz="1800" dirty="0" err="1"/>
              <a:t>όλη</a:t>
            </a:r>
            <a:r>
              <a:rPr lang="el-GR" sz="1800" dirty="0"/>
              <a:t> τη </a:t>
            </a:r>
            <a:r>
              <a:rPr lang="el-GR" sz="1800" dirty="0" err="1"/>
              <a:t>διάρκεια</a:t>
            </a:r>
            <a:r>
              <a:rPr lang="el-GR" sz="1800" dirty="0"/>
              <a:t> της </a:t>
            </a:r>
            <a:r>
              <a:rPr lang="el-GR" sz="1800" dirty="0" err="1"/>
              <a:t>εκπαίδευσης</a:t>
            </a:r>
            <a:r>
              <a:rPr lang="el-GR" sz="1800" dirty="0"/>
              <a:t>, </a:t>
            </a:r>
            <a:r>
              <a:rPr lang="el-GR" sz="1800" dirty="0" err="1"/>
              <a:t>μέσα</a:t>
            </a:r>
            <a:r>
              <a:rPr lang="el-GR" sz="1800" dirty="0"/>
              <a:t> κι </a:t>
            </a:r>
            <a:r>
              <a:rPr lang="el-GR" sz="1800" dirty="0" err="1"/>
              <a:t>έξω</a:t>
            </a:r>
            <a:r>
              <a:rPr lang="el-GR" sz="1800" dirty="0"/>
              <a:t> </a:t>
            </a:r>
            <a:r>
              <a:rPr lang="el-GR" sz="1800" dirty="0" err="1"/>
              <a:t>απο</a:t>
            </a:r>
            <a:r>
              <a:rPr lang="el-GR" sz="1800" dirty="0"/>
              <a:t>́ το </a:t>
            </a:r>
            <a:r>
              <a:rPr lang="el-GR" sz="1800" dirty="0" err="1"/>
              <a:t>σχολείο</a:t>
            </a:r>
            <a:r>
              <a:rPr lang="el-GR" sz="1800" dirty="0"/>
              <a:t>, </a:t>
            </a:r>
            <a:r>
              <a:rPr lang="el-GR" sz="1800" dirty="0" err="1"/>
              <a:t>αλλα</a:t>
            </a:r>
            <a:r>
              <a:rPr lang="el-GR" sz="1800" dirty="0"/>
              <a:t>́ και </a:t>
            </a:r>
            <a:r>
              <a:rPr lang="el-GR" sz="1800" dirty="0" err="1"/>
              <a:t>κατα</a:t>
            </a:r>
            <a:r>
              <a:rPr lang="el-GR" sz="1800" dirty="0"/>
              <a:t>́ την </a:t>
            </a:r>
            <a:r>
              <a:rPr lang="el-GR" sz="1800" dirty="0" err="1"/>
              <a:t>ενήλικη</a:t>
            </a:r>
            <a:r>
              <a:rPr lang="el-GR" sz="1800" dirty="0"/>
              <a:t> </a:t>
            </a:r>
            <a:r>
              <a:rPr lang="el-GR" sz="1800" dirty="0" err="1"/>
              <a:t>ζωη</a:t>
            </a:r>
            <a:r>
              <a:rPr lang="el-GR" sz="1800" dirty="0"/>
              <a:t>́, δια </a:t>
            </a:r>
            <a:r>
              <a:rPr lang="el-GR" sz="1800" dirty="0" err="1"/>
              <a:t>βίου</a:t>
            </a:r>
            <a:r>
              <a:rPr lang="el-GR" sz="1800" dirty="0"/>
              <a:t>.  </a:t>
            </a:r>
          </a:p>
          <a:p>
            <a:endParaRPr lang="el-GR" sz="1600" dirty="0"/>
          </a:p>
          <a:p>
            <a:pPr marL="0" indent="0">
              <a:buNone/>
            </a:pPr>
            <a:r>
              <a:rPr lang="el-GR" sz="1600" dirty="0"/>
              <a:t>«</a:t>
            </a:r>
            <a:r>
              <a:rPr lang="el-GR" sz="1600" dirty="0" err="1"/>
              <a:t>Βασικές</a:t>
            </a:r>
            <a:r>
              <a:rPr lang="el-GR" sz="1600" dirty="0"/>
              <a:t> </a:t>
            </a:r>
            <a:r>
              <a:rPr lang="el-GR" sz="1600" dirty="0" err="1"/>
              <a:t>ικανότητες</a:t>
            </a:r>
            <a:r>
              <a:rPr lang="el-GR" sz="1600" dirty="0"/>
              <a:t> για τη δια </a:t>
            </a:r>
            <a:r>
              <a:rPr lang="el-GR" sz="1600" dirty="0" err="1"/>
              <a:t>βίου</a:t>
            </a:r>
            <a:r>
              <a:rPr lang="el-GR" sz="1600" dirty="0"/>
              <a:t> </a:t>
            </a:r>
            <a:r>
              <a:rPr lang="el-GR" sz="1600" dirty="0" err="1"/>
              <a:t>μάθηση</a:t>
            </a:r>
            <a:r>
              <a:rPr lang="el-GR" sz="1600" dirty="0"/>
              <a:t>: </a:t>
            </a:r>
            <a:r>
              <a:rPr lang="el-GR" sz="1600" dirty="0" err="1"/>
              <a:t>Ευρωπαϊκο</a:t>
            </a:r>
            <a:r>
              <a:rPr lang="el-GR" sz="1600" dirty="0"/>
              <a:t>́ </a:t>
            </a:r>
            <a:r>
              <a:rPr lang="el-GR" sz="1600" dirty="0" err="1"/>
              <a:t>Πλαίσιο</a:t>
            </a:r>
            <a:r>
              <a:rPr lang="el-GR" sz="1600" dirty="0"/>
              <a:t> </a:t>
            </a:r>
            <a:r>
              <a:rPr lang="el-GR" sz="1600" dirty="0" err="1"/>
              <a:t>Αναφοράς</a:t>
            </a:r>
            <a:r>
              <a:rPr lang="el-GR" sz="1600" dirty="0"/>
              <a:t>», σελ. 3</a:t>
            </a:r>
            <a:r>
              <a:rPr lang="el-GR" sz="1200" dirty="0"/>
              <a:t>. </a:t>
            </a:r>
            <a:r>
              <a:rPr lang="sv-SE" sz="1200" dirty="0"/>
              <a:t>http://</a:t>
            </a:r>
            <a:r>
              <a:rPr lang="sv-SE" sz="1200" dirty="0" err="1"/>
              <a:t>ec.europa.eu</a:t>
            </a:r>
            <a:r>
              <a:rPr lang="sv-SE" sz="1200" dirty="0"/>
              <a:t>/</a:t>
            </a:r>
            <a:r>
              <a:rPr lang="sv-SE" sz="1200" dirty="0" err="1"/>
              <a:t>dgs</a:t>
            </a:r>
            <a:r>
              <a:rPr lang="sv-SE" sz="1200" dirty="0"/>
              <a:t>/</a:t>
            </a:r>
            <a:r>
              <a:rPr lang="sv-SE" sz="1200" dirty="0" err="1"/>
              <a:t>education_culture</a:t>
            </a:r>
            <a:r>
              <a:rPr lang="sv-SE" sz="1200" dirty="0"/>
              <a:t>/</a:t>
            </a:r>
            <a:r>
              <a:rPr lang="sv-SE" sz="1200" dirty="0" err="1"/>
              <a:t>publ</a:t>
            </a:r>
            <a:r>
              <a:rPr lang="sv-SE" sz="1200" dirty="0"/>
              <a:t>/</a:t>
            </a:r>
            <a:r>
              <a:rPr lang="sv-SE" sz="1200" dirty="0" err="1"/>
              <a:t>pdf</a:t>
            </a:r>
            <a:r>
              <a:rPr lang="sv-SE" sz="1200" dirty="0"/>
              <a:t>/</a:t>
            </a:r>
            <a:r>
              <a:rPr lang="sv-SE" sz="1200" dirty="0" err="1"/>
              <a:t>ll</a:t>
            </a:r>
            <a:r>
              <a:rPr lang="sv-SE" sz="1200" dirty="0"/>
              <a:t>- </a:t>
            </a:r>
            <a:r>
              <a:rPr lang="sv-SE" sz="1200" dirty="0" err="1"/>
              <a:t>learning</a:t>
            </a:r>
            <a:r>
              <a:rPr lang="sv-SE" sz="1200" dirty="0"/>
              <a:t>/</a:t>
            </a:r>
            <a:r>
              <a:rPr lang="sv-SE" sz="1200" dirty="0" err="1"/>
              <a:t>keycomp_el.pdf</a:t>
            </a:r>
            <a:r>
              <a:rPr lang="sv-SE" sz="1200" dirty="0"/>
              <a:t> </a:t>
            </a:r>
          </a:p>
          <a:p>
            <a:endParaRPr lang="sv-SE" dirty="0"/>
          </a:p>
        </p:txBody>
      </p:sp>
      <p:sp>
        <p:nvSpPr>
          <p:cNvPr id="4" name="Content Placeholder 3">
            <a:extLst>
              <a:ext uri="{FF2B5EF4-FFF2-40B4-BE49-F238E27FC236}">
                <a16:creationId xmlns:a16="http://schemas.microsoft.com/office/drawing/2014/main" id="{F686F9BE-51DE-8B46-90BE-9F1CA92CF3CC}"/>
              </a:ext>
            </a:extLst>
          </p:cNvPr>
          <p:cNvSpPr>
            <a:spLocks noGrp="1"/>
          </p:cNvSpPr>
          <p:nvPr>
            <p:ph sz="half" idx="2"/>
          </p:nvPr>
        </p:nvSpPr>
        <p:spPr>
          <a:xfrm>
            <a:off x="5334000" y="1828800"/>
            <a:ext cx="3352800" cy="4297363"/>
          </a:xfrm>
        </p:spPr>
        <p:txBody>
          <a:bodyPr>
            <a:normAutofit/>
          </a:bodyPr>
          <a:lstStyle/>
          <a:p>
            <a:pPr marL="457200" indent="-457200">
              <a:buFont typeface="+mj-lt"/>
              <a:buAutoNum type="arabicPeriod"/>
            </a:pPr>
            <a:r>
              <a:rPr lang="el-GR" sz="2000" dirty="0">
                <a:solidFill>
                  <a:srgbClr val="C00000"/>
                </a:solidFill>
              </a:rPr>
              <a:t>Η </a:t>
            </a:r>
            <a:r>
              <a:rPr lang="el-GR" sz="2000" dirty="0" err="1">
                <a:solidFill>
                  <a:srgbClr val="C00000"/>
                </a:solidFill>
              </a:rPr>
              <a:t>επικοινωνία</a:t>
            </a:r>
            <a:r>
              <a:rPr lang="el-GR" sz="2000" dirty="0">
                <a:solidFill>
                  <a:srgbClr val="C00000"/>
                </a:solidFill>
              </a:rPr>
              <a:t> </a:t>
            </a:r>
          </a:p>
          <a:p>
            <a:pPr marL="457200" indent="-457200">
              <a:buFont typeface="+mj-lt"/>
              <a:buAutoNum type="arabicPeriod"/>
            </a:pPr>
            <a:r>
              <a:rPr lang="el-GR" sz="2000" dirty="0">
                <a:solidFill>
                  <a:srgbClr val="C00000"/>
                </a:solidFill>
              </a:rPr>
              <a:t>Η </a:t>
            </a:r>
            <a:r>
              <a:rPr lang="el-GR" sz="2000" dirty="0" err="1">
                <a:solidFill>
                  <a:srgbClr val="C00000"/>
                </a:solidFill>
              </a:rPr>
              <a:t>δημιουργικη</a:t>
            </a:r>
            <a:r>
              <a:rPr lang="el-GR" sz="2000" dirty="0">
                <a:solidFill>
                  <a:srgbClr val="C00000"/>
                </a:solidFill>
              </a:rPr>
              <a:t>́ και </a:t>
            </a:r>
            <a:r>
              <a:rPr lang="el-GR" sz="2000" dirty="0" err="1">
                <a:solidFill>
                  <a:srgbClr val="C00000"/>
                </a:solidFill>
              </a:rPr>
              <a:t>κριτικη</a:t>
            </a:r>
            <a:r>
              <a:rPr lang="el-GR" sz="2000" dirty="0">
                <a:solidFill>
                  <a:srgbClr val="C00000"/>
                </a:solidFill>
              </a:rPr>
              <a:t>́ </a:t>
            </a:r>
            <a:r>
              <a:rPr lang="el-GR" sz="2000" dirty="0" err="1">
                <a:solidFill>
                  <a:srgbClr val="C00000"/>
                </a:solidFill>
              </a:rPr>
              <a:t>σκέψη</a:t>
            </a:r>
            <a:r>
              <a:rPr lang="el-GR" sz="2000" dirty="0">
                <a:solidFill>
                  <a:srgbClr val="C00000"/>
                </a:solidFill>
              </a:rPr>
              <a:t> </a:t>
            </a:r>
          </a:p>
          <a:p>
            <a:pPr marL="457200" indent="-457200">
              <a:buFont typeface="+mj-lt"/>
              <a:buAutoNum type="arabicPeriod"/>
            </a:pPr>
            <a:r>
              <a:rPr lang="el-GR" sz="2000" dirty="0">
                <a:solidFill>
                  <a:srgbClr val="C00000"/>
                </a:solidFill>
              </a:rPr>
              <a:t>Η </a:t>
            </a:r>
            <a:r>
              <a:rPr lang="el-GR" sz="2000" dirty="0" err="1">
                <a:solidFill>
                  <a:srgbClr val="C00000"/>
                </a:solidFill>
              </a:rPr>
              <a:t>προσωπικη</a:t>
            </a:r>
            <a:r>
              <a:rPr lang="el-GR" sz="2000" dirty="0">
                <a:solidFill>
                  <a:srgbClr val="C00000"/>
                </a:solidFill>
              </a:rPr>
              <a:t>́ </a:t>
            </a:r>
            <a:r>
              <a:rPr lang="el-GR" sz="2000" dirty="0" err="1">
                <a:solidFill>
                  <a:srgbClr val="C00000"/>
                </a:solidFill>
              </a:rPr>
              <a:t>ταυτότητα</a:t>
            </a:r>
            <a:r>
              <a:rPr lang="el-GR" sz="2000" dirty="0">
                <a:solidFill>
                  <a:srgbClr val="C00000"/>
                </a:solidFill>
              </a:rPr>
              <a:t> και η  </a:t>
            </a:r>
            <a:r>
              <a:rPr lang="el-GR" sz="2000" dirty="0" err="1">
                <a:solidFill>
                  <a:srgbClr val="C00000"/>
                </a:solidFill>
              </a:rPr>
              <a:t>αυτονομία</a:t>
            </a:r>
            <a:r>
              <a:rPr lang="el-GR" sz="2000" dirty="0">
                <a:solidFill>
                  <a:srgbClr val="C00000"/>
                </a:solidFill>
              </a:rPr>
              <a:t> </a:t>
            </a:r>
          </a:p>
          <a:p>
            <a:pPr marL="457200" indent="-457200">
              <a:buFont typeface="+mj-lt"/>
              <a:buAutoNum type="arabicPeriod"/>
            </a:pPr>
            <a:r>
              <a:rPr lang="el-GR" sz="2000" dirty="0">
                <a:solidFill>
                  <a:srgbClr val="C00000"/>
                </a:solidFill>
              </a:rPr>
              <a:t>Οι </a:t>
            </a:r>
            <a:r>
              <a:rPr lang="el-GR" sz="2000" dirty="0" err="1">
                <a:solidFill>
                  <a:srgbClr val="C00000"/>
                </a:solidFill>
              </a:rPr>
              <a:t>κοινωνικές</a:t>
            </a:r>
            <a:r>
              <a:rPr lang="el-GR" sz="2000" dirty="0">
                <a:solidFill>
                  <a:srgbClr val="C00000"/>
                </a:solidFill>
              </a:rPr>
              <a:t> </a:t>
            </a:r>
            <a:r>
              <a:rPr lang="el-GR" sz="2000" dirty="0" err="1">
                <a:solidFill>
                  <a:srgbClr val="C00000"/>
                </a:solidFill>
              </a:rPr>
              <a:t>ικανότητες</a:t>
            </a:r>
            <a:r>
              <a:rPr lang="el-GR" sz="2000" dirty="0">
                <a:solidFill>
                  <a:srgbClr val="C00000"/>
                </a:solidFill>
              </a:rPr>
              <a:t> και οι </a:t>
            </a:r>
            <a:r>
              <a:rPr lang="el-GR" sz="2000" dirty="0" err="1">
                <a:solidFill>
                  <a:srgbClr val="C00000"/>
                </a:solidFill>
              </a:rPr>
              <a:t>ικανότητες</a:t>
            </a:r>
            <a:r>
              <a:rPr lang="el-GR" sz="2000" dirty="0">
                <a:solidFill>
                  <a:srgbClr val="C00000"/>
                </a:solidFill>
              </a:rPr>
              <a:t> που </a:t>
            </a:r>
            <a:r>
              <a:rPr lang="el-GR" sz="2000" dirty="0" err="1">
                <a:solidFill>
                  <a:srgbClr val="C00000"/>
                </a:solidFill>
              </a:rPr>
              <a:t>σχετίζονται</a:t>
            </a:r>
            <a:r>
              <a:rPr lang="el-GR" sz="2000" dirty="0">
                <a:solidFill>
                  <a:srgbClr val="C00000"/>
                </a:solidFill>
              </a:rPr>
              <a:t> με την </a:t>
            </a:r>
            <a:r>
              <a:rPr lang="el-GR" sz="2000" dirty="0" err="1">
                <a:solidFill>
                  <a:srgbClr val="C00000"/>
                </a:solidFill>
              </a:rPr>
              <a:t>ιδιότητα</a:t>
            </a:r>
            <a:r>
              <a:rPr lang="el-GR" sz="2000" dirty="0">
                <a:solidFill>
                  <a:srgbClr val="C00000"/>
                </a:solidFill>
              </a:rPr>
              <a:t> του </a:t>
            </a:r>
            <a:r>
              <a:rPr lang="el-GR" sz="2000" dirty="0" err="1">
                <a:solidFill>
                  <a:srgbClr val="C00000"/>
                </a:solidFill>
              </a:rPr>
              <a:t>πολίτη</a:t>
            </a:r>
            <a:r>
              <a:rPr lang="el-GR" sz="2000" dirty="0">
                <a:solidFill>
                  <a:srgbClr val="C00000"/>
                </a:solidFill>
              </a:rPr>
              <a:t> </a:t>
            </a:r>
          </a:p>
          <a:p>
            <a:endParaRPr lang="el-GR" sz="2000" dirty="0"/>
          </a:p>
          <a:p>
            <a:r>
              <a:rPr lang="el-GR" sz="2000" dirty="0">
                <a:solidFill>
                  <a:srgbClr val="C00000"/>
                </a:solidFill>
              </a:rPr>
              <a:t>σελ. 10</a:t>
            </a:r>
            <a:endParaRPr lang="sv-SE" sz="2000" dirty="0">
              <a:solidFill>
                <a:srgbClr val="C00000"/>
              </a:solidFill>
            </a:endParaRPr>
          </a:p>
        </p:txBody>
      </p:sp>
    </p:spTree>
    <p:extLst>
      <p:ext uri="{BB962C8B-B14F-4D97-AF65-F5344CB8AC3E}">
        <p14:creationId xmlns:p14="http://schemas.microsoft.com/office/powerpoint/2010/main" val="172097338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solidFill>
                  <a:srgbClr val="C00000"/>
                </a:solidFill>
                <a:latin typeface="Book Antiqua" pitchFamily="18" charset="0"/>
              </a:rPr>
              <a:t>η μητρική φροντίδα και η εκπαίδευση</a:t>
            </a:r>
          </a:p>
        </p:txBody>
      </p:sp>
      <p:sp>
        <p:nvSpPr>
          <p:cNvPr id="3" name="Content Placeholder 2"/>
          <p:cNvSpPr>
            <a:spLocks noGrp="1"/>
          </p:cNvSpPr>
          <p:nvPr>
            <p:ph idx="1"/>
          </p:nvPr>
        </p:nvSpPr>
        <p:spPr>
          <a:xfrm>
            <a:off x="457200" y="1600200"/>
            <a:ext cx="8229600" cy="4876800"/>
          </a:xfrm>
        </p:spPr>
        <p:txBody>
          <a:bodyPr>
            <a:normAutofit fontScale="70000" lnSpcReduction="20000"/>
          </a:bodyPr>
          <a:lstStyle/>
          <a:p>
            <a:r>
              <a:rPr lang="el-GR" dirty="0">
                <a:latin typeface="Book Antiqua" pitchFamily="18" charset="0"/>
              </a:rPr>
              <a:t>Μετα-ανάλυση δεδομένων από την έρευνα ‘Γλώσσα στο Σπίτι και στο Σχολείο’ (βλ. </a:t>
            </a:r>
            <a:r>
              <a:rPr lang="en-US" dirty="0">
                <a:latin typeface="Book Antiqua" pitchFamily="18" charset="0"/>
              </a:rPr>
              <a:t>Barbara </a:t>
            </a:r>
            <a:r>
              <a:rPr lang="en-US" dirty="0" err="1">
                <a:latin typeface="Book Antiqua" pitchFamily="18" charset="0"/>
              </a:rPr>
              <a:t>Tizard</a:t>
            </a:r>
            <a:r>
              <a:rPr lang="en-US" dirty="0">
                <a:latin typeface="Book Antiqua" pitchFamily="18" charset="0"/>
              </a:rPr>
              <a:t> &amp; Martin Hughes. 1984. </a:t>
            </a:r>
            <a:r>
              <a:rPr lang="en-US" i="1" dirty="0">
                <a:latin typeface="Book Antiqua" pitchFamily="18" charset="0"/>
              </a:rPr>
              <a:t>Young Children Learning</a:t>
            </a:r>
            <a:r>
              <a:rPr lang="en-US" dirty="0">
                <a:latin typeface="Book Antiqua" pitchFamily="18" charset="0"/>
              </a:rPr>
              <a:t>) </a:t>
            </a:r>
          </a:p>
          <a:p>
            <a:pPr lvl="1"/>
            <a:r>
              <a:rPr lang="en-US" dirty="0">
                <a:latin typeface="Book Antiqua" pitchFamily="18" charset="0"/>
              </a:rPr>
              <a:t>15 </a:t>
            </a:r>
            <a:r>
              <a:rPr lang="el-GR" dirty="0">
                <a:latin typeface="Book Antiqua" pitchFamily="18" charset="0"/>
              </a:rPr>
              <a:t>λευκές μητέρες εργατικής τάξης και 15 μεσαίας τάξης με τις τετράχρονες κόρες τους </a:t>
            </a:r>
            <a:endParaRPr lang="en-US" dirty="0">
              <a:latin typeface="Book Antiqua" pitchFamily="18" charset="0"/>
            </a:endParaRPr>
          </a:p>
          <a:p>
            <a:r>
              <a:rPr lang="el-GR" dirty="0">
                <a:latin typeface="Book Antiqua" pitchFamily="18" charset="0"/>
              </a:rPr>
              <a:t>Στόχος η διερεύνηση της μετάβασης των παιδιών μεταξύ σχολείου και σπιτιού και του ρυθμιστικού ρόλου της μητέρας και της δασκάλας στην γνωστική ανάπτυξη τους.</a:t>
            </a:r>
          </a:p>
          <a:p>
            <a:r>
              <a:rPr lang="el-GR" dirty="0">
                <a:latin typeface="Book Antiqua" pitchFamily="18" charset="0"/>
              </a:rPr>
              <a:t>Συμπέραναν ότι πολλές μητέρες ήταν ‘ευαισθητοποιημένες’ στις ανάγκες των παιδιών τους και υποστήριξαν ότι οι οικογένειες εργατικής και μεσαίας τάξης ήταν </a:t>
            </a:r>
            <a:r>
              <a:rPr lang="el-GR" b="1" dirty="0">
                <a:latin typeface="Book Antiqua" pitchFamily="18" charset="0"/>
              </a:rPr>
              <a:t>‘</a:t>
            </a:r>
            <a:r>
              <a:rPr lang="en-US" b="1" dirty="0">
                <a:latin typeface="Book Antiqua" pitchFamily="18" charset="0"/>
              </a:rPr>
              <a:t>equal but different’</a:t>
            </a:r>
            <a:r>
              <a:rPr lang="el-GR" b="1" dirty="0">
                <a:latin typeface="Book Antiqua" pitchFamily="18" charset="0"/>
              </a:rPr>
              <a:t> ή με άλλα λόγια όχι υποδιαίστερες αλλά διαφορετικές.</a:t>
            </a:r>
          </a:p>
          <a:p>
            <a:endParaRPr lang="el-GR" dirty="0">
              <a:latin typeface="Book Antiqua" pitchFamily="18" charset="0"/>
            </a:endParaRPr>
          </a:p>
          <a:p>
            <a:r>
              <a:rPr lang="el-GR" dirty="0">
                <a:solidFill>
                  <a:srgbClr val="C00000"/>
                </a:solidFill>
                <a:latin typeface="Book Antiqua" pitchFamily="18" charset="0"/>
                <a:sym typeface="Wingdings" pitchFamily="2" charset="2"/>
              </a:rPr>
              <a:t> μπορούμε να δώσουμε μια διαφορετική </a:t>
            </a:r>
            <a:r>
              <a:rPr lang="en-US" dirty="0">
                <a:solidFill>
                  <a:srgbClr val="C00000"/>
                </a:solidFill>
                <a:latin typeface="Book Antiqua" pitchFamily="18" charset="0"/>
              </a:rPr>
              <a:t> </a:t>
            </a:r>
            <a:r>
              <a:rPr lang="el-GR" dirty="0">
                <a:solidFill>
                  <a:srgbClr val="C00000"/>
                </a:solidFill>
                <a:latin typeface="Book Antiqua" pitchFamily="18" charset="0"/>
              </a:rPr>
              <a:t>ερμηνεία</a:t>
            </a:r>
            <a:r>
              <a:rPr lang="en-US" dirty="0">
                <a:solidFill>
                  <a:srgbClr val="C00000"/>
                </a:solidFill>
                <a:latin typeface="Book Antiqua" pitchFamily="18" charset="0"/>
              </a:rPr>
              <a:t>;</a:t>
            </a:r>
            <a:endParaRPr lang="el-GR" dirty="0">
              <a:solidFill>
                <a:srgbClr val="C00000"/>
              </a:solidFill>
              <a:latin typeface="Book Antiqua" pitchFamily="18" charset="0"/>
            </a:endParaRPr>
          </a:p>
        </p:txBody>
      </p:sp>
    </p:spTree>
    <p:extLst>
      <p:ext uri="{BB962C8B-B14F-4D97-AF65-F5344CB8AC3E}">
        <p14:creationId xmlns:p14="http://schemas.microsoft.com/office/powerpoint/2010/main" val="252061931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382000" cy="1143000"/>
          </a:xfrm>
        </p:spPr>
        <p:txBody>
          <a:bodyPr>
            <a:normAutofit fontScale="90000"/>
          </a:bodyPr>
          <a:lstStyle/>
          <a:p>
            <a:pPr algn="l"/>
            <a:r>
              <a:rPr lang="el-GR" sz="3200" dirty="0">
                <a:solidFill>
                  <a:srgbClr val="C00000"/>
                </a:solidFill>
                <a:latin typeface="Book Antiqua" pitchFamily="18" charset="0"/>
              </a:rPr>
              <a:t>Ένα απόγευμα με μητέρα-κόρη εργατικής τάξης </a:t>
            </a:r>
            <a:br>
              <a:rPr lang="el-GR" sz="3200" dirty="0">
                <a:solidFill>
                  <a:srgbClr val="C00000"/>
                </a:solidFill>
                <a:latin typeface="Book Antiqua" pitchFamily="18" charset="0"/>
              </a:rPr>
            </a:br>
            <a:endParaRPr lang="el-GR" sz="2000" dirty="0">
              <a:solidFill>
                <a:srgbClr val="C00000"/>
              </a:solidFill>
              <a:latin typeface="Book Antiqua" pitchFamily="18" charset="0"/>
            </a:endParaRPr>
          </a:p>
        </p:txBody>
      </p:sp>
      <p:sp>
        <p:nvSpPr>
          <p:cNvPr id="3" name="Content Placeholder 2"/>
          <p:cNvSpPr>
            <a:spLocks noGrp="1"/>
          </p:cNvSpPr>
          <p:nvPr>
            <p:ph idx="1"/>
          </p:nvPr>
        </p:nvSpPr>
        <p:spPr/>
        <p:txBody>
          <a:bodyPr>
            <a:normAutofit fontScale="77500" lnSpcReduction="20000"/>
          </a:bodyPr>
          <a:lstStyle/>
          <a:p>
            <a:pPr marL="0" indent="0">
              <a:buNone/>
            </a:pPr>
            <a:r>
              <a:rPr lang="el-GR" dirty="0">
                <a:latin typeface="Book Antiqua" pitchFamily="18" charset="0"/>
              </a:rPr>
              <a:t>Η Ντόνα και η μητέρα της καυγαδίζουν, διεκδικούν, θυμώνουν, περιφρονούν, μιλούν υποτιμητικά, βιάζονται, διαχωρίζουν και θέτουν όρια στο χρόνο...</a:t>
            </a:r>
          </a:p>
          <a:p>
            <a:pPr marL="0" indent="0">
              <a:buNone/>
            </a:pPr>
            <a:endParaRPr lang="el-GR" dirty="0">
              <a:latin typeface="Book Antiqua" pitchFamily="18" charset="0"/>
            </a:endParaRPr>
          </a:p>
          <a:p>
            <a:pPr marL="0" indent="0">
              <a:buNone/>
            </a:pPr>
            <a:r>
              <a:rPr lang="el-GR" dirty="0">
                <a:latin typeface="Book Antiqua" pitchFamily="18" charset="0"/>
              </a:rPr>
              <a:t>...αλλά τελικά ερμηνεύεται ότι δημιουργούν μαζί ένα ‘εκπαιδευτικό περιβάλλον’ όπου ενυπάρχει δυναμικό για μάθηση και κοινωνική μάθηση (βλ. σελ. 92)</a:t>
            </a:r>
          </a:p>
          <a:p>
            <a:pPr marL="0" indent="0">
              <a:buNone/>
            </a:pPr>
            <a:endParaRPr lang="el-GR" dirty="0">
              <a:latin typeface="Book Antiqua" pitchFamily="18" charset="0"/>
            </a:endParaRPr>
          </a:p>
          <a:p>
            <a:pPr marL="0" indent="0" algn="just">
              <a:buNone/>
            </a:pPr>
            <a:r>
              <a:rPr lang="el-GR" dirty="0">
                <a:solidFill>
                  <a:srgbClr val="002060"/>
                </a:solidFill>
                <a:latin typeface="Book Antiqua" pitchFamily="18" charset="0"/>
                <a:sym typeface="Wingdings" pitchFamily="2" charset="2"/>
              </a:rPr>
              <a:t></a:t>
            </a:r>
            <a:r>
              <a:rPr lang="el-GR" dirty="0">
                <a:solidFill>
                  <a:srgbClr val="002060"/>
                </a:solidFill>
                <a:latin typeface="Book Antiqua" pitchFamily="18" charset="0"/>
              </a:rPr>
              <a:t>Αυτή η προσπάθεια ‘διάσωσης’ της εργατικής τάξης ως ‘</a:t>
            </a:r>
            <a:r>
              <a:rPr lang="en-US" dirty="0">
                <a:solidFill>
                  <a:srgbClr val="002060"/>
                </a:solidFill>
                <a:latin typeface="Book Antiqua" pitchFamily="18" charset="0"/>
              </a:rPr>
              <a:t>equal but different’ </a:t>
            </a:r>
            <a:r>
              <a:rPr lang="el-GR" dirty="0">
                <a:solidFill>
                  <a:srgbClr val="002060"/>
                </a:solidFill>
                <a:latin typeface="Book Antiqua" pitchFamily="18" charset="0"/>
              </a:rPr>
              <a:t>αρνείται την καταπίεση που βιώνουν αμφότερες στο πλαίσιο ευρύτερων λόγων που λειτουργούν ως ‘αλήθειες’.</a:t>
            </a:r>
          </a:p>
        </p:txBody>
      </p:sp>
    </p:spTree>
    <p:extLst>
      <p:ext uri="{BB962C8B-B14F-4D97-AF65-F5344CB8AC3E}">
        <p14:creationId xmlns:p14="http://schemas.microsoft.com/office/powerpoint/2010/main" val="2453882069"/>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1143000"/>
          </a:xfrm>
        </p:spPr>
        <p:txBody>
          <a:bodyPr>
            <a:normAutofit/>
          </a:bodyPr>
          <a:lstStyle/>
          <a:p>
            <a:r>
              <a:rPr lang="el-GR" sz="2800" dirty="0">
                <a:solidFill>
                  <a:srgbClr val="C00000"/>
                </a:solidFill>
                <a:latin typeface="Book Antiqua" pitchFamily="18" charset="0"/>
              </a:rPr>
              <a:t>Ένα απόγευμα με μητέρα-κόρη μεσοαστικής τάξης </a:t>
            </a:r>
            <a:br>
              <a:rPr lang="el-GR" sz="2800" dirty="0">
                <a:solidFill>
                  <a:srgbClr val="C00000"/>
                </a:solidFill>
                <a:latin typeface="Book Antiqua" pitchFamily="18" charset="0"/>
              </a:rPr>
            </a:br>
            <a:endParaRPr lang="el-GR" sz="2800" dirty="0">
              <a:latin typeface="Book Antiqua" pitchFamily="18" charset="0"/>
            </a:endParaRPr>
          </a:p>
        </p:txBody>
      </p:sp>
      <p:sp>
        <p:nvSpPr>
          <p:cNvPr id="3" name="Content Placeholder 2"/>
          <p:cNvSpPr>
            <a:spLocks noGrp="1"/>
          </p:cNvSpPr>
          <p:nvPr>
            <p:ph idx="1"/>
          </p:nvPr>
        </p:nvSpPr>
        <p:spPr>
          <a:xfrm>
            <a:off x="304800" y="990600"/>
            <a:ext cx="8534400" cy="5715000"/>
          </a:xfrm>
        </p:spPr>
        <p:txBody>
          <a:bodyPr>
            <a:normAutofit fontScale="85000" lnSpcReduction="20000"/>
          </a:bodyPr>
          <a:lstStyle/>
          <a:p>
            <a:endParaRPr lang="el-GR" dirty="0">
              <a:latin typeface="Book Antiqua" pitchFamily="18" charset="0"/>
            </a:endParaRPr>
          </a:p>
          <a:p>
            <a:r>
              <a:rPr lang="el-GR" dirty="0">
                <a:latin typeface="Book Antiqua" pitchFamily="18" charset="0"/>
              </a:rPr>
              <a:t>Τέλεια οργανωμένο απόγευμα, χωρίς προβλήματα, ευγενικές απαντήσεις, χαμηλόφωνες και πολιτισμένες συζητήσεις.</a:t>
            </a:r>
          </a:p>
          <a:p>
            <a:r>
              <a:rPr lang="el-GR" dirty="0">
                <a:latin typeface="Book Antiqua" pitchFamily="18" charset="0"/>
              </a:rPr>
              <a:t>Τα παιδιά ρωτούνταν τι θέλουν να φάνε, είχαν διαθέσιμο χώρο, πολλαπλές δραστηριότητες, επιλογές, οι μητέρες έπαιζαν μαζί τους εναλλάσοντας παιχνίδια.</a:t>
            </a:r>
          </a:p>
          <a:p>
            <a:endParaRPr lang="el-GR" dirty="0">
              <a:latin typeface="Book Antiqua" pitchFamily="18" charset="0"/>
            </a:endParaRPr>
          </a:p>
          <a:p>
            <a:pPr marL="0" indent="0" algn="just">
              <a:buNone/>
            </a:pPr>
            <a:r>
              <a:rPr lang="el-GR" dirty="0">
                <a:solidFill>
                  <a:srgbClr val="002060"/>
                </a:solidFill>
                <a:latin typeface="Book Antiqua" pitchFamily="18" charset="0"/>
              </a:rPr>
              <a:t>Η </a:t>
            </a:r>
            <a:r>
              <a:rPr lang="en-US" dirty="0">
                <a:solidFill>
                  <a:srgbClr val="002060"/>
                </a:solidFill>
                <a:latin typeface="Book Antiqua" pitchFamily="18" charset="0"/>
              </a:rPr>
              <a:t>VW </a:t>
            </a:r>
            <a:r>
              <a:rPr lang="el-GR" dirty="0">
                <a:solidFill>
                  <a:srgbClr val="002060"/>
                </a:solidFill>
                <a:latin typeface="Book Antiqua" pitchFamily="18" charset="0"/>
              </a:rPr>
              <a:t>και η </a:t>
            </a:r>
            <a:r>
              <a:rPr lang="en-US" dirty="0">
                <a:solidFill>
                  <a:srgbClr val="002060"/>
                </a:solidFill>
                <a:latin typeface="Book Antiqua" pitchFamily="18" charset="0"/>
              </a:rPr>
              <a:t>HL, </a:t>
            </a:r>
            <a:r>
              <a:rPr lang="el-GR" dirty="0" err="1">
                <a:solidFill>
                  <a:srgbClr val="002060"/>
                </a:solidFill>
                <a:latin typeface="Book Antiqua" pitchFamily="18" charset="0"/>
              </a:rPr>
              <a:t>εργατικ</a:t>
            </a:r>
            <a:r>
              <a:rPr lang="sv-SE" dirty="0" err="1">
                <a:solidFill>
                  <a:srgbClr val="002060"/>
                </a:solidFill>
                <a:latin typeface="Book Antiqua" pitchFamily="18" charset="0"/>
              </a:rPr>
              <a:t>ή</a:t>
            </a:r>
            <a:r>
              <a:rPr lang="el-GR" dirty="0">
                <a:solidFill>
                  <a:srgbClr val="002060"/>
                </a:solidFill>
                <a:latin typeface="Book Antiqua" pitchFamily="18" charset="0"/>
              </a:rPr>
              <a:t>ς προέλευσης, αναρωτιούνται τι είναι αυτό που κάνει τα ζεύγη εργατικής τάξης να μοιάζουν τόσο ‘απολίτιστα’ μέσα στην έκφραση αυτού του άξεστου και αχαλίνωτου θυμού και τα ζεύγη μεσοαστικής προέλευσης τόσο απροβλημάτιστα  προνομιακά</a:t>
            </a:r>
            <a:r>
              <a:rPr lang="en-US" dirty="0">
                <a:solidFill>
                  <a:srgbClr val="002060"/>
                </a:solidFill>
                <a:latin typeface="Book Antiqua" pitchFamily="18" charset="0"/>
              </a:rPr>
              <a:t>;</a:t>
            </a:r>
          </a:p>
          <a:p>
            <a:endParaRPr lang="el-GR" dirty="0"/>
          </a:p>
        </p:txBody>
      </p:sp>
    </p:spTree>
    <p:extLst>
      <p:ext uri="{BB962C8B-B14F-4D97-AF65-F5344CB8AC3E}">
        <p14:creationId xmlns:p14="http://schemas.microsoft.com/office/powerpoint/2010/main" val="122181383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a:solidFill>
                  <a:srgbClr val="C00000"/>
                </a:solidFill>
                <a:latin typeface="Book Antiqua" pitchFamily="18" charset="0"/>
              </a:rPr>
              <a:t>Πως όμως διαβάζει τα ίδια δεδομένα μια μεσοαστή ερευνήτρια</a:t>
            </a:r>
            <a:r>
              <a:rPr lang="en-US" sz="3200" dirty="0">
                <a:solidFill>
                  <a:srgbClr val="C00000"/>
                </a:solidFill>
                <a:latin typeface="Book Antiqua" pitchFamily="18" charset="0"/>
              </a:rPr>
              <a:t>;</a:t>
            </a:r>
            <a:r>
              <a:rPr lang="el-GR" sz="3200" dirty="0">
                <a:solidFill>
                  <a:srgbClr val="C00000"/>
                </a:solidFill>
                <a:latin typeface="Book Antiqua" pitchFamily="18" charset="0"/>
              </a:rPr>
              <a:t> </a:t>
            </a:r>
          </a:p>
        </p:txBody>
      </p:sp>
      <p:sp>
        <p:nvSpPr>
          <p:cNvPr id="3" name="Content Placeholder 2"/>
          <p:cNvSpPr>
            <a:spLocks noGrp="1"/>
          </p:cNvSpPr>
          <p:nvPr>
            <p:ph idx="1"/>
          </p:nvPr>
        </p:nvSpPr>
        <p:spPr>
          <a:xfrm>
            <a:off x="228600" y="1447800"/>
            <a:ext cx="8686800" cy="5029200"/>
          </a:xfrm>
        </p:spPr>
        <p:txBody>
          <a:bodyPr>
            <a:normAutofit fontScale="62500" lnSpcReduction="20000"/>
          </a:bodyPr>
          <a:lstStyle/>
          <a:p>
            <a:r>
              <a:rPr lang="en-US" dirty="0">
                <a:latin typeface="Book Antiqua" pitchFamily="18" charset="0"/>
              </a:rPr>
              <a:t>H Dianna Watson</a:t>
            </a:r>
            <a:r>
              <a:rPr lang="el-GR" dirty="0">
                <a:latin typeface="Book Antiqua" pitchFamily="18" charset="0"/>
              </a:rPr>
              <a:t>, συνάδελφος και  μητέρα μεσοαστικής καταγωγής, μπορούσε μέσα από τις δικές της εμπειρίες να διακρίνει την ‘καταπίεση’ στη σχέση μητέρας-κόρης.</a:t>
            </a:r>
            <a:endParaRPr lang="en-US" dirty="0">
              <a:latin typeface="Book Antiqua" pitchFamily="18" charset="0"/>
            </a:endParaRPr>
          </a:p>
          <a:p>
            <a:endParaRPr lang="el-GR" dirty="0">
              <a:latin typeface="Book Antiqua" pitchFamily="18" charset="0"/>
            </a:endParaRPr>
          </a:p>
          <a:p>
            <a:r>
              <a:rPr lang="el-GR" dirty="0">
                <a:latin typeface="Book Antiqua" pitchFamily="18" charset="0"/>
              </a:rPr>
              <a:t>Συγκεκριμένα, την υπερβολική φροντίδα που επωμίζονται αυτές οι μητέρες για την οργάνωση κάθε στιγμής της ημέρας των παιιδών τους και του μετασχηματισμού κάθε δράσης σε παιδαγωγική και σε μάθηση.</a:t>
            </a:r>
            <a:endParaRPr lang="en-US" dirty="0">
              <a:latin typeface="Book Antiqua" pitchFamily="18" charset="0"/>
            </a:endParaRPr>
          </a:p>
          <a:p>
            <a:endParaRPr lang="el-GR" dirty="0">
              <a:latin typeface="Book Antiqua" pitchFamily="18" charset="0"/>
            </a:endParaRPr>
          </a:p>
          <a:p>
            <a:r>
              <a:rPr lang="el-GR" dirty="0">
                <a:latin typeface="Book Antiqua" pitchFamily="18" charset="0"/>
              </a:rPr>
              <a:t>Τελικά, οι μεσοαστές μητέρες –μέσα από αυτή την προσπάθεια- μπορούσαν να διασώσουν πολύ λιγότερο χρόνο για τον εαυτό τους σε σχέση με τις μητέρες εργατικής προέλευσης.</a:t>
            </a:r>
          </a:p>
          <a:p>
            <a:endParaRPr lang="el-GR" dirty="0">
              <a:latin typeface="Book Antiqua" pitchFamily="18" charset="0"/>
            </a:endParaRPr>
          </a:p>
          <a:p>
            <a:endParaRPr lang="el-GR" dirty="0">
              <a:latin typeface="Book Antiqua" pitchFamily="18" charset="0"/>
            </a:endParaRPr>
          </a:p>
          <a:p>
            <a:pPr marL="0" indent="0" algn="just">
              <a:buNone/>
            </a:pPr>
            <a:r>
              <a:rPr lang="el-GR" sz="4000" dirty="0">
                <a:solidFill>
                  <a:srgbClr val="002060"/>
                </a:solidFill>
                <a:latin typeface="Book Antiqua" pitchFamily="18" charset="0"/>
              </a:rPr>
              <a:t>Αυτή την ‘ρύθμιση’ δεν μπορούσαμε εμείς να δούμε λόγω του θυμού που νοιώθαμε  και του πόνου που αναβιώναμε σ’αυτή τη συνάντηση μεταξύ εργατικής και μεσοαστικής τάξης.</a:t>
            </a:r>
          </a:p>
        </p:txBody>
      </p:sp>
    </p:spTree>
    <p:extLst>
      <p:ext uri="{BB962C8B-B14F-4D97-AF65-F5344CB8AC3E}">
        <p14:creationId xmlns:p14="http://schemas.microsoft.com/office/powerpoint/2010/main" val="276215240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763000" cy="6629400"/>
          </a:xfrm>
        </p:spPr>
        <p:txBody>
          <a:bodyPr>
            <a:normAutofit fontScale="77500" lnSpcReduction="20000"/>
          </a:bodyPr>
          <a:lstStyle/>
          <a:p>
            <a:pPr marL="0" indent="0" algn="just">
              <a:buNone/>
            </a:pPr>
            <a:r>
              <a:rPr lang="el-GR" sz="3600" dirty="0">
                <a:solidFill>
                  <a:srgbClr val="C00000"/>
                </a:solidFill>
                <a:latin typeface="Book Antiqua" pitchFamily="18" charset="0"/>
              </a:rPr>
              <a:t>Θέλουμε να υποστηρίξουμε ότι οι οικογένειες εργατικής και μεσοαστικής προέλευσης δεν είναι απλά </a:t>
            </a:r>
            <a:r>
              <a:rPr lang="el-GR" sz="5200" dirty="0">
                <a:solidFill>
                  <a:srgbClr val="C00000"/>
                </a:solidFill>
                <a:latin typeface="Book Antiqua" pitchFamily="18" charset="0"/>
              </a:rPr>
              <a:t>‘</a:t>
            </a:r>
            <a:r>
              <a:rPr lang="en-US" sz="5200" dirty="0">
                <a:solidFill>
                  <a:srgbClr val="C00000"/>
                </a:solidFill>
                <a:latin typeface="Book Antiqua" pitchFamily="18" charset="0"/>
              </a:rPr>
              <a:t>equal but different’..</a:t>
            </a:r>
            <a:r>
              <a:rPr lang="el-GR" sz="3600" dirty="0">
                <a:solidFill>
                  <a:srgbClr val="C00000"/>
                </a:solidFill>
                <a:latin typeface="Book Antiqua" pitchFamily="18" charset="0"/>
              </a:rPr>
              <a:t>.</a:t>
            </a:r>
          </a:p>
          <a:p>
            <a:endParaRPr lang="el-GR" dirty="0">
              <a:latin typeface="Book Antiqua" pitchFamily="18" charset="0"/>
            </a:endParaRPr>
          </a:p>
          <a:p>
            <a:r>
              <a:rPr lang="el-GR" dirty="0">
                <a:latin typeface="Book Antiqua" pitchFamily="18" charset="0"/>
              </a:rPr>
              <a:t>Οι γυναίκες ρυθμίζονται καταπιεστικά στο πλαίσιο της μεσοαστικής οικογένειας καθώς καλούνται να επιτελέσουν μια σειρά ‘επιστημονικών ιδεών’ ή ‘αληθειών’ για το τι είναι σωστό και τι όχι. Αυτές οι ‘επιστημονικές αλήθειες’ μπορεί να είναι βαθειά τυραννικές και να τις καθιστούν με έμμεσους τρόπους υπεύθυνες για την ‘σωστή’ εκπαίδευση των παιδιών τους΄και να τις ενοχοποιούν για κάθε αποτυχία. </a:t>
            </a:r>
            <a:endParaRPr lang="en-US" dirty="0">
              <a:latin typeface="Book Antiqua" pitchFamily="18" charset="0"/>
            </a:endParaRPr>
          </a:p>
          <a:p>
            <a:endParaRPr lang="el-GR" dirty="0">
              <a:latin typeface="Book Antiqua" pitchFamily="18" charset="0"/>
            </a:endParaRPr>
          </a:p>
          <a:p>
            <a:r>
              <a:rPr lang="el-GR" dirty="0">
                <a:latin typeface="Book Antiqua" pitchFamily="18" charset="0"/>
              </a:rPr>
              <a:t>Ταυτόχρονα, οι ‘αλήθειες’ αυτές τους προσδίδουν ισχύ και τις προετοιμάζουν για συγκεκριμένα επαγγέλματα φροντίδας (δασκάλες) μέσω των οποίων έρχονται να ρυθμίσουν τις μητέρες εργατικής τάξης –οι οποίες συχνά ερμηνεύονται ως παθολογικές, αδύναμες, φοβισμένες και άκαμπτες.</a:t>
            </a:r>
          </a:p>
        </p:txBody>
      </p:sp>
    </p:spTree>
    <p:extLst>
      <p:ext uri="{BB962C8B-B14F-4D97-AF65-F5344CB8AC3E}">
        <p14:creationId xmlns:p14="http://schemas.microsoft.com/office/powerpoint/2010/main" val="160593566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rgbClr val="C00000"/>
                </a:solidFill>
                <a:latin typeface="Book Antiqua" pitchFamily="18" charset="0"/>
              </a:rPr>
              <a:t>Αποκλεισμοί εγγράφονται</a:t>
            </a:r>
          </a:p>
        </p:txBody>
      </p:sp>
      <p:sp>
        <p:nvSpPr>
          <p:cNvPr id="3" name="Content Placeholder 2"/>
          <p:cNvSpPr>
            <a:spLocks noGrp="1"/>
          </p:cNvSpPr>
          <p:nvPr>
            <p:ph idx="1"/>
          </p:nvPr>
        </p:nvSpPr>
        <p:spPr>
          <a:xfrm>
            <a:off x="457200" y="1371600"/>
            <a:ext cx="8229600" cy="5105400"/>
          </a:xfrm>
        </p:spPr>
        <p:txBody>
          <a:bodyPr>
            <a:normAutofit fontScale="70000" lnSpcReduction="20000"/>
          </a:bodyPr>
          <a:lstStyle/>
          <a:p>
            <a:pPr marL="0" indent="0">
              <a:buNone/>
            </a:pPr>
            <a:r>
              <a:rPr lang="el-GR" dirty="0">
                <a:latin typeface="Book Antiqua" pitchFamily="18" charset="0"/>
              </a:rPr>
              <a:t>στη σχέση με τα σχολικά μαθηματικά μέσα από</a:t>
            </a:r>
            <a:r>
              <a:rPr lang="sv-SE" dirty="0">
                <a:latin typeface="Book Antiqua" pitchFamily="18" charset="0"/>
              </a:rPr>
              <a:t>:</a:t>
            </a:r>
            <a:endParaRPr lang="el-GR" dirty="0">
              <a:latin typeface="Book Antiqua" pitchFamily="18" charset="0"/>
            </a:endParaRPr>
          </a:p>
          <a:p>
            <a:r>
              <a:rPr lang="sv-SE" dirty="0">
                <a:latin typeface="Book Antiqua" pitchFamily="18" charset="0"/>
              </a:rPr>
              <a:t> </a:t>
            </a:r>
            <a:r>
              <a:rPr lang="el-GR" dirty="0">
                <a:latin typeface="Book Antiqua" pitchFamily="18" charset="0"/>
              </a:rPr>
              <a:t>αναλυτικό πρόγραμμα</a:t>
            </a:r>
            <a:r>
              <a:rPr lang="en-US" dirty="0">
                <a:latin typeface="Book Antiqua" pitchFamily="18" charset="0"/>
              </a:rPr>
              <a:t>, </a:t>
            </a:r>
            <a:r>
              <a:rPr lang="el-GR" dirty="0">
                <a:latin typeface="Book Antiqua" pitchFamily="18" charset="0"/>
              </a:rPr>
              <a:t>εξετάσεις</a:t>
            </a:r>
          </a:p>
          <a:p>
            <a:r>
              <a:rPr lang="el-GR" dirty="0" err="1">
                <a:latin typeface="Book Antiqua" pitchFamily="18" charset="0"/>
              </a:rPr>
              <a:t>παξιολόγηση</a:t>
            </a:r>
            <a:r>
              <a:rPr lang="el-GR" dirty="0">
                <a:latin typeface="Book Antiqua" pitchFamily="18" charset="0"/>
              </a:rPr>
              <a:t>, σχολικά εγχειρίδια, πρότζεκτ</a:t>
            </a:r>
          </a:p>
          <a:p>
            <a:r>
              <a:rPr lang="el-GR" dirty="0">
                <a:latin typeface="Book Antiqua" pitchFamily="18" charset="0"/>
              </a:rPr>
              <a:t>διαφοροποιημένη διδασκαλία (</a:t>
            </a:r>
            <a:r>
              <a:rPr lang="en-US" dirty="0">
                <a:latin typeface="Book Antiqua" pitchFamily="18" charset="0"/>
              </a:rPr>
              <a:t>streaming)</a:t>
            </a:r>
          </a:p>
          <a:p>
            <a:endParaRPr lang="el-GR" dirty="0">
              <a:latin typeface="Book Antiqua" pitchFamily="18" charset="0"/>
            </a:endParaRPr>
          </a:p>
          <a:p>
            <a:pPr marL="0" indent="0">
              <a:buNone/>
            </a:pPr>
            <a:r>
              <a:rPr lang="en-US" dirty="0">
                <a:latin typeface="Book Antiqua" pitchFamily="18" charset="0"/>
                <a:sym typeface="Wingdings" pitchFamily="2" charset="2"/>
              </a:rPr>
              <a:t></a:t>
            </a:r>
            <a:r>
              <a:rPr lang="el-GR" dirty="0">
                <a:latin typeface="Book Antiqua" pitchFamily="18" charset="0"/>
              </a:rPr>
              <a:t>η προετοιμασία των παιδιών στο σπίτι με τη φροντίδα της μητέρας/οικογένειας</a:t>
            </a:r>
          </a:p>
          <a:p>
            <a:pPr marL="0" indent="0">
              <a:buNone/>
            </a:pPr>
            <a:r>
              <a:rPr lang="en-US" dirty="0">
                <a:latin typeface="Book Antiqua" pitchFamily="18" charset="0"/>
                <a:sym typeface="Wingdings" pitchFamily="2" charset="2"/>
              </a:rPr>
              <a:t></a:t>
            </a:r>
            <a:r>
              <a:rPr lang="el-GR" dirty="0">
                <a:latin typeface="Book Antiqua" pitchFamily="18" charset="0"/>
              </a:rPr>
              <a:t>οι συνεχείς αξιολογικές κρίσεις για τις επιτυχίες και ικανότητες των παιδιών στα μαθηματικά</a:t>
            </a:r>
            <a:r>
              <a:rPr lang="en-US" dirty="0">
                <a:latin typeface="Book Antiqua" pitchFamily="18" charset="0"/>
              </a:rPr>
              <a:t> </a:t>
            </a:r>
            <a:r>
              <a:rPr lang="el-GR" dirty="0">
                <a:latin typeface="Book Antiqua" pitchFamily="18" charset="0"/>
              </a:rPr>
              <a:t>από γονείς και εκπαιδευτικούς</a:t>
            </a:r>
          </a:p>
          <a:p>
            <a:pPr marL="0" indent="0">
              <a:buNone/>
            </a:pPr>
            <a:r>
              <a:rPr lang="el-GR" dirty="0">
                <a:latin typeface="Book Antiqua" pitchFamily="18" charset="0"/>
                <a:sym typeface="Wingdings" pitchFamily="2" charset="2"/>
              </a:rPr>
              <a:t>οικονομικό και πολιτισμικό κεφάλαιο, αντίσταση, δυνατότητες διαφυγής</a:t>
            </a:r>
          </a:p>
          <a:p>
            <a:pPr marL="0" indent="0">
              <a:buNone/>
            </a:pPr>
            <a:r>
              <a:rPr lang="el-GR" dirty="0">
                <a:latin typeface="Book Antiqua" pitchFamily="18" charset="0"/>
                <a:sym typeface="Wingdings" pitchFamily="2" charset="2"/>
              </a:rPr>
              <a:t> συγκρότηση νοημάτων γύρω από κυρίαρχους έμφυλους και ταξικούς λόγους για την μητέρα, την εκπαιδευτικό,το  παιδί</a:t>
            </a:r>
            <a:endParaRPr lang="el-GR" dirty="0">
              <a:latin typeface="Book Antiqua" pitchFamily="18" charset="0"/>
            </a:endParaRPr>
          </a:p>
          <a:p>
            <a:pPr>
              <a:buFont typeface="Wingdings"/>
              <a:buChar char="à"/>
            </a:pPr>
            <a:r>
              <a:rPr lang="el-GR" dirty="0">
                <a:latin typeface="Book Antiqua" pitchFamily="18" charset="0"/>
                <a:sym typeface="Wingdings" pitchFamily="2" charset="2"/>
              </a:rPr>
              <a:t>φαντασιώσεις, μύθοι, καθεστώτα αλήθειας</a:t>
            </a:r>
          </a:p>
          <a:p>
            <a:pPr>
              <a:buFont typeface="Wingdings"/>
              <a:buChar char="à"/>
            </a:pPr>
            <a:r>
              <a:rPr lang="el-GR" dirty="0">
                <a:latin typeface="Book Antiqua" pitchFamily="18" charset="0"/>
                <a:sym typeface="Wingdings" pitchFamily="2" charset="2"/>
              </a:rPr>
              <a:t>πάλη για εξουσία</a:t>
            </a:r>
            <a:endParaRPr lang="el-GR" dirty="0">
              <a:latin typeface="Book Antiqua" pitchFamily="18" charset="0"/>
            </a:endParaRPr>
          </a:p>
          <a:p>
            <a:endParaRPr lang="el-GR" dirty="0"/>
          </a:p>
        </p:txBody>
      </p:sp>
    </p:spTree>
    <p:extLst>
      <p:ext uri="{BB962C8B-B14F-4D97-AF65-F5344CB8AC3E}">
        <p14:creationId xmlns:p14="http://schemas.microsoft.com/office/powerpoint/2010/main" val="275727751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Book Antiqua" pitchFamily="18" charset="0"/>
              </a:rPr>
              <a:t>μητέρες και κόρες 4 ετών</a:t>
            </a:r>
          </a:p>
        </p:txBody>
      </p:sp>
      <p:sp>
        <p:nvSpPr>
          <p:cNvPr id="3" name="Content Placeholder 2"/>
          <p:cNvSpPr>
            <a:spLocks noGrp="1"/>
          </p:cNvSpPr>
          <p:nvPr>
            <p:ph idx="1"/>
          </p:nvPr>
        </p:nvSpPr>
        <p:spPr>
          <a:xfrm>
            <a:off x="457200" y="1600200"/>
            <a:ext cx="8229600" cy="4800600"/>
          </a:xfrm>
        </p:spPr>
        <p:txBody>
          <a:bodyPr>
            <a:normAutofit fontScale="70000" lnSpcReduction="20000"/>
          </a:bodyPr>
          <a:lstStyle/>
          <a:p>
            <a:r>
              <a:rPr lang="el-GR" dirty="0">
                <a:solidFill>
                  <a:srgbClr val="C00000"/>
                </a:solidFill>
                <a:latin typeface="Book Antiqua" pitchFamily="18" charset="0"/>
              </a:rPr>
              <a:t>Μεσαία τάξη</a:t>
            </a:r>
            <a:r>
              <a:rPr lang="en-US" dirty="0">
                <a:solidFill>
                  <a:srgbClr val="C00000"/>
                </a:solidFill>
                <a:latin typeface="Book Antiqua" pitchFamily="18" charset="0"/>
              </a:rPr>
              <a:t>: </a:t>
            </a:r>
            <a:r>
              <a:rPr lang="el-GR" dirty="0">
                <a:solidFill>
                  <a:srgbClr val="C00000"/>
                </a:solidFill>
                <a:latin typeface="Book Antiqua" pitchFamily="18" charset="0"/>
              </a:rPr>
              <a:t>ευγένια, δουλειά</a:t>
            </a:r>
            <a:r>
              <a:rPr lang="en-US" dirty="0">
                <a:solidFill>
                  <a:srgbClr val="C00000"/>
                </a:solidFill>
                <a:latin typeface="Book Antiqua" pitchFamily="18" charset="0"/>
              </a:rPr>
              <a:t> </a:t>
            </a:r>
            <a:r>
              <a:rPr lang="el-GR" dirty="0">
                <a:solidFill>
                  <a:srgbClr val="C00000"/>
                </a:solidFill>
                <a:latin typeface="Book Antiqua" pitchFamily="18" charset="0"/>
              </a:rPr>
              <a:t>ως διασκέδαση</a:t>
            </a:r>
          </a:p>
          <a:p>
            <a:pPr lvl="1"/>
            <a:r>
              <a:rPr lang="el-GR" dirty="0">
                <a:latin typeface="Book Antiqua" pitchFamily="18" charset="0"/>
              </a:rPr>
              <a:t>Μετασχηματισμός του νοικοκυριού σε παιχνίδι</a:t>
            </a:r>
          </a:p>
          <a:p>
            <a:pPr lvl="1"/>
            <a:r>
              <a:rPr lang="el-GR" dirty="0">
                <a:latin typeface="Book Antiqua" pitchFamily="18" charset="0"/>
              </a:rPr>
              <a:t>Μετατροπή του παιχνιδιού και του νοικοκυριού σε μάθηση (ψώνια, μαγείρεμα, τακτοποίημα, κλπ)</a:t>
            </a:r>
          </a:p>
          <a:p>
            <a:pPr lvl="1"/>
            <a:r>
              <a:rPr lang="el-GR" dirty="0">
                <a:latin typeface="Book Antiqua" pitchFamily="18" charset="0"/>
              </a:rPr>
              <a:t>Δημιουργία μιας ευχάριστης και ήρεμης ατμόσφαιρας, επιχειρηματολογία, επεξηγήσεις, διαπραγμάτευση </a:t>
            </a:r>
          </a:p>
          <a:p>
            <a:pPr lvl="1"/>
            <a:r>
              <a:rPr lang="el-GR" dirty="0">
                <a:latin typeface="Book Antiqua" pitchFamily="18" charset="0"/>
              </a:rPr>
              <a:t>Η δουλειά είναι ‘διασκέδαση</a:t>
            </a:r>
          </a:p>
          <a:p>
            <a:endParaRPr lang="el-GR" dirty="0">
              <a:solidFill>
                <a:srgbClr val="C00000"/>
              </a:solidFill>
              <a:latin typeface="Book Antiqua" pitchFamily="18" charset="0"/>
            </a:endParaRPr>
          </a:p>
          <a:p>
            <a:r>
              <a:rPr lang="el-GR" dirty="0">
                <a:solidFill>
                  <a:srgbClr val="C00000"/>
                </a:solidFill>
                <a:latin typeface="Book Antiqua" pitchFamily="18" charset="0"/>
              </a:rPr>
              <a:t>Εργατική τάξη</a:t>
            </a:r>
            <a:r>
              <a:rPr lang="en-US" dirty="0">
                <a:solidFill>
                  <a:srgbClr val="C00000"/>
                </a:solidFill>
                <a:latin typeface="Book Antiqua" pitchFamily="18" charset="0"/>
              </a:rPr>
              <a:t>: </a:t>
            </a:r>
            <a:r>
              <a:rPr lang="el-GR" dirty="0">
                <a:solidFill>
                  <a:srgbClr val="C00000"/>
                </a:solidFill>
                <a:latin typeface="Book Antiqua" pitchFamily="18" charset="0"/>
              </a:rPr>
              <a:t>θυμός, δουλειά </a:t>
            </a:r>
            <a:r>
              <a:rPr lang="en-US" dirty="0">
                <a:solidFill>
                  <a:srgbClr val="C00000"/>
                </a:solidFill>
                <a:latin typeface="Book Antiqua" pitchFamily="18" charset="0"/>
              </a:rPr>
              <a:t>VS </a:t>
            </a:r>
            <a:r>
              <a:rPr lang="el-GR" dirty="0">
                <a:solidFill>
                  <a:srgbClr val="C00000"/>
                </a:solidFill>
                <a:latin typeface="Book Antiqua" pitchFamily="18" charset="0"/>
              </a:rPr>
              <a:t>διασκέδαση</a:t>
            </a:r>
          </a:p>
          <a:p>
            <a:pPr lvl="1"/>
            <a:r>
              <a:rPr lang="el-GR" dirty="0">
                <a:latin typeface="Book Antiqua" pitchFamily="18" charset="0"/>
              </a:rPr>
              <a:t>Ατελείωτες εργασίες  νοικοκυριού και η καταναγκαστικότητα οδυνηρά εμφανής</a:t>
            </a:r>
          </a:p>
          <a:p>
            <a:pPr lvl="1"/>
            <a:r>
              <a:rPr lang="el-GR" dirty="0">
                <a:latin typeface="Book Antiqua" pitchFamily="18" charset="0"/>
              </a:rPr>
              <a:t>Σαφής διαχωρισμός μεταξύ νοικοκυριού και μάθησης, κανόνες, πειθάρχιση, απόσταση</a:t>
            </a:r>
          </a:p>
          <a:p>
            <a:pPr lvl="1"/>
            <a:r>
              <a:rPr lang="el-GR" dirty="0">
                <a:latin typeface="Book Antiqua" pitchFamily="18" charset="0"/>
              </a:rPr>
              <a:t>Οριοθέτηση χρόνου και τόπου, συμμόρφωση και πειθάρχηση στη βάση των καθημερινών αναγκών</a:t>
            </a:r>
          </a:p>
          <a:p>
            <a:pPr lvl="1"/>
            <a:r>
              <a:rPr lang="el-GR" dirty="0">
                <a:latin typeface="Book Antiqua" pitchFamily="18" charset="0"/>
              </a:rPr>
              <a:t>Ταλαιπωρημένη νοικοκυρά </a:t>
            </a:r>
          </a:p>
        </p:txBody>
      </p:sp>
    </p:spTree>
    <p:extLst>
      <p:ext uri="{BB962C8B-B14F-4D97-AF65-F5344CB8AC3E}">
        <p14:creationId xmlns:p14="http://schemas.microsoft.com/office/powerpoint/2010/main" val="87397506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Book Antiqua" pitchFamily="18" charset="0"/>
              </a:rPr>
              <a:t>Ένταση γύρω από..</a:t>
            </a:r>
          </a:p>
        </p:txBody>
      </p:sp>
      <p:sp>
        <p:nvSpPr>
          <p:cNvPr id="3" name="Content Placeholder 2"/>
          <p:cNvSpPr>
            <a:spLocks noGrp="1"/>
          </p:cNvSpPr>
          <p:nvPr>
            <p:ph idx="1"/>
          </p:nvPr>
        </p:nvSpPr>
        <p:spPr/>
        <p:txBody>
          <a:bodyPr/>
          <a:lstStyle/>
          <a:p>
            <a:endParaRPr lang="el-GR" dirty="0"/>
          </a:p>
          <a:p>
            <a:pPr marL="457200" lvl="1" indent="-457200"/>
            <a:r>
              <a:rPr lang="el-GR" dirty="0">
                <a:solidFill>
                  <a:srgbClr val="C00000"/>
                </a:solidFill>
                <a:latin typeface="Book Antiqua" pitchFamily="18" charset="0"/>
              </a:rPr>
              <a:t>τον μετασχηματισμό του ‘νοικοκυριού’ και της κάθε οικιακής εργασίας σε παιχνίδι</a:t>
            </a:r>
          </a:p>
          <a:p>
            <a:pPr marL="457200" lvl="1" indent="-457200"/>
            <a:endParaRPr lang="el-GR" dirty="0">
              <a:solidFill>
                <a:srgbClr val="C00000"/>
              </a:solidFill>
              <a:latin typeface="Book Antiqua" pitchFamily="18" charset="0"/>
            </a:endParaRPr>
          </a:p>
          <a:p>
            <a:pPr marL="457200" lvl="1" indent="-457200"/>
            <a:r>
              <a:rPr lang="el-GR" dirty="0">
                <a:solidFill>
                  <a:srgbClr val="C00000"/>
                </a:solidFill>
                <a:latin typeface="Book Antiqua" pitchFamily="18" charset="0"/>
              </a:rPr>
              <a:t>και του παιχνιδιού σε μάθηση</a:t>
            </a:r>
          </a:p>
          <a:p>
            <a:endParaRPr lang="el-GR" dirty="0"/>
          </a:p>
        </p:txBody>
      </p:sp>
    </p:spTree>
    <p:extLst>
      <p:ext uri="{BB962C8B-B14F-4D97-AF65-F5344CB8AC3E}">
        <p14:creationId xmlns:p14="http://schemas.microsoft.com/office/powerpoint/2010/main" val="429076919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867400"/>
          </a:xfrm>
        </p:spPr>
        <p:txBody>
          <a:bodyPr>
            <a:normAutofit fontScale="85000" lnSpcReduction="20000"/>
          </a:bodyPr>
          <a:lstStyle/>
          <a:p>
            <a:r>
              <a:rPr lang="el-GR" dirty="0"/>
              <a:t>Κατά πάσα πιθανότητα, βοηθάτε με πολλούς τρόπους τα παιδί σας να ετοιμαστεί για τα μαθηματικά χωρίς καν να το καταλαβαίνεται! Σας προτείνουμε μερικές από ένα πλήθος δραστηριότητες που μπορείτε να κάνετε μαζί με το παιδί σας, οι οποίες μπορεί να βοηθήσουν</a:t>
            </a:r>
            <a:r>
              <a:rPr lang="en-US" dirty="0"/>
              <a:t>;</a:t>
            </a:r>
          </a:p>
          <a:p>
            <a:pPr lvl="1"/>
            <a:r>
              <a:rPr lang="el-GR" dirty="0"/>
              <a:t>Στρώσιμο του τραπεζιού</a:t>
            </a:r>
          </a:p>
          <a:p>
            <a:pPr lvl="1"/>
            <a:r>
              <a:rPr lang="el-GR" dirty="0"/>
              <a:t>Ψώνια, ντύσιμο</a:t>
            </a:r>
            <a:endParaRPr lang="en-US" dirty="0"/>
          </a:p>
          <a:p>
            <a:pPr lvl="1"/>
            <a:r>
              <a:rPr lang="en-US" dirty="0"/>
              <a:t>M</a:t>
            </a:r>
            <a:r>
              <a:rPr lang="el-GR" dirty="0"/>
              <a:t>αγείρεμα κλπ</a:t>
            </a:r>
          </a:p>
          <a:p>
            <a:endParaRPr lang="en-US" dirty="0"/>
          </a:p>
          <a:p>
            <a:r>
              <a:rPr lang="el-GR" dirty="0"/>
              <a:t>Όμως, μη μετατρέπεται τις δραστηριότητες σε μάθημα. Όλα αυτά μπορούν να γίνονται συμπτωματικά ως μέρος των καθημερινών ενασχολήσεων </a:t>
            </a:r>
          </a:p>
          <a:p>
            <a:endParaRPr lang="en-US" dirty="0"/>
          </a:p>
          <a:p>
            <a:pPr algn="r"/>
            <a:r>
              <a:rPr lang="el-GR" dirty="0">
                <a:solidFill>
                  <a:srgbClr val="C00000"/>
                </a:solidFill>
              </a:rPr>
              <a:t>Μ</a:t>
            </a:r>
            <a:r>
              <a:rPr lang="en-US" dirty="0" err="1">
                <a:solidFill>
                  <a:srgbClr val="C00000"/>
                </a:solidFill>
              </a:rPr>
              <a:t>athews</a:t>
            </a:r>
            <a:r>
              <a:rPr lang="en-US" dirty="0">
                <a:solidFill>
                  <a:srgbClr val="C00000"/>
                </a:solidFill>
              </a:rPr>
              <a:t> &amp; Mathews, 1978</a:t>
            </a:r>
            <a:endParaRPr lang="el-GR" dirty="0">
              <a:solidFill>
                <a:srgbClr val="C00000"/>
              </a:solidFill>
            </a:endParaRPr>
          </a:p>
        </p:txBody>
      </p:sp>
      <p:pic>
        <p:nvPicPr>
          <p:cNvPr id="4" name="Picture 4" descr="photo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404813"/>
            <a:ext cx="8424862" cy="5976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56167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pic>
        <p:nvPicPr>
          <p:cNvPr id="4" name="Picture 4" descr="photo1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533400"/>
            <a:ext cx="7390040"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0021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7506AB-4551-7B4C-9F22-F372650790A9}"/>
              </a:ext>
            </a:extLst>
          </p:cNvPr>
          <p:cNvSpPr>
            <a:spLocks noGrp="1"/>
          </p:cNvSpPr>
          <p:nvPr>
            <p:ph sz="half" idx="1"/>
          </p:nvPr>
        </p:nvSpPr>
        <p:spPr>
          <a:xfrm>
            <a:off x="457200" y="228600"/>
            <a:ext cx="8382000" cy="6629400"/>
          </a:xfrm>
        </p:spPr>
        <p:txBody>
          <a:bodyPr/>
          <a:lstStyle/>
          <a:p>
            <a:pPr marL="0" indent="0">
              <a:buNone/>
            </a:pPr>
            <a:r>
              <a:rPr lang="el-GR" sz="2000" dirty="0">
                <a:solidFill>
                  <a:srgbClr val="C00000"/>
                </a:solidFill>
              </a:rPr>
              <a:t>Η </a:t>
            </a:r>
            <a:r>
              <a:rPr lang="el-GR" sz="2000" dirty="0" err="1">
                <a:solidFill>
                  <a:srgbClr val="C00000"/>
                </a:solidFill>
              </a:rPr>
              <a:t>ανάπτυξη</a:t>
            </a:r>
            <a:r>
              <a:rPr lang="el-GR" sz="2000" dirty="0">
                <a:solidFill>
                  <a:srgbClr val="C00000"/>
                </a:solidFill>
              </a:rPr>
              <a:t> της </a:t>
            </a:r>
            <a:r>
              <a:rPr lang="el-GR" sz="2000" dirty="0" err="1">
                <a:solidFill>
                  <a:srgbClr val="C00000"/>
                </a:solidFill>
              </a:rPr>
              <a:t>επικοινωνιακής</a:t>
            </a:r>
            <a:r>
              <a:rPr lang="el-GR" sz="2000" dirty="0">
                <a:solidFill>
                  <a:srgbClr val="C00000"/>
                </a:solidFill>
              </a:rPr>
              <a:t> </a:t>
            </a:r>
            <a:r>
              <a:rPr lang="el-GR" sz="2000" dirty="0" err="1">
                <a:solidFill>
                  <a:srgbClr val="C00000"/>
                </a:solidFill>
              </a:rPr>
              <a:t>ικανότητας</a:t>
            </a:r>
            <a:r>
              <a:rPr lang="el-GR" sz="2000" dirty="0">
                <a:solidFill>
                  <a:srgbClr val="C00000"/>
                </a:solidFill>
              </a:rPr>
              <a:t> </a:t>
            </a:r>
            <a:r>
              <a:rPr lang="el-GR" sz="2000" dirty="0" err="1">
                <a:solidFill>
                  <a:srgbClr val="C00000"/>
                </a:solidFill>
              </a:rPr>
              <a:t>προωθείται</a:t>
            </a:r>
            <a:r>
              <a:rPr lang="el-GR" sz="2000" dirty="0">
                <a:solidFill>
                  <a:srgbClr val="C00000"/>
                </a:solidFill>
              </a:rPr>
              <a:t> </a:t>
            </a:r>
            <a:r>
              <a:rPr lang="el-GR" sz="2000" dirty="0" err="1">
                <a:solidFill>
                  <a:srgbClr val="C00000"/>
                </a:solidFill>
              </a:rPr>
              <a:t>όταν</a:t>
            </a:r>
            <a:r>
              <a:rPr lang="el-GR" sz="2000" dirty="0">
                <a:solidFill>
                  <a:srgbClr val="C00000"/>
                </a:solidFill>
              </a:rPr>
              <a:t> τα </a:t>
            </a:r>
            <a:r>
              <a:rPr lang="el-GR" sz="2000" dirty="0" err="1">
                <a:solidFill>
                  <a:srgbClr val="C00000"/>
                </a:solidFill>
              </a:rPr>
              <a:t>παιδια</a:t>
            </a:r>
            <a:r>
              <a:rPr lang="el-GR" sz="2000" dirty="0">
                <a:solidFill>
                  <a:srgbClr val="C00000"/>
                </a:solidFill>
              </a:rPr>
              <a:t>́:</a:t>
            </a:r>
            <a:br>
              <a:rPr lang="el-GR" sz="2000" dirty="0"/>
            </a:br>
            <a:endParaRPr lang="el-GR" sz="2000" dirty="0"/>
          </a:p>
          <a:p>
            <a:r>
              <a:rPr lang="el-GR" sz="1800" dirty="0" err="1"/>
              <a:t>Μοιράζονται</a:t>
            </a:r>
            <a:r>
              <a:rPr lang="el-GR" sz="1800" dirty="0"/>
              <a:t> </a:t>
            </a:r>
            <a:r>
              <a:rPr lang="el-GR" sz="1800" dirty="0" err="1"/>
              <a:t>παραδοσιακές</a:t>
            </a:r>
            <a:r>
              <a:rPr lang="el-GR" sz="1800" dirty="0"/>
              <a:t> </a:t>
            </a:r>
            <a:r>
              <a:rPr lang="el-GR" sz="1800" dirty="0" err="1"/>
              <a:t>ιστορίες</a:t>
            </a:r>
            <a:r>
              <a:rPr lang="el-GR" sz="1800" dirty="0"/>
              <a:t> και </a:t>
            </a:r>
            <a:r>
              <a:rPr lang="el-GR" sz="1800" dirty="0" err="1"/>
              <a:t>σύμβολα</a:t>
            </a:r>
            <a:r>
              <a:rPr lang="el-GR" sz="1800" dirty="0"/>
              <a:t> </a:t>
            </a:r>
            <a:r>
              <a:rPr lang="el-GR" sz="1800" dirty="0" err="1"/>
              <a:t>απο</a:t>
            </a:r>
            <a:r>
              <a:rPr lang="el-GR" sz="1800" dirty="0"/>
              <a:t>́ τον </a:t>
            </a:r>
            <a:r>
              <a:rPr lang="el-GR" sz="1800" dirty="0" err="1"/>
              <a:t>πολιτισμο</a:t>
            </a:r>
            <a:r>
              <a:rPr lang="el-GR" sz="1800" dirty="0"/>
              <a:t>́ τους. </a:t>
            </a:r>
            <a:r>
              <a:rPr lang="el-GR" sz="1800" dirty="0" err="1"/>
              <a:t>Αναπαριστούν</a:t>
            </a:r>
            <a:r>
              <a:rPr lang="el-GR" sz="1800" dirty="0"/>
              <a:t> </a:t>
            </a:r>
            <a:r>
              <a:rPr lang="el-GR" sz="1800" dirty="0" err="1"/>
              <a:t>γνωστές</a:t>
            </a:r>
            <a:r>
              <a:rPr lang="el-GR" sz="1800" dirty="0"/>
              <a:t> </a:t>
            </a:r>
            <a:r>
              <a:rPr lang="el-GR" sz="1800" dirty="0" err="1"/>
              <a:t>ιστορίες</a:t>
            </a:r>
            <a:r>
              <a:rPr lang="el-GR" sz="1800" dirty="0"/>
              <a:t> ή </a:t>
            </a:r>
            <a:r>
              <a:rPr lang="el-GR" sz="1800" dirty="0" err="1"/>
              <a:t>δημιουργούν</a:t>
            </a:r>
            <a:r>
              <a:rPr lang="el-GR" sz="1800" dirty="0"/>
              <a:t> και </a:t>
            </a:r>
            <a:r>
              <a:rPr lang="el-GR" sz="1800" dirty="0" err="1"/>
              <a:t>εξερευνούν</a:t>
            </a:r>
            <a:r>
              <a:rPr lang="el-GR" sz="1800" dirty="0"/>
              <a:t> </a:t>
            </a:r>
            <a:r>
              <a:rPr lang="el-GR" sz="1800" dirty="0" err="1"/>
              <a:t>φανταστικούς</a:t>
            </a:r>
            <a:r>
              <a:rPr lang="el-GR" sz="1800" dirty="0"/>
              <a:t> </a:t>
            </a:r>
            <a:r>
              <a:rPr lang="el-GR" sz="1800" dirty="0" err="1"/>
              <a:t>κόσμους</a:t>
            </a:r>
            <a:r>
              <a:rPr lang="el-GR" sz="1800" dirty="0"/>
              <a:t> </a:t>
            </a:r>
            <a:r>
              <a:rPr lang="el-GR" sz="1800" dirty="0" err="1"/>
              <a:t>χρησιμοποιώντας</a:t>
            </a:r>
            <a:r>
              <a:rPr lang="el-GR" sz="1800" dirty="0"/>
              <a:t> τις </a:t>
            </a:r>
            <a:r>
              <a:rPr lang="el-GR" sz="1800" dirty="0" err="1"/>
              <a:t>τέχνες</a:t>
            </a:r>
            <a:r>
              <a:rPr lang="el-GR" sz="1800" dirty="0"/>
              <a:t> (π.χ. </a:t>
            </a:r>
            <a:r>
              <a:rPr lang="el-GR" sz="1800" dirty="0" err="1"/>
              <a:t>σχέδιο</a:t>
            </a:r>
            <a:r>
              <a:rPr lang="el-GR" sz="1800" dirty="0"/>
              <a:t>, </a:t>
            </a:r>
            <a:r>
              <a:rPr lang="el-GR" sz="1800" dirty="0" err="1"/>
              <a:t>ζωγραφικη</a:t>
            </a:r>
            <a:r>
              <a:rPr lang="el-GR" sz="1800" dirty="0"/>
              <a:t>́, </a:t>
            </a:r>
            <a:r>
              <a:rPr lang="el-GR" sz="1800" dirty="0" err="1"/>
              <a:t>γλυπτικη</a:t>
            </a:r>
            <a:r>
              <a:rPr lang="el-GR" sz="1800" dirty="0"/>
              <a:t>́, </a:t>
            </a:r>
            <a:r>
              <a:rPr lang="el-GR" sz="1800" dirty="0" err="1"/>
              <a:t>θέατρο</a:t>
            </a:r>
            <a:r>
              <a:rPr lang="el-GR" sz="1800" dirty="0"/>
              <a:t>, </a:t>
            </a:r>
            <a:r>
              <a:rPr lang="el-GR" sz="1800" dirty="0" err="1"/>
              <a:t>χορο</a:t>
            </a:r>
            <a:r>
              <a:rPr lang="el-GR" sz="1800" dirty="0"/>
              <a:t>́ και </a:t>
            </a:r>
            <a:r>
              <a:rPr lang="el-GR" sz="1800" dirty="0" err="1"/>
              <a:t>κίνηση</a:t>
            </a:r>
            <a:r>
              <a:rPr lang="el-GR" sz="1800" dirty="0"/>
              <a:t>) και τις Τ.Π.Ε. </a:t>
            </a:r>
          </a:p>
          <a:p>
            <a:r>
              <a:rPr lang="el-GR" sz="1800" dirty="0" err="1"/>
              <a:t>Εφευρίσκουν</a:t>
            </a:r>
            <a:r>
              <a:rPr lang="el-GR" sz="1800" dirty="0"/>
              <a:t> </a:t>
            </a:r>
            <a:r>
              <a:rPr lang="el-GR" sz="1800" dirty="0" err="1"/>
              <a:t>σύμβολα</a:t>
            </a:r>
            <a:r>
              <a:rPr lang="el-GR" sz="1800" dirty="0"/>
              <a:t> και </a:t>
            </a:r>
            <a:r>
              <a:rPr lang="el-GR" sz="1800" dirty="0" err="1"/>
              <a:t>συνδυασμούς</a:t>
            </a:r>
            <a:r>
              <a:rPr lang="el-GR" sz="1800" dirty="0"/>
              <a:t> </a:t>
            </a:r>
            <a:r>
              <a:rPr lang="el-GR" sz="1800" dirty="0" err="1"/>
              <a:t>κατασκευής</a:t>
            </a:r>
            <a:r>
              <a:rPr lang="el-GR" sz="1800" dirty="0"/>
              <a:t> </a:t>
            </a:r>
            <a:r>
              <a:rPr lang="el-GR" sz="1800" dirty="0" err="1"/>
              <a:t>γραπτών</a:t>
            </a:r>
            <a:r>
              <a:rPr lang="el-GR" sz="1800" dirty="0"/>
              <a:t> </a:t>
            </a:r>
            <a:r>
              <a:rPr lang="el-GR" sz="1800" dirty="0" err="1"/>
              <a:t>μηνυμάτων</a:t>
            </a:r>
            <a:r>
              <a:rPr lang="el-GR" sz="1800" dirty="0"/>
              <a:t> (π.χ. </a:t>
            </a:r>
            <a:r>
              <a:rPr lang="el-GR" sz="1800" dirty="0" err="1"/>
              <a:t>ζωγραφιές</a:t>
            </a:r>
            <a:r>
              <a:rPr lang="el-GR" sz="1800" dirty="0"/>
              <a:t>, </a:t>
            </a:r>
            <a:r>
              <a:rPr lang="el-GR" sz="1800" dirty="0" err="1"/>
              <a:t>ψευδογράμματα</a:t>
            </a:r>
            <a:r>
              <a:rPr lang="el-GR" sz="1800" dirty="0"/>
              <a:t>, μη </a:t>
            </a:r>
            <a:r>
              <a:rPr lang="el-GR" sz="1800" dirty="0" err="1"/>
              <a:t>συμβατικη</a:t>
            </a:r>
            <a:r>
              <a:rPr lang="el-GR" sz="1800" dirty="0"/>
              <a:t>́ </a:t>
            </a:r>
            <a:r>
              <a:rPr lang="el-GR" sz="1800" dirty="0" err="1"/>
              <a:t>χρήση</a:t>
            </a:r>
            <a:r>
              <a:rPr lang="el-GR" sz="1800" dirty="0"/>
              <a:t> των </a:t>
            </a:r>
            <a:r>
              <a:rPr lang="el-GR" sz="1800" dirty="0" err="1"/>
              <a:t>γραμμάτων</a:t>
            </a:r>
            <a:r>
              <a:rPr lang="el-GR" sz="1800" dirty="0"/>
              <a:t>). </a:t>
            </a:r>
          </a:p>
          <a:p>
            <a:r>
              <a:rPr lang="el-GR" sz="1800" dirty="0" err="1"/>
              <a:t>Δημιουργούν</a:t>
            </a:r>
            <a:r>
              <a:rPr lang="el-GR" sz="1800" dirty="0"/>
              <a:t> </a:t>
            </a:r>
            <a:r>
              <a:rPr lang="el-GR" sz="1800" dirty="0" err="1"/>
              <a:t>μηνύματα</a:t>
            </a:r>
            <a:r>
              <a:rPr lang="el-GR" sz="1800" dirty="0"/>
              <a:t> για να </a:t>
            </a:r>
            <a:r>
              <a:rPr lang="el-GR" sz="1800" dirty="0" err="1"/>
              <a:t>επικοινωνήσουν</a:t>
            </a:r>
            <a:r>
              <a:rPr lang="el-GR" sz="1800" dirty="0"/>
              <a:t> με </a:t>
            </a:r>
            <a:r>
              <a:rPr lang="el-GR" sz="1800" dirty="0" err="1"/>
              <a:t>άλλους</a:t>
            </a:r>
            <a:r>
              <a:rPr lang="el-GR" sz="1800" dirty="0"/>
              <a:t> για </a:t>
            </a:r>
            <a:r>
              <a:rPr lang="el-GR" sz="1800" dirty="0" err="1"/>
              <a:t>διάφορους</a:t>
            </a:r>
            <a:r>
              <a:rPr lang="el-GR" sz="1800" dirty="0"/>
              <a:t> </a:t>
            </a:r>
            <a:r>
              <a:rPr lang="el-GR" sz="1800" dirty="0" err="1"/>
              <a:t>λόγους</a:t>
            </a:r>
            <a:r>
              <a:rPr lang="el-GR" sz="1800" dirty="0"/>
              <a:t> και σε </a:t>
            </a:r>
            <a:r>
              <a:rPr lang="el-GR" sz="1800" dirty="0" err="1"/>
              <a:t>διάφορες</a:t>
            </a:r>
            <a:r>
              <a:rPr lang="el-GR" sz="1800" dirty="0"/>
              <a:t> </a:t>
            </a:r>
            <a:r>
              <a:rPr lang="el-GR" sz="1800" dirty="0" err="1"/>
              <a:t>περιστάσεις</a:t>
            </a:r>
            <a:r>
              <a:rPr lang="el-GR" sz="1800" dirty="0"/>
              <a:t> (π.χ. </a:t>
            </a:r>
            <a:r>
              <a:rPr lang="el-GR" sz="1800" dirty="0" err="1"/>
              <a:t>σημειώματα</a:t>
            </a:r>
            <a:r>
              <a:rPr lang="el-GR" sz="1800" dirty="0"/>
              <a:t>, </a:t>
            </a:r>
            <a:r>
              <a:rPr lang="el-GR" sz="1800" dirty="0" err="1"/>
              <a:t>γράμματα</a:t>
            </a:r>
            <a:r>
              <a:rPr lang="el-GR" sz="1800" dirty="0"/>
              <a:t>, </a:t>
            </a:r>
            <a:r>
              <a:rPr lang="el-GR" sz="1800" dirty="0" err="1"/>
              <a:t>κάρτες</a:t>
            </a:r>
            <a:r>
              <a:rPr lang="el-GR" sz="1800" dirty="0"/>
              <a:t>, </a:t>
            </a:r>
            <a:r>
              <a:rPr lang="sv-SE" sz="1800" dirty="0"/>
              <a:t>e-mail). </a:t>
            </a:r>
          </a:p>
          <a:p>
            <a:pPr marL="0" indent="0">
              <a:buNone/>
            </a:pPr>
            <a:endParaRPr lang="el-GR" sz="1800" dirty="0"/>
          </a:p>
          <a:p>
            <a:pPr marL="0" indent="0">
              <a:buNone/>
            </a:pPr>
            <a:r>
              <a:rPr lang="el-GR" sz="1800" dirty="0"/>
              <a:t>Και </a:t>
            </a:r>
            <a:r>
              <a:rPr lang="el-GR" sz="1800" dirty="0" err="1"/>
              <a:t>επίσης</a:t>
            </a:r>
            <a:r>
              <a:rPr lang="el-GR" sz="1800" dirty="0"/>
              <a:t> </a:t>
            </a:r>
            <a:r>
              <a:rPr lang="el-GR" sz="1800" dirty="0" err="1"/>
              <a:t>όταν</a:t>
            </a:r>
            <a:r>
              <a:rPr lang="el-GR" sz="1800" dirty="0"/>
              <a:t> οι </a:t>
            </a:r>
            <a:r>
              <a:rPr lang="el-GR" sz="1800" dirty="0" err="1"/>
              <a:t>ενήλικοι</a:t>
            </a:r>
            <a:r>
              <a:rPr lang="el-GR" sz="1800" dirty="0"/>
              <a:t> (</a:t>
            </a:r>
            <a:r>
              <a:rPr lang="el-GR" sz="1800" dirty="0" err="1"/>
              <a:t>εκπαιδευτικοι</a:t>
            </a:r>
            <a:r>
              <a:rPr lang="el-GR" sz="1800" dirty="0"/>
              <a:t>́ και </a:t>
            </a:r>
            <a:r>
              <a:rPr lang="el-GR" sz="1800" dirty="0" err="1"/>
              <a:t>γονείς</a:t>
            </a:r>
            <a:r>
              <a:rPr lang="el-GR" sz="1800" dirty="0"/>
              <a:t>): </a:t>
            </a:r>
          </a:p>
          <a:p>
            <a:r>
              <a:rPr lang="el-GR" sz="1800" dirty="0" err="1"/>
              <a:t>Λειτουργούν</a:t>
            </a:r>
            <a:r>
              <a:rPr lang="el-GR" sz="1800" dirty="0"/>
              <a:t> οι </a:t>
            </a:r>
            <a:r>
              <a:rPr lang="el-GR" sz="1800" dirty="0" err="1"/>
              <a:t>ίδιοι</a:t>
            </a:r>
            <a:r>
              <a:rPr lang="el-GR" sz="1800" dirty="0"/>
              <a:t> ως </a:t>
            </a:r>
            <a:r>
              <a:rPr lang="el-GR" sz="1800" dirty="0" err="1"/>
              <a:t>μοντέλα</a:t>
            </a:r>
            <a:r>
              <a:rPr lang="el-GR" sz="1800" dirty="0"/>
              <a:t>, </a:t>
            </a:r>
            <a:r>
              <a:rPr lang="el-GR" sz="1800" dirty="0" err="1"/>
              <a:t>χρησιμοποιώντας</a:t>
            </a:r>
            <a:r>
              <a:rPr lang="el-GR" sz="1800" dirty="0"/>
              <a:t> </a:t>
            </a:r>
            <a:r>
              <a:rPr lang="el-GR" sz="1800" dirty="0" err="1"/>
              <a:t>όλα</a:t>
            </a:r>
            <a:r>
              <a:rPr lang="el-GR" sz="1800" dirty="0"/>
              <a:t> τα </a:t>
            </a:r>
            <a:r>
              <a:rPr lang="el-GR" sz="1800" dirty="0" err="1"/>
              <a:t>διαφορετικα</a:t>
            </a:r>
            <a:r>
              <a:rPr lang="el-GR" sz="1800" dirty="0"/>
              <a:t>́ </a:t>
            </a:r>
            <a:r>
              <a:rPr lang="el-GR" sz="1800" dirty="0" err="1"/>
              <a:t>συμβολικα</a:t>
            </a:r>
            <a:r>
              <a:rPr lang="el-GR" sz="1800" dirty="0"/>
              <a:t>́ </a:t>
            </a:r>
            <a:r>
              <a:rPr lang="el-GR" sz="1800" dirty="0" err="1"/>
              <a:t>συστήματα</a:t>
            </a:r>
            <a:r>
              <a:rPr lang="el-GR" sz="1800" dirty="0"/>
              <a:t> στην </a:t>
            </a:r>
            <a:r>
              <a:rPr lang="el-GR" sz="1800" dirty="0" err="1"/>
              <a:t>επικοινωνία</a:t>
            </a:r>
            <a:r>
              <a:rPr lang="el-GR" sz="1800" dirty="0"/>
              <a:t> τους με τα </a:t>
            </a:r>
            <a:r>
              <a:rPr lang="el-GR" sz="1800" dirty="0" err="1"/>
              <a:t>παιδια</a:t>
            </a:r>
            <a:r>
              <a:rPr lang="el-GR" sz="1800" dirty="0"/>
              <a:t>́. </a:t>
            </a:r>
          </a:p>
          <a:p>
            <a:r>
              <a:rPr lang="el-GR" sz="1800" dirty="0" err="1"/>
              <a:t>Ανταποκρίνονται</a:t>
            </a:r>
            <a:r>
              <a:rPr lang="el-GR" sz="1800" dirty="0"/>
              <a:t> </a:t>
            </a:r>
            <a:r>
              <a:rPr lang="el-GR" sz="1800" dirty="0" err="1"/>
              <a:t>άμεσα</a:t>
            </a:r>
            <a:r>
              <a:rPr lang="el-GR" sz="1800" dirty="0"/>
              <a:t> στα ‘</a:t>
            </a:r>
            <a:r>
              <a:rPr lang="el-GR" sz="1800" dirty="0" err="1"/>
              <a:t>γραπτα</a:t>
            </a:r>
            <a:r>
              <a:rPr lang="el-GR" sz="1800" dirty="0"/>
              <a:t>́ </a:t>
            </a:r>
            <a:r>
              <a:rPr lang="el-GR" sz="1800" dirty="0" err="1"/>
              <a:t>κείμενα</a:t>
            </a:r>
            <a:r>
              <a:rPr lang="el-GR" sz="1800" dirty="0"/>
              <a:t>’ των </a:t>
            </a:r>
            <a:r>
              <a:rPr lang="el-GR" sz="1800" dirty="0" err="1"/>
              <a:t>παιδιών</a:t>
            </a:r>
            <a:r>
              <a:rPr lang="el-GR" sz="1800" dirty="0"/>
              <a:t>: τους </a:t>
            </a:r>
            <a:r>
              <a:rPr lang="el-GR" sz="1800" dirty="0" err="1"/>
              <a:t>δίνουν</a:t>
            </a:r>
            <a:r>
              <a:rPr lang="el-GR" sz="1800" dirty="0"/>
              <a:t> </a:t>
            </a:r>
            <a:r>
              <a:rPr lang="el-GR" sz="1800" dirty="0" err="1"/>
              <a:t>σημασία</a:t>
            </a:r>
            <a:r>
              <a:rPr lang="el-GR" sz="1800" dirty="0"/>
              <a:t>, </a:t>
            </a:r>
            <a:r>
              <a:rPr lang="el-GR" sz="1800" dirty="0" err="1"/>
              <a:t>απαντούν</a:t>
            </a:r>
            <a:r>
              <a:rPr lang="el-GR" sz="1800" dirty="0"/>
              <a:t> σε </a:t>
            </a:r>
            <a:r>
              <a:rPr lang="el-GR" sz="1800" dirty="0" err="1"/>
              <a:t>αυτα</a:t>
            </a:r>
            <a:r>
              <a:rPr lang="el-GR" sz="1800" dirty="0"/>
              <a:t>́, </a:t>
            </a:r>
            <a:r>
              <a:rPr lang="el-GR" sz="1800" dirty="0" err="1"/>
              <a:t>συζητούν</a:t>
            </a:r>
            <a:r>
              <a:rPr lang="el-GR" sz="1800" dirty="0"/>
              <a:t> </a:t>
            </a:r>
            <a:r>
              <a:rPr lang="el-GR" sz="1800" dirty="0" err="1"/>
              <a:t>μαζι</a:t>
            </a:r>
            <a:r>
              <a:rPr lang="el-GR" sz="1800" dirty="0"/>
              <a:t>́ τους για το </a:t>
            </a:r>
            <a:r>
              <a:rPr lang="el-GR" sz="1800" dirty="0" err="1"/>
              <a:t>νόημα</a:t>
            </a:r>
            <a:r>
              <a:rPr lang="el-GR" sz="1800" dirty="0"/>
              <a:t> που </a:t>
            </a:r>
            <a:r>
              <a:rPr lang="el-GR" sz="1800" dirty="0" err="1"/>
              <a:t>μεταφέρουν</a:t>
            </a:r>
            <a:r>
              <a:rPr lang="el-GR" sz="1800" dirty="0"/>
              <a:t> κ.λπ. </a:t>
            </a:r>
          </a:p>
          <a:p>
            <a:r>
              <a:rPr lang="el-GR" sz="1800" dirty="0" err="1"/>
              <a:t>Δημιουργούν</a:t>
            </a:r>
            <a:r>
              <a:rPr lang="el-GR" sz="1800" dirty="0"/>
              <a:t> </a:t>
            </a:r>
            <a:r>
              <a:rPr lang="el-GR" sz="1800" dirty="0" err="1"/>
              <a:t>περιβάλλοντα</a:t>
            </a:r>
            <a:r>
              <a:rPr lang="el-GR" sz="1800" dirty="0"/>
              <a:t> - στο </a:t>
            </a:r>
            <a:r>
              <a:rPr lang="el-GR" sz="1800" dirty="0" err="1"/>
              <a:t>νηπιαγωγείο</a:t>
            </a:r>
            <a:r>
              <a:rPr lang="el-GR" sz="1800" dirty="0"/>
              <a:t> και στο </a:t>
            </a:r>
            <a:r>
              <a:rPr lang="el-GR" sz="1800" dirty="0" err="1"/>
              <a:t>σπίτι</a:t>
            </a:r>
            <a:r>
              <a:rPr lang="el-GR" sz="1800" dirty="0"/>
              <a:t> - που </a:t>
            </a:r>
            <a:r>
              <a:rPr lang="el-GR" sz="1800" dirty="0" err="1"/>
              <a:t>παρέχουν</a:t>
            </a:r>
            <a:r>
              <a:rPr lang="el-GR" sz="1800" dirty="0"/>
              <a:t> </a:t>
            </a:r>
            <a:r>
              <a:rPr lang="el-GR" sz="1800" dirty="0" err="1"/>
              <a:t>πολλα</a:t>
            </a:r>
            <a:r>
              <a:rPr lang="el-GR" sz="1800" dirty="0"/>
              <a:t>́ και </a:t>
            </a:r>
            <a:r>
              <a:rPr lang="el-GR" sz="1800" dirty="0" err="1"/>
              <a:t>διαφορετικα</a:t>
            </a:r>
            <a:r>
              <a:rPr lang="el-GR" sz="1800" dirty="0"/>
              <a:t>́ </a:t>
            </a:r>
            <a:r>
              <a:rPr lang="el-GR" sz="1800" dirty="0" err="1"/>
              <a:t>δείγματα</a:t>
            </a:r>
            <a:r>
              <a:rPr lang="el-GR" sz="1800" dirty="0"/>
              <a:t> </a:t>
            </a:r>
            <a:r>
              <a:rPr lang="el-GR" sz="1800" dirty="0" err="1"/>
              <a:t>έντυπου</a:t>
            </a:r>
            <a:r>
              <a:rPr lang="el-GR" sz="1800" dirty="0"/>
              <a:t> </a:t>
            </a:r>
            <a:r>
              <a:rPr lang="el-GR" sz="1800" dirty="0" err="1"/>
              <a:t>λόγου</a:t>
            </a:r>
            <a:r>
              <a:rPr lang="el-GR" sz="1800" dirty="0"/>
              <a:t>. </a:t>
            </a:r>
          </a:p>
          <a:p>
            <a:endParaRPr lang="sv-SE" dirty="0"/>
          </a:p>
        </p:txBody>
      </p:sp>
    </p:spTree>
    <p:extLst>
      <p:ext uri="{BB962C8B-B14F-4D97-AF65-F5344CB8AC3E}">
        <p14:creationId xmlns:p14="http://schemas.microsoft.com/office/powerpoint/2010/main" val="116475606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4" name="Picture 4" descr="photo0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476250"/>
            <a:ext cx="7200900" cy="5616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87775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20" name="Picture 4" descr="photo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620713"/>
            <a:ext cx="7705725" cy="5445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09635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4" name="Picture 4" descr="photo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692150"/>
            <a:ext cx="7416800" cy="5184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783285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8" name="Picture 4" descr="photo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549275"/>
            <a:ext cx="7345362" cy="5616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591384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2" name="Picture 4" descr="photo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476250"/>
            <a:ext cx="7632700" cy="5473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757989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8229600" cy="5638800"/>
          </a:xfrm>
        </p:spPr>
        <p:txBody>
          <a:bodyPr>
            <a:normAutofit fontScale="92500" lnSpcReduction="10000"/>
          </a:bodyPr>
          <a:lstStyle/>
          <a:p>
            <a:r>
              <a:rPr lang="el-GR" dirty="0">
                <a:latin typeface="Book Antiqua" pitchFamily="18" charset="0"/>
              </a:rPr>
              <a:t>Πως γίνεται και οι μεσοαστές μητέρες/οικογένειες  πετυχαίνουν αυτό το μετασχηματισμό της δουλειάς τους αμβλύνοντας τη διάκριση με το παιχνίδι με τρόπο που να μπορούν να είναι ευαίσθητες μητέρες και καλές νοικοκυρές</a:t>
            </a:r>
            <a:r>
              <a:rPr lang="en-US" dirty="0">
                <a:latin typeface="Book Antiqua" pitchFamily="18" charset="0"/>
              </a:rPr>
              <a:t>;</a:t>
            </a:r>
            <a:endParaRPr lang="el-GR" dirty="0">
              <a:latin typeface="Book Antiqua" pitchFamily="18" charset="0"/>
            </a:endParaRPr>
          </a:p>
          <a:p>
            <a:endParaRPr lang="en-US" dirty="0">
              <a:latin typeface="Book Antiqua" pitchFamily="18" charset="0"/>
            </a:endParaRPr>
          </a:p>
          <a:p>
            <a:pPr lvl="1"/>
            <a:r>
              <a:rPr lang="el-GR" sz="4000" b="1" dirty="0">
                <a:latin typeface="Book Antiqua" pitchFamily="18" charset="0"/>
              </a:rPr>
              <a:t>Διπλό κόστος </a:t>
            </a:r>
            <a:r>
              <a:rPr lang="el-GR" dirty="0">
                <a:solidFill>
                  <a:srgbClr val="C00000"/>
                </a:solidFill>
                <a:latin typeface="Book Antiqua" pitchFamily="18" charset="0"/>
              </a:rPr>
              <a:t>-οι δουλειές πρέπει να γίνουν και πρέπει να γίνουν ευχάριστα!</a:t>
            </a:r>
            <a:endParaRPr lang="en-US" dirty="0">
              <a:solidFill>
                <a:srgbClr val="C00000"/>
              </a:solidFill>
              <a:latin typeface="Book Antiqua" pitchFamily="18" charset="0"/>
            </a:endParaRPr>
          </a:p>
          <a:p>
            <a:endParaRPr lang="en-US" dirty="0">
              <a:latin typeface="Book Antiqua" pitchFamily="18" charset="0"/>
            </a:endParaRPr>
          </a:p>
          <a:p>
            <a:r>
              <a:rPr lang="el-GR" dirty="0">
                <a:latin typeface="Book Antiqua" pitchFamily="18" charset="0"/>
              </a:rPr>
              <a:t>Γιατί δεν (μπορούν να) κάνουν το ίδιο και οι μητέρες/οικογένειες εργατικής τάξης</a:t>
            </a:r>
            <a:r>
              <a:rPr lang="en-US" dirty="0">
                <a:latin typeface="Book Antiqua" pitchFamily="18" charset="0"/>
              </a:rPr>
              <a:t>;</a:t>
            </a:r>
            <a:endParaRPr lang="el-GR" dirty="0">
              <a:latin typeface="Book Antiqua" pitchFamily="18" charset="0"/>
            </a:endParaRPr>
          </a:p>
        </p:txBody>
      </p:sp>
    </p:spTree>
    <p:extLst>
      <p:ext uri="{BB962C8B-B14F-4D97-AF65-F5344CB8AC3E}">
        <p14:creationId xmlns:p14="http://schemas.microsoft.com/office/powerpoint/2010/main" val="376136375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l-GR" dirty="0">
                <a:solidFill>
                  <a:srgbClr val="C00000"/>
                </a:solidFill>
                <a:latin typeface="Book Antiqua" pitchFamily="18" charset="0"/>
              </a:rPr>
              <a:t>Τι παρατηρεί η </a:t>
            </a:r>
            <a:r>
              <a:rPr lang="en-US" dirty="0">
                <a:solidFill>
                  <a:srgbClr val="C00000"/>
                </a:solidFill>
                <a:latin typeface="Book Antiqua" pitchFamily="18" charset="0"/>
              </a:rPr>
              <a:t>Walkerdine;</a:t>
            </a:r>
            <a:endParaRPr lang="el-GR" dirty="0">
              <a:solidFill>
                <a:srgbClr val="C00000"/>
              </a:solidFill>
              <a:latin typeface="Book Antiqua" pitchFamily="18" charset="0"/>
            </a:endParaRPr>
          </a:p>
        </p:txBody>
      </p:sp>
      <p:sp>
        <p:nvSpPr>
          <p:cNvPr id="3" name="Content Placeholder 2"/>
          <p:cNvSpPr>
            <a:spLocks noGrp="1"/>
          </p:cNvSpPr>
          <p:nvPr>
            <p:ph idx="1"/>
          </p:nvPr>
        </p:nvSpPr>
        <p:spPr>
          <a:xfrm>
            <a:off x="457200" y="1143000"/>
            <a:ext cx="8229600" cy="5410200"/>
          </a:xfrm>
        </p:spPr>
        <p:txBody>
          <a:bodyPr>
            <a:normAutofit fontScale="62500" lnSpcReduction="20000"/>
          </a:bodyPr>
          <a:lstStyle/>
          <a:p>
            <a:pPr marL="0" indent="0" algn="just">
              <a:buNone/>
            </a:pPr>
            <a:r>
              <a:rPr lang="el-GR" sz="3800" dirty="0">
                <a:latin typeface="Book Antiqua" pitchFamily="18" charset="0"/>
              </a:rPr>
              <a:t>Δεν μπορούμε να βλέπουμε αυτή τη ‘δύσκολη μετάβαση’ ως πρόβλημα κυρίως της εργατικής τάξης ως κάτι που προκύπτει από τη στέρηση πρόσβασης σε αγαθά και από μια ανεπαρκή μητέρα χωρίς τις αναγκαίες γνώσεις.</a:t>
            </a:r>
          </a:p>
          <a:p>
            <a:pPr algn="just"/>
            <a:endParaRPr lang="en-US" dirty="0">
              <a:latin typeface="Book Antiqua" pitchFamily="18" charset="0"/>
            </a:endParaRPr>
          </a:p>
          <a:p>
            <a:pPr algn="just"/>
            <a:endParaRPr lang="el-GR" dirty="0">
              <a:latin typeface="Book Antiqua" pitchFamily="18" charset="0"/>
            </a:endParaRPr>
          </a:p>
          <a:p>
            <a:pPr algn="just"/>
            <a:r>
              <a:rPr lang="el-GR" dirty="0">
                <a:latin typeface="Book Antiqua" pitchFamily="18" charset="0"/>
              </a:rPr>
              <a:t>Τα νοήματα με τα οποία τα σχολεία αντιλαμβάνονται και ταυτοποιούν τους μαθητές προέρχονται σε μεγάλο βαθμό από αυτούς ακριβώς τους </a:t>
            </a:r>
            <a:r>
              <a:rPr lang="el-GR" sz="4600" dirty="0">
                <a:solidFill>
                  <a:srgbClr val="C00000"/>
                </a:solidFill>
                <a:latin typeface="Book Antiqua" pitchFamily="18" charset="0"/>
              </a:rPr>
              <a:t>βαθύτατα έμφυλους λόγους οι οποίοι ορίζουν τη μητέρα και το παιδί</a:t>
            </a:r>
            <a:r>
              <a:rPr lang="el-GR" dirty="0">
                <a:latin typeface="Book Antiqua" pitchFamily="18" charset="0"/>
              </a:rPr>
              <a:t>. Εδώ λοιπόν </a:t>
            </a:r>
            <a:r>
              <a:rPr lang="el-GR" sz="4600" dirty="0">
                <a:latin typeface="Book Antiqua" pitchFamily="18" charset="0"/>
              </a:rPr>
              <a:t>τα κορίτσια </a:t>
            </a:r>
            <a:r>
              <a:rPr lang="el-GR" dirty="0">
                <a:latin typeface="Book Antiqua" pitchFamily="18" charset="0"/>
              </a:rPr>
              <a:t>θα συναντήσουν την πλήρη ισχύ της έμφυλης διαφοράς καθώς </a:t>
            </a:r>
            <a:r>
              <a:rPr lang="el-GR" sz="4600" dirty="0">
                <a:solidFill>
                  <a:srgbClr val="C00000"/>
                </a:solidFill>
                <a:latin typeface="Book Antiqua" pitchFamily="18" charset="0"/>
              </a:rPr>
              <a:t>ταξινομούνται όχι μόνο ως καλές ή αδύναμες μαθήτριες αλλά ταυτόχρονα ως καλά ή αδύναμα λευκά κορίτσια της εργατικής και της μεσαίας τάξης</a:t>
            </a:r>
            <a:r>
              <a:rPr lang="el-GR" sz="4600" dirty="0">
                <a:latin typeface="Book Antiqua" pitchFamily="18" charset="0"/>
              </a:rPr>
              <a:t>.</a:t>
            </a:r>
          </a:p>
        </p:txBody>
      </p:sp>
    </p:spTree>
    <p:extLst>
      <p:ext uri="{BB962C8B-B14F-4D97-AF65-F5344CB8AC3E}">
        <p14:creationId xmlns:p14="http://schemas.microsoft.com/office/powerpoint/2010/main" val="54152741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715000"/>
          </a:xfrm>
        </p:spPr>
        <p:txBody>
          <a:bodyPr>
            <a:normAutofit lnSpcReduction="10000"/>
          </a:bodyPr>
          <a:lstStyle/>
          <a:p>
            <a:pPr marL="0" indent="0" algn="just">
              <a:buNone/>
            </a:pPr>
            <a:r>
              <a:rPr lang="en-US" sz="3000" dirty="0">
                <a:latin typeface="Book Antiqua" pitchFamily="18" charset="0"/>
              </a:rPr>
              <a:t>H </a:t>
            </a:r>
            <a:r>
              <a:rPr lang="el-GR" sz="3000" dirty="0">
                <a:latin typeface="Book Antiqua" pitchFamily="18" charset="0"/>
              </a:rPr>
              <a:t>ειδοποιός διαφορά στις πνευματικές δυνάμεις των δύο φύλων γίνεται φανερή από το ότι </a:t>
            </a:r>
            <a:r>
              <a:rPr lang="el-GR" sz="3000" u="sng" dirty="0">
                <a:latin typeface="Book Antiqua" pitchFamily="18" charset="0"/>
              </a:rPr>
              <a:t>οτιδήποτε αναλαμβάνει ο άνδρας το επιτυγχάνει σε υψηλότερο επίπεδο από ό,τι μπορεί να το επιτύχει η γυναίκα</a:t>
            </a:r>
            <a:r>
              <a:rPr lang="el-GR" sz="3000" dirty="0">
                <a:latin typeface="Book Antiqua" pitchFamily="18" charset="0"/>
              </a:rPr>
              <a:t>... αν δεχτούμε ότι οι άνδρες υπερέχουν αναμφισβήτητα από τις γυναίκες σε πολλά θέματα, η μέση πνευματική δύναμη του άνδρα πρέπει να είναι ανώτερη από τις γυναίκες</a:t>
            </a:r>
            <a:r>
              <a:rPr lang="en-US" sz="3000" dirty="0">
                <a:latin typeface="Book Antiqua" pitchFamily="18" charset="0"/>
              </a:rPr>
              <a:t>.</a:t>
            </a:r>
            <a:r>
              <a:rPr lang="el-GR" sz="3000" dirty="0">
                <a:latin typeface="Book Antiqua" pitchFamily="18" charset="0"/>
              </a:rPr>
              <a:t> </a:t>
            </a:r>
            <a:endParaRPr lang="en-US" sz="3000" dirty="0">
              <a:latin typeface="Book Antiqua" pitchFamily="18" charset="0"/>
            </a:endParaRPr>
          </a:p>
          <a:p>
            <a:endParaRPr lang="en-US" dirty="0">
              <a:latin typeface="Book Antiqua" pitchFamily="18" charset="0"/>
            </a:endParaRPr>
          </a:p>
          <a:p>
            <a:pPr lvl="1"/>
            <a:r>
              <a:rPr lang="en-US" sz="2600" dirty="0">
                <a:solidFill>
                  <a:srgbClr val="C00000"/>
                </a:solidFill>
                <a:latin typeface="Book Antiqua" pitchFamily="18" charset="0"/>
              </a:rPr>
              <a:t>Darwin.</a:t>
            </a:r>
            <a:r>
              <a:rPr lang="el-GR" sz="2600" dirty="0">
                <a:solidFill>
                  <a:srgbClr val="C00000"/>
                </a:solidFill>
                <a:latin typeface="Book Antiqua" pitchFamily="18" charset="0"/>
              </a:rPr>
              <a:t> 1896. </a:t>
            </a:r>
            <a:r>
              <a:rPr lang="en-US" sz="2600" dirty="0">
                <a:solidFill>
                  <a:srgbClr val="C00000"/>
                </a:solidFill>
                <a:latin typeface="Book Antiqua" pitchFamily="18" charset="0"/>
              </a:rPr>
              <a:t>The Descent of Man and Selection in Relation to Sex. New York. Appleton (original 1871) p. 564</a:t>
            </a:r>
            <a:endParaRPr lang="el-GR" sz="2600" dirty="0">
              <a:solidFill>
                <a:srgbClr val="C00000"/>
              </a:solidFill>
              <a:latin typeface="Book Antiqua" pitchFamily="18" charset="0"/>
            </a:endParaRPr>
          </a:p>
        </p:txBody>
      </p:sp>
    </p:spTree>
    <p:extLst>
      <p:ext uri="{BB962C8B-B14F-4D97-AF65-F5344CB8AC3E}">
        <p14:creationId xmlns:p14="http://schemas.microsoft.com/office/powerpoint/2010/main" val="195090168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990600"/>
            <a:ext cx="8229600" cy="5257800"/>
          </a:xfrm>
        </p:spPr>
        <p:txBody>
          <a:bodyPr>
            <a:normAutofit fontScale="92500" lnSpcReduction="10000"/>
          </a:bodyPr>
          <a:lstStyle/>
          <a:p>
            <a:pPr marL="0" indent="0">
              <a:buNone/>
            </a:pPr>
            <a:r>
              <a:rPr lang="en-US" i="1" dirty="0">
                <a:latin typeface="Book Antiqua" pitchFamily="18" charset="0"/>
                <a:sym typeface="Wingdings" pitchFamily="2" charset="2"/>
              </a:rPr>
              <a:t></a:t>
            </a:r>
            <a:r>
              <a:rPr lang="el-GR" i="1" dirty="0">
                <a:solidFill>
                  <a:srgbClr val="C00000"/>
                </a:solidFill>
                <a:latin typeface="Book Antiqua" pitchFamily="18" charset="0"/>
                <a:sym typeface="Wingdings" pitchFamily="2" charset="2"/>
              </a:rPr>
              <a:t>αποκλείοντας τα παιδιά</a:t>
            </a:r>
          </a:p>
          <a:p>
            <a:pPr marL="0" indent="0">
              <a:buNone/>
            </a:pPr>
            <a:endParaRPr lang="en-US" i="1" dirty="0">
              <a:latin typeface="Book Antiqua" pitchFamily="18" charset="0"/>
            </a:endParaRPr>
          </a:p>
          <a:p>
            <a:r>
              <a:rPr lang="el-GR" dirty="0">
                <a:latin typeface="Book Antiqua" pitchFamily="18" charset="0"/>
              </a:rPr>
              <a:t>Εξουσία και Φύλο</a:t>
            </a:r>
          </a:p>
          <a:p>
            <a:r>
              <a:rPr lang="el-GR" dirty="0">
                <a:latin typeface="Book Antiqua" pitchFamily="18" charset="0"/>
              </a:rPr>
              <a:t>Μπαίνοντας στο δημοτικό</a:t>
            </a:r>
          </a:p>
          <a:p>
            <a:r>
              <a:rPr lang="el-GR" dirty="0">
                <a:latin typeface="Book Antiqua" pitchFamily="18" charset="0"/>
              </a:rPr>
              <a:t>Παιδιά 10 ετών</a:t>
            </a:r>
          </a:p>
          <a:p>
            <a:r>
              <a:rPr lang="el-GR" dirty="0">
                <a:latin typeface="Book Antiqua" pitchFamily="18" charset="0"/>
              </a:rPr>
              <a:t>Μετάβαση από το δημοτικό στο γυμνάσιο</a:t>
            </a:r>
          </a:p>
          <a:p>
            <a:r>
              <a:rPr lang="el-GR" dirty="0">
                <a:latin typeface="Book Antiqua" pitchFamily="18" charset="0"/>
              </a:rPr>
              <a:t>Μπαίνοντας στο γυμνάσιο</a:t>
            </a:r>
          </a:p>
          <a:p>
            <a:r>
              <a:rPr lang="el-GR" dirty="0">
                <a:latin typeface="Book Antiqua" pitchFamily="18" charset="0"/>
              </a:rPr>
              <a:t>Η 4</a:t>
            </a:r>
            <a:r>
              <a:rPr lang="el-GR" baseline="30000" dirty="0">
                <a:latin typeface="Book Antiqua" pitchFamily="18" charset="0"/>
              </a:rPr>
              <a:t>η</a:t>
            </a:r>
            <a:r>
              <a:rPr lang="el-GR" dirty="0">
                <a:latin typeface="Book Antiqua" pitchFamily="18" charset="0"/>
              </a:rPr>
              <a:t> τάξη στο δευτεροβάθμιο σχολείο</a:t>
            </a:r>
          </a:p>
          <a:p>
            <a:r>
              <a:rPr lang="el-GR" i="1" dirty="0">
                <a:latin typeface="Book Antiqua" pitchFamily="18" charset="0"/>
              </a:rPr>
              <a:t>Χωρίς κόστος</a:t>
            </a:r>
            <a:r>
              <a:rPr lang="en-US" i="1" dirty="0">
                <a:latin typeface="Book Antiqua" pitchFamily="18" charset="0"/>
              </a:rPr>
              <a:t>: </a:t>
            </a:r>
            <a:r>
              <a:rPr lang="el-GR" dirty="0">
                <a:latin typeface="Book Antiqua" pitchFamily="18" charset="0"/>
              </a:rPr>
              <a:t>πολιτική αριθμητική για γυναίκες</a:t>
            </a:r>
          </a:p>
        </p:txBody>
      </p:sp>
    </p:spTree>
    <p:extLst>
      <p:ext uri="{BB962C8B-B14F-4D97-AF65-F5344CB8AC3E}">
        <p14:creationId xmlns:p14="http://schemas.microsoft.com/office/powerpoint/2010/main" val="330489074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a:solidFill>
                  <a:srgbClr val="C00000"/>
                </a:solidFill>
                <a:latin typeface="Book Antiqua" pitchFamily="18" charset="0"/>
              </a:rPr>
              <a:t>Πως μιλάμε για την επιτυχία/αποτυχία στα μαθηματικά</a:t>
            </a:r>
            <a:r>
              <a:rPr lang="en-US" sz="3200" dirty="0">
                <a:solidFill>
                  <a:srgbClr val="C00000"/>
                </a:solidFill>
                <a:latin typeface="Book Antiqua" pitchFamily="18" charset="0"/>
              </a:rPr>
              <a:t>;</a:t>
            </a:r>
            <a:r>
              <a:rPr lang="el-GR" sz="3200" dirty="0">
                <a:solidFill>
                  <a:srgbClr val="C00000"/>
                </a:solidFill>
                <a:latin typeface="Book Antiqua" pitchFamily="18" charset="0"/>
              </a:rPr>
              <a:t> </a:t>
            </a:r>
          </a:p>
        </p:txBody>
      </p:sp>
      <p:sp>
        <p:nvSpPr>
          <p:cNvPr id="3" name="Content Placeholder 2"/>
          <p:cNvSpPr>
            <a:spLocks noGrp="1"/>
          </p:cNvSpPr>
          <p:nvPr>
            <p:ph idx="1"/>
          </p:nvPr>
        </p:nvSpPr>
        <p:spPr>
          <a:xfrm>
            <a:off x="457200" y="1600200"/>
            <a:ext cx="8229600" cy="4953000"/>
          </a:xfrm>
        </p:spPr>
        <p:txBody>
          <a:bodyPr>
            <a:normAutofit fontScale="62500" lnSpcReduction="20000"/>
          </a:bodyPr>
          <a:lstStyle/>
          <a:p>
            <a:pPr marL="0" indent="0">
              <a:buNone/>
            </a:pPr>
            <a:r>
              <a:rPr lang="el-GR" sz="4000" dirty="0">
                <a:latin typeface="Book Antiqua" pitchFamily="18" charset="0"/>
              </a:rPr>
              <a:t>Παρόλο που σήμερα τα κορίτσια τα πάνε καλά με τα μαθηματικά, τα επιχειρήματα για την καλή επίδοση τους εγγράφονται σε παλαιότερους λόγους που αφορούν την κακή τους επίδοση!</a:t>
            </a:r>
          </a:p>
          <a:p>
            <a:r>
              <a:rPr lang="el-GR" sz="4000" dirty="0">
                <a:latin typeface="Book Antiqua" pitchFamily="18" charset="0"/>
              </a:rPr>
              <a:t>-η καλή τους επίδοση δεν εκτιμάται ως δείκτης εξυπνάδας, ευφυίας ή διανόησης, αλλά ως σκληρή δουλειά, αποστήθιση, τάξη, εφαρμογή κανόνων και καλή συμπεριφορά</a:t>
            </a:r>
          </a:p>
          <a:p>
            <a:endParaRPr lang="el-GR" sz="4000" dirty="0">
              <a:latin typeface="Book Antiqua" pitchFamily="18" charset="0"/>
            </a:endParaRPr>
          </a:p>
          <a:p>
            <a:r>
              <a:rPr lang="el-GR" sz="4000" dirty="0">
                <a:latin typeface="Book Antiqua" pitchFamily="18" charset="0"/>
              </a:rPr>
              <a:t>-υποβαθμίζεται έτσι η επιτυχία των κοριτσιών υποννοώντας μάλιστα ότι τα σχολεία έχουν γίνει υπερβολικά θηλυκά, η εκπαίδευση έχει θηλυκοποιηθεί ενώ ο θηλυκός ανδρισμός υποβαθμίζεται και αποθαρρύνεται</a:t>
            </a:r>
          </a:p>
          <a:p>
            <a:endParaRPr lang="el-GR" dirty="0"/>
          </a:p>
        </p:txBody>
      </p:sp>
    </p:spTree>
    <p:extLst>
      <p:ext uri="{BB962C8B-B14F-4D97-AF65-F5344CB8AC3E}">
        <p14:creationId xmlns:p14="http://schemas.microsoft.com/office/powerpoint/2010/main" val="4756688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FF49B-0E12-794B-B474-D96CA15F21BC}"/>
              </a:ext>
            </a:extLst>
          </p:cNvPr>
          <p:cNvSpPr>
            <a:spLocks noGrp="1"/>
          </p:cNvSpPr>
          <p:nvPr>
            <p:ph type="title"/>
          </p:nvPr>
        </p:nvSpPr>
        <p:spPr>
          <a:xfrm>
            <a:off x="457200" y="274638"/>
            <a:ext cx="8229600" cy="258762"/>
          </a:xfrm>
        </p:spPr>
        <p:txBody>
          <a:bodyPr/>
          <a:lstStyle/>
          <a:p>
            <a:r>
              <a:rPr lang="el-GR" dirty="0"/>
              <a:t>Το παιδί στο ΠΣ</a:t>
            </a:r>
            <a:endParaRPr lang="sv-SE" dirty="0"/>
          </a:p>
        </p:txBody>
      </p:sp>
      <p:sp>
        <p:nvSpPr>
          <p:cNvPr id="3" name="Content Placeholder 2">
            <a:extLst>
              <a:ext uri="{FF2B5EF4-FFF2-40B4-BE49-F238E27FC236}">
                <a16:creationId xmlns:a16="http://schemas.microsoft.com/office/drawing/2014/main" id="{D953EA5E-67C4-8A4E-8B21-BC4E9D8BDA7F}"/>
              </a:ext>
            </a:extLst>
          </p:cNvPr>
          <p:cNvSpPr>
            <a:spLocks noGrp="1"/>
          </p:cNvSpPr>
          <p:nvPr>
            <p:ph sz="half" idx="1"/>
          </p:nvPr>
        </p:nvSpPr>
        <p:spPr>
          <a:xfrm>
            <a:off x="457200" y="990600"/>
            <a:ext cx="3505200" cy="5135563"/>
          </a:xfrm>
        </p:spPr>
        <p:txBody>
          <a:bodyPr>
            <a:noAutofit/>
          </a:bodyPr>
          <a:lstStyle/>
          <a:p>
            <a:r>
              <a:rPr lang="el-GR" sz="2000" dirty="0">
                <a:solidFill>
                  <a:srgbClr val="C00000"/>
                </a:solidFill>
              </a:rPr>
              <a:t>Ολόπλευρη ανάπτυξη </a:t>
            </a:r>
            <a:r>
              <a:rPr lang="el-GR" sz="2000" dirty="0"/>
              <a:t>των παιδιών και </a:t>
            </a:r>
            <a:r>
              <a:rPr lang="el-GR" sz="2000" dirty="0">
                <a:solidFill>
                  <a:srgbClr val="C00000"/>
                </a:solidFill>
              </a:rPr>
              <a:t>θετική στάση </a:t>
            </a:r>
            <a:r>
              <a:rPr lang="el-GR" sz="2000" dirty="0"/>
              <a:t>στη μάθηση</a:t>
            </a:r>
          </a:p>
          <a:p>
            <a:r>
              <a:rPr lang="el-GR" sz="2000" dirty="0"/>
              <a:t>Διαμόρφωση </a:t>
            </a:r>
            <a:r>
              <a:rPr lang="el-GR" sz="2000" dirty="0">
                <a:solidFill>
                  <a:srgbClr val="C00000"/>
                </a:solidFill>
              </a:rPr>
              <a:t>υγιούς</a:t>
            </a:r>
            <a:r>
              <a:rPr lang="el-GR" sz="2000" dirty="0"/>
              <a:t> προσωπικότητας κι ενός </a:t>
            </a:r>
            <a:r>
              <a:rPr lang="el-GR" sz="2000" dirty="0">
                <a:solidFill>
                  <a:srgbClr val="C00000"/>
                </a:solidFill>
              </a:rPr>
              <a:t>ενεργού πολίτη</a:t>
            </a:r>
          </a:p>
          <a:p>
            <a:r>
              <a:rPr lang="el-GR" sz="2000" dirty="0"/>
              <a:t>Η γνώση οικοδομείται μέσα από την </a:t>
            </a:r>
            <a:r>
              <a:rPr lang="el-GR" sz="2000" dirty="0">
                <a:solidFill>
                  <a:srgbClr val="C00000"/>
                </a:solidFill>
              </a:rPr>
              <a:t>αλληλεπίδραση με το φυσικό και κοινωνικό περιβάλλον</a:t>
            </a:r>
          </a:p>
          <a:p>
            <a:r>
              <a:rPr lang="el-GR" sz="2000" dirty="0">
                <a:solidFill>
                  <a:srgbClr val="C00000"/>
                </a:solidFill>
              </a:rPr>
              <a:t>Το παιχνίδι </a:t>
            </a:r>
            <a:r>
              <a:rPr lang="el-GR" sz="2000" dirty="0"/>
              <a:t>κυρίαρχη δραστηριότητα </a:t>
            </a:r>
          </a:p>
          <a:p>
            <a:r>
              <a:rPr lang="el-GR" sz="2000" dirty="0"/>
              <a:t>Η </a:t>
            </a:r>
            <a:r>
              <a:rPr lang="el-GR" sz="2000" dirty="0">
                <a:solidFill>
                  <a:srgbClr val="C00000"/>
                </a:solidFill>
              </a:rPr>
              <a:t>συνεργασία με την οικογένεια </a:t>
            </a:r>
            <a:r>
              <a:rPr lang="el-GR" sz="2000" dirty="0"/>
              <a:t>και </a:t>
            </a:r>
            <a:r>
              <a:rPr lang="el-GR" sz="2000" dirty="0">
                <a:solidFill>
                  <a:srgbClr val="C00000"/>
                </a:solidFill>
              </a:rPr>
              <a:t>η σύνδεση με την κοινωνί</a:t>
            </a:r>
            <a:r>
              <a:rPr lang="el-GR" sz="2000" dirty="0"/>
              <a:t>α είναι απαραίτητες</a:t>
            </a:r>
            <a:endParaRPr lang="sv-SE" sz="2000" dirty="0"/>
          </a:p>
        </p:txBody>
      </p:sp>
      <p:sp>
        <p:nvSpPr>
          <p:cNvPr id="4" name="Content Placeholder 3">
            <a:extLst>
              <a:ext uri="{FF2B5EF4-FFF2-40B4-BE49-F238E27FC236}">
                <a16:creationId xmlns:a16="http://schemas.microsoft.com/office/drawing/2014/main" id="{4937BEAA-3F1C-FC4F-9B03-B9B83DAAEC49}"/>
              </a:ext>
            </a:extLst>
          </p:cNvPr>
          <p:cNvSpPr>
            <a:spLocks noGrp="1"/>
          </p:cNvSpPr>
          <p:nvPr>
            <p:ph sz="half" idx="2"/>
          </p:nvPr>
        </p:nvSpPr>
        <p:spPr>
          <a:xfrm>
            <a:off x="4648200" y="762000"/>
            <a:ext cx="4191000" cy="5364163"/>
          </a:xfrm>
        </p:spPr>
        <p:txBody>
          <a:bodyPr>
            <a:normAutofit/>
          </a:bodyPr>
          <a:lstStyle/>
          <a:p>
            <a:r>
              <a:rPr lang="el-GR" sz="2000" dirty="0"/>
              <a:t>Κάθε παιδί είναι μοναδικό και έχει δικαίωμα σε μια εκπαίδευση που σέβεται την διαφορετικότητα</a:t>
            </a:r>
          </a:p>
          <a:p>
            <a:r>
              <a:rPr lang="el-GR" sz="2000" dirty="0"/>
              <a:t>Ενδυνάμωση της διάθεσης για εξερεύνηση και μάθηση</a:t>
            </a:r>
          </a:p>
          <a:p>
            <a:r>
              <a:rPr lang="el-GR" sz="2000" dirty="0"/>
              <a:t>Ποικίλες διδακτικές προσεγγίσεις και έκφραση με διαφορετικά μέσα</a:t>
            </a:r>
          </a:p>
          <a:p>
            <a:r>
              <a:rPr lang="el-GR" sz="2000" dirty="0"/>
              <a:t>Ο ρόλος </a:t>
            </a:r>
            <a:r>
              <a:rPr lang="el-GR" sz="2000" b="1" dirty="0">
                <a:solidFill>
                  <a:srgbClr val="C00000"/>
                </a:solidFill>
              </a:rPr>
              <a:t>της εκπαιδευτικού </a:t>
            </a:r>
            <a:r>
              <a:rPr lang="el-GR" sz="2000" dirty="0"/>
              <a:t>είναι καθοριστικός για την οργάνωση της εκπαιδευτικής διαδικασίας με στόχο την ισορροπία μεταξύ δράσεων από τα παιδιά και στόχων που θέτει η ίδια.</a:t>
            </a:r>
          </a:p>
          <a:p>
            <a:r>
              <a:rPr lang="el-GR" sz="2000" dirty="0">
                <a:solidFill>
                  <a:srgbClr val="C00000"/>
                </a:solidFill>
              </a:rPr>
              <a:t>Συστηματική παρατήρηση για την καταγραφή αναγκών, ενδιαφερόντων και της μαθησιακής πορείας των παιδιών</a:t>
            </a:r>
          </a:p>
          <a:p>
            <a:endParaRPr lang="sv-SE" sz="2000" dirty="0"/>
          </a:p>
        </p:txBody>
      </p:sp>
    </p:spTree>
    <p:extLst>
      <p:ext uri="{BB962C8B-B14F-4D97-AF65-F5344CB8AC3E}">
        <p14:creationId xmlns:p14="http://schemas.microsoft.com/office/powerpoint/2010/main" val="344525178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solidFill>
                  <a:srgbClr val="C00000"/>
                </a:solidFill>
                <a:latin typeface="Book Antiqua" pitchFamily="18" charset="0"/>
              </a:rPr>
              <a:t>Η ‘αόρατη’ επίδοση των κοριτσιών....</a:t>
            </a:r>
          </a:p>
        </p:txBody>
      </p:sp>
      <p:sp>
        <p:nvSpPr>
          <p:cNvPr id="3" name="Content Placeholder 2"/>
          <p:cNvSpPr>
            <a:spLocks noGrp="1"/>
          </p:cNvSpPr>
          <p:nvPr>
            <p:ph idx="1"/>
          </p:nvPr>
        </p:nvSpPr>
        <p:spPr/>
        <p:txBody>
          <a:bodyPr>
            <a:normAutofit fontScale="92500" lnSpcReduction="10000"/>
          </a:bodyPr>
          <a:lstStyle/>
          <a:p>
            <a:pPr marL="0" indent="0" algn="just">
              <a:buNone/>
            </a:pPr>
            <a:r>
              <a:rPr lang="el-GR" dirty="0">
                <a:latin typeface="Book Antiqua" pitchFamily="18" charset="0"/>
              </a:rPr>
              <a:t>Η εντελώς εξαιρετική επίδοση σπάνια θεωρήθηκε άξια επαίνου ακόμη και όταν τα κορίτσια αυτά είχαν αργότερα εντυπωσιακές επιτυχίες σε δημόσιες εξετάσεις.</a:t>
            </a:r>
          </a:p>
          <a:p>
            <a:endParaRPr lang="el-GR" dirty="0">
              <a:latin typeface="Book Antiqua" pitchFamily="18" charset="0"/>
            </a:endParaRPr>
          </a:p>
          <a:p>
            <a:pPr lvl="1"/>
            <a:r>
              <a:rPr lang="el-GR" i="1" dirty="0">
                <a:solidFill>
                  <a:srgbClr val="C00000"/>
                </a:solidFill>
                <a:latin typeface="Book Antiqua" pitchFamily="18" charset="0"/>
              </a:rPr>
              <a:t>Η Βασιλική [...] είναι καλή στα μαθηματικά, αλλά δεν είναι σαν τον Σταύρο. </a:t>
            </a:r>
          </a:p>
          <a:p>
            <a:pPr lvl="1"/>
            <a:r>
              <a:rPr lang="el-GR" i="1" dirty="0">
                <a:solidFill>
                  <a:srgbClr val="C00000"/>
                </a:solidFill>
                <a:latin typeface="Book Antiqua" pitchFamily="18" charset="0"/>
              </a:rPr>
              <a:t>Ναι, δεν είναι το ίδιο καλή. Απλά είναι τακτική και δουλεύει σκληρά. Στις μεγάλες πράξεις χρειάζεται χαρτί και μολύβι, ενώ ο Σταύρος τα κάνει όλα με τα μυαλό!</a:t>
            </a:r>
          </a:p>
        </p:txBody>
      </p:sp>
    </p:spTree>
    <p:extLst>
      <p:ext uri="{BB962C8B-B14F-4D97-AF65-F5344CB8AC3E}">
        <p14:creationId xmlns:p14="http://schemas.microsoft.com/office/powerpoint/2010/main" val="85281402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normAutofit fontScale="92500" lnSpcReduction="10000"/>
          </a:bodyPr>
          <a:lstStyle/>
          <a:p>
            <a:r>
              <a:rPr lang="el-GR" dirty="0">
                <a:solidFill>
                  <a:srgbClr val="C00000"/>
                </a:solidFill>
                <a:latin typeface="Book Antiqua" pitchFamily="18" charset="0"/>
              </a:rPr>
              <a:t>Κορίτσια μεσαίας τάξης </a:t>
            </a:r>
            <a:r>
              <a:rPr lang="el-GR" dirty="0">
                <a:latin typeface="Book Antiqua" pitchFamily="18" charset="0"/>
                <a:sym typeface="Wingdings" pitchFamily="2" charset="2"/>
              </a:rPr>
              <a:t> επιτρέπεται και ωθούνται στην ακαδημαική επιτυχία και η επιτυχία τους προκαλεί έντονο ανταγωνισμό στα αγόρια σε παρόμοια σχολεία</a:t>
            </a:r>
          </a:p>
          <a:p>
            <a:endParaRPr lang="el-GR" dirty="0">
              <a:latin typeface="Book Antiqua" pitchFamily="18" charset="0"/>
              <a:sym typeface="Wingdings" pitchFamily="2" charset="2"/>
            </a:endParaRPr>
          </a:p>
          <a:p>
            <a:r>
              <a:rPr lang="el-GR" dirty="0">
                <a:solidFill>
                  <a:srgbClr val="C00000"/>
                </a:solidFill>
                <a:latin typeface="Book Antiqua" pitchFamily="18" charset="0"/>
                <a:sym typeface="Wingdings" pitchFamily="2" charset="2"/>
              </a:rPr>
              <a:t>Αγόρια μεσαίας τάξης </a:t>
            </a:r>
            <a:r>
              <a:rPr lang="el-GR" dirty="0">
                <a:latin typeface="Book Antiqua" pitchFamily="18" charset="0"/>
                <a:sym typeface="Wingdings" pitchFamily="2" charset="2"/>
              </a:rPr>
              <a:t> δεν επιτρέπεται να αποτύχουν στην ακαδημαική τους ζωή και επενδύονται πολλά σ’ αυτή την επιτυχία ενώ ταυτόχρονα η ‘επιτυχία΄ γίνεται όλο και λιγότερο σίγουρη λόγω των αλλαγών στην αγορά εργασίας.</a:t>
            </a:r>
            <a:endParaRPr lang="el-GR" dirty="0">
              <a:latin typeface="Book Antiqua" pitchFamily="18" charset="0"/>
            </a:endParaRPr>
          </a:p>
        </p:txBody>
      </p:sp>
    </p:spTree>
    <p:extLst>
      <p:ext uri="{BB962C8B-B14F-4D97-AF65-F5344CB8AC3E}">
        <p14:creationId xmlns:p14="http://schemas.microsoft.com/office/powerpoint/2010/main" val="334829639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fontScale="92500" lnSpcReduction="20000"/>
          </a:bodyPr>
          <a:lstStyle/>
          <a:p>
            <a:r>
              <a:rPr lang="el-GR" dirty="0">
                <a:solidFill>
                  <a:srgbClr val="C00000"/>
                </a:solidFill>
                <a:latin typeface="Book Antiqua" pitchFamily="18" charset="0"/>
              </a:rPr>
              <a:t>Αγόρια εργατικής τάξης </a:t>
            </a:r>
            <a:r>
              <a:rPr lang="el-GR" dirty="0">
                <a:latin typeface="Book Antiqua" pitchFamily="18" charset="0"/>
                <a:sym typeface="Wingdings" pitchFamily="2" charset="2"/>
              </a:rPr>
              <a:t> πλήττονται περισσότερο καθώς συνήθως δεν διαθέτουν τίτλους σπουδών, έχουν χαμηλό επίπεδο γραμματισμού και ταυτόχρονα οι διάφορες μορφές ‘χειρωνακτικής εργασίας’ ελαχιστοποιούνται λόγω των αλλαγών στην οικονομία/τεχνολογία.</a:t>
            </a:r>
          </a:p>
          <a:p>
            <a:endParaRPr lang="el-GR" dirty="0">
              <a:latin typeface="Book Antiqua" pitchFamily="18" charset="0"/>
              <a:sym typeface="Wingdings" pitchFamily="2" charset="2"/>
            </a:endParaRPr>
          </a:p>
          <a:p>
            <a:r>
              <a:rPr lang="el-GR" dirty="0">
                <a:solidFill>
                  <a:srgbClr val="C00000"/>
                </a:solidFill>
                <a:latin typeface="Book Antiqua" pitchFamily="18" charset="0"/>
                <a:sym typeface="Wingdings" pitchFamily="2" charset="2"/>
              </a:rPr>
              <a:t>Κορίτσια εργατικής τάξης </a:t>
            </a:r>
            <a:r>
              <a:rPr lang="el-GR" dirty="0">
                <a:latin typeface="Book Antiqua" pitchFamily="18" charset="0"/>
                <a:sym typeface="Wingdings" pitchFamily="2" charset="2"/>
              </a:rPr>
              <a:t> έχουν μεγαλύτερες πιθανότητες να βρουν δουλειά, αλλά χωρίς υψηλή ακαδημαική επίδοση, η δουλειά αυτή θα είναι κακοκπληρωμένη</a:t>
            </a:r>
            <a:endParaRPr lang="el-GR" dirty="0">
              <a:latin typeface="Book Antiqua" pitchFamily="18" charset="0"/>
            </a:endParaRPr>
          </a:p>
        </p:txBody>
      </p:sp>
    </p:spTree>
    <p:extLst>
      <p:ext uri="{BB962C8B-B14F-4D97-AF65-F5344CB8AC3E}">
        <p14:creationId xmlns:p14="http://schemas.microsoft.com/office/powerpoint/2010/main" val="417411490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normAutofit fontScale="92500"/>
          </a:bodyPr>
          <a:lstStyle/>
          <a:p>
            <a:pPr marL="0" indent="0">
              <a:buNone/>
            </a:pPr>
            <a:r>
              <a:rPr lang="el-GR" dirty="0">
                <a:latin typeface="Book Antiqua" pitchFamily="18" charset="0"/>
              </a:rPr>
              <a:t>Ωστόσο, οι συνέπειες για τα κορίτσια μπορεί να ήταν βλαβερές – όπως, εμφανή συμπτώματα </a:t>
            </a:r>
            <a:r>
              <a:rPr lang="el-GR" i="1" u="sng" dirty="0">
                <a:latin typeface="Book Antiqua" pitchFamily="18" charset="0"/>
              </a:rPr>
              <a:t>άγχους</a:t>
            </a:r>
            <a:r>
              <a:rPr lang="en-US" i="1" u="sng" dirty="0">
                <a:latin typeface="Book Antiqua" pitchFamily="18" charset="0"/>
              </a:rPr>
              <a:t>;</a:t>
            </a:r>
          </a:p>
          <a:p>
            <a:pPr marL="0" indent="0">
              <a:buNone/>
            </a:pPr>
            <a:endParaRPr lang="el-GR" i="1" u="sng" dirty="0">
              <a:latin typeface="Book Antiqua" pitchFamily="18" charset="0"/>
            </a:endParaRPr>
          </a:p>
          <a:p>
            <a:pPr lvl="1"/>
            <a:r>
              <a:rPr lang="el-GR" dirty="0">
                <a:latin typeface="Book Antiqua" pitchFamily="18" charset="0"/>
              </a:rPr>
              <a:t>για ακαδημαική επίδοση χωρίς αποτυχίες</a:t>
            </a:r>
          </a:p>
          <a:p>
            <a:pPr lvl="1"/>
            <a:r>
              <a:rPr lang="el-GR" dirty="0">
                <a:latin typeface="Book Antiqua" pitchFamily="18" charset="0"/>
              </a:rPr>
              <a:t>για να είναι καλές σε πολλά πεδία</a:t>
            </a:r>
          </a:p>
          <a:p>
            <a:pPr lvl="1"/>
            <a:r>
              <a:rPr lang="el-GR" dirty="0">
                <a:latin typeface="Book Antiqua" pitchFamily="18" charset="0"/>
              </a:rPr>
              <a:t>για να τα έχουν όλα χωρίς η θηλυκότητα να μπαίνει εμπόδιο στην επιτυχία</a:t>
            </a:r>
          </a:p>
          <a:p>
            <a:pPr marL="457200" lvl="1" indent="0">
              <a:buNone/>
            </a:pPr>
            <a:endParaRPr lang="el-GR" sz="3200" dirty="0">
              <a:latin typeface="Book Antiqua" pitchFamily="18" charset="0"/>
            </a:endParaRPr>
          </a:p>
          <a:p>
            <a:pPr marL="457200" lvl="1" indent="0">
              <a:buNone/>
            </a:pPr>
            <a:r>
              <a:rPr lang="el-GR" sz="3200" dirty="0">
                <a:latin typeface="Book Antiqua" pitchFamily="18" charset="0"/>
              </a:rPr>
              <a:t>ή προχωρούν σε παραίτηση και αδιαφορία</a:t>
            </a:r>
          </a:p>
          <a:p>
            <a:pPr lvl="1"/>
            <a:endParaRPr lang="el-GR" dirty="0"/>
          </a:p>
        </p:txBody>
      </p:sp>
    </p:spTree>
    <p:extLst>
      <p:ext uri="{BB962C8B-B14F-4D97-AF65-F5344CB8AC3E}">
        <p14:creationId xmlns:p14="http://schemas.microsoft.com/office/powerpoint/2010/main" val="183147640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l-GR" sz="3200" dirty="0">
                <a:solidFill>
                  <a:srgbClr val="C00000"/>
                </a:solidFill>
                <a:latin typeface="Book Antiqua" pitchFamily="18" charset="0"/>
              </a:rPr>
              <a:t>Η Τζούλι και η Πάτσυ</a:t>
            </a:r>
            <a:r>
              <a:rPr lang="en-US" sz="3200" dirty="0">
                <a:solidFill>
                  <a:srgbClr val="C00000"/>
                </a:solidFill>
                <a:latin typeface="Book Antiqua" pitchFamily="18" charset="0"/>
              </a:rPr>
              <a:t>: </a:t>
            </a:r>
            <a:r>
              <a:rPr lang="el-GR" sz="3200" i="1" dirty="0">
                <a:solidFill>
                  <a:srgbClr val="C00000"/>
                </a:solidFill>
                <a:latin typeface="Book Antiqua" pitchFamily="18" charset="0"/>
              </a:rPr>
              <a:t>ίδια επίδοση στην μαθηματική ικανότητα / διαφορετικές πορείες</a:t>
            </a:r>
          </a:p>
        </p:txBody>
      </p:sp>
      <p:sp>
        <p:nvSpPr>
          <p:cNvPr id="8" name="Text Placeholder 7"/>
          <p:cNvSpPr>
            <a:spLocks noGrp="1"/>
          </p:cNvSpPr>
          <p:nvPr>
            <p:ph type="body" idx="1"/>
          </p:nvPr>
        </p:nvSpPr>
        <p:spPr>
          <a:xfrm>
            <a:off x="457200" y="1219200"/>
            <a:ext cx="4040188" cy="685799"/>
          </a:xfrm>
        </p:spPr>
        <p:txBody>
          <a:bodyPr/>
          <a:lstStyle/>
          <a:p>
            <a:r>
              <a:rPr lang="el-GR" dirty="0">
                <a:latin typeface="Book Antiqua" pitchFamily="18" charset="0"/>
              </a:rPr>
              <a:t>Τζούλι</a:t>
            </a:r>
            <a:r>
              <a:rPr lang="en-US" dirty="0">
                <a:latin typeface="Book Antiqua" pitchFamily="18" charset="0"/>
              </a:rPr>
              <a:t>: </a:t>
            </a:r>
            <a:r>
              <a:rPr lang="el-GR" dirty="0">
                <a:latin typeface="Book Antiqua" pitchFamily="18" charset="0"/>
              </a:rPr>
              <a:t>μεσοαστή</a:t>
            </a:r>
          </a:p>
        </p:txBody>
      </p:sp>
      <p:sp>
        <p:nvSpPr>
          <p:cNvPr id="9" name="Content Placeholder 8"/>
          <p:cNvSpPr>
            <a:spLocks noGrp="1"/>
          </p:cNvSpPr>
          <p:nvPr>
            <p:ph sz="half" idx="2"/>
          </p:nvPr>
        </p:nvSpPr>
        <p:spPr/>
        <p:txBody>
          <a:bodyPr>
            <a:normAutofit fontScale="85000" lnSpcReduction="20000"/>
          </a:bodyPr>
          <a:lstStyle/>
          <a:p>
            <a:pPr marL="0" indent="0">
              <a:buNone/>
            </a:pPr>
            <a:r>
              <a:rPr lang="el-GR" dirty="0">
                <a:latin typeface="Book Antiqua" pitchFamily="18" charset="0"/>
              </a:rPr>
              <a:t>Στην ηλικία των 10 δεν τα πήγαινε καλά στα μαθηματικά και γενικά στο σχολείο.</a:t>
            </a:r>
          </a:p>
          <a:p>
            <a:pPr marL="0" indent="0">
              <a:buNone/>
            </a:pPr>
            <a:endParaRPr lang="el-GR" dirty="0">
              <a:latin typeface="Book Antiqua" pitchFamily="18" charset="0"/>
            </a:endParaRPr>
          </a:p>
          <a:p>
            <a:pPr marL="0" indent="0">
              <a:buNone/>
            </a:pPr>
            <a:r>
              <a:rPr lang="el-GR" dirty="0">
                <a:latin typeface="Book Antiqua" pitchFamily="18" charset="0"/>
              </a:rPr>
              <a:t>Η αποτυχία αυτή αξιολογείθηκξε ως ‘μπλοκάρισμα’ που καθιστούσαι αναγκαίο το καλόπιασμά της.</a:t>
            </a:r>
          </a:p>
          <a:p>
            <a:pPr marL="0" indent="0">
              <a:buNone/>
            </a:pPr>
            <a:endParaRPr lang="el-GR" dirty="0">
              <a:latin typeface="Book Antiqua" pitchFamily="18" charset="0"/>
            </a:endParaRPr>
          </a:p>
          <a:p>
            <a:pPr marL="0" indent="0">
              <a:buNone/>
            </a:pPr>
            <a:r>
              <a:rPr lang="el-GR" dirty="0">
                <a:latin typeface="Book Antiqua" pitchFamily="18" charset="0"/>
              </a:rPr>
              <a:t>Η Τζούλι επίσης θεωρεί τον εαυτό της χοντρή, χωρίς φίλους.</a:t>
            </a:r>
          </a:p>
          <a:p>
            <a:pPr marL="0" indent="0">
              <a:buNone/>
            </a:pPr>
            <a:r>
              <a:rPr lang="el-GR" dirty="0">
                <a:latin typeface="Book Antiqua" pitchFamily="18" charset="0"/>
              </a:rPr>
              <a:t>Παλεύει με την ανορεξία, γίνεται χορεύτρια, τα παρατάει. Τελικά πηγαίνει στο πανεπιστήμιο</a:t>
            </a:r>
          </a:p>
        </p:txBody>
      </p:sp>
      <p:sp>
        <p:nvSpPr>
          <p:cNvPr id="10" name="Text Placeholder 9"/>
          <p:cNvSpPr>
            <a:spLocks noGrp="1"/>
          </p:cNvSpPr>
          <p:nvPr>
            <p:ph type="body" sz="quarter" idx="3"/>
          </p:nvPr>
        </p:nvSpPr>
        <p:spPr>
          <a:xfrm>
            <a:off x="4645025" y="1535113"/>
            <a:ext cx="4041775" cy="369887"/>
          </a:xfrm>
        </p:spPr>
        <p:txBody>
          <a:bodyPr>
            <a:normAutofit fontScale="92500" lnSpcReduction="20000"/>
          </a:bodyPr>
          <a:lstStyle/>
          <a:p>
            <a:r>
              <a:rPr lang="el-GR" dirty="0">
                <a:latin typeface="Book Antiqua" pitchFamily="18" charset="0"/>
              </a:rPr>
              <a:t>Πάτσυ</a:t>
            </a:r>
            <a:r>
              <a:rPr lang="en-US" dirty="0">
                <a:latin typeface="Book Antiqua" pitchFamily="18" charset="0"/>
              </a:rPr>
              <a:t>: </a:t>
            </a:r>
            <a:r>
              <a:rPr lang="el-GR" dirty="0">
                <a:latin typeface="Book Antiqua" pitchFamily="18" charset="0"/>
              </a:rPr>
              <a:t>εργατική τάξη</a:t>
            </a:r>
          </a:p>
        </p:txBody>
      </p:sp>
      <p:sp>
        <p:nvSpPr>
          <p:cNvPr id="11" name="Content Placeholder 10"/>
          <p:cNvSpPr>
            <a:spLocks noGrp="1"/>
          </p:cNvSpPr>
          <p:nvPr>
            <p:ph sz="quarter" idx="4"/>
          </p:nvPr>
        </p:nvSpPr>
        <p:spPr/>
        <p:txBody>
          <a:bodyPr>
            <a:normAutofit fontScale="85000" lnSpcReduction="10000"/>
          </a:bodyPr>
          <a:lstStyle/>
          <a:p>
            <a:r>
              <a:rPr lang="el-GR" dirty="0">
                <a:latin typeface="Book Antiqua" pitchFamily="18" charset="0"/>
              </a:rPr>
              <a:t>Αρχικά είχε δυσκολίες στα μαθηματικά παρόμοιες με την Τζούλι.</a:t>
            </a:r>
          </a:p>
          <a:p>
            <a:endParaRPr lang="el-GR" dirty="0">
              <a:latin typeface="Book Antiqua" pitchFamily="18" charset="0"/>
            </a:endParaRPr>
          </a:p>
          <a:p>
            <a:r>
              <a:rPr lang="el-GR" dirty="0">
                <a:latin typeface="Book Antiqua" pitchFamily="18" charset="0"/>
              </a:rPr>
              <a:t>Η αποτυχία της χαρακτηρίστηκε ως αποτέλεσμα ‘αθεράπευτης βλακείας’.</a:t>
            </a:r>
          </a:p>
          <a:p>
            <a:endParaRPr lang="el-GR" dirty="0">
              <a:latin typeface="Book Antiqua" pitchFamily="18" charset="0"/>
            </a:endParaRPr>
          </a:p>
          <a:p>
            <a:r>
              <a:rPr lang="el-GR" dirty="0">
                <a:latin typeface="Book Antiqua" pitchFamily="18" charset="0"/>
              </a:rPr>
              <a:t>Η Πάτσυ τελειώνει το σχολείο, πιάνει διάφορες δουλειές χαμηλού επιπέδου. Τις αφήνει. Τελικά δεν σπουδάζει.</a:t>
            </a:r>
          </a:p>
        </p:txBody>
      </p:sp>
    </p:spTree>
    <p:extLst>
      <p:ext uri="{BB962C8B-B14F-4D97-AF65-F5344CB8AC3E}">
        <p14:creationId xmlns:p14="http://schemas.microsoft.com/office/powerpoint/2010/main" val="107581900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08D01-1A48-774C-8858-316D02DDB8C2}"/>
              </a:ext>
            </a:extLst>
          </p:cNvPr>
          <p:cNvSpPr>
            <a:spLocks noGrp="1"/>
          </p:cNvSpPr>
          <p:nvPr>
            <p:ph type="title"/>
          </p:nvPr>
        </p:nvSpPr>
        <p:spPr>
          <a:xfrm>
            <a:off x="314794" y="304801"/>
            <a:ext cx="8200556" cy="609600"/>
          </a:xfrm>
        </p:spPr>
        <p:txBody>
          <a:bodyPr>
            <a:noAutofit/>
          </a:bodyPr>
          <a:lstStyle/>
          <a:p>
            <a:r>
              <a:rPr lang="el-GR" sz="2800" b="1" dirty="0">
                <a:solidFill>
                  <a:schemeClr val="accent1"/>
                </a:solidFill>
                <a:latin typeface="Book Antiqua" panose="02040602050305030304" pitchFamily="18" charset="0"/>
              </a:rPr>
              <a:t>Έρευνες και ερμηνείες</a:t>
            </a:r>
            <a:endParaRPr lang="sv-SE" sz="2800" b="1" dirty="0">
              <a:solidFill>
                <a:schemeClr val="accent1"/>
              </a:solidFill>
              <a:latin typeface="Book Antiqua" panose="02040602050305030304" pitchFamily="18" charset="0"/>
            </a:endParaRPr>
          </a:p>
        </p:txBody>
      </p:sp>
      <p:sp>
        <p:nvSpPr>
          <p:cNvPr id="3" name="Content Placeholder 2">
            <a:extLst>
              <a:ext uri="{FF2B5EF4-FFF2-40B4-BE49-F238E27FC236}">
                <a16:creationId xmlns:a16="http://schemas.microsoft.com/office/drawing/2014/main" id="{2B62899E-CB89-9642-88C2-FAA0F795901C}"/>
              </a:ext>
            </a:extLst>
          </p:cNvPr>
          <p:cNvSpPr>
            <a:spLocks noGrp="1"/>
          </p:cNvSpPr>
          <p:nvPr>
            <p:ph sz="half" idx="1"/>
          </p:nvPr>
        </p:nvSpPr>
        <p:spPr>
          <a:xfrm>
            <a:off x="314794" y="914401"/>
            <a:ext cx="4257206" cy="5486399"/>
          </a:xfrm>
        </p:spPr>
        <p:txBody>
          <a:bodyPr>
            <a:normAutofit fontScale="25000" lnSpcReduction="20000"/>
          </a:bodyPr>
          <a:lstStyle/>
          <a:p>
            <a:endParaRPr lang="el-GR" dirty="0"/>
          </a:p>
          <a:p>
            <a:r>
              <a:rPr lang="el-GR" sz="8000" dirty="0">
                <a:latin typeface="Book Antiqua" panose="02040602050305030304" pitchFamily="18" charset="0"/>
              </a:rPr>
              <a:t>Παιδικοί σταθμοί και Νηπιαγωγεία</a:t>
            </a:r>
          </a:p>
          <a:p>
            <a:pPr lvl="1"/>
            <a:r>
              <a:rPr lang="el-GR" sz="8000" dirty="0">
                <a:solidFill>
                  <a:schemeClr val="accent2">
                    <a:lumMod val="75000"/>
                  </a:schemeClr>
                </a:solidFill>
                <a:latin typeface="Book Antiqua" panose="02040602050305030304" pitchFamily="18" charset="0"/>
              </a:rPr>
              <a:t>γνωστική ανάπτυξη και μικρά παιδιά</a:t>
            </a:r>
          </a:p>
          <a:p>
            <a:pPr lvl="1"/>
            <a:r>
              <a:rPr lang="el-GR" sz="8000" dirty="0">
                <a:solidFill>
                  <a:schemeClr val="accent2">
                    <a:lumMod val="75000"/>
                  </a:schemeClr>
                </a:solidFill>
                <a:latin typeface="Book Antiqua" panose="02040602050305030304" pitchFamily="18" charset="0"/>
              </a:rPr>
              <a:t>Τα κορίτσια δεν εμφανίζουν αποτυχία στα πρώτα χρόνια της σχολικής τους ζωής</a:t>
            </a:r>
          </a:p>
          <a:p>
            <a:endParaRPr lang="el-GR" sz="8000" dirty="0">
              <a:latin typeface="Book Antiqua" panose="02040602050305030304" pitchFamily="18" charset="0"/>
            </a:endParaRPr>
          </a:p>
          <a:p>
            <a:r>
              <a:rPr lang="el-GR" sz="8000" dirty="0">
                <a:latin typeface="Book Antiqua" panose="02040602050305030304" pitchFamily="18" charset="0"/>
              </a:rPr>
              <a:t>Δημοτικό στο Γυμνάσιο</a:t>
            </a:r>
          </a:p>
          <a:p>
            <a:pPr lvl="1"/>
            <a:r>
              <a:rPr lang="el-GR" sz="8000" dirty="0">
                <a:solidFill>
                  <a:schemeClr val="accent2">
                    <a:lumMod val="75000"/>
                  </a:schemeClr>
                </a:solidFill>
                <a:latin typeface="Book Antiqua" panose="02040602050305030304" pitchFamily="18" charset="0"/>
              </a:rPr>
              <a:t>τα κορίτσια συνεχίζουν να έχουν καλή επίδοση και σε μερικές περιπτώσεις καλύτερη των αγοριών</a:t>
            </a:r>
            <a:endParaRPr lang="el-GR" sz="8000" dirty="0">
              <a:solidFill>
                <a:srgbClr val="C00000"/>
              </a:solidFill>
              <a:latin typeface="Book Antiqua" panose="02040602050305030304" pitchFamily="18" charset="0"/>
            </a:endParaRPr>
          </a:p>
          <a:p>
            <a:pPr marL="342900" lvl="1" indent="0">
              <a:buNone/>
            </a:pPr>
            <a:endParaRPr lang="el-GR" sz="8000" b="1" dirty="0">
              <a:solidFill>
                <a:schemeClr val="tx1">
                  <a:lumMod val="85000"/>
                  <a:lumOff val="15000"/>
                </a:schemeClr>
              </a:solidFill>
              <a:latin typeface="Book Antiqua" panose="02040602050305030304" pitchFamily="18" charset="0"/>
              <a:sym typeface="Wingdings" pitchFamily="2" charset="2"/>
            </a:endParaRPr>
          </a:p>
          <a:p>
            <a:pPr marL="342900" lvl="1" indent="0">
              <a:buNone/>
            </a:pPr>
            <a:r>
              <a:rPr lang="sv-SE" sz="8000" b="1" dirty="0">
                <a:solidFill>
                  <a:schemeClr val="tx1">
                    <a:lumMod val="85000"/>
                    <a:lumOff val="15000"/>
                  </a:schemeClr>
                </a:solidFill>
                <a:latin typeface="Book Antiqua" panose="02040602050305030304" pitchFamily="18" charset="0"/>
                <a:sym typeface="Wingdings" pitchFamily="2" charset="2"/>
              </a:rPr>
              <a:t></a:t>
            </a:r>
            <a:r>
              <a:rPr lang="sv-SE" sz="8000" b="1" dirty="0">
                <a:solidFill>
                  <a:schemeClr val="tx1">
                    <a:lumMod val="85000"/>
                    <a:lumOff val="15000"/>
                  </a:schemeClr>
                </a:solidFill>
                <a:latin typeface="Book Antiqua" panose="02040602050305030304" pitchFamily="18" charset="0"/>
              </a:rPr>
              <a:t> </a:t>
            </a:r>
            <a:r>
              <a:rPr lang="el-GR" sz="8000" b="1" dirty="0">
                <a:solidFill>
                  <a:schemeClr val="tx1">
                    <a:lumMod val="85000"/>
                    <a:lumOff val="15000"/>
                  </a:schemeClr>
                </a:solidFill>
                <a:latin typeface="Book Antiqua" panose="02040602050305030304" pitchFamily="18" charset="0"/>
              </a:rPr>
              <a:t>πως ερμηνεύουμε τις </a:t>
            </a:r>
            <a:r>
              <a:rPr lang="el-GR" sz="8000" b="1" dirty="0" err="1">
                <a:solidFill>
                  <a:schemeClr val="tx1">
                    <a:lumMod val="85000"/>
                    <a:lumOff val="15000"/>
                  </a:schemeClr>
                </a:solidFill>
                <a:latin typeface="Book Antiqua" panose="02040602050305030304" pitchFamily="18" charset="0"/>
              </a:rPr>
              <a:t>έμφυλες</a:t>
            </a:r>
            <a:r>
              <a:rPr lang="el-GR" sz="8000" b="1" dirty="0">
                <a:solidFill>
                  <a:schemeClr val="tx1">
                    <a:lumMod val="85000"/>
                    <a:lumOff val="15000"/>
                  </a:schemeClr>
                </a:solidFill>
                <a:latin typeface="Book Antiqua" panose="02040602050305030304" pitchFamily="18" charset="0"/>
              </a:rPr>
              <a:t> διαφορές;</a:t>
            </a:r>
          </a:p>
          <a:p>
            <a:pPr marL="342900" lvl="1" indent="0">
              <a:buNone/>
            </a:pPr>
            <a:endParaRPr lang="el-GR" sz="8000" b="1" dirty="0">
              <a:solidFill>
                <a:schemeClr val="tx1">
                  <a:lumMod val="85000"/>
                  <a:lumOff val="15000"/>
                </a:schemeClr>
              </a:solidFill>
              <a:latin typeface="Book Antiqua" panose="02040602050305030304" pitchFamily="18" charset="0"/>
            </a:endParaRPr>
          </a:p>
          <a:p>
            <a:pPr marL="342900" lvl="1" indent="0">
              <a:buNone/>
            </a:pPr>
            <a:r>
              <a:rPr lang="sv-SE" sz="8000" b="1" dirty="0">
                <a:solidFill>
                  <a:schemeClr val="tx1">
                    <a:lumMod val="85000"/>
                    <a:lumOff val="15000"/>
                  </a:schemeClr>
                </a:solidFill>
                <a:latin typeface="Book Antiqua" panose="02040602050305030304" pitchFamily="18" charset="0"/>
                <a:sym typeface="Wingdings" pitchFamily="2" charset="2"/>
              </a:rPr>
              <a:t> </a:t>
            </a:r>
            <a:r>
              <a:rPr lang="el-GR" sz="8000" b="1" dirty="0">
                <a:solidFill>
                  <a:schemeClr val="tx1">
                    <a:lumMod val="85000"/>
                    <a:lumOff val="15000"/>
                  </a:schemeClr>
                </a:solidFill>
                <a:latin typeface="Book Antiqua" panose="02040602050305030304" pitchFamily="18" charset="0"/>
                <a:sym typeface="Wingdings" pitchFamily="2" charset="2"/>
              </a:rPr>
              <a:t>να ξαναδούμε το </a:t>
            </a:r>
            <a:r>
              <a:rPr lang="sv-SE" sz="8000" b="1" dirty="0">
                <a:solidFill>
                  <a:schemeClr val="tx1">
                    <a:lumMod val="85000"/>
                    <a:lumOff val="15000"/>
                  </a:schemeClr>
                </a:solidFill>
                <a:latin typeface="Book Antiqua" panose="02040602050305030304" pitchFamily="18" charset="0"/>
                <a:sym typeface="Wingdings" pitchFamily="2" charset="2"/>
              </a:rPr>
              <a:t>’</a:t>
            </a:r>
            <a:r>
              <a:rPr lang="el-GR" sz="8000" b="1" dirty="0">
                <a:solidFill>
                  <a:schemeClr val="tx1">
                    <a:lumMod val="85000"/>
                    <a:lumOff val="15000"/>
                  </a:schemeClr>
                </a:solidFill>
                <a:latin typeface="Book Antiqua" panose="02040602050305030304" pitchFamily="18" charset="0"/>
                <a:sym typeface="Wingdings" pitchFamily="2" charset="2"/>
              </a:rPr>
              <a:t>πρόβλημα</a:t>
            </a:r>
            <a:r>
              <a:rPr lang="sv-SE" sz="8000" b="1" dirty="0">
                <a:solidFill>
                  <a:schemeClr val="tx1">
                    <a:lumMod val="85000"/>
                    <a:lumOff val="15000"/>
                  </a:schemeClr>
                </a:solidFill>
                <a:latin typeface="Book Antiqua" panose="02040602050305030304" pitchFamily="18" charset="0"/>
                <a:sym typeface="Wingdings" pitchFamily="2" charset="2"/>
              </a:rPr>
              <a:t>’ </a:t>
            </a:r>
            <a:r>
              <a:rPr lang="el-GR" sz="8000" b="1" dirty="0">
                <a:solidFill>
                  <a:schemeClr val="tx1">
                    <a:lumMod val="85000"/>
                    <a:lumOff val="15000"/>
                  </a:schemeClr>
                </a:solidFill>
                <a:latin typeface="Book Antiqua" panose="02040602050305030304" pitchFamily="18" charset="0"/>
                <a:sym typeface="Wingdings" pitchFamily="2" charset="2"/>
              </a:rPr>
              <a:t>των κοριτσιών ως κοινωνική κατασκευή</a:t>
            </a:r>
            <a:endParaRPr lang="el-GR" sz="8000" b="1" dirty="0">
              <a:solidFill>
                <a:schemeClr val="tx1">
                  <a:lumMod val="85000"/>
                  <a:lumOff val="15000"/>
                </a:schemeClr>
              </a:solidFill>
              <a:latin typeface="Book Antiqua" panose="02040602050305030304" pitchFamily="18" charset="0"/>
            </a:endParaRPr>
          </a:p>
          <a:p>
            <a:endParaRPr lang="el-GR" dirty="0"/>
          </a:p>
          <a:p>
            <a:endParaRPr lang="el-GR" dirty="0"/>
          </a:p>
          <a:p>
            <a:endParaRPr lang="sv-SE" dirty="0"/>
          </a:p>
        </p:txBody>
      </p:sp>
      <p:sp>
        <p:nvSpPr>
          <p:cNvPr id="4" name="Content Placeholder 3">
            <a:extLst>
              <a:ext uri="{FF2B5EF4-FFF2-40B4-BE49-F238E27FC236}">
                <a16:creationId xmlns:a16="http://schemas.microsoft.com/office/drawing/2014/main" id="{9FC41C29-BF9F-AF4C-A6B7-32E8ECEA3E83}"/>
              </a:ext>
            </a:extLst>
          </p:cNvPr>
          <p:cNvSpPr>
            <a:spLocks noGrp="1"/>
          </p:cNvSpPr>
          <p:nvPr>
            <p:ph sz="half" idx="2"/>
          </p:nvPr>
        </p:nvSpPr>
        <p:spPr>
          <a:xfrm>
            <a:off x="5181600" y="1143000"/>
            <a:ext cx="3581400" cy="5257800"/>
          </a:xfrm>
        </p:spPr>
        <p:txBody>
          <a:bodyPr>
            <a:normAutofit fontScale="25000" lnSpcReduction="20000"/>
          </a:bodyPr>
          <a:lstStyle/>
          <a:p>
            <a:r>
              <a:rPr lang="el-GR" sz="5500" dirty="0">
                <a:latin typeface="Book Antiqua" panose="02040602050305030304" pitchFamily="18" charset="0"/>
              </a:rPr>
              <a:t>πρώιμη κοινωνικοποίηση ή </a:t>
            </a:r>
            <a:r>
              <a:rPr lang="el-GR" sz="5500" dirty="0" err="1">
                <a:latin typeface="Book Antiqua" panose="02040602050305030304" pitchFamily="18" charset="0"/>
              </a:rPr>
              <a:t>φυσικοποιημένος</a:t>
            </a:r>
            <a:r>
              <a:rPr lang="el-GR" sz="5500" dirty="0">
                <a:latin typeface="Book Antiqua" panose="02040602050305030304" pitchFamily="18" charset="0"/>
              </a:rPr>
              <a:t> μητρικός ρόλος;</a:t>
            </a:r>
          </a:p>
          <a:p>
            <a:pPr lvl="1"/>
            <a:r>
              <a:rPr lang="el-GR" sz="5500" dirty="0">
                <a:solidFill>
                  <a:schemeClr val="accent2">
                    <a:lumMod val="75000"/>
                  </a:schemeClr>
                </a:solidFill>
                <a:latin typeface="Book Antiqua" panose="02040602050305030304" pitchFamily="18" charset="0"/>
              </a:rPr>
              <a:t>κορίτσια 4 και 10 ετών</a:t>
            </a:r>
          </a:p>
          <a:p>
            <a:pPr lvl="1"/>
            <a:r>
              <a:rPr lang="el-GR" sz="5500" dirty="0">
                <a:solidFill>
                  <a:schemeClr val="accent2">
                    <a:lumMod val="75000"/>
                  </a:schemeClr>
                </a:solidFill>
                <a:latin typeface="Book Antiqua" panose="02040602050305030304" pitchFamily="18" charset="0"/>
              </a:rPr>
              <a:t>μητέρες εργατικής και αστικής τάξης</a:t>
            </a:r>
          </a:p>
          <a:p>
            <a:pPr lvl="1"/>
            <a:r>
              <a:rPr lang="el-GR" sz="5500" dirty="0">
                <a:solidFill>
                  <a:schemeClr val="accent2">
                    <a:lumMod val="75000"/>
                  </a:schemeClr>
                </a:solidFill>
                <a:latin typeface="Book Antiqua" panose="02040602050305030304" pitchFamily="18" charset="0"/>
              </a:rPr>
              <a:t>η εκπαιδευτική επιτυχία και αποτυχία των κοριτσιών αφορά τις μητέρες </a:t>
            </a:r>
            <a:r>
              <a:rPr lang="sv-SE" sz="5500" dirty="0">
                <a:solidFill>
                  <a:schemeClr val="accent2">
                    <a:lumMod val="75000"/>
                  </a:schemeClr>
                </a:solidFill>
                <a:latin typeface="Book Antiqua" panose="02040602050305030304" pitchFamily="18" charset="0"/>
              </a:rPr>
              <a:t>(</a:t>
            </a:r>
            <a:r>
              <a:rPr lang="el-GR" sz="5500" dirty="0">
                <a:solidFill>
                  <a:schemeClr val="accent2">
                    <a:lumMod val="75000"/>
                  </a:schemeClr>
                </a:solidFill>
                <a:latin typeface="Book Antiqua" panose="02040602050305030304" pitchFamily="18" charset="0"/>
              </a:rPr>
              <a:t>και τις δασκάλες</a:t>
            </a:r>
            <a:r>
              <a:rPr lang="sv-SE" sz="5500" dirty="0">
                <a:solidFill>
                  <a:schemeClr val="accent2">
                    <a:lumMod val="75000"/>
                  </a:schemeClr>
                </a:solidFill>
                <a:latin typeface="Book Antiqua" panose="02040602050305030304" pitchFamily="18" charset="0"/>
              </a:rPr>
              <a:t>)</a:t>
            </a:r>
            <a:endParaRPr lang="el-GR" sz="5500" dirty="0">
              <a:solidFill>
                <a:schemeClr val="accent2">
                  <a:lumMod val="75000"/>
                </a:schemeClr>
              </a:solidFill>
              <a:latin typeface="Book Antiqua" panose="02040602050305030304" pitchFamily="18" charset="0"/>
            </a:endParaRPr>
          </a:p>
          <a:p>
            <a:r>
              <a:rPr lang="el-GR" sz="5500" dirty="0">
                <a:latin typeface="Book Antiqua" panose="02040602050305030304" pitchFamily="18" charset="0"/>
              </a:rPr>
              <a:t>το </a:t>
            </a:r>
            <a:r>
              <a:rPr lang="sv-SE" sz="5500" dirty="0">
                <a:latin typeface="Book Antiqua" panose="02040602050305030304" pitchFamily="18" charset="0"/>
              </a:rPr>
              <a:t>’</a:t>
            </a:r>
            <a:r>
              <a:rPr lang="el-GR" sz="5500" dirty="0">
                <a:latin typeface="Book Antiqua" panose="02040602050305030304" pitchFamily="18" charset="0"/>
              </a:rPr>
              <a:t>έλλειμα</a:t>
            </a:r>
            <a:r>
              <a:rPr lang="sv-SE" sz="5500" dirty="0">
                <a:latin typeface="Book Antiqua" panose="02040602050305030304" pitchFamily="18" charset="0"/>
              </a:rPr>
              <a:t>’</a:t>
            </a:r>
            <a:r>
              <a:rPr lang="el-GR" sz="5500" dirty="0">
                <a:latin typeface="Book Antiqua" panose="02040602050305030304" pitchFamily="18" charset="0"/>
              </a:rPr>
              <a:t> των κοριτσιών σε άμεση σχέση με την άποψη ότι τα αγόρια έχουν αυτό που λείπει στα κορίτσια</a:t>
            </a:r>
          </a:p>
          <a:p>
            <a:endParaRPr lang="el-GR" sz="5500" dirty="0">
              <a:latin typeface="Book Antiqua" panose="02040602050305030304" pitchFamily="18" charset="0"/>
            </a:endParaRPr>
          </a:p>
          <a:p>
            <a:pPr marL="0" indent="0" algn="just">
              <a:buNone/>
            </a:pPr>
            <a:endParaRPr lang="el-GR" sz="7200" dirty="0">
              <a:solidFill>
                <a:schemeClr val="accent2">
                  <a:lumMod val="50000"/>
                </a:schemeClr>
              </a:solidFill>
              <a:latin typeface="Book Antiqua" panose="02040602050305030304" pitchFamily="18" charset="0"/>
            </a:endParaRPr>
          </a:p>
          <a:p>
            <a:pPr marL="0" indent="0" algn="just">
              <a:buNone/>
            </a:pPr>
            <a:r>
              <a:rPr lang="el-GR" sz="7200" dirty="0">
                <a:solidFill>
                  <a:schemeClr val="accent2">
                    <a:lumMod val="50000"/>
                  </a:schemeClr>
                </a:solidFill>
                <a:latin typeface="Book Antiqua" panose="02040602050305030304" pitchFamily="18" charset="0"/>
              </a:rPr>
              <a:t>Υποστηρίζουμε ότι τα πράγματα δεν είναι τόσο απλά. Τα κορίτσια θεωρούνται ότι κατέχουν κάτι, ακόμη και όταν η επίδοσή τους είναι κακή. Με άλλα λόγια, πρέπει να εξετάσουμε προσεκτικά τη σχέση ανάμεσα στα στοιχεία και την ερμηνεία τους. </a:t>
            </a:r>
          </a:p>
          <a:p>
            <a:pPr marL="0" indent="0" algn="just">
              <a:buNone/>
            </a:pPr>
            <a:r>
              <a:rPr lang="sv-SE" sz="7200" dirty="0" err="1">
                <a:solidFill>
                  <a:schemeClr val="tx1">
                    <a:lumMod val="85000"/>
                    <a:lumOff val="15000"/>
                  </a:schemeClr>
                </a:solidFill>
                <a:latin typeface="Book Antiqua" panose="02040602050305030304" pitchFamily="18" charset="0"/>
              </a:rPr>
              <a:t>Walkerdine</a:t>
            </a:r>
            <a:r>
              <a:rPr lang="sv-SE" sz="7200" dirty="0">
                <a:solidFill>
                  <a:schemeClr val="tx1">
                    <a:lumMod val="85000"/>
                    <a:lumOff val="15000"/>
                  </a:schemeClr>
                </a:solidFill>
                <a:latin typeface="Book Antiqua" panose="02040602050305030304" pitchFamily="18" charset="0"/>
              </a:rPr>
              <a:t>, </a:t>
            </a:r>
            <a:r>
              <a:rPr lang="el-GR" sz="7200" dirty="0">
                <a:solidFill>
                  <a:schemeClr val="tx1">
                    <a:lumMod val="85000"/>
                    <a:lumOff val="15000"/>
                  </a:schemeClr>
                </a:solidFill>
                <a:latin typeface="Book Antiqua" panose="02040602050305030304" pitchFamily="18" charset="0"/>
              </a:rPr>
              <a:t>σελ. 71</a:t>
            </a:r>
          </a:p>
          <a:p>
            <a:endParaRPr lang="el-GR" sz="4500" dirty="0"/>
          </a:p>
          <a:p>
            <a:endParaRPr lang="sv-SE" dirty="0"/>
          </a:p>
        </p:txBody>
      </p:sp>
    </p:spTree>
    <p:extLst>
      <p:ext uri="{BB962C8B-B14F-4D97-AF65-F5344CB8AC3E}">
        <p14:creationId xmlns:p14="http://schemas.microsoft.com/office/powerpoint/2010/main" val="19123704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21A6A-A318-E84A-ADCC-35AA9922A016}"/>
              </a:ext>
            </a:extLst>
          </p:cNvPr>
          <p:cNvSpPr>
            <a:spLocks noGrp="1"/>
          </p:cNvSpPr>
          <p:nvPr>
            <p:ph type="title"/>
          </p:nvPr>
        </p:nvSpPr>
        <p:spPr>
          <a:xfrm>
            <a:off x="236095" y="381001"/>
            <a:ext cx="8679305" cy="838200"/>
          </a:xfrm>
        </p:spPr>
        <p:txBody>
          <a:bodyPr>
            <a:normAutofit/>
          </a:bodyPr>
          <a:lstStyle/>
          <a:p>
            <a:r>
              <a:rPr lang="el-GR" sz="1800" b="1" dirty="0">
                <a:solidFill>
                  <a:schemeClr val="accent1"/>
                </a:solidFill>
                <a:latin typeface="Book Antiqua" panose="02040602050305030304" pitchFamily="18" charset="0"/>
              </a:rPr>
              <a:t>Πως παράγεται η </a:t>
            </a:r>
            <a:r>
              <a:rPr lang="sv-SE" sz="1800" b="1" dirty="0">
                <a:solidFill>
                  <a:schemeClr val="accent1"/>
                </a:solidFill>
                <a:latin typeface="Book Antiqua" panose="02040602050305030304" pitchFamily="18" charset="0"/>
              </a:rPr>
              <a:t>’</a:t>
            </a:r>
            <a:r>
              <a:rPr lang="el-GR" sz="1800" b="1" dirty="0">
                <a:solidFill>
                  <a:schemeClr val="accent1"/>
                </a:solidFill>
                <a:latin typeface="Book Antiqua" panose="02040602050305030304" pitchFamily="18" charset="0"/>
              </a:rPr>
              <a:t>σύγχρονη αλήθεια</a:t>
            </a:r>
            <a:r>
              <a:rPr lang="sv-SE" sz="1800" b="1" dirty="0">
                <a:solidFill>
                  <a:schemeClr val="accent1"/>
                </a:solidFill>
                <a:latin typeface="Book Antiqua" panose="02040602050305030304" pitchFamily="18" charset="0"/>
              </a:rPr>
              <a:t>’</a:t>
            </a:r>
            <a:r>
              <a:rPr lang="el-GR" sz="1800" b="1" dirty="0">
                <a:solidFill>
                  <a:schemeClr val="accent1"/>
                </a:solidFill>
                <a:latin typeface="Book Antiqua" panose="02040602050305030304" pitchFamily="18" charset="0"/>
              </a:rPr>
              <a:t> για τα κορίτσια και τα μαθηματικά;</a:t>
            </a:r>
            <a:endParaRPr lang="sv-SE" sz="1800" b="1" dirty="0">
              <a:solidFill>
                <a:schemeClr val="accent1"/>
              </a:solidFill>
              <a:latin typeface="Book Antiqua" panose="02040602050305030304" pitchFamily="18" charset="0"/>
            </a:endParaRPr>
          </a:p>
        </p:txBody>
      </p:sp>
      <p:sp>
        <p:nvSpPr>
          <p:cNvPr id="3" name="Content Placeholder 2">
            <a:extLst>
              <a:ext uri="{FF2B5EF4-FFF2-40B4-BE49-F238E27FC236}">
                <a16:creationId xmlns:a16="http://schemas.microsoft.com/office/drawing/2014/main" id="{655C11FA-9CA5-0A49-B7A8-525E47FC0CC5}"/>
              </a:ext>
            </a:extLst>
          </p:cNvPr>
          <p:cNvSpPr>
            <a:spLocks noGrp="1"/>
          </p:cNvSpPr>
          <p:nvPr>
            <p:ph sz="half" idx="1"/>
          </p:nvPr>
        </p:nvSpPr>
        <p:spPr>
          <a:xfrm>
            <a:off x="1219200" y="1219201"/>
            <a:ext cx="6400800" cy="5333999"/>
          </a:xfrm>
        </p:spPr>
        <p:txBody>
          <a:bodyPr>
            <a:noAutofit/>
          </a:bodyPr>
          <a:lstStyle/>
          <a:p>
            <a:pPr marL="0" indent="0">
              <a:buNone/>
            </a:pPr>
            <a:endParaRPr lang="el-GR" sz="2000" dirty="0">
              <a:latin typeface="Book Antiqua" panose="02040602050305030304" pitchFamily="18" charset="0"/>
            </a:endParaRPr>
          </a:p>
          <a:p>
            <a:r>
              <a:rPr lang="el-GR" sz="1800" dirty="0">
                <a:latin typeface="Book Antiqua" panose="02040602050305030304" pitchFamily="18" charset="0"/>
              </a:rPr>
              <a:t>Όταν το 1976 ο τότε πρωθυπουργός </a:t>
            </a:r>
            <a:r>
              <a:rPr lang="sv-SE" sz="1800" dirty="0">
                <a:latin typeface="Book Antiqua" panose="02040602050305030304" pitchFamily="18" charset="0"/>
              </a:rPr>
              <a:t>James Callaghan </a:t>
            </a:r>
            <a:r>
              <a:rPr lang="el-GR" sz="1800" dirty="0">
                <a:latin typeface="Book Antiqua" panose="02040602050305030304" pitchFamily="18" charset="0"/>
              </a:rPr>
              <a:t>εγκαινίασε τη </a:t>
            </a:r>
            <a:r>
              <a:rPr lang="sv-SE" sz="1800" dirty="0">
                <a:latin typeface="Book Antiqua" panose="02040602050305030304" pitchFamily="18" charset="0"/>
              </a:rPr>
              <a:t>’M</a:t>
            </a:r>
            <a:r>
              <a:rPr lang="el-GR" sz="1800" dirty="0" err="1">
                <a:latin typeface="Book Antiqua" panose="02040602050305030304" pitchFamily="18" charset="0"/>
              </a:rPr>
              <a:t>εγάλη</a:t>
            </a:r>
            <a:r>
              <a:rPr lang="el-GR" sz="1800" dirty="0">
                <a:latin typeface="Book Antiqua" panose="02040602050305030304" pitchFamily="18" charset="0"/>
              </a:rPr>
              <a:t> Συζήτηση</a:t>
            </a:r>
            <a:r>
              <a:rPr lang="sv-SE" sz="1800" dirty="0">
                <a:latin typeface="Book Antiqua" panose="02040602050305030304" pitchFamily="18" charset="0"/>
              </a:rPr>
              <a:t>’ </a:t>
            </a:r>
            <a:r>
              <a:rPr lang="el-GR" sz="1800" dirty="0">
                <a:latin typeface="Book Antiqua" panose="02040602050305030304" pitchFamily="18" charset="0"/>
              </a:rPr>
              <a:t>στην Οξφόρδη αναφέρθηκε στις ανάγκες της βιομηχανίας και στη δημιουργία ενός προγράμματος σπουδών που θα έστρεφε ταλαντούχα νεαρά άτομα στα μαθήματα θετικών επιστημών και μηχανικής. Μέσα σ</a:t>
            </a:r>
            <a:r>
              <a:rPr lang="sv-SE" sz="1800" dirty="0">
                <a:latin typeface="Book Antiqua" panose="02040602050305030304" pitchFamily="18" charset="0"/>
              </a:rPr>
              <a:t>’ </a:t>
            </a:r>
            <a:r>
              <a:rPr lang="el-GR" sz="1800" dirty="0">
                <a:latin typeface="Book Antiqua" panose="02040602050305030304" pitchFamily="18" charset="0"/>
              </a:rPr>
              <a:t>αυτό το πλαίσιο αναρωτήθηκε</a:t>
            </a:r>
            <a:r>
              <a:rPr lang="sv-SE" sz="1800" dirty="0">
                <a:latin typeface="Book Antiqua" panose="02040602050305030304" pitchFamily="18" charset="0"/>
              </a:rPr>
              <a:t>:</a:t>
            </a:r>
          </a:p>
          <a:p>
            <a:pPr lvl="1"/>
            <a:endParaRPr lang="el-GR" sz="2000" dirty="0">
              <a:solidFill>
                <a:schemeClr val="accent2">
                  <a:lumMod val="75000"/>
                </a:schemeClr>
              </a:solidFill>
              <a:latin typeface="Book Antiqua" panose="02040602050305030304" pitchFamily="18" charset="0"/>
            </a:endParaRPr>
          </a:p>
          <a:p>
            <a:pPr lvl="1"/>
            <a:r>
              <a:rPr lang="el-GR" sz="2000" dirty="0">
                <a:solidFill>
                  <a:schemeClr val="accent2">
                    <a:lumMod val="75000"/>
                  </a:schemeClr>
                </a:solidFill>
                <a:latin typeface="Book Antiqua" panose="02040602050305030304" pitchFamily="18" charset="0"/>
              </a:rPr>
              <a:t>Πως γίνεται ένα τόσο μεγάλο ποσοστό κοριτσιών να εγκαταλείπουν τις θετικές επιστήμες;</a:t>
            </a:r>
            <a:endParaRPr lang="el-GR" sz="2000" dirty="0">
              <a:latin typeface="Book Antiqua" panose="02040602050305030304" pitchFamily="18" charset="0"/>
            </a:endParaRPr>
          </a:p>
          <a:p>
            <a:endParaRPr lang="el-GR" sz="2000" dirty="0">
              <a:latin typeface="Book Antiqua" panose="02040602050305030304" pitchFamily="18" charset="0"/>
            </a:endParaRPr>
          </a:p>
          <a:p>
            <a:endParaRPr lang="el-GR" sz="2000" dirty="0">
              <a:latin typeface="Book Antiqua" panose="02040602050305030304" pitchFamily="18" charset="0"/>
            </a:endParaRPr>
          </a:p>
          <a:p>
            <a:r>
              <a:rPr lang="el-GR" sz="2000" dirty="0">
                <a:latin typeface="Book Antiqua" panose="02040602050305030304" pitchFamily="18" charset="0"/>
              </a:rPr>
              <a:t>Σήμερα, έχουμε παρόμοιες πολιτικές επιταγές;</a:t>
            </a:r>
            <a:endParaRPr lang="sv-SE" sz="2000" dirty="0">
              <a:latin typeface="Book Antiqua" panose="02040602050305030304" pitchFamily="18" charset="0"/>
            </a:endParaRPr>
          </a:p>
        </p:txBody>
      </p:sp>
    </p:spTree>
    <p:extLst>
      <p:ext uri="{BB962C8B-B14F-4D97-AF65-F5344CB8AC3E}">
        <p14:creationId xmlns:p14="http://schemas.microsoft.com/office/powerpoint/2010/main" val="6408873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9FA60-213C-B242-B9B8-0FA88E5D2047}"/>
              </a:ext>
            </a:extLst>
          </p:cNvPr>
          <p:cNvSpPr>
            <a:spLocks noGrp="1"/>
          </p:cNvSpPr>
          <p:nvPr>
            <p:ph type="title"/>
          </p:nvPr>
        </p:nvSpPr>
        <p:spPr/>
        <p:txBody>
          <a:bodyPr/>
          <a:lstStyle/>
          <a:p>
            <a:r>
              <a:rPr lang="el-GR" dirty="0">
                <a:latin typeface="Book Antiqua" panose="02040602050305030304" pitchFamily="18" charset="0"/>
              </a:rPr>
              <a:t>προβληματοποίηση</a:t>
            </a:r>
            <a:endParaRPr lang="sv-SE" dirty="0">
              <a:latin typeface="Book Antiqua" panose="02040602050305030304" pitchFamily="18" charset="0"/>
            </a:endParaRPr>
          </a:p>
        </p:txBody>
      </p:sp>
      <p:sp>
        <p:nvSpPr>
          <p:cNvPr id="3" name="Content Placeholder 2">
            <a:extLst>
              <a:ext uri="{FF2B5EF4-FFF2-40B4-BE49-F238E27FC236}">
                <a16:creationId xmlns:a16="http://schemas.microsoft.com/office/drawing/2014/main" id="{5D5A17BC-2CB9-0F43-B684-30BB142B32DB}"/>
              </a:ext>
            </a:extLst>
          </p:cNvPr>
          <p:cNvSpPr>
            <a:spLocks noGrp="1"/>
          </p:cNvSpPr>
          <p:nvPr>
            <p:ph sz="half" idx="1"/>
          </p:nvPr>
        </p:nvSpPr>
        <p:spPr/>
        <p:txBody>
          <a:bodyPr>
            <a:normAutofit fontScale="62500" lnSpcReduction="20000"/>
          </a:bodyPr>
          <a:lstStyle/>
          <a:p>
            <a:r>
              <a:rPr lang="el-GR" dirty="0">
                <a:latin typeface="Book Antiqua" panose="02040602050305030304" pitchFamily="18" charset="0"/>
              </a:rPr>
              <a:t>Με ποιο τρόπο αναπτύσσονται επιχειρήματα και επιστημονικές ιδέες για το γυναικείο σώμα και νου;</a:t>
            </a:r>
          </a:p>
          <a:p>
            <a:endParaRPr lang="el-GR" dirty="0">
              <a:solidFill>
                <a:schemeClr val="accent2">
                  <a:lumMod val="75000"/>
                </a:schemeClr>
              </a:solidFill>
              <a:latin typeface="Book Antiqua" panose="02040602050305030304" pitchFamily="18" charset="0"/>
            </a:endParaRPr>
          </a:p>
          <a:p>
            <a:r>
              <a:rPr lang="el-GR" dirty="0">
                <a:solidFill>
                  <a:schemeClr val="accent2">
                    <a:lumMod val="75000"/>
                  </a:schemeClr>
                </a:solidFill>
                <a:latin typeface="Book Antiqua" panose="02040602050305030304" pitchFamily="18" charset="0"/>
              </a:rPr>
              <a:t>Πως αναπτύσσονται επιστημονικές ιδέες οι οποίες αποκτούν κύρος μέσα σε πρακτικές όπως είναι η σχολική εκπαίδευση και στη συνέχεια στηρίζουν την αλήθεια για τα κορίτσια;</a:t>
            </a:r>
          </a:p>
          <a:p>
            <a:endParaRPr lang="el-GR" dirty="0">
              <a:latin typeface="Book Antiqua" panose="02040602050305030304" pitchFamily="18" charset="0"/>
            </a:endParaRPr>
          </a:p>
          <a:p>
            <a:r>
              <a:rPr lang="el-GR" dirty="0">
                <a:latin typeface="Book Antiqua" panose="02040602050305030304" pitchFamily="18" charset="0"/>
              </a:rPr>
              <a:t>Πως κατέληξε να κυριαρχεί μια κοινή αντίληψη ότι κάτι δεν πάει καλά με τα κορίτσια, ενώ αντίθετα, τα αγόρια διαθέτουν κάτι που τα κάνει να έχουν επιτυχία.</a:t>
            </a:r>
          </a:p>
          <a:p>
            <a:endParaRPr lang="el-GR" dirty="0"/>
          </a:p>
          <a:p>
            <a:endParaRPr lang="sv-SE" dirty="0"/>
          </a:p>
        </p:txBody>
      </p:sp>
      <p:sp>
        <p:nvSpPr>
          <p:cNvPr id="4" name="Content Placeholder 3">
            <a:extLst>
              <a:ext uri="{FF2B5EF4-FFF2-40B4-BE49-F238E27FC236}">
                <a16:creationId xmlns:a16="http://schemas.microsoft.com/office/drawing/2014/main" id="{5D713BC5-3668-554B-A4D4-894DD572DA9F}"/>
              </a:ext>
            </a:extLst>
          </p:cNvPr>
          <p:cNvSpPr>
            <a:spLocks noGrp="1"/>
          </p:cNvSpPr>
          <p:nvPr>
            <p:ph sz="half" idx="2"/>
          </p:nvPr>
        </p:nvSpPr>
        <p:spPr>
          <a:xfrm>
            <a:off x="4648200" y="1600200"/>
            <a:ext cx="4038600" cy="4876800"/>
          </a:xfrm>
        </p:spPr>
        <p:txBody>
          <a:bodyPr>
            <a:normAutofit fontScale="62500" lnSpcReduction="20000"/>
          </a:bodyPr>
          <a:lstStyle/>
          <a:p>
            <a:r>
              <a:rPr lang="el-GR" b="1" dirty="0">
                <a:solidFill>
                  <a:srgbClr val="0070C0"/>
                </a:solidFill>
                <a:latin typeface="Book Antiqua" panose="02040602050305030304" pitchFamily="18" charset="0"/>
              </a:rPr>
              <a:t>Παραδοχές </a:t>
            </a:r>
            <a:r>
              <a:rPr lang="sv-SE" b="1" dirty="0">
                <a:solidFill>
                  <a:srgbClr val="0070C0"/>
                </a:solidFill>
                <a:latin typeface="Book Antiqua" panose="02040602050305030304" pitchFamily="18" charset="0"/>
              </a:rPr>
              <a:t>(</a:t>
            </a:r>
            <a:r>
              <a:rPr lang="el-GR" b="1" dirty="0">
                <a:solidFill>
                  <a:srgbClr val="0070C0"/>
                </a:solidFill>
                <a:latin typeface="Book Antiqua" panose="02040602050305030304" pitchFamily="18" charset="0"/>
              </a:rPr>
              <a:t>π.χ. το έλλειμα των κοριτσιών</a:t>
            </a:r>
            <a:r>
              <a:rPr lang="sv-SE" b="1" dirty="0">
                <a:solidFill>
                  <a:srgbClr val="0070C0"/>
                </a:solidFill>
                <a:latin typeface="Book Antiqua" panose="02040602050305030304" pitchFamily="18" charset="0"/>
              </a:rPr>
              <a:t>)</a:t>
            </a:r>
            <a:endParaRPr lang="el-GR" b="1" dirty="0">
              <a:solidFill>
                <a:srgbClr val="0070C0"/>
              </a:solidFill>
              <a:latin typeface="Book Antiqua" panose="02040602050305030304" pitchFamily="18" charset="0"/>
            </a:endParaRPr>
          </a:p>
          <a:p>
            <a:r>
              <a:rPr lang="el-GR" b="1" dirty="0">
                <a:solidFill>
                  <a:srgbClr val="0070C0"/>
                </a:solidFill>
                <a:latin typeface="Book Antiqua" panose="02040602050305030304" pitchFamily="18" charset="0"/>
              </a:rPr>
              <a:t>Αποδόμηση αυτών των παραδοχών </a:t>
            </a:r>
          </a:p>
          <a:p>
            <a:r>
              <a:rPr lang="el-GR" b="1" dirty="0">
                <a:solidFill>
                  <a:srgbClr val="0070C0"/>
                </a:solidFill>
                <a:latin typeface="Book Antiqua" panose="02040602050305030304" pitchFamily="18" charset="0"/>
              </a:rPr>
              <a:t>Πως δημιουργούν μια ιστορία του παρόντος;</a:t>
            </a:r>
          </a:p>
          <a:p>
            <a:endParaRPr lang="sv-SE" dirty="0">
              <a:latin typeface="Book Antiqua" panose="02040602050305030304" pitchFamily="18" charset="0"/>
            </a:endParaRPr>
          </a:p>
          <a:p>
            <a:pPr marL="0" indent="0">
              <a:buNone/>
            </a:pPr>
            <a:r>
              <a:rPr lang="el-GR" dirty="0">
                <a:latin typeface="Book Antiqua" panose="02040602050305030304" pitchFamily="18" charset="0"/>
              </a:rPr>
              <a:t>με άλλα λόγια, να δούμε</a:t>
            </a:r>
            <a:r>
              <a:rPr lang="sv-SE" dirty="0">
                <a:latin typeface="Book Antiqua" panose="02040602050305030304" pitchFamily="18" charset="0"/>
              </a:rPr>
              <a:t>:</a:t>
            </a:r>
          </a:p>
          <a:p>
            <a:r>
              <a:rPr lang="el-GR" dirty="0">
                <a:latin typeface="Book Antiqua" panose="02040602050305030304" pitchFamily="18" charset="0"/>
              </a:rPr>
              <a:t>ποιες είναι οι συνθήκες που δημιουργούν τις θεωρούμενες ως δεδομένες πρακτικές με τρόπο που να μας φαίνονται προφανείς και αδιαμφισβήτητες πραγματικότητες.</a:t>
            </a:r>
          </a:p>
          <a:p>
            <a:endParaRPr lang="el-GR" dirty="0">
              <a:latin typeface="Book Antiqua" panose="02040602050305030304" pitchFamily="18" charset="0"/>
            </a:endParaRPr>
          </a:p>
          <a:p>
            <a:r>
              <a:rPr lang="el-GR" dirty="0">
                <a:latin typeface="Book Antiqua" panose="02040602050305030304" pitchFamily="18" charset="0"/>
              </a:rPr>
              <a:t>ην εξέλιξη των Λόγων που αφορούν τα μαθηματικά, το παιδί, την ανάπτυξη, το φύλο και την σεξουαλικότητα. </a:t>
            </a:r>
          </a:p>
          <a:p>
            <a:endParaRPr lang="sv-SE" dirty="0"/>
          </a:p>
        </p:txBody>
      </p:sp>
    </p:spTree>
    <p:extLst>
      <p:ext uri="{BB962C8B-B14F-4D97-AF65-F5344CB8AC3E}">
        <p14:creationId xmlns:p14="http://schemas.microsoft.com/office/powerpoint/2010/main" val="166078530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D2E69-B115-1A4D-8B3B-E1F212B73D0A}"/>
              </a:ext>
            </a:extLst>
          </p:cNvPr>
          <p:cNvSpPr>
            <a:spLocks noGrp="1"/>
          </p:cNvSpPr>
          <p:nvPr>
            <p:ph type="title"/>
          </p:nvPr>
        </p:nvSpPr>
        <p:spPr>
          <a:xfrm>
            <a:off x="281065" y="0"/>
            <a:ext cx="8533151" cy="1610507"/>
          </a:xfrm>
          <a:solidFill>
            <a:schemeClr val="bg2">
              <a:lumMod val="90000"/>
            </a:schemeClr>
          </a:solidFill>
        </p:spPr>
        <p:txBody>
          <a:bodyPr>
            <a:normAutofit/>
          </a:bodyPr>
          <a:lstStyle/>
          <a:p>
            <a:r>
              <a:rPr lang="el-GR" sz="2100" b="1" dirty="0">
                <a:latin typeface="Book Antiqua" panose="02040602050305030304" pitchFamily="18" charset="0"/>
              </a:rPr>
              <a:t>Οι Λόγοι ξετυλίγονται γύρω από δίπολα</a:t>
            </a:r>
            <a:br>
              <a:rPr lang="el-GR" sz="2100" b="1" dirty="0">
                <a:latin typeface="Book Antiqua" panose="02040602050305030304" pitchFamily="18" charset="0"/>
              </a:rPr>
            </a:br>
            <a:br>
              <a:rPr lang="el-GR" sz="2100" b="1" dirty="0">
                <a:latin typeface="Book Antiqua" panose="02040602050305030304" pitchFamily="18" charset="0"/>
              </a:rPr>
            </a:br>
            <a:r>
              <a:rPr lang="el-GR" sz="1500" b="1" dirty="0">
                <a:solidFill>
                  <a:srgbClr val="C00000"/>
                </a:solidFill>
                <a:latin typeface="Book Antiqua" panose="02040602050305030304" pitchFamily="18" charset="0"/>
              </a:rPr>
              <a:t>αρσενικό θηλυκό</a:t>
            </a:r>
            <a:r>
              <a:rPr lang="el-GR" sz="1500" b="1" dirty="0">
                <a:latin typeface="Book Antiqua" panose="02040602050305030304" pitchFamily="18" charset="0"/>
              </a:rPr>
              <a:t>, </a:t>
            </a:r>
            <a:r>
              <a:rPr lang="el-GR" sz="1500" b="1" dirty="0">
                <a:solidFill>
                  <a:srgbClr val="00B050"/>
                </a:solidFill>
                <a:latin typeface="Book Antiqua" panose="02040602050305030304" pitchFamily="18" charset="0"/>
              </a:rPr>
              <a:t>παραδοσιακή προοδευτική παιδαγωγική</a:t>
            </a:r>
            <a:br>
              <a:rPr lang="el-GR" sz="1500" b="1" dirty="0">
                <a:solidFill>
                  <a:srgbClr val="00B050"/>
                </a:solidFill>
                <a:latin typeface="Book Antiqua" panose="02040602050305030304" pitchFamily="18" charset="0"/>
              </a:rPr>
            </a:br>
            <a:r>
              <a:rPr lang="el-GR" sz="1500" b="1" dirty="0">
                <a:solidFill>
                  <a:srgbClr val="0070C0"/>
                </a:solidFill>
                <a:latin typeface="Book Antiqua" panose="02040602050305030304" pitchFamily="18" charset="0"/>
              </a:rPr>
              <a:t>εννοιολογική διαδικαστική γνώση, </a:t>
            </a:r>
            <a:r>
              <a:rPr lang="el-GR" sz="1500" b="1" dirty="0">
                <a:solidFill>
                  <a:srgbClr val="7030A0"/>
                </a:solidFill>
                <a:latin typeface="Book Antiqua" panose="02040602050305030304" pitchFamily="18" charset="0"/>
              </a:rPr>
              <a:t>παιχνίδι εργασία, μητέρα πατέρας</a:t>
            </a:r>
            <a:endParaRPr lang="sv-SE" sz="1500" b="1" dirty="0">
              <a:solidFill>
                <a:srgbClr val="7030A0"/>
              </a:solidFill>
              <a:latin typeface="Book Antiqua" panose="02040602050305030304" pitchFamily="18" charset="0"/>
            </a:endParaRPr>
          </a:p>
        </p:txBody>
      </p:sp>
      <p:sp>
        <p:nvSpPr>
          <p:cNvPr id="3" name="Content Placeholder 2">
            <a:extLst>
              <a:ext uri="{FF2B5EF4-FFF2-40B4-BE49-F238E27FC236}">
                <a16:creationId xmlns:a16="http://schemas.microsoft.com/office/drawing/2014/main" id="{79BCF99F-57E8-F94C-8C90-48837D1A8BF2}"/>
              </a:ext>
            </a:extLst>
          </p:cNvPr>
          <p:cNvSpPr>
            <a:spLocks noGrp="1"/>
          </p:cNvSpPr>
          <p:nvPr>
            <p:ph sz="half" idx="1"/>
          </p:nvPr>
        </p:nvSpPr>
        <p:spPr>
          <a:xfrm>
            <a:off x="281065" y="1835359"/>
            <a:ext cx="5643797" cy="4489241"/>
          </a:xfrm>
        </p:spPr>
        <p:txBody>
          <a:bodyPr>
            <a:normAutofit fontScale="85000" lnSpcReduction="10000"/>
          </a:bodyPr>
          <a:lstStyle/>
          <a:p>
            <a:pPr marL="0" indent="0">
              <a:buNone/>
            </a:pPr>
            <a:endParaRPr lang="el-GR" sz="1800" dirty="0">
              <a:latin typeface="Book Antiqua" panose="02040602050305030304" pitchFamily="18" charset="0"/>
            </a:endParaRPr>
          </a:p>
          <a:p>
            <a:pPr marL="0" indent="0">
              <a:buNone/>
            </a:pPr>
            <a:r>
              <a:rPr lang="el-GR" sz="1800" dirty="0" err="1">
                <a:latin typeface="Book Antiqua" panose="02040602050305030304" pitchFamily="18" charset="0"/>
              </a:rPr>
              <a:t>Παιδοκεντρισμός</a:t>
            </a:r>
            <a:r>
              <a:rPr lang="el-GR" sz="1800" dirty="0">
                <a:latin typeface="Book Antiqua" panose="02040602050305030304" pitchFamily="18" charset="0"/>
              </a:rPr>
              <a:t> / 1920ς και μετά</a:t>
            </a:r>
            <a:endParaRPr lang="sv-SE" sz="1800" dirty="0">
              <a:latin typeface="Book Antiqua" panose="02040602050305030304" pitchFamily="18" charset="0"/>
            </a:endParaRPr>
          </a:p>
          <a:p>
            <a:pPr marL="0" indent="0">
              <a:buNone/>
            </a:pPr>
            <a:r>
              <a:rPr lang="el-GR" sz="1800" dirty="0">
                <a:latin typeface="Book Antiqua" panose="02040602050305030304" pitchFamily="18" charset="0"/>
              </a:rPr>
              <a:t>Πραγματική κατανόηση </a:t>
            </a:r>
            <a:r>
              <a:rPr lang="sv-SE" sz="1800" dirty="0">
                <a:latin typeface="Book Antiqua" panose="02040602050305030304" pitchFamily="18" charset="0"/>
              </a:rPr>
              <a:t>VS</a:t>
            </a:r>
            <a:r>
              <a:rPr lang="el-GR" sz="1800" dirty="0">
                <a:latin typeface="Book Antiqua" panose="02040602050305030304" pitchFamily="18" charset="0"/>
              </a:rPr>
              <a:t> αποστήθιση και εφαρμογή κανόνων</a:t>
            </a:r>
          </a:p>
          <a:p>
            <a:pPr marL="0" indent="0">
              <a:buNone/>
            </a:pPr>
            <a:endParaRPr lang="el-GR" sz="1800" dirty="0">
              <a:latin typeface="Book Antiqua" panose="02040602050305030304" pitchFamily="18" charset="0"/>
            </a:endParaRPr>
          </a:p>
          <a:p>
            <a:pPr marL="0" indent="0">
              <a:buNone/>
            </a:pPr>
            <a:r>
              <a:rPr lang="el-GR" sz="1800" dirty="0">
                <a:latin typeface="Book Antiqua" panose="02040602050305030304" pitchFamily="18" charset="0"/>
              </a:rPr>
              <a:t>Μαθηματικά ως ορθός λόγος, ορθολογική σκέψη</a:t>
            </a:r>
          </a:p>
          <a:p>
            <a:pPr marL="0" indent="0">
              <a:buNone/>
            </a:pPr>
            <a:r>
              <a:rPr lang="el-GR" sz="1800" dirty="0">
                <a:latin typeface="Book Antiqua" panose="02040602050305030304" pitchFamily="18" charset="0"/>
              </a:rPr>
              <a:t>Φυσική πορεία προς τον ορθολογισμό</a:t>
            </a:r>
            <a:r>
              <a:rPr lang="sv-SE" sz="1800" dirty="0">
                <a:latin typeface="Book Antiqua" panose="02040602050305030304" pitchFamily="18" charset="0"/>
              </a:rPr>
              <a:t>:</a:t>
            </a:r>
            <a:endParaRPr lang="el-GR" sz="1800" dirty="0">
              <a:latin typeface="Book Antiqua" panose="02040602050305030304" pitchFamily="18" charset="0"/>
            </a:endParaRPr>
          </a:p>
          <a:p>
            <a:r>
              <a:rPr lang="el-GR" sz="1800" dirty="0">
                <a:latin typeface="Book Antiqua" panose="02040602050305030304" pitchFamily="18" charset="0"/>
              </a:rPr>
              <a:t>	</a:t>
            </a:r>
            <a:r>
              <a:rPr lang="el-GR" sz="1575" dirty="0">
                <a:solidFill>
                  <a:schemeClr val="accent2">
                    <a:lumMod val="75000"/>
                  </a:schemeClr>
                </a:solidFill>
                <a:latin typeface="Book Antiqua" panose="02040602050305030304" pitchFamily="18" charset="0"/>
              </a:rPr>
              <a:t>μαθηματικά ως εύκαιρο έδαφος για ψυχολογία μάθησης</a:t>
            </a:r>
          </a:p>
          <a:p>
            <a:r>
              <a:rPr lang="el-GR" sz="1575" dirty="0">
                <a:solidFill>
                  <a:schemeClr val="accent2">
                    <a:lumMod val="75000"/>
                  </a:schemeClr>
                </a:solidFill>
                <a:latin typeface="Book Antiqua" panose="02040602050305030304" pitchFamily="18" charset="0"/>
              </a:rPr>
              <a:t>	εξατομικευμένη μάθηση</a:t>
            </a:r>
          </a:p>
          <a:p>
            <a:r>
              <a:rPr lang="el-GR" sz="1575" dirty="0">
                <a:solidFill>
                  <a:schemeClr val="accent2">
                    <a:lumMod val="75000"/>
                  </a:schemeClr>
                </a:solidFill>
                <a:latin typeface="Book Antiqua" panose="02040602050305030304" pitchFamily="18" charset="0"/>
              </a:rPr>
              <a:t>	πειθάρχηση μέσω αυτοελέγχου και αυτορρύθμισης</a:t>
            </a:r>
          </a:p>
          <a:p>
            <a:r>
              <a:rPr lang="el-GR" sz="1575" dirty="0">
                <a:solidFill>
                  <a:schemeClr val="accent2">
                    <a:lumMod val="75000"/>
                  </a:schemeClr>
                </a:solidFill>
                <a:latin typeface="Book Antiqua" panose="02040602050305030304" pitchFamily="18" charset="0"/>
              </a:rPr>
              <a:t>	δεν ενδιαφέρει η προσέγγιση  σωστό/λάθος</a:t>
            </a:r>
          </a:p>
          <a:p>
            <a:pPr marL="0" indent="0">
              <a:buNone/>
            </a:pPr>
            <a:r>
              <a:rPr lang="el-GR" sz="1800" dirty="0">
                <a:latin typeface="Book Antiqua" panose="02040602050305030304" pitchFamily="18" charset="0"/>
              </a:rPr>
              <a:t>Εξελικτική πορεία προς τον ανώτερα φυσιολογικό μαθητή / ωριμότητα</a:t>
            </a:r>
          </a:p>
          <a:p>
            <a:pPr marL="0" indent="0">
              <a:buNone/>
            </a:pPr>
            <a:endParaRPr lang="el-GR" sz="1800" dirty="0">
              <a:latin typeface="Book Antiqua" panose="02040602050305030304" pitchFamily="18" charset="0"/>
            </a:endParaRPr>
          </a:p>
          <a:p>
            <a:pPr>
              <a:buFont typeface="Wingdings" pitchFamily="2" charset="2"/>
              <a:buChar char="à"/>
            </a:pPr>
            <a:r>
              <a:rPr lang="el-GR" sz="1800" dirty="0">
                <a:latin typeface="Book Antiqua" panose="02040602050305030304" pitchFamily="18" charset="0"/>
                <a:sym typeface="Wingdings" pitchFamily="2" charset="2"/>
              </a:rPr>
              <a:t>Το βιβλίο ασκεί κριτική στον </a:t>
            </a:r>
            <a:r>
              <a:rPr lang="el-GR" sz="1800" dirty="0" err="1">
                <a:latin typeface="Book Antiqua" panose="02040602050305030304" pitchFamily="18" charset="0"/>
                <a:sym typeface="Wingdings" pitchFamily="2" charset="2"/>
              </a:rPr>
              <a:t>παιδοκεντρισμό</a:t>
            </a:r>
            <a:r>
              <a:rPr lang="el-GR" sz="1800" dirty="0">
                <a:latin typeface="Book Antiqua" panose="02040602050305030304" pitchFamily="18" charset="0"/>
                <a:sym typeface="Wingdings" pitchFamily="2" charset="2"/>
              </a:rPr>
              <a:t> που εισάγει η συντηρητική σκοπιά της ψυχολογίας μάθησης</a:t>
            </a:r>
          </a:p>
          <a:p>
            <a:pPr marL="0" indent="0">
              <a:buNone/>
            </a:pPr>
            <a:r>
              <a:rPr lang="el-GR" sz="1800" dirty="0">
                <a:solidFill>
                  <a:schemeClr val="accent2">
                    <a:lumMod val="75000"/>
                  </a:schemeClr>
                </a:solidFill>
                <a:latin typeface="Book Antiqua" panose="02040602050305030304" pitchFamily="18" charset="0"/>
              </a:rPr>
              <a:t>	Εξουσία / Διακυβέρνηση </a:t>
            </a:r>
          </a:p>
          <a:p>
            <a:pPr marL="0" indent="0">
              <a:buNone/>
            </a:pPr>
            <a:r>
              <a:rPr lang="el-GR" sz="1800" dirty="0">
                <a:solidFill>
                  <a:schemeClr val="accent2">
                    <a:lumMod val="75000"/>
                  </a:schemeClr>
                </a:solidFill>
                <a:latin typeface="Book Antiqua" panose="02040602050305030304" pitchFamily="18" charset="0"/>
              </a:rPr>
              <a:t>	Αστική τάξη πραγμάτων για το τι είναι φυσιολογικό</a:t>
            </a:r>
          </a:p>
          <a:p>
            <a:pPr>
              <a:buFont typeface="Wingdings" pitchFamily="2" charset="2"/>
              <a:buChar char="à"/>
            </a:pPr>
            <a:endParaRPr lang="el-GR" sz="1800" dirty="0"/>
          </a:p>
          <a:p>
            <a:pPr marL="0" indent="0">
              <a:buNone/>
            </a:pPr>
            <a:endParaRPr lang="el-GR" sz="1800" dirty="0"/>
          </a:p>
          <a:p>
            <a:pPr marL="0" indent="0">
              <a:buNone/>
            </a:pPr>
            <a:endParaRPr lang="el-GR" sz="1800" dirty="0"/>
          </a:p>
          <a:p>
            <a:pPr marL="0" indent="0">
              <a:buNone/>
            </a:pPr>
            <a:endParaRPr lang="sv-SE" sz="1800" dirty="0"/>
          </a:p>
        </p:txBody>
      </p:sp>
      <p:sp>
        <p:nvSpPr>
          <p:cNvPr id="4" name="Content Placeholder 3">
            <a:extLst>
              <a:ext uri="{FF2B5EF4-FFF2-40B4-BE49-F238E27FC236}">
                <a16:creationId xmlns:a16="http://schemas.microsoft.com/office/drawing/2014/main" id="{DA025AC1-D5B7-0244-9B95-F054B517A1F2}"/>
              </a:ext>
            </a:extLst>
          </p:cNvPr>
          <p:cNvSpPr>
            <a:spLocks noGrp="1"/>
          </p:cNvSpPr>
          <p:nvPr>
            <p:ph sz="half" idx="2"/>
          </p:nvPr>
        </p:nvSpPr>
        <p:spPr>
          <a:xfrm>
            <a:off x="6104744" y="1745418"/>
            <a:ext cx="2709472" cy="4579182"/>
          </a:xfrm>
        </p:spPr>
        <p:txBody>
          <a:bodyPr>
            <a:normAutofit fontScale="85000" lnSpcReduction="10000"/>
          </a:bodyPr>
          <a:lstStyle/>
          <a:p>
            <a:pPr marL="0" indent="0" algn="r">
              <a:buNone/>
            </a:pPr>
            <a:endParaRPr lang="el-GR" sz="1800" dirty="0">
              <a:solidFill>
                <a:srgbClr val="C00000"/>
              </a:solidFill>
              <a:latin typeface="Book Antiqua" panose="02040602050305030304" pitchFamily="18" charset="0"/>
            </a:endParaRPr>
          </a:p>
          <a:p>
            <a:pPr marL="0" indent="0" algn="r">
              <a:buNone/>
            </a:pPr>
            <a:endParaRPr lang="el-GR" sz="1800" dirty="0">
              <a:solidFill>
                <a:srgbClr val="C00000"/>
              </a:solidFill>
              <a:latin typeface="Book Antiqua" panose="02040602050305030304" pitchFamily="18" charset="0"/>
            </a:endParaRPr>
          </a:p>
          <a:p>
            <a:pPr marL="0" indent="0" algn="r">
              <a:buNone/>
            </a:pPr>
            <a:endParaRPr lang="el-GR" sz="1800" dirty="0">
              <a:solidFill>
                <a:srgbClr val="C00000"/>
              </a:solidFill>
              <a:latin typeface="Book Antiqua" panose="02040602050305030304" pitchFamily="18" charset="0"/>
            </a:endParaRPr>
          </a:p>
          <a:p>
            <a:pPr marL="0" indent="0" algn="r">
              <a:buNone/>
            </a:pPr>
            <a:r>
              <a:rPr lang="el-GR" sz="1800" dirty="0">
                <a:solidFill>
                  <a:srgbClr val="C00000"/>
                </a:solidFill>
                <a:latin typeface="Book Antiqua" panose="02040602050305030304" pitchFamily="18" charset="0"/>
              </a:rPr>
              <a:t>Αναλυτικά Προγράμματα</a:t>
            </a:r>
          </a:p>
          <a:p>
            <a:pPr marL="0" indent="0" algn="r">
              <a:buNone/>
            </a:pPr>
            <a:endParaRPr lang="el-GR" sz="1800" dirty="0">
              <a:solidFill>
                <a:srgbClr val="C00000"/>
              </a:solidFill>
              <a:latin typeface="Book Antiqua" panose="02040602050305030304" pitchFamily="18" charset="0"/>
            </a:endParaRPr>
          </a:p>
          <a:p>
            <a:pPr marL="0" indent="0" algn="r">
              <a:buNone/>
            </a:pPr>
            <a:r>
              <a:rPr lang="el-GR" sz="1800" dirty="0">
                <a:solidFill>
                  <a:srgbClr val="C00000"/>
                </a:solidFill>
                <a:latin typeface="Book Antiqua" panose="02040602050305030304" pitchFamily="18" charset="0"/>
              </a:rPr>
              <a:t>Εθνικές και Διεθνείς</a:t>
            </a:r>
          </a:p>
          <a:p>
            <a:pPr marL="0" indent="0" algn="r">
              <a:buNone/>
            </a:pPr>
            <a:r>
              <a:rPr lang="el-GR" sz="1800" dirty="0">
                <a:solidFill>
                  <a:srgbClr val="C00000"/>
                </a:solidFill>
                <a:latin typeface="Book Antiqua" panose="02040602050305030304" pitchFamily="18" charset="0"/>
              </a:rPr>
              <a:t>Αξιολογήσεις</a:t>
            </a:r>
          </a:p>
          <a:p>
            <a:pPr marL="0" indent="0" algn="r">
              <a:buNone/>
            </a:pPr>
            <a:endParaRPr lang="el-GR" sz="1800" dirty="0">
              <a:solidFill>
                <a:srgbClr val="C00000"/>
              </a:solidFill>
              <a:latin typeface="Book Antiqua" panose="02040602050305030304" pitchFamily="18" charset="0"/>
            </a:endParaRPr>
          </a:p>
          <a:p>
            <a:pPr marL="0" indent="0" algn="r">
              <a:buNone/>
            </a:pPr>
            <a:r>
              <a:rPr lang="el-GR" sz="1800" dirty="0">
                <a:solidFill>
                  <a:srgbClr val="C00000"/>
                </a:solidFill>
                <a:latin typeface="Book Antiqua" panose="02040602050305030304" pitchFamily="18" charset="0"/>
              </a:rPr>
              <a:t>Υλικό</a:t>
            </a:r>
          </a:p>
          <a:p>
            <a:pPr marL="0" indent="0" algn="r">
              <a:buNone/>
            </a:pPr>
            <a:r>
              <a:rPr lang="el-GR" sz="1800" dirty="0">
                <a:solidFill>
                  <a:srgbClr val="C00000"/>
                </a:solidFill>
                <a:latin typeface="Book Antiqua" panose="02040602050305030304" pitchFamily="18" charset="0"/>
              </a:rPr>
              <a:t>Δράσεις</a:t>
            </a:r>
          </a:p>
          <a:p>
            <a:pPr marL="0" indent="0" algn="r">
              <a:buNone/>
            </a:pPr>
            <a:r>
              <a:rPr lang="el-GR" sz="1800" dirty="0">
                <a:solidFill>
                  <a:srgbClr val="C00000"/>
                </a:solidFill>
                <a:latin typeface="Book Antiqua" panose="02040602050305030304" pitchFamily="18" charset="0"/>
              </a:rPr>
              <a:t>Τυπική και Άτυπη Εκπαίδευση</a:t>
            </a:r>
          </a:p>
          <a:p>
            <a:pPr marL="0" indent="0" algn="r">
              <a:buNone/>
            </a:pPr>
            <a:endParaRPr lang="el-GR" sz="1800" dirty="0">
              <a:solidFill>
                <a:srgbClr val="C00000"/>
              </a:solidFill>
              <a:latin typeface="Book Antiqua" panose="02040602050305030304" pitchFamily="18" charset="0"/>
            </a:endParaRPr>
          </a:p>
          <a:p>
            <a:pPr marL="0" indent="0" algn="r">
              <a:buNone/>
            </a:pPr>
            <a:r>
              <a:rPr lang="el-GR" sz="1800" dirty="0">
                <a:solidFill>
                  <a:srgbClr val="C00000"/>
                </a:solidFill>
                <a:latin typeface="Book Antiqua" panose="02040602050305030304" pitchFamily="18" charset="0"/>
              </a:rPr>
              <a:t>Διαχείριση χρόνου και τόπου</a:t>
            </a:r>
          </a:p>
          <a:p>
            <a:pPr marL="0" indent="0" algn="r">
              <a:buNone/>
            </a:pPr>
            <a:endParaRPr lang="el-GR" sz="1800" dirty="0">
              <a:solidFill>
                <a:srgbClr val="C00000"/>
              </a:solidFill>
              <a:latin typeface="Book Antiqua" panose="02040602050305030304" pitchFamily="18" charset="0"/>
            </a:endParaRPr>
          </a:p>
          <a:p>
            <a:pPr marL="0" indent="0" algn="r">
              <a:buNone/>
            </a:pPr>
            <a:r>
              <a:rPr lang="el-GR" sz="1800" dirty="0">
                <a:solidFill>
                  <a:srgbClr val="C00000"/>
                </a:solidFill>
                <a:latin typeface="Book Antiqua" panose="02040602050305030304" pitchFamily="18" charset="0"/>
              </a:rPr>
              <a:t>Διαμεσολάβηση</a:t>
            </a:r>
          </a:p>
          <a:p>
            <a:pPr marL="0" indent="0">
              <a:buNone/>
            </a:pPr>
            <a:endParaRPr lang="el-GR" sz="1800" dirty="0"/>
          </a:p>
          <a:p>
            <a:pPr marL="0" indent="0">
              <a:buNone/>
            </a:pPr>
            <a:endParaRPr lang="el-GR" sz="1800" dirty="0"/>
          </a:p>
          <a:p>
            <a:pPr marL="0" indent="0">
              <a:buNone/>
            </a:pPr>
            <a:endParaRPr lang="el-GR" sz="1800" dirty="0"/>
          </a:p>
          <a:p>
            <a:pPr marL="0" indent="0">
              <a:buNone/>
            </a:pPr>
            <a:endParaRPr lang="el-GR" sz="1800" dirty="0"/>
          </a:p>
          <a:p>
            <a:pPr marL="0" indent="0">
              <a:buNone/>
            </a:pPr>
            <a:endParaRPr lang="el-GR" sz="1800" dirty="0"/>
          </a:p>
          <a:p>
            <a:pPr marL="0" indent="0">
              <a:buNone/>
            </a:pPr>
            <a:endParaRPr lang="el-GR" sz="1800" dirty="0"/>
          </a:p>
          <a:p>
            <a:pPr marL="0" indent="0">
              <a:buNone/>
            </a:pPr>
            <a:endParaRPr lang="el-GR" sz="1800" dirty="0"/>
          </a:p>
          <a:p>
            <a:pPr marL="0" indent="0">
              <a:buNone/>
            </a:pPr>
            <a:endParaRPr lang="el-GR" sz="1800" dirty="0"/>
          </a:p>
          <a:p>
            <a:pPr marL="0" indent="0">
              <a:buNone/>
            </a:pPr>
            <a:endParaRPr lang="el-GR" sz="1800" dirty="0"/>
          </a:p>
          <a:p>
            <a:pPr marL="0" indent="0">
              <a:buNone/>
            </a:pPr>
            <a:endParaRPr lang="el-GR" sz="1800" dirty="0"/>
          </a:p>
          <a:p>
            <a:pPr marL="0" indent="0">
              <a:buNone/>
            </a:pPr>
            <a:endParaRPr lang="el-GR" sz="1800" dirty="0"/>
          </a:p>
          <a:p>
            <a:pPr marL="0" indent="0">
              <a:buNone/>
            </a:pPr>
            <a:endParaRPr lang="sv-SE" sz="1800" dirty="0"/>
          </a:p>
        </p:txBody>
      </p:sp>
    </p:spTree>
    <p:extLst>
      <p:ext uri="{BB962C8B-B14F-4D97-AF65-F5344CB8AC3E}">
        <p14:creationId xmlns:p14="http://schemas.microsoft.com/office/powerpoint/2010/main" val="2505559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2D077-8A26-B44F-94E6-AAE5C847AE47}"/>
              </a:ext>
            </a:extLst>
          </p:cNvPr>
          <p:cNvSpPr>
            <a:spLocks noGrp="1"/>
          </p:cNvSpPr>
          <p:nvPr>
            <p:ph type="title"/>
          </p:nvPr>
        </p:nvSpPr>
        <p:spPr>
          <a:xfrm>
            <a:off x="457200" y="274638"/>
            <a:ext cx="8229600" cy="639762"/>
          </a:xfrm>
        </p:spPr>
        <p:txBody>
          <a:bodyPr>
            <a:normAutofit fontScale="90000"/>
          </a:bodyPr>
          <a:lstStyle/>
          <a:p>
            <a:br>
              <a:rPr lang="el-GR" sz="2700" dirty="0">
                <a:solidFill>
                  <a:schemeClr val="accent1">
                    <a:lumMod val="75000"/>
                  </a:schemeClr>
                </a:solidFill>
                <a:latin typeface="Book Antiqua" panose="02040602050305030304" pitchFamily="18" charset="0"/>
              </a:rPr>
            </a:br>
            <a:r>
              <a:rPr lang="en-US" sz="2700" dirty="0" err="1">
                <a:solidFill>
                  <a:schemeClr val="accent1">
                    <a:lumMod val="75000"/>
                  </a:schemeClr>
                </a:solidFill>
                <a:latin typeface="Book Antiqua" panose="02040602050305030304" pitchFamily="18" charset="0"/>
              </a:rPr>
              <a:t>Κεφάλ</a:t>
            </a:r>
            <a:r>
              <a:rPr lang="en-US" sz="2700" dirty="0">
                <a:solidFill>
                  <a:schemeClr val="accent1">
                    <a:lumMod val="75000"/>
                  </a:schemeClr>
                </a:solidFill>
                <a:latin typeface="Book Antiqua" panose="02040602050305030304" pitchFamily="18" charset="0"/>
              </a:rPr>
              <a:t>α</a:t>
            </a:r>
            <a:r>
              <a:rPr lang="en-US" sz="2700" dirty="0" err="1">
                <a:solidFill>
                  <a:schemeClr val="accent1">
                    <a:lumMod val="75000"/>
                  </a:schemeClr>
                </a:solidFill>
                <a:latin typeface="Book Antiqua" panose="02040602050305030304" pitchFamily="18" charset="0"/>
              </a:rPr>
              <a:t>ιο</a:t>
            </a:r>
            <a:r>
              <a:rPr lang="en-US" sz="2700" dirty="0">
                <a:solidFill>
                  <a:schemeClr val="accent1">
                    <a:lumMod val="75000"/>
                  </a:schemeClr>
                </a:solidFill>
                <a:latin typeface="Book Antiqua" panose="02040602050305030304" pitchFamily="18" charset="0"/>
              </a:rPr>
              <a:t> 4. </a:t>
            </a:r>
            <a:r>
              <a:rPr lang="en-US" sz="2700" dirty="0" err="1">
                <a:solidFill>
                  <a:schemeClr val="accent1">
                    <a:lumMod val="75000"/>
                  </a:schemeClr>
                </a:solidFill>
                <a:latin typeface="Book Antiqua" panose="02040602050305030304" pitchFamily="18" charset="0"/>
              </a:rPr>
              <a:t>Mητέρες</a:t>
            </a:r>
            <a:r>
              <a:rPr lang="en-US" sz="2700" dirty="0">
                <a:solidFill>
                  <a:schemeClr val="accent1">
                    <a:lumMod val="75000"/>
                  </a:schemeClr>
                </a:solidFill>
                <a:latin typeface="Book Antiqua" panose="02040602050305030304" pitchFamily="18" charset="0"/>
              </a:rPr>
              <a:t> </a:t>
            </a:r>
            <a:r>
              <a:rPr lang="en-US" sz="2700" dirty="0" err="1">
                <a:solidFill>
                  <a:schemeClr val="accent1">
                    <a:lumMod val="75000"/>
                  </a:schemeClr>
                </a:solidFill>
                <a:latin typeface="Book Antiqua" panose="02040602050305030304" pitchFamily="18" charset="0"/>
              </a:rPr>
              <a:t>κ</a:t>
            </a:r>
            <a:r>
              <a:rPr lang="en-US" sz="2700" dirty="0">
                <a:solidFill>
                  <a:schemeClr val="accent1">
                    <a:lumMod val="75000"/>
                  </a:schemeClr>
                </a:solidFill>
                <a:latin typeface="Book Antiqua" panose="02040602050305030304" pitchFamily="18" charset="0"/>
              </a:rPr>
              <a:t>α</a:t>
            </a:r>
            <a:r>
              <a:rPr lang="en-US" sz="2700" dirty="0" err="1">
                <a:solidFill>
                  <a:schemeClr val="accent1">
                    <a:lumMod val="75000"/>
                  </a:schemeClr>
                </a:solidFill>
                <a:latin typeface="Book Antiqua" panose="02040602050305030304" pitchFamily="18" charset="0"/>
              </a:rPr>
              <a:t>ι</a:t>
            </a:r>
            <a:r>
              <a:rPr lang="en-US" sz="2700" dirty="0">
                <a:solidFill>
                  <a:schemeClr val="accent1">
                    <a:lumMod val="75000"/>
                  </a:schemeClr>
                </a:solidFill>
                <a:latin typeface="Book Antiqua" panose="02040602050305030304" pitchFamily="18" charset="0"/>
              </a:rPr>
              <a:t> </a:t>
            </a:r>
            <a:r>
              <a:rPr lang="en-US" sz="2700" dirty="0" err="1">
                <a:solidFill>
                  <a:schemeClr val="accent1">
                    <a:lumMod val="75000"/>
                  </a:schemeClr>
                </a:solidFill>
                <a:latin typeface="Book Antiqua" panose="02040602050305030304" pitchFamily="18" charset="0"/>
              </a:rPr>
              <a:t>Κόρες</a:t>
            </a:r>
            <a:r>
              <a:rPr lang="en-US" sz="2700" dirty="0">
                <a:solidFill>
                  <a:schemeClr val="accent1">
                    <a:lumMod val="75000"/>
                  </a:schemeClr>
                </a:solidFill>
                <a:latin typeface="Book Antiqua" panose="02040602050305030304" pitchFamily="18" charset="0"/>
              </a:rPr>
              <a:t> </a:t>
            </a:r>
            <a:r>
              <a:rPr lang="en-US" sz="2700" dirty="0" err="1">
                <a:solidFill>
                  <a:schemeClr val="accent1">
                    <a:lumMod val="75000"/>
                  </a:schemeClr>
                </a:solidFill>
                <a:latin typeface="Book Antiqua" panose="02040602050305030304" pitchFamily="18" charset="0"/>
              </a:rPr>
              <a:t>Τεσσάρων</a:t>
            </a:r>
            <a:r>
              <a:rPr lang="en-US" sz="2700" dirty="0">
                <a:solidFill>
                  <a:schemeClr val="accent1">
                    <a:lumMod val="75000"/>
                  </a:schemeClr>
                </a:solidFill>
                <a:latin typeface="Book Antiqua" panose="02040602050305030304" pitchFamily="18" charset="0"/>
              </a:rPr>
              <a:t> </a:t>
            </a:r>
            <a:r>
              <a:rPr lang="en-US" sz="2700" dirty="0" err="1">
                <a:solidFill>
                  <a:schemeClr val="accent1">
                    <a:lumMod val="75000"/>
                  </a:schemeClr>
                </a:solidFill>
                <a:latin typeface="Book Antiqua" panose="02040602050305030304" pitchFamily="18" charset="0"/>
              </a:rPr>
              <a:t>Ετών</a:t>
            </a:r>
            <a:br>
              <a:rPr lang="en-US" dirty="0"/>
            </a:br>
            <a:endParaRPr lang="sv-SE" dirty="0"/>
          </a:p>
        </p:txBody>
      </p:sp>
      <p:sp>
        <p:nvSpPr>
          <p:cNvPr id="3" name="Content Placeholder 2">
            <a:extLst>
              <a:ext uri="{FF2B5EF4-FFF2-40B4-BE49-F238E27FC236}">
                <a16:creationId xmlns:a16="http://schemas.microsoft.com/office/drawing/2014/main" id="{6F8AB87D-58D1-9A45-86DC-002D87F77E11}"/>
              </a:ext>
            </a:extLst>
          </p:cNvPr>
          <p:cNvSpPr>
            <a:spLocks noGrp="1"/>
          </p:cNvSpPr>
          <p:nvPr>
            <p:ph sz="half" idx="4294967295"/>
          </p:nvPr>
        </p:nvSpPr>
        <p:spPr>
          <a:xfrm>
            <a:off x="628650" y="762000"/>
            <a:ext cx="7886700" cy="5791200"/>
          </a:xfrm>
        </p:spPr>
        <p:txBody>
          <a:bodyPr>
            <a:normAutofit fontScale="47500" lnSpcReduction="20000"/>
          </a:bodyPr>
          <a:lstStyle/>
          <a:p>
            <a:endParaRPr lang="el-GR" b="1" dirty="0">
              <a:solidFill>
                <a:srgbClr val="C00000"/>
              </a:solidFill>
              <a:latin typeface="Book Antiqua" panose="02040602050305030304" pitchFamily="18" charset="0"/>
            </a:endParaRPr>
          </a:p>
          <a:p>
            <a:endParaRPr lang="el-GR" b="1" dirty="0">
              <a:solidFill>
                <a:srgbClr val="C00000"/>
              </a:solidFill>
              <a:latin typeface="Book Antiqua" panose="02040602050305030304" pitchFamily="18" charset="0"/>
            </a:endParaRPr>
          </a:p>
          <a:p>
            <a:r>
              <a:rPr lang="el-GR" b="1" dirty="0">
                <a:solidFill>
                  <a:srgbClr val="C00000"/>
                </a:solidFill>
                <a:latin typeface="Book Antiqua" panose="02040602050305030304" pitchFamily="18" charset="0"/>
              </a:rPr>
              <a:t>Μητέρες εργατικής και αστικής τάξης</a:t>
            </a:r>
          </a:p>
          <a:p>
            <a:endParaRPr lang="el-GR" dirty="0">
              <a:latin typeface="Book Antiqua" panose="02040602050305030304" pitchFamily="18" charset="0"/>
            </a:endParaRPr>
          </a:p>
          <a:p>
            <a:r>
              <a:rPr lang="el-GR" dirty="0">
                <a:latin typeface="Book Antiqua" panose="02040602050305030304" pitchFamily="18" charset="0"/>
              </a:rPr>
              <a:t>Η δύσκολη μετάβαση των κοριτσιών στο σχολείο </a:t>
            </a:r>
            <a:r>
              <a:rPr lang="el-GR" b="1" u="sng" dirty="0">
                <a:latin typeface="Book Antiqua" panose="02040602050305030304" pitchFamily="18" charset="0"/>
              </a:rPr>
              <a:t>δεν</a:t>
            </a:r>
            <a:r>
              <a:rPr lang="el-GR" dirty="0">
                <a:latin typeface="Book Antiqua" panose="02040602050305030304" pitchFamily="18" charset="0"/>
              </a:rPr>
              <a:t> είναι πρόβλημα κυρίως της εργατικής τάξης το οποίο προκύπτει από τη στέρηση ή από μια ανεπαρκή μητέρα χωρίς τις αναγκαίες γνώσεις.</a:t>
            </a:r>
          </a:p>
          <a:p>
            <a:r>
              <a:rPr lang="el-GR" dirty="0">
                <a:latin typeface="Book Antiqua" panose="02040602050305030304" pitchFamily="18" charset="0"/>
              </a:rPr>
              <a:t>Μια τέτοια αντίληψη αποτελεί παθολογία της κουλτούρας της εργατικής τάξης και αποκρύπτει την πολυπλοκότητας του τι είναι η εργατική τάξη, κάνοντας το πρόβλημα δικό τους και όχι δικό μας.</a:t>
            </a:r>
          </a:p>
          <a:p>
            <a:r>
              <a:rPr lang="el-GR" dirty="0">
                <a:latin typeface="Book Antiqua" panose="02040602050305030304" pitchFamily="18" charset="0"/>
              </a:rPr>
              <a:t>Τα κορίτσια εργατικής τάξης ακόμη και στην ηλικία των 4 ετών είναι αποτυχημένα σε σύγκριση με τα κορίτσια της μεσαίας. Όμως δεν μειονεκτούν, και οι μητέρες τους δεν είναι ανεπαρκείς και παθολογικές..</a:t>
            </a:r>
          </a:p>
          <a:p>
            <a:r>
              <a:rPr lang="el-GR" dirty="0">
                <a:latin typeface="Book Antiqua" panose="02040602050305030304" pitchFamily="18" charset="0"/>
              </a:rPr>
              <a:t>Ο δεσμός μητέρας/κόρης δεν δημιουργεί ένα ανεξάρτητο αυτόνομο κορίτσι.</a:t>
            </a:r>
          </a:p>
          <a:p>
            <a:r>
              <a:rPr lang="el-GR" dirty="0">
                <a:latin typeface="Book Antiqua" panose="02040602050305030304" pitchFamily="18" charset="0"/>
              </a:rPr>
              <a:t>Υποστηρίζουμε ότι τα κορίτσια δεν αφήνουν τις μητέρες τους για ένα κενό, ότι η πατριαρχική κουλτούρα δεν σβήνει εύκολα.</a:t>
            </a:r>
          </a:p>
          <a:p>
            <a:r>
              <a:rPr lang="el-GR" dirty="0">
                <a:latin typeface="Book Antiqua" panose="02040602050305030304" pitchFamily="18" charset="0"/>
              </a:rPr>
              <a:t>Στο μεγάλο σχολείο νέα νοήματα δημιουργούνται, νέοι συνειρμοί, συνδέσεις με τα παλαιά νοήματα με τρόπους σύνθετους για τον καθένα και καθεμιά. </a:t>
            </a:r>
          </a:p>
          <a:p>
            <a:r>
              <a:rPr lang="el-GR" dirty="0">
                <a:latin typeface="Book Antiqua" panose="02040602050305030304" pitchFamily="18" charset="0"/>
              </a:rPr>
              <a:t>Τα νοήματα αυτά προέρχονται από </a:t>
            </a:r>
            <a:r>
              <a:rPr lang="el-GR" dirty="0" err="1">
                <a:latin typeface="Book Antiqua" panose="02040602050305030304" pitchFamily="18" charset="0"/>
              </a:rPr>
              <a:t>έμφυλους</a:t>
            </a:r>
            <a:r>
              <a:rPr lang="el-GR" dirty="0">
                <a:latin typeface="Book Antiqua" panose="02040602050305030304" pitchFamily="18" charset="0"/>
              </a:rPr>
              <a:t> λόγους οι οποίοι ορίζουν την μητέρα και το παιδί.</a:t>
            </a:r>
          </a:p>
          <a:p>
            <a:r>
              <a:rPr lang="el-GR" dirty="0">
                <a:latin typeface="Book Antiqua" panose="02040602050305030304" pitchFamily="18" charset="0"/>
              </a:rPr>
              <a:t>Τα νοήματα αυτά ενισχύονται μέσα από καθημερινές ταξινομήσεις σε καλές ή αδύναμες μαθήτριες, αλλά και ως αδύναμα ή καλά λευκά κορίτσια της εργατικής ή της μεσαίας τάξης.</a:t>
            </a:r>
          </a:p>
          <a:p>
            <a:r>
              <a:rPr lang="el-GR" dirty="0">
                <a:latin typeface="Book Antiqua" panose="02040602050305030304" pitchFamily="18" charset="0"/>
              </a:rPr>
              <a:t>Δεν υπάρχει εύκολη αυτονομία, δεν υπάρχει απλό ξεπέρασμα της διάκρισης των φύλων με τη  ευαίσθητη μητέρα να κρατά το δίχτυ ασφαλείας πάνω από ένα τέτοιο χάσμα.</a:t>
            </a:r>
          </a:p>
          <a:p>
            <a:endParaRPr lang="el-GR" dirty="0"/>
          </a:p>
        </p:txBody>
      </p:sp>
    </p:spTree>
    <p:extLst>
      <p:ext uri="{BB962C8B-B14F-4D97-AF65-F5344CB8AC3E}">
        <p14:creationId xmlns:p14="http://schemas.microsoft.com/office/powerpoint/2010/main" val="32680494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F523A-1701-8E46-B261-18D107DBC253}"/>
              </a:ext>
            </a:extLst>
          </p:cNvPr>
          <p:cNvSpPr>
            <a:spLocks noGrp="1"/>
          </p:cNvSpPr>
          <p:nvPr>
            <p:ph type="title"/>
          </p:nvPr>
        </p:nvSpPr>
        <p:spPr>
          <a:xfrm>
            <a:off x="457200" y="274638"/>
            <a:ext cx="8229600" cy="457199"/>
          </a:xfrm>
        </p:spPr>
        <p:txBody>
          <a:bodyPr>
            <a:noAutofit/>
          </a:bodyPr>
          <a:lstStyle/>
          <a:p>
            <a:r>
              <a:rPr lang="el-GR" sz="2400" b="1" dirty="0">
                <a:latin typeface="Book Antiqua" panose="02040602050305030304" pitchFamily="18" charset="0"/>
              </a:rPr>
              <a:t>μαθησιακή περιοχή</a:t>
            </a:r>
            <a:r>
              <a:rPr lang="sv-SE" sz="2400" b="1" dirty="0">
                <a:latin typeface="Book Antiqua" panose="02040602050305030304" pitchFamily="18" charset="0"/>
              </a:rPr>
              <a:t>: </a:t>
            </a:r>
            <a:r>
              <a:rPr lang="el-GR" sz="2400" b="1" dirty="0">
                <a:latin typeface="Book Antiqua" panose="02040602050305030304" pitchFamily="18" charset="0"/>
              </a:rPr>
              <a:t>μαθηματικά</a:t>
            </a:r>
            <a:endParaRPr lang="sv-SE" sz="2400" b="1" dirty="0">
              <a:latin typeface="Book Antiqua" panose="02040602050305030304" pitchFamily="18" charset="0"/>
            </a:endParaRPr>
          </a:p>
        </p:txBody>
      </p:sp>
      <p:sp>
        <p:nvSpPr>
          <p:cNvPr id="3" name="Content Placeholder 2">
            <a:extLst>
              <a:ext uri="{FF2B5EF4-FFF2-40B4-BE49-F238E27FC236}">
                <a16:creationId xmlns:a16="http://schemas.microsoft.com/office/drawing/2014/main" id="{36D5DDBD-B108-B24A-B86B-42CB4C53B9E7}"/>
              </a:ext>
            </a:extLst>
          </p:cNvPr>
          <p:cNvSpPr>
            <a:spLocks noGrp="1"/>
          </p:cNvSpPr>
          <p:nvPr>
            <p:ph sz="half" idx="1"/>
          </p:nvPr>
        </p:nvSpPr>
        <p:spPr>
          <a:xfrm>
            <a:off x="304800" y="840121"/>
            <a:ext cx="4038600" cy="6017879"/>
          </a:xfrm>
        </p:spPr>
        <p:txBody>
          <a:bodyPr/>
          <a:lstStyle/>
          <a:p>
            <a:pPr marL="0" indent="0">
              <a:buNone/>
            </a:pPr>
            <a:r>
              <a:rPr lang="el-GR" sz="1800" dirty="0" err="1">
                <a:solidFill>
                  <a:srgbClr val="C00000"/>
                </a:solidFill>
                <a:latin typeface="Book Antiqua" panose="02040602050305030304" pitchFamily="18" charset="0"/>
              </a:rPr>
              <a:t>Γιατ</a:t>
            </a:r>
            <a:r>
              <a:rPr lang="sv-SE" sz="1800" dirty="0" err="1">
                <a:solidFill>
                  <a:srgbClr val="C00000"/>
                </a:solidFill>
                <a:latin typeface="Book Antiqua" panose="02040602050305030304" pitchFamily="18" charset="0"/>
              </a:rPr>
              <a:t>ί</a:t>
            </a:r>
            <a:r>
              <a:rPr lang="el-GR" sz="1800" dirty="0">
                <a:solidFill>
                  <a:srgbClr val="C00000"/>
                </a:solidFill>
                <a:latin typeface="Book Antiqua" panose="02040602050305030304" pitchFamily="18" charset="0"/>
              </a:rPr>
              <a:t> στις μικρές ηλικίες;</a:t>
            </a:r>
          </a:p>
          <a:p>
            <a:endParaRPr lang="el-GR" sz="1800" dirty="0">
              <a:latin typeface="Book Antiqua" panose="02040602050305030304" pitchFamily="18" charset="0"/>
            </a:endParaRPr>
          </a:p>
          <a:p>
            <a:r>
              <a:rPr lang="el-GR" sz="1600" dirty="0" err="1">
                <a:latin typeface="Book Antiqua" panose="02040602050305030304" pitchFamily="18" charset="0"/>
              </a:rPr>
              <a:t>Παρα</a:t>
            </a:r>
            <a:r>
              <a:rPr lang="el-GR" sz="1600" dirty="0">
                <a:latin typeface="Book Antiqua" panose="02040602050305030304" pitchFamily="18" charset="0"/>
              </a:rPr>
              <a:t>́ την </a:t>
            </a:r>
            <a:r>
              <a:rPr lang="el-GR" sz="1600" dirty="0" err="1">
                <a:latin typeface="Book Antiqua" panose="02040602050305030304" pitchFamily="18" charset="0"/>
              </a:rPr>
              <a:t>αναγνωρισμένη</a:t>
            </a:r>
            <a:r>
              <a:rPr lang="el-GR" sz="1600" dirty="0">
                <a:latin typeface="Book Antiqua" panose="02040602050305030304" pitchFamily="18" charset="0"/>
              </a:rPr>
              <a:t> </a:t>
            </a:r>
            <a:r>
              <a:rPr lang="el-GR" sz="1600" dirty="0" err="1">
                <a:latin typeface="Book Antiqua" panose="02040602050305030304" pitchFamily="18" charset="0"/>
              </a:rPr>
              <a:t>σημασία</a:t>
            </a:r>
            <a:r>
              <a:rPr lang="el-GR" sz="1600" dirty="0">
                <a:latin typeface="Book Antiqua" panose="02040602050305030304" pitchFamily="18" charset="0"/>
              </a:rPr>
              <a:t> της </a:t>
            </a:r>
            <a:r>
              <a:rPr lang="el-GR" sz="1600" dirty="0" err="1">
                <a:latin typeface="Book Antiqua" panose="02040602050305030304" pitchFamily="18" charset="0"/>
              </a:rPr>
              <a:t>μαθηματικής</a:t>
            </a:r>
            <a:r>
              <a:rPr lang="el-GR" sz="1600" dirty="0">
                <a:latin typeface="Book Antiqua" panose="02040602050305030304" pitchFamily="18" charset="0"/>
              </a:rPr>
              <a:t> </a:t>
            </a:r>
            <a:r>
              <a:rPr lang="el-GR" sz="1600" dirty="0" err="1">
                <a:latin typeface="Book Antiqua" panose="02040602050305030304" pitchFamily="18" charset="0"/>
              </a:rPr>
              <a:t>εκπαίδευσης</a:t>
            </a:r>
            <a:r>
              <a:rPr lang="el-GR" sz="1600" dirty="0">
                <a:latin typeface="Book Antiqua" panose="02040602050305030304" pitchFamily="18" charset="0"/>
              </a:rPr>
              <a:t> και την </a:t>
            </a:r>
            <a:r>
              <a:rPr lang="el-GR" sz="1600" dirty="0" err="1">
                <a:latin typeface="Book Antiqua" panose="02040602050305030304" pitchFamily="18" charset="0"/>
              </a:rPr>
              <a:t>αναγκαιότητα</a:t>
            </a:r>
            <a:r>
              <a:rPr lang="el-GR" sz="1600" dirty="0">
                <a:latin typeface="Book Antiqua" panose="02040602050305030304" pitchFamily="18" charset="0"/>
              </a:rPr>
              <a:t> </a:t>
            </a:r>
            <a:r>
              <a:rPr lang="el-GR" sz="1600" dirty="0" err="1">
                <a:latin typeface="Book Antiqua" panose="02040602050305030304" pitchFamily="18" charset="0"/>
              </a:rPr>
              <a:t>εισαγωγής</a:t>
            </a:r>
            <a:r>
              <a:rPr lang="el-GR" sz="1600" dirty="0">
                <a:latin typeface="Book Antiqua" panose="02040602050305030304" pitchFamily="18" charset="0"/>
              </a:rPr>
              <a:t> της </a:t>
            </a:r>
            <a:r>
              <a:rPr lang="el-GR" sz="1600" dirty="0" err="1">
                <a:latin typeface="Book Antiqua" panose="02040602050305030304" pitchFamily="18" charset="0"/>
              </a:rPr>
              <a:t>απο</a:t>
            </a:r>
            <a:r>
              <a:rPr lang="el-GR" sz="1600" dirty="0">
                <a:latin typeface="Book Antiqua" panose="02040602050305030304" pitchFamily="18" charset="0"/>
              </a:rPr>
              <a:t>́ τις </a:t>
            </a:r>
            <a:r>
              <a:rPr lang="el-GR" sz="1600" dirty="0" err="1">
                <a:latin typeface="Book Antiqua" panose="02040602050305030304" pitchFamily="18" charset="0"/>
              </a:rPr>
              <a:t>μικρότερες</a:t>
            </a:r>
            <a:r>
              <a:rPr lang="el-GR" sz="1600" dirty="0">
                <a:latin typeface="Book Antiqua" panose="02040602050305030304" pitchFamily="18" charset="0"/>
              </a:rPr>
              <a:t> </a:t>
            </a:r>
            <a:r>
              <a:rPr lang="el-GR" sz="1600" dirty="0" err="1">
                <a:latin typeface="Book Antiqua" panose="02040602050305030304" pitchFamily="18" charset="0"/>
              </a:rPr>
              <a:t>ηλικίες</a:t>
            </a:r>
            <a:r>
              <a:rPr lang="el-GR" sz="1600" dirty="0">
                <a:latin typeface="Book Antiqua" panose="02040602050305030304" pitchFamily="18" charset="0"/>
              </a:rPr>
              <a:t>, οι </a:t>
            </a:r>
            <a:r>
              <a:rPr lang="el-GR" sz="1600" dirty="0" err="1">
                <a:latin typeface="Book Antiqua" panose="02040602050305030304" pitchFamily="18" charset="0"/>
              </a:rPr>
              <a:t>περισσότεροι</a:t>
            </a:r>
            <a:r>
              <a:rPr lang="el-GR" sz="1600" dirty="0">
                <a:latin typeface="Book Antiqua" panose="02040602050305030304" pitchFamily="18" charset="0"/>
              </a:rPr>
              <a:t> </a:t>
            </a:r>
            <a:r>
              <a:rPr lang="el-GR" sz="1600" dirty="0" err="1">
                <a:latin typeface="Book Antiqua" panose="02040602050305030304" pitchFamily="18" charset="0"/>
              </a:rPr>
              <a:t>γονείς</a:t>
            </a:r>
            <a:r>
              <a:rPr lang="el-GR" sz="1600" dirty="0">
                <a:latin typeface="Book Antiqua" panose="02040602050305030304" pitchFamily="18" charset="0"/>
              </a:rPr>
              <a:t> και </a:t>
            </a:r>
            <a:r>
              <a:rPr lang="el-GR" sz="1600" dirty="0" err="1">
                <a:latin typeface="Book Antiqua" panose="02040602050305030304" pitchFamily="18" charset="0"/>
              </a:rPr>
              <a:t>ίσως</a:t>
            </a:r>
            <a:r>
              <a:rPr lang="el-GR" sz="1600" dirty="0">
                <a:latin typeface="Book Antiqua" panose="02040602050305030304" pitchFamily="18" charset="0"/>
              </a:rPr>
              <a:t> </a:t>
            </a:r>
            <a:r>
              <a:rPr lang="el-GR" sz="1600" dirty="0" err="1">
                <a:latin typeface="Book Antiqua" panose="02040602050305030304" pitchFamily="18" charset="0"/>
              </a:rPr>
              <a:t>ακόμα</a:t>
            </a:r>
            <a:r>
              <a:rPr lang="el-GR" sz="1600" dirty="0">
                <a:latin typeface="Book Antiqua" panose="02040602050305030304" pitchFamily="18" charset="0"/>
              </a:rPr>
              <a:t> </a:t>
            </a:r>
            <a:r>
              <a:rPr lang="el-GR" sz="1600" dirty="0" err="1">
                <a:latin typeface="Book Antiqua" panose="02040602050305030304" pitchFamily="18" charset="0"/>
              </a:rPr>
              <a:t>κάποιοι</a:t>
            </a:r>
            <a:r>
              <a:rPr lang="el-GR" sz="1600" dirty="0">
                <a:latin typeface="Book Antiqua" panose="02040602050305030304" pitchFamily="18" charset="0"/>
              </a:rPr>
              <a:t> </a:t>
            </a:r>
            <a:r>
              <a:rPr lang="el-GR" sz="1600" dirty="0" err="1">
                <a:latin typeface="Book Antiqua" panose="02040602050305030304" pitchFamily="18" charset="0"/>
              </a:rPr>
              <a:t>εκπαιδευτικοι</a:t>
            </a:r>
            <a:r>
              <a:rPr lang="el-GR" sz="1600" dirty="0">
                <a:latin typeface="Book Antiqua" panose="02040602050305030304" pitchFamily="18" charset="0"/>
              </a:rPr>
              <a:t>́ </a:t>
            </a:r>
            <a:r>
              <a:rPr lang="el-GR" sz="1600" dirty="0" err="1">
                <a:latin typeface="Book Antiqua" panose="02040602050305030304" pitchFamily="18" charset="0"/>
              </a:rPr>
              <a:t>έχουν</a:t>
            </a:r>
            <a:r>
              <a:rPr lang="el-GR" sz="1600" dirty="0">
                <a:latin typeface="Book Antiqua" panose="02040602050305030304" pitchFamily="18" charset="0"/>
              </a:rPr>
              <a:t> την </a:t>
            </a:r>
            <a:r>
              <a:rPr lang="el-GR" sz="1600" dirty="0" err="1">
                <a:latin typeface="Book Antiqua" panose="02040602050305030304" pitchFamily="18" charset="0"/>
              </a:rPr>
              <a:t>τάση</a:t>
            </a:r>
            <a:r>
              <a:rPr lang="el-GR" sz="1600" dirty="0">
                <a:latin typeface="Book Antiqua" panose="02040602050305030304" pitchFamily="18" charset="0"/>
              </a:rPr>
              <a:t> να </a:t>
            </a:r>
            <a:r>
              <a:rPr lang="el-GR" sz="1600" dirty="0" err="1">
                <a:latin typeface="Book Antiqua" panose="02040602050305030304" pitchFamily="18" charset="0"/>
              </a:rPr>
              <a:t>πιστεύουν</a:t>
            </a:r>
            <a:r>
              <a:rPr lang="el-GR" sz="1600" dirty="0">
                <a:latin typeface="Book Antiqua" panose="02040602050305030304" pitchFamily="18" charset="0"/>
              </a:rPr>
              <a:t> </a:t>
            </a:r>
            <a:r>
              <a:rPr lang="el-GR" sz="1600" dirty="0" err="1">
                <a:latin typeface="Book Antiqua" panose="02040602050305030304" pitchFamily="18" charset="0"/>
              </a:rPr>
              <a:t>ότι</a:t>
            </a:r>
            <a:r>
              <a:rPr lang="el-GR" sz="1600" dirty="0">
                <a:latin typeface="Book Antiqua" panose="02040602050305030304" pitchFamily="18" charset="0"/>
              </a:rPr>
              <a:t> τα </a:t>
            </a:r>
            <a:r>
              <a:rPr lang="el-GR" sz="1600" dirty="0" err="1">
                <a:latin typeface="Book Antiqua" panose="02040602050305030304" pitchFamily="18" charset="0"/>
              </a:rPr>
              <a:t>μικρα</a:t>
            </a:r>
            <a:r>
              <a:rPr lang="el-GR" sz="1600" dirty="0">
                <a:latin typeface="Book Antiqua" panose="02040602050305030304" pitchFamily="18" charset="0"/>
              </a:rPr>
              <a:t>́ </a:t>
            </a:r>
            <a:r>
              <a:rPr lang="el-GR" sz="1600" dirty="0" err="1">
                <a:latin typeface="Book Antiqua" panose="02040602050305030304" pitchFamily="18" charset="0"/>
              </a:rPr>
              <a:t>παιδια</a:t>
            </a:r>
            <a:r>
              <a:rPr lang="el-GR" sz="1600" dirty="0">
                <a:latin typeface="Book Antiqua" panose="02040602050305030304" pitchFamily="18" charset="0"/>
              </a:rPr>
              <a:t>́ δεν </a:t>
            </a:r>
            <a:r>
              <a:rPr lang="el-GR" sz="1600" dirty="0" err="1">
                <a:latin typeface="Book Antiqua" panose="02040602050305030304" pitchFamily="18" charset="0"/>
              </a:rPr>
              <a:t>μπορούν</a:t>
            </a:r>
            <a:r>
              <a:rPr lang="el-GR" sz="1600" dirty="0">
                <a:latin typeface="Book Antiqua" panose="02040602050305030304" pitchFamily="18" charset="0"/>
              </a:rPr>
              <a:t> να </a:t>
            </a:r>
            <a:r>
              <a:rPr lang="el-GR" sz="1600" dirty="0" err="1">
                <a:latin typeface="Book Antiqua" panose="02040602050305030304" pitchFamily="18" charset="0"/>
              </a:rPr>
              <a:t>έρθουν</a:t>
            </a:r>
            <a:r>
              <a:rPr lang="el-GR" sz="1600" dirty="0">
                <a:latin typeface="Book Antiqua" panose="02040602050305030304" pitchFamily="18" charset="0"/>
              </a:rPr>
              <a:t> σε </a:t>
            </a:r>
            <a:r>
              <a:rPr lang="el-GR" sz="1600" dirty="0" err="1">
                <a:latin typeface="Book Antiqua" panose="02040602050305030304" pitchFamily="18" charset="0"/>
              </a:rPr>
              <a:t>επαφη</a:t>
            </a:r>
            <a:r>
              <a:rPr lang="el-GR" sz="1600" dirty="0">
                <a:latin typeface="Book Antiqua" panose="02040602050305030304" pitchFamily="18" charset="0"/>
              </a:rPr>
              <a:t>́ με </a:t>
            </a:r>
            <a:r>
              <a:rPr lang="el-GR" sz="1600" dirty="0" err="1">
                <a:latin typeface="Book Antiqua" panose="02040602050305030304" pitchFamily="18" charset="0"/>
              </a:rPr>
              <a:t>σημαντικα</a:t>
            </a:r>
            <a:r>
              <a:rPr lang="el-GR" sz="1600" dirty="0">
                <a:latin typeface="Book Antiqua" panose="02040602050305030304" pitchFamily="18" charset="0"/>
              </a:rPr>
              <a:t>́ </a:t>
            </a:r>
            <a:r>
              <a:rPr lang="el-GR" sz="1600" dirty="0" err="1">
                <a:latin typeface="Book Antiqua" panose="02040602050305030304" pitchFamily="18" charset="0"/>
              </a:rPr>
              <a:t>μαθηματικα</a:t>
            </a:r>
            <a:r>
              <a:rPr lang="el-GR" sz="1600" dirty="0">
                <a:latin typeface="Book Antiqua" panose="02040602050305030304" pitchFamily="18" charset="0"/>
              </a:rPr>
              <a:t>́ </a:t>
            </a:r>
            <a:r>
              <a:rPr lang="el-GR" sz="1600" dirty="0" err="1">
                <a:latin typeface="Book Antiqua" panose="02040602050305030304" pitchFamily="18" charset="0"/>
              </a:rPr>
              <a:t>νοήματα</a:t>
            </a:r>
            <a:r>
              <a:rPr lang="el-GR" sz="1600" dirty="0">
                <a:latin typeface="Book Antiqua" panose="02040602050305030304" pitchFamily="18" charset="0"/>
              </a:rPr>
              <a:t>. </a:t>
            </a:r>
          </a:p>
          <a:p>
            <a:endParaRPr lang="el-GR" sz="1600" dirty="0">
              <a:latin typeface="Book Antiqua" panose="02040602050305030304" pitchFamily="18" charset="0"/>
            </a:endParaRPr>
          </a:p>
          <a:p>
            <a:r>
              <a:rPr lang="el-GR" sz="1600" dirty="0">
                <a:latin typeface="Book Antiqua" panose="02040602050305030304" pitchFamily="18" charset="0"/>
              </a:rPr>
              <a:t>Οι </a:t>
            </a:r>
            <a:r>
              <a:rPr lang="el-GR" sz="1600" dirty="0" err="1">
                <a:latin typeface="Book Antiqua" panose="02040602050305030304" pitchFamily="18" charset="0"/>
              </a:rPr>
              <a:t>αντιλήψεις</a:t>
            </a:r>
            <a:r>
              <a:rPr lang="el-GR" sz="1600" dirty="0">
                <a:latin typeface="Book Antiqua" panose="02040602050305030304" pitchFamily="18" charset="0"/>
              </a:rPr>
              <a:t> </a:t>
            </a:r>
            <a:r>
              <a:rPr lang="el-GR" sz="1600" dirty="0" err="1">
                <a:latin typeface="Book Antiqua" panose="02040602050305030304" pitchFamily="18" charset="0"/>
              </a:rPr>
              <a:t>αυτές</a:t>
            </a:r>
            <a:r>
              <a:rPr lang="el-GR" sz="1600" dirty="0">
                <a:latin typeface="Book Antiqua" panose="02040602050305030304" pitchFamily="18" charset="0"/>
              </a:rPr>
              <a:t> </a:t>
            </a:r>
            <a:r>
              <a:rPr lang="el-GR" sz="1600" dirty="0" err="1">
                <a:latin typeface="Book Antiqua" panose="02040602050305030304" pitchFamily="18" charset="0"/>
              </a:rPr>
              <a:t>βαθμιαία</a:t>
            </a:r>
            <a:r>
              <a:rPr lang="el-GR" sz="1600" dirty="0">
                <a:latin typeface="Book Antiqua" panose="02040602050305030304" pitchFamily="18" charset="0"/>
              </a:rPr>
              <a:t> </a:t>
            </a:r>
            <a:r>
              <a:rPr lang="el-GR" sz="1600" dirty="0" err="1">
                <a:latin typeface="Book Antiqua" panose="02040602050305030304" pitchFamily="18" charset="0"/>
              </a:rPr>
              <a:t>αλλάζουν</a:t>
            </a:r>
            <a:r>
              <a:rPr lang="el-GR" sz="1600" dirty="0">
                <a:latin typeface="Book Antiqua" panose="02040602050305030304" pitchFamily="18" charset="0"/>
              </a:rPr>
              <a:t> και τα </a:t>
            </a:r>
            <a:r>
              <a:rPr lang="el-GR" sz="1600" dirty="0" err="1">
                <a:latin typeface="Book Antiqua" panose="02040602050305030304" pitchFamily="18" charset="0"/>
              </a:rPr>
              <a:t>περισσότερα</a:t>
            </a:r>
            <a:r>
              <a:rPr lang="el-GR" sz="1600" dirty="0">
                <a:latin typeface="Book Antiqua" panose="02040602050305030304" pitchFamily="18" charset="0"/>
              </a:rPr>
              <a:t> </a:t>
            </a:r>
            <a:r>
              <a:rPr lang="el-GR" sz="1600" dirty="0" err="1">
                <a:latin typeface="Book Antiqua" panose="02040602050305030304" pitchFamily="18" charset="0"/>
              </a:rPr>
              <a:t>σύγχρονα</a:t>
            </a:r>
            <a:r>
              <a:rPr lang="el-GR" sz="1600" dirty="0">
                <a:latin typeface="Book Antiqua" panose="02040602050305030304" pitchFamily="18" charset="0"/>
              </a:rPr>
              <a:t> </a:t>
            </a:r>
            <a:r>
              <a:rPr lang="el-GR" sz="1600" dirty="0" err="1">
                <a:latin typeface="Book Antiqua" panose="02040602050305030304" pitchFamily="18" charset="0"/>
              </a:rPr>
              <a:t>προγράμματα</a:t>
            </a:r>
            <a:r>
              <a:rPr lang="el-GR" sz="1600" dirty="0">
                <a:latin typeface="Book Antiqua" panose="02040602050305030304" pitchFamily="18" charset="0"/>
              </a:rPr>
              <a:t> </a:t>
            </a:r>
            <a:r>
              <a:rPr lang="el-GR" sz="1600" dirty="0" err="1">
                <a:latin typeface="Book Antiqua" panose="02040602050305030304" pitchFamily="18" charset="0"/>
              </a:rPr>
              <a:t>σπουδών</a:t>
            </a:r>
            <a:r>
              <a:rPr lang="el-GR" sz="1600" dirty="0">
                <a:latin typeface="Book Antiqua" panose="02040602050305030304" pitchFamily="18" charset="0"/>
              </a:rPr>
              <a:t> </a:t>
            </a:r>
            <a:r>
              <a:rPr lang="el-GR" sz="1600" dirty="0" err="1">
                <a:latin typeface="Book Antiqua" panose="02040602050305030304" pitchFamily="18" charset="0"/>
              </a:rPr>
              <a:t>εντάσσουν</a:t>
            </a:r>
            <a:r>
              <a:rPr lang="el-GR" sz="1600" dirty="0">
                <a:latin typeface="Book Antiqua" panose="02040602050305030304" pitchFamily="18" charset="0"/>
              </a:rPr>
              <a:t> την </a:t>
            </a:r>
            <a:r>
              <a:rPr lang="el-GR" sz="1600" dirty="0" err="1">
                <a:latin typeface="Book Antiqua" panose="02040602050305030304" pitchFamily="18" charset="0"/>
              </a:rPr>
              <a:t>προσχολικη</a:t>
            </a:r>
            <a:r>
              <a:rPr lang="el-GR" sz="1600" dirty="0">
                <a:latin typeface="Book Antiqua" panose="02040602050305030304" pitchFamily="18" charset="0"/>
              </a:rPr>
              <a:t>́ </a:t>
            </a:r>
            <a:r>
              <a:rPr lang="el-GR" sz="1600" dirty="0" err="1">
                <a:latin typeface="Book Antiqua" panose="02040602050305030304" pitchFamily="18" charset="0"/>
              </a:rPr>
              <a:t>μαθηματικη</a:t>
            </a:r>
            <a:r>
              <a:rPr lang="el-GR" sz="1600" dirty="0">
                <a:latin typeface="Book Antiqua" panose="02040602050305030304" pitchFamily="18" charset="0"/>
              </a:rPr>
              <a:t>́ </a:t>
            </a:r>
            <a:r>
              <a:rPr lang="el-GR" sz="1600" dirty="0" err="1">
                <a:latin typeface="Book Antiqua" panose="02040602050305030304" pitchFamily="18" charset="0"/>
              </a:rPr>
              <a:t>εκπαίδευση</a:t>
            </a:r>
            <a:r>
              <a:rPr lang="el-GR" sz="1600" dirty="0">
                <a:latin typeface="Book Antiqua" panose="02040602050305030304" pitchFamily="18" charset="0"/>
              </a:rPr>
              <a:t> σε </a:t>
            </a:r>
            <a:r>
              <a:rPr lang="el-GR" sz="1600" dirty="0" err="1">
                <a:latin typeface="Book Antiqua" panose="02040602050305030304" pitchFamily="18" charset="0"/>
              </a:rPr>
              <a:t>ένα</a:t>
            </a:r>
            <a:r>
              <a:rPr lang="el-GR" sz="1600" dirty="0">
                <a:latin typeface="Book Antiqua" panose="02040602050305030304" pitchFamily="18" charset="0"/>
              </a:rPr>
              <a:t> </a:t>
            </a:r>
            <a:r>
              <a:rPr lang="el-GR" sz="1600" dirty="0" err="1">
                <a:latin typeface="Book Antiqua" panose="02040602050305030304" pitchFamily="18" charset="0"/>
              </a:rPr>
              <a:t>πρώτο</a:t>
            </a:r>
            <a:r>
              <a:rPr lang="el-GR" sz="1600" dirty="0">
                <a:latin typeface="Book Antiqua" panose="02040602050305030304" pitchFamily="18" charset="0"/>
              </a:rPr>
              <a:t> και </a:t>
            </a:r>
            <a:r>
              <a:rPr lang="el-GR" sz="1600" dirty="0" err="1">
                <a:latin typeface="Book Antiqua" panose="02040602050305030304" pitchFamily="18" charset="0"/>
              </a:rPr>
              <a:t>ενιαίο</a:t>
            </a:r>
            <a:r>
              <a:rPr lang="el-GR" sz="1600" dirty="0">
                <a:latin typeface="Book Antiqua" panose="02040602050305030304" pitchFamily="18" charset="0"/>
              </a:rPr>
              <a:t> </a:t>
            </a:r>
            <a:r>
              <a:rPr lang="el-GR" sz="1600" dirty="0" err="1">
                <a:latin typeface="Book Antiqua" panose="02040602050305030304" pitchFamily="18" charset="0"/>
              </a:rPr>
              <a:t>κύκλο</a:t>
            </a:r>
            <a:r>
              <a:rPr lang="el-GR" sz="1600" dirty="0">
                <a:latin typeface="Book Antiqua" panose="02040602050305030304" pitchFamily="18" charset="0"/>
              </a:rPr>
              <a:t> </a:t>
            </a:r>
            <a:r>
              <a:rPr lang="el-GR" sz="1600" dirty="0" err="1">
                <a:latin typeface="Book Antiqua" panose="02040602050305030304" pitchFamily="18" charset="0"/>
              </a:rPr>
              <a:t>σπουδών</a:t>
            </a:r>
            <a:r>
              <a:rPr lang="el-GR" sz="1600" dirty="0">
                <a:latin typeface="Book Antiqua" panose="02040602050305030304" pitchFamily="18" charset="0"/>
              </a:rPr>
              <a:t> (4-8 </a:t>
            </a:r>
            <a:r>
              <a:rPr lang="el-GR" sz="1600" dirty="0" err="1">
                <a:latin typeface="Book Antiqua" panose="02040602050305030304" pitchFamily="18" charset="0"/>
              </a:rPr>
              <a:t>χρόνων</a:t>
            </a:r>
            <a:r>
              <a:rPr lang="el-GR" sz="1600" dirty="0">
                <a:latin typeface="Book Antiqua" panose="02040602050305030304" pitchFamily="18" charset="0"/>
              </a:rPr>
              <a:t>) στη </a:t>
            </a:r>
            <a:r>
              <a:rPr lang="el-GR" sz="1600" dirty="0" err="1">
                <a:latin typeface="Book Antiqua" panose="02040602050305030304" pitchFamily="18" charset="0"/>
              </a:rPr>
              <a:t>διάρκεια</a:t>
            </a:r>
            <a:r>
              <a:rPr lang="el-GR" sz="1600" dirty="0">
                <a:latin typeface="Book Antiqua" panose="02040602050305030304" pitchFamily="18" charset="0"/>
              </a:rPr>
              <a:t> που </a:t>
            </a:r>
            <a:r>
              <a:rPr lang="el-GR" sz="1600" dirty="0" err="1">
                <a:latin typeface="Book Antiqua" panose="02040602050305030304" pitchFamily="18" charset="0"/>
              </a:rPr>
              <a:t>οποίου</a:t>
            </a:r>
            <a:r>
              <a:rPr lang="el-GR" sz="1600" dirty="0">
                <a:latin typeface="Book Antiqua" panose="02040602050305030304" pitchFamily="18" charset="0"/>
              </a:rPr>
              <a:t> τα </a:t>
            </a:r>
            <a:r>
              <a:rPr lang="el-GR" sz="1600" dirty="0" err="1">
                <a:latin typeface="Book Antiqua" panose="02040602050305030304" pitchFamily="18" charset="0"/>
              </a:rPr>
              <a:t>παιδια</a:t>
            </a:r>
            <a:r>
              <a:rPr lang="el-GR" sz="1600" dirty="0">
                <a:latin typeface="Book Antiqua" panose="02040602050305030304" pitchFamily="18" charset="0"/>
              </a:rPr>
              <a:t>́ </a:t>
            </a:r>
            <a:r>
              <a:rPr lang="el-GR" sz="1600" dirty="0" err="1">
                <a:latin typeface="Book Antiqua" panose="02040602050305030304" pitchFamily="18" charset="0"/>
              </a:rPr>
              <a:t>θεμελιώνουν</a:t>
            </a:r>
            <a:r>
              <a:rPr lang="el-GR" sz="1600" dirty="0">
                <a:latin typeface="Book Antiqua" panose="02040602050305030304" pitchFamily="18" charset="0"/>
              </a:rPr>
              <a:t> </a:t>
            </a:r>
            <a:r>
              <a:rPr lang="el-GR" sz="1600" dirty="0" err="1">
                <a:latin typeface="Book Antiqua" panose="02040602050305030304" pitchFamily="18" charset="0"/>
              </a:rPr>
              <a:t>βασικές</a:t>
            </a:r>
            <a:r>
              <a:rPr lang="el-GR" sz="1600" dirty="0">
                <a:latin typeface="Book Antiqua" panose="02040602050305030304" pitchFamily="18" charset="0"/>
              </a:rPr>
              <a:t> </a:t>
            </a:r>
            <a:r>
              <a:rPr lang="el-GR" sz="1600" dirty="0" err="1">
                <a:latin typeface="Book Antiqua" panose="02040602050305030304" pitchFamily="18" charset="0"/>
              </a:rPr>
              <a:t>μαθηματικές</a:t>
            </a:r>
            <a:r>
              <a:rPr lang="el-GR" sz="1600" dirty="0">
                <a:latin typeface="Book Antiqua" panose="02040602050305030304" pitchFamily="18" charset="0"/>
              </a:rPr>
              <a:t> </a:t>
            </a:r>
            <a:r>
              <a:rPr lang="el-GR" sz="1600" dirty="0" err="1">
                <a:latin typeface="Book Antiqua" panose="02040602050305030304" pitchFamily="18" charset="0"/>
              </a:rPr>
              <a:t>διεργασίες</a:t>
            </a:r>
            <a:r>
              <a:rPr lang="el-GR" sz="1600" dirty="0">
                <a:latin typeface="Book Antiqua" panose="02040602050305030304" pitchFamily="18" charset="0"/>
              </a:rPr>
              <a:t> και </a:t>
            </a:r>
            <a:r>
              <a:rPr lang="el-GR" sz="1600" dirty="0" err="1">
                <a:latin typeface="Book Antiqua" panose="02040602050305030304" pitchFamily="18" charset="0"/>
              </a:rPr>
              <a:t>γνώσεις</a:t>
            </a:r>
            <a:r>
              <a:rPr lang="el-GR" sz="1600" dirty="0">
                <a:latin typeface="Book Antiqua" panose="02040602050305030304" pitchFamily="18" charset="0"/>
              </a:rPr>
              <a:t>. </a:t>
            </a:r>
            <a:endParaRPr lang="el-GR" sz="1800" dirty="0">
              <a:latin typeface="Book Antiqua" panose="02040602050305030304" pitchFamily="18" charset="0"/>
            </a:endParaRPr>
          </a:p>
          <a:p>
            <a:r>
              <a:rPr lang="el-GR" sz="1800" dirty="0">
                <a:latin typeface="Book Antiqua" panose="02040602050305030304" pitchFamily="18" charset="0"/>
              </a:rPr>
              <a:t>σελ. 133</a:t>
            </a:r>
          </a:p>
          <a:p>
            <a:endParaRPr lang="sv-SE" dirty="0"/>
          </a:p>
        </p:txBody>
      </p:sp>
      <p:sp>
        <p:nvSpPr>
          <p:cNvPr id="4" name="Content Placeholder 3">
            <a:extLst>
              <a:ext uri="{FF2B5EF4-FFF2-40B4-BE49-F238E27FC236}">
                <a16:creationId xmlns:a16="http://schemas.microsoft.com/office/drawing/2014/main" id="{411BCD94-F965-7A4E-9022-D36CDDE8E3DB}"/>
              </a:ext>
            </a:extLst>
          </p:cNvPr>
          <p:cNvSpPr>
            <a:spLocks noGrp="1"/>
          </p:cNvSpPr>
          <p:nvPr>
            <p:ph sz="half" idx="2"/>
          </p:nvPr>
        </p:nvSpPr>
        <p:spPr>
          <a:xfrm>
            <a:off x="4648200" y="990600"/>
            <a:ext cx="4038600" cy="5592762"/>
          </a:xfrm>
        </p:spPr>
        <p:txBody>
          <a:bodyPr/>
          <a:lstStyle/>
          <a:p>
            <a:r>
              <a:rPr lang="el-GR" sz="1600" dirty="0">
                <a:solidFill>
                  <a:srgbClr val="C00000"/>
                </a:solidFill>
                <a:latin typeface="Book Antiqua" panose="02040602050305030304" pitchFamily="18" charset="0"/>
              </a:rPr>
              <a:t>Οι Λόγοι;</a:t>
            </a:r>
          </a:p>
          <a:p>
            <a:endParaRPr lang="el-GR" sz="1600" dirty="0">
              <a:latin typeface="Book Antiqua" panose="02040602050305030304" pitchFamily="18" charset="0"/>
            </a:endParaRPr>
          </a:p>
          <a:p>
            <a:r>
              <a:rPr lang="el-GR" sz="1600" dirty="0">
                <a:latin typeface="Book Antiqua" panose="02040602050305030304" pitchFamily="18" charset="0"/>
              </a:rPr>
              <a:t>Τα </a:t>
            </a:r>
            <a:r>
              <a:rPr lang="el-GR" sz="1600" dirty="0" err="1">
                <a:latin typeface="Book Antiqua" panose="02040602050305030304" pitchFamily="18" charset="0"/>
              </a:rPr>
              <a:t>παιδια</a:t>
            </a:r>
            <a:r>
              <a:rPr lang="el-GR" sz="1600" dirty="0">
                <a:latin typeface="Book Antiqua" panose="02040602050305030304" pitchFamily="18" charset="0"/>
              </a:rPr>
              <a:t>́ που </a:t>
            </a:r>
            <a:r>
              <a:rPr lang="el-GR" sz="1600" dirty="0" err="1">
                <a:latin typeface="Book Antiqua" panose="02040602050305030304" pitchFamily="18" charset="0"/>
              </a:rPr>
              <a:t>είναι</a:t>
            </a:r>
            <a:r>
              <a:rPr lang="el-GR" sz="1600" dirty="0">
                <a:latin typeface="Book Antiqua" panose="02040602050305030304" pitchFamily="18" charset="0"/>
              </a:rPr>
              <a:t> </a:t>
            </a:r>
            <a:r>
              <a:rPr lang="el-GR" sz="1600" dirty="0" err="1">
                <a:latin typeface="Book Antiqua" panose="02040602050305030304" pitchFamily="18" charset="0"/>
              </a:rPr>
              <a:t>σήμερα</a:t>
            </a:r>
            <a:r>
              <a:rPr lang="el-GR" sz="1600" dirty="0">
                <a:latin typeface="Book Antiqua" panose="02040602050305030304" pitchFamily="18" charset="0"/>
              </a:rPr>
              <a:t> </a:t>
            </a:r>
            <a:r>
              <a:rPr lang="el-GR" sz="1600" dirty="0" err="1">
                <a:latin typeface="Book Antiqua" panose="02040602050305030304" pitchFamily="18" charset="0"/>
              </a:rPr>
              <a:t>μαθητές</a:t>
            </a:r>
            <a:r>
              <a:rPr lang="el-GR" sz="1600" dirty="0">
                <a:latin typeface="Book Antiqua" panose="02040602050305030304" pitchFamily="18" charset="0"/>
              </a:rPr>
              <a:t> στο </a:t>
            </a:r>
            <a:r>
              <a:rPr lang="el-GR" sz="1600" dirty="0" err="1">
                <a:latin typeface="Book Antiqua" panose="02040602050305030304" pitchFamily="18" charset="0"/>
              </a:rPr>
              <a:t>νηπιαγωγείο</a:t>
            </a:r>
            <a:r>
              <a:rPr lang="el-GR" sz="1600" dirty="0">
                <a:latin typeface="Book Antiqua" panose="02040602050305030304" pitchFamily="18" charset="0"/>
              </a:rPr>
              <a:t> ζουν σε </a:t>
            </a:r>
            <a:r>
              <a:rPr lang="el-GR" sz="1600" dirty="0" err="1">
                <a:latin typeface="Book Antiqua" panose="02040602050305030304" pitchFamily="18" charset="0"/>
              </a:rPr>
              <a:t>ένα</a:t>
            </a:r>
            <a:r>
              <a:rPr lang="el-GR" sz="1600" dirty="0">
                <a:latin typeface="Book Antiqua" panose="02040602050305030304" pitchFamily="18" charset="0"/>
              </a:rPr>
              <a:t> </a:t>
            </a:r>
            <a:r>
              <a:rPr lang="el-GR" sz="1600" dirty="0" err="1">
                <a:latin typeface="Book Antiqua" panose="02040602050305030304" pitchFamily="18" charset="0"/>
              </a:rPr>
              <a:t>κόσμο</a:t>
            </a:r>
            <a:r>
              <a:rPr lang="el-GR" sz="1600" dirty="0">
                <a:latin typeface="Book Antiqua" panose="02040602050305030304" pitchFamily="18" charset="0"/>
              </a:rPr>
              <a:t> με </a:t>
            </a:r>
            <a:r>
              <a:rPr lang="el-GR" sz="1600" dirty="0" err="1">
                <a:latin typeface="Book Antiqua" panose="02040602050305030304" pitchFamily="18" charset="0"/>
              </a:rPr>
              <a:t>γρήγορες</a:t>
            </a:r>
            <a:r>
              <a:rPr lang="el-GR" sz="1600" dirty="0">
                <a:latin typeface="Book Antiqua" panose="02040602050305030304" pitchFamily="18" charset="0"/>
              </a:rPr>
              <a:t> </a:t>
            </a:r>
            <a:r>
              <a:rPr lang="el-GR" sz="1600" dirty="0" err="1">
                <a:latin typeface="Book Antiqua" panose="02040602050305030304" pitchFamily="18" charset="0"/>
              </a:rPr>
              <a:t>κοινωνικές</a:t>
            </a:r>
            <a:r>
              <a:rPr lang="el-GR" sz="1600" dirty="0">
                <a:latin typeface="Book Antiqua" panose="02040602050305030304" pitchFamily="18" charset="0"/>
              </a:rPr>
              <a:t>, </a:t>
            </a:r>
            <a:r>
              <a:rPr lang="el-GR" sz="1600" dirty="0" err="1">
                <a:latin typeface="Book Antiqua" panose="02040602050305030304" pitchFamily="18" charset="0"/>
              </a:rPr>
              <a:t>επιστημονικές</a:t>
            </a:r>
            <a:r>
              <a:rPr lang="el-GR" sz="1600" dirty="0">
                <a:latin typeface="Book Antiqua" panose="02040602050305030304" pitchFamily="18" charset="0"/>
              </a:rPr>
              <a:t> και </a:t>
            </a:r>
            <a:r>
              <a:rPr lang="el-GR" sz="1600" dirty="0" err="1">
                <a:latin typeface="Book Antiqua" panose="02040602050305030304" pitchFamily="18" charset="0"/>
              </a:rPr>
              <a:t>τεχνολογικές</a:t>
            </a:r>
            <a:r>
              <a:rPr lang="el-GR" sz="1600" dirty="0">
                <a:latin typeface="Book Antiqua" panose="02040602050305030304" pitchFamily="18" charset="0"/>
              </a:rPr>
              <a:t> </a:t>
            </a:r>
            <a:r>
              <a:rPr lang="el-GR" sz="1600" dirty="0" err="1">
                <a:latin typeface="Book Antiqua" panose="02040602050305030304" pitchFamily="18" charset="0"/>
              </a:rPr>
              <a:t>εξελίξεις</a:t>
            </a:r>
            <a:r>
              <a:rPr lang="el-GR" sz="1600" dirty="0">
                <a:latin typeface="Book Antiqua" panose="02040602050305030304" pitchFamily="18" charset="0"/>
              </a:rPr>
              <a:t> </a:t>
            </a:r>
          </a:p>
          <a:p>
            <a:endParaRPr lang="el-GR" sz="1600" dirty="0">
              <a:latin typeface="Book Antiqua" panose="02040602050305030304" pitchFamily="18" charset="0"/>
            </a:endParaRPr>
          </a:p>
          <a:p>
            <a:r>
              <a:rPr lang="el-GR" sz="1600" dirty="0" err="1">
                <a:latin typeface="Book Antiqua" panose="02040602050305030304" pitchFamily="18" charset="0"/>
              </a:rPr>
              <a:t>Ικανότητες</a:t>
            </a:r>
            <a:r>
              <a:rPr lang="el-GR" sz="1600" dirty="0">
                <a:latin typeface="Book Antiqua" panose="02040602050305030304" pitchFamily="18" charset="0"/>
              </a:rPr>
              <a:t> </a:t>
            </a:r>
            <a:r>
              <a:rPr lang="el-GR" sz="1600" dirty="0" err="1">
                <a:latin typeface="Book Antiqua" panose="02040602050305030304" pitchFamily="18" charset="0"/>
              </a:rPr>
              <a:t>όπως</a:t>
            </a:r>
            <a:r>
              <a:rPr lang="el-GR" sz="1600" dirty="0">
                <a:latin typeface="Book Antiqua" panose="02040602050305030304" pitchFamily="18" charset="0"/>
              </a:rPr>
              <a:t> η </a:t>
            </a:r>
            <a:r>
              <a:rPr lang="el-GR" sz="1600" dirty="0" err="1">
                <a:latin typeface="Book Antiqua" panose="02040602050305030304" pitchFamily="18" charset="0"/>
              </a:rPr>
              <a:t>επίλυση</a:t>
            </a:r>
            <a:r>
              <a:rPr lang="el-GR" sz="1600" dirty="0">
                <a:latin typeface="Book Antiqua" panose="02040602050305030304" pitchFamily="18" charset="0"/>
              </a:rPr>
              <a:t> </a:t>
            </a:r>
            <a:r>
              <a:rPr lang="el-GR" sz="1600" dirty="0" err="1">
                <a:latin typeface="Book Antiqua" panose="02040602050305030304" pitchFamily="18" charset="0"/>
              </a:rPr>
              <a:t>προβλήματος</a:t>
            </a:r>
            <a:r>
              <a:rPr lang="el-GR" sz="1600" dirty="0">
                <a:latin typeface="Book Antiqua" panose="02040602050305030304" pitchFamily="18" charset="0"/>
              </a:rPr>
              <a:t>, η </a:t>
            </a:r>
            <a:r>
              <a:rPr lang="el-GR" sz="1600" dirty="0" err="1">
                <a:latin typeface="Book Antiqua" panose="02040602050305030304" pitchFamily="18" charset="0"/>
              </a:rPr>
              <a:t>επεξεργασία</a:t>
            </a:r>
            <a:r>
              <a:rPr lang="el-GR" sz="1600" dirty="0">
                <a:latin typeface="Book Antiqua" panose="02040602050305030304" pitchFamily="18" charset="0"/>
              </a:rPr>
              <a:t> </a:t>
            </a:r>
            <a:r>
              <a:rPr lang="el-GR" sz="1600" dirty="0" err="1">
                <a:latin typeface="Book Antiqua" panose="02040602050305030304" pitchFamily="18" charset="0"/>
              </a:rPr>
              <a:t>δεδομένων</a:t>
            </a:r>
            <a:r>
              <a:rPr lang="el-GR" sz="1600" dirty="0">
                <a:latin typeface="Book Antiqua" panose="02040602050305030304" pitchFamily="18" charset="0"/>
              </a:rPr>
              <a:t>, η </a:t>
            </a:r>
            <a:r>
              <a:rPr lang="el-GR" sz="1600" dirty="0" err="1">
                <a:latin typeface="Book Antiqua" panose="02040602050305030304" pitchFamily="18" charset="0"/>
              </a:rPr>
              <a:t>ανάλυση</a:t>
            </a:r>
            <a:r>
              <a:rPr lang="el-GR" sz="1600" dirty="0">
                <a:latin typeface="Book Antiqua" panose="02040602050305030304" pitchFamily="18" charset="0"/>
              </a:rPr>
              <a:t> και </a:t>
            </a:r>
            <a:r>
              <a:rPr lang="el-GR" sz="1600" dirty="0" err="1">
                <a:latin typeface="Book Antiqua" panose="02040602050305030304" pitchFamily="18" charset="0"/>
              </a:rPr>
              <a:t>σύνθεση</a:t>
            </a:r>
            <a:r>
              <a:rPr lang="el-GR" sz="1600" dirty="0">
                <a:latin typeface="Book Antiqua" panose="02040602050305030304" pitchFamily="18" charset="0"/>
              </a:rPr>
              <a:t>, ο </a:t>
            </a:r>
            <a:r>
              <a:rPr lang="el-GR" sz="1600" dirty="0" err="1">
                <a:latin typeface="Book Antiqua" panose="02040602050305030304" pitchFamily="18" charset="0"/>
              </a:rPr>
              <a:t>συστηματικός</a:t>
            </a:r>
            <a:r>
              <a:rPr lang="el-GR" sz="1600" dirty="0">
                <a:latin typeface="Book Antiqua" panose="02040602050305030304" pitchFamily="18" charset="0"/>
              </a:rPr>
              <a:t> </a:t>
            </a:r>
            <a:r>
              <a:rPr lang="el-GR" sz="1600" dirty="0" err="1">
                <a:latin typeface="Book Antiqua" panose="02040602050305030304" pitchFamily="18" charset="0"/>
              </a:rPr>
              <a:t>συλλογισμός</a:t>
            </a:r>
            <a:r>
              <a:rPr lang="el-GR" sz="1600" dirty="0">
                <a:latin typeface="Book Antiqua" panose="02040602050305030304" pitchFamily="18" charset="0"/>
              </a:rPr>
              <a:t>, οι </a:t>
            </a:r>
            <a:r>
              <a:rPr lang="el-GR" sz="1600" dirty="0" err="1">
                <a:latin typeface="Book Antiqua" panose="02040602050305030304" pitchFamily="18" charset="0"/>
              </a:rPr>
              <a:t>εκτιμήσεις</a:t>
            </a:r>
            <a:r>
              <a:rPr lang="el-GR" sz="1600" dirty="0">
                <a:latin typeface="Book Antiqua" panose="02040602050305030304" pitchFamily="18" charset="0"/>
              </a:rPr>
              <a:t>, οι </a:t>
            </a:r>
            <a:r>
              <a:rPr lang="el-GR" sz="1600" dirty="0" err="1">
                <a:latin typeface="Book Antiqua" panose="02040602050305030304" pitchFamily="18" charset="0"/>
              </a:rPr>
              <a:t>προβλέψεις</a:t>
            </a:r>
            <a:r>
              <a:rPr lang="el-GR" sz="1600" dirty="0">
                <a:latin typeface="Book Antiqua" panose="02040602050305030304" pitchFamily="18" charset="0"/>
              </a:rPr>
              <a:t> και οι </a:t>
            </a:r>
            <a:r>
              <a:rPr lang="el-GR" sz="1600" dirty="0" err="1">
                <a:latin typeface="Book Antiqua" panose="02040602050305030304" pitchFamily="18" charset="0"/>
              </a:rPr>
              <a:t>γενικεύσεις</a:t>
            </a:r>
            <a:r>
              <a:rPr lang="el-GR" sz="1600" dirty="0">
                <a:latin typeface="Book Antiqua" panose="02040602050305030304" pitchFamily="18" charset="0"/>
              </a:rPr>
              <a:t> που </a:t>
            </a:r>
            <a:r>
              <a:rPr lang="el-GR" sz="1600" dirty="0" err="1">
                <a:latin typeface="Book Antiqua" panose="02040602050305030304" pitchFamily="18" charset="0"/>
              </a:rPr>
              <a:t>αναπτύσσονται</a:t>
            </a:r>
            <a:r>
              <a:rPr lang="el-GR" sz="1600" dirty="0">
                <a:latin typeface="Book Antiqua" panose="02040602050305030304" pitchFamily="18" charset="0"/>
              </a:rPr>
              <a:t> και </a:t>
            </a:r>
            <a:r>
              <a:rPr lang="el-GR" sz="1600" dirty="0" err="1">
                <a:latin typeface="Book Antiqua" panose="02040602050305030304" pitchFamily="18" charset="0"/>
              </a:rPr>
              <a:t>μέσα</a:t>
            </a:r>
            <a:r>
              <a:rPr lang="el-GR" sz="1600" dirty="0">
                <a:latin typeface="Book Antiqua" panose="02040602050305030304" pitchFamily="18" charset="0"/>
              </a:rPr>
              <a:t> </a:t>
            </a:r>
            <a:r>
              <a:rPr lang="el-GR" sz="1600" dirty="0" err="1">
                <a:latin typeface="Book Antiqua" panose="02040602050305030304" pitchFamily="18" charset="0"/>
              </a:rPr>
              <a:t>απο</a:t>
            </a:r>
            <a:r>
              <a:rPr lang="el-GR" sz="1600" dirty="0">
                <a:latin typeface="Book Antiqua" panose="02040602050305030304" pitchFamily="18" charset="0"/>
              </a:rPr>
              <a:t>́ μια </a:t>
            </a:r>
            <a:r>
              <a:rPr lang="el-GR" sz="1600" dirty="0" err="1">
                <a:latin typeface="Book Antiqua" panose="02040602050305030304" pitchFamily="18" charset="0"/>
              </a:rPr>
              <a:t>κατάλληλη</a:t>
            </a:r>
            <a:r>
              <a:rPr lang="el-GR" sz="1600" dirty="0">
                <a:latin typeface="Book Antiqua" panose="02040602050305030304" pitchFamily="18" charset="0"/>
              </a:rPr>
              <a:t> </a:t>
            </a:r>
            <a:r>
              <a:rPr lang="el-GR" sz="1600" dirty="0" err="1">
                <a:latin typeface="Book Antiqua" panose="02040602050305030304" pitchFamily="18" charset="0"/>
              </a:rPr>
              <a:t>μαθηματικη</a:t>
            </a:r>
            <a:r>
              <a:rPr lang="el-GR" sz="1600" dirty="0">
                <a:latin typeface="Book Antiqua" panose="02040602050305030304" pitchFamily="18" charset="0"/>
              </a:rPr>
              <a:t>́ </a:t>
            </a:r>
            <a:r>
              <a:rPr lang="el-GR" sz="1600" dirty="0" err="1">
                <a:latin typeface="Book Antiqua" panose="02040602050305030304" pitchFamily="18" charset="0"/>
              </a:rPr>
              <a:t>εκπαίδευση</a:t>
            </a:r>
            <a:r>
              <a:rPr lang="el-GR" sz="1600" dirty="0">
                <a:latin typeface="Book Antiqua" panose="02040602050305030304" pitchFamily="18" charset="0"/>
              </a:rPr>
              <a:t> </a:t>
            </a:r>
            <a:r>
              <a:rPr lang="el-GR" sz="1600" dirty="0" err="1">
                <a:latin typeface="Book Antiqua" panose="02040602050305030304" pitchFamily="18" charset="0"/>
              </a:rPr>
              <a:t>θεωρούνται</a:t>
            </a:r>
            <a:r>
              <a:rPr lang="el-GR" sz="1600" dirty="0">
                <a:latin typeface="Book Antiqua" panose="02040602050305030304" pitchFamily="18" charset="0"/>
              </a:rPr>
              <a:t> </a:t>
            </a:r>
            <a:r>
              <a:rPr lang="el-GR" sz="1600" dirty="0" err="1">
                <a:latin typeface="Book Antiqua" panose="02040602050305030304" pitchFamily="18" charset="0"/>
              </a:rPr>
              <a:t>κρίσιμες</a:t>
            </a:r>
            <a:r>
              <a:rPr lang="el-GR" sz="1600" dirty="0">
                <a:latin typeface="Book Antiqua" panose="02040602050305030304" pitchFamily="18" charset="0"/>
              </a:rPr>
              <a:t> για τους </a:t>
            </a:r>
            <a:r>
              <a:rPr lang="el-GR" sz="1600" dirty="0" err="1">
                <a:latin typeface="Book Antiqua" panose="02040602050305030304" pitchFamily="18" charset="0"/>
              </a:rPr>
              <a:t>μελλοντικούς</a:t>
            </a:r>
            <a:r>
              <a:rPr lang="el-GR" sz="1600" dirty="0">
                <a:latin typeface="Book Antiqua" panose="02040602050305030304" pitchFamily="18" charset="0"/>
              </a:rPr>
              <a:t> </a:t>
            </a:r>
            <a:r>
              <a:rPr lang="el-GR" sz="1600" dirty="0" err="1">
                <a:latin typeface="Book Antiqua" panose="02040602050305030304" pitchFamily="18" charset="0"/>
              </a:rPr>
              <a:t>πολίτες</a:t>
            </a:r>
            <a:r>
              <a:rPr lang="el-GR" sz="1600" dirty="0">
                <a:latin typeface="Book Antiqua" panose="02040602050305030304" pitchFamily="18" charset="0"/>
              </a:rPr>
              <a:t> κι </a:t>
            </a:r>
            <a:r>
              <a:rPr lang="el-GR" sz="1600" dirty="0" err="1">
                <a:latin typeface="Book Antiqua" panose="02040602050305030304" pitchFamily="18" charset="0"/>
              </a:rPr>
              <a:t>επιδιώκεται</a:t>
            </a:r>
            <a:r>
              <a:rPr lang="el-GR" sz="1600" dirty="0">
                <a:latin typeface="Book Antiqua" panose="02040602050305030304" pitchFamily="18" charset="0"/>
              </a:rPr>
              <a:t> να </a:t>
            </a:r>
            <a:r>
              <a:rPr lang="el-GR" sz="1600" dirty="0" err="1">
                <a:latin typeface="Book Antiqua" panose="02040602050305030304" pitchFamily="18" charset="0"/>
              </a:rPr>
              <a:t>αναπτυχθούν</a:t>
            </a:r>
            <a:r>
              <a:rPr lang="el-GR" sz="1600" dirty="0">
                <a:latin typeface="Book Antiqua" panose="02040602050305030304" pitchFamily="18" charset="0"/>
              </a:rPr>
              <a:t> στα </a:t>
            </a:r>
            <a:r>
              <a:rPr lang="el-GR" sz="1600" dirty="0" err="1">
                <a:latin typeface="Book Antiqua" panose="02040602050305030304" pitchFamily="18" charset="0"/>
              </a:rPr>
              <a:t>περισσότερα</a:t>
            </a:r>
            <a:r>
              <a:rPr lang="el-GR" sz="1600" dirty="0">
                <a:latin typeface="Book Antiqua" panose="02040602050305030304" pitchFamily="18" charset="0"/>
              </a:rPr>
              <a:t> </a:t>
            </a:r>
            <a:r>
              <a:rPr lang="el-GR" sz="1600" dirty="0" err="1">
                <a:latin typeface="Book Antiqua" panose="02040602050305030304" pitchFamily="18" charset="0"/>
              </a:rPr>
              <a:t>σύγχρονα</a:t>
            </a:r>
            <a:r>
              <a:rPr lang="el-GR" sz="1600" dirty="0">
                <a:latin typeface="Book Antiqua" panose="02040602050305030304" pitchFamily="18" charset="0"/>
              </a:rPr>
              <a:t> </a:t>
            </a:r>
            <a:r>
              <a:rPr lang="el-GR" sz="1600" dirty="0" err="1">
                <a:latin typeface="Book Antiqua" panose="02040602050305030304" pitchFamily="18" charset="0"/>
              </a:rPr>
              <a:t>προγράμματα</a:t>
            </a:r>
            <a:r>
              <a:rPr lang="el-GR" sz="1600" dirty="0">
                <a:latin typeface="Book Antiqua" panose="02040602050305030304" pitchFamily="18" charset="0"/>
              </a:rPr>
              <a:t> </a:t>
            </a:r>
            <a:r>
              <a:rPr lang="el-GR" sz="1600" dirty="0" err="1">
                <a:latin typeface="Book Antiqua" panose="02040602050305030304" pitchFamily="18" charset="0"/>
              </a:rPr>
              <a:t>σπουδών</a:t>
            </a:r>
            <a:r>
              <a:rPr lang="el-GR" sz="1600" dirty="0">
                <a:latin typeface="Book Antiqua" panose="02040602050305030304" pitchFamily="18" charset="0"/>
              </a:rPr>
              <a:t> των </a:t>
            </a:r>
            <a:r>
              <a:rPr lang="el-GR" sz="1600" dirty="0" err="1">
                <a:latin typeface="Book Antiqua" panose="02040602050305030304" pitchFamily="18" charset="0"/>
              </a:rPr>
              <a:t>Μαθηματικών</a:t>
            </a:r>
            <a:r>
              <a:rPr lang="el-GR" sz="1600" dirty="0">
                <a:latin typeface="Book Antiqua" panose="02040602050305030304" pitchFamily="18" charset="0"/>
              </a:rPr>
              <a:t>. </a:t>
            </a:r>
          </a:p>
          <a:p>
            <a:endParaRPr lang="sv-SE" dirty="0"/>
          </a:p>
        </p:txBody>
      </p:sp>
    </p:spTree>
    <p:extLst>
      <p:ext uri="{BB962C8B-B14F-4D97-AF65-F5344CB8AC3E}">
        <p14:creationId xmlns:p14="http://schemas.microsoft.com/office/powerpoint/2010/main" val="330575147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F9B24-21E3-9846-8331-8AB9CB680934}"/>
              </a:ext>
            </a:extLst>
          </p:cNvPr>
          <p:cNvSpPr>
            <a:spLocks noGrp="1"/>
          </p:cNvSpPr>
          <p:nvPr>
            <p:ph type="title"/>
          </p:nvPr>
        </p:nvSpPr>
        <p:spPr>
          <a:xfrm>
            <a:off x="486244" y="228601"/>
            <a:ext cx="7886700" cy="685800"/>
          </a:xfrm>
        </p:spPr>
        <p:txBody>
          <a:bodyPr>
            <a:noAutofit/>
          </a:bodyPr>
          <a:lstStyle/>
          <a:p>
            <a:r>
              <a:rPr lang="en-US" sz="2000" dirty="0" err="1">
                <a:solidFill>
                  <a:srgbClr val="0070C0"/>
                </a:solidFill>
                <a:latin typeface="Book Antiqua" panose="02040602050305030304" pitchFamily="18" charset="0"/>
              </a:rPr>
              <a:t>Κεφάλ</a:t>
            </a:r>
            <a:r>
              <a:rPr lang="en-US" sz="2000" dirty="0">
                <a:solidFill>
                  <a:srgbClr val="0070C0"/>
                </a:solidFill>
                <a:latin typeface="Book Antiqua" panose="02040602050305030304" pitchFamily="18" charset="0"/>
              </a:rPr>
              <a:t>α</a:t>
            </a:r>
            <a:r>
              <a:rPr lang="en-US" sz="2000" dirty="0" err="1">
                <a:solidFill>
                  <a:srgbClr val="0070C0"/>
                </a:solidFill>
                <a:latin typeface="Book Antiqua" panose="02040602050305030304" pitchFamily="18" charset="0"/>
              </a:rPr>
              <a:t>ιο</a:t>
            </a:r>
            <a:r>
              <a:rPr lang="en-US" sz="2000" dirty="0">
                <a:solidFill>
                  <a:srgbClr val="0070C0"/>
                </a:solidFill>
                <a:latin typeface="Book Antiqua" panose="02040602050305030304" pitchFamily="18" charset="0"/>
              </a:rPr>
              <a:t> 5. </a:t>
            </a:r>
            <a:r>
              <a:rPr lang="en-US" sz="2000" dirty="0" err="1">
                <a:solidFill>
                  <a:srgbClr val="0070C0"/>
                </a:solidFill>
                <a:latin typeface="Book Antiqua" panose="02040602050305030304" pitchFamily="18" charset="0"/>
              </a:rPr>
              <a:t>Εξουσί</a:t>
            </a:r>
            <a:r>
              <a:rPr lang="en-US" sz="2000" dirty="0">
                <a:solidFill>
                  <a:srgbClr val="0070C0"/>
                </a:solidFill>
                <a:latin typeface="Book Antiqua" panose="02040602050305030304" pitchFamily="18" charset="0"/>
              </a:rPr>
              <a:t>α </a:t>
            </a:r>
            <a:r>
              <a:rPr lang="en-US" sz="2000" dirty="0" err="1">
                <a:solidFill>
                  <a:srgbClr val="0070C0"/>
                </a:solidFill>
                <a:latin typeface="Book Antiqua" panose="02040602050305030304" pitchFamily="18" charset="0"/>
              </a:rPr>
              <a:t>κ</a:t>
            </a:r>
            <a:r>
              <a:rPr lang="en-US" sz="2000" dirty="0">
                <a:solidFill>
                  <a:srgbClr val="0070C0"/>
                </a:solidFill>
                <a:latin typeface="Book Antiqua" panose="02040602050305030304" pitchFamily="18" charset="0"/>
              </a:rPr>
              <a:t>α</a:t>
            </a:r>
            <a:r>
              <a:rPr lang="en-US" sz="2000" dirty="0" err="1">
                <a:solidFill>
                  <a:srgbClr val="0070C0"/>
                </a:solidFill>
                <a:latin typeface="Book Antiqua" panose="02040602050305030304" pitchFamily="18" charset="0"/>
              </a:rPr>
              <a:t>ι</a:t>
            </a:r>
            <a:r>
              <a:rPr lang="en-US" sz="2000" dirty="0">
                <a:solidFill>
                  <a:srgbClr val="0070C0"/>
                </a:solidFill>
                <a:latin typeface="Book Antiqua" panose="02040602050305030304" pitchFamily="18" charset="0"/>
              </a:rPr>
              <a:t> </a:t>
            </a:r>
            <a:r>
              <a:rPr lang="en-US" sz="2000" dirty="0" err="1">
                <a:solidFill>
                  <a:srgbClr val="0070C0"/>
                </a:solidFill>
                <a:latin typeface="Book Antiqua" panose="02040602050305030304" pitchFamily="18" charset="0"/>
              </a:rPr>
              <a:t>Φύλο</a:t>
            </a:r>
            <a:r>
              <a:rPr lang="en-US" sz="2000" dirty="0">
                <a:solidFill>
                  <a:srgbClr val="0070C0"/>
                </a:solidFill>
                <a:latin typeface="Book Antiqua" panose="02040602050305030304" pitchFamily="18" charset="0"/>
              </a:rPr>
              <a:t> </a:t>
            </a:r>
            <a:r>
              <a:rPr lang="en-US" sz="2000" dirty="0" err="1">
                <a:solidFill>
                  <a:srgbClr val="0070C0"/>
                </a:solidFill>
                <a:latin typeface="Book Antiqua" panose="02040602050305030304" pitchFamily="18" charset="0"/>
              </a:rPr>
              <a:t>στο</a:t>
            </a:r>
            <a:r>
              <a:rPr lang="en-US" sz="2000" dirty="0">
                <a:solidFill>
                  <a:srgbClr val="0070C0"/>
                </a:solidFill>
                <a:latin typeface="Book Antiqua" panose="02040602050305030304" pitchFamily="18" charset="0"/>
              </a:rPr>
              <a:t> </a:t>
            </a:r>
            <a:r>
              <a:rPr lang="en-US" sz="2000" dirty="0" err="1">
                <a:solidFill>
                  <a:srgbClr val="0070C0"/>
                </a:solidFill>
                <a:latin typeface="Book Antiqua" panose="02040602050305030304" pitchFamily="18" charset="0"/>
              </a:rPr>
              <a:t>Νη</a:t>
            </a:r>
            <a:r>
              <a:rPr lang="en-US" sz="2000" dirty="0">
                <a:solidFill>
                  <a:srgbClr val="0070C0"/>
                </a:solidFill>
                <a:latin typeface="Book Antiqua" panose="02040602050305030304" pitchFamily="18" charset="0"/>
              </a:rPr>
              <a:t>π</a:t>
            </a:r>
            <a:r>
              <a:rPr lang="en-US" sz="2000" dirty="0" err="1">
                <a:solidFill>
                  <a:srgbClr val="0070C0"/>
                </a:solidFill>
                <a:latin typeface="Book Antiqua" panose="02040602050305030304" pitchFamily="18" charset="0"/>
              </a:rPr>
              <a:t>ι</a:t>
            </a:r>
            <a:r>
              <a:rPr lang="en-US" sz="2000" dirty="0">
                <a:solidFill>
                  <a:srgbClr val="0070C0"/>
                </a:solidFill>
                <a:latin typeface="Book Antiqua" panose="02040602050305030304" pitchFamily="18" charset="0"/>
              </a:rPr>
              <a:t>α</a:t>
            </a:r>
            <a:r>
              <a:rPr lang="en-US" sz="2000" dirty="0" err="1">
                <a:solidFill>
                  <a:srgbClr val="0070C0"/>
                </a:solidFill>
                <a:latin typeface="Book Antiqua" panose="02040602050305030304" pitchFamily="18" charset="0"/>
              </a:rPr>
              <a:t>γωγείο</a:t>
            </a:r>
            <a:br>
              <a:rPr lang="en-US" sz="2000" dirty="0">
                <a:solidFill>
                  <a:srgbClr val="0070C0"/>
                </a:solidFill>
                <a:latin typeface="Book Antiqua" panose="02040602050305030304" pitchFamily="18" charset="0"/>
              </a:rPr>
            </a:br>
            <a:endParaRPr lang="sv-SE" sz="2000" dirty="0">
              <a:solidFill>
                <a:srgbClr val="0070C0"/>
              </a:solidFill>
              <a:latin typeface="Book Antiqua" panose="02040602050305030304" pitchFamily="18" charset="0"/>
            </a:endParaRPr>
          </a:p>
        </p:txBody>
      </p:sp>
      <p:sp>
        <p:nvSpPr>
          <p:cNvPr id="3" name="Content Placeholder 2">
            <a:extLst>
              <a:ext uri="{FF2B5EF4-FFF2-40B4-BE49-F238E27FC236}">
                <a16:creationId xmlns:a16="http://schemas.microsoft.com/office/drawing/2014/main" id="{4B7AA10C-C8E3-CF44-93FE-2724B9125D42}"/>
              </a:ext>
            </a:extLst>
          </p:cNvPr>
          <p:cNvSpPr>
            <a:spLocks noGrp="1"/>
          </p:cNvSpPr>
          <p:nvPr>
            <p:ph sz="half" idx="1"/>
          </p:nvPr>
        </p:nvSpPr>
        <p:spPr>
          <a:xfrm>
            <a:off x="168639" y="914400"/>
            <a:ext cx="4022361" cy="5943600"/>
          </a:xfrm>
        </p:spPr>
        <p:txBody>
          <a:bodyPr>
            <a:noAutofit/>
          </a:bodyPr>
          <a:lstStyle/>
          <a:p>
            <a:r>
              <a:rPr lang="el-GR" sz="2000" dirty="0">
                <a:latin typeface="Book Antiqua" panose="02040602050305030304" pitchFamily="18" charset="0"/>
              </a:rPr>
              <a:t>Το νηπιαγωγείο ως χώρος όπου οι υποτιθέμενες υστερήσεις των κοριτσιών μπορούν να διορθωθούν.</a:t>
            </a:r>
            <a:endParaRPr lang="sv-SE" sz="2000" dirty="0">
              <a:latin typeface="Book Antiqua" panose="02040602050305030304" pitchFamily="18" charset="0"/>
            </a:endParaRPr>
          </a:p>
          <a:p>
            <a:r>
              <a:rPr lang="el-GR" sz="2000" dirty="0">
                <a:latin typeface="Book Antiqua" panose="02040602050305030304" pitchFamily="18" charset="0"/>
              </a:rPr>
              <a:t>Μαθηματικά / νέες πρακτικές διδασκαλίας στις μικρές ηλικίες</a:t>
            </a:r>
          </a:p>
          <a:p>
            <a:pPr lvl="1"/>
            <a:r>
              <a:rPr lang="el-GR" sz="2000" dirty="0">
                <a:solidFill>
                  <a:schemeClr val="accent6">
                    <a:lumMod val="75000"/>
                  </a:schemeClr>
                </a:solidFill>
                <a:latin typeface="Book Antiqua" panose="02040602050305030304" pitchFamily="18" charset="0"/>
              </a:rPr>
              <a:t>Δράση πάνω στο φυσικό κόσμο και στα αντικείμενά του</a:t>
            </a:r>
          </a:p>
          <a:p>
            <a:pPr lvl="1"/>
            <a:r>
              <a:rPr lang="el-GR" sz="2000" dirty="0">
                <a:solidFill>
                  <a:schemeClr val="accent6">
                    <a:lumMod val="75000"/>
                  </a:schemeClr>
                </a:solidFill>
                <a:latin typeface="Book Antiqua" panose="02040602050305030304" pitchFamily="18" charset="0"/>
              </a:rPr>
              <a:t>Απομάκρυνση από την απαγγελία </a:t>
            </a:r>
            <a:r>
              <a:rPr lang="el-GR" sz="2000" dirty="0" err="1">
                <a:solidFill>
                  <a:schemeClr val="accent6">
                    <a:lumMod val="75000"/>
                  </a:schemeClr>
                </a:solidFill>
                <a:latin typeface="Book Antiqua" panose="02040602050305030304" pitchFamily="18" charset="0"/>
              </a:rPr>
              <a:t>αριθμολέξεων</a:t>
            </a:r>
            <a:r>
              <a:rPr lang="el-GR" sz="2000" dirty="0">
                <a:solidFill>
                  <a:schemeClr val="accent6">
                    <a:lumMod val="75000"/>
                  </a:schemeClr>
                </a:solidFill>
                <a:latin typeface="Book Antiqua" panose="02040602050305030304" pitchFamily="18" charset="0"/>
              </a:rPr>
              <a:t>, εκμάθηση ποσών, εξάσκηση, αποστήθιση, βαρετή εργασία</a:t>
            </a:r>
          </a:p>
          <a:p>
            <a:pPr lvl="1"/>
            <a:r>
              <a:rPr lang="el-GR" sz="2000" dirty="0">
                <a:solidFill>
                  <a:schemeClr val="accent6">
                    <a:lumMod val="75000"/>
                  </a:schemeClr>
                </a:solidFill>
                <a:latin typeface="Book Antiqua" panose="02040602050305030304" pitchFamily="18" charset="0"/>
              </a:rPr>
              <a:t>Παιχνίδι</a:t>
            </a:r>
          </a:p>
          <a:p>
            <a:pPr lvl="1"/>
            <a:r>
              <a:rPr lang="el-GR" sz="2000" dirty="0">
                <a:solidFill>
                  <a:schemeClr val="accent6">
                    <a:lumMod val="75000"/>
                  </a:schemeClr>
                </a:solidFill>
                <a:latin typeface="Book Antiqua" panose="02040602050305030304" pitchFamily="18" charset="0"/>
              </a:rPr>
              <a:t>Ενεργή και χαρούμενη δράση </a:t>
            </a:r>
          </a:p>
        </p:txBody>
      </p:sp>
      <p:sp>
        <p:nvSpPr>
          <p:cNvPr id="4" name="Content Placeholder 3">
            <a:extLst>
              <a:ext uri="{FF2B5EF4-FFF2-40B4-BE49-F238E27FC236}">
                <a16:creationId xmlns:a16="http://schemas.microsoft.com/office/drawing/2014/main" id="{802858DA-071F-F140-B40E-1028D96C5E9C}"/>
              </a:ext>
            </a:extLst>
          </p:cNvPr>
          <p:cNvSpPr>
            <a:spLocks noGrp="1"/>
          </p:cNvSpPr>
          <p:nvPr>
            <p:ph sz="half" idx="2"/>
          </p:nvPr>
        </p:nvSpPr>
        <p:spPr>
          <a:xfrm>
            <a:off x="4724400" y="914400"/>
            <a:ext cx="4038600" cy="5943600"/>
          </a:xfrm>
        </p:spPr>
        <p:txBody>
          <a:bodyPr>
            <a:normAutofit fontScale="62500" lnSpcReduction="20000"/>
          </a:bodyPr>
          <a:lstStyle/>
          <a:p>
            <a:r>
              <a:rPr lang="sv-SE" dirty="0" err="1">
                <a:latin typeface="Book Antiqua" panose="02040602050305030304" pitchFamily="18" charset="0"/>
              </a:rPr>
              <a:t>Early</a:t>
            </a:r>
            <a:r>
              <a:rPr lang="sv-SE" dirty="0">
                <a:latin typeface="Book Antiqua" panose="02040602050305030304" pitchFamily="18" charset="0"/>
              </a:rPr>
              <a:t> </a:t>
            </a:r>
            <a:r>
              <a:rPr lang="sv-SE" dirty="0" err="1">
                <a:latin typeface="Book Antiqua" panose="02040602050305030304" pitchFamily="18" charset="0"/>
              </a:rPr>
              <a:t>Mathematical</a:t>
            </a:r>
            <a:r>
              <a:rPr lang="sv-SE" dirty="0">
                <a:latin typeface="Book Antiqua" panose="02040602050305030304" pitchFamily="18" charset="0"/>
              </a:rPr>
              <a:t> </a:t>
            </a:r>
            <a:r>
              <a:rPr lang="sv-SE" dirty="0" err="1">
                <a:latin typeface="Book Antiqua" panose="02040602050305030304" pitchFamily="18" charset="0"/>
              </a:rPr>
              <a:t>Experiences</a:t>
            </a:r>
            <a:endParaRPr lang="sv-SE" dirty="0">
              <a:latin typeface="Book Antiqua" panose="02040602050305030304" pitchFamily="18" charset="0"/>
            </a:endParaRPr>
          </a:p>
          <a:p>
            <a:pPr lvl="1"/>
            <a:r>
              <a:rPr lang="el-GR" dirty="0" err="1">
                <a:solidFill>
                  <a:schemeClr val="accent6">
                    <a:lumMod val="75000"/>
                  </a:schemeClr>
                </a:solidFill>
                <a:latin typeface="Book Antiqua" panose="02040602050305030304" pitchFamily="18" charset="0"/>
              </a:rPr>
              <a:t>Καθημεριν</a:t>
            </a:r>
            <a:r>
              <a:rPr lang="sv-SE" dirty="0" err="1">
                <a:solidFill>
                  <a:schemeClr val="accent6">
                    <a:lumMod val="75000"/>
                  </a:schemeClr>
                </a:solidFill>
                <a:latin typeface="Book Antiqua" panose="02040602050305030304" pitchFamily="18" charset="0"/>
              </a:rPr>
              <a:t>έ</a:t>
            </a:r>
            <a:r>
              <a:rPr lang="el-GR" dirty="0">
                <a:solidFill>
                  <a:schemeClr val="accent6">
                    <a:lumMod val="75000"/>
                  </a:schemeClr>
                </a:solidFill>
                <a:latin typeface="Book Antiqua" panose="02040602050305030304" pitchFamily="18" charset="0"/>
              </a:rPr>
              <a:t>ς σχολικές δραστηριότητες οι οποίες μετατρέπονται σε μαθηματικά πλαίσια / π.χ. γιορτές, οικοδομικό υλικό, αγορές </a:t>
            </a:r>
            <a:r>
              <a:rPr lang="el-GR" dirty="0" err="1">
                <a:solidFill>
                  <a:schemeClr val="accent6">
                    <a:lumMod val="75000"/>
                  </a:schemeClr>
                </a:solidFill>
                <a:latin typeface="Book Antiqua" panose="02040602050305030304" pitchFamily="18" charset="0"/>
              </a:rPr>
              <a:t>κλπ</a:t>
            </a:r>
            <a:endParaRPr lang="el-GR" dirty="0">
              <a:solidFill>
                <a:schemeClr val="accent6">
                  <a:lumMod val="75000"/>
                </a:schemeClr>
              </a:solidFill>
              <a:latin typeface="Book Antiqua" panose="02040602050305030304" pitchFamily="18" charset="0"/>
            </a:endParaRPr>
          </a:p>
          <a:p>
            <a:pPr lvl="1"/>
            <a:endParaRPr lang="el-GR" dirty="0">
              <a:solidFill>
                <a:schemeClr val="accent6">
                  <a:lumMod val="75000"/>
                </a:schemeClr>
              </a:solidFill>
              <a:latin typeface="Book Antiqua" panose="02040602050305030304" pitchFamily="18" charset="0"/>
            </a:endParaRPr>
          </a:p>
          <a:p>
            <a:pPr lvl="1"/>
            <a:r>
              <a:rPr lang="el-GR" dirty="0">
                <a:solidFill>
                  <a:schemeClr val="accent6">
                    <a:lumMod val="75000"/>
                  </a:schemeClr>
                </a:solidFill>
                <a:latin typeface="Book Antiqua" panose="02040602050305030304" pitchFamily="18" charset="0"/>
              </a:rPr>
              <a:t>Οικιακή εργασία των γυναικών / δουλειές του νοικοκυριού οι οποίες μετασχηματίζονται σε παιχνίδι</a:t>
            </a:r>
          </a:p>
          <a:p>
            <a:pPr lvl="1"/>
            <a:endParaRPr lang="el-GR" dirty="0">
              <a:solidFill>
                <a:schemeClr val="accent6">
                  <a:lumMod val="75000"/>
                </a:schemeClr>
              </a:solidFill>
              <a:latin typeface="Book Antiqua" panose="02040602050305030304" pitchFamily="18" charset="0"/>
            </a:endParaRPr>
          </a:p>
          <a:p>
            <a:pPr lvl="1"/>
            <a:r>
              <a:rPr lang="el-GR" dirty="0">
                <a:solidFill>
                  <a:schemeClr val="accent6">
                    <a:lumMod val="75000"/>
                  </a:schemeClr>
                </a:solidFill>
                <a:latin typeface="Book Antiqua" panose="02040602050305030304" pitchFamily="18" charset="0"/>
              </a:rPr>
              <a:t>Μαθηματικές ασκήσεις και δράσεις οι οποίες προσομοιάζουν την καθημερινή ζωή του σχολείου ή του σπιτιού</a:t>
            </a:r>
            <a:endParaRPr lang="sv-SE" dirty="0">
              <a:solidFill>
                <a:schemeClr val="accent6">
                  <a:lumMod val="75000"/>
                </a:schemeClr>
              </a:solidFill>
              <a:latin typeface="Book Antiqua" panose="02040602050305030304" pitchFamily="18" charset="0"/>
            </a:endParaRPr>
          </a:p>
          <a:p>
            <a:endParaRPr lang="sv-SE" dirty="0">
              <a:latin typeface="Book Antiqua" panose="02040602050305030304" pitchFamily="18" charset="0"/>
            </a:endParaRPr>
          </a:p>
          <a:p>
            <a:endParaRPr lang="sv-SE" dirty="0">
              <a:latin typeface="Book Antiqua" panose="02040602050305030304" pitchFamily="18" charset="0"/>
            </a:endParaRPr>
          </a:p>
          <a:p>
            <a:r>
              <a:rPr lang="el-GR" dirty="0">
                <a:latin typeface="Book Antiqua" panose="02040602050305030304" pitchFamily="18" charset="0"/>
              </a:rPr>
              <a:t>Παίζοντας με </a:t>
            </a:r>
            <a:r>
              <a:rPr lang="sv-SE" dirty="0">
                <a:latin typeface="Book Antiqua" panose="02040602050305030304" pitchFamily="18" charset="0"/>
              </a:rPr>
              <a:t>lego</a:t>
            </a:r>
            <a:r>
              <a:rPr lang="el-GR" dirty="0">
                <a:latin typeface="Book Antiqua" panose="02040602050305030304" pitchFamily="18" charset="0"/>
              </a:rPr>
              <a:t> κατασκευές</a:t>
            </a:r>
            <a:endParaRPr lang="sv-SE" dirty="0">
              <a:latin typeface="Book Antiqua" panose="02040602050305030304" pitchFamily="18" charset="0"/>
            </a:endParaRPr>
          </a:p>
          <a:p>
            <a:pPr marL="0" indent="0">
              <a:buNone/>
            </a:pPr>
            <a:endParaRPr lang="sv-SE" dirty="0">
              <a:latin typeface="Book Antiqua" panose="02040602050305030304" pitchFamily="18" charset="0"/>
            </a:endParaRPr>
          </a:p>
          <a:p>
            <a:r>
              <a:rPr lang="el-GR" dirty="0">
                <a:latin typeface="Book Antiqua" panose="02040602050305030304" pitchFamily="18" charset="0"/>
              </a:rPr>
              <a:t>Παίζοντας το νοσοκομείο</a:t>
            </a:r>
          </a:p>
          <a:p>
            <a:pPr lvl="1"/>
            <a:r>
              <a:rPr lang="el-GR" dirty="0">
                <a:solidFill>
                  <a:schemeClr val="accent6">
                    <a:lumMod val="75000"/>
                  </a:schemeClr>
                </a:solidFill>
                <a:latin typeface="Book Antiqua" panose="02040602050305030304" pitchFamily="18" charset="0"/>
              </a:rPr>
              <a:t>Τα παιδιά συνυφαίνονται με πρότυπα εξουσίας γυναικών </a:t>
            </a:r>
            <a:r>
              <a:rPr lang="sv-SE" dirty="0">
                <a:solidFill>
                  <a:schemeClr val="accent6">
                    <a:lumMod val="75000"/>
                  </a:schemeClr>
                </a:solidFill>
                <a:latin typeface="Book Antiqua" panose="02040602050305030304" pitchFamily="18" charset="0"/>
              </a:rPr>
              <a:t>(</a:t>
            </a:r>
            <a:r>
              <a:rPr lang="el-GR" dirty="0">
                <a:solidFill>
                  <a:schemeClr val="accent6">
                    <a:lumMod val="75000"/>
                  </a:schemeClr>
                </a:solidFill>
                <a:latin typeface="Book Antiqua" panose="02040602050305030304" pitchFamily="18" charset="0"/>
              </a:rPr>
              <a:t>μητέρες, εκπαιδευτικοί</a:t>
            </a:r>
            <a:r>
              <a:rPr lang="sv-SE" dirty="0">
                <a:solidFill>
                  <a:schemeClr val="accent6">
                    <a:lumMod val="75000"/>
                  </a:schemeClr>
                </a:solidFill>
                <a:latin typeface="Book Antiqua" panose="02040602050305030304" pitchFamily="18" charset="0"/>
              </a:rPr>
              <a:t>) </a:t>
            </a:r>
            <a:r>
              <a:rPr lang="el-GR" dirty="0">
                <a:solidFill>
                  <a:schemeClr val="accent6">
                    <a:lumMod val="75000"/>
                  </a:schemeClr>
                </a:solidFill>
                <a:latin typeface="Book Antiqua" panose="02040602050305030304" pitchFamily="18" charset="0"/>
              </a:rPr>
              <a:t>και </a:t>
            </a:r>
            <a:r>
              <a:rPr lang="el-GR" dirty="0" err="1">
                <a:solidFill>
                  <a:schemeClr val="accent6">
                    <a:lumMod val="75000"/>
                  </a:schemeClr>
                </a:solidFill>
                <a:latin typeface="Book Antiqua" panose="02040602050305030304" pitchFamily="18" charset="0"/>
              </a:rPr>
              <a:t>σεισχυρά</a:t>
            </a:r>
            <a:r>
              <a:rPr lang="el-GR" dirty="0">
                <a:solidFill>
                  <a:schemeClr val="accent6">
                    <a:lumMod val="75000"/>
                  </a:schemeClr>
                </a:solidFill>
                <a:latin typeface="Book Antiqua" panose="02040602050305030304" pitchFamily="18" charset="0"/>
              </a:rPr>
              <a:t> </a:t>
            </a:r>
            <a:r>
              <a:rPr lang="el-GR" dirty="0" err="1">
                <a:solidFill>
                  <a:schemeClr val="accent6">
                    <a:lumMod val="75000"/>
                  </a:schemeClr>
                </a:solidFill>
                <a:latin typeface="Book Antiqua" panose="02040602050305030304" pitchFamily="18" charset="0"/>
              </a:rPr>
              <a:t>πλα</a:t>
            </a:r>
            <a:r>
              <a:rPr lang="sv-SE" dirty="0" err="1">
                <a:solidFill>
                  <a:schemeClr val="accent6">
                    <a:lumMod val="75000"/>
                  </a:schemeClr>
                </a:solidFill>
                <a:latin typeface="Book Antiqua" panose="02040602050305030304" pitchFamily="18" charset="0"/>
              </a:rPr>
              <a:t>ί</a:t>
            </a:r>
            <a:r>
              <a:rPr lang="el-GR" dirty="0" err="1">
                <a:solidFill>
                  <a:schemeClr val="accent6">
                    <a:lumMod val="75000"/>
                  </a:schemeClr>
                </a:solidFill>
                <a:latin typeface="Book Antiqua" panose="02040602050305030304" pitchFamily="18" charset="0"/>
              </a:rPr>
              <a:t>σια</a:t>
            </a:r>
            <a:r>
              <a:rPr lang="el-GR" dirty="0">
                <a:solidFill>
                  <a:schemeClr val="accent6">
                    <a:lumMod val="75000"/>
                  </a:schemeClr>
                </a:solidFill>
                <a:latin typeface="Book Antiqua" panose="02040602050305030304" pitchFamily="18" charset="0"/>
              </a:rPr>
              <a:t> παιδαγωγικών λόγων</a:t>
            </a:r>
            <a:endParaRPr lang="sv-SE" dirty="0">
              <a:solidFill>
                <a:schemeClr val="accent6">
                  <a:lumMod val="75000"/>
                </a:schemeClr>
              </a:solidFill>
              <a:latin typeface="Book Antiqua" panose="02040602050305030304" pitchFamily="18" charset="0"/>
            </a:endParaRPr>
          </a:p>
        </p:txBody>
      </p:sp>
    </p:spTree>
    <p:extLst>
      <p:ext uri="{BB962C8B-B14F-4D97-AF65-F5344CB8AC3E}">
        <p14:creationId xmlns:p14="http://schemas.microsoft.com/office/powerpoint/2010/main" val="39357782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229600" cy="1143000"/>
          </a:xfrm>
        </p:spPr>
        <p:txBody>
          <a:bodyPr>
            <a:normAutofit/>
          </a:bodyPr>
          <a:lstStyle/>
          <a:p>
            <a:r>
              <a:rPr lang="el-GR" sz="3200" dirty="0">
                <a:solidFill>
                  <a:srgbClr val="C00000"/>
                </a:solidFill>
                <a:latin typeface="Book Antiqua" pitchFamily="18" charset="0"/>
              </a:rPr>
              <a:t>Τι μπορεί να σημαίνουν τα παραπάνω για την μαθηματική εκπαίδευση σήμερα</a:t>
            </a:r>
            <a:r>
              <a:rPr lang="en-US" sz="3200" dirty="0">
                <a:solidFill>
                  <a:srgbClr val="C00000"/>
                </a:solidFill>
                <a:latin typeface="Book Antiqua" pitchFamily="18" charset="0"/>
              </a:rPr>
              <a:t>; </a:t>
            </a:r>
            <a:endParaRPr lang="el-GR" sz="3200" dirty="0">
              <a:solidFill>
                <a:srgbClr val="C00000"/>
              </a:solidFill>
              <a:latin typeface="Book Antiqua" pitchFamily="18" charset="0"/>
            </a:endParaRPr>
          </a:p>
        </p:txBody>
      </p:sp>
      <p:sp>
        <p:nvSpPr>
          <p:cNvPr id="3" name="Content Placeholder 2"/>
          <p:cNvSpPr>
            <a:spLocks noGrp="1"/>
          </p:cNvSpPr>
          <p:nvPr>
            <p:ph idx="1"/>
          </p:nvPr>
        </p:nvSpPr>
        <p:spPr>
          <a:xfrm>
            <a:off x="457200" y="1600200"/>
            <a:ext cx="8229600" cy="4953000"/>
          </a:xfrm>
        </p:spPr>
        <p:txBody>
          <a:bodyPr>
            <a:normAutofit fontScale="70000" lnSpcReduction="20000"/>
          </a:bodyPr>
          <a:lstStyle/>
          <a:p>
            <a:endParaRPr lang="en-US" dirty="0"/>
          </a:p>
          <a:p>
            <a:r>
              <a:rPr lang="el-GR" dirty="0">
                <a:solidFill>
                  <a:srgbClr val="C00000"/>
                </a:solidFill>
              </a:rPr>
              <a:t>Μαθηματική ικανότητα και έμφυλος ορθολογισμός</a:t>
            </a:r>
          </a:p>
          <a:p>
            <a:pPr lvl="1"/>
            <a:r>
              <a:rPr lang="el-GR" dirty="0"/>
              <a:t>Πως υφαίνεται το ‘γυναικείο’ πρόβλημα και το μαθηματικό μυαλό στους κυρίαρχους λόγους</a:t>
            </a:r>
            <a:r>
              <a:rPr lang="en-US" dirty="0"/>
              <a:t>; </a:t>
            </a:r>
            <a:r>
              <a:rPr lang="el-GR" dirty="0"/>
              <a:t>Τι ρωγμές διαφαίνονται στις εκάστοτε δομές</a:t>
            </a:r>
            <a:r>
              <a:rPr lang="en-US" dirty="0"/>
              <a:t>;</a:t>
            </a:r>
            <a:endParaRPr lang="el-GR" dirty="0"/>
          </a:p>
          <a:p>
            <a:endParaRPr lang="el-GR" dirty="0">
              <a:solidFill>
                <a:srgbClr val="C00000"/>
              </a:solidFill>
            </a:endParaRPr>
          </a:p>
          <a:p>
            <a:r>
              <a:rPr lang="el-GR" dirty="0">
                <a:solidFill>
                  <a:srgbClr val="C00000"/>
                </a:solidFill>
              </a:rPr>
              <a:t>Παιδική ηλικία και κριτική της ‘προοδευτικής’ παιδαγωγικής</a:t>
            </a:r>
            <a:endParaRPr lang="en-US" dirty="0">
              <a:solidFill>
                <a:srgbClr val="C00000"/>
              </a:solidFill>
            </a:endParaRPr>
          </a:p>
          <a:p>
            <a:pPr lvl="1"/>
            <a:r>
              <a:rPr lang="en-US" dirty="0"/>
              <a:t>T</a:t>
            </a:r>
            <a:r>
              <a:rPr lang="el-GR" dirty="0"/>
              <a:t>ι είδους ‘διακυβέρνηση’ αποτελεί η προοδευτική παιδαγωγική και τι πλαίσιο δημιουργεί για τη συγκρότηση της υποκειμενικότητας του καλού/αδύναμου μαθητή και μαθήτριας</a:t>
            </a:r>
            <a:r>
              <a:rPr lang="en-US" dirty="0"/>
              <a:t>;</a:t>
            </a:r>
            <a:endParaRPr lang="el-GR" dirty="0"/>
          </a:p>
          <a:p>
            <a:endParaRPr lang="el-GR" dirty="0"/>
          </a:p>
          <a:p>
            <a:r>
              <a:rPr lang="el-GR" dirty="0">
                <a:solidFill>
                  <a:srgbClr val="C00000"/>
                </a:solidFill>
              </a:rPr>
              <a:t>Η υλική κουλτούρα της σύγχρονης μαθηματικής παιδείας</a:t>
            </a:r>
            <a:endParaRPr lang="en-US" dirty="0">
              <a:solidFill>
                <a:srgbClr val="C00000"/>
              </a:solidFill>
            </a:endParaRPr>
          </a:p>
          <a:p>
            <a:pPr lvl="1"/>
            <a:r>
              <a:rPr lang="el-GR" dirty="0"/>
              <a:t>Πως οι κυρίαρχοι λόγοι για το τι είναι μαθηματικά αναπαράγουν μύθους, φαντασιώσεις και τελικά αναπαραστάσεις σχετικά με το τι κάνουμε και πως σκεφτόμαστε για</a:t>
            </a:r>
            <a:r>
              <a:rPr lang="en-US" dirty="0"/>
              <a:t>/</a:t>
            </a:r>
            <a:r>
              <a:rPr lang="el-GR" dirty="0"/>
              <a:t>με τα μαθηματικά</a:t>
            </a:r>
            <a:r>
              <a:rPr lang="en-US" dirty="0"/>
              <a:t>;</a:t>
            </a:r>
            <a:endParaRPr lang="el-GR" dirty="0"/>
          </a:p>
        </p:txBody>
      </p:sp>
    </p:spTree>
    <p:extLst>
      <p:ext uri="{BB962C8B-B14F-4D97-AF65-F5344CB8AC3E}">
        <p14:creationId xmlns:p14="http://schemas.microsoft.com/office/powerpoint/2010/main" val="279253813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Autofit/>
          </a:bodyPr>
          <a:lstStyle/>
          <a:p>
            <a:pPr marL="0" indent="0">
              <a:buNone/>
            </a:pPr>
            <a:r>
              <a:rPr lang="el-GR" sz="2800" dirty="0">
                <a:latin typeface="Book Antiqua" pitchFamily="18" charset="0"/>
              </a:rPr>
              <a:t>Τα κορίτσια σαφέστατα εξακολουθούν να αποκλείονται σε πολλά και διάφορα επίπεδα.</a:t>
            </a:r>
            <a:endParaRPr lang="en-US" sz="2800" dirty="0">
              <a:latin typeface="Book Antiqua" pitchFamily="18" charset="0"/>
            </a:endParaRPr>
          </a:p>
          <a:p>
            <a:pPr marL="0" indent="0">
              <a:buNone/>
            </a:pPr>
            <a:endParaRPr lang="el-GR" sz="2800" dirty="0">
              <a:latin typeface="Book Antiqua" pitchFamily="18" charset="0"/>
            </a:endParaRPr>
          </a:p>
          <a:p>
            <a:pPr marL="0" indent="0">
              <a:buNone/>
            </a:pPr>
            <a:r>
              <a:rPr lang="el-GR" sz="2800" dirty="0">
                <a:latin typeface="Book Antiqua" pitchFamily="18" charset="0"/>
              </a:rPr>
              <a:t>Το ιδανικό παιδί συνεχίζει να είναι το αγόρι. </a:t>
            </a:r>
          </a:p>
          <a:p>
            <a:pPr marL="0" indent="0">
              <a:buNone/>
            </a:pPr>
            <a:r>
              <a:rPr lang="el-GR" sz="2800" dirty="0">
                <a:latin typeface="Book Antiqua" pitchFamily="18" charset="0"/>
              </a:rPr>
              <a:t>Ένα αγόρι με δυνατότητες, ζωηρό και ατίθασο, η επιτυχία του οποίου θεωρείται ότι συνεχώς απειλείται και υπονομεύεται από τις γυναίκες και τα κορίτσια, ουσιαστικά από την ίδια την ιδέα της γυναικείας επιτυχίας. </a:t>
            </a:r>
            <a:endParaRPr lang="en-US" sz="2800" dirty="0">
              <a:latin typeface="Book Antiqua" pitchFamily="18" charset="0"/>
            </a:endParaRPr>
          </a:p>
          <a:p>
            <a:pPr marL="0" indent="0">
              <a:buNone/>
            </a:pPr>
            <a:endParaRPr lang="el-GR" sz="2800" dirty="0">
              <a:latin typeface="Book Antiqua" pitchFamily="18" charset="0"/>
            </a:endParaRPr>
          </a:p>
          <a:p>
            <a:pPr marL="0" indent="0" algn="r">
              <a:buNone/>
            </a:pPr>
            <a:r>
              <a:rPr lang="el-GR" sz="2800" dirty="0">
                <a:latin typeface="Book Antiqua" pitchFamily="18" charset="0"/>
              </a:rPr>
              <a:t>Η επένδυση στο ορθολογικό αρσενικό και στη γυναίκα ως φορέα/διαμεσολαβητή του δεν έχει αλλάξει μέχρι σήμερα.</a:t>
            </a:r>
          </a:p>
        </p:txBody>
      </p:sp>
    </p:spTree>
    <p:extLst>
      <p:ext uri="{BB962C8B-B14F-4D97-AF65-F5344CB8AC3E}">
        <p14:creationId xmlns:p14="http://schemas.microsoft.com/office/powerpoint/2010/main" val="74674751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914400"/>
            <a:ext cx="8229600" cy="5211763"/>
          </a:xfrm>
        </p:spPr>
        <p:txBody>
          <a:bodyPr>
            <a:normAutofit lnSpcReduction="10000"/>
          </a:bodyPr>
          <a:lstStyle/>
          <a:p>
            <a:pPr marL="0" indent="0">
              <a:buNone/>
            </a:pPr>
            <a:r>
              <a:rPr lang="el-GR" dirty="0">
                <a:latin typeface="Book Antiqua" pitchFamily="18" charset="0"/>
              </a:rPr>
              <a:t>Μπορεί πράγματι το μέλλον να είναι ‘θηλυκό’ αλλά όχι με ομοιόμορφο τρόπο ή με τρόπο που μπορεί εύκολα να μας ενθουσιάζει.</a:t>
            </a:r>
            <a:r>
              <a:rPr lang="en-US" dirty="0">
                <a:latin typeface="Book Antiqua" pitchFamily="18" charset="0"/>
              </a:rPr>
              <a:t> </a:t>
            </a:r>
            <a:endParaRPr lang="el-GR" dirty="0">
              <a:latin typeface="Book Antiqua" pitchFamily="18" charset="0"/>
            </a:endParaRPr>
          </a:p>
          <a:p>
            <a:pPr marL="0" indent="0">
              <a:buNone/>
            </a:pPr>
            <a:endParaRPr lang="en-US" dirty="0">
              <a:latin typeface="Book Antiqua" pitchFamily="18" charset="0"/>
            </a:endParaRPr>
          </a:p>
          <a:p>
            <a:pPr algn="r"/>
            <a:r>
              <a:rPr lang="el-GR" dirty="0">
                <a:latin typeface="Book Antiqua" pitchFamily="18" charset="0"/>
              </a:rPr>
              <a:t>ή να μας αφήνει άπραγους και άπραγες μπροστά στις νέες ανισότητες που εμφανίζονται με ακραίους τρόπους δημιουργώντας έτσι μια ολοένα αυξανόμενη επισφάλεια στον καθημερινό βίο.</a:t>
            </a:r>
            <a:endParaRPr lang="en-US" dirty="0">
              <a:latin typeface="Book Antiqua" pitchFamily="18" charset="0"/>
            </a:endParaRPr>
          </a:p>
          <a:p>
            <a:endParaRPr lang="el-GR" dirty="0">
              <a:latin typeface="Book Antiqua" pitchFamily="18" charset="0"/>
            </a:endParaRPr>
          </a:p>
          <a:p>
            <a:endParaRPr lang="el-GR" dirty="0">
              <a:latin typeface="Book Antiqua" pitchFamily="18" charset="0"/>
            </a:endParaRPr>
          </a:p>
          <a:p>
            <a:endParaRPr lang="el-GR" dirty="0">
              <a:latin typeface="Book Antiqua" pitchFamily="18" charset="0"/>
            </a:endParaRPr>
          </a:p>
          <a:p>
            <a:endParaRPr lang="el-GR" dirty="0"/>
          </a:p>
        </p:txBody>
      </p:sp>
    </p:spTree>
    <p:extLst>
      <p:ext uri="{BB962C8B-B14F-4D97-AF65-F5344CB8AC3E}">
        <p14:creationId xmlns:p14="http://schemas.microsoft.com/office/powerpoint/2010/main" val="187415293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pPr algn="ctr" fontAlgn="auto">
              <a:spcAft>
                <a:spcPts val="0"/>
              </a:spcAft>
              <a:defRPr/>
            </a:pPr>
            <a:br>
              <a:rPr lang="en-US" sz="2700" b="1" dirty="0">
                <a:solidFill>
                  <a:srgbClr val="FFFF00"/>
                </a:solidFill>
                <a:cs typeface="Calibri"/>
              </a:rPr>
            </a:br>
            <a:br>
              <a:rPr lang="en-US" sz="4400" dirty="0">
                <a:solidFill>
                  <a:srgbClr val="FFFF00"/>
                </a:solidFill>
              </a:rPr>
            </a:br>
            <a:endParaRPr lang="en-US" dirty="0">
              <a:solidFill>
                <a:srgbClr val="FFFF00"/>
              </a:solidFill>
              <a:ea typeface="+mj-ea"/>
              <a:cs typeface="+mj-cs"/>
            </a:endParaRPr>
          </a:p>
        </p:txBody>
      </p:sp>
      <p:pic>
        <p:nvPicPr>
          <p:cNvPr id="8195" name="Content Placeholder 11" descr="Barack_Obama_family_portrait_2011.jpg"/>
          <p:cNvPicPr>
            <a:picLocks noGrp="1" noChangeAspect="1"/>
          </p:cNvPicPr>
          <p:nvPr>
            <p:ph type="pic" sz="quarter" idx="17"/>
          </p:nvPr>
        </p:nvPicPr>
        <p:blipFill>
          <a:blip r:embed="rId3" cstate="email">
            <a:extLst>
              <a:ext uri="{28A0092B-C50C-407E-A947-70E740481C1C}">
                <a14:useLocalDpi xmlns:a14="http://schemas.microsoft.com/office/drawing/2010/main" val="0"/>
              </a:ext>
            </a:extLst>
          </a:blip>
          <a:srcRect l="14016" r="14016"/>
          <a:stretch>
            <a:fillRect/>
          </a:stretch>
        </p:blipFill>
        <p:spPr/>
      </p:pic>
      <p:pic>
        <p:nvPicPr>
          <p:cNvPr id="8194" name="Picture 10" descr="http://www.bbc.co.uk/blogs/ni/gayparents.jpg"/>
          <p:cNvPicPr>
            <a:picLocks noGrp="1" noChangeAspect="1" noChangeArrowheads="1"/>
          </p:cNvPicPr>
          <p:nvPr>
            <p:ph type="pic" sz="quarter" idx="16"/>
          </p:nvPr>
        </p:nvPicPr>
        <p:blipFill>
          <a:blip r:embed="rId4">
            <a:extLst>
              <a:ext uri="{28A0092B-C50C-407E-A947-70E740481C1C}">
                <a14:useLocalDpi xmlns:a14="http://schemas.microsoft.com/office/drawing/2010/main" val="0"/>
              </a:ext>
            </a:extLst>
          </a:blip>
          <a:srcRect t="10442" b="10442"/>
          <a:stretch>
            <a:fillRect/>
          </a:stretch>
        </p:blipFill>
        <p:spPr>
          <a:noFill/>
        </p:spPr>
      </p:pic>
      <p:pic>
        <p:nvPicPr>
          <p:cNvPr id="8196" name="Content Placeholder 10" descr="Saami_Family_1900.jpg"/>
          <p:cNvPicPr>
            <a:picLocks noGrp="1" noChangeAspect="1"/>
          </p:cNvPicPr>
          <p:nvPr>
            <p:ph sz="half" idx="4294967295"/>
          </p:nvPr>
        </p:nvPicPr>
        <p:blipFill>
          <a:blip r:embed="rId5" cstate="email">
            <a:extLst>
              <a:ext uri="{28A0092B-C50C-407E-A947-70E740481C1C}">
                <a14:useLocalDpi xmlns:a14="http://schemas.microsoft.com/office/drawing/2010/main" val="0"/>
              </a:ext>
            </a:extLst>
          </a:blip>
          <a:srcRect l="-18255" r="-18255"/>
          <a:stretch>
            <a:fillRect/>
          </a:stretch>
        </p:blipFill>
        <p:spPr>
          <a:xfrm rot="20443086">
            <a:off x="0" y="3124200"/>
            <a:ext cx="3565525" cy="1920875"/>
          </a:xfrm>
        </p:spPr>
      </p:pic>
      <p:pic>
        <p:nvPicPr>
          <p:cNvPr id="13" name="Picture 8" descr="http://www.assumption.edu/users/McClymer/his394/LargeFamilyEasternStates25.jpg"/>
          <p:cNvPicPr>
            <a:picLocks noGrp="1" noChangeAspect="1" noChangeArrowheads="1"/>
          </p:cNvPicPr>
          <p:nvPr>
            <p:ph sz="half" idx="4294967295"/>
          </p:nvPr>
        </p:nvPicPr>
        <p:blipFill>
          <a:blip r:embed="rId6" cstate="print"/>
          <a:srcRect t="11908" b="11908"/>
          <a:stretch>
            <a:fillRect/>
          </a:stretch>
        </p:blipFill>
        <p:spPr>
          <a:xfrm rot="884503">
            <a:off x="5214911" y="3622430"/>
            <a:ext cx="3565525" cy="1920875"/>
          </a:xfrm>
          <a:prstGeom prst="ellipse">
            <a:avLst/>
          </a:prstGeom>
          <a:ln w="63500" cap="rnd">
            <a:solidFill>
              <a:srgbClr val="333333"/>
            </a:solidFill>
          </a:ln>
          <a:effectLst>
            <a:outerShdw blurRad="50800" dist="38100" algn="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sp>
        <p:nvSpPr>
          <p:cNvPr id="4" name="Text Placeholder 3">
            <a:extLst>
              <a:ext uri="{FF2B5EF4-FFF2-40B4-BE49-F238E27FC236}">
                <a16:creationId xmlns:a16="http://schemas.microsoft.com/office/drawing/2014/main" id="{AB8164F7-0076-2A45-A722-D57A730AED96}"/>
              </a:ext>
            </a:extLst>
          </p:cNvPr>
          <p:cNvSpPr>
            <a:spLocks noGrp="1"/>
          </p:cNvSpPr>
          <p:nvPr>
            <p:ph type="body" sz="half" idx="2"/>
          </p:nvPr>
        </p:nvSpPr>
        <p:spPr>
          <a:xfrm>
            <a:off x="914400" y="5486399"/>
            <a:ext cx="7315200" cy="1040911"/>
          </a:xfrm>
        </p:spPr>
        <p:txBody>
          <a:bodyPr/>
          <a:lstStyle/>
          <a:p>
            <a:endParaRPr lang="el-GR" dirty="0"/>
          </a:p>
          <a:p>
            <a:r>
              <a:rPr lang="el-GR" dirty="0"/>
              <a:t>Πως </a:t>
            </a:r>
            <a:r>
              <a:rPr lang="el-GR" dirty="0" err="1"/>
              <a:t>αλλ</a:t>
            </a:r>
            <a:r>
              <a:rPr lang="sv-SE" dirty="0" err="1"/>
              <a:t>ά</a:t>
            </a:r>
            <a:r>
              <a:rPr lang="el-GR" dirty="0"/>
              <a:t>ζουν τα παραπάνω καθώς αλλάζει γεωγραφικά και χρονικά η έννοια της οικογένειας, αλλά και η έννοια της εκπαίδευσης; </a:t>
            </a:r>
            <a:endParaRPr lang="sv-SE" dirty="0"/>
          </a:p>
        </p:txBody>
      </p:sp>
    </p:spTree>
    <p:extLst>
      <p:ext uri="{BB962C8B-B14F-4D97-AF65-F5344CB8AC3E}">
        <p14:creationId xmlns:p14="http://schemas.microsoft.com/office/powerpoint/2010/main" val="187565605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EF8A9-DC14-0D40-A326-E3245875DC62}"/>
              </a:ext>
            </a:extLst>
          </p:cNvPr>
          <p:cNvSpPr>
            <a:spLocks noGrp="1"/>
          </p:cNvSpPr>
          <p:nvPr>
            <p:ph type="title"/>
          </p:nvPr>
        </p:nvSpPr>
        <p:spPr>
          <a:xfrm>
            <a:off x="457200" y="381000"/>
            <a:ext cx="8229600" cy="762000"/>
          </a:xfrm>
        </p:spPr>
        <p:txBody>
          <a:bodyPr>
            <a:normAutofit fontScale="90000"/>
          </a:bodyPr>
          <a:lstStyle/>
          <a:p>
            <a:br>
              <a:rPr lang="el-GR" sz="2400" dirty="0">
                <a:solidFill>
                  <a:schemeClr val="accent1"/>
                </a:solidFill>
                <a:latin typeface="Book Antiqua" panose="02040602050305030304" pitchFamily="18" charset="0"/>
              </a:rPr>
            </a:br>
            <a:r>
              <a:rPr lang="en-US" sz="2700" dirty="0" err="1">
                <a:solidFill>
                  <a:schemeClr val="accent1"/>
                </a:solidFill>
                <a:latin typeface="Book Antiqua" panose="02040602050305030304" pitchFamily="18" charset="0"/>
              </a:rPr>
              <a:t>Κεφάλ</a:t>
            </a:r>
            <a:r>
              <a:rPr lang="en-US" sz="2700" dirty="0">
                <a:solidFill>
                  <a:schemeClr val="accent1"/>
                </a:solidFill>
                <a:latin typeface="Book Antiqua" panose="02040602050305030304" pitchFamily="18" charset="0"/>
              </a:rPr>
              <a:t>α</a:t>
            </a:r>
            <a:r>
              <a:rPr lang="en-US" sz="2700" dirty="0" err="1">
                <a:solidFill>
                  <a:schemeClr val="accent1"/>
                </a:solidFill>
                <a:latin typeface="Book Antiqua" panose="02040602050305030304" pitchFamily="18" charset="0"/>
              </a:rPr>
              <a:t>ιο</a:t>
            </a:r>
            <a:r>
              <a:rPr lang="en-US" sz="2700" dirty="0">
                <a:solidFill>
                  <a:schemeClr val="accent1"/>
                </a:solidFill>
                <a:latin typeface="Book Antiqua" panose="02040602050305030304" pitchFamily="18" charset="0"/>
              </a:rPr>
              <a:t> 6. </a:t>
            </a:r>
            <a:r>
              <a:rPr lang="en-US" sz="2700" dirty="0" err="1">
                <a:solidFill>
                  <a:schemeClr val="accent1"/>
                </a:solidFill>
                <a:latin typeface="Book Antiqua" panose="02040602050305030304" pitchFamily="18" charset="0"/>
              </a:rPr>
              <a:t>Μ</a:t>
            </a:r>
            <a:r>
              <a:rPr lang="en-US" sz="2700" dirty="0">
                <a:solidFill>
                  <a:schemeClr val="accent1"/>
                </a:solidFill>
                <a:latin typeface="Book Antiqua" panose="02040602050305030304" pitchFamily="18" charset="0"/>
              </a:rPr>
              <a:t>πα</a:t>
            </a:r>
            <a:r>
              <a:rPr lang="en-US" sz="2700" dirty="0" err="1">
                <a:solidFill>
                  <a:schemeClr val="accent1"/>
                </a:solidFill>
                <a:latin typeface="Book Antiqua" panose="02040602050305030304" pitchFamily="18" charset="0"/>
              </a:rPr>
              <a:t>ίνοντ</a:t>
            </a:r>
            <a:r>
              <a:rPr lang="en-US" sz="2700" dirty="0">
                <a:solidFill>
                  <a:schemeClr val="accent1"/>
                </a:solidFill>
                <a:latin typeface="Book Antiqua" panose="02040602050305030304" pitchFamily="18" charset="0"/>
              </a:rPr>
              <a:t>α</a:t>
            </a:r>
            <a:r>
              <a:rPr lang="en-US" sz="2700" dirty="0" err="1">
                <a:solidFill>
                  <a:schemeClr val="accent1"/>
                </a:solidFill>
                <a:latin typeface="Book Antiqua" panose="02040602050305030304" pitchFamily="18" charset="0"/>
              </a:rPr>
              <a:t>ς</a:t>
            </a:r>
            <a:r>
              <a:rPr lang="en-US" sz="2700" dirty="0">
                <a:solidFill>
                  <a:schemeClr val="accent1"/>
                </a:solidFill>
                <a:latin typeface="Book Antiqua" panose="02040602050305030304" pitchFamily="18" charset="0"/>
              </a:rPr>
              <a:t> </a:t>
            </a:r>
            <a:r>
              <a:rPr lang="en-US" sz="2700" dirty="0" err="1">
                <a:solidFill>
                  <a:schemeClr val="accent1"/>
                </a:solidFill>
                <a:latin typeface="Book Antiqua" panose="02040602050305030304" pitchFamily="18" charset="0"/>
              </a:rPr>
              <a:t>στο</a:t>
            </a:r>
            <a:r>
              <a:rPr lang="en-US" sz="2700" dirty="0">
                <a:solidFill>
                  <a:schemeClr val="accent1"/>
                </a:solidFill>
                <a:latin typeface="Book Antiqua" panose="02040602050305030304" pitchFamily="18" charset="0"/>
              </a:rPr>
              <a:t> </a:t>
            </a:r>
            <a:r>
              <a:rPr lang="en-US" sz="2700" dirty="0" err="1">
                <a:solidFill>
                  <a:schemeClr val="accent1"/>
                </a:solidFill>
                <a:latin typeface="Book Antiqua" panose="02040602050305030304" pitchFamily="18" charset="0"/>
              </a:rPr>
              <a:t>Δημοτικό</a:t>
            </a:r>
            <a:br>
              <a:rPr lang="en-US" dirty="0"/>
            </a:br>
            <a:endParaRPr lang="sv-SE" dirty="0"/>
          </a:p>
        </p:txBody>
      </p:sp>
      <p:sp>
        <p:nvSpPr>
          <p:cNvPr id="3" name="Content Placeholder 2">
            <a:extLst>
              <a:ext uri="{FF2B5EF4-FFF2-40B4-BE49-F238E27FC236}">
                <a16:creationId xmlns:a16="http://schemas.microsoft.com/office/drawing/2014/main" id="{6DBCEAFC-8B4E-EA4C-BB82-971D74C08256}"/>
              </a:ext>
            </a:extLst>
          </p:cNvPr>
          <p:cNvSpPr>
            <a:spLocks noGrp="1"/>
          </p:cNvSpPr>
          <p:nvPr>
            <p:ph idx="1"/>
          </p:nvPr>
        </p:nvSpPr>
        <p:spPr/>
        <p:txBody>
          <a:bodyPr/>
          <a:lstStyle/>
          <a:p>
            <a:r>
              <a:rPr lang="el-GR" dirty="0"/>
              <a:t>Ιστορίες μαθητριών και ιστορίες οικογενειών</a:t>
            </a:r>
            <a:endParaRPr lang="sv-SE" dirty="0"/>
          </a:p>
        </p:txBody>
      </p:sp>
    </p:spTree>
    <p:extLst>
      <p:ext uri="{BB962C8B-B14F-4D97-AF65-F5344CB8AC3E}">
        <p14:creationId xmlns:p14="http://schemas.microsoft.com/office/powerpoint/2010/main" val="3734986080"/>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946CF-541F-534D-B74B-B3614C19A6C5}"/>
              </a:ext>
            </a:extLst>
          </p:cNvPr>
          <p:cNvSpPr>
            <a:spLocks noGrp="1"/>
          </p:cNvSpPr>
          <p:nvPr>
            <p:ph type="title"/>
          </p:nvPr>
        </p:nvSpPr>
        <p:spPr/>
        <p:txBody>
          <a:bodyPr>
            <a:normAutofit fontScale="90000"/>
          </a:bodyPr>
          <a:lstStyle/>
          <a:p>
            <a:r>
              <a:rPr lang="en-US" sz="2700" dirty="0" err="1">
                <a:solidFill>
                  <a:schemeClr val="accent1"/>
                </a:solidFill>
                <a:latin typeface="Book Antiqua" panose="02040602050305030304" pitchFamily="18" charset="0"/>
              </a:rPr>
              <a:t>Κεφάλ</a:t>
            </a:r>
            <a:r>
              <a:rPr lang="en-US" sz="2700" dirty="0">
                <a:solidFill>
                  <a:schemeClr val="accent1"/>
                </a:solidFill>
                <a:latin typeface="Book Antiqua" panose="02040602050305030304" pitchFamily="18" charset="0"/>
              </a:rPr>
              <a:t>α</a:t>
            </a:r>
            <a:r>
              <a:rPr lang="en-US" sz="2700" dirty="0" err="1">
                <a:solidFill>
                  <a:schemeClr val="accent1"/>
                </a:solidFill>
                <a:latin typeface="Book Antiqua" panose="02040602050305030304" pitchFamily="18" charset="0"/>
              </a:rPr>
              <a:t>ιο</a:t>
            </a:r>
            <a:r>
              <a:rPr lang="en-US" sz="2700" dirty="0">
                <a:solidFill>
                  <a:schemeClr val="accent1"/>
                </a:solidFill>
                <a:latin typeface="Book Antiqua" panose="02040602050305030304" pitchFamily="18" charset="0"/>
              </a:rPr>
              <a:t> 11. </a:t>
            </a:r>
            <a:r>
              <a:rPr lang="en-US" sz="2700" dirty="0" err="1">
                <a:solidFill>
                  <a:schemeClr val="accent1"/>
                </a:solidFill>
                <a:latin typeface="Book Antiqua" panose="02040602050305030304" pitchFamily="18" charset="0"/>
              </a:rPr>
              <a:t>Εξετάζοντ</a:t>
            </a:r>
            <a:r>
              <a:rPr lang="en-US" sz="2700" dirty="0">
                <a:solidFill>
                  <a:schemeClr val="accent1"/>
                </a:solidFill>
                <a:latin typeface="Book Antiqua" panose="02040602050305030304" pitchFamily="18" charset="0"/>
              </a:rPr>
              <a:t>α</a:t>
            </a:r>
            <a:r>
              <a:rPr lang="en-US" sz="2700" dirty="0" err="1">
                <a:solidFill>
                  <a:schemeClr val="accent1"/>
                </a:solidFill>
                <a:latin typeface="Book Antiqua" panose="02040602050305030304" pitchFamily="18" charset="0"/>
              </a:rPr>
              <a:t>ς</a:t>
            </a:r>
            <a:r>
              <a:rPr lang="en-US" sz="2700" dirty="0">
                <a:solidFill>
                  <a:schemeClr val="accent1"/>
                </a:solidFill>
                <a:latin typeface="Book Antiqua" panose="02040602050305030304" pitchFamily="18" charset="0"/>
              </a:rPr>
              <a:t> </a:t>
            </a:r>
            <a:r>
              <a:rPr lang="en-US" sz="2700" dirty="0" err="1">
                <a:solidFill>
                  <a:schemeClr val="accent1"/>
                </a:solidFill>
                <a:latin typeface="Book Antiqua" panose="02040602050305030304" pitchFamily="18" charset="0"/>
              </a:rPr>
              <a:t>τ</a:t>
            </a:r>
            <a:r>
              <a:rPr lang="en-US" sz="2700" dirty="0">
                <a:solidFill>
                  <a:schemeClr val="accent1"/>
                </a:solidFill>
                <a:latin typeface="Book Antiqua" panose="02040602050305030304" pitchFamily="18" charset="0"/>
              </a:rPr>
              <a:t>α </a:t>
            </a:r>
            <a:r>
              <a:rPr lang="en-US" sz="2700" dirty="0" err="1">
                <a:solidFill>
                  <a:schemeClr val="accent1"/>
                </a:solidFill>
                <a:latin typeface="Book Antiqua" panose="02040602050305030304" pitchFamily="18" charset="0"/>
              </a:rPr>
              <a:t>Βι</a:t>
            </a:r>
            <a:r>
              <a:rPr lang="en-US" sz="2700" dirty="0">
                <a:solidFill>
                  <a:schemeClr val="accent1"/>
                </a:solidFill>
                <a:latin typeface="Book Antiqua" panose="02040602050305030304" pitchFamily="18" charset="0"/>
              </a:rPr>
              <a:t>β</a:t>
            </a:r>
            <a:r>
              <a:rPr lang="en-US" sz="2700" dirty="0" err="1">
                <a:solidFill>
                  <a:schemeClr val="accent1"/>
                </a:solidFill>
                <a:latin typeface="Book Antiqua" panose="02040602050305030304" pitchFamily="18" charset="0"/>
              </a:rPr>
              <a:t>λί</a:t>
            </a:r>
            <a:r>
              <a:rPr lang="en-US" sz="2700" dirty="0">
                <a:solidFill>
                  <a:schemeClr val="accent1"/>
                </a:solidFill>
                <a:latin typeface="Book Antiqua" panose="02040602050305030304" pitchFamily="18" charset="0"/>
              </a:rPr>
              <a:t>α </a:t>
            </a:r>
            <a:r>
              <a:rPr lang="en-US" sz="2700" dirty="0" err="1">
                <a:solidFill>
                  <a:schemeClr val="accent1"/>
                </a:solidFill>
                <a:latin typeface="Book Antiqua" panose="02040602050305030304" pitchFamily="18" charset="0"/>
              </a:rPr>
              <a:t>των</a:t>
            </a:r>
            <a:r>
              <a:rPr lang="en-US" sz="2700" dirty="0">
                <a:solidFill>
                  <a:schemeClr val="accent1"/>
                </a:solidFill>
                <a:latin typeface="Book Antiqua" panose="02040602050305030304" pitchFamily="18" charset="0"/>
              </a:rPr>
              <a:t> </a:t>
            </a:r>
            <a:r>
              <a:rPr lang="en-US" sz="2700" dirty="0" err="1">
                <a:solidFill>
                  <a:schemeClr val="accent1"/>
                </a:solidFill>
                <a:latin typeface="Book Antiqua" panose="02040602050305030304" pitchFamily="18" charset="0"/>
              </a:rPr>
              <a:t>Μ</a:t>
            </a:r>
            <a:r>
              <a:rPr lang="en-US" sz="2700" dirty="0">
                <a:solidFill>
                  <a:schemeClr val="accent1"/>
                </a:solidFill>
                <a:latin typeface="Book Antiqua" panose="02040602050305030304" pitchFamily="18" charset="0"/>
              </a:rPr>
              <a:t>α</a:t>
            </a:r>
            <a:r>
              <a:rPr lang="en-US" sz="2700" dirty="0" err="1">
                <a:solidFill>
                  <a:schemeClr val="accent1"/>
                </a:solidFill>
                <a:latin typeface="Book Antiqua" panose="02040602050305030304" pitchFamily="18" charset="0"/>
              </a:rPr>
              <a:t>θημ</a:t>
            </a:r>
            <a:r>
              <a:rPr lang="en-US" sz="2700" dirty="0">
                <a:solidFill>
                  <a:schemeClr val="accent1"/>
                </a:solidFill>
                <a:latin typeface="Book Antiqua" panose="02040602050305030304" pitchFamily="18" charset="0"/>
              </a:rPr>
              <a:t>α</a:t>
            </a:r>
            <a:r>
              <a:rPr lang="en-US" sz="2700" dirty="0" err="1">
                <a:solidFill>
                  <a:schemeClr val="accent1"/>
                </a:solidFill>
                <a:latin typeface="Book Antiqua" panose="02040602050305030304" pitchFamily="18" charset="0"/>
              </a:rPr>
              <a:t>τικών</a:t>
            </a:r>
            <a:br>
              <a:rPr lang="en-US" dirty="0"/>
            </a:br>
            <a:endParaRPr lang="sv-SE" dirty="0"/>
          </a:p>
        </p:txBody>
      </p:sp>
      <p:sp>
        <p:nvSpPr>
          <p:cNvPr id="3" name="Content Placeholder 2">
            <a:extLst>
              <a:ext uri="{FF2B5EF4-FFF2-40B4-BE49-F238E27FC236}">
                <a16:creationId xmlns:a16="http://schemas.microsoft.com/office/drawing/2014/main" id="{60A4EA0A-2076-1147-878C-819019A7945E}"/>
              </a:ext>
            </a:extLst>
          </p:cNvPr>
          <p:cNvSpPr>
            <a:spLocks noGrp="1"/>
          </p:cNvSpPr>
          <p:nvPr>
            <p:ph idx="1"/>
          </p:nvPr>
        </p:nvSpPr>
        <p:spPr/>
        <p:txBody>
          <a:bodyPr/>
          <a:lstStyle/>
          <a:p>
            <a:r>
              <a:rPr lang="el-GR" dirty="0"/>
              <a:t>Το βιβλίο και το υλικό ως πλαίσιο </a:t>
            </a:r>
            <a:r>
              <a:rPr lang="el-GR" dirty="0" err="1"/>
              <a:t>υποκειμενοποίησης</a:t>
            </a:r>
            <a:endParaRPr lang="el-GR" dirty="0"/>
          </a:p>
          <a:p>
            <a:endParaRPr lang="el-GR" dirty="0"/>
          </a:p>
          <a:p>
            <a:endParaRPr lang="sv-SE" dirty="0"/>
          </a:p>
        </p:txBody>
      </p:sp>
    </p:spTree>
    <p:extLst>
      <p:ext uri="{BB962C8B-B14F-4D97-AF65-F5344CB8AC3E}">
        <p14:creationId xmlns:p14="http://schemas.microsoft.com/office/powerpoint/2010/main" val="114323739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l-GR" dirty="0">
                <a:solidFill>
                  <a:srgbClr val="C00000"/>
                </a:solidFill>
              </a:rPr>
            </a:br>
            <a:r>
              <a:rPr lang="el-GR" dirty="0">
                <a:solidFill>
                  <a:srgbClr val="C00000"/>
                </a:solidFill>
              </a:rPr>
              <a:t>Ευχαριστώ!</a:t>
            </a:r>
          </a:p>
        </p:txBody>
      </p:sp>
      <p:pic>
        <p:nvPicPr>
          <p:cNvPr id="4" name="Picture 4" descr="photo1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81200" y="2209800"/>
            <a:ext cx="5410200" cy="3741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4448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E4AD4-DD82-4E41-9C2C-CCD70B364B1E}"/>
              </a:ext>
            </a:extLst>
          </p:cNvPr>
          <p:cNvSpPr>
            <a:spLocks noGrp="1"/>
          </p:cNvSpPr>
          <p:nvPr>
            <p:ph type="title"/>
          </p:nvPr>
        </p:nvSpPr>
        <p:spPr>
          <a:xfrm>
            <a:off x="457200" y="274638"/>
            <a:ext cx="8229600" cy="334962"/>
          </a:xfrm>
        </p:spPr>
        <p:txBody>
          <a:bodyPr>
            <a:normAutofit/>
          </a:bodyPr>
          <a:lstStyle/>
          <a:p>
            <a:r>
              <a:rPr lang="el-GR" sz="2000" b="1" dirty="0">
                <a:latin typeface="Book Antiqua" panose="02040602050305030304" pitchFamily="18" charset="0"/>
              </a:rPr>
              <a:t>Στόχοι της μαθηματικής εκπαίδευσης</a:t>
            </a:r>
            <a:endParaRPr lang="sv-SE" sz="2000" b="1" dirty="0">
              <a:latin typeface="Book Antiqua" panose="02040602050305030304" pitchFamily="18" charset="0"/>
            </a:endParaRPr>
          </a:p>
        </p:txBody>
      </p:sp>
      <p:sp>
        <p:nvSpPr>
          <p:cNvPr id="3" name="Content Placeholder 2">
            <a:extLst>
              <a:ext uri="{FF2B5EF4-FFF2-40B4-BE49-F238E27FC236}">
                <a16:creationId xmlns:a16="http://schemas.microsoft.com/office/drawing/2014/main" id="{859548A9-E3F1-C84E-B225-9B5B5042C1E3}"/>
              </a:ext>
            </a:extLst>
          </p:cNvPr>
          <p:cNvSpPr>
            <a:spLocks noGrp="1"/>
          </p:cNvSpPr>
          <p:nvPr>
            <p:ph sz="half" idx="1"/>
          </p:nvPr>
        </p:nvSpPr>
        <p:spPr>
          <a:xfrm>
            <a:off x="228600" y="1143000"/>
            <a:ext cx="3810000" cy="5440362"/>
          </a:xfrm>
        </p:spPr>
        <p:txBody>
          <a:bodyPr/>
          <a:lstStyle/>
          <a:p>
            <a:r>
              <a:rPr lang="el-GR" sz="1800" dirty="0" err="1">
                <a:latin typeface="Book Antiqua" panose="02040602050305030304" pitchFamily="18" charset="0"/>
              </a:rPr>
              <a:t>Έτσι</a:t>
            </a:r>
            <a:r>
              <a:rPr lang="el-GR" sz="1800" dirty="0">
                <a:latin typeface="Book Antiqua" panose="02040602050305030304" pitchFamily="18" charset="0"/>
              </a:rPr>
              <a:t> οι </a:t>
            </a:r>
            <a:r>
              <a:rPr lang="el-GR" sz="1800" dirty="0" err="1">
                <a:latin typeface="Book Antiqua" panose="02040602050305030304" pitchFamily="18" charset="0"/>
              </a:rPr>
              <a:t>κεντρικοι</a:t>
            </a:r>
            <a:r>
              <a:rPr lang="el-GR" sz="1800" dirty="0">
                <a:latin typeface="Book Antiqua" panose="02040602050305030304" pitchFamily="18" charset="0"/>
              </a:rPr>
              <a:t>́ </a:t>
            </a:r>
            <a:r>
              <a:rPr lang="el-GR" sz="1800" dirty="0" err="1">
                <a:latin typeface="Book Antiqua" panose="02040602050305030304" pitchFamily="18" charset="0"/>
              </a:rPr>
              <a:t>στόχοι</a:t>
            </a:r>
            <a:r>
              <a:rPr lang="el-GR" sz="1800" dirty="0">
                <a:latin typeface="Book Antiqua" panose="02040602050305030304" pitchFamily="18" charset="0"/>
              </a:rPr>
              <a:t> της </a:t>
            </a:r>
            <a:r>
              <a:rPr lang="el-GR" sz="1800" dirty="0" err="1">
                <a:latin typeface="Book Antiqua" panose="02040602050305030304" pitchFamily="18" charset="0"/>
              </a:rPr>
              <a:t>μαθηματικής</a:t>
            </a:r>
            <a:r>
              <a:rPr lang="el-GR" sz="1800" dirty="0">
                <a:latin typeface="Book Antiqua" panose="02040602050305030304" pitchFamily="18" charset="0"/>
              </a:rPr>
              <a:t> </a:t>
            </a:r>
            <a:r>
              <a:rPr lang="el-GR" sz="1800" dirty="0" err="1">
                <a:latin typeface="Book Antiqua" panose="02040602050305030304" pitchFamily="18" charset="0"/>
              </a:rPr>
              <a:t>εκπαίδευσης</a:t>
            </a:r>
            <a:r>
              <a:rPr lang="el-GR" sz="1800" dirty="0">
                <a:latin typeface="Book Antiqua" panose="02040602050305030304" pitchFamily="18" charset="0"/>
              </a:rPr>
              <a:t> δεν </a:t>
            </a:r>
            <a:r>
              <a:rPr lang="el-GR" sz="1800" dirty="0" err="1">
                <a:latin typeface="Book Antiqua" panose="02040602050305030304" pitchFamily="18" charset="0"/>
              </a:rPr>
              <a:t>είναι</a:t>
            </a:r>
            <a:r>
              <a:rPr lang="el-GR" sz="1800" dirty="0">
                <a:latin typeface="Book Antiqua" panose="02040602050305030304" pitchFamily="18" charset="0"/>
              </a:rPr>
              <a:t> πια η </a:t>
            </a:r>
            <a:r>
              <a:rPr lang="el-GR" sz="1800" dirty="0" err="1">
                <a:latin typeface="Book Antiqua" panose="02040602050305030304" pitchFamily="18" charset="0"/>
              </a:rPr>
              <a:t>τυπικη</a:t>
            </a:r>
            <a:r>
              <a:rPr lang="el-GR" sz="1800" dirty="0">
                <a:latin typeface="Book Antiqua" panose="02040602050305030304" pitchFamily="18" charset="0"/>
              </a:rPr>
              <a:t>́ </a:t>
            </a:r>
            <a:r>
              <a:rPr lang="el-GR" sz="1800" dirty="0" err="1">
                <a:latin typeface="Book Antiqua" panose="02040602050305030304" pitchFamily="18" charset="0"/>
              </a:rPr>
              <a:t>μάθηση</a:t>
            </a:r>
            <a:r>
              <a:rPr lang="el-GR" sz="1800" dirty="0">
                <a:latin typeface="Book Antiqua" panose="02040602050305030304" pitchFamily="18" charset="0"/>
              </a:rPr>
              <a:t> </a:t>
            </a:r>
            <a:r>
              <a:rPr lang="el-GR" sz="1800" dirty="0" err="1">
                <a:latin typeface="Book Antiqua" panose="02040602050305030304" pitchFamily="18" charset="0"/>
              </a:rPr>
              <a:t>εννοιών</a:t>
            </a:r>
            <a:r>
              <a:rPr lang="el-GR" sz="1800" dirty="0">
                <a:latin typeface="Book Antiqua" panose="02040602050305030304" pitchFamily="18" charset="0"/>
              </a:rPr>
              <a:t> και </a:t>
            </a:r>
            <a:r>
              <a:rPr lang="el-GR" sz="1800" dirty="0" err="1">
                <a:latin typeface="Book Antiqua" panose="02040602050305030304" pitchFamily="18" charset="0"/>
              </a:rPr>
              <a:t>διαδικασιών</a:t>
            </a:r>
            <a:r>
              <a:rPr lang="el-GR" sz="1800" dirty="0">
                <a:latin typeface="Book Antiqua" panose="02040602050305030304" pitchFamily="18" charset="0"/>
              </a:rPr>
              <a:t> </a:t>
            </a:r>
            <a:r>
              <a:rPr lang="el-GR" sz="1800" dirty="0" err="1">
                <a:latin typeface="Book Antiqua" panose="02040602050305030304" pitchFamily="18" charset="0"/>
              </a:rPr>
              <a:t>αλλα</a:t>
            </a:r>
            <a:r>
              <a:rPr lang="el-GR" sz="1800" dirty="0">
                <a:latin typeface="Book Antiqua" panose="02040602050305030304" pitchFamily="18" charset="0"/>
              </a:rPr>
              <a:t>́ η </a:t>
            </a:r>
            <a:r>
              <a:rPr lang="el-GR" sz="1800" dirty="0" err="1">
                <a:latin typeface="Book Antiqua" panose="02040602050305030304" pitchFamily="18" charset="0"/>
              </a:rPr>
              <a:t>ανάπτυξη</a:t>
            </a:r>
            <a:r>
              <a:rPr lang="el-GR" sz="1800" dirty="0">
                <a:latin typeface="Book Antiqua" panose="02040602050305030304" pitchFamily="18" charset="0"/>
              </a:rPr>
              <a:t> </a:t>
            </a:r>
            <a:r>
              <a:rPr lang="el-GR" sz="1800" dirty="0" err="1">
                <a:latin typeface="Book Antiqua" panose="02040602050305030304" pitchFamily="18" charset="0"/>
              </a:rPr>
              <a:t>ενός</a:t>
            </a:r>
            <a:r>
              <a:rPr lang="el-GR" sz="1800" dirty="0">
                <a:latin typeface="Book Antiqua" panose="02040602050305030304" pitchFamily="18" charset="0"/>
              </a:rPr>
              <a:t> </a:t>
            </a:r>
            <a:r>
              <a:rPr lang="el-GR" sz="1800" dirty="0" err="1">
                <a:latin typeface="Book Antiqua" panose="02040602050305030304" pitchFamily="18" charset="0"/>
              </a:rPr>
              <a:t>τρόπου</a:t>
            </a:r>
            <a:r>
              <a:rPr lang="el-GR" sz="1800" dirty="0">
                <a:latin typeface="Book Antiqua" panose="02040602050305030304" pitchFamily="18" charset="0"/>
              </a:rPr>
              <a:t> </a:t>
            </a:r>
            <a:r>
              <a:rPr lang="el-GR" sz="1800" dirty="0" err="1">
                <a:latin typeface="Book Antiqua" panose="02040602050305030304" pitchFamily="18" charset="0"/>
              </a:rPr>
              <a:t>σκέψης</a:t>
            </a:r>
            <a:r>
              <a:rPr lang="el-GR" sz="1800" dirty="0">
                <a:latin typeface="Book Antiqua" panose="02040602050305030304" pitchFamily="18" charset="0"/>
              </a:rPr>
              <a:t> που </a:t>
            </a:r>
            <a:r>
              <a:rPr lang="el-GR" sz="1800" dirty="0" err="1">
                <a:latin typeface="Book Antiqua" panose="02040602050305030304" pitchFamily="18" charset="0"/>
              </a:rPr>
              <a:t>αξιοποιει</a:t>
            </a:r>
            <a:r>
              <a:rPr lang="el-GR" sz="1800" dirty="0">
                <a:latin typeface="Book Antiqua" panose="02040602050305030304" pitchFamily="18" charset="0"/>
              </a:rPr>
              <a:t>́ </a:t>
            </a:r>
            <a:r>
              <a:rPr lang="el-GR" sz="1800" dirty="0" err="1">
                <a:latin typeface="Book Antiqua" panose="02040602050305030304" pitchFamily="18" charset="0"/>
              </a:rPr>
              <a:t>χαρακτηριστικα</a:t>
            </a:r>
            <a:r>
              <a:rPr lang="el-GR" sz="1800" dirty="0">
                <a:latin typeface="Book Antiqua" panose="02040602050305030304" pitchFamily="18" charset="0"/>
              </a:rPr>
              <a:t>́ της </a:t>
            </a:r>
            <a:r>
              <a:rPr lang="el-GR" sz="1800" dirty="0" err="1">
                <a:latin typeface="Book Antiqua" panose="02040602050305030304" pitchFamily="18" charset="0"/>
              </a:rPr>
              <a:t>μαθηματικής</a:t>
            </a:r>
            <a:r>
              <a:rPr lang="el-GR" sz="1800" dirty="0">
                <a:latin typeface="Book Antiqua" panose="02040602050305030304" pitchFamily="18" charset="0"/>
              </a:rPr>
              <a:t> </a:t>
            </a:r>
            <a:r>
              <a:rPr lang="el-GR" sz="1800" dirty="0" err="1">
                <a:latin typeface="Book Antiqua" panose="02040602050305030304" pitchFamily="18" charset="0"/>
              </a:rPr>
              <a:t>επιστήμης</a:t>
            </a:r>
            <a:r>
              <a:rPr lang="el-GR" sz="1800" dirty="0">
                <a:latin typeface="Book Antiqua" panose="02040602050305030304" pitchFamily="18" charset="0"/>
              </a:rPr>
              <a:t>. </a:t>
            </a:r>
          </a:p>
          <a:p>
            <a:endParaRPr lang="el-GR" sz="1800" dirty="0">
              <a:latin typeface="Book Antiqua" panose="02040602050305030304" pitchFamily="18" charset="0"/>
            </a:endParaRPr>
          </a:p>
          <a:p>
            <a:r>
              <a:rPr lang="el-GR" sz="1800" dirty="0">
                <a:latin typeface="Book Antiqua" panose="02040602050305030304" pitchFamily="18" charset="0"/>
              </a:rPr>
              <a:t>Η </a:t>
            </a:r>
            <a:r>
              <a:rPr lang="el-GR" sz="1800" dirty="0" err="1">
                <a:latin typeface="Book Antiqua" panose="02040602050305030304" pitchFamily="18" charset="0"/>
              </a:rPr>
              <a:t>εκπαίδευση</a:t>
            </a:r>
            <a:r>
              <a:rPr lang="el-GR" sz="1800" dirty="0">
                <a:latin typeface="Book Antiqua" panose="02040602050305030304" pitchFamily="18" charset="0"/>
              </a:rPr>
              <a:t> </a:t>
            </a:r>
            <a:r>
              <a:rPr lang="el-GR" sz="1800" dirty="0" err="1">
                <a:latin typeface="Book Antiqua" panose="02040602050305030304" pitchFamily="18" charset="0"/>
              </a:rPr>
              <a:t>αυτη</a:t>
            </a:r>
            <a:r>
              <a:rPr lang="el-GR" sz="1800" dirty="0">
                <a:latin typeface="Book Antiqua" panose="02040602050305030304" pitchFamily="18" charset="0"/>
              </a:rPr>
              <a:t>́ </a:t>
            </a:r>
            <a:r>
              <a:rPr lang="el-GR" sz="1800" dirty="0" err="1">
                <a:latin typeface="Book Antiqua" panose="02040602050305030304" pitchFamily="18" charset="0"/>
              </a:rPr>
              <a:t>αρχίζει</a:t>
            </a:r>
            <a:r>
              <a:rPr lang="el-GR" sz="1800" dirty="0">
                <a:latin typeface="Book Antiqua" panose="02040602050305030304" pitchFamily="18" charset="0"/>
              </a:rPr>
              <a:t> </a:t>
            </a:r>
            <a:r>
              <a:rPr lang="el-GR" sz="1800" dirty="0" err="1">
                <a:latin typeface="Book Antiqua" panose="02040602050305030304" pitchFamily="18" charset="0"/>
              </a:rPr>
              <a:t>απο</a:t>
            </a:r>
            <a:r>
              <a:rPr lang="el-GR" sz="1800" dirty="0">
                <a:latin typeface="Book Antiqua" panose="02040602050305030304" pitchFamily="18" charset="0"/>
              </a:rPr>
              <a:t>́ τις </a:t>
            </a:r>
            <a:r>
              <a:rPr lang="el-GR" sz="1800" dirty="0" err="1">
                <a:latin typeface="Book Antiqua" panose="02040602050305030304" pitchFamily="18" charset="0"/>
              </a:rPr>
              <a:t>μικρότερες</a:t>
            </a:r>
            <a:r>
              <a:rPr lang="el-GR" sz="1800" dirty="0">
                <a:latin typeface="Book Antiqua" panose="02040602050305030304" pitchFamily="18" charset="0"/>
              </a:rPr>
              <a:t> </a:t>
            </a:r>
            <a:r>
              <a:rPr lang="el-GR" sz="1800" dirty="0" err="1">
                <a:latin typeface="Book Antiqua" panose="02040602050305030304" pitchFamily="18" charset="0"/>
              </a:rPr>
              <a:t>ηλικίες</a:t>
            </a:r>
            <a:r>
              <a:rPr lang="el-GR" sz="1800" dirty="0">
                <a:latin typeface="Book Antiqua" panose="02040602050305030304" pitchFamily="18" charset="0"/>
              </a:rPr>
              <a:t> στη </a:t>
            </a:r>
            <a:r>
              <a:rPr lang="el-GR" sz="1800" dirty="0" err="1">
                <a:latin typeface="Book Antiqua" panose="02040602050305030304" pitchFamily="18" charset="0"/>
              </a:rPr>
              <a:t>διάρκεια</a:t>
            </a:r>
            <a:r>
              <a:rPr lang="el-GR" sz="1800" dirty="0">
                <a:latin typeface="Book Antiqua" panose="02040602050305030304" pitchFamily="18" charset="0"/>
              </a:rPr>
              <a:t> των </a:t>
            </a:r>
            <a:r>
              <a:rPr lang="el-GR" sz="1800" dirty="0" err="1">
                <a:latin typeface="Book Antiqua" panose="02040602050305030304" pitchFamily="18" charset="0"/>
              </a:rPr>
              <a:t>οποίων</a:t>
            </a:r>
            <a:r>
              <a:rPr lang="el-GR" sz="1800" dirty="0">
                <a:latin typeface="Book Antiqua" panose="02040602050305030304" pitchFamily="18" charset="0"/>
              </a:rPr>
              <a:t>, </a:t>
            </a:r>
            <a:r>
              <a:rPr lang="el-GR" sz="1800" dirty="0" err="1">
                <a:latin typeface="Book Antiqua" panose="02040602050305030304" pitchFamily="18" charset="0"/>
              </a:rPr>
              <a:t>παράλληλα</a:t>
            </a:r>
            <a:r>
              <a:rPr lang="el-GR" sz="1800" dirty="0">
                <a:latin typeface="Book Antiqua" panose="02040602050305030304" pitchFamily="18" charset="0"/>
              </a:rPr>
              <a:t> με την </a:t>
            </a:r>
            <a:r>
              <a:rPr lang="el-GR" sz="1800" dirty="0" err="1">
                <a:latin typeface="Book Antiqua" panose="02040602050305030304" pitchFamily="18" charset="0"/>
              </a:rPr>
              <a:t>υπόλοιπη</a:t>
            </a:r>
            <a:r>
              <a:rPr lang="el-GR" sz="1800" dirty="0">
                <a:latin typeface="Book Antiqua" panose="02040602050305030304" pitchFamily="18" charset="0"/>
              </a:rPr>
              <a:t> </a:t>
            </a:r>
            <a:r>
              <a:rPr lang="el-GR" sz="1800" dirty="0" err="1">
                <a:latin typeface="Book Antiqua" panose="02040602050305030304" pitchFamily="18" charset="0"/>
              </a:rPr>
              <a:t>κοινωνικη</a:t>
            </a:r>
            <a:r>
              <a:rPr lang="el-GR" sz="1800" dirty="0">
                <a:latin typeface="Book Antiqua" panose="02040602050305030304" pitchFamily="18" charset="0"/>
              </a:rPr>
              <a:t>́ και </a:t>
            </a:r>
            <a:r>
              <a:rPr lang="el-GR" sz="1800" dirty="0" err="1">
                <a:latin typeface="Book Antiqua" panose="02040602050305030304" pitchFamily="18" charset="0"/>
              </a:rPr>
              <a:t>συναισθηματικη</a:t>
            </a:r>
            <a:r>
              <a:rPr lang="el-GR" sz="1800" dirty="0">
                <a:latin typeface="Book Antiqua" panose="02040602050305030304" pitchFamily="18" charset="0"/>
              </a:rPr>
              <a:t>́ </a:t>
            </a:r>
            <a:r>
              <a:rPr lang="el-GR" sz="1800" dirty="0" err="1">
                <a:latin typeface="Book Antiqua" panose="02040602050305030304" pitchFamily="18" charset="0"/>
              </a:rPr>
              <a:t>ανάπτυξη</a:t>
            </a:r>
            <a:r>
              <a:rPr lang="el-GR" sz="1800" dirty="0">
                <a:latin typeface="Book Antiqua" panose="02040602050305030304" pitchFamily="18" charset="0"/>
              </a:rPr>
              <a:t>, </a:t>
            </a:r>
            <a:r>
              <a:rPr lang="el-GR" sz="1800" dirty="0" err="1">
                <a:latin typeface="Book Antiqua" panose="02040602050305030304" pitchFamily="18" charset="0"/>
              </a:rPr>
              <a:t>μπαίνουν</a:t>
            </a:r>
            <a:r>
              <a:rPr lang="el-GR" sz="1800" dirty="0">
                <a:latin typeface="Book Antiqua" panose="02040602050305030304" pitchFamily="18" charset="0"/>
              </a:rPr>
              <a:t> τα </a:t>
            </a:r>
            <a:r>
              <a:rPr lang="el-GR" sz="1800" dirty="0" err="1">
                <a:latin typeface="Book Antiqua" panose="02040602050305030304" pitchFamily="18" charset="0"/>
              </a:rPr>
              <a:t>θεμέλια</a:t>
            </a:r>
            <a:r>
              <a:rPr lang="el-GR" sz="1800" dirty="0">
                <a:latin typeface="Book Antiqua" panose="02040602050305030304" pitchFamily="18" charset="0"/>
              </a:rPr>
              <a:t> και για την </a:t>
            </a:r>
            <a:r>
              <a:rPr lang="el-GR" sz="1800" dirty="0" err="1">
                <a:latin typeface="Book Antiqua" panose="02040602050305030304" pitchFamily="18" charset="0"/>
              </a:rPr>
              <a:t>νοητικη</a:t>
            </a:r>
            <a:r>
              <a:rPr lang="el-GR" sz="1800" dirty="0">
                <a:latin typeface="Book Antiqua" panose="02040602050305030304" pitchFamily="18" charset="0"/>
              </a:rPr>
              <a:t>́ </a:t>
            </a:r>
            <a:r>
              <a:rPr lang="el-GR" sz="1800" dirty="0" err="1">
                <a:latin typeface="Book Antiqua" panose="02040602050305030304" pitchFamily="18" charset="0"/>
              </a:rPr>
              <a:t>ανάπτυξη</a:t>
            </a:r>
            <a:r>
              <a:rPr lang="el-GR" sz="1800" dirty="0">
                <a:latin typeface="Book Antiqua" panose="02040602050305030304" pitchFamily="18" charset="0"/>
              </a:rPr>
              <a:t> του </a:t>
            </a:r>
            <a:r>
              <a:rPr lang="el-GR" sz="1800" dirty="0" err="1">
                <a:latin typeface="Book Antiqua" panose="02040602050305030304" pitchFamily="18" charset="0"/>
              </a:rPr>
              <a:t>ατόμου</a:t>
            </a:r>
            <a:r>
              <a:rPr lang="el-GR" sz="1800" dirty="0">
                <a:latin typeface="Book Antiqua" panose="02040602050305030304" pitchFamily="18" charset="0"/>
              </a:rPr>
              <a:t> και </a:t>
            </a:r>
            <a:r>
              <a:rPr lang="el-GR" sz="1800" dirty="0" err="1">
                <a:latin typeface="Book Antiqua" panose="02040602050305030304" pitchFamily="18" charset="0"/>
              </a:rPr>
              <a:t>κατα</a:t>
            </a:r>
            <a:r>
              <a:rPr lang="el-GR" sz="1800" dirty="0">
                <a:latin typeface="Book Antiqua" panose="02040602050305030304" pitchFamily="18" charset="0"/>
              </a:rPr>
              <a:t>́ </a:t>
            </a:r>
            <a:r>
              <a:rPr lang="el-GR" sz="1800" dirty="0" err="1">
                <a:latin typeface="Book Antiqua" panose="02040602050305030304" pitchFamily="18" charset="0"/>
              </a:rPr>
              <a:t>συνέπεια</a:t>
            </a:r>
            <a:r>
              <a:rPr lang="el-GR" sz="1800" dirty="0">
                <a:latin typeface="Book Antiqua" panose="02040602050305030304" pitchFamily="18" charset="0"/>
              </a:rPr>
              <a:t> και την </a:t>
            </a:r>
            <a:r>
              <a:rPr lang="el-GR" sz="1800" dirty="0" err="1">
                <a:latin typeface="Book Antiqua" panose="02040602050305030304" pitchFamily="18" charset="0"/>
              </a:rPr>
              <a:t>καλλιέργεια</a:t>
            </a:r>
            <a:r>
              <a:rPr lang="el-GR" sz="1800" dirty="0">
                <a:latin typeface="Book Antiqua" panose="02040602050305030304" pitchFamily="18" charset="0"/>
              </a:rPr>
              <a:t> </a:t>
            </a:r>
            <a:r>
              <a:rPr lang="el-GR" sz="1800" dirty="0" err="1">
                <a:latin typeface="Book Antiqua" panose="02040602050305030304" pitchFamily="18" charset="0"/>
              </a:rPr>
              <a:t>αυτου</a:t>
            </a:r>
            <a:r>
              <a:rPr lang="el-GR" sz="1800" dirty="0">
                <a:latin typeface="Book Antiqua" panose="02040602050305030304" pitchFamily="18" charset="0"/>
              </a:rPr>
              <a:t>́ του </a:t>
            </a:r>
            <a:r>
              <a:rPr lang="el-GR" sz="1800" dirty="0" err="1">
                <a:latin typeface="Book Antiqua" panose="02040602050305030304" pitchFamily="18" charset="0"/>
              </a:rPr>
              <a:t>ιδιαίτερου</a:t>
            </a:r>
            <a:r>
              <a:rPr lang="el-GR" sz="1800" dirty="0">
                <a:latin typeface="Book Antiqua" panose="02040602050305030304" pitchFamily="18" charset="0"/>
              </a:rPr>
              <a:t> </a:t>
            </a:r>
            <a:r>
              <a:rPr lang="el-GR" sz="1800" dirty="0" err="1">
                <a:latin typeface="Book Antiqua" panose="02040602050305030304" pitchFamily="18" charset="0"/>
              </a:rPr>
              <a:t>τρόπου</a:t>
            </a:r>
            <a:r>
              <a:rPr lang="el-GR" sz="1800" dirty="0">
                <a:latin typeface="Book Antiqua" panose="02040602050305030304" pitchFamily="18" charset="0"/>
              </a:rPr>
              <a:t> </a:t>
            </a:r>
            <a:r>
              <a:rPr lang="el-GR" sz="1800" dirty="0" err="1">
                <a:latin typeface="Book Antiqua" panose="02040602050305030304" pitchFamily="18" charset="0"/>
              </a:rPr>
              <a:t>σκέψης</a:t>
            </a:r>
            <a:r>
              <a:rPr lang="el-GR" sz="1800" dirty="0">
                <a:latin typeface="Book Antiqua" panose="02040602050305030304" pitchFamily="18" charset="0"/>
              </a:rPr>
              <a:t> και </a:t>
            </a:r>
            <a:r>
              <a:rPr lang="el-GR" sz="1800" dirty="0" err="1">
                <a:latin typeface="Book Antiqua" panose="02040602050305030304" pitchFamily="18" charset="0"/>
              </a:rPr>
              <a:t>δράσης</a:t>
            </a:r>
            <a:r>
              <a:rPr lang="el-GR" sz="1800" dirty="0">
                <a:latin typeface="Book Antiqua" panose="02040602050305030304" pitchFamily="18" charset="0"/>
              </a:rPr>
              <a:t>. </a:t>
            </a:r>
          </a:p>
          <a:p>
            <a:endParaRPr lang="sv-SE" dirty="0"/>
          </a:p>
        </p:txBody>
      </p:sp>
      <p:sp>
        <p:nvSpPr>
          <p:cNvPr id="4" name="Content Placeholder 3">
            <a:extLst>
              <a:ext uri="{FF2B5EF4-FFF2-40B4-BE49-F238E27FC236}">
                <a16:creationId xmlns:a16="http://schemas.microsoft.com/office/drawing/2014/main" id="{BCD3261E-94DA-084E-A1D6-C44FFBC1DDE5}"/>
              </a:ext>
            </a:extLst>
          </p:cNvPr>
          <p:cNvSpPr>
            <a:spLocks noGrp="1"/>
          </p:cNvSpPr>
          <p:nvPr>
            <p:ph sz="half" idx="2"/>
          </p:nvPr>
        </p:nvSpPr>
        <p:spPr>
          <a:xfrm>
            <a:off x="4038600" y="609600"/>
            <a:ext cx="4876800" cy="5973762"/>
          </a:xfrm>
        </p:spPr>
        <p:txBody>
          <a:bodyPr/>
          <a:lstStyle/>
          <a:p>
            <a:r>
              <a:rPr lang="el-GR" sz="1800" dirty="0">
                <a:latin typeface="Book Antiqua" panose="02040602050305030304" pitchFamily="18" charset="0"/>
              </a:rPr>
              <a:t>Η </a:t>
            </a:r>
            <a:r>
              <a:rPr lang="el-GR" sz="1800" dirty="0" err="1">
                <a:latin typeface="Book Antiqua" panose="02040602050305030304" pitchFamily="18" charset="0"/>
              </a:rPr>
              <a:t>ιδιαίτερη</a:t>
            </a:r>
            <a:r>
              <a:rPr lang="el-GR" sz="1800" dirty="0">
                <a:latin typeface="Book Antiqua" panose="02040602050305030304" pitchFamily="18" charset="0"/>
              </a:rPr>
              <a:t> </a:t>
            </a:r>
            <a:r>
              <a:rPr lang="el-GR" sz="1800" dirty="0" err="1">
                <a:latin typeface="Book Antiqua" panose="02040602050305030304" pitchFamily="18" charset="0"/>
              </a:rPr>
              <a:t>φύση</a:t>
            </a:r>
            <a:r>
              <a:rPr lang="el-GR" sz="1800" dirty="0">
                <a:latin typeface="Book Antiqua" panose="02040602050305030304" pitchFamily="18" charset="0"/>
              </a:rPr>
              <a:t> των </a:t>
            </a:r>
            <a:r>
              <a:rPr lang="el-GR" sz="1800" dirty="0" err="1">
                <a:latin typeface="Book Antiqua" panose="02040602050305030304" pitchFamily="18" charset="0"/>
              </a:rPr>
              <a:t>Μαθηματικών</a:t>
            </a:r>
            <a:r>
              <a:rPr lang="el-GR" sz="1800" dirty="0">
                <a:latin typeface="Book Antiqua" panose="02040602050305030304" pitchFamily="18" charset="0"/>
              </a:rPr>
              <a:t> και η </a:t>
            </a:r>
            <a:r>
              <a:rPr lang="el-GR" sz="1800" dirty="0" err="1">
                <a:latin typeface="Book Antiqua" panose="02040602050305030304" pitchFamily="18" charset="0"/>
              </a:rPr>
              <a:t>αφηρημένη</a:t>
            </a:r>
            <a:r>
              <a:rPr lang="el-GR" sz="1800" dirty="0">
                <a:latin typeface="Book Antiqua" panose="02040602050305030304" pitchFamily="18" charset="0"/>
              </a:rPr>
              <a:t> τους </a:t>
            </a:r>
            <a:r>
              <a:rPr lang="el-GR" sz="1800" dirty="0" err="1">
                <a:latin typeface="Book Antiqua" panose="02040602050305030304" pitchFamily="18" charset="0"/>
              </a:rPr>
              <a:t>διάσταση</a:t>
            </a:r>
            <a:r>
              <a:rPr lang="el-GR" sz="1800" dirty="0">
                <a:latin typeface="Book Antiqua" panose="02040602050305030304" pitchFamily="18" charset="0"/>
              </a:rPr>
              <a:t> </a:t>
            </a:r>
            <a:r>
              <a:rPr lang="el-GR" sz="1800" dirty="0" err="1">
                <a:latin typeface="Book Antiqua" panose="02040602050305030304" pitchFamily="18" charset="0"/>
              </a:rPr>
              <a:t>απαιτούν</a:t>
            </a:r>
            <a:r>
              <a:rPr lang="el-GR" sz="1800" dirty="0">
                <a:latin typeface="Book Antiqua" panose="02040602050305030304" pitchFamily="18" charset="0"/>
              </a:rPr>
              <a:t> μια </a:t>
            </a:r>
            <a:r>
              <a:rPr lang="el-GR" sz="1800" dirty="0" err="1">
                <a:latin typeface="Book Antiqua" panose="02040602050305030304" pitchFamily="18" charset="0"/>
              </a:rPr>
              <a:t>μακροχρόνια</a:t>
            </a:r>
            <a:r>
              <a:rPr lang="el-GR" sz="1800" dirty="0">
                <a:latin typeface="Book Antiqua" panose="02040602050305030304" pitchFamily="18" charset="0"/>
              </a:rPr>
              <a:t> </a:t>
            </a:r>
            <a:r>
              <a:rPr lang="el-GR" sz="1800" dirty="0" err="1">
                <a:latin typeface="Book Antiqua" panose="02040602050305030304" pitchFamily="18" charset="0"/>
              </a:rPr>
              <a:t>διαδρομη</a:t>
            </a:r>
            <a:r>
              <a:rPr lang="el-GR" sz="1800" dirty="0">
                <a:latin typeface="Book Antiqua" panose="02040602050305030304" pitchFamily="18" charset="0"/>
              </a:rPr>
              <a:t>́ </a:t>
            </a:r>
            <a:r>
              <a:rPr lang="el-GR" sz="1800" dirty="0" err="1">
                <a:latin typeface="Book Antiqua" panose="02040602050305030304" pitchFamily="18" charset="0"/>
              </a:rPr>
              <a:t>οικοδόμησης</a:t>
            </a:r>
            <a:r>
              <a:rPr lang="el-GR" sz="1800" dirty="0">
                <a:latin typeface="Book Antiqua" panose="02040602050305030304" pitchFamily="18" charset="0"/>
              </a:rPr>
              <a:t> των </a:t>
            </a:r>
            <a:r>
              <a:rPr lang="el-GR" sz="1800" dirty="0" err="1">
                <a:latin typeface="Book Antiqua" panose="02040602050305030304" pitchFamily="18" charset="0"/>
              </a:rPr>
              <a:t>σχετικών</a:t>
            </a:r>
            <a:r>
              <a:rPr lang="el-GR" sz="1800" dirty="0">
                <a:latin typeface="Book Antiqua" panose="02040602050305030304" pitchFamily="18" charset="0"/>
              </a:rPr>
              <a:t> </a:t>
            </a:r>
            <a:r>
              <a:rPr lang="el-GR" sz="1800" dirty="0" err="1">
                <a:latin typeface="Book Antiqua" panose="02040602050305030304" pitchFamily="18" charset="0"/>
              </a:rPr>
              <a:t>εννοιών</a:t>
            </a:r>
            <a:r>
              <a:rPr lang="el-GR" sz="1800" dirty="0">
                <a:latin typeface="Book Antiqua" panose="02040602050305030304" pitchFamily="18" charset="0"/>
              </a:rPr>
              <a:t>. </a:t>
            </a:r>
          </a:p>
          <a:p>
            <a:endParaRPr lang="el-GR" sz="1800" dirty="0">
              <a:latin typeface="Book Antiqua" panose="02040602050305030304" pitchFamily="18" charset="0"/>
            </a:endParaRPr>
          </a:p>
          <a:p>
            <a:r>
              <a:rPr lang="el-GR" sz="1800" dirty="0">
                <a:latin typeface="Book Antiqua" panose="02040602050305030304" pitchFamily="18" charset="0"/>
              </a:rPr>
              <a:t>Οι </a:t>
            </a:r>
            <a:r>
              <a:rPr lang="el-GR" sz="1800" dirty="0" err="1">
                <a:latin typeface="Book Antiqua" panose="02040602050305030304" pitchFamily="18" charset="0"/>
              </a:rPr>
              <a:t>υψηλές</a:t>
            </a:r>
            <a:r>
              <a:rPr lang="el-GR" sz="1800" dirty="0">
                <a:latin typeface="Book Antiqua" panose="02040602050305030304" pitchFamily="18" charset="0"/>
              </a:rPr>
              <a:t> </a:t>
            </a:r>
            <a:r>
              <a:rPr lang="el-GR" sz="1800" dirty="0" err="1">
                <a:latin typeface="Book Antiqua" panose="02040602050305030304" pitchFamily="18" charset="0"/>
              </a:rPr>
              <a:t>μαθηματικές</a:t>
            </a:r>
            <a:r>
              <a:rPr lang="el-GR" sz="1800" dirty="0">
                <a:latin typeface="Book Antiqua" panose="02040602050305030304" pitchFamily="18" charset="0"/>
              </a:rPr>
              <a:t> </a:t>
            </a:r>
            <a:r>
              <a:rPr lang="el-GR" sz="1800" dirty="0" err="1">
                <a:latin typeface="Book Antiqua" panose="02040602050305030304" pitchFamily="18" charset="0"/>
              </a:rPr>
              <a:t>διεργασίες</a:t>
            </a:r>
            <a:r>
              <a:rPr lang="el-GR" sz="1800" dirty="0">
                <a:latin typeface="Book Antiqua" panose="02040602050305030304" pitchFamily="18" charset="0"/>
              </a:rPr>
              <a:t> και </a:t>
            </a:r>
            <a:r>
              <a:rPr lang="el-GR" sz="1800" dirty="0" err="1">
                <a:latin typeface="Book Antiqua" panose="02040602050305030304" pitchFamily="18" charset="0"/>
              </a:rPr>
              <a:t>έννοιες</a:t>
            </a:r>
            <a:r>
              <a:rPr lang="el-GR" sz="1800" dirty="0">
                <a:latin typeface="Book Antiqua" panose="02040602050305030304" pitchFamily="18" charset="0"/>
              </a:rPr>
              <a:t> δεν </a:t>
            </a:r>
            <a:r>
              <a:rPr lang="el-GR" sz="1800" dirty="0" err="1">
                <a:latin typeface="Book Antiqua" panose="02040602050305030304" pitchFamily="18" charset="0"/>
              </a:rPr>
              <a:t>μπορούν</a:t>
            </a:r>
            <a:r>
              <a:rPr lang="el-GR" sz="1800" dirty="0">
                <a:latin typeface="Book Antiqua" panose="02040602050305030304" pitchFamily="18" charset="0"/>
              </a:rPr>
              <a:t> να </a:t>
            </a:r>
            <a:r>
              <a:rPr lang="el-GR" sz="1800" dirty="0" err="1">
                <a:latin typeface="Book Antiqua" panose="02040602050305030304" pitchFamily="18" charset="0"/>
              </a:rPr>
              <a:t>δημιουργηθούν</a:t>
            </a:r>
            <a:r>
              <a:rPr lang="el-GR" sz="1800" dirty="0">
                <a:latin typeface="Book Antiqua" panose="02040602050305030304" pitchFamily="18" charset="0"/>
              </a:rPr>
              <a:t> στη </a:t>
            </a:r>
            <a:r>
              <a:rPr lang="el-GR" sz="1800" dirty="0" err="1">
                <a:latin typeface="Book Antiqua" panose="02040602050305030304" pitchFamily="18" charset="0"/>
              </a:rPr>
              <a:t>σκέψη</a:t>
            </a:r>
            <a:r>
              <a:rPr lang="el-GR" sz="1800" dirty="0">
                <a:latin typeface="Book Antiqua" panose="02040602050305030304" pitchFamily="18" charset="0"/>
              </a:rPr>
              <a:t> των </a:t>
            </a:r>
            <a:r>
              <a:rPr lang="el-GR" sz="1800" dirty="0" err="1">
                <a:latin typeface="Book Antiqua" panose="02040602050305030304" pitchFamily="18" charset="0"/>
              </a:rPr>
              <a:t>ανθρώπων</a:t>
            </a:r>
            <a:r>
              <a:rPr lang="el-GR" sz="1800" dirty="0">
                <a:latin typeface="Book Antiqua" panose="02040602050305030304" pitchFamily="18" charset="0"/>
              </a:rPr>
              <a:t> </a:t>
            </a:r>
            <a:r>
              <a:rPr lang="el-GR" sz="1800" dirty="0" err="1">
                <a:latin typeface="Book Antiqua" panose="02040602050305030304" pitchFamily="18" charset="0"/>
              </a:rPr>
              <a:t>ξαφνικα</a:t>
            </a:r>
            <a:r>
              <a:rPr lang="el-GR" sz="1800" dirty="0">
                <a:latin typeface="Book Antiqua" panose="02040602050305030304" pitchFamily="18" charset="0"/>
              </a:rPr>
              <a:t>́, </a:t>
            </a:r>
            <a:r>
              <a:rPr lang="el-GR" sz="1800" dirty="0" err="1">
                <a:latin typeface="Book Antiqua" panose="02040602050305030304" pitchFamily="18" charset="0"/>
              </a:rPr>
              <a:t>αντίθετα</a:t>
            </a:r>
            <a:r>
              <a:rPr lang="el-GR" sz="1800" dirty="0">
                <a:latin typeface="Book Antiqua" panose="02040602050305030304" pitchFamily="18" charset="0"/>
              </a:rPr>
              <a:t> </a:t>
            </a:r>
            <a:r>
              <a:rPr lang="el-GR" sz="1800" dirty="0" err="1">
                <a:latin typeface="Book Antiqua" panose="02040602050305030304" pitchFamily="18" charset="0"/>
              </a:rPr>
              <a:t>ακολουθούν</a:t>
            </a:r>
            <a:r>
              <a:rPr lang="el-GR" sz="1800" dirty="0">
                <a:latin typeface="Book Antiqua" panose="02040602050305030304" pitchFamily="18" charset="0"/>
              </a:rPr>
              <a:t> μια </a:t>
            </a:r>
            <a:r>
              <a:rPr lang="el-GR" sz="1800" dirty="0" err="1">
                <a:latin typeface="Book Antiqua" panose="02040602050305030304" pitchFamily="18" charset="0"/>
              </a:rPr>
              <a:t>προοδευτικη</a:t>
            </a:r>
            <a:r>
              <a:rPr lang="el-GR" sz="1800" dirty="0">
                <a:latin typeface="Book Antiqua" panose="02040602050305030304" pitchFamily="18" charset="0"/>
              </a:rPr>
              <a:t>́ </a:t>
            </a:r>
            <a:r>
              <a:rPr lang="el-GR" sz="1800" dirty="0" err="1">
                <a:latin typeface="Book Antiqua" panose="02040602050305030304" pitchFamily="18" charset="0"/>
              </a:rPr>
              <a:t>πορεία</a:t>
            </a:r>
            <a:r>
              <a:rPr lang="el-GR" sz="1800" dirty="0">
                <a:latin typeface="Book Antiqua" panose="02040602050305030304" pitchFamily="18" charset="0"/>
              </a:rPr>
              <a:t> </a:t>
            </a:r>
            <a:r>
              <a:rPr lang="el-GR" sz="1800" dirty="0" err="1">
                <a:latin typeface="Book Antiqua" panose="02040602050305030304" pitchFamily="18" charset="0"/>
              </a:rPr>
              <a:t>δημιουργίας</a:t>
            </a:r>
            <a:r>
              <a:rPr lang="el-GR" sz="1800" dirty="0">
                <a:latin typeface="Book Antiqua" panose="02040602050305030304" pitchFamily="18" charset="0"/>
              </a:rPr>
              <a:t> και </a:t>
            </a:r>
            <a:r>
              <a:rPr lang="el-GR" sz="1800" dirty="0" err="1">
                <a:latin typeface="Book Antiqua" panose="02040602050305030304" pitchFamily="18" charset="0"/>
              </a:rPr>
              <a:t>ανάπτυξης</a:t>
            </a:r>
            <a:r>
              <a:rPr lang="el-GR" sz="1800" dirty="0">
                <a:latin typeface="Book Antiqua" panose="02040602050305030304" pitchFamily="18" charset="0"/>
              </a:rPr>
              <a:t> στη </a:t>
            </a:r>
            <a:r>
              <a:rPr lang="el-GR" sz="1800" dirty="0" err="1">
                <a:latin typeface="Book Antiqua" panose="02040602050305030304" pitchFamily="18" charset="0"/>
              </a:rPr>
              <a:t>διάρκεια</a:t>
            </a:r>
            <a:r>
              <a:rPr lang="el-GR" sz="1800" dirty="0">
                <a:latin typeface="Book Antiqua" panose="02040602050305030304" pitchFamily="18" charset="0"/>
              </a:rPr>
              <a:t> της </a:t>
            </a:r>
            <a:r>
              <a:rPr lang="el-GR" sz="1800" dirty="0" err="1">
                <a:latin typeface="Book Antiqua" panose="02040602050305030304" pitchFamily="18" charset="0"/>
              </a:rPr>
              <a:t>οποίας</a:t>
            </a:r>
            <a:r>
              <a:rPr lang="el-GR" sz="1800" dirty="0">
                <a:latin typeface="Book Antiqua" panose="02040602050305030304" pitchFamily="18" charset="0"/>
              </a:rPr>
              <a:t> </a:t>
            </a:r>
            <a:r>
              <a:rPr lang="el-GR" sz="1800" dirty="0" err="1">
                <a:latin typeface="Book Antiqua" panose="02040602050305030304" pitchFamily="18" charset="0"/>
              </a:rPr>
              <a:t>πλουτίζονται</a:t>
            </a:r>
            <a:r>
              <a:rPr lang="el-GR" sz="1800" dirty="0">
                <a:latin typeface="Book Antiqua" panose="02040602050305030304" pitchFamily="18" charset="0"/>
              </a:rPr>
              <a:t>, </a:t>
            </a:r>
            <a:r>
              <a:rPr lang="el-GR" sz="1800" dirty="0" err="1">
                <a:latin typeface="Book Antiqua" panose="02040602050305030304" pitchFamily="18" charset="0"/>
              </a:rPr>
              <a:t>διευρύνονται</a:t>
            </a:r>
            <a:r>
              <a:rPr lang="el-GR" sz="1800" dirty="0">
                <a:latin typeface="Book Antiqua" panose="02040602050305030304" pitchFamily="18" charset="0"/>
              </a:rPr>
              <a:t> και </a:t>
            </a:r>
            <a:r>
              <a:rPr lang="el-GR" sz="1800" dirty="0" err="1">
                <a:latin typeface="Book Antiqua" panose="02040602050305030304" pitchFamily="18" charset="0"/>
              </a:rPr>
              <a:t>σταθεροποιούνται</a:t>
            </a:r>
            <a:r>
              <a:rPr lang="el-GR" sz="1800" dirty="0">
                <a:latin typeface="Book Antiqua" panose="02040602050305030304" pitchFamily="18" charset="0"/>
              </a:rPr>
              <a:t>. </a:t>
            </a:r>
          </a:p>
          <a:p>
            <a:endParaRPr lang="el-GR" sz="1800" dirty="0">
              <a:latin typeface="Book Antiqua" panose="02040602050305030304" pitchFamily="18" charset="0"/>
            </a:endParaRPr>
          </a:p>
          <a:p>
            <a:r>
              <a:rPr lang="el-GR" sz="1800" dirty="0" err="1">
                <a:latin typeface="Book Antiqua" panose="02040602050305030304" pitchFamily="18" charset="0"/>
              </a:rPr>
              <a:t>Έτσι</a:t>
            </a:r>
            <a:r>
              <a:rPr lang="el-GR" sz="1800" dirty="0">
                <a:latin typeface="Book Antiqua" panose="02040602050305030304" pitchFamily="18" charset="0"/>
              </a:rPr>
              <a:t> η </a:t>
            </a:r>
            <a:r>
              <a:rPr lang="el-GR" sz="1800" dirty="0" err="1">
                <a:latin typeface="Book Antiqua" panose="02040602050305030304" pitchFamily="18" charset="0"/>
              </a:rPr>
              <a:t>ολοκληρωμένη</a:t>
            </a:r>
            <a:r>
              <a:rPr lang="el-GR" sz="1800" dirty="0">
                <a:latin typeface="Book Antiqua" panose="02040602050305030304" pitchFamily="18" charset="0"/>
              </a:rPr>
              <a:t> </a:t>
            </a:r>
            <a:r>
              <a:rPr lang="el-GR" sz="1800" dirty="0" err="1">
                <a:latin typeface="Book Antiqua" panose="02040602050305030304" pitchFamily="18" charset="0"/>
              </a:rPr>
              <a:t>ανάπτυξη</a:t>
            </a:r>
            <a:r>
              <a:rPr lang="el-GR" sz="1800" dirty="0">
                <a:latin typeface="Book Antiqua" panose="02040602050305030304" pitchFamily="18" charset="0"/>
              </a:rPr>
              <a:t> των </a:t>
            </a:r>
            <a:r>
              <a:rPr lang="el-GR" sz="1800" dirty="0" err="1">
                <a:latin typeface="Book Antiqua" panose="02040602050305030304" pitchFamily="18" charset="0"/>
              </a:rPr>
              <a:t>μαθηματικών</a:t>
            </a:r>
            <a:r>
              <a:rPr lang="el-GR" sz="1800" dirty="0">
                <a:latin typeface="Book Antiqua" panose="02040602050305030304" pitchFamily="18" charset="0"/>
              </a:rPr>
              <a:t> </a:t>
            </a:r>
            <a:r>
              <a:rPr lang="el-GR" sz="1800" dirty="0" err="1">
                <a:latin typeface="Book Antiqua" panose="02040602050305030304" pitchFamily="18" charset="0"/>
              </a:rPr>
              <a:t>εννοιών</a:t>
            </a:r>
            <a:r>
              <a:rPr lang="el-GR" sz="1800" dirty="0">
                <a:latin typeface="Book Antiqua" panose="02040602050305030304" pitchFamily="18" charset="0"/>
              </a:rPr>
              <a:t> και </a:t>
            </a:r>
            <a:r>
              <a:rPr lang="el-GR" sz="1800" dirty="0" err="1">
                <a:latin typeface="Book Antiqua" panose="02040602050305030304" pitchFamily="18" charset="0"/>
              </a:rPr>
              <a:t>διαδικασιών</a:t>
            </a:r>
            <a:r>
              <a:rPr lang="el-GR" sz="1800" dirty="0">
                <a:latin typeface="Book Antiqua" panose="02040602050305030304" pitchFamily="18" charset="0"/>
              </a:rPr>
              <a:t> </a:t>
            </a:r>
            <a:r>
              <a:rPr lang="el-GR" sz="1800" dirty="0" err="1">
                <a:latin typeface="Book Antiqua" panose="02040602050305030304" pitchFamily="18" charset="0"/>
              </a:rPr>
              <a:t>κάνει</a:t>
            </a:r>
            <a:r>
              <a:rPr lang="el-GR" sz="1800" dirty="0">
                <a:latin typeface="Book Antiqua" panose="02040602050305030304" pitchFamily="18" charset="0"/>
              </a:rPr>
              <a:t> </a:t>
            </a:r>
            <a:r>
              <a:rPr lang="el-GR" sz="1800" dirty="0" err="1">
                <a:latin typeface="Book Antiqua" panose="02040602050305030304" pitchFamily="18" charset="0"/>
              </a:rPr>
              <a:t>απαραίτητη</a:t>
            </a:r>
            <a:r>
              <a:rPr lang="el-GR" sz="1800" dirty="0">
                <a:latin typeface="Book Antiqua" panose="02040602050305030304" pitchFamily="18" charset="0"/>
              </a:rPr>
              <a:t> την </a:t>
            </a:r>
            <a:r>
              <a:rPr lang="el-GR" sz="1800" dirty="0" err="1">
                <a:latin typeface="Book Antiqua" panose="02040602050305030304" pitchFamily="18" charset="0"/>
              </a:rPr>
              <a:t>θεμελίωση</a:t>
            </a:r>
            <a:r>
              <a:rPr lang="el-GR" sz="1800" dirty="0">
                <a:latin typeface="Book Antiqua" panose="02040602050305030304" pitchFamily="18" charset="0"/>
              </a:rPr>
              <a:t> </a:t>
            </a:r>
            <a:r>
              <a:rPr lang="el-GR" sz="1800" dirty="0" err="1">
                <a:latin typeface="Book Antiqua" panose="02040602050305030304" pitchFamily="18" charset="0"/>
              </a:rPr>
              <a:t>απο</a:t>
            </a:r>
            <a:r>
              <a:rPr lang="el-GR" sz="1800" dirty="0">
                <a:latin typeface="Book Antiqua" panose="02040602050305030304" pitchFamily="18" charset="0"/>
              </a:rPr>
              <a:t>́ τις </a:t>
            </a:r>
            <a:r>
              <a:rPr lang="el-GR" sz="1800" dirty="0" err="1">
                <a:latin typeface="Book Antiqua" panose="02040602050305030304" pitchFamily="18" charset="0"/>
              </a:rPr>
              <a:t>μικρότερες</a:t>
            </a:r>
            <a:r>
              <a:rPr lang="el-GR" sz="1800" dirty="0">
                <a:latin typeface="Book Antiqua" panose="02040602050305030304" pitchFamily="18" charset="0"/>
              </a:rPr>
              <a:t> </a:t>
            </a:r>
            <a:r>
              <a:rPr lang="el-GR" sz="1800" dirty="0" err="1">
                <a:latin typeface="Book Antiqua" panose="02040602050305030304" pitchFamily="18" charset="0"/>
              </a:rPr>
              <a:t>ηλικίες</a:t>
            </a:r>
            <a:r>
              <a:rPr lang="el-GR" sz="1800" dirty="0">
                <a:latin typeface="Book Antiqua" panose="02040602050305030304" pitchFamily="18" charset="0"/>
              </a:rPr>
              <a:t> και τη </a:t>
            </a:r>
            <a:r>
              <a:rPr lang="el-GR" sz="1800" dirty="0" err="1">
                <a:latin typeface="Book Antiqua" panose="02040602050305030304" pitchFamily="18" charset="0"/>
              </a:rPr>
              <a:t>βαθμιαία</a:t>
            </a:r>
            <a:r>
              <a:rPr lang="el-GR" sz="1800" dirty="0">
                <a:latin typeface="Book Antiqua" panose="02040602050305030304" pitchFamily="18" charset="0"/>
              </a:rPr>
              <a:t> </a:t>
            </a:r>
            <a:r>
              <a:rPr lang="el-GR" sz="1800" dirty="0" err="1">
                <a:latin typeface="Book Antiqua" panose="02040602050305030304" pitchFamily="18" charset="0"/>
              </a:rPr>
              <a:t>προσέγγιση</a:t>
            </a:r>
            <a:r>
              <a:rPr lang="el-GR" sz="1800" dirty="0">
                <a:latin typeface="Book Antiqua" panose="02040602050305030304" pitchFamily="18" charset="0"/>
              </a:rPr>
              <a:t> τους με </a:t>
            </a:r>
            <a:r>
              <a:rPr lang="el-GR" sz="1800" dirty="0" err="1">
                <a:latin typeface="Book Antiqua" panose="02040602050305030304" pitchFamily="18" charset="0"/>
              </a:rPr>
              <a:t>συστηματικές</a:t>
            </a:r>
            <a:r>
              <a:rPr lang="el-GR" sz="1800" dirty="0">
                <a:latin typeface="Book Antiqua" panose="02040602050305030304" pitchFamily="18" charset="0"/>
              </a:rPr>
              <a:t> </a:t>
            </a:r>
            <a:r>
              <a:rPr lang="el-GR" sz="1800" dirty="0" err="1">
                <a:latin typeface="Book Antiqua" panose="02040602050305030304" pitchFamily="18" charset="0"/>
              </a:rPr>
              <a:t>εμπειρίες</a:t>
            </a:r>
            <a:r>
              <a:rPr lang="el-GR" sz="1800" dirty="0">
                <a:latin typeface="Book Antiqua" panose="02040602050305030304" pitchFamily="18" charset="0"/>
              </a:rPr>
              <a:t> και </a:t>
            </a:r>
            <a:r>
              <a:rPr lang="el-GR" sz="1800" dirty="0" err="1">
                <a:latin typeface="Book Antiqua" panose="02040602050305030304" pitchFamily="18" charset="0"/>
              </a:rPr>
              <a:t>δράσεις</a:t>
            </a:r>
            <a:r>
              <a:rPr lang="el-GR" sz="1800" dirty="0">
                <a:latin typeface="Book Antiqua" panose="02040602050305030304" pitchFamily="18" charset="0"/>
              </a:rPr>
              <a:t>. </a:t>
            </a:r>
          </a:p>
          <a:p>
            <a:endParaRPr lang="el-GR" sz="1800" dirty="0">
              <a:latin typeface="Book Antiqua" panose="02040602050305030304" pitchFamily="18" charset="0"/>
            </a:endParaRPr>
          </a:p>
          <a:p>
            <a:endParaRPr lang="sv-SE" dirty="0"/>
          </a:p>
        </p:txBody>
      </p:sp>
    </p:spTree>
    <p:extLst>
      <p:ext uri="{BB962C8B-B14F-4D97-AF65-F5344CB8AC3E}">
        <p14:creationId xmlns:p14="http://schemas.microsoft.com/office/powerpoint/2010/main" val="2924612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E1EB3-6C4D-624F-A796-3CF9ED0F231E}"/>
              </a:ext>
            </a:extLst>
          </p:cNvPr>
          <p:cNvSpPr>
            <a:spLocks noGrp="1"/>
          </p:cNvSpPr>
          <p:nvPr>
            <p:ph type="title"/>
          </p:nvPr>
        </p:nvSpPr>
        <p:spPr>
          <a:xfrm>
            <a:off x="457200" y="274638"/>
            <a:ext cx="8229600" cy="457199"/>
          </a:xfrm>
        </p:spPr>
        <p:txBody>
          <a:bodyPr>
            <a:normAutofit/>
          </a:bodyPr>
          <a:lstStyle/>
          <a:p>
            <a:r>
              <a:rPr lang="el-GR" sz="2000" b="1" dirty="0">
                <a:latin typeface="Book Antiqua" panose="02040602050305030304" pitchFamily="18" charset="0"/>
              </a:rPr>
              <a:t>διαδρομές ή τροχιές ανάπτυξης εννοιών γύρω από άξονες</a:t>
            </a:r>
            <a:endParaRPr lang="sv-SE" sz="2000" b="1" dirty="0">
              <a:latin typeface="Book Antiqua" panose="02040602050305030304" pitchFamily="18" charset="0"/>
            </a:endParaRPr>
          </a:p>
        </p:txBody>
      </p:sp>
      <p:sp>
        <p:nvSpPr>
          <p:cNvPr id="3" name="Content Placeholder 2">
            <a:extLst>
              <a:ext uri="{FF2B5EF4-FFF2-40B4-BE49-F238E27FC236}">
                <a16:creationId xmlns:a16="http://schemas.microsoft.com/office/drawing/2014/main" id="{1ECF48B7-F1B2-6447-A19E-335CCCAD4A49}"/>
              </a:ext>
            </a:extLst>
          </p:cNvPr>
          <p:cNvSpPr>
            <a:spLocks noGrp="1"/>
          </p:cNvSpPr>
          <p:nvPr>
            <p:ph sz="half" idx="1"/>
          </p:nvPr>
        </p:nvSpPr>
        <p:spPr>
          <a:xfrm>
            <a:off x="457200" y="914400"/>
            <a:ext cx="5334000" cy="5668962"/>
          </a:xfrm>
        </p:spPr>
        <p:txBody>
          <a:bodyPr>
            <a:normAutofit/>
          </a:bodyPr>
          <a:lstStyle/>
          <a:p>
            <a:endParaRPr lang="el-GR" sz="1800" b="1" dirty="0">
              <a:solidFill>
                <a:srgbClr val="C00000"/>
              </a:solidFill>
              <a:latin typeface="Book Antiqua" panose="02040602050305030304" pitchFamily="18" charset="0"/>
            </a:endParaRPr>
          </a:p>
          <a:p>
            <a:r>
              <a:rPr lang="el-GR" sz="1800" b="1" dirty="0" err="1">
                <a:solidFill>
                  <a:srgbClr val="C00000"/>
                </a:solidFill>
                <a:latin typeface="Book Antiqua" panose="02040602050305030304" pitchFamily="18" charset="0"/>
              </a:rPr>
              <a:t>Αριθμοι</a:t>
            </a:r>
            <a:r>
              <a:rPr lang="el-GR" sz="1800" b="1" dirty="0">
                <a:solidFill>
                  <a:srgbClr val="C00000"/>
                </a:solidFill>
                <a:latin typeface="Book Antiqua" panose="02040602050305030304" pitchFamily="18" charset="0"/>
              </a:rPr>
              <a:t>́ και </a:t>
            </a:r>
            <a:r>
              <a:rPr lang="el-GR" sz="1800" b="1" dirty="0" err="1">
                <a:solidFill>
                  <a:srgbClr val="C00000"/>
                </a:solidFill>
                <a:latin typeface="Book Antiqua" panose="02040602050305030304" pitchFamily="18" charset="0"/>
              </a:rPr>
              <a:t>πράξεις</a:t>
            </a:r>
            <a:r>
              <a:rPr lang="el-GR" sz="1800" b="1" dirty="0">
                <a:solidFill>
                  <a:srgbClr val="C00000"/>
                </a:solidFill>
                <a:latin typeface="Book Antiqua" panose="02040602050305030304" pitchFamily="18" charset="0"/>
              </a:rPr>
              <a:t>: </a:t>
            </a:r>
            <a:r>
              <a:rPr lang="el-GR" sz="1800" dirty="0" err="1">
                <a:latin typeface="Book Antiqua" panose="02040602050305030304" pitchFamily="18" charset="0"/>
              </a:rPr>
              <a:t>Φυσικοι</a:t>
            </a:r>
            <a:r>
              <a:rPr lang="el-GR" sz="1800" dirty="0">
                <a:latin typeface="Book Antiqua" panose="02040602050305030304" pitchFamily="18" charset="0"/>
              </a:rPr>
              <a:t>́ </a:t>
            </a:r>
            <a:r>
              <a:rPr lang="el-GR" sz="1800" dirty="0" err="1">
                <a:latin typeface="Book Antiqua" panose="02040602050305030304" pitchFamily="18" charset="0"/>
              </a:rPr>
              <a:t>αριθμοι</a:t>
            </a:r>
            <a:r>
              <a:rPr lang="el-GR" sz="1800" dirty="0">
                <a:latin typeface="Book Antiqua" panose="02040602050305030304" pitchFamily="18" charset="0"/>
              </a:rPr>
              <a:t>́ ως το 10 και </a:t>
            </a:r>
            <a:r>
              <a:rPr lang="el-GR" sz="1800" dirty="0" err="1">
                <a:latin typeface="Book Antiqua" panose="02040602050305030304" pitchFamily="18" charset="0"/>
              </a:rPr>
              <a:t>πράξεις</a:t>
            </a:r>
            <a:r>
              <a:rPr lang="el-GR" sz="1800" dirty="0">
                <a:latin typeface="Book Antiqua" panose="02040602050305030304" pitchFamily="18" charset="0"/>
              </a:rPr>
              <a:t> </a:t>
            </a:r>
          </a:p>
          <a:p>
            <a:endParaRPr lang="el-GR" sz="1800" dirty="0">
              <a:latin typeface="Book Antiqua" panose="02040602050305030304" pitchFamily="18" charset="0"/>
            </a:endParaRPr>
          </a:p>
          <a:p>
            <a:r>
              <a:rPr lang="el-GR" sz="1800" b="1" dirty="0" err="1">
                <a:solidFill>
                  <a:srgbClr val="C00000"/>
                </a:solidFill>
                <a:latin typeface="Book Antiqua" panose="02040602050305030304" pitchFamily="18" charset="0"/>
              </a:rPr>
              <a:t>Χώρος</a:t>
            </a:r>
            <a:r>
              <a:rPr lang="el-GR" sz="1800" b="1" dirty="0">
                <a:solidFill>
                  <a:srgbClr val="C00000"/>
                </a:solidFill>
                <a:latin typeface="Book Antiqua" panose="02040602050305030304" pitchFamily="18" charset="0"/>
              </a:rPr>
              <a:t> και </a:t>
            </a:r>
            <a:r>
              <a:rPr lang="el-GR" sz="1800" b="1" dirty="0" err="1">
                <a:solidFill>
                  <a:srgbClr val="C00000"/>
                </a:solidFill>
                <a:latin typeface="Book Antiqua" panose="02040602050305030304" pitchFamily="18" charset="0"/>
              </a:rPr>
              <a:t>Γεωμετρία</a:t>
            </a:r>
            <a:r>
              <a:rPr lang="el-GR" sz="1800" b="1" dirty="0">
                <a:solidFill>
                  <a:srgbClr val="C00000"/>
                </a:solidFill>
                <a:latin typeface="Book Antiqua" panose="02040602050305030304" pitchFamily="18" charset="0"/>
              </a:rPr>
              <a:t>: </a:t>
            </a:r>
            <a:r>
              <a:rPr lang="el-GR" sz="1800" dirty="0" err="1">
                <a:latin typeface="Book Antiqua" panose="02040602050305030304" pitchFamily="18" charset="0"/>
              </a:rPr>
              <a:t>Προσανατολισμός</a:t>
            </a:r>
            <a:r>
              <a:rPr lang="el-GR" sz="1800" dirty="0">
                <a:latin typeface="Book Antiqua" panose="02040602050305030304" pitchFamily="18" charset="0"/>
              </a:rPr>
              <a:t> στο </a:t>
            </a:r>
            <a:r>
              <a:rPr lang="el-GR" sz="1800" dirty="0" err="1">
                <a:latin typeface="Book Antiqua" panose="02040602050305030304" pitchFamily="18" charset="0"/>
              </a:rPr>
              <a:t>χώρο</a:t>
            </a:r>
            <a:r>
              <a:rPr lang="el-GR" sz="1800" dirty="0">
                <a:latin typeface="Book Antiqua" panose="02040602050305030304" pitchFamily="18" charset="0"/>
              </a:rPr>
              <a:t>, </a:t>
            </a:r>
            <a:r>
              <a:rPr lang="el-GR" sz="1800" dirty="0" err="1">
                <a:latin typeface="Book Antiqua" panose="02040602050305030304" pitchFamily="18" charset="0"/>
              </a:rPr>
              <a:t>γεωμετρικα</a:t>
            </a:r>
            <a:r>
              <a:rPr lang="el-GR" sz="1800" dirty="0">
                <a:latin typeface="Book Antiqua" panose="02040602050305030304" pitchFamily="18" charset="0"/>
              </a:rPr>
              <a:t>́ </a:t>
            </a:r>
            <a:r>
              <a:rPr lang="el-GR" sz="1800" dirty="0" err="1">
                <a:latin typeface="Book Antiqua" panose="02040602050305030304" pitchFamily="18" charset="0"/>
              </a:rPr>
              <a:t>σχήματα</a:t>
            </a:r>
            <a:r>
              <a:rPr lang="el-GR" sz="1800" dirty="0">
                <a:latin typeface="Book Antiqua" panose="02040602050305030304" pitchFamily="18" charset="0"/>
              </a:rPr>
              <a:t>, </a:t>
            </a:r>
            <a:r>
              <a:rPr lang="el-GR" sz="1800" dirty="0" err="1">
                <a:latin typeface="Book Antiqua" panose="02040602050305030304" pitchFamily="18" charset="0"/>
              </a:rPr>
              <a:t>μετασχηματισμοι</a:t>
            </a:r>
            <a:r>
              <a:rPr lang="el-GR" sz="1800" dirty="0">
                <a:latin typeface="Book Antiqua" panose="02040602050305030304" pitchFamily="18" charset="0"/>
              </a:rPr>
              <a:t>́ και </a:t>
            </a:r>
            <a:r>
              <a:rPr lang="el-GR" sz="1800" dirty="0" err="1">
                <a:latin typeface="Book Antiqua" panose="02040602050305030304" pitchFamily="18" charset="0"/>
              </a:rPr>
              <a:t>οπτικοποίηση</a:t>
            </a:r>
            <a:r>
              <a:rPr lang="el-GR" sz="1800" dirty="0">
                <a:latin typeface="Book Antiqua" panose="02040602050305030304" pitchFamily="18" charset="0"/>
              </a:rPr>
              <a:t> </a:t>
            </a:r>
          </a:p>
          <a:p>
            <a:endParaRPr lang="el-GR" sz="1800" dirty="0">
              <a:latin typeface="Book Antiqua" panose="02040602050305030304" pitchFamily="18" charset="0"/>
            </a:endParaRPr>
          </a:p>
          <a:p>
            <a:r>
              <a:rPr lang="el-GR" sz="1800" b="1" dirty="0" err="1">
                <a:solidFill>
                  <a:srgbClr val="C00000"/>
                </a:solidFill>
                <a:latin typeface="Book Antiqua" panose="02040602050305030304" pitchFamily="18" charset="0"/>
              </a:rPr>
              <a:t>Εισαγωγη</a:t>
            </a:r>
            <a:r>
              <a:rPr lang="el-GR" sz="1800" b="1" dirty="0">
                <a:solidFill>
                  <a:srgbClr val="C00000"/>
                </a:solidFill>
                <a:latin typeface="Book Antiqua" panose="02040602050305030304" pitchFamily="18" charset="0"/>
              </a:rPr>
              <a:t>́ στην </a:t>
            </a:r>
            <a:r>
              <a:rPr lang="el-GR" sz="1800" b="1" dirty="0" err="1">
                <a:solidFill>
                  <a:srgbClr val="C00000"/>
                </a:solidFill>
                <a:latin typeface="Book Antiqua" panose="02040602050305030304" pitchFamily="18" charset="0"/>
              </a:rPr>
              <a:t>Αλγεβρικη</a:t>
            </a:r>
            <a:r>
              <a:rPr lang="el-GR" sz="1800" b="1" dirty="0">
                <a:solidFill>
                  <a:srgbClr val="C00000"/>
                </a:solidFill>
                <a:latin typeface="Book Antiqua" panose="02040602050305030304" pitchFamily="18" charset="0"/>
              </a:rPr>
              <a:t>́ </a:t>
            </a:r>
            <a:r>
              <a:rPr lang="el-GR" sz="1800" b="1" dirty="0" err="1">
                <a:solidFill>
                  <a:srgbClr val="C00000"/>
                </a:solidFill>
                <a:latin typeface="Book Antiqua" panose="02040602050305030304" pitchFamily="18" charset="0"/>
              </a:rPr>
              <a:t>σκέψη</a:t>
            </a:r>
            <a:r>
              <a:rPr lang="el-GR" sz="1800" b="1" dirty="0">
                <a:solidFill>
                  <a:srgbClr val="C00000"/>
                </a:solidFill>
                <a:latin typeface="Book Antiqua" panose="02040602050305030304" pitchFamily="18" charset="0"/>
              </a:rPr>
              <a:t>: </a:t>
            </a:r>
            <a:r>
              <a:rPr lang="el-GR" sz="1800" dirty="0" err="1">
                <a:latin typeface="Book Antiqua" panose="02040602050305030304" pitchFamily="18" charset="0"/>
              </a:rPr>
              <a:t>Κανονικότητες</a:t>
            </a:r>
            <a:r>
              <a:rPr lang="el-GR" sz="1800" dirty="0">
                <a:latin typeface="Book Antiqua" panose="02040602050305030304" pitchFamily="18" charset="0"/>
              </a:rPr>
              <a:t> και </a:t>
            </a:r>
            <a:r>
              <a:rPr lang="el-GR" sz="1800" dirty="0" err="1">
                <a:latin typeface="Book Antiqua" panose="02040602050305030304" pitchFamily="18" charset="0"/>
              </a:rPr>
              <a:t>ισότητες</a:t>
            </a:r>
            <a:r>
              <a:rPr lang="el-GR" sz="1800" dirty="0">
                <a:latin typeface="Book Antiqua" panose="02040602050305030304" pitchFamily="18" charset="0"/>
              </a:rPr>
              <a:t> </a:t>
            </a:r>
          </a:p>
          <a:p>
            <a:endParaRPr lang="el-GR" sz="1800" dirty="0">
              <a:latin typeface="Book Antiqua" panose="02040602050305030304" pitchFamily="18" charset="0"/>
            </a:endParaRPr>
          </a:p>
          <a:p>
            <a:r>
              <a:rPr lang="el-GR" sz="1800" b="1" dirty="0" err="1">
                <a:solidFill>
                  <a:srgbClr val="C00000"/>
                </a:solidFill>
                <a:latin typeface="Book Antiqua" panose="02040602050305030304" pitchFamily="18" charset="0"/>
              </a:rPr>
              <a:t>Μετρήσεις</a:t>
            </a:r>
            <a:r>
              <a:rPr lang="el-GR" sz="1800" b="1" dirty="0">
                <a:solidFill>
                  <a:srgbClr val="C00000"/>
                </a:solidFill>
                <a:latin typeface="Book Antiqua" panose="02040602050305030304" pitchFamily="18" charset="0"/>
              </a:rPr>
              <a:t>: </a:t>
            </a:r>
            <a:r>
              <a:rPr lang="el-GR" sz="1800" dirty="0" err="1">
                <a:latin typeface="Book Antiqua" panose="02040602050305030304" pitchFamily="18" charset="0"/>
              </a:rPr>
              <a:t>Εισαγωγη</a:t>
            </a:r>
            <a:r>
              <a:rPr lang="el-GR" sz="1800" dirty="0">
                <a:latin typeface="Book Antiqua" panose="02040602050305030304" pitchFamily="18" charset="0"/>
              </a:rPr>
              <a:t>́ στη </a:t>
            </a:r>
            <a:r>
              <a:rPr lang="el-GR" sz="1800" dirty="0" err="1">
                <a:latin typeface="Book Antiqua" panose="02040602050305030304" pitchFamily="18" charset="0"/>
              </a:rPr>
              <a:t>μέτρηση</a:t>
            </a:r>
            <a:r>
              <a:rPr lang="el-GR" sz="1800" dirty="0">
                <a:latin typeface="Book Antiqua" panose="02040602050305030304" pitchFamily="18" charset="0"/>
              </a:rPr>
              <a:t> </a:t>
            </a:r>
            <a:r>
              <a:rPr lang="el-GR" sz="1800" dirty="0" err="1">
                <a:latin typeface="Book Antiqua" panose="02040602050305030304" pitchFamily="18" charset="0"/>
              </a:rPr>
              <a:t>μήκους</a:t>
            </a:r>
            <a:r>
              <a:rPr lang="el-GR" sz="1800" dirty="0">
                <a:latin typeface="Book Antiqua" panose="02040602050305030304" pitchFamily="18" charset="0"/>
              </a:rPr>
              <a:t>, </a:t>
            </a:r>
            <a:r>
              <a:rPr lang="el-GR" sz="1800" dirty="0" err="1">
                <a:latin typeface="Book Antiqua" panose="02040602050305030304" pitchFamily="18" charset="0"/>
              </a:rPr>
              <a:t>επιφάνειας</a:t>
            </a:r>
            <a:r>
              <a:rPr lang="el-GR" sz="1800" dirty="0">
                <a:latin typeface="Book Antiqua" panose="02040602050305030304" pitchFamily="18" charset="0"/>
              </a:rPr>
              <a:t>, </a:t>
            </a:r>
            <a:r>
              <a:rPr lang="el-GR" sz="1800" dirty="0" err="1">
                <a:latin typeface="Book Antiqua" panose="02040602050305030304" pitchFamily="18" charset="0"/>
              </a:rPr>
              <a:t>όγκου</a:t>
            </a:r>
            <a:r>
              <a:rPr lang="el-GR" sz="1800" dirty="0">
                <a:latin typeface="Book Antiqua" panose="02040602050305030304" pitchFamily="18" charset="0"/>
              </a:rPr>
              <a:t> και </a:t>
            </a:r>
            <a:r>
              <a:rPr lang="el-GR" sz="1800" dirty="0" err="1">
                <a:latin typeface="Book Antiqua" panose="02040602050305030304" pitchFamily="18" charset="0"/>
              </a:rPr>
              <a:t>χωρητικότητας</a:t>
            </a:r>
            <a:r>
              <a:rPr lang="el-GR" sz="1800" dirty="0">
                <a:latin typeface="Book Antiqua" panose="02040602050305030304" pitchFamily="18" charset="0"/>
              </a:rPr>
              <a:t> </a:t>
            </a:r>
          </a:p>
          <a:p>
            <a:endParaRPr lang="el-GR" sz="1800" dirty="0">
              <a:latin typeface="Book Antiqua" panose="02040602050305030304" pitchFamily="18" charset="0"/>
            </a:endParaRPr>
          </a:p>
          <a:p>
            <a:r>
              <a:rPr lang="el-GR" sz="1800" b="1" dirty="0" err="1">
                <a:solidFill>
                  <a:srgbClr val="C00000"/>
                </a:solidFill>
                <a:latin typeface="Book Antiqua" panose="02040602050305030304" pitchFamily="18" charset="0"/>
              </a:rPr>
              <a:t>Στοχαστικα</a:t>
            </a:r>
            <a:r>
              <a:rPr lang="el-GR" sz="1800" b="1" dirty="0">
                <a:solidFill>
                  <a:srgbClr val="C00000"/>
                </a:solidFill>
                <a:latin typeface="Book Antiqua" panose="02040602050305030304" pitchFamily="18" charset="0"/>
              </a:rPr>
              <a:t>́ </a:t>
            </a:r>
            <a:r>
              <a:rPr lang="el-GR" sz="1800" b="1" dirty="0" err="1">
                <a:solidFill>
                  <a:srgbClr val="C00000"/>
                </a:solidFill>
                <a:latin typeface="Book Antiqua" panose="02040602050305030304" pitchFamily="18" charset="0"/>
              </a:rPr>
              <a:t>Μαθηματικα</a:t>
            </a:r>
            <a:r>
              <a:rPr lang="el-GR" sz="1800" b="1" dirty="0">
                <a:solidFill>
                  <a:srgbClr val="C00000"/>
                </a:solidFill>
                <a:latin typeface="Book Antiqua" panose="02040602050305030304" pitchFamily="18" charset="0"/>
              </a:rPr>
              <a:t>́: </a:t>
            </a:r>
            <a:r>
              <a:rPr lang="el-GR" sz="1800" dirty="0" err="1">
                <a:latin typeface="Book Antiqua" panose="02040602050305030304" pitchFamily="18" charset="0"/>
              </a:rPr>
              <a:t>Οργάνωση</a:t>
            </a:r>
            <a:r>
              <a:rPr lang="el-GR" sz="1800" dirty="0">
                <a:latin typeface="Book Antiqua" panose="02040602050305030304" pitchFamily="18" charset="0"/>
              </a:rPr>
              <a:t> </a:t>
            </a:r>
            <a:r>
              <a:rPr lang="el-GR" sz="1800" dirty="0" err="1">
                <a:latin typeface="Book Antiqua" panose="02040602050305030304" pitchFamily="18" charset="0"/>
              </a:rPr>
              <a:t>δεδομένων</a:t>
            </a:r>
            <a:r>
              <a:rPr lang="el-GR" sz="1800" dirty="0">
                <a:latin typeface="Book Antiqua" panose="02040602050305030304" pitchFamily="18" charset="0"/>
              </a:rPr>
              <a:t> και </a:t>
            </a:r>
            <a:r>
              <a:rPr lang="el-GR" sz="1800" dirty="0" err="1">
                <a:latin typeface="Book Antiqua" panose="02040602050305030304" pitchFamily="18" charset="0"/>
              </a:rPr>
              <a:t>εισαγωγη</a:t>
            </a:r>
            <a:r>
              <a:rPr lang="el-GR" sz="1800" dirty="0">
                <a:latin typeface="Book Antiqua" panose="02040602050305030304" pitchFamily="18" charset="0"/>
              </a:rPr>
              <a:t>́ στην </a:t>
            </a:r>
            <a:r>
              <a:rPr lang="el-GR" sz="1800" dirty="0" err="1">
                <a:latin typeface="Book Antiqua" panose="02040602050305030304" pitchFamily="18" charset="0"/>
              </a:rPr>
              <a:t>πιθανότητα</a:t>
            </a:r>
            <a:r>
              <a:rPr lang="el-GR" sz="1800" dirty="0">
                <a:latin typeface="Book Antiqua" panose="02040602050305030304" pitchFamily="18" charset="0"/>
              </a:rPr>
              <a:t> </a:t>
            </a:r>
          </a:p>
        </p:txBody>
      </p:sp>
      <p:pic>
        <p:nvPicPr>
          <p:cNvPr id="7" name="Picture 2" descr="C:\Users\chronaki\Desktop\ADMIN_Volos_2011\Hmerida_Mathematics_EarlyAges_2012\fotos\8photos\Picture5.jpg">
            <a:extLst>
              <a:ext uri="{FF2B5EF4-FFF2-40B4-BE49-F238E27FC236}">
                <a16:creationId xmlns:a16="http://schemas.microsoft.com/office/drawing/2014/main" id="{3C7E3C08-4ABB-B14B-A0CB-F66820400CE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53200" y="2335212"/>
            <a:ext cx="2019300" cy="2187575"/>
          </a:xfrm>
          <a:prstGeom prst="rect">
            <a:avLst/>
          </a:prstGeom>
          <a:noFill/>
          <a:extLst>
            <a:ext uri="{909E8E84-426E-40DD-AFC4-6F175D3DCCD1}">
              <a14:hiddenFill xmlns:a14="http://schemas.microsoft.com/office/drawing/2010/main">
                <a:solidFill>
                  <a:srgbClr val="FFFFFF"/>
                </a:solidFill>
              </a14:hiddenFill>
            </a:ext>
          </a:extLst>
        </p:spPr>
      </p:pic>
      <p:pic>
        <p:nvPicPr>
          <p:cNvPr id="27649" name="Picture 1" descr="page135image32653312">
            <a:extLst>
              <a:ext uri="{FF2B5EF4-FFF2-40B4-BE49-F238E27FC236}">
                <a16:creationId xmlns:a16="http://schemas.microsoft.com/office/drawing/2014/main" id="{C78048F2-CB48-5845-AD2B-529F1E2551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241800" cy="111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3557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328E8-690E-6741-9DD6-3965B9A6DD30}"/>
              </a:ext>
            </a:extLst>
          </p:cNvPr>
          <p:cNvSpPr>
            <a:spLocks noGrp="1"/>
          </p:cNvSpPr>
          <p:nvPr>
            <p:ph type="title"/>
          </p:nvPr>
        </p:nvSpPr>
        <p:spPr/>
        <p:txBody>
          <a:bodyPr>
            <a:normAutofit/>
          </a:bodyPr>
          <a:lstStyle/>
          <a:p>
            <a:r>
              <a:rPr lang="el-GR" sz="3600" dirty="0">
                <a:latin typeface="Book Antiqua" panose="02040602050305030304" pitchFamily="18" charset="0"/>
              </a:rPr>
              <a:t>αναλυτικό πρόγραμμα </a:t>
            </a:r>
            <a:r>
              <a:rPr lang="sv-SE" sz="3600" dirty="0">
                <a:latin typeface="Book Antiqua" panose="02040602050305030304" pitchFamily="18" charset="0"/>
              </a:rPr>
              <a:t>:: curriculum</a:t>
            </a:r>
          </a:p>
        </p:txBody>
      </p:sp>
      <p:sp>
        <p:nvSpPr>
          <p:cNvPr id="3" name="Content Placeholder 2">
            <a:extLst>
              <a:ext uri="{FF2B5EF4-FFF2-40B4-BE49-F238E27FC236}">
                <a16:creationId xmlns:a16="http://schemas.microsoft.com/office/drawing/2014/main" id="{DC0A8A5F-5E63-AF4D-B50B-29DE7104A024}"/>
              </a:ext>
            </a:extLst>
          </p:cNvPr>
          <p:cNvSpPr>
            <a:spLocks noGrp="1"/>
          </p:cNvSpPr>
          <p:nvPr>
            <p:ph idx="1"/>
          </p:nvPr>
        </p:nvSpPr>
        <p:spPr/>
        <p:txBody>
          <a:bodyPr/>
          <a:lstStyle/>
          <a:p>
            <a:endParaRPr lang="sv-SE" dirty="0">
              <a:latin typeface="Book Antiqua" panose="02040602050305030304" pitchFamily="18" charset="0"/>
            </a:endParaRPr>
          </a:p>
          <a:p>
            <a:r>
              <a:rPr lang="el-GR" dirty="0">
                <a:latin typeface="Book Antiqua" panose="02040602050305030304" pitchFamily="18" charset="0"/>
              </a:rPr>
              <a:t>…αναφέρεται στο επίσημο αντικείμενο όπως αυτό μεταφέρεται μέσω μιας εθνικής</a:t>
            </a:r>
            <a:r>
              <a:rPr lang="sv-SE" dirty="0">
                <a:latin typeface="Book Antiqua" panose="02040602050305030304" pitchFamily="18" charset="0"/>
              </a:rPr>
              <a:t> </a:t>
            </a:r>
            <a:r>
              <a:rPr lang="el-GR" dirty="0">
                <a:latin typeface="Book Antiqua" panose="02040602050305030304" pitchFamily="18" charset="0"/>
              </a:rPr>
              <a:t>ή/και παγκόσμιας εκπαιδευτικής πολιτικής και ενός συστήματος διοίκησης ή διακυβέρνησης με στόχο να παρέχει οδηγίες για την εφαρμογή του σε όλες τις σχολικές μονάδες.</a:t>
            </a:r>
          </a:p>
          <a:p>
            <a:pPr marL="0" indent="0">
              <a:buNone/>
            </a:pPr>
            <a:endParaRPr lang="sv-SE" dirty="0"/>
          </a:p>
        </p:txBody>
      </p:sp>
    </p:spTree>
    <p:extLst>
      <p:ext uri="{BB962C8B-B14F-4D97-AF65-F5344CB8AC3E}">
        <p14:creationId xmlns:p14="http://schemas.microsoft.com/office/powerpoint/2010/main" val="28164773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0A2A6-86A8-D947-AC91-44E268C576EE}"/>
              </a:ext>
            </a:extLst>
          </p:cNvPr>
          <p:cNvSpPr>
            <a:spLocks noGrp="1"/>
          </p:cNvSpPr>
          <p:nvPr>
            <p:ph type="title"/>
          </p:nvPr>
        </p:nvSpPr>
        <p:spPr>
          <a:xfrm>
            <a:off x="457200" y="274638"/>
            <a:ext cx="8229600" cy="868362"/>
          </a:xfrm>
        </p:spPr>
        <p:txBody>
          <a:bodyPr>
            <a:normAutofit/>
          </a:bodyPr>
          <a:lstStyle/>
          <a:p>
            <a:r>
              <a:rPr lang="el-GR" sz="3600" dirty="0">
                <a:latin typeface="Book Antiqua" panose="02040602050305030304" pitchFamily="18" charset="0"/>
              </a:rPr>
              <a:t>εργασία / παιχνίδι</a:t>
            </a:r>
            <a:endParaRPr lang="sv-SE" sz="3600" dirty="0">
              <a:latin typeface="Book Antiqua" panose="02040602050305030304" pitchFamily="18" charset="0"/>
            </a:endParaRPr>
          </a:p>
        </p:txBody>
      </p:sp>
      <p:sp>
        <p:nvSpPr>
          <p:cNvPr id="3" name="Content Placeholder 2">
            <a:extLst>
              <a:ext uri="{FF2B5EF4-FFF2-40B4-BE49-F238E27FC236}">
                <a16:creationId xmlns:a16="http://schemas.microsoft.com/office/drawing/2014/main" id="{25E5613B-48D6-B747-B842-59409AC4B0BE}"/>
              </a:ext>
            </a:extLst>
          </p:cNvPr>
          <p:cNvSpPr>
            <a:spLocks noGrp="1"/>
          </p:cNvSpPr>
          <p:nvPr>
            <p:ph sz="half" idx="1"/>
          </p:nvPr>
        </p:nvSpPr>
        <p:spPr>
          <a:xfrm>
            <a:off x="457200" y="1600200"/>
            <a:ext cx="4343400" cy="4525963"/>
          </a:xfrm>
        </p:spPr>
        <p:txBody>
          <a:bodyPr>
            <a:normAutofit/>
          </a:bodyPr>
          <a:lstStyle/>
          <a:p>
            <a:r>
              <a:rPr lang="el-GR" sz="2000" dirty="0">
                <a:latin typeface="Times New Roman" panose="02020603050405020304" pitchFamily="18" charset="0"/>
                <a:cs typeface="Times New Roman" panose="02020603050405020304" pitchFamily="18" charset="0"/>
              </a:rPr>
              <a:t>Αποσαφηνίζεται ότι τα περισσότερα από τα στοιχεία αυτά τα παιδιά της προσχολικής ηλικίας δεν τα </a:t>
            </a:r>
            <a:r>
              <a:rPr lang="sv-SE" sz="2000" dirty="0">
                <a:latin typeface="Times New Roman" panose="02020603050405020304" pitchFamily="18" charset="0"/>
                <a:cs typeface="Times New Roman" panose="02020603050405020304" pitchFamily="18" charset="0"/>
              </a:rPr>
              <a:t>’</a:t>
            </a:r>
            <a:r>
              <a:rPr lang="el-GR" sz="2000" dirty="0">
                <a:latin typeface="Times New Roman" panose="02020603050405020304" pitchFamily="18" charset="0"/>
                <a:cs typeface="Times New Roman" panose="02020603050405020304" pitchFamily="18" charset="0"/>
              </a:rPr>
              <a:t>διδάσκονται</a:t>
            </a:r>
            <a:r>
              <a:rPr lang="sv-SE" sz="2000" dirty="0">
                <a:latin typeface="Times New Roman" panose="02020603050405020304" pitchFamily="18" charset="0"/>
                <a:cs typeface="Times New Roman" panose="02020603050405020304" pitchFamily="18" charset="0"/>
              </a:rPr>
              <a:t>’ </a:t>
            </a:r>
            <a:r>
              <a:rPr lang="el-GR" sz="2000" dirty="0">
                <a:latin typeface="Times New Roman" panose="02020603050405020304" pitchFamily="18" charset="0"/>
                <a:cs typeface="Times New Roman" panose="02020603050405020304" pitchFamily="18" charset="0"/>
              </a:rPr>
              <a:t>ούτε τα </a:t>
            </a:r>
            <a:r>
              <a:rPr lang="sv-SE" sz="2000" dirty="0">
                <a:latin typeface="Times New Roman" panose="02020603050405020304" pitchFamily="18" charset="0"/>
                <a:cs typeface="Times New Roman" panose="02020603050405020304" pitchFamily="18" charset="0"/>
              </a:rPr>
              <a:t>’</a:t>
            </a:r>
            <a:r>
              <a:rPr lang="el-GR" sz="2000" dirty="0">
                <a:latin typeface="Times New Roman" panose="02020603050405020304" pitchFamily="18" charset="0"/>
                <a:cs typeface="Times New Roman" panose="02020603050405020304" pitchFamily="18" charset="0"/>
              </a:rPr>
              <a:t>μαθαίνουν</a:t>
            </a:r>
            <a:r>
              <a:rPr lang="sv-SE" sz="2000" dirty="0">
                <a:latin typeface="Times New Roman" panose="02020603050405020304" pitchFamily="18" charset="0"/>
                <a:cs typeface="Times New Roman" panose="02020603050405020304" pitchFamily="18" charset="0"/>
              </a:rPr>
              <a:t>’</a:t>
            </a:r>
            <a:r>
              <a:rPr lang="el-GR" sz="2000" dirty="0">
                <a:latin typeface="Times New Roman" panose="02020603050405020304" pitchFamily="18" charset="0"/>
                <a:cs typeface="Times New Roman" panose="02020603050405020304" pitchFamily="18" charset="0"/>
              </a:rPr>
              <a:t> με την παραδοσιακή έννοια των όρων. </a:t>
            </a:r>
          </a:p>
          <a:p>
            <a:r>
              <a:rPr lang="el-GR" sz="2000" dirty="0">
                <a:latin typeface="Times New Roman" panose="02020603050405020304" pitchFamily="18" charset="0"/>
                <a:cs typeface="Times New Roman" panose="02020603050405020304" pitchFamily="18" charset="0"/>
              </a:rPr>
              <a:t>Απλά μέσα από ατομική αναζήτηση ή παιγνιώδες διαδικασίες σε ένα σύνολο δράσεων και περιβαλλόντων κάνουν μια αρχική γνωριμία και έχουν μια πρώτη εμπειρία μαζί τους.</a:t>
            </a:r>
            <a:endParaRPr lang="sv-SE" sz="2000" dirty="0">
              <a:latin typeface="Times New Roman" panose="02020603050405020304" pitchFamily="18" charset="0"/>
              <a:cs typeface="Times New Roman" panose="02020603050405020304" pitchFamily="18" charset="0"/>
            </a:endParaRPr>
          </a:p>
          <a:p>
            <a:endParaRPr lang="sv-SE" sz="2000" dirty="0">
              <a:latin typeface="Times New Roman" panose="02020603050405020304" pitchFamily="18" charset="0"/>
              <a:cs typeface="Times New Roman" panose="02020603050405020304" pitchFamily="18" charset="0"/>
            </a:endParaRPr>
          </a:p>
          <a:p>
            <a:r>
              <a:rPr lang="el-GR" sz="2000" dirty="0">
                <a:latin typeface="Times New Roman" panose="02020603050405020304" pitchFamily="18" charset="0"/>
                <a:cs typeface="Times New Roman" panose="02020603050405020304" pitchFamily="18" charset="0"/>
              </a:rPr>
              <a:t>σελ. 135, κ</a:t>
            </a:r>
            <a:r>
              <a:rPr lang="sv-SE" sz="2000" dirty="0" err="1">
                <a:latin typeface="Times New Roman" panose="02020603050405020304" pitchFamily="18" charset="0"/>
                <a:cs typeface="Times New Roman" panose="02020603050405020304" pitchFamily="18" charset="0"/>
              </a:rPr>
              <a:t>ό</a:t>
            </a:r>
            <a:r>
              <a:rPr lang="el-GR" sz="2000" dirty="0" err="1">
                <a:latin typeface="Times New Roman" panose="02020603050405020304" pitchFamily="18" charset="0"/>
                <a:cs typeface="Times New Roman" panose="02020603050405020304" pitchFamily="18" charset="0"/>
              </a:rPr>
              <a:t>κκινο</a:t>
            </a:r>
            <a:r>
              <a:rPr lang="el-GR" sz="2000" dirty="0">
                <a:latin typeface="Times New Roman" panose="02020603050405020304" pitchFamily="18" charset="0"/>
                <a:cs typeface="Times New Roman" panose="02020603050405020304" pitchFamily="18" charset="0"/>
              </a:rPr>
              <a:t> πλαίσιο</a:t>
            </a:r>
            <a:endParaRPr lang="sv-SE" sz="2000" dirty="0">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87FC8FB5-6237-8B44-8CAD-995516FBEF21}"/>
              </a:ext>
            </a:extLst>
          </p:cNvPr>
          <p:cNvSpPr>
            <a:spLocks noGrp="1"/>
          </p:cNvSpPr>
          <p:nvPr>
            <p:ph sz="half" idx="2"/>
          </p:nvPr>
        </p:nvSpPr>
        <p:spPr>
          <a:xfrm>
            <a:off x="5486400" y="1143000"/>
            <a:ext cx="3200400" cy="4983163"/>
          </a:xfrm>
        </p:spPr>
        <p:txBody>
          <a:bodyPr/>
          <a:lstStyle/>
          <a:p>
            <a:pPr marL="0" indent="0">
              <a:buNone/>
            </a:pPr>
            <a:r>
              <a:rPr lang="el-GR" sz="2000" dirty="0">
                <a:solidFill>
                  <a:srgbClr val="C00000"/>
                </a:solidFill>
                <a:latin typeface="Book Antiqua" panose="02040602050305030304" pitchFamily="18" charset="0"/>
              </a:rPr>
              <a:t>Ποια η δική σας άποψη;</a:t>
            </a:r>
          </a:p>
          <a:p>
            <a:pPr marL="0" indent="0">
              <a:buNone/>
            </a:pPr>
            <a:endParaRPr lang="el-GR" sz="2000" dirty="0"/>
          </a:p>
          <a:p>
            <a:r>
              <a:rPr lang="el-GR" sz="2000" dirty="0">
                <a:latin typeface="Book Antiqua" panose="02040602050305030304" pitchFamily="18" charset="0"/>
              </a:rPr>
              <a:t>Δείτε την σκέψη της </a:t>
            </a:r>
            <a:r>
              <a:rPr lang="sv-SE" sz="2000" dirty="0">
                <a:latin typeface="Book Antiqua" panose="02040602050305030304" pitchFamily="18" charset="0"/>
              </a:rPr>
              <a:t>VW </a:t>
            </a:r>
            <a:r>
              <a:rPr lang="el-GR" sz="2000" dirty="0">
                <a:latin typeface="Book Antiqua" panose="02040602050305030304" pitchFamily="18" charset="0"/>
              </a:rPr>
              <a:t>στο κεφ. 3, σελ. 104/105 για θέματα όπως εργασία/παιχνίδι, αποστήθιση/εφαρμογή κανόνων, πραγματική κατανόηση</a:t>
            </a:r>
          </a:p>
          <a:p>
            <a:endParaRPr lang="el-GR" sz="2000" dirty="0">
              <a:latin typeface="Book Antiqua" panose="02040602050305030304" pitchFamily="18" charset="0"/>
            </a:endParaRPr>
          </a:p>
          <a:p>
            <a:r>
              <a:rPr lang="el-GR" sz="2000" dirty="0">
                <a:latin typeface="Book Antiqua" panose="02040602050305030304" pitchFamily="18" charset="0"/>
              </a:rPr>
              <a:t>Και συσχετίστε με το ΑΠ στην Αγγλία, </a:t>
            </a:r>
            <a:r>
              <a:rPr lang="sv-SE" sz="2000" dirty="0" err="1">
                <a:latin typeface="Book Antiqua" panose="02040602050305030304" pitchFamily="18" charset="0"/>
              </a:rPr>
              <a:t>Early</a:t>
            </a:r>
            <a:r>
              <a:rPr lang="sv-SE" sz="2000" dirty="0">
                <a:latin typeface="Book Antiqua" panose="02040602050305030304" pitchFamily="18" charset="0"/>
              </a:rPr>
              <a:t> </a:t>
            </a:r>
            <a:r>
              <a:rPr lang="sv-SE" sz="2000" dirty="0" err="1">
                <a:latin typeface="Book Antiqua" panose="02040602050305030304" pitchFamily="18" charset="0"/>
              </a:rPr>
              <a:t>Mathematical</a:t>
            </a:r>
            <a:r>
              <a:rPr lang="sv-SE" sz="2000" dirty="0">
                <a:latin typeface="Book Antiqua" panose="02040602050305030304" pitchFamily="18" charset="0"/>
              </a:rPr>
              <a:t> </a:t>
            </a:r>
            <a:r>
              <a:rPr lang="sv-SE" sz="2000" dirty="0" err="1">
                <a:latin typeface="Book Antiqua" panose="02040602050305030304" pitchFamily="18" charset="0"/>
              </a:rPr>
              <a:t>Experiences</a:t>
            </a:r>
            <a:r>
              <a:rPr lang="sv-SE" sz="2000" dirty="0">
                <a:latin typeface="Book Antiqua" panose="02040602050305030304" pitchFamily="18" charset="0"/>
              </a:rPr>
              <a:t>, Mathews &amp; Mathews 1978, </a:t>
            </a:r>
            <a:r>
              <a:rPr lang="el-GR" sz="2000" dirty="0" err="1">
                <a:latin typeface="Book Antiqua" panose="02040602050305030304" pitchFamily="18" charset="0"/>
              </a:rPr>
              <a:t>οπ.ανφ</a:t>
            </a:r>
            <a:r>
              <a:rPr lang="el-GR" sz="2000" dirty="0">
                <a:latin typeface="Book Antiqua" panose="02040602050305030304" pitchFamily="18" charset="0"/>
              </a:rPr>
              <a:t>. σελ. 104.</a:t>
            </a:r>
          </a:p>
        </p:txBody>
      </p:sp>
    </p:spTree>
    <p:extLst>
      <p:ext uri="{BB962C8B-B14F-4D97-AF65-F5344CB8AC3E}">
        <p14:creationId xmlns:p14="http://schemas.microsoft.com/office/powerpoint/2010/main" val="33047410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D75B0-BB85-7240-9551-C3A8A4FD8EAE}"/>
              </a:ext>
            </a:extLst>
          </p:cNvPr>
          <p:cNvSpPr>
            <a:spLocks noGrp="1"/>
          </p:cNvSpPr>
          <p:nvPr>
            <p:ph type="title"/>
          </p:nvPr>
        </p:nvSpPr>
        <p:spPr>
          <a:xfrm>
            <a:off x="457200" y="274638"/>
            <a:ext cx="8229600" cy="457199"/>
          </a:xfrm>
        </p:spPr>
        <p:txBody>
          <a:bodyPr>
            <a:normAutofit/>
          </a:bodyPr>
          <a:lstStyle/>
          <a:p>
            <a:r>
              <a:rPr lang="el-GR" sz="2400" dirty="0">
                <a:solidFill>
                  <a:srgbClr val="C00000"/>
                </a:solidFill>
                <a:latin typeface="Book Antiqua" panose="02040602050305030304" pitchFamily="18" charset="0"/>
              </a:rPr>
              <a:t>Πως μπορεί να υποστηρίξει ο εκπαιδευτικός τη μαθηματική εκπαίδευση των παιδιών;</a:t>
            </a:r>
            <a:endParaRPr lang="sv-SE" sz="2400" dirty="0">
              <a:solidFill>
                <a:srgbClr val="C00000"/>
              </a:solidFill>
              <a:latin typeface="Book Antiqua" panose="02040602050305030304" pitchFamily="18" charset="0"/>
            </a:endParaRPr>
          </a:p>
        </p:txBody>
      </p:sp>
      <p:sp>
        <p:nvSpPr>
          <p:cNvPr id="3" name="Content Placeholder 2">
            <a:extLst>
              <a:ext uri="{FF2B5EF4-FFF2-40B4-BE49-F238E27FC236}">
                <a16:creationId xmlns:a16="http://schemas.microsoft.com/office/drawing/2014/main" id="{896700E2-C49F-8044-8D0C-0DB2C170058A}"/>
              </a:ext>
            </a:extLst>
          </p:cNvPr>
          <p:cNvSpPr>
            <a:spLocks noGrp="1"/>
          </p:cNvSpPr>
          <p:nvPr>
            <p:ph sz="half" idx="1"/>
          </p:nvPr>
        </p:nvSpPr>
        <p:spPr>
          <a:xfrm>
            <a:off x="457200" y="1066800"/>
            <a:ext cx="4038600" cy="5516562"/>
          </a:xfrm>
        </p:spPr>
        <p:txBody>
          <a:bodyPr/>
          <a:lstStyle/>
          <a:p>
            <a:r>
              <a:rPr lang="el-GR" sz="1800" dirty="0" err="1">
                <a:latin typeface="Book Antiqua" panose="02040602050305030304" pitchFamily="18" charset="0"/>
              </a:rPr>
              <a:t>Όπως</a:t>
            </a:r>
            <a:r>
              <a:rPr lang="el-GR" sz="1800" dirty="0">
                <a:latin typeface="Book Antiqua" panose="02040602050305030304" pitchFamily="18" charset="0"/>
              </a:rPr>
              <a:t> </a:t>
            </a:r>
            <a:r>
              <a:rPr lang="el-GR" sz="1800" dirty="0" err="1">
                <a:latin typeface="Book Antiqua" panose="02040602050305030304" pitchFamily="18" charset="0"/>
              </a:rPr>
              <a:t>αναφέρεται</a:t>
            </a:r>
            <a:r>
              <a:rPr lang="el-GR" sz="1800" dirty="0">
                <a:latin typeface="Book Antiqua" panose="02040602050305030304" pitchFamily="18" charset="0"/>
              </a:rPr>
              <a:t> </a:t>
            </a:r>
            <a:r>
              <a:rPr lang="el-GR" sz="1800" dirty="0" err="1">
                <a:latin typeface="Book Antiqua" panose="02040602050305030304" pitchFamily="18" charset="0"/>
              </a:rPr>
              <a:t>παραπάνω</a:t>
            </a:r>
            <a:r>
              <a:rPr lang="el-GR" sz="1800" dirty="0">
                <a:latin typeface="Book Antiqua" panose="02040602050305030304" pitchFamily="18" charset="0"/>
              </a:rPr>
              <a:t>, για τις </a:t>
            </a:r>
            <a:r>
              <a:rPr lang="el-GR" sz="1800" dirty="0" err="1">
                <a:latin typeface="Book Antiqua" panose="02040602050305030304" pitchFamily="18" charset="0"/>
              </a:rPr>
              <a:t>μικρές</a:t>
            </a:r>
            <a:r>
              <a:rPr lang="el-GR" sz="1800" dirty="0">
                <a:latin typeface="Book Antiqua" panose="02040602050305030304" pitchFamily="18" charset="0"/>
              </a:rPr>
              <a:t> </a:t>
            </a:r>
            <a:r>
              <a:rPr lang="el-GR" sz="1800" dirty="0" err="1">
                <a:latin typeface="Book Antiqua" panose="02040602050305030304" pitchFamily="18" charset="0"/>
              </a:rPr>
              <a:t>ηλικίες</a:t>
            </a:r>
            <a:r>
              <a:rPr lang="el-GR" sz="1800" dirty="0">
                <a:latin typeface="Book Antiqua" panose="02040602050305030304" pitchFamily="18" charset="0"/>
              </a:rPr>
              <a:t> το </a:t>
            </a:r>
            <a:r>
              <a:rPr lang="el-GR" sz="1800" dirty="0" err="1">
                <a:latin typeface="Book Antiqua" panose="02040602050305030304" pitchFamily="18" charset="0"/>
              </a:rPr>
              <a:t>ενδιαφέρον</a:t>
            </a:r>
            <a:r>
              <a:rPr lang="el-GR" sz="1800" dirty="0">
                <a:latin typeface="Book Antiqua" panose="02040602050305030304" pitchFamily="18" charset="0"/>
              </a:rPr>
              <a:t> </a:t>
            </a:r>
            <a:r>
              <a:rPr lang="el-GR" sz="1800" dirty="0" err="1">
                <a:latin typeface="Book Antiqua" panose="02040602050305030304" pitchFamily="18" charset="0"/>
              </a:rPr>
              <a:t>επικεντρώνεται</a:t>
            </a:r>
            <a:r>
              <a:rPr lang="el-GR" sz="1800" dirty="0">
                <a:latin typeface="Book Antiqua" panose="02040602050305030304" pitchFamily="18" charset="0"/>
              </a:rPr>
              <a:t> στη </a:t>
            </a:r>
            <a:r>
              <a:rPr lang="el-GR" sz="1800" dirty="0" err="1">
                <a:latin typeface="Book Antiqua" panose="02040602050305030304" pitchFamily="18" charset="0"/>
              </a:rPr>
              <a:t>δημιουργία</a:t>
            </a:r>
            <a:r>
              <a:rPr lang="el-GR" sz="1800" dirty="0">
                <a:latin typeface="Book Antiqua" panose="02040602050305030304" pitchFamily="18" charset="0"/>
              </a:rPr>
              <a:t> </a:t>
            </a:r>
            <a:r>
              <a:rPr lang="el-GR" sz="1800" dirty="0" err="1">
                <a:latin typeface="Book Antiqua" panose="02040602050305030304" pitchFamily="18" charset="0"/>
              </a:rPr>
              <a:t>δράσεων</a:t>
            </a:r>
            <a:r>
              <a:rPr lang="el-GR" sz="1800" dirty="0">
                <a:latin typeface="Book Antiqua" panose="02040602050305030304" pitchFamily="18" charset="0"/>
              </a:rPr>
              <a:t> και </a:t>
            </a:r>
            <a:r>
              <a:rPr lang="el-GR" sz="1800" dirty="0" err="1">
                <a:latin typeface="Book Antiqua" panose="02040602050305030304" pitchFamily="18" charset="0"/>
              </a:rPr>
              <a:t>περιβαλλόντων</a:t>
            </a:r>
            <a:r>
              <a:rPr lang="el-GR" sz="1800" dirty="0">
                <a:latin typeface="Book Antiqua" panose="02040602050305030304" pitchFamily="18" charset="0"/>
              </a:rPr>
              <a:t> που </a:t>
            </a:r>
            <a:r>
              <a:rPr lang="el-GR" sz="1800" dirty="0" err="1">
                <a:latin typeface="Book Antiqua" panose="02040602050305030304" pitchFamily="18" charset="0"/>
              </a:rPr>
              <a:t>φέρουν</a:t>
            </a:r>
            <a:r>
              <a:rPr lang="el-GR" sz="1800" dirty="0">
                <a:latin typeface="Book Antiqua" panose="02040602050305030304" pitchFamily="18" charset="0"/>
              </a:rPr>
              <a:t> τα </a:t>
            </a:r>
            <a:r>
              <a:rPr lang="el-GR" sz="1800" dirty="0" err="1">
                <a:latin typeface="Book Antiqua" panose="02040602050305030304" pitchFamily="18" charset="0"/>
              </a:rPr>
              <a:t>παιδια</a:t>
            </a:r>
            <a:r>
              <a:rPr lang="el-GR" sz="1800" dirty="0">
                <a:latin typeface="Book Antiqua" panose="02040602050305030304" pitchFamily="18" charset="0"/>
              </a:rPr>
              <a:t>́ σε </a:t>
            </a:r>
            <a:r>
              <a:rPr lang="el-GR" sz="1800" dirty="0" err="1">
                <a:latin typeface="Book Antiqua" panose="02040602050305030304" pitchFamily="18" charset="0"/>
              </a:rPr>
              <a:t>επαφη</a:t>
            </a:r>
            <a:r>
              <a:rPr lang="el-GR" sz="1800" dirty="0">
                <a:latin typeface="Book Antiqua" panose="02040602050305030304" pitchFamily="18" charset="0"/>
              </a:rPr>
              <a:t>́ με  </a:t>
            </a:r>
            <a:r>
              <a:rPr lang="el-GR" sz="1800" dirty="0" err="1">
                <a:latin typeface="Book Antiqua" panose="02040602050305030304" pitchFamily="18" charset="0"/>
              </a:rPr>
              <a:t>καταστάσεις</a:t>
            </a:r>
            <a:r>
              <a:rPr lang="el-GR" sz="1800" dirty="0">
                <a:latin typeface="Book Antiqua" panose="02040602050305030304" pitchFamily="18" charset="0"/>
              </a:rPr>
              <a:t> και </a:t>
            </a:r>
            <a:r>
              <a:rPr lang="el-GR" sz="1800" dirty="0" err="1">
                <a:latin typeface="Book Antiqua" panose="02040602050305030304" pitchFamily="18" charset="0"/>
              </a:rPr>
              <a:t>ιδέες</a:t>
            </a:r>
            <a:r>
              <a:rPr lang="el-GR" sz="1800" dirty="0">
                <a:latin typeface="Book Antiqua" panose="02040602050305030304" pitchFamily="18" charset="0"/>
              </a:rPr>
              <a:t> που </a:t>
            </a:r>
            <a:r>
              <a:rPr lang="el-GR" sz="1800" dirty="0" err="1">
                <a:latin typeface="Book Antiqua" panose="02040602050305030304" pitchFamily="18" charset="0"/>
              </a:rPr>
              <a:t>βρίσκονται</a:t>
            </a:r>
            <a:r>
              <a:rPr lang="el-GR" sz="1800" dirty="0">
                <a:latin typeface="Book Antiqua" panose="02040602050305030304" pitchFamily="18" charset="0"/>
              </a:rPr>
              <a:t> σε μια </a:t>
            </a:r>
            <a:r>
              <a:rPr lang="el-GR" sz="1800" dirty="0" err="1">
                <a:latin typeface="Book Antiqua" panose="02040602050305030304" pitchFamily="18" charset="0"/>
              </a:rPr>
              <a:t>πορεία</a:t>
            </a:r>
            <a:r>
              <a:rPr lang="el-GR" sz="1800" dirty="0">
                <a:latin typeface="Book Antiqua" panose="02040602050305030304" pitchFamily="18" charset="0"/>
              </a:rPr>
              <a:t> </a:t>
            </a:r>
            <a:r>
              <a:rPr lang="el-GR" sz="1800" dirty="0" err="1">
                <a:latin typeface="Book Antiqua" panose="02040602050305030304" pitchFamily="18" charset="0"/>
              </a:rPr>
              <a:t>θεμελίωσης</a:t>
            </a:r>
            <a:r>
              <a:rPr lang="el-GR" sz="1800" dirty="0">
                <a:latin typeface="Book Antiqua" panose="02040602050305030304" pitchFamily="18" charset="0"/>
              </a:rPr>
              <a:t> ή </a:t>
            </a:r>
            <a:r>
              <a:rPr lang="el-GR" sz="1800" dirty="0" err="1">
                <a:latin typeface="Book Antiqua" panose="02040602050305030304" pitchFamily="18" charset="0"/>
              </a:rPr>
              <a:t>ανάπτυξης</a:t>
            </a:r>
            <a:r>
              <a:rPr lang="el-GR" sz="1800" dirty="0">
                <a:latin typeface="Book Antiqua" panose="02040602050305030304" pitchFamily="18" charset="0"/>
              </a:rPr>
              <a:t> </a:t>
            </a:r>
            <a:r>
              <a:rPr lang="el-GR" sz="1800" dirty="0" err="1">
                <a:latin typeface="Book Antiqua" panose="02040602050305030304" pitchFamily="18" charset="0"/>
              </a:rPr>
              <a:t>μαθηματικών</a:t>
            </a:r>
            <a:r>
              <a:rPr lang="el-GR" sz="1800" dirty="0">
                <a:latin typeface="Book Antiqua" panose="02040602050305030304" pitchFamily="18" charset="0"/>
              </a:rPr>
              <a:t> </a:t>
            </a:r>
            <a:r>
              <a:rPr lang="el-GR" sz="1800" dirty="0" err="1">
                <a:latin typeface="Book Antiqua" panose="02040602050305030304" pitchFamily="18" charset="0"/>
              </a:rPr>
              <a:t>εννοιών</a:t>
            </a:r>
            <a:r>
              <a:rPr lang="el-GR" sz="1800" dirty="0">
                <a:latin typeface="Book Antiqua" panose="02040602050305030304" pitchFamily="18" charset="0"/>
              </a:rPr>
              <a:t>. </a:t>
            </a:r>
          </a:p>
          <a:p>
            <a:endParaRPr lang="el-GR" sz="1800" dirty="0">
              <a:latin typeface="Book Antiqua" panose="02040602050305030304" pitchFamily="18" charset="0"/>
            </a:endParaRPr>
          </a:p>
          <a:p>
            <a:r>
              <a:rPr lang="el-GR" sz="1800" dirty="0" err="1">
                <a:latin typeface="Book Antiqua" panose="02040602050305030304" pitchFamily="18" charset="0"/>
              </a:rPr>
              <a:t>Μαζι</a:t>
            </a:r>
            <a:r>
              <a:rPr lang="el-GR" sz="1800" dirty="0">
                <a:latin typeface="Book Antiqua" panose="02040602050305030304" pitchFamily="18" charset="0"/>
              </a:rPr>
              <a:t>́ με τις </a:t>
            </a:r>
            <a:r>
              <a:rPr lang="el-GR" sz="1800" dirty="0" err="1">
                <a:latin typeface="Book Antiqua" panose="02040602050305030304" pitchFamily="18" charset="0"/>
              </a:rPr>
              <a:t>ιδέες</a:t>
            </a:r>
            <a:r>
              <a:rPr lang="el-GR" sz="1800" dirty="0">
                <a:latin typeface="Book Antiqua" panose="02040602050305030304" pitchFamily="18" charset="0"/>
              </a:rPr>
              <a:t> </a:t>
            </a:r>
            <a:r>
              <a:rPr lang="el-GR" sz="1800" dirty="0" err="1">
                <a:latin typeface="Book Antiqua" panose="02040602050305030304" pitchFamily="18" charset="0"/>
              </a:rPr>
              <a:t>αυτές</a:t>
            </a:r>
            <a:r>
              <a:rPr lang="el-GR" sz="1800" dirty="0">
                <a:latin typeface="Book Antiqua" panose="02040602050305030304" pitchFamily="18" charset="0"/>
              </a:rPr>
              <a:t> οι </a:t>
            </a:r>
            <a:r>
              <a:rPr lang="el-GR" sz="1800" dirty="0" err="1">
                <a:latin typeface="Book Antiqua" panose="02040602050305030304" pitchFamily="18" charset="0"/>
              </a:rPr>
              <a:t>εκπαιδευτικοι</a:t>
            </a:r>
            <a:r>
              <a:rPr lang="el-GR" sz="1800" dirty="0">
                <a:latin typeface="Book Antiqua" panose="02040602050305030304" pitchFamily="18" charset="0"/>
              </a:rPr>
              <a:t>́ </a:t>
            </a:r>
            <a:r>
              <a:rPr lang="el-GR" sz="1800" dirty="0" err="1">
                <a:latin typeface="Book Antiqua" panose="02040602050305030304" pitchFamily="18" charset="0"/>
              </a:rPr>
              <a:t>δοκιμάζουν</a:t>
            </a:r>
            <a:r>
              <a:rPr lang="el-GR" sz="1800" dirty="0">
                <a:latin typeface="Book Antiqua" panose="02040602050305030304" pitchFamily="18" charset="0"/>
              </a:rPr>
              <a:t> να </a:t>
            </a:r>
            <a:r>
              <a:rPr lang="el-GR" sz="1800" dirty="0" err="1">
                <a:latin typeface="Book Antiqua" panose="02040602050305030304" pitchFamily="18" charset="0"/>
              </a:rPr>
              <a:t>αναπτύξουν</a:t>
            </a:r>
            <a:r>
              <a:rPr lang="el-GR" sz="1800" dirty="0">
                <a:latin typeface="Book Antiqua" panose="02040602050305030304" pitchFamily="18" charset="0"/>
              </a:rPr>
              <a:t> </a:t>
            </a:r>
            <a:r>
              <a:rPr lang="el-GR" sz="1800" dirty="0" err="1">
                <a:latin typeface="Book Antiqua" panose="02040602050305030304" pitchFamily="18" charset="0"/>
              </a:rPr>
              <a:t>διερευνητικές</a:t>
            </a:r>
            <a:r>
              <a:rPr lang="el-GR" sz="1800" dirty="0">
                <a:latin typeface="Book Antiqua" panose="02040602050305030304" pitchFamily="18" charset="0"/>
              </a:rPr>
              <a:t> </a:t>
            </a:r>
            <a:r>
              <a:rPr lang="el-GR" sz="1800" dirty="0" err="1">
                <a:latin typeface="Book Antiqua" panose="02040602050305030304" pitchFamily="18" charset="0"/>
              </a:rPr>
              <a:t>ικανότητες</a:t>
            </a:r>
            <a:r>
              <a:rPr lang="el-GR" sz="1800" dirty="0">
                <a:latin typeface="Book Antiqua" panose="02040602050305030304" pitchFamily="18" charset="0"/>
              </a:rPr>
              <a:t>, </a:t>
            </a:r>
            <a:r>
              <a:rPr lang="el-GR" sz="1800" dirty="0" err="1">
                <a:latin typeface="Book Antiqua" panose="02040602050305030304" pitchFamily="18" charset="0"/>
              </a:rPr>
              <a:t>ικανότητες</a:t>
            </a:r>
            <a:r>
              <a:rPr lang="el-GR" sz="1800" dirty="0">
                <a:latin typeface="Book Antiqua" panose="02040602050305030304" pitchFamily="18" charset="0"/>
              </a:rPr>
              <a:t> </a:t>
            </a:r>
            <a:r>
              <a:rPr lang="el-GR" sz="1800" dirty="0" err="1">
                <a:latin typeface="Book Antiqua" panose="02040602050305030304" pitchFamily="18" charset="0"/>
              </a:rPr>
              <a:t>επίλυσης</a:t>
            </a:r>
            <a:r>
              <a:rPr lang="el-GR" sz="1800" dirty="0">
                <a:latin typeface="Book Antiqua" panose="02040602050305030304" pitchFamily="18" charset="0"/>
              </a:rPr>
              <a:t> </a:t>
            </a:r>
            <a:r>
              <a:rPr lang="el-GR" sz="1800" dirty="0" err="1">
                <a:latin typeface="Book Antiqua" panose="02040602050305030304" pitchFamily="18" charset="0"/>
              </a:rPr>
              <a:t>προβλήματος</a:t>
            </a:r>
            <a:r>
              <a:rPr lang="el-GR" sz="1800" dirty="0">
                <a:latin typeface="Book Antiqua" panose="02040602050305030304" pitchFamily="18" charset="0"/>
              </a:rPr>
              <a:t>, </a:t>
            </a:r>
            <a:r>
              <a:rPr lang="el-GR" sz="1800" dirty="0" err="1">
                <a:latin typeface="Book Antiqua" panose="02040602050305030304" pitchFamily="18" charset="0"/>
              </a:rPr>
              <a:t>ικανότητες</a:t>
            </a:r>
            <a:r>
              <a:rPr lang="el-GR" sz="1800" dirty="0">
                <a:latin typeface="Book Antiqua" panose="02040602050305030304" pitchFamily="18" charset="0"/>
              </a:rPr>
              <a:t> </a:t>
            </a:r>
            <a:r>
              <a:rPr lang="el-GR" sz="1800" dirty="0" err="1">
                <a:latin typeface="Book Antiqua" panose="02040602050305030304" pitchFamily="18" charset="0"/>
              </a:rPr>
              <a:t>συλλογισμου</a:t>
            </a:r>
            <a:r>
              <a:rPr lang="el-GR" sz="1800" dirty="0">
                <a:latin typeface="Book Antiqua" panose="02040602050305030304" pitchFamily="18" charset="0"/>
              </a:rPr>
              <a:t>́ και </a:t>
            </a:r>
            <a:r>
              <a:rPr lang="el-GR" sz="1800" dirty="0" err="1">
                <a:latin typeface="Book Antiqua" panose="02040602050305030304" pitchFamily="18" charset="0"/>
              </a:rPr>
              <a:t>τεκμηρίωσης</a:t>
            </a:r>
            <a:r>
              <a:rPr lang="el-GR" sz="1800" dirty="0">
                <a:latin typeface="Book Antiqua" panose="02040602050305030304" pitchFamily="18" charset="0"/>
              </a:rPr>
              <a:t>, </a:t>
            </a:r>
            <a:r>
              <a:rPr lang="el-GR" sz="1800" dirty="0" err="1">
                <a:latin typeface="Book Antiqua" panose="02040602050305030304" pitchFamily="18" charset="0"/>
              </a:rPr>
              <a:t>όπως</a:t>
            </a:r>
            <a:r>
              <a:rPr lang="el-GR" sz="1800" dirty="0">
                <a:latin typeface="Book Antiqua" panose="02040602050305030304" pitchFamily="18" charset="0"/>
              </a:rPr>
              <a:t> και </a:t>
            </a:r>
            <a:r>
              <a:rPr lang="el-GR" sz="1800" dirty="0" err="1">
                <a:latin typeface="Book Antiqua" panose="02040602050305030304" pitchFamily="18" charset="0"/>
              </a:rPr>
              <a:t>ικανότητες</a:t>
            </a:r>
            <a:r>
              <a:rPr lang="el-GR" sz="1800" dirty="0">
                <a:latin typeface="Book Antiqua" panose="02040602050305030304" pitchFamily="18" charset="0"/>
              </a:rPr>
              <a:t> </a:t>
            </a:r>
            <a:r>
              <a:rPr lang="el-GR" sz="1800" dirty="0" err="1">
                <a:latin typeface="Book Antiqua" panose="02040602050305030304" pitchFamily="18" charset="0"/>
              </a:rPr>
              <a:t>επικοινωνίας</a:t>
            </a:r>
            <a:r>
              <a:rPr lang="el-GR" sz="1800" dirty="0">
                <a:latin typeface="Book Antiqua" panose="02040602050305030304" pitchFamily="18" charset="0"/>
              </a:rPr>
              <a:t> και </a:t>
            </a:r>
            <a:r>
              <a:rPr lang="el-GR" sz="1800" dirty="0" err="1">
                <a:latin typeface="Book Antiqua" panose="02040602050305030304" pitchFamily="18" charset="0"/>
              </a:rPr>
              <a:t>σημειωτικής</a:t>
            </a:r>
            <a:r>
              <a:rPr lang="el-GR" sz="1800" dirty="0">
                <a:latin typeface="Book Antiqua" panose="02040602050305030304" pitchFamily="18" charset="0"/>
              </a:rPr>
              <a:t> </a:t>
            </a:r>
            <a:r>
              <a:rPr lang="el-GR" sz="1800" dirty="0" err="1">
                <a:latin typeface="Book Antiqua" panose="02040602050305030304" pitchFamily="18" charset="0"/>
              </a:rPr>
              <a:t>δράσης</a:t>
            </a:r>
            <a:r>
              <a:rPr lang="el-GR" sz="1800" dirty="0">
                <a:latin typeface="Book Antiqua" panose="02040602050305030304" pitchFamily="18" charset="0"/>
              </a:rPr>
              <a:t>. </a:t>
            </a:r>
          </a:p>
          <a:p>
            <a:endParaRPr lang="el-GR" dirty="0"/>
          </a:p>
          <a:p>
            <a:endParaRPr lang="sv-SE" dirty="0"/>
          </a:p>
        </p:txBody>
      </p:sp>
      <p:sp>
        <p:nvSpPr>
          <p:cNvPr id="4" name="Content Placeholder 3">
            <a:extLst>
              <a:ext uri="{FF2B5EF4-FFF2-40B4-BE49-F238E27FC236}">
                <a16:creationId xmlns:a16="http://schemas.microsoft.com/office/drawing/2014/main" id="{65C380AB-DA4C-7C47-A7BF-6D4A3F2A8C66}"/>
              </a:ext>
            </a:extLst>
          </p:cNvPr>
          <p:cNvSpPr>
            <a:spLocks noGrp="1"/>
          </p:cNvSpPr>
          <p:nvPr>
            <p:ph sz="half" idx="2"/>
          </p:nvPr>
        </p:nvSpPr>
        <p:spPr/>
        <p:txBody>
          <a:bodyPr/>
          <a:lstStyle/>
          <a:p>
            <a:r>
              <a:rPr lang="el-GR" sz="1800" dirty="0">
                <a:latin typeface="Book Antiqua" panose="02040602050305030304" pitchFamily="18" charset="0"/>
              </a:rPr>
              <a:t>Η </a:t>
            </a:r>
            <a:r>
              <a:rPr lang="el-GR" sz="1800" dirty="0" err="1">
                <a:latin typeface="Book Antiqua" panose="02040602050305030304" pitchFamily="18" charset="0"/>
              </a:rPr>
              <a:t>διεθνής</a:t>
            </a:r>
            <a:r>
              <a:rPr lang="el-GR" sz="1800" dirty="0">
                <a:latin typeface="Book Antiqua" panose="02040602050305030304" pitchFamily="18" charset="0"/>
              </a:rPr>
              <a:t> </a:t>
            </a:r>
            <a:r>
              <a:rPr lang="el-GR" sz="1800" dirty="0" err="1">
                <a:latin typeface="Book Antiqua" panose="02040602050305030304" pitchFamily="18" charset="0"/>
              </a:rPr>
              <a:t>έρευνα</a:t>
            </a:r>
            <a:r>
              <a:rPr lang="el-GR" sz="1800" dirty="0">
                <a:latin typeface="Book Antiqua" panose="02040602050305030304" pitchFamily="18" charset="0"/>
              </a:rPr>
              <a:t> </a:t>
            </a:r>
            <a:r>
              <a:rPr lang="el-GR" sz="1800" dirty="0" err="1">
                <a:latin typeface="Book Antiqua" panose="02040602050305030304" pitchFamily="18" charset="0"/>
              </a:rPr>
              <a:t>έχει</a:t>
            </a:r>
            <a:r>
              <a:rPr lang="el-GR" sz="1800" dirty="0">
                <a:latin typeface="Book Antiqua" panose="02040602050305030304" pitchFamily="18" charset="0"/>
              </a:rPr>
              <a:t> </a:t>
            </a:r>
            <a:r>
              <a:rPr lang="el-GR" sz="1800" dirty="0" err="1">
                <a:latin typeface="Book Antiqua" panose="02040602050305030304" pitchFamily="18" charset="0"/>
              </a:rPr>
              <a:t>καταδείξει</a:t>
            </a:r>
            <a:r>
              <a:rPr lang="el-GR" sz="1800" dirty="0">
                <a:latin typeface="Book Antiqua" panose="02040602050305030304" pitchFamily="18" charset="0"/>
              </a:rPr>
              <a:t> </a:t>
            </a:r>
            <a:r>
              <a:rPr lang="el-GR" sz="1800" dirty="0" err="1">
                <a:latin typeface="Book Antiqua" panose="02040602050305030304" pitchFamily="18" charset="0"/>
              </a:rPr>
              <a:t>ότι</a:t>
            </a:r>
            <a:r>
              <a:rPr lang="el-GR" sz="1800" dirty="0">
                <a:latin typeface="Book Antiqua" panose="02040602050305030304" pitchFamily="18" charset="0"/>
              </a:rPr>
              <a:t> τα </a:t>
            </a:r>
            <a:r>
              <a:rPr lang="el-GR" sz="1800" dirty="0" err="1">
                <a:latin typeface="Book Antiqua" panose="02040602050305030304" pitchFamily="18" charset="0"/>
              </a:rPr>
              <a:t>παιδια</a:t>
            </a:r>
            <a:r>
              <a:rPr lang="el-GR" sz="1800" dirty="0">
                <a:latin typeface="Book Antiqua" panose="02040602050305030304" pitchFamily="18" charset="0"/>
              </a:rPr>
              <a:t>́ </a:t>
            </a:r>
            <a:r>
              <a:rPr lang="el-GR" sz="1800" dirty="0" err="1">
                <a:latin typeface="Book Antiqua" panose="02040602050305030304" pitchFamily="18" charset="0"/>
              </a:rPr>
              <a:t>απο</a:t>
            </a:r>
            <a:r>
              <a:rPr lang="el-GR" sz="1800" dirty="0">
                <a:latin typeface="Book Antiqua" panose="02040602050305030304" pitchFamily="18" charset="0"/>
              </a:rPr>
              <a:t>́ τις πιο </a:t>
            </a:r>
            <a:r>
              <a:rPr lang="el-GR" sz="1800" dirty="0" err="1">
                <a:latin typeface="Book Antiqua" panose="02040602050305030304" pitchFamily="18" charset="0"/>
              </a:rPr>
              <a:t>μικρές</a:t>
            </a:r>
            <a:r>
              <a:rPr lang="el-GR" sz="1800" dirty="0">
                <a:latin typeface="Book Antiqua" panose="02040602050305030304" pitchFamily="18" charset="0"/>
              </a:rPr>
              <a:t> </a:t>
            </a:r>
            <a:r>
              <a:rPr lang="el-GR" sz="1800" dirty="0" err="1">
                <a:latin typeface="Book Antiqua" panose="02040602050305030304" pitchFamily="18" charset="0"/>
              </a:rPr>
              <a:t>ηλικίες</a:t>
            </a:r>
            <a:r>
              <a:rPr lang="el-GR" sz="1800" dirty="0">
                <a:latin typeface="Book Antiqua" panose="02040602050305030304" pitchFamily="18" charset="0"/>
              </a:rPr>
              <a:t> </a:t>
            </a:r>
            <a:r>
              <a:rPr lang="el-GR" sz="1800" dirty="0" err="1">
                <a:latin typeface="Book Antiqua" panose="02040602050305030304" pitchFamily="18" charset="0"/>
              </a:rPr>
              <a:t>είναι</a:t>
            </a:r>
            <a:r>
              <a:rPr lang="el-GR" sz="1800" dirty="0">
                <a:latin typeface="Book Antiqua" panose="02040602050305030304" pitchFamily="18" charset="0"/>
              </a:rPr>
              <a:t> σε </a:t>
            </a:r>
            <a:r>
              <a:rPr lang="el-GR" sz="1800" dirty="0" err="1">
                <a:latin typeface="Book Antiqua" panose="02040602050305030304" pitchFamily="18" charset="0"/>
              </a:rPr>
              <a:t>θέση</a:t>
            </a:r>
            <a:r>
              <a:rPr lang="el-GR" sz="1800" dirty="0">
                <a:latin typeface="Book Antiqua" panose="02040602050305030304" pitchFamily="18" charset="0"/>
              </a:rPr>
              <a:t> να </a:t>
            </a:r>
            <a:r>
              <a:rPr lang="el-GR" sz="1800" dirty="0" err="1">
                <a:latin typeface="Book Antiqua" panose="02040602050305030304" pitchFamily="18" charset="0"/>
              </a:rPr>
              <a:t>ασχοληθούν</a:t>
            </a:r>
            <a:r>
              <a:rPr lang="el-GR" sz="1800" dirty="0">
                <a:latin typeface="Book Antiqua" panose="02040602050305030304" pitchFamily="18" charset="0"/>
              </a:rPr>
              <a:t> με </a:t>
            </a:r>
            <a:r>
              <a:rPr lang="el-GR" sz="1800" dirty="0" err="1">
                <a:latin typeface="Book Antiqua" panose="02040602050305030304" pitchFamily="18" charset="0"/>
              </a:rPr>
              <a:t>σημαντικές</a:t>
            </a:r>
            <a:r>
              <a:rPr lang="el-GR" sz="1800" dirty="0">
                <a:latin typeface="Book Antiqua" panose="02040602050305030304" pitchFamily="18" charset="0"/>
              </a:rPr>
              <a:t> </a:t>
            </a:r>
            <a:r>
              <a:rPr lang="el-GR" sz="1800" dirty="0" err="1">
                <a:latin typeface="Book Antiqua" panose="02040602050305030304" pitchFamily="18" charset="0"/>
              </a:rPr>
              <a:t>μαθηματικές</a:t>
            </a:r>
            <a:r>
              <a:rPr lang="el-GR" sz="1800" dirty="0">
                <a:latin typeface="Book Antiqua" panose="02040602050305030304" pitchFamily="18" charset="0"/>
              </a:rPr>
              <a:t> </a:t>
            </a:r>
            <a:r>
              <a:rPr lang="el-GR" sz="1800" dirty="0" err="1">
                <a:latin typeface="Book Antiqua" panose="02040602050305030304" pitchFamily="18" charset="0"/>
              </a:rPr>
              <a:t>δραστηριότητες</a:t>
            </a:r>
            <a:r>
              <a:rPr lang="el-GR" sz="1800" dirty="0">
                <a:latin typeface="Book Antiqua" panose="02040602050305030304" pitchFamily="18" charset="0"/>
              </a:rPr>
              <a:t> και να </a:t>
            </a:r>
            <a:r>
              <a:rPr lang="el-GR" sz="1800" dirty="0" err="1">
                <a:latin typeface="Book Antiqua" panose="02040602050305030304" pitchFamily="18" charset="0"/>
              </a:rPr>
              <a:t>αναπτύξουν</a:t>
            </a:r>
            <a:r>
              <a:rPr lang="el-GR" sz="1800" dirty="0">
                <a:latin typeface="Book Antiqua" panose="02040602050305030304" pitchFamily="18" charset="0"/>
              </a:rPr>
              <a:t> </a:t>
            </a:r>
            <a:r>
              <a:rPr lang="el-GR" sz="1800" dirty="0" err="1">
                <a:latin typeface="Book Antiqua" panose="02040602050305030304" pitchFamily="18" charset="0"/>
              </a:rPr>
              <a:t>ενδιαφέρουσες</a:t>
            </a:r>
            <a:r>
              <a:rPr lang="el-GR" sz="1800" dirty="0">
                <a:latin typeface="Book Antiqua" panose="02040602050305030304" pitchFamily="18" charset="0"/>
              </a:rPr>
              <a:t> </a:t>
            </a:r>
            <a:r>
              <a:rPr lang="el-GR" sz="1800" dirty="0" err="1">
                <a:latin typeface="Book Antiqua" panose="02040602050305030304" pitchFamily="18" charset="0"/>
              </a:rPr>
              <a:t>μαθηματικές</a:t>
            </a:r>
            <a:r>
              <a:rPr lang="el-GR" sz="1800" dirty="0">
                <a:latin typeface="Book Antiqua" panose="02040602050305030304" pitchFamily="18" charset="0"/>
              </a:rPr>
              <a:t> </a:t>
            </a:r>
            <a:r>
              <a:rPr lang="el-GR" sz="1800" dirty="0" err="1">
                <a:latin typeface="Book Antiqua" panose="02040602050305030304" pitchFamily="18" charset="0"/>
              </a:rPr>
              <a:t>ιδέες</a:t>
            </a:r>
            <a:r>
              <a:rPr lang="el-GR" sz="1800" dirty="0">
                <a:latin typeface="Book Antiqua" panose="02040602050305030304" pitchFamily="18" charset="0"/>
              </a:rPr>
              <a:t>. </a:t>
            </a:r>
          </a:p>
          <a:p>
            <a:endParaRPr lang="el-GR" sz="1800" dirty="0">
              <a:latin typeface="Book Antiqua" panose="02040602050305030304" pitchFamily="18" charset="0"/>
            </a:endParaRPr>
          </a:p>
          <a:p>
            <a:r>
              <a:rPr lang="el-GR" sz="1800" dirty="0">
                <a:latin typeface="Book Antiqua" panose="02040602050305030304" pitchFamily="18" charset="0"/>
              </a:rPr>
              <a:t>Το πιο </a:t>
            </a:r>
            <a:r>
              <a:rPr lang="el-GR" sz="1800" dirty="0" err="1">
                <a:latin typeface="Book Antiqua" panose="02040602050305030304" pitchFamily="18" charset="0"/>
              </a:rPr>
              <a:t>σημαντικο</a:t>
            </a:r>
            <a:r>
              <a:rPr lang="el-GR" sz="1800" dirty="0">
                <a:latin typeface="Book Antiqua" panose="02040602050305030304" pitchFamily="18" charset="0"/>
              </a:rPr>
              <a:t>́ </a:t>
            </a:r>
            <a:r>
              <a:rPr lang="el-GR" sz="1800" dirty="0" err="1">
                <a:latin typeface="Book Antiqua" panose="02040602050305030304" pitchFamily="18" charset="0"/>
              </a:rPr>
              <a:t>ζήτημα</a:t>
            </a:r>
            <a:r>
              <a:rPr lang="el-GR" sz="1800" dirty="0">
                <a:latin typeface="Book Antiqua" panose="02040602050305030304" pitchFamily="18" charset="0"/>
              </a:rPr>
              <a:t> </a:t>
            </a:r>
            <a:r>
              <a:rPr lang="el-GR" sz="1800" dirty="0" err="1">
                <a:latin typeface="Book Antiqua" panose="02040602050305030304" pitchFamily="18" charset="0"/>
              </a:rPr>
              <a:t>είναι</a:t>
            </a:r>
            <a:r>
              <a:rPr lang="el-GR" sz="1800" dirty="0">
                <a:latin typeface="Book Antiqua" panose="02040602050305030304" pitchFamily="18" charset="0"/>
              </a:rPr>
              <a:t> το </a:t>
            </a:r>
            <a:r>
              <a:rPr lang="el-GR" sz="1800" dirty="0" err="1">
                <a:latin typeface="Book Antiqua" panose="02040602050305030304" pitchFamily="18" charset="0"/>
              </a:rPr>
              <a:t>είδος</a:t>
            </a:r>
            <a:r>
              <a:rPr lang="el-GR" sz="1800" dirty="0">
                <a:latin typeface="Book Antiqua" panose="02040602050305030304" pitchFamily="18" charset="0"/>
              </a:rPr>
              <a:t> των </a:t>
            </a:r>
            <a:r>
              <a:rPr lang="el-GR" sz="1800" dirty="0" err="1">
                <a:latin typeface="Book Antiqua" panose="02040602050305030304" pitchFamily="18" charset="0"/>
              </a:rPr>
              <a:t>προτεινόμενων</a:t>
            </a:r>
            <a:r>
              <a:rPr lang="el-GR" sz="1800" dirty="0">
                <a:latin typeface="Book Antiqua" panose="02040602050305030304" pitchFamily="18" charset="0"/>
              </a:rPr>
              <a:t> </a:t>
            </a:r>
            <a:r>
              <a:rPr lang="el-GR" sz="1800" dirty="0" err="1">
                <a:latin typeface="Book Antiqua" panose="02040602050305030304" pitchFamily="18" charset="0"/>
              </a:rPr>
              <a:t>δράσεων</a:t>
            </a:r>
            <a:r>
              <a:rPr lang="el-GR" sz="1800" dirty="0">
                <a:latin typeface="Book Antiqua" panose="02040602050305030304" pitchFamily="18" charset="0"/>
              </a:rPr>
              <a:t> και ο </a:t>
            </a:r>
            <a:r>
              <a:rPr lang="el-GR" sz="1800" dirty="0" err="1">
                <a:latin typeface="Book Antiqua" panose="02040602050305030304" pitchFamily="18" charset="0"/>
              </a:rPr>
              <a:t>τρόπος</a:t>
            </a:r>
            <a:r>
              <a:rPr lang="el-GR" sz="1800" dirty="0">
                <a:latin typeface="Book Antiqua" panose="02040602050305030304" pitchFamily="18" charset="0"/>
              </a:rPr>
              <a:t> με τον </a:t>
            </a:r>
            <a:r>
              <a:rPr lang="el-GR" sz="1800" dirty="0" err="1">
                <a:latin typeface="Book Antiqua" panose="02040602050305030304" pitchFamily="18" charset="0"/>
              </a:rPr>
              <a:t>οποίο</a:t>
            </a:r>
            <a:r>
              <a:rPr lang="el-GR" sz="1800" dirty="0">
                <a:latin typeface="Book Antiqua" panose="02040602050305030304" pitchFamily="18" charset="0"/>
              </a:rPr>
              <a:t> ο </a:t>
            </a:r>
            <a:r>
              <a:rPr lang="el-GR" sz="1800" dirty="0" err="1">
                <a:latin typeface="Book Antiqua" panose="02040602050305030304" pitchFamily="18" charset="0"/>
              </a:rPr>
              <a:t>εκπαιδευτικός</a:t>
            </a:r>
            <a:r>
              <a:rPr lang="el-GR" sz="1800" dirty="0">
                <a:latin typeface="Book Antiqua" panose="02040602050305030304" pitchFamily="18" charset="0"/>
              </a:rPr>
              <a:t> τις </a:t>
            </a:r>
            <a:r>
              <a:rPr lang="el-GR" sz="1800" dirty="0" err="1">
                <a:latin typeface="Book Antiqua" panose="02040602050305030304" pitchFamily="18" charset="0"/>
              </a:rPr>
              <a:t>διαπραγματεύεται</a:t>
            </a:r>
            <a:r>
              <a:rPr lang="el-GR" sz="1800" dirty="0">
                <a:latin typeface="Book Antiqua" panose="02040602050305030304" pitchFamily="18" charset="0"/>
              </a:rPr>
              <a:t> στην </a:t>
            </a:r>
            <a:r>
              <a:rPr lang="el-GR" sz="1800" dirty="0" err="1">
                <a:latin typeface="Book Antiqua" panose="02040602050305030304" pitchFamily="18" charset="0"/>
              </a:rPr>
              <a:t>τάξη</a:t>
            </a:r>
            <a:r>
              <a:rPr lang="el-GR" sz="1800" dirty="0">
                <a:latin typeface="Book Antiqua" panose="02040602050305030304" pitchFamily="18" charset="0"/>
              </a:rPr>
              <a:t>. </a:t>
            </a:r>
          </a:p>
          <a:p>
            <a:endParaRPr lang="sv-SE" dirty="0"/>
          </a:p>
        </p:txBody>
      </p:sp>
    </p:spTree>
    <p:extLst>
      <p:ext uri="{BB962C8B-B14F-4D97-AF65-F5344CB8AC3E}">
        <p14:creationId xmlns:p14="http://schemas.microsoft.com/office/powerpoint/2010/main" val="3137876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855A5-D2DB-B144-850F-8F0DA4582EC9}"/>
              </a:ext>
            </a:extLst>
          </p:cNvPr>
          <p:cNvSpPr>
            <a:spLocks noGrp="1"/>
          </p:cNvSpPr>
          <p:nvPr>
            <p:ph type="title"/>
          </p:nvPr>
        </p:nvSpPr>
        <p:spPr>
          <a:xfrm>
            <a:off x="457200" y="274638"/>
            <a:ext cx="8229600" cy="457199"/>
          </a:xfrm>
        </p:spPr>
        <p:txBody>
          <a:bodyPr>
            <a:normAutofit/>
          </a:bodyPr>
          <a:lstStyle/>
          <a:p>
            <a:r>
              <a:rPr lang="el-GR" sz="3200" dirty="0">
                <a:solidFill>
                  <a:srgbClr val="C00000"/>
                </a:solidFill>
                <a:latin typeface="Book Antiqua" panose="02040602050305030304" pitchFamily="18" charset="0"/>
              </a:rPr>
              <a:t>Ρόλος εκπαιδευτικού;</a:t>
            </a:r>
            <a:endParaRPr lang="sv-SE" sz="3200" dirty="0">
              <a:solidFill>
                <a:srgbClr val="C00000"/>
              </a:solidFill>
              <a:latin typeface="Book Antiqua" panose="02040602050305030304" pitchFamily="18" charset="0"/>
            </a:endParaRPr>
          </a:p>
        </p:txBody>
      </p:sp>
      <p:sp>
        <p:nvSpPr>
          <p:cNvPr id="3" name="Content Placeholder 2">
            <a:extLst>
              <a:ext uri="{FF2B5EF4-FFF2-40B4-BE49-F238E27FC236}">
                <a16:creationId xmlns:a16="http://schemas.microsoft.com/office/drawing/2014/main" id="{F80D5A7F-FA03-9249-B31C-0F64EF0285CA}"/>
              </a:ext>
            </a:extLst>
          </p:cNvPr>
          <p:cNvSpPr>
            <a:spLocks noGrp="1"/>
          </p:cNvSpPr>
          <p:nvPr>
            <p:ph sz="half" idx="1"/>
          </p:nvPr>
        </p:nvSpPr>
        <p:spPr/>
        <p:txBody>
          <a:bodyPr/>
          <a:lstStyle/>
          <a:p>
            <a:r>
              <a:rPr lang="el-GR" sz="1800" dirty="0">
                <a:latin typeface="Book Antiqua" panose="02040602050305030304" pitchFamily="18" charset="0"/>
              </a:rPr>
              <a:t>Η </a:t>
            </a:r>
            <a:r>
              <a:rPr lang="el-GR" sz="1800" dirty="0" err="1">
                <a:latin typeface="Book Antiqua" panose="02040602050305030304" pitchFamily="18" charset="0"/>
              </a:rPr>
              <a:t>επιλογη</a:t>
            </a:r>
            <a:r>
              <a:rPr lang="el-GR" sz="1800" dirty="0">
                <a:latin typeface="Book Antiqua" panose="02040602050305030304" pitchFamily="18" charset="0"/>
              </a:rPr>
              <a:t>́ και η </a:t>
            </a:r>
            <a:r>
              <a:rPr lang="el-GR" sz="1800" dirty="0" err="1">
                <a:latin typeface="Book Antiqua" panose="02040602050305030304" pitchFamily="18" charset="0"/>
              </a:rPr>
              <a:t>ενασχόληση</a:t>
            </a:r>
            <a:r>
              <a:rPr lang="el-GR" sz="1800" dirty="0">
                <a:latin typeface="Book Antiqua" panose="02040602050305030304" pitchFamily="18" charset="0"/>
              </a:rPr>
              <a:t> των </a:t>
            </a:r>
            <a:r>
              <a:rPr lang="el-GR" sz="1800" dirty="0" err="1">
                <a:latin typeface="Book Antiqua" panose="02040602050305030304" pitchFamily="18" charset="0"/>
              </a:rPr>
              <a:t>παιδιών</a:t>
            </a:r>
            <a:r>
              <a:rPr lang="el-GR" sz="1800" dirty="0">
                <a:latin typeface="Book Antiqua" panose="02040602050305030304" pitchFamily="18" charset="0"/>
              </a:rPr>
              <a:t> με </a:t>
            </a:r>
            <a:r>
              <a:rPr lang="el-GR" sz="1800" dirty="0" err="1">
                <a:latin typeface="Book Antiqua" panose="02040602050305030304" pitchFamily="18" charset="0"/>
              </a:rPr>
              <a:t>ενδιαφέρουσες</a:t>
            </a:r>
            <a:r>
              <a:rPr lang="el-GR" sz="1800" dirty="0">
                <a:latin typeface="Book Antiqua" panose="02040602050305030304" pitchFamily="18" charset="0"/>
              </a:rPr>
              <a:t> (για τα </a:t>
            </a:r>
            <a:r>
              <a:rPr lang="el-GR" sz="1800" dirty="0" err="1">
                <a:latin typeface="Book Antiqua" panose="02040602050305030304" pitchFamily="18" charset="0"/>
              </a:rPr>
              <a:t>ίδια</a:t>
            </a:r>
            <a:r>
              <a:rPr lang="el-GR" sz="1800" dirty="0">
                <a:latin typeface="Book Antiqua" panose="02040602050305030304" pitchFamily="18" charset="0"/>
              </a:rPr>
              <a:t>) και </a:t>
            </a:r>
            <a:r>
              <a:rPr lang="el-GR" sz="1800" dirty="0" err="1">
                <a:latin typeface="Book Antiqua" panose="02040602050305030304" pitchFamily="18" charset="0"/>
              </a:rPr>
              <a:t>κοντα</a:t>
            </a:r>
            <a:r>
              <a:rPr lang="el-GR" sz="1800" dirty="0">
                <a:latin typeface="Book Antiqua" panose="02040602050305030304" pitchFamily="18" charset="0"/>
              </a:rPr>
              <a:t>́ στην </a:t>
            </a:r>
            <a:r>
              <a:rPr lang="el-GR" sz="1800" dirty="0" err="1">
                <a:latin typeface="Book Antiqua" panose="02040602050305030304" pitchFamily="18" charset="0"/>
              </a:rPr>
              <a:t>εμπειρία</a:t>
            </a:r>
            <a:r>
              <a:rPr lang="el-GR" sz="1800" dirty="0">
                <a:latin typeface="Book Antiqua" panose="02040602050305030304" pitchFamily="18" charset="0"/>
              </a:rPr>
              <a:t> τους </a:t>
            </a:r>
            <a:r>
              <a:rPr lang="el-GR" sz="1800" dirty="0" err="1">
                <a:latin typeface="Book Antiqua" panose="02040602050305030304" pitchFamily="18" charset="0"/>
              </a:rPr>
              <a:t>δραστηριότητες</a:t>
            </a:r>
            <a:r>
              <a:rPr lang="el-GR" sz="1800" dirty="0">
                <a:latin typeface="Book Antiqua" panose="02040602050305030304" pitchFamily="18" charset="0"/>
              </a:rPr>
              <a:t> τις </a:t>
            </a:r>
            <a:r>
              <a:rPr lang="el-GR" sz="1800" dirty="0" err="1">
                <a:latin typeface="Book Antiqua" panose="02040602050305030304" pitchFamily="18" charset="0"/>
              </a:rPr>
              <a:t>οποίες</a:t>
            </a:r>
            <a:r>
              <a:rPr lang="el-GR" sz="1800" dirty="0">
                <a:latin typeface="Book Antiqua" panose="02040602050305030304" pitchFamily="18" charset="0"/>
              </a:rPr>
              <a:t> ο </a:t>
            </a:r>
            <a:r>
              <a:rPr lang="el-GR" sz="1800" dirty="0" err="1">
                <a:latin typeface="Book Antiqua" panose="02040602050305030304" pitchFamily="18" charset="0"/>
              </a:rPr>
              <a:t>εκπαιδευτικός</a:t>
            </a:r>
            <a:r>
              <a:rPr lang="el-GR" sz="1800" dirty="0">
                <a:latin typeface="Book Antiqua" panose="02040602050305030304" pitchFamily="18" charset="0"/>
              </a:rPr>
              <a:t> </a:t>
            </a:r>
            <a:r>
              <a:rPr lang="el-GR" sz="1800" dirty="0" err="1">
                <a:latin typeface="Book Antiqua" panose="02040602050305030304" pitchFamily="18" charset="0"/>
              </a:rPr>
              <a:t>προτείνει</a:t>
            </a:r>
            <a:r>
              <a:rPr lang="el-GR" sz="1800" dirty="0">
                <a:latin typeface="Book Antiqua" panose="02040602050305030304" pitchFamily="18" charset="0"/>
              </a:rPr>
              <a:t> και τα </a:t>
            </a:r>
            <a:r>
              <a:rPr lang="el-GR" sz="1800" dirty="0" err="1">
                <a:latin typeface="Book Antiqua" panose="02040602050305030304" pitchFamily="18" charset="0"/>
              </a:rPr>
              <a:t>παιδια</a:t>
            </a:r>
            <a:r>
              <a:rPr lang="el-GR" sz="1800" dirty="0">
                <a:latin typeface="Book Antiqua" panose="02040602050305030304" pitchFamily="18" charset="0"/>
              </a:rPr>
              <a:t>́ </a:t>
            </a:r>
            <a:r>
              <a:rPr lang="el-GR" sz="1800" dirty="0" err="1">
                <a:latin typeface="Book Antiqua" panose="02040602050305030304" pitchFamily="18" charset="0"/>
              </a:rPr>
              <a:t>ασχολούνται</a:t>
            </a:r>
            <a:r>
              <a:rPr lang="el-GR" sz="1800" dirty="0">
                <a:latin typeface="Book Antiqua" panose="02040602050305030304" pitchFamily="18" charset="0"/>
              </a:rPr>
              <a:t> για να </a:t>
            </a:r>
            <a:r>
              <a:rPr lang="el-GR" sz="1800" dirty="0" err="1">
                <a:latin typeface="Book Antiqua" panose="02040602050305030304" pitchFamily="18" charset="0"/>
              </a:rPr>
              <a:t>οδηγηθούν</a:t>
            </a:r>
            <a:r>
              <a:rPr lang="el-GR" sz="1800" dirty="0">
                <a:latin typeface="Book Antiqua" panose="02040602050305030304" pitchFamily="18" charset="0"/>
              </a:rPr>
              <a:t> σε </a:t>
            </a:r>
            <a:r>
              <a:rPr lang="el-GR" sz="1800" dirty="0" err="1">
                <a:latin typeface="Book Antiqua" panose="02040602050305030304" pitchFamily="18" charset="0"/>
              </a:rPr>
              <a:t>κάποιο</a:t>
            </a:r>
            <a:r>
              <a:rPr lang="el-GR" sz="1800" dirty="0">
                <a:latin typeface="Book Antiqua" panose="02040602050305030304" pitchFamily="18" charset="0"/>
              </a:rPr>
              <a:t> </a:t>
            </a:r>
            <a:r>
              <a:rPr lang="el-GR" sz="1800" dirty="0" err="1">
                <a:latin typeface="Book Antiqua" panose="02040602050305030304" pitchFamily="18" charset="0"/>
              </a:rPr>
              <a:t>αποτέλεσμα</a:t>
            </a:r>
            <a:r>
              <a:rPr lang="el-GR" sz="1800" dirty="0">
                <a:latin typeface="Book Antiqua" panose="02040602050305030304" pitchFamily="18" charset="0"/>
              </a:rPr>
              <a:t> </a:t>
            </a:r>
            <a:r>
              <a:rPr lang="el-GR" sz="1800" dirty="0" err="1">
                <a:latin typeface="Book Antiqua" panose="02040602050305030304" pitchFamily="18" charset="0"/>
              </a:rPr>
              <a:t>χωρίς</a:t>
            </a:r>
            <a:r>
              <a:rPr lang="el-GR" sz="1800" dirty="0">
                <a:latin typeface="Book Antiqua" panose="02040602050305030304" pitchFamily="18" charset="0"/>
              </a:rPr>
              <a:t>, </a:t>
            </a:r>
            <a:r>
              <a:rPr lang="el-GR" sz="1800" dirty="0" err="1">
                <a:latin typeface="Book Antiqua" panose="02040602050305030304" pitchFamily="18" charset="0"/>
              </a:rPr>
              <a:t>όσο</a:t>
            </a:r>
            <a:r>
              <a:rPr lang="el-GR" sz="1800" dirty="0">
                <a:latin typeface="Book Antiqua" panose="02040602050305030304" pitchFamily="18" charset="0"/>
              </a:rPr>
              <a:t> </a:t>
            </a:r>
            <a:r>
              <a:rPr lang="el-GR" sz="1800" dirty="0" err="1">
                <a:latin typeface="Book Antiqua" panose="02040602050305030304" pitchFamily="18" charset="0"/>
              </a:rPr>
              <a:t>είναι</a:t>
            </a:r>
            <a:r>
              <a:rPr lang="el-GR" sz="1800" dirty="0">
                <a:latin typeface="Book Antiqua" panose="02040602050305030304" pitchFamily="18" charset="0"/>
              </a:rPr>
              <a:t> </a:t>
            </a:r>
            <a:r>
              <a:rPr lang="el-GR" sz="1800" dirty="0" err="1">
                <a:latin typeface="Book Antiqua" panose="02040602050305030304" pitchFamily="18" charset="0"/>
              </a:rPr>
              <a:t>εφικτο</a:t>
            </a:r>
            <a:r>
              <a:rPr lang="el-GR" sz="1800" dirty="0">
                <a:latin typeface="Book Antiqua" panose="02040602050305030304" pitchFamily="18" charset="0"/>
              </a:rPr>
              <a:t>́, την </a:t>
            </a:r>
            <a:r>
              <a:rPr lang="el-GR" sz="1800" dirty="0" err="1">
                <a:latin typeface="Book Antiqua" panose="02040602050305030304" pitchFamily="18" charset="0"/>
              </a:rPr>
              <a:t>παρέμβαση</a:t>
            </a:r>
            <a:r>
              <a:rPr lang="el-GR" sz="1800" dirty="0">
                <a:latin typeface="Book Antiqua" panose="02040602050305030304" pitchFamily="18" charset="0"/>
              </a:rPr>
              <a:t> του. </a:t>
            </a:r>
          </a:p>
          <a:p>
            <a:r>
              <a:rPr lang="el-GR" sz="1800" dirty="0">
                <a:latin typeface="Book Antiqua" panose="02040602050305030304" pitchFamily="18" charset="0"/>
              </a:rPr>
              <a:t>Η </a:t>
            </a:r>
            <a:r>
              <a:rPr lang="el-GR" sz="1800" dirty="0" err="1">
                <a:latin typeface="Book Antiqua" panose="02040602050305030304" pitchFamily="18" charset="0"/>
              </a:rPr>
              <a:t>ενθάρρυνση</a:t>
            </a:r>
            <a:r>
              <a:rPr lang="el-GR" sz="1800" dirty="0">
                <a:latin typeface="Book Antiqua" panose="02040602050305030304" pitchFamily="18" charset="0"/>
              </a:rPr>
              <a:t> </a:t>
            </a:r>
            <a:r>
              <a:rPr lang="el-GR" sz="1800" dirty="0" err="1">
                <a:latin typeface="Book Antiqua" panose="02040602050305030304" pitchFamily="18" charset="0"/>
              </a:rPr>
              <a:t>απο</a:t>
            </a:r>
            <a:r>
              <a:rPr lang="el-GR" sz="1800" dirty="0">
                <a:latin typeface="Book Antiqua" panose="02040602050305030304" pitchFamily="18" charset="0"/>
              </a:rPr>
              <a:t>́ τη </a:t>
            </a:r>
            <a:r>
              <a:rPr lang="el-GR" sz="1800" dirty="0" err="1">
                <a:latin typeface="Book Antiqua" panose="02040602050305030304" pitchFamily="18" charset="0"/>
              </a:rPr>
              <a:t>μερια</a:t>
            </a:r>
            <a:r>
              <a:rPr lang="el-GR" sz="1800" dirty="0">
                <a:latin typeface="Book Antiqua" panose="02040602050305030304" pitchFamily="18" charset="0"/>
              </a:rPr>
              <a:t>́ του </a:t>
            </a:r>
            <a:r>
              <a:rPr lang="el-GR" sz="1800" dirty="0" err="1">
                <a:latin typeface="Book Antiqua" panose="02040602050305030304" pitchFamily="18" charset="0"/>
              </a:rPr>
              <a:t>εκπαιδευτικου</a:t>
            </a:r>
            <a:r>
              <a:rPr lang="el-GR" sz="1800" dirty="0">
                <a:latin typeface="Book Antiqua" panose="02040602050305030304" pitchFamily="18" charset="0"/>
              </a:rPr>
              <a:t>́ της </a:t>
            </a:r>
            <a:r>
              <a:rPr lang="el-GR" sz="1800" dirty="0" err="1">
                <a:latin typeface="Book Antiqua" panose="02040602050305030304" pitchFamily="18" charset="0"/>
              </a:rPr>
              <a:t>ενεργητικής</a:t>
            </a:r>
            <a:r>
              <a:rPr lang="el-GR" sz="1800" dirty="0">
                <a:latin typeface="Book Antiqua" panose="02040602050305030304" pitchFamily="18" charset="0"/>
              </a:rPr>
              <a:t> </a:t>
            </a:r>
            <a:r>
              <a:rPr lang="el-GR" sz="1800" dirty="0" err="1">
                <a:latin typeface="Book Antiqua" panose="02040602050305030304" pitchFamily="18" charset="0"/>
              </a:rPr>
              <a:t>δραστηριοποίησης</a:t>
            </a:r>
            <a:r>
              <a:rPr lang="el-GR" sz="1800" dirty="0">
                <a:latin typeface="Book Antiqua" panose="02040602050305030304" pitchFamily="18" charset="0"/>
              </a:rPr>
              <a:t> των </a:t>
            </a:r>
            <a:r>
              <a:rPr lang="el-GR" sz="1800" dirty="0" err="1">
                <a:latin typeface="Book Antiqua" panose="02040602050305030304" pitchFamily="18" charset="0"/>
              </a:rPr>
              <a:t>παιδιών</a:t>
            </a:r>
            <a:r>
              <a:rPr lang="el-GR" sz="1800" dirty="0">
                <a:latin typeface="Book Antiqua" panose="02040602050305030304" pitchFamily="18" charset="0"/>
              </a:rPr>
              <a:t> με </a:t>
            </a:r>
            <a:r>
              <a:rPr lang="el-GR" sz="1800" dirty="0" err="1">
                <a:latin typeface="Book Antiqua" panose="02040602050305030304" pitchFamily="18" charset="0"/>
              </a:rPr>
              <a:t>στόχο</a:t>
            </a:r>
            <a:r>
              <a:rPr lang="el-GR" sz="1800" dirty="0">
                <a:latin typeface="Book Antiqua" panose="02040602050305030304" pitchFamily="18" charset="0"/>
              </a:rPr>
              <a:t> </a:t>
            </a:r>
            <a:r>
              <a:rPr lang="el-GR" sz="1800" dirty="0" err="1">
                <a:latin typeface="Book Antiqua" panose="02040602050305030304" pitchFamily="18" charset="0"/>
              </a:rPr>
              <a:t>όχι</a:t>
            </a:r>
            <a:r>
              <a:rPr lang="el-GR" sz="1800" dirty="0">
                <a:latin typeface="Book Antiqua" panose="02040602050305030304" pitchFamily="18" charset="0"/>
              </a:rPr>
              <a:t> </a:t>
            </a:r>
            <a:r>
              <a:rPr lang="el-GR" sz="1800" dirty="0" err="1">
                <a:latin typeface="Book Antiqua" panose="02040602050305030304" pitchFamily="18" charset="0"/>
              </a:rPr>
              <a:t>απλα</a:t>
            </a:r>
            <a:r>
              <a:rPr lang="el-GR" sz="1800" dirty="0">
                <a:latin typeface="Book Antiqua" panose="02040602050305030304" pitchFamily="18" charset="0"/>
              </a:rPr>
              <a:t>́ τη </a:t>
            </a:r>
            <a:r>
              <a:rPr lang="el-GR" sz="1800" dirty="0" err="1">
                <a:latin typeface="Book Antiqua" panose="02040602050305030304" pitchFamily="18" charset="0"/>
              </a:rPr>
              <a:t>δράση</a:t>
            </a:r>
            <a:r>
              <a:rPr lang="el-GR" sz="1800" dirty="0">
                <a:latin typeface="Book Antiqua" panose="02040602050305030304" pitchFamily="18" charset="0"/>
              </a:rPr>
              <a:t> </a:t>
            </a:r>
            <a:r>
              <a:rPr lang="el-GR" sz="1800" dirty="0" err="1">
                <a:latin typeface="Book Antiqua" panose="02040602050305030304" pitchFamily="18" charset="0"/>
              </a:rPr>
              <a:t>αλλα</a:t>
            </a:r>
            <a:r>
              <a:rPr lang="el-GR" sz="1800" dirty="0">
                <a:latin typeface="Book Antiqua" panose="02040602050305030304" pitchFamily="18" charset="0"/>
              </a:rPr>
              <a:t>́ την </a:t>
            </a:r>
            <a:r>
              <a:rPr lang="el-GR" sz="1800" dirty="0" err="1">
                <a:latin typeface="Book Antiqua" panose="02040602050305030304" pitchFamily="18" charset="0"/>
              </a:rPr>
              <a:t>ανάπτυξη</a:t>
            </a:r>
            <a:r>
              <a:rPr lang="el-GR" sz="1800" dirty="0">
                <a:latin typeface="Book Antiqua" panose="02040602050305030304" pitchFamily="18" charset="0"/>
              </a:rPr>
              <a:t> </a:t>
            </a:r>
            <a:r>
              <a:rPr lang="el-GR" sz="1800" dirty="0" err="1">
                <a:latin typeface="Book Antiqua" panose="02040602050305030304" pitchFamily="18" charset="0"/>
              </a:rPr>
              <a:t>αυτου</a:t>
            </a:r>
            <a:r>
              <a:rPr lang="el-GR" sz="1800" dirty="0">
                <a:latin typeface="Book Antiqua" panose="02040602050305030304" pitchFamily="18" charset="0"/>
              </a:rPr>
              <a:t>́ που θα </a:t>
            </a:r>
            <a:r>
              <a:rPr lang="el-GR" sz="1800" dirty="0" err="1">
                <a:latin typeface="Book Antiqua" panose="02040602050305030304" pitchFamily="18" charset="0"/>
              </a:rPr>
              <a:t>ονομάζαμε</a:t>
            </a:r>
            <a:r>
              <a:rPr lang="el-GR" sz="1800" dirty="0">
                <a:latin typeface="Book Antiqua" panose="02040602050305030304" pitchFamily="18" charset="0"/>
              </a:rPr>
              <a:t> </a:t>
            </a:r>
            <a:r>
              <a:rPr lang="el-GR" sz="1800" dirty="0" err="1">
                <a:latin typeface="Book Antiqua" panose="02040602050305030304" pitchFamily="18" charset="0"/>
              </a:rPr>
              <a:t>μαθηματικη</a:t>
            </a:r>
            <a:r>
              <a:rPr lang="el-GR" sz="1800" dirty="0">
                <a:latin typeface="Book Antiqua" panose="02040602050305030304" pitchFamily="18" charset="0"/>
              </a:rPr>
              <a:t>́ </a:t>
            </a:r>
            <a:r>
              <a:rPr lang="el-GR" sz="1800" dirty="0" err="1">
                <a:latin typeface="Book Antiqua" panose="02040602050305030304" pitchFamily="18" charset="0"/>
              </a:rPr>
              <a:t>δράση</a:t>
            </a:r>
            <a:r>
              <a:rPr lang="el-GR" sz="1800" dirty="0">
                <a:latin typeface="Book Antiqua" panose="02040602050305030304" pitchFamily="18" charset="0"/>
              </a:rPr>
              <a:t>. </a:t>
            </a:r>
          </a:p>
          <a:p>
            <a:endParaRPr lang="el-GR" sz="1800" dirty="0">
              <a:latin typeface="Book Antiqua" panose="02040602050305030304" pitchFamily="18" charset="0"/>
            </a:endParaRPr>
          </a:p>
          <a:p>
            <a:endParaRPr lang="sv-SE" dirty="0"/>
          </a:p>
        </p:txBody>
      </p:sp>
      <p:sp>
        <p:nvSpPr>
          <p:cNvPr id="4" name="Content Placeholder 3">
            <a:extLst>
              <a:ext uri="{FF2B5EF4-FFF2-40B4-BE49-F238E27FC236}">
                <a16:creationId xmlns:a16="http://schemas.microsoft.com/office/drawing/2014/main" id="{F543B9A8-BA9D-A245-8B68-6657B21B238A}"/>
              </a:ext>
            </a:extLst>
          </p:cNvPr>
          <p:cNvSpPr>
            <a:spLocks noGrp="1"/>
          </p:cNvSpPr>
          <p:nvPr>
            <p:ph sz="half" idx="2"/>
          </p:nvPr>
        </p:nvSpPr>
        <p:spPr/>
        <p:txBody>
          <a:bodyPr/>
          <a:lstStyle/>
          <a:p>
            <a:r>
              <a:rPr lang="el-GR" sz="2000" dirty="0">
                <a:latin typeface="Book Antiqua" panose="02040602050305030304" pitchFamily="18" charset="0"/>
              </a:rPr>
              <a:t>Μια </a:t>
            </a:r>
            <a:r>
              <a:rPr lang="el-GR" sz="2000" dirty="0" err="1">
                <a:latin typeface="Book Antiqua" panose="02040602050305030304" pitchFamily="18" charset="0"/>
              </a:rPr>
              <a:t>τέτοια</a:t>
            </a:r>
            <a:r>
              <a:rPr lang="el-GR" sz="2000" dirty="0">
                <a:latin typeface="Book Antiqua" panose="02040602050305030304" pitchFamily="18" charset="0"/>
              </a:rPr>
              <a:t> </a:t>
            </a:r>
            <a:r>
              <a:rPr lang="el-GR" sz="2000" dirty="0" err="1">
                <a:latin typeface="Book Antiqua" panose="02040602050305030304" pitchFamily="18" charset="0"/>
              </a:rPr>
              <a:t>δράση</a:t>
            </a:r>
            <a:r>
              <a:rPr lang="el-GR" sz="2000" dirty="0">
                <a:latin typeface="Book Antiqua" panose="02040602050305030304" pitchFamily="18" charset="0"/>
              </a:rPr>
              <a:t> </a:t>
            </a:r>
            <a:r>
              <a:rPr lang="el-GR" sz="2000" dirty="0" err="1">
                <a:latin typeface="Book Antiqua" panose="02040602050305030304" pitchFamily="18" charset="0"/>
              </a:rPr>
              <a:t>περιλαμβάνει</a:t>
            </a:r>
            <a:r>
              <a:rPr lang="el-GR" sz="2000" dirty="0">
                <a:latin typeface="Book Antiqua" panose="02040602050305030304" pitchFamily="18" charset="0"/>
              </a:rPr>
              <a:t> </a:t>
            </a:r>
            <a:r>
              <a:rPr lang="el-GR" sz="2000" dirty="0" err="1">
                <a:latin typeface="Book Antiqua" panose="02040602050305030304" pitchFamily="18" charset="0"/>
              </a:rPr>
              <a:t>αναζήτηση</a:t>
            </a:r>
            <a:r>
              <a:rPr lang="el-GR" sz="2000" dirty="0">
                <a:latin typeface="Book Antiqua" panose="02040602050305030304" pitchFamily="18" charset="0"/>
              </a:rPr>
              <a:t> </a:t>
            </a:r>
            <a:r>
              <a:rPr lang="el-GR" sz="2000" dirty="0" err="1">
                <a:latin typeface="Book Antiqua" panose="02040602050305030304" pitchFamily="18" charset="0"/>
              </a:rPr>
              <a:t>ιδιοτήτων</a:t>
            </a:r>
            <a:r>
              <a:rPr lang="el-GR" sz="2000" dirty="0">
                <a:latin typeface="Book Antiqua" panose="02040602050305030304" pitchFamily="18" charset="0"/>
              </a:rPr>
              <a:t>, </a:t>
            </a:r>
            <a:r>
              <a:rPr lang="el-GR" sz="2000" dirty="0" err="1">
                <a:latin typeface="Book Antiqua" panose="02040602050305030304" pitchFamily="18" charset="0"/>
              </a:rPr>
              <a:t>σχέσεων</a:t>
            </a:r>
            <a:r>
              <a:rPr lang="el-GR" sz="2000" dirty="0">
                <a:latin typeface="Book Antiqua" panose="02040602050305030304" pitchFamily="18" charset="0"/>
              </a:rPr>
              <a:t>, </a:t>
            </a:r>
            <a:r>
              <a:rPr lang="el-GR" sz="2000" dirty="0" err="1">
                <a:latin typeface="Book Antiqua" panose="02040602050305030304" pitchFamily="18" charset="0"/>
              </a:rPr>
              <a:t>κανονικοτήτων</a:t>
            </a:r>
            <a:r>
              <a:rPr lang="el-GR" sz="2000" dirty="0">
                <a:latin typeface="Book Antiqua" panose="02040602050305030304" pitchFamily="18" charset="0"/>
              </a:rPr>
              <a:t>, </a:t>
            </a:r>
            <a:r>
              <a:rPr lang="el-GR" sz="2000" dirty="0" err="1">
                <a:latin typeface="Book Antiqua" panose="02040602050305030304" pitchFamily="18" charset="0"/>
              </a:rPr>
              <a:t>ομοιοτήτων</a:t>
            </a:r>
            <a:r>
              <a:rPr lang="el-GR" sz="2000" dirty="0">
                <a:latin typeface="Book Antiqua" panose="02040602050305030304" pitchFamily="18" charset="0"/>
              </a:rPr>
              <a:t> και </a:t>
            </a:r>
            <a:r>
              <a:rPr lang="el-GR" sz="2000" dirty="0" err="1">
                <a:latin typeface="Book Antiqua" panose="02040602050305030304" pitchFamily="18" charset="0"/>
              </a:rPr>
              <a:t>διαφορών</a:t>
            </a:r>
            <a:r>
              <a:rPr lang="el-GR" sz="2000" dirty="0">
                <a:latin typeface="Book Antiqua" panose="02040602050305030304" pitchFamily="18" charset="0"/>
              </a:rPr>
              <a:t>, </a:t>
            </a:r>
            <a:r>
              <a:rPr lang="el-GR" sz="2000" dirty="0" err="1">
                <a:latin typeface="Book Antiqua" panose="02040602050305030304" pitchFamily="18" charset="0"/>
              </a:rPr>
              <a:t>συνδέσεων</a:t>
            </a:r>
            <a:r>
              <a:rPr lang="el-GR" sz="2000" dirty="0">
                <a:latin typeface="Book Antiqua" panose="02040602050305030304" pitchFamily="18" charset="0"/>
              </a:rPr>
              <a:t>, </a:t>
            </a:r>
            <a:r>
              <a:rPr lang="el-GR" sz="2000" dirty="0" err="1">
                <a:latin typeface="Book Antiqua" panose="02040602050305030304" pitchFamily="18" charset="0"/>
              </a:rPr>
              <a:t>τρόπων</a:t>
            </a:r>
            <a:r>
              <a:rPr lang="el-GR" sz="2000" dirty="0">
                <a:latin typeface="Book Antiqua" panose="02040602050305030304" pitchFamily="18" charset="0"/>
              </a:rPr>
              <a:t> </a:t>
            </a:r>
            <a:r>
              <a:rPr lang="el-GR" sz="2000" dirty="0" err="1">
                <a:latin typeface="Book Antiqua" panose="02040602050305030304" pitchFamily="18" charset="0"/>
              </a:rPr>
              <a:t>αντιμετώπισης</a:t>
            </a:r>
            <a:r>
              <a:rPr lang="el-GR" sz="2000" dirty="0">
                <a:latin typeface="Book Antiqua" panose="02040602050305030304" pitchFamily="18" charset="0"/>
              </a:rPr>
              <a:t> </a:t>
            </a:r>
            <a:r>
              <a:rPr lang="el-GR" sz="2000" dirty="0" err="1">
                <a:latin typeface="Book Antiqua" panose="02040602050305030304" pitchFamily="18" charset="0"/>
              </a:rPr>
              <a:t>καταστάσεων</a:t>
            </a:r>
            <a:r>
              <a:rPr lang="el-GR" sz="2000" dirty="0">
                <a:latin typeface="Book Antiqua" panose="02040602050305030304" pitchFamily="18" charset="0"/>
              </a:rPr>
              <a:t> και </a:t>
            </a:r>
            <a:r>
              <a:rPr lang="el-GR" sz="2000" dirty="0" err="1">
                <a:latin typeface="Book Antiqua" panose="02040602050305030304" pitchFamily="18" charset="0"/>
              </a:rPr>
              <a:t>εξαγωγη</a:t>
            </a:r>
            <a:r>
              <a:rPr lang="el-GR" sz="2000" dirty="0">
                <a:latin typeface="Book Antiqua" panose="02040602050305030304" pitchFamily="18" charset="0"/>
              </a:rPr>
              <a:t>́ </a:t>
            </a:r>
            <a:r>
              <a:rPr lang="el-GR" sz="2000" dirty="0" err="1">
                <a:latin typeface="Book Antiqua" panose="02040602050305030304" pitchFamily="18" charset="0"/>
              </a:rPr>
              <a:t>κάποιων</a:t>
            </a:r>
            <a:r>
              <a:rPr lang="el-GR" sz="2000" dirty="0">
                <a:latin typeface="Book Antiqua" panose="02040602050305030304" pitchFamily="18" charset="0"/>
              </a:rPr>
              <a:t> </a:t>
            </a:r>
            <a:r>
              <a:rPr lang="el-GR" sz="2000" dirty="0" err="1">
                <a:latin typeface="Book Antiqua" panose="02040602050305030304" pitchFamily="18" charset="0"/>
              </a:rPr>
              <a:t>συμπερασμάτων</a:t>
            </a:r>
            <a:r>
              <a:rPr lang="el-GR" sz="2000" dirty="0">
                <a:latin typeface="Book Antiqua" panose="02040602050305030304" pitchFamily="18" charset="0"/>
              </a:rPr>
              <a:t>. Το </a:t>
            </a:r>
            <a:r>
              <a:rPr lang="el-GR" sz="2000" dirty="0" err="1">
                <a:latin typeface="Book Antiqua" panose="02040602050305030304" pitchFamily="18" charset="0"/>
              </a:rPr>
              <a:t>αποτέλεσμα</a:t>
            </a:r>
            <a:r>
              <a:rPr lang="el-GR" sz="2000" dirty="0">
                <a:latin typeface="Book Antiqua" panose="02040602050305030304" pitchFamily="18" charset="0"/>
              </a:rPr>
              <a:t> μιας </a:t>
            </a:r>
            <a:r>
              <a:rPr lang="el-GR" sz="2000" dirty="0" err="1">
                <a:latin typeface="Book Antiqua" panose="02040602050305030304" pitchFamily="18" charset="0"/>
              </a:rPr>
              <a:t>τέτοιας</a:t>
            </a:r>
            <a:r>
              <a:rPr lang="el-GR" sz="2000" dirty="0">
                <a:latin typeface="Book Antiqua" panose="02040602050305030304" pitchFamily="18" charset="0"/>
              </a:rPr>
              <a:t> </a:t>
            </a:r>
            <a:r>
              <a:rPr lang="el-GR" sz="2000" dirty="0" err="1">
                <a:latin typeface="Book Antiqua" panose="02040602050305030304" pitchFamily="18" charset="0"/>
              </a:rPr>
              <a:t>δράσης</a:t>
            </a:r>
            <a:r>
              <a:rPr lang="el-GR" sz="2000" dirty="0">
                <a:latin typeface="Book Antiqua" panose="02040602050305030304" pitchFamily="18" charset="0"/>
              </a:rPr>
              <a:t> τους </a:t>
            </a:r>
            <a:r>
              <a:rPr lang="el-GR" sz="2000" dirty="0" err="1">
                <a:latin typeface="Book Antiqua" panose="02040602050305030304" pitchFamily="18" charset="0"/>
              </a:rPr>
              <a:t>φέρνει</a:t>
            </a:r>
            <a:r>
              <a:rPr lang="el-GR" sz="2000" dirty="0">
                <a:latin typeface="Book Antiqua" panose="02040602050305030304" pitchFamily="18" charset="0"/>
              </a:rPr>
              <a:t> σε </a:t>
            </a:r>
            <a:r>
              <a:rPr lang="el-GR" sz="2000" dirty="0" err="1">
                <a:latin typeface="Book Antiqua" panose="02040602050305030304" pitchFamily="18" charset="0"/>
              </a:rPr>
              <a:t>επαφη</a:t>
            </a:r>
            <a:r>
              <a:rPr lang="el-GR" sz="2000" dirty="0">
                <a:latin typeface="Book Antiqua" panose="02040602050305030304" pitchFamily="18" charset="0"/>
              </a:rPr>
              <a:t>́ με </a:t>
            </a:r>
            <a:r>
              <a:rPr lang="el-GR" sz="2000" dirty="0" err="1">
                <a:latin typeface="Book Antiqua" panose="02040602050305030304" pitchFamily="18" charset="0"/>
              </a:rPr>
              <a:t>ιδέες</a:t>
            </a:r>
            <a:r>
              <a:rPr lang="el-GR" sz="2000" dirty="0">
                <a:latin typeface="Book Antiqua" panose="02040602050305030304" pitchFamily="18" charset="0"/>
              </a:rPr>
              <a:t> που </a:t>
            </a:r>
            <a:r>
              <a:rPr lang="el-GR" sz="2000" dirty="0" err="1">
                <a:latin typeface="Book Antiqua" panose="02040602050305030304" pitchFamily="18" charset="0"/>
              </a:rPr>
              <a:t>σχετίζονται</a:t>
            </a:r>
            <a:r>
              <a:rPr lang="el-GR" sz="2000" dirty="0">
                <a:latin typeface="Book Antiqua" panose="02040602050305030304" pitchFamily="18" charset="0"/>
              </a:rPr>
              <a:t> ή </a:t>
            </a:r>
            <a:r>
              <a:rPr lang="el-GR" sz="2000" dirty="0" err="1">
                <a:latin typeface="Book Antiqua" panose="02040602050305030304" pitchFamily="18" charset="0"/>
              </a:rPr>
              <a:t>βρίσκονται</a:t>
            </a:r>
            <a:r>
              <a:rPr lang="el-GR" sz="2000" dirty="0">
                <a:latin typeface="Book Antiqua" panose="02040602050305030304" pitchFamily="18" charset="0"/>
              </a:rPr>
              <a:t> στην </a:t>
            </a:r>
            <a:r>
              <a:rPr lang="el-GR" sz="2000" dirty="0" err="1">
                <a:latin typeface="Book Antiqua" panose="02040602050305030304" pitchFamily="18" charset="0"/>
              </a:rPr>
              <a:t>πορεία</a:t>
            </a:r>
            <a:r>
              <a:rPr lang="el-GR" sz="2000" dirty="0">
                <a:latin typeface="Book Antiqua" panose="02040602050305030304" pitchFamily="18" charset="0"/>
              </a:rPr>
              <a:t> </a:t>
            </a:r>
            <a:r>
              <a:rPr lang="el-GR" sz="2000" dirty="0" err="1">
                <a:latin typeface="Book Antiqua" panose="02040602050305030304" pitchFamily="18" charset="0"/>
              </a:rPr>
              <a:t>ανάπτυξης</a:t>
            </a:r>
            <a:r>
              <a:rPr lang="el-GR" sz="2000" dirty="0">
                <a:latin typeface="Book Antiqua" panose="02040602050305030304" pitchFamily="18" charset="0"/>
              </a:rPr>
              <a:t> </a:t>
            </a:r>
            <a:r>
              <a:rPr lang="el-GR" sz="2000" dirty="0" err="1">
                <a:latin typeface="Book Antiqua" panose="02040602050305030304" pitchFamily="18" charset="0"/>
              </a:rPr>
              <a:t>μαθηματικών</a:t>
            </a:r>
            <a:r>
              <a:rPr lang="el-GR" sz="2000" dirty="0">
                <a:latin typeface="Book Antiqua" panose="02040602050305030304" pitchFamily="18" charset="0"/>
              </a:rPr>
              <a:t> </a:t>
            </a:r>
            <a:r>
              <a:rPr lang="el-GR" sz="2000" dirty="0" err="1">
                <a:latin typeface="Book Antiqua" panose="02040602050305030304" pitchFamily="18" charset="0"/>
              </a:rPr>
              <a:t>εννοιών</a:t>
            </a:r>
            <a:r>
              <a:rPr lang="el-GR" sz="2000" dirty="0">
                <a:latin typeface="Book Antiqua" panose="02040602050305030304" pitchFamily="18" charset="0"/>
              </a:rPr>
              <a:t> και δεν </a:t>
            </a:r>
            <a:r>
              <a:rPr lang="el-GR" sz="2000" dirty="0" err="1">
                <a:latin typeface="Book Antiqua" panose="02040602050305030304" pitchFamily="18" charset="0"/>
              </a:rPr>
              <a:t>περιορίζεται</a:t>
            </a:r>
            <a:r>
              <a:rPr lang="el-GR" sz="2000" dirty="0">
                <a:latin typeface="Book Antiqua" panose="02040602050305030304" pitchFamily="18" charset="0"/>
              </a:rPr>
              <a:t> στην </a:t>
            </a:r>
            <a:r>
              <a:rPr lang="el-GR" sz="2000" dirty="0" err="1">
                <a:latin typeface="Book Antiqua" panose="02040602050305030304" pitchFamily="18" charset="0"/>
              </a:rPr>
              <a:t>απλη</a:t>
            </a:r>
            <a:r>
              <a:rPr lang="el-GR" sz="2000" dirty="0">
                <a:latin typeface="Book Antiqua" panose="02040602050305030304" pitchFamily="18" charset="0"/>
              </a:rPr>
              <a:t>́ </a:t>
            </a:r>
            <a:r>
              <a:rPr lang="el-GR" sz="2000" dirty="0" err="1">
                <a:latin typeface="Book Antiqua" panose="02040602050305030304" pitchFamily="18" charset="0"/>
              </a:rPr>
              <a:t>ενασχόληση</a:t>
            </a:r>
            <a:r>
              <a:rPr lang="el-GR" sz="2000" dirty="0">
                <a:latin typeface="Book Antiqua" panose="02040602050305030304" pitchFamily="18" charset="0"/>
              </a:rPr>
              <a:t> με </a:t>
            </a:r>
            <a:r>
              <a:rPr lang="el-GR" sz="2000" dirty="0" err="1">
                <a:latin typeface="Book Antiqua" panose="02040602050305030304" pitchFamily="18" charset="0"/>
              </a:rPr>
              <a:t>μαθηματικα</a:t>
            </a:r>
            <a:r>
              <a:rPr lang="el-GR" sz="2000" dirty="0">
                <a:latin typeface="Book Antiqua" panose="02040602050305030304" pitchFamily="18" charset="0"/>
              </a:rPr>
              <a:t>́ </a:t>
            </a:r>
            <a:r>
              <a:rPr lang="el-GR" sz="2000" dirty="0" err="1">
                <a:latin typeface="Book Antiqua" panose="02040602050305030304" pitchFamily="18" charset="0"/>
              </a:rPr>
              <a:t>αντικείμενα</a:t>
            </a:r>
            <a:r>
              <a:rPr lang="el-GR" sz="2000" dirty="0">
                <a:latin typeface="Book Antiqua" panose="02040602050305030304" pitchFamily="18" charset="0"/>
              </a:rPr>
              <a:t>. </a:t>
            </a:r>
          </a:p>
          <a:p>
            <a:endParaRPr lang="el-GR" sz="2000" dirty="0">
              <a:latin typeface="Book Antiqua" panose="02040602050305030304" pitchFamily="18" charset="0"/>
            </a:endParaRPr>
          </a:p>
          <a:p>
            <a:endParaRPr lang="sv-SE" dirty="0"/>
          </a:p>
        </p:txBody>
      </p:sp>
    </p:spTree>
    <p:extLst>
      <p:ext uri="{BB962C8B-B14F-4D97-AF65-F5344CB8AC3E}">
        <p14:creationId xmlns:p14="http://schemas.microsoft.com/office/powerpoint/2010/main" val="6329917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2ED37-84B5-D64E-94C3-E4C8F04978E9}"/>
              </a:ext>
            </a:extLst>
          </p:cNvPr>
          <p:cNvSpPr>
            <a:spLocks noGrp="1"/>
          </p:cNvSpPr>
          <p:nvPr>
            <p:ph type="title"/>
          </p:nvPr>
        </p:nvSpPr>
        <p:spPr>
          <a:xfrm>
            <a:off x="457200" y="274638"/>
            <a:ext cx="8229600" cy="639762"/>
          </a:xfrm>
        </p:spPr>
        <p:txBody>
          <a:bodyPr>
            <a:normAutofit/>
          </a:bodyPr>
          <a:lstStyle/>
          <a:p>
            <a:r>
              <a:rPr lang="el-GR" sz="2800" dirty="0">
                <a:solidFill>
                  <a:srgbClr val="C00000"/>
                </a:solidFill>
                <a:latin typeface="Book Antiqua" panose="02040602050305030304" pitchFamily="18" charset="0"/>
              </a:rPr>
              <a:t>Ρόλος εκπαιδευτικού;</a:t>
            </a:r>
            <a:endParaRPr lang="sv-SE" sz="2800" dirty="0">
              <a:solidFill>
                <a:srgbClr val="C00000"/>
              </a:solidFill>
              <a:latin typeface="Book Antiqua" panose="02040602050305030304" pitchFamily="18" charset="0"/>
            </a:endParaRPr>
          </a:p>
        </p:txBody>
      </p:sp>
      <p:sp>
        <p:nvSpPr>
          <p:cNvPr id="3" name="Content Placeholder 2">
            <a:extLst>
              <a:ext uri="{FF2B5EF4-FFF2-40B4-BE49-F238E27FC236}">
                <a16:creationId xmlns:a16="http://schemas.microsoft.com/office/drawing/2014/main" id="{BF61416E-CC57-6640-B8D3-54F6D9A1E720}"/>
              </a:ext>
            </a:extLst>
          </p:cNvPr>
          <p:cNvSpPr>
            <a:spLocks noGrp="1"/>
          </p:cNvSpPr>
          <p:nvPr>
            <p:ph sz="half" idx="1"/>
          </p:nvPr>
        </p:nvSpPr>
        <p:spPr>
          <a:xfrm>
            <a:off x="304800" y="1523998"/>
            <a:ext cx="4191000" cy="5059363"/>
          </a:xfrm>
        </p:spPr>
        <p:txBody>
          <a:bodyPr/>
          <a:lstStyle/>
          <a:p>
            <a:r>
              <a:rPr lang="el-GR" sz="2000" dirty="0">
                <a:latin typeface="Book Antiqua" panose="02040602050305030304" pitchFamily="18" charset="0"/>
              </a:rPr>
              <a:t>Η </a:t>
            </a:r>
            <a:r>
              <a:rPr lang="el-GR" sz="2000" dirty="0" err="1">
                <a:latin typeface="Book Antiqua" panose="02040602050305030304" pitchFamily="18" charset="0"/>
              </a:rPr>
              <a:t>ενθάρρυνση</a:t>
            </a:r>
            <a:r>
              <a:rPr lang="el-GR" sz="2000" dirty="0">
                <a:latin typeface="Book Antiqua" panose="02040602050305030304" pitchFamily="18" charset="0"/>
              </a:rPr>
              <a:t> </a:t>
            </a:r>
            <a:r>
              <a:rPr lang="el-GR" sz="2000" dirty="0" err="1">
                <a:latin typeface="Book Antiqua" panose="02040602050305030304" pitchFamily="18" charset="0"/>
              </a:rPr>
              <a:t>απο</a:t>
            </a:r>
            <a:r>
              <a:rPr lang="el-GR" sz="2000" dirty="0">
                <a:latin typeface="Book Antiqua" panose="02040602050305030304" pitchFamily="18" charset="0"/>
              </a:rPr>
              <a:t>́ τη </a:t>
            </a:r>
            <a:r>
              <a:rPr lang="el-GR" sz="2000" dirty="0" err="1">
                <a:latin typeface="Book Antiqua" panose="02040602050305030304" pitchFamily="18" charset="0"/>
              </a:rPr>
              <a:t>μερια</a:t>
            </a:r>
            <a:r>
              <a:rPr lang="el-GR" sz="2000" dirty="0">
                <a:latin typeface="Book Antiqua" panose="02040602050305030304" pitchFamily="18" charset="0"/>
              </a:rPr>
              <a:t>́ του </a:t>
            </a:r>
            <a:r>
              <a:rPr lang="el-GR" sz="2000" dirty="0" err="1">
                <a:latin typeface="Book Antiqua" panose="02040602050305030304" pitchFamily="18" charset="0"/>
              </a:rPr>
              <a:t>εκπαιδευτικου</a:t>
            </a:r>
            <a:r>
              <a:rPr lang="el-GR" sz="2000" dirty="0">
                <a:latin typeface="Book Antiqua" panose="02040602050305030304" pitchFamily="18" charset="0"/>
              </a:rPr>
              <a:t>́ της </a:t>
            </a:r>
            <a:r>
              <a:rPr lang="el-GR" sz="2000" dirty="0" err="1">
                <a:latin typeface="Book Antiqua" panose="02040602050305030304" pitchFamily="18" charset="0"/>
              </a:rPr>
              <a:t>σκέψης</a:t>
            </a:r>
            <a:r>
              <a:rPr lang="el-GR" sz="2000" dirty="0">
                <a:latin typeface="Book Antiqua" panose="02040602050305030304" pitchFamily="18" charset="0"/>
              </a:rPr>
              <a:t> των </a:t>
            </a:r>
            <a:r>
              <a:rPr lang="el-GR" sz="2000" dirty="0" err="1">
                <a:latin typeface="Book Antiqua" panose="02040602050305030304" pitchFamily="18" charset="0"/>
              </a:rPr>
              <a:t>παιδιών</a:t>
            </a:r>
            <a:r>
              <a:rPr lang="el-GR" sz="2000" dirty="0">
                <a:latin typeface="Book Antiqua" panose="02040602050305030304" pitchFamily="18" charset="0"/>
              </a:rPr>
              <a:t> </a:t>
            </a:r>
            <a:r>
              <a:rPr lang="el-GR" sz="2000" dirty="0" err="1">
                <a:latin typeface="Book Antiqua" panose="02040602050305030304" pitchFamily="18" charset="0"/>
              </a:rPr>
              <a:t>πάνω</a:t>
            </a:r>
            <a:r>
              <a:rPr lang="el-GR" sz="2000" dirty="0">
                <a:latin typeface="Book Antiqua" panose="02040602050305030304" pitchFamily="18" charset="0"/>
              </a:rPr>
              <a:t> στη </a:t>
            </a:r>
            <a:r>
              <a:rPr lang="el-GR" sz="2000" dirty="0" err="1">
                <a:latin typeface="Book Antiqua" panose="02040602050305030304" pitchFamily="18" charset="0"/>
              </a:rPr>
              <a:t>δράση</a:t>
            </a:r>
            <a:r>
              <a:rPr lang="el-GR" sz="2000" dirty="0">
                <a:latin typeface="Book Antiqua" panose="02040602050305030304" pitchFamily="18" charset="0"/>
              </a:rPr>
              <a:t> τους, με </a:t>
            </a:r>
            <a:r>
              <a:rPr lang="el-GR" sz="2000" dirty="0" err="1">
                <a:latin typeface="Book Antiqua" panose="02040602050305030304" pitchFamily="18" charset="0"/>
              </a:rPr>
              <a:t>παρουσιάσεις</a:t>
            </a:r>
            <a:r>
              <a:rPr lang="el-GR" sz="2000" dirty="0">
                <a:latin typeface="Book Antiqua" panose="02040602050305030304" pitchFamily="18" charset="0"/>
              </a:rPr>
              <a:t> και </a:t>
            </a:r>
            <a:r>
              <a:rPr lang="el-GR" sz="2000" dirty="0" err="1">
                <a:latin typeface="Book Antiqua" panose="02040602050305030304" pitchFamily="18" charset="0"/>
              </a:rPr>
              <a:t>εξηγήσεις</a:t>
            </a:r>
            <a:r>
              <a:rPr lang="el-GR" sz="2000" dirty="0">
                <a:latin typeface="Book Antiqua" panose="02040602050305030304" pitchFamily="18" charset="0"/>
              </a:rPr>
              <a:t> για τι </a:t>
            </a:r>
            <a:r>
              <a:rPr lang="el-GR" sz="2000" dirty="0" err="1">
                <a:latin typeface="Book Antiqua" panose="02040602050305030304" pitchFamily="18" charset="0"/>
              </a:rPr>
              <a:t>έκαναν</a:t>
            </a:r>
            <a:r>
              <a:rPr lang="el-GR" sz="2000" dirty="0">
                <a:latin typeface="Book Antiqua" panose="02040602050305030304" pitchFamily="18" charset="0"/>
              </a:rPr>
              <a:t> και </a:t>
            </a:r>
            <a:r>
              <a:rPr lang="el-GR" sz="2000" dirty="0" err="1">
                <a:latin typeface="Book Antiqua" panose="02040602050305030304" pitchFamily="18" charset="0"/>
              </a:rPr>
              <a:t>γιατι</a:t>
            </a:r>
            <a:r>
              <a:rPr lang="el-GR" sz="2000" dirty="0">
                <a:latin typeface="Book Antiqua" panose="02040602050305030304" pitchFamily="18" charset="0"/>
              </a:rPr>
              <a:t>́, </a:t>
            </a:r>
            <a:r>
              <a:rPr lang="el-GR" sz="2000" dirty="0" err="1">
                <a:latin typeface="Book Antiqua" panose="02040602050305030304" pitchFamily="18" charset="0"/>
              </a:rPr>
              <a:t>συζητήσεις</a:t>
            </a:r>
            <a:r>
              <a:rPr lang="el-GR" sz="2000" dirty="0">
                <a:latin typeface="Book Antiqua" panose="02040602050305030304" pitchFamily="18" charset="0"/>
              </a:rPr>
              <a:t> για την </a:t>
            </a:r>
            <a:r>
              <a:rPr lang="el-GR" sz="2000" dirty="0" err="1">
                <a:latin typeface="Book Antiqua" panose="02040602050305030304" pitchFamily="18" charset="0"/>
              </a:rPr>
              <a:t>ορθότητα</a:t>
            </a:r>
            <a:r>
              <a:rPr lang="el-GR" sz="2000" dirty="0">
                <a:latin typeface="Book Antiqua" panose="02040602050305030304" pitchFamily="18" charset="0"/>
              </a:rPr>
              <a:t> ή </a:t>
            </a:r>
            <a:r>
              <a:rPr lang="el-GR" sz="2000" dirty="0" err="1">
                <a:latin typeface="Book Antiqua" panose="02040602050305030304" pitchFamily="18" charset="0"/>
              </a:rPr>
              <a:t>καταλληλότητα</a:t>
            </a:r>
            <a:r>
              <a:rPr lang="el-GR" sz="2000" dirty="0">
                <a:latin typeface="Book Antiqua" panose="02040602050305030304" pitchFamily="18" charset="0"/>
              </a:rPr>
              <a:t> της </a:t>
            </a:r>
            <a:r>
              <a:rPr lang="el-GR" sz="2000" dirty="0" err="1">
                <a:latin typeface="Book Antiqua" panose="02040602050305030304" pitchFamily="18" charset="0"/>
              </a:rPr>
              <a:t>δράση</a:t>
            </a:r>
            <a:r>
              <a:rPr lang="el-GR" sz="2000" dirty="0">
                <a:latin typeface="Book Antiqua" panose="02040602050305030304" pitchFamily="18" charset="0"/>
              </a:rPr>
              <a:t> τους κι </a:t>
            </a:r>
            <a:r>
              <a:rPr lang="el-GR" sz="2000" dirty="0" err="1">
                <a:latin typeface="Book Antiqua" panose="02040602050305030304" pitchFamily="18" charset="0"/>
              </a:rPr>
              <a:t>πρώτες</a:t>
            </a:r>
            <a:r>
              <a:rPr lang="el-GR" sz="2000" dirty="0">
                <a:latin typeface="Book Antiqua" panose="02040602050305030304" pitchFamily="18" charset="0"/>
              </a:rPr>
              <a:t> </a:t>
            </a:r>
            <a:r>
              <a:rPr lang="el-GR" sz="2000" dirty="0" err="1">
                <a:latin typeface="Book Antiqua" panose="02040602050305030304" pitchFamily="18" charset="0"/>
              </a:rPr>
              <a:t>γενικεύσεις</a:t>
            </a:r>
            <a:r>
              <a:rPr lang="el-GR" sz="2000" dirty="0">
                <a:latin typeface="Book Antiqua" panose="02040602050305030304" pitchFamily="18" charset="0"/>
              </a:rPr>
              <a:t>. </a:t>
            </a:r>
          </a:p>
          <a:p>
            <a:r>
              <a:rPr lang="el-GR" sz="2000" dirty="0">
                <a:latin typeface="Book Antiqua" panose="02040602050305030304" pitchFamily="18" charset="0"/>
              </a:rPr>
              <a:t>Τα </a:t>
            </a:r>
            <a:r>
              <a:rPr lang="el-GR" sz="2000" dirty="0" err="1">
                <a:latin typeface="Book Antiqua" panose="02040602050305030304" pitchFamily="18" charset="0"/>
              </a:rPr>
              <a:t>στοιχεία</a:t>
            </a:r>
            <a:r>
              <a:rPr lang="el-GR" sz="2000" dirty="0">
                <a:latin typeface="Book Antiqua" panose="02040602050305030304" pitchFamily="18" charset="0"/>
              </a:rPr>
              <a:t> της </a:t>
            </a:r>
            <a:r>
              <a:rPr lang="el-GR" sz="2000" dirty="0" err="1">
                <a:latin typeface="Book Antiqua" panose="02040602050305030304" pitchFamily="18" charset="0"/>
              </a:rPr>
              <a:t>συζήτησης</a:t>
            </a:r>
            <a:r>
              <a:rPr lang="el-GR" sz="2000" dirty="0">
                <a:latin typeface="Book Antiqua" panose="02040602050305030304" pitchFamily="18" charset="0"/>
              </a:rPr>
              <a:t> και τα </a:t>
            </a:r>
            <a:r>
              <a:rPr lang="el-GR" sz="2000" dirty="0" err="1">
                <a:latin typeface="Book Antiqua" panose="02040602050305030304" pitchFamily="18" charset="0"/>
              </a:rPr>
              <a:t>συμπεράσματα</a:t>
            </a:r>
            <a:r>
              <a:rPr lang="el-GR" sz="2000" dirty="0">
                <a:latin typeface="Book Antiqua" panose="02040602050305030304" pitchFamily="18" charset="0"/>
              </a:rPr>
              <a:t> που </a:t>
            </a:r>
            <a:r>
              <a:rPr lang="el-GR" sz="2000" dirty="0" err="1">
                <a:latin typeface="Book Antiqua" panose="02040602050305030304" pitchFamily="18" charset="0"/>
              </a:rPr>
              <a:t>βγάζουν</a:t>
            </a:r>
            <a:r>
              <a:rPr lang="el-GR" sz="2000" dirty="0">
                <a:latin typeface="Book Antiqua" panose="02040602050305030304" pitchFamily="18" charset="0"/>
              </a:rPr>
              <a:t> τα </a:t>
            </a:r>
            <a:r>
              <a:rPr lang="el-GR" sz="2000" dirty="0" err="1">
                <a:latin typeface="Book Antiqua" panose="02040602050305030304" pitchFamily="18" charset="0"/>
              </a:rPr>
              <a:t>παιδια</a:t>
            </a:r>
            <a:r>
              <a:rPr lang="el-GR" sz="2000" dirty="0">
                <a:latin typeface="Book Antiqua" panose="02040602050305030304" pitchFamily="18" charset="0"/>
              </a:rPr>
              <a:t>́ θα </a:t>
            </a:r>
            <a:r>
              <a:rPr lang="el-GR" sz="2000" dirty="0" err="1">
                <a:latin typeface="Book Antiqua" panose="02040602050305030304" pitchFamily="18" charset="0"/>
              </a:rPr>
              <a:t>αποτελέσουν</a:t>
            </a:r>
            <a:r>
              <a:rPr lang="el-GR" sz="2000" dirty="0">
                <a:latin typeface="Book Antiqua" panose="02040602050305030304" pitchFamily="18" charset="0"/>
              </a:rPr>
              <a:t> το </a:t>
            </a:r>
            <a:r>
              <a:rPr lang="el-GR" sz="2000" dirty="0" err="1">
                <a:latin typeface="Book Antiqua" panose="02040602050305030304" pitchFamily="18" charset="0"/>
              </a:rPr>
              <a:t>πρώτο</a:t>
            </a:r>
            <a:r>
              <a:rPr lang="el-GR" sz="2000" dirty="0">
                <a:latin typeface="Book Antiqua" panose="02040602050305030304" pitchFamily="18" charset="0"/>
              </a:rPr>
              <a:t> </a:t>
            </a:r>
            <a:r>
              <a:rPr lang="el-GR" sz="2000" dirty="0" err="1">
                <a:latin typeface="Book Antiqua" panose="02040602050305030304" pitchFamily="18" charset="0"/>
              </a:rPr>
              <a:t>στοιχείο</a:t>
            </a:r>
            <a:r>
              <a:rPr lang="el-GR" sz="2000" dirty="0">
                <a:latin typeface="Book Antiqua" panose="02040602050305030304" pitchFamily="18" charset="0"/>
              </a:rPr>
              <a:t> </a:t>
            </a:r>
            <a:r>
              <a:rPr lang="el-GR" sz="2000" dirty="0" err="1">
                <a:latin typeface="Book Antiqua" panose="02040602050305030304" pitchFamily="18" charset="0"/>
              </a:rPr>
              <a:t>μαθηματικής</a:t>
            </a:r>
            <a:r>
              <a:rPr lang="el-GR" sz="2000" dirty="0">
                <a:latin typeface="Book Antiqua" panose="02040602050305030304" pitchFamily="18" charset="0"/>
              </a:rPr>
              <a:t> </a:t>
            </a:r>
            <a:r>
              <a:rPr lang="el-GR" sz="2000" dirty="0" err="1">
                <a:latin typeface="Book Antiqua" panose="02040602050305030304" pitchFamily="18" charset="0"/>
              </a:rPr>
              <a:t>ανάπτυξης</a:t>
            </a:r>
            <a:r>
              <a:rPr lang="el-GR" sz="2000" dirty="0">
                <a:latin typeface="Book Antiqua" panose="02040602050305030304" pitchFamily="18" charset="0"/>
              </a:rPr>
              <a:t> που </a:t>
            </a:r>
            <a:r>
              <a:rPr lang="el-GR" sz="2000" dirty="0" err="1">
                <a:latin typeface="Book Antiqua" panose="02040602050305030304" pitchFamily="18" charset="0"/>
              </a:rPr>
              <a:t>επιδιώκουμε</a:t>
            </a:r>
            <a:r>
              <a:rPr lang="el-GR" sz="2000" dirty="0">
                <a:latin typeface="Book Antiqua" panose="02040602050305030304" pitchFamily="18" charset="0"/>
              </a:rPr>
              <a:t>. </a:t>
            </a:r>
          </a:p>
          <a:p>
            <a:endParaRPr lang="sv-SE" dirty="0"/>
          </a:p>
        </p:txBody>
      </p:sp>
      <p:sp>
        <p:nvSpPr>
          <p:cNvPr id="4" name="Content Placeholder 3">
            <a:extLst>
              <a:ext uri="{FF2B5EF4-FFF2-40B4-BE49-F238E27FC236}">
                <a16:creationId xmlns:a16="http://schemas.microsoft.com/office/drawing/2014/main" id="{F3BA3F9E-E654-334B-BF0F-C76C82A2C496}"/>
              </a:ext>
            </a:extLst>
          </p:cNvPr>
          <p:cNvSpPr>
            <a:spLocks noGrp="1"/>
          </p:cNvSpPr>
          <p:nvPr>
            <p:ph sz="half" idx="2"/>
          </p:nvPr>
        </p:nvSpPr>
        <p:spPr>
          <a:xfrm>
            <a:off x="5105400" y="1523998"/>
            <a:ext cx="3581400" cy="4602165"/>
          </a:xfrm>
        </p:spPr>
        <p:txBody>
          <a:bodyPr/>
          <a:lstStyle/>
          <a:p>
            <a:r>
              <a:rPr lang="el-GR" sz="2000" dirty="0">
                <a:latin typeface="Book Antiqua" panose="02040602050305030304" pitchFamily="18" charset="0"/>
              </a:rPr>
              <a:t>Για </a:t>
            </a:r>
            <a:r>
              <a:rPr lang="el-GR" sz="2000" dirty="0" err="1">
                <a:latin typeface="Book Antiqua" panose="02040602050305030304" pitchFamily="18" charset="0"/>
              </a:rPr>
              <a:t>όλα</a:t>
            </a:r>
            <a:r>
              <a:rPr lang="el-GR" sz="2000" dirty="0">
                <a:latin typeface="Book Antiqua" panose="02040602050305030304" pitchFamily="18" charset="0"/>
              </a:rPr>
              <a:t> τα </a:t>
            </a:r>
            <a:r>
              <a:rPr lang="el-GR" sz="2000" dirty="0" err="1">
                <a:latin typeface="Book Antiqua" panose="02040602050305030304" pitchFamily="18" charset="0"/>
              </a:rPr>
              <a:t>παραπάνω</a:t>
            </a:r>
            <a:r>
              <a:rPr lang="el-GR" sz="2000" dirty="0">
                <a:latin typeface="Book Antiqua" panose="02040602050305030304" pitchFamily="18" charset="0"/>
              </a:rPr>
              <a:t> η </a:t>
            </a:r>
            <a:r>
              <a:rPr lang="el-GR" sz="2000" dirty="0" err="1">
                <a:latin typeface="Book Antiqua" panose="02040602050305030304" pitchFamily="18" charset="0"/>
              </a:rPr>
              <a:t>επιλογη</a:t>
            </a:r>
            <a:r>
              <a:rPr lang="el-GR" sz="2000" dirty="0">
                <a:latin typeface="Book Antiqua" panose="02040602050305030304" pitchFamily="18" charset="0"/>
              </a:rPr>
              <a:t>́ </a:t>
            </a:r>
            <a:r>
              <a:rPr lang="el-GR" sz="2000" dirty="0" err="1">
                <a:latin typeface="Book Antiqua" panose="02040602050305030304" pitchFamily="18" charset="0"/>
              </a:rPr>
              <a:t>κατάλληλων</a:t>
            </a:r>
            <a:r>
              <a:rPr lang="el-GR" sz="2000" dirty="0">
                <a:latin typeface="Book Antiqua" panose="02040602050305030304" pitchFamily="18" charset="0"/>
              </a:rPr>
              <a:t> </a:t>
            </a:r>
            <a:r>
              <a:rPr lang="el-GR" sz="2000" dirty="0" err="1">
                <a:latin typeface="Book Antiqua" panose="02040602050305030304" pitchFamily="18" charset="0"/>
              </a:rPr>
              <a:t>κατα</a:t>
            </a:r>
            <a:r>
              <a:rPr lang="el-GR" sz="2000" dirty="0">
                <a:latin typeface="Book Antiqua" panose="02040602050305030304" pitchFamily="18" charset="0"/>
              </a:rPr>
              <a:t>́ </a:t>
            </a:r>
            <a:r>
              <a:rPr lang="el-GR" sz="2000" dirty="0" err="1">
                <a:latin typeface="Book Antiqua" panose="02040602050305030304" pitchFamily="18" charset="0"/>
              </a:rPr>
              <a:t>περίπτωση</a:t>
            </a:r>
            <a:r>
              <a:rPr lang="el-GR" sz="2000" dirty="0">
                <a:latin typeface="Book Antiqua" panose="02040602050305030304" pitchFamily="18" charset="0"/>
              </a:rPr>
              <a:t> </a:t>
            </a:r>
            <a:r>
              <a:rPr lang="el-GR" sz="2000" dirty="0" err="1">
                <a:latin typeface="Book Antiqua" panose="02040602050305030304" pitchFamily="18" charset="0"/>
              </a:rPr>
              <a:t>δραστηριοτήτων</a:t>
            </a:r>
            <a:r>
              <a:rPr lang="el-GR" sz="2000" dirty="0">
                <a:latin typeface="Book Antiqua" panose="02040602050305030304" pitchFamily="18" charset="0"/>
              </a:rPr>
              <a:t>, η </a:t>
            </a:r>
            <a:r>
              <a:rPr lang="el-GR" sz="2000" dirty="0" err="1">
                <a:latin typeface="Book Antiqua" panose="02040602050305030304" pitchFamily="18" charset="0"/>
              </a:rPr>
              <a:t>επιλογη</a:t>
            </a:r>
            <a:r>
              <a:rPr lang="el-GR" sz="2000" dirty="0">
                <a:latin typeface="Book Antiqua" panose="02040602050305030304" pitchFamily="18" charset="0"/>
              </a:rPr>
              <a:t>́ και </a:t>
            </a:r>
            <a:r>
              <a:rPr lang="el-GR" sz="2000" dirty="0" err="1">
                <a:latin typeface="Book Antiqua" panose="02040602050305030304" pitchFamily="18" charset="0"/>
              </a:rPr>
              <a:t>πλαισίωση</a:t>
            </a:r>
            <a:r>
              <a:rPr lang="el-GR" sz="2000" dirty="0">
                <a:latin typeface="Book Antiqua" panose="02040602050305030304" pitchFamily="18" charset="0"/>
              </a:rPr>
              <a:t> τους με το </a:t>
            </a:r>
            <a:r>
              <a:rPr lang="el-GR" sz="2000" dirty="0" err="1">
                <a:latin typeface="Book Antiqua" panose="02040602050305030304" pitchFamily="18" charset="0"/>
              </a:rPr>
              <a:t>αντίστοιχο</a:t>
            </a:r>
            <a:r>
              <a:rPr lang="el-GR" sz="2000" dirty="0">
                <a:latin typeface="Book Antiqua" panose="02040602050305030304" pitchFamily="18" charset="0"/>
              </a:rPr>
              <a:t> </a:t>
            </a:r>
            <a:r>
              <a:rPr lang="el-GR" sz="2000" dirty="0" err="1">
                <a:latin typeface="Book Antiqua" panose="02040602050305030304" pitchFamily="18" charset="0"/>
              </a:rPr>
              <a:t>χειραπτικο</a:t>
            </a:r>
            <a:r>
              <a:rPr lang="el-GR" sz="2000" dirty="0">
                <a:latin typeface="Book Antiqua" panose="02040602050305030304" pitchFamily="18" charset="0"/>
              </a:rPr>
              <a:t>́ και </a:t>
            </a:r>
            <a:r>
              <a:rPr lang="el-GR" sz="2000" dirty="0" err="1">
                <a:latin typeface="Book Antiqua" panose="02040602050305030304" pitchFamily="18" charset="0"/>
              </a:rPr>
              <a:t>ψηφιακο</a:t>
            </a:r>
            <a:r>
              <a:rPr lang="el-GR" sz="2000" dirty="0">
                <a:latin typeface="Book Antiqua" panose="02040602050305030304" pitchFamily="18" charset="0"/>
              </a:rPr>
              <a:t>́ </a:t>
            </a:r>
            <a:r>
              <a:rPr lang="el-GR" sz="2000" dirty="0" err="1">
                <a:latin typeface="Book Antiqua" panose="02040602050305030304" pitchFamily="18" charset="0"/>
              </a:rPr>
              <a:t>υλικο</a:t>
            </a:r>
            <a:r>
              <a:rPr lang="el-GR" sz="2000" dirty="0">
                <a:latin typeface="Book Antiqua" panose="02040602050305030304" pitchFamily="18" charset="0"/>
              </a:rPr>
              <a:t>́ και η </a:t>
            </a:r>
            <a:r>
              <a:rPr lang="el-GR" sz="2000" dirty="0" err="1">
                <a:latin typeface="Book Antiqua" panose="02040602050305030304" pitchFamily="18" charset="0"/>
              </a:rPr>
              <a:t>δημιουργία</a:t>
            </a:r>
            <a:r>
              <a:rPr lang="el-GR" sz="2000" dirty="0">
                <a:latin typeface="Book Antiqua" panose="02040602050305030304" pitchFamily="18" charset="0"/>
              </a:rPr>
              <a:t> </a:t>
            </a:r>
            <a:r>
              <a:rPr lang="el-GR" sz="2000" dirty="0" err="1">
                <a:latin typeface="Book Antiqua" panose="02040602050305030304" pitchFamily="18" charset="0"/>
              </a:rPr>
              <a:t>ενός</a:t>
            </a:r>
            <a:r>
              <a:rPr lang="el-GR" sz="2000" dirty="0">
                <a:latin typeface="Book Antiqua" panose="02040602050305030304" pitchFamily="18" charset="0"/>
              </a:rPr>
              <a:t> </a:t>
            </a:r>
            <a:r>
              <a:rPr lang="el-GR" sz="2000" dirty="0" err="1">
                <a:latin typeface="Book Antiqua" panose="02040602050305030304" pitchFamily="18" charset="0"/>
              </a:rPr>
              <a:t>περιβάλλοντος</a:t>
            </a:r>
            <a:r>
              <a:rPr lang="el-GR" sz="2000" dirty="0">
                <a:latin typeface="Book Antiqua" panose="02040602050305030304" pitchFamily="18" charset="0"/>
              </a:rPr>
              <a:t> </a:t>
            </a:r>
            <a:r>
              <a:rPr lang="el-GR" sz="2000" dirty="0" err="1">
                <a:latin typeface="Book Antiqua" panose="02040602050305030304" pitchFamily="18" charset="0"/>
              </a:rPr>
              <a:t>ανταλλαγών</a:t>
            </a:r>
            <a:r>
              <a:rPr lang="el-GR" sz="2000" dirty="0">
                <a:latin typeface="Book Antiqua" panose="02040602050305030304" pitchFamily="18" charset="0"/>
              </a:rPr>
              <a:t>, </a:t>
            </a:r>
            <a:r>
              <a:rPr lang="el-GR" sz="2000" dirty="0" err="1">
                <a:latin typeface="Book Antiqua" panose="02040602050305030304" pitchFamily="18" charset="0"/>
              </a:rPr>
              <a:t>συλλογισμών</a:t>
            </a:r>
            <a:r>
              <a:rPr lang="el-GR" sz="2000" dirty="0">
                <a:latin typeface="Book Antiqua" panose="02040602050305030304" pitchFamily="18" charset="0"/>
              </a:rPr>
              <a:t>, </a:t>
            </a:r>
            <a:r>
              <a:rPr lang="el-GR" sz="2000" dirty="0" err="1">
                <a:latin typeface="Book Antiqua" panose="02040602050305030304" pitchFamily="18" charset="0"/>
              </a:rPr>
              <a:t>εξηγήσεων</a:t>
            </a:r>
            <a:r>
              <a:rPr lang="el-GR" sz="2000" dirty="0">
                <a:latin typeface="Book Antiqua" panose="02040602050305030304" pitchFamily="18" charset="0"/>
              </a:rPr>
              <a:t> και </a:t>
            </a:r>
            <a:r>
              <a:rPr lang="el-GR" sz="2000" dirty="0" err="1">
                <a:latin typeface="Book Antiqua" panose="02040602050305030304" pitchFamily="18" charset="0"/>
              </a:rPr>
              <a:t>γενικεύσεων</a:t>
            </a:r>
            <a:r>
              <a:rPr lang="el-GR" sz="2000" dirty="0">
                <a:latin typeface="Book Antiqua" panose="02040602050305030304" pitchFamily="18" charset="0"/>
              </a:rPr>
              <a:t> </a:t>
            </a:r>
            <a:r>
              <a:rPr lang="el-GR" sz="2000" dirty="0" err="1">
                <a:latin typeface="Book Antiqua" panose="02040602050305030304" pitchFamily="18" charset="0"/>
              </a:rPr>
              <a:t>αποτελούν</a:t>
            </a:r>
            <a:r>
              <a:rPr lang="el-GR" sz="2000" dirty="0">
                <a:latin typeface="Book Antiqua" panose="02040602050305030304" pitchFamily="18" charset="0"/>
              </a:rPr>
              <a:t> τις </a:t>
            </a:r>
            <a:r>
              <a:rPr lang="el-GR" sz="2000" dirty="0" err="1">
                <a:latin typeface="Book Antiqua" panose="02040602050305030304" pitchFamily="18" charset="0"/>
              </a:rPr>
              <a:t>απαραίτητες</a:t>
            </a:r>
            <a:r>
              <a:rPr lang="el-GR" sz="2000" dirty="0">
                <a:latin typeface="Book Antiqua" panose="02040602050305030304" pitchFamily="18" charset="0"/>
              </a:rPr>
              <a:t> </a:t>
            </a:r>
            <a:r>
              <a:rPr lang="el-GR" sz="2000" dirty="0" err="1">
                <a:latin typeface="Book Antiqua" panose="02040602050305030304" pitchFamily="18" charset="0"/>
              </a:rPr>
              <a:t>προϋποθέσεις</a:t>
            </a:r>
            <a:r>
              <a:rPr lang="el-GR" sz="2000" dirty="0">
                <a:latin typeface="Book Antiqua" panose="02040602050305030304" pitchFamily="18" charset="0"/>
              </a:rPr>
              <a:t> </a:t>
            </a:r>
            <a:r>
              <a:rPr lang="el-GR" sz="2000" dirty="0" err="1">
                <a:latin typeface="Book Antiqua" panose="02040602050305030304" pitchFamily="18" charset="0"/>
              </a:rPr>
              <a:t>κάθε</a:t>
            </a:r>
            <a:r>
              <a:rPr lang="el-GR" sz="2000" dirty="0">
                <a:latin typeface="Book Antiqua" panose="02040602050305030304" pitchFamily="18" charset="0"/>
              </a:rPr>
              <a:t> </a:t>
            </a:r>
            <a:r>
              <a:rPr lang="el-GR" sz="2000" dirty="0" err="1">
                <a:latin typeface="Book Antiqua" panose="02040602050305030304" pitchFamily="18" charset="0"/>
              </a:rPr>
              <a:t>μαθηματικής</a:t>
            </a:r>
            <a:r>
              <a:rPr lang="el-GR" sz="2000" dirty="0">
                <a:latin typeface="Book Antiqua" panose="02040602050305030304" pitchFamily="18" charset="0"/>
              </a:rPr>
              <a:t> </a:t>
            </a:r>
            <a:r>
              <a:rPr lang="el-GR" sz="2000" dirty="0" err="1">
                <a:latin typeface="Book Antiqua" panose="02040602050305030304" pitchFamily="18" charset="0"/>
              </a:rPr>
              <a:t>ανάπτυξης</a:t>
            </a:r>
            <a:r>
              <a:rPr lang="el-GR" sz="2000" dirty="0">
                <a:latin typeface="Book Antiqua" panose="02040602050305030304" pitchFamily="18" charset="0"/>
              </a:rPr>
              <a:t>. </a:t>
            </a:r>
          </a:p>
          <a:p>
            <a:endParaRPr lang="sv-SE" dirty="0"/>
          </a:p>
        </p:txBody>
      </p:sp>
    </p:spTree>
    <p:extLst>
      <p:ext uri="{BB962C8B-B14F-4D97-AF65-F5344CB8AC3E}">
        <p14:creationId xmlns:p14="http://schemas.microsoft.com/office/powerpoint/2010/main" val="26450896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9294C-DA8A-1D42-87C9-81F1CBE66081}"/>
              </a:ext>
            </a:extLst>
          </p:cNvPr>
          <p:cNvSpPr>
            <a:spLocks noGrp="1"/>
          </p:cNvSpPr>
          <p:nvPr>
            <p:ph type="title"/>
          </p:nvPr>
        </p:nvSpPr>
        <p:spPr/>
        <p:txBody>
          <a:bodyPr>
            <a:normAutofit/>
          </a:bodyPr>
          <a:lstStyle/>
          <a:p>
            <a:r>
              <a:rPr lang="el-GR" sz="3200" dirty="0">
                <a:latin typeface="Book Antiqua" panose="02040602050305030304" pitchFamily="18" charset="0"/>
              </a:rPr>
              <a:t>μαθηματική δραστηριότητα</a:t>
            </a:r>
            <a:endParaRPr lang="sv-SE" sz="3200" dirty="0">
              <a:latin typeface="Book Antiqua" panose="02040602050305030304" pitchFamily="18" charset="0"/>
            </a:endParaRPr>
          </a:p>
        </p:txBody>
      </p:sp>
      <p:sp>
        <p:nvSpPr>
          <p:cNvPr id="3" name="Content Placeholder 2">
            <a:extLst>
              <a:ext uri="{FF2B5EF4-FFF2-40B4-BE49-F238E27FC236}">
                <a16:creationId xmlns:a16="http://schemas.microsoft.com/office/drawing/2014/main" id="{5FA32CEE-1D83-5E4A-A426-671F0CDF0954}"/>
              </a:ext>
            </a:extLst>
          </p:cNvPr>
          <p:cNvSpPr>
            <a:spLocks noGrp="1"/>
          </p:cNvSpPr>
          <p:nvPr>
            <p:ph sz="half" idx="1"/>
          </p:nvPr>
        </p:nvSpPr>
        <p:spPr>
          <a:xfrm>
            <a:off x="457200" y="1600200"/>
            <a:ext cx="7772400" cy="4525963"/>
          </a:xfrm>
        </p:spPr>
        <p:txBody>
          <a:bodyPr/>
          <a:lstStyle/>
          <a:p>
            <a:r>
              <a:rPr lang="el-GR" sz="2000" dirty="0">
                <a:latin typeface="Book Antiqua" panose="02040602050305030304" pitchFamily="18" charset="0"/>
              </a:rPr>
              <a:t>Η </a:t>
            </a:r>
            <a:r>
              <a:rPr lang="el-GR" sz="2000" dirty="0" err="1">
                <a:latin typeface="Book Antiqua" panose="02040602050305030304" pitchFamily="18" charset="0"/>
              </a:rPr>
              <a:t>ίδια</a:t>
            </a:r>
            <a:r>
              <a:rPr lang="el-GR" sz="2000" dirty="0">
                <a:latin typeface="Book Antiqua" panose="02040602050305030304" pitchFamily="18" charset="0"/>
              </a:rPr>
              <a:t> η </a:t>
            </a:r>
            <a:r>
              <a:rPr lang="el-GR" sz="2000" dirty="0" err="1">
                <a:latin typeface="Book Antiqua" panose="02040602050305030304" pitchFamily="18" charset="0"/>
              </a:rPr>
              <a:t>μαθηματικη</a:t>
            </a:r>
            <a:r>
              <a:rPr lang="el-GR" sz="2000" dirty="0">
                <a:latin typeface="Book Antiqua" panose="02040602050305030304" pitchFamily="18" charset="0"/>
              </a:rPr>
              <a:t>́ </a:t>
            </a:r>
            <a:r>
              <a:rPr lang="el-GR" sz="2000" dirty="0" err="1">
                <a:latin typeface="Book Antiqua" panose="02040602050305030304" pitchFamily="18" charset="0"/>
              </a:rPr>
              <a:t>δραστηριότητα</a:t>
            </a:r>
            <a:r>
              <a:rPr lang="el-GR" sz="2000" dirty="0">
                <a:latin typeface="Book Antiqua" panose="02040602050305030304" pitchFamily="18" charset="0"/>
              </a:rPr>
              <a:t> </a:t>
            </a:r>
            <a:r>
              <a:rPr lang="el-GR" sz="2000" dirty="0" err="1">
                <a:latin typeface="Book Antiqua" panose="02040602050305030304" pitchFamily="18" charset="0"/>
              </a:rPr>
              <a:t>αποτελει</a:t>
            </a:r>
            <a:r>
              <a:rPr lang="el-GR" sz="2000" dirty="0">
                <a:latin typeface="Book Antiqua" panose="02040602050305030304" pitchFamily="18" charset="0"/>
              </a:rPr>
              <a:t>́ μια </a:t>
            </a:r>
            <a:r>
              <a:rPr lang="el-GR" sz="2000" dirty="0" err="1">
                <a:latin typeface="Book Antiqua" panose="02040602050305030304" pitchFamily="18" charset="0"/>
              </a:rPr>
              <a:t>δραστηριότητα</a:t>
            </a:r>
            <a:r>
              <a:rPr lang="el-GR" sz="2000" dirty="0">
                <a:latin typeface="Book Antiqua" panose="02040602050305030304" pitchFamily="18" charset="0"/>
              </a:rPr>
              <a:t> </a:t>
            </a:r>
            <a:r>
              <a:rPr lang="el-GR" sz="2000" dirty="0" err="1">
                <a:latin typeface="Book Antiqua" panose="02040602050305030304" pitchFamily="18" charset="0"/>
              </a:rPr>
              <a:t>επίλυσης</a:t>
            </a:r>
            <a:r>
              <a:rPr lang="el-GR" sz="2000" dirty="0">
                <a:latin typeface="Book Antiqua" panose="02040602050305030304" pitchFamily="18" charset="0"/>
              </a:rPr>
              <a:t> </a:t>
            </a:r>
            <a:r>
              <a:rPr lang="el-GR" sz="2000" dirty="0" err="1">
                <a:latin typeface="Book Antiqua" panose="02040602050305030304" pitchFamily="18" charset="0"/>
              </a:rPr>
              <a:t>προβλημάτων</a:t>
            </a:r>
            <a:r>
              <a:rPr lang="el-GR" sz="2000" dirty="0">
                <a:latin typeface="Book Antiqua" panose="02040602050305030304" pitchFamily="18" charset="0"/>
              </a:rPr>
              <a:t> και </a:t>
            </a:r>
            <a:r>
              <a:rPr lang="el-GR" sz="2000" dirty="0" err="1">
                <a:latin typeface="Book Antiqua" panose="02040602050305030304" pitchFamily="18" charset="0"/>
              </a:rPr>
              <a:t>αντιμετώπισης</a:t>
            </a:r>
            <a:r>
              <a:rPr lang="el-GR" sz="2000" dirty="0">
                <a:latin typeface="Book Antiqua" panose="02040602050305030304" pitchFamily="18" charset="0"/>
              </a:rPr>
              <a:t> </a:t>
            </a:r>
            <a:r>
              <a:rPr lang="el-GR" sz="2000" dirty="0" err="1">
                <a:latin typeface="Book Antiqua" panose="02040602050305030304" pitchFamily="18" charset="0"/>
              </a:rPr>
              <a:t>καταστάσεων</a:t>
            </a:r>
            <a:r>
              <a:rPr lang="el-GR" sz="2000" dirty="0">
                <a:latin typeface="Book Antiqua" panose="02040602050305030304" pitchFamily="18" charset="0"/>
              </a:rPr>
              <a:t> η </a:t>
            </a:r>
            <a:r>
              <a:rPr lang="el-GR" sz="2000" dirty="0" err="1">
                <a:latin typeface="Book Antiqua" panose="02040602050305030304" pitchFamily="18" charset="0"/>
              </a:rPr>
              <a:t>οποία</a:t>
            </a:r>
            <a:r>
              <a:rPr lang="el-GR" sz="2000" dirty="0">
                <a:latin typeface="Book Antiqua" panose="02040602050305030304" pitchFamily="18" charset="0"/>
              </a:rPr>
              <a:t> για να </a:t>
            </a:r>
            <a:r>
              <a:rPr lang="el-GR" sz="2000" dirty="0" err="1">
                <a:latin typeface="Book Antiqua" panose="02040602050305030304" pitchFamily="18" charset="0"/>
              </a:rPr>
              <a:t>επιτευχτει</a:t>
            </a:r>
            <a:r>
              <a:rPr lang="el-GR" sz="2000" dirty="0">
                <a:latin typeface="Book Antiqua" panose="02040602050305030304" pitchFamily="18" charset="0"/>
              </a:rPr>
              <a:t>́ </a:t>
            </a:r>
            <a:r>
              <a:rPr lang="el-GR" sz="2000" dirty="0" err="1">
                <a:latin typeface="Book Antiqua" panose="02040602050305030304" pitchFamily="18" charset="0"/>
              </a:rPr>
              <a:t>στηρίζεται</a:t>
            </a:r>
            <a:r>
              <a:rPr lang="el-GR" sz="2000" dirty="0">
                <a:latin typeface="Book Antiqua" panose="02040602050305030304" pitchFamily="18" charset="0"/>
              </a:rPr>
              <a:t> σε </a:t>
            </a:r>
            <a:r>
              <a:rPr lang="el-GR" sz="2000" dirty="0" err="1">
                <a:latin typeface="Book Antiqua" panose="02040602050305030304" pitchFamily="18" charset="0"/>
              </a:rPr>
              <a:t>συστηματικές</a:t>
            </a:r>
            <a:r>
              <a:rPr lang="el-GR" sz="2000" dirty="0">
                <a:latin typeface="Book Antiqua" panose="02040602050305030304" pitchFamily="18" charset="0"/>
              </a:rPr>
              <a:t> </a:t>
            </a:r>
            <a:r>
              <a:rPr lang="el-GR" sz="2000" dirty="0" err="1">
                <a:latin typeface="Book Antiqua" panose="02040602050305030304" pitchFamily="18" charset="0"/>
              </a:rPr>
              <a:t>διεργασίες</a:t>
            </a:r>
            <a:r>
              <a:rPr lang="el-GR" sz="2000" dirty="0">
                <a:latin typeface="Book Antiqua" panose="02040602050305030304" pitchFamily="18" charset="0"/>
              </a:rPr>
              <a:t> </a:t>
            </a:r>
            <a:r>
              <a:rPr lang="el-GR" sz="2000" dirty="0" err="1">
                <a:latin typeface="Book Antiqua" panose="02040602050305030304" pitchFamily="18" charset="0"/>
              </a:rPr>
              <a:t>ανάμεσα</a:t>
            </a:r>
            <a:r>
              <a:rPr lang="el-GR" sz="2000" dirty="0">
                <a:latin typeface="Book Antiqua" panose="02040602050305030304" pitchFamily="18" charset="0"/>
              </a:rPr>
              <a:t> στις </a:t>
            </a:r>
            <a:r>
              <a:rPr lang="el-GR" sz="2000" dirty="0" err="1">
                <a:latin typeface="Book Antiqua" panose="02040602050305030304" pitchFamily="18" charset="0"/>
              </a:rPr>
              <a:t>οποίες</a:t>
            </a:r>
            <a:r>
              <a:rPr lang="el-GR" sz="2000" dirty="0">
                <a:latin typeface="Book Antiqua" panose="02040602050305030304" pitchFamily="18" charset="0"/>
              </a:rPr>
              <a:t> οι πιο </a:t>
            </a:r>
            <a:r>
              <a:rPr lang="el-GR" sz="2000" dirty="0" err="1">
                <a:latin typeface="Book Antiqua" panose="02040602050305030304" pitchFamily="18" charset="0"/>
              </a:rPr>
              <a:t>σημαντικές</a:t>
            </a:r>
            <a:r>
              <a:rPr lang="el-GR" sz="2000" dirty="0">
                <a:latin typeface="Book Antiqua" panose="02040602050305030304" pitchFamily="18" charset="0"/>
              </a:rPr>
              <a:t> </a:t>
            </a:r>
            <a:r>
              <a:rPr lang="el-GR" sz="2000" dirty="0" err="1">
                <a:latin typeface="Book Antiqua" panose="02040602050305030304" pitchFamily="18" charset="0"/>
              </a:rPr>
              <a:t>είναι</a:t>
            </a:r>
            <a:r>
              <a:rPr lang="el-GR" sz="2000" dirty="0">
                <a:latin typeface="Book Antiqua" panose="02040602050305030304" pitchFamily="18" charset="0"/>
              </a:rPr>
              <a:t>: </a:t>
            </a:r>
          </a:p>
          <a:p>
            <a:endParaRPr lang="el-GR" sz="2000" dirty="0">
              <a:latin typeface="Book Antiqua" panose="02040602050305030304" pitchFamily="18" charset="0"/>
            </a:endParaRPr>
          </a:p>
          <a:p>
            <a:pPr lvl="1"/>
            <a:r>
              <a:rPr lang="el-GR" sz="1800" dirty="0">
                <a:latin typeface="Book Antiqua" panose="02040602050305030304" pitchFamily="18" charset="0"/>
              </a:rPr>
              <a:t>η </a:t>
            </a:r>
            <a:r>
              <a:rPr lang="el-GR" sz="1800" dirty="0" err="1">
                <a:latin typeface="Book Antiqua" panose="02040602050305030304" pitchFamily="18" charset="0"/>
              </a:rPr>
              <a:t>δημιουργία</a:t>
            </a:r>
            <a:r>
              <a:rPr lang="el-GR" sz="1800" dirty="0">
                <a:latin typeface="Book Antiqua" panose="02040602050305030304" pitchFamily="18" charset="0"/>
              </a:rPr>
              <a:t> </a:t>
            </a:r>
            <a:r>
              <a:rPr lang="el-GR" sz="1800" dirty="0" err="1">
                <a:latin typeface="Book Antiqua" panose="02040602050305030304" pitchFamily="18" charset="0"/>
              </a:rPr>
              <a:t>συνδέσεων</a:t>
            </a:r>
            <a:r>
              <a:rPr lang="el-GR" sz="1800" dirty="0">
                <a:latin typeface="Book Antiqua" panose="02040602050305030304" pitchFamily="18" charset="0"/>
              </a:rPr>
              <a:t> και </a:t>
            </a:r>
            <a:r>
              <a:rPr lang="el-GR" sz="1800" dirty="0" err="1">
                <a:latin typeface="Book Antiqua" panose="02040602050305030304" pitchFamily="18" charset="0"/>
              </a:rPr>
              <a:t>δεσμών</a:t>
            </a:r>
            <a:r>
              <a:rPr lang="el-GR" sz="1800" dirty="0">
                <a:latin typeface="Book Antiqua" panose="02040602050305030304" pitchFamily="18" charset="0"/>
              </a:rPr>
              <a:t> </a:t>
            </a:r>
            <a:r>
              <a:rPr lang="el-GR" sz="1800" dirty="0" err="1">
                <a:latin typeface="Book Antiqua" panose="02040602050305030304" pitchFamily="18" charset="0"/>
              </a:rPr>
              <a:t>ανάμεσα</a:t>
            </a:r>
            <a:r>
              <a:rPr lang="el-GR" sz="1800" dirty="0">
                <a:latin typeface="Book Antiqua" panose="02040602050305030304" pitchFamily="18" charset="0"/>
              </a:rPr>
              <a:t> σε </a:t>
            </a:r>
            <a:r>
              <a:rPr lang="el-GR" sz="1800" dirty="0" err="1">
                <a:latin typeface="Book Antiqua" panose="02040602050305030304" pitchFamily="18" charset="0"/>
              </a:rPr>
              <a:t>διαφορετικα</a:t>
            </a:r>
            <a:r>
              <a:rPr lang="el-GR" sz="1800" dirty="0">
                <a:latin typeface="Book Antiqua" panose="02040602050305030304" pitchFamily="18" charset="0"/>
              </a:rPr>
              <a:t>́ </a:t>
            </a:r>
            <a:r>
              <a:rPr lang="el-GR" sz="1800" dirty="0" err="1">
                <a:latin typeface="Book Antiqua" panose="02040602050305030304" pitchFamily="18" charset="0"/>
              </a:rPr>
              <a:t>πλαίσια</a:t>
            </a:r>
            <a:r>
              <a:rPr lang="el-GR" sz="1800" dirty="0">
                <a:latin typeface="Book Antiqua" panose="02040602050305030304" pitchFamily="18" charset="0"/>
              </a:rPr>
              <a:t>, η </a:t>
            </a:r>
            <a:r>
              <a:rPr lang="el-GR" sz="1800" dirty="0" err="1">
                <a:latin typeface="Book Antiqua" panose="02040602050305030304" pitchFamily="18" charset="0"/>
              </a:rPr>
              <a:t>εξήγηση</a:t>
            </a:r>
            <a:r>
              <a:rPr lang="el-GR" sz="1800" dirty="0">
                <a:latin typeface="Book Antiqua" panose="02040602050305030304" pitchFamily="18" charset="0"/>
              </a:rPr>
              <a:t> και </a:t>
            </a:r>
            <a:r>
              <a:rPr lang="el-GR" sz="1800" dirty="0" err="1">
                <a:latin typeface="Book Antiqua" panose="02040602050305030304" pitchFamily="18" charset="0"/>
              </a:rPr>
              <a:t>τεκμηρίωση</a:t>
            </a:r>
            <a:r>
              <a:rPr lang="el-GR" sz="1800" dirty="0">
                <a:latin typeface="Book Antiqua" panose="02040602050305030304" pitchFamily="18" charset="0"/>
              </a:rPr>
              <a:t> των </a:t>
            </a:r>
            <a:r>
              <a:rPr lang="el-GR" sz="1800" dirty="0" err="1">
                <a:latin typeface="Book Antiqua" panose="02040602050305030304" pitchFamily="18" charset="0"/>
              </a:rPr>
              <a:t>δράσεων</a:t>
            </a:r>
            <a:r>
              <a:rPr lang="el-GR" sz="1800" dirty="0">
                <a:latin typeface="Book Antiqua" panose="02040602050305030304" pitchFamily="18" charset="0"/>
              </a:rPr>
              <a:t> και </a:t>
            </a:r>
            <a:r>
              <a:rPr lang="el-GR" sz="1800" dirty="0" err="1">
                <a:latin typeface="Book Antiqua" panose="02040602050305030304" pitchFamily="18" charset="0"/>
              </a:rPr>
              <a:t>λύσεων</a:t>
            </a:r>
            <a:r>
              <a:rPr lang="el-GR" sz="1800" dirty="0">
                <a:latin typeface="Book Antiqua" panose="02040602050305030304" pitchFamily="18" charset="0"/>
              </a:rPr>
              <a:t> </a:t>
            </a:r>
            <a:r>
              <a:rPr lang="el-GR" sz="1800" dirty="0" err="1">
                <a:latin typeface="Book Antiqua" panose="02040602050305030304" pitchFamily="18" charset="0"/>
              </a:rPr>
              <a:t>όπως</a:t>
            </a:r>
            <a:r>
              <a:rPr lang="el-GR" sz="1800" dirty="0">
                <a:latin typeface="Book Antiqua" panose="02040602050305030304" pitchFamily="18" charset="0"/>
              </a:rPr>
              <a:t> και η </a:t>
            </a:r>
            <a:r>
              <a:rPr lang="el-GR" sz="1800" dirty="0" err="1">
                <a:latin typeface="Book Antiqua" panose="02040602050305030304" pitchFamily="18" charset="0"/>
              </a:rPr>
              <a:t>επικοινωνία</a:t>
            </a:r>
            <a:r>
              <a:rPr lang="el-GR" sz="1800" dirty="0">
                <a:latin typeface="Book Antiqua" panose="02040602050305030304" pitchFamily="18" charset="0"/>
              </a:rPr>
              <a:t> με τη </a:t>
            </a:r>
            <a:r>
              <a:rPr lang="el-GR" sz="1800" dirty="0" err="1">
                <a:latin typeface="Book Antiqua" panose="02040602050305030304" pitchFamily="18" charset="0"/>
              </a:rPr>
              <a:t>χρήση</a:t>
            </a:r>
            <a:r>
              <a:rPr lang="el-GR" sz="1800" dirty="0">
                <a:latin typeface="Book Antiqua" panose="02040602050305030304" pitchFamily="18" charset="0"/>
              </a:rPr>
              <a:t> </a:t>
            </a:r>
            <a:r>
              <a:rPr lang="el-GR" sz="1800" dirty="0" err="1">
                <a:latin typeface="Book Antiqua" panose="02040602050305030304" pitchFamily="18" charset="0"/>
              </a:rPr>
              <a:t>διαφορετικών</a:t>
            </a:r>
            <a:r>
              <a:rPr lang="el-GR" sz="1800" dirty="0">
                <a:latin typeface="Book Antiqua" panose="02040602050305030304" pitchFamily="18" charset="0"/>
              </a:rPr>
              <a:t> </a:t>
            </a:r>
            <a:r>
              <a:rPr lang="el-GR" sz="1800" dirty="0" err="1">
                <a:latin typeface="Book Antiqua" panose="02040602050305030304" pitchFamily="18" charset="0"/>
              </a:rPr>
              <a:t>μέσων</a:t>
            </a:r>
            <a:r>
              <a:rPr lang="el-GR" sz="1800" dirty="0">
                <a:latin typeface="Book Antiqua" panose="02040602050305030304" pitchFamily="18" charset="0"/>
              </a:rPr>
              <a:t> (της </a:t>
            </a:r>
            <a:r>
              <a:rPr lang="el-GR" sz="1800" dirty="0" err="1">
                <a:latin typeface="Book Antiqua" panose="02040602050305030304" pitchFamily="18" charset="0"/>
              </a:rPr>
              <a:t>φυσικής</a:t>
            </a:r>
            <a:r>
              <a:rPr lang="el-GR" sz="1800" dirty="0">
                <a:latin typeface="Book Antiqua" panose="02040602050305030304" pitchFamily="18" charset="0"/>
              </a:rPr>
              <a:t> </a:t>
            </a:r>
            <a:r>
              <a:rPr lang="el-GR" sz="1800" dirty="0" err="1">
                <a:latin typeface="Book Antiqua" panose="02040602050305030304" pitchFamily="18" charset="0"/>
              </a:rPr>
              <a:t>γλώσσας</a:t>
            </a:r>
            <a:r>
              <a:rPr lang="el-GR" sz="1800" dirty="0">
                <a:latin typeface="Book Antiqua" panose="02040602050305030304" pitchFamily="18" charset="0"/>
              </a:rPr>
              <a:t>, των </a:t>
            </a:r>
            <a:r>
              <a:rPr lang="el-GR" sz="1800" dirty="0" err="1">
                <a:latin typeface="Book Antiqua" panose="02040602050305030304" pitchFamily="18" charset="0"/>
              </a:rPr>
              <a:t>συμβόλων</a:t>
            </a:r>
            <a:r>
              <a:rPr lang="el-GR" sz="1800" dirty="0">
                <a:latin typeface="Book Antiqua" panose="02040602050305030304" pitchFamily="18" charset="0"/>
              </a:rPr>
              <a:t> ή </a:t>
            </a:r>
            <a:r>
              <a:rPr lang="el-GR" sz="1800" dirty="0" err="1">
                <a:latin typeface="Book Antiqua" panose="02040602050305030304" pitchFamily="18" charset="0"/>
              </a:rPr>
              <a:t>άλλων</a:t>
            </a:r>
            <a:r>
              <a:rPr lang="el-GR" sz="1800" dirty="0">
                <a:latin typeface="Book Antiqua" panose="02040602050305030304" pitchFamily="18" charset="0"/>
              </a:rPr>
              <a:t> </a:t>
            </a:r>
            <a:r>
              <a:rPr lang="el-GR" sz="1800" dirty="0" err="1">
                <a:latin typeface="Book Antiqua" panose="02040602050305030304" pitchFamily="18" charset="0"/>
              </a:rPr>
              <a:t>μορφών</a:t>
            </a:r>
            <a:r>
              <a:rPr lang="el-GR" sz="1800" dirty="0">
                <a:latin typeface="Book Antiqua" panose="02040602050305030304" pitchFamily="18" charset="0"/>
              </a:rPr>
              <a:t> </a:t>
            </a:r>
            <a:r>
              <a:rPr lang="el-GR" sz="1800" dirty="0" err="1">
                <a:latin typeface="Book Antiqua" panose="02040602050305030304" pitchFamily="18" charset="0"/>
              </a:rPr>
              <a:t>αναπαράστασης</a:t>
            </a:r>
            <a:r>
              <a:rPr lang="el-GR" sz="1800" dirty="0">
                <a:latin typeface="Book Antiqua" panose="02040602050305030304" pitchFamily="18" charset="0"/>
              </a:rPr>
              <a:t>). </a:t>
            </a:r>
          </a:p>
          <a:p>
            <a:pPr marL="457200" lvl="1" indent="0">
              <a:buNone/>
            </a:pPr>
            <a:endParaRPr lang="el-GR" sz="2000" dirty="0">
              <a:latin typeface="Book Antiqua" panose="02040602050305030304" pitchFamily="18" charset="0"/>
            </a:endParaRPr>
          </a:p>
          <a:p>
            <a:pPr marL="457200" lvl="1" indent="0">
              <a:buNone/>
            </a:pPr>
            <a:r>
              <a:rPr lang="el-GR" sz="2000" dirty="0">
                <a:latin typeface="Book Antiqua" panose="02040602050305030304" pitchFamily="18" charset="0"/>
              </a:rPr>
              <a:t>Τις </a:t>
            </a:r>
            <a:r>
              <a:rPr lang="el-GR" sz="2000" dirty="0" err="1">
                <a:latin typeface="Book Antiqua" panose="02040602050305030304" pitchFamily="18" charset="0"/>
              </a:rPr>
              <a:t>ικανότητες</a:t>
            </a:r>
            <a:r>
              <a:rPr lang="el-GR" sz="2000" dirty="0">
                <a:latin typeface="Book Antiqua" panose="02040602050305030304" pitchFamily="18" charset="0"/>
              </a:rPr>
              <a:t> που </a:t>
            </a:r>
            <a:r>
              <a:rPr lang="el-GR" sz="2000" dirty="0" err="1">
                <a:latin typeface="Book Antiqua" panose="02040602050305030304" pitchFamily="18" charset="0"/>
              </a:rPr>
              <a:t>προκύπτουν</a:t>
            </a:r>
            <a:r>
              <a:rPr lang="el-GR" sz="2000" dirty="0">
                <a:latin typeface="Book Antiqua" panose="02040602050305030304" pitchFamily="18" charset="0"/>
              </a:rPr>
              <a:t> </a:t>
            </a:r>
            <a:r>
              <a:rPr lang="el-GR" sz="2000" dirty="0" err="1">
                <a:latin typeface="Book Antiqua" panose="02040602050305030304" pitchFamily="18" charset="0"/>
              </a:rPr>
              <a:t>απο</a:t>
            </a:r>
            <a:r>
              <a:rPr lang="el-GR" sz="2000" dirty="0">
                <a:latin typeface="Book Antiqua" panose="02040602050305030304" pitchFamily="18" charset="0"/>
              </a:rPr>
              <a:t>́ τις </a:t>
            </a:r>
            <a:r>
              <a:rPr lang="el-GR" sz="2000" dirty="0" err="1">
                <a:latin typeface="Book Antiqua" panose="02040602050305030304" pitchFamily="18" charset="0"/>
              </a:rPr>
              <a:t>διεργασίες</a:t>
            </a:r>
            <a:r>
              <a:rPr lang="el-GR" sz="2000" dirty="0">
                <a:latin typeface="Book Antiqua" panose="02040602050305030304" pitchFamily="18" charset="0"/>
              </a:rPr>
              <a:t> </a:t>
            </a:r>
            <a:r>
              <a:rPr lang="el-GR" sz="2000" dirty="0" err="1">
                <a:latin typeface="Book Antiqua" panose="02040602050305030304" pitchFamily="18" charset="0"/>
              </a:rPr>
              <a:t>αυτές</a:t>
            </a:r>
            <a:r>
              <a:rPr lang="el-GR" sz="2000" dirty="0">
                <a:latin typeface="Book Antiqua" panose="02040602050305030304" pitchFamily="18" charset="0"/>
              </a:rPr>
              <a:t> </a:t>
            </a:r>
            <a:r>
              <a:rPr lang="el-GR" sz="2000" dirty="0" err="1">
                <a:latin typeface="Book Antiqua" panose="02040602050305030304" pitchFamily="18" charset="0"/>
              </a:rPr>
              <a:t>στοχεύει</a:t>
            </a:r>
            <a:r>
              <a:rPr lang="el-GR" sz="2000" dirty="0">
                <a:latin typeface="Book Antiqua" panose="02040602050305030304" pitchFamily="18" charset="0"/>
              </a:rPr>
              <a:t> να </a:t>
            </a:r>
            <a:r>
              <a:rPr lang="el-GR" sz="2000" dirty="0" err="1">
                <a:latin typeface="Book Antiqua" panose="02040602050305030304" pitchFamily="18" charset="0"/>
              </a:rPr>
              <a:t>αναπτύξει</a:t>
            </a:r>
            <a:r>
              <a:rPr lang="el-GR" sz="2000" dirty="0">
                <a:latin typeface="Book Antiqua" panose="02040602050305030304" pitchFamily="18" charset="0"/>
              </a:rPr>
              <a:t> η </a:t>
            </a:r>
            <a:r>
              <a:rPr lang="el-GR" sz="2000" dirty="0" err="1">
                <a:latin typeface="Book Antiqua" panose="02040602050305030304" pitchFamily="18" charset="0"/>
              </a:rPr>
              <a:t>μαθηματικη</a:t>
            </a:r>
            <a:r>
              <a:rPr lang="el-GR" sz="2000" dirty="0">
                <a:latin typeface="Book Antiqua" panose="02040602050305030304" pitchFamily="18" charset="0"/>
              </a:rPr>
              <a:t>́ </a:t>
            </a:r>
            <a:r>
              <a:rPr lang="el-GR" sz="2000" dirty="0" err="1">
                <a:latin typeface="Book Antiqua" panose="02040602050305030304" pitchFamily="18" charset="0"/>
              </a:rPr>
              <a:t>εκπαίδευση</a:t>
            </a:r>
            <a:r>
              <a:rPr lang="el-GR" sz="2000" dirty="0">
                <a:latin typeface="Book Antiqua" panose="02040602050305030304" pitchFamily="18" charset="0"/>
              </a:rPr>
              <a:t> </a:t>
            </a:r>
            <a:r>
              <a:rPr lang="el-GR" sz="2000" dirty="0" err="1">
                <a:latin typeface="Book Antiqua" panose="02040602050305030304" pitchFamily="18" charset="0"/>
              </a:rPr>
              <a:t>παράλληλα</a:t>
            </a:r>
            <a:r>
              <a:rPr lang="el-GR" sz="2000" dirty="0">
                <a:latin typeface="Book Antiqua" panose="02040602050305030304" pitchFamily="18" charset="0"/>
              </a:rPr>
              <a:t> με την </a:t>
            </a:r>
            <a:r>
              <a:rPr lang="el-GR" sz="2000" dirty="0" err="1">
                <a:latin typeface="Book Antiqua" panose="02040602050305030304" pitchFamily="18" charset="0"/>
              </a:rPr>
              <a:t>προσέγγιση</a:t>
            </a:r>
            <a:r>
              <a:rPr lang="el-GR" sz="2000" dirty="0">
                <a:latin typeface="Book Antiqua" panose="02040602050305030304" pitchFamily="18" charset="0"/>
              </a:rPr>
              <a:t> των </a:t>
            </a:r>
            <a:r>
              <a:rPr lang="el-GR" sz="2000" dirty="0" err="1">
                <a:latin typeface="Book Antiqua" panose="02040602050305030304" pitchFamily="18" charset="0"/>
              </a:rPr>
              <a:t>περισσότερων</a:t>
            </a:r>
            <a:r>
              <a:rPr lang="el-GR" sz="2000" dirty="0">
                <a:latin typeface="Book Antiqua" panose="02040602050305030304" pitchFamily="18" charset="0"/>
              </a:rPr>
              <a:t> </a:t>
            </a:r>
            <a:r>
              <a:rPr lang="el-GR" sz="2000" dirty="0" err="1">
                <a:latin typeface="Book Antiqua" panose="02040602050305030304" pitchFamily="18" charset="0"/>
              </a:rPr>
              <a:t>εννοιών</a:t>
            </a:r>
            <a:r>
              <a:rPr lang="el-GR" sz="2000" dirty="0">
                <a:latin typeface="Book Antiqua" panose="02040602050305030304" pitchFamily="18" charset="0"/>
              </a:rPr>
              <a:t>. </a:t>
            </a:r>
          </a:p>
          <a:p>
            <a:endParaRPr lang="sv-SE" dirty="0"/>
          </a:p>
        </p:txBody>
      </p:sp>
    </p:spTree>
    <p:extLst>
      <p:ext uri="{BB962C8B-B14F-4D97-AF65-F5344CB8AC3E}">
        <p14:creationId xmlns:p14="http://schemas.microsoft.com/office/powerpoint/2010/main" val="8597708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F4AC4-538E-5041-A5A2-B9724BA23C00}"/>
              </a:ext>
            </a:extLst>
          </p:cNvPr>
          <p:cNvSpPr>
            <a:spLocks noGrp="1"/>
          </p:cNvSpPr>
          <p:nvPr>
            <p:ph type="title"/>
          </p:nvPr>
        </p:nvSpPr>
        <p:spPr/>
        <p:txBody>
          <a:bodyPr/>
          <a:lstStyle/>
          <a:p>
            <a:r>
              <a:rPr lang="el-GR" sz="2400" dirty="0">
                <a:solidFill>
                  <a:srgbClr val="C00000"/>
                </a:solidFill>
                <a:latin typeface="Book Antiqua" panose="02040602050305030304" pitchFamily="18" charset="0"/>
              </a:rPr>
              <a:t>Ποιοι </a:t>
            </a:r>
            <a:r>
              <a:rPr lang="el-GR" sz="2400" dirty="0" err="1">
                <a:solidFill>
                  <a:srgbClr val="C00000"/>
                </a:solidFill>
                <a:latin typeface="Book Antiqua" panose="02040602050305030304" pitchFamily="18" charset="0"/>
              </a:rPr>
              <a:t>είναι</a:t>
            </a:r>
            <a:r>
              <a:rPr lang="el-GR" sz="2400" dirty="0">
                <a:solidFill>
                  <a:srgbClr val="C00000"/>
                </a:solidFill>
                <a:latin typeface="Book Antiqua" panose="02040602050305030304" pitchFamily="18" charset="0"/>
              </a:rPr>
              <a:t> οι </a:t>
            </a:r>
            <a:r>
              <a:rPr lang="el-GR" sz="2400" dirty="0" err="1">
                <a:solidFill>
                  <a:srgbClr val="C00000"/>
                </a:solidFill>
                <a:latin typeface="Book Antiqua" panose="02040602050305030304" pitchFamily="18" charset="0"/>
              </a:rPr>
              <a:t>στόχοι</a:t>
            </a:r>
            <a:r>
              <a:rPr lang="el-GR" sz="2400" dirty="0">
                <a:solidFill>
                  <a:srgbClr val="C00000"/>
                </a:solidFill>
                <a:latin typeface="Book Antiqua" panose="02040602050305030304" pitchFamily="18" charset="0"/>
              </a:rPr>
              <a:t> και τα </a:t>
            </a:r>
            <a:r>
              <a:rPr lang="el-GR" sz="2400" dirty="0" err="1">
                <a:solidFill>
                  <a:srgbClr val="C00000"/>
                </a:solidFill>
                <a:latin typeface="Book Antiqua" panose="02040602050305030304" pitchFamily="18" charset="0"/>
              </a:rPr>
              <a:t>χαρακτηριστικα</a:t>
            </a:r>
            <a:r>
              <a:rPr lang="el-GR" sz="2400" dirty="0">
                <a:solidFill>
                  <a:srgbClr val="C00000"/>
                </a:solidFill>
                <a:latin typeface="Book Antiqua" panose="02040602050305030304" pitchFamily="18" charset="0"/>
              </a:rPr>
              <a:t>́ της </a:t>
            </a:r>
            <a:r>
              <a:rPr lang="el-GR" sz="2400" dirty="0" err="1">
                <a:solidFill>
                  <a:srgbClr val="C00000"/>
                </a:solidFill>
                <a:latin typeface="Book Antiqua" panose="02040602050305030304" pitchFamily="18" charset="0"/>
              </a:rPr>
              <a:t>αξιολόγησης</a:t>
            </a:r>
            <a:r>
              <a:rPr lang="el-GR" sz="2400" dirty="0">
                <a:solidFill>
                  <a:srgbClr val="C00000"/>
                </a:solidFill>
                <a:latin typeface="Book Antiqua" panose="02040602050305030304" pitchFamily="18" charset="0"/>
              </a:rPr>
              <a:t> στα «</a:t>
            </a:r>
            <a:r>
              <a:rPr lang="el-GR" sz="2400" dirty="0" err="1">
                <a:solidFill>
                  <a:srgbClr val="C00000"/>
                </a:solidFill>
                <a:latin typeface="Book Antiqua" panose="02040602050305030304" pitchFamily="18" charset="0"/>
              </a:rPr>
              <a:t>Μαθηματικα</a:t>
            </a:r>
            <a:r>
              <a:rPr lang="el-GR" sz="2400" dirty="0">
                <a:solidFill>
                  <a:srgbClr val="C00000"/>
                </a:solidFill>
                <a:latin typeface="Book Antiqua" panose="02040602050305030304" pitchFamily="18" charset="0"/>
              </a:rPr>
              <a:t>́»; </a:t>
            </a:r>
            <a:br>
              <a:rPr lang="el-GR" dirty="0"/>
            </a:br>
            <a:endParaRPr lang="sv-SE" dirty="0"/>
          </a:p>
        </p:txBody>
      </p:sp>
      <p:sp>
        <p:nvSpPr>
          <p:cNvPr id="3" name="Content Placeholder 2">
            <a:extLst>
              <a:ext uri="{FF2B5EF4-FFF2-40B4-BE49-F238E27FC236}">
                <a16:creationId xmlns:a16="http://schemas.microsoft.com/office/drawing/2014/main" id="{5A47B754-F5C9-5B43-96A1-797DCDAB0D2F}"/>
              </a:ext>
            </a:extLst>
          </p:cNvPr>
          <p:cNvSpPr>
            <a:spLocks noGrp="1"/>
          </p:cNvSpPr>
          <p:nvPr>
            <p:ph sz="half" idx="1"/>
          </p:nvPr>
        </p:nvSpPr>
        <p:spPr>
          <a:xfrm>
            <a:off x="457200" y="990600"/>
            <a:ext cx="4038600" cy="5135563"/>
          </a:xfrm>
        </p:spPr>
        <p:txBody>
          <a:bodyPr/>
          <a:lstStyle/>
          <a:p>
            <a:r>
              <a:rPr lang="el-GR" sz="1800" dirty="0">
                <a:latin typeface="Book Antiqua" panose="02040602050305030304" pitchFamily="18" charset="0"/>
              </a:rPr>
              <a:t>Αν και στο </a:t>
            </a:r>
            <a:r>
              <a:rPr lang="el-GR" sz="1800" dirty="0" err="1">
                <a:latin typeface="Book Antiqua" panose="02040602050305030304" pitchFamily="18" charset="0"/>
              </a:rPr>
              <a:t>πρόγραμμα</a:t>
            </a:r>
            <a:r>
              <a:rPr lang="el-GR" sz="1800" dirty="0">
                <a:latin typeface="Book Antiqua" panose="02040602050305030304" pitchFamily="18" charset="0"/>
              </a:rPr>
              <a:t> των </a:t>
            </a:r>
            <a:r>
              <a:rPr lang="el-GR" sz="1800" dirty="0" err="1">
                <a:latin typeface="Book Antiqua" panose="02040602050305030304" pitchFamily="18" charset="0"/>
              </a:rPr>
              <a:t>Μαθηματικών</a:t>
            </a:r>
            <a:r>
              <a:rPr lang="el-GR" sz="1800" dirty="0">
                <a:latin typeface="Book Antiqua" panose="02040602050305030304" pitchFamily="18" charset="0"/>
              </a:rPr>
              <a:t>, </a:t>
            </a:r>
            <a:r>
              <a:rPr lang="el-GR" sz="1800" dirty="0" err="1">
                <a:latin typeface="Book Antiqua" panose="02040602050305030304" pitchFamily="18" charset="0"/>
              </a:rPr>
              <a:t>όπως</a:t>
            </a:r>
            <a:r>
              <a:rPr lang="el-GR" sz="1800" dirty="0">
                <a:latin typeface="Book Antiqua" panose="02040602050305030304" pitchFamily="18" charset="0"/>
              </a:rPr>
              <a:t> </a:t>
            </a:r>
            <a:r>
              <a:rPr lang="el-GR" sz="1800" dirty="0" err="1">
                <a:latin typeface="Book Antiqua" panose="02040602050305030304" pitchFamily="18" charset="0"/>
              </a:rPr>
              <a:t>αναφέρεται</a:t>
            </a:r>
            <a:r>
              <a:rPr lang="el-GR" sz="1800" dirty="0">
                <a:latin typeface="Book Antiqua" panose="02040602050305030304" pitchFamily="18" charset="0"/>
              </a:rPr>
              <a:t> </a:t>
            </a:r>
            <a:r>
              <a:rPr lang="el-GR" sz="1800" dirty="0" err="1">
                <a:latin typeface="Book Antiqua" panose="02040602050305030304" pitchFamily="18" charset="0"/>
              </a:rPr>
              <a:t>νωρίτερα</a:t>
            </a:r>
            <a:r>
              <a:rPr lang="el-GR" sz="1800" dirty="0">
                <a:latin typeface="Book Antiqua" panose="02040602050305030304" pitchFamily="18" charset="0"/>
              </a:rPr>
              <a:t>, </a:t>
            </a:r>
            <a:r>
              <a:rPr lang="el-GR" sz="1800" dirty="0" err="1">
                <a:latin typeface="Book Antiqua" panose="02040602050305030304" pitchFamily="18" charset="0"/>
              </a:rPr>
              <a:t>προτείνονται</a:t>
            </a:r>
            <a:r>
              <a:rPr lang="el-GR" sz="1800" dirty="0">
                <a:latin typeface="Book Antiqua" panose="02040602050305030304" pitchFamily="18" charset="0"/>
              </a:rPr>
              <a:t> </a:t>
            </a:r>
            <a:r>
              <a:rPr lang="el-GR" sz="1800" dirty="0" err="1">
                <a:latin typeface="Book Antiqua" panose="02040602050305030304" pitchFamily="18" charset="0"/>
              </a:rPr>
              <a:t>θεματικές</a:t>
            </a:r>
            <a:r>
              <a:rPr lang="el-GR" sz="1800" dirty="0">
                <a:latin typeface="Book Antiqua" panose="02040602050305030304" pitchFamily="18" charset="0"/>
              </a:rPr>
              <a:t> </a:t>
            </a:r>
            <a:r>
              <a:rPr lang="el-GR" sz="1800" dirty="0" err="1">
                <a:latin typeface="Book Antiqua" panose="02040602050305030304" pitchFamily="18" charset="0"/>
              </a:rPr>
              <a:t>ενότητες</a:t>
            </a:r>
            <a:r>
              <a:rPr lang="el-GR" sz="1800" dirty="0">
                <a:latin typeface="Book Antiqua" panose="02040602050305030304" pitchFamily="18" charset="0"/>
              </a:rPr>
              <a:t> στις </a:t>
            </a:r>
            <a:r>
              <a:rPr lang="el-GR" sz="1800" dirty="0" err="1">
                <a:latin typeface="Book Antiqua" panose="02040602050305030304" pitchFamily="18" charset="0"/>
              </a:rPr>
              <a:t>οποίες</a:t>
            </a:r>
            <a:r>
              <a:rPr lang="el-GR" sz="1800" dirty="0">
                <a:latin typeface="Book Antiqua" panose="02040602050305030304" pitchFamily="18" charset="0"/>
              </a:rPr>
              <a:t> δεν </a:t>
            </a:r>
            <a:r>
              <a:rPr lang="el-GR" sz="1800" dirty="0" err="1">
                <a:latin typeface="Book Antiqua" panose="02040602050305030304" pitchFamily="18" charset="0"/>
              </a:rPr>
              <a:t>επιδιώκεται</a:t>
            </a:r>
            <a:r>
              <a:rPr lang="el-GR" sz="1800" dirty="0">
                <a:latin typeface="Book Antiqua" panose="02040602050305030304" pitchFamily="18" charset="0"/>
              </a:rPr>
              <a:t> </a:t>
            </a:r>
            <a:r>
              <a:rPr lang="el-GR" sz="1800" dirty="0" err="1">
                <a:latin typeface="Book Antiqua" panose="02040602050305030304" pitchFamily="18" charset="0"/>
              </a:rPr>
              <a:t>συγκεκριμένη</a:t>
            </a:r>
            <a:r>
              <a:rPr lang="el-GR" sz="1800" dirty="0">
                <a:latin typeface="Book Antiqua" panose="02040602050305030304" pitchFamily="18" charset="0"/>
              </a:rPr>
              <a:t> </a:t>
            </a:r>
            <a:r>
              <a:rPr lang="el-GR" sz="1800" dirty="0" err="1">
                <a:latin typeface="Book Antiqua" panose="02040602050305030304" pitchFamily="18" charset="0"/>
              </a:rPr>
              <a:t>μάθηση</a:t>
            </a:r>
            <a:r>
              <a:rPr lang="el-GR" sz="1800" dirty="0">
                <a:latin typeface="Book Antiqua" panose="02040602050305030304" pitchFamily="18" charset="0"/>
              </a:rPr>
              <a:t> (π.χ. </a:t>
            </a:r>
            <a:r>
              <a:rPr lang="el-GR" sz="1800" dirty="0" err="1">
                <a:latin typeface="Book Antiqua" panose="02040602050305030304" pitchFamily="18" charset="0"/>
              </a:rPr>
              <a:t>Δόμηση</a:t>
            </a:r>
            <a:r>
              <a:rPr lang="el-GR" sz="1800" dirty="0">
                <a:latin typeface="Book Antiqua" panose="02040602050305030304" pitchFamily="18" charset="0"/>
              </a:rPr>
              <a:t> </a:t>
            </a:r>
            <a:r>
              <a:rPr lang="el-GR" sz="1800" dirty="0" err="1">
                <a:latin typeface="Book Antiqua" panose="02040602050305030304" pitchFamily="18" charset="0"/>
              </a:rPr>
              <a:t>χώρου</a:t>
            </a:r>
            <a:r>
              <a:rPr lang="el-GR" sz="1800" dirty="0">
                <a:latin typeface="Book Antiqua" panose="02040602050305030304" pitchFamily="18" charset="0"/>
              </a:rPr>
              <a:t> και </a:t>
            </a:r>
            <a:r>
              <a:rPr lang="el-GR" sz="1800" dirty="0" err="1">
                <a:latin typeface="Book Antiqua" panose="02040602050305030304" pitchFamily="18" charset="0"/>
              </a:rPr>
              <a:t>συντεταγμένες</a:t>
            </a:r>
            <a:r>
              <a:rPr lang="el-GR" sz="1800" dirty="0">
                <a:latin typeface="Book Antiqua" panose="02040602050305030304" pitchFamily="18" charset="0"/>
              </a:rPr>
              <a:t>), ο </a:t>
            </a:r>
            <a:r>
              <a:rPr lang="el-GR" sz="1800" dirty="0" err="1">
                <a:latin typeface="Book Antiqua" panose="02040602050305030304" pitchFamily="18" charset="0"/>
              </a:rPr>
              <a:t>σχετικός</a:t>
            </a:r>
            <a:r>
              <a:rPr lang="el-GR" sz="1800" dirty="0">
                <a:latin typeface="Book Antiqua" panose="02040602050305030304" pitchFamily="18" charset="0"/>
              </a:rPr>
              <a:t> </a:t>
            </a:r>
            <a:r>
              <a:rPr lang="el-GR" sz="1800" dirty="0" err="1">
                <a:latin typeface="Book Antiqua" panose="02040602050305030304" pitchFamily="18" charset="0"/>
              </a:rPr>
              <a:t>μαθησιακός</a:t>
            </a:r>
            <a:r>
              <a:rPr lang="el-GR" sz="1800" dirty="0">
                <a:latin typeface="Book Antiqua" panose="02040602050305030304" pitchFamily="18" charset="0"/>
              </a:rPr>
              <a:t> </a:t>
            </a:r>
            <a:r>
              <a:rPr lang="el-GR" sz="1800" dirty="0" err="1">
                <a:latin typeface="Book Antiqua" panose="02040602050305030304" pitchFamily="18" charset="0"/>
              </a:rPr>
              <a:t>στόχος</a:t>
            </a:r>
            <a:r>
              <a:rPr lang="el-GR" sz="1800" dirty="0">
                <a:latin typeface="Book Antiqua" panose="02040602050305030304" pitchFamily="18" charset="0"/>
              </a:rPr>
              <a:t> (π.χ. </a:t>
            </a:r>
            <a:r>
              <a:rPr lang="el-GR" sz="1800" dirty="0" err="1">
                <a:latin typeface="Book Antiqua" panose="02040602050305030304" pitchFamily="18" charset="0"/>
              </a:rPr>
              <a:t>εντοπίζουν</a:t>
            </a:r>
            <a:r>
              <a:rPr lang="el-GR" sz="1800" dirty="0">
                <a:latin typeface="Book Antiqua" panose="02040602050305030304" pitchFamily="18" charset="0"/>
              </a:rPr>
              <a:t>, </a:t>
            </a:r>
            <a:r>
              <a:rPr lang="el-GR" sz="1800" dirty="0" err="1">
                <a:latin typeface="Book Antiqua" panose="02040602050305030304" pitchFamily="18" charset="0"/>
              </a:rPr>
              <a:t>περιγράφουν</a:t>
            </a:r>
            <a:r>
              <a:rPr lang="el-GR" sz="1800" dirty="0">
                <a:latin typeface="Book Antiqua" panose="02040602050305030304" pitchFamily="18" charset="0"/>
              </a:rPr>
              <a:t> και </a:t>
            </a:r>
            <a:r>
              <a:rPr lang="el-GR" sz="1800" dirty="0" err="1">
                <a:latin typeface="Book Antiqua" panose="02040602050305030304" pitchFamily="18" charset="0"/>
              </a:rPr>
              <a:t>αναπαριστούν</a:t>
            </a:r>
            <a:r>
              <a:rPr lang="el-GR" sz="1800" dirty="0">
                <a:latin typeface="Book Antiqua" panose="02040602050305030304" pitchFamily="18" charset="0"/>
              </a:rPr>
              <a:t> </a:t>
            </a:r>
            <a:r>
              <a:rPr lang="el-GR" sz="1800" dirty="0" err="1">
                <a:latin typeface="Book Antiqua" panose="02040602050305030304" pitchFamily="18" charset="0"/>
              </a:rPr>
              <a:t>θέσεις</a:t>
            </a:r>
            <a:r>
              <a:rPr lang="el-GR" sz="1800" dirty="0">
                <a:latin typeface="Book Antiqua" panose="02040602050305030304" pitchFamily="18" charset="0"/>
              </a:rPr>
              <a:t>, </a:t>
            </a:r>
            <a:r>
              <a:rPr lang="el-GR" sz="1800" dirty="0" err="1">
                <a:latin typeface="Book Antiqua" panose="02040602050305030304" pitchFamily="18" charset="0"/>
              </a:rPr>
              <a:t>διευθύνσεις</a:t>
            </a:r>
            <a:r>
              <a:rPr lang="el-GR" sz="1800" dirty="0">
                <a:latin typeface="Book Antiqua" panose="02040602050305030304" pitchFamily="18" charset="0"/>
              </a:rPr>
              <a:t> και </a:t>
            </a:r>
            <a:r>
              <a:rPr lang="el-GR" sz="1800" dirty="0" err="1">
                <a:latin typeface="Book Antiqua" panose="02040602050305030304" pitchFamily="18" charset="0"/>
              </a:rPr>
              <a:t>διαδρομές</a:t>
            </a:r>
            <a:r>
              <a:rPr lang="el-GR" sz="1800" dirty="0">
                <a:latin typeface="Book Antiqua" panose="02040602050305030304" pitchFamily="18" charset="0"/>
              </a:rPr>
              <a:t> σε </a:t>
            </a:r>
            <a:r>
              <a:rPr lang="el-GR" sz="1800" dirty="0" err="1">
                <a:latin typeface="Book Antiqua" panose="02040602050305030304" pitchFamily="18" charset="0"/>
              </a:rPr>
              <a:t>τετραγωνισμένα</a:t>
            </a:r>
            <a:r>
              <a:rPr lang="el-GR" sz="1800" dirty="0">
                <a:latin typeface="Book Antiqua" panose="02040602050305030304" pitchFamily="18" charset="0"/>
              </a:rPr>
              <a:t> </a:t>
            </a:r>
            <a:r>
              <a:rPr lang="el-GR" sz="1800" dirty="0" err="1">
                <a:latin typeface="Book Antiqua" panose="02040602050305030304" pitchFamily="18" charset="0"/>
              </a:rPr>
              <a:t>περιβάλλοντα</a:t>
            </a:r>
            <a:r>
              <a:rPr lang="el-GR" sz="1800" dirty="0">
                <a:latin typeface="Book Antiqua" panose="02040602050305030304" pitchFamily="18" charset="0"/>
              </a:rPr>
              <a:t>) </a:t>
            </a:r>
            <a:r>
              <a:rPr lang="el-GR" sz="1800" dirty="0" err="1">
                <a:latin typeface="Book Antiqua" panose="02040602050305030304" pitchFamily="18" charset="0"/>
              </a:rPr>
              <a:t>αποσαφηνίζει</a:t>
            </a:r>
            <a:r>
              <a:rPr lang="el-GR" sz="1800" dirty="0">
                <a:latin typeface="Book Antiqua" panose="02040602050305030304" pitchFamily="18" charset="0"/>
              </a:rPr>
              <a:t> στον </a:t>
            </a:r>
            <a:r>
              <a:rPr lang="el-GR" sz="1800" dirty="0" err="1">
                <a:latin typeface="Book Antiqua" panose="02040602050305030304" pitchFamily="18" charset="0"/>
              </a:rPr>
              <a:t>εκπαιδευτικο</a:t>
            </a:r>
            <a:r>
              <a:rPr lang="el-GR" sz="1800" dirty="0">
                <a:latin typeface="Book Antiqua" panose="02040602050305030304" pitchFamily="18" charset="0"/>
              </a:rPr>
              <a:t>́ το </a:t>
            </a:r>
            <a:r>
              <a:rPr lang="el-GR" sz="1800" dirty="0" err="1">
                <a:latin typeface="Book Antiqua" panose="02040602050305030304" pitchFamily="18" charset="0"/>
              </a:rPr>
              <a:t>αποτέλεσμα</a:t>
            </a:r>
            <a:r>
              <a:rPr lang="el-GR" sz="1800" dirty="0">
                <a:latin typeface="Book Antiqua" panose="02040602050305030304" pitchFamily="18" charset="0"/>
              </a:rPr>
              <a:t> που </a:t>
            </a:r>
            <a:r>
              <a:rPr lang="el-GR" sz="1800" dirty="0" err="1">
                <a:latin typeface="Book Antiqua" panose="02040602050305030304" pitchFamily="18" charset="0"/>
              </a:rPr>
              <a:t>μέσα</a:t>
            </a:r>
            <a:r>
              <a:rPr lang="el-GR" sz="1800" dirty="0">
                <a:latin typeface="Book Antiqua" panose="02040602050305030304" pitchFamily="18" charset="0"/>
              </a:rPr>
              <a:t> </a:t>
            </a:r>
            <a:r>
              <a:rPr lang="el-GR" sz="1800" dirty="0" err="1">
                <a:latin typeface="Book Antiqua" panose="02040602050305030304" pitchFamily="18" charset="0"/>
              </a:rPr>
              <a:t>απο</a:t>
            </a:r>
            <a:r>
              <a:rPr lang="el-GR" sz="1800" dirty="0">
                <a:latin typeface="Book Antiqua" panose="02040602050305030304" pitchFamily="18" charset="0"/>
              </a:rPr>
              <a:t>́ τις </a:t>
            </a:r>
            <a:r>
              <a:rPr lang="el-GR" sz="1800" dirty="0" err="1">
                <a:latin typeface="Book Antiqua" panose="02040602050305030304" pitchFamily="18" charset="0"/>
              </a:rPr>
              <a:t>κατάλληλες</a:t>
            </a:r>
            <a:r>
              <a:rPr lang="el-GR" sz="1800" dirty="0">
                <a:latin typeface="Book Antiqua" panose="02040602050305030304" pitchFamily="18" charset="0"/>
              </a:rPr>
              <a:t> </a:t>
            </a:r>
            <a:r>
              <a:rPr lang="el-GR" sz="1800" dirty="0" err="1">
                <a:latin typeface="Book Antiqua" panose="02040602050305030304" pitchFamily="18" charset="0"/>
              </a:rPr>
              <a:t>δράσεις</a:t>
            </a:r>
            <a:r>
              <a:rPr lang="el-GR" sz="1800" dirty="0">
                <a:latin typeface="Book Antiqua" panose="02040602050305030304" pitchFamily="18" charset="0"/>
              </a:rPr>
              <a:t> και </a:t>
            </a:r>
            <a:r>
              <a:rPr lang="el-GR" sz="1800" dirty="0" err="1">
                <a:latin typeface="Book Antiqua" panose="02040602050305030304" pitchFamily="18" charset="0"/>
              </a:rPr>
              <a:t>περιβάλλοντα</a:t>
            </a:r>
            <a:r>
              <a:rPr lang="el-GR" sz="1800" dirty="0">
                <a:latin typeface="Book Antiqua" panose="02040602050305030304" pitchFamily="18" charset="0"/>
              </a:rPr>
              <a:t> </a:t>
            </a:r>
            <a:r>
              <a:rPr lang="el-GR" sz="1800" dirty="0" err="1">
                <a:latin typeface="Book Antiqua" panose="02040602050305030304" pitchFamily="18" charset="0"/>
              </a:rPr>
              <a:t>επιδιώκει</a:t>
            </a:r>
            <a:r>
              <a:rPr lang="el-GR" sz="1800" dirty="0">
                <a:latin typeface="Book Antiqua" panose="02040602050305030304" pitchFamily="18" charset="0"/>
              </a:rPr>
              <a:t> να </a:t>
            </a:r>
            <a:r>
              <a:rPr lang="el-GR" sz="1800" dirty="0" err="1">
                <a:latin typeface="Book Antiqua" panose="02040602050305030304" pitchFamily="18" charset="0"/>
              </a:rPr>
              <a:t>πετύχει</a:t>
            </a:r>
            <a:r>
              <a:rPr lang="el-GR" sz="1800" dirty="0">
                <a:latin typeface="Book Antiqua" panose="02040602050305030304" pitchFamily="18" charset="0"/>
              </a:rPr>
              <a:t> </a:t>
            </a:r>
            <a:r>
              <a:rPr lang="el-GR" sz="1800" dirty="0" err="1">
                <a:latin typeface="Book Antiqua" panose="02040602050305030304" pitchFamily="18" charset="0"/>
              </a:rPr>
              <a:t>ώστε</a:t>
            </a:r>
            <a:r>
              <a:rPr lang="el-GR" sz="1800" dirty="0">
                <a:latin typeface="Book Antiqua" panose="02040602050305030304" pitchFamily="18" charset="0"/>
              </a:rPr>
              <a:t> να </a:t>
            </a:r>
            <a:r>
              <a:rPr lang="el-GR" sz="1800" dirty="0" err="1">
                <a:latin typeface="Book Antiqua" panose="02040602050305030304" pitchFamily="18" charset="0"/>
              </a:rPr>
              <a:t>μπορει</a:t>
            </a:r>
            <a:r>
              <a:rPr lang="el-GR" sz="1800" dirty="0">
                <a:latin typeface="Book Antiqua" panose="02040602050305030304" pitchFamily="18" charset="0"/>
              </a:rPr>
              <a:t>́ να το </a:t>
            </a:r>
            <a:r>
              <a:rPr lang="el-GR" sz="1800" dirty="0" err="1">
                <a:latin typeface="Book Antiqua" panose="02040602050305030304" pitchFamily="18" charset="0"/>
              </a:rPr>
              <a:t>αξιολογήσει</a:t>
            </a:r>
            <a:r>
              <a:rPr lang="el-GR" sz="1800" dirty="0">
                <a:latin typeface="Book Antiqua" panose="02040602050305030304" pitchFamily="18" charset="0"/>
              </a:rPr>
              <a:t> και να </a:t>
            </a:r>
            <a:r>
              <a:rPr lang="el-GR" sz="1800" dirty="0" err="1">
                <a:latin typeface="Book Antiqua" panose="02040602050305030304" pitchFamily="18" charset="0"/>
              </a:rPr>
              <a:t>λειτουργήσει</a:t>
            </a:r>
            <a:r>
              <a:rPr lang="el-GR" sz="1800" dirty="0">
                <a:latin typeface="Book Antiqua" panose="02040602050305030304" pitchFamily="18" charset="0"/>
              </a:rPr>
              <a:t> </a:t>
            </a:r>
            <a:r>
              <a:rPr lang="el-GR" sz="1800" dirty="0" err="1">
                <a:latin typeface="Book Antiqua" panose="02040602050305030304" pitchFamily="18" charset="0"/>
              </a:rPr>
              <a:t>διορθωτικα</a:t>
            </a:r>
            <a:r>
              <a:rPr lang="el-GR" sz="1800" dirty="0">
                <a:latin typeface="Book Antiqua" panose="02040602050305030304" pitchFamily="18" charset="0"/>
              </a:rPr>
              <a:t>́. </a:t>
            </a:r>
          </a:p>
          <a:p>
            <a:endParaRPr lang="sv-SE" dirty="0"/>
          </a:p>
        </p:txBody>
      </p:sp>
      <p:sp>
        <p:nvSpPr>
          <p:cNvPr id="4" name="Content Placeholder 3">
            <a:extLst>
              <a:ext uri="{FF2B5EF4-FFF2-40B4-BE49-F238E27FC236}">
                <a16:creationId xmlns:a16="http://schemas.microsoft.com/office/drawing/2014/main" id="{BCB1BB3E-62D6-6B49-8C91-A9DA02A3A5C6}"/>
              </a:ext>
            </a:extLst>
          </p:cNvPr>
          <p:cNvSpPr>
            <a:spLocks noGrp="1"/>
          </p:cNvSpPr>
          <p:nvPr>
            <p:ph sz="half" idx="2"/>
          </p:nvPr>
        </p:nvSpPr>
        <p:spPr/>
        <p:txBody>
          <a:bodyPr/>
          <a:lstStyle/>
          <a:p>
            <a:r>
              <a:rPr lang="el-GR" sz="2000" dirty="0">
                <a:latin typeface="Book Antiqua" panose="02040602050305030304" pitchFamily="18" charset="0"/>
              </a:rPr>
              <a:t>Η </a:t>
            </a:r>
            <a:r>
              <a:rPr lang="el-GR" sz="2000" dirty="0" err="1">
                <a:latin typeface="Book Antiqua" panose="02040602050305030304" pitchFamily="18" charset="0"/>
              </a:rPr>
              <a:t>χρήση</a:t>
            </a:r>
            <a:r>
              <a:rPr lang="el-GR" sz="2000" dirty="0">
                <a:latin typeface="Book Antiqua" panose="02040602050305030304" pitchFamily="18" charset="0"/>
              </a:rPr>
              <a:t> </a:t>
            </a:r>
            <a:r>
              <a:rPr lang="el-GR" sz="2000" u="sng" dirty="0" err="1">
                <a:solidFill>
                  <a:srgbClr val="C00000"/>
                </a:solidFill>
                <a:latin typeface="Book Antiqua" panose="02040602050305030304" pitchFamily="18" charset="0"/>
              </a:rPr>
              <a:t>αυθεντικών</a:t>
            </a:r>
            <a:r>
              <a:rPr lang="el-GR" sz="2000" u="sng" dirty="0">
                <a:solidFill>
                  <a:srgbClr val="C00000"/>
                </a:solidFill>
                <a:latin typeface="Book Antiqua" panose="02040602050305030304" pitchFamily="18" charset="0"/>
              </a:rPr>
              <a:t> </a:t>
            </a:r>
            <a:r>
              <a:rPr lang="el-GR" sz="2000" u="sng" dirty="0" err="1">
                <a:solidFill>
                  <a:srgbClr val="C00000"/>
                </a:solidFill>
                <a:latin typeface="Book Antiqua" panose="02040602050305030304" pitchFamily="18" charset="0"/>
              </a:rPr>
              <a:t>τεχνικών</a:t>
            </a:r>
            <a:r>
              <a:rPr lang="el-GR" sz="2000" u="sng" dirty="0">
                <a:solidFill>
                  <a:srgbClr val="C00000"/>
                </a:solidFill>
                <a:latin typeface="Book Antiqua" panose="02040602050305030304" pitchFamily="18" charset="0"/>
              </a:rPr>
              <a:t> </a:t>
            </a:r>
            <a:r>
              <a:rPr lang="el-GR" sz="2000" u="sng" dirty="0" err="1">
                <a:solidFill>
                  <a:srgbClr val="C00000"/>
                </a:solidFill>
                <a:latin typeface="Book Antiqua" panose="02040602050305030304" pitchFamily="18" charset="0"/>
              </a:rPr>
              <a:t>αξιολόγησης</a:t>
            </a:r>
            <a:r>
              <a:rPr lang="el-GR" sz="2000" u="sng" dirty="0">
                <a:solidFill>
                  <a:srgbClr val="C00000"/>
                </a:solidFill>
                <a:latin typeface="Book Antiqua" panose="02040602050305030304" pitchFamily="18" charset="0"/>
              </a:rPr>
              <a:t> </a:t>
            </a:r>
            <a:r>
              <a:rPr lang="el-GR" sz="2000" dirty="0" err="1">
                <a:latin typeface="Book Antiqua" panose="02040602050305030304" pitchFamily="18" charset="0"/>
              </a:rPr>
              <a:t>όπως</a:t>
            </a:r>
            <a:r>
              <a:rPr lang="el-GR" sz="2000" dirty="0">
                <a:latin typeface="Book Antiqua" panose="02040602050305030304" pitchFamily="18" charset="0"/>
              </a:rPr>
              <a:t> η </a:t>
            </a:r>
            <a:r>
              <a:rPr lang="el-GR" sz="2000" dirty="0" err="1">
                <a:latin typeface="Book Antiqua" panose="02040602050305030304" pitchFamily="18" charset="0"/>
              </a:rPr>
              <a:t>συζήτηση</a:t>
            </a:r>
            <a:r>
              <a:rPr lang="el-GR" sz="2000" dirty="0">
                <a:latin typeface="Book Antiqua" panose="02040602050305030304" pitchFamily="18" charset="0"/>
              </a:rPr>
              <a:t> στην </a:t>
            </a:r>
            <a:r>
              <a:rPr lang="el-GR" sz="2000" dirty="0" err="1">
                <a:latin typeface="Book Antiqua" panose="02040602050305030304" pitchFamily="18" charset="0"/>
              </a:rPr>
              <a:t>τάξη</a:t>
            </a:r>
            <a:r>
              <a:rPr lang="el-GR" sz="2000" dirty="0">
                <a:latin typeface="Book Antiqua" panose="02040602050305030304" pitchFamily="18" charset="0"/>
              </a:rPr>
              <a:t>, η </a:t>
            </a:r>
            <a:r>
              <a:rPr lang="el-GR" sz="2000" dirty="0" err="1">
                <a:latin typeface="Book Antiqua" panose="02040602050305030304" pitchFamily="18" charset="0"/>
              </a:rPr>
              <a:t>παρατήρηση</a:t>
            </a:r>
            <a:r>
              <a:rPr lang="el-GR" sz="2000" dirty="0">
                <a:latin typeface="Book Antiqua" panose="02040602050305030304" pitchFamily="18" charset="0"/>
              </a:rPr>
              <a:t> των </a:t>
            </a:r>
            <a:r>
              <a:rPr lang="el-GR" sz="2000" dirty="0" err="1">
                <a:latin typeface="Book Antiqua" panose="02040602050305030304" pitchFamily="18" charset="0"/>
              </a:rPr>
              <a:t>παιδιών</a:t>
            </a:r>
            <a:r>
              <a:rPr lang="el-GR" sz="2000" dirty="0">
                <a:latin typeface="Book Antiqua" panose="02040602050305030304" pitchFamily="18" charset="0"/>
              </a:rPr>
              <a:t>, ο </a:t>
            </a:r>
            <a:r>
              <a:rPr lang="el-GR" sz="2000" dirty="0" err="1">
                <a:latin typeface="Book Antiqua" panose="02040602050305030304" pitchFamily="18" charset="0"/>
              </a:rPr>
              <a:t>φάκελος</a:t>
            </a:r>
            <a:r>
              <a:rPr lang="el-GR" sz="2000" dirty="0">
                <a:latin typeface="Book Antiqua" panose="02040602050305030304" pitchFamily="18" charset="0"/>
              </a:rPr>
              <a:t> </a:t>
            </a:r>
            <a:r>
              <a:rPr lang="el-GR" sz="2000" dirty="0" err="1">
                <a:latin typeface="Book Antiqua" panose="02040602050305030304" pitchFamily="18" charset="0"/>
              </a:rPr>
              <a:t>εργασιών</a:t>
            </a:r>
            <a:r>
              <a:rPr lang="el-GR" sz="2000" dirty="0">
                <a:latin typeface="Book Antiqua" panose="02040602050305030304" pitchFamily="18" charset="0"/>
              </a:rPr>
              <a:t> και το </a:t>
            </a:r>
            <a:r>
              <a:rPr lang="el-GR" sz="2000" dirty="0" err="1">
                <a:latin typeface="Book Antiqua" panose="02040602050305030304" pitchFamily="18" charset="0"/>
              </a:rPr>
              <a:t>ημερολόγιο</a:t>
            </a:r>
            <a:r>
              <a:rPr lang="el-GR" sz="2000" dirty="0">
                <a:latin typeface="Book Antiqua" panose="02040602050305030304" pitchFamily="18" charset="0"/>
              </a:rPr>
              <a:t> </a:t>
            </a:r>
            <a:r>
              <a:rPr lang="el-GR" sz="2000" dirty="0" err="1">
                <a:latin typeface="Book Antiqua" panose="02040602050305030304" pitchFamily="18" charset="0"/>
              </a:rPr>
              <a:t>προσφέρουν</a:t>
            </a:r>
            <a:r>
              <a:rPr lang="el-GR" sz="2000" dirty="0">
                <a:latin typeface="Book Antiqua" panose="02040602050305030304" pitchFamily="18" charset="0"/>
              </a:rPr>
              <a:t> τα </a:t>
            </a:r>
            <a:r>
              <a:rPr lang="el-GR" sz="2000" dirty="0" err="1">
                <a:latin typeface="Book Antiqua" panose="02040602050305030304" pitchFamily="18" charset="0"/>
              </a:rPr>
              <a:t>στοιχεία</a:t>
            </a:r>
            <a:r>
              <a:rPr lang="el-GR" sz="2000" dirty="0">
                <a:latin typeface="Book Antiqua" panose="02040602050305030304" pitchFamily="18" charset="0"/>
              </a:rPr>
              <a:t> που θα </a:t>
            </a:r>
            <a:r>
              <a:rPr lang="el-GR" sz="2000" dirty="0" err="1">
                <a:latin typeface="Book Antiqua" panose="02040602050305030304" pitchFamily="18" charset="0"/>
              </a:rPr>
              <a:t>επιτρέψουν</a:t>
            </a:r>
            <a:r>
              <a:rPr lang="el-GR" sz="2000" dirty="0">
                <a:latin typeface="Book Antiqua" panose="02040602050305030304" pitchFamily="18" charset="0"/>
              </a:rPr>
              <a:t> τον </a:t>
            </a:r>
            <a:r>
              <a:rPr lang="el-GR" sz="2000" dirty="0" err="1">
                <a:latin typeface="Book Antiqua" panose="02040602050305030304" pitchFamily="18" charset="0"/>
              </a:rPr>
              <a:t>εκπαιδευτικο</a:t>
            </a:r>
            <a:r>
              <a:rPr lang="el-GR" sz="2000" dirty="0">
                <a:latin typeface="Book Antiqua" panose="02040602050305030304" pitchFamily="18" charset="0"/>
              </a:rPr>
              <a:t>́ να </a:t>
            </a:r>
            <a:r>
              <a:rPr lang="el-GR" sz="2000" dirty="0" err="1">
                <a:latin typeface="Book Antiqua" panose="02040602050305030304" pitchFamily="18" charset="0"/>
              </a:rPr>
              <a:t>παρακολουθήσει</a:t>
            </a:r>
            <a:r>
              <a:rPr lang="el-GR" sz="2000" dirty="0">
                <a:latin typeface="Book Antiqua" panose="02040602050305030304" pitchFamily="18" charset="0"/>
              </a:rPr>
              <a:t> τη </a:t>
            </a:r>
            <a:r>
              <a:rPr lang="el-GR" sz="2000" dirty="0" err="1">
                <a:latin typeface="Book Antiqua" panose="02040602050305030304" pitchFamily="18" charset="0"/>
              </a:rPr>
              <a:t>μαθησιακη</a:t>
            </a:r>
            <a:r>
              <a:rPr lang="el-GR" sz="2000" dirty="0">
                <a:latin typeface="Book Antiqua" panose="02040602050305030304" pitchFamily="18" charset="0"/>
              </a:rPr>
              <a:t>́ </a:t>
            </a:r>
            <a:r>
              <a:rPr lang="el-GR" sz="2000" dirty="0" err="1">
                <a:latin typeface="Book Antiqua" panose="02040602050305030304" pitchFamily="18" charset="0"/>
              </a:rPr>
              <a:t>διαδρομη</a:t>
            </a:r>
            <a:r>
              <a:rPr lang="el-GR" sz="2000" dirty="0">
                <a:latin typeface="Book Antiqua" panose="02040602050305030304" pitchFamily="18" charset="0"/>
              </a:rPr>
              <a:t>́ των </a:t>
            </a:r>
            <a:r>
              <a:rPr lang="el-GR" sz="2000" dirty="0" err="1">
                <a:latin typeface="Book Antiqua" panose="02040602050305030304" pitchFamily="18" charset="0"/>
              </a:rPr>
              <a:t>παιδιών</a:t>
            </a:r>
            <a:r>
              <a:rPr lang="el-GR" sz="2000" dirty="0">
                <a:latin typeface="Book Antiqua" panose="02040602050305030304" pitchFamily="18" charset="0"/>
              </a:rPr>
              <a:t> προς την </a:t>
            </a:r>
            <a:r>
              <a:rPr lang="el-GR" sz="2000" dirty="0" err="1">
                <a:latin typeface="Book Antiqua" panose="02040602050305030304" pitchFamily="18" charset="0"/>
              </a:rPr>
              <a:t>επίτευξη</a:t>
            </a:r>
            <a:r>
              <a:rPr lang="el-GR" sz="2000" dirty="0">
                <a:latin typeface="Book Antiqua" panose="02040602050305030304" pitchFamily="18" charset="0"/>
              </a:rPr>
              <a:t> των </a:t>
            </a:r>
            <a:r>
              <a:rPr lang="el-GR" sz="2000" dirty="0" err="1">
                <a:latin typeface="Book Antiqua" panose="02040602050305030304" pitchFamily="18" charset="0"/>
              </a:rPr>
              <a:t>προσδοκώμενων</a:t>
            </a:r>
            <a:r>
              <a:rPr lang="el-GR" sz="2000" dirty="0">
                <a:latin typeface="Book Antiqua" panose="02040602050305030304" pitchFamily="18" charset="0"/>
              </a:rPr>
              <a:t> </a:t>
            </a:r>
            <a:r>
              <a:rPr lang="el-GR" sz="2000" dirty="0" err="1">
                <a:latin typeface="Book Antiqua" panose="02040602050305030304" pitchFamily="18" charset="0"/>
              </a:rPr>
              <a:t>μαθησιακών</a:t>
            </a:r>
            <a:r>
              <a:rPr lang="el-GR" sz="2000" dirty="0">
                <a:latin typeface="Book Antiqua" panose="02040602050305030304" pitchFamily="18" charset="0"/>
              </a:rPr>
              <a:t> </a:t>
            </a:r>
            <a:r>
              <a:rPr lang="el-GR" sz="2000" dirty="0" err="1">
                <a:latin typeface="Book Antiqua" panose="02040602050305030304" pitchFamily="18" charset="0"/>
              </a:rPr>
              <a:t>αποτελεσμάτων</a:t>
            </a:r>
            <a:r>
              <a:rPr lang="el-GR" sz="2000" dirty="0">
                <a:latin typeface="Book Antiqua" panose="02040602050305030304" pitchFamily="18" charset="0"/>
              </a:rPr>
              <a:t>. </a:t>
            </a:r>
          </a:p>
          <a:p>
            <a:endParaRPr lang="sv-SE" dirty="0"/>
          </a:p>
        </p:txBody>
      </p:sp>
    </p:spTree>
    <p:extLst>
      <p:ext uri="{BB962C8B-B14F-4D97-AF65-F5344CB8AC3E}">
        <p14:creationId xmlns:p14="http://schemas.microsoft.com/office/powerpoint/2010/main" val="37664032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0E031-D026-6145-8DB6-B5F9FFE00CB3}"/>
              </a:ext>
            </a:extLst>
          </p:cNvPr>
          <p:cNvSpPr>
            <a:spLocks noGrp="1"/>
          </p:cNvSpPr>
          <p:nvPr>
            <p:ph type="title"/>
          </p:nvPr>
        </p:nvSpPr>
        <p:spPr/>
        <p:txBody>
          <a:bodyPr/>
          <a:lstStyle/>
          <a:p>
            <a:r>
              <a:rPr lang="el-GR" sz="2400" dirty="0">
                <a:solidFill>
                  <a:srgbClr val="C00000"/>
                </a:solidFill>
                <a:latin typeface="Book Antiqua" panose="02040602050305030304" pitchFamily="18" charset="0"/>
              </a:rPr>
              <a:t>Πως </a:t>
            </a:r>
            <a:r>
              <a:rPr lang="el-GR" sz="2400" dirty="0" err="1">
                <a:solidFill>
                  <a:srgbClr val="C00000"/>
                </a:solidFill>
                <a:latin typeface="Book Antiqua" panose="02040602050305030304" pitchFamily="18" charset="0"/>
              </a:rPr>
              <a:t>συνδέονται</a:t>
            </a:r>
            <a:r>
              <a:rPr lang="el-GR" sz="2400" dirty="0">
                <a:solidFill>
                  <a:srgbClr val="C00000"/>
                </a:solidFill>
                <a:latin typeface="Book Antiqua" panose="02040602050305030304" pitchFamily="18" charset="0"/>
              </a:rPr>
              <a:t> τα «</a:t>
            </a:r>
            <a:r>
              <a:rPr lang="el-GR" sz="2400" dirty="0" err="1">
                <a:solidFill>
                  <a:srgbClr val="C00000"/>
                </a:solidFill>
                <a:latin typeface="Book Antiqua" panose="02040602050305030304" pitchFamily="18" charset="0"/>
              </a:rPr>
              <a:t>Μαθηματικα</a:t>
            </a:r>
            <a:r>
              <a:rPr lang="el-GR" sz="2400" dirty="0">
                <a:solidFill>
                  <a:srgbClr val="C00000"/>
                </a:solidFill>
                <a:latin typeface="Book Antiqua" panose="02040602050305030304" pitchFamily="18" charset="0"/>
              </a:rPr>
              <a:t>́» με τις </a:t>
            </a:r>
            <a:r>
              <a:rPr lang="el-GR" sz="2400" dirty="0" err="1">
                <a:solidFill>
                  <a:srgbClr val="C00000"/>
                </a:solidFill>
                <a:latin typeface="Book Antiqua" panose="02040602050305030304" pitchFamily="18" charset="0"/>
              </a:rPr>
              <a:t>υπόλοιπες</a:t>
            </a:r>
            <a:r>
              <a:rPr lang="el-GR" sz="2400" dirty="0">
                <a:solidFill>
                  <a:srgbClr val="C00000"/>
                </a:solidFill>
                <a:latin typeface="Book Antiqua" panose="02040602050305030304" pitchFamily="18" charset="0"/>
              </a:rPr>
              <a:t> </a:t>
            </a:r>
            <a:r>
              <a:rPr lang="el-GR" sz="2400" dirty="0" err="1">
                <a:solidFill>
                  <a:srgbClr val="C00000"/>
                </a:solidFill>
                <a:latin typeface="Book Antiqua" panose="02040602050305030304" pitchFamily="18" charset="0"/>
              </a:rPr>
              <a:t>μαθησιακές</a:t>
            </a:r>
            <a:r>
              <a:rPr lang="el-GR" sz="2400" dirty="0">
                <a:solidFill>
                  <a:srgbClr val="C00000"/>
                </a:solidFill>
                <a:latin typeface="Book Antiqua" panose="02040602050305030304" pitchFamily="18" charset="0"/>
              </a:rPr>
              <a:t> </a:t>
            </a:r>
            <a:r>
              <a:rPr lang="el-GR" sz="2400" dirty="0" err="1">
                <a:solidFill>
                  <a:srgbClr val="C00000"/>
                </a:solidFill>
                <a:latin typeface="Book Antiqua" panose="02040602050305030304" pitchFamily="18" charset="0"/>
              </a:rPr>
              <a:t>περιοχές</a:t>
            </a:r>
            <a:r>
              <a:rPr lang="el-GR" sz="2400" dirty="0">
                <a:solidFill>
                  <a:srgbClr val="C00000"/>
                </a:solidFill>
                <a:latin typeface="Book Antiqua" panose="02040602050305030304" pitchFamily="18" charset="0"/>
              </a:rPr>
              <a:t>; </a:t>
            </a:r>
            <a:endParaRPr lang="sv-SE" dirty="0"/>
          </a:p>
        </p:txBody>
      </p:sp>
      <p:sp>
        <p:nvSpPr>
          <p:cNvPr id="3" name="Content Placeholder 2">
            <a:extLst>
              <a:ext uri="{FF2B5EF4-FFF2-40B4-BE49-F238E27FC236}">
                <a16:creationId xmlns:a16="http://schemas.microsoft.com/office/drawing/2014/main" id="{FB8AA3DD-43CD-834F-A1E0-44523F83D72E}"/>
              </a:ext>
            </a:extLst>
          </p:cNvPr>
          <p:cNvSpPr>
            <a:spLocks noGrp="1"/>
          </p:cNvSpPr>
          <p:nvPr>
            <p:ph sz="half" idx="1"/>
          </p:nvPr>
        </p:nvSpPr>
        <p:spPr>
          <a:xfrm>
            <a:off x="457200" y="1219200"/>
            <a:ext cx="5943600" cy="4906963"/>
          </a:xfrm>
        </p:spPr>
        <p:txBody>
          <a:bodyPr/>
          <a:lstStyle/>
          <a:p>
            <a:r>
              <a:rPr lang="el-GR" sz="1800" dirty="0">
                <a:latin typeface="Book Antiqua" panose="02040602050305030304" pitchFamily="18" charset="0"/>
              </a:rPr>
              <a:t>Οι </a:t>
            </a:r>
            <a:r>
              <a:rPr lang="el-GR" sz="1800" dirty="0" err="1">
                <a:latin typeface="Book Antiqua" panose="02040602050305030304" pitchFamily="18" charset="0"/>
              </a:rPr>
              <a:t>μαθηματικές</a:t>
            </a:r>
            <a:r>
              <a:rPr lang="el-GR" sz="1800" dirty="0">
                <a:latin typeface="Book Antiqua" panose="02040602050305030304" pitchFamily="18" charset="0"/>
              </a:rPr>
              <a:t> </a:t>
            </a:r>
            <a:r>
              <a:rPr lang="el-GR" sz="1800" dirty="0" err="1">
                <a:latin typeface="Book Antiqua" panose="02040602050305030304" pitchFamily="18" charset="0"/>
              </a:rPr>
              <a:t>έννοιες</a:t>
            </a:r>
            <a:r>
              <a:rPr lang="el-GR" sz="1800" dirty="0">
                <a:latin typeface="Book Antiqua" panose="02040602050305030304" pitchFamily="18" charset="0"/>
              </a:rPr>
              <a:t> δεν </a:t>
            </a:r>
            <a:r>
              <a:rPr lang="el-GR" sz="1800" dirty="0" err="1">
                <a:latin typeface="Book Antiqua" panose="02040602050305030304" pitchFamily="18" charset="0"/>
              </a:rPr>
              <a:t>είναι</a:t>
            </a:r>
            <a:r>
              <a:rPr lang="el-GR" sz="1800" dirty="0">
                <a:latin typeface="Book Antiqua" panose="02040602050305030304" pitchFamily="18" charset="0"/>
              </a:rPr>
              <a:t> </a:t>
            </a:r>
            <a:r>
              <a:rPr lang="el-GR" sz="1800" dirty="0" err="1">
                <a:latin typeface="Book Antiqua" panose="02040602050305030304" pitchFamily="18" charset="0"/>
              </a:rPr>
              <a:t>αποκομμένες</a:t>
            </a:r>
            <a:r>
              <a:rPr lang="el-GR" sz="1800" dirty="0">
                <a:latin typeface="Book Antiqua" panose="02040602050305030304" pitchFamily="18" charset="0"/>
              </a:rPr>
              <a:t> </a:t>
            </a:r>
            <a:r>
              <a:rPr lang="el-GR" sz="1800" dirty="0" err="1">
                <a:latin typeface="Book Antiqua" panose="02040602050305030304" pitchFamily="18" charset="0"/>
              </a:rPr>
              <a:t>ούτε</a:t>
            </a:r>
            <a:r>
              <a:rPr lang="el-GR" sz="1800" dirty="0">
                <a:latin typeface="Book Antiqua" panose="02040602050305030304" pitchFamily="18" charset="0"/>
              </a:rPr>
              <a:t> </a:t>
            </a:r>
            <a:r>
              <a:rPr lang="el-GR" sz="1800" dirty="0" err="1">
                <a:latin typeface="Book Antiqua" panose="02040602050305030304" pitchFamily="18" charset="0"/>
              </a:rPr>
              <a:t>είναι</a:t>
            </a:r>
            <a:r>
              <a:rPr lang="el-GR" sz="1800" dirty="0">
                <a:latin typeface="Book Antiqua" panose="02040602050305030304" pitchFamily="18" charset="0"/>
              </a:rPr>
              <a:t> </a:t>
            </a:r>
            <a:r>
              <a:rPr lang="el-GR" sz="1800" dirty="0" err="1">
                <a:latin typeface="Book Antiqua" panose="02040602050305030304" pitchFamily="18" charset="0"/>
              </a:rPr>
              <a:t>δυνατο</a:t>
            </a:r>
            <a:r>
              <a:rPr lang="el-GR" sz="1800" dirty="0">
                <a:latin typeface="Book Antiqua" panose="02040602050305030304" pitchFamily="18" charset="0"/>
              </a:rPr>
              <a:t>́ να </a:t>
            </a:r>
            <a:r>
              <a:rPr lang="el-GR" sz="1800" dirty="0" err="1">
                <a:latin typeface="Book Antiqua" panose="02040602050305030304" pitchFamily="18" charset="0"/>
              </a:rPr>
              <a:t>αναπτυχθούν</a:t>
            </a:r>
            <a:r>
              <a:rPr lang="el-GR" sz="1800" dirty="0">
                <a:latin typeface="Book Antiqua" panose="02040602050305030304" pitchFamily="18" charset="0"/>
              </a:rPr>
              <a:t> </a:t>
            </a:r>
            <a:r>
              <a:rPr lang="el-GR" sz="1800" dirty="0" err="1">
                <a:latin typeface="Book Antiqua" panose="02040602050305030304" pitchFamily="18" charset="0"/>
              </a:rPr>
              <a:t>έξω</a:t>
            </a:r>
            <a:r>
              <a:rPr lang="el-GR" sz="1800" dirty="0">
                <a:latin typeface="Book Antiqua" panose="02040602050305030304" pitchFamily="18" charset="0"/>
              </a:rPr>
              <a:t> </a:t>
            </a:r>
            <a:r>
              <a:rPr lang="el-GR" sz="1800" dirty="0" err="1">
                <a:latin typeface="Book Antiqua" panose="02040602050305030304" pitchFamily="18" charset="0"/>
              </a:rPr>
              <a:t>απο</a:t>
            </a:r>
            <a:r>
              <a:rPr lang="el-GR" sz="1800" dirty="0">
                <a:latin typeface="Book Antiqua" panose="02040602050305030304" pitchFamily="18" charset="0"/>
              </a:rPr>
              <a:t>́ </a:t>
            </a:r>
            <a:r>
              <a:rPr lang="el-GR" sz="1800" dirty="0" err="1">
                <a:latin typeface="Book Antiqua" panose="02040602050305030304" pitchFamily="18" charset="0"/>
              </a:rPr>
              <a:t>ένα</a:t>
            </a:r>
            <a:r>
              <a:rPr lang="el-GR" sz="1800" dirty="0">
                <a:latin typeface="Book Antiqua" panose="02040602050305030304" pitchFamily="18" charset="0"/>
              </a:rPr>
              <a:t> </a:t>
            </a:r>
            <a:r>
              <a:rPr lang="el-GR" sz="1800" dirty="0" err="1">
                <a:latin typeface="Book Antiqua" panose="02040602050305030304" pitchFamily="18" charset="0"/>
              </a:rPr>
              <a:t>συγκεκριμένο</a:t>
            </a:r>
            <a:r>
              <a:rPr lang="el-GR" sz="1800" dirty="0">
                <a:latin typeface="Book Antiqua" panose="02040602050305030304" pitchFamily="18" charset="0"/>
              </a:rPr>
              <a:t> </a:t>
            </a:r>
            <a:r>
              <a:rPr lang="el-GR" sz="1800" dirty="0" err="1">
                <a:latin typeface="Book Antiqua" panose="02040602050305030304" pitchFamily="18" charset="0"/>
              </a:rPr>
              <a:t>πλαίσιο</a:t>
            </a:r>
            <a:r>
              <a:rPr lang="el-GR" sz="1800" dirty="0">
                <a:latin typeface="Book Antiqua" panose="02040602050305030304" pitchFamily="18" charset="0"/>
              </a:rPr>
              <a:t>. </a:t>
            </a:r>
            <a:r>
              <a:rPr lang="el-GR" sz="1800" dirty="0" err="1">
                <a:latin typeface="Book Antiqua" panose="02040602050305030304" pitchFamily="18" charset="0"/>
              </a:rPr>
              <a:t>Έτσι</a:t>
            </a:r>
            <a:r>
              <a:rPr lang="el-GR" sz="1800" dirty="0">
                <a:latin typeface="Book Antiqua" panose="02040602050305030304" pitchFamily="18" charset="0"/>
              </a:rPr>
              <a:t> </a:t>
            </a:r>
            <a:r>
              <a:rPr lang="el-GR" sz="1800" dirty="0" err="1">
                <a:latin typeface="Book Antiqua" panose="02040602050305030304" pitchFamily="18" charset="0"/>
              </a:rPr>
              <a:t>πολλές</a:t>
            </a:r>
            <a:r>
              <a:rPr lang="el-GR" sz="1800" dirty="0">
                <a:latin typeface="Book Antiqua" panose="02040602050305030304" pitchFamily="18" charset="0"/>
              </a:rPr>
              <a:t> </a:t>
            </a:r>
            <a:r>
              <a:rPr lang="el-GR" sz="1800" dirty="0" err="1">
                <a:latin typeface="Book Antiqua" panose="02040602050305030304" pitchFamily="18" charset="0"/>
              </a:rPr>
              <a:t>δράσεις</a:t>
            </a:r>
            <a:r>
              <a:rPr lang="el-GR" sz="1800" dirty="0">
                <a:latin typeface="Book Antiqua" panose="02040602050305030304" pitchFamily="18" charset="0"/>
              </a:rPr>
              <a:t> </a:t>
            </a:r>
            <a:r>
              <a:rPr lang="el-GR" sz="1800" dirty="0" err="1">
                <a:latin typeface="Book Antiqua" panose="02040602050305030304" pitchFamily="18" charset="0"/>
              </a:rPr>
              <a:t>είτε</a:t>
            </a:r>
            <a:r>
              <a:rPr lang="el-GR" sz="1800" dirty="0">
                <a:latin typeface="Book Antiqua" panose="02040602050305030304" pitchFamily="18" charset="0"/>
              </a:rPr>
              <a:t> </a:t>
            </a:r>
            <a:r>
              <a:rPr lang="el-GR" sz="1800" dirty="0" err="1">
                <a:latin typeface="Book Antiqua" panose="02040602050305030304" pitchFamily="18" charset="0"/>
              </a:rPr>
              <a:t>απο</a:t>
            </a:r>
            <a:r>
              <a:rPr lang="el-GR" sz="1800" dirty="0">
                <a:latin typeface="Book Antiqua" panose="02040602050305030304" pitchFamily="18" charset="0"/>
              </a:rPr>
              <a:t>́ </a:t>
            </a:r>
            <a:r>
              <a:rPr lang="el-GR" sz="1800" dirty="0" err="1">
                <a:latin typeface="Book Antiqua" panose="02040602050305030304" pitchFamily="18" charset="0"/>
              </a:rPr>
              <a:t>άλλες</a:t>
            </a:r>
            <a:r>
              <a:rPr lang="el-GR" sz="1800" dirty="0">
                <a:latin typeface="Book Antiqua" panose="02040602050305030304" pitchFamily="18" charset="0"/>
              </a:rPr>
              <a:t> </a:t>
            </a:r>
            <a:r>
              <a:rPr lang="el-GR" sz="1800" dirty="0" err="1">
                <a:latin typeface="Book Antiqua" panose="02040602050305030304" pitchFamily="18" charset="0"/>
              </a:rPr>
              <a:t>θεματικές</a:t>
            </a:r>
            <a:r>
              <a:rPr lang="el-GR" sz="1800" dirty="0">
                <a:latin typeface="Book Antiqua" panose="02040602050305030304" pitchFamily="18" charset="0"/>
              </a:rPr>
              <a:t> </a:t>
            </a:r>
            <a:r>
              <a:rPr lang="el-GR" sz="1800" dirty="0" err="1">
                <a:latin typeface="Book Antiqua" panose="02040602050305030304" pitchFamily="18" charset="0"/>
              </a:rPr>
              <a:t>περιοχές</a:t>
            </a:r>
            <a:r>
              <a:rPr lang="el-GR" sz="1800" dirty="0">
                <a:latin typeface="Book Antiqua" panose="02040602050305030304" pitchFamily="18" charset="0"/>
              </a:rPr>
              <a:t> (</a:t>
            </a:r>
            <a:r>
              <a:rPr lang="el-GR" sz="1800" dirty="0" err="1">
                <a:latin typeface="Book Antiqua" panose="02040602050305030304" pitchFamily="18" charset="0"/>
              </a:rPr>
              <a:t>κινητικη</a:t>
            </a:r>
            <a:r>
              <a:rPr lang="el-GR" sz="1800" dirty="0">
                <a:latin typeface="Book Antiqua" panose="02040602050305030304" pitchFamily="18" charset="0"/>
              </a:rPr>
              <a:t>́ </a:t>
            </a:r>
            <a:r>
              <a:rPr lang="el-GR" sz="1800" dirty="0" err="1">
                <a:latin typeface="Book Antiqua" panose="02040602050305030304" pitchFamily="18" charset="0"/>
              </a:rPr>
              <a:t>αγωγη</a:t>
            </a:r>
            <a:r>
              <a:rPr lang="el-GR" sz="1800" dirty="0">
                <a:latin typeface="Book Antiqua" panose="02040602050305030304" pitchFamily="18" charset="0"/>
              </a:rPr>
              <a:t>́, </a:t>
            </a:r>
            <a:r>
              <a:rPr lang="el-GR" sz="1800" dirty="0" err="1">
                <a:latin typeface="Book Antiqua" panose="02040602050305030304" pitchFamily="18" charset="0"/>
              </a:rPr>
              <a:t>αισθητικη</a:t>
            </a:r>
            <a:r>
              <a:rPr lang="el-GR" sz="1800" dirty="0">
                <a:latin typeface="Book Antiqua" panose="02040602050305030304" pitchFamily="18" charset="0"/>
              </a:rPr>
              <a:t>́ </a:t>
            </a:r>
            <a:r>
              <a:rPr lang="el-GR" sz="1800" dirty="0" err="1">
                <a:latin typeface="Book Antiqua" panose="02040602050305030304" pitchFamily="18" charset="0"/>
              </a:rPr>
              <a:t>αγωγη</a:t>
            </a:r>
            <a:r>
              <a:rPr lang="el-GR" sz="1800" dirty="0">
                <a:latin typeface="Book Antiqua" panose="02040602050305030304" pitchFamily="18" charset="0"/>
              </a:rPr>
              <a:t>́, </a:t>
            </a:r>
            <a:r>
              <a:rPr lang="el-GR" sz="1800" dirty="0" err="1">
                <a:latin typeface="Book Antiqua" panose="02040602050305030304" pitchFamily="18" charset="0"/>
              </a:rPr>
              <a:t>λογοτεχνία</a:t>
            </a:r>
            <a:r>
              <a:rPr lang="el-GR" sz="1800" dirty="0">
                <a:latin typeface="Book Antiqua" panose="02040602050305030304" pitchFamily="18" charset="0"/>
              </a:rPr>
              <a:t>, </a:t>
            </a:r>
            <a:r>
              <a:rPr lang="el-GR" sz="1800" dirty="0" err="1">
                <a:latin typeface="Book Antiqua" panose="02040602050305030304" pitchFamily="18" charset="0"/>
              </a:rPr>
              <a:t>γλώσσα</a:t>
            </a:r>
            <a:r>
              <a:rPr lang="el-GR" sz="1800" dirty="0">
                <a:latin typeface="Book Antiqua" panose="02040602050305030304" pitchFamily="18" charset="0"/>
              </a:rPr>
              <a:t>, κλπ.), </a:t>
            </a:r>
            <a:r>
              <a:rPr lang="el-GR" sz="1800" dirty="0" err="1">
                <a:latin typeface="Book Antiqua" panose="02040602050305030304" pitchFamily="18" charset="0"/>
              </a:rPr>
              <a:t>είτε</a:t>
            </a:r>
            <a:r>
              <a:rPr lang="el-GR" sz="1800" dirty="0">
                <a:latin typeface="Book Antiqua" panose="02040602050305030304" pitchFamily="18" charset="0"/>
              </a:rPr>
              <a:t> </a:t>
            </a:r>
            <a:r>
              <a:rPr lang="el-GR" sz="1800" dirty="0" err="1">
                <a:latin typeface="Book Antiqua" panose="02040602050305030304" pitchFamily="18" charset="0"/>
              </a:rPr>
              <a:t>απο</a:t>
            </a:r>
            <a:r>
              <a:rPr lang="el-GR" sz="1800" dirty="0">
                <a:latin typeface="Book Antiqua" panose="02040602050305030304" pitchFamily="18" charset="0"/>
              </a:rPr>
              <a:t>́ </a:t>
            </a:r>
            <a:r>
              <a:rPr lang="el-GR" sz="1800" dirty="0" err="1">
                <a:latin typeface="Book Antiqua" panose="02040602050305030304" pitchFamily="18" charset="0"/>
              </a:rPr>
              <a:t>καθημερινές</a:t>
            </a:r>
            <a:r>
              <a:rPr lang="el-GR" sz="1800" dirty="0">
                <a:latin typeface="Book Antiqua" panose="02040602050305030304" pitchFamily="18" charset="0"/>
              </a:rPr>
              <a:t> </a:t>
            </a:r>
            <a:r>
              <a:rPr lang="el-GR" sz="1800" dirty="0" err="1">
                <a:latin typeface="Book Antiqua" panose="02040602050305030304" pitchFamily="18" charset="0"/>
              </a:rPr>
              <a:t>καταστάσεις</a:t>
            </a:r>
            <a:r>
              <a:rPr lang="el-GR" sz="1800" dirty="0">
                <a:latin typeface="Book Antiqua" panose="02040602050305030304" pitchFamily="18" charset="0"/>
              </a:rPr>
              <a:t> </a:t>
            </a:r>
            <a:r>
              <a:rPr lang="el-GR" sz="1800" dirty="0" err="1">
                <a:latin typeface="Book Antiqua" panose="02040602050305030304" pitchFamily="18" charset="0"/>
              </a:rPr>
              <a:t>εμπλουτίζουν</a:t>
            </a:r>
            <a:r>
              <a:rPr lang="el-GR" sz="1800" dirty="0">
                <a:latin typeface="Book Antiqua" panose="02040602050305030304" pitchFamily="18" charset="0"/>
              </a:rPr>
              <a:t> τις </a:t>
            </a:r>
            <a:r>
              <a:rPr lang="el-GR" sz="1800" dirty="0" err="1">
                <a:latin typeface="Book Antiqua" panose="02040602050305030304" pitchFamily="18" charset="0"/>
              </a:rPr>
              <a:t>δράσεις</a:t>
            </a:r>
            <a:r>
              <a:rPr lang="el-GR" sz="1800" dirty="0">
                <a:latin typeface="Book Antiqua" panose="02040602050305030304" pitchFamily="18" charset="0"/>
              </a:rPr>
              <a:t> που </a:t>
            </a:r>
            <a:r>
              <a:rPr lang="el-GR" sz="1800" dirty="0" err="1">
                <a:latin typeface="Book Antiqua" panose="02040602050305030304" pitchFamily="18" charset="0"/>
              </a:rPr>
              <a:t>προτείνονται</a:t>
            </a:r>
            <a:r>
              <a:rPr lang="el-GR" sz="1800" dirty="0">
                <a:latin typeface="Book Antiqua" panose="02040602050305030304" pitchFamily="18" charset="0"/>
              </a:rPr>
              <a:t> για τις </a:t>
            </a:r>
            <a:r>
              <a:rPr lang="el-GR" sz="1800" dirty="0" err="1">
                <a:latin typeface="Book Antiqua" panose="02040602050305030304" pitchFamily="18" charset="0"/>
              </a:rPr>
              <a:t>μαθηματικές</a:t>
            </a:r>
            <a:r>
              <a:rPr lang="el-GR" sz="1800" dirty="0">
                <a:latin typeface="Book Antiqua" panose="02040602050305030304" pitchFamily="18" charset="0"/>
              </a:rPr>
              <a:t> </a:t>
            </a:r>
            <a:r>
              <a:rPr lang="el-GR" sz="1800" dirty="0" err="1">
                <a:latin typeface="Book Antiqua" panose="02040602050305030304" pitchFamily="18" charset="0"/>
              </a:rPr>
              <a:t>δραστηριότητες</a:t>
            </a:r>
            <a:r>
              <a:rPr lang="el-GR" sz="1800" dirty="0">
                <a:latin typeface="Book Antiqua" panose="02040602050305030304" pitchFamily="18" charset="0"/>
              </a:rPr>
              <a:t> </a:t>
            </a:r>
            <a:r>
              <a:rPr lang="el-GR" sz="1800" dirty="0" err="1">
                <a:latin typeface="Book Antiqua" panose="02040602050305030304" pitchFamily="18" charset="0"/>
              </a:rPr>
              <a:t>αλλα</a:t>
            </a:r>
            <a:r>
              <a:rPr lang="el-GR" sz="1800" dirty="0">
                <a:latin typeface="Book Antiqua" panose="02040602050305030304" pitchFamily="18" charset="0"/>
              </a:rPr>
              <a:t>́ και τον </a:t>
            </a:r>
            <a:r>
              <a:rPr lang="el-GR" sz="1800" dirty="0" err="1">
                <a:latin typeface="Book Antiqua" panose="02040602050305030304" pitchFamily="18" charset="0"/>
              </a:rPr>
              <a:t>τρόπο</a:t>
            </a:r>
            <a:r>
              <a:rPr lang="el-GR" sz="1800" dirty="0">
                <a:latin typeface="Book Antiqua" panose="02040602050305030304" pitchFamily="18" charset="0"/>
              </a:rPr>
              <a:t> </a:t>
            </a:r>
            <a:r>
              <a:rPr lang="el-GR" sz="1800" dirty="0" err="1">
                <a:latin typeface="Book Antiqua" panose="02040602050305030304" pitchFamily="18" charset="0"/>
              </a:rPr>
              <a:t>προσέγγισης</a:t>
            </a:r>
            <a:r>
              <a:rPr lang="el-GR" sz="1800" dirty="0">
                <a:latin typeface="Book Antiqua" panose="02040602050305030304" pitchFamily="18" charset="0"/>
              </a:rPr>
              <a:t> των </a:t>
            </a:r>
            <a:r>
              <a:rPr lang="el-GR" sz="1800" dirty="0" err="1">
                <a:latin typeface="Book Antiqua" panose="02040602050305030304" pitchFamily="18" charset="0"/>
              </a:rPr>
              <a:t>δράσεων</a:t>
            </a:r>
            <a:r>
              <a:rPr lang="el-GR" sz="1800" dirty="0">
                <a:latin typeface="Book Antiqua" panose="02040602050305030304" pitchFamily="18" charset="0"/>
              </a:rPr>
              <a:t> </a:t>
            </a:r>
            <a:r>
              <a:rPr lang="el-GR" sz="1800" dirty="0" err="1">
                <a:latin typeface="Book Antiqua" panose="02040602050305030304" pitchFamily="18" charset="0"/>
              </a:rPr>
              <a:t>άλλων</a:t>
            </a:r>
            <a:r>
              <a:rPr lang="el-GR" sz="1800" dirty="0">
                <a:latin typeface="Book Antiqua" panose="02040602050305030304" pitchFamily="18" charset="0"/>
              </a:rPr>
              <a:t> </a:t>
            </a:r>
            <a:r>
              <a:rPr lang="el-GR" sz="1800" dirty="0" err="1">
                <a:latin typeface="Book Antiqua" panose="02040602050305030304" pitchFamily="18" charset="0"/>
              </a:rPr>
              <a:t>περιοχών</a:t>
            </a:r>
            <a:r>
              <a:rPr lang="el-GR" sz="1800" dirty="0">
                <a:latin typeface="Book Antiqua" panose="02040602050305030304" pitchFamily="18" charset="0"/>
              </a:rPr>
              <a:t>. </a:t>
            </a:r>
          </a:p>
          <a:p>
            <a:endParaRPr lang="el-GR" sz="1800" dirty="0">
              <a:latin typeface="Book Antiqua" panose="02040602050305030304" pitchFamily="18" charset="0"/>
            </a:endParaRPr>
          </a:p>
          <a:p>
            <a:r>
              <a:rPr lang="el-GR" sz="1800" dirty="0" err="1">
                <a:latin typeface="Book Antiqua" panose="02040602050305030304" pitchFamily="18" charset="0"/>
              </a:rPr>
              <a:t>Έτσι</a:t>
            </a:r>
            <a:r>
              <a:rPr lang="el-GR" sz="1800" dirty="0">
                <a:latin typeface="Book Antiqua" panose="02040602050305030304" pitchFamily="18" charset="0"/>
              </a:rPr>
              <a:t> για </a:t>
            </a:r>
            <a:r>
              <a:rPr lang="el-GR" sz="1800" dirty="0" err="1">
                <a:latin typeface="Book Antiqua" panose="02040602050305030304" pitchFamily="18" charset="0"/>
              </a:rPr>
              <a:t>παράδειγμα</a:t>
            </a:r>
            <a:r>
              <a:rPr lang="el-GR" sz="1800" dirty="0">
                <a:latin typeface="Book Antiqua" panose="02040602050305030304" pitchFamily="18" charset="0"/>
              </a:rPr>
              <a:t> τα </a:t>
            </a:r>
            <a:r>
              <a:rPr lang="el-GR" sz="1800" dirty="0" err="1">
                <a:latin typeface="Book Antiqua" panose="02040602050305030304" pitchFamily="18" charset="0"/>
              </a:rPr>
              <a:t>παιδια</a:t>
            </a:r>
            <a:r>
              <a:rPr lang="el-GR" sz="1800" dirty="0">
                <a:latin typeface="Book Antiqua" panose="02040602050305030304" pitchFamily="18" charset="0"/>
              </a:rPr>
              <a:t>́ </a:t>
            </a:r>
            <a:r>
              <a:rPr lang="el-GR" sz="1800" dirty="0" err="1">
                <a:latin typeface="Book Antiqua" panose="02040602050305030304" pitchFamily="18" charset="0"/>
              </a:rPr>
              <a:t>μπορούν</a:t>
            </a:r>
            <a:r>
              <a:rPr lang="el-GR" sz="1800" dirty="0">
                <a:latin typeface="Book Antiqua" panose="02040602050305030304" pitchFamily="18" charset="0"/>
              </a:rPr>
              <a:t> να </a:t>
            </a:r>
            <a:r>
              <a:rPr lang="el-GR" sz="1800" dirty="0" err="1">
                <a:latin typeface="Book Antiqua" panose="02040602050305030304" pitchFamily="18" charset="0"/>
              </a:rPr>
              <a:t>παρατηρούν</a:t>
            </a:r>
            <a:r>
              <a:rPr lang="el-GR" sz="1800" dirty="0">
                <a:latin typeface="Book Antiqua" panose="02040602050305030304" pitchFamily="18" charset="0"/>
              </a:rPr>
              <a:t> </a:t>
            </a:r>
            <a:r>
              <a:rPr lang="el-GR" sz="1800" dirty="0" err="1">
                <a:latin typeface="Book Antiqua" panose="02040602050305030304" pitchFamily="18" charset="0"/>
              </a:rPr>
              <a:t>συμμετρίες</a:t>
            </a:r>
            <a:r>
              <a:rPr lang="el-GR" sz="1800" dirty="0">
                <a:latin typeface="Book Antiqua" panose="02040602050305030304" pitchFamily="18" charset="0"/>
              </a:rPr>
              <a:t> σε </a:t>
            </a:r>
            <a:r>
              <a:rPr lang="el-GR" sz="1800" dirty="0" err="1">
                <a:latin typeface="Book Antiqua" panose="02040602050305030304" pitchFamily="18" charset="0"/>
              </a:rPr>
              <a:t>έργα</a:t>
            </a:r>
            <a:r>
              <a:rPr lang="el-GR" sz="1800" dirty="0">
                <a:latin typeface="Book Antiqua" panose="02040602050305030304" pitchFamily="18" charset="0"/>
              </a:rPr>
              <a:t> </a:t>
            </a:r>
            <a:r>
              <a:rPr lang="el-GR" sz="1800" dirty="0" err="1">
                <a:latin typeface="Book Antiqua" panose="02040602050305030304" pitchFamily="18" charset="0"/>
              </a:rPr>
              <a:t>τέχνης</a:t>
            </a:r>
            <a:r>
              <a:rPr lang="el-GR" sz="1800" dirty="0">
                <a:latin typeface="Book Antiqua" panose="02040602050305030304" pitchFamily="18" charset="0"/>
              </a:rPr>
              <a:t> ή να </a:t>
            </a:r>
            <a:r>
              <a:rPr lang="el-GR" sz="1800" dirty="0" err="1">
                <a:latin typeface="Book Antiqua" panose="02040602050305030304" pitchFamily="18" charset="0"/>
              </a:rPr>
              <a:t>εντοπίζουν</a:t>
            </a:r>
            <a:r>
              <a:rPr lang="el-GR" sz="1800" dirty="0">
                <a:latin typeface="Book Antiqua" panose="02040602050305030304" pitchFamily="18" charset="0"/>
              </a:rPr>
              <a:t> </a:t>
            </a:r>
            <a:r>
              <a:rPr lang="el-GR" sz="1800" dirty="0" err="1">
                <a:latin typeface="Book Antiqua" panose="02040602050305030304" pitchFamily="18" charset="0"/>
              </a:rPr>
              <a:t>κανονικότητες</a:t>
            </a:r>
            <a:r>
              <a:rPr lang="el-GR" sz="1800" dirty="0">
                <a:latin typeface="Book Antiqua" panose="02040602050305030304" pitchFamily="18" charset="0"/>
              </a:rPr>
              <a:t> στη </a:t>
            </a:r>
            <a:r>
              <a:rPr lang="el-GR" sz="1800" dirty="0" err="1">
                <a:latin typeface="Book Antiqua" panose="02040602050305030304" pitchFamily="18" charset="0"/>
              </a:rPr>
              <a:t>φύση</a:t>
            </a:r>
            <a:r>
              <a:rPr lang="el-GR" sz="1800" dirty="0">
                <a:latin typeface="Book Antiqua" panose="02040602050305030304" pitchFamily="18" charset="0"/>
              </a:rPr>
              <a:t>, να </a:t>
            </a:r>
            <a:r>
              <a:rPr lang="el-GR" sz="1800" dirty="0" err="1">
                <a:latin typeface="Book Antiqua" panose="02040602050305030304" pitchFamily="18" charset="0"/>
              </a:rPr>
              <a:t>κάνουν</a:t>
            </a:r>
            <a:r>
              <a:rPr lang="el-GR" sz="1800" dirty="0">
                <a:latin typeface="Book Antiqua" panose="02040602050305030304" pitchFamily="18" charset="0"/>
              </a:rPr>
              <a:t> </a:t>
            </a:r>
            <a:r>
              <a:rPr lang="el-GR" sz="1800" dirty="0" err="1">
                <a:latin typeface="Book Antiqua" panose="02040602050305030304" pitchFamily="18" charset="0"/>
              </a:rPr>
              <a:t>μετρήσεις</a:t>
            </a:r>
            <a:r>
              <a:rPr lang="el-GR" sz="1800" dirty="0">
                <a:latin typeface="Book Antiqua" panose="02040602050305030304" pitchFamily="18" charset="0"/>
              </a:rPr>
              <a:t> για να </a:t>
            </a:r>
            <a:r>
              <a:rPr lang="el-GR" sz="1800" dirty="0" err="1">
                <a:latin typeface="Book Antiqua" panose="02040602050305030304" pitchFamily="18" charset="0"/>
              </a:rPr>
              <a:t>αντιμετωπίσουν</a:t>
            </a:r>
            <a:r>
              <a:rPr lang="el-GR" sz="1800" dirty="0">
                <a:latin typeface="Book Antiqua" panose="02040602050305030304" pitchFamily="18" charset="0"/>
              </a:rPr>
              <a:t> </a:t>
            </a:r>
            <a:r>
              <a:rPr lang="el-GR" sz="1800" dirty="0" err="1">
                <a:latin typeface="Book Antiqua" panose="02040602050305030304" pitchFamily="18" charset="0"/>
              </a:rPr>
              <a:t>καθημερινές</a:t>
            </a:r>
            <a:r>
              <a:rPr lang="el-GR" sz="1800" dirty="0">
                <a:latin typeface="Book Antiqua" panose="02040602050305030304" pitchFamily="18" charset="0"/>
              </a:rPr>
              <a:t> </a:t>
            </a:r>
            <a:r>
              <a:rPr lang="el-GR" sz="1800" dirty="0" err="1">
                <a:latin typeface="Book Antiqua" panose="02040602050305030304" pitchFamily="18" charset="0"/>
              </a:rPr>
              <a:t>καταστάσεις</a:t>
            </a:r>
            <a:r>
              <a:rPr lang="el-GR" sz="1800" dirty="0">
                <a:latin typeface="Book Antiqua" panose="02040602050305030304" pitchFamily="18" charset="0"/>
              </a:rPr>
              <a:t> ή να </a:t>
            </a:r>
            <a:r>
              <a:rPr lang="el-GR" sz="1800" dirty="0" err="1">
                <a:latin typeface="Book Antiqua" panose="02040602050305030304" pitchFamily="18" charset="0"/>
              </a:rPr>
              <a:t>υπολογίσουν</a:t>
            </a:r>
            <a:r>
              <a:rPr lang="el-GR" sz="1800" dirty="0">
                <a:latin typeface="Book Antiqua" panose="02040602050305030304" pitchFamily="18" charset="0"/>
              </a:rPr>
              <a:t> για να </a:t>
            </a:r>
            <a:r>
              <a:rPr lang="el-GR" sz="1800" dirty="0" err="1">
                <a:latin typeface="Book Antiqua" panose="02040602050305030304" pitchFamily="18" charset="0"/>
              </a:rPr>
              <a:t>λύσουν</a:t>
            </a:r>
            <a:r>
              <a:rPr lang="el-GR" sz="1800" dirty="0">
                <a:latin typeface="Book Antiqua" panose="02040602050305030304" pitchFamily="18" charset="0"/>
              </a:rPr>
              <a:t> </a:t>
            </a:r>
            <a:r>
              <a:rPr lang="el-GR" sz="1800" dirty="0" err="1">
                <a:latin typeface="Book Antiqua" panose="02040602050305030304" pitchFamily="18" charset="0"/>
              </a:rPr>
              <a:t>κάποιο</a:t>
            </a:r>
            <a:r>
              <a:rPr lang="el-GR" sz="1800" dirty="0">
                <a:latin typeface="Book Antiqua" panose="02040602050305030304" pitchFamily="18" charset="0"/>
              </a:rPr>
              <a:t> </a:t>
            </a:r>
            <a:r>
              <a:rPr lang="el-GR" sz="1800" dirty="0" err="1">
                <a:latin typeface="Book Antiqua" panose="02040602050305030304" pitchFamily="18" charset="0"/>
              </a:rPr>
              <a:t>αθροιστικο</a:t>
            </a:r>
            <a:r>
              <a:rPr lang="el-GR" sz="1800" dirty="0">
                <a:latin typeface="Book Antiqua" panose="02040602050305030304" pitchFamily="18" charset="0"/>
              </a:rPr>
              <a:t>́ ή </a:t>
            </a:r>
            <a:r>
              <a:rPr lang="el-GR" sz="1800" dirty="0" err="1">
                <a:latin typeface="Book Antiqua" panose="02040602050305030304" pitchFamily="18" charset="0"/>
              </a:rPr>
              <a:t>πολλαπλασιαστικο</a:t>
            </a:r>
            <a:r>
              <a:rPr lang="el-GR" sz="1800" dirty="0">
                <a:latin typeface="Book Antiqua" panose="02040602050305030304" pitchFamily="18" charset="0"/>
              </a:rPr>
              <a:t>́ </a:t>
            </a:r>
            <a:r>
              <a:rPr lang="el-GR" sz="1800" dirty="0" err="1">
                <a:latin typeface="Book Antiqua" panose="02040602050305030304" pitchFamily="18" charset="0"/>
              </a:rPr>
              <a:t>πρόβλημα</a:t>
            </a:r>
            <a:r>
              <a:rPr lang="el-GR" sz="1800" dirty="0">
                <a:latin typeface="Book Antiqua" panose="02040602050305030304" pitchFamily="18" charset="0"/>
              </a:rPr>
              <a:t>. </a:t>
            </a:r>
          </a:p>
          <a:p>
            <a:endParaRPr lang="sv-SE" dirty="0"/>
          </a:p>
        </p:txBody>
      </p:sp>
      <p:graphicFrame>
        <p:nvGraphicFramePr>
          <p:cNvPr id="5" name="Object 0">
            <a:extLst>
              <a:ext uri="{FF2B5EF4-FFF2-40B4-BE49-F238E27FC236}">
                <a16:creationId xmlns:a16="http://schemas.microsoft.com/office/drawing/2014/main" id="{42755C2F-0A1E-2444-BC78-9173D8C0123E}"/>
              </a:ext>
            </a:extLst>
          </p:cNvPr>
          <p:cNvGraphicFramePr>
            <a:graphicFrameLocks noGrp="1" noChangeAspect="1"/>
          </p:cNvGraphicFramePr>
          <p:nvPr>
            <p:ph sz="half" idx="2"/>
            <p:extLst>
              <p:ext uri="{D42A27DB-BD31-4B8C-83A1-F6EECF244321}">
                <p14:modId xmlns:p14="http://schemas.microsoft.com/office/powerpoint/2010/main" val="3808130065"/>
              </p:ext>
            </p:extLst>
          </p:nvPr>
        </p:nvGraphicFramePr>
        <p:xfrm>
          <a:off x="6727604" y="1844354"/>
          <a:ext cx="1959196" cy="3169291"/>
        </p:xfrm>
        <a:graphic>
          <a:graphicData uri="http://schemas.openxmlformats.org/presentationml/2006/ole">
            <mc:AlternateContent xmlns:mc="http://schemas.openxmlformats.org/markup-compatibility/2006">
              <mc:Choice xmlns:v="urn:schemas-microsoft-com:vml" Requires="v">
                <p:oleObj spid="_x0000_s30726" r:id="rId3" imgW="2781688" imgH="2876190" progId="">
                  <p:embed/>
                </p:oleObj>
              </mc:Choice>
              <mc:Fallback>
                <p:oleObj r:id="rId3" imgW="2781688" imgH="2876190" progId="">
                  <p:embed/>
                  <p:pic>
                    <p:nvPicPr>
                      <p:cNvPr id="41987"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7604" y="1844354"/>
                        <a:ext cx="1959196" cy="3169291"/>
                      </a:xfrm>
                      <a:prstGeom prst="rect">
                        <a:avLst/>
                      </a:prstGeom>
                      <a:solidFill>
                        <a:srgbClr val="CCFFFF"/>
                      </a:solidFill>
                      <a:ln>
                        <a:noFill/>
                      </a:ln>
                    </p:spPr>
                  </p:pic>
                </p:oleObj>
              </mc:Fallback>
            </mc:AlternateContent>
          </a:graphicData>
        </a:graphic>
      </p:graphicFrame>
    </p:spTree>
    <p:extLst>
      <p:ext uri="{BB962C8B-B14F-4D97-AF65-F5344CB8AC3E}">
        <p14:creationId xmlns:p14="http://schemas.microsoft.com/office/powerpoint/2010/main" val="36531713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10786-9C3B-9C42-9EC2-3433FBEAF0EC}"/>
              </a:ext>
            </a:extLst>
          </p:cNvPr>
          <p:cNvSpPr>
            <a:spLocks noGrp="1"/>
          </p:cNvSpPr>
          <p:nvPr>
            <p:ph type="title"/>
          </p:nvPr>
        </p:nvSpPr>
        <p:spPr>
          <a:xfrm>
            <a:off x="457200" y="274638"/>
            <a:ext cx="8229600" cy="868362"/>
          </a:xfrm>
        </p:spPr>
        <p:txBody>
          <a:bodyPr>
            <a:normAutofit/>
          </a:bodyPr>
          <a:lstStyle/>
          <a:p>
            <a:r>
              <a:rPr lang="el-GR" sz="3200" dirty="0">
                <a:latin typeface="Book Antiqua" panose="02040602050305030304" pitchFamily="18" charset="0"/>
              </a:rPr>
              <a:t>διαλεκτικές συνδέσεις</a:t>
            </a:r>
            <a:endParaRPr lang="sv-SE" sz="3200" dirty="0">
              <a:latin typeface="Book Antiqua" panose="02040602050305030304" pitchFamily="18" charset="0"/>
            </a:endParaRPr>
          </a:p>
        </p:txBody>
      </p:sp>
      <p:sp>
        <p:nvSpPr>
          <p:cNvPr id="3" name="Content Placeholder 2">
            <a:extLst>
              <a:ext uri="{FF2B5EF4-FFF2-40B4-BE49-F238E27FC236}">
                <a16:creationId xmlns:a16="http://schemas.microsoft.com/office/drawing/2014/main" id="{E99624EC-2A9A-2E46-A7CC-A50A38B090FB}"/>
              </a:ext>
            </a:extLst>
          </p:cNvPr>
          <p:cNvSpPr>
            <a:spLocks noGrp="1"/>
          </p:cNvSpPr>
          <p:nvPr>
            <p:ph sz="half" idx="1"/>
          </p:nvPr>
        </p:nvSpPr>
        <p:spPr>
          <a:xfrm>
            <a:off x="457200" y="1600200"/>
            <a:ext cx="7848600" cy="4525963"/>
          </a:xfrm>
        </p:spPr>
        <p:txBody>
          <a:bodyPr/>
          <a:lstStyle/>
          <a:p>
            <a:r>
              <a:rPr lang="el-GR" sz="2000" dirty="0">
                <a:latin typeface="Book Antiqua" panose="02040602050305030304" pitchFamily="18" charset="0"/>
              </a:rPr>
              <a:t>Ο </a:t>
            </a:r>
            <a:r>
              <a:rPr lang="el-GR" sz="2000" dirty="0" err="1">
                <a:latin typeface="Book Antiqua" panose="02040602050305030304" pitchFamily="18" charset="0"/>
              </a:rPr>
              <a:t>εκπαιδευτικός</a:t>
            </a:r>
            <a:r>
              <a:rPr lang="el-GR" sz="2000" dirty="0">
                <a:latin typeface="Book Antiqua" panose="02040602050305030304" pitchFamily="18" charset="0"/>
              </a:rPr>
              <a:t> </a:t>
            </a:r>
            <a:r>
              <a:rPr lang="el-GR" sz="2000" dirty="0" err="1">
                <a:latin typeface="Book Antiqua" panose="02040602050305030304" pitchFamily="18" charset="0"/>
              </a:rPr>
              <a:t>λειτουργει</a:t>
            </a:r>
            <a:r>
              <a:rPr lang="el-GR" sz="2000" dirty="0">
                <a:latin typeface="Book Antiqua" panose="02040602050305030304" pitchFamily="18" charset="0"/>
              </a:rPr>
              <a:t>́ </a:t>
            </a:r>
            <a:r>
              <a:rPr lang="el-GR" sz="2000" dirty="0" err="1">
                <a:latin typeface="Book Antiqua" panose="02040602050305030304" pitchFamily="18" charset="0"/>
              </a:rPr>
              <a:t>κάνοντας</a:t>
            </a:r>
            <a:r>
              <a:rPr lang="el-GR" sz="2000" dirty="0">
                <a:latin typeface="Book Antiqua" panose="02040602050305030304" pitchFamily="18" charset="0"/>
              </a:rPr>
              <a:t> </a:t>
            </a:r>
            <a:r>
              <a:rPr lang="el-GR" sz="2000" dirty="0" err="1">
                <a:latin typeface="Book Antiqua" panose="02040602050305030304" pitchFamily="18" charset="0"/>
              </a:rPr>
              <a:t>διαλεκτικές</a:t>
            </a:r>
            <a:r>
              <a:rPr lang="el-GR" sz="2000" dirty="0">
                <a:latin typeface="Book Antiqua" panose="02040602050305030304" pitchFamily="18" charset="0"/>
              </a:rPr>
              <a:t> </a:t>
            </a:r>
            <a:r>
              <a:rPr lang="el-GR" sz="2000" dirty="0" err="1">
                <a:latin typeface="Book Antiqua" panose="02040602050305030304" pitchFamily="18" charset="0"/>
              </a:rPr>
              <a:t>συνδέσεις</a:t>
            </a:r>
            <a:r>
              <a:rPr lang="el-GR" sz="2000" dirty="0">
                <a:latin typeface="Book Antiqua" panose="02040602050305030304" pitchFamily="18" charset="0"/>
              </a:rPr>
              <a:t> στο </a:t>
            </a:r>
            <a:r>
              <a:rPr lang="el-GR" sz="2000" dirty="0" err="1">
                <a:latin typeface="Book Antiqua" panose="02040602050305030304" pitchFamily="18" charset="0"/>
              </a:rPr>
              <a:t>πρόγραμμα</a:t>
            </a:r>
            <a:r>
              <a:rPr lang="el-GR" sz="2000" dirty="0">
                <a:latin typeface="Book Antiqua" panose="02040602050305030304" pitchFamily="18" charset="0"/>
              </a:rPr>
              <a:t> του </a:t>
            </a:r>
            <a:r>
              <a:rPr lang="el-GR" sz="2000" dirty="0" err="1">
                <a:latin typeface="Book Antiqua" panose="02040602050305030304" pitchFamily="18" charset="0"/>
              </a:rPr>
              <a:t>νηπιαγωγείου</a:t>
            </a:r>
            <a:r>
              <a:rPr lang="el-GR" sz="2000" dirty="0">
                <a:latin typeface="Book Antiqua" panose="02040602050305030304" pitchFamily="18" charset="0"/>
              </a:rPr>
              <a:t>, </a:t>
            </a:r>
            <a:r>
              <a:rPr lang="el-GR" sz="2000" dirty="0" err="1">
                <a:latin typeface="Book Antiqua" panose="02040602050305030304" pitchFamily="18" charset="0"/>
              </a:rPr>
              <a:t>έχοντας</a:t>
            </a:r>
            <a:r>
              <a:rPr lang="el-GR" sz="2000" dirty="0">
                <a:latin typeface="Book Antiqua" panose="02040602050305030304" pitchFamily="18" charset="0"/>
              </a:rPr>
              <a:t> </a:t>
            </a:r>
            <a:r>
              <a:rPr lang="el-GR" sz="2000" dirty="0" err="1">
                <a:latin typeface="Book Antiqua" panose="02040602050305030304" pitchFamily="18" charset="0"/>
              </a:rPr>
              <a:t>όμως</a:t>
            </a:r>
            <a:r>
              <a:rPr lang="el-GR" sz="2000" dirty="0">
                <a:latin typeface="Book Antiqua" panose="02040602050305030304" pitchFamily="18" charset="0"/>
              </a:rPr>
              <a:t> </a:t>
            </a:r>
            <a:r>
              <a:rPr lang="el-GR" sz="2000" dirty="0" err="1">
                <a:latin typeface="Book Antiqua" panose="02040602050305030304" pitchFamily="18" charset="0"/>
              </a:rPr>
              <a:t>αποσαφηνίσει</a:t>
            </a:r>
            <a:r>
              <a:rPr lang="el-GR" sz="2000" dirty="0">
                <a:latin typeface="Book Antiqua" panose="02040602050305030304" pitchFamily="18" charset="0"/>
              </a:rPr>
              <a:t> </a:t>
            </a:r>
            <a:r>
              <a:rPr lang="el-GR" sz="2000" dirty="0" err="1">
                <a:latin typeface="Book Antiqua" panose="02040602050305030304" pitchFamily="18" charset="0"/>
              </a:rPr>
              <a:t>ότι</a:t>
            </a:r>
            <a:r>
              <a:rPr lang="el-GR" sz="2000" dirty="0">
                <a:latin typeface="Book Antiqua" panose="02040602050305030304" pitchFamily="18" charset="0"/>
              </a:rPr>
              <a:t> η </a:t>
            </a:r>
            <a:r>
              <a:rPr lang="el-GR" sz="2000" dirty="0" err="1">
                <a:latin typeface="Book Antiqua" panose="02040602050305030304" pitchFamily="18" charset="0"/>
              </a:rPr>
              <a:t>απλη</a:t>
            </a:r>
            <a:r>
              <a:rPr lang="el-GR" sz="2000" dirty="0">
                <a:latin typeface="Book Antiqua" panose="02040602050305030304" pitchFamily="18" charset="0"/>
              </a:rPr>
              <a:t>́ </a:t>
            </a:r>
            <a:r>
              <a:rPr lang="el-GR" sz="2000" dirty="0" err="1">
                <a:latin typeface="Book Antiqua" panose="02040602050305030304" pitchFamily="18" charset="0"/>
              </a:rPr>
              <a:t>αναφορα</a:t>
            </a:r>
            <a:r>
              <a:rPr lang="el-GR" sz="2000" dirty="0">
                <a:latin typeface="Book Antiqua" panose="02040602050305030304" pitchFamily="18" charset="0"/>
              </a:rPr>
              <a:t>́, </a:t>
            </a:r>
            <a:r>
              <a:rPr lang="el-GR" sz="2000" dirty="0" err="1">
                <a:latin typeface="Book Antiqua" panose="02040602050305030304" pitchFamily="18" charset="0"/>
              </a:rPr>
              <a:t>χρήση</a:t>
            </a:r>
            <a:r>
              <a:rPr lang="el-GR" sz="2000" dirty="0">
                <a:latin typeface="Book Antiqua" panose="02040602050305030304" pitchFamily="18" charset="0"/>
              </a:rPr>
              <a:t> ή </a:t>
            </a:r>
            <a:r>
              <a:rPr lang="el-GR" sz="2000" dirty="0" err="1">
                <a:latin typeface="Book Antiqua" panose="02040602050305030304" pitchFamily="18" charset="0"/>
              </a:rPr>
              <a:t>εμπλοκη</a:t>
            </a:r>
            <a:r>
              <a:rPr lang="el-GR" sz="2000" dirty="0">
                <a:latin typeface="Book Antiqua" panose="02040602050305030304" pitchFamily="18" charset="0"/>
              </a:rPr>
              <a:t>́ με </a:t>
            </a:r>
            <a:r>
              <a:rPr lang="el-GR" sz="2000" dirty="0" err="1">
                <a:latin typeface="Book Antiqua" panose="02040602050305030304" pitchFamily="18" charset="0"/>
              </a:rPr>
              <a:t>μαθηματικα</a:t>
            </a:r>
            <a:r>
              <a:rPr lang="el-GR" sz="2000" dirty="0">
                <a:latin typeface="Book Antiqua" panose="02040602050305030304" pitchFamily="18" charset="0"/>
              </a:rPr>
              <a:t>́ </a:t>
            </a:r>
            <a:r>
              <a:rPr lang="el-GR" sz="2000" dirty="0" err="1">
                <a:latin typeface="Book Antiqua" panose="02040602050305030304" pitchFamily="18" charset="0"/>
              </a:rPr>
              <a:t>αντικείμενα</a:t>
            </a:r>
            <a:r>
              <a:rPr lang="el-GR" sz="2000" dirty="0">
                <a:latin typeface="Book Antiqua" panose="02040602050305030304" pitchFamily="18" charset="0"/>
              </a:rPr>
              <a:t> δεν </a:t>
            </a:r>
            <a:r>
              <a:rPr lang="el-GR" sz="2000" dirty="0" err="1">
                <a:latin typeface="Book Antiqua" panose="02040602050305030304" pitchFamily="18" charset="0"/>
              </a:rPr>
              <a:t>οδηγει</a:t>
            </a:r>
            <a:r>
              <a:rPr lang="el-GR" sz="2000" dirty="0">
                <a:latin typeface="Book Antiqua" panose="02040602050305030304" pitchFamily="18" charset="0"/>
              </a:rPr>
              <a:t>́ στην </a:t>
            </a:r>
            <a:r>
              <a:rPr lang="el-GR" sz="2000" dirty="0" err="1">
                <a:latin typeface="Book Antiqua" panose="02040602050305030304" pitchFamily="18" charset="0"/>
              </a:rPr>
              <a:t>προσέγγιση</a:t>
            </a:r>
            <a:r>
              <a:rPr lang="el-GR" sz="2000" dirty="0">
                <a:latin typeface="Book Antiqua" panose="02040602050305030304" pitchFamily="18" charset="0"/>
              </a:rPr>
              <a:t> των </a:t>
            </a:r>
            <a:r>
              <a:rPr lang="el-GR" sz="2000" dirty="0" err="1">
                <a:latin typeface="Book Antiqua" panose="02040602050305030304" pitchFamily="18" charset="0"/>
              </a:rPr>
              <a:t>μαθηματικών</a:t>
            </a:r>
            <a:r>
              <a:rPr lang="el-GR" sz="2000" dirty="0">
                <a:latin typeface="Book Antiqua" panose="02040602050305030304" pitchFamily="18" charset="0"/>
              </a:rPr>
              <a:t> </a:t>
            </a:r>
            <a:r>
              <a:rPr lang="el-GR" sz="2000" dirty="0" err="1">
                <a:latin typeface="Book Antiqua" panose="02040602050305030304" pitchFamily="18" charset="0"/>
              </a:rPr>
              <a:t>ιδεών</a:t>
            </a:r>
            <a:r>
              <a:rPr lang="el-GR" sz="2000" dirty="0">
                <a:latin typeface="Book Antiqua" panose="02040602050305030304" pitchFamily="18" charset="0"/>
              </a:rPr>
              <a:t> που </a:t>
            </a:r>
            <a:r>
              <a:rPr lang="el-GR" sz="2000" dirty="0" err="1">
                <a:latin typeface="Book Antiqua" panose="02040602050305030304" pitchFamily="18" charset="0"/>
              </a:rPr>
              <a:t>επιδιώκεται</a:t>
            </a:r>
            <a:r>
              <a:rPr lang="el-GR" sz="2000" dirty="0">
                <a:latin typeface="Book Antiqua" panose="02040602050305030304" pitchFamily="18" charset="0"/>
              </a:rPr>
              <a:t>.</a:t>
            </a:r>
          </a:p>
          <a:p>
            <a:endParaRPr lang="el-GR" sz="2000" dirty="0">
              <a:latin typeface="Book Antiqua" panose="02040602050305030304" pitchFamily="18" charset="0"/>
            </a:endParaRPr>
          </a:p>
          <a:p>
            <a:r>
              <a:rPr lang="el-GR" sz="2000" dirty="0" err="1">
                <a:latin typeface="Book Antiqua" panose="02040602050305030304" pitchFamily="18" charset="0"/>
              </a:rPr>
              <a:t>Αξιοποιει</a:t>
            </a:r>
            <a:r>
              <a:rPr lang="el-GR" sz="2000" dirty="0">
                <a:latin typeface="Book Antiqua" panose="02040602050305030304" pitchFamily="18" charset="0"/>
              </a:rPr>
              <a:t>́ </a:t>
            </a:r>
            <a:r>
              <a:rPr lang="el-GR" sz="2000" dirty="0" err="1">
                <a:latin typeface="Book Antiqua" panose="02040602050305030304" pitchFamily="18" charset="0"/>
              </a:rPr>
              <a:t>δράσεις</a:t>
            </a:r>
            <a:r>
              <a:rPr lang="el-GR" sz="2000" dirty="0">
                <a:latin typeface="Book Antiqua" panose="02040602050305030304" pitchFamily="18" charset="0"/>
              </a:rPr>
              <a:t> </a:t>
            </a:r>
            <a:r>
              <a:rPr lang="el-GR" sz="2000" dirty="0" err="1">
                <a:latin typeface="Book Antiqua" panose="02040602050305030304" pitchFamily="18" charset="0"/>
              </a:rPr>
              <a:t>απο</a:t>
            </a:r>
            <a:r>
              <a:rPr lang="el-GR" sz="2000" dirty="0">
                <a:latin typeface="Book Antiqua" panose="02040602050305030304" pitchFamily="18" charset="0"/>
              </a:rPr>
              <a:t>́ </a:t>
            </a:r>
            <a:r>
              <a:rPr lang="el-GR" sz="2000" dirty="0" err="1">
                <a:latin typeface="Book Antiqua" panose="02040602050305030304" pitchFamily="18" charset="0"/>
              </a:rPr>
              <a:t>όλους</a:t>
            </a:r>
            <a:r>
              <a:rPr lang="el-GR" sz="2000" dirty="0">
                <a:latin typeface="Book Antiqua" panose="02040602050305030304" pitchFamily="18" charset="0"/>
              </a:rPr>
              <a:t> στους </a:t>
            </a:r>
            <a:r>
              <a:rPr lang="el-GR" sz="2000" dirty="0" err="1">
                <a:latin typeface="Book Antiqua" panose="02040602050305030304" pitchFamily="18" charset="0"/>
              </a:rPr>
              <a:t>χώρους</a:t>
            </a:r>
            <a:r>
              <a:rPr lang="el-GR" sz="2000" dirty="0">
                <a:latin typeface="Book Antiqua" panose="02040602050305030304" pitchFamily="18" charset="0"/>
              </a:rPr>
              <a:t> </a:t>
            </a:r>
            <a:r>
              <a:rPr lang="el-GR" sz="2000" dirty="0" err="1">
                <a:latin typeface="Book Antiqua" panose="02040602050305030304" pitchFamily="18" charset="0"/>
              </a:rPr>
              <a:t>αλλα</a:t>
            </a:r>
            <a:r>
              <a:rPr lang="el-GR" sz="2000" dirty="0">
                <a:latin typeface="Book Antiqua" panose="02040602050305030304" pitchFamily="18" charset="0"/>
              </a:rPr>
              <a:t>́, στην </a:t>
            </a:r>
            <a:r>
              <a:rPr lang="el-GR" sz="2000" dirty="0" err="1">
                <a:latin typeface="Book Antiqua" panose="02040602050305030304" pitchFamily="18" charset="0"/>
              </a:rPr>
              <a:t>ενότητα</a:t>
            </a:r>
            <a:r>
              <a:rPr lang="el-GR" sz="2000" dirty="0">
                <a:latin typeface="Book Antiqua" panose="02040602050305030304" pitchFamily="18" charset="0"/>
              </a:rPr>
              <a:t> που μας </a:t>
            </a:r>
            <a:r>
              <a:rPr lang="el-GR" sz="2000" dirty="0" err="1">
                <a:latin typeface="Book Antiqua" panose="02040602050305030304" pitchFamily="18" charset="0"/>
              </a:rPr>
              <a:t>ενδιαφέρει</a:t>
            </a:r>
            <a:r>
              <a:rPr lang="el-GR" sz="2000" dirty="0">
                <a:latin typeface="Book Antiqua" panose="02040602050305030304" pitchFamily="18" charset="0"/>
              </a:rPr>
              <a:t>, </a:t>
            </a:r>
            <a:r>
              <a:rPr lang="el-GR" sz="2000" dirty="0" err="1">
                <a:latin typeface="Book Antiqua" panose="02040602050305030304" pitchFamily="18" charset="0"/>
              </a:rPr>
              <a:t>ενθαρρύνει</a:t>
            </a:r>
            <a:r>
              <a:rPr lang="el-GR" sz="2000" dirty="0">
                <a:latin typeface="Book Antiqua" panose="02040602050305030304" pitchFamily="18" charset="0"/>
              </a:rPr>
              <a:t> τη </a:t>
            </a:r>
            <a:r>
              <a:rPr lang="el-GR" sz="2000" dirty="0" err="1">
                <a:latin typeface="Book Antiqua" panose="02040602050305030304" pitchFamily="18" charset="0"/>
              </a:rPr>
              <a:t>μαθηματικη</a:t>
            </a:r>
            <a:r>
              <a:rPr lang="el-GR" sz="2000" dirty="0">
                <a:latin typeface="Book Antiqua" panose="02040602050305030304" pitchFamily="18" charset="0"/>
              </a:rPr>
              <a:t>́ </a:t>
            </a:r>
            <a:r>
              <a:rPr lang="el-GR" sz="2000" dirty="0" err="1">
                <a:latin typeface="Book Antiqua" panose="02040602050305030304" pitchFamily="18" charset="0"/>
              </a:rPr>
              <a:t>δράση</a:t>
            </a:r>
            <a:r>
              <a:rPr lang="el-GR" sz="2000" dirty="0">
                <a:latin typeface="Book Antiqua" panose="02040602050305030304" pitchFamily="18" charset="0"/>
              </a:rPr>
              <a:t> και τον </a:t>
            </a:r>
            <a:r>
              <a:rPr lang="el-GR" sz="2000" dirty="0" err="1">
                <a:latin typeface="Book Antiqua" panose="02040602050305030304" pitchFamily="18" charset="0"/>
              </a:rPr>
              <a:t>αναστοχασμο</a:t>
            </a:r>
            <a:r>
              <a:rPr lang="el-GR" sz="2000" dirty="0">
                <a:latin typeface="Book Antiqua" panose="02040602050305030304" pitchFamily="18" charset="0"/>
              </a:rPr>
              <a:t>́ </a:t>
            </a:r>
            <a:r>
              <a:rPr lang="el-GR" sz="2000" dirty="0" err="1">
                <a:latin typeface="Book Antiqua" panose="02040602050305030304" pitchFamily="18" charset="0"/>
              </a:rPr>
              <a:t>πάνω</a:t>
            </a:r>
            <a:r>
              <a:rPr lang="el-GR" sz="2000" dirty="0">
                <a:latin typeface="Book Antiqua" panose="02040602050305030304" pitchFamily="18" charset="0"/>
              </a:rPr>
              <a:t> σε </a:t>
            </a:r>
            <a:r>
              <a:rPr lang="el-GR" sz="2000" dirty="0" err="1">
                <a:latin typeface="Book Antiqua" panose="02040602050305030304" pitchFamily="18" charset="0"/>
              </a:rPr>
              <a:t>αυτη</a:t>
            </a:r>
            <a:r>
              <a:rPr lang="el-GR" sz="2000" dirty="0">
                <a:latin typeface="Book Antiqua" panose="02040602050305030304" pitchFamily="18" charset="0"/>
              </a:rPr>
              <a:t>́ για την </a:t>
            </a:r>
            <a:r>
              <a:rPr lang="el-GR" sz="2000" dirty="0" err="1">
                <a:latin typeface="Book Antiqua" panose="02040602050305030304" pitchFamily="18" charset="0"/>
              </a:rPr>
              <a:t>εξαγωγη</a:t>
            </a:r>
            <a:r>
              <a:rPr lang="el-GR" sz="2000" dirty="0">
                <a:latin typeface="Book Antiqua" panose="02040602050305030304" pitchFamily="18" charset="0"/>
              </a:rPr>
              <a:t>́ </a:t>
            </a:r>
            <a:r>
              <a:rPr lang="el-GR" sz="2000" dirty="0" err="1">
                <a:latin typeface="Book Antiqua" panose="02040602050305030304" pitchFamily="18" charset="0"/>
              </a:rPr>
              <a:t>συμπερασμάτων</a:t>
            </a:r>
            <a:r>
              <a:rPr lang="el-GR" sz="2000" dirty="0">
                <a:latin typeface="Book Antiqua" panose="02040602050305030304" pitchFamily="18" charset="0"/>
              </a:rPr>
              <a:t>. </a:t>
            </a:r>
          </a:p>
          <a:p>
            <a:endParaRPr lang="el-GR" sz="2000" dirty="0">
              <a:latin typeface="Book Antiqua" panose="02040602050305030304" pitchFamily="18" charset="0"/>
            </a:endParaRPr>
          </a:p>
          <a:p>
            <a:r>
              <a:rPr lang="el-GR" sz="2000" dirty="0" err="1">
                <a:latin typeface="Book Antiqua" panose="02040602050305030304" pitchFamily="18" charset="0"/>
              </a:rPr>
              <a:t>Χωρίς</a:t>
            </a:r>
            <a:r>
              <a:rPr lang="el-GR" sz="2000" dirty="0">
                <a:latin typeface="Book Antiqua" panose="02040602050305030304" pitchFamily="18" charset="0"/>
              </a:rPr>
              <a:t> τα </a:t>
            </a:r>
            <a:r>
              <a:rPr lang="el-GR" sz="2000" dirty="0" err="1">
                <a:latin typeface="Book Antiqua" panose="02040602050305030304" pitchFamily="18" charset="0"/>
              </a:rPr>
              <a:t>στοιχεία</a:t>
            </a:r>
            <a:r>
              <a:rPr lang="el-GR" sz="2000" dirty="0">
                <a:latin typeface="Book Antiqua" panose="02040602050305030304" pitchFamily="18" charset="0"/>
              </a:rPr>
              <a:t> </a:t>
            </a:r>
            <a:r>
              <a:rPr lang="el-GR" sz="2000" dirty="0" err="1">
                <a:latin typeface="Book Antiqua" panose="02040602050305030304" pitchFamily="18" charset="0"/>
              </a:rPr>
              <a:t>αυτα</a:t>
            </a:r>
            <a:r>
              <a:rPr lang="el-GR" sz="2000" dirty="0">
                <a:latin typeface="Book Antiqua" panose="02040602050305030304" pitchFamily="18" charset="0"/>
              </a:rPr>
              <a:t>́ </a:t>
            </a:r>
            <a:r>
              <a:rPr lang="el-GR" sz="2000" dirty="0" err="1">
                <a:latin typeface="Book Antiqua" panose="02040602050305030304" pitchFamily="18" charset="0"/>
              </a:rPr>
              <a:t>καμία</a:t>
            </a:r>
            <a:r>
              <a:rPr lang="el-GR" sz="2000" dirty="0">
                <a:latin typeface="Book Antiqua" panose="02040602050305030304" pitchFamily="18" charset="0"/>
              </a:rPr>
              <a:t> </a:t>
            </a:r>
            <a:r>
              <a:rPr lang="el-GR" sz="2000" dirty="0" err="1">
                <a:latin typeface="Book Antiqua" panose="02040602050305030304" pitchFamily="18" charset="0"/>
              </a:rPr>
              <a:t>μαθηματικη</a:t>
            </a:r>
            <a:r>
              <a:rPr lang="el-GR" sz="2000" dirty="0">
                <a:latin typeface="Book Antiqua" panose="02040602050305030304" pitchFamily="18" charset="0"/>
              </a:rPr>
              <a:t>́ </a:t>
            </a:r>
            <a:r>
              <a:rPr lang="el-GR" sz="2000" dirty="0" err="1">
                <a:latin typeface="Book Antiqua" panose="02040602050305030304" pitchFamily="18" charset="0"/>
              </a:rPr>
              <a:t>ανάπτυξη</a:t>
            </a:r>
            <a:r>
              <a:rPr lang="el-GR" sz="2000" dirty="0">
                <a:latin typeface="Book Antiqua" panose="02040602050305030304" pitchFamily="18" charset="0"/>
              </a:rPr>
              <a:t> </a:t>
            </a:r>
            <a:r>
              <a:rPr lang="el-GR" sz="2000" dirty="0" err="1">
                <a:latin typeface="Book Antiqua" panose="02040602050305030304" pitchFamily="18" charset="0"/>
              </a:rPr>
              <a:t>ακόμα</a:t>
            </a:r>
            <a:r>
              <a:rPr lang="el-GR" sz="2000" dirty="0">
                <a:latin typeface="Book Antiqua" panose="02040602050305030304" pitchFamily="18" charset="0"/>
              </a:rPr>
              <a:t> και </a:t>
            </a:r>
            <a:r>
              <a:rPr lang="el-GR" sz="2000" dirty="0" err="1">
                <a:latin typeface="Book Antiqua" panose="02040602050305030304" pitchFamily="18" charset="0"/>
              </a:rPr>
              <a:t>στοιχειώδης</a:t>
            </a:r>
            <a:r>
              <a:rPr lang="el-GR" sz="2000" dirty="0">
                <a:latin typeface="Book Antiqua" panose="02040602050305030304" pitchFamily="18" charset="0"/>
              </a:rPr>
              <a:t> δεν </a:t>
            </a:r>
            <a:r>
              <a:rPr lang="el-GR" sz="2000" dirty="0" err="1">
                <a:latin typeface="Book Antiqua" panose="02040602050305030304" pitchFamily="18" charset="0"/>
              </a:rPr>
              <a:t>μπορει</a:t>
            </a:r>
            <a:r>
              <a:rPr lang="el-GR" sz="2000" dirty="0">
                <a:latin typeface="Book Antiqua" panose="02040602050305030304" pitchFamily="18" charset="0"/>
              </a:rPr>
              <a:t>́ να </a:t>
            </a:r>
            <a:r>
              <a:rPr lang="el-GR" sz="2000" dirty="0" err="1">
                <a:latin typeface="Book Antiqua" panose="02040602050305030304" pitchFamily="18" charset="0"/>
              </a:rPr>
              <a:t>πραγματοποιηθει</a:t>
            </a:r>
            <a:r>
              <a:rPr lang="el-GR" sz="2000" dirty="0">
                <a:latin typeface="Book Antiqua" panose="02040602050305030304" pitchFamily="18" charset="0"/>
              </a:rPr>
              <a:t>́. </a:t>
            </a:r>
          </a:p>
          <a:p>
            <a:endParaRPr lang="sv-SE" dirty="0"/>
          </a:p>
        </p:txBody>
      </p:sp>
    </p:spTree>
    <p:extLst>
      <p:ext uri="{BB962C8B-B14F-4D97-AF65-F5344CB8AC3E}">
        <p14:creationId xmlns:p14="http://schemas.microsoft.com/office/powerpoint/2010/main" val="2084673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Δόμηση χώρου</a:t>
            </a:r>
          </a:p>
        </p:txBody>
      </p:sp>
      <p:pic>
        <p:nvPicPr>
          <p:cNvPr id="7171" name="Picture 3" descr="C:\Users\chronaki\Desktop\AnalProg2011\Pages NC 2011\Space_Recognize_Describe_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388" y="1447800"/>
            <a:ext cx="7802557" cy="24892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83388" y="4191000"/>
            <a:ext cx="3660011"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ate Placeholder 2"/>
          <p:cNvSpPr>
            <a:spLocks noGrp="1"/>
          </p:cNvSpPr>
          <p:nvPr>
            <p:ph type="dt" sz="half" idx="10"/>
          </p:nvPr>
        </p:nvSpPr>
        <p:spPr/>
        <p:txBody>
          <a:bodyPr/>
          <a:lstStyle/>
          <a:p>
            <a:fld id="{5CA2E903-02D7-44FC-BE76-4D13683DB1DA}" type="datetime1">
              <a:rPr lang="en-US" smtClean="0"/>
              <a:t>11/2/19</a:t>
            </a:fld>
            <a:endParaRPr lang="en-US"/>
          </a:p>
        </p:txBody>
      </p:sp>
      <p:sp>
        <p:nvSpPr>
          <p:cNvPr id="4" name="Footer Placeholder 3"/>
          <p:cNvSpPr>
            <a:spLocks noGrp="1"/>
          </p:cNvSpPr>
          <p:nvPr>
            <p:ph type="ftr" sz="quarter" idx="11"/>
          </p:nvPr>
        </p:nvSpPr>
        <p:spPr/>
        <p:txBody>
          <a:bodyPr/>
          <a:lstStyle/>
          <a:p>
            <a:r>
              <a:rPr lang="en-US"/>
              <a:t>A.Chronaki, Univ.Thessaly, Volos</a:t>
            </a:r>
          </a:p>
        </p:txBody>
      </p:sp>
      <p:sp>
        <p:nvSpPr>
          <p:cNvPr id="5" name="Slide Number Placeholder 4"/>
          <p:cNvSpPr>
            <a:spLocks noGrp="1"/>
          </p:cNvSpPr>
          <p:nvPr>
            <p:ph type="sldNum" sz="quarter" idx="12"/>
          </p:nvPr>
        </p:nvSpPr>
        <p:spPr/>
        <p:txBody>
          <a:bodyPr/>
          <a:lstStyle/>
          <a:p>
            <a:fld id="{B6F15528-21DE-4FAA-801E-634DDDAF4B2B}" type="slidenum">
              <a:rPr lang="en-US" smtClean="0"/>
              <a:pPr/>
              <a:t>28</a:t>
            </a:fld>
            <a:endParaRPr lang="en-US"/>
          </a:p>
        </p:txBody>
      </p:sp>
    </p:spTree>
    <p:extLst>
      <p:ext uri="{BB962C8B-B14F-4D97-AF65-F5344CB8AC3E}">
        <p14:creationId xmlns:p14="http://schemas.microsoft.com/office/powerpoint/2010/main" val="15921023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792162"/>
          </a:xfrm>
        </p:spPr>
        <p:txBody>
          <a:bodyPr>
            <a:normAutofit/>
          </a:bodyPr>
          <a:lstStyle/>
          <a:p>
            <a:r>
              <a:rPr lang="el-GR" sz="2400" b="1" dirty="0">
                <a:solidFill>
                  <a:srgbClr val="00B050"/>
                </a:solidFill>
              </a:rPr>
              <a:t>Δραστηριότητα 2</a:t>
            </a:r>
            <a:r>
              <a:rPr lang="en-US" sz="2400" b="1" dirty="0">
                <a:solidFill>
                  <a:srgbClr val="00B050"/>
                </a:solidFill>
              </a:rPr>
              <a:t>: </a:t>
            </a:r>
            <a:r>
              <a:rPr lang="el-GR" sz="2400" i="1" dirty="0"/>
              <a:t>αναπαραγωγή σχηματισμών στη βάση προτύπου</a:t>
            </a:r>
          </a:p>
        </p:txBody>
      </p:sp>
      <p:sp>
        <p:nvSpPr>
          <p:cNvPr id="3" name="Content Placeholder 2"/>
          <p:cNvSpPr>
            <a:spLocks noGrp="1"/>
          </p:cNvSpPr>
          <p:nvPr>
            <p:ph idx="1"/>
          </p:nvPr>
        </p:nvSpPr>
        <p:spPr/>
        <p:txBody>
          <a:bodyPr/>
          <a:lstStyle/>
          <a:p>
            <a:endParaRPr lang="el-GR" dirty="0"/>
          </a:p>
          <a:p>
            <a:endParaRPr lang="el-GR" dirty="0"/>
          </a:p>
          <a:p>
            <a:endParaRPr lang="el-GR" dirty="0"/>
          </a:p>
          <a:p>
            <a:endParaRPr lang="el-GR" dirty="0"/>
          </a:p>
          <a:p>
            <a:endParaRPr lang="el-GR" dirty="0"/>
          </a:p>
          <a:p>
            <a:endParaRPr lang="el-GR" sz="2800" dirty="0"/>
          </a:p>
          <a:p>
            <a:r>
              <a:rPr lang="el-GR" sz="2800" dirty="0" err="1"/>
              <a:t>Ποιά</a:t>
            </a:r>
            <a:r>
              <a:rPr lang="el-GR" sz="2800" dirty="0"/>
              <a:t> η γνώμη σας</a:t>
            </a:r>
            <a:r>
              <a:rPr lang="en-US" sz="2800" dirty="0"/>
              <a:t>;</a:t>
            </a:r>
          </a:p>
          <a:p>
            <a:r>
              <a:rPr lang="el-GR" sz="2800" dirty="0"/>
              <a:t>Τι τροποποιήσεις / επεκτάσεις θα κάνατε</a:t>
            </a:r>
            <a:r>
              <a:rPr lang="en-US" sz="2800" dirty="0"/>
              <a:t>;</a:t>
            </a:r>
          </a:p>
        </p:txBody>
      </p:sp>
      <p:pic>
        <p:nvPicPr>
          <p:cNvPr id="16386" name="Picture 2" descr="C:\Users\chronaki\Desktop\AnalProg2011\Pages NC 2011\Examples_Activities\GD2-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3311" y="3248754"/>
            <a:ext cx="6782389" cy="1279525"/>
          </a:xfrm>
          <a:prstGeom prst="rect">
            <a:avLst/>
          </a:prstGeom>
          <a:noFill/>
          <a:extLst>
            <a:ext uri="{909E8E84-426E-40DD-AFC4-6F175D3DCCD1}">
              <a14:hiddenFill xmlns:a14="http://schemas.microsoft.com/office/drawing/2010/main">
                <a:solidFill>
                  <a:srgbClr val="FFFFFF"/>
                </a:solidFill>
              </a14:hiddenFill>
            </a:ext>
          </a:extLst>
        </p:spPr>
      </p:pic>
      <p:pic>
        <p:nvPicPr>
          <p:cNvPr id="16387" name="Picture 3" descr="C:\Users\chronaki\Desktop\AnalProg2011\Pages NC 2011\Examples_Activities\GD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600200"/>
            <a:ext cx="8394700" cy="1692275"/>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fld id="{80D25D9E-88BF-4554-A3CF-A8996AE6311B}" type="datetime1">
              <a:rPr lang="en-US" smtClean="0"/>
              <a:t>11/2/19</a:t>
            </a:fld>
            <a:endParaRPr lang="en-US"/>
          </a:p>
        </p:txBody>
      </p:sp>
      <p:sp>
        <p:nvSpPr>
          <p:cNvPr id="5" name="Footer Placeholder 4"/>
          <p:cNvSpPr>
            <a:spLocks noGrp="1"/>
          </p:cNvSpPr>
          <p:nvPr>
            <p:ph type="ftr" sz="quarter" idx="11"/>
          </p:nvPr>
        </p:nvSpPr>
        <p:spPr/>
        <p:txBody>
          <a:bodyPr/>
          <a:lstStyle/>
          <a:p>
            <a:r>
              <a:rPr lang="en-US"/>
              <a:t>A.Chronaki, Univ.Thessaly, Volos</a:t>
            </a:r>
          </a:p>
        </p:txBody>
      </p:sp>
      <p:sp>
        <p:nvSpPr>
          <p:cNvPr id="6" name="Slide Number Placeholder 5"/>
          <p:cNvSpPr>
            <a:spLocks noGrp="1"/>
          </p:cNvSpPr>
          <p:nvPr>
            <p:ph type="sldNum" sz="quarter" idx="12"/>
          </p:nvPr>
        </p:nvSpPr>
        <p:spPr/>
        <p:txBody>
          <a:bodyPr/>
          <a:lstStyle/>
          <a:p>
            <a:fld id="{B6F15528-21DE-4FAA-801E-634DDDAF4B2B}" type="slidenum">
              <a:rPr lang="en-US" smtClean="0"/>
              <a:pPr/>
              <a:t>29</a:t>
            </a:fld>
            <a:endParaRPr lang="en-US"/>
          </a:p>
        </p:txBody>
      </p:sp>
    </p:spTree>
    <p:extLst>
      <p:ext uri="{BB962C8B-B14F-4D97-AF65-F5344CB8AC3E}">
        <p14:creationId xmlns:p14="http://schemas.microsoft.com/office/powerpoint/2010/main" val="4226873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169BA-1500-CC48-92BD-A314B786A20D}"/>
              </a:ext>
            </a:extLst>
          </p:cNvPr>
          <p:cNvSpPr>
            <a:spLocks noGrp="1"/>
          </p:cNvSpPr>
          <p:nvPr>
            <p:ph type="title"/>
          </p:nvPr>
        </p:nvSpPr>
        <p:spPr/>
        <p:txBody>
          <a:bodyPr>
            <a:noAutofit/>
          </a:bodyPr>
          <a:lstStyle/>
          <a:p>
            <a:r>
              <a:rPr lang="el-GR" sz="2800" dirty="0">
                <a:latin typeface="Book Antiqua" panose="02040602050305030304" pitchFamily="18" charset="0"/>
              </a:rPr>
              <a:t>Το ΑΠ ως </a:t>
            </a:r>
            <a:r>
              <a:rPr lang="el-GR" sz="2800" dirty="0" err="1">
                <a:latin typeface="Book Antiqua" panose="02040602050305030304" pitchFamily="18" charset="0"/>
              </a:rPr>
              <a:t>παιδαγωγικ</a:t>
            </a:r>
            <a:r>
              <a:rPr lang="sv-SE" sz="2800" dirty="0" err="1">
                <a:latin typeface="Book Antiqua" panose="02040602050305030304" pitchFamily="18" charset="0"/>
              </a:rPr>
              <a:t>ό</a:t>
            </a:r>
            <a:r>
              <a:rPr lang="el-GR" sz="2800" dirty="0">
                <a:latin typeface="Book Antiqua" panose="02040602050305030304" pitchFamily="18" charset="0"/>
              </a:rPr>
              <a:t> τέχνασμα</a:t>
            </a:r>
            <a:br>
              <a:rPr lang="el-GR" sz="2800" dirty="0">
                <a:latin typeface="Book Antiqua" panose="02040602050305030304" pitchFamily="18" charset="0"/>
              </a:rPr>
            </a:br>
            <a:r>
              <a:rPr lang="sv-SE" sz="2800" dirty="0" err="1">
                <a:latin typeface="Book Antiqua" panose="02040602050305030304" pitchFamily="18" charset="0"/>
              </a:rPr>
              <a:t>pedagogic</a:t>
            </a:r>
            <a:r>
              <a:rPr lang="sv-SE" sz="2800" dirty="0">
                <a:latin typeface="Book Antiqua" panose="02040602050305030304" pitchFamily="18" charset="0"/>
              </a:rPr>
              <a:t> </a:t>
            </a:r>
            <a:r>
              <a:rPr lang="sv-SE" sz="2800" dirty="0" err="1">
                <a:latin typeface="Book Antiqua" panose="02040602050305030304" pitchFamily="18" charset="0"/>
              </a:rPr>
              <a:t>device</a:t>
            </a:r>
            <a:endParaRPr lang="sv-SE" sz="2800" dirty="0">
              <a:latin typeface="Book Antiqua" panose="02040602050305030304" pitchFamily="18" charset="0"/>
            </a:endParaRPr>
          </a:p>
        </p:txBody>
      </p:sp>
      <p:sp>
        <p:nvSpPr>
          <p:cNvPr id="3" name="Content Placeholder 2">
            <a:extLst>
              <a:ext uri="{FF2B5EF4-FFF2-40B4-BE49-F238E27FC236}">
                <a16:creationId xmlns:a16="http://schemas.microsoft.com/office/drawing/2014/main" id="{79DE0196-4976-CB48-9172-4108952F0A54}"/>
              </a:ext>
            </a:extLst>
          </p:cNvPr>
          <p:cNvSpPr>
            <a:spLocks noGrp="1"/>
          </p:cNvSpPr>
          <p:nvPr>
            <p:ph idx="1"/>
          </p:nvPr>
        </p:nvSpPr>
        <p:spPr>
          <a:xfrm>
            <a:off x="457200" y="1417638"/>
            <a:ext cx="8229600" cy="5165724"/>
          </a:xfrm>
        </p:spPr>
        <p:txBody>
          <a:bodyPr>
            <a:normAutofit/>
          </a:bodyPr>
          <a:lstStyle/>
          <a:p>
            <a:r>
              <a:rPr lang="el-GR" sz="2000" dirty="0">
                <a:latin typeface="Book Antiqua" panose="02040602050305030304" pitchFamily="18" charset="0"/>
              </a:rPr>
              <a:t>…ποια είναι η κοινωνική γραμματική που αναπαράγει και μετασχηματίζει την γνώση στο πλαίσιο της </a:t>
            </a:r>
            <a:r>
              <a:rPr lang="el-GR" sz="2000" dirty="0" err="1">
                <a:latin typeface="Book Antiqua" panose="02040602050305030304" pitchFamily="18" charset="0"/>
              </a:rPr>
              <a:t>εκπάιδευσης</a:t>
            </a:r>
            <a:r>
              <a:rPr lang="el-GR" sz="2000" dirty="0">
                <a:latin typeface="Book Antiqua" panose="02040602050305030304" pitchFamily="18" charset="0"/>
              </a:rPr>
              <a:t>;</a:t>
            </a:r>
          </a:p>
          <a:p>
            <a:pPr lvl="2"/>
            <a:r>
              <a:rPr lang="sv-SE" sz="1600" dirty="0">
                <a:latin typeface="Book Antiqua" panose="02040602050305030304" pitchFamily="18" charset="0"/>
              </a:rPr>
              <a:t>B. Bernstein, 2000</a:t>
            </a:r>
            <a:endParaRPr lang="el-GR" sz="2400" dirty="0">
              <a:latin typeface="Book Antiqua" panose="02040602050305030304" pitchFamily="18" charset="0"/>
            </a:endParaRPr>
          </a:p>
          <a:p>
            <a:endParaRPr lang="el-GR" sz="2000" dirty="0">
              <a:latin typeface="Book Antiqua" panose="02040602050305030304" pitchFamily="18" charset="0"/>
            </a:endParaRPr>
          </a:p>
          <a:p>
            <a:r>
              <a:rPr lang="el-GR" sz="2000" dirty="0">
                <a:latin typeface="Book Antiqua" panose="02040602050305030304" pitchFamily="18" charset="0"/>
              </a:rPr>
              <a:t>…η</a:t>
            </a:r>
            <a:r>
              <a:rPr lang="sv-SE" sz="2000" dirty="0">
                <a:latin typeface="Book Antiqua" panose="02040602050305030304" pitchFamily="18" charset="0"/>
              </a:rPr>
              <a:t> </a:t>
            </a:r>
            <a:r>
              <a:rPr lang="el-GR" sz="2000" dirty="0" err="1">
                <a:latin typeface="Book Antiqua" panose="02040602050305030304" pitchFamily="18" charset="0"/>
              </a:rPr>
              <a:t>γν</a:t>
            </a:r>
            <a:r>
              <a:rPr lang="sv-SE" sz="2000" dirty="0" err="1">
                <a:latin typeface="Book Antiqua" panose="02040602050305030304" pitchFamily="18" charset="0"/>
              </a:rPr>
              <a:t>ώ</a:t>
            </a:r>
            <a:r>
              <a:rPr lang="el-GR" sz="2000" dirty="0" err="1">
                <a:latin typeface="Book Antiqua" panose="02040602050305030304" pitchFamily="18" charset="0"/>
              </a:rPr>
              <a:t>ση</a:t>
            </a:r>
            <a:r>
              <a:rPr lang="el-GR" sz="2000" dirty="0">
                <a:latin typeface="Book Antiqua" panose="02040602050305030304" pitchFamily="18" charset="0"/>
              </a:rPr>
              <a:t> μετασχηματίζεται μέσω κανόνων</a:t>
            </a:r>
          </a:p>
          <a:p>
            <a:pPr marL="0" indent="0">
              <a:buNone/>
            </a:pPr>
            <a:endParaRPr lang="el-GR" sz="2000" dirty="0">
              <a:latin typeface="Book Antiqua" panose="02040602050305030304" pitchFamily="18" charset="0"/>
            </a:endParaRPr>
          </a:p>
          <a:p>
            <a:pPr lvl="1"/>
            <a:r>
              <a:rPr lang="el-GR" sz="2000" dirty="0">
                <a:latin typeface="Book Antiqua" panose="02040602050305030304" pitchFamily="18" charset="0"/>
              </a:rPr>
              <a:t>Διανεμητικοί κανόνες</a:t>
            </a:r>
          </a:p>
          <a:p>
            <a:pPr lvl="3"/>
            <a:r>
              <a:rPr lang="el-GR" sz="1600" dirty="0">
                <a:latin typeface="Book Antiqua" panose="02040602050305030304" pitchFamily="18" charset="0"/>
              </a:rPr>
              <a:t>Διανέμουν την γνώση στις κοινωνικές ομάδες παρέχοντας ευκαιρίες για συνειδητοποίηση, πρόσβαση και δημιουργία γνώσης /επίσημη  </a:t>
            </a:r>
            <a:r>
              <a:rPr lang="sv-SE" sz="1600" dirty="0">
                <a:latin typeface="Book Antiqua" panose="02040602050305030304" pitchFamily="18" charset="0"/>
              </a:rPr>
              <a:t>VS </a:t>
            </a:r>
            <a:r>
              <a:rPr lang="el-GR" sz="1600" dirty="0">
                <a:latin typeface="Book Antiqua" panose="02040602050305030304" pitchFamily="18" charset="0"/>
              </a:rPr>
              <a:t>νέα γνώση</a:t>
            </a:r>
          </a:p>
          <a:p>
            <a:pPr lvl="1"/>
            <a:r>
              <a:rPr lang="el-GR" sz="2000" dirty="0" err="1">
                <a:latin typeface="Book Antiqua" panose="02040602050305030304" pitchFamily="18" charset="0"/>
              </a:rPr>
              <a:t>Αναπλαισιωτικοί</a:t>
            </a:r>
            <a:r>
              <a:rPr lang="el-GR" sz="2000" dirty="0">
                <a:latin typeface="Book Antiqua" panose="02040602050305030304" pitchFamily="18" charset="0"/>
              </a:rPr>
              <a:t> κανόνες</a:t>
            </a:r>
          </a:p>
          <a:p>
            <a:pPr lvl="3"/>
            <a:r>
              <a:rPr lang="el-GR" sz="1600" dirty="0" err="1">
                <a:latin typeface="Book Antiqua" panose="02040602050305030304" pitchFamily="18" charset="0"/>
              </a:rPr>
              <a:t>Αναπλαισιώνουν</a:t>
            </a:r>
            <a:r>
              <a:rPr lang="el-GR" sz="1600" dirty="0">
                <a:latin typeface="Book Antiqua" panose="02040602050305030304" pitchFamily="18" charset="0"/>
              </a:rPr>
              <a:t> την γνώση με στόχο την κατασκευή παιδαγωγικών λόγων / το τι και το γιατί στην εκπαίδευση</a:t>
            </a:r>
          </a:p>
          <a:p>
            <a:pPr lvl="1"/>
            <a:r>
              <a:rPr lang="el-GR" sz="2000" dirty="0" err="1">
                <a:latin typeface="Book Antiqua" panose="02040602050305030304" pitchFamily="18" charset="0"/>
              </a:rPr>
              <a:t>Αξιολογητικοί</a:t>
            </a:r>
            <a:r>
              <a:rPr lang="el-GR" sz="2000" dirty="0">
                <a:latin typeface="Book Antiqua" panose="02040602050305030304" pitchFamily="18" charset="0"/>
              </a:rPr>
              <a:t> κανόνες</a:t>
            </a:r>
          </a:p>
          <a:p>
            <a:pPr lvl="3"/>
            <a:r>
              <a:rPr lang="el-GR" sz="1600" dirty="0">
                <a:latin typeface="Book Antiqua" panose="02040602050305030304" pitchFamily="18" charset="0"/>
              </a:rPr>
              <a:t>Παρέχουν τα κριτήρια που απαιτούνται για την δημιουργία της παιδαγωγικής πρακτικής</a:t>
            </a:r>
            <a:endParaRPr lang="sv-SE" sz="1600" dirty="0">
              <a:latin typeface="Book Antiqua" panose="02040602050305030304" pitchFamily="18" charset="0"/>
            </a:endParaRPr>
          </a:p>
        </p:txBody>
      </p:sp>
    </p:spTree>
    <p:extLst>
      <p:ext uri="{BB962C8B-B14F-4D97-AF65-F5344CB8AC3E}">
        <p14:creationId xmlns:p14="http://schemas.microsoft.com/office/powerpoint/2010/main" val="258814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Χρήση Χαρτών</a:t>
            </a:r>
          </a:p>
        </p:txBody>
      </p:sp>
      <p:sp>
        <p:nvSpPr>
          <p:cNvPr id="3" name="Content Placeholder 2"/>
          <p:cNvSpPr>
            <a:spLocks noGrp="1"/>
          </p:cNvSpPr>
          <p:nvPr>
            <p:ph idx="1"/>
          </p:nvPr>
        </p:nvSpPr>
        <p:spPr/>
        <p:txBody>
          <a:bodyPr/>
          <a:lstStyle/>
          <a:p>
            <a:endParaRPr lang="el-GR" dirty="0"/>
          </a:p>
        </p:txBody>
      </p:sp>
      <p:pic>
        <p:nvPicPr>
          <p:cNvPr id="6146" name="Picture 2" descr="C:\Users\chronaki\Desktop\AnalProg2011\Pages NC 2011\Space_Map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032" y="1447800"/>
            <a:ext cx="7928975" cy="2590800"/>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fld id="{A4016A8E-90D2-4C50-BD97-63A53BA634F2}" type="datetime1">
              <a:rPr lang="en-US" smtClean="0"/>
              <a:t>11/2/19</a:t>
            </a:fld>
            <a:endParaRPr lang="en-US"/>
          </a:p>
        </p:txBody>
      </p:sp>
      <p:sp>
        <p:nvSpPr>
          <p:cNvPr id="5" name="Footer Placeholder 4"/>
          <p:cNvSpPr>
            <a:spLocks noGrp="1"/>
          </p:cNvSpPr>
          <p:nvPr>
            <p:ph type="ftr" sz="quarter" idx="11"/>
          </p:nvPr>
        </p:nvSpPr>
        <p:spPr/>
        <p:txBody>
          <a:bodyPr/>
          <a:lstStyle/>
          <a:p>
            <a:r>
              <a:rPr lang="en-US"/>
              <a:t>A.Chronaki, Univ.Thessaly, Volos</a:t>
            </a:r>
          </a:p>
        </p:txBody>
      </p:sp>
      <p:sp>
        <p:nvSpPr>
          <p:cNvPr id="6" name="Slide Number Placeholder 5"/>
          <p:cNvSpPr>
            <a:spLocks noGrp="1"/>
          </p:cNvSpPr>
          <p:nvPr>
            <p:ph type="sldNum" sz="quarter" idx="12"/>
          </p:nvPr>
        </p:nvSpPr>
        <p:spPr/>
        <p:txBody>
          <a:bodyPr/>
          <a:lstStyle/>
          <a:p>
            <a:fld id="{B6F15528-21DE-4FAA-801E-634DDDAF4B2B}" type="slidenum">
              <a:rPr lang="en-US" smtClean="0"/>
              <a:pPr/>
              <a:t>30</a:t>
            </a:fld>
            <a:endParaRPr lang="en-US"/>
          </a:p>
        </p:txBody>
      </p:sp>
    </p:spTree>
    <p:extLst>
      <p:ext uri="{BB962C8B-B14F-4D97-AF65-F5344CB8AC3E}">
        <p14:creationId xmlns:p14="http://schemas.microsoft.com/office/powerpoint/2010/main" val="1958694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Μετασχηματισμοί και Συμμετρίες</a:t>
            </a:r>
          </a:p>
        </p:txBody>
      </p:sp>
      <p:sp>
        <p:nvSpPr>
          <p:cNvPr id="3" name="Content Placeholder 2"/>
          <p:cNvSpPr>
            <a:spLocks noGrp="1"/>
          </p:cNvSpPr>
          <p:nvPr>
            <p:ph idx="1"/>
          </p:nvPr>
        </p:nvSpPr>
        <p:spPr/>
        <p:txBody>
          <a:bodyPr/>
          <a:lstStyle/>
          <a:p>
            <a:endParaRPr lang="el-GR"/>
          </a:p>
        </p:txBody>
      </p:sp>
      <p:pic>
        <p:nvPicPr>
          <p:cNvPr id="10242" name="Picture 2" descr="C:\Users\chronaki\Desktop\AnalProg2011\Pages NC 2011\Shapes_Transform_Symmetri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676400"/>
            <a:ext cx="7369319" cy="4465637"/>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fld id="{0E5CBF4E-726D-409C-A83D-3871927D081E}" type="datetime1">
              <a:rPr lang="en-US" smtClean="0"/>
              <a:t>11/2/19</a:t>
            </a:fld>
            <a:endParaRPr lang="en-US"/>
          </a:p>
        </p:txBody>
      </p:sp>
      <p:sp>
        <p:nvSpPr>
          <p:cNvPr id="5" name="Footer Placeholder 4"/>
          <p:cNvSpPr>
            <a:spLocks noGrp="1"/>
          </p:cNvSpPr>
          <p:nvPr>
            <p:ph type="ftr" sz="quarter" idx="11"/>
          </p:nvPr>
        </p:nvSpPr>
        <p:spPr/>
        <p:txBody>
          <a:bodyPr/>
          <a:lstStyle/>
          <a:p>
            <a:r>
              <a:rPr lang="en-US"/>
              <a:t>A.Chronaki, Univ.Thessaly, Volos</a:t>
            </a:r>
          </a:p>
        </p:txBody>
      </p:sp>
      <p:sp>
        <p:nvSpPr>
          <p:cNvPr id="6" name="Slide Number Placeholder 5"/>
          <p:cNvSpPr>
            <a:spLocks noGrp="1"/>
          </p:cNvSpPr>
          <p:nvPr>
            <p:ph type="sldNum" sz="quarter" idx="12"/>
          </p:nvPr>
        </p:nvSpPr>
        <p:spPr/>
        <p:txBody>
          <a:bodyPr/>
          <a:lstStyle/>
          <a:p>
            <a:fld id="{B6F15528-21DE-4FAA-801E-634DDDAF4B2B}" type="slidenum">
              <a:rPr lang="en-US" smtClean="0"/>
              <a:pPr/>
              <a:t>31</a:t>
            </a:fld>
            <a:endParaRPr lang="en-US"/>
          </a:p>
        </p:txBody>
      </p:sp>
    </p:spTree>
    <p:extLst>
      <p:ext uri="{BB962C8B-B14F-4D97-AF65-F5344CB8AC3E}">
        <p14:creationId xmlns:p14="http://schemas.microsoft.com/office/powerpoint/2010/main" val="37083675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Κατασκευή Συμμετριών</a:t>
            </a:r>
          </a:p>
        </p:txBody>
      </p:sp>
      <p:sp>
        <p:nvSpPr>
          <p:cNvPr id="3" name="Content Placeholder 2"/>
          <p:cNvSpPr>
            <a:spLocks noGrp="1"/>
          </p:cNvSpPr>
          <p:nvPr>
            <p:ph idx="1"/>
          </p:nvPr>
        </p:nvSpPr>
        <p:spPr/>
        <p:txBody>
          <a:bodyPr/>
          <a:lstStyle/>
          <a:p>
            <a:endParaRPr lang="el-GR"/>
          </a:p>
        </p:txBody>
      </p:sp>
      <p:pic>
        <p:nvPicPr>
          <p:cNvPr id="11266" name="Picture 2" descr="C:\Users\chronaki\Desktop\AnalProg2011\Pages NC 2011\Shapes_Symmetri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676400"/>
            <a:ext cx="7503662" cy="3954462"/>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p:cNvSpPr>
            <a:spLocks noGrp="1"/>
          </p:cNvSpPr>
          <p:nvPr>
            <p:ph type="dt" sz="half" idx="10"/>
          </p:nvPr>
        </p:nvSpPr>
        <p:spPr/>
        <p:txBody>
          <a:bodyPr/>
          <a:lstStyle/>
          <a:p>
            <a:fld id="{41303C63-5C25-4E43-8309-EF5D9DEB158C}" type="datetime1">
              <a:rPr lang="en-US" smtClean="0"/>
              <a:t>11/2/19</a:t>
            </a:fld>
            <a:endParaRPr lang="en-US"/>
          </a:p>
        </p:txBody>
      </p:sp>
      <p:sp>
        <p:nvSpPr>
          <p:cNvPr id="5" name="Footer Placeholder 4"/>
          <p:cNvSpPr>
            <a:spLocks noGrp="1"/>
          </p:cNvSpPr>
          <p:nvPr>
            <p:ph type="ftr" sz="quarter" idx="11"/>
          </p:nvPr>
        </p:nvSpPr>
        <p:spPr/>
        <p:txBody>
          <a:bodyPr/>
          <a:lstStyle/>
          <a:p>
            <a:r>
              <a:rPr lang="en-US"/>
              <a:t>A.Chronaki, Univ.Thessaly, Volos</a:t>
            </a:r>
          </a:p>
        </p:txBody>
      </p:sp>
      <p:sp>
        <p:nvSpPr>
          <p:cNvPr id="6" name="Slide Number Placeholder 5"/>
          <p:cNvSpPr>
            <a:spLocks noGrp="1"/>
          </p:cNvSpPr>
          <p:nvPr>
            <p:ph type="sldNum" sz="quarter" idx="12"/>
          </p:nvPr>
        </p:nvSpPr>
        <p:spPr/>
        <p:txBody>
          <a:bodyPr/>
          <a:lstStyle/>
          <a:p>
            <a:fld id="{B6F15528-21DE-4FAA-801E-634DDDAF4B2B}" type="slidenum">
              <a:rPr lang="en-US" smtClean="0"/>
              <a:pPr/>
              <a:t>32</a:t>
            </a:fld>
            <a:endParaRPr lang="en-US"/>
          </a:p>
        </p:txBody>
      </p:sp>
    </p:spTree>
    <p:extLst>
      <p:ext uri="{BB962C8B-B14F-4D97-AF65-F5344CB8AC3E}">
        <p14:creationId xmlns:p14="http://schemas.microsoft.com/office/powerpoint/2010/main" val="13842702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7D01C-9023-8444-B6BB-08F18128CD35}"/>
              </a:ext>
            </a:extLst>
          </p:cNvPr>
          <p:cNvSpPr>
            <a:spLocks noGrp="1"/>
          </p:cNvSpPr>
          <p:nvPr>
            <p:ph type="title"/>
          </p:nvPr>
        </p:nvSpPr>
        <p:spPr>
          <a:xfrm>
            <a:off x="629841" y="1131094"/>
            <a:ext cx="7886700" cy="710130"/>
          </a:xfrm>
        </p:spPr>
        <p:txBody>
          <a:bodyPr>
            <a:normAutofit fontScale="90000"/>
          </a:bodyPr>
          <a:lstStyle/>
          <a:p>
            <a:br>
              <a:rPr lang="en-US" dirty="0"/>
            </a:br>
            <a:endParaRPr lang="sv-SE" dirty="0"/>
          </a:p>
        </p:txBody>
      </p:sp>
      <p:sp>
        <p:nvSpPr>
          <p:cNvPr id="3" name="Content Placeholder 2">
            <a:extLst>
              <a:ext uri="{FF2B5EF4-FFF2-40B4-BE49-F238E27FC236}">
                <a16:creationId xmlns:a16="http://schemas.microsoft.com/office/drawing/2014/main" id="{E1F443F8-5259-5041-B3E8-249DADD71AD7}"/>
              </a:ext>
            </a:extLst>
          </p:cNvPr>
          <p:cNvSpPr>
            <a:spLocks noGrp="1"/>
          </p:cNvSpPr>
          <p:nvPr>
            <p:ph type="body" idx="1"/>
          </p:nvPr>
        </p:nvSpPr>
        <p:spPr>
          <a:xfrm>
            <a:off x="629841" y="381001"/>
            <a:ext cx="2694799" cy="1460224"/>
          </a:xfrm>
        </p:spPr>
        <p:txBody>
          <a:bodyPr>
            <a:normAutofit fontScale="32500" lnSpcReduction="20000"/>
          </a:bodyPr>
          <a:lstStyle/>
          <a:p>
            <a:endParaRPr lang="en-US" dirty="0"/>
          </a:p>
          <a:p>
            <a:endParaRPr lang="en-US" sz="8400" dirty="0"/>
          </a:p>
          <a:p>
            <a:r>
              <a:rPr lang="el-GR" sz="6450" dirty="0">
                <a:solidFill>
                  <a:srgbClr val="C00000"/>
                </a:solidFill>
                <a:latin typeface="Times New Roman" panose="02020603050405020304" pitchFamily="18" charset="0"/>
                <a:cs typeface="Times New Roman" panose="02020603050405020304" pitchFamily="18" charset="0"/>
              </a:rPr>
              <a:t>κάνοντας μ</a:t>
            </a:r>
            <a:r>
              <a:rPr lang="sv-SE" sz="6450" dirty="0">
                <a:solidFill>
                  <a:srgbClr val="C00000"/>
                </a:solidFill>
                <a:latin typeface="Times New Roman" panose="02020603050405020304" pitchFamily="18" charset="0"/>
                <a:cs typeface="Times New Roman" panose="02020603050405020304" pitchFamily="18" charset="0"/>
              </a:rPr>
              <a:t>α</a:t>
            </a:r>
            <a:r>
              <a:rPr lang="sv-SE" sz="6450" dirty="0" err="1">
                <a:solidFill>
                  <a:srgbClr val="C00000"/>
                </a:solidFill>
                <a:latin typeface="Times New Roman" panose="02020603050405020304" pitchFamily="18" charset="0"/>
                <a:cs typeface="Times New Roman" panose="02020603050405020304" pitchFamily="18" charset="0"/>
              </a:rPr>
              <a:t>θημ</a:t>
            </a:r>
            <a:r>
              <a:rPr lang="sv-SE" sz="6450" dirty="0">
                <a:solidFill>
                  <a:srgbClr val="C00000"/>
                </a:solidFill>
                <a:latin typeface="Times New Roman" panose="02020603050405020304" pitchFamily="18" charset="0"/>
                <a:cs typeface="Times New Roman" panose="02020603050405020304" pitchFamily="18" charset="0"/>
              </a:rPr>
              <a:t>α</a:t>
            </a:r>
            <a:r>
              <a:rPr lang="sv-SE" sz="6450" dirty="0" err="1">
                <a:solidFill>
                  <a:srgbClr val="C00000"/>
                </a:solidFill>
                <a:latin typeface="Times New Roman" panose="02020603050405020304" pitchFamily="18" charset="0"/>
                <a:cs typeface="Times New Roman" panose="02020603050405020304" pitchFamily="18" charset="0"/>
              </a:rPr>
              <a:t>τικά</a:t>
            </a:r>
            <a:r>
              <a:rPr lang="sv-SE" sz="6450" dirty="0">
                <a:solidFill>
                  <a:srgbClr val="C00000"/>
                </a:solidFill>
                <a:latin typeface="Times New Roman" panose="02020603050405020304" pitchFamily="18" charset="0"/>
                <a:cs typeface="Times New Roman" panose="02020603050405020304" pitchFamily="18" charset="0"/>
              </a:rPr>
              <a:t> </a:t>
            </a:r>
            <a:r>
              <a:rPr lang="el-GR" sz="6450" dirty="0">
                <a:solidFill>
                  <a:srgbClr val="C00000"/>
                </a:solidFill>
                <a:latin typeface="Times New Roman" panose="02020603050405020304" pitchFamily="18" charset="0"/>
                <a:cs typeface="Times New Roman" panose="02020603050405020304" pitchFamily="18" charset="0"/>
              </a:rPr>
              <a:t>με </a:t>
            </a:r>
            <a:r>
              <a:rPr lang="sv-SE" sz="6450" dirty="0" err="1">
                <a:solidFill>
                  <a:srgbClr val="C00000"/>
                </a:solidFill>
                <a:latin typeface="Times New Roman" panose="02020603050405020304" pitchFamily="18" charset="0"/>
                <a:cs typeface="Times New Roman" panose="02020603050405020304" pitchFamily="18" charset="0"/>
              </a:rPr>
              <a:t>μικρά</a:t>
            </a:r>
            <a:r>
              <a:rPr lang="sv-SE" sz="6450" dirty="0">
                <a:solidFill>
                  <a:srgbClr val="C00000"/>
                </a:solidFill>
                <a:latin typeface="Times New Roman" panose="02020603050405020304" pitchFamily="18" charset="0"/>
                <a:cs typeface="Times New Roman" panose="02020603050405020304" pitchFamily="18" charset="0"/>
              </a:rPr>
              <a:t> πα</a:t>
            </a:r>
            <a:r>
              <a:rPr lang="sv-SE" sz="6450" dirty="0" err="1">
                <a:solidFill>
                  <a:srgbClr val="C00000"/>
                </a:solidFill>
                <a:latin typeface="Times New Roman" panose="02020603050405020304" pitchFamily="18" charset="0"/>
                <a:cs typeface="Times New Roman" panose="02020603050405020304" pitchFamily="18" charset="0"/>
              </a:rPr>
              <a:t>ιδιά</a:t>
            </a:r>
            <a:endParaRPr lang="el-GR" sz="6450" dirty="0">
              <a:solidFill>
                <a:srgbClr val="C00000"/>
              </a:solidFill>
              <a:latin typeface="Times New Roman" panose="02020603050405020304" pitchFamily="18" charset="0"/>
              <a:cs typeface="Times New Roman" panose="02020603050405020304" pitchFamily="18" charset="0"/>
            </a:endParaRPr>
          </a:p>
          <a:p>
            <a:endParaRPr lang="sv-SE" sz="2700" dirty="0"/>
          </a:p>
        </p:txBody>
      </p:sp>
      <p:sp>
        <p:nvSpPr>
          <p:cNvPr id="4" name="Content Placeholder 3">
            <a:extLst>
              <a:ext uri="{FF2B5EF4-FFF2-40B4-BE49-F238E27FC236}">
                <a16:creationId xmlns:a16="http://schemas.microsoft.com/office/drawing/2014/main" id="{C9E7DEFF-F2C7-AD42-BEB5-2570A75091D7}"/>
              </a:ext>
            </a:extLst>
          </p:cNvPr>
          <p:cNvSpPr>
            <a:spLocks noGrp="1"/>
          </p:cNvSpPr>
          <p:nvPr>
            <p:ph sz="half" idx="2"/>
          </p:nvPr>
        </p:nvSpPr>
        <p:spPr>
          <a:xfrm>
            <a:off x="387626" y="1841224"/>
            <a:ext cx="3269973" cy="4026176"/>
          </a:xfrm>
        </p:spPr>
        <p:txBody>
          <a:bodyPr>
            <a:normAutofit fontScale="55000" lnSpcReduction="20000"/>
          </a:bodyPr>
          <a:lstStyle/>
          <a:p>
            <a:pPr lvl="0"/>
            <a:r>
              <a:rPr lang="el-GR" sz="3600" dirty="0">
                <a:latin typeface="Times New Roman" panose="02020603050405020304" pitchFamily="18" charset="0"/>
                <a:cs typeface="Times New Roman" panose="02020603050405020304" pitchFamily="18" charset="0"/>
              </a:rPr>
              <a:t>Τα παιδιά και η έννοια του αριθμού</a:t>
            </a:r>
          </a:p>
          <a:p>
            <a:pPr lvl="0"/>
            <a:r>
              <a:rPr lang="el-GR" sz="3600" dirty="0">
                <a:latin typeface="Times New Roman" panose="02020603050405020304" pitchFamily="18" charset="0"/>
                <a:cs typeface="Times New Roman" panose="02020603050405020304" pitchFamily="18" charset="0"/>
              </a:rPr>
              <a:t>Τα παιδιά κάνουν μαθηματικά</a:t>
            </a:r>
          </a:p>
          <a:p>
            <a:pPr lvl="0"/>
            <a:r>
              <a:rPr lang="sv-SE" sz="3600" dirty="0" err="1">
                <a:latin typeface="Times New Roman" panose="02020603050405020304" pitchFamily="18" charset="0"/>
                <a:cs typeface="Times New Roman" panose="02020603050405020304" pitchFamily="18" charset="0"/>
              </a:rPr>
              <a:t>Αφήγηση</a:t>
            </a:r>
            <a:r>
              <a:rPr lang="sv-SE" sz="3600" dirty="0">
                <a:latin typeface="Times New Roman" panose="02020603050405020304" pitchFamily="18" charset="0"/>
                <a:cs typeface="Times New Roman" panose="02020603050405020304" pitchFamily="18" charset="0"/>
              </a:rPr>
              <a:t> </a:t>
            </a:r>
            <a:r>
              <a:rPr lang="sv-SE" sz="3600" dirty="0" err="1">
                <a:latin typeface="Times New Roman" panose="02020603050405020304" pitchFamily="18" charset="0"/>
                <a:cs typeface="Times New Roman" panose="02020603050405020304" pitchFamily="18" charset="0"/>
              </a:rPr>
              <a:t>κ</a:t>
            </a:r>
            <a:r>
              <a:rPr lang="sv-SE" sz="3600" dirty="0">
                <a:latin typeface="Times New Roman" panose="02020603050405020304" pitchFamily="18" charset="0"/>
                <a:cs typeface="Times New Roman" panose="02020603050405020304" pitchFamily="18" charset="0"/>
              </a:rPr>
              <a:t>α</a:t>
            </a:r>
            <a:r>
              <a:rPr lang="sv-SE" sz="3600" dirty="0" err="1">
                <a:latin typeface="Times New Roman" panose="02020603050405020304" pitchFamily="18" charset="0"/>
                <a:cs typeface="Times New Roman" panose="02020603050405020304" pitchFamily="18" charset="0"/>
              </a:rPr>
              <a:t>ι</a:t>
            </a:r>
            <a:r>
              <a:rPr lang="sv-SE" sz="3600" dirty="0">
                <a:latin typeface="Times New Roman" panose="02020603050405020304" pitchFamily="18" charset="0"/>
                <a:cs typeface="Times New Roman" panose="02020603050405020304" pitchFamily="18" charset="0"/>
              </a:rPr>
              <a:t> </a:t>
            </a:r>
            <a:r>
              <a:rPr lang="sv-SE" sz="3600" dirty="0" err="1">
                <a:latin typeface="Times New Roman" panose="02020603050405020304" pitchFamily="18" charset="0"/>
                <a:cs typeface="Times New Roman" panose="02020603050405020304" pitchFamily="18" charset="0"/>
              </a:rPr>
              <a:t>Μ</a:t>
            </a:r>
            <a:r>
              <a:rPr lang="sv-SE" sz="3600" dirty="0">
                <a:latin typeface="Times New Roman" panose="02020603050405020304" pitchFamily="18" charset="0"/>
                <a:cs typeface="Times New Roman" panose="02020603050405020304" pitchFamily="18" charset="0"/>
              </a:rPr>
              <a:t>α</a:t>
            </a:r>
            <a:r>
              <a:rPr lang="sv-SE" sz="3600" dirty="0" err="1">
                <a:latin typeface="Times New Roman" panose="02020603050405020304" pitchFamily="18" charset="0"/>
                <a:cs typeface="Times New Roman" panose="02020603050405020304" pitchFamily="18" charset="0"/>
              </a:rPr>
              <a:t>θημ</a:t>
            </a:r>
            <a:r>
              <a:rPr lang="sv-SE" sz="3600" dirty="0">
                <a:latin typeface="Times New Roman" panose="02020603050405020304" pitchFamily="18" charset="0"/>
                <a:cs typeface="Times New Roman" panose="02020603050405020304" pitchFamily="18" charset="0"/>
              </a:rPr>
              <a:t>α</a:t>
            </a:r>
            <a:r>
              <a:rPr lang="sv-SE" sz="3600" dirty="0" err="1">
                <a:latin typeface="Times New Roman" panose="02020603050405020304" pitchFamily="18" charset="0"/>
                <a:cs typeface="Times New Roman" panose="02020603050405020304" pitchFamily="18" charset="0"/>
              </a:rPr>
              <a:t>τικά</a:t>
            </a:r>
            <a:r>
              <a:rPr lang="sv-SE" sz="3600" dirty="0">
                <a:latin typeface="Times New Roman" panose="02020603050405020304" pitchFamily="18" charset="0"/>
                <a:cs typeface="Times New Roman" panose="02020603050405020304" pitchFamily="18" charset="0"/>
              </a:rPr>
              <a:t>  </a:t>
            </a:r>
            <a:endParaRPr lang="en-US" sz="3600" dirty="0">
              <a:latin typeface="Times New Roman" panose="02020603050405020304" pitchFamily="18" charset="0"/>
              <a:cs typeface="Times New Roman" panose="02020603050405020304" pitchFamily="18" charset="0"/>
            </a:endParaRPr>
          </a:p>
          <a:p>
            <a:pPr lvl="0"/>
            <a:r>
              <a:rPr lang="el-GR" sz="3600" dirty="0">
                <a:latin typeface="Times New Roman" panose="02020603050405020304" pitchFamily="18" charset="0"/>
                <a:cs typeface="Times New Roman" panose="02020603050405020304" pitchFamily="18" charset="0"/>
              </a:rPr>
              <a:t>Μαθηματικά και/σε άλλες γλώσσες</a:t>
            </a:r>
            <a:endParaRPr lang="en-US" sz="3600" dirty="0">
              <a:latin typeface="Times New Roman" panose="02020603050405020304" pitchFamily="18" charset="0"/>
              <a:cs typeface="Times New Roman" panose="02020603050405020304" pitchFamily="18" charset="0"/>
            </a:endParaRPr>
          </a:p>
          <a:p>
            <a:pPr lvl="0"/>
            <a:r>
              <a:rPr lang="el-GR" sz="3600" dirty="0">
                <a:latin typeface="Times New Roman" panose="02020603050405020304" pitchFamily="18" charset="0"/>
                <a:cs typeface="Times New Roman" panose="02020603050405020304" pitchFamily="18" charset="0"/>
              </a:rPr>
              <a:t>Μαθηματική Δραστηριότητα στην προσχολική ηλικία</a:t>
            </a:r>
            <a:endParaRPr lang="en-US" sz="3600" dirty="0">
              <a:latin typeface="Times New Roman" panose="02020603050405020304" pitchFamily="18" charset="0"/>
              <a:cs typeface="Times New Roman" panose="02020603050405020304" pitchFamily="18" charset="0"/>
            </a:endParaRPr>
          </a:p>
          <a:p>
            <a:pPr lvl="0"/>
            <a:r>
              <a:rPr lang="el-GR" sz="3600" dirty="0">
                <a:latin typeface="Times New Roman" panose="02020603050405020304" pitchFamily="18" charset="0"/>
                <a:cs typeface="Times New Roman" panose="02020603050405020304" pitchFamily="18" charset="0"/>
              </a:rPr>
              <a:t>Οι χίλιες γλώσσες των παιδιών</a:t>
            </a:r>
            <a:endParaRPr lang="en-US" sz="3600" dirty="0">
              <a:latin typeface="Times New Roman" panose="02020603050405020304" pitchFamily="18" charset="0"/>
              <a:cs typeface="Times New Roman" panose="02020603050405020304" pitchFamily="18" charset="0"/>
            </a:endParaRPr>
          </a:p>
          <a:p>
            <a:endParaRPr lang="sv-SE" dirty="0"/>
          </a:p>
        </p:txBody>
      </p:sp>
      <p:sp>
        <p:nvSpPr>
          <p:cNvPr id="5" name="Text Placeholder 4">
            <a:extLst>
              <a:ext uri="{FF2B5EF4-FFF2-40B4-BE49-F238E27FC236}">
                <a16:creationId xmlns:a16="http://schemas.microsoft.com/office/drawing/2014/main" id="{25ED5DEC-8B8A-5C49-A093-586CB75BBB07}"/>
              </a:ext>
            </a:extLst>
          </p:cNvPr>
          <p:cNvSpPr>
            <a:spLocks noGrp="1"/>
          </p:cNvSpPr>
          <p:nvPr>
            <p:ph type="body" sz="quarter" idx="3"/>
          </p:nvPr>
        </p:nvSpPr>
        <p:spPr>
          <a:xfrm>
            <a:off x="4636605" y="381001"/>
            <a:ext cx="3879937" cy="914399"/>
          </a:xfrm>
        </p:spPr>
        <p:txBody>
          <a:bodyPr>
            <a:noAutofit/>
          </a:bodyPr>
          <a:lstStyle/>
          <a:p>
            <a:r>
              <a:rPr lang="el-GR" sz="2100" dirty="0">
                <a:solidFill>
                  <a:srgbClr val="C00000"/>
                </a:solidFill>
                <a:latin typeface="Times New Roman" panose="02020603050405020304" pitchFamily="18" charset="0"/>
                <a:cs typeface="Times New Roman" panose="02020603050405020304" pitchFamily="18" charset="0"/>
              </a:rPr>
              <a:t>η σχέση μας με τα μαθηματικά</a:t>
            </a:r>
            <a:endParaRPr lang="sv-SE" sz="2100" dirty="0">
              <a:solidFill>
                <a:srgbClr val="C00000"/>
              </a:solidFill>
              <a:latin typeface="Times New Roman" panose="02020603050405020304" pitchFamily="18"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6B14F5F8-E4C2-484F-9D36-236049BBEB14}"/>
              </a:ext>
            </a:extLst>
          </p:cNvPr>
          <p:cNvSpPr>
            <a:spLocks noGrp="1"/>
          </p:cNvSpPr>
          <p:nvPr>
            <p:ph sz="quarter" idx="4"/>
          </p:nvPr>
        </p:nvSpPr>
        <p:spPr>
          <a:xfrm>
            <a:off x="4636605" y="1524000"/>
            <a:ext cx="4099891" cy="4952999"/>
          </a:xfrm>
        </p:spPr>
        <p:txBody>
          <a:bodyPr>
            <a:normAutofit fontScale="55000" lnSpcReduction="20000"/>
          </a:bodyPr>
          <a:lstStyle/>
          <a:p>
            <a:pPr lvl="0"/>
            <a:r>
              <a:rPr lang="en-US" sz="3600" dirty="0" err="1">
                <a:latin typeface="Times New Roman" panose="02020603050405020304" pitchFamily="18" charset="0"/>
                <a:cs typeface="Times New Roman" panose="02020603050405020304" pitchFamily="18" charset="0"/>
              </a:rPr>
              <a:t>Εισ</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γωγή</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στην</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Ελληνική</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Έκδοση</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Α</a:t>
            </a:r>
            <a:r>
              <a:rPr lang="en-US" sz="3600" dirty="0">
                <a:latin typeface="Times New Roman" panose="02020603050405020304" pitchFamily="18" charset="0"/>
                <a:cs typeface="Times New Roman" panose="02020603050405020304" pitchFamily="18" charset="0"/>
              </a:rPr>
              <a:t>π</a:t>
            </a:r>
            <a:r>
              <a:rPr lang="en-US" sz="3600" dirty="0" err="1">
                <a:latin typeface="Times New Roman" panose="02020603050405020304" pitchFamily="18" charset="0"/>
                <a:cs typeface="Times New Roman" panose="02020603050405020304" pitchFamily="18" charset="0"/>
              </a:rPr>
              <a:t>οκλείοντ</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τ</a:t>
            </a:r>
            <a:r>
              <a:rPr lang="en-US" sz="3600" dirty="0">
                <a:latin typeface="Times New Roman" panose="02020603050405020304" pitchFamily="18" charset="0"/>
                <a:cs typeface="Times New Roman" panose="02020603050405020304" pitchFamily="18" charset="0"/>
              </a:rPr>
              <a:t>α </a:t>
            </a:r>
            <a:r>
              <a:rPr lang="en-US" sz="3600" dirty="0" err="1">
                <a:latin typeface="Times New Roman" panose="02020603050405020304" pitchFamily="18" charset="0"/>
                <a:cs typeface="Times New Roman" panose="02020603050405020304" pitchFamily="18" charset="0"/>
              </a:rPr>
              <a:t>Κορίτσι</a:t>
            </a:r>
            <a:r>
              <a:rPr lang="en-US" sz="3600" dirty="0">
                <a:latin typeface="Times New Roman" panose="02020603050405020304" pitchFamily="18" charset="0"/>
                <a:cs typeface="Times New Roman" panose="02020603050405020304" pitchFamily="18" charset="0"/>
              </a:rPr>
              <a:t>α: </a:t>
            </a:r>
            <a:r>
              <a:rPr lang="en-US" sz="3600" dirty="0" err="1">
                <a:latin typeface="Times New Roman" panose="02020603050405020304" pitchFamily="18" charset="0"/>
                <a:cs typeface="Times New Roman" panose="02020603050405020304" pitchFamily="18" charset="0"/>
              </a:rPr>
              <a:t>Μύθοι</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γι</a:t>
            </a:r>
            <a:r>
              <a:rPr lang="en-US" sz="3600" dirty="0">
                <a:latin typeface="Times New Roman" panose="02020603050405020304" pitchFamily="18" charset="0"/>
                <a:cs typeface="Times New Roman" panose="02020603050405020304" pitchFamily="18" charset="0"/>
              </a:rPr>
              <a:t>α </a:t>
            </a:r>
            <a:r>
              <a:rPr lang="en-US" sz="3600" dirty="0" err="1">
                <a:latin typeface="Times New Roman" panose="02020603050405020304" pitchFamily="18" charset="0"/>
                <a:cs typeface="Times New Roman" panose="02020603050405020304" pitchFamily="18" charset="0"/>
              </a:rPr>
              <a:t>τη</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σχέση</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φύλου</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κ</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ι</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μ</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θημ</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τικών</a:t>
            </a:r>
            <a:endParaRPr lang="en-US" sz="3600" dirty="0">
              <a:latin typeface="Times New Roman" panose="02020603050405020304" pitchFamily="18" charset="0"/>
              <a:cs typeface="Times New Roman" panose="02020603050405020304" pitchFamily="18" charset="0"/>
            </a:endParaRPr>
          </a:p>
          <a:p>
            <a:pPr lvl="0"/>
            <a:endParaRPr lang="el-GR" sz="3600" dirty="0">
              <a:latin typeface="Times New Roman" panose="02020603050405020304" pitchFamily="18" charset="0"/>
              <a:cs typeface="Times New Roman" panose="02020603050405020304" pitchFamily="18" charset="0"/>
            </a:endParaRPr>
          </a:p>
          <a:p>
            <a:pPr lvl="0"/>
            <a:r>
              <a:rPr lang="en-US" sz="3600" dirty="0" err="1">
                <a:latin typeface="Times New Roman" panose="02020603050405020304" pitchFamily="18" charset="0"/>
                <a:cs typeface="Times New Roman" panose="02020603050405020304" pitchFamily="18" charset="0"/>
              </a:rPr>
              <a:t>Κεφ</a:t>
            </a:r>
            <a:r>
              <a:rPr lang="en-US" sz="3600" dirty="0">
                <a:latin typeface="Times New Roman" panose="02020603050405020304" pitchFamily="18" charset="0"/>
                <a:cs typeface="Times New Roman" panose="02020603050405020304" pitchFamily="18" charset="0"/>
              </a:rPr>
              <a:t> 1. </a:t>
            </a:r>
            <a:r>
              <a:rPr lang="en-US" sz="3600" dirty="0" err="1">
                <a:latin typeface="Times New Roman" panose="02020603050405020304" pitchFamily="18" charset="0"/>
                <a:cs typeface="Times New Roman" panose="02020603050405020304" pitchFamily="18" charset="0"/>
              </a:rPr>
              <a:t>Αφ</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ιρώντ</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το</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Θηλυκό</a:t>
            </a:r>
            <a:endParaRPr lang="en-US" sz="3600" dirty="0">
              <a:latin typeface="Times New Roman" panose="02020603050405020304" pitchFamily="18" charset="0"/>
              <a:cs typeface="Times New Roman" panose="02020603050405020304" pitchFamily="18" charset="0"/>
            </a:endParaRPr>
          </a:p>
          <a:p>
            <a:pPr lvl="0"/>
            <a:r>
              <a:rPr lang="en-US" sz="3600" dirty="0">
                <a:latin typeface="Times New Roman" panose="02020603050405020304" pitchFamily="18" charset="0"/>
                <a:cs typeface="Times New Roman" panose="02020603050405020304" pitchFamily="18" charset="0"/>
              </a:rPr>
              <a:t>Κεφ3. </a:t>
            </a:r>
            <a:r>
              <a:rPr lang="en-US" sz="3600" dirty="0" err="1">
                <a:latin typeface="Times New Roman" panose="02020603050405020304" pitchFamily="18" charset="0"/>
                <a:cs typeface="Times New Roman" panose="02020603050405020304" pitchFamily="18" charset="0"/>
              </a:rPr>
              <a:t>Θετικές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Ε</a:t>
            </a:r>
            <a:r>
              <a:rPr lang="en-US" sz="3600" dirty="0">
                <a:latin typeface="Times New Roman" panose="02020603050405020304" pitchFamily="18" charset="0"/>
                <a:cs typeface="Times New Roman" panose="02020603050405020304" pitchFamily="18" charset="0"/>
              </a:rPr>
              <a:t>π</a:t>
            </a:r>
            <a:r>
              <a:rPr lang="en-US" sz="3600" dirty="0" err="1">
                <a:latin typeface="Times New Roman" panose="02020603050405020304" pitchFamily="18" charset="0"/>
                <a:cs typeface="Times New Roman" panose="02020603050405020304" pitchFamily="18" charset="0"/>
              </a:rPr>
              <a:t>ιστήμες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Ορθολογισμός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κ</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ι</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Θηλυκός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Νους</a:t>
            </a:r>
            <a:endParaRPr lang="en-US" sz="3600" dirty="0">
              <a:latin typeface="Times New Roman" panose="02020603050405020304" pitchFamily="18" charset="0"/>
              <a:cs typeface="Times New Roman" panose="02020603050405020304" pitchFamily="18" charset="0"/>
            </a:endParaRPr>
          </a:p>
          <a:p>
            <a:pPr lvl="0"/>
            <a:r>
              <a:rPr lang="en-US" sz="3600" dirty="0" err="1">
                <a:latin typeface="Times New Roman" panose="02020603050405020304" pitchFamily="18" charset="0"/>
                <a:cs typeface="Times New Roman" panose="02020603050405020304" pitchFamily="18" charset="0"/>
              </a:rPr>
              <a:t>Κεφ</a:t>
            </a:r>
            <a:r>
              <a:rPr lang="en-US" sz="3600" dirty="0">
                <a:latin typeface="Times New Roman" panose="02020603050405020304" pitchFamily="18" charset="0"/>
                <a:cs typeface="Times New Roman" panose="02020603050405020304" pitchFamily="18" charset="0"/>
              </a:rPr>
              <a:t> 4. </a:t>
            </a:r>
            <a:r>
              <a:rPr lang="en-US" sz="3600" dirty="0" err="1">
                <a:latin typeface="Times New Roman" panose="02020603050405020304" pitchFamily="18" charset="0"/>
                <a:cs typeface="Times New Roman" panose="02020603050405020304" pitchFamily="18" charset="0"/>
              </a:rPr>
              <a:t>Mητέρες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κ</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ι</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Κόρες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Τεσσάρων</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Ετών</a:t>
            </a:r>
            <a:endParaRPr lang="en-US" sz="3600" dirty="0">
              <a:latin typeface="Times New Roman" panose="02020603050405020304" pitchFamily="18" charset="0"/>
              <a:cs typeface="Times New Roman" panose="02020603050405020304" pitchFamily="18" charset="0"/>
            </a:endParaRPr>
          </a:p>
          <a:p>
            <a:pPr lvl="0"/>
            <a:r>
              <a:rPr lang="en-US" sz="3600" dirty="0">
                <a:latin typeface="Times New Roman" panose="02020603050405020304" pitchFamily="18" charset="0"/>
                <a:cs typeface="Times New Roman" panose="02020603050405020304" pitchFamily="18" charset="0"/>
              </a:rPr>
              <a:t>Κεφ5. </a:t>
            </a:r>
            <a:r>
              <a:rPr lang="en-US" sz="3600" dirty="0" err="1">
                <a:latin typeface="Times New Roman" panose="02020603050405020304" pitchFamily="18" charset="0"/>
                <a:cs typeface="Times New Roman" panose="02020603050405020304" pitchFamily="18" charset="0"/>
              </a:rPr>
              <a:t>Εξουσί</a:t>
            </a:r>
            <a:r>
              <a:rPr lang="en-US" sz="3600" dirty="0">
                <a:latin typeface="Times New Roman" panose="02020603050405020304" pitchFamily="18" charset="0"/>
                <a:cs typeface="Times New Roman" panose="02020603050405020304" pitchFamily="18" charset="0"/>
              </a:rPr>
              <a:t>α </a:t>
            </a:r>
            <a:r>
              <a:rPr lang="en-US" sz="3600" dirty="0" err="1">
                <a:latin typeface="Times New Roman" panose="02020603050405020304" pitchFamily="18" charset="0"/>
                <a:cs typeface="Times New Roman" panose="02020603050405020304" pitchFamily="18" charset="0"/>
              </a:rPr>
              <a:t>κ</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ι</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Φύλο</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στο</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Νη</a:t>
            </a:r>
            <a:r>
              <a:rPr lang="en-US" sz="3600" dirty="0">
                <a:latin typeface="Times New Roman" panose="02020603050405020304" pitchFamily="18" charset="0"/>
                <a:cs typeface="Times New Roman" panose="02020603050405020304" pitchFamily="18" charset="0"/>
              </a:rPr>
              <a:t>π</a:t>
            </a:r>
            <a:r>
              <a:rPr lang="en-US" sz="3600" dirty="0" err="1">
                <a:latin typeface="Times New Roman" panose="02020603050405020304" pitchFamily="18" charset="0"/>
                <a:cs typeface="Times New Roman" panose="02020603050405020304" pitchFamily="18" charset="0"/>
              </a:rPr>
              <a:t>ι</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γωγείο</a:t>
            </a:r>
            <a:endParaRPr lang="en-US" sz="3600" dirty="0">
              <a:latin typeface="Times New Roman" panose="02020603050405020304" pitchFamily="18" charset="0"/>
              <a:cs typeface="Times New Roman" panose="02020603050405020304" pitchFamily="18" charset="0"/>
            </a:endParaRPr>
          </a:p>
          <a:p>
            <a:pPr lvl="0"/>
            <a:r>
              <a:rPr lang="en-US" sz="3600" dirty="0">
                <a:latin typeface="Times New Roman" panose="02020603050405020304" pitchFamily="18" charset="0"/>
                <a:cs typeface="Times New Roman" panose="02020603050405020304" pitchFamily="18" charset="0"/>
              </a:rPr>
              <a:t>Κεφ6. </a:t>
            </a:r>
            <a:r>
              <a:rPr lang="en-US" sz="3600" dirty="0" err="1">
                <a:latin typeface="Times New Roman" panose="02020603050405020304" pitchFamily="18" charset="0"/>
                <a:cs typeface="Times New Roman" panose="02020603050405020304" pitchFamily="18" charset="0"/>
              </a:rPr>
              <a:t>Μ</a:t>
            </a:r>
            <a:r>
              <a:rPr lang="en-US" sz="3600" dirty="0">
                <a:latin typeface="Times New Roman" panose="02020603050405020304" pitchFamily="18" charset="0"/>
                <a:cs typeface="Times New Roman" panose="02020603050405020304" pitchFamily="18" charset="0"/>
              </a:rPr>
              <a:t>πα</a:t>
            </a:r>
            <a:r>
              <a:rPr lang="en-US" sz="3600" dirty="0" err="1">
                <a:latin typeface="Times New Roman" panose="02020603050405020304" pitchFamily="18" charset="0"/>
                <a:cs typeface="Times New Roman" panose="02020603050405020304" pitchFamily="18" charset="0"/>
              </a:rPr>
              <a:t>ίνοντ</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στο</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Δημοτικό</a:t>
            </a:r>
            <a:endParaRPr lang="en-US" sz="3600" dirty="0">
              <a:latin typeface="Times New Roman" panose="02020603050405020304" pitchFamily="18" charset="0"/>
              <a:cs typeface="Times New Roman" panose="02020603050405020304" pitchFamily="18" charset="0"/>
            </a:endParaRPr>
          </a:p>
          <a:p>
            <a:pPr lvl="0"/>
            <a:r>
              <a:rPr lang="en-US" sz="3600" dirty="0">
                <a:latin typeface="Times New Roman" panose="02020603050405020304" pitchFamily="18" charset="0"/>
                <a:cs typeface="Times New Roman" panose="02020603050405020304" pitchFamily="18" charset="0"/>
              </a:rPr>
              <a:t>Κεφ11. </a:t>
            </a:r>
            <a:r>
              <a:rPr lang="en-US" sz="3600" dirty="0" err="1">
                <a:latin typeface="Times New Roman" panose="02020603050405020304" pitchFamily="18" charset="0"/>
                <a:cs typeface="Times New Roman" panose="02020603050405020304" pitchFamily="18" charset="0"/>
              </a:rPr>
              <a:t>Εξετάζοντ</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ς</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τ</a:t>
            </a:r>
            <a:r>
              <a:rPr lang="en-US" sz="3600" dirty="0">
                <a:latin typeface="Times New Roman" panose="02020603050405020304" pitchFamily="18" charset="0"/>
                <a:cs typeface="Times New Roman" panose="02020603050405020304" pitchFamily="18" charset="0"/>
              </a:rPr>
              <a:t>α </a:t>
            </a:r>
            <a:r>
              <a:rPr lang="en-US" sz="3600" dirty="0" err="1">
                <a:latin typeface="Times New Roman" panose="02020603050405020304" pitchFamily="18" charset="0"/>
                <a:cs typeface="Times New Roman" panose="02020603050405020304" pitchFamily="18" charset="0"/>
              </a:rPr>
              <a:t>Βι</a:t>
            </a:r>
            <a:r>
              <a:rPr lang="en-US" sz="3600" dirty="0">
                <a:latin typeface="Times New Roman" panose="02020603050405020304" pitchFamily="18" charset="0"/>
                <a:cs typeface="Times New Roman" panose="02020603050405020304" pitchFamily="18" charset="0"/>
              </a:rPr>
              <a:t>β</a:t>
            </a:r>
            <a:r>
              <a:rPr lang="en-US" sz="3600" dirty="0" err="1">
                <a:latin typeface="Times New Roman" panose="02020603050405020304" pitchFamily="18" charset="0"/>
                <a:cs typeface="Times New Roman" panose="02020603050405020304" pitchFamily="18" charset="0"/>
              </a:rPr>
              <a:t>λί</a:t>
            </a:r>
            <a:r>
              <a:rPr lang="en-US" sz="3600" dirty="0">
                <a:latin typeface="Times New Roman" panose="02020603050405020304" pitchFamily="18" charset="0"/>
                <a:cs typeface="Times New Roman" panose="02020603050405020304" pitchFamily="18" charset="0"/>
              </a:rPr>
              <a:t>α </a:t>
            </a:r>
            <a:r>
              <a:rPr lang="en-US" sz="3600" dirty="0" err="1">
                <a:latin typeface="Times New Roman" panose="02020603050405020304" pitchFamily="18" charset="0"/>
                <a:cs typeface="Times New Roman" panose="02020603050405020304" pitchFamily="18" charset="0"/>
              </a:rPr>
              <a:t>των</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Μ</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θημ</a:t>
            </a:r>
            <a:r>
              <a:rPr lang="en-US" sz="3600" dirty="0">
                <a:latin typeface="Times New Roman" panose="02020603050405020304" pitchFamily="18" charset="0"/>
                <a:cs typeface="Times New Roman" panose="02020603050405020304" pitchFamily="18" charset="0"/>
              </a:rPr>
              <a:t>α</a:t>
            </a:r>
            <a:r>
              <a:rPr lang="en-US" sz="3600" dirty="0" err="1">
                <a:latin typeface="Times New Roman" panose="02020603050405020304" pitchFamily="18" charset="0"/>
                <a:cs typeface="Times New Roman" panose="02020603050405020304" pitchFamily="18" charset="0"/>
              </a:rPr>
              <a:t>τικών</a:t>
            </a:r>
            <a:endParaRPr lang="el-GR" sz="3600" dirty="0">
              <a:latin typeface="Times New Roman" panose="02020603050405020304" pitchFamily="18" charset="0"/>
              <a:cs typeface="Times New Roman" panose="02020603050405020304" pitchFamily="18" charset="0"/>
            </a:endParaRPr>
          </a:p>
          <a:p>
            <a:pPr lvl="0"/>
            <a:r>
              <a:rPr lang="el-GR" sz="3600" dirty="0" err="1">
                <a:latin typeface="Times New Roman" panose="02020603050405020304" pitchFamily="18" charset="0"/>
                <a:cs typeface="Times New Roman" panose="02020603050405020304" pitchFamily="18" charset="0"/>
              </a:rPr>
              <a:t>Κεφ</a:t>
            </a:r>
            <a:r>
              <a:rPr lang="el-GR" sz="3600" dirty="0">
                <a:latin typeface="Times New Roman" panose="02020603050405020304" pitchFamily="18" charset="0"/>
                <a:cs typeface="Times New Roman" panose="02020603050405020304" pitchFamily="18" charset="0"/>
              </a:rPr>
              <a:t> 12. </a:t>
            </a:r>
            <a:r>
              <a:rPr lang="el-GR" sz="3600" dirty="0" err="1">
                <a:latin typeface="Times New Roman" panose="02020603050405020304" pitchFamily="18" charset="0"/>
                <a:cs typeface="Times New Roman" panose="02020603050405020304" pitchFamily="18" charset="0"/>
              </a:rPr>
              <a:t>Χωρ</a:t>
            </a:r>
            <a:r>
              <a:rPr lang="en-US" sz="3600" dirty="0" err="1">
                <a:latin typeface="Times New Roman" panose="02020603050405020304" pitchFamily="18" charset="0"/>
                <a:cs typeface="Times New Roman" panose="02020603050405020304" pitchFamily="18" charset="0"/>
              </a:rPr>
              <a:t>ί</a:t>
            </a:r>
            <a:r>
              <a:rPr lang="el-GR" sz="3600" dirty="0">
                <a:latin typeface="Times New Roman" panose="02020603050405020304" pitchFamily="18" charset="0"/>
                <a:cs typeface="Times New Roman" panose="02020603050405020304" pitchFamily="18" charset="0"/>
              </a:rPr>
              <a:t>ς Κόστος. Πολιτική Αριθμητική για Γυναίκες</a:t>
            </a:r>
            <a:endParaRPr lang="en-US" sz="3600" dirty="0">
              <a:latin typeface="Times New Roman" panose="02020603050405020304" pitchFamily="18" charset="0"/>
              <a:cs typeface="Times New Roman" panose="02020603050405020304" pitchFamily="18" charset="0"/>
            </a:endParaRPr>
          </a:p>
          <a:p>
            <a:endParaRPr lang="sv-SE" dirty="0"/>
          </a:p>
        </p:txBody>
      </p:sp>
    </p:spTree>
    <p:extLst>
      <p:ext uri="{BB962C8B-B14F-4D97-AF65-F5344CB8AC3E}">
        <p14:creationId xmlns:p14="http://schemas.microsoft.com/office/powerpoint/2010/main" val="29873383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6D6B6-CC67-F048-B0FF-AA96B43FA3A7}"/>
              </a:ext>
            </a:extLst>
          </p:cNvPr>
          <p:cNvSpPr>
            <a:spLocks noGrp="1"/>
          </p:cNvSpPr>
          <p:nvPr>
            <p:ph type="title"/>
          </p:nvPr>
        </p:nvSpPr>
        <p:spPr/>
        <p:txBody>
          <a:bodyPr>
            <a:normAutofit fontScale="90000"/>
          </a:bodyPr>
          <a:lstStyle/>
          <a:p>
            <a:r>
              <a:rPr lang="el-GR" dirty="0"/>
              <a:t>Τα παιδιά κάνουν μαθηματικά</a:t>
            </a:r>
            <a:br>
              <a:rPr lang="en-US" dirty="0"/>
            </a:br>
            <a:endParaRPr lang="sv-SE" dirty="0"/>
          </a:p>
        </p:txBody>
      </p:sp>
      <p:pic>
        <p:nvPicPr>
          <p:cNvPr id="9" name="Content Placeholder 8">
            <a:extLst>
              <a:ext uri="{FF2B5EF4-FFF2-40B4-BE49-F238E27FC236}">
                <a16:creationId xmlns:a16="http://schemas.microsoft.com/office/drawing/2014/main" id="{4F1BD7DF-51BE-784A-AAC2-7B01907C24DD}"/>
              </a:ext>
            </a:extLst>
          </p:cNvPr>
          <p:cNvPicPr>
            <a:picLocks noGrp="1" noChangeAspect="1"/>
          </p:cNvPicPr>
          <p:nvPr>
            <p:ph idx="1"/>
          </p:nvPr>
        </p:nvPicPr>
        <p:blipFill>
          <a:blip r:embed="rId2"/>
          <a:stretch>
            <a:fillRect/>
          </a:stretch>
        </p:blipFill>
        <p:spPr>
          <a:xfrm>
            <a:off x="2590800" y="1417638"/>
            <a:ext cx="6034617" cy="4525963"/>
          </a:xfrm>
          <a:prstGeom prst="rect">
            <a:avLst/>
          </a:prstGeom>
        </p:spPr>
      </p:pic>
      <p:pic>
        <p:nvPicPr>
          <p:cNvPr id="6" name="Picture 5">
            <a:extLst>
              <a:ext uri="{FF2B5EF4-FFF2-40B4-BE49-F238E27FC236}">
                <a16:creationId xmlns:a16="http://schemas.microsoft.com/office/drawing/2014/main" id="{C9694A0A-FE20-904F-AB89-8C02691C40C2}"/>
              </a:ext>
            </a:extLst>
          </p:cNvPr>
          <p:cNvPicPr>
            <a:picLocks noChangeAspect="1"/>
          </p:cNvPicPr>
          <p:nvPr/>
        </p:nvPicPr>
        <p:blipFill>
          <a:blip r:embed="rId3"/>
          <a:stretch>
            <a:fillRect/>
          </a:stretch>
        </p:blipFill>
        <p:spPr>
          <a:xfrm>
            <a:off x="2590799" y="4114800"/>
            <a:ext cx="3385229" cy="2570479"/>
          </a:xfrm>
          <a:prstGeom prst="rect">
            <a:avLst/>
          </a:prstGeom>
        </p:spPr>
      </p:pic>
      <p:pic>
        <p:nvPicPr>
          <p:cNvPr id="7" name="Picture 6">
            <a:extLst>
              <a:ext uri="{FF2B5EF4-FFF2-40B4-BE49-F238E27FC236}">
                <a16:creationId xmlns:a16="http://schemas.microsoft.com/office/drawing/2014/main" id="{4C4654D7-0F1B-4C49-90A3-9D5FBC966153}"/>
              </a:ext>
            </a:extLst>
          </p:cNvPr>
          <p:cNvPicPr>
            <a:picLocks noChangeAspect="1"/>
          </p:cNvPicPr>
          <p:nvPr/>
        </p:nvPicPr>
        <p:blipFill>
          <a:blip r:embed="rId4"/>
          <a:stretch>
            <a:fillRect/>
          </a:stretch>
        </p:blipFill>
        <p:spPr>
          <a:xfrm>
            <a:off x="774077" y="1463676"/>
            <a:ext cx="1460500" cy="2190750"/>
          </a:xfrm>
          <a:prstGeom prst="rect">
            <a:avLst/>
          </a:prstGeom>
        </p:spPr>
      </p:pic>
      <p:pic>
        <p:nvPicPr>
          <p:cNvPr id="8" name="Content Placeholder 3">
            <a:extLst>
              <a:ext uri="{FF2B5EF4-FFF2-40B4-BE49-F238E27FC236}">
                <a16:creationId xmlns:a16="http://schemas.microsoft.com/office/drawing/2014/main" id="{74FDAD07-BD40-E246-AD67-2CA9DCC4EC90}"/>
              </a:ext>
            </a:extLst>
          </p:cNvPr>
          <p:cNvPicPr>
            <a:picLocks noChangeAspect="1"/>
          </p:cNvPicPr>
          <p:nvPr/>
        </p:nvPicPr>
        <p:blipFill>
          <a:blip r:embed="rId5"/>
          <a:stretch>
            <a:fillRect/>
          </a:stretch>
        </p:blipFill>
        <p:spPr>
          <a:xfrm>
            <a:off x="483534" y="3780948"/>
            <a:ext cx="1929154" cy="2904331"/>
          </a:xfrm>
          <a:prstGeom prst="rect">
            <a:avLst/>
          </a:prstGeom>
        </p:spPr>
      </p:pic>
    </p:spTree>
    <p:extLst>
      <p:ext uri="{BB962C8B-B14F-4D97-AF65-F5344CB8AC3E}">
        <p14:creationId xmlns:p14="http://schemas.microsoft.com/office/powerpoint/2010/main" val="23619686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311CE-0D90-5D4F-9D0E-18A2F24DF457}"/>
              </a:ext>
            </a:extLst>
          </p:cNvPr>
          <p:cNvSpPr>
            <a:spLocks noGrp="1"/>
          </p:cNvSpPr>
          <p:nvPr>
            <p:ph type="title"/>
          </p:nvPr>
        </p:nvSpPr>
        <p:spPr/>
        <p:txBody>
          <a:bodyPr>
            <a:normAutofit fontScale="90000"/>
          </a:bodyPr>
          <a:lstStyle/>
          <a:p>
            <a:r>
              <a:rPr lang="el-GR" dirty="0"/>
              <a:t>Τα παιδιά και η έννοια του αριθμού</a:t>
            </a:r>
            <a:br>
              <a:rPr lang="en-US" dirty="0"/>
            </a:br>
            <a:endParaRPr lang="sv-SE" dirty="0"/>
          </a:p>
        </p:txBody>
      </p:sp>
      <p:sp>
        <p:nvSpPr>
          <p:cNvPr id="3" name="Content Placeholder 2">
            <a:extLst>
              <a:ext uri="{FF2B5EF4-FFF2-40B4-BE49-F238E27FC236}">
                <a16:creationId xmlns:a16="http://schemas.microsoft.com/office/drawing/2014/main" id="{7574013F-E17B-D944-B139-D828AD4E7C5D}"/>
              </a:ext>
            </a:extLst>
          </p:cNvPr>
          <p:cNvSpPr>
            <a:spLocks noGrp="1"/>
          </p:cNvSpPr>
          <p:nvPr>
            <p:ph idx="1"/>
          </p:nvPr>
        </p:nvSpPr>
        <p:spPr/>
        <p:txBody>
          <a:bodyPr/>
          <a:lstStyle/>
          <a:p>
            <a:r>
              <a:rPr lang="el-GR" dirty="0"/>
              <a:t>Πως τα παιδιά αναπαριστούν τον αριθμό;</a:t>
            </a:r>
            <a:endParaRPr lang="sv-SE" dirty="0"/>
          </a:p>
        </p:txBody>
      </p:sp>
      <p:pic>
        <p:nvPicPr>
          <p:cNvPr id="4" name="Picture 3">
            <a:extLst>
              <a:ext uri="{FF2B5EF4-FFF2-40B4-BE49-F238E27FC236}">
                <a16:creationId xmlns:a16="http://schemas.microsoft.com/office/drawing/2014/main" id="{77E11591-E900-9646-B8CD-B98047D0D1C9}"/>
              </a:ext>
            </a:extLst>
          </p:cNvPr>
          <p:cNvPicPr>
            <a:picLocks noChangeAspect="1"/>
          </p:cNvPicPr>
          <p:nvPr/>
        </p:nvPicPr>
        <p:blipFill>
          <a:blip r:embed="rId2"/>
          <a:stretch>
            <a:fillRect/>
          </a:stretch>
        </p:blipFill>
        <p:spPr>
          <a:xfrm>
            <a:off x="309350" y="3524250"/>
            <a:ext cx="1883615" cy="2784475"/>
          </a:xfrm>
          <a:prstGeom prst="rect">
            <a:avLst/>
          </a:prstGeom>
        </p:spPr>
      </p:pic>
      <p:pic>
        <p:nvPicPr>
          <p:cNvPr id="6" name="Picture 5">
            <a:extLst>
              <a:ext uri="{FF2B5EF4-FFF2-40B4-BE49-F238E27FC236}">
                <a16:creationId xmlns:a16="http://schemas.microsoft.com/office/drawing/2014/main" id="{3C0C0395-9AD4-DC4F-BCEF-974235DEC7DC}"/>
              </a:ext>
            </a:extLst>
          </p:cNvPr>
          <p:cNvPicPr>
            <a:picLocks noChangeAspect="1"/>
          </p:cNvPicPr>
          <p:nvPr/>
        </p:nvPicPr>
        <p:blipFill>
          <a:blip r:embed="rId3"/>
          <a:stretch>
            <a:fillRect/>
          </a:stretch>
        </p:blipFill>
        <p:spPr>
          <a:xfrm>
            <a:off x="2321765" y="4622093"/>
            <a:ext cx="2440735" cy="1667582"/>
          </a:xfrm>
          <a:prstGeom prst="rect">
            <a:avLst/>
          </a:prstGeom>
        </p:spPr>
      </p:pic>
      <p:pic>
        <p:nvPicPr>
          <p:cNvPr id="7" name="Picture 2" descr="C:\Users\chronaki\Desktop\ADMIN_Volos_2011\Hmerida_Mathematics_EarlyAges_2012\fotos\vlcsnap-2012-02-10-05h11m06s6.png">
            <a:extLst>
              <a:ext uri="{FF2B5EF4-FFF2-40B4-BE49-F238E27FC236}">
                <a16:creationId xmlns:a16="http://schemas.microsoft.com/office/drawing/2014/main" id="{D6442DCE-C911-314D-ADA3-4B5ED4D0AD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48450" y="3524250"/>
            <a:ext cx="3996019" cy="2900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58042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05B3D-FF4D-7143-BB1B-B77792450C96}"/>
              </a:ext>
            </a:extLst>
          </p:cNvPr>
          <p:cNvSpPr>
            <a:spLocks noGrp="1"/>
          </p:cNvSpPr>
          <p:nvPr>
            <p:ph type="title"/>
          </p:nvPr>
        </p:nvSpPr>
        <p:spPr/>
        <p:txBody>
          <a:bodyPr/>
          <a:lstStyle/>
          <a:p>
            <a:endParaRPr lang="sv-SE"/>
          </a:p>
        </p:txBody>
      </p:sp>
      <p:pic>
        <p:nvPicPr>
          <p:cNvPr id="4" name="Content Placeholder 3">
            <a:extLst>
              <a:ext uri="{FF2B5EF4-FFF2-40B4-BE49-F238E27FC236}">
                <a16:creationId xmlns:a16="http://schemas.microsoft.com/office/drawing/2014/main" id="{15A628DF-B885-7446-B723-C7FE9D0E0613}"/>
              </a:ext>
            </a:extLst>
          </p:cNvPr>
          <p:cNvPicPr>
            <a:picLocks noGrp="1" noChangeAspect="1"/>
          </p:cNvPicPr>
          <p:nvPr>
            <p:ph idx="1"/>
          </p:nvPr>
        </p:nvPicPr>
        <p:blipFill>
          <a:blip r:embed="rId2"/>
          <a:stretch>
            <a:fillRect/>
          </a:stretch>
        </p:blipFill>
        <p:spPr>
          <a:xfrm>
            <a:off x="587809" y="1379538"/>
            <a:ext cx="7968382" cy="5056858"/>
          </a:xfrm>
          <a:prstGeom prst="rect">
            <a:avLst/>
          </a:prstGeom>
        </p:spPr>
      </p:pic>
    </p:spTree>
    <p:extLst>
      <p:ext uri="{BB962C8B-B14F-4D97-AF65-F5344CB8AC3E}">
        <p14:creationId xmlns:p14="http://schemas.microsoft.com/office/powerpoint/2010/main" val="33633184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4E72C-F2FC-4048-AAB5-D4D946E71877}"/>
              </a:ext>
            </a:extLst>
          </p:cNvPr>
          <p:cNvSpPr>
            <a:spLocks noGrp="1"/>
          </p:cNvSpPr>
          <p:nvPr>
            <p:ph type="title"/>
          </p:nvPr>
        </p:nvSpPr>
        <p:spPr/>
        <p:txBody>
          <a:bodyPr/>
          <a:lstStyle/>
          <a:p>
            <a:endParaRPr lang="sv-SE"/>
          </a:p>
        </p:txBody>
      </p:sp>
      <p:pic>
        <p:nvPicPr>
          <p:cNvPr id="4" name="Content Placeholder 3">
            <a:extLst>
              <a:ext uri="{FF2B5EF4-FFF2-40B4-BE49-F238E27FC236}">
                <a16:creationId xmlns:a16="http://schemas.microsoft.com/office/drawing/2014/main" id="{C5D254A8-EB8B-D34B-B287-DC81D9393151}"/>
              </a:ext>
            </a:extLst>
          </p:cNvPr>
          <p:cNvPicPr>
            <a:picLocks noGrp="1" noChangeAspect="1"/>
          </p:cNvPicPr>
          <p:nvPr>
            <p:ph idx="1"/>
          </p:nvPr>
        </p:nvPicPr>
        <p:blipFill>
          <a:blip r:embed="rId2"/>
          <a:stretch>
            <a:fillRect/>
          </a:stretch>
        </p:blipFill>
        <p:spPr>
          <a:xfrm>
            <a:off x="260684" y="2057400"/>
            <a:ext cx="3984171" cy="3467100"/>
          </a:xfrm>
          <a:prstGeom prst="rect">
            <a:avLst/>
          </a:prstGeom>
        </p:spPr>
      </p:pic>
      <p:pic>
        <p:nvPicPr>
          <p:cNvPr id="5" name="Picture 4">
            <a:extLst>
              <a:ext uri="{FF2B5EF4-FFF2-40B4-BE49-F238E27FC236}">
                <a16:creationId xmlns:a16="http://schemas.microsoft.com/office/drawing/2014/main" id="{1E844125-269C-8645-9C27-A480035CE260}"/>
              </a:ext>
            </a:extLst>
          </p:cNvPr>
          <p:cNvPicPr>
            <a:picLocks noChangeAspect="1"/>
          </p:cNvPicPr>
          <p:nvPr/>
        </p:nvPicPr>
        <p:blipFill>
          <a:blip r:embed="rId3"/>
          <a:stretch>
            <a:fillRect/>
          </a:stretch>
        </p:blipFill>
        <p:spPr>
          <a:xfrm>
            <a:off x="4235116" y="2019300"/>
            <a:ext cx="4648200" cy="3505200"/>
          </a:xfrm>
          <a:prstGeom prst="rect">
            <a:avLst/>
          </a:prstGeom>
        </p:spPr>
      </p:pic>
    </p:spTree>
    <p:extLst>
      <p:ext uri="{BB962C8B-B14F-4D97-AF65-F5344CB8AC3E}">
        <p14:creationId xmlns:p14="http://schemas.microsoft.com/office/powerpoint/2010/main" val="3771366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1218" y="1543051"/>
            <a:ext cx="3157870" cy="3923414"/>
          </a:xfrm>
        </p:spPr>
        <p:txBody>
          <a:bodyPr>
            <a:noAutofit/>
          </a:bodyPr>
          <a:lstStyle/>
          <a:p>
            <a:r>
              <a:rPr lang="sv-SE" sz="2100" dirty="0" err="1">
                <a:solidFill>
                  <a:schemeClr val="bg1">
                    <a:lumMod val="50000"/>
                  </a:schemeClr>
                </a:solidFill>
                <a:latin typeface="Times New Roman" charset="0"/>
                <a:ea typeface="Times New Roman" charset="0"/>
                <a:cs typeface="Times New Roman" charset="0"/>
              </a:rPr>
              <a:t>How</a:t>
            </a:r>
            <a:r>
              <a:rPr lang="sv-SE" sz="2100" dirty="0">
                <a:solidFill>
                  <a:schemeClr val="bg1">
                    <a:lumMod val="50000"/>
                  </a:schemeClr>
                </a:solidFill>
                <a:latin typeface="Times New Roman" charset="0"/>
                <a:ea typeface="Times New Roman" charset="0"/>
                <a:cs typeface="Times New Roman" charset="0"/>
              </a:rPr>
              <a:t> </a:t>
            </a:r>
            <a:r>
              <a:rPr lang="sv-SE" sz="2100" dirty="0" err="1">
                <a:solidFill>
                  <a:schemeClr val="bg1">
                    <a:lumMod val="50000"/>
                  </a:schemeClr>
                </a:solidFill>
                <a:latin typeface="Times New Roman" charset="0"/>
                <a:ea typeface="Times New Roman" charset="0"/>
                <a:cs typeface="Times New Roman" charset="0"/>
              </a:rPr>
              <a:t>people</a:t>
            </a:r>
            <a:r>
              <a:rPr lang="sv-SE" sz="2100" dirty="0">
                <a:solidFill>
                  <a:schemeClr val="bg1">
                    <a:lumMod val="50000"/>
                  </a:schemeClr>
                </a:solidFill>
                <a:latin typeface="Times New Roman" charset="0"/>
                <a:ea typeface="Times New Roman" charset="0"/>
                <a:cs typeface="Times New Roman" charset="0"/>
              </a:rPr>
              <a:t> </a:t>
            </a:r>
            <a:r>
              <a:rPr lang="sv-SE" sz="2100" dirty="0" err="1">
                <a:solidFill>
                  <a:schemeClr val="bg1">
                    <a:lumMod val="50000"/>
                  </a:schemeClr>
                </a:solidFill>
                <a:latin typeface="Times New Roman" charset="0"/>
                <a:ea typeface="Times New Roman" charset="0"/>
                <a:cs typeface="Times New Roman" charset="0"/>
              </a:rPr>
              <a:t>learned</a:t>
            </a:r>
            <a:r>
              <a:rPr lang="sv-SE" sz="2100" dirty="0">
                <a:solidFill>
                  <a:schemeClr val="bg1">
                    <a:lumMod val="50000"/>
                  </a:schemeClr>
                </a:solidFill>
                <a:latin typeface="Times New Roman" charset="0"/>
                <a:ea typeface="Times New Roman" charset="0"/>
                <a:cs typeface="Times New Roman" charset="0"/>
              </a:rPr>
              <a:t> to </a:t>
            </a:r>
            <a:r>
              <a:rPr lang="sv-SE" sz="2100" dirty="0" err="1">
                <a:solidFill>
                  <a:schemeClr val="bg1">
                    <a:lumMod val="50000"/>
                  </a:schemeClr>
                </a:solidFill>
                <a:latin typeface="Times New Roman" charset="0"/>
                <a:ea typeface="Times New Roman" charset="0"/>
                <a:cs typeface="Times New Roman" charset="0"/>
              </a:rPr>
              <a:t>count</a:t>
            </a:r>
            <a:r>
              <a:rPr lang="sv-SE" sz="2100" dirty="0">
                <a:solidFill>
                  <a:schemeClr val="bg1">
                    <a:lumMod val="50000"/>
                  </a:schemeClr>
                </a:solidFill>
                <a:latin typeface="Times New Roman" charset="0"/>
                <a:ea typeface="Times New Roman" charset="0"/>
                <a:cs typeface="Times New Roman" charset="0"/>
              </a:rPr>
              <a:t> in the old </a:t>
            </a:r>
            <a:r>
              <a:rPr lang="sv-SE" sz="2100" dirty="0" err="1">
                <a:solidFill>
                  <a:schemeClr val="bg1">
                    <a:lumMod val="50000"/>
                  </a:schemeClr>
                </a:solidFill>
                <a:latin typeface="Times New Roman" charset="0"/>
                <a:ea typeface="Times New Roman" charset="0"/>
                <a:cs typeface="Times New Roman" charset="0"/>
              </a:rPr>
              <a:t>times</a:t>
            </a:r>
            <a:r>
              <a:rPr lang="sv-SE" sz="2100" dirty="0">
                <a:solidFill>
                  <a:schemeClr val="bg1">
                    <a:lumMod val="50000"/>
                  </a:schemeClr>
                </a:solidFill>
                <a:latin typeface="Times New Roman" charset="0"/>
                <a:ea typeface="Times New Roman" charset="0"/>
                <a:cs typeface="Times New Roman" charset="0"/>
              </a:rPr>
              <a:t> and </a:t>
            </a:r>
            <a:r>
              <a:rPr lang="sv-SE" sz="2100" dirty="0" err="1">
                <a:solidFill>
                  <a:schemeClr val="bg1">
                    <a:lumMod val="50000"/>
                  </a:schemeClr>
                </a:solidFill>
                <a:latin typeface="Times New Roman" charset="0"/>
                <a:ea typeface="Times New Roman" charset="0"/>
                <a:cs typeface="Times New Roman" charset="0"/>
              </a:rPr>
              <a:t>how</a:t>
            </a:r>
            <a:r>
              <a:rPr lang="sv-SE" sz="2100" dirty="0">
                <a:solidFill>
                  <a:schemeClr val="bg1">
                    <a:lumMod val="50000"/>
                  </a:schemeClr>
                </a:solidFill>
                <a:latin typeface="Times New Roman" charset="0"/>
                <a:ea typeface="Times New Roman" charset="0"/>
                <a:cs typeface="Times New Roman" charset="0"/>
              </a:rPr>
              <a:t> </a:t>
            </a:r>
            <a:r>
              <a:rPr lang="sv-SE" sz="2100" dirty="0" err="1">
                <a:solidFill>
                  <a:schemeClr val="bg1">
                    <a:lumMod val="50000"/>
                  </a:schemeClr>
                </a:solidFill>
                <a:latin typeface="Times New Roman" charset="0"/>
                <a:ea typeface="Times New Roman" charset="0"/>
                <a:cs typeface="Times New Roman" charset="0"/>
              </a:rPr>
              <a:t>they</a:t>
            </a:r>
            <a:r>
              <a:rPr lang="sv-SE" sz="2100" dirty="0">
                <a:solidFill>
                  <a:schemeClr val="bg1">
                    <a:lumMod val="50000"/>
                  </a:schemeClr>
                </a:solidFill>
                <a:latin typeface="Times New Roman" charset="0"/>
                <a:ea typeface="Times New Roman" charset="0"/>
                <a:cs typeface="Times New Roman" charset="0"/>
              </a:rPr>
              <a:t> </a:t>
            </a:r>
            <a:r>
              <a:rPr lang="sv-SE" sz="2100" dirty="0" err="1">
                <a:solidFill>
                  <a:schemeClr val="bg1">
                    <a:lumMod val="50000"/>
                  </a:schemeClr>
                </a:solidFill>
                <a:latin typeface="Times New Roman" charset="0"/>
                <a:ea typeface="Times New Roman" charset="0"/>
                <a:cs typeface="Times New Roman" charset="0"/>
              </a:rPr>
              <a:t>remembered</a:t>
            </a:r>
            <a:r>
              <a:rPr lang="sv-SE" sz="2100" dirty="0">
                <a:solidFill>
                  <a:schemeClr val="bg1">
                    <a:lumMod val="50000"/>
                  </a:schemeClr>
                </a:solidFill>
                <a:latin typeface="Times New Roman" charset="0"/>
                <a:ea typeface="Times New Roman" charset="0"/>
                <a:cs typeface="Times New Roman" charset="0"/>
              </a:rPr>
              <a:t> </a:t>
            </a:r>
            <a:r>
              <a:rPr lang="sv-SE" sz="2100" dirty="0" err="1">
                <a:solidFill>
                  <a:schemeClr val="bg1">
                    <a:lumMod val="50000"/>
                  </a:schemeClr>
                </a:solidFill>
                <a:latin typeface="Times New Roman" charset="0"/>
                <a:ea typeface="Times New Roman" charset="0"/>
                <a:cs typeface="Times New Roman" charset="0"/>
              </a:rPr>
              <a:t>what</a:t>
            </a:r>
            <a:r>
              <a:rPr lang="sv-SE" sz="2100" dirty="0">
                <a:solidFill>
                  <a:schemeClr val="bg1">
                    <a:lumMod val="50000"/>
                  </a:schemeClr>
                </a:solidFill>
                <a:latin typeface="Times New Roman" charset="0"/>
                <a:ea typeface="Times New Roman" charset="0"/>
                <a:cs typeface="Times New Roman" charset="0"/>
              </a:rPr>
              <a:t> </a:t>
            </a:r>
            <a:r>
              <a:rPr lang="sv-SE" sz="2100" dirty="0" err="1">
                <a:solidFill>
                  <a:schemeClr val="bg1">
                    <a:lumMod val="50000"/>
                  </a:schemeClr>
                </a:solidFill>
                <a:latin typeface="Times New Roman" charset="0"/>
                <a:ea typeface="Times New Roman" charset="0"/>
                <a:cs typeface="Times New Roman" charset="0"/>
              </a:rPr>
              <a:t>they</a:t>
            </a:r>
            <a:r>
              <a:rPr lang="sv-SE" sz="2100" dirty="0">
                <a:solidFill>
                  <a:schemeClr val="bg1">
                    <a:lumMod val="50000"/>
                  </a:schemeClr>
                </a:solidFill>
                <a:latin typeface="Times New Roman" charset="0"/>
                <a:ea typeface="Times New Roman" charset="0"/>
                <a:cs typeface="Times New Roman" charset="0"/>
              </a:rPr>
              <a:t> </a:t>
            </a:r>
            <a:r>
              <a:rPr lang="sv-SE" sz="2100" dirty="0" err="1">
                <a:solidFill>
                  <a:schemeClr val="bg1">
                    <a:lumMod val="50000"/>
                  </a:schemeClr>
                </a:solidFill>
                <a:latin typeface="Times New Roman" charset="0"/>
                <a:ea typeface="Times New Roman" charset="0"/>
                <a:cs typeface="Times New Roman" charset="0"/>
              </a:rPr>
              <a:t>have</a:t>
            </a:r>
            <a:r>
              <a:rPr lang="sv-SE" sz="2100" dirty="0">
                <a:solidFill>
                  <a:schemeClr val="bg1">
                    <a:lumMod val="50000"/>
                  </a:schemeClr>
                </a:solidFill>
                <a:latin typeface="Times New Roman" charset="0"/>
                <a:ea typeface="Times New Roman" charset="0"/>
                <a:cs typeface="Times New Roman" charset="0"/>
              </a:rPr>
              <a:t> </a:t>
            </a:r>
            <a:r>
              <a:rPr lang="sv-SE" sz="2100" dirty="0" err="1">
                <a:solidFill>
                  <a:schemeClr val="bg1">
                    <a:lumMod val="50000"/>
                  </a:schemeClr>
                </a:solidFill>
                <a:latin typeface="Times New Roman" charset="0"/>
                <a:ea typeface="Times New Roman" charset="0"/>
                <a:cs typeface="Times New Roman" charset="0"/>
              </a:rPr>
              <a:t>counted</a:t>
            </a:r>
            <a:r>
              <a:rPr lang="sv-SE" sz="2100" dirty="0">
                <a:solidFill>
                  <a:schemeClr val="bg1">
                    <a:lumMod val="50000"/>
                  </a:schemeClr>
                </a:solidFill>
                <a:latin typeface="Times New Roman" charset="0"/>
                <a:ea typeface="Times New Roman" charset="0"/>
                <a:cs typeface="Times New Roman" charset="0"/>
              </a:rPr>
              <a:t>?</a:t>
            </a:r>
            <a:br>
              <a:rPr lang="el-GR" sz="2100" dirty="0">
                <a:latin typeface="Times New Roman" charset="0"/>
                <a:ea typeface="Times New Roman" charset="0"/>
                <a:cs typeface="Times New Roman" charset="0"/>
              </a:rPr>
            </a:br>
            <a:br>
              <a:rPr lang="el-GR" sz="2100" dirty="0">
                <a:latin typeface="Times New Roman" charset="0"/>
                <a:ea typeface="Times New Roman" charset="0"/>
                <a:cs typeface="Times New Roman" charset="0"/>
              </a:rPr>
            </a:br>
            <a:br>
              <a:rPr lang="el-GR" sz="2100" dirty="0">
                <a:latin typeface="Times New Roman" charset="0"/>
                <a:ea typeface="Times New Roman" charset="0"/>
                <a:cs typeface="Times New Roman" charset="0"/>
              </a:rPr>
            </a:br>
            <a:endParaRPr lang="el-GR" sz="2100" dirty="0">
              <a:latin typeface="Times New Roman" charset="0"/>
              <a:ea typeface="Times New Roman" charset="0"/>
              <a:cs typeface="Times New Roman" charset="0"/>
            </a:endParaRPr>
          </a:p>
        </p:txBody>
      </p:sp>
      <p:pic>
        <p:nvPicPr>
          <p:cNvPr id="12290" name="Picture 2" descr="C:\Users\chronaki\Desktop\ADMIN_Volos_2011\Hmerida_Mathematics_EarlyAges_2012\fotos\8photos\Picture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28750" y="1543050"/>
            <a:ext cx="3257550" cy="3714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83615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3" descr="C:\WINDOWS\Desktop\4 παιδιά\κόμποι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0138" y="825103"/>
            <a:ext cx="6943725" cy="5207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4673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70DFE6-1DBD-344A-B710-4F654DC39226}"/>
              </a:ext>
            </a:extLst>
          </p:cNvPr>
          <p:cNvSpPr>
            <a:spLocks noGrp="1"/>
          </p:cNvSpPr>
          <p:nvPr>
            <p:ph idx="1"/>
          </p:nvPr>
        </p:nvSpPr>
        <p:spPr>
          <a:xfrm>
            <a:off x="457200" y="304800"/>
            <a:ext cx="8229600" cy="5821363"/>
          </a:xfrm>
        </p:spPr>
        <p:txBody>
          <a:bodyPr>
            <a:normAutofit lnSpcReduction="10000"/>
          </a:bodyPr>
          <a:lstStyle/>
          <a:p>
            <a:endParaRPr lang="el-GR" dirty="0"/>
          </a:p>
          <a:p>
            <a:r>
              <a:rPr lang="el-GR" sz="2800" dirty="0">
                <a:latin typeface="Book Antiqua" panose="02040602050305030304" pitchFamily="18" charset="0"/>
              </a:rPr>
              <a:t>1. Αναλυτικό Πρόγραμμα 2011 και 2014</a:t>
            </a:r>
          </a:p>
          <a:p>
            <a:pPr lvl="2"/>
            <a:r>
              <a:rPr lang="el-GR" sz="2000" dirty="0">
                <a:latin typeface="Book Antiqua" panose="02040602050305030304" pitchFamily="18" charset="0"/>
              </a:rPr>
              <a:t>ΙΕΠ και Υπουργείο Παιδείας</a:t>
            </a:r>
          </a:p>
          <a:p>
            <a:pPr marL="0" indent="0">
              <a:buNone/>
            </a:pPr>
            <a:endParaRPr lang="el-GR" sz="2800" dirty="0">
              <a:latin typeface="Book Antiqua" panose="02040602050305030304" pitchFamily="18" charset="0"/>
            </a:endParaRPr>
          </a:p>
          <a:p>
            <a:r>
              <a:rPr lang="sv-SE" sz="2800" dirty="0">
                <a:latin typeface="Book Antiqua" panose="02040602050305030304" pitchFamily="18" charset="0"/>
              </a:rPr>
              <a:t>2</a:t>
            </a:r>
            <a:r>
              <a:rPr lang="el-GR" sz="2800" dirty="0">
                <a:latin typeface="Book Antiqua" panose="02040602050305030304" pitchFamily="18" charset="0"/>
              </a:rPr>
              <a:t>. Ιστορική αναδρομή παγκόσμιων εκπαιδευτικών πολιτικών για την προσχολική εκπαίδευση και τα μαθηματικά στις μικρές ηλικίες</a:t>
            </a:r>
            <a:r>
              <a:rPr lang="sv-SE" sz="2800" dirty="0">
                <a:latin typeface="Book Antiqua" panose="02040602050305030304" pitchFamily="18" charset="0"/>
              </a:rPr>
              <a:t> </a:t>
            </a:r>
            <a:r>
              <a:rPr lang="el-GR" sz="2800" dirty="0">
                <a:latin typeface="Book Antiqua" panose="02040602050305030304" pitchFamily="18" charset="0"/>
              </a:rPr>
              <a:t>της </a:t>
            </a:r>
            <a:r>
              <a:rPr lang="sv-SE" sz="2800" dirty="0">
                <a:latin typeface="Book Antiqua" panose="02040602050305030304" pitchFamily="18" charset="0"/>
              </a:rPr>
              <a:t>Helen May</a:t>
            </a:r>
          </a:p>
          <a:p>
            <a:pPr lvl="2"/>
            <a:r>
              <a:rPr lang="el-GR" sz="2000" dirty="0">
                <a:latin typeface="Book Antiqua" panose="02040602050305030304" pitchFamily="18" charset="0"/>
              </a:rPr>
              <a:t>ιστορία του παρόντος</a:t>
            </a:r>
            <a:endParaRPr lang="sv-SE" sz="2000" dirty="0">
              <a:latin typeface="Book Antiqua" panose="02040602050305030304" pitchFamily="18" charset="0"/>
            </a:endParaRPr>
          </a:p>
          <a:p>
            <a:endParaRPr lang="sv-SE" sz="2800" dirty="0">
              <a:latin typeface="Book Antiqua" panose="02040602050305030304" pitchFamily="18" charset="0"/>
            </a:endParaRPr>
          </a:p>
          <a:p>
            <a:r>
              <a:rPr lang="sv-SE" sz="2800" dirty="0">
                <a:latin typeface="Book Antiqua" panose="02040602050305030304" pitchFamily="18" charset="0"/>
              </a:rPr>
              <a:t>3</a:t>
            </a:r>
            <a:r>
              <a:rPr lang="el-GR" sz="2800" dirty="0">
                <a:latin typeface="Book Antiqua" panose="02040602050305030304" pitchFamily="18" charset="0"/>
              </a:rPr>
              <a:t>. Αποκλείοντας τα Κορίτσια</a:t>
            </a:r>
            <a:r>
              <a:rPr lang="sv-SE" sz="2800" dirty="0">
                <a:latin typeface="Book Antiqua" panose="02040602050305030304" pitchFamily="18" charset="0"/>
              </a:rPr>
              <a:t>: </a:t>
            </a:r>
            <a:r>
              <a:rPr lang="el-GR" sz="2800" dirty="0">
                <a:latin typeface="Book Antiqua" panose="02040602050305030304" pitchFamily="18" charset="0"/>
              </a:rPr>
              <a:t>Κορίτσια και μαθηματικά</a:t>
            </a:r>
            <a:r>
              <a:rPr lang="sv-SE" sz="2800" dirty="0">
                <a:latin typeface="Book Antiqua" panose="02040602050305030304" pitchFamily="18" charset="0"/>
              </a:rPr>
              <a:t> </a:t>
            </a:r>
            <a:r>
              <a:rPr lang="el-GR" sz="2800" dirty="0">
                <a:latin typeface="Book Antiqua" panose="02040602050305030304" pitchFamily="18" charset="0"/>
              </a:rPr>
              <a:t>της </a:t>
            </a:r>
            <a:r>
              <a:rPr lang="sv-SE" sz="2800" dirty="0">
                <a:latin typeface="Book Antiqua" panose="02040602050305030304" pitchFamily="18" charset="0"/>
              </a:rPr>
              <a:t>Valerie </a:t>
            </a:r>
            <a:r>
              <a:rPr lang="sv-SE" sz="2800" dirty="0" err="1">
                <a:latin typeface="Book Antiqua" panose="02040602050305030304" pitchFamily="18" charset="0"/>
              </a:rPr>
              <a:t>Walkerdine</a:t>
            </a:r>
            <a:endParaRPr lang="el-GR" sz="2800" dirty="0">
              <a:latin typeface="Book Antiqua" panose="02040602050305030304" pitchFamily="18" charset="0"/>
            </a:endParaRPr>
          </a:p>
          <a:p>
            <a:pPr lvl="2"/>
            <a:r>
              <a:rPr lang="el-GR" sz="2000" dirty="0" err="1">
                <a:latin typeface="Book Antiqua" panose="02040602050305030304" pitchFamily="18" charset="0"/>
              </a:rPr>
              <a:t>ζητ</a:t>
            </a:r>
            <a:r>
              <a:rPr lang="sv-SE" sz="2000" dirty="0" err="1">
                <a:latin typeface="Book Antiqua" panose="02040602050305030304" pitchFamily="18" charset="0"/>
              </a:rPr>
              <a:t>ή</a:t>
            </a:r>
            <a:r>
              <a:rPr lang="el-GR" sz="2000" dirty="0" err="1">
                <a:latin typeface="Book Antiqua" panose="02040602050305030304" pitchFamily="18" charset="0"/>
              </a:rPr>
              <a:t>ματα</a:t>
            </a:r>
            <a:r>
              <a:rPr lang="el-GR" sz="2000" dirty="0">
                <a:latin typeface="Book Antiqua" panose="02040602050305030304" pitchFamily="18" charset="0"/>
              </a:rPr>
              <a:t> ένταξης και αποκλεισμού</a:t>
            </a:r>
          </a:p>
          <a:p>
            <a:endParaRPr lang="sv-SE" sz="2800" dirty="0">
              <a:latin typeface="Book Antiqua" panose="02040602050305030304" pitchFamily="18" charset="0"/>
            </a:endParaRPr>
          </a:p>
        </p:txBody>
      </p:sp>
    </p:spTree>
    <p:extLst>
      <p:ext uri="{BB962C8B-B14F-4D97-AF65-F5344CB8AC3E}">
        <p14:creationId xmlns:p14="http://schemas.microsoft.com/office/powerpoint/2010/main" val="12720876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485900" y="1428750"/>
            <a:ext cx="6172200" cy="1028700"/>
          </a:xfrm>
        </p:spPr>
        <p:txBody>
          <a:bodyPr/>
          <a:lstStyle/>
          <a:p>
            <a:pPr eaLnBrk="1" hangingPunct="1"/>
            <a:endParaRPr lang="el-GR" sz="2400" b="1" dirty="0">
              <a:solidFill>
                <a:schemeClr val="bg1">
                  <a:lumMod val="50000"/>
                </a:schemeClr>
              </a:solidFill>
              <a:latin typeface="Century Gothic" pitchFamily="34" charset="0"/>
            </a:endParaRPr>
          </a:p>
        </p:txBody>
      </p:sp>
      <p:graphicFrame>
        <p:nvGraphicFramePr>
          <p:cNvPr id="4" name="Content Placeholder 3"/>
          <p:cNvGraphicFramePr>
            <a:graphicFrameLocks noGrp="1"/>
          </p:cNvGraphicFramePr>
          <p:nvPr>
            <p:ph idx="1"/>
          </p:nvPr>
        </p:nvGraphicFramePr>
        <p:xfrm>
          <a:off x="1600200" y="2800350"/>
          <a:ext cx="6172200" cy="194310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tblGrid>
              <a:tr h="1943100">
                <a:tc>
                  <a:txBody>
                    <a:bodyPr/>
                    <a:lstStyle/>
                    <a:p>
                      <a:endParaRPr lang="el-GR" sz="1400" dirty="0"/>
                    </a:p>
                  </a:txBody>
                  <a:tcPr marL="68580" marR="68580" marT="34290" marB="34290"/>
                </a:tc>
                <a:tc>
                  <a:txBody>
                    <a:bodyPr/>
                    <a:lstStyle/>
                    <a:p>
                      <a:endParaRPr lang="el-GR" sz="1400" dirty="0"/>
                    </a:p>
                  </a:txBody>
                  <a:tcPr marL="68580" marR="68580" marT="34290" marB="34290"/>
                </a:tc>
                <a:tc>
                  <a:txBody>
                    <a:bodyPr/>
                    <a:lstStyle/>
                    <a:p>
                      <a:endParaRPr lang="el-GR" sz="1400" dirty="0"/>
                    </a:p>
                  </a:txBody>
                  <a:tcPr marL="68580" marR="68580" marT="34290" marB="34290"/>
                </a:tc>
                <a:extLst>
                  <a:ext uri="{0D108BD9-81ED-4DB2-BD59-A6C34878D82A}">
                    <a16:rowId xmlns:a16="http://schemas.microsoft.com/office/drawing/2014/main" val="10000"/>
                  </a:ext>
                </a:extLst>
              </a:tr>
            </a:tbl>
          </a:graphicData>
        </a:graphic>
      </p:graphicFrame>
      <p:pic>
        <p:nvPicPr>
          <p:cNvPr id="39949" name="Picture 4" descr="C:\WINDOWS\Desktop\4 παιδιά\κόμποι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3086100"/>
            <a:ext cx="16573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50" name="Εικόνα 1" descr="C:\Users\Geo\Documents\Μαθηματικά\διπλ. 1-12-2008\ΧΕΡΙΑ+ΚΟΜΠΟΙ+ΒΟΤΣΑΛΑ\ΧΕΡΙΑ 4-3-2008\2+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1650" y="3086100"/>
            <a:ext cx="17145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51" name="Picture 2" descr="C:\WINDOWS\Desktop\4 παιδιά\έξι καναρίνια.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1900" y="3086100"/>
            <a:ext cx="1771650" cy="1425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80419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314450" y="1028700"/>
            <a:ext cx="6686550" cy="594095"/>
          </a:xfrm>
        </p:spPr>
        <p:txBody>
          <a:bodyPr>
            <a:normAutofit fontScale="90000"/>
          </a:bodyPr>
          <a:lstStyle/>
          <a:p>
            <a:pPr eaLnBrk="1" hangingPunct="1"/>
            <a:br>
              <a:rPr lang="en-US" sz="2400" b="1" dirty="0">
                <a:solidFill>
                  <a:schemeClr val="bg1">
                    <a:lumMod val="50000"/>
                  </a:schemeClr>
                </a:solidFill>
              </a:rPr>
            </a:br>
            <a:r>
              <a:rPr lang="en-US" sz="2400" b="1" dirty="0" err="1">
                <a:solidFill>
                  <a:schemeClr val="bg1">
                    <a:lumMod val="50000"/>
                  </a:schemeClr>
                </a:solidFill>
                <a:latin typeface="Times New Roman" charset="0"/>
                <a:ea typeface="Times New Roman" charset="0"/>
                <a:cs typeface="Times New Roman" charset="0"/>
              </a:rPr>
              <a:t>Quipu</a:t>
            </a:r>
            <a:r>
              <a:rPr lang="en-US" sz="2400" b="1" dirty="0">
                <a:solidFill>
                  <a:schemeClr val="bg1">
                    <a:lumMod val="50000"/>
                  </a:schemeClr>
                </a:solidFill>
                <a:latin typeface="Times New Roman" charset="0"/>
                <a:ea typeface="Times New Roman" charset="0"/>
                <a:cs typeface="Times New Roman" charset="0"/>
              </a:rPr>
              <a:t> - talking knots</a:t>
            </a:r>
            <a:endParaRPr lang="en-GB" sz="2400" b="1" dirty="0">
              <a:solidFill>
                <a:schemeClr val="bg1">
                  <a:lumMod val="50000"/>
                </a:schemeClr>
              </a:solidFill>
              <a:latin typeface="Times New Roman" charset="0"/>
              <a:ea typeface="Times New Roman" charset="0"/>
              <a:cs typeface="Times New Roman" charset="0"/>
            </a:endParaRPr>
          </a:p>
        </p:txBody>
      </p:sp>
      <p:graphicFrame>
        <p:nvGraphicFramePr>
          <p:cNvPr id="41987" name="Object 0"/>
          <p:cNvGraphicFramePr>
            <a:graphicFrameLocks noChangeAspect="1"/>
          </p:cNvGraphicFramePr>
          <p:nvPr/>
        </p:nvGraphicFramePr>
        <p:xfrm>
          <a:off x="2800351" y="1943100"/>
          <a:ext cx="3651647" cy="3776663"/>
        </p:xfrm>
        <a:graphic>
          <a:graphicData uri="http://schemas.openxmlformats.org/presentationml/2006/ole">
            <mc:AlternateContent xmlns:mc="http://schemas.openxmlformats.org/markup-compatibility/2006">
              <mc:Choice xmlns:v="urn:schemas-microsoft-com:vml" Requires="v">
                <p:oleObj spid="_x0000_s32774" r:id="rId4" imgW="2781688" imgH="2876190" progId="">
                  <p:embed/>
                </p:oleObj>
              </mc:Choice>
              <mc:Fallback>
                <p:oleObj r:id="rId4" imgW="2781688" imgH="2876190" progId="">
                  <p:embed/>
                  <p:pic>
                    <p:nvPicPr>
                      <p:cNvPr id="41987" name="Object 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0351" y="1943100"/>
                        <a:ext cx="3651647" cy="3776663"/>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3063725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v-SE" sz="2700" dirty="0" err="1">
                <a:solidFill>
                  <a:schemeClr val="bg1">
                    <a:lumMod val="50000"/>
                  </a:schemeClr>
                </a:solidFill>
                <a:latin typeface="Times New Roman" charset="0"/>
                <a:ea typeface="Times New Roman" charset="0"/>
                <a:cs typeface="Times New Roman" charset="0"/>
              </a:rPr>
              <a:t>Trusting</a:t>
            </a:r>
            <a:r>
              <a:rPr lang="sv-SE" sz="2700" dirty="0">
                <a:solidFill>
                  <a:schemeClr val="bg1">
                    <a:lumMod val="50000"/>
                  </a:schemeClr>
                </a:solidFill>
                <a:latin typeface="Times New Roman" charset="0"/>
                <a:ea typeface="Times New Roman" charset="0"/>
                <a:cs typeface="Times New Roman" charset="0"/>
              </a:rPr>
              <a:t> </a:t>
            </a:r>
            <a:r>
              <a:rPr lang="sv-SE" sz="2700" dirty="0" err="1">
                <a:solidFill>
                  <a:schemeClr val="bg1">
                    <a:lumMod val="50000"/>
                  </a:schemeClr>
                </a:solidFill>
                <a:latin typeface="Times New Roman" charset="0"/>
                <a:ea typeface="Times New Roman" charset="0"/>
                <a:cs typeface="Times New Roman" charset="0"/>
              </a:rPr>
              <a:t>bodies</a:t>
            </a:r>
            <a:r>
              <a:rPr lang="sv-SE" sz="2700" dirty="0">
                <a:solidFill>
                  <a:schemeClr val="bg1">
                    <a:lumMod val="50000"/>
                  </a:schemeClr>
                </a:solidFill>
                <a:latin typeface="Times New Roman" charset="0"/>
                <a:ea typeface="Times New Roman" charset="0"/>
                <a:cs typeface="Times New Roman" charset="0"/>
              </a:rPr>
              <a:t> for </a:t>
            </a:r>
            <a:r>
              <a:rPr lang="sv-SE" sz="2700" dirty="0" err="1">
                <a:solidFill>
                  <a:schemeClr val="bg1">
                    <a:lumMod val="50000"/>
                  </a:schemeClr>
                </a:solidFill>
                <a:latin typeface="Times New Roman" charset="0"/>
                <a:ea typeface="Times New Roman" charset="0"/>
                <a:cs typeface="Times New Roman" charset="0"/>
              </a:rPr>
              <a:t>counting</a:t>
            </a:r>
            <a:endParaRPr lang="el-GR" sz="2700" dirty="0">
              <a:solidFill>
                <a:schemeClr val="bg1">
                  <a:lumMod val="50000"/>
                </a:schemeClr>
              </a:solidFill>
              <a:latin typeface="Times New Roman" charset="0"/>
              <a:ea typeface="Times New Roman" charset="0"/>
              <a:cs typeface="Times New Roman" charset="0"/>
            </a:endParaRPr>
          </a:p>
        </p:txBody>
      </p:sp>
      <p:sp>
        <p:nvSpPr>
          <p:cNvPr id="3" name="Content Placeholder 2"/>
          <p:cNvSpPr>
            <a:spLocks noGrp="1"/>
          </p:cNvSpPr>
          <p:nvPr>
            <p:ph idx="1"/>
          </p:nvPr>
        </p:nvSpPr>
        <p:spPr/>
        <p:txBody>
          <a:bodyPr/>
          <a:lstStyle/>
          <a:p>
            <a:pPr marL="0" indent="0">
              <a:buNone/>
            </a:pPr>
            <a:endParaRPr lang="el-GR" dirty="0"/>
          </a:p>
          <a:p>
            <a:pPr marL="0" indent="0">
              <a:buNone/>
            </a:pPr>
            <a:endParaRPr lang="el-GR" dirty="0"/>
          </a:p>
          <a:p>
            <a:pPr marL="0" indent="0">
              <a:buNone/>
            </a:pPr>
            <a:endParaRPr lang="el-GR" dirty="0"/>
          </a:p>
        </p:txBody>
      </p:sp>
      <p:pic>
        <p:nvPicPr>
          <p:cNvPr id="8194" name="Picture 2" descr="C:\Users\chronaki\Desktop\Papers2011_2012-2013\synedrio Irene Nakou_Volos\counting 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780" y="2629408"/>
            <a:ext cx="3057525" cy="1793081"/>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chronaki\Desktop\Papers2011_2012-2013\synedrio Irene Nakou_Volos\counting 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659155"/>
            <a:ext cx="3385166" cy="1763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29574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5950" y="1063228"/>
            <a:ext cx="5772150" cy="879872"/>
          </a:xfrm>
        </p:spPr>
        <p:txBody>
          <a:bodyPr>
            <a:noAutofit/>
          </a:bodyPr>
          <a:lstStyle/>
          <a:p>
            <a:r>
              <a:rPr lang="en-US" sz="2700" dirty="0">
                <a:solidFill>
                  <a:schemeClr val="bg1">
                    <a:lumMod val="50000"/>
                  </a:schemeClr>
                </a:solidFill>
                <a:latin typeface="Times New Roman" charset="0"/>
                <a:ea typeface="Times New Roman" charset="0"/>
                <a:cs typeface="Times New Roman" charset="0"/>
              </a:rPr>
              <a:t>How can I trust my own counting?</a:t>
            </a:r>
            <a:r>
              <a:rPr lang="el-GR" sz="2700" dirty="0">
                <a:solidFill>
                  <a:schemeClr val="bg1">
                    <a:lumMod val="50000"/>
                  </a:schemeClr>
                </a:solidFill>
                <a:latin typeface="Times New Roman" charset="0"/>
                <a:ea typeface="Times New Roman" charset="0"/>
                <a:cs typeface="Times New Roman" charset="0"/>
              </a:rPr>
              <a:t>...</a:t>
            </a:r>
          </a:p>
        </p:txBody>
      </p:sp>
      <p:pic>
        <p:nvPicPr>
          <p:cNvPr id="13314" name="Picture 2" descr="C:\Users\chronaki\Desktop\ADMIN_Volos_2011\Hmerida_Mathematics_EarlyAges_2012\fotos\8photos\Picture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85950" y="2080512"/>
            <a:ext cx="4857750" cy="3565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6565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7870" y="1200150"/>
            <a:ext cx="4843130" cy="1714500"/>
          </a:xfrm>
        </p:spPr>
        <p:txBody>
          <a:bodyPr rtlCol="0">
            <a:normAutofit/>
          </a:bodyPr>
          <a:lstStyle/>
          <a:p>
            <a:pPr>
              <a:defRPr/>
            </a:pPr>
            <a:r>
              <a:rPr lang="sv-SE" sz="2400" dirty="0" err="1">
                <a:solidFill>
                  <a:schemeClr val="tx1">
                    <a:lumMod val="65000"/>
                    <a:lumOff val="35000"/>
                  </a:schemeClr>
                </a:solidFill>
                <a:latin typeface="Courier New" pitchFamily="49" charset="0"/>
                <a:cs typeface="Courier New" pitchFamily="49" charset="0"/>
              </a:rPr>
              <a:t>How</a:t>
            </a:r>
            <a:r>
              <a:rPr lang="sv-SE" sz="2400" dirty="0">
                <a:solidFill>
                  <a:schemeClr val="tx1">
                    <a:lumMod val="65000"/>
                    <a:lumOff val="35000"/>
                  </a:schemeClr>
                </a:solidFill>
                <a:latin typeface="Courier New" pitchFamily="49" charset="0"/>
                <a:cs typeface="Courier New" pitchFamily="49" charset="0"/>
              </a:rPr>
              <a:t> </a:t>
            </a:r>
            <a:r>
              <a:rPr lang="sv-SE" sz="2400" dirty="0" err="1">
                <a:solidFill>
                  <a:schemeClr val="tx1">
                    <a:lumMod val="65000"/>
                    <a:lumOff val="35000"/>
                  </a:schemeClr>
                </a:solidFill>
                <a:latin typeface="Courier New" pitchFamily="49" charset="0"/>
                <a:cs typeface="Courier New" pitchFamily="49" charset="0"/>
              </a:rPr>
              <a:t>many</a:t>
            </a:r>
            <a:r>
              <a:rPr lang="sv-SE" sz="2400" dirty="0">
                <a:solidFill>
                  <a:schemeClr val="tx1">
                    <a:lumMod val="65000"/>
                    <a:lumOff val="35000"/>
                  </a:schemeClr>
                </a:solidFill>
                <a:latin typeface="Courier New" pitchFamily="49" charset="0"/>
                <a:cs typeface="Courier New" pitchFamily="49" charset="0"/>
              </a:rPr>
              <a:t> hens?</a:t>
            </a:r>
            <a:br>
              <a:rPr lang="el-GR" sz="2400" dirty="0">
                <a:solidFill>
                  <a:schemeClr val="tx1">
                    <a:lumMod val="65000"/>
                    <a:lumOff val="35000"/>
                  </a:schemeClr>
                </a:solidFill>
                <a:latin typeface="Courier New" pitchFamily="49" charset="0"/>
                <a:cs typeface="Courier New" pitchFamily="49" charset="0"/>
              </a:rPr>
            </a:br>
            <a:r>
              <a:rPr lang="sv-SE" sz="2400" dirty="0" err="1">
                <a:solidFill>
                  <a:schemeClr val="tx1">
                    <a:lumMod val="65000"/>
                    <a:lumOff val="35000"/>
                  </a:schemeClr>
                </a:solidFill>
                <a:latin typeface="Courier New" pitchFamily="49" charset="0"/>
                <a:cs typeface="Courier New" pitchFamily="49" charset="0"/>
              </a:rPr>
              <a:t>How</a:t>
            </a:r>
            <a:r>
              <a:rPr lang="sv-SE" sz="2400" dirty="0">
                <a:solidFill>
                  <a:schemeClr val="tx1">
                    <a:lumMod val="65000"/>
                    <a:lumOff val="35000"/>
                  </a:schemeClr>
                </a:solidFill>
                <a:latin typeface="Courier New" pitchFamily="49" charset="0"/>
                <a:cs typeface="Courier New" pitchFamily="49" charset="0"/>
              </a:rPr>
              <a:t> </a:t>
            </a:r>
            <a:r>
              <a:rPr lang="sv-SE" sz="2400" dirty="0" err="1">
                <a:solidFill>
                  <a:schemeClr val="tx1">
                    <a:lumMod val="65000"/>
                    <a:lumOff val="35000"/>
                  </a:schemeClr>
                </a:solidFill>
                <a:latin typeface="Courier New" pitchFamily="49" charset="0"/>
                <a:cs typeface="Courier New" pitchFamily="49" charset="0"/>
              </a:rPr>
              <a:t>many</a:t>
            </a:r>
            <a:r>
              <a:rPr lang="sv-SE" sz="2400" dirty="0">
                <a:solidFill>
                  <a:schemeClr val="tx1">
                    <a:lumMod val="65000"/>
                    <a:lumOff val="35000"/>
                  </a:schemeClr>
                </a:solidFill>
                <a:latin typeface="Courier New" pitchFamily="49" charset="0"/>
                <a:cs typeface="Courier New" pitchFamily="49" charset="0"/>
              </a:rPr>
              <a:t> </a:t>
            </a:r>
            <a:r>
              <a:rPr lang="sv-SE" sz="2400" dirty="0" err="1">
                <a:solidFill>
                  <a:schemeClr val="tx1">
                    <a:lumMod val="65000"/>
                    <a:lumOff val="35000"/>
                  </a:schemeClr>
                </a:solidFill>
                <a:latin typeface="Courier New" pitchFamily="49" charset="0"/>
                <a:cs typeface="Courier New" pitchFamily="49" charset="0"/>
              </a:rPr>
              <a:t>alltogether</a:t>
            </a:r>
            <a:r>
              <a:rPr lang="sv-SE" sz="2400" dirty="0">
                <a:solidFill>
                  <a:schemeClr val="tx1">
                    <a:lumMod val="65000"/>
                    <a:lumOff val="35000"/>
                  </a:schemeClr>
                </a:solidFill>
                <a:latin typeface="Courier New" pitchFamily="49" charset="0"/>
                <a:cs typeface="Courier New" pitchFamily="49" charset="0"/>
              </a:rPr>
              <a:t>?</a:t>
            </a:r>
            <a:endParaRPr lang="el-GR" sz="2100" dirty="0">
              <a:solidFill>
                <a:schemeClr val="tx1">
                  <a:lumMod val="65000"/>
                  <a:lumOff val="35000"/>
                </a:schemeClr>
              </a:solidFill>
              <a:latin typeface="Courier New" pitchFamily="49" charset="0"/>
              <a:cs typeface="Courier New" pitchFamily="49" charset="0"/>
            </a:endParaRPr>
          </a:p>
        </p:txBody>
      </p:sp>
      <p:pic>
        <p:nvPicPr>
          <p:cNvPr id="35843" name="Content Placeholder 3" descr="C:\WINDOWS\Desktop\4 παιδιά\κότες.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1176427" y="1485900"/>
            <a:ext cx="1257300" cy="1428750"/>
          </a:xfrm>
        </p:spPr>
      </p:pic>
      <p:sp>
        <p:nvSpPr>
          <p:cNvPr id="35844" name="Rectangle 2"/>
          <p:cNvSpPr>
            <a:spLocks noChangeArrowheads="1"/>
          </p:cNvSpPr>
          <p:nvPr/>
        </p:nvSpPr>
        <p:spPr bwMode="auto">
          <a:xfrm>
            <a:off x="1143001" y="707209"/>
            <a:ext cx="184731"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l-GR" sz="1350">
              <a:latin typeface="Century Gothic" pitchFamily="34" charset="0"/>
            </a:endParaRPr>
          </a:p>
        </p:txBody>
      </p:sp>
      <p:graphicFrame>
        <p:nvGraphicFramePr>
          <p:cNvPr id="9" name="Table 8"/>
          <p:cNvGraphicFramePr>
            <a:graphicFrameLocks noGrp="1"/>
          </p:cNvGraphicFramePr>
          <p:nvPr/>
        </p:nvGraphicFramePr>
        <p:xfrm>
          <a:off x="1657351" y="3257550"/>
          <a:ext cx="5829300" cy="2286000"/>
        </p:xfrm>
        <a:graphic>
          <a:graphicData uri="http://schemas.openxmlformats.org/drawingml/2006/table">
            <a:tbl>
              <a:tblPr firstRow="1" bandRow="1">
                <a:tableStyleId>{5C22544A-7EE6-4342-B048-85BDC9FD1C3A}</a:tableStyleId>
              </a:tblPr>
              <a:tblGrid>
                <a:gridCol w="1771649">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00251">
                  <a:extLst>
                    <a:ext uri="{9D8B030D-6E8A-4147-A177-3AD203B41FA5}">
                      <a16:colId xmlns:a16="http://schemas.microsoft.com/office/drawing/2014/main" val="20002"/>
                    </a:ext>
                  </a:extLst>
                </a:gridCol>
              </a:tblGrid>
              <a:tr h="2286000">
                <a:tc>
                  <a:txBody>
                    <a:bodyPr/>
                    <a:lstStyle/>
                    <a:p>
                      <a:endParaRPr lang="el-GR" sz="1400" dirty="0"/>
                    </a:p>
                  </a:txBody>
                  <a:tcPr marL="68580" marR="68580" marT="34290" marB="3429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sz="1400" dirty="0"/>
                    </a:p>
                    <a:p>
                      <a:endParaRPr lang="el-GR" sz="1400" dirty="0"/>
                    </a:p>
                  </a:txBody>
                  <a:tcPr marL="68580" marR="68580" marT="34290" marB="34290"/>
                </a:tc>
                <a:tc>
                  <a:txBody>
                    <a:bodyPr/>
                    <a:lstStyle/>
                    <a:p>
                      <a:endParaRPr lang="el-GR" sz="1400" dirty="0"/>
                    </a:p>
                  </a:txBody>
                  <a:tcPr marL="68580" marR="68580" marT="34290" marB="34290"/>
                </a:tc>
                <a:extLst>
                  <a:ext uri="{0D108BD9-81ED-4DB2-BD59-A6C34878D82A}">
                    <a16:rowId xmlns:a16="http://schemas.microsoft.com/office/drawing/2014/main" val="10000"/>
                  </a:ext>
                </a:extLst>
              </a:tr>
            </a:tbl>
          </a:graphicData>
        </a:graphic>
      </p:graphicFrame>
      <p:graphicFrame>
        <p:nvGraphicFramePr>
          <p:cNvPr id="35855" name="Object 2"/>
          <p:cNvGraphicFramePr>
            <a:graphicFrameLocks noChangeAspect="1"/>
          </p:cNvGraphicFramePr>
          <p:nvPr/>
        </p:nvGraphicFramePr>
        <p:xfrm>
          <a:off x="5474810" y="3345202"/>
          <a:ext cx="1956848" cy="2162150"/>
        </p:xfrm>
        <a:graphic>
          <a:graphicData uri="http://schemas.openxmlformats.org/presentationml/2006/ole">
            <mc:AlternateContent xmlns:mc="http://schemas.openxmlformats.org/markup-compatibility/2006">
              <mc:Choice xmlns:v="urn:schemas-microsoft-com:vml" Requires="v">
                <p:oleObj spid="_x0000_s33798" name="Slide" r:id="rId4" imgW="4570415" imgH="3427482" progId="PowerPoint.Slide.12">
                  <p:embed/>
                </p:oleObj>
              </mc:Choice>
              <mc:Fallback>
                <p:oleObj name="Slide" r:id="rId4" imgW="4570415" imgH="3427482" progId="PowerPoint.Slide.12">
                  <p:embed/>
                  <p:pic>
                    <p:nvPicPr>
                      <p:cNvPr id="35855"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4810" y="3345202"/>
                        <a:ext cx="1956848" cy="2162150"/>
                      </a:xfrm>
                      <a:prstGeom prst="rect">
                        <a:avLst/>
                      </a:prstGeom>
                      <a:noFill/>
                      <a:ln>
                        <a:noFill/>
                      </a:ln>
                    </p:spPr>
                  </p:pic>
                </p:oleObj>
              </mc:Fallback>
            </mc:AlternateContent>
          </a:graphicData>
        </a:graphic>
      </p:graphicFrame>
      <p:pic>
        <p:nvPicPr>
          <p:cNvPr id="35856"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43300" y="3314700"/>
            <a:ext cx="1918569" cy="219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7"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58709" y="3314700"/>
            <a:ext cx="1784591" cy="219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798773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485900" y="1063228"/>
            <a:ext cx="6172200" cy="1108472"/>
          </a:xfrm>
        </p:spPr>
        <p:txBody>
          <a:bodyPr/>
          <a:lstStyle/>
          <a:p>
            <a:pPr eaLnBrk="1" hangingPunct="1"/>
            <a:endParaRPr lang="el-GR" sz="2700" dirty="0">
              <a:latin typeface="Courier New" pitchFamily="49" charset="0"/>
              <a:cs typeface="Courier New" pitchFamily="49" charset="0"/>
            </a:endParaRPr>
          </a:p>
        </p:txBody>
      </p:sp>
      <p:graphicFrame>
        <p:nvGraphicFramePr>
          <p:cNvPr id="4" name="Content Placeholder 3"/>
          <p:cNvGraphicFramePr>
            <a:graphicFrameLocks noGrp="1"/>
          </p:cNvGraphicFramePr>
          <p:nvPr>
            <p:ph idx="1"/>
          </p:nvPr>
        </p:nvGraphicFramePr>
        <p:xfrm>
          <a:off x="1371600" y="2743200"/>
          <a:ext cx="6457950" cy="2286000"/>
        </p:xfrm>
        <a:graphic>
          <a:graphicData uri="http://schemas.openxmlformats.org/drawingml/2006/table">
            <a:tbl>
              <a:tblPr firstRow="1" bandRow="1">
                <a:tableStyleId>{5C22544A-7EE6-4342-B048-85BDC9FD1C3A}</a:tableStyleId>
              </a:tblPr>
              <a:tblGrid>
                <a:gridCol w="2152650">
                  <a:extLst>
                    <a:ext uri="{9D8B030D-6E8A-4147-A177-3AD203B41FA5}">
                      <a16:colId xmlns:a16="http://schemas.microsoft.com/office/drawing/2014/main" val="20000"/>
                    </a:ext>
                  </a:extLst>
                </a:gridCol>
                <a:gridCol w="2152650">
                  <a:extLst>
                    <a:ext uri="{9D8B030D-6E8A-4147-A177-3AD203B41FA5}">
                      <a16:colId xmlns:a16="http://schemas.microsoft.com/office/drawing/2014/main" val="20001"/>
                    </a:ext>
                  </a:extLst>
                </a:gridCol>
                <a:gridCol w="2152650">
                  <a:extLst>
                    <a:ext uri="{9D8B030D-6E8A-4147-A177-3AD203B41FA5}">
                      <a16:colId xmlns:a16="http://schemas.microsoft.com/office/drawing/2014/main" val="20002"/>
                    </a:ext>
                  </a:extLst>
                </a:gridCol>
              </a:tblGrid>
              <a:tr h="2286000">
                <a:tc>
                  <a:txBody>
                    <a:bodyPr/>
                    <a:lstStyle/>
                    <a:p>
                      <a:endParaRPr lang="el-GR" sz="1400" dirty="0"/>
                    </a:p>
                  </a:txBody>
                  <a:tcPr marL="68580" marR="68580" marT="34290" marB="34290"/>
                </a:tc>
                <a:tc>
                  <a:txBody>
                    <a:bodyPr/>
                    <a:lstStyle/>
                    <a:p>
                      <a:endParaRPr lang="el-GR" sz="1400" dirty="0"/>
                    </a:p>
                  </a:txBody>
                  <a:tcPr marL="68580" marR="68580" marT="34290" marB="34290"/>
                </a:tc>
                <a:tc>
                  <a:txBody>
                    <a:bodyPr/>
                    <a:lstStyle/>
                    <a:p>
                      <a:endParaRPr lang="el-GR" sz="1400" dirty="0"/>
                    </a:p>
                  </a:txBody>
                  <a:tcPr marL="68580" marR="68580" marT="34290" marB="34290"/>
                </a:tc>
                <a:extLst>
                  <a:ext uri="{0D108BD9-81ED-4DB2-BD59-A6C34878D82A}">
                    <a16:rowId xmlns:a16="http://schemas.microsoft.com/office/drawing/2014/main" val="10000"/>
                  </a:ext>
                </a:extLst>
              </a:tr>
            </a:tbl>
          </a:graphicData>
        </a:graphic>
      </p:graphicFrame>
      <p:pic>
        <p:nvPicPr>
          <p:cNvPr id="368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4450" y="2780111"/>
            <a:ext cx="2114550" cy="222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8" name="Content Placeholder 3" descr="C:\WINDOWS\Desktop\4 παιδιά\2ο πλαίσιο - σημάδια 2 jpg.jp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3543300" y="2780110"/>
            <a:ext cx="2057400" cy="222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9" name="Content Placeholder 3" descr="C:\WINDOWS\Desktop\4 παιδιά\Γιώργος σημάδια μετά 3η παραλλαγή.jpg"/>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5772150" y="2780110"/>
            <a:ext cx="2000250" cy="222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04909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Content Placeholder 3" descr="C:\WINDOWS\Desktop\4 παιδιά\2ο πλαίσιο - σημάδια 2 jpg.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1600200" y="1257300"/>
            <a:ext cx="5943600" cy="4400550"/>
          </a:xfrm>
        </p:spPr>
      </p:pic>
    </p:spTree>
    <p:extLst>
      <p:ext uri="{BB962C8B-B14F-4D97-AF65-F5344CB8AC3E}">
        <p14:creationId xmlns:p14="http://schemas.microsoft.com/office/powerpoint/2010/main" val="7705906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Content Placeholder 3" descr="C:\WINDOWS\Desktop\4 παιδιά\Γιώργος σημάδια μετά 3η παραλλαγή.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1600200" y="1200150"/>
            <a:ext cx="5943600" cy="4457700"/>
          </a:xfrm>
        </p:spPr>
      </p:pic>
    </p:spTree>
    <p:extLst>
      <p:ext uri="{BB962C8B-B14F-4D97-AF65-F5344CB8AC3E}">
        <p14:creationId xmlns:p14="http://schemas.microsoft.com/office/powerpoint/2010/main" val="41366726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49A28627-2A8F-0746-B103-F85421005C7B}"/>
              </a:ext>
            </a:extLst>
          </p:cNvPr>
          <p:cNvSpPr>
            <a:spLocks noGrp="1" noChangeArrowheads="1"/>
          </p:cNvSpPr>
          <p:nvPr>
            <p:ph type="title"/>
          </p:nvPr>
        </p:nvSpPr>
        <p:spPr>
          <a:xfrm>
            <a:off x="0" y="274638"/>
            <a:ext cx="9144000" cy="850900"/>
          </a:xfrm>
        </p:spPr>
        <p:txBody>
          <a:bodyPr/>
          <a:lstStyle/>
          <a:p>
            <a:pPr algn="l" eaLnBrk="1" hangingPunct="1"/>
            <a:r>
              <a:rPr lang="el-GR" altLang="sv-SE" sz="3600" b="1">
                <a:solidFill>
                  <a:srgbClr val="FF3300"/>
                </a:solidFill>
                <a:latin typeface="Comic Sans MS" panose="030F0902030302020204" pitchFamily="66" charset="0"/>
              </a:rPr>
              <a:t>Το </a:t>
            </a:r>
            <a:r>
              <a:rPr lang="en-US" altLang="sv-SE" sz="3600" b="1">
                <a:solidFill>
                  <a:srgbClr val="FF3300"/>
                </a:solidFill>
                <a:latin typeface="Comic Sans MS" panose="030F0902030302020204" pitchFamily="66" charset="0"/>
              </a:rPr>
              <a:t>project </a:t>
            </a:r>
            <a:r>
              <a:rPr lang="el-GR" altLang="sv-SE" sz="3600" b="1">
                <a:solidFill>
                  <a:srgbClr val="FF3300"/>
                </a:solidFill>
                <a:latin typeface="Comic Sans MS" panose="030F0902030302020204" pitchFamily="66" charset="0"/>
              </a:rPr>
              <a:t>για τους δεινόσαυρους....</a:t>
            </a:r>
            <a:endParaRPr lang="en-US" altLang="sv-SE" sz="3600" b="1">
              <a:solidFill>
                <a:srgbClr val="FF3300"/>
              </a:solidFill>
              <a:latin typeface="Comic Sans MS" panose="030F0902030302020204" pitchFamily="66" charset="0"/>
            </a:endParaRPr>
          </a:p>
        </p:txBody>
      </p:sp>
      <p:sp>
        <p:nvSpPr>
          <p:cNvPr id="4099" name="Rectangle 3">
            <a:extLst>
              <a:ext uri="{FF2B5EF4-FFF2-40B4-BE49-F238E27FC236}">
                <a16:creationId xmlns:a16="http://schemas.microsoft.com/office/drawing/2014/main" id="{C3075BB3-86F6-6B47-BE43-7B996D3E6856}"/>
              </a:ext>
            </a:extLst>
          </p:cNvPr>
          <p:cNvSpPr>
            <a:spLocks noGrp="1" noChangeArrowheads="1"/>
          </p:cNvSpPr>
          <p:nvPr>
            <p:ph type="body" idx="1"/>
          </p:nvPr>
        </p:nvSpPr>
        <p:spPr/>
        <p:txBody>
          <a:bodyPr/>
          <a:lstStyle/>
          <a:p>
            <a:pPr eaLnBrk="1" hangingPunct="1">
              <a:buFontTx/>
              <a:buNone/>
            </a:pPr>
            <a:r>
              <a:rPr lang="en-US" altLang="sv-SE" sz="2400">
                <a:latin typeface="Comic Sans MS" panose="030F0902030302020204" pitchFamily="66" charset="0"/>
              </a:rPr>
              <a:t>Paolo (5.8): </a:t>
            </a:r>
            <a:r>
              <a:rPr lang="el-GR" altLang="sv-SE" sz="2400">
                <a:latin typeface="Comic Sans MS" panose="030F0902030302020204" pitchFamily="66" charset="0"/>
              </a:rPr>
              <a:t>		Οι δεινόσαυροι είναι τεράστιοι....</a:t>
            </a:r>
            <a:endParaRPr lang="en-US" altLang="sv-SE" sz="2400">
              <a:latin typeface="Comic Sans MS" panose="030F0902030302020204" pitchFamily="66" charset="0"/>
            </a:endParaRPr>
          </a:p>
          <a:p>
            <a:pPr eaLnBrk="1" hangingPunct="1">
              <a:buFontTx/>
              <a:buNone/>
            </a:pPr>
            <a:r>
              <a:rPr lang="en-US" altLang="sv-SE" sz="2400">
                <a:latin typeface="Comic Sans MS" panose="030F0902030302020204" pitchFamily="66" charset="0"/>
              </a:rPr>
              <a:t>Federico (6.0): </a:t>
            </a:r>
            <a:r>
              <a:rPr lang="el-GR" altLang="sv-SE" sz="2400">
                <a:latin typeface="Comic Sans MS" panose="030F0902030302020204" pitchFamily="66" charset="0"/>
              </a:rPr>
              <a:t>	Είναι σχεδόν σαν να εξοντώναν ένα 			μυρμήγκι...</a:t>
            </a:r>
            <a:endParaRPr lang="en-US" altLang="sv-SE" sz="2400">
              <a:latin typeface="Comic Sans MS" panose="030F0902030302020204" pitchFamily="66" charset="0"/>
            </a:endParaRPr>
          </a:p>
          <a:p>
            <a:pPr eaLnBrk="1" hangingPunct="1">
              <a:buFontTx/>
              <a:buNone/>
            </a:pPr>
            <a:r>
              <a:rPr lang="en-US" altLang="sv-SE" sz="2400">
                <a:latin typeface="Comic Sans MS" panose="030F0902030302020204" pitchFamily="66" charset="0"/>
              </a:rPr>
              <a:t>Paolo:</a:t>
            </a:r>
            <a:r>
              <a:rPr lang="el-GR" altLang="sv-SE" sz="2400">
                <a:latin typeface="Comic Sans MS" panose="030F0902030302020204" pitchFamily="66" charset="0"/>
              </a:rPr>
              <a:t>			και οι δεινόσαυροι θα εξόντωναν εμάς!</a:t>
            </a:r>
            <a:endParaRPr lang="en-US" altLang="sv-SE" sz="2400">
              <a:latin typeface="Comic Sans MS" panose="030F0902030302020204" pitchFamily="66" charset="0"/>
            </a:endParaRPr>
          </a:p>
        </p:txBody>
      </p:sp>
      <p:sp>
        <p:nvSpPr>
          <p:cNvPr id="4100" name="Date Placeholder 3">
            <a:extLst>
              <a:ext uri="{FF2B5EF4-FFF2-40B4-BE49-F238E27FC236}">
                <a16:creationId xmlns:a16="http://schemas.microsoft.com/office/drawing/2014/main" id="{503E31A5-BAC2-F649-9485-1AC26333542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Άννα Χρονάκη</a:t>
            </a:r>
          </a:p>
        </p:txBody>
      </p:sp>
      <p:sp>
        <p:nvSpPr>
          <p:cNvPr id="4101" name="Footer Placeholder 4">
            <a:extLst>
              <a:ext uri="{FF2B5EF4-FFF2-40B4-BE49-F238E27FC236}">
                <a16:creationId xmlns:a16="http://schemas.microsoft.com/office/drawing/2014/main" id="{2F2BB050-E9CF-7341-87A7-98C76D1D0772}"/>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Πανεπιστήμιο Θεσσαλίας</a:t>
            </a:r>
          </a:p>
        </p:txBody>
      </p:sp>
    </p:spTree>
    <p:extLst>
      <p:ext uri="{BB962C8B-B14F-4D97-AF65-F5344CB8AC3E}">
        <p14:creationId xmlns:p14="http://schemas.microsoft.com/office/powerpoint/2010/main" val="27715031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Untitled-14 copy">
            <a:extLst>
              <a:ext uri="{FF2B5EF4-FFF2-40B4-BE49-F238E27FC236}">
                <a16:creationId xmlns:a16="http://schemas.microsoft.com/office/drawing/2014/main" id="{CAB67459-E20E-FE4D-B6F4-C35BE56569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0"/>
            <a:ext cx="62642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Date Placeholder 2">
            <a:extLst>
              <a:ext uri="{FF2B5EF4-FFF2-40B4-BE49-F238E27FC236}">
                <a16:creationId xmlns:a16="http://schemas.microsoft.com/office/drawing/2014/main" id="{6DE822FD-91D6-CA4D-949F-B7C6D8F2937D}"/>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Άννα Χρονάκη</a:t>
            </a:r>
          </a:p>
        </p:txBody>
      </p:sp>
      <p:sp>
        <p:nvSpPr>
          <p:cNvPr id="3076" name="Footer Placeholder 3">
            <a:extLst>
              <a:ext uri="{FF2B5EF4-FFF2-40B4-BE49-F238E27FC236}">
                <a16:creationId xmlns:a16="http://schemas.microsoft.com/office/drawing/2014/main" id="{ADDA4B56-91AF-A942-A1BD-A77688656FAA}"/>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Πανεπιστήμιο Θεσσαλίας</a:t>
            </a:r>
          </a:p>
        </p:txBody>
      </p:sp>
    </p:spTree>
    <p:extLst>
      <p:ext uri="{BB962C8B-B14F-4D97-AF65-F5344CB8AC3E}">
        <p14:creationId xmlns:p14="http://schemas.microsoft.com/office/powerpoint/2010/main" val="1999705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1143000"/>
          </a:xfrm>
        </p:spPr>
        <p:txBody>
          <a:bodyPr>
            <a:noAutofit/>
          </a:bodyPr>
          <a:lstStyle/>
          <a:p>
            <a:r>
              <a:rPr lang="el-GR" sz="3600" dirty="0">
                <a:latin typeface="Book Antiqua" pitchFamily="18" charset="0"/>
              </a:rPr>
              <a:t>Αποκλείοντας τα Κορίτσια</a:t>
            </a:r>
            <a:r>
              <a:rPr lang="en-US" sz="3600" dirty="0">
                <a:latin typeface="Book Antiqua" pitchFamily="18" charset="0"/>
              </a:rPr>
              <a:t>: </a:t>
            </a:r>
            <a:br>
              <a:rPr lang="el-GR" sz="3600" dirty="0">
                <a:latin typeface="Book Antiqua" pitchFamily="18" charset="0"/>
              </a:rPr>
            </a:br>
            <a:r>
              <a:rPr lang="el-GR" sz="3200" i="1" dirty="0">
                <a:latin typeface="Book Antiqua" pitchFamily="18" charset="0"/>
              </a:rPr>
              <a:t>κορίτσια και μαθηματικά</a:t>
            </a:r>
          </a:p>
        </p:txBody>
      </p:sp>
      <p:pic>
        <p:nvPicPr>
          <p:cNvPr id="9218" name="Picture 2" descr="C:\Users\chronaki\Desktop\courses_2012-13\curriculum_related_maths_technology_2013\αποκλείοντας.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85800" y="1460286"/>
            <a:ext cx="3352800" cy="4754536"/>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Users\chronaki\Desktop\courses_2012-13\curriculum_related_maths_technology_2013\VW.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105401" y="2070860"/>
            <a:ext cx="2819399" cy="40191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13840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76AE96A-52AB-6541-A507-131A2603F4FB}"/>
              </a:ext>
            </a:extLst>
          </p:cNvPr>
          <p:cNvSpPr>
            <a:spLocks noGrp="1" noChangeArrowheads="1"/>
          </p:cNvSpPr>
          <p:nvPr>
            <p:ph type="title"/>
          </p:nvPr>
        </p:nvSpPr>
        <p:spPr/>
        <p:txBody>
          <a:bodyPr/>
          <a:lstStyle/>
          <a:p>
            <a:pPr eaLnBrk="1" hangingPunct="1"/>
            <a:r>
              <a:rPr lang="el-GR" altLang="sv-SE" sz="3600" b="1">
                <a:solidFill>
                  <a:srgbClr val="FF3300"/>
                </a:solidFill>
                <a:latin typeface="Comic Sans MS" panose="030F0902030302020204" pitchFamily="66" charset="0"/>
              </a:rPr>
              <a:t>Το </a:t>
            </a:r>
            <a:r>
              <a:rPr lang="en-US" altLang="sv-SE" sz="3600" b="1">
                <a:solidFill>
                  <a:srgbClr val="FF3300"/>
                </a:solidFill>
                <a:latin typeface="Comic Sans MS" panose="030F0902030302020204" pitchFamily="66" charset="0"/>
              </a:rPr>
              <a:t>project </a:t>
            </a:r>
            <a:r>
              <a:rPr lang="el-GR" altLang="sv-SE" sz="3600" b="1">
                <a:solidFill>
                  <a:srgbClr val="FF3300"/>
                </a:solidFill>
                <a:latin typeface="Comic Sans MS" panose="030F0902030302020204" pitchFamily="66" charset="0"/>
              </a:rPr>
              <a:t>για τους δεινόσαυρους....</a:t>
            </a:r>
            <a:endParaRPr lang="en-US" altLang="sv-SE" sz="3600" b="1">
              <a:solidFill>
                <a:srgbClr val="FF3300"/>
              </a:solidFill>
              <a:latin typeface="Comic Sans MS" panose="030F0902030302020204" pitchFamily="66" charset="0"/>
            </a:endParaRPr>
          </a:p>
        </p:txBody>
      </p:sp>
      <p:sp>
        <p:nvSpPr>
          <p:cNvPr id="5123" name="Rectangle 3">
            <a:extLst>
              <a:ext uri="{FF2B5EF4-FFF2-40B4-BE49-F238E27FC236}">
                <a16:creationId xmlns:a16="http://schemas.microsoft.com/office/drawing/2014/main" id="{872A9588-E3BB-E949-9EDA-8FABD2FF7A7F}"/>
              </a:ext>
            </a:extLst>
          </p:cNvPr>
          <p:cNvSpPr>
            <a:spLocks noGrp="1" noChangeArrowheads="1"/>
          </p:cNvSpPr>
          <p:nvPr>
            <p:ph type="body" idx="1"/>
          </p:nvPr>
        </p:nvSpPr>
        <p:spPr/>
        <p:txBody>
          <a:bodyPr/>
          <a:lstStyle/>
          <a:p>
            <a:pPr eaLnBrk="1" hangingPunct="1"/>
            <a:r>
              <a:rPr lang="el-GR" altLang="sv-SE"/>
              <a:t>Διάρκεια</a:t>
            </a:r>
            <a:r>
              <a:rPr lang="en-US" altLang="sv-SE"/>
              <a:t>: </a:t>
            </a:r>
            <a:r>
              <a:rPr lang="el-GR" altLang="sv-SE"/>
              <a:t>πάνω από 4 εβδομάδες</a:t>
            </a:r>
          </a:p>
          <a:p>
            <a:pPr eaLnBrk="1" hangingPunct="1"/>
            <a:r>
              <a:rPr lang="el-GR" altLang="sv-SE"/>
              <a:t>Παιδιά</a:t>
            </a:r>
            <a:r>
              <a:rPr lang="en-US" altLang="sv-SE"/>
              <a:t>: </a:t>
            </a:r>
            <a:r>
              <a:rPr lang="el-GR" altLang="sv-SE"/>
              <a:t>κυρίως 5 και 6 ετών με συμμετοχή παιδιών 3-6 ετών</a:t>
            </a:r>
          </a:p>
          <a:p>
            <a:pPr eaLnBrk="1" hangingPunct="1"/>
            <a:endParaRPr lang="el-GR" altLang="sv-SE"/>
          </a:p>
          <a:p>
            <a:pPr eaLnBrk="1" hangingPunct="1">
              <a:buFontTx/>
              <a:buNone/>
            </a:pPr>
            <a:r>
              <a:rPr lang="el-GR" altLang="sv-SE"/>
              <a:t>Στόχοι</a:t>
            </a:r>
          </a:p>
          <a:p>
            <a:pPr eaLnBrk="1" hangingPunct="1"/>
            <a:r>
              <a:rPr lang="el-GR" altLang="sv-SE" sz="2000"/>
              <a:t>Η αμοιβαία ανταλλαγή ιδεών και πληροφορίας</a:t>
            </a:r>
          </a:p>
          <a:p>
            <a:pPr eaLnBrk="1" hangingPunct="1"/>
            <a:r>
              <a:rPr lang="el-GR" altLang="sv-SE" sz="2000"/>
              <a:t>Η μελέτη ενός αντικειμένου</a:t>
            </a:r>
            <a:endParaRPr lang="en-US" altLang="sv-SE" sz="2000"/>
          </a:p>
          <a:p>
            <a:pPr eaLnBrk="1" hangingPunct="1"/>
            <a:r>
              <a:rPr lang="en-US" altLang="sv-SE" sz="2000"/>
              <a:t>H </a:t>
            </a:r>
            <a:r>
              <a:rPr lang="el-GR" altLang="sv-SE" sz="2000"/>
              <a:t>εισαγωγή στην έννοια της σύγκρισης μεγεθών και στη μέτρηση</a:t>
            </a:r>
            <a:endParaRPr lang="en-US" altLang="sv-SE" sz="2000"/>
          </a:p>
          <a:p>
            <a:pPr eaLnBrk="1" hangingPunct="1"/>
            <a:endParaRPr lang="en-US" altLang="sv-SE"/>
          </a:p>
        </p:txBody>
      </p:sp>
      <p:sp>
        <p:nvSpPr>
          <p:cNvPr id="5124" name="Date Placeholder 3">
            <a:extLst>
              <a:ext uri="{FF2B5EF4-FFF2-40B4-BE49-F238E27FC236}">
                <a16:creationId xmlns:a16="http://schemas.microsoft.com/office/drawing/2014/main" id="{554232F3-DFB6-5D41-A6CC-9306636886B1}"/>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Άννα Χρονάκη</a:t>
            </a:r>
          </a:p>
        </p:txBody>
      </p:sp>
      <p:sp>
        <p:nvSpPr>
          <p:cNvPr id="5125" name="Footer Placeholder 4">
            <a:extLst>
              <a:ext uri="{FF2B5EF4-FFF2-40B4-BE49-F238E27FC236}">
                <a16:creationId xmlns:a16="http://schemas.microsoft.com/office/drawing/2014/main" id="{10E9EBB1-22A5-B14E-9113-3668FCEF24D9}"/>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Πανεπιστήμιο Θεσσαλίας</a:t>
            </a:r>
          </a:p>
        </p:txBody>
      </p:sp>
    </p:spTree>
    <p:extLst>
      <p:ext uri="{BB962C8B-B14F-4D97-AF65-F5344CB8AC3E}">
        <p14:creationId xmlns:p14="http://schemas.microsoft.com/office/powerpoint/2010/main" val="42057904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2923229C-3263-B743-8C3D-F23657798C1B}"/>
              </a:ext>
            </a:extLst>
          </p:cNvPr>
          <p:cNvSpPr>
            <a:spLocks noGrp="1" noChangeArrowheads="1"/>
          </p:cNvSpPr>
          <p:nvPr>
            <p:ph type="title"/>
          </p:nvPr>
        </p:nvSpPr>
        <p:spPr>
          <a:xfrm>
            <a:off x="0" y="274638"/>
            <a:ext cx="9144000" cy="1143000"/>
          </a:xfrm>
        </p:spPr>
        <p:txBody>
          <a:bodyPr>
            <a:normAutofit fontScale="90000"/>
          </a:bodyPr>
          <a:lstStyle/>
          <a:p>
            <a:pPr algn="l" eaLnBrk="1" hangingPunct="1"/>
            <a:r>
              <a:rPr lang="el-GR" altLang="sv-SE" sz="3600" b="1" i="1">
                <a:solidFill>
                  <a:srgbClr val="FF3300"/>
                </a:solidFill>
                <a:latin typeface="Comic Sans MS" panose="030F0902030302020204" pitchFamily="66" charset="0"/>
              </a:rPr>
              <a:t>Α’ φάση – συναντήσεις μεταξύ των δασκάλων</a:t>
            </a:r>
            <a:br>
              <a:rPr lang="el-GR" altLang="sv-SE" sz="3600" b="1" i="1">
                <a:solidFill>
                  <a:srgbClr val="FF3300"/>
                </a:solidFill>
                <a:latin typeface="Comic Sans MS" panose="030F0902030302020204" pitchFamily="66" charset="0"/>
              </a:rPr>
            </a:br>
            <a:endParaRPr lang="en-US" altLang="sv-SE" sz="3600" b="1" i="1">
              <a:solidFill>
                <a:srgbClr val="FF3300"/>
              </a:solidFill>
              <a:latin typeface="Comic Sans MS" panose="030F0902030302020204" pitchFamily="66" charset="0"/>
            </a:endParaRPr>
          </a:p>
        </p:txBody>
      </p:sp>
      <p:sp>
        <p:nvSpPr>
          <p:cNvPr id="6147" name="Rectangle 3">
            <a:extLst>
              <a:ext uri="{FF2B5EF4-FFF2-40B4-BE49-F238E27FC236}">
                <a16:creationId xmlns:a16="http://schemas.microsoft.com/office/drawing/2014/main" id="{BE0BCD70-DCEE-1C4C-BB37-0B5462DDBF4F}"/>
              </a:ext>
            </a:extLst>
          </p:cNvPr>
          <p:cNvSpPr>
            <a:spLocks noGrp="1" noChangeArrowheads="1"/>
          </p:cNvSpPr>
          <p:nvPr>
            <p:ph type="body" idx="1"/>
          </p:nvPr>
        </p:nvSpPr>
        <p:spPr>
          <a:xfrm>
            <a:off x="457200" y="1412875"/>
            <a:ext cx="8229600" cy="4713288"/>
          </a:xfrm>
        </p:spPr>
        <p:txBody>
          <a:bodyPr/>
          <a:lstStyle/>
          <a:p>
            <a:pPr eaLnBrk="1" hangingPunct="1">
              <a:lnSpc>
                <a:spcPct val="80000"/>
              </a:lnSpc>
              <a:buFontTx/>
              <a:buNone/>
            </a:pPr>
            <a:r>
              <a:rPr lang="el-GR" altLang="sv-SE" sz="2400" b="1" i="1">
                <a:latin typeface="Comic Sans MS" panose="030F0902030302020204" pitchFamily="66" charset="0"/>
              </a:rPr>
              <a:t>συζήτηση σχετικά με τη γενική φύση ενός </a:t>
            </a:r>
            <a:r>
              <a:rPr lang="en-US" altLang="sv-SE" sz="2400" b="1" i="1">
                <a:latin typeface="Comic Sans MS" panose="030F0902030302020204" pitchFamily="66" charset="0"/>
              </a:rPr>
              <a:t>project</a:t>
            </a:r>
            <a:r>
              <a:rPr lang="el-GR" altLang="sv-SE" sz="2400" b="1" i="1">
                <a:latin typeface="Comic Sans MS" panose="030F0902030302020204" pitchFamily="66" charset="0"/>
              </a:rPr>
              <a:t>...</a:t>
            </a:r>
          </a:p>
          <a:p>
            <a:pPr lvl="1" eaLnBrk="1" hangingPunct="1">
              <a:lnSpc>
                <a:spcPct val="80000"/>
              </a:lnSpc>
            </a:pPr>
            <a:r>
              <a:rPr lang="el-GR" altLang="sv-SE" sz="2400" b="1">
                <a:latin typeface="Comic Sans MS" panose="030F0902030302020204" pitchFamily="66" charset="0"/>
              </a:rPr>
              <a:t>δημιουργία πολλών υποθέσεων</a:t>
            </a:r>
          </a:p>
          <a:p>
            <a:pPr lvl="1" eaLnBrk="1" hangingPunct="1">
              <a:lnSpc>
                <a:spcPct val="80000"/>
              </a:lnSpc>
            </a:pPr>
            <a:r>
              <a:rPr lang="el-GR" altLang="sv-SE" sz="2400" b="1">
                <a:latin typeface="Comic Sans MS" panose="030F0902030302020204" pitchFamily="66" charset="0"/>
              </a:rPr>
              <a:t>διαμόρφωση προκλητικών ερωτημάτων</a:t>
            </a:r>
          </a:p>
          <a:p>
            <a:pPr lvl="1" eaLnBrk="1" hangingPunct="1">
              <a:lnSpc>
                <a:spcPct val="80000"/>
              </a:lnSpc>
            </a:pPr>
            <a:r>
              <a:rPr lang="el-GR" altLang="sv-SE" sz="2400" b="1">
                <a:latin typeface="Comic Sans MS" panose="030F0902030302020204" pitchFamily="66" charset="0"/>
              </a:rPr>
              <a:t>συνεργασία και σειρά συζητήσεων μεταξύ των δασκάλων</a:t>
            </a:r>
          </a:p>
          <a:p>
            <a:pPr lvl="1" eaLnBrk="1" hangingPunct="1">
              <a:lnSpc>
                <a:spcPct val="80000"/>
              </a:lnSpc>
            </a:pPr>
            <a:r>
              <a:rPr lang="el-GR" altLang="sv-SE" sz="2400" b="1">
                <a:latin typeface="Comic Sans MS" panose="030F0902030302020204" pitchFamily="66" charset="0"/>
              </a:rPr>
              <a:t>εμπλοκή ατόμων με εξειδίκευση (π.χ. εικαστικός, εξωτερικός παρατηρητής για καταγραφή)</a:t>
            </a:r>
          </a:p>
          <a:p>
            <a:pPr eaLnBrk="1" hangingPunct="1">
              <a:lnSpc>
                <a:spcPct val="80000"/>
              </a:lnSpc>
            </a:pPr>
            <a:endParaRPr lang="el-GR" altLang="sv-SE" sz="2400" b="1" i="1">
              <a:latin typeface="Comic Sans MS" panose="030F0902030302020204" pitchFamily="66" charset="0"/>
            </a:endParaRPr>
          </a:p>
          <a:p>
            <a:pPr eaLnBrk="1" hangingPunct="1">
              <a:lnSpc>
                <a:spcPct val="80000"/>
              </a:lnSpc>
              <a:buFontTx/>
              <a:buNone/>
            </a:pPr>
            <a:r>
              <a:rPr lang="el-GR" altLang="sv-SE" sz="2400" b="1" i="1">
                <a:latin typeface="Comic Sans MS" panose="030F0902030302020204" pitchFamily="66" charset="0"/>
              </a:rPr>
              <a:t>...και για το συγκεκριμένο </a:t>
            </a:r>
            <a:r>
              <a:rPr lang="en-US" altLang="sv-SE" sz="2400" b="1" i="1">
                <a:latin typeface="Comic Sans MS" panose="030F0902030302020204" pitchFamily="66" charset="0"/>
              </a:rPr>
              <a:t>project </a:t>
            </a:r>
            <a:r>
              <a:rPr lang="el-GR" altLang="sv-SE" sz="2400" b="1" i="1">
                <a:latin typeface="Comic Sans MS" panose="030F0902030302020204" pitchFamily="66" charset="0"/>
              </a:rPr>
              <a:t>‘άλμα εις μήκος’</a:t>
            </a:r>
          </a:p>
          <a:p>
            <a:pPr eaLnBrk="1" hangingPunct="1">
              <a:lnSpc>
                <a:spcPct val="80000"/>
              </a:lnSpc>
              <a:buFontTx/>
              <a:buNone/>
            </a:pPr>
            <a:r>
              <a:rPr lang="el-GR" altLang="sv-SE" sz="2400" b="1" i="1">
                <a:latin typeface="Comic Sans MS" panose="030F0902030302020204" pitchFamily="66" charset="0"/>
              </a:rPr>
              <a:t>			-αντιλήψεις σχετικά με τους δεινόσαυρους</a:t>
            </a:r>
          </a:p>
          <a:p>
            <a:pPr eaLnBrk="1" hangingPunct="1">
              <a:lnSpc>
                <a:spcPct val="80000"/>
              </a:lnSpc>
              <a:buFontTx/>
              <a:buNone/>
            </a:pPr>
            <a:r>
              <a:rPr lang="el-GR" altLang="sv-SE" sz="2400" b="1" i="1">
                <a:latin typeface="Comic Sans MS" panose="030F0902030302020204" pitchFamily="66" charset="0"/>
              </a:rPr>
              <a:t>			-αντιλήψεις σχετικά με την κατασκευή ενός 		μεγαλύτερου</a:t>
            </a:r>
          </a:p>
          <a:p>
            <a:pPr eaLnBrk="1" hangingPunct="1">
              <a:lnSpc>
                <a:spcPct val="80000"/>
              </a:lnSpc>
              <a:buFontTx/>
              <a:buNone/>
            </a:pPr>
            <a:r>
              <a:rPr lang="el-GR" altLang="sv-SE" sz="2400" b="1" i="1">
                <a:latin typeface="Comic Sans MS" panose="030F0902030302020204" pitchFamily="66" charset="0"/>
              </a:rPr>
              <a:t> </a:t>
            </a:r>
          </a:p>
          <a:p>
            <a:pPr lvl="3" eaLnBrk="1" hangingPunct="1">
              <a:lnSpc>
                <a:spcPct val="80000"/>
              </a:lnSpc>
              <a:buFontTx/>
              <a:buNone/>
            </a:pPr>
            <a:r>
              <a:rPr lang="el-GR" altLang="sv-SE" sz="1000"/>
              <a:t>		 </a:t>
            </a:r>
            <a:endParaRPr lang="en-US" altLang="sv-SE" sz="1000"/>
          </a:p>
        </p:txBody>
      </p:sp>
      <p:sp>
        <p:nvSpPr>
          <p:cNvPr id="6148" name="Date Placeholder 3">
            <a:extLst>
              <a:ext uri="{FF2B5EF4-FFF2-40B4-BE49-F238E27FC236}">
                <a16:creationId xmlns:a16="http://schemas.microsoft.com/office/drawing/2014/main" id="{8C20AB41-4272-2A46-B784-65D9B10A22A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Άννα Χρονάκη</a:t>
            </a:r>
          </a:p>
        </p:txBody>
      </p:sp>
      <p:sp>
        <p:nvSpPr>
          <p:cNvPr id="6149" name="Footer Placeholder 4">
            <a:extLst>
              <a:ext uri="{FF2B5EF4-FFF2-40B4-BE49-F238E27FC236}">
                <a16:creationId xmlns:a16="http://schemas.microsoft.com/office/drawing/2014/main" id="{78B68290-6DC4-F647-8523-CB17B0FD86CF}"/>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Πανεπιστήμιο Θεσσαλίας</a:t>
            </a:r>
          </a:p>
        </p:txBody>
      </p:sp>
    </p:spTree>
    <p:extLst>
      <p:ext uri="{BB962C8B-B14F-4D97-AF65-F5344CB8AC3E}">
        <p14:creationId xmlns:p14="http://schemas.microsoft.com/office/powerpoint/2010/main" val="3397566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17D18A8E-845E-CC49-BB8E-F7D13D23AC7A}"/>
              </a:ext>
            </a:extLst>
          </p:cNvPr>
          <p:cNvSpPr>
            <a:spLocks noGrp="1" noChangeArrowheads="1"/>
          </p:cNvSpPr>
          <p:nvPr>
            <p:ph type="title"/>
          </p:nvPr>
        </p:nvSpPr>
        <p:spPr>
          <a:xfrm>
            <a:off x="457200" y="274638"/>
            <a:ext cx="8229600" cy="706437"/>
          </a:xfrm>
        </p:spPr>
        <p:txBody>
          <a:bodyPr>
            <a:normAutofit fontScale="90000"/>
          </a:bodyPr>
          <a:lstStyle/>
          <a:p>
            <a:pPr eaLnBrk="1" hangingPunct="1"/>
            <a:r>
              <a:rPr lang="el-GR" altLang="sv-SE" sz="3600" b="1" i="1">
                <a:solidFill>
                  <a:srgbClr val="FF3300"/>
                </a:solidFill>
                <a:latin typeface="Comic Sans MS" panose="030F0902030302020204" pitchFamily="66" charset="0"/>
              </a:rPr>
              <a:t>Β’ φάση</a:t>
            </a:r>
            <a:r>
              <a:rPr lang="en-US" altLang="sv-SE" sz="3600" b="1" i="1">
                <a:solidFill>
                  <a:srgbClr val="FF3300"/>
                </a:solidFill>
                <a:latin typeface="Comic Sans MS" panose="030F0902030302020204" pitchFamily="66" charset="0"/>
              </a:rPr>
              <a:t>: </a:t>
            </a:r>
            <a:r>
              <a:rPr lang="el-GR" altLang="sv-SE" sz="3600" b="1" i="1">
                <a:solidFill>
                  <a:srgbClr val="FF3300"/>
                </a:solidFill>
                <a:latin typeface="Comic Sans MS" panose="030F0902030302020204" pitchFamily="66" charset="0"/>
              </a:rPr>
              <a:t>εκτέλεση με ομάδες παιδιών</a:t>
            </a:r>
            <a:r>
              <a:rPr lang="el-GR" altLang="sv-SE" b="1" i="1">
                <a:solidFill>
                  <a:srgbClr val="FF3300"/>
                </a:solidFill>
                <a:latin typeface="Comic Sans MS" panose="030F0902030302020204" pitchFamily="66" charset="0"/>
              </a:rPr>
              <a:t> </a:t>
            </a:r>
            <a:endParaRPr lang="en-US" altLang="sv-SE" b="1" i="1">
              <a:solidFill>
                <a:srgbClr val="FF3300"/>
              </a:solidFill>
              <a:latin typeface="Comic Sans MS" panose="030F0902030302020204" pitchFamily="66" charset="0"/>
            </a:endParaRPr>
          </a:p>
        </p:txBody>
      </p:sp>
      <p:sp>
        <p:nvSpPr>
          <p:cNvPr id="7171" name="Rectangle 3">
            <a:extLst>
              <a:ext uri="{FF2B5EF4-FFF2-40B4-BE49-F238E27FC236}">
                <a16:creationId xmlns:a16="http://schemas.microsoft.com/office/drawing/2014/main" id="{D2ABEF99-980E-384E-8452-3D36381CC75B}"/>
              </a:ext>
            </a:extLst>
          </p:cNvPr>
          <p:cNvSpPr>
            <a:spLocks noGrp="1" noChangeArrowheads="1"/>
          </p:cNvSpPr>
          <p:nvPr>
            <p:ph type="body" idx="1"/>
          </p:nvPr>
        </p:nvSpPr>
        <p:spPr>
          <a:xfrm>
            <a:off x="457200" y="1125538"/>
            <a:ext cx="8229600" cy="5000625"/>
          </a:xfrm>
        </p:spPr>
        <p:txBody>
          <a:bodyPr/>
          <a:lstStyle/>
          <a:p>
            <a:pPr eaLnBrk="1" hangingPunct="1">
              <a:lnSpc>
                <a:spcPct val="90000"/>
              </a:lnSpc>
            </a:pPr>
            <a:r>
              <a:rPr lang="el-GR" altLang="sv-SE" sz="2400" b="1">
                <a:latin typeface="Comic Sans MS" panose="030F0902030302020204" pitchFamily="66" charset="0"/>
              </a:rPr>
              <a:t>Η αρχή (πλαίσιο, πρόβλημα)</a:t>
            </a:r>
          </a:p>
          <a:p>
            <a:pPr eaLnBrk="1" hangingPunct="1">
              <a:lnSpc>
                <a:spcPct val="90000"/>
              </a:lnSpc>
            </a:pPr>
            <a:endParaRPr lang="el-GR" altLang="sv-SE" sz="2400" b="1">
              <a:latin typeface="Comic Sans MS" panose="030F0902030302020204" pitchFamily="66" charset="0"/>
            </a:endParaRPr>
          </a:p>
          <a:p>
            <a:pPr eaLnBrk="1" hangingPunct="1">
              <a:lnSpc>
                <a:spcPct val="90000"/>
              </a:lnSpc>
            </a:pPr>
            <a:r>
              <a:rPr lang="el-GR" altLang="sv-SE" sz="2400" b="1">
                <a:latin typeface="Comic Sans MS" panose="030F0902030302020204" pitchFamily="66" charset="0"/>
              </a:rPr>
              <a:t>Η ανάγκη για περισσότερες πληροφορίες</a:t>
            </a:r>
          </a:p>
          <a:p>
            <a:pPr eaLnBrk="1" hangingPunct="1">
              <a:lnSpc>
                <a:spcPct val="90000"/>
              </a:lnSpc>
            </a:pPr>
            <a:endParaRPr lang="el-GR" altLang="sv-SE" sz="2400" b="1">
              <a:latin typeface="Comic Sans MS" panose="030F0902030302020204" pitchFamily="66" charset="0"/>
            </a:endParaRPr>
          </a:p>
          <a:p>
            <a:pPr eaLnBrk="1" hangingPunct="1">
              <a:lnSpc>
                <a:spcPct val="90000"/>
              </a:lnSpc>
            </a:pPr>
            <a:r>
              <a:rPr lang="el-GR" altLang="sv-SE" sz="2400" b="1">
                <a:latin typeface="Comic Sans MS" panose="030F0902030302020204" pitchFamily="66" charset="0"/>
              </a:rPr>
              <a:t>Πως να φτιάξετε ένα μεγάλο δεινόσαυρο</a:t>
            </a:r>
          </a:p>
          <a:p>
            <a:pPr eaLnBrk="1" hangingPunct="1">
              <a:lnSpc>
                <a:spcPct val="90000"/>
              </a:lnSpc>
            </a:pPr>
            <a:endParaRPr lang="el-GR" altLang="sv-SE" sz="2400" b="1">
              <a:latin typeface="Comic Sans MS" panose="030F0902030302020204" pitchFamily="66" charset="0"/>
            </a:endParaRPr>
          </a:p>
          <a:p>
            <a:pPr eaLnBrk="1" hangingPunct="1">
              <a:lnSpc>
                <a:spcPct val="90000"/>
              </a:lnSpc>
            </a:pPr>
            <a:r>
              <a:rPr lang="el-GR" altLang="sv-SE" sz="2400" b="1">
                <a:latin typeface="Comic Sans MS" panose="030F0902030302020204" pitchFamily="66" charset="0"/>
              </a:rPr>
              <a:t>Μετρώντας και σχεδιάζοντας ένα δεινόσαυρο πραγματικών διαστάσεων</a:t>
            </a:r>
          </a:p>
          <a:p>
            <a:pPr eaLnBrk="1" hangingPunct="1">
              <a:lnSpc>
                <a:spcPct val="90000"/>
              </a:lnSpc>
            </a:pPr>
            <a:endParaRPr lang="el-GR" altLang="sv-SE" sz="2400" b="1">
              <a:latin typeface="Comic Sans MS" panose="030F0902030302020204" pitchFamily="66" charset="0"/>
            </a:endParaRPr>
          </a:p>
          <a:p>
            <a:pPr eaLnBrk="1" hangingPunct="1">
              <a:lnSpc>
                <a:spcPct val="90000"/>
              </a:lnSpc>
            </a:pPr>
            <a:r>
              <a:rPr lang="el-GR" altLang="sv-SE" sz="2400" b="1">
                <a:latin typeface="Comic Sans MS" panose="030F0902030302020204" pitchFamily="66" charset="0"/>
              </a:rPr>
              <a:t>Κατασκευή του δεινοσαύρου πραγματικών διαστάσεων</a:t>
            </a:r>
          </a:p>
          <a:p>
            <a:pPr eaLnBrk="1" hangingPunct="1">
              <a:lnSpc>
                <a:spcPct val="90000"/>
              </a:lnSpc>
              <a:buFontTx/>
              <a:buNone/>
            </a:pPr>
            <a:endParaRPr lang="el-GR" altLang="sv-SE" sz="2400" b="1">
              <a:latin typeface="Comic Sans MS" panose="030F0902030302020204" pitchFamily="66" charset="0"/>
            </a:endParaRPr>
          </a:p>
          <a:p>
            <a:pPr eaLnBrk="1" hangingPunct="1">
              <a:lnSpc>
                <a:spcPct val="90000"/>
              </a:lnSpc>
            </a:pPr>
            <a:r>
              <a:rPr lang="el-GR" altLang="sv-SE" sz="2400" b="1">
                <a:latin typeface="Comic Sans MS" panose="030F0902030302020204" pitchFamily="66" charset="0"/>
              </a:rPr>
              <a:t>Τελική φάση</a:t>
            </a:r>
            <a:endParaRPr lang="en-US" altLang="sv-SE" sz="2400" b="1">
              <a:latin typeface="Comic Sans MS" panose="030F0902030302020204" pitchFamily="66" charset="0"/>
            </a:endParaRPr>
          </a:p>
        </p:txBody>
      </p:sp>
      <p:sp>
        <p:nvSpPr>
          <p:cNvPr id="7172" name="Date Placeholder 3">
            <a:extLst>
              <a:ext uri="{FF2B5EF4-FFF2-40B4-BE49-F238E27FC236}">
                <a16:creationId xmlns:a16="http://schemas.microsoft.com/office/drawing/2014/main" id="{08F909E6-03C5-DE45-AFEC-A2EAFE0450A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Άννα Χρονάκη</a:t>
            </a:r>
          </a:p>
        </p:txBody>
      </p:sp>
      <p:sp>
        <p:nvSpPr>
          <p:cNvPr id="7173" name="Footer Placeholder 4">
            <a:extLst>
              <a:ext uri="{FF2B5EF4-FFF2-40B4-BE49-F238E27FC236}">
                <a16:creationId xmlns:a16="http://schemas.microsoft.com/office/drawing/2014/main" id="{4759F108-5F9C-0945-99FB-7688E78CEB1F}"/>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Πανεπιστήμιο Θεσσαλίας</a:t>
            </a:r>
          </a:p>
        </p:txBody>
      </p:sp>
    </p:spTree>
    <p:extLst>
      <p:ext uri="{BB962C8B-B14F-4D97-AF65-F5344CB8AC3E}">
        <p14:creationId xmlns:p14="http://schemas.microsoft.com/office/powerpoint/2010/main" val="25236113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12F8DA63-C32E-004B-8936-7940386A4DDB}"/>
              </a:ext>
            </a:extLst>
          </p:cNvPr>
          <p:cNvSpPr>
            <a:spLocks noGrp="1" noChangeArrowheads="1"/>
          </p:cNvSpPr>
          <p:nvPr>
            <p:ph type="title"/>
          </p:nvPr>
        </p:nvSpPr>
        <p:spPr/>
        <p:txBody>
          <a:bodyPr>
            <a:normAutofit fontScale="90000"/>
          </a:bodyPr>
          <a:lstStyle/>
          <a:p>
            <a:pPr algn="l" eaLnBrk="1" hangingPunct="1"/>
            <a:r>
              <a:rPr lang="el-GR" altLang="sv-SE" sz="3600" b="1">
                <a:solidFill>
                  <a:srgbClr val="FF3300"/>
                </a:solidFill>
              </a:rPr>
              <a:t>Ζωγραφίζοντας ή σχεδιάζοντας δεινόσαυρους</a:t>
            </a:r>
            <a:endParaRPr lang="en-US" altLang="sv-SE" sz="3600" b="1">
              <a:solidFill>
                <a:srgbClr val="FF3300"/>
              </a:solidFill>
            </a:endParaRPr>
          </a:p>
        </p:txBody>
      </p:sp>
      <p:sp>
        <p:nvSpPr>
          <p:cNvPr id="8195" name="Rectangle 3">
            <a:extLst>
              <a:ext uri="{FF2B5EF4-FFF2-40B4-BE49-F238E27FC236}">
                <a16:creationId xmlns:a16="http://schemas.microsoft.com/office/drawing/2014/main" id="{275643DF-0DDC-114B-A5D2-38F2C8886BA5}"/>
              </a:ext>
            </a:extLst>
          </p:cNvPr>
          <p:cNvSpPr>
            <a:spLocks noGrp="1" noChangeArrowheads="1"/>
          </p:cNvSpPr>
          <p:nvPr>
            <p:ph type="body" idx="1"/>
          </p:nvPr>
        </p:nvSpPr>
        <p:spPr/>
        <p:txBody>
          <a:bodyPr/>
          <a:lstStyle/>
          <a:p>
            <a:pPr eaLnBrk="1" hangingPunct="1"/>
            <a:endParaRPr lang="en-US" altLang="sv-SE"/>
          </a:p>
        </p:txBody>
      </p:sp>
      <p:pic>
        <p:nvPicPr>
          <p:cNvPr id="8196" name="Picture 4" descr="Untitled-6">
            <a:extLst>
              <a:ext uri="{FF2B5EF4-FFF2-40B4-BE49-F238E27FC236}">
                <a16:creationId xmlns:a16="http://schemas.microsoft.com/office/drawing/2014/main" id="{3BDAA5CC-C764-224B-8798-D38D9E787D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557338"/>
            <a:ext cx="8208962" cy="457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Date Placeholder 4">
            <a:extLst>
              <a:ext uri="{FF2B5EF4-FFF2-40B4-BE49-F238E27FC236}">
                <a16:creationId xmlns:a16="http://schemas.microsoft.com/office/drawing/2014/main" id="{5E04E50B-307B-764B-A2A5-6146B5E5C13B}"/>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Άννα Χρονάκη</a:t>
            </a:r>
          </a:p>
        </p:txBody>
      </p:sp>
      <p:sp>
        <p:nvSpPr>
          <p:cNvPr id="8198" name="Footer Placeholder 5">
            <a:extLst>
              <a:ext uri="{FF2B5EF4-FFF2-40B4-BE49-F238E27FC236}">
                <a16:creationId xmlns:a16="http://schemas.microsoft.com/office/drawing/2014/main" id="{95C7A01F-D9E3-824A-8570-495925D27E08}"/>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Πανεπιστήμιο Θεσσαλίας</a:t>
            </a:r>
          </a:p>
        </p:txBody>
      </p:sp>
    </p:spTree>
    <p:extLst>
      <p:ext uri="{BB962C8B-B14F-4D97-AF65-F5344CB8AC3E}">
        <p14:creationId xmlns:p14="http://schemas.microsoft.com/office/powerpoint/2010/main" val="25606186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9922B832-C86E-234E-A298-484E7F4EE7B9}"/>
              </a:ext>
            </a:extLst>
          </p:cNvPr>
          <p:cNvSpPr>
            <a:spLocks noGrp="1" noChangeArrowheads="1"/>
          </p:cNvSpPr>
          <p:nvPr>
            <p:ph type="title"/>
          </p:nvPr>
        </p:nvSpPr>
        <p:spPr/>
        <p:txBody>
          <a:bodyPr>
            <a:normAutofit fontScale="90000"/>
          </a:bodyPr>
          <a:lstStyle/>
          <a:p>
            <a:pPr algn="l" eaLnBrk="1" hangingPunct="1"/>
            <a:r>
              <a:rPr lang="el-GR" altLang="sv-SE" sz="4000" b="1">
                <a:solidFill>
                  <a:srgbClr val="FF3300"/>
                </a:solidFill>
                <a:latin typeface="Comic Sans MS" panose="030F0902030302020204" pitchFamily="66" charset="0"/>
              </a:rPr>
              <a:t>Κατασκευάζοντας το μοντέλο ενός μεγάλου δεινόσαυρου</a:t>
            </a:r>
            <a:endParaRPr lang="en-US" altLang="sv-SE" sz="4000" b="1">
              <a:solidFill>
                <a:srgbClr val="FF3300"/>
              </a:solidFill>
              <a:latin typeface="Comic Sans MS" panose="030F0902030302020204" pitchFamily="66" charset="0"/>
            </a:endParaRPr>
          </a:p>
        </p:txBody>
      </p:sp>
      <p:sp>
        <p:nvSpPr>
          <p:cNvPr id="9219" name="Rectangle 3">
            <a:extLst>
              <a:ext uri="{FF2B5EF4-FFF2-40B4-BE49-F238E27FC236}">
                <a16:creationId xmlns:a16="http://schemas.microsoft.com/office/drawing/2014/main" id="{6E9CB461-2CCA-EE41-BFA9-47BA91803A86}"/>
              </a:ext>
            </a:extLst>
          </p:cNvPr>
          <p:cNvSpPr>
            <a:spLocks noGrp="1" noChangeArrowheads="1"/>
          </p:cNvSpPr>
          <p:nvPr>
            <p:ph type="body" idx="1"/>
          </p:nvPr>
        </p:nvSpPr>
        <p:spPr/>
        <p:txBody>
          <a:bodyPr/>
          <a:lstStyle/>
          <a:p>
            <a:pPr eaLnBrk="1" hangingPunct="1"/>
            <a:endParaRPr lang="en-US" altLang="sv-SE"/>
          </a:p>
        </p:txBody>
      </p:sp>
      <p:pic>
        <p:nvPicPr>
          <p:cNvPr id="9220" name="Picture 4" descr="Untitled-7">
            <a:extLst>
              <a:ext uri="{FF2B5EF4-FFF2-40B4-BE49-F238E27FC236}">
                <a16:creationId xmlns:a16="http://schemas.microsoft.com/office/drawing/2014/main" id="{B06774E9-BE20-C94A-9677-D5B7792777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773238"/>
            <a:ext cx="3384550"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5" descr="Untitled-8">
            <a:extLst>
              <a:ext uri="{FF2B5EF4-FFF2-40B4-BE49-F238E27FC236}">
                <a16:creationId xmlns:a16="http://schemas.microsoft.com/office/drawing/2014/main" id="{0F9AC00B-4D31-0A44-B5B0-909CCABD30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1700213"/>
            <a:ext cx="3024188"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Date Placeholder 5">
            <a:extLst>
              <a:ext uri="{FF2B5EF4-FFF2-40B4-BE49-F238E27FC236}">
                <a16:creationId xmlns:a16="http://schemas.microsoft.com/office/drawing/2014/main" id="{35656956-6AFF-0943-9CE9-1B766C341412}"/>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Άννα Χρονάκη</a:t>
            </a:r>
          </a:p>
        </p:txBody>
      </p:sp>
      <p:sp>
        <p:nvSpPr>
          <p:cNvPr id="9223" name="Footer Placeholder 6">
            <a:extLst>
              <a:ext uri="{FF2B5EF4-FFF2-40B4-BE49-F238E27FC236}">
                <a16:creationId xmlns:a16="http://schemas.microsoft.com/office/drawing/2014/main" id="{FE8C06BA-1D06-7B4B-8ADB-E046B2CB9EDC}"/>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Πανεπιστήμιο Θεσσαλίας</a:t>
            </a:r>
          </a:p>
        </p:txBody>
      </p:sp>
    </p:spTree>
    <p:extLst>
      <p:ext uri="{BB962C8B-B14F-4D97-AF65-F5344CB8AC3E}">
        <p14:creationId xmlns:p14="http://schemas.microsoft.com/office/powerpoint/2010/main" val="1990253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F4425EF6-C667-BB4D-80DF-56A55EF8217B}"/>
              </a:ext>
            </a:extLst>
          </p:cNvPr>
          <p:cNvSpPr>
            <a:spLocks noGrp="1" noChangeArrowheads="1"/>
          </p:cNvSpPr>
          <p:nvPr>
            <p:ph type="title"/>
          </p:nvPr>
        </p:nvSpPr>
        <p:spPr/>
        <p:txBody>
          <a:bodyPr>
            <a:normAutofit fontScale="90000"/>
          </a:bodyPr>
          <a:lstStyle/>
          <a:p>
            <a:pPr algn="l" eaLnBrk="1" hangingPunct="1"/>
            <a:r>
              <a:rPr lang="el-GR" altLang="sv-SE" sz="4000" b="1">
                <a:solidFill>
                  <a:srgbClr val="FF3300"/>
                </a:solidFill>
                <a:latin typeface="Comic Sans MS" panose="030F0902030302020204" pitchFamily="66" charset="0"/>
              </a:rPr>
              <a:t>Ο δεινόσαυρος σε ...πραγματικές διαστάσεις</a:t>
            </a:r>
            <a:endParaRPr lang="en-US" altLang="sv-SE" sz="4000" b="1">
              <a:solidFill>
                <a:srgbClr val="FF3300"/>
              </a:solidFill>
              <a:latin typeface="Comic Sans MS" panose="030F0902030302020204" pitchFamily="66" charset="0"/>
            </a:endParaRPr>
          </a:p>
        </p:txBody>
      </p:sp>
      <p:sp>
        <p:nvSpPr>
          <p:cNvPr id="10243" name="Rectangle 3">
            <a:extLst>
              <a:ext uri="{FF2B5EF4-FFF2-40B4-BE49-F238E27FC236}">
                <a16:creationId xmlns:a16="http://schemas.microsoft.com/office/drawing/2014/main" id="{67C5ED67-1D5B-F747-B69B-18E30E39CF5E}"/>
              </a:ext>
            </a:extLst>
          </p:cNvPr>
          <p:cNvSpPr>
            <a:spLocks noGrp="1" noChangeArrowheads="1"/>
          </p:cNvSpPr>
          <p:nvPr>
            <p:ph type="body" idx="1"/>
          </p:nvPr>
        </p:nvSpPr>
        <p:spPr/>
        <p:txBody>
          <a:bodyPr/>
          <a:lstStyle/>
          <a:p>
            <a:pPr eaLnBrk="1" hangingPunct="1"/>
            <a:endParaRPr lang="en-US" altLang="sv-SE"/>
          </a:p>
        </p:txBody>
      </p:sp>
      <p:pic>
        <p:nvPicPr>
          <p:cNvPr id="10244" name="Picture 4" descr="Untitled-11 copy">
            <a:extLst>
              <a:ext uri="{FF2B5EF4-FFF2-40B4-BE49-F238E27FC236}">
                <a16:creationId xmlns:a16="http://schemas.microsoft.com/office/drawing/2014/main" id="{F3463C73-B3FE-A645-943B-CEB74BFFDF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00213"/>
            <a:ext cx="9144000"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Date Placeholder 4">
            <a:extLst>
              <a:ext uri="{FF2B5EF4-FFF2-40B4-BE49-F238E27FC236}">
                <a16:creationId xmlns:a16="http://schemas.microsoft.com/office/drawing/2014/main" id="{3D10C7CB-9B79-F04C-A4D1-A88B9C7B0BA0}"/>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Άννα Χρονάκη</a:t>
            </a:r>
          </a:p>
        </p:txBody>
      </p:sp>
      <p:sp>
        <p:nvSpPr>
          <p:cNvPr id="10246" name="Footer Placeholder 5">
            <a:extLst>
              <a:ext uri="{FF2B5EF4-FFF2-40B4-BE49-F238E27FC236}">
                <a16:creationId xmlns:a16="http://schemas.microsoft.com/office/drawing/2014/main" id="{CCA6B74D-8E60-1241-BD68-6C03FEBE5F89}"/>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Πανεπιστήμιο Θεσσαλίας</a:t>
            </a:r>
          </a:p>
        </p:txBody>
      </p:sp>
    </p:spTree>
    <p:extLst>
      <p:ext uri="{BB962C8B-B14F-4D97-AF65-F5344CB8AC3E}">
        <p14:creationId xmlns:p14="http://schemas.microsoft.com/office/powerpoint/2010/main" val="8096968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FE8B5B3-E170-4F40-8F13-05C7F3C2A96A}"/>
              </a:ext>
            </a:extLst>
          </p:cNvPr>
          <p:cNvSpPr>
            <a:spLocks noGrp="1" noChangeArrowheads="1"/>
          </p:cNvSpPr>
          <p:nvPr>
            <p:ph type="title"/>
          </p:nvPr>
        </p:nvSpPr>
        <p:spPr>
          <a:xfrm>
            <a:off x="0" y="274638"/>
            <a:ext cx="8686800" cy="1143000"/>
          </a:xfrm>
        </p:spPr>
        <p:txBody>
          <a:bodyPr/>
          <a:lstStyle/>
          <a:p>
            <a:pPr algn="l" eaLnBrk="1" hangingPunct="1"/>
            <a:r>
              <a:rPr lang="el-GR" altLang="sv-SE" sz="3600" b="1">
                <a:solidFill>
                  <a:srgbClr val="FF3300"/>
                </a:solidFill>
                <a:latin typeface="Comic Sans MS" panose="030F0902030302020204" pitchFamily="66" charset="0"/>
              </a:rPr>
              <a:t>Επιλέγοντας μονάδες για τη μέτρηση..</a:t>
            </a:r>
            <a:endParaRPr lang="en-US" altLang="sv-SE" sz="3600" b="1">
              <a:solidFill>
                <a:srgbClr val="FF3300"/>
              </a:solidFill>
              <a:latin typeface="Comic Sans MS" panose="030F0902030302020204" pitchFamily="66" charset="0"/>
            </a:endParaRPr>
          </a:p>
        </p:txBody>
      </p:sp>
      <p:sp>
        <p:nvSpPr>
          <p:cNvPr id="11267" name="Rectangle 3">
            <a:extLst>
              <a:ext uri="{FF2B5EF4-FFF2-40B4-BE49-F238E27FC236}">
                <a16:creationId xmlns:a16="http://schemas.microsoft.com/office/drawing/2014/main" id="{7C89768F-6846-ED40-80E4-27CC426FBCD7}"/>
              </a:ext>
            </a:extLst>
          </p:cNvPr>
          <p:cNvSpPr>
            <a:spLocks noGrp="1" noChangeArrowheads="1"/>
          </p:cNvSpPr>
          <p:nvPr>
            <p:ph type="body" idx="1"/>
          </p:nvPr>
        </p:nvSpPr>
        <p:spPr/>
        <p:txBody>
          <a:bodyPr/>
          <a:lstStyle/>
          <a:p>
            <a:pPr eaLnBrk="1" hangingPunct="1"/>
            <a:endParaRPr lang="en-US" altLang="sv-SE"/>
          </a:p>
        </p:txBody>
      </p:sp>
      <p:pic>
        <p:nvPicPr>
          <p:cNvPr id="11268" name="Picture 4" descr="Untitled-9 copy">
            <a:extLst>
              <a:ext uri="{FF2B5EF4-FFF2-40B4-BE49-F238E27FC236}">
                <a16:creationId xmlns:a16="http://schemas.microsoft.com/office/drawing/2014/main" id="{9720EA01-9472-F349-8B0A-D78BA649D6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628775"/>
            <a:ext cx="8207375"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Date Placeholder 4">
            <a:extLst>
              <a:ext uri="{FF2B5EF4-FFF2-40B4-BE49-F238E27FC236}">
                <a16:creationId xmlns:a16="http://schemas.microsoft.com/office/drawing/2014/main" id="{4A99D82F-AAF8-3C44-A3AA-4152C404AF0A}"/>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Άννα Χρονάκη</a:t>
            </a:r>
          </a:p>
        </p:txBody>
      </p:sp>
      <p:sp>
        <p:nvSpPr>
          <p:cNvPr id="11270" name="Footer Placeholder 5">
            <a:extLst>
              <a:ext uri="{FF2B5EF4-FFF2-40B4-BE49-F238E27FC236}">
                <a16:creationId xmlns:a16="http://schemas.microsoft.com/office/drawing/2014/main" id="{190E9183-57B6-274C-9561-FA0AD922C794}"/>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Πανεπιστήμιο Θεσσαλίας</a:t>
            </a:r>
          </a:p>
        </p:txBody>
      </p:sp>
    </p:spTree>
    <p:extLst>
      <p:ext uri="{BB962C8B-B14F-4D97-AF65-F5344CB8AC3E}">
        <p14:creationId xmlns:p14="http://schemas.microsoft.com/office/powerpoint/2010/main" val="27671056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8CB71E14-1C99-2F4A-8421-C797AA0B2B96}"/>
              </a:ext>
            </a:extLst>
          </p:cNvPr>
          <p:cNvSpPr>
            <a:spLocks noGrp="1" noChangeArrowheads="1"/>
          </p:cNvSpPr>
          <p:nvPr>
            <p:ph type="title"/>
          </p:nvPr>
        </p:nvSpPr>
        <p:spPr/>
        <p:txBody>
          <a:bodyPr/>
          <a:lstStyle/>
          <a:p>
            <a:pPr algn="l" eaLnBrk="1" hangingPunct="1"/>
            <a:r>
              <a:rPr lang="el-GR" altLang="sv-SE" b="1">
                <a:solidFill>
                  <a:srgbClr val="FF3300"/>
                </a:solidFill>
                <a:latin typeface="Comic Sans MS" panose="030F0902030302020204" pitchFamily="66" charset="0"/>
              </a:rPr>
              <a:t>Μετρώντας...</a:t>
            </a:r>
            <a:endParaRPr lang="en-US" altLang="sv-SE" b="1">
              <a:solidFill>
                <a:srgbClr val="FF3300"/>
              </a:solidFill>
              <a:latin typeface="Comic Sans MS" panose="030F0902030302020204" pitchFamily="66" charset="0"/>
            </a:endParaRPr>
          </a:p>
        </p:txBody>
      </p:sp>
      <p:pic>
        <p:nvPicPr>
          <p:cNvPr id="12291" name="Picture 4" descr="Untitled-13 copy">
            <a:extLst>
              <a:ext uri="{FF2B5EF4-FFF2-40B4-BE49-F238E27FC236}">
                <a16:creationId xmlns:a16="http://schemas.microsoft.com/office/drawing/2014/main" id="{48E70E89-2120-E747-A8A2-3A86E390D2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341438"/>
            <a:ext cx="8208962"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Date Placeholder 3">
            <a:extLst>
              <a:ext uri="{FF2B5EF4-FFF2-40B4-BE49-F238E27FC236}">
                <a16:creationId xmlns:a16="http://schemas.microsoft.com/office/drawing/2014/main" id="{670E3C9E-F800-CF4E-8493-E3C6677D2F06}"/>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Άννα Χρονάκη</a:t>
            </a:r>
          </a:p>
        </p:txBody>
      </p:sp>
      <p:sp>
        <p:nvSpPr>
          <p:cNvPr id="12293" name="Footer Placeholder 4">
            <a:extLst>
              <a:ext uri="{FF2B5EF4-FFF2-40B4-BE49-F238E27FC236}">
                <a16:creationId xmlns:a16="http://schemas.microsoft.com/office/drawing/2014/main" id="{8A77787F-3421-0440-BAA9-CD9F037B9D75}"/>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Πανεπιστήμιο Θεσσαλίας</a:t>
            </a:r>
          </a:p>
        </p:txBody>
      </p:sp>
    </p:spTree>
    <p:extLst>
      <p:ext uri="{BB962C8B-B14F-4D97-AF65-F5344CB8AC3E}">
        <p14:creationId xmlns:p14="http://schemas.microsoft.com/office/powerpoint/2010/main" val="1800048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a:extLst>
              <a:ext uri="{FF2B5EF4-FFF2-40B4-BE49-F238E27FC236}">
                <a16:creationId xmlns:a16="http://schemas.microsoft.com/office/drawing/2014/main" id="{D5A575BC-771C-5B4E-BB38-3891630102DE}"/>
              </a:ext>
            </a:extLst>
          </p:cNvPr>
          <p:cNvSpPr>
            <a:spLocks noGrp="1" noChangeArrowheads="1"/>
          </p:cNvSpPr>
          <p:nvPr>
            <p:ph type="body" idx="1"/>
          </p:nvPr>
        </p:nvSpPr>
        <p:spPr/>
        <p:txBody>
          <a:bodyPr/>
          <a:lstStyle/>
          <a:p>
            <a:pPr eaLnBrk="1" hangingPunct="1"/>
            <a:endParaRPr lang="en-US" altLang="sv-SE"/>
          </a:p>
        </p:txBody>
      </p:sp>
      <p:pic>
        <p:nvPicPr>
          <p:cNvPr id="13315" name="Picture 4" descr="Untitled-12">
            <a:extLst>
              <a:ext uri="{FF2B5EF4-FFF2-40B4-BE49-F238E27FC236}">
                <a16:creationId xmlns:a16="http://schemas.microsoft.com/office/drawing/2014/main" id="{0F497303-D0FC-4348-9311-70BB380078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Date Placeholder 3">
            <a:extLst>
              <a:ext uri="{FF2B5EF4-FFF2-40B4-BE49-F238E27FC236}">
                <a16:creationId xmlns:a16="http://schemas.microsoft.com/office/drawing/2014/main" id="{55BDA940-C303-C843-8237-B1E88FF89538}"/>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Άννα Χρονάκη</a:t>
            </a:r>
          </a:p>
        </p:txBody>
      </p:sp>
      <p:sp>
        <p:nvSpPr>
          <p:cNvPr id="13317" name="Footer Placeholder 4">
            <a:extLst>
              <a:ext uri="{FF2B5EF4-FFF2-40B4-BE49-F238E27FC236}">
                <a16:creationId xmlns:a16="http://schemas.microsoft.com/office/drawing/2014/main" id="{EF79D30C-3A34-9549-B4A7-963804C2D905}"/>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Πανεπιστήμιο Θεσσαλίας</a:t>
            </a:r>
          </a:p>
        </p:txBody>
      </p:sp>
    </p:spTree>
    <p:extLst>
      <p:ext uri="{BB962C8B-B14F-4D97-AF65-F5344CB8AC3E}">
        <p14:creationId xmlns:p14="http://schemas.microsoft.com/office/powerpoint/2010/main" val="36132561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Untitled-10 copy">
            <a:extLst>
              <a:ext uri="{FF2B5EF4-FFF2-40B4-BE49-F238E27FC236}">
                <a16:creationId xmlns:a16="http://schemas.microsoft.com/office/drawing/2014/main" id="{A8251AF5-F84D-3240-877A-EA8D124D33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Date Placeholder 2">
            <a:extLst>
              <a:ext uri="{FF2B5EF4-FFF2-40B4-BE49-F238E27FC236}">
                <a16:creationId xmlns:a16="http://schemas.microsoft.com/office/drawing/2014/main" id="{B648C217-0AF8-4C4B-81AA-3C8CA8B73A1F}"/>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Άννα Χρονάκη</a:t>
            </a:r>
          </a:p>
        </p:txBody>
      </p:sp>
      <p:sp>
        <p:nvSpPr>
          <p:cNvPr id="14340" name="Footer Placeholder 3">
            <a:extLst>
              <a:ext uri="{FF2B5EF4-FFF2-40B4-BE49-F238E27FC236}">
                <a16:creationId xmlns:a16="http://schemas.microsoft.com/office/drawing/2014/main" id="{45A49B8D-6DBB-D843-9A9F-F0810F4ADD09}"/>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Πανεπιστήμιο Θεσσαλίας</a:t>
            </a:r>
          </a:p>
        </p:txBody>
      </p:sp>
    </p:spTree>
    <p:extLst>
      <p:ext uri="{BB962C8B-B14F-4D97-AF65-F5344CB8AC3E}">
        <p14:creationId xmlns:p14="http://schemas.microsoft.com/office/powerpoint/2010/main" val="686992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381000"/>
            <a:ext cx="4038600" cy="5745163"/>
          </a:xfrm>
        </p:spPr>
        <p:txBody>
          <a:bodyPr/>
          <a:lstStyle/>
          <a:p>
            <a:pPr marL="0" indent="0">
              <a:buNone/>
            </a:pPr>
            <a:r>
              <a:rPr lang="en-US" dirty="0">
                <a:latin typeface="Book Antiqua" pitchFamily="18" charset="0"/>
              </a:rPr>
              <a:t>Democracy in the Kitchen: </a:t>
            </a:r>
            <a:r>
              <a:rPr lang="en-US" sz="2400" i="1" dirty="0">
                <a:latin typeface="Book Antiqua" pitchFamily="18" charset="0"/>
              </a:rPr>
              <a:t>regulating mothers and socializing daughters</a:t>
            </a:r>
            <a:endParaRPr lang="el-GR" sz="2400" i="1" dirty="0">
              <a:latin typeface="Book Antiqua" pitchFamily="18" charset="0"/>
            </a:endParaRPr>
          </a:p>
        </p:txBody>
      </p:sp>
      <p:sp>
        <p:nvSpPr>
          <p:cNvPr id="4" name="Content Placeholder 3"/>
          <p:cNvSpPr>
            <a:spLocks noGrp="1"/>
          </p:cNvSpPr>
          <p:nvPr>
            <p:ph sz="half" idx="2"/>
          </p:nvPr>
        </p:nvSpPr>
        <p:spPr>
          <a:xfrm>
            <a:off x="4648200" y="914400"/>
            <a:ext cx="4038600" cy="5211763"/>
          </a:xfrm>
        </p:spPr>
        <p:txBody>
          <a:bodyPr/>
          <a:lstStyle/>
          <a:p>
            <a:pPr marL="0" indent="0">
              <a:buNone/>
            </a:pPr>
            <a:r>
              <a:rPr lang="en-US" dirty="0">
                <a:latin typeface="Book Antiqua" pitchFamily="18" charset="0"/>
              </a:rPr>
              <a:t>Counting Girls Out: </a:t>
            </a:r>
            <a:r>
              <a:rPr lang="en-US" sz="2400" i="1" dirty="0">
                <a:latin typeface="Book Antiqua" pitchFamily="18" charset="0"/>
              </a:rPr>
              <a:t>girls and mathematics</a:t>
            </a:r>
          </a:p>
          <a:p>
            <a:pPr marL="0" indent="0">
              <a:buNone/>
            </a:pPr>
            <a:endParaRPr lang="en-US" sz="2400" i="1" dirty="0"/>
          </a:p>
          <a:p>
            <a:pPr marL="0" indent="0">
              <a:buNone/>
            </a:pPr>
            <a:endParaRPr lang="en-US" sz="2400" i="1" dirty="0"/>
          </a:p>
          <a:p>
            <a:pPr marL="0" indent="0">
              <a:buNone/>
            </a:pPr>
            <a:endParaRPr lang="el-GR" sz="2400" i="1" dirty="0"/>
          </a:p>
        </p:txBody>
      </p:sp>
      <p:pic>
        <p:nvPicPr>
          <p:cNvPr id="8194" name="Picture 2" descr="C:\Users\chronaki\Desktop\71qnjueh4V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676400"/>
            <a:ext cx="3362325" cy="44831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C:\Users\chronaki\Desktop\courses_2012-13\curriculum_related_maths_technology_2013\count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947343"/>
            <a:ext cx="2819400" cy="3941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95607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Untitled-12">
            <a:extLst>
              <a:ext uri="{FF2B5EF4-FFF2-40B4-BE49-F238E27FC236}">
                <a16:creationId xmlns:a16="http://schemas.microsoft.com/office/drawing/2014/main" id="{9FF1FBF4-6C0E-8848-B141-FF1FE02745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Date Placeholder 2">
            <a:extLst>
              <a:ext uri="{FF2B5EF4-FFF2-40B4-BE49-F238E27FC236}">
                <a16:creationId xmlns:a16="http://schemas.microsoft.com/office/drawing/2014/main" id="{5D305B43-0198-9041-9496-4E1BDD1E2B2C}"/>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Άννα Χρονάκη</a:t>
            </a:r>
          </a:p>
        </p:txBody>
      </p:sp>
      <p:sp>
        <p:nvSpPr>
          <p:cNvPr id="15364" name="Footer Placeholder 3">
            <a:extLst>
              <a:ext uri="{FF2B5EF4-FFF2-40B4-BE49-F238E27FC236}">
                <a16:creationId xmlns:a16="http://schemas.microsoft.com/office/drawing/2014/main" id="{B62941B3-8C5F-6E40-B74E-290B7BD5ADC5}"/>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Πανεπιστήμιο Θεσσαλίας</a:t>
            </a:r>
          </a:p>
        </p:txBody>
      </p:sp>
    </p:spTree>
    <p:extLst>
      <p:ext uri="{BB962C8B-B14F-4D97-AF65-F5344CB8AC3E}">
        <p14:creationId xmlns:p14="http://schemas.microsoft.com/office/powerpoint/2010/main" val="10015316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14B0CBEC-0EDE-FA42-9175-B50F2C396452}"/>
              </a:ext>
            </a:extLst>
          </p:cNvPr>
          <p:cNvSpPr>
            <a:spLocks noGrp="1" noChangeArrowheads="1"/>
          </p:cNvSpPr>
          <p:nvPr>
            <p:ph type="title"/>
          </p:nvPr>
        </p:nvSpPr>
        <p:spPr/>
        <p:txBody>
          <a:bodyPr/>
          <a:lstStyle/>
          <a:p>
            <a:pPr algn="l" eaLnBrk="1" hangingPunct="1"/>
            <a:r>
              <a:rPr lang="el-GR" altLang="sv-SE" sz="3600" b="1">
                <a:solidFill>
                  <a:srgbClr val="FF3300"/>
                </a:solidFill>
                <a:latin typeface="Comic Sans MS" panose="030F0902030302020204" pitchFamily="66" charset="0"/>
              </a:rPr>
              <a:t>Βασικά σημεία στην πορεία μάθησης....</a:t>
            </a:r>
            <a:endParaRPr lang="en-US" altLang="sv-SE" sz="3600" b="1">
              <a:solidFill>
                <a:srgbClr val="FF3300"/>
              </a:solidFill>
              <a:latin typeface="Comic Sans MS" panose="030F0902030302020204" pitchFamily="66" charset="0"/>
            </a:endParaRPr>
          </a:p>
        </p:txBody>
      </p:sp>
      <p:sp>
        <p:nvSpPr>
          <p:cNvPr id="16387" name="Rectangle 4">
            <a:extLst>
              <a:ext uri="{FF2B5EF4-FFF2-40B4-BE49-F238E27FC236}">
                <a16:creationId xmlns:a16="http://schemas.microsoft.com/office/drawing/2014/main" id="{13036F7C-2477-C44D-8A1D-F6E3C5796988}"/>
              </a:ext>
            </a:extLst>
          </p:cNvPr>
          <p:cNvSpPr>
            <a:spLocks noChangeArrowheads="1"/>
          </p:cNvSpPr>
          <p:nvPr/>
        </p:nvSpPr>
        <p:spPr bwMode="auto">
          <a:xfrm>
            <a:off x="571500" y="1989138"/>
            <a:ext cx="7745413"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sz="2400">
                <a:solidFill>
                  <a:schemeClr val="hlink"/>
                </a:solidFill>
                <a:latin typeface="Comic Sans MS" panose="030F0902030302020204" pitchFamily="66" charset="0"/>
              </a:rPr>
              <a:t>Πολιτισμικά εργαλεία (π.χ. από το σώμα στο μέτρο, μοντέλα σε κλίμακα)</a:t>
            </a:r>
          </a:p>
          <a:p>
            <a:pPr lvl="1" eaLnBrk="1" hangingPunct="1"/>
            <a:endParaRPr lang="el-GR" altLang="sv-SE" sz="2400">
              <a:solidFill>
                <a:schemeClr val="hlink"/>
              </a:solidFill>
              <a:latin typeface="Comic Sans MS" panose="030F0902030302020204" pitchFamily="66" charset="0"/>
            </a:endParaRPr>
          </a:p>
          <a:p>
            <a:pPr eaLnBrk="1" hangingPunct="1"/>
            <a:r>
              <a:rPr lang="el-GR" altLang="sv-SE" sz="2400">
                <a:solidFill>
                  <a:schemeClr val="hlink"/>
                </a:solidFill>
                <a:latin typeface="Comic Sans MS" panose="030F0902030302020204" pitchFamily="66" charset="0"/>
              </a:rPr>
              <a:t>Κύκλοι συμβολισμού και αναπαράστασης</a:t>
            </a:r>
          </a:p>
          <a:p>
            <a:pPr eaLnBrk="1" hangingPunct="1"/>
            <a:endParaRPr lang="el-GR" altLang="sv-SE" sz="2400">
              <a:solidFill>
                <a:schemeClr val="hlink"/>
              </a:solidFill>
              <a:latin typeface="Comic Sans MS" panose="030F0902030302020204" pitchFamily="66" charset="0"/>
            </a:endParaRPr>
          </a:p>
          <a:p>
            <a:pPr eaLnBrk="1" hangingPunct="1"/>
            <a:r>
              <a:rPr lang="el-GR" altLang="sv-SE" sz="2400">
                <a:solidFill>
                  <a:schemeClr val="hlink"/>
                </a:solidFill>
                <a:latin typeface="Comic Sans MS" panose="030F0902030302020204" pitchFamily="66" charset="0"/>
              </a:rPr>
              <a:t>Παρατήρηση</a:t>
            </a:r>
          </a:p>
          <a:p>
            <a:pPr eaLnBrk="1" hangingPunct="1"/>
            <a:r>
              <a:rPr lang="el-GR" altLang="sv-SE" sz="2400">
                <a:solidFill>
                  <a:schemeClr val="hlink"/>
                </a:solidFill>
                <a:latin typeface="Comic Sans MS" panose="030F0902030302020204" pitchFamily="66" charset="0"/>
              </a:rPr>
              <a:t>Πειραματισμός</a:t>
            </a:r>
          </a:p>
          <a:p>
            <a:pPr eaLnBrk="1" hangingPunct="1"/>
            <a:r>
              <a:rPr lang="el-GR" altLang="sv-SE" sz="2400">
                <a:solidFill>
                  <a:schemeClr val="hlink"/>
                </a:solidFill>
                <a:latin typeface="Comic Sans MS" panose="030F0902030302020204" pitchFamily="66" charset="0"/>
              </a:rPr>
              <a:t>Συζήτηση</a:t>
            </a:r>
          </a:p>
          <a:p>
            <a:pPr lvl="1" eaLnBrk="1" hangingPunct="1"/>
            <a:endParaRPr lang="el-GR" altLang="sv-SE" sz="2400">
              <a:solidFill>
                <a:schemeClr val="hlink"/>
              </a:solidFill>
              <a:latin typeface="Comic Sans MS" panose="030F0902030302020204" pitchFamily="66" charset="0"/>
            </a:endParaRPr>
          </a:p>
          <a:p>
            <a:pPr eaLnBrk="1" hangingPunct="1"/>
            <a:r>
              <a:rPr lang="el-GR" altLang="sv-SE" sz="2400">
                <a:solidFill>
                  <a:schemeClr val="hlink"/>
                </a:solidFill>
                <a:latin typeface="Comic Sans MS" panose="030F0902030302020204" pitchFamily="66" charset="0"/>
              </a:rPr>
              <a:t>Εφαρμογή σε αυθεντική κατάσταση</a:t>
            </a:r>
          </a:p>
        </p:txBody>
      </p:sp>
      <p:sp>
        <p:nvSpPr>
          <p:cNvPr id="16388" name="Date Placeholder 3">
            <a:extLst>
              <a:ext uri="{FF2B5EF4-FFF2-40B4-BE49-F238E27FC236}">
                <a16:creationId xmlns:a16="http://schemas.microsoft.com/office/drawing/2014/main" id="{C354CE93-4989-2346-B3E2-677F5B22A85D}"/>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Άννα Χρονάκη</a:t>
            </a:r>
          </a:p>
        </p:txBody>
      </p:sp>
      <p:sp>
        <p:nvSpPr>
          <p:cNvPr id="16389" name="Footer Placeholder 4">
            <a:extLst>
              <a:ext uri="{FF2B5EF4-FFF2-40B4-BE49-F238E27FC236}">
                <a16:creationId xmlns:a16="http://schemas.microsoft.com/office/drawing/2014/main" id="{BB4098A7-3227-CD4E-A271-67321ED7E0B6}"/>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l-GR" altLang="sv-SE"/>
              <a:t>Πανεπιστήμιο Θεσσαλίας</a:t>
            </a:r>
          </a:p>
        </p:txBody>
      </p:sp>
    </p:spTree>
    <p:extLst>
      <p:ext uri="{BB962C8B-B14F-4D97-AF65-F5344CB8AC3E}">
        <p14:creationId xmlns:p14="http://schemas.microsoft.com/office/powerpoint/2010/main" val="19777993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2260" y="857250"/>
            <a:ext cx="7115840" cy="294710"/>
          </a:xfrm>
        </p:spPr>
        <p:txBody>
          <a:bodyPr>
            <a:noAutofit/>
          </a:bodyPr>
          <a:lstStyle/>
          <a:p>
            <a:r>
              <a:rPr lang="en-US" sz="2400" b="1" dirty="0">
                <a:solidFill>
                  <a:schemeClr val="bg1">
                    <a:lumMod val="50000"/>
                  </a:schemeClr>
                </a:solidFill>
                <a:latin typeface="Times New Roman" charset="0"/>
                <a:ea typeface="Times New Roman" charset="0"/>
                <a:cs typeface="Times New Roman" charset="0"/>
              </a:rPr>
              <a:t>Foci in our teacher education courses</a:t>
            </a:r>
            <a:endParaRPr lang="en-US" sz="2400" dirty="0">
              <a:solidFill>
                <a:schemeClr val="bg1">
                  <a:lumMod val="50000"/>
                </a:schemeClr>
              </a:solidFill>
              <a:latin typeface="Times New Roman" charset="0"/>
              <a:ea typeface="Times New Roman" charset="0"/>
              <a:cs typeface="Times New Roman" charset="0"/>
            </a:endParaRPr>
          </a:p>
        </p:txBody>
      </p:sp>
      <p:pic>
        <p:nvPicPr>
          <p:cNvPr id="4" name="Picture 2" descr="C:\Users\anna\Documents\ANNA\5-myPAPERS\2005-2006-2007\2007-8\Lesotho-talk\pictures -teaching experiment\selling1.jpg"/>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1800226" y="2390089"/>
            <a:ext cx="2279456" cy="1451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I:\Lego NXT Projects\project 2\IMG_0927.jpg"/>
          <p:cNvPicPr>
            <a:picLocks noChangeAspect="1" noChangeArrowheads="1"/>
          </p:cNvPicPr>
          <p:nvPr/>
        </p:nvPicPr>
        <p:blipFill>
          <a:blip r:embed="rId5" cstate="print"/>
          <a:srcRect/>
          <a:stretch>
            <a:fillRect/>
          </a:stretch>
        </p:blipFill>
        <p:spPr bwMode="auto">
          <a:xfrm>
            <a:off x="1828801" y="4057651"/>
            <a:ext cx="2222306" cy="1659871"/>
          </a:xfrm>
          <a:prstGeom prst="rect">
            <a:avLst/>
          </a:prstGeom>
          <a:noFill/>
        </p:spPr>
      </p:pic>
      <p:pic>
        <p:nvPicPr>
          <p:cNvPr id="6" name="Picture 2" descr="I:\Lego NXT Projects\project 2\IMG_0955.JPG"/>
          <p:cNvPicPr>
            <a:picLocks noChangeAspect="1" noChangeArrowheads="1"/>
          </p:cNvPicPr>
          <p:nvPr/>
        </p:nvPicPr>
        <p:blipFill>
          <a:blip r:embed="rId6" cstate="print"/>
          <a:srcRect/>
          <a:stretch>
            <a:fillRect/>
          </a:stretch>
        </p:blipFill>
        <p:spPr bwMode="auto">
          <a:xfrm>
            <a:off x="4686301" y="2349035"/>
            <a:ext cx="2101192" cy="1569409"/>
          </a:xfrm>
          <a:prstGeom prst="rect">
            <a:avLst/>
          </a:prstGeom>
          <a:noFill/>
        </p:spPr>
      </p:pic>
      <p:pic>
        <p:nvPicPr>
          <p:cNvPr id="7" name="do_boat.wmv">
            <a:hlinkClick r:id="" action="ppaction://media"/>
          </p:cNvPr>
          <p:cNvPicPr>
            <a:picLocks noRot="1" noChangeAspect="1" noChangeArrowheads="1"/>
          </p:cNvPicPr>
          <p:nvPr>
            <a:videoFile r:link="rId2"/>
            <p:extLst>
              <p:ext uri="{DAA4B4D4-6D71-4841-9C94-3DE7FCFB9230}">
                <p14:media xmlns:p14="http://schemas.microsoft.com/office/powerpoint/2010/main" r:link="rId1"/>
              </p:ext>
            </p:extLst>
          </p:nvPr>
        </p:nvPicPr>
        <p:blipFill>
          <a:blip r:embed="rId7">
            <a:extLst>
              <a:ext uri="{28A0092B-C50C-407E-A947-70E740481C1C}">
                <a14:useLocalDpi xmlns:a14="http://schemas.microsoft.com/office/drawing/2010/main" val="0"/>
              </a:ext>
            </a:extLst>
          </a:blip>
          <a:srcRect/>
          <a:stretch>
            <a:fillRect/>
          </a:stretch>
        </p:blipFill>
        <p:spPr>
          <a:xfrm>
            <a:off x="4792962" y="4080934"/>
            <a:ext cx="2101192" cy="1580128"/>
          </a:xfrm>
          <a:prstGeom prst="rect">
            <a:avLst/>
          </a:prstGeo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Rectangle 7"/>
          <p:cNvSpPr/>
          <p:nvPr/>
        </p:nvSpPr>
        <p:spPr>
          <a:xfrm>
            <a:off x="542261" y="1314450"/>
            <a:ext cx="8006316" cy="1131079"/>
          </a:xfrm>
          <a:prstGeom prst="rect">
            <a:avLst/>
          </a:prstGeom>
        </p:spPr>
        <p:txBody>
          <a:bodyPr wrap="square">
            <a:spAutoFit/>
          </a:bodyPr>
          <a:lstStyle/>
          <a:p>
            <a:r>
              <a:rPr lang="en-US" dirty="0">
                <a:latin typeface="Times New Roman" charset="0"/>
                <a:ea typeface="Times New Roman" charset="0"/>
                <a:cs typeface="Times New Roman" charset="0"/>
              </a:rPr>
              <a:t>Cultural Diversity -  Identities  - Gendered Issues - Learning – Mathematics Classrooms – Outdoor Activity – </a:t>
            </a:r>
            <a:r>
              <a:rPr lang="en-US" dirty="0" err="1">
                <a:latin typeface="Times New Roman" charset="0"/>
                <a:ea typeface="Times New Roman" charset="0"/>
                <a:cs typeface="Times New Roman" charset="0"/>
              </a:rPr>
              <a:t>TechnoMaths</a:t>
            </a:r>
            <a:r>
              <a:rPr lang="en-US" dirty="0">
                <a:latin typeface="Times New Roman" charset="0"/>
                <a:ea typeface="Times New Roman" charset="0"/>
                <a:cs typeface="Times New Roman" charset="0"/>
              </a:rPr>
              <a:t> – Technology Use – Re-signifying mathematical activity    ( </a:t>
            </a:r>
            <a:r>
              <a:rPr lang="en-US" dirty="0">
                <a:latin typeface="Times New Roman" charset="0"/>
                <a:ea typeface="Times New Roman" charset="0"/>
                <a:cs typeface="Times New Roman" charset="0"/>
                <a:hlinkClick r:id="rId8"/>
              </a:rPr>
              <a:t>http://www.ltme.ece.uth.gr</a:t>
            </a:r>
            <a:r>
              <a:rPr lang="en-US" dirty="0">
                <a:latin typeface="Times New Roman" charset="0"/>
                <a:ea typeface="Times New Roman" charset="0"/>
                <a:cs typeface="Times New Roman" charset="0"/>
              </a:rPr>
              <a:t>)</a:t>
            </a:r>
          </a:p>
          <a:p>
            <a:endParaRPr lang="en-US" sz="1350" dirty="0"/>
          </a:p>
        </p:txBody>
      </p:sp>
    </p:spTree>
    <p:extLst>
      <p:ext uri="{BB962C8B-B14F-4D97-AF65-F5344CB8AC3E}">
        <p14:creationId xmlns:p14="http://schemas.microsoft.com/office/powerpoint/2010/main" val="30162978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9667" y="1131094"/>
            <a:ext cx="6215683" cy="994172"/>
          </a:xfrm>
        </p:spPr>
        <p:txBody>
          <a:bodyPr/>
          <a:lstStyle/>
          <a:p>
            <a:r>
              <a:rPr lang="en-US" sz="2700" dirty="0">
                <a:solidFill>
                  <a:schemeClr val="bg1">
                    <a:lumMod val="50000"/>
                  </a:schemeClr>
                </a:solidFill>
                <a:latin typeface="Adobe Caslon Pro" pitchFamily="18" charset="0"/>
              </a:rPr>
              <a:t>What does ‘moving’ a robot involve?...</a:t>
            </a:r>
            <a:endParaRPr lang="el-GR" sz="2700" dirty="0">
              <a:solidFill>
                <a:schemeClr val="bg1">
                  <a:lumMod val="50000"/>
                </a:schemeClr>
              </a:solidFill>
            </a:endParaRPr>
          </a:p>
        </p:txBody>
      </p:sp>
      <p:pic>
        <p:nvPicPr>
          <p:cNvPr id="23554" name="Picture 2" descr="I:\Lego NXT Projects\project 2\IMG_0955.JPG"/>
          <p:cNvPicPr>
            <a:picLocks noGrp="1" noChangeAspect="1" noChangeArrowheads="1"/>
          </p:cNvPicPr>
          <p:nvPr>
            <p:ph idx="1"/>
          </p:nvPr>
        </p:nvPicPr>
        <p:blipFill>
          <a:blip r:embed="rId2" cstate="print"/>
          <a:srcRect/>
          <a:stretch>
            <a:fillRect/>
          </a:stretch>
        </p:blipFill>
        <p:spPr bwMode="auto">
          <a:xfrm>
            <a:off x="2299667" y="2057401"/>
            <a:ext cx="4544666" cy="3394472"/>
          </a:xfrm>
          <a:prstGeom prst="rect">
            <a:avLst/>
          </a:prstGeom>
          <a:noFill/>
        </p:spPr>
      </p:pic>
    </p:spTree>
    <p:extLst>
      <p:ext uri="{BB962C8B-B14F-4D97-AF65-F5344CB8AC3E}">
        <p14:creationId xmlns:p14="http://schemas.microsoft.com/office/powerpoint/2010/main" val="41675000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7350" y="1335715"/>
            <a:ext cx="6858000" cy="207336"/>
          </a:xfrm>
        </p:spPr>
        <p:txBody>
          <a:bodyPr>
            <a:normAutofit fontScale="90000"/>
          </a:bodyPr>
          <a:lstStyle/>
          <a:p>
            <a:r>
              <a:rPr lang="sv-SE" dirty="0" err="1">
                <a:solidFill>
                  <a:schemeClr val="bg1">
                    <a:lumMod val="50000"/>
                  </a:schemeClr>
                </a:solidFill>
                <a:latin typeface="Times New Roman" charset="0"/>
                <a:ea typeface="Times New Roman" charset="0"/>
                <a:cs typeface="Times New Roman" charset="0"/>
              </a:rPr>
              <a:t>Moving</a:t>
            </a:r>
            <a:r>
              <a:rPr lang="sv-SE" dirty="0">
                <a:solidFill>
                  <a:schemeClr val="bg1">
                    <a:lumMod val="50000"/>
                  </a:schemeClr>
                </a:solidFill>
                <a:latin typeface="Times New Roman" charset="0"/>
                <a:ea typeface="Times New Roman" charset="0"/>
                <a:cs typeface="Times New Roman" charset="0"/>
              </a:rPr>
              <a:t> a </a:t>
            </a:r>
            <a:r>
              <a:rPr lang="sv-SE" dirty="0" err="1">
                <a:solidFill>
                  <a:schemeClr val="bg1">
                    <a:lumMod val="50000"/>
                  </a:schemeClr>
                </a:solidFill>
                <a:latin typeface="Times New Roman" charset="0"/>
                <a:ea typeface="Times New Roman" charset="0"/>
                <a:cs typeface="Times New Roman" charset="0"/>
              </a:rPr>
              <a:t>puppet</a:t>
            </a:r>
            <a:r>
              <a:rPr lang="sv-SE" dirty="0">
                <a:solidFill>
                  <a:schemeClr val="bg1">
                    <a:lumMod val="50000"/>
                  </a:schemeClr>
                </a:solidFill>
                <a:latin typeface="Times New Roman" charset="0"/>
                <a:ea typeface="Times New Roman" charset="0"/>
                <a:cs typeface="Times New Roman" charset="0"/>
              </a:rPr>
              <a:t> and a robot</a:t>
            </a:r>
            <a:r>
              <a:rPr lang="is-IS" dirty="0">
                <a:solidFill>
                  <a:schemeClr val="bg1">
                    <a:lumMod val="50000"/>
                  </a:schemeClr>
                </a:solidFill>
                <a:latin typeface="Times New Roman" charset="0"/>
                <a:ea typeface="Times New Roman" charset="0"/>
                <a:cs typeface="Times New Roman" charset="0"/>
              </a:rPr>
              <a:t>…</a:t>
            </a:r>
            <a:endParaRPr lang="el-GR" dirty="0">
              <a:solidFill>
                <a:schemeClr val="bg1">
                  <a:lumMod val="50000"/>
                </a:schemeClr>
              </a:solidFill>
              <a:latin typeface="Times New Roman" charset="0"/>
              <a:ea typeface="Times New Roman" charset="0"/>
              <a:cs typeface="Times New Roman" charset="0"/>
            </a:endParaRPr>
          </a:p>
        </p:txBody>
      </p:sp>
      <p:pic>
        <p:nvPicPr>
          <p:cNvPr id="6146" name="Picture 2" descr="C:\Users\chronaki\Desktop\ADMIN_Volos_2011\Hmerida_Mathematics_EarlyAges_2012\fotos\Picture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57350" y="1943100"/>
            <a:ext cx="2709006"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sers\chronaki\Desktop\ADMIN_Volos_2011\Hmerida_Mathematics_EarlyAges_2012\fotos\Picture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7700" y="1943100"/>
            <a:ext cx="2772918" cy="3392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9772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395" y="1131094"/>
            <a:ext cx="7079955" cy="994172"/>
          </a:xfrm>
        </p:spPr>
        <p:txBody>
          <a:bodyPr>
            <a:normAutofit/>
          </a:bodyPr>
          <a:lstStyle/>
          <a:p>
            <a:r>
              <a:rPr lang="sv-SE" sz="2400" dirty="0" err="1">
                <a:solidFill>
                  <a:schemeClr val="bg1">
                    <a:lumMod val="50000"/>
                  </a:schemeClr>
                </a:solidFill>
                <a:latin typeface="Times New Roman" charset="0"/>
                <a:ea typeface="Times New Roman" charset="0"/>
                <a:cs typeface="Times New Roman" charset="0"/>
              </a:rPr>
              <a:t>How</a:t>
            </a:r>
            <a:r>
              <a:rPr lang="sv-SE" sz="2400" dirty="0">
                <a:solidFill>
                  <a:schemeClr val="bg1">
                    <a:lumMod val="50000"/>
                  </a:schemeClr>
                </a:solidFill>
                <a:latin typeface="Times New Roman" charset="0"/>
                <a:ea typeface="Times New Roman" charset="0"/>
                <a:cs typeface="Times New Roman" charset="0"/>
              </a:rPr>
              <a:t> </a:t>
            </a:r>
            <a:r>
              <a:rPr lang="sv-SE" sz="2400" dirty="0" err="1">
                <a:solidFill>
                  <a:schemeClr val="bg1">
                    <a:lumMod val="50000"/>
                  </a:schemeClr>
                </a:solidFill>
                <a:latin typeface="Times New Roman" charset="0"/>
                <a:ea typeface="Times New Roman" charset="0"/>
                <a:cs typeface="Times New Roman" charset="0"/>
              </a:rPr>
              <a:t>can</a:t>
            </a:r>
            <a:r>
              <a:rPr lang="sv-SE" sz="2400" dirty="0">
                <a:solidFill>
                  <a:schemeClr val="bg1">
                    <a:lumMod val="50000"/>
                  </a:schemeClr>
                </a:solidFill>
                <a:latin typeface="Times New Roman" charset="0"/>
                <a:ea typeface="Times New Roman" charset="0"/>
                <a:cs typeface="Times New Roman" charset="0"/>
              </a:rPr>
              <a:t> I talk to my robot? </a:t>
            </a:r>
            <a:r>
              <a:rPr lang="sv-SE" sz="2400" dirty="0" err="1">
                <a:solidFill>
                  <a:schemeClr val="bg1">
                    <a:lumMod val="50000"/>
                  </a:schemeClr>
                </a:solidFill>
                <a:latin typeface="Times New Roman" charset="0"/>
                <a:ea typeface="Times New Roman" charset="0"/>
                <a:cs typeface="Times New Roman" charset="0"/>
              </a:rPr>
              <a:t>Can</a:t>
            </a:r>
            <a:r>
              <a:rPr lang="sv-SE" sz="2400" dirty="0">
                <a:solidFill>
                  <a:schemeClr val="bg1">
                    <a:lumMod val="50000"/>
                  </a:schemeClr>
                </a:solidFill>
                <a:latin typeface="Times New Roman" charset="0"/>
                <a:ea typeface="Times New Roman" charset="0"/>
                <a:cs typeface="Times New Roman" charset="0"/>
              </a:rPr>
              <a:t> I </a:t>
            </a:r>
            <a:r>
              <a:rPr lang="sv-SE" sz="2400" dirty="0" err="1">
                <a:solidFill>
                  <a:schemeClr val="bg1">
                    <a:lumMod val="50000"/>
                  </a:schemeClr>
                </a:solidFill>
                <a:latin typeface="Times New Roman" charset="0"/>
                <a:ea typeface="Times New Roman" charset="0"/>
                <a:cs typeface="Times New Roman" charset="0"/>
              </a:rPr>
              <a:t>control</a:t>
            </a:r>
            <a:r>
              <a:rPr lang="sv-SE" sz="2400" dirty="0">
                <a:solidFill>
                  <a:schemeClr val="bg1">
                    <a:lumMod val="50000"/>
                  </a:schemeClr>
                </a:solidFill>
                <a:latin typeface="Times New Roman" charset="0"/>
                <a:ea typeface="Times New Roman" charset="0"/>
                <a:cs typeface="Times New Roman" charset="0"/>
              </a:rPr>
              <a:t> it?</a:t>
            </a:r>
            <a:endParaRPr lang="el-GR" sz="2400" dirty="0">
              <a:solidFill>
                <a:schemeClr val="bg1">
                  <a:lumMod val="50000"/>
                </a:schemeClr>
              </a:solidFill>
              <a:latin typeface="Times New Roman" charset="0"/>
              <a:ea typeface="Times New Roman" charset="0"/>
              <a:cs typeface="Times New Roman" charset="0"/>
            </a:endParaRPr>
          </a:p>
        </p:txBody>
      </p:sp>
      <p:pic>
        <p:nvPicPr>
          <p:cNvPr id="4" name="Picture 5" descr="C:\Users\chronaki\Desktop\ADMIN_Volos_2011\Hmerida_Mathematics_EarlyAges_2012\fotos\8photos\Picture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86100" y="2286000"/>
            <a:ext cx="2802636" cy="3255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99244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0322" y="1131094"/>
            <a:ext cx="6745028" cy="994172"/>
          </a:xfrm>
        </p:spPr>
        <p:txBody>
          <a:bodyPr>
            <a:normAutofit/>
          </a:bodyPr>
          <a:lstStyle/>
          <a:p>
            <a:r>
              <a:rPr lang="sv-SE" dirty="0">
                <a:solidFill>
                  <a:schemeClr val="bg1">
                    <a:lumMod val="50000"/>
                  </a:schemeClr>
                </a:solidFill>
                <a:latin typeface="Courier New" pitchFamily="49" charset="0"/>
                <a:cs typeface="Courier New" pitchFamily="49" charset="0"/>
              </a:rPr>
              <a:t> </a:t>
            </a:r>
            <a:r>
              <a:rPr lang="sv-SE" sz="2400" dirty="0">
                <a:solidFill>
                  <a:schemeClr val="bg1">
                    <a:lumMod val="50000"/>
                  </a:schemeClr>
                </a:solidFill>
                <a:latin typeface="Times New Roman" charset="0"/>
                <a:ea typeface="Times New Roman" charset="0"/>
                <a:cs typeface="Times New Roman" charset="0"/>
              </a:rPr>
              <a:t>I </a:t>
            </a:r>
            <a:r>
              <a:rPr lang="sv-SE" sz="2400" dirty="0" err="1">
                <a:solidFill>
                  <a:schemeClr val="bg1">
                    <a:lumMod val="50000"/>
                  </a:schemeClr>
                </a:solidFill>
                <a:latin typeface="Times New Roman" charset="0"/>
                <a:ea typeface="Times New Roman" charset="0"/>
                <a:cs typeface="Times New Roman" charset="0"/>
              </a:rPr>
              <a:t>have</a:t>
            </a:r>
            <a:r>
              <a:rPr lang="sv-SE" sz="2400" dirty="0">
                <a:solidFill>
                  <a:schemeClr val="bg1">
                    <a:lumMod val="50000"/>
                  </a:schemeClr>
                </a:solidFill>
                <a:latin typeface="Times New Roman" charset="0"/>
                <a:ea typeface="Times New Roman" charset="0"/>
                <a:cs typeface="Times New Roman" charset="0"/>
              </a:rPr>
              <a:t> </a:t>
            </a:r>
            <a:r>
              <a:rPr lang="sv-SE" sz="2400" dirty="0" err="1">
                <a:solidFill>
                  <a:schemeClr val="bg1">
                    <a:lumMod val="50000"/>
                  </a:schemeClr>
                </a:solidFill>
                <a:latin typeface="Times New Roman" charset="0"/>
                <a:ea typeface="Times New Roman" charset="0"/>
                <a:cs typeface="Times New Roman" charset="0"/>
              </a:rPr>
              <a:t>managed</a:t>
            </a:r>
            <a:r>
              <a:rPr lang="sv-SE" sz="2400" dirty="0">
                <a:solidFill>
                  <a:schemeClr val="bg1">
                    <a:lumMod val="50000"/>
                  </a:schemeClr>
                </a:solidFill>
                <a:latin typeface="Times New Roman" charset="0"/>
                <a:ea typeface="Times New Roman" charset="0"/>
                <a:cs typeface="Times New Roman" charset="0"/>
              </a:rPr>
              <a:t>!  It </a:t>
            </a:r>
            <a:r>
              <a:rPr lang="sv-SE" sz="2400" dirty="0" err="1">
                <a:solidFill>
                  <a:schemeClr val="bg1">
                    <a:lumMod val="50000"/>
                  </a:schemeClr>
                </a:solidFill>
                <a:latin typeface="Times New Roman" charset="0"/>
                <a:ea typeface="Times New Roman" charset="0"/>
                <a:cs typeface="Times New Roman" charset="0"/>
              </a:rPr>
              <a:t>can</a:t>
            </a:r>
            <a:r>
              <a:rPr lang="sv-SE" sz="2400" dirty="0">
                <a:solidFill>
                  <a:schemeClr val="bg1">
                    <a:lumMod val="50000"/>
                  </a:schemeClr>
                </a:solidFill>
                <a:latin typeface="Times New Roman" charset="0"/>
                <a:ea typeface="Times New Roman" charset="0"/>
                <a:cs typeface="Times New Roman" charset="0"/>
              </a:rPr>
              <a:t> do the </a:t>
            </a:r>
            <a:r>
              <a:rPr lang="sv-SE" sz="2400" dirty="0" err="1">
                <a:solidFill>
                  <a:schemeClr val="bg1">
                    <a:lumMod val="50000"/>
                  </a:schemeClr>
                </a:solidFill>
                <a:latin typeface="Times New Roman" charset="0"/>
                <a:ea typeface="Times New Roman" charset="0"/>
                <a:cs typeface="Times New Roman" charset="0"/>
              </a:rPr>
              <a:t>path</a:t>
            </a:r>
            <a:r>
              <a:rPr lang="sv-SE" sz="2400" dirty="0">
                <a:solidFill>
                  <a:schemeClr val="bg1">
                    <a:lumMod val="50000"/>
                  </a:schemeClr>
                </a:solidFill>
                <a:latin typeface="Times New Roman" charset="0"/>
                <a:ea typeface="Times New Roman" charset="0"/>
                <a:cs typeface="Times New Roman" charset="0"/>
              </a:rPr>
              <a:t> for </a:t>
            </a:r>
            <a:r>
              <a:rPr lang="sv-SE" sz="2400" dirty="0" err="1">
                <a:solidFill>
                  <a:schemeClr val="bg1">
                    <a:lumMod val="50000"/>
                  </a:schemeClr>
                </a:solidFill>
                <a:latin typeface="Times New Roman" charset="0"/>
                <a:ea typeface="Times New Roman" charset="0"/>
                <a:cs typeface="Times New Roman" charset="0"/>
              </a:rPr>
              <a:t>me</a:t>
            </a:r>
            <a:r>
              <a:rPr lang="sv-SE" sz="2400" dirty="0">
                <a:solidFill>
                  <a:schemeClr val="bg1">
                    <a:lumMod val="50000"/>
                  </a:schemeClr>
                </a:solidFill>
                <a:latin typeface="Times New Roman" charset="0"/>
                <a:ea typeface="Times New Roman" charset="0"/>
                <a:cs typeface="Times New Roman" charset="0"/>
              </a:rPr>
              <a:t>!...</a:t>
            </a:r>
            <a:endParaRPr lang="el-GR" sz="2400" dirty="0">
              <a:solidFill>
                <a:schemeClr val="bg1">
                  <a:lumMod val="50000"/>
                </a:schemeClr>
              </a:solidFill>
              <a:latin typeface="Times New Roman" charset="0"/>
              <a:ea typeface="Times New Roman" charset="0"/>
              <a:cs typeface="Times New Roman" charset="0"/>
            </a:endParaRPr>
          </a:p>
        </p:txBody>
      </p:sp>
      <p:pic>
        <p:nvPicPr>
          <p:cNvPr id="4" name="Picture 4" descr="C:\Users\chronaki\Desktop\ADMIN_Volos_2011\Hmerida_Mathematics_EarlyAges_2012\fotos\Picture6.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71700" y="2057400"/>
            <a:ext cx="4544568" cy="3392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8013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1" y="1085850"/>
            <a:ext cx="6057899" cy="857250"/>
          </a:xfrm>
        </p:spPr>
        <p:txBody>
          <a:bodyPr>
            <a:normAutofit/>
          </a:bodyPr>
          <a:lstStyle/>
          <a:p>
            <a:r>
              <a:rPr lang="sv-SE" sz="2100" dirty="0">
                <a:solidFill>
                  <a:schemeClr val="bg1">
                    <a:lumMod val="50000"/>
                  </a:schemeClr>
                </a:solidFill>
                <a:latin typeface="Times New Roman" charset="0"/>
                <a:ea typeface="Times New Roman" charset="0"/>
                <a:cs typeface="Times New Roman" charset="0"/>
              </a:rPr>
              <a:t>I </a:t>
            </a:r>
            <a:r>
              <a:rPr lang="sv-SE" sz="2100" dirty="0" err="1">
                <a:solidFill>
                  <a:schemeClr val="bg1">
                    <a:lumMod val="50000"/>
                  </a:schemeClr>
                </a:solidFill>
                <a:latin typeface="Times New Roman" charset="0"/>
                <a:ea typeface="Times New Roman" charset="0"/>
                <a:cs typeface="Times New Roman" charset="0"/>
              </a:rPr>
              <a:t>didn’t</a:t>
            </a:r>
            <a:r>
              <a:rPr lang="sv-SE" sz="2100" dirty="0">
                <a:solidFill>
                  <a:schemeClr val="bg1">
                    <a:lumMod val="50000"/>
                  </a:schemeClr>
                </a:solidFill>
                <a:latin typeface="Times New Roman" charset="0"/>
                <a:ea typeface="Times New Roman" charset="0"/>
                <a:cs typeface="Times New Roman" charset="0"/>
              </a:rPr>
              <a:t>!. I must </a:t>
            </a:r>
            <a:r>
              <a:rPr lang="sv-SE" sz="2100" dirty="0" err="1">
                <a:solidFill>
                  <a:schemeClr val="bg1">
                    <a:lumMod val="50000"/>
                  </a:schemeClr>
                </a:solidFill>
                <a:latin typeface="Times New Roman" charset="0"/>
                <a:ea typeface="Times New Roman" charset="0"/>
                <a:cs typeface="Times New Roman" charset="0"/>
              </a:rPr>
              <a:t>correct</a:t>
            </a:r>
            <a:r>
              <a:rPr lang="sv-SE" sz="2100" dirty="0">
                <a:solidFill>
                  <a:schemeClr val="bg1">
                    <a:lumMod val="50000"/>
                  </a:schemeClr>
                </a:solidFill>
                <a:latin typeface="Times New Roman" charset="0"/>
                <a:ea typeface="Times New Roman" charset="0"/>
                <a:cs typeface="Times New Roman" charset="0"/>
              </a:rPr>
              <a:t> my program.</a:t>
            </a:r>
            <a:br>
              <a:rPr lang="sv-SE" sz="2100" dirty="0">
                <a:latin typeface="Courier New" pitchFamily="49" charset="0"/>
                <a:cs typeface="Courier New" pitchFamily="49" charset="0"/>
              </a:rPr>
            </a:br>
            <a:endParaRPr lang="el-GR" sz="2100" dirty="0">
              <a:latin typeface="Courier New" pitchFamily="49" charset="0"/>
              <a:cs typeface="Courier New" pitchFamily="49" charset="0"/>
            </a:endParaRPr>
          </a:p>
        </p:txBody>
      </p:sp>
      <p:pic>
        <p:nvPicPr>
          <p:cNvPr id="4" name="Picture 2" descr="I:\Lego NXT Projects\project 2\IMG_099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28800" y="2114550"/>
            <a:ext cx="5314950" cy="3488109"/>
          </a:xfrm>
        </p:spPr>
      </p:pic>
    </p:spTree>
    <p:extLst>
      <p:ext uri="{BB962C8B-B14F-4D97-AF65-F5344CB8AC3E}">
        <p14:creationId xmlns:p14="http://schemas.microsoft.com/office/powerpoint/2010/main" val="18913930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4500" y="1063229"/>
            <a:ext cx="6115050" cy="857250"/>
          </a:xfrm>
        </p:spPr>
        <p:txBody>
          <a:bodyPr>
            <a:normAutofit/>
          </a:bodyPr>
          <a:lstStyle/>
          <a:p>
            <a:r>
              <a:rPr lang="sv-SE" sz="2400" dirty="0" err="1">
                <a:solidFill>
                  <a:schemeClr val="bg1">
                    <a:lumMod val="50000"/>
                  </a:schemeClr>
                </a:solidFill>
                <a:latin typeface="Times New Roman" charset="0"/>
                <a:ea typeface="Times New Roman" charset="0"/>
                <a:cs typeface="Times New Roman" charset="0"/>
              </a:rPr>
              <a:t>Only</a:t>
            </a:r>
            <a:r>
              <a:rPr lang="sv-SE" sz="2400" dirty="0">
                <a:solidFill>
                  <a:schemeClr val="bg1">
                    <a:lumMod val="50000"/>
                  </a:schemeClr>
                </a:solidFill>
                <a:latin typeface="Times New Roman" charset="0"/>
                <a:ea typeface="Times New Roman" charset="0"/>
                <a:cs typeface="Times New Roman" charset="0"/>
              </a:rPr>
              <a:t> Dimitris </a:t>
            </a:r>
            <a:r>
              <a:rPr lang="sv-SE" sz="2400" dirty="0" err="1">
                <a:solidFill>
                  <a:schemeClr val="bg1">
                    <a:lumMod val="50000"/>
                  </a:schemeClr>
                </a:solidFill>
                <a:latin typeface="Times New Roman" charset="0"/>
                <a:ea typeface="Times New Roman" charset="0"/>
                <a:cs typeface="Times New Roman" charset="0"/>
              </a:rPr>
              <a:t>can</a:t>
            </a:r>
            <a:r>
              <a:rPr lang="sv-SE" sz="2400" dirty="0">
                <a:solidFill>
                  <a:schemeClr val="bg1">
                    <a:lumMod val="50000"/>
                  </a:schemeClr>
                </a:solidFill>
                <a:latin typeface="Times New Roman" charset="0"/>
                <a:ea typeface="Times New Roman" charset="0"/>
                <a:cs typeface="Times New Roman" charset="0"/>
              </a:rPr>
              <a:t> </a:t>
            </a:r>
            <a:r>
              <a:rPr lang="sv-SE" sz="2400" dirty="0" err="1">
                <a:solidFill>
                  <a:schemeClr val="bg1">
                    <a:lumMod val="50000"/>
                  </a:schemeClr>
                </a:solidFill>
                <a:latin typeface="Times New Roman" charset="0"/>
                <a:ea typeface="Times New Roman" charset="0"/>
                <a:cs typeface="Times New Roman" charset="0"/>
              </a:rPr>
              <a:t>manage</a:t>
            </a:r>
            <a:r>
              <a:rPr lang="sv-SE" sz="2400" dirty="0">
                <a:solidFill>
                  <a:schemeClr val="bg1">
                    <a:lumMod val="50000"/>
                  </a:schemeClr>
                </a:solidFill>
                <a:latin typeface="Times New Roman" charset="0"/>
                <a:ea typeface="Times New Roman" charset="0"/>
                <a:cs typeface="Times New Roman" charset="0"/>
              </a:rPr>
              <a:t>?..</a:t>
            </a:r>
            <a:endParaRPr lang="el-GR" sz="2400" dirty="0">
              <a:solidFill>
                <a:schemeClr val="bg1">
                  <a:lumMod val="50000"/>
                </a:schemeClr>
              </a:solidFill>
              <a:latin typeface="Times New Roman" charset="0"/>
              <a:ea typeface="Times New Roman" charset="0"/>
              <a:cs typeface="Times New Roman" charset="0"/>
            </a:endParaRPr>
          </a:p>
        </p:txBody>
      </p:sp>
      <p:pic>
        <p:nvPicPr>
          <p:cNvPr id="4" name="Content Placeholder 3" descr="C:\Users\chronaki\Desktop\ADMIN_Volos_2011\Hmerida_Mathematics_EarlyAges_2012\fotos\IMG_0998.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14500" y="2343150"/>
            <a:ext cx="272415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3" descr="C:\Users\anna\Desktop\ΕΡΓΑΣΤΗΡΙΑ\lab_lego_logo\lego-nxt-sof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629150" y="2343150"/>
            <a:ext cx="2800350" cy="2857500"/>
          </a:xfrm>
          <a:prstGeom prst="rect">
            <a:avLst/>
          </a:prstGeom>
        </p:spPr>
      </p:pic>
    </p:spTree>
    <p:extLst>
      <p:ext uri="{BB962C8B-B14F-4D97-AF65-F5344CB8AC3E}">
        <p14:creationId xmlns:p14="http://schemas.microsoft.com/office/powerpoint/2010/main" val="14852364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lumMod val="50000"/>
                  </a:schemeClr>
                </a:solidFill>
                <a:latin typeface="Courier New" pitchFamily="49" charset="0"/>
                <a:cs typeface="Courier New" pitchFamily="49" charset="0"/>
              </a:rPr>
              <a:t>What is my body?..</a:t>
            </a:r>
            <a:endParaRPr lang="el-GR" dirty="0">
              <a:solidFill>
                <a:schemeClr val="bg1">
                  <a:lumMod val="50000"/>
                </a:schemeClr>
              </a:solidFill>
              <a:latin typeface="Courier New" pitchFamily="49" charset="0"/>
              <a:cs typeface="Courier New" pitchFamily="49" charset="0"/>
            </a:endParaRPr>
          </a:p>
        </p:txBody>
      </p:sp>
      <p:pic>
        <p:nvPicPr>
          <p:cNvPr id="2050" name="Picture 2" descr="C:\Users\chronaki\Desktop\ADMIN_Volos_2011\Hmerida_Mathematics_EarlyAges_2012\fotos\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82822" y="2434590"/>
            <a:ext cx="1481456" cy="221970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chronaki\Desktop\ADMIN_Volos_2011\Hmerida_Mathematics_EarlyAges_2012\fotos\1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84032" y="2476620"/>
            <a:ext cx="2996803" cy="217767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chronaki\Desktop\ADMIN_Volos_2011\Hmerida_Mathematics_EarlyAges_2012\fotos\1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83348" y="1969906"/>
            <a:ext cx="2632003" cy="3149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967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chronaki\Desktop\Papers2011_2012-2013\dihmero_2013\m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1" y="346967"/>
            <a:ext cx="3284194" cy="5368033"/>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C:\Users\chronaki\Desktop\Papers2011_2012-2013\dihmero_2013\ch.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04392"/>
            <a:ext cx="2185987" cy="3323411"/>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Users\chronaki\Desktop\Papers2011_2012-2013\dihmero_2013\cp.jpg"/>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rot="16200000">
            <a:off x="2340864" y="707136"/>
            <a:ext cx="3624072" cy="2209800"/>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C:\Users\chronaki\Desktop\Papers2011_2012-2013\dihmero_2013\gg.jpg"/>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bwMode="auto">
          <a:xfrm>
            <a:off x="990600" y="3410114"/>
            <a:ext cx="2133600" cy="3311525"/>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C:\Users\chronaki\Desktop\Papers2011_2012-2013\dihmero_2013\d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2400" y="3470715"/>
            <a:ext cx="2286000" cy="3387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77243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9019" y="1063229"/>
            <a:ext cx="5577681" cy="857250"/>
          </a:xfrm>
        </p:spPr>
        <p:txBody>
          <a:bodyPr>
            <a:noAutofit/>
          </a:bodyPr>
          <a:lstStyle/>
          <a:p>
            <a:r>
              <a:rPr lang="sv-SE" sz="2400" dirty="0" err="1">
                <a:solidFill>
                  <a:schemeClr val="bg1">
                    <a:lumMod val="50000"/>
                  </a:schemeClr>
                </a:solidFill>
                <a:latin typeface="Times New Roman" charset="0"/>
                <a:ea typeface="Times New Roman" charset="0"/>
                <a:cs typeface="Times New Roman" charset="0"/>
              </a:rPr>
              <a:t>Who</a:t>
            </a:r>
            <a:r>
              <a:rPr lang="sv-SE" sz="2400" dirty="0">
                <a:solidFill>
                  <a:schemeClr val="bg1">
                    <a:lumMod val="50000"/>
                  </a:schemeClr>
                </a:solidFill>
                <a:latin typeface="Times New Roman" charset="0"/>
                <a:ea typeface="Times New Roman" charset="0"/>
                <a:cs typeface="Times New Roman" charset="0"/>
              </a:rPr>
              <a:t> is the </a:t>
            </a:r>
            <a:r>
              <a:rPr lang="sv-SE" sz="2400" dirty="0" err="1">
                <a:solidFill>
                  <a:schemeClr val="bg1">
                    <a:lumMod val="50000"/>
                  </a:schemeClr>
                </a:solidFill>
                <a:latin typeface="Times New Roman" charset="0"/>
                <a:ea typeface="Times New Roman" charset="0"/>
                <a:cs typeface="Times New Roman" charset="0"/>
              </a:rPr>
              <a:t>tallest</a:t>
            </a:r>
            <a:r>
              <a:rPr lang="sv-SE" sz="2400" dirty="0">
                <a:solidFill>
                  <a:schemeClr val="bg1">
                    <a:lumMod val="50000"/>
                  </a:schemeClr>
                </a:solidFill>
                <a:latin typeface="Times New Roman" charset="0"/>
                <a:ea typeface="Times New Roman" charset="0"/>
                <a:cs typeface="Times New Roman" charset="0"/>
              </a:rPr>
              <a:t>?</a:t>
            </a:r>
            <a:endParaRPr lang="el-GR" sz="2400" dirty="0">
              <a:solidFill>
                <a:schemeClr val="bg1">
                  <a:lumMod val="50000"/>
                </a:schemeClr>
              </a:solidFill>
              <a:latin typeface="Times New Roman" charset="0"/>
              <a:ea typeface="Times New Roman" charset="0"/>
              <a:cs typeface="Times New Roman" charset="0"/>
            </a:endParaRPr>
          </a:p>
        </p:txBody>
      </p:sp>
      <p:pic>
        <p:nvPicPr>
          <p:cNvPr id="11266" name="Picture 2" descr="C:\Users\chronaki\Desktop\ADMIN_Volos_2011\Hmerida_Mathematics_EarlyAges_2012\fotos\8photos\ΕΙΚΟΝΑ 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309019" y="2057401"/>
            <a:ext cx="4525963" cy="3394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11184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1814" y="1286513"/>
            <a:ext cx="5334886" cy="857250"/>
          </a:xfrm>
        </p:spPr>
        <p:txBody>
          <a:bodyPr>
            <a:normAutofit/>
          </a:bodyPr>
          <a:lstStyle/>
          <a:p>
            <a:r>
              <a:rPr lang="sv-SE" sz="2400" dirty="0" err="1">
                <a:solidFill>
                  <a:schemeClr val="bg1">
                    <a:lumMod val="50000"/>
                  </a:schemeClr>
                </a:solidFill>
                <a:latin typeface="Times New Roman" charset="0"/>
                <a:ea typeface="Times New Roman" charset="0"/>
                <a:cs typeface="Times New Roman" charset="0"/>
              </a:rPr>
              <a:t>Can</a:t>
            </a:r>
            <a:r>
              <a:rPr lang="sv-SE" sz="2400" dirty="0">
                <a:solidFill>
                  <a:schemeClr val="bg1">
                    <a:lumMod val="50000"/>
                  </a:schemeClr>
                </a:solidFill>
                <a:latin typeface="Times New Roman" charset="0"/>
                <a:ea typeface="Times New Roman" charset="0"/>
                <a:cs typeface="Times New Roman" charset="0"/>
              </a:rPr>
              <a:t> I make my </a:t>
            </a:r>
            <a:r>
              <a:rPr lang="sv-SE" sz="2400" dirty="0" err="1">
                <a:solidFill>
                  <a:schemeClr val="bg1">
                    <a:lumMod val="50000"/>
                  </a:schemeClr>
                </a:solidFill>
                <a:latin typeface="Times New Roman" charset="0"/>
                <a:ea typeface="Times New Roman" charset="0"/>
                <a:cs typeface="Times New Roman" charset="0"/>
              </a:rPr>
              <a:t>own</a:t>
            </a:r>
            <a:r>
              <a:rPr lang="sv-SE" sz="2400" dirty="0">
                <a:solidFill>
                  <a:schemeClr val="bg1">
                    <a:lumMod val="50000"/>
                  </a:schemeClr>
                </a:solidFill>
                <a:latin typeface="Times New Roman" charset="0"/>
                <a:ea typeface="Times New Roman" charset="0"/>
                <a:cs typeface="Times New Roman" charset="0"/>
              </a:rPr>
              <a:t> meter?</a:t>
            </a:r>
            <a:endParaRPr lang="el-GR" sz="2400" dirty="0">
              <a:solidFill>
                <a:schemeClr val="bg1">
                  <a:lumMod val="50000"/>
                </a:schemeClr>
              </a:solidFill>
              <a:latin typeface="Times New Roman" charset="0"/>
              <a:ea typeface="Times New Roman" charset="0"/>
              <a:cs typeface="Times New Roman" charset="0"/>
            </a:endParaRPr>
          </a:p>
        </p:txBody>
      </p:sp>
      <p:pic>
        <p:nvPicPr>
          <p:cNvPr id="7170" name="Picture 2" descr="C:\Users\chronaki\Desktop\ADMIN_Volos_2011\Hmerida_Mathematics_EarlyAges_2012\fotos\8photos\DSC0193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686050" y="2457450"/>
            <a:ext cx="3581400" cy="2686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22324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9019" y="1063229"/>
            <a:ext cx="5577681" cy="857250"/>
          </a:xfrm>
        </p:spPr>
        <p:txBody>
          <a:bodyPr>
            <a:normAutofit/>
          </a:bodyPr>
          <a:lstStyle/>
          <a:p>
            <a:r>
              <a:rPr lang="sv-SE" sz="2400" dirty="0" err="1">
                <a:solidFill>
                  <a:schemeClr val="bg1">
                    <a:lumMod val="50000"/>
                  </a:schemeClr>
                </a:solidFill>
                <a:latin typeface="Times New Roman" charset="0"/>
                <a:ea typeface="Times New Roman" charset="0"/>
                <a:cs typeface="Times New Roman" charset="0"/>
              </a:rPr>
              <a:t>Can</a:t>
            </a:r>
            <a:r>
              <a:rPr lang="sv-SE" sz="2400" dirty="0">
                <a:solidFill>
                  <a:schemeClr val="bg1">
                    <a:lumMod val="50000"/>
                  </a:schemeClr>
                </a:solidFill>
                <a:latin typeface="Times New Roman" charset="0"/>
                <a:ea typeface="Times New Roman" charset="0"/>
                <a:cs typeface="Times New Roman" charset="0"/>
              </a:rPr>
              <a:t> I </a:t>
            </a:r>
            <a:r>
              <a:rPr lang="sv-SE" sz="2400" dirty="0" err="1">
                <a:solidFill>
                  <a:schemeClr val="bg1">
                    <a:lumMod val="50000"/>
                  </a:schemeClr>
                </a:solidFill>
                <a:latin typeface="Times New Roman" charset="0"/>
                <a:ea typeface="Times New Roman" charset="0"/>
                <a:cs typeface="Times New Roman" charset="0"/>
              </a:rPr>
              <a:t>compare</a:t>
            </a:r>
            <a:r>
              <a:rPr lang="sv-SE" sz="2400" dirty="0">
                <a:solidFill>
                  <a:schemeClr val="bg1">
                    <a:lumMod val="50000"/>
                  </a:schemeClr>
                </a:solidFill>
                <a:latin typeface="Times New Roman" charset="0"/>
                <a:ea typeface="Times New Roman" charset="0"/>
                <a:cs typeface="Times New Roman" charset="0"/>
              </a:rPr>
              <a:t> my teddy </a:t>
            </a:r>
            <a:r>
              <a:rPr lang="sv-SE" sz="2400" dirty="0" err="1">
                <a:solidFill>
                  <a:schemeClr val="bg1">
                    <a:lumMod val="50000"/>
                  </a:schemeClr>
                </a:solidFill>
                <a:latin typeface="Times New Roman" charset="0"/>
                <a:ea typeface="Times New Roman" charset="0"/>
                <a:cs typeface="Times New Roman" charset="0"/>
              </a:rPr>
              <a:t>bears</a:t>
            </a:r>
            <a:r>
              <a:rPr lang="sv-SE" sz="2400" dirty="0">
                <a:solidFill>
                  <a:schemeClr val="bg1">
                    <a:lumMod val="50000"/>
                  </a:schemeClr>
                </a:solidFill>
                <a:latin typeface="Times New Roman" charset="0"/>
                <a:ea typeface="Times New Roman" charset="0"/>
                <a:cs typeface="Times New Roman" charset="0"/>
              </a:rPr>
              <a:t>?</a:t>
            </a:r>
            <a:endParaRPr lang="el-GR" sz="2400" dirty="0">
              <a:solidFill>
                <a:schemeClr val="bg1">
                  <a:lumMod val="50000"/>
                </a:schemeClr>
              </a:solidFill>
              <a:latin typeface="Times New Roman" charset="0"/>
              <a:ea typeface="Times New Roman" charset="0"/>
              <a:cs typeface="Times New Roman" charset="0"/>
            </a:endParaRPr>
          </a:p>
        </p:txBody>
      </p:sp>
      <p:pic>
        <p:nvPicPr>
          <p:cNvPr id="8194" name="Picture 2" descr="C:\Users\chronaki\Desktop\ADMIN_Volos_2011\Hmerida_Mathematics_EarlyAges_2012\fotos\DSC01819.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309019" y="1866070"/>
            <a:ext cx="3977482" cy="3585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65763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344" y="1131094"/>
            <a:ext cx="7064006" cy="994172"/>
          </a:xfrm>
        </p:spPr>
        <p:txBody>
          <a:bodyPr>
            <a:normAutofit fontScale="90000"/>
          </a:bodyPr>
          <a:lstStyle/>
          <a:p>
            <a:r>
              <a:rPr lang="sv-SE" dirty="0" err="1">
                <a:solidFill>
                  <a:schemeClr val="bg1">
                    <a:lumMod val="50000"/>
                  </a:schemeClr>
                </a:solidFill>
                <a:latin typeface="Times New Roman" charset="0"/>
                <a:ea typeface="Times New Roman" charset="0"/>
                <a:cs typeface="Times New Roman" charset="0"/>
              </a:rPr>
              <a:t>What</a:t>
            </a:r>
            <a:r>
              <a:rPr lang="sv-SE" dirty="0">
                <a:solidFill>
                  <a:schemeClr val="bg1">
                    <a:lumMod val="50000"/>
                  </a:schemeClr>
                </a:solidFill>
                <a:latin typeface="Times New Roman" charset="0"/>
                <a:ea typeface="Times New Roman" charset="0"/>
                <a:cs typeface="Times New Roman" charset="0"/>
              </a:rPr>
              <a:t> </a:t>
            </a:r>
            <a:r>
              <a:rPr lang="sv-SE" dirty="0" err="1">
                <a:solidFill>
                  <a:schemeClr val="bg1">
                    <a:lumMod val="50000"/>
                  </a:schemeClr>
                </a:solidFill>
                <a:latin typeface="Times New Roman" charset="0"/>
                <a:ea typeface="Times New Roman" charset="0"/>
                <a:cs typeface="Times New Roman" charset="0"/>
              </a:rPr>
              <a:t>does</a:t>
            </a:r>
            <a:r>
              <a:rPr lang="sv-SE" dirty="0">
                <a:solidFill>
                  <a:schemeClr val="bg1">
                    <a:lumMod val="50000"/>
                  </a:schemeClr>
                </a:solidFill>
                <a:latin typeface="Times New Roman" charset="0"/>
                <a:ea typeface="Times New Roman" charset="0"/>
                <a:cs typeface="Times New Roman" charset="0"/>
              </a:rPr>
              <a:t> it </a:t>
            </a:r>
            <a:r>
              <a:rPr lang="sv-SE" dirty="0" err="1">
                <a:solidFill>
                  <a:schemeClr val="bg1">
                    <a:lumMod val="50000"/>
                  </a:schemeClr>
                </a:solidFill>
                <a:latin typeface="Times New Roman" charset="0"/>
                <a:ea typeface="Times New Roman" charset="0"/>
                <a:cs typeface="Times New Roman" charset="0"/>
              </a:rPr>
              <a:t>mean</a:t>
            </a:r>
            <a:r>
              <a:rPr lang="sv-SE" dirty="0">
                <a:solidFill>
                  <a:schemeClr val="bg1">
                    <a:lumMod val="50000"/>
                  </a:schemeClr>
                </a:solidFill>
                <a:latin typeface="Times New Roman" charset="0"/>
                <a:ea typeface="Times New Roman" charset="0"/>
                <a:cs typeface="Times New Roman" charset="0"/>
              </a:rPr>
              <a:t> to </a:t>
            </a:r>
            <a:r>
              <a:rPr lang="sv-SE" dirty="0" err="1">
                <a:solidFill>
                  <a:schemeClr val="bg1">
                    <a:lumMod val="50000"/>
                  </a:schemeClr>
                </a:solidFill>
                <a:latin typeface="Times New Roman" charset="0"/>
                <a:ea typeface="Times New Roman" charset="0"/>
                <a:cs typeface="Times New Roman" charset="0"/>
              </a:rPr>
              <a:t>compare</a:t>
            </a:r>
            <a:r>
              <a:rPr lang="sv-SE" dirty="0">
                <a:solidFill>
                  <a:schemeClr val="bg1">
                    <a:lumMod val="50000"/>
                  </a:schemeClr>
                </a:solidFill>
                <a:latin typeface="Times New Roman" charset="0"/>
                <a:ea typeface="Times New Roman" charset="0"/>
                <a:cs typeface="Times New Roman" charset="0"/>
              </a:rPr>
              <a:t>?</a:t>
            </a:r>
            <a:endParaRPr lang="el-GR" dirty="0">
              <a:solidFill>
                <a:schemeClr val="bg1">
                  <a:lumMod val="50000"/>
                </a:schemeClr>
              </a:solidFill>
              <a:latin typeface="Times New Roman" charset="0"/>
              <a:ea typeface="Times New Roman" charset="0"/>
              <a:cs typeface="Times New Roman" charset="0"/>
            </a:endParaRPr>
          </a:p>
        </p:txBody>
      </p:sp>
      <p:sp>
        <p:nvSpPr>
          <p:cNvPr id="3" name="Content Placeholder 2"/>
          <p:cNvSpPr>
            <a:spLocks noGrp="1"/>
          </p:cNvSpPr>
          <p:nvPr>
            <p:ph idx="1"/>
          </p:nvPr>
        </p:nvSpPr>
        <p:spPr/>
        <p:txBody>
          <a:bodyPr/>
          <a:lstStyle/>
          <a:p>
            <a:endParaRPr lang="el-GR" dirty="0"/>
          </a:p>
        </p:txBody>
      </p:sp>
      <p:pic>
        <p:nvPicPr>
          <p:cNvPr id="1026" name="Picture 2" descr="C:\Users\chronaki\Desktop\ADMIN_Volos_2011\Hmerida_Mathematics_EarlyAges_2012\fotos\vlcsnap-2012-02-10-05h11m06s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6149" y="2125266"/>
            <a:ext cx="4508205" cy="3271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85175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1088" y="1131094"/>
            <a:ext cx="6984262" cy="994172"/>
          </a:xfrm>
        </p:spPr>
        <p:txBody>
          <a:bodyPr>
            <a:normAutofit/>
          </a:bodyPr>
          <a:lstStyle/>
          <a:p>
            <a:r>
              <a:rPr lang="sv-SE" dirty="0" err="1">
                <a:solidFill>
                  <a:schemeClr val="bg1">
                    <a:lumMod val="50000"/>
                  </a:schemeClr>
                </a:solidFill>
                <a:latin typeface="Times New Roman" charset="0"/>
                <a:ea typeface="Times New Roman" charset="0"/>
                <a:cs typeface="Times New Roman" charset="0"/>
              </a:rPr>
              <a:t>Can</a:t>
            </a:r>
            <a:r>
              <a:rPr lang="sv-SE" dirty="0">
                <a:solidFill>
                  <a:schemeClr val="bg1">
                    <a:lumMod val="50000"/>
                  </a:schemeClr>
                </a:solidFill>
                <a:latin typeface="Times New Roman" charset="0"/>
                <a:ea typeface="Times New Roman" charset="0"/>
                <a:cs typeface="Times New Roman" charset="0"/>
              </a:rPr>
              <a:t> I </a:t>
            </a:r>
            <a:r>
              <a:rPr lang="sv-SE" dirty="0" err="1">
                <a:solidFill>
                  <a:schemeClr val="bg1">
                    <a:lumMod val="50000"/>
                  </a:schemeClr>
                </a:solidFill>
                <a:latin typeface="Times New Roman" charset="0"/>
                <a:ea typeface="Times New Roman" charset="0"/>
                <a:cs typeface="Times New Roman" charset="0"/>
              </a:rPr>
              <a:t>draw</a:t>
            </a:r>
            <a:r>
              <a:rPr lang="sv-SE" dirty="0">
                <a:solidFill>
                  <a:schemeClr val="bg1">
                    <a:lumMod val="50000"/>
                  </a:schemeClr>
                </a:solidFill>
                <a:latin typeface="Times New Roman" charset="0"/>
                <a:ea typeface="Times New Roman" charset="0"/>
                <a:cs typeface="Times New Roman" charset="0"/>
              </a:rPr>
              <a:t> a </a:t>
            </a:r>
            <a:r>
              <a:rPr lang="sv-SE" dirty="0" err="1">
                <a:solidFill>
                  <a:schemeClr val="bg1">
                    <a:lumMod val="50000"/>
                  </a:schemeClr>
                </a:solidFill>
                <a:latin typeface="Times New Roman" charset="0"/>
                <a:ea typeface="Times New Roman" charset="0"/>
                <a:cs typeface="Times New Roman" charset="0"/>
              </a:rPr>
              <a:t>symmetrical</a:t>
            </a:r>
            <a:r>
              <a:rPr lang="sv-SE" dirty="0">
                <a:solidFill>
                  <a:schemeClr val="bg1">
                    <a:lumMod val="50000"/>
                  </a:schemeClr>
                </a:solidFill>
                <a:latin typeface="Times New Roman" charset="0"/>
                <a:ea typeface="Times New Roman" charset="0"/>
                <a:cs typeface="Times New Roman" charset="0"/>
              </a:rPr>
              <a:t>?</a:t>
            </a:r>
            <a:endParaRPr lang="el-GR" dirty="0">
              <a:solidFill>
                <a:schemeClr val="bg1">
                  <a:lumMod val="50000"/>
                </a:schemeClr>
              </a:solidFill>
              <a:latin typeface="Times New Roman" charset="0"/>
              <a:ea typeface="Times New Roman" charset="0"/>
              <a:cs typeface="Times New Roman" charset="0"/>
            </a:endParaRPr>
          </a:p>
        </p:txBody>
      </p:sp>
      <p:pic>
        <p:nvPicPr>
          <p:cNvPr id="4098" name="Picture 2" descr="C:\Users\chronaki\Desktop\ADMIN_Volos_2011\Hmerida_Mathematics_EarlyAges_2012\fotos\8photos\6η δράση 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57351" y="2686050"/>
            <a:ext cx="2964656" cy="1900238"/>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chronaki\Desktop\ADMIN_Volos_2011\Hmerida_Mathematics_EarlyAges_2012\fotos\6η δράση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3451" y="2686050"/>
            <a:ext cx="2964656" cy="1900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88872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1701" y="1063228"/>
            <a:ext cx="5600699" cy="1108472"/>
          </a:xfrm>
        </p:spPr>
        <p:txBody>
          <a:bodyPr>
            <a:normAutofit/>
          </a:bodyPr>
          <a:lstStyle/>
          <a:p>
            <a:r>
              <a:rPr lang="sv-SE" sz="2100" dirty="0" err="1">
                <a:solidFill>
                  <a:schemeClr val="bg1">
                    <a:lumMod val="50000"/>
                  </a:schemeClr>
                </a:solidFill>
                <a:latin typeface="Times New Roman" charset="0"/>
                <a:ea typeface="Times New Roman" charset="0"/>
                <a:cs typeface="Times New Roman" charset="0"/>
              </a:rPr>
              <a:t>Can</a:t>
            </a:r>
            <a:r>
              <a:rPr lang="sv-SE" sz="2100" dirty="0">
                <a:solidFill>
                  <a:schemeClr val="bg1">
                    <a:lumMod val="50000"/>
                  </a:schemeClr>
                </a:solidFill>
                <a:latin typeface="Times New Roman" charset="0"/>
                <a:ea typeface="Times New Roman" charset="0"/>
                <a:cs typeface="Times New Roman" charset="0"/>
              </a:rPr>
              <a:t> I make a </a:t>
            </a:r>
            <a:r>
              <a:rPr lang="sv-SE" sz="2100" dirty="0" err="1">
                <a:solidFill>
                  <a:schemeClr val="bg1">
                    <a:lumMod val="50000"/>
                  </a:schemeClr>
                </a:solidFill>
                <a:latin typeface="Times New Roman" charset="0"/>
                <a:ea typeface="Times New Roman" charset="0"/>
                <a:cs typeface="Times New Roman" charset="0"/>
              </a:rPr>
              <a:t>square</a:t>
            </a:r>
            <a:r>
              <a:rPr lang="sv-SE" sz="2100" dirty="0">
                <a:solidFill>
                  <a:schemeClr val="bg1">
                    <a:lumMod val="50000"/>
                  </a:schemeClr>
                </a:solidFill>
                <a:latin typeface="Times New Roman" charset="0"/>
                <a:ea typeface="Times New Roman" charset="0"/>
                <a:cs typeface="Times New Roman" charset="0"/>
              </a:rPr>
              <a:t> as </a:t>
            </a:r>
            <a:r>
              <a:rPr lang="sv-SE" sz="2100" dirty="0" err="1">
                <a:solidFill>
                  <a:schemeClr val="bg1">
                    <a:lumMod val="50000"/>
                  </a:schemeClr>
                </a:solidFill>
                <a:latin typeface="Times New Roman" charset="0"/>
                <a:ea typeface="Times New Roman" charset="0"/>
                <a:cs typeface="Times New Roman" charset="0"/>
              </a:rPr>
              <a:t>big</a:t>
            </a:r>
            <a:r>
              <a:rPr lang="sv-SE" sz="2100" dirty="0">
                <a:solidFill>
                  <a:schemeClr val="bg1">
                    <a:lumMod val="50000"/>
                  </a:schemeClr>
                </a:solidFill>
                <a:latin typeface="Times New Roman" charset="0"/>
                <a:ea typeface="Times New Roman" charset="0"/>
                <a:cs typeface="Times New Roman" charset="0"/>
              </a:rPr>
              <a:t> as </a:t>
            </a:r>
            <a:r>
              <a:rPr lang="sv-SE" sz="2100" dirty="0" err="1">
                <a:solidFill>
                  <a:schemeClr val="bg1">
                    <a:lumMod val="50000"/>
                  </a:schemeClr>
                </a:solidFill>
                <a:latin typeface="Times New Roman" charset="0"/>
                <a:ea typeface="Times New Roman" charset="0"/>
                <a:cs typeface="Times New Roman" charset="0"/>
              </a:rPr>
              <a:t>this</a:t>
            </a:r>
            <a:r>
              <a:rPr lang="sv-SE" sz="2100" dirty="0">
                <a:solidFill>
                  <a:schemeClr val="bg1">
                    <a:lumMod val="50000"/>
                  </a:schemeClr>
                </a:solidFill>
                <a:latin typeface="Times New Roman" charset="0"/>
                <a:ea typeface="Times New Roman" charset="0"/>
                <a:cs typeface="Times New Roman" charset="0"/>
              </a:rPr>
              <a:t> </a:t>
            </a:r>
            <a:r>
              <a:rPr lang="sv-SE" sz="2100" dirty="0" err="1">
                <a:solidFill>
                  <a:schemeClr val="bg1">
                    <a:lumMod val="50000"/>
                  </a:schemeClr>
                </a:solidFill>
                <a:latin typeface="Times New Roman" charset="0"/>
                <a:ea typeface="Times New Roman" charset="0"/>
                <a:cs typeface="Times New Roman" charset="0"/>
              </a:rPr>
              <a:t>one</a:t>
            </a:r>
            <a:r>
              <a:rPr lang="sv-SE" sz="2100" dirty="0">
                <a:solidFill>
                  <a:schemeClr val="bg1">
                    <a:lumMod val="50000"/>
                  </a:schemeClr>
                </a:solidFill>
                <a:latin typeface="Times New Roman" charset="0"/>
                <a:ea typeface="Times New Roman" charset="0"/>
                <a:cs typeface="Times New Roman" charset="0"/>
              </a:rPr>
              <a:t>?</a:t>
            </a:r>
            <a:endParaRPr lang="el-GR" sz="2100" dirty="0">
              <a:solidFill>
                <a:schemeClr val="bg1">
                  <a:lumMod val="50000"/>
                </a:schemeClr>
              </a:solidFill>
              <a:latin typeface="Times New Roman" charset="0"/>
              <a:ea typeface="Times New Roman" charset="0"/>
              <a:cs typeface="Times New Roman" charset="0"/>
            </a:endParaRPr>
          </a:p>
        </p:txBody>
      </p:sp>
      <p:pic>
        <p:nvPicPr>
          <p:cNvPr id="10242" name="Picture 2" descr="C:\Users\chronaki\Desktop\ADMIN_Volos_2011\Hmerida_Mathematics_EarlyAges_2012\fotos\8photos\1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171701" y="2114550"/>
            <a:ext cx="4800599" cy="3543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0620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9019" y="1063229"/>
            <a:ext cx="4525963" cy="857250"/>
          </a:xfrm>
        </p:spPr>
        <p:txBody>
          <a:bodyPr>
            <a:normAutofit/>
          </a:bodyPr>
          <a:lstStyle/>
          <a:p>
            <a:r>
              <a:rPr lang="sv-SE" sz="2400" dirty="0" err="1">
                <a:solidFill>
                  <a:schemeClr val="bg1">
                    <a:lumMod val="50000"/>
                  </a:schemeClr>
                </a:solidFill>
                <a:latin typeface="Times New Roman" charset="0"/>
                <a:ea typeface="Times New Roman" charset="0"/>
                <a:cs typeface="Times New Roman" charset="0"/>
              </a:rPr>
              <a:t>How</a:t>
            </a:r>
            <a:r>
              <a:rPr lang="sv-SE" sz="2400" dirty="0">
                <a:solidFill>
                  <a:schemeClr val="bg1">
                    <a:lumMod val="50000"/>
                  </a:schemeClr>
                </a:solidFill>
                <a:latin typeface="Times New Roman" charset="0"/>
                <a:ea typeface="Times New Roman" charset="0"/>
                <a:cs typeface="Times New Roman" charset="0"/>
              </a:rPr>
              <a:t> </a:t>
            </a:r>
            <a:r>
              <a:rPr lang="sv-SE" sz="2400" dirty="0" err="1">
                <a:solidFill>
                  <a:schemeClr val="bg1">
                    <a:lumMod val="50000"/>
                  </a:schemeClr>
                </a:solidFill>
                <a:latin typeface="Times New Roman" charset="0"/>
                <a:ea typeface="Times New Roman" charset="0"/>
                <a:cs typeface="Times New Roman" charset="0"/>
              </a:rPr>
              <a:t>many</a:t>
            </a:r>
            <a:r>
              <a:rPr lang="sv-SE" sz="2400" dirty="0">
                <a:solidFill>
                  <a:schemeClr val="bg1">
                    <a:lumMod val="50000"/>
                  </a:schemeClr>
                </a:solidFill>
                <a:latin typeface="Times New Roman" charset="0"/>
                <a:ea typeface="Times New Roman" charset="0"/>
                <a:cs typeface="Times New Roman" charset="0"/>
              </a:rPr>
              <a:t> </a:t>
            </a:r>
            <a:r>
              <a:rPr lang="sv-SE" sz="2400" dirty="0" err="1">
                <a:solidFill>
                  <a:schemeClr val="bg1">
                    <a:lumMod val="50000"/>
                  </a:schemeClr>
                </a:solidFill>
                <a:latin typeface="Times New Roman" charset="0"/>
                <a:ea typeface="Times New Roman" charset="0"/>
                <a:cs typeface="Times New Roman" charset="0"/>
              </a:rPr>
              <a:t>shapes</a:t>
            </a:r>
            <a:r>
              <a:rPr lang="sv-SE" sz="2400" dirty="0">
                <a:solidFill>
                  <a:schemeClr val="bg1">
                    <a:lumMod val="50000"/>
                  </a:schemeClr>
                </a:solidFill>
                <a:latin typeface="Times New Roman" charset="0"/>
                <a:ea typeface="Times New Roman" charset="0"/>
                <a:cs typeface="Times New Roman" charset="0"/>
              </a:rPr>
              <a:t> fit in </a:t>
            </a:r>
            <a:r>
              <a:rPr lang="sv-SE" sz="2400" dirty="0" err="1">
                <a:solidFill>
                  <a:schemeClr val="bg1">
                    <a:lumMod val="50000"/>
                  </a:schemeClr>
                </a:solidFill>
                <a:latin typeface="Times New Roman" charset="0"/>
                <a:ea typeface="Times New Roman" charset="0"/>
                <a:cs typeface="Times New Roman" charset="0"/>
              </a:rPr>
              <a:t>here</a:t>
            </a:r>
            <a:r>
              <a:rPr lang="sv-SE" sz="2400" dirty="0">
                <a:solidFill>
                  <a:schemeClr val="bg1">
                    <a:lumMod val="50000"/>
                  </a:schemeClr>
                </a:solidFill>
                <a:latin typeface="Times New Roman" charset="0"/>
                <a:ea typeface="Times New Roman" charset="0"/>
                <a:cs typeface="Times New Roman" charset="0"/>
              </a:rPr>
              <a:t>?</a:t>
            </a:r>
            <a:endParaRPr lang="el-GR" sz="2400" dirty="0">
              <a:solidFill>
                <a:schemeClr val="bg1">
                  <a:lumMod val="50000"/>
                </a:schemeClr>
              </a:solidFill>
              <a:latin typeface="Times New Roman" charset="0"/>
              <a:ea typeface="Times New Roman" charset="0"/>
              <a:cs typeface="Times New Roman" charset="0"/>
            </a:endParaRPr>
          </a:p>
        </p:txBody>
      </p:sp>
      <p:pic>
        <p:nvPicPr>
          <p:cNvPr id="9218" name="Picture 2" descr="C:\Users\chronaki\Desktop\ADMIN_Volos_2011\Hmerida_Mathematics_EarlyAges_2012\fotos\8photos\vlcsnap-2012-02-10-05h01m17s8.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09019" y="2057401"/>
            <a:ext cx="4525963" cy="3394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88183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15100" y="1143000"/>
            <a:ext cx="1200150" cy="4400550"/>
          </a:xfrm>
        </p:spPr>
        <p:txBody>
          <a:bodyPr>
            <a:normAutofit/>
          </a:bodyPr>
          <a:lstStyle/>
          <a:p>
            <a:r>
              <a:rPr lang="el-GR" sz="1350" dirty="0">
                <a:latin typeface="Century Gothic" pitchFamily="34" charset="0"/>
              </a:rPr>
              <a:t>εμβαδόν</a:t>
            </a:r>
            <a:br>
              <a:rPr lang="el-GR" sz="1350" dirty="0">
                <a:latin typeface="Century Gothic" pitchFamily="34" charset="0"/>
              </a:rPr>
            </a:br>
            <a:r>
              <a:rPr lang="el-GR" sz="1350" dirty="0">
                <a:latin typeface="Century Gothic" pitchFamily="34" charset="0"/>
              </a:rPr>
              <a:t>επιφάνεια</a:t>
            </a:r>
            <a:br>
              <a:rPr lang="el-GR" sz="1350" dirty="0">
                <a:latin typeface="Century Gothic" pitchFamily="34" charset="0"/>
              </a:rPr>
            </a:br>
            <a:r>
              <a:rPr lang="el-GR" sz="1350" dirty="0">
                <a:latin typeface="Century Gothic" pitchFamily="34" charset="0"/>
              </a:rPr>
              <a:t>χώρος</a:t>
            </a:r>
            <a:br>
              <a:rPr lang="el-GR" sz="1350" dirty="0">
                <a:latin typeface="Century Gothic" pitchFamily="34" charset="0"/>
              </a:rPr>
            </a:br>
            <a:r>
              <a:rPr lang="el-GR" sz="1350" dirty="0">
                <a:latin typeface="Century Gothic" pitchFamily="34" charset="0"/>
              </a:rPr>
              <a:t>σαρώνω</a:t>
            </a:r>
            <a:br>
              <a:rPr lang="el-GR" sz="1350" dirty="0">
                <a:latin typeface="Century Gothic" pitchFamily="34" charset="0"/>
              </a:rPr>
            </a:br>
            <a:r>
              <a:rPr lang="el-GR" sz="1350" dirty="0">
                <a:latin typeface="Century Gothic" pitchFamily="34" charset="0"/>
              </a:rPr>
              <a:t>συγκρίνω</a:t>
            </a:r>
            <a:br>
              <a:rPr lang="el-GR" sz="1350" dirty="0">
                <a:latin typeface="Century Gothic" pitchFamily="34" charset="0"/>
              </a:rPr>
            </a:br>
            <a:r>
              <a:rPr lang="el-GR" sz="1350" dirty="0">
                <a:latin typeface="Century Gothic" pitchFamily="34" charset="0"/>
              </a:rPr>
              <a:t>σχέσεις</a:t>
            </a:r>
            <a:br>
              <a:rPr lang="el-GR" sz="1350" dirty="0">
                <a:latin typeface="Century Gothic" pitchFamily="34" charset="0"/>
              </a:rPr>
            </a:br>
            <a:r>
              <a:rPr lang="el-GR" sz="1350" dirty="0">
                <a:latin typeface="Century Gothic" pitchFamily="34" charset="0"/>
              </a:rPr>
              <a:t>σχέση</a:t>
            </a:r>
            <a:br>
              <a:rPr lang="el-GR" sz="1350" dirty="0">
                <a:latin typeface="Century Gothic" pitchFamily="34" charset="0"/>
              </a:rPr>
            </a:br>
            <a:r>
              <a:rPr lang="el-GR" sz="1350" dirty="0">
                <a:latin typeface="Century Gothic" pitchFamily="34" charset="0"/>
              </a:rPr>
              <a:t>μέτρηση</a:t>
            </a:r>
            <a:br>
              <a:rPr lang="el-GR" sz="1350" dirty="0">
                <a:latin typeface="Century Gothic" pitchFamily="34" charset="0"/>
              </a:rPr>
            </a:br>
            <a:r>
              <a:rPr lang="el-GR" sz="1350" dirty="0">
                <a:latin typeface="Century Gothic" pitchFamily="34" charset="0"/>
              </a:rPr>
              <a:t>συγκρίνω </a:t>
            </a:r>
            <a:br>
              <a:rPr lang="el-GR" sz="1350" dirty="0">
                <a:latin typeface="Century Gothic" pitchFamily="34" charset="0"/>
              </a:rPr>
            </a:br>
            <a:r>
              <a:rPr lang="el-GR" sz="1350" dirty="0">
                <a:solidFill>
                  <a:srgbClr val="C00000"/>
                </a:solidFill>
                <a:latin typeface="Century Gothic" pitchFamily="34" charset="0"/>
              </a:rPr>
              <a:t>πως συγκρίνω</a:t>
            </a:r>
            <a:r>
              <a:rPr lang="en-US" sz="1350" dirty="0">
                <a:solidFill>
                  <a:srgbClr val="C00000"/>
                </a:solidFill>
                <a:latin typeface="Century Gothic" pitchFamily="34" charset="0"/>
              </a:rPr>
              <a:t>;</a:t>
            </a:r>
            <a:br>
              <a:rPr lang="el-GR" sz="1350" dirty="0">
                <a:solidFill>
                  <a:srgbClr val="C00000"/>
                </a:solidFill>
                <a:latin typeface="Century Gothic" pitchFamily="34" charset="0"/>
              </a:rPr>
            </a:br>
            <a:r>
              <a:rPr lang="el-GR" sz="1350" dirty="0">
                <a:solidFill>
                  <a:srgbClr val="C00000"/>
                </a:solidFill>
                <a:latin typeface="Century Gothic" pitchFamily="34" charset="0"/>
              </a:rPr>
              <a:t>γιατί συγκρίνω</a:t>
            </a:r>
            <a:r>
              <a:rPr lang="en-US" sz="1350" dirty="0">
                <a:solidFill>
                  <a:srgbClr val="C00000"/>
                </a:solidFill>
                <a:latin typeface="Century Gothic" pitchFamily="34" charset="0"/>
              </a:rPr>
              <a:t>;</a:t>
            </a:r>
            <a:br>
              <a:rPr lang="el-GR" sz="1350" dirty="0">
                <a:latin typeface="Century Gothic" pitchFamily="34" charset="0"/>
              </a:rPr>
            </a:br>
            <a:r>
              <a:rPr lang="el-GR" sz="1350" dirty="0">
                <a:latin typeface="Century Gothic" pitchFamily="34" charset="0"/>
              </a:rPr>
              <a:t>μονάδα σύγκρισης </a:t>
            </a:r>
            <a:br>
              <a:rPr lang="el-GR" sz="1350" dirty="0">
                <a:latin typeface="Century Gothic" pitchFamily="34" charset="0"/>
              </a:rPr>
            </a:br>
            <a:r>
              <a:rPr lang="el-GR" sz="1350" dirty="0">
                <a:latin typeface="Century Gothic" pitchFamily="34" charset="0"/>
              </a:rPr>
              <a:t>ακρίβεια</a:t>
            </a:r>
            <a:br>
              <a:rPr lang="el-GR" sz="1350" dirty="0">
                <a:latin typeface="Century Gothic" pitchFamily="34" charset="0"/>
              </a:rPr>
            </a:br>
            <a:r>
              <a:rPr lang="el-GR" sz="1350" dirty="0">
                <a:latin typeface="Century Gothic" pitchFamily="34" charset="0"/>
              </a:rPr>
              <a:t>αξιοπιστία</a:t>
            </a:r>
            <a:br>
              <a:rPr lang="en-US" sz="1350" dirty="0">
                <a:latin typeface="Century Gothic" pitchFamily="34" charset="0"/>
              </a:rPr>
            </a:br>
            <a:r>
              <a:rPr lang="el-GR" sz="1350" dirty="0">
                <a:latin typeface="Century Gothic" pitchFamily="34" charset="0"/>
              </a:rPr>
              <a:t>μετρώ</a:t>
            </a:r>
            <a:br>
              <a:rPr lang="en-US" sz="1350" dirty="0">
                <a:latin typeface="Century Gothic" pitchFamily="34" charset="0"/>
              </a:rPr>
            </a:br>
            <a:r>
              <a:rPr lang="el-GR" sz="1350" dirty="0">
                <a:solidFill>
                  <a:srgbClr val="C00000"/>
                </a:solidFill>
                <a:latin typeface="Century Gothic" pitchFamily="34" charset="0"/>
              </a:rPr>
              <a:t>πως μετρώ</a:t>
            </a:r>
            <a:r>
              <a:rPr lang="en-US" sz="1350" dirty="0">
                <a:solidFill>
                  <a:srgbClr val="C00000"/>
                </a:solidFill>
                <a:latin typeface="Century Gothic" pitchFamily="34" charset="0"/>
              </a:rPr>
              <a:t>;</a:t>
            </a:r>
            <a:br>
              <a:rPr lang="el-GR" sz="1350" dirty="0">
                <a:latin typeface="Century Gothic" pitchFamily="34" charset="0"/>
              </a:rPr>
            </a:br>
            <a:r>
              <a:rPr lang="el-GR" sz="1350" dirty="0">
                <a:latin typeface="Century Gothic" pitchFamily="34" charset="0"/>
              </a:rPr>
              <a:t>αριθμός</a:t>
            </a:r>
          </a:p>
        </p:txBody>
      </p:sp>
      <p:pic>
        <p:nvPicPr>
          <p:cNvPr id="5122" name="Picture 2" descr="C:\Users\chronaki\Desktop\Papers2011_2012-2013\synedrio Irene Nakou_Volos\emvadon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85900" y="1371600"/>
            <a:ext cx="2378869" cy="1782005"/>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chronaki\Desktop\Papers2011_2012-2013\synedrio Irene Nakou_Volos\embadon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3351" y="1376420"/>
            <a:ext cx="2378869" cy="178200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chronaki\Desktop\Papers2011_2012-2013\synedrio Irene Nakou_Volos\embadon 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5900" y="3663933"/>
            <a:ext cx="2283752" cy="1796169"/>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Users\chronaki\Desktop\Papers2011_2012-2013\synedrio Irene Nakou_Volos\embadon 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43351" y="3629335"/>
            <a:ext cx="2397778" cy="1796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421305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FB467-FDD0-D64B-9D73-23BAA17D93C0}"/>
              </a:ext>
            </a:extLst>
          </p:cNvPr>
          <p:cNvSpPr>
            <a:spLocks noGrp="1"/>
          </p:cNvSpPr>
          <p:nvPr>
            <p:ph type="title"/>
          </p:nvPr>
        </p:nvSpPr>
        <p:spPr>
          <a:xfrm>
            <a:off x="457200" y="274638"/>
            <a:ext cx="8229600" cy="45719"/>
          </a:xfrm>
        </p:spPr>
        <p:txBody>
          <a:bodyPr>
            <a:noAutofit/>
          </a:bodyPr>
          <a:lstStyle/>
          <a:p>
            <a:r>
              <a:rPr lang="el-GR" sz="3200" b="1" dirty="0"/>
              <a:t>Ερωτήματα μέσα από το ΠΣ του 2014;</a:t>
            </a:r>
            <a:endParaRPr lang="sv-SE" sz="3200" b="1" dirty="0"/>
          </a:p>
        </p:txBody>
      </p:sp>
      <p:sp>
        <p:nvSpPr>
          <p:cNvPr id="3" name="Content Placeholder 2">
            <a:extLst>
              <a:ext uri="{FF2B5EF4-FFF2-40B4-BE49-F238E27FC236}">
                <a16:creationId xmlns:a16="http://schemas.microsoft.com/office/drawing/2014/main" id="{3954DF48-BB2A-C244-A272-8894BD8928F0}"/>
              </a:ext>
            </a:extLst>
          </p:cNvPr>
          <p:cNvSpPr>
            <a:spLocks noGrp="1"/>
          </p:cNvSpPr>
          <p:nvPr>
            <p:ph sz="half" idx="1"/>
          </p:nvPr>
        </p:nvSpPr>
        <p:spPr>
          <a:xfrm>
            <a:off x="457200" y="609599"/>
            <a:ext cx="8458200" cy="6248401"/>
          </a:xfrm>
        </p:spPr>
        <p:txBody>
          <a:bodyPr/>
          <a:lstStyle/>
          <a:p>
            <a:r>
              <a:rPr lang="el-GR" sz="2000" dirty="0">
                <a:solidFill>
                  <a:srgbClr val="C00000"/>
                </a:solidFill>
              </a:rPr>
              <a:t>Αναλυτικό Πρόγραμμα / </a:t>
            </a:r>
            <a:r>
              <a:rPr lang="sv-SE" sz="2000" dirty="0">
                <a:solidFill>
                  <a:srgbClr val="C00000"/>
                </a:solidFill>
              </a:rPr>
              <a:t>Curriculum</a:t>
            </a:r>
          </a:p>
          <a:p>
            <a:pPr lvl="2"/>
            <a:r>
              <a:rPr lang="el-GR" sz="1800" dirty="0"/>
              <a:t>Εκπαιδευτική Πολιτική </a:t>
            </a:r>
            <a:r>
              <a:rPr lang="sv-SE" sz="1800" dirty="0"/>
              <a:t>VS </a:t>
            </a:r>
            <a:r>
              <a:rPr lang="el-GR" sz="1800" dirty="0"/>
              <a:t>Κρυφό Αναλυτικό πρόγραμμα</a:t>
            </a:r>
          </a:p>
          <a:p>
            <a:pPr lvl="2"/>
            <a:r>
              <a:rPr lang="el-GR" sz="1800" dirty="0"/>
              <a:t>Στόχοι, Αξίες και Αξιολόγηση σε τοπικό, εθνικό και διεθνές επίπεδο</a:t>
            </a:r>
          </a:p>
          <a:p>
            <a:r>
              <a:rPr lang="el-GR" sz="2000" dirty="0">
                <a:solidFill>
                  <a:srgbClr val="C00000"/>
                </a:solidFill>
              </a:rPr>
              <a:t>Τοπικό και Παγκόσμιο</a:t>
            </a:r>
          </a:p>
          <a:p>
            <a:pPr lvl="2"/>
            <a:r>
              <a:rPr lang="el-GR" sz="1800" dirty="0"/>
              <a:t>Πως επιλογές στο παγκόσμιο σκηνικό επηρεάζουν αποφάσεις στο τοπικό;</a:t>
            </a:r>
          </a:p>
          <a:p>
            <a:pPr lvl="2"/>
            <a:r>
              <a:rPr lang="el-GR" sz="1800" dirty="0"/>
              <a:t>Ιστοριογραφία της σχέσης παγκόσμιου και τοπικού στα </a:t>
            </a:r>
            <a:r>
              <a:rPr lang="sv-SE" sz="1800" dirty="0" err="1"/>
              <a:t>curricula</a:t>
            </a:r>
            <a:r>
              <a:rPr lang="el-GR" sz="1800" dirty="0"/>
              <a:t>;</a:t>
            </a:r>
          </a:p>
          <a:p>
            <a:r>
              <a:rPr lang="el-GR" sz="2000" dirty="0">
                <a:solidFill>
                  <a:srgbClr val="C00000"/>
                </a:solidFill>
              </a:rPr>
              <a:t>Παιδί, Οικογένεια, Κοινότητα, Σχολείο;</a:t>
            </a:r>
          </a:p>
          <a:p>
            <a:pPr lvl="2"/>
            <a:r>
              <a:rPr lang="el-GR" sz="1800" dirty="0"/>
              <a:t>Τι ρόλο παίζει το αναλυτικό πρόγραμμα για τις πολλαπλές μεταβάσεις του παιδιού μεταξύ οικογένειας, σχολείου, κοινότητας; Τι ρόλο </a:t>
            </a:r>
            <a:r>
              <a:rPr lang="el-GR" sz="1800" dirty="0" err="1"/>
              <a:t>καλε</a:t>
            </a:r>
            <a:r>
              <a:rPr lang="sv-SE" sz="1800" dirty="0" err="1"/>
              <a:t>ί</a:t>
            </a:r>
            <a:r>
              <a:rPr lang="el-GR" sz="1800" dirty="0" err="1"/>
              <a:t>ται</a:t>
            </a:r>
            <a:r>
              <a:rPr lang="el-GR" sz="1800" dirty="0"/>
              <a:t> να παίξει ο/η εκπαιδευτικός; Οι γονείς; Η κοινότητα;</a:t>
            </a:r>
          </a:p>
          <a:p>
            <a:r>
              <a:rPr lang="el-GR" sz="2000" dirty="0" err="1">
                <a:solidFill>
                  <a:srgbClr val="C00000"/>
                </a:solidFill>
              </a:rPr>
              <a:t>Πολιτειότητα</a:t>
            </a:r>
            <a:r>
              <a:rPr lang="el-GR" sz="2000" dirty="0">
                <a:solidFill>
                  <a:srgbClr val="C00000"/>
                </a:solidFill>
              </a:rPr>
              <a:t>; </a:t>
            </a:r>
          </a:p>
          <a:p>
            <a:pPr lvl="2"/>
            <a:r>
              <a:rPr lang="el-GR" sz="1800" dirty="0"/>
              <a:t>Το παιδί ως ενεργός πολίτης στο τοπικό και στο παγκόσμιο /Δημιουργική και Κριτική σκέψη /Προσωπική και Κοινωνική Ανάπτυξη</a:t>
            </a:r>
            <a:r>
              <a:rPr lang="sv-SE" sz="1800" dirty="0"/>
              <a:t>: </a:t>
            </a:r>
            <a:r>
              <a:rPr lang="el-GR" sz="1800" dirty="0"/>
              <a:t>ταυτότητες</a:t>
            </a:r>
          </a:p>
          <a:p>
            <a:r>
              <a:rPr lang="el-GR" sz="2000" dirty="0">
                <a:solidFill>
                  <a:srgbClr val="C00000"/>
                </a:solidFill>
              </a:rPr>
              <a:t>Παραδοσιακή </a:t>
            </a:r>
            <a:r>
              <a:rPr lang="sv-SE" sz="2000" dirty="0">
                <a:solidFill>
                  <a:srgbClr val="C00000"/>
                </a:solidFill>
              </a:rPr>
              <a:t>VS </a:t>
            </a:r>
            <a:r>
              <a:rPr lang="el-GR" sz="2000" dirty="0">
                <a:solidFill>
                  <a:srgbClr val="C00000"/>
                </a:solidFill>
              </a:rPr>
              <a:t>Προοδευτική παιδαγωγική των μαθηματικών;</a:t>
            </a:r>
          </a:p>
          <a:p>
            <a:pPr lvl="2"/>
            <a:r>
              <a:rPr lang="el-GR" sz="1600" dirty="0"/>
              <a:t>Εξάσκηση, Εφαρμογή Κανόνων, Κατανόηση, Παιχνίδι, Πειραματισμός, Διερεύνηση</a:t>
            </a:r>
          </a:p>
          <a:p>
            <a:pPr lvl="2"/>
            <a:r>
              <a:rPr lang="el-GR" sz="1600" dirty="0"/>
              <a:t>Έμφαση στο Παιχνίδι </a:t>
            </a:r>
            <a:r>
              <a:rPr lang="sv-SE" sz="1600" dirty="0"/>
              <a:t>VS </a:t>
            </a:r>
            <a:r>
              <a:rPr lang="el-GR" sz="1600" dirty="0"/>
              <a:t>Εργασία ως </a:t>
            </a:r>
            <a:r>
              <a:rPr lang="el-GR" sz="1600" dirty="0" err="1"/>
              <a:t>στοχευμένες</a:t>
            </a:r>
            <a:r>
              <a:rPr lang="el-GR" sz="1600" dirty="0"/>
              <a:t> δραστηριότητες</a:t>
            </a:r>
          </a:p>
          <a:p>
            <a:r>
              <a:rPr lang="el-GR" sz="2000" dirty="0">
                <a:solidFill>
                  <a:srgbClr val="C00000"/>
                </a:solidFill>
              </a:rPr>
              <a:t>Αξιολόγηση μάθησης και επίδοση; </a:t>
            </a:r>
          </a:p>
          <a:p>
            <a:pPr lvl="2"/>
            <a:r>
              <a:rPr lang="el-GR" sz="1800" dirty="0"/>
              <a:t>Πότε; Με ποιο στόχο; Με ποιο τρόπο;   </a:t>
            </a:r>
            <a:r>
              <a:rPr lang="el-GR" sz="1800" b="1" dirty="0">
                <a:solidFill>
                  <a:schemeClr val="accent3">
                    <a:lumMod val="50000"/>
                  </a:schemeClr>
                </a:solidFill>
              </a:rPr>
              <a:t>Κατασκευή </a:t>
            </a:r>
            <a:r>
              <a:rPr lang="sv-SE" sz="1800" b="1" dirty="0">
                <a:solidFill>
                  <a:schemeClr val="accent3">
                    <a:lumMod val="50000"/>
                  </a:schemeClr>
                </a:solidFill>
              </a:rPr>
              <a:t>’</a:t>
            </a:r>
            <a:r>
              <a:rPr lang="el-GR" sz="1800" b="1" dirty="0">
                <a:solidFill>
                  <a:schemeClr val="accent3">
                    <a:lumMod val="50000"/>
                  </a:schemeClr>
                </a:solidFill>
              </a:rPr>
              <a:t>καθεστώτων αλήθειας</a:t>
            </a:r>
            <a:r>
              <a:rPr lang="sv-SE" sz="1800" b="1" dirty="0">
                <a:solidFill>
                  <a:schemeClr val="accent3">
                    <a:lumMod val="50000"/>
                  </a:schemeClr>
                </a:solidFill>
              </a:rPr>
              <a:t>’</a:t>
            </a:r>
            <a:endParaRPr lang="el-GR" sz="1800" b="1" dirty="0">
              <a:solidFill>
                <a:schemeClr val="accent3">
                  <a:lumMod val="50000"/>
                </a:schemeClr>
              </a:solidFill>
            </a:endParaRPr>
          </a:p>
          <a:p>
            <a:endParaRPr lang="el-GR" b="1" dirty="0">
              <a:solidFill>
                <a:schemeClr val="accent3">
                  <a:lumMod val="50000"/>
                </a:schemeClr>
              </a:solidFill>
            </a:endParaRPr>
          </a:p>
          <a:p>
            <a:endParaRPr lang="el-GR" dirty="0"/>
          </a:p>
          <a:p>
            <a:endParaRPr lang="sv-SE" dirty="0"/>
          </a:p>
        </p:txBody>
      </p:sp>
    </p:spTree>
    <p:extLst>
      <p:ext uri="{BB962C8B-B14F-4D97-AF65-F5344CB8AC3E}">
        <p14:creationId xmlns:p14="http://schemas.microsoft.com/office/powerpoint/2010/main" val="121649967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542F0D99-4784-9446-AD8A-B5F879610F0E}"/>
              </a:ext>
            </a:extLst>
          </p:cNvPr>
          <p:cNvPicPr>
            <a:picLocks noGrp="1" noChangeAspect="1"/>
          </p:cNvPicPr>
          <p:nvPr>
            <p:ph sz="half" idx="1"/>
          </p:nvPr>
        </p:nvPicPr>
        <p:blipFill>
          <a:blip r:embed="rId3"/>
          <a:stretch>
            <a:fillRect/>
          </a:stretch>
        </p:blipFill>
        <p:spPr>
          <a:xfrm>
            <a:off x="514350" y="949190"/>
            <a:ext cx="1865318" cy="2687663"/>
          </a:xfrm>
          <a:prstGeom prst="rect">
            <a:avLst/>
          </a:prstGeom>
        </p:spPr>
      </p:pic>
      <p:sp>
        <p:nvSpPr>
          <p:cNvPr id="4" name="Content Placeholder 3">
            <a:extLst>
              <a:ext uri="{FF2B5EF4-FFF2-40B4-BE49-F238E27FC236}">
                <a16:creationId xmlns:a16="http://schemas.microsoft.com/office/drawing/2014/main" id="{6A2DC9F4-8192-4A41-B9E5-C8D1EA6770CB}"/>
              </a:ext>
            </a:extLst>
          </p:cNvPr>
          <p:cNvSpPr>
            <a:spLocks noGrp="1"/>
          </p:cNvSpPr>
          <p:nvPr>
            <p:ph sz="half" idx="2"/>
          </p:nvPr>
        </p:nvSpPr>
        <p:spPr>
          <a:xfrm>
            <a:off x="4648200" y="914400"/>
            <a:ext cx="4038600" cy="5211763"/>
          </a:xfrm>
        </p:spPr>
        <p:txBody>
          <a:bodyPr/>
          <a:lstStyle/>
          <a:p>
            <a:r>
              <a:rPr lang="sv-SE" dirty="0"/>
              <a:t>Helen May, Emeritus Professor, University </a:t>
            </a:r>
            <a:r>
              <a:rPr lang="sv-SE" dirty="0" err="1"/>
              <a:t>of</a:t>
            </a:r>
            <a:r>
              <a:rPr lang="sv-SE" dirty="0"/>
              <a:t> </a:t>
            </a:r>
            <a:r>
              <a:rPr lang="sv-SE" dirty="0" err="1"/>
              <a:t>Otago</a:t>
            </a:r>
            <a:r>
              <a:rPr lang="sv-SE" dirty="0"/>
              <a:t>, </a:t>
            </a:r>
            <a:r>
              <a:rPr lang="sv-SE" dirty="0" err="1"/>
              <a:t>Aotearoa</a:t>
            </a:r>
            <a:r>
              <a:rPr lang="sv-SE" dirty="0"/>
              <a:t> -New Zealand</a:t>
            </a:r>
          </a:p>
          <a:p>
            <a:endParaRPr lang="sv-SE" dirty="0"/>
          </a:p>
        </p:txBody>
      </p:sp>
      <p:pic>
        <p:nvPicPr>
          <p:cNvPr id="5" name="Content Placeholder 4">
            <a:extLst>
              <a:ext uri="{FF2B5EF4-FFF2-40B4-BE49-F238E27FC236}">
                <a16:creationId xmlns:a16="http://schemas.microsoft.com/office/drawing/2014/main" id="{988361B0-5998-6540-95C8-436718C2983C}"/>
              </a:ext>
            </a:extLst>
          </p:cNvPr>
          <p:cNvPicPr>
            <a:picLocks noChangeAspect="1"/>
          </p:cNvPicPr>
          <p:nvPr/>
        </p:nvPicPr>
        <p:blipFill>
          <a:blip r:embed="rId4"/>
          <a:stretch>
            <a:fillRect/>
          </a:stretch>
        </p:blipFill>
        <p:spPr>
          <a:xfrm>
            <a:off x="4876801" y="3056196"/>
            <a:ext cx="1828799" cy="3061811"/>
          </a:xfrm>
          <a:prstGeom prst="rect">
            <a:avLst/>
          </a:prstGeom>
        </p:spPr>
      </p:pic>
      <p:pic>
        <p:nvPicPr>
          <p:cNvPr id="6" name="Picture 5">
            <a:extLst>
              <a:ext uri="{FF2B5EF4-FFF2-40B4-BE49-F238E27FC236}">
                <a16:creationId xmlns:a16="http://schemas.microsoft.com/office/drawing/2014/main" id="{F731F444-B251-B746-AD7D-2095906A129D}"/>
              </a:ext>
            </a:extLst>
          </p:cNvPr>
          <p:cNvPicPr>
            <a:picLocks noChangeAspect="1"/>
          </p:cNvPicPr>
          <p:nvPr/>
        </p:nvPicPr>
        <p:blipFill>
          <a:blip r:embed="rId5"/>
          <a:stretch>
            <a:fillRect/>
          </a:stretch>
        </p:blipFill>
        <p:spPr>
          <a:xfrm>
            <a:off x="7052845" y="2539833"/>
            <a:ext cx="1612900" cy="1778333"/>
          </a:xfrm>
          <a:prstGeom prst="rect">
            <a:avLst/>
          </a:prstGeom>
        </p:spPr>
      </p:pic>
      <p:pic>
        <p:nvPicPr>
          <p:cNvPr id="8" name="Picture 7">
            <a:extLst>
              <a:ext uri="{FF2B5EF4-FFF2-40B4-BE49-F238E27FC236}">
                <a16:creationId xmlns:a16="http://schemas.microsoft.com/office/drawing/2014/main" id="{6A1F7BD6-D557-B348-9D0D-E160CF5B62A6}"/>
              </a:ext>
            </a:extLst>
          </p:cNvPr>
          <p:cNvPicPr>
            <a:picLocks noChangeAspect="1"/>
          </p:cNvPicPr>
          <p:nvPr/>
        </p:nvPicPr>
        <p:blipFill>
          <a:blip r:embed="rId6"/>
          <a:stretch>
            <a:fillRect/>
          </a:stretch>
        </p:blipFill>
        <p:spPr>
          <a:xfrm>
            <a:off x="2585932" y="949190"/>
            <a:ext cx="1856003" cy="2320004"/>
          </a:xfrm>
          <a:prstGeom prst="rect">
            <a:avLst/>
          </a:prstGeom>
        </p:spPr>
      </p:pic>
      <p:pic>
        <p:nvPicPr>
          <p:cNvPr id="9" name="Picture 8">
            <a:extLst>
              <a:ext uri="{FF2B5EF4-FFF2-40B4-BE49-F238E27FC236}">
                <a16:creationId xmlns:a16="http://schemas.microsoft.com/office/drawing/2014/main" id="{B408AE17-227C-8145-8301-E5CB74C4BC56}"/>
              </a:ext>
            </a:extLst>
          </p:cNvPr>
          <p:cNvPicPr>
            <a:picLocks noChangeAspect="1"/>
          </p:cNvPicPr>
          <p:nvPr/>
        </p:nvPicPr>
        <p:blipFill>
          <a:blip r:embed="rId7"/>
          <a:stretch>
            <a:fillRect/>
          </a:stretch>
        </p:blipFill>
        <p:spPr>
          <a:xfrm>
            <a:off x="631722" y="3859673"/>
            <a:ext cx="1666977" cy="2419805"/>
          </a:xfrm>
          <a:prstGeom prst="rect">
            <a:avLst/>
          </a:prstGeom>
        </p:spPr>
      </p:pic>
      <p:pic>
        <p:nvPicPr>
          <p:cNvPr id="10" name="Picture 9">
            <a:extLst>
              <a:ext uri="{FF2B5EF4-FFF2-40B4-BE49-F238E27FC236}">
                <a16:creationId xmlns:a16="http://schemas.microsoft.com/office/drawing/2014/main" id="{39AC3ED2-AC52-3648-B52A-A3DF486748C2}"/>
              </a:ext>
            </a:extLst>
          </p:cNvPr>
          <p:cNvPicPr>
            <a:picLocks noChangeAspect="1"/>
          </p:cNvPicPr>
          <p:nvPr/>
        </p:nvPicPr>
        <p:blipFill>
          <a:blip r:embed="rId8"/>
          <a:stretch>
            <a:fillRect/>
          </a:stretch>
        </p:blipFill>
        <p:spPr>
          <a:xfrm>
            <a:off x="2666999" y="3974223"/>
            <a:ext cx="1607561" cy="2320004"/>
          </a:xfrm>
          <a:prstGeom prst="rect">
            <a:avLst/>
          </a:prstGeom>
        </p:spPr>
      </p:pic>
      <p:pic>
        <p:nvPicPr>
          <p:cNvPr id="2" name="Picture 1">
            <a:extLst>
              <a:ext uri="{FF2B5EF4-FFF2-40B4-BE49-F238E27FC236}">
                <a16:creationId xmlns:a16="http://schemas.microsoft.com/office/drawing/2014/main" id="{F197FF39-7F2C-6844-BEF2-827971EC203A}"/>
              </a:ext>
            </a:extLst>
          </p:cNvPr>
          <p:cNvPicPr>
            <a:picLocks noChangeAspect="1"/>
          </p:cNvPicPr>
          <p:nvPr/>
        </p:nvPicPr>
        <p:blipFill>
          <a:blip r:embed="rId9"/>
          <a:stretch>
            <a:fillRect/>
          </a:stretch>
        </p:blipFill>
        <p:spPr>
          <a:xfrm>
            <a:off x="6989345" y="4962307"/>
            <a:ext cx="1739900" cy="1155700"/>
          </a:xfrm>
          <a:prstGeom prst="rect">
            <a:avLst/>
          </a:prstGeom>
        </p:spPr>
      </p:pic>
    </p:spTree>
    <p:extLst>
      <p:ext uri="{BB962C8B-B14F-4D97-AF65-F5344CB8AC3E}">
        <p14:creationId xmlns:p14="http://schemas.microsoft.com/office/powerpoint/2010/main" val="1774257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542F0D99-4784-9446-AD8A-B5F879610F0E}"/>
              </a:ext>
            </a:extLst>
          </p:cNvPr>
          <p:cNvPicPr>
            <a:picLocks noGrp="1" noChangeAspect="1"/>
          </p:cNvPicPr>
          <p:nvPr>
            <p:ph sz="half" idx="1"/>
          </p:nvPr>
        </p:nvPicPr>
        <p:blipFill>
          <a:blip r:embed="rId2"/>
          <a:stretch>
            <a:fillRect/>
          </a:stretch>
        </p:blipFill>
        <p:spPr>
          <a:xfrm>
            <a:off x="514350" y="949190"/>
            <a:ext cx="1865318" cy="2687663"/>
          </a:xfrm>
          <a:prstGeom prst="rect">
            <a:avLst/>
          </a:prstGeom>
        </p:spPr>
      </p:pic>
      <p:sp>
        <p:nvSpPr>
          <p:cNvPr id="4" name="Content Placeholder 3">
            <a:extLst>
              <a:ext uri="{FF2B5EF4-FFF2-40B4-BE49-F238E27FC236}">
                <a16:creationId xmlns:a16="http://schemas.microsoft.com/office/drawing/2014/main" id="{6A2DC9F4-8192-4A41-B9E5-C8D1EA6770CB}"/>
              </a:ext>
            </a:extLst>
          </p:cNvPr>
          <p:cNvSpPr>
            <a:spLocks noGrp="1"/>
          </p:cNvSpPr>
          <p:nvPr>
            <p:ph sz="half" idx="2"/>
          </p:nvPr>
        </p:nvSpPr>
        <p:spPr>
          <a:xfrm>
            <a:off x="4648200" y="914400"/>
            <a:ext cx="4038600" cy="5211763"/>
          </a:xfrm>
        </p:spPr>
        <p:txBody>
          <a:bodyPr/>
          <a:lstStyle/>
          <a:p>
            <a:r>
              <a:rPr lang="sv-SE" dirty="0"/>
              <a:t>Helen May, Emeritus Professor, University </a:t>
            </a:r>
            <a:r>
              <a:rPr lang="sv-SE" dirty="0" err="1"/>
              <a:t>of</a:t>
            </a:r>
            <a:r>
              <a:rPr lang="sv-SE" dirty="0"/>
              <a:t> </a:t>
            </a:r>
            <a:r>
              <a:rPr lang="sv-SE" dirty="0" err="1"/>
              <a:t>Otago</a:t>
            </a:r>
            <a:r>
              <a:rPr lang="sv-SE" dirty="0"/>
              <a:t>, </a:t>
            </a:r>
            <a:r>
              <a:rPr lang="sv-SE" dirty="0" err="1"/>
              <a:t>Aotearoa</a:t>
            </a:r>
            <a:r>
              <a:rPr lang="sv-SE" dirty="0"/>
              <a:t> -New Zealand</a:t>
            </a:r>
          </a:p>
          <a:p>
            <a:endParaRPr lang="sv-SE" dirty="0"/>
          </a:p>
        </p:txBody>
      </p:sp>
      <p:pic>
        <p:nvPicPr>
          <p:cNvPr id="5" name="Content Placeholder 4">
            <a:extLst>
              <a:ext uri="{FF2B5EF4-FFF2-40B4-BE49-F238E27FC236}">
                <a16:creationId xmlns:a16="http://schemas.microsoft.com/office/drawing/2014/main" id="{988361B0-5998-6540-95C8-436718C2983C}"/>
              </a:ext>
            </a:extLst>
          </p:cNvPr>
          <p:cNvPicPr>
            <a:picLocks noChangeAspect="1"/>
          </p:cNvPicPr>
          <p:nvPr/>
        </p:nvPicPr>
        <p:blipFill>
          <a:blip r:embed="rId3"/>
          <a:stretch>
            <a:fillRect/>
          </a:stretch>
        </p:blipFill>
        <p:spPr>
          <a:xfrm>
            <a:off x="4876801" y="3056196"/>
            <a:ext cx="1828799" cy="3061811"/>
          </a:xfrm>
          <a:prstGeom prst="rect">
            <a:avLst/>
          </a:prstGeom>
        </p:spPr>
      </p:pic>
      <p:pic>
        <p:nvPicPr>
          <p:cNvPr id="6" name="Picture 5">
            <a:extLst>
              <a:ext uri="{FF2B5EF4-FFF2-40B4-BE49-F238E27FC236}">
                <a16:creationId xmlns:a16="http://schemas.microsoft.com/office/drawing/2014/main" id="{F731F444-B251-B746-AD7D-2095906A129D}"/>
              </a:ext>
            </a:extLst>
          </p:cNvPr>
          <p:cNvPicPr>
            <a:picLocks noChangeAspect="1"/>
          </p:cNvPicPr>
          <p:nvPr/>
        </p:nvPicPr>
        <p:blipFill>
          <a:blip r:embed="rId4"/>
          <a:stretch>
            <a:fillRect/>
          </a:stretch>
        </p:blipFill>
        <p:spPr>
          <a:xfrm>
            <a:off x="7073900" y="4323249"/>
            <a:ext cx="1612900" cy="1778333"/>
          </a:xfrm>
          <a:prstGeom prst="rect">
            <a:avLst/>
          </a:prstGeom>
        </p:spPr>
      </p:pic>
      <p:pic>
        <p:nvPicPr>
          <p:cNvPr id="8" name="Picture 7">
            <a:extLst>
              <a:ext uri="{FF2B5EF4-FFF2-40B4-BE49-F238E27FC236}">
                <a16:creationId xmlns:a16="http://schemas.microsoft.com/office/drawing/2014/main" id="{6A1F7BD6-D557-B348-9D0D-E160CF5B62A6}"/>
              </a:ext>
            </a:extLst>
          </p:cNvPr>
          <p:cNvPicPr>
            <a:picLocks noChangeAspect="1"/>
          </p:cNvPicPr>
          <p:nvPr/>
        </p:nvPicPr>
        <p:blipFill>
          <a:blip r:embed="rId5"/>
          <a:stretch>
            <a:fillRect/>
          </a:stretch>
        </p:blipFill>
        <p:spPr>
          <a:xfrm>
            <a:off x="2585932" y="949190"/>
            <a:ext cx="1856003" cy="2320004"/>
          </a:xfrm>
          <a:prstGeom prst="rect">
            <a:avLst/>
          </a:prstGeom>
        </p:spPr>
      </p:pic>
      <p:pic>
        <p:nvPicPr>
          <p:cNvPr id="9" name="Picture 8">
            <a:extLst>
              <a:ext uri="{FF2B5EF4-FFF2-40B4-BE49-F238E27FC236}">
                <a16:creationId xmlns:a16="http://schemas.microsoft.com/office/drawing/2014/main" id="{B408AE17-227C-8145-8301-E5CB74C4BC56}"/>
              </a:ext>
            </a:extLst>
          </p:cNvPr>
          <p:cNvPicPr>
            <a:picLocks noChangeAspect="1"/>
          </p:cNvPicPr>
          <p:nvPr/>
        </p:nvPicPr>
        <p:blipFill>
          <a:blip r:embed="rId6"/>
          <a:stretch>
            <a:fillRect/>
          </a:stretch>
        </p:blipFill>
        <p:spPr>
          <a:xfrm>
            <a:off x="631722" y="3859673"/>
            <a:ext cx="1666977" cy="2419805"/>
          </a:xfrm>
          <a:prstGeom prst="rect">
            <a:avLst/>
          </a:prstGeom>
        </p:spPr>
      </p:pic>
      <p:pic>
        <p:nvPicPr>
          <p:cNvPr id="10" name="Picture 9">
            <a:extLst>
              <a:ext uri="{FF2B5EF4-FFF2-40B4-BE49-F238E27FC236}">
                <a16:creationId xmlns:a16="http://schemas.microsoft.com/office/drawing/2014/main" id="{39AC3ED2-AC52-3648-B52A-A3DF486748C2}"/>
              </a:ext>
            </a:extLst>
          </p:cNvPr>
          <p:cNvPicPr>
            <a:picLocks noChangeAspect="1"/>
          </p:cNvPicPr>
          <p:nvPr/>
        </p:nvPicPr>
        <p:blipFill>
          <a:blip r:embed="rId7"/>
          <a:stretch>
            <a:fillRect/>
          </a:stretch>
        </p:blipFill>
        <p:spPr>
          <a:xfrm>
            <a:off x="2666999" y="3974223"/>
            <a:ext cx="1607561" cy="2320004"/>
          </a:xfrm>
          <a:prstGeom prst="rect">
            <a:avLst/>
          </a:prstGeom>
        </p:spPr>
      </p:pic>
    </p:spTree>
    <p:extLst>
      <p:ext uri="{BB962C8B-B14F-4D97-AF65-F5344CB8AC3E}">
        <p14:creationId xmlns:p14="http://schemas.microsoft.com/office/powerpoint/2010/main" val="215659110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35D83-1141-6944-9228-E30485FFEBBC}"/>
              </a:ext>
            </a:extLst>
          </p:cNvPr>
          <p:cNvSpPr>
            <a:spLocks noGrp="1"/>
          </p:cNvSpPr>
          <p:nvPr>
            <p:ph type="title"/>
          </p:nvPr>
        </p:nvSpPr>
        <p:spPr/>
        <p:txBody>
          <a:bodyPr/>
          <a:lstStyle/>
          <a:p>
            <a:r>
              <a:rPr lang="sv-SE" sz="2800" dirty="0"/>
              <a:t>Te </a:t>
            </a:r>
            <a:r>
              <a:rPr lang="sv-SE" sz="2800" dirty="0" err="1"/>
              <a:t>Whāriki</a:t>
            </a:r>
            <a:r>
              <a:rPr lang="sv-SE" sz="2800" dirty="0"/>
              <a:t>: An </a:t>
            </a:r>
            <a:r>
              <a:rPr lang="sv-SE" sz="2800" dirty="0" err="1"/>
              <a:t>early</a:t>
            </a:r>
            <a:r>
              <a:rPr lang="sv-SE" sz="2800" dirty="0"/>
              <a:t> </a:t>
            </a:r>
            <a:r>
              <a:rPr lang="sv-SE" sz="2800" dirty="0" err="1"/>
              <a:t>childhood</a:t>
            </a:r>
            <a:r>
              <a:rPr lang="sv-SE" sz="2800" dirty="0"/>
              <a:t> curriculum for </a:t>
            </a:r>
            <a:r>
              <a:rPr lang="sv-SE" sz="2800" dirty="0" err="1"/>
              <a:t>inclusion</a:t>
            </a:r>
            <a:r>
              <a:rPr lang="sv-SE" sz="2800" dirty="0"/>
              <a:t> in </a:t>
            </a:r>
            <a:r>
              <a:rPr lang="sv-SE" sz="2800" dirty="0" err="1"/>
              <a:t>Aotearoa</a:t>
            </a:r>
            <a:r>
              <a:rPr lang="sv-SE" sz="2800" dirty="0"/>
              <a:t>-New Zealand</a:t>
            </a:r>
            <a:endParaRPr lang="sv-SE" dirty="0"/>
          </a:p>
        </p:txBody>
      </p:sp>
      <p:sp>
        <p:nvSpPr>
          <p:cNvPr id="4" name="Content Placeholder 3">
            <a:extLst>
              <a:ext uri="{FF2B5EF4-FFF2-40B4-BE49-F238E27FC236}">
                <a16:creationId xmlns:a16="http://schemas.microsoft.com/office/drawing/2014/main" id="{B6C7A6C2-FFE1-E246-BF86-428D73198331}"/>
              </a:ext>
            </a:extLst>
          </p:cNvPr>
          <p:cNvSpPr>
            <a:spLocks noGrp="1"/>
          </p:cNvSpPr>
          <p:nvPr>
            <p:ph sz="half" idx="2"/>
          </p:nvPr>
        </p:nvSpPr>
        <p:spPr>
          <a:xfrm>
            <a:off x="4648200" y="1600200"/>
            <a:ext cx="4038600" cy="4983162"/>
          </a:xfrm>
        </p:spPr>
        <p:txBody>
          <a:bodyPr>
            <a:normAutofit/>
          </a:bodyPr>
          <a:lstStyle/>
          <a:p>
            <a:r>
              <a:rPr lang="sv-SE" sz="2000" dirty="0"/>
              <a:t>Over a </a:t>
            </a:r>
            <a:r>
              <a:rPr lang="sv-SE" sz="2000" dirty="0" err="1"/>
              <a:t>thousand</a:t>
            </a:r>
            <a:r>
              <a:rPr lang="sv-SE" sz="2000" dirty="0"/>
              <a:t> </a:t>
            </a:r>
            <a:r>
              <a:rPr lang="sv-SE" sz="2000" dirty="0" err="1"/>
              <a:t>years</a:t>
            </a:r>
            <a:r>
              <a:rPr lang="sv-SE" sz="2000" dirty="0"/>
              <a:t> </a:t>
            </a:r>
            <a:r>
              <a:rPr lang="sv-SE" sz="2000" dirty="0" err="1"/>
              <a:t>ago</a:t>
            </a:r>
            <a:r>
              <a:rPr lang="sv-SE" sz="2000" dirty="0"/>
              <a:t>, the </a:t>
            </a:r>
            <a:r>
              <a:rPr lang="sv-SE" sz="2000" dirty="0" err="1"/>
              <a:t>wind</a:t>
            </a:r>
            <a:r>
              <a:rPr lang="sv-SE" sz="2000" dirty="0"/>
              <a:t>, </a:t>
            </a:r>
            <a:r>
              <a:rPr lang="sv-SE" sz="2000" dirty="0" err="1"/>
              <a:t>sea</a:t>
            </a:r>
            <a:r>
              <a:rPr lang="sv-SE" sz="2000" dirty="0"/>
              <a:t> </a:t>
            </a:r>
            <a:r>
              <a:rPr lang="sv-SE" sz="2000" dirty="0" err="1"/>
              <a:t>currents</a:t>
            </a:r>
            <a:r>
              <a:rPr lang="sv-SE" sz="2000" dirty="0"/>
              <a:t> and stars </a:t>
            </a:r>
            <a:r>
              <a:rPr lang="sv-SE" sz="2000" dirty="0" err="1"/>
              <a:t>brought</a:t>
            </a:r>
            <a:r>
              <a:rPr lang="sv-SE" sz="2000" dirty="0"/>
              <a:t> </a:t>
            </a:r>
            <a:r>
              <a:rPr lang="sv-SE" sz="2000" dirty="0" err="1"/>
              <a:t>people</a:t>
            </a:r>
            <a:r>
              <a:rPr lang="sv-SE" sz="2000" dirty="0"/>
              <a:t> to the </a:t>
            </a:r>
            <a:r>
              <a:rPr lang="sv-SE" sz="2000" dirty="0" err="1"/>
              <a:t>islands</a:t>
            </a:r>
            <a:r>
              <a:rPr lang="sv-SE" sz="2000" dirty="0"/>
              <a:t> </a:t>
            </a:r>
            <a:r>
              <a:rPr lang="sv-SE" sz="2000" dirty="0" err="1"/>
              <a:t>that</a:t>
            </a:r>
            <a:r>
              <a:rPr lang="sv-SE" sz="2000" dirty="0"/>
              <a:t> </a:t>
            </a:r>
            <a:r>
              <a:rPr lang="sv-SE" sz="2000" dirty="0" err="1"/>
              <a:t>became</a:t>
            </a:r>
            <a:r>
              <a:rPr lang="sv-SE" sz="2000" dirty="0"/>
              <a:t> </a:t>
            </a:r>
            <a:r>
              <a:rPr lang="sv-SE" sz="2000" dirty="0" err="1"/>
              <a:t>known</a:t>
            </a:r>
            <a:r>
              <a:rPr lang="sv-SE" sz="2000" dirty="0"/>
              <a:t> as </a:t>
            </a:r>
            <a:r>
              <a:rPr lang="sv-SE" sz="2000" dirty="0" err="1"/>
              <a:t>Aotearoa</a:t>
            </a:r>
            <a:r>
              <a:rPr lang="sv-SE" sz="2000" dirty="0"/>
              <a:t>, the land </a:t>
            </a:r>
            <a:r>
              <a:rPr lang="sv-SE" sz="2000" dirty="0" err="1"/>
              <a:t>of</a:t>
            </a:r>
            <a:r>
              <a:rPr lang="sv-SE" sz="2000" dirty="0"/>
              <a:t> the long </a:t>
            </a:r>
            <a:r>
              <a:rPr lang="sv-SE" sz="2000" dirty="0" err="1"/>
              <a:t>white</a:t>
            </a:r>
            <a:r>
              <a:rPr lang="sv-SE" sz="2000" dirty="0"/>
              <a:t> </a:t>
            </a:r>
            <a:r>
              <a:rPr lang="sv-SE" sz="2000" dirty="0" err="1"/>
              <a:t>cloud</a:t>
            </a:r>
            <a:r>
              <a:rPr lang="sv-SE" sz="2000" dirty="0"/>
              <a:t>.</a:t>
            </a:r>
          </a:p>
          <a:p>
            <a:r>
              <a:rPr lang="sv-SE" sz="2000" dirty="0" err="1"/>
              <a:t>Aotearoa</a:t>
            </a:r>
            <a:r>
              <a:rPr lang="sv-SE" sz="2000" dirty="0"/>
              <a:t> is the </a:t>
            </a:r>
            <a:r>
              <a:rPr lang="sv-SE" sz="2000" dirty="0">
                <a:hlinkClick r:id="rId2" tooltip="Māori language">
                  <a:extLst>
                    <a:ext uri="{A12FA001-AC4F-418D-AE19-62706E023703}">
                      <ahyp:hlinkClr xmlns:ahyp="http://schemas.microsoft.com/office/drawing/2018/hyperlinkcolor" val="tx"/>
                    </a:ext>
                  </a:extLst>
                </a:hlinkClick>
              </a:rPr>
              <a:t>Māori</a:t>
            </a:r>
            <a:r>
              <a:rPr lang="sv-SE" sz="2000" dirty="0"/>
              <a:t> </a:t>
            </a:r>
            <a:r>
              <a:rPr lang="sv-SE" sz="2000" dirty="0" err="1"/>
              <a:t>name</a:t>
            </a:r>
            <a:r>
              <a:rPr lang="sv-SE" sz="2000" dirty="0"/>
              <a:t> for New Zealand</a:t>
            </a:r>
          </a:p>
        </p:txBody>
      </p:sp>
      <p:pic>
        <p:nvPicPr>
          <p:cNvPr id="6" name="Picture 5">
            <a:extLst>
              <a:ext uri="{FF2B5EF4-FFF2-40B4-BE49-F238E27FC236}">
                <a16:creationId xmlns:a16="http://schemas.microsoft.com/office/drawing/2014/main" id="{6D7DFB00-7107-5249-88C2-5C7F76418513}"/>
              </a:ext>
            </a:extLst>
          </p:cNvPr>
          <p:cNvPicPr>
            <a:picLocks noChangeAspect="1"/>
          </p:cNvPicPr>
          <p:nvPr/>
        </p:nvPicPr>
        <p:blipFill>
          <a:blip r:embed="rId3"/>
          <a:stretch>
            <a:fillRect/>
          </a:stretch>
        </p:blipFill>
        <p:spPr>
          <a:xfrm>
            <a:off x="5110862" y="4395019"/>
            <a:ext cx="3113275" cy="1743434"/>
          </a:xfrm>
          <a:prstGeom prst="rect">
            <a:avLst/>
          </a:prstGeom>
        </p:spPr>
      </p:pic>
      <p:graphicFrame>
        <p:nvGraphicFramePr>
          <p:cNvPr id="9" name="Table 8">
            <a:extLst>
              <a:ext uri="{FF2B5EF4-FFF2-40B4-BE49-F238E27FC236}">
                <a16:creationId xmlns:a16="http://schemas.microsoft.com/office/drawing/2014/main" id="{0C66B3D2-2572-3748-B916-7736C0983D47}"/>
              </a:ext>
            </a:extLst>
          </p:cNvPr>
          <p:cNvGraphicFramePr>
            <a:graphicFrameLocks noGrp="1"/>
          </p:cNvGraphicFramePr>
          <p:nvPr/>
        </p:nvGraphicFramePr>
        <p:xfrm>
          <a:off x="228599" y="1417638"/>
          <a:ext cx="4419600" cy="5051247"/>
        </p:xfrm>
        <a:graphic>
          <a:graphicData uri="http://schemas.openxmlformats.org/drawingml/2006/table">
            <a:tbl>
              <a:tblPr/>
              <a:tblGrid>
                <a:gridCol w="1447801">
                  <a:extLst>
                    <a:ext uri="{9D8B030D-6E8A-4147-A177-3AD203B41FA5}">
                      <a16:colId xmlns:a16="http://schemas.microsoft.com/office/drawing/2014/main" val="1534297739"/>
                    </a:ext>
                  </a:extLst>
                </a:gridCol>
                <a:gridCol w="2971799">
                  <a:extLst>
                    <a:ext uri="{9D8B030D-6E8A-4147-A177-3AD203B41FA5}">
                      <a16:colId xmlns:a16="http://schemas.microsoft.com/office/drawing/2014/main" val="384435829"/>
                    </a:ext>
                  </a:extLst>
                </a:gridCol>
              </a:tblGrid>
              <a:tr h="1048245">
                <a:tc>
                  <a:txBody>
                    <a:bodyPr/>
                    <a:lstStyle/>
                    <a:p>
                      <a:r>
                        <a:rPr lang="sv-SE" sz="1800" b="1" dirty="0" err="1">
                          <a:solidFill>
                            <a:srgbClr val="C00000"/>
                          </a:solidFill>
                          <a:effectLst/>
                        </a:rPr>
                        <a:t>Whakamana</a:t>
                      </a:r>
                      <a:r>
                        <a:rPr lang="sv-SE" sz="1800" b="1" dirty="0">
                          <a:solidFill>
                            <a:srgbClr val="C00000"/>
                          </a:solidFill>
                          <a:effectLst/>
                        </a:rPr>
                        <a:t> </a:t>
                      </a:r>
                    </a:p>
                    <a:p>
                      <a:r>
                        <a:rPr lang="sv-SE" sz="1800" b="0" i="0" dirty="0" err="1">
                          <a:solidFill>
                            <a:srgbClr val="C00000"/>
                          </a:solidFill>
                          <a:effectLst/>
                          <a:latin typeface="Noto Serif"/>
                        </a:rPr>
                        <a:t>Empowerment</a:t>
                      </a:r>
                      <a:endParaRPr lang="sv-SE" sz="1800" dirty="0">
                        <a:solidFill>
                          <a:srgbClr val="C00000"/>
                        </a:solidFill>
                      </a:endParaRPr>
                    </a:p>
                  </a:txBody>
                  <a:tcPr marL="9525" marR="9525" marT="9525" marB="9525" anchor="ctr">
                    <a:lnL>
                      <a:noFill/>
                    </a:lnL>
                    <a:lnR>
                      <a:noFill/>
                    </a:lnR>
                    <a:lnT>
                      <a:noFill/>
                    </a:lnT>
                    <a:lnB>
                      <a:noFill/>
                    </a:lnB>
                  </a:tcPr>
                </a:tc>
                <a:tc>
                  <a:txBody>
                    <a:bodyPr/>
                    <a:lstStyle/>
                    <a:p>
                      <a:r>
                        <a:rPr lang="sv-SE" sz="1800" b="0" i="1" dirty="0">
                          <a:solidFill>
                            <a:schemeClr val="tx1"/>
                          </a:solidFill>
                          <a:effectLst/>
                          <a:latin typeface="Noto Serif"/>
                        </a:rPr>
                        <a:t>the </a:t>
                      </a:r>
                      <a:r>
                        <a:rPr lang="sv-SE" sz="1800" b="0" i="1" dirty="0" err="1">
                          <a:solidFill>
                            <a:schemeClr val="tx1"/>
                          </a:solidFill>
                          <a:effectLst/>
                          <a:latin typeface="Noto Serif"/>
                        </a:rPr>
                        <a:t>early</a:t>
                      </a:r>
                      <a:r>
                        <a:rPr lang="sv-SE" sz="1800" b="0" i="1" dirty="0">
                          <a:solidFill>
                            <a:schemeClr val="tx1"/>
                          </a:solidFill>
                          <a:effectLst/>
                          <a:latin typeface="Noto Serif"/>
                        </a:rPr>
                        <a:t> </a:t>
                      </a:r>
                      <a:r>
                        <a:rPr lang="sv-SE" sz="1800" b="0" i="1" dirty="0" err="1">
                          <a:solidFill>
                            <a:schemeClr val="tx1"/>
                          </a:solidFill>
                          <a:effectLst/>
                          <a:latin typeface="Noto Serif"/>
                        </a:rPr>
                        <a:t>childhood</a:t>
                      </a:r>
                      <a:r>
                        <a:rPr lang="sv-SE" sz="1800" b="0" i="1" dirty="0">
                          <a:solidFill>
                            <a:schemeClr val="tx1"/>
                          </a:solidFill>
                          <a:effectLst/>
                          <a:latin typeface="Noto Serif"/>
                        </a:rPr>
                        <a:t> curriculum </a:t>
                      </a:r>
                      <a:r>
                        <a:rPr lang="sv-SE" sz="1800" b="0" i="1" dirty="0" err="1">
                          <a:solidFill>
                            <a:schemeClr val="tx1"/>
                          </a:solidFill>
                          <a:effectLst/>
                          <a:latin typeface="Noto Serif"/>
                        </a:rPr>
                        <a:t>empowers</a:t>
                      </a:r>
                      <a:r>
                        <a:rPr lang="sv-SE" sz="1800" b="0" i="1" dirty="0">
                          <a:solidFill>
                            <a:schemeClr val="tx1"/>
                          </a:solidFill>
                          <a:effectLst/>
                          <a:latin typeface="Noto Serif"/>
                        </a:rPr>
                        <a:t> the </a:t>
                      </a:r>
                      <a:r>
                        <a:rPr lang="sv-SE" sz="1800" b="0" i="1" dirty="0" err="1">
                          <a:solidFill>
                            <a:schemeClr val="tx1"/>
                          </a:solidFill>
                          <a:effectLst/>
                          <a:latin typeface="Noto Serif"/>
                        </a:rPr>
                        <a:t>child</a:t>
                      </a:r>
                      <a:r>
                        <a:rPr lang="sv-SE" sz="1800" b="0" i="1" dirty="0">
                          <a:solidFill>
                            <a:schemeClr val="tx1"/>
                          </a:solidFill>
                          <a:effectLst/>
                          <a:latin typeface="Noto Serif"/>
                        </a:rPr>
                        <a:t> to </a:t>
                      </a:r>
                      <a:r>
                        <a:rPr lang="sv-SE" sz="1800" b="0" i="1" dirty="0" err="1">
                          <a:solidFill>
                            <a:schemeClr val="tx1"/>
                          </a:solidFill>
                          <a:effectLst/>
                          <a:latin typeface="Noto Serif"/>
                        </a:rPr>
                        <a:t>learn</a:t>
                      </a:r>
                      <a:r>
                        <a:rPr lang="sv-SE" sz="1800" b="0" i="1" dirty="0">
                          <a:solidFill>
                            <a:schemeClr val="tx1"/>
                          </a:solidFill>
                          <a:effectLst/>
                          <a:latin typeface="Noto Serif"/>
                        </a:rPr>
                        <a:t> and </a:t>
                      </a:r>
                      <a:r>
                        <a:rPr lang="sv-SE" sz="1800" b="0" i="1" dirty="0" err="1">
                          <a:solidFill>
                            <a:schemeClr val="tx1"/>
                          </a:solidFill>
                          <a:effectLst/>
                          <a:latin typeface="Noto Serif"/>
                        </a:rPr>
                        <a:t>grow</a:t>
                      </a:r>
                      <a:r>
                        <a:rPr lang="sv-SE" sz="1800" b="0" i="1" dirty="0">
                          <a:solidFill>
                            <a:schemeClr val="tx1"/>
                          </a:solidFill>
                          <a:effectLst/>
                          <a:latin typeface="Noto Serif"/>
                        </a:rPr>
                        <a:t>.</a:t>
                      </a:r>
                    </a:p>
                    <a:p>
                      <a:endParaRPr lang="sv-SE" sz="1800" b="0" i="0" dirty="0">
                        <a:solidFill>
                          <a:schemeClr val="tx1"/>
                        </a:solidFill>
                        <a:effectLst/>
                        <a:latin typeface="Noto Serif"/>
                      </a:endParaRPr>
                    </a:p>
                  </a:txBody>
                  <a:tcPr marL="9525" marR="9525" marT="9525" marB="9525" anchor="ctr">
                    <a:lnL>
                      <a:noFill/>
                    </a:lnL>
                    <a:lnR>
                      <a:noFill/>
                    </a:lnR>
                    <a:lnT>
                      <a:noFill/>
                    </a:lnT>
                    <a:lnB>
                      <a:noFill/>
                    </a:lnB>
                  </a:tcPr>
                </a:tc>
                <a:extLst>
                  <a:ext uri="{0D108BD9-81ED-4DB2-BD59-A6C34878D82A}">
                    <a16:rowId xmlns:a16="http://schemas.microsoft.com/office/drawing/2014/main" val="3421757545"/>
                  </a:ext>
                </a:extLst>
              </a:tr>
              <a:tr h="1048245">
                <a:tc>
                  <a:txBody>
                    <a:bodyPr/>
                    <a:lstStyle/>
                    <a:p>
                      <a:r>
                        <a:rPr lang="sv-SE" sz="1800" b="1" dirty="0" err="1">
                          <a:solidFill>
                            <a:srgbClr val="C00000"/>
                          </a:solidFill>
                          <a:effectLst/>
                        </a:rPr>
                        <a:t>Kotahitanga</a:t>
                      </a:r>
                      <a:r>
                        <a:rPr lang="sv-SE" sz="1800" b="1" dirty="0">
                          <a:solidFill>
                            <a:srgbClr val="C00000"/>
                          </a:solidFill>
                          <a:effectLst/>
                        </a:rPr>
                        <a:t> </a:t>
                      </a:r>
                    </a:p>
                    <a:p>
                      <a:r>
                        <a:rPr lang="sv-SE" sz="1800" dirty="0" err="1">
                          <a:solidFill>
                            <a:srgbClr val="C00000"/>
                          </a:solidFill>
                        </a:rPr>
                        <a:t>Holistic</a:t>
                      </a:r>
                      <a:r>
                        <a:rPr lang="sv-SE" sz="1800" dirty="0">
                          <a:solidFill>
                            <a:srgbClr val="C00000"/>
                          </a:solidFill>
                        </a:rPr>
                        <a:t> </a:t>
                      </a:r>
                      <a:r>
                        <a:rPr lang="sv-SE" sz="1800" dirty="0" err="1">
                          <a:solidFill>
                            <a:srgbClr val="C00000"/>
                          </a:solidFill>
                        </a:rPr>
                        <a:t>development</a:t>
                      </a:r>
                      <a:endParaRPr lang="sv-SE" sz="1800" dirty="0">
                        <a:solidFill>
                          <a:srgbClr val="C00000"/>
                        </a:solidFill>
                      </a:endParaRPr>
                    </a:p>
                  </a:txBody>
                  <a:tcPr marL="9525" marR="9525" marT="9525" marB="9525" anchor="ctr">
                    <a:lnL>
                      <a:noFill/>
                    </a:lnL>
                    <a:lnR>
                      <a:noFill/>
                    </a:lnR>
                    <a:lnT>
                      <a:noFill/>
                    </a:lnT>
                    <a:lnB>
                      <a:noFill/>
                    </a:lnB>
                  </a:tcPr>
                </a:tc>
                <a:tc>
                  <a:txBody>
                    <a:bodyPr/>
                    <a:lstStyle/>
                    <a:p>
                      <a:r>
                        <a:rPr lang="sv-SE" sz="1800" dirty="0">
                          <a:solidFill>
                            <a:schemeClr val="tx1"/>
                          </a:solidFill>
                        </a:rPr>
                        <a:t> </a:t>
                      </a:r>
                      <a:r>
                        <a:rPr lang="sv-SE" sz="1800" i="1" dirty="0">
                          <a:solidFill>
                            <a:schemeClr val="tx1"/>
                          </a:solidFill>
                        </a:rPr>
                        <a:t>the </a:t>
                      </a:r>
                      <a:r>
                        <a:rPr lang="sv-SE" sz="1800" i="1" dirty="0" err="1">
                          <a:solidFill>
                            <a:schemeClr val="tx1"/>
                          </a:solidFill>
                        </a:rPr>
                        <a:t>early</a:t>
                      </a:r>
                      <a:r>
                        <a:rPr lang="sv-SE" sz="1800" i="1" dirty="0">
                          <a:solidFill>
                            <a:schemeClr val="tx1"/>
                          </a:solidFill>
                        </a:rPr>
                        <a:t> </a:t>
                      </a:r>
                      <a:r>
                        <a:rPr lang="sv-SE" sz="1800" i="1" dirty="0" err="1">
                          <a:solidFill>
                            <a:schemeClr val="tx1"/>
                          </a:solidFill>
                        </a:rPr>
                        <a:t>childhood</a:t>
                      </a:r>
                      <a:r>
                        <a:rPr lang="sv-SE" sz="1800" i="1" dirty="0">
                          <a:solidFill>
                            <a:schemeClr val="tx1"/>
                          </a:solidFill>
                        </a:rPr>
                        <a:t> curriculum </a:t>
                      </a:r>
                      <a:r>
                        <a:rPr lang="sv-SE" sz="1800" i="1" dirty="0" err="1">
                          <a:solidFill>
                            <a:schemeClr val="tx1"/>
                          </a:solidFill>
                        </a:rPr>
                        <a:t>reflects</a:t>
                      </a:r>
                      <a:r>
                        <a:rPr lang="sv-SE" sz="1800" i="1" dirty="0">
                          <a:solidFill>
                            <a:schemeClr val="tx1"/>
                          </a:solidFill>
                        </a:rPr>
                        <a:t> the </a:t>
                      </a:r>
                      <a:r>
                        <a:rPr lang="sv-SE" sz="1800" i="1" dirty="0" err="1">
                          <a:solidFill>
                            <a:schemeClr val="tx1"/>
                          </a:solidFill>
                        </a:rPr>
                        <a:t>holistic</a:t>
                      </a:r>
                      <a:r>
                        <a:rPr lang="sv-SE" sz="1800" i="1" dirty="0">
                          <a:solidFill>
                            <a:schemeClr val="tx1"/>
                          </a:solidFill>
                        </a:rPr>
                        <a:t> </a:t>
                      </a:r>
                      <a:r>
                        <a:rPr lang="sv-SE" sz="1800" i="1" dirty="0" err="1">
                          <a:solidFill>
                            <a:schemeClr val="tx1"/>
                          </a:solidFill>
                        </a:rPr>
                        <a:t>way</a:t>
                      </a:r>
                      <a:r>
                        <a:rPr lang="sv-SE" sz="1800" i="1" dirty="0">
                          <a:solidFill>
                            <a:schemeClr val="tx1"/>
                          </a:solidFill>
                        </a:rPr>
                        <a:t> </a:t>
                      </a:r>
                      <a:r>
                        <a:rPr lang="sv-SE" sz="1800" i="1" dirty="0" err="1">
                          <a:solidFill>
                            <a:schemeClr val="tx1"/>
                          </a:solidFill>
                        </a:rPr>
                        <a:t>children</a:t>
                      </a:r>
                      <a:r>
                        <a:rPr lang="sv-SE" sz="1800" i="1" dirty="0">
                          <a:solidFill>
                            <a:schemeClr val="tx1"/>
                          </a:solidFill>
                        </a:rPr>
                        <a:t> </a:t>
                      </a:r>
                      <a:r>
                        <a:rPr lang="sv-SE" sz="1800" i="1" dirty="0" err="1">
                          <a:solidFill>
                            <a:schemeClr val="tx1"/>
                          </a:solidFill>
                        </a:rPr>
                        <a:t>learn</a:t>
                      </a:r>
                      <a:r>
                        <a:rPr lang="sv-SE" sz="1800" i="1" dirty="0">
                          <a:solidFill>
                            <a:schemeClr val="tx1"/>
                          </a:solidFill>
                        </a:rPr>
                        <a:t> and </a:t>
                      </a:r>
                      <a:r>
                        <a:rPr lang="sv-SE" sz="1800" i="1" dirty="0" err="1">
                          <a:solidFill>
                            <a:schemeClr val="tx1"/>
                          </a:solidFill>
                        </a:rPr>
                        <a:t>grow</a:t>
                      </a:r>
                      <a:endParaRPr lang="sv-SE" sz="1800" dirty="0">
                        <a:solidFill>
                          <a:schemeClr val="tx1"/>
                        </a:solidFill>
                      </a:endParaRPr>
                    </a:p>
                  </a:txBody>
                  <a:tcPr marL="9525" marR="9525" marT="9525" marB="9525" anchor="ctr">
                    <a:lnL>
                      <a:noFill/>
                    </a:lnL>
                    <a:lnR>
                      <a:noFill/>
                    </a:lnR>
                    <a:lnT>
                      <a:noFill/>
                    </a:lnT>
                    <a:lnB>
                      <a:noFill/>
                    </a:lnB>
                  </a:tcPr>
                </a:tc>
                <a:extLst>
                  <a:ext uri="{0D108BD9-81ED-4DB2-BD59-A6C34878D82A}">
                    <a16:rowId xmlns:a16="http://schemas.microsoft.com/office/drawing/2014/main" val="1903341078"/>
                  </a:ext>
                </a:extLst>
              </a:tr>
              <a:tr h="1305835">
                <a:tc>
                  <a:txBody>
                    <a:bodyPr/>
                    <a:lstStyle/>
                    <a:p>
                      <a:r>
                        <a:rPr lang="sv-SE" sz="1800" b="1" dirty="0" err="1">
                          <a:solidFill>
                            <a:srgbClr val="C00000"/>
                          </a:solidFill>
                          <a:effectLst/>
                        </a:rPr>
                        <a:t>Whanau</a:t>
                      </a:r>
                      <a:r>
                        <a:rPr lang="sv-SE" sz="1800" b="1" dirty="0">
                          <a:solidFill>
                            <a:srgbClr val="C00000"/>
                          </a:solidFill>
                          <a:effectLst/>
                        </a:rPr>
                        <a:t> </a:t>
                      </a:r>
                      <a:r>
                        <a:rPr lang="sv-SE" sz="1800" b="1" dirty="0" err="1">
                          <a:solidFill>
                            <a:srgbClr val="C00000"/>
                          </a:solidFill>
                          <a:effectLst/>
                        </a:rPr>
                        <a:t>tangata</a:t>
                      </a:r>
                      <a:endParaRPr lang="sv-SE" sz="1800" b="1" dirty="0">
                        <a:solidFill>
                          <a:srgbClr val="C00000"/>
                        </a:solidFill>
                        <a:effectLst/>
                      </a:endParaRPr>
                    </a:p>
                    <a:p>
                      <a:r>
                        <a:rPr lang="sv-SE" sz="1800" dirty="0" err="1">
                          <a:solidFill>
                            <a:srgbClr val="C00000"/>
                          </a:solidFill>
                        </a:rPr>
                        <a:t>Family</a:t>
                      </a:r>
                      <a:r>
                        <a:rPr lang="sv-SE" sz="1800" dirty="0">
                          <a:solidFill>
                            <a:srgbClr val="C00000"/>
                          </a:solidFill>
                        </a:rPr>
                        <a:t> and </a:t>
                      </a:r>
                      <a:r>
                        <a:rPr lang="sv-SE" sz="1800" dirty="0" err="1">
                          <a:solidFill>
                            <a:srgbClr val="C00000"/>
                          </a:solidFill>
                        </a:rPr>
                        <a:t>community</a:t>
                      </a:r>
                      <a:endParaRPr lang="sv-SE" sz="1800" dirty="0">
                        <a:solidFill>
                          <a:srgbClr val="C00000"/>
                        </a:solidFill>
                      </a:endParaRPr>
                    </a:p>
                  </a:txBody>
                  <a:tcPr marL="9525" marR="9525" marT="9525" marB="9525" anchor="ctr">
                    <a:lnL>
                      <a:noFill/>
                    </a:lnL>
                    <a:lnR>
                      <a:noFill/>
                    </a:lnR>
                    <a:lnT>
                      <a:noFill/>
                    </a:lnT>
                    <a:lnB>
                      <a:noFill/>
                    </a:lnB>
                  </a:tcPr>
                </a:tc>
                <a:tc>
                  <a:txBody>
                    <a:bodyPr/>
                    <a:lstStyle/>
                    <a:p>
                      <a:r>
                        <a:rPr lang="sv-SE" sz="1800" i="1" dirty="0">
                          <a:solidFill>
                            <a:schemeClr val="tx1"/>
                          </a:solidFill>
                        </a:rPr>
                        <a:t>the </a:t>
                      </a:r>
                      <a:r>
                        <a:rPr lang="sv-SE" sz="1800" i="1" dirty="0" err="1">
                          <a:solidFill>
                            <a:schemeClr val="tx1"/>
                          </a:solidFill>
                        </a:rPr>
                        <a:t>wider</a:t>
                      </a:r>
                      <a:r>
                        <a:rPr lang="sv-SE" sz="1800" i="1" dirty="0">
                          <a:solidFill>
                            <a:schemeClr val="tx1"/>
                          </a:solidFill>
                        </a:rPr>
                        <a:t> </a:t>
                      </a:r>
                      <a:r>
                        <a:rPr lang="sv-SE" sz="1800" i="1" dirty="0" err="1">
                          <a:solidFill>
                            <a:schemeClr val="tx1"/>
                          </a:solidFill>
                        </a:rPr>
                        <a:t>world</a:t>
                      </a:r>
                      <a:r>
                        <a:rPr lang="sv-SE" sz="1800" i="1" dirty="0">
                          <a:solidFill>
                            <a:schemeClr val="tx1"/>
                          </a:solidFill>
                        </a:rPr>
                        <a:t> </a:t>
                      </a:r>
                      <a:r>
                        <a:rPr lang="sv-SE" sz="1800" i="1" dirty="0" err="1">
                          <a:solidFill>
                            <a:schemeClr val="tx1"/>
                          </a:solidFill>
                        </a:rPr>
                        <a:t>of</a:t>
                      </a:r>
                      <a:r>
                        <a:rPr lang="sv-SE" sz="1800" i="1" dirty="0">
                          <a:solidFill>
                            <a:schemeClr val="tx1"/>
                          </a:solidFill>
                        </a:rPr>
                        <a:t> </a:t>
                      </a:r>
                      <a:r>
                        <a:rPr lang="sv-SE" sz="1800" i="1" dirty="0" err="1">
                          <a:solidFill>
                            <a:schemeClr val="tx1"/>
                          </a:solidFill>
                        </a:rPr>
                        <a:t>family</a:t>
                      </a:r>
                      <a:r>
                        <a:rPr lang="sv-SE" sz="1800" i="1" dirty="0">
                          <a:solidFill>
                            <a:schemeClr val="tx1"/>
                          </a:solidFill>
                        </a:rPr>
                        <a:t> and </a:t>
                      </a:r>
                      <a:r>
                        <a:rPr lang="sv-SE" sz="1800" i="1" dirty="0" err="1">
                          <a:solidFill>
                            <a:schemeClr val="tx1"/>
                          </a:solidFill>
                        </a:rPr>
                        <a:t>community</a:t>
                      </a:r>
                      <a:r>
                        <a:rPr lang="sv-SE" sz="1800" i="1" dirty="0">
                          <a:solidFill>
                            <a:schemeClr val="tx1"/>
                          </a:solidFill>
                        </a:rPr>
                        <a:t> is an integral part </a:t>
                      </a:r>
                      <a:r>
                        <a:rPr lang="sv-SE" sz="1800" i="1" dirty="0" err="1">
                          <a:solidFill>
                            <a:schemeClr val="tx1"/>
                          </a:solidFill>
                        </a:rPr>
                        <a:t>of</a:t>
                      </a:r>
                      <a:r>
                        <a:rPr lang="sv-SE" sz="1800" i="1" dirty="0">
                          <a:solidFill>
                            <a:schemeClr val="tx1"/>
                          </a:solidFill>
                        </a:rPr>
                        <a:t> the </a:t>
                      </a:r>
                      <a:r>
                        <a:rPr lang="sv-SE" sz="1800" i="1" dirty="0" err="1">
                          <a:solidFill>
                            <a:schemeClr val="tx1"/>
                          </a:solidFill>
                        </a:rPr>
                        <a:t>early</a:t>
                      </a:r>
                      <a:r>
                        <a:rPr lang="sv-SE" sz="1800" i="1" dirty="0">
                          <a:solidFill>
                            <a:schemeClr val="tx1"/>
                          </a:solidFill>
                        </a:rPr>
                        <a:t> </a:t>
                      </a:r>
                      <a:r>
                        <a:rPr lang="sv-SE" sz="1800" i="1" dirty="0" err="1">
                          <a:solidFill>
                            <a:schemeClr val="tx1"/>
                          </a:solidFill>
                        </a:rPr>
                        <a:t>childhood</a:t>
                      </a:r>
                      <a:r>
                        <a:rPr lang="sv-SE" sz="1800" i="1" dirty="0">
                          <a:solidFill>
                            <a:schemeClr val="tx1"/>
                          </a:solidFill>
                        </a:rPr>
                        <a:t> curriculum</a:t>
                      </a:r>
                      <a:endParaRPr lang="sv-SE" sz="1800" dirty="0">
                        <a:solidFill>
                          <a:schemeClr val="tx1"/>
                        </a:solidFill>
                      </a:endParaRPr>
                    </a:p>
                  </a:txBody>
                  <a:tcPr marL="9525" marR="9525" marT="9525" marB="9525" anchor="ctr">
                    <a:lnL>
                      <a:noFill/>
                    </a:lnL>
                    <a:lnR>
                      <a:noFill/>
                    </a:lnR>
                    <a:lnT>
                      <a:noFill/>
                    </a:lnT>
                    <a:lnB>
                      <a:noFill/>
                    </a:lnB>
                  </a:tcPr>
                </a:tc>
                <a:extLst>
                  <a:ext uri="{0D108BD9-81ED-4DB2-BD59-A6C34878D82A}">
                    <a16:rowId xmlns:a16="http://schemas.microsoft.com/office/drawing/2014/main" val="2858823955"/>
                  </a:ext>
                </a:extLst>
              </a:tr>
              <a:tr h="1580837">
                <a:tc>
                  <a:txBody>
                    <a:bodyPr/>
                    <a:lstStyle/>
                    <a:p>
                      <a:r>
                        <a:rPr lang="sv-SE" sz="1800" b="1" dirty="0">
                          <a:solidFill>
                            <a:srgbClr val="C00000"/>
                          </a:solidFill>
                          <a:effectLst/>
                        </a:rPr>
                        <a:t>Nga </a:t>
                      </a:r>
                      <a:r>
                        <a:rPr lang="sv-SE" sz="1800" b="1" dirty="0" err="1">
                          <a:solidFill>
                            <a:srgbClr val="C00000"/>
                          </a:solidFill>
                          <a:effectLst/>
                        </a:rPr>
                        <a:t>Hononga</a:t>
                      </a:r>
                      <a:endParaRPr lang="sv-SE" sz="1800" b="1" dirty="0">
                        <a:solidFill>
                          <a:srgbClr val="C00000"/>
                        </a:solidFill>
                        <a:effectLst/>
                      </a:endParaRPr>
                    </a:p>
                    <a:p>
                      <a:r>
                        <a:rPr lang="sv-SE" sz="1800" dirty="0">
                          <a:solidFill>
                            <a:srgbClr val="C00000"/>
                          </a:solidFill>
                        </a:rPr>
                        <a:t>Relationships</a:t>
                      </a:r>
                    </a:p>
                  </a:txBody>
                  <a:tcPr marL="9525" marR="9525" marT="9525" marB="9525" anchor="ctr">
                    <a:lnL>
                      <a:noFill/>
                    </a:lnL>
                    <a:lnR>
                      <a:noFill/>
                    </a:lnR>
                    <a:lnT>
                      <a:noFill/>
                    </a:lnT>
                    <a:lnB>
                      <a:noFill/>
                    </a:lnB>
                  </a:tcPr>
                </a:tc>
                <a:tc>
                  <a:txBody>
                    <a:bodyPr/>
                    <a:lstStyle/>
                    <a:p>
                      <a:r>
                        <a:rPr lang="sv-SE" sz="1800" i="1" dirty="0" err="1">
                          <a:solidFill>
                            <a:schemeClr val="tx1"/>
                          </a:solidFill>
                        </a:rPr>
                        <a:t>children</a:t>
                      </a:r>
                      <a:r>
                        <a:rPr lang="sv-SE" sz="1800" i="1" dirty="0">
                          <a:solidFill>
                            <a:schemeClr val="tx1"/>
                          </a:solidFill>
                        </a:rPr>
                        <a:t> </a:t>
                      </a:r>
                      <a:r>
                        <a:rPr lang="sv-SE" sz="1800" i="1" dirty="0" err="1">
                          <a:solidFill>
                            <a:schemeClr val="tx1"/>
                          </a:solidFill>
                        </a:rPr>
                        <a:t>learn</a:t>
                      </a:r>
                      <a:r>
                        <a:rPr lang="sv-SE" sz="1800" i="1" dirty="0">
                          <a:solidFill>
                            <a:schemeClr val="tx1"/>
                          </a:solidFill>
                        </a:rPr>
                        <a:t> </a:t>
                      </a:r>
                      <a:r>
                        <a:rPr lang="sv-SE" sz="1800" i="1" dirty="0" err="1">
                          <a:solidFill>
                            <a:schemeClr val="tx1"/>
                          </a:solidFill>
                        </a:rPr>
                        <a:t>through</a:t>
                      </a:r>
                      <a:r>
                        <a:rPr lang="sv-SE" sz="1800" i="1" dirty="0">
                          <a:solidFill>
                            <a:schemeClr val="tx1"/>
                          </a:solidFill>
                        </a:rPr>
                        <a:t> </a:t>
                      </a:r>
                      <a:r>
                        <a:rPr lang="sv-SE" sz="1800" i="1" dirty="0" err="1">
                          <a:solidFill>
                            <a:schemeClr val="tx1"/>
                          </a:solidFill>
                        </a:rPr>
                        <a:t>responsive</a:t>
                      </a:r>
                      <a:r>
                        <a:rPr lang="sv-SE" sz="1800" i="1" dirty="0">
                          <a:solidFill>
                            <a:schemeClr val="tx1"/>
                          </a:solidFill>
                        </a:rPr>
                        <a:t> and </a:t>
                      </a:r>
                      <a:r>
                        <a:rPr lang="sv-SE" sz="1800" i="1" dirty="0" err="1">
                          <a:solidFill>
                            <a:schemeClr val="tx1"/>
                          </a:solidFill>
                        </a:rPr>
                        <a:t>reciprocal</a:t>
                      </a:r>
                      <a:r>
                        <a:rPr lang="sv-SE" sz="1800" i="1" dirty="0">
                          <a:solidFill>
                            <a:schemeClr val="tx1"/>
                          </a:solidFill>
                        </a:rPr>
                        <a:t> relationships </a:t>
                      </a:r>
                      <a:r>
                        <a:rPr lang="sv-SE" sz="1800" i="1" dirty="0" err="1">
                          <a:solidFill>
                            <a:schemeClr val="tx1"/>
                          </a:solidFill>
                        </a:rPr>
                        <a:t>with</a:t>
                      </a:r>
                      <a:r>
                        <a:rPr lang="sv-SE" sz="1800" i="1" dirty="0">
                          <a:solidFill>
                            <a:schemeClr val="tx1"/>
                          </a:solidFill>
                        </a:rPr>
                        <a:t> </a:t>
                      </a:r>
                      <a:r>
                        <a:rPr lang="sv-SE" sz="1800" i="1" dirty="0" err="1">
                          <a:solidFill>
                            <a:schemeClr val="tx1"/>
                          </a:solidFill>
                        </a:rPr>
                        <a:t>people</a:t>
                      </a:r>
                      <a:r>
                        <a:rPr lang="sv-SE" sz="1800" i="1" dirty="0">
                          <a:solidFill>
                            <a:schemeClr val="tx1"/>
                          </a:solidFill>
                        </a:rPr>
                        <a:t>, </a:t>
                      </a:r>
                      <a:r>
                        <a:rPr lang="sv-SE" sz="1800" i="1" dirty="0" err="1">
                          <a:solidFill>
                            <a:schemeClr val="tx1"/>
                          </a:solidFill>
                        </a:rPr>
                        <a:t>places</a:t>
                      </a:r>
                      <a:r>
                        <a:rPr lang="sv-SE" sz="1800" i="1" dirty="0">
                          <a:solidFill>
                            <a:schemeClr val="tx1"/>
                          </a:solidFill>
                        </a:rPr>
                        <a:t> and </a:t>
                      </a:r>
                      <a:r>
                        <a:rPr lang="sv-SE" sz="1800" i="1" dirty="0" err="1">
                          <a:solidFill>
                            <a:schemeClr val="tx1"/>
                          </a:solidFill>
                        </a:rPr>
                        <a:t>things</a:t>
                      </a:r>
                      <a:endParaRPr lang="sv-SE" sz="1800" dirty="0">
                        <a:solidFill>
                          <a:schemeClr val="tx1"/>
                        </a:solidFill>
                      </a:endParaRPr>
                    </a:p>
                  </a:txBody>
                  <a:tcPr marL="9525" marR="9525" marT="9525" marB="9525" anchor="ctr">
                    <a:lnL>
                      <a:noFill/>
                    </a:lnL>
                    <a:lnR>
                      <a:noFill/>
                    </a:lnR>
                    <a:lnT>
                      <a:noFill/>
                    </a:lnT>
                    <a:lnB>
                      <a:noFill/>
                    </a:lnB>
                  </a:tcPr>
                </a:tc>
                <a:extLst>
                  <a:ext uri="{0D108BD9-81ED-4DB2-BD59-A6C34878D82A}">
                    <a16:rowId xmlns:a16="http://schemas.microsoft.com/office/drawing/2014/main" val="1647759873"/>
                  </a:ext>
                </a:extLst>
              </a:tr>
            </a:tbl>
          </a:graphicData>
        </a:graphic>
      </p:graphicFrame>
    </p:spTree>
    <p:extLst>
      <p:ext uri="{BB962C8B-B14F-4D97-AF65-F5344CB8AC3E}">
        <p14:creationId xmlns:p14="http://schemas.microsoft.com/office/powerpoint/2010/main" val="394697032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F11015-2516-3B4E-A2B5-E5D8827932D8}"/>
              </a:ext>
            </a:extLst>
          </p:cNvPr>
          <p:cNvSpPr>
            <a:spLocks noGrp="1"/>
          </p:cNvSpPr>
          <p:nvPr>
            <p:ph sz="half" idx="1"/>
          </p:nvPr>
        </p:nvSpPr>
        <p:spPr>
          <a:xfrm>
            <a:off x="457200" y="381000"/>
            <a:ext cx="4724400" cy="6858000"/>
          </a:xfrm>
        </p:spPr>
        <p:txBody>
          <a:bodyPr/>
          <a:lstStyle/>
          <a:p>
            <a:r>
              <a:rPr lang="el-GR" sz="2000" dirty="0">
                <a:solidFill>
                  <a:srgbClr val="C00000"/>
                </a:solidFill>
              </a:rPr>
              <a:t>Αναλυτικό Πρόγραμμα / </a:t>
            </a:r>
            <a:r>
              <a:rPr lang="sv-SE" sz="2000" dirty="0">
                <a:solidFill>
                  <a:srgbClr val="C00000"/>
                </a:solidFill>
              </a:rPr>
              <a:t>Curriculum</a:t>
            </a:r>
          </a:p>
          <a:p>
            <a:pPr lvl="2"/>
            <a:r>
              <a:rPr lang="el-GR" sz="1800" dirty="0"/>
              <a:t>Εκπαιδευτική Πολιτική </a:t>
            </a:r>
            <a:r>
              <a:rPr lang="sv-SE" sz="1800" dirty="0"/>
              <a:t>VS </a:t>
            </a:r>
            <a:r>
              <a:rPr lang="el-GR" sz="1800" dirty="0"/>
              <a:t>Κρυφό Αναλυτικό πρόγραμμα</a:t>
            </a:r>
          </a:p>
          <a:p>
            <a:pPr lvl="2"/>
            <a:r>
              <a:rPr lang="el-GR" sz="1800" dirty="0"/>
              <a:t>Στόχοι, Αξίες και Αξιολόγηση σε τοπικό, εθνικό και διεθνές επίπεδο</a:t>
            </a:r>
          </a:p>
          <a:p>
            <a:r>
              <a:rPr lang="el-GR" sz="2000" dirty="0">
                <a:solidFill>
                  <a:srgbClr val="C00000"/>
                </a:solidFill>
              </a:rPr>
              <a:t>Τοπικό και Παγκόσμιο</a:t>
            </a:r>
          </a:p>
          <a:p>
            <a:pPr lvl="2"/>
            <a:r>
              <a:rPr lang="el-GR" sz="1800" dirty="0"/>
              <a:t>Πως επιλογές στο παγκόσμιο σκηνικό επηρεάζουν αποφάσεις στο τοπικό;</a:t>
            </a:r>
          </a:p>
          <a:p>
            <a:pPr lvl="2"/>
            <a:r>
              <a:rPr lang="el-GR" sz="1800" dirty="0"/>
              <a:t>Ιστοριογραφία της σχέσης παγκόσμιου και τοπικού στα </a:t>
            </a:r>
            <a:r>
              <a:rPr lang="sv-SE" sz="1800" dirty="0" err="1"/>
              <a:t>curricula</a:t>
            </a:r>
            <a:r>
              <a:rPr lang="el-GR" sz="1800" dirty="0"/>
              <a:t>;</a:t>
            </a:r>
          </a:p>
          <a:p>
            <a:r>
              <a:rPr lang="el-GR" sz="2000" dirty="0" err="1">
                <a:solidFill>
                  <a:srgbClr val="C00000"/>
                </a:solidFill>
              </a:rPr>
              <a:t>Πολιτειότητα</a:t>
            </a:r>
            <a:r>
              <a:rPr lang="el-GR" sz="2000" dirty="0">
                <a:solidFill>
                  <a:srgbClr val="C00000"/>
                </a:solidFill>
              </a:rPr>
              <a:t>; </a:t>
            </a:r>
          </a:p>
          <a:p>
            <a:pPr lvl="2"/>
            <a:r>
              <a:rPr lang="el-GR" sz="1800" dirty="0"/>
              <a:t>Το παιδί ως ενεργός πολίτης στο τοπικό και στο παγκόσμιο. </a:t>
            </a:r>
          </a:p>
          <a:p>
            <a:pPr lvl="2"/>
            <a:r>
              <a:rPr lang="el-GR" sz="1800" dirty="0"/>
              <a:t>Δημιουργική και Κριτική σκέψη</a:t>
            </a:r>
            <a:endParaRPr lang="sv-SE" sz="1800" dirty="0"/>
          </a:p>
          <a:p>
            <a:pPr lvl="2"/>
            <a:r>
              <a:rPr lang="el-GR" sz="1800" dirty="0"/>
              <a:t>Προσωπική και Κοινωνική Ανάπτυξη</a:t>
            </a:r>
            <a:r>
              <a:rPr lang="sv-SE" sz="1800" dirty="0"/>
              <a:t>: </a:t>
            </a:r>
            <a:r>
              <a:rPr lang="el-GR" sz="1800" dirty="0"/>
              <a:t>ταυτότητες</a:t>
            </a:r>
          </a:p>
          <a:p>
            <a:pPr lvl="2"/>
            <a:endParaRPr lang="el-GR" sz="1800" dirty="0"/>
          </a:p>
          <a:p>
            <a:endParaRPr lang="sv-SE" dirty="0"/>
          </a:p>
        </p:txBody>
      </p:sp>
      <p:sp>
        <p:nvSpPr>
          <p:cNvPr id="4" name="Content Placeholder 3">
            <a:extLst>
              <a:ext uri="{FF2B5EF4-FFF2-40B4-BE49-F238E27FC236}">
                <a16:creationId xmlns:a16="http://schemas.microsoft.com/office/drawing/2014/main" id="{0DCBEF7E-E645-8345-A731-728DCDA45FC7}"/>
              </a:ext>
            </a:extLst>
          </p:cNvPr>
          <p:cNvSpPr>
            <a:spLocks noGrp="1"/>
          </p:cNvSpPr>
          <p:nvPr>
            <p:ph sz="half" idx="2"/>
          </p:nvPr>
        </p:nvSpPr>
        <p:spPr>
          <a:xfrm>
            <a:off x="5562600" y="609600"/>
            <a:ext cx="3124200" cy="5516563"/>
          </a:xfrm>
        </p:spPr>
        <p:txBody>
          <a:bodyPr/>
          <a:lstStyle/>
          <a:p>
            <a:r>
              <a:rPr lang="sv-SE" dirty="0">
                <a:solidFill>
                  <a:schemeClr val="accent3">
                    <a:lumMod val="75000"/>
                  </a:schemeClr>
                </a:solidFill>
              </a:rPr>
              <a:t>H </a:t>
            </a:r>
            <a:r>
              <a:rPr lang="el-GR" dirty="0">
                <a:solidFill>
                  <a:schemeClr val="accent3">
                    <a:lumMod val="75000"/>
                  </a:schemeClr>
                </a:solidFill>
              </a:rPr>
              <a:t>ιστορική προσέγγιση της  </a:t>
            </a:r>
            <a:r>
              <a:rPr lang="sv-SE" dirty="0">
                <a:solidFill>
                  <a:schemeClr val="accent3">
                    <a:lumMod val="75000"/>
                  </a:schemeClr>
                </a:solidFill>
              </a:rPr>
              <a:t>Helen May</a:t>
            </a:r>
            <a:r>
              <a:rPr lang="el-GR" dirty="0">
                <a:solidFill>
                  <a:schemeClr val="accent3">
                    <a:lumMod val="75000"/>
                  </a:schemeClr>
                </a:solidFill>
              </a:rPr>
              <a:t>, ΝΖ</a:t>
            </a:r>
          </a:p>
          <a:p>
            <a:endParaRPr lang="el-GR" dirty="0">
              <a:solidFill>
                <a:schemeClr val="accent3">
                  <a:lumMod val="75000"/>
                </a:schemeClr>
              </a:solidFill>
            </a:endParaRPr>
          </a:p>
          <a:p>
            <a:endParaRPr lang="sv-SE" sz="2000" dirty="0">
              <a:solidFill>
                <a:schemeClr val="accent3">
                  <a:lumMod val="75000"/>
                </a:schemeClr>
              </a:solidFill>
            </a:endParaRPr>
          </a:p>
          <a:p>
            <a:endParaRPr lang="sv-SE" sz="2000" dirty="0">
              <a:solidFill>
                <a:schemeClr val="accent3">
                  <a:lumMod val="75000"/>
                </a:schemeClr>
              </a:solidFill>
            </a:endParaRPr>
          </a:p>
          <a:p>
            <a:r>
              <a:rPr lang="el-GR" sz="2000" dirty="0">
                <a:solidFill>
                  <a:schemeClr val="accent3">
                    <a:lumMod val="75000"/>
                  </a:schemeClr>
                </a:solidFill>
              </a:rPr>
              <a:t>17</a:t>
            </a:r>
            <a:r>
              <a:rPr lang="el-GR" sz="2000" baseline="30000" dirty="0">
                <a:solidFill>
                  <a:schemeClr val="accent3">
                    <a:lumMod val="75000"/>
                  </a:schemeClr>
                </a:solidFill>
              </a:rPr>
              <a:t>ος</a:t>
            </a:r>
            <a:r>
              <a:rPr lang="el-GR" sz="2000" dirty="0">
                <a:solidFill>
                  <a:schemeClr val="accent3">
                    <a:lumMod val="75000"/>
                  </a:schemeClr>
                </a:solidFill>
              </a:rPr>
              <a:t> αι</a:t>
            </a:r>
            <a:r>
              <a:rPr lang="sv-SE" sz="2000" dirty="0" err="1">
                <a:solidFill>
                  <a:schemeClr val="accent3">
                    <a:lumMod val="75000"/>
                  </a:schemeClr>
                </a:solidFill>
              </a:rPr>
              <a:t>ώ</a:t>
            </a:r>
            <a:r>
              <a:rPr lang="el-GR" sz="2000" dirty="0" err="1">
                <a:solidFill>
                  <a:schemeClr val="accent3">
                    <a:lumMod val="75000"/>
                  </a:schemeClr>
                </a:solidFill>
              </a:rPr>
              <a:t>νας</a:t>
            </a:r>
            <a:endParaRPr lang="el-GR" sz="2000" dirty="0">
              <a:solidFill>
                <a:schemeClr val="accent3">
                  <a:lumMod val="75000"/>
                </a:schemeClr>
              </a:solidFill>
            </a:endParaRPr>
          </a:p>
          <a:p>
            <a:r>
              <a:rPr lang="el-GR" sz="2000" dirty="0">
                <a:solidFill>
                  <a:schemeClr val="accent3">
                    <a:lumMod val="75000"/>
                  </a:schemeClr>
                </a:solidFill>
              </a:rPr>
              <a:t>Διαφωτισμός</a:t>
            </a:r>
          </a:p>
          <a:p>
            <a:r>
              <a:rPr lang="el-GR" sz="2000" dirty="0">
                <a:solidFill>
                  <a:schemeClr val="accent3">
                    <a:lumMod val="75000"/>
                  </a:schemeClr>
                </a:solidFill>
              </a:rPr>
              <a:t>Αποικιοκρατία</a:t>
            </a:r>
          </a:p>
          <a:p>
            <a:r>
              <a:rPr lang="el-GR" sz="2000" dirty="0">
                <a:solidFill>
                  <a:schemeClr val="accent3">
                    <a:lumMod val="75000"/>
                  </a:schemeClr>
                </a:solidFill>
              </a:rPr>
              <a:t>1</a:t>
            </a:r>
            <a:r>
              <a:rPr lang="el-GR" sz="2000" baseline="30000" dirty="0">
                <a:solidFill>
                  <a:schemeClr val="accent3">
                    <a:lumMod val="75000"/>
                  </a:schemeClr>
                </a:solidFill>
              </a:rPr>
              <a:t>ος</a:t>
            </a:r>
            <a:r>
              <a:rPr lang="el-GR" sz="2000" dirty="0">
                <a:solidFill>
                  <a:schemeClr val="accent3">
                    <a:lumMod val="75000"/>
                  </a:schemeClr>
                </a:solidFill>
              </a:rPr>
              <a:t> και 2</a:t>
            </a:r>
            <a:r>
              <a:rPr lang="el-GR" sz="2000" baseline="30000" dirty="0">
                <a:solidFill>
                  <a:schemeClr val="accent3">
                    <a:lumMod val="75000"/>
                  </a:schemeClr>
                </a:solidFill>
              </a:rPr>
              <a:t>ος</a:t>
            </a:r>
            <a:r>
              <a:rPr lang="el-GR" sz="2000" dirty="0">
                <a:solidFill>
                  <a:schemeClr val="accent3">
                    <a:lumMod val="75000"/>
                  </a:schemeClr>
                </a:solidFill>
              </a:rPr>
              <a:t>  </a:t>
            </a:r>
            <a:r>
              <a:rPr lang="sv-SE" sz="2000" dirty="0">
                <a:solidFill>
                  <a:schemeClr val="accent3">
                    <a:lumMod val="75000"/>
                  </a:schemeClr>
                </a:solidFill>
              </a:rPr>
              <a:t>WWW</a:t>
            </a:r>
          </a:p>
          <a:p>
            <a:r>
              <a:rPr lang="sv-SE" sz="2000" dirty="0">
                <a:solidFill>
                  <a:schemeClr val="accent3">
                    <a:lumMod val="75000"/>
                  </a:schemeClr>
                </a:solidFill>
              </a:rPr>
              <a:t>1960s  </a:t>
            </a:r>
            <a:r>
              <a:rPr lang="el-GR" sz="2000" dirty="0">
                <a:solidFill>
                  <a:schemeClr val="accent3">
                    <a:lumMod val="75000"/>
                  </a:schemeClr>
                </a:solidFill>
              </a:rPr>
              <a:t>μ</a:t>
            </a:r>
            <a:r>
              <a:rPr lang="sv-SE" sz="2000" dirty="0" err="1">
                <a:solidFill>
                  <a:schemeClr val="accent3">
                    <a:lumMod val="75000"/>
                  </a:schemeClr>
                </a:solidFill>
              </a:rPr>
              <a:t>έ</a:t>
            </a:r>
            <a:r>
              <a:rPr lang="el-GR" sz="2000" dirty="0" err="1">
                <a:solidFill>
                  <a:schemeClr val="accent3">
                    <a:lumMod val="75000"/>
                  </a:schemeClr>
                </a:solidFill>
              </a:rPr>
              <a:t>χρι</a:t>
            </a:r>
            <a:r>
              <a:rPr lang="el-GR" sz="2000" dirty="0">
                <a:solidFill>
                  <a:schemeClr val="accent3">
                    <a:lumMod val="75000"/>
                  </a:schemeClr>
                </a:solidFill>
              </a:rPr>
              <a:t> σήμερα</a:t>
            </a:r>
            <a:endParaRPr lang="sv-SE" sz="2000" dirty="0">
              <a:solidFill>
                <a:schemeClr val="accent3">
                  <a:lumMod val="75000"/>
                </a:schemeClr>
              </a:solidFill>
            </a:endParaRPr>
          </a:p>
          <a:p>
            <a:endParaRPr lang="sv-SE" dirty="0">
              <a:solidFill>
                <a:schemeClr val="accent3">
                  <a:lumMod val="75000"/>
                </a:schemeClr>
              </a:solidFill>
            </a:endParaRPr>
          </a:p>
        </p:txBody>
      </p:sp>
    </p:spTree>
    <p:extLst>
      <p:ext uri="{BB962C8B-B14F-4D97-AF65-F5344CB8AC3E}">
        <p14:creationId xmlns:p14="http://schemas.microsoft.com/office/powerpoint/2010/main" val="38360732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1AEBA-54A2-F244-8766-16C4623897C4}"/>
              </a:ext>
            </a:extLst>
          </p:cNvPr>
          <p:cNvSpPr>
            <a:spLocks noGrp="1"/>
          </p:cNvSpPr>
          <p:nvPr>
            <p:ph type="title"/>
          </p:nvPr>
        </p:nvSpPr>
        <p:spPr>
          <a:xfrm>
            <a:off x="6172200" y="-2057400"/>
            <a:ext cx="8229600" cy="1143000"/>
          </a:xfrm>
        </p:spPr>
        <p:txBody>
          <a:bodyPr/>
          <a:lstStyle/>
          <a:p>
            <a:r>
              <a:rPr lang="sv-SE" dirty="0"/>
              <a:t> </a:t>
            </a:r>
          </a:p>
        </p:txBody>
      </p:sp>
      <p:pic>
        <p:nvPicPr>
          <p:cNvPr id="5" name="Content Placeholder 4">
            <a:extLst>
              <a:ext uri="{FF2B5EF4-FFF2-40B4-BE49-F238E27FC236}">
                <a16:creationId xmlns:a16="http://schemas.microsoft.com/office/drawing/2014/main" id="{CB80DD5E-2C7C-694A-8418-358A305B362F}"/>
              </a:ext>
            </a:extLst>
          </p:cNvPr>
          <p:cNvPicPr>
            <a:picLocks noGrp="1" noChangeAspect="1"/>
          </p:cNvPicPr>
          <p:nvPr>
            <p:ph sz="half" idx="1"/>
          </p:nvPr>
        </p:nvPicPr>
        <p:blipFill>
          <a:blip r:embed="rId3"/>
          <a:stretch>
            <a:fillRect/>
          </a:stretch>
        </p:blipFill>
        <p:spPr>
          <a:xfrm>
            <a:off x="0" y="2057400"/>
            <a:ext cx="3092510" cy="4329928"/>
          </a:xfrm>
          <a:prstGeom prst="rect">
            <a:avLst/>
          </a:prstGeom>
        </p:spPr>
      </p:pic>
      <p:pic>
        <p:nvPicPr>
          <p:cNvPr id="6" name="Content Placeholder 5">
            <a:extLst>
              <a:ext uri="{FF2B5EF4-FFF2-40B4-BE49-F238E27FC236}">
                <a16:creationId xmlns:a16="http://schemas.microsoft.com/office/drawing/2014/main" id="{5EA4001F-C4F7-4240-9390-93AB1B299259}"/>
              </a:ext>
            </a:extLst>
          </p:cNvPr>
          <p:cNvPicPr>
            <a:picLocks noGrp="1" noChangeAspect="1"/>
          </p:cNvPicPr>
          <p:nvPr>
            <p:ph sz="half" idx="2"/>
          </p:nvPr>
        </p:nvPicPr>
        <p:blipFill>
          <a:blip r:embed="rId4"/>
          <a:stretch>
            <a:fillRect/>
          </a:stretch>
        </p:blipFill>
        <p:spPr>
          <a:xfrm>
            <a:off x="5279426" y="3657601"/>
            <a:ext cx="3746504" cy="2741760"/>
          </a:xfrm>
          <a:prstGeom prst="rect">
            <a:avLst/>
          </a:prstGeom>
        </p:spPr>
      </p:pic>
      <p:sp>
        <p:nvSpPr>
          <p:cNvPr id="7" name="Rectangle 6">
            <a:extLst>
              <a:ext uri="{FF2B5EF4-FFF2-40B4-BE49-F238E27FC236}">
                <a16:creationId xmlns:a16="http://schemas.microsoft.com/office/drawing/2014/main" id="{1C319196-9D8A-AA4A-A599-020FC3BBF9FF}"/>
              </a:ext>
            </a:extLst>
          </p:cNvPr>
          <p:cNvSpPr/>
          <p:nvPr/>
        </p:nvSpPr>
        <p:spPr>
          <a:xfrm rot="10800000" flipV="1">
            <a:off x="-2" y="580729"/>
            <a:ext cx="9025931" cy="1477328"/>
          </a:xfrm>
          <a:prstGeom prst="rect">
            <a:avLst/>
          </a:prstGeom>
        </p:spPr>
        <p:txBody>
          <a:bodyPr wrap="square">
            <a:spAutoFit/>
          </a:bodyPr>
          <a:lstStyle/>
          <a:p>
            <a:r>
              <a:rPr lang="sv-SE" b="1" dirty="0">
                <a:solidFill>
                  <a:schemeClr val="accent3">
                    <a:lumMod val="75000"/>
                  </a:schemeClr>
                </a:solidFill>
                <a:latin typeface="Linux Libertine"/>
              </a:rPr>
              <a:t>John Amos </a:t>
            </a:r>
            <a:r>
              <a:rPr lang="sv-SE" b="1" dirty="0" err="1">
                <a:solidFill>
                  <a:schemeClr val="accent3">
                    <a:lumMod val="75000"/>
                  </a:schemeClr>
                </a:solidFill>
                <a:latin typeface="Linux Libertine"/>
              </a:rPr>
              <a:t>Comenius</a:t>
            </a:r>
            <a:r>
              <a:rPr lang="sv-SE" b="1" dirty="0">
                <a:solidFill>
                  <a:schemeClr val="accent3">
                    <a:lumMod val="75000"/>
                  </a:schemeClr>
                </a:solidFill>
                <a:latin typeface="Linux Libertine"/>
              </a:rPr>
              <a:t> 1</a:t>
            </a:r>
            <a:r>
              <a:rPr lang="el-GR" b="1" dirty="0">
                <a:solidFill>
                  <a:schemeClr val="accent3">
                    <a:lumMod val="75000"/>
                  </a:schemeClr>
                </a:solidFill>
                <a:latin typeface="Linux Libertine"/>
              </a:rPr>
              <a:t>59</a:t>
            </a:r>
            <a:r>
              <a:rPr lang="sv-SE" b="1" dirty="0">
                <a:solidFill>
                  <a:schemeClr val="accent3">
                    <a:lumMod val="75000"/>
                  </a:schemeClr>
                </a:solidFill>
                <a:latin typeface="Linux Libertine"/>
              </a:rPr>
              <a:t>2 – 1670</a:t>
            </a:r>
            <a:r>
              <a:rPr lang="el-GR" b="1" dirty="0">
                <a:solidFill>
                  <a:schemeClr val="accent3">
                    <a:lumMod val="75000"/>
                  </a:schemeClr>
                </a:solidFill>
                <a:latin typeface="Linux Libertine"/>
              </a:rPr>
              <a:t>  </a:t>
            </a:r>
            <a:r>
              <a:rPr lang="sv-SE" b="1" dirty="0">
                <a:solidFill>
                  <a:schemeClr val="accent3">
                    <a:lumMod val="75000"/>
                  </a:schemeClr>
                </a:solidFill>
                <a:latin typeface="Linux Libertine"/>
              </a:rPr>
              <a:t>------ 17o</a:t>
            </a:r>
            <a:r>
              <a:rPr lang="el-GR" b="1" dirty="0">
                <a:solidFill>
                  <a:schemeClr val="accent3">
                    <a:lumMod val="75000"/>
                  </a:schemeClr>
                </a:solidFill>
                <a:latin typeface="Linux Libertine"/>
              </a:rPr>
              <a:t>ς αιώνας</a:t>
            </a:r>
            <a:endParaRPr lang="sv-SE" b="1" dirty="0">
              <a:solidFill>
                <a:schemeClr val="accent3">
                  <a:lumMod val="75000"/>
                </a:schemeClr>
              </a:solidFill>
              <a:latin typeface="Linux Libertine"/>
            </a:endParaRPr>
          </a:p>
          <a:p>
            <a:endParaRPr lang="sv-SE" dirty="0">
              <a:solidFill>
                <a:srgbClr val="000000"/>
              </a:solidFill>
              <a:latin typeface="Linux Libertine"/>
            </a:endParaRPr>
          </a:p>
          <a:p>
            <a:r>
              <a:rPr lang="sv-SE" dirty="0">
                <a:solidFill>
                  <a:srgbClr val="000000"/>
                </a:solidFill>
                <a:latin typeface="Linux Libertine"/>
              </a:rPr>
              <a:t>T</a:t>
            </a:r>
            <a:r>
              <a:rPr lang="el-GR" dirty="0" err="1">
                <a:solidFill>
                  <a:srgbClr val="000000"/>
                </a:solidFill>
                <a:latin typeface="Linux Libertine"/>
              </a:rPr>
              <a:t>σέχος</a:t>
            </a:r>
            <a:r>
              <a:rPr lang="el-GR" dirty="0">
                <a:solidFill>
                  <a:srgbClr val="000000"/>
                </a:solidFill>
                <a:latin typeface="Linux Libertine"/>
              </a:rPr>
              <a:t> Φιλόσοφος, Παιδαγωγός και Ιερέας. </a:t>
            </a:r>
            <a:r>
              <a:rPr lang="el-GR" dirty="0" err="1">
                <a:solidFill>
                  <a:srgbClr val="000000"/>
                </a:solidFill>
                <a:latin typeface="Linux Libertine"/>
              </a:rPr>
              <a:t>Πρ</a:t>
            </a:r>
            <a:r>
              <a:rPr lang="sv-SE" dirty="0" err="1">
                <a:solidFill>
                  <a:srgbClr val="000000"/>
                </a:solidFill>
                <a:latin typeface="Linux Libertine"/>
              </a:rPr>
              <a:t>ό</a:t>
            </a:r>
            <a:r>
              <a:rPr lang="el-GR" dirty="0" err="1">
                <a:solidFill>
                  <a:srgbClr val="000000"/>
                </a:solidFill>
                <a:latin typeface="Linux Libertine"/>
              </a:rPr>
              <a:t>δρομος</a:t>
            </a:r>
            <a:r>
              <a:rPr lang="el-GR" dirty="0">
                <a:solidFill>
                  <a:srgbClr val="000000"/>
                </a:solidFill>
                <a:latin typeface="Linux Libertine"/>
              </a:rPr>
              <a:t> των </a:t>
            </a:r>
            <a:r>
              <a:rPr lang="sv-SE" dirty="0">
                <a:solidFill>
                  <a:srgbClr val="000000"/>
                </a:solidFill>
                <a:latin typeface="Linux Libertine"/>
              </a:rPr>
              <a:t>Rousseau, </a:t>
            </a:r>
            <a:r>
              <a:rPr lang="sv-SE" dirty="0" err="1">
                <a:solidFill>
                  <a:srgbClr val="000000"/>
                </a:solidFill>
                <a:latin typeface="Linux Libertine"/>
              </a:rPr>
              <a:t>Pestalloszi</a:t>
            </a:r>
            <a:r>
              <a:rPr lang="sv-SE" dirty="0">
                <a:solidFill>
                  <a:srgbClr val="000000"/>
                </a:solidFill>
                <a:latin typeface="Linux Libertine"/>
              </a:rPr>
              <a:t>, </a:t>
            </a:r>
            <a:r>
              <a:rPr lang="sv-SE" dirty="0" err="1">
                <a:solidFill>
                  <a:srgbClr val="000000"/>
                </a:solidFill>
                <a:latin typeface="Linux Libertine"/>
              </a:rPr>
              <a:t>Froebel</a:t>
            </a:r>
            <a:r>
              <a:rPr lang="el-GR" dirty="0">
                <a:solidFill>
                  <a:srgbClr val="000000"/>
                </a:solidFill>
                <a:latin typeface="Linux Libertine"/>
              </a:rPr>
              <a:t>. Σ</a:t>
            </a:r>
            <a:r>
              <a:rPr lang="sv-SE" dirty="0" err="1">
                <a:solidFill>
                  <a:srgbClr val="000000"/>
                </a:solidFill>
                <a:latin typeface="Linux Libertine"/>
              </a:rPr>
              <a:t>ύ</a:t>
            </a:r>
            <a:r>
              <a:rPr lang="el-GR" dirty="0" err="1">
                <a:solidFill>
                  <a:srgbClr val="000000"/>
                </a:solidFill>
                <a:latin typeface="Linux Libertine"/>
              </a:rPr>
              <a:t>γχρονος</a:t>
            </a:r>
            <a:r>
              <a:rPr lang="el-GR" dirty="0">
                <a:solidFill>
                  <a:srgbClr val="000000"/>
                </a:solidFill>
                <a:latin typeface="Linux Libertine"/>
              </a:rPr>
              <a:t> του </a:t>
            </a:r>
            <a:r>
              <a:rPr lang="sv-SE" dirty="0">
                <a:solidFill>
                  <a:srgbClr val="000000"/>
                </a:solidFill>
                <a:latin typeface="Linux Libertine"/>
              </a:rPr>
              <a:t>Descartes. </a:t>
            </a:r>
            <a:endParaRPr lang="el-GR" dirty="0">
              <a:solidFill>
                <a:srgbClr val="000000"/>
              </a:solidFill>
              <a:latin typeface="Linux Libertine"/>
            </a:endParaRPr>
          </a:p>
          <a:p>
            <a:r>
              <a:rPr lang="sv-SE" dirty="0" err="1">
                <a:solidFill>
                  <a:srgbClr val="000000"/>
                </a:solidFill>
                <a:latin typeface="Linux Libertine"/>
              </a:rPr>
              <a:t>Έ</a:t>
            </a:r>
            <a:r>
              <a:rPr lang="el-GR" dirty="0" err="1">
                <a:solidFill>
                  <a:srgbClr val="000000"/>
                </a:solidFill>
                <a:latin typeface="Linux Libertine"/>
              </a:rPr>
              <a:t>ργο</a:t>
            </a:r>
            <a:r>
              <a:rPr lang="el-GR" dirty="0">
                <a:solidFill>
                  <a:srgbClr val="000000"/>
                </a:solidFill>
                <a:latin typeface="Linux Libertine"/>
              </a:rPr>
              <a:t> του η </a:t>
            </a:r>
            <a:r>
              <a:rPr lang="sv-SE" dirty="0" err="1">
                <a:solidFill>
                  <a:srgbClr val="000000"/>
                </a:solidFill>
                <a:latin typeface="Linux Libertine"/>
              </a:rPr>
              <a:t>Didactica</a:t>
            </a:r>
            <a:r>
              <a:rPr lang="sv-SE" dirty="0">
                <a:solidFill>
                  <a:srgbClr val="000000"/>
                </a:solidFill>
                <a:latin typeface="Linux Libertine"/>
              </a:rPr>
              <a:t> Magna</a:t>
            </a:r>
            <a:r>
              <a:rPr lang="el-GR" dirty="0">
                <a:solidFill>
                  <a:srgbClr val="000000"/>
                </a:solidFill>
                <a:latin typeface="Linux Libertine"/>
              </a:rPr>
              <a:t>. </a:t>
            </a:r>
            <a:endParaRPr lang="sv-SE" b="0" i="0" u="none" strike="noStrike" dirty="0">
              <a:solidFill>
                <a:srgbClr val="000000"/>
              </a:solidFill>
              <a:effectLst/>
              <a:latin typeface="Linux Libertine"/>
            </a:endParaRPr>
          </a:p>
        </p:txBody>
      </p:sp>
      <p:pic>
        <p:nvPicPr>
          <p:cNvPr id="9" name="Εικόνα 5">
            <a:extLst>
              <a:ext uri="{FF2B5EF4-FFF2-40B4-BE49-F238E27FC236}">
                <a16:creationId xmlns:a16="http://schemas.microsoft.com/office/drawing/2014/main" id="{4E668B37-9DFA-9748-88BE-D990813E495A}"/>
              </a:ext>
            </a:extLst>
          </p:cNvPr>
          <p:cNvPicPr>
            <a:picLocks noChangeAspect="1"/>
          </p:cNvPicPr>
          <p:nvPr/>
        </p:nvPicPr>
        <p:blipFill>
          <a:blip r:embed="rId5"/>
          <a:stretch>
            <a:fillRect/>
          </a:stretch>
        </p:blipFill>
        <p:spPr>
          <a:xfrm>
            <a:off x="3092510" y="2895600"/>
            <a:ext cx="2186916" cy="3491728"/>
          </a:xfrm>
          <a:prstGeom prst="rect">
            <a:avLst/>
          </a:prstGeom>
        </p:spPr>
      </p:pic>
    </p:spTree>
    <p:extLst>
      <p:ext uri="{BB962C8B-B14F-4D97-AF65-F5344CB8AC3E}">
        <p14:creationId xmlns:p14="http://schemas.microsoft.com/office/powerpoint/2010/main" val="132643231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885645-14C9-4B1C-8F5D-CCDF3B0D541B}"/>
              </a:ext>
            </a:extLst>
          </p:cNvPr>
          <p:cNvSpPr>
            <a:spLocks noGrp="1"/>
          </p:cNvSpPr>
          <p:nvPr>
            <p:ph type="title"/>
          </p:nvPr>
        </p:nvSpPr>
        <p:spPr>
          <a:xfrm>
            <a:off x="628650" y="457200"/>
            <a:ext cx="7886700" cy="673893"/>
          </a:xfrm>
        </p:spPr>
        <p:txBody>
          <a:bodyPr>
            <a:normAutofit/>
          </a:bodyPr>
          <a:lstStyle/>
          <a:p>
            <a:r>
              <a:rPr lang="el-GR" sz="2800" dirty="0"/>
              <a:t>Το σχολείο των νηπίων, 1631, σελ. 41, 91-2</a:t>
            </a:r>
          </a:p>
        </p:txBody>
      </p:sp>
      <p:sp>
        <p:nvSpPr>
          <p:cNvPr id="3" name="Θέση περιεχομένου 2">
            <a:extLst>
              <a:ext uri="{FF2B5EF4-FFF2-40B4-BE49-F238E27FC236}">
                <a16:creationId xmlns:a16="http://schemas.microsoft.com/office/drawing/2014/main" id="{A3FEC967-65D4-4104-AB53-7D3C6C10D734}"/>
              </a:ext>
            </a:extLst>
          </p:cNvPr>
          <p:cNvSpPr>
            <a:spLocks noGrp="1"/>
          </p:cNvSpPr>
          <p:nvPr>
            <p:ph idx="1"/>
          </p:nvPr>
        </p:nvSpPr>
        <p:spPr>
          <a:xfrm>
            <a:off x="628650" y="1371600"/>
            <a:ext cx="7886700" cy="4355307"/>
          </a:xfrm>
        </p:spPr>
        <p:txBody>
          <a:bodyPr>
            <a:noAutofit/>
          </a:bodyPr>
          <a:lstStyle/>
          <a:p>
            <a:pPr marL="0" indent="0">
              <a:buNone/>
            </a:pPr>
            <a:r>
              <a:rPr lang="el-GR" sz="2000" dirty="0"/>
              <a:t>Οτιδήποτε ευχαριστεί το παιδί ως παιχνίδι μπορεί να χρησιμοποιηθεί, υπό την προϋπόθεση ότι είναι δεν είναι βλαβερό. Τα παιδιά πρέπει να είναι ικανοποιημένα και όχι συγκρατημένα.</a:t>
            </a:r>
          </a:p>
          <a:p>
            <a:pPr marL="0" indent="0">
              <a:buNone/>
            </a:pPr>
            <a:endParaRPr lang="el-GR" sz="2000" dirty="0"/>
          </a:p>
          <a:p>
            <a:pPr marL="0" indent="0">
              <a:buNone/>
            </a:pPr>
            <a:r>
              <a:rPr lang="el-GR" sz="2000" dirty="0"/>
              <a:t>Περίπου στο δεύτερο έτος μπορεί να έρθει σε επαφή με τις αρχές της γεωμετρίας, να αντιληφθεί τι είναι μεγάλο ή μικρό, τι είναι κοντό, μακρύ, στενό…</a:t>
            </a:r>
          </a:p>
          <a:p>
            <a:pPr marL="0" indent="0">
              <a:buNone/>
            </a:pPr>
            <a:endParaRPr lang="el-GR" sz="2000" dirty="0"/>
          </a:p>
          <a:p>
            <a:pPr marL="0" indent="0">
              <a:buNone/>
            </a:pPr>
            <a:r>
              <a:rPr lang="el-GR" sz="2000" dirty="0"/>
              <a:t>Σχετικά με τα στοιχεία της αριθμητικής το παιδί στο τρίτο έτος του μπορεί να αρχίσει να μετράει μέχρι το πέντε και μετά μέχρι το δέκα, ή τουλάχιστον να προφέρει τους αριθμούς σωστά, αν και αρχικά μπορεί να μην καταλαβαίνει ποιοι είναι αυτοί οι αριθμοί μπορεί να αρχίσει να παρατηρεί τη χρήση της απαρίθμησης.</a:t>
            </a:r>
          </a:p>
          <a:p>
            <a:pPr marL="0" indent="0" algn="r">
              <a:buNone/>
            </a:pPr>
            <a:r>
              <a:rPr lang="el-GR" sz="2000" b="1" i="1" dirty="0">
                <a:solidFill>
                  <a:schemeClr val="accent3">
                    <a:lumMod val="75000"/>
                  </a:schemeClr>
                </a:solidFill>
              </a:rPr>
              <a:t>Μη επίσημη εκπαίδευση από τις μητέρες μέχρι το 6</a:t>
            </a:r>
            <a:r>
              <a:rPr lang="el-GR" sz="2000" b="1" i="1" baseline="30000" dirty="0">
                <a:solidFill>
                  <a:schemeClr val="accent3">
                    <a:lumMod val="75000"/>
                  </a:schemeClr>
                </a:solidFill>
              </a:rPr>
              <a:t>ο</a:t>
            </a:r>
            <a:r>
              <a:rPr lang="el-GR" sz="2000" b="1" i="1" dirty="0">
                <a:solidFill>
                  <a:schemeClr val="accent3">
                    <a:lumMod val="75000"/>
                  </a:schemeClr>
                </a:solidFill>
              </a:rPr>
              <a:t> έτος ηλικίας των παιδιών.</a:t>
            </a:r>
          </a:p>
        </p:txBody>
      </p:sp>
    </p:spTree>
    <p:extLst>
      <p:ext uri="{BB962C8B-B14F-4D97-AF65-F5344CB8AC3E}">
        <p14:creationId xmlns:p14="http://schemas.microsoft.com/office/powerpoint/2010/main" val="355643856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3" descr="C:\Users\ADMINP~1\AppData\Local\Temp\FineReader12.00\media\image22.png">
            <a:extLst>
              <a:ext uri="{FF2B5EF4-FFF2-40B4-BE49-F238E27FC236}">
                <a16:creationId xmlns:a16="http://schemas.microsoft.com/office/drawing/2014/main" id="{3089770A-4151-4026-80CD-8530A1B4F75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429162" y="1088216"/>
            <a:ext cx="5499970" cy="3796501"/>
          </a:xfrm>
          <a:prstGeom prst="rect">
            <a:avLst/>
          </a:prstGeom>
          <a:noFill/>
        </p:spPr>
      </p:pic>
      <p:graphicFrame>
        <p:nvGraphicFramePr>
          <p:cNvPr id="4" name="Πίνακας 3">
            <a:extLst>
              <a:ext uri="{FF2B5EF4-FFF2-40B4-BE49-F238E27FC236}">
                <a16:creationId xmlns:a16="http://schemas.microsoft.com/office/drawing/2014/main" id="{2C2C4BCF-C980-44A4-AC88-395F108FD0A9}"/>
              </a:ext>
            </a:extLst>
          </p:cNvPr>
          <p:cNvGraphicFramePr>
            <a:graphicFrameLocks noGrp="1"/>
          </p:cNvGraphicFramePr>
          <p:nvPr/>
        </p:nvGraphicFramePr>
        <p:xfrm>
          <a:off x="7943850" y="2248950"/>
          <a:ext cx="1200150" cy="276098"/>
        </p:xfrm>
        <a:graphic>
          <a:graphicData uri="http://schemas.openxmlformats.org/drawingml/2006/table">
            <a:tbl>
              <a:tblPr>
                <a:tableStyleId>{5C22544A-7EE6-4342-B048-85BDC9FD1C3A}</a:tableStyleId>
              </a:tblPr>
              <a:tblGrid>
                <a:gridCol w="1200150">
                  <a:extLst>
                    <a:ext uri="{9D8B030D-6E8A-4147-A177-3AD203B41FA5}">
                      <a16:colId xmlns:a16="http://schemas.microsoft.com/office/drawing/2014/main" val="3844592940"/>
                    </a:ext>
                  </a:extLst>
                </a:gridCol>
              </a:tblGrid>
              <a:tr h="222123">
                <a:tc>
                  <a:txBody>
                    <a:bodyPr/>
                    <a:lstStyle/>
                    <a:p>
                      <a:pPr algn="l">
                        <a:lnSpc>
                          <a:spcPts val="2300"/>
                        </a:lnSpc>
                        <a:spcAft>
                          <a:spcPts val="0"/>
                        </a:spcAft>
                      </a:pPr>
                      <a:r>
                        <a:rPr lang="en-US" sz="1700" dirty="0">
                          <a:effectLst/>
                        </a:rPr>
                        <a:t>J. J. Rousseau</a:t>
                      </a:r>
                      <a:endParaRPr lang="el-GR" sz="1700" b="1"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4017028635"/>
                  </a:ext>
                </a:extLst>
              </a:tr>
            </a:tbl>
          </a:graphicData>
        </a:graphic>
      </p:graphicFrame>
      <p:sp>
        <p:nvSpPr>
          <p:cNvPr id="6" name="Rectangle 1">
            <a:extLst>
              <a:ext uri="{FF2B5EF4-FFF2-40B4-BE49-F238E27FC236}">
                <a16:creationId xmlns:a16="http://schemas.microsoft.com/office/drawing/2014/main" id="{239DDBC0-3B0E-474D-99B7-0A72E527D30F}"/>
              </a:ext>
            </a:extLst>
          </p:cNvPr>
          <p:cNvSpPr>
            <a:spLocks noChangeArrowheads="1"/>
          </p:cNvSpPr>
          <p:nvPr/>
        </p:nvSpPr>
        <p:spPr bwMode="auto">
          <a:xfrm>
            <a:off x="7943850" y="2006316"/>
            <a:ext cx="1391479"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br>
              <a:rPr lang="el-GR" altLang="el-GR" sz="1350">
                <a:latin typeface="Arial" panose="020B0604020202020204" pitchFamily="34" charset="0"/>
              </a:rPr>
            </a:br>
            <a:endParaRPr lang="el-GR" altLang="el-GR" sz="1350">
              <a:latin typeface="Arial" panose="020B0604020202020204" pitchFamily="34" charset="0"/>
            </a:endParaRPr>
          </a:p>
        </p:txBody>
      </p:sp>
      <p:sp>
        <p:nvSpPr>
          <p:cNvPr id="11" name="Ορθογώνιο 10">
            <a:extLst>
              <a:ext uri="{FF2B5EF4-FFF2-40B4-BE49-F238E27FC236}">
                <a16:creationId xmlns:a16="http://schemas.microsoft.com/office/drawing/2014/main" id="{9A14E9A0-2B18-4D76-B93D-B8DD21A88541}"/>
              </a:ext>
            </a:extLst>
          </p:cNvPr>
          <p:cNvSpPr/>
          <p:nvPr/>
        </p:nvSpPr>
        <p:spPr>
          <a:xfrm>
            <a:off x="4800600" y="1184324"/>
            <a:ext cx="960120" cy="6541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350"/>
          </a:p>
        </p:txBody>
      </p:sp>
      <p:sp>
        <p:nvSpPr>
          <p:cNvPr id="13" name="Τίτλος 1">
            <a:extLst>
              <a:ext uri="{FF2B5EF4-FFF2-40B4-BE49-F238E27FC236}">
                <a16:creationId xmlns:a16="http://schemas.microsoft.com/office/drawing/2014/main" id="{B8A32518-373D-4DFB-84FF-EA1AB5FAF4CC}"/>
              </a:ext>
            </a:extLst>
          </p:cNvPr>
          <p:cNvSpPr txBox="1">
            <a:spLocks/>
          </p:cNvSpPr>
          <p:nvPr/>
        </p:nvSpPr>
        <p:spPr>
          <a:xfrm>
            <a:off x="250963" y="218848"/>
            <a:ext cx="7886700" cy="86936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sz="3300" b="1" dirty="0">
                <a:solidFill>
                  <a:schemeClr val="accent3">
                    <a:lumMod val="75000"/>
                  </a:schemeClr>
                </a:solidFill>
              </a:rPr>
              <a:t>18ος αιώνας: Τα Παιδιά στο Διαφωτισμό</a:t>
            </a:r>
          </a:p>
        </p:txBody>
      </p:sp>
      <p:sp>
        <p:nvSpPr>
          <p:cNvPr id="14" name="Rectangle 3">
            <a:extLst>
              <a:ext uri="{FF2B5EF4-FFF2-40B4-BE49-F238E27FC236}">
                <a16:creationId xmlns:a16="http://schemas.microsoft.com/office/drawing/2014/main" id="{318513F7-CBE0-4256-B77F-75FBA02BE84A}"/>
              </a:ext>
            </a:extLst>
          </p:cNvPr>
          <p:cNvSpPr>
            <a:spLocks noChangeArrowheads="1"/>
          </p:cNvSpPr>
          <p:nvPr/>
        </p:nvSpPr>
        <p:spPr bwMode="auto">
          <a:xfrm>
            <a:off x="1257301" y="2804437"/>
            <a:ext cx="138564"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br>
              <a:rPr lang="el-GR" altLang="el-GR" sz="1350">
                <a:latin typeface="Arial" panose="020B0604020202020204" pitchFamily="34" charset="0"/>
              </a:rPr>
            </a:br>
            <a:endParaRPr lang="el-GR" altLang="el-GR" sz="1350">
              <a:latin typeface="Arial" panose="020B0604020202020204" pitchFamily="34" charset="0"/>
            </a:endParaRPr>
          </a:p>
        </p:txBody>
      </p:sp>
      <p:sp>
        <p:nvSpPr>
          <p:cNvPr id="16" name="TextBox 15">
            <a:extLst>
              <a:ext uri="{FF2B5EF4-FFF2-40B4-BE49-F238E27FC236}">
                <a16:creationId xmlns:a16="http://schemas.microsoft.com/office/drawing/2014/main" id="{BC5C97C5-4D7E-464D-8A5D-4041B882C519}"/>
              </a:ext>
            </a:extLst>
          </p:cNvPr>
          <p:cNvSpPr txBox="1"/>
          <p:nvPr/>
        </p:nvSpPr>
        <p:spPr>
          <a:xfrm>
            <a:off x="3876261" y="4246493"/>
            <a:ext cx="1053548" cy="300082"/>
          </a:xfrm>
          <a:prstGeom prst="rect">
            <a:avLst/>
          </a:prstGeom>
          <a:noFill/>
        </p:spPr>
        <p:txBody>
          <a:bodyPr wrap="square" rtlCol="0">
            <a:spAutoFit/>
          </a:bodyPr>
          <a:lstStyle/>
          <a:p>
            <a:endParaRPr lang="el-GR" sz="1350" dirty="0"/>
          </a:p>
        </p:txBody>
      </p:sp>
      <p:sp>
        <p:nvSpPr>
          <p:cNvPr id="17" name="Ορθογώνιο 16">
            <a:extLst>
              <a:ext uri="{FF2B5EF4-FFF2-40B4-BE49-F238E27FC236}">
                <a16:creationId xmlns:a16="http://schemas.microsoft.com/office/drawing/2014/main" id="{5F7BF36C-46D5-4953-90B6-7F43425A6D76}"/>
              </a:ext>
            </a:extLst>
          </p:cNvPr>
          <p:cNvSpPr/>
          <p:nvPr/>
        </p:nvSpPr>
        <p:spPr>
          <a:xfrm>
            <a:off x="49254" y="1521504"/>
            <a:ext cx="3758168" cy="4524315"/>
          </a:xfrm>
          <a:prstGeom prst="rect">
            <a:avLst/>
          </a:prstGeom>
        </p:spPr>
        <p:txBody>
          <a:bodyPr wrap="square">
            <a:spAutoFit/>
          </a:bodyPr>
          <a:lstStyle/>
          <a:p>
            <a:r>
              <a:rPr lang="el-GR" dirty="0"/>
              <a:t>Στην μεγάλη οικογένεια των </a:t>
            </a:r>
            <a:r>
              <a:rPr lang="el-GR" dirty="0" err="1"/>
              <a:t>Edgeworths</a:t>
            </a:r>
            <a:r>
              <a:rPr lang="el-GR" dirty="0"/>
              <a:t>, τα παιδιά είχαν κάρτες, χαρτόνια, ψαλίδια,</a:t>
            </a:r>
          </a:p>
          <a:p>
            <a:r>
              <a:rPr lang="el-GR" dirty="0"/>
              <a:t>ξύλο, σύρματα, κερί, μπάλες και τροχαλίες και ενθαρρύνονταν στο να εφεύρουν,</a:t>
            </a:r>
            <a:r>
              <a:rPr lang="sv-SE" dirty="0"/>
              <a:t> </a:t>
            </a:r>
            <a:r>
              <a:rPr lang="el-GR" dirty="0"/>
              <a:t>να κατασκευάσουν, να συζητήσουν και να μάθουν για τον εαυτό τους (</a:t>
            </a:r>
            <a:r>
              <a:rPr lang="el-GR" dirty="0" err="1"/>
              <a:t>Edgeworth</a:t>
            </a:r>
            <a:r>
              <a:rPr lang="el-GR" dirty="0"/>
              <a:t> &amp; </a:t>
            </a:r>
            <a:r>
              <a:rPr lang="el-GR" dirty="0" err="1"/>
              <a:t>Edgeworth</a:t>
            </a:r>
            <a:r>
              <a:rPr lang="el-GR" dirty="0"/>
              <a:t>, 1798, σελ.5-6). </a:t>
            </a:r>
            <a:endParaRPr lang="sv-SE" dirty="0"/>
          </a:p>
          <a:p>
            <a:endParaRPr lang="sv-SE" dirty="0"/>
          </a:p>
          <a:p>
            <a:r>
              <a:rPr lang="el-GR" dirty="0"/>
              <a:t>Αυτή ήταν μια προσέγγιση της μάθησης που βασιζόταν στο επιστημονικό πείραμα και όχι στην</a:t>
            </a:r>
            <a:r>
              <a:rPr lang="sv-SE" dirty="0"/>
              <a:t> </a:t>
            </a:r>
            <a:r>
              <a:rPr lang="el-GR" dirty="0"/>
              <a:t>επίσημη διδασκαλία, όπου η καλλιέργεια της περιέργειας του παιδιού ήταν η</a:t>
            </a:r>
            <a:r>
              <a:rPr lang="sv-SE" dirty="0"/>
              <a:t> </a:t>
            </a:r>
            <a:r>
              <a:rPr lang="el-GR" dirty="0"/>
              <a:t>πρωτογενής μέθοδος.</a:t>
            </a:r>
          </a:p>
        </p:txBody>
      </p:sp>
      <p:graphicFrame>
        <p:nvGraphicFramePr>
          <p:cNvPr id="19" name="Πίνακας 18">
            <a:extLst>
              <a:ext uri="{FF2B5EF4-FFF2-40B4-BE49-F238E27FC236}">
                <a16:creationId xmlns:a16="http://schemas.microsoft.com/office/drawing/2014/main" id="{000FDEA2-3415-4696-B2B4-AF5F390AB39C}"/>
              </a:ext>
            </a:extLst>
          </p:cNvPr>
          <p:cNvGraphicFramePr>
            <a:graphicFrameLocks noGrp="1"/>
          </p:cNvGraphicFramePr>
          <p:nvPr>
            <p:extLst>
              <p:ext uri="{D42A27DB-BD31-4B8C-83A1-F6EECF244321}">
                <p14:modId xmlns:p14="http://schemas.microsoft.com/office/powerpoint/2010/main" val="1989096829"/>
              </p:ext>
            </p:extLst>
          </p:nvPr>
        </p:nvGraphicFramePr>
        <p:xfrm>
          <a:off x="4267200" y="5222858"/>
          <a:ext cx="4343400" cy="822960"/>
        </p:xfrm>
        <a:graphic>
          <a:graphicData uri="http://schemas.openxmlformats.org/drawingml/2006/table">
            <a:tbl>
              <a:tblPr>
                <a:tableStyleId>{5C22544A-7EE6-4342-B048-85BDC9FD1C3A}</a:tableStyleId>
              </a:tblPr>
              <a:tblGrid>
                <a:gridCol w="4343400">
                  <a:extLst>
                    <a:ext uri="{9D8B030D-6E8A-4147-A177-3AD203B41FA5}">
                      <a16:colId xmlns:a16="http://schemas.microsoft.com/office/drawing/2014/main" val="3844592940"/>
                    </a:ext>
                  </a:extLst>
                </a:gridCol>
              </a:tblGrid>
              <a:tr h="711818">
                <a:tc>
                  <a:txBody>
                    <a:bodyPr/>
                    <a:lstStyle/>
                    <a:p>
                      <a:pPr algn="ctr"/>
                      <a:r>
                        <a:rPr lang="el-GR" sz="1800" dirty="0"/>
                        <a:t>The </a:t>
                      </a:r>
                      <a:r>
                        <a:rPr lang="el-GR" sz="1800" dirty="0" err="1"/>
                        <a:t>Edgeworth</a:t>
                      </a:r>
                      <a:r>
                        <a:rPr lang="el-GR" sz="1800" dirty="0"/>
                        <a:t> </a:t>
                      </a:r>
                      <a:r>
                        <a:rPr lang="el-GR" sz="1800" dirty="0" err="1"/>
                        <a:t>Family</a:t>
                      </a:r>
                      <a:r>
                        <a:rPr lang="el-GR" sz="1800" dirty="0"/>
                        <a:t>,</a:t>
                      </a:r>
                    </a:p>
                    <a:p>
                      <a:pPr algn="ctr"/>
                      <a:r>
                        <a:rPr lang="el-GR" sz="1800" dirty="0"/>
                        <a:t>[</a:t>
                      </a:r>
                      <a:r>
                        <a:rPr lang="el-GR" sz="1800" dirty="0" err="1"/>
                        <a:t>Maria</a:t>
                      </a:r>
                      <a:r>
                        <a:rPr lang="el-GR" sz="1800" dirty="0"/>
                        <a:t> and </a:t>
                      </a:r>
                      <a:r>
                        <a:rPr lang="el-GR" sz="1800" dirty="0" err="1"/>
                        <a:t>Richard</a:t>
                      </a:r>
                      <a:r>
                        <a:rPr lang="el-GR" sz="1800" dirty="0"/>
                        <a:t> </a:t>
                      </a:r>
                      <a:r>
                        <a:rPr lang="el-GR" sz="1800" dirty="0" err="1"/>
                        <a:t>Edgeworth</a:t>
                      </a:r>
                      <a:br>
                        <a:rPr lang="el-GR" sz="1800" dirty="0"/>
                      </a:br>
                      <a:r>
                        <a:rPr lang="el-GR" sz="1800" dirty="0" err="1"/>
                        <a:t>sijng</a:t>
                      </a:r>
                      <a:r>
                        <a:rPr lang="el-GR" sz="1800" dirty="0"/>
                        <a:t>] </a:t>
                      </a:r>
                      <a:r>
                        <a:rPr lang="el-GR" sz="1800" dirty="0" err="1"/>
                        <a:t>by</a:t>
                      </a:r>
                      <a:r>
                        <a:rPr lang="el-GR" sz="1800" dirty="0"/>
                        <a:t> </a:t>
                      </a:r>
                      <a:r>
                        <a:rPr lang="el-GR" sz="1800" dirty="0" err="1"/>
                        <a:t>Adam</a:t>
                      </a:r>
                      <a:r>
                        <a:rPr lang="el-GR" sz="1800" dirty="0"/>
                        <a:t> </a:t>
                      </a:r>
                      <a:r>
                        <a:rPr lang="el-GR" sz="1800" dirty="0" err="1"/>
                        <a:t>Buck</a:t>
                      </a:r>
                      <a:r>
                        <a:rPr lang="el-GR" sz="1800" dirty="0"/>
                        <a:t>, 1787.</a:t>
                      </a:r>
                    </a:p>
                  </a:txBody>
                  <a:tcPr marL="0" marR="0" marT="0" marB="0"/>
                </a:tc>
                <a:extLst>
                  <a:ext uri="{0D108BD9-81ED-4DB2-BD59-A6C34878D82A}">
                    <a16:rowId xmlns:a16="http://schemas.microsoft.com/office/drawing/2014/main" val="4017028635"/>
                  </a:ext>
                </a:extLst>
              </a:tr>
            </a:tbl>
          </a:graphicData>
        </a:graphic>
      </p:graphicFrame>
    </p:spTree>
    <p:extLst>
      <p:ext uri="{BB962C8B-B14F-4D97-AF65-F5344CB8AC3E}">
        <p14:creationId xmlns:p14="http://schemas.microsoft.com/office/powerpoint/2010/main" val="269700048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F7EADCA-B83C-49A0-A44E-A037ED391827}"/>
              </a:ext>
            </a:extLst>
          </p:cNvPr>
          <p:cNvSpPr>
            <a:spLocks noGrp="1"/>
          </p:cNvSpPr>
          <p:nvPr>
            <p:ph type="title"/>
          </p:nvPr>
        </p:nvSpPr>
        <p:spPr>
          <a:xfrm>
            <a:off x="0" y="274638"/>
            <a:ext cx="8686800" cy="1143000"/>
          </a:xfrm>
        </p:spPr>
        <p:txBody>
          <a:bodyPr>
            <a:normAutofit/>
          </a:bodyPr>
          <a:lstStyle/>
          <a:p>
            <a:r>
              <a:rPr lang="en-US" sz="2800" b="1" dirty="0">
                <a:solidFill>
                  <a:schemeClr val="accent3">
                    <a:lumMod val="75000"/>
                  </a:schemeClr>
                </a:solidFill>
              </a:rPr>
              <a:t>Richard Edgeworth &amp; Maria Edgeworth:</a:t>
            </a:r>
            <a:br>
              <a:rPr lang="en-US" sz="2800" b="1" dirty="0">
                <a:solidFill>
                  <a:schemeClr val="accent3">
                    <a:lumMod val="75000"/>
                  </a:schemeClr>
                </a:solidFill>
              </a:rPr>
            </a:br>
            <a:r>
              <a:rPr lang="el-GR" sz="2800" b="1" dirty="0">
                <a:solidFill>
                  <a:schemeClr val="accent3">
                    <a:lumMod val="75000"/>
                  </a:schemeClr>
                </a:solidFill>
              </a:rPr>
              <a:t>Πρακτική Εκπαίδευση (1798)</a:t>
            </a:r>
          </a:p>
        </p:txBody>
      </p:sp>
      <p:sp>
        <p:nvSpPr>
          <p:cNvPr id="3" name="Θέση περιεχομένου 2">
            <a:extLst>
              <a:ext uri="{FF2B5EF4-FFF2-40B4-BE49-F238E27FC236}">
                <a16:creationId xmlns:a16="http://schemas.microsoft.com/office/drawing/2014/main" id="{675C7706-DF85-45F0-8D75-DFC9AFDA77ED}"/>
              </a:ext>
            </a:extLst>
          </p:cNvPr>
          <p:cNvSpPr>
            <a:spLocks noGrp="1"/>
          </p:cNvSpPr>
          <p:nvPr>
            <p:ph idx="1"/>
          </p:nvPr>
        </p:nvSpPr>
        <p:spPr>
          <a:xfrm>
            <a:off x="0" y="1981200"/>
            <a:ext cx="6172200" cy="4144963"/>
          </a:xfrm>
        </p:spPr>
        <p:txBody>
          <a:bodyPr>
            <a:normAutofit/>
          </a:bodyPr>
          <a:lstStyle/>
          <a:p>
            <a:r>
              <a:rPr lang="el-GR" sz="2000" dirty="0"/>
              <a:t>Τα παιδιά εργάζονται όταν παίζουν, γι’ αυτό πρέπει να τα αφήνουμε να παίζουν όταν εργάζονται (σελ. 55).</a:t>
            </a:r>
          </a:p>
          <a:p>
            <a:endParaRPr lang="el-GR" sz="2000" dirty="0"/>
          </a:p>
          <a:p>
            <a:r>
              <a:rPr lang="el-GR" sz="2000" dirty="0"/>
              <a:t>Ένα νήπιο δεν πρέπει να διακόπτεται όταν βρίσκεται σε μια διαδικασία που επιθυμεί, όταν θέλει χρησιμοποιεί τα χέρια του, δεν πρέπει οι ενήλικες να βιάζονται να κάνουν ένα παιδί να περπατά.</a:t>
            </a:r>
          </a:p>
          <a:p>
            <a:endParaRPr lang="el-GR" sz="2000" dirty="0"/>
          </a:p>
          <a:p>
            <a:r>
              <a:rPr lang="el-GR" sz="2000" dirty="0"/>
              <a:t>Όταν τα παιδιά είναι απασχολημένα με πειραματισμούς δεν πρέπει να διακόπτουμε τις ιδέες τους γιατί τότε τα αποτρέπουμε στο να αποκτούν γνώσεις από τις δικές τους εμπειρίες.</a:t>
            </a:r>
          </a:p>
        </p:txBody>
      </p:sp>
      <p:pic>
        <p:nvPicPr>
          <p:cNvPr id="4" name="Εικόνα 5">
            <a:extLst>
              <a:ext uri="{FF2B5EF4-FFF2-40B4-BE49-F238E27FC236}">
                <a16:creationId xmlns:a16="http://schemas.microsoft.com/office/drawing/2014/main" id="{79A46395-5A39-E340-97FD-D916EAB9D38A}"/>
              </a:ext>
            </a:extLst>
          </p:cNvPr>
          <p:cNvPicPr>
            <a:picLocks noChangeAspect="1"/>
          </p:cNvPicPr>
          <p:nvPr/>
        </p:nvPicPr>
        <p:blipFill>
          <a:blip r:embed="rId2"/>
          <a:stretch>
            <a:fillRect/>
          </a:stretch>
        </p:blipFill>
        <p:spPr>
          <a:xfrm>
            <a:off x="6342819" y="1417638"/>
            <a:ext cx="2534481" cy="2073916"/>
          </a:xfrm>
          <a:prstGeom prst="rect">
            <a:avLst/>
          </a:prstGeom>
        </p:spPr>
      </p:pic>
      <p:pic>
        <p:nvPicPr>
          <p:cNvPr id="5" name="Εικόνα 4">
            <a:extLst>
              <a:ext uri="{FF2B5EF4-FFF2-40B4-BE49-F238E27FC236}">
                <a16:creationId xmlns:a16="http://schemas.microsoft.com/office/drawing/2014/main" id="{367512F1-502C-6543-A82B-802411BD901A}"/>
              </a:ext>
            </a:extLst>
          </p:cNvPr>
          <p:cNvPicPr>
            <a:picLocks noChangeAspect="1"/>
          </p:cNvPicPr>
          <p:nvPr/>
        </p:nvPicPr>
        <p:blipFill>
          <a:blip r:embed="rId3"/>
          <a:stretch>
            <a:fillRect/>
          </a:stretch>
        </p:blipFill>
        <p:spPr>
          <a:xfrm>
            <a:off x="6350840" y="4053681"/>
            <a:ext cx="2685199" cy="2287435"/>
          </a:xfrm>
          <a:prstGeom prst="rect">
            <a:avLst/>
          </a:prstGeom>
        </p:spPr>
      </p:pic>
    </p:spTree>
    <p:extLst>
      <p:ext uri="{BB962C8B-B14F-4D97-AF65-F5344CB8AC3E}">
        <p14:creationId xmlns:p14="http://schemas.microsoft.com/office/powerpoint/2010/main" val="413735360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01B1EA-D075-4131-B565-528AE2205AAB}"/>
              </a:ext>
            </a:extLst>
          </p:cNvPr>
          <p:cNvSpPr>
            <a:spLocks noGrp="1"/>
          </p:cNvSpPr>
          <p:nvPr>
            <p:ph type="title"/>
          </p:nvPr>
        </p:nvSpPr>
        <p:spPr/>
        <p:txBody>
          <a:bodyPr>
            <a:normAutofit/>
          </a:bodyPr>
          <a:lstStyle/>
          <a:p>
            <a:r>
              <a:rPr lang="el-GR" sz="2800" b="1" dirty="0">
                <a:solidFill>
                  <a:schemeClr val="accent3">
                    <a:lumMod val="75000"/>
                  </a:schemeClr>
                </a:solidFill>
              </a:rPr>
              <a:t>Αριθμητική </a:t>
            </a:r>
            <a:r>
              <a:rPr lang="en-US" sz="2800" b="1" dirty="0">
                <a:solidFill>
                  <a:schemeClr val="accent3">
                    <a:lumMod val="75000"/>
                  </a:schemeClr>
                </a:solidFill>
              </a:rPr>
              <a:t>‘ARITHEMTICK’ </a:t>
            </a:r>
            <a:r>
              <a:rPr lang="el-GR" sz="2800" b="1" dirty="0">
                <a:solidFill>
                  <a:schemeClr val="accent3">
                    <a:lumMod val="75000"/>
                  </a:schemeClr>
                </a:solidFill>
              </a:rPr>
              <a:t>κεφάλαιο </a:t>
            </a:r>
            <a:r>
              <a:rPr lang="en-US" sz="2800" b="1" dirty="0">
                <a:solidFill>
                  <a:schemeClr val="accent3">
                    <a:lumMod val="75000"/>
                  </a:schemeClr>
                </a:solidFill>
              </a:rPr>
              <a:t>XIV</a:t>
            </a:r>
            <a:endParaRPr lang="el-GR" sz="2800" b="1" dirty="0">
              <a:solidFill>
                <a:schemeClr val="accent3">
                  <a:lumMod val="75000"/>
                </a:schemeClr>
              </a:solidFill>
            </a:endParaRPr>
          </a:p>
        </p:txBody>
      </p:sp>
      <p:sp>
        <p:nvSpPr>
          <p:cNvPr id="3" name="Θέση περιεχομένου 2">
            <a:extLst>
              <a:ext uri="{FF2B5EF4-FFF2-40B4-BE49-F238E27FC236}">
                <a16:creationId xmlns:a16="http://schemas.microsoft.com/office/drawing/2014/main" id="{0CDA8EE0-D53A-4735-BB01-D04193B00A77}"/>
              </a:ext>
            </a:extLst>
          </p:cNvPr>
          <p:cNvSpPr>
            <a:spLocks noGrp="1"/>
          </p:cNvSpPr>
          <p:nvPr>
            <p:ph idx="1"/>
          </p:nvPr>
        </p:nvSpPr>
        <p:spPr>
          <a:xfrm>
            <a:off x="628650" y="1752600"/>
            <a:ext cx="7886700" cy="3737373"/>
          </a:xfrm>
        </p:spPr>
        <p:txBody>
          <a:bodyPr>
            <a:normAutofit/>
          </a:bodyPr>
          <a:lstStyle/>
          <a:p>
            <a:r>
              <a:rPr lang="el-GR" sz="1800" dirty="0"/>
              <a:t>Πολλά παιδιά θεωρούμε ότι είναι πιο αργά στην εκμάθηση της αριθμητικής, ενώ όταν ξεφεύγουν από τα χέρια των παιδαγωγών διαπρέπουν στη γρηγοράδα τους…</a:t>
            </a:r>
          </a:p>
          <a:p>
            <a:endParaRPr lang="el-GR" sz="1800" dirty="0"/>
          </a:p>
          <a:p>
            <a:r>
              <a:rPr lang="el-GR" sz="1800" dirty="0"/>
              <a:t>Προτείνουμε την χρήση στερεών σχημάτων όπως οι κύβοι, οι σφαίρες, φτιαγμένα από ξύλο σαν παιχνίδια. Μπορούν να χρησιμοποιηθούν για την αριθμητική καθώς είναι κατάλληλα για τα μικρά χέρια των νηπίων… </a:t>
            </a:r>
          </a:p>
          <a:p>
            <a:endParaRPr lang="el-GR" sz="1800" dirty="0"/>
          </a:p>
          <a:p>
            <a:r>
              <a:rPr lang="el-GR" sz="1800" dirty="0"/>
              <a:t>Μπορούν να παραχθούν σε διαφορετικούς συνδυασμούς. Με μια ματιά τα παιδιά αντιλαμβάνονται τον αριθμό τους και μπορούν να τα χωρίσουν σε ομάδες σύμφωνα με το υλικό ή το σχήμα τους…</a:t>
            </a:r>
          </a:p>
        </p:txBody>
      </p:sp>
      <p:sp>
        <p:nvSpPr>
          <p:cNvPr id="4" name="Ορθογώνιο 3">
            <a:extLst>
              <a:ext uri="{FF2B5EF4-FFF2-40B4-BE49-F238E27FC236}">
                <a16:creationId xmlns:a16="http://schemas.microsoft.com/office/drawing/2014/main" id="{001C3A5C-BFD3-4D1C-B339-88E553526149}"/>
              </a:ext>
            </a:extLst>
          </p:cNvPr>
          <p:cNvSpPr/>
          <p:nvPr/>
        </p:nvSpPr>
        <p:spPr>
          <a:xfrm>
            <a:off x="863523" y="5489362"/>
            <a:ext cx="1973766" cy="300082"/>
          </a:xfrm>
          <a:prstGeom prst="rect">
            <a:avLst/>
          </a:prstGeom>
        </p:spPr>
        <p:txBody>
          <a:bodyPr wrap="square">
            <a:spAutoFit/>
          </a:bodyPr>
          <a:lstStyle/>
          <a:p>
            <a:r>
              <a:rPr lang="en-US" sz="1350" b="1" dirty="0">
                <a:latin typeface="Calibri-Bold"/>
              </a:rPr>
              <a:t>CH</a:t>
            </a:r>
            <a:r>
              <a:rPr lang="el-GR" sz="1350" b="1" dirty="0">
                <a:latin typeface="Calibri-Bold"/>
              </a:rPr>
              <a:t> </a:t>
            </a:r>
            <a:r>
              <a:rPr lang="en-US" sz="1350" b="1" dirty="0">
                <a:latin typeface="Calibri-Bold"/>
              </a:rPr>
              <a:t>XVI</a:t>
            </a:r>
            <a:r>
              <a:rPr lang="el-GR" sz="1350" b="1" dirty="0">
                <a:latin typeface="Calibri-Bold"/>
              </a:rPr>
              <a:t> </a:t>
            </a:r>
            <a:r>
              <a:rPr lang="en-US" sz="1350" b="1" dirty="0">
                <a:latin typeface="Calibri-Bold"/>
              </a:rPr>
              <a:t>GEOMETRY</a:t>
            </a:r>
          </a:p>
        </p:txBody>
      </p:sp>
      <p:sp>
        <p:nvSpPr>
          <p:cNvPr id="5" name="Ορθογώνιο 4">
            <a:extLst>
              <a:ext uri="{FF2B5EF4-FFF2-40B4-BE49-F238E27FC236}">
                <a16:creationId xmlns:a16="http://schemas.microsoft.com/office/drawing/2014/main" id="{4F65093F-BFB4-4AA9-84F2-80D3C3CD6709}"/>
              </a:ext>
            </a:extLst>
          </p:cNvPr>
          <p:cNvSpPr/>
          <p:nvPr/>
        </p:nvSpPr>
        <p:spPr>
          <a:xfrm>
            <a:off x="3755349" y="5489362"/>
            <a:ext cx="2128489" cy="300082"/>
          </a:xfrm>
          <a:prstGeom prst="rect">
            <a:avLst/>
          </a:prstGeom>
        </p:spPr>
        <p:txBody>
          <a:bodyPr wrap="square">
            <a:spAutoFit/>
          </a:bodyPr>
          <a:lstStyle/>
          <a:p>
            <a:r>
              <a:rPr lang="en-US" sz="1350" b="1" dirty="0">
                <a:latin typeface="Calibri-Bold"/>
              </a:rPr>
              <a:t>CH</a:t>
            </a:r>
            <a:r>
              <a:rPr lang="el-GR" sz="1350" b="1" dirty="0">
                <a:latin typeface="Calibri-Bold"/>
              </a:rPr>
              <a:t> </a:t>
            </a:r>
            <a:r>
              <a:rPr lang="en-US" sz="1350" b="1" dirty="0">
                <a:latin typeface="Calibri-Bold"/>
              </a:rPr>
              <a:t>XVII</a:t>
            </a:r>
            <a:r>
              <a:rPr lang="el-GR" sz="1350" b="1" dirty="0">
                <a:latin typeface="Calibri-Bold"/>
              </a:rPr>
              <a:t> </a:t>
            </a:r>
            <a:r>
              <a:rPr lang="en-US" sz="1350" b="1" dirty="0">
                <a:latin typeface="Calibri-Bold"/>
              </a:rPr>
              <a:t>MECHANICS</a:t>
            </a:r>
          </a:p>
        </p:txBody>
      </p:sp>
      <p:sp>
        <p:nvSpPr>
          <p:cNvPr id="6" name="Ορθογώνιο 5">
            <a:extLst>
              <a:ext uri="{FF2B5EF4-FFF2-40B4-BE49-F238E27FC236}">
                <a16:creationId xmlns:a16="http://schemas.microsoft.com/office/drawing/2014/main" id="{759A5031-EF0D-455C-A6E1-126B4319AF48}"/>
              </a:ext>
            </a:extLst>
          </p:cNvPr>
          <p:cNvSpPr/>
          <p:nvPr/>
        </p:nvSpPr>
        <p:spPr>
          <a:xfrm>
            <a:off x="6801897" y="5449907"/>
            <a:ext cx="1948327" cy="300082"/>
          </a:xfrm>
          <a:prstGeom prst="rect">
            <a:avLst/>
          </a:prstGeom>
        </p:spPr>
        <p:txBody>
          <a:bodyPr wrap="square">
            <a:spAutoFit/>
          </a:bodyPr>
          <a:lstStyle/>
          <a:p>
            <a:r>
              <a:rPr lang="en-US" sz="1350" b="1" dirty="0">
                <a:latin typeface="Calibri-Bold"/>
              </a:rPr>
              <a:t>CH</a:t>
            </a:r>
            <a:r>
              <a:rPr lang="el-GR" sz="1350" b="1" dirty="0">
                <a:latin typeface="Calibri-Bold"/>
              </a:rPr>
              <a:t> </a:t>
            </a:r>
            <a:r>
              <a:rPr lang="en-US" sz="1350" b="1" dirty="0">
                <a:latin typeface="Calibri-Bold"/>
              </a:rPr>
              <a:t>XVIII</a:t>
            </a:r>
            <a:r>
              <a:rPr lang="el-GR" sz="1350" b="1" dirty="0">
                <a:latin typeface="Calibri-Bold"/>
              </a:rPr>
              <a:t> </a:t>
            </a:r>
            <a:r>
              <a:rPr lang="en-US" sz="1350" b="1" dirty="0">
                <a:latin typeface="Calibri-Bold"/>
              </a:rPr>
              <a:t>CHEMISTRY</a:t>
            </a:r>
            <a:endParaRPr lang="el-GR" sz="1350" dirty="0"/>
          </a:p>
        </p:txBody>
      </p:sp>
    </p:spTree>
    <p:extLst>
      <p:ext uri="{BB962C8B-B14F-4D97-AF65-F5344CB8AC3E}">
        <p14:creationId xmlns:p14="http://schemas.microsoft.com/office/powerpoint/2010/main" val="214915384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987B8D0C-8B74-40B7-A7AF-282D211F15FB}"/>
              </a:ext>
            </a:extLst>
          </p:cNvPr>
          <p:cNvSpPr/>
          <p:nvPr/>
        </p:nvSpPr>
        <p:spPr>
          <a:xfrm>
            <a:off x="380404" y="1266555"/>
            <a:ext cx="9764500" cy="526298"/>
          </a:xfrm>
          <a:prstGeom prst="rect">
            <a:avLst/>
          </a:prstGeom>
        </p:spPr>
        <p:txBody>
          <a:bodyPr/>
          <a:lstStyle/>
          <a:p>
            <a:pPr>
              <a:lnSpc>
                <a:spcPct val="90000"/>
              </a:lnSpc>
              <a:spcBef>
                <a:spcPct val="0"/>
              </a:spcBef>
            </a:pPr>
            <a:r>
              <a:rPr lang="en-US" sz="3300" dirty="0">
                <a:latin typeface="+mj-lt"/>
                <a:ea typeface="+mj-ea"/>
                <a:cs typeface="+mj-cs"/>
              </a:rPr>
              <a:t>J. Frederic Oberlin 1740 – 1826:</a:t>
            </a:r>
            <a:endParaRPr lang="el-GR" sz="3300" dirty="0">
              <a:latin typeface="+mj-lt"/>
              <a:ea typeface="+mj-ea"/>
              <a:cs typeface="+mj-cs"/>
            </a:endParaRPr>
          </a:p>
          <a:p>
            <a:pPr>
              <a:lnSpc>
                <a:spcPct val="90000"/>
              </a:lnSpc>
              <a:spcBef>
                <a:spcPct val="0"/>
              </a:spcBef>
            </a:pPr>
            <a:r>
              <a:rPr lang="el-GR" sz="3300" dirty="0">
                <a:latin typeface="+mj-lt"/>
                <a:ea typeface="+mj-ea"/>
                <a:cs typeface="+mj-cs"/>
              </a:rPr>
              <a:t>Εκπαιδεύοντας τους φτωχούς της επαρχίας</a:t>
            </a:r>
          </a:p>
        </p:txBody>
      </p:sp>
      <p:pic>
        <p:nvPicPr>
          <p:cNvPr id="8" name="Picture 22" descr="C:\Users\ADMINP~1\AppData\Local\Temp\FineReader12.00\media\image25.jpeg">
            <a:extLst>
              <a:ext uri="{FF2B5EF4-FFF2-40B4-BE49-F238E27FC236}">
                <a16:creationId xmlns:a16="http://schemas.microsoft.com/office/drawing/2014/main" id="{D6420F04-1B2C-4125-A01D-F837046A0A0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80404" y="2212374"/>
            <a:ext cx="8150279" cy="3455386"/>
          </a:xfrm>
          <a:prstGeom prst="rect">
            <a:avLst/>
          </a:prstGeom>
          <a:noFill/>
          <a:ln>
            <a:noFill/>
          </a:ln>
        </p:spPr>
      </p:pic>
      <p:sp>
        <p:nvSpPr>
          <p:cNvPr id="10" name="Rectangle 2">
            <a:extLst>
              <a:ext uri="{FF2B5EF4-FFF2-40B4-BE49-F238E27FC236}">
                <a16:creationId xmlns:a16="http://schemas.microsoft.com/office/drawing/2014/main" id="{D92CC029-34D7-4D81-9BCC-7181E4304380}"/>
              </a:ext>
            </a:extLst>
          </p:cNvPr>
          <p:cNvSpPr>
            <a:spLocks noChangeArrowheads="1"/>
          </p:cNvSpPr>
          <p:nvPr/>
        </p:nvSpPr>
        <p:spPr bwMode="auto">
          <a:xfrm>
            <a:off x="1225154" y="3016109"/>
            <a:ext cx="138564"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br>
              <a:rPr lang="el-GR" altLang="el-GR" sz="1350">
                <a:latin typeface="Arial" panose="020B0604020202020204" pitchFamily="34" charset="0"/>
              </a:rPr>
            </a:br>
            <a:endParaRPr lang="el-GR" altLang="el-GR" sz="1350">
              <a:latin typeface="Arial" panose="020B0604020202020204" pitchFamily="34" charset="0"/>
            </a:endParaRPr>
          </a:p>
        </p:txBody>
      </p:sp>
      <p:sp>
        <p:nvSpPr>
          <p:cNvPr id="11" name="TextBox 10">
            <a:extLst>
              <a:ext uri="{FF2B5EF4-FFF2-40B4-BE49-F238E27FC236}">
                <a16:creationId xmlns:a16="http://schemas.microsoft.com/office/drawing/2014/main" id="{4AD2B687-F0A9-4B6F-971E-A7579B858F6A}"/>
              </a:ext>
            </a:extLst>
          </p:cNvPr>
          <p:cNvSpPr txBox="1"/>
          <p:nvPr/>
        </p:nvSpPr>
        <p:spPr>
          <a:xfrm>
            <a:off x="5029201" y="4584018"/>
            <a:ext cx="4114799" cy="1338828"/>
          </a:xfrm>
          <a:prstGeom prst="rect">
            <a:avLst/>
          </a:prstGeom>
          <a:noFill/>
        </p:spPr>
        <p:txBody>
          <a:bodyPr wrap="square" rtlCol="0">
            <a:spAutoFit/>
          </a:bodyPr>
          <a:lstStyle/>
          <a:p>
            <a:r>
              <a:rPr lang="el-GR" sz="1350" dirty="0"/>
              <a:t>Πάστορας στο </a:t>
            </a:r>
            <a:r>
              <a:rPr lang="en-US" sz="1350" dirty="0" err="1"/>
              <a:t>Walderbach</a:t>
            </a:r>
            <a:r>
              <a:rPr lang="en-US" sz="1350" dirty="0"/>
              <a:t>, Alsace </a:t>
            </a:r>
            <a:r>
              <a:rPr lang="el-GR" sz="1350" dirty="0"/>
              <a:t>της Γαλλίας 1767-1826, μια περιοχή που καταστράφηκε από τον πόλεμο. Οι κάτοικοι ζούσαν σε συνθήκες φτώχειας και </a:t>
            </a:r>
            <a:r>
              <a:rPr lang="el-GR" sz="1350" dirty="0" err="1"/>
              <a:t>αγραμματισμού</a:t>
            </a:r>
            <a:r>
              <a:rPr lang="el-GR" sz="1350" dirty="0"/>
              <a:t>, με ένα μόνο σχολείο σε κάθε περιφέρεια. Ο </a:t>
            </a:r>
            <a:r>
              <a:rPr lang="en-US" sz="1350" dirty="0"/>
              <a:t>Oberlin </a:t>
            </a:r>
            <a:r>
              <a:rPr lang="el-GR" sz="1350" dirty="0"/>
              <a:t>κατάφερε να χτίσει 60 σχολεία στην περιοχή και κάθε παιδί να πηγαίνει στο σχολείο.</a:t>
            </a:r>
          </a:p>
        </p:txBody>
      </p:sp>
    </p:spTree>
    <p:extLst>
      <p:ext uri="{BB962C8B-B14F-4D97-AF65-F5344CB8AC3E}">
        <p14:creationId xmlns:p14="http://schemas.microsoft.com/office/powerpoint/2010/main" val="3055610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3" descr="C:\Users\ADMINP~1\AppData\Local\Temp\FineReader12.00\media\image26.jpeg">
            <a:extLst>
              <a:ext uri="{FF2B5EF4-FFF2-40B4-BE49-F238E27FC236}">
                <a16:creationId xmlns:a16="http://schemas.microsoft.com/office/drawing/2014/main" id="{0778E2A7-C399-4F88-93C7-0AEAB6EF3CD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1160383"/>
            <a:ext cx="3094196" cy="4537234"/>
          </a:xfrm>
          <a:prstGeom prst="rect">
            <a:avLst/>
          </a:prstGeom>
          <a:noFill/>
          <a:ln>
            <a:noFill/>
          </a:ln>
        </p:spPr>
      </p:pic>
      <p:sp>
        <p:nvSpPr>
          <p:cNvPr id="4" name="Rectangle 1">
            <a:extLst>
              <a:ext uri="{FF2B5EF4-FFF2-40B4-BE49-F238E27FC236}">
                <a16:creationId xmlns:a16="http://schemas.microsoft.com/office/drawing/2014/main" id="{9507057F-007F-4468-A4CC-45D8B68B5021}"/>
              </a:ext>
            </a:extLst>
          </p:cNvPr>
          <p:cNvSpPr>
            <a:spLocks noChangeArrowheads="1"/>
          </p:cNvSpPr>
          <p:nvPr/>
        </p:nvSpPr>
        <p:spPr bwMode="auto">
          <a:xfrm>
            <a:off x="3290888" y="1901667"/>
            <a:ext cx="2758918"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br>
              <a:rPr lang="el-GR" altLang="el-GR" sz="1350">
                <a:latin typeface="Arial" panose="020B0604020202020204" pitchFamily="34" charset="0"/>
              </a:rPr>
            </a:br>
            <a:endParaRPr lang="el-GR" altLang="el-GR" sz="1350">
              <a:latin typeface="Arial" panose="020B0604020202020204" pitchFamily="34" charset="0"/>
            </a:endParaRPr>
          </a:p>
        </p:txBody>
      </p:sp>
      <p:sp>
        <p:nvSpPr>
          <p:cNvPr id="5" name="Ορθογώνιο 4">
            <a:extLst>
              <a:ext uri="{FF2B5EF4-FFF2-40B4-BE49-F238E27FC236}">
                <a16:creationId xmlns:a16="http://schemas.microsoft.com/office/drawing/2014/main" id="{DAED48AC-927F-4501-A037-0E3848E2A524}"/>
              </a:ext>
            </a:extLst>
          </p:cNvPr>
          <p:cNvSpPr/>
          <p:nvPr/>
        </p:nvSpPr>
        <p:spPr>
          <a:xfrm>
            <a:off x="3763805" y="2463344"/>
            <a:ext cx="4572000" cy="2585323"/>
          </a:xfrm>
          <a:prstGeom prst="rect">
            <a:avLst/>
          </a:prstGeom>
        </p:spPr>
        <p:txBody>
          <a:bodyPr>
            <a:spAutoFit/>
          </a:bodyPr>
          <a:lstStyle/>
          <a:p>
            <a:pPr marL="214313" indent="-214313">
              <a:buFont typeface="Arial" panose="020B0604020202020204" pitchFamily="34" charset="0"/>
              <a:buChar char="•"/>
            </a:pPr>
            <a:r>
              <a:rPr lang="el-GR" dirty="0"/>
              <a:t>Οικονομική, εκπαιδευτική και θρησκευτική αναγέννηση του πληθυσμού.</a:t>
            </a:r>
          </a:p>
          <a:p>
            <a:pPr marL="214313" indent="-214313">
              <a:buFont typeface="Arial" panose="020B0604020202020204" pitchFamily="34" charset="0"/>
              <a:buChar char="•"/>
            </a:pPr>
            <a:endParaRPr lang="el-GR" dirty="0"/>
          </a:p>
          <a:p>
            <a:pPr marL="214313" indent="-214313">
              <a:buFont typeface="Arial" panose="020B0604020202020204" pitchFamily="34" charset="0"/>
              <a:buChar char="•"/>
            </a:pPr>
            <a:r>
              <a:rPr lang="el-GR" dirty="0"/>
              <a:t>Η εκπαίδευση ως μια διασκεδαστική, </a:t>
            </a:r>
            <a:r>
              <a:rPr lang="el-GR" dirty="0" err="1"/>
              <a:t>διαδραστική</a:t>
            </a:r>
            <a:r>
              <a:rPr lang="el-GR" dirty="0"/>
              <a:t>, διεύρυνση των οριζόντων για τα παιδιά και ως διδασκαλία ηθικών αξιών.</a:t>
            </a:r>
          </a:p>
          <a:p>
            <a:pPr marL="214313" indent="-214313">
              <a:buFont typeface="Arial" panose="020B0604020202020204" pitchFamily="34" charset="0"/>
              <a:buChar char="•"/>
            </a:pPr>
            <a:endParaRPr lang="el-GR" dirty="0"/>
          </a:p>
          <a:p>
            <a:pPr marL="214313" indent="-214313">
              <a:buFont typeface="Arial" panose="020B0604020202020204" pitchFamily="34" charset="0"/>
              <a:buChar char="•"/>
            </a:pPr>
            <a:r>
              <a:rPr lang="el-GR" dirty="0"/>
              <a:t>Χρησιμοποιήθηκαν και εφευρέθηκαν νέες ιδέες και στρατηγικές εκπαίδευσης.</a:t>
            </a:r>
          </a:p>
        </p:txBody>
      </p:sp>
      <p:sp>
        <p:nvSpPr>
          <p:cNvPr id="6" name="Ορθογώνιο 5">
            <a:extLst>
              <a:ext uri="{FF2B5EF4-FFF2-40B4-BE49-F238E27FC236}">
                <a16:creationId xmlns:a16="http://schemas.microsoft.com/office/drawing/2014/main" id="{C39DF00E-DBBB-4C67-A38A-8A29B36B4906}"/>
              </a:ext>
            </a:extLst>
          </p:cNvPr>
          <p:cNvSpPr/>
          <p:nvPr/>
        </p:nvSpPr>
        <p:spPr>
          <a:xfrm>
            <a:off x="3290888" y="1135956"/>
            <a:ext cx="5753721" cy="461665"/>
          </a:xfrm>
          <a:prstGeom prst="rect">
            <a:avLst/>
          </a:prstGeom>
        </p:spPr>
        <p:txBody>
          <a:bodyPr wrap="square">
            <a:spAutoFit/>
          </a:bodyPr>
          <a:lstStyle/>
          <a:p>
            <a:pPr algn="ctr"/>
            <a:r>
              <a:rPr lang="el-GR" sz="2400" dirty="0"/>
              <a:t>Η εκπαίδευση ως μέσο κοινωνικής ανέλιξης</a:t>
            </a:r>
          </a:p>
        </p:txBody>
      </p:sp>
      <p:sp>
        <p:nvSpPr>
          <p:cNvPr id="7" name="Ορθογώνιο 6">
            <a:extLst>
              <a:ext uri="{FF2B5EF4-FFF2-40B4-BE49-F238E27FC236}">
                <a16:creationId xmlns:a16="http://schemas.microsoft.com/office/drawing/2014/main" id="{316D6DE9-B472-475A-8C5D-AD2AF1692D17}"/>
              </a:ext>
            </a:extLst>
          </p:cNvPr>
          <p:cNvSpPr/>
          <p:nvPr/>
        </p:nvSpPr>
        <p:spPr>
          <a:xfrm>
            <a:off x="3290888" y="5259036"/>
            <a:ext cx="5753721" cy="461665"/>
          </a:xfrm>
          <a:prstGeom prst="rect">
            <a:avLst/>
          </a:prstGeom>
        </p:spPr>
        <p:txBody>
          <a:bodyPr wrap="square">
            <a:spAutoFit/>
          </a:bodyPr>
          <a:lstStyle/>
          <a:p>
            <a:pPr algn="ctr"/>
            <a:r>
              <a:rPr lang="el-GR" sz="2400" b="1" dirty="0"/>
              <a:t>Σκέψου παγκόσμια- Δράσε Τοπικά</a:t>
            </a:r>
          </a:p>
        </p:txBody>
      </p:sp>
    </p:spTree>
    <p:extLst>
      <p:ext uri="{BB962C8B-B14F-4D97-AF65-F5344CB8AC3E}">
        <p14:creationId xmlns:p14="http://schemas.microsoft.com/office/powerpoint/2010/main" val="118626358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1" descr="C:\Users\ADMINP~1\AppData\Local\Temp\FineReader12.00\media\image30.jpeg">
            <a:extLst>
              <a:ext uri="{FF2B5EF4-FFF2-40B4-BE49-F238E27FC236}">
                <a16:creationId xmlns:a16="http://schemas.microsoft.com/office/drawing/2014/main" id="{EFD55B8D-9D7D-4CBA-9A45-42AE048627F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p:spPr>
      </p:pic>
      <p:sp>
        <p:nvSpPr>
          <p:cNvPr id="3" name="TextBox 2">
            <a:extLst>
              <a:ext uri="{FF2B5EF4-FFF2-40B4-BE49-F238E27FC236}">
                <a16:creationId xmlns:a16="http://schemas.microsoft.com/office/drawing/2014/main" id="{63FB8A5A-001C-4EBD-AF66-70B63D0EBAB3}"/>
              </a:ext>
            </a:extLst>
          </p:cNvPr>
          <p:cNvSpPr txBox="1"/>
          <p:nvPr/>
        </p:nvSpPr>
        <p:spPr>
          <a:xfrm>
            <a:off x="6306015" y="3117376"/>
            <a:ext cx="2559205" cy="646331"/>
          </a:xfrm>
          <a:prstGeom prst="rect">
            <a:avLst/>
          </a:prstGeom>
          <a:noFill/>
        </p:spPr>
        <p:txBody>
          <a:bodyPr wrap="square" rtlCol="0">
            <a:spAutoFit/>
          </a:bodyPr>
          <a:lstStyle/>
          <a:p>
            <a:pPr algn="ctr"/>
            <a:r>
              <a:rPr lang="en-US" b="1" dirty="0"/>
              <a:t>Oberlin, </a:t>
            </a:r>
            <a:r>
              <a:rPr lang="el-GR" b="1" dirty="0"/>
              <a:t>συλλέκτης και οργανωτής της γνώσης.</a:t>
            </a:r>
          </a:p>
        </p:txBody>
      </p:sp>
      <p:sp>
        <p:nvSpPr>
          <p:cNvPr id="4" name="TextBox 3">
            <a:extLst>
              <a:ext uri="{FF2B5EF4-FFF2-40B4-BE49-F238E27FC236}">
                <a16:creationId xmlns:a16="http://schemas.microsoft.com/office/drawing/2014/main" id="{7555C48A-531C-4DD4-B884-ECB349814324}"/>
              </a:ext>
            </a:extLst>
          </p:cNvPr>
          <p:cNvSpPr txBox="1"/>
          <p:nvPr/>
        </p:nvSpPr>
        <p:spPr>
          <a:xfrm>
            <a:off x="-7370" y="2441762"/>
            <a:ext cx="4047893" cy="623248"/>
          </a:xfrm>
          <a:prstGeom prst="rect">
            <a:avLst/>
          </a:prstGeom>
          <a:noFill/>
        </p:spPr>
        <p:txBody>
          <a:bodyPr wrap="square" rtlCol="0">
            <a:spAutoFit/>
          </a:bodyPr>
          <a:lstStyle/>
          <a:p>
            <a:pPr algn="ctr"/>
            <a:r>
              <a:rPr lang="el-GR" sz="1725" b="1" dirty="0"/>
              <a:t>Παιχνίδια για τη διδασκαλία της λογικής σκέψης, «το λογικό παιδί της υπόσχεσης»</a:t>
            </a:r>
          </a:p>
        </p:txBody>
      </p:sp>
      <p:sp>
        <p:nvSpPr>
          <p:cNvPr id="5" name="TextBox 4">
            <a:extLst>
              <a:ext uri="{FF2B5EF4-FFF2-40B4-BE49-F238E27FC236}">
                <a16:creationId xmlns:a16="http://schemas.microsoft.com/office/drawing/2014/main" id="{1DD7B447-0D1D-4092-8269-A594F740E83F}"/>
              </a:ext>
            </a:extLst>
          </p:cNvPr>
          <p:cNvSpPr txBox="1"/>
          <p:nvPr/>
        </p:nvSpPr>
        <p:spPr>
          <a:xfrm>
            <a:off x="1" y="5037604"/>
            <a:ext cx="3914078" cy="1107996"/>
          </a:xfrm>
          <a:prstGeom prst="rect">
            <a:avLst/>
          </a:prstGeom>
          <a:noFill/>
        </p:spPr>
        <p:txBody>
          <a:bodyPr wrap="square" rtlCol="0">
            <a:spAutoFit/>
          </a:bodyPr>
          <a:lstStyle/>
          <a:p>
            <a:pPr algn="ctr"/>
            <a:r>
              <a:rPr lang="el-GR" b="1" dirty="0"/>
              <a:t>Παίζεις για να μάθεις- Παίζεις για να υπάρχει σκοπός. </a:t>
            </a:r>
            <a:r>
              <a:rPr lang="el-GR" sz="1500" dirty="0"/>
              <a:t>Καινοτόμα εκπαιδευτικά υλικά που </a:t>
            </a:r>
            <a:r>
              <a:rPr lang="el-GR" sz="1500" dirty="0" err="1"/>
              <a:t>κερδίσζυν</a:t>
            </a:r>
            <a:r>
              <a:rPr lang="el-GR" sz="1500" dirty="0"/>
              <a:t> το ενδιαφέρον των παιδιών.</a:t>
            </a:r>
            <a:endParaRPr lang="el-GR" b="1" dirty="0"/>
          </a:p>
        </p:txBody>
      </p:sp>
      <p:pic>
        <p:nvPicPr>
          <p:cNvPr id="6" name="Εικόνα 5">
            <a:extLst>
              <a:ext uri="{FF2B5EF4-FFF2-40B4-BE49-F238E27FC236}">
                <a16:creationId xmlns:a16="http://schemas.microsoft.com/office/drawing/2014/main" id="{50A7B5A7-4838-4A63-AADC-E09411C4A353}"/>
              </a:ext>
            </a:extLst>
          </p:cNvPr>
          <p:cNvPicPr>
            <a:picLocks noChangeAspect="1"/>
          </p:cNvPicPr>
          <p:nvPr/>
        </p:nvPicPr>
        <p:blipFill>
          <a:blip r:embed="rId3"/>
          <a:stretch>
            <a:fillRect/>
          </a:stretch>
        </p:blipFill>
        <p:spPr>
          <a:xfrm>
            <a:off x="1" y="860734"/>
            <a:ext cx="2535011" cy="1581027"/>
          </a:xfrm>
          <a:prstGeom prst="rect">
            <a:avLst/>
          </a:prstGeom>
        </p:spPr>
      </p:pic>
      <p:pic>
        <p:nvPicPr>
          <p:cNvPr id="7" name="Εικόνα 6">
            <a:extLst>
              <a:ext uri="{FF2B5EF4-FFF2-40B4-BE49-F238E27FC236}">
                <a16:creationId xmlns:a16="http://schemas.microsoft.com/office/drawing/2014/main" id="{DF79A054-0D10-4C28-A3DC-023821B481F1}"/>
              </a:ext>
            </a:extLst>
          </p:cNvPr>
          <p:cNvPicPr>
            <a:picLocks noChangeAspect="1"/>
          </p:cNvPicPr>
          <p:nvPr/>
        </p:nvPicPr>
        <p:blipFill>
          <a:blip r:embed="rId4"/>
          <a:stretch>
            <a:fillRect/>
          </a:stretch>
        </p:blipFill>
        <p:spPr>
          <a:xfrm>
            <a:off x="2535012" y="857250"/>
            <a:ext cx="1631860" cy="1689410"/>
          </a:xfrm>
          <a:prstGeom prst="rect">
            <a:avLst/>
          </a:prstGeom>
        </p:spPr>
      </p:pic>
      <p:pic>
        <p:nvPicPr>
          <p:cNvPr id="8" name="Εικόνα 7">
            <a:extLst>
              <a:ext uri="{FF2B5EF4-FFF2-40B4-BE49-F238E27FC236}">
                <a16:creationId xmlns:a16="http://schemas.microsoft.com/office/drawing/2014/main" id="{E4703EDC-FF1F-456D-8468-D993E14AE393}"/>
              </a:ext>
            </a:extLst>
          </p:cNvPr>
          <p:cNvPicPr>
            <a:picLocks noChangeAspect="1"/>
          </p:cNvPicPr>
          <p:nvPr/>
        </p:nvPicPr>
        <p:blipFill>
          <a:blip r:embed="rId5"/>
          <a:stretch>
            <a:fillRect/>
          </a:stretch>
        </p:blipFill>
        <p:spPr>
          <a:xfrm>
            <a:off x="5982648" y="3740624"/>
            <a:ext cx="3161353" cy="2275500"/>
          </a:xfrm>
          <a:prstGeom prst="rect">
            <a:avLst/>
          </a:prstGeom>
        </p:spPr>
      </p:pic>
    </p:spTree>
    <p:extLst>
      <p:ext uri="{BB962C8B-B14F-4D97-AF65-F5344CB8AC3E}">
        <p14:creationId xmlns:p14="http://schemas.microsoft.com/office/powerpoint/2010/main" val="2431675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35D83-1141-6944-9228-E30485FFEBBC}"/>
              </a:ext>
            </a:extLst>
          </p:cNvPr>
          <p:cNvSpPr>
            <a:spLocks noGrp="1"/>
          </p:cNvSpPr>
          <p:nvPr>
            <p:ph type="title"/>
          </p:nvPr>
        </p:nvSpPr>
        <p:spPr/>
        <p:txBody>
          <a:bodyPr/>
          <a:lstStyle/>
          <a:p>
            <a:r>
              <a:rPr lang="sv-SE" sz="2800" dirty="0"/>
              <a:t>Te </a:t>
            </a:r>
            <a:r>
              <a:rPr lang="sv-SE" sz="2800" dirty="0" err="1"/>
              <a:t>Whāriki</a:t>
            </a:r>
            <a:r>
              <a:rPr lang="sv-SE" sz="2800" dirty="0"/>
              <a:t>: An </a:t>
            </a:r>
            <a:r>
              <a:rPr lang="sv-SE" sz="2800" dirty="0" err="1"/>
              <a:t>early</a:t>
            </a:r>
            <a:r>
              <a:rPr lang="sv-SE" sz="2800" dirty="0"/>
              <a:t> </a:t>
            </a:r>
            <a:r>
              <a:rPr lang="sv-SE" sz="2800" dirty="0" err="1"/>
              <a:t>childhood</a:t>
            </a:r>
            <a:r>
              <a:rPr lang="sv-SE" sz="2800" dirty="0"/>
              <a:t> curriculum for </a:t>
            </a:r>
            <a:r>
              <a:rPr lang="sv-SE" sz="2800" dirty="0" err="1"/>
              <a:t>inclusion</a:t>
            </a:r>
            <a:r>
              <a:rPr lang="sv-SE" sz="2800" dirty="0"/>
              <a:t> in </a:t>
            </a:r>
            <a:r>
              <a:rPr lang="sv-SE" sz="2800" dirty="0" err="1"/>
              <a:t>Aotearoa</a:t>
            </a:r>
            <a:r>
              <a:rPr lang="sv-SE" sz="2800" dirty="0"/>
              <a:t>-New Zealand</a:t>
            </a:r>
            <a:endParaRPr lang="sv-SE" dirty="0"/>
          </a:p>
        </p:txBody>
      </p:sp>
      <p:sp>
        <p:nvSpPr>
          <p:cNvPr id="4" name="Content Placeholder 3">
            <a:extLst>
              <a:ext uri="{FF2B5EF4-FFF2-40B4-BE49-F238E27FC236}">
                <a16:creationId xmlns:a16="http://schemas.microsoft.com/office/drawing/2014/main" id="{B6C7A6C2-FFE1-E246-BF86-428D73198331}"/>
              </a:ext>
            </a:extLst>
          </p:cNvPr>
          <p:cNvSpPr>
            <a:spLocks noGrp="1"/>
          </p:cNvSpPr>
          <p:nvPr>
            <p:ph sz="half" idx="2"/>
          </p:nvPr>
        </p:nvSpPr>
        <p:spPr>
          <a:xfrm>
            <a:off x="4648200" y="1600200"/>
            <a:ext cx="4038600" cy="4983162"/>
          </a:xfrm>
        </p:spPr>
        <p:txBody>
          <a:bodyPr>
            <a:normAutofit/>
          </a:bodyPr>
          <a:lstStyle/>
          <a:p>
            <a:r>
              <a:rPr lang="sv-SE" sz="2000" dirty="0"/>
              <a:t>Over a </a:t>
            </a:r>
            <a:r>
              <a:rPr lang="sv-SE" sz="2000" dirty="0" err="1"/>
              <a:t>thousand</a:t>
            </a:r>
            <a:r>
              <a:rPr lang="sv-SE" sz="2000" dirty="0"/>
              <a:t> </a:t>
            </a:r>
            <a:r>
              <a:rPr lang="sv-SE" sz="2000" dirty="0" err="1"/>
              <a:t>years</a:t>
            </a:r>
            <a:r>
              <a:rPr lang="sv-SE" sz="2000" dirty="0"/>
              <a:t> </a:t>
            </a:r>
            <a:r>
              <a:rPr lang="sv-SE" sz="2000" dirty="0" err="1"/>
              <a:t>ago</a:t>
            </a:r>
            <a:r>
              <a:rPr lang="sv-SE" sz="2000" dirty="0"/>
              <a:t>, the </a:t>
            </a:r>
            <a:r>
              <a:rPr lang="sv-SE" sz="2000" dirty="0" err="1"/>
              <a:t>wind</a:t>
            </a:r>
            <a:r>
              <a:rPr lang="sv-SE" sz="2000" dirty="0"/>
              <a:t>, </a:t>
            </a:r>
            <a:r>
              <a:rPr lang="sv-SE" sz="2000" dirty="0" err="1"/>
              <a:t>sea</a:t>
            </a:r>
            <a:r>
              <a:rPr lang="sv-SE" sz="2000" dirty="0"/>
              <a:t> </a:t>
            </a:r>
            <a:r>
              <a:rPr lang="sv-SE" sz="2000" dirty="0" err="1"/>
              <a:t>currents</a:t>
            </a:r>
            <a:r>
              <a:rPr lang="sv-SE" sz="2000" dirty="0"/>
              <a:t> and stars </a:t>
            </a:r>
            <a:r>
              <a:rPr lang="sv-SE" sz="2000" dirty="0" err="1"/>
              <a:t>brought</a:t>
            </a:r>
            <a:r>
              <a:rPr lang="sv-SE" sz="2000" dirty="0"/>
              <a:t> </a:t>
            </a:r>
            <a:r>
              <a:rPr lang="sv-SE" sz="2000" dirty="0" err="1"/>
              <a:t>people</a:t>
            </a:r>
            <a:r>
              <a:rPr lang="sv-SE" sz="2000" dirty="0"/>
              <a:t> to the </a:t>
            </a:r>
            <a:r>
              <a:rPr lang="sv-SE" sz="2000" dirty="0" err="1"/>
              <a:t>islands</a:t>
            </a:r>
            <a:r>
              <a:rPr lang="sv-SE" sz="2000" dirty="0"/>
              <a:t> </a:t>
            </a:r>
            <a:r>
              <a:rPr lang="sv-SE" sz="2000" dirty="0" err="1"/>
              <a:t>that</a:t>
            </a:r>
            <a:r>
              <a:rPr lang="sv-SE" sz="2000" dirty="0"/>
              <a:t> </a:t>
            </a:r>
            <a:r>
              <a:rPr lang="sv-SE" sz="2000" dirty="0" err="1"/>
              <a:t>became</a:t>
            </a:r>
            <a:r>
              <a:rPr lang="sv-SE" sz="2000" dirty="0"/>
              <a:t> </a:t>
            </a:r>
            <a:r>
              <a:rPr lang="sv-SE" sz="2000" dirty="0" err="1"/>
              <a:t>known</a:t>
            </a:r>
            <a:r>
              <a:rPr lang="sv-SE" sz="2000" dirty="0"/>
              <a:t> as </a:t>
            </a:r>
            <a:r>
              <a:rPr lang="sv-SE" sz="2000" dirty="0" err="1"/>
              <a:t>Aotearoa</a:t>
            </a:r>
            <a:r>
              <a:rPr lang="sv-SE" sz="2000" dirty="0"/>
              <a:t>, the land </a:t>
            </a:r>
            <a:r>
              <a:rPr lang="sv-SE" sz="2000" dirty="0" err="1"/>
              <a:t>of</a:t>
            </a:r>
            <a:r>
              <a:rPr lang="sv-SE" sz="2000" dirty="0"/>
              <a:t> the long </a:t>
            </a:r>
            <a:r>
              <a:rPr lang="sv-SE" sz="2000" dirty="0" err="1"/>
              <a:t>white</a:t>
            </a:r>
            <a:r>
              <a:rPr lang="sv-SE" sz="2000" dirty="0"/>
              <a:t> </a:t>
            </a:r>
            <a:r>
              <a:rPr lang="sv-SE" sz="2000" dirty="0" err="1"/>
              <a:t>cloud</a:t>
            </a:r>
            <a:r>
              <a:rPr lang="sv-SE" sz="2000" dirty="0"/>
              <a:t>.</a:t>
            </a:r>
          </a:p>
          <a:p>
            <a:r>
              <a:rPr lang="sv-SE" sz="2000" dirty="0" err="1"/>
              <a:t>Aotearoa</a:t>
            </a:r>
            <a:r>
              <a:rPr lang="sv-SE" sz="2000" dirty="0"/>
              <a:t> is the </a:t>
            </a:r>
            <a:r>
              <a:rPr lang="sv-SE" sz="2000" dirty="0">
                <a:hlinkClick r:id="rId2" tooltip="Māori language">
                  <a:extLst>
                    <a:ext uri="{A12FA001-AC4F-418D-AE19-62706E023703}">
                      <ahyp:hlinkClr xmlns:ahyp="http://schemas.microsoft.com/office/drawing/2018/hyperlinkcolor" val="tx"/>
                    </a:ext>
                  </a:extLst>
                </a:hlinkClick>
              </a:rPr>
              <a:t>Māori</a:t>
            </a:r>
            <a:r>
              <a:rPr lang="sv-SE" sz="2000" dirty="0"/>
              <a:t> </a:t>
            </a:r>
            <a:r>
              <a:rPr lang="sv-SE" sz="2000" dirty="0" err="1"/>
              <a:t>name</a:t>
            </a:r>
            <a:r>
              <a:rPr lang="sv-SE" sz="2000" dirty="0"/>
              <a:t> for New Zealand</a:t>
            </a:r>
          </a:p>
        </p:txBody>
      </p:sp>
      <p:pic>
        <p:nvPicPr>
          <p:cNvPr id="6" name="Picture 5">
            <a:extLst>
              <a:ext uri="{FF2B5EF4-FFF2-40B4-BE49-F238E27FC236}">
                <a16:creationId xmlns:a16="http://schemas.microsoft.com/office/drawing/2014/main" id="{6D7DFB00-7107-5249-88C2-5C7F76418513}"/>
              </a:ext>
            </a:extLst>
          </p:cNvPr>
          <p:cNvPicPr>
            <a:picLocks noChangeAspect="1"/>
          </p:cNvPicPr>
          <p:nvPr/>
        </p:nvPicPr>
        <p:blipFill>
          <a:blip r:embed="rId3"/>
          <a:stretch>
            <a:fillRect/>
          </a:stretch>
        </p:blipFill>
        <p:spPr>
          <a:xfrm>
            <a:off x="5110862" y="4395019"/>
            <a:ext cx="3113275" cy="1743434"/>
          </a:xfrm>
          <a:prstGeom prst="rect">
            <a:avLst/>
          </a:prstGeom>
        </p:spPr>
      </p:pic>
      <p:graphicFrame>
        <p:nvGraphicFramePr>
          <p:cNvPr id="9" name="Table 8">
            <a:extLst>
              <a:ext uri="{FF2B5EF4-FFF2-40B4-BE49-F238E27FC236}">
                <a16:creationId xmlns:a16="http://schemas.microsoft.com/office/drawing/2014/main" id="{0C66B3D2-2572-3748-B916-7736C0983D47}"/>
              </a:ext>
            </a:extLst>
          </p:cNvPr>
          <p:cNvGraphicFramePr>
            <a:graphicFrameLocks noGrp="1"/>
          </p:cNvGraphicFramePr>
          <p:nvPr>
            <p:extLst>
              <p:ext uri="{D42A27DB-BD31-4B8C-83A1-F6EECF244321}">
                <p14:modId xmlns:p14="http://schemas.microsoft.com/office/powerpoint/2010/main" val="2678741085"/>
              </p:ext>
            </p:extLst>
          </p:nvPr>
        </p:nvGraphicFramePr>
        <p:xfrm>
          <a:off x="228599" y="1417638"/>
          <a:ext cx="4419600" cy="5051247"/>
        </p:xfrm>
        <a:graphic>
          <a:graphicData uri="http://schemas.openxmlformats.org/drawingml/2006/table">
            <a:tbl>
              <a:tblPr/>
              <a:tblGrid>
                <a:gridCol w="1447801">
                  <a:extLst>
                    <a:ext uri="{9D8B030D-6E8A-4147-A177-3AD203B41FA5}">
                      <a16:colId xmlns:a16="http://schemas.microsoft.com/office/drawing/2014/main" val="1534297739"/>
                    </a:ext>
                  </a:extLst>
                </a:gridCol>
                <a:gridCol w="2971799">
                  <a:extLst>
                    <a:ext uri="{9D8B030D-6E8A-4147-A177-3AD203B41FA5}">
                      <a16:colId xmlns:a16="http://schemas.microsoft.com/office/drawing/2014/main" val="384435829"/>
                    </a:ext>
                  </a:extLst>
                </a:gridCol>
              </a:tblGrid>
              <a:tr h="1048245">
                <a:tc>
                  <a:txBody>
                    <a:bodyPr/>
                    <a:lstStyle/>
                    <a:p>
                      <a:r>
                        <a:rPr lang="sv-SE" sz="1800" b="1" dirty="0" err="1">
                          <a:solidFill>
                            <a:srgbClr val="C00000"/>
                          </a:solidFill>
                          <a:effectLst/>
                        </a:rPr>
                        <a:t>Whakamana</a:t>
                      </a:r>
                      <a:r>
                        <a:rPr lang="sv-SE" sz="1800" b="1" dirty="0">
                          <a:solidFill>
                            <a:srgbClr val="C00000"/>
                          </a:solidFill>
                          <a:effectLst/>
                        </a:rPr>
                        <a:t> </a:t>
                      </a:r>
                    </a:p>
                    <a:p>
                      <a:r>
                        <a:rPr lang="sv-SE" sz="1800" b="0" i="0" dirty="0" err="1">
                          <a:solidFill>
                            <a:srgbClr val="C00000"/>
                          </a:solidFill>
                          <a:effectLst/>
                          <a:latin typeface="Noto Serif"/>
                        </a:rPr>
                        <a:t>Empowerment</a:t>
                      </a:r>
                      <a:endParaRPr lang="sv-SE" sz="1800" dirty="0">
                        <a:solidFill>
                          <a:srgbClr val="C00000"/>
                        </a:solidFill>
                      </a:endParaRPr>
                    </a:p>
                  </a:txBody>
                  <a:tcPr marL="9525" marR="9525" marT="9525" marB="9525" anchor="ctr">
                    <a:lnL>
                      <a:noFill/>
                    </a:lnL>
                    <a:lnR>
                      <a:noFill/>
                    </a:lnR>
                    <a:lnT>
                      <a:noFill/>
                    </a:lnT>
                    <a:lnB>
                      <a:noFill/>
                    </a:lnB>
                  </a:tcPr>
                </a:tc>
                <a:tc>
                  <a:txBody>
                    <a:bodyPr/>
                    <a:lstStyle/>
                    <a:p>
                      <a:r>
                        <a:rPr lang="sv-SE" sz="1800" b="0" i="1" dirty="0">
                          <a:solidFill>
                            <a:schemeClr val="tx1"/>
                          </a:solidFill>
                          <a:effectLst/>
                          <a:latin typeface="Noto Serif"/>
                        </a:rPr>
                        <a:t>the </a:t>
                      </a:r>
                      <a:r>
                        <a:rPr lang="sv-SE" sz="1800" b="0" i="1" dirty="0" err="1">
                          <a:solidFill>
                            <a:schemeClr val="tx1"/>
                          </a:solidFill>
                          <a:effectLst/>
                          <a:latin typeface="Noto Serif"/>
                        </a:rPr>
                        <a:t>early</a:t>
                      </a:r>
                      <a:r>
                        <a:rPr lang="sv-SE" sz="1800" b="0" i="1" dirty="0">
                          <a:solidFill>
                            <a:schemeClr val="tx1"/>
                          </a:solidFill>
                          <a:effectLst/>
                          <a:latin typeface="Noto Serif"/>
                        </a:rPr>
                        <a:t> </a:t>
                      </a:r>
                      <a:r>
                        <a:rPr lang="sv-SE" sz="1800" b="0" i="1" dirty="0" err="1">
                          <a:solidFill>
                            <a:schemeClr val="tx1"/>
                          </a:solidFill>
                          <a:effectLst/>
                          <a:latin typeface="Noto Serif"/>
                        </a:rPr>
                        <a:t>childhood</a:t>
                      </a:r>
                      <a:r>
                        <a:rPr lang="sv-SE" sz="1800" b="0" i="1" dirty="0">
                          <a:solidFill>
                            <a:schemeClr val="tx1"/>
                          </a:solidFill>
                          <a:effectLst/>
                          <a:latin typeface="Noto Serif"/>
                        </a:rPr>
                        <a:t> curriculum </a:t>
                      </a:r>
                      <a:r>
                        <a:rPr lang="sv-SE" sz="1800" b="0" i="1" dirty="0" err="1">
                          <a:solidFill>
                            <a:schemeClr val="tx1"/>
                          </a:solidFill>
                          <a:effectLst/>
                          <a:latin typeface="Noto Serif"/>
                        </a:rPr>
                        <a:t>empowers</a:t>
                      </a:r>
                      <a:r>
                        <a:rPr lang="sv-SE" sz="1800" b="0" i="1" dirty="0">
                          <a:solidFill>
                            <a:schemeClr val="tx1"/>
                          </a:solidFill>
                          <a:effectLst/>
                          <a:latin typeface="Noto Serif"/>
                        </a:rPr>
                        <a:t> the </a:t>
                      </a:r>
                      <a:r>
                        <a:rPr lang="sv-SE" sz="1800" b="0" i="1" dirty="0" err="1">
                          <a:solidFill>
                            <a:schemeClr val="tx1"/>
                          </a:solidFill>
                          <a:effectLst/>
                          <a:latin typeface="Noto Serif"/>
                        </a:rPr>
                        <a:t>child</a:t>
                      </a:r>
                      <a:r>
                        <a:rPr lang="sv-SE" sz="1800" b="0" i="1" dirty="0">
                          <a:solidFill>
                            <a:schemeClr val="tx1"/>
                          </a:solidFill>
                          <a:effectLst/>
                          <a:latin typeface="Noto Serif"/>
                        </a:rPr>
                        <a:t> to </a:t>
                      </a:r>
                      <a:r>
                        <a:rPr lang="sv-SE" sz="1800" b="0" i="1" dirty="0" err="1">
                          <a:solidFill>
                            <a:schemeClr val="tx1"/>
                          </a:solidFill>
                          <a:effectLst/>
                          <a:latin typeface="Noto Serif"/>
                        </a:rPr>
                        <a:t>learn</a:t>
                      </a:r>
                      <a:r>
                        <a:rPr lang="sv-SE" sz="1800" b="0" i="1" dirty="0">
                          <a:solidFill>
                            <a:schemeClr val="tx1"/>
                          </a:solidFill>
                          <a:effectLst/>
                          <a:latin typeface="Noto Serif"/>
                        </a:rPr>
                        <a:t> and </a:t>
                      </a:r>
                      <a:r>
                        <a:rPr lang="sv-SE" sz="1800" b="0" i="1" dirty="0" err="1">
                          <a:solidFill>
                            <a:schemeClr val="tx1"/>
                          </a:solidFill>
                          <a:effectLst/>
                          <a:latin typeface="Noto Serif"/>
                        </a:rPr>
                        <a:t>grow</a:t>
                      </a:r>
                      <a:r>
                        <a:rPr lang="sv-SE" sz="1800" b="0" i="1" dirty="0">
                          <a:solidFill>
                            <a:schemeClr val="tx1"/>
                          </a:solidFill>
                          <a:effectLst/>
                          <a:latin typeface="Noto Serif"/>
                        </a:rPr>
                        <a:t>.</a:t>
                      </a:r>
                    </a:p>
                    <a:p>
                      <a:endParaRPr lang="sv-SE" sz="1800" b="0" i="0" dirty="0">
                        <a:solidFill>
                          <a:schemeClr val="tx1"/>
                        </a:solidFill>
                        <a:effectLst/>
                        <a:latin typeface="Noto Serif"/>
                      </a:endParaRPr>
                    </a:p>
                  </a:txBody>
                  <a:tcPr marL="9525" marR="9525" marT="9525" marB="9525" anchor="ctr">
                    <a:lnL>
                      <a:noFill/>
                    </a:lnL>
                    <a:lnR>
                      <a:noFill/>
                    </a:lnR>
                    <a:lnT>
                      <a:noFill/>
                    </a:lnT>
                    <a:lnB>
                      <a:noFill/>
                    </a:lnB>
                  </a:tcPr>
                </a:tc>
                <a:extLst>
                  <a:ext uri="{0D108BD9-81ED-4DB2-BD59-A6C34878D82A}">
                    <a16:rowId xmlns:a16="http://schemas.microsoft.com/office/drawing/2014/main" val="3421757545"/>
                  </a:ext>
                </a:extLst>
              </a:tr>
              <a:tr h="1048245">
                <a:tc>
                  <a:txBody>
                    <a:bodyPr/>
                    <a:lstStyle/>
                    <a:p>
                      <a:r>
                        <a:rPr lang="sv-SE" sz="1800" b="1" dirty="0" err="1">
                          <a:solidFill>
                            <a:srgbClr val="C00000"/>
                          </a:solidFill>
                          <a:effectLst/>
                        </a:rPr>
                        <a:t>Kotahitanga</a:t>
                      </a:r>
                      <a:r>
                        <a:rPr lang="sv-SE" sz="1800" b="1" dirty="0">
                          <a:solidFill>
                            <a:srgbClr val="C00000"/>
                          </a:solidFill>
                          <a:effectLst/>
                        </a:rPr>
                        <a:t> </a:t>
                      </a:r>
                    </a:p>
                    <a:p>
                      <a:r>
                        <a:rPr lang="sv-SE" sz="1800" dirty="0" err="1">
                          <a:solidFill>
                            <a:srgbClr val="C00000"/>
                          </a:solidFill>
                        </a:rPr>
                        <a:t>Holistic</a:t>
                      </a:r>
                      <a:r>
                        <a:rPr lang="sv-SE" sz="1800" dirty="0">
                          <a:solidFill>
                            <a:srgbClr val="C00000"/>
                          </a:solidFill>
                        </a:rPr>
                        <a:t> </a:t>
                      </a:r>
                      <a:r>
                        <a:rPr lang="sv-SE" sz="1800" dirty="0" err="1">
                          <a:solidFill>
                            <a:srgbClr val="C00000"/>
                          </a:solidFill>
                        </a:rPr>
                        <a:t>development</a:t>
                      </a:r>
                      <a:endParaRPr lang="sv-SE" sz="1800" dirty="0">
                        <a:solidFill>
                          <a:srgbClr val="C00000"/>
                        </a:solidFill>
                      </a:endParaRPr>
                    </a:p>
                  </a:txBody>
                  <a:tcPr marL="9525" marR="9525" marT="9525" marB="9525" anchor="ctr">
                    <a:lnL>
                      <a:noFill/>
                    </a:lnL>
                    <a:lnR>
                      <a:noFill/>
                    </a:lnR>
                    <a:lnT>
                      <a:noFill/>
                    </a:lnT>
                    <a:lnB>
                      <a:noFill/>
                    </a:lnB>
                  </a:tcPr>
                </a:tc>
                <a:tc>
                  <a:txBody>
                    <a:bodyPr/>
                    <a:lstStyle/>
                    <a:p>
                      <a:r>
                        <a:rPr lang="sv-SE" sz="1800" dirty="0">
                          <a:solidFill>
                            <a:schemeClr val="tx1"/>
                          </a:solidFill>
                        </a:rPr>
                        <a:t> </a:t>
                      </a:r>
                      <a:r>
                        <a:rPr lang="sv-SE" sz="1800" i="1" dirty="0">
                          <a:solidFill>
                            <a:schemeClr val="tx1"/>
                          </a:solidFill>
                        </a:rPr>
                        <a:t>the </a:t>
                      </a:r>
                      <a:r>
                        <a:rPr lang="sv-SE" sz="1800" i="1" dirty="0" err="1">
                          <a:solidFill>
                            <a:schemeClr val="tx1"/>
                          </a:solidFill>
                        </a:rPr>
                        <a:t>early</a:t>
                      </a:r>
                      <a:r>
                        <a:rPr lang="sv-SE" sz="1800" i="1" dirty="0">
                          <a:solidFill>
                            <a:schemeClr val="tx1"/>
                          </a:solidFill>
                        </a:rPr>
                        <a:t> </a:t>
                      </a:r>
                      <a:r>
                        <a:rPr lang="sv-SE" sz="1800" i="1" dirty="0" err="1">
                          <a:solidFill>
                            <a:schemeClr val="tx1"/>
                          </a:solidFill>
                        </a:rPr>
                        <a:t>childhood</a:t>
                      </a:r>
                      <a:r>
                        <a:rPr lang="sv-SE" sz="1800" i="1" dirty="0">
                          <a:solidFill>
                            <a:schemeClr val="tx1"/>
                          </a:solidFill>
                        </a:rPr>
                        <a:t> curriculum </a:t>
                      </a:r>
                      <a:r>
                        <a:rPr lang="sv-SE" sz="1800" i="1" dirty="0" err="1">
                          <a:solidFill>
                            <a:schemeClr val="tx1"/>
                          </a:solidFill>
                        </a:rPr>
                        <a:t>reflects</a:t>
                      </a:r>
                      <a:r>
                        <a:rPr lang="sv-SE" sz="1800" i="1" dirty="0">
                          <a:solidFill>
                            <a:schemeClr val="tx1"/>
                          </a:solidFill>
                        </a:rPr>
                        <a:t> the </a:t>
                      </a:r>
                      <a:r>
                        <a:rPr lang="sv-SE" sz="1800" i="1" dirty="0" err="1">
                          <a:solidFill>
                            <a:schemeClr val="tx1"/>
                          </a:solidFill>
                        </a:rPr>
                        <a:t>holistic</a:t>
                      </a:r>
                      <a:r>
                        <a:rPr lang="sv-SE" sz="1800" i="1" dirty="0">
                          <a:solidFill>
                            <a:schemeClr val="tx1"/>
                          </a:solidFill>
                        </a:rPr>
                        <a:t> </a:t>
                      </a:r>
                      <a:r>
                        <a:rPr lang="sv-SE" sz="1800" i="1" dirty="0" err="1">
                          <a:solidFill>
                            <a:schemeClr val="tx1"/>
                          </a:solidFill>
                        </a:rPr>
                        <a:t>way</a:t>
                      </a:r>
                      <a:r>
                        <a:rPr lang="sv-SE" sz="1800" i="1" dirty="0">
                          <a:solidFill>
                            <a:schemeClr val="tx1"/>
                          </a:solidFill>
                        </a:rPr>
                        <a:t> </a:t>
                      </a:r>
                      <a:r>
                        <a:rPr lang="sv-SE" sz="1800" i="1" dirty="0" err="1">
                          <a:solidFill>
                            <a:schemeClr val="tx1"/>
                          </a:solidFill>
                        </a:rPr>
                        <a:t>children</a:t>
                      </a:r>
                      <a:r>
                        <a:rPr lang="sv-SE" sz="1800" i="1" dirty="0">
                          <a:solidFill>
                            <a:schemeClr val="tx1"/>
                          </a:solidFill>
                        </a:rPr>
                        <a:t> </a:t>
                      </a:r>
                      <a:r>
                        <a:rPr lang="sv-SE" sz="1800" i="1" dirty="0" err="1">
                          <a:solidFill>
                            <a:schemeClr val="tx1"/>
                          </a:solidFill>
                        </a:rPr>
                        <a:t>learn</a:t>
                      </a:r>
                      <a:r>
                        <a:rPr lang="sv-SE" sz="1800" i="1" dirty="0">
                          <a:solidFill>
                            <a:schemeClr val="tx1"/>
                          </a:solidFill>
                        </a:rPr>
                        <a:t> and </a:t>
                      </a:r>
                      <a:r>
                        <a:rPr lang="sv-SE" sz="1800" i="1" dirty="0" err="1">
                          <a:solidFill>
                            <a:schemeClr val="tx1"/>
                          </a:solidFill>
                        </a:rPr>
                        <a:t>grow</a:t>
                      </a:r>
                      <a:endParaRPr lang="sv-SE" sz="1800" dirty="0">
                        <a:solidFill>
                          <a:schemeClr val="tx1"/>
                        </a:solidFill>
                      </a:endParaRPr>
                    </a:p>
                  </a:txBody>
                  <a:tcPr marL="9525" marR="9525" marT="9525" marB="9525" anchor="ctr">
                    <a:lnL>
                      <a:noFill/>
                    </a:lnL>
                    <a:lnR>
                      <a:noFill/>
                    </a:lnR>
                    <a:lnT>
                      <a:noFill/>
                    </a:lnT>
                    <a:lnB>
                      <a:noFill/>
                    </a:lnB>
                  </a:tcPr>
                </a:tc>
                <a:extLst>
                  <a:ext uri="{0D108BD9-81ED-4DB2-BD59-A6C34878D82A}">
                    <a16:rowId xmlns:a16="http://schemas.microsoft.com/office/drawing/2014/main" val="1903341078"/>
                  </a:ext>
                </a:extLst>
              </a:tr>
              <a:tr h="1305835">
                <a:tc>
                  <a:txBody>
                    <a:bodyPr/>
                    <a:lstStyle/>
                    <a:p>
                      <a:r>
                        <a:rPr lang="sv-SE" sz="1800" b="1" dirty="0" err="1">
                          <a:solidFill>
                            <a:srgbClr val="C00000"/>
                          </a:solidFill>
                          <a:effectLst/>
                        </a:rPr>
                        <a:t>Whanau</a:t>
                      </a:r>
                      <a:r>
                        <a:rPr lang="sv-SE" sz="1800" b="1" dirty="0">
                          <a:solidFill>
                            <a:srgbClr val="C00000"/>
                          </a:solidFill>
                          <a:effectLst/>
                        </a:rPr>
                        <a:t> </a:t>
                      </a:r>
                      <a:r>
                        <a:rPr lang="sv-SE" sz="1800" b="1" dirty="0" err="1">
                          <a:solidFill>
                            <a:srgbClr val="C00000"/>
                          </a:solidFill>
                          <a:effectLst/>
                        </a:rPr>
                        <a:t>tangata</a:t>
                      </a:r>
                      <a:endParaRPr lang="sv-SE" sz="1800" b="1" dirty="0">
                        <a:solidFill>
                          <a:srgbClr val="C00000"/>
                        </a:solidFill>
                        <a:effectLst/>
                      </a:endParaRPr>
                    </a:p>
                    <a:p>
                      <a:r>
                        <a:rPr lang="sv-SE" sz="1800" dirty="0" err="1">
                          <a:solidFill>
                            <a:srgbClr val="C00000"/>
                          </a:solidFill>
                        </a:rPr>
                        <a:t>Family</a:t>
                      </a:r>
                      <a:r>
                        <a:rPr lang="sv-SE" sz="1800" dirty="0">
                          <a:solidFill>
                            <a:srgbClr val="C00000"/>
                          </a:solidFill>
                        </a:rPr>
                        <a:t> and </a:t>
                      </a:r>
                      <a:r>
                        <a:rPr lang="sv-SE" sz="1800" dirty="0" err="1">
                          <a:solidFill>
                            <a:srgbClr val="C00000"/>
                          </a:solidFill>
                        </a:rPr>
                        <a:t>community</a:t>
                      </a:r>
                      <a:endParaRPr lang="sv-SE" sz="1800" dirty="0">
                        <a:solidFill>
                          <a:srgbClr val="C00000"/>
                        </a:solidFill>
                      </a:endParaRPr>
                    </a:p>
                  </a:txBody>
                  <a:tcPr marL="9525" marR="9525" marT="9525" marB="9525" anchor="ctr">
                    <a:lnL>
                      <a:noFill/>
                    </a:lnL>
                    <a:lnR>
                      <a:noFill/>
                    </a:lnR>
                    <a:lnT>
                      <a:noFill/>
                    </a:lnT>
                    <a:lnB>
                      <a:noFill/>
                    </a:lnB>
                  </a:tcPr>
                </a:tc>
                <a:tc>
                  <a:txBody>
                    <a:bodyPr/>
                    <a:lstStyle/>
                    <a:p>
                      <a:r>
                        <a:rPr lang="sv-SE" sz="1800" i="1" dirty="0">
                          <a:solidFill>
                            <a:schemeClr val="tx1"/>
                          </a:solidFill>
                        </a:rPr>
                        <a:t>the </a:t>
                      </a:r>
                      <a:r>
                        <a:rPr lang="sv-SE" sz="1800" i="1" dirty="0" err="1">
                          <a:solidFill>
                            <a:schemeClr val="tx1"/>
                          </a:solidFill>
                        </a:rPr>
                        <a:t>wider</a:t>
                      </a:r>
                      <a:r>
                        <a:rPr lang="sv-SE" sz="1800" i="1" dirty="0">
                          <a:solidFill>
                            <a:schemeClr val="tx1"/>
                          </a:solidFill>
                        </a:rPr>
                        <a:t> </a:t>
                      </a:r>
                      <a:r>
                        <a:rPr lang="sv-SE" sz="1800" i="1" dirty="0" err="1">
                          <a:solidFill>
                            <a:schemeClr val="tx1"/>
                          </a:solidFill>
                        </a:rPr>
                        <a:t>world</a:t>
                      </a:r>
                      <a:r>
                        <a:rPr lang="sv-SE" sz="1800" i="1" dirty="0">
                          <a:solidFill>
                            <a:schemeClr val="tx1"/>
                          </a:solidFill>
                        </a:rPr>
                        <a:t> </a:t>
                      </a:r>
                      <a:r>
                        <a:rPr lang="sv-SE" sz="1800" i="1" dirty="0" err="1">
                          <a:solidFill>
                            <a:schemeClr val="tx1"/>
                          </a:solidFill>
                        </a:rPr>
                        <a:t>of</a:t>
                      </a:r>
                      <a:r>
                        <a:rPr lang="sv-SE" sz="1800" i="1" dirty="0">
                          <a:solidFill>
                            <a:schemeClr val="tx1"/>
                          </a:solidFill>
                        </a:rPr>
                        <a:t> </a:t>
                      </a:r>
                      <a:r>
                        <a:rPr lang="sv-SE" sz="1800" i="1" dirty="0" err="1">
                          <a:solidFill>
                            <a:schemeClr val="tx1"/>
                          </a:solidFill>
                        </a:rPr>
                        <a:t>family</a:t>
                      </a:r>
                      <a:r>
                        <a:rPr lang="sv-SE" sz="1800" i="1" dirty="0">
                          <a:solidFill>
                            <a:schemeClr val="tx1"/>
                          </a:solidFill>
                        </a:rPr>
                        <a:t> and </a:t>
                      </a:r>
                      <a:r>
                        <a:rPr lang="sv-SE" sz="1800" i="1" dirty="0" err="1">
                          <a:solidFill>
                            <a:schemeClr val="tx1"/>
                          </a:solidFill>
                        </a:rPr>
                        <a:t>community</a:t>
                      </a:r>
                      <a:r>
                        <a:rPr lang="sv-SE" sz="1800" i="1" dirty="0">
                          <a:solidFill>
                            <a:schemeClr val="tx1"/>
                          </a:solidFill>
                        </a:rPr>
                        <a:t> is an integral part </a:t>
                      </a:r>
                      <a:r>
                        <a:rPr lang="sv-SE" sz="1800" i="1" dirty="0" err="1">
                          <a:solidFill>
                            <a:schemeClr val="tx1"/>
                          </a:solidFill>
                        </a:rPr>
                        <a:t>of</a:t>
                      </a:r>
                      <a:r>
                        <a:rPr lang="sv-SE" sz="1800" i="1" dirty="0">
                          <a:solidFill>
                            <a:schemeClr val="tx1"/>
                          </a:solidFill>
                        </a:rPr>
                        <a:t> the </a:t>
                      </a:r>
                      <a:r>
                        <a:rPr lang="sv-SE" sz="1800" i="1" dirty="0" err="1">
                          <a:solidFill>
                            <a:schemeClr val="tx1"/>
                          </a:solidFill>
                        </a:rPr>
                        <a:t>early</a:t>
                      </a:r>
                      <a:r>
                        <a:rPr lang="sv-SE" sz="1800" i="1" dirty="0">
                          <a:solidFill>
                            <a:schemeClr val="tx1"/>
                          </a:solidFill>
                        </a:rPr>
                        <a:t> </a:t>
                      </a:r>
                      <a:r>
                        <a:rPr lang="sv-SE" sz="1800" i="1" dirty="0" err="1">
                          <a:solidFill>
                            <a:schemeClr val="tx1"/>
                          </a:solidFill>
                        </a:rPr>
                        <a:t>childhood</a:t>
                      </a:r>
                      <a:r>
                        <a:rPr lang="sv-SE" sz="1800" i="1" dirty="0">
                          <a:solidFill>
                            <a:schemeClr val="tx1"/>
                          </a:solidFill>
                        </a:rPr>
                        <a:t> curriculum</a:t>
                      </a:r>
                      <a:endParaRPr lang="sv-SE" sz="1800" dirty="0">
                        <a:solidFill>
                          <a:schemeClr val="tx1"/>
                        </a:solidFill>
                      </a:endParaRPr>
                    </a:p>
                  </a:txBody>
                  <a:tcPr marL="9525" marR="9525" marT="9525" marB="9525" anchor="ctr">
                    <a:lnL>
                      <a:noFill/>
                    </a:lnL>
                    <a:lnR>
                      <a:noFill/>
                    </a:lnR>
                    <a:lnT>
                      <a:noFill/>
                    </a:lnT>
                    <a:lnB>
                      <a:noFill/>
                    </a:lnB>
                  </a:tcPr>
                </a:tc>
                <a:extLst>
                  <a:ext uri="{0D108BD9-81ED-4DB2-BD59-A6C34878D82A}">
                    <a16:rowId xmlns:a16="http://schemas.microsoft.com/office/drawing/2014/main" val="2858823955"/>
                  </a:ext>
                </a:extLst>
              </a:tr>
              <a:tr h="1580837">
                <a:tc>
                  <a:txBody>
                    <a:bodyPr/>
                    <a:lstStyle/>
                    <a:p>
                      <a:r>
                        <a:rPr lang="sv-SE" sz="1800" b="1" dirty="0">
                          <a:solidFill>
                            <a:srgbClr val="C00000"/>
                          </a:solidFill>
                          <a:effectLst/>
                        </a:rPr>
                        <a:t>Nga </a:t>
                      </a:r>
                      <a:r>
                        <a:rPr lang="sv-SE" sz="1800" b="1" dirty="0" err="1">
                          <a:solidFill>
                            <a:srgbClr val="C00000"/>
                          </a:solidFill>
                          <a:effectLst/>
                        </a:rPr>
                        <a:t>Hononga</a:t>
                      </a:r>
                      <a:endParaRPr lang="sv-SE" sz="1800" b="1" dirty="0">
                        <a:solidFill>
                          <a:srgbClr val="C00000"/>
                        </a:solidFill>
                        <a:effectLst/>
                      </a:endParaRPr>
                    </a:p>
                    <a:p>
                      <a:r>
                        <a:rPr lang="sv-SE" sz="1800" dirty="0">
                          <a:solidFill>
                            <a:srgbClr val="C00000"/>
                          </a:solidFill>
                        </a:rPr>
                        <a:t>Relationships</a:t>
                      </a:r>
                    </a:p>
                  </a:txBody>
                  <a:tcPr marL="9525" marR="9525" marT="9525" marB="9525" anchor="ctr">
                    <a:lnL>
                      <a:noFill/>
                    </a:lnL>
                    <a:lnR>
                      <a:noFill/>
                    </a:lnR>
                    <a:lnT>
                      <a:noFill/>
                    </a:lnT>
                    <a:lnB>
                      <a:noFill/>
                    </a:lnB>
                  </a:tcPr>
                </a:tc>
                <a:tc>
                  <a:txBody>
                    <a:bodyPr/>
                    <a:lstStyle/>
                    <a:p>
                      <a:r>
                        <a:rPr lang="sv-SE" sz="1800" i="1" dirty="0" err="1">
                          <a:solidFill>
                            <a:schemeClr val="tx1"/>
                          </a:solidFill>
                        </a:rPr>
                        <a:t>children</a:t>
                      </a:r>
                      <a:r>
                        <a:rPr lang="sv-SE" sz="1800" i="1" dirty="0">
                          <a:solidFill>
                            <a:schemeClr val="tx1"/>
                          </a:solidFill>
                        </a:rPr>
                        <a:t> </a:t>
                      </a:r>
                      <a:r>
                        <a:rPr lang="sv-SE" sz="1800" i="1" dirty="0" err="1">
                          <a:solidFill>
                            <a:schemeClr val="tx1"/>
                          </a:solidFill>
                        </a:rPr>
                        <a:t>learn</a:t>
                      </a:r>
                      <a:r>
                        <a:rPr lang="sv-SE" sz="1800" i="1" dirty="0">
                          <a:solidFill>
                            <a:schemeClr val="tx1"/>
                          </a:solidFill>
                        </a:rPr>
                        <a:t> </a:t>
                      </a:r>
                      <a:r>
                        <a:rPr lang="sv-SE" sz="1800" i="1" dirty="0" err="1">
                          <a:solidFill>
                            <a:schemeClr val="tx1"/>
                          </a:solidFill>
                        </a:rPr>
                        <a:t>through</a:t>
                      </a:r>
                      <a:r>
                        <a:rPr lang="sv-SE" sz="1800" i="1" dirty="0">
                          <a:solidFill>
                            <a:schemeClr val="tx1"/>
                          </a:solidFill>
                        </a:rPr>
                        <a:t> </a:t>
                      </a:r>
                      <a:r>
                        <a:rPr lang="sv-SE" sz="1800" i="1" dirty="0" err="1">
                          <a:solidFill>
                            <a:schemeClr val="tx1"/>
                          </a:solidFill>
                        </a:rPr>
                        <a:t>responsive</a:t>
                      </a:r>
                      <a:r>
                        <a:rPr lang="sv-SE" sz="1800" i="1" dirty="0">
                          <a:solidFill>
                            <a:schemeClr val="tx1"/>
                          </a:solidFill>
                        </a:rPr>
                        <a:t> and </a:t>
                      </a:r>
                      <a:r>
                        <a:rPr lang="sv-SE" sz="1800" i="1" dirty="0" err="1">
                          <a:solidFill>
                            <a:schemeClr val="tx1"/>
                          </a:solidFill>
                        </a:rPr>
                        <a:t>reciprocal</a:t>
                      </a:r>
                      <a:r>
                        <a:rPr lang="sv-SE" sz="1800" i="1" dirty="0">
                          <a:solidFill>
                            <a:schemeClr val="tx1"/>
                          </a:solidFill>
                        </a:rPr>
                        <a:t> relationships </a:t>
                      </a:r>
                      <a:r>
                        <a:rPr lang="sv-SE" sz="1800" i="1" dirty="0" err="1">
                          <a:solidFill>
                            <a:schemeClr val="tx1"/>
                          </a:solidFill>
                        </a:rPr>
                        <a:t>with</a:t>
                      </a:r>
                      <a:r>
                        <a:rPr lang="sv-SE" sz="1800" i="1" dirty="0">
                          <a:solidFill>
                            <a:schemeClr val="tx1"/>
                          </a:solidFill>
                        </a:rPr>
                        <a:t> </a:t>
                      </a:r>
                      <a:r>
                        <a:rPr lang="sv-SE" sz="1800" i="1" dirty="0" err="1">
                          <a:solidFill>
                            <a:schemeClr val="tx1"/>
                          </a:solidFill>
                        </a:rPr>
                        <a:t>people</a:t>
                      </a:r>
                      <a:r>
                        <a:rPr lang="sv-SE" sz="1800" i="1" dirty="0">
                          <a:solidFill>
                            <a:schemeClr val="tx1"/>
                          </a:solidFill>
                        </a:rPr>
                        <a:t>, </a:t>
                      </a:r>
                      <a:r>
                        <a:rPr lang="sv-SE" sz="1800" i="1" dirty="0" err="1">
                          <a:solidFill>
                            <a:schemeClr val="tx1"/>
                          </a:solidFill>
                        </a:rPr>
                        <a:t>places</a:t>
                      </a:r>
                      <a:r>
                        <a:rPr lang="sv-SE" sz="1800" i="1" dirty="0">
                          <a:solidFill>
                            <a:schemeClr val="tx1"/>
                          </a:solidFill>
                        </a:rPr>
                        <a:t> and </a:t>
                      </a:r>
                      <a:r>
                        <a:rPr lang="sv-SE" sz="1800" i="1" dirty="0" err="1">
                          <a:solidFill>
                            <a:schemeClr val="tx1"/>
                          </a:solidFill>
                        </a:rPr>
                        <a:t>things</a:t>
                      </a:r>
                      <a:endParaRPr lang="sv-SE" sz="1800" dirty="0">
                        <a:solidFill>
                          <a:schemeClr val="tx1"/>
                        </a:solidFill>
                      </a:endParaRPr>
                    </a:p>
                  </a:txBody>
                  <a:tcPr marL="9525" marR="9525" marT="9525" marB="9525" anchor="ctr">
                    <a:lnL>
                      <a:noFill/>
                    </a:lnL>
                    <a:lnR>
                      <a:noFill/>
                    </a:lnR>
                    <a:lnT>
                      <a:noFill/>
                    </a:lnT>
                    <a:lnB>
                      <a:noFill/>
                    </a:lnB>
                  </a:tcPr>
                </a:tc>
                <a:extLst>
                  <a:ext uri="{0D108BD9-81ED-4DB2-BD59-A6C34878D82A}">
                    <a16:rowId xmlns:a16="http://schemas.microsoft.com/office/drawing/2014/main" val="1647759873"/>
                  </a:ext>
                </a:extLst>
              </a:tr>
            </a:tbl>
          </a:graphicData>
        </a:graphic>
      </p:graphicFrame>
    </p:spTree>
    <p:extLst>
      <p:ext uri="{BB962C8B-B14F-4D97-AF65-F5344CB8AC3E}">
        <p14:creationId xmlns:p14="http://schemas.microsoft.com/office/powerpoint/2010/main" val="105336424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Ορθογώνιο 8">
            <a:extLst>
              <a:ext uri="{FF2B5EF4-FFF2-40B4-BE49-F238E27FC236}">
                <a16:creationId xmlns:a16="http://schemas.microsoft.com/office/drawing/2014/main" id="{7F4FFB80-AD04-44D3-9FD7-BB001A881315}"/>
              </a:ext>
            </a:extLst>
          </p:cNvPr>
          <p:cNvSpPr/>
          <p:nvPr/>
        </p:nvSpPr>
        <p:spPr>
          <a:xfrm flipH="1" flipV="1">
            <a:off x="27803" y="3628681"/>
            <a:ext cx="9144000" cy="2372069"/>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350"/>
          </a:p>
        </p:txBody>
      </p:sp>
      <p:sp>
        <p:nvSpPr>
          <p:cNvPr id="8" name="Ορθογώνιο 7">
            <a:extLst>
              <a:ext uri="{FF2B5EF4-FFF2-40B4-BE49-F238E27FC236}">
                <a16:creationId xmlns:a16="http://schemas.microsoft.com/office/drawing/2014/main" id="{AE748CD8-BCE1-421E-AF07-E35AAFEF1380}"/>
              </a:ext>
            </a:extLst>
          </p:cNvPr>
          <p:cNvSpPr/>
          <p:nvPr/>
        </p:nvSpPr>
        <p:spPr>
          <a:xfrm flipH="1" flipV="1">
            <a:off x="0" y="1397347"/>
            <a:ext cx="9144000" cy="2372069"/>
          </a:xfrm>
          <a:prstGeom prst="rect">
            <a:avLst/>
          </a:prstGeom>
          <a:solidFill>
            <a:schemeClr val="accent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350"/>
          </a:p>
        </p:txBody>
      </p:sp>
      <p:sp>
        <p:nvSpPr>
          <p:cNvPr id="2" name="Ορθογώνιο 1">
            <a:extLst>
              <a:ext uri="{FF2B5EF4-FFF2-40B4-BE49-F238E27FC236}">
                <a16:creationId xmlns:a16="http://schemas.microsoft.com/office/drawing/2014/main" id="{1FA462A2-E54E-4E18-89F5-397AE52D1A3A}"/>
              </a:ext>
            </a:extLst>
          </p:cNvPr>
          <p:cNvSpPr/>
          <p:nvPr/>
        </p:nvSpPr>
        <p:spPr>
          <a:xfrm>
            <a:off x="473068" y="370913"/>
            <a:ext cx="8137532" cy="830997"/>
          </a:xfrm>
          <a:prstGeom prst="rect">
            <a:avLst/>
          </a:prstGeom>
        </p:spPr>
        <p:txBody>
          <a:bodyPr wrap="square">
            <a:spAutoFit/>
          </a:bodyPr>
          <a:lstStyle/>
          <a:p>
            <a:pPr algn="ctr"/>
            <a:r>
              <a:rPr lang="en-US" sz="2400" b="1" dirty="0"/>
              <a:t>MONITORIAL SCHOOLS</a:t>
            </a:r>
            <a:r>
              <a:rPr lang="el-GR" sz="2400" b="1" dirty="0"/>
              <a:t> </a:t>
            </a:r>
            <a:r>
              <a:rPr lang="sv-SE" sz="2400" b="1" dirty="0"/>
              <a:t>-  </a:t>
            </a:r>
            <a:r>
              <a:rPr lang="el-GR" sz="2400" b="1" dirty="0"/>
              <a:t>εκπαίδευση στο πλαίσιο της αποικιοκρατίας στις αρχές του 19</a:t>
            </a:r>
            <a:r>
              <a:rPr lang="el-GR" sz="2400" b="1" baseline="30000" dirty="0"/>
              <a:t>ου</a:t>
            </a:r>
            <a:r>
              <a:rPr lang="el-GR" sz="2400" b="1" dirty="0"/>
              <a:t> αιώνα </a:t>
            </a:r>
            <a:endParaRPr lang="en-US" sz="2400" b="1" dirty="0"/>
          </a:p>
        </p:txBody>
      </p:sp>
      <p:sp>
        <p:nvSpPr>
          <p:cNvPr id="3" name="Ορθογώνιο 2">
            <a:extLst>
              <a:ext uri="{FF2B5EF4-FFF2-40B4-BE49-F238E27FC236}">
                <a16:creationId xmlns:a16="http://schemas.microsoft.com/office/drawing/2014/main" id="{68BDACC2-4DE4-4FE6-8C5B-853AF2C44C35}"/>
              </a:ext>
            </a:extLst>
          </p:cNvPr>
          <p:cNvSpPr/>
          <p:nvPr/>
        </p:nvSpPr>
        <p:spPr>
          <a:xfrm>
            <a:off x="27803" y="1766680"/>
            <a:ext cx="5120667" cy="1200329"/>
          </a:xfrm>
          <a:prstGeom prst="rect">
            <a:avLst/>
          </a:prstGeom>
        </p:spPr>
        <p:txBody>
          <a:bodyPr wrap="square">
            <a:spAutoFit/>
          </a:bodyPr>
          <a:lstStyle/>
          <a:p>
            <a:r>
              <a:rPr lang="en-US" sz="2400" dirty="0"/>
              <a:t>Joseph Lancaster 1753-1832</a:t>
            </a:r>
          </a:p>
          <a:p>
            <a:r>
              <a:rPr lang="el-GR" sz="2400" dirty="0"/>
              <a:t>1803 Βελτιώσεις στην Εκπαίδευση</a:t>
            </a:r>
          </a:p>
          <a:p>
            <a:r>
              <a:rPr lang="en-US" sz="2400" dirty="0"/>
              <a:t>1814 </a:t>
            </a:r>
            <a:r>
              <a:rPr lang="en-US" sz="2400" b="1" dirty="0">
                <a:solidFill>
                  <a:srgbClr val="C00000"/>
                </a:solidFill>
              </a:rPr>
              <a:t>British Foreign School</a:t>
            </a:r>
            <a:r>
              <a:rPr lang="el-GR" sz="2400" b="1" dirty="0">
                <a:solidFill>
                  <a:srgbClr val="C00000"/>
                </a:solidFill>
              </a:rPr>
              <a:t> </a:t>
            </a:r>
            <a:r>
              <a:rPr lang="en-US" sz="2400" b="1" dirty="0">
                <a:solidFill>
                  <a:srgbClr val="C00000"/>
                </a:solidFill>
              </a:rPr>
              <a:t>Society</a:t>
            </a:r>
            <a:endParaRPr lang="el-GR" sz="2400" b="1" dirty="0">
              <a:solidFill>
                <a:srgbClr val="C00000"/>
              </a:solidFill>
            </a:endParaRPr>
          </a:p>
        </p:txBody>
      </p:sp>
      <p:sp>
        <p:nvSpPr>
          <p:cNvPr id="4" name="Ορθογώνιο 3">
            <a:extLst>
              <a:ext uri="{FF2B5EF4-FFF2-40B4-BE49-F238E27FC236}">
                <a16:creationId xmlns:a16="http://schemas.microsoft.com/office/drawing/2014/main" id="{98DAB1B2-4CDF-4B2E-B9FC-C46022167242}"/>
              </a:ext>
            </a:extLst>
          </p:cNvPr>
          <p:cNvSpPr/>
          <p:nvPr/>
        </p:nvSpPr>
        <p:spPr>
          <a:xfrm>
            <a:off x="4318552" y="3914076"/>
            <a:ext cx="5118652" cy="1569660"/>
          </a:xfrm>
          <a:prstGeom prst="rect">
            <a:avLst/>
          </a:prstGeom>
        </p:spPr>
        <p:txBody>
          <a:bodyPr wrap="square">
            <a:spAutoFit/>
          </a:bodyPr>
          <a:lstStyle/>
          <a:p>
            <a:r>
              <a:rPr lang="en-US" sz="2400" dirty="0"/>
              <a:t>Andrew Bell 1778-1838</a:t>
            </a:r>
          </a:p>
          <a:p>
            <a:r>
              <a:rPr lang="en-US" sz="2400" dirty="0"/>
              <a:t>1797</a:t>
            </a:r>
            <a:r>
              <a:rPr lang="el-GR" sz="2400" dirty="0"/>
              <a:t> Ένα πείραμα στην Εκπαίδευση</a:t>
            </a:r>
            <a:endParaRPr lang="en-US" sz="2400" dirty="0"/>
          </a:p>
          <a:p>
            <a:r>
              <a:rPr lang="en-US" sz="2400" dirty="0"/>
              <a:t>1811 National Society</a:t>
            </a:r>
            <a:endParaRPr lang="el-GR" sz="2400" dirty="0"/>
          </a:p>
          <a:p>
            <a:r>
              <a:rPr lang="en-US" sz="2400" dirty="0"/>
              <a:t>for the Education of the</a:t>
            </a:r>
            <a:r>
              <a:rPr lang="el-GR" sz="2400" dirty="0"/>
              <a:t> </a:t>
            </a:r>
            <a:r>
              <a:rPr lang="sv-SE" sz="2400" dirty="0"/>
              <a:t>P</a:t>
            </a:r>
            <a:r>
              <a:rPr lang="en-US" sz="2400" dirty="0" err="1"/>
              <a:t>oor</a:t>
            </a:r>
            <a:endParaRPr lang="el-GR" sz="2400" dirty="0"/>
          </a:p>
        </p:txBody>
      </p:sp>
      <p:pic>
        <p:nvPicPr>
          <p:cNvPr id="5" name="Εικόνα 4">
            <a:extLst>
              <a:ext uri="{FF2B5EF4-FFF2-40B4-BE49-F238E27FC236}">
                <a16:creationId xmlns:a16="http://schemas.microsoft.com/office/drawing/2014/main" id="{5258426F-0FAC-4668-8E6D-EC2C2FEEB5C3}"/>
              </a:ext>
            </a:extLst>
          </p:cNvPr>
          <p:cNvPicPr>
            <a:picLocks noChangeAspect="1"/>
          </p:cNvPicPr>
          <p:nvPr/>
        </p:nvPicPr>
        <p:blipFill>
          <a:blip r:embed="rId3"/>
          <a:stretch>
            <a:fillRect/>
          </a:stretch>
        </p:blipFill>
        <p:spPr>
          <a:xfrm>
            <a:off x="4599803" y="1576679"/>
            <a:ext cx="1659057" cy="1967696"/>
          </a:xfrm>
          <a:prstGeom prst="rect">
            <a:avLst/>
          </a:prstGeom>
        </p:spPr>
      </p:pic>
      <p:pic>
        <p:nvPicPr>
          <p:cNvPr id="6" name="Εικόνα 5">
            <a:extLst>
              <a:ext uri="{FF2B5EF4-FFF2-40B4-BE49-F238E27FC236}">
                <a16:creationId xmlns:a16="http://schemas.microsoft.com/office/drawing/2014/main" id="{5B344054-F26D-4FEB-8404-5ECFF96BCE0B}"/>
              </a:ext>
            </a:extLst>
          </p:cNvPr>
          <p:cNvPicPr>
            <a:picLocks noChangeAspect="1"/>
          </p:cNvPicPr>
          <p:nvPr/>
        </p:nvPicPr>
        <p:blipFill>
          <a:blip r:embed="rId4"/>
          <a:stretch>
            <a:fillRect/>
          </a:stretch>
        </p:blipFill>
        <p:spPr>
          <a:xfrm>
            <a:off x="6258859" y="1508849"/>
            <a:ext cx="2918459" cy="2103356"/>
          </a:xfrm>
          <a:prstGeom prst="rect">
            <a:avLst/>
          </a:prstGeom>
        </p:spPr>
      </p:pic>
      <p:pic>
        <p:nvPicPr>
          <p:cNvPr id="7" name="Εικόνα 6">
            <a:extLst>
              <a:ext uri="{FF2B5EF4-FFF2-40B4-BE49-F238E27FC236}">
                <a16:creationId xmlns:a16="http://schemas.microsoft.com/office/drawing/2014/main" id="{BF22A925-1D1F-44D5-95ED-FC4907F8BC3A}"/>
              </a:ext>
            </a:extLst>
          </p:cNvPr>
          <p:cNvPicPr>
            <a:picLocks noChangeAspect="1"/>
          </p:cNvPicPr>
          <p:nvPr/>
        </p:nvPicPr>
        <p:blipFill>
          <a:blip r:embed="rId5"/>
          <a:stretch>
            <a:fillRect/>
          </a:stretch>
        </p:blipFill>
        <p:spPr>
          <a:xfrm>
            <a:off x="0" y="3026641"/>
            <a:ext cx="4215638" cy="3046535"/>
          </a:xfrm>
          <a:prstGeom prst="rect">
            <a:avLst/>
          </a:prstGeom>
        </p:spPr>
      </p:pic>
    </p:spTree>
    <p:extLst>
      <p:ext uri="{BB962C8B-B14F-4D97-AF65-F5344CB8AC3E}">
        <p14:creationId xmlns:p14="http://schemas.microsoft.com/office/powerpoint/2010/main" val="208182626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4A34A34B-68C9-47D0-8031-70A5C098D1C1}"/>
              </a:ext>
            </a:extLst>
          </p:cNvPr>
          <p:cNvPicPr>
            <a:picLocks noChangeAspect="1"/>
          </p:cNvPicPr>
          <p:nvPr/>
        </p:nvPicPr>
        <p:blipFill>
          <a:blip r:embed="rId3"/>
          <a:stretch>
            <a:fillRect/>
          </a:stretch>
        </p:blipFill>
        <p:spPr>
          <a:xfrm>
            <a:off x="4494628" y="1662877"/>
            <a:ext cx="4649372" cy="2497607"/>
          </a:xfrm>
          <a:prstGeom prst="rect">
            <a:avLst/>
          </a:prstGeom>
        </p:spPr>
      </p:pic>
      <p:pic>
        <p:nvPicPr>
          <p:cNvPr id="3" name="Εικόνα 2">
            <a:extLst>
              <a:ext uri="{FF2B5EF4-FFF2-40B4-BE49-F238E27FC236}">
                <a16:creationId xmlns:a16="http://schemas.microsoft.com/office/drawing/2014/main" id="{536E0FFD-1A18-4130-AA1A-D915CF1C3746}"/>
              </a:ext>
            </a:extLst>
          </p:cNvPr>
          <p:cNvPicPr>
            <a:picLocks noChangeAspect="1"/>
          </p:cNvPicPr>
          <p:nvPr/>
        </p:nvPicPr>
        <p:blipFill>
          <a:blip r:embed="rId4"/>
          <a:stretch>
            <a:fillRect/>
          </a:stretch>
        </p:blipFill>
        <p:spPr>
          <a:xfrm>
            <a:off x="3398323" y="3858448"/>
            <a:ext cx="5745677" cy="2031519"/>
          </a:xfrm>
          <a:prstGeom prst="rect">
            <a:avLst/>
          </a:prstGeom>
        </p:spPr>
      </p:pic>
      <p:pic>
        <p:nvPicPr>
          <p:cNvPr id="4" name="Εικόνα 3">
            <a:extLst>
              <a:ext uri="{FF2B5EF4-FFF2-40B4-BE49-F238E27FC236}">
                <a16:creationId xmlns:a16="http://schemas.microsoft.com/office/drawing/2014/main" id="{1AFFB730-663B-4554-B2DA-A729783F2677}"/>
              </a:ext>
            </a:extLst>
          </p:cNvPr>
          <p:cNvPicPr>
            <a:picLocks noChangeAspect="1"/>
          </p:cNvPicPr>
          <p:nvPr/>
        </p:nvPicPr>
        <p:blipFill>
          <a:blip r:embed="rId5"/>
          <a:stretch>
            <a:fillRect/>
          </a:stretch>
        </p:blipFill>
        <p:spPr>
          <a:xfrm>
            <a:off x="-1" y="857251"/>
            <a:ext cx="3398323" cy="5311211"/>
          </a:xfrm>
          <a:prstGeom prst="rect">
            <a:avLst/>
          </a:prstGeom>
        </p:spPr>
      </p:pic>
      <p:sp>
        <p:nvSpPr>
          <p:cNvPr id="5" name="Ορθογώνιο 4">
            <a:extLst>
              <a:ext uri="{FF2B5EF4-FFF2-40B4-BE49-F238E27FC236}">
                <a16:creationId xmlns:a16="http://schemas.microsoft.com/office/drawing/2014/main" id="{FEA48B5B-5D66-4535-BF5F-2A9CC7B085B9}"/>
              </a:ext>
            </a:extLst>
          </p:cNvPr>
          <p:cNvSpPr/>
          <p:nvPr/>
        </p:nvSpPr>
        <p:spPr>
          <a:xfrm>
            <a:off x="4494627" y="1145979"/>
            <a:ext cx="3761672" cy="830997"/>
          </a:xfrm>
          <a:prstGeom prst="rect">
            <a:avLst/>
          </a:prstGeom>
        </p:spPr>
        <p:txBody>
          <a:bodyPr wrap="none">
            <a:spAutoFit/>
          </a:bodyPr>
          <a:lstStyle/>
          <a:p>
            <a:r>
              <a:rPr lang="en-US" sz="2400" b="1" dirty="0"/>
              <a:t>STANDARDISED</a:t>
            </a:r>
            <a:r>
              <a:rPr lang="en-US" sz="2400" b="1" dirty="0">
                <a:latin typeface="Optima-Bold"/>
              </a:rPr>
              <a:t> LEARNING</a:t>
            </a:r>
            <a:endParaRPr lang="el-GR" sz="2400" b="1" dirty="0">
              <a:latin typeface="Optima-Bold"/>
            </a:endParaRPr>
          </a:p>
          <a:p>
            <a:pPr algn="ctr"/>
            <a:r>
              <a:rPr lang="en-US" sz="2400" b="1" dirty="0">
                <a:latin typeface="Optima-Bold"/>
              </a:rPr>
              <a:t>USING MONITORS</a:t>
            </a:r>
            <a:endParaRPr lang="el-GR" sz="2400" dirty="0"/>
          </a:p>
        </p:txBody>
      </p:sp>
    </p:spTree>
    <p:extLst>
      <p:ext uri="{BB962C8B-B14F-4D97-AF65-F5344CB8AC3E}">
        <p14:creationId xmlns:p14="http://schemas.microsoft.com/office/powerpoint/2010/main" val="235110701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0" descr="C:\Users\ADMINP~1\AppData\Local\Temp\FineReader12.00\media\image39.jpeg">
            <a:extLst>
              <a:ext uri="{FF2B5EF4-FFF2-40B4-BE49-F238E27FC236}">
                <a16:creationId xmlns:a16="http://schemas.microsoft.com/office/drawing/2014/main" id="{48073C97-B6B8-4FB5-BB91-67505A05921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 y="857251"/>
            <a:ext cx="3856382" cy="3399182"/>
          </a:xfrm>
          <a:prstGeom prst="rect">
            <a:avLst/>
          </a:prstGeom>
          <a:noFill/>
        </p:spPr>
      </p:pic>
      <p:pic>
        <p:nvPicPr>
          <p:cNvPr id="4" name="Εικόνα 3">
            <a:extLst>
              <a:ext uri="{FF2B5EF4-FFF2-40B4-BE49-F238E27FC236}">
                <a16:creationId xmlns:a16="http://schemas.microsoft.com/office/drawing/2014/main" id="{7C438DFB-349B-4BD5-905A-EED40F36694F}"/>
              </a:ext>
            </a:extLst>
          </p:cNvPr>
          <p:cNvPicPr>
            <a:picLocks noChangeAspect="1"/>
          </p:cNvPicPr>
          <p:nvPr/>
        </p:nvPicPr>
        <p:blipFill>
          <a:blip r:embed="rId3"/>
          <a:stretch>
            <a:fillRect/>
          </a:stretch>
        </p:blipFill>
        <p:spPr>
          <a:xfrm>
            <a:off x="3713872" y="857250"/>
            <a:ext cx="2078501" cy="2838157"/>
          </a:xfrm>
          <a:prstGeom prst="rect">
            <a:avLst/>
          </a:prstGeom>
        </p:spPr>
      </p:pic>
      <p:pic>
        <p:nvPicPr>
          <p:cNvPr id="3" name="Picture 42" descr="C:\Users\ADMINP~1\AppData\Local\Temp\FineReader12.00\media\image41.jpeg">
            <a:extLst>
              <a:ext uri="{FF2B5EF4-FFF2-40B4-BE49-F238E27FC236}">
                <a16:creationId xmlns:a16="http://schemas.microsoft.com/office/drawing/2014/main" id="{D1F330A0-2530-45AF-9C44-8B5305A9E1D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792373" y="857250"/>
            <a:ext cx="3371508" cy="4125351"/>
          </a:xfrm>
          <a:prstGeom prst="rect">
            <a:avLst/>
          </a:prstGeom>
          <a:noFill/>
        </p:spPr>
      </p:pic>
      <p:pic>
        <p:nvPicPr>
          <p:cNvPr id="5" name="Picture 31" descr="C:\Users\ADMINP~1\AppData\Local\Temp\FineReader12.00\media\image37.jpeg">
            <a:extLst>
              <a:ext uri="{FF2B5EF4-FFF2-40B4-BE49-F238E27FC236}">
                <a16:creationId xmlns:a16="http://schemas.microsoft.com/office/drawing/2014/main" id="{75AF0D26-3CC8-4D4C-8F2D-ADED62173E14}"/>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823274" y="4109123"/>
            <a:ext cx="1340607" cy="1746956"/>
          </a:xfrm>
          <a:prstGeom prst="rect">
            <a:avLst/>
          </a:prstGeom>
          <a:noFill/>
          <a:ln>
            <a:noFill/>
          </a:ln>
        </p:spPr>
      </p:pic>
      <p:sp>
        <p:nvSpPr>
          <p:cNvPr id="6" name="TextBox 5">
            <a:extLst>
              <a:ext uri="{FF2B5EF4-FFF2-40B4-BE49-F238E27FC236}">
                <a16:creationId xmlns:a16="http://schemas.microsoft.com/office/drawing/2014/main" id="{4D690866-EE77-4834-8C03-29E5BB31ADDE}"/>
              </a:ext>
            </a:extLst>
          </p:cNvPr>
          <p:cNvSpPr txBox="1"/>
          <p:nvPr/>
        </p:nvSpPr>
        <p:spPr>
          <a:xfrm>
            <a:off x="1" y="3967903"/>
            <a:ext cx="1295399" cy="830997"/>
          </a:xfrm>
          <a:prstGeom prst="rect">
            <a:avLst/>
          </a:prstGeom>
          <a:noFill/>
        </p:spPr>
        <p:txBody>
          <a:bodyPr wrap="square" rtlCol="0">
            <a:spAutoFit/>
          </a:bodyPr>
          <a:lstStyle/>
          <a:p>
            <a:r>
              <a:rPr lang="en-US" sz="1200" b="1" dirty="0"/>
              <a:t>Robert Owen</a:t>
            </a:r>
            <a:endParaRPr lang="el-GR" sz="1200" b="1" dirty="0"/>
          </a:p>
          <a:p>
            <a:r>
              <a:rPr lang="el-GR" sz="1200" dirty="0"/>
              <a:t>Φιλάνθρωπος ιδεολόγος</a:t>
            </a:r>
            <a:endParaRPr lang="en-US" sz="1200" dirty="0"/>
          </a:p>
          <a:p>
            <a:endParaRPr lang="el-GR" sz="1200" dirty="0"/>
          </a:p>
        </p:txBody>
      </p:sp>
      <p:sp>
        <p:nvSpPr>
          <p:cNvPr id="7" name="TextBox 6">
            <a:extLst>
              <a:ext uri="{FF2B5EF4-FFF2-40B4-BE49-F238E27FC236}">
                <a16:creationId xmlns:a16="http://schemas.microsoft.com/office/drawing/2014/main" id="{7838BFF7-362C-4D31-B2DC-B2156210C836}"/>
              </a:ext>
            </a:extLst>
          </p:cNvPr>
          <p:cNvSpPr txBox="1"/>
          <p:nvPr/>
        </p:nvSpPr>
        <p:spPr>
          <a:xfrm>
            <a:off x="1463087" y="4205454"/>
            <a:ext cx="1864478" cy="276999"/>
          </a:xfrm>
          <a:prstGeom prst="rect">
            <a:avLst/>
          </a:prstGeom>
          <a:noFill/>
        </p:spPr>
        <p:txBody>
          <a:bodyPr wrap="square" rtlCol="0">
            <a:spAutoFit/>
          </a:bodyPr>
          <a:lstStyle/>
          <a:p>
            <a:r>
              <a:rPr lang="el-GR" sz="1200" dirty="0"/>
              <a:t>Πραγματιστής δάσκαλος</a:t>
            </a:r>
          </a:p>
        </p:txBody>
      </p:sp>
      <p:sp>
        <p:nvSpPr>
          <p:cNvPr id="9" name="TextBox 8">
            <a:extLst>
              <a:ext uri="{FF2B5EF4-FFF2-40B4-BE49-F238E27FC236}">
                <a16:creationId xmlns:a16="http://schemas.microsoft.com/office/drawing/2014/main" id="{B5CCFB47-2EDA-4CC4-963F-6483B5F14ADD}"/>
              </a:ext>
            </a:extLst>
          </p:cNvPr>
          <p:cNvSpPr txBox="1"/>
          <p:nvPr/>
        </p:nvSpPr>
        <p:spPr>
          <a:xfrm>
            <a:off x="6878402" y="5200050"/>
            <a:ext cx="1199450" cy="461665"/>
          </a:xfrm>
          <a:prstGeom prst="rect">
            <a:avLst/>
          </a:prstGeom>
          <a:noFill/>
        </p:spPr>
        <p:txBody>
          <a:bodyPr wrap="square" rtlCol="0">
            <a:spAutoFit/>
          </a:bodyPr>
          <a:lstStyle/>
          <a:p>
            <a:r>
              <a:rPr lang="en-US" sz="1200" b="1" dirty="0"/>
              <a:t>Samuel </a:t>
            </a:r>
            <a:r>
              <a:rPr lang="en-US" sz="1200" b="1" dirty="0" err="1"/>
              <a:t>Wilderspin</a:t>
            </a:r>
            <a:endParaRPr lang="el-GR" sz="1200" b="1" dirty="0"/>
          </a:p>
        </p:txBody>
      </p:sp>
      <p:sp>
        <p:nvSpPr>
          <p:cNvPr id="10" name="Rectangle 9">
            <a:extLst>
              <a:ext uri="{FF2B5EF4-FFF2-40B4-BE49-F238E27FC236}">
                <a16:creationId xmlns:a16="http://schemas.microsoft.com/office/drawing/2014/main" id="{F6C5C7EC-F045-2245-A9F3-AADA7A9257F5}"/>
              </a:ext>
            </a:extLst>
          </p:cNvPr>
          <p:cNvSpPr/>
          <p:nvPr/>
        </p:nvSpPr>
        <p:spPr>
          <a:xfrm>
            <a:off x="76200" y="5070122"/>
            <a:ext cx="6553200" cy="1477328"/>
          </a:xfrm>
          <a:prstGeom prst="rect">
            <a:avLst/>
          </a:prstGeom>
        </p:spPr>
        <p:txBody>
          <a:bodyPr wrap="square">
            <a:spAutoFit/>
          </a:bodyPr>
          <a:lstStyle/>
          <a:p>
            <a:r>
              <a:rPr lang="en-US" b="1" dirty="0"/>
              <a:t>ROBERT OWEN 1771-1851</a:t>
            </a:r>
            <a:endParaRPr lang="el-GR" b="1" dirty="0"/>
          </a:p>
          <a:p>
            <a:r>
              <a:rPr lang="el-GR" dirty="0"/>
              <a:t>Επηρεασμένος από τον </a:t>
            </a:r>
            <a:r>
              <a:rPr lang="en-US" dirty="0"/>
              <a:t>Rousseau </a:t>
            </a:r>
            <a:r>
              <a:rPr lang="el-GR" dirty="0"/>
              <a:t>ασχολήθηκε με τις εργατικές τάξεις στο</a:t>
            </a:r>
            <a:r>
              <a:rPr lang="en-US" dirty="0"/>
              <a:t> New Lanark</a:t>
            </a:r>
            <a:r>
              <a:rPr lang="el-GR" dirty="0"/>
              <a:t>.</a:t>
            </a:r>
            <a:endParaRPr lang="en-US" b="1" dirty="0"/>
          </a:p>
          <a:p>
            <a:pPr algn="ctr"/>
            <a:r>
              <a:rPr lang="el-GR" i="1" dirty="0"/>
              <a:t>« Ή δώστε στους φτωχούς ένα λογικό και χρήσιμο τρόπο μάθησης, ή κοροϊδέψτε την αμάθειά τους, της φτώχεια και τη δυστυχία τους»</a:t>
            </a:r>
          </a:p>
        </p:txBody>
      </p:sp>
    </p:spTree>
    <p:extLst>
      <p:ext uri="{BB962C8B-B14F-4D97-AF65-F5344CB8AC3E}">
        <p14:creationId xmlns:p14="http://schemas.microsoft.com/office/powerpoint/2010/main" val="400000517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AF1BB28E-AF4D-4493-ACCE-672FE3CDB45D}"/>
              </a:ext>
            </a:extLst>
          </p:cNvPr>
          <p:cNvPicPr>
            <a:picLocks noChangeAspect="1"/>
          </p:cNvPicPr>
          <p:nvPr/>
        </p:nvPicPr>
        <p:blipFill>
          <a:blip r:embed="rId2"/>
          <a:stretch>
            <a:fillRect/>
          </a:stretch>
        </p:blipFill>
        <p:spPr>
          <a:xfrm>
            <a:off x="0" y="857250"/>
            <a:ext cx="2810108" cy="5180198"/>
          </a:xfrm>
          <a:prstGeom prst="rect">
            <a:avLst/>
          </a:prstGeom>
        </p:spPr>
      </p:pic>
      <p:pic>
        <p:nvPicPr>
          <p:cNvPr id="3" name="Εικόνα 2">
            <a:extLst>
              <a:ext uri="{FF2B5EF4-FFF2-40B4-BE49-F238E27FC236}">
                <a16:creationId xmlns:a16="http://schemas.microsoft.com/office/drawing/2014/main" id="{4F0CA8A3-23AD-43F8-989D-203801999CC1}"/>
              </a:ext>
            </a:extLst>
          </p:cNvPr>
          <p:cNvPicPr>
            <a:picLocks noChangeAspect="1"/>
          </p:cNvPicPr>
          <p:nvPr/>
        </p:nvPicPr>
        <p:blipFill>
          <a:blip r:embed="rId3"/>
          <a:stretch>
            <a:fillRect/>
          </a:stretch>
        </p:blipFill>
        <p:spPr>
          <a:xfrm>
            <a:off x="2957131" y="857250"/>
            <a:ext cx="2810108" cy="5128512"/>
          </a:xfrm>
          <a:prstGeom prst="rect">
            <a:avLst/>
          </a:prstGeom>
        </p:spPr>
      </p:pic>
      <p:sp>
        <p:nvSpPr>
          <p:cNvPr id="5" name="Ορθογώνιο 4">
            <a:extLst>
              <a:ext uri="{FF2B5EF4-FFF2-40B4-BE49-F238E27FC236}">
                <a16:creationId xmlns:a16="http://schemas.microsoft.com/office/drawing/2014/main" id="{22FD622E-9D9D-443D-A9F9-5836D6DC16F1}"/>
              </a:ext>
            </a:extLst>
          </p:cNvPr>
          <p:cNvSpPr/>
          <p:nvPr/>
        </p:nvSpPr>
        <p:spPr>
          <a:xfrm>
            <a:off x="5914263" y="3193981"/>
            <a:ext cx="3133493" cy="1569660"/>
          </a:xfrm>
          <a:prstGeom prst="rect">
            <a:avLst/>
          </a:prstGeom>
        </p:spPr>
        <p:txBody>
          <a:bodyPr wrap="square">
            <a:spAutoFit/>
          </a:bodyPr>
          <a:lstStyle/>
          <a:p>
            <a:pPr algn="ctr"/>
            <a:r>
              <a:rPr lang="en-US" sz="2400" b="1" dirty="0">
                <a:latin typeface="Calibri" panose="020F0502020204030204" pitchFamily="34" charset="0"/>
              </a:rPr>
              <a:t>David</a:t>
            </a:r>
            <a:r>
              <a:rPr lang="el-GR" sz="2400" b="1" dirty="0">
                <a:latin typeface="Calibri" panose="020F0502020204030204" pitchFamily="34" charset="0"/>
              </a:rPr>
              <a:t> </a:t>
            </a:r>
            <a:r>
              <a:rPr lang="en-US" sz="2400" b="1" dirty="0">
                <a:latin typeface="Calibri" panose="020F0502020204030204" pitchFamily="34" charset="0"/>
              </a:rPr>
              <a:t>Goyder’s</a:t>
            </a:r>
            <a:r>
              <a:rPr lang="el-GR" sz="2400" b="1" dirty="0">
                <a:latin typeface="Calibri" panose="020F0502020204030204" pitchFamily="34" charset="0"/>
              </a:rPr>
              <a:t> 1824</a:t>
            </a:r>
          </a:p>
          <a:p>
            <a:pPr algn="ctr"/>
            <a:endParaRPr lang="sv-SE" sz="2400" b="1" dirty="0">
              <a:latin typeface="Calibri" panose="020F0502020204030204" pitchFamily="34" charset="0"/>
            </a:endParaRPr>
          </a:p>
          <a:p>
            <a:pPr algn="ctr"/>
            <a:r>
              <a:rPr lang="sv-SE" sz="2400" b="1" dirty="0">
                <a:latin typeface="Calibri" panose="020F0502020204030204" pitchFamily="34" charset="0"/>
              </a:rPr>
              <a:t>Space and </a:t>
            </a:r>
            <a:r>
              <a:rPr lang="en-US" sz="2400" b="1" dirty="0">
                <a:latin typeface="Calibri" panose="020F0502020204030204" pitchFamily="34" charset="0"/>
              </a:rPr>
              <a:t>Manual</a:t>
            </a:r>
            <a:r>
              <a:rPr lang="el-GR" sz="2400" b="1" dirty="0">
                <a:latin typeface="Calibri" panose="020F0502020204030204" pitchFamily="34" charset="0"/>
              </a:rPr>
              <a:t> </a:t>
            </a:r>
            <a:r>
              <a:rPr lang="en-US" sz="2400" b="1" dirty="0">
                <a:latin typeface="Calibri" panose="020F0502020204030204" pitchFamily="34" charset="0"/>
              </a:rPr>
              <a:t>of</a:t>
            </a:r>
            <a:r>
              <a:rPr lang="el-GR" sz="2400" b="1" dirty="0">
                <a:latin typeface="Calibri" panose="020F0502020204030204" pitchFamily="34" charset="0"/>
              </a:rPr>
              <a:t> </a:t>
            </a:r>
            <a:r>
              <a:rPr lang="en-US" sz="2400" b="1" dirty="0">
                <a:latin typeface="Calibri" panose="020F0502020204030204" pitchFamily="34" charset="0"/>
              </a:rPr>
              <a:t>instruction</a:t>
            </a:r>
            <a:endParaRPr lang="el-GR" sz="2400" b="1" dirty="0"/>
          </a:p>
        </p:txBody>
      </p:sp>
      <p:cxnSp>
        <p:nvCxnSpPr>
          <p:cNvPr id="7" name="Ευθεία γραμμή σύνδεσης 6">
            <a:extLst>
              <a:ext uri="{FF2B5EF4-FFF2-40B4-BE49-F238E27FC236}">
                <a16:creationId xmlns:a16="http://schemas.microsoft.com/office/drawing/2014/main" id="{5A26049B-DBD2-4A47-A459-75F39D66C903}"/>
              </a:ext>
            </a:extLst>
          </p:cNvPr>
          <p:cNvCxnSpPr/>
          <p:nvPr/>
        </p:nvCxnSpPr>
        <p:spPr>
          <a:xfrm>
            <a:off x="5914263" y="4001894"/>
            <a:ext cx="3034591" cy="0"/>
          </a:xfrm>
          <a:prstGeom prst="line">
            <a:avLst/>
          </a:prstGeom>
          <a:ln w="381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7453472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3F235738-7FD1-4C8D-9A7D-F5B0C27B608C}"/>
              </a:ext>
            </a:extLst>
          </p:cNvPr>
          <p:cNvPicPr>
            <a:picLocks noChangeAspect="1"/>
          </p:cNvPicPr>
          <p:nvPr/>
        </p:nvPicPr>
        <p:blipFill>
          <a:blip r:embed="rId2"/>
          <a:stretch>
            <a:fillRect/>
          </a:stretch>
        </p:blipFill>
        <p:spPr>
          <a:xfrm>
            <a:off x="0" y="857251"/>
            <a:ext cx="4081346" cy="5134061"/>
          </a:xfrm>
          <a:prstGeom prst="rect">
            <a:avLst/>
          </a:prstGeom>
        </p:spPr>
      </p:pic>
      <p:pic>
        <p:nvPicPr>
          <p:cNvPr id="3" name="Εικόνα 2">
            <a:extLst>
              <a:ext uri="{FF2B5EF4-FFF2-40B4-BE49-F238E27FC236}">
                <a16:creationId xmlns:a16="http://schemas.microsoft.com/office/drawing/2014/main" id="{8308F904-336D-465D-B247-D2AAB31AF71F}"/>
              </a:ext>
            </a:extLst>
          </p:cNvPr>
          <p:cNvPicPr>
            <a:picLocks noChangeAspect="1"/>
          </p:cNvPicPr>
          <p:nvPr/>
        </p:nvPicPr>
        <p:blipFill>
          <a:blip r:embed="rId3"/>
          <a:stretch>
            <a:fillRect/>
          </a:stretch>
        </p:blipFill>
        <p:spPr>
          <a:xfrm>
            <a:off x="4572000" y="857251"/>
            <a:ext cx="4572000" cy="5134061"/>
          </a:xfrm>
          <a:prstGeom prst="rect">
            <a:avLst/>
          </a:prstGeom>
        </p:spPr>
      </p:pic>
    </p:spTree>
    <p:extLst>
      <p:ext uri="{BB962C8B-B14F-4D97-AF65-F5344CB8AC3E}">
        <p14:creationId xmlns:p14="http://schemas.microsoft.com/office/powerpoint/2010/main" val="411877180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05A439EB-7F78-451E-A86C-F17295142FAC}"/>
              </a:ext>
            </a:extLst>
          </p:cNvPr>
          <p:cNvPicPr>
            <a:picLocks noChangeAspect="1"/>
          </p:cNvPicPr>
          <p:nvPr/>
        </p:nvPicPr>
        <p:blipFill>
          <a:blip r:embed="rId2"/>
          <a:stretch>
            <a:fillRect/>
          </a:stretch>
        </p:blipFill>
        <p:spPr>
          <a:xfrm>
            <a:off x="0" y="1041245"/>
            <a:ext cx="9144000" cy="4683512"/>
          </a:xfrm>
          <a:prstGeom prst="rect">
            <a:avLst/>
          </a:prstGeom>
        </p:spPr>
      </p:pic>
      <p:sp>
        <p:nvSpPr>
          <p:cNvPr id="3" name="Ορθογώνιο 2">
            <a:extLst>
              <a:ext uri="{FF2B5EF4-FFF2-40B4-BE49-F238E27FC236}">
                <a16:creationId xmlns:a16="http://schemas.microsoft.com/office/drawing/2014/main" id="{A1413D9E-77EC-4DC7-A1F2-C58325EB1063}"/>
              </a:ext>
            </a:extLst>
          </p:cNvPr>
          <p:cNvSpPr/>
          <p:nvPr/>
        </p:nvSpPr>
        <p:spPr>
          <a:xfrm>
            <a:off x="6884419" y="5597465"/>
            <a:ext cx="3133493" cy="461665"/>
          </a:xfrm>
          <a:prstGeom prst="rect">
            <a:avLst/>
          </a:prstGeom>
        </p:spPr>
        <p:txBody>
          <a:bodyPr wrap="square">
            <a:spAutoFit/>
          </a:bodyPr>
          <a:lstStyle/>
          <a:p>
            <a:pPr algn="ctr"/>
            <a:r>
              <a:rPr lang="en-US" sz="2400" b="1" dirty="0">
                <a:latin typeface="Calibri" panose="020F0502020204030204" pitchFamily="34" charset="0"/>
              </a:rPr>
              <a:t>1831</a:t>
            </a:r>
            <a:endParaRPr lang="el-GR" sz="2400" b="1" dirty="0"/>
          </a:p>
        </p:txBody>
      </p:sp>
    </p:spTree>
    <p:extLst>
      <p:ext uri="{BB962C8B-B14F-4D97-AF65-F5344CB8AC3E}">
        <p14:creationId xmlns:p14="http://schemas.microsoft.com/office/powerpoint/2010/main" val="161245663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8C5F362F-3D02-41AE-A4E1-E4E4952DCB1E}"/>
              </a:ext>
            </a:extLst>
          </p:cNvPr>
          <p:cNvPicPr>
            <a:picLocks noChangeAspect="1"/>
          </p:cNvPicPr>
          <p:nvPr/>
        </p:nvPicPr>
        <p:blipFill>
          <a:blip r:embed="rId2"/>
          <a:stretch>
            <a:fillRect/>
          </a:stretch>
        </p:blipFill>
        <p:spPr>
          <a:xfrm>
            <a:off x="5178470" y="1215040"/>
            <a:ext cx="3735288" cy="4667421"/>
          </a:xfrm>
          <a:prstGeom prst="rect">
            <a:avLst/>
          </a:prstGeom>
        </p:spPr>
      </p:pic>
      <p:sp>
        <p:nvSpPr>
          <p:cNvPr id="4" name="Ορθογώνιο 3">
            <a:extLst>
              <a:ext uri="{FF2B5EF4-FFF2-40B4-BE49-F238E27FC236}">
                <a16:creationId xmlns:a16="http://schemas.microsoft.com/office/drawing/2014/main" id="{D6C3189D-12C3-404A-827E-871485D56967}"/>
              </a:ext>
            </a:extLst>
          </p:cNvPr>
          <p:cNvSpPr/>
          <p:nvPr/>
        </p:nvSpPr>
        <p:spPr>
          <a:xfrm>
            <a:off x="-54457" y="381000"/>
            <a:ext cx="5232927" cy="1569660"/>
          </a:xfrm>
          <a:prstGeom prst="rect">
            <a:avLst/>
          </a:prstGeom>
        </p:spPr>
        <p:txBody>
          <a:bodyPr wrap="square">
            <a:spAutoFit/>
          </a:bodyPr>
          <a:lstStyle/>
          <a:p>
            <a:pPr algn="ctr"/>
            <a:r>
              <a:rPr lang="el-GR" sz="2400" b="1" dirty="0"/>
              <a:t>Πολιτισμένος= Εγγράμματος</a:t>
            </a:r>
          </a:p>
          <a:p>
            <a:pPr algn="ctr"/>
            <a:endParaRPr lang="el-GR" sz="2400" dirty="0"/>
          </a:p>
          <a:p>
            <a:pPr algn="ctr"/>
            <a:r>
              <a:rPr lang="el-GR" sz="2400" dirty="0">
                <a:solidFill>
                  <a:schemeClr val="accent3">
                    <a:lumMod val="75000"/>
                  </a:schemeClr>
                </a:solidFill>
              </a:rPr>
              <a:t>τα </a:t>
            </a:r>
            <a:r>
              <a:rPr lang="en-US" sz="2400" dirty="0">
                <a:solidFill>
                  <a:schemeClr val="accent3">
                    <a:lumMod val="75000"/>
                  </a:schemeClr>
                </a:solidFill>
              </a:rPr>
              <a:t>4 R</a:t>
            </a:r>
          </a:p>
          <a:p>
            <a:pPr algn="ctr"/>
            <a:r>
              <a:rPr lang="en-US" sz="2400" dirty="0">
                <a:solidFill>
                  <a:schemeClr val="accent3">
                    <a:lumMod val="75000"/>
                  </a:schemeClr>
                </a:solidFill>
              </a:rPr>
              <a:t>R</a:t>
            </a:r>
            <a:r>
              <a:rPr lang="en-US" sz="2400" dirty="0"/>
              <a:t>eading- </a:t>
            </a:r>
            <a:r>
              <a:rPr lang="el-GR" sz="2400" dirty="0"/>
              <a:t> </a:t>
            </a:r>
            <a:r>
              <a:rPr lang="sv-SE" sz="2400" dirty="0" err="1"/>
              <a:t>w</a:t>
            </a:r>
            <a:r>
              <a:rPr lang="sv-SE" sz="2400" dirty="0" err="1">
                <a:solidFill>
                  <a:schemeClr val="accent3">
                    <a:lumMod val="75000"/>
                  </a:schemeClr>
                </a:solidFill>
              </a:rPr>
              <a:t>R</a:t>
            </a:r>
            <a:r>
              <a:rPr lang="en-US" sz="2400" dirty="0" err="1"/>
              <a:t>iting</a:t>
            </a:r>
            <a:r>
              <a:rPr lang="en-US" sz="2400" dirty="0"/>
              <a:t>- </a:t>
            </a:r>
            <a:r>
              <a:rPr lang="en-US" sz="2400" dirty="0" err="1"/>
              <a:t>a</a:t>
            </a:r>
            <a:r>
              <a:rPr lang="en-US" sz="2400" dirty="0" err="1">
                <a:solidFill>
                  <a:schemeClr val="accent3">
                    <a:lumMod val="75000"/>
                  </a:schemeClr>
                </a:solidFill>
              </a:rPr>
              <a:t>R</a:t>
            </a:r>
            <a:r>
              <a:rPr lang="en-US" sz="2400" dirty="0" err="1"/>
              <a:t>ithmetic</a:t>
            </a:r>
            <a:r>
              <a:rPr lang="en-US" sz="2400" dirty="0"/>
              <a:t>- </a:t>
            </a:r>
            <a:r>
              <a:rPr lang="en-US" sz="2400" dirty="0">
                <a:solidFill>
                  <a:schemeClr val="accent3">
                    <a:lumMod val="75000"/>
                  </a:schemeClr>
                </a:solidFill>
              </a:rPr>
              <a:t>R</a:t>
            </a:r>
            <a:r>
              <a:rPr lang="en-US" sz="2400" dirty="0"/>
              <a:t>eligion</a:t>
            </a:r>
            <a:endParaRPr lang="el-GR" sz="2400" dirty="0"/>
          </a:p>
        </p:txBody>
      </p:sp>
      <p:sp>
        <p:nvSpPr>
          <p:cNvPr id="5" name="Ορθογώνιο 4">
            <a:extLst>
              <a:ext uri="{FF2B5EF4-FFF2-40B4-BE49-F238E27FC236}">
                <a16:creationId xmlns:a16="http://schemas.microsoft.com/office/drawing/2014/main" id="{EF04D23D-86D8-4502-B4DA-1F9DA62F689E}"/>
              </a:ext>
            </a:extLst>
          </p:cNvPr>
          <p:cNvSpPr/>
          <p:nvPr/>
        </p:nvSpPr>
        <p:spPr>
          <a:xfrm>
            <a:off x="238263" y="2514600"/>
            <a:ext cx="4789449" cy="3508653"/>
          </a:xfrm>
          <a:prstGeom prst="rect">
            <a:avLst/>
          </a:prstGeom>
        </p:spPr>
        <p:txBody>
          <a:bodyPr wrap="square">
            <a:spAutoFit/>
          </a:bodyPr>
          <a:lstStyle/>
          <a:p>
            <a:r>
              <a:rPr lang="en-US" dirty="0"/>
              <a:t>1799: </a:t>
            </a:r>
            <a:r>
              <a:rPr lang="el-GR" dirty="0"/>
              <a:t>Εκκλησιαστική Αποστολή για την κοινωνία στο Λονδίνο.</a:t>
            </a:r>
          </a:p>
          <a:p>
            <a:endParaRPr lang="el-GR" sz="1350" b="1" dirty="0"/>
          </a:p>
          <a:p>
            <a:pPr algn="ctr"/>
            <a:r>
              <a:rPr lang="el-GR" b="1" dirty="0"/>
              <a:t>«Αυτό είναι το υπέρτατο καθήκον για κάθε Χριστιανό, να διαδίδει τη γνώση της προσευχής σε όσους έχουν άγνοια» </a:t>
            </a:r>
          </a:p>
          <a:p>
            <a:endParaRPr lang="el-GR" sz="1350" dirty="0"/>
          </a:p>
          <a:p>
            <a:pPr algn="ctr"/>
            <a:r>
              <a:rPr lang="el-GR" sz="2100" i="1" dirty="0"/>
              <a:t>«Αποτελεί επιθυμία μου κάθε παιδί στη Βασιλεία μου να κατέχει τις γνώσεις για να διαβάζει τη Βίβλο». </a:t>
            </a:r>
          </a:p>
          <a:p>
            <a:pPr algn="ctr"/>
            <a:r>
              <a:rPr lang="el-GR" sz="2100" dirty="0"/>
              <a:t>Βασιλιάς Γεώργιος 111</a:t>
            </a:r>
          </a:p>
          <a:p>
            <a:pPr algn="ctr"/>
            <a:r>
              <a:rPr lang="en-US" sz="2100" dirty="0"/>
              <a:t>Patron of British foreign School Society</a:t>
            </a:r>
            <a:endParaRPr lang="el-GR" sz="2100" dirty="0"/>
          </a:p>
        </p:txBody>
      </p:sp>
    </p:spTree>
    <p:extLst>
      <p:ext uri="{BB962C8B-B14F-4D97-AF65-F5344CB8AC3E}">
        <p14:creationId xmlns:p14="http://schemas.microsoft.com/office/powerpoint/2010/main" val="230245386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62C4E-00A5-B347-AC19-EDD2CA353AAE}"/>
              </a:ext>
            </a:extLst>
          </p:cNvPr>
          <p:cNvSpPr>
            <a:spLocks noGrp="1"/>
          </p:cNvSpPr>
          <p:nvPr>
            <p:ph type="title"/>
          </p:nvPr>
        </p:nvSpPr>
        <p:spPr/>
        <p:txBody>
          <a:bodyPr/>
          <a:lstStyle/>
          <a:p>
            <a:r>
              <a:rPr lang="el-GR" dirty="0" err="1"/>
              <a:t>Ιεραποστολικ</a:t>
            </a:r>
            <a:r>
              <a:rPr lang="sv-SE" dirty="0" err="1"/>
              <a:t>ά</a:t>
            </a:r>
            <a:r>
              <a:rPr lang="el-GR" dirty="0"/>
              <a:t> Σχολεία</a:t>
            </a:r>
            <a:endParaRPr lang="sv-SE" dirty="0"/>
          </a:p>
        </p:txBody>
      </p:sp>
      <p:pic>
        <p:nvPicPr>
          <p:cNvPr id="5" name="Content Placeholder 4">
            <a:extLst>
              <a:ext uri="{FF2B5EF4-FFF2-40B4-BE49-F238E27FC236}">
                <a16:creationId xmlns:a16="http://schemas.microsoft.com/office/drawing/2014/main" id="{F1CEB842-B88B-1B40-AEFA-015106B890F5}"/>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57200" y="1409617"/>
            <a:ext cx="7924800" cy="4190999"/>
          </a:xfrm>
          <a:prstGeom prst="rect">
            <a:avLst/>
          </a:prstGeom>
          <a:noFill/>
        </p:spPr>
      </p:pic>
      <p:graphicFrame>
        <p:nvGraphicFramePr>
          <p:cNvPr id="6" name="Table 5">
            <a:extLst>
              <a:ext uri="{FF2B5EF4-FFF2-40B4-BE49-F238E27FC236}">
                <a16:creationId xmlns:a16="http://schemas.microsoft.com/office/drawing/2014/main" id="{DCDB3F35-3B90-8549-AF08-F70BC8BAB925}"/>
              </a:ext>
            </a:extLst>
          </p:cNvPr>
          <p:cNvGraphicFramePr>
            <a:graphicFrameLocks noGrp="1"/>
          </p:cNvGraphicFramePr>
          <p:nvPr>
            <p:extLst>
              <p:ext uri="{D42A27DB-BD31-4B8C-83A1-F6EECF244321}">
                <p14:modId xmlns:p14="http://schemas.microsoft.com/office/powerpoint/2010/main" val="2005484251"/>
              </p:ext>
            </p:extLst>
          </p:nvPr>
        </p:nvGraphicFramePr>
        <p:xfrm>
          <a:off x="381000" y="6051169"/>
          <a:ext cx="8229600" cy="257556"/>
        </p:xfrm>
        <a:graphic>
          <a:graphicData uri="http://schemas.openxmlformats.org/drawingml/2006/table">
            <a:tbl>
              <a:tblPr>
                <a:tableStyleId>{5C22544A-7EE6-4342-B048-85BDC9FD1C3A}</a:tableStyleId>
              </a:tblPr>
              <a:tblGrid>
                <a:gridCol w="8229600">
                  <a:extLst>
                    <a:ext uri="{9D8B030D-6E8A-4147-A177-3AD203B41FA5}">
                      <a16:colId xmlns:a16="http://schemas.microsoft.com/office/drawing/2014/main" val="1640450761"/>
                    </a:ext>
                  </a:extLst>
                </a:gridCol>
              </a:tblGrid>
              <a:tr h="0">
                <a:tc>
                  <a:txBody>
                    <a:bodyPr/>
                    <a:lstStyle/>
                    <a:p>
                      <a:pPr algn="l">
                        <a:lnSpc>
                          <a:spcPts val="2000"/>
                        </a:lnSpc>
                        <a:spcBef>
                          <a:spcPts val="3000"/>
                        </a:spcBef>
                        <a:spcAft>
                          <a:spcPts val="0"/>
                        </a:spcAft>
                      </a:pPr>
                      <a:r>
                        <a:rPr lang="en-US" sz="2000" dirty="0" err="1">
                          <a:effectLst/>
                        </a:rPr>
                        <a:t>Waimate</a:t>
                      </a:r>
                      <a:r>
                        <a:rPr lang="en-US" sz="2000" dirty="0">
                          <a:effectLst/>
                        </a:rPr>
                        <a:t> Mission, New Zealand, 1843</a:t>
                      </a:r>
                      <a:endParaRPr lang="sv-SE" sz="2000"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582133380"/>
                  </a:ext>
                </a:extLst>
              </a:tr>
            </a:tbl>
          </a:graphicData>
        </a:graphic>
      </p:graphicFrame>
      <p:sp>
        <p:nvSpPr>
          <p:cNvPr id="7" name="Rectangle 1">
            <a:extLst>
              <a:ext uri="{FF2B5EF4-FFF2-40B4-BE49-F238E27FC236}">
                <a16:creationId xmlns:a16="http://schemas.microsoft.com/office/drawing/2014/main" id="{BC76C0E5-3DF0-7B43-8F42-06EEC6A643E4}"/>
              </a:ext>
            </a:extLst>
          </p:cNvPr>
          <p:cNvSpPr>
            <a:spLocks noGrp="1" noChangeArrowheads="1"/>
          </p:cNvSpPr>
          <p:nvPr>
            <p:ph sz="half" idx="2"/>
          </p:nvPr>
        </p:nvSpPr>
        <p:spPr bwMode="auto">
          <a:xfrm>
            <a:off x="4572000" y="3916966"/>
            <a:ext cx="4038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1812339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B601BBC-A68E-E04D-9AA8-EE68A21CE64E}"/>
              </a:ext>
            </a:extLst>
          </p:cNvPr>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228600" y="2115274"/>
            <a:ext cx="2822194" cy="4525963"/>
          </a:xfrm>
          <a:prstGeom prst="rect">
            <a:avLst/>
          </a:prstGeom>
          <a:noFill/>
          <a:ln>
            <a:noFill/>
          </a:ln>
        </p:spPr>
      </p:pic>
      <p:graphicFrame>
        <p:nvGraphicFramePr>
          <p:cNvPr id="14" name="Table 13">
            <a:extLst>
              <a:ext uri="{FF2B5EF4-FFF2-40B4-BE49-F238E27FC236}">
                <a16:creationId xmlns:a16="http://schemas.microsoft.com/office/drawing/2014/main" id="{45929654-4B38-3246-A3CF-5DBA8C5A5749}"/>
              </a:ext>
            </a:extLst>
          </p:cNvPr>
          <p:cNvGraphicFramePr>
            <a:graphicFrameLocks noGrp="1"/>
          </p:cNvGraphicFramePr>
          <p:nvPr>
            <p:extLst>
              <p:ext uri="{D42A27DB-BD31-4B8C-83A1-F6EECF244321}">
                <p14:modId xmlns:p14="http://schemas.microsoft.com/office/powerpoint/2010/main" val="674422416"/>
              </p:ext>
            </p:extLst>
          </p:nvPr>
        </p:nvGraphicFramePr>
        <p:xfrm>
          <a:off x="228600" y="196896"/>
          <a:ext cx="8915400" cy="1066796"/>
        </p:xfrm>
        <a:graphic>
          <a:graphicData uri="http://schemas.openxmlformats.org/drawingml/2006/table">
            <a:tbl>
              <a:tblPr>
                <a:tableStyleId>{5C22544A-7EE6-4342-B048-85BDC9FD1C3A}</a:tableStyleId>
              </a:tblPr>
              <a:tblGrid>
                <a:gridCol w="8915400">
                  <a:extLst>
                    <a:ext uri="{9D8B030D-6E8A-4147-A177-3AD203B41FA5}">
                      <a16:colId xmlns:a16="http://schemas.microsoft.com/office/drawing/2014/main" val="4240092821"/>
                    </a:ext>
                  </a:extLst>
                </a:gridCol>
              </a:tblGrid>
              <a:tr h="1066796">
                <a:tc>
                  <a:txBody>
                    <a:bodyPr/>
                    <a:lstStyle/>
                    <a:p>
                      <a:pPr marL="114300" algn="l">
                        <a:lnSpc>
                          <a:spcPts val="3335"/>
                        </a:lnSpc>
                        <a:spcBef>
                          <a:spcPts val="3300"/>
                        </a:spcBef>
                        <a:spcAft>
                          <a:spcPts val="0"/>
                        </a:spcAft>
                      </a:pPr>
                      <a:r>
                        <a:rPr lang="en-US" sz="2800" dirty="0" err="1">
                          <a:effectLst/>
                        </a:rPr>
                        <a:t>Freidrich</a:t>
                      </a:r>
                      <a:r>
                        <a:rPr lang="en-US" sz="2800" dirty="0">
                          <a:effectLst/>
                        </a:rPr>
                        <a:t> Froebel 1782-1852 :: </a:t>
                      </a:r>
                      <a:r>
                        <a:rPr lang="en-US" sz="2400" dirty="0">
                          <a:effectLst/>
                        </a:rPr>
                        <a:t>Development of a system of education for the young based on the concept of self activity</a:t>
                      </a:r>
                      <a:endParaRPr lang="sv-SE" sz="2400"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3875609641"/>
                  </a:ext>
                </a:extLst>
              </a:tr>
            </a:tbl>
          </a:graphicData>
        </a:graphic>
      </p:graphicFrame>
      <p:sp>
        <p:nvSpPr>
          <p:cNvPr id="15" name="Rectangle 3">
            <a:extLst>
              <a:ext uri="{FF2B5EF4-FFF2-40B4-BE49-F238E27FC236}">
                <a16:creationId xmlns:a16="http://schemas.microsoft.com/office/drawing/2014/main" id="{D784F6BA-9C77-4442-947A-466DBD0F30CD}"/>
              </a:ext>
            </a:extLst>
          </p:cNvPr>
          <p:cNvSpPr>
            <a:spLocks noChangeArrowheads="1"/>
          </p:cNvSpPr>
          <p:nvPr/>
        </p:nvSpPr>
        <p:spPr bwMode="auto">
          <a:xfrm>
            <a:off x="3638550" y="141684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graphicFrame>
        <p:nvGraphicFramePr>
          <p:cNvPr id="16" name="Table 15">
            <a:extLst>
              <a:ext uri="{FF2B5EF4-FFF2-40B4-BE49-F238E27FC236}">
                <a16:creationId xmlns:a16="http://schemas.microsoft.com/office/drawing/2014/main" id="{C39E7201-A161-9E49-8507-C6E27C1FB8A5}"/>
              </a:ext>
            </a:extLst>
          </p:cNvPr>
          <p:cNvGraphicFramePr>
            <a:graphicFrameLocks noGrp="1"/>
          </p:cNvGraphicFramePr>
          <p:nvPr>
            <p:extLst>
              <p:ext uri="{D42A27DB-BD31-4B8C-83A1-F6EECF244321}">
                <p14:modId xmlns:p14="http://schemas.microsoft.com/office/powerpoint/2010/main" val="2841055196"/>
              </p:ext>
            </p:extLst>
          </p:nvPr>
        </p:nvGraphicFramePr>
        <p:xfrm>
          <a:off x="3777714" y="1263692"/>
          <a:ext cx="5353876" cy="11949102"/>
        </p:xfrm>
        <a:graphic>
          <a:graphicData uri="http://schemas.openxmlformats.org/drawingml/2006/table">
            <a:tbl>
              <a:tblPr>
                <a:tableStyleId>{5C22544A-7EE6-4342-B048-85BDC9FD1C3A}</a:tableStyleId>
              </a:tblPr>
              <a:tblGrid>
                <a:gridCol w="5353876">
                  <a:extLst>
                    <a:ext uri="{9D8B030D-6E8A-4147-A177-3AD203B41FA5}">
                      <a16:colId xmlns:a16="http://schemas.microsoft.com/office/drawing/2014/main" val="2327880989"/>
                    </a:ext>
                  </a:extLst>
                </a:gridCol>
              </a:tblGrid>
              <a:tr h="5974551">
                <a:tc>
                  <a:txBody>
                    <a:bodyPr/>
                    <a:lstStyle/>
                    <a:p>
                      <a:pPr marL="347980" algn="l">
                        <a:lnSpc>
                          <a:spcPts val="3360"/>
                        </a:lnSpc>
                        <a:spcBef>
                          <a:spcPts val="3300"/>
                        </a:spcBef>
                        <a:spcAft>
                          <a:spcPts val="0"/>
                        </a:spcAft>
                      </a:pPr>
                      <a:r>
                        <a:rPr lang="en-US" sz="2000" dirty="0">
                          <a:effectLst/>
                        </a:rPr>
                        <a:t>1837: Opened an institution for children 3 to 7</a:t>
                      </a:r>
                      <a:r>
                        <a:rPr lang="sv-SE" sz="2000" dirty="0">
                          <a:effectLst/>
                        </a:rPr>
                        <a:t> </a:t>
                      </a:r>
                    </a:p>
                    <a:p>
                      <a:pPr marL="347980" algn="l">
                        <a:lnSpc>
                          <a:spcPts val="3360"/>
                        </a:lnSpc>
                        <a:spcBef>
                          <a:spcPts val="3300"/>
                        </a:spcBef>
                        <a:spcAft>
                          <a:spcPts val="0"/>
                        </a:spcAft>
                      </a:pPr>
                      <a:r>
                        <a:rPr lang="en-US" sz="2000" dirty="0">
                          <a:effectLst/>
                        </a:rPr>
                        <a:t>1840: Coined term '</a:t>
                      </a:r>
                      <a:r>
                        <a:rPr lang="en-US" sz="2000" spc="0" dirty="0">
                          <a:effectLst/>
                        </a:rPr>
                        <a:t>kindergarten'</a:t>
                      </a:r>
                      <a:br>
                        <a:rPr lang="en-US" sz="2000" spc="0" dirty="0">
                          <a:effectLst/>
                        </a:rPr>
                      </a:br>
                      <a:r>
                        <a:rPr lang="en-US" sz="2000" dirty="0">
                          <a:effectLst/>
                        </a:rPr>
                        <a:t>as a place where the children were</a:t>
                      </a:r>
                      <a:br>
                        <a:rPr lang="en-US" sz="2000" dirty="0">
                          <a:effectLst/>
                        </a:rPr>
                      </a:br>
                      <a:r>
                        <a:rPr lang="en-US" sz="2000" spc="0" dirty="0">
                          <a:effectLst/>
                        </a:rPr>
                        <a:t>not to be schooled </a:t>
                      </a:r>
                      <a:r>
                        <a:rPr lang="en-US" sz="2000" dirty="0">
                          <a:effectLst/>
                        </a:rPr>
                        <a:t>but rather their</a:t>
                      </a:r>
                      <a:br>
                        <a:rPr lang="en-US" sz="2000" dirty="0">
                          <a:effectLst/>
                        </a:rPr>
                      </a:br>
                      <a:r>
                        <a:rPr lang="en-US" sz="2000" dirty="0">
                          <a:effectLst/>
                        </a:rPr>
                        <a:t>capacities could be 'cultivated,</a:t>
                      </a:r>
                      <a:br>
                        <a:rPr lang="en-US" sz="2000" dirty="0">
                          <a:effectLst/>
                        </a:rPr>
                      </a:br>
                      <a:r>
                        <a:rPr lang="en-US" sz="2000" dirty="0">
                          <a:effectLst/>
                        </a:rPr>
                        <a:t>unfolded and ripened’</a:t>
                      </a:r>
                      <a:endParaRPr lang="sv-SE" sz="2000" dirty="0">
                        <a:effectLst/>
                      </a:endParaRPr>
                    </a:p>
                    <a:p>
                      <a:pPr marL="347980" algn="l">
                        <a:lnSpc>
                          <a:spcPts val="3360"/>
                        </a:lnSpc>
                        <a:spcBef>
                          <a:spcPts val="3300"/>
                        </a:spcBef>
                        <a:spcAft>
                          <a:spcPts val="0"/>
                        </a:spcAft>
                      </a:pPr>
                      <a:r>
                        <a:rPr lang="en-US" sz="2000" dirty="0">
                          <a:effectLst/>
                        </a:rPr>
                        <a:t>Developed a curriculum of songs,</a:t>
                      </a:r>
                      <a:br>
                        <a:rPr lang="en-US" sz="2000" dirty="0">
                          <a:effectLst/>
                        </a:rPr>
                      </a:br>
                      <a:r>
                        <a:rPr lang="en-US" sz="2000" dirty="0">
                          <a:effectLst/>
                        </a:rPr>
                        <a:t>games, gardening and activities</a:t>
                      </a:r>
                      <a:br>
                        <a:rPr lang="en-US" sz="2000" dirty="0">
                          <a:effectLst/>
                        </a:rPr>
                      </a:br>
                      <a:r>
                        <a:rPr lang="en-US" sz="2000" dirty="0">
                          <a:effectLst/>
                        </a:rPr>
                        <a:t>with blocks (gifts) and crafts</a:t>
                      </a:r>
                      <a:br>
                        <a:rPr lang="en-US" sz="2000" dirty="0">
                          <a:effectLst/>
                        </a:rPr>
                      </a:br>
                      <a:r>
                        <a:rPr lang="en-US" sz="2000" dirty="0">
                          <a:effectLst/>
                        </a:rPr>
                        <a:t>(occupations)</a:t>
                      </a:r>
                      <a:endParaRPr lang="sv-SE" sz="2000"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1638016979"/>
                  </a:ext>
                </a:extLst>
              </a:tr>
              <a:tr h="5974551">
                <a:tc>
                  <a:txBody>
                    <a:bodyPr/>
                    <a:lstStyle/>
                    <a:p>
                      <a:pPr marL="347980" algn="l">
                        <a:lnSpc>
                          <a:spcPts val="3360"/>
                        </a:lnSpc>
                        <a:spcBef>
                          <a:spcPts val="3300"/>
                        </a:spcBef>
                        <a:spcAft>
                          <a:spcPts val="0"/>
                        </a:spcAft>
                      </a:pPr>
                      <a:endParaRPr lang="sv-SE" sz="2000"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1034713396"/>
                  </a:ext>
                </a:extLst>
              </a:tr>
            </a:tbl>
          </a:graphicData>
        </a:graphic>
      </p:graphicFrame>
      <p:sp>
        <p:nvSpPr>
          <p:cNvPr id="17" name="Rectangle 4">
            <a:extLst>
              <a:ext uri="{FF2B5EF4-FFF2-40B4-BE49-F238E27FC236}">
                <a16:creationId xmlns:a16="http://schemas.microsoft.com/office/drawing/2014/main" id="{5E1B31B1-CB8E-1D49-86A5-4B277487CBA0}"/>
              </a:ext>
            </a:extLst>
          </p:cNvPr>
          <p:cNvSpPr>
            <a:spLocks noChangeArrowheads="1"/>
          </p:cNvSpPr>
          <p:nvPr/>
        </p:nvSpPr>
        <p:spPr bwMode="auto">
          <a:xfrm>
            <a:off x="3789746" y="264231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8107174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3D90967-2133-674F-9E2F-76CA647308CF}"/>
              </a:ext>
            </a:extLst>
          </p:cNvPr>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465221" y="457200"/>
            <a:ext cx="2666712" cy="3951288"/>
          </a:xfrm>
          <a:prstGeom prst="rect">
            <a:avLst/>
          </a:prstGeom>
          <a:noFill/>
          <a:ln>
            <a:noFill/>
          </a:ln>
        </p:spPr>
      </p:pic>
      <p:sp>
        <p:nvSpPr>
          <p:cNvPr id="7" name="Rectangle 1">
            <a:extLst>
              <a:ext uri="{FF2B5EF4-FFF2-40B4-BE49-F238E27FC236}">
                <a16:creationId xmlns:a16="http://schemas.microsoft.com/office/drawing/2014/main" id="{EB45424A-A959-5D43-A2DA-A0DE9C6D0BB6}"/>
              </a:ext>
            </a:extLst>
          </p:cNvPr>
          <p:cNvSpPr>
            <a:spLocks noGrp="1" noChangeArrowheads="1"/>
          </p:cNvSpPr>
          <p:nvPr>
            <p:ph sz="quarter" idx="4"/>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sv-SE" altLang="sv-SE" sz="1800" b="0" i="0" u="none" strike="noStrike" cap="none" normalizeH="0" baseline="0">
                <a:ln>
                  <a:noFill/>
                </a:ln>
                <a:solidFill>
                  <a:schemeClr val="tx1"/>
                </a:solidFill>
                <a:effectLst/>
                <a:latin typeface="Arial" panose="020B0604020202020204" pitchFamily="34" charset="0"/>
              </a:rPr>
            </a:br>
            <a:endParaRPr kumimoji="0" lang="sv-SE" altLang="sv-SE" sz="1800" b="0" i="0" u="none" strike="noStrike" cap="none" normalizeH="0" baseline="0">
              <a:ln>
                <a:noFill/>
              </a:ln>
              <a:solidFill>
                <a:schemeClr val="tx1"/>
              </a:solidFill>
              <a:effectLst/>
              <a:latin typeface="Arial" panose="020B0604020202020204" pitchFamily="34" charset="0"/>
            </a:endParaRPr>
          </a:p>
        </p:txBody>
      </p:sp>
      <p:sp>
        <p:nvSpPr>
          <p:cNvPr id="13" name="Text Placeholder 12">
            <a:extLst>
              <a:ext uri="{FF2B5EF4-FFF2-40B4-BE49-F238E27FC236}">
                <a16:creationId xmlns:a16="http://schemas.microsoft.com/office/drawing/2014/main" id="{9F982F16-2AE1-0A4C-A1BA-DE9308F50AE7}"/>
              </a:ext>
            </a:extLst>
          </p:cNvPr>
          <p:cNvSpPr>
            <a:spLocks noGrp="1"/>
          </p:cNvSpPr>
          <p:nvPr>
            <p:ph type="body" sz="quarter" idx="3"/>
          </p:nvPr>
        </p:nvSpPr>
        <p:spPr>
          <a:xfrm>
            <a:off x="3505200" y="304800"/>
            <a:ext cx="5181600" cy="6278561"/>
          </a:xfrm>
        </p:spPr>
        <p:txBody>
          <a:bodyPr/>
          <a:lstStyle/>
          <a:p>
            <a:pPr indent="-292100">
              <a:lnSpc>
                <a:spcPts val="2855"/>
              </a:lnSpc>
              <a:spcBef>
                <a:spcPts val="1500"/>
              </a:spcBef>
              <a:spcAft>
                <a:spcPts val="1885"/>
              </a:spcAft>
            </a:pPr>
            <a:r>
              <a:rPr lang="en-US" sz="1800" b="0" dirty="0">
                <a:latin typeface="Book Antiqua" panose="02040602050305030304" pitchFamily="18" charset="0"/>
              </a:rPr>
              <a:t>Play is the highest phase of child</a:t>
            </a:r>
            <a:br>
              <a:rPr lang="en-US" sz="1800" b="0" dirty="0">
                <a:latin typeface="Book Antiqua" panose="02040602050305030304" pitchFamily="18" charset="0"/>
              </a:rPr>
            </a:br>
            <a:r>
              <a:rPr lang="en-US" sz="1800" b="0" dirty="0">
                <a:latin typeface="Book Antiqua" panose="02040602050305030304" pitchFamily="18" charset="0"/>
              </a:rPr>
              <a:t>development - of human</a:t>
            </a:r>
            <a:br>
              <a:rPr lang="en-US" sz="1800" b="0" dirty="0">
                <a:latin typeface="Book Antiqua" panose="02040602050305030304" pitchFamily="18" charset="0"/>
              </a:rPr>
            </a:br>
            <a:r>
              <a:rPr lang="en-US" sz="1800" b="0" dirty="0">
                <a:latin typeface="Book Antiqua" panose="02040602050305030304" pitchFamily="18" charset="0"/>
              </a:rPr>
              <a:t>development at this period...Play is</a:t>
            </a:r>
            <a:br>
              <a:rPr lang="en-US" sz="1800" b="0" dirty="0">
                <a:latin typeface="Book Antiqua" panose="02040602050305030304" pitchFamily="18" charset="0"/>
              </a:rPr>
            </a:br>
            <a:r>
              <a:rPr lang="en-US" sz="1800" b="0" dirty="0">
                <a:latin typeface="Book Antiqua" panose="02040602050305030304" pitchFamily="18" charset="0"/>
              </a:rPr>
              <a:t>the purest, most spiritual activity of</a:t>
            </a:r>
            <a:br>
              <a:rPr lang="en-US" sz="1800" b="0" dirty="0">
                <a:latin typeface="Book Antiqua" panose="02040602050305030304" pitchFamily="18" charset="0"/>
              </a:rPr>
            </a:br>
            <a:r>
              <a:rPr lang="en-US" sz="1800" b="0" dirty="0">
                <a:latin typeface="Book Antiqua" panose="02040602050305030304" pitchFamily="18" charset="0"/>
              </a:rPr>
              <a:t>man.</a:t>
            </a:r>
            <a:r>
              <a:rPr lang="el-GR" sz="1800" b="0" dirty="0">
                <a:latin typeface="Book Antiqua" panose="02040602050305030304" pitchFamily="18" charset="0"/>
              </a:rPr>
              <a:t>      Ι</a:t>
            </a:r>
            <a:r>
              <a:rPr lang="en-US" sz="1800" b="0" dirty="0">
                <a:latin typeface="Book Antiqua" panose="02040602050305030304" pitchFamily="18" charset="0"/>
              </a:rPr>
              <a:t>t gives, therefore, joy,</a:t>
            </a:r>
            <a:br>
              <a:rPr lang="en-US" sz="1800" b="0" dirty="0">
                <a:latin typeface="Book Antiqua" panose="02040602050305030304" pitchFamily="18" charset="0"/>
              </a:rPr>
            </a:br>
            <a:r>
              <a:rPr lang="en-US" sz="1800" b="0" dirty="0">
                <a:latin typeface="Book Antiqua" panose="02040602050305030304" pitchFamily="18" charset="0"/>
              </a:rPr>
              <a:t>freedom, contentment, inner and</a:t>
            </a:r>
            <a:br>
              <a:rPr lang="en-US" sz="1800" b="0" dirty="0">
                <a:latin typeface="Book Antiqua" panose="02040602050305030304" pitchFamily="18" charset="0"/>
              </a:rPr>
            </a:br>
            <a:r>
              <a:rPr lang="en-US" sz="1800" b="0" dirty="0">
                <a:latin typeface="Book Antiqua" panose="02040602050305030304" pitchFamily="18" charset="0"/>
              </a:rPr>
              <a:t>outer rest, peace with the world. It</a:t>
            </a:r>
            <a:br>
              <a:rPr lang="en-US" sz="1800" b="0" dirty="0">
                <a:latin typeface="Book Antiqua" panose="02040602050305030304" pitchFamily="18" charset="0"/>
              </a:rPr>
            </a:br>
            <a:r>
              <a:rPr lang="en-US" sz="1800" b="0" dirty="0">
                <a:latin typeface="Book Antiqua" panose="02040602050305030304" pitchFamily="18" charset="0"/>
              </a:rPr>
              <a:t>holds the sources of all that is good.</a:t>
            </a:r>
            <a:br>
              <a:rPr lang="en-US" sz="1800" b="0" dirty="0">
                <a:latin typeface="Book Antiqua" panose="02040602050305030304" pitchFamily="18" charset="0"/>
              </a:rPr>
            </a:br>
            <a:r>
              <a:rPr lang="sv-SE" sz="1800" b="0" dirty="0">
                <a:latin typeface="Book Antiqua" panose="02040602050305030304" pitchFamily="18" charset="0"/>
              </a:rPr>
              <a:t>The c</a:t>
            </a:r>
            <a:r>
              <a:rPr lang="en-US" sz="1800" b="0" dirty="0" err="1">
                <a:latin typeface="Book Antiqua" panose="02040602050305030304" pitchFamily="18" charset="0"/>
              </a:rPr>
              <a:t>hild</a:t>
            </a:r>
            <a:r>
              <a:rPr lang="en-US" sz="1800" b="0" dirty="0">
                <a:latin typeface="Book Antiqua" panose="02040602050305030304" pitchFamily="18" charset="0"/>
              </a:rPr>
              <a:t> who plays thoroughly, with self</a:t>
            </a:r>
            <a:br>
              <a:rPr lang="en-US" sz="1800" b="0" dirty="0">
                <a:latin typeface="Book Antiqua" panose="02040602050305030304" pitchFamily="18" charset="0"/>
              </a:rPr>
            </a:br>
            <a:r>
              <a:rPr lang="en-US" sz="1800" b="0" dirty="0">
                <a:latin typeface="Book Antiqua" panose="02040602050305030304" pitchFamily="18" charset="0"/>
              </a:rPr>
              <a:t>active determination...will surely be a</a:t>
            </a:r>
            <a:br>
              <a:rPr lang="en-US" sz="1800" b="0" dirty="0">
                <a:latin typeface="Book Antiqua" panose="02040602050305030304" pitchFamily="18" charset="0"/>
              </a:rPr>
            </a:br>
            <a:r>
              <a:rPr lang="en-US" sz="1800" b="0" dirty="0">
                <a:latin typeface="Book Antiqua" panose="02040602050305030304" pitchFamily="18" charset="0"/>
              </a:rPr>
              <a:t>thoroughly determined man...play at</a:t>
            </a:r>
            <a:br>
              <a:rPr lang="en-US" sz="1800" b="0" dirty="0">
                <a:latin typeface="Book Antiqua" panose="02040602050305030304" pitchFamily="18" charset="0"/>
              </a:rPr>
            </a:br>
            <a:r>
              <a:rPr lang="en-US" sz="1800" b="0" dirty="0">
                <a:latin typeface="Book Antiqua" panose="02040602050305030304" pitchFamily="18" charset="0"/>
              </a:rPr>
              <a:t>this time is not trivial ...the plays of</a:t>
            </a:r>
            <a:br>
              <a:rPr lang="en-US" sz="1800" b="0" dirty="0">
                <a:latin typeface="Book Antiqua" panose="02040602050305030304" pitchFamily="18" charset="0"/>
              </a:rPr>
            </a:br>
            <a:r>
              <a:rPr lang="en-US" sz="1800" b="0" dirty="0">
                <a:latin typeface="Book Antiqua" panose="02040602050305030304" pitchFamily="18" charset="0"/>
              </a:rPr>
              <a:t>childhood are the germinal leaves of</a:t>
            </a:r>
            <a:br>
              <a:rPr lang="en-US" sz="1800" b="0" dirty="0">
                <a:latin typeface="Book Antiqua" panose="02040602050305030304" pitchFamily="18" charset="0"/>
              </a:rPr>
            </a:br>
            <a:r>
              <a:rPr lang="en-US" sz="1800" b="0" dirty="0">
                <a:latin typeface="Book Antiqua" panose="02040602050305030304" pitchFamily="18" charset="0"/>
              </a:rPr>
              <a:t>all later life....</a:t>
            </a:r>
            <a:endParaRPr lang="sv-SE" sz="1800" b="0" dirty="0">
              <a:latin typeface="Book Antiqua" panose="02040602050305030304" pitchFamily="18" charset="0"/>
            </a:endParaRPr>
          </a:p>
          <a:p>
            <a:pPr>
              <a:lnSpc>
                <a:spcPts val="2000"/>
              </a:lnSpc>
            </a:pPr>
            <a:r>
              <a:rPr lang="en-US" sz="1800" b="0" dirty="0">
                <a:latin typeface="Book Antiqua" panose="02040602050305030304" pitchFamily="18" charset="0"/>
              </a:rPr>
              <a:t>Froebel (1826) </a:t>
            </a:r>
            <a:r>
              <a:rPr lang="en-US" sz="1800" b="0" u="sng" dirty="0">
                <a:latin typeface="Book Antiqua" panose="02040602050305030304" pitchFamily="18" charset="0"/>
              </a:rPr>
              <a:t>‘The Education of Man’</a:t>
            </a:r>
            <a:endParaRPr lang="sv-SE" sz="1800" b="0" dirty="0">
              <a:solidFill>
                <a:srgbClr val="000000"/>
              </a:solidFill>
              <a:latin typeface="Book Antiqua" panose="02040602050305030304" pitchFamily="18" charset="0"/>
              <a:ea typeface="Arial Unicode MS" panose="020B0604020202020204" pitchFamily="34" charset="-128"/>
            </a:endParaRPr>
          </a:p>
          <a:p>
            <a:endParaRPr lang="sv-SE" dirty="0"/>
          </a:p>
        </p:txBody>
      </p:sp>
    </p:spTree>
    <p:extLst>
      <p:ext uri="{BB962C8B-B14F-4D97-AF65-F5344CB8AC3E}">
        <p14:creationId xmlns:p14="http://schemas.microsoft.com/office/powerpoint/2010/main" val="14277275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6825</TotalTime>
  <Words>8944</Words>
  <Application>Microsoft Macintosh PowerPoint</Application>
  <PresentationFormat>On-screen Show (4:3)</PresentationFormat>
  <Paragraphs>1072</Paragraphs>
  <Slides>177</Slides>
  <Notes>24</Notes>
  <HiddenSlides>0</HiddenSlides>
  <MMClips>1</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177</vt:i4>
      </vt:variant>
    </vt:vector>
  </HeadingPairs>
  <TitlesOfParts>
    <vt:vector size="193" baseType="lpstr">
      <vt:lpstr>Arial Unicode MS</vt:lpstr>
      <vt:lpstr>Adobe Caslon Pro</vt:lpstr>
      <vt:lpstr>Arial</vt:lpstr>
      <vt:lpstr>Book Antiqua</vt:lpstr>
      <vt:lpstr>Calibri</vt:lpstr>
      <vt:lpstr>Calibri-Bold</vt:lpstr>
      <vt:lpstr>Century Gothic</vt:lpstr>
      <vt:lpstr>Comic Sans MS</vt:lpstr>
      <vt:lpstr>Courier New</vt:lpstr>
      <vt:lpstr>Linux Libertine</vt:lpstr>
      <vt:lpstr>Noto Serif</vt:lpstr>
      <vt:lpstr>Optima-Bold</vt:lpstr>
      <vt:lpstr>Times New Roman</vt:lpstr>
      <vt:lpstr>Wingdings</vt:lpstr>
      <vt:lpstr>Office Theme</vt:lpstr>
      <vt:lpstr>Slide</vt:lpstr>
      <vt:lpstr>  Αναλυτικά Προγράμματα Μαθηματική Σκέψη, Μαθησιακές Τεχνολογίες και Παιδική Ηλικία </vt:lpstr>
      <vt:lpstr>αναλυτικό πρόγραμμα :: curriculum</vt:lpstr>
      <vt:lpstr>Το ΑΠ ως παιδαγωγικό τέχνασμα pedagogic device</vt:lpstr>
      <vt:lpstr>PowerPoint Presentation</vt:lpstr>
      <vt:lpstr>Αποκλείοντας τα Κορίτσια:  κορίτσια και μαθηματικά</vt:lpstr>
      <vt:lpstr>PowerPoint Presentation</vt:lpstr>
      <vt:lpstr>PowerPoint Presentation</vt:lpstr>
      <vt:lpstr>PowerPoint Presentation</vt:lpstr>
      <vt:lpstr>Te Whāriki: An early childhood curriculum for inclusion in Aotearoa-New Zealand</vt:lpstr>
      <vt:lpstr>Πρόγραμμα Σπουδών Νηπιαγωγείου</vt:lpstr>
      <vt:lpstr>PowerPoint Presentation</vt:lpstr>
      <vt:lpstr>Τοπικό και Παγκόσμιο</vt:lpstr>
      <vt:lpstr>νέες ικανότητες ;;;;</vt:lpstr>
      <vt:lpstr>PowerPoint Presentation</vt:lpstr>
      <vt:lpstr>PowerPoint Presentation</vt:lpstr>
      <vt:lpstr>Το παιδί στο ΠΣ</vt:lpstr>
      <vt:lpstr>μαθησιακή περιοχή: μαθηματικά</vt:lpstr>
      <vt:lpstr>Στόχοι της μαθηματικής εκπαίδευσης</vt:lpstr>
      <vt:lpstr>διαδρομές ή τροχιές ανάπτυξης εννοιών γύρω από άξονες</vt:lpstr>
      <vt:lpstr>εργασία / παιχνίδι</vt:lpstr>
      <vt:lpstr>Πως μπορεί να υποστηρίξει ο εκπαιδευτικός τη μαθηματική εκπαίδευση των παιδιών;</vt:lpstr>
      <vt:lpstr>Ρόλος εκπαιδευτικού;</vt:lpstr>
      <vt:lpstr>Ρόλος εκπαιδευτικού;</vt:lpstr>
      <vt:lpstr>μαθηματική δραστηριότητα</vt:lpstr>
      <vt:lpstr>Ποιοι είναι οι στόχοι και τα χαρακτηριστικά της αξιολόγησης στα «Μαθηματικά»;  </vt:lpstr>
      <vt:lpstr>Πως συνδέονται τα «Μαθηματικά» με τις υπόλοιπες μαθησιακές περιοχές; </vt:lpstr>
      <vt:lpstr>διαλεκτικές συνδέσεις</vt:lpstr>
      <vt:lpstr>Δόμηση χώρου</vt:lpstr>
      <vt:lpstr>Δραστηριότητα 2: αναπαραγωγή σχηματισμών στη βάση προτύπου</vt:lpstr>
      <vt:lpstr>Χρήση Χαρτών</vt:lpstr>
      <vt:lpstr>Μετασχηματισμοί και Συμμετρίες</vt:lpstr>
      <vt:lpstr>Κατασκευή Συμμετριών</vt:lpstr>
      <vt:lpstr> </vt:lpstr>
      <vt:lpstr>Τα παιδιά κάνουν μαθηματικά </vt:lpstr>
      <vt:lpstr>Τα παιδιά και η έννοια του αριθμού </vt:lpstr>
      <vt:lpstr>PowerPoint Presentation</vt:lpstr>
      <vt:lpstr>PowerPoint Presentation</vt:lpstr>
      <vt:lpstr>How people learned to count in the old times and how they remembered what they have counted?   </vt:lpstr>
      <vt:lpstr>PowerPoint Presentation</vt:lpstr>
      <vt:lpstr>PowerPoint Presentation</vt:lpstr>
      <vt:lpstr> Quipu - talking knots</vt:lpstr>
      <vt:lpstr>Trusting bodies for counting</vt:lpstr>
      <vt:lpstr>How can I trust my own counting?...</vt:lpstr>
      <vt:lpstr>How many hens? How many alltogether?</vt:lpstr>
      <vt:lpstr>PowerPoint Presentation</vt:lpstr>
      <vt:lpstr>PowerPoint Presentation</vt:lpstr>
      <vt:lpstr>PowerPoint Presentation</vt:lpstr>
      <vt:lpstr>Το project για τους δεινόσαυρους....</vt:lpstr>
      <vt:lpstr>PowerPoint Presentation</vt:lpstr>
      <vt:lpstr>Το project για τους δεινόσαυρους....</vt:lpstr>
      <vt:lpstr>Α’ φάση – συναντήσεις μεταξύ των δασκάλων </vt:lpstr>
      <vt:lpstr>Β’ φάση: εκτέλεση με ομάδες παιδιών </vt:lpstr>
      <vt:lpstr>Ζωγραφίζοντας ή σχεδιάζοντας δεινόσαυρους</vt:lpstr>
      <vt:lpstr>Κατασκευάζοντας το μοντέλο ενός μεγάλου δεινόσαυρου</vt:lpstr>
      <vt:lpstr>Ο δεινόσαυρος σε ...πραγματικές διαστάσεις</vt:lpstr>
      <vt:lpstr>Επιλέγοντας μονάδες για τη μέτρηση..</vt:lpstr>
      <vt:lpstr>Μετρώντας...</vt:lpstr>
      <vt:lpstr>PowerPoint Presentation</vt:lpstr>
      <vt:lpstr>PowerPoint Presentation</vt:lpstr>
      <vt:lpstr>PowerPoint Presentation</vt:lpstr>
      <vt:lpstr>Βασικά σημεία στην πορεία μάθησης....</vt:lpstr>
      <vt:lpstr>Foci in our teacher education courses</vt:lpstr>
      <vt:lpstr>What does ‘moving’ a robot involve?...</vt:lpstr>
      <vt:lpstr>Moving a puppet and a robot…</vt:lpstr>
      <vt:lpstr>How can I talk to my robot? Can I control it?</vt:lpstr>
      <vt:lpstr> I have managed!  It can do the path for me!...</vt:lpstr>
      <vt:lpstr>I didn’t!. I must correct my program. </vt:lpstr>
      <vt:lpstr>Only Dimitris can manage?..</vt:lpstr>
      <vt:lpstr>What is my body?..</vt:lpstr>
      <vt:lpstr>Who is the tallest?</vt:lpstr>
      <vt:lpstr>Can I make my own meter?</vt:lpstr>
      <vt:lpstr>Can I compare my teddy bears?</vt:lpstr>
      <vt:lpstr>What does it mean to compare?</vt:lpstr>
      <vt:lpstr>Can I draw a symmetrical?</vt:lpstr>
      <vt:lpstr>Can I make a square as big as this one?</vt:lpstr>
      <vt:lpstr>How many shapes fit in here?</vt:lpstr>
      <vt:lpstr>εμβαδόν επιφάνεια χώρος σαρώνω συγκρίνω σχέσεις σχέση μέτρηση συγκρίνω  πως συγκρίνω; γιατί συγκρίνω; μονάδα σύγκρισης  ακρίβεια αξιοπιστία μετρώ πως μετρώ; αριθμός</vt:lpstr>
      <vt:lpstr>Ερωτήματα μέσα από το ΠΣ του 2014;</vt:lpstr>
      <vt:lpstr>PowerPoint Presentation</vt:lpstr>
      <vt:lpstr>Te Whāriki: An early childhood curriculum for inclusion in Aotearoa-New Zealand</vt:lpstr>
      <vt:lpstr>PowerPoint Presentation</vt:lpstr>
      <vt:lpstr> </vt:lpstr>
      <vt:lpstr>Το σχολείο των νηπίων, 1631, σελ. 41, 91-2</vt:lpstr>
      <vt:lpstr>PowerPoint Presentation</vt:lpstr>
      <vt:lpstr>Richard Edgeworth &amp; Maria Edgeworth: Πρακτική Εκπαίδευση (1798)</vt:lpstr>
      <vt:lpstr>Αριθμητική ‘ARITHEMTICK’ κεφάλαιο XIV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Ιεραποστολικά Σχολεία</vt:lpstr>
      <vt:lpstr>PowerPoint Presentation</vt:lpstr>
      <vt:lpstr>PowerPoint Presentation</vt:lpstr>
      <vt:lpstr>PowerPoint Presentation</vt:lpstr>
      <vt:lpstr> </vt:lpstr>
      <vt:lpstr>PowerPoint Presentation</vt:lpstr>
      <vt:lpstr> </vt:lpstr>
      <vt:lpstr>PowerPoint Presentation</vt:lpstr>
      <vt:lpstr>Montessori schools in NZ in the 1915s, 1920s</vt:lpstr>
      <vt:lpstr>PowerPoint Presentation</vt:lpstr>
      <vt:lpstr>PowerPoint Presentation</vt:lpstr>
      <vt:lpstr>PowerPoint Presentation</vt:lpstr>
      <vt:lpstr> </vt:lpstr>
      <vt:lpstr> </vt:lpstr>
      <vt:lpstr> </vt:lpstr>
      <vt:lpstr>Government interested in the Plays of Childhood</vt:lpstr>
      <vt:lpstr>Pamela Oberhuemer: International Perspectives in Early Childhood Curricula</vt:lpstr>
      <vt:lpstr>OECD: Global Understanding of ECE</vt:lpstr>
      <vt:lpstr>Peter Moss, 2014: Transformative Change and Real Utopias in Early Childhood Education: a story of democracy, experimentation and potentiality. Routledge</vt:lpstr>
      <vt:lpstr>PowerPoint Presentation</vt:lpstr>
      <vt:lpstr>New Ways of Assessment in ECE</vt:lpstr>
      <vt:lpstr> </vt:lpstr>
      <vt:lpstr>PowerPoint Presentation</vt:lpstr>
      <vt:lpstr>PowerPoint Presentation</vt:lpstr>
      <vt:lpstr>αντι/παραδείγματα</vt:lpstr>
      <vt:lpstr> Ευχαριστώ!</vt:lpstr>
      <vt:lpstr>PowerPoint Presentation</vt:lpstr>
      <vt:lpstr>   Κεφάλαιο 1. Αφαιρώντας το Θηλυκό  </vt:lpstr>
      <vt:lpstr>Κεφάλαιο 3. Θετικές Επιστήμες, Ορθολογισμός και Θηλυκός Νους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οι μητέρες ‘εργαλειακά’</vt:lpstr>
      <vt:lpstr>PowerPoint Presentation</vt:lpstr>
      <vt:lpstr>Η κουζίνα...</vt:lpstr>
      <vt:lpstr>η μητρική φροντίδα και η εκπαίδευση</vt:lpstr>
      <vt:lpstr>Ένα απόγευμα με μητέρα-κόρη εργατικής τάξης  </vt:lpstr>
      <vt:lpstr>Ένα απόγευμα με μητέρα-κόρη μεσοαστικής τάξης  </vt:lpstr>
      <vt:lpstr>Πως όμως διαβάζει τα ίδια δεδομένα μια μεσοαστή ερευνήτρια; </vt:lpstr>
      <vt:lpstr>PowerPoint Presentation</vt:lpstr>
      <vt:lpstr>Αποκλεισμοί εγγράφονται</vt:lpstr>
      <vt:lpstr>μητέρες και κόρες 4 ετών</vt:lpstr>
      <vt:lpstr>Ένταση γύρω από..</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Τι παρατηρεί η Walkerdine;</vt:lpstr>
      <vt:lpstr>PowerPoint Presentation</vt:lpstr>
      <vt:lpstr>PowerPoint Presentation</vt:lpstr>
      <vt:lpstr>Πως μιλάμε για την επιτυχία/αποτυχία στα μαθηματικά; </vt:lpstr>
      <vt:lpstr>Η ‘αόρατη’ επίδοση των κοριτσιών....</vt:lpstr>
      <vt:lpstr>PowerPoint Presentation</vt:lpstr>
      <vt:lpstr>PowerPoint Presentation</vt:lpstr>
      <vt:lpstr>PowerPoint Presentation</vt:lpstr>
      <vt:lpstr>Η Τζούλι και η Πάτσυ: ίδια επίδοση στην μαθηματική ικανότητα / διαφορετικές πορείες</vt:lpstr>
      <vt:lpstr>Έρευνες και ερμηνείες</vt:lpstr>
      <vt:lpstr>Πως παράγεται η ’σύγχρονη αλήθεια’ για τα κορίτσια και τα μαθηματικά;</vt:lpstr>
      <vt:lpstr>προβληματοποίηση</vt:lpstr>
      <vt:lpstr>Οι Λόγοι ξετυλίγονται γύρω από δίπολα  αρσενικό θηλυκό, παραδοσιακή προοδευτική παιδαγωγική εννοιολογική διαδικαστική γνώση, παιχνίδι εργασία, μητέρα πατέρας</vt:lpstr>
      <vt:lpstr> Κεφάλαιο 4. Mητέρες και Κόρες Τεσσάρων Ετών </vt:lpstr>
      <vt:lpstr>Κεφάλαιο 5. Εξουσία και Φύλο στο Νηπιαγωγείο </vt:lpstr>
      <vt:lpstr>Τι μπορεί να σημαίνουν τα παραπάνω για την μαθηματική εκπαίδευση σήμερα; </vt:lpstr>
      <vt:lpstr>PowerPoint Presentation</vt:lpstr>
      <vt:lpstr>PowerPoint Presentation</vt:lpstr>
      <vt:lpstr>  </vt:lpstr>
      <vt:lpstr> Κεφάλαιο 6. Μπαίνοντας στο Δημοτικό </vt:lpstr>
      <vt:lpstr>Κεφάλαιο 11. Εξετάζοντας τα Βιβλία των Μαθηματικών </vt:lpstr>
      <vt:lpstr> Ευχαριστώ!</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Κουζίνα, Θυμός, Μαθηματικά</dc:title>
  <dc:creator>chronaki</dc:creator>
  <cp:lastModifiedBy>Anna Chronaki</cp:lastModifiedBy>
  <cp:revision>109</cp:revision>
  <dcterms:created xsi:type="dcterms:W3CDTF">2006-08-16T00:00:00Z</dcterms:created>
  <dcterms:modified xsi:type="dcterms:W3CDTF">2019-11-02T14:34:57Z</dcterms:modified>
</cp:coreProperties>
</file>