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v" ContentType="video/unknown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83" r:id="rId2"/>
    <p:sldId id="261" r:id="rId3"/>
    <p:sldId id="258" r:id="rId4"/>
    <p:sldId id="259" r:id="rId5"/>
    <p:sldId id="263" r:id="rId6"/>
    <p:sldId id="265" r:id="rId7"/>
    <p:sldId id="267" r:id="rId8"/>
    <p:sldId id="271" r:id="rId9"/>
    <p:sldId id="281" r:id="rId10"/>
    <p:sldId id="273" r:id="rId11"/>
    <p:sldId id="276" r:id="rId12"/>
    <p:sldId id="260" r:id="rId13"/>
    <p:sldId id="278" r:id="rId14"/>
    <p:sldId id="280" r:id="rId15"/>
    <p:sldId id="284" r:id="rId16"/>
    <p:sldId id="257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/>
    <p:restoredTop sz="94672"/>
  </p:normalViewPr>
  <p:slideViewPr>
    <p:cSldViewPr snapToGrid="0">
      <p:cViewPr>
        <p:scale>
          <a:sx n="78" d="100"/>
          <a:sy n="78" d="100"/>
        </p:scale>
        <p:origin x="1040" y="15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7361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0e3e5b676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0e3e5b676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0e3e5b6760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0e3e5b6760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0e3e5b67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0e3e5b676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0e3e5b67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0e3e5b67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4v"/><Relationship Id="rId7" Type="http://schemas.openxmlformats.org/officeDocument/2006/relationships/slideLayout" Target="../slideLayouts/slideLayout3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6" Type="http://schemas.openxmlformats.org/officeDocument/2006/relationships/video" Target="../media/media4.m4v"/><Relationship Id="rId11" Type="http://schemas.openxmlformats.org/officeDocument/2006/relationships/image" Target="../media/image19.jpeg"/><Relationship Id="rId5" Type="http://schemas.microsoft.com/office/2007/relationships/media" Target="../media/media4.m4v"/><Relationship Id="rId10" Type="http://schemas.openxmlformats.org/officeDocument/2006/relationships/image" Target="../media/image18.png"/><Relationship Id="rId4" Type="http://schemas.openxmlformats.org/officeDocument/2006/relationships/video" Target="../media/media3.m4v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3.pn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ISs7KeiuMY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B8E0413-CB74-291D-50D1-E393CF5E12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98" t="35555" r="10072" b="25971"/>
          <a:stretch/>
        </p:blipFill>
        <p:spPr>
          <a:xfrm>
            <a:off x="0" y="996774"/>
            <a:ext cx="9144000" cy="41467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8BD6C43-39E9-5DD5-FF8A-ED09347C1DEF}"/>
              </a:ext>
            </a:extLst>
          </p:cNvPr>
          <p:cNvSpPr txBox="1"/>
          <p:nvPr/>
        </p:nvSpPr>
        <p:spPr>
          <a:xfrm>
            <a:off x="0" y="0"/>
            <a:ext cx="4314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GR" sz="2000" dirty="0">
                <a:solidFill>
                  <a:srgbClr val="0070C0"/>
                </a:solidFill>
              </a:rPr>
              <a:t>Sympathy For the Devil</a:t>
            </a:r>
          </a:p>
          <a:p>
            <a:r>
              <a:rPr lang="fr-GR" sz="2000" dirty="0">
                <a:solidFill>
                  <a:srgbClr val="0070C0"/>
                </a:solidFill>
              </a:rPr>
              <a:t>Towards a Sonic Effect of Sympathy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02E32FB-2DBF-018A-8FAA-CD98E46844EC}"/>
              </a:ext>
            </a:extLst>
          </p:cNvPr>
          <p:cNvSpPr txBox="1"/>
          <p:nvPr/>
        </p:nvSpPr>
        <p:spPr>
          <a:xfrm>
            <a:off x="-124242" y="688996"/>
            <a:ext cx="3129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 err="1">
                <a:latin typeface="Avenir Next" panose="020B0503020202020204" pitchFamily="34" charset="0"/>
              </a:rPr>
              <a:t>Paxinou</a:t>
            </a:r>
            <a:r>
              <a:rPr lang="fr-FR" sz="1400" dirty="0">
                <a:latin typeface="Avenir Next" panose="020B0503020202020204" pitchFamily="34" charset="0"/>
              </a:rPr>
              <a:t> </a:t>
            </a:r>
            <a:r>
              <a:rPr lang="fr-FR" sz="1400" dirty="0" err="1">
                <a:latin typeface="Avenir Next" panose="020B0503020202020204" pitchFamily="34" charset="0"/>
              </a:rPr>
              <a:t>Evangelia</a:t>
            </a:r>
            <a:r>
              <a:rPr lang="fr-FR" dirty="0">
                <a:latin typeface="Avenir Next" panose="020B0503020202020204" pitchFamily="34" charset="0"/>
              </a:rPr>
              <a:t> &amp; </a:t>
            </a:r>
            <a:r>
              <a:rPr lang="fr-FR" sz="1400" dirty="0">
                <a:latin typeface="Avenir Next" panose="020B0503020202020204" pitchFamily="34" charset="0"/>
              </a:rPr>
              <a:t>Remy Nicolas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E4B62B-D611-4FE8-1C2A-4F89EA3AC3CD}"/>
              </a:ext>
            </a:extLst>
          </p:cNvPr>
          <p:cNvSpPr txBox="1"/>
          <p:nvPr/>
        </p:nvSpPr>
        <p:spPr>
          <a:xfrm>
            <a:off x="6138486" y="-76944"/>
            <a:ext cx="295144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b="1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Writing in Sound Workshop</a:t>
            </a:r>
          </a:p>
          <a:p>
            <a:pPr algn="r"/>
            <a:r>
              <a:rPr lang="en-US" sz="1800" b="1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B-Air@Helsinki</a:t>
            </a:r>
            <a:r>
              <a:rPr lang="en-US" sz="1800" b="1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en-US" sz="1800" b="1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1.-4-3.2023</a:t>
            </a:r>
            <a:endParaRPr lang="fr-GR" sz="18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GR" dirty="0"/>
          </a:p>
        </p:txBody>
      </p:sp>
    </p:spTree>
    <p:extLst>
      <p:ext uri="{BB962C8B-B14F-4D97-AF65-F5344CB8AC3E}">
        <p14:creationId xmlns:p14="http://schemas.microsoft.com/office/powerpoint/2010/main" val="1517617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_20180630_132702.m4v">
            <a:hlinkClick r:id="" action="ppaction://media"/>
            <a:extLst>
              <a:ext uri="{FF2B5EF4-FFF2-40B4-BE49-F238E27FC236}">
                <a16:creationId xmlns:a16="http://schemas.microsoft.com/office/drawing/2014/main" id="{0AACA301-146C-C98D-3652-3E904AC496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18666" y="3048001"/>
            <a:ext cx="3725333" cy="2095500"/>
          </a:xfrm>
          <a:prstGeom prst="rect">
            <a:avLst/>
          </a:prstGeom>
        </p:spPr>
      </p:pic>
      <p:pic>
        <p:nvPicPr>
          <p:cNvPr id="6" name="VID_20180702_173126.m4v">
            <a:hlinkClick r:id="" action="ppaction://media"/>
            <a:extLst>
              <a:ext uri="{FF2B5EF4-FFF2-40B4-BE49-F238E27FC236}">
                <a16:creationId xmlns:a16="http://schemas.microsoft.com/office/drawing/2014/main" id="{F598D932-D4E7-774A-FAB1-ABA85CE4B0E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5418667" cy="3048000"/>
          </a:xfrm>
          <a:prstGeom prst="rect">
            <a:avLst/>
          </a:prstGeom>
        </p:spPr>
      </p:pic>
      <p:pic>
        <p:nvPicPr>
          <p:cNvPr id="7" name="VID_20180630_132330.m4v">
            <a:hlinkClick r:id="" action="ppaction://media"/>
            <a:extLst>
              <a:ext uri="{FF2B5EF4-FFF2-40B4-BE49-F238E27FC236}">
                <a16:creationId xmlns:a16="http://schemas.microsoft.com/office/drawing/2014/main" id="{8035EB5D-BB1C-34F7-2CAE-0F213136A40E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93332" y="3048000"/>
            <a:ext cx="3725333" cy="20955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6DDD6B0-42BF-4647-4C9D-2E68F4C2CFC3}"/>
              </a:ext>
            </a:extLst>
          </p:cNvPr>
          <p:cNvSpPr txBox="1"/>
          <p:nvPr/>
        </p:nvSpPr>
        <p:spPr>
          <a:xfrm>
            <a:off x="0" y="3048000"/>
            <a:ext cx="15376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Gullfoss</a:t>
            </a:r>
            <a:r>
              <a:rPr lang="fr-F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fr-F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Iceland</a:t>
            </a:r>
            <a:endParaRPr lang="fr-FR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fr-FR" dirty="0" err="1">
                <a:solidFill>
                  <a:srgbClr val="202122"/>
                </a:solidFill>
                <a:latin typeface="Arial" panose="020B0604020202020204" pitchFamily="34" charset="0"/>
              </a:rPr>
              <a:t>Personal</a:t>
            </a:r>
            <a:r>
              <a:rPr lang="fr-FR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202122"/>
                </a:solidFill>
                <a:latin typeface="Arial" panose="020B0604020202020204" pitchFamily="34" charset="0"/>
              </a:rPr>
              <a:t>footage</a:t>
            </a:r>
            <a:endParaRPr lang="fr-FR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fr-F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June 2017</a:t>
            </a:r>
          </a:p>
          <a:p>
            <a:endParaRPr lang="fr-GR" dirty="0"/>
          </a:p>
        </p:txBody>
      </p:sp>
      <p:pic>
        <p:nvPicPr>
          <p:cNvPr id="2" name="Picture 6" descr="Sonic Experience : Jean François Augoyard, : 9780773529427 : Blackwell's">
            <a:extLst>
              <a:ext uri="{FF2B5EF4-FFF2-40B4-BE49-F238E27FC236}">
                <a16:creationId xmlns:a16="http://schemas.microsoft.com/office/drawing/2014/main" id="{AE0E290A-8FE3-E775-0B77-CF3A0AD90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683" y="0"/>
            <a:ext cx="1581316" cy="200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59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7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9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personne, gens, scène, foule&#10;&#10;Description générée automatiquement">
            <a:extLst>
              <a:ext uri="{FF2B5EF4-FFF2-40B4-BE49-F238E27FC236}">
                <a16:creationId xmlns:a16="http://schemas.microsoft.com/office/drawing/2014/main" id="{F2D3A1A3-EA05-077F-9D4A-FF3489A6F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8338" y="0"/>
            <a:ext cx="6873802" cy="5143500"/>
          </a:xfrm>
          <a:prstGeom prst="rect">
            <a:avLst/>
          </a:prstGeom>
        </p:spPr>
      </p:pic>
      <p:pic>
        <p:nvPicPr>
          <p:cNvPr id="5" name="Image 4" descr="Une image contenant carte&#10;&#10;Description générée automatiquement">
            <a:extLst>
              <a:ext uri="{FF2B5EF4-FFF2-40B4-BE49-F238E27FC236}">
                <a16:creationId xmlns:a16="http://schemas.microsoft.com/office/drawing/2014/main" id="{7B66D4CB-EB10-28F6-1929-16A3BD8529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298338" cy="2089398"/>
          </a:xfrm>
          <a:prstGeom prst="rect">
            <a:avLst/>
          </a:prstGeom>
        </p:spPr>
      </p:pic>
      <p:pic>
        <p:nvPicPr>
          <p:cNvPr id="2" name="bario_alto_you're_nuts_20221128.wav">
            <a:hlinkClick r:id="" action="ppaction://media"/>
            <a:extLst>
              <a:ext uri="{FF2B5EF4-FFF2-40B4-BE49-F238E27FC236}">
                <a16:creationId xmlns:a16="http://schemas.microsoft.com/office/drawing/2014/main" id="{A41FC232-58DC-CBA1-07A9-DF217A4AB0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2769" y="25717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8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6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627993" y="-530679"/>
            <a:ext cx="10825843" cy="620485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/>
          <p:nvPr/>
        </p:nvSpPr>
        <p:spPr>
          <a:xfrm>
            <a:off x="7968150" y="4092275"/>
            <a:ext cx="1229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dirty="0"/>
              <a:t>i</a:t>
            </a:r>
            <a:r>
              <a:rPr lang="fr" sz="800" dirty="0"/>
              <a:t>29 </a:t>
            </a:r>
            <a:r>
              <a:rPr lang="fr" sz="800" dirty="0" err="1"/>
              <a:t>architects</a:t>
            </a:r>
            <a:endParaRPr sz="8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Amsterdam</a:t>
            </a:r>
            <a:endParaRPr sz="1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54FB0E4-FA64-1BD5-5269-F7B9F4360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69799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24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145EE0F-8E0C-A93F-CF9C-3768873E9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132"/>
            <a:ext cx="9178465" cy="407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586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DE845E7-52AF-8445-BDD3-49FF249C89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98" t="35555" r="10072" b="25971"/>
          <a:stretch/>
        </p:blipFill>
        <p:spPr>
          <a:xfrm>
            <a:off x="0" y="0"/>
            <a:ext cx="11341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33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295" y="2620323"/>
            <a:ext cx="1710211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986803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78D4733-B9E5-0BA8-4F48-DD382EF4E6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1822" y="0"/>
            <a:ext cx="1699564" cy="2565380"/>
          </a:xfrm>
          <a:prstGeom prst="rect">
            <a:avLst/>
          </a:prstGeom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A648A10A-CD46-FE64-90F9-B0D910868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606" y="2717470"/>
            <a:ext cx="1745570" cy="247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Sonic Experience: A Guide to Everyday Sounds: Augoyard, Jean-François,  Torgue, Henri: 8580000987478: Amazon.com: Books">
            <a:extLst>
              <a:ext uri="{FF2B5EF4-FFF2-40B4-BE49-F238E27FC236}">
                <a16:creationId xmlns:a16="http://schemas.microsoft.com/office/drawing/2014/main" id="{7CBE3637-AABB-23FF-75D6-C0059CC16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606" y="0"/>
            <a:ext cx="2011353" cy="258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4th International Congress on Ambiances, E-conference, 2020">
            <a:extLst>
              <a:ext uri="{FF2B5EF4-FFF2-40B4-BE49-F238E27FC236}">
                <a16:creationId xmlns:a16="http://schemas.microsoft.com/office/drawing/2014/main" id="{64120D50-9E32-23E6-E173-80F57F242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803" y="2668897"/>
            <a:ext cx="1751686" cy="247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mbiances 2016 International Congress">
            <a:extLst>
              <a:ext uri="{FF2B5EF4-FFF2-40B4-BE49-F238E27FC236}">
                <a16:creationId xmlns:a16="http://schemas.microsoft.com/office/drawing/2014/main" id="{05D7CD16-3B1A-5BBD-AC1F-663344428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803" y="0"/>
            <a:ext cx="172073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Aesthetics of Atmospheres by Gernot Boehme, Jean-Paul Thibaud |  Waterstones">
            <a:extLst>
              <a:ext uri="{FF2B5EF4-FFF2-40B4-BE49-F238E27FC236}">
                <a16:creationId xmlns:a16="http://schemas.microsoft.com/office/drawing/2014/main" id="{FD677EEB-0454-4ADD-9109-784AD8ECB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589" y="2741756"/>
            <a:ext cx="1614413" cy="242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n quête d'ambiances. A New Book by Jean-Paul Thibaud – Atmospheric Spaces">
            <a:extLst>
              <a:ext uri="{FF2B5EF4-FFF2-40B4-BE49-F238E27FC236}">
                <a16:creationId xmlns:a16="http://schemas.microsoft.com/office/drawing/2014/main" id="{908466C1-180C-1645-6C6D-5E891700D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415" y="2675267"/>
            <a:ext cx="1931105" cy="251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itian, Venus of Urbino – Smarthistory">
            <a:extLst>
              <a:ext uri="{FF2B5EF4-FFF2-40B4-BE49-F238E27FC236}">
                <a16:creationId xmlns:a16="http://schemas.microsoft.com/office/drawing/2014/main" id="{54609DF5-DA3B-3F28-FAF0-2C36DDC3A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592411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2DD7FF5-824D-B1CA-1BBC-E096815DA695}"/>
              </a:ext>
            </a:extLst>
          </p:cNvPr>
          <p:cNvSpPr txBox="1"/>
          <p:nvPr/>
        </p:nvSpPr>
        <p:spPr>
          <a:xfrm>
            <a:off x="-1" y="2571750"/>
            <a:ext cx="234711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/>
              <a:t>Titian</a:t>
            </a:r>
            <a:r>
              <a:rPr lang="fr-FR" sz="1100" dirty="0"/>
              <a:t> </a:t>
            </a:r>
            <a:r>
              <a:rPr lang="fr-FR" sz="1100" dirty="0" err="1"/>
              <a:t>Vecelli</a:t>
            </a:r>
            <a:r>
              <a:rPr lang="fr-FR" sz="1100" dirty="0"/>
              <a:t> • </a:t>
            </a:r>
            <a:r>
              <a:rPr lang="fr-FR" sz="1400" b="1" i="0" dirty="0">
                <a:solidFill>
                  <a:srgbClr val="000000"/>
                </a:solidFill>
                <a:effectLst/>
                <a:latin typeface="Gerbera"/>
              </a:rPr>
              <a:t>Venus Of Urbino</a:t>
            </a:r>
          </a:p>
          <a:p>
            <a:r>
              <a:rPr lang="fr-FR" sz="1100" dirty="0"/>
              <a:t>1538, 119.2×165.5 cm</a:t>
            </a:r>
            <a:endParaRPr lang="fr-GR" sz="1100" dirty="0"/>
          </a:p>
        </p:txBody>
      </p:sp>
      <p:pic>
        <p:nvPicPr>
          <p:cNvPr id="2052" name="Picture 4" descr="The Radical Nudes of Yves Klein's Anthropometries | Contemporary Art |  Sotheby's">
            <a:extLst>
              <a:ext uri="{FF2B5EF4-FFF2-40B4-BE49-F238E27FC236}">
                <a16:creationId xmlns:a16="http://schemas.microsoft.com/office/drawing/2014/main" id="{19FBC0D7-8E85-3536-5D1D-DC5C54E04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589" y="2580294"/>
            <a:ext cx="4592411" cy="256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8CAC55-1EF0-783E-251C-85DFD6B69FB3}"/>
              </a:ext>
            </a:extLst>
          </p:cNvPr>
          <p:cNvSpPr txBox="1"/>
          <p:nvPr/>
        </p:nvSpPr>
        <p:spPr>
          <a:xfrm>
            <a:off x="1151466" y="4282607"/>
            <a:ext cx="34001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 cap="all" dirty="0">
                <a:solidFill>
                  <a:srgbClr val="333333"/>
                </a:solidFill>
                <a:effectLst/>
                <a:latin typeface="BentonSans"/>
              </a:rPr>
              <a:t>YVES KLEIN</a:t>
            </a:r>
          </a:p>
          <a:p>
            <a:r>
              <a:rPr lang="fr-FR" sz="1000" b="1" i="1" cap="all" dirty="0">
                <a:solidFill>
                  <a:srgbClr val="333333"/>
                </a:solidFill>
                <a:effectLst/>
                <a:latin typeface="BentonSans"/>
              </a:rPr>
              <a:t>ANTHROPOMETRIE DE L’EPOQUE BLEUE</a:t>
            </a:r>
            <a:r>
              <a:rPr lang="fr-FR" sz="1000" b="0" i="1" cap="all" dirty="0">
                <a:solidFill>
                  <a:srgbClr val="333333"/>
                </a:solidFill>
                <a:effectLst/>
                <a:latin typeface="BentonSans"/>
              </a:rPr>
              <a:t>, (ANT 82)</a:t>
            </a:r>
            <a:r>
              <a:rPr lang="fr-FR" sz="1000" b="0" i="0" cap="all" dirty="0">
                <a:solidFill>
                  <a:srgbClr val="333333"/>
                </a:solidFill>
                <a:effectLst/>
                <a:latin typeface="BentonSans"/>
              </a:rPr>
              <a:t>, 1960. CENTRE GEORGES POMPIDOU, PARIS. IMAGE: © BPK, CNAC-MNAM, PHILIPPE MIGEAT. ARTWORK: © SUCCESSION YVES KLEIN C/O ADAGP, PARIS AND DACS, LONDON 2020</a:t>
            </a:r>
            <a:endParaRPr lang="fr-GR" sz="1000" dirty="0"/>
          </a:p>
        </p:txBody>
      </p:sp>
    </p:spTree>
    <p:extLst>
      <p:ext uri="{BB962C8B-B14F-4D97-AF65-F5344CB8AC3E}">
        <p14:creationId xmlns:p14="http://schemas.microsoft.com/office/powerpoint/2010/main" val="265809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227975" cy="354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8067" y="0"/>
            <a:ext cx="286593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252900" y="3549075"/>
            <a:ext cx="1229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dirty="0"/>
              <a:t>La Danse</a:t>
            </a:r>
            <a:endParaRPr sz="8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Henri Matisse</a:t>
            </a:r>
            <a:endParaRPr sz="1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70" name="Google Shape;70;p15"/>
          <p:cNvSpPr txBox="1"/>
          <p:nvPr/>
        </p:nvSpPr>
        <p:spPr>
          <a:xfrm>
            <a:off x="4419600" y="4657075"/>
            <a:ext cx="23454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dirty="0" err="1"/>
              <a:t>Polyphonic</a:t>
            </a:r>
            <a:r>
              <a:rPr lang="fr" sz="1200" dirty="0"/>
              <a:t> </a:t>
            </a:r>
            <a:r>
              <a:rPr lang="fr" sz="1200" dirty="0" err="1"/>
              <a:t>Sings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dirty="0"/>
              <a:t>Corsica,  </a:t>
            </a:r>
            <a:r>
              <a:rPr lang="fr" sz="1100" dirty="0" err="1"/>
              <a:t>medieval</a:t>
            </a:r>
            <a:r>
              <a:rPr lang="fr" sz="1100" dirty="0"/>
              <a:t> Church</a:t>
            </a:r>
            <a:endParaRPr sz="9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C31DC0C-8E7A-3B09-2821-722A42163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GR"/>
          </a:p>
        </p:txBody>
      </p:sp>
      <p:pic>
        <p:nvPicPr>
          <p:cNvPr id="4097" name="Image 6">
            <a:extLst>
              <a:ext uri="{FF2B5EF4-FFF2-40B4-BE49-F238E27FC236}">
                <a16:creationId xmlns:a16="http://schemas.microsoft.com/office/drawing/2014/main" id="{13659231-D626-8A44-519B-F3C0DBADC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40401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73E398B7-43A7-D554-960A-86A27FAC8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4018" y="3527673"/>
            <a:ext cx="1211844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fr-GR" sz="1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Performance </a:t>
            </a:r>
            <a:r>
              <a:rPr kumimoji="0" lang="en-US" altLang="fr-GR" sz="1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  <a:cs typeface="Cambria" panose="02040503050406030204" pitchFamily="18" charset="0"/>
              </a:rPr>
              <a:t>of </a:t>
            </a:r>
            <a:r>
              <a:rPr kumimoji="0" lang="en-US" altLang="fr-GR" sz="1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Nuria Sotelo </a:t>
            </a:r>
            <a:r>
              <a:rPr kumimoji="0" lang="en-US" altLang="fr-GR" sz="1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  <a:cs typeface="Cambria" panose="02040503050406030204" pitchFamily="18" charset="0"/>
              </a:rPr>
              <a:t>«</a:t>
            </a:r>
            <a:r>
              <a:rPr kumimoji="0" lang="en-US" altLang="fr-GR" sz="1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Samba dress</a:t>
            </a:r>
            <a:r>
              <a:rPr kumimoji="0" lang="en-US" altLang="fr-GR" sz="1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  <a:cs typeface="Cambria" panose="02040503050406030204" pitchFamily="18" charset="0"/>
              </a:rPr>
              <a:t>»</a:t>
            </a:r>
            <a:r>
              <a:rPr kumimoji="0" lang="en-US" altLang="fr-GR" sz="1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 from Brazilian David da Paz with </a:t>
            </a:r>
            <a:r>
              <a:rPr kumimoji="0" lang="en-US" altLang="fr-GR" sz="11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Notours</a:t>
            </a:r>
            <a:r>
              <a:rPr kumimoji="0" lang="en-US" altLang="fr-GR" sz="1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 (</a:t>
            </a:r>
            <a:r>
              <a:rPr kumimoji="0" lang="en-US" altLang="fr-GR" sz="11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consulterd</a:t>
            </a:r>
            <a:r>
              <a:rPr kumimoji="0" lang="en-US" altLang="fr-GR" sz="1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 on </a:t>
            </a:r>
            <a:r>
              <a:rPr kumimoji="0" lang="en-US" altLang="fr-GR" sz="11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www.notours.org</a:t>
            </a:r>
            <a:r>
              <a:rPr kumimoji="0" lang="en-US" altLang="fr-GR" sz="1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kumimoji="0" lang="en-US" altLang="fr-GR" sz="11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ugust</a:t>
            </a:r>
            <a:r>
              <a:rPr kumimoji="0" lang="en-US" altLang="fr-GR" sz="11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Arial" panose="020B0604020202020204" pitchFamily="34" charset="0"/>
              </a:rPr>
              <a:t> 2015) </a:t>
            </a:r>
            <a:endParaRPr kumimoji="0" lang="en-US" altLang="fr-G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hore Promenade in Malmö | DETAIL inspiration | Malmo, Architettura, Lago">
            <a:extLst>
              <a:ext uri="{FF2B5EF4-FFF2-40B4-BE49-F238E27FC236}">
                <a16:creationId xmlns:a16="http://schemas.microsoft.com/office/drawing/2014/main" id="{E01ADA31-E1FA-D7F6-F4C7-1695487BC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DB63D-8D68-8021-F933-CF8D630624A5}"/>
              </a:ext>
            </a:extLst>
          </p:cNvPr>
          <p:cNvSpPr txBox="1"/>
          <p:nvPr/>
        </p:nvSpPr>
        <p:spPr>
          <a:xfrm>
            <a:off x="6857826" y="4543336"/>
            <a:ext cx="22705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100" b="1" i="0" u="none" strike="noStrike" dirty="0" err="1">
                <a:solidFill>
                  <a:srgbClr val="211922"/>
                </a:solidFill>
                <a:effectLst/>
                <a:latin typeface="var(--font-family-default-latin)"/>
              </a:rPr>
              <a:t>jaaa.dk</a:t>
            </a:r>
            <a:endParaRPr lang="fr-FR" sz="1100" b="1" i="0" u="none" strike="noStrike" dirty="0">
              <a:solidFill>
                <a:srgbClr val="211922"/>
              </a:solidFill>
              <a:effectLst/>
              <a:latin typeface="var(--font-family-default-latin)"/>
            </a:endParaRPr>
          </a:p>
          <a:p>
            <a:pPr algn="l"/>
            <a:r>
              <a:rPr lang="fr-FR" sz="1100" b="1" i="0" u="none" strike="noStrike" dirty="0" err="1">
                <a:solidFill>
                  <a:srgbClr val="211922"/>
                </a:solidFill>
                <a:effectLst/>
                <a:latin typeface="var(--font-family-default-latin)"/>
              </a:rPr>
              <a:t>Jeppe</a:t>
            </a:r>
            <a:r>
              <a:rPr lang="fr-FR" sz="1100" b="1" i="0" u="none" strike="noStrike" dirty="0">
                <a:solidFill>
                  <a:srgbClr val="211922"/>
                </a:solidFill>
                <a:effectLst/>
                <a:latin typeface="var(--font-family-default-latin)"/>
              </a:rPr>
              <a:t> </a:t>
            </a:r>
            <a:r>
              <a:rPr lang="fr-FR" sz="1100" b="1" i="0" u="none" strike="noStrike" dirty="0" err="1">
                <a:solidFill>
                  <a:srgbClr val="211922"/>
                </a:solidFill>
                <a:effectLst/>
                <a:latin typeface="var(--font-family-default-latin)"/>
              </a:rPr>
              <a:t>Aagaard</a:t>
            </a:r>
            <a:r>
              <a:rPr lang="fr-FR" sz="1100" b="1" i="0" u="none" strike="noStrike" dirty="0">
                <a:solidFill>
                  <a:srgbClr val="211922"/>
                </a:solidFill>
                <a:effectLst/>
                <a:latin typeface="var(--font-family-default-latin)"/>
              </a:rPr>
              <a:t> Andersen </a:t>
            </a:r>
            <a:r>
              <a:rPr lang="fr-FR" sz="1100" i="0" u="none" strike="noStrike" dirty="0">
                <a:solidFill>
                  <a:srgbClr val="211922"/>
                </a:solidFill>
                <a:effectLst/>
                <a:latin typeface="var(--font-family-default-latin)"/>
              </a:rPr>
              <a:t>Bo01 Beach Malmö </a:t>
            </a:r>
            <a:r>
              <a:rPr lang="fr-FR" sz="1100" i="0" u="none" strike="noStrike" dirty="0" err="1">
                <a:solidFill>
                  <a:srgbClr val="211922"/>
                </a:solidFill>
                <a:effectLst/>
                <a:latin typeface="var(--font-family-default-latin)"/>
              </a:rPr>
              <a:t>Sweden</a:t>
            </a:r>
            <a:endParaRPr lang="fr-FR" sz="1100" dirty="0">
              <a:solidFill>
                <a:srgbClr val="211922"/>
              </a:solidFill>
              <a:latin typeface="var(--font-family-default-latin)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4EB77A2-5C0F-0E10-7B51-4D04955F1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826" y="0"/>
            <a:ext cx="2270694" cy="11037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12F63E-C89E-56EB-EB62-05AFCE338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3421" y="1202267"/>
            <a:ext cx="1561065" cy="240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49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Yes We Camp | Home">
            <a:extLst>
              <a:ext uri="{FF2B5EF4-FFF2-40B4-BE49-F238E27FC236}">
                <a16:creationId xmlns:a16="http://schemas.microsoft.com/office/drawing/2014/main" id="{90B69258-3C8D-C490-DDD9-F39268333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120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FF1A0A-B7C9-9F9B-F311-F83AB8834ECC}"/>
              </a:ext>
            </a:extLst>
          </p:cNvPr>
          <p:cNvSpPr txBox="1"/>
          <p:nvPr/>
        </p:nvSpPr>
        <p:spPr>
          <a:xfrm>
            <a:off x="7712075" y="4681835"/>
            <a:ext cx="1277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https://</a:t>
            </a:r>
            <a:r>
              <a:rPr lang="fr-FR" sz="1200" dirty="0" err="1"/>
              <a:t>yeswecamp.org</a:t>
            </a:r>
            <a:r>
              <a:rPr lang="fr-FR" sz="1200" dirty="0"/>
              <a:t>/en/</a:t>
            </a:r>
            <a:endParaRPr lang="fr-GR" sz="1200" dirty="0"/>
          </a:p>
        </p:txBody>
      </p:sp>
    </p:spTree>
    <p:extLst>
      <p:ext uri="{BB962C8B-B14F-4D97-AF65-F5344CB8AC3E}">
        <p14:creationId xmlns:p14="http://schemas.microsoft.com/office/powerpoint/2010/main" val="1727609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872490C-612C-1886-8E10-E6DFC4836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909345" cy="51435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E90C8BD-1432-F888-4E91-389555919ADB}"/>
              </a:ext>
            </a:extLst>
          </p:cNvPr>
          <p:cNvSpPr txBox="1"/>
          <p:nvPr/>
        </p:nvSpPr>
        <p:spPr>
          <a:xfrm>
            <a:off x="7909344" y="2896731"/>
            <a:ext cx="1020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0" i="0" dirty="0">
                <a:solidFill>
                  <a:schemeClr val="tx1"/>
                </a:solidFill>
                <a:effectLst/>
                <a:latin typeface="Roboto" panose="02000000000000000000" pitchFamily="2" charset="0"/>
                <a:hlinkClick r:id="rId3"/>
              </a:rPr>
              <a:t>INSIDE</a:t>
            </a:r>
            <a:r>
              <a:rPr lang="fr-FR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 A lecture-performance by Bruno Latour </a:t>
            </a:r>
            <a:r>
              <a:rPr lang="fr-FR" b="0" i="0" dirty="0" err="1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Directed</a:t>
            </a:r>
            <a:r>
              <a:rPr lang="fr-FR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 by Frédérique Ait-Touati</a:t>
            </a:r>
            <a:endParaRPr lang="fr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8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extérieur, ciel, arbre, montagne&#10;&#10;Description générée automatiquement">
            <a:extLst>
              <a:ext uri="{FF2B5EF4-FFF2-40B4-BE49-F238E27FC236}">
                <a16:creationId xmlns:a16="http://schemas.microsoft.com/office/drawing/2014/main" id="{5F8B6A16-CC5E-1969-713A-CDDF2B635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" y="0"/>
            <a:ext cx="9141788" cy="5143500"/>
          </a:xfrm>
          <a:prstGeom prst="rect">
            <a:avLst/>
          </a:prstGeom>
        </p:spPr>
      </p:pic>
      <p:pic>
        <p:nvPicPr>
          <p:cNvPr id="2" name="sympathy_for_the_devil_1.wav">
            <a:hlinkClick r:id="" action="ppaction://media"/>
            <a:extLst>
              <a:ext uri="{FF2B5EF4-FFF2-40B4-BE49-F238E27FC236}">
                <a16:creationId xmlns:a16="http://schemas.microsoft.com/office/drawing/2014/main" id="{EF1E9DFC-A850-FA0E-64F0-FE43C87A30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03672" y="1724806"/>
            <a:ext cx="353934" cy="35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22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8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378286A-0EB7-9C79-873B-A5233A2EB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65" y="2817885"/>
            <a:ext cx="6179301" cy="1887824"/>
          </a:xfrm>
          <a:prstGeom prst="rect">
            <a:avLst/>
          </a:prstGeom>
        </p:spPr>
      </p:pic>
      <p:pic>
        <p:nvPicPr>
          <p:cNvPr id="4" name="Image 3" descr="Une image contenant extérieur, ciel, arbre, montagne&#10;&#10;Description générée automatiquement">
            <a:extLst>
              <a:ext uri="{FF2B5EF4-FFF2-40B4-BE49-F238E27FC236}">
                <a16:creationId xmlns:a16="http://schemas.microsoft.com/office/drawing/2014/main" id="{D97CFBC9-920A-91C2-EE54-0BF8E742B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991725" cy="28085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81EA28-3C9E-7242-A553-E7D37CF8A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50" y="0"/>
            <a:ext cx="2571750" cy="5143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B93490-AF94-7B92-EA3E-C13E116B3503}"/>
              </a:ext>
            </a:extLst>
          </p:cNvPr>
          <p:cNvSpPr txBox="1"/>
          <p:nvPr/>
        </p:nvSpPr>
        <p:spPr>
          <a:xfrm>
            <a:off x="4991726" y="92247"/>
            <a:ext cx="1349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View from </a:t>
            </a:r>
            <a:r>
              <a:rPr lang="en-GB" sz="1000" dirty="0" err="1"/>
              <a:t>Goritza</a:t>
            </a:r>
            <a:r>
              <a:rPr lang="en-GB" sz="1000" dirty="0"/>
              <a:t> Hill, Volos, Greece  – south east- 20/02/2023 orientation – picture @ </a:t>
            </a:r>
            <a:r>
              <a:rPr lang="en-GB" sz="1000" dirty="0" err="1"/>
              <a:t>Paxinou</a:t>
            </a:r>
            <a:r>
              <a:rPr lang="en-GB" sz="1000" dirty="0"/>
              <a:t> 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302E828-AC08-13BA-F979-C49DD53F3A86}"/>
              </a:ext>
            </a:extLst>
          </p:cNvPr>
          <p:cNvSpPr txBox="1"/>
          <p:nvPr/>
        </p:nvSpPr>
        <p:spPr>
          <a:xfrm>
            <a:off x="2164887" y="4897279"/>
            <a:ext cx="44855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Noise Measurements with Noise Capture Android App, </a:t>
            </a:r>
            <a:r>
              <a:rPr lang="en-GB" sz="1000" dirty="0" err="1"/>
              <a:t>LeqA</a:t>
            </a:r>
            <a:r>
              <a:rPr lang="en-GB" sz="1000" dirty="0"/>
              <a:t> + </a:t>
            </a:r>
            <a:r>
              <a:rPr lang="en-GB" sz="1000" dirty="0" err="1"/>
              <a:t>Spectogram</a:t>
            </a:r>
            <a:r>
              <a:rPr lang="en-GB" sz="1000" dirty="0"/>
              <a:t> 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B57115-FC57-7B68-FC69-0D3A9680E3CE}"/>
              </a:ext>
            </a:extLst>
          </p:cNvPr>
          <p:cNvSpPr txBox="1"/>
          <p:nvPr/>
        </p:nvSpPr>
        <p:spPr>
          <a:xfrm>
            <a:off x="5107431" y="1648334"/>
            <a:ext cx="13491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/>
              <a:t>Spectogrram</a:t>
            </a:r>
            <a:r>
              <a:rPr lang="en-GB" sz="1000" dirty="0"/>
              <a:t> view pf </a:t>
            </a:r>
            <a:r>
              <a:rPr lang="en-GB" sz="1000" dirty="0" err="1"/>
              <a:t>Goritza</a:t>
            </a:r>
            <a:r>
              <a:rPr lang="en-GB" sz="1000" dirty="0"/>
              <a:t> hill Sound recordings – 20/02/2023</a:t>
            </a:r>
          </a:p>
          <a:p>
            <a:r>
              <a:rPr lang="en-GB" sz="1000" dirty="0"/>
              <a:t> Tascam DR100 + Mic </a:t>
            </a:r>
            <a:r>
              <a:rPr lang="en-GB" sz="1000" dirty="0" err="1"/>
              <a:t>Shoeps</a:t>
            </a:r>
            <a:r>
              <a:rPr lang="en-GB" sz="1000" dirty="0"/>
              <a:t> </a:t>
            </a:r>
          </a:p>
          <a:p>
            <a:r>
              <a:rPr lang="en-GB" sz="1000" dirty="0"/>
              <a:t>@Remy N. </a:t>
            </a:r>
          </a:p>
        </p:txBody>
      </p:sp>
    </p:spTree>
    <p:extLst>
      <p:ext uri="{BB962C8B-B14F-4D97-AF65-F5344CB8AC3E}">
        <p14:creationId xmlns:p14="http://schemas.microsoft.com/office/powerpoint/2010/main" val="36061404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11342</TotalTime>
  <Words>206</Words>
  <Application>Microsoft Macintosh PowerPoint</Application>
  <PresentationFormat>Affichage à l'écran (16:9)</PresentationFormat>
  <Paragraphs>29</Paragraphs>
  <Slides>16</Slides>
  <Notes>5</Notes>
  <HiddenSlides>0</HiddenSlides>
  <MMClips>5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5" baseType="lpstr">
      <vt:lpstr>Arial</vt:lpstr>
      <vt:lpstr>Avenir Next</vt:lpstr>
      <vt:lpstr>BentonSans</vt:lpstr>
      <vt:lpstr>Calibri</vt:lpstr>
      <vt:lpstr>Gerbera</vt:lpstr>
      <vt:lpstr>Roboto</vt:lpstr>
      <vt:lpstr>Source Sans Pro</vt:lpstr>
      <vt:lpstr>var(--font-family-default-latin)</vt:lpstr>
      <vt:lpstr>Simple Light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REMY NICOLAS-MICHEL-PHILIPPE</cp:lastModifiedBy>
  <cp:revision>9</cp:revision>
  <cp:lastPrinted>2023-02-21T11:34:12Z</cp:lastPrinted>
  <dcterms:modified xsi:type="dcterms:W3CDTF">2023-02-28T07:30:33Z</dcterms:modified>
</cp:coreProperties>
</file>