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439" r:id="rId3"/>
    <p:sldId id="565" r:id="rId4"/>
    <p:sldId id="566" r:id="rId5"/>
    <p:sldId id="567" r:id="rId6"/>
    <p:sldId id="572" r:id="rId7"/>
    <p:sldId id="571" r:id="rId8"/>
    <p:sldId id="568" r:id="rId9"/>
    <p:sldId id="569" r:id="rId10"/>
    <p:sldId id="573" r:id="rId11"/>
    <p:sldId id="579" r:id="rId12"/>
    <p:sldId id="574" r:id="rId13"/>
    <p:sldId id="257" r:id="rId14"/>
    <p:sldId id="263" r:id="rId15"/>
    <p:sldId id="460" r:id="rId16"/>
    <p:sldId id="526" r:id="rId17"/>
    <p:sldId id="527" r:id="rId18"/>
    <p:sldId id="541" r:id="rId19"/>
    <p:sldId id="587" r:id="rId20"/>
    <p:sldId id="556" r:id="rId21"/>
    <p:sldId id="588" r:id="rId22"/>
    <p:sldId id="584" r:id="rId23"/>
    <p:sldId id="580" r:id="rId24"/>
    <p:sldId id="549" r:id="rId25"/>
    <p:sldId id="529" r:id="rId26"/>
    <p:sldId id="551" r:id="rId27"/>
    <p:sldId id="575" r:id="rId28"/>
    <p:sldId id="530" r:id="rId29"/>
    <p:sldId id="531" r:id="rId30"/>
    <p:sldId id="552" r:id="rId31"/>
    <p:sldId id="532" r:id="rId32"/>
    <p:sldId id="550" r:id="rId33"/>
    <p:sldId id="540" r:id="rId34"/>
    <p:sldId id="581" r:id="rId35"/>
    <p:sldId id="585" r:id="rId36"/>
    <p:sldId id="559" r:id="rId37"/>
    <p:sldId id="576" r:id="rId38"/>
    <p:sldId id="586" r:id="rId39"/>
    <p:sldId id="577" r:id="rId40"/>
    <p:sldId id="578" r:id="rId41"/>
    <p:sldId id="583" r:id="rId42"/>
    <p:sldId id="582" r:id="rId43"/>
    <p:sldId id="448" r:id="rId44"/>
    <p:sldId id="536" r:id="rId45"/>
    <p:sldId id="267" r:id="rId46"/>
    <p:sldId id="325" r:id="rId47"/>
    <p:sldId id="330" r:id="rId48"/>
    <p:sldId id="290" r:id="rId49"/>
    <p:sldId id="436" r:id="rId50"/>
    <p:sldId id="437" r:id="rId51"/>
    <p:sldId id="438" r:id="rId5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30" autoAdjust="0"/>
    <p:restoredTop sz="94660"/>
  </p:normalViewPr>
  <p:slideViewPr>
    <p:cSldViewPr>
      <p:cViewPr varScale="1">
        <p:scale>
          <a:sx n="109" d="100"/>
          <a:sy n="109" d="100"/>
        </p:scale>
        <p:origin x="1668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14/11/2020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911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14/11/2020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6179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14/11/2020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2872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14/11/2020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6198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14/11/2020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5668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14/11/2020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07172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14/11/2020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1590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14/11/2020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4713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14/11/2020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5198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14/11/2020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843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14/11/2020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8728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53615-BFDE-46DE-814C-47EC6EF6D371}" type="datetimeFigureOut">
              <a:rPr lang="el-GR" smtClean="0"/>
              <a:t>14/11/2020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6071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phet.colorado.edu/el/simulation/energy-forms-and-changes" TargetMode="External"/><Relationship Id="rId2" Type="http://schemas.openxmlformats.org/officeDocument/2006/relationships/hyperlink" Target="http://apps.athena.net.gr/trapeza/index.php?action=preview_html&amp;id=505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qW59Y9lJso8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doYa7ifQpV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ww.youtube.com/watch?v=doYa7ifQpVg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eclass.uth.gr/modules/document/?course=PRE_U_113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hyperphysics.phy-astr.gsu.edu/hbase/thermo/coobod.html#c1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catalogue.museogalileo.it/object/Thermoscope.html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it.uth.gr/kb/ms-stream-hrisi-platformas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it.uth.gr/kb/ms-stream-hrisi-platformas" TargetMode="External"/><Relationship Id="rId2" Type="http://schemas.openxmlformats.org/officeDocument/2006/relationships/hyperlink" Target="https://youtu.be/0JutUShIqvI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hyperlink" Target="https://www.youtube.com/watch?v=nASP8iJzS0k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hyperlink" Target="https://www.youtube.com/watch?v=kHfYk-QEohM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6s0b_keOiOU" TargetMode="External"/><Relationship Id="rId2" Type="http://schemas.openxmlformats.org/officeDocument/2006/relationships/hyperlink" Target="https://www.youtube.com/watch?v=NQhjAtCKghE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://photodentro.edu.gr/lor/r/8521/2969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ΒΑΣΙΚΕΣ ΕΝΟΙΕΣ ΦΥΣΙΚΩΝ ΕΠΙΣΤΗΜΩΝ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ΒΑΣΙΛΗΣ ΚΟΛΛΙΑΣ</a:t>
            </a:r>
          </a:p>
          <a:p>
            <a:r>
              <a:rPr lang="el-GR" dirty="0" smtClean="0"/>
              <a:t>ΣΤΕΦΑΝΟΣ ΑΣΗΜΟΠΟΥΛΟΣ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08140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412776"/>
            <a:ext cx="5008181" cy="4525963"/>
          </a:xfrm>
        </p:spPr>
      </p:pic>
    </p:spTree>
    <p:extLst>
      <p:ext uri="{BB962C8B-B14F-4D97-AF65-F5344CB8AC3E}">
        <p14:creationId xmlns:p14="http://schemas.microsoft.com/office/powerpoint/2010/main" val="39038439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Αναστοχασμός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Ποια είναι η κύρια ιδέα του παραπάνω κομματιού. </a:t>
            </a:r>
          </a:p>
          <a:p>
            <a:r>
              <a:rPr lang="el-GR" dirty="0" smtClean="0"/>
              <a:t>Πώς θα εφαρμόζατε αυτά που μάθατε στο να εξηγήσετε τις διαφορετικές εποχές ανάμεσα στο </a:t>
            </a:r>
            <a:r>
              <a:rPr lang="el-GR" dirty="0" smtClean="0"/>
              <a:t>Βόρειο </a:t>
            </a:r>
            <a:r>
              <a:rPr lang="el-GR" dirty="0" smtClean="0"/>
              <a:t>και το Νότιο Ημισφαίριο</a:t>
            </a:r>
            <a:r>
              <a:rPr lang="el-GR" dirty="0" smtClean="0"/>
              <a:t>;</a:t>
            </a:r>
          </a:p>
          <a:p>
            <a:r>
              <a:rPr lang="el-GR" dirty="0" smtClean="0"/>
              <a:t>Να αναφέρετε τρείς λόγους που έχουν ως αποτέλεσμα η θερμοκρασίες το χειμώνα στο Βόρειο ημισφαίριο να είναι χαμηλότερες από ό,τι το καλοκαίρι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35868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Πρόσθετο 3: Παράδειγμα άσκησης από τράπεζα θεμάτων για πειραματικά σχολεία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l-GR" dirty="0" smtClean="0"/>
          </a:p>
          <a:p>
            <a:endParaRPr lang="el-GR" dirty="0"/>
          </a:p>
          <a:p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apps.athena.net.gr/trapeza/index.php?action=preview_html&amp;id=505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Σας προτείνω επίσης την παρακάτω προσομοίωση από το </a:t>
            </a:r>
            <a:r>
              <a:rPr lang="en-US" dirty="0" err="1" smtClean="0"/>
              <a:t>phet</a:t>
            </a:r>
            <a:r>
              <a:rPr lang="en-US" dirty="0" smtClean="0"/>
              <a:t> </a:t>
            </a:r>
            <a:r>
              <a:rPr lang="el-GR" dirty="0" smtClean="0"/>
              <a:t>για να βελτιώσετε την κατανόησή σας για το</a:t>
            </a:r>
            <a:r>
              <a:rPr lang="en-US" dirty="0" smtClean="0"/>
              <a:t> Q= c* m* (</a:t>
            </a:r>
            <a:r>
              <a:rPr lang="el-GR" dirty="0" smtClean="0"/>
              <a:t>θ</a:t>
            </a:r>
            <a:r>
              <a:rPr lang="el-GR" baseline="-25000" dirty="0" smtClean="0"/>
              <a:t>2</a:t>
            </a:r>
            <a:r>
              <a:rPr lang="el-GR" dirty="0" smtClean="0"/>
              <a:t>-θ</a:t>
            </a:r>
            <a:r>
              <a:rPr lang="el-GR" baseline="-25000" dirty="0" smtClean="0"/>
              <a:t>1</a:t>
            </a:r>
            <a:r>
              <a:rPr lang="el-GR" dirty="0" smtClean="0"/>
              <a:t>):</a:t>
            </a:r>
          </a:p>
          <a:p>
            <a:pPr marL="0" indent="0">
              <a:buNone/>
            </a:pP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phet.colorado.edu/el/simulation/energy-forms-and-changes</a:t>
            </a:r>
            <a:r>
              <a:rPr lang="el-GR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346686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ΔΙΑΛΕΞΗ 5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1</a:t>
            </a:r>
            <a:r>
              <a:rPr lang="el-GR" baseline="30000" dirty="0" smtClean="0"/>
              <a:t>Ο</a:t>
            </a:r>
            <a:r>
              <a:rPr lang="el-GR" dirty="0"/>
              <a:t> </a:t>
            </a:r>
            <a:r>
              <a:rPr lang="el-GR" dirty="0" smtClean="0"/>
              <a:t>ΜΕΡΟΣ :Διάδοση θερμότητας με αγωγή. </a:t>
            </a:r>
            <a:r>
              <a:rPr lang="el-GR" dirty="0" err="1" smtClean="0"/>
              <a:t>Θερμοτητα</a:t>
            </a:r>
            <a:r>
              <a:rPr lang="el-GR" dirty="0" smtClean="0"/>
              <a:t>/θερμοκρασία και το μικροσκοπικό μοντέλο</a:t>
            </a:r>
          </a:p>
          <a:p>
            <a:r>
              <a:rPr lang="el-GR" dirty="0" smtClean="0"/>
              <a:t>2</a:t>
            </a:r>
            <a:r>
              <a:rPr lang="el-GR" baseline="30000" dirty="0" smtClean="0"/>
              <a:t>ο</a:t>
            </a:r>
            <a:r>
              <a:rPr lang="el-GR" dirty="0" smtClean="0"/>
              <a:t> ΜΕΡΟΣ: Θερμοκρασιακές αλλαγές και Διαστολή/Συστολή</a:t>
            </a:r>
          </a:p>
          <a:p>
            <a:r>
              <a:rPr lang="el-GR" dirty="0" smtClean="0"/>
              <a:t>3</a:t>
            </a:r>
            <a:r>
              <a:rPr lang="el-GR" baseline="30000" dirty="0" smtClean="0"/>
              <a:t>Ο</a:t>
            </a:r>
            <a:r>
              <a:rPr lang="el-GR" dirty="0" smtClean="0"/>
              <a:t> ΜΕΡΟΣ :Κλίμακες </a:t>
            </a:r>
            <a:endParaRPr lang="en-US" dirty="0" smtClean="0"/>
          </a:p>
          <a:p>
            <a:r>
              <a:rPr lang="el-GR" dirty="0" smtClean="0"/>
              <a:t>4</a:t>
            </a:r>
            <a:r>
              <a:rPr lang="el-GR" baseline="30000" dirty="0" smtClean="0"/>
              <a:t>Ο</a:t>
            </a:r>
            <a:r>
              <a:rPr lang="el-GR" dirty="0" smtClean="0"/>
              <a:t> ΜΕΡΟΣ: Σύνοψη, σχολιασμός μαθήματος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870852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dirty="0" smtClean="0"/>
              <a:t>Υπενθύμιση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>
              <a:solidFill>
                <a:srgbClr val="FF0000"/>
              </a:solidFill>
            </a:endParaRPr>
          </a:p>
        </p:txBody>
      </p:sp>
      <p:pic>
        <p:nvPicPr>
          <p:cNvPr id="4099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795588"/>
            <a:ext cx="2438400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Εικόνα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819400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7683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ΜΕΡΟΣ 1ο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27762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Θερμική αγωγιμότητα</a:t>
            </a:r>
            <a:endParaRPr lang="el-G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84784"/>
            <a:ext cx="7380000" cy="271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81402" y="4005064"/>
            <a:ext cx="6411755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Από τι εξαρτάται η ροή της θερμότητας;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Υλικό;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Χρώμα της βελόνας;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Απόσταση που χωρίζει τα άκρα;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Διαφορά θερμοκρασίας;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err="1" smtClean="0"/>
              <a:t>Ποσο</a:t>
            </a:r>
            <a:r>
              <a:rPr lang="el-GR" dirty="0" smtClean="0"/>
              <a:t> παχιά είναι η </a:t>
            </a:r>
            <a:r>
              <a:rPr lang="el-GR" dirty="0" err="1" smtClean="0"/>
              <a:t>βελονα</a:t>
            </a:r>
            <a:r>
              <a:rPr lang="el-GR" dirty="0" smtClean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>
                <a:solidFill>
                  <a:srgbClr val="FF0000"/>
                </a:solidFill>
              </a:rPr>
              <a:t>Πώς φαντάζεστε τη ροή της θερμότητας; Πώς θα τη ζωγραφίζατε; </a:t>
            </a:r>
          </a:p>
          <a:p>
            <a:r>
              <a:rPr lang="el-GR" dirty="0" smtClean="0">
                <a:solidFill>
                  <a:srgbClr val="FF0000"/>
                </a:solidFill>
              </a:rPr>
              <a:t>Θα </a:t>
            </a:r>
            <a:r>
              <a:rPr lang="el-GR" dirty="0" err="1" smtClean="0">
                <a:solidFill>
                  <a:srgbClr val="FF0000"/>
                </a:solidFill>
              </a:rPr>
              <a:t>μπορουσε</a:t>
            </a:r>
            <a:r>
              <a:rPr lang="el-GR" dirty="0" smtClean="0">
                <a:solidFill>
                  <a:srgbClr val="FF0000"/>
                </a:solidFill>
              </a:rPr>
              <a:t> να αναπαρασταθεί με πλαστελίνες;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5295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Τι φαντάζονται οι </a:t>
            </a:r>
            <a:r>
              <a:rPr lang="el-GR" dirty="0" err="1" smtClean="0"/>
              <a:t>Φυσικοι</a:t>
            </a:r>
            <a:r>
              <a:rPr lang="el-GR" dirty="0" smtClean="0"/>
              <a:t>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www.youtube.com/watch?v=qW59Y9lJso8</a:t>
            </a:r>
            <a:endParaRPr lang="el-GR" dirty="0" smtClean="0"/>
          </a:p>
          <a:p>
            <a:r>
              <a:rPr lang="el-GR" dirty="0" smtClean="0"/>
              <a:t>( Πελώρια αλλαγή στις κλίμακες</a:t>
            </a:r>
            <a:r>
              <a:rPr lang="el-GR" dirty="0" smtClean="0"/>
              <a:t>!!!)</a:t>
            </a:r>
          </a:p>
          <a:p>
            <a:r>
              <a:rPr lang="el-GR" dirty="0"/>
              <a:t>Βοήθεια στη φαντασία μας</a:t>
            </a:r>
          </a:p>
          <a:p>
            <a:r>
              <a:rPr lang="el-GR" dirty="0"/>
              <a:t>H </a:t>
            </a:r>
            <a:r>
              <a:rPr lang="el-GR" dirty="0" err="1"/>
              <a:t>τελετη</a:t>
            </a:r>
            <a:r>
              <a:rPr lang="el-GR" dirty="0"/>
              <a:t> </a:t>
            </a:r>
            <a:r>
              <a:rPr lang="el-GR" dirty="0" err="1"/>
              <a:t>εναρξης</a:t>
            </a:r>
            <a:r>
              <a:rPr lang="el-GR" dirty="0"/>
              <a:t> των Ολυμπιακών αγώνων του 2008</a:t>
            </a:r>
          </a:p>
          <a:p>
            <a:r>
              <a:rPr lang="el-GR" dirty="0"/>
              <a:t>https://www.youtube.com/watch?v=bufV3EgyPGU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007836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Καλοί και </a:t>
            </a:r>
            <a:r>
              <a:rPr lang="el-GR" dirty="0" err="1" smtClean="0"/>
              <a:t>κακοι</a:t>
            </a:r>
            <a:r>
              <a:rPr lang="el-GR" dirty="0" smtClean="0"/>
              <a:t> αγωγοί</a:t>
            </a:r>
            <a:endParaRPr lang="el-G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709931"/>
            <a:ext cx="1692000" cy="158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068" y="2276871"/>
            <a:ext cx="5783932" cy="196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25144"/>
            <a:ext cx="284797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86409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324098" y="4509120"/>
            <a:ext cx="35263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Από τι εξαρτάται η ροή της θερμότητας;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Υλικό;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Απόσταση που χωρίζει τα άκρα;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Διαφορά θερμοκρασίας;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Εμβαδό επιφάνειας;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898890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Από το σχολικό βιβλίο: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/>
              <a:t>Μία μητέρα λέει στο παιδί της το χειμώνα: «Βάλε ζεστά ρούχα, για να μην κρυώσεις». Αν </a:t>
            </a:r>
            <a:r>
              <a:rPr lang="el-GR" dirty="0" smtClean="0"/>
              <a:t>όμως μετρούσαμε </a:t>
            </a:r>
            <a:r>
              <a:rPr lang="el-GR" dirty="0"/>
              <a:t>με το θερμόμετρο, θα διαπιστώναμε ότι τα ρούχα και το δωμάτιο έχουν την </a:t>
            </a:r>
            <a:r>
              <a:rPr lang="el-GR" dirty="0" smtClean="0"/>
              <a:t>ίδια θερμοκρασία</a:t>
            </a:r>
            <a:r>
              <a:rPr lang="el-GR" dirty="0"/>
              <a:t>. Τι θα έπρεπε να πει η μητέρα σωστότερα</a:t>
            </a:r>
            <a:r>
              <a:rPr lang="el-GR" dirty="0" smtClean="0"/>
              <a:t>;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l-GR" dirty="0" smtClean="0"/>
              <a:t>και τι κάνουμε σε ακραίες καταστάσεις;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https://www.youtube.com/watch?v=doYa7ifQpVg</a:t>
            </a:r>
            <a:endParaRPr lang="el-GR" dirty="0"/>
          </a:p>
          <a:p>
            <a:pPr marL="0" indent="0">
              <a:buNone/>
            </a:pPr>
            <a:r>
              <a:rPr lang="el-GR" dirty="0" smtClean="0"/>
              <a:t>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10660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Προηγούμενη διάλεξη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ΘερμότηταΦ</a:t>
            </a:r>
            <a:r>
              <a:rPr lang="el-GR" dirty="0" smtClean="0"/>
              <a:t> και Θερμοκρασία </a:t>
            </a:r>
            <a:r>
              <a:rPr lang="en-US" dirty="0" smtClean="0"/>
              <a:t>vs </a:t>
            </a:r>
            <a:r>
              <a:rPr lang="el-GR" dirty="0" err="1" smtClean="0"/>
              <a:t>ΘερμότηταΚ</a:t>
            </a:r>
            <a:r>
              <a:rPr lang="el-GR" dirty="0" smtClean="0"/>
              <a:t> και Θερμοκρασία</a:t>
            </a:r>
            <a:endParaRPr lang="en-US" dirty="0" smtClean="0"/>
          </a:p>
          <a:p>
            <a:r>
              <a:rPr lang="el-GR" dirty="0" smtClean="0"/>
              <a:t>Διάδοση της </a:t>
            </a:r>
            <a:r>
              <a:rPr lang="el-GR" dirty="0" err="1" smtClean="0"/>
              <a:t>ΘερμότηταςΦ</a:t>
            </a:r>
            <a:r>
              <a:rPr lang="el-GR" dirty="0" smtClean="0"/>
              <a:t> με ακτινοβολία</a:t>
            </a:r>
          </a:p>
          <a:p>
            <a:r>
              <a:rPr lang="el-GR" dirty="0" smtClean="0"/>
              <a:t>Διάδοση της </a:t>
            </a:r>
            <a:r>
              <a:rPr lang="el-GR" dirty="0" err="1" smtClean="0"/>
              <a:t>ΘερμότηταςΦ</a:t>
            </a:r>
            <a:r>
              <a:rPr lang="el-GR" dirty="0" smtClean="0"/>
              <a:t> με ρεύματα</a:t>
            </a:r>
          </a:p>
          <a:p>
            <a:r>
              <a:rPr lang="el-GR" dirty="0" smtClean="0"/>
              <a:t>(Όταν δεν </a:t>
            </a:r>
            <a:r>
              <a:rPr lang="el-GR" dirty="0" err="1" smtClean="0"/>
              <a:t>υπαρχει</a:t>
            </a:r>
            <a:r>
              <a:rPr lang="el-GR" dirty="0" smtClean="0"/>
              <a:t> αλλαγή φάσης, χημική αντίδραση κλπ) Δ</a:t>
            </a:r>
            <a:r>
              <a:rPr lang="en-US" dirty="0" smtClean="0"/>
              <a:t>Q= c X m X </a:t>
            </a:r>
            <a:r>
              <a:rPr lang="el-GR" dirty="0" smtClean="0"/>
              <a:t>(θ</a:t>
            </a:r>
            <a:r>
              <a:rPr lang="el-GR" baseline="-25000" dirty="0" smtClean="0"/>
              <a:t>2</a:t>
            </a:r>
            <a:r>
              <a:rPr lang="el-GR" dirty="0" smtClean="0"/>
              <a:t>-θ</a:t>
            </a:r>
            <a:r>
              <a:rPr lang="el-GR" baseline="-25000" dirty="0" smtClean="0"/>
              <a:t>1</a:t>
            </a:r>
            <a:r>
              <a:rPr lang="el-GR" dirty="0" smtClean="0"/>
              <a:t>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184764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Λογαριάζοντας τη θερμική αγωγιμότητα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0050" lvl="1" indent="0">
              <a:lnSpc>
                <a:spcPct val="80000"/>
              </a:lnSpc>
              <a:buNone/>
              <a:defRPr/>
            </a:pPr>
            <a:endParaRPr lang="el-GR" sz="1400" dirty="0" smtClean="0">
              <a:hlinkClick r:id="rId2"/>
            </a:endParaRPr>
          </a:p>
          <a:p>
            <a:r>
              <a:rPr lang="el-GR" dirty="0" smtClean="0"/>
              <a:t>Βλέπουμε την εξέλιξη των θερμοκρασιών στον χρόνο.</a:t>
            </a:r>
            <a:endParaRPr lang="en-US" dirty="0"/>
          </a:p>
          <a:p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581" y="2878076"/>
            <a:ext cx="7198838" cy="3248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Ορθογώνιο 3"/>
          <p:cNvSpPr/>
          <p:nvPr/>
        </p:nvSpPr>
        <p:spPr>
          <a:xfrm>
            <a:off x="683568" y="6194529"/>
            <a:ext cx="72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https://phet.colorado.edu/el/simulation/energy-forms-and-changes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973155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Από τα παραμύθια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Στο </a:t>
            </a:r>
            <a:r>
              <a:rPr lang="en-US" dirty="0">
                <a:hlinkClick r:id="rId2"/>
              </a:rPr>
              <a:t>https://eclass.uth.gr/modules/document/?</a:t>
            </a:r>
            <a:r>
              <a:rPr lang="en-US" dirty="0" smtClean="0">
                <a:hlinkClick r:id="rId2"/>
              </a:rPr>
              <a:t>course=PRE_U_113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Κατεβάστε το </a:t>
            </a:r>
            <a:r>
              <a:rPr lang="el-GR" dirty="0" err="1" smtClean="0"/>
              <a:t>Παραμυθια</a:t>
            </a:r>
            <a:r>
              <a:rPr lang="el-GR" dirty="0" smtClean="0"/>
              <a:t> με Φυσική. Μια ιστορία αφορά στη θερμική αγωγιμότητα</a:t>
            </a:r>
          </a:p>
          <a:p>
            <a:pPr marL="0" indent="0">
              <a:buNone/>
            </a:pPr>
            <a:r>
              <a:rPr lang="el-GR" dirty="0" smtClean="0"/>
              <a:t>Ή </a:t>
            </a:r>
            <a:r>
              <a:rPr lang="el-GR" dirty="0" err="1" smtClean="0"/>
              <a:t>μπορει</a:t>
            </a:r>
            <a:r>
              <a:rPr lang="el-GR" dirty="0" smtClean="0"/>
              <a:t> να σας ενδιαφέρει το: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90726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 smtClean="0"/>
              <a:t>Βαζοντας</a:t>
            </a:r>
            <a:r>
              <a:rPr lang="el-GR" dirty="0" smtClean="0"/>
              <a:t> όλες τις ψηφίδες της θερμότητας μαζί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33400" indent="-533400">
              <a:buFont typeface="Wingdings" pitchFamily="2" charset="2"/>
              <a:buNone/>
            </a:pPr>
            <a:r>
              <a:rPr lang="el-GR" altLang="el-GR" dirty="0">
                <a:hlinkClick r:id="rId2"/>
              </a:rPr>
              <a:t>http://hyperphysics.phy-astr.gsu.edu/hbase/thermo/coobod.html#c1</a:t>
            </a:r>
            <a:endParaRPr lang="el-GR" altLang="el-GR" dirty="0"/>
          </a:p>
          <a:p>
            <a:pPr marL="533400" indent="-533400">
              <a:buFont typeface="Wingdings" pitchFamily="2" charset="2"/>
              <a:buNone/>
            </a:pPr>
            <a:r>
              <a:rPr lang="el-GR" altLang="el-GR" dirty="0"/>
              <a:t>Αγωγή, Ρεύματα, Ακτινοβολία και το σώμα μας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14970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Αναστοχασμός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Τι ομοιότητες και διαφορές νοιώθετε όταν φαντάζεστε τη διάδοση της θερμότητας με αγωγή και τη διάδοση με ακτινοβολία;</a:t>
            </a:r>
          </a:p>
          <a:p>
            <a:r>
              <a:rPr lang="el-GR" dirty="0" smtClean="0"/>
              <a:t>Πώς συνδέεται η διάδοση της θερμότητας με αγωγή με τη διάδοση με ρεύματα;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467989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ΜΕΡΟΣ 2ο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46636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Ιστορία του Θερμόμετρου(1/5)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Στον </a:t>
            </a:r>
            <a:r>
              <a:rPr lang="el-GR" dirty="0" err="1" smtClean="0"/>
              <a:t>Δυτικο</a:t>
            </a:r>
            <a:r>
              <a:rPr lang="el-GR" dirty="0" smtClean="0"/>
              <a:t> </a:t>
            </a:r>
            <a:r>
              <a:rPr lang="el-GR" dirty="0" err="1" smtClean="0"/>
              <a:t>κοσμο</a:t>
            </a:r>
            <a:r>
              <a:rPr lang="el-GR" dirty="0" smtClean="0"/>
              <a:t> από το 400πΧ ο </a:t>
            </a:r>
            <a:r>
              <a:rPr lang="el-GR" dirty="0" err="1" smtClean="0"/>
              <a:t>Ιπποκρατης</a:t>
            </a:r>
            <a:r>
              <a:rPr lang="el-GR" dirty="0" smtClean="0"/>
              <a:t> αναφέρει το χέρι ως μέσο εκτίμησης πυρετού. </a:t>
            </a:r>
          </a:p>
          <a:p>
            <a:r>
              <a:rPr lang="el-GR" dirty="0" smtClean="0"/>
              <a:t>Φίλων ο Βυζάντιος, 220 </a:t>
            </a:r>
            <a:r>
              <a:rPr lang="el-GR" dirty="0" err="1" smtClean="0"/>
              <a:t>πΧ</a:t>
            </a:r>
            <a:r>
              <a:rPr lang="el-GR" dirty="0" smtClean="0"/>
              <a:t> </a:t>
            </a:r>
            <a:r>
              <a:rPr lang="el-GR" dirty="0" smtClean="0"/>
              <a:t>(</a:t>
            </a:r>
            <a:r>
              <a:rPr lang="el-GR" dirty="0" err="1" smtClean="0"/>
              <a:t>Αλεξάνδρια</a:t>
            </a:r>
            <a:r>
              <a:rPr lang="el-GR" dirty="0" smtClean="0"/>
              <a:t>) διαστολή του αέρα.</a:t>
            </a:r>
          </a:p>
          <a:p>
            <a:r>
              <a:rPr lang="el-GR" dirty="0" smtClean="0"/>
              <a:t>Γαλιλαίος 1593 θερμοσκόπιο</a:t>
            </a:r>
          </a:p>
          <a:p>
            <a:r>
              <a:rPr lang="el-GR" dirty="0" err="1" smtClean="0"/>
              <a:t>Μετα</a:t>
            </a:r>
            <a:r>
              <a:rPr lang="el-GR" dirty="0" smtClean="0"/>
              <a:t> τον </a:t>
            </a:r>
            <a:r>
              <a:rPr lang="el-GR" dirty="0" err="1" smtClean="0"/>
              <a:t>Γαλιλαιο</a:t>
            </a:r>
            <a:r>
              <a:rPr lang="el-GR" dirty="0" smtClean="0"/>
              <a:t>,</a:t>
            </a:r>
            <a:r>
              <a:rPr lang="en-US" dirty="0"/>
              <a:t> 1612, </a:t>
            </a:r>
            <a:r>
              <a:rPr lang="en-US" dirty="0" err="1"/>
              <a:t>Santorio</a:t>
            </a:r>
            <a:r>
              <a:rPr lang="en-US" dirty="0"/>
              <a:t> </a:t>
            </a:r>
            <a:r>
              <a:rPr lang="en-US" dirty="0" err="1" smtClean="0"/>
              <a:t>Santorio</a:t>
            </a:r>
            <a:r>
              <a:rPr lang="el-GR" dirty="0" smtClean="0"/>
              <a:t> (</a:t>
            </a:r>
            <a:r>
              <a:rPr lang="el-GR" dirty="0" err="1" smtClean="0"/>
              <a:t>εβαλε</a:t>
            </a:r>
            <a:r>
              <a:rPr lang="el-GR" dirty="0" smtClean="0"/>
              <a:t> </a:t>
            </a:r>
            <a:r>
              <a:rPr lang="el-GR" dirty="0" smtClean="0"/>
              <a:t>κλίμακα </a:t>
            </a:r>
            <a:r>
              <a:rPr lang="el-GR" dirty="0" err="1" smtClean="0"/>
              <a:t>μετρησης</a:t>
            </a:r>
            <a:r>
              <a:rPr lang="el-GR" dirty="0" smtClean="0"/>
              <a:t> </a:t>
            </a:r>
            <a:r>
              <a:rPr lang="el-GR" dirty="0" smtClean="0"/>
              <a:t>και </a:t>
            </a:r>
            <a:r>
              <a:rPr lang="el-GR" dirty="0" err="1" smtClean="0"/>
              <a:t>μετρησε</a:t>
            </a:r>
            <a:r>
              <a:rPr lang="el-GR" dirty="0" smtClean="0"/>
              <a:t> την ανθρώπινη «ζεστασιά»)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541285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Ιστορία του </a:t>
            </a:r>
            <a:r>
              <a:rPr lang="el-GR" dirty="0" smtClean="0"/>
              <a:t>Θερμόμετρου(2/5)</a:t>
            </a:r>
            <a:endParaRPr lang="el-GR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00808"/>
            <a:ext cx="3107279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Ορθογώνιο 3"/>
          <p:cNvSpPr/>
          <p:nvPr/>
        </p:nvSpPr>
        <p:spPr>
          <a:xfrm>
            <a:off x="4139952" y="1774381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l-GR" dirty="0" smtClean="0">
              <a:solidFill>
                <a:prstClr val="black"/>
              </a:solidFill>
              <a:hlinkClick r:id="rId3"/>
            </a:endParaRPr>
          </a:p>
          <a:p>
            <a:r>
              <a:rPr lang="el-GR" dirty="0"/>
              <a:t>«Θερμόμετρο» (θερμοσκόπιο) από τον Γαλιλαίο</a:t>
            </a:r>
          </a:p>
          <a:p>
            <a:endParaRPr lang="el-GR" dirty="0">
              <a:solidFill>
                <a:prstClr val="black"/>
              </a:solidFill>
              <a:hlinkClick r:id="rId3"/>
            </a:endParaRPr>
          </a:p>
          <a:p>
            <a:r>
              <a:rPr lang="en-US" dirty="0" smtClean="0">
                <a:solidFill>
                  <a:prstClr val="black"/>
                </a:solidFill>
                <a:hlinkClick r:id="rId3"/>
              </a:rPr>
              <a:t>https</a:t>
            </a:r>
            <a:r>
              <a:rPr lang="en-US" dirty="0">
                <a:solidFill>
                  <a:prstClr val="black"/>
                </a:solidFill>
                <a:hlinkClick r:id="rId3"/>
              </a:rPr>
              <a:t>://</a:t>
            </a:r>
            <a:r>
              <a:rPr lang="en-US" dirty="0" smtClean="0">
                <a:solidFill>
                  <a:prstClr val="black"/>
                </a:solidFill>
                <a:hlinkClick r:id="rId3"/>
              </a:rPr>
              <a:t>catalogue.museogalileo.it/object/Thermoscope.html</a:t>
            </a:r>
            <a:endParaRPr lang="el-GR" dirty="0" smtClean="0">
              <a:solidFill>
                <a:prstClr val="black"/>
              </a:solidFill>
            </a:endParaRPr>
          </a:p>
          <a:p>
            <a:endParaRPr lang="el-GR" dirty="0">
              <a:solidFill>
                <a:prstClr val="black"/>
              </a:solidFill>
            </a:endParaRPr>
          </a:p>
          <a:p>
            <a:r>
              <a:rPr lang="el-GR" dirty="0" err="1" smtClean="0">
                <a:solidFill>
                  <a:prstClr val="black"/>
                </a:solidFill>
              </a:rPr>
              <a:t>Μπορειτε</a:t>
            </a:r>
            <a:r>
              <a:rPr lang="el-GR" dirty="0" smtClean="0">
                <a:solidFill>
                  <a:prstClr val="black"/>
                </a:solidFill>
              </a:rPr>
              <a:t> να διαβάσετε πώς το χρησιμοποιούσε</a:t>
            </a:r>
            <a:endParaRPr lang="en-US" dirty="0" smtClean="0">
              <a:solidFill>
                <a:prstClr val="black"/>
              </a:solidFill>
            </a:endParaRPr>
          </a:p>
          <a:p>
            <a:r>
              <a:rPr lang="en-US" dirty="0" smtClean="0">
                <a:solidFill>
                  <a:prstClr val="black"/>
                </a:solidFill>
              </a:rPr>
              <a:t>1593</a:t>
            </a:r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2038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Ένα πείραμα με διαστολή του αέρα</a:t>
            </a:r>
            <a:r>
              <a:rPr lang="el-GR" sz="3600" dirty="0" smtClean="0">
                <a:solidFill>
                  <a:srgbClr val="00B050"/>
                </a:solidFill>
              </a:rPr>
              <a:t> </a:t>
            </a:r>
            <a:r>
              <a:rPr lang="el-GR" sz="3600" dirty="0">
                <a:solidFill>
                  <a:srgbClr val="00B050"/>
                </a:solidFill>
              </a:rPr>
              <a:t>(</a:t>
            </a:r>
            <a:r>
              <a:rPr lang="el-GR" sz="4000" dirty="0" err="1">
                <a:solidFill>
                  <a:srgbClr val="00B050"/>
                </a:solidFill>
              </a:rPr>
              <a:t>Πιθανο</a:t>
            </a:r>
            <a:r>
              <a:rPr lang="el-GR" sz="4000" dirty="0">
                <a:solidFill>
                  <a:srgbClr val="00B050"/>
                </a:solidFill>
              </a:rPr>
              <a:t> </a:t>
            </a:r>
            <a:r>
              <a:rPr lang="en-US" sz="4000" dirty="0">
                <a:solidFill>
                  <a:srgbClr val="00B050"/>
                </a:solidFill>
              </a:rPr>
              <a:t>Bonus</a:t>
            </a:r>
            <a:r>
              <a:rPr lang="el-GR" sz="4000" dirty="0">
                <a:solidFill>
                  <a:srgbClr val="00B050"/>
                </a:solidFill>
              </a:rPr>
              <a:t>)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Τετράδιο εργασιών Ε Δημοτικού σελ 91</a:t>
            </a:r>
            <a:endParaRPr lang="el-GR" dirty="0"/>
          </a:p>
          <a:p>
            <a:r>
              <a:rPr lang="el-GR" sz="3000" dirty="0" err="1" smtClean="0">
                <a:solidFill>
                  <a:srgbClr val="FF0000"/>
                </a:solidFill>
              </a:rPr>
              <a:t>Θελετε</a:t>
            </a:r>
            <a:r>
              <a:rPr lang="el-GR" sz="3000" dirty="0" smtClean="0">
                <a:solidFill>
                  <a:srgbClr val="FF0000"/>
                </a:solidFill>
              </a:rPr>
              <a:t> </a:t>
            </a:r>
            <a:r>
              <a:rPr lang="el-GR" sz="3000" dirty="0">
                <a:solidFill>
                  <a:srgbClr val="FF0000"/>
                </a:solidFill>
              </a:rPr>
              <a:t>να </a:t>
            </a:r>
            <a:r>
              <a:rPr lang="el-GR" sz="3000" dirty="0" err="1">
                <a:solidFill>
                  <a:srgbClr val="FF0000"/>
                </a:solidFill>
              </a:rPr>
              <a:t>δοκιμασετε</a:t>
            </a:r>
            <a:r>
              <a:rPr lang="el-GR" sz="3000" dirty="0">
                <a:solidFill>
                  <a:srgbClr val="FF0000"/>
                </a:solidFill>
              </a:rPr>
              <a:t> να βιντεοσκοπήσετε το </a:t>
            </a:r>
            <a:r>
              <a:rPr lang="el-GR" sz="3000" dirty="0" err="1">
                <a:solidFill>
                  <a:srgbClr val="FF0000"/>
                </a:solidFill>
              </a:rPr>
              <a:t>δικο</a:t>
            </a:r>
            <a:r>
              <a:rPr lang="el-GR" sz="3000" dirty="0">
                <a:solidFill>
                  <a:srgbClr val="FF0000"/>
                </a:solidFill>
              </a:rPr>
              <a:t> σας </a:t>
            </a:r>
            <a:r>
              <a:rPr lang="el-GR" sz="3000" dirty="0" err="1">
                <a:solidFill>
                  <a:srgbClr val="FF0000"/>
                </a:solidFill>
              </a:rPr>
              <a:t>πειραμα</a:t>
            </a:r>
            <a:r>
              <a:rPr lang="el-GR" sz="3000" dirty="0">
                <a:solidFill>
                  <a:srgbClr val="FF0000"/>
                </a:solidFill>
              </a:rPr>
              <a:t>; </a:t>
            </a:r>
            <a:r>
              <a:rPr lang="en-US" sz="3000" b="1" dirty="0">
                <a:solidFill>
                  <a:srgbClr val="FF0000"/>
                </a:solidFill>
              </a:rPr>
              <a:t>(Bonus!)</a:t>
            </a:r>
          </a:p>
          <a:p>
            <a:pPr lvl="0"/>
            <a:r>
              <a:rPr lang="el-GR" sz="3000" dirty="0">
                <a:solidFill>
                  <a:srgbClr val="FF0000"/>
                </a:solidFill>
              </a:rPr>
              <a:t>Πώς να ανεβάσετε το </a:t>
            </a:r>
            <a:r>
              <a:rPr lang="el-GR" sz="3000" dirty="0" err="1">
                <a:solidFill>
                  <a:srgbClr val="FF0000"/>
                </a:solidFill>
              </a:rPr>
              <a:t>βιντεο</a:t>
            </a:r>
            <a:r>
              <a:rPr lang="el-GR" sz="3000" dirty="0">
                <a:solidFill>
                  <a:srgbClr val="FF0000"/>
                </a:solidFill>
              </a:rPr>
              <a:t>: </a:t>
            </a:r>
            <a:r>
              <a:rPr lang="el-GR" sz="3000" dirty="0" err="1">
                <a:solidFill>
                  <a:srgbClr val="FF0000"/>
                </a:solidFill>
              </a:rPr>
              <a:t>Μπορειτε</a:t>
            </a:r>
            <a:r>
              <a:rPr lang="el-GR" sz="3000" dirty="0">
                <a:solidFill>
                  <a:srgbClr val="FF0000"/>
                </a:solidFill>
              </a:rPr>
              <a:t> να </a:t>
            </a:r>
            <a:r>
              <a:rPr lang="el-GR" sz="3000" dirty="0" err="1">
                <a:solidFill>
                  <a:srgbClr val="FF0000"/>
                </a:solidFill>
              </a:rPr>
              <a:t>βρειτε</a:t>
            </a:r>
            <a:r>
              <a:rPr lang="el-GR" sz="3000" dirty="0">
                <a:solidFill>
                  <a:srgbClr val="FF0000"/>
                </a:solidFill>
              </a:rPr>
              <a:t> </a:t>
            </a:r>
            <a:r>
              <a:rPr lang="el-GR" sz="3000" dirty="0" err="1">
                <a:solidFill>
                  <a:srgbClr val="FF0000"/>
                </a:solidFill>
              </a:rPr>
              <a:t>οδηγιες</a:t>
            </a:r>
            <a:r>
              <a:rPr lang="el-GR" sz="3000" dirty="0">
                <a:solidFill>
                  <a:srgbClr val="FF0000"/>
                </a:solidFill>
              </a:rPr>
              <a:t> εδώ </a:t>
            </a:r>
            <a:r>
              <a:rPr lang="en-US" sz="3000" dirty="0">
                <a:solidFill>
                  <a:srgbClr val="FF0000"/>
                </a:solidFill>
                <a:hlinkClick r:id="rId2"/>
              </a:rPr>
              <a:t>https://it.uth.gr/kb/ms-stream-hrisi-platformas</a:t>
            </a:r>
            <a:r>
              <a:rPr lang="el-GR" sz="3000" dirty="0">
                <a:solidFill>
                  <a:srgbClr val="FF0000"/>
                </a:solidFill>
              </a:rPr>
              <a:t> και να μου στείλετε το σύνδεσμο!</a:t>
            </a:r>
          </a:p>
          <a:p>
            <a:endParaRPr lang="el-G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663623"/>
            <a:ext cx="5842181" cy="2168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83775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Ιστορία του </a:t>
            </a:r>
            <a:r>
              <a:rPr lang="el-GR" dirty="0" smtClean="0"/>
              <a:t>Θερμόμετρου(3/5)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dirty="0"/>
              <a:t>Το τι όρια θα μπουν δεν </a:t>
            </a:r>
            <a:r>
              <a:rPr lang="el-GR" dirty="0" err="1"/>
              <a:t>ηταν</a:t>
            </a:r>
            <a:r>
              <a:rPr lang="el-GR" dirty="0"/>
              <a:t> </a:t>
            </a:r>
            <a:r>
              <a:rPr lang="el-GR" dirty="0" err="1"/>
              <a:t>προφανες</a:t>
            </a:r>
            <a:r>
              <a:rPr lang="el-GR" dirty="0"/>
              <a:t>…</a:t>
            </a:r>
          </a:p>
          <a:p>
            <a:endParaRPr lang="el-GR" dirty="0" smtClean="0"/>
          </a:p>
          <a:p>
            <a:r>
              <a:rPr lang="el-GR" dirty="0" smtClean="0"/>
              <a:t>Στην </a:t>
            </a:r>
            <a:r>
              <a:rPr lang="el-GR" dirty="0" err="1" smtClean="0"/>
              <a:t>αρχη</a:t>
            </a:r>
            <a:r>
              <a:rPr lang="el-GR" dirty="0" smtClean="0"/>
              <a:t> </a:t>
            </a:r>
            <a:r>
              <a:rPr lang="el-GR" dirty="0" err="1" smtClean="0"/>
              <a:t>κανενα</a:t>
            </a:r>
            <a:endParaRPr lang="el-GR" dirty="0" smtClean="0"/>
          </a:p>
          <a:p>
            <a:r>
              <a:rPr lang="el-GR" dirty="0" err="1" smtClean="0"/>
              <a:t>Μετα</a:t>
            </a:r>
            <a:r>
              <a:rPr lang="el-GR" dirty="0" smtClean="0"/>
              <a:t> μόνο 1 και ολόιδια κατασκευή</a:t>
            </a:r>
          </a:p>
          <a:p>
            <a:r>
              <a:rPr lang="el-GR" dirty="0" smtClean="0"/>
              <a:t>Το</a:t>
            </a:r>
            <a:r>
              <a:rPr lang="en-US" dirty="0" smtClean="0"/>
              <a:t> </a:t>
            </a:r>
            <a:r>
              <a:rPr lang="en-US" dirty="0"/>
              <a:t>1694, </a:t>
            </a:r>
            <a:r>
              <a:rPr lang="el-GR" dirty="0" smtClean="0"/>
              <a:t> ο </a:t>
            </a:r>
            <a:r>
              <a:rPr lang="en-US" dirty="0" smtClean="0"/>
              <a:t>Carlo </a:t>
            </a:r>
            <a:r>
              <a:rPr lang="en-US" dirty="0" err="1"/>
              <a:t>Renaldini</a:t>
            </a:r>
            <a:r>
              <a:rPr lang="en-US" dirty="0"/>
              <a:t> </a:t>
            </a:r>
            <a:r>
              <a:rPr lang="el-GR" dirty="0" smtClean="0"/>
              <a:t>πρότεινε τον πάγο και το νερό που βράζει ως χαρακτηριστικά σημεία για την θερμοκρασιακή κλίμακα. </a:t>
            </a:r>
          </a:p>
          <a:p>
            <a:r>
              <a:rPr lang="el-GR" dirty="0" smtClean="0"/>
              <a:t>Ο Ισαάκ Νεύτων χρησιμοποίησε τον πάγο που λιώνει και τη θερμοκρασία του ανθρώπινου σώματος. </a:t>
            </a:r>
          </a:p>
        </p:txBody>
      </p:sp>
    </p:spTree>
    <p:extLst>
      <p:ext uri="{BB962C8B-B14F-4D97-AF65-F5344CB8AC3E}">
        <p14:creationId xmlns:p14="http://schemas.microsoft.com/office/powerpoint/2010/main" val="32773358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Ιστορία του </a:t>
            </a:r>
            <a:r>
              <a:rPr lang="el-GR" dirty="0" smtClean="0"/>
              <a:t>Θερμόμετρου(4/5)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1724 </a:t>
            </a:r>
            <a:r>
              <a:rPr lang="el-GR" dirty="0" smtClean="0"/>
              <a:t>Φαρενάιτ . Κατασκευαστής εξαιρετικών θερμομέτρων (χρήση υδραργύρου)</a:t>
            </a:r>
          </a:p>
          <a:p>
            <a:r>
              <a:rPr lang="el-GR" dirty="0" smtClean="0"/>
              <a:t>Ο </a:t>
            </a:r>
            <a:r>
              <a:rPr lang="en-US" dirty="0"/>
              <a:t>Celsius </a:t>
            </a:r>
            <a:r>
              <a:rPr lang="el-GR" dirty="0" smtClean="0"/>
              <a:t> λίγο αργότερα μελέτησε την εξάρτηση του σημείου πήξης και του σημείου βρασμού από το γεωγραφικό πλάτος και την ατμοσφαιρική πίεση (διαφορετική </a:t>
            </a:r>
            <a:r>
              <a:rPr lang="el-GR" dirty="0" err="1" smtClean="0"/>
              <a:t>συμπεριφορα</a:t>
            </a:r>
            <a:r>
              <a:rPr lang="el-GR" dirty="0" smtClean="0"/>
              <a:t>!). </a:t>
            </a:r>
            <a:r>
              <a:rPr lang="el-GR" dirty="0" err="1" smtClean="0"/>
              <a:t>Εβαλε</a:t>
            </a:r>
            <a:r>
              <a:rPr lang="el-GR" dirty="0" smtClean="0"/>
              <a:t> 100 στο σημείο πήξης και 0 στο σημείο βρασμού.</a:t>
            </a:r>
          </a:p>
          <a:p>
            <a:r>
              <a:rPr lang="el-GR" dirty="0" err="1" smtClean="0"/>
              <a:t>Λορδος</a:t>
            </a:r>
            <a:r>
              <a:rPr lang="el-GR" dirty="0" smtClean="0"/>
              <a:t> </a:t>
            </a:r>
            <a:r>
              <a:rPr lang="el-GR" dirty="0" err="1" smtClean="0"/>
              <a:t>Κελβιν</a:t>
            </a:r>
            <a:r>
              <a:rPr lang="el-GR" dirty="0" smtClean="0"/>
              <a:t> 1848. Το 0 στο -273.16</a:t>
            </a:r>
          </a:p>
        </p:txBody>
      </p:sp>
    </p:spTree>
    <p:extLst>
      <p:ext uri="{BB962C8B-B14F-4D97-AF65-F5344CB8AC3E}">
        <p14:creationId xmlns:p14="http://schemas.microsoft.com/office/powerpoint/2010/main" val="3609218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Πρόσθετο 1: Ένα πείραμα με ρεύματα</a:t>
            </a:r>
            <a:r>
              <a:rPr lang="el-GR" sz="3600" dirty="0">
                <a:solidFill>
                  <a:srgbClr val="00B050"/>
                </a:solidFill>
              </a:rPr>
              <a:t> (</a:t>
            </a:r>
            <a:r>
              <a:rPr lang="el-GR" sz="4000" dirty="0" err="1">
                <a:solidFill>
                  <a:srgbClr val="00B050"/>
                </a:solidFill>
              </a:rPr>
              <a:t>Πιθανο</a:t>
            </a:r>
            <a:r>
              <a:rPr lang="el-GR" sz="4000" dirty="0">
                <a:solidFill>
                  <a:srgbClr val="00B050"/>
                </a:solidFill>
              </a:rPr>
              <a:t> </a:t>
            </a:r>
            <a:r>
              <a:rPr lang="en-US" sz="4000" dirty="0">
                <a:solidFill>
                  <a:srgbClr val="00B050"/>
                </a:solidFill>
              </a:rPr>
              <a:t>Bonus</a:t>
            </a:r>
            <a:r>
              <a:rPr lang="el-GR" sz="4000" dirty="0">
                <a:solidFill>
                  <a:srgbClr val="00B050"/>
                </a:solidFill>
              </a:rPr>
              <a:t>)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Από το </a:t>
            </a:r>
            <a:r>
              <a:rPr lang="en-US" dirty="0" err="1" smtClean="0"/>
              <a:t>mathesis</a:t>
            </a:r>
            <a:endParaRPr lang="en-US" dirty="0" smtClean="0"/>
          </a:p>
          <a:p>
            <a:r>
              <a:rPr lang="en-US" dirty="0" smtClean="0"/>
              <a:t>“</a:t>
            </a:r>
            <a:r>
              <a:rPr lang="el-GR" dirty="0"/>
              <a:t>Επιστήμη για όλους. Σειρά πειραμάτων για παιδιά με απλά </a:t>
            </a:r>
            <a:r>
              <a:rPr lang="el-GR" dirty="0" smtClean="0"/>
              <a:t>υλικά</a:t>
            </a:r>
            <a:r>
              <a:rPr lang="en-US" dirty="0" smtClean="0"/>
              <a:t>”</a:t>
            </a:r>
            <a:endParaRPr lang="el-GR" dirty="0" smtClean="0"/>
          </a:p>
          <a:p>
            <a:r>
              <a:rPr lang="el-GR" dirty="0" smtClean="0"/>
              <a:t>Το προτείνει για στολισμό τα Χριστούγεννα (με αλουμινόχαρτο και κεράκι)</a:t>
            </a:r>
            <a:endParaRPr lang="en-US" dirty="0" smtClean="0"/>
          </a:p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youtu.be/0JutUShIqvI</a:t>
            </a:r>
            <a:endParaRPr lang="en-US" dirty="0" smtClean="0"/>
          </a:p>
          <a:p>
            <a:pPr lvl="0"/>
            <a:r>
              <a:rPr lang="el-GR" sz="3000" dirty="0" err="1">
                <a:solidFill>
                  <a:srgbClr val="FF0000"/>
                </a:solidFill>
              </a:rPr>
              <a:t>Θελετε</a:t>
            </a:r>
            <a:r>
              <a:rPr lang="el-GR" sz="3000" dirty="0">
                <a:solidFill>
                  <a:srgbClr val="FF0000"/>
                </a:solidFill>
              </a:rPr>
              <a:t> να </a:t>
            </a:r>
            <a:r>
              <a:rPr lang="el-GR" sz="3000" dirty="0" err="1">
                <a:solidFill>
                  <a:srgbClr val="FF0000"/>
                </a:solidFill>
              </a:rPr>
              <a:t>δοκιμασετε</a:t>
            </a:r>
            <a:r>
              <a:rPr lang="el-GR" sz="3000" dirty="0">
                <a:solidFill>
                  <a:srgbClr val="FF0000"/>
                </a:solidFill>
              </a:rPr>
              <a:t> να βιντεοσκοπήσετε το </a:t>
            </a:r>
            <a:r>
              <a:rPr lang="el-GR" sz="3000" dirty="0" err="1">
                <a:solidFill>
                  <a:srgbClr val="FF0000"/>
                </a:solidFill>
              </a:rPr>
              <a:t>δικο</a:t>
            </a:r>
            <a:r>
              <a:rPr lang="el-GR" sz="3000" dirty="0">
                <a:solidFill>
                  <a:srgbClr val="FF0000"/>
                </a:solidFill>
              </a:rPr>
              <a:t> σας </a:t>
            </a:r>
            <a:r>
              <a:rPr lang="el-GR" sz="3000" dirty="0" err="1">
                <a:solidFill>
                  <a:srgbClr val="FF0000"/>
                </a:solidFill>
              </a:rPr>
              <a:t>πειραμα</a:t>
            </a:r>
            <a:r>
              <a:rPr lang="el-GR" sz="3000" dirty="0">
                <a:solidFill>
                  <a:srgbClr val="FF0000"/>
                </a:solidFill>
              </a:rPr>
              <a:t>; </a:t>
            </a:r>
            <a:r>
              <a:rPr lang="en-US" sz="3000" b="1" dirty="0">
                <a:solidFill>
                  <a:srgbClr val="FF0000"/>
                </a:solidFill>
              </a:rPr>
              <a:t>(Bonus!)</a:t>
            </a:r>
          </a:p>
          <a:p>
            <a:pPr lvl="0"/>
            <a:r>
              <a:rPr lang="el-GR" sz="3000" dirty="0">
                <a:solidFill>
                  <a:srgbClr val="FF0000"/>
                </a:solidFill>
              </a:rPr>
              <a:t>Πώς να ανεβάσετε το </a:t>
            </a:r>
            <a:r>
              <a:rPr lang="el-GR" sz="3000" dirty="0" err="1">
                <a:solidFill>
                  <a:srgbClr val="FF0000"/>
                </a:solidFill>
              </a:rPr>
              <a:t>βιντεο</a:t>
            </a:r>
            <a:r>
              <a:rPr lang="el-GR" sz="3000" dirty="0">
                <a:solidFill>
                  <a:srgbClr val="FF0000"/>
                </a:solidFill>
              </a:rPr>
              <a:t>: </a:t>
            </a:r>
            <a:r>
              <a:rPr lang="el-GR" sz="3000" dirty="0" err="1">
                <a:solidFill>
                  <a:srgbClr val="FF0000"/>
                </a:solidFill>
              </a:rPr>
              <a:t>Μπορειτε</a:t>
            </a:r>
            <a:r>
              <a:rPr lang="el-GR" sz="3000" dirty="0">
                <a:solidFill>
                  <a:srgbClr val="FF0000"/>
                </a:solidFill>
              </a:rPr>
              <a:t> να </a:t>
            </a:r>
            <a:r>
              <a:rPr lang="el-GR" sz="3000" dirty="0" err="1">
                <a:solidFill>
                  <a:srgbClr val="FF0000"/>
                </a:solidFill>
              </a:rPr>
              <a:t>βρειτε</a:t>
            </a:r>
            <a:r>
              <a:rPr lang="el-GR" sz="3000" dirty="0">
                <a:solidFill>
                  <a:srgbClr val="FF0000"/>
                </a:solidFill>
              </a:rPr>
              <a:t> </a:t>
            </a:r>
            <a:r>
              <a:rPr lang="el-GR" sz="3000" dirty="0" err="1">
                <a:solidFill>
                  <a:srgbClr val="FF0000"/>
                </a:solidFill>
              </a:rPr>
              <a:t>οδηγιες</a:t>
            </a:r>
            <a:r>
              <a:rPr lang="el-GR" sz="3000" dirty="0">
                <a:solidFill>
                  <a:srgbClr val="FF0000"/>
                </a:solidFill>
              </a:rPr>
              <a:t> εδώ </a:t>
            </a:r>
            <a:r>
              <a:rPr lang="en-US" sz="3000" dirty="0">
                <a:solidFill>
                  <a:srgbClr val="FF0000"/>
                </a:solidFill>
                <a:hlinkClick r:id="rId3"/>
              </a:rPr>
              <a:t>https://it.uth.gr/kb/ms-stream-hrisi-platformas</a:t>
            </a:r>
            <a:r>
              <a:rPr lang="el-GR" sz="3000" dirty="0">
                <a:solidFill>
                  <a:srgbClr val="FF0000"/>
                </a:solidFill>
              </a:rPr>
              <a:t> και να μου στείλετε το σύνδεσμο!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477230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8676456" cy="665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98696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Ιστορία του </a:t>
            </a:r>
            <a:r>
              <a:rPr lang="el-GR" dirty="0" smtClean="0"/>
              <a:t>Θερμόμετρου(5/5)</a:t>
            </a:r>
            <a:endParaRPr lang="el-GR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525" y="3105944"/>
            <a:ext cx="3028950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Ορθογώνιο 3"/>
          <p:cNvSpPr/>
          <p:nvPr/>
        </p:nvSpPr>
        <p:spPr>
          <a:xfrm>
            <a:off x="2252492" y="184482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https://www.ncbi.nlm.nih.gov/pmc/articles/PMC7120475/</a:t>
            </a:r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1907704" y="522920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b="1" dirty="0" smtClean="0"/>
              <a:t>Άλλοι τύποι θερμομέτρων:  </a:t>
            </a:r>
            <a:r>
              <a:rPr lang="el-GR" dirty="0" smtClean="0"/>
              <a:t>Ο </a:t>
            </a:r>
            <a:r>
              <a:rPr lang="el-GR" dirty="0" err="1"/>
              <a:t>Εσθονός</a:t>
            </a:r>
            <a:r>
              <a:rPr lang="el-GR" dirty="0"/>
              <a:t> </a:t>
            </a:r>
            <a:r>
              <a:rPr lang="el-GR" dirty="0" err="1"/>
              <a:t>Seebeck</a:t>
            </a:r>
            <a:r>
              <a:rPr lang="el-GR" dirty="0"/>
              <a:t> </a:t>
            </a:r>
            <a:r>
              <a:rPr lang="el-GR" dirty="0" err="1"/>
              <a:t>οντας</a:t>
            </a:r>
            <a:r>
              <a:rPr lang="el-GR" dirty="0"/>
              <a:t> στην Ακαδημία Επιστημών του Βερολίνου ανακοινώνει το 1820 το θερμοηλεκτρικό  </a:t>
            </a:r>
            <a:r>
              <a:rPr lang="el-GR" dirty="0" err="1"/>
              <a:t>φαινομενο</a:t>
            </a:r>
            <a:r>
              <a:rPr lang="el-G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581707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Ένα θερμόμετρο που μοιάζει με τα σημερινά</a:t>
            </a:r>
            <a:endParaRPr lang="el-GR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91506"/>
            <a:ext cx="8229600" cy="394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Ορθογώνιο 2"/>
          <p:cNvSpPr/>
          <p:nvPr/>
        </p:nvSpPr>
        <p:spPr>
          <a:xfrm>
            <a:off x="611560" y="5877272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/>
              <a:t>Τράπεζα θεμάτων</a:t>
            </a:r>
            <a:r>
              <a:rPr lang="el-GR" dirty="0" smtClean="0"/>
              <a:t>: </a:t>
            </a:r>
            <a:r>
              <a:rPr lang="en-US" dirty="0" smtClean="0"/>
              <a:t>http</a:t>
            </a:r>
            <a:r>
              <a:rPr lang="en-US" dirty="0"/>
              <a:t>://apps.athena.net.gr/trapeza/index.php?action=preview_html&amp;id=524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248937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 smtClean="0"/>
              <a:t>Λαθη</a:t>
            </a:r>
            <a:r>
              <a:rPr lang="el-GR" dirty="0" smtClean="0"/>
              <a:t> στη μέτρηση της θερμοκρασίας, Πως θα πετύχουμε </a:t>
            </a:r>
            <a:r>
              <a:rPr lang="el-GR" dirty="0" err="1" smtClean="0"/>
              <a:t>καλη</a:t>
            </a:r>
            <a:r>
              <a:rPr lang="el-GR" dirty="0" smtClean="0"/>
              <a:t> αγωγή και θερμική ισορροπία;</a:t>
            </a:r>
            <a:endParaRPr lang="el-GR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000" y="2081181"/>
            <a:ext cx="2772000" cy="356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86443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Αναστοχασμός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Ποιες είναι οι κύριες ιδέες σε αυτό το κομμάτι της διάλεξης;</a:t>
            </a:r>
          </a:p>
          <a:p>
            <a:r>
              <a:rPr lang="el-GR" dirty="0" smtClean="0"/>
              <a:t>Υπάρχουν αναλογικά και ψηφιακά θερμόμετρα. Ποια νομίζετε ότι είναι «καλύτερα»;</a:t>
            </a:r>
          </a:p>
          <a:p>
            <a:r>
              <a:rPr lang="el-GR" dirty="0" smtClean="0"/>
              <a:t>Ποιο φαινόμενο παίζει καθοριστικό ρόλο στα αρχικά θερμόμετρα;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28954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Θερμική συστολή και διαστολή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Ένα αστείο πείραμα</a:t>
            </a:r>
          </a:p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www.youtube.com/watch?v=nASP8iJzS0k</a:t>
            </a:r>
            <a:endParaRPr lang="en-US" dirty="0" smtClean="0"/>
          </a:p>
          <a:p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356992"/>
            <a:ext cx="5542384" cy="320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1371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Πείραμα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1"/>
            <a:ext cx="7643192" cy="2404864"/>
          </a:xfrm>
        </p:spPr>
        <p:txBody>
          <a:bodyPr/>
          <a:lstStyle/>
          <a:p>
            <a:r>
              <a:rPr lang="el-GR" dirty="0" smtClean="0"/>
              <a:t>Τετράδιο Εργασιών Ε Δημοτικού. Σελ 88</a:t>
            </a:r>
            <a:endParaRPr lang="el-GR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204863"/>
            <a:ext cx="7610475" cy="225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Ορθογώνιο 3"/>
          <p:cNvSpPr/>
          <p:nvPr/>
        </p:nvSpPr>
        <p:spPr>
          <a:xfrm>
            <a:off x="1043607" y="4941168"/>
            <a:ext cx="72504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Τράπεζα θεμάτων:</a:t>
            </a:r>
          </a:p>
          <a:p>
            <a:endParaRPr lang="el-GR" dirty="0" smtClean="0"/>
          </a:p>
          <a:p>
            <a:r>
              <a:rPr lang="en-US" dirty="0" smtClean="0"/>
              <a:t>http</a:t>
            </a:r>
            <a:r>
              <a:rPr lang="en-US" dirty="0"/>
              <a:t>://apps.athena.net.gr/trapeza/index.php?action=preview_html&amp;id=525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250133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Εφαρμογές της γνώσης για τη θερμική διαστολή σε κατασκευές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https://www.youtube.com/watch?v=pH7VfJDq7f4</a:t>
            </a:r>
            <a:endParaRPr lang="el-G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657" y="3861048"/>
            <a:ext cx="8229600" cy="223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9780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/>
          </a:bodyPr>
          <a:lstStyle/>
          <a:p>
            <a:r>
              <a:rPr lang="el-GR" dirty="0" smtClean="0"/>
              <a:t>Πρακτικές εφαρμογές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5598219" cy="4525963"/>
          </a:xfrm>
        </p:spPr>
        <p:txBody>
          <a:bodyPr/>
          <a:lstStyle/>
          <a:p>
            <a:r>
              <a:rPr lang="el-GR" dirty="0" err="1" smtClean="0"/>
              <a:t>Εκμεταλευση</a:t>
            </a:r>
            <a:r>
              <a:rPr lang="el-GR" dirty="0" smtClean="0"/>
              <a:t> </a:t>
            </a:r>
            <a:r>
              <a:rPr lang="el-GR" dirty="0" err="1" smtClean="0"/>
              <a:t>συστολης</a:t>
            </a:r>
            <a:r>
              <a:rPr lang="el-GR" dirty="0" smtClean="0"/>
              <a:t> και </a:t>
            </a:r>
            <a:r>
              <a:rPr lang="el-GR" dirty="0" smtClean="0"/>
              <a:t>διαστολής: </a:t>
            </a:r>
            <a:r>
              <a:rPr lang="el-GR" dirty="0" err="1" smtClean="0"/>
              <a:t>λυνονται</a:t>
            </a:r>
            <a:r>
              <a:rPr lang="el-GR" dirty="0" smtClean="0"/>
              <a:t> τεχνικά προβλήματα ή </a:t>
            </a:r>
            <a:r>
              <a:rPr lang="el-GR" dirty="0" err="1" smtClean="0"/>
              <a:t>κανουμε</a:t>
            </a:r>
            <a:r>
              <a:rPr lang="el-GR" dirty="0" smtClean="0"/>
              <a:t> </a:t>
            </a:r>
            <a:r>
              <a:rPr lang="el-GR" dirty="0" err="1" smtClean="0"/>
              <a:t>κατι</a:t>
            </a:r>
            <a:r>
              <a:rPr lang="el-GR" dirty="0" smtClean="0"/>
              <a:t> </a:t>
            </a:r>
            <a:r>
              <a:rPr lang="el-GR" dirty="0" err="1" smtClean="0"/>
              <a:t>πρακτικο</a:t>
            </a:r>
            <a:r>
              <a:rPr lang="el-GR" dirty="0" smtClean="0"/>
              <a:t> στη ζωή μας</a:t>
            </a:r>
          </a:p>
          <a:p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www.youtube.com/watch?v=kHfYk-QEohM</a:t>
            </a:r>
            <a:endParaRPr lang="en-US" dirty="0" smtClean="0"/>
          </a:p>
          <a:p>
            <a:endParaRPr lang="el-GR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284984"/>
            <a:ext cx="2390775" cy="227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75539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Τι φαντάζονται οι </a:t>
            </a:r>
            <a:r>
              <a:rPr lang="el-GR" dirty="0" err="1" smtClean="0"/>
              <a:t>φυσικοι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Μικρα</a:t>
            </a:r>
            <a:r>
              <a:rPr lang="el-GR" dirty="0" smtClean="0"/>
              <a:t> «κομματάκια» που το μέγεθος τους μένει σταθερό. </a:t>
            </a:r>
          </a:p>
          <a:p>
            <a:r>
              <a:rPr lang="el-GR" dirty="0" smtClean="0"/>
              <a:t>Όταν αυξάνει η θερμοκρασία αυξάνει η κινητικότητά τους </a:t>
            </a:r>
          </a:p>
          <a:p>
            <a:r>
              <a:rPr lang="el-GR" dirty="0" smtClean="0"/>
              <a:t>Όταν </a:t>
            </a:r>
            <a:r>
              <a:rPr lang="el-GR" dirty="0" err="1" smtClean="0"/>
              <a:t>αυξανει</a:t>
            </a:r>
            <a:r>
              <a:rPr lang="el-GR" dirty="0" smtClean="0"/>
              <a:t> η κινητικότητά τους η μέση απόσταση μεταξύ τους «ξεχειλώνει»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37305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 smtClean="0"/>
              <a:t>Πρόσθετο 2: Ακτινοβολία από τον Ήλιο</a:t>
            </a:r>
            <a:endParaRPr lang="el-GR" altLang="el-GR" dirty="0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altLang="el-GR" dirty="0" err="1"/>
              <a:t>Εξηγηση</a:t>
            </a:r>
            <a:r>
              <a:rPr lang="el-GR" altLang="el-GR" dirty="0"/>
              <a:t> του πότε παρουσιάζονται οι διάφορες </a:t>
            </a:r>
            <a:r>
              <a:rPr lang="el-GR" altLang="el-GR" dirty="0" err="1"/>
              <a:t>εποχες</a:t>
            </a:r>
            <a:r>
              <a:rPr lang="el-GR" altLang="el-GR" dirty="0"/>
              <a:t> στα δυο ημισφαίρια.</a:t>
            </a:r>
          </a:p>
          <a:p>
            <a:pPr>
              <a:buFont typeface="Wingdings" pitchFamily="2" charset="2"/>
              <a:buNone/>
            </a:pPr>
            <a:r>
              <a:rPr lang="el-GR" altLang="el-GR" dirty="0" err="1"/>
              <a:t>Αποσταση</a:t>
            </a:r>
            <a:r>
              <a:rPr lang="el-GR" altLang="el-GR" dirty="0"/>
              <a:t> Γης-</a:t>
            </a:r>
            <a:r>
              <a:rPr lang="el-GR" altLang="el-GR" dirty="0" err="1"/>
              <a:t>Ηλιου</a:t>
            </a:r>
            <a:endParaRPr lang="el-GR" altLang="el-GR" dirty="0"/>
          </a:p>
          <a:p>
            <a:pPr>
              <a:buFont typeface="Wingdings" pitchFamily="2" charset="2"/>
              <a:buNone/>
            </a:pPr>
            <a:r>
              <a:rPr lang="el-GR" altLang="el-GR" dirty="0"/>
              <a:t>Από 152,6 </a:t>
            </a:r>
            <a:r>
              <a:rPr lang="el-GR" altLang="el-GR" dirty="0" err="1"/>
              <a:t>εκατομ</a:t>
            </a:r>
            <a:r>
              <a:rPr lang="el-GR" altLang="el-GR" dirty="0"/>
              <a:t> </a:t>
            </a:r>
            <a:r>
              <a:rPr lang="el-GR" altLang="el-GR" dirty="0" err="1"/>
              <a:t>χιλιομετρα</a:t>
            </a:r>
            <a:r>
              <a:rPr lang="el-GR" altLang="el-GR" dirty="0"/>
              <a:t> έως</a:t>
            </a:r>
          </a:p>
          <a:p>
            <a:pPr>
              <a:buFont typeface="Wingdings" pitchFamily="2" charset="2"/>
              <a:buNone/>
            </a:pPr>
            <a:r>
              <a:rPr lang="el-GR" altLang="el-GR" dirty="0"/>
              <a:t>147,5 </a:t>
            </a:r>
            <a:r>
              <a:rPr lang="el-GR" altLang="el-GR" dirty="0" err="1"/>
              <a:t>εκατομ</a:t>
            </a:r>
            <a:r>
              <a:rPr lang="el-GR" altLang="el-GR" dirty="0"/>
              <a:t> </a:t>
            </a:r>
            <a:r>
              <a:rPr lang="el-GR" altLang="el-GR" dirty="0" err="1"/>
              <a:t>χιλιομετρα</a:t>
            </a:r>
            <a:endParaRPr lang="el-GR" altLang="el-GR" dirty="0"/>
          </a:p>
          <a:p>
            <a:pPr>
              <a:buFont typeface="Wingdings" pitchFamily="2" charset="2"/>
              <a:buNone/>
            </a:pPr>
            <a:r>
              <a:rPr lang="el-GR" altLang="el-GR" dirty="0"/>
              <a:t> </a:t>
            </a:r>
            <a:r>
              <a:rPr lang="el-GR" altLang="el-GR" dirty="0" smtClean="0"/>
              <a:t>(</a:t>
            </a:r>
            <a:r>
              <a:rPr lang="el-GR" altLang="el-GR" dirty="0" err="1" smtClean="0"/>
              <a:t>Διαμετρος</a:t>
            </a:r>
            <a:r>
              <a:rPr lang="el-GR" altLang="el-GR" dirty="0" smtClean="0"/>
              <a:t> </a:t>
            </a:r>
            <a:r>
              <a:rPr lang="el-GR" altLang="el-GR" dirty="0" err="1" smtClean="0"/>
              <a:t>Ηλιου</a:t>
            </a:r>
            <a:r>
              <a:rPr lang="el-GR" altLang="el-GR" dirty="0"/>
              <a:t> </a:t>
            </a:r>
            <a:r>
              <a:rPr lang="en-US" altLang="el-GR" dirty="0" smtClean="0"/>
              <a:t>1400 000 </a:t>
            </a:r>
            <a:r>
              <a:rPr lang="el-GR" altLang="el-GR" dirty="0" err="1" smtClean="0"/>
              <a:t>χλμ</a:t>
            </a:r>
            <a:r>
              <a:rPr lang="el-GR" altLang="el-GR" dirty="0" smtClean="0"/>
              <a:t>)</a:t>
            </a:r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1526596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Μια ΠΟΛΥ σημαντική εξαίρεση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</a:t>
            </a:r>
            <a:r>
              <a:rPr lang="el-GR" dirty="0" err="1" smtClean="0"/>
              <a:t>νερο</a:t>
            </a:r>
            <a:r>
              <a:rPr lang="el-GR" dirty="0" smtClean="0"/>
              <a:t> </a:t>
            </a:r>
          </a:p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www.youtube.com/watch?v=NQhjAtCKghE</a:t>
            </a:r>
            <a:endParaRPr lang="el-GR" dirty="0" smtClean="0"/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www.youtube.com/watch?v=6s0b_keOiOU</a:t>
            </a:r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1058349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Αναστοχασμός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dirty="0" smtClean="0"/>
              <a:t>Πώς συνδέεται το </a:t>
            </a:r>
            <a:r>
              <a:rPr lang="el-GR" dirty="0" err="1" smtClean="0"/>
              <a:t>κομματι</a:t>
            </a:r>
            <a:r>
              <a:rPr lang="el-GR" dirty="0" smtClean="0"/>
              <a:t> αυτό της διάλεξης με όσα μάθαμε πριν για τα θερμόμετρα</a:t>
            </a:r>
            <a:r>
              <a:rPr lang="el-GR" dirty="0" smtClean="0"/>
              <a:t>;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 smtClean="0"/>
              <a:t>Όταν η θερμοκρασία αυξάνει τα μόρια ΔΕΝ φουσκώνουν. </a:t>
            </a:r>
            <a:r>
              <a:rPr lang="el-GR" dirty="0" smtClean="0"/>
              <a:t>Αυξάνουν οι αποστάσεις μεταξύ τους και ως αποτέλεσμα αυξάνει ο όγκος των σωμάτων. Πώς θα χρησιμοποιούσατε </a:t>
            </a:r>
            <a:r>
              <a:rPr lang="el-GR" dirty="0" err="1" smtClean="0"/>
              <a:t>χειραπτικό</a:t>
            </a:r>
            <a:r>
              <a:rPr lang="el-GR" dirty="0" smtClean="0"/>
              <a:t> υλικό ή </a:t>
            </a:r>
            <a:r>
              <a:rPr lang="el-GR" dirty="0" err="1" smtClean="0"/>
              <a:t>δρασεις</a:t>
            </a:r>
            <a:r>
              <a:rPr lang="el-GR" dirty="0" smtClean="0"/>
              <a:t> των </a:t>
            </a:r>
            <a:r>
              <a:rPr lang="el-GR" dirty="0" err="1" smtClean="0"/>
              <a:t>μαθητων</a:t>
            </a:r>
            <a:r>
              <a:rPr lang="el-GR" dirty="0" smtClean="0"/>
              <a:t> για να διδάξετε κάτι τέτοιο;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020438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θερμοκρασία είναι ο οδηγός για την </a:t>
            </a:r>
            <a:r>
              <a:rPr lang="el-GR" dirty="0" err="1" smtClean="0"/>
              <a:t>αγωγη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Όπως ο </a:t>
            </a:r>
            <a:r>
              <a:rPr lang="el-GR" dirty="0" err="1" smtClean="0"/>
              <a:t>οδηγος</a:t>
            </a:r>
            <a:r>
              <a:rPr lang="el-GR" dirty="0" smtClean="0"/>
              <a:t> σε ένα χορό; Πότε τελικά σταματά η αγωγή;</a:t>
            </a:r>
          </a:p>
          <a:p>
            <a:pPr marL="0" indent="0">
              <a:buNone/>
            </a:pPr>
            <a:r>
              <a:rPr lang="en-US" dirty="0"/>
              <a:t>https://www.youtube.com/watch?v=vqDbMEdLiCs</a:t>
            </a:r>
          </a:p>
          <a:p>
            <a:endParaRPr lang="el-GR" dirty="0"/>
          </a:p>
          <a:p>
            <a:r>
              <a:rPr lang="el-GR" dirty="0" smtClean="0">
                <a:solidFill>
                  <a:srgbClr val="FF0000"/>
                </a:solidFill>
              </a:rPr>
              <a:t>Από τι </a:t>
            </a:r>
            <a:r>
              <a:rPr lang="el-GR" dirty="0" err="1" smtClean="0">
                <a:solidFill>
                  <a:srgbClr val="FF0000"/>
                </a:solidFill>
              </a:rPr>
              <a:t>επιρεάζεται</a:t>
            </a:r>
            <a:r>
              <a:rPr lang="el-GR" dirty="0" smtClean="0">
                <a:solidFill>
                  <a:srgbClr val="FF0000"/>
                </a:solidFill>
              </a:rPr>
              <a:t> η αίσθηση του ζεστού και του κρύου;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1741704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AutoShape 2"/>
          <p:cNvSpPr>
            <a:spLocks noGrp="1" noChangeArrowheads="1"/>
          </p:cNvSpPr>
          <p:nvPr>
            <p:ph type="title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l-GR" sz="3600" dirty="0" smtClean="0"/>
              <a:t>Πού βρισκόμαστε τώρα όσο αφορά στο μοντέλο μας. </a:t>
            </a:r>
            <a:r>
              <a:rPr lang="el-GR" altLang="el-GR" sz="3600" dirty="0" smtClean="0">
                <a:solidFill>
                  <a:srgbClr val="0070C0"/>
                </a:solidFill>
              </a:rPr>
              <a:t>Χρειάζεται άλλη επέκταση;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71550" y="1773238"/>
            <a:ext cx="7772400" cy="4114800"/>
          </a:xfrm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  <a:buFont typeface="Tahoma" charset="0"/>
              <a:buAutoNum type="arabicPeriod"/>
            </a:pPr>
            <a:r>
              <a:rPr lang="el-GR" altLang="el-GR" sz="1800" b="1" dirty="0" smtClean="0"/>
              <a:t>ΔΥΟ</a:t>
            </a:r>
            <a:r>
              <a:rPr lang="el-GR" altLang="el-GR" sz="1800" dirty="0" smtClean="0"/>
              <a:t> διαφορετικές έννοιες: </a:t>
            </a:r>
            <a:r>
              <a:rPr lang="el-GR" altLang="el-GR" sz="1800" u="sng" dirty="0" smtClean="0">
                <a:solidFill>
                  <a:srgbClr val="FF0000"/>
                </a:solidFill>
              </a:rPr>
              <a:t>θερμοκρασία</a:t>
            </a:r>
            <a:r>
              <a:rPr lang="el-GR" altLang="el-GR" sz="1800" dirty="0" smtClean="0"/>
              <a:t> και </a:t>
            </a:r>
            <a:r>
              <a:rPr lang="el-GR" altLang="el-GR" sz="1800" u="sng" dirty="0" smtClean="0">
                <a:solidFill>
                  <a:srgbClr val="7030A0"/>
                </a:solidFill>
              </a:rPr>
              <a:t>θερμότητα</a:t>
            </a:r>
            <a:r>
              <a:rPr lang="el-GR" altLang="el-GR" sz="1800" dirty="0" smtClean="0"/>
              <a:t> αντί για </a:t>
            </a:r>
            <a:r>
              <a:rPr lang="el-GR" altLang="el-GR" sz="1800" b="1" dirty="0" smtClean="0"/>
              <a:t>δυο</a:t>
            </a:r>
            <a:r>
              <a:rPr lang="el-GR" altLang="el-GR" sz="1800" dirty="0" smtClean="0"/>
              <a:t> άλλες: </a:t>
            </a:r>
            <a:r>
              <a:rPr lang="el-GR" altLang="el-GR" sz="1800" dirty="0" smtClean="0">
                <a:solidFill>
                  <a:srgbClr val="00B050"/>
                </a:solidFill>
              </a:rPr>
              <a:t>«ζέστη» και «κρύο». </a:t>
            </a:r>
            <a:r>
              <a:rPr lang="el-GR" altLang="el-GR" sz="1800" dirty="0" smtClean="0"/>
              <a:t>Καθεμιά έχει ένα διαφορετικό ρόλο</a:t>
            </a:r>
          </a:p>
          <a:p>
            <a:pPr eaLnBrk="1" hangingPunct="1">
              <a:lnSpc>
                <a:spcPct val="80000"/>
              </a:lnSpc>
              <a:buFont typeface="Tahoma" charset="0"/>
              <a:buAutoNum type="arabicPeriod"/>
            </a:pPr>
            <a:r>
              <a:rPr lang="el-GR" altLang="el-GR" sz="1800" dirty="0" smtClean="0"/>
              <a:t>Η </a:t>
            </a:r>
            <a:r>
              <a:rPr lang="el-GR" altLang="el-GR" sz="1800" dirty="0" smtClean="0">
                <a:solidFill>
                  <a:srgbClr val="FF0000"/>
                </a:solidFill>
              </a:rPr>
              <a:t>θερμοκρασία</a:t>
            </a:r>
            <a:r>
              <a:rPr lang="el-GR" altLang="el-GR" sz="1800" dirty="0" smtClean="0"/>
              <a:t> σε μια περιοχή αποδίδει το ΑΝ θα γίνουν κάποιες αλλαγές σε ένα σώμα που θα ακουμπήσει εκεί και πόσο έντονες θα είναι στιγμιαία και τοπικά. Επίσης αλλαγές που </a:t>
            </a:r>
            <a:r>
              <a:rPr lang="el-GR" altLang="el-GR" sz="1800" dirty="0" err="1" smtClean="0"/>
              <a:t>μπορει</a:t>
            </a:r>
            <a:r>
              <a:rPr lang="el-GR" altLang="el-GR" sz="1800" dirty="0" smtClean="0"/>
              <a:t> να γίνουν στο </a:t>
            </a:r>
            <a:r>
              <a:rPr lang="el-GR" altLang="el-GR" sz="1800" dirty="0" err="1" smtClean="0"/>
              <a:t>ιδιο</a:t>
            </a:r>
            <a:r>
              <a:rPr lang="el-GR" altLang="el-GR" sz="1800" dirty="0" smtClean="0"/>
              <a:t> το σώμα. Χαρακτηρίζει τοπικά ένα σώμα</a:t>
            </a:r>
            <a:r>
              <a:rPr lang="el-GR" altLang="el-GR" sz="1800" dirty="0" smtClean="0">
                <a:solidFill>
                  <a:srgbClr val="0070C0"/>
                </a:solidFill>
              </a:rPr>
              <a:t>. </a:t>
            </a:r>
            <a:r>
              <a:rPr lang="el-GR" altLang="el-GR" sz="1800" b="1" dirty="0" err="1" smtClean="0">
                <a:solidFill>
                  <a:srgbClr val="0070C0"/>
                </a:solidFill>
              </a:rPr>
              <a:t>Εμεις</a:t>
            </a:r>
            <a:r>
              <a:rPr lang="el-GR" altLang="el-GR" sz="1800" b="1" dirty="0" smtClean="0">
                <a:solidFill>
                  <a:srgbClr val="0070C0"/>
                </a:solidFill>
              </a:rPr>
              <a:t> οι φυσικοί φανταζόμαστε τα μόρια να κινούνται. Μεγαλύτερη θερμοκρασία -&gt; εντονότερη κίνηση και συγκρούσεις</a:t>
            </a:r>
          </a:p>
          <a:p>
            <a:pPr eaLnBrk="1" hangingPunct="1">
              <a:lnSpc>
                <a:spcPct val="80000"/>
              </a:lnSpc>
              <a:buFont typeface="Tahoma" charset="0"/>
              <a:buAutoNum type="arabicPeriod"/>
            </a:pPr>
            <a:r>
              <a:rPr lang="el-GR" altLang="el-GR" sz="1800" dirty="0" smtClean="0"/>
              <a:t>Η </a:t>
            </a:r>
            <a:r>
              <a:rPr lang="el-GR" altLang="el-GR" sz="1800" dirty="0" smtClean="0">
                <a:solidFill>
                  <a:srgbClr val="7030A0"/>
                </a:solidFill>
              </a:rPr>
              <a:t>θερμότητα </a:t>
            </a:r>
            <a:r>
              <a:rPr lang="el-GR" altLang="el-GR" sz="1800" dirty="0" smtClean="0"/>
              <a:t>είναι ενέργεια που ταξιδεύει. Μπορεί να ταξιδεύει με ακτίνες (όπως το φώς), να ταξιδεύει από ένα σώμα σε ένα άλλο όταν ακουμπάνε ή να ταξιδεύει μαζί με κάποιο υλικό (πχ αέριο ρεύμα). (</a:t>
            </a:r>
            <a:r>
              <a:rPr lang="el-GR" altLang="el-GR" sz="1800" b="1" dirty="0" smtClean="0">
                <a:solidFill>
                  <a:srgbClr val="0070C0"/>
                </a:solidFill>
              </a:rPr>
              <a:t>Αντίστοιχη «μικροσκοπική» εικόνα)</a:t>
            </a:r>
          </a:p>
          <a:p>
            <a:pPr lvl="1" eaLnBrk="1" hangingPunct="1">
              <a:lnSpc>
                <a:spcPct val="80000"/>
              </a:lnSpc>
              <a:buFont typeface="Tahoma" charset="0"/>
              <a:buAutoNum type="arabicPeriod"/>
            </a:pPr>
            <a:r>
              <a:rPr lang="el-GR" altLang="el-GR" sz="1400" dirty="0" smtClean="0"/>
              <a:t>Όταν </a:t>
            </a:r>
            <a:r>
              <a:rPr lang="el-GR" altLang="el-GR" sz="1400" dirty="0" err="1" smtClean="0"/>
              <a:t>νοιωθουμε</a:t>
            </a:r>
            <a:r>
              <a:rPr lang="el-GR" altLang="el-GR" sz="1400" dirty="0" smtClean="0"/>
              <a:t> ζεστασιά ή κρυάδα, </a:t>
            </a:r>
            <a:r>
              <a:rPr lang="el-GR" altLang="el-GR" sz="1400" dirty="0" err="1" smtClean="0"/>
              <a:t>επιρεαζόμαστε</a:t>
            </a:r>
            <a:r>
              <a:rPr lang="el-GR" altLang="el-GR" sz="1400" dirty="0" smtClean="0"/>
              <a:t> από τη ροή της </a:t>
            </a:r>
            <a:r>
              <a:rPr lang="el-GR" altLang="el-GR" sz="1400" dirty="0" smtClean="0">
                <a:solidFill>
                  <a:srgbClr val="7030A0"/>
                </a:solidFill>
              </a:rPr>
              <a:t>θερμότητας</a:t>
            </a:r>
            <a:r>
              <a:rPr lang="el-GR" altLang="el-GR" sz="1400" dirty="0" smtClean="0"/>
              <a:t>. Αυτή η ροή σε συνδυασμό με την ομοιόσταση στο σώμα μας καθορίζει τη </a:t>
            </a:r>
            <a:r>
              <a:rPr lang="el-GR" altLang="el-GR" sz="1400" dirty="0" smtClean="0">
                <a:solidFill>
                  <a:srgbClr val="FF0000"/>
                </a:solidFill>
              </a:rPr>
              <a:t>θερμοκρασία</a:t>
            </a:r>
            <a:r>
              <a:rPr lang="el-GR" altLang="el-GR" sz="1400" dirty="0" smtClean="0"/>
              <a:t> στο δέρμα μας. </a:t>
            </a:r>
          </a:p>
          <a:p>
            <a:pPr lvl="1" eaLnBrk="1" hangingPunct="1">
              <a:lnSpc>
                <a:spcPct val="80000"/>
              </a:lnSpc>
              <a:buFont typeface="Tahoma" charset="0"/>
              <a:buAutoNum type="arabicPeriod"/>
            </a:pPr>
            <a:r>
              <a:rPr lang="el-GR" altLang="el-GR" sz="1400" dirty="0" smtClean="0"/>
              <a:t>Δεν έχουμε ανάγκη να μιλάμε για </a:t>
            </a:r>
            <a:r>
              <a:rPr lang="el-GR" altLang="el-GR" sz="1400" dirty="0" err="1" smtClean="0"/>
              <a:t>ζεστη</a:t>
            </a:r>
            <a:r>
              <a:rPr lang="el-GR" altLang="el-GR" sz="1400" dirty="0" smtClean="0"/>
              <a:t> και κρύο, αλλά για </a:t>
            </a:r>
            <a:r>
              <a:rPr lang="el-GR" altLang="el-GR" sz="1400" dirty="0" smtClean="0">
                <a:solidFill>
                  <a:srgbClr val="7030A0"/>
                </a:solidFill>
              </a:rPr>
              <a:t>θερμότητα</a:t>
            </a:r>
            <a:r>
              <a:rPr lang="el-GR" altLang="el-GR" sz="1400" dirty="0" smtClean="0"/>
              <a:t> που μπαίνει ή βγαίνει από το σώμα μας</a:t>
            </a:r>
            <a:endParaRPr lang="el-GR" altLang="el-GR" sz="1800" dirty="0" smtClean="0"/>
          </a:p>
          <a:p>
            <a:pPr eaLnBrk="1" hangingPunct="1">
              <a:lnSpc>
                <a:spcPct val="80000"/>
              </a:lnSpc>
              <a:buFont typeface="Tahoma" charset="0"/>
              <a:buAutoNum type="arabicPeriod"/>
            </a:pPr>
            <a:r>
              <a:rPr lang="el-GR" altLang="el-GR" sz="1800" dirty="0" smtClean="0"/>
              <a:t>Η </a:t>
            </a:r>
            <a:r>
              <a:rPr lang="el-GR" altLang="el-GR" sz="1800" dirty="0" smtClean="0">
                <a:solidFill>
                  <a:srgbClr val="7030A0"/>
                </a:solidFill>
              </a:rPr>
              <a:t>θερμότητα</a:t>
            </a:r>
            <a:r>
              <a:rPr lang="el-GR" altLang="el-GR" sz="1800" dirty="0" smtClean="0"/>
              <a:t> </a:t>
            </a:r>
            <a:r>
              <a:rPr lang="el-GR" altLang="el-GR" sz="1800" dirty="0" err="1" smtClean="0"/>
              <a:t>μπορει</a:t>
            </a:r>
            <a:r>
              <a:rPr lang="el-GR" altLang="el-GR" sz="1800" dirty="0" smtClean="0"/>
              <a:t> να προκαλέσει και άλλες αλλαγές εκτός από την αλλαγή της </a:t>
            </a:r>
            <a:r>
              <a:rPr lang="el-GR" altLang="el-GR" sz="1800" dirty="0" smtClean="0">
                <a:solidFill>
                  <a:srgbClr val="FF0000"/>
                </a:solidFill>
              </a:rPr>
              <a:t>θερμοκρασίας </a:t>
            </a:r>
            <a:r>
              <a:rPr lang="el-GR" altLang="el-GR" sz="1800" dirty="0" smtClean="0"/>
              <a:t>(ή και χωρίς καθόλου να αλλάξει η θερμοκρασία). Η </a:t>
            </a:r>
            <a:r>
              <a:rPr lang="el-GR" altLang="el-GR" sz="1800" dirty="0" smtClean="0">
                <a:solidFill>
                  <a:srgbClr val="7030A0"/>
                </a:solidFill>
              </a:rPr>
              <a:t>θερμοκρασία</a:t>
            </a:r>
            <a:r>
              <a:rPr lang="el-GR" altLang="el-GR" sz="1800" dirty="0" smtClean="0"/>
              <a:t> </a:t>
            </a:r>
            <a:r>
              <a:rPr lang="el-GR" altLang="el-GR" sz="1800" dirty="0" err="1" smtClean="0"/>
              <a:t>μπορει</a:t>
            </a:r>
            <a:r>
              <a:rPr lang="el-GR" altLang="el-GR" sz="1800" dirty="0" smtClean="0"/>
              <a:t> να αλλάξει και χωρίς να </a:t>
            </a:r>
            <a:r>
              <a:rPr lang="el-GR" altLang="el-GR" sz="1800" dirty="0" err="1" smtClean="0"/>
              <a:t>μπεί</a:t>
            </a:r>
            <a:r>
              <a:rPr lang="el-GR" altLang="el-GR" sz="1800" dirty="0" smtClean="0"/>
              <a:t> ή να </a:t>
            </a:r>
            <a:r>
              <a:rPr lang="el-GR" altLang="el-GR" sz="1800" dirty="0" err="1" smtClean="0"/>
              <a:t>βγεί</a:t>
            </a:r>
            <a:r>
              <a:rPr lang="el-GR" altLang="el-GR" sz="1800" dirty="0" smtClean="0"/>
              <a:t> ενέργεια ως </a:t>
            </a:r>
            <a:r>
              <a:rPr lang="el-GR" altLang="el-GR" sz="1800" dirty="0" smtClean="0">
                <a:solidFill>
                  <a:srgbClr val="FF0000"/>
                </a:solidFill>
              </a:rPr>
              <a:t>θερμότητα</a:t>
            </a:r>
            <a:r>
              <a:rPr lang="el-GR" altLang="el-GR" sz="1800" dirty="0" smtClean="0"/>
              <a:t>.</a:t>
            </a:r>
          </a:p>
          <a:p>
            <a:pPr eaLnBrk="1" hangingPunct="1">
              <a:lnSpc>
                <a:spcPct val="80000"/>
              </a:lnSpc>
              <a:buFont typeface="Tahoma" charset="0"/>
              <a:buAutoNum type="arabicPeriod"/>
            </a:pPr>
            <a:r>
              <a:rPr lang="el-GR" altLang="el-GR" sz="1800" dirty="0" smtClean="0"/>
              <a:t>Ακόμα και όταν η ροή </a:t>
            </a:r>
            <a:r>
              <a:rPr lang="el-GR" altLang="el-GR" sz="1800" dirty="0" smtClean="0">
                <a:solidFill>
                  <a:srgbClr val="7030A0"/>
                </a:solidFill>
              </a:rPr>
              <a:t>θερμότητας</a:t>
            </a:r>
            <a:r>
              <a:rPr lang="el-GR" altLang="el-GR" sz="1800" dirty="0" smtClean="0"/>
              <a:t> (είσοδος ή έξοδος) συνδέεται </a:t>
            </a:r>
            <a:r>
              <a:rPr lang="el-GR" altLang="el-GR" sz="1800" dirty="0" err="1" smtClean="0"/>
              <a:t>μονο</a:t>
            </a:r>
            <a:r>
              <a:rPr lang="el-GR" altLang="el-GR" sz="1800" dirty="0" smtClean="0"/>
              <a:t> με αλλαγή της </a:t>
            </a:r>
            <a:r>
              <a:rPr lang="el-GR" altLang="el-GR" sz="1800" dirty="0" smtClean="0">
                <a:solidFill>
                  <a:srgbClr val="FF0000"/>
                </a:solidFill>
              </a:rPr>
              <a:t>θερμοκρασίας</a:t>
            </a:r>
            <a:r>
              <a:rPr lang="el-GR" altLang="el-GR" sz="1800" dirty="0" smtClean="0"/>
              <a:t>, η αλλαγή αυτή εξαρτάται από το </a:t>
            </a:r>
            <a:r>
              <a:rPr lang="el-GR" altLang="el-GR" sz="1800" dirty="0" err="1" smtClean="0"/>
              <a:t>υλικο</a:t>
            </a:r>
            <a:r>
              <a:rPr lang="el-GR" altLang="el-GR" sz="1800" dirty="0" smtClean="0"/>
              <a:t> και την ποσότητα (μάζα) του σώματος  Δ</a:t>
            </a:r>
            <a:r>
              <a:rPr lang="en-US" altLang="el-GR" sz="1800" dirty="0" smtClean="0"/>
              <a:t>Q = c * m *</a:t>
            </a:r>
            <a:r>
              <a:rPr lang="el-GR" altLang="el-GR" sz="1800" dirty="0" smtClean="0"/>
              <a:t> (θ2-θ1)</a:t>
            </a:r>
          </a:p>
        </p:txBody>
      </p:sp>
    </p:spTree>
    <p:extLst>
      <p:ext uri="{BB962C8B-B14F-4D97-AF65-F5344CB8AC3E}">
        <p14:creationId xmlns:p14="http://schemas.microsoft.com/office/powerpoint/2010/main" val="355898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AutoShape 2"/>
          <p:cNvSpPr>
            <a:spLocks noGrp="1" noChangeArrowheads="1"/>
          </p:cNvSpPr>
          <p:nvPr>
            <p:ph type="title" idx="4294967295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/>
          </a:bodyPr>
          <a:lstStyle/>
          <a:p>
            <a:pPr eaLnBrk="1" hangingPunct="1"/>
            <a:r>
              <a:rPr lang="el-GR" altLang="el-GR" sz="3600" dirty="0" err="1" smtClean="0"/>
              <a:t>Αναστοχασμός</a:t>
            </a:r>
            <a:endParaRPr lang="el-GR" altLang="el-GR" sz="3600" dirty="0" smtClean="0"/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71550" y="1773238"/>
            <a:ext cx="7772400" cy="4114800"/>
          </a:xfrm>
          <a:noFill/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>
            <a:normAutofit/>
          </a:bodyPr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l-GR" altLang="el-GR" sz="1800" dirty="0" err="1" smtClean="0"/>
              <a:t>Προηγουμενως</a:t>
            </a:r>
            <a:r>
              <a:rPr lang="el-GR" altLang="el-GR" sz="1800" dirty="0" smtClean="0"/>
              <a:t> μάθαμε ότι η θερμότητα είναι ενέργεια που έρχεται από ένα άλλο σώμα και διαχέεται (ή φεύγει με ένα άτακτο </a:t>
            </a:r>
            <a:r>
              <a:rPr lang="el-GR" altLang="el-GR" sz="1800" dirty="0" err="1" smtClean="0"/>
              <a:t>τροπο</a:t>
            </a:r>
            <a:r>
              <a:rPr lang="el-GR" altLang="el-GR" sz="1800" dirty="0" smtClean="0"/>
              <a:t> από το σώμα που εξετάζουμε και </a:t>
            </a:r>
            <a:r>
              <a:rPr lang="el-GR" altLang="el-GR" sz="1800" dirty="0" err="1" smtClean="0"/>
              <a:t>σκορπαει</a:t>
            </a:r>
            <a:r>
              <a:rPr lang="el-GR" altLang="el-GR" sz="1800" dirty="0" smtClean="0"/>
              <a:t> κάπου αλλού)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l-GR" altLang="el-GR" sz="18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l-GR" altLang="el-GR" sz="1800" dirty="0" smtClean="0"/>
              <a:t>Πιθανώς σχηματίσατε κάποια </a:t>
            </a:r>
            <a:r>
              <a:rPr lang="el-GR" altLang="el-GR" sz="1800" dirty="0" err="1" smtClean="0"/>
              <a:t>εικονα</a:t>
            </a:r>
            <a:r>
              <a:rPr lang="el-GR" altLang="el-GR" sz="1800" dirty="0" smtClean="0"/>
              <a:t> στο νου σας για την </a:t>
            </a:r>
            <a:r>
              <a:rPr lang="el-GR" altLang="el-GR" sz="1800" dirty="0" err="1" smtClean="0"/>
              <a:t>ενεργεια</a:t>
            </a:r>
            <a:r>
              <a:rPr lang="el-GR" altLang="el-GR" sz="1800" dirty="0" smtClean="0"/>
              <a:t> αυτή.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l-GR" altLang="el-GR" sz="18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l-GR" altLang="el-GR" sz="1800" dirty="0" smtClean="0"/>
              <a:t>Μιλήσαμε όμως και για </a:t>
            </a:r>
            <a:r>
              <a:rPr lang="el-GR" altLang="el-GR" sz="1800" dirty="0" err="1" smtClean="0"/>
              <a:t>μικρα</a:t>
            </a:r>
            <a:r>
              <a:rPr lang="el-GR" altLang="el-GR" sz="1800" dirty="0" smtClean="0"/>
              <a:t> «κομματάκια» που </a:t>
            </a:r>
            <a:r>
              <a:rPr lang="el-GR" altLang="el-GR" sz="1800" dirty="0" err="1" smtClean="0"/>
              <a:t>κινουνται</a:t>
            </a:r>
            <a:r>
              <a:rPr lang="el-GR" altLang="el-GR" sz="1800" dirty="0" smtClean="0"/>
              <a:t> και η δική τους ενέργεια είναι </a:t>
            </a:r>
            <a:r>
              <a:rPr lang="el-GR" altLang="el-GR" sz="1800" dirty="0" err="1" smtClean="0"/>
              <a:t>ειτε</a:t>
            </a:r>
            <a:r>
              <a:rPr lang="el-GR" altLang="el-GR" sz="1800" dirty="0" smtClean="0"/>
              <a:t> κινητική </a:t>
            </a:r>
            <a:r>
              <a:rPr lang="el-GR" altLang="el-GR" sz="1800" dirty="0" err="1" smtClean="0"/>
              <a:t>ειτε</a:t>
            </a:r>
            <a:r>
              <a:rPr lang="el-GR" altLang="el-GR" sz="1800" dirty="0" smtClean="0"/>
              <a:t> δυναμική. Και εδώ </a:t>
            </a:r>
            <a:r>
              <a:rPr lang="el-GR" altLang="el-GR" sz="1800" dirty="0" err="1" smtClean="0"/>
              <a:t>ισως</a:t>
            </a:r>
            <a:r>
              <a:rPr lang="el-GR" altLang="el-GR" sz="1800" dirty="0" smtClean="0"/>
              <a:t> την ενέργεια τη </a:t>
            </a:r>
            <a:r>
              <a:rPr lang="el-GR" altLang="el-GR" sz="1800" dirty="0" err="1" smtClean="0"/>
              <a:t>φανταζοσαστε</a:t>
            </a:r>
            <a:r>
              <a:rPr lang="el-GR" altLang="el-GR" sz="1800" dirty="0" smtClean="0"/>
              <a:t> κάπως.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l-GR" altLang="el-GR" sz="18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l-GR" altLang="el-GR" sz="1800" dirty="0" smtClean="0"/>
              <a:t>«Δένουν» οι δυο </a:t>
            </a:r>
            <a:r>
              <a:rPr lang="el-GR" altLang="el-GR" sz="1800" dirty="0" err="1" smtClean="0"/>
              <a:t>εικονες</a:t>
            </a:r>
            <a:r>
              <a:rPr lang="el-GR" altLang="el-GR" sz="1800" dirty="0" smtClean="0"/>
              <a:t>; </a:t>
            </a:r>
            <a:r>
              <a:rPr lang="el-GR" altLang="el-GR" sz="1800" dirty="0" err="1" smtClean="0"/>
              <a:t>Ειστε</a:t>
            </a:r>
            <a:r>
              <a:rPr lang="el-GR" altLang="el-GR" sz="1800" dirty="0" smtClean="0"/>
              <a:t> ικανοποιημένοι/ες;</a:t>
            </a:r>
          </a:p>
          <a:p>
            <a:pPr eaLnBrk="1" hangingPunct="1">
              <a:lnSpc>
                <a:spcPct val="80000"/>
              </a:lnSpc>
              <a:buFont typeface="Tahoma" charset="0"/>
              <a:buAutoNum type="arabicPeriod"/>
            </a:pPr>
            <a:endParaRPr lang="el-GR" altLang="el-GR" sz="1800" dirty="0" smtClean="0"/>
          </a:p>
        </p:txBody>
      </p:sp>
    </p:spTree>
    <p:extLst>
      <p:ext uri="{BB962C8B-B14F-4D97-AF65-F5344CB8AC3E}">
        <p14:creationId xmlns:p14="http://schemas.microsoft.com/office/powerpoint/2010/main" val="3123606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ΜΕΡΟΣ </a:t>
            </a:r>
            <a:r>
              <a:rPr lang="el-GR" dirty="0" smtClean="0"/>
              <a:t>3ο</a:t>
            </a:r>
            <a:endParaRPr lang="el-G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43125" y="2243931"/>
            <a:ext cx="485775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837808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Δημιουργουμε</a:t>
            </a:r>
            <a:r>
              <a:rPr lang="el-GR" dirty="0" smtClean="0"/>
              <a:t> μακέτες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Ένα θέμα στο </a:t>
            </a:r>
            <a:r>
              <a:rPr lang="el-GR" dirty="0" err="1" smtClean="0"/>
              <a:t>οποιο</a:t>
            </a:r>
            <a:r>
              <a:rPr lang="el-GR" dirty="0" smtClean="0"/>
              <a:t> θα επανέλθουμε</a:t>
            </a:r>
          </a:p>
          <a:p>
            <a:r>
              <a:rPr lang="el-GR" dirty="0" smtClean="0"/>
              <a:t>Θεωρώ πολύ </a:t>
            </a:r>
            <a:r>
              <a:rPr lang="el-GR" dirty="0" err="1" smtClean="0"/>
              <a:t>σημαντικο</a:t>
            </a:r>
            <a:r>
              <a:rPr lang="el-GR" dirty="0" smtClean="0"/>
              <a:t> το να ξέρετε πώς να χειρισθείτε τέτοια ερωτήματα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9627400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μακέτα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1. </a:t>
            </a:r>
            <a:r>
              <a:rPr lang="el-GR" dirty="0" err="1" smtClean="0"/>
              <a:t>Γιατι</a:t>
            </a:r>
            <a:r>
              <a:rPr lang="el-GR" dirty="0" smtClean="0"/>
              <a:t> η Ιατρική να μην βρίσκεται σε πολύ καλύτερη θέση;</a:t>
            </a:r>
          </a:p>
          <a:p>
            <a:pPr marL="0" indent="0">
              <a:buNone/>
            </a:pPr>
            <a:r>
              <a:rPr lang="el-GR" dirty="0" smtClean="0"/>
              <a:t>Ένα σπυράκι στο σώμα μας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 smtClean="0"/>
              <a:t>2. </a:t>
            </a:r>
            <a:r>
              <a:rPr lang="el-GR" dirty="0" err="1" smtClean="0"/>
              <a:t>Ηλιος</a:t>
            </a:r>
            <a:r>
              <a:rPr lang="el-GR" dirty="0" smtClean="0"/>
              <a:t> και Γη. Μακέτα.</a:t>
            </a:r>
          </a:p>
        </p:txBody>
      </p:sp>
    </p:spTree>
    <p:extLst>
      <p:ext uri="{BB962C8B-B14F-4D97-AF65-F5344CB8AC3E}">
        <p14:creationId xmlns:p14="http://schemas.microsoft.com/office/powerpoint/2010/main" val="145091976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ΜΕΡΟΣ 3ο </a:t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ΣΥΝΟΨΗ- ΣΧΕΔΙΑΣΜΟΣ</a:t>
            </a:r>
          </a:p>
        </p:txBody>
      </p:sp>
    </p:spTree>
    <p:extLst>
      <p:ext uri="{BB962C8B-B14F-4D97-AF65-F5344CB8AC3E}">
        <p14:creationId xmlns:p14="http://schemas.microsoft.com/office/powerpoint/2010/main" val="329064809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ΣΥΝΟΨΗ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b="1" dirty="0" smtClean="0"/>
              <a:t>1</a:t>
            </a:r>
            <a:r>
              <a:rPr lang="el-GR" b="1" baseline="30000" dirty="0" smtClean="0"/>
              <a:t>Ο</a:t>
            </a:r>
            <a:r>
              <a:rPr lang="el-GR" b="1" dirty="0"/>
              <a:t> </a:t>
            </a:r>
            <a:r>
              <a:rPr lang="el-GR" b="1" dirty="0" smtClean="0"/>
              <a:t>ΜΕΡΟΣ </a:t>
            </a:r>
            <a:r>
              <a:rPr lang="el-GR" dirty="0" smtClean="0"/>
              <a:t>: Ολοκληρώσαμε τη θερμότητα. </a:t>
            </a:r>
            <a:r>
              <a:rPr lang="el-GR" dirty="0" smtClean="0">
                <a:solidFill>
                  <a:srgbClr val="0070C0"/>
                </a:solidFill>
              </a:rPr>
              <a:t>Μοντέλο για τη θερμότητα και τη θερμοκρασία</a:t>
            </a:r>
          </a:p>
          <a:p>
            <a:pPr marL="0" indent="0">
              <a:buNone/>
            </a:pPr>
            <a:r>
              <a:rPr lang="el-GR" b="1" dirty="0" smtClean="0"/>
              <a:t>2</a:t>
            </a:r>
            <a:r>
              <a:rPr lang="el-GR" b="1" baseline="30000" dirty="0" smtClean="0"/>
              <a:t>Ο</a:t>
            </a:r>
            <a:r>
              <a:rPr lang="el-GR" b="1" dirty="0" smtClean="0"/>
              <a:t> ΜΕΡΟΣ </a:t>
            </a:r>
            <a:r>
              <a:rPr lang="el-GR" dirty="0" smtClean="0"/>
              <a:t>:Μακέτες σε κλίμακα</a:t>
            </a:r>
            <a:endParaRPr lang="en-US" dirty="0" smtClean="0"/>
          </a:p>
          <a:p>
            <a:pPr marL="0" indent="0">
              <a:buNone/>
            </a:pPr>
            <a:r>
              <a:rPr lang="el-GR" b="1" dirty="0" smtClean="0"/>
              <a:t>3</a:t>
            </a:r>
            <a:r>
              <a:rPr lang="el-GR" b="1" baseline="30000" dirty="0" smtClean="0"/>
              <a:t>Ο</a:t>
            </a:r>
            <a:r>
              <a:rPr lang="el-GR" b="1" dirty="0" smtClean="0"/>
              <a:t> ΜΕΡΟΣ</a:t>
            </a:r>
            <a:r>
              <a:rPr lang="el-GR" dirty="0" smtClean="0"/>
              <a:t>: Σύνοψη, σχολιασμός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20524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pic>
        <p:nvPicPr>
          <p:cNvPr id="44035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03350" y="260350"/>
            <a:ext cx="5976938" cy="6597650"/>
          </a:xfrm>
        </p:spPr>
      </p:pic>
    </p:spTree>
    <p:extLst>
      <p:ext uri="{BB962C8B-B14F-4D97-AF65-F5344CB8AC3E}">
        <p14:creationId xmlns:p14="http://schemas.microsoft.com/office/powerpoint/2010/main" val="2214081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ΕΠΟΜΕΝΟ ΒΗΜΑ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Υλη, Δομή της </a:t>
            </a:r>
            <a:r>
              <a:rPr lang="el-GR" dirty="0" err="1" smtClean="0"/>
              <a:t>Υλης</a:t>
            </a:r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827443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ΜΕΡΟΣ 3ο </a:t>
            </a:r>
            <a:br>
              <a:rPr lang="el-GR" dirty="0" smtClean="0"/>
            </a:br>
            <a:r>
              <a:rPr lang="el-GR" dirty="0" smtClean="0"/>
              <a:t>Πώς σχεδιάστηκε αυτό το μάθημα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l-GR" dirty="0" smtClean="0"/>
              <a:t>Αυτή τη φορά πολύ πιεσμένα</a:t>
            </a:r>
            <a:r>
              <a:rPr lang="el-GR" dirty="0" smtClean="0"/>
              <a:t>….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75685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Ήλιος και Γη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Ενας</a:t>
            </a:r>
            <a:r>
              <a:rPr lang="el-GR" dirty="0" smtClean="0"/>
              <a:t> τρόπος να δούμε τα δυο </a:t>
            </a:r>
            <a:r>
              <a:rPr lang="el-GR" dirty="0" err="1" smtClean="0"/>
              <a:t>σωματα</a:t>
            </a:r>
            <a:endParaRPr lang="el-GR" dirty="0" smtClean="0"/>
          </a:p>
          <a:p>
            <a:pPr marL="0" indent="0">
              <a:buNone/>
            </a:pP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photodentro.edu.gr/lor/r/8521/2969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(Προσοχή στις διαστάσεις)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9162" y="3717032"/>
            <a:ext cx="5572125" cy="265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3764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Πώς </a:t>
            </a:r>
            <a:r>
              <a:rPr lang="el-GR" dirty="0" err="1" smtClean="0"/>
              <a:t>γινεται</a:t>
            </a:r>
            <a:r>
              <a:rPr lang="el-GR" dirty="0" smtClean="0"/>
              <a:t>….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 Ήλιος να είναι πιο ΚΟΝΤΑ (!!!) στη Γη τον Χειμώνα από </a:t>
            </a:r>
            <a:r>
              <a:rPr lang="el-GR" dirty="0" err="1" smtClean="0"/>
              <a:t>ό,τι</a:t>
            </a:r>
            <a:r>
              <a:rPr lang="el-GR" dirty="0" smtClean="0"/>
              <a:t> το Καλοκαίρι (Βόρειο ημισφαίριο);;;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962898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 </a:t>
            </a:r>
            <a:r>
              <a:rPr lang="el-GR" dirty="0" err="1" smtClean="0"/>
              <a:t>ηλιος</a:t>
            </a:r>
            <a:r>
              <a:rPr lang="el-GR" dirty="0" smtClean="0"/>
              <a:t> και οι </a:t>
            </a:r>
            <a:r>
              <a:rPr lang="el-GR" dirty="0" err="1" smtClean="0"/>
              <a:t>εποχες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84784"/>
            <a:ext cx="7632848" cy="4986795"/>
          </a:xfrm>
        </p:spPr>
      </p:pic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Βασικές Εννοιες Φυσικής   _ ΠΑΝΕΠΙΣΤΗΜΙΟ ΘΕΣΣΑΛΙΑΣ</a:t>
            </a:r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510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Μηνιαία ηλιακή ακτινοβολία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276872"/>
            <a:ext cx="6639852" cy="3210373"/>
          </a:xfrm>
        </p:spPr>
      </p:pic>
    </p:spTree>
    <p:extLst>
      <p:ext uri="{BB962C8B-B14F-4D97-AF65-F5344CB8AC3E}">
        <p14:creationId xmlns:p14="http://schemas.microsoft.com/office/powerpoint/2010/main" val="2821631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4306</TotalTime>
  <Words>1610</Words>
  <Application>Microsoft Office PowerPoint</Application>
  <PresentationFormat>Προβολή στην οθόνη (4:3)</PresentationFormat>
  <Paragraphs>192</Paragraphs>
  <Slides>51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51</vt:i4>
      </vt:variant>
    </vt:vector>
  </HeadingPairs>
  <TitlesOfParts>
    <vt:vector size="56" baseType="lpstr">
      <vt:lpstr>Arial</vt:lpstr>
      <vt:lpstr>Calibri</vt:lpstr>
      <vt:lpstr>Tahoma</vt:lpstr>
      <vt:lpstr>Wingdings</vt:lpstr>
      <vt:lpstr>Θέμα του Office</vt:lpstr>
      <vt:lpstr>ΒΑΣΙΚΕΣ ΕΝΟΙΕΣ ΦΥΣΙΚΩΝ ΕΠΙΣΤΗΜΩΝ</vt:lpstr>
      <vt:lpstr>Προηγούμενη διάλεξη </vt:lpstr>
      <vt:lpstr>Πρόσθετο 1: Ένα πείραμα με ρεύματα (Πιθανο Bonus) </vt:lpstr>
      <vt:lpstr>Πρόσθετο 2: Ακτινοβολία από τον Ήλιο</vt:lpstr>
      <vt:lpstr>Παρουσίαση του PowerPoint</vt:lpstr>
      <vt:lpstr>Ήλιος και Γη</vt:lpstr>
      <vt:lpstr>Πώς γινεται….</vt:lpstr>
      <vt:lpstr>Ο ηλιος και οι εποχες</vt:lpstr>
      <vt:lpstr>Μηνιαία ηλιακή ακτινοβολία</vt:lpstr>
      <vt:lpstr>Παρουσίαση του PowerPoint</vt:lpstr>
      <vt:lpstr>Αναστοχασμός</vt:lpstr>
      <vt:lpstr>Πρόσθετο 3: Παράδειγμα άσκησης από τράπεζα θεμάτων για πειραματικά σχολεία</vt:lpstr>
      <vt:lpstr>ΔΙΑΛΕΞΗ 5</vt:lpstr>
      <vt:lpstr>Υπενθύμιση</vt:lpstr>
      <vt:lpstr>ΜΕΡΟΣ 1ο</vt:lpstr>
      <vt:lpstr>Θερμική αγωγιμότητα</vt:lpstr>
      <vt:lpstr>Τι φαντάζονται οι Φυσικοι;</vt:lpstr>
      <vt:lpstr>Καλοί και κακοι αγωγοί</vt:lpstr>
      <vt:lpstr>Από το σχολικό βιβλίο:</vt:lpstr>
      <vt:lpstr>Λογαριάζοντας τη θερμική αγωγιμότητα</vt:lpstr>
      <vt:lpstr>Από τα παραμύθια</vt:lpstr>
      <vt:lpstr>Βαζοντας όλες τις ψηφίδες της θερμότητας μαζί</vt:lpstr>
      <vt:lpstr>Αναστοχασμός</vt:lpstr>
      <vt:lpstr>ΜΕΡΟΣ 2ο</vt:lpstr>
      <vt:lpstr>Ιστορία του Θερμόμετρου(1/5)</vt:lpstr>
      <vt:lpstr>Ιστορία του Θερμόμετρου(2/5)</vt:lpstr>
      <vt:lpstr>Ένα πείραμα με διαστολή του αέρα (Πιθανο Bonus) </vt:lpstr>
      <vt:lpstr>Ιστορία του Θερμόμετρου(3/5)</vt:lpstr>
      <vt:lpstr>Ιστορία του Θερμόμετρου(4/5)</vt:lpstr>
      <vt:lpstr>Παρουσίαση του PowerPoint</vt:lpstr>
      <vt:lpstr>Ιστορία του Θερμόμετρου(5/5)</vt:lpstr>
      <vt:lpstr>Ένα θερμόμετρο που μοιάζει με τα σημερινά</vt:lpstr>
      <vt:lpstr>Λαθη στη μέτρηση της θερμοκρασίας, Πως θα πετύχουμε καλη αγωγή και θερμική ισορροπία;</vt:lpstr>
      <vt:lpstr>Αναστοχασμός</vt:lpstr>
      <vt:lpstr>Θερμική συστολή και διαστολή</vt:lpstr>
      <vt:lpstr>Πείραμα</vt:lpstr>
      <vt:lpstr>Εφαρμογές της γνώσης για τη θερμική διαστολή σε κατασκευές</vt:lpstr>
      <vt:lpstr>Πρακτικές εφαρμογές</vt:lpstr>
      <vt:lpstr>Τι φαντάζονται οι φυσικοι</vt:lpstr>
      <vt:lpstr>Μια ΠΟΛΥ σημαντική εξαίρεση</vt:lpstr>
      <vt:lpstr>Αναστοχασμός</vt:lpstr>
      <vt:lpstr>Η θερμοκρασία είναι ο οδηγός για την αγωγη</vt:lpstr>
      <vt:lpstr>Πού βρισκόμαστε τώρα όσο αφορά στο μοντέλο μας. Χρειάζεται άλλη επέκταση;</vt:lpstr>
      <vt:lpstr>Αναστοχασμός</vt:lpstr>
      <vt:lpstr>ΜΕΡΟΣ 3ο</vt:lpstr>
      <vt:lpstr>Δημιουργουμε μακέτες</vt:lpstr>
      <vt:lpstr>μακέτα</vt:lpstr>
      <vt:lpstr>ΜΕΡΟΣ 3ο  </vt:lpstr>
      <vt:lpstr>ΣΥΝΟΨΗ</vt:lpstr>
      <vt:lpstr>ΕΠΟΜΕΝΟ ΒΗΜΑ</vt:lpstr>
      <vt:lpstr>ΜΕΡΟΣ 3ο  Πώς σχεδιάστηκε αυτό το μάθημα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ΒΑΣΙΚΕΣ ΕΝΟΙΕΣ ΦΥΣΙΚΩΝ ΕΠΙΣΤΗΜΩΝ</dc:title>
  <dc:creator>ΠΤΔΕ</dc:creator>
  <cp:lastModifiedBy>user_ptde</cp:lastModifiedBy>
  <cp:revision>244</cp:revision>
  <dcterms:created xsi:type="dcterms:W3CDTF">2020-09-21T06:35:47Z</dcterms:created>
  <dcterms:modified xsi:type="dcterms:W3CDTF">2020-11-14T16:45:11Z</dcterms:modified>
</cp:coreProperties>
</file>