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0" r:id="rId2"/>
  </p:sldMasterIdLst>
  <p:notesMasterIdLst>
    <p:notesMasterId r:id="rId21"/>
  </p:notesMasterIdLst>
  <p:handoutMasterIdLst>
    <p:handoutMasterId r:id="rId22"/>
  </p:handoutMasterIdLst>
  <p:sldIdLst>
    <p:sldId id="301" r:id="rId3"/>
    <p:sldId id="257" r:id="rId4"/>
    <p:sldId id="258" r:id="rId5"/>
    <p:sldId id="259" r:id="rId6"/>
    <p:sldId id="260" r:id="rId7"/>
    <p:sldId id="261" r:id="rId8"/>
    <p:sldId id="262" r:id="rId9"/>
    <p:sldId id="263" r:id="rId10"/>
    <p:sldId id="264" r:id="rId11"/>
    <p:sldId id="265" r:id="rId12"/>
    <p:sldId id="266" r:id="rId13"/>
    <p:sldId id="267" r:id="rId14"/>
    <p:sldId id="269" r:id="rId15"/>
    <p:sldId id="268" r:id="rId16"/>
    <p:sldId id="270" r:id="rId17"/>
    <p:sldId id="271" r:id="rId18"/>
    <p:sldId id="272" r:id="rId19"/>
    <p:sldId id="306" r:id="rId20"/>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rey Holcomb" initials="" lastIdx="3" clrIdx="0"/>
  <p:cmAuthor id="1" name="Ruchi Sachdev" initials="" lastIdx="8" clrIdx="1"/>
  <p:cmAuthor id="2" name="Sarah Reusché" initials="" lastIdx="13" clrIdx="2"/>
  <p:cmAuthor id="3" name="Nitin Shankar" initials="" lastIdx="6" clrIdx="3"/>
  <p:cmAuthor id="4" name="Kristen Flathman" initials="" lastIdx="1" clrIdx="4"/>
  <p:cmAuthor id="5" name="Ben Schroeter"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F9630F-82C1-40B7-BC3A-925EFCFF5E92}">
  <a:tblStyle styleId="{40F9630F-82C1-40B7-BC3A-925EFCFF5E92}"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12700" cap="flat" cmpd="sng">
              <a:solidFill>
                <a:schemeClr val="accent1"/>
              </a:solidFill>
              <a:prstDash val="solid"/>
              <a:round/>
              <a:headEnd type="none" w="med" len="med"/>
              <a:tailEnd type="none" w="med" len="med"/>
            </a:ln>
          </a:top>
          <a:bottom>
            <a:ln w="12700" cap="flat" cmpd="sng">
              <a:solidFill>
                <a:schemeClr val="accent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i="off"/>
      <a:tcStyle>
        <a:tcBdr/>
      </a:tcStyle>
    </a:lastCol>
    <a:firstCol>
      <a:tcTxStyle b="on" i="off"/>
      <a:tcStyle>
        <a:tcBdr/>
      </a:tcStyle>
    </a:firstCol>
    <a:lastRow>
      <a:tcTxStyle b="on" i="off"/>
      <a:tcStyle>
        <a:tcBdr>
          <a:top>
            <a:ln w="12700" cap="flat" cmpd="sng">
              <a:solidFill>
                <a:schemeClr val="accent1"/>
              </a:solidFill>
              <a:prstDash val="solid"/>
              <a:round/>
              <a:headEnd type="none" w="med" len="med"/>
              <a:tailEnd type="none" w="med" len="med"/>
            </a:ln>
          </a:top>
        </a:tcBdr>
        <a:fill>
          <a:solidFill>
            <a:srgbClr val="FFFFFF">
              <a:alpha val="0"/>
            </a:srgbClr>
          </a:solidFill>
        </a:fill>
      </a:tcStyle>
    </a:lastRow>
    <a:firstRow>
      <a:tcTxStyle b="on" i="off"/>
      <a:tcStyle>
        <a:tcBdr>
          <a:bottom>
            <a:ln w="12700" cap="flat" cmpd="sng">
              <a:solidFill>
                <a:schemeClr val="accent1"/>
              </a:solidFill>
              <a:prstDash val="solid"/>
              <a:round/>
              <a:headEnd type="none" w="med" len="med"/>
              <a:tailEnd type="none" w="med" len="med"/>
            </a:ln>
          </a:bottom>
        </a:tcBdr>
        <a:fill>
          <a:solidFill>
            <a:srgbClr val="FFFFFF">
              <a:alpha val="0"/>
            </a:srgb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84" autoAdjust="0"/>
    <p:restoredTop sz="96327" autoAdjust="0"/>
  </p:normalViewPr>
  <p:slideViewPr>
    <p:cSldViewPr snapToGrid="0" snapToObjects="1">
      <p:cViewPr varScale="1">
        <p:scale>
          <a:sx n="101" d="100"/>
          <a:sy n="101" d="100"/>
        </p:scale>
        <p:origin x="1264" y="184"/>
      </p:cViewPr>
      <p:guideLst>
        <p:guide orient="horz" pos="2160"/>
        <p:guide pos="2880"/>
      </p:guideLst>
    </p:cSldViewPr>
  </p:slideViewPr>
  <p:outlineViewPr>
    <p:cViewPr>
      <p:scale>
        <a:sx n="33" d="100"/>
        <a:sy n="33" d="100"/>
      </p:scale>
      <p:origin x="0" y="-11988"/>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9079BA-3D8D-F54B-B6D2-683EB19B5A89}" type="doc">
      <dgm:prSet loTypeId="urn:microsoft.com/office/officeart/2005/8/layout/hList1" loCatId="" qsTypeId="urn:microsoft.com/office/officeart/2005/8/quickstyle/simple4" qsCatId="simple" csTypeId="urn:microsoft.com/office/officeart/2005/8/colors/accent6_2" csCatId="accent6" phldr="1"/>
      <dgm:spPr/>
      <dgm:t>
        <a:bodyPr/>
        <a:lstStyle/>
        <a:p>
          <a:endParaRPr lang="en-US"/>
        </a:p>
      </dgm:t>
    </dgm:pt>
    <dgm:pt modelId="{1CE3292A-A666-6A47-AB67-277714629851}">
      <dgm:prSet phldrT="[Text]">
        <dgm:style>
          <a:lnRef idx="3">
            <a:schemeClr val="lt1"/>
          </a:lnRef>
          <a:fillRef idx="1">
            <a:schemeClr val="accent5"/>
          </a:fillRef>
          <a:effectRef idx="1">
            <a:schemeClr val="accent5"/>
          </a:effectRef>
          <a:fontRef idx="minor">
            <a:schemeClr val="lt1"/>
          </a:fontRef>
        </dgm:style>
      </dgm:prSet>
      <dgm:spPr/>
      <dgm:t>
        <a:bodyPr/>
        <a:lstStyle/>
        <a:p>
          <a:r>
            <a:rPr lang="el-GR" b="1" dirty="0"/>
            <a:t>Περιγραφικές</a:t>
          </a:r>
          <a:endParaRPr lang="en-US" dirty="0"/>
        </a:p>
      </dgm:t>
    </dgm:pt>
    <dgm:pt modelId="{5227D4D4-5930-4E4D-AC5E-4DFD1BC3EF88}" type="parTrans" cxnId="{990A2554-232F-8142-B973-3812BA0B1FF1}">
      <dgm:prSet/>
      <dgm:spPr/>
      <dgm:t>
        <a:bodyPr/>
        <a:lstStyle/>
        <a:p>
          <a:endParaRPr lang="en-US"/>
        </a:p>
      </dgm:t>
    </dgm:pt>
    <dgm:pt modelId="{AD0BEDBC-A998-1046-97BC-C0A81BE0BABC}" type="sibTrans" cxnId="{990A2554-232F-8142-B973-3812BA0B1FF1}">
      <dgm:prSet/>
      <dgm:spPr/>
      <dgm:t>
        <a:bodyPr/>
        <a:lstStyle/>
        <a:p>
          <a:endParaRPr lang="en-US"/>
        </a:p>
      </dgm:t>
    </dgm:pt>
    <dgm:pt modelId="{0CFC98C9-543E-CA48-B95C-F693ED8FEE81}">
      <dgm:prSet phldrT="[Text]">
        <dgm:style>
          <a:lnRef idx="2">
            <a:schemeClr val="accent5"/>
          </a:lnRef>
          <a:fillRef idx="1">
            <a:schemeClr val="lt1"/>
          </a:fillRef>
          <a:effectRef idx="0">
            <a:schemeClr val="accent5"/>
          </a:effectRef>
          <a:fontRef idx="minor">
            <a:schemeClr val="dk1"/>
          </a:fontRef>
        </dgm:style>
      </dgm:prSet>
      <dgm:spPr/>
      <dgm:t>
        <a:bodyPr/>
        <a:lstStyle/>
        <a:p>
          <a:pPr marL="125413" indent="0">
            <a:buNone/>
            <a:tabLst/>
          </a:pPr>
          <a:r>
            <a:rPr lang="el-GR" dirty="0"/>
            <a:t>Επικεντρώνονται σε αντιλήψεις επιστρατεύοντας ανοιχτές ερωτήσεις</a:t>
          </a:r>
          <a:endParaRPr lang="en-US" dirty="0"/>
        </a:p>
      </dgm:t>
    </dgm:pt>
    <dgm:pt modelId="{C7DE6839-07FD-9249-94AF-9A3B2DB9C061}" type="parTrans" cxnId="{4D8DFC44-A41D-6245-8B8B-910C943C38F1}">
      <dgm:prSet/>
      <dgm:spPr/>
      <dgm:t>
        <a:bodyPr/>
        <a:lstStyle/>
        <a:p>
          <a:endParaRPr lang="en-US"/>
        </a:p>
      </dgm:t>
    </dgm:pt>
    <dgm:pt modelId="{5004C807-7C5D-5E40-83D0-2E731DCD2659}" type="sibTrans" cxnId="{4D8DFC44-A41D-6245-8B8B-910C943C38F1}">
      <dgm:prSet/>
      <dgm:spPr/>
      <dgm:t>
        <a:bodyPr/>
        <a:lstStyle/>
        <a:p>
          <a:endParaRPr lang="en-US"/>
        </a:p>
      </dgm:t>
    </dgm:pt>
    <dgm:pt modelId="{868D6FFF-275C-4646-AEE3-A597C8A179A0}">
      <dgm:prSet phldrT="[Text]">
        <dgm:style>
          <a:lnRef idx="3">
            <a:schemeClr val="lt1"/>
          </a:lnRef>
          <a:fillRef idx="1">
            <a:schemeClr val="accent5"/>
          </a:fillRef>
          <a:effectRef idx="1">
            <a:schemeClr val="accent5"/>
          </a:effectRef>
          <a:fontRef idx="minor">
            <a:schemeClr val="lt1"/>
          </a:fontRef>
        </dgm:style>
      </dgm:prSet>
      <dgm:spPr/>
      <dgm:t>
        <a:bodyPr/>
        <a:lstStyle/>
        <a:p>
          <a:r>
            <a:rPr lang="el-GR" b="1" dirty="0"/>
            <a:t>Αναλυτικές</a:t>
          </a:r>
          <a:endParaRPr lang="en-US" dirty="0"/>
        </a:p>
      </dgm:t>
    </dgm:pt>
    <dgm:pt modelId="{E9FF40E5-D728-ED4E-833D-F2470F982C82}" type="parTrans" cxnId="{14A93435-B504-BF49-9E4B-DBFBC63C18B4}">
      <dgm:prSet/>
      <dgm:spPr/>
      <dgm:t>
        <a:bodyPr/>
        <a:lstStyle/>
        <a:p>
          <a:endParaRPr lang="en-US"/>
        </a:p>
      </dgm:t>
    </dgm:pt>
    <dgm:pt modelId="{22D8CEDF-FBD1-504F-95C1-EB863C16A158}" type="sibTrans" cxnId="{14A93435-B504-BF49-9E4B-DBFBC63C18B4}">
      <dgm:prSet/>
      <dgm:spPr/>
      <dgm:t>
        <a:bodyPr/>
        <a:lstStyle/>
        <a:p>
          <a:endParaRPr lang="en-US"/>
        </a:p>
      </dgm:t>
    </dgm:pt>
    <dgm:pt modelId="{9EA642F2-1497-474C-BD1A-D98664342BE5}">
      <dgm:prSet phldrT="[Text]">
        <dgm:style>
          <a:lnRef idx="2">
            <a:schemeClr val="accent5"/>
          </a:lnRef>
          <a:fillRef idx="1">
            <a:schemeClr val="lt1"/>
          </a:fillRef>
          <a:effectRef idx="0">
            <a:schemeClr val="accent5"/>
          </a:effectRef>
          <a:fontRef idx="minor">
            <a:schemeClr val="dk1"/>
          </a:fontRef>
        </dgm:style>
      </dgm:prSet>
      <dgm:spPr/>
      <dgm:t>
        <a:bodyPr/>
        <a:lstStyle/>
        <a:p>
          <a:pPr marL="174625" indent="0">
            <a:buNone/>
            <a:tabLst/>
          </a:pPr>
          <a:r>
            <a:rPr lang="el-GR" dirty="0"/>
            <a:t>Δίνουν έμφαση στην αξιοπιστία των δεδομένων και στο στατιστικό έλεγχο των μεταβλητών, του μεγέθους του δείγματος, κτλ. </a:t>
          </a:r>
          <a:endParaRPr lang="en-US" dirty="0"/>
        </a:p>
      </dgm:t>
    </dgm:pt>
    <dgm:pt modelId="{B3CE3FDF-CBE8-9D45-ABA5-AD4C9D4DE5DC}" type="parTrans" cxnId="{11147590-DAD9-BA48-B19F-DABA3A7CA6B2}">
      <dgm:prSet/>
      <dgm:spPr/>
      <dgm:t>
        <a:bodyPr/>
        <a:lstStyle/>
        <a:p>
          <a:endParaRPr lang="en-US"/>
        </a:p>
      </dgm:t>
    </dgm:pt>
    <dgm:pt modelId="{00837EBE-6AB9-B949-B6DE-4EFA121A0030}" type="sibTrans" cxnId="{11147590-DAD9-BA48-B19F-DABA3A7CA6B2}">
      <dgm:prSet/>
      <dgm:spPr/>
      <dgm:t>
        <a:bodyPr/>
        <a:lstStyle/>
        <a:p>
          <a:endParaRPr lang="en-US"/>
        </a:p>
      </dgm:t>
    </dgm:pt>
    <dgm:pt modelId="{BC70D55D-4EDE-0B4D-93F3-016C1F5E44F7}" type="pres">
      <dgm:prSet presAssocID="{7E9079BA-3D8D-F54B-B6D2-683EB19B5A89}" presName="Name0" presStyleCnt="0">
        <dgm:presLayoutVars>
          <dgm:dir/>
          <dgm:animLvl val="lvl"/>
          <dgm:resizeHandles val="exact"/>
        </dgm:presLayoutVars>
      </dgm:prSet>
      <dgm:spPr/>
    </dgm:pt>
    <dgm:pt modelId="{674BDE09-C7BA-9943-A58B-4669EA93BDD4}" type="pres">
      <dgm:prSet presAssocID="{1CE3292A-A666-6A47-AB67-277714629851}" presName="composite" presStyleCnt="0"/>
      <dgm:spPr/>
    </dgm:pt>
    <dgm:pt modelId="{BEAF0A92-1BC0-2346-AB38-CF509CB45768}" type="pres">
      <dgm:prSet presAssocID="{1CE3292A-A666-6A47-AB67-277714629851}" presName="parTx" presStyleLbl="alignNode1" presStyleIdx="0" presStyleCnt="2">
        <dgm:presLayoutVars>
          <dgm:chMax val="0"/>
          <dgm:chPref val="0"/>
          <dgm:bulletEnabled val="1"/>
        </dgm:presLayoutVars>
      </dgm:prSet>
      <dgm:spPr/>
    </dgm:pt>
    <dgm:pt modelId="{3803D763-3A51-D94C-AD83-A5163EA65C2B}" type="pres">
      <dgm:prSet presAssocID="{1CE3292A-A666-6A47-AB67-277714629851}" presName="desTx" presStyleLbl="alignAccFollowNode1" presStyleIdx="0" presStyleCnt="2">
        <dgm:presLayoutVars>
          <dgm:bulletEnabled val="1"/>
        </dgm:presLayoutVars>
      </dgm:prSet>
      <dgm:spPr/>
    </dgm:pt>
    <dgm:pt modelId="{DCF5A24D-06BD-664C-A02C-7B87FD18C4E1}" type="pres">
      <dgm:prSet presAssocID="{AD0BEDBC-A998-1046-97BC-C0A81BE0BABC}" presName="space" presStyleCnt="0"/>
      <dgm:spPr/>
    </dgm:pt>
    <dgm:pt modelId="{138355D0-797D-4D40-AA5D-B2B4061B58C7}" type="pres">
      <dgm:prSet presAssocID="{868D6FFF-275C-4646-AEE3-A597C8A179A0}" presName="composite" presStyleCnt="0"/>
      <dgm:spPr/>
    </dgm:pt>
    <dgm:pt modelId="{6A665B18-4B68-8043-BE83-A0D2BA03D5D4}" type="pres">
      <dgm:prSet presAssocID="{868D6FFF-275C-4646-AEE3-A597C8A179A0}" presName="parTx" presStyleLbl="alignNode1" presStyleIdx="1" presStyleCnt="2">
        <dgm:presLayoutVars>
          <dgm:chMax val="0"/>
          <dgm:chPref val="0"/>
          <dgm:bulletEnabled val="1"/>
        </dgm:presLayoutVars>
      </dgm:prSet>
      <dgm:spPr/>
    </dgm:pt>
    <dgm:pt modelId="{C3DEF2C7-7307-3D4F-86F9-66E3D4734C75}" type="pres">
      <dgm:prSet presAssocID="{868D6FFF-275C-4646-AEE3-A597C8A179A0}" presName="desTx" presStyleLbl="alignAccFollowNode1" presStyleIdx="1" presStyleCnt="2">
        <dgm:presLayoutVars>
          <dgm:bulletEnabled val="1"/>
        </dgm:presLayoutVars>
      </dgm:prSet>
      <dgm:spPr/>
    </dgm:pt>
  </dgm:ptLst>
  <dgm:cxnLst>
    <dgm:cxn modelId="{14A93435-B504-BF49-9E4B-DBFBC63C18B4}" srcId="{7E9079BA-3D8D-F54B-B6D2-683EB19B5A89}" destId="{868D6FFF-275C-4646-AEE3-A597C8A179A0}" srcOrd="1" destOrd="0" parTransId="{E9FF40E5-D728-ED4E-833D-F2470F982C82}" sibTransId="{22D8CEDF-FBD1-504F-95C1-EB863C16A158}"/>
    <dgm:cxn modelId="{4D8DFC44-A41D-6245-8B8B-910C943C38F1}" srcId="{1CE3292A-A666-6A47-AB67-277714629851}" destId="{0CFC98C9-543E-CA48-B95C-F693ED8FEE81}" srcOrd="0" destOrd="0" parTransId="{C7DE6839-07FD-9249-94AF-9A3B2DB9C061}" sibTransId="{5004C807-7C5D-5E40-83D0-2E731DCD2659}"/>
    <dgm:cxn modelId="{990A2554-232F-8142-B973-3812BA0B1FF1}" srcId="{7E9079BA-3D8D-F54B-B6D2-683EB19B5A89}" destId="{1CE3292A-A666-6A47-AB67-277714629851}" srcOrd="0" destOrd="0" parTransId="{5227D4D4-5930-4E4D-AC5E-4DFD1BC3EF88}" sibTransId="{AD0BEDBC-A998-1046-97BC-C0A81BE0BABC}"/>
    <dgm:cxn modelId="{DDFC2564-39AB-DB40-9FDA-2348F19FC565}" type="presOf" srcId="{0CFC98C9-543E-CA48-B95C-F693ED8FEE81}" destId="{3803D763-3A51-D94C-AD83-A5163EA65C2B}" srcOrd="0" destOrd="0" presId="urn:microsoft.com/office/officeart/2005/8/layout/hList1"/>
    <dgm:cxn modelId="{11147590-DAD9-BA48-B19F-DABA3A7CA6B2}" srcId="{868D6FFF-275C-4646-AEE3-A597C8A179A0}" destId="{9EA642F2-1497-474C-BD1A-D98664342BE5}" srcOrd="0" destOrd="0" parTransId="{B3CE3FDF-CBE8-9D45-ABA5-AD4C9D4DE5DC}" sibTransId="{00837EBE-6AB9-B949-B6DE-4EFA121A0030}"/>
    <dgm:cxn modelId="{8CEEFBBF-BEBE-9C4D-A9D7-079E41AAD91C}" type="presOf" srcId="{9EA642F2-1497-474C-BD1A-D98664342BE5}" destId="{C3DEF2C7-7307-3D4F-86F9-66E3D4734C75}" srcOrd="0" destOrd="0" presId="urn:microsoft.com/office/officeart/2005/8/layout/hList1"/>
    <dgm:cxn modelId="{97C7FECF-57E8-E446-BC1C-794C52FE5A2E}" type="presOf" srcId="{868D6FFF-275C-4646-AEE3-A597C8A179A0}" destId="{6A665B18-4B68-8043-BE83-A0D2BA03D5D4}" srcOrd="0" destOrd="0" presId="urn:microsoft.com/office/officeart/2005/8/layout/hList1"/>
    <dgm:cxn modelId="{E351C4E5-AD37-7E49-8F5F-5F88272F8476}" type="presOf" srcId="{1CE3292A-A666-6A47-AB67-277714629851}" destId="{BEAF0A92-1BC0-2346-AB38-CF509CB45768}" srcOrd="0" destOrd="0" presId="urn:microsoft.com/office/officeart/2005/8/layout/hList1"/>
    <dgm:cxn modelId="{1251C9FE-1B9D-D942-AE6B-8A97C989526F}" type="presOf" srcId="{7E9079BA-3D8D-F54B-B6D2-683EB19B5A89}" destId="{BC70D55D-4EDE-0B4D-93F3-016C1F5E44F7}" srcOrd="0" destOrd="0" presId="urn:microsoft.com/office/officeart/2005/8/layout/hList1"/>
    <dgm:cxn modelId="{96C4AF48-6CD7-594F-97C5-A010C9F644C3}" type="presParOf" srcId="{BC70D55D-4EDE-0B4D-93F3-016C1F5E44F7}" destId="{674BDE09-C7BA-9943-A58B-4669EA93BDD4}" srcOrd="0" destOrd="0" presId="urn:microsoft.com/office/officeart/2005/8/layout/hList1"/>
    <dgm:cxn modelId="{2975F79C-7ACA-F342-B031-C935B28577B3}" type="presParOf" srcId="{674BDE09-C7BA-9943-A58B-4669EA93BDD4}" destId="{BEAF0A92-1BC0-2346-AB38-CF509CB45768}" srcOrd="0" destOrd="0" presId="urn:microsoft.com/office/officeart/2005/8/layout/hList1"/>
    <dgm:cxn modelId="{27908B8E-8F93-FF4E-A1FE-3AEA900DDE67}" type="presParOf" srcId="{674BDE09-C7BA-9943-A58B-4669EA93BDD4}" destId="{3803D763-3A51-D94C-AD83-A5163EA65C2B}" srcOrd="1" destOrd="0" presId="urn:microsoft.com/office/officeart/2005/8/layout/hList1"/>
    <dgm:cxn modelId="{D51AB16A-7386-B24C-9381-C23F26A27669}" type="presParOf" srcId="{BC70D55D-4EDE-0B4D-93F3-016C1F5E44F7}" destId="{DCF5A24D-06BD-664C-A02C-7B87FD18C4E1}" srcOrd="1" destOrd="0" presId="urn:microsoft.com/office/officeart/2005/8/layout/hList1"/>
    <dgm:cxn modelId="{8230FA9C-0D39-E149-A573-3FCDCDB0F26D}" type="presParOf" srcId="{BC70D55D-4EDE-0B4D-93F3-016C1F5E44F7}" destId="{138355D0-797D-4D40-AA5D-B2B4061B58C7}" srcOrd="2" destOrd="0" presId="urn:microsoft.com/office/officeart/2005/8/layout/hList1"/>
    <dgm:cxn modelId="{DAC09E0A-ECDE-8B43-96F0-F2A0A42B758F}" type="presParOf" srcId="{138355D0-797D-4D40-AA5D-B2B4061B58C7}" destId="{6A665B18-4B68-8043-BE83-A0D2BA03D5D4}" srcOrd="0" destOrd="0" presId="urn:microsoft.com/office/officeart/2005/8/layout/hList1"/>
    <dgm:cxn modelId="{37A75FF0-96DD-F345-B411-A52ACA497291}" type="presParOf" srcId="{138355D0-797D-4D40-AA5D-B2B4061B58C7}" destId="{C3DEF2C7-7307-3D4F-86F9-66E3D4734C75}"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AF0A92-1BC0-2346-AB38-CF509CB45768}">
      <dsp:nvSpPr>
        <dsp:cNvPr id="0" name=""/>
        <dsp:cNvSpPr/>
      </dsp:nvSpPr>
      <dsp:spPr>
        <a:xfrm>
          <a:off x="40" y="60236"/>
          <a:ext cx="3859020" cy="835200"/>
        </a:xfrm>
        <a:prstGeom prst="rect">
          <a:avLst/>
        </a:prstGeom>
        <a:solidFill>
          <a:schemeClr val="accent5"/>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5"/>
        </a:fillRef>
        <a:effectRef idx="1">
          <a:schemeClr val="accent5"/>
        </a:effectRef>
        <a:fontRef idx="minor">
          <a:schemeClr val="lt1"/>
        </a:fontRef>
      </dsp:style>
      <dsp:txBody>
        <a:bodyPr spcFirstLastPara="0" vert="horz" wrap="square" lIns="206248" tIns="117856" rIns="206248" bIns="117856" numCol="1" spcCol="1270" anchor="ctr" anchorCtr="0">
          <a:noAutofit/>
        </a:bodyPr>
        <a:lstStyle/>
        <a:p>
          <a:pPr marL="0" lvl="0" indent="0" algn="ctr" defTabSz="1289050">
            <a:lnSpc>
              <a:spcPct val="90000"/>
            </a:lnSpc>
            <a:spcBef>
              <a:spcPct val="0"/>
            </a:spcBef>
            <a:spcAft>
              <a:spcPct val="35000"/>
            </a:spcAft>
            <a:buNone/>
          </a:pPr>
          <a:r>
            <a:rPr lang="el-GR" sz="2900" b="1" kern="1200" dirty="0"/>
            <a:t>Περιγραφικές</a:t>
          </a:r>
          <a:endParaRPr lang="en-US" sz="2900" kern="1200" dirty="0"/>
        </a:p>
      </dsp:txBody>
      <dsp:txXfrm>
        <a:off x="40" y="60236"/>
        <a:ext cx="3859020" cy="835200"/>
      </dsp:txXfrm>
    </dsp:sp>
    <dsp:sp modelId="{3803D763-3A51-D94C-AD83-A5163EA65C2B}">
      <dsp:nvSpPr>
        <dsp:cNvPr id="0" name=""/>
        <dsp:cNvSpPr/>
      </dsp:nvSpPr>
      <dsp:spPr>
        <a:xfrm>
          <a:off x="40" y="895436"/>
          <a:ext cx="3859020" cy="3108326"/>
        </a:xfrm>
        <a:prstGeom prst="rect">
          <a:avLst/>
        </a:prstGeom>
        <a:solidFill>
          <a:schemeClr val="lt1"/>
        </a:solidFill>
        <a:ln w="25400" cap="flat"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154686" tIns="154686" rIns="206248" bIns="232029" numCol="1" spcCol="1270" anchor="t" anchorCtr="0">
          <a:noAutofit/>
        </a:bodyPr>
        <a:lstStyle/>
        <a:p>
          <a:pPr marL="125413" lvl="1" indent="0" algn="l" defTabSz="1289050">
            <a:lnSpc>
              <a:spcPct val="90000"/>
            </a:lnSpc>
            <a:spcBef>
              <a:spcPct val="0"/>
            </a:spcBef>
            <a:spcAft>
              <a:spcPct val="15000"/>
            </a:spcAft>
            <a:buNone/>
            <a:tabLst/>
          </a:pPr>
          <a:r>
            <a:rPr lang="el-GR" sz="2900" kern="1200" dirty="0"/>
            <a:t>Επικεντρώνονται σε αντιλήψεις επιστρατεύοντας ανοιχτές ερωτήσεις</a:t>
          </a:r>
          <a:endParaRPr lang="en-US" sz="2900" kern="1200" dirty="0"/>
        </a:p>
      </dsp:txBody>
      <dsp:txXfrm>
        <a:off x="40" y="895436"/>
        <a:ext cx="3859020" cy="3108326"/>
      </dsp:txXfrm>
    </dsp:sp>
    <dsp:sp modelId="{6A665B18-4B68-8043-BE83-A0D2BA03D5D4}">
      <dsp:nvSpPr>
        <dsp:cNvPr id="0" name=""/>
        <dsp:cNvSpPr/>
      </dsp:nvSpPr>
      <dsp:spPr>
        <a:xfrm>
          <a:off x="4399323" y="60236"/>
          <a:ext cx="3859020" cy="835200"/>
        </a:xfrm>
        <a:prstGeom prst="rect">
          <a:avLst/>
        </a:prstGeom>
        <a:solidFill>
          <a:schemeClr val="accent5"/>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5"/>
        </a:fillRef>
        <a:effectRef idx="1">
          <a:schemeClr val="accent5"/>
        </a:effectRef>
        <a:fontRef idx="minor">
          <a:schemeClr val="lt1"/>
        </a:fontRef>
      </dsp:style>
      <dsp:txBody>
        <a:bodyPr spcFirstLastPara="0" vert="horz" wrap="square" lIns="206248" tIns="117856" rIns="206248" bIns="117856" numCol="1" spcCol="1270" anchor="ctr" anchorCtr="0">
          <a:noAutofit/>
        </a:bodyPr>
        <a:lstStyle/>
        <a:p>
          <a:pPr marL="0" lvl="0" indent="0" algn="ctr" defTabSz="1289050">
            <a:lnSpc>
              <a:spcPct val="90000"/>
            </a:lnSpc>
            <a:spcBef>
              <a:spcPct val="0"/>
            </a:spcBef>
            <a:spcAft>
              <a:spcPct val="35000"/>
            </a:spcAft>
            <a:buNone/>
          </a:pPr>
          <a:r>
            <a:rPr lang="el-GR" sz="2900" b="1" kern="1200" dirty="0"/>
            <a:t>Αναλυτικές</a:t>
          </a:r>
          <a:endParaRPr lang="en-US" sz="2900" kern="1200" dirty="0"/>
        </a:p>
      </dsp:txBody>
      <dsp:txXfrm>
        <a:off x="4399323" y="60236"/>
        <a:ext cx="3859020" cy="835200"/>
      </dsp:txXfrm>
    </dsp:sp>
    <dsp:sp modelId="{C3DEF2C7-7307-3D4F-86F9-66E3D4734C75}">
      <dsp:nvSpPr>
        <dsp:cNvPr id="0" name=""/>
        <dsp:cNvSpPr/>
      </dsp:nvSpPr>
      <dsp:spPr>
        <a:xfrm>
          <a:off x="4399323" y="895436"/>
          <a:ext cx="3859020" cy="3108326"/>
        </a:xfrm>
        <a:prstGeom prst="rect">
          <a:avLst/>
        </a:prstGeom>
        <a:solidFill>
          <a:schemeClr val="lt1"/>
        </a:solidFill>
        <a:ln w="25400" cap="flat" cmpd="sng" algn="ctr">
          <a:solidFill>
            <a:schemeClr val="accent5"/>
          </a:solidFill>
          <a:prstDash val="solid"/>
        </a:ln>
        <a:effectLst/>
      </dsp:spPr>
      <dsp:style>
        <a:lnRef idx="2">
          <a:schemeClr val="accent5"/>
        </a:lnRef>
        <a:fillRef idx="1">
          <a:schemeClr val="lt1"/>
        </a:fillRef>
        <a:effectRef idx="0">
          <a:schemeClr val="accent5"/>
        </a:effectRef>
        <a:fontRef idx="minor">
          <a:schemeClr val="dk1"/>
        </a:fontRef>
      </dsp:style>
      <dsp:txBody>
        <a:bodyPr spcFirstLastPara="0" vert="horz" wrap="square" lIns="154686" tIns="154686" rIns="206248" bIns="232029" numCol="1" spcCol="1270" anchor="t" anchorCtr="0">
          <a:noAutofit/>
        </a:bodyPr>
        <a:lstStyle/>
        <a:p>
          <a:pPr marL="174625" lvl="1" indent="0" algn="l" defTabSz="1289050">
            <a:lnSpc>
              <a:spcPct val="90000"/>
            </a:lnSpc>
            <a:spcBef>
              <a:spcPct val="0"/>
            </a:spcBef>
            <a:spcAft>
              <a:spcPct val="15000"/>
            </a:spcAft>
            <a:buNone/>
            <a:tabLst/>
          </a:pPr>
          <a:r>
            <a:rPr lang="el-GR" sz="2900" kern="1200" dirty="0"/>
            <a:t>Δίνουν έμφαση στην αξιοπιστία των δεδομένων και στο στατιστικό έλεγχο των μεταβλητών, του μεγέθους του δείγματος, κτλ. </a:t>
          </a:r>
          <a:endParaRPr lang="en-US" sz="2900" kern="1200" dirty="0"/>
        </a:p>
      </dsp:txBody>
      <dsp:txXfrm>
        <a:off x="4399323" y="895436"/>
        <a:ext cx="3859020" cy="3108326"/>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85CB01-6679-D646-ACB3-8B04B786C15F}" type="datetimeFigureOut">
              <a:rPr lang="en-US" smtClean="0"/>
              <a:pPr/>
              <a:t>9/7/23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AC0F4D-8A6F-1C4A-B6BF-1558431E4F79}" type="slidenum">
              <a:rPr lang="en-US" smtClean="0"/>
              <a:pPr/>
              <a:t>‹#›</a:t>
            </a:fld>
            <a:endParaRPr lang="en-US" dirty="0"/>
          </a:p>
        </p:txBody>
      </p:sp>
    </p:spTree>
    <p:extLst>
      <p:ext uri="{BB962C8B-B14F-4D97-AF65-F5344CB8AC3E}">
        <p14:creationId xmlns:p14="http://schemas.microsoft.com/office/powerpoint/2010/main" val="3554063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45710270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cap="none" dirty="0">
                <a:solidFill>
                  <a:schemeClr val="dk1"/>
                </a:solidFill>
                <a:latin typeface="Arial"/>
                <a:ea typeface="Arial"/>
                <a:cs typeface="Arial"/>
                <a:sym typeface="Arial"/>
              </a:rPr>
              <a:t>If this PowerPoint presentation contains mathematical equations, you may need to check that your computer has the following installed:</a:t>
            </a:r>
          </a:p>
          <a:p>
            <a:r>
              <a:rPr lang="en-US" sz="1200" b="0" i="0" u="none" strike="noStrike" kern="1200" cap="none" dirty="0">
                <a:solidFill>
                  <a:schemeClr val="dk1"/>
                </a:solidFill>
                <a:latin typeface="Arial"/>
                <a:ea typeface="Arial"/>
                <a:cs typeface="Arial"/>
                <a:sym typeface="Arial"/>
              </a:rPr>
              <a:t>(1) MathType Plugin</a:t>
            </a:r>
          </a:p>
          <a:p>
            <a:r>
              <a:rPr lang="en-US" sz="1200" b="0" i="0" u="none" strike="noStrike" kern="1200" cap="none" dirty="0">
                <a:solidFill>
                  <a:schemeClr val="dk1"/>
                </a:solidFill>
                <a:latin typeface="Arial"/>
                <a:ea typeface="Arial"/>
                <a:cs typeface="Arial"/>
                <a:sym typeface="Arial"/>
              </a:rPr>
              <a:t>(2) Math Player (free versions available)</a:t>
            </a:r>
          </a:p>
          <a:p>
            <a:r>
              <a:rPr lang="en-US" sz="1200" b="0" i="0" u="none" strike="noStrike" kern="1200" cap="none">
                <a:solidFill>
                  <a:schemeClr val="dk1"/>
                </a:solidFill>
                <a:latin typeface="Arial"/>
                <a:ea typeface="Arial"/>
                <a:cs typeface="Arial"/>
                <a:sym typeface="Arial"/>
              </a:rPr>
              <a:t>(3</a:t>
            </a:r>
            <a:r>
              <a:rPr lang="en-US" sz="1200" b="0" i="0" u="none" strike="noStrike" kern="1200" cap="none" dirty="0">
                <a:solidFill>
                  <a:schemeClr val="dk1"/>
                </a:solidFill>
                <a:latin typeface="Arial"/>
                <a:ea typeface="Arial"/>
                <a:cs typeface="Arial"/>
                <a:sym typeface="Arial"/>
              </a:rPr>
              <a:t>) NVDA Reader (free versions available)</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pPr marL="0" marR="0" lvl="0" indent="0" algn="r" rtl="0">
                <a:spcBef>
                  <a:spcPts val="0"/>
                </a:spcBef>
                <a:buSzPct val="25000"/>
                <a:buNone/>
              </a:pPr>
              <a:t>1</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099114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base" latinLnBrk="0" hangingPunct="1">
              <a:lnSpc>
                <a:spcPct val="100000"/>
              </a:lnSpc>
              <a:spcBef>
                <a:spcPct val="30000"/>
              </a:spcBef>
              <a:spcAft>
                <a:spcPct val="0"/>
              </a:spcAft>
              <a:buClrTx/>
              <a:buSzTx/>
              <a:buFontTx/>
              <a:buNone/>
              <a:tabLst/>
              <a:defRPr/>
            </a:pPr>
            <a:r>
              <a:rPr lang="en-GB" dirty="0"/>
              <a:t>The</a:t>
            </a:r>
            <a:r>
              <a:rPr lang="en-GB" baseline="0" dirty="0"/>
              <a:t> image on this slide is by </a:t>
            </a:r>
            <a:r>
              <a:rPr lang="en-US" baseline="0" dirty="0" err="1"/>
              <a:t>Infoporfin</a:t>
            </a:r>
            <a:r>
              <a:rPr lang="en-US" baseline="0" dirty="0"/>
              <a:t> at the English language Wikipedia, CC BY-SA 3.0, https://</a:t>
            </a:r>
            <a:r>
              <a:rPr lang="en-US" baseline="0" dirty="0" err="1"/>
              <a:t>commons.wikimedia.org</a:t>
            </a:r>
            <a:r>
              <a:rPr lang="en-US" baseline="0" dirty="0"/>
              <a:t>/w/</a:t>
            </a:r>
            <a:r>
              <a:rPr lang="en-US" baseline="0" dirty="0" err="1"/>
              <a:t>index.php?curid</a:t>
            </a:r>
            <a:r>
              <a:rPr lang="en-US" baseline="0" dirty="0"/>
              <a:t>=6284756. </a:t>
            </a:r>
            <a:endParaRPr lang="en-GB" dirty="0"/>
          </a:p>
          <a:p>
            <a:endParaRPr lang="en-US" dirty="0"/>
          </a:p>
        </p:txBody>
      </p:sp>
      <p:sp>
        <p:nvSpPr>
          <p:cNvPr id="4" name="Slide Number Placeholder 3"/>
          <p:cNvSpPr>
            <a:spLocks noGrp="1"/>
          </p:cNvSpPr>
          <p:nvPr>
            <p:ph type="sldNum" sz="quarter" idx="10"/>
          </p:nvPr>
        </p:nvSpPr>
        <p:spPr/>
        <p:txBody>
          <a:bodyPr/>
          <a:lstStyle/>
          <a:p>
            <a:pPr>
              <a:defRPr/>
            </a:pPr>
            <a:fld id="{B5E1D95A-4D7F-0D4D-8657-F619D81D3FC6}" type="slidenum">
              <a:rPr lang="en-US" smtClean="0"/>
              <a:pPr>
                <a:defRPr/>
              </a:pPr>
              <a:t>5</a:t>
            </a:fld>
            <a:endParaRPr lang="en-US"/>
          </a:p>
        </p:txBody>
      </p:sp>
    </p:spTree>
    <p:extLst>
      <p:ext uri="{BB962C8B-B14F-4D97-AF65-F5344CB8AC3E}">
        <p14:creationId xmlns:p14="http://schemas.microsoft.com/office/powerpoint/2010/main" val="14824035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17"/>
        <p:cNvGrpSpPr/>
        <p:nvPr/>
      </p:nvGrpSpPr>
      <p:grpSpPr>
        <a:xfrm>
          <a:off x="0" y="0"/>
          <a:ext cx="0" cy="0"/>
          <a:chOff x="0" y="0"/>
          <a:chExt cx="0" cy="0"/>
        </a:xfrm>
      </p:grpSpPr>
      <p:sp>
        <p:nvSpPr>
          <p:cNvPr id="18" name="Shape 18"/>
          <p:cNvSpPr/>
          <p:nvPr/>
        </p:nvSpPr>
        <p:spPr>
          <a:xfrm>
            <a:off x="0" y="0"/>
            <a:ext cx="9144000" cy="3886200"/>
          </a:xfrm>
          <a:prstGeom prst="rect">
            <a:avLst/>
          </a:prstGeom>
          <a:solidFill>
            <a:srgbClr val="007FA3"/>
          </a:solidFill>
          <a:ln w="25400" cap="flat" cmpd="sng">
            <a:solidFill>
              <a:srgbClr val="007FA3"/>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dirty="0">
              <a:solidFill>
                <a:schemeClr val="lt1"/>
              </a:solidFill>
              <a:latin typeface="Arial"/>
              <a:ea typeface="Arial"/>
              <a:cs typeface="Arial"/>
              <a:sym typeface="Arial"/>
            </a:endParaRPr>
          </a:p>
        </p:txBody>
      </p:sp>
      <p:sp>
        <p:nvSpPr>
          <p:cNvPr id="19" name="Shape 19"/>
          <p:cNvSpPr txBox="1">
            <a:spLocks noGrp="1"/>
          </p:cNvSpPr>
          <p:nvPr>
            <p:ph type="ctrTitle"/>
          </p:nvPr>
        </p:nvSpPr>
        <p:spPr>
          <a:xfrm>
            <a:off x="685800" y="762000"/>
            <a:ext cx="7772400" cy="2838451"/>
          </a:xfrm>
          <a:prstGeom prst="rect">
            <a:avLst/>
          </a:prstGeom>
          <a:noFill/>
          <a:ln>
            <a:noFill/>
          </a:ln>
        </p:spPr>
        <p:txBody>
          <a:bodyPr lIns="91425" tIns="91425" rIns="91425" bIns="91425" anchor="b" anchorCtr="0"/>
          <a:lstStyle>
            <a:lvl1pPr marL="0" marR="0" lvl="0" indent="0" algn="l" rtl="0">
              <a:lnSpc>
                <a:spcPct val="100000"/>
              </a:lnSpc>
              <a:spcBef>
                <a:spcPts val="0"/>
              </a:spcBef>
              <a:buClr>
                <a:schemeClr val="lt1"/>
              </a:buClr>
              <a:buFont typeface="Times New Roman"/>
              <a:buNone/>
              <a:defRPr sz="3600" b="1" i="0" u="none" strike="noStrike" cap="none">
                <a:solidFill>
                  <a:schemeClr val="lt1"/>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20" name="Shape 20"/>
          <p:cNvSpPr txBox="1">
            <a:spLocks noGrp="1"/>
          </p:cNvSpPr>
          <p:nvPr>
            <p:ph type="subTitle" idx="1"/>
          </p:nvPr>
        </p:nvSpPr>
        <p:spPr>
          <a:xfrm>
            <a:off x="674687" y="3962400"/>
            <a:ext cx="7794625"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800" b="0" i="0" u="none" strike="noStrike" cap="none">
                <a:solidFill>
                  <a:schemeClr val="dk1"/>
                </a:solidFill>
                <a:latin typeface="Arial"/>
                <a:ea typeface="Arial"/>
                <a:cs typeface="Arial"/>
                <a:sym typeface="Arial"/>
              </a:defRPr>
            </a:lvl1pPr>
            <a:lvl2pPr marL="457200" marR="0" lvl="1"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2pPr>
            <a:lvl3pPr marL="914400" marR="0" lvl="2" indent="0" algn="ctr"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4pPr>
            <a:lvl5pPr marL="1828800" marR="0" lvl="4"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5pPr>
            <a:lvl6pPr marL="2286000" marR="0" lvl="5"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6pPr>
            <a:lvl7pPr marL="2743200" marR="0" lvl="6"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7pPr>
            <a:lvl8pPr marL="3200400" marR="0" lvl="7"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8pPr>
            <a:lvl9pPr marL="3657600" marR="0" lvl="8"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9pPr>
          </a:lstStyle>
          <a:p>
            <a:r>
              <a:rPr lang="en-US"/>
              <a:t>Click to edit Master subtitle style</a:t>
            </a:r>
            <a:endParaRPr dirty="0"/>
          </a:p>
        </p:txBody>
      </p:sp>
      <p:sp>
        <p:nvSpPr>
          <p:cNvPr id="21" name="Shape 2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2" name="Shape 2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3" name="Shape 2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245734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9624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146176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1"/>
            <a:ext cx="8229600" cy="1345500"/>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132669"/>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8" name="Shape 33"/>
          <p:cNvSpPr txBox="1">
            <a:spLocks noGrp="1"/>
          </p:cNvSpPr>
          <p:nvPr>
            <p:ph type="body" idx="13"/>
          </p:nvPr>
        </p:nvSpPr>
        <p:spPr>
          <a:xfrm>
            <a:off x="474128" y="4715933"/>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668792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lank">
    <p:spTree>
      <p:nvGrpSpPr>
        <p:cNvPr id="1" name="Shape 79"/>
        <p:cNvGrpSpPr/>
        <p:nvPr/>
      </p:nvGrpSpPr>
      <p:grpSpPr>
        <a:xfrm>
          <a:off x="0" y="0"/>
          <a:ext cx="0" cy="0"/>
          <a:chOff x="0" y="0"/>
          <a:chExt cx="0" cy="0"/>
        </a:xfrm>
      </p:grpSpPr>
      <p:sp>
        <p:nvSpPr>
          <p:cNvPr id="80" name="Shape 80"/>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1" name="Shape 81"/>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2" name="Shape 82"/>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endParaRP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9" name="Shape 39"/>
          <p:cNvSpPr txBox="1">
            <a:spLocks noGrp="1"/>
          </p:cNvSpPr>
          <p:nvPr>
            <p:ph type="body" idx="13"/>
          </p:nvPr>
        </p:nvSpPr>
        <p:spPr>
          <a:xfrm>
            <a:off x="474779" y="1500547"/>
            <a:ext cx="8229600" cy="20515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pic>
        <p:nvPicPr>
          <p:cNvPr id="10" name="Εικόνα 11">
            <a:extLst>
              <a:ext uri="{FF2B5EF4-FFF2-40B4-BE49-F238E27FC236}">
                <a16:creationId xmlns:a16="http://schemas.microsoft.com/office/drawing/2014/main" id="{D7988A91-5163-154D-D5EE-AA0211DF756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8857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idx="1"/>
          </p:nvPr>
        </p:nvSpPr>
        <p:spPr/>
        <p:txBody>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5" name="Slide Number Placeholder 5"/>
          <p:cNvSpPr>
            <a:spLocks noGrp="1"/>
          </p:cNvSpPr>
          <p:nvPr>
            <p:ph type="sldNum" sz="quarter" idx="11"/>
          </p:nvPr>
        </p:nvSpPr>
        <p:spPr/>
        <p:txBody>
          <a:bodyPr/>
          <a:lstStyle>
            <a:lvl1pPr>
              <a:defRPr/>
            </a:lvl1pPr>
          </a:lstStyle>
          <a:p>
            <a:pPr>
              <a:defRPr/>
            </a:pPr>
            <a:r>
              <a:rPr lang="el-GR"/>
              <a:t>Διαφάνεια </a:t>
            </a:r>
            <a:fld id="{84D40DDA-0565-E04E-80F8-3464C128897D}" type="slidenum">
              <a:rPr lang="en-US"/>
              <a:pPr>
                <a:defRPr/>
              </a:pPr>
              <a:t>‹#›</a:t>
            </a:fld>
            <a:endParaRPr lang="en-US"/>
          </a:p>
        </p:txBody>
      </p:sp>
    </p:spTree>
    <p:extLst>
      <p:ext uri="{BB962C8B-B14F-4D97-AF65-F5344CB8AC3E}">
        <p14:creationId xmlns:p14="http://schemas.microsoft.com/office/powerpoint/2010/main" val="27902957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dirty="0"/>
              <a:t>Click to edit Master text styles</a:t>
            </a:r>
          </a:p>
          <a:p>
            <a:pPr lvl="1"/>
            <a:r>
              <a:rPr lang="el-GR" dirty="0"/>
              <a:t>Second level</a:t>
            </a:r>
          </a:p>
          <a:p>
            <a:pPr lvl="2"/>
            <a:r>
              <a:rPr lang="el-GR" dirty="0"/>
              <a:t>Third level</a:t>
            </a:r>
          </a:p>
          <a:p>
            <a:pPr lvl="3"/>
            <a:r>
              <a:rPr lang="el-GR" dirty="0"/>
              <a:t>Fourth level</a:t>
            </a:r>
          </a:p>
          <a:p>
            <a:pPr lvl="4"/>
            <a:r>
              <a:rPr lang="el-GR"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5"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6" name="Slide Number Placeholder 5"/>
          <p:cNvSpPr>
            <a:spLocks noGrp="1"/>
          </p:cNvSpPr>
          <p:nvPr>
            <p:ph type="sldNum" sz="quarter" idx="11"/>
          </p:nvPr>
        </p:nvSpPr>
        <p:spPr/>
        <p:txBody>
          <a:bodyPr/>
          <a:lstStyle>
            <a:lvl1pPr>
              <a:defRPr/>
            </a:lvl1pPr>
          </a:lstStyle>
          <a:p>
            <a:pPr>
              <a:defRPr/>
            </a:pPr>
            <a:r>
              <a:rPr lang="el-GR"/>
              <a:t>Διαφάνεια </a:t>
            </a:r>
            <a:fld id="{624B0523-D47E-2247-B983-B9E272A2D9C0}" type="slidenum">
              <a:rPr lang="en-US"/>
              <a:pPr>
                <a:defRPr/>
              </a:pPr>
              <a:t>‹#›</a:t>
            </a:fld>
            <a:endParaRPr lang="en-US"/>
          </a:p>
        </p:txBody>
      </p:sp>
    </p:spTree>
    <p:extLst>
      <p:ext uri="{BB962C8B-B14F-4D97-AF65-F5344CB8AC3E}">
        <p14:creationId xmlns:p14="http://schemas.microsoft.com/office/powerpoint/2010/main" val="1821425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Figure + Caption">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28600"/>
            <a:ext cx="8229600" cy="1066799"/>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55" name="Shape 55"/>
          <p:cNvSpPr txBox="1">
            <a:spLocks noGrp="1"/>
          </p:cNvSpPr>
          <p:nvPr>
            <p:ph type="body" idx="1"/>
          </p:nvPr>
        </p:nvSpPr>
        <p:spPr>
          <a:xfrm>
            <a:off x="457200" y="5368160"/>
            <a:ext cx="8229600" cy="916856"/>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8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56" name="Shape 5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7" name="Shape 5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8" name="Shape 5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826302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tabLst>
                <a:tab pos="176213" algn="l"/>
              </a:tabLst>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Tree>
    <p:extLst>
      <p:ext uri="{BB962C8B-B14F-4D97-AF65-F5344CB8AC3E}">
        <p14:creationId xmlns:p14="http://schemas.microsoft.com/office/powerpoint/2010/main" val="3428980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4" name="Content Placeholder 3"/>
          <p:cNvSpPr>
            <a:spLocks noGrp="1"/>
          </p:cNvSpPr>
          <p:nvPr>
            <p:ph sz="quarter" idx="18"/>
          </p:nvPr>
        </p:nvSpPr>
        <p:spPr>
          <a:xfrm>
            <a:off x="457200" y="5811838"/>
            <a:ext cx="8229600" cy="457200"/>
          </a:xfrm>
        </p:spPr>
        <p:txBody>
          <a:bodyPr/>
          <a:lstStyle>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p:cNvSpPr>
            <a:spLocks noGrp="1"/>
          </p:cNvSpPr>
          <p:nvPr>
            <p:ph sz="quarter" idx="19"/>
          </p:nvPr>
        </p:nvSpPr>
        <p:spPr>
          <a:xfrm>
            <a:off x="3657601" y="6418263"/>
            <a:ext cx="479834"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quarter" idx="20"/>
          </p:nvPr>
        </p:nvSpPr>
        <p:spPr>
          <a:xfrm>
            <a:off x="5503863" y="6418263"/>
            <a:ext cx="45331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13"/>
          <p:cNvSpPr>
            <a:spLocks noGrp="1"/>
          </p:cNvSpPr>
          <p:nvPr>
            <p:ph sz="quarter" idx="21"/>
          </p:nvPr>
        </p:nvSpPr>
        <p:spPr>
          <a:xfrm>
            <a:off x="7200900" y="6418263"/>
            <a:ext cx="57602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22"/>
          </p:nvPr>
        </p:nvSpPr>
        <p:spPr>
          <a:xfrm flipH="1">
            <a:off x="7976101" y="6418263"/>
            <a:ext cx="778599"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44794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itle + Learning Objectives and Conten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63" name="Shape 63"/>
          <p:cNvSpPr txBox="1">
            <a:spLocks noGrp="1"/>
          </p:cNvSpPr>
          <p:nvPr>
            <p:ph type="body" idx="1"/>
          </p:nvPr>
        </p:nvSpPr>
        <p:spPr>
          <a:xfrm>
            <a:off x="457200" y="816429"/>
            <a:ext cx="8229600" cy="402769"/>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64" name="Shape 64"/>
          <p:cNvSpPr txBox="1">
            <a:spLocks noGrp="1"/>
          </p:cNvSpPr>
          <p:nvPr>
            <p:ph type="body" idx="2"/>
          </p:nvPr>
        </p:nvSpPr>
        <p:spPr>
          <a:xfrm>
            <a:off x="457200" y="1600200"/>
            <a:ext cx="8229600" cy="45259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65" name="Shape 65"/>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6" name="Shape 66"/>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7" name="Shape 67"/>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685800" y="1447800"/>
            <a:ext cx="7772400" cy="2152651"/>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0" name="Shape 70"/>
          <p:cNvSpPr txBox="1">
            <a:spLocks noGrp="1"/>
          </p:cNvSpPr>
          <p:nvPr>
            <p:ph type="body" idx="1"/>
          </p:nvPr>
        </p:nvSpPr>
        <p:spPr>
          <a:xfrm>
            <a:off x="674687" y="3962400"/>
            <a:ext cx="7794626"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457200" marR="0" lvl="1" indent="0" algn="l" rtl="0">
              <a:spcBef>
                <a:spcPts val="600"/>
              </a:spcBef>
              <a:buClr>
                <a:srgbClr val="007FA3"/>
              </a:buClr>
              <a:buFont typeface="Arial"/>
              <a:buNone/>
              <a:defRPr sz="1800" b="0" i="0" u="none" strike="noStrike" cap="none">
                <a:solidFill>
                  <a:srgbClr val="888888"/>
                </a:solidFill>
                <a:latin typeface="Arial"/>
                <a:ea typeface="Arial"/>
                <a:cs typeface="Arial"/>
                <a:sym typeface="Arial"/>
              </a:defRPr>
            </a:lvl2pPr>
            <a:lvl3pPr marL="914400" marR="0" lvl="2" indent="0" algn="l"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4pPr>
            <a:lvl5pPr marL="1828800" marR="0" lvl="4"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5pPr>
            <a:lvl6pPr marL="2286000" marR="0" lvl="5"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6pPr>
            <a:lvl7pPr marL="2743200" marR="0" lvl="6"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7pPr>
            <a:lvl8pPr marL="3200400" marR="0" lvl="7"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8pPr>
            <a:lvl9pPr marL="3657600" marR="0" lvl="8"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9pPr>
          </a:lstStyle>
          <a:p>
            <a:pPr lvl="0"/>
            <a:r>
              <a:rPr lang="en-US"/>
              <a:t>Click to edit Master text styles</a:t>
            </a:r>
          </a:p>
        </p:txBody>
      </p:sp>
      <p:sp>
        <p:nvSpPr>
          <p:cNvPr id="71" name="Shape 7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2" name="Shape 7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3" name="Shape 7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itle Only">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6" name="Shape 7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7" name="Shape 7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8" name="Shape 7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pic>
        <p:nvPicPr>
          <p:cNvPr id="9" name="Εικόνα 8">
            <a:extLst>
              <a:ext uri="{FF2B5EF4-FFF2-40B4-BE49-F238E27FC236}">
                <a16:creationId xmlns:a16="http://schemas.microsoft.com/office/drawing/2014/main" id="{092AEE46-990B-F0E1-F048-20370AE00E88}"/>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90856" y="6150103"/>
            <a:ext cx="633545" cy="612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dk2" tx2="lt2" accent1="accent1" accent2="accent2" accent3="accent3" accent4="accent4" accent5="accent5" accent6="accent6" hlink="hlink" folHlink="folHlink"/>
  <p:sldLayoutIdLst>
    <p:sldLayoutId id="2147483665" r:id="rId1"/>
    <p:sldLayoutId id="2147483666" r:id="rId2"/>
    <p:sldLayoutId id="2147483649" r:id="rId3"/>
    <p:sldLayoutId id="2147483668" r:id="rId4"/>
    <p:sldLayoutId id="2147483669" r:id="rId5"/>
    <p:sldLayoutId id="2147483651" r:id="rId6"/>
    <p:sldLayoutId id="2147483654" r:id="rId7"/>
    <p:sldLayoutId id="2147483655" r:id="rId8"/>
    <p:sldLayoutId id="2147483656" r:id="rId9"/>
    <p:sldLayoutId id="2147483667" r:id="rId10"/>
    <p:sldLayoutId id="2147483670" r:id="rId11"/>
    <p:sldLayoutId id="2147483657" r:id="rId12"/>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558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200283969"/>
      </p:ext>
    </p:extLst>
  </p:cSld>
  <p:clrMap bg1="lt1" tx1="dk1" bg2="dk2" tx2="lt2" accent1="accent1" accent2="accent2" accent3="accent3" accent4="accent4" accent5="accent5" accent6="accent6" hlink="hlink" folHlink="folHlink"/>
  <p:sldLayoutIdLst>
    <p:sldLayoutId id="2147483664" r:id="rId1"/>
    <p:sldLayoutId id="2147483671" r:id="rId2"/>
    <p:sldLayoutId id="2147483672"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603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9.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875"/>
            <a:ext cx="8363662" cy="1099976"/>
          </a:xfrm>
        </p:spPr>
        <p:txBody>
          <a:bodyPr/>
          <a:lstStyle/>
          <a:p>
            <a:r>
              <a:rPr lang="el-GR" sz="2600" dirty="0">
                <a:solidFill>
                  <a:schemeClr val="accent1"/>
                </a:solidFill>
                <a:latin typeface="Apparat" pitchFamily="50" charset="0"/>
                <a:cs typeface="Times New Roman" panose="02020603050405020304" pitchFamily="18" charset="0"/>
              </a:rPr>
              <a:t>Η Ερευνητική Μεθοδολογία στον Πραγματικό </a:t>
            </a:r>
            <a:br>
              <a:rPr lang="el-GR" sz="2600" dirty="0">
                <a:solidFill>
                  <a:schemeClr val="accent1"/>
                </a:solidFill>
                <a:latin typeface="Apparat" pitchFamily="50" charset="0"/>
                <a:cs typeface="Times New Roman" panose="02020603050405020304" pitchFamily="18" charset="0"/>
              </a:rPr>
            </a:br>
            <a:r>
              <a:rPr lang="el-GR" sz="2600" dirty="0">
                <a:solidFill>
                  <a:schemeClr val="accent1"/>
                </a:solidFill>
                <a:latin typeface="Apparat" pitchFamily="50" charset="0"/>
                <a:cs typeface="Times New Roman" panose="02020603050405020304" pitchFamily="18" charset="0"/>
              </a:rPr>
              <a:t>Κόσμο</a:t>
            </a:r>
            <a:br>
              <a:rPr lang="el-GR" sz="2800" dirty="0">
                <a:latin typeface="Times New Roman" panose="02020603050405020304" pitchFamily="18" charset="0"/>
                <a:cs typeface="Times New Roman" panose="02020603050405020304" pitchFamily="18" charset="0"/>
              </a:rPr>
            </a:br>
            <a:endParaRPr lang="el-GR" sz="2800"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457200" y="1140951"/>
            <a:ext cx="8363662" cy="418620"/>
          </a:xfrm>
        </p:spPr>
        <p:txBody>
          <a:bodyPr/>
          <a:lstStyle/>
          <a:p>
            <a:r>
              <a:rPr lang="en-US" sz="1800" dirty="0">
                <a:solidFill>
                  <a:srgbClr val="002060"/>
                </a:solidFill>
                <a:latin typeface="Apparat" pitchFamily="50" charset="0"/>
              </a:rPr>
              <a:t>5</a:t>
            </a:r>
            <a:r>
              <a:rPr lang="el-GR" sz="1800" baseline="30000" dirty="0">
                <a:solidFill>
                  <a:srgbClr val="002060"/>
                </a:solidFill>
                <a:latin typeface="Apparat" pitchFamily="50" charset="0"/>
              </a:rPr>
              <a:t>η</a:t>
            </a:r>
            <a:r>
              <a:rPr lang="el-GR" sz="1800" dirty="0">
                <a:solidFill>
                  <a:srgbClr val="002060"/>
                </a:solidFill>
                <a:latin typeface="Apparat" pitchFamily="50" charset="0"/>
              </a:rPr>
              <a:t> Έκδοση</a:t>
            </a:r>
            <a:endParaRPr lang="en-US" sz="1800" dirty="0">
              <a:solidFill>
                <a:srgbClr val="002060"/>
              </a:solidFill>
              <a:latin typeface="Apparat" pitchFamily="50" charset="0"/>
            </a:endParaRPr>
          </a:p>
        </p:txBody>
      </p:sp>
      <p:sp>
        <p:nvSpPr>
          <p:cNvPr id="4" name="Text Placeholder 3"/>
          <p:cNvSpPr>
            <a:spLocks noGrp="1"/>
          </p:cNvSpPr>
          <p:nvPr>
            <p:ph type="body" idx="2"/>
          </p:nvPr>
        </p:nvSpPr>
        <p:spPr>
          <a:xfrm>
            <a:off x="4658276" y="2147455"/>
            <a:ext cx="3657600" cy="877628"/>
          </a:xfrm>
        </p:spPr>
        <p:txBody>
          <a:bodyPr/>
          <a:lstStyle/>
          <a:p>
            <a:pPr lvl="0" algn="ctr"/>
            <a:r>
              <a:rPr lang="el-GR" b="1" dirty="0">
                <a:latin typeface="+mn-lt"/>
              </a:rPr>
              <a:t>Κεφάλαιο 10</a:t>
            </a:r>
            <a:endParaRPr lang="en-US" b="1" dirty="0">
              <a:latin typeface="+mn-lt"/>
            </a:endParaRPr>
          </a:p>
        </p:txBody>
      </p:sp>
      <p:sp>
        <p:nvSpPr>
          <p:cNvPr id="5" name="Text Placeholder 4"/>
          <p:cNvSpPr>
            <a:spLocks noGrp="1"/>
          </p:cNvSpPr>
          <p:nvPr>
            <p:ph type="body" idx="3"/>
          </p:nvPr>
        </p:nvSpPr>
        <p:spPr>
          <a:xfrm>
            <a:off x="4658276" y="3114461"/>
            <a:ext cx="3657600" cy="1083466"/>
          </a:xfrm>
        </p:spPr>
        <p:txBody>
          <a:bodyPr/>
          <a:lstStyle/>
          <a:p>
            <a:pPr algn="ctr" eaLnBrk="1" hangingPunct="1">
              <a:defRPr/>
            </a:pPr>
            <a:r>
              <a:rPr lang="el-GR" dirty="0"/>
              <a:t>Σχεδιασμός Περιγραφικών και Αναλυτικών Δημοσκοπήσεων</a:t>
            </a:r>
            <a:endParaRPr lang="en-US" dirty="0"/>
          </a:p>
        </p:txBody>
      </p:sp>
      <p:pic>
        <p:nvPicPr>
          <p:cNvPr id="12" name="Εικόνα 11">
            <a:extLst>
              <a:ext uri="{FF2B5EF4-FFF2-40B4-BE49-F238E27FC236}">
                <a16:creationId xmlns:a16="http://schemas.microsoft.com/office/drawing/2014/main" id="{D7988A91-5163-154D-D5EE-AA0211DF75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Ορθογώνιο 12">
            <a:extLst>
              <a:ext uri="{FF2B5EF4-FFF2-40B4-BE49-F238E27FC236}">
                <a16:creationId xmlns:a16="http://schemas.microsoft.com/office/drawing/2014/main" id="{2EB06B08-39A1-42C3-10D8-F058ED4CF715}"/>
              </a:ext>
            </a:extLst>
          </p:cNvPr>
          <p:cNvSpPr>
            <a:spLocks noChangeArrowheads="1"/>
          </p:cNvSpPr>
          <p:nvPr/>
        </p:nvSpPr>
        <p:spPr bwMode="auto">
          <a:xfrm>
            <a:off x="3990974" y="5498242"/>
            <a:ext cx="4829887"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spcAft>
                <a:spcPts val="600"/>
              </a:spcAft>
            </a:pPr>
            <a:r>
              <a:rPr lang="el-GR" altLang="el-GR" sz="900" b="1" dirty="0">
                <a:latin typeface="Apparat" pitchFamily="50" charset="0"/>
                <a:cs typeface="Times New Roman" panose="02020603050405020304" pitchFamily="18" charset="0"/>
              </a:rPr>
              <a:t>Πρωτότυπο έργο</a:t>
            </a:r>
            <a:r>
              <a:rPr lang="en-US" altLang="el-GR" sz="900" b="1" dirty="0">
                <a:latin typeface="Apparat" pitchFamily="50" charset="0"/>
                <a:cs typeface="Times New Roman" panose="02020603050405020304" pitchFamily="18" charset="0"/>
              </a:rPr>
              <a:t>: </a:t>
            </a:r>
            <a:r>
              <a:rPr lang="en-US" altLang="el-GR" sz="900" dirty="0">
                <a:latin typeface="Apparat" pitchFamily="50" charset="0"/>
                <a:cs typeface="Times New Roman" panose="02020603050405020304" pitchFamily="18" charset="0"/>
              </a:rPr>
              <a:t>Doing Research In The Real World, </a:t>
            </a:r>
            <a:r>
              <a:rPr lang="el-GR" altLang="el-GR" sz="900" dirty="0">
                <a:latin typeface="Apparat" pitchFamily="50" charset="0"/>
                <a:cs typeface="Times New Roman" panose="02020603050405020304" pitchFamily="18" charset="0"/>
              </a:rPr>
              <a:t>5</a:t>
            </a:r>
            <a:r>
              <a:rPr lang="en-US" altLang="el-GR" sz="800" dirty="0" err="1">
                <a:latin typeface="Apparat" pitchFamily="50" charset="0"/>
                <a:cs typeface="Times New Roman" panose="02020603050405020304" pitchFamily="18" charset="0"/>
              </a:rPr>
              <a:t>th</a:t>
            </a:r>
            <a:r>
              <a:rPr lang="en-US" altLang="el-GR" sz="900" dirty="0">
                <a:latin typeface="Apparat" pitchFamily="50" charset="0"/>
                <a:cs typeface="Times New Roman" panose="02020603050405020304" pitchFamily="18" charset="0"/>
              </a:rPr>
              <a:t> Edition, David E. Gray, Copyright © 2022 Sage Publications Ltd.</a:t>
            </a:r>
            <a:br>
              <a:rPr lang="el-GR" altLang="el-GR" sz="900" dirty="0">
                <a:latin typeface="Apparat" pitchFamily="50" charset="0"/>
                <a:cs typeface="Times New Roman" panose="02020603050405020304" pitchFamily="18" charset="0"/>
              </a:rPr>
            </a:br>
            <a:r>
              <a:rPr lang="en-US" altLang="en-US" sz="900" dirty="0">
                <a:latin typeface="Apparat" pitchFamily="50" charset="0"/>
                <a:cs typeface="Times New Roman" panose="02020603050405020304" pitchFamily="18" charset="0"/>
              </a:rPr>
              <a:t>All Rights Reserved.</a:t>
            </a:r>
          </a:p>
          <a:p>
            <a:pPr algn="ctr"/>
            <a:r>
              <a:rPr lang="el-GR" altLang="el-GR" sz="900" b="1" dirty="0">
                <a:latin typeface="Apparat" pitchFamily="50" charset="0"/>
                <a:cs typeface="Times New Roman" panose="02020603050405020304" pitchFamily="18" charset="0"/>
              </a:rPr>
              <a:t>Αποκλειστικότητα για την ελληνική γλώσσα: </a:t>
            </a:r>
            <a:r>
              <a:rPr lang="el-GR" altLang="el-GR" sz="900" dirty="0">
                <a:latin typeface="Apparat" pitchFamily="50" charset="0"/>
                <a:cs typeface="Times New Roman" panose="02020603050405020304" pitchFamily="18" charset="0"/>
              </a:rPr>
              <a:t>Εκδόσεις ΤΖΙΟΛΑ. </a:t>
            </a:r>
            <a:r>
              <a:rPr lang="el-GR" altLang="el-GR" sz="900" dirty="0" err="1">
                <a:latin typeface="Apparat" pitchFamily="50" charset="0"/>
                <a:cs typeface="Times New Roman" panose="02020603050405020304" pitchFamily="18" charset="0"/>
              </a:rPr>
              <a:t>Copyright</a:t>
            </a:r>
            <a:r>
              <a:rPr lang="el-GR" altLang="el-GR" sz="900" dirty="0">
                <a:latin typeface="Apparat" pitchFamily="50" charset="0"/>
                <a:cs typeface="Times New Roman" panose="02020603050405020304" pitchFamily="18" charset="0"/>
              </a:rPr>
              <a:t> © 202</a:t>
            </a:r>
            <a:r>
              <a:rPr lang="en-US" altLang="el-GR" sz="900" dirty="0">
                <a:latin typeface="Apparat" pitchFamily="50" charset="0"/>
                <a:cs typeface="Times New Roman" panose="02020603050405020304" pitchFamily="18" charset="0"/>
              </a:rPr>
              <a:t>3</a:t>
            </a:r>
            <a:r>
              <a:rPr lang="el-GR" altLang="el-GR" sz="900" dirty="0">
                <a:latin typeface="Apparat" pitchFamily="50" charset="0"/>
                <a:cs typeface="Times New Roman" panose="02020603050405020304" pitchFamily="18" charset="0"/>
              </a:rPr>
              <a:t> Εκδόσεις ΤΖΙΟΛΑ. Με επιφύλαξη παντός νόμιμου δικαιώματος.</a:t>
            </a:r>
          </a:p>
        </p:txBody>
      </p:sp>
      <p:pic>
        <p:nvPicPr>
          <p:cNvPr id="10" name="9 - Εικόνα" descr="GRAY_Η-Ερευνητική-Μεθοδολογία-στον-Πραγματικό-Κόσμο_5ε_COVER_978-618-221-033-8.jpg"/>
          <p:cNvPicPr>
            <a:picLocks noChangeAspect="1"/>
          </p:cNvPicPr>
          <p:nvPr/>
        </p:nvPicPr>
        <p:blipFill>
          <a:blip r:embed="rId4"/>
          <a:srcRect l="55455"/>
          <a:stretch>
            <a:fillRect/>
          </a:stretch>
        </p:blipFill>
        <p:spPr>
          <a:xfrm>
            <a:off x="532025" y="1652919"/>
            <a:ext cx="3424497" cy="4824000"/>
          </a:xfrm>
          <a:prstGeom prst="rect">
            <a:avLst/>
          </a:prstGeom>
        </p:spPr>
      </p:pic>
    </p:spTree>
    <p:extLst>
      <p:ext uri="{BB962C8B-B14F-4D97-AF65-F5344CB8AC3E}">
        <p14:creationId xmlns:p14="http://schemas.microsoft.com/office/powerpoint/2010/main" val="4140415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600" dirty="0"/>
              <a:t>Επιλογή μίας μεθόδου δημοσκόπησης</a:t>
            </a:r>
            <a:r>
              <a:rPr lang="en-GB" sz="3600" dirty="0"/>
              <a:t>: </a:t>
            </a:r>
            <a:r>
              <a:rPr lang="el-GR" sz="3600" dirty="0"/>
              <a:t>Ταχυδρομικά ερωτηματολόγια</a:t>
            </a:r>
            <a:endParaRPr lang="en-US" sz="3600" dirty="0"/>
          </a:p>
        </p:txBody>
      </p:sp>
      <p:sp>
        <p:nvSpPr>
          <p:cNvPr id="3" name="Content Placeholder 2"/>
          <p:cNvSpPr>
            <a:spLocks noGrp="1"/>
          </p:cNvSpPr>
          <p:nvPr>
            <p:ph type="body" idx="1"/>
          </p:nvPr>
        </p:nvSpPr>
        <p:spPr/>
        <p:txBody>
          <a:bodyPr>
            <a:normAutofit/>
          </a:bodyPr>
          <a:lstStyle/>
          <a:p>
            <a:pPr marL="342900" indent="0">
              <a:buNone/>
            </a:pPr>
            <a:r>
              <a:rPr lang="el-GR" sz="2000" dirty="0"/>
              <a:t>Καλύτερα όταν</a:t>
            </a:r>
            <a:r>
              <a:rPr lang="en-US" sz="2000" dirty="0"/>
              <a:t>. . . </a:t>
            </a:r>
          </a:p>
          <a:p>
            <a:endParaRPr lang="en-US" sz="2000" dirty="0"/>
          </a:p>
          <a:p>
            <a:pPr lvl="0"/>
            <a:r>
              <a:rPr lang="el-GR" sz="2000" dirty="0"/>
              <a:t>Το δείγμα της έρευνας είναι αρκετά διασκορπισμένο γεωγραφικά</a:t>
            </a:r>
          </a:p>
          <a:p>
            <a:pPr lvl="0"/>
            <a:r>
              <a:rPr lang="el-GR" sz="2000" dirty="0"/>
              <a:t>Τα ερευνητικά υποκείμενα χρειάζονται χρόνο για να συλλογιστούν τις απαντήσεις τους.</a:t>
            </a:r>
            <a:endParaRPr lang="en-US" sz="2000" dirty="0"/>
          </a:p>
          <a:p>
            <a:pPr lvl="0"/>
            <a:r>
              <a:rPr lang="el-GR" sz="2000" dirty="0"/>
              <a:t>Τα ερευνητικά υποκείμενα έχουν ένα ικανοποιητικό προς υψηλό ενδιαφέρον για το θέμα.</a:t>
            </a:r>
            <a:endParaRPr lang="en-US" sz="2000" dirty="0"/>
          </a:p>
          <a:p>
            <a:pPr lvl="0"/>
            <a:r>
              <a:rPr lang="el-GR" sz="2000" dirty="0"/>
              <a:t>Οι ερωτήσεις είναι επί το πλείστον διατυπωμένες ως κλειστού τύπου.</a:t>
            </a:r>
            <a:endParaRPr lang="en-US" sz="2000" dirty="0"/>
          </a:p>
          <a:p>
            <a:pPr marL="342900" indent="0">
              <a:buNone/>
            </a:pPr>
            <a:endParaRPr lang="en-US" sz="2000" dirty="0"/>
          </a:p>
        </p:txBody>
      </p:sp>
    </p:spTree>
    <p:extLst>
      <p:ext uri="{BB962C8B-B14F-4D97-AF65-F5344CB8AC3E}">
        <p14:creationId xmlns:p14="http://schemas.microsoft.com/office/powerpoint/2010/main" val="19353990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5813"/>
            <a:ext cx="8229600" cy="1198350"/>
          </a:xfrm>
        </p:spPr>
        <p:txBody>
          <a:bodyPr>
            <a:noAutofit/>
          </a:bodyPr>
          <a:lstStyle/>
          <a:p>
            <a:r>
              <a:rPr lang="el-GR" sz="3200" dirty="0"/>
              <a:t>Επιλογή μίας μεθόδου δημοσκόπησης: Διανομή και επί τόπου συλλογή ερωτηματολογίου</a:t>
            </a:r>
            <a:endParaRPr lang="en-US" sz="3200" dirty="0"/>
          </a:p>
        </p:txBody>
      </p:sp>
      <p:sp>
        <p:nvSpPr>
          <p:cNvPr id="3" name="Content Placeholder 2"/>
          <p:cNvSpPr>
            <a:spLocks noGrp="1"/>
          </p:cNvSpPr>
          <p:nvPr>
            <p:ph type="body" idx="1"/>
          </p:nvPr>
        </p:nvSpPr>
        <p:spPr/>
        <p:txBody>
          <a:bodyPr>
            <a:normAutofit/>
          </a:bodyPr>
          <a:lstStyle/>
          <a:p>
            <a:r>
              <a:rPr lang="el-GR" sz="2400" dirty="0"/>
              <a:t>Υπάρχει κάποιου είδους άμεση επαφή με τους πιθανούς ερωτώμενους που μπορεί να επιφέρει μεγαλύτερα ποσοστά ανθρώπων που συμπληρώνουν το ερωτηματολόγιο</a:t>
            </a:r>
            <a:r>
              <a:rPr lang="en-US" sz="2400" dirty="0"/>
              <a:t> </a:t>
            </a:r>
            <a:endParaRPr lang="el-GR" sz="2400" dirty="0"/>
          </a:p>
          <a:p>
            <a:r>
              <a:rPr lang="el-GR" sz="2400" dirty="0"/>
              <a:t>Ο χρόνος και η προσπάθεια που απαιτείται για τη διανομή και τη συλλογή των ερωτηματολογίων</a:t>
            </a:r>
            <a:r>
              <a:rPr lang="en-US" sz="2400" dirty="0"/>
              <a:t> </a:t>
            </a:r>
            <a:endParaRPr lang="el-GR" sz="2400" dirty="0"/>
          </a:p>
          <a:p>
            <a:r>
              <a:rPr lang="el-GR" sz="2400" dirty="0"/>
              <a:t>Χρησιμοποιείται συνήθως από φοιτητές ερευνητές, όταν αναλαμβάνουν μία έρευνα η οποία απαιτεί απαντήσεις άλλων συμφοιτητών τους</a:t>
            </a:r>
            <a:r>
              <a:rPr lang="en-US" sz="2400" dirty="0"/>
              <a:t> </a:t>
            </a:r>
            <a:endParaRPr lang="en-GB" sz="2400" dirty="0"/>
          </a:p>
          <a:p>
            <a:pPr marL="342900" indent="0">
              <a:buNone/>
            </a:pPr>
            <a:endParaRPr lang="en-US" sz="2400" dirty="0"/>
          </a:p>
        </p:txBody>
      </p:sp>
      <p:sp>
        <p:nvSpPr>
          <p:cNvPr id="4" name="Footer Placeholder 3"/>
          <p:cNvSpPr>
            <a:spLocks noGrp="1"/>
          </p:cNvSpPr>
          <p:nvPr>
            <p:ph type="ftr" sz="quarter" idx="4294967295"/>
          </p:nvPr>
        </p:nvSpPr>
        <p:spPr>
          <a:xfrm>
            <a:off x="0" y="6172200"/>
            <a:ext cx="8596313" cy="234950"/>
          </a:xfrm>
        </p:spPr>
        <p:txBody>
          <a:bodyPr/>
          <a:lstStyle/>
          <a:p>
            <a:pPr>
              <a:defRPr/>
            </a:pPr>
            <a:r>
              <a:rPr lang="el-GR"/>
              <a:t>Η Ερευνητική Μεθοδολογία στον Πραγματικό Κόσμο 4η Έκδοση </a:t>
            </a:r>
          </a:p>
        </p:txBody>
      </p:sp>
    </p:spTree>
    <p:extLst>
      <p:ext uri="{BB962C8B-B14F-4D97-AF65-F5344CB8AC3E}">
        <p14:creationId xmlns:p14="http://schemas.microsoft.com/office/powerpoint/2010/main" val="6214680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r>
              <a:rPr lang="el-GR" sz="3600" dirty="0"/>
              <a:t>Επιλογή μίας μεθόδου δημοσκόπησης</a:t>
            </a:r>
            <a:r>
              <a:rPr lang="en-GB" sz="3600" dirty="0"/>
              <a:t>: </a:t>
            </a:r>
            <a:r>
              <a:rPr lang="el-GR" sz="3600" dirty="0"/>
              <a:t>Διαδικτυακά ερωτηματολόγια</a:t>
            </a:r>
            <a:endParaRPr lang="en-US" sz="3600" dirty="0"/>
          </a:p>
        </p:txBody>
      </p:sp>
      <p:sp>
        <p:nvSpPr>
          <p:cNvPr id="7" name="Content Placeholder 6"/>
          <p:cNvSpPr>
            <a:spLocks noGrp="1"/>
          </p:cNvSpPr>
          <p:nvPr>
            <p:ph type="body" idx="1"/>
          </p:nvPr>
        </p:nvSpPr>
        <p:spPr/>
        <p:txBody>
          <a:bodyPr>
            <a:normAutofit/>
          </a:bodyPr>
          <a:lstStyle/>
          <a:p>
            <a:r>
              <a:rPr lang="el-GR" sz="2400" dirty="0"/>
              <a:t>Ένα αρχείο κειμένου επισυναπτόμενο σε ένα </a:t>
            </a:r>
            <a:r>
              <a:rPr lang="en-US" sz="2400" dirty="0"/>
              <a:t>e</a:t>
            </a:r>
            <a:r>
              <a:rPr lang="el-GR" sz="2400" dirty="0"/>
              <a:t>-</a:t>
            </a:r>
            <a:r>
              <a:rPr lang="en-US" sz="2400" dirty="0"/>
              <a:t>mail</a:t>
            </a:r>
            <a:r>
              <a:rPr lang="el-GR" sz="2400" dirty="0"/>
              <a:t>, ή μέσω μιας ιστοσελίδας</a:t>
            </a:r>
            <a:r>
              <a:rPr lang="en-US" sz="2400" dirty="0"/>
              <a:t> </a:t>
            </a:r>
            <a:endParaRPr lang="el-GR" sz="2400" dirty="0"/>
          </a:p>
          <a:p>
            <a:r>
              <a:rPr lang="el-GR" sz="2400" dirty="0"/>
              <a:t>Ολοένα και πιο δημοφιλή </a:t>
            </a:r>
          </a:p>
          <a:p>
            <a:r>
              <a:rPr lang="el-GR" sz="2400" dirty="0"/>
              <a:t>Να προστατευθεί με κωδικό ή όχι;</a:t>
            </a:r>
            <a:r>
              <a:rPr lang="en-GB" sz="2400" dirty="0"/>
              <a:t> </a:t>
            </a:r>
          </a:p>
          <a:p>
            <a:r>
              <a:rPr lang="el-GR" sz="2400" dirty="0"/>
              <a:t>Μεγάλος κίνδυνος Δειγματοληπτικού σφάλματος</a:t>
            </a:r>
          </a:p>
          <a:p>
            <a:r>
              <a:rPr lang="el-GR" sz="2400" dirty="0"/>
              <a:t>Πολύ απρόσωπη μέθοδος</a:t>
            </a:r>
            <a:endParaRPr lang="en-GB" sz="2400" dirty="0"/>
          </a:p>
          <a:p>
            <a:pPr marL="342900" indent="0">
              <a:buNone/>
            </a:pPr>
            <a:endParaRPr lang="en-US" sz="2400" dirty="0"/>
          </a:p>
        </p:txBody>
      </p:sp>
      <p:sp>
        <p:nvSpPr>
          <p:cNvPr id="4" name="Footer Placeholder 3"/>
          <p:cNvSpPr>
            <a:spLocks noGrp="1"/>
          </p:cNvSpPr>
          <p:nvPr>
            <p:ph type="ftr" sz="quarter" idx="4294967295"/>
          </p:nvPr>
        </p:nvSpPr>
        <p:spPr>
          <a:xfrm>
            <a:off x="0" y="6172200"/>
            <a:ext cx="8596313" cy="234950"/>
          </a:xfrm>
        </p:spPr>
        <p:txBody>
          <a:bodyPr/>
          <a:lstStyle/>
          <a:p>
            <a:pPr>
              <a:defRPr/>
            </a:pPr>
            <a:r>
              <a:rPr lang="el-GR"/>
              <a:t>Η Ερευνητική Μεθοδολογία στον Πραγματικό Κόσμο 4η Έκδοση </a:t>
            </a:r>
          </a:p>
        </p:txBody>
      </p:sp>
    </p:spTree>
    <p:extLst>
      <p:ext uri="{BB962C8B-B14F-4D97-AF65-F5344CB8AC3E}">
        <p14:creationId xmlns:p14="http://schemas.microsoft.com/office/powerpoint/2010/main" val="8052676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450850"/>
            <a:ext cx="8229600" cy="1097279"/>
          </a:xfrm>
        </p:spPr>
        <p:txBody>
          <a:bodyPr>
            <a:noAutofit/>
          </a:bodyPr>
          <a:lstStyle/>
          <a:p>
            <a:r>
              <a:rPr lang="el-GR" sz="3200" dirty="0"/>
              <a:t>Επιλογή μίας μεθόδου δημοσκόπησης</a:t>
            </a:r>
            <a:r>
              <a:rPr lang="en-GB" sz="3200" dirty="0"/>
              <a:t>: </a:t>
            </a:r>
            <a:r>
              <a:rPr lang="el-GR" sz="2800" dirty="0"/>
              <a:t>Ερωτηματολόγια που συμπληρώνονται από συνεντεύκτη</a:t>
            </a:r>
            <a:endParaRPr lang="en-US" sz="2800" dirty="0"/>
          </a:p>
        </p:txBody>
      </p:sp>
      <p:sp>
        <p:nvSpPr>
          <p:cNvPr id="7" name="Content Placeholder 6"/>
          <p:cNvSpPr>
            <a:spLocks noGrp="1"/>
          </p:cNvSpPr>
          <p:nvPr>
            <p:ph type="body" idx="1"/>
          </p:nvPr>
        </p:nvSpPr>
        <p:spPr>
          <a:xfrm>
            <a:off x="457200" y="1739900"/>
            <a:ext cx="8229600" cy="4386263"/>
          </a:xfrm>
        </p:spPr>
        <p:txBody>
          <a:bodyPr>
            <a:normAutofit/>
          </a:bodyPr>
          <a:lstStyle/>
          <a:p>
            <a:r>
              <a:rPr lang="el-GR" sz="2400" dirty="0"/>
              <a:t>Πιο δαπανηρή μέθοδος	</a:t>
            </a:r>
          </a:p>
          <a:p>
            <a:r>
              <a:rPr lang="el-GR" sz="2400" dirty="0"/>
              <a:t>Χαμηλό σφάλμα απόκρισης </a:t>
            </a:r>
          </a:p>
          <a:p>
            <a:r>
              <a:rPr lang="el-GR" sz="2400" dirty="0"/>
              <a:t>Πιο αποτελεσματική μέθοδος για  ανοιχτές ερωτήσεις </a:t>
            </a:r>
          </a:p>
          <a:p>
            <a:r>
              <a:rPr lang="el-GR" sz="2400" dirty="0"/>
              <a:t>Δομημένες συνεντεύξεις, ομάδες εστίασης, τηλεφωνικές δημοσκοπήσεις</a:t>
            </a:r>
            <a:endParaRPr lang="en-US" sz="2400" dirty="0"/>
          </a:p>
        </p:txBody>
      </p:sp>
    </p:spTree>
    <p:extLst>
      <p:ext uri="{BB962C8B-B14F-4D97-AF65-F5344CB8AC3E}">
        <p14:creationId xmlns:p14="http://schemas.microsoft.com/office/powerpoint/2010/main" val="12878464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l-GR" sz="3600" dirty="0"/>
              <a:t>Η δημοσκόπηση απόψεων προσωπικού </a:t>
            </a:r>
            <a:endParaRPr lang="en-US" sz="3600" dirty="0"/>
          </a:p>
        </p:txBody>
      </p:sp>
      <p:sp>
        <p:nvSpPr>
          <p:cNvPr id="8" name="Content Placeholder 7"/>
          <p:cNvSpPr>
            <a:spLocks noGrp="1"/>
          </p:cNvSpPr>
          <p:nvPr>
            <p:ph type="body" idx="1"/>
          </p:nvPr>
        </p:nvSpPr>
        <p:spPr/>
        <p:txBody>
          <a:bodyPr numCol="2">
            <a:normAutofit/>
          </a:bodyPr>
          <a:lstStyle/>
          <a:p>
            <a:r>
              <a:rPr lang="el-GR" sz="2400" dirty="0"/>
              <a:t>Εντοπισμός σκοπών και στόχων</a:t>
            </a:r>
          </a:p>
          <a:p>
            <a:r>
              <a:rPr lang="el-GR" sz="2400" dirty="0"/>
              <a:t>Εδραίωση του εύρους</a:t>
            </a:r>
          </a:p>
          <a:p>
            <a:r>
              <a:rPr lang="el-GR" sz="2400" dirty="0"/>
              <a:t>Λαμβάνοντας υπόψη το κοινό</a:t>
            </a:r>
          </a:p>
          <a:p>
            <a:r>
              <a:rPr lang="el-GR" sz="2400" dirty="0"/>
              <a:t>Σωστός συγχρονισμός</a:t>
            </a:r>
          </a:p>
          <a:p>
            <a:r>
              <a:rPr lang="el-GR" sz="2400" dirty="0"/>
              <a:t>Δημοσιότητα</a:t>
            </a:r>
          </a:p>
          <a:p>
            <a:r>
              <a:rPr lang="el-GR" sz="2400" dirty="0"/>
              <a:t>Επιλογή ερευνητικών εργαλείων</a:t>
            </a:r>
          </a:p>
          <a:p>
            <a:r>
              <a:rPr lang="el-GR" sz="2400" dirty="0"/>
              <a:t>Ανάλυση των αποτελεσμάτων</a:t>
            </a:r>
          </a:p>
          <a:p>
            <a:r>
              <a:rPr lang="el-GR" sz="2400" dirty="0"/>
              <a:t>Αναφορά των αποτελεσμάτων στη διοίκηση</a:t>
            </a:r>
          </a:p>
          <a:p>
            <a:r>
              <a:rPr lang="el-GR" sz="2400" dirty="0"/>
              <a:t>Υλοποίηση των αποτελεσμάτων</a:t>
            </a:r>
            <a:r>
              <a:rPr lang="en-GB" sz="2400" dirty="0"/>
              <a:t>: </a:t>
            </a:r>
            <a:r>
              <a:rPr lang="el-GR" sz="2400" dirty="0"/>
              <a:t>νέες συναντήσεις</a:t>
            </a:r>
            <a:r>
              <a:rPr lang="en-GB" sz="2400" dirty="0"/>
              <a:t>, </a:t>
            </a:r>
            <a:r>
              <a:rPr lang="el-GR" sz="2400" dirty="0"/>
              <a:t>χρονοδιαγράμματα</a:t>
            </a:r>
            <a:r>
              <a:rPr lang="en-GB" sz="2400" dirty="0"/>
              <a:t>, </a:t>
            </a:r>
            <a:r>
              <a:rPr lang="el-GR" sz="2400" dirty="0"/>
              <a:t>και συστήματα</a:t>
            </a:r>
            <a:endParaRPr lang="en-US" sz="2400" dirty="0"/>
          </a:p>
        </p:txBody>
      </p:sp>
    </p:spTree>
    <p:extLst>
      <p:ext uri="{BB962C8B-B14F-4D97-AF65-F5344CB8AC3E}">
        <p14:creationId xmlns:p14="http://schemas.microsoft.com/office/powerpoint/2010/main" val="427714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Διανομή Δημοσκοπήσεων</a:t>
            </a:r>
            <a:endParaRPr lang="en-US" dirty="0"/>
          </a:p>
        </p:txBody>
      </p:sp>
      <p:sp>
        <p:nvSpPr>
          <p:cNvPr id="3" name="Content Placeholder 2"/>
          <p:cNvSpPr>
            <a:spLocks noGrp="1"/>
          </p:cNvSpPr>
          <p:nvPr>
            <p:ph type="body" idx="1"/>
          </p:nvPr>
        </p:nvSpPr>
        <p:spPr/>
        <p:txBody>
          <a:bodyPr>
            <a:normAutofit/>
          </a:bodyPr>
          <a:lstStyle/>
          <a:p>
            <a:pPr lvl="0"/>
            <a:r>
              <a:rPr lang="el-GR" sz="1800" dirty="0"/>
              <a:t>Κυκλοφορήστε μία επίσημη ενημέρωση στα σχετικά τμήματα ή ανθρώπους, εξηγώντας το σκοπό της έρευνας και δηλώνοντας πως η έρευνα χαίρει της υποστήριξης του οργανισμού.</a:t>
            </a:r>
          </a:p>
          <a:p>
            <a:pPr lvl="0"/>
            <a:r>
              <a:rPr lang="el-GR" sz="1800" dirty="0"/>
              <a:t>Συμφωνήστε για το πως και σε ποιους θα γίνει η κατανομή της δημοσκόπησης (π.χ., αριθμούς, τοποθεσίες, εργασιακούς ρόλους, φύλο, ιεραρχία, κτλ.).</a:t>
            </a:r>
          </a:p>
          <a:p>
            <a:pPr lvl="0"/>
            <a:r>
              <a:rPr lang="el-GR" sz="1800" dirty="0"/>
              <a:t>Εντοπίστε ποιο ή ποια άτομα στον οργανισμό θα βοηθήσουν με τη διανομή της δημοσκόπησης και με τα επακόλουθα μηνύματα (υπενθυμίσεις) στους δυνητικούς συμμετέχοντες.</a:t>
            </a:r>
          </a:p>
          <a:p>
            <a:pPr lvl="0"/>
            <a:r>
              <a:rPr lang="el-GR" sz="1800" dirty="0"/>
              <a:t>Συμφωνήστε για το πως θα συλλεχθούν τα αποτελέσματα της δημοσκόπησης και πως θα διασφαλιστεί η ασφάλεια των δεδομένων.</a:t>
            </a:r>
          </a:p>
        </p:txBody>
      </p:sp>
    </p:spTree>
    <p:extLst>
      <p:ext uri="{BB962C8B-B14F-4D97-AF65-F5344CB8AC3E}">
        <p14:creationId xmlns:p14="http://schemas.microsoft.com/office/powerpoint/2010/main" val="40443260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Μείωση Πηγών Σφάλματος</a:t>
            </a:r>
            <a:endParaRPr lang="en-US" dirty="0"/>
          </a:p>
        </p:txBody>
      </p:sp>
      <p:sp>
        <p:nvSpPr>
          <p:cNvPr id="3" name="Content Placeholder 2"/>
          <p:cNvSpPr>
            <a:spLocks noGrp="1"/>
          </p:cNvSpPr>
          <p:nvPr>
            <p:ph type="body" idx="1"/>
          </p:nvPr>
        </p:nvSpPr>
        <p:spPr/>
        <p:txBody>
          <a:bodyPr>
            <a:normAutofit lnSpcReduction="10000"/>
          </a:bodyPr>
          <a:lstStyle/>
          <a:p>
            <a:r>
              <a:rPr lang="el-GR" sz="2400" i="1" u="sng" dirty="0"/>
              <a:t>Συνολικό Σφάλμα Δημοσκόπησης (ΣΣΔ): </a:t>
            </a:r>
            <a:r>
              <a:rPr lang="el-GR" sz="2400" dirty="0"/>
              <a:t>είναι το άθροισμα όλων των σφαλμάτων που μπορούν  να προκύψουν κατά τη σχεδίαση</a:t>
            </a:r>
            <a:r>
              <a:rPr lang="en-US" sz="2400" dirty="0"/>
              <a:t> </a:t>
            </a:r>
            <a:r>
              <a:rPr lang="el-GR" sz="2400" dirty="0"/>
              <a:t> </a:t>
            </a:r>
            <a:endParaRPr lang="en-US" sz="2400" dirty="0"/>
          </a:p>
          <a:p>
            <a:r>
              <a:rPr lang="el-GR" sz="2400" i="1" u="sng" dirty="0"/>
              <a:t>Διασπορά </a:t>
            </a:r>
            <a:r>
              <a:rPr lang="en-US" sz="2400" dirty="0"/>
              <a:t>: </a:t>
            </a:r>
            <a:r>
              <a:rPr lang="el-GR" sz="2400" dirty="0"/>
              <a:t>προκύπτει από τις διαφορετικές μετρήσεις που λαμβάνουμε κατά τις επαναλαμβανόμενες δοκιμές μιας διαδικασίας</a:t>
            </a:r>
            <a:r>
              <a:rPr lang="en-US" sz="2400" dirty="0"/>
              <a:t> </a:t>
            </a:r>
            <a:r>
              <a:rPr lang="el-GR" sz="2400" dirty="0"/>
              <a:t>(</a:t>
            </a:r>
            <a:r>
              <a:rPr lang="el-GR" sz="2400" dirty="0" err="1"/>
              <a:t>π.χ</a:t>
            </a:r>
            <a:r>
              <a:rPr lang="el-GR" sz="2400" dirty="0"/>
              <a:t>. δειγματοληπτικό σφάλμα)</a:t>
            </a:r>
            <a:endParaRPr lang="en-US" sz="2400" dirty="0"/>
          </a:p>
          <a:p>
            <a:r>
              <a:rPr lang="el-GR" sz="2400" i="1" u="sng" dirty="0"/>
              <a:t>Μεροληψία </a:t>
            </a:r>
            <a:r>
              <a:rPr lang="en-US" sz="2400" dirty="0"/>
              <a:t>: </a:t>
            </a:r>
            <a:r>
              <a:rPr lang="el-GR" sz="2400" dirty="0"/>
              <a:t>μία μέτρηση τείνει να είναι σταθερά υψηλότερη ή χαμηλότερη από την πραγματική της τιμή στον πληθυσμό (</a:t>
            </a:r>
            <a:r>
              <a:rPr lang="el-GR" sz="2400" dirty="0" err="1"/>
              <a:t>π.χ</a:t>
            </a:r>
            <a:r>
              <a:rPr lang="el-GR" sz="2400" dirty="0"/>
              <a:t>. Από λάθος συλλογής δεδομένων)</a:t>
            </a:r>
            <a:endParaRPr lang="en-US" sz="2400" dirty="0"/>
          </a:p>
          <a:p>
            <a:r>
              <a:rPr lang="el-GR" sz="2400" dirty="0"/>
              <a:t>Επίσης είναι πιθανό το ενδεχόμενο της μη – απόκρισης ή το σφάλμα του συνεντεύκτη</a:t>
            </a:r>
            <a:endParaRPr lang="en-GB" sz="2400" dirty="0"/>
          </a:p>
          <a:p>
            <a:endParaRPr lang="en-US" sz="2400" dirty="0"/>
          </a:p>
        </p:txBody>
      </p:sp>
    </p:spTree>
    <p:extLst>
      <p:ext uri="{BB962C8B-B14F-4D97-AF65-F5344CB8AC3E}">
        <p14:creationId xmlns:p14="http://schemas.microsoft.com/office/powerpoint/2010/main" val="5273407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Βελτίωση Ποσοστών Απόκρισης</a:t>
            </a:r>
            <a:endParaRPr lang="en-US" dirty="0"/>
          </a:p>
        </p:txBody>
      </p:sp>
      <p:sp>
        <p:nvSpPr>
          <p:cNvPr id="3" name="Content Placeholder 2"/>
          <p:cNvSpPr>
            <a:spLocks noGrp="1"/>
          </p:cNvSpPr>
          <p:nvPr>
            <p:ph type="body" idx="1"/>
          </p:nvPr>
        </p:nvSpPr>
        <p:spPr/>
        <p:txBody>
          <a:bodyPr>
            <a:normAutofit fontScale="92500" lnSpcReduction="10000"/>
          </a:bodyPr>
          <a:lstStyle/>
          <a:p>
            <a:pPr lvl="0"/>
            <a:r>
              <a:rPr lang="el-GR" sz="2000" dirty="0"/>
              <a:t>Εντοπισμός των πλέον κατάλληλων ερωτώμενων και η δημιουργία πολλαπλών τρόπων προσέγγισής τους. </a:t>
            </a:r>
          </a:p>
          <a:p>
            <a:pPr lvl="0"/>
            <a:r>
              <a:rPr lang="el-GR" sz="2000" dirty="0"/>
              <a:t>Προγραμματισμός ενός σχεδιασμού μεικτών μεθόδων, που να μην χρησιμοποιεί μόνο ένα ερωτηματολόγιο αλλά και άλλες μορφές επαφής, όπως το </a:t>
            </a:r>
            <a:r>
              <a:rPr lang="en-US" sz="2000" dirty="0"/>
              <a:t>email</a:t>
            </a:r>
            <a:r>
              <a:rPr lang="el-GR" sz="2000" dirty="0"/>
              <a:t> ή το τηλέφωνο. </a:t>
            </a:r>
          </a:p>
          <a:p>
            <a:pPr lvl="0"/>
            <a:r>
              <a:rPr lang="el-GR" sz="2000" dirty="0"/>
              <a:t>Κατασκευή ενός εύκολου να συμπληρωθεί ερωτηματολογίου με ενσωματωμένες οδηγίες για τον τρόπο συμπλήρωσης των ερωτήσεων </a:t>
            </a:r>
            <a:endParaRPr lang="en-US" sz="2000" dirty="0"/>
          </a:p>
          <a:p>
            <a:pPr lvl="0"/>
            <a:r>
              <a:rPr lang="el-GR" sz="2000" dirty="0"/>
              <a:t>Διεξαγωγή επιτόπιων συνεντεύξεων για την προσαρμογή του ερωτηματολογίου στις γνώσεις και στις διανοητικές ικανότητες του κοινού. </a:t>
            </a:r>
          </a:p>
          <a:p>
            <a:pPr lvl="0"/>
            <a:r>
              <a:rPr lang="el-GR" sz="2000" dirty="0"/>
              <a:t>Στόχευση των δημοσκοπήσεων σε ανθρώπους-κλειδιά κάθε οργανισμού. </a:t>
            </a:r>
          </a:p>
          <a:p>
            <a:pPr lvl="0"/>
            <a:r>
              <a:rPr lang="el-GR" sz="2000"/>
              <a:t>Επιφυλακτικότητα </a:t>
            </a:r>
            <a:r>
              <a:rPr lang="el-GR" sz="2000" dirty="0"/>
              <a:t>για τη χρήση οικονομικών κινήτρων.</a:t>
            </a:r>
            <a:endParaRPr lang="en-US" sz="2000" dirty="0"/>
          </a:p>
        </p:txBody>
      </p:sp>
    </p:spTree>
    <p:extLst>
      <p:ext uri="{BB962C8B-B14F-4D97-AF65-F5344CB8AC3E}">
        <p14:creationId xmlns:p14="http://schemas.microsoft.com/office/powerpoint/2010/main" val="32364013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Ορθογώνιο 5">
            <a:extLst>
              <a:ext uri="{FF2B5EF4-FFF2-40B4-BE49-F238E27FC236}">
                <a16:creationId xmlns:a16="http://schemas.microsoft.com/office/drawing/2014/main" id="{668AE0B6-2EF5-8FAA-F200-B75864D2EA41}"/>
              </a:ext>
            </a:extLst>
          </p:cNvPr>
          <p:cNvSpPr/>
          <p:nvPr/>
        </p:nvSpPr>
        <p:spPr>
          <a:xfrm>
            <a:off x="800100" y="1714500"/>
            <a:ext cx="7543800" cy="3022600"/>
          </a:xfrm>
          <a:prstGeom prst="rect">
            <a:avLst/>
          </a:prstGeom>
          <a:ln w="38100">
            <a:solidFill>
              <a:schemeClr val="accent4">
                <a:lumMod val="75000"/>
              </a:schemeClr>
            </a:solidFill>
          </a:ln>
        </p:spPr>
        <p:txBody>
          <a:bodyPr lIns="144000" tIns="288000" rIns="144000" bIns="144000">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just">
              <a:defRPr/>
            </a:pPr>
            <a:r>
              <a:rPr lang="el-GR" sz="1200" dirty="0">
                <a:solidFill>
                  <a:srgbClr val="000000"/>
                </a:solidFill>
              </a:rPr>
              <a:t>Το παρόν συνοδευτικό έργο </a:t>
            </a:r>
            <a:r>
              <a:rPr lang="el-GR" sz="1200" b="1" dirty="0">
                <a:solidFill>
                  <a:srgbClr val="000000"/>
                </a:solidFill>
              </a:rPr>
              <a:t>παρέχεται </a:t>
            </a:r>
            <a:r>
              <a:rPr lang="el-GR" sz="1200" dirty="0">
                <a:solidFill>
                  <a:srgbClr val="000000"/>
                </a:solidFill>
              </a:rPr>
              <a:t>αποκλειστικά και μόνο στους διδάσκοντες που έχουν επιλέξει το αντίστοιχο βιβλίο μέσω του συστήματος του </a:t>
            </a:r>
            <a:r>
              <a:rPr lang="el-GR" sz="1200" b="1" dirty="0" err="1">
                <a:solidFill>
                  <a:srgbClr val="000000"/>
                </a:solidFill>
              </a:rPr>
              <a:t>Ευδόξου</a:t>
            </a:r>
            <a:r>
              <a:rPr lang="el-GR" sz="1200" b="1" dirty="0">
                <a:solidFill>
                  <a:srgbClr val="000000"/>
                </a:solidFill>
              </a:rPr>
              <a:t> </a:t>
            </a:r>
            <a:r>
              <a:rPr lang="el-GR" sz="1200" dirty="0">
                <a:solidFill>
                  <a:srgbClr val="000000"/>
                </a:solidFill>
              </a:rPr>
              <a:t>ως διδακτικό σύγγραμμα για τη διδασκαλία των μαθημάτων τους και την αξιολόγηση της εκμάθησης των φοιτητών και για όσο χρονικό διάστημα διατηρείται η επιλογή του συγκεκριμένου συγγράμματος. Η </a:t>
            </a:r>
            <a:r>
              <a:rPr lang="el-GR" sz="1200" b="1" dirty="0">
                <a:solidFill>
                  <a:srgbClr val="000000"/>
                </a:solidFill>
              </a:rPr>
              <a:t>διάδοση, δημοσίευση, αναπαραγωγή </a:t>
            </a:r>
            <a:r>
              <a:rPr lang="el-GR" sz="1200" dirty="0">
                <a:solidFill>
                  <a:srgbClr val="000000"/>
                </a:solidFill>
              </a:rPr>
              <a:t>ή </a:t>
            </a:r>
            <a:r>
              <a:rPr lang="el-GR" sz="1200" b="1" dirty="0">
                <a:solidFill>
                  <a:srgbClr val="000000"/>
                </a:solidFill>
              </a:rPr>
              <a:t>πώληση </a:t>
            </a:r>
            <a:r>
              <a:rPr lang="el-GR" sz="1200" dirty="0">
                <a:solidFill>
                  <a:srgbClr val="000000"/>
                </a:solidFill>
              </a:rPr>
              <a:t>οπουδήποτε μέρους αυτού του έργου με οποιοδήποτε μέσο καταστρέφει την ακεραιότητα του έργου </a:t>
            </a:r>
            <a:r>
              <a:rPr lang="el-GR" sz="1200" b="1" dirty="0">
                <a:solidFill>
                  <a:srgbClr val="000000"/>
                </a:solidFill>
              </a:rPr>
              <a:t>και για σκοπούς διαφορετικούς από αυτούς για τους οποίους έχει χορηγηθεί η σχετική άδεια δεν επιτρέπεται</a:t>
            </a:r>
            <a:r>
              <a:rPr lang="el-GR" sz="1200" dirty="0">
                <a:solidFill>
                  <a:srgbClr val="000000"/>
                </a:solidFill>
              </a:rPr>
              <a:t>. Το περιεχόμενο του έργου </a:t>
            </a:r>
            <a:r>
              <a:rPr lang="el-GR" sz="1200" b="1" dirty="0">
                <a:solidFill>
                  <a:srgbClr val="000000"/>
                </a:solidFill>
              </a:rPr>
              <a:t>δεν θα πρέπει να διατίθεται </a:t>
            </a:r>
            <a:r>
              <a:rPr lang="el-GR" sz="1200" dirty="0">
                <a:solidFill>
                  <a:srgbClr val="000000"/>
                </a:solidFill>
              </a:rPr>
              <a:t>στους φοιτητές παρά μόνο όταν αυτό αναφέρεται ρητά ότι μπορεί να γίνει. Η </a:t>
            </a:r>
            <a:r>
              <a:rPr lang="el-GR" sz="1200" b="1" dirty="0">
                <a:solidFill>
                  <a:srgbClr val="000000"/>
                </a:solidFill>
              </a:rPr>
              <a:t>χρήση </a:t>
            </a:r>
            <a:r>
              <a:rPr lang="el-GR" sz="1200" dirty="0">
                <a:solidFill>
                  <a:srgbClr val="000000"/>
                </a:solidFill>
              </a:rPr>
              <a:t>του παρόντος έργου γίνεται αποκλειστικά από τον διδάσκοντα στα πλαίσια των εκπαιδευτικών καθηκόντων του και με τη χρήση των μέσων που αυτός διαχειρίζεται και έχει στη διάθεσή του από τις </a:t>
            </a:r>
            <a:r>
              <a:rPr lang="el-GR" sz="1200" b="1" dirty="0">
                <a:solidFill>
                  <a:srgbClr val="000000"/>
                </a:solidFill>
              </a:rPr>
              <a:t>επίσημες υπηρεσίες του εκπαιδευτικού ιδρύματος </a:t>
            </a:r>
            <a:r>
              <a:rPr lang="el-GR" sz="1200" dirty="0">
                <a:solidFill>
                  <a:srgbClr val="000000"/>
                </a:solidFill>
              </a:rPr>
              <a:t>όπου ανήκει, διασφαλίζοντας τη μη περαιτέρω διάδοση, δημοσίευση και αναπαραγωγή του έργου προς τρίτους. Ο διδάσκων δύναται να </a:t>
            </a:r>
            <a:r>
              <a:rPr lang="el-GR" sz="1200" b="1" dirty="0">
                <a:solidFill>
                  <a:srgbClr val="000000"/>
                </a:solidFill>
              </a:rPr>
              <a:t>προσαρμόζει </a:t>
            </a:r>
            <a:r>
              <a:rPr lang="el-GR" sz="1200" dirty="0">
                <a:solidFill>
                  <a:srgbClr val="000000"/>
                </a:solidFill>
              </a:rPr>
              <a:t>μέρος του υλικού των διαφανειών σύμφωνα με τις διδακτικές του ανάγκες, αναφερόμενος όμως πάντοτε στην αρχική πηγή αναφοράς. Το παρόν έργο προστατεύεται από την ελληνική και ευρωπαϊκή νομοθεσία περί πνευματικής ιδιοκτησίας καθώς και από τη νομοθεσία του κράτους όπου ανήκει η ξενόγλωσση πρωτότυπη έκδοση του έργου. </a:t>
            </a:r>
            <a:endParaRPr lang="el-GR" sz="1200" dirty="0"/>
          </a:p>
        </p:txBody>
      </p:sp>
      <p:pic>
        <p:nvPicPr>
          <p:cNvPr id="7" name="Εικόνα 6">
            <a:extLst>
              <a:ext uri="{FF2B5EF4-FFF2-40B4-BE49-F238E27FC236}">
                <a16:creationId xmlns:a16="http://schemas.microsoft.com/office/drawing/2014/main" id="{5A3CBF6E-147E-DD19-C480-ADBE170B41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0350" y="811213"/>
            <a:ext cx="1246188"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Εικόνα 7">
            <a:extLst>
              <a:ext uri="{FF2B5EF4-FFF2-40B4-BE49-F238E27FC236}">
                <a16:creationId xmlns:a16="http://schemas.microsoft.com/office/drawing/2014/main" id="{6F899B9C-841A-CD41-707D-9BBEE15676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4800" y="4667250"/>
            <a:ext cx="3695700" cy="137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Ορθογώνιο 8">
            <a:extLst>
              <a:ext uri="{FF2B5EF4-FFF2-40B4-BE49-F238E27FC236}">
                <a16:creationId xmlns:a16="http://schemas.microsoft.com/office/drawing/2014/main" id="{B64766E1-A642-D4A1-800F-CA37B890E482}"/>
              </a:ext>
            </a:extLst>
          </p:cNvPr>
          <p:cNvSpPr/>
          <p:nvPr/>
        </p:nvSpPr>
        <p:spPr>
          <a:xfrm>
            <a:off x="66675" y="5915025"/>
            <a:ext cx="838200" cy="942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61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600" dirty="0"/>
              <a:t>Μαθησιακά αποτελέσματα κεφαλαίου</a:t>
            </a:r>
            <a:endParaRPr lang="en-US" sz="3600" dirty="0"/>
          </a:p>
        </p:txBody>
      </p:sp>
      <p:sp>
        <p:nvSpPr>
          <p:cNvPr id="3" name="Content Placeholder 2"/>
          <p:cNvSpPr>
            <a:spLocks noGrp="1"/>
          </p:cNvSpPr>
          <p:nvPr>
            <p:ph type="body" idx="1"/>
          </p:nvPr>
        </p:nvSpPr>
        <p:spPr/>
        <p:txBody>
          <a:bodyPr>
            <a:normAutofit fontScale="92500" lnSpcReduction="20000"/>
          </a:bodyPr>
          <a:lstStyle/>
          <a:p>
            <a:pPr marL="0" indent="0">
              <a:buNone/>
            </a:pPr>
            <a:r>
              <a:rPr lang="el-GR" sz="2400" dirty="0"/>
              <a:t>Έχοντας μελετήσει αυτό το κεφάλαιο θα είστε σε θέση να:</a:t>
            </a:r>
          </a:p>
          <a:p>
            <a:pPr lvl="0"/>
            <a:r>
              <a:rPr lang="el-GR" sz="2400" dirty="0"/>
              <a:t>Διακρίνετε τις περιγραφικές από τις αναλυτικές δημοσκοπήσεις.</a:t>
            </a:r>
            <a:endParaRPr lang="en-US" sz="2400" dirty="0"/>
          </a:p>
          <a:p>
            <a:pPr lvl="0"/>
            <a:r>
              <a:rPr lang="el-GR" sz="2400" dirty="0"/>
              <a:t>Περιγράφετε και εφαρμόζετε διαφορετικές προσεγγίσεις τόσο για τις αναλυτικές όσο και για τις περιγραφικές δημοσκοπήσεις.</a:t>
            </a:r>
            <a:endParaRPr lang="en-US" sz="2400" dirty="0"/>
          </a:p>
          <a:p>
            <a:pPr lvl="0"/>
            <a:r>
              <a:rPr lang="el-GR" sz="2400" dirty="0"/>
              <a:t>Επιλέγετε εναλλακτικές μεθόδους συλλογής δεδομένων δημοσκοπήσεων.</a:t>
            </a:r>
            <a:endParaRPr lang="en-US" sz="2400" dirty="0"/>
          </a:p>
          <a:p>
            <a:pPr lvl="0"/>
            <a:r>
              <a:rPr lang="el-GR" sz="2400" dirty="0"/>
              <a:t>Υλοποιείτε ειδικές προσεγγίσεις για τη μεγιστοποίηση του ποσοστού απόκρισης στις δημοσκοπήσεις οργανισμών.</a:t>
            </a:r>
            <a:endParaRPr lang="en-US" sz="2400" dirty="0"/>
          </a:p>
          <a:p>
            <a:pPr lvl="0"/>
            <a:r>
              <a:rPr lang="el-GR" sz="2400" dirty="0"/>
              <a:t>Κάνετε βήματα για να αντιμετωπίσετε κάποιους από τους περιορισμούς του σχεδιασμού δημοσκοπήσεων.</a:t>
            </a:r>
            <a:endParaRPr lang="en-US" sz="2400" dirty="0"/>
          </a:p>
        </p:txBody>
      </p:sp>
    </p:spTree>
    <p:extLst>
      <p:ext uri="{BB962C8B-B14F-4D97-AF65-F5344CB8AC3E}">
        <p14:creationId xmlns:p14="http://schemas.microsoft.com/office/powerpoint/2010/main" val="3815270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Τι είναι μία Δημοσκόπηση;</a:t>
            </a:r>
            <a:endParaRPr lang="en-US" dirty="0"/>
          </a:p>
        </p:txBody>
      </p:sp>
      <p:sp>
        <p:nvSpPr>
          <p:cNvPr id="3" name="Content Placeholder 2"/>
          <p:cNvSpPr>
            <a:spLocks noGrp="1"/>
          </p:cNvSpPr>
          <p:nvPr>
            <p:ph type="body" idx="1"/>
          </p:nvPr>
        </p:nvSpPr>
        <p:spPr/>
        <p:txBody>
          <a:bodyPr>
            <a:normAutofit/>
          </a:bodyPr>
          <a:lstStyle/>
          <a:p>
            <a:r>
              <a:rPr lang="el-GR" sz="2400" dirty="0"/>
              <a:t>Είναι μία λεπτομερειακή και ποσοτικοποιημένη περιγραφή ενός πληθυσμού – ένας ακριβής χάρτης, ή μία ακριβής μέτρηση του δυναμικού</a:t>
            </a:r>
            <a:r>
              <a:rPr lang="en-US" sz="2400" dirty="0"/>
              <a:t> </a:t>
            </a:r>
          </a:p>
          <a:p>
            <a:r>
              <a:rPr lang="el-GR" sz="2400" dirty="0"/>
              <a:t>Συστηματική συλλογή των δεδομένων</a:t>
            </a:r>
            <a:r>
              <a:rPr lang="en-US" sz="2400" dirty="0"/>
              <a:t> </a:t>
            </a:r>
            <a:endParaRPr lang="el-GR" sz="2400" dirty="0"/>
          </a:p>
          <a:p>
            <a:r>
              <a:rPr lang="el-GR" sz="2400" dirty="0"/>
              <a:t>Γκάλοπ </a:t>
            </a:r>
            <a:r>
              <a:rPr lang="en-GB" sz="2400" dirty="0"/>
              <a:t>, </a:t>
            </a:r>
            <a:r>
              <a:rPr lang="el-GR" sz="2400" dirty="0"/>
              <a:t>απόψεις</a:t>
            </a:r>
            <a:r>
              <a:rPr lang="en-GB" sz="2400" dirty="0"/>
              <a:t>, </a:t>
            </a:r>
            <a:r>
              <a:rPr lang="el-GR" sz="2400" dirty="0"/>
              <a:t>οπτικές των πληθυσμών</a:t>
            </a:r>
            <a:endParaRPr lang="en-GB" sz="2400" dirty="0"/>
          </a:p>
          <a:p>
            <a:r>
              <a:rPr lang="el-GR" sz="2400" dirty="0"/>
              <a:t>Συνήθως γίνεται σε ένα αντιπροσωπευτικό πληθυσμό, αλλά η </a:t>
            </a:r>
            <a:r>
              <a:rPr lang="el-GR" sz="2400" i="1" u="sng" dirty="0"/>
              <a:t>απογραφή </a:t>
            </a:r>
            <a:r>
              <a:rPr lang="el-GR" sz="2400" dirty="0"/>
              <a:t>είναι η μελέτη όλων των μελών ενός δεδομένου πληθυσμού </a:t>
            </a:r>
            <a:endParaRPr lang="en-GB" sz="2400" dirty="0"/>
          </a:p>
          <a:p>
            <a:endParaRPr lang="en-US" sz="2400" dirty="0"/>
          </a:p>
        </p:txBody>
      </p:sp>
    </p:spTree>
    <p:extLst>
      <p:ext uri="{BB962C8B-B14F-4D97-AF65-F5344CB8AC3E}">
        <p14:creationId xmlns:p14="http://schemas.microsoft.com/office/powerpoint/2010/main" val="1250033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Είδη Δημοσκοπήσεων</a:t>
            </a:r>
            <a:endParaRPr lang="en-US" dirty="0"/>
          </a:p>
        </p:txBody>
      </p:sp>
      <p:graphicFrame>
        <p:nvGraphicFramePr>
          <p:cNvPr id="8" name="Diagram 7"/>
          <p:cNvGraphicFramePr/>
          <p:nvPr>
            <p:extLst>
              <p:ext uri="{D42A27DB-BD31-4B8C-83A1-F6EECF244321}">
                <p14:modId xmlns:p14="http://schemas.microsoft.com/office/powerpoint/2010/main" val="3823009868"/>
              </p:ext>
            </p:extLst>
          </p:nvPr>
        </p:nvGraphicFramePr>
        <p:xfrm>
          <a:off x="428416" y="1397000"/>
          <a:ext cx="8258384"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121776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l-GR" dirty="0"/>
              <a:t>Περιγραφικές δημοσκοπήσεις</a:t>
            </a:r>
            <a:endParaRPr lang="en-US" dirty="0"/>
          </a:p>
        </p:txBody>
      </p:sp>
      <p:sp>
        <p:nvSpPr>
          <p:cNvPr id="8" name="Content Placeholder 7"/>
          <p:cNvSpPr>
            <a:spLocks noGrp="1"/>
          </p:cNvSpPr>
          <p:nvPr>
            <p:ph type="body" idx="1"/>
          </p:nvPr>
        </p:nvSpPr>
        <p:spPr>
          <a:xfrm>
            <a:off x="457200" y="1600200"/>
            <a:ext cx="4622800" cy="4525963"/>
          </a:xfrm>
        </p:spPr>
        <p:txBody>
          <a:bodyPr>
            <a:normAutofit/>
          </a:bodyPr>
          <a:lstStyle/>
          <a:p>
            <a:r>
              <a:rPr lang="el-GR" sz="2400" dirty="0"/>
              <a:t>Σχεδιάζονται για να μετρήσουν </a:t>
            </a:r>
            <a:r>
              <a:rPr lang="el-GR" sz="2400" i="1" dirty="0"/>
              <a:t>τι</a:t>
            </a:r>
            <a:r>
              <a:rPr lang="el-GR" sz="2400" dirty="0"/>
              <a:t> έχει συμβεί, παρά το </a:t>
            </a:r>
            <a:r>
              <a:rPr lang="el-GR" sz="2400" i="1" dirty="0"/>
              <a:t>γιατί</a:t>
            </a:r>
            <a:r>
              <a:rPr lang="el-GR" sz="2400" dirty="0"/>
              <a:t>. </a:t>
            </a:r>
          </a:p>
          <a:p>
            <a:endParaRPr lang="el-GR" sz="2400" dirty="0"/>
          </a:p>
          <a:p>
            <a:r>
              <a:rPr lang="el-GR" sz="2400" dirty="0"/>
              <a:t>Χρησιμοποιούνται συχνά για να αναγνωρίσουν την κλίμακα και τη φύση των κοινωνικών προβλημάτων, όπως επίσης τάσεις, αξίες και απόψεις.</a:t>
            </a:r>
          </a:p>
          <a:p>
            <a:pPr marL="342900" indent="0">
              <a:buNone/>
            </a:pPr>
            <a:endParaRPr lang="en-US" sz="2400" dirty="0"/>
          </a:p>
        </p:txBody>
      </p:sp>
      <p:pic>
        <p:nvPicPr>
          <p:cNvPr id="9" name="Picture 2" descr="https://upload.wikimedia.org/wikipedia/commons/thumb/5/5e/2008_Democratic_Primary_Opinion_Polling-Delegate_Proportionate.png/1280px-2008_Democratic_Primary_Opinion_Polling-Delegate_Proportionat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5862" y="2481302"/>
            <a:ext cx="3441905" cy="219192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12586070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Αναλυτικές Δημοσκοπήσεις</a:t>
            </a:r>
            <a:endParaRPr lang="en-US" dirty="0"/>
          </a:p>
        </p:txBody>
      </p:sp>
      <p:sp>
        <p:nvSpPr>
          <p:cNvPr id="3" name="Content Placeholder 2"/>
          <p:cNvSpPr>
            <a:spLocks noGrp="1"/>
          </p:cNvSpPr>
          <p:nvPr>
            <p:ph type="body" idx="1"/>
          </p:nvPr>
        </p:nvSpPr>
        <p:spPr/>
        <p:txBody>
          <a:bodyPr/>
          <a:lstStyle/>
          <a:p>
            <a:r>
              <a:rPr lang="el-GR" sz="2400" dirty="0"/>
              <a:t>Μπορεί να προκύψουν από περιγραφικές δημοσκοπήσεις</a:t>
            </a:r>
            <a:endParaRPr lang="en-US" sz="2400" dirty="0"/>
          </a:p>
          <a:p>
            <a:r>
              <a:rPr lang="el-GR" sz="2400" dirty="0"/>
              <a:t>Επιχειρούν να ελέγξουν μία θεωρία στο πεδίο, έχοντας σαν κύριο σκοπό την εξερεύνηση και τη δοκιμή των συσχετίσεων μεταξύ των μεταβλητών</a:t>
            </a:r>
            <a:r>
              <a:rPr lang="en-US" sz="2400" dirty="0"/>
              <a:t> </a:t>
            </a:r>
            <a:endParaRPr lang="el-GR" sz="2400" dirty="0"/>
          </a:p>
          <a:p>
            <a:r>
              <a:rPr lang="el-GR" sz="2400" dirty="0"/>
              <a:t>Πιο αποτελεσματικές με μεγάλα μεγέθη δειγμάτων</a:t>
            </a:r>
            <a:endParaRPr lang="en-GB" sz="2400" dirty="0"/>
          </a:p>
          <a:p>
            <a:pPr marL="342900" indent="0">
              <a:buNone/>
            </a:pPr>
            <a:endParaRPr lang="en-US" sz="2400" dirty="0"/>
          </a:p>
        </p:txBody>
      </p:sp>
    </p:spTree>
    <p:extLst>
      <p:ext uri="{BB962C8B-B14F-4D97-AF65-F5344CB8AC3E}">
        <p14:creationId xmlns:p14="http://schemas.microsoft.com/office/powerpoint/2010/main" val="295214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0850"/>
            <a:ext cx="8229600" cy="1097279"/>
          </a:xfrm>
        </p:spPr>
        <p:txBody>
          <a:bodyPr>
            <a:noAutofit/>
          </a:bodyPr>
          <a:lstStyle/>
          <a:p>
            <a:r>
              <a:rPr lang="el-GR" sz="3200" dirty="0"/>
              <a:t>Φάσεις στη Διαδικασία μιας Δημοσκόπησης </a:t>
            </a:r>
            <a:r>
              <a:rPr lang="en-GB" sz="3200" dirty="0"/>
              <a:t>: </a:t>
            </a:r>
            <a:r>
              <a:rPr lang="el-GR" sz="3200" dirty="0"/>
              <a:t>Φάση 1, Σχεδιασμός  δημοσκόπησης και προκαταρκτικός προγραμματισμός</a:t>
            </a:r>
            <a:endParaRPr lang="en-US" sz="3200" dirty="0"/>
          </a:p>
        </p:txBody>
      </p:sp>
      <p:sp>
        <p:nvSpPr>
          <p:cNvPr id="3" name="Content Placeholder 2"/>
          <p:cNvSpPr>
            <a:spLocks noGrp="1"/>
          </p:cNvSpPr>
          <p:nvPr>
            <p:ph type="body" idx="1"/>
          </p:nvPr>
        </p:nvSpPr>
        <p:spPr/>
        <p:txBody>
          <a:bodyPr>
            <a:normAutofit/>
          </a:bodyPr>
          <a:lstStyle/>
          <a:p>
            <a:pPr marL="457200" indent="-457200">
              <a:buAutoNum type="arabicPeriod"/>
            </a:pPr>
            <a:r>
              <a:rPr lang="el-GR" sz="2400" dirty="0"/>
              <a:t>Προσδιορίστε τα κεντρικά ερευνητικά ερωτήματα στα οποία καλείται να απαντήσει η έρευνα. </a:t>
            </a:r>
          </a:p>
          <a:p>
            <a:pPr marL="457200" indent="-457200">
              <a:buAutoNum type="arabicPeriod"/>
            </a:pPr>
            <a:r>
              <a:rPr lang="el-GR" sz="2400" dirty="0"/>
              <a:t>Καθιερώστε το πλαίσιο αναφοράς του ερευνητή</a:t>
            </a:r>
            <a:r>
              <a:rPr lang="en-US" sz="2400" dirty="0"/>
              <a:t> (</a:t>
            </a:r>
            <a:r>
              <a:rPr lang="el-GR" sz="2400" dirty="0"/>
              <a:t>πληθυσμός</a:t>
            </a:r>
            <a:r>
              <a:rPr lang="en-US" sz="2400" dirty="0"/>
              <a:t>, </a:t>
            </a:r>
            <a:r>
              <a:rPr lang="el-GR" sz="2400" dirty="0"/>
              <a:t>μέγεθος δείγματος</a:t>
            </a:r>
            <a:r>
              <a:rPr lang="en-US" sz="2400" dirty="0"/>
              <a:t>, </a:t>
            </a:r>
            <a:r>
              <a:rPr lang="el-GR" sz="2400" dirty="0"/>
              <a:t>κτλ</a:t>
            </a:r>
            <a:r>
              <a:rPr lang="en-US" sz="2400" dirty="0"/>
              <a:t>.)</a:t>
            </a:r>
          </a:p>
          <a:p>
            <a:pPr marL="457200" indent="-457200">
              <a:buAutoNum type="arabicPeriod"/>
            </a:pPr>
            <a:r>
              <a:rPr lang="el-GR" sz="2400" dirty="0"/>
              <a:t>Επιλέξτε (και ακολουθήστε) τον κατάλληλο προϋπολογισμό</a:t>
            </a:r>
            <a:endParaRPr lang="en-US" sz="2400" dirty="0"/>
          </a:p>
          <a:p>
            <a:pPr marL="457200" indent="-457200">
              <a:buAutoNum type="arabicPeriod"/>
            </a:pPr>
            <a:r>
              <a:rPr lang="el-GR" sz="2400" dirty="0"/>
              <a:t>Σχεδιάστε τα εργαλεία ή</a:t>
            </a:r>
            <a:r>
              <a:rPr lang="en-US" sz="2400" dirty="0"/>
              <a:t> </a:t>
            </a:r>
            <a:r>
              <a:rPr lang="el-GR" sz="2400" dirty="0"/>
              <a:t>βρείτε</a:t>
            </a:r>
            <a:r>
              <a:rPr lang="en-US" sz="2400" dirty="0"/>
              <a:t> </a:t>
            </a:r>
            <a:r>
              <a:rPr lang="el-GR" sz="2400" dirty="0"/>
              <a:t>μία κατάλληλη έγκυρη κλίμακα</a:t>
            </a:r>
            <a:r>
              <a:rPr lang="en-US" sz="2400" dirty="0"/>
              <a:t> </a:t>
            </a:r>
          </a:p>
          <a:p>
            <a:endParaRPr lang="en-US" sz="2400" dirty="0"/>
          </a:p>
        </p:txBody>
      </p:sp>
    </p:spTree>
    <p:extLst>
      <p:ext uri="{BB962C8B-B14F-4D97-AF65-F5344CB8AC3E}">
        <p14:creationId xmlns:p14="http://schemas.microsoft.com/office/powerpoint/2010/main" val="11365832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600" dirty="0"/>
              <a:t>Φάσεις στη Διαδικασία μιας Δημοσκόπησης</a:t>
            </a:r>
            <a:r>
              <a:rPr lang="en-GB" sz="3600" dirty="0"/>
              <a:t>: </a:t>
            </a:r>
            <a:r>
              <a:rPr lang="el-GR" sz="3600" dirty="0"/>
              <a:t>Φάση 2</a:t>
            </a:r>
            <a:r>
              <a:rPr lang="en-GB" sz="3600" dirty="0"/>
              <a:t>, </a:t>
            </a:r>
            <a:r>
              <a:rPr lang="el-GR" sz="3600" dirty="0"/>
              <a:t>Προ - έλεγχος</a:t>
            </a:r>
            <a:endParaRPr lang="en-US" sz="3600" dirty="0"/>
          </a:p>
        </p:txBody>
      </p:sp>
      <p:sp>
        <p:nvSpPr>
          <p:cNvPr id="3" name="Content Placeholder 2"/>
          <p:cNvSpPr>
            <a:spLocks noGrp="1"/>
          </p:cNvSpPr>
          <p:nvPr>
            <p:ph type="body" idx="1"/>
          </p:nvPr>
        </p:nvSpPr>
        <p:spPr/>
        <p:txBody>
          <a:bodyPr>
            <a:normAutofit/>
          </a:bodyPr>
          <a:lstStyle/>
          <a:p>
            <a:pPr marL="457200" indent="-457200">
              <a:buFont typeface="Arial" panose="020B0604020202020204" pitchFamily="34" charset="0"/>
              <a:buAutoNum type="arabicPeriod"/>
            </a:pPr>
            <a:r>
              <a:rPr lang="el-GR" sz="2400" dirty="0"/>
              <a:t>Καθορίστε τι θέλετε να ελέγξετε επακριβώς </a:t>
            </a:r>
            <a:r>
              <a:rPr lang="en-GB" sz="2400" dirty="0"/>
              <a:t>(</a:t>
            </a:r>
            <a:r>
              <a:rPr lang="el-GR" sz="2400" dirty="0"/>
              <a:t>τις οδηγίες</a:t>
            </a:r>
            <a:r>
              <a:rPr lang="en-GB" sz="2400" dirty="0"/>
              <a:t>, </a:t>
            </a:r>
            <a:r>
              <a:rPr lang="el-GR" sz="2400" dirty="0"/>
              <a:t>την εγκυρότητα των ερωτήσεων</a:t>
            </a:r>
            <a:r>
              <a:rPr lang="en-GB" sz="2400" dirty="0"/>
              <a:t>, </a:t>
            </a:r>
            <a:r>
              <a:rPr lang="el-GR" sz="2400" dirty="0"/>
              <a:t>το μήκος του ερωτηματολογίου κτλ</a:t>
            </a:r>
            <a:r>
              <a:rPr lang="en-GB" sz="2400" dirty="0"/>
              <a:t>.)</a:t>
            </a:r>
          </a:p>
          <a:p>
            <a:pPr marL="457200" indent="-457200">
              <a:buAutoNum type="arabicPeriod"/>
            </a:pPr>
            <a:r>
              <a:rPr lang="el-GR" sz="2400" dirty="0"/>
              <a:t>Ελέγξτε το δειγματοληπτικό πλαίσιο (είναι αντιπροσωπευτικό του πληθυσμού στόχου;)</a:t>
            </a:r>
            <a:r>
              <a:rPr lang="en-US" sz="2400" dirty="0"/>
              <a:t> </a:t>
            </a:r>
            <a:endParaRPr lang="el-GR" sz="2400" dirty="0"/>
          </a:p>
          <a:p>
            <a:pPr marL="457200" indent="-457200">
              <a:buAutoNum type="arabicPeriod"/>
            </a:pPr>
            <a:r>
              <a:rPr lang="el-GR" sz="2400" dirty="0"/>
              <a:t>Ελέγξτε τις ερωτήσεις </a:t>
            </a:r>
            <a:r>
              <a:rPr lang="en-US" sz="2400" dirty="0"/>
              <a:t>(</a:t>
            </a:r>
            <a:r>
              <a:rPr lang="el-GR" sz="2400" dirty="0"/>
              <a:t>είναι κατάλληλες</a:t>
            </a:r>
            <a:r>
              <a:rPr lang="en-US" sz="2400" dirty="0"/>
              <a:t>? </a:t>
            </a:r>
            <a:r>
              <a:rPr lang="el-GR" sz="2400" dirty="0"/>
              <a:t>Θα</a:t>
            </a:r>
            <a:r>
              <a:rPr lang="en-US" sz="2400" dirty="0"/>
              <a:t> </a:t>
            </a:r>
            <a:r>
              <a:rPr lang="el-GR" sz="2400" dirty="0"/>
              <a:t>εκμαιεύσουν τα δεδομένα που χρειάζεστε;</a:t>
            </a:r>
            <a:r>
              <a:rPr lang="en-US" sz="2400" dirty="0"/>
              <a:t>)</a:t>
            </a:r>
          </a:p>
          <a:p>
            <a:pPr marL="457200" indent="-457200">
              <a:buAutoNum type="arabicPeriod"/>
            </a:pPr>
            <a:r>
              <a:rPr lang="el-GR" sz="2400" dirty="0"/>
              <a:t>Ελέγξτε τα εργαλεία συλλογής δεδομένων</a:t>
            </a:r>
            <a:r>
              <a:rPr lang="en-US" sz="2400" dirty="0"/>
              <a:t> </a:t>
            </a:r>
          </a:p>
          <a:p>
            <a:endParaRPr lang="en-US" sz="2400" dirty="0"/>
          </a:p>
        </p:txBody>
      </p:sp>
    </p:spTree>
    <p:extLst>
      <p:ext uri="{BB962C8B-B14F-4D97-AF65-F5344CB8AC3E}">
        <p14:creationId xmlns:p14="http://schemas.microsoft.com/office/powerpoint/2010/main" val="5256397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Φάσεις στη Διαδικασία μιας Δημοσκόπησης</a:t>
            </a:r>
            <a:endParaRPr lang="en-US" sz="3600" dirty="0"/>
          </a:p>
        </p:txBody>
      </p:sp>
      <p:sp>
        <p:nvSpPr>
          <p:cNvPr id="3" name="Content Placeholder 2"/>
          <p:cNvSpPr>
            <a:spLocks noGrp="1"/>
          </p:cNvSpPr>
          <p:nvPr>
            <p:ph type="body" idx="1"/>
          </p:nvPr>
        </p:nvSpPr>
        <p:spPr/>
        <p:txBody>
          <a:bodyPr>
            <a:normAutofit fontScale="92500" lnSpcReduction="20000"/>
          </a:bodyPr>
          <a:lstStyle/>
          <a:p>
            <a:r>
              <a:rPr lang="el-GR" sz="2400" b="1" dirty="0"/>
              <a:t>Φάση</a:t>
            </a:r>
            <a:r>
              <a:rPr lang="en-US" sz="2400" b="1" dirty="0"/>
              <a:t> 3: </a:t>
            </a:r>
            <a:r>
              <a:rPr lang="el-GR" sz="2400" b="1" dirty="0"/>
              <a:t>Τελικός σχεδιασμός έρευνας και προγραμματισμός </a:t>
            </a:r>
            <a:endParaRPr lang="el-GR" sz="2400" dirty="0"/>
          </a:p>
          <a:p>
            <a:pPr lvl="1"/>
            <a:r>
              <a:rPr lang="el-GR" sz="2400" dirty="0"/>
              <a:t>Επιλύστε ότι θέματα προέκυψαν από τον προ </a:t>
            </a:r>
            <a:r>
              <a:rPr lang="mr-IN" sz="2400" dirty="0"/>
              <a:t>–</a:t>
            </a:r>
            <a:r>
              <a:rPr lang="el-GR" sz="2400" dirty="0"/>
              <a:t> έλεγχο</a:t>
            </a:r>
            <a:endParaRPr lang="en-US" sz="2400" dirty="0"/>
          </a:p>
          <a:p>
            <a:r>
              <a:rPr lang="el-GR" sz="2400" b="1" dirty="0"/>
              <a:t>Φάση</a:t>
            </a:r>
            <a:r>
              <a:rPr lang="en-US" sz="2400" b="1" dirty="0"/>
              <a:t> 4: </a:t>
            </a:r>
            <a:r>
              <a:rPr lang="el-GR" sz="2400" b="1" dirty="0"/>
              <a:t>Συλλογή δεδομένων </a:t>
            </a:r>
          </a:p>
          <a:p>
            <a:pPr lvl="1"/>
            <a:r>
              <a:rPr lang="el-GR" sz="2400" dirty="0"/>
              <a:t>Παρακολουθήστε τον ρυθμό των συνεντεύξεων που ολοκληρώνονται και του ποσοστού μη-απόκρισης</a:t>
            </a:r>
            <a:r>
              <a:rPr lang="en-US" sz="2400" dirty="0"/>
              <a:t> </a:t>
            </a:r>
            <a:endParaRPr lang="en-GB" sz="2400" b="1" dirty="0"/>
          </a:p>
          <a:p>
            <a:r>
              <a:rPr lang="el-GR" sz="2400" b="1" dirty="0"/>
              <a:t>Φάση</a:t>
            </a:r>
            <a:r>
              <a:rPr lang="en-US" sz="2400" b="1" dirty="0"/>
              <a:t> </a:t>
            </a:r>
            <a:r>
              <a:rPr lang="el-GR" sz="2400" b="1" dirty="0"/>
              <a:t>5</a:t>
            </a:r>
            <a:r>
              <a:rPr lang="en-US" sz="2400" b="1" dirty="0"/>
              <a:t>: </a:t>
            </a:r>
            <a:r>
              <a:rPr lang="el-GR" sz="2400" b="1" dirty="0"/>
              <a:t>Κωδικοποίηση, ανάλυση, και αναφορά δεδομένων</a:t>
            </a:r>
            <a:endParaRPr lang="en-US" sz="2400" b="1" dirty="0"/>
          </a:p>
          <a:p>
            <a:pPr lvl="1"/>
            <a:r>
              <a:rPr lang="el-GR" sz="2400" dirty="0" err="1"/>
              <a:t>Αποδώστε</a:t>
            </a:r>
            <a:r>
              <a:rPr lang="el-GR" sz="2400" dirty="0"/>
              <a:t> έναν αριθμό στις απαντήσεις της κάθε ερώτησης της δημοσκόπησης, οι οποίοι καταχωρούνται στην εγγραφή που αφορά τις απαντήσεις ενός ερωτώμενου</a:t>
            </a:r>
            <a:r>
              <a:rPr lang="en-US" sz="2400" dirty="0"/>
              <a:t> </a:t>
            </a:r>
            <a:endParaRPr lang="el-GR" sz="2400" dirty="0"/>
          </a:p>
          <a:p>
            <a:pPr lvl="1"/>
            <a:r>
              <a:rPr lang="el-GR" sz="2400" dirty="0"/>
              <a:t>Καθαρίστε τα δεδομένα</a:t>
            </a:r>
            <a:endParaRPr lang="en-US" sz="2400" dirty="0"/>
          </a:p>
        </p:txBody>
      </p:sp>
    </p:spTree>
    <p:extLst>
      <p:ext uri="{BB962C8B-B14F-4D97-AF65-F5344CB8AC3E}">
        <p14:creationId xmlns:p14="http://schemas.microsoft.com/office/powerpoint/2010/main" val="239502358"/>
      </p:ext>
    </p:extLst>
  </p:cSld>
  <p:clrMapOvr>
    <a:masterClrMapping/>
  </p:clrMapOvr>
</p:sld>
</file>

<file path=ppt/theme/theme1.xml><?xml version="1.0" encoding="utf-8"?>
<a:theme xmlns:a="http://schemas.openxmlformats.org/drawingml/2006/main" name="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8853DB5E-1FD5-634D-BF65-6CD7B6D96AE4}"/>
    </a:ext>
  </a:extLst>
</a:theme>
</file>

<file path=ppt/theme/theme2.xml><?xml version="1.0" encoding="utf-8"?>
<a:theme xmlns:a="http://schemas.openxmlformats.org/drawingml/2006/main" name="1_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C6603481-B2A6-BB44-B51B-8EBA11D29A7F}"/>
    </a:ext>
  </a:ext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508 Lecture</Template>
  <TotalTime>16</TotalTime>
  <Words>1319</Words>
  <Application>Microsoft Macintosh PowerPoint</Application>
  <PresentationFormat>On-screen Show (4:3)</PresentationFormat>
  <Paragraphs>108</Paragraphs>
  <Slides>18</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18</vt:i4>
      </vt:variant>
    </vt:vector>
  </HeadingPairs>
  <TitlesOfParts>
    <vt:vector size="25" baseType="lpstr">
      <vt:lpstr>Apparat</vt:lpstr>
      <vt:lpstr>Arial</vt:lpstr>
      <vt:lpstr>Calibri</vt:lpstr>
      <vt:lpstr>Noto Sans Symbols</vt:lpstr>
      <vt:lpstr>Times New Roman</vt:lpstr>
      <vt:lpstr>508 Lecture</vt:lpstr>
      <vt:lpstr>1_508 Lecture</vt:lpstr>
      <vt:lpstr>Η Ερευνητική Μεθοδολογία στον Πραγματικό  Κόσμο </vt:lpstr>
      <vt:lpstr>Μαθησιακά αποτελέσματα κεφαλαίου</vt:lpstr>
      <vt:lpstr>Τι είναι μία Δημοσκόπηση;</vt:lpstr>
      <vt:lpstr>Είδη Δημοσκοπήσεων</vt:lpstr>
      <vt:lpstr>Περιγραφικές δημοσκοπήσεις</vt:lpstr>
      <vt:lpstr>Αναλυτικές Δημοσκοπήσεις</vt:lpstr>
      <vt:lpstr>Φάσεις στη Διαδικασία μιας Δημοσκόπησης : Φάση 1, Σχεδιασμός  δημοσκόπησης και προκαταρκτικός προγραμματισμός</vt:lpstr>
      <vt:lpstr>Φάσεις στη Διαδικασία μιας Δημοσκόπησης: Φάση 2, Προ - έλεγχος</vt:lpstr>
      <vt:lpstr>Φάσεις στη Διαδικασία μιας Δημοσκόπησης</vt:lpstr>
      <vt:lpstr>Επιλογή μίας μεθόδου δημοσκόπησης: Ταχυδρομικά ερωτηματολόγια</vt:lpstr>
      <vt:lpstr>Επιλογή μίας μεθόδου δημοσκόπησης: Διανομή και επί τόπου συλλογή ερωτηματολογίου</vt:lpstr>
      <vt:lpstr>Επιλογή μίας μεθόδου δημοσκόπησης: Διαδικτυακά ερωτηματολόγια</vt:lpstr>
      <vt:lpstr>Επιλογή μίας μεθόδου δημοσκόπησης: Ερωτηματολόγια που συμπληρώνονται από συνεντεύκτη</vt:lpstr>
      <vt:lpstr>Η δημοσκόπηση απόψεων προσωπικού </vt:lpstr>
      <vt:lpstr>Διανομή Δημοσκοπήσεων</vt:lpstr>
      <vt:lpstr>Μείωση Πηγών Σφάλματος</vt:lpstr>
      <vt:lpstr>Βελτίωση Ποσοστών Απόκρισης</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Ερευνητική Μεθοδολογία στον Πραγματικό  Κόσμο </dc:title>
  <dc:creator>Pavlos Delias</dc:creator>
  <cp:lastModifiedBy>Pavlos Delias</cp:lastModifiedBy>
  <cp:revision>2</cp:revision>
  <dcterms:created xsi:type="dcterms:W3CDTF">2023-09-07T07:36:38Z</dcterms:created>
  <dcterms:modified xsi:type="dcterms:W3CDTF">2023-09-07T07:53:14Z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682739</vt:lpwstr>
  </property>
  <property fmtid="{D5CDD505-2E9C-101B-9397-08002B2CF9AE}" pid="3" name="Offisync_ServerID">
    <vt:lpwstr>7e960520-0e88-4f05-9fa0-24079b61e486</vt:lpwstr>
  </property>
  <property fmtid="{D5CDD505-2E9C-101B-9397-08002B2CF9AE}" pid="4" name="Offisync_UpdateToken">
    <vt:lpwstr>2</vt:lpwstr>
  </property>
  <property fmtid="{D5CDD505-2E9C-101B-9397-08002B2CF9AE}" pid="5" name="Jive_VersionGuid">
    <vt:lpwstr>2e874262-9747-49d3-bf1e-677aeb587663</vt:lpwstr>
  </property>
  <property fmtid="{D5CDD505-2E9C-101B-9397-08002B2CF9AE}" pid="6" name="Offisync_ProviderInitializationData">
    <vt:lpwstr>https://neo.pearson.com</vt:lpwstr>
  </property>
  <property fmtid="{D5CDD505-2E9C-101B-9397-08002B2CF9AE}" pid="7" name="Jive_LatestUserAccountName">
    <vt:lpwstr>joel</vt:lpwstr>
  </property>
</Properties>
</file>