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1"/>
  </p:notesMasterIdLst>
  <p:handoutMasterIdLst>
    <p:handoutMasterId r:id="rId22"/>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9" r:id="rId15"/>
    <p:sldId id="268" r:id="rId16"/>
    <p:sldId id="270" r:id="rId17"/>
    <p:sldId id="271" r:id="rId18"/>
    <p:sldId id="272" r:id="rId19"/>
    <p:sldId id="306" r:id="rId2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84" autoAdjust="0"/>
    <p:restoredTop sz="96327" autoAdjust="0"/>
  </p:normalViewPr>
  <p:slideViewPr>
    <p:cSldViewPr snapToGrid="0" snapToObjects="1">
      <p:cViewPr varScale="1">
        <p:scale>
          <a:sx n="101" d="100"/>
          <a:sy n="101" d="100"/>
        </p:scale>
        <p:origin x="1264"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9079BA-3D8D-F54B-B6D2-683EB19B5A89}" type="doc">
      <dgm:prSet loTypeId="urn:microsoft.com/office/officeart/2005/8/layout/hList1" loCatId="" qsTypeId="urn:microsoft.com/office/officeart/2005/8/quickstyle/simple4" qsCatId="simple" csTypeId="urn:microsoft.com/office/officeart/2005/8/colors/accent6_2" csCatId="accent6" phldr="1"/>
      <dgm:spPr/>
      <dgm:t>
        <a:bodyPr/>
        <a:lstStyle/>
        <a:p>
          <a:endParaRPr lang="en-US"/>
        </a:p>
      </dgm:t>
    </dgm:pt>
    <dgm:pt modelId="{1CE3292A-A666-6A47-AB67-277714629851}">
      <dgm:prSet phldrT="[Text]">
        <dgm:style>
          <a:lnRef idx="3">
            <a:schemeClr val="lt1"/>
          </a:lnRef>
          <a:fillRef idx="1">
            <a:schemeClr val="accent5"/>
          </a:fillRef>
          <a:effectRef idx="1">
            <a:schemeClr val="accent5"/>
          </a:effectRef>
          <a:fontRef idx="minor">
            <a:schemeClr val="lt1"/>
          </a:fontRef>
        </dgm:style>
      </dgm:prSet>
      <dgm:spPr/>
      <dgm:t>
        <a:bodyPr/>
        <a:lstStyle/>
        <a:p>
          <a:r>
            <a:rPr lang="el-GR" b="1" dirty="0"/>
            <a:t>Περιγραφικές</a:t>
          </a:r>
          <a:endParaRPr lang="en-US" dirty="0"/>
        </a:p>
      </dgm:t>
    </dgm:pt>
    <dgm:pt modelId="{5227D4D4-5930-4E4D-AC5E-4DFD1BC3EF88}" type="parTrans" cxnId="{990A2554-232F-8142-B973-3812BA0B1FF1}">
      <dgm:prSet/>
      <dgm:spPr/>
      <dgm:t>
        <a:bodyPr/>
        <a:lstStyle/>
        <a:p>
          <a:endParaRPr lang="en-US"/>
        </a:p>
      </dgm:t>
    </dgm:pt>
    <dgm:pt modelId="{AD0BEDBC-A998-1046-97BC-C0A81BE0BABC}" type="sibTrans" cxnId="{990A2554-232F-8142-B973-3812BA0B1FF1}">
      <dgm:prSet/>
      <dgm:spPr/>
      <dgm:t>
        <a:bodyPr/>
        <a:lstStyle/>
        <a:p>
          <a:endParaRPr lang="en-US"/>
        </a:p>
      </dgm:t>
    </dgm:pt>
    <dgm:pt modelId="{0CFC98C9-543E-CA48-B95C-F693ED8FEE81}">
      <dgm:prSet phldrT="[Text]">
        <dgm:style>
          <a:lnRef idx="2">
            <a:schemeClr val="accent5"/>
          </a:lnRef>
          <a:fillRef idx="1">
            <a:schemeClr val="lt1"/>
          </a:fillRef>
          <a:effectRef idx="0">
            <a:schemeClr val="accent5"/>
          </a:effectRef>
          <a:fontRef idx="minor">
            <a:schemeClr val="dk1"/>
          </a:fontRef>
        </dgm:style>
      </dgm:prSet>
      <dgm:spPr/>
      <dgm:t>
        <a:bodyPr/>
        <a:lstStyle/>
        <a:p>
          <a:pPr marL="125413" indent="0">
            <a:buNone/>
            <a:tabLst/>
          </a:pPr>
          <a:r>
            <a:rPr lang="el-GR" dirty="0"/>
            <a:t>Επικεντρώνονται σε αντιλήψεις επιστρατεύοντας ανοιχτές ερωτήσεις</a:t>
          </a:r>
          <a:endParaRPr lang="en-US" dirty="0"/>
        </a:p>
      </dgm:t>
    </dgm:pt>
    <dgm:pt modelId="{C7DE6839-07FD-9249-94AF-9A3B2DB9C061}" type="parTrans" cxnId="{4D8DFC44-A41D-6245-8B8B-910C943C38F1}">
      <dgm:prSet/>
      <dgm:spPr/>
      <dgm:t>
        <a:bodyPr/>
        <a:lstStyle/>
        <a:p>
          <a:endParaRPr lang="en-US"/>
        </a:p>
      </dgm:t>
    </dgm:pt>
    <dgm:pt modelId="{5004C807-7C5D-5E40-83D0-2E731DCD2659}" type="sibTrans" cxnId="{4D8DFC44-A41D-6245-8B8B-910C943C38F1}">
      <dgm:prSet/>
      <dgm:spPr/>
      <dgm:t>
        <a:bodyPr/>
        <a:lstStyle/>
        <a:p>
          <a:endParaRPr lang="en-US"/>
        </a:p>
      </dgm:t>
    </dgm:pt>
    <dgm:pt modelId="{868D6FFF-275C-4646-AEE3-A597C8A179A0}">
      <dgm:prSet phldrT="[Text]">
        <dgm:style>
          <a:lnRef idx="3">
            <a:schemeClr val="lt1"/>
          </a:lnRef>
          <a:fillRef idx="1">
            <a:schemeClr val="accent5"/>
          </a:fillRef>
          <a:effectRef idx="1">
            <a:schemeClr val="accent5"/>
          </a:effectRef>
          <a:fontRef idx="minor">
            <a:schemeClr val="lt1"/>
          </a:fontRef>
        </dgm:style>
      </dgm:prSet>
      <dgm:spPr/>
      <dgm:t>
        <a:bodyPr/>
        <a:lstStyle/>
        <a:p>
          <a:r>
            <a:rPr lang="el-GR" b="1" dirty="0"/>
            <a:t>Αναλυτικές</a:t>
          </a:r>
          <a:endParaRPr lang="en-US" dirty="0"/>
        </a:p>
      </dgm:t>
    </dgm:pt>
    <dgm:pt modelId="{E9FF40E5-D728-ED4E-833D-F2470F982C82}" type="parTrans" cxnId="{14A93435-B504-BF49-9E4B-DBFBC63C18B4}">
      <dgm:prSet/>
      <dgm:spPr/>
      <dgm:t>
        <a:bodyPr/>
        <a:lstStyle/>
        <a:p>
          <a:endParaRPr lang="en-US"/>
        </a:p>
      </dgm:t>
    </dgm:pt>
    <dgm:pt modelId="{22D8CEDF-FBD1-504F-95C1-EB863C16A158}" type="sibTrans" cxnId="{14A93435-B504-BF49-9E4B-DBFBC63C18B4}">
      <dgm:prSet/>
      <dgm:spPr/>
      <dgm:t>
        <a:bodyPr/>
        <a:lstStyle/>
        <a:p>
          <a:endParaRPr lang="en-US"/>
        </a:p>
      </dgm:t>
    </dgm:pt>
    <dgm:pt modelId="{9EA642F2-1497-474C-BD1A-D98664342BE5}">
      <dgm:prSet phldrT="[Text]">
        <dgm:style>
          <a:lnRef idx="2">
            <a:schemeClr val="accent5"/>
          </a:lnRef>
          <a:fillRef idx="1">
            <a:schemeClr val="lt1"/>
          </a:fillRef>
          <a:effectRef idx="0">
            <a:schemeClr val="accent5"/>
          </a:effectRef>
          <a:fontRef idx="minor">
            <a:schemeClr val="dk1"/>
          </a:fontRef>
        </dgm:style>
      </dgm:prSet>
      <dgm:spPr/>
      <dgm:t>
        <a:bodyPr/>
        <a:lstStyle/>
        <a:p>
          <a:pPr marL="174625" indent="0">
            <a:buNone/>
            <a:tabLst/>
          </a:pPr>
          <a:r>
            <a:rPr lang="el-GR" dirty="0"/>
            <a:t>Δίνουν έμφαση στην αξιοπιστία των δεδομένων και στο στατιστικό έλεγχο των μεταβλητών, του μεγέθους του δείγματος, κτλ. </a:t>
          </a:r>
          <a:endParaRPr lang="en-US" dirty="0"/>
        </a:p>
      </dgm:t>
    </dgm:pt>
    <dgm:pt modelId="{B3CE3FDF-CBE8-9D45-ABA5-AD4C9D4DE5DC}" type="parTrans" cxnId="{11147590-DAD9-BA48-B19F-DABA3A7CA6B2}">
      <dgm:prSet/>
      <dgm:spPr/>
      <dgm:t>
        <a:bodyPr/>
        <a:lstStyle/>
        <a:p>
          <a:endParaRPr lang="en-US"/>
        </a:p>
      </dgm:t>
    </dgm:pt>
    <dgm:pt modelId="{00837EBE-6AB9-B949-B6DE-4EFA121A0030}" type="sibTrans" cxnId="{11147590-DAD9-BA48-B19F-DABA3A7CA6B2}">
      <dgm:prSet/>
      <dgm:spPr/>
      <dgm:t>
        <a:bodyPr/>
        <a:lstStyle/>
        <a:p>
          <a:endParaRPr lang="en-US"/>
        </a:p>
      </dgm:t>
    </dgm:pt>
    <dgm:pt modelId="{BC70D55D-4EDE-0B4D-93F3-016C1F5E44F7}" type="pres">
      <dgm:prSet presAssocID="{7E9079BA-3D8D-F54B-B6D2-683EB19B5A89}" presName="Name0" presStyleCnt="0">
        <dgm:presLayoutVars>
          <dgm:dir/>
          <dgm:animLvl val="lvl"/>
          <dgm:resizeHandles val="exact"/>
        </dgm:presLayoutVars>
      </dgm:prSet>
      <dgm:spPr/>
    </dgm:pt>
    <dgm:pt modelId="{674BDE09-C7BA-9943-A58B-4669EA93BDD4}" type="pres">
      <dgm:prSet presAssocID="{1CE3292A-A666-6A47-AB67-277714629851}" presName="composite" presStyleCnt="0"/>
      <dgm:spPr/>
    </dgm:pt>
    <dgm:pt modelId="{BEAF0A92-1BC0-2346-AB38-CF509CB45768}" type="pres">
      <dgm:prSet presAssocID="{1CE3292A-A666-6A47-AB67-277714629851}" presName="parTx" presStyleLbl="alignNode1" presStyleIdx="0" presStyleCnt="2">
        <dgm:presLayoutVars>
          <dgm:chMax val="0"/>
          <dgm:chPref val="0"/>
          <dgm:bulletEnabled val="1"/>
        </dgm:presLayoutVars>
      </dgm:prSet>
      <dgm:spPr/>
    </dgm:pt>
    <dgm:pt modelId="{3803D763-3A51-D94C-AD83-A5163EA65C2B}" type="pres">
      <dgm:prSet presAssocID="{1CE3292A-A666-6A47-AB67-277714629851}" presName="desTx" presStyleLbl="alignAccFollowNode1" presStyleIdx="0" presStyleCnt="2">
        <dgm:presLayoutVars>
          <dgm:bulletEnabled val="1"/>
        </dgm:presLayoutVars>
      </dgm:prSet>
      <dgm:spPr/>
    </dgm:pt>
    <dgm:pt modelId="{DCF5A24D-06BD-664C-A02C-7B87FD18C4E1}" type="pres">
      <dgm:prSet presAssocID="{AD0BEDBC-A998-1046-97BC-C0A81BE0BABC}" presName="space" presStyleCnt="0"/>
      <dgm:spPr/>
    </dgm:pt>
    <dgm:pt modelId="{138355D0-797D-4D40-AA5D-B2B4061B58C7}" type="pres">
      <dgm:prSet presAssocID="{868D6FFF-275C-4646-AEE3-A597C8A179A0}" presName="composite" presStyleCnt="0"/>
      <dgm:spPr/>
    </dgm:pt>
    <dgm:pt modelId="{6A665B18-4B68-8043-BE83-A0D2BA03D5D4}" type="pres">
      <dgm:prSet presAssocID="{868D6FFF-275C-4646-AEE3-A597C8A179A0}" presName="parTx" presStyleLbl="alignNode1" presStyleIdx="1" presStyleCnt="2">
        <dgm:presLayoutVars>
          <dgm:chMax val="0"/>
          <dgm:chPref val="0"/>
          <dgm:bulletEnabled val="1"/>
        </dgm:presLayoutVars>
      </dgm:prSet>
      <dgm:spPr/>
    </dgm:pt>
    <dgm:pt modelId="{C3DEF2C7-7307-3D4F-86F9-66E3D4734C75}" type="pres">
      <dgm:prSet presAssocID="{868D6FFF-275C-4646-AEE3-A597C8A179A0}" presName="desTx" presStyleLbl="alignAccFollowNode1" presStyleIdx="1" presStyleCnt="2">
        <dgm:presLayoutVars>
          <dgm:bulletEnabled val="1"/>
        </dgm:presLayoutVars>
      </dgm:prSet>
      <dgm:spPr/>
    </dgm:pt>
  </dgm:ptLst>
  <dgm:cxnLst>
    <dgm:cxn modelId="{14A93435-B504-BF49-9E4B-DBFBC63C18B4}" srcId="{7E9079BA-3D8D-F54B-B6D2-683EB19B5A89}" destId="{868D6FFF-275C-4646-AEE3-A597C8A179A0}" srcOrd="1" destOrd="0" parTransId="{E9FF40E5-D728-ED4E-833D-F2470F982C82}" sibTransId="{22D8CEDF-FBD1-504F-95C1-EB863C16A158}"/>
    <dgm:cxn modelId="{4D8DFC44-A41D-6245-8B8B-910C943C38F1}" srcId="{1CE3292A-A666-6A47-AB67-277714629851}" destId="{0CFC98C9-543E-CA48-B95C-F693ED8FEE81}" srcOrd="0" destOrd="0" parTransId="{C7DE6839-07FD-9249-94AF-9A3B2DB9C061}" sibTransId="{5004C807-7C5D-5E40-83D0-2E731DCD2659}"/>
    <dgm:cxn modelId="{990A2554-232F-8142-B973-3812BA0B1FF1}" srcId="{7E9079BA-3D8D-F54B-B6D2-683EB19B5A89}" destId="{1CE3292A-A666-6A47-AB67-277714629851}" srcOrd="0" destOrd="0" parTransId="{5227D4D4-5930-4E4D-AC5E-4DFD1BC3EF88}" sibTransId="{AD0BEDBC-A998-1046-97BC-C0A81BE0BABC}"/>
    <dgm:cxn modelId="{DDFC2564-39AB-DB40-9FDA-2348F19FC565}" type="presOf" srcId="{0CFC98C9-543E-CA48-B95C-F693ED8FEE81}" destId="{3803D763-3A51-D94C-AD83-A5163EA65C2B}" srcOrd="0" destOrd="0" presId="urn:microsoft.com/office/officeart/2005/8/layout/hList1"/>
    <dgm:cxn modelId="{11147590-DAD9-BA48-B19F-DABA3A7CA6B2}" srcId="{868D6FFF-275C-4646-AEE3-A597C8A179A0}" destId="{9EA642F2-1497-474C-BD1A-D98664342BE5}" srcOrd="0" destOrd="0" parTransId="{B3CE3FDF-CBE8-9D45-ABA5-AD4C9D4DE5DC}" sibTransId="{00837EBE-6AB9-B949-B6DE-4EFA121A0030}"/>
    <dgm:cxn modelId="{8CEEFBBF-BEBE-9C4D-A9D7-079E41AAD91C}" type="presOf" srcId="{9EA642F2-1497-474C-BD1A-D98664342BE5}" destId="{C3DEF2C7-7307-3D4F-86F9-66E3D4734C75}" srcOrd="0" destOrd="0" presId="urn:microsoft.com/office/officeart/2005/8/layout/hList1"/>
    <dgm:cxn modelId="{97C7FECF-57E8-E446-BC1C-794C52FE5A2E}" type="presOf" srcId="{868D6FFF-275C-4646-AEE3-A597C8A179A0}" destId="{6A665B18-4B68-8043-BE83-A0D2BA03D5D4}" srcOrd="0" destOrd="0" presId="urn:microsoft.com/office/officeart/2005/8/layout/hList1"/>
    <dgm:cxn modelId="{E351C4E5-AD37-7E49-8F5F-5F88272F8476}" type="presOf" srcId="{1CE3292A-A666-6A47-AB67-277714629851}" destId="{BEAF0A92-1BC0-2346-AB38-CF509CB45768}" srcOrd="0" destOrd="0" presId="urn:microsoft.com/office/officeart/2005/8/layout/hList1"/>
    <dgm:cxn modelId="{1251C9FE-1B9D-D942-AE6B-8A97C989526F}" type="presOf" srcId="{7E9079BA-3D8D-F54B-B6D2-683EB19B5A89}" destId="{BC70D55D-4EDE-0B4D-93F3-016C1F5E44F7}" srcOrd="0" destOrd="0" presId="urn:microsoft.com/office/officeart/2005/8/layout/hList1"/>
    <dgm:cxn modelId="{96C4AF48-6CD7-594F-97C5-A010C9F644C3}" type="presParOf" srcId="{BC70D55D-4EDE-0B4D-93F3-016C1F5E44F7}" destId="{674BDE09-C7BA-9943-A58B-4669EA93BDD4}" srcOrd="0" destOrd="0" presId="urn:microsoft.com/office/officeart/2005/8/layout/hList1"/>
    <dgm:cxn modelId="{2975F79C-7ACA-F342-B031-C935B28577B3}" type="presParOf" srcId="{674BDE09-C7BA-9943-A58B-4669EA93BDD4}" destId="{BEAF0A92-1BC0-2346-AB38-CF509CB45768}" srcOrd="0" destOrd="0" presId="urn:microsoft.com/office/officeart/2005/8/layout/hList1"/>
    <dgm:cxn modelId="{27908B8E-8F93-FF4E-A1FE-3AEA900DDE67}" type="presParOf" srcId="{674BDE09-C7BA-9943-A58B-4669EA93BDD4}" destId="{3803D763-3A51-D94C-AD83-A5163EA65C2B}" srcOrd="1" destOrd="0" presId="urn:microsoft.com/office/officeart/2005/8/layout/hList1"/>
    <dgm:cxn modelId="{D51AB16A-7386-B24C-9381-C23F26A27669}" type="presParOf" srcId="{BC70D55D-4EDE-0B4D-93F3-016C1F5E44F7}" destId="{DCF5A24D-06BD-664C-A02C-7B87FD18C4E1}" srcOrd="1" destOrd="0" presId="urn:microsoft.com/office/officeart/2005/8/layout/hList1"/>
    <dgm:cxn modelId="{8230FA9C-0D39-E149-A573-3FCDCDB0F26D}" type="presParOf" srcId="{BC70D55D-4EDE-0B4D-93F3-016C1F5E44F7}" destId="{138355D0-797D-4D40-AA5D-B2B4061B58C7}" srcOrd="2" destOrd="0" presId="urn:microsoft.com/office/officeart/2005/8/layout/hList1"/>
    <dgm:cxn modelId="{DAC09E0A-ECDE-8B43-96F0-F2A0A42B758F}" type="presParOf" srcId="{138355D0-797D-4D40-AA5D-B2B4061B58C7}" destId="{6A665B18-4B68-8043-BE83-A0D2BA03D5D4}" srcOrd="0" destOrd="0" presId="urn:microsoft.com/office/officeart/2005/8/layout/hList1"/>
    <dgm:cxn modelId="{37A75FF0-96DD-F345-B411-A52ACA497291}" type="presParOf" srcId="{138355D0-797D-4D40-AA5D-B2B4061B58C7}" destId="{C3DEF2C7-7307-3D4F-86F9-66E3D4734C7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AF0A92-1BC0-2346-AB38-CF509CB45768}">
      <dsp:nvSpPr>
        <dsp:cNvPr id="0" name=""/>
        <dsp:cNvSpPr/>
      </dsp:nvSpPr>
      <dsp:spPr>
        <a:xfrm>
          <a:off x="40" y="60236"/>
          <a:ext cx="3859020" cy="835200"/>
        </a:xfrm>
        <a:prstGeom prst="rect">
          <a:avLst/>
        </a:prstGeom>
        <a:solidFill>
          <a:schemeClr val="accent5"/>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el-GR" sz="2900" b="1" kern="1200" dirty="0"/>
            <a:t>Περιγραφικές</a:t>
          </a:r>
          <a:endParaRPr lang="en-US" sz="2900" kern="1200" dirty="0"/>
        </a:p>
      </dsp:txBody>
      <dsp:txXfrm>
        <a:off x="40" y="60236"/>
        <a:ext cx="3859020" cy="835200"/>
      </dsp:txXfrm>
    </dsp:sp>
    <dsp:sp modelId="{3803D763-3A51-D94C-AD83-A5163EA65C2B}">
      <dsp:nvSpPr>
        <dsp:cNvPr id="0" name=""/>
        <dsp:cNvSpPr/>
      </dsp:nvSpPr>
      <dsp:spPr>
        <a:xfrm>
          <a:off x="40" y="895436"/>
          <a:ext cx="3859020" cy="3108326"/>
        </a:xfrm>
        <a:prstGeom prst="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154686" tIns="154686" rIns="206248" bIns="232029" numCol="1" spcCol="1270" anchor="t" anchorCtr="0">
          <a:noAutofit/>
        </a:bodyPr>
        <a:lstStyle/>
        <a:p>
          <a:pPr marL="125413" lvl="1" indent="0" algn="l" defTabSz="1289050">
            <a:lnSpc>
              <a:spcPct val="90000"/>
            </a:lnSpc>
            <a:spcBef>
              <a:spcPct val="0"/>
            </a:spcBef>
            <a:spcAft>
              <a:spcPct val="15000"/>
            </a:spcAft>
            <a:buNone/>
            <a:tabLst/>
          </a:pPr>
          <a:r>
            <a:rPr lang="el-GR" sz="2900" kern="1200" dirty="0"/>
            <a:t>Επικεντρώνονται σε αντιλήψεις επιστρατεύοντας ανοιχτές ερωτήσεις</a:t>
          </a:r>
          <a:endParaRPr lang="en-US" sz="2900" kern="1200" dirty="0"/>
        </a:p>
      </dsp:txBody>
      <dsp:txXfrm>
        <a:off x="40" y="895436"/>
        <a:ext cx="3859020" cy="3108326"/>
      </dsp:txXfrm>
    </dsp:sp>
    <dsp:sp modelId="{6A665B18-4B68-8043-BE83-A0D2BA03D5D4}">
      <dsp:nvSpPr>
        <dsp:cNvPr id="0" name=""/>
        <dsp:cNvSpPr/>
      </dsp:nvSpPr>
      <dsp:spPr>
        <a:xfrm>
          <a:off x="4399323" y="60236"/>
          <a:ext cx="3859020" cy="835200"/>
        </a:xfrm>
        <a:prstGeom prst="rect">
          <a:avLst/>
        </a:prstGeom>
        <a:solidFill>
          <a:schemeClr val="accent5"/>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el-GR" sz="2900" b="1" kern="1200" dirty="0"/>
            <a:t>Αναλυτικές</a:t>
          </a:r>
          <a:endParaRPr lang="en-US" sz="2900" kern="1200" dirty="0"/>
        </a:p>
      </dsp:txBody>
      <dsp:txXfrm>
        <a:off x="4399323" y="60236"/>
        <a:ext cx="3859020" cy="835200"/>
      </dsp:txXfrm>
    </dsp:sp>
    <dsp:sp modelId="{C3DEF2C7-7307-3D4F-86F9-66E3D4734C75}">
      <dsp:nvSpPr>
        <dsp:cNvPr id="0" name=""/>
        <dsp:cNvSpPr/>
      </dsp:nvSpPr>
      <dsp:spPr>
        <a:xfrm>
          <a:off x="4399323" y="895436"/>
          <a:ext cx="3859020" cy="3108326"/>
        </a:xfrm>
        <a:prstGeom prst="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154686" tIns="154686" rIns="206248" bIns="232029" numCol="1" spcCol="1270" anchor="t" anchorCtr="0">
          <a:noAutofit/>
        </a:bodyPr>
        <a:lstStyle/>
        <a:p>
          <a:pPr marL="174625" lvl="1" indent="0" algn="l" defTabSz="1289050">
            <a:lnSpc>
              <a:spcPct val="90000"/>
            </a:lnSpc>
            <a:spcBef>
              <a:spcPct val="0"/>
            </a:spcBef>
            <a:spcAft>
              <a:spcPct val="15000"/>
            </a:spcAft>
            <a:buNone/>
            <a:tabLst/>
          </a:pPr>
          <a:r>
            <a:rPr lang="el-GR" sz="2900" kern="1200" dirty="0"/>
            <a:t>Δίνουν έμφαση στην αξιοπιστία των δεδομένων και στο στατιστικό έλεγχο των μεταβλητών, του μεγέθους του δείγματος, κτλ. </a:t>
          </a:r>
          <a:endParaRPr lang="en-US" sz="2900" kern="1200" dirty="0"/>
        </a:p>
      </dsp:txBody>
      <dsp:txXfrm>
        <a:off x="4399323" y="895436"/>
        <a:ext cx="3859020" cy="3108326"/>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9/7/23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base" latinLnBrk="0" hangingPunct="1">
              <a:lnSpc>
                <a:spcPct val="100000"/>
              </a:lnSpc>
              <a:spcBef>
                <a:spcPct val="30000"/>
              </a:spcBef>
              <a:spcAft>
                <a:spcPct val="0"/>
              </a:spcAft>
              <a:buClrTx/>
              <a:buSzTx/>
              <a:buFontTx/>
              <a:buNone/>
              <a:tabLst/>
              <a:defRPr/>
            </a:pPr>
            <a:r>
              <a:rPr lang="en-GB" dirty="0"/>
              <a:t>The</a:t>
            </a:r>
            <a:r>
              <a:rPr lang="en-GB" baseline="0" dirty="0"/>
              <a:t> image on this slide is by </a:t>
            </a:r>
            <a:r>
              <a:rPr lang="en-US" baseline="0" dirty="0" err="1"/>
              <a:t>Infoporfin</a:t>
            </a:r>
            <a:r>
              <a:rPr lang="en-US" baseline="0" dirty="0"/>
              <a:t> at the English language Wikipedia, CC BY-SA 3.0, https://</a:t>
            </a:r>
            <a:r>
              <a:rPr lang="en-US" baseline="0" dirty="0" err="1"/>
              <a:t>commons.wikimedia.org</a:t>
            </a:r>
            <a:r>
              <a:rPr lang="en-US" baseline="0" dirty="0"/>
              <a:t>/w/</a:t>
            </a:r>
            <a:r>
              <a:rPr lang="en-US" baseline="0" dirty="0" err="1"/>
              <a:t>index.php?curid</a:t>
            </a:r>
            <a:r>
              <a:rPr lang="en-US" baseline="0" dirty="0"/>
              <a:t>=6284756. </a:t>
            </a:r>
            <a:endParaRPr lang="en-GB" dirty="0"/>
          </a:p>
          <a:p>
            <a:endParaRPr lang="en-US" dirty="0"/>
          </a:p>
        </p:txBody>
      </p:sp>
      <p:sp>
        <p:nvSpPr>
          <p:cNvPr id="4" name="Slide Number Placeholder 3"/>
          <p:cNvSpPr>
            <a:spLocks noGrp="1"/>
          </p:cNvSpPr>
          <p:nvPr>
            <p:ph type="sldNum" sz="quarter" idx="10"/>
          </p:nvPr>
        </p:nvSpPr>
        <p:spPr/>
        <p:txBody>
          <a:bodyPr/>
          <a:lstStyle/>
          <a:p>
            <a:pPr>
              <a:defRPr/>
            </a:pPr>
            <a:fld id="{B5E1D95A-4D7F-0D4D-8657-F619D81D3FC6}" type="slidenum">
              <a:rPr lang="en-US" smtClean="0"/>
              <a:pPr>
                <a:defRPr/>
              </a:pPr>
              <a:t>5</a:t>
            </a:fld>
            <a:endParaRPr lang="en-US"/>
          </a:p>
        </p:txBody>
      </p:sp>
    </p:spTree>
    <p:extLst>
      <p:ext uri="{BB962C8B-B14F-4D97-AF65-F5344CB8AC3E}">
        <p14:creationId xmlns:p14="http://schemas.microsoft.com/office/powerpoint/2010/main" val="1482403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27902957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dirty="0"/>
              <a:t>Click to edit Master text styles</a:t>
            </a:r>
          </a:p>
          <a:p>
            <a:pPr lvl="1"/>
            <a:r>
              <a:rPr lang="el-GR" dirty="0"/>
              <a:t>Second level</a:t>
            </a:r>
          </a:p>
          <a:p>
            <a:pPr lvl="2"/>
            <a:r>
              <a:rPr lang="el-GR" dirty="0"/>
              <a:t>Third level</a:t>
            </a:r>
          </a:p>
          <a:p>
            <a:pPr lvl="3"/>
            <a:r>
              <a:rPr lang="el-GR" dirty="0"/>
              <a:t>Fourth level</a:t>
            </a:r>
          </a:p>
          <a:p>
            <a:pPr lvl="4"/>
            <a:r>
              <a:rPr lang="el-GR" dirty="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5"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6" name="Slide Number Placeholder 5"/>
          <p:cNvSpPr>
            <a:spLocks noGrp="1"/>
          </p:cNvSpPr>
          <p:nvPr>
            <p:ph type="sldNum" sz="quarter" idx="11"/>
          </p:nvPr>
        </p:nvSpPr>
        <p:spPr/>
        <p:txBody>
          <a:bodyPr/>
          <a:lstStyle>
            <a:lvl1pPr>
              <a:defRPr/>
            </a:lvl1pPr>
          </a:lstStyle>
          <a:p>
            <a:pPr>
              <a:defRPr/>
            </a:pPr>
            <a:r>
              <a:rPr lang="el-GR"/>
              <a:t>Διαφάνεια </a:t>
            </a:r>
            <a:fld id="{624B0523-D47E-2247-B983-B9E272A2D9C0}" type="slidenum">
              <a:rPr lang="en-US"/>
              <a:pPr>
                <a:defRPr/>
              </a:pPr>
              <a:t>‹#›</a:t>
            </a:fld>
            <a:endParaRPr lang="en-US"/>
          </a:p>
        </p:txBody>
      </p:sp>
    </p:spTree>
    <p:extLst>
      <p:ext uri="{BB962C8B-B14F-4D97-AF65-F5344CB8AC3E}">
        <p14:creationId xmlns:p14="http://schemas.microsoft.com/office/powerpoint/2010/main" val="1821425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a:latin typeface="+mn-lt"/>
              </a:rPr>
              <a:t>Κεφάλαιο 10</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Σχεδιασμός Περιγραφικών και Αναλυτικών Δημοσκοπήσεων</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Επιλογή μίας μεθόδου δημοσκόπησης</a:t>
            </a:r>
            <a:r>
              <a:rPr lang="en-GB" sz="3600" dirty="0"/>
              <a:t>: </a:t>
            </a:r>
            <a:r>
              <a:rPr lang="el-GR" sz="3600" dirty="0"/>
              <a:t>Ταχυδρομικά ερωτηματολόγια</a:t>
            </a:r>
            <a:endParaRPr lang="en-US" sz="3600" dirty="0"/>
          </a:p>
        </p:txBody>
      </p:sp>
      <p:sp>
        <p:nvSpPr>
          <p:cNvPr id="3" name="Content Placeholder 2"/>
          <p:cNvSpPr>
            <a:spLocks noGrp="1"/>
          </p:cNvSpPr>
          <p:nvPr>
            <p:ph type="body" idx="1"/>
          </p:nvPr>
        </p:nvSpPr>
        <p:spPr/>
        <p:txBody>
          <a:bodyPr>
            <a:normAutofit/>
          </a:bodyPr>
          <a:lstStyle/>
          <a:p>
            <a:pPr marL="342900" indent="0">
              <a:buNone/>
            </a:pPr>
            <a:r>
              <a:rPr lang="el-GR" sz="2000" dirty="0"/>
              <a:t>Καλύτερα όταν</a:t>
            </a:r>
            <a:r>
              <a:rPr lang="en-US" sz="2000" dirty="0"/>
              <a:t>. . . </a:t>
            </a:r>
          </a:p>
          <a:p>
            <a:endParaRPr lang="en-US" sz="2000" dirty="0"/>
          </a:p>
          <a:p>
            <a:pPr lvl="0"/>
            <a:r>
              <a:rPr lang="el-GR" sz="2000" dirty="0"/>
              <a:t>Το δείγμα της έρευνας είναι αρκετά διασκορπισμένο γεωγραφικά</a:t>
            </a:r>
          </a:p>
          <a:p>
            <a:pPr lvl="0"/>
            <a:r>
              <a:rPr lang="el-GR" sz="2000" dirty="0"/>
              <a:t>Τα ερευνητικά υποκείμενα χρειάζονται χρόνο για να συλλογιστούν τις απαντήσεις τους.</a:t>
            </a:r>
            <a:endParaRPr lang="en-US" sz="2000" dirty="0"/>
          </a:p>
          <a:p>
            <a:pPr lvl="0"/>
            <a:r>
              <a:rPr lang="el-GR" sz="2000" dirty="0"/>
              <a:t>Τα ερευνητικά υποκείμενα έχουν ένα ικανοποιητικό προς υψηλό ενδιαφέρον για το θέμα.</a:t>
            </a:r>
            <a:endParaRPr lang="en-US" sz="2000" dirty="0"/>
          </a:p>
          <a:p>
            <a:pPr lvl="0"/>
            <a:r>
              <a:rPr lang="el-GR" sz="2000" dirty="0"/>
              <a:t>Οι ερωτήσεις είναι επί το πλείστον διατυπωμένες ως κλειστού τύπου.</a:t>
            </a:r>
            <a:endParaRPr lang="en-US" sz="2000" dirty="0"/>
          </a:p>
          <a:p>
            <a:pPr marL="342900" indent="0">
              <a:buNone/>
            </a:pPr>
            <a:endParaRPr lang="en-US" sz="2000" dirty="0"/>
          </a:p>
        </p:txBody>
      </p:sp>
    </p:spTree>
    <p:extLst>
      <p:ext uri="{BB962C8B-B14F-4D97-AF65-F5344CB8AC3E}">
        <p14:creationId xmlns:p14="http://schemas.microsoft.com/office/powerpoint/2010/main" val="1935399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5813"/>
            <a:ext cx="8229600" cy="1198350"/>
          </a:xfrm>
        </p:spPr>
        <p:txBody>
          <a:bodyPr>
            <a:noAutofit/>
          </a:bodyPr>
          <a:lstStyle/>
          <a:p>
            <a:r>
              <a:rPr lang="el-GR" sz="3200" dirty="0"/>
              <a:t>Επιλογή μίας μεθόδου δημοσκόπησης: Διανομή και επί τόπου συλλογή ερωτηματολογίου</a:t>
            </a:r>
            <a:endParaRPr lang="en-US" sz="3200" dirty="0"/>
          </a:p>
        </p:txBody>
      </p:sp>
      <p:sp>
        <p:nvSpPr>
          <p:cNvPr id="3" name="Content Placeholder 2"/>
          <p:cNvSpPr>
            <a:spLocks noGrp="1"/>
          </p:cNvSpPr>
          <p:nvPr>
            <p:ph type="body" idx="1"/>
          </p:nvPr>
        </p:nvSpPr>
        <p:spPr/>
        <p:txBody>
          <a:bodyPr>
            <a:normAutofit/>
          </a:bodyPr>
          <a:lstStyle/>
          <a:p>
            <a:r>
              <a:rPr lang="el-GR" sz="2400" dirty="0"/>
              <a:t>Υπάρχει κάποιου είδους άμεση επαφή με τους πιθανούς ερωτώμενους που μπορεί να επιφέρει μεγαλύτερα ποσοστά ανθρώπων που συμπληρώνουν το ερωτηματολόγιο</a:t>
            </a:r>
            <a:r>
              <a:rPr lang="en-US" sz="2400" dirty="0"/>
              <a:t> </a:t>
            </a:r>
            <a:endParaRPr lang="el-GR" sz="2400" dirty="0"/>
          </a:p>
          <a:p>
            <a:r>
              <a:rPr lang="el-GR" sz="2400" dirty="0"/>
              <a:t>Ο χρόνος και η προσπάθεια που απαιτείται για τη διανομή και τη συλλογή των ερωτηματολογίων</a:t>
            </a:r>
            <a:r>
              <a:rPr lang="en-US" sz="2400" dirty="0"/>
              <a:t> </a:t>
            </a:r>
            <a:endParaRPr lang="el-GR" sz="2400" dirty="0"/>
          </a:p>
          <a:p>
            <a:r>
              <a:rPr lang="el-GR" sz="2400" dirty="0"/>
              <a:t>Χρησιμοποιείται συνήθως από φοιτητές ερευνητές, όταν αναλαμβάνουν μία έρευνα η οποία απαιτεί απαντήσεις άλλων συμφοιτητών τους</a:t>
            </a:r>
            <a:r>
              <a:rPr lang="en-US" sz="2400" dirty="0"/>
              <a:t> </a:t>
            </a:r>
            <a:endParaRPr lang="en-GB" sz="2400" dirty="0"/>
          </a:p>
          <a:p>
            <a:pPr marL="342900" indent="0">
              <a:buNone/>
            </a:pPr>
            <a:endParaRPr lang="en-US" sz="2400" dirty="0"/>
          </a:p>
        </p:txBody>
      </p:sp>
      <p:sp>
        <p:nvSpPr>
          <p:cNvPr id="4" name="Footer Placeholder 3"/>
          <p:cNvSpPr>
            <a:spLocks noGrp="1"/>
          </p:cNvSpPr>
          <p:nvPr>
            <p:ph type="ftr" sz="quarter" idx="4294967295"/>
          </p:nvPr>
        </p:nvSpPr>
        <p:spPr>
          <a:xfrm>
            <a:off x="0" y="6172200"/>
            <a:ext cx="8596313" cy="234950"/>
          </a:xfrm>
        </p:spPr>
        <p:txBody>
          <a:bodyPr/>
          <a:lstStyle/>
          <a:p>
            <a:pPr>
              <a:defRPr/>
            </a:pPr>
            <a:r>
              <a:rPr lang="el-GR"/>
              <a:t>Η Ερευνητική Μεθοδολογία στον Πραγματικό Κόσμο 4η Έκδοση </a:t>
            </a:r>
          </a:p>
        </p:txBody>
      </p:sp>
    </p:spTree>
    <p:extLst>
      <p:ext uri="{BB962C8B-B14F-4D97-AF65-F5344CB8AC3E}">
        <p14:creationId xmlns:p14="http://schemas.microsoft.com/office/powerpoint/2010/main" val="621468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l-GR" sz="3600" dirty="0"/>
              <a:t>Επιλογή μίας μεθόδου δημοσκόπησης</a:t>
            </a:r>
            <a:r>
              <a:rPr lang="en-GB" sz="3600" dirty="0"/>
              <a:t>: </a:t>
            </a:r>
            <a:r>
              <a:rPr lang="el-GR" sz="3600" dirty="0"/>
              <a:t>Διαδικτυακά ερωτηματολόγια</a:t>
            </a:r>
            <a:endParaRPr lang="en-US" sz="3600" dirty="0"/>
          </a:p>
        </p:txBody>
      </p:sp>
      <p:sp>
        <p:nvSpPr>
          <p:cNvPr id="7" name="Content Placeholder 6"/>
          <p:cNvSpPr>
            <a:spLocks noGrp="1"/>
          </p:cNvSpPr>
          <p:nvPr>
            <p:ph type="body" idx="1"/>
          </p:nvPr>
        </p:nvSpPr>
        <p:spPr/>
        <p:txBody>
          <a:bodyPr>
            <a:normAutofit/>
          </a:bodyPr>
          <a:lstStyle/>
          <a:p>
            <a:r>
              <a:rPr lang="el-GR" sz="2400" dirty="0"/>
              <a:t>Ένα αρχείο κειμένου επισυναπτόμενο σε ένα </a:t>
            </a:r>
            <a:r>
              <a:rPr lang="en-US" sz="2400" dirty="0"/>
              <a:t>e</a:t>
            </a:r>
            <a:r>
              <a:rPr lang="el-GR" sz="2400" dirty="0"/>
              <a:t>-</a:t>
            </a:r>
            <a:r>
              <a:rPr lang="en-US" sz="2400" dirty="0"/>
              <a:t>mail</a:t>
            </a:r>
            <a:r>
              <a:rPr lang="el-GR" sz="2400" dirty="0"/>
              <a:t>, ή μέσω μιας ιστοσελίδας</a:t>
            </a:r>
            <a:r>
              <a:rPr lang="en-US" sz="2400" dirty="0"/>
              <a:t> </a:t>
            </a:r>
            <a:endParaRPr lang="el-GR" sz="2400" dirty="0"/>
          </a:p>
          <a:p>
            <a:r>
              <a:rPr lang="el-GR" sz="2400" dirty="0"/>
              <a:t>Ολοένα και πιο δημοφιλή </a:t>
            </a:r>
          </a:p>
          <a:p>
            <a:r>
              <a:rPr lang="el-GR" sz="2400" dirty="0"/>
              <a:t>Να προστατευθεί με κωδικό ή όχι;</a:t>
            </a:r>
            <a:r>
              <a:rPr lang="en-GB" sz="2400" dirty="0"/>
              <a:t> </a:t>
            </a:r>
          </a:p>
          <a:p>
            <a:r>
              <a:rPr lang="el-GR" sz="2400" dirty="0"/>
              <a:t>Μεγάλος κίνδυνος Δειγματοληπτικού σφάλματος</a:t>
            </a:r>
          </a:p>
          <a:p>
            <a:r>
              <a:rPr lang="el-GR" sz="2400" dirty="0"/>
              <a:t>Πολύ απρόσωπη μέθοδος</a:t>
            </a:r>
            <a:endParaRPr lang="en-GB" sz="2400" dirty="0"/>
          </a:p>
          <a:p>
            <a:pPr marL="342900" indent="0">
              <a:buNone/>
            </a:pPr>
            <a:endParaRPr lang="en-US" sz="2400" dirty="0"/>
          </a:p>
        </p:txBody>
      </p:sp>
      <p:sp>
        <p:nvSpPr>
          <p:cNvPr id="4" name="Footer Placeholder 3"/>
          <p:cNvSpPr>
            <a:spLocks noGrp="1"/>
          </p:cNvSpPr>
          <p:nvPr>
            <p:ph type="ftr" sz="quarter" idx="4294967295"/>
          </p:nvPr>
        </p:nvSpPr>
        <p:spPr>
          <a:xfrm>
            <a:off x="0" y="6172200"/>
            <a:ext cx="8596313" cy="234950"/>
          </a:xfrm>
        </p:spPr>
        <p:txBody>
          <a:bodyPr/>
          <a:lstStyle/>
          <a:p>
            <a:pPr>
              <a:defRPr/>
            </a:pPr>
            <a:r>
              <a:rPr lang="el-GR"/>
              <a:t>Η Ερευνητική Μεθοδολογία στον Πραγματικό Κόσμο 4η Έκδοση </a:t>
            </a:r>
          </a:p>
        </p:txBody>
      </p:sp>
    </p:spTree>
    <p:extLst>
      <p:ext uri="{BB962C8B-B14F-4D97-AF65-F5344CB8AC3E}">
        <p14:creationId xmlns:p14="http://schemas.microsoft.com/office/powerpoint/2010/main" val="805267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450850"/>
            <a:ext cx="8229600" cy="1097279"/>
          </a:xfrm>
        </p:spPr>
        <p:txBody>
          <a:bodyPr>
            <a:noAutofit/>
          </a:bodyPr>
          <a:lstStyle/>
          <a:p>
            <a:r>
              <a:rPr lang="el-GR" sz="3200" dirty="0"/>
              <a:t>Επιλογή μίας μεθόδου δημοσκόπησης</a:t>
            </a:r>
            <a:r>
              <a:rPr lang="en-GB" sz="3200" dirty="0"/>
              <a:t>: </a:t>
            </a:r>
            <a:r>
              <a:rPr lang="el-GR" sz="2800" dirty="0"/>
              <a:t>Ερωτηματολόγια που συμπληρώνονται από συνεντεύκτη</a:t>
            </a:r>
            <a:endParaRPr lang="en-US" sz="2800" dirty="0"/>
          </a:p>
        </p:txBody>
      </p:sp>
      <p:sp>
        <p:nvSpPr>
          <p:cNvPr id="7" name="Content Placeholder 6"/>
          <p:cNvSpPr>
            <a:spLocks noGrp="1"/>
          </p:cNvSpPr>
          <p:nvPr>
            <p:ph type="body" idx="1"/>
          </p:nvPr>
        </p:nvSpPr>
        <p:spPr>
          <a:xfrm>
            <a:off x="457200" y="1739900"/>
            <a:ext cx="8229600" cy="4386263"/>
          </a:xfrm>
        </p:spPr>
        <p:txBody>
          <a:bodyPr>
            <a:normAutofit/>
          </a:bodyPr>
          <a:lstStyle/>
          <a:p>
            <a:r>
              <a:rPr lang="el-GR" sz="2400" dirty="0"/>
              <a:t>Πιο δαπανηρή μέθοδος	</a:t>
            </a:r>
          </a:p>
          <a:p>
            <a:r>
              <a:rPr lang="el-GR" sz="2400" dirty="0"/>
              <a:t>Χαμηλό σφάλμα απόκρισης </a:t>
            </a:r>
          </a:p>
          <a:p>
            <a:r>
              <a:rPr lang="el-GR" sz="2400" dirty="0"/>
              <a:t>Πιο αποτελεσματική μέθοδος για  ανοιχτές ερωτήσεις </a:t>
            </a:r>
          </a:p>
          <a:p>
            <a:r>
              <a:rPr lang="el-GR" sz="2400" dirty="0"/>
              <a:t>Δομημένες συνεντεύξεις, ομάδες εστίασης, τηλεφωνικές δημοσκοπήσεις</a:t>
            </a:r>
            <a:endParaRPr lang="en-US" sz="2400" dirty="0"/>
          </a:p>
        </p:txBody>
      </p:sp>
    </p:spTree>
    <p:extLst>
      <p:ext uri="{BB962C8B-B14F-4D97-AF65-F5344CB8AC3E}">
        <p14:creationId xmlns:p14="http://schemas.microsoft.com/office/powerpoint/2010/main" val="1287846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l-GR" sz="3600" dirty="0"/>
              <a:t>Η δημοσκόπηση απόψεων προσωπικού </a:t>
            </a:r>
            <a:endParaRPr lang="en-US" sz="3600" dirty="0"/>
          </a:p>
        </p:txBody>
      </p:sp>
      <p:sp>
        <p:nvSpPr>
          <p:cNvPr id="8" name="Content Placeholder 7"/>
          <p:cNvSpPr>
            <a:spLocks noGrp="1"/>
          </p:cNvSpPr>
          <p:nvPr>
            <p:ph type="body" idx="1"/>
          </p:nvPr>
        </p:nvSpPr>
        <p:spPr/>
        <p:txBody>
          <a:bodyPr numCol="2">
            <a:normAutofit/>
          </a:bodyPr>
          <a:lstStyle/>
          <a:p>
            <a:r>
              <a:rPr lang="el-GR" sz="2400" dirty="0"/>
              <a:t>Εντοπισμός σκοπών και στόχων</a:t>
            </a:r>
          </a:p>
          <a:p>
            <a:r>
              <a:rPr lang="el-GR" sz="2400" dirty="0"/>
              <a:t>Εδραίωση του εύρους</a:t>
            </a:r>
          </a:p>
          <a:p>
            <a:r>
              <a:rPr lang="el-GR" sz="2400" dirty="0"/>
              <a:t>Λαμβάνοντας υπόψη το κοινό</a:t>
            </a:r>
          </a:p>
          <a:p>
            <a:r>
              <a:rPr lang="el-GR" sz="2400" dirty="0"/>
              <a:t>Σωστός συγχρονισμός</a:t>
            </a:r>
          </a:p>
          <a:p>
            <a:r>
              <a:rPr lang="el-GR" sz="2400" dirty="0"/>
              <a:t>Δημοσιότητα</a:t>
            </a:r>
          </a:p>
          <a:p>
            <a:r>
              <a:rPr lang="el-GR" sz="2400" dirty="0"/>
              <a:t>Επιλογή ερευνητικών εργαλείων</a:t>
            </a:r>
          </a:p>
          <a:p>
            <a:r>
              <a:rPr lang="el-GR" sz="2400" dirty="0"/>
              <a:t>Ανάλυση των αποτελεσμάτων</a:t>
            </a:r>
          </a:p>
          <a:p>
            <a:r>
              <a:rPr lang="el-GR" sz="2400" dirty="0"/>
              <a:t>Αναφορά των αποτελεσμάτων στη διοίκηση</a:t>
            </a:r>
          </a:p>
          <a:p>
            <a:r>
              <a:rPr lang="el-GR" sz="2400" dirty="0"/>
              <a:t>Υλοποίηση των αποτελεσμάτων</a:t>
            </a:r>
            <a:r>
              <a:rPr lang="en-GB" sz="2400" dirty="0"/>
              <a:t>: </a:t>
            </a:r>
            <a:r>
              <a:rPr lang="el-GR" sz="2400" dirty="0"/>
              <a:t>νέες συναντήσεις</a:t>
            </a:r>
            <a:r>
              <a:rPr lang="en-GB" sz="2400" dirty="0"/>
              <a:t>, </a:t>
            </a:r>
            <a:r>
              <a:rPr lang="el-GR" sz="2400" dirty="0"/>
              <a:t>χρονοδιαγράμματα</a:t>
            </a:r>
            <a:r>
              <a:rPr lang="en-GB" sz="2400" dirty="0"/>
              <a:t>, </a:t>
            </a:r>
            <a:r>
              <a:rPr lang="el-GR" sz="2400" dirty="0"/>
              <a:t>και συστήματα</a:t>
            </a:r>
            <a:endParaRPr lang="en-US" sz="2400" dirty="0"/>
          </a:p>
        </p:txBody>
      </p:sp>
    </p:spTree>
    <p:extLst>
      <p:ext uri="{BB962C8B-B14F-4D97-AF65-F5344CB8AC3E}">
        <p14:creationId xmlns:p14="http://schemas.microsoft.com/office/powerpoint/2010/main" val="427714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Διανομή Δημοσκοπήσεων</a:t>
            </a:r>
            <a:endParaRPr lang="en-US" dirty="0"/>
          </a:p>
        </p:txBody>
      </p:sp>
      <p:sp>
        <p:nvSpPr>
          <p:cNvPr id="3" name="Content Placeholder 2"/>
          <p:cNvSpPr>
            <a:spLocks noGrp="1"/>
          </p:cNvSpPr>
          <p:nvPr>
            <p:ph type="body" idx="1"/>
          </p:nvPr>
        </p:nvSpPr>
        <p:spPr/>
        <p:txBody>
          <a:bodyPr>
            <a:normAutofit/>
          </a:bodyPr>
          <a:lstStyle/>
          <a:p>
            <a:pPr lvl="0"/>
            <a:r>
              <a:rPr lang="el-GR" sz="1800" dirty="0"/>
              <a:t>Κυκλοφορήστε μία επίσημη ενημέρωση στα σχετικά τμήματα ή ανθρώπους, εξηγώντας το σκοπό της έρευνας και δηλώνοντας πως η έρευνα χαίρει της υποστήριξης του οργανισμού.</a:t>
            </a:r>
          </a:p>
          <a:p>
            <a:pPr lvl="0"/>
            <a:r>
              <a:rPr lang="el-GR" sz="1800" dirty="0"/>
              <a:t>Συμφωνήστε για το πως και σε ποιους θα γίνει η κατανομή της δημοσκόπησης (π.χ., αριθμούς, τοποθεσίες, εργασιακούς ρόλους, φύλο, ιεραρχία, κτλ.).</a:t>
            </a:r>
          </a:p>
          <a:p>
            <a:pPr lvl="0"/>
            <a:r>
              <a:rPr lang="el-GR" sz="1800" dirty="0"/>
              <a:t>Εντοπίστε ποιο ή ποια άτομα στον οργανισμό θα βοηθήσουν με τη διανομή της δημοσκόπησης και με τα επακόλουθα μηνύματα (υπενθυμίσεις) στους δυνητικούς συμμετέχοντες.</a:t>
            </a:r>
          </a:p>
          <a:p>
            <a:pPr lvl="0"/>
            <a:r>
              <a:rPr lang="el-GR" sz="1800" dirty="0"/>
              <a:t>Συμφωνήστε για το πως θα συλλεχθούν τα αποτελέσματα της δημοσκόπησης και πως θα διασφαλιστεί η ασφάλεια των δεδομένων.</a:t>
            </a:r>
          </a:p>
        </p:txBody>
      </p:sp>
    </p:spTree>
    <p:extLst>
      <p:ext uri="{BB962C8B-B14F-4D97-AF65-F5344CB8AC3E}">
        <p14:creationId xmlns:p14="http://schemas.microsoft.com/office/powerpoint/2010/main" val="4044326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Μείωση Πηγών Σφάλματος</a:t>
            </a:r>
            <a:endParaRPr lang="en-US" dirty="0"/>
          </a:p>
        </p:txBody>
      </p:sp>
      <p:sp>
        <p:nvSpPr>
          <p:cNvPr id="3" name="Content Placeholder 2"/>
          <p:cNvSpPr>
            <a:spLocks noGrp="1"/>
          </p:cNvSpPr>
          <p:nvPr>
            <p:ph type="body" idx="1"/>
          </p:nvPr>
        </p:nvSpPr>
        <p:spPr/>
        <p:txBody>
          <a:bodyPr>
            <a:normAutofit lnSpcReduction="10000"/>
          </a:bodyPr>
          <a:lstStyle/>
          <a:p>
            <a:r>
              <a:rPr lang="el-GR" sz="2400" i="1" u="sng" dirty="0"/>
              <a:t>Συνολικό Σφάλμα Δημοσκόπησης (ΣΣΔ): </a:t>
            </a:r>
            <a:r>
              <a:rPr lang="el-GR" sz="2400" dirty="0"/>
              <a:t>είναι το άθροισμα όλων των σφαλμάτων που μπορούν  να προκύψουν κατά τη σχεδίαση</a:t>
            </a:r>
            <a:r>
              <a:rPr lang="en-US" sz="2400" dirty="0"/>
              <a:t> </a:t>
            </a:r>
            <a:r>
              <a:rPr lang="el-GR" sz="2400" dirty="0"/>
              <a:t> </a:t>
            </a:r>
            <a:endParaRPr lang="en-US" sz="2400" dirty="0"/>
          </a:p>
          <a:p>
            <a:r>
              <a:rPr lang="el-GR" sz="2400" i="1" u="sng" dirty="0"/>
              <a:t>Διασπορά </a:t>
            </a:r>
            <a:r>
              <a:rPr lang="en-US" sz="2400" dirty="0"/>
              <a:t>: </a:t>
            </a:r>
            <a:r>
              <a:rPr lang="el-GR" sz="2400" dirty="0"/>
              <a:t>προκύπτει από τις διαφορετικές μετρήσεις που λαμβάνουμε κατά τις επαναλαμβανόμενες δοκιμές μιας διαδικασίας</a:t>
            </a:r>
            <a:r>
              <a:rPr lang="en-US" sz="2400" dirty="0"/>
              <a:t> </a:t>
            </a:r>
            <a:r>
              <a:rPr lang="el-GR" sz="2400" dirty="0"/>
              <a:t>(</a:t>
            </a:r>
            <a:r>
              <a:rPr lang="el-GR" sz="2400" dirty="0" err="1"/>
              <a:t>π.χ</a:t>
            </a:r>
            <a:r>
              <a:rPr lang="el-GR" sz="2400" dirty="0"/>
              <a:t>. δειγματοληπτικό σφάλμα)</a:t>
            </a:r>
            <a:endParaRPr lang="en-US" sz="2400" dirty="0"/>
          </a:p>
          <a:p>
            <a:r>
              <a:rPr lang="el-GR" sz="2400" i="1" u="sng" dirty="0"/>
              <a:t>Μεροληψία </a:t>
            </a:r>
            <a:r>
              <a:rPr lang="en-US" sz="2400" dirty="0"/>
              <a:t>: </a:t>
            </a:r>
            <a:r>
              <a:rPr lang="el-GR" sz="2400" dirty="0"/>
              <a:t>μία μέτρηση τείνει να είναι σταθερά υψηλότερη ή χαμηλότερη από την πραγματική της τιμή στον πληθυσμό (</a:t>
            </a:r>
            <a:r>
              <a:rPr lang="el-GR" sz="2400" dirty="0" err="1"/>
              <a:t>π.χ</a:t>
            </a:r>
            <a:r>
              <a:rPr lang="el-GR" sz="2400" dirty="0"/>
              <a:t>. Από λάθος συλλογής δεδομένων)</a:t>
            </a:r>
            <a:endParaRPr lang="en-US" sz="2400" dirty="0"/>
          </a:p>
          <a:p>
            <a:r>
              <a:rPr lang="el-GR" sz="2400" dirty="0"/>
              <a:t>Επίσης είναι πιθανό το ενδεχόμενο της μη – απόκρισης ή το σφάλμα του συνεντεύκτη</a:t>
            </a:r>
            <a:endParaRPr lang="en-GB" sz="2400" dirty="0"/>
          </a:p>
          <a:p>
            <a:endParaRPr lang="en-US" sz="2400" dirty="0"/>
          </a:p>
        </p:txBody>
      </p:sp>
    </p:spTree>
    <p:extLst>
      <p:ext uri="{BB962C8B-B14F-4D97-AF65-F5344CB8AC3E}">
        <p14:creationId xmlns:p14="http://schemas.microsoft.com/office/powerpoint/2010/main" val="527340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Βελτίωση Ποσοστών Απόκρισης</a:t>
            </a:r>
            <a:endParaRPr lang="en-US" dirty="0"/>
          </a:p>
        </p:txBody>
      </p:sp>
      <p:sp>
        <p:nvSpPr>
          <p:cNvPr id="3" name="Content Placeholder 2"/>
          <p:cNvSpPr>
            <a:spLocks noGrp="1"/>
          </p:cNvSpPr>
          <p:nvPr>
            <p:ph type="body" idx="1"/>
          </p:nvPr>
        </p:nvSpPr>
        <p:spPr/>
        <p:txBody>
          <a:bodyPr>
            <a:normAutofit fontScale="92500" lnSpcReduction="10000"/>
          </a:bodyPr>
          <a:lstStyle/>
          <a:p>
            <a:pPr lvl="0"/>
            <a:r>
              <a:rPr lang="el-GR" sz="2000" dirty="0"/>
              <a:t>Εντοπισμός των πλέον κατάλληλων ερωτώμενων και η δημιουργία πολλαπλών τρόπων προσέγγισής τους. </a:t>
            </a:r>
          </a:p>
          <a:p>
            <a:pPr lvl="0"/>
            <a:r>
              <a:rPr lang="el-GR" sz="2000" dirty="0"/>
              <a:t>Προγραμματισμός ενός σχεδιασμού μεικτών μεθόδων, που να μην χρησιμοποιεί μόνο ένα ερωτηματολόγιο αλλά και άλλες μορφές επαφής, όπως το </a:t>
            </a:r>
            <a:r>
              <a:rPr lang="en-US" sz="2000" dirty="0"/>
              <a:t>email</a:t>
            </a:r>
            <a:r>
              <a:rPr lang="el-GR" sz="2000" dirty="0"/>
              <a:t> ή το τηλέφωνο. </a:t>
            </a:r>
          </a:p>
          <a:p>
            <a:pPr lvl="0"/>
            <a:r>
              <a:rPr lang="el-GR" sz="2000" dirty="0"/>
              <a:t>Κατασκευή ενός εύκολου να συμπληρωθεί ερωτηματολογίου με ενσωματωμένες οδηγίες για τον τρόπο συμπλήρωσης των ερωτήσεων </a:t>
            </a:r>
            <a:endParaRPr lang="en-US" sz="2000" dirty="0"/>
          </a:p>
          <a:p>
            <a:pPr lvl="0"/>
            <a:r>
              <a:rPr lang="el-GR" sz="2000" dirty="0"/>
              <a:t>Διεξαγωγή επιτόπιων συνεντεύξεων για την προσαρμογή του ερωτηματολογίου στις γνώσεις και στις διανοητικές ικανότητες του κοινού. </a:t>
            </a:r>
          </a:p>
          <a:p>
            <a:pPr lvl="0"/>
            <a:r>
              <a:rPr lang="el-GR" sz="2000" dirty="0"/>
              <a:t>Στόχευση των δημοσκοπήσεων σε ανθρώπους-κλειδιά κάθε οργανισμού. </a:t>
            </a:r>
          </a:p>
          <a:p>
            <a:pPr lvl="0"/>
            <a:r>
              <a:rPr lang="el-GR" sz="2000"/>
              <a:t>Επιφυλακτικότητα </a:t>
            </a:r>
            <a:r>
              <a:rPr lang="el-GR" sz="2000" dirty="0"/>
              <a:t>για τη χρήση οικονομικών κινήτρων.</a:t>
            </a:r>
            <a:endParaRPr lang="en-US" sz="2000" dirty="0"/>
          </a:p>
        </p:txBody>
      </p:sp>
    </p:spTree>
    <p:extLst>
      <p:ext uri="{BB962C8B-B14F-4D97-AF65-F5344CB8AC3E}">
        <p14:creationId xmlns:p14="http://schemas.microsoft.com/office/powerpoint/2010/main" val="3236401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fontScale="92500" lnSpcReduction="20000"/>
          </a:bodyPr>
          <a:lstStyle/>
          <a:p>
            <a:pPr marL="0" indent="0">
              <a:buNone/>
            </a:pPr>
            <a:r>
              <a:rPr lang="el-GR" sz="2400" dirty="0"/>
              <a:t>Έχοντας μελετήσει αυτό το κεφάλαιο θα είστε σε θέση να:</a:t>
            </a:r>
          </a:p>
          <a:p>
            <a:pPr lvl="0"/>
            <a:r>
              <a:rPr lang="el-GR" sz="2400" dirty="0"/>
              <a:t>Διακρίνετε τις περιγραφικές από τις αναλυτικές δημοσκοπήσεις.</a:t>
            </a:r>
            <a:endParaRPr lang="en-US" sz="2400" dirty="0"/>
          </a:p>
          <a:p>
            <a:pPr lvl="0"/>
            <a:r>
              <a:rPr lang="el-GR" sz="2400" dirty="0"/>
              <a:t>Περιγράφετε και εφαρμόζετε διαφορετικές προσεγγίσεις τόσο για τις αναλυτικές όσο και για τις περιγραφικές δημοσκοπήσεις.</a:t>
            </a:r>
            <a:endParaRPr lang="en-US" sz="2400" dirty="0"/>
          </a:p>
          <a:p>
            <a:pPr lvl="0"/>
            <a:r>
              <a:rPr lang="el-GR" sz="2400" dirty="0"/>
              <a:t>Επιλέγετε εναλλακτικές μεθόδους συλλογής δεδομένων δημοσκοπήσεων.</a:t>
            </a:r>
            <a:endParaRPr lang="en-US" sz="2400" dirty="0"/>
          </a:p>
          <a:p>
            <a:pPr lvl="0"/>
            <a:r>
              <a:rPr lang="el-GR" sz="2400" dirty="0"/>
              <a:t>Υλοποιείτε ειδικές προσεγγίσεις για τη μεγιστοποίηση του ποσοστού απόκρισης στις δημοσκοπήσεις οργανισμών.</a:t>
            </a:r>
            <a:endParaRPr lang="en-US" sz="2400" dirty="0"/>
          </a:p>
          <a:p>
            <a:pPr lvl="0"/>
            <a:r>
              <a:rPr lang="el-GR" sz="2400" dirty="0"/>
              <a:t>Κάνετε βήματα για να αντιμετωπίσετε κάποιους από τους περιορισμούς του σχεδιασμού δημοσκοπήσεων.</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Τι είναι μία Δημοσκόπηση;</a:t>
            </a:r>
            <a:endParaRPr lang="en-US" dirty="0"/>
          </a:p>
        </p:txBody>
      </p:sp>
      <p:sp>
        <p:nvSpPr>
          <p:cNvPr id="3" name="Content Placeholder 2"/>
          <p:cNvSpPr>
            <a:spLocks noGrp="1"/>
          </p:cNvSpPr>
          <p:nvPr>
            <p:ph type="body" idx="1"/>
          </p:nvPr>
        </p:nvSpPr>
        <p:spPr/>
        <p:txBody>
          <a:bodyPr>
            <a:normAutofit/>
          </a:bodyPr>
          <a:lstStyle/>
          <a:p>
            <a:r>
              <a:rPr lang="el-GR" sz="2400" dirty="0"/>
              <a:t>Είναι μία λεπτομερειακή και ποσοτικοποιημένη περιγραφή ενός πληθυσμού – ένας ακριβής χάρτης, ή μία ακριβής μέτρηση του δυναμικού</a:t>
            </a:r>
            <a:r>
              <a:rPr lang="en-US" sz="2400" dirty="0"/>
              <a:t> </a:t>
            </a:r>
          </a:p>
          <a:p>
            <a:r>
              <a:rPr lang="el-GR" sz="2400" dirty="0"/>
              <a:t>Συστηματική συλλογή των δεδομένων</a:t>
            </a:r>
            <a:r>
              <a:rPr lang="en-US" sz="2400" dirty="0"/>
              <a:t> </a:t>
            </a:r>
            <a:endParaRPr lang="el-GR" sz="2400" dirty="0"/>
          </a:p>
          <a:p>
            <a:r>
              <a:rPr lang="el-GR" sz="2400" dirty="0"/>
              <a:t>Γκάλοπ </a:t>
            </a:r>
            <a:r>
              <a:rPr lang="en-GB" sz="2400" dirty="0"/>
              <a:t>, </a:t>
            </a:r>
            <a:r>
              <a:rPr lang="el-GR" sz="2400" dirty="0"/>
              <a:t>απόψεις</a:t>
            </a:r>
            <a:r>
              <a:rPr lang="en-GB" sz="2400" dirty="0"/>
              <a:t>, </a:t>
            </a:r>
            <a:r>
              <a:rPr lang="el-GR" sz="2400" dirty="0"/>
              <a:t>οπτικές των πληθυσμών</a:t>
            </a:r>
            <a:endParaRPr lang="en-GB" sz="2400" dirty="0"/>
          </a:p>
          <a:p>
            <a:r>
              <a:rPr lang="el-GR" sz="2400" dirty="0"/>
              <a:t>Συνήθως γίνεται σε ένα αντιπροσωπευτικό πληθυσμό, αλλά η </a:t>
            </a:r>
            <a:r>
              <a:rPr lang="el-GR" sz="2400" i="1" u="sng" dirty="0"/>
              <a:t>απογραφή </a:t>
            </a:r>
            <a:r>
              <a:rPr lang="el-GR" sz="2400" dirty="0"/>
              <a:t>είναι η μελέτη όλων των μελών ενός δεδομένου πληθυσμού </a:t>
            </a:r>
            <a:endParaRPr lang="en-GB" sz="2400" dirty="0"/>
          </a:p>
          <a:p>
            <a:endParaRPr lang="en-US" sz="2400" dirty="0"/>
          </a:p>
        </p:txBody>
      </p:sp>
    </p:spTree>
    <p:extLst>
      <p:ext uri="{BB962C8B-B14F-4D97-AF65-F5344CB8AC3E}">
        <p14:creationId xmlns:p14="http://schemas.microsoft.com/office/powerpoint/2010/main" val="1250033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Είδη Δημοσκοπήσεων</a:t>
            </a:r>
            <a:endParaRPr lang="en-US" dirty="0"/>
          </a:p>
        </p:txBody>
      </p:sp>
      <p:graphicFrame>
        <p:nvGraphicFramePr>
          <p:cNvPr id="8" name="Diagram 7"/>
          <p:cNvGraphicFramePr/>
          <p:nvPr>
            <p:extLst>
              <p:ext uri="{D42A27DB-BD31-4B8C-83A1-F6EECF244321}">
                <p14:modId xmlns:p14="http://schemas.microsoft.com/office/powerpoint/2010/main" val="3823009868"/>
              </p:ext>
            </p:extLst>
          </p:nvPr>
        </p:nvGraphicFramePr>
        <p:xfrm>
          <a:off x="428416" y="1397000"/>
          <a:ext cx="825838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2177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l-GR" dirty="0"/>
              <a:t>Περιγραφικές δημοσκοπήσεις</a:t>
            </a:r>
            <a:endParaRPr lang="en-US" dirty="0"/>
          </a:p>
        </p:txBody>
      </p:sp>
      <p:sp>
        <p:nvSpPr>
          <p:cNvPr id="8" name="Content Placeholder 7"/>
          <p:cNvSpPr>
            <a:spLocks noGrp="1"/>
          </p:cNvSpPr>
          <p:nvPr>
            <p:ph type="body" idx="1"/>
          </p:nvPr>
        </p:nvSpPr>
        <p:spPr>
          <a:xfrm>
            <a:off x="457200" y="1600200"/>
            <a:ext cx="4622800" cy="4525963"/>
          </a:xfrm>
        </p:spPr>
        <p:txBody>
          <a:bodyPr>
            <a:normAutofit/>
          </a:bodyPr>
          <a:lstStyle/>
          <a:p>
            <a:r>
              <a:rPr lang="el-GR" sz="2400" dirty="0"/>
              <a:t>Σχεδιάζονται για να μετρήσουν </a:t>
            </a:r>
            <a:r>
              <a:rPr lang="el-GR" sz="2400" i="1" dirty="0"/>
              <a:t>τι</a:t>
            </a:r>
            <a:r>
              <a:rPr lang="el-GR" sz="2400" dirty="0"/>
              <a:t> έχει συμβεί, παρά το </a:t>
            </a:r>
            <a:r>
              <a:rPr lang="el-GR" sz="2400" i="1" dirty="0"/>
              <a:t>γιατί</a:t>
            </a:r>
            <a:r>
              <a:rPr lang="el-GR" sz="2400" dirty="0"/>
              <a:t>. </a:t>
            </a:r>
          </a:p>
          <a:p>
            <a:endParaRPr lang="el-GR" sz="2400" dirty="0"/>
          </a:p>
          <a:p>
            <a:r>
              <a:rPr lang="el-GR" sz="2400" dirty="0"/>
              <a:t>Χρησιμοποιούνται συχνά για να αναγνωρίσουν την κλίμακα και τη φύση των κοινωνικών προβλημάτων, όπως επίσης τάσεις, αξίες και απόψεις.</a:t>
            </a:r>
          </a:p>
          <a:p>
            <a:pPr marL="342900" indent="0">
              <a:buNone/>
            </a:pPr>
            <a:endParaRPr lang="en-US" sz="2400" dirty="0"/>
          </a:p>
        </p:txBody>
      </p:sp>
      <p:pic>
        <p:nvPicPr>
          <p:cNvPr id="9" name="Picture 2" descr="https://upload.wikimedia.org/wikipedia/commons/thumb/5/5e/2008_Democratic_Primary_Opinion_Polling-Delegate_Proportionate.png/1280px-2008_Democratic_Primary_Opinion_Polling-Delegate_Proportionat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5862" y="2481302"/>
            <a:ext cx="3441905" cy="219192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258607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Αναλυτικές Δημοσκοπήσεις</a:t>
            </a:r>
            <a:endParaRPr lang="en-US" dirty="0"/>
          </a:p>
        </p:txBody>
      </p:sp>
      <p:sp>
        <p:nvSpPr>
          <p:cNvPr id="3" name="Content Placeholder 2"/>
          <p:cNvSpPr>
            <a:spLocks noGrp="1"/>
          </p:cNvSpPr>
          <p:nvPr>
            <p:ph type="body" idx="1"/>
          </p:nvPr>
        </p:nvSpPr>
        <p:spPr/>
        <p:txBody>
          <a:bodyPr/>
          <a:lstStyle/>
          <a:p>
            <a:r>
              <a:rPr lang="el-GR" sz="2400" dirty="0"/>
              <a:t>Μπορεί να προκύψουν από περιγραφικές δημοσκοπήσεις</a:t>
            </a:r>
            <a:endParaRPr lang="en-US" sz="2400" dirty="0"/>
          </a:p>
          <a:p>
            <a:r>
              <a:rPr lang="el-GR" sz="2400" dirty="0"/>
              <a:t>Επιχειρούν να ελέγξουν μία θεωρία στο πεδίο, έχοντας σαν κύριο σκοπό την εξερεύνηση και τη δοκιμή των συσχετίσεων μεταξύ των μεταβλητών</a:t>
            </a:r>
            <a:r>
              <a:rPr lang="en-US" sz="2400" dirty="0"/>
              <a:t> </a:t>
            </a:r>
            <a:endParaRPr lang="el-GR" sz="2400" dirty="0"/>
          </a:p>
          <a:p>
            <a:r>
              <a:rPr lang="el-GR" sz="2400" dirty="0"/>
              <a:t>Πιο αποτελεσματικές με μεγάλα μεγέθη δειγμάτων</a:t>
            </a:r>
            <a:endParaRPr lang="en-GB" sz="2400" dirty="0"/>
          </a:p>
          <a:p>
            <a:pPr marL="342900" indent="0">
              <a:buNone/>
            </a:pPr>
            <a:endParaRPr lang="en-US" sz="2400" dirty="0"/>
          </a:p>
        </p:txBody>
      </p:sp>
    </p:spTree>
    <p:extLst>
      <p:ext uri="{BB962C8B-B14F-4D97-AF65-F5344CB8AC3E}">
        <p14:creationId xmlns:p14="http://schemas.microsoft.com/office/powerpoint/2010/main" val="295214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0850"/>
            <a:ext cx="8229600" cy="1097279"/>
          </a:xfrm>
        </p:spPr>
        <p:txBody>
          <a:bodyPr>
            <a:noAutofit/>
          </a:bodyPr>
          <a:lstStyle/>
          <a:p>
            <a:r>
              <a:rPr lang="el-GR" sz="3200" dirty="0"/>
              <a:t>Φάσεις στη Διαδικασία μιας Δημοσκόπησης </a:t>
            </a:r>
            <a:r>
              <a:rPr lang="en-GB" sz="3200" dirty="0"/>
              <a:t>: </a:t>
            </a:r>
            <a:r>
              <a:rPr lang="el-GR" sz="3200" dirty="0"/>
              <a:t>Φάση 1, Σχεδιασμός  δημοσκόπησης και προκαταρκτικός προγραμματισμός</a:t>
            </a:r>
            <a:endParaRPr lang="en-US" sz="3200" dirty="0"/>
          </a:p>
        </p:txBody>
      </p:sp>
      <p:sp>
        <p:nvSpPr>
          <p:cNvPr id="3" name="Content Placeholder 2"/>
          <p:cNvSpPr>
            <a:spLocks noGrp="1"/>
          </p:cNvSpPr>
          <p:nvPr>
            <p:ph type="body" idx="1"/>
          </p:nvPr>
        </p:nvSpPr>
        <p:spPr/>
        <p:txBody>
          <a:bodyPr>
            <a:normAutofit/>
          </a:bodyPr>
          <a:lstStyle/>
          <a:p>
            <a:pPr marL="457200" indent="-457200">
              <a:buAutoNum type="arabicPeriod"/>
            </a:pPr>
            <a:r>
              <a:rPr lang="el-GR" sz="2400" dirty="0"/>
              <a:t>Προσδιορίστε τα κεντρικά ερευνητικά ερωτήματα στα οποία καλείται να απαντήσει η έρευνα. </a:t>
            </a:r>
          </a:p>
          <a:p>
            <a:pPr marL="457200" indent="-457200">
              <a:buAutoNum type="arabicPeriod"/>
            </a:pPr>
            <a:r>
              <a:rPr lang="el-GR" sz="2400" dirty="0"/>
              <a:t>Καθιερώστε το πλαίσιο αναφοράς του ερευνητή</a:t>
            </a:r>
            <a:r>
              <a:rPr lang="en-US" sz="2400" dirty="0"/>
              <a:t> (</a:t>
            </a:r>
            <a:r>
              <a:rPr lang="el-GR" sz="2400" dirty="0"/>
              <a:t>πληθυσμός</a:t>
            </a:r>
            <a:r>
              <a:rPr lang="en-US" sz="2400" dirty="0"/>
              <a:t>, </a:t>
            </a:r>
            <a:r>
              <a:rPr lang="el-GR" sz="2400" dirty="0"/>
              <a:t>μέγεθος δείγματος</a:t>
            </a:r>
            <a:r>
              <a:rPr lang="en-US" sz="2400" dirty="0"/>
              <a:t>, </a:t>
            </a:r>
            <a:r>
              <a:rPr lang="el-GR" sz="2400" dirty="0"/>
              <a:t>κτλ</a:t>
            </a:r>
            <a:r>
              <a:rPr lang="en-US" sz="2400" dirty="0"/>
              <a:t>.)</a:t>
            </a:r>
          </a:p>
          <a:p>
            <a:pPr marL="457200" indent="-457200">
              <a:buAutoNum type="arabicPeriod"/>
            </a:pPr>
            <a:r>
              <a:rPr lang="el-GR" sz="2400" dirty="0"/>
              <a:t>Επιλέξτε (και ακολουθήστε) τον κατάλληλο προϋπολογισμό</a:t>
            </a:r>
            <a:endParaRPr lang="en-US" sz="2400" dirty="0"/>
          </a:p>
          <a:p>
            <a:pPr marL="457200" indent="-457200">
              <a:buAutoNum type="arabicPeriod"/>
            </a:pPr>
            <a:r>
              <a:rPr lang="el-GR" sz="2400" dirty="0"/>
              <a:t>Σχεδιάστε τα εργαλεία ή</a:t>
            </a:r>
            <a:r>
              <a:rPr lang="en-US" sz="2400" dirty="0"/>
              <a:t> </a:t>
            </a:r>
            <a:r>
              <a:rPr lang="el-GR" sz="2400" dirty="0"/>
              <a:t>βρείτε</a:t>
            </a:r>
            <a:r>
              <a:rPr lang="en-US" sz="2400" dirty="0"/>
              <a:t> </a:t>
            </a:r>
            <a:r>
              <a:rPr lang="el-GR" sz="2400" dirty="0"/>
              <a:t>μία κατάλληλη έγκυρη κλίμακα</a:t>
            </a:r>
            <a:r>
              <a:rPr lang="en-US" sz="2400" dirty="0"/>
              <a:t> </a:t>
            </a:r>
          </a:p>
          <a:p>
            <a:endParaRPr lang="en-US" sz="2400" dirty="0"/>
          </a:p>
        </p:txBody>
      </p:sp>
    </p:spTree>
    <p:extLst>
      <p:ext uri="{BB962C8B-B14F-4D97-AF65-F5344CB8AC3E}">
        <p14:creationId xmlns:p14="http://schemas.microsoft.com/office/powerpoint/2010/main" val="1136583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Φάσεις στη Διαδικασία μιας Δημοσκόπησης</a:t>
            </a:r>
            <a:r>
              <a:rPr lang="en-GB" sz="3600" dirty="0"/>
              <a:t>: </a:t>
            </a:r>
            <a:r>
              <a:rPr lang="el-GR" sz="3600" dirty="0"/>
              <a:t>Φάση 2</a:t>
            </a:r>
            <a:r>
              <a:rPr lang="en-GB" sz="3600" dirty="0"/>
              <a:t>, </a:t>
            </a:r>
            <a:r>
              <a:rPr lang="el-GR" sz="3600" dirty="0"/>
              <a:t>Προ - έλεγχος</a:t>
            </a:r>
            <a:endParaRPr lang="en-US" sz="3600" dirty="0"/>
          </a:p>
        </p:txBody>
      </p:sp>
      <p:sp>
        <p:nvSpPr>
          <p:cNvPr id="3" name="Content Placeholder 2"/>
          <p:cNvSpPr>
            <a:spLocks noGrp="1"/>
          </p:cNvSpPr>
          <p:nvPr>
            <p:ph type="body" idx="1"/>
          </p:nvPr>
        </p:nvSpPr>
        <p:spPr/>
        <p:txBody>
          <a:bodyPr>
            <a:normAutofit/>
          </a:bodyPr>
          <a:lstStyle/>
          <a:p>
            <a:pPr marL="457200" indent="-457200">
              <a:buFont typeface="Arial" panose="020B0604020202020204" pitchFamily="34" charset="0"/>
              <a:buAutoNum type="arabicPeriod"/>
            </a:pPr>
            <a:r>
              <a:rPr lang="el-GR" sz="2400" dirty="0"/>
              <a:t>Καθορίστε τι θέλετε να ελέγξετε επακριβώς </a:t>
            </a:r>
            <a:r>
              <a:rPr lang="en-GB" sz="2400" dirty="0"/>
              <a:t>(</a:t>
            </a:r>
            <a:r>
              <a:rPr lang="el-GR" sz="2400" dirty="0"/>
              <a:t>τις οδηγίες</a:t>
            </a:r>
            <a:r>
              <a:rPr lang="en-GB" sz="2400" dirty="0"/>
              <a:t>, </a:t>
            </a:r>
            <a:r>
              <a:rPr lang="el-GR" sz="2400" dirty="0"/>
              <a:t>την εγκυρότητα των ερωτήσεων</a:t>
            </a:r>
            <a:r>
              <a:rPr lang="en-GB" sz="2400" dirty="0"/>
              <a:t>, </a:t>
            </a:r>
            <a:r>
              <a:rPr lang="el-GR" sz="2400" dirty="0"/>
              <a:t>το μήκος του ερωτηματολογίου κτλ</a:t>
            </a:r>
            <a:r>
              <a:rPr lang="en-GB" sz="2400" dirty="0"/>
              <a:t>.)</a:t>
            </a:r>
          </a:p>
          <a:p>
            <a:pPr marL="457200" indent="-457200">
              <a:buAutoNum type="arabicPeriod"/>
            </a:pPr>
            <a:r>
              <a:rPr lang="el-GR" sz="2400" dirty="0"/>
              <a:t>Ελέγξτε το δειγματοληπτικό πλαίσιο (είναι αντιπροσωπευτικό του πληθυσμού στόχου;)</a:t>
            </a:r>
            <a:r>
              <a:rPr lang="en-US" sz="2400" dirty="0"/>
              <a:t> </a:t>
            </a:r>
            <a:endParaRPr lang="el-GR" sz="2400" dirty="0"/>
          </a:p>
          <a:p>
            <a:pPr marL="457200" indent="-457200">
              <a:buAutoNum type="arabicPeriod"/>
            </a:pPr>
            <a:r>
              <a:rPr lang="el-GR" sz="2400" dirty="0"/>
              <a:t>Ελέγξτε τις ερωτήσεις </a:t>
            </a:r>
            <a:r>
              <a:rPr lang="en-US" sz="2400" dirty="0"/>
              <a:t>(</a:t>
            </a:r>
            <a:r>
              <a:rPr lang="el-GR" sz="2400" dirty="0"/>
              <a:t>είναι κατάλληλες</a:t>
            </a:r>
            <a:r>
              <a:rPr lang="en-US" sz="2400" dirty="0"/>
              <a:t>? </a:t>
            </a:r>
            <a:r>
              <a:rPr lang="el-GR" sz="2400" dirty="0"/>
              <a:t>Θα</a:t>
            </a:r>
            <a:r>
              <a:rPr lang="en-US" sz="2400" dirty="0"/>
              <a:t> </a:t>
            </a:r>
            <a:r>
              <a:rPr lang="el-GR" sz="2400" dirty="0"/>
              <a:t>εκμαιεύσουν τα δεδομένα που χρειάζεστε;</a:t>
            </a:r>
            <a:r>
              <a:rPr lang="en-US" sz="2400" dirty="0"/>
              <a:t>)</a:t>
            </a:r>
          </a:p>
          <a:p>
            <a:pPr marL="457200" indent="-457200">
              <a:buAutoNum type="arabicPeriod"/>
            </a:pPr>
            <a:r>
              <a:rPr lang="el-GR" sz="2400" dirty="0"/>
              <a:t>Ελέγξτε τα εργαλεία συλλογής δεδομένων</a:t>
            </a:r>
            <a:r>
              <a:rPr lang="en-US" sz="2400" dirty="0"/>
              <a:t> </a:t>
            </a:r>
          </a:p>
          <a:p>
            <a:endParaRPr lang="en-US" sz="2400" dirty="0"/>
          </a:p>
        </p:txBody>
      </p:sp>
    </p:spTree>
    <p:extLst>
      <p:ext uri="{BB962C8B-B14F-4D97-AF65-F5344CB8AC3E}">
        <p14:creationId xmlns:p14="http://schemas.microsoft.com/office/powerpoint/2010/main" val="525639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Φάσεις στη Διαδικασία μιας Δημοσκόπησης</a:t>
            </a:r>
            <a:endParaRPr lang="en-US" sz="3600" dirty="0"/>
          </a:p>
        </p:txBody>
      </p:sp>
      <p:sp>
        <p:nvSpPr>
          <p:cNvPr id="3" name="Content Placeholder 2"/>
          <p:cNvSpPr>
            <a:spLocks noGrp="1"/>
          </p:cNvSpPr>
          <p:nvPr>
            <p:ph type="body" idx="1"/>
          </p:nvPr>
        </p:nvSpPr>
        <p:spPr/>
        <p:txBody>
          <a:bodyPr>
            <a:normAutofit fontScale="92500" lnSpcReduction="20000"/>
          </a:bodyPr>
          <a:lstStyle/>
          <a:p>
            <a:r>
              <a:rPr lang="el-GR" sz="2400" b="1" dirty="0"/>
              <a:t>Φάση</a:t>
            </a:r>
            <a:r>
              <a:rPr lang="en-US" sz="2400" b="1" dirty="0"/>
              <a:t> 3: </a:t>
            </a:r>
            <a:r>
              <a:rPr lang="el-GR" sz="2400" b="1" dirty="0"/>
              <a:t>Τελικός σχεδιασμός έρευνας και προγραμματισμός </a:t>
            </a:r>
            <a:endParaRPr lang="el-GR" sz="2400" dirty="0"/>
          </a:p>
          <a:p>
            <a:pPr lvl="1"/>
            <a:r>
              <a:rPr lang="el-GR" sz="2400" dirty="0"/>
              <a:t>Επιλύστε ότι θέματα προέκυψαν από τον προ </a:t>
            </a:r>
            <a:r>
              <a:rPr lang="mr-IN" sz="2400" dirty="0"/>
              <a:t>–</a:t>
            </a:r>
            <a:r>
              <a:rPr lang="el-GR" sz="2400" dirty="0"/>
              <a:t> έλεγχο</a:t>
            </a:r>
            <a:endParaRPr lang="en-US" sz="2400" dirty="0"/>
          </a:p>
          <a:p>
            <a:r>
              <a:rPr lang="el-GR" sz="2400" b="1" dirty="0"/>
              <a:t>Φάση</a:t>
            </a:r>
            <a:r>
              <a:rPr lang="en-US" sz="2400" b="1" dirty="0"/>
              <a:t> 4: </a:t>
            </a:r>
            <a:r>
              <a:rPr lang="el-GR" sz="2400" b="1" dirty="0"/>
              <a:t>Συλλογή δεδομένων </a:t>
            </a:r>
          </a:p>
          <a:p>
            <a:pPr lvl="1"/>
            <a:r>
              <a:rPr lang="el-GR" sz="2400" dirty="0"/>
              <a:t>Παρακολουθήστε τον ρυθμό των συνεντεύξεων που ολοκληρώνονται και του ποσοστού μη-απόκρισης</a:t>
            </a:r>
            <a:r>
              <a:rPr lang="en-US" sz="2400" dirty="0"/>
              <a:t> </a:t>
            </a:r>
            <a:endParaRPr lang="en-GB" sz="2400" b="1" dirty="0"/>
          </a:p>
          <a:p>
            <a:r>
              <a:rPr lang="el-GR" sz="2400" b="1" dirty="0"/>
              <a:t>Φάση</a:t>
            </a:r>
            <a:r>
              <a:rPr lang="en-US" sz="2400" b="1" dirty="0"/>
              <a:t> </a:t>
            </a:r>
            <a:r>
              <a:rPr lang="el-GR" sz="2400" b="1" dirty="0"/>
              <a:t>5</a:t>
            </a:r>
            <a:r>
              <a:rPr lang="en-US" sz="2400" b="1" dirty="0"/>
              <a:t>: </a:t>
            </a:r>
            <a:r>
              <a:rPr lang="el-GR" sz="2400" b="1" dirty="0"/>
              <a:t>Κωδικοποίηση, ανάλυση, και αναφορά δεδομένων</a:t>
            </a:r>
            <a:endParaRPr lang="en-US" sz="2400" b="1" dirty="0"/>
          </a:p>
          <a:p>
            <a:pPr lvl="1"/>
            <a:r>
              <a:rPr lang="el-GR" sz="2400" dirty="0" err="1"/>
              <a:t>Αποδώστε</a:t>
            </a:r>
            <a:r>
              <a:rPr lang="el-GR" sz="2400" dirty="0"/>
              <a:t> έναν αριθμό στις απαντήσεις της κάθε ερώτησης της δημοσκόπησης, οι οποίοι καταχωρούνται στην εγγραφή που αφορά τις απαντήσεις ενός ερωτώμενου</a:t>
            </a:r>
            <a:r>
              <a:rPr lang="en-US" sz="2400" dirty="0"/>
              <a:t> </a:t>
            </a:r>
            <a:endParaRPr lang="el-GR" sz="2400" dirty="0"/>
          </a:p>
          <a:p>
            <a:pPr lvl="1"/>
            <a:r>
              <a:rPr lang="el-GR" sz="2400" dirty="0"/>
              <a:t>Καθαρίστε τα δεδομένα</a:t>
            </a:r>
            <a:endParaRPr lang="en-US" sz="2400" dirty="0"/>
          </a:p>
        </p:txBody>
      </p:sp>
    </p:spTree>
    <p:extLst>
      <p:ext uri="{BB962C8B-B14F-4D97-AF65-F5344CB8AC3E}">
        <p14:creationId xmlns:p14="http://schemas.microsoft.com/office/powerpoint/2010/main" val="239502358"/>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16</TotalTime>
  <Words>1319</Words>
  <Application>Microsoft Macintosh PowerPoint</Application>
  <PresentationFormat>On-screen Show (4:3)</PresentationFormat>
  <Paragraphs>108</Paragraphs>
  <Slides>18</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Τι είναι μία Δημοσκόπηση;</vt:lpstr>
      <vt:lpstr>Είδη Δημοσκοπήσεων</vt:lpstr>
      <vt:lpstr>Περιγραφικές δημοσκοπήσεις</vt:lpstr>
      <vt:lpstr>Αναλυτικές Δημοσκοπήσεις</vt:lpstr>
      <vt:lpstr>Φάσεις στη Διαδικασία μιας Δημοσκόπησης : Φάση 1, Σχεδιασμός  δημοσκόπησης και προκαταρκτικός προγραμματισμός</vt:lpstr>
      <vt:lpstr>Φάσεις στη Διαδικασία μιας Δημοσκόπησης: Φάση 2, Προ - έλεγχος</vt:lpstr>
      <vt:lpstr>Φάσεις στη Διαδικασία μιας Δημοσκόπησης</vt:lpstr>
      <vt:lpstr>Επιλογή μίας μεθόδου δημοσκόπησης: Ταχυδρομικά ερωτηματολόγια</vt:lpstr>
      <vt:lpstr>Επιλογή μίας μεθόδου δημοσκόπησης: Διανομή και επί τόπου συλλογή ερωτηματολογίου</vt:lpstr>
      <vt:lpstr>Επιλογή μίας μεθόδου δημοσκόπησης: Διαδικτυακά ερωτηματολόγια</vt:lpstr>
      <vt:lpstr>Επιλογή μίας μεθόδου δημοσκόπησης: Ερωτηματολόγια που συμπληρώνονται από συνεντεύκτη</vt:lpstr>
      <vt:lpstr>Η δημοσκόπηση απόψεων προσωπικού </vt:lpstr>
      <vt:lpstr>Διανομή Δημοσκοπήσεων</vt:lpstr>
      <vt:lpstr>Μείωση Πηγών Σφάλματος</vt:lpstr>
      <vt:lpstr>Βελτίωση Ποσοστών Απόκρισης</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2</cp:revision>
  <dcterms:created xsi:type="dcterms:W3CDTF">2023-09-07T07:36:38Z</dcterms:created>
  <dcterms:modified xsi:type="dcterms:W3CDTF">2023-09-07T07:53:14Z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