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21"/>
  </p:notesMasterIdLst>
  <p:handoutMasterIdLst>
    <p:handoutMasterId r:id="rId22"/>
  </p:handoutMasterIdLst>
  <p:sldIdLst>
    <p:sldId id="424" r:id="rId2"/>
    <p:sldId id="362" r:id="rId3"/>
    <p:sldId id="425" r:id="rId4"/>
    <p:sldId id="426" r:id="rId5"/>
    <p:sldId id="427" r:id="rId6"/>
    <p:sldId id="428" r:id="rId7"/>
    <p:sldId id="429" r:id="rId8"/>
    <p:sldId id="430" r:id="rId9"/>
    <p:sldId id="431" r:id="rId10"/>
    <p:sldId id="432" r:id="rId11"/>
    <p:sldId id="433" r:id="rId12"/>
    <p:sldId id="434" r:id="rId13"/>
    <p:sldId id="435" r:id="rId14"/>
    <p:sldId id="441" r:id="rId15"/>
    <p:sldId id="436" r:id="rId16"/>
    <p:sldId id="437" r:id="rId17"/>
    <p:sldId id="438" r:id="rId18"/>
    <p:sldId id="439" r:id="rId19"/>
    <p:sldId id="440" r:id="rId2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96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pos="288">
          <p15:clr>
            <a:srgbClr val="A4A3A4"/>
          </p15:clr>
        </p15:guide>
        <p15:guide id="4" pos="54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CEAA"/>
    <a:srgbClr val="D7791B"/>
    <a:srgbClr val="4C7816"/>
    <a:srgbClr val="077C97"/>
    <a:srgbClr val="528218"/>
    <a:srgbClr val="ADC8A0"/>
    <a:srgbClr val="CD8019"/>
    <a:srgbClr val="CC73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404" autoAdjust="0"/>
    <p:restoredTop sz="50000" autoAdjust="0"/>
  </p:normalViewPr>
  <p:slideViewPr>
    <p:cSldViewPr snapToGrid="0">
      <p:cViewPr varScale="1">
        <p:scale>
          <a:sx n="126" d="100"/>
          <a:sy n="126" d="100"/>
        </p:scale>
        <p:origin x="2176" y="192"/>
      </p:cViewPr>
      <p:guideLst>
        <p:guide orient="horz" pos="1296"/>
        <p:guide orient="horz" pos="3888"/>
        <p:guide pos="288"/>
        <p:guide pos="54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6A8C3E-7A06-5044-BA7D-AEF67DFEB372}" type="datetimeFigureOut">
              <a:rPr lang="en-US" smtClean="0"/>
              <a:t>11/3/25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8B22FD-ACF4-164A-8615-5DBD1CDFB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08198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25CD2F8-1715-46D8-856C-C4020230C3A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384248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fld id="{17C9317C-5A9F-434D-A9BB-451CA2BFD8A1}" type="slidenum">
              <a:rPr lang="en-US" altLang="en-US" sz="1200" smtClean="0">
                <a:latin typeface="Arial" panose="020B0604020202020204" pitchFamily="34" charset="0"/>
              </a:rPr>
              <a:pPr/>
              <a:t>1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961244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fld id="{B3D03D32-1C03-45CB-AE66-C61BB69601C2}" type="slidenum">
              <a:rPr lang="en-US" altLang="en-US" sz="1200" smtClean="0">
                <a:latin typeface="Arial" panose="020B0604020202020204" pitchFamily="34" charset="0"/>
              </a:rPr>
              <a:pPr/>
              <a:t>10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478306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fld id="{B3D03D32-1C03-45CB-AE66-C61BB69601C2}" type="slidenum">
              <a:rPr lang="en-US" altLang="en-US" sz="1200" smtClean="0">
                <a:latin typeface="Arial" panose="020B0604020202020204" pitchFamily="34" charset="0"/>
              </a:rPr>
              <a:pPr/>
              <a:t>11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64363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fld id="{B3D03D32-1C03-45CB-AE66-C61BB69601C2}" type="slidenum">
              <a:rPr lang="en-US" altLang="en-US" sz="1200" smtClean="0">
                <a:latin typeface="Arial" panose="020B0604020202020204" pitchFamily="34" charset="0"/>
              </a:rPr>
              <a:pPr/>
              <a:t>12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805599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fld id="{B3D03D32-1C03-45CB-AE66-C61BB69601C2}" type="slidenum">
              <a:rPr lang="en-US" altLang="en-US" sz="1200" smtClean="0">
                <a:latin typeface="Arial" panose="020B0604020202020204" pitchFamily="34" charset="0"/>
              </a:rPr>
              <a:pPr/>
              <a:t>13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769850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fld id="{B3D03D32-1C03-45CB-AE66-C61BB69601C2}" type="slidenum">
              <a:rPr lang="en-US" altLang="en-US" sz="1200" smtClean="0">
                <a:latin typeface="Arial" panose="020B0604020202020204" pitchFamily="34" charset="0"/>
              </a:rPr>
              <a:pPr/>
              <a:t>14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615741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fld id="{B3D03D32-1C03-45CB-AE66-C61BB69601C2}" type="slidenum">
              <a:rPr lang="en-US" altLang="en-US" sz="1200" smtClean="0">
                <a:latin typeface="Arial" panose="020B0604020202020204" pitchFamily="34" charset="0"/>
              </a:rPr>
              <a:pPr/>
              <a:t>15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504002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fld id="{B3D03D32-1C03-45CB-AE66-C61BB69601C2}" type="slidenum">
              <a:rPr lang="en-US" altLang="en-US" sz="1200" smtClean="0">
                <a:latin typeface="Arial" panose="020B0604020202020204" pitchFamily="34" charset="0"/>
              </a:rPr>
              <a:pPr/>
              <a:t>16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988596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fld id="{B3D03D32-1C03-45CB-AE66-C61BB69601C2}" type="slidenum">
              <a:rPr lang="en-US" altLang="en-US" sz="1200" smtClean="0">
                <a:latin typeface="Arial" panose="020B0604020202020204" pitchFamily="34" charset="0"/>
              </a:rPr>
              <a:pPr/>
              <a:t>17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852663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fld id="{B3D03D32-1C03-45CB-AE66-C61BB69601C2}" type="slidenum">
              <a:rPr lang="en-US" altLang="en-US" sz="1200" smtClean="0">
                <a:latin typeface="Arial" panose="020B0604020202020204" pitchFamily="34" charset="0"/>
              </a:rPr>
              <a:pPr/>
              <a:t>18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124965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fld id="{B3D03D32-1C03-45CB-AE66-C61BB69601C2}" type="slidenum">
              <a:rPr lang="en-US" altLang="en-US" sz="1200" smtClean="0">
                <a:latin typeface="Arial" panose="020B0604020202020204" pitchFamily="34" charset="0"/>
              </a:rPr>
              <a:pPr/>
              <a:t>19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69096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fld id="{B3D03D32-1C03-45CB-AE66-C61BB69601C2}" type="slidenum">
              <a:rPr lang="en-US" altLang="en-US" sz="1200" smtClean="0">
                <a:latin typeface="Arial" panose="020B0604020202020204" pitchFamily="34" charset="0"/>
              </a:rPr>
              <a:pPr/>
              <a:t>2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94058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fld id="{B3D03D32-1C03-45CB-AE66-C61BB69601C2}" type="slidenum">
              <a:rPr lang="en-US" altLang="en-US" sz="1200" smtClean="0">
                <a:latin typeface="Arial" panose="020B0604020202020204" pitchFamily="34" charset="0"/>
              </a:rPr>
              <a:pPr/>
              <a:t>3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49391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fld id="{B3D03D32-1C03-45CB-AE66-C61BB69601C2}" type="slidenum">
              <a:rPr lang="en-US" altLang="en-US" sz="1200" smtClean="0">
                <a:latin typeface="Arial" panose="020B0604020202020204" pitchFamily="34" charset="0"/>
              </a:rPr>
              <a:pPr/>
              <a:t>4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195422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fld id="{B3D03D32-1C03-45CB-AE66-C61BB69601C2}" type="slidenum">
              <a:rPr lang="en-US" altLang="en-US" sz="1200" smtClean="0">
                <a:latin typeface="Arial" panose="020B0604020202020204" pitchFamily="34" charset="0"/>
              </a:rPr>
              <a:pPr/>
              <a:t>5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134014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fld id="{B3D03D32-1C03-45CB-AE66-C61BB69601C2}" type="slidenum">
              <a:rPr lang="en-US" altLang="en-US" sz="1200" smtClean="0">
                <a:latin typeface="Arial" panose="020B0604020202020204" pitchFamily="34" charset="0"/>
              </a:rPr>
              <a:pPr/>
              <a:t>6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231424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fld id="{B3D03D32-1C03-45CB-AE66-C61BB69601C2}" type="slidenum">
              <a:rPr lang="en-US" altLang="en-US" sz="1200" smtClean="0">
                <a:latin typeface="Arial" panose="020B0604020202020204" pitchFamily="34" charset="0"/>
              </a:rPr>
              <a:pPr/>
              <a:t>7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276013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fld id="{B3D03D32-1C03-45CB-AE66-C61BB69601C2}" type="slidenum">
              <a:rPr lang="en-US" altLang="en-US" sz="1200" smtClean="0">
                <a:latin typeface="Arial" panose="020B0604020202020204" pitchFamily="34" charset="0"/>
              </a:rPr>
              <a:pPr/>
              <a:t>8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247955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fld id="{B3D03D32-1C03-45CB-AE66-C61BB69601C2}" type="slidenum">
              <a:rPr lang="en-US" altLang="en-US" sz="1200" smtClean="0">
                <a:latin typeface="Arial" panose="020B0604020202020204" pitchFamily="34" charset="0"/>
              </a:rPr>
              <a:pPr/>
              <a:t>9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46751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2"/>
          <p:cNvSpPr>
            <a:spLocks noChangeShapeType="1"/>
          </p:cNvSpPr>
          <p:nvPr userDrawn="1"/>
        </p:nvSpPr>
        <p:spPr bwMode="auto">
          <a:xfrm>
            <a:off x="0" y="2667000"/>
            <a:ext cx="4953000" cy="0"/>
          </a:xfrm>
          <a:prstGeom prst="line">
            <a:avLst/>
          </a:prstGeom>
          <a:noFill/>
          <a:ln w="127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" name="Text Box 14" descr="Pink tissue paper"/>
          <p:cNvSpPr txBox="1">
            <a:spLocks noChangeArrowheads="1"/>
          </p:cNvSpPr>
          <p:nvPr userDrawn="1"/>
        </p:nvSpPr>
        <p:spPr bwMode="auto">
          <a:xfrm>
            <a:off x="533400" y="304800"/>
            <a:ext cx="533400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l" eaLnBrk="1" hangingPunct="1">
              <a:spcBef>
                <a:spcPct val="50000"/>
              </a:spcBef>
              <a:defRPr/>
            </a:pPr>
            <a:r>
              <a:rPr lang="en-US" altLang="en-US" sz="4200" b="1" dirty="0">
                <a:solidFill>
                  <a:srgbClr val="4C7816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7" name="Text Box 15" descr="Pink tissue paper"/>
          <p:cNvSpPr txBox="1">
            <a:spLocks noChangeArrowheads="1"/>
          </p:cNvSpPr>
          <p:nvPr userDrawn="1"/>
        </p:nvSpPr>
        <p:spPr bwMode="auto">
          <a:xfrm>
            <a:off x="304800" y="2057400"/>
            <a:ext cx="838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en-US" sz="3200" b="1" dirty="0">
                <a:solidFill>
                  <a:srgbClr val="CD8019"/>
                </a:solidFill>
                <a:latin typeface="Arial" panose="020B0604020202020204" pitchFamily="34" charset="0"/>
              </a:rPr>
              <a:t>1.9</a:t>
            </a:r>
          </a:p>
        </p:txBody>
      </p:sp>
      <p:sp>
        <p:nvSpPr>
          <p:cNvPr id="8" name="Line 21"/>
          <p:cNvSpPr>
            <a:spLocks noChangeShapeType="1"/>
          </p:cNvSpPr>
          <p:nvPr userDrawn="1"/>
        </p:nvSpPr>
        <p:spPr bwMode="auto">
          <a:xfrm rot="5400000" flipH="1">
            <a:off x="4572000" y="-43434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" name="Line 23"/>
          <p:cNvSpPr>
            <a:spLocks noChangeShapeType="1"/>
          </p:cNvSpPr>
          <p:nvPr userDrawn="1"/>
        </p:nvSpPr>
        <p:spPr bwMode="auto">
          <a:xfrm rot="5400000" flipH="1">
            <a:off x="762000" y="701675"/>
            <a:ext cx="0" cy="60960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Line 24"/>
          <p:cNvSpPr>
            <a:spLocks noChangeShapeType="1"/>
          </p:cNvSpPr>
          <p:nvPr userDrawn="1"/>
        </p:nvSpPr>
        <p:spPr bwMode="auto">
          <a:xfrm rot="16200000" flipH="1" flipV="1">
            <a:off x="-19050" y="495300"/>
            <a:ext cx="990600" cy="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1" name="Freeform 31"/>
          <p:cNvSpPr>
            <a:spLocks/>
          </p:cNvSpPr>
          <p:nvPr userDrawn="1"/>
        </p:nvSpPr>
        <p:spPr bwMode="auto">
          <a:xfrm>
            <a:off x="0" y="2057400"/>
            <a:ext cx="1143000" cy="609600"/>
          </a:xfrm>
          <a:custGeom>
            <a:avLst/>
            <a:gdLst>
              <a:gd name="T0" fmla="*/ 0 w 96"/>
              <a:gd name="T1" fmla="*/ 0 h 192"/>
              <a:gd name="T2" fmla="*/ 2147483646 w 96"/>
              <a:gd name="T3" fmla="*/ 0 h 192"/>
              <a:gd name="T4" fmla="*/ 2147483646 w 96"/>
              <a:gd name="T5" fmla="*/ 1935480000 h 1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6" h="192">
                <a:moveTo>
                  <a:pt x="0" y="0"/>
                </a:moveTo>
                <a:lnTo>
                  <a:pt x="96" y="0"/>
                </a:lnTo>
                <a:lnTo>
                  <a:pt x="96" y="192"/>
                </a:lnTo>
              </a:path>
            </a:pathLst>
          </a:custGeom>
          <a:noFill/>
          <a:ln w="12700" cap="flat" cmpd="sng">
            <a:solidFill>
              <a:srgbClr val="077C97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0520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609600"/>
            <a:ext cx="5943600" cy="1295400"/>
          </a:xfrm>
        </p:spPr>
        <p:txBody>
          <a:bodyPr anchor="t"/>
          <a:lstStyle>
            <a:lvl1pPr>
              <a:defRPr sz="3600">
                <a:latin typeface="Times New Roman" panose="02020603050405020304" pitchFamily="18" charset="0"/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60520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7200" y="2819400"/>
            <a:ext cx="4495800" cy="33528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>
                <a:solidFill>
                  <a:srgbClr val="077C97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781800" y="6307138"/>
            <a:ext cx="1905000" cy="474662"/>
          </a:xfrm>
          <a:prstGeom prst="rect">
            <a:avLst/>
          </a:prstGeom>
          <a:ln/>
        </p:spPr>
        <p:txBody>
          <a:bodyPr/>
          <a:lstStyle>
            <a:lvl1pPr algn="r">
              <a:defRPr sz="1200" b="1"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 altLang="en-US" dirty="0"/>
          </a:p>
          <a:p>
            <a:pPr>
              <a:defRPr/>
            </a:pPr>
            <a:r>
              <a:rPr lang="en-US" altLang="en-US" dirty="0"/>
              <a:t>1.9- </a:t>
            </a:r>
            <a:fld id="{B500D69E-9D93-4174-B37E-8DD723B97D22}" type="slidenum">
              <a:rPr lang="en-US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4C9469-75B6-D245-9882-B6342619BD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18150" y="2040995"/>
            <a:ext cx="3289300" cy="414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76686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07138"/>
            <a:ext cx="1905000" cy="47466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  <a:p>
            <a:pPr>
              <a:defRPr/>
            </a:pPr>
            <a:r>
              <a:rPr lang="en-US" altLang="en-US" dirty="0"/>
              <a:t>1.9- </a:t>
            </a:r>
            <a:fld id="{B500D69E-9D93-4174-B37E-8DD723B97D22}" type="slidenum">
              <a:rPr lang="en-US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20506662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29" name="Line 13"/>
          <p:cNvSpPr>
            <a:spLocks noChangeShapeType="1"/>
          </p:cNvSpPr>
          <p:nvPr userDrawn="1"/>
        </p:nvSpPr>
        <p:spPr bwMode="auto">
          <a:xfrm rot="5400000" flipH="1">
            <a:off x="4572000" y="-35052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781800" y="6307138"/>
            <a:ext cx="1905000" cy="474662"/>
          </a:xfrm>
          <a:prstGeom prst="rect">
            <a:avLst/>
          </a:prstGeom>
          <a:ln/>
        </p:spPr>
        <p:txBody>
          <a:bodyPr anchor="b" anchorCtr="0"/>
          <a:lstStyle>
            <a:lvl1pPr algn="r">
              <a:defRPr sz="1200" b="1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 altLang="en-US" dirty="0"/>
              <a:t>1.9- </a:t>
            </a:r>
            <a:fld id="{B500D69E-9D93-4174-B37E-8DD723B97D22}" type="slidenum">
              <a:rPr lang="en-US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44" r:id="rId2"/>
  </p:sldLayoutIdLst>
  <p:transition/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077C97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3.png"/><Relationship Id="rId4" Type="http://schemas.openxmlformats.org/officeDocument/2006/relationships/image" Target="../media/image3.wmf"/><Relationship Id="rId9" Type="http://schemas.openxmlformats.org/officeDocument/2006/relationships/image" Target="../media/image10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4.png"/><Relationship Id="rId4" Type="http://schemas.openxmlformats.org/officeDocument/2006/relationships/image" Target="../media/image3.wmf"/><Relationship Id="rId9" Type="http://schemas.openxmlformats.org/officeDocument/2006/relationships/image" Target="../media/image10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oleObject" Target="../embeddings/oleObject3.bin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7" Type="http://schemas.openxmlformats.org/officeDocument/2006/relationships/oleObject" Target="../embeddings/oleObject3.bin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5.png"/><Relationship Id="rId7" Type="http://schemas.openxmlformats.org/officeDocument/2006/relationships/oleObject" Target="../embeddings/oleObject3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oleObject" Target="../embeddings/oleObject3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10.png"/><Relationship Id="rId7" Type="http://schemas.openxmlformats.org/officeDocument/2006/relationships/oleObject" Target="../embeddings/oleObject3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0.png"/><Relationship Id="rId7" Type="http://schemas.openxmlformats.org/officeDocument/2006/relationships/oleObject" Target="../embeddings/oleObject3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9.pn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8.png"/><Relationship Id="rId4" Type="http://schemas.openxmlformats.org/officeDocument/2006/relationships/image" Target="../media/image3.wmf"/><Relationship Id="rId9" Type="http://schemas.openxmlformats.org/officeDocument/2006/relationships/image" Target="../media/image10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1.png"/><Relationship Id="rId4" Type="http://schemas.openxmlformats.org/officeDocument/2006/relationships/image" Target="../media/image3.wmf"/><Relationship Id="rId9" Type="http://schemas.openxmlformats.org/officeDocument/2006/relationships/image" Target="../media/image10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2.png"/><Relationship Id="rId4" Type="http://schemas.openxmlformats.org/officeDocument/2006/relationships/image" Target="../media/image3.wmf"/><Relationship Id="rId9" Type="http://schemas.openxmlformats.org/officeDocument/2006/relationships/image" Target="../media/image10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Γραμμικές Εξισώσεις</a:t>
            </a:r>
            <a:br>
              <a:rPr lang="el-GR" altLang="en-US" dirty="0"/>
            </a:br>
            <a:r>
              <a:rPr lang="el-GR" altLang="en-US" dirty="0"/>
              <a:t>στη Γραμμική Άλγεβρα</a:t>
            </a:r>
            <a:endParaRPr lang="en-US" altLang="en-US" dirty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ΠΙΝΑΚΕΣ ΓΡΑΜΜΙΚΩΝ ΜΕΤΑΣΧΗΜΑΤΙΣΜΩΝ</a:t>
            </a:r>
            <a:endParaRPr lang="en-US" altLang="en-US" dirty="0"/>
          </a:p>
        </p:txBody>
      </p:sp>
      <p:sp>
        <p:nvSpPr>
          <p:cNvPr id="2" name="Θέση αριθμού διαφάνειας 1">
            <a:extLst>
              <a:ext uri="{FF2B5EF4-FFF2-40B4-BE49-F238E27FC236}">
                <a16:creationId xmlns:a16="http://schemas.microsoft.com/office/drawing/2014/main" id="{03ED9F20-A045-B0A0-586B-1D127377B0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  <a:p>
            <a:pPr>
              <a:defRPr/>
            </a:pPr>
            <a:r>
              <a:rPr lang="en-US" altLang="en-US" dirty="0"/>
              <a:t>1.9- </a:t>
            </a:r>
            <a:fld id="{B500D69E-9D93-4174-B37E-8DD723B97D22}" type="slidenum">
              <a:rPr lang="en-US" altLang="en-US" smtClean="0"/>
              <a:pPr>
                <a:defRPr/>
              </a:pPr>
              <a:t>1</a:t>
            </a:fld>
            <a:endParaRPr lang="en-CA" altLang="en-US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239000" y="6307138"/>
            <a:ext cx="1905000" cy="474662"/>
          </a:xfrm>
          <a:noFill/>
        </p:spPr>
        <p:txBody>
          <a:bodyPr/>
          <a:lstStyle>
            <a:lvl1pPr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</a:rPr>
              <a:t>1.9- </a:t>
            </a:r>
            <a:fld id="{FB2B4970-6CDF-4631-9CBF-9C955502E3F9}" type="slidenum">
              <a:rPr lang="en-US" altLang="en-US" sz="12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graphicFrame>
        <p:nvGraphicFramePr>
          <p:cNvPr id="6153" name="Object 16"/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75104" imgH="810471" progId="Equation.DSMT4">
                  <p:embed/>
                </p:oleObj>
              </mc:Choice>
              <mc:Fallback>
                <p:oleObj name="Equation" r:id="rId3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17"/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75104" imgH="810471" progId="Equation.DSMT4">
                  <p:embed/>
                </p:oleObj>
              </mc:Choice>
              <mc:Fallback>
                <p:oleObj name="Equation" r:id="rId5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5" name="Object 18"/>
          <p:cNvGraphicFramePr>
            <a:graphicFrameLocks noChangeAspect="1"/>
          </p:cNvGraphicFramePr>
          <p:nvPr/>
        </p:nvGraphicFramePr>
        <p:xfrm>
          <a:off x="25146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75104" imgH="810471" progId="Equation.DSMT4">
                  <p:embed/>
                </p:oleObj>
              </mc:Choice>
              <mc:Fallback>
                <p:oleObj name="Equation" r:id="rId6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72272171-D707-A10B-E475-87BD2CCDEF7D}"/>
                  </a:ext>
                </a:extLst>
              </p:cNvPr>
              <p:cNvSpPr>
                <a:spLocks noGrp="1" noChangeArrowheads="1"/>
              </p:cNvSpPr>
              <p:nvPr>
                <p:ph type="title"/>
              </p:nvPr>
            </p:nvSpPr>
            <p:spPr>
              <a:xfrm>
                <a:off x="0" y="0"/>
                <a:ext cx="9333470" cy="1066800"/>
              </a:xfrm>
            </p:spPr>
            <p:txBody>
              <a:bodyPr/>
              <a:lstStyle/>
              <a:p>
                <a:pPr eaLnBrk="1" hangingPunct="1"/>
                <a:r>
                  <a:rPr lang="el-GR" altLang="en-US" dirty="0"/>
                  <a:t>ΓΕΩΜΕΤΡΙΚΟΙ ΓΡΑΜΜΙΚΟΙ ΜΕΤΑΣΧΗΜΑΤΙΣΜΟΙ ΣΤΟΝ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en-US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72272171-D707-A10B-E475-87BD2CCDEF7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0"/>
                <a:ext cx="9333470" cy="1066800"/>
              </a:xfrm>
              <a:blipFill>
                <a:blip r:embed="rId9"/>
                <a:stretch>
                  <a:fillRect l="-1633" b="-1904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Εικόνα 3" descr="Εικόνα που περιέχει διάγραμμα, γραμμή, Σχέδιο, τεχνικό σχέδιο&#10;&#10;Περιγραφή που δημιουργήθηκε αυτόματα">
            <a:extLst>
              <a:ext uri="{FF2B5EF4-FFF2-40B4-BE49-F238E27FC236}">
                <a16:creationId xmlns:a16="http://schemas.microsoft.com/office/drawing/2014/main" id="{701AEB88-88F1-47CB-2DA1-80417926832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391" y="1510748"/>
            <a:ext cx="5934933" cy="489005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471FCDF-5E96-6B79-38A5-9CC32F06AA39}"/>
              </a:ext>
            </a:extLst>
          </p:cNvPr>
          <p:cNvSpPr txBox="1"/>
          <p:nvPr/>
        </p:nvSpPr>
        <p:spPr>
          <a:xfrm>
            <a:off x="299937" y="1647779"/>
            <a:ext cx="267186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err="1">
                <a:latin typeface="+mn-lt"/>
              </a:rPr>
              <a:t>Οριζ</a:t>
            </a:r>
            <a:r>
              <a:rPr lang="en-US" sz="2800" dirty="0" err="1">
                <a:latin typeface="+mn-lt"/>
              </a:rPr>
              <a:t>ό</a:t>
            </a:r>
            <a:r>
              <a:rPr lang="el-GR" sz="2800" dirty="0" err="1">
                <a:latin typeface="+mn-lt"/>
              </a:rPr>
              <a:t>ντια</a:t>
            </a:r>
            <a:r>
              <a:rPr lang="el-GR" sz="2800" dirty="0">
                <a:latin typeface="+mn-lt"/>
              </a:rPr>
              <a:t> στρέβλωση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EB6E42-2421-7C65-3A06-2E5056D09887}"/>
              </a:ext>
            </a:extLst>
          </p:cNvPr>
          <p:cNvSpPr txBox="1"/>
          <p:nvPr/>
        </p:nvSpPr>
        <p:spPr>
          <a:xfrm>
            <a:off x="299936" y="4117144"/>
            <a:ext cx="267186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>
                <a:latin typeface="+mn-lt"/>
              </a:rPr>
              <a:t>Κάθετη στρέβλωση</a:t>
            </a:r>
          </a:p>
        </p:txBody>
      </p:sp>
    </p:spTree>
    <p:extLst>
      <p:ext uri="{BB962C8B-B14F-4D97-AF65-F5344CB8AC3E}">
        <p14:creationId xmlns:p14="http://schemas.microsoft.com/office/powerpoint/2010/main" val="23586361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239000" y="6307138"/>
            <a:ext cx="1905000" cy="474662"/>
          </a:xfrm>
          <a:noFill/>
        </p:spPr>
        <p:txBody>
          <a:bodyPr/>
          <a:lstStyle>
            <a:lvl1pPr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</a:rPr>
              <a:t>1.9- </a:t>
            </a:r>
            <a:fld id="{FB2B4970-6CDF-4631-9CBF-9C955502E3F9}" type="slidenum">
              <a:rPr lang="en-US" altLang="en-US" sz="12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graphicFrame>
        <p:nvGraphicFramePr>
          <p:cNvPr id="6153" name="Object 16"/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75104" imgH="810471" progId="Equation.DSMT4">
                  <p:embed/>
                </p:oleObj>
              </mc:Choice>
              <mc:Fallback>
                <p:oleObj name="Equation" r:id="rId3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17"/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75104" imgH="810471" progId="Equation.DSMT4">
                  <p:embed/>
                </p:oleObj>
              </mc:Choice>
              <mc:Fallback>
                <p:oleObj name="Equation" r:id="rId5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5" name="Object 18"/>
          <p:cNvGraphicFramePr>
            <a:graphicFrameLocks noChangeAspect="1"/>
          </p:cNvGraphicFramePr>
          <p:nvPr/>
        </p:nvGraphicFramePr>
        <p:xfrm>
          <a:off x="25146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75104" imgH="810471" progId="Equation.DSMT4">
                  <p:embed/>
                </p:oleObj>
              </mc:Choice>
              <mc:Fallback>
                <p:oleObj name="Equation" r:id="rId6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CB2B645-3FD7-ECE5-FEC4-283EAE583D34}"/>
                  </a:ext>
                </a:extLst>
              </p:cNvPr>
              <p:cNvSpPr>
                <a:spLocks noGrp="1" noChangeArrowheads="1"/>
              </p:cNvSpPr>
              <p:nvPr>
                <p:ph type="title"/>
              </p:nvPr>
            </p:nvSpPr>
            <p:spPr>
              <a:xfrm>
                <a:off x="0" y="0"/>
                <a:ext cx="9333470" cy="1066800"/>
              </a:xfrm>
            </p:spPr>
            <p:txBody>
              <a:bodyPr/>
              <a:lstStyle/>
              <a:p>
                <a:pPr eaLnBrk="1" hangingPunct="1"/>
                <a:r>
                  <a:rPr lang="el-GR" altLang="en-US" dirty="0"/>
                  <a:t>ΓΕΩΜΕΤΡΙΚΟΙ ΓΡΑΜΜΙΚΟΙ ΜΕΤΑΣΧΗΜΑΤΙΣΜΟΙ ΣΤΟΝ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en-US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CB2B645-3FD7-ECE5-FEC4-283EAE583D3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0"/>
                <a:ext cx="9333470" cy="1066800"/>
              </a:xfrm>
              <a:blipFill>
                <a:blip r:embed="rId9"/>
                <a:stretch>
                  <a:fillRect l="-1633" b="-1904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Εικόνα 3" descr="Εικόνα που περιέχει διάγραμμα, στιγμιότυπο οθόνης, κείμενο, σχεδίαση&#10;&#10;Περιγραφή που δημιουργήθηκε αυτόματα">
            <a:extLst>
              <a:ext uri="{FF2B5EF4-FFF2-40B4-BE49-F238E27FC236}">
                <a16:creationId xmlns:a16="http://schemas.microsoft.com/office/drawing/2014/main" id="{1D5AAD26-F338-396C-4735-1D7DCF56F3F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714" y="1307099"/>
            <a:ext cx="5497542" cy="52373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4C94542-7196-2AFB-7CC9-7D115BCE09BE}"/>
              </a:ext>
            </a:extLst>
          </p:cNvPr>
          <p:cNvSpPr txBox="1"/>
          <p:nvPr/>
        </p:nvSpPr>
        <p:spPr>
          <a:xfrm>
            <a:off x="350738" y="1939121"/>
            <a:ext cx="258130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dirty="0">
                <a:latin typeface="+mn-lt"/>
              </a:rPr>
              <a:t>Προβολή στον </a:t>
            </a:r>
            <a:r>
              <a:rPr lang="en-US" sz="2800" dirty="0">
                <a:latin typeface="+mn-lt"/>
              </a:rPr>
              <a:t>x</a:t>
            </a:r>
            <a:r>
              <a:rPr lang="el-GR" sz="2800" baseline="-25000" dirty="0">
                <a:latin typeface="+mn-lt"/>
              </a:rPr>
              <a:t>1</a:t>
            </a:r>
            <a:r>
              <a:rPr lang="en-US" sz="2800" dirty="0">
                <a:latin typeface="+mn-lt"/>
              </a:rPr>
              <a:t> - </a:t>
            </a:r>
            <a:r>
              <a:rPr lang="el-GR" sz="2800" dirty="0">
                <a:latin typeface="+mn-lt"/>
              </a:rPr>
              <a:t>άξονα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746B6E-D592-B921-0417-3E19E7EFA61A}"/>
              </a:ext>
            </a:extLst>
          </p:cNvPr>
          <p:cNvSpPr txBox="1"/>
          <p:nvPr/>
        </p:nvSpPr>
        <p:spPr>
          <a:xfrm>
            <a:off x="350738" y="4566364"/>
            <a:ext cx="258130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dirty="0">
                <a:latin typeface="+mn-lt"/>
              </a:rPr>
              <a:t>Προβολή στον </a:t>
            </a:r>
            <a:r>
              <a:rPr lang="en-US" sz="2800" dirty="0">
                <a:latin typeface="+mn-lt"/>
              </a:rPr>
              <a:t>x</a:t>
            </a:r>
            <a:r>
              <a:rPr lang="en-US" sz="2800" baseline="-25000" dirty="0">
                <a:latin typeface="+mn-lt"/>
              </a:rPr>
              <a:t>2</a:t>
            </a:r>
            <a:r>
              <a:rPr lang="en-US" sz="2800" dirty="0">
                <a:latin typeface="+mn-lt"/>
              </a:rPr>
              <a:t> - </a:t>
            </a:r>
            <a:r>
              <a:rPr lang="el-GR" sz="2800" dirty="0">
                <a:latin typeface="+mn-lt"/>
              </a:rPr>
              <a:t>άξονα</a:t>
            </a:r>
          </a:p>
        </p:txBody>
      </p:sp>
    </p:spTree>
    <p:extLst>
      <p:ext uri="{BB962C8B-B14F-4D97-AF65-F5344CB8AC3E}">
        <p14:creationId xmlns:p14="http://schemas.microsoft.com/office/powerpoint/2010/main" val="109612124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98325" y="6307138"/>
            <a:ext cx="1905000" cy="474662"/>
          </a:xfrm>
          <a:noFill/>
        </p:spPr>
        <p:txBody>
          <a:bodyPr/>
          <a:lstStyle>
            <a:lvl1pPr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</a:rPr>
              <a:t>1.9- </a:t>
            </a:r>
            <a:fld id="{FB2B4970-6CDF-4631-9CBF-9C955502E3F9}" type="slidenum">
              <a:rPr lang="en-US" altLang="en-US" sz="12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ΕΡΩΤΗΜΑΤΑ ΥΠΑΡΞΗΣ ΚΑΙ ΜΟΝΑΔΙΚΟΤΗΤΑΣ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34104" y="1424350"/>
                <a:ext cx="8546125" cy="1408302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800" b="1" dirty="0"/>
                  <a:t>Ορισμός</a:t>
                </a:r>
                <a:r>
                  <a:rPr lang="en-US" altLang="en-US" sz="2800" dirty="0"/>
                  <a:t>: </a:t>
                </a:r>
                <a:r>
                  <a:rPr lang="en-US" altLang="en-US" sz="2800" dirty="0" err="1"/>
                  <a:t>Έ</a:t>
                </a:r>
                <a:r>
                  <a:rPr lang="el-GR" altLang="en-US" sz="2800" dirty="0" err="1"/>
                  <a:t>νας</a:t>
                </a:r>
                <a:r>
                  <a:rPr lang="el-GR" altLang="en-US" sz="2800" dirty="0"/>
                  <a:t> μετασχηματισμός </a:t>
                </a:r>
                <a:r>
                  <a:rPr lang="en-US" altLang="en-US" sz="2800" i="1" dirty="0"/>
                  <a:t>T</a:t>
                </a:r>
                <a:r>
                  <a:rPr lang="en-US" altLang="en-US" sz="2800" dirty="0"/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altLang="en-US" sz="2800" dirty="0"/>
                  <a:t> </a:t>
                </a:r>
                <a:r>
                  <a:rPr lang="el-GR" altLang="en-US" sz="2800" dirty="0"/>
                  <a:t>λέγεται</a:t>
                </a:r>
                <a:r>
                  <a:rPr lang="en-US" altLang="en-US" sz="2800" dirty="0"/>
                  <a:t> </a:t>
                </a:r>
                <a:r>
                  <a:rPr lang="el-GR" altLang="en-US" sz="2800" b="1" dirty="0"/>
                  <a:t>επί </a:t>
                </a:r>
                <a:r>
                  <a:rPr lang="el-GR" altLang="en-US" sz="2800" dirty="0"/>
                  <a:t>του</a:t>
                </a:r>
                <a:r>
                  <a:rPr lang="en-US" altLang="en-US" sz="2800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altLang="en-US" sz="2800" dirty="0"/>
                  <a:t> </a:t>
                </a:r>
                <a:r>
                  <a:rPr lang="el-GR" altLang="en-US" sz="2800" dirty="0"/>
                  <a:t>στον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altLang="en-US" sz="2800" dirty="0"/>
                  <a:t> </a:t>
                </a:r>
                <a:r>
                  <a:rPr lang="el-GR" altLang="en-US" sz="2800" dirty="0"/>
                  <a:t>αν κάθε </a:t>
                </a:r>
                <a:r>
                  <a:rPr lang="en-US" altLang="en-US" sz="2800" b="1" dirty="0"/>
                  <a:t>b</a:t>
                </a:r>
                <a:r>
                  <a:rPr lang="el-GR" alt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lang="el-GR" altLang="en-US" sz="2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l-GR" altLang="en-US" sz="2800" dirty="0"/>
                  <a:t>είναι η εικόνα </a:t>
                </a:r>
                <a:r>
                  <a:rPr lang="el-GR" altLang="en-US" sz="2800" i="1" dirty="0"/>
                  <a:t>τουλάχιστον ενός</a:t>
                </a:r>
                <a:r>
                  <a:rPr lang="en-US" altLang="en-US" sz="2800" i="1" dirty="0"/>
                  <a:t> </a:t>
                </a:r>
                <a:r>
                  <a:rPr lang="en-US" altLang="en-US" sz="2800" b="1" dirty="0"/>
                  <a:t>x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altLang="en-US" sz="28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altLang="en-US" sz="2800" b="0" dirty="0"/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34104" y="1424350"/>
                <a:ext cx="8546125" cy="1408302"/>
              </a:xfrm>
              <a:blipFill>
                <a:blip r:embed="rId3"/>
                <a:stretch>
                  <a:fillRect l="-1335" t="-4464" r="-148" b="-892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71C2394E-CE44-CE4C-99AF-2D27065FA1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6" y="2905778"/>
            <a:ext cx="9144000" cy="307209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EE2185B-1868-2AB1-DD78-AC9EE4DFBC9D}"/>
              </a:ext>
            </a:extLst>
          </p:cNvPr>
          <p:cNvSpPr/>
          <p:nvPr/>
        </p:nvSpPr>
        <p:spPr bwMode="auto">
          <a:xfrm>
            <a:off x="109330" y="5148470"/>
            <a:ext cx="7663070" cy="82940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shelf Symbol 2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0829613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98325" y="6307138"/>
            <a:ext cx="1905000" cy="474662"/>
          </a:xfrm>
          <a:noFill/>
        </p:spPr>
        <p:txBody>
          <a:bodyPr/>
          <a:lstStyle>
            <a:lvl1pPr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</a:rPr>
              <a:t>1.9- </a:t>
            </a:r>
            <a:fld id="{FB2B4970-6CDF-4631-9CBF-9C955502E3F9}" type="slidenum">
              <a:rPr lang="en-US" altLang="en-US" sz="12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ΕΡΩΤΗΜΑΤΑ ΥΠΑΡΞΗΣ ΚΑΙ ΜΟΝΑΔΙΚΟΤΗΤΑΣ</a:t>
            </a:r>
            <a:endParaRPr lang="en-US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34104" y="1424350"/>
                <a:ext cx="8546125" cy="507805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800" dirty="0"/>
                  <a:t>Ισοδύναμα</a:t>
                </a:r>
                <a:r>
                  <a:rPr lang="en-US" altLang="en-US" sz="2800" dirty="0"/>
                  <a:t>, o</a:t>
                </a:r>
              </a:p>
              <a:p>
                <a:pPr lvl="1" eaLnBrk="1" hangingPunct="1"/>
                <a:r>
                  <a:rPr lang="en-US" altLang="en-US" sz="2400" i="1" dirty="0"/>
                  <a:t>T</a:t>
                </a:r>
                <a:r>
                  <a:rPr lang="en-US" altLang="en-US" sz="2400" dirty="0"/>
                  <a:t> </a:t>
                </a:r>
                <a:r>
                  <a:rPr lang="el-GR" altLang="en-US" sz="2400" dirty="0"/>
                  <a:t>ε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en-US" sz="2400" i="1" dirty="0">
                        <a:latin typeface="Cambria Math" panose="02040503050406030204" pitchFamily="18" charset="0"/>
                      </a:rPr>
                      <m:t>ί</m:t>
                    </m:r>
                    <m:r>
                      <m:rPr>
                        <m:sty m:val="p"/>
                      </m:rPr>
                      <a:rPr lang="el-GR" altLang="en-US" sz="2400" b="0" i="0" dirty="0" smtClean="0">
                        <a:latin typeface="Cambria Math" panose="02040503050406030204" pitchFamily="18" charset="0"/>
                      </a:rPr>
                      <m:t>ναι</m:t>
                    </m:r>
                    <m:r>
                      <a:rPr lang="el-GR" altLang="en-US" sz="2400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altLang="en-US" sz="2400" b="0" i="0" dirty="0" smtClean="0">
                        <a:latin typeface="Cambria Math" panose="02040503050406030204" pitchFamily="18" charset="0"/>
                      </a:rPr>
                      <m:t>επ</m:t>
                    </m:r>
                    <m:r>
                      <m:rPr>
                        <m:sty m:val="p"/>
                      </m:rPr>
                      <a:rPr lang="el-GR" altLang="en-US" sz="2400" i="1" dirty="0">
                        <a:latin typeface="Cambria Math" panose="02040503050406030204" pitchFamily="18" charset="0"/>
                      </a:rPr>
                      <m:t>ί</m:t>
                    </m:r>
                    <m:r>
                      <a:rPr lang="el-GR" altLang="en-US" sz="2400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altLang="en-US" sz="2400" b="0" i="0" dirty="0" smtClean="0">
                        <a:latin typeface="Cambria Math" panose="02040503050406030204" pitchFamily="18" charset="0"/>
                      </a:rPr>
                      <m:t>στον</m:t>
                    </m:r>
                    <m:r>
                      <a:rPr lang="el-GR" altLang="en-US" sz="2400" b="0" i="0" dirty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altLang="en-US" sz="2400" dirty="0"/>
                  <a:t> </a:t>
                </a:r>
                <a:r>
                  <a:rPr lang="el-GR" altLang="en-US" sz="2400" dirty="0"/>
                  <a:t>όταν το πεδίο τιμών του </a:t>
                </a:r>
                <a:r>
                  <a:rPr lang="en-US" altLang="en-US" sz="2400" i="1" dirty="0"/>
                  <a:t>T</a:t>
                </a:r>
                <a:r>
                  <a:rPr lang="en-US" altLang="en-US" sz="2400" dirty="0"/>
                  <a:t> </a:t>
                </a:r>
                <a:r>
                  <a:rPr lang="el-GR" altLang="en-US" sz="2400" dirty="0"/>
                  <a:t>είναι όλο το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altLang="en-US" sz="2400" dirty="0"/>
                  <a:t>. </a:t>
                </a:r>
              </a:p>
              <a:p>
                <a:pPr lvl="1" eaLnBrk="1" hangingPunct="1"/>
                <a:r>
                  <a:rPr lang="en-US" altLang="en-US" sz="2800" i="1" dirty="0"/>
                  <a:t>T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απεικονίζει τον</a:t>
                </a:r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altLang="en-US" sz="2800" dirty="0"/>
                  <a:t> </a:t>
                </a:r>
                <a:r>
                  <a:rPr lang="el-GR" altLang="en-US" sz="2800" dirty="0" err="1"/>
                  <a:t>επι</a:t>
                </a:r>
                <a:r>
                  <a:rPr lang="el-GR" altLang="en-US" sz="2800" dirty="0"/>
                  <a:t> τ</a:t>
                </a:r>
                <a:r>
                  <a:rPr lang="en-US" altLang="en-US" sz="2800" dirty="0"/>
                  <a:t>o</a:t>
                </a:r>
                <a:r>
                  <a:rPr lang="el-GR" altLang="en-US" sz="2800" dirty="0"/>
                  <a:t>υ</a:t>
                </a:r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altLang="en-US" sz="2800" dirty="0"/>
                  <a:t> </a:t>
                </a:r>
                <a:r>
                  <a:rPr lang="el-GR" altLang="en-US" sz="2800" dirty="0"/>
                  <a:t>αν</a:t>
                </a:r>
                <a:r>
                  <a:rPr lang="en-US" altLang="en-US" sz="2800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m:rPr>
                            <m:nor/>
                          </m:rPr>
                          <a:rPr lang="en-US" altLang="en-US" sz="2800" b="1" dirty="0"/>
                          <m:t>b</m:t>
                        </m:r>
                        <m:r>
                          <a:rPr lang="en-US" altLang="en-US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altLang="en-US" sz="2800" dirty="0"/>
                  <a:t>, </a:t>
                </a:r>
                <a:r>
                  <a:rPr lang="el-GR" altLang="en-US" sz="2800" dirty="0"/>
                  <a:t>υπάρχει τουλάχιστον μία λύση </a:t>
                </a:r>
                <a:r>
                  <a:rPr lang="en-US" altLang="en-US" sz="2800" i="1" dirty="0"/>
                  <a:t>T</a:t>
                </a:r>
                <a:r>
                  <a:rPr lang="en-US" altLang="en-US" sz="2800" dirty="0"/>
                  <a:t>(</a:t>
                </a:r>
                <a:r>
                  <a:rPr lang="en-US" altLang="en-US" sz="2800" b="1" dirty="0"/>
                  <a:t>x</a:t>
                </a:r>
                <a:r>
                  <a:rPr lang="en-US" altLang="en-US" sz="2800" dirty="0"/>
                  <a:t>)= </a:t>
                </a:r>
                <a:r>
                  <a:rPr lang="en-US" altLang="en-US" sz="2800" b="1" dirty="0"/>
                  <a:t>b</a:t>
                </a:r>
                <a:r>
                  <a:rPr lang="en-US" altLang="en-US" sz="2800" dirty="0"/>
                  <a:t>. </a:t>
                </a:r>
                <a:endParaRPr lang="el-GR" altLang="en-US" sz="2800" dirty="0"/>
              </a:p>
              <a:p>
                <a:pPr eaLnBrk="1" hangingPunct="1"/>
                <a:r>
                  <a:rPr lang="el-GR" altLang="en-US" sz="2800" dirty="0"/>
                  <a:t>Το </a:t>
                </a:r>
                <a:r>
                  <a:rPr lang="en-US" altLang="en-US" sz="2800" dirty="0"/>
                  <a:t>“</a:t>
                </a:r>
                <a:r>
                  <a:rPr lang="el-GR" altLang="en-US" sz="2800" dirty="0"/>
                  <a:t>Απεικονίζει ο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T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τον</a:t>
                </a:r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altLang="en-US" sz="2800" dirty="0"/>
                  <a:t> </a:t>
                </a:r>
                <a:r>
                  <a:rPr lang="el-GR" altLang="en-US" sz="2800" dirty="0"/>
                  <a:t>επί του</a:t>
                </a:r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lang="en-US" alt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altLang="en-US" sz="2800" dirty="0"/>
                  <a:t>” </a:t>
                </a:r>
                <a:r>
                  <a:rPr lang="el-GR" altLang="en-US" sz="2800" dirty="0"/>
                  <a:t>είναι ένα ερώτημα ύπαρξης</a:t>
                </a:r>
                <a:r>
                  <a:rPr lang="en-US" altLang="en-US" sz="2800" dirty="0"/>
                  <a:t>. </a:t>
                </a:r>
                <a:endParaRPr lang="el-GR" altLang="en-US" sz="2800" dirty="0"/>
              </a:p>
              <a:p>
                <a:pPr eaLnBrk="1" hangingPunct="1"/>
                <a:r>
                  <a:rPr lang="el-GR" altLang="en-US" sz="2800" dirty="0"/>
                  <a:t>Ο μετασχηματισμός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T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δεν είναι επί όταν υπάρχει κάποιο </a:t>
                </a:r>
                <a:r>
                  <a:rPr lang="en-US" altLang="en-US" sz="2800" b="1" dirty="0"/>
                  <a:t>b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altLang="en-US" sz="2800" dirty="0"/>
                  <a:t> </a:t>
                </a:r>
                <a:r>
                  <a:rPr lang="el-GR" altLang="en-US" sz="2800" dirty="0"/>
                  <a:t>για το οποίο η εξίσωση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T</a:t>
                </a:r>
                <a:r>
                  <a:rPr lang="en-US" altLang="en-US" sz="2800" dirty="0"/>
                  <a:t>(</a:t>
                </a:r>
                <a:r>
                  <a:rPr lang="en-US" altLang="en-US" sz="2800" b="1" dirty="0"/>
                  <a:t>x</a:t>
                </a:r>
                <a:r>
                  <a:rPr lang="en-US" altLang="en-US" sz="2800" dirty="0"/>
                  <a:t>)=</a:t>
                </a:r>
                <a:r>
                  <a:rPr lang="en-US" altLang="en-US" sz="2800" b="1" dirty="0"/>
                  <a:t>b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δεν έχει λύση</a:t>
                </a:r>
                <a:r>
                  <a:rPr lang="en-US" altLang="en-US" sz="2800" dirty="0"/>
                  <a:t>.</a:t>
                </a:r>
                <a:endParaRPr lang="en-US" altLang="en-US" sz="2800" b="1" dirty="0"/>
              </a:p>
            </p:txBody>
          </p:sp>
        </mc:Choice>
        <mc:Fallback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34104" y="1424350"/>
                <a:ext cx="8546125" cy="5078050"/>
              </a:xfrm>
              <a:blipFill>
                <a:blip r:embed="rId3"/>
                <a:stretch>
                  <a:fillRect l="-1335" t="-1247" r="-13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75974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98325" y="6307138"/>
            <a:ext cx="1905000" cy="474662"/>
          </a:xfrm>
          <a:noFill/>
        </p:spPr>
        <p:txBody>
          <a:bodyPr/>
          <a:lstStyle>
            <a:lvl1pPr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</a:rPr>
              <a:t>1.9- </a:t>
            </a:r>
            <a:fld id="{FB2B4970-6CDF-4631-9CBF-9C955502E3F9}" type="slidenum">
              <a:rPr lang="en-US" altLang="en-US" sz="12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ΕΡΩΤΗΜΑΤΑ ΥΠΑΡΞΗΣ ΚΑΙ ΜΟΝΑΔΙΚΟΤΗΤΑΣ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34104" y="1424350"/>
                <a:ext cx="8546125" cy="5078050"/>
              </a:xfrm>
            </p:spPr>
            <p:txBody>
              <a:bodyPr/>
              <a:lstStyle/>
              <a:p>
                <a:pPr marL="0" indent="0" eaLnBrk="1" hangingPunct="1">
                  <a:buNone/>
                </a:pPr>
                <a:r>
                  <a:rPr lang="el-GR" altLang="en-US" sz="2800" b="1" dirty="0"/>
                  <a:t>Ορισμός</a:t>
                </a:r>
                <a:r>
                  <a:rPr lang="en-US" altLang="en-US" sz="2800" dirty="0"/>
                  <a:t>: </a:t>
                </a:r>
                <a:r>
                  <a:rPr lang="en-US" altLang="en-US" sz="2800" dirty="0" err="1"/>
                  <a:t>Έ</a:t>
                </a:r>
                <a:r>
                  <a:rPr lang="el-GR" altLang="en-US" sz="2800" dirty="0" err="1"/>
                  <a:t>νας</a:t>
                </a:r>
                <a:r>
                  <a:rPr lang="el-GR" altLang="en-US" sz="2800" dirty="0"/>
                  <a:t> </a:t>
                </a:r>
                <a:r>
                  <a:rPr lang="el-GR" altLang="en-US" sz="2800" dirty="0" err="1"/>
                  <a:t>μεταχηματισμός</a:t>
                </a:r>
                <a:r>
                  <a:rPr lang="el-GR" altLang="en-US" sz="2800" dirty="0"/>
                  <a:t> </a:t>
                </a:r>
                <a:r>
                  <a:rPr lang="en-US" altLang="en-US" sz="2800" i="1" dirty="0"/>
                  <a:t>T</a:t>
                </a:r>
                <a:r>
                  <a:rPr lang="en-US" altLang="en-US" sz="2800" dirty="0"/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altLang="en-US" sz="2800" dirty="0"/>
                  <a:t> </a:t>
                </a:r>
                <a:r>
                  <a:rPr lang="el-GR" altLang="en-US" sz="2800" dirty="0"/>
                  <a:t>λέγετε </a:t>
                </a:r>
                <a:r>
                  <a:rPr lang="en-US" altLang="en-US" sz="2800" b="1" dirty="0" err="1"/>
                  <a:t>έ</a:t>
                </a:r>
                <a:r>
                  <a:rPr lang="el-GR" altLang="en-US" sz="2800" b="1" dirty="0"/>
                  <a:t>να-προς-ένα</a:t>
                </a:r>
                <a:r>
                  <a:rPr lang="en-US" altLang="en-US" sz="2800" b="1" dirty="0"/>
                  <a:t> </a:t>
                </a:r>
                <a:r>
                  <a:rPr lang="el-GR" altLang="en-US" sz="2800" dirty="0"/>
                  <a:t>αν το κάθε </a:t>
                </a:r>
                <a:r>
                  <a:rPr lang="en-US" altLang="en-US" sz="2800" b="1" dirty="0"/>
                  <a:t>b</a:t>
                </a:r>
                <a:r>
                  <a:rPr lang="el-GR" alt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η εικόνα του </a:t>
                </a:r>
                <a:r>
                  <a:rPr lang="el-GR" altLang="en-US" sz="2800" i="1" dirty="0"/>
                  <a:t>το πολύ ενός</a:t>
                </a:r>
                <a:r>
                  <a:rPr lang="en-US" altLang="en-US" sz="2800" i="1" dirty="0"/>
                  <a:t> </a:t>
                </a:r>
                <a:r>
                  <a:rPr lang="en-US" altLang="en-US" sz="2800" b="1" dirty="0"/>
                  <a:t>x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altLang="en-US" sz="28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altLang="en-US" sz="2800" b="0" dirty="0"/>
              </a:p>
              <a:p>
                <a:pPr marL="0" indent="0" eaLnBrk="1" hangingPunct="1">
                  <a:buNone/>
                </a:pPr>
                <a:endParaRPr lang="en-US" altLang="en-US" sz="2800" dirty="0"/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34104" y="1424350"/>
                <a:ext cx="8546125" cy="5078050"/>
              </a:xfrm>
              <a:blipFill>
                <a:blip r:embed="rId3"/>
                <a:stretch>
                  <a:fillRect l="-1484" t="-1247" r="-89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2C6219D1-1BE7-1D41-A64E-E6AAB0448C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47831"/>
            <a:ext cx="9144000" cy="325849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315FD65-7E11-C8EE-4C92-011F13F32D49}"/>
              </a:ext>
            </a:extLst>
          </p:cNvPr>
          <p:cNvSpPr/>
          <p:nvPr/>
        </p:nvSpPr>
        <p:spPr bwMode="auto">
          <a:xfrm>
            <a:off x="69574" y="5377070"/>
            <a:ext cx="7474226" cy="9144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shelf Symbol 2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2760988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98325" y="6307138"/>
            <a:ext cx="1905000" cy="474662"/>
          </a:xfrm>
          <a:noFill/>
        </p:spPr>
        <p:txBody>
          <a:bodyPr/>
          <a:lstStyle>
            <a:lvl1pPr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</a:rPr>
              <a:t>1.9- </a:t>
            </a:r>
            <a:fld id="{FB2B4970-6CDF-4631-9CBF-9C955502E3F9}" type="slidenum">
              <a:rPr lang="en-US" altLang="en-US" sz="12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ΕΡΩΤΗΜΑΤΑ ΥΠΑΡΞΗΣ ΚΑΙ ΜΟΝΑΔΙΚΟΤΗΤΑΣ</a:t>
            </a:r>
            <a:endParaRPr lang="en-US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34104" y="1424350"/>
                <a:ext cx="8546125" cy="4572000"/>
              </a:xfrm>
            </p:spPr>
            <p:txBody>
              <a:bodyPr/>
              <a:lstStyle/>
              <a:p>
                <a:pPr eaLnBrk="1" hangingPunct="1"/>
                <a:r>
                  <a:rPr lang="en-US" altLang="en-US" sz="2800" b="1" dirty="0"/>
                  <a:t>Example 4</a:t>
                </a:r>
                <a:r>
                  <a:rPr lang="en-US" altLang="en-US" sz="2800" dirty="0"/>
                  <a:t>: </a:t>
                </a:r>
                <a:r>
                  <a:rPr lang="el-GR" altLang="en-US" sz="2800" dirty="0"/>
                  <a:t>Έστω</a:t>
                </a:r>
                <a:r>
                  <a:rPr lang="el-GR" altLang="en-US" sz="2800" i="1" dirty="0"/>
                  <a:t> </a:t>
                </a:r>
                <a:r>
                  <a:rPr lang="en-US" altLang="en-US" sz="2800" i="1" dirty="0"/>
                  <a:t>T </a:t>
                </a:r>
                <a:r>
                  <a:rPr lang="el-GR" altLang="en-US" sz="2800" dirty="0"/>
                  <a:t>ο γραμμικός μετασχηματισμός του οποίου ο αντίστοιχος πίνακας είναι</a:t>
                </a:r>
                <a:endParaRPr lang="en-US" altLang="en-US" sz="2800" b="0" dirty="0"/>
              </a:p>
              <a:p>
                <a:pPr marL="0" indent="0" algn="ctr" eaLnBrk="1" hangingPunct="1">
                  <a:buNone/>
                </a:pPr>
                <a:r>
                  <a:rPr lang="en-US" altLang="en-US" sz="2800" b="0" i="1" dirty="0"/>
                  <a:t>A </a:t>
                </a:r>
                <a:r>
                  <a:rPr lang="en-US" altLang="en-US" sz="2800" b="0" dirty="0"/>
                  <a:t>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altLang="en-US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eqArr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</a:rPr>
                                <m:t> −4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</a:rPr>
                                <m:t>    2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</a:rPr>
                                <m:t>    0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altLang="en-US" sz="2800" b="0" dirty="0"/>
              </a:p>
              <a:p>
                <a:pPr marL="0" indent="0" eaLnBrk="1" hangingPunct="1">
                  <a:buNone/>
                </a:pPr>
                <a:endParaRPr lang="en-US" altLang="en-US" sz="2800" dirty="0"/>
              </a:p>
              <a:p>
                <a:pPr eaLnBrk="1" hangingPunct="1"/>
                <a:r>
                  <a:rPr lang="el-GR" altLang="en-US" sz="2800" dirty="0"/>
                  <a:t>Απεικονίζει ο μετασχηματισμός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T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τον</a:t>
                </a:r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altLang="en-US" sz="2800" dirty="0"/>
                  <a:t> (</a:t>
                </a:r>
                <a:r>
                  <a:rPr lang="el-GR" altLang="en-US" sz="2800" dirty="0"/>
                  <a:t>επί) στον</a:t>
                </a:r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altLang="en-US" sz="2800" dirty="0"/>
                  <a:t> </a:t>
                </a:r>
                <a:endParaRPr lang="el-GR" altLang="en-US" sz="2800" dirty="0"/>
              </a:p>
              <a:p>
                <a:pPr eaLnBrk="1" hangingPunct="1"/>
                <a:r>
                  <a:rPr lang="el-GR" altLang="en-US" sz="2800" dirty="0"/>
                  <a:t>Είναι ο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T</a:t>
                </a:r>
                <a:r>
                  <a:rPr lang="el-GR" altLang="en-US" sz="2800" dirty="0"/>
                  <a:t> ένας-προς-ένα μετασχηματισμός</a:t>
                </a:r>
                <a:r>
                  <a:rPr lang="en-US" altLang="en-US" sz="2800" b="1" dirty="0"/>
                  <a:t>;</a:t>
                </a:r>
                <a:r>
                  <a:rPr lang="en-US" altLang="en-US" sz="2800" dirty="0"/>
                  <a:t> </a:t>
                </a:r>
              </a:p>
            </p:txBody>
          </p:sp>
        </mc:Choice>
        <mc:Fallback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34104" y="1424350"/>
                <a:ext cx="8546125" cy="4572000"/>
              </a:xfrm>
              <a:blipFill>
                <a:blip r:embed="rId3"/>
                <a:stretch>
                  <a:fillRect l="-1335" t="-1385" r="-13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91044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98325" y="6307138"/>
            <a:ext cx="1905000" cy="474662"/>
          </a:xfrm>
          <a:noFill/>
        </p:spPr>
        <p:txBody>
          <a:bodyPr/>
          <a:lstStyle>
            <a:lvl1pPr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</a:rPr>
              <a:t>1.9- </a:t>
            </a:r>
            <a:fld id="{FB2B4970-6CDF-4631-9CBF-9C955502E3F9}" type="slidenum">
              <a:rPr lang="en-US" altLang="en-US" sz="12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ΕΡΩΤΗΜΑΤΑ ΥΠΑΡΞΗΣ ΚΑΙ ΜΟΝΑΔΙΚΟΤΗΤΑΣ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34104" y="1424350"/>
                <a:ext cx="8546125" cy="45720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400" b="1" dirty="0"/>
                  <a:t>Λύση</a:t>
                </a:r>
                <a:r>
                  <a:rPr lang="en-US" altLang="en-US" sz="2400" dirty="0"/>
                  <a:t>: </a:t>
                </a:r>
                <a:r>
                  <a:rPr lang="el-GR" altLang="en-US" sz="2400" dirty="0"/>
                  <a:t>Δεδομένου ότι ο </a:t>
                </a:r>
                <a:r>
                  <a:rPr lang="el-GR" altLang="en-US" sz="2400" i="1" dirty="0"/>
                  <a:t>Α</a:t>
                </a:r>
                <a:r>
                  <a:rPr lang="el-GR" altLang="en-US" sz="2400" dirty="0"/>
                  <a:t> τυχαίνει να είναι σε κλιμακωτή μορφή, μπορούμε να δούμε αμέσως ότι ο </a:t>
                </a:r>
                <a:r>
                  <a:rPr lang="el-GR" altLang="en-US" sz="2400" i="1" dirty="0"/>
                  <a:t>Α</a:t>
                </a:r>
                <a:r>
                  <a:rPr lang="el-GR" altLang="en-US" sz="2400" dirty="0"/>
                  <a:t> έχει ένα οδηγό στοιχείο σε κάθε σειρά. Από το Θεώρημα 4 της Παραγράφου1.4,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sz="2400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𝐛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en-US" sz="2400" dirty="0"/>
                  <a:t>, </a:t>
                </a:r>
                <a:r>
                  <a:rPr lang="el-GR" altLang="en-US" sz="2400" dirty="0"/>
                  <a:t>η </a:t>
                </a:r>
                <a:r>
                  <a:rPr lang="en-US" altLang="en-US" sz="2400" i="1" dirty="0"/>
                  <a:t>A</a:t>
                </a:r>
                <a:r>
                  <a:rPr lang="en-US" altLang="en-US" sz="2400" b="1" dirty="0"/>
                  <a:t>x </a:t>
                </a:r>
                <a:r>
                  <a:rPr lang="en-US" altLang="en-US" sz="2400" dirty="0"/>
                  <a:t>= </a:t>
                </a:r>
                <a:r>
                  <a:rPr lang="en-US" altLang="en-US" sz="2400" b="1" dirty="0"/>
                  <a:t>b</a:t>
                </a:r>
                <a:r>
                  <a:rPr lang="en-US" altLang="en-US" sz="2400" dirty="0"/>
                  <a:t> </a:t>
                </a:r>
                <a:r>
                  <a:rPr lang="el-GR" altLang="en-US" sz="2400" dirty="0"/>
                  <a:t>είναι συνεπής</a:t>
                </a:r>
                <a:r>
                  <a:rPr lang="en-US" altLang="en-US" sz="2400" dirty="0"/>
                  <a:t>. </a:t>
                </a:r>
                <a:r>
                  <a:rPr lang="el-GR" altLang="en-US" sz="2400" dirty="0"/>
                  <a:t>Δηλαδή, ο γραμμικός μετασχηματισμός</a:t>
                </a:r>
                <a:r>
                  <a:rPr lang="en-US" altLang="en-US" sz="2400" dirty="0"/>
                  <a:t> </a:t>
                </a:r>
                <a:r>
                  <a:rPr lang="en-US" altLang="en-US" sz="2400" i="1" dirty="0"/>
                  <a:t>T</a:t>
                </a:r>
                <a:r>
                  <a:rPr lang="en-US" altLang="en-US" sz="2400" dirty="0"/>
                  <a:t> </a:t>
                </a:r>
                <a:r>
                  <a:rPr lang="el-GR" altLang="en-US" sz="2400" dirty="0"/>
                  <a:t>απεικονίζει τον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l-GR" altLang="en-US" sz="2400" dirty="0"/>
                  <a:t> </a:t>
                </a:r>
                <a:r>
                  <a:rPr lang="en-US" altLang="en-US" sz="2400" dirty="0"/>
                  <a:t>(</a:t>
                </a:r>
                <a:r>
                  <a:rPr lang="el-GR" altLang="en-US" sz="2400" dirty="0"/>
                  <a:t>το πεδίο ορισμού του</a:t>
                </a:r>
                <a:r>
                  <a:rPr lang="en-US" altLang="en-US" sz="2400" dirty="0"/>
                  <a:t>) </a:t>
                </a:r>
                <a:r>
                  <a:rPr lang="el-GR" altLang="en-US" sz="2400" dirty="0"/>
                  <a:t>στον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en-US" sz="2400" dirty="0"/>
                  <a:t>. </a:t>
                </a:r>
              </a:p>
              <a:p>
                <a:pPr eaLnBrk="1" hangingPunct="1"/>
                <a:r>
                  <a:rPr lang="el-GR" sz="2400" dirty="0"/>
                  <a:t>Δεδομένου ότι η εξίσωση </a:t>
                </a:r>
                <a:r>
                  <a:rPr lang="en-US" altLang="en-US" sz="2400" i="1" dirty="0"/>
                  <a:t>A</a:t>
                </a:r>
                <a:r>
                  <a:rPr lang="en-US" altLang="en-US" sz="2400" b="1" dirty="0"/>
                  <a:t>x</a:t>
                </a:r>
                <a:r>
                  <a:rPr lang="en-US" altLang="en-US" sz="2400" dirty="0"/>
                  <a:t> = </a:t>
                </a:r>
                <a:r>
                  <a:rPr lang="en-US" altLang="en-US" sz="2400" b="1" dirty="0"/>
                  <a:t>b</a:t>
                </a:r>
                <a:r>
                  <a:rPr lang="en-US" altLang="en-US" sz="2400" dirty="0"/>
                  <a:t> </a:t>
                </a:r>
                <a:r>
                  <a:rPr lang="el-GR" altLang="en-US" sz="2400" dirty="0"/>
                  <a:t>έχει μια ελεύθερη μεταβλητή (επειδή υπάρχουν 4 μεταβλητές και μόνο 3 βασικές μεταβλητές), το καθένα</a:t>
                </a:r>
                <a:r>
                  <a:rPr lang="en-US" altLang="en-US" sz="2400" dirty="0"/>
                  <a:t> </a:t>
                </a:r>
                <a:r>
                  <a:rPr lang="en-US" altLang="en-US" sz="2400" b="1" dirty="0"/>
                  <a:t>b</a:t>
                </a:r>
                <a:r>
                  <a:rPr lang="en-US" altLang="en-US" sz="2400" dirty="0"/>
                  <a:t> </a:t>
                </a:r>
                <a:r>
                  <a:rPr lang="el-GR" altLang="en-US" sz="2400" dirty="0"/>
                  <a:t>είναι η εικόνα περισσότερων από ένα </a:t>
                </a:r>
                <a:r>
                  <a:rPr lang="en-US" altLang="en-US" sz="2400" b="1" dirty="0"/>
                  <a:t>x</a:t>
                </a:r>
                <a:r>
                  <a:rPr lang="en-US" altLang="en-US" sz="2400" dirty="0"/>
                  <a:t>. </a:t>
                </a:r>
                <a:r>
                  <a:rPr lang="el-GR" altLang="en-US" sz="2400" dirty="0"/>
                  <a:t>Δηλαδή</a:t>
                </a:r>
                <a:r>
                  <a:rPr lang="en-US" altLang="en-US" sz="2400" dirty="0"/>
                  <a:t>,</a:t>
                </a:r>
                <a:r>
                  <a:rPr lang="el-GR" altLang="en-US" sz="2400" dirty="0"/>
                  <a:t> ο</a:t>
                </a:r>
                <a:r>
                  <a:rPr lang="en-US" altLang="en-US" sz="2400" dirty="0"/>
                  <a:t> </a:t>
                </a:r>
                <a:r>
                  <a:rPr lang="en-US" altLang="en-US" sz="2400" i="1" dirty="0"/>
                  <a:t>T</a:t>
                </a:r>
                <a:r>
                  <a:rPr lang="en-US" altLang="en-US" sz="2400" dirty="0"/>
                  <a:t> </a:t>
                </a:r>
                <a:r>
                  <a:rPr lang="el-GR" altLang="en-US" sz="2400" i="1" dirty="0"/>
                  <a:t>δεν</a:t>
                </a:r>
                <a:r>
                  <a:rPr lang="el-GR" altLang="en-US" sz="2400" dirty="0"/>
                  <a:t> είναι ένα-προς-ένα</a:t>
                </a:r>
                <a:r>
                  <a:rPr lang="en-US" altLang="en-US" sz="2400" dirty="0"/>
                  <a:t>.</a:t>
                </a:r>
                <a:endParaRPr lang="en-US" altLang="en-US" sz="2400" b="0" dirty="0"/>
              </a:p>
              <a:p>
                <a:pPr marL="0" indent="0" eaLnBrk="1" hangingPunct="1">
                  <a:buNone/>
                </a:pPr>
                <a:endParaRPr lang="en-US" altLang="en-US" sz="2800" dirty="0"/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34104" y="1424350"/>
                <a:ext cx="8546125" cy="4572000"/>
              </a:xfrm>
              <a:blipFill>
                <a:blip r:embed="rId3"/>
                <a:stretch>
                  <a:fillRect l="-1039" t="-1108" r="-148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153" name="Object 16"/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5104" imgH="810471" progId="Equation.DSMT4">
                  <p:embed/>
                </p:oleObj>
              </mc:Choice>
              <mc:Fallback>
                <p:oleObj name="Equation" r:id="rId4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22554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98325" y="6307138"/>
            <a:ext cx="1905000" cy="474662"/>
          </a:xfrm>
          <a:noFill/>
        </p:spPr>
        <p:txBody>
          <a:bodyPr/>
          <a:lstStyle>
            <a:lvl1pPr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</a:rPr>
              <a:t>1.9- </a:t>
            </a:r>
            <a:fld id="{FB2B4970-6CDF-4631-9CBF-9C955502E3F9}" type="slidenum">
              <a:rPr lang="en-US" altLang="en-US" sz="12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ΕΡΩΤΗΜΑΤΑ ΥΠΑΡΞΗΣ ΚΑΙ ΜΟΝΑΔΙΚΟΤΗΤΑΣ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39947" y="1324152"/>
                <a:ext cx="8229600" cy="45720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400" b="1" dirty="0">
                    <a:solidFill>
                      <a:srgbClr val="077C97"/>
                    </a:solidFill>
                  </a:rPr>
                  <a:t>Θεώρημα</a:t>
                </a:r>
                <a:r>
                  <a:rPr lang="en-US" altLang="en-US" sz="2400" b="1" dirty="0">
                    <a:solidFill>
                      <a:srgbClr val="077C97"/>
                    </a:solidFill>
                  </a:rPr>
                  <a:t> 11</a:t>
                </a:r>
                <a:r>
                  <a:rPr lang="en-US" altLang="en-US" sz="2400" dirty="0"/>
                  <a:t>: </a:t>
                </a:r>
                <a:r>
                  <a:rPr lang="en-US" altLang="en-US" sz="2400" dirty="0" err="1"/>
                  <a:t>Έ</a:t>
                </a:r>
                <a:r>
                  <a:rPr lang="el-GR" altLang="en-US" sz="2400" dirty="0" err="1"/>
                  <a:t>στω</a:t>
                </a:r>
                <a:r>
                  <a:rPr lang="en-US" altLang="en-US" sz="2400" dirty="0"/>
                  <a:t> </a:t>
                </a:r>
                <a:r>
                  <a:rPr lang="en-US" altLang="en-US" sz="2400" i="1" dirty="0"/>
                  <a:t>T</a:t>
                </a:r>
                <a:r>
                  <a:rPr lang="en-US" altLang="en-US" sz="2400" dirty="0"/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alt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altLang="en-US" sz="2400" dirty="0"/>
                  <a:t> </a:t>
                </a:r>
                <a:r>
                  <a:rPr lang="el-GR" altLang="en-US" sz="2400" dirty="0"/>
                  <a:t>ένας γραμμικός μετασχηματισμός</a:t>
                </a:r>
                <a:r>
                  <a:rPr lang="en-US" altLang="en-US" sz="2400" dirty="0"/>
                  <a:t>. </a:t>
                </a:r>
                <a:r>
                  <a:rPr lang="el-GR" altLang="en-US" sz="2400" dirty="0"/>
                  <a:t>Τότε</a:t>
                </a:r>
                <a:r>
                  <a:rPr lang="en-US" altLang="en-US" sz="2400" dirty="0"/>
                  <a:t> </a:t>
                </a:r>
                <a:r>
                  <a:rPr lang="en-US" altLang="en-US" sz="2400" i="1" dirty="0"/>
                  <a:t>T</a:t>
                </a:r>
                <a:r>
                  <a:rPr lang="en-US" altLang="en-US" sz="2400" dirty="0"/>
                  <a:t> </a:t>
                </a:r>
                <a:r>
                  <a:rPr lang="el-GR" altLang="en-US" sz="2400" dirty="0"/>
                  <a:t>είναι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έ</a:t>
                </a:r>
                <a:r>
                  <a:rPr lang="el-GR" altLang="en-US" sz="2400" dirty="0"/>
                  <a:t>να-προς-ένα</a:t>
                </a:r>
                <a:r>
                  <a:rPr lang="en-US" altLang="en-US" sz="2400" dirty="0"/>
                  <a:t> </a:t>
                </a:r>
                <a:r>
                  <a:rPr lang="el-GR" altLang="en-US" sz="2400" dirty="0"/>
                  <a:t>ανν η</a:t>
                </a:r>
                <a:r>
                  <a:rPr lang="en-US" altLang="en-US" sz="2400" dirty="0"/>
                  <a:t> </a:t>
                </a:r>
                <a:r>
                  <a:rPr lang="en-US" altLang="en-US" sz="2400" i="1" dirty="0"/>
                  <a:t>T</a:t>
                </a:r>
                <a:r>
                  <a:rPr lang="en-US" altLang="en-US" sz="2400" dirty="0"/>
                  <a:t>(</a:t>
                </a:r>
                <a:r>
                  <a:rPr lang="en-US" altLang="en-US" sz="2400" b="1" dirty="0"/>
                  <a:t>x</a:t>
                </a:r>
                <a:r>
                  <a:rPr lang="en-US" altLang="en-US" sz="2400" dirty="0"/>
                  <a:t>) = </a:t>
                </a:r>
                <a:r>
                  <a:rPr lang="en-US" altLang="en-US" sz="2400" b="1" dirty="0"/>
                  <a:t>0</a:t>
                </a:r>
                <a:r>
                  <a:rPr lang="en-US" altLang="en-US" sz="2400" dirty="0"/>
                  <a:t> </a:t>
                </a:r>
                <a:r>
                  <a:rPr lang="el-GR" altLang="en-US" sz="2400" dirty="0"/>
                  <a:t>έχει μόνο την τετριμμένη λύση</a:t>
                </a:r>
                <a:r>
                  <a:rPr lang="en-US" altLang="en-US" sz="2400" dirty="0"/>
                  <a:t>.</a:t>
                </a:r>
                <a:endParaRPr lang="en-US" altLang="en-US" sz="2400" b="0" i="0" dirty="0">
                  <a:latin typeface="Cambria Math" panose="02040503050406030204" pitchFamily="18" charset="0"/>
                </a:endParaRPr>
              </a:p>
              <a:p>
                <a:pPr eaLnBrk="1" hangingPunct="1"/>
                <a:r>
                  <a:rPr lang="el-GR" altLang="en-US" sz="2400" b="1" dirty="0"/>
                  <a:t>Απόδειξη</a:t>
                </a:r>
                <a:r>
                  <a:rPr lang="en-US" altLang="en-US" sz="2400" dirty="0"/>
                  <a:t>: </a:t>
                </a:r>
                <a:r>
                  <a:rPr lang="el-GR" altLang="en-US" sz="2400" dirty="0"/>
                  <a:t>Επειδή ο</a:t>
                </a:r>
                <a:r>
                  <a:rPr lang="en-US" altLang="en-US" sz="2400" dirty="0"/>
                  <a:t> </a:t>
                </a:r>
                <a:r>
                  <a:rPr lang="en-US" altLang="en-US" sz="2400" i="1" dirty="0"/>
                  <a:t>T</a:t>
                </a:r>
                <a:r>
                  <a:rPr lang="en-US" altLang="en-US" sz="2400" dirty="0"/>
                  <a:t> </a:t>
                </a:r>
                <a:r>
                  <a:rPr lang="el-GR" altLang="en-US" sz="2400" dirty="0"/>
                  <a:t>είναι γραμμικός</a:t>
                </a:r>
                <a:r>
                  <a:rPr lang="en-US" altLang="en-US" sz="2400" dirty="0"/>
                  <a:t>, </a:t>
                </a:r>
                <a:r>
                  <a:rPr lang="en-US" altLang="en-US" sz="2400" i="1" dirty="0"/>
                  <a:t>T</a:t>
                </a:r>
                <a:r>
                  <a:rPr lang="en-US" altLang="en-US" sz="2400" dirty="0"/>
                  <a:t>(</a:t>
                </a:r>
                <a:r>
                  <a:rPr lang="en-US" altLang="en-US" sz="2400" b="1" dirty="0"/>
                  <a:t>0</a:t>
                </a:r>
                <a:r>
                  <a:rPr lang="en-US" altLang="en-US" sz="2400" dirty="0"/>
                  <a:t>) = </a:t>
                </a:r>
                <a:r>
                  <a:rPr lang="en-US" altLang="en-US" sz="2400" b="1" dirty="0"/>
                  <a:t>0</a:t>
                </a:r>
                <a:r>
                  <a:rPr lang="en-US" altLang="en-US" sz="2400" dirty="0"/>
                  <a:t>. </a:t>
                </a:r>
                <a:r>
                  <a:rPr lang="el-GR" altLang="en-US" sz="2400" dirty="0"/>
                  <a:t>Αν ο</a:t>
                </a:r>
                <a:r>
                  <a:rPr lang="en-US" altLang="en-US" sz="2400" dirty="0"/>
                  <a:t> </a:t>
                </a:r>
                <a:r>
                  <a:rPr lang="en-US" altLang="en-US" sz="2400" i="1" dirty="0"/>
                  <a:t>T</a:t>
                </a:r>
                <a:r>
                  <a:rPr lang="en-US" altLang="en-US" sz="2400" dirty="0"/>
                  <a:t> </a:t>
                </a:r>
                <a:r>
                  <a:rPr lang="el-GR" altLang="en-US" sz="2400" dirty="0"/>
                  <a:t>είναι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έ</a:t>
                </a:r>
                <a:r>
                  <a:rPr lang="el-GR" altLang="en-US" sz="2400" dirty="0"/>
                  <a:t>να-προς-ένα</a:t>
                </a:r>
                <a:r>
                  <a:rPr lang="en-US" altLang="en-US" sz="2400" dirty="0"/>
                  <a:t>, </a:t>
                </a:r>
                <a:r>
                  <a:rPr lang="el-GR" altLang="en-US" sz="2400" dirty="0"/>
                  <a:t>τότε η εξίσωση </a:t>
                </a:r>
                <a:r>
                  <a:rPr lang="en-US" altLang="en-US" sz="2400" i="1" dirty="0"/>
                  <a:t>T</a:t>
                </a:r>
                <a:r>
                  <a:rPr lang="en-US" altLang="en-US" sz="2400" dirty="0"/>
                  <a:t>(</a:t>
                </a:r>
                <a:r>
                  <a:rPr lang="en-US" altLang="en-US" sz="2400" b="1" dirty="0"/>
                  <a:t>x</a:t>
                </a:r>
                <a:r>
                  <a:rPr lang="en-US" altLang="en-US" sz="2400" dirty="0"/>
                  <a:t>) = </a:t>
                </a:r>
                <a:r>
                  <a:rPr lang="en-US" altLang="en-US" sz="2400" b="1" dirty="0"/>
                  <a:t>0</a:t>
                </a:r>
                <a:r>
                  <a:rPr lang="en-US" altLang="en-US" sz="2400" dirty="0"/>
                  <a:t> </a:t>
                </a:r>
                <a:r>
                  <a:rPr lang="el-GR" altLang="en-US" sz="2400" dirty="0"/>
                  <a:t>έχει το πολύ μία λύση και, ως εκ τούτου, μόνο την τετριμμένη λύση</a:t>
                </a:r>
                <a:r>
                  <a:rPr lang="en-US" altLang="en-US" sz="2400" dirty="0"/>
                  <a:t>. </a:t>
                </a:r>
              </a:p>
              <a:p>
                <a:pPr eaLnBrk="1" hangingPunct="1"/>
                <a:r>
                  <a:rPr lang="el-GR" altLang="en-US" sz="2400" dirty="0"/>
                  <a:t>Αν ο</a:t>
                </a:r>
                <a:r>
                  <a:rPr lang="en-US" altLang="en-US" sz="2400" dirty="0"/>
                  <a:t> </a:t>
                </a:r>
                <a:r>
                  <a:rPr lang="en-US" altLang="en-US" sz="2400" i="1" dirty="0"/>
                  <a:t>T</a:t>
                </a:r>
                <a:r>
                  <a:rPr lang="en-US" altLang="en-US" sz="2400" dirty="0"/>
                  <a:t> </a:t>
                </a:r>
                <a:r>
                  <a:rPr lang="el-GR" altLang="en-US" sz="2400" dirty="0"/>
                  <a:t>δεν είναι </a:t>
                </a:r>
                <a:r>
                  <a:rPr lang="en-US" altLang="en-US" sz="2400" dirty="0" err="1"/>
                  <a:t>έ</a:t>
                </a:r>
                <a:r>
                  <a:rPr lang="el-GR" altLang="en-US" sz="2400" dirty="0"/>
                  <a:t>να-προς-ένα</a:t>
                </a:r>
                <a:r>
                  <a:rPr lang="en-US" altLang="en-US" sz="2400" dirty="0"/>
                  <a:t>, </a:t>
                </a:r>
                <a:r>
                  <a:rPr lang="el-GR" altLang="en-US" sz="2400" dirty="0"/>
                  <a:t>τότε υπάρχει ένα </a:t>
                </a:r>
                <a:r>
                  <a:rPr lang="en-US" altLang="en-US" sz="2400" b="1" dirty="0"/>
                  <a:t>b</a:t>
                </a:r>
                <a:r>
                  <a:rPr lang="en-US" altLang="en-US" sz="2400" dirty="0"/>
                  <a:t> </a:t>
                </a:r>
                <a:r>
                  <a:rPr lang="el-GR" altLang="en-US" sz="2400" dirty="0"/>
                  <a:t>το οποίο είναι η εικόνα τουλάχιστον δύο διαφορετικών διανυσμάτων στο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alt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4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altLang="en-US" sz="2400" dirty="0"/>
                  <a:t>--</a:t>
                </a:r>
                <a:r>
                  <a:rPr lang="el-GR" altLang="en-US" sz="2400" dirty="0"/>
                  <a:t> ας πούμε των</a:t>
                </a:r>
                <a:r>
                  <a:rPr lang="en-US" altLang="en-US" sz="2400" dirty="0"/>
                  <a:t>, </a:t>
                </a:r>
                <a:r>
                  <a:rPr lang="en-US" altLang="en-US" sz="2400" b="1" dirty="0"/>
                  <a:t>u</a:t>
                </a:r>
                <a:r>
                  <a:rPr lang="en-US" altLang="en-US" sz="2400" dirty="0"/>
                  <a:t> </a:t>
                </a:r>
                <a:r>
                  <a:rPr lang="el-GR" altLang="en-US" sz="2400" dirty="0"/>
                  <a:t>και</a:t>
                </a:r>
                <a:r>
                  <a:rPr lang="en-US" altLang="en-US" sz="2400" dirty="0"/>
                  <a:t> </a:t>
                </a:r>
                <a:r>
                  <a:rPr lang="en-US" altLang="en-US" sz="2400" b="1" dirty="0"/>
                  <a:t>v</a:t>
                </a:r>
                <a:r>
                  <a:rPr lang="en-US" altLang="en-US" sz="2400" dirty="0"/>
                  <a:t>. </a:t>
                </a:r>
                <a:r>
                  <a:rPr lang="el-GR" altLang="en-US" sz="2400" dirty="0"/>
                  <a:t>Δηλαδή </a:t>
                </a:r>
                <a:r>
                  <a:rPr lang="en-US" altLang="en-US" sz="2400" i="1" dirty="0"/>
                  <a:t>T</a:t>
                </a:r>
                <a:r>
                  <a:rPr lang="en-US" altLang="en-US" sz="2400" dirty="0"/>
                  <a:t>(</a:t>
                </a:r>
                <a:r>
                  <a:rPr lang="en-US" altLang="en-US" sz="2400" b="1" dirty="0"/>
                  <a:t>u</a:t>
                </a:r>
                <a:r>
                  <a:rPr lang="en-US" altLang="en-US" sz="2400" dirty="0"/>
                  <a:t>) = </a:t>
                </a:r>
                <a:r>
                  <a:rPr lang="en-US" altLang="en-US" sz="2400" b="1" dirty="0"/>
                  <a:t>b</a:t>
                </a:r>
                <a:r>
                  <a:rPr lang="en-US" altLang="en-US" sz="2400" dirty="0"/>
                  <a:t> </a:t>
                </a:r>
                <a:r>
                  <a:rPr lang="el-GR" altLang="en-US" sz="2400" dirty="0"/>
                  <a:t>και</a:t>
                </a:r>
                <a:r>
                  <a:rPr lang="en-US" altLang="en-US" sz="2400" dirty="0"/>
                  <a:t> </a:t>
                </a:r>
                <a:r>
                  <a:rPr lang="en-US" altLang="en-US" sz="2400" i="1" dirty="0"/>
                  <a:t>T</a:t>
                </a:r>
                <a:r>
                  <a:rPr lang="en-US" altLang="en-US" sz="2400" dirty="0"/>
                  <a:t>(</a:t>
                </a:r>
                <a:r>
                  <a:rPr lang="en-US" altLang="en-US" sz="2400" b="1" dirty="0"/>
                  <a:t>v</a:t>
                </a:r>
                <a:r>
                  <a:rPr lang="en-US" altLang="en-US" sz="2400" dirty="0"/>
                  <a:t>) = </a:t>
                </a:r>
                <a:r>
                  <a:rPr lang="en-US" altLang="en-US" sz="2400" b="1" dirty="0"/>
                  <a:t>b</a:t>
                </a:r>
                <a:r>
                  <a:rPr lang="en-US" altLang="en-US" sz="2400" dirty="0"/>
                  <a:t>. </a:t>
                </a:r>
                <a:r>
                  <a:rPr lang="el-GR" altLang="en-US" sz="2400" dirty="0"/>
                  <a:t>Τότε όμως</a:t>
                </a:r>
                <a:r>
                  <a:rPr lang="en-US" altLang="en-US" sz="2400" dirty="0"/>
                  <a:t>, </a:t>
                </a:r>
                <a:r>
                  <a:rPr lang="el-GR" altLang="en-US" sz="2400" dirty="0"/>
                  <a:t>επειδή ο </a:t>
                </a:r>
                <a:r>
                  <a:rPr lang="en-US" altLang="en-US" sz="2400" i="1" dirty="0"/>
                  <a:t>T</a:t>
                </a:r>
                <a:r>
                  <a:rPr lang="en-US" altLang="en-US" sz="2400" dirty="0"/>
                  <a:t> </a:t>
                </a:r>
                <a:r>
                  <a:rPr lang="el-GR" altLang="en-US" sz="2400" dirty="0"/>
                  <a:t>είναι γραμμικός έχουμε</a:t>
                </a:r>
                <a:r>
                  <a:rPr lang="en-US" altLang="en-US" sz="2400" dirty="0"/>
                  <a:t>,</a:t>
                </a: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400" b="0" i="1" smtClean="0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alt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n-US" sz="2400" b="1" i="0" smtClean="0">
                              <a:latin typeface="Cambria Math" panose="02040503050406030204" pitchFamily="18" charset="0"/>
                            </a:rPr>
                            <m:t>𝐮</m:t>
                          </m:r>
                          <m:r>
                            <a:rPr lang="en-US" alt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en-US" sz="2400" b="1" i="0" smtClean="0">
                              <a:latin typeface="Cambria Math" panose="02040503050406030204" pitchFamily="18" charset="0"/>
                            </a:rPr>
                            <m:t>𝐯</m:t>
                          </m:r>
                        </m:e>
                      </m:d>
                      <m:r>
                        <a:rPr lang="en-US" alt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en-US" sz="2400" b="0" i="1" smtClean="0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alt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n-US" sz="2400" b="1">
                              <a:latin typeface="Cambria Math" panose="02040503050406030204" pitchFamily="18" charset="0"/>
                            </a:rPr>
                            <m:t>𝐮</m:t>
                          </m:r>
                        </m:e>
                      </m:d>
                      <m:r>
                        <a:rPr lang="en-US" alt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en-US" sz="2400" b="0" i="1" smtClean="0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alt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n-US" sz="2400" b="1" i="0" smtClean="0">
                              <a:latin typeface="Cambria Math" panose="02040503050406030204" pitchFamily="18" charset="0"/>
                            </a:rPr>
                            <m:t>𝐯</m:t>
                          </m:r>
                        </m:e>
                      </m:d>
                      <m:r>
                        <a:rPr lang="en-US" alt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en-US" sz="2400" b="1" i="0" smtClean="0">
                          <a:latin typeface="Cambria Math" panose="02040503050406030204" pitchFamily="18" charset="0"/>
                        </a:rPr>
                        <m:t>𝐛</m:t>
                      </m:r>
                      <m:r>
                        <a:rPr lang="en-US" alt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en-US" sz="2400" b="1" i="0" smtClean="0">
                          <a:latin typeface="Cambria Math" panose="02040503050406030204" pitchFamily="18" charset="0"/>
                        </a:rPr>
                        <m:t>𝐛</m:t>
                      </m:r>
                      <m:r>
                        <a:rPr lang="en-US" alt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en-US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US" altLang="en-US" sz="2400" b="1" dirty="0"/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39947" y="1324152"/>
                <a:ext cx="8229600" cy="4572000"/>
              </a:xfrm>
              <a:blipFill>
                <a:blip r:embed="rId3"/>
                <a:stretch>
                  <a:fillRect l="-924" t="-1108" r="-200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153" name="Object 16"/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5104" imgH="810471" progId="Equation.DSMT4">
                  <p:embed/>
                </p:oleObj>
              </mc:Choice>
              <mc:Fallback>
                <p:oleObj name="Equation" r:id="rId4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17"/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75104" imgH="810471" progId="Equation.DSMT4">
                  <p:embed/>
                </p:oleObj>
              </mc:Choice>
              <mc:Fallback>
                <p:oleObj name="Equation" r:id="rId6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5" name="Object 18"/>
          <p:cNvGraphicFramePr>
            <a:graphicFrameLocks noChangeAspect="1"/>
          </p:cNvGraphicFramePr>
          <p:nvPr/>
        </p:nvGraphicFramePr>
        <p:xfrm>
          <a:off x="25146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75104" imgH="810471" progId="Equation.DSMT4">
                  <p:embed/>
                </p:oleObj>
              </mc:Choice>
              <mc:Fallback>
                <p:oleObj name="Equation" r:id="rId7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733326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98325" y="6307138"/>
            <a:ext cx="1905000" cy="474662"/>
          </a:xfrm>
          <a:noFill/>
        </p:spPr>
        <p:txBody>
          <a:bodyPr/>
          <a:lstStyle>
            <a:lvl1pPr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</a:rPr>
              <a:t>1.9- </a:t>
            </a:r>
            <a:fld id="{FB2B4970-6CDF-4631-9CBF-9C955502E3F9}" type="slidenum">
              <a:rPr lang="en-US" altLang="en-US" sz="12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ΕΡΩΤΗΜΑΤΑ ΥΠΑΡΞΗΣ ΚΑΙ ΜΟΝΑΔΙΚΟΤΗΤΑΣ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267416" y="1400969"/>
                <a:ext cx="8876584" cy="45720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800" dirty="0"/>
                  <a:t>Το διάνυσμα </a:t>
                </a:r>
                <a:r>
                  <a:rPr lang="en-US" altLang="en-US" sz="2800" b="1" dirty="0"/>
                  <a:t>u – v </a:t>
                </a:r>
                <a:r>
                  <a:rPr lang="el-GR" altLang="en-US" sz="2800" dirty="0"/>
                  <a:t>επειδή έχουμε 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 ≠ </a:t>
                </a:r>
                <a:r>
                  <a:rPr lang="en-US" altLang="en-US" sz="2800" b="1" dirty="0"/>
                  <a:t>v </a:t>
                </a:r>
                <a:r>
                  <a:rPr lang="el-GR" altLang="en-US" sz="2800" dirty="0"/>
                  <a:t>είναι μη-μηδενικό</a:t>
                </a:r>
                <a:r>
                  <a:rPr lang="en-US" altLang="en-US" sz="2800" dirty="0"/>
                  <a:t>. </a:t>
                </a:r>
                <a:r>
                  <a:rPr lang="el-GR" altLang="en-US" sz="2800" dirty="0"/>
                  <a:t>Εξ ου και η εξίσωση </a:t>
                </a:r>
                <a:r>
                  <a:rPr lang="en-US" altLang="en-US" sz="2800" i="1" dirty="0"/>
                  <a:t>T</a:t>
                </a:r>
                <a:r>
                  <a:rPr lang="en-US" altLang="en-US" sz="2800" dirty="0"/>
                  <a:t>(</a:t>
                </a:r>
                <a:r>
                  <a:rPr lang="en-US" altLang="en-US" sz="2800" b="1" dirty="0"/>
                  <a:t>x</a:t>
                </a:r>
                <a:r>
                  <a:rPr lang="en-US" altLang="en-US" sz="2800" dirty="0"/>
                  <a:t>) = </a:t>
                </a:r>
                <a:r>
                  <a:rPr lang="en-US" altLang="en-US" sz="2800" b="1" dirty="0"/>
                  <a:t>0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έχει περισσότερες από μία λύσεις. Έτσι, είτε οι δύο συνθήκες στο θεώρημα είναι και οι δύο αληθείς είτε είναι και οι δύο ψευδείς.</a:t>
                </a:r>
                <a:endParaRPr lang="en-US" altLang="en-US" sz="2800" dirty="0"/>
              </a:p>
              <a:p>
                <a:pPr eaLnBrk="1" hangingPunct="1"/>
                <a:r>
                  <a:rPr lang="el-GR" altLang="en-US" sz="2800" b="1" dirty="0">
                    <a:solidFill>
                      <a:srgbClr val="077C97"/>
                    </a:solidFill>
                  </a:rPr>
                  <a:t>Θεώρημα</a:t>
                </a:r>
                <a:r>
                  <a:rPr lang="en-US" altLang="en-US" sz="2800" b="1" dirty="0">
                    <a:solidFill>
                      <a:srgbClr val="077C97"/>
                    </a:solidFill>
                  </a:rPr>
                  <a:t> 12</a:t>
                </a:r>
                <a:r>
                  <a:rPr lang="en-US" altLang="en-US" sz="2800" dirty="0"/>
                  <a:t>: </a:t>
                </a:r>
                <a:r>
                  <a:rPr lang="en-US" altLang="en-US" sz="2800" dirty="0" err="1"/>
                  <a:t>Έ</a:t>
                </a:r>
                <a:r>
                  <a:rPr lang="el-GR" altLang="en-US" sz="2800" dirty="0" err="1"/>
                  <a:t>στω</a:t>
                </a:r>
                <a:r>
                  <a:rPr lang="en-US" altLang="en-US" sz="2800" dirty="0"/>
                  <a:t> T: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altLang="en-US" sz="2800" dirty="0"/>
                  <a:t> </a:t>
                </a:r>
                <a:r>
                  <a:rPr lang="el-GR" altLang="en-US" sz="2800" dirty="0"/>
                  <a:t>ένας γραμμικός μετασχηματισμός και έστω ότι ο Α είναι ο αντίστοιχος πίνακας για τον Τ. Τότε:</a:t>
                </a:r>
                <a:endParaRPr lang="en-US" altLang="en-US" sz="2800" dirty="0"/>
              </a:p>
              <a:p>
                <a:pPr marL="514350" indent="-514350" eaLnBrk="1" hangingPunct="1">
                  <a:buFont typeface="+mj-lt"/>
                  <a:buAutoNum type="alphaLcParenR"/>
                </a:pPr>
                <a:r>
                  <a:rPr lang="en-US" altLang="en-US" sz="2800" dirty="0"/>
                  <a:t> </a:t>
                </a:r>
                <a:r>
                  <a:rPr lang="el-GR" altLang="en-US" sz="2800" dirty="0"/>
                  <a:t>Ο </a:t>
                </a:r>
                <a:r>
                  <a:rPr lang="en-US" altLang="en-US" sz="2800" i="1" dirty="0"/>
                  <a:t>T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απεικονίζει τον</a:t>
                </a:r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altLang="en-US" sz="2800" dirty="0"/>
                  <a:t> </a:t>
                </a:r>
                <a:r>
                  <a:rPr lang="el-GR" altLang="en-US" sz="2800" dirty="0"/>
                  <a:t>σ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en-US" sz="2800" b="0" i="0" smtClean="0">
                        <a:latin typeface="Cambria Math" panose="02040503050406030204" pitchFamily="18" charset="0"/>
                      </a:rPr>
                      <m:t>τον</m:t>
                    </m:r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altLang="en-US" sz="2800" dirty="0"/>
                  <a:t> </a:t>
                </a:r>
                <a:r>
                  <a:rPr lang="el-GR" altLang="en-US" sz="2800" dirty="0"/>
                  <a:t>ανν οι στήλες του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 span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lang="en-US" altLang="en-US" sz="2800" b="0" i="0" smtClean="0">
                        <a:latin typeface="Cambria Math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endParaRPr lang="en-US" altLang="en-US" sz="2800" dirty="0"/>
              </a:p>
              <a:p>
                <a:pPr marL="514350" indent="-514350" eaLnBrk="1" hangingPunct="1">
                  <a:buFont typeface="+mj-lt"/>
                  <a:buAutoNum type="alphaLcParenR"/>
                </a:pP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T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ένα-προς-ένα ανν οι στήλες του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γραμμικά ανεξάρτητες</a:t>
                </a:r>
                <a:r>
                  <a:rPr lang="en-US" altLang="en-US" sz="2800" dirty="0"/>
                  <a:t>.</a:t>
                </a: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67416" y="1400969"/>
                <a:ext cx="8876584" cy="4572000"/>
              </a:xfrm>
              <a:blipFill>
                <a:blip r:embed="rId3"/>
                <a:stretch>
                  <a:fillRect l="-1288" t="-1385" r="-2146" b="-1412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153" name="Object 16"/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5104" imgH="810471" progId="Equation.DSMT4">
                  <p:embed/>
                </p:oleObj>
              </mc:Choice>
              <mc:Fallback>
                <p:oleObj name="Equation" r:id="rId4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5812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98325" y="6307138"/>
            <a:ext cx="1905000" cy="474662"/>
          </a:xfrm>
          <a:noFill/>
        </p:spPr>
        <p:txBody>
          <a:bodyPr/>
          <a:lstStyle>
            <a:lvl1pPr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</a:rPr>
              <a:t> 1.9- </a:t>
            </a:r>
            <a:fld id="{FB2B4970-6CDF-4631-9CBF-9C955502E3F9}" type="slidenum">
              <a:rPr lang="en-US" altLang="en-US" sz="12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ΕΡΩΤΗΜΑΤΑ ΥΠΑΡΞΗΣ ΚΑΙ ΜΟΝΑΔΙΚΟΤΗΤΑΣ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250163" y="1255139"/>
                <a:ext cx="8753162" cy="5197175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800" b="1" dirty="0"/>
                  <a:t>Απόδειξη</a:t>
                </a:r>
                <a:r>
                  <a:rPr lang="en-US" altLang="en-US" sz="2800" b="1" dirty="0"/>
                  <a:t>:</a:t>
                </a:r>
                <a:r>
                  <a:rPr lang="en-US" altLang="en-US" sz="2800" dirty="0"/>
                  <a:t> </a:t>
                </a:r>
              </a:p>
              <a:p>
                <a:pPr marL="514350" indent="-514350" eaLnBrk="1" hangingPunct="1">
                  <a:buFont typeface="+mj-lt"/>
                  <a:buAutoNum type="alphaLcParenR"/>
                </a:pPr>
                <a:r>
                  <a:rPr lang="el-GR" altLang="en-US" sz="2800" dirty="0"/>
                  <a:t>Με βάση το Θεώρημα</a:t>
                </a:r>
                <a:r>
                  <a:rPr lang="en-US" altLang="en-US" sz="2800" dirty="0"/>
                  <a:t> 4 </a:t>
                </a:r>
                <a:r>
                  <a:rPr lang="el-GR" altLang="en-US" sz="2800" dirty="0"/>
                  <a:t>της Παραγράφου</a:t>
                </a:r>
                <a:r>
                  <a:rPr lang="en-US" altLang="en-US" sz="2800" dirty="0"/>
                  <a:t>1.4, </a:t>
                </a:r>
                <a:r>
                  <a:rPr lang="el-GR" altLang="en-US" sz="2800" dirty="0"/>
                  <a:t>οι στήλες του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 span </a:t>
                </a:r>
                <a:r>
                  <a:rPr lang="el-GR" altLang="en-US" sz="2800" dirty="0"/>
                  <a:t>τον</a:t>
                </a:r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altLang="en-US" sz="2800" dirty="0"/>
                  <a:t> </a:t>
                </a:r>
                <a:r>
                  <a:rPr lang="el-GR" altLang="en-US" sz="2800" dirty="0"/>
                  <a:t>ανν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m:rPr>
                            <m:nor/>
                          </m:rPr>
                          <a:rPr lang="en-US" altLang="en-US" sz="2800" b="1" dirty="0"/>
                          <m:t>b</m:t>
                        </m:r>
                        <m:r>
                          <a:rPr lang="en-US" altLang="en-US" sz="28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altLang="en-US" sz="2800" dirty="0"/>
                  <a:t> </a:t>
                </a:r>
                <a:r>
                  <a:rPr lang="el-GR" altLang="en-US" sz="2800" dirty="0"/>
                  <a:t>η εξίσωση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A</a:t>
                </a:r>
                <a:r>
                  <a:rPr lang="en-US" altLang="en-US" sz="2800" b="1" dirty="0"/>
                  <a:t>x</a:t>
                </a:r>
                <a:r>
                  <a:rPr lang="en-US" altLang="en-US" sz="2800" dirty="0"/>
                  <a:t> = </a:t>
                </a:r>
                <a:r>
                  <a:rPr lang="en-US" altLang="en-US" sz="2800" b="1" dirty="0"/>
                  <a:t>b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συνεπής</a:t>
                </a:r>
                <a:r>
                  <a:rPr lang="en-US" altLang="en-US" sz="2800" dirty="0"/>
                  <a:t>—</a:t>
                </a:r>
                <a:r>
                  <a:rPr lang="el-GR" altLang="en-US" sz="2800" dirty="0"/>
                  <a:t>δηλαδή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ανν για κάθε </a:t>
                </a:r>
                <a:r>
                  <a:rPr lang="en-US" altLang="en-US" sz="2800" b="1" dirty="0"/>
                  <a:t>b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η εξίσωση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T</a:t>
                </a:r>
                <a:r>
                  <a:rPr lang="en-US" altLang="en-US" sz="2800" dirty="0"/>
                  <a:t>(</a:t>
                </a:r>
                <a:r>
                  <a:rPr lang="en-US" altLang="en-US" sz="2800" b="1" dirty="0"/>
                  <a:t>x</a:t>
                </a:r>
                <a:r>
                  <a:rPr lang="en-US" altLang="en-US" sz="2800" dirty="0"/>
                  <a:t>) = </a:t>
                </a:r>
                <a:r>
                  <a:rPr lang="en-US" altLang="en-US" sz="2800" b="1" dirty="0"/>
                  <a:t>b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έχει τουλάχιστον μία λύση</a:t>
                </a:r>
                <a:r>
                  <a:rPr lang="en-US" altLang="en-US" sz="2800" dirty="0"/>
                  <a:t>. </a:t>
                </a:r>
                <a:r>
                  <a:rPr lang="el-GR" altLang="en-US" sz="2800" dirty="0"/>
                  <a:t>Αυτό ισχύει ανν η </a:t>
                </a:r>
                <a:r>
                  <a:rPr lang="en-US" altLang="en-US" sz="2800" i="1" dirty="0"/>
                  <a:t>T </a:t>
                </a:r>
                <a:r>
                  <a:rPr lang="el-GR" altLang="en-US" sz="2800" dirty="0"/>
                  <a:t>απεικονίζει τον</a:t>
                </a:r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altLang="en-US" sz="2800" dirty="0"/>
                  <a:t> </a:t>
                </a:r>
                <a:r>
                  <a:rPr lang="el-GR" altLang="en-US" sz="2800" dirty="0" err="1"/>
                  <a:t>επι</a:t>
                </a:r>
                <a:r>
                  <a:rPr lang="el-GR" altLang="en-US" sz="2800" dirty="0"/>
                  <a:t> στον</a:t>
                </a:r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altLang="en-US" sz="2800" dirty="0"/>
                  <a:t>.</a:t>
                </a:r>
              </a:p>
              <a:p>
                <a:pPr marL="514350" indent="-514350" eaLnBrk="1" hangingPunct="1">
                  <a:buFont typeface="+mj-lt"/>
                  <a:buAutoNum type="alphaLcParenR"/>
                </a:pPr>
                <a:r>
                  <a:rPr lang="el-GR" altLang="en-US" sz="2800" dirty="0"/>
                  <a:t>Οι εξισώσεις </a:t>
                </a:r>
                <a:r>
                  <a:rPr lang="en-US" altLang="en-US" sz="2800" i="1" dirty="0"/>
                  <a:t>T</a:t>
                </a:r>
                <a:r>
                  <a:rPr lang="en-US" altLang="en-US" sz="2800" dirty="0"/>
                  <a:t>(</a:t>
                </a:r>
                <a:r>
                  <a:rPr lang="en-US" altLang="en-US" sz="2800" b="1" dirty="0"/>
                  <a:t>x</a:t>
                </a:r>
                <a:r>
                  <a:rPr lang="en-US" altLang="en-US" sz="2800" dirty="0"/>
                  <a:t>) = </a:t>
                </a:r>
                <a:r>
                  <a:rPr lang="en-US" altLang="en-US" sz="2800" b="1" dirty="0"/>
                  <a:t>0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και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A</a:t>
                </a:r>
                <a:r>
                  <a:rPr lang="en-US" altLang="en-US" sz="2800" b="1" dirty="0"/>
                  <a:t>x </a:t>
                </a:r>
                <a:r>
                  <a:rPr lang="en-US" altLang="en-US" sz="2800" dirty="0"/>
                  <a:t>= </a:t>
                </a:r>
                <a:r>
                  <a:rPr lang="en-US" altLang="en-US" sz="2800" b="1" dirty="0"/>
                  <a:t>0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ίδιες δοσμένες σε διαφορετική μορ</a:t>
                </a:r>
                <a:r>
                  <a:rPr lang="el-GR" altLang="en-US" sz="2800" i="1" dirty="0"/>
                  <a:t>φή</a:t>
                </a:r>
                <a:r>
                  <a:rPr lang="en-US" altLang="en-US" sz="2800" dirty="0"/>
                  <a:t>. </a:t>
                </a:r>
                <a:r>
                  <a:rPr lang="el-GR" altLang="en-US" sz="2800" dirty="0"/>
                  <a:t>Άρα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με βάση το Θεώρημα </a:t>
                </a:r>
                <a:r>
                  <a:rPr lang="en-US" altLang="en-US" sz="2800" dirty="0"/>
                  <a:t>11, </a:t>
                </a:r>
                <a:r>
                  <a:rPr lang="el-GR" altLang="en-US" sz="2800" dirty="0"/>
                  <a:t>ο </a:t>
                </a:r>
                <a:r>
                  <a:rPr lang="en-US" altLang="en-US" sz="2800" i="1" dirty="0"/>
                  <a:t>T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</a:t>
                </a:r>
                <a:r>
                  <a:rPr lang="en-US" altLang="en-US" sz="2800" dirty="0" err="1"/>
                  <a:t>ί</a:t>
                </a:r>
                <a:r>
                  <a:rPr lang="el-GR" altLang="en-US" sz="2800" dirty="0"/>
                  <a:t>ναι ένα-προς-ένα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ανν το </a:t>
                </a:r>
                <a:r>
                  <a:rPr lang="en-US" altLang="en-US" sz="2800" i="1" dirty="0"/>
                  <a:t>A</a:t>
                </a:r>
                <a:r>
                  <a:rPr lang="en-US" altLang="en-US" sz="2800" b="1" dirty="0"/>
                  <a:t>x</a:t>
                </a:r>
                <a:r>
                  <a:rPr lang="en-US" altLang="en-US" sz="2800" dirty="0"/>
                  <a:t> = </a:t>
                </a:r>
                <a:r>
                  <a:rPr lang="en-US" altLang="en-US" sz="2800" b="1" dirty="0"/>
                  <a:t>0</a:t>
                </a:r>
                <a:r>
                  <a:rPr lang="en-US" altLang="en-US" sz="2800" dirty="0"/>
                  <a:t> </a:t>
                </a:r>
                <a:r>
                  <a:rPr lang="en-US" altLang="en-US" sz="2800" dirty="0" err="1"/>
                  <a:t>έ</a:t>
                </a:r>
                <a:r>
                  <a:rPr lang="el-GR" altLang="en-US" sz="2800" dirty="0" err="1"/>
                  <a:t>χει</a:t>
                </a:r>
                <a:r>
                  <a:rPr lang="el-GR" altLang="en-US" sz="2800" dirty="0"/>
                  <a:t> μόνον την τετριμμένη λύση</a:t>
                </a:r>
                <a:r>
                  <a:rPr lang="en-US" altLang="en-US" sz="2800" dirty="0"/>
                  <a:t>. </a:t>
                </a:r>
                <a:r>
                  <a:rPr lang="el-GR" altLang="en-US" sz="2800" dirty="0"/>
                  <a:t>Αυτό συμβαίνει ανν οι στήλες του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γραμμικά ανεξάρτητες</a:t>
                </a:r>
                <a:r>
                  <a:rPr lang="en-US" altLang="en-US" sz="2800" dirty="0"/>
                  <a:t>.</a:t>
                </a: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50163" y="1255139"/>
                <a:ext cx="8753162" cy="5197175"/>
              </a:xfrm>
              <a:blipFill>
                <a:blip r:embed="rId3"/>
                <a:stretch>
                  <a:fillRect l="-1159" t="-1220" r="-246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153" name="Object 16"/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5104" imgH="810471" progId="Equation.DSMT4">
                  <p:embed/>
                </p:oleObj>
              </mc:Choice>
              <mc:Fallback>
                <p:oleObj name="Equation" r:id="rId4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17"/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75104" imgH="810471" progId="Equation.DSMT4">
                  <p:embed/>
                </p:oleObj>
              </mc:Choice>
              <mc:Fallback>
                <p:oleObj name="Equation" r:id="rId6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5" name="Object 18"/>
          <p:cNvGraphicFramePr>
            <a:graphicFrameLocks noChangeAspect="1"/>
          </p:cNvGraphicFramePr>
          <p:nvPr/>
        </p:nvGraphicFramePr>
        <p:xfrm>
          <a:off x="25146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75104" imgH="810471" progId="Equation.DSMT4">
                  <p:embed/>
                </p:oleObj>
              </mc:Choice>
              <mc:Fallback>
                <p:oleObj name="Equation" r:id="rId7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7385227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98325" y="6307138"/>
            <a:ext cx="1905000" cy="474662"/>
          </a:xfrm>
          <a:noFill/>
        </p:spPr>
        <p:txBody>
          <a:bodyPr/>
          <a:lstStyle>
            <a:lvl1pPr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</a:rPr>
              <a:t>1.9- </a:t>
            </a:r>
            <a:fld id="{FB2B4970-6CDF-4631-9CBF-9C955502E3F9}" type="slidenum">
              <a:rPr lang="en-US" altLang="en-US" sz="12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199" y="0"/>
            <a:ext cx="8546125" cy="1066800"/>
          </a:xfrm>
        </p:spPr>
        <p:txBody>
          <a:bodyPr/>
          <a:lstStyle/>
          <a:p>
            <a:pPr eaLnBrk="1" hangingPunct="1"/>
            <a:r>
              <a:rPr lang="el-GR" altLang="en-US" dirty="0"/>
              <a:t>Ο ΠΙΝΑΚΑΣ ΕΝΟΣ ΓΡΑΜΜΙΚΟΥ ΜΕΤΑΣΧΗΜΑΤΙΣΜΟΥ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97903" y="1608341"/>
                <a:ext cx="8229600" cy="45720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800" b="1" dirty="0">
                    <a:solidFill>
                      <a:srgbClr val="077C97"/>
                    </a:solidFill>
                  </a:rPr>
                  <a:t>Θεώρημα</a:t>
                </a:r>
                <a:r>
                  <a:rPr lang="en-US" altLang="en-US" sz="2800" b="1" dirty="0">
                    <a:solidFill>
                      <a:srgbClr val="077C97"/>
                    </a:solidFill>
                  </a:rPr>
                  <a:t> 10</a:t>
                </a:r>
                <a:r>
                  <a:rPr lang="en-US" altLang="en-US" sz="2800" dirty="0"/>
                  <a:t>: </a:t>
                </a:r>
                <a:r>
                  <a:rPr lang="el-GR" altLang="en-US" sz="2800" dirty="0"/>
                  <a:t>Αν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T</a:t>
                </a:r>
                <a:r>
                  <a:rPr lang="en-US" altLang="en-US" sz="2800" dirty="0"/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ένας γραμμικός μετασχηματισμός τότε </a:t>
                </a:r>
                <a14:m>
                  <m:oMath xmlns:m="http://schemas.openxmlformats.org/officeDocument/2006/math">
                    <m:r>
                      <a:rPr lang="el-GR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∃</m:t>
                    </m:r>
                    <m:r>
                      <a:rPr lang="el-GR" altLang="en-US" sz="2800" b="0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l-GR" altLang="en-US" sz="2800" dirty="0"/>
                  <a:t> πίνακας Α τέτοιος ώστε</a:t>
                </a:r>
                <a:endParaRPr lang="en-US" altLang="en-US" sz="2800" dirty="0"/>
              </a:p>
              <a:p>
                <a:pPr marL="0" indent="0" algn="ctr" eaLnBrk="1" hangingPunct="1">
                  <a:buNone/>
                </a:pPr>
                <a14:m>
                  <m:oMath xmlns:m="http://schemas.openxmlformats.org/officeDocument/2006/math">
                    <m:r>
                      <a:rPr lang="en-US" altLang="en-US" sz="2800" b="0" i="1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alt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800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alt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en-US" sz="2800" b="1" i="0" smtClean="0">
                        <a:latin typeface="Cambria Math" panose="02040503050406030204" pitchFamily="18" charset="0"/>
                      </a:rPr>
                      <m:t>𝐱</m:t>
                    </m:r>
                  </m:oMath>
                </a14:m>
                <a:r>
                  <a:rPr lang="en-US" altLang="en-US" sz="2800" dirty="0"/>
                  <a:t> </a:t>
                </a:r>
                <a:r>
                  <a:rPr lang="el-GR" altLang="en-US" sz="2800" dirty="0"/>
                  <a:t>για κάθε </a:t>
                </a:r>
                <a:r>
                  <a:rPr lang="en-US" altLang="en-US" sz="2800" b="1" dirty="0"/>
                  <a:t>x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m:rPr>
                        <m:nor/>
                      </m:rPr>
                      <a:rPr lang="en-US" altLang="en-US" sz="28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en-US" sz="2800" b="0" i="0" dirty="0">
                  <a:latin typeface="Cambria Math" panose="02040503050406030204" pitchFamily="18" charset="0"/>
                </a:endParaRPr>
              </a:p>
              <a:p>
                <a:pPr eaLnBrk="1" hangingPunct="1"/>
                <a:r>
                  <a:rPr lang="el-GR" altLang="en-US" sz="2800" dirty="0"/>
                  <a:t>Πράγματι</a:t>
                </a:r>
                <a:r>
                  <a:rPr lang="en-US" altLang="en-US" sz="2800" dirty="0"/>
                  <a:t>,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en-US" sz="2800" i="1" dirty="0">
                        <a:latin typeface="Cambria Math" panose="02040503050406030204" pitchFamily="18" charset="0"/>
                      </a:rPr>
                      <m:t>ί</m:t>
                    </m:r>
                    <m:r>
                      <m:rPr>
                        <m:sty m:val="p"/>
                      </m:rPr>
                      <a:rPr lang="el-GR" altLang="en-US" sz="2800" b="0" i="0" dirty="0" smtClean="0">
                        <a:latin typeface="Cambria Math" panose="02040503050406030204" pitchFamily="18" charset="0"/>
                      </a:rPr>
                      <m:t>ναι</m:t>
                    </m:r>
                    <m:r>
                      <a:rPr lang="el-GR" altLang="en-US" sz="2800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altLang="en-US" sz="2800" i="1" dirty="0">
                        <a:latin typeface="Cambria Math" panose="02040503050406030204" pitchFamily="18" charset="0"/>
                      </a:rPr>
                      <m:t>έ</m:t>
                    </m:r>
                    <m:r>
                      <m:rPr>
                        <m:sty m:val="p"/>
                      </m:rPr>
                      <a:rPr lang="el-GR" altLang="en-US" sz="2800" b="0" i="0" dirty="0" smtClean="0">
                        <a:latin typeface="Cambria Math" panose="02040503050406030204" pitchFamily="18" charset="0"/>
                      </a:rPr>
                      <m:t>νας</m:t>
                    </m:r>
                    <m:r>
                      <a:rPr lang="el-GR" altLang="en-US" sz="2800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sz="2800" b="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alt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alt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l-GR" altLang="en-US" sz="2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του</m:t>
                    </m:r>
                    <m:r>
                      <m:rPr>
                        <m:nor/>
                      </m:rPr>
                      <a:rPr lang="el-GR" altLang="en-US" sz="2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l-GR" altLang="en-US" sz="2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οπο</m:t>
                    </m:r>
                    <m:r>
                      <m:rPr>
                        <m:sty m:val="p"/>
                      </m:rPr>
                      <a:rPr lang="el-GR" alt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ί</m:t>
                    </m:r>
                    <m:r>
                      <a:rPr lang="el-GR" alt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𝜊𝜐</m:t>
                    </m:r>
                    <m:r>
                      <a:rPr lang="el-GR" alt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l-GR" alt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el-GR" alt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j</m:t>
                    </m:r>
                    <m:r>
                      <m:rPr>
                        <m:nor/>
                      </m:rPr>
                      <a:rPr lang="en-US" altLang="en-US" sz="2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l-GR" altLang="en-US" sz="2800" b="0" i="0" baseline="3000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στη</m:t>
                    </m:r>
                    <m:r>
                      <m:rPr>
                        <m:nor/>
                      </m:rPr>
                      <a:rPr lang="en-US" altLang="en-US" sz="2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l-GR" altLang="en-US" sz="2800" b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στ</m:t>
                    </m:r>
                    <m:r>
                      <m:rPr>
                        <m:sty m:val="p"/>
                      </m:rPr>
                      <a:rPr lang="el-GR" alt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ή</m:t>
                    </m:r>
                    <m:r>
                      <m:rPr>
                        <m:sty m:val="p"/>
                      </m:rPr>
                      <a:rPr lang="el-GR" altLang="en-US" sz="2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λη</m:t>
                    </m:r>
                    <m:r>
                      <a:rPr lang="el-GR" altLang="en-US" sz="2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l-GR" alt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m:rPr>
                        <m:sty m:val="p"/>
                      </m:rPr>
                      <a:rPr lang="el-GR" alt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ί</m:t>
                    </m:r>
                    <m:r>
                      <a:rPr lang="el-GR" alt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𝜈𝛼𝜄</m:t>
                    </m:r>
                    <m:r>
                      <a:rPr lang="el-GR" alt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l-GR" alt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𝜏𝜊</m:t>
                    </m:r>
                    <m:r>
                      <a:rPr lang="el-GR" alt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l-GR" alt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𝛿𝜄</m:t>
                    </m:r>
                    <m:r>
                      <m:rPr>
                        <m:sty m:val="p"/>
                      </m:rPr>
                      <a:rPr lang="el-GR" alt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ά</m:t>
                    </m:r>
                    <m:r>
                      <a:rPr lang="el-GR" alt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𝜈𝜐𝜎𝜇𝛼</m:t>
                    </m:r>
                    <m:r>
                      <m:rPr>
                        <m:nor/>
                      </m:rPr>
                      <a:rPr lang="en-US" altLang="en-US" sz="2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altLang="en-US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en-US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2800" b="1" i="0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𝐞</m:t>
                            </m:r>
                          </m:e>
                          <m:sub>
                            <m:r>
                              <a:rPr lang="en-US" altLang="en-US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m:rPr>
                        <m:nor/>
                      </m:rPr>
                      <a:rPr lang="en-US" altLang="en-US" sz="2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alt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ό</m:t>
                    </m:r>
                    <m:r>
                      <a:rPr lang="el-GR" alt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𝜋𝜊𝜐</m:t>
                    </m:r>
                    <m:r>
                      <m:rPr>
                        <m:nor/>
                      </m:rPr>
                      <a:rPr lang="en-US" altLang="en-US" sz="2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800" b="1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𝐞</m:t>
                        </m:r>
                      </m:e>
                      <m:sub>
                        <m: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m:rPr>
                        <m:nor/>
                      </m:rPr>
                      <a:rPr lang="en-US" altLang="en-US" sz="2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l-GR" altLang="en-US" sz="2800" b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ε</m:t>
                    </m:r>
                    <m:r>
                      <m:rPr>
                        <m:sty m:val="p"/>
                      </m:rPr>
                      <a:rPr lang="el-GR" alt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ί</m:t>
                    </m:r>
                    <m:r>
                      <m:rPr>
                        <m:sty m:val="p"/>
                      </m:rPr>
                      <a:rPr lang="el-GR" altLang="en-US" sz="2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ναι</m:t>
                    </m:r>
                    <m:r>
                      <m:rPr>
                        <m:nor/>
                      </m:rPr>
                      <a:rPr lang="el-GR" altLang="en-US" sz="2800" b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l-GR" altLang="en-US" sz="2800" b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η</m:t>
                    </m:r>
                    <m:r>
                      <m:rPr>
                        <m:nor/>
                      </m:rPr>
                      <a:rPr lang="el-GR" altLang="en-US" sz="2800" b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</m:t>
                    </m:r>
                    <m:r>
                      <m:rPr>
                        <m:nor/>
                      </m:rPr>
                      <a:rPr lang="en-US" alt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j</m:t>
                    </m:r>
                    <m:r>
                      <m:rPr>
                        <m:nor/>
                      </m:rPr>
                      <a:rPr lang="en-US" altLang="en-US" sz="2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l-GR" altLang="en-US" sz="2800" b="0" i="0" baseline="3000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στη</m:t>
                    </m:r>
                    <m:r>
                      <m:rPr>
                        <m:nor/>
                      </m:rPr>
                      <a:rPr lang="el-GR" altLang="en-US" sz="2800" b="0" i="0" baseline="3000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l-GR" altLang="en-US" sz="28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στήλη</m:t>
                    </m:r>
                    <m:r>
                      <m:rPr>
                        <m:nor/>
                      </m:rPr>
                      <a:rPr lang="el-GR" altLang="en-US" sz="28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l-GR" altLang="en-US" sz="28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του</m:t>
                    </m:r>
                    <m:r>
                      <m:rPr>
                        <m:nor/>
                      </m:rPr>
                      <a:rPr lang="el-GR" altLang="en-US" sz="2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l-GR" altLang="en-US" sz="28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ταυτότ</m:t>
                    </m:r>
                    <m:r>
                      <m:rPr>
                        <m:nor/>
                      </m:rPr>
                      <a:rPr lang="el-GR" altLang="en-US" sz="2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ικο</m:t>
                    </m:r>
                    <m:r>
                      <m:rPr>
                        <m:sty m:val="p"/>
                      </m:rPr>
                      <a:rPr lang="el-GR" alt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ύ</m:t>
                    </m:r>
                    <m:r>
                      <a:rPr lang="el-GR" alt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l-GR" altLang="en-US" sz="28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πίνακα</m:t>
                    </m:r>
                    <m:r>
                      <m:rPr>
                        <m:nor/>
                      </m:rPr>
                      <a:rPr lang="el-GR" altLang="en-US" sz="28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l-GR" altLang="en-US" sz="28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στο</m:t>
                    </m:r>
                    <m:r>
                      <m:rPr>
                        <m:nor/>
                      </m:rPr>
                      <a:rPr lang="el-GR" altLang="en-US" sz="28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m:rPr>
                        <m:nor/>
                      </m:rPr>
                      <a:rPr lang="en-US" altLang="en-US" sz="2800" b="0" i="0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endParaRPr lang="en-US" altLang="en-US" sz="2800" dirty="0"/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97903" y="1608341"/>
                <a:ext cx="8229600" cy="4572000"/>
              </a:xfrm>
              <a:blipFill>
                <a:blip r:embed="rId3"/>
                <a:stretch>
                  <a:fillRect l="-1387" t="-1385" r="-30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153" name="Object 16"/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5104" imgH="810471" progId="Equation.DSMT4">
                  <p:embed/>
                </p:oleObj>
              </mc:Choice>
              <mc:Fallback>
                <p:oleObj name="Equation" r:id="rId4" imgW="475104" imgH="810471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17"/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75104" imgH="810471" progId="Equation.DSMT4">
                  <p:embed/>
                </p:oleObj>
              </mc:Choice>
              <mc:Fallback>
                <p:oleObj name="Equation" r:id="rId6" imgW="475104" imgH="810471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022600" y="5129259"/>
                <a:ext cx="347479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=[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altLang="en-US" sz="2800" b="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en-US" sz="28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800" b="1" i="0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𝐞</m:t>
                              </m:r>
                            </m:e>
                            <m:sub>
                              <m:r>
                                <a:rPr lang="en-US" altLang="en-US" sz="28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alt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…</m:t>
                      </m:r>
                      <m:r>
                        <a:rPr lang="en-US" altLang="en-US" sz="2800" b="0" i="1" dirty="0" smtClean="0"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altLang="en-US" sz="28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en-US" sz="28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n-US" sz="2800" b="1" i="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𝐞</m:t>
                          </m:r>
                        </m:e>
                        <m:sub>
                          <m:r>
                            <a:rPr lang="en-US" altLang="en-US" sz="28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en-US" sz="28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US" altLang="en-US" sz="2800" b="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2600" y="5129259"/>
                <a:ext cx="3474792" cy="523220"/>
              </a:xfrm>
              <a:prstGeom prst="rect">
                <a:avLst/>
              </a:prstGeom>
              <a:blipFill>
                <a:blip r:embed="rId7"/>
                <a:stretch>
                  <a:fillRect b="-2381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8030308" y="5119834"/>
            <a:ext cx="6740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(3)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239000" y="6307138"/>
            <a:ext cx="1905000" cy="474662"/>
          </a:xfrm>
          <a:noFill/>
        </p:spPr>
        <p:txBody>
          <a:bodyPr/>
          <a:lstStyle>
            <a:lvl1pPr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</a:rPr>
              <a:t>1.9- </a:t>
            </a:r>
            <a:fld id="{FB2B4970-6CDF-4631-9CBF-9C955502E3F9}" type="slidenum">
              <a:rPr lang="en-US" altLang="en-US" sz="12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199" y="0"/>
            <a:ext cx="8514079" cy="1066800"/>
          </a:xfrm>
        </p:spPr>
        <p:txBody>
          <a:bodyPr/>
          <a:lstStyle/>
          <a:p>
            <a:pPr eaLnBrk="1" hangingPunct="1"/>
            <a:r>
              <a:rPr lang="el-GR" altLang="en-US" dirty="0"/>
              <a:t>Ο ΠΙΝΑΚΑΣ ΕΝΟΣ ΓΡΑΜΜΙΚΟΥ ΜΕΤΑΣΧΗΜΑΤΙΣΜΟΥ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600199"/>
                <a:ext cx="8514080" cy="4828287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800" b="1" dirty="0"/>
                  <a:t>Απόδειξη</a:t>
                </a:r>
                <a:r>
                  <a:rPr lang="en-US" altLang="en-US" sz="2800" dirty="0"/>
                  <a:t>: </a:t>
                </a:r>
                <a:r>
                  <a:rPr lang="el-GR" altLang="en-US" sz="2800" dirty="0"/>
                  <a:t>Δείτε ότι</a:t>
                </a:r>
                <a:endParaRPr lang="en-US" altLang="en-US" sz="2800" dirty="0"/>
              </a:p>
              <a:p>
                <a:pPr marL="0" indent="0" algn="ctr" eaLnBrk="1" hangingPunct="1">
                  <a:buNone/>
                </a:pPr>
                <a:r>
                  <a:rPr lang="en-US" altLang="en-US" sz="2800" b="1" dirty="0"/>
                  <a:t>x</a:t>
                </a:r>
                <a:r>
                  <a:rPr lang="en-US" altLang="en-US" sz="2800" dirty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8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en-US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en-US" sz="2800" b="1" i="0" smtClean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2800" b="1" i="0" smtClean="0">
                                <a:latin typeface="Cambria Math" panose="02040503050406030204" pitchFamily="18" charset="0"/>
                              </a:rPr>
                              <m:t>𝐞</m:t>
                            </m:r>
                          </m:e>
                          <m:sub>
                            <m:r>
                              <a:rPr lang="en-US" altLang="en-US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en-US" sz="2800" b="0" i="1" smtClean="0">
                            <a:latin typeface="Cambria Math" panose="02040503050406030204" pitchFamily="18" charset="0"/>
                          </a:rPr>
                          <m:t> …</m:t>
                        </m:r>
                        <m:r>
                          <a:rPr lang="en-US" altLang="en-US" sz="2800" b="0" i="1" smtClean="0">
                            <a:latin typeface="Cambria Math"/>
                          </a:rPr>
                          <m:t> </m:t>
                        </m:r>
                        <m:sSub>
                          <m:sSubPr>
                            <m:ctrlPr>
                              <a:rPr lang="en-US" alt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2800" b="1" i="0">
                                <a:latin typeface="Cambria Math" panose="02040503050406030204" pitchFamily="18" charset="0"/>
                              </a:rPr>
                              <m:t>𝐞</m:t>
                            </m:r>
                          </m:e>
                          <m:sub>
                            <m:r>
                              <a:rPr lang="en-US" altLang="en-US" sz="2800" b="0" i="1" smtClean="0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altLang="en-US" sz="2800" b="1" i="0" smtClean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800" b="1" i="0">
                            <a:latin typeface="Cambria Math" panose="02040503050406030204" pitchFamily="18" charset="0"/>
                          </a:rPr>
                          <m:t>𝐞</m:t>
                        </m:r>
                      </m:e>
                      <m:sub>
                        <m:r>
                          <a:rPr lang="en-US" alt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2800" b="0" i="1" smtClean="0">
                        <a:latin typeface="Cambria Math" panose="02040503050406030204" pitchFamily="18" charset="0"/>
                      </a:rPr>
                      <m:t>+ …+</m:t>
                    </m:r>
                    <m:sSub>
                      <m:sSub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en-US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sSub>
                      <m:sSub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800" b="1" i="0">
                            <a:latin typeface="Cambria Math" panose="02040503050406030204" pitchFamily="18" charset="0"/>
                          </a:rPr>
                          <m:t>𝐞</m:t>
                        </m:r>
                      </m:e>
                      <m:sub>
                        <m:r>
                          <a:rPr lang="en-US" altLang="en-US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altLang="en-US" sz="2800" b="0" dirty="0"/>
              </a:p>
              <a:p>
                <a:pPr marL="0" indent="0" eaLnBrk="1" hangingPunct="1">
                  <a:buNone/>
                  <a:tabLst>
                    <a:tab pos="334963" algn="l"/>
                  </a:tabLst>
                </a:pPr>
                <a:r>
                  <a:rPr lang="el-GR" altLang="en-US" sz="2800" dirty="0"/>
                  <a:t>και χρησιμοποιήστε την γραμμικότητα για να υπολογίσετε το</a:t>
                </a:r>
                <a:endParaRPr lang="en-US" altLang="en-US" sz="2800" dirty="0"/>
              </a:p>
              <a:p>
                <a:pPr marL="0" indent="0" eaLnBrk="1" hangingPunct="1">
                  <a:buNone/>
                </a:pPr>
                <a14:m>
                  <m:oMath xmlns:m="http://schemas.openxmlformats.org/officeDocument/2006/math">
                    <m:r>
                      <a:rPr lang="en-US" altLang="en-US" sz="2800" b="0" i="1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alt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800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alt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800" b="1" i="0">
                            <a:latin typeface="Cambria Math" panose="02040503050406030204" pitchFamily="18" charset="0"/>
                          </a:rPr>
                          <m:t>𝐞</m:t>
                        </m:r>
                      </m:e>
                      <m:sub>
                        <m:r>
                          <a:rPr lang="en-US" alt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2800" b="0" i="1" smtClean="0">
                        <a:latin typeface="Cambria Math" panose="02040503050406030204" pitchFamily="18" charset="0"/>
                      </a:rPr>
                      <m:t>+…+</m:t>
                    </m:r>
                    <m:sSub>
                      <m:sSub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en-US" sz="28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sSub>
                      <m:sSub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800" b="1">
                            <a:latin typeface="Cambria Math" panose="02040503050406030204" pitchFamily="18" charset="0"/>
                          </a:rPr>
                          <m:t>𝐞</m:t>
                        </m:r>
                      </m:e>
                      <m:sub>
                        <m:r>
                          <a:rPr lang="en-US" altLang="en-US" sz="28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altLang="en-US" sz="2800" dirty="0"/>
                  <a:t>)=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2800" b="0" i="1" smtClean="0">
                        <a:latin typeface="Cambria Math" panose="02040503050406030204" pitchFamily="18" charset="0"/>
                      </a:rPr>
                      <m:t>𝑇</m:t>
                    </m:r>
                    <m:sSub>
                      <m:sSub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en-US" sz="2800" b="1">
                            <a:latin typeface="Cambria Math" panose="02040503050406030204" pitchFamily="18" charset="0"/>
                          </a:rPr>
                          <m:t>𝐞</m:t>
                        </m:r>
                      </m:e>
                      <m:sub>
                        <m:r>
                          <a:rPr lang="en-US" alt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2800" b="0" i="1" smtClean="0">
                        <a:latin typeface="Cambria Math" panose="02040503050406030204" pitchFamily="18" charset="0"/>
                      </a:rPr>
                      <m:t>)+…+</m:t>
                    </m:r>
                    <m:sSub>
                      <m:sSub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en-US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en-US" sz="2800" i="1">
                        <a:latin typeface="Cambria Math" panose="02040503050406030204" pitchFamily="18" charset="0"/>
                      </a:rPr>
                      <m:t>𝑇</m:t>
                    </m:r>
                    <m:sSub>
                      <m:sSub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en-US" sz="2800" b="1">
                            <a:latin typeface="Cambria Math" panose="02040503050406030204" pitchFamily="18" charset="0"/>
                          </a:rPr>
                          <m:t>𝐞</m:t>
                        </m:r>
                      </m:e>
                      <m:sub>
                        <m:r>
                          <a:rPr lang="en-US" altLang="en-US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en-US" sz="280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800" dirty="0"/>
                  <a:t> </a:t>
                </a:r>
                <a:endParaRPr lang="en-US" altLang="en-US" sz="2800" b="0" i="0" dirty="0">
                  <a:latin typeface="Cambria Math" panose="020405030504060302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en-US" sz="2800" b="0" i="0" smtClean="0">
                          <a:latin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altLang="en-US" sz="2800" b="0" i="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600199"/>
                <a:ext cx="8514080" cy="4828287"/>
              </a:xfrm>
              <a:blipFill>
                <a:blip r:embed="rId3"/>
                <a:stretch>
                  <a:fillRect l="-1639" t="-130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153" name="Object 16"/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5104" imgH="810471" progId="Equation.DSMT4">
                  <p:embed/>
                </p:oleObj>
              </mc:Choice>
              <mc:Fallback>
                <p:oleObj name="Equation" r:id="rId4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17"/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75104" imgH="810471" progId="Equation.DSMT4">
                  <p:embed/>
                </p:oleObj>
              </mc:Choice>
              <mc:Fallback>
                <p:oleObj name="Equation" r:id="rId6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5" name="Object 18"/>
          <p:cNvGraphicFramePr>
            <a:graphicFrameLocks noChangeAspect="1"/>
          </p:cNvGraphicFramePr>
          <p:nvPr/>
        </p:nvGraphicFramePr>
        <p:xfrm>
          <a:off x="25146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75104" imgH="810471" progId="Equation.DSMT4">
                  <p:embed/>
                </p:oleObj>
              </mc:Choice>
              <mc:Fallback>
                <p:oleObj name="Equation" r:id="rId7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261191" y="4353560"/>
                <a:ext cx="5192346" cy="20749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=[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altLang="en-US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en-US" sz="28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800" b="1"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e>
                            <m:sub>
                              <m:r>
                                <a:rPr lang="en-US" altLang="en-US" sz="28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alt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</m:t>
                      </m:r>
                      <m:r>
                        <m:rPr>
                          <m:nor/>
                        </m:rPr>
                        <a:rPr lang="en-US" altLang="en-US" sz="2800" b="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 . .</m:t>
                      </m:r>
                      <m:r>
                        <a:rPr lang="en-US" alt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altLang="en-US" sz="28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en-US" sz="28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800" b="1"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e>
                            <m:sub>
                              <m:r>
                                <a:rPr lang="en-US" altLang="en-US" sz="28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m:rPr>
                          <m:nor/>
                        </m:rPr>
                        <a:rPr lang="en-US" altLang="en-US" sz="2800" b="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en-US" sz="28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alt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en-US" sz="2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alt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en-US" sz="28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  <m:r>
                        <a:rPr lang="en-US" alt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US" altLang="en-US" sz="2800" b="1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𝐱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1191" y="4353560"/>
                <a:ext cx="5192346" cy="207492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97284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239000" y="6307138"/>
            <a:ext cx="1905000" cy="474662"/>
          </a:xfrm>
          <a:noFill/>
        </p:spPr>
        <p:txBody>
          <a:bodyPr/>
          <a:lstStyle>
            <a:lvl1pPr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</a:rPr>
              <a:t>1.9- </a:t>
            </a:r>
            <a:fld id="{FB2B4970-6CDF-4631-9CBF-9C955502E3F9}" type="slidenum">
              <a:rPr lang="en-US" altLang="en-US" sz="12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199" y="0"/>
            <a:ext cx="8530281" cy="1066800"/>
          </a:xfrm>
        </p:spPr>
        <p:txBody>
          <a:bodyPr/>
          <a:lstStyle/>
          <a:p>
            <a:pPr eaLnBrk="1" hangingPunct="1"/>
            <a:r>
              <a:rPr lang="el-GR" altLang="en-US" dirty="0"/>
              <a:t>Ο ΠΙΝΑΚΑΣ ΕΝΟΣ ΓΡΑΜΜΙΚΟΥ ΜΕΤΑΣΧΗΜΑΤΙΣΜΟΥ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eaLnBrk="1" hangingPunct="1"/>
                <a:r>
                  <a:rPr lang="el-GR" altLang="en-US" sz="2800" dirty="0"/>
                  <a:t>Ο πίνακας </a:t>
                </a:r>
                <a:r>
                  <a:rPr lang="el-GR" altLang="en-US" sz="2800" i="1" dirty="0"/>
                  <a:t>Α</a:t>
                </a:r>
                <a:r>
                  <a:rPr lang="el-GR" altLang="en-US" sz="2800" dirty="0"/>
                  <a:t> στην </a:t>
                </a:r>
                <a:r>
                  <a:rPr lang="en-US" altLang="en-US" sz="2800" dirty="0"/>
                  <a:t>(3) </a:t>
                </a:r>
                <a:r>
                  <a:rPr lang="el-GR" altLang="en-US" sz="2800" dirty="0"/>
                  <a:t>ονομάζεται ο </a:t>
                </a:r>
                <a:r>
                  <a:rPr lang="el-GR" altLang="en-US" sz="2800" b="1" dirty="0"/>
                  <a:t>τυπικός πίνακας </a:t>
                </a:r>
                <a:r>
                  <a:rPr lang="el-GR" altLang="en-US" sz="2800" dirty="0"/>
                  <a:t>του γραμμικό μετασχηματισμό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T</a:t>
                </a:r>
                <a:r>
                  <a:rPr lang="en-US" altLang="en-US" sz="2800" dirty="0"/>
                  <a:t>.</a:t>
                </a:r>
              </a:p>
              <a:p>
                <a:pPr eaLnBrk="1" hangingPunct="1"/>
                <a:r>
                  <a:rPr lang="el-GR" altLang="en-US" sz="2800" dirty="0"/>
                  <a:t>Γνωρίζουμε τώρα ότι κάθε γραμμικός μετασχηματισμός από τον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altLang="en-US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alt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altLang="en-US" sz="2800" b="0" i="0" smtClean="0">
                        <a:latin typeface="Cambria Math" panose="02040503050406030204" pitchFamily="18" charset="0"/>
                      </a:rPr>
                      <m:t>στον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l-GR" altLang="en-US" sz="2800" dirty="0"/>
                  <a:t>μπορεί να θεωρηθεί ως μετασχηματισμός πίνακα και αντίστροφα. </a:t>
                </a:r>
              </a:p>
              <a:p>
                <a:pPr eaLnBrk="1" hangingPunct="1"/>
                <a:r>
                  <a:rPr lang="el-GR" altLang="en-US" sz="2800" dirty="0"/>
                  <a:t>Ο όρος γραμμικός μετασχηματισμός εστιάζει σε μια ιδιότητα μιας αντιστοίχισης, ενώ ο μετασχηματισμός πίνακα περιγράφει πώς υλοποιείται μια τέτοια αντιστοίχιση. Δείτε το παρακάτω παράδειγμα.</a:t>
                </a:r>
                <a:endParaRPr lang="en-US" altLang="en-US" sz="2800" dirty="0"/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3"/>
                <a:stretch>
                  <a:fillRect l="-1389" t="-1662" r="-926" b="-277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153" name="Object 16"/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5104" imgH="810471" progId="Equation.DSMT4">
                  <p:embed/>
                </p:oleObj>
              </mc:Choice>
              <mc:Fallback>
                <p:oleObj name="Equation" r:id="rId4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17"/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75104" imgH="810471" progId="Equation.DSMT4">
                  <p:embed/>
                </p:oleObj>
              </mc:Choice>
              <mc:Fallback>
                <p:oleObj name="Equation" r:id="rId6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5" name="Object 18"/>
          <p:cNvGraphicFramePr>
            <a:graphicFrameLocks noChangeAspect="1"/>
          </p:cNvGraphicFramePr>
          <p:nvPr/>
        </p:nvGraphicFramePr>
        <p:xfrm>
          <a:off x="25146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75104" imgH="810471" progId="Equation.DSMT4">
                  <p:embed/>
                </p:oleObj>
              </mc:Choice>
              <mc:Fallback>
                <p:oleObj name="Equation" r:id="rId7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037004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239000" y="6307138"/>
            <a:ext cx="1905000" cy="474662"/>
          </a:xfrm>
          <a:noFill/>
        </p:spPr>
        <p:txBody>
          <a:bodyPr/>
          <a:lstStyle>
            <a:lvl1pPr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</a:rPr>
              <a:t>1.9- </a:t>
            </a:r>
            <a:fld id="{FB2B4970-6CDF-4631-9CBF-9C955502E3F9}" type="slidenum">
              <a:rPr lang="en-US" altLang="en-US" sz="12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199" y="0"/>
            <a:ext cx="8513805" cy="1066800"/>
          </a:xfrm>
        </p:spPr>
        <p:txBody>
          <a:bodyPr/>
          <a:lstStyle/>
          <a:p>
            <a:pPr eaLnBrk="1" hangingPunct="1"/>
            <a:r>
              <a:rPr lang="el-GR" altLang="en-US" dirty="0"/>
              <a:t>Ο ΠΙΝΑΚΑΣ ΕΝΟΣ ΓΡΑΜΜΙΚΟΥ ΜΕΤΑΣΧΗΜΑΤΙΣΜΟΥ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eaLnBrk="1" hangingPunct="1"/>
                <a:r>
                  <a:rPr lang="el-GR" altLang="en-US" sz="2800" b="1" dirty="0"/>
                  <a:t>Παράδειγμα</a:t>
                </a:r>
                <a:r>
                  <a:rPr lang="en-US" altLang="en-US" sz="2800" b="1" dirty="0"/>
                  <a:t> 2</a:t>
                </a:r>
                <a:r>
                  <a:rPr lang="en-US" altLang="en-US" sz="2800" dirty="0"/>
                  <a:t>: </a:t>
                </a:r>
                <a:r>
                  <a:rPr lang="el-GR" altLang="en-US" sz="2800" dirty="0"/>
                  <a:t>Βρείτε τον πίνακα </a:t>
                </a:r>
                <a:r>
                  <a:rPr lang="el-GR" altLang="en-US" sz="2800" i="1" dirty="0"/>
                  <a:t>Α</a:t>
                </a:r>
                <a:r>
                  <a:rPr lang="el-GR" altLang="en-US" sz="2800" dirty="0"/>
                  <a:t> για τον μετασχηματισμό διαστολής </a:t>
                </a:r>
                <a:r>
                  <a:rPr lang="en-US" altLang="en-US" sz="2800" i="1" dirty="0"/>
                  <a:t>T</a:t>
                </a:r>
                <a:r>
                  <a:rPr lang="en-US" altLang="en-US" sz="2800" dirty="0"/>
                  <a:t>(</a:t>
                </a:r>
                <a:r>
                  <a:rPr lang="en-US" altLang="en-US" sz="2800" b="1" dirty="0"/>
                  <a:t>x</a:t>
                </a:r>
                <a:r>
                  <a:rPr lang="en-US" altLang="en-US" sz="2800" dirty="0"/>
                  <a:t>)= 3</a:t>
                </a:r>
                <a:r>
                  <a:rPr lang="en-US" altLang="en-US" sz="2800" b="1" dirty="0"/>
                  <a:t>x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για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x</a:t>
                </a:r>
                <a:r>
                  <a:rPr lang="el-GR" alt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en-US" sz="28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altLang="en-US" sz="2800" dirty="0"/>
              </a:p>
              <a:p>
                <a:pPr eaLnBrk="1" hangingPunct="1"/>
                <a:r>
                  <a:rPr lang="el-GR" altLang="en-US" sz="2800" b="1" dirty="0"/>
                  <a:t>Λύση</a:t>
                </a:r>
                <a:r>
                  <a:rPr lang="en-US" altLang="en-US" sz="2800" dirty="0"/>
                  <a:t>:</a:t>
                </a:r>
              </a:p>
              <a:p>
                <a:pPr eaLnBrk="1" hangingPunct="1"/>
                <a:endParaRPr lang="en-US" altLang="en-US" sz="2800" dirty="0"/>
              </a:p>
              <a:p>
                <a:pPr marL="0" indent="0" algn="ctr" eaLnBrk="1" hangingPunct="1">
                  <a:buNone/>
                </a:pPr>
                <a14:m>
                  <m:oMath xmlns:m="http://schemas.openxmlformats.org/officeDocument/2006/math">
                    <m:r>
                      <a:rPr lang="en-US" altLang="en-US" sz="2800" i="1">
                        <a:latin typeface="Cambria Math" panose="02040503050406030204" pitchFamily="18" charset="0"/>
                      </a:rPr>
                      <m:t>𝑇</m:t>
                    </m:r>
                    <m:sSub>
                      <m:sSub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en-US" sz="2800" b="1" i="0">
                            <a:latin typeface="Cambria Math" panose="02040503050406030204" pitchFamily="18" charset="0"/>
                          </a:rPr>
                          <m:t>𝐞</m:t>
                        </m:r>
                      </m:e>
                      <m:sub>
                        <m:r>
                          <a:rPr lang="en-US" alt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800" dirty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800" b="0" i="0" smtClean="0">
                            <a:latin typeface="Cambria Math"/>
                          </a:rPr>
                          <m:t>3</m:t>
                        </m:r>
                        <m:r>
                          <a:rPr lang="en-US" altLang="en-US" sz="2800" b="1">
                            <a:latin typeface="Cambria Math" panose="02040503050406030204" pitchFamily="18" charset="0"/>
                          </a:rPr>
                          <m:t>𝐞</m:t>
                        </m:r>
                      </m:e>
                      <m:sub>
                        <m:r>
                          <a:rPr lang="en-US" alt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altLang="en-US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e>
                            <m:r>
                              <a:rPr lang="en-US" altLang="en-US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eqArr>
                      </m:e>
                    </m:d>
                    <m:r>
                      <a:rPr lang="en-US" alt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en-US" sz="2800" b="0" i="0" smtClean="0">
                        <a:latin typeface="Cambria Math" panose="02040503050406030204" pitchFamily="18" charset="0"/>
                      </a:rPr>
                      <m:t>and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sz="2800" i="1">
                        <a:latin typeface="Cambria Math" panose="02040503050406030204" pitchFamily="18" charset="0"/>
                      </a:rPr>
                      <m:t>𝑇</m:t>
                    </m:r>
                    <m:sSub>
                      <m:sSub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en-US" sz="2800" b="1">
                            <a:latin typeface="Cambria Math" panose="02040503050406030204" pitchFamily="18" charset="0"/>
                          </a:rPr>
                          <m:t>𝐞</m:t>
                        </m:r>
                      </m:e>
                      <m:sub>
                        <m:r>
                          <a:rPr lang="en-US" altLang="en-US" sz="28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alt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800" dirty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800" b="0" i="0" smtClean="0">
                            <a:latin typeface="Cambria Math"/>
                          </a:rPr>
                          <m:t>3</m:t>
                        </m:r>
                        <m:r>
                          <a:rPr lang="en-US" altLang="en-US" sz="2800" b="1">
                            <a:latin typeface="Cambria Math" panose="02040503050406030204" pitchFamily="18" charset="0"/>
                          </a:rPr>
                          <m:t>𝐞</m:t>
                        </m:r>
                      </m:e>
                      <m:sub>
                        <m:r>
                          <a:rPr lang="en-US" altLang="en-US" sz="28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en-US" sz="2800" dirty="0"/>
                  <a:t>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en-US" sz="2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altLang="en-US" sz="2800" b="0" i="1" smtClean="0">
                                <a:latin typeface="Cambria Math"/>
                              </a:rPr>
                              <m:t>0</m:t>
                            </m:r>
                          </m:e>
                          <m:e>
                            <m:r>
                              <a:rPr lang="en-US" altLang="en-US" sz="2800" b="0" i="1" smtClean="0">
                                <a:latin typeface="Cambria Math"/>
                              </a:rPr>
                              <m:t>3</m:t>
                            </m:r>
                          </m:e>
                        </m:eqArr>
                      </m:e>
                    </m:d>
                  </m:oMath>
                </a14:m>
                <a:endParaRPr lang="en-US" altLang="en-US" sz="2800" dirty="0"/>
              </a:p>
              <a:p>
                <a:pPr marL="0" indent="0" algn="ctr" eaLnBrk="1" hangingPunct="1">
                  <a:buNone/>
                </a:pPr>
                <a:endParaRPr lang="en-US" altLang="en-US" sz="2800" dirty="0"/>
              </a:p>
              <a:p>
                <a:pPr marL="0" indent="0" algn="ctr" eaLnBrk="1" hangingPunct="1">
                  <a:buNone/>
                </a:pPr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800" b="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en-US" sz="2800" b="0" i="0" dirty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8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800" b="0" i="1" dirty="0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800" b="0" i="1" dirty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altLang="en-US" sz="2800" b="0" i="1" dirty="0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800" b="0" i="1" dirty="0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800" b="0" i="1" dirty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altLang="en-US" sz="2800" dirty="0"/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3"/>
                <a:stretch>
                  <a:fillRect l="-1389" t="-166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153" name="Object 16"/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5104" imgH="810471" progId="Equation.DSMT4">
                  <p:embed/>
                </p:oleObj>
              </mc:Choice>
              <mc:Fallback>
                <p:oleObj name="Equation" r:id="rId4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17"/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75104" imgH="810471" progId="Equation.DSMT4">
                  <p:embed/>
                </p:oleObj>
              </mc:Choice>
              <mc:Fallback>
                <p:oleObj name="Equation" r:id="rId6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5" name="Object 18"/>
          <p:cNvGraphicFramePr>
            <a:graphicFrameLocks noChangeAspect="1"/>
          </p:cNvGraphicFramePr>
          <p:nvPr/>
        </p:nvGraphicFramePr>
        <p:xfrm>
          <a:off x="25146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75104" imgH="810471" progId="Equation.DSMT4">
                  <p:embed/>
                </p:oleObj>
              </mc:Choice>
              <mc:Fallback>
                <p:oleObj name="Equation" r:id="rId7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" name="Group 22"/>
          <p:cNvGrpSpPr/>
          <p:nvPr/>
        </p:nvGrpSpPr>
        <p:grpSpPr>
          <a:xfrm>
            <a:off x="4018208" y="4468969"/>
            <a:ext cx="643945" cy="450761"/>
            <a:chOff x="4018208" y="4468969"/>
            <a:chExt cx="643945" cy="450761"/>
          </a:xfrm>
        </p:grpSpPr>
        <p:cxnSp>
          <p:nvCxnSpPr>
            <p:cNvPr id="16" name="Straight Arrow Connector 15"/>
            <p:cNvCxnSpPr/>
            <p:nvPr/>
          </p:nvCxnSpPr>
          <p:spPr bwMode="auto">
            <a:xfrm>
              <a:off x="4662153" y="4687910"/>
              <a:ext cx="0" cy="231820"/>
            </a:xfrm>
            <a:prstGeom prst="straightConnector1">
              <a:avLst/>
            </a:prstGeom>
            <a:blipFill dpi="0" rotWithShape="0">
              <a:blip r:embed="rId8"/>
              <a:srcRect/>
              <a:tile tx="0" ty="0" sx="100000" sy="100000" flip="none" algn="tl"/>
            </a:blipFill>
            <a:ln w="9525" cap="flat" cmpd="sng" algn="ctr">
              <a:solidFill>
                <a:srgbClr val="077C97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8" name="Straight Connector 27"/>
            <p:cNvCxnSpPr/>
            <p:nvPr/>
          </p:nvCxnSpPr>
          <p:spPr bwMode="auto">
            <a:xfrm>
              <a:off x="4018208" y="4687910"/>
              <a:ext cx="643945" cy="0"/>
            </a:xfrm>
            <a:prstGeom prst="line">
              <a:avLst/>
            </a:prstGeom>
            <a:blipFill dpi="0" rotWithShape="0">
              <a:blip r:embed="rId8"/>
              <a:srcRect/>
              <a:tile tx="0" ty="0" sx="100000" sy="100000" flip="none" algn="tl"/>
            </a:blipFill>
            <a:ln w="9525" cap="flat" cmpd="sng" algn="ctr">
              <a:solidFill>
                <a:srgbClr val="077C97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" name="Straight Connector 21"/>
            <p:cNvCxnSpPr/>
            <p:nvPr/>
          </p:nvCxnSpPr>
          <p:spPr bwMode="auto">
            <a:xfrm>
              <a:off x="4018208" y="4468969"/>
              <a:ext cx="0" cy="218941"/>
            </a:xfrm>
            <a:prstGeom prst="line">
              <a:avLst/>
            </a:prstGeom>
            <a:blipFill dpi="0" rotWithShape="0">
              <a:blip r:embed="rId8"/>
              <a:srcRect/>
              <a:tile tx="0" ty="0" sx="100000" sy="100000" flip="none" algn="tl"/>
            </a:blipFill>
            <a:ln w="9525" cap="flat" cmpd="sng" algn="ctr">
              <a:solidFill>
                <a:srgbClr val="077C97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5" name="Group 24"/>
          <p:cNvGrpSpPr/>
          <p:nvPr/>
        </p:nvGrpSpPr>
        <p:grpSpPr>
          <a:xfrm>
            <a:off x="5226675" y="4456089"/>
            <a:ext cx="1805190" cy="450762"/>
            <a:chOff x="5226675" y="4456089"/>
            <a:chExt cx="1805190" cy="450762"/>
          </a:xfrm>
        </p:grpSpPr>
        <p:cxnSp>
          <p:nvCxnSpPr>
            <p:cNvPr id="24" name="Straight Arrow Connector 23"/>
            <p:cNvCxnSpPr/>
            <p:nvPr/>
          </p:nvCxnSpPr>
          <p:spPr bwMode="auto">
            <a:xfrm>
              <a:off x="5226675" y="4675031"/>
              <a:ext cx="0" cy="231820"/>
            </a:xfrm>
            <a:prstGeom prst="straightConnector1">
              <a:avLst/>
            </a:prstGeom>
            <a:blipFill dpi="0" rotWithShape="0">
              <a:blip r:embed="rId8"/>
              <a:srcRect/>
              <a:tile tx="0" ty="0" sx="100000" sy="100000" flip="none" algn="tl"/>
            </a:blipFill>
            <a:ln w="9525" cap="flat" cmpd="sng" algn="ctr">
              <a:solidFill>
                <a:srgbClr val="077C97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8" name="Straight Connector 17"/>
            <p:cNvCxnSpPr/>
            <p:nvPr/>
          </p:nvCxnSpPr>
          <p:spPr bwMode="auto">
            <a:xfrm>
              <a:off x="5226675" y="4675031"/>
              <a:ext cx="1805190" cy="0"/>
            </a:xfrm>
            <a:prstGeom prst="line">
              <a:avLst/>
            </a:prstGeom>
            <a:blipFill dpi="0" rotWithShape="0">
              <a:blip r:embed="rId8"/>
              <a:srcRect/>
              <a:tile tx="0" ty="0" sx="100000" sy="100000" flip="none" algn="tl"/>
            </a:blipFill>
            <a:ln w="9525" cap="flat" cmpd="sng" algn="ctr">
              <a:solidFill>
                <a:srgbClr val="077C97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Straight Connector 31"/>
            <p:cNvCxnSpPr/>
            <p:nvPr/>
          </p:nvCxnSpPr>
          <p:spPr bwMode="auto">
            <a:xfrm>
              <a:off x="7029718" y="4456089"/>
              <a:ext cx="0" cy="218941"/>
            </a:xfrm>
            <a:prstGeom prst="line">
              <a:avLst/>
            </a:prstGeom>
            <a:blipFill dpi="0" rotWithShape="0">
              <a:blip r:embed="rId8"/>
              <a:srcRect/>
              <a:tile tx="0" ty="0" sx="100000" sy="100000" flip="none" algn="tl"/>
            </a:blipFill>
            <a:ln w="9525" cap="flat" cmpd="sng" algn="ctr">
              <a:solidFill>
                <a:srgbClr val="077C97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65831545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239000" y="6307138"/>
            <a:ext cx="1905000" cy="474662"/>
          </a:xfrm>
          <a:noFill/>
        </p:spPr>
        <p:txBody>
          <a:bodyPr/>
          <a:lstStyle>
            <a:lvl1pPr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</a:rPr>
              <a:t>1.9- </a:t>
            </a:r>
            <a:fld id="{FB2B4970-6CDF-4631-9CBF-9C955502E3F9}" type="slidenum">
              <a:rPr lang="en-US" altLang="en-US" sz="12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48" name="Rectangle 2"/>
              <p:cNvSpPr>
                <a:spLocks noGrp="1" noChangeArrowheads="1"/>
              </p:cNvSpPr>
              <p:nvPr>
                <p:ph type="title"/>
              </p:nvPr>
            </p:nvSpPr>
            <p:spPr>
              <a:xfrm>
                <a:off x="0" y="0"/>
                <a:ext cx="9333470" cy="1066800"/>
              </a:xfrm>
            </p:spPr>
            <p:txBody>
              <a:bodyPr/>
              <a:lstStyle/>
              <a:p>
                <a:pPr eaLnBrk="1" hangingPunct="1"/>
                <a:r>
                  <a:rPr lang="el-GR" altLang="en-US" dirty="0"/>
                  <a:t>ΓΕΩΜΕΤΡΙΚΟΙ ΓΡΑΜΜΙΚΟΙ ΜΕΤΑΣΧΗΜΑΤΙΣΜΟΙ ΣΤΟΝ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en-US" dirty="0"/>
              </a:p>
            </p:txBody>
          </p:sp>
        </mc:Choice>
        <mc:Fallback xmlns="">
          <p:sp>
            <p:nvSpPr>
              <p:cNvPr id="6148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0"/>
                <a:ext cx="9333470" cy="1066800"/>
              </a:xfrm>
              <a:blipFill>
                <a:blip r:embed="rId3"/>
                <a:stretch>
                  <a:fillRect l="-1633" b="-1904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6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57199" y="1600200"/>
            <a:ext cx="8587409" cy="45720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l-GR" altLang="en-US" sz="2400" dirty="0"/>
              <a:t>Άλλοι συνήθεις γεωμετρικοί γραμμικοί μετασχηματισμοί του επιπέδου</a:t>
            </a:r>
            <a:r>
              <a:rPr lang="en-US" altLang="en-US" sz="2400" dirty="0"/>
              <a:t>:</a:t>
            </a:r>
          </a:p>
          <a:p>
            <a:pPr eaLnBrk="1" hangingPunct="1"/>
            <a:r>
              <a:rPr lang="el-GR" altLang="en-US" sz="2400" dirty="0"/>
              <a:t>Ανάκλαση ως προς τον άξονα </a:t>
            </a:r>
            <a:r>
              <a:rPr lang="en-US" altLang="en-US" sz="2400" i="1" dirty="0"/>
              <a:t>x</a:t>
            </a:r>
            <a:r>
              <a:rPr lang="en-US" altLang="en-US" sz="2400" baseline="-25000" dirty="0"/>
              <a:t>1</a:t>
            </a:r>
          </a:p>
        </p:txBody>
      </p:sp>
      <p:graphicFrame>
        <p:nvGraphicFramePr>
          <p:cNvPr id="6153" name="Object 16"/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5104" imgH="810471" progId="Equation.DSMT4">
                  <p:embed/>
                </p:oleObj>
              </mc:Choice>
              <mc:Fallback>
                <p:oleObj name="Equation" r:id="rId4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17"/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75104" imgH="810471" progId="Equation.DSMT4">
                  <p:embed/>
                </p:oleObj>
              </mc:Choice>
              <mc:Fallback>
                <p:oleObj name="Equation" r:id="rId6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5" name="Object 18"/>
          <p:cNvGraphicFramePr>
            <a:graphicFrameLocks noChangeAspect="1"/>
          </p:cNvGraphicFramePr>
          <p:nvPr/>
        </p:nvGraphicFramePr>
        <p:xfrm>
          <a:off x="25146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75104" imgH="810471" progId="Equation.DSMT4">
                  <p:embed/>
                </p:oleObj>
              </mc:Choice>
              <mc:Fallback>
                <p:oleObj name="Equation" r:id="rId7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Εικόνα 2" descr="Εικόνα που περιέχει διάγραμμα, σχεδίαση&#10;&#10;Περιγραφή που δημιουργήθηκε αυτόματα">
            <a:extLst>
              <a:ext uri="{FF2B5EF4-FFF2-40B4-BE49-F238E27FC236}">
                <a16:creationId xmlns:a16="http://schemas.microsoft.com/office/drawing/2014/main" id="{4C0E42B0-2723-32FB-2019-B1B522785E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018" y="3119238"/>
            <a:ext cx="6161433" cy="312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0063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239000" y="6307138"/>
            <a:ext cx="1905000" cy="474662"/>
          </a:xfrm>
          <a:noFill/>
        </p:spPr>
        <p:txBody>
          <a:bodyPr/>
          <a:lstStyle>
            <a:lvl1pPr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</a:rPr>
              <a:t>1.9- </a:t>
            </a:r>
            <a:fld id="{FB2B4970-6CDF-4631-9CBF-9C955502E3F9}" type="slidenum">
              <a:rPr lang="en-US" altLang="en-US" sz="12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316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57200" y="1132840"/>
            <a:ext cx="3389243" cy="1270855"/>
          </a:xfrm>
        </p:spPr>
        <p:txBody>
          <a:bodyPr/>
          <a:lstStyle/>
          <a:p>
            <a:pPr eaLnBrk="1" hangingPunct="1"/>
            <a:r>
              <a:rPr lang="el-GR" altLang="en-US" sz="2800" dirty="0"/>
              <a:t>Ανάκλαση ως προς τον άξονα </a:t>
            </a:r>
            <a:r>
              <a:rPr lang="en-US" altLang="en-US" sz="2800" i="1" dirty="0"/>
              <a:t>x</a:t>
            </a:r>
            <a:r>
              <a:rPr lang="en-US" altLang="en-US" sz="2800" baseline="-25000" dirty="0"/>
              <a:t>2</a:t>
            </a:r>
          </a:p>
          <a:p>
            <a:pPr eaLnBrk="1" hangingPunct="1"/>
            <a:endParaRPr lang="en-US" altLang="en-US" sz="2800" baseline="-25000" dirty="0"/>
          </a:p>
          <a:p>
            <a:pPr eaLnBrk="1" hangingPunct="1"/>
            <a:endParaRPr lang="en-US" altLang="en-US" sz="2800" baseline="-25000" dirty="0"/>
          </a:p>
          <a:p>
            <a:pPr eaLnBrk="1" hangingPunct="1"/>
            <a:endParaRPr lang="en-US" altLang="en-US" sz="2800" baseline="-25000" dirty="0"/>
          </a:p>
          <a:p>
            <a:pPr eaLnBrk="1" hangingPunct="1"/>
            <a:endParaRPr lang="en-US" altLang="en-US" sz="2800" baseline="-25000" dirty="0"/>
          </a:p>
          <a:p>
            <a:pPr eaLnBrk="1" hangingPunct="1"/>
            <a:endParaRPr lang="en-US" altLang="en-US" sz="2000" baseline="-25000" dirty="0"/>
          </a:p>
        </p:txBody>
      </p:sp>
      <p:graphicFrame>
        <p:nvGraphicFramePr>
          <p:cNvPr id="6153" name="Object 16"/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75104" imgH="810471" progId="Equation.DSMT4">
                  <p:embed/>
                </p:oleObj>
              </mc:Choice>
              <mc:Fallback>
                <p:oleObj name="Equation" r:id="rId3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17"/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75104" imgH="810471" progId="Equation.DSMT4">
                  <p:embed/>
                </p:oleObj>
              </mc:Choice>
              <mc:Fallback>
                <p:oleObj name="Equation" r:id="rId5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5" name="Object 18"/>
          <p:cNvGraphicFramePr>
            <a:graphicFrameLocks noChangeAspect="1"/>
          </p:cNvGraphicFramePr>
          <p:nvPr/>
        </p:nvGraphicFramePr>
        <p:xfrm>
          <a:off x="25146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75104" imgH="810471" progId="Equation.DSMT4">
                  <p:embed/>
                </p:oleObj>
              </mc:Choice>
              <mc:Fallback>
                <p:oleObj name="Equation" r:id="rId6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2">
                <a:extLst>
                  <a:ext uri="{FF2B5EF4-FFF2-40B4-BE49-F238E27FC236}">
                    <a16:creationId xmlns:a16="http://schemas.microsoft.com/office/drawing/2014/main" id="{4A70D1F1-6177-7C54-153D-709438616FE6}"/>
                  </a:ext>
                </a:extLst>
              </p:cNvPr>
              <p:cNvSpPr>
                <a:spLocks noGrp="1" noChangeArrowheads="1"/>
              </p:cNvSpPr>
              <p:nvPr>
                <p:ph type="title"/>
              </p:nvPr>
            </p:nvSpPr>
            <p:spPr>
              <a:xfrm>
                <a:off x="0" y="0"/>
                <a:ext cx="9333470" cy="1066800"/>
              </a:xfrm>
            </p:spPr>
            <p:txBody>
              <a:bodyPr/>
              <a:lstStyle/>
              <a:p>
                <a:pPr eaLnBrk="1" hangingPunct="1"/>
                <a:r>
                  <a:rPr lang="el-GR" altLang="en-US" dirty="0"/>
                  <a:t>ΓΕΩΜΕΤΡΙΚΟΙ ΓΡΑΜΜΙΚΟΙ ΜΕΤΑΣΧΗΜΑΤΙΣΜΟΙ ΣΤΟΝ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en-US" dirty="0"/>
              </a:p>
            </p:txBody>
          </p:sp>
        </mc:Choice>
        <mc:Fallback xmlns="">
          <p:sp>
            <p:nvSpPr>
              <p:cNvPr id="5" name="Rectangle 2">
                <a:extLst>
                  <a:ext uri="{FF2B5EF4-FFF2-40B4-BE49-F238E27FC236}">
                    <a16:creationId xmlns:a16="http://schemas.microsoft.com/office/drawing/2014/main" id="{4A70D1F1-6177-7C54-153D-709438616F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0"/>
                <a:ext cx="9333470" cy="1066800"/>
              </a:xfrm>
              <a:blipFill>
                <a:blip r:embed="rId9"/>
                <a:stretch>
                  <a:fillRect l="-1633" b="-1904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Εικόνα 6" descr="Εικόνα που περιέχει διάγραμμα, σχεδίαση&#10;&#10;Περιγραφή που δημιουργήθηκε αυτόματα">
            <a:extLst>
              <a:ext uri="{FF2B5EF4-FFF2-40B4-BE49-F238E27FC236}">
                <a16:creationId xmlns:a16="http://schemas.microsoft.com/office/drawing/2014/main" id="{75C2985A-AD5D-6D62-7879-EBD4A34542E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905" y="1220553"/>
            <a:ext cx="5138806" cy="2529567"/>
          </a:xfrm>
          <a:prstGeom prst="rect">
            <a:avLst/>
          </a:prstGeom>
        </p:spPr>
      </p:pic>
      <p:pic>
        <p:nvPicPr>
          <p:cNvPr id="10" name="Εικόνα 9" descr="Εικόνα που περιέχει διάγραμμα, γραμμή, σχεδίαση&#10;&#10;Περιγραφή που δημιουργήθηκε αυτόματα">
            <a:extLst>
              <a:ext uri="{FF2B5EF4-FFF2-40B4-BE49-F238E27FC236}">
                <a16:creationId xmlns:a16="http://schemas.microsoft.com/office/drawing/2014/main" id="{EF97CCCC-BC63-063C-51DB-A0BE4A6F8E8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722" y="3820932"/>
            <a:ext cx="5138806" cy="2632693"/>
          </a:xfrm>
          <a:prstGeom prst="rect">
            <a:avLst/>
          </a:prstGeom>
        </p:spPr>
      </p:pic>
      <p:sp>
        <p:nvSpPr>
          <p:cNvPr id="2" name="Rectangle 8">
            <a:extLst>
              <a:ext uri="{FF2B5EF4-FFF2-40B4-BE49-F238E27FC236}">
                <a16:creationId xmlns:a16="http://schemas.microsoft.com/office/drawing/2014/main" id="{480798D1-0E82-6E74-66CD-BAA70CE74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983" y="3429000"/>
            <a:ext cx="3389243" cy="3223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endParaRPr lang="en-US" altLang="en-US" sz="2000" baseline="-25000" dirty="0"/>
          </a:p>
          <a:p>
            <a:pPr eaLnBrk="1" hangingPunct="1"/>
            <a:r>
              <a:rPr lang="el-GR" altLang="en-US" sz="2800" dirty="0"/>
              <a:t>Ανάκλαση ως προς την ευθεία </a:t>
            </a:r>
            <a:r>
              <a:rPr lang="en-US" altLang="en-US" sz="2800" i="1" dirty="0"/>
              <a:t>x</a:t>
            </a:r>
            <a:r>
              <a:rPr lang="el-GR" altLang="en-US" sz="2800" baseline="-25000" dirty="0"/>
              <a:t>1</a:t>
            </a:r>
            <a:r>
              <a:rPr lang="en-US" altLang="en-US" sz="2800" baseline="-25000" dirty="0"/>
              <a:t> </a:t>
            </a:r>
            <a:r>
              <a:rPr lang="el-GR" altLang="en-US" sz="2800" dirty="0"/>
              <a:t>=</a:t>
            </a:r>
            <a:r>
              <a:rPr lang="el-GR" altLang="en-US" sz="2800" baseline="-25000" dirty="0"/>
              <a:t> </a:t>
            </a:r>
            <a:r>
              <a:rPr lang="en-US" altLang="en-US" sz="2800" i="1" dirty="0"/>
              <a:t>x</a:t>
            </a:r>
            <a:r>
              <a:rPr lang="en-US" altLang="en-US" sz="2800" baseline="-25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0900817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build="p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239000" y="6307138"/>
            <a:ext cx="1905000" cy="474662"/>
          </a:xfrm>
          <a:noFill/>
        </p:spPr>
        <p:txBody>
          <a:bodyPr/>
          <a:lstStyle>
            <a:lvl1pPr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</a:rPr>
              <a:t>1.9- </a:t>
            </a:r>
            <a:fld id="{FB2B4970-6CDF-4631-9CBF-9C955502E3F9}" type="slidenum">
              <a:rPr lang="en-US" altLang="en-US" sz="12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316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208723" y="1558701"/>
            <a:ext cx="3996804" cy="1234195"/>
          </a:xfrm>
        </p:spPr>
        <p:txBody>
          <a:bodyPr/>
          <a:lstStyle/>
          <a:p>
            <a:pPr eaLnBrk="1" hangingPunct="1"/>
            <a:r>
              <a:rPr lang="el-GR" altLang="en-US" sz="2800" dirty="0"/>
              <a:t>Ανάκλαση ως προς την ευθεία ευθεία    </a:t>
            </a:r>
            <a:r>
              <a:rPr lang="en-US" altLang="en-US" sz="2800" i="1" dirty="0"/>
              <a:t>x</a:t>
            </a:r>
            <a:r>
              <a:rPr lang="el-GR" altLang="en-US" sz="2800" baseline="-25000" dirty="0"/>
              <a:t>1</a:t>
            </a:r>
            <a:r>
              <a:rPr lang="en-US" altLang="en-US" sz="2800" baseline="-25000" dirty="0"/>
              <a:t> </a:t>
            </a:r>
            <a:r>
              <a:rPr lang="el-GR" altLang="en-US" sz="2800" dirty="0"/>
              <a:t>= -</a:t>
            </a:r>
            <a:r>
              <a:rPr lang="en-US" altLang="en-US" sz="2800" i="1" dirty="0"/>
              <a:t>x</a:t>
            </a:r>
            <a:r>
              <a:rPr lang="en-US" altLang="en-US" sz="2800" baseline="-25000" dirty="0"/>
              <a:t>2</a:t>
            </a:r>
            <a:endParaRPr lang="el-GR" altLang="en-US" sz="2800" dirty="0"/>
          </a:p>
        </p:txBody>
      </p:sp>
      <p:graphicFrame>
        <p:nvGraphicFramePr>
          <p:cNvPr id="6153" name="Object 16"/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75104" imgH="810471" progId="Equation.DSMT4">
                  <p:embed/>
                </p:oleObj>
              </mc:Choice>
              <mc:Fallback>
                <p:oleObj name="Equation" r:id="rId3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17"/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75104" imgH="810471" progId="Equation.DSMT4">
                  <p:embed/>
                </p:oleObj>
              </mc:Choice>
              <mc:Fallback>
                <p:oleObj name="Equation" r:id="rId5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5" name="Object 18"/>
          <p:cNvGraphicFramePr>
            <a:graphicFrameLocks noChangeAspect="1"/>
          </p:cNvGraphicFramePr>
          <p:nvPr/>
        </p:nvGraphicFramePr>
        <p:xfrm>
          <a:off x="25146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75104" imgH="810471" progId="Equation.DSMT4">
                  <p:embed/>
                </p:oleObj>
              </mc:Choice>
              <mc:Fallback>
                <p:oleObj name="Equation" r:id="rId6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EAD71136-AB97-6156-9CC3-0FEEDDE019F6}"/>
                  </a:ext>
                </a:extLst>
              </p:cNvPr>
              <p:cNvSpPr>
                <a:spLocks noGrp="1" noChangeArrowheads="1"/>
              </p:cNvSpPr>
              <p:nvPr>
                <p:ph type="title"/>
              </p:nvPr>
            </p:nvSpPr>
            <p:spPr>
              <a:xfrm>
                <a:off x="0" y="0"/>
                <a:ext cx="9333470" cy="1066800"/>
              </a:xfrm>
            </p:spPr>
            <p:txBody>
              <a:bodyPr/>
              <a:lstStyle/>
              <a:p>
                <a:pPr eaLnBrk="1" hangingPunct="1"/>
                <a:r>
                  <a:rPr lang="el-GR" altLang="en-US" dirty="0"/>
                  <a:t>ΓΕΩΜΕΤΡΙΚΟΙ ΓΡΑΜΜΙΚΟΙ ΜΕΤΑΣΧΗΜΑΤΙΣΜΟΙ ΣΤΟΝ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en-US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EAD71136-AB97-6156-9CC3-0FEEDDE019F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0"/>
                <a:ext cx="9333470" cy="1066800"/>
              </a:xfrm>
              <a:blipFill>
                <a:blip r:embed="rId9"/>
                <a:stretch>
                  <a:fillRect l="-1633" b="-1904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Εικόνα 3" descr="Εικόνα που περιέχει διάγραμμα, λουλούδι, ζωγραφιά&#10;&#10;Περιγραφή που δημιουργήθηκε αυτόματα">
            <a:extLst>
              <a:ext uri="{FF2B5EF4-FFF2-40B4-BE49-F238E27FC236}">
                <a16:creationId xmlns:a16="http://schemas.microsoft.com/office/drawing/2014/main" id="{2DF868F8-2284-90A1-055F-435487EF646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526" y="1620078"/>
            <a:ext cx="4844608" cy="4415565"/>
          </a:xfrm>
          <a:prstGeom prst="rect">
            <a:avLst/>
          </a:prstGeom>
        </p:spPr>
      </p:pic>
      <p:sp>
        <p:nvSpPr>
          <p:cNvPr id="2" name="Rectangle 8">
            <a:extLst>
              <a:ext uri="{FF2B5EF4-FFF2-40B4-BE49-F238E27FC236}">
                <a16:creationId xmlns:a16="http://schemas.microsoft.com/office/drawing/2014/main" id="{37C44CBC-F0A0-4F4D-2F31-D08FE51A0C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961" y="3332618"/>
            <a:ext cx="3826565" cy="1966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Wingdings" panose="05000000000000000000" pitchFamily="2" charset="2"/>
              <a:buNone/>
            </a:pPr>
            <a:endParaRPr lang="el-GR" altLang="en-US" sz="2800" dirty="0"/>
          </a:p>
          <a:p>
            <a:pPr eaLnBrk="1" hangingPunct="1"/>
            <a:r>
              <a:rPr lang="el-GR" altLang="en-US" sz="2800" dirty="0"/>
              <a:t>Ανάκλαση ως προς την αρχή των αξόνων</a:t>
            </a:r>
          </a:p>
        </p:txBody>
      </p:sp>
    </p:spTree>
    <p:extLst>
      <p:ext uri="{BB962C8B-B14F-4D97-AF65-F5344CB8AC3E}">
        <p14:creationId xmlns:p14="http://schemas.microsoft.com/office/powerpoint/2010/main" val="262165549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239000" y="6307138"/>
            <a:ext cx="1905000" cy="474662"/>
          </a:xfrm>
          <a:noFill/>
        </p:spPr>
        <p:txBody>
          <a:bodyPr/>
          <a:lstStyle>
            <a:lvl1pPr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</a:rPr>
              <a:t>1.9- </a:t>
            </a:r>
            <a:fld id="{FB2B4970-6CDF-4631-9CBF-9C955502E3F9}" type="slidenum">
              <a:rPr lang="en-US" altLang="en-US" sz="12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graphicFrame>
        <p:nvGraphicFramePr>
          <p:cNvPr id="6153" name="Object 16"/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75104" imgH="810471" progId="Equation.DSMT4">
                  <p:embed/>
                </p:oleObj>
              </mc:Choice>
              <mc:Fallback>
                <p:oleObj name="Equation" r:id="rId3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17"/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75104" imgH="810471" progId="Equation.DSMT4">
                  <p:embed/>
                </p:oleObj>
              </mc:Choice>
              <mc:Fallback>
                <p:oleObj name="Equation" r:id="rId5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5" name="Object 18"/>
          <p:cNvGraphicFramePr>
            <a:graphicFrameLocks noChangeAspect="1"/>
          </p:cNvGraphicFramePr>
          <p:nvPr/>
        </p:nvGraphicFramePr>
        <p:xfrm>
          <a:off x="25146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75104" imgH="810471" progId="Equation.DSMT4">
                  <p:embed/>
                </p:oleObj>
              </mc:Choice>
              <mc:Fallback>
                <p:oleObj name="Equation" r:id="rId6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19E4AF5-41B5-DF54-54F8-F188A2C3FC32}"/>
                  </a:ext>
                </a:extLst>
              </p:cNvPr>
              <p:cNvSpPr>
                <a:spLocks noGrp="1" noChangeArrowheads="1"/>
              </p:cNvSpPr>
              <p:nvPr>
                <p:ph type="title"/>
              </p:nvPr>
            </p:nvSpPr>
            <p:spPr>
              <a:xfrm>
                <a:off x="0" y="0"/>
                <a:ext cx="9333470" cy="1066800"/>
              </a:xfrm>
            </p:spPr>
            <p:txBody>
              <a:bodyPr/>
              <a:lstStyle/>
              <a:p>
                <a:pPr eaLnBrk="1" hangingPunct="1"/>
                <a:r>
                  <a:rPr lang="el-GR" altLang="en-US" dirty="0"/>
                  <a:t>ΓΕΩΜΕΤΡΙΚΟΙ ΓΡΑΜΜΙΚΟΙ ΜΕΤΑΣΧΗΜΑΤΙΣΜΟΙ ΣΤΟΝ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en-US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19E4AF5-41B5-DF54-54F8-F188A2C3FC3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0"/>
                <a:ext cx="9333470" cy="1066800"/>
              </a:xfrm>
              <a:blipFill>
                <a:blip r:embed="rId9"/>
                <a:stretch>
                  <a:fillRect l="-1633" b="-1904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Εικόνα 3" descr="Εικόνα που περιέχει διάγραμμα&#10;&#10;Περιγραφή που δημιουργήθηκε αυτόματα">
            <a:extLst>
              <a:ext uri="{FF2B5EF4-FFF2-40B4-BE49-F238E27FC236}">
                <a16:creationId xmlns:a16="http://schemas.microsoft.com/office/drawing/2014/main" id="{E6BAB301-B0FC-4F27-37F8-53EF871EE6A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548" y="1561203"/>
            <a:ext cx="5732230" cy="474593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97777E5-D9D6-A9AE-CE1B-144A54FCC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548" y="1735138"/>
            <a:ext cx="30226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l-GR" altLang="en-US" sz="2800" dirty="0"/>
              <a:t>Οριζόντια συστολή και διαστολή</a:t>
            </a:r>
          </a:p>
          <a:p>
            <a:pPr eaLnBrk="1" hangingPunct="1"/>
            <a:endParaRPr lang="el-GR" altLang="en-US" sz="2800" dirty="0"/>
          </a:p>
          <a:p>
            <a:pPr marL="0" indent="0" eaLnBrk="1" hangingPunct="1">
              <a:buNone/>
            </a:pPr>
            <a:endParaRPr lang="el-GR" altLang="en-US" sz="2800" dirty="0"/>
          </a:p>
          <a:p>
            <a:pPr eaLnBrk="1" hangingPunct="1"/>
            <a:r>
              <a:rPr lang="el-GR" altLang="en-US" sz="2800" dirty="0"/>
              <a:t>Κάθετη συστολή και διαστολή</a:t>
            </a:r>
          </a:p>
          <a:p>
            <a:pPr eaLnBrk="1" hangingPunct="1"/>
            <a:endParaRPr lang="el-G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744300902"/>
      </p:ext>
    </p:extLst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Arial Narrow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17610</TotalTime>
  <Words>1111</Words>
  <Application>Microsoft Macintosh PowerPoint</Application>
  <PresentationFormat>On-screen Show (4:3)</PresentationFormat>
  <Paragraphs>123</Paragraphs>
  <Slides>19</Slides>
  <Notes>19</Notes>
  <HiddenSlides>1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Arial Narrow</vt:lpstr>
      <vt:lpstr>Bookshelf Symbol 2</vt:lpstr>
      <vt:lpstr>Cambria Math</vt:lpstr>
      <vt:lpstr>Times New Roman</vt:lpstr>
      <vt:lpstr>Wingdings</vt:lpstr>
      <vt:lpstr>Blends</vt:lpstr>
      <vt:lpstr>Equation</vt:lpstr>
      <vt:lpstr>Γραμμικές Εξισώσεις στη Γραμμική Άλγεβρα</vt:lpstr>
      <vt:lpstr>Ο ΠΙΝΑΚΑΣ ΕΝΟΣ ΓΡΑΜΜΙΚΟΥ ΜΕΤΑΣΧΗΜΑΤΙΣΜΟΥ</vt:lpstr>
      <vt:lpstr>Ο ΠΙΝΑΚΑΣ ΕΝΟΣ ΓΡΑΜΜΙΚΟΥ ΜΕΤΑΣΧΗΜΑΤΙΣΜΟΥ</vt:lpstr>
      <vt:lpstr>Ο ΠΙΝΑΚΑΣ ΕΝΟΣ ΓΡΑΜΜΙΚΟΥ ΜΕΤΑΣΧΗΜΑΤΙΣΜΟΥ</vt:lpstr>
      <vt:lpstr>Ο ΠΙΝΑΚΑΣ ΕΝΟΣ ΓΡΑΜΜΙΚΟΥ ΜΕΤΑΣΧΗΜΑΤΙΣΜΟΥ</vt:lpstr>
      <vt:lpstr>ΓΕΩΜΕΤΡΙΚΟΙ ΓΡΑΜΜΙΚΟΙ ΜΕΤΑΣΧΗΜΑΤΙΣΜΟΙ ΣΤΟΝ R^2</vt:lpstr>
      <vt:lpstr>ΓΕΩΜΕΤΡΙΚΟΙ ΓΡΑΜΜΙΚΟΙ ΜΕΤΑΣΧΗΜΑΤΙΣΜΟΙ ΣΤΟΝ R^2</vt:lpstr>
      <vt:lpstr>ΓΕΩΜΕΤΡΙΚΟΙ ΓΡΑΜΜΙΚΟΙ ΜΕΤΑΣΧΗΜΑΤΙΣΜΟΙ ΣΤΟΝ R^2</vt:lpstr>
      <vt:lpstr>ΓΕΩΜΕΤΡΙΚΟΙ ΓΡΑΜΜΙΚΟΙ ΜΕΤΑΣΧΗΜΑΤΙΣΜΟΙ ΣΤΟΝ R^2</vt:lpstr>
      <vt:lpstr>ΓΕΩΜΕΤΡΙΚΟΙ ΓΡΑΜΜΙΚΟΙ ΜΕΤΑΣΧΗΜΑΤΙΣΜΟΙ ΣΤΟΝ R^2</vt:lpstr>
      <vt:lpstr>ΓΕΩΜΕΤΡΙΚΟΙ ΓΡΑΜΜΙΚΟΙ ΜΕΤΑΣΧΗΜΑΤΙΣΜΟΙ ΣΤΟΝ R^2</vt:lpstr>
      <vt:lpstr>ΕΡΩΤΗΜΑΤΑ ΥΠΑΡΞΗΣ ΚΑΙ ΜΟΝΑΔΙΚΟΤΗΤΑΣ</vt:lpstr>
      <vt:lpstr>ΕΡΩΤΗΜΑΤΑ ΥΠΑΡΞΗΣ ΚΑΙ ΜΟΝΑΔΙΚΟΤΗΤΑΣ</vt:lpstr>
      <vt:lpstr>ΕΡΩΤΗΜΑΤΑ ΥΠΑΡΞΗΣ ΚΑΙ ΜΟΝΑΔΙΚΟΤΗΤΑΣ</vt:lpstr>
      <vt:lpstr>ΕΡΩΤΗΜΑΤΑ ΥΠΑΡΞΗΣ ΚΑΙ ΜΟΝΑΔΙΚΟΤΗΤΑΣ</vt:lpstr>
      <vt:lpstr>ΕΡΩΤΗΜΑΤΑ ΥΠΑΡΞΗΣ ΚΑΙ ΜΟΝΑΔΙΚΟΤΗΤΑΣ</vt:lpstr>
      <vt:lpstr>ΕΡΩΤΗΜΑΤΑ ΥΠΑΡΞΗΣ ΚΑΙ ΜΟΝΑΔΙΚΟΤΗΤΑΣ</vt:lpstr>
      <vt:lpstr>ΕΡΩΤΗΜΑΤΑ ΥΠΑΡΞΗΣ ΚΑΙ ΜΟΝΑΔΙΚΟΤΗΤΑΣ</vt:lpstr>
      <vt:lpstr>ΕΡΩΤΗΜΑΤΑ ΥΠΑΡΞΗΣ ΚΑΙ ΜΟΝΑΔΙΚΟΤΗΤΑΣ</vt:lpstr>
    </vt:vector>
  </TitlesOfParts>
  <Company>© 2012 Pearson Education, Inc. All rights reserved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Linear Algebra and Its Applications</dc:subject>
  <dc:creator>David C. Lay</dc:creator>
  <cp:lastModifiedBy>Manolis Vavalis</cp:lastModifiedBy>
  <cp:revision>1030</cp:revision>
  <dcterms:created xsi:type="dcterms:W3CDTF">2005-10-22T18:34:54Z</dcterms:created>
  <dcterms:modified xsi:type="dcterms:W3CDTF">2025-11-03T06:38:25Z</dcterms:modified>
</cp:coreProperties>
</file>