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45"/>
  </p:notesMasterIdLst>
  <p:sldIdLst>
    <p:sldId id="294" r:id="rId2"/>
    <p:sldId id="257" r:id="rId3"/>
    <p:sldId id="258" r:id="rId4"/>
    <p:sldId id="298" r:id="rId5"/>
    <p:sldId id="260" r:id="rId6"/>
    <p:sldId id="302" r:id="rId7"/>
    <p:sldId id="261" r:id="rId8"/>
    <p:sldId id="262" r:id="rId9"/>
    <p:sldId id="263" r:id="rId10"/>
    <p:sldId id="303" r:id="rId11"/>
    <p:sldId id="304" r:id="rId12"/>
    <p:sldId id="265" r:id="rId13"/>
    <p:sldId id="266" r:id="rId14"/>
    <p:sldId id="267" r:id="rId15"/>
    <p:sldId id="268" r:id="rId16"/>
    <p:sldId id="269" r:id="rId17"/>
    <p:sldId id="297" r:id="rId18"/>
    <p:sldId id="270" r:id="rId19"/>
    <p:sldId id="271" r:id="rId20"/>
    <p:sldId id="299" r:id="rId21"/>
    <p:sldId id="300" r:id="rId22"/>
    <p:sldId id="301" r:id="rId23"/>
    <p:sldId id="272" r:id="rId24"/>
    <p:sldId id="291" r:id="rId25"/>
    <p:sldId id="292" r:id="rId26"/>
    <p:sldId id="273" r:id="rId27"/>
    <p:sldId id="274" r:id="rId28"/>
    <p:sldId id="275" r:id="rId29"/>
    <p:sldId id="276" r:id="rId30"/>
    <p:sldId id="277" r:id="rId31"/>
    <p:sldId id="278" r:id="rId32"/>
    <p:sldId id="279" r:id="rId33"/>
    <p:sldId id="280" r:id="rId34"/>
    <p:sldId id="281" r:id="rId35"/>
    <p:sldId id="282" r:id="rId36"/>
    <p:sldId id="283" r:id="rId37"/>
    <p:sldId id="305" r:id="rId38"/>
    <p:sldId id="284" r:id="rId39"/>
    <p:sldId id="295" r:id="rId40"/>
    <p:sldId id="296" r:id="rId41"/>
    <p:sldId id="306" r:id="rId42"/>
    <p:sldId id="286" r:id="rId43"/>
    <p:sldId id="290" r:id="rId4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71" d="100"/>
          <a:sy n="71" d="100"/>
        </p:scale>
        <p:origin x="-1008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46" Type="http://schemas.openxmlformats.org/officeDocument/2006/relationships/printerSettings" Target="printerSettings/printerSettings1.bin"/><Relationship Id="rId47" Type="http://schemas.openxmlformats.org/officeDocument/2006/relationships/presProps" Target="presProps.xml"/><Relationship Id="rId48" Type="http://schemas.openxmlformats.org/officeDocument/2006/relationships/viewProps" Target="viewProps.xml"/><Relationship Id="rId49" Type="http://schemas.openxmlformats.org/officeDocument/2006/relationships/theme" Target="theme/theme1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5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slide" Target="slides/slide41.xml"/><Relationship Id="rId43" Type="http://schemas.openxmlformats.org/officeDocument/2006/relationships/slide" Target="slides/slide42.xml"/><Relationship Id="rId44" Type="http://schemas.openxmlformats.org/officeDocument/2006/relationships/slide" Target="slides/slide43.xml"/><Relationship Id="rId45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C8FEADF-29ED-A348-A52E-74208EBFEF75}" type="datetimeFigureOut">
              <a:rPr lang="en-US" smtClean="0"/>
              <a:t>17/11/2014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3304B0-4761-C24C-910B-B07947FA72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08098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3304B0-4761-C24C-910B-B07947FA7224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14292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2AD40-CF41-094F-AA69-BB6125823A6C}" type="datetimeFigureOut">
              <a:rPr lang="en-US" smtClean="0"/>
              <a:t>17/11/2014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66A75-74A6-9446-8B3F-73C4DD9987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11100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2AD40-CF41-094F-AA69-BB6125823A6C}" type="datetimeFigureOut">
              <a:rPr lang="en-US" smtClean="0"/>
              <a:t>17/11/2014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66A75-74A6-9446-8B3F-73C4DD9987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93526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2AD40-CF41-094F-AA69-BB6125823A6C}" type="datetimeFigureOut">
              <a:rPr lang="en-US" smtClean="0"/>
              <a:t>17/11/2014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66A75-74A6-9446-8B3F-73C4DD9987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05454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2AD40-CF41-094F-AA69-BB6125823A6C}" type="datetimeFigureOut">
              <a:rPr lang="en-US" smtClean="0"/>
              <a:t>17/11/2014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66A75-74A6-9446-8B3F-73C4DD9987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46839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2AD40-CF41-094F-AA69-BB6125823A6C}" type="datetimeFigureOut">
              <a:rPr lang="en-US" smtClean="0"/>
              <a:t>17/11/2014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66A75-74A6-9446-8B3F-73C4DD9987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76862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2AD40-CF41-094F-AA69-BB6125823A6C}" type="datetimeFigureOut">
              <a:rPr lang="en-US" smtClean="0"/>
              <a:t>17/11/2014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66A75-74A6-9446-8B3F-73C4DD9987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89865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2AD40-CF41-094F-AA69-BB6125823A6C}" type="datetimeFigureOut">
              <a:rPr lang="en-US" smtClean="0"/>
              <a:t>17/11/2014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66A75-74A6-9446-8B3F-73C4DD9987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19269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2AD40-CF41-094F-AA69-BB6125823A6C}" type="datetimeFigureOut">
              <a:rPr lang="en-US" smtClean="0"/>
              <a:t>17/11/2014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66A75-74A6-9446-8B3F-73C4DD9987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89206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2AD40-CF41-094F-AA69-BB6125823A6C}" type="datetimeFigureOut">
              <a:rPr lang="en-US" smtClean="0"/>
              <a:t>17/11/2014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66A75-74A6-9446-8B3F-73C4DD9987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0019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2AD40-CF41-094F-AA69-BB6125823A6C}" type="datetimeFigureOut">
              <a:rPr lang="en-US" smtClean="0"/>
              <a:t>17/11/2014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66A75-74A6-9446-8B3F-73C4DD9987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42730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2AD40-CF41-094F-AA69-BB6125823A6C}" type="datetimeFigureOut">
              <a:rPr lang="en-US" smtClean="0"/>
              <a:t>17/11/2014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66A75-74A6-9446-8B3F-73C4DD9987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28912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D2AD40-CF41-094F-AA69-BB6125823A6C}" type="datetimeFigureOut">
              <a:rPr lang="en-US" smtClean="0"/>
              <a:t>17/11/2014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866A75-74A6-9446-8B3F-73C4DD9987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26706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gif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631164" y="903228"/>
            <a:ext cx="8142026" cy="5315534"/>
          </a:xfrm>
          <a:prstGeom prst="rect">
            <a:avLst/>
          </a:prstGeom>
        </p:spPr>
        <p:txBody>
          <a:bodyPr lIns="91430" tIns="45715" rIns="91430" bIns="45715">
            <a:noAutofit/>
          </a:bodyPr>
          <a:lstStyle/>
          <a:p>
            <a:pPr marL="0" indent="0" algn="ctr">
              <a:buNone/>
            </a:pPr>
            <a:r>
              <a:rPr lang="el-GR" sz="4000" b="1" dirty="0">
                <a:latin typeface="Arial"/>
                <a:cs typeface="Arial"/>
              </a:rPr>
              <a:t>Εισαγωγή στην Πληροφορική</a:t>
            </a:r>
            <a:r>
              <a:rPr lang="en-GB" sz="4000" b="1" dirty="0">
                <a:latin typeface="Arial"/>
                <a:cs typeface="Arial"/>
              </a:rPr>
              <a:t> </a:t>
            </a:r>
          </a:p>
          <a:p>
            <a:pPr marL="0" indent="0" algn="ctr">
              <a:buNone/>
            </a:pPr>
            <a:r>
              <a:rPr lang="el-GR" sz="4000" b="1" dirty="0">
                <a:latin typeface="Arial"/>
                <a:cs typeface="Arial"/>
              </a:rPr>
              <a:t>και στην διαχείριση </a:t>
            </a:r>
            <a:endParaRPr lang="en-GB" sz="4000" b="1" dirty="0">
              <a:latin typeface="Arial"/>
              <a:cs typeface="Arial"/>
            </a:endParaRPr>
          </a:p>
          <a:p>
            <a:pPr marL="0" indent="0" algn="ctr">
              <a:buNone/>
            </a:pPr>
            <a:r>
              <a:rPr lang="el-GR" sz="4000" b="1" dirty="0">
                <a:latin typeface="Arial"/>
                <a:cs typeface="Arial"/>
              </a:rPr>
              <a:t>μεγάλου όγκου δεδομένων</a:t>
            </a:r>
          </a:p>
          <a:p>
            <a:pPr marL="0" indent="0" algn="ctr">
              <a:buNone/>
            </a:pPr>
            <a:endParaRPr lang="el-GR" sz="4000" dirty="0">
              <a:latin typeface="Arial"/>
              <a:cs typeface="Arial"/>
            </a:endParaRPr>
          </a:p>
          <a:p>
            <a:pPr marL="0" indent="0" algn="ctr">
              <a:buNone/>
            </a:pPr>
            <a:r>
              <a:rPr lang="el-GR" sz="2000" dirty="0">
                <a:latin typeface="Arial"/>
                <a:cs typeface="Arial"/>
              </a:rPr>
              <a:t>Γρηγόριος Αμούτζιας</a:t>
            </a:r>
          </a:p>
          <a:p>
            <a:pPr marL="0" indent="0" algn="ctr">
              <a:buNone/>
            </a:pPr>
            <a:r>
              <a:rPr lang="el-GR" sz="2000" dirty="0">
                <a:latin typeface="Arial"/>
                <a:cs typeface="Arial"/>
              </a:rPr>
              <a:t>Επικ. Καθηγητής Βιοπληροφορικής στη Γενωμική</a:t>
            </a:r>
          </a:p>
          <a:p>
            <a:pPr marL="0" indent="0" algn="ctr">
              <a:buNone/>
            </a:pPr>
            <a:r>
              <a:rPr lang="el-GR" sz="2000" dirty="0">
                <a:latin typeface="Arial"/>
                <a:cs typeface="Arial"/>
              </a:rPr>
              <a:t>Τμήμα Βιοχημείας &amp; Βιοτεχνολογίας,</a:t>
            </a:r>
          </a:p>
          <a:p>
            <a:pPr marL="0" indent="0" algn="ctr">
              <a:buNone/>
            </a:pPr>
            <a:r>
              <a:rPr lang="el-GR" sz="2000" dirty="0">
                <a:latin typeface="Arial"/>
                <a:cs typeface="Arial"/>
              </a:rPr>
              <a:t>Πανεπιστήμιο Θεσσαλίας</a:t>
            </a:r>
            <a:endParaRPr lang="en-US" sz="2000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41370882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>
          <a:xfrm>
            <a:off x="7121573" y="4324779"/>
            <a:ext cx="1906020" cy="1371586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err="1" smtClean="0">
                <a:latin typeface="Arial"/>
                <a:cs typeface="Arial"/>
              </a:rPr>
              <a:t>filesdir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23300"/>
          </a:xfrm>
        </p:spPr>
        <p:txBody>
          <a:bodyPr>
            <a:normAutofit/>
          </a:bodyPr>
          <a:lstStyle/>
          <a:p>
            <a:r>
              <a:rPr lang="el-GR" sz="2800" dirty="0" smtClean="0">
                <a:latin typeface="Arial"/>
                <a:cs typeface="Arial"/>
              </a:rPr>
              <a:t>Μετονομασία/μετακίνηση αρχείων με το </a:t>
            </a:r>
            <a:r>
              <a:rPr lang="en-GB" sz="2800" dirty="0" smtClean="0">
                <a:latin typeface="Arial"/>
                <a:cs typeface="Arial"/>
              </a:rPr>
              <a:t>mv</a:t>
            </a:r>
            <a:endParaRPr lang="en-US" sz="2800" dirty="0">
              <a:latin typeface="Arial"/>
              <a:cs typeface="Arial"/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7121573" y="2427258"/>
            <a:ext cx="1906020" cy="1371586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latin typeface="Arial"/>
                <a:cs typeface="Arial"/>
              </a:rPr>
              <a:t>Desktop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12" name="4-Point Star 11"/>
          <p:cNvSpPr/>
          <p:nvPr/>
        </p:nvSpPr>
        <p:spPr>
          <a:xfrm>
            <a:off x="8687612" y="2553777"/>
            <a:ext cx="257268" cy="232431"/>
          </a:xfrm>
          <a:prstGeom prst="star4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/>
              <a:cs typeface="Arial"/>
            </a:endParaRPr>
          </a:p>
        </p:txBody>
      </p:sp>
      <p:cxnSp>
        <p:nvCxnSpPr>
          <p:cNvPr id="13" name="Straight Connector 12"/>
          <p:cNvCxnSpPr/>
          <p:nvPr/>
        </p:nvCxnSpPr>
        <p:spPr>
          <a:xfrm>
            <a:off x="7926326" y="1901323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Snip Single Corner Rectangle 18"/>
          <p:cNvSpPr/>
          <p:nvPr/>
        </p:nvSpPr>
        <p:spPr>
          <a:xfrm>
            <a:off x="8418464" y="3415586"/>
            <a:ext cx="538295" cy="349661"/>
          </a:xfrm>
          <a:prstGeom prst="snip1Rect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latin typeface="Arial"/>
                <a:cs typeface="Arial"/>
              </a:rPr>
              <a:t>file2x</a:t>
            </a:r>
            <a:endParaRPr lang="en-US" sz="1200" dirty="0">
              <a:latin typeface="Arial"/>
              <a:cs typeface="Arial"/>
            </a:endParaRPr>
          </a:p>
        </p:txBody>
      </p:sp>
      <p:sp>
        <p:nvSpPr>
          <p:cNvPr id="20" name="Snip Single Corner Rectangle 19"/>
          <p:cNvSpPr/>
          <p:nvPr/>
        </p:nvSpPr>
        <p:spPr>
          <a:xfrm>
            <a:off x="8390528" y="5228656"/>
            <a:ext cx="538295" cy="349661"/>
          </a:xfrm>
          <a:prstGeom prst="snip1Rect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latin typeface="Arial"/>
                <a:cs typeface="Arial"/>
              </a:rPr>
              <a:t>file3r</a:t>
            </a:r>
            <a:endParaRPr lang="en-US" sz="1200" dirty="0">
              <a:latin typeface="Arial"/>
              <a:cs typeface="Arial"/>
            </a:endParaRPr>
          </a:p>
        </p:txBody>
      </p:sp>
      <p:cxnSp>
        <p:nvCxnSpPr>
          <p:cNvPr id="18" name="Straight Connector 17"/>
          <p:cNvCxnSpPr/>
          <p:nvPr/>
        </p:nvCxnSpPr>
        <p:spPr>
          <a:xfrm>
            <a:off x="8038814" y="3798844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Snip Single Corner Rectangle 14"/>
          <p:cNvSpPr/>
          <p:nvPr/>
        </p:nvSpPr>
        <p:spPr>
          <a:xfrm>
            <a:off x="7204671" y="3409269"/>
            <a:ext cx="538295" cy="349661"/>
          </a:xfrm>
          <a:prstGeom prst="snip1Rect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latin typeface="Arial"/>
                <a:cs typeface="Arial"/>
              </a:rPr>
              <a:t>file1r</a:t>
            </a:r>
            <a:endParaRPr lang="en-US" sz="1200" dirty="0">
              <a:latin typeface="Arial"/>
              <a:cs typeface="Arial"/>
            </a:endParaRPr>
          </a:p>
        </p:txBody>
      </p:sp>
      <p:sp>
        <p:nvSpPr>
          <p:cNvPr id="22" name="Rounded Rectangle 21"/>
          <p:cNvSpPr/>
          <p:nvPr/>
        </p:nvSpPr>
        <p:spPr>
          <a:xfrm>
            <a:off x="3598443" y="4351339"/>
            <a:ext cx="1906020" cy="1371586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err="1" smtClean="0">
                <a:latin typeface="Arial"/>
                <a:cs typeface="Arial"/>
              </a:rPr>
              <a:t>filesdir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23" name="Rounded Rectangle 22"/>
          <p:cNvSpPr/>
          <p:nvPr/>
        </p:nvSpPr>
        <p:spPr>
          <a:xfrm>
            <a:off x="3598443" y="2453818"/>
            <a:ext cx="1906020" cy="1371586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latin typeface="Arial"/>
                <a:cs typeface="Arial"/>
              </a:rPr>
              <a:t>Desktop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24" name="4-Point Star 23"/>
          <p:cNvSpPr/>
          <p:nvPr/>
        </p:nvSpPr>
        <p:spPr>
          <a:xfrm>
            <a:off x="5164482" y="2580337"/>
            <a:ext cx="257268" cy="232431"/>
          </a:xfrm>
          <a:prstGeom prst="star4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/>
              <a:cs typeface="Arial"/>
            </a:endParaRPr>
          </a:p>
        </p:txBody>
      </p:sp>
      <p:cxnSp>
        <p:nvCxnSpPr>
          <p:cNvPr id="25" name="Straight Connector 24"/>
          <p:cNvCxnSpPr/>
          <p:nvPr/>
        </p:nvCxnSpPr>
        <p:spPr>
          <a:xfrm>
            <a:off x="4403196" y="1927883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6" name="Snip Single Corner Rectangle 25"/>
          <p:cNvSpPr/>
          <p:nvPr/>
        </p:nvSpPr>
        <p:spPr>
          <a:xfrm>
            <a:off x="3723352" y="5286940"/>
            <a:ext cx="679844" cy="349661"/>
          </a:xfrm>
          <a:prstGeom prst="snip1Rect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latin typeface="Arial"/>
                <a:cs typeface="Arial"/>
              </a:rPr>
              <a:t>file2r</a:t>
            </a:r>
            <a:endParaRPr lang="en-US" sz="1200" dirty="0">
              <a:latin typeface="Arial"/>
              <a:cs typeface="Arial"/>
            </a:endParaRPr>
          </a:p>
        </p:txBody>
      </p:sp>
      <p:sp>
        <p:nvSpPr>
          <p:cNvPr id="27" name="Snip Single Corner Rectangle 26"/>
          <p:cNvSpPr/>
          <p:nvPr/>
        </p:nvSpPr>
        <p:spPr>
          <a:xfrm>
            <a:off x="4867398" y="5255216"/>
            <a:ext cx="538295" cy="349661"/>
          </a:xfrm>
          <a:prstGeom prst="snip1Rect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latin typeface="Arial"/>
                <a:cs typeface="Arial"/>
              </a:rPr>
              <a:t>file3r</a:t>
            </a:r>
            <a:endParaRPr lang="en-US" sz="1200" dirty="0">
              <a:latin typeface="Arial"/>
              <a:cs typeface="Arial"/>
            </a:endParaRPr>
          </a:p>
        </p:txBody>
      </p:sp>
      <p:cxnSp>
        <p:nvCxnSpPr>
          <p:cNvPr id="28" name="Straight Connector 27"/>
          <p:cNvCxnSpPr/>
          <p:nvPr/>
        </p:nvCxnSpPr>
        <p:spPr>
          <a:xfrm>
            <a:off x="4515684" y="3825404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9" name="Snip Single Corner Rectangle 28"/>
          <p:cNvSpPr/>
          <p:nvPr/>
        </p:nvSpPr>
        <p:spPr>
          <a:xfrm>
            <a:off x="3681541" y="3435829"/>
            <a:ext cx="538295" cy="349661"/>
          </a:xfrm>
          <a:prstGeom prst="snip1Rect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latin typeface="Arial"/>
                <a:cs typeface="Arial"/>
              </a:rPr>
              <a:t>file1r</a:t>
            </a:r>
            <a:endParaRPr lang="en-US" sz="1200" dirty="0">
              <a:latin typeface="Arial"/>
              <a:cs typeface="Arial"/>
            </a:endParaRPr>
          </a:p>
        </p:txBody>
      </p:sp>
      <p:sp>
        <p:nvSpPr>
          <p:cNvPr id="30" name="Rounded Rectangle 29"/>
          <p:cNvSpPr/>
          <p:nvPr/>
        </p:nvSpPr>
        <p:spPr>
          <a:xfrm>
            <a:off x="132091" y="4351339"/>
            <a:ext cx="1906020" cy="1371586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err="1" smtClean="0">
                <a:latin typeface="Arial"/>
                <a:cs typeface="Arial"/>
              </a:rPr>
              <a:t>filesdir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31" name="Rounded Rectangle 30"/>
          <p:cNvSpPr/>
          <p:nvPr/>
        </p:nvSpPr>
        <p:spPr>
          <a:xfrm>
            <a:off x="132091" y="2453818"/>
            <a:ext cx="1906020" cy="1371586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latin typeface="Arial"/>
                <a:cs typeface="Arial"/>
              </a:rPr>
              <a:t>Desktop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32" name="4-Point Star 31"/>
          <p:cNvSpPr/>
          <p:nvPr/>
        </p:nvSpPr>
        <p:spPr>
          <a:xfrm>
            <a:off x="1698130" y="2580337"/>
            <a:ext cx="257268" cy="232431"/>
          </a:xfrm>
          <a:prstGeom prst="star4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/>
              <a:cs typeface="Arial"/>
            </a:endParaRPr>
          </a:p>
        </p:txBody>
      </p:sp>
      <p:cxnSp>
        <p:nvCxnSpPr>
          <p:cNvPr id="33" name="Straight Connector 32"/>
          <p:cNvCxnSpPr/>
          <p:nvPr/>
        </p:nvCxnSpPr>
        <p:spPr>
          <a:xfrm>
            <a:off x="936844" y="1927883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4" name="Snip Single Corner Rectangle 33"/>
          <p:cNvSpPr/>
          <p:nvPr/>
        </p:nvSpPr>
        <p:spPr>
          <a:xfrm>
            <a:off x="228163" y="5247792"/>
            <a:ext cx="708681" cy="388809"/>
          </a:xfrm>
          <a:prstGeom prst="snip1Rect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latin typeface="Arial"/>
                <a:cs typeface="Arial"/>
              </a:rPr>
              <a:t>file2</a:t>
            </a:r>
            <a:r>
              <a:rPr lang="en-GB" sz="1200" dirty="0">
                <a:latin typeface="Arial"/>
                <a:cs typeface="Arial"/>
              </a:rPr>
              <a:t>r</a:t>
            </a:r>
            <a:endParaRPr lang="en-US" sz="1200" dirty="0">
              <a:latin typeface="Arial"/>
              <a:cs typeface="Arial"/>
            </a:endParaRPr>
          </a:p>
        </p:txBody>
      </p:sp>
      <p:sp>
        <p:nvSpPr>
          <p:cNvPr id="35" name="Snip Single Corner Rectangle 34"/>
          <p:cNvSpPr/>
          <p:nvPr/>
        </p:nvSpPr>
        <p:spPr>
          <a:xfrm>
            <a:off x="1401046" y="5255216"/>
            <a:ext cx="538295" cy="349661"/>
          </a:xfrm>
          <a:prstGeom prst="snip1Rect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latin typeface="Arial"/>
                <a:cs typeface="Arial"/>
              </a:rPr>
              <a:t>file3r</a:t>
            </a:r>
            <a:endParaRPr lang="en-US" sz="1200" dirty="0">
              <a:latin typeface="Arial"/>
              <a:cs typeface="Arial"/>
            </a:endParaRPr>
          </a:p>
        </p:txBody>
      </p:sp>
      <p:cxnSp>
        <p:nvCxnSpPr>
          <p:cNvPr id="36" name="Straight Connector 35"/>
          <p:cNvCxnSpPr/>
          <p:nvPr/>
        </p:nvCxnSpPr>
        <p:spPr>
          <a:xfrm>
            <a:off x="1049332" y="3825404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7" name="Snip Single Corner Rectangle 36"/>
          <p:cNvSpPr/>
          <p:nvPr/>
        </p:nvSpPr>
        <p:spPr>
          <a:xfrm>
            <a:off x="228163" y="4445344"/>
            <a:ext cx="538295" cy="349661"/>
          </a:xfrm>
          <a:prstGeom prst="snip1Rect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latin typeface="Arial"/>
                <a:cs typeface="Arial"/>
              </a:rPr>
              <a:t>file1r</a:t>
            </a:r>
            <a:endParaRPr lang="en-US" sz="1200" dirty="0">
              <a:latin typeface="Arial"/>
              <a:cs typeface="Arial"/>
            </a:endParaRPr>
          </a:p>
        </p:txBody>
      </p:sp>
      <p:sp>
        <p:nvSpPr>
          <p:cNvPr id="38" name="Rectangle 37"/>
          <p:cNvSpPr/>
          <p:nvPr/>
        </p:nvSpPr>
        <p:spPr>
          <a:xfrm>
            <a:off x="1558317" y="3941864"/>
            <a:ext cx="2339603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1600" dirty="0">
                <a:solidFill>
                  <a:srgbClr val="FF0000"/>
                </a:solidFill>
                <a:latin typeface="Arial"/>
                <a:cs typeface="Arial"/>
              </a:rPr>
              <a:t>mv ./</a:t>
            </a:r>
            <a:r>
              <a:rPr lang="en-GB" sz="1600" dirty="0" err="1">
                <a:solidFill>
                  <a:srgbClr val="FF0000"/>
                </a:solidFill>
                <a:latin typeface="Arial"/>
                <a:cs typeface="Arial"/>
              </a:rPr>
              <a:t>filesdir</a:t>
            </a:r>
            <a:r>
              <a:rPr lang="en-GB" sz="1600" dirty="0">
                <a:solidFill>
                  <a:srgbClr val="FF0000"/>
                </a:solidFill>
                <a:latin typeface="Arial"/>
                <a:cs typeface="Arial"/>
              </a:rPr>
              <a:t>/file1r ./file1r</a:t>
            </a:r>
          </a:p>
        </p:txBody>
      </p:sp>
      <p:sp>
        <p:nvSpPr>
          <p:cNvPr id="39" name="Right Arrow 38"/>
          <p:cNvSpPr/>
          <p:nvPr/>
        </p:nvSpPr>
        <p:spPr>
          <a:xfrm>
            <a:off x="2351161" y="4257333"/>
            <a:ext cx="1001059" cy="188011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 39"/>
          <p:cNvSpPr/>
          <p:nvPr/>
        </p:nvSpPr>
        <p:spPr>
          <a:xfrm>
            <a:off x="5164482" y="3969140"/>
            <a:ext cx="2373867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1600" dirty="0">
                <a:solidFill>
                  <a:srgbClr val="FF0000"/>
                </a:solidFill>
                <a:latin typeface="Arial"/>
                <a:cs typeface="Arial"/>
              </a:rPr>
              <a:t>mv ./</a:t>
            </a:r>
            <a:r>
              <a:rPr lang="en-GB" sz="1600" dirty="0" err="1">
                <a:solidFill>
                  <a:srgbClr val="FF0000"/>
                </a:solidFill>
                <a:latin typeface="Arial"/>
                <a:cs typeface="Arial"/>
              </a:rPr>
              <a:t>filesdir</a:t>
            </a:r>
            <a:r>
              <a:rPr lang="en-GB" sz="1600" dirty="0">
                <a:solidFill>
                  <a:srgbClr val="FF0000"/>
                </a:solidFill>
                <a:latin typeface="Arial"/>
                <a:cs typeface="Arial"/>
              </a:rPr>
              <a:t>/file2r ./file2x</a:t>
            </a:r>
          </a:p>
        </p:txBody>
      </p:sp>
      <p:sp>
        <p:nvSpPr>
          <p:cNvPr id="41" name="Right Arrow 40"/>
          <p:cNvSpPr/>
          <p:nvPr/>
        </p:nvSpPr>
        <p:spPr>
          <a:xfrm>
            <a:off x="5871882" y="4351339"/>
            <a:ext cx="1001059" cy="188011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294590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>
          <a:xfrm>
            <a:off x="1340884" y="5365834"/>
            <a:ext cx="1906020" cy="1371586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err="1" smtClean="0">
                <a:latin typeface="Arial"/>
                <a:cs typeface="Arial"/>
              </a:rPr>
              <a:t>filesdir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23300"/>
          </a:xfrm>
        </p:spPr>
        <p:txBody>
          <a:bodyPr>
            <a:normAutofit/>
          </a:bodyPr>
          <a:lstStyle/>
          <a:p>
            <a:r>
              <a:rPr lang="el-GR" sz="2800" dirty="0" smtClean="0">
                <a:latin typeface="Arial"/>
                <a:cs typeface="Arial"/>
              </a:rPr>
              <a:t>Διαγραφή καταλόγου με το </a:t>
            </a:r>
            <a:r>
              <a:rPr lang="en-GB" sz="2800" dirty="0" err="1" smtClean="0">
                <a:latin typeface="Arial"/>
                <a:cs typeface="Arial"/>
              </a:rPr>
              <a:t>rm</a:t>
            </a:r>
            <a:r>
              <a:rPr lang="en-GB" sz="2800" dirty="0" smtClean="0">
                <a:latin typeface="Arial"/>
                <a:cs typeface="Arial"/>
              </a:rPr>
              <a:t> -r</a:t>
            </a:r>
            <a:endParaRPr lang="en-US" sz="2800" dirty="0">
              <a:latin typeface="Arial"/>
              <a:cs typeface="Arial"/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1340884" y="3468313"/>
            <a:ext cx="1906020" cy="1371586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latin typeface="Arial"/>
                <a:cs typeface="Arial"/>
              </a:rPr>
              <a:t>Desktop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12" name="4-Point Star 11"/>
          <p:cNvSpPr/>
          <p:nvPr/>
        </p:nvSpPr>
        <p:spPr>
          <a:xfrm>
            <a:off x="2906923" y="3594832"/>
            <a:ext cx="257268" cy="232431"/>
          </a:xfrm>
          <a:prstGeom prst="star4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/>
              <a:cs typeface="Arial"/>
            </a:endParaRPr>
          </a:p>
        </p:txBody>
      </p:sp>
      <p:cxnSp>
        <p:nvCxnSpPr>
          <p:cNvPr id="13" name="Straight Connector 12"/>
          <p:cNvCxnSpPr/>
          <p:nvPr/>
        </p:nvCxnSpPr>
        <p:spPr>
          <a:xfrm>
            <a:off x="2145637" y="3113366"/>
            <a:ext cx="0" cy="354947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Snip Single Corner Rectangle 18"/>
          <p:cNvSpPr/>
          <p:nvPr/>
        </p:nvSpPr>
        <p:spPr>
          <a:xfrm>
            <a:off x="2637775" y="4456641"/>
            <a:ext cx="538295" cy="349661"/>
          </a:xfrm>
          <a:prstGeom prst="snip1Rect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latin typeface="Arial"/>
                <a:cs typeface="Arial"/>
              </a:rPr>
              <a:t>file2x</a:t>
            </a:r>
            <a:endParaRPr lang="en-US" sz="1200" dirty="0">
              <a:latin typeface="Arial"/>
              <a:cs typeface="Arial"/>
            </a:endParaRPr>
          </a:p>
        </p:txBody>
      </p:sp>
      <p:sp>
        <p:nvSpPr>
          <p:cNvPr id="20" name="Snip Single Corner Rectangle 19"/>
          <p:cNvSpPr/>
          <p:nvPr/>
        </p:nvSpPr>
        <p:spPr>
          <a:xfrm>
            <a:off x="2609839" y="6269711"/>
            <a:ext cx="538295" cy="349661"/>
          </a:xfrm>
          <a:prstGeom prst="snip1Rect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latin typeface="Arial"/>
                <a:cs typeface="Arial"/>
              </a:rPr>
              <a:t>file3r</a:t>
            </a:r>
            <a:endParaRPr lang="en-US" sz="1200" dirty="0">
              <a:latin typeface="Arial"/>
              <a:cs typeface="Arial"/>
            </a:endParaRPr>
          </a:p>
        </p:txBody>
      </p:sp>
      <p:cxnSp>
        <p:nvCxnSpPr>
          <p:cNvPr id="18" name="Straight Connector 17"/>
          <p:cNvCxnSpPr/>
          <p:nvPr/>
        </p:nvCxnSpPr>
        <p:spPr>
          <a:xfrm>
            <a:off x="2258125" y="4839899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Snip Single Corner Rectangle 14"/>
          <p:cNvSpPr/>
          <p:nvPr/>
        </p:nvSpPr>
        <p:spPr>
          <a:xfrm>
            <a:off x="1423982" y="4450324"/>
            <a:ext cx="538295" cy="349661"/>
          </a:xfrm>
          <a:prstGeom prst="snip1Rect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latin typeface="Arial"/>
                <a:cs typeface="Arial"/>
              </a:rPr>
              <a:t>file1r</a:t>
            </a:r>
            <a:endParaRPr lang="en-US" sz="1200" dirty="0">
              <a:latin typeface="Arial"/>
              <a:cs typeface="Arial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3619306" y="4860644"/>
            <a:ext cx="1313280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1600" dirty="0" err="1" smtClean="0">
                <a:solidFill>
                  <a:srgbClr val="FF0000"/>
                </a:solidFill>
                <a:latin typeface="Arial"/>
                <a:cs typeface="Arial"/>
              </a:rPr>
              <a:t>rm</a:t>
            </a:r>
            <a:r>
              <a:rPr lang="en-GB" sz="1600" dirty="0" smtClean="0">
                <a:solidFill>
                  <a:srgbClr val="FF0000"/>
                </a:solidFill>
                <a:latin typeface="Arial"/>
                <a:cs typeface="Arial"/>
              </a:rPr>
              <a:t> –r </a:t>
            </a:r>
            <a:r>
              <a:rPr lang="en-GB" sz="1600" dirty="0" err="1" smtClean="0">
                <a:solidFill>
                  <a:srgbClr val="FF0000"/>
                </a:solidFill>
                <a:latin typeface="Arial"/>
                <a:cs typeface="Arial"/>
              </a:rPr>
              <a:t>filesdir</a:t>
            </a:r>
            <a:endParaRPr lang="en-GB" sz="1600" dirty="0">
              <a:solidFill>
                <a:srgbClr val="FF0000"/>
              </a:solidFill>
              <a:latin typeface="Arial"/>
              <a:cs typeface="Arial"/>
            </a:endParaRPr>
          </a:p>
        </p:txBody>
      </p:sp>
      <p:sp>
        <p:nvSpPr>
          <p:cNvPr id="23" name="Right Arrow 22"/>
          <p:cNvSpPr/>
          <p:nvPr/>
        </p:nvSpPr>
        <p:spPr>
          <a:xfrm>
            <a:off x="3775416" y="5265726"/>
            <a:ext cx="1001059" cy="188011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ounded Rectangle 24"/>
          <p:cNvSpPr/>
          <p:nvPr/>
        </p:nvSpPr>
        <p:spPr>
          <a:xfrm>
            <a:off x="5117584" y="3517536"/>
            <a:ext cx="1906020" cy="1371586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latin typeface="Arial"/>
                <a:cs typeface="Arial"/>
              </a:rPr>
              <a:t>Desktop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26" name="4-Point Star 25"/>
          <p:cNvSpPr/>
          <p:nvPr/>
        </p:nvSpPr>
        <p:spPr>
          <a:xfrm>
            <a:off x="6683623" y="3644055"/>
            <a:ext cx="257268" cy="232431"/>
          </a:xfrm>
          <a:prstGeom prst="star4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/>
              <a:cs typeface="Arial"/>
            </a:endParaRPr>
          </a:p>
        </p:txBody>
      </p:sp>
      <p:cxnSp>
        <p:nvCxnSpPr>
          <p:cNvPr id="27" name="Straight Connector 26"/>
          <p:cNvCxnSpPr/>
          <p:nvPr/>
        </p:nvCxnSpPr>
        <p:spPr>
          <a:xfrm>
            <a:off x="5922337" y="3113366"/>
            <a:ext cx="0" cy="40417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8" name="Snip Single Corner Rectangle 27"/>
          <p:cNvSpPr/>
          <p:nvPr/>
        </p:nvSpPr>
        <p:spPr>
          <a:xfrm>
            <a:off x="6414475" y="4505864"/>
            <a:ext cx="538295" cy="349661"/>
          </a:xfrm>
          <a:prstGeom prst="snip1Rect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latin typeface="Arial"/>
                <a:cs typeface="Arial"/>
              </a:rPr>
              <a:t>file2x</a:t>
            </a:r>
            <a:endParaRPr lang="en-US" sz="1200" dirty="0">
              <a:latin typeface="Arial"/>
              <a:cs typeface="Arial"/>
            </a:endParaRPr>
          </a:p>
        </p:txBody>
      </p:sp>
      <p:sp>
        <p:nvSpPr>
          <p:cNvPr id="31" name="Snip Single Corner Rectangle 30"/>
          <p:cNvSpPr/>
          <p:nvPr/>
        </p:nvSpPr>
        <p:spPr>
          <a:xfrm>
            <a:off x="5200682" y="4499547"/>
            <a:ext cx="538295" cy="349661"/>
          </a:xfrm>
          <a:prstGeom prst="snip1Rect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latin typeface="Arial"/>
                <a:cs typeface="Arial"/>
              </a:rPr>
              <a:t>file1r</a:t>
            </a:r>
            <a:endParaRPr lang="en-US" sz="1200" dirty="0">
              <a:latin typeface="Arial"/>
              <a:cs typeface="Arial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09132" y="805042"/>
            <a:ext cx="8715613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dirty="0">
                <a:solidFill>
                  <a:srgbClr val="000000"/>
                </a:solidFill>
                <a:latin typeface="Arial"/>
                <a:cs typeface="Arial"/>
              </a:rPr>
              <a:t>Βρισκόμαστε στο </a:t>
            </a:r>
            <a:r>
              <a:rPr lang="en-GB" dirty="0">
                <a:solidFill>
                  <a:srgbClr val="000000"/>
                </a:solidFill>
                <a:latin typeface="Arial"/>
                <a:cs typeface="Arial"/>
              </a:rPr>
              <a:t>Desktop </a:t>
            </a:r>
            <a:r>
              <a:rPr lang="el-GR" dirty="0">
                <a:solidFill>
                  <a:srgbClr val="000000"/>
                </a:solidFill>
                <a:latin typeface="Arial"/>
                <a:cs typeface="Arial"/>
              </a:rPr>
              <a:t>και έχουμε ήδη μεταφέρει εδώ το αρχείο </a:t>
            </a:r>
            <a:r>
              <a:rPr lang="en-GB" dirty="0">
                <a:solidFill>
                  <a:srgbClr val="000000"/>
                </a:solidFill>
                <a:latin typeface="Arial"/>
                <a:cs typeface="Arial"/>
              </a:rPr>
              <a:t>file1r </a:t>
            </a:r>
            <a:r>
              <a:rPr lang="el-GR" dirty="0">
                <a:solidFill>
                  <a:srgbClr val="000000"/>
                </a:solidFill>
                <a:latin typeface="Arial"/>
                <a:cs typeface="Arial"/>
              </a:rPr>
              <a:t>ενώ το </a:t>
            </a:r>
            <a:r>
              <a:rPr lang="en-GB" dirty="0">
                <a:solidFill>
                  <a:srgbClr val="000000"/>
                </a:solidFill>
                <a:latin typeface="Arial"/>
                <a:cs typeface="Arial"/>
              </a:rPr>
              <a:t>file2r </a:t>
            </a:r>
            <a:r>
              <a:rPr lang="el-GR" dirty="0">
                <a:solidFill>
                  <a:srgbClr val="000000"/>
                </a:solidFill>
                <a:latin typeface="Arial"/>
                <a:cs typeface="Arial"/>
              </a:rPr>
              <a:t>το μεταφέραμε και το μετονομάσαμε σε </a:t>
            </a:r>
            <a:r>
              <a:rPr lang="en-GB" dirty="0">
                <a:solidFill>
                  <a:srgbClr val="000000"/>
                </a:solidFill>
                <a:latin typeface="Arial"/>
                <a:cs typeface="Arial"/>
              </a:rPr>
              <a:t>file2x.</a:t>
            </a:r>
          </a:p>
          <a:p>
            <a:r>
              <a:rPr lang="el-GR" dirty="0">
                <a:solidFill>
                  <a:srgbClr val="000000"/>
                </a:solidFill>
                <a:latin typeface="Arial"/>
                <a:cs typeface="Arial"/>
              </a:rPr>
              <a:t>Τώρα θέλουμε να διαγράψουμε τον υποκατάλογο </a:t>
            </a:r>
            <a:r>
              <a:rPr lang="en-GB" dirty="0" err="1">
                <a:solidFill>
                  <a:srgbClr val="000000"/>
                </a:solidFill>
                <a:latin typeface="Arial"/>
                <a:cs typeface="Arial"/>
              </a:rPr>
              <a:t>filesdir</a:t>
            </a:r>
            <a:r>
              <a:rPr lang="en-GB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l-GR" dirty="0">
                <a:solidFill>
                  <a:srgbClr val="000000"/>
                </a:solidFill>
                <a:latin typeface="Arial"/>
                <a:cs typeface="Arial"/>
              </a:rPr>
              <a:t>μαζί με τα περιεχόμενά </a:t>
            </a:r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του.</a:t>
            </a:r>
            <a:r>
              <a:rPr lang="en-GB" dirty="0" smtClean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Εκτελούμε</a:t>
            </a:r>
            <a:r>
              <a:rPr lang="en-GB" dirty="0">
                <a:solidFill>
                  <a:srgbClr val="000000"/>
                </a:solidFill>
                <a:latin typeface="Arial"/>
                <a:cs typeface="Arial"/>
              </a:rPr>
              <a:t>:</a:t>
            </a:r>
          </a:p>
          <a:p>
            <a:r>
              <a:rPr lang="en-GB" dirty="0" err="1">
                <a:solidFill>
                  <a:srgbClr val="FF0000"/>
                </a:solidFill>
                <a:latin typeface="Arial"/>
                <a:cs typeface="Arial"/>
              </a:rPr>
              <a:t>rm</a:t>
            </a:r>
            <a:r>
              <a:rPr lang="en-GB" dirty="0">
                <a:solidFill>
                  <a:srgbClr val="FF0000"/>
                </a:solidFill>
                <a:latin typeface="Arial"/>
                <a:cs typeface="Arial"/>
              </a:rPr>
              <a:t> –r </a:t>
            </a:r>
            <a:r>
              <a:rPr lang="en-GB" dirty="0" err="1">
                <a:solidFill>
                  <a:srgbClr val="FF0000"/>
                </a:solidFill>
                <a:latin typeface="Arial"/>
                <a:cs typeface="Arial"/>
              </a:rPr>
              <a:t>filesdir</a:t>
            </a:r>
            <a:endParaRPr lang="en-GB" dirty="0">
              <a:solidFill>
                <a:srgbClr val="FF0000"/>
              </a:solidFill>
              <a:latin typeface="Arial"/>
              <a:cs typeface="Arial"/>
            </a:endParaRPr>
          </a:p>
          <a:p>
            <a:r>
              <a:rPr lang="el-GR" dirty="0" smtClean="0">
                <a:latin typeface="Arial"/>
                <a:cs typeface="Arial"/>
              </a:rPr>
              <a:t>Στη </a:t>
            </a:r>
            <a:r>
              <a:rPr lang="el-GR" dirty="0">
                <a:latin typeface="Arial"/>
                <a:cs typeface="Arial"/>
              </a:rPr>
              <a:t>συνέχεια θέλουμε να δούμε αν συνεχίζει να υπάρχει ο υποκατάλογος </a:t>
            </a:r>
            <a:r>
              <a:rPr lang="en-GB" dirty="0" err="1">
                <a:latin typeface="Arial"/>
                <a:cs typeface="Arial"/>
              </a:rPr>
              <a:t>filesdir</a:t>
            </a:r>
            <a:r>
              <a:rPr lang="en-GB" dirty="0">
                <a:latin typeface="Arial"/>
                <a:cs typeface="Arial"/>
              </a:rPr>
              <a:t> </a:t>
            </a:r>
            <a:r>
              <a:rPr lang="el-GR" dirty="0">
                <a:latin typeface="Arial"/>
                <a:cs typeface="Arial"/>
              </a:rPr>
              <a:t>μέσα στον </a:t>
            </a:r>
            <a:r>
              <a:rPr lang="en-GB" dirty="0">
                <a:latin typeface="Arial"/>
                <a:cs typeface="Arial"/>
              </a:rPr>
              <a:t>Desktop. </a:t>
            </a:r>
            <a:r>
              <a:rPr lang="el-GR" dirty="0">
                <a:latin typeface="Arial"/>
                <a:cs typeface="Arial"/>
              </a:rPr>
              <a:t>Τι εντολή θα εκτελέσουμε για να δούμε τι υπάρχει μέσα στον </a:t>
            </a:r>
            <a:r>
              <a:rPr lang="en-GB" dirty="0">
                <a:latin typeface="Arial"/>
                <a:cs typeface="Arial"/>
              </a:rPr>
              <a:t>Desktop?</a:t>
            </a:r>
          </a:p>
        </p:txBody>
      </p:sp>
    </p:spTree>
    <p:extLst>
      <p:ext uri="{BB962C8B-B14F-4D97-AF65-F5344CB8AC3E}">
        <p14:creationId xmlns:p14="http://schemas.microsoft.com/office/powerpoint/2010/main" val="375787066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23300"/>
          </a:xfrm>
        </p:spPr>
        <p:txBody>
          <a:bodyPr>
            <a:normAutofit/>
          </a:bodyPr>
          <a:lstStyle/>
          <a:p>
            <a:r>
              <a:rPr lang="el-GR" sz="2800" dirty="0" smtClean="0">
                <a:latin typeface="Arial"/>
                <a:cs typeface="Arial"/>
              </a:rPr>
              <a:t>Δικαιώματα αρχείων και καταλόγων</a:t>
            </a:r>
            <a:endParaRPr lang="en-US" sz="2800" dirty="0">
              <a:latin typeface="Arial"/>
              <a:cs typeface="Arial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89902" y="1049236"/>
            <a:ext cx="8703763" cy="5632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>
                <a:latin typeface="Arial"/>
                <a:cs typeface="Arial"/>
              </a:rPr>
              <a:t>Ένα αρχείο μπορούμε να το</a:t>
            </a:r>
            <a:r>
              <a:rPr lang="en-GB" dirty="0" smtClean="0">
                <a:latin typeface="Arial"/>
                <a:cs typeface="Arial"/>
              </a:rPr>
              <a:t>:</a:t>
            </a:r>
            <a:endParaRPr lang="el-GR" dirty="0" smtClean="0">
              <a:latin typeface="Arial"/>
              <a:cs typeface="Arial"/>
            </a:endParaRPr>
          </a:p>
          <a:p>
            <a:pPr marL="285750" indent="-285750">
              <a:buFont typeface="Arial"/>
              <a:buChar char="•"/>
            </a:pPr>
            <a:r>
              <a:rPr lang="el-GR" dirty="0" smtClean="0">
                <a:latin typeface="Arial"/>
                <a:cs typeface="Arial"/>
              </a:rPr>
              <a:t>Διαβάσουμε (</a:t>
            </a:r>
            <a:r>
              <a:rPr lang="en-GB" dirty="0" smtClean="0">
                <a:latin typeface="Arial"/>
                <a:cs typeface="Arial"/>
              </a:rPr>
              <a:t>read)</a:t>
            </a:r>
            <a:endParaRPr lang="el-GR" dirty="0" smtClean="0">
              <a:latin typeface="Arial"/>
              <a:cs typeface="Arial"/>
            </a:endParaRPr>
          </a:p>
          <a:p>
            <a:pPr marL="285750" indent="-285750">
              <a:buFont typeface="Arial"/>
              <a:buChar char="•"/>
            </a:pPr>
            <a:r>
              <a:rPr lang="el-GR" dirty="0" smtClean="0">
                <a:latin typeface="Arial"/>
                <a:cs typeface="Arial"/>
              </a:rPr>
              <a:t>Τροποποιήσουμε</a:t>
            </a:r>
            <a:r>
              <a:rPr lang="en-GB" dirty="0" smtClean="0">
                <a:latin typeface="Arial"/>
                <a:cs typeface="Arial"/>
              </a:rPr>
              <a:t> (write)</a:t>
            </a:r>
            <a:endParaRPr lang="el-GR" dirty="0" smtClean="0">
              <a:latin typeface="Arial"/>
              <a:cs typeface="Arial"/>
            </a:endParaRPr>
          </a:p>
          <a:p>
            <a:pPr marL="285750" indent="-285750">
              <a:buFont typeface="Arial"/>
              <a:buChar char="•"/>
            </a:pPr>
            <a:r>
              <a:rPr lang="el-GR" dirty="0" smtClean="0">
                <a:latin typeface="Arial"/>
                <a:cs typeface="Arial"/>
              </a:rPr>
              <a:t>Εκτελέσουμε</a:t>
            </a:r>
            <a:r>
              <a:rPr lang="en-GB" dirty="0" smtClean="0">
                <a:latin typeface="Arial"/>
                <a:cs typeface="Arial"/>
              </a:rPr>
              <a:t>, </a:t>
            </a:r>
            <a:r>
              <a:rPr lang="el-GR" dirty="0" smtClean="0">
                <a:latin typeface="Arial"/>
                <a:cs typeface="Arial"/>
              </a:rPr>
              <a:t>αν </a:t>
            </a:r>
            <a:r>
              <a:rPr lang="el-GR" dirty="0">
                <a:latin typeface="Arial"/>
                <a:cs typeface="Arial"/>
              </a:rPr>
              <a:t>είναι πρόγραμμα</a:t>
            </a:r>
            <a:r>
              <a:rPr lang="en-GB" dirty="0" smtClean="0">
                <a:latin typeface="Arial"/>
                <a:cs typeface="Arial"/>
              </a:rPr>
              <a:t> (execute)</a:t>
            </a:r>
            <a:endParaRPr lang="el-GR" dirty="0" smtClean="0">
              <a:latin typeface="Arial"/>
              <a:cs typeface="Arial"/>
            </a:endParaRPr>
          </a:p>
          <a:p>
            <a:pPr marL="285750" indent="-285750">
              <a:buFont typeface="Arial"/>
              <a:buChar char="•"/>
            </a:pPr>
            <a:endParaRPr lang="el-GR" dirty="0">
              <a:latin typeface="Arial"/>
              <a:cs typeface="Arial"/>
            </a:endParaRPr>
          </a:p>
          <a:p>
            <a:pPr marL="285750" indent="-285750">
              <a:buFont typeface="Arial"/>
              <a:buChar char="•"/>
            </a:pPr>
            <a:r>
              <a:rPr lang="el-GR" dirty="0" smtClean="0">
                <a:latin typeface="Arial"/>
                <a:cs typeface="Arial"/>
              </a:rPr>
              <a:t>Ένα αρχείο μπορεί να είναι προσβάσιμο μόνο για μια από τις παραπάνω τρεις ενέργειες (διάβασμα, τροποποίηση, εκτέλεση), ή για οποι</a:t>
            </a:r>
            <a:r>
              <a:rPr lang="en-GB" dirty="0" smtClean="0">
                <a:latin typeface="Arial"/>
                <a:cs typeface="Arial"/>
              </a:rPr>
              <a:t>o</a:t>
            </a:r>
            <a:r>
              <a:rPr lang="el-GR" dirty="0" smtClean="0">
                <a:latin typeface="Arial"/>
                <a:cs typeface="Arial"/>
              </a:rPr>
              <a:t>δήποτε συνδυασμό τους.</a:t>
            </a:r>
          </a:p>
          <a:p>
            <a:pPr marL="285750" indent="-285750">
              <a:buFont typeface="Arial"/>
              <a:buChar char="•"/>
            </a:pPr>
            <a:endParaRPr lang="el-GR" dirty="0">
              <a:latin typeface="Arial"/>
              <a:cs typeface="Arial"/>
            </a:endParaRPr>
          </a:p>
          <a:p>
            <a:pPr marL="285750" indent="-285750">
              <a:buFont typeface="Arial"/>
              <a:buChar char="•"/>
            </a:pPr>
            <a:r>
              <a:rPr lang="el-GR" dirty="0" smtClean="0">
                <a:latin typeface="Arial"/>
                <a:cs typeface="Arial"/>
              </a:rPr>
              <a:t>Στο </a:t>
            </a:r>
            <a:r>
              <a:rPr lang="en-GB" dirty="0" smtClean="0">
                <a:latin typeface="Arial"/>
                <a:cs typeface="Arial"/>
              </a:rPr>
              <a:t>Linux, </a:t>
            </a:r>
            <a:r>
              <a:rPr lang="el-GR" dirty="0" smtClean="0">
                <a:latin typeface="Arial"/>
                <a:cs typeface="Arial"/>
              </a:rPr>
              <a:t>υπάρχει ο χρήστης (</a:t>
            </a:r>
            <a:r>
              <a:rPr lang="en-GB" dirty="0" smtClean="0">
                <a:latin typeface="Arial"/>
                <a:cs typeface="Arial"/>
              </a:rPr>
              <a:t>user</a:t>
            </a:r>
            <a:r>
              <a:rPr lang="el-GR" dirty="0" smtClean="0">
                <a:latin typeface="Arial"/>
                <a:cs typeface="Arial"/>
              </a:rPr>
              <a:t>), η ομάδα</a:t>
            </a:r>
            <a:r>
              <a:rPr lang="en-GB" dirty="0" smtClean="0">
                <a:latin typeface="Arial"/>
                <a:cs typeface="Arial"/>
              </a:rPr>
              <a:t> (group)</a:t>
            </a:r>
            <a:r>
              <a:rPr lang="el-GR" dirty="0" smtClean="0">
                <a:latin typeface="Arial"/>
                <a:cs typeface="Arial"/>
              </a:rPr>
              <a:t>, οι υπόλοιποι</a:t>
            </a:r>
            <a:r>
              <a:rPr lang="en-GB" dirty="0" smtClean="0">
                <a:latin typeface="Arial"/>
                <a:cs typeface="Arial"/>
              </a:rPr>
              <a:t> (others)</a:t>
            </a:r>
            <a:r>
              <a:rPr lang="el-GR" dirty="0" smtClean="0">
                <a:latin typeface="Arial"/>
                <a:cs typeface="Arial"/>
              </a:rPr>
              <a:t>.</a:t>
            </a:r>
            <a:endParaRPr lang="en-GB" dirty="0" smtClean="0">
              <a:latin typeface="Arial"/>
              <a:cs typeface="Arial"/>
            </a:endParaRPr>
          </a:p>
          <a:p>
            <a:pPr marL="285750" indent="-285750">
              <a:buFont typeface="Arial"/>
              <a:buChar char="•"/>
            </a:pPr>
            <a:r>
              <a:rPr lang="el-GR" dirty="0" smtClean="0">
                <a:latin typeface="Arial"/>
                <a:cs typeface="Arial"/>
              </a:rPr>
              <a:t>Ένα αρχείο μπορεί να είναι προσβάσιμο για συγκεκριμένες ενέργειες από τον χρήστη και προσβάσιμο για συγκεκριμένες ενέργειες από την ομάδα ή από τους υπόλοιπους. Με αυτό τον τρόπο ελέγχουμε τα δικαιώματα που έχει ο καθένας στο συγκεκριμένο αρχείο.</a:t>
            </a:r>
          </a:p>
          <a:p>
            <a:pPr marL="285750" indent="-285750">
              <a:buFont typeface="Arial"/>
              <a:buChar char="•"/>
            </a:pPr>
            <a:endParaRPr lang="el-GR" dirty="0">
              <a:latin typeface="Arial"/>
              <a:cs typeface="Arial"/>
            </a:endParaRPr>
          </a:p>
          <a:p>
            <a:pPr marL="285750" indent="-285750">
              <a:buFont typeface="Arial"/>
              <a:buChar char="•"/>
            </a:pPr>
            <a:r>
              <a:rPr lang="el-GR" dirty="0" smtClean="0">
                <a:latin typeface="Arial"/>
                <a:cs typeface="Arial"/>
              </a:rPr>
              <a:t>Με την εντολή </a:t>
            </a:r>
            <a:r>
              <a:rPr lang="en-GB" dirty="0" err="1" smtClean="0">
                <a:latin typeface="Arial"/>
                <a:cs typeface="Arial"/>
              </a:rPr>
              <a:t>ls</a:t>
            </a:r>
            <a:r>
              <a:rPr lang="en-GB" dirty="0" smtClean="0">
                <a:latin typeface="Arial"/>
                <a:cs typeface="Arial"/>
              </a:rPr>
              <a:t> –l </a:t>
            </a:r>
            <a:r>
              <a:rPr lang="el-GR" dirty="0" smtClean="0">
                <a:latin typeface="Arial"/>
                <a:cs typeface="Arial"/>
              </a:rPr>
              <a:t>μπορούμε να δούμε τι δικαιώματα έχει ο καθένας πάνω στα αρχεία ενός καταλόγου.</a:t>
            </a:r>
          </a:p>
          <a:p>
            <a:pPr marL="285750" indent="-285750">
              <a:buFont typeface="Arial"/>
              <a:buChar char="•"/>
            </a:pPr>
            <a:r>
              <a:rPr lang="el-GR" dirty="0" smtClean="0">
                <a:latin typeface="Arial"/>
                <a:cs typeface="Arial"/>
              </a:rPr>
              <a:t>Πρώτα φαίνονται τα δικαιώματα του χρήστη, μετά της ομάδας, μετά των υπολοίπων. Τα δικαιώματα για τον καθένα εμφανίζονται με την σειρά </a:t>
            </a:r>
            <a:r>
              <a:rPr lang="en-GB" dirty="0" smtClean="0">
                <a:latin typeface="Arial"/>
                <a:cs typeface="Arial"/>
              </a:rPr>
              <a:t>read/write/execute</a:t>
            </a:r>
            <a:r>
              <a:rPr lang="el-GR" dirty="0" smtClean="0">
                <a:latin typeface="Arial"/>
                <a:cs typeface="Arial"/>
              </a:rPr>
              <a:t>, χρησιμοποιώντας τα σύμβολα </a:t>
            </a:r>
            <a:r>
              <a:rPr lang="en-GB" dirty="0" smtClean="0">
                <a:solidFill>
                  <a:srgbClr val="FF0000"/>
                </a:solidFill>
                <a:latin typeface="Arial"/>
                <a:cs typeface="Arial"/>
              </a:rPr>
              <a:t>r w x </a:t>
            </a:r>
            <a:r>
              <a:rPr lang="el-GR" dirty="0" smtClean="0">
                <a:latin typeface="Arial"/>
                <a:cs typeface="Arial"/>
              </a:rPr>
              <a:t>αντίστοιχα</a:t>
            </a:r>
            <a:r>
              <a:rPr lang="en-GB" dirty="0" smtClean="0">
                <a:latin typeface="Arial"/>
                <a:cs typeface="Arial"/>
              </a:rPr>
              <a:t>.</a:t>
            </a:r>
            <a:endParaRPr lang="el-GR" dirty="0" smtClean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96698158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23300"/>
          </a:xfrm>
        </p:spPr>
        <p:txBody>
          <a:bodyPr>
            <a:normAutofit/>
          </a:bodyPr>
          <a:lstStyle/>
          <a:p>
            <a:r>
              <a:rPr lang="el-GR" sz="2800" dirty="0" smtClean="0">
                <a:latin typeface="Arial"/>
                <a:cs typeface="Arial"/>
              </a:rPr>
              <a:t>Δικαιώματα αρχείων και καταλόγων</a:t>
            </a:r>
            <a:endParaRPr lang="en-US" sz="2800" dirty="0">
              <a:latin typeface="Arial"/>
              <a:cs typeface="Arial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579804" y="1049236"/>
            <a:ext cx="8413861" cy="54476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>
                <a:latin typeface="Arial"/>
                <a:cs typeface="Arial"/>
              </a:rPr>
              <a:t>Παρακάτω φαίνονται τα δικαιώματα ενός αρχείου στο οποίο όλοι έχουν πρόσβαση και για ανάγνωση και για τροποποίηση και για εκτέλεση.</a:t>
            </a:r>
          </a:p>
          <a:p>
            <a:r>
              <a:rPr lang="en-GB" sz="2400" dirty="0" err="1" smtClean="0">
                <a:latin typeface="Arial"/>
                <a:cs typeface="Arial"/>
              </a:rPr>
              <a:t>rwxrwxrwx</a:t>
            </a:r>
            <a:endParaRPr lang="en-GB" sz="2400" dirty="0" smtClean="0">
              <a:latin typeface="Arial"/>
              <a:cs typeface="Arial"/>
            </a:endParaRPr>
          </a:p>
          <a:p>
            <a:endParaRPr lang="en-GB" dirty="0">
              <a:latin typeface="Arial"/>
              <a:cs typeface="Arial"/>
            </a:endParaRPr>
          </a:p>
          <a:p>
            <a:r>
              <a:rPr lang="el-GR" dirty="0" smtClean="0">
                <a:latin typeface="Arial"/>
                <a:cs typeface="Arial"/>
              </a:rPr>
              <a:t>Στο παρακάτω αρχείο μόνο ο χρήστης (</a:t>
            </a:r>
            <a:r>
              <a:rPr lang="en-GB" dirty="0" smtClean="0">
                <a:latin typeface="Arial"/>
                <a:cs typeface="Arial"/>
              </a:rPr>
              <a:t>user</a:t>
            </a:r>
            <a:r>
              <a:rPr lang="el-GR" dirty="0" smtClean="0">
                <a:latin typeface="Arial"/>
                <a:cs typeface="Arial"/>
              </a:rPr>
              <a:t>)</a:t>
            </a:r>
            <a:r>
              <a:rPr lang="en-GB" dirty="0" smtClean="0">
                <a:latin typeface="Arial"/>
                <a:cs typeface="Arial"/>
              </a:rPr>
              <a:t> </a:t>
            </a:r>
            <a:r>
              <a:rPr lang="el-GR" dirty="0" smtClean="0">
                <a:latin typeface="Arial"/>
                <a:cs typeface="Arial"/>
              </a:rPr>
              <a:t>έχει πρόσβαση για ανάγνωση, τροποποίηση, εκτέλεση, ενώ οι υπόλοιποι</a:t>
            </a:r>
            <a:r>
              <a:rPr lang="en-GB" dirty="0" smtClean="0">
                <a:latin typeface="Arial"/>
                <a:cs typeface="Arial"/>
              </a:rPr>
              <a:t> (group &amp; others)</a:t>
            </a:r>
            <a:r>
              <a:rPr lang="el-GR" dirty="0" smtClean="0">
                <a:latin typeface="Arial"/>
                <a:cs typeface="Arial"/>
              </a:rPr>
              <a:t> έχουν πρόσβαση μόνο για ανάγνωση</a:t>
            </a:r>
          </a:p>
          <a:p>
            <a:r>
              <a:rPr lang="en-US" sz="2400" dirty="0">
                <a:latin typeface="Arial"/>
                <a:cs typeface="Arial"/>
              </a:rPr>
              <a:t>r</a:t>
            </a:r>
            <a:r>
              <a:rPr lang="en-GB" sz="2400" dirty="0" err="1" smtClean="0">
                <a:latin typeface="Arial"/>
                <a:cs typeface="Arial"/>
              </a:rPr>
              <a:t>wxr</a:t>
            </a:r>
            <a:r>
              <a:rPr lang="en-GB" sz="2400" dirty="0" smtClean="0">
                <a:latin typeface="Arial"/>
                <a:cs typeface="Arial"/>
              </a:rPr>
              <a:t>--r--</a:t>
            </a:r>
          </a:p>
          <a:p>
            <a:endParaRPr lang="en-GB" dirty="0" smtClean="0">
              <a:latin typeface="Arial"/>
              <a:cs typeface="Arial"/>
            </a:endParaRPr>
          </a:p>
          <a:p>
            <a:r>
              <a:rPr lang="el-GR" dirty="0">
                <a:latin typeface="Arial"/>
                <a:cs typeface="Arial"/>
              </a:rPr>
              <a:t>Στο παρακάτω αρχείο μόνο ο χρήστης (</a:t>
            </a:r>
            <a:r>
              <a:rPr lang="en-GB" dirty="0">
                <a:latin typeface="Arial"/>
                <a:cs typeface="Arial"/>
              </a:rPr>
              <a:t>user</a:t>
            </a:r>
            <a:r>
              <a:rPr lang="el-GR" dirty="0">
                <a:latin typeface="Arial"/>
                <a:cs typeface="Arial"/>
              </a:rPr>
              <a:t>)</a:t>
            </a:r>
            <a:r>
              <a:rPr lang="en-GB" dirty="0">
                <a:latin typeface="Arial"/>
                <a:cs typeface="Arial"/>
              </a:rPr>
              <a:t> </a:t>
            </a:r>
            <a:r>
              <a:rPr lang="el-GR" dirty="0">
                <a:latin typeface="Arial"/>
                <a:cs typeface="Arial"/>
              </a:rPr>
              <a:t>έχει πρόσβαση για ανάγνωση, </a:t>
            </a:r>
            <a:r>
              <a:rPr lang="el-GR" dirty="0" smtClean="0">
                <a:latin typeface="Arial"/>
                <a:cs typeface="Arial"/>
              </a:rPr>
              <a:t>εκτέλεση, </a:t>
            </a:r>
            <a:r>
              <a:rPr lang="el-GR" dirty="0">
                <a:latin typeface="Arial"/>
                <a:cs typeface="Arial"/>
              </a:rPr>
              <a:t>ενώ οι υπόλοιποι</a:t>
            </a:r>
            <a:r>
              <a:rPr lang="en-GB" dirty="0">
                <a:latin typeface="Arial"/>
                <a:cs typeface="Arial"/>
              </a:rPr>
              <a:t> (group &amp; others</a:t>
            </a:r>
            <a:r>
              <a:rPr lang="en-GB" dirty="0" smtClean="0">
                <a:latin typeface="Arial"/>
                <a:cs typeface="Arial"/>
              </a:rPr>
              <a:t>) </a:t>
            </a:r>
            <a:r>
              <a:rPr lang="el-GR" dirty="0" smtClean="0">
                <a:latin typeface="Arial"/>
                <a:cs typeface="Arial"/>
              </a:rPr>
              <a:t>δεν </a:t>
            </a:r>
            <a:r>
              <a:rPr lang="el-GR" dirty="0">
                <a:latin typeface="Arial"/>
                <a:cs typeface="Arial"/>
              </a:rPr>
              <a:t>έχουν πρόσβαση </a:t>
            </a:r>
            <a:r>
              <a:rPr lang="el-GR" dirty="0" smtClean="0">
                <a:latin typeface="Arial"/>
                <a:cs typeface="Arial"/>
              </a:rPr>
              <a:t>για τίποτα.</a:t>
            </a:r>
            <a:endParaRPr lang="el-GR" dirty="0">
              <a:latin typeface="Arial"/>
              <a:cs typeface="Arial"/>
            </a:endParaRPr>
          </a:p>
          <a:p>
            <a:r>
              <a:rPr lang="en-GB" sz="2400" dirty="0" smtClean="0">
                <a:latin typeface="Arial"/>
                <a:cs typeface="Arial"/>
              </a:rPr>
              <a:t>r</a:t>
            </a:r>
            <a:r>
              <a:rPr lang="el-GR" sz="2400" dirty="0" smtClean="0">
                <a:latin typeface="Arial"/>
                <a:cs typeface="Arial"/>
              </a:rPr>
              <a:t>-</a:t>
            </a:r>
            <a:r>
              <a:rPr lang="en-GB" sz="2400" dirty="0" smtClean="0">
                <a:latin typeface="Arial"/>
                <a:cs typeface="Arial"/>
              </a:rPr>
              <a:t>x</a:t>
            </a:r>
            <a:r>
              <a:rPr lang="el-GR" sz="2400" dirty="0" smtClean="0">
                <a:latin typeface="Arial"/>
                <a:cs typeface="Arial"/>
              </a:rPr>
              <a:t>-</a:t>
            </a:r>
            <a:r>
              <a:rPr lang="en-GB" sz="2400" dirty="0" smtClean="0">
                <a:latin typeface="Arial"/>
                <a:cs typeface="Arial"/>
              </a:rPr>
              <a:t>--</a:t>
            </a:r>
            <a:r>
              <a:rPr lang="el-GR" sz="2400" dirty="0" smtClean="0">
                <a:latin typeface="Arial"/>
                <a:cs typeface="Arial"/>
              </a:rPr>
              <a:t>-</a:t>
            </a:r>
            <a:r>
              <a:rPr lang="en-GB" sz="2400" dirty="0" smtClean="0">
                <a:latin typeface="Arial"/>
                <a:cs typeface="Arial"/>
              </a:rPr>
              <a:t>-</a:t>
            </a:r>
            <a:r>
              <a:rPr lang="en-GB" sz="2400" dirty="0">
                <a:latin typeface="Arial"/>
                <a:cs typeface="Arial"/>
              </a:rPr>
              <a:t>-</a:t>
            </a:r>
          </a:p>
          <a:p>
            <a:endParaRPr lang="en-GB" dirty="0" smtClean="0">
              <a:latin typeface="Arial"/>
              <a:cs typeface="Arial"/>
            </a:endParaRPr>
          </a:p>
          <a:p>
            <a:r>
              <a:rPr lang="el-GR" dirty="0" smtClean="0">
                <a:latin typeface="Arial"/>
                <a:cs typeface="Arial"/>
              </a:rPr>
              <a:t>Στο παρακάτω αρχείο, τι προσβάσεις υπάρχουν για </a:t>
            </a:r>
            <a:r>
              <a:rPr lang="en-GB" dirty="0" smtClean="0">
                <a:latin typeface="Arial"/>
                <a:cs typeface="Arial"/>
              </a:rPr>
              <a:t>user/group/other</a:t>
            </a:r>
            <a:r>
              <a:rPr lang="en-GB" dirty="0">
                <a:latin typeface="Arial"/>
                <a:cs typeface="Arial"/>
              </a:rPr>
              <a:t>?</a:t>
            </a:r>
            <a:endParaRPr lang="el-GR" dirty="0" smtClean="0">
              <a:latin typeface="Arial"/>
              <a:cs typeface="Arial"/>
            </a:endParaRPr>
          </a:p>
          <a:p>
            <a:r>
              <a:rPr lang="en-GB" sz="2400" dirty="0" smtClean="0">
                <a:latin typeface="Arial"/>
                <a:cs typeface="Arial"/>
              </a:rPr>
              <a:t>r</a:t>
            </a:r>
            <a:r>
              <a:rPr lang="el-GR" sz="2400" dirty="0" smtClean="0">
                <a:latin typeface="Arial"/>
                <a:cs typeface="Arial"/>
              </a:rPr>
              <a:t>-</a:t>
            </a:r>
            <a:r>
              <a:rPr lang="en-GB" sz="2400" dirty="0" smtClean="0">
                <a:latin typeface="Arial"/>
                <a:cs typeface="Arial"/>
              </a:rPr>
              <a:t>x</a:t>
            </a:r>
            <a:r>
              <a:rPr lang="el-GR" sz="2400" dirty="0" smtClean="0">
                <a:latin typeface="Arial"/>
                <a:cs typeface="Arial"/>
              </a:rPr>
              <a:t>-</a:t>
            </a:r>
            <a:r>
              <a:rPr lang="en-GB" sz="2400" dirty="0">
                <a:latin typeface="Arial"/>
                <a:cs typeface="Arial"/>
              </a:rPr>
              <a:t>w</a:t>
            </a:r>
            <a:r>
              <a:rPr lang="en-GB" sz="2400" dirty="0" smtClean="0">
                <a:latin typeface="Arial"/>
                <a:cs typeface="Arial"/>
              </a:rPr>
              <a:t>-</a:t>
            </a:r>
            <a:r>
              <a:rPr lang="el-GR" sz="2400" dirty="0" smtClean="0">
                <a:latin typeface="Arial"/>
                <a:cs typeface="Arial"/>
              </a:rPr>
              <a:t>-</a:t>
            </a:r>
            <a:r>
              <a:rPr lang="en-GB" sz="2400" dirty="0" smtClean="0">
                <a:latin typeface="Arial"/>
                <a:cs typeface="Arial"/>
              </a:rPr>
              <a:t>-x</a:t>
            </a:r>
          </a:p>
          <a:p>
            <a:endParaRPr lang="el-GR" dirty="0" smtClean="0">
              <a:latin typeface="Arial"/>
              <a:cs typeface="Arial"/>
            </a:endParaRPr>
          </a:p>
          <a:p>
            <a:endParaRPr lang="el-GR" dirty="0">
              <a:latin typeface="Arial"/>
              <a:cs typeface="Arial"/>
            </a:endParaRPr>
          </a:p>
          <a:p>
            <a:endParaRPr lang="el-GR" dirty="0" smtClean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54713172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23300"/>
          </a:xfrm>
        </p:spPr>
        <p:txBody>
          <a:bodyPr>
            <a:normAutofit/>
          </a:bodyPr>
          <a:lstStyle/>
          <a:p>
            <a:r>
              <a:rPr lang="el-GR" sz="2800" dirty="0" smtClean="0">
                <a:latin typeface="Arial"/>
                <a:cs typeface="Arial"/>
              </a:rPr>
              <a:t>Δικαιώματα αρχείων και καταλόγων</a:t>
            </a:r>
            <a:r>
              <a:rPr lang="en-GB" sz="2800" dirty="0" smtClean="0">
                <a:latin typeface="Arial"/>
                <a:cs typeface="Arial"/>
              </a:rPr>
              <a:t> - </a:t>
            </a:r>
            <a:r>
              <a:rPr lang="en-GB" sz="2800" dirty="0" err="1" smtClean="0">
                <a:latin typeface="Arial"/>
                <a:cs typeface="Arial"/>
              </a:rPr>
              <a:t>chmod</a:t>
            </a:r>
            <a:endParaRPr lang="en-US" sz="2800" dirty="0">
              <a:latin typeface="Arial"/>
              <a:cs typeface="Arial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07074" y="911176"/>
            <a:ext cx="8786592" cy="45243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>
                <a:latin typeface="Arial"/>
                <a:cs typeface="Arial"/>
              </a:rPr>
              <a:t>Με την εντολή </a:t>
            </a:r>
            <a:r>
              <a:rPr lang="en-GB" dirty="0" err="1" smtClean="0">
                <a:latin typeface="Arial"/>
                <a:cs typeface="Arial"/>
              </a:rPr>
              <a:t>chmod</a:t>
            </a:r>
            <a:r>
              <a:rPr lang="el-GR" dirty="0" smtClean="0">
                <a:latin typeface="Arial"/>
                <a:cs typeface="Arial"/>
              </a:rPr>
              <a:t> μπορούμε να τροποποιήσουμε τα δικαιώματα σε ένα αρχείο.</a:t>
            </a:r>
          </a:p>
          <a:p>
            <a:endParaRPr lang="el-GR" dirty="0" smtClean="0">
              <a:latin typeface="Arial"/>
              <a:cs typeface="Arial"/>
            </a:endParaRPr>
          </a:p>
          <a:p>
            <a:r>
              <a:rPr lang="el-GR" dirty="0" smtClean="0">
                <a:latin typeface="Arial"/>
                <a:cs typeface="Arial"/>
              </a:rPr>
              <a:t>Στην εντολή </a:t>
            </a:r>
            <a:r>
              <a:rPr lang="en-GB" dirty="0" err="1" smtClean="0">
                <a:latin typeface="Arial"/>
                <a:cs typeface="Arial"/>
              </a:rPr>
              <a:t>chmod</a:t>
            </a:r>
            <a:r>
              <a:rPr lang="en-GB" dirty="0" smtClean="0">
                <a:latin typeface="Arial"/>
                <a:cs typeface="Arial"/>
              </a:rPr>
              <a:t>:</a:t>
            </a:r>
          </a:p>
          <a:p>
            <a:r>
              <a:rPr lang="el-GR" dirty="0" smtClean="0">
                <a:latin typeface="Arial"/>
                <a:cs typeface="Arial"/>
              </a:rPr>
              <a:t>το </a:t>
            </a:r>
            <a:r>
              <a:rPr lang="en-GB" dirty="0" smtClean="0">
                <a:latin typeface="Arial"/>
                <a:cs typeface="Arial"/>
              </a:rPr>
              <a:t>read </a:t>
            </a:r>
            <a:r>
              <a:rPr lang="el-GR" dirty="0" smtClean="0">
                <a:latin typeface="Arial"/>
                <a:cs typeface="Arial"/>
              </a:rPr>
              <a:t>συμβολίζεται με το </a:t>
            </a:r>
            <a:r>
              <a:rPr lang="en-GB" dirty="0" smtClean="0">
                <a:latin typeface="Arial"/>
                <a:cs typeface="Arial"/>
              </a:rPr>
              <a:t>4</a:t>
            </a:r>
          </a:p>
          <a:p>
            <a:r>
              <a:rPr lang="el-GR" dirty="0" smtClean="0">
                <a:latin typeface="Arial"/>
                <a:cs typeface="Arial"/>
              </a:rPr>
              <a:t>Το </a:t>
            </a:r>
            <a:r>
              <a:rPr lang="en-GB" dirty="0" smtClean="0">
                <a:latin typeface="Arial"/>
                <a:cs typeface="Arial"/>
              </a:rPr>
              <a:t>write </a:t>
            </a:r>
            <a:r>
              <a:rPr lang="el-GR" dirty="0">
                <a:latin typeface="Arial"/>
                <a:cs typeface="Arial"/>
              </a:rPr>
              <a:t>συμβολίζεται με το </a:t>
            </a:r>
            <a:r>
              <a:rPr lang="en-GB" dirty="0" smtClean="0">
                <a:latin typeface="Arial"/>
                <a:cs typeface="Arial"/>
              </a:rPr>
              <a:t>2</a:t>
            </a:r>
          </a:p>
          <a:p>
            <a:r>
              <a:rPr lang="en-GB" dirty="0" smtClean="0">
                <a:latin typeface="Arial"/>
                <a:cs typeface="Arial"/>
              </a:rPr>
              <a:t>To execute </a:t>
            </a:r>
            <a:r>
              <a:rPr lang="el-GR" dirty="0" smtClean="0">
                <a:latin typeface="Arial"/>
                <a:cs typeface="Arial"/>
              </a:rPr>
              <a:t>συμβολίζεται με το 1.</a:t>
            </a:r>
          </a:p>
          <a:p>
            <a:endParaRPr lang="el-GR" dirty="0">
              <a:latin typeface="Arial"/>
              <a:cs typeface="Arial"/>
            </a:endParaRPr>
          </a:p>
          <a:p>
            <a:r>
              <a:rPr lang="el-GR" dirty="0" smtClean="0">
                <a:latin typeface="Arial"/>
                <a:cs typeface="Arial"/>
              </a:rPr>
              <a:t>Ο συνδυασμός </a:t>
            </a:r>
            <a:r>
              <a:rPr lang="en-GB" dirty="0" smtClean="0">
                <a:latin typeface="Arial"/>
                <a:cs typeface="Arial"/>
              </a:rPr>
              <a:t>read-write </a:t>
            </a:r>
            <a:r>
              <a:rPr lang="el-GR" dirty="0" smtClean="0">
                <a:latin typeface="Arial"/>
                <a:cs typeface="Arial"/>
              </a:rPr>
              <a:t>συμβολίζεται με το 6 (4+2)</a:t>
            </a:r>
          </a:p>
          <a:p>
            <a:r>
              <a:rPr lang="el-GR" dirty="0">
                <a:latin typeface="Arial"/>
                <a:cs typeface="Arial"/>
              </a:rPr>
              <a:t>Ο συνδυασμός </a:t>
            </a:r>
            <a:r>
              <a:rPr lang="en-GB" dirty="0">
                <a:latin typeface="Arial"/>
                <a:cs typeface="Arial"/>
              </a:rPr>
              <a:t>read</a:t>
            </a:r>
            <a:r>
              <a:rPr lang="en-GB" dirty="0" smtClean="0">
                <a:latin typeface="Arial"/>
                <a:cs typeface="Arial"/>
              </a:rPr>
              <a:t>-execute </a:t>
            </a:r>
            <a:r>
              <a:rPr lang="el-GR" dirty="0">
                <a:latin typeface="Arial"/>
                <a:cs typeface="Arial"/>
              </a:rPr>
              <a:t>συμβολίζεται με το </a:t>
            </a:r>
            <a:r>
              <a:rPr lang="en-GB" dirty="0" smtClean="0">
                <a:latin typeface="Arial"/>
                <a:cs typeface="Arial"/>
              </a:rPr>
              <a:t>5</a:t>
            </a:r>
            <a:r>
              <a:rPr lang="el-GR" dirty="0" smtClean="0">
                <a:latin typeface="Arial"/>
                <a:cs typeface="Arial"/>
              </a:rPr>
              <a:t> </a:t>
            </a:r>
            <a:r>
              <a:rPr lang="el-GR" dirty="0">
                <a:latin typeface="Arial"/>
                <a:cs typeface="Arial"/>
              </a:rPr>
              <a:t>(4</a:t>
            </a:r>
            <a:r>
              <a:rPr lang="el-GR" dirty="0" smtClean="0">
                <a:latin typeface="Arial"/>
                <a:cs typeface="Arial"/>
              </a:rPr>
              <a:t>+</a:t>
            </a:r>
            <a:r>
              <a:rPr lang="en-GB" dirty="0" smtClean="0">
                <a:latin typeface="Arial"/>
                <a:cs typeface="Arial"/>
              </a:rPr>
              <a:t>1</a:t>
            </a:r>
            <a:r>
              <a:rPr lang="el-GR" dirty="0" smtClean="0">
                <a:latin typeface="Arial"/>
                <a:cs typeface="Arial"/>
              </a:rPr>
              <a:t>)</a:t>
            </a:r>
            <a:endParaRPr lang="en-GB" dirty="0" smtClean="0">
              <a:latin typeface="Arial"/>
              <a:cs typeface="Arial"/>
            </a:endParaRPr>
          </a:p>
          <a:p>
            <a:r>
              <a:rPr lang="el-GR" dirty="0">
                <a:latin typeface="Arial"/>
                <a:cs typeface="Arial"/>
              </a:rPr>
              <a:t>Ο συνδυασμός </a:t>
            </a:r>
            <a:r>
              <a:rPr lang="en-GB" dirty="0" smtClean="0">
                <a:latin typeface="Arial"/>
                <a:cs typeface="Arial"/>
              </a:rPr>
              <a:t>write-</a:t>
            </a:r>
            <a:r>
              <a:rPr lang="en-GB" dirty="0">
                <a:latin typeface="Arial"/>
                <a:cs typeface="Arial"/>
              </a:rPr>
              <a:t>execute </a:t>
            </a:r>
            <a:r>
              <a:rPr lang="el-GR" dirty="0" smtClean="0">
                <a:latin typeface="Arial"/>
                <a:cs typeface="Arial"/>
              </a:rPr>
              <a:t>συμβολίζεται</a:t>
            </a:r>
            <a:r>
              <a:rPr lang="en-GB" dirty="0" smtClean="0">
                <a:latin typeface="Arial"/>
                <a:cs typeface="Arial"/>
              </a:rPr>
              <a:t> </a:t>
            </a:r>
            <a:r>
              <a:rPr lang="el-GR" dirty="0" smtClean="0">
                <a:latin typeface="Arial"/>
                <a:cs typeface="Arial"/>
              </a:rPr>
              <a:t>με το ... ????</a:t>
            </a:r>
          </a:p>
          <a:p>
            <a:endParaRPr lang="el-GR" dirty="0" smtClean="0">
              <a:latin typeface="Arial"/>
              <a:cs typeface="Arial"/>
            </a:endParaRPr>
          </a:p>
          <a:p>
            <a:r>
              <a:rPr lang="el-GR" dirty="0" smtClean="0">
                <a:latin typeface="Arial"/>
                <a:cs typeface="Arial"/>
              </a:rPr>
              <a:t>Ο συνδυασμός  </a:t>
            </a:r>
            <a:r>
              <a:rPr lang="en-GB" dirty="0" smtClean="0">
                <a:latin typeface="Arial"/>
                <a:cs typeface="Arial"/>
              </a:rPr>
              <a:t>read-write-execute </a:t>
            </a:r>
            <a:r>
              <a:rPr lang="el-GR" dirty="0" smtClean="0">
                <a:latin typeface="Arial"/>
                <a:cs typeface="Arial"/>
              </a:rPr>
              <a:t>συμβολίζεται με το 7 (</a:t>
            </a:r>
            <a:r>
              <a:rPr lang="en-GB" dirty="0" smtClean="0">
                <a:latin typeface="Arial"/>
                <a:cs typeface="Arial"/>
              </a:rPr>
              <a:t>4+2+1</a:t>
            </a:r>
            <a:r>
              <a:rPr lang="el-GR" dirty="0" smtClean="0">
                <a:latin typeface="Arial"/>
                <a:cs typeface="Arial"/>
              </a:rPr>
              <a:t>)</a:t>
            </a:r>
            <a:endParaRPr lang="en-GB" dirty="0" smtClean="0">
              <a:latin typeface="Arial"/>
              <a:cs typeface="Arial"/>
            </a:endParaRPr>
          </a:p>
          <a:p>
            <a:endParaRPr lang="en-GB" dirty="0" smtClean="0">
              <a:latin typeface="Arial"/>
              <a:cs typeface="Arial"/>
            </a:endParaRPr>
          </a:p>
          <a:p>
            <a:r>
              <a:rPr lang="el-GR" dirty="0" smtClean="0">
                <a:latin typeface="Arial"/>
                <a:cs typeface="Arial"/>
              </a:rPr>
              <a:t>Άρα 3 νούμερα αρκούν για τα δικαιώματα του χρήστη, του </a:t>
            </a:r>
            <a:r>
              <a:rPr lang="en-GB" dirty="0" smtClean="0">
                <a:latin typeface="Arial"/>
                <a:cs typeface="Arial"/>
              </a:rPr>
              <a:t>group, </a:t>
            </a:r>
            <a:r>
              <a:rPr lang="el-GR" dirty="0" smtClean="0">
                <a:latin typeface="Arial"/>
                <a:cs typeface="Arial"/>
              </a:rPr>
              <a:t>των υπολοίπων.</a:t>
            </a:r>
          </a:p>
          <a:p>
            <a:r>
              <a:rPr lang="el-GR" dirty="0" smtClean="0">
                <a:latin typeface="Arial"/>
                <a:cs typeface="Arial"/>
              </a:rPr>
              <a:t>Το νούμερο </a:t>
            </a:r>
            <a:r>
              <a:rPr lang="en-GB" dirty="0" smtClean="0">
                <a:latin typeface="Arial"/>
                <a:cs typeface="Arial"/>
              </a:rPr>
              <a:t>777 </a:t>
            </a:r>
            <a:r>
              <a:rPr lang="el-GR" dirty="0" smtClean="0">
                <a:latin typeface="Arial"/>
                <a:cs typeface="Arial"/>
              </a:rPr>
              <a:t>σημαίνει ότι και οι τρε</a:t>
            </a:r>
            <a:r>
              <a:rPr lang="el-GR" dirty="0">
                <a:latin typeface="Arial"/>
                <a:cs typeface="Arial"/>
              </a:rPr>
              <a:t>ι</a:t>
            </a:r>
            <a:r>
              <a:rPr lang="el-GR" dirty="0" smtClean="0">
                <a:latin typeface="Arial"/>
                <a:cs typeface="Arial"/>
              </a:rPr>
              <a:t>ς (</a:t>
            </a:r>
            <a:r>
              <a:rPr lang="en-GB" dirty="0" smtClean="0">
                <a:latin typeface="Arial"/>
                <a:cs typeface="Arial"/>
              </a:rPr>
              <a:t>user/group/other</a:t>
            </a:r>
            <a:r>
              <a:rPr lang="el-GR" dirty="0" smtClean="0">
                <a:latin typeface="Arial"/>
                <a:cs typeface="Arial"/>
              </a:rPr>
              <a:t>)</a:t>
            </a:r>
            <a:r>
              <a:rPr lang="en-GB" dirty="0" smtClean="0">
                <a:latin typeface="Arial"/>
                <a:cs typeface="Arial"/>
              </a:rPr>
              <a:t> </a:t>
            </a:r>
            <a:r>
              <a:rPr lang="el-GR" dirty="0" smtClean="0">
                <a:latin typeface="Arial"/>
                <a:cs typeface="Arial"/>
              </a:rPr>
              <a:t>έχουν όλα τα δικαιώματα (</a:t>
            </a:r>
            <a:r>
              <a:rPr lang="en-GB" dirty="0">
                <a:latin typeface="Arial"/>
                <a:cs typeface="Arial"/>
              </a:rPr>
              <a:t>read-write-execute </a:t>
            </a:r>
            <a:r>
              <a:rPr lang="el-GR" dirty="0" smtClean="0">
                <a:latin typeface="Arial"/>
                <a:cs typeface="Arial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23650835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23300"/>
          </a:xfrm>
        </p:spPr>
        <p:txBody>
          <a:bodyPr>
            <a:normAutofit/>
          </a:bodyPr>
          <a:lstStyle/>
          <a:p>
            <a:r>
              <a:rPr lang="el-GR" sz="2800" dirty="0" smtClean="0">
                <a:latin typeface="Arial"/>
                <a:cs typeface="Arial"/>
              </a:rPr>
              <a:t>Δικαιώματα αρχείων και καταλόγων</a:t>
            </a:r>
            <a:r>
              <a:rPr lang="en-GB" sz="2800" dirty="0" smtClean="0">
                <a:latin typeface="Arial"/>
                <a:cs typeface="Arial"/>
              </a:rPr>
              <a:t> - </a:t>
            </a:r>
            <a:r>
              <a:rPr lang="en-GB" sz="2800" dirty="0" err="1" smtClean="0">
                <a:latin typeface="Arial"/>
                <a:cs typeface="Arial"/>
              </a:rPr>
              <a:t>chmod</a:t>
            </a:r>
            <a:endParaRPr lang="en-US" sz="2800" dirty="0">
              <a:latin typeface="Arial"/>
              <a:cs typeface="Arial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07074" y="911176"/>
            <a:ext cx="8786592" cy="52629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>
                <a:latin typeface="Arial"/>
                <a:cs typeface="Arial"/>
              </a:rPr>
              <a:t>Με την εντολή </a:t>
            </a:r>
            <a:r>
              <a:rPr lang="en-GB" dirty="0" err="1" smtClean="0">
                <a:latin typeface="Arial"/>
                <a:cs typeface="Arial"/>
              </a:rPr>
              <a:t>chmod</a:t>
            </a:r>
            <a:r>
              <a:rPr lang="el-GR" dirty="0" smtClean="0">
                <a:latin typeface="Arial"/>
                <a:cs typeface="Arial"/>
              </a:rPr>
              <a:t> μπορούμε να τροποποιήσουμε τα δικαιώματα σε ένα αρχείο.</a:t>
            </a:r>
          </a:p>
          <a:p>
            <a:endParaRPr lang="el-GR" sz="2400" dirty="0">
              <a:latin typeface="Arial"/>
              <a:cs typeface="Arial"/>
            </a:endParaRPr>
          </a:p>
          <a:p>
            <a:r>
              <a:rPr lang="el-GR" dirty="0" smtClean="0">
                <a:latin typeface="Arial"/>
                <a:cs typeface="Arial"/>
              </a:rPr>
              <a:t>Θέλουμε το αρχείο </a:t>
            </a:r>
            <a:r>
              <a:rPr lang="en-GB" dirty="0" smtClean="0">
                <a:latin typeface="Arial"/>
                <a:cs typeface="Arial"/>
              </a:rPr>
              <a:t>file1r </a:t>
            </a:r>
            <a:r>
              <a:rPr lang="el-GR" dirty="0" smtClean="0">
                <a:latin typeface="Arial"/>
                <a:cs typeface="Arial"/>
              </a:rPr>
              <a:t>να είναι προσβάσιμο μόνο για ανάγνωση μόνο σε εμάς ως χρήστη.</a:t>
            </a:r>
            <a:endParaRPr lang="el-GR" sz="2400" dirty="0">
              <a:latin typeface="Arial"/>
              <a:cs typeface="Arial"/>
            </a:endParaRPr>
          </a:p>
          <a:p>
            <a:r>
              <a:rPr lang="en-GB" sz="2400" dirty="0" smtClean="0">
                <a:latin typeface="Arial"/>
                <a:cs typeface="Arial"/>
              </a:rPr>
              <a:t>r--------</a:t>
            </a:r>
            <a:endParaRPr lang="en-GB" sz="2400" dirty="0">
              <a:latin typeface="Arial"/>
              <a:cs typeface="Arial"/>
            </a:endParaRPr>
          </a:p>
          <a:p>
            <a:endParaRPr lang="el-GR" dirty="0" smtClean="0">
              <a:latin typeface="Arial"/>
              <a:cs typeface="Arial"/>
            </a:endParaRPr>
          </a:p>
          <a:p>
            <a:r>
              <a:rPr lang="el-GR" dirty="0" smtClean="0">
                <a:latin typeface="Arial"/>
                <a:cs typeface="Arial"/>
              </a:rPr>
              <a:t>Οπότε, εκτελούμε</a:t>
            </a:r>
            <a:r>
              <a:rPr lang="en-GB" dirty="0" smtClean="0">
                <a:latin typeface="Arial"/>
                <a:cs typeface="Arial"/>
              </a:rPr>
              <a:t>:</a:t>
            </a:r>
          </a:p>
          <a:p>
            <a:r>
              <a:rPr lang="en-GB" dirty="0" err="1">
                <a:solidFill>
                  <a:srgbClr val="FF0000"/>
                </a:solidFill>
                <a:latin typeface="Arial"/>
                <a:cs typeface="Arial"/>
              </a:rPr>
              <a:t>c</a:t>
            </a:r>
            <a:r>
              <a:rPr lang="en-GB" dirty="0" err="1" smtClean="0">
                <a:solidFill>
                  <a:srgbClr val="FF0000"/>
                </a:solidFill>
                <a:latin typeface="Arial"/>
                <a:cs typeface="Arial"/>
              </a:rPr>
              <a:t>hmod</a:t>
            </a:r>
            <a:r>
              <a:rPr lang="en-GB" dirty="0" smtClean="0">
                <a:solidFill>
                  <a:srgbClr val="FF0000"/>
                </a:solidFill>
                <a:latin typeface="Arial"/>
                <a:cs typeface="Arial"/>
              </a:rPr>
              <a:t> 400 file1r</a:t>
            </a:r>
          </a:p>
          <a:p>
            <a:endParaRPr lang="en-GB" dirty="0">
              <a:solidFill>
                <a:srgbClr val="FF0000"/>
              </a:solidFill>
              <a:latin typeface="Arial"/>
              <a:cs typeface="Arial"/>
            </a:endParaRPr>
          </a:p>
          <a:p>
            <a:r>
              <a:rPr lang="el-GR" dirty="0" smtClean="0">
                <a:latin typeface="Arial"/>
                <a:cs typeface="Arial"/>
              </a:rPr>
              <a:t>Προσπαθήστε τώρα να γράψετε κάποιο όνομα μέσα στο </a:t>
            </a:r>
            <a:r>
              <a:rPr lang="en-GB" dirty="0" smtClean="0">
                <a:latin typeface="Arial"/>
                <a:cs typeface="Arial"/>
              </a:rPr>
              <a:t>file1r </a:t>
            </a:r>
            <a:r>
              <a:rPr lang="el-GR" dirty="0" smtClean="0">
                <a:latin typeface="Arial"/>
                <a:cs typeface="Arial"/>
              </a:rPr>
              <a:t>με την εντολή </a:t>
            </a:r>
            <a:r>
              <a:rPr lang="en-GB" dirty="0" smtClean="0">
                <a:latin typeface="Arial"/>
                <a:cs typeface="Arial"/>
              </a:rPr>
              <a:t>cat</a:t>
            </a:r>
            <a:r>
              <a:rPr lang="el-GR" dirty="0" smtClean="0">
                <a:latin typeface="Arial"/>
                <a:cs typeface="Arial"/>
              </a:rPr>
              <a:t>,</a:t>
            </a:r>
            <a:r>
              <a:rPr lang="en-GB" dirty="0" smtClean="0">
                <a:latin typeface="Arial"/>
                <a:cs typeface="Arial"/>
              </a:rPr>
              <a:t> </a:t>
            </a:r>
            <a:r>
              <a:rPr lang="el-GR" dirty="0" smtClean="0">
                <a:latin typeface="Arial"/>
                <a:cs typeface="Arial"/>
              </a:rPr>
              <a:t>όπως κάνατε πριν.</a:t>
            </a:r>
          </a:p>
          <a:p>
            <a:r>
              <a:rPr lang="el-GR" dirty="0" smtClean="0">
                <a:latin typeface="Arial"/>
                <a:cs typeface="Arial"/>
              </a:rPr>
              <a:t>Σας το επιτρέπει το σύστημα?</a:t>
            </a:r>
          </a:p>
          <a:p>
            <a:endParaRPr lang="el-GR" dirty="0">
              <a:latin typeface="Arial"/>
              <a:cs typeface="Arial"/>
            </a:endParaRPr>
          </a:p>
          <a:p>
            <a:r>
              <a:rPr lang="el-GR" dirty="0" smtClean="0">
                <a:latin typeface="Arial"/>
                <a:cs typeface="Arial"/>
              </a:rPr>
              <a:t>Αλλάξτε τα δικαιώματα του </a:t>
            </a:r>
            <a:r>
              <a:rPr lang="en-GB" dirty="0" smtClean="0">
                <a:latin typeface="Arial"/>
                <a:cs typeface="Arial"/>
              </a:rPr>
              <a:t>file1r </a:t>
            </a:r>
            <a:r>
              <a:rPr lang="el-GR" dirty="0" smtClean="0">
                <a:latin typeface="Arial"/>
                <a:cs typeface="Arial"/>
              </a:rPr>
              <a:t>σε</a:t>
            </a:r>
            <a:r>
              <a:rPr lang="en-GB" dirty="0" smtClean="0">
                <a:latin typeface="Arial"/>
                <a:cs typeface="Arial"/>
              </a:rPr>
              <a:t>:</a:t>
            </a:r>
          </a:p>
          <a:p>
            <a:r>
              <a:rPr lang="en-GB" dirty="0" err="1" smtClean="0">
                <a:latin typeface="Arial"/>
                <a:cs typeface="Arial"/>
              </a:rPr>
              <a:t>rw</a:t>
            </a:r>
            <a:r>
              <a:rPr lang="en-GB" dirty="0" smtClean="0">
                <a:latin typeface="Arial"/>
                <a:cs typeface="Arial"/>
              </a:rPr>
              <a:t>-------</a:t>
            </a:r>
            <a:endParaRPr lang="el-GR" dirty="0" smtClean="0">
              <a:latin typeface="Arial"/>
              <a:cs typeface="Arial"/>
            </a:endParaRPr>
          </a:p>
          <a:p>
            <a:r>
              <a:rPr lang="el-GR" dirty="0" smtClean="0">
                <a:latin typeface="Arial"/>
                <a:cs typeface="Arial"/>
              </a:rPr>
              <a:t>Ποιό νούμερο χρειάζεστε στο </a:t>
            </a:r>
            <a:r>
              <a:rPr lang="en-GB" dirty="0" err="1" smtClean="0">
                <a:latin typeface="Arial"/>
                <a:cs typeface="Arial"/>
              </a:rPr>
              <a:t>chmod</a:t>
            </a:r>
            <a:r>
              <a:rPr lang="en-GB" dirty="0" smtClean="0">
                <a:latin typeface="Arial"/>
                <a:cs typeface="Arial"/>
              </a:rPr>
              <a:t>?</a:t>
            </a:r>
          </a:p>
          <a:p>
            <a:r>
              <a:rPr lang="el-GR" dirty="0" smtClean="0">
                <a:latin typeface="Arial"/>
                <a:cs typeface="Arial"/>
              </a:rPr>
              <a:t>Αφού αλλάξατε τα δικαιώματα, μπορείτε </a:t>
            </a:r>
            <a:r>
              <a:rPr lang="el-GR" dirty="0">
                <a:latin typeface="Arial"/>
                <a:cs typeface="Arial"/>
              </a:rPr>
              <a:t>να γράψετε κάποιο όνομα μέσα στο </a:t>
            </a:r>
            <a:r>
              <a:rPr lang="en-GB" dirty="0">
                <a:latin typeface="Arial"/>
                <a:cs typeface="Arial"/>
              </a:rPr>
              <a:t>file1r </a:t>
            </a:r>
            <a:r>
              <a:rPr lang="el-GR" dirty="0">
                <a:latin typeface="Arial"/>
                <a:cs typeface="Arial"/>
              </a:rPr>
              <a:t>με την εντολή </a:t>
            </a:r>
            <a:r>
              <a:rPr lang="en-GB" dirty="0" smtClean="0">
                <a:latin typeface="Arial"/>
                <a:cs typeface="Arial"/>
              </a:rPr>
              <a:t>cat</a:t>
            </a:r>
            <a:r>
              <a:rPr lang="el-GR" dirty="0" smtClean="0">
                <a:latin typeface="Arial"/>
                <a:cs typeface="Arial"/>
              </a:rPr>
              <a:t>?</a:t>
            </a:r>
            <a:endParaRPr lang="en-GB" dirty="0" smtClean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14673365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23300"/>
          </a:xfrm>
        </p:spPr>
        <p:txBody>
          <a:bodyPr>
            <a:normAutofit/>
          </a:bodyPr>
          <a:lstStyle/>
          <a:p>
            <a:r>
              <a:rPr lang="el-GR" sz="2800" dirty="0" smtClean="0">
                <a:latin typeface="Arial"/>
                <a:cs typeface="Arial"/>
              </a:rPr>
              <a:t>Η εντολή </a:t>
            </a:r>
            <a:r>
              <a:rPr lang="en-GB" sz="2800" dirty="0" err="1" smtClean="0">
                <a:latin typeface="Arial"/>
                <a:cs typeface="Arial"/>
              </a:rPr>
              <a:t>wc</a:t>
            </a:r>
            <a:r>
              <a:rPr lang="en-GB" sz="2800" dirty="0" smtClean="0">
                <a:latin typeface="Arial"/>
                <a:cs typeface="Arial"/>
              </a:rPr>
              <a:t> (word count)</a:t>
            </a:r>
            <a:endParaRPr lang="en-US" sz="2800" dirty="0">
              <a:latin typeface="Arial"/>
              <a:cs typeface="Arial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07074" y="1214902"/>
            <a:ext cx="8786592" cy="45243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>
                <a:latin typeface="Arial"/>
                <a:cs typeface="Arial"/>
              </a:rPr>
              <a:t>Με την εντολή </a:t>
            </a:r>
            <a:r>
              <a:rPr lang="en-GB" dirty="0" err="1" smtClean="0">
                <a:latin typeface="Arial"/>
                <a:cs typeface="Arial"/>
              </a:rPr>
              <a:t>wc</a:t>
            </a:r>
            <a:r>
              <a:rPr lang="en-GB" dirty="0" smtClean="0">
                <a:latin typeface="Arial"/>
                <a:cs typeface="Arial"/>
              </a:rPr>
              <a:t> (word count) </a:t>
            </a:r>
            <a:r>
              <a:rPr lang="el-GR" dirty="0" smtClean="0">
                <a:latin typeface="Arial"/>
                <a:cs typeface="Arial"/>
              </a:rPr>
              <a:t>μπορούμε να μετρήσουμε τον αριθμό των γραμμών ή των λέξεων ή των χαρακτήρων σε ένα αρχείο</a:t>
            </a:r>
          </a:p>
          <a:p>
            <a:endParaRPr lang="en-GB" dirty="0" smtClean="0">
              <a:latin typeface="Arial"/>
              <a:cs typeface="Arial"/>
            </a:endParaRPr>
          </a:p>
          <a:p>
            <a:r>
              <a:rPr lang="el-GR" dirty="0" smtClean="0">
                <a:latin typeface="Arial"/>
                <a:cs typeface="Arial"/>
              </a:rPr>
              <a:t>Για να μετρήσουμε τις γραμμές, λέξεις, χαρακτήρες του αρχείου </a:t>
            </a:r>
            <a:r>
              <a:rPr lang="en-GB" dirty="0" smtClean="0">
                <a:latin typeface="Arial"/>
                <a:cs typeface="Arial"/>
              </a:rPr>
              <a:t>file1r</a:t>
            </a:r>
            <a:r>
              <a:rPr lang="el-GR" dirty="0" smtClean="0">
                <a:latin typeface="Arial"/>
                <a:cs typeface="Arial"/>
              </a:rPr>
              <a:t> ταυτόχρονα εκτελούμε</a:t>
            </a:r>
            <a:r>
              <a:rPr lang="en-GB" dirty="0" smtClean="0">
                <a:latin typeface="Arial"/>
                <a:cs typeface="Arial"/>
              </a:rPr>
              <a:t>:</a:t>
            </a:r>
          </a:p>
          <a:p>
            <a:r>
              <a:rPr lang="en-GB" dirty="0" err="1" smtClean="0">
                <a:solidFill>
                  <a:srgbClr val="FF0000"/>
                </a:solidFill>
                <a:latin typeface="Arial"/>
                <a:cs typeface="Arial"/>
              </a:rPr>
              <a:t>wc</a:t>
            </a:r>
            <a:r>
              <a:rPr lang="en-GB" dirty="0" smtClean="0">
                <a:solidFill>
                  <a:srgbClr val="FF0000"/>
                </a:solidFill>
                <a:latin typeface="Arial"/>
                <a:cs typeface="Arial"/>
              </a:rPr>
              <a:t> file1r</a:t>
            </a:r>
          </a:p>
          <a:p>
            <a:endParaRPr lang="en-GB" dirty="0">
              <a:latin typeface="Arial"/>
              <a:cs typeface="Arial"/>
            </a:endParaRPr>
          </a:p>
          <a:p>
            <a:r>
              <a:rPr lang="el-GR" dirty="0" smtClean="0">
                <a:latin typeface="Arial"/>
                <a:cs typeface="Arial"/>
              </a:rPr>
              <a:t>Για να </a:t>
            </a:r>
            <a:r>
              <a:rPr lang="el-GR" dirty="0">
                <a:latin typeface="Arial"/>
                <a:cs typeface="Arial"/>
              </a:rPr>
              <a:t>μετρήσουμε </a:t>
            </a:r>
            <a:r>
              <a:rPr lang="el-GR" dirty="0" smtClean="0">
                <a:latin typeface="Arial"/>
                <a:cs typeface="Arial"/>
              </a:rPr>
              <a:t>μόνο τις γραμμές</a:t>
            </a:r>
            <a:r>
              <a:rPr lang="en-GB" dirty="0" smtClean="0">
                <a:latin typeface="Arial"/>
                <a:cs typeface="Arial"/>
              </a:rPr>
              <a:t> (lines)</a:t>
            </a:r>
            <a:r>
              <a:rPr lang="el-GR" dirty="0" smtClean="0">
                <a:latin typeface="Arial"/>
                <a:cs typeface="Arial"/>
              </a:rPr>
              <a:t> του </a:t>
            </a:r>
            <a:r>
              <a:rPr lang="el-GR" dirty="0">
                <a:latin typeface="Arial"/>
                <a:cs typeface="Arial"/>
              </a:rPr>
              <a:t>αρχείου </a:t>
            </a:r>
            <a:r>
              <a:rPr lang="en-GB" dirty="0">
                <a:latin typeface="Arial"/>
                <a:cs typeface="Arial"/>
              </a:rPr>
              <a:t>file1r</a:t>
            </a:r>
            <a:r>
              <a:rPr lang="el-GR" dirty="0">
                <a:latin typeface="Arial"/>
                <a:cs typeface="Arial"/>
              </a:rPr>
              <a:t> </a:t>
            </a:r>
            <a:r>
              <a:rPr lang="el-GR" dirty="0" smtClean="0">
                <a:latin typeface="Arial"/>
                <a:cs typeface="Arial"/>
              </a:rPr>
              <a:t>εκτελούμε</a:t>
            </a:r>
            <a:r>
              <a:rPr lang="en-GB" dirty="0" smtClean="0">
                <a:latin typeface="Arial"/>
                <a:cs typeface="Arial"/>
              </a:rPr>
              <a:t>:</a:t>
            </a:r>
            <a:endParaRPr lang="el-GR" dirty="0" smtClean="0">
              <a:latin typeface="Arial"/>
              <a:cs typeface="Arial"/>
            </a:endParaRPr>
          </a:p>
          <a:p>
            <a:r>
              <a:rPr lang="en-US" dirty="0">
                <a:solidFill>
                  <a:srgbClr val="FF0000"/>
                </a:solidFill>
                <a:latin typeface="Arial"/>
                <a:cs typeface="Arial"/>
              </a:rPr>
              <a:t>w</a:t>
            </a:r>
            <a:r>
              <a:rPr lang="en-GB" dirty="0" smtClean="0">
                <a:solidFill>
                  <a:srgbClr val="FF0000"/>
                </a:solidFill>
                <a:latin typeface="Arial"/>
                <a:cs typeface="Arial"/>
              </a:rPr>
              <a:t>c –l file1r</a:t>
            </a:r>
          </a:p>
          <a:p>
            <a:endParaRPr lang="en-GB" dirty="0">
              <a:latin typeface="Arial"/>
              <a:cs typeface="Arial"/>
            </a:endParaRPr>
          </a:p>
          <a:p>
            <a:r>
              <a:rPr lang="el-GR" dirty="0" smtClean="0">
                <a:latin typeface="Arial"/>
                <a:cs typeface="Arial"/>
              </a:rPr>
              <a:t>Για να </a:t>
            </a:r>
            <a:r>
              <a:rPr lang="el-GR" dirty="0">
                <a:latin typeface="Arial"/>
                <a:cs typeface="Arial"/>
              </a:rPr>
              <a:t>μετρήσουμε μόνο τις </a:t>
            </a:r>
            <a:r>
              <a:rPr lang="el-GR" dirty="0" smtClean="0">
                <a:latin typeface="Arial"/>
                <a:cs typeface="Arial"/>
              </a:rPr>
              <a:t>λέξεις</a:t>
            </a:r>
            <a:r>
              <a:rPr lang="en-GB" dirty="0" smtClean="0">
                <a:latin typeface="Arial"/>
                <a:cs typeface="Arial"/>
              </a:rPr>
              <a:t> (words)</a:t>
            </a:r>
            <a:r>
              <a:rPr lang="el-GR" dirty="0" smtClean="0">
                <a:latin typeface="Arial"/>
                <a:cs typeface="Arial"/>
              </a:rPr>
              <a:t> </a:t>
            </a:r>
            <a:r>
              <a:rPr lang="el-GR" dirty="0">
                <a:latin typeface="Arial"/>
                <a:cs typeface="Arial"/>
              </a:rPr>
              <a:t>του αρχείου </a:t>
            </a:r>
            <a:r>
              <a:rPr lang="en-GB" dirty="0">
                <a:latin typeface="Arial"/>
                <a:cs typeface="Arial"/>
              </a:rPr>
              <a:t>file1r</a:t>
            </a:r>
            <a:r>
              <a:rPr lang="el-GR" dirty="0">
                <a:latin typeface="Arial"/>
                <a:cs typeface="Arial"/>
              </a:rPr>
              <a:t> </a:t>
            </a:r>
            <a:r>
              <a:rPr lang="el-GR" dirty="0" smtClean="0">
                <a:latin typeface="Arial"/>
                <a:cs typeface="Arial"/>
              </a:rPr>
              <a:t>εκτελούμε</a:t>
            </a:r>
            <a:r>
              <a:rPr lang="en-GB" dirty="0" smtClean="0">
                <a:latin typeface="Arial"/>
                <a:cs typeface="Arial"/>
              </a:rPr>
              <a:t>:</a:t>
            </a:r>
            <a:endParaRPr lang="el-GR" dirty="0">
              <a:latin typeface="Arial"/>
              <a:cs typeface="Arial"/>
            </a:endParaRPr>
          </a:p>
          <a:p>
            <a:r>
              <a:rPr lang="en-GB" dirty="0" err="1" smtClean="0">
                <a:solidFill>
                  <a:srgbClr val="FF0000"/>
                </a:solidFill>
                <a:latin typeface="Arial"/>
                <a:cs typeface="Arial"/>
              </a:rPr>
              <a:t>wc</a:t>
            </a:r>
            <a:r>
              <a:rPr lang="en-GB" dirty="0" smtClean="0">
                <a:solidFill>
                  <a:srgbClr val="FF0000"/>
                </a:solidFill>
                <a:latin typeface="Arial"/>
                <a:cs typeface="Arial"/>
              </a:rPr>
              <a:t> –w file1r</a:t>
            </a:r>
          </a:p>
          <a:p>
            <a:endParaRPr lang="en-GB" dirty="0">
              <a:latin typeface="Arial"/>
              <a:cs typeface="Arial"/>
            </a:endParaRPr>
          </a:p>
          <a:p>
            <a:r>
              <a:rPr lang="el-GR" dirty="0" smtClean="0">
                <a:latin typeface="Arial"/>
                <a:cs typeface="Arial"/>
              </a:rPr>
              <a:t>Για να </a:t>
            </a:r>
            <a:r>
              <a:rPr lang="el-GR" dirty="0">
                <a:latin typeface="Arial"/>
                <a:cs typeface="Arial"/>
              </a:rPr>
              <a:t>μετρήσουμε μόνο </a:t>
            </a:r>
            <a:r>
              <a:rPr lang="el-GR" dirty="0" smtClean="0">
                <a:latin typeface="Arial"/>
                <a:cs typeface="Arial"/>
              </a:rPr>
              <a:t>τους χαρακτήρες</a:t>
            </a:r>
            <a:r>
              <a:rPr lang="en-GB" dirty="0" smtClean="0">
                <a:latin typeface="Arial"/>
                <a:cs typeface="Arial"/>
              </a:rPr>
              <a:t> (characters)</a:t>
            </a:r>
            <a:r>
              <a:rPr lang="el-GR" dirty="0" smtClean="0">
                <a:latin typeface="Arial"/>
                <a:cs typeface="Arial"/>
              </a:rPr>
              <a:t> του </a:t>
            </a:r>
            <a:r>
              <a:rPr lang="el-GR" dirty="0">
                <a:latin typeface="Arial"/>
                <a:cs typeface="Arial"/>
              </a:rPr>
              <a:t>αρχείου </a:t>
            </a:r>
            <a:r>
              <a:rPr lang="en-GB" dirty="0">
                <a:latin typeface="Arial"/>
                <a:cs typeface="Arial"/>
              </a:rPr>
              <a:t>file1r</a:t>
            </a:r>
            <a:r>
              <a:rPr lang="el-GR" dirty="0">
                <a:latin typeface="Arial"/>
                <a:cs typeface="Arial"/>
              </a:rPr>
              <a:t> εκτελούμε</a:t>
            </a:r>
            <a:r>
              <a:rPr lang="en-GB" dirty="0">
                <a:latin typeface="Arial"/>
                <a:cs typeface="Arial"/>
              </a:rPr>
              <a:t>:</a:t>
            </a:r>
            <a:endParaRPr lang="el-GR" dirty="0">
              <a:latin typeface="Arial"/>
              <a:cs typeface="Arial"/>
            </a:endParaRPr>
          </a:p>
          <a:p>
            <a:r>
              <a:rPr lang="en-GB" dirty="0" err="1">
                <a:solidFill>
                  <a:srgbClr val="FF0000"/>
                </a:solidFill>
                <a:latin typeface="Arial"/>
                <a:cs typeface="Arial"/>
              </a:rPr>
              <a:t>wc</a:t>
            </a:r>
            <a:r>
              <a:rPr lang="en-GB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lang="en-GB" dirty="0" smtClean="0">
                <a:solidFill>
                  <a:srgbClr val="FF0000"/>
                </a:solidFill>
                <a:latin typeface="Arial"/>
                <a:cs typeface="Arial"/>
              </a:rPr>
              <a:t>–c </a:t>
            </a:r>
            <a:r>
              <a:rPr lang="en-GB" dirty="0">
                <a:solidFill>
                  <a:srgbClr val="FF0000"/>
                </a:solidFill>
                <a:latin typeface="Arial"/>
                <a:cs typeface="Arial"/>
              </a:rPr>
              <a:t>file1r</a:t>
            </a:r>
          </a:p>
          <a:p>
            <a:endParaRPr lang="en-GB" dirty="0" smtClean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36865884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2800" dirty="0">
                <a:latin typeface="Arial"/>
                <a:cs typeface="Arial"/>
              </a:rPr>
              <a:t>d</a:t>
            </a:r>
            <a:r>
              <a:rPr lang="en-GB" sz="2800" dirty="0" smtClean="0">
                <a:latin typeface="Arial"/>
                <a:cs typeface="Arial"/>
              </a:rPr>
              <a:t>u: </a:t>
            </a:r>
            <a:r>
              <a:rPr lang="el-GR" sz="2800" dirty="0" smtClean="0">
                <a:latin typeface="Arial"/>
                <a:cs typeface="Arial"/>
              </a:rPr>
              <a:t>Υπολογισμός μεγέθους αρχείων/καταλόγων</a:t>
            </a:r>
            <a:endParaRPr lang="en-US" sz="2800" dirty="0">
              <a:latin typeface="Arial"/>
              <a:cs typeface="Arial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l-GR" sz="1800" dirty="0" smtClean="0">
                <a:latin typeface="Arial"/>
                <a:cs typeface="Arial"/>
              </a:rPr>
              <a:t>Με την εντολή </a:t>
            </a:r>
            <a:r>
              <a:rPr lang="en-GB" sz="1800" dirty="0" smtClean="0">
                <a:latin typeface="Arial"/>
                <a:cs typeface="Arial"/>
              </a:rPr>
              <a:t>du </a:t>
            </a:r>
            <a:r>
              <a:rPr lang="el-GR" sz="1800" dirty="0" smtClean="0">
                <a:latin typeface="Arial"/>
                <a:cs typeface="Arial"/>
              </a:rPr>
              <a:t>που σημαίνει </a:t>
            </a:r>
            <a:r>
              <a:rPr lang="en-GB" sz="1800" dirty="0" smtClean="0">
                <a:latin typeface="Arial"/>
                <a:cs typeface="Arial"/>
              </a:rPr>
              <a:t>disk usage</a:t>
            </a:r>
            <a:r>
              <a:rPr lang="el-GR" sz="1800" dirty="0" smtClean="0">
                <a:latin typeface="Arial"/>
                <a:cs typeface="Arial"/>
              </a:rPr>
              <a:t> μπορούμε να μετρήσουμε το μέγεθος αρχείων ή καταλόγων μαζί με τους υποκατάλογούς τους.</a:t>
            </a:r>
          </a:p>
          <a:p>
            <a:pPr marL="0" indent="0">
              <a:buNone/>
            </a:pPr>
            <a:endParaRPr lang="el-GR" sz="1800" dirty="0">
              <a:latin typeface="Arial"/>
              <a:cs typeface="Arial"/>
            </a:endParaRPr>
          </a:p>
          <a:p>
            <a:pPr marL="0" indent="0">
              <a:buNone/>
            </a:pPr>
            <a:r>
              <a:rPr lang="el-GR" sz="1800" dirty="0" smtClean="0">
                <a:latin typeface="Arial"/>
                <a:cs typeface="Arial"/>
              </a:rPr>
              <a:t>Για να γίνει η μέτρηση σε </a:t>
            </a:r>
            <a:r>
              <a:rPr lang="en-GB" sz="1800" dirty="0" smtClean="0">
                <a:latin typeface="Arial"/>
                <a:cs typeface="Arial"/>
              </a:rPr>
              <a:t>megabytes </a:t>
            </a:r>
            <a:r>
              <a:rPr lang="el-GR" sz="1800" dirty="0" smtClean="0">
                <a:latin typeface="Arial"/>
                <a:cs typeface="Arial"/>
              </a:rPr>
              <a:t>χρησιμοποιούμε την παράμετρο –</a:t>
            </a:r>
            <a:r>
              <a:rPr lang="en-GB" sz="1800" dirty="0" smtClean="0">
                <a:latin typeface="Arial"/>
                <a:cs typeface="Arial"/>
              </a:rPr>
              <a:t>m</a:t>
            </a:r>
          </a:p>
          <a:p>
            <a:pPr marL="0" indent="0">
              <a:buNone/>
            </a:pPr>
            <a:endParaRPr lang="en-GB" sz="1800" dirty="0">
              <a:latin typeface="Arial"/>
              <a:cs typeface="Arial"/>
            </a:endParaRPr>
          </a:p>
          <a:p>
            <a:pPr marL="0" indent="0">
              <a:buNone/>
            </a:pPr>
            <a:r>
              <a:rPr lang="el-GR" sz="1800" dirty="0" smtClean="0">
                <a:latin typeface="Arial"/>
                <a:cs typeface="Arial"/>
              </a:rPr>
              <a:t>Με την παρακάτω εντολή μετρούμε πόσο χώρο (σε </a:t>
            </a:r>
            <a:r>
              <a:rPr lang="en-GB" sz="1800" dirty="0" smtClean="0">
                <a:latin typeface="Arial"/>
                <a:cs typeface="Arial"/>
              </a:rPr>
              <a:t>megabytes</a:t>
            </a:r>
            <a:r>
              <a:rPr lang="el-GR" sz="1800" dirty="0" smtClean="0">
                <a:latin typeface="Arial"/>
                <a:cs typeface="Arial"/>
              </a:rPr>
              <a:t>) καταλαμβάνει ο κατάλογος </a:t>
            </a:r>
            <a:r>
              <a:rPr lang="en-GB" sz="1800" dirty="0" smtClean="0">
                <a:latin typeface="Arial"/>
                <a:cs typeface="Arial"/>
              </a:rPr>
              <a:t>Desktop </a:t>
            </a:r>
            <a:r>
              <a:rPr lang="el-GR" sz="1800" dirty="0" smtClean="0">
                <a:latin typeface="Arial"/>
                <a:cs typeface="Arial"/>
              </a:rPr>
              <a:t>μαζί με τους υποκαταλόγους του</a:t>
            </a:r>
            <a:r>
              <a:rPr lang="en-GB" sz="1800" dirty="0" smtClean="0">
                <a:latin typeface="Arial"/>
                <a:cs typeface="Arial"/>
              </a:rPr>
              <a:t>.</a:t>
            </a:r>
          </a:p>
          <a:p>
            <a:pPr marL="0" indent="0">
              <a:buNone/>
            </a:pPr>
            <a:endParaRPr lang="en-GB" sz="1800" dirty="0">
              <a:latin typeface="Arial"/>
              <a:cs typeface="Arial"/>
            </a:endParaRPr>
          </a:p>
          <a:p>
            <a:pPr marL="0" indent="0">
              <a:buNone/>
            </a:pPr>
            <a:r>
              <a:rPr lang="en-GB" sz="1800" dirty="0">
                <a:solidFill>
                  <a:srgbClr val="FF0000"/>
                </a:solidFill>
                <a:latin typeface="Arial"/>
                <a:cs typeface="Arial"/>
              </a:rPr>
              <a:t>d</a:t>
            </a:r>
            <a:r>
              <a:rPr lang="en-GB" sz="1800" dirty="0" smtClean="0">
                <a:solidFill>
                  <a:srgbClr val="FF0000"/>
                </a:solidFill>
                <a:latin typeface="Arial"/>
                <a:cs typeface="Arial"/>
              </a:rPr>
              <a:t>u –m Desktop</a:t>
            </a:r>
            <a:endParaRPr lang="en-US" sz="1800" dirty="0">
              <a:solidFill>
                <a:srgbClr val="FF0000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08512132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23300"/>
          </a:xfrm>
        </p:spPr>
        <p:txBody>
          <a:bodyPr>
            <a:normAutofit/>
          </a:bodyPr>
          <a:lstStyle/>
          <a:p>
            <a:r>
              <a:rPr lang="el-GR" sz="2800" dirty="0" smtClean="0">
                <a:latin typeface="Arial"/>
                <a:cs typeface="Arial"/>
              </a:rPr>
              <a:t>Η εντολή </a:t>
            </a:r>
            <a:r>
              <a:rPr lang="en-GB" sz="2800" dirty="0" smtClean="0">
                <a:latin typeface="Arial"/>
                <a:cs typeface="Arial"/>
              </a:rPr>
              <a:t>sort</a:t>
            </a:r>
            <a:endParaRPr lang="en-US" sz="2800" dirty="0">
              <a:latin typeface="Arial"/>
              <a:cs typeface="Arial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07074" y="1214902"/>
            <a:ext cx="878659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>
                <a:latin typeface="Arial"/>
                <a:cs typeface="Arial"/>
              </a:rPr>
              <a:t>Με την εντολή </a:t>
            </a:r>
            <a:r>
              <a:rPr lang="en-GB" dirty="0" smtClean="0">
                <a:latin typeface="Arial"/>
                <a:cs typeface="Arial"/>
              </a:rPr>
              <a:t>sort </a:t>
            </a:r>
            <a:r>
              <a:rPr lang="el-GR" dirty="0" smtClean="0">
                <a:latin typeface="Arial"/>
                <a:cs typeface="Arial"/>
              </a:rPr>
              <a:t>μπορούμε να τακτοποιήσουμε τις γραμμές ενός αρχείου αλφαβητικά.</a:t>
            </a:r>
            <a:endParaRPr lang="en-GB" dirty="0" smtClean="0">
              <a:latin typeface="Arial"/>
              <a:cs typeface="Arial"/>
            </a:endParaRPr>
          </a:p>
          <a:p>
            <a:r>
              <a:rPr lang="en-GB" dirty="0">
                <a:solidFill>
                  <a:srgbClr val="FF0000"/>
                </a:solidFill>
                <a:latin typeface="Arial"/>
                <a:cs typeface="Arial"/>
              </a:rPr>
              <a:t>s</a:t>
            </a:r>
            <a:r>
              <a:rPr lang="en-GB" dirty="0" smtClean="0">
                <a:solidFill>
                  <a:srgbClr val="FF0000"/>
                </a:solidFill>
                <a:latin typeface="Arial"/>
                <a:cs typeface="Arial"/>
              </a:rPr>
              <a:t>ort file1 &gt; file1_sorted</a:t>
            </a:r>
            <a:endParaRPr lang="el-GR" dirty="0" smtClean="0">
              <a:solidFill>
                <a:srgbClr val="FF0000"/>
              </a:solidFill>
              <a:latin typeface="Arial"/>
              <a:cs typeface="Arial"/>
            </a:endParaRPr>
          </a:p>
        </p:txBody>
      </p:sp>
      <p:sp>
        <p:nvSpPr>
          <p:cNvPr id="4" name="Folded Corner 3"/>
          <p:cNvSpPr/>
          <p:nvPr/>
        </p:nvSpPr>
        <p:spPr>
          <a:xfrm>
            <a:off x="2180710" y="2718326"/>
            <a:ext cx="1561431" cy="1949779"/>
          </a:xfrm>
          <a:prstGeom prst="foldedCorner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en-GB" dirty="0" smtClean="0"/>
          </a:p>
          <a:p>
            <a:r>
              <a:rPr lang="en-GB" dirty="0" smtClean="0">
                <a:solidFill>
                  <a:schemeClr val="bg1"/>
                </a:solidFill>
                <a:latin typeface="Arial"/>
                <a:cs typeface="Arial"/>
              </a:rPr>
              <a:t>5 </a:t>
            </a:r>
            <a:r>
              <a:rPr lang="en-GB" dirty="0" err="1" smtClean="0">
                <a:solidFill>
                  <a:schemeClr val="bg1"/>
                </a:solidFill>
                <a:latin typeface="Arial"/>
                <a:cs typeface="Arial"/>
              </a:rPr>
              <a:t>eleni</a:t>
            </a:r>
            <a:endParaRPr lang="en-GB" dirty="0" smtClean="0">
              <a:solidFill>
                <a:schemeClr val="bg1"/>
              </a:solidFill>
              <a:latin typeface="Arial"/>
              <a:cs typeface="Arial"/>
            </a:endParaRPr>
          </a:p>
          <a:p>
            <a:r>
              <a:rPr lang="en-GB" dirty="0" smtClean="0">
                <a:solidFill>
                  <a:schemeClr val="bg1"/>
                </a:solidFill>
                <a:latin typeface="Arial"/>
                <a:cs typeface="Arial"/>
              </a:rPr>
              <a:t>1 </a:t>
            </a:r>
            <a:r>
              <a:rPr lang="en-GB" dirty="0" err="1" smtClean="0">
                <a:solidFill>
                  <a:schemeClr val="bg1"/>
                </a:solidFill>
                <a:latin typeface="Arial"/>
                <a:cs typeface="Arial"/>
              </a:rPr>
              <a:t>maria</a:t>
            </a:r>
            <a:endParaRPr lang="en-GB" dirty="0" smtClean="0">
              <a:solidFill>
                <a:schemeClr val="bg1"/>
              </a:solidFill>
              <a:latin typeface="Arial"/>
              <a:cs typeface="Arial"/>
            </a:endParaRPr>
          </a:p>
          <a:p>
            <a:r>
              <a:rPr lang="en-GB" dirty="0" smtClean="0">
                <a:solidFill>
                  <a:schemeClr val="bg1"/>
                </a:solidFill>
                <a:latin typeface="Arial"/>
                <a:cs typeface="Arial"/>
              </a:rPr>
              <a:t>4 </a:t>
            </a:r>
            <a:r>
              <a:rPr lang="en-GB" dirty="0" err="1" smtClean="0">
                <a:solidFill>
                  <a:schemeClr val="bg1"/>
                </a:solidFill>
                <a:latin typeface="Arial"/>
                <a:cs typeface="Arial"/>
              </a:rPr>
              <a:t>giorgos</a:t>
            </a:r>
            <a:endParaRPr lang="en-GB" dirty="0" smtClean="0">
              <a:solidFill>
                <a:schemeClr val="bg1"/>
              </a:solidFill>
              <a:latin typeface="Arial"/>
              <a:cs typeface="Arial"/>
            </a:endParaRPr>
          </a:p>
          <a:p>
            <a:r>
              <a:rPr lang="en-GB" dirty="0" smtClean="0">
                <a:solidFill>
                  <a:schemeClr val="bg1"/>
                </a:solidFill>
                <a:latin typeface="Arial"/>
                <a:cs typeface="Arial"/>
              </a:rPr>
              <a:t>2 </a:t>
            </a:r>
            <a:r>
              <a:rPr lang="en-GB" dirty="0" err="1" smtClean="0">
                <a:solidFill>
                  <a:schemeClr val="bg1"/>
                </a:solidFill>
                <a:latin typeface="Arial"/>
                <a:cs typeface="Arial"/>
              </a:rPr>
              <a:t>giannis</a:t>
            </a:r>
            <a:endParaRPr lang="en-GB" dirty="0" smtClean="0">
              <a:solidFill>
                <a:schemeClr val="bg1"/>
              </a:solidFill>
              <a:latin typeface="Arial"/>
              <a:cs typeface="Arial"/>
            </a:endParaRPr>
          </a:p>
          <a:p>
            <a:r>
              <a:rPr lang="en-GB" dirty="0" smtClean="0">
                <a:solidFill>
                  <a:schemeClr val="bg1"/>
                </a:solidFill>
                <a:latin typeface="Arial"/>
                <a:cs typeface="Arial"/>
              </a:rPr>
              <a:t>3 </a:t>
            </a:r>
            <a:r>
              <a:rPr lang="en-GB" dirty="0" err="1" smtClean="0">
                <a:solidFill>
                  <a:schemeClr val="bg1"/>
                </a:solidFill>
                <a:latin typeface="Arial"/>
                <a:cs typeface="Arial"/>
              </a:rPr>
              <a:t>anna</a:t>
            </a:r>
            <a:endParaRPr lang="el-GR" dirty="0" smtClean="0">
              <a:solidFill>
                <a:schemeClr val="bg1"/>
              </a:solidFill>
              <a:latin typeface="Arial"/>
              <a:cs typeface="Arial"/>
            </a:endParaRPr>
          </a:p>
          <a:p>
            <a:r>
              <a:rPr lang="en-GB" dirty="0" smtClean="0">
                <a:solidFill>
                  <a:schemeClr val="bg1"/>
                </a:solidFill>
                <a:latin typeface="Arial"/>
                <a:cs typeface="Arial"/>
              </a:rPr>
              <a:t>1 </a:t>
            </a:r>
            <a:r>
              <a:rPr lang="en-GB" dirty="0" err="1" smtClean="0">
                <a:solidFill>
                  <a:schemeClr val="bg1"/>
                </a:solidFill>
                <a:latin typeface="Arial"/>
                <a:cs typeface="Arial"/>
              </a:rPr>
              <a:t>maria</a:t>
            </a:r>
            <a:endParaRPr lang="en-GB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3" name="Right Arrow 2"/>
          <p:cNvSpPr/>
          <p:nvPr/>
        </p:nvSpPr>
        <p:spPr>
          <a:xfrm>
            <a:off x="3900574" y="3576397"/>
            <a:ext cx="907111" cy="233243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rame 5"/>
          <p:cNvSpPr/>
          <p:nvPr/>
        </p:nvSpPr>
        <p:spPr>
          <a:xfrm>
            <a:off x="4924316" y="2617902"/>
            <a:ext cx="2228900" cy="2241333"/>
          </a:xfrm>
          <a:prstGeom prst="fram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442664" y="2853826"/>
            <a:ext cx="1134257" cy="20313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>
                <a:solidFill>
                  <a:srgbClr val="FF0000"/>
                </a:solidFill>
                <a:latin typeface="Arial"/>
                <a:cs typeface="Arial"/>
              </a:rPr>
              <a:t>1 </a:t>
            </a:r>
            <a:r>
              <a:rPr lang="en-GB" dirty="0" err="1" smtClean="0">
                <a:solidFill>
                  <a:srgbClr val="FF0000"/>
                </a:solidFill>
                <a:latin typeface="Arial"/>
                <a:cs typeface="Arial"/>
              </a:rPr>
              <a:t>maria</a:t>
            </a:r>
            <a:endParaRPr lang="en-GB" dirty="0" smtClean="0">
              <a:solidFill>
                <a:srgbClr val="FF0000"/>
              </a:solidFill>
              <a:latin typeface="Arial"/>
              <a:cs typeface="Arial"/>
            </a:endParaRPr>
          </a:p>
          <a:p>
            <a:r>
              <a:rPr lang="en-GB" dirty="0" smtClean="0">
                <a:solidFill>
                  <a:srgbClr val="FF0000"/>
                </a:solidFill>
                <a:latin typeface="Arial"/>
                <a:cs typeface="Arial"/>
              </a:rPr>
              <a:t>1 </a:t>
            </a:r>
            <a:r>
              <a:rPr lang="en-GB" dirty="0" err="1" smtClean="0">
                <a:solidFill>
                  <a:srgbClr val="FF0000"/>
                </a:solidFill>
                <a:latin typeface="Arial"/>
                <a:cs typeface="Arial"/>
              </a:rPr>
              <a:t>maria</a:t>
            </a:r>
            <a:endParaRPr lang="en-GB" dirty="0" smtClean="0">
              <a:solidFill>
                <a:srgbClr val="FF0000"/>
              </a:solidFill>
              <a:latin typeface="Arial"/>
              <a:cs typeface="Arial"/>
            </a:endParaRPr>
          </a:p>
          <a:p>
            <a:r>
              <a:rPr lang="en-GB" dirty="0" smtClean="0">
                <a:solidFill>
                  <a:srgbClr val="FF0000"/>
                </a:solidFill>
                <a:latin typeface="Arial"/>
                <a:cs typeface="Arial"/>
              </a:rPr>
              <a:t>2 </a:t>
            </a:r>
            <a:r>
              <a:rPr lang="en-GB" dirty="0" err="1" smtClean="0">
                <a:solidFill>
                  <a:srgbClr val="FF0000"/>
                </a:solidFill>
                <a:latin typeface="Arial"/>
                <a:cs typeface="Arial"/>
              </a:rPr>
              <a:t>giannis</a:t>
            </a:r>
            <a:endParaRPr lang="en-GB" dirty="0" smtClean="0">
              <a:solidFill>
                <a:srgbClr val="FF0000"/>
              </a:solidFill>
              <a:latin typeface="Arial"/>
              <a:cs typeface="Arial"/>
            </a:endParaRPr>
          </a:p>
          <a:p>
            <a:r>
              <a:rPr lang="en-GB" dirty="0" smtClean="0">
                <a:solidFill>
                  <a:srgbClr val="FF0000"/>
                </a:solidFill>
                <a:latin typeface="Arial"/>
                <a:cs typeface="Arial"/>
              </a:rPr>
              <a:t>3 </a:t>
            </a:r>
            <a:r>
              <a:rPr lang="en-GB" dirty="0" err="1" smtClean="0">
                <a:solidFill>
                  <a:srgbClr val="FF0000"/>
                </a:solidFill>
                <a:latin typeface="Arial"/>
                <a:cs typeface="Arial"/>
              </a:rPr>
              <a:t>anna</a:t>
            </a:r>
            <a:endParaRPr lang="el-GR" dirty="0" smtClean="0">
              <a:solidFill>
                <a:srgbClr val="FF0000"/>
              </a:solidFill>
              <a:latin typeface="Arial"/>
              <a:cs typeface="Arial"/>
            </a:endParaRPr>
          </a:p>
          <a:p>
            <a:r>
              <a:rPr lang="en-GB" dirty="0" smtClean="0">
                <a:solidFill>
                  <a:srgbClr val="FF0000"/>
                </a:solidFill>
                <a:latin typeface="Arial"/>
                <a:cs typeface="Arial"/>
              </a:rPr>
              <a:t>4 </a:t>
            </a:r>
            <a:r>
              <a:rPr lang="en-GB" dirty="0" err="1" smtClean="0">
                <a:solidFill>
                  <a:srgbClr val="FF0000"/>
                </a:solidFill>
                <a:latin typeface="Arial"/>
                <a:cs typeface="Arial"/>
              </a:rPr>
              <a:t>giorgos</a:t>
            </a:r>
            <a:endParaRPr lang="en-GB" dirty="0" smtClean="0">
              <a:solidFill>
                <a:srgbClr val="FF0000"/>
              </a:solidFill>
              <a:latin typeface="Arial"/>
              <a:cs typeface="Arial"/>
            </a:endParaRPr>
          </a:p>
          <a:p>
            <a:r>
              <a:rPr lang="en-GB" dirty="0" smtClean="0">
                <a:solidFill>
                  <a:srgbClr val="FF0000"/>
                </a:solidFill>
                <a:latin typeface="Arial"/>
                <a:cs typeface="Arial"/>
              </a:rPr>
              <a:t>5 </a:t>
            </a:r>
            <a:r>
              <a:rPr lang="en-GB" dirty="0" err="1" smtClean="0">
                <a:solidFill>
                  <a:srgbClr val="FF0000"/>
                </a:solidFill>
                <a:latin typeface="Arial"/>
                <a:cs typeface="Arial"/>
              </a:rPr>
              <a:t>eleni</a:t>
            </a:r>
            <a:endParaRPr lang="en-GB" dirty="0" smtClean="0">
              <a:solidFill>
                <a:srgbClr val="FF0000"/>
              </a:solidFill>
              <a:latin typeface="Arial"/>
              <a:cs typeface="Arial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939470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23300"/>
          </a:xfrm>
        </p:spPr>
        <p:txBody>
          <a:bodyPr>
            <a:normAutofit/>
          </a:bodyPr>
          <a:lstStyle/>
          <a:p>
            <a:r>
              <a:rPr lang="el-GR" sz="2800" dirty="0" smtClean="0">
                <a:latin typeface="Arial"/>
                <a:cs typeface="Arial"/>
              </a:rPr>
              <a:t>Η εντολή </a:t>
            </a:r>
            <a:r>
              <a:rPr lang="en-GB" sz="2800" dirty="0" smtClean="0">
                <a:latin typeface="Arial"/>
                <a:cs typeface="Arial"/>
              </a:rPr>
              <a:t>sort</a:t>
            </a:r>
            <a:endParaRPr lang="en-US" sz="2800" dirty="0">
              <a:latin typeface="Arial"/>
              <a:cs typeface="Arial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07074" y="1214902"/>
            <a:ext cx="8786592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l-GR" dirty="0" smtClean="0">
              <a:latin typeface="Arial"/>
              <a:cs typeface="Arial"/>
            </a:endParaRPr>
          </a:p>
          <a:p>
            <a:r>
              <a:rPr lang="el-GR" dirty="0" smtClean="0">
                <a:latin typeface="Arial"/>
                <a:cs typeface="Arial"/>
              </a:rPr>
              <a:t>Η εντολή </a:t>
            </a:r>
            <a:r>
              <a:rPr lang="en-GB" dirty="0" smtClean="0">
                <a:latin typeface="Arial"/>
                <a:cs typeface="Arial"/>
              </a:rPr>
              <a:t>sort </a:t>
            </a:r>
            <a:r>
              <a:rPr lang="el-GR" dirty="0" smtClean="0">
                <a:latin typeface="Arial"/>
                <a:cs typeface="Arial"/>
              </a:rPr>
              <a:t>δούλεψε και μας έδειξε στο </a:t>
            </a:r>
            <a:r>
              <a:rPr lang="en-GB" dirty="0" smtClean="0">
                <a:latin typeface="Arial"/>
                <a:cs typeface="Arial"/>
              </a:rPr>
              <a:t>terminal </a:t>
            </a:r>
            <a:r>
              <a:rPr lang="el-GR" dirty="0" smtClean="0">
                <a:latin typeface="Arial"/>
                <a:cs typeface="Arial"/>
              </a:rPr>
              <a:t>τα αποτελέσματά της πάνω στο αρχείο </a:t>
            </a:r>
            <a:r>
              <a:rPr lang="en-GB" dirty="0" err="1" smtClean="0">
                <a:latin typeface="Arial"/>
                <a:cs typeface="Arial"/>
              </a:rPr>
              <a:t>file_unsorted</a:t>
            </a:r>
            <a:r>
              <a:rPr lang="en-GB" dirty="0" smtClean="0">
                <a:latin typeface="Arial"/>
                <a:cs typeface="Arial"/>
              </a:rPr>
              <a:t>, </a:t>
            </a:r>
            <a:r>
              <a:rPr lang="el-GR" dirty="0" smtClean="0">
                <a:latin typeface="Arial"/>
                <a:cs typeface="Arial"/>
              </a:rPr>
              <a:t>χωρίς όμως να το πειράξει.</a:t>
            </a:r>
          </a:p>
          <a:p>
            <a:r>
              <a:rPr lang="el-GR" dirty="0" smtClean="0">
                <a:latin typeface="Arial"/>
                <a:cs typeface="Arial"/>
              </a:rPr>
              <a:t>Αν θέλουμε να σωθούν τα αποτελέσματα του </a:t>
            </a:r>
            <a:r>
              <a:rPr lang="en-GB" dirty="0" smtClean="0">
                <a:latin typeface="Arial"/>
                <a:cs typeface="Arial"/>
              </a:rPr>
              <a:t>sort </a:t>
            </a:r>
            <a:r>
              <a:rPr lang="el-GR" dirty="0" smtClean="0">
                <a:latin typeface="Arial"/>
                <a:cs typeface="Arial"/>
              </a:rPr>
              <a:t>πάνω στον </a:t>
            </a:r>
            <a:r>
              <a:rPr lang="en-GB" dirty="0" err="1" smtClean="0">
                <a:latin typeface="Arial"/>
                <a:cs typeface="Arial"/>
              </a:rPr>
              <a:t>file_unsorted</a:t>
            </a:r>
            <a:r>
              <a:rPr lang="el-GR" dirty="0" smtClean="0">
                <a:latin typeface="Arial"/>
                <a:cs typeface="Arial"/>
              </a:rPr>
              <a:t> πρέπει να τα κατευθύνουμε σε ένα νέο αρχείο με κάποιο όνομα, π.χ. </a:t>
            </a:r>
            <a:r>
              <a:rPr lang="en-US" dirty="0" smtClean="0">
                <a:latin typeface="Arial"/>
                <a:cs typeface="Arial"/>
              </a:rPr>
              <a:t>f</a:t>
            </a:r>
            <a:r>
              <a:rPr lang="en-GB" dirty="0" err="1" smtClean="0">
                <a:latin typeface="Arial"/>
                <a:cs typeface="Arial"/>
              </a:rPr>
              <a:t>ile_sorted</a:t>
            </a:r>
            <a:r>
              <a:rPr lang="en-GB" dirty="0" smtClean="0">
                <a:latin typeface="Arial"/>
                <a:cs typeface="Arial"/>
              </a:rPr>
              <a:t>. </a:t>
            </a:r>
            <a:r>
              <a:rPr lang="el-GR" dirty="0" smtClean="0">
                <a:latin typeface="Arial"/>
                <a:cs typeface="Arial"/>
              </a:rPr>
              <a:t>Πρέπει να εκτελέσουμε</a:t>
            </a:r>
            <a:r>
              <a:rPr lang="en-GB" dirty="0" smtClean="0">
                <a:latin typeface="Arial"/>
                <a:cs typeface="Arial"/>
              </a:rPr>
              <a:t>:</a:t>
            </a:r>
          </a:p>
          <a:p>
            <a:r>
              <a:rPr lang="en-GB" dirty="0">
                <a:solidFill>
                  <a:srgbClr val="FF0000"/>
                </a:solidFill>
                <a:latin typeface="Arial"/>
                <a:cs typeface="Arial"/>
              </a:rPr>
              <a:t>s</a:t>
            </a:r>
            <a:r>
              <a:rPr lang="en-GB" dirty="0" smtClean="0">
                <a:solidFill>
                  <a:srgbClr val="FF0000"/>
                </a:solidFill>
                <a:latin typeface="Arial"/>
                <a:cs typeface="Arial"/>
              </a:rPr>
              <a:t>ort </a:t>
            </a:r>
            <a:r>
              <a:rPr lang="en-GB" dirty="0" err="1" smtClean="0">
                <a:solidFill>
                  <a:srgbClr val="FF0000"/>
                </a:solidFill>
                <a:latin typeface="Arial"/>
                <a:cs typeface="Arial"/>
              </a:rPr>
              <a:t>file_unsorted</a:t>
            </a:r>
            <a:r>
              <a:rPr lang="en-GB" dirty="0" smtClean="0">
                <a:solidFill>
                  <a:srgbClr val="FF0000"/>
                </a:solidFill>
                <a:latin typeface="Arial"/>
                <a:cs typeface="Arial"/>
              </a:rPr>
              <a:t> &gt; </a:t>
            </a:r>
            <a:r>
              <a:rPr lang="en-GB" dirty="0" err="1" smtClean="0">
                <a:solidFill>
                  <a:srgbClr val="FF0000"/>
                </a:solidFill>
                <a:latin typeface="Arial"/>
                <a:cs typeface="Arial"/>
              </a:rPr>
              <a:t>file_sorted</a:t>
            </a:r>
            <a:endParaRPr lang="el-GR" dirty="0">
              <a:solidFill>
                <a:srgbClr val="FF0000"/>
              </a:solidFill>
              <a:latin typeface="Arial"/>
              <a:cs typeface="Arial"/>
            </a:endParaRPr>
          </a:p>
          <a:p>
            <a:endParaRPr lang="en-GB" dirty="0" smtClean="0">
              <a:latin typeface="Arial"/>
              <a:cs typeface="Arial"/>
            </a:endParaRPr>
          </a:p>
        </p:txBody>
      </p:sp>
      <p:sp>
        <p:nvSpPr>
          <p:cNvPr id="4" name="Folded Corner 3"/>
          <p:cNvSpPr/>
          <p:nvPr/>
        </p:nvSpPr>
        <p:spPr>
          <a:xfrm>
            <a:off x="2180710" y="3920320"/>
            <a:ext cx="1561431" cy="1949779"/>
          </a:xfrm>
          <a:prstGeom prst="foldedCorner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en-GB" dirty="0" smtClean="0"/>
          </a:p>
          <a:p>
            <a:r>
              <a:rPr lang="en-GB" dirty="0" smtClean="0">
                <a:solidFill>
                  <a:schemeClr val="bg1"/>
                </a:solidFill>
                <a:latin typeface="Arial"/>
                <a:cs typeface="Arial"/>
              </a:rPr>
              <a:t>5 </a:t>
            </a:r>
            <a:r>
              <a:rPr lang="en-GB" dirty="0" err="1" smtClean="0">
                <a:solidFill>
                  <a:schemeClr val="bg1"/>
                </a:solidFill>
                <a:latin typeface="Arial"/>
                <a:cs typeface="Arial"/>
              </a:rPr>
              <a:t>eleni</a:t>
            </a:r>
            <a:endParaRPr lang="en-GB" dirty="0" smtClean="0">
              <a:solidFill>
                <a:schemeClr val="bg1"/>
              </a:solidFill>
              <a:latin typeface="Arial"/>
              <a:cs typeface="Arial"/>
            </a:endParaRPr>
          </a:p>
          <a:p>
            <a:r>
              <a:rPr lang="en-GB" dirty="0" smtClean="0">
                <a:solidFill>
                  <a:schemeClr val="bg1"/>
                </a:solidFill>
                <a:latin typeface="Arial"/>
                <a:cs typeface="Arial"/>
              </a:rPr>
              <a:t>1 </a:t>
            </a:r>
            <a:r>
              <a:rPr lang="en-GB" dirty="0" err="1" smtClean="0">
                <a:solidFill>
                  <a:schemeClr val="bg1"/>
                </a:solidFill>
                <a:latin typeface="Arial"/>
                <a:cs typeface="Arial"/>
              </a:rPr>
              <a:t>maria</a:t>
            </a:r>
            <a:endParaRPr lang="en-GB" dirty="0" smtClean="0">
              <a:solidFill>
                <a:schemeClr val="bg1"/>
              </a:solidFill>
              <a:latin typeface="Arial"/>
              <a:cs typeface="Arial"/>
            </a:endParaRPr>
          </a:p>
          <a:p>
            <a:r>
              <a:rPr lang="en-GB" dirty="0" smtClean="0">
                <a:solidFill>
                  <a:schemeClr val="bg1"/>
                </a:solidFill>
                <a:latin typeface="Arial"/>
                <a:cs typeface="Arial"/>
              </a:rPr>
              <a:t>4 </a:t>
            </a:r>
            <a:r>
              <a:rPr lang="en-GB" dirty="0" err="1" smtClean="0">
                <a:solidFill>
                  <a:schemeClr val="bg1"/>
                </a:solidFill>
                <a:latin typeface="Arial"/>
                <a:cs typeface="Arial"/>
              </a:rPr>
              <a:t>giorgos</a:t>
            </a:r>
            <a:endParaRPr lang="en-GB" dirty="0" smtClean="0">
              <a:solidFill>
                <a:schemeClr val="bg1"/>
              </a:solidFill>
              <a:latin typeface="Arial"/>
              <a:cs typeface="Arial"/>
            </a:endParaRPr>
          </a:p>
          <a:p>
            <a:r>
              <a:rPr lang="en-GB" dirty="0" smtClean="0">
                <a:solidFill>
                  <a:schemeClr val="bg1"/>
                </a:solidFill>
                <a:latin typeface="Arial"/>
                <a:cs typeface="Arial"/>
              </a:rPr>
              <a:t>2 </a:t>
            </a:r>
            <a:r>
              <a:rPr lang="en-GB" dirty="0" err="1" smtClean="0">
                <a:solidFill>
                  <a:schemeClr val="bg1"/>
                </a:solidFill>
                <a:latin typeface="Arial"/>
                <a:cs typeface="Arial"/>
              </a:rPr>
              <a:t>giannis</a:t>
            </a:r>
            <a:endParaRPr lang="en-GB" dirty="0" smtClean="0">
              <a:solidFill>
                <a:schemeClr val="bg1"/>
              </a:solidFill>
              <a:latin typeface="Arial"/>
              <a:cs typeface="Arial"/>
            </a:endParaRPr>
          </a:p>
          <a:p>
            <a:r>
              <a:rPr lang="en-GB" dirty="0" smtClean="0">
                <a:solidFill>
                  <a:schemeClr val="bg1"/>
                </a:solidFill>
                <a:latin typeface="Arial"/>
                <a:cs typeface="Arial"/>
              </a:rPr>
              <a:t>3 </a:t>
            </a:r>
            <a:r>
              <a:rPr lang="en-GB" dirty="0" err="1" smtClean="0">
                <a:solidFill>
                  <a:schemeClr val="bg1"/>
                </a:solidFill>
                <a:latin typeface="Arial"/>
                <a:cs typeface="Arial"/>
              </a:rPr>
              <a:t>anna</a:t>
            </a:r>
            <a:endParaRPr lang="el-GR" dirty="0" smtClean="0">
              <a:solidFill>
                <a:schemeClr val="bg1"/>
              </a:solidFill>
              <a:latin typeface="Arial"/>
              <a:cs typeface="Arial"/>
            </a:endParaRPr>
          </a:p>
          <a:p>
            <a:r>
              <a:rPr lang="en-GB" dirty="0" smtClean="0">
                <a:solidFill>
                  <a:schemeClr val="bg1"/>
                </a:solidFill>
                <a:latin typeface="Arial"/>
                <a:cs typeface="Arial"/>
              </a:rPr>
              <a:t>1 </a:t>
            </a:r>
            <a:r>
              <a:rPr lang="en-GB" dirty="0" err="1" smtClean="0">
                <a:solidFill>
                  <a:schemeClr val="bg1"/>
                </a:solidFill>
                <a:latin typeface="Arial"/>
                <a:cs typeface="Arial"/>
              </a:rPr>
              <a:t>maria</a:t>
            </a:r>
            <a:endParaRPr lang="en-GB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5" name="Right Arrow 4"/>
          <p:cNvSpPr/>
          <p:nvPr/>
        </p:nvSpPr>
        <p:spPr>
          <a:xfrm>
            <a:off x="3900574" y="4778391"/>
            <a:ext cx="907111" cy="233243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lded Corner 5"/>
          <p:cNvSpPr/>
          <p:nvPr/>
        </p:nvSpPr>
        <p:spPr>
          <a:xfrm>
            <a:off x="4950772" y="3930182"/>
            <a:ext cx="1561431" cy="1949779"/>
          </a:xfrm>
          <a:prstGeom prst="foldedCorner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en-GB" dirty="0" smtClean="0"/>
          </a:p>
          <a:p>
            <a:r>
              <a:rPr lang="en-GB" dirty="0" smtClean="0">
                <a:solidFill>
                  <a:schemeClr val="bg1"/>
                </a:solidFill>
                <a:latin typeface="Arial"/>
                <a:cs typeface="Arial"/>
              </a:rPr>
              <a:t>1 </a:t>
            </a:r>
            <a:r>
              <a:rPr lang="en-GB" dirty="0" err="1" smtClean="0">
                <a:solidFill>
                  <a:schemeClr val="bg1"/>
                </a:solidFill>
                <a:latin typeface="Arial"/>
                <a:cs typeface="Arial"/>
              </a:rPr>
              <a:t>maria</a:t>
            </a:r>
            <a:endParaRPr lang="en-GB" dirty="0" smtClean="0">
              <a:solidFill>
                <a:schemeClr val="bg1"/>
              </a:solidFill>
              <a:latin typeface="Arial"/>
              <a:cs typeface="Arial"/>
            </a:endParaRPr>
          </a:p>
          <a:p>
            <a:r>
              <a:rPr lang="en-GB" dirty="0" smtClean="0">
                <a:solidFill>
                  <a:schemeClr val="bg1"/>
                </a:solidFill>
                <a:latin typeface="Arial"/>
                <a:cs typeface="Arial"/>
              </a:rPr>
              <a:t>1 </a:t>
            </a:r>
            <a:r>
              <a:rPr lang="en-GB" dirty="0" err="1" smtClean="0">
                <a:solidFill>
                  <a:schemeClr val="bg1"/>
                </a:solidFill>
                <a:latin typeface="Arial"/>
                <a:cs typeface="Arial"/>
              </a:rPr>
              <a:t>maria</a:t>
            </a:r>
            <a:endParaRPr lang="en-GB" dirty="0" smtClean="0">
              <a:solidFill>
                <a:schemeClr val="bg1"/>
              </a:solidFill>
              <a:latin typeface="Arial"/>
              <a:cs typeface="Arial"/>
            </a:endParaRPr>
          </a:p>
          <a:p>
            <a:r>
              <a:rPr lang="en-GB" dirty="0" smtClean="0">
                <a:solidFill>
                  <a:schemeClr val="bg1"/>
                </a:solidFill>
                <a:latin typeface="Arial"/>
                <a:cs typeface="Arial"/>
              </a:rPr>
              <a:t>2 </a:t>
            </a:r>
            <a:r>
              <a:rPr lang="en-GB" dirty="0" err="1" smtClean="0">
                <a:solidFill>
                  <a:schemeClr val="bg1"/>
                </a:solidFill>
                <a:latin typeface="Arial"/>
                <a:cs typeface="Arial"/>
              </a:rPr>
              <a:t>giannis</a:t>
            </a:r>
            <a:endParaRPr lang="en-GB" dirty="0" smtClean="0">
              <a:solidFill>
                <a:schemeClr val="bg1"/>
              </a:solidFill>
              <a:latin typeface="Arial"/>
              <a:cs typeface="Arial"/>
            </a:endParaRPr>
          </a:p>
          <a:p>
            <a:r>
              <a:rPr lang="en-GB" dirty="0" smtClean="0">
                <a:solidFill>
                  <a:schemeClr val="bg1"/>
                </a:solidFill>
                <a:latin typeface="Arial"/>
                <a:cs typeface="Arial"/>
              </a:rPr>
              <a:t>3 </a:t>
            </a:r>
            <a:r>
              <a:rPr lang="en-GB" dirty="0" err="1" smtClean="0">
                <a:solidFill>
                  <a:schemeClr val="bg1"/>
                </a:solidFill>
                <a:latin typeface="Arial"/>
                <a:cs typeface="Arial"/>
              </a:rPr>
              <a:t>anna</a:t>
            </a:r>
            <a:endParaRPr lang="en-GB" dirty="0" smtClean="0">
              <a:solidFill>
                <a:schemeClr val="bg1"/>
              </a:solidFill>
              <a:latin typeface="Arial"/>
              <a:cs typeface="Arial"/>
            </a:endParaRPr>
          </a:p>
          <a:p>
            <a:r>
              <a:rPr lang="en-GB" dirty="0" smtClean="0">
                <a:solidFill>
                  <a:schemeClr val="bg1"/>
                </a:solidFill>
                <a:latin typeface="Arial"/>
                <a:cs typeface="Arial"/>
              </a:rPr>
              <a:t>4 </a:t>
            </a:r>
            <a:r>
              <a:rPr lang="en-GB" dirty="0" err="1" smtClean="0">
                <a:solidFill>
                  <a:schemeClr val="bg1"/>
                </a:solidFill>
                <a:latin typeface="Arial"/>
                <a:cs typeface="Arial"/>
              </a:rPr>
              <a:t>giorgos</a:t>
            </a:r>
            <a:endParaRPr lang="en-GB" dirty="0" smtClean="0">
              <a:solidFill>
                <a:schemeClr val="bg1"/>
              </a:solidFill>
              <a:latin typeface="Arial"/>
              <a:cs typeface="Arial"/>
            </a:endParaRPr>
          </a:p>
          <a:p>
            <a:r>
              <a:rPr lang="en-GB" dirty="0" smtClean="0">
                <a:solidFill>
                  <a:schemeClr val="bg1"/>
                </a:solidFill>
                <a:latin typeface="Arial"/>
                <a:cs typeface="Arial"/>
              </a:rPr>
              <a:t>5 </a:t>
            </a:r>
            <a:r>
              <a:rPr lang="en-GB" dirty="0" err="1" smtClean="0">
                <a:solidFill>
                  <a:schemeClr val="bg1"/>
                </a:solidFill>
                <a:latin typeface="Arial"/>
                <a:cs typeface="Arial"/>
              </a:rPr>
              <a:t>eleni</a:t>
            </a:r>
            <a:endParaRPr lang="en-GB" dirty="0" smtClean="0">
              <a:solidFill>
                <a:schemeClr val="bg1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336584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57673"/>
            <a:ext cx="7772400" cy="2967789"/>
          </a:xfrm>
        </p:spPr>
        <p:txBody>
          <a:bodyPr>
            <a:normAutofit/>
          </a:bodyPr>
          <a:lstStyle/>
          <a:p>
            <a:r>
              <a:rPr lang="el-GR" dirty="0" smtClean="0">
                <a:latin typeface="Arial"/>
                <a:cs typeface="Arial"/>
              </a:rPr>
              <a:t>Εισαγωγή στο </a:t>
            </a:r>
            <a:r>
              <a:rPr lang="en-GB" dirty="0" smtClean="0">
                <a:latin typeface="Arial"/>
                <a:cs typeface="Arial"/>
              </a:rPr>
              <a:t>Linux/Unix</a:t>
            </a:r>
            <a:br>
              <a:rPr lang="en-GB" dirty="0" smtClean="0">
                <a:latin typeface="Arial"/>
                <a:cs typeface="Arial"/>
              </a:rPr>
            </a:br>
            <a:endParaRPr lang="en-US" sz="2200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80362816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9"/>
            <a:ext cx="8229600" cy="493309"/>
          </a:xfrm>
        </p:spPr>
        <p:txBody>
          <a:bodyPr>
            <a:noAutofit/>
          </a:bodyPr>
          <a:lstStyle/>
          <a:p>
            <a:r>
              <a:rPr lang="en-GB" sz="3200" dirty="0">
                <a:solidFill>
                  <a:srgbClr val="000000"/>
                </a:solidFill>
                <a:latin typeface="Arial"/>
                <a:cs typeface="Arial"/>
              </a:rPr>
              <a:t>s</a:t>
            </a:r>
            <a:r>
              <a:rPr lang="en-GB" sz="3200" dirty="0" smtClean="0">
                <a:solidFill>
                  <a:srgbClr val="000000"/>
                </a:solidFill>
                <a:latin typeface="Arial"/>
                <a:cs typeface="Arial"/>
              </a:rPr>
              <a:t>ort –n &amp; sort -r</a:t>
            </a:r>
            <a:endParaRPr lang="en-US" sz="3200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6726" y="879483"/>
            <a:ext cx="8771153" cy="884102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l-GR" sz="1800" dirty="0" smtClean="0">
                <a:latin typeface="Arial"/>
                <a:cs typeface="Arial"/>
              </a:rPr>
              <a:t>Η εντολή </a:t>
            </a:r>
            <a:r>
              <a:rPr lang="en-GB" sz="1800" dirty="0" smtClean="0">
                <a:latin typeface="Arial"/>
                <a:cs typeface="Arial"/>
              </a:rPr>
              <a:t>sort </a:t>
            </a:r>
            <a:r>
              <a:rPr lang="el-GR" sz="1800" dirty="0" smtClean="0">
                <a:latin typeface="Arial"/>
                <a:cs typeface="Arial"/>
              </a:rPr>
              <a:t>κατά σύμβαση ταξινομεί τα νούμερα ως χαρακτήρες</a:t>
            </a:r>
            <a:r>
              <a:rPr lang="en-GB" sz="1800" dirty="0" smtClean="0">
                <a:latin typeface="Arial"/>
                <a:cs typeface="Arial"/>
              </a:rPr>
              <a:t> </a:t>
            </a:r>
            <a:r>
              <a:rPr lang="el-GR" sz="1800" dirty="0" smtClean="0">
                <a:latin typeface="Arial"/>
                <a:cs typeface="Arial"/>
              </a:rPr>
              <a:t>με βάση τον πίνακα </a:t>
            </a:r>
            <a:r>
              <a:rPr lang="en-GB" sz="1800" dirty="0" smtClean="0">
                <a:latin typeface="Arial"/>
                <a:cs typeface="Arial"/>
              </a:rPr>
              <a:t>ASCII </a:t>
            </a:r>
            <a:r>
              <a:rPr lang="el-GR" sz="1800" dirty="0" smtClean="0">
                <a:latin typeface="Arial"/>
                <a:cs typeface="Arial"/>
              </a:rPr>
              <a:t>ή </a:t>
            </a:r>
            <a:r>
              <a:rPr lang="en-GB" sz="1800" dirty="0" smtClean="0">
                <a:latin typeface="Arial"/>
                <a:cs typeface="Arial"/>
              </a:rPr>
              <a:t>to UTF</a:t>
            </a:r>
            <a:r>
              <a:rPr lang="el-GR" sz="1800" dirty="0" smtClean="0">
                <a:latin typeface="Arial"/>
                <a:cs typeface="Arial"/>
              </a:rPr>
              <a:t>. Αν θέλουμε να ταξινομηθούν ως αριθμοί, πρέπει να χρησιμοποιήσουμε την παράμετρο –</a:t>
            </a:r>
            <a:r>
              <a:rPr lang="en-GB" sz="1800" dirty="0" smtClean="0">
                <a:latin typeface="Arial"/>
                <a:cs typeface="Arial"/>
              </a:rPr>
              <a:t>n. </a:t>
            </a:r>
            <a:r>
              <a:rPr lang="el-GR" sz="1800" dirty="0" smtClean="0">
                <a:latin typeface="Arial"/>
                <a:cs typeface="Arial"/>
              </a:rPr>
              <a:t>Αν θέλουμε την αντίστροφη ταξινόμηση, χρησιμοποιούμε και την παράμετρο  </a:t>
            </a:r>
            <a:r>
              <a:rPr lang="en-GB" sz="1800" dirty="0" smtClean="0">
                <a:latin typeface="Arial"/>
                <a:cs typeface="Arial"/>
              </a:rPr>
              <a:t>-r</a:t>
            </a:r>
            <a:endParaRPr lang="en-US" sz="1800" dirty="0" smtClean="0">
              <a:solidFill>
                <a:srgbClr val="FF0000"/>
              </a:solidFill>
              <a:latin typeface="Arial"/>
              <a:cs typeface="Arial"/>
            </a:endParaRPr>
          </a:p>
          <a:p>
            <a:pPr marL="0" indent="0">
              <a:buNone/>
            </a:pPr>
            <a:endParaRPr lang="en-GB" sz="1800" dirty="0" smtClean="0">
              <a:solidFill>
                <a:srgbClr val="FF0000"/>
              </a:solidFill>
              <a:latin typeface="Arial"/>
              <a:cs typeface="Arial"/>
            </a:endParaRPr>
          </a:p>
        </p:txBody>
      </p:sp>
      <p:sp>
        <p:nvSpPr>
          <p:cNvPr id="4" name="Folded Corner 3"/>
          <p:cNvSpPr/>
          <p:nvPr/>
        </p:nvSpPr>
        <p:spPr>
          <a:xfrm>
            <a:off x="2180710" y="2048392"/>
            <a:ext cx="1135209" cy="1184998"/>
          </a:xfrm>
          <a:prstGeom prst="foldedCorner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en-GB" dirty="0" smtClean="0"/>
          </a:p>
          <a:p>
            <a:r>
              <a:rPr lang="en-GB" sz="1600" dirty="0">
                <a:solidFill>
                  <a:schemeClr val="bg1"/>
                </a:solidFill>
                <a:latin typeface="Arial"/>
                <a:cs typeface="Arial"/>
              </a:rPr>
              <a:t>3</a:t>
            </a:r>
            <a:r>
              <a:rPr lang="en-GB" sz="1600" dirty="0" smtClean="0">
                <a:solidFill>
                  <a:schemeClr val="bg1"/>
                </a:solidFill>
                <a:latin typeface="Arial"/>
                <a:cs typeface="Arial"/>
              </a:rPr>
              <a:t> </a:t>
            </a:r>
            <a:r>
              <a:rPr lang="en-GB" sz="1600" dirty="0" err="1" smtClean="0">
                <a:solidFill>
                  <a:schemeClr val="bg1"/>
                </a:solidFill>
                <a:latin typeface="Arial"/>
                <a:cs typeface="Arial"/>
              </a:rPr>
              <a:t>eleni</a:t>
            </a:r>
            <a:endParaRPr lang="en-GB" sz="1600" dirty="0" smtClean="0">
              <a:solidFill>
                <a:schemeClr val="bg1"/>
              </a:solidFill>
              <a:latin typeface="Arial"/>
              <a:cs typeface="Arial"/>
            </a:endParaRPr>
          </a:p>
          <a:p>
            <a:r>
              <a:rPr lang="en-GB" sz="1600" dirty="0" smtClean="0">
                <a:solidFill>
                  <a:schemeClr val="bg1"/>
                </a:solidFill>
                <a:latin typeface="Arial"/>
                <a:cs typeface="Arial"/>
              </a:rPr>
              <a:t>1 </a:t>
            </a:r>
            <a:r>
              <a:rPr lang="en-GB" sz="1600" dirty="0" err="1" smtClean="0">
                <a:solidFill>
                  <a:schemeClr val="bg1"/>
                </a:solidFill>
                <a:latin typeface="Arial"/>
                <a:cs typeface="Arial"/>
              </a:rPr>
              <a:t>maria</a:t>
            </a:r>
            <a:endParaRPr lang="en-GB" sz="1600" dirty="0" smtClean="0">
              <a:solidFill>
                <a:schemeClr val="bg1"/>
              </a:solidFill>
              <a:latin typeface="Arial"/>
              <a:cs typeface="Arial"/>
            </a:endParaRPr>
          </a:p>
          <a:p>
            <a:r>
              <a:rPr lang="en-GB" sz="1600" dirty="0" smtClean="0">
                <a:solidFill>
                  <a:schemeClr val="bg1"/>
                </a:solidFill>
                <a:latin typeface="Arial"/>
                <a:cs typeface="Arial"/>
              </a:rPr>
              <a:t>2 </a:t>
            </a:r>
            <a:r>
              <a:rPr lang="en-GB" sz="1600" dirty="0" err="1" smtClean="0">
                <a:solidFill>
                  <a:schemeClr val="bg1"/>
                </a:solidFill>
                <a:latin typeface="Arial"/>
                <a:cs typeface="Arial"/>
              </a:rPr>
              <a:t>giannis</a:t>
            </a:r>
            <a:endParaRPr lang="en-GB" sz="1600" dirty="0" smtClean="0">
              <a:solidFill>
                <a:schemeClr val="bg1"/>
              </a:solidFill>
              <a:latin typeface="Arial"/>
              <a:cs typeface="Arial"/>
            </a:endParaRPr>
          </a:p>
          <a:p>
            <a:r>
              <a:rPr lang="en-GB" sz="1600" dirty="0" smtClean="0">
                <a:solidFill>
                  <a:schemeClr val="bg1"/>
                </a:solidFill>
                <a:latin typeface="Arial"/>
                <a:cs typeface="Arial"/>
              </a:rPr>
              <a:t>11 </a:t>
            </a:r>
            <a:r>
              <a:rPr lang="en-GB" sz="1600" dirty="0" err="1" smtClean="0">
                <a:solidFill>
                  <a:schemeClr val="bg1"/>
                </a:solidFill>
                <a:latin typeface="Arial"/>
                <a:cs typeface="Arial"/>
              </a:rPr>
              <a:t>anna</a:t>
            </a:r>
            <a:endParaRPr lang="el-GR" sz="1600" dirty="0" smtClean="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5" name="Right Arrow 4"/>
          <p:cNvSpPr/>
          <p:nvPr/>
        </p:nvSpPr>
        <p:spPr>
          <a:xfrm>
            <a:off x="3719160" y="2539540"/>
            <a:ext cx="822351" cy="210156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rame 5"/>
          <p:cNvSpPr/>
          <p:nvPr/>
        </p:nvSpPr>
        <p:spPr>
          <a:xfrm>
            <a:off x="4924316" y="1838987"/>
            <a:ext cx="1760119" cy="1524580"/>
          </a:xfrm>
          <a:prstGeom prst="fram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177297" y="2106831"/>
            <a:ext cx="1283857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 smtClean="0">
                <a:solidFill>
                  <a:srgbClr val="FF0000"/>
                </a:solidFill>
                <a:latin typeface="Arial"/>
                <a:cs typeface="Arial"/>
              </a:rPr>
              <a:t>1 </a:t>
            </a:r>
            <a:r>
              <a:rPr lang="en-GB" sz="1600" dirty="0" err="1" smtClean="0">
                <a:solidFill>
                  <a:srgbClr val="FF0000"/>
                </a:solidFill>
                <a:latin typeface="Arial"/>
                <a:cs typeface="Arial"/>
              </a:rPr>
              <a:t>maria</a:t>
            </a:r>
            <a:endParaRPr lang="en-GB" sz="1600" dirty="0" smtClean="0">
              <a:solidFill>
                <a:srgbClr val="FF0000"/>
              </a:solidFill>
              <a:latin typeface="Arial"/>
              <a:cs typeface="Arial"/>
            </a:endParaRPr>
          </a:p>
          <a:p>
            <a:r>
              <a:rPr lang="en-GB" sz="1600" dirty="0" smtClean="0">
                <a:solidFill>
                  <a:srgbClr val="FF0000"/>
                </a:solidFill>
                <a:latin typeface="Arial"/>
                <a:cs typeface="Arial"/>
              </a:rPr>
              <a:t>11 </a:t>
            </a:r>
            <a:r>
              <a:rPr lang="en-GB" sz="1600" dirty="0" err="1" smtClean="0">
                <a:solidFill>
                  <a:srgbClr val="FF0000"/>
                </a:solidFill>
                <a:latin typeface="Arial"/>
                <a:cs typeface="Arial"/>
              </a:rPr>
              <a:t>anna</a:t>
            </a:r>
            <a:endParaRPr lang="en-GB" sz="1600" dirty="0" smtClean="0">
              <a:solidFill>
                <a:srgbClr val="FF0000"/>
              </a:solidFill>
              <a:latin typeface="Arial"/>
              <a:cs typeface="Arial"/>
            </a:endParaRPr>
          </a:p>
          <a:p>
            <a:r>
              <a:rPr lang="en-GB" sz="1600" dirty="0" smtClean="0">
                <a:solidFill>
                  <a:srgbClr val="FF0000"/>
                </a:solidFill>
                <a:latin typeface="Arial"/>
                <a:cs typeface="Arial"/>
              </a:rPr>
              <a:t>2 </a:t>
            </a:r>
            <a:r>
              <a:rPr lang="en-GB" sz="1600" dirty="0" err="1" smtClean="0">
                <a:solidFill>
                  <a:srgbClr val="FF0000"/>
                </a:solidFill>
                <a:latin typeface="Arial"/>
                <a:cs typeface="Arial"/>
              </a:rPr>
              <a:t>giannis</a:t>
            </a:r>
            <a:endParaRPr lang="en-GB" sz="1600" dirty="0" smtClean="0">
              <a:solidFill>
                <a:srgbClr val="FF0000"/>
              </a:solidFill>
              <a:latin typeface="Arial"/>
              <a:cs typeface="Arial"/>
            </a:endParaRPr>
          </a:p>
          <a:p>
            <a:r>
              <a:rPr lang="en-GB" sz="1600" dirty="0" smtClean="0">
                <a:solidFill>
                  <a:srgbClr val="FF0000"/>
                </a:solidFill>
                <a:latin typeface="Arial"/>
                <a:cs typeface="Arial"/>
              </a:rPr>
              <a:t>3 </a:t>
            </a:r>
            <a:r>
              <a:rPr lang="en-GB" sz="1600" dirty="0" err="1" smtClean="0">
                <a:solidFill>
                  <a:srgbClr val="FF0000"/>
                </a:solidFill>
                <a:latin typeface="Arial"/>
                <a:cs typeface="Arial"/>
              </a:rPr>
              <a:t>eleni</a:t>
            </a:r>
            <a:endParaRPr lang="el-GR" sz="1600" dirty="0" smtClean="0">
              <a:solidFill>
                <a:srgbClr val="FF0000"/>
              </a:solidFill>
              <a:latin typeface="Arial"/>
              <a:cs typeface="Arial"/>
            </a:endParaRPr>
          </a:p>
        </p:txBody>
      </p:sp>
      <p:sp>
        <p:nvSpPr>
          <p:cNvPr id="8" name="Folded Corner 7"/>
          <p:cNvSpPr/>
          <p:nvPr/>
        </p:nvSpPr>
        <p:spPr>
          <a:xfrm>
            <a:off x="2207515" y="3749978"/>
            <a:ext cx="1252215" cy="1315175"/>
          </a:xfrm>
          <a:prstGeom prst="foldedCorner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en-GB" dirty="0" smtClean="0"/>
          </a:p>
          <a:p>
            <a:r>
              <a:rPr lang="en-GB" sz="1600" dirty="0">
                <a:solidFill>
                  <a:schemeClr val="bg1"/>
                </a:solidFill>
                <a:latin typeface="Arial"/>
                <a:cs typeface="Arial"/>
              </a:rPr>
              <a:t>3</a:t>
            </a:r>
            <a:r>
              <a:rPr lang="en-GB" sz="1600" dirty="0" smtClean="0">
                <a:solidFill>
                  <a:schemeClr val="bg1"/>
                </a:solidFill>
                <a:latin typeface="Arial"/>
                <a:cs typeface="Arial"/>
              </a:rPr>
              <a:t> </a:t>
            </a:r>
            <a:r>
              <a:rPr lang="en-GB" sz="1600" dirty="0" err="1" smtClean="0">
                <a:solidFill>
                  <a:schemeClr val="bg1"/>
                </a:solidFill>
                <a:latin typeface="Arial"/>
                <a:cs typeface="Arial"/>
              </a:rPr>
              <a:t>eleni</a:t>
            </a:r>
            <a:endParaRPr lang="en-GB" sz="1600" dirty="0" smtClean="0">
              <a:solidFill>
                <a:schemeClr val="bg1"/>
              </a:solidFill>
              <a:latin typeface="Arial"/>
              <a:cs typeface="Arial"/>
            </a:endParaRPr>
          </a:p>
          <a:p>
            <a:r>
              <a:rPr lang="en-GB" sz="1600" dirty="0" smtClean="0">
                <a:solidFill>
                  <a:schemeClr val="bg1"/>
                </a:solidFill>
                <a:latin typeface="Arial"/>
                <a:cs typeface="Arial"/>
              </a:rPr>
              <a:t>1 </a:t>
            </a:r>
            <a:r>
              <a:rPr lang="en-GB" sz="1600" dirty="0" err="1" smtClean="0">
                <a:solidFill>
                  <a:schemeClr val="bg1"/>
                </a:solidFill>
                <a:latin typeface="Arial"/>
                <a:cs typeface="Arial"/>
              </a:rPr>
              <a:t>maria</a:t>
            </a:r>
            <a:endParaRPr lang="en-GB" sz="1600" dirty="0" smtClean="0">
              <a:solidFill>
                <a:schemeClr val="bg1"/>
              </a:solidFill>
              <a:latin typeface="Arial"/>
              <a:cs typeface="Arial"/>
            </a:endParaRPr>
          </a:p>
          <a:p>
            <a:r>
              <a:rPr lang="en-GB" sz="1600" dirty="0" smtClean="0">
                <a:solidFill>
                  <a:schemeClr val="bg1"/>
                </a:solidFill>
                <a:latin typeface="Arial"/>
                <a:cs typeface="Arial"/>
              </a:rPr>
              <a:t>2 </a:t>
            </a:r>
            <a:r>
              <a:rPr lang="en-GB" sz="1600" dirty="0" err="1" smtClean="0">
                <a:solidFill>
                  <a:schemeClr val="bg1"/>
                </a:solidFill>
                <a:latin typeface="Arial"/>
                <a:cs typeface="Arial"/>
              </a:rPr>
              <a:t>giannis</a:t>
            </a:r>
            <a:endParaRPr lang="en-GB" sz="1600" dirty="0" smtClean="0">
              <a:solidFill>
                <a:schemeClr val="bg1"/>
              </a:solidFill>
              <a:latin typeface="Arial"/>
              <a:cs typeface="Arial"/>
            </a:endParaRPr>
          </a:p>
          <a:p>
            <a:r>
              <a:rPr lang="en-GB" sz="1600" dirty="0" smtClean="0">
                <a:solidFill>
                  <a:schemeClr val="bg1"/>
                </a:solidFill>
                <a:latin typeface="Arial"/>
                <a:cs typeface="Arial"/>
              </a:rPr>
              <a:t>11 </a:t>
            </a:r>
            <a:r>
              <a:rPr lang="en-GB" sz="1600" dirty="0" err="1" smtClean="0">
                <a:solidFill>
                  <a:schemeClr val="bg1"/>
                </a:solidFill>
                <a:latin typeface="Arial"/>
                <a:cs typeface="Arial"/>
              </a:rPr>
              <a:t>anna</a:t>
            </a:r>
            <a:endParaRPr lang="el-GR" sz="1600" dirty="0" smtClean="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9" name="Right Arrow 8"/>
          <p:cNvSpPr/>
          <p:nvPr/>
        </p:nvSpPr>
        <p:spPr>
          <a:xfrm>
            <a:off x="3745965" y="4241126"/>
            <a:ext cx="907111" cy="233243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ame 9"/>
          <p:cNvSpPr/>
          <p:nvPr/>
        </p:nvSpPr>
        <p:spPr>
          <a:xfrm>
            <a:off x="4951121" y="3540574"/>
            <a:ext cx="1733314" cy="1524580"/>
          </a:xfrm>
          <a:prstGeom prst="fram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329919" y="3808417"/>
            <a:ext cx="1006005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dirty="0" smtClean="0">
                <a:solidFill>
                  <a:srgbClr val="FF0000"/>
                </a:solidFill>
                <a:latin typeface="Arial"/>
                <a:cs typeface="Arial"/>
              </a:rPr>
              <a:t>1 </a:t>
            </a:r>
            <a:r>
              <a:rPr lang="en-GB" sz="1600" dirty="0" err="1" smtClean="0">
                <a:solidFill>
                  <a:srgbClr val="FF0000"/>
                </a:solidFill>
                <a:latin typeface="Arial"/>
                <a:cs typeface="Arial"/>
              </a:rPr>
              <a:t>maria</a:t>
            </a:r>
            <a:endParaRPr lang="en-GB" sz="1600" dirty="0" smtClean="0">
              <a:solidFill>
                <a:srgbClr val="FF0000"/>
              </a:solidFill>
              <a:latin typeface="Arial"/>
              <a:cs typeface="Arial"/>
            </a:endParaRPr>
          </a:p>
          <a:p>
            <a:r>
              <a:rPr lang="en-GB" sz="1600" dirty="0" smtClean="0">
                <a:solidFill>
                  <a:srgbClr val="FF0000"/>
                </a:solidFill>
                <a:latin typeface="Arial"/>
                <a:cs typeface="Arial"/>
              </a:rPr>
              <a:t>2 </a:t>
            </a:r>
            <a:r>
              <a:rPr lang="en-GB" sz="1600" dirty="0" err="1" smtClean="0">
                <a:solidFill>
                  <a:srgbClr val="FF0000"/>
                </a:solidFill>
                <a:latin typeface="Arial"/>
                <a:cs typeface="Arial"/>
              </a:rPr>
              <a:t>giannis</a:t>
            </a:r>
            <a:endParaRPr lang="en-GB" sz="1600" dirty="0" smtClean="0">
              <a:solidFill>
                <a:srgbClr val="FF0000"/>
              </a:solidFill>
              <a:latin typeface="Arial"/>
              <a:cs typeface="Arial"/>
            </a:endParaRPr>
          </a:p>
          <a:p>
            <a:r>
              <a:rPr lang="en-GB" sz="1600" dirty="0" smtClean="0">
                <a:solidFill>
                  <a:srgbClr val="FF0000"/>
                </a:solidFill>
                <a:latin typeface="Arial"/>
                <a:cs typeface="Arial"/>
              </a:rPr>
              <a:t>3 </a:t>
            </a:r>
            <a:r>
              <a:rPr lang="en-GB" sz="1600" dirty="0" err="1" smtClean="0">
                <a:solidFill>
                  <a:srgbClr val="FF0000"/>
                </a:solidFill>
                <a:latin typeface="Arial"/>
                <a:cs typeface="Arial"/>
              </a:rPr>
              <a:t>eleni</a:t>
            </a:r>
            <a:endParaRPr lang="en-GB" sz="1600" dirty="0" smtClean="0">
              <a:solidFill>
                <a:srgbClr val="FF0000"/>
              </a:solidFill>
              <a:latin typeface="Arial"/>
              <a:cs typeface="Arial"/>
            </a:endParaRPr>
          </a:p>
          <a:p>
            <a:r>
              <a:rPr lang="en-GB" sz="1600" dirty="0">
                <a:solidFill>
                  <a:srgbClr val="FF0000"/>
                </a:solidFill>
                <a:latin typeface="Arial"/>
                <a:cs typeface="Arial"/>
              </a:rPr>
              <a:t>11 </a:t>
            </a:r>
            <a:r>
              <a:rPr lang="en-GB" sz="1600" dirty="0" err="1" smtClean="0">
                <a:solidFill>
                  <a:srgbClr val="FF0000"/>
                </a:solidFill>
                <a:latin typeface="Arial"/>
                <a:cs typeface="Arial"/>
              </a:rPr>
              <a:t>anna</a:t>
            </a:r>
            <a:endParaRPr lang="en-GB" sz="1600" dirty="0">
              <a:solidFill>
                <a:srgbClr val="FF0000"/>
              </a:solidFill>
              <a:latin typeface="Arial"/>
              <a:cs typeface="Arial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3585326" y="2106830"/>
            <a:ext cx="108184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>
                <a:solidFill>
                  <a:srgbClr val="FF0000"/>
                </a:solidFill>
                <a:latin typeface="Arial"/>
                <a:cs typeface="Arial"/>
              </a:rPr>
              <a:t>s</a:t>
            </a:r>
            <a:r>
              <a:rPr lang="en-GB" dirty="0" smtClean="0">
                <a:solidFill>
                  <a:srgbClr val="FF0000"/>
                </a:solidFill>
                <a:latin typeface="Arial"/>
                <a:cs typeface="Arial"/>
              </a:rPr>
              <a:t>ort file1</a:t>
            </a:r>
            <a:endParaRPr lang="en-GB" dirty="0">
              <a:solidFill>
                <a:srgbClr val="FF0000"/>
              </a:solidFill>
              <a:latin typeface="Arial"/>
              <a:cs typeface="Arial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3459730" y="3871794"/>
            <a:ext cx="149139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>
                <a:solidFill>
                  <a:srgbClr val="FF0000"/>
                </a:solidFill>
                <a:latin typeface="Arial"/>
                <a:cs typeface="Arial"/>
              </a:rPr>
              <a:t>s</a:t>
            </a:r>
            <a:r>
              <a:rPr lang="en-GB" dirty="0" smtClean="0">
                <a:solidFill>
                  <a:srgbClr val="FF0000"/>
                </a:solidFill>
                <a:latin typeface="Arial"/>
                <a:cs typeface="Arial"/>
              </a:rPr>
              <a:t>ort –n file1</a:t>
            </a:r>
            <a:endParaRPr lang="en-GB" dirty="0">
              <a:solidFill>
                <a:srgbClr val="FF0000"/>
              </a:solidFill>
              <a:latin typeface="Arial"/>
              <a:cs typeface="Arial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2492830" y="1654320"/>
            <a:ext cx="699127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600" dirty="0" smtClean="0">
                <a:latin typeface="Arial"/>
                <a:cs typeface="Arial"/>
              </a:rPr>
              <a:t>file1</a:t>
            </a:r>
            <a:endParaRPr lang="en-GB" sz="1600" dirty="0">
              <a:latin typeface="Arial"/>
              <a:cs typeface="Arial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2442121" y="3391309"/>
            <a:ext cx="624241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600" dirty="0" smtClean="0">
                <a:solidFill>
                  <a:srgbClr val="000000"/>
                </a:solidFill>
                <a:latin typeface="Arial"/>
                <a:cs typeface="Arial"/>
              </a:rPr>
              <a:t>file1</a:t>
            </a:r>
            <a:endParaRPr lang="en-GB" sz="1600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16" name="Folded Corner 15"/>
          <p:cNvSpPr/>
          <p:nvPr/>
        </p:nvSpPr>
        <p:spPr>
          <a:xfrm>
            <a:off x="2207515" y="5496742"/>
            <a:ext cx="1252215" cy="1315175"/>
          </a:xfrm>
          <a:prstGeom prst="foldedCorner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en-GB" dirty="0" smtClean="0"/>
          </a:p>
          <a:p>
            <a:r>
              <a:rPr lang="en-GB" sz="1600" dirty="0">
                <a:solidFill>
                  <a:schemeClr val="bg1"/>
                </a:solidFill>
                <a:latin typeface="Arial"/>
                <a:cs typeface="Arial"/>
              </a:rPr>
              <a:t>3</a:t>
            </a:r>
            <a:r>
              <a:rPr lang="en-GB" sz="1600" dirty="0" smtClean="0">
                <a:solidFill>
                  <a:schemeClr val="bg1"/>
                </a:solidFill>
                <a:latin typeface="Arial"/>
                <a:cs typeface="Arial"/>
              </a:rPr>
              <a:t> </a:t>
            </a:r>
            <a:r>
              <a:rPr lang="en-GB" sz="1600" dirty="0" err="1" smtClean="0">
                <a:solidFill>
                  <a:schemeClr val="bg1"/>
                </a:solidFill>
                <a:latin typeface="Arial"/>
                <a:cs typeface="Arial"/>
              </a:rPr>
              <a:t>eleni</a:t>
            </a:r>
            <a:endParaRPr lang="en-GB" sz="1600" dirty="0" smtClean="0">
              <a:solidFill>
                <a:schemeClr val="bg1"/>
              </a:solidFill>
              <a:latin typeface="Arial"/>
              <a:cs typeface="Arial"/>
            </a:endParaRPr>
          </a:p>
          <a:p>
            <a:r>
              <a:rPr lang="en-GB" sz="1600" dirty="0" smtClean="0">
                <a:solidFill>
                  <a:schemeClr val="bg1"/>
                </a:solidFill>
                <a:latin typeface="Arial"/>
                <a:cs typeface="Arial"/>
              </a:rPr>
              <a:t>1 </a:t>
            </a:r>
            <a:r>
              <a:rPr lang="en-GB" sz="1600" dirty="0" err="1" smtClean="0">
                <a:solidFill>
                  <a:schemeClr val="bg1"/>
                </a:solidFill>
                <a:latin typeface="Arial"/>
                <a:cs typeface="Arial"/>
              </a:rPr>
              <a:t>maria</a:t>
            </a:r>
            <a:endParaRPr lang="en-GB" sz="1600" dirty="0" smtClean="0">
              <a:solidFill>
                <a:schemeClr val="bg1"/>
              </a:solidFill>
              <a:latin typeface="Arial"/>
              <a:cs typeface="Arial"/>
            </a:endParaRPr>
          </a:p>
          <a:p>
            <a:r>
              <a:rPr lang="en-GB" sz="1600" dirty="0" smtClean="0">
                <a:solidFill>
                  <a:schemeClr val="bg1"/>
                </a:solidFill>
                <a:latin typeface="Arial"/>
                <a:cs typeface="Arial"/>
              </a:rPr>
              <a:t>2 </a:t>
            </a:r>
            <a:r>
              <a:rPr lang="en-GB" sz="1600" dirty="0" err="1" smtClean="0">
                <a:solidFill>
                  <a:schemeClr val="bg1"/>
                </a:solidFill>
                <a:latin typeface="Arial"/>
                <a:cs typeface="Arial"/>
              </a:rPr>
              <a:t>giannis</a:t>
            </a:r>
            <a:endParaRPr lang="en-GB" sz="1600" dirty="0" smtClean="0">
              <a:solidFill>
                <a:schemeClr val="bg1"/>
              </a:solidFill>
              <a:latin typeface="Arial"/>
              <a:cs typeface="Arial"/>
            </a:endParaRPr>
          </a:p>
          <a:p>
            <a:r>
              <a:rPr lang="en-GB" sz="1600" dirty="0" smtClean="0">
                <a:solidFill>
                  <a:schemeClr val="bg1"/>
                </a:solidFill>
                <a:latin typeface="Arial"/>
                <a:cs typeface="Arial"/>
              </a:rPr>
              <a:t>11 </a:t>
            </a:r>
            <a:r>
              <a:rPr lang="en-GB" sz="1600" dirty="0" err="1" smtClean="0">
                <a:solidFill>
                  <a:schemeClr val="bg1"/>
                </a:solidFill>
                <a:latin typeface="Arial"/>
                <a:cs typeface="Arial"/>
              </a:rPr>
              <a:t>anna</a:t>
            </a:r>
            <a:endParaRPr lang="el-GR" sz="1600" dirty="0" smtClean="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17" name="Right Arrow 16"/>
          <p:cNvSpPr/>
          <p:nvPr/>
        </p:nvSpPr>
        <p:spPr>
          <a:xfrm>
            <a:off x="3745965" y="5987890"/>
            <a:ext cx="907111" cy="233243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rame 17"/>
          <p:cNvSpPr/>
          <p:nvPr/>
        </p:nvSpPr>
        <p:spPr>
          <a:xfrm>
            <a:off x="4951121" y="5287338"/>
            <a:ext cx="1733314" cy="1524580"/>
          </a:xfrm>
          <a:prstGeom prst="fram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5329919" y="5555181"/>
            <a:ext cx="1006005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dirty="0" smtClean="0">
                <a:solidFill>
                  <a:srgbClr val="FF0000"/>
                </a:solidFill>
                <a:latin typeface="Arial"/>
                <a:cs typeface="Arial"/>
              </a:rPr>
              <a:t>11 </a:t>
            </a:r>
            <a:r>
              <a:rPr lang="en-GB" sz="1600" dirty="0" err="1" smtClean="0">
                <a:solidFill>
                  <a:srgbClr val="FF0000"/>
                </a:solidFill>
                <a:latin typeface="Arial"/>
                <a:cs typeface="Arial"/>
              </a:rPr>
              <a:t>anna</a:t>
            </a:r>
            <a:endParaRPr lang="en-GB" sz="1600" dirty="0" smtClean="0">
              <a:solidFill>
                <a:srgbClr val="FF0000"/>
              </a:solidFill>
              <a:latin typeface="Arial"/>
              <a:cs typeface="Arial"/>
            </a:endParaRPr>
          </a:p>
          <a:p>
            <a:r>
              <a:rPr lang="en-GB" sz="1600" dirty="0">
                <a:solidFill>
                  <a:srgbClr val="FF0000"/>
                </a:solidFill>
                <a:latin typeface="Arial"/>
                <a:cs typeface="Arial"/>
              </a:rPr>
              <a:t>3 </a:t>
            </a:r>
            <a:r>
              <a:rPr lang="en-GB" sz="1600" dirty="0" err="1">
                <a:solidFill>
                  <a:srgbClr val="FF0000"/>
                </a:solidFill>
                <a:latin typeface="Arial"/>
                <a:cs typeface="Arial"/>
              </a:rPr>
              <a:t>eleni</a:t>
            </a:r>
            <a:endParaRPr lang="en-GB" sz="1600" dirty="0">
              <a:solidFill>
                <a:srgbClr val="FF0000"/>
              </a:solidFill>
              <a:latin typeface="Arial"/>
              <a:cs typeface="Arial"/>
            </a:endParaRPr>
          </a:p>
          <a:p>
            <a:r>
              <a:rPr lang="en-GB" sz="1600" dirty="0">
                <a:solidFill>
                  <a:srgbClr val="FF0000"/>
                </a:solidFill>
                <a:latin typeface="Arial"/>
                <a:cs typeface="Arial"/>
              </a:rPr>
              <a:t>2 </a:t>
            </a:r>
            <a:r>
              <a:rPr lang="en-GB" sz="1600" dirty="0" err="1">
                <a:solidFill>
                  <a:srgbClr val="FF0000"/>
                </a:solidFill>
                <a:latin typeface="Arial"/>
                <a:cs typeface="Arial"/>
              </a:rPr>
              <a:t>giannis</a:t>
            </a:r>
            <a:endParaRPr lang="en-GB" sz="1600" dirty="0">
              <a:solidFill>
                <a:srgbClr val="FF0000"/>
              </a:solidFill>
              <a:latin typeface="Arial"/>
              <a:cs typeface="Arial"/>
            </a:endParaRPr>
          </a:p>
          <a:p>
            <a:r>
              <a:rPr lang="en-GB" sz="1600" dirty="0">
                <a:solidFill>
                  <a:srgbClr val="FF0000"/>
                </a:solidFill>
                <a:latin typeface="Arial"/>
                <a:cs typeface="Arial"/>
              </a:rPr>
              <a:t>1 </a:t>
            </a:r>
            <a:r>
              <a:rPr lang="en-GB" sz="1600" dirty="0" err="1" smtClean="0">
                <a:solidFill>
                  <a:srgbClr val="FF0000"/>
                </a:solidFill>
                <a:latin typeface="Arial"/>
                <a:cs typeface="Arial"/>
              </a:rPr>
              <a:t>maria</a:t>
            </a:r>
            <a:endParaRPr lang="en-GB" sz="1600" dirty="0">
              <a:solidFill>
                <a:srgbClr val="FF0000"/>
              </a:solidFill>
              <a:latin typeface="Arial"/>
              <a:cs typeface="Arial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3459730" y="5618558"/>
            <a:ext cx="149139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>
                <a:solidFill>
                  <a:srgbClr val="FF0000"/>
                </a:solidFill>
                <a:latin typeface="Arial"/>
                <a:cs typeface="Arial"/>
              </a:rPr>
              <a:t>s</a:t>
            </a:r>
            <a:r>
              <a:rPr lang="en-GB" dirty="0" smtClean="0">
                <a:solidFill>
                  <a:srgbClr val="FF0000"/>
                </a:solidFill>
                <a:latin typeface="Arial"/>
                <a:cs typeface="Arial"/>
              </a:rPr>
              <a:t>ort –nr file1</a:t>
            </a:r>
            <a:endParaRPr lang="en-GB" dirty="0">
              <a:solidFill>
                <a:srgbClr val="FF0000"/>
              </a:solidFill>
              <a:latin typeface="Arial"/>
              <a:cs typeface="Arial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2475142" y="5127410"/>
            <a:ext cx="624241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600" dirty="0" smtClean="0">
                <a:solidFill>
                  <a:srgbClr val="000000"/>
                </a:solidFill>
                <a:latin typeface="Arial"/>
                <a:cs typeface="Arial"/>
              </a:rPr>
              <a:t>file1</a:t>
            </a:r>
            <a:endParaRPr lang="en-GB" sz="1600" dirty="0">
              <a:solidFill>
                <a:srgbClr val="000000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11797166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9"/>
            <a:ext cx="8229600" cy="493309"/>
          </a:xfrm>
        </p:spPr>
        <p:txBody>
          <a:bodyPr>
            <a:noAutofit/>
          </a:bodyPr>
          <a:lstStyle/>
          <a:p>
            <a:r>
              <a:rPr lang="en-GB" sz="3200" dirty="0">
                <a:solidFill>
                  <a:srgbClr val="000000"/>
                </a:solidFill>
                <a:latin typeface="Arial"/>
                <a:cs typeface="Arial"/>
              </a:rPr>
              <a:t>s</a:t>
            </a:r>
            <a:r>
              <a:rPr lang="en-GB" sz="3200" dirty="0" smtClean="0">
                <a:solidFill>
                  <a:srgbClr val="000000"/>
                </a:solidFill>
                <a:latin typeface="Arial"/>
                <a:cs typeface="Arial"/>
              </a:rPr>
              <a:t>ort –k : </a:t>
            </a:r>
            <a:r>
              <a:rPr lang="el-GR" sz="3200" dirty="0" smtClean="0">
                <a:solidFill>
                  <a:srgbClr val="000000"/>
                </a:solidFill>
                <a:latin typeface="Arial"/>
                <a:cs typeface="Arial"/>
              </a:rPr>
              <a:t>ταξινόμηση συγκεκριμένης στήλης</a:t>
            </a:r>
            <a:endParaRPr lang="en-US" sz="3200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6726" y="879482"/>
            <a:ext cx="8771153" cy="2310457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l-GR" sz="1800" dirty="0" smtClean="0">
                <a:latin typeface="Arial"/>
                <a:cs typeface="Arial"/>
              </a:rPr>
              <a:t>Με την παράμετρο –</a:t>
            </a:r>
            <a:r>
              <a:rPr lang="en-GB" sz="1800" dirty="0" smtClean="0">
                <a:latin typeface="Arial"/>
                <a:cs typeface="Arial"/>
              </a:rPr>
              <a:t>k </a:t>
            </a:r>
            <a:r>
              <a:rPr lang="el-GR" sz="1800" dirty="0" smtClean="0">
                <a:latin typeface="Arial"/>
                <a:cs typeface="Arial"/>
              </a:rPr>
              <a:t>μπορούμε να ζητήσουμε να γίνει η ταξινόμηση από μια συγκεκριμένη στήλη και μετά, ή για συγκεκριμένη στήλη</a:t>
            </a:r>
            <a:r>
              <a:rPr lang="en-GB" sz="1800" dirty="0" smtClean="0">
                <a:latin typeface="Arial"/>
                <a:cs typeface="Arial"/>
              </a:rPr>
              <a:t>, </a:t>
            </a:r>
            <a:r>
              <a:rPr lang="el-GR" sz="1800" dirty="0" smtClean="0">
                <a:latin typeface="Arial"/>
                <a:cs typeface="Arial"/>
              </a:rPr>
              <a:t>ή για συγκεκριμένες στήλες, η κάθε μια με τον δικό της τρόπο. Πρέπει επίσης να ορίσουμε τον διαχωριστή για την κάθε στήλη.</a:t>
            </a:r>
            <a:endParaRPr lang="en-GB" sz="1800" dirty="0" smtClean="0">
              <a:latin typeface="Arial"/>
              <a:cs typeface="Arial"/>
            </a:endParaRPr>
          </a:p>
          <a:p>
            <a:pPr marL="0" indent="0">
              <a:buNone/>
            </a:pPr>
            <a:endParaRPr lang="en-GB" sz="1800" dirty="0" smtClean="0">
              <a:solidFill>
                <a:srgbClr val="000000"/>
              </a:solidFill>
              <a:latin typeface="Arial"/>
              <a:cs typeface="Arial"/>
            </a:endParaRPr>
          </a:p>
          <a:p>
            <a:pPr marL="0" indent="0">
              <a:buNone/>
            </a:pPr>
            <a:r>
              <a:rPr lang="el-GR" sz="1800" dirty="0" smtClean="0">
                <a:solidFill>
                  <a:srgbClr val="000000"/>
                </a:solidFill>
                <a:latin typeface="Arial"/>
                <a:cs typeface="Arial"/>
              </a:rPr>
              <a:t>Για να ορίσω την ταξινόμηση σε συγκεκριμένες στήλες, π.χ. </a:t>
            </a:r>
            <a:r>
              <a:rPr lang="el-GR" sz="1800" dirty="0">
                <a:solidFill>
                  <a:srgbClr val="000000"/>
                </a:solidFill>
                <a:latin typeface="Arial"/>
                <a:cs typeface="Arial"/>
              </a:rPr>
              <a:t>π</a:t>
            </a:r>
            <a:r>
              <a:rPr lang="el-GR" sz="1800" dirty="0" smtClean="0">
                <a:solidFill>
                  <a:srgbClr val="000000"/>
                </a:solidFill>
                <a:latin typeface="Arial"/>
                <a:cs typeface="Arial"/>
              </a:rPr>
              <a:t>ρώτα την 2</a:t>
            </a:r>
            <a:r>
              <a:rPr lang="el-GR" sz="1800" baseline="30000" dirty="0" smtClean="0">
                <a:solidFill>
                  <a:srgbClr val="000000"/>
                </a:solidFill>
                <a:latin typeface="Arial"/>
                <a:cs typeface="Arial"/>
              </a:rPr>
              <a:t>η</a:t>
            </a:r>
            <a:r>
              <a:rPr lang="en-GB" sz="1800" baseline="30000" dirty="0" smtClean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l-GR" sz="1800" dirty="0" smtClean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GB" sz="1800" dirty="0" smtClean="0">
                <a:solidFill>
                  <a:srgbClr val="000000"/>
                </a:solidFill>
                <a:latin typeface="Arial"/>
                <a:cs typeface="Arial"/>
              </a:rPr>
              <a:t>(</a:t>
            </a:r>
            <a:r>
              <a:rPr lang="el-GR" sz="1800" dirty="0" smtClean="0">
                <a:solidFill>
                  <a:srgbClr val="000000"/>
                </a:solidFill>
                <a:latin typeface="Arial"/>
                <a:cs typeface="Arial"/>
              </a:rPr>
              <a:t>ως αριθμούς</a:t>
            </a:r>
            <a:r>
              <a:rPr lang="en-GB" sz="1800" dirty="0" smtClean="0">
                <a:solidFill>
                  <a:srgbClr val="000000"/>
                </a:solidFill>
                <a:latin typeface="Arial"/>
                <a:cs typeface="Arial"/>
              </a:rPr>
              <a:t>)</a:t>
            </a:r>
            <a:r>
              <a:rPr lang="el-GR" sz="1800" dirty="0" smtClean="0">
                <a:solidFill>
                  <a:srgbClr val="000000"/>
                </a:solidFill>
                <a:latin typeface="Arial"/>
                <a:cs typeface="Arial"/>
              </a:rPr>
              <a:t> και μετά</a:t>
            </a:r>
            <a:r>
              <a:rPr lang="en-GB" sz="18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l-GR" sz="1800" dirty="0" smtClean="0">
                <a:solidFill>
                  <a:srgbClr val="000000"/>
                </a:solidFill>
                <a:latin typeface="Arial"/>
                <a:cs typeface="Arial"/>
              </a:rPr>
              <a:t>την 1</a:t>
            </a:r>
            <a:r>
              <a:rPr lang="el-GR" sz="1800" baseline="30000" dirty="0" smtClean="0">
                <a:solidFill>
                  <a:srgbClr val="000000"/>
                </a:solidFill>
                <a:latin typeface="Arial"/>
                <a:cs typeface="Arial"/>
              </a:rPr>
              <a:t>η</a:t>
            </a:r>
            <a:r>
              <a:rPr lang="el-GR" sz="1800" dirty="0" smtClean="0">
                <a:solidFill>
                  <a:srgbClr val="000000"/>
                </a:solidFill>
                <a:latin typeface="Arial"/>
                <a:cs typeface="Arial"/>
              </a:rPr>
              <a:t>,</a:t>
            </a:r>
            <a:r>
              <a:rPr lang="en-GB" sz="1800" dirty="0" smtClean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l-GR" sz="1800" dirty="0">
                <a:solidFill>
                  <a:srgbClr val="000000"/>
                </a:solidFill>
                <a:latin typeface="Arial"/>
                <a:cs typeface="Arial"/>
              </a:rPr>
              <a:t>με διαχωριστή το </a:t>
            </a:r>
            <a:r>
              <a:rPr lang="en-GB" sz="1800" dirty="0">
                <a:solidFill>
                  <a:srgbClr val="000000"/>
                </a:solidFill>
                <a:latin typeface="Arial"/>
                <a:cs typeface="Arial"/>
              </a:rPr>
              <a:t>tab </a:t>
            </a:r>
            <a:r>
              <a:rPr lang="en-GB" sz="1800" dirty="0" smtClean="0">
                <a:solidFill>
                  <a:srgbClr val="FF0000"/>
                </a:solidFill>
                <a:latin typeface="Arial"/>
                <a:cs typeface="Arial"/>
              </a:rPr>
              <a:t>\t</a:t>
            </a:r>
            <a:r>
              <a:rPr lang="el-GR" sz="1800" dirty="0" smtClean="0">
                <a:solidFill>
                  <a:srgbClr val="000000"/>
                </a:solidFill>
                <a:latin typeface="Arial"/>
                <a:cs typeface="Arial"/>
              </a:rPr>
              <a:t> εκτελώ</a:t>
            </a:r>
            <a:r>
              <a:rPr lang="en-GB" sz="1800" dirty="0" smtClean="0">
                <a:solidFill>
                  <a:srgbClr val="000000"/>
                </a:solidFill>
                <a:latin typeface="Arial"/>
                <a:cs typeface="Arial"/>
              </a:rPr>
              <a:t>:</a:t>
            </a:r>
          </a:p>
          <a:p>
            <a:pPr marL="0" indent="0">
              <a:buNone/>
            </a:pPr>
            <a:r>
              <a:rPr lang="en-GB" sz="1800" dirty="0" smtClean="0">
                <a:solidFill>
                  <a:srgbClr val="FF0000"/>
                </a:solidFill>
                <a:latin typeface="Arial"/>
                <a:cs typeface="Arial"/>
              </a:rPr>
              <a:t>sort –t $‘\t’ –k2</a:t>
            </a:r>
            <a:r>
              <a:rPr lang="en-GB" sz="1800" dirty="0">
                <a:solidFill>
                  <a:srgbClr val="FF0000"/>
                </a:solidFill>
                <a:latin typeface="Arial"/>
                <a:cs typeface="Arial"/>
              </a:rPr>
              <a:t>n</a:t>
            </a:r>
            <a:r>
              <a:rPr lang="en-GB" sz="1800" dirty="0" smtClean="0">
                <a:solidFill>
                  <a:srgbClr val="FF0000"/>
                </a:solidFill>
                <a:latin typeface="Arial"/>
                <a:cs typeface="Arial"/>
              </a:rPr>
              <a:t>,2 –k1,1</a:t>
            </a:r>
            <a:r>
              <a:rPr lang="el-GR" sz="1800" dirty="0" smtClean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lang="en-GB" sz="1800" dirty="0" smtClean="0">
                <a:solidFill>
                  <a:srgbClr val="FF0000"/>
                </a:solidFill>
                <a:latin typeface="Arial"/>
                <a:cs typeface="Arial"/>
              </a:rPr>
              <a:t>file1</a:t>
            </a:r>
          </a:p>
          <a:p>
            <a:pPr marL="0" indent="0">
              <a:buNone/>
            </a:pPr>
            <a:endParaRPr lang="en-GB" sz="1800" dirty="0" smtClean="0">
              <a:solidFill>
                <a:srgbClr val="FF0000"/>
              </a:solidFill>
              <a:latin typeface="Arial"/>
              <a:cs typeface="Arial"/>
            </a:endParaRPr>
          </a:p>
        </p:txBody>
      </p:sp>
      <p:sp>
        <p:nvSpPr>
          <p:cNvPr id="16" name="Folded Corner 15"/>
          <p:cNvSpPr/>
          <p:nvPr/>
        </p:nvSpPr>
        <p:spPr>
          <a:xfrm>
            <a:off x="767292" y="3727135"/>
            <a:ext cx="2245024" cy="2898334"/>
          </a:xfrm>
          <a:prstGeom prst="foldedCorner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en-GB" dirty="0" smtClean="0"/>
          </a:p>
          <a:p>
            <a:r>
              <a:rPr lang="en-GB" sz="1600" dirty="0" smtClean="0">
                <a:solidFill>
                  <a:srgbClr val="000000"/>
                </a:solidFill>
                <a:latin typeface="Arial"/>
                <a:cs typeface="Arial"/>
              </a:rPr>
              <a:t>Chrom1</a:t>
            </a:r>
            <a:r>
              <a:rPr lang="el-GR" sz="1600" dirty="0" smtClean="0">
                <a:solidFill>
                  <a:srgbClr val="000000"/>
                </a:solidFill>
                <a:latin typeface="Arial"/>
                <a:cs typeface="Arial"/>
              </a:rPr>
              <a:t>	</a:t>
            </a:r>
            <a:r>
              <a:rPr lang="en-GB" sz="1600" dirty="0" smtClean="0">
                <a:solidFill>
                  <a:srgbClr val="000000"/>
                </a:solidFill>
                <a:latin typeface="Arial"/>
                <a:cs typeface="Arial"/>
              </a:rPr>
              <a:t>1</a:t>
            </a:r>
            <a:r>
              <a:rPr lang="el-GR" sz="1600" dirty="0">
                <a:solidFill>
                  <a:srgbClr val="000000"/>
                </a:solidFill>
                <a:latin typeface="Arial"/>
                <a:cs typeface="Arial"/>
              </a:rPr>
              <a:t>	</a:t>
            </a:r>
            <a:r>
              <a:rPr lang="en-GB" sz="1600" dirty="0" smtClean="0">
                <a:solidFill>
                  <a:srgbClr val="000000"/>
                </a:solidFill>
                <a:latin typeface="Arial"/>
                <a:cs typeface="Arial"/>
              </a:rPr>
              <a:t>0.9</a:t>
            </a:r>
            <a:endParaRPr lang="en-GB" sz="1600" dirty="0">
              <a:solidFill>
                <a:srgbClr val="000000"/>
              </a:solidFill>
              <a:latin typeface="Arial"/>
              <a:cs typeface="Arial"/>
            </a:endParaRPr>
          </a:p>
          <a:p>
            <a:r>
              <a:rPr lang="en-GB" sz="1600" dirty="0" smtClean="0">
                <a:solidFill>
                  <a:srgbClr val="000000"/>
                </a:solidFill>
                <a:latin typeface="Arial"/>
                <a:cs typeface="Arial"/>
              </a:rPr>
              <a:t>Chrom1</a:t>
            </a:r>
            <a:r>
              <a:rPr lang="el-GR" sz="1600" dirty="0" smtClean="0">
                <a:solidFill>
                  <a:srgbClr val="000000"/>
                </a:solidFill>
                <a:latin typeface="Arial"/>
                <a:cs typeface="Arial"/>
              </a:rPr>
              <a:t>	</a:t>
            </a:r>
            <a:r>
              <a:rPr lang="en-GB" sz="1600" dirty="0" smtClean="0">
                <a:solidFill>
                  <a:srgbClr val="000000"/>
                </a:solidFill>
                <a:latin typeface="Arial"/>
                <a:cs typeface="Arial"/>
              </a:rPr>
              <a:t>2</a:t>
            </a:r>
            <a:r>
              <a:rPr lang="el-GR" sz="1600" dirty="0" smtClean="0">
                <a:solidFill>
                  <a:srgbClr val="000000"/>
                </a:solidFill>
                <a:latin typeface="Arial"/>
                <a:cs typeface="Arial"/>
              </a:rPr>
              <a:t>	</a:t>
            </a:r>
            <a:r>
              <a:rPr lang="en-GB" sz="1600" dirty="0" smtClean="0">
                <a:solidFill>
                  <a:srgbClr val="000000"/>
                </a:solidFill>
                <a:latin typeface="Arial"/>
                <a:cs typeface="Arial"/>
              </a:rPr>
              <a:t>0.9</a:t>
            </a:r>
            <a:endParaRPr lang="en-GB" sz="1600" dirty="0">
              <a:solidFill>
                <a:srgbClr val="000000"/>
              </a:solidFill>
              <a:latin typeface="Arial"/>
              <a:cs typeface="Arial"/>
            </a:endParaRPr>
          </a:p>
          <a:p>
            <a:r>
              <a:rPr lang="en-GB" sz="1600" dirty="0" smtClean="0">
                <a:solidFill>
                  <a:srgbClr val="000000"/>
                </a:solidFill>
                <a:latin typeface="Arial"/>
                <a:cs typeface="Arial"/>
              </a:rPr>
              <a:t>Chrom1</a:t>
            </a:r>
            <a:r>
              <a:rPr lang="el-GR" sz="1600" dirty="0" smtClean="0">
                <a:solidFill>
                  <a:srgbClr val="000000"/>
                </a:solidFill>
                <a:latin typeface="Arial"/>
                <a:cs typeface="Arial"/>
              </a:rPr>
              <a:t>	</a:t>
            </a:r>
            <a:r>
              <a:rPr lang="en-GB" sz="1600" dirty="0" smtClean="0">
                <a:solidFill>
                  <a:srgbClr val="000000"/>
                </a:solidFill>
                <a:latin typeface="Arial"/>
                <a:cs typeface="Arial"/>
              </a:rPr>
              <a:t>3</a:t>
            </a:r>
            <a:r>
              <a:rPr lang="el-GR" sz="1600" dirty="0" smtClean="0">
                <a:solidFill>
                  <a:srgbClr val="000000"/>
                </a:solidFill>
                <a:latin typeface="Arial"/>
                <a:cs typeface="Arial"/>
              </a:rPr>
              <a:t>	</a:t>
            </a:r>
            <a:r>
              <a:rPr lang="en-GB" sz="1600" dirty="0" smtClean="0">
                <a:solidFill>
                  <a:srgbClr val="000000"/>
                </a:solidFill>
                <a:latin typeface="Arial"/>
                <a:cs typeface="Arial"/>
              </a:rPr>
              <a:t>1</a:t>
            </a:r>
            <a:endParaRPr lang="en-GB" sz="1600" dirty="0">
              <a:solidFill>
                <a:srgbClr val="000000"/>
              </a:solidFill>
              <a:latin typeface="Arial"/>
              <a:cs typeface="Arial"/>
            </a:endParaRPr>
          </a:p>
          <a:p>
            <a:r>
              <a:rPr lang="en-GB" sz="1600" dirty="0" smtClean="0">
                <a:solidFill>
                  <a:srgbClr val="000000"/>
                </a:solidFill>
                <a:latin typeface="Arial"/>
                <a:cs typeface="Arial"/>
              </a:rPr>
              <a:t>Chrom1</a:t>
            </a:r>
            <a:r>
              <a:rPr lang="el-GR" sz="1600" dirty="0" smtClean="0">
                <a:solidFill>
                  <a:srgbClr val="000000"/>
                </a:solidFill>
                <a:latin typeface="Arial"/>
                <a:cs typeface="Arial"/>
              </a:rPr>
              <a:t>	</a:t>
            </a:r>
            <a:r>
              <a:rPr lang="en-GB" sz="1600" dirty="0" smtClean="0">
                <a:solidFill>
                  <a:srgbClr val="000000"/>
                </a:solidFill>
                <a:latin typeface="Arial"/>
                <a:cs typeface="Arial"/>
              </a:rPr>
              <a:t>4</a:t>
            </a:r>
            <a:r>
              <a:rPr lang="el-GR" sz="1600" dirty="0" smtClean="0">
                <a:solidFill>
                  <a:srgbClr val="000000"/>
                </a:solidFill>
                <a:latin typeface="Arial"/>
                <a:cs typeface="Arial"/>
              </a:rPr>
              <a:t>	</a:t>
            </a:r>
            <a:r>
              <a:rPr lang="en-GB" sz="1600" dirty="0" smtClean="0">
                <a:solidFill>
                  <a:srgbClr val="000000"/>
                </a:solidFill>
                <a:latin typeface="Arial"/>
                <a:cs typeface="Arial"/>
              </a:rPr>
              <a:t>2</a:t>
            </a:r>
            <a:endParaRPr lang="en-GB" sz="1600" dirty="0">
              <a:solidFill>
                <a:srgbClr val="000000"/>
              </a:solidFill>
              <a:latin typeface="Arial"/>
              <a:cs typeface="Arial"/>
            </a:endParaRPr>
          </a:p>
          <a:p>
            <a:r>
              <a:rPr lang="en-GB" sz="1600" dirty="0" smtClean="0">
                <a:solidFill>
                  <a:srgbClr val="000000"/>
                </a:solidFill>
                <a:latin typeface="Arial"/>
                <a:cs typeface="Arial"/>
              </a:rPr>
              <a:t>Chrom1</a:t>
            </a:r>
            <a:r>
              <a:rPr lang="el-GR" sz="1600" dirty="0" smtClean="0">
                <a:solidFill>
                  <a:srgbClr val="000000"/>
                </a:solidFill>
                <a:latin typeface="Arial"/>
                <a:cs typeface="Arial"/>
              </a:rPr>
              <a:t>	</a:t>
            </a:r>
            <a:r>
              <a:rPr lang="en-GB" sz="1600" dirty="0" smtClean="0">
                <a:solidFill>
                  <a:srgbClr val="000000"/>
                </a:solidFill>
                <a:latin typeface="Arial"/>
                <a:cs typeface="Arial"/>
              </a:rPr>
              <a:t>5</a:t>
            </a:r>
            <a:r>
              <a:rPr lang="el-GR" sz="1600" dirty="0" smtClean="0">
                <a:solidFill>
                  <a:srgbClr val="000000"/>
                </a:solidFill>
                <a:latin typeface="Arial"/>
                <a:cs typeface="Arial"/>
              </a:rPr>
              <a:t>	</a:t>
            </a:r>
            <a:r>
              <a:rPr lang="en-GB" sz="1600" dirty="0" smtClean="0">
                <a:solidFill>
                  <a:srgbClr val="000000"/>
                </a:solidFill>
                <a:latin typeface="Arial"/>
                <a:cs typeface="Arial"/>
              </a:rPr>
              <a:t>11</a:t>
            </a:r>
            <a:endParaRPr lang="en-GB" sz="1600" dirty="0">
              <a:solidFill>
                <a:srgbClr val="000000"/>
              </a:solidFill>
              <a:latin typeface="Arial"/>
              <a:cs typeface="Arial"/>
            </a:endParaRPr>
          </a:p>
          <a:p>
            <a:r>
              <a:rPr lang="en-GB" sz="1600" dirty="0" smtClean="0">
                <a:solidFill>
                  <a:srgbClr val="000000"/>
                </a:solidFill>
                <a:latin typeface="Arial"/>
                <a:cs typeface="Arial"/>
              </a:rPr>
              <a:t>Chrom2</a:t>
            </a:r>
            <a:r>
              <a:rPr lang="el-GR" sz="1600" dirty="0">
                <a:solidFill>
                  <a:srgbClr val="000000"/>
                </a:solidFill>
                <a:latin typeface="Arial"/>
                <a:cs typeface="Arial"/>
              </a:rPr>
              <a:t>	</a:t>
            </a:r>
            <a:r>
              <a:rPr lang="en-GB" sz="1600" dirty="0" smtClean="0">
                <a:solidFill>
                  <a:srgbClr val="000000"/>
                </a:solidFill>
                <a:latin typeface="Arial"/>
                <a:cs typeface="Arial"/>
              </a:rPr>
              <a:t>1</a:t>
            </a:r>
            <a:r>
              <a:rPr lang="el-GR" sz="1600" dirty="0" smtClean="0">
                <a:solidFill>
                  <a:srgbClr val="000000"/>
                </a:solidFill>
                <a:latin typeface="Arial"/>
                <a:cs typeface="Arial"/>
              </a:rPr>
              <a:t>	0.8</a:t>
            </a:r>
            <a:endParaRPr lang="en-GB" sz="1600" dirty="0">
              <a:solidFill>
                <a:srgbClr val="000000"/>
              </a:solidFill>
              <a:latin typeface="Arial"/>
              <a:cs typeface="Arial"/>
            </a:endParaRPr>
          </a:p>
          <a:p>
            <a:r>
              <a:rPr lang="en-GB" sz="1600" dirty="0" smtClean="0">
                <a:solidFill>
                  <a:srgbClr val="000000"/>
                </a:solidFill>
                <a:latin typeface="Arial"/>
                <a:cs typeface="Arial"/>
              </a:rPr>
              <a:t>Chrom2 </a:t>
            </a:r>
            <a:r>
              <a:rPr lang="el-GR" sz="1600" dirty="0" smtClean="0">
                <a:solidFill>
                  <a:srgbClr val="000000"/>
                </a:solidFill>
                <a:latin typeface="Arial"/>
                <a:cs typeface="Arial"/>
              </a:rPr>
              <a:t>	</a:t>
            </a:r>
            <a:r>
              <a:rPr lang="en-GB" sz="1600" dirty="0" smtClean="0">
                <a:solidFill>
                  <a:srgbClr val="000000"/>
                </a:solidFill>
                <a:latin typeface="Arial"/>
                <a:cs typeface="Arial"/>
              </a:rPr>
              <a:t>2</a:t>
            </a:r>
            <a:r>
              <a:rPr lang="el-GR" sz="1600" dirty="0" smtClean="0">
                <a:solidFill>
                  <a:srgbClr val="000000"/>
                </a:solidFill>
                <a:latin typeface="Arial"/>
                <a:cs typeface="Arial"/>
              </a:rPr>
              <a:t>	</a:t>
            </a:r>
            <a:r>
              <a:rPr lang="en-GB" sz="1600" dirty="0" smtClean="0">
                <a:solidFill>
                  <a:srgbClr val="000000"/>
                </a:solidFill>
                <a:latin typeface="Arial"/>
                <a:cs typeface="Arial"/>
              </a:rPr>
              <a:t>0.</a:t>
            </a:r>
            <a:r>
              <a:rPr lang="el-GR" sz="1600" dirty="0" smtClean="0">
                <a:solidFill>
                  <a:srgbClr val="000000"/>
                </a:solidFill>
                <a:latin typeface="Arial"/>
                <a:cs typeface="Arial"/>
              </a:rPr>
              <a:t>9</a:t>
            </a:r>
            <a:endParaRPr lang="en-GB" sz="1600" dirty="0">
              <a:solidFill>
                <a:srgbClr val="000000"/>
              </a:solidFill>
              <a:latin typeface="Arial"/>
              <a:cs typeface="Arial"/>
            </a:endParaRPr>
          </a:p>
          <a:p>
            <a:r>
              <a:rPr lang="en-GB" sz="1600" dirty="0" smtClean="0">
                <a:solidFill>
                  <a:srgbClr val="000000"/>
                </a:solidFill>
                <a:latin typeface="Arial"/>
                <a:cs typeface="Arial"/>
              </a:rPr>
              <a:t>Chrom2</a:t>
            </a:r>
            <a:r>
              <a:rPr lang="el-GR" sz="1600" dirty="0" smtClean="0">
                <a:solidFill>
                  <a:srgbClr val="000000"/>
                </a:solidFill>
                <a:latin typeface="Arial"/>
                <a:cs typeface="Arial"/>
              </a:rPr>
              <a:t>	3	</a:t>
            </a:r>
            <a:r>
              <a:rPr lang="en-GB" sz="1600" dirty="0" smtClean="0">
                <a:solidFill>
                  <a:srgbClr val="000000"/>
                </a:solidFill>
                <a:latin typeface="Arial"/>
                <a:cs typeface="Arial"/>
              </a:rPr>
              <a:t>1</a:t>
            </a:r>
            <a:endParaRPr lang="en-GB" sz="1600" dirty="0">
              <a:solidFill>
                <a:srgbClr val="000000"/>
              </a:solidFill>
              <a:latin typeface="Arial"/>
              <a:cs typeface="Arial"/>
            </a:endParaRPr>
          </a:p>
          <a:p>
            <a:r>
              <a:rPr lang="en-GB" sz="1600" dirty="0" smtClean="0">
                <a:solidFill>
                  <a:srgbClr val="000000"/>
                </a:solidFill>
                <a:latin typeface="Arial"/>
                <a:cs typeface="Arial"/>
              </a:rPr>
              <a:t>Chrom2 </a:t>
            </a:r>
            <a:r>
              <a:rPr lang="el-GR" sz="1600" dirty="0" smtClean="0">
                <a:solidFill>
                  <a:srgbClr val="000000"/>
                </a:solidFill>
                <a:latin typeface="Arial"/>
                <a:cs typeface="Arial"/>
              </a:rPr>
              <a:t>	</a:t>
            </a:r>
            <a:r>
              <a:rPr lang="en-GB" sz="1600" dirty="0" smtClean="0">
                <a:solidFill>
                  <a:srgbClr val="000000"/>
                </a:solidFill>
                <a:latin typeface="Arial"/>
                <a:cs typeface="Arial"/>
              </a:rPr>
              <a:t>4</a:t>
            </a:r>
            <a:r>
              <a:rPr lang="el-GR" sz="1600" dirty="0" smtClean="0">
                <a:solidFill>
                  <a:srgbClr val="000000"/>
                </a:solidFill>
                <a:latin typeface="Arial"/>
                <a:cs typeface="Arial"/>
              </a:rPr>
              <a:t>	</a:t>
            </a:r>
            <a:r>
              <a:rPr lang="en-GB" sz="1600" dirty="0" smtClean="0">
                <a:solidFill>
                  <a:srgbClr val="000000"/>
                </a:solidFill>
                <a:latin typeface="Arial"/>
                <a:cs typeface="Arial"/>
              </a:rPr>
              <a:t>2</a:t>
            </a:r>
            <a:endParaRPr lang="en-GB" sz="1600" dirty="0">
              <a:solidFill>
                <a:srgbClr val="000000"/>
              </a:solidFill>
              <a:latin typeface="Arial"/>
              <a:cs typeface="Arial"/>
            </a:endParaRPr>
          </a:p>
          <a:p>
            <a:r>
              <a:rPr lang="en-GB" sz="1600" dirty="0" smtClean="0">
                <a:solidFill>
                  <a:srgbClr val="000000"/>
                </a:solidFill>
                <a:latin typeface="Arial"/>
                <a:cs typeface="Arial"/>
              </a:rPr>
              <a:t>Chrom2</a:t>
            </a:r>
            <a:r>
              <a:rPr lang="el-GR" sz="1600" dirty="0" smtClean="0">
                <a:solidFill>
                  <a:srgbClr val="000000"/>
                </a:solidFill>
                <a:latin typeface="Arial"/>
                <a:cs typeface="Arial"/>
              </a:rPr>
              <a:t>	</a:t>
            </a:r>
            <a:r>
              <a:rPr lang="en-GB" sz="1600" dirty="0" smtClean="0">
                <a:solidFill>
                  <a:srgbClr val="000000"/>
                </a:solidFill>
                <a:latin typeface="Arial"/>
                <a:cs typeface="Arial"/>
              </a:rPr>
              <a:t>5</a:t>
            </a:r>
            <a:r>
              <a:rPr lang="el-GR" sz="1600" dirty="0" smtClean="0">
                <a:solidFill>
                  <a:srgbClr val="000000"/>
                </a:solidFill>
                <a:latin typeface="Arial"/>
                <a:cs typeface="Arial"/>
              </a:rPr>
              <a:t>	</a:t>
            </a:r>
            <a:r>
              <a:rPr lang="en-GB" sz="1600" dirty="0" smtClean="0">
                <a:solidFill>
                  <a:srgbClr val="000000"/>
                </a:solidFill>
                <a:latin typeface="Arial"/>
                <a:cs typeface="Arial"/>
              </a:rPr>
              <a:t>12</a:t>
            </a:r>
            <a:endParaRPr lang="el-GR" sz="1600" dirty="0" smtClean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18" name="Frame 17"/>
          <p:cNvSpPr/>
          <p:nvPr/>
        </p:nvSpPr>
        <p:spPr>
          <a:xfrm>
            <a:off x="5394109" y="3461306"/>
            <a:ext cx="2712562" cy="3273010"/>
          </a:xfrm>
          <a:prstGeom prst="fram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2" name="Right Arrow 21"/>
          <p:cNvSpPr/>
          <p:nvPr/>
        </p:nvSpPr>
        <p:spPr>
          <a:xfrm>
            <a:off x="3263342" y="5068147"/>
            <a:ext cx="1843290" cy="233243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/>
        </p:nvSpPr>
        <p:spPr>
          <a:xfrm>
            <a:off x="5711770" y="3885417"/>
            <a:ext cx="2070043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600" dirty="0">
                <a:solidFill>
                  <a:srgbClr val="000000"/>
                </a:solidFill>
                <a:latin typeface="Arial"/>
                <a:cs typeface="Arial"/>
              </a:rPr>
              <a:t>Chrom1</a:t>
            </a:r>
            <a:r>
              <a:rPr lang="el-GR" sz="1600" dirty="0">
                <a:solidFill>
                  <a:srgbClr val="000000"/>
                </a:solidFill>
                <a:latin typeface="Arial"/>
                <a:cs typeface="Arial"/>
              </a:rPr>
              <a:t>	</a:t>
            </a:r>
            <a:r>
              <a:rPr lang="en-GB" sz="1600" dirty="0">
                <a:solidFill>
                  <a:srgbClr val="000000"/>
                </a:solidFill>
                <a:latin typeface="Arial"/>
                <a:cs typeface="Arial"/>
              </a:rPr>
              <a:t>1</a:t>
            </a:r>
            <a:r>
              <a:rPr lang="el-GR" sz="1600" dirty="0">
                <a:solidFill>
                  <a:srgbClr val="000000"/>
                </a:solidFill>
                <a:latin typeface="Arial"/>
                <a:cs typeface="Arial"/>
              </a:rPr>
              <a:t>	</a:t>
            </a:r>
            <a:r>
              <a:rPr lang="en-GB" sz="1600" dirty="0" smtClean="0">
                <a:solidFill>
                  <a:srgbClr val="000000"/>
                </a:solidFill>
                <a:latin typeface="Arial"/>
                <a:cs typeface="Arial"/>
              </a:rPr>
              <a:t>0.9</a:t>
            </a:r>
          </a:p>
          <a:p>
            <a:r>
              <a:rPr lang="en-GB" sz="1600" dirty="0">
                <a:solidFill>
                  <a:srgbClr val="000000"/>
                </a:solidFill>
                <a:latin typeface="Arial"/>
                <a:cs typeface="Arial"/>
              </a:rPr>
              <a:t>Chrom2</a:t>
            </a:r>
            <a:r>
              <a:rPr lang="el-GR" sz="1600" dirty="0">
                <a:solidFill>
                  <a:srgbClr val="000000"/>
                </a:solidFill>
                <a:latin typeface="Arial"/>
                <a:cs typeface="Arial"/>
              </a:rPr>
              <a:t>	</a:t>
            </a:r>
            <a:r>
              <a:rPr lang="en-GB" sz="1600" dirty="0">
                <a:solidFill>
                  <a:srgbClr val="000000"/>
                </a:solidFill>
                <a:latin typeface="Arial"/>
                <a:cs typeface="Arial"/>
              </a:rPr>
              <a:t>1</a:t>
            </a:r>
            <a:r>
              <a:rPr lang="el-GR" sz="1600" dirty="0">
                <a:solidFill>
                  <a:srgbClr val="000000"/>
                </a:solidFill>
                <a:latin typeface="Arial"/>
                <a:cs typeface="Arial"/>
              </a:rPr>
              <a:t>	0.8</a:t>
            </a:r>
            <a:endParaRPr lang="en-GB" sz="1600" dirty="0">
              <a:solidFill>
                <a:srgbClr val="000000"/>
              </a:solidFill>
              <a:latin typeface="Arial"/>
              <a:cs typeface="Arial"/>
            </a:endParaRPr>
          </a:p>
          <a:p>
            <a:r>
              <a:rPr lang="en-GB" sz="1600" dirty="0" smtClean="0">
                <a:solidFill>
                  <a:srgbClr val="000000"/>
                </a:solidFill>
                <a:latin typeface="Arial"/>
                <a:cs typeface="Arial"/>
              </a:rPr>
              <a:t>Chrom1</a:t>
            </a:r>
            <a:r>
              <a:rPr lang="el-GR" sz="1600" dirty="0">
                <a:solidFill>
                  <a:srgbClr val="000000"/>
                </a:solidFill>
                <a:latin typeface="Arial"/>
                <a:cs typeface="Arial"/>
              </a:rPr>
              <a:t>	</a:t>
            </a:r>
            <a:r>
              <a:rPr lang="en-GB" sz="1600" dirty="0">
                <a:solidFill>
                  <a:srgbClr val="000000"/>
                </a:solidFill>
                <a:latin typeface="Arial"/>
                <a:cs typeface="Arial"/>
              </a:rPr>
              <a:t>2</a:t>
            </a:r>
            <a:r>
              <a:rPr lang="el-GR" sz="1600" dirty="0">
                <a:solidFill>
                  <a:srgbClr val="000000"/>
                </a:solidFill>
                <a:latin typeface="Arial"/>
                <a:cs typeface="Arial"/>
              </a:rPr>
              <a:t>	</a:t>
            </a:r>
            <a:r>
              <a:rPr lang="en-GB" sz="1600" dirty="0" smtClean="0">
                <a:solidFill>
                  <a:srgbClr val="000000"/>
                </a:solidFill>
                <a:latin typeface="Arial"/>
                <a:cs typeface="Arial"/>
              </a:rPr>
              <a:t>0.9</a:t>
            </a:r>
          </a:p>
          <a:p>
            <a:r>
              <a:rPr lang="en-GB" sz="1600" dirty="0">
                <a:solidFill>
                  <a:srgbClr val="000000"/>
                </a:solidFill>
                <a:latin typeface="Arial"/>
                <a:cs typeface="Arial"/>
              </a:rPr>
              <a:t>Chrom2 </a:t>
            </a:r>
            <a:r>
              <a:rPr lang="el-GR" sz="1600" dirty="0">
                <a:solidFill>
                  <a:srgbClr val="000000"/>
                </a:solidFill>
                <a:latin typeface="Arial"/>
                <a:cs typeface="Arial"/>
              </a:rPr>
              <a:t>	</a:t>
            </a:r>
            <a:r>
              <a:rPr lang="en-GB" sz="1600" dirty="0">
                <a:solidFill>
                  <a:srgbClr val="000000"/>
                </a:solidFill>
                <a:latin typeface="Arial"/>
                <a:cs typeface="Arial"/>
              </a:rPr>
              <a:t>2</a:t>
            </a:r>
            <a:r>
              <a:rPr lang="el-GR" sz="1600" dirty="0">
                <a:solidFill>
                  <a:srgbClr val="000000"/>
                </a:solidFill>
                <a:latin typeface="Arial"/>
                <a:cs typeface="Arial"/>
              </a:rPr>
              <a:t>	</a:t>
            </a:r>
            <a:r>
              <a:rPr lang="en-GB" sz="1600" dirty="0" smtClean="0">
                <a:solidFill>
                  <a:srgbClr val="000000"/>
                </a:solidFill>
                <a:latin typeface="Arial"/>
                <a:cs typeface="Arial"/>
              </a:rPr>
              <a:t>0.</a:t>
            </a:r>
            <a:r>
              <a:rPr lang="el-GR" sz="1600" dirty="0" smtClean="0">
                <a:solidFill>
                  <a:srgbClr val="000000"/>
                </a:solidFill>
                <a:latin typeface="Arial"/>
                <a:cs typeface="Arial"/>
              </a:rPr>
              <a:t>9</a:t>
            </a:r>
            <a:endParaRPr lang="en-GB" sz="1600" dirty="0">
              <a:solidFill>
                <a:srgbClr val="000000"/>
              </a:solidFill>
              <a:latin typeface="Arial"/>
              <a:cs typeface="Arial"/>
            </a:endParaRPr>
          </a:p>
          <a:p>
            <a:r>
              <a:rPr lang="en-GB" sz="1600" dirty="0">
                <a:solidFill>
                  <a:srgbClr val="000000"/>
                </a:solidFill>
                <a:latin typeface="Arial"/>
                <a:cs typeface="Arial"/>
              </a:rPr>
              <a:t>Chrom1</a:t>
            </a:r>
            <a:r>
              <a:rPr lang="el-GR" sz="1600" dirty="0">
                <a:solidFill>
                  <a:srgbClr val="000000"/>
                </a:solidFill>
                <a:latin typeface="Arial"/>
                <a:cs typeface="Arial"/>
              </a:rPr>
              <a:t>	</a:t>
            </a:r>
            <a:r>
              <a:rPr lang="en-GB" sz="1600" dirty="0">
                <a:solidFill>
                  <a:srgbClr val="000000"/>
                </a:solidFill>
                <a:latin typeface="Arial"/>
                <a:cs typeface="Arial"/>
              </a:rPr>
              <a:t>3</a:t>
            </a:r>
            <a:r>
              <a:rPr lang="el-GR" sz="1600" dirty="0">
                <a:solidFill>
                  <a:srgbClr val="000000"/>
                </a:solidFill>
                <a:latin typeface="Arial"/>
                <a:cs typeface="Arial"/>
              </a:rPr>
              <a:t>	</a:t>
            </a:r>
            <a:r>
              <a:rPr lang="en-GB" sz="1600" dirty="0" smtClean="0">
                <a:solidFill>
                  <a:srgbClr val="000000"/>
                </a:solidFill>
                <a:latin typeface="Arial"/>
                <a:cs typeface="Arial"/>
              </a:rPr>
              <a:t>1</a:t>
            </a:r>
          </a:p>
          <a:p>
            <a:r>
              <a:rPr lang="en-GB" sz="1600" dirty="0">
                <a:solidFill>
                  <a:srgbClr val="000000"/>
                </a:solidFill>
                <a:latin typeface="Arial"/>
                <a:cs typeface="Arial"/>
              </a:rPr>
              <a:t>Chrom2</a:t>
            </a:r>
            <a:r>
              <a:rPr lang="el-GR" sz="1600" dirty="0">
                <a:solidFill>
                  <a:srgbClr val="000000"/>
                </a:solidFill>
                <a:latin typeface="Arial"/>
                <a:cs typeface="Arial"/>
              </a:rPr>
              <a:t>	3	</a:t>
            </a:r>
            <a:r>
              <a:rPr lang="en-GB" sz="1600" dirty="0">
                <a:solidFill>
                  <a:srgbClr val="000000"/>
                </a:solidFill>
                <a:latin typeface="Arial"/>
                <a:cs typeface="Arial"/>
              </a:rPr>
              <a:t>1</a:t>
            </a:r>
          </a:p>
          <a:p>
            <a:r>
              <a:rPr lang="en-GB" sz="1600" dirty="0" smtClean="0">
                <a:solidFill>
                  <a:srgbClr val="000000"/>
                </a:solidFill>
                <a:latin typeface="Arial"/>
                <a:cs typeface="Arial"/>
              </a:rPr>
              <a:t>Chrom1</a:t>
            </a:r>
            <a:r>
              <a:rPr lang="el-GR" sz="1600" dirty="0">
                <a:solidFill>
                  <a:srgbClr val="000000"/>
                </a:solidFill>
                <a:latin typeface="Arial"/>
                <a:cs typeface="Arial"/>
              </a:rPr>
              <a:t>	</a:t>
            </a:r>
            <a:r>
              <a:rPr lang="en-GB" sz="1600" dirty="0">
                <a:solidFill>
                  <a:srgbClr val="000000"/>
                </a:solidFill>
                <a:latin typeface="Arial"/>
                <a:cs typeface="Arial"/>
              </a:rPr>
              <a:t>4</a:t>
            </a:r>
            <a:r>
              <a:rPr lang="el-GR" sz="1600" dirty="0">
                <a:solidFill>
                  <a:srgbClr val="000000"/>
                </a:solidFill>
                <a:latin typeface="Arial"/>
                <a:cs typeface="Arial"/>
              </a:rPr>
              <a:t>	</a:t>
            </a:r>
            <a:r>
              <a:rPr lang="en-GB" sz="1600" dirty="0" smtClean="0">
                <a:solidFill>
                  <a:srgbClr val="000000"/>
                </a:solidFill>
                <a:latin typeface="Arial"/>
                <a:cs typeface="Arial"/>
              </a:rPr>
              <a:t>2</a:t>
            </a:r>
          </a:p>
          <a:p>
            <a:r>
              <a:rPr lang="en-GB" sz="1600" dirty="0">
                <a:solidFill>
                  <a:srgbClr val="000000"/>
                </a:solidFill>
                <a:latin typeface="Arial"/>
                <a:cs typeface="Arial"/>
              </a:rPr>
              <a:t>Chrom2 </a:t>
            </a:r>
            <a:r>
              <a:rPr lang="el-GR" sz="1600" dirty="0">
                <a:solidFill>
                  <a:srgbClr val="000000"/>
                </a:solidFill>
                <a:latin typeface="Arial"/>
                <a:cs typeface="Arial"/>
              </a:rPr>
              <a:t>	</a:t>
            </a:r>
            <a:r>
              <a:rPr lang="en-GB" sz="1600" dirty="0">
                <a:solidFill>
                  <a:srgbClr val="000000"/>
                </a:solidFill>
                <a:latin typeface="Arial"/>
                <a:cs typeface="Arial"/>
              </a:rPr>
              <a:t>4</a:t>
            </a:r>
            <a:r>
              <a:rPr lang="el-GR" sz="1600" dirty="0">
                <a:solidFill>
                  <a:srgbClr val="000000"/>
                </a:solidFill>
                <a:latin typeface="Arial"/>
                <a:cs typeface="Arial"/>
              </a:rPr>
              <a:t>	</a:t>
            </a:r>
            <a:r>
              <a:rPr lang="en-GB" sz="1600" dirty="0">
                <a:solidFill>
                  <a:srgbClr val="000000"/>
                </a:solidFill>
                <a:latin typeface="Arial"/>
                <a:cs typeface="Arial"/>
              </a:rPr>
              <a:t>2</a:t>
            </a:r>
          </a:p>
          <a:p>
            <a:r>
              <a:rPr lang="en-GB" sz="1600" dirty="0" smtClean="0">
                <a:solidFill>
                  <a:srgbClr val="000000"/>
                </a:solidFill>
                <a:latin typeface="Arial"/>
                <a:cs typeface="Arial"/>
              </a:rPr>
              <a:t>Chrom1</a:t>
            </a:r>
            <a:r>
              <a:rPr lang="el-GR" sz="1600" dirty="0">
                <a:solidFill>
                  <a:srgbClr val="000000"/>
                </a:solidFill>
                <a:latin typeface="Arial"/>
                <a:cs typeface="Arial"/>
              </a:rPr>
              <a:t>	</a:t>
            </a:r>
            <a:r>
              <a:rPr lang="en-GB" sz="1600" dirty="0">
                <a:solidFill>
                  <a:srgbClr val="000000"/>
                </a:solidFill>
                <a:latin typeface="Arial"/>
                <a:cs typeface="Arial"/>
              </a:rPr>
              <a:t>5</a:t>
            </a:r>
            <a:r>
              <a:rPr lang="el-GR" sz="1600" dirty="0">
                <a:solidFill>
                  <a:srgbClr val="000000"/>
                </a:solidFill>
                <a:latin typeface="Arial"/>
                <a:cs typeface="Arial"/>
              </a:rPr>
              <a:t>	</a:t>
            </a:r>
            <a:r>
              <a:rPr lang="en-GB" sz="1600" dirty="0">
                <a:solidFill>
                  <a:srgbClr val="000000"/>
                </a:solidFill>
                <a:latin typeface="Arial"/>
                <a:cs typeface="Arial"/>
              </a:rPr>
              <a:t>11</a:t>
            </a:r>
          </a:p>
          <a:p>
            <a:r>
              <a:rPr lang="en-GB" sz="1600" dirty="0" smtClean="0">
                <a:solidFill>
                  <a:srgbClr val="000000"/>
                </a:solidFill>
                <a:latin typeface="Arial"/>
                <a:cs typeface="Arial"/>
              </a:rPr>
              <a:t>Chrom2</a:t>
            </a:r>
            <a:r>
              <a:rPr lang="el-GR" sz="1600" dirty="0">
                <a:solidFill>
                  <a:srgbClr val="000000"/>
                </a:solidFill>
                <a:latin typeface="Arial"/>
                <a:cs typeface="Arial"/>
              </a:rPr>
              <a:t>	</a:t>
            </a:r>
            <a:r>
              <a:rPr lang="en-GB" sz="1600" dirty="0">
                <a:solidFill>
                  <a:srgbClr val="000000"/>
                </a:solidFill>
                <a:latin typeface="Arial"/>
                <a:cs typeface="Arial"/>
              </a:rPr>
              <a:t>5</a:t>
            </a:r>
            <a:r>
              <a:rPr lang="el-GR" sz="1600" dirty="0">
                <a:solidFill>
                  <a:srgbClr val="000000"/>
                </a:solidFill>
                <a:latin typeface="Arial"/>
                <a:cs typeface="Arial"/>
              </a:rPr>
              <a:t>	</a:t>
            </a:r>
            <a:r>
              <a:rPr lang="en-GB" sz="1600" dirty="0">
                <a:solidFill>
                  <a:srgbClr val="000000"/>
                </a:solidFill>
                <a:latin typeface="Arial"/>
                <a:cs typeface="Arial"/>
              </a:rPr>
              <a:t>12</a:t>
            </a:r>
            <a:endParaRPr lang="el-GR" sz="1600" dirty="0">
              <a:solidFill>
                <a:srgbClr val="000000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02511802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9"/>
            <a:ext cx="8229600" cy="493309"/>
          </a:xfrm>
        </p:spPr>
        <p:txBody>
          <a:bodyPr>
            <a:noAutofit/>
          </a:bodyPr>
          <a:lstStyle/>
          <a:p>
            <a:r>
              <a:rPr lang="en-GB" sz="3200" dirty="0">
                <a:solidFill>
                  <a:srgbClr val="000000"/>
                </a:solidFill>
                <a:latin typeface="Arial"/>
                <a:cs typeface="Arial"/>
              </a:rPr>
              <a:t>s</a:t>
            </a:r>
            <a:r>
              <a:rPr lang="en-GB" sz="3200" dirty="0" smtClean="0">
                <a:solidFill>
                  <a:srgbClr val="000000"/>
                </a:solidFill>
                <a:latin typeface="Arial"/>
                <a:cs typeface="Arial"/>
              </a:rPr>
              <a:t>ort –k : </a:t>
            </a:r>
            <a:r>
              <a:rPr lang="el-GR" sz="3200" dirty="0" smtClean="0">
                <a:solidFill>
                  <a:srgbClr val="000000"/>
                </a:solidFill>
                <a:latin typeface="Arial"/>
                <a:cs typeface="Arial"/>
              </a:rPr>
              <a:t>ταξινόμηση συγκεκριμένης στήλης</a:t>
            </a:r>
            <a:endParaRPr lang="en-US" sz="3200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6726" y="879482"/>
            <a:ext cx="8771153" cy="2310457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l-GR" sz="1800" dirty="0" smtClean="0">
                <a:latin typeface="Arial"/>
                <a:cs typeface="Arial"/>
              </a:rPr>
              <a:t>Με την παράμετρο –</a:t>
            </a:r>
            <a:r>
              <a:rPr lang="en-GB" sz="1800" dirty="0" smtClean="0">
                <a:latin typeface="Arial"/>
                <a:cs typeface="Arial"/>
              </a:rPr>
              <a:t>k </a:t>
            </a:r>
            <a:r>
              <a:rPr lang="el-GR" sz="1800" dirty="0" smtClean="0">
                <a:latin typeface="Arial"/>
                <a:cs typeface="Arial"/>
              </a:rPr>
              <a:t>μπορούμε να ζητήσουμε να γίνει η ταξινόμηση από μια συγκεκριμένη στήλη και μετά, ή για συγκεκριμένη στήλη</a:t>
            </a:r>
            <a:r>
              <a:rPr lang="en-GB" sz="1800" dirty="0" smtClean="0">
                <a:latin typeface="Arial"/>
                <a:cs typeface="Arial"/>
              </a:rPr>
              <a:t>, </a:t>
            </a:r>
            <a:r>
              <a:rPr lang="el-GR" sz="1800" dirty="0" smtClean="0">
                <a:latin typeface="Arial"/>
                <a:cs typeface="Arial"/>
              </a:rPr>
              <a:t>ή για συγκεκριμένες στήλες, η κάθε μια με τον δικό της τρόπο. Πρέπει επίσης να ορίσουμε τον διαχωριστή για την κάθε στήλη.</a:t>
            </a:r>
            <a:endParaRPr lang="en-GB" sz="1800" dirty="0" smtClean="0">
              <a:latin typeface="Arial"/>
              <a:cs typeface="Arial"/>
            </a:endParaRPr>
          </a:p>
          <a:p>
            <a:pPr marL="0" indent="0">
              <a:buNone/>
            </a:pPr>
            <a:endParaRPr lang="en-GB" sz="1800" dirty="0" smtClean="0">
              <a:solidFill>
                <a:srgbClr val="000000"/>
              </a:solidFill>
              <a:latin typeface="Arial"/>
              <a:cs typeface="Arial"/>
            </a:endParaRPr>
          </a:p>
          <a:p>
            <a:pPr marL="0" indent="0">
              <a:buNone/>
            </a:pPr>
            <a:r>
              <a:rPr lang="el-GR" sz="1800" dirty="0" smtClean="0">
                <a:solidFill>
                  <a:srgbClr val="000000"/>
                </a:solidFill>
                <a:latin typeface="Arial"/>
                <a:cs typeface="Arial"/>
              </a:rPr>
              <a:t>Για να ορίσω την ταξινόμηση σε συγκεκριμένες στήλες, π.χ. </a:t>
            </a:r>
            <a:r>
              <a:rPr lang="el-GR" sz="1800" dirty="0">
                <a:solidFill>
                  <a:srgbClr val="000000"/>
                </a:solidFill>
                <a:latin typeface="Arial"/>
                <a:cs typeface="Arial"/>
              </a:rPr>
              <a:t>π</a:t>
            </a:r>
            <a:r>
              <a:rPr lang="el-GR" sz="1800" dirty="0" smtClean="0">
                <a:solidFill>
                  <a:srgbClr val="000000"/>
                </a:solidFill>
                <a:latin typeface="Arial"/>
                <a:cs typeface="Arial"/>
              </a:rPr>
              <a:t>ρώτα την 2</a:t>
            </a:r>
            <a:r>
              <a:rPr lang="el-GR" sz="1800" baseline="30000" dirty="0" smtClean="0">
                <a:solidFill>
                  <a:srgbClr val="000000"/>
                </a:solidFill>
                <a:latin typeface="Arial"/>
                <a:cs typeface="Arial"/>
              </a:rPr>
              <a:t>η</a:t>
            </a:r>
            <a:r>
              <a:rPr lang="en-GB" sz="1800" baseline="30000" dirty="0" smtClean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l-GR" sz="1800" dirty="0" smtClean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GB" sz="1800" dirty="0" smtClean="0">
                <a:solidFill>
                  <a:srgbClr val="000000"/>
                </a:solidFill>
                <a:latin typeface="Arial"/>
                <a:cs typeface="Arial"/>
              </a:rPr>
              <a:t>(</a:t>
            </a:r>
            <a:r>
              <a:rPr lang="el-GR" sz="1800" dirty="0" smtClean="0">
                <a:solidFill>
                  <a:srgbClr val="000000"/>
                </a:solidFill>
                <a:latin typeface="Arial"/>
                <a:cs typeface="Arial"/>
              </a:rPr>
              <a:t>ως αριθμούς</a:t>
            </a:r>
            <a:r>
              <a:rPr lang="en-GB" sz="1800" dirty="0" smtClean="0">
                <a:solidFill>
                  <a:srgbClr val="000000"/>
                </a:solidFill>
                <a:latin typeface="Arial"/>
                <a:cs typeface="Arial"/>
              </a:rPr>
              <a:t>) </a:t>
            </a:r>
            <a:r>
              <a:rPr lang="el-GR" sz="1800" b="1" u="sng" dirty="0" smtClean="0">
                <a:solidFill>
                  <a:srgbClr val="000000"/>
                </a:solidFill>
                <a:latin typeface="Arial"/>
                <a:cs typeface="Arial"/>
              </a:rPr>
              <a:t>αντίστροφα</a:t>
            </a:r>
            <a:r>
              <a:rPr lang="el-GR" sz="1800" dirty="0" smtClean="0">
                <a:solidFill>
                  <a:srgbClr val="000000"/>
                </a:solidFill>
                <a:latin typeface="Arial"/>
                <a:cs typeface="Arial"/>
              </a:rPr>
              <a:t> και μετά</a:t>
            </a:r>
            <a:r>
              <a:rPr lang="en-GB" sz="18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l-GR" sz="1800" dirty="0" smtClean="0">
                <a:solidFill>
                  <a:srgbClr val="000000"/>
                </a:solidFill>
                <a:latin typeface="Arial"/>
                <a:cs typeface="Arial"/>
              </a:rPr>
              <a:t>την 1</a:t>
            </a:r>
            <a:r>
              <a:rPr lang="el-GR" sz="1800" baseline="30000" dirty="0" smtClean="0">
                <a:solidFill>
                  <a:srgbClr val="000000"/>
                </a:solidFill>
                <a:latin typeface="Arial"/>
                <a:cs typeface="Arial"/>
              </a:rPr>
              <a:t>η</a:t>
            </a:r>
            <a:r>
              <a:rPr lang="el-GR" sz="1800" dirty="0" smtClean="0">
                <a:solidFill>
                  <a:srgbClr val="000000"/>
                </a:solidFill>
                <a:latin typeface="Arial"/>
                <a:cs typeface="Arial"/>
              </a:rPr>
              <a:t>,</a:t>
            </a:r>
            <a:r>
              <a:rPr lang="en-GB" sz="1800" dirty="0" smtClean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l-GR" sz="1800" dirty="0">
                <a:solidFill>
                  <a:srgbClr val="000000"/>
                </a:solidFill>
                <a:latin typeface="Arial"/>
                <a:cs typeface="Arial"/>
              </a:rPr>
              <a:t>με διαχωριστή το </a:t>
            </a:r>
            <a:r>
              <a:rPr lang="en-GB" sz="1800" dirty="0">
                <a:solidFill>
                  <a:srgbClr val="000000"/>
                </a:solidFill>
                <a:latin typeface="Arial"/>
                <a:cs typeface="Arial"/>
              </a:rPr>
              <a:t>tab </a:t>
            </a:r>
            <a:r>
              <a:rPr lang="en-GB" sz="1800" dirty="0" smtClean="0">
                <a:solidFill>
                  <a:srgbClr val="FF0000"/>
                </a:solidFill>
                <a:latin typeface="Arial"/>
                <a:cs typeface="Arial"/>
              </a:rPr>
              <a:t>\t </a:t>
            </a:r>
            <a:r>
              <a:rPr lang="el-GR" sz="1800" dirty="0" smtClean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lang="el-GR" sz="1800" dirty="0" smtClean="0">
                <a:solidFill>
                  <a:srgbClr val="000000"/>
                </a:solidFill>
                <a:latin typeface="Arial"/>
                <a:cs typeface="Arial"/>
              </a:rPr>
              <a:t>εκτελώ</a:t>
            </a:r>
            <a:r>
              <a:rPr lang="en-GB" sz="1800" dirty="0" smtClean="0">
                <a:solidFill>
                  <a:srgbClr val="000000"/>
                </a:solidFill>
                <a:latin typeface="Arial"/>
                <a:cs typeface="Arial"/>
              </a:rPr>
              <a:t>:</a:t>
            </a:r>
          </a:p>
          <a:p>
            <a:pPr marL="0" indent="0">
              <a:buNone/>
            </a:pPr>
            <a:r>
              <a:rPr lang="en-GB" sz="1800" dirty="0">
                <a:solidFill>
                  <a:srgbClr val="FF0000"/>
                </a:solidFill>
                <a:latin typeface="Arial"/>
                <a:cs typeface="Arial"/>
              </a:rPr>
              <a:t>s</a:t>
            </a:r>
            <a:r>
              <a:rPr lang="en-GB" sz="1800" dirty="0" smtClean="0">
                <a:solidFill>
                  <a:srgbClr val="FF0000"/>
                </a:solidFill>
                <a:latin typeface="Arial"/>
                <a:cs typeface="Arial"/>
              </a:rPr>
              <a:t>ort –t $’\t’ –k2nr,2 –k1,1</a:t>
            </a:r>
            <a:r>
              <a:rPr lang="el-GR" sz="1800" dirty="0" smtClean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lang="en-GB" sz="1800" dirty="0" smtClean="0">
                <a:solidFill>
                  <a:srgbClr val="FF0000"/>
                </a:solidFill>
                <a:latin typeface="Arial"/>
                <a:cs typeface="Arial"/>
              </a:rPr>
              <a:t>file1</a:t>
            </a:r>
          </a:p>
          <a:p>
            <a:pPr marL="0" indent="0">
              <a:buNone/>
            </a:pPr>
            <a:endParaRPr lang="en-GB" sz="1800" dirty="0" smtClean="0">
              <a:solidFill>
                <a:srgbClr val="FF0000"/>
              </a:solidFill>
              <a:latin typeface="Arial"/>
              <a:cs typeface="Arial"/>
            </a:endParaRPr>
          </a:p>
        </p:txBody>
      </p:sp>
      <p:sp>
        <p:nvSpPr>
          <p:cNvPr id="16" name="Folded Corner 15"/>
          <p:cNvSpPr/>
          <p:nvPr/>
        </p:nvSpPr>
        <p:spPr>
          <a:xfrm>
            <a:off x="767292" y="3727135"/>
            <a:ext cx="2245024" cy="2898334"/>
          </a:xfrm>
          <a:prstGeom prst="foldedCorner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en-GB" dirty="0" smtClean="0"/>
          </a:p>
          <a:p>
            <a:r>
              <a:rPr lang="en-GB" sz="1600" dirty="0" smtClean="0">
                <a:solidFill>
                  <a:srgbClr val="000000"/>
                </a:solidFill>
                <a:latin typeface="Arial"/>
                <a:cs typeface="Arial"/>
              </a:rPr>
              <a:t>Chrom1</a:t>
            </a:r>
            <a:r>
              <a:rPr lang="el-GR" sz="1600" dirty="0" smtClean="0">
                <a:solidFill>
                  <a:srgbClr val="000000"/>
                </a:solidFill>
                <a:latin typeface="Arial"/>
                <a:cs typeface="Arial"/>
              </a:rPr>
              <a:t>	</a:t>
            </a:r>
            <a:r>
              <a:rPr lang="en-GB" sz="1600" dirty="0" smtClean="0">
                <a:solidFill>
                  <a:srgbClr val="000000"/>
                </a:solidFill>
                <a:latin typeface="Arial"/>
                <a:cs typeface="Arial"/>
              </a:rPr>
              <a:t>1</a:t>
            </a:r>
            <a:r>
              <a:rPr lang="el-GR" sz="1600" dirty="0">
                <a:solidFill>
                  <a:srgbClr val="000000"/>
                </a:solidFill>
                <a:latin typeface="Arial"/>
                <a:cs typeface="Arial"/>
              </a:rPr>
              <a:t>	</a:t>
            </a:r>
            <a:r>
              <a:rPr lang="en-GB" sz="1600" dirty="0" smtClean="0">
                <a:solidFill>
                  <a:srgbClr val="000000"/>
                </a:solidFill>
                <a:latin typeface="Arial"/>
                <a:cs typeface="Arial"/>
              </a:rPr>
              <a:t>0.9</a:t>
            </a:r>
            <a:endParaRPr lang="en-GB" sz="1600" dirty="0">
              <a:solidFill>
                <a:srgbClr val="000000"/>
              </a:solidFill>
              <a:latin typeface="Arial"/>
              <a:cs typeface="Arial"/>
            </a:endParaRPr>
          </a:p>
          <a:p>
            <a:r>
              <a:rPr lang="en-GB" sz="1600" dirty="0" smtClean="0">
                <a:solidFill>
                  <a:srgbClr val="000000"/>
                </a:solidFill>
                <a:latin typeface="Arial"/>
                <a:cs typeface="Arial"/>
              </a:rPr>
              <a:t>Chrom1</a:t>
            </a:r>
            <a:r>
              <a:rPr lang="el-GR" sz="1600" dirty="0" smtClean="0">
                <a:solidFill>
                  <a:srgbClr val="000000"/>
                </a:solidFill>
                <a:latin typeface="Arial"/>
                <a:cs typeface="Arial"/>
              </a:rPr>
              <a:t>	</a:t>
            </a:r>
            <a:r>
              <a:rPr lang="en-GB" sz="1600" dirty="0" smtClean="0">
                <a:solidFill>
                  <a:srgbClr val="000000"/>
                </a:solidFill>
                <a:latin typeface="Arial"/>
                <a:cs typeface="Arial"/>
              </a:rPr>
              <a:t>2</a:t>
            </a:r>
            <a:r>
              <a:rPr lang="el-GR" sz="1600" dirty="0" smtClean="0">
                <a:solidFill>
                  <a:srgbClr val="000000"/>
                </a:solidFill>
                <a:latin typeface="Arial"/>
                <a:cs typeface="Arial"/>
              </a:rPr>
              <a:t>	</a:t>
            </a:r>
            <a:r>
              <a:rPr lang="en-GB" sz="1600" dirty="0" smtClean="0">
                <a:solidFill>
                  <a:srgbClr val="000000"/>
                </a:solidFill>
                <a:latin typeface="Arial"/>
                <a:cs typeface="Arial"/>
              </a:rPr>
              <a:t>0.9</a:t>
            </a:r>
            <a:endParaRPr lang="en-GB" sz="1600" dirty="0">
              <a:solidFill>
                <a:srgbClr val="000000"/>
              </a:solidFill>
              <a:latin typeface="Arial"/>
              <a:cs typeface="Arial"/>
            </a:endParaRPr>
          </a:p>
          <a:p>
            <a:r>
              <a:rPr lang="en-GB" sz="1600" dirty="0" smtClean="0">
                <a:solidFill>
                  <a:srgbClr val="000000"/>
                </a:solidFill>
                <a:latin typeface="Arial"/>
                <a:cs typeface="Arial"/>
              </a:rPr>
              <a:t>Chrom1</a:t>
            </a:r>
            <a:r>
              <a:rPr lang="el-GR" sz="1600" dirty="0" smtClean="0">
                <a:solidFill>
                  <a:srgbClr val="000000"/>
                </a:solidFill>
                <a:latin typeface="Arial"/>
                <a:cs typeface="Arial"/>
              </a:rPr>
              <a:t>	</a:t>
            </a:r>
            <a:r>
              <a:rPr lang="en-GB" sz="1600" dirty="0" smtClean="0">
                <a:solidFill>
                  <a:srgbClr val="000000"/>
                </a:solidFill>
                <a:latin typeface="Arial"/>
                <a:cs typeface="Arial"/>
              </a:rPr>
              <a:t>3</a:t>
            </a:r>
            <a:r>
              <a:rPr lang="el-GR" sz="1600" dirty="0" smtClean="0">
                <a:solidFill>
                  <a:srgbClr val="000000"/>
                </a:solidFill>
                <a:latin typeface="Arial"/>
                <a:cs typeface="Arial"/>
              </a:rPr>
              <a:t>	</a:t>
            </a:r>
            <a:r>
              <a:rPr lang="en-GB" sz="1600" dirty="0" smtClean="0">
                <a:solidFill>
                  <a:srgbClr val="000000"/>
                </a:solidFill>
                <a:latin typeface="Arial"/>
                <a:cs typeface="Arial"/>
              </a:rPr>
              <a:t>1</a:t>
            </a:r>
            <a:endParaRPr lang="en-GB" sz="1600" dirty="0">
              <a:solidFill>
                <a:srgbClr val="000000"/>
              </a:solidFill>
              <a:latin typeface="Arial"/>
              <a:cs typeface="Arial"/>
            </a:endParaRPr>
          </a:p>
          <a:p>
            <a:r>
              <a:rPr lang="en-GB" sz="1600" dirty="0" smtClean="0">
                <a:solidFill>
                  <a:srgbClr val="000000"/>
                </a:solidFill>
                <a:latin typeface="Arial"/>
                <a:cs typeface="Arial"/>
              </a:rPr>
              <a:t>Chrom1</a:t>
            </a:r>
            <a:r>
              <a:rPr lang="el-GR" sz="1600" dirty="0" smtClean="0">
                <a:solidFill>
                  <a:srgbClr val="000000"/>
                </a:solidFill>
                <a:latin typeface="Arial"/>
                <a:cs typeface="Arial"/>
              </a:rPr>
              <a:t>	</a:t>
            </a:r>
            <a:r>
              <a:rPr lang="en-GB" sz="1600" dirty="0" smtClean="0">
                <a:solidFill>
                  <a:srgbClr val="000000"/>
                </a:solidFill>
                <a:latin typeface="Arial"/>
                <a:cs typeface="Arial"/>
              </a:rPr>
              <a:t>4</a:t>
            </a:r>
            <a:r>
              <a:rPr lang="el-GR" sz="1600" dirty="0" smtClean="0">
                <a:solidFill>
                  <a:srgbClr val="000000"/>
                </a:solidFill>
                <a:latin typeface="Arial"/>
                <a:cs typeface="Arial"/>
              </a:rPr>
              <a:t>	</a:t>
            </a:r>
            <a:r>
              <a:rPr lang="en-GB" sz="1600" dirty="0" smtClean="0">
                <a:solidFill>
                  <a:srgbClr val="000000"/>
                </a:solidFill>
                <a:latin typeface="Arial"/>
                <a:cs typeface="Arial"/>
              </a:rPr>
              <a:t>2</a:t>
            </a:r>
            <a:endParaRPr lang="en-GB" sz="1600" dirty="0">
              <a:solidFill>
                <a:srgbClr val="000000"/>
              </a:solidFill>
              <a:latin typeface="Arial"/>
              <a:cs typeface="Arial"/>
            </a:endParaRPr>
          </a:p>
          <a:p>
            <a:r>
              <a:rPr lang="en-GB" sz="1600" dirty="0" smtClean="0">
                <a:solidFill>
                  <a:srgbClr val="000000"/>
                </a:solidFill>
                <a:latin typeface="Arial"/>
                <a:cs typeface="Arial"/>
              </a:rPr>
              <a:t>Chrom1</a:t>
            </a:r>
            <a:r>
              <a:rPr lang="el-GR" sz="1600" dirty="0" smtClean="0">
                <a:solidFill>
                  <a:srgbClr val="000000"/>
                </a:solidFill>
                <a:latin typeface="Arial"/>
                <a:cs typeface="Arial"/>
              </a:rPr>
              <a:t>	</a:t>
            </a:r>
            <a:r>
              <a:rPr lang="en-GB" sz="1600" dirty="0" smtClean="0">
                <a:solidFill>
                  <a:srgbClr val="000000"/>
                </a:solidFill>
                <a:latin typeface="Arial"/>
                <a:cs typeface="Arial"/>
              </a:rPr>
              <a:t>5</a:t>
            </a:r>
            <a:r>
              <a:rPr lang="el-GR" sz="1600" dirty="0" smtClean="0">
                <a:solidFill>
                  <a:srgbClr val="000000"/>
                </a:solidFill>
                <a:latin typeface="Arial"/>
                <a:cs typeface="Arial"/>
              </a:rPr>
              <a:t>	</a:t>
            </a:r>
            <a:r>
              <a:rPr lang="en-GB" sz="1600" dirty="0" smtClean="0">
                <a:solidFill>
                  <a:srgbClr val="000000"/>
                </a:solidFill>
                <a:latin typeface="Arial"/>
                <a:cs typeface="Arial"/>
              </a:rPr>
              <a:t>11</a:t>
            </a:r>
            <a:endParaRPr lang="en-GB" sz="1600" dirty="0">
              <a:solidFill>
                <a:srgbClr val="000000"/>
              </a:solidFill>
              <a:latin typeface="Arial"/>
              <a:cs typeface="Arial"/>
            </a:endParaRPr>
          </a:p>
          <a:p>
            <a:r>
              <a:rPr lang="en-GB" sz="1600" dirty="0" smtClean="0">
                <a:solidFill>
                  <a:srgbClr val="000000"/>
                </a:solidFill>
                <a:latin typeface="Arial"/>
                <a:cs typeface="Arial"/>
              </a:rPr>
              <a:t>Chrom2</a:t>
            </a:r>
            <a:r>
              <a:rPr lang="el-GR" sz="1600" dirty="0">
                <a:solidFill>
                  <a:srgbClr val="000000"/>
                </a:solidFill>
                <a:latin typeface="Arial"/>
                <a:cs typeface="Arial"/>
              </a:rPr>
              <a:t>	</a:t>
            </a:r>
            <a:r>
              <a:rPr lang="en-GB" sz="1600" dirty="0" smtClean="0">
                <a:solidFill>
                  <a:srgbClr val="000000"/>
                </a:solidFill>
                <a:latin typeface="Arial"/>
                <a:cs typeface="Arial"/>
              </a:rPr>
              <a:t>1</a:t>
            </a:r>
            <a:r>
              <a:rPr lang="el-GR" sz="1600" dirty="0" smtClean="0">
                <a:solidFill>
                  <a:srgbClr val="000000"/>
                </a:solidFill>
                <a:latin typeface="Arial"/>
                <a:cs typeface="Arial"/>
              </a:rPr>
              <a:t>	0.8</a:t>
            </a:r>
            <a:endParaRPr lang="en-GB" sz="1600" dirty="0">
              <a:solidFill>
                <a:srgbClr val="000000"/>
              </a:solidFill>
              <a:latin typeface="Arial"/>
              <a:cs typeface="Arial"/>
            </a:endParaRPr>
          </a:p>
          <a:p>
            <a:r>
              <a:rPr lang="en-GB" sz="1600" dirty="0" smtClean="0">
                <a:solidFill>
                  <a:srgbClr val="000000"/>
                </a:solidFill>
                <a:latin typeface="Arial"/>
                <a:cs typeface="Arial"/>
              </a:rPr>
              <a:t>Chrom2 </a:t>
            </a:r>
            <a:r>
              <a:rPr lang="el-GR" sz="1600" dirty="0" smtClean="0">
                <a:solidFill>
                  <a:srgbClr val="000000"/>
                </a:solidFill>
                <a:latin typeface="Arial"/>
                <a:cs typeface="Arial"/>
              </a:rPr>
              <a:t>	</a:t>
            </a:r>
            <a:r>
              <a:rPr lang="en-GB" sz="1600" dirty="0" smtClean="0">
                <a:solidFill>
                  <a:srgbClr val="000000"/>
                </a:solidFill>
                <a:latin typeface="Arial"/>
                <a:cs typeface="Arial"/>
              </a:rPr>
              <a:t>2</a:t>
            </a:r>
            <a:r>
              <a:rPr lang="el-GR" sz="1600" dirty="0" smtClean="0">
                <a:solidFill>
                  <a:srgbClr val="000000"/>
                </a:solidFill>
                <a:latin typeface="Arial"/>
                <a:cs typeface="Arial"/>
              </a:rPr>
              <a:t>	</a:t>
            </a:r>
            <a:r>
              <a:rPr lang="en-GB" sz="1600" dirty="0" smtClean="0">
                <a:solidFill>
                  <a:srgbClr val="000000"/>
                </a:solidFill>
                <a:latin typeface="Arial"/>
                <a:cs typeface="Arial"/>
              </a:rPr>
              <a:t>0.</a:t>
            </a:r>
            <a:r>
              <a:rPr lang="el-GR" sz="1600" dirty="0" smtClean="0">
                <a:solidFill>
                  <a:srgbClr val="000000"/>
                </a:solidFill>
                <a:latin typeface="Arial"/>
                <a:cs typeface="Arial"/>
              </a:rPr>
              <a:t>9</a:t>
            </a:r>
            <a:endParaRPr lang="en-GB" sz="1600" dirty="0">
              <a:solidFill>
                <a:srgbClr val="000000"/>
              </a:solidFill>
              <a:latin typeface="Arial"/>
              <a:cs typeface="Arial"/>
            </a:endParaRPr>
          </a:p>
          <a:p>
            <a:r>
              <a:rPr lang="en-GB" sz="1600" dirty="0" smtClean="0">
                <a:solidFill>
                  <a:srgbClr val="000000"/>
                </a:solidFill>
                <a:latin typeface="Arial"/>
                <a:cs typeface="Arial"/>
              </a:rPr>
              <a:t>Chrom2</a:t>
            </a:r>
            <a:r>
              <a:rPr lang="el-GR" sz="1600" dirty="0" smtClean="0">
                <a:solidFill>
                  <a:srgbClr val="000000"/>
                </a:solidFill>
                <a:latin typeface="Arial"/>
                <a:cs typeface="Arial"/>
              </a:rPr>
              <a:t>	3	</a:t>
            </a:r>
            <a:r>
              <a:rPr lang="en-GB" sz="1600" dirty="0" smtClean="0">
                <a:solidFill>
                  <a:srgbClr val="000000"/>
                </a:solidFill>
                <a:latin typeface="Arial"/>
                <a:cs typeface="Arial"/>
              </a:rPr>
              <a:t>1</a:t>
            </a:r>
            <a:endParaRPr lang="en-GB" sz="1600" dirty="0">
              <a:solidFill>
                <a:srgbClr val="000000"/>
              </a:solidFill>
              <a:latin typeface="Arial"/>
              <a:cs typeface="Arial"/>
            </a:endParaRPr>
          </a:p>
          <a:p>
            <a:r>
              <a:rPr lang="en-GB" sz="1600" dirty="0" smtClean="0">
                <a:solidFill>
                  <a:srgbClr val="000000"/>
                </a:solidFill>
                <a:latin typeface="Arial"/>
                <a:cs typeface="Arial"/>
              </a:rPr>
              <a:t>Chrom2 </a:t>
            </a:r>
            <a:r>
              <a:rPr lang="el-GR" sz="1600" dirty="0" smtClean="0">
                <a:solidFill>
                  <a:srgbClr val="000000"/>
                </a:solidFill>
                <a:latin typeface="Arial"/>
                <a:cs typeface="Arial"/>
              </a:rPr>
              <a:t>	</a:t>
            </a:r>
            <a:r>
              <a:rPr lang="en-GB" sz="1600" dirty="0" smtClean="0">
                <a:solidFill>
                  <a:srgbClr val="000000"/>
                </a:solidFill>
                <a:latin typeface="Arial"/>
                <a:cs typeface="Arial"/>
              </a:rPr>
              <a:t>4</a:t>
            </a:r>
            <a:r>
              <a:rPr lang="el-GR" sz="1600" dirty="0" smtClean="0">
                <a:solidFill>
                  <a:srgbClr val="000000"/>
                </a:solidFill>
                <a:latin typeface="Arial"/>
                <a:cs typeface="Arial"/>
              </a:rPr>
              <a:t>	</a:t>
            </a:r>
            <a:r>
              <a:rPr lang="en-GB" sz="1600" dirty="0" smtClean="0">
                <a:solidFill>
                  <a:srgbClr val="000000"/>
                </a:solidFill>
                <a:latin typeface="Arial"/>
                <a:cs typeface="Arial"/>
              </a:rPr>
              <a:t>2</a:t>
            </a:r>
            <a:endParaRPr lang="en-GB" sz="1600" dirty="0">
              <a:solidFill>
                <a:srgbClr val="000000"/>
              </a:solidFill>
              <a:latin typeface="Arial"/>
              <a:cs typeface="Arial"/>
            </a:endParaRPr>
          </a:p>
          <a:p>
            <a:r>
              <a:rPr lang="en-GB" sz="1600" dirty="0" smtClean="0">
                <a:solidFill>
                  <a:srgbClr val="000000"/>
                </a:solidFill>
                <a:latin typeface="Arial"/>
                <a:cs typeface="Arial"/>
              </a:rPr>
              <a:t>Chrom2</a:t>
            </a:r>
            <a:r>
              <a:rPr lang="el-GR" sz="1600" dirty="0" smtClean="0">
                <a:solidFill>
                  <a:srgbClr val="000000"/>
                </a:solidFill>
                <a:latin typeface="Arial"/>
                <a:cs typeface="Arial"/>
              </a:rPr>
              <a:t>	</a:t>
            </a:r>
            <a:r>
              <a:rPr lang="en-GB" sz="1600" dirty="0" smtClean="0">
                <a:solidFill>
                  <a:srgbClr val="000000"/>
                </a:solidFill>
                <a:latin typeface="Arial"/>
                <a:cs typeface="Arial"/>
              </a:rPr>
              <a:t>5</a:t>
            </a:r>
            <a:r>
              <a:rPr lang="el-GR" sz="1600" dirty="0" smtClean="0">
                <a:solidFill>
                  <a:srgbClr val="000000"/>
                </a:solidFill>
                <a:latin typeface="Arial"/>
                <a:cs typeface="Arial"/>
              </a:rPr>
              <a:t>	</a:t>
            </a:r>
            <a:r>
              <a:rPr lang="en-GB" sz="1600" dirty="0" smtClean="0">
                <a:solidFill>
                  <a:srgbClr val="000000"/>
                </a:solidFill>
                <a:latin typeface="Arial"/>
                <a:cs typeface="Arial"/>
              </a:rPr>
              <a:t>12</a:t>
            </a:r>
            <a:endParaRPr lang="el-GR" sz="1600" dirty="0" smtClean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18" name="Frame 17"/>
          <p:cNvSpPr/>
          <p:nvPr/>
        </p:nvSpPr>
        <p:spPr>
          <a:xfrm>
            <a:off x="5394109" y="3461306"/>
            <a:ext cx="2712562" cy="3287778"/>
          </a:xfrm>
          <a:prstGeom prst="fram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2" name="Right Arrow 21"/>
          <p:cNvSpPr/>
          <p:nvPr/>
        </p:nvSpPr>
        <p:spPr>
          <a:xfrm>
            <a:off x="3263342" y="5068147"/>
            <a:ext cx="1843290" cy="233243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/>
        </p:nvSpPr>
        <p:spPr>
          <a:xfrm>
            <a:off x="5711770" y="3885417"/>
            <a:ext cx="2070043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600" dirty="0">
                <a:solidFill>
                  <a:srgbClr val="000000"/>
                </a:solidFill>
                <a:latin typeface="Arial"/>
                <a:cs typeface="Arial"/>
              </a:rPr>
              <a:t>Chrom1</a:t>
            </a:r>
            <a:r>
              <a:rPr lang="el-GR" sz="1600" dirty="0">
                <a:solidFill>
                  <a:srgbClr val="000000"/>
                </a:solidFill>
                <a:latin typeface="Arial"/>
                <a:cs typeface="Arial"/>
              </a:rPr>
              <a:t>	</a:t>
            </a:r>
            <a:r>
              <a:rPr lang="en-GB" sz="1600" dirty="0">
                <a:solidFill>
                  <a:srgbClr val="000000"/>
                </a:solidFill>
                <a:latin typeface="Arial"/>
                <a:cs typeface="Arial"/>
              </a:rPr>
              <a:t>5</a:t>
            </a:r>
            <a:r>
              <a:rPr lang="el-GR" sz="1600" dirty="0">
                <a:solidFill>
                  <a:srgbClr val="000000"/>
                </a:solidFill>
                <a:latin typeface="Arial"/>
                <a:cs typeface="Arial"/>
              </a:rPr>
              <a:t>	</a:t>
            </a:r>
            <a:r>
              <a:rPr lang="en-GB" sz="1600" dirty="0">
                <a:solidFill>
                  <a:srgbClr val="000000"/>
                </a:solidFill>
                <a:latin typeface="Arial"/>
                <a:cs typeface="Arial"/>
              </a:rPr>
              <a:t>11</a:t>
            </a:r>
          </a:p>
          <a:p>
            <a:r>
              <a:rPr lang="en-GB" sz="1600" dirty="0">
                <a:solidFill>
                  <a:srgbClr val="000000"/>
                </a:solidFill>
                <a:latin typeface="Arial"/>
                <a:cs typeface="Arial"/>
              </a:rPr>
              <a:t>Chrom2</a:t>
            </a:r>
            <a:r>
              <a:rPr lang="el-GR" sz="1600" dirty="0">
                <a:solidFill>
                  <a:srgbClr val="000000"/>
                </a:solidFill>
                <a:latin typeface="Arial"/>
                <a:cs typeface="Arial"/>
              </a:rPr>
              <a:t>	</a:t>
            </a:r>
            <a:r>
              <a:rPr lang="en-GB" sz="1600" dirty="0">
                <a:solidFill>
                  <a:srgbClr val="000000"/>
                </a:solidFill>
                <a:latin typeface="Arial"/>
                <a:cs typeface="Arial"/>
              </a:rPr>
              <a:t>5</a:t>
            </a:r>
            <a:r>
              <a:rPr lang="el-GR" sz="1600" dirty="0">
                <a:solidFill>
                  <a:srgbClr val="000000"/>
                </a:solidFill>
                <a:latin typeface="Arial"/>
                <a:cs typeface="Arial"/>
              </a:rPr>
              <a:t>	</a:t>
            </a:r>
            <a:r>
              <a:rPr lang="en-GB" sz="1600" dirty="0">
                <a:solidFill>
                  <a:srgbClr val="000000"/>
                </a:solidFill>
                <a:latin typeface="Arial"/>
                <a:cs typeface="Arial"/>
              </a:rPr>
              <a:t>12</a:t>
            </a:r>
            <a:endParaRPr lang="el-GR" sz="1600" dirty="0">
              <a:solidFill>
                <a:srgbClr val="000000"/>
              </a:solidFill>
              <a:latin typeface="Arial"/>
              <a:cs typeface="Arial"/>
            </a:endParaRPr>
          </a:p>
          <a:p>
            <a:r>
              <a:rPr lang="en-GB" sz="1600" dirty="0">
                <a:solidFill>
                  <a:srgbClr val="000000"/>
                </a:solidFill>
                <a:latin typeface="Arial"/>
                <a:cs typeface="Arial"/>
              </a:rPr>
              <a:t>Chrom1</a:t>
            </a:r>
            <a:r>
              <a:rPr lang="el-GR" sz="1600" dirty="0">
                <a:solidFill>
                  <a:srgbClr val="000000"/>
                </a:solidFill>
                <a:latin typeface="Arial"/>
                <a:cs typeface="Arial"/>
              </a:rPr>
              <a:t>	</a:t>
            </a:r>
            <a:r>
              <a:rPr lang="en-GB" sz="1600" dirty="0">
                <a:solidFill>
                  <a:srgbClr val="000000"/>
                </a:solidFill>
                <a:latin typeface="Arial"/>
                <a:cs typeface="Arial"/>
              </a:rPr>
              <a:t>4</a:t>
            </a:r>
            <a:r>
              <a:rPr lang="el-GR" sz="1600" dirty="0">
                <a:solidFill>
                  <a:srgbClr val="000000"/>
                </a:solidFill>
                <a:latin typeface="Arial"/>
                <a:cs typeface="Arial"/>
              </a:rPr>
              <a:t>	</a:t>
            </a:r>
            <a:r>
              <a:rPr lang="en-GB" sz="1600" dirty="0">
                <a:solidFill>
                  <a:srgbClr val="000000"/>
                </a:solidFill>
                <a:latin typeface="Arial"/>
                <a:cs typeface="Arial"/>
              </a:rPr>
              <a:t>2</a:t>
            </a:r>
          </a:p>
          <a:p>
            <a:r>
              <a:rPr lang="en-GB" sz="1600" dirty="0">
                <a:solidFill>
                  <a:srgbClr val="000000"/>
                </a:solidFill>
                <a:latin typeface="Arial"/>
                <a:cs typeface="Arial"/>
              </a:rPr>
              <a:t>Chrom2 </a:t>
            </a:r>
            <a:r>
              <a:rPr lang="el-GR" sz="1600" dirty="0">
                <a:solidFill>
                  <a:srgbClr val="000000"/>
                </a:solidFill>
                <a:latin typeface="Arial"/>
                <a:cs typeface="Arial"/>
              </a:rPr>
              <a:t>	</a:t>
            </a:r>
            <a:r>
              <a:rPr lang="en-GB" sz="1600" dirty="0">
                <a:solidFill>
                  <a:srgbClr val="000000"/>
                </a:solidFill>
                <a:latin typeface="Arial"/>
                <a:cs typeface="Arial"/>
              </a:rPr>
              <a:t>4</a:t>
            </a:r>
            <a:r>
              <a:rPr lang="el-GR" sz="1600" dirty="0">
                <a:solidFill>
                  <a:srgbClr val="000000"/>
                </a:solidFill>
                <a:latin typeface="Arial"/>
                <a:cs typeface="Arial"/>
              </a:rPr>
              <a:t>	</a:t>
            </a:r>
            <a:r>
              <a:rPr lang="en-GB" sz="1600" dirty="0">
                <a:solidFill>
                  <a:srgbClr val="000000"/>
                </a:solidFill>
                <a:latin typeface="Arial"/>
                <a:cs typeface="Arial"/>
              </a:rPr>
              <a:t>2</a:t>
            </a:r>
          </a:p>
          <a:p>
            <a:r>
              <a:rPr lang="en-GB" sz="1600" dirty="0">
                <a:solidFill>
                  <a:srgbClr val="000000"/>
                </a:solidFill>
                <a:latin typeface="Arial"/>
                <a:cs typeface="Arial"/>
              </a:rPr>
              <a:t>Chrom1</a:t>
            </a:r>
            <a:r>
              <a:rPr lang="el-GR" sz="1600" dirty="0">
                <a:solidFill>
                  <a:srgbClr val="000000"/>
                </a:solidFill>
                <a:latin typeface="Arial"/>
                <a:cs typeface="Arial"/>
              </a:rPr>
              <a:t>	</a:t>
            </a:r>
            <a:r>
              <a:rPr lang="en-GB" sz="1600" dirty="0">
                <a:solidFill>
                  <a:srgbClr val="000000"/>
                </a:solidFill>
                <a:latin typeface="Arial"/>
                <a:cs typeface="Arial"/>
              </a:rPr>
              <a:t>3</a:t>
            </a:r>
            <a:r>
              <a:rPr lang="el-GR" sz="1600" dirty="0">
                <a:solidFill>
                  <a:srgbClr val="000000"/>
                </a:solidFill>
                <a:latin typeface="Arial"/>
                <a:cs typeface="Arial"/>
              </a:rPr>
              <a:t>	</a:t>
            </a:r>
            <a:r>
              <a:rPr lang="en-GB" sz="1600" dirty="0">
                <a:solidFill>
                  <a:srgbClr val="000000"/>
                </a:solidFill>
                <a:latin typeface="Arial"/>
                <a:cs typeface="Arial"/>
              </a:rPr>
              <a:t>1</a:t>
            </a:r>
          </a:p>
          <a:p>
            <a:r>
              <a:rPr lang="en-GB" sz="1600" dirty="0">
                <a:solidFill>
                  <a:srgbClr val="000000"/>
                </a:solidFill>
                <a:latin typeface="Arial"/>
                <a:cs typeface="Arial"/>
              </a:rPr>
              <a:t>Chrom2</a:t>
            </a:r>
            <a:r>
              <a:rPr lang="el-GR" sz="1600" dirty="0">
                <a:solidFill>
                  <a:srgbClr val="000000"/>
                </a:solidFill>
                <a:latin typeface="Arial"/>
                <a:cs typeface="Arial"/>
              </a:rPr>
              <a:t>	3	</a:t>
            </a:r>
            <a:r>
              <a:rPr lang="en-GB" sz="1600" dirty="0">
                <a:solidFill>
                  <a:srgbClr val="000000"/>
                </a:solidFill>
                <a:latin typeface="Arial"/>
                <a:cs typeface="Arial"/>
              </a:rPr>
              <a:t>1</a:t>
            </a:r>
          </a:p>
          <a:p>
            <a:r>
              <a:rPr lang="en-GB" sz="1600" dirty="0">
                <a:solidFill>
                  <a:srgbClr val="000000"/>
                </a:solidFill>
                <a:latin typeface="Arial"/>
                <a:cs typeface="Arial"/>
              </a:rPr>
              <a:t>Chrom1</a:t>
            </a:r>
            <a:r>
              <a:rPr lang="el-GR" sz="1600" dirty="0">
                <a:solidFill>
                  <a:srgbClr val="000000"/>
                </a:solidFill>
                <a:latin typeface="Arial"/>
                <a:cs typeface="Arial"/>
              </a:rPr>
              <a:t>	</a:t>
            </a:r>
            <a:r>
              <a:rPr lang="en-GB" sz="1600" dirty="0">
                <a:solidFill>
                  <a:srgbClr val="000000"/>
                </a:solidFill>
                <a:latin typeface="Arial"/>
                <a:cs typeface="Arial"/>
              </a:rPr>
              <a:t>2</a:t>
            </a:r>
            <a:r>
              <a:rPr lang="el-GR" sz="1600" dirty="0">
                <a:solidFill>
                  <a:srgbClr val="000000"/>
                </a:solidFill>
                <a:latin typeface="Arial"/>
                <a:cs typeface="Arial"/>
              </a:rPr>
              <a:t>	</a:t>
            </a:r>
            <a:r>
              <a:rPr lang="en-GB" sz="1600" dirty="0">
                <a:solidFill>
                  <a:srgbClr val="000000"/>
                </a:solidFill>
                <a:latin typeface="Arial"/>
                <a:cs typeface="Arial"/>
              </a:rPr>
              <a:t>0.9</a:t>
            </a:r>
          </a:p>
          <a:p>
            <a:r>
              <a:rPr lang="en-GB" sz="1600" dirty="0">
                <a:solidFill>
                  <a:srgbClr val="000000"/>
                </a:solidFill>
                <a:latin typeface="Arial"/>
                <a:cs typeface="Arial"/>
              </a:rPr>
              <a:t>Chrom2 </a:t>
            </a:r>
            <a:r>
              <a:rPr lang="el-GR" sz="1600" dirty="0">
                <a:solidFill>
                  <a:srgbClr val="000000"/>
                </a:solidFill>
                <a:latin typeface="Arial"/>
                <a:cs typeface="Arial"/>
              </a:rPr>
              <a:t>	</a:t>
            </a:r>
            <a:r>
              <a:rPr lang="en-GB" sz="1600" dirty="0">
                <a:solidFill>
                  <a:srgbClr val="000000"/>
                </a:solidFill>
                <a:latin typeface="Arial"/>
                <a:cs typeface="Arial"/>
              </a:rPr>
              <a:t>2</a:t>
            </a:r>
            <a:r>
              <a:rPr lang="el-GR" sz="1600" dirty="0">
                <a:solidFill>
                  <a:srgbClr val="000000"/>
                </a:solidFill>
                <a:latin typeface="Arial"/>
                <a:cs typeface="Arial"/>
              </a:rPr>
              <a:t>	</a:t>
            </a:r>
            <a:r>
              <a:rPr lang="en-GB" sz="1600" dirty="0" smtClean="0">
                <a:solidFill>
                  <a:srgbClr val="000000"/>
                </a:solidFill>
                <a:latin typeface="Arial"/>
                <a:cs typeface="Arial"/>
              </a:rPr>
              <a:t>0.</a:t>
            </a:r>
            <a:r>
              <a:rPr lang="el-GR" sz="1600" dirty="0" smtClean="0">
                <a:solidFill>
                  <a:srgbClr val="000000"/>
                </a:solidFill>
                <a:latin typeface="Arial"/>
                <a:cs typeface="Arial"/>
              </a:rPr>
              <a:t>9</a:t>
            </a:r>
            <a:endParaRPr lang="en-GB" sz="1600" dirty="0" smtClean="0">
              <a:solidFill>
                <a:srgbClr val="000000"/>
              </a:solidFill>
              <a:latin typeface="Arial"/>
              <a:cs typeface="Arial"/>
            </a:endParaRPr>
          </a:p>
          <a:p>
            <a:r>
              <a:rPr lang="en-GB" sz="1600" dirty="0" smtClean="0">
                <a:solidFill>
                  <a:srgbClr val="000000"/>
                </a:solidFill>
                <a:latin typeface="Arial"/>
                <a:cs typeface="Arial"/>
              </a:rPr>
              <a:t>Chrom1</a:t>
            </a:r>
            <a:r>
              <a:rPr lang="el-GR" sz="1600" dirty="0">
                <a:solidFill>
                  <a:srgbClr val="000000"/>
                </a:solidFill>
                <a:latin typeface="Arial"/>
                <a:cs typeface="Arial"/>
              </a:rPr>
              <a:t>	</a:t>
            </a:r>
            <a:r>
              <a:rPr lang="en-GB" sz="1600" dirty="0">
                <a:solidFill>
                  <a:srgbClr val="000000"/>
                </a:solidFill>
                <a:latin typeface="Arial"/>
                <a:cs typeface="Arial"/>
              </a:rPr>
              <a:t>1</a:t>
            </a:r>
            <a:r>
              <a:rPr lang="el-GR" sz="1600" dirty="0">
                <a:solidFill>
                  <a:srgbClr val="000000"/>
                </a:solidFill>
                <a:latin typeface="Arial"/>
                <a:cs typeface="Arial"/>
              </a:rPr>
              <a:t>	</a:t>
            </a:r>
            <a:r>
              <a:rPr lang="en-GB" sz="1600" dirty="0" smtClean="0">
                <a:solidFill>
                  <a:srgbClr val="000000"/>
                </a:solidFill>
                <a:latin typeface="Arial"/>
                <a:cs typeface="Arial"/>
              </a:rPr>
              <a:t>0.9</a:t>
            </a:r>
          </a:p>
          <a:p>
            <a:r>
              <a:rPr lang="en-GB" sz="1600" dirty="0">
                <a:solidFill>
                  <a:srgbClr val="000000"/>
                </a:solidFill>
                <a:latin typeface="Arial"/>
                <a:cs typeface="Arial"/>
              </a:rPr>
              <a:t>Chrom2</a:t>
            </a:r>
            <a:r>
              <a:rPr lang="el-GR" sz="1600" dirty="0">
                <a:solidFill>
                  <a:srgbClr val="000000"/>
                </a:solidFill>
                <a:latin typeface="Arial"/>
                <a:cs typeface="Arial"/>
              </a:rPr>
              <a:t>	</a:t>
            </a:r>
            <a:r>
              <a:rPr lang="en-GB" sz="1600" dirty="0">
                <a:solidFill>
                  <a:srgbClr val="000000"/>
                </a:solidFill>
                <a:latin typeface="Arial"/>
                <a:cs typeface="Arial"/>
              </a:rPr>
              <a:t>1</a:t>
            </a:r>
            <a:r>
              <a:rPr lang="el-GR" sz="1600" dirty="0">
                <a:solidFill>
                  <a:srgbClr val="000000"/>
                </a:solidFill>
                <a:latin typeface="Arial"/>
                <a:cs typeface="Arial"/>
              </a:rPr>
              <a:t>	</a:t>
            </a:r>
            <a:r>
              <a:rPr lang="el-GR" sz="1600" dirty="0" smtClean="0">
                <a:solidFill>
                  <a:srgbClr val="000000"/>
                </a:solidFill>
                <a:latin typeface="Arial"/>
                <a:cs typeface="Arial"/>
              </a:rPr>
              <a:t>0.8</a:t>
            </a:r>
            <a:endParaRPr lang="en-GB" sz="1600" dirty="0">
              <a:solidFill>
                <a:srgbClr val="000000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8023259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23300"/>
          </a:xfrm>
        </p:spPr>
        <p:txBody>
          <a:bodyPr>
            <a:normAutofit/>
          </a:bodyPr>
          <a:lstStyle/>
          <a:p>
            <a:r>
              <a:rPr lang="el-GR" sz="2800" dirty="0" smtClean="0">
                <a:latin typeface="Arial"/>
                <a:cs typeface="Arial"/>
              </a:rPr>
              <a:t>Η εντολή </a:t>
            </a:r>
            <a:r>
              <a:rPr lang="en-GB" sz="2800" dirty="0" err="1" smtClean="0">
                <a:latin typeface="Arial"/>
                <a:cs typeface="Arial"/>
              </a:rPr>
              <a:t>uniq</a:t>
            </a:r>
            <a:endParaRPr lang="en-US" sz="2800" dirty="0">
              <a:latin typeface="Arial"/>
              <a:cs typeface="Arial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07074" y="1214902"/>
            <a:ext cx="8786592" cy="5355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Με την εντολή </a:t>
            </a:r>
            <a:r>
              <a:rPr lang="en-GB" dirty="0" err="1" smtClean="0">
                <a:solidFill>
                  <a:srgbClr val="000000"/>
                </a:solidFill>
                <a:latin typeface="Arial"/>
                <a:cs typeface="Arial"/>
              </a:rPr>
              <a:t>uniq</a:t>
            </a:r>
            <a:r>
              <a:rPr lang="en-GB" dirty="0" smtClean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μπορούμε να διαγράψουμε επαναλαμβανόμενες γραμμές μέσα σε ένα αρχείο. Πρέπει όμως να έχει προηγηθεί </a:t>
            </a:r>
            <a:r>
              <a:rPr lang="en-GB" dirty="0" smtClean="0">
                <a:solidFill>
                  <a:srgbClr val="000000"/>
                </a:solidFill>
                <a:latin typeface="Arial"/>
                <a:cs typeface="Arial"/>
              </a:rPr>
              <a:t>sort </a:t>
            </a:r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του αρχείου.</a:t>
            </a:r>
          </a:p>
          <a:p>
            <a:endParaRPr lang="el-GR" dirty="0">
              <a:solidFill>
                <a:srgbClr val="000000"/>
              </a:solidFill>
              <a:latin typeface="Arial"/>
              <a:cs typeface="Arial"/>
            </a:endParaRPr>
          </a:p>
          <a:p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Στο αρχείο </a:t>
            </a:r>
            <a:r>
              <a:rPr lang="en-GB" dirty="0" err="1" smtClean="0">
                <a:solidFill>
                  <a:srgbClr val="000000"/>
                </a:solidFill>
                <a:latin typeface="Arial"/>
                <a:cs typeface="Arial"/>
              </a:rPr>
              <a:t>file_unsorted</a:t>
            </a:r>
            <a:r>
              <a:rPr lang="en-GB" dirty="0" smtClean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είχαμε 6 γραμμές,</a:t>
            </a:r>
            <a:r>
              <a:rPr lang="en-GB" dirty="0" smtClean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με μία επανάληψη (1 </a:t>
            </a:r>
            <a:r>
              <a:rPr lang="en-GB" dirty="0" err="1" smtClean="0">
                <a:solidFill>
                  <a:srgbClr val="000000"/>
                </a:solidFill>
                <a:latin typeface="Arial"/>
                <a:cs typeface="Arial"/>
              </a:rPr>
              <a:t>maria</a:t>
            </a:r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)</a:t>
            </a:r>
            <a:r>
              <a:rPr lang="en-GB" dirty="0" smtClean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στις γραμμές 2 &amp; 6.</a:t>
            </a:r>
          </a:p>
          <a:p>
            <a:endParaRPr lang="el-GR" dirty="0">
              <a:solidFill>
                <a:srgbClr val="000000"/>
              </a:solidFill>
              <a:latin typeface="Arial"/>
              <a:cs typeface="Arial"/>
            </a:endParaRPr>
          </a:p>
          <a:p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Εκτελέστε</a:t>
            </a:r>
            <a:r>
              <a:rPr lang="en-GB" dirty="0" smtClean="0">
                <a:solidFill>
                  <a:srgbClr val="000000"/>
                </a:solidFill>
                <a:latin typeface="Arial"/>
                <a:cs typeface="Arial"/>
              </a:rPr>
              <a:t>:</a:t>
            </a:r>
            <a:endParaRPr lang="en-GB" dirty="0">
              <a:solidFill>
                <a:srgbClr val="000000"/>
              </a:solidFill>
              <a:latin typeface="Arial"/>
              <a:cs typeface="Arial"/>
            </a:endParaRPr>
          </a:p>
          <a:p>
            <a:r>
              <a:rPr lang="en-GB" dirty="0" err="1" smtClean="0">
                <a:solidFill>
                  <a:srgbClr val="FF0000"/>
                </a:solidFill>
                <a:latin typeface="Arial"/>
                <a:cs typeface="Arial"/>
              </a:rPr>
              <a:t>uniq</a:t>
            </a:r>
            <a:r>
              <a:rPr lang="en-GB" dirty="0" smtClean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lang="en-GB" dirty="0" err="1" smtClean="0">
                <a:solidFill>
                  <a:srgbClr val="FF0000"/>
                </a:solidFill>
                <a:latin typeface="Arial"/>
                <a:cs typeface="Arial"/>
              </a:rPr>
              <a:t>file_unsorted</a:t>
            </a:r>
            <a:endParaRPr lang="en-GB" dirty="0" smtClean="0">
              <a:solidFill>
                <a:srgbClr val="FF0000"/>
              </a:solidFill>
              <a:latin typeface="Arial"/>
              <a:cs typeface="Arial"/>
            </a:endParaRPr>
          </a:p>
          <a:p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Διαγράφηκε η επαναλαμβανόμενη γραμμή?</a:t>
            </a:r>
          </a:p>
          <a:p>
            <a:endParaRPr lang="el-GR" dirty="0">
              <a:solidFill>
                <a:srgbClr val="000000"/>
              </a:solidFill>
              <a:latin typeface="Arial"/>
              <a:cs typeface="Arial"/>
            </a:endParaRPr>
          </a:p>
          <a:p>
            <a:r>
              <a:rPr lang="el-GR" dirty="0">
                <a:solidFill>
                  <a:srgbClr val="000000"/>
                </a:solidFill>
                <a:latin typeface="Arial"/>
                <a:cs typeface="Arial"/>
              </a:rPr>
              <a:t>Εκτελέστε</a:t>
            </a:r>
            <a:r>
              <a:rPr lang="en-GB" dirty="0">
                <a:solidFill>
                  <a:srgbClr val="000000"/>
                </a:solidFill>
                <a:latin typeface="Arial"/>
                <a:cs typeface="Arial"/>
              </a:rPr>
              <a:t>:</a:t>
            </a:r>
          </a:p>
          <a:p>
            <a:r>
              <a:rPr lang="en-GB" dirty="0" err="1">
                <a:solidFill>
                  <a:srgbClr val="FF0000"/>
                </a:solidFill>
                <a:latin typeface="Arial"/>
                <a:cs typeface="Arial"/>
              </a:rPr>
              <a:t>uniq</a:t>
            </a:r>
            <a:r>
              <a:rPr lang="en-GB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lang="en-GB" dirty="0" err="1" smtClean="0">
                <a:solidFill>
                  <a:srgbClr val="FF0000"/>
                </a:solidFill>
                <a:latin typeface="Arial"/>
                <a:cs typeface="Arial"/>
              </a:rPr>
              <a:t>file_sorted</a:t>
            </a:r>
            <a:endParaRPr lang="en-GB" dirty="0">
              <a:solidFill>
                <a:srgbClr val="FF0000"/>
              </a:solidFill>
              <a:latin typeface="Arial"/>
              <a:cs typeface="Arial"/>
            </a:endParaRPr>
          </a:p>
          <a:p>
            <a:r>
              <a:rPr lang="el-GR" dirty="0">
                <a:solidFill>
                  <a:srgbClr val="000000"/>
                </a:solidFill>
                <a:latin typeface="Arial"/>
                <a:cs typeface="Arial"/>
              </a:rPr>
              <a:t>Διαγράφηκε </a:t>
            </a:r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τώρα η </a:t>
            </a:r>
            <a:r>
              <a:rPr lang="el-GR" dirty="0">
                <a:solidFill>
                  <a:srgbClr val="000000"/>
                </a:solidFill>
                <a:latin typeface="Arial"/>
                <a:cs typeface="Arial"/>
              </a:rPr>
              <a:t>επαναλαμβανόμενη γραμμή</a:t>
            </a:r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?</a:t>
            </a:r>
            <a:endParaRPr lang="en-GB" dirty="0" smtClean="0">
              <a:solidFill>
                <a:srgbClr val="000000"/>
              </a:solidFill>
              <a:latin typeface="Arial"/>
              <a:cs typeface="Arial"/>
            </a:endParaRPr>
          </a:p>
          <a:p>
            <a:endParaRPr lang="en-GB" dirty="0">
              <a:solidFill>
                <a:srgbClr val="000000"/>
              </a:solidFill>
              <a:latin typeface="Arial"/>
              <a:cs typeface="Arial"/>
            </a:endParaRPr>
          </a:p>
          <a:p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Αν θέλουμε να σώσουμε τα αποτελέσματα του </a:t>
            </a:r>
            <a:r>
              <a:rPr lang="en-GB" dirty="0" err="1" smtClean="0">
                <a:solidFill>
                  <a:srgbClr val="000000"/>
                </a:solidFill>
                <a:latin typeface="Arial"/>
                <a:cs typeface="Arial"/>
              </a:rPr>
              <a:t>uniq</a:t>
            </a:r>
            <a:r>
              <a:rPr lang="en-GB" dirty="0" smtClean="0">
                <a:solidFill>
                  <a:srgbClr val="000000"/>
                </a:solidFill>
                <a:latin typeface="Arial"/>
                <a:cs typeface="Arial"/>
              </a:rPr>
              <a:t>,</a:t>
            </a:r>
            <a:r>
              <a:rPr lang="el-GR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πρέπει να τα κατευθύνουμε σε κάποιο φάκελο.</a:t>
            </a:r>
          </a:p>
          <a:p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Εκτελέστε</a:t>
            </a:r>
            <a:r>
              <a:rPr lang="en-GB" dirty="0" smtClean="0">
                <a:solidFill>
                  <a:srgbClr val="000000"/>
                </a:solidFill>
                <a:latin typeface="Arial"/>
                <a:cs typeface="Arial"/>
              </a:rPr>
              <a:t>:</a:t>
            </a:r>
          </a:p>
          <a:p>
            <a:r>
              <a:rPr lang="en-GB" dirty="0" err="1">
                <a:solidFill>
                  <a:srgbClr val="FF0000"/>
                </a:solidFill>
                <a:latin typeface="Arial"/>
                <a:cs typeface="Arial"/>
              </a:rPr>
              <a:t>uniq</a:t>
            </a:r>
            <a:r>
              <a:rPr lang="en-GB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lang="en-GB" dirty="0" err="1" smtClean="0">
                <a:solidFill>
                  <a:srgbClr val="FF0000"/>
                </a:solidFill>
                <a:latin typeface="Arial"/>
                <a:cs typeface="Arial"/>
              </a:rPr>
              <a:t>file_sorted</a:t>
            </a:r>
            <a:r>
              <a:rPr lang="en-GB" dirty="0" smtClean="0">
                <a:solidFill>
                  <a:srgbClr val="FF0000"/>
                </a:solidFill>
                <a:latin typeface="Arial"/>
                <a:cs typeface="Arial"/>
              </a:rPr>
              <a:t> &gt; </a:t>
            </a:r>
            <a:r>
              <a:rPr lang="en-GB" dirty="0" err="1" smtClean="0">
                <a:solidFill>
                  <a:srgbClr val="FF0000"/>
                </a:solidFill>
                <a:latin typeface="Arial"/>
                <a:cs typeface="Arial"/>
              </a:rPr>
              <a:t>file_uniq</a:t>
            </a:r>
            <a:endParaRPr lang="en-GB" dirty="0">
              <a:solidFill>
                <a:srgbClr val="FF0000"/>
              </a:solidFill>
              <a:latin typeface="Arial"/>
              <a:cs typeface="Arial"/>
            </a:endParaRPr>
          </a:p>
          <a:p>
            <a:endParaRPr lang="el-GR" dirty="0">
              <a:solidFill>
                <a:srgbClr val="000000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65646102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23300"/>
          </a:xfrm>
        </p:spPr>
        <p:txBody>
          <a:bodyPr>
            <a:normAutofit/>
          </a:bodyPr>
          <a:lstStyle/>
          <a:p>
            <a:r>
              <a:rPr lang="el-GR" sz="2800" dirty="0" smtClean="0">
                <a:latin typeface="Arial"/>
                <a:cs typeface="Arial"/>
              </a:rPr>
              <a:t>Η εντολή </a:t>
            </a:r>
            <a:r>
              <a:rPr lang="en-GB" sz="2800" dirty="0" err="1" smtClean="0">
                <a:latin typeface="Arial"/>
                <a:cs typeface="Arial"/>
              </a:rPr>
              <a:t>uniq</a:t>
            </a:r>
            <a:endParaRPr lang="en-US" sz="2800" dirty="0">
              <a:latin typeface="Arial"/>
              <a:cs typeface="Arial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07074" y="1214902"/>
            <a:ext cx="878659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Εκτελέστε</a:t>
            </a:r>
            <a:r>
              <a:rPr lang="en-GB" dirty="0" smtClean="0">
                <a:solidFill>
                  <a:srgbClr val="000000"/>
                </a:solidFill>
                <a:latin typeface="Arial"/>
                <a:cs typeface="Arial"/>
              </a:rPr>
              <a:t>:</a:t>
            </a:r>
            <a:endParaRPr lang="en-GB" dirty="0">
              <a:solidFill>
                <a:srgbClr val="000000"/>
              </a:solidFill>
              <a:latin typeface="Arial"/>
              <a:cs typeface="Arial"/>
            </a:endParaRPr>
          </a:p>
          <a:p>
            <a:r>
              <a:rPr lang="en-GB" dirty="0" err="1" smtClean="0">
                <a:solidFill>
                  <a:srgbClr val="FF0000"/>
                </a:solidFill>
                <a:latin typeface="Arial"/>
                <a:cs typeface="Arial"/>
              </a:rPr>
              <a:t>uniq</a:t>
            </a:r>
            <a:r>
              <a:rPr lang="en-GB" dirty="0" smtClean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lang="en-GB" dirty="0" err="1" smtClean="0">
                <a:solidFill>
                  <a:srgbClr val="FF0000"/>
                </a:solidFill>
                <a:latin typeface="Arial"/>
                <a:cs typeface="Arial"/>
              </a:rPr>
              <a:t>file_unsorted</a:t>
            </a:r>
            <a:endParaRPr lang="en-GB" dirty="0" smtClean="0">
              <a:solidFill>
                <a:srgbClr val="FF0000"/>
              </a:solidFill>
              <a:latin typeface="Arial"/>
              <a:cs typeface="Arial"/>
            </a:endParaRPr>
          </a:p>
          <a:p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Διαγράφηκε η επαναλαμβανόμενη γραμμή?</a:t>
            </a:r>
          </a:p>
          <a:p>
            <a:endParaRPr lang="el-GR" dirty="0">
              <a:solidFill>
                <a:srgbClr val="000000"/>
              </a:solidFill>
              <a:latin typeface="Arial"/>
              <a:cs typeface="Arial"/>
            </a:endParaRPr>
          </a:p>
          <a:p>
            <a:endParaRPr lang="el-GR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4" name="Folded Corner 3"/>
          <p:cNvSpPr/>
          <p:nvPr/>
        </p:nvSpPr>
        <p:spPr>
          <a:xfrm>
            <a:off x="2025205" y="2786319"/>
            <a:ext cx="1561431" cy="1949779"/>
          </a:xfrm>
          <a:prstGeom prst="foldedCorner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en-GB" dirty="0" smtClean="0"/>
          </a:p>
          <a:p>
            <a:r>
              <a:rPr lang="en-GB" dirty="0" smtClean="0">
                <a:solidFill>
                  <a:schemeClr val="bg1"/>
                </a:solidFill>
                <a:latin typeface="Arial"/>
                <a:cs typeface="Arial"/>
              </a:rPr>
              <a:t>5 </a:t>
            </a:r>
            <a:r>
              <a:rPr lang="en-GB" dirty="0" err="1" smtClean="0">
                <a:solidFill>
                  <a:schemeClr val="bg1"/>
                </a:solidFill>
                <a:latin typeface="Arial"/>
                <a:cs typeface="Arial"/>
              </a:rPr>
              <a:t>eleni</a:t>
            </a:r>
            <a:endParaRPr lang="en-GB" dirty="0" smtClean="0">
              <a:solidFill>
                <a:schemeClr val="bg1"/>
              </a:solidFill>
              <a:latin typeface="Arial"/>
              <a:cs typeface="Arial"/>
            </a:endParaRPr>
          </a:p>
          <a:p>
            <a:r>
              <a:rPr lang="en-GB" dirty="0" smtClean="0">
                <a:solidFill>
                  <a:schemeClr val="bg1"/>
                </a:solidFill>
                <a:latin typeface="Arial"/>
                <a:cs typeface="Arial"/>
              </a:rPr>
              <a:t>1 </a:t>
            </a:r>
            <a:r>
              <a:rPr lang="en-GB" dirty="0" err="1" smtClean="0">
                <a:solidFill>
                  <a:schemeClr val="bg1"/>
                </a:solidFill>
                <a:latin typeface="Arial"/>
                <a:cs typeface="Arial"/>
              </a:rPr>
              <a:t>maria</a:t>
            </a:r>
            <a:endParaRPr lang="en-GB" dirty="0" smtClean="0">
              <a:solidFill>
                <a:schemeClr val="bg1"/>
              </a:solidFill>
              <a:latin typeface="Arial"/>
              <a:cs typeface="Arial"/>
            </a:endParaRPr>
          </a:p>
          <a:p>
            <a:r>
              <a:rPr lang="en-GB" dirty="0" smtClean="0">
                <a:solidFill>
                  <a:schemeClr val="bg1"/>
                </a:solidFill>
                <a:latin typeface="Arial"/>
                <a:cs typeface="Arial"/>
              </a:rPr>
              <a:t>4 </a:t>
            </a:r>
            <a:r>
              <a:rPr lang="en-GB" dirty="0" err="1" smtClean="0">
                <a:solidFill>
                  <a:schemeClr val="bg1"/>
                </a:solidFill>
                <a:latin typeface="Arial"/>
                <a:cs typeface="Arial"/>
              </a:rPr>
              <a:t>giorgos</a:t>
            </a:r>
            <a:endParaRPr lang="en-GB" dirty="0" smtClean="0">
              <a:solidFill>
                <a:schemeClr val="bg1"/>
              </a:solidFill>
              <a:latin typeface="Arial"/>
              <a:cs typeface="Arial"/>
            </a:endParaRPr>
          </a:p>
          <a:p>
            <a:r>
              <a:rPr lang="en-GB" dirty="0" smtClean="0">
                <a:solidFill>
                  <a:schemeClr val="bg1"/>
                </a:solidFill>
                <a:latin typeface="Arial"/>
                <a:cs typeface="Arial"/>
              </a:rPr>
              <a:t>2 </a:t>
            </a:r>
            <a:r>
              <a:rPr lang="en-GB" dirty="0" err="1" smtClean="0">
                <a:solidFill>
                  <a:schemeClr val="bg1"/>
                </a:solidFill>
                <a:latin typeface="Arial"/>
                <a:cs typeface="Arial"/>
              </a:rPr>
              <a:t>giannis</a:t>
            </a:r>
            <a:endParaRPr lang="en-GB" dirty="0" smtClean="0">
              <a:solidFill>
                <a:schemeClr val="bg1"/>
              </a:solidFill>
              <a:latin typeface="Arial"/>
              <a:cs typeface="Arial"/>
            </a:endParaRPr>
          </a:p>
          <a:p>
            <a:r>
              <a:rPr lang="en-GB" dirty="0" smtClean="0">
                <a:solidFill>
                  <a:schemeClr val="bg1"/>
                </a:solidFill>
                <a:latin typeface="Arial"/>
                <a:cs typeface="Arial"/>
              </a:rPr>
              <a:t>3 </a:t>
            </a:r>
            <a:r>
              <a:rPr lang="en-GB" dirty="0" err="1" smtClean="0">
                <a:solidFill>
                  <a:schemeClr val="bg1"/>
                </a:solidFill>
                <a:latin typeface="Arial"/>
                <a:cs typeface="Arial"/>
              </a:rPr>
              <a:t>anna</a:t>
            </a:r>
            <a:endParaRPr lang="el-GR" dirty="0" smtClean="0">
              <a:solidFill>
                <a:schemeClr val="bg1"/>
              </a:solidFill>
              <a:latin typeface="Arial"/>
              <a:cs typeface="Arial"/>
            </a:endParaRPr>
          </a:p>
          <a:p>
            <a:r>
              <a:rPr lang="en-GB" dirty="0" smtClean="0">
                <a:solidFill>
                  <a:schemeClr val="bg1"/>
                </a:solidFill>
                <a:latin typeface="Arial"/>
                <a:cs typeface="Arial"/>
              </a:rPr>
              <a:t>1 </a:t>
            </a:r>
            <a:r>
              <a:rPr lang="en-GB" dirty="0" err="1" smtClean="0">
                <a:solidFill>
                  <a:schemeClr val="bg1"/>
                </a:solidFill>
                <a:latin typeface="Arial"/>
                <a:cs typeface="Arial"/>
              </a:rPr>
              <a:t>maria</a:t>
            </a:r>
            <a:endParaRPr lang="en-GB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5" name="Right Arrow 4"/>
          <p:cNvSpPr/>
          <p:nvPr/>
        </p:nvSpPr>
        <p:spPr>
          <a:xfrm>
            <a:off x="3745069" y="3644390"/>
            <a:ext cx="907111" cy="233243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rame 6"/>
          <p:cNvSpPr/>
          <p:nvPr/>
        </p:nvSpPr>
        <p:spPr>
          <a:xfrm>
            <a:off x="4872480" y="2692230"/>
            <a:ext cx="2228900" cy="2241333"/>
          </a:xfrm>
          <a:prstGeom prst="fram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390828" y="2928154"/>
            <a:ext cx="1134257" cy="20313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>
                <a:latin typeface="Arial"/>
                <a:cs typeface="Arial"/>
              </a:rPr>
              <a:t>5 </a:t>
            </a:r>
            <a:r>
              <a:rPr lang="en-GB" dirty="0" err="1" smtClean="0">
                <a:latin typeface="Arial"/>
                <a:cs typeface="Arial"/>
              </a:rPr>
              <a:t>eleni</a:t>
            </a:r>
            <a:endParaRPr lang="en-GB" dirty="0" smtClean="0">
              <a:latin typeface="Arial"/>
              <a:cs typeface="Arial"/>
            </a:endParaRPr>
          </a:p>
          <a:p>
            <a:r>
              <a:rPr lang="en-GB" dirty="0" smtClean="0">
                <a:latin typeface="Arial"/>
                <a:cs typeface="Arial"/>
              </a:rPr>
              <a:t>1 </a:t>
            </a:r>
            <a:r>
              <a:rPr lang="en-GB" dirty="0" err="1" smtClean="0">
                <a:latin typeface="Arial"/>
                <a:cs typeface="Arial"/>
              </a:rPr>
              <a:t>maria</a:t>
            </a:r>
            <a:endParaRPr lang="en-GB" dirty="0" smtClean="0">
              <a:latin typeface="Arial"/>
              <a:cs typeface="Arial"/>
            </a:endParaRPr>
          </a:p>
          <a:p>
            <a:r>
              <a:rPr lang="en-GB" dirty="0" smtClean="0">
                <a:latin typeface="Arial"/>
                <a:cs typeface="Arial"/>
              </a:rPr>
              <a:t>4 </a:t>
            </a:r>
            <a:r>
              <a:rPr lang="en-GB" dirty="0" err="1" smtClean="0">
                <a:latin typeface="Arial"/>
                <a:cs typeface="Arial"/>
              </a:rPr>
              <a:t>giorgos</a:t>
            </a:r>
            <a:endParaRPr lang="en-GB" dirty="0" smtClean="0">
              <a:latin typeface="Arial"/>
              <a:cs typeface="Arial"/>
            </a:endParaRPr>
          </a:p>
          <a:p>
            <a:r>
              <a:rPr lang="en-GB" dirty="0" smtClean="0">
                <a:latin typeface="Arial"/>
                <a:cs typeface="Arial"/>
              </a:rPr>
              <a:t>2 </a:t>
            </a:r>
            <a:r>
              <a:rPr lang="en-GB" dirty="0" err="1" smtClean="0">
                <a:latin typeface="Arial"/>
                <a:cs typeface="Arial"/>
              </a:rPr>
              <a:t>giannis</a:t>
            </a:r>
            <a:endParaRPr lang="en-GB" dirty="0" smtClean="0">
              <a:latin typeface="Arial"/>
              <a:cs typeface="Arial"/>
            </a:endParaRPr>
          </a:p>
          <a:p>
            <a:r>
              <a:rPr lang="en-GB" dirty="0" smtClean="0">
                <a:latin typeface="Arial"/>
                <a:cs typeface="Arial"/>
              </a:rPr>
              <a:t>3 </a:t>
            </a:r>
            <a:r>
              <a:rPr lang="en-GB" dirty="0" err="1" smtClean="0">
                <a:latin typeface="Arial"/>
                <a:cs typeface="Arial"/>
              </a:rPr>
              <a:t>anna</a:t>
            </a:r>
            <a:endParaRPr lang="el-GR" dirty="0" smtClean="0">
              <a:latin typeface="Arial"/>
              <a:cs typeface="Arial"/>
            </a:endParaRPr>
          </a:p>
          <a:p>
            <a:r>
              <a:rPr lang="en-GB" dirty="0" smtClean="0">
                <a:latin typeface="Arial"/>
                <a:cs typeface="Arial"/>
              </a:rPr>
              <a:t>1 </a:t>
            </a:r>
            <a:r>
              <a:rPr lang="en-GB" dirty="0" err="1" smtClean="0">
                <a:latin typeface="Arial"/>
                <a:cs typeface="Arial"/>
              </a:rPr>
              <a:t>maria</a:t>
            </a:r>
            <a:endParaRPr lang="en-GB" dirty="0" smtClean="0">
              <a:latin typeface="Arial"/>
              <a:cs typeface="Arial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874647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23300"/>
          </a:xfrm>
        </p:spPr>
        <p:txBody>
          <a:bodyPr>
            <a:normAutofit/>
          </a:bodyPr>
          <a:lstStyle/>
          <a:p>
            <a:r>
              <a:rPr lang="el-GR" sz="2800" dirty="0" smtClean="0">
                <a:latin typeface="Arial"/>
                <a:cs typeface="Arial"/>
              </a:rPr>
              <a:t>Η εντολή </a:t>
            </a:r>
            <a:r>
              <a:rPr lang="en-GB" sz="2800" dirty="0" err="1" smtClean="0">
                <a:latin typeface="Arial"/>
                <a:cs typeface="Arial"/>
              </a:rPr>
              <a:t>uniq</a:t>
            </a:r>
            <a:endParaRPr lang="en-US" sz="2800" dirty="0">
              <a:latin typeface="Arial"/>
              <a:cs typeface="Arial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07074" y="942784"/>
            <a:ext cx="878659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Εκτελέστε</a:t>
            </a:r>
            <a:r>
              <a:rPr lang="en-GB" dirty="0">
                <a:solidFill>
                  <a:srgbClr val="000000"/>
                </a:solidFill>
                <a:latin typeface="Arial"/>
                <a:cs typeface="Arial"/>
              </a:rPr>
              <a:t>:</a:t>
            </a:r>
          </a:p>
          <a:p>
            <a:r>
              <a:rPr lang="en-GB" dirty="0" err="1">
                <a:solidFill>
                  <a:srgbClr val="FF0000"/>
                </a:solidFill>
                <a:latin typeface="Arial"/>
                <a:cs typeface="Arial"/>
              </a:rPr>
              <a:t>uniq</a:t>
            </a:r>
            <a:r>
              <a:rPr lang="en-GB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lang="en-GB" dirty="0" err="1" smtClean="0">
                <a:solidFill>
                  <a:srgbClr val="FF0000"/>
                </a:solidFill>
                <a:latin typeface="Arial"/>
                <a:cs typeface="Arial"/>
              </a:rPr>
              <a:t>file_sorted</a:t>
            </a:r>
            <a:endParaRPr lang="en-GB" dirty="0">
              <a:solidFill>
                <a:srgbClr val="FF0000"/>
              </a:solidFill>
              <a:latin typeface="Arial"/>
              <a:cs typeface="Arial"/>
            </a:endParaRPr>
          </a:p>
          <a:p>
            <a:r>
              <a:rPr lang="el-GR" dirty="0">
                <a:solidFill>
                  <a:srgbClr val="000000"/>
                </a:solidFill>
                <a:latin typeface="Arial"/>
                <a:cs typeface="Arial"/>
              </a:rPr>
              <a:t>Διαγράφηκε </a:t>
            </a:r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τώρα η </a:t>
            </a:r>
            <a:r>
              <a:rPr lang="el-GR" dirty="0">
                <a:solidFill>
                  <a:srgbClr val="000000"/>
                </a:solidFill>
                <a:latin typeface="Arial"/>
                <a:cs typeface="Arial"/>
              </a:rPr>
              <a:t>επαναλαμβανόμενη γραμμή</a:t>
            </a:r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?</a:t>
            </a:r>
            <a:endParaRPr lang="en-GB" dirty="0" smtClean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4" name="Folded Corner 3"/>
          <p:cNvSpPr/>
          <p:nvPr/>
        </p:nvSpPr>
        <p:spPr>
          <a:xfrm>
            <a:off x="2032052" y="2151379"/>
            <a:ext cx="1561431" cy="1949779"/>
          </a:xfrm>
          <a:prstGeom prst="foldedCorner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en-GB" dirty="0" smtClean="0"/>
          </a:p>
          <a:p>
            <a:r>
              <a:rPr lang="en-GB" dirty="0" smtClean="0">
                <a:solidFill>
                  <a:schemeClr val="bg1"/>
                </a:solidFill>
                <a:latin typeface="Arial"/>
                <a:cs typeface="Arial"/>
              </a:rPr>
              <a:t>1 </a:t>
            </a:r>
            <a:r>
              <a:rPr lang="en-GB" dirty="0" err="1" smtClean="0">
                <a:solidFill>
                  <a:schemeClr val="bg1"/>
                </a:solidFill>
                <a:latin typeface="Arial"/>
                <a:cs typeface="Arial"/>
              </a:rPr>
              <a:t>maria</a:t>
            </a:r>
            <a:endParaRPr lang="en-GB" dirty="0" smtClean="0">
              <a:solidFill>
                <a:schemeClr val="bg1"/>
              </a:solidFill>
              <a:latin typeface="Arial"/>
              <a:cs typeface="Arial"/>
            </a:endParaRPr>
          </a:p>
          <a:p>
            <a:r>
              <a:rPr lang="en-GB" dirty="0" smtClean="0">
                <a:solidFill>
                  <a:schemeClr val="bg1"/>
                </a:solidFill>
                <a:latin typeface="Arial"/>
                <a:cs typeface="Arial"/>
              </a:rPr>
              <a:t>1 </a:t>
            </a:r>
            <a:r>
              <a:rPr lang="en-GB" dirty="0" err="1" smtClean="0">
                <a:solidFill>
                  <a:schemeClr val="bg1"/>
                </a:solidFill>
                <a:latin typeface="Arial"/>
                <a:cs typeface="Arial"/>
              </a:rPr>
              <a:t>maria</a:t>
            </a:r>
            <a:endParaRPr lang="en-GB" dirty="0" smtClean="0">
              <a:solidFill>
                <a:schemeClr val="bg1"/>
              </a:solidFill>
              <a:latin typeface="Arial"/>
              <a:cs typeface="Arial"/>
            </a:endParaRPr>
          </a:p>
          <a:p>
            <a:r>
              <a:rPr lang="en-GB" dirty="0" smtClean="0">
                <a:solidFill>
                  <a:schemeClr val="bg1"/>
                </a:solidFill>
                <a:latin typeface="Arial"/>
                <a:cs typeface="Arial"/>
              </a:rPr>
              <a:t>2 </a:t>
            </a:r>
            <a:r>
              <a:rPr lang="en-GB" dirty="0" err="1" smtClean="0">
                <a:solidFill>
                  <a:schemeClr val="bg1"/>
                </a:solidFill>
                <a:latin typeface="Arial"/>
                <a:cs typeface="Arial"/>
              </a:rPr>
              <a:t>giannis</a:t>
            </a:r>
            <a:endParaRPr lang="en-GB" dirty="0" smtClean="0">
              <a:solidFill>
                <a:schemeClr val="bg1"/>
              </a:solidFill>
              <a:latin typeface="Arial"/>
              <a:cs typeface="Arial"/>
            </a:endParaRPr>
          </a:p>
          <a:p>
            <a:r>
              <a:rPr lang="en-GB" dirty="0" smtClean="0">
                <a:solidFill>
                  <a:schemeClr val="bg1"/>
                </a:solidFill>
                <a:latin typeface="Arial"/>
                <a:cs typeface="Arial"/>
              </a:rPr>
              <a:t>3 </a:t>
            </a:r>
            <a:r>
              <a:rPr lang="en-GB" dirty="0" err="1" smtClean="0">
                <a:solidFill>
                  <a:schemeClr val="bg1"/>
                </a:solidFill>
                <a:latin typeface="Arial"/>
                <a:cs typeface="Arial"/>
              </a:rPr>
              <a:t>anna</a:t>
            </a:r>
            <a:endParaRPr lang="el-GR" dirty="0" smtClean="0">
              <a:solidFill>
                <a:schemeClr val="bg1"/>
              </a:solidFill>
              <a:latin typeface="Arial"/>
              <a:cs typeface="Arial"/>
            </a:endParaRPr>
          </a:p>
          <a:p>
            <a:r>
              <a:rPr lang="en-GB" dirty="0" smtClean="0">
                <a:solidFill>
                  <a:schemeClr val="bg1"/>
                </a:solidFill>
                <a:latin typeface="Arial"/>
                <a:cs typeface="Arial"/>
              </a:rPr>
              <a:t>4 </a:t>
            </a:r>
            <a:r>
              <a:rPr lang="en-GB" dirty="0" err="1" smtClean="0">
                <a:solidFill>
                  <a:schemeClr val="bg1"/>
                </a:solidFill>
                <a:latin typeface="Arial"/>
                <a:cs typeface="Arial"/>
              </a:rPr>
              <a:t>giorgos</a:t>
            </a:r>
            <a:endParaRPr lang="en-GB" dirty="0" smtClean="0">
              <a:solidFill>
                <a:schemeClr val="bg1"/>
              </a:solidFill>
              <a:latin typeface="Arial"/>
              <a:cs typeface="Arial"/>
            </a:endParaRPr>
          </a:p>
          <a:p>
            <a:r>
              <a:rPr lang="en-GB" dirty="0" smtClean="0">
                <a:solidFill>
                  <a:schemeClr val="bg1"/>
                </a:solidFill>
                <a:latin typeface="Arial"/>
                <a:cs typeface="Arial"/>
              </a:rPr>
              <a:t>5 </a:t>
            </a:r>
            <a:r>
              <a:rPr lang="en-GB" dirty="0" err="1" smtClean="0">
                <a:solidFill>
                  <a:schemeClr val="bg1"/>
                </a:solidFill>
                <a:latin typeface="Arial"/>
                <a:cs typeface="Arial"/>
              </a:rPr>
              <a:t>eleni</a:t>
            </a:r>
            <a:endParaRPr lang="en-GB" dirty="0" smtClean="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5" name="Right Arrow 4"/>
          <p:cNvSpPr/>
          <p:nvPr/>
        </p:nvSpPr>
        <p:spPr>
          <a:xfrm>
            <a:off x="3751916" y="3009450"/>
            <a:ext cx="907111" cy="233243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rame 5"/>
          <p:cNvSpPr/>
          <p:nvPr/>
        </p:nvSpPr>
        <p:spPr>
          <a:xfrm>
            <a:off x="4879327" y="2057290"/>
            <a:ext cx="1982685" cy="2241333"/>
          </a:xfrm>
          <a:prstGeom prst="fram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397675" y="2435752"/>
            <a:ext cx="1134257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>
                <a:latin typeface="Arial"/>
                <a:cs typeface="Arial"/>
              </a:rPr>
              <a:t>1 </a:t>
            </a:r>
            <a:r>
              <a:rPr lang="en-GB" dirty="0" err="1" smtClean="0">
                <a:latin typeface="Arial"/>
                <a:cs typeface="Arial"/>
              </a:rPr>
              <a:t>maria</a:t>
            </a:r>
            <a:endParaRPr lang="en-GB" dirty="0" smtClean="0">
              <a:latin typeface="Arial"/>
              <a:cs typeface="Arial"/>
            </a:endParaRPr>
          </a:p>
          <a:p>
            <a:r>
              <a:rPr lang="en-GB" dirty="0" smtClean="0">
                <a:latin typeface="Arial"/>
                <a:cs typeface="Arial"/>
              </a:rPr>
              <a:t>2 </a:t>
            </a:r>
            <a:r>
              <a:rPr lang="en-GB" dirty="0" err="1" smtClean="0">
                <a:latin typeface="Arial"/>
                <a:cs typeface="Arial"/>
              </a:rPr>
              <a:t>giannis</a:t>
            </a:r>
            <a:endParaRPr lang="en-GB" dirty="0" smtClean="0">
              <a:latin typeface="Arial"/>
              <a:cs typeface="Arial"/>
            </a:endParaRPr>
          </a:p>
          <a:p>
            <a:r>
              <a:rPr lang="en-GB" dirty="0" smtClean="0">
                <a:latin typeface="Arial"/>
                <a:cs typeface="Arial"/>
              </a:rPr>
              <a:t>3 </a:t>
            </a:r>
            <a:r>
              <a:rPr lang="en-GB" dirty="0" err="1" smtClean="0">
                <a:latin typeface="Arial"/>
                <a:cs typeface="Arial"/>
              </a:rPr>
              <a:t>anna</a:t>
            </a:r>
            <a:endParaRPr lang="el-GR" dirty="0" smtClean="0">
              <a:latin typeface="Arial"/>
              <a:cs typeface="Arial"/>
            </a:endParaRPr>
          </a:p>
          <a:p>
            <a:r>
              <a:rPr lang="en-GB" dirty="0" smtClean="0">
                <a:latin typeface="Arial"/>
                <a:cs typeface="Arial"/>
              </a:rPr>
              <a:t>4 </a:t>
            </a:r>
            <a:r>
              <a:rPr lang="en-GB" dirty="0" err="1" smtClean="0">
                <a:latin typeface="Arial"/>
                <a:cs typeface="Arial"/>
              </a:rPr>
              <a:t>giorgos</a:t>
            </a:r>
            <a:endParaRPr lang="en-GB" dirty="0" smtClean="0">
              <a:latin typeface="Arial"/>
              <a:cs typeface="Arial"/>
            </a:endParaRPr>
          </a:p>
          <a:p>
            <a:r>
              <a:rPr lang="en-GB" dirty="0" smtClean="0">
                <a:latin typeface="Arial"/>
                <a:cs typeface="Arial"/>
              </a:rPr>
              <a:t>5 </a:t>
            </a:r>
            <a:r>
              <a:rPr lang="en-GB" dirty="0" err="1" smtClean="0">
                <a:latin typeface="Arial"/>
                <a:cs typeface="Arial"/>
              </a:rPr>
              <a:t>eleni</a:t>
            </a:r>
            <a:endParaRPr lang="en-GB" dirty="0" smtClean="0">
              <a:latin typeface="Arial"/>
              <a:cs typeface="Arial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00479" y="5515172"/>
            <a:ext cx="8589205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Αν θέλουμε να σώσουμε τα αποτελέσματα του </a:t>
            </a:r>
            <a:r>
              <a:rPr lang="en-GB" dirty="0" err="1" smtClean="0">
                <a:solidFill>
                  <a:srgbClr val="000000"/>
                </a:solidFill>
                <a:latin typeface="Arial"/>
                <a:cs typeface="Arial"/>
              </a:rPr>
              <a:t>uniq</a:t>
            </a:r>
            <a:r>
              <a:rPr lang="en-GB" dirty="0" smtClean="0">
                <a:solidFill>
                  <a:srgbClr val="000000"/>
                </a:solidFill>
                <a:latin typeface="Arial"/>
                <a:cs typeface="Arial"/>
              </a:rPr>
              <a:t>,</a:t>
            </a:r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 πρέπει να τα κατευθύνουμε σε κάποιο φάκελο.</a:t>
            </a:r>
          </a:p>
          <a:p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Εκτελέστε</a:t>
            </a:r>
            <a:r>
              <a:rPr lang="en-GB" dirty="0" smtClean="0">
                <a:solidFill>
                  <a:srgbClr val="000000"/>
                </a:solidFill>
                <a:latin typeface="Arial"/>
                <a:cs typeface="Arial"/>
              </a:rPr>
              <a:t>:</a:t>
            </a:r>
          </a:p>
          <a:p>
            <a:r>
              <a:rPr lang="en-GB" dirty="0" err="1" smtClean="0">
                <a:solidFill>
                  <a:srgbClr val="FF0000"/>
                </a:solidFill>
                <a:latin typeface="Arial"/>
                <a:cs typeface="Arial"/>
              </a:rPr>
              <a:t>uniq</a:t>
            </a:r>
            <a:r>
              <a:rPr lang="en-GB" dirty="0" smtClean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lang="en-GB" dirty="0" err="1" smtClean="0">
                <a:solidFill>
                  <a:srgbClr val="FF0000"/>
                </a:solidFill>
                <a:latin typeface="Arial"/>
                <a:cs typeface="Arial"/>
              </a:rPr>
              <a:t>file_sorted</a:t>
            </a:r>
            <a:r>
              <a:rPr lang="en-GB" dirty="0" smtClean="0">
                <a:solidFill>
                  <a:srgbClr val="FF0000"/>
                </a:solidFill>
                <a:latin typeface="Arial"/>
                <a:cs typeface="Arial"/>
              </a:rPr>
              <a:t> &gt; </a:t>
            </a:r>
            <a:r>
              <a:rPr lang="en-GB" dirty="0" err="1" smtClean="0">
                <a:solidFill>
                  <a:srgbClr val="FF0000"/>
                </a:solidFill>
                <a:latin typeface="Arial"/>
                <a:cs typeface="Arial"/>
              </a:rPr>
              <a:t>file_uniq</a:t>
            </a:r>
            <a:endParaRPr lang="en-GB" dirty="0">
              <a:solidFill>
                <a:srgbClr val="FF0000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89800158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23300"/>
          </a:xfrm>
        </p:spPr>
        <p:txBody>
          <a:bodyPr>
            <a:normAutofit/>
          </a:bodyPr>
          <a:lstStyle/>
          <a:p>
            <a:r>
              <a:rPr lang="el-GR" sz="2800" dirty="0" smtClean="0">
                <a:latin typeface="Arial"/>
                <a:cs typeface="Arial"/>
              </a:rPr>
              <a:t>Η χρήση των </a:t>
            </a:r>
            <a:r>
              <a:rPr lang="en-GB" sz="2800" dirty="0" smtClean="0">
                <a:latin typeface="Arial"/>
                <a:cs typeface="Arial"/>
              </a:rPr>
              <a:t>pipes </a:t>
            </a:r>
            <a:r>
              <a:rPr lang="el-GR" sz="2800" dirty="0">
                <a:latin typeface="Arial"/>
                <a:cs typeface="Arial"/>
              </a:rPr>
              <a:t>|</a:t>
            </a:r>
            <a:endParaRPr lang="en-US" sz="2800" dirty="0">
              <a:latin typeface="Arial"/>
              <a:cs typeface="Arial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07074" y="1214902"/>
            <a:ext cx="8786592" cy="5078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Στο προηγούμενο παράδειγμα θέλαμε να διαγράψουμε όποιες επαναλαμβανόμενες γραμμές υπήρχαν στο αρχείο </a:t>
            </a:r>
            <a:r>
              <a:rPr lang="en-GB" dirty="0" err="1" smtClean="0">
                <a:solidFill>
                  <a:srgbClr val="000000"/>
                </a:solidFill>
                <a:latin typeface="Arial"/>
                <a:cs typeface="Arial"/>
              </a:rPr>
              <a:t>file_unsorted</a:t>
            </a:r>
            <a:r>
              <a:rPr lang="en-GB" dirty="0" smtClean="0">
                <a:solidFill>
                  <a:srgbClr val="000000"/>
                </a:solidFill>
                <a:latin typeface="Arial"/>
                <a:cs typeface="Arial"/>
              </a:rPr>
              <a:t>.</a:t>
            </a:r>
          </a:p>
          <a:p>
            <a:endParaRPr lang="en-GB" dirty="0">
              <a:solidFill>
                <a:srgbClr val="000000"/>
              </a:solidFill>
              <a:latin typeface="Arial"/>
              <a:cs typeface="Arial"/>
            </a:endParaRPr>
          </a:p>
          <a:p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Αυτό έγινε με δύο εντολές. </a:t>
            </a:r>
          </a:p>
          <a:p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Πρώτα κάναμε </a:t>
            </a:r>
            <a:r>
              <a:rPr lang="en-GB" dirty="0" smtClean="0">
                <a:solidFill>
                  <a:srgbClr val="000000"/>
                </a:solidFill>
                <a:latin typeface="Arial"/>
                <a:cs typeface="Arial"/>
              </a:rPr>
              <a:t>sort </a:t>
            </a:r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στο αρχείο </a:t>
            </a:r>
            <a:r>
              <a:rPr lang="en-GB" dirty="0" err="1" smtClean="0">
                <a:solidFill>
                  <a:srgbClr val="000000"/>
                </a:solidFill>
                <a:latin typeface="Arial"/>
                <a:cs typeface="Arial"/>
              </a:rPr>
              <a:t>file_unsorted</a:t>
            </a:r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 και σώσαμε τα αποτελέσματα σε ένα άλλο αρχείο </a:t>
            </a:r>
            <a:r>
              <a:rPr lang="en-GB" dirty="0" err="1" smtClean="0">
                <a:solidFill>
                  <a:srgbClr val="000000"/>
                </a:solidFill>
                <a:latin typeface="Arial"/>
                <a:cs typeface="Arial"/>
              </a:rPr>
              <a:t>file_sorted</a:t>
            </a:r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.</a:t>
            </a:r>
          </a:p>
          <a:p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Μετά χρησιμοποιήσαμε ως </a:t>
            </a:r>
            <a:r>
              <a:rPr lang="en-GB" dirty="0" smtClean="0">
                <a:solidFill>
                  <a:srgbClr val="000000"/>
                </a:solidFill>
                <a:latin typeface="Arial"/>
                <a:cs typeface="Arial"/>
              </a:rPr>
              <a:t>input </a:t>
            </a:r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το </a:t>
            </a:r>
            <a:r>
              <a:rPr lang="en-GB" dirty="0" err="1">
                <a:solidFill>
                  <a:srgbClr val="000000"/>
                </a:solidFill>
                <a:latin typeface="Arial"/>
                <a:cs typeface="Arial"/>
              </a:rPr>
              <a:t>file_sorted</a:t>
            </a:r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 στην εντολή </a:t>
            </a:r>
            <a:r>
              <a:rPr lang="en-GB" dirty="0" err="1" smtClean="0">
                <a:solidFill>
                  <a:srgbClr val="000000"/>
                </a:solidFill>
                <a:latin typeface="Arial"/>
                <a:cs typeface="Arial"/>
              </a:rPr>
              <a:t>uniq</a:t>
            </a:r>
            <a:r>
              <a:rPr lang="en-GB" dirty="0" smtClean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και τα αποτελέσματα σώθηκαν στο αρχείο </a:t>
            </a:r>
            <a:r>
              <a:rPr lang="en-GB" dirty="0" err="1" smtClean="0">
                <a:solidFill>
                  <a:srgbClr val="000000"/>
                </a:solidFill>
                <a:latin typeface="Arial"/>
                <a:cs typeface="Arial"/>
              </a:rPr>
              <a:t>file_uniq</a:t>
            </a:r>
            <a:r>
              <a:rPr lang="en-GB" dirty="0" smtClean="0">
                <a:solidFill>
                  <a:srgbClr val="000000"/>
                </a:solidFill>
                <a:latin typeface="Arial"/>
                <a:cs typeface="Arial"/>
              </a:rPr>
              <a:t>.</a:t>
            </a:r>
          </a:p>
          <a:p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Δηλαδή, εκτελέσαμε</a:t>
            </a:r>
            <a:r>
              <a:rPr lang="en-GB" dirty="0" smtClean="0">
                <a:solidFill>
                  <a:srgbClr val="000000"/>
                </a:solidFill>
                <a:latin typeface="Arial"/>
                <a:cs typeface="Arial"/>
              </a:rPr>
              <a:t>:</a:t>
            </a:r>
          </a:p>
          <a:p>
            <a:r>
              <a:rPr lang="en-GB" dirty="0">
                <a:solidFill>
                  <a:srgbClr val="000000"/>
                </a:solidFill>
                <a:latin typeface="Arial"/>
                <a:cs typeface="Arial"/>
              </a:rPr>
              <a:t>s</a:t>
            </a:r>
            <a:r>
              <a:rPr lang="en-GB" dirty="0" smtClean="0">
                <a:solidFill>
                  <a:srgbClr val="000000"/>
                </a:solidFill>
                <a:latin typeface="Arial"/>
                <a:cs typeface="Arial"/>
              </a:rPr>
              <a:t>ort </a:t>
            </a:r>
            <a:r>
              <a:rPr lang="en-GB" dirty="0" err="1" smtClean="0">
                <a:solidFill>
                  <a:srgbClr val="000000"/>
                </a:solidFill>
                <a:latin typeface="Arial"/>
                <a:cs typeface="Arial"/>
              </a:rPr>
              <a:t>file_unsorted</a:t>
            </a:r>
            <a:r>
              <a:rPr lang="en-GB" dirty="0" smtClean="0">
                <a:solidFill>
                  <a:srgbClr val="000000"/>
                </a:solidFill>
                <a:latin typeface="Arial"/>
                <a:cs typeface="Arial"/>
              </a:rPr>
              <a:t> &gt; </a:t>
            </a:r>
            <a:r>
              <a:rPr lang="en-GB" dirty="0" err="1" smtClean="0">
                <a:solidFill>
                  <a:srgbClr val="000000"/>
                </a:solidFill>
                <a:latin typeface="Arial"/>
                <a:cs typeface="Arial"/>
              </a:rPr>
              <a:t>file_sorted</a:t>
            </a:r>
            <a:endParaRPr lang="en-GB" dirty="0" smtClean="0">
              <a:solidFill>
                <a:srgbClr val="000000"/>
              </a:solidFill>
              <a:latin typeface="Arial"/>
              <a:cs typeface="Arial"/>
            </a:endParaRPr>
          </a:p>
          <a:p>
            <a:r>
              <a:rPr lang="en-GB" dirty="0" err="1">
                <a:solidFill>
                  <a:srgbClr val="000000"/>
                </a:solidFill>
                <a:latin typeface="Arial"/>
                <a:cs typeface="Arial"/>
              </a:rPr>
              <a:t>u</a:t>
            </a:r>
            <a:r>
              <a:rPr lang="en-GB" dirty="0" err="1" smtClean="0">
                <a:solidFill>
                  <a:srgbClr val="000000"/>
                </a:solidFill>
                <a:latin typeface="Arial"/>
                <a:cs typeface="Arial"/>
              </a:rPr>
              <a:t>niq</a:t>
            </a:r>
            <a:r>
              <a:rPr lang="en-GB" dirty="0" smtClean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GB" dirty="0" err="1" smtClean="0">
                <a:solidFill>
                  <a:srgbClr val="000000"/>
                </a:solidFill>
                <a:latin typeface="Arial"/>
                <a:cs typeface="Arial"/>
              </a:rPr>
              <a:t>file_sorted</a:t>
            </a:r>
            <a:r>
              <a:rPr lang="en-GB" dirty="0" smtClean="0">
                <a:solidFill>
                  <a:srgbClr val="000000"/>
                </a:solidFill>
                <a:latin typeface="Arial"/>
                <a:cs typeface="Arial"/>
              </a:rPr>
              <a:t> &gt; </a:t>
            </a:r>
            <a:r>
              <a:rPr lang="en-GB" dirty="0" err="1" smtClean="0">
                <a:solidFill>
                  <a:srgbClr val="000000"/>
                </a:solidFill>
                <a:latin typeface="Arial"/>
                <a:cs typeface="Arial"/>
              </a:rPr>
              <a:t>file_uniq</a:t>
            </a:r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 </a:t>
            </a:r>
          </a:p>
          <a:p>
            <a:endParaRPr lang="en-GB" dirty="0" smtClean="0">
              <a:solidFill>
                <a:srgbClr val="FF0000"/>
              </a:solidFill>
              <a:latin typeface="Arial"/>
              <a:cs typeface="Arial"/>
            </a:endParaRPr>
          </a:p>
          <a:p>
            <a:r>
              <a:rPr lang="el-GR" dirty="0" smtClean="0">
                <a:latin typeface="Arial"/>
                <a:cs typeface="Arial"/>
              </a:rPr>
              <a:t>Με την χρήση των </a:t>
            </a:r>
            <a:r>
              <a:rPr lang="en-GB" dirty="0" smtClean="0">
                <a:latin typeface="Arial"/>
                <a:cs typeface="Arial"/>
              </a:rPr>
              <a:t>pipes (</a:t>
            </a:r>
            <a:r>
              <a:rPr lang="el-GR" dirty="0" smtClean="0">
                <a:latin typeface="Arial"/>
                <a:cs typeface="Arial"/>
              </a:rPr>
              <a:t>|</a:t>
            </a:r>
            <a:r>
              <a:rPr lang="en-GB" dirty="0" smtClean="0">
                <a:latin typeface="Arial"/>
                <a:cs typeface="Arial"/>
              </a:rPr>
              <a:t>)</a:t>
            </a:r>
            <a:r>
              <a:rPr lang="el-GR" dirty="0" smtClean="0">
                <a:latin typeface="Arial"/>
                <a:cs typeface="Arial"/>
              </a:rPr>
              <a:t> μπορούμε να καναλιζάρουμε τα αποτελέσματα (</a:t>
            </a:r>
            <a:r>
              <a:rPr lang="en-GB" dirty="0" smtClean="0">
                <a:latin typeface="Arial"/>
                <a:cs typeface="Arial"/>
              </a:rPr>
              <a:t>output</a:t>
            </a:r>
            <a:r>
              <a:rPr lang="el-GR" dirty="0" smtClean="0">
                <a:latin typeface="Arial"/>
                <a:cs typeface="Arial"/>
              </a:rPr>
              <a:t>) μιας εντολής</a:t>
            </a:r>
            <a:r>
              <a:rPr lang="en-GB" dirty="0" smtClean="0">
                <a:latin typeface="Arial"/>
                <a:cs typeface="Arial"/>
              </a:rPr>
              <a:t> </a:t>
            </a:r>
            <a:r>
              <a:rPr lang="el-GR" dirty="0" smtClean="0">
                <a:latin typeface="Arial"/>
                <a:cs typeface="Arial"/>
              </a:rPr>
              <a:t>ως </a:t>
            </a:r>
            <a:r>
              <a:rPr lang="en-GB" dirty="0" smtClean="0">
                <a:latin typeface="Arial"/>
                <a:cs typeface="Arial"/>
              </a:rPr>
              <a:t>input </a:t>
            </a:r>
            <a:r>
              <a:rPr lang="el-GR" dirty="0" smtClean="0">
                <a:latin typeface="Arial"/>
                <a:cs typeface="Arial"/>
              </a:rPr>
              <a:t>σε μια άλλη εντολή. Έτσι, αντί για τις παραπάνω 2 εντολές και την δημιουργία του ενδιάμεσου αρχείου </a:t>
            </a:r>
            <a:r>
              <a:rPr lang="en-GB" dirty="0" err="1" smtClean="0">
                <a:latin typeface="Arial"/>
                <a:cs typeface="Arial"/>
              </a:rPr>
              <a:t>file_sorted</a:t>
            </a:r>
            <a:r>
              <a:rPr lang="en-GB" dirty="0" smtClean="0">
                <a:latin typeface="Arial"/>
                <a:cs typeface="Arial"/>
              </a:rPr>
              <a:t> </a:t>
            </a:r>
            <a:r>
              <a:rPr lang="el-GR" dirty="0" smtClean="0">
                <a:latin typeface="Arial"/>
                <a:cs typeface="Arial"/>
              </a:rPr>
              <a:t>μπορούμε να κάνουμε το ίδιο με μια εντολή ως εξής</a:t>
            </a:r>
            <a:r>
              <a:rPr lang="en-GB" dirty="0" smtClean="0">
                <a:latin typeface="Arial"/>
                <a:cs typeface="Arial"/>
              </a:rPr>
              <a:t>:</a:t>
            </a:r>
          </a:p>
          <a:p>
            <a:r>
              <a:rPr lang="en-GB" dirty="0">
                <a:solidFill>
                  <a:srgbClr val="000000"/>
                </a:solidFill>
                <a:latin typeface="Arial"/>
                <a:cs typeface="Arial"/>
              </a:rPr>
              <a:t>sort </a:t>
            </a:r>
            <a:r>
              <a:rPr lang="en-GB" dirty="0" err="1">
                <a:solidFill>
                  <a:srgbClr val="000000"/>
                </a:solidFill>
                <a:latin typeface="Arial"/>
                <a:cs typeface="Arial"/>
              </a:rPr>
              <a:t>file_unsorted</a:t>
            </a:r>
            <a:r>
              <a:rPr lang="en-GB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GB" dirty="0" smtClean="0">
                <a:solidFill>
                  <a:srgbClr val="000000"/>
                </a:solidFill>
                <a:latin typeface="Arial"/>
                <a:cs typeface="Arial"/>
              </a:rPr>
              <a:t>| </a:t>
            </a:r>
            <a:r>
              <a:rPr lang="en-GB" dirty="0" err="1" smtClean="0">
                <a:solidFill>
                  <a:srgbClr val="000000"/>
                </a:solidFill>
                <a:latin typeface="Arial"/>
                <a:cs typeface="Arial"/>
              </a:rPr>
              <a:t>uniq</a:t>
            </a:r>
            <a:r>
              <a:rPr lang="en-GB" dirty="0" smtClean="0">
                <a:solidFill>
                  <a:srgbClr val="000000"/>
                </a:solidFill>
                <a:latin typeface="Arial"/>
                <a:cs typeface="Arial"/>
              </a:rPr>
              <a:t> &gt; </a:t>
            </a:r>
            <a:r>
              <a:rPr lang="en-GB" dirty="0" err="1">
                <a:solidFill>
                  <a:srgbClr val="000000"/>
                </a:solidFill>
                <a:latin typeface="Arial"/>
                <a:cs typeface="Arial"/>
              </a:rPr>
              <a:t>file_uniq</a:t>
            </a:r>
            <a:endParaRPr lang="en-GB" dirty="0">
              <a:solidFill>
                <a:srgbClr val="FF0000"/>
              </a:solidFill>
              <a:latin typeface="Arial"/>
              <a:cs typeface="Arial"/>
            </a:endParaRPr>
          </a:p>
          <a:p>
            <a:endParaRPr lang="el-GR" dirty="0">
              <a:solidFill>
                <a:srgbClr val="000000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07781384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870594"/>
            <a:ext cx="8229600" cy="1143000"/>
          </a:xfrm>
        </p:spPr>
        <p:txBody>
          <a:bodyPr/>
          <a:lstStyle/>
          <a:p>
            <a:r>
              <a:rPr lang="en-US" dirty="0" smtClean="0">
                <a:latin typeface="Arial"/>
                <a:cs typeface="Arial"/>
              </a:rPr>
              <a:t>vi editor</a:t>
            </a:r>
            <a:endParaRPr lang="en-US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22263346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0587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latin typeface="Arial"/>
                <a:cs typeface="Arial"/>
              </a:rPr>
              <a:t>vi editor</a:t>
            </a:r>
            <a:endParaRPr lang="en-US" dirty="0">
              <a:latin typeface="Arial"/>
              <a:cs typeface="Arial"/>
            </a:endParaRPr>
          </a:p>
        </p:txBody>
      </p:sp>
      <p:pic>
        <p:nvPicPr>
          <p:cNvPr id="4" name="Picture 3" descr="vidiagram.gi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242151"/>
            <a:ext cx="4287769" cy="398150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4287769" y="1055743"/>
            <a:ext cx="4572000" cy="5078314"/>
          </a:xfrm>
          <a:prstGeom prst="rect">
            <a:avLst/>
          </a:prstGeom>
        </p:spPr>
        <p:txBody>
          <a:bodyPr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l-GR" dirty="0" smtClean="0">
                <a:latin typeface="Arial"/>
                <a:cs typeface="Arial"/>
              </a:rPr>
              <a:t>Για να γράψουμε κάτι μέσα στο αρχείο ή να τροποποιήσουμε το κείμενο, πρέπει να βρισκόμαστε στο </a:t>
            </a:r>
            <a:r>
              <a:rPr lang="en-GB" dirty="0" smtClean="0">
                <a:latin typeface="Arial"/>
                <a:cs typeface="Arial"/>
              </a:rPr>
              <a:t>INSERT MODE.</a:t>
            </a:r>
          </a:p>
          <a:p>
            <a:pPr marL="285750" indent="-285750">
              <a:buFont typeface="Arial"/>
              <a:buChar char="•"/>
            </a:pPr>
            <a:endParaRPr lang="en-GB" dirty="0" smtClean="0">
              <a:latin typeface="Arial"/>
              <a:cs typeface="Arial"/>
            </a:endParaRPr>
          </a:p>
          <a:p>
            <a:pPr marL="285750" indent="-285750">
              <a:buFont typeface="Arial"/>
              <a:buChar char="•"/>
            </a:pPr>
            <a:r>
              <a:rPr lang="el-GR" dirty="0" smtClean="0">
                <a:latin typeface="Arial"/>
                <a:cs typeface="Arial"/>
              </a:rPr>
              <a:t>Για να τροποποιήσουμε κάτι στο κείμενο ή να κινηθούμε σε κάποια γραμμή, πρέπει να βρισκόμαστε στο </a:t>
            </a:r>
            <a:r>
              <a:rPr lang="en-GB" dirty="0" smtClean="0">
                <a:latin typeface="Arial"/>
                <a:cs typeface="Arial"/>
              </a:rPr>
              <a:t>COMMAND MODE.</a:t>
            </a:r>
          </a:p>
          <a:p>
            <a:pPr marL="285750" indent="-285750">
              <a:buFont typeface="Arial"/>
              <a:buChar char="•"/>
            </a:pPr>
            <a:endParaRPr lang="en-GB" dirty="0" smtClean="0">
              <a:latin typeface="Arial"/>
              <a:cs typeface="Arial"/>
            </a:endParaRPr>
          </a:p>
          <a:p>
            <a:pPr marL="285750" indent="-285750">
              <a:buFont typeface="Arial"/>
              <a:buChar char="•"/>
            </a:pPr>
            <a:r>
              <a:rPr lang="el-GR" dirty="0" smtClean="0">
                <a:latin typeface="Arial"/>
                <a:cs typeface="Arial"/>
              </a:rPr>
              <a:t>Για να σώσουμε ή όχι το κείμενο,</a:t>
            </a:r>
            <a:r>
              <a:rPr lang="en-GB" dirty="0" smtClean="0">
                <a:latin typeface="Arial"/>
                <a:cs typeface="Arial"/>
              </a:rPr>
              <a:t> </a:t>
            </a:r>
            <a:r>
              <a:rPr lang="el-GR" dirty="0" smtClean="0">
                <a:latin typeface="Arial"/>
                <a:cs typeface="Arial"/>
              </a:rPr>
              <a:t>πρέπει να βρισκόμαστε στο </a:t>
            </a:r>
            <a:r>
              <a:rPr lang="en-GB" dirty="0" smtClean="0">
                <a:latin typeface="Arial"/>
                <a:cs typeface="Arial"/>
              </a:rPr>
              <a:t>LAST LINE MODE.</a:t>
            </a:r>
          </a:p>
          <a:p>
            <a:pPr marL="285750" indent="-285750">
              <a:buFont typeface="Arial"/>
              <a:buChar char="•"/>
            </a:pPr>
            <a:endParaRPr lang="en-GB" dirty="0">
              <a:latin typeface="Arial"/>
              <a:cs typeface="Arial"/>
            </a:endParaRPr>
          </a:p>
          <a:p>
            <a:pPr marL="285750" indent="-285750">
              <a:buFont typeface="Arial"/>
              <a:buChar char="•"/>
            </a:pPr>
            <a:r>
              <a:rPr lang="el-GR" dirty="0" smtClean="0">
                <a:latin typeface="Arial"/>
                <a:cs typeface="Arial"/>
              </a:rPr>
              <a:t>Μετακινούμαστε από το ένα </a:t>
            </a:r>
            <a:r>
              <a:rPr lang="en-GB" dirty="0" smtClean="0">
                <a:latin typeface="Arial"/>
                <a:cs typeface="Arial"/>
              </a:rPr>
              <a:t>MODE </a:t>
            </a:r>
            <a:r>
              <a:rPr lang="el-GR" dirty="0" smtClean="0">
                <a:latin typeface="Arial"/>
                <a:cs typeface="Arial"/>
              </a:rPr>
              <a:t>στο άλλο μέσω του </a:t>
            </a:r>
            <a:endParaRPr lang="en-GB" dirty="0" smtClean="0">
              <a:latin typeface="Arial"/>
              <a:cs typeface="Arial"/>
            </a:endParaRPr>
          </a:p>
          <a:p>
            <a:pPr marL="742950" lvl="1" indent="-285750">
              <a:buFont typeface="Arial"/>
              <a:buChar char="•"/>
            </a:pPr>
            <a:r>
              <a:rPr lang="en-GB" dirty="0" smtClean="0">
                <a:latin typeface="Arial"/>
                <a:cs typeface="Arial"/>
              </a:rPr>
              <a:t>ENTER, </a:t>
            </a:r>
          </a:p>
          <a:p>
            <a:pPr marL="742950" lvl="1" indent="-285750">
              <a:buFont typeface="Arial"/>
              <a:buChar char="•"/>
            </a:pPr>
            <a:r>
              <a:rPr lang="en-GB" dirty="0" smtClean="0">
                <a:latin typeface="Arial"/>
                <a:cs typeface="Arial"/>
              </a:rPr>
              <a:t>ESC,</a:t>
            </a:r>
          </a:p>
          <a:p>
            <a:pPr marL="742950" lvl="1" indent="-285750">
              <a:buFont typeface="Arial"/>
              <a:buChar char="•"/>
            </a:pPr>
            <a:r>
              <a:rPr lang="en-GB" dirty="0" smtClean="0">
                <a:latin typeface="Arial"/>
                <a:cs typeface="Arial"/>
              </a:rPr>
              <a:t>SHIFT :</a:t>
            </a:r>
          </a:p>
          <a:p>
            <a:pPr marL="742950" lvl="1" indent="-285750">
              <a:buFont typeface="Arial"/>
              <a:buChar char="•"/>
            </a:pPr>
            <a:r>
              <a:rPr lang="en-GB" dirty="0" smtClean="0">
                <a:latin typeface="Arial"/>
                <a:cs typeface="Arial"/>
              </a:rPr>
              <a:t>A, a, I, I, O, o</a:t>
            </a:r>
            <a:endParaRPr lang="en-US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28750507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 smtClean="0">
                <a:latin typeface="Arial"/>
                <a:cs typeface="Arial"/>
              </a:rPr>
              <a:t>vi editor</a:t>
            </a:r>
            <a:r>
              <a:rPr lang="el-GR" sz="2800" dirty="0" smtClean="0">
                <a:latin typeface="Arial"/>
                <a:cs typeface="Arial"/>
              </a:rPr>
              <a:t/>
            </a:r>
            <a:br>
              <a:rPr lang="el-GR" sz="2800" dirty="0" smtClean="0">
                <a:latin typeface="Arial"/>
                <a:cs typeface="Arial"/>
              </a:rPr>
            </a:br>
            <a:r>
              <a:rPr lang="el-GR" sz="2800" dirty="0" smtClean="0">
                <a:latin typeface="Arial"/>
                <a:cs typeface="Arial"/>
              </a:rPr>
              <a:t>Άσκηση 1</a:t>
            </a:r>
            <a:r>
              <a:rPr lang="en-GB" sz="2800" dirty="0" smtClean="0">
                <a:latin typeface="Arial"/>
                <a:cs typeface="Arial"/>
              </a:rPr>
              <a:t>: </a:t>
            </a:r>
            <a:r>
              <a:rPr lang="el-GR" sz="2800" dirty="0" smtClean="0">
                <a:latin typeface="Arial"/>
                <a:cs typeface="Arial"/>
              </a:rPr>
              <a:t>Δημιουργία ενός νέου αρχείου</a:t>
            </a:r>
            <a:endParaRPr lang="en-US" sz="2800" dirty="0">
              <a:latin typeface="Arial"/>
              <a:cs typeface="Arial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sz="1800" dirty="0" smtClean="0">
                <a:latin typeface="Arial"/>
                <a:cs typeface="Arial"/>
              </a:rPr>
              <a:t>Από το τερματικό, που βρίσκομαι στο </a:t>
            </a:r>
            <a:r>
              <a:rPr lang="en-GB" sz="1800" dirty="0" smtClean="0">
                <a:latin typeface="Arial"/>
                <a:cs typeface="Arial"/>
              </a:rPr>
              <a:t>directory</a:t>
            </a:r>
            <a:r>
              <a:rPr lang="el-GR" sz="1800" dirty="0" smtClean="0">
                <a:latin typeface="Arial"/>
                <a:cs typeface="Arial"/>
              </a:rPr>
              <a:t> </a:t>
            </a:r>
            <a:r>
              <a:rPr lang="en-GB" sz="1800" dirty="0" smtClean="0">
                <a:latin typeface="Arial"/>
                <a:cs typeface="Arial"/>
              </a:rPr>
              <a:t>Desktop, </a:t>
            </a:r>
            <a:r>
              <a:rPr lang="el-GR" sz="1800" dirty="0" smtClean="0">
                <a:latin typeface="Arial"/>
                <a:cs typeface="Arial"/>
              </a:rPr>
              <a:t>δημιουργώ το αρχείο </a:t>
            </a:r>
            <a:r>
              <a:rPr lang="en-GB" sz="1800" dirty="0" smtClean="0">
                <a:latin typeface="Arial"/>
                <a:cs typeface="Arial"/>
              </a:rPr>
              <a:t>test1</a:t>
            </a:r>
          </a:p>
          <a:p>
            <a:pPr lvl="1"/>
            <a:r>
              <a:rPr lang="en-GB" sz="1800" dirty="0" smtClean="0">
                <a:solidFill>
                  <a:srgbClr val="FF0000"/>
                </a:solidFill>
                <a:latin typeface="Arial"/>
                <a:cs typeface="Arial"/>
              </a:rPr>
              <a:t>vi test1</a:t>
            </a:r>
            <a:r>
              <a:rPr lang="el-GR" sz="1800" dirty="0" smtClean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lang="el-GR" sz="1800" dirty="0" smtClean="0">
                <a:latin typeface="Arial"/>
                <a:cs typeface="Arial"/>
              </a:rPr>
              <a:t>(και πατώ </a:t>
            </a:r>
            <a:r>
              <a:rPr lang="en-GB" sz="1800" dirty="0" smtClean="0">
                <a:latin typeface="Arial"/>
                <a:cs typeface="Arial"/>
              </a:rPr>
              <a:t>ENTER</a:t>
            </a:r>
            <a:r>
              <a:rPr lang="el-GR" sz="1800" dirty="0" smtClean="0">
                <a:latin typeface="Arial"/>
                <a:cs typeface="Arial"/>
              </a:rPr>
              <a:t>)</a:t>
            </a:r>
            <a:endParaRPr lang="en-GB" sz="1800" dirty="0" smtClean="0">
              <a:latin typeface="Arial"/>
              <a:cs typeface="Arial"/>
            </a:endParaRPr>
          </a:p>
          <a:p>
            <a:pPr lvl="1"/>
            <a:r>
              <a:rPr lang="el-GR" sz="1800" dirty="0" smtClean="0">
                <a:latin typeface="Arial"/>
                <a:cs typeface="Arial"/>
              </a:rPr>
              <a:t>Εμφανίζεται ένα άδειο αρχείο.</a:t>
            </a:r>
            <a:endParaRPr lang="en-GB" sz="1800" dirty="0" smtClean="0">
              <a:latin typeface="Arial"/>
              <a:cs typeface="Arial"/>
            </a:endParaRPr>
          </a:p>
          <a:p>
            <a:r>
              <a:rPr lang="el-GR" sz="1800" dirty="0" smtClean="0">
                <a:latin typeface="Arial"/>
                <a:cs typeface="Arial"/>
              </a:rPr>
              <a:t>Μπαίνω στο </a:t>
            </a:r>
            <a:r>
              <a:rPr lang="en-GB" sz="1800" dirty="0" smtClean="0">
                <a:latin typeface="Arial"/>
                <a:cs typeface="Arial"/>
              </a:rPr>
              <a:t>INSERT MODE </a:t>
            </a:r>
            <a:r>
              <a:rPr lang="el-GR" sz="1800" dirty="0" smtClean="0">
                <a:latin typeface="Arial"/>
                <a:cs typeface="Arial"/>
              </a:rPr>
              <a:t>πατώντας το πλήκτρο </a:t>
            </a:r>
            <a:r>
              <a:rPr lang="en-GB" sz="1800" dirty="0" err="1" smtClean="0">
                <a:solidFill>
                  <a:srgbClr val="FF0000"/>
                </a:solidFill>
                <a:latin typeface="Arial"/>
                <a:cs typeface="Arial"/>
              </a:rPr>
              <a:t>i</a:t>
            </a:r>
            <a:r>
              <a:rPr lang="el-GR" sz="1800" dirty="0" smtClean="0">
                <a:latin typeface="Arial"/>
                <a:cs typeface="Arial"/>
              </a:rPr>
              <a:t>.</a:t>
            </a:r>
          </a:p>
          <a:p>
            <a:r>
              <a:rPr lang="el-GR" sz="1800" dirty="0" smtClean="0">
                <a:latin typeface="Arial"/>
                <a:cs typeface="Arial"/>
              </a:rPr>
              <a:t>Τώρα μπορώ να γράψω ότι θέλω. Πάω σε καινούργια σειρά με το </a:t>
            </a:r>
            <a:r>
              <a:rPr lang="en-GB" sz="1800" dirty="0" smtClean="0">
                <a:latin typeface="Arial"/>
                <a:cs typeface="Arial"/>
              </a:rPr>
              <a:t>ENTER. </a:t>
            </a:r>
            <a:r>
              <a:rPr lang="el-GR" sz="1800" dirty="0" smtClean="0">
                <a:latin typeface="Arial"/>
                <a:cs typeface="Arial"/>
              </a:rPr>
              <a:t>Γράφω πάλι κάτι.</a:t>
            </a:r>
          </a:p>
          <a:p>
            <a:r>
              <a:rPr lang="el-GR" sz="1800" dirty="0" smtClean="0">
                <a:latin typeface="Arial"/>
                <a:cs typeface="Arial"/>
              </a:rPr>
              <a:t>Τώρα θέλω να σώσω αυτό που έγραψα στο αρχείο </a:t>
            </a:r>
            <a:r>
              <a:rPr lang="en-GB" sz="1800" dirty="0" smtClean="0">
                <a:latin typeface="Arial"/>
                <a:cs typeface="Arial"/>
              </a:rPr>
              <a:t>test1 </a:t>
            </a:r>
            <a:r>
              <a:rPr lang="el-GR" sz="1800" dirty="0" smtClean="0">
                <a:latin typeface="Arial"/>
                <a:cs typeface="Arial"/>
              </a:rPr>
              <a:t>και να τερματίσω το </a:t>
            </a:r>
            <a:r>
              <a:rPr lang="en-GB" sz="1800" dirty="0" smtClean="0">
                <a:latin typeface="Arial"/>
                <a:cs typeface="Arial"/>
              </a:rPr>
              <a:t>vi.</a:t>
            </a:r>
          </a:p>
          <a:p>
            <a:pPr lvl="1"/>
            <a:r>
              <a:rPr lang="el-GR" sz="1800" dirty="0" smtClean="0">
                <a:latin typeface="Arial"/>
                <a:cs typeface="Arial"/>
              </a:rPr>
              <a:t>Μπαίνω στο </a:t>
            </a:r>
            <a:r>
              <a:rPr lang="en-GB" sz="1800" dirty="0" smtClean="0">
                <a:latin typeface="Arial"/>
                <a:cs typeface="Arial"/>
              </a:rPr>
              <a:t>LAST LINE MODE </a:t>
            </a:r>
            <a:r>
              <a:rPr lang="el-GR" sz="1800" dirty="0" smtClean="0">
                <a:latin typeface="Arial"/>
                <a:cs typeface="Arial"/>
              </a:rPr>
              <a:t>με </a:t>
            </a:r>
            <a:r>
              <a:rPr lang="en-GB" sz="1800" dirty="0" smtClean="0">
                <a:solidFill>
                  <a:srgbClr val="FF0000"/>
                </a:solidFill>
                <a:latin typeface="Arial"/>
                <a:cs typeface="Arial"/>
              </a:rPr>
              <a:t>SHIFT :</a:t>
            </a:r>
          </a:p>
          <a:p>
            <a:pPr lvl="1"/>
            <a:r>
              <a:rPr lang="el-GR" sz="1800" dirty="0" smtClean="0">
                <a:latin typeface="Arial"/>
                <a:cs typeface="Arial"/>
              </a:rPr>
              <a:t>Πληκτρολογώ </a:t>
            </a:r>
            <a:r>
              <a:rPr lang="en-GB" sz="1800" dirty="0" err="1" smtClean="0">
                <a:solidFill>
                  <a:srgbClr val="FF0000"/>
                </a:solidFill>
                <a:latin typeface="Arial"/>
                <a:cs typeface="Arial"/>
              </a:rPr>
              <a:t>wq</a:t>
            </a:r>
            <a:r>
              <a:rPr lang="en-GB" sz="1800" dirty="0" smtClean="0">
                <a:latin typeface="Arial"/>
                <a:cs typeface="Arial"/>
              </a:rPr>
              <a:t> (</a:t>
            </a:r>
            <a:r>
              <a:rPr lang="el-GR" sz="1800" dirty="0" smtClean="0">
                <a:latin typeface="Arial"/>
                <a:cs typeface="Arial"/>
              </a:rPr>
              <a:t>που σημαίνει </a:t>
            </a:r>
            <a:r>
              <a:rPr lang="en-GB" sz="1800" dirty="0" smtClean="0">
                <a:latin typeface="Arial"/>
                <a:cs typeface="Arial"/>
              </a:rPr>
              <a:t>write quit) </a:t>
            </a:r>
            <a:r>
              <a:rPr lang="el-GR" sz="1800" dirty="0" smtClean="0">
                <a:latin typeface="Arial"/>
                <a:cs typeface="Arial"/>
              </a:rPr>
              <a:t>και πατώ </a:t>
            </a:r>
            <a:r>
              <a:rPr lang="en-GB" sz="1800" dirty="0" smtClean="0">
                <a:latin typeface="Arial"/>
                <a:cs typeface="Arial"/>
              </a:rPr>
              <a:t>ENTER.</a:t>
            </a:r>
          </a:p>
        </p:txBody>
      </p:sp>
    </p:spTree>
    <p:extLst>
      <p:ext uri="{BB962C8B-B14F-4D97-AF65-F5344CB8AC3E}">
        <p14:creationId xmlns:p14="http://schemas.microsoft.com/office/powerpoint/2010/main" val="42342189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23300"/>
          </a:xfrm>
        </p:spPr>
        <p:txBody>
          <a:bodyPr>
            <a:normAutofit/>
          </a:bodyPr>
          <a:lstStyle/>
          <a:p>
            <a:r>
              <a:rPr lang="el-GR" sz="2800" dirty="0" smtClean="0">
                <a:latin typeface="Arial"/>
                <a:cs typeface="Arial"/>
              </a:rPr>
              <a:t>Οι </a:t>
            </a:r>
            <a:r>
              <a:rPr lang="el-GR" sz="2800" dirty="0">
                <a:latin typeface="Arial"/>
                <a:cs typeface="Arial"/>
              </a:rPr>
              <a:t>ε</a:t>
            </a:r>
            <a:r>
              <a:rPr lang="el-GR" sz="2800" dirty="0" smtClean="0">
                <a:latin typeface="Arial"/>
                <a:cs typeface="Arial"/>
              </a:rPr>
              <a:t>ντολές </a:t>
            </a:r>
            <a:r>
              <a:rPr lang="en-GB" sz="2800" dirty="0" smtClean="0">
                <a:latin typeface="Arial"/>
                <a:cs typeface="Arial"/>
              </a:rPr>
              <a:t>more, head, tail</a:t>
            </a:r>
            <a:endParaRPr lang="en-US" sz="2800" dirty="0">
              <a:latin typeface="Arial"/>
              <a:cs typeface="Arial"/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114161" y="2300739"/>
            <a:ext cx="1906020" cy="1371586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latin typeface="Arial"/>
                <a:cs typeface="Arial"/>
              </a:rPr>
              <a:t>Desktop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12" name="4-Point Star 11"/>
          <p:cNvSpPr/>
          <p:nvPr/>
        </p:nvSpPr>
        <p:spPr>
          <a:xfrm>
            <a:off x="1680200" y="2427258"/>
            <a:ext cx="257268" cy="232431"/>
          </a:xfrm>
          <a:prstGeom prst="star4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/>
              <a:cs typeface="Arial"/>
            </a:endParaRPr>
          </a:p>
        </p:txBody>
      </p:sp>
      <p:cxnSp>
        <p:nvCxnSpPr>
          <p:cNvPr id="13" name="Straight Connector 12"/>
          <p:cNvCxnSpPr/>
          <p:nvPr/>
        </p:nvCxnSpPr>
        <p:spPr>
          <a:xfrm>
            <a:off x="918914" y="1774804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3598144" y="1975880"/>
            <a:ext cx="5236972" cy="45243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>
                <a:latin typeface="Arial"/>
                <a:cs typeface="Arial"/>
              </a:rPr>
              <a:t>Για να δω τι περιέχει το </a:t>
            </a:r>
            <a:r>
              <a:rPr lang="en-GB" dirty="0" smtClean="0">
                <a:latin typeface="Arial"/>
                <a:cs typeface="Arial"/>
              </a:rPr>
              <a:t>file1 </a:t>
            </a:r>
            <a:r>
              <a:rPr lang="el-GR" dirty="0" smtClean="0">
                <a:latin typeface="Arial"/>
                <a:cs typeface="Arial"/>
              </a:rPr>
              <a:t>εκτελώ</a:t>
            </a:r>
            <a:r>
              <a:rPr lang="en-GB" dirty="0" smtClean="0">
                <a:latin typeface="Arial"/>
                <a:cs typeface="Arial"/>
              </a:rPr>
              <a:t>: </a:t>
            </a:r>
            <a:r>
              <a:rPr lang="en-GB" dirty="0" smtClean="0">
                <a:solidFill>
                  <a:srgbClr val="FF0000"/>
                </a:solidFill>
                <a:latin typeface="Arial"/>
                <a:cs typeface="Arial"/>
              </a:rPr>
              <a:t>more file1</a:t>
            </a:r>
          </a:p>
          <a:p>
            <a:pPr marL="285750" indent="-285750">
              <a:buFont typeface="Arial"/>
              <a:buChar char="•"/>
            </a:pPr>
            <a:endParaRPr lang="en-GB" dirty="0">
              <a:latin typeface="Arial"/>
              <a:cs typeface="Arial"/>
            </a:endParaRPr>
          </a:p>
          <a:p>
            <a:r>
              <a:rPr lang="el-GR" dirty="0" smtClean="0">
                <a:latin typeface="Arial"/>
                <a:cs typeface="Arial"/>
              </a:rPr>
              <a:t>Για να δω τι περιέχει </a:t>
            </a:r>
            <a:r>
              <a:rPr lang="el-GR" u="sng" dirty="0" smtClean="0">
                <a:latin typeface="Arial"/>
                <a:cs typeface="Arial"/>
              </a:rPr>
              <a:t>η πρώτη γραμμή </a:t>
            </a:r>
            <a:r>
              <a:rPr lang="el-GR" dirty="0" smtClean="0">
                <a:latin typeface="Arial"/>
                <a:cs typeface="Arial"/>
              </a:rPr>
              <a:t>του </a:t>
            </a:r>
            <a:r>
              <a:rPr lang="en-GB" dirty="0" smtClean="0">
                <a:latin typeface="Arial"/>
                <a:cs typeface="Arial"/>
              </a:rPr>
              <a:t>file1 </a:t>
            </a:r>
            <a:r>
              <a:rPr lang="el-GR" dirty="0" smtClean="0">
                <a:latin typeface="Arial"/>
                <a:cs typeface="Arial"/>
              </a:rPr>
              <a:t>εκτελώ</a:t>
            </a:r>
            <a:r>
              <a:rPr lang="en-GB" dirty="0" smtClean="0">
                <a:latin typeface="Arial"/>
                <a:cs typeface="Arial"/>
              </a:rPr>
              <a:t>:</a:t>
            </a:r>
            <a:r>
              <a:rPr lang="en-GB" dirty="0">
                <a:latin typeface="Arial"/>
                <a:cs typeface="Arial"/>
              </a:rPr>
              <a:t> </a:t>
            </a:r>
            <a:r>
              <a:rPr lang="en-GB" dirty="0" smtClean="0">
                <a:solidFill>
                  <a:srgbClr val="FF0000"/>
                </a:solidFill>
                <a:latin typeface="Arial"/>
                <a:cs typeface="Arial"/>
              </a:rPr>
              <a:t>head –n 1 file1</a:t>
            </a:r>
          </a:p>
          <a:p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Ή</a:t>
            </a:r>
            <a:endParaRPr lang="en-US" dirty="0">
              <a:solidFill>
                <a:srgbClr val="000000"/>
              </a:solidFill>
              <a:latin typeface="Arial"/>
              <a:cs typeface="Arial"/>
            </a:endParaRPr>
          </a:p>
          <a:p>
            <a:r>
              <a:rPr lang="en-US" dirty="0" smtClean="0">
                <a:solidFill>
                  <a:srgbClr val="FF0000"/>
                </a:solidFill>
                <a:latin typeface="Arial"/>
                <a:cs typeface="Arial"/>
              </a:rPr>
              <a:t>h</a:t>
            </a:r>
            <a:r>
              <a:rPr lang="en-GB" dirty="0" err="1" smtClean="0">
                <a:solidFill>
                  <a:srgbClr val="FF0000"/>
                </a:solidFill>
                <a:latin typeface="Arial"/>
                <a:cs typeface="Arial"/>
              </a:rPr>
              <a:t>ead</a:t>
            </a:r>
            <a:r>
              <a:rPr lang="en-GB" dirty="0" smtClean="0">
                <a:solidFill>
                  <a:srgbClr val="FF0000"/>
                </a:solidFill>
                <a:latin typeface="Arial"/>
                <a:cs typeface="Arial"/>
              </a:rPr>
              <a:t> -1 file</a:t>
            </a:r>
          </a:p>
          <a:p>
            <a:endParaRPr lang="en-GB" dirty="0">
              <a:solidFill>
                <a:srgbClr val="FF0000"/>
              </a:solidFill>
              <a:latin typeface="Arial"/>
              <a:cs typeface="Arial"/>
            </a:endParaRPr>
          </a:p>
          <a:p>
            <a:r>
              <a:rPr lang="el-GR" dirty="0">
                <a:latin typeface="Arial"/>
                <a:cs typeface="Arial"/>
              </a:rPr>
              <a:t>Για να δω τι </a:t>
            </a:r>
            <a:r>
              <a:rPr lang="el-GR" dirty="0" smtClean="0">
                <a:latin typeface="Arial"/>
                <a:cs typeface="Arial"/>
              </a:rPr>
              <a:t>περιέχουν </a:t>
            </a:r>
            <a:r>
              <a:rPr lang="el-GR" u="sng" dirty="0" smtClean="0">
                <a:latin typeface="Arial"/>
                <a:cs typeface="Arial"/>
              </a:rPr>
              <a:t>οι πρώτες 2 γραμμές </a:t>
            </a:r>
            <a:r>
              <a:rPr lang="el-GR" dirty="0">
                <a:latin typeface="Arial"/>
                <a:cs typeface="Arial"/>
              </a:rPr>
              <a:t>του </a:t>
            </a:r>
            <a:r>
              <a:rPr lang="en-GB" dirty="0">
                <a:latin typeface="Arial"/>
                <a:cs typeface="Arial"/>
              </a:rPr>
              <a:t>file1 </a:t>
            </a:r>
            <a:r>
              <a:rPr lang="el-GR" dirty="0">
                <a:latin typeface="Arial"/>
                <a:cs typeface="Arial"/>
              </a:rPr>
              <a:t>εκτελώ</a:t>
            </a:r>
            <a:r>
              <a:rPr lang="en-GB" dirty="0">
                <a:latin typeface="Arial"/>
                <a:cs typeface="Arial"/>
              </a:rPr>
              <a:t>: </a:t>
            </a:r>
            <a:r>
              <a:rPr lang="en-GB" dirty="0">
                <a:solidFill>
                  <a:srgbClr val="FF0000"/>
                </a:solidFill>
                <a:latin typeface="Arial"/>
                <a:cs typeface="Arial"/>
              </a:rPr>
              <a:t>head –n </a:t>
            </a:r>
            <a:r>
              <a:rPr lang="el-GR" dirty="0" smtClean="0">
                <a:solidFill>
                  <a:srgbClr val="FF0000"/>
                </a:solidFill>
                <a:latin typeface="Arial"/>
                <a:cs typeface="Arial"/>
              </a:rPr>
              <a:t>2</a:t>
            </a:r>
            <a:r>
              <a:rPr lang="en-GB" dirty="0" smtClean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lang="en-GB" dirty="0">
                <a:solidFill>
                  <a:srgbClr val="FF0000"/>
                </a:solidFill>
                <a:latin typeface="Arial"/>
                <a:cs typeface="Arial"/>
              </a:rPr>
              <a:t>file1</a:t>
            </a:r>
          </a:p>
          <a:p>
            <a:endParaRPr lang="el-GR" dirty="0" smtClean="0">
              <a:solidFill>
                <a:srgbClr val="FF0000"/>
              </a:solidFill>
              <a:latin typeface="Arial"/>
              <a:cs typeface="Arial"/>
            </a:endParaRPr>
          </a:p>
          <a:p>
            <a:r>
              <a:rPr lang="el-GR" dirty="0">
                <a:latin typeface="Arial"/>
                <a:cs typeface="Arial"/>
              </a:rPr>
              <a:t>Για να δω τι </a:t>
            </a:r>
            <a:r>
              <a:rPr lang="el-GR" dirty="0" smtClean="0">
                <a:latin typeface="Arial"/>
                <a:cs typeface="Arial"/>
              </a:rPr>
              <a:t>περιέχει </a:t>
            </a:r>
            <a:r>
              <a:rPr lang="el-GR" u="sng" dirty="0" smtClean="0">
                <a:latin typeface="Arial"/>
                <a:cs typeface="Arial"/>
              </a:rPr>
              <a:t>η τελευταία γραμμή </a:t>
            </a:r>
            <a:r>
              <a:rPr lang="el-GR" dirty="0">
                <a:latin typeface="Arial"/>
                <a:cs typeface="Arial"/>
              </a:rPr>
              <a:t>του </a:t>
            </a:r>
            <a:r>
              <a:rPr lang="en-GB" dirty="0">
                <a:latin typeface="Arial"/>
                <a:cs typeface="Arial"/>
              </a:rPr>
              <a:t>file1 </a:t>
            </a:r>
            <a:r>
              <a:rPr lang="el-GR" dirty="0">
                <a:latin typeface="Arial"/>
                <a:cs typeface="Arial"/>
              </a:rPr>
              <a:t>εκτελώ</a:t>
            </a:r>
            <a:r>
              <a:rPr lang="en-GB" dirty="0">
                <a:latin typeface="Arial"/>
                <a:cs typeface="Arial"/>
              </a:rPr>
              <a:t>: </a:t>
            </a:r>
            <a:r>
              <a:rPr lang="en-GB" dirty="0" smtClean="0">
                <a:solidFill>
                  <a:srgbClr val="FF0000"/>
                </a:solidFill>
                <a:latin typeface="Arial"/>
                <a:cs typeface="Arial"/>
              </a:rPr>
              <a:t>tail </a:t>
            </a:r>
            <a:r>
              <a:rPr lang="en-GB" dirty="0">
                <a:solidFill>
                  <a:srgbClr val="FF0000"/>
                </a:solidFill>
                <a:latin typeface="Arial"/>
                <a:cs typeface="Arial"/>
              </a:rPr>
              <a:t>–n </a:t>
            </a:r>
            <a:r>
              <a:rPr lang="en-GB" dirty="0" smtClean="0">
                <a:solidFill>
                  <a:srgbClr val="FF0000"/>
                </a:solidFill>
                <a:latin typeface="Arial"/>
                <a:cs typeface="Arial"/>
              </a:rPr>
              <a:t>1 file1</a:t>
            </a:r>
          </a:p>
          <a:p>
            <a:endParaRPr lang="en-GB" dirty="0">
              <a:solidFill>
                <a:srgbClr val="FF0000"/>
              </a:solidFill>
              <a:latin typeface="Arial"/>
              <a:cs typeface="Arial"/>
            </a:endParaRPr>
          </a:p>
          <a:p>
            <a:r>
              <a:rPr lang="el-GR" dirty="0">
                <a:latin typeface="Arial"/>
                <a:cs typeface="Arial"/>
              </a:rPr>
              <a:t>Για να δω τι περιέχουν </a:t>
            </a:r>
            <a:r>
              <a:rPr lang="el-GR" u="sng" dirty="0">
                <a:latin typeface="Arial"/>
                <a:cs typeface="Arial"/>
              </a:rPr>
              <a:t>οι </a:t>
            </a:r>
            <a:r>
              <a:rPr lang="el-GR" u="sng" dirty="0" smtClean="0">
                <a:latin typeface="Arial"/>
                <a:cs typeface="Arial"/>
              </a:rPr>
              <a:t>τελευταίες </a:t>
            </a:r>
            <a:r>
              <a:rPr lang="el-GR" u="sng" dirty="0">
                <a:latin typeface="Arial"/>
                <a:cs typeface="Arial"/>
              </a:rPr>
              <a:t>2 γραμμές </a:t>
            </a:r>
            <a:r>
              <a:rPr lang="el-GR" dirty="0">
                <a:latin typeface="Arial"/>
                <a:cs typeface="Arial"/>
              </a:rPr>
              <a:t>του </a:t>
            </a:r>
            <a:r>
              <a:rPr lang="en-GB" dirty="0">
                <a:latin typeface="Arial"/>
                <a:cs typeface="Arial"/>
              </a:rPr>
              <a:t>file1 </a:t>
            </a:r>
            <a:r>
              <a:rPr lang="el-GR" dirty="0">
                <a:latin typeface="Arial"/>
                <a:cs typeface="Arial"/>
              </a:rPr>
              <a:t>εκτελώ</a:t>
            </a:r>
            <a:r>
              <a:rPr lang="en-GB" dirty="0">
                <a:latin typeface="Arial"/>
                <a:cs typeface="Arial"/>
              </a:rPr>
              <a:t>: </a:t>
            </a:r>
            <a:r>
              <a:rPr lang="en-GB" dirty="0" smtClean="0">
                <a:solidFill>
                  <a:srgbClr val="FF0000"/>
                </a:solidFill>
                <a:latin typeface="Arial"/>
                <a:cs typeface="Arial"/>
              </a:rPr>
              <a:t>tail </a:t>
            </a:r>
            <a:r>
              <a:rPr lang="en-GB" dirty="0">
                <a:solidFill>
                  <a:srgbClr val="FF0000"/>
                </a:solidFill>
                <a:latin typeface="Arial"/>
                <a:cs typeface="Arial"/>
              </a:rPr>
              <a:t>–n </a:t>
            </a:r>
            <a:r>
              <a:rPr lang="el-GR" dirty="0">
                <a:solidFill>
                  <a:srgbClr val="FF0000"/>
                </a:solidFill>
                <a:latin typeface="Arial"/>
                <a:cs typeface="Arial"/>
              </a:rPr>
              <a:t>2</a:t>
            </a:r>
            <a:r>
              <a:rPr lang="en-GB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lang="en-GB" dirty="0" smtClean="0">
                <a:solidFill>
                  <a:srgbClr val="FF0000"/>
                </a:solidFill>
                <a:latin typeface="Arial"/>
                <a:cs typeface="Arial"/>
              </a:rPr>
              <a:t>file1</a:t>
            </a:r>
            <a:endParaRPr lang="el-GR" dirty="0" smtClean="0">
              <a:solidFill>
                <a:srgbClr val="FF0000"/>
              </a:solidFill>
              <a:latin typeface="Arial"/>
              <a:cs typeface="Arial"/>
            </a:endParaRPr>
          </a:p>
          <a:p>
            <a:endParaRPr lang="el-GR" dirty="0" smtClean="0">
              <a:solidFill>
                <a:srgbClr val="FF0000"/>
              </a:solidFill>
              <a:latin typeface="Arial"/>
              <a:cs typeface="Arial"/>
            </a:endParaRPr>
          </a:p>
        </p:txBody>
      </p:sp>
      <p:cxnSp>
        <p:nvCxnSpPr>
          <p:cNvPr id="16" name="Straight Connector 15"/>
          <p:cNvCxnSpPr/>
          <p:nvPr/>
        </p:nvCxnSpPr>
        <p:spPr>
          <a:xfrm>
            <a:off x="457200" y="1774804"/>
            <a:ext cx="2973102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1955782" y="1248869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Snip Single Corner Rectangle 17"/>
          <p:cNvSpPr/>
          <p:nvPr/>
        </p:nvSpPr>
        <p:spPr>
          <a:xfrm>
            <a:off x="176549" y="3236495"/>
            <a:ext cx="561302" cy="366800"/>
          </a:xfrm>
          <a:prstGeom prst="snip1Rect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latin typeface="Arial"/>
                <a:cs typeface="Arial"/>
              </a:rPr>
              <a:t>file1</a:t>
            </a:r>
            <a:endParaRPr lang="en-US" sz="1200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237238548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2800" dirty="0">
                <a:latin typeface="Arial"/>
                <a:cs typeface="Arial"/>
              </a:rPr>
              <a:t>vi editor</a:t>
            </a:r>
            <a:r>
              <a:rPr lang="el-GR" sz="2800" dirty="0">
                <a:latin typeface="Arial"/>
                <a:cs typeface="Arial"/>
              </a:rPr>
              <a:t/>
            </a:r>
            <a:br>
              <a:rPr lang="el-GR" sz="2800" dirty="0">
                <a:latin typeface="Arial"/>
                <a:cs typeface="Arial"/>
              </a:rPr>
            </a:br>
            <a:r>
              <a:rPr lang="el-GR" sz="2800" dirty="0">
                <a:latin typeface="Arial"/>
                <a:cs typeface="Arial"/>
              </a:rPr>
              <a:t>Άσκηση </a:t>
            </a:r>
            <a:r>
              <a:rPr lang="en-GB" sz="2800" dirty="0" smtClean="0">
                <a:latin typeface="Arial"/>
                <a:cs typeface="Arial"/>
              </a:rPr>
              <a:t>2: </a:t>
            </a:r>
            <a:r>
              <a:rPr lang="el-GR" sz="2800" dirty="0" smtClean="0">
                <a:latin typeface="Arial"/>
                <a:cs typeface="Arial"/>
              </a:rPr>
              <a:t>Διαγραφή δεδομένων ενός αρχείου μέσω του </a:t>
            </a:r>
            <a:r>
              <a:rPr lang="en-GB" sz="2800" dirty="0" smtClean="0">
                <a:latin typeface="Arial"/>
                <a:cs typeface="Arial"/>
              </a:rPr>
              <a:t>INSERT MODE</a:t>
            </a:r>
            <a:endParaRPr lang="en-US" sz="2800" dirty="0">
              <a:latin typeface="Arial"/>
              <a:cs typeface="Arial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l-GR" sz="1800" dirty="0" smtClean="0">
                <a:latin typeface="Arial"/>
                <a:cs typeface="Arial"/>
              </a:rPr>
              <a:t>Ανοίγω πάλι το προηγούμενο αρχείο</a:t>
            </a:r>
            <a:r>
              <a:rPr lang="en-GB" sz="1800" dirty="0" smtClean="0">
                <a:latin typeface="Arial"/>
                <a:cs typeface="Arial"/>
              </a:rPr>
              <a:t> (test1)</a:t>
            </a:r>
            <a:r>
              <a:rPr lang="el-GR" sz="1800" dirty="0" smtClean="0">
                <a:latin typeface="Arial"/>
                <a:cs typeface="Arial"/>
              </a:rPr>
              <a:t> με το </a:t>
            </a:r>
            <a:r>
              <a:rPr lang="en-GB" sz="1800" dirty="0" smtClean="0">
                <a:latin typeface="Arial"/>
                <a:cs typeface="Arial"/>
              </a:rPr>
              <a:t>vi editor.</a:t>
            </a:r>
          </a:p>
          <a:p>
            <a:r>
              <a:rPr lang="en-GB" sz="1800" dirty="0" smtClean="0">
                <a:solidFill>
                  <a:srgbClr val="FF0000"/>
                </a:solidFill>
                <a:latin typeface="Arial"/>
                <a:cs typeface="Arial"/>
              </a:rPr>
              <a:t>vi test1</a:t>
            </a:r>
          </a:p>
          <a:p>
            <a:r>
              <a:rPr lang="el-GR" sz="1800" dirty="0" smtClean="0">
                <a:latin typeface="Arial"/>
                <a:cs typeface="Arial"/>
              </a:rPr>
              <a:t>Θέλω να σβήσω ότι</a:t>
            </a:r>
            <a:r>
              <a:rPr lang="en-GB" sz="1800" dirty="0" smtClean="0">
                <a:latin typeface="Arial"/>
                <a:cs typeface="Arial"/>
              </a:rPr>
              <a:t> </a:t>
            </a:r>
            <a:r>
              <a:rPr lang="el-GR" sz="1800" dirty="0" smtClean="0">
                <a:latin typeface="Arial"/>
                <a:cs typeface="Arial"/>
              </a:rPr>
              <a:t>δεδομένα έχει το </a:t>
            </a:r>
            <a:r>
              <a:rPr lang="en-GB" sz="1800" dirty="0" smtClean="0">
                <a:latin typeface="Arial"/>
                <a:cs typeface="Arial"/>
              </a:rPr>
              <a:t>test1</a:t>
            </a:r>
            <a:r>
              <a:rPr lang="el-GR" sz="1800" dirty="0" smtClean="0">
                <a:latin typeface="Arial"/>
                <a:cs typeface="Arial"/>
              </a:rPr>
              <a:t>.</a:t>
            </a:r>
          </a:p>
          <a:p>
            <a:r>
              <a:rPr lang="el-GR" sz="1800" dirty="0" smtClean="0">
                <a:latin typeface="Arial"/>
                <a:cs typeface="Arial"/>
              </a:rPr>
              <a:t>Μπορώ να σβήσω τα προηγούμενα δεδομένα είτε μέσα από το </a:t>
            </a:r>
            <a:r>
              <a:rPr lang="en-GB" sz="1800" dirty="0" smtClean="0">
                <a:latin typeface="Arial"/>
                <a:cs typeface="Arial"/>
              </a:rPr>
              <a:t>COMMAND MODE </a:t>
            </a:r>
            <a:r>
              <a:rPr lang="el-GR" sz="1800" dirty="0" smtClean="0">
                <a:latin typeface="Arial"/>
                <a:cs typeface="Arial"/>
              </a:rPr>
              <a:t>είτε μέσα από το </a:t>
            </a:r>
            <a:r>
              <a:rPr lang="en-GB" sz="1800" dirty="0" smtClean="0">
                <a:latin typeface="Arial"/>
                <a:cs typeface="Arial"/>
              </a:rPr>
              <a:t>INSERT MODE.</a:t>
            </a:r>
            <a:endParaRPr lang="el-GR" sz="1800" dirty="0" smtClean="0">
              <a:latin typeface="Arial"/>
              <a:cs typeface="Arial"/>
            </a:endParaRPr>
          </a:p>
          <a:p>
            <a:endParaRPr lang="el-GR" sz="1800" dirty="0">
              <a:latin typeface="Arial"/>
              <a:cs typeface="Arial"/>
            </a:endParaRPr>
          </a:p>
          <a:p>
            <a:r>
              <a:rPr lang="el-GR" sz="1800" dirty="0" smtClean="0">
                <a:latin typeface="Arial"/>
                <a:cs typeface="Arial"/>
              </a:rPr>
              <a:t>Αν μπω στο </a:t>
            </a:r>
            <a:r>
              <a:rPr lang="en-GB" sz="1800" dirty="0" smtClean="0">
                <a:latin typeface="Arial"/>
                <a:cs typeface="Arial"/>
              </a:rPr>
              <a:t>INSERT MODE </a:t>
            </a:r>
            <a:r>
              <a:rPr lang="el-GR" sz="1800" dirty="0" smtClean="0">
                <a:latin typeface="Arial"/>
                <a:cs typeface="Arial"/>
              </a:rPr>
              <a:t>σβήνω τα δεδομένα με το </a:t>
            </a:r>
            <a:r>
              <a:rPr lang="en-GB" sz="1800" dirty="0" smtClean="0">
                <a:latin typeface="Arial"/>
                <a:cs typeface="Arial"/>
              </a:rPr>
              <a:t>DELETE. </a:t>
            </a:r>
            <a:r>
              <a:rPr lang="el-GR" sz="1800" dirty="0" smtClean="0">
                <a:latin typeface="Arial"/>
                <a:cs typeface="Arial"/>
              </a:rPr>
              <a:t>Πάω τον  κέρσορα στο τέλος της τελευταίας γραμμής</a:t>
            </a:r>
            <a:r>
              <a:rPr lang="en-GB" sz="1800" dirty="0" smtClean="0">
                <a:latin typeface="Arial"/>
                <a:cs typeface="Arial"/>
              </a:rPr>
              <a:t> (</a:t>
            </a:r>
            <a:r>
              <a:rPr lang="el-GR" sz="1800" dirty="0" smtClean="0">
                <a:latin typeface="Arial"/>
                <a:cs typeface="Arial"/>
              </a:rPr>
              <a:t>με τα βελάκια στο πληκτρολόγιο</a:t>
            </a:r>
            <a:r>
              <a:rPr lang="en-GB" sz="1800" dirty="0" smtClean="0">
                <a:latin typeface="Arial"/>
                <a:cs typeface="Arial"/>
              </a:rPr>
              <a:t>)</a:t>
            </a:r>
            <a:r>
              <a:rPr lang="el-GR" sz="1800" dirty="0" smtClean="0">
                <a:latin typeface="Arial"/>
                <a:cs typeface="Arial"/>
              </a:rPr>
              <a:t> και αρχίζω να σβήνω. Εκτελέστε το.</a:t>
            </a:r>
            <a:endParaRPr lang="en-GB" sz="1800" dirty="0" smtClean="0">
              <a:latin typeface="Arial"/>
              <a:cs typeface="Arial"/>
            </a:endParaRPr>
          </a:p>
          <a:p>
            <a:endParaRPr lang="en-GB" sz="1800" dirty="0">
              <a:latin typeface="Arial"/>
              <a:cs typeface="Arial"/>
            </a:endParaRPr>
          </a:p>
          <a:p>
            <a:r>
              <a:rPr lang="el-GR" sz="1800" dirty="0" smtClean="0">
                <a:latin typeface="Arial"/>
                <a:cs typeface="Arial"/>
              </a:rPr>
              <a:t>Όταν σβήσετε όλα τα δεδομένα, τερματίστε το </a:t>
            </a:r>
            <a:r>
              <a:rPr lang="en-GB" sz="1800" dirty="0" smtClean="0">
                <a:latin typeface="Arial"/>
                <a:cs typeface="Arial"/>
              </a:rPr>
              <a:t>vi </a:t>
            </a:r>
            <a:r>
              <a:rPr lang="el-GR" sz="1800" dirty="0" smtClean="0">
                <a:latin typeface="Arial"/>
                <a:cs typeface="Arial"/>
              </a:rPr>
              <a:t>χωρίς όμως να έχετε αποθηκεύσει τις αλλαγές που κάνατε, γιατί θα τις επαναλάβετε στη συνέχεια μέσα από το </a:t>
            </a:r>
            <a:r>
              <a:rPr lang="en-GB" sz="1800" dirty="0" smtClean="0">
                <a:latin typeface="Arial"/>
                <a:cs typeface="Arial"/>
              </a:rPr>
              <a:t>COMMAND MODE. </a:t>
            </a:r>
            <a:r>
              <a:rPr lang="el-GR" sz="1800" dirty="0" smtClean="0">
                <a:latin typeface="Arial"/>
                <a:cs typeface="Arial"/>
              </a:rPr>
              <a:t>Για να τερματιστεί το </a:t>
            </a:r>
            <a:r>
              <a:rPr lang="en-GB" sz="1800" dirty="0" smtClean="0">
                <a:latin typeface="Arial"/>
                <a:cs typeface="Arial"/>
              </a:rPr>
              <a:t>vi </a:t>
            </a:r>
            <a:r>
              <a:rPr lang="el-GR" sz="1800" dirty="0" smtClean="0">
                <a:latin typeface="Arial"/>
                <a:cs typeface="Arial"/>
              </a:rPr>
              <a:t>χωρίς να έχουν αποθηκευθεί οι αλλαγές,</a:t>
            </a:r>
            <a:r>
              <a:rPr lang="en-GB" sz="1800" dirty="0" smtClean="0">
                <a:latin typeface="Arial"/>
                <a:cs typeface="Arial"/>
              </a:rPr>
              <a:t> </a:t>
            </a:r>
            <a:r>
              <a:rPr lang="el-GR" sz="1800" dirty="0" smtClean="0">
                <a:latin typeface="Arial"/>
                <a:cs typeface="Arial"/>
              </a:rPr>
              <a:t>πάτε στο </a:t>
            </a:r>
            <a:r>
              <a:rPr lang="en-GB" sz="1800" dirty="0" smtClean="0">
                <a:latin typeface="Arial"/>
                <a:cs typeface="Arial"/>
              </a:rPr>
              <a:t>LAST LINE MODE </a:t>
            </a:r>
            <a:r>
              <a:rPr lang="el-GR" sz="1800" dirty="0" smtClean="0">
                <a:latin typeface="Arial"/>
                <a:cs typeface="Arial"/>
              </a:rPr>
              <a:t>και πληκτρολογείτε </a:t>
            </a:r>
            <a:r>
              <a:rPr lang="en-GB" sz="1800" dirty="0" smtClean="0">
                <a:solidFill>
                  <a:srgbClr val="FF0000"/>
                </a:solidFill>
                <a:latin typeface="Arial"/>
                <a:cs typeface="Arial"/>
              </a:rPr>
              <a:t>q!</a:t>
            </a:r>
            <a:r>
              <a:rPr lang="en-GB" sz="1800" dirty="0" smtClean="0">
                <a:latin typeface="Arial"/>
                <a:cs typeface="Arial"/>
              </a:rPr>
              <a:t>, </a:t>
            </a:r>
            <a:r>
              <a:rPr lang="el-GR" sz="1800" dirty="0" smtClean="0">
                <a:latin typeface="Arial"/>
                <a:cs typeface="Arial"/>
              </a:rPr>
              <a:t>που σημαίνει </a:t>
            </a:r>
            <a:r>
              <a:rPr lang="en-GB" sz="1800" dirty="0" smtClean="0">
                <a:latin typeface="Arial"/>
                <a:cs typeface="Arial"/>
              </a:rPr>
              <a:t>quit without saving.</a:t>
            </a:r>
            <a:r>
              <a:rPr lang="el-GR" sz="1800" dirty="0" smtClean="0">
                <a:latin typeface="Arial"/>
                <a:cs typeface="Arial"/>
              </a:rPr>
              <a:t> </a:t>
            </a:r>
            <a:endParaRPr lang="en-GB" sz="1800" dirty="0">
              <a:latin typeface="Arial"/>
              <a:cs typeface="Arial"/>
            </a:endParaRPr>
          </a:p>
          <a:p>
            <a:endParaRPr lang="en-US" sz="1800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148162435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2800" dirty="0">
                <a:latin typeface="Arial"/>
                <a:cs typeface="Arial"/>
              </a:rPr>
              <a:t>vi editor</a:t>
            </a:r>
            <a:r>
              <a:rPr lang="el-GR" sz="2800" dirty="0">
                <a:latin typeface="Arial"/>
                <a:cs typeface="Arial"/>
              </a:rPr>
              <a:t/>
            </a:r>
            <a:br>
              <a:rPr lang="el-GR" sz="2800" dirty="0">
                <a:latin typeface="Arial"/>
                <a:cs typeface="Arial"/>
              </a:rPr>
            </a:br>
            <a:r>
              <a:rPr lang="el-GR" sz="2800" dirty="0">
                <a:latin typeface="Arial"/>
                <a:cs typeface="Arial"/>
              </a:rPr>
              <a:t>Άσκηση </a:t>
            </a:r>
            <a:r>
              <a:rPr lang="en-GB" sz="2800" dirty="0" smtClean="0">
                <a:latin typeface="Arial"/>
                <a:cs typeface="Arial"/>
              </a:rPr>
              <a:t>2: </a:t>
            </a:r>
            <a:r>
              <a:rPr lang="el-GR" sz="2800" dirty="0">
                <a:latin typeface="Arial"/>
                <a:cs typeface="Arial"/>
              </a:rPr>
              <a:t>Διαγραφή </a:t>
            </a:r>
            <a:r>
              <a:rPr lang="el-GR" sz="2800" dirty="0" smtClean="0">
                <a:latin typeface="Arial"/>
                <a:cs typeface="Arial"/>
              </a:rPr>
              <a:t>δεδομένων ενός αρχείου</a:t>
            </a:r>
            <a:r>
              <a:rPr lang="en-GB" sz="2800" dirty="0" smtClean="0">
                <a:latin typeface="Arial"/>
                <a:cs typeface="Arial"/>
              </a:rPr>
              <a:t> </a:t>
            </a:r>
            <a:r>
              <a:rPr lang="el-GR" sz="2800" dirty="0">
                <a:latin typeface="Arial"/>
                <a:cs typeface="Arial"/>
              </a:rPr>
              <a:t>μέσω του </a:t>
            </a:r>
            <a:r>
              <a:rPr lang="en-GB" sz="2800" dirty="0" smtClean="0">
                <a:latin typeface="Arial"/>
                <a:cs typeface="Arial"/>
              </a:rPr>
              <a:t>COMMAND </a:t>
            </a:r>
            <a:r>
              <a:rPr lang="en-GB" sz="2800" dirty="0">
                <a:latin typeface="Arial"/>
                <a:cs typeface="Arial"/>
              </a:rPr>
              <a:t>MODE</a:t>
            </a:r>
            <a:endParaRPr lang="en-US" sz="2800" dirty="0">
              <a:latin typeface="Arial"/>
              <a:cs typeface="Arial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sz="1800" dirty="0" smtClean="0">
                <a:latin typeface="Arial"/>
                <a:cs typeface="Arial"/>
              </a:rPr>
              <a:t>Τροποίηση του προηγούμενου αρχείου μέσω του </a:t>
            </a:r>
            <a:r>
              <a:rPr lang="en-GB" sz="1800" dirty="0" smtClean="0">
                <a:latin typeface="Arial"/>
                <a:cs typeface="Arial"/>
              </a:rPr>
              <a:t>COMMAND MODE</a:t>
            </a:r>
            <a:endParaRPr lang="el-GR" sz="1800" dirty="0" smtClean="0">
              <a:latin typeface="Arial"/>
              <a:cs typeface="Arial"/>
            </a:endParaRPr>
          </a:p>
          <a:p>
            <a:r>
              <a:rPr lang="el-GR" sz="1800" dirty="0" smtClean="0">
                <a:latin typeface="Arial"/>
                <a:cs typeface="Arial"/>
              </a:rPr>
              <a:t>Ανοίξτε πάλι το </a:t>
            </a:r>
            <a:r>
              <a:rPr lang="en-GB" sz="1800" dirty="0" smtClean="0">
                <a:latin typeface="Arial"/>
                <a:cs typeface="Arial"/>
              </a:rPr>
              <a:t>test1 </a:t>
            </a:r>
            <a:r>
              <a:rPr lang="el-GR" sz="1800" dirty="0" smtClean="0">
                <a:latin typeface="Arial"/>
                <a:cs typeface="Arial"/>
              </a:rPr>
              <a:t>με το </a:t>
            </a:r>
            <a:r>
              <a:rPr lang="en-GB" sz="1800" dirty="0" smtClean="0">
                <a:latin typeface="Arial"/>
                <a:cs typeface="Arial"/>
              </a:rPr>
              <a:t>vi.</a:t>
            </a:r>
            <a:r>
              <a:rPr lang="el-GR" sz="1800" dirty="0" smtClean="0">
                <a:latin typeface="Arial"/>
                <a:cs typeface="Arial"/>
              </a:rPr>
              <a:t> Βρίσκεστε στο </a:t>
            </a:r>
            <a:r>
              <a:rPr lang="en-GB" sz="1800" dirty="0" smtClean="0">
                <a:latin typeface="Arial"/>
                <a:cs typeface="Arial"/>
              </a:rPr>
              <a:t>COMMAND MODE.</a:t>
            </a:r>
          </a:p>
          <a:p>
            <a:r>
              <a:rPr lang="el-GR" sz="1800" dirty="0" smtClean="0">
                <a:latin typeface="Arial"/>
                <a:cs typeface="Arial"/>
              </a:rPr>
              <a:t>Πάτε τον κέρσορα σε κάποια γραμμή και πληκτρολογείτε </a:t>
            </a:r>
            <a:r>
              <a:rPr lang="en-GB" sz="1800" dirty="0" err="1" smtClean="0">
                <a:solidFill>
                  <a:srgbClr val="FF0000"/>
                </a:solidFill>
                <a:latin typeface="Arial"/>
                <a:cs typeface="Arial"/>
              </a:rPr>
              <a:t>dd</a:t>
            </a:r>
            <a:endParaRPr lang="en-GB" sz="1800" dirty="0" smtClean="0">
              <a:solidFill>
                <a:srgbClr val="FF0000"/>
              </a:solidFill>
              <a:latin typeface="Arial"/>
              <a:cs typeface="Arial"/>
            </a:endParaRPr>
          </a:p>
          <a:p>
            <a:r>
              <a:rPr lang="el-GR" sz="1800" dirty="0" smtClean="0">
                <a:latin typeface="Arial"/>
                <a:cs typeface="Arial"/>
              </a:rPr>
              <a:t>Μόλις σβήσατε μια γραμμή.</a:t>
            </a:r>
          </a:p>
          <a:p>
            <a:r>
              <a:rPr lang="el-GR" sz="1800" dirty="0" smtClean="0">
                <a:latin typeface="Arial"/>
                <a:cs typeface="Arial"/>
              </a:rPr>
              <a:t>Αν θέλετε να σβήσετε Χ γραμμές από εκεί που βρίσκεται ο κέρσορας, πληκτρολογείτε πρώτα τον αριθμό</a:t>
            </a:r>
            <a:r>
              <a:rPr lang="en-GB" sz="1800" dirty="0" smtClean="0">
                <a:latin typeface="Arial"/>
                <a:cs typeface="Arial"/>
              </a:rPr>
              <a:t> X</a:t>
            </a:r>
            <a:r>
              <a:rPr lang="el-GR" sz="1800" dirty="0" smtClean="0">
                <a:latin typeface="Arial"/>
                <a:cs typeface="Arial"/>
              </a:rPr>
              <a:t> και αμέσως μετά πατάτε </a:t>
            </a:r>
            <a:r>
              <a:rPr lang="en-GB" sz="1800" dirty="0" smtClean="0">
                <a:solidFill>
                  <a:srgbClr val="FF0000"/>
                </a:solidFill>
                <a:latin typeface="Arial"/>
                <a:cs typeface="Arial"/>
              </a:rPr>
              <a:t>dd</a:t>
            </a:r>
            <a:r>
              <a:rPr lang="en-GB" sz="1800" dirty="0" smtClean="0">
                <a:latin typeface="Arial"/>
                <a:cs typeface="Arial"/>
              </a:rPr>
              <a:t>.</a:t>
            </a:r>
          </a:p>
          <a:p>
            <a:r>
              <a:rPr lang="el-GR" sz="1800" dirty="0" smtClean="0">
                <a:latin typeface="Arial"/>
                <a:cs typeface="Arial"/>
              </a:rPr>
              <a:t>Αν θέλετε να ακυρώσετε την προηγούμενη εντολή που δώσατε, πληκτρολογείτε </a:t>
            </a:r>
            <a:r>
              <a:rPr lang="en-GB" sz="1800" dirty="0" smtClean="0">
                <a:solidFill>
                  <a:srgbClr val="FF0000"/>
                </a:solidFill>
                <a:latin typeface="Arial"/>
                <a:cs typeface="Arial"/>
              </a:rPr>
              <a:t>u </a:t>
            </a:r>
            <a:r>
              <a:rPr lang="en-GB" sz="1800" dirty="0" smtClean="0">
                <a:latin typeface="Arial"/>
                <a:cs typeface="Arial"/>
              </a:rPr>
              <a:t>(</a:t>
            </a:r>
            <a:r>
              <a:rPr lang="el-GR" sz="1800" dirty="0" smtClean="0">
                <a:latin typeface="Arial"/>
                <a:cs typeface="Arial"/>
              </a:rPr>
              <a:t>είναι το </a:t>
            </a:r>
            <a:r>
              <a:rPr lang="en-GB" sz="1800" dirty="0" smtClean="0">
                <a:latin typeface="Arial"/>
                <a:cs typeface="Arial"/>
              </a:rPr>
              <a:t>undo).</a:t>
            </a:r>
          </a:p>
          <a:p>
            <a:r>
              <a:rPr lang="el-GR" sz="1800" dirty="0">
                <a:latin typeface="Arial"/>
                <a:cs typeface="Arial"/>
              </a:rPr>
              <a:t>Αν θέλετε να </a:t>
            </a:r>
            <a:r>
              <a:rPr lang="el-GR" sz="1800" dirty="0" smtClean="0">
                <a:latin typeface="Arial"/>
                <a:cs typeface="Arial"/>
              </a:rPr>
              <a:t>ακυρώσετε</a:t>
            </a:r>
            <a:r>
              <a:rPr lang="en-GB" sz="1800" dirty="0" smtClean="0">
                <a:latin typeface="Arial"/>
                <a:cs typeface="Arial"/>
              </a:rPr>
              <a:t> </a:t>
            </a:r>
            <a:r>
              <a:rPr lang="el-GR" sz="1800" dirty="0" smtClean="0">
                <a:latin typeface="Arial"/>
                <a:cs typeface="Arial"/>
              </a:rPr>
              <a:t>και την πιο </a:t>
            </a:r>
            <a:r>
              <a:rPr lang="el-GR" sz="1800" dirty="0">
                <a:latin typeface="Arial"/>
                <a:cs typeface="Arial"/>
              </a:rPr>
              <a:t>προηγούμενη εντολή που δώσατε, </a:t>
            </a:r>
            <a:r>
              <a:rPr lang="el-GR" sz="1800" dirty="0" smtClean="0">
                <a:latin typeface="Arial"/>
                <a:cs typeface="Arial"/>
              </a:rPr>
              <a:t>ξανά πληκτρολογείτε </a:t>
            </a:r>
            <a:r>
              <a:rPr lang="en-GB" sz="1800" dirty="0" smtClean="0">
                <a:solidFill>
                  <a:srgbClr val="FF0000"/>
                </a:solidFill>
                <a:latin typeface="Arial"/>
                <a:cs typeface="Arial"/>
              </a:rPr>
              <a:t>u</a:t>
            </a:r>
            <a:r>
              <a:rPr lang="el-GR" sz="1800" dirty="0" smtClean="0">
                <a:solidFill>
                  <a:srgbClr val="FF0000"/>
                </a:solidFill>
                <a:latin typeface="Arial"/>
                <a:cs typeface="Arial"/>
              </a:rPr>
              <a:t>.</a:t>
            </a:r>
          </a:p>
          <a:p>
            <a:r>
              <a:rPr lang="el-GR" sz="1800" dirty="0" smtClean="0">
                <a:solidFill>
                  <a:srgbClr val="000000"/>
                </a:solidFill>
                <a:latin typeface="Arial"/>
                <a:cs typeface="Arial"/>
              </a:rPr>
              <a:t>Τερματίστε το </a:t>
            </a:r>
            <a:r>
              <a:rPr lang="en-GB" sz="1800" dirty="0" smtClean="0">
                <a:solidFill>
                  <a:srgbClr val="000000"/>
                </a:solidFill>
                <a:latin typeface="Arial"/>
                <a:cs typeface="Arial"/>
              </a:rPr>
              <a:t>vi </a:t>
            </a:r>
            <a:r>
              <a:rPr lang="el-GR" sz="1800" dirty="0" smtClean="0">
                <a:solidFill>
                  <a:srgbClr val="000000"/>
                </a:solidFill>
                <a:latin typeface="Arial"/>
                <a:cs typeface="Arial"/>
              </a:rPr>
              <a:t>χωρίς να αποθηκεύσετε τις αλλαγές που κάνατε.</a:t>
            </a:r>
            <a:endParaRPr lang="en-US" sz="1800" dirty="0">
              <a:solidFill>
                <a:srgbClr val="000000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486415761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800" dirty="0">
                <a:latin typeface="Arial"/>
                <a:cs typeface="Arial"/>
              </a:rPr>
              <a:t>vi editor</a:t>
            </a:r>
            <a:r>
              <a:rPr lang="el-GR" sz="2800" dirty="0">
                <a:latin typeface="Arial"/>
                <a:cs typeface="Arial"/>
              </a:rPr>
              <a:t/>
            </a:r>
            <a:br>
              <a:rPr lang="el-GR" sz="2800" dirty="0">
                <a:latin typeface="Arial"/>
                <a:cs typeface="Arial"/>
              </a:rPr>
            </a:br>
            <a:r>
              <a:rPr lang="el-GR" sz="2800" dirty="0">
                <a:latin typeface="Arial"/>
                <a:cs typeface="Arial"/>
              </a:rPr>
              <a:t>Άσκηση </a:t>
            </a:r>
            <a:r>
              <a:rPr lang="el-GR" sz="2800" dirty="0" smtClean="0">
                <a:latin typeface="Arial"/>
                <a:cs typeface="Arial"/>
              </a:rPr>
              <a:t>3</a:t>
            </a:r>
            <a:r>
              <a:rPr lang="en-GB" sz="2800" dirty="0" smtClean="0">
                <a:latin typeface="Arial"/>
                <a:cs typeface="Arial"/>
              </a:rPr>
              <a:t>: </a:t>
            </a:r>
            <a:r>
              <a:rPr lang="el-GR" sz="2800" dirty="0" smtClean="0">
                <a:latin typeface="Arial"/>
                <a:cs typeface="Arial"/>
              </a:rPr>
              <a:t>Μετακίνηση εντός </a:t>
            </a:r>
            <a:r>
              <a:rPr lang="el-GR" sz="2800" dirty="0">
                <a:latin typeface="Arial"/>
                <a:cs typeface="Arial"/>
              </a:rPr>
              <a:t>αρχείου</a:t>
            </a:r>
            <a:r>
              <a:rPr lang="en-GB" sz="2800" dirty="0">
                <a:latin typeface="Arial"/>
                <a:cs typeface="Arial"/>
              </a:rPr>
              <a:t> </a:t>
            </a:r>
            <a:r>
              <a:rPr lang="el-GR" sz="2800" dirty="0">
                <a:latin typeface="Arial"/>
                <a:cs typeface="Arial"/>
              </a:rPr>
              <a:t>μέσω του </a:t>
            </a:r>
            <a:r>
              <a:rPr lang="en-GB" sz="2800" dirty="0">
                <a:latin typeface="Arial"/>
                <a:cs typeface="Arial"/>
              </a:rPr>
              <a:t>COMMAND MODE</a:t>
            </a:r>
            <a:endParaRPr lang="en-US" sz="2800" dirty="0">
              <a:latin typeface="Arial"/>
              <a:cs typeface="Arial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l-GR" sz="1800" dirty="0">
                <a:latin typeface="Arial"/>
                <a:cs typeface="Arial"/>
              </a:rPr>
              <a:t>Ανοίξτε πάλι το </a:t>
            </a:r>
            <a:r>
              <a:rPr lang="en-GB" sz="1800" dirty="0">
                <a:latin typeface="Arial"/>
                <a:cs typeface="Arial"/>
              </a:rPr>
              <a:t>test1 </a:t>
            </a:r>
            <a:r>
              <a:rPr lang="el-GR" sz="1800" dirty="0">
                <a:latin typeface="Arial"/>
                <a:cs typeface="Arial"/>
              </a:rPr>
              <a:t>με το </a:t>
            </a:r>
            <a:r>
              <a:rPr lang="en-GB" sz="1800" dirty="0">
                <a:latin typeface="Arial"/>
                <a:cs typeface="Arial"/>
              </a:rPr>
              <a:t>vi.</a:t>
            </a:r>
            <a:r>
              <a:rPr lang="el-GR" sz="1800" dirty="0">
                <a:latin typeface="Arial"/>
                <a:cs typeface="Arial"/>
              </a:rPr>
              <a:t> Βρίσκεστε στο </a:t>
            </a:r>
            <a:r>
              <a:rPr lang="en-GB" sz="1800" dirty="0">
                <a:latin typeface="Arial"/>
                <a:cs typeface="Arial"/>
              </a:rPr>
              <a:t>COMMAND MODE</a:t>
            </a:r>
            <a:r>
              <a:rPr lang="en-GB" sz="1800" dirty="0" smtClean="0">
                <a:latin typeface="Arial"/>
                <a:cs typeface="Arial"/>
              </a:rPr>
              <a:t>.</a:t>
            </a:r>
          </a:p>
          <a:p>
            <a:r>
              <a:rPr lang="el-GR" sz="1800" dirty="0" smtClean="0">
                <a:latin typeface="Arial"/>
                <a:cs typeface="Arial"/>
              </a:rPr>
              <a:t>Για να δείτε την αρίθμηση της κάθε σειράς πάτε στο </a:t>
            </a:r>
            <a:r>
              <a:rPr lang="en-GB" sz="1800" dirty="0" smtClean="0">
                <a:latin typeface="Arial"/>
                <a:cs typeface="Arial"/>
              </a:rPr>
              <a:t>LAST LINE MODE </a:t>
            </a:r>
            <a:r>
              <a:rPr lang="el-GR" sz="1800" dirty="0" smtClean="0">
                <a:latin typeface="Arial"/>
                <a:cs typeface="Arial"/>
              </a:rPr>
              <a:t>και πληκτρολογήστε </a:t>
            </a:r>
            <a:r>
              <a:rPr lang="en-GB" sz="1800" dirty="0" smtClean="0">
                <a:solidFill>
                  <a:srgbClr val="FF0000"/>
                </a:solidFill>
                <a:latin typeface="Arial"/>
                <a:cs typeface="Arial"/>
              </a:rPr>
              <a:t>set number. </a:t>
            </a:r>
            <a:r>
              <a:rPr lang="el-GR" sz="1800" dirty="0" smtClean="0">
                <a:latin typeface="Arial"/>
                <a:cs typeface="Arial"/>
              </a:rPr>
              <a:t>Αν θέλετε να σταματήσετε αυτή την απεικόνιση, πάτε πάλι στο </a:t>
            </a:r>
            <a:r>
              <a:rPr lang="en-GB" sz="1800" dirty="0">
                <a:latin typeface="Arial"/>
                <a:cs typeface="Arial"/>
              </a:rPr>
              <a:t>LAST LINE MODE </a:t>
            </a:r>
            <a:r>
              <a:rPr lang="el-GR" sz="1800" dirty="0">
                <a:latin typeface="Arial"/>
                <a:cs typeface="Arial"/>
              </a:rPr>
              <a:t>και πληκτρολογήστε </a:t>
            </a:r>
            <a:r>
              <a:rPr lang="en-GB" sz="1800" dirty="0">
                <a:solidFill>
                  <a:srgbClr val="FF0000"/>
                </a:solidFill>
                <a:latin typeface="Arial"/>
                <a:cs typeface="Arial"/>
              </a:rPr>
              <a:t>set </a:t>
            </a:r>
            <a:r>
              <a:rPr lang="en-GB" sz="1800" dirty="0" smtClean="0">
                <a:solidFill>
                  <a:srgbClr val="FF0000"/>
                </a:solidFill>
                <a:latin typeface="Arial"/>
                <a:cs typeface="Arial"/>
              </a:rPr>
              <a:t>number!</a:t>
            </a:r>
          </a:p>
          <a:p>
            <a:pPr marL="0" indent="0">
              <a:buNone/>
            </a:pPr>
            <a:endParaRPr lang="en-GB" sz="1800" dirty="0" smtClean="0">
              <a:solidFill>
                <a:srgbClr val="FF0000"/>
              </a:solidFill>
              <a:latin typeface="Arial"/>
              <a:cs typeface="Arial"/>
            </a:endParaRPr>
          </a:p>
          <a:p>
            <a:r>
              <a:rPr lang="el-GR" sz="1800" dirty="0" smtClean="0">
                <a:latin typeface="Arial"/>
                <a:cs typeface="Arial"/>
              </a:rPr>
              <a:t>Για να μετακινήσετε τον κέρσορα στη δεύτερη γραμμή, πληκτρολογείτε τον αριθμό της  γραμμής </a:t>
            </a:r>
            <a:r>
              <a:rPr lang="el-GR" sz="1800" dirty="0" smtClean="0">
                <a:solidFill>
                  <a:srgbClr val="FF0000"/>
                </a:solidFill>
                <a:latin typeface="Arial"/>
                <a:cs typeface="Arial"/>
              </a:rPr>
              <a:t>2</a:t>
            </a:r>
            <a:r>
              <a:rPr lang="el-GR" sz="1800" dirty="0" smtClean="0">
                <a:latin typeface="Arial"/>
                <a:cs typeface="Arial"/>
              </a:rPr>
              <a:t> και αμέσως μετά</a:t>
            </a:r>
            <a:r>
              <a:rPr lang="en-GB" sz="1800" dirty="0" smtClean="0">
                <a:latin typeface="Arial"/>
                <a:cs typeface="Arial"/>
              </a:rPr>
              <a:t> </a:t>
            </a:r>
            <a:r>
              <a:rPr lang="el-GR" sz="1800" dirty="0" smtClean="0">
                <a:latin typeface="Arial"/>
                <a:cs typeface="Arial"/>
              </a:rPr>
              <a:t>πληκτρολογείτε ταυτόχρονα </a:t>
            </a:r>
            <a:r>
              <a:rPr lang="en-GB" sz="1800" dirty="0" smtClean="0">
                <a:solidFill>
                  <a:srgbClr val="FF0000"/>
                </a:solidFill>
                <a:latin typeface="Arial"/>
                <a:cs typeface="Arial"/>
              </a:rPr>
              <a:t>SHIFT g</a:t>
            </a:r>
          </a:p>
          <a:p>
            <a:endParaRPr lang="en-GB" sz="1800" dirty="0" smtClean="0">
              <a:latin typeface="Arial"/>
              <a:cs typeface="Arial"/>
            </a:endParaRPr>
          </a:p>
          <a:p>
            <a:r>
              <a:rPr lang="el-GR" sz="1800" dirty="0" smtClean="0">
                <a:latin typeface="Arial"/>
                <a:cs typeface="Arial"/>
              </a:rPr>
              <a:t>Για να μετακινήσετε τον </a:t>
            </a:r>
            <a:r>
              <a:rPr lang="el-GR" sz="1800" dirty="0">
                <a:latin typeface="Arial"/>
                <a:cs typeface="Arial"/>
              </a:rPr>
              <a:t>κέρσορα </a:t>
            </a:r>
            <a:r>
              <a:rPr lang="el-GR" sz="1800" dirty="0" smtClean="0">
                <a:latin typeface="Arial"/>
                <a:cs typeface="Arial"/>
              </a:rPr>
              <a:t>στη</a:t>
            </a:r>
            <a:r>
              <a:rPr lang="el-GR" sz="1800" dirty="0">
                <a:latin typeface="Arial"/>
                <a:cs typeface="Arial"/>
              </a:rPr>
              <a:t>ν</a:t>
            </a:r>
            <a:r>
              <a:rPr lang="el-GR" sz="1800" dirty="0" smtClean="0">
                <a:latin typeface="Arial"/>
                <a:cs typeface="Arial"/>
              </a:rPr>
              <a:t> τελευταία </a:t>
            </a:r>
            <a:r>
              <a:rPr lang="el-GR" sz="1800" dirty="0">
                <a:latin typeface="Arial"/>
                <a:cs typeface="Arial"/>
              </a:rPr>
              <a:t>γραμμή, </a:t>
            </a:r>
            <a:r>
              <a:rPr lang="el-GR" sz="1800" dirty="0" smtClean="0">
                <a:latin typeface="Arial"/>
                <a:cs typeface="Arial"/>
              </a:rPr>
              <a:t>χωρίς να ξέρετε τον αριθμό της, πληκτρολογείτε μόνο </a:t>
            </a:r>
            <a:r>
              <a:rPr lang="en-GB" sz="1800" dirty="0" smtClean="0">
                <a:solidFill>
                  <a:srgbClr val="FF0000"/>
                </a:solidFill>
                <a:latin typeface="Arial"/>
                <a:cs typeface="Arial"/>
              </a:rPr>
              <a:t>SHIFT g</a:t>
            </a:r>
            <a:endParaRPr lang="el-GR" sz="1800" dirty="0" smtClean="0">
              <a:solidFill>
                <a:srgbClr val="FF0000"/>
              </a:solidFill>
              <a:latin typeface="Arial"/>
              <a:cs typeface="Arial"/>
            </a:endParaRPr>
          </a:p>
          <a:p>
            <a:endParaRPr lang="el-GR" sz="1800" dirty="0">
              <a:solidFill>
                <a:srgbClr val="FF0000"/>
              </a:solidFill>
              <a:latin typeface="Arial"/>
              <a:cs typeface="Arial"/>
            </a:endParaRPr>
          </a:p>
          <a:p>
            <a:r>
              <a:rPr lang="el-GR" sz="1800" dirty="0" smtClean="0">
                <a:solidFill>
                  <a:srgbClr val="000000"/>
                </a:solidFill>
                <a:latin typeface="Arial"/>
                <a:cs typeface="Arial"/>
              </a:rPr>
              <a:t>Σβήστε την τελευταία γραμμή με το </a:t>
            </a:r>
            <a:r>
              <a:rPr lang="en-GB" sz="1800" dirty="0" smtClean="0">
                <a:solidFill>
                  <a:srgbClr val="FF0000"/>
                </a:solidFill>
                <a:latin typeface="Arial"/>
                <a:cs typeface="Arial"/>
              </a:rPr>
              <a:t>SHIFT G</a:t>
            </a:r>
            <a:r>
              <a:rPr lang="en-GB" sz="1800" dirty="0" smtClean="0">
                <a:solidFill>
                  <a:srgbClr val="000000"/>
                </a:solidFill>
                <a:latin typeface="Arial"/>
                <a:cs typeface="Arial"/>
              </a:rPr>
              <a:t> &amp; </a:t>
            </a:r>
            <a:r>
              <a:rPr lang="en-GB" sz="1800" dirty="0" err="1" smtClean="0">
                <a:solidFill>
                  <a:srgbClr val="FF0000"/>
                </a:solidFill>
                <a:latin typeface="Arial"/>
                <a:cs typeface="Arial"/>
              </a:rPr>
              <a:t>dd</a:t>
            </a:r>
            <a:r>
              <a:rPr lang="en-GB" sz="1800" dirty="0" smtClean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l-GR" sz="1800" dirty="0" smtClean="0">
                <a:solidFill>
                  <a:srgbClr val="000000"/>
                </a:solidFill>
                <a:latin typeface="Arial"/>
                <a:cs typeface="Arial"/>
              </a:rPr>
              <a:t>και στην συνέχεια αποθηκεύστε τις αλλαγές χωρίς να τερματίσετε το </a:t>
            </a:r>
            <a:r>
              <a:rPr lang="en-GB" sz="1800" dirty="0" smtClean="0">
                <a:solidFill>
                  <a:srgbClr val="000000"/>
                </a:solidFill>
                <a:latin typeface="Arial"/>
                <a:cs typeface="Arial"/>
              </a:rPr>
              <a:t>vi</a:t>
            </a:r>
            <a:r>
              <a:rPr lang="el-GR" sz="1800" dirty="0" smtClean="0">
                <a:solidFill>
                  <a:srgbClr val="000000"/>
                </a:solidFill>
                <a:latin typeface="Arial"/>
                <a:cs typeface="Arial"/>
              </a:rPr>
              <a:t>, πηγαίνοντας στο </a:t>
            </a:r>
            <a:r>
              <a:rPr lang="en-GB" sz="1800" dirty="0" smtClean="0">
                <a:solidFill>
                  <a:srgbClr val="000000"/>
                </a:solidFill>
                <a:latin typeface="Arial"/>
                <a:cs typeface="Arial"/>
              </a:rPr>
              <a:t>LAST LINE MODE </a:t>
            </a:r>
            <a:r>
              <a:rPr lang="el-GR" sz="1800" dirty="0" smtClean="0">
                <a:solidFill>
                  <a:srgbClr val="000000"/>
                </a:solidFill>
                <a:latin typeface="Arial"/>
                <a:cs typeface="Arial"/>
              </a:rPr>
              <a:t>και πληκτρολογώντας μόνο</a:t>
            </a:r>
            <a:r>
              <a:rPr lang="en-GB" sz="1800" dirty="0" smtClean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GB" sz="1800" dirty="0" smtClean="0">
                <a:solidFill>
                  <a:srgbClr val="FF0000"/>
                </a:solidFill>
                <a:latin typeface="Arial"/>
                <a:cs typeface="Arial"/>
              </a:rPr>
              <a:t>w</a:t>
            </a:r>
            <a:r>
              <a:rPr lang="el-GR" sz="1800" dirty="0" smtClean="0">
                <a:solidFill>
                  <a:srgbClr val="000000"/>
                </a:solidFill>
                <a:latin typeface="Arial"/>
                <a:cs typeface="Arial"/>
              </a:rPr>
              <a:t> (&amp; </a:t>
            </a:r>
            <a:r>
              <a:rPr lang="en-GB" sz="1800" dirty="0" smtClean="0">
                <a:solidFill>
                  <a:srgbClr val="000000"/>
                </a:solidFill>
                <a:latin typeface="Arial"/>
                <a:cs typeface="Arial"/>
              </a:rPr>
              <a:t>ENTER</a:t>
            </a:r>
            <a:r>
              <a:rPr lang="el-GR" sz="1800" dirty="0" smtClean="0">
                <a:solidFill>
                  <a:srgbClr val="000000"/>
                </a:solidFill>
                <a:latin typeface="Arial"/>
                <a:cs typeface="Arial"/>
              </a:rPr>
              <a:t>)</a:t>
            </a:r>
            <a:r>
              <a:rPr lang="en-GB" sz="1800" dirty="0" smtClean="0">
                <a:solidFill>
                  <a:srgbClr val="000000"/>
                </a:solidFill>
                <a:latin typeface="Arial"/>
                <a:cs typeface="Arial"/>
              </a:rPr>
              <a:t>.</a:t>
            </a:r>
            <a:endParaRPr lang="el-GR" sz="1800" dirty="0" smtClean="0">
              <a:solidFill>
                <a:srgbClr val="000000"/>
              </a:solidFill>
              <a:latin typeface="Arial"/>
              <a:cs typeface="Arial"/>
            </a:endParaRPr>
          </a:p>
          <a:p>
            <a:endParaRPr lang="el-GR" sz="1800" dirty="0">
              <a:solidFill>
                <a:srgbClr val="000000"/>
              </a:solidFill>
              <a:latin typeface="Arial"/>
              <a:cs typeface="Arial"/>
            </a:endParaRPr>
          </a:p>
          <a:p>
            <a:r>
              <a:rPr lang="el-GR" sz="1800" dirty="0">
                <a:solidFill>
                  <a:srgbClr val="000000"/>
                </a:solidFill>
                <a:latin typeface="Arial"/>
                <a:cs typeface="Arial"/>
              </a:rPr>
              <a:t>Σβήστε </a:t>
            </a:r>
            <a:r>
              <a:rPr lang="el-GR" sz="1800" dirty="0" smtClean="0">
                <a:solidFill>
                  <a:srgbClr val="000000"/>
                </a:solidFill>
                <a:latin typeface="Arial"/>
                <a:cs typeface="Arial"/>
              </a:rPr>
              <a:t>τη νέα </a:t>
            </a:r>
            <a:r>
              <a:rPr lang="el-GR" sz="1800" dirty="0">
                <a:solidFill>
                  <a:srgbClr val="000000"/>
                </a:solidFill>
                <a:latin typeface="Arial"/>
                <a:cs typeface="Arial"/>
              </a:rPr>
              <a:t>τελευταία γραμμή με το </a:t>
            </a:r>
            <a:r>
              <a:rPr lang="en-GB" sz="1800" dirty="0">
                <a:solidFill>
                  <a:srgbClr val="FF0000"/>
                </a:solidFill>
                <a:latin typeface="Arial"/>
                <a:cs typeface="Arial"/>
              </a:rPr>
              <a:t>SHIFT G</a:t>
            </a:r>
            <a:r>
              <a:rPr lang="en-GB" sz="1800" dirty="0">
                <a:solidFill>
                  <a:srgbClr val="000000"/>
                </a:solidFill>
                <a:latin typeface="Arial"/>
                <a:cs typeface="Arial"/>
              </a:rPr>
              <a:t> &amp; </a:t>
            </a:r>
            <a:r>
              <a:rPr lang="en-GB" sz="1800" dirty="0" err="1">
                <a:solidFill>
                  <a:srgbClr val="FF0000"/>
                </a:solidFill>
                <a:latin typeface="Arial"/>
                <a:cs typeface="Arial"/>
              </a:rPr>
              <a:t>dd</a:t>
            </a:r>
            <a:r>
              <a:rPr lang="en-GB" sz="18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l-GR" sz="1800" dirty="0">
                <a:solidFill>
                  <a:srgbClr val="000000"/>
                </a:solidFill>
                <a:latin typeface="Arial"/>
                <a:cs typeface="Arial"/>
              </a:rPr>
              <a:t>και στην συνέχεια αποθηκεύστε τις </a:t>
            </a:r>
            <a:r>
              <a:rPr lang="el-GR" sz="1800" dirty="0" smtClean="0">
                <a:solidFill>
                  <a:srgbClr val="000000"/>
                </a:solidFill>
                <a:latin typeface="Arial"/>
                <a:cs typeface="Arial"/>
              </a:rPr>
              <a:t>αλλαγές, τερματίζοντας ταυτόχρονα </a:t>
            </a:r>
            <a:r>
              <a:rPr lang="el-GR" sz="1800" dirty="0">
                <a:solidFill>
                  <a:srgbClr val="000000"/>
                </a:solidFill>
                <a:latin typeface="Arial"/>
                <a:cs typeface="Arial"/>
              </a:rPr>
              <a:t>το </a:t>
            </a:r>
            <a:r>
              <a:rPr lang="en-GB" sz="1800" dirty="0" smtClean="0">
                <a:solidFill>
                  <a:srgbClr val="000000"/>
                </a:solidFill>
                <a:latin typeface="Arial"/>
                <a:cs typeface="Arial"/>
              </a:rPr>
              <a:t>vi</a:t>
            </a:r>
            <a:r>
              <a:rPr lang="el-GR" sz="1800" dirty="0" smtClean="0">
                <a:solidFill>
                  <a:srgbClr val="000000"/>
                </a:solidFill>
                <a:latin typeface="Arial"/>
                <a:cs typeface="Arial"/>
              </a:rPr>
              <a:t>.</a:t>
            </a:r>
            <a:endParaRPr lang="el-GR" sz="1800" dirty="0">
              <a:latin typeface="Arial"/>
              <a:cs typeface="Arial"/>
            </a:endParaRPr>
          </a:p>
          <a:p>
            <a:pPr marL="0" indent="0">
              <a:buNone/>
            </a:pPr>
            <a:endParaRPr lang="el-GR" sz="1800" dirty="0" smtClean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144671945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>
                <a:latin typeface="Arial"/>
                <a:cs typeface="Arial"/>
              </a:rPr>
              <a:t>vi editor</a:t>
            </a:r>
            <a:r>
              <a:rPr lang="el-GR" sz="2800" dirty="0">
                <a:latin typeface="Arial"/>
                <a:cs typeface="Arial"/>
              </a:rPr>
              <a:t/>
            </a:r>
            <a:br>
              <a:rPr lang="el-GR" sz="2800" dirty="0">
                <a:latin typeface="Arial"/>
                <a:cs typeface="Arial"/>
              </a:rPr>
            </a:br>
            <a:r>
              <a:rPr lang="el-GR" sz="2800" dirty="0">
                <a:latin typeface="Arial"/>
                <a:cs typeface="Arial"/>
              </a:rPr>
              <a:t>Άσκηση </a:t>
            </a:r>
            <a:r>
              <a:rPr lang="en-GB" sz="2800" dirty="0" smtClean="0">
                <a:latin typeface="Arial"/>
                <a:cs typeface="Arial"/>
              </a:rPr>
              <a:t>4:</a:t>
            </a:r>
            <a:endParaRPr lang="en-US" sz="2800" dirty="0">
              <a:latin typeface="Arial"/>
              <a:cs typeface="Arial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5058296"/>
          </a:xfrm>
        </p:spPr>
        <p:txBody>
          <a:bodyPr>
            <a:normAutofit fontScale="85000" lnSpcReduction="10000"/>
          </a:bodyPr>
          <a:lstStyle/>
          <a:p>
            <a:r>
              <a:rPr lang="el-GR" sz="1900" dirty="0">
                <a:latin typeface="Arial"/>
                <a:cs typeface="Arial"/>
              </a:rPr>
              <a:t>Ανοίξτε πάλι το </a:t>
            </a:r>
            <a:r>
              <a:rPr lang="en-GB" sz="1900" dirty="0">
                <a:latin typeface="Arial"/>
                <a:cs typeface="Arial"/>
              </a:rPr>
              <a:t>test1 </a:t>
            </a:r>
            <a:r>
              <a:rPr lang="el-GR" sz="1900" dirty="0">
                <a:latin typeface="Arial"/>
                <a:cs typeface="Arial"/>
              </a:rPr>
              <a:t>με το </a:t>
            </a:r>
            <a:r>
              <a:rPr lang="en-GB" sz="1900" dirty="0">
                <a:latin typeface="Arial"/>
                <a:cs typeface="Arial"/>
              </a:rPr>
              <a:t>vi.</a:t>
            </a:r>
            <a:r>
              <a:rPr lang="el-GR" sz="1900" dirty="0">
                <a:latin typeface="Arial"/>
                <a:cs typeface="Arial"/>
              </a:rPr>
              <a:t> Βρίσκεστε στο </a:t>
            </a:r>
            <a:r>
              <a:rPr lang="en-GB" sz="1900" dirty="0">
                <a:latin typeface="Arial"/>
                <a:cs typeface="Arial"/>
              </a:rPr>
              <a:t>COMMAND MODE.</a:t>
            </a:r>
          </a:p>
          <a:p>
            <a:endParaRPr lang="el-GR" sz="1900" dirty="0" smtClean="0">
              <a:latin typeface="Arial"/>
              <a:cs typeface="Arial"/>
            </a:endParaRPr>
          </a:p>
          <a:p>
            <a:r>
              <a:rPr lang="el-GR" sz="1900" dirty="0" smtClean="0">
                <a:latin typeface="Arial"/>
                <a:cs typeface="Arial"/>
              </a:rPr>
              <a:t>Θέλετε </a:t>
            </a:r>
            <a:r>
              <a:rPr lang="el-GR" sz="1900" dirty="0">
                <a:latin typeface="Arial"/>
                <a:cs typeface="Arial"/>
              </a:rPr>
              <a:t>να </a:t>
            </a:r>
            <a:r>
              <a:rPr lang="el-GR" sz="1900" dirty="0" smtClean="0">
                <a:latin typeface="Arial"/>
                <a:cs typeface="Arial"/>
              </a:rPr>
              <a:t>σβήσετε </a:t>
            </a:r>
            <a:r>
              <a:rPr lang="el-GR" sz="1900" dirty="0">
                <a:latin typeface="Arial"/>
                <a:cs typeface="Arial"/>
              </a:rPr>
              <a:t>ότι</a:t>
            </a:r>
            <a:r>
              <a:rPr lang="en-GB" sz="1900" dirty="0">
                <a:latin typeface="Arial"/>
                <a:cs typeface="Arial"/>
              </a:rPr>
              <a:t> </a:t>
            </a:r>
            <a:r>
              <a:rPr lang="el-GR" sz="1900" dirty="0">
                <a:latin typeface="Arial"/>
                <a:cs typeface="Arial"/>
              </a:rPr>
              <a:t>δεδομένα έχει το </a:t>
            </a:r>
            <a:r>
              <a:rPr lang="en-GB" sz="1900" dirty="0">
                <a:latin typeface="Arial"/>
                <a:cs typeface="Arial"/>
              </a:rPr>
              <a:t>test1 </a:t>
            </a:r>
            <a:r>
              <a:rPr lang="el-GR" sz="1900" dirty="0">
                <a:latin typeface="Arial"/>
                <a:cs typeface="Arial"/>
              </a:rPr>
              <a:t>και να τα </a:t>
            </a:r>
            <a:r>
              <a:rPr lang="el-GR" sz="1900" dirty="0" smtClean="0">
                <a:latin typeface="Arial"/>
                <a:cs typeface="Arial"/>
              </a:rPr>
              <a:t>αντικαταστήσετε </a:t>
            </a:r>
            <a:r>
              <a:rPr lang="el-GR" sz="1900" dirty="0">
                <a:latin typeface="Arial"/>
                <a:cs typeface="Arial"/>
              </a:rPr>
              <a:t>με τα ονόματα 5 φίλων και πληροφορίες τους όπως από ποιά πόλη είναι. Σε κάθε γραμμή </a:t>
            </a:r>
            <a:r>
              <a:rPr lang="el-GR" sz="1900" dirty="0" smtClean="0">
                <a:latin typeface="Arial"/>
                <a:cs typeface="Arial"/>
              </a:rPr>
              <a:t>βάζετε </a:t>
            </a:r>
            <a:r>
              <a:rPr lang="el-GR" sz="1900" dirty="0">
                <a:latin typeface="Arial"/>
                <a:cs typeface="Arial"/>
              </a:rPr>
              <a:t>τα στοιχεία ενός ατόμου, ξεκινώντας από το όνομα και μετά </a:t>
            </a:r>
            <a:r>
              <a:rPr lang="el-GR" sz="1900" dirty="0" smtClean="0">
                <a:latin typeface="Arial"/>
                <a:cs typeface="Arial"/>
              </a:rPr>
              <a:t>την πόλη και μετά τον αύξοντα αριθμό του ατόμου. </a:t>
            </a:r>
            <a:r>
              <a:rPr lang="el-GR" sz="1900" dirty="0">
                <a:latin typeface="Arial"/>
                <a:cs typeface="Arial"/>
              </a:rPr>
              <a:t>Μεταξύ των στοιχείων </a:t>
            </a:r>
            <a:r>
              <a:rPr lang="el-GR" sz="1900" dirty="0" smtClean="0">
                <a:latin typeface="Arial"/>
                <a:cs typeface="Arial"/>
              </a:rPr>
              <a:t>σε μια σειρά υπάρχουν </a:t>
            </a:r>
            <a:r>
              <a:rPr lang="en-GB" sz="1900" dirty="0" smtClean="0">
                <a:latin typeface="Arial"/>
                <a:cs typeface="Arial"/>
              </a:rPr>
              <a:t>tab.</a:t>
            </a:r>
            <a:endParaRPr lang="el-GR" sz="1900" dirty="0" smtClean="0">
              <a:latin typeface="Arial"/>
              <a:cs typeface="Arial"/>
            </a:endParaRPr>
          </a:p>
          <a:p>
            <a:endParaRPr lang="el-GR" sz="1900" dirty="0">
              <a:latin typeface="Arial"/>
              <a:cs typeface="Arial"/>
            </a:endParaRPr>
          </a:p>
          <a:p>
            <a:r>
              <a:rPr lang="el-GR" sz="1900" dirty="0" smtClean="0">
                <a:latin typeface="Arial"/>
                <a:cs typeface="Arial"/>
              </a:rPr>
              <a:t>Θέλετε να πάει αυτόματα ο κερσόρας στην γραμμή και θέση εκείνη που έχει το όνομα ενός συγκεκριμένου ατόμου. Για να γίνει αυτό, πρέπει να βρίσκεστε στο </a:t>
            </a:r>
            <a:r>
              <a:rPr lang="en-GB" sz="1900" dirty="0" smtClean="0">
                <a:latin typeface="Arial"/>
                <a:cs typeface="Arial"/>
              </a:rPr>
              <a:t>COMMAND MODE. </a:t>
            </a:r>
            <a:r>
              <a:rPr lang="el-GR" sz="1900" dirty="0" smtClean="0">
                <a:latin typeface="Arial"/>
                <a:cs typeface="Arial"/>
              </a:rPr>
              <a:t>Πληκτρολογείτε </a:t>
            </a:r>
            <a:r>
              <a:rPr lang="el-GR" sz="1900" dirty="0" smtClean="0">
                <a:solidFill>
                  <a:srgbClr val="FF0000"/>
                </a:solidFill>
                <a:latin typeface="Arial"/>
                <a:cs typeface="Arial"/>
              </a:rPr>
              <a:t>/ </a:t>
            </a:r>
            <a:r>
              <a:rPr lang="el-GR" sz="1900" dirty="0" smtClean="0">
                <a:latin typeface="Arial"/>
                <a:cs typeface="Arial"/>
              </a:rPr>
              <a:t>και στη συνέχεια βλέπετε τον κέρσορα να πηγαίνει στην τελευταία γραμμή του </a:t>
            </a:r>
            <a:r>
              <a:rPr lang="en-GB" sz="1900" dirty="0" smtClean="0">
                <a:latin typeface="Arial"/>
                <a:cs typeface="Arial"/>
              </a:rPr>
              <a:t>terminal. </a:t>
            </a:r>
            <a:r>
              <a:rPr lang="el-GR" sz="1900" dirty="0" smtClean="0">
                <a:latin typeface="Arial"/>
                <a:cs typeface="Arial"/>
              </a:rPr>
              <a:t>Πληκτρολογείτε το όνομα του ατόμου, πατάτε </a:t>
            </a:r>
            <a:r>
              <a:rPr lang="en-GB" sz="1900" dirty="0" smtClean="0">
                <a:latin typeface="Arial"/>
                <a:cs typeface="Arial"/>
              </a:rPr>
              <a:t>ENTER </a:t>
            </a:r>
            <a:r>
              <a:rPr lang="el-GR" sz="1900" dirty="0" smtClean="0">
                <a:latin typeface="Arial"/>
                <a:cs typeface="Arial"/>
              </a:rPr>
              <a:t>και ο κέρσορας πηγαίνει στην θέση που βρίσκεται το όνομα.</a:t>
            </a:r>
          </a:p>
          <a:p>
            <a:endParaRPr lang="el-GR" sz="1900" dirty="0" smtClean="0">
              <a:latin typeface="Arial"/>
              <a:cs typeface="Arial"/>
            </a:endParaRPr>
          </a:p>
          <a:p>
            <a:r>
              <a:rPr lang="el-GR" sz="1900" dirty="0" smtClean="0">
                <a:latin typeface="Arial"/>
                <a:cs typeface="Arial"/>
              </a:rPr>
              <a:t>Αν το όνομα υπάρχει περισσότερες από μια φορές στο </a:t>
            </a:r>
            <a:r>
              <a:rPr lang="en-GB" sz="1900" dirty="0" smtClean="0">
                <a:latin typeface="Arial"/>
                <a:cs typeface="Arial"/>
              </a:rPr>
              <a:t>file, </a:t>
            </a:r>
            <a:r>
              <a:rPr lang="el-GR" sz="1900" dirty="0" smtClean="0">
                <a:latin typeface="Arial"/>
                <a:cs typeface="Arial"/>
              </a:rPr>
              <a:t>τότε κάθε φορά που πατάτε</a:t>
            </a:r>
            <a:r>
              <a:rPr lang="el-GR" sz="1900" dirty="0" smtClean="0">
                <a:solidFill>
                  <a:srgbClr val="FF0000"/>
                </a:solidFill>
                <a:latin typeface="Arial"/>
                <a:cs typeface="Arial"/>
              </a:rPr>
              <a:t> /</a:t>
            </a:r>
            <a:r>
              <a:rPr lang="en-GB" sz="1900" dirty="0" smtClean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lang="el-GR" sz="1900" dirty="0" smtClean="0">
                <a:solidFill>
                  <a:srgbClr val="000000"/>
                </a:solidFill>
                <a:latin typeface="Arial"/>
                <a:cs typeface="Arial"/>
              </a:rPr>
              <a:t>&amp; </a:t>
            </a:r>
            <a:r>
              <a:rPr lang="en-GB" sz="1900" dirty="0" smtClean="0">
                <a:solidFill>
                  <a:srgbClr val="000000"/>
                </a:solidFill>
                <a:latin typeface="Arial"/>
                <a:cs typeface="Arial"/>
              </a:rPr>
              <a:t>ENTER</a:t>
            </a:r>
            <a:r>
              <a:rPr lang="el-GR" sz="1900" dirty="0" smtClean="0">
                <a:solidFill>
                  <a:srgbClr val="000000"/>
                </a:solidFill>
                <a:latin typeface="Arial"/>
                <a:cs typeface="Arial"/>
              </a:rPr>
              <a:t>, ο κέρσορας μετακινείται στην επόμενη θέση.</a:t>
            </a:r>
          </a:p>
          <a:p>
            <a:endParaRPr lang="el-GR" sz="1900" dirty="0" smtClean="0">
              <a:solidFill>
                <a:srgbClr val="000000"/>
              </a:solidFill>
              <a:latin typeface="Arial"/>
              <a:cs typeface="Arial"/>
            </a:endParaRPr>
          </a:p>
          <a:p>
            <a:r>
              <a:rPr lang="el-GR" sz="1900" dirty="0" smtClean="0">
                <a:solidFill>
                  <a:srgbClr val="000000"/>
                </a:solidFill>
                <a:latin typeface="Arial"/>
                <a:cs typeface="Arial"/>
              </a:rPr>
              <a:t>Δοκιμάστε το ίδιο όπως παραπάνω, ψάχνοντας μέσα στο </a:t>
            </a:r>
            <a:r>
              <a:rPr lang="en-GB" sz="1900" dirty="0" smtClean="0">
                <a:solidFill>
                  <a:srgbClr val="000000"/>
                </a:solidFill>
                <a:latin typeface="Arial"/>
                <a:cs typeface="Arial"/>
              </a:rPr>
              <a:t>file </a:t>
            </a:r>
            <a:r>
              <a:rPr lang="el-GR" sz="1900" dirty="0" smtClean="0">
                <a:solidFill>
                  <a:srgbClr val="000000"/>
                </a:solidFill>
                <a:latin typeface="Arial"/>
                <a:cs typeface="Arial"/>
              </a:rPr>
              <a:t>για  ένα συγκεκριμένο γράμμα του αλφάβητου αντί για ένα ολόκληρο όνομα.</a:t>
            </a:r>
          </a:p>
          <a:p>
            <a:endParaRPr lang="el-GR" sz="1900" dirty="0">
              <a:solidFill>
                <a:srgbClr val="000000"/>
              </a:solidFill>
              <a:latin typeface="Arial"/>
              <a:cs typeface="Arial"/>
            </a:endParaRPr>
          </a:p>
          <a:p>
            <a:r>
              <a:rPr lang="el-GR" sz="1900" dirty="0" smtClean="0">
                <a:solidFill>
                  <a:srgbClr val="000000"/>
                </a:solidFill>
                <a:latin typeface="Arial"/>
                <a:cs typeface="Arial"/>
              </a:rPr>
              <a:t>Αποθηκεύστε τις αλλαγές χωρίς να τερματίσετε το </a:t>
            </a:r>
            <a:r>
              <a:rPr lang="en-GB" sz="1900" dirty="0" smtClean="0">
                <a:solidFill>
                  <a:srgbClr val="000000"/>
                </a:solidFill>
                <a:latin typeface="Arial"/>
                <a:cs typeface="Arial"/>
              </a:rPr>
              <a:t>vi.</a:t>
            </a:r>
            <a:endParaRPr lang="el-GR" sz="1900" dirty="0">
              <a:latin typeface="Arial"/>
              <a:cs typeface="Arial"/>
            </a:endParaRPr>
          </a:p>
          <a:p>
            <a:endParaRPr lang="en-US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895344642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>
                <a:latin typeface="Arial"/>
                <a:cs typeface="Arial"/>
              </a:rPr>
              <a:t>vi editor</a:t>
            </a:r>
            <a:r>
              <a:rPr lang="el-GR" sz="2800" dirty="0">
                <a:latin typeface="Arial"/>
                <a:cs typeface="Arial"/>
              </a:rPr>
              <a:t/>
            </a:r>
            <a:br>
              <a:rPr lang="el-GR" sz="2800" dirty="0">
                <a:latin typeface="Arial"/>
                <a:cs typeface="Arial"/>
              </a:rPr>
            </a:br>
            <a:r>
              <a:rPr lang="el-GR" sz="2800" dirty="0">
                <a:latin typeface="Arial"/>
                <a:cs typeface="Arial"/>
              </a:rPr>
              <a:t>Άσκηση </a:t>
            </a:r>
            <a:r>
              <a:rPr lang="en-GB" sz="2800" dirty="0" smtClean="0">
                <a:latin typeface="Arial"/>
                <a:cs typeface="Arial"/>
              </a:rPr>
              <a:t>5:</a:t>
            </a:r>
            <a:endParaRPr lang="en-US" sz="2800" dirty="0">
              <a:latin typeface="Arial"/>
              <a:cs typeface="Arial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5058296"/>
          </a:xfrm>
        </p:spPr>
        <p:txBody>
          <a:bodyPr>
            <a:normAutofit lnSpcReduction="10000"/>
          </a:bodyPr>
          <a:lstStyle/>
          <a:p>
            <a:r>
              <a:rPr lang="el-GR" sz="1900" dirty="0" smtClean="0">
                <a:latin typeface="Arial"/>
                <a:cs typeface="Arial"/>
              </a:rPr>
              <a:t>Σε συνέχεια της προηγούμενης άσκησης, </a:t>
            </a:r>
            <a:r>
              <a:rPr lang="el-GR" sz="1900" dirty="0">
                <a:latin typeface="Arial"/>
                <a:cs typeface="Arial"/>
              </a:rPr>
              <a:t>β</a:t>
            </a:r>
            <a:r>
              <a:rPr lang="el-GR" sz="1900" dirty="0" smtClean="0">
                <a:latin typeface="Arial"/>
                <a:cs typeface="Arial"/>
              </a:rPr>
              <a:t>ρίσκεστε </a:t>
            </a:r>
            <a:r>
              <a:rPr lang="el-GR" sz="1900" dirty="0">
                <a:latin typeface="Arial"/>
                <a:cs typeface="Arial"/>
              </a:rPr>
              <a:t>στο </a:t>
            </a:r>
            <a:r>
              <a:rPr lang="en-GB" sz="1900" dirty="0">
                <a:latin typeface="Arial"/>
                <a:cs typeface="Arial"/>
              </a:rPr>
              <a:t>COMMAND MODE</a:t>
            </a:r>
            <a:r>
              <a:rPr lang="en-GB" sz="1900" dirty="0" smtClean="0">
                <a:latin typeface="Arial"/>
                <a:cs typeface="Arial"/>
              </a:rPr>
              <a:t>.</a:t>
            </a:r>
            <a:endParaRPr lang="el-GR" sz="1900" dirty="0" smtClean="0">
              <a:latin typeface="Arial"/>
              <a:cs typeface="Arial"/>
            </a:endParaRPr>
          </a:p>
          <a:p>
            <a:endParaRPr lang="el-GR" sz="1900" dirty="0">
              <a:latin typeface="Arial"/>
              <a:cs typeface="Arial"/>
            </a:endParaRPr>
          </a:p>
          <a:p>
            <a:r>
              <a:rPr lang="el-GR" sz="1900" dirty="0" smtClean="0">
                <a:latin typeface="Arial"/>
                <a:cs typeface="Arial"/>
              </a:rPr>
              <a:t>Θέλετε να αντικαταστήσετε την τιμή 5 με την λέξη </a:t>
            </a:r>
            <a:r>
              <a:rPr lang="en-GB" sz="1900" dirty="0" smtClean="0">
                <a:latin typeface="Arial"/>
                <a:cs typeface="Arial"/>
              </a:rPr>
              <a:t>final.</a:t>
            </a:r>
          </a:p>
          <a:p>
            <a:endParaRPr lang="en-GB" sz="1900" dirty="0">
              <a:latin typeface="Arial"/>
              <a:cs typeface="Arial"/>
            </a:endParaRPr>
          </a:p>
          <a:p>
            <a:r>
              <a:rPr lang="el-GR" sz="1900" dirty="0" smtClean="0">
                <a:latin typeface="Arial"/>
                <a:cs typeface="Arial"/>
              </a:rPr>
              <a:t>Πάτε στο </a:t>
            </a:r>
            <a:r>
              <a:rPr lang="en-GB" sz="1900" dirty="0" smtClean="0">
                <a:latin typeface="Arial"/>
                <a:cs typeface="Arial"/>
              </a:rPr>
              <a:t>LAST LINE MODE </a:t>
            </a:r>
            <a:r>
              <a:rPr lang="el-GR" sz="1900" dirty="0" smtClean="0">
                <a:latin typeface="Arial"/>
                <a:cs typeface="Arial"/>
              </a:rPr>
              <a:t>και πληκτρολογείτε</a:t>
            </a:r>
            <a:r>
              <a:rPr lang="en-GB" sz="1900" dirty="0" smtClean="0">
                <a:latin typeface="Arial"/>
                <a:cs typeface="Arial"/>
              </a:rPr>
              <a:t>:</a:t>
            </a:r>
          </a:p>
          <a:p>
            <a:r>
              <a:rPr lang="en-GB" sz="1900" dirty="0" smtClean="0">
                <a:solidFill>
                  <a:srgbClr val="FF0000"/>
                </a:solidFill>
                <a:latin typeface="Arial"/>
                <a:cs typeface="Arial"/>
              </a:rPr>
              <a:t>%s/5/final/g</a:t>
            </a:r>
          </a:p>
          <a:p>
            <a:endParaRPr lang="en-GB" sz="1900" dirty="0">
              <a:latin typeface="Arial"/>
              <a:cs typeface="Arial"/>
            </a:endParaRPr>
          </a:p>
          <a:p>
            <a:r>
              <a:rPr lang="el-GR" sz="1900" dirty="0" smtClean="0">
                <a:latin typeface="Arial"/>
                <a:cs typeface="Arial"/>
              </a:rPr>
              <a:t>Το </a:t>
            </a:r>
            <a:r>
              <a:rPr lang="en-GB" sz="1900" dirty="0" smtClean="0">
                <a:latin typeface="Arial"/>
                <a:cs typeface="Arial"/>
              </a:rPr>
              <a:t>s </a:t>
            </a:r>
            <a:r>
              <a:rPr lang="el-GR" sz="1900" dirty="0" smtClean="0">
                <a:latin typeface="Arial"/>
                <a:cs typeface="Arial"/>
              </a:rPr>
              <a:t>σημαίνει </a:t>
            </a:r>
            <a:r>
              <a:rPr lang="en-GB" sz="1900" dirty="0" smtClean="0">
                <a:latin typeface="Arial"/>
                <a:cs typeface="Arial"/>
              </a:rPr>
              <a:t>substitute. </a:t>
            </a:r>
            <a:r>
              <a:rPr lang="el-GR" sz="1900" dirty="0" smtClean="0">
                <a:latin typeface="Arial"/>
                <a:cs typeface="Arial"/>
              </a:rPr>
              <a:t>Μεταξύ της πρώτης και δεύτερης </a:t>
            </a:r>
            <a:r>
              <a:rPr lang="en-GB" sz="1900" dirty="0" smtClean="0">
                <a:latin typeface="Arial"/>
                <a:cs typeface="Arial"/>
              </a:rPr>
              <a:t>/ </a:t>
            </a:r>
            <a:r>
              <a:rPr lang="el-GR" sz="1900" dirty="0" smtClean="0">
                <a:latin typeface="Arial"/>
                <a:cs typeface="Arial"/>
              </a:rPr>
              <a:t>εισάγετε τον ή τους χαρακτήρες που θέλετε να αντικατασταθούν, ενώ μεταξύ της δεύτερης και τρίτης / εισάγετε τον ή τους χαρακτήρες που θέλετε να αντικαταστήσουν τους πρώτους.</a:t>
            </a:r>
          </a:p>
          <a:p>
            <a:r>
              <a:rPr lang="el-GR" sz="1900" dirty="0" smtClean="0">
                <a:latin typeface="Arial"/>
                <a:cs typeface="Arial"/>
              </a:rPr>
              <a:t>το </a:t>
            </a:r>
            <a:r>
              <a:rPr lang="en-GB" sz="1900" dirty="0" smtClean="0">
                <a:latin typeface="Arial"/>
                <a:cs typeface="Arial"/>
              </a:rPr>
              <a:t>% </a:t>
            </a:r>
            <a:r>
              <a:rPr lang="el-GR" sz="1900" dirty="0" smtClean="0">
                <a:latin typeface="Arial"/>
                <a:cs typeface="Arial"/>
              </a:rPr>
              <a:t>σημαίνει αντικατάσταση</a:t>
            </a:r>
            <a:r>
              <a:rPr lang="en-GB" sz="1900" dirty="0" smtClean="0">
                <a:latin typeface="Arial"/>
                <a:cs typeface="Arial"/>
              </a:rPr>
              <a:t> </a:t>
            </a:r>
            <a:r>
              <a:rPr lang="el-GR" sz="1900" dirty="0" smtClean="0">
                <a:latin typeface="Arial"/>
                <a:cs typeface="Arial"/>
              </a:rPr>
              <a:t>σε όλες τις γραμμές</a:t>
            </a:r>
          </a:p>
          <a:p>
            <a:r>
              <a:rPr lang="el-GR" sz="1900" dirty="0">
                <a:latin typeface="Arial"/>
                <a:cs typeface="Arial"/>
              </a:rPr>
              <a:t>Το </a:t>
            </a:r>
            <a:r>
              <a:rPr lang="en-GB" sz="1900" dirty="0">
                <a:latin typeface="Arial"/>
                <a:cs typeface="Arial"/>
              </a:rPr>
              <a:t>g </a:t>
            </a:r>
            <a:r>
              <a:rPr lang="el-GR" sz="1900" dirty="0">
                <a:latin typeface="Arial"/>
                <a:cs typeface="Arial"/>
              </a:rPr>
              <a:t>σημαίνει </a:t>
            </a:r>
            <a:r>
              <a:rPr lang="en-GB" sz="1900" dirty="0" smtClean="0">
                <a:latin typeface="Arial"/>
                <a:cs typeface="Arial"/>
              </a:rPr>
              <a:t>global</a:t>
            </a:r>
            <a:r>
              <a:rPr lang="el-GR" sz="1900" dirty="0" smtClean="0">
                <a:latin typeface="Arial"/>
                <a:cs typeface="Arial"/>
              </a:rPr>
              <a:t>, δηλαδή αντικατάσταση περισσότερες από μια φορές στην ίδια γραμμή, εφόσον υπάρχει.</a:t>
            </a:r>
          </a:p>
          <a:p>
            <a:r>
              <a:rPr lang="el-GR" sz="1900" dirty="0" smtClean="0">
                <a:solidFill>
                  <a:srgbClr val="000000"/>
                </a:solidFill>
                <a:latin typeface="Arial"/>
                <a:cs typeface="Arial"/>
              </a:rPr>
              <a:t>Τερματίστε </a:t>
            </a:r>
            <a:r>
              <a:rPr lang="el-GR" sz="1900" dirty="0">
                <a:solidFill>
                  <a:srgbClr val="000000"/>
                </a:solidFill>
                <a:latin typeface="Arial"/>
                <a:cs typeface="Arial"/>
              </a:rPr>
              <a:t>το </a:t>
            </a:r>
            <a:r>
              <a:rPr lang="en-GB" sz="1900" dirty="0" smtClean="0">
                <a:solidFill>
                  <a:srgbClr val="000000"/>
                </a:solidFill>
                <a:latin typeface="Arial"/>
                <a:cs typeface="Arial"/>
              </a:rPr>
              <a:t>vi</a:t>
            </a:r>
            <a:r>
              <a:rPr lang="el-GR" sz="1900" dirty="0" smtClean="0">
                <a:solidFill>
                  <a:srgbClr val="000000"/>
                </a:solidFill>
                <a:latin typeface="Arial"/>
                <a:cs typeface="Arial"/>
              </a:rPr>
              <a:t> δίχως να αποθηκεύσετε τις αλλαγές.</a:t>
            </a:r>
            <a:endParaRPr lang="el-GR" sz="1900" dirty="0">
              <a:latin typeface="Arial"/>
              <a:cs typeface="Arial"/>
            </a:endParaRPr>
          </a:p>
          <a:p>
            <a:endParaRPr lang="el-GR" sz="1900" dirty="0" smtClean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867784774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>
                <a:latin typeface="Arial"/>
                <a:cs typeface="Arial"/>
              </a:rPr>
              <a:t>vi editor</a:t>
            </a:r>
            <a:r>
              <a:rPr lang="el-GR" sz="2800" dirty="0">
                <a:latin typeface="Arial"/>
                <a:cs typeface="Arial"/>
              </a:rPr>
              <a:t/>
            </a:r>
            <a:br>
              <a:rPr lang="el-GR" sz="2800" dirty="0">
                <a:latin typeface="Arial"/>
                <a:cs typeface="Arial"/>
              </a:rPr>
            </a:br>
            <a:r>
              <a:rPr lang="el-GR" sz="2800" dirty="0">
                <a:latin typeface="Arial"/>
                <a:cs typeface="Arial"/>
              </a:rPr>
              <a:t>Άσκηση </a:t>
            </a:r>
            <a:r>
              <a:rPr lang="el-GR" sz="2800" dirty="0" smtClean="0">
                <a:latin typeface="Arial"/>
                <a:cs typeface="Arial"/>
              </a:rPr>
              <a:t>6</a:t>
            </a:r>
            <a:r>
              <a:rPr lang="en-GB" sz="2800" dirty="0" smtClean="0">
                <a:latin typeface="Arial"/>
                <a:cs typeface="Arial"/>
              </a:rPr>
              <a:t>:</a:t>
            </a:r>
            <a:endParaRPr lang="en-US" sz="2800" dirty="0">
              <a:latin typeface="Arial"/>
              <a:cs typeface="Arial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sz="1800" dirty="0" smtClean="0">
                <a:latin typeface="Arial"/>
                <a:cs typeface="Arial"/>
              </a:rPr>
              <a:t>Δημιουργείστε ένα νέο </a:t>
            </a:r>
            <a:r>
              <a:rPr lang="en-GB" sz="1800" dirty="0" smtClean="0">
                <a:latin typeface="Arial"/>
                <a:cs typeface="Arial"/>
              </a:rPr>
              <a:t>file</a:t>
            </a:r>
            <a:r>
              <a:rPr lang="el-GR" sz="1800" dirty="0" smtClean="0">
                <a:latin typeface="Arial"/>
                <a:cs typeface="Arial"/>
              </a:rPr>
              <a:t> με το δικό σας περιεχόμενο</a:t>
            </a:r>
            <a:r>
              <a:rPr lang="en-GB" sz="1800" dirty="0" smtClean="0">
                <a:latin typeface="Arial"/>
                <a:cs typeface="Arial"/>
              </a:rPr>
              <a:t> </a:t>
            </a:r>
            <a:r>
              <a:rPr lang="el-GR" sz="1800" dirty="0" smtClean="0">
                <a:latin typeface="Arial"/>
                <a:cs typeface="Arial"/>
              </a:rPr>
              <a:t>και χρησιμοποιήστε όλες τις προηγούμενες εντολές που μάθατε για το </a:t>
            </a:r>
            <a:r>
              <a:rPr lang="en-GB" sz="1800" dirty="0" smtClean="0">
                <a:latin typeface="Arial"/>
                <a:cs typeface="Arial"/>
              </a:rPr>
              <a:t>vi.</a:t>
            </a:r>
          </a:p>
        </p:txBody>
      </p:sp>
    </p:spTree>
    <p:extLst>
      <p:ext uri="{BB962C8B-B14F-4D97-AF65-F5344CB8AC3E}">
        <p14:creationId xmlns:p14="http://schemas.microsoft.com/office/powerpoint/2010/main" val="2792564862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76724"/>
          </a:xfrm>
        </p:spPr>
        <p:txBody>
          <a:bodyPr>
            <a:normAutofit/>
          </a:bodyPr>
          <a:lstStyle/>
          <a:p>
            <a:r>
              <a:rPr lang="en-US" sz="2800" dirty="0" err="1" smtClean="0">
                <a:latin typeface="Arial"/>
                <a:cs typeface="Arial"/>
              </a:rPr>
              <a:t>Awk</a:t>
            </a:r>
            <a:r>
              <a:rPr lang="en-US" sz="2800" dirty="0" smtClean="0">
                <a:latin typeface="Arial"/>
                <a:cs typeface="Arial"/>
              </a:rPr>
              <a:t>:</a:t>
            </a:r>
            <a:r>
              <a:rPr lang="el-GR" sz="2800" dirty="0" smtClean="0">
                <a:latin typeface="Arial"/>
                <a:cs typeface="Arial"/>
              </a:rPr>
              <a:t> Επιλογή στήλης από ένα αρχείο</a:t>
            </a:r>
            <a:endParaRPr lang="en-US" sz="2800" dirty="0">
              <a:latin typeface="Arial"/>
              <a:cs typeface="Arial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51361"/>
            <a:ext cx="8229600" cy="5526875"/>
          </a:xfrm>
        </p:spPr>
        <p:txBody>
          <a:bodyPr>
            <a:normAutofit fontScale="92500" lnSpcReduction="20000"/>
          </a:bodyPr>
          <a:lstStyle/>
          <a:p>
            <a:r>
              <a:rPr lang="el-GR" sz="1800" dirty="0" smtClean="0">
                <a:latin typeface="Arial"/>
                <a:cs typeface="Arial"/>
              </a:rPr>
              <a:t>Βρίσκεστε στο ίδιο </a:t>
            </a:r>
            <a:r>
              <a:rPr lang="en-GB" sz="1800" dirty="0" smtClean="0">
                <a:latin typeface="Arial"/>
                <a:cs typeface="Arial"/>
              </a:rPr>
              <a:t>directory </a:t>
            </a:r>
            <a:r>
              <a:rPr lang="el-GR" sz="1800" dirty="0" smtClean="0">
                <a:latin typeface="Arial"/>
                <a:cs typeface="Arial"/>
              </a:rPr>
              <a:t>με το </a:t>
            </a:r>
            <a:r>
              <a:rPr lang="en-GB" sz="1800" dirty="0" smtClean="0">
                <a:latin typeface="Arial"/>
                <a:cs typeface="Arial"/>
              </a:rPr>
              <a:t>test1</a:t>
            </a:r>
            <a:r>
              <a:rPr lang="el-GR" sz="1800" dirty="0" smtClean="0">
                <a:latin typeface="Arial"/>
                <a:cs typeface="Arial"/>
              </a:rPr>
              <a:t>, μέσα στο οποίο έχετε τις πληροφορίες για 5 φίλους σας.</a:t>
            </a:r>
            <a:endParaRPr lang="en-GB" sz="1800" dirty="0" smtClean="0">
              <a:latin typeface="Arial"/>
              <a:cs typeface="Arial"/>
            </a:endParaRPr>
          </a:p>
          <a:p>
            <a:r>
              <a:rPr lang="el-GR" sz="1800" dirty="0" smtClean="0">
                <a:latin typeface="Arial"/>
                <a:cs typeface="Arial"/>
              </a:rPr>
              <a:t>Θέλετε να δείτε μόνο τα ονόματα</a:t>
            </a:r>
            <a:r>
              <a:rPr lang="en-GB" sz="1800" dirty="0" smtClean="0">
                <a:latin typeface="Arial"/>
                <a:cs typeface="Arial"/>
              </a:rPr>
              <a:t> </a:t>
            </a:r>
            <a:r>
              <a:rPr lang="el-GR" sz="1800" dirty="0" smtClean="0">
                <a:latin typeface="Arial"/>
                <a:cs typeface="Arial"/>
              </a:rPr>
              <a:t>που υπάρχουν μέσα στο</a:t>
            </a:r>
            <a:r>
              <a:rPr lang="en-GB" sz="1800" dirty="0" smtClean="0">
                <a:latin typeface="Arial"/>
                <a:cs typeface="Arial"/>
              </a:rPr>
              <a:t> test1.</a:t>
            </a:r>
          </a:p>
          <a:p>
            <a:r>
              <a:rPr lang="el-GR" sz="1800" dirty="0" smtClean="0">
                <a:latin typeface="Arial"/>
                <a:cs typeface="Arial"/>
              </a:rPr>
              <a:t>Από το </a:t>
            </a:r>
            <a:r>
              <a:rPr lang="en-GB" sz="1800" dirty="0" smtClean="0">
                <a:latin typeface="Arial"/>
                <a:cs typeface="Arial"/>
              </a:rPr>
              <a:t>terminal, </a:t>
            </a:r>
            <a:r>
              <a:rPr lang="el-GR" sz="1800" dirty="0" smtClean="0">
                <a:latin typeface="Arial"/>
                <a:cs typeface="Arial"/>
              </a:rPr>
              <a:t>πληκτρολογείτε</a:t>
            </a:r>
            <a:r>
              <a:rPr lang="en-GB" sz="1800" dirty="0" smtClean="0">
                <a:latin typeface="Arial"/>
                <a:cs typeface="Arial"/>
              </a:rPr>
              <a:t>:</a:t>
            </a:r>
          </a:p>
          <a:p>
            <a:r>
              <a:rPr lang="en-GB" sz="1800" dirty="0" err="1" smtClean="0">
                <a:solidFill>
                  <a:srgbClr val="FF0000"/>
                </a:solidFill>
                <a:latin typeface="Arial"/>
                <a:cs typeface="Arial"/>
              </a:rPr>
              <a:t>awk</a:t>
            </a:r>
            <a:r>
              <a:rPr lang="en-GB" sz="1800" dirty="0" smtClean="0">
                <a:solidFill>
                  <a:srgbClr val="FF0000"/>
                </a:solidFill>
                <a:latin typeface="Arial"/>
                <a:cs typeface="Arial"/>
              </a:rPr>
              <a:t> ‘{print $1}’ test1</a:t>
            </a:r>
          </a:p>
          <a:p>
            <a:r>
              <a:rPr lang="en-GB" sz="1800" dirty="0" smtClean="0">
                <a:latin typeface="Arial"/>
                <a:cs typeface="Arial"/>
              </a:rPr>
              <a:t>To $1 </a:t>
            </a:r>
            <a:r>
              <a:rPr lang="el-GR" sz="1800" dirty="0" smtClean="0">
                <a:latin typeface="Arial"/>
                <a:cs typeface="Arial"/>
              </a:rPr>
              <a:t>σημαίνει ότι θέλετε να κάνετε </a:t>
            </a:r>
            <a:r>
              <a:rPr lang="en-GB" sz="1800" dirty="0" smtClean="0">
                <a:latin typeface="Arial"/>
                <a:cs typeface="Arial"/>
              </a:rPr>
              <a:t>print </a:t>
            </a:r>
            <a:r>
              <a:rPr lang="el-GR" sz="1800" dirty="0" smtClean="0">
                <a:latin typeface="Arial"/>
                <a:cs typeface="Arial"/>
              </a:rPr>
              <a:t>μόνο την </a:t>
            </a:r>
            <a:r>
              <a:rPr lang="el-GR" sz="1800" b="1" u="sng" dirty="0" smtClean="0">
                <a:latin typeface="Arial"/>
                <a:cs typeface="Arial"/>
              </a:rPr>
              <a:t>πρώτη στήλη</a:t>
            </a:r>
            <a:r>
              <a:rPr lang="el-GR" sz="1800" dirty="0" smtClean="0">
                <a:latin typeface="Arial"/>
                <a:cs typeface="Arial"/>
              </a:rPr>
              <a:t> του </a:t>
            </a:r>
            <a:r>
              <a:rPr lang="en-GB" sz="1800" dirty="0" smtClean="0">
                <a:latin typeface="Arial"/>
                <a:cs typeface="Arial"/>
              </a:rPr>
              <a:t>test1.</a:t>
            </a:r>
          </a:p>
          <a:p>
            <a:r>
              <a:rPr lang="el-GR" sz="1800" dirty="0" smtClean="0">
                <a:latin typeface="Arial"/>
                <a:cs typeface="Arial"/>
              </a:rPr>
              <a:t>Αν θέλατε να κάνετε </a:t>
            </a:r>
            <a:r>
              <a:rPr lang="en-GB" sz="1800" dirty="0" smtClean="0">
                <a:latin typeface="Arial"/>
                <a:cs typeface="Arial"/>
              </a:rPr>
              <a:t>print </a:t>
            </a:r>
            <a:r>
              <a:rPr lang="el-GR" sz="1800" dirty="0" smtClean="0">
                <a:latin typeface="Arial"/>
                <a:cs typeface="Arial"/>
              </a:rPr>
              <a:t>μόνο την δεύτερη στήλη, θα χρησιμοποιούσατε το </a:t>
            </a:r>
            <a:r>
              <a:rPr lang="en-GB" sz="1800" dirty="0" smtClean="0">
                <a:latin typeface="Arial"/>
                <a:cs typeface="Arial"/>
              </a:rPr>
              <a:t>$2.</a:t>
            </a:r>
          </a:p>
          <a:p>
            <a:r>
              <a:rPr lang="el-GR" sz="1800" dirty="0" smtClean="0">
                <a:latin typeface="Arial"/>
                <a:cs typeface="Arial"/>
              </a:rPr>
              <a:t>Εκτελέστε μια εντολή που να κάνει </a:t>
            </a:r>
            <a:r>
              <a:rPr lang="en-GB" sz="1800" dirty="0" smtClean="0">
                <a:latin typeface="Arial"/>
                <a:cs typeface="Arial"/>
              </a:rPr>
              <a:t>print </a:t>
            </a:r>
            <a:r>
              <a:rPr lang="el-GR" sz="1800" dirty="0" smtClean="0">
                <a:latin typeface="Arial"/>
                <a:cs typeface="Arial"/>
              </a:rPr>
              <a:t>στο </a:t>
            </a:r>
            <a:r>
              <a:rPr lang="en-GB" sz="1800" dirty="0" smtClean="0">
                <a:latin typeface="Arial"/>
                <a:cs typeface="Arial"/>
              </a:rPr>
              <a:t>terminal </a:t>
            </a:r>
            <a:r>
              <a:rPr lang="el-GR" sz="1800" dirty="0" smtClean="0">
                <a:latin typeface="Arial"/>
                <a:cs typeface="Arial"/>
              </a:rPr>
              <a:t>τις δύο πρώτες στήλες.</a:t>
            </a:r>
          </a:p>
          <a:p>
            <a:r>
              <a:rPr lang="el-GR" sz="1800" dirty="0" smtClean="0">
                <a:latin typeface="Arial"/>
                <a:cs typeface="Arial"/>
              </a:rPr>
              <a:t>Θέλετε να βάλετε μόνο τα ονόματα</a:t>
            </a:r>
            <a:r>
              <a:rPr lang="en-GB" sz="1800" dirty="0" smtClean="0">
                <a:latin typeface="Arial"/>
                <a:cs typeface="Arial"/>
              </a:rPr>
              <a:t> (</a:t>
            </a:r>
            <a:r>
              <a:rPr lang="el-GR" sz="1800" dirty="0" smtClean="0">
                <a:latin typeface="Arial"/>
                <a:cs typeface="Arial"/>
              </a:rPr>
              <a:t>πρώτη στήλη</a:t>
            </a:r>
            <a:r>
              <a:rPr lang="en-GB" sz="1800" dirty="0" smtClean="0">
                <a:latin typeface="Arial"/>
                <a:cs typeface="Arial"/>
              </a:rPr>
              <a:t>)</a:t>
            </a:r>
            <a:r>
              <a:rPr lang="el-GR" sz="1800" dirty="0" smtClean="0">
                <a:latin typeface="Arial"/>
                <a:cs typeface="Arial"/>
              </a:rPr>
              <a:t> σε ένα άλλο </a:t>
            </a:r>
            <a:r>
              <a:rPr lang="en-GB" sz="1800" dirty="0" smtClean="0">
                <a:latin typeface="Arial"/>
                <a:cs typeface="Arial"/>
              </a:rPr>
              <a:t>file </a:t>
            </a:r>
            <a:r>
              <a:rPr lang="el-GR" sz="1800" dirty="0" smtClean="0">
                <a:latin typeface="Arial"/>
                <a:cs typeface="Arial"/>
              </a:rPr>
              <a:t>με το όνομα </a:t>
            </a:r>
            <a:r>
              <a:rPr lang="en-GB" sz="1800" dirty="0" err="1" smtClean="0">
                <a:latin typeface="Arial"/>
                <a:cs typeface="Arial"/>
              </a:rPr>
              <a:t>names.txt</a:t>
            </a:r>
            <a:endParaRPr lang="en-GB" sz="1800" dirty="0">
              <a:latin typeface="Arial"/>
              <a:cs typeface="Arial"/>
            </a:endParaRPr>
          </a:p>
          <a:p>
            <a:r>
              <a:rPr lang="el-GR" sz="1800" dirty="0" smtClean="0">
                <a:latin typeface="Arial"/>
                <a:cs typeface="Arial"/>
              </a:rPr>
              <a:t>Πληκτρολογείτε</a:t>
            </a:r>
            <a:r>
              <a:rPr lang="en-GB" sz="1800" dirty="0" smtClean="0">
                <a:latin typeface="Arial"/>
                <a:cs typeface="Arial"/>
              </a:rPr>
              <a:t>:</a:t>
            </a:r>
          </a:p>
          <a:p>
            <a:r>
              <a:rPr lang="en-GB" sz="1800" dirty="0" err="1">
                <a:solidFill>
                  <a:srgbClr val="FF0000"/>
                </a:solidFill>
                <a:latin typeface="Arial"/>
                <a:cs typeface="Arial"/>
              </a:rPr>
              <a:t>awk</a:t>
            </a:r>
            <a:r>
              <a:rPr lang="en-GB" sz="1800" dirty="0">
                <a:solidFill>
                  <a:srgbClr val="FF0000"/>
                </a:solidFill>
                <a:latin typeface="Arial"/>
                <a:cs typeface="Arial"/>
              </a:rPr>
              <a:t> ‘{print $1}’ </a:t>
            </a:r>
            <a:r>
              <a:rPr lang="en-GB" sz="1800" dirty="0" smtClean="0">
                <a:solidFill>
                  <a:srgbClr val="FF0000"/>
                </a:solidFill>
                <a:latin typeface="Arial"/>
                <a:cs typeface="Arial"/>
              </a:rPr>
              <a:t>test1 &gt; </a:t>
            </a:r>
            <a:r>
              <a:rPr lang="en-GB" sz="1800" dirty="0" err="1" smtClean="0">
                <a:solidFill>
                  <a:srgbClr val="FF0000"/>
                </a:solidFill>
                <a:latin typeface="Arial"/>
                <a:cs typeface="Arial"/>
              </a:rPr>
              <a:t>names.txt</a:t>
            </a:r>
            <a:endParaRPr lang="el-GR" sz="1800" dirty="0" smtClean="0">
              <a:solidFill>
                <a:srgbClr val="FF0000"/>
              </a:solidFill>
              <a:latin typeface="Arial"/>
              <a:cs typeface="Arial"/>
            </a:endParaRPr>
          </a:p>
          <a:p>
            <a:r>
              <a:rPr lang="el-GR" sz="1800" dirty="0" smtClean="0">
                <a:latin typeface="Arial"/>
                <a:cs typeface="Arial"/>
              </a:rPr>
              <a:t>Το σύμβολο &gt; σημαίνει ότι το </a:t>
            </a:r>
            <a:r>
              <a:rPr lang="en-GB" sz="1800" dirty="0" smtClean="0">
                <a:latin typeface="Arial"/>
                <a:cs typeface="Arial"/>
              </a:rPr>
              <a:t>output </a:t>
            </a:r>
            <a:r>
              <a:rPr lang="el-GR" sz="1800" dirty="0" smtClean="0">
                <a:latin typeface="Arial"/>
                <a:cs typeface="Arial"/>
              </a:rPr>
              <a:t>από μια εντολή, αντί να εμφανιστεί στο </a:t>
            </a:r>
            <a:r>
              <a:rPr lang="en-GB" sz="1800" dirty="0" smtClean="0">
                <a:latin typeface="Arial"/>
                <a:cs typeface="Arial"/>
              </a:rPr>
              <a:t>terminal, </a:t>
            </a:r>
            <a:r>
              <a:rPr lang="el-GR" sz="1800" dirty="0" smtClean="0">
                <a:latin typeface="Arial"/>
                <a:cs typeface="Arial"/>
              </a:rPr>
              <a:t>οδηγείται μέσα σε ένα </a:t>
            </a:r>
            <a:r>
              <a:rPr lang="en-GB" sz="1800" dirty="0" smtClean="0">
                <a:latin typeface="Arial"/>
                <a:cs typeface="Arial"/>
              </a:rPr>
              <a:t>file </a:t>
            </a:r>
            <a:r>
              <a:rPr lang="el-GR" sz="1800" dirty="0" smtClean="0">
                <a:latin typeface="Arial"/>
                <a:cs typeface="Arial"/>
              </a:rPr>
              <a:t>που μπορεί ήδη να υπάρχει, ή να μην υπάρχει και να δημιουργείται τώρα. Αν ο φάκελος </a:t>
            </a:r>
            <a:r>
              <a:rPr lang="en-GB" sz="1800" dirty="0" err="1" smtClean="0">
                <a:latin typeface="Arial"/>
                <a:cs typeface="Arial"/>
              </a:rPr>
              <a:t>names.txt</a:t>
            </a:r>
            <a:r>
              <a:rPr lang="en-GB" sz="1800" dirty="0" smtClean="0">
                <a:latin typeface="Arial"/>
                <a:cs typeface="Arial"/>
              </a:rPr>
              <a:t> </a:t>
            </a:r>
            <a:r>
              <a:rPr lang="el-GR" sz="1800" dirty="0" smtClean="0">
                <a:latin typeface="Arial"/>
                <a:cs typeface="Arial"/>
              </a:rPr>
              <a:t>ήδη υπήρχε πριν την εντολή, το σύμβολο &gt; θα έκανε </a:t>
            </a:r>
            <a:r>
              <a:rPr lang="en-GB" sz="1800" dirty="0" smtClean="0">
                <a:latin typeface="Arial"/>
                <a:cs typeface="Arial"/>
              </a:rPr>
              <a:t>overwrite </a:t>
            </a:r>
            <a:r>
              <a:rPr lang="el-GR" sz="1800" dirty="0" smtClean="0">
                <a:latin typeface="Arial"/>
                <a:cs typeface="Arial"/>
              </a:rPr>
              <a:t>τα περιεχόμενα του </a:t>
            </a:r>
            <a:r>
              <a:rPr lang="en-GB" sz="1800" dirty="0" err="1" smtClean="0">
                <a:latin typeface="Arial"/>
                <a:cs typeface="Arial"/>
              </a:rPr>
              <a:t>names.txt</a:t>
            </a:r>
            <a:endParaRPr lang="en-GB" sz="1800" dirty="0" smtClean="0">
              <a:latin typeface="Arial"/>
              <a:cs typeface="Arial"/>
            </a:endParaRPr>
          </a:p>
          <a:p>
            <a:r>
              <a:rPr lang="el-GR" sz="1800" dirty="0" smtClean="0">
                <a:latin typeface="Arial"/>
                <a:cs typeface="Arial"/>
              </a:rPr>
              <a:t>Δείτε τα περιεχόμενα του </a:t>
            </a:r>
            <a:r>
              <a:rPr lang="en-GB" sz="1800" dirty="0" err="1" smtClean="0">
                <a:latin typeface="Arial"/>
                <a:cs typeface="Arial"/>
              </a:rPr>
              <a:t>names.txt</a:t>
            </a:r>
            <a:r>
              <a:rPr lang="en-GB" sz="1800" dirty="0" smtClean="0">
                <a:latin typeface="Arial"/>
                <a:cs typeface="Arial"/>
              </a:rPr>
              <a:t> </a:t>
            </a:r>
            <a:r>
              <a:rPr lang="el-GR" sz="1800" dirty="0" smtClean="0">
                <a:latin typeface="Arial"/>
                <a:cs typeface="Arial"/>
              </a:rPr>
              <a:t>με το </a:t>
            </a:r>
            <a:r>
              <a:rPr lang="en-GB" sz="1800" dirty="0" smtClean="0">
                <a:latin typeface="Arial"/>
                <a:cs typeface="Arial"/>
              </a:rPr>
              <a:t>vi</a:t>
            </a:r>
            <a:endParaRPr lang="el-GR" sz="1800" dirty="0" smtClean="0">
              <a:latin typeface="Arial"/>
              <a:cs typeface="Arial"/>
            </a:endParaRPr>
          </a:p>
          <a:p>
            <a:r>
              <a:rPr lang="el-GR" sz="1800" dirty="0" smtClean="0">
                <a:latin typeface="Arial"/>
                <a:cs typeface="Arial"/>
              </a:rPr>
              <a:t>Επαναλάβετε την προηγούμενη εντολή χρησιμοποιώντας όμως το σύμβολο &gt;&gt; αντί για &gt;</a:t>
            </a:r>
          </a:p>
          <a:p>
            <a:r>
              <a:rPr lang="el-GR" sz="1800" dirty="0">
                <a:latin typeface="Arial"/>
                <a:cs typeface="Arial"/>
              </a:rPr>
              <a:t>Δείτε </a:t>
            </a:r>
            <a:r>
              <a:rPr lang="el-GR" sz="1800" dirty="0" smtClean="0">
                <a:latin typeface="Arial"/>
                <a:cs typeface="Arial"/>
              </a:rPr>
              <a:t>πάλι τα </a:t>
            </a:r>
            <a:r>
              <a:rPr lang="el-GR" sz="1800" dirty="0">
                <a:latin typeface="Arial"/>
                <a:cs typeface="Arial"/>
              </a:rPr>
              <a:t>περιεχόμενα του </a:t>
            </a:r>
            <a:r>
              <a:rPr lang="en-GB" sz="1800" dirty="0" err="1">
                <a:latin typeface="Arial"/>
                <a:cs typeface="Arial"/>
              </a:rPr>
              <a:t>names.txt</a:t>
            </a:r>
            <a:r>
              <a:rPr lang="en-GB" sz="1800" dirty="0">
                <a:latin typeface="Arial"/>
                <a:cs typeface="Arial"/>
              </a:rPr>
              <a:t> </a:t>
            </a:r>
            <a:r>
              <a:rPr lang="el-GR" sz="1800" dirty="0">
                <a:latin typeface="Arial"/>
                <a:cs typeface="Arial"/>
              </a:rPr>
              <a:t>με το </a:t>
            </a:r>
            <a:r>
              <a:rPr lang="en-GB" sz="1800" dirty="0" smtClean="0">
                <a:latin typeface="Arial"/>
                <a:cs typeface="Arial"/>
              </a:rPr>
              <a:t>vi</a:t>
            </a:r>
            <a:r>
              <a:rPr lang="el-GR" sz="1800" dirty="0" smtClean="0">
                <a:latin typeface="Arial"/>
                <a:cs typeface="Arial"/>
              </a:rPr>
              <a:t>. Τι συνέβη τώρα</a:t>
            </a:r>
            <a:r>
              <a:rPr lang="en-GB" sz="1800" dirty="0" smtClean="0">
                <a:latin typeface="Arial"/>
                <a:cs typeface="Arial"/>
              </a:rPr>
              <a:t>; </a:t>
            </a:r>
            <a:r>
              <a:rPr lang="el-GR" sz="1800" dirty="0" smtClean="0">
                <a:latin typeface="Arial"/>
                <a:cs typeface="Arial"/>
              </a:rPr>
              <a:t>Τι γίνεται όταν χρησιμοποιώ το &gt;&gt;</a:t>
            </a:r>
            <a:endParaRPr lang="el-GR" sz="1800" dirty="0">
              <a:latin typeface="Arial"/>
              <a:cs typeface="Arial"/>
            </a:endParaRPr>
          </a:p>
          <a:p>
            <a:pPr marL="0" indent="0">
              <a:buNone/>
            </a:pPr>
            <a:endParaRPr lang="el-GR" sz="1800" dirty="0" smtClean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56898171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76724"/>
          </a:xfrm>
        </p:spPr>
        <p:txBody>
          <a:bodyPr>
            <a:normAutofit/>
          </a:bodyPr>
          <a:lstStyle/>
          <a:p>
            <a:r>
              <a:rPr lang="en-US" sz="2800" dirty="0" err="1" smtClean="0">
                <a:latin typeface="Arial"/>
                <a:cs typeface="Arial"/>
              </a:rPr>
              <a:t>Awk</a:t>
            </a:r>
            <a:r>
              <a:rPr lang="en-US" sz="2800" dirty="0" smtClean="0">
                <a:latin typeface="Arial"/>
                <a:cs typeface="Arial"/>
              </a:rPr>
              <a:t>:</a:t>
            </a:r>
            <a:r>
              <a:rPr lang="el-GR" sz="2800" dirty="0" smtClean="0">
                <a:latin typeface="Arial"/>
                <a:cs typeface="Arial"/>
              </a:rPr>
              <a:t> Επιλογή στήλης από ένα αρχείο</a:t>
            </a:r>
            <a:endParaRPr lang="en-US" sz="2800" dirty="0">
              <a:latin typeface="Arial"/>
              <a:cs typeface="Arial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71129" y="1660152"/>
            <a:ext cx="3031957" cy="4453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1800" dirty="0" err="1" smtClean="0">
                <a:solidFill>
                  <a:srgbClr val="FF0000"/>
                </a:solidFill>
                <a:latin typeface="Arial"/>
                <a:cs typeface="Arial"/>
              </a:rPr>
              <a:t>awk</a:t>
            </a:r>
            <a:r>
              <a:rPr lang="en-GB" sz="1800" dirty="0" smtClean="0">
                <a:solidFill>
                  <a:srgbClr val="FF0000"/>
                </a:solidFill>
                <a:latin typeface="Arial"/>
                <a:cs typeface="Arial"/>
              </a:rPr>
              <a:t> ‘{print $1}’ test1</a:t>
            </a:r>
            <a:r>
              <a:rPr lang="el-GR" sz="1800" dirty="0" smtClean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lang="en-GB" sz="1800" dirty="0" smtClean="0">
                <a:solidFill>
                  <a:srgbClr val="FF0000"/>
                </a:solidFill>
                <a:latin typeface="Arial"/>
                <a:cs typeface="Arial"/>
              </a:rPr>
              <a:t>&gt; test2</a:t>
            </a:r>
          </a:p>
          <a:p>
            <a:pPr marL="0" indent="0">
              <a:buNone/>
            </a:pPr>
            <a:endParaRPr lang="el-GR" sz="1800" dirty="0" smtClean="0">
              <a:latin typeface="Arial"/>
              <a:cs typeface="Arial"/>
            </a:endParaRPr>
          </a:p>
        </p:txBody>
      </p:sp>
      <p:sp>
        <p:nvSpPr>
          <p:cNvPr id="4" name="Folded Corner 3"/>
          <p:cNvSpPr/>
          <p:nvPr/>
        </p:nvSpPr>
        <p:spPr>
          <a:xfrm>
            <a:off x="4568880" y="1470527"/>
            <a:ext cx="989263" cy="1497263"/>
          </a:xfrm>
          <a:prstGeom prst="foldedCorner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latin typeface="Arial"/>
                <a:cs typeface="Arial"/>
              </a:rPr>
              <a:t>A</a:t>
            </a:r>
            <a:r>
              <a:rPr lang="en-GB" dirty="0" smtClean="0">
                <a:latin typeface="Arial"/>
                <a:cs typeface="Arial"/>
              </a:rPr>
              <a:t>1</a:t>
            </a:r>
          </a:p>
          <a:p>
            <a:pPr algn="ctr"/>
            <a:r>
              <a:rPr lang="en-GB" dirty="0">
                <a:latin typeface="Arial"/>
                <a:cs typeface="Arial"/>
              </a:rPr>
              <a:t>A</a:t>
            </a:r>
            <a:r>
              <a:rPr lang="en-GB" dirty="0" smtClean="0">
                <a:latin typeface="Arial"/>
                <a:cs typeface="Arial"/>
              </a:rPr>
              <a:t>2</a:t>
            </a:r>
          </a:p>
          <a:p>
            <a:pPr algn="ctr"/>
            <a:r>
              <a:rPr lang="en-GB" dirty="0">
                <a:latin typeface="Arial"/>
                <a:cs typeface="Arial"/>
              </a:rPr>
              <a:t>A</a:t>
            </a:r>
            <a:r>
              <a:rPr lang="en-GB" dirty="0" smtClean="0">
                <a:latin typeface="Arial"/>
                <a:cs typeface="Arial"/>
              </a:rPr>
              <a:t>3</a:t>
            </a:r>
          </a:p>
        </p:txBody>
      </p:sp>
      <p:sp>
        <p:nvSpPr>
          <p:cNvPr id="5" name="Right Arrow 4"/>
          <p:cNvSpPr/>
          <p:nvPr/>
        </p:nvSpPr>
        <p:spPr>
          <a:xfrm>
            <a:off x="1978327" y="2105527"/>
            <a:ext cx="2262071" cy="227263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/>
              <a:cs typeface="Arial"/>
            </a:endParaRPr>
          </a:p>
        </p:txBody>
      </p:sp>
      <p:sp>
        <p:nvSpPr>
          <p:cNvPr id="6" name="Folded Corner 5"/>
          <p:cNvSpPr/>
          <p:nvPr/>
        </p:nvSpPr>
        <p:spPr>
          <a:xfrm>
            <a:off x="457200" y="1470527"/>
            <a:ext cx="989263" cy="1497263"/>
          </a:xfrm>
          <a:prstGeom prst="foldedCorner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latin typeface="Arial"/>
                <a:cs typeface="Arial"/>
              </a:rPr>
              <a:t>A1   B1</a:t>
            </a:r>
          </a:p>
          <a:p>
            <a:pPr algn="ctr"/>
            <a:r>
              <a:rPr lang="en-GB" dirty="0" smtClean="0">
                <a:latin typeface="Arial"/>
                <a:cs typeface="Arial"/>
              </a:rPr>
              <a:t>A2   B2</a:t>
            </a:r>
          </a:p>
          <a:p>
            <a:pPr algn="ctr"/>
            <a:r>
              <a:rPr lang="en-GB" dirty="0" smtClean="0">
                <a:latin typeface="Arial"/>
                <a:cs typeface="Arial"/>
              </a:rPr>
              <a:t>A3   B3</a:t>
            </a:r>
          </a:p>
          <a:p>
            <a:pPr algn="ctr"/>
            <a:r>
              <a:rPr lang="en-GB" dirty="0">
                <a:latin typeface="Arial"/>
                <a:cs typeface="Arial"/>
              </a:rPr>
              <a:t>	</a:t>
            </a:r>
            <a:r>
              <a:rPr lang="en-GB" dirty="0" smtClean="0">
                <a:latin typeface="Arial"/>
                <a:cs typeface="Arial"/>
              </a:rPr>
              <a:t>   B4</a:t>
            </a:r>
          </a:p>
        </p:txBody>
      </p:sp>
      <p:sp>
        <p:nvSpPr>
          <p:cNvPr id="8" name="Folded Corner 7"/>
          <p:cNvSpPr/>
          <p:nvPr/>
        </p:nvSpPr>
        <p:spPr>
          <a:xfrm>
            <a:off x="4568880" y="4617454"/>
            <a:ext cx="989263" cy="1497263"/>
          </a:xfrm>
          <a:prstGeom prst="foldedCorner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 smtClean="0">
                <a:latin typeface="Arial"/>
                <a:cs typeface="Arial"/>
              </a:rPr>
              <a:t>Β</a:t>
            </a:r>
            <a:r>
              <a:rPr lang="en-GB" dirty="0" smtClean="0">
                <a:latin typeface="Arial"/>
                <a:cs typeface="Arial"/>
              </a:rPr>
              <a:t>1</a:t>
            </a:r>
          </a:p>
          <a:p>
            <a:pPr algn="ctr"/>
            <a:r>
              <a:rPr lang="el-GR" dirty="0" smtClean="0">
                <a:latin typeface="Arial"/>
                <a:cs typeface="Arial"/>
              </a:rPr>
              <a:t>Β</a:t>
            </a:r>
            <a:r>
              <a:rPr lang="en-GB" dirty="0" smtClean="0">
                <a:latin typeface="Arial"/>
                <a:cs typeface="Arial"/>
              </a:rPr>
              <a:t>2</a:t>
            </a:r>
          </a:p>
          <a:p>
            <a:pPr algn="ctr"/>
            <a:r>
              <a:rPr lang="el-GR" dirty="0" smtClean="0">
                <a:latin typeface="Arial"/>
                <a:cs typeface="Arial"/>
              </a:rPr>
              <a:t>Β</a:t>
            </a:r>
            <a:r>
              <a:rPr lang="en-GB" dirty="0" smtClean="0">
                <a:latin typeface="Arial"/>
                <a:cs typeface="Arial"/>
              </a:rPr>
              <a:t>3</a:t>
            </a:r>
            <a:endParaRPr lang="el-GR" dirty="0" smtClean="0">
              <a:latin typeface="Arial"/>
              <a:cs typeface="Arial"/>
            </a:endParaRPr>
          </a:p>
          <a:p>
            <a:pPr algn="ctr"/>
            <a:r>
              <a:rPr lang="el-GR" dirty="0" smtClean="0">
                <a:latin typeface="Arial"/>
                <a:cs typeface="Arial"/>
              </a:rPr>
              <a:t>Β4</a:t>
            </a:r>
            <a:endParaRPr lang="en-GB" dirty="0" smtClean="0">
              <a:latin typeface="Arial"/>
              <a:cs typeface="Arial"/>
            </a:endParaRPr>
          </a:p>
        </p:txBody>
      </p:sp>
      <p:sp>
        <p:nvSpPr>
          <p:cNvPr id="10" name="Folded Corner 9"/>
          <p:cNvSpPr/>
          <p:nvPr/>
        </p:nvSpPr>
        <p:spPr>
          <a:xfrm>
            <a:off x="457200" y="4617454"/>
            <a:ext cx="989263" cy="1497263"/>
          </a:xfrm>
          <a:prstGeom prst="foldedCorner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latin typeface="Arial"/>
                <a:cs typeface="Arial"/>
              </a:rPr>
              <a:t>A1   B1</a:t>
            </a:r>
          </a:p>
          <a:p>
            <a:pPr algn="ctr"/>
            <a:r>
              <a:rPr lang="en-GB" dirty="0" smtClean="0">
                <a:latin typeface="Arial"/>
                <a:cs typeface="Arial"/>
              </a:rPr>
              <a:t>A2   B2</a:t>
            </a:r>
          </a:p>
          <a:p>
            <a:pPr algn="ctr"/>
            <a:r>
              <a:rPr lang="en-GB" dirty="0" smtClean="0">
                <a:latin typeface="Arial"/>
                <a:cs typeface="Arial"/>
              </a:rPr>
              <a:t>A3   B3</a:t>
            </a:r>
          </a:p>
          <a:p>
            <a:pPr algn="ctr"/>
            <a:r>
              <a:rPr lang="en-GB" dirty="0">
                <a:latin typeface="Arial"/>
                <a:cs typeface="Arial"/>
              </a:rPr>
              <a:t>	</a:t>
            </a:r>
            <a:r>
              <a:rPr lang="en-GB" dirty="0" smtClean="0">
                <a:latin typeface="Arial"/>
                <a:cs typeface="Arial"/>
              </a:rPr>
              <a:t>   B4</a:t>
            </a:r>
          </a:p>
        </p:txBody>
      </p:sp>
      <p:sp>
        <p:nvSpPr>
          <p:cNvPr id="11" name="Rectangle 10"/>
          <p:cNvSpPr/>
          <p:nvPr/>
        </p:nvSpPr>
        <p:spPr>
          <a:xfrm>
            <a:off x="618686" y="1088107"/>
            <a:ext cx="68510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>
                <a:solidFill>
                  <a:srgbClr val="FF0000"/>
                </a:solidFill>
                <a:latin typeface="Arial"/>
                <a:cs typeface="Arial"/>
              </a:rPr>
              <a:t>test1</a:t>
            </a: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4667687" y="1088107"/>
            <a:ext cx="68510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 smtClean="0">
                <a:solidFill>
                  <a:srgbClr val="FF0000"/>
                </a:solidFill>
                <a:latin typeface="Arial"/>
                <a:cs typeface="Arial"/>
              </a:rPr>
              <a:t>test</a:t>
            </a:r>
            <a:r>
              <a:rPr lang="el-GR" dirty="0" smtClean="0">
                <a:solidFill>
                  <a:srgbClr val="FF0000"/>
                </a:solidFill>
                <a:latin typeface="Arial"/>
                <a:cs typeface="Arial"/>
              </a:rPr>
              <a:t>2</a:t>
            </a:r>
            <a:endParaRPr lang="en-US" dirty="0"/>
          </a:p>
        </p:txBody>
      </p:sp>
      <p:sp>
        <p:nvSpPr>
          <p:cNvPr id="13" name="Content Placeholder 2"/>
          <p:cNvSpPr txBox="1">
            <a:spLocks/>
          </p:cNvSpPr>
          <p:nvPr/>
        </p:nvSpPr>
        <p:spPr>
          <a:xfrm>
            <a:off x="1471129" y="5046676"/>
            <a:ext cx="3031957" cy="4453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/>
              <a:buNone/>
            </a:pPr>
            <a:r>
              <a:rPr lang="en-GB" sz="1800" dirty="0" err="1" smtClean="0">
                <a:solidFill>
                  <a:srgbClr val="FF0000"/>
                </a:solidFill>
                <a:latin typeface="Arial"/>
                <a:cs typeface="Arial"/>
              </a:rPr>
              <a:t>awk</a:t>
            </a:r>
            <a:r>
              <a:rPr lang="en-GB" sz="1800" dirty="0" smtClean="0">
                <a:solidFill>
                  <a:srgbClr val="FF0000"/>
                </a:solidFill>
                <a:latin typeface="Arial"/>
                <a:cs typeface="Arial"/>
              </a:rPr>
              <a:t> ‘{print $</a:t>
            </a:r>
            <a:r>
              <a:rPr lang="el-GR" sz="1800" dirty="0" smtClean="0">
                <a:solidFill>
                  <a:srgbClr val="FF0000"/>
                </a:solidFill>
                <a:latin typeface="Arial"/>
                <a:cs typeface="Arial"/>
              </a:rPr>
              <a:t>2</a:t>
            </a:r>
            <a:r>
              <a:rPr lang="en-GB" sz="1800" dirty="0" smtClean="0">
                <a:solidFill>
                  <a:srgbClr val="FF0000"/>
                </a:solidFill>
                <a:latin typeface="Arial"/>
                <a:cs typeface="Arial"/>
              </a:rPr>
              <a:t>}’ test1</a:t>
            </a:r>
            <a:r>
              <a:rPr lang="el-GR" sz="1800" dirty="0" smtClean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lang="en-GB" sz="1800" dirty="0" smtClean="0">
                <a:solidFill>
                  <a:srgbClr val="FF0000"/>
                </a:solidFill>
                <a:latin typeface="Arial"/>
                <a:cs typeface="Arial"/>
              </a:rPr>
              <a:t>&gt; test2</a:t>
            </a:r>
          </a:p>
          <a:p>
            <a:pPr marL="0" indent="0">
              <a:buFont typeface="Arial"/>
              <a:buNone/>
            </a:pPr>
            <a:endParaRPr lang="el-GR" sz="1800" dirty="0" smtClean="0">
              <a:latin typeface="Arial"/>
              <a:cs typeface="Arial"/>
            </a:endParaRPr>
          </a:p>
        </p:txBody>
      </p:sp>
      <p:sp>
        <p:nvSpPr>
          <p:cNvPr id="14" name="Right Arrow 13"/>
          <p:cNvSpPr/>
          <p:nvPr/>
        </p:nvSpPr>
        <p:spPr>
          <a:xfrm>
            <a:off x="1834932" y="5492051"/>
            <a:ext cx="2262071" cy="227263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/>
              <a:cs typeface="Arial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618686" y="4177465"/>
            <a:ext cx="68510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>
                <a:solidFill>
                  <a:srgbClr val="FF0000"/>
                </a:solidFill>
                <a:latin typeface="Arial"/>
                <a:cs typeface="Arial"/>
              </a:rPr>
              <a:t>test1</a:t>
            </a: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4680920" y="4197952"/>
            <a:ext cx="68510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 smtClean="0">
                <a:solidFill>
                  <a:srgbClr val="FF0000"/>
                </a:solidFill>
                <a:latin typeface="Arial"/>
                <a:cs typeface="Arial"/>
              </a:rPr>
              <a:t>test</a:t>
            </a:r>
            <a:r>
              <a:rPr lang="el-GR" dirty="0" smtClean="0">
                <a:solidFill>
                  <a:srgbClr val="FF0000"/>
                </a:solidFill>
                <a:latin typeface="Arial"/>
                <a:cs typeface="Arial"/>
              </a:rPr>
              <a:t>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3368790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76724"/>
          </a:xfrm>
        </p:spPr>
        <p:txBody>
          <a:bodyPr>
            <a:normAutofit/>
          </a:bodyPr>
          <a:lstStyle/>
          <a:p>
            <a:r>
              <a:rPr lang="en-US" sz="2800" dirty="0" err="1" smtClean="0">
                <a:latin typeface="Arial"/>
                <a:cs typeface="Arial"/>
              </a:rPr>
              <a:t>Awk</a:t>
            </a:r>
            <a:r>
              <a:rPr lang="en-US" sz="2800" dirty="0" smtClean="0">
                <a:latin typeface="Arial"/>
                <a:cs typeface="Arial"/>
              </a:rPr>
              <a:t>: </a:t>
            </a:r>
            <a:r>
              <a:rPr lang="el-GR" sz="2800" dirty="0" smtClean="0">
                <a:latin typeface="Arial"/>
                <a:cs typeface="Arial"/>
              </a:rPr>
              <a:t>Επιλογή στήλης από ένα αρχείο</a:t>
            </a:r>
            <a:endParaRPr lang="en-US" sz="2800" dirty="0">
              <a:latin typeface="Arial"/>
              <a:cs typeface="Arial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51361"/>
            <a:ext cx="8229600" cy="5526875"/>
          </a:xfrm>
        </p:spPr>
        <p:txBody>
          <a:bodyPr>
            <a:normAutofit/>
          </a:bodyPr>
          <a:lstStyle/>
          <a:p>
            <a:r>
              <a:rPr lang="el-GR" sz="1800" dirty="0" smtClean="0">
                <a:latin typeface="Arial"/>
                <a:cs typeface="Arial"/>
              </a:rPr>
              <a:t>Βρίσκεστε στο ίδιο </a:t>
            </a:r>
            <a:r>
              <a:rPr lang="en-GB" sz="1800" dirty="0" smtClean="0">
                <a:latin typeface="Arial"/>
                <a:cs typeface="Arial"/>
              </a:rPr>
              <a:t>directory </a:t>
            </a:r>
            <a:r>
              <a:rPr lang="el-GR" sz="1800" dirty="0" smtClean="0">
                <a:latin typeface="Arial"/>
                <a:cs typeface="Arial"/>
              </a:rPr>
              <a:t>με το </a:t>
            </a:r>
            <a:r>
              <a:rPr lang="en-GB" sz="1800" dirty="0" smtClean="0">
                <a:latin typeface="Arial"/>
                <a:cs typeface="Arial"/>
              </a:rPr>
              <a:t>test1</a:t>
            </a:r>
            <a:r>
              <a:rPr lang="el-GR" sz="1800" dirty="0" smtClean="0">
                <a:latin typeface="Arial"/>
                <a:cs typeface="Arial"/>
              </a:rPr>
              <a:t>, μέσα στο οποίο έχετε τις πληροφορίες για 5 φίλους σας.</a:t>
            </a:r>
            <a:endParaRPr lang="en-GB" sz="1800" dirty="0" smtClean="0">
              <a:latin typeface="Arial"/>
              <a:cs typeface="Arial"/>
            </a:endParaRPr>
          </a:p>
          <a:p>
            <a:r>
              <a:rPr lang="el-GR" sz="1800" dirty="0" smtClean="0">
                <a:latin typeface="Arial"/>
                <a:cs typeface="Arial"/>
              </a:rPr>
              <a:t>Θέλετε να δείτε</a:t>
            </a:r>
            <a:r>
              <a:rPr lang="en-GB" sz="1800" dirty="0" smtClean="0">
                <a:latin typeface="Arial"/>
                <a:cs typeface="Arial"/>
              </a:rPr>
              <a:t> (</a:t>
            </a:r>
            <a:r>
              <a:rPr lang="el-GR" sz="1800" dirty="0" smtClean="0">
                <a:latin typeface="Arial"/>
                <a:cs typeface="Arial"/>
              </a:rPr>
              <a:t>στο </a:t>
            </a:r>
            <a:r>
              <a:rPr lang="en-GB" sz="1800" dirty="0" smtClean="0">
                <a:latin typeface="Arial"/>
                <a:cs typeface="Arial"/>
              </a:rPr>
              <a:t>terminal)</a:t>
            </a:r>
            <a:r>
              <a:rPr lang="el-GR" sz="1800" dirty="0" smtClean="0">
                <a:latin typeface="Arial"/>
                <a:cs typeface="Arial"/>
              </a:rPr>
              <a:t> μόνο τις πόλεις (δεύτερη στήλη)</a:t>
            </a:r>
            <a:r>
              <a:rPr lang="en-GB" sz="1800" dirty="0" smtClean="0">
                <a:latin typeface="Arial"/>
                <a:cs typeface="Arial"/>
              </a:rPr>
              <a:t> </a:t>
            </a:r>
            <a:r>
              <a:rPr lang="el-GR" sz="1800" dirty="0" smtClean="0">
                <a:latin typeface="Arial"/>
                <a:cs typeface="Arial"/>
              </a:rPr>
              <a:t>που υπάρχουν μέσα στο</a:t>
            </a:r>
            <a:r>
              <a:rPr lang="en-GB" sz="1800" dirty="0" smtClean="0">
                <a:latin typeface="Arial"/>
                <a:cs typeface="Arial"/>
              </a:rPr>
              <a:t> test1.</a:t>
            </a:r>
          </a:p>
          <a:p>
            <a:r>
              <a:rPr lang="el-GR" sz="1800" dirty="0" smtClean="0">
                <a:latin typeface="Arial"/>
                <a:cs typeface="Arial"/>
              </a:rPr>
              <a:t>Από το </a:t>
            </a:r>
            <a:r>
              <a:rPr lang="en-GB" sz="1800" dirty="0" smtClean="0">
                <a:latin typeface="Arial"/>
                <a:cs typeface="Arial"/>
              </a:rPr>
              <a:t>terminal,</a:t>
            </a:r>
            <a:r>
              <a:rPr lang="el-GR" sz="1800" dirty="0" smtClean="0">
                <a:latin typeface="Arial"/>
                <a:cs typeface="Arial"/>
              </a:rPr>
              <a:t> τι εντολή</a:t>
            </a:r>
            <a:r>
              <a:rPr lang="en-GB" sz="1800" dirty="0" smtClean="0">
                <a:latin typeface="Arial"/>
                <a:cs typeface="Arial"/>
              </a:rPr>
              <a:t> </a:t>
            </a:r>
            <a:r>
              <a:rPr lang="el-GR" sz="1800" dirty="0" smtClean="0">
                <a:latin typeface="Arial"/>
                <a:cs typeface="Arial"/>
              </a:rPr>
              <a:t>πληκτρολογείτε</a:t>
            </a:r>
            <a:r>
              <a:rPr lang="en-GB" sz="1800" dirty="0" smtClean="0">
                <a:latin typeface="Arial"/>
                <a:cs typeface="Arial"/>
              </a:rPr>
              <a:t>;</a:t>
            </a:r>
          </a:p>
          <a:p>
            <a:r>
              <a:rPr lang="el-GR" sz="1800" dirty="0" smtClean="0">
                <a:latin typeface="Arial"/>
                <a:cs typeface="Arial"/>
              </a:rPr>
              <a:t>Θέλετε να βάλετε μόνο </a:t>
            </a:r>
            <a:r>
              <a:rPr lang="el-GR" sz="1800" dirty="0">
                <a:latin typeface="Arial"/>
                <a:cs typeface="Arial"/>
              </a:rPr>
              <a:t>τις πόλεις (δεύτερη στήλη)</a:t>
            </a:r>
            <a:r>
              <a:rPr lang="en-GB" sz="1800" dirty="0">
                <a:latin typeface="Arial"/>
                <a:cs typeface="Arial"/>
              </a:rPr>
              <a:t> </a:t>
            </a:r>
            <a:r>
              <a:rPr lang="el-GR" sz="1800" dirty="0">
                <a:latin typeface="Arial"/>
                <a:cs typeface="Arial"/>
              </a:rPr>
              <a:t>που υπάρχουν μέσα στο</a:t>
            </a:r>
            <a:r>
              <a:rPr lang="en-GB" sz="1800" dirty="0">
                <a:latin typeface="Arial"/>
                <a:cs typeface="Arial"/>
              </a:rPr>
              <a:t> </a:t>
            </a:r>
            <a:r>
              <a:rPr lang="en-GB" sz="1800" dirty="0" smtClean="0">
                <a:latin typeface="Arial"/>
                <a:cs typeface="Arial"/>
              </a:rPr>
              <a:t>test1</a:t>
            </a:r>
            <a:r>
              <a:rPr lang="el-GR" sz="1800" dirty="0" smtClean="0">
                <a:latin typeface="Arial"/>
                <a:cs typeface="Arial"/>
              </a:rPr>
              <a:t> σε ένα άλλο </a:t>
            </a:r>
            <a:r>
              <a:rPr lang="en-GB" sz="1800" dirty="0" smtClean="0">
                <a:latin typeface="Arial"/>
                <a:cs typeface="Arial"/>
              </a:rPr>
              <a:t>file </a:t>
            </a:r>
            <a:r>
              <a:rPr lang="el-GR" sz="1800" dirty="0" smtClean="0">
                <a:latin typeface="Arial"/>
                <a:cs typeface="Arial"/>
              </a:rPr>
              <a:t>με το όνομα </a:t>
            </a:r>
            <a:r>
              <a:rPr lang="en-GB" sz="1800" dirty="0" err="1" smtClean="0">
                <a:latin typeface="Arial"/>
                <a:cs typeface="Arial"/>
              </a:rPr>
              <a:t>cities.txt</a:t>
            </a:r>
            <a:endParaRPr lang="en-GB" sz="1800" dirty="0">
              <a:latin typeface="Arial"/>
              <a:cs typeface="Arial"/>
            </a:endParaRPr>
          </a:p>
          <a:p>
            <a:r>
              <a:rPr lang="el-GR" sz="1800" dirty="0" smtClean="0">
                <a:latin typeface="Arial"/>
                <a:cs typeface="Arial"/>
              </a:rPr>
              <a:t>Τι πληκτρολογείτε</a:t>
            </a:r>
            <a:r>
              <a:rPr lang="en-GB" sz="1800" dirty="0" smtClean="0">
                <a:latin typeface="Arial"/>
                <a:cs typeface="Arial"/>
              </a:rPr>
              <a:t>;</a:t>
            </a:r>
            <a:endParaRPr lang="en-GB" sz="1800" dirty="0">
              <a:solidFill>
                <a:srgbClr val="FF0000"/>
              </a:solidFill>
              <a:latin typeface="Arial"/>
              <a:cs typeface="Arial"/>
            </a:endParaRPr>
          </a:p>
          <a:p>
            <a:endParaRPr lang="en-GB" sz="1800" dirty="0" smtClean="0">
              <a:solidFill>
                <a:srgbClr val="FF0000"/>
              </a:solidFill>
              <a:latin typeface="Arial"/>
              <a:cs typeface="Arial"/>
            </a:endParaRPr>
          </a:p>
          <a:p>
            <a:endParaRPr lang="el-GR" sz="1800" dirty="0" smtClean="0">
              <a:latin typeface="Arial"/>
              <a:cs typeface="Arial"/>
            </a:endParaRPr>
          </a:p>
          <a:p>
            <a:endParaRPr lang="el-GR" sz="1800" dirty="0">
              <a:latin typeface="Arial"/>
              <a:cs typeface="Arial"/>
            </a:endParaRPr>
          </a:p>
          <a:p>
            <a:endParaRPr lang="en-GB" sz="1800" dirty="0" smtClean="0">
              <a:latin typeface="Arial"/>
              <a:cs typeface="Arial"/>
            </a:endParaRPr>
          </a:p>
          <a:p>
            <a:pPr marL="0" indent="0">
              <a:buNone/>
            </a:pPr>
            <a:endParaRPr lang="en-US" sz="1800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567278970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76724"/>
          </a:xfrm>
        </p:spPr>
        <p:txBody>
          <a:bodyPr>
            <a:normAutofit/>
          </a:bodyPr>
          <a:lstStyle/>
          <a:p>
            <a:r>
              <a:rPr lang="en-US" sz="2800" dirty="0" smtClean="0">
                <a:latin typeface="Arial"/>
                <a:cs typeface="Arial"/>
              </a:rPr>
              <a:t>cut: </a:t>
            </a:r>
            <a:r>
              <a:rPr lang="el-GR" sz="2800" dirty="0" smtClean="0">
                <a:latin typeface="Arial"/>
                <a:cs typeface="Arial"/>
              </a:rPr>
              <a:t>Επιλογή στήλης από ένα αρχείο</a:t>
            </a:r>
            <a:endParaRPr lang="en-US" sz="2800" dirty="0">
              <a:latin typeface="Arial"/>
              <a:cs typeface="Arial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51361"/>
            <a:ext cx="8229600" cy="5526875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l-GR" sz="1800" dirty="0" smtClean="0">
                <a:latin typeface="Arial"/>
                <a:cs typeface="Arial"/>
              </a:rPr>
              <a:t>Μπορείτε να επιλέξετε δεδομέν</a:t>
            </a:r>
            <a:r>
              <a:rPr lang="el-GR" sz="1800" dirty="0">
                <a:latin typeface="Arial"/>
                <a:cs typeface="Arial"/>
              </a:rPr>
              <a:t>α</a:t>
            </a:r>
            <a:r>
              <a:rPr lang="el-GR" sz="1800" dirty="0" smtClean="0">
                <a:latin typeface="Arial"/>
                <a:cs typeface="Arial"/>
              </a:rPr>
              <a:t> από συγκεκριμμένες θέσεις σε μια γραμμή, με την εντολή </a:t>
            </a:r>
            <a:r>
              <a:rPr lang="en-GB" sz="1800" dirty="0" smtClean="0">
                <a:latin typeface="Arial"/>
                <a:cs typeface="Arial"/>
              </a:rPr>
              <a:t>cut.</a:t>
            </a:r>
            <a:endParaRPr lang="el-GR" sz="1800" dirty="0" smtClean="0">
              <a:latin typeface="Arial"/>
              <a:cs typeface="Arial"/>
            </a:endParaRPr>
          </a:p>
          <a:p>
            <a:pPr marL="0" indent="0">
              <a:buNone/>
            </a:pPr>
            <a:r>
              <a:rPr lang="en-GB" sz="1800" dirty="0">
                <a:latin typeface="Arial"/>
                <a:cs typeface="Arial"/>
              </a:rPr>
              <a:t>To –c </a:t>
            </a:r>
            <a:r>
              <a:rPr lang="el-GR" sz="1800" dirty="0">
                <a:latin typeface="Arial"/>
                <a:cs typeface="Arial"/>
              </a:rPr>
              <a:t>σημαίνει </a:t>
            </a:r>
            <a:r>
              <a:rPr lang="en-GB" sz="1800" dirty="0">
                <a:latin typeface="Arial"/>
                <a:cs typeface="Arial"/>
              </a:rPr>
              <a:t>: character</a:t>
            </a:r>
          </a:p>
          <a:p>
            <a:pPr marL="0" indent="0">
              <a:buNone/>
            </a:pPr>
            <a:endParaRPr lang="el-GR" sz="1800" dirty="0">
              <a:latin typeface="Arial"/>
              <a:cs typeface="Arial"/>
            </a:endParaRPr>
          </a:p>
          <a:p>
            <a:pPr marL="0" indent="0">
              <a:buNone/>
            </a:pPr>
            <a:r>
              <a:rPr lang="el-GR" sz="1800" dirty="0" smtClean="0">
                <a:latin typeface="Arial"/>
                <a:cs typeface="Arial"/>
              </a:rPr>
              <a:t>Π.χ., για να πάρετε τον 5 χαρακτήρα της κάθε γραμμής</a:t>
            </a:r>
            <a:r>
              <a:rPr lang="en-GB" sz="1800" dirty="0" smtClean="0">
                <a:latin typeface="Arial"/>
                <a:cs typeface="Arial"/>
              </a:rPr>
              <a:t> </a:t>
            </a:r>
            <a:r>
              <a:rPr lang="el-GR" sz="1800" dirty="0" smtClean="0">
                <a:latin typeface="Arial"/>
                <a:cs typeface="Arial"/>
              </a:rPr>
              <a:t>από το αρχείο </a:t>
            </a:r>
            <a:r>
              <a:rPr lang="en-GB" sz="1800" dirty="0" smtClean="0">
                <a:latin typeface="Arial"/>
                <a:cs typeface="Arial"/>
              </a:rPr>
              <a:t>file1</a:t>
            </a:r>
            <a:r>
              <a:rPr lang="el-GR" sz="1800" dirty="0" smtClean="0">
                <a:latin typeface="Arial"/>
                <a:cs typeface="Arial"/>
              </a:rPr>
              <a:t>, εκτελείτε</a:t>
            </a:r>
            <a:r>
              <a:rPr lang="en-GB" sz="1800" dirty="0" smtClean="0">
                <a:latin typeface="Arial"/>
                <a:cs typeface="Arial"/>
              </a:rPr>
              <a:t>:</a:t>
            </a:r>
          </a:p>
          <a:p>
            <a:pPr marL="0" indent="0">
              <a:buNone/>
            </a:pPr>
            <a:r>
              <a:rPr lang="en-GB" sz="1800" dirty="0" smtClean="0">
                <a:solidFill>
                  <a:srgbClr val="FF0000"/>
                </a:solidFill>
                <a:latin typeface="Arial"/>
                <a:cs typeface="Arial"/>
              </a:rPr>
              <a:t>cut –c5 file1</a:t>
            </a:r>
          </a:p>
          <a:p>
            <a:pPr marL="0" indent="0">
              <a:buNone/>
            </a:pPr>
            <a:r>
              <a:rPr lang="el-GR" sz="1800" dirty="0" smtClean="0">
                <a:latin typeface="Arial"/>
                <a:cs typeface="Arial"/>
              </a:rPr>
              <a:t>Π.χ</a:t>
            </a:r>
            <a:r>
              <a:rPr lang="el-GR" sz="1800" dirty="0">
                <a:latin typeface="Arial"/>
                <a:cs typeface="Arial"/>
              </a:rPr>
              <a:t>., για να πάρετε τον </a:t>
            </a:r>
            <a:r>
              <a:rPr lang="el-GR" sz="1800" dirty="0" smtClean="0">
                <a:latin typeface="Arial"/>
                <a:cs typeface="Arial"/>
              </a:rPr>
              <a:t>5</a:t>
            </a:r>
            <a:r>
              <a:rPr lang="en-GB" sz="1800" dirty="0" smtClean="0">
                <a:latin typeface="Arial"/>
                <a:cs typeface="Arial"/>
              </a:rPr>
              <a:t>-10</a:t>
            </a:r>
            <a:r>
              <a:rPr lang="el-GR" sz="1800" dirty="0" smtClean="0">
                <a:latin typeface="Arial"/>
                <a:cs typeface="Arial"/>
              </a:rPr>
              <a:t> </a:t>
            </a:r>
            <a:r>
              <a:rPr lang="el-GR" sz="1800" dirty="0">
                <a:latin typeface="Arial"/>
                <a:cs typeface="Arial"/>
              </a:rPr>
              <a:t>χαρακτήρα της κάθε </a:t>
            </a:r>
            <a:r>
              <a:rPr lang="el-GR" sz="1800" dirty="0" smtClean="0">
                <a:latin typeface="Arial"/>
                <a:cs typeface="Arial"/>
              </a:rPr>
              <a:t>γραμμής</a:t>
            </a:r>
            <a:r>
              <a:rPr lang="en-GB" sz="1800" dirty="0" smtClean="0">
                <a:latin typeface="Arial"/>
                <a:cs typeface="Arial"/>
              </a:rPr>
              <a:t> </a:t>
            </a:r>
            <a:r>
              <a:rPr lang="el-GR" sz="1800" dirty="0" smtClean="0">
                <a:latin typeface="Arial"/>
                <a:cs typeface="Arial"/>
              </a:rPr>
              <a:t>από </a:t>
            </a:r>
            <a:r>
              <a:rPr lang="el-GR" sz="1800" dirty="0">
                <a:latin typeface="Arial"/>
                <a:cs typeface="Arial"/>
              </a:rPr>
              <a:t>το αρχείο </a:t>
            </a:r>
            <a:r>
              <a:rPr lang="en-GB" sz="1800" dirty="0" smtClean="0">
                <a:latin typeface="Arial"/>
                <a:cs typeface="Arial"/>
              </a:rPr>
              <a:t>file1</a:t>
            </a:r>
            <a:r>
              <a:rPr lang="el-GR" sz="1800" dirty="0" smtClean="0">
                <a:latin typeface="Arial"/>
                <a:cs typeface="Arial"/>
              </a:rPr>
              <a:t>, </a:t>
            </a:r>
            <a:r>
              <a:rPr lang="el-GR" sz="1800" dirty="0">
                <a:latin typeface="Arial"/>
                <a:cs typeface="Arial"/>
              </a:rPr>
              <a:t>εκτελείτε</a:t>
            </a:r>
            <a:r>
              <a:rPr lang="en-GB" sz="1800" dirty="0">
                <a:latin typeface="Arial"/>
                <a:cs typeface="Arial"/>
              </a:rPr>
              <a:t>:</a:t>
            </a:r>
          </a:p>
          <a:p>
            <a:pPr marL="0" indent="0">
              <a:buNone/>
            </a:pPr>
            <a:r>
              <a:rPr lang="en-GB" sz="1800" dirty="0">
                <a:solidFill>
                  <a:srgbClr val="FF0000"/>
                </a:solidFill>
                <a:latin typeface="Arial"/>
                <a:cs typeface="Arial"/>
              </a:rPr>
              <a:t>cut –</a:t>
            </a:r>
            <a:r>
              <a:rPr lang="en-GB" sz="1800" dirty="0" smtClean="0">
                <a:solidFill>
                  <a:srgbClr val="FF0000"/>
                </a:solidFill>
                <a:latin typeface="Arial"/>
                <a:cs typeface="Arial"/>
              </a:rPr>
              <a:t>c5-10 file1</a:t>
            </a:r>
            <a:endParaRPr lang="en-GB" sz="1800" dirty="0">
              <a:solidFill>
                <a:srgbClr val="FF0000"/>
              </a:solidFill>
              <a:latin typeface="Arial"/>
              <a:cs typeface="Arial"/>
            </a:endParaRPr>
          </a:p>
          <a:p>
            <a:pPr marL="0" indent="0">
              <a:buNone/>
            </a:pPr>
            <a:r>
              <a:rPr lang="el-GR" sz="1800" dirty="0">
                <a:latin typeface="Arial"/>
                <a:cs typeface="Arial"/>
              </a:rPr>
              <a:t>Π.χ., για να πάρετε τον </a:t>
            </a:r>
            <a:r>
              <a:rPr lang="el-GR" sz="1800" dirty="0" smtClean="0">
                <a:latin typeface="Arial"/>
                <a:cs typeface="Arial"/>
              </a:rPr>
              <a:t>5</a:t>
            </a:r>
            <a:r>
              <a:rPr lang="en-GB" sz="1800" dirty="0" smtClean="0">
                <a:latin typeface="Arial"/>
                <a:cs typeface="Arial"/>
              </a:rPr>
              <a:t>, 8, 10, 11, 12</a:t>
            </a:r>
            <a:r>
              <a:rPr lang="el-GR" sz="1800" dirty="0" smtClean="0">
                <a:latin typeface="Arial"/>
                <a:cs typeface="Arial"/>
              </a:rPr>
              <a:t> </a:t>
            </a:r>
            <a:r>
              <a:rPr lang="el-GR" sz="1800" dirty="0">
                <a:latin typeface="Arial"/>
                <a:cs typeface="Arial"/>
              </a:rPr>
              <a:t>χαρακτήρα της κάθε </a:t>
            </a:r>
            <a:r>
              <a:rPr lang="el-GR" sz="1800" dirty="0" smtClean="0">
                <a:latin typeface="Arial"/>
                <a:cs typeface="Arial"/>
              </a:rPr>
              <a:t>γραμμής</a:t>
            </a:r>
            <a:r>
              <a:rPr lang="en-GB" sz="1800" dirty="0" smtClean="0">
                <a:latin typeface="Arial"/>
                <a:cs typeface="Arial"/>
              </a:rPr>
              <a:t> </a:t>
            </a:r>
            <a:r>
              <a:rPr lang="el-GR" sz="1800" dirty="0">
                <a:latin typeface="Arial"/>
                <a:cs typeface="Arial"/>
              </a:rPr>
              <a:t>από το αρχείο </a:t>
            </a:r>
            <a:r>
              <a:rPr lang="en-GB" sz="1800" dirty="0" smtClean="0">
                <a:latin typeface="Arial"/>
                <a:cs typeface="Arial"/>
              </a:rPr>
              <a:t>file1</a:t>
            </a:r>
            <a:r>
              <a:rPr lang="el-GR" sz="1800" dirty="0" smtClean="0">
                <a:latin typeface="Arial"/>
                <a:cs typeface="Arial"/>
              </a:rPr>
              <a:t>, </a:t>
            </a:r>
            <a:r>
              <a:rPr lang="el-GR" sz="1800" dirty="0">
                <a:latin typeface="Arial"/>
                <a:cs typeface="Arial"/>
              </a:rPr>
              <a:t>εκτελείτε</a:t>
            </a:r>
            <a:r>
              <a:rPr lang="en-GB" sz="1800" dirty="0">
                <a:latin typeface="Arial"/>
                <a:cs typeface="Arial"/>
              </a:rPr>
              <a:t>:</a:t>
            </a:r>
          </a:p>
          <a:p>
            <a:pPr marL="0" indent="0">
              <a:buNone/>
            </a:pPr>
            <a:r>
              <a:rPr lang="en-GB" sz="1800" dirty="0">
                <a:solidFill>
                  <a:srgbClr val="FF0000"/>
                </a:solidFill>
                <a:latin typeface="Arial"/>
                <a:cs typeface="Arial"/>
              </a:rPr>
              <a:t>cut –</a:t>
            </a:r>
            <a:r>
              <a:rPr lang="en-GB" sz="1800" dirty="0" smtClean="0">
                <a:solidFill>
                  <a:srgbClr val="FF0000"/>
                </a:solidFill>
                <a:latin typeface="Arial"/>
                <a:cs typeface="Arial"/>
              </a:rPr>
              <a:t>c5,8,10-12 file1</a:t>
            </a:r>
          </a:p>
          <a:p>
            <a:pPr marL="0" indent="0">
              <a:buNone/>
            </a:pPr>
            <a:r>
              <a:rPr lang="el-GR" sz="1800" dirty="0">
                <a:latin typeface="Arial"/>
                <a:cs typeface="Arial"/>
              </a:rPr>
              <a:t>Π.χ., για να πάρετε </a:t>
            </a:r>
            <a:r>
              <a:rPr lang="el-GR" sz="1800" dirty="0" smtClean="0">
                <a:latin typeface="Arial"/>
                <a:cs typeface="Arial"/>
              </a:rPr>
              <a:t>από τον </a:t>
            </a:r>
            <a:r>
              <a:rPr lang="en-GB" sz="1800" dirty="0" smtClean="0">
                <a:latin typeface="Arial"/>
                <a:cs typeface="Arial"/>
              </a:rPr>
              <a:t>10</a:t>
            </a:r>
            <a:r>
              <a:rPr lang="el-GR" sz="1800" dirty="0" smtClean="0">
                <a:latin typeface="Arial"/>
                <a:cs typeface="Arial"/>
              </a:rPr>
              <a:t> χαρακτήρα μέχρι το τέλος </a:t>
            </a:r>
            <a:r>
              <a:rPr lang="el-GR" sz="1800" dirty="0">
                <a:latin typeface="Arial"/>
                <a:cs typeface="Arial"/>
              </a:rPr>
              <a:t>της κάθε γραμμής</a:t>
            </a:r>
            <a:r>
              <a:rPr lang="en-GB" sz="1800" dirty="0">
                <a:latin typeface="Arial"/>
                <a:cs typeface="Arial"/>
              </a:rPr>
              <a:t> </a:t>
            </a:r>
            <a:r>
              <a:rPr lang="el-GR" sz="1800" dirty="0">
                <a:latin typeface="Arial"/>
                <a:cs typeface="Arial"/>
              </a:rPr>
              <a:t>από το αρχείο </a:t>
            </a:r>
            <a:r>
              <a:rPr lang="en-GB" sz="1800" dirty="0">
                <a:latin typeface="Arial"/>
                <a:cs typeface="Arial"/>
              </a:rPr>
              <a:t>file1</a:t>
            </a:r>
            <a:r>
              <a:rPr lang="el-GR" sz="1800" dirty="0">
                <a:latin typeface="Arial"/>
                <a:cs typeface="Arial"/>
              </a:rPr>
              <a:t>, εκτελείτε</a:t>
            </a:r>
            <a:r>
              <a:rPr lang="en-GB" sz="1800" dirty="0">
                <a:latin typeface="Arial"/>
                <a:cs typeface="Arial"/>
              </a:rPr>
              <a:t>:</a:t>
            </a:r>
          </a:p>
          <a:p>
            <a:pPr marL="0" indent="0">
              <a:buNone/>
            </a:pPr>
            <a:r>
              <a:rPr lang="en-GB" sz="1800" dirty="0">
                <a:solidFill>
                  <a:srgbClr val="FF0000"/>
                </a:solidFill>
                <a:latin typeface="Arial"/>
                <a:cs typeface="Arial"/>
              </a:rPr>
              <a:t>cut –</a:t>
            </a:r>
            <a:r>
              <a:rPr lang="en-GB" sz="1800" dirty="0" smtClean="0">
                <a:solidFill>
                  <a:srgbClr val="FF0000"/>
                </a:solidFill>
                <a:latin typeface="Arial"/>
                <a:cs typeface="Arial"/>
              </a:rPr>
              <a:t>c10- </a:t>
            </a:r>
            <a:r>
              <a:rPr lang="en-GB" sz="1800" dirty="0">
                <a:solidFill>
                  <a:srgbClr val="FF0000"/>
                </a:solidFill>
                <a:latin typeface="Arial"/>
                <a:cs typeface="Arial"/>
              </a:rPr>
              <a:t>file1</a:t>
            </a:r>
          </a:p>
          <a:p>
            <a:pPr marL="0" indent="0">
              <a:buNone/>
            </a:pPr>
            <a:endParaRPr lang="en-GB" sz="1800" dirty="0" smtClean="0">
              <a:latin typeface="Arial"/>
              <a:cs typeface="Arial"/>
            </a:endParaRPr>
          </a:p>
          <a:p>
            <a:pPr marL="0" indent="0">
              <a:buNone/>
            </a:pPr>
            <a:r>
              <a:rPr lang="el-GR" sz="1800" dirty="0" smtClean="0">
                <a:latin typeface="Arial"/>
                <a:cs typeface="Arial"/>
              </a:rPr>
              <a:t>Άσκηση</a:t>
            </a:r>
            <a:r>
              <a:rPr lang="en-GB" sz="1800" dirty="0" smtClean="0">
                <a:latin typeface="Arial"/>
                <a:cs typeface="Arial"/>
              </a:rPr>
              <a:t>:</a:t>
            </a:r>
            <a:endParaRPr lang="en-GB" sz="1800" dirty="0">
              <a:latin typeface="Arial"/>
              <a:cs typeface="Arial"/>
            </a:endParaRPr>
          </a:p>
          <a:p>
            <a:pPr marL="0" indent="0">
              <a:buNone/>
            </a:pPr>
            <a:r>
              <a:rPr lang="el-GR" sz="1800" dirty="0" smtClean="0">
                <a:latin typeface="Arial"/>
                <a:cs typeface="Arial"/>
              </a:rPr>
              <a:t>Έχετε ένα ιικό γονιδίωμα 10.000 νουκλεοτιδίων</a:t>
            </a:r>
            <a:r>
              <a:rPr lang="en-GB" sz="1800" dirty="0" smtClean="0">
                <a:latin typeface="Arial"/>
                <a:cs typeface="Arial"/>
              </a:rPr>
              <a:t> </a:t>
            </a:r>
            <a:r>
              <a:rPr lang="el-GR" sz="1800" dirty="0" smtClean="0">
                <a:latin typeface="Arial"/>
                <a:cs typeface="Arial"/>
              </a:rPr>
              <a:t>σε ένα αρχείο </a:t>
            </a:r>
            <a:r>
              <a:rPr lang="en-GB" sz="1800" dirty="0" smtClean="0">
                <a:latin typeface="Arial"/>
                <a:cs typeface="Arial"/>
              </a:rPr>
              <a:t>file1 (</a:t>
            </a:r>
            <a:r>
              <a:rPr lang="el-GR" sz="1800" dirty="0" smtClean="0">
                <a:latin typeface="Arial"/>
                <a:cs typeface="Arial"/>
              </a:rPr>
              <a:t>σε μία γραμμή</a:t>
            </a:r>
            <a:r>
              <a:rPr lang="en-GB" sz="1800" dirty="0" smtClean="0">
                <a:latin typeface="Arial"/>
                <a:cs typeface="Arial"/>
              </a:rPr>
              <a:t>)</a:t>
            </a:r>
            <a:r>
              <a:rPr lang="el-GR" sz="1800" dirty="0" smtClean="0">
                <a:latin typeface="Arial"/>
                <a:cs typeface="Arial"/>
              </a:rPr>
              <a:t> και το γονίδιο που σας ενδιαφέρει βρίσκεται στην θέση 1.000 – 2.800. Με ποιά εντολή θα κόψετε την ακολουθία του γονιδίου που σας ενδιαφέρει να μελετήσετε</a:t>
            </a:r>
            <a:r>
              <a:rPr lang="en-GB" sz="1800" dirty="0" smtClean="0">
                <a:latin typeface="Arial"/>
                <a:cs typeface="Arial"/>
              </a:rPr>
              <a:t>;</a:t>
            </a:r>
            <a:r>
              <a:rPr lang="el-GR" sz="1800" dirty="0" smtClean="0">
                <a:latin typeface="Arial"/>
                <a:cs typeface="Arial"/>
              </a:rPr>
              <a:t>  </a:t>
            </a:r>
            <a:endParaRPr lang="en-GB" sz="1800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2196091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7"/>
            <a:ext cx="8229600" cy="1079785"/>
          </a:xfrm>
        </p:spPr>
        <p:txBody>
          <a:bodyPr>
            <a:normAutofit fontScale="90000"/>
          </a:bodyPr>
          <a:lstStyle/>
          <a:p>
            <a:r>
              <a:rPr lang="el-GR" sz="2800" dirty="0" smtClean="0">
                <a:latin typeface="Arial"/>
                <a:cs typeface="Arial"/>
              </a:rPr>
              <a:t>Εντοπισμός/εκτύπωση συγκεκριμένης γραμμής σε ένα αρχείο</a:t>
            </a:r>
            <a:r>
              <a:rPr lang="en-GB" sz="2800" dirty="0" smtClean="0">
                <a:latin typeface="Arial"/>
                <a:cs typeface="Arial"/>
              </a:rPr>
              <a:t>:</a:t>
            </a:r>
            <a:br>
              <a:rPr lang="en-GB" sz="2800" dirty="0" smtClean="0">
                <a:latin typeface="Arial"/>
                <a:cs typeface="Arial"/>
              </a:rPr>
            </a:br>
            <a:r>
              <a:rPr lang="el-GR" sz="2800" dirty="0" smtClean="0">
                <a:latin typeface="Arial"/>
                <a:cs typeface="Arial"/>
              </a:rPr>
              <a:t>συνδυασμός εντολών </a:t>
            </a:r>
            <a:r>
              <a:rPr lang="en-GB" sz="2800" dirty="0" smtClean="0">
                <a:latin typeface="Arial"/>
                <a:cs typeface="Arial"/>
              </a:rPr>
              <a:t>head </a:t>
            </a:r>
            <a:r>
              <a:rPr lang="el-GR" sz="2800" dirty="0" smtClean="0">
                <a:latin typeface="Arial"/>
                <a:cs typeface="Arial"/>
              </a:rPr>
              <a:t>&amp; </a:t>
            </a:r>
            <a:r>
              <a:rPr lang="en-GB" sz="2800" dirty="0" smtClean="0">
                <a:latin typeface="Arial"/>
                <a:cs typeface="Arial"/>
              </a:rPr>
              <a:t>tail</a:t>
            </a:r>
            <a:endParaRPr lang="en-US" sz="2800" dirty="0">
              <a:latin typeface="Arial"/>
              <a:cs typeface="Arial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99246" y="1607554"/>
            <a:ext cx="8780348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600" dirty="0" smtClean="0">
                <a:latin typeface="Arial"/>
                <a:cs typeface="Arial"/>
              </a:rPr>
              <a:t>Π.χ. Στο </a:t>
            </a:r>
            <a:r>
              <a:rPr lang="en-GB" sz="1600" dirty="0" smtClean="0">
                <a:latin typeface="Arial"/>
                <a:cs typeface="Arial"/>
              </a:rPr>
              <a:t>file1 </a:t>
            </a:r>
            <a:r>
              <a:rPr lang="el-GR" sz="1600" dirty="0" smtClean="0">
                <a:latin typeface="Arial"/>
                <a:cs typeface="Arial"/>
              </a:rPr>
              <a:t>έχω 100 γραμμές και θέλω να δω μόνο την </a:t>
            </a:r>
            <a:r>
              <a:rPr lang="en-GB" sz="1600" dirty="0">
                <a:latin typeface="Arial"/>
                <a:cs typeface="Arial"/>
              </a:rPr>
              <a:t>4</a:t>
            </a:r>
            <a:r>
              <a:rPr lang="el-GR" sz="1600" baseline="30000" dirty="0" smtClean="0">
                <a:latin typeface="Arial"/>
                <a:cs typeface="Arial"/>
              </a:rPr>
              <a:t>η</a:t>
            </a:r>
            <a:r>
              <a:rPr lang="el-GR" sz="1600" dirty="0" smtClean="0">
                <a:latin typeface="Arial"/>
                <a:cs typeface="Arial"/>
              </a:rPr>
              <a:t>. Εκτελώ</a:t>
            </a:r>
            <a:r>
              <a:rPr lang="en-GB" sz="1600" dirty="0" smtClean="0">
                <a:latin typeface="Arial"/>
                <a:cs typeface="Arial"/>
              </a:rPr>
              <a:t>:</a:t>
            </a:r>
          </a:p>
          <a:p>
            <a:endParaRPr lang="el-GR" sz="1600" dirty="0" smtClean="0">
              <a:solidFill>
                <a:srgbClr val="FF0000"/>
              </a:solidFill>
              <a:latin typeface="Arial"/>
              <a:cs typeface="Arial"/>
            </a:endParaRPr>
          </a:p>
          <a:p>
            <a:r>
              <a:rPr lang="en-GB" sz="1600" dirty="0" smtClean="0">
                <a:solidFill>
                  <a:srgbClr val="FF0000"/>
                </a:solidFill>
                <a:latin typeface="Arial"/>
                <a:cs typeface="Arial"/>
              </a:rPr>
              <a:t>head –n 4 file1 | tail –n 1</a:t>
            </a:r>
            <a:endParaRPr lang="el-GR" sz="1600" dirty="0">
              <a:solidFill>
                <a:srgbClr val="FF0000"/>
              </a:solidFill>
              <a:latin typeface="Arial"/>
              <a:cs typeface="Arial"/>
            </a:endParaRPr>
          </a:p>
          <a:p>
            <a:endParaRPr lang="el-GR" sz="1600" dirty="0" smtClean="0">
              <a:solidFill>
                <a:srgbClr val="000000"/>
              </a:solidFill>
              <a:latin typeface="Arial"/>
              <a:cs typeface="Arial"/>
            </a:endParaRPr>
          </a:p>
          <a:p>
            <a:r>
              <a:rPr lang="el-GR" sz="1600" dirty="0" smtClean="0">
                <a:solidFill>
                  <a:srgbClr val="000000"/>
                </a:solidFill>
                <a:latin typeface="Arial"/>
                <a:cs typeface="Arial"/>
              </a:rPr>
              <a:t>Το πρώτο κομμάτι της εντολής κρατάει τις 4 πρώτες γραμμές.</a:t>
            </a:r>
          </a:p>
          <a:p>
            <a:r>
              <a:rPr lang="el-GR" sz="1600" dirty="0" smtClean="0">
                <a:solidFill>
                  <a:srgbClr val="000000"/>
                </a:solidFill>
                <a:latin typeface="Arial"/>
                <a:cs typeface="Arial"/>
              </a:rPr>
              <a:t>Το </a:t>
            </a:r>
            <a:r>
              <a:rPr lang="en-GB" sz="1600" dirty="0" smtClean="0">
                <a:solidFill>
                  <a:srgbClr val="000000"/>
                </a:solidFill>
                <a:latin typeface="Arial"/>
                <a:cs typeface="Arial"/>
              </a:rPr>
              <a:t>pipe </a:t>
            </a:r>
            <a:r>
              <a:rPr lang="el-GR" sz="1600" dirty="0" smtClean="0">
                <a:solidFill>
                  <a:srgbClr val="000000"/>
                </a:solidFill>
                <a:latin typeface="Arial"/>
                <a:cs typeface="Arial"/>
              </a:rPr>
              <a:t>(|)</a:t>
            </a:r>
            <a:r>
              <a:rPr lang="en-GB" sz="1600" dirty="0" smtClean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l-GR" sz="1600" dirty="0" smtClean="0">
                <a:solidFill>
                  <a:srgbClr val="000000"/>
                </a:solidFill>
                <a:latin typeface="Arial"/>
                <a:cs typeface="Arial"/>
              </a:rPr>
              <a:t>καναλιζάρει τις 4 αυτές γραμμές στην δεύτερη εντολή, την </a:t>
            </a:r>
            <a:r>
              <a:rPr lang="en-GB" sz="1600" dirty="0" smtClean="0">
                <a:solidFill>
                  <a:srgbClr val="000000"/>
                </a:solidFill>
                <a:latin typeface="Arial"/>
                <a:cs typeface="Arial"/>
              </a:rPr>
              <a:t>tail.</a:t>
            </a:r>
          </a:p>
          <a:p>
            <a:r>
              <a:rPr lang="el-GR" sz="1600" dirty="0" smtClean="0">
                <a:solidFill>
                  <a:srgbClr val="000000"/>
                </a:solidFill>
                <a:latin typeface="Arial"/>
                <a:cs typeface="Arial"/>
              </a:rPr>
              <a:t>Η δεύτερη εντολή </a:t>
            </a:r>
            <a:r>
              <a:rPr lang="en-GB" sz="1600" dirty="0" smtClean="0">
                <a:solidFill>
                  <a:srgbClr val="000000"/>
                </a:solidFill>
                <a:latin typeface="Arial"/>
                <a:cs typeface="Arial"/>
              </a:rPr>
              <a:t>tail </a:t>
            </a:r>
            <a:r>
              <a:rPr lang="el-GR" sz="1600" dirty="0" smtClean="0">
                <a:solidFill>
                  <a:srgbClr val="000000"/>
                </a:solidFill>
                <a:latin typeface="Arial"/>
                <a:cs typeface="Arial"/>
              </a:rPr>
              <a:t>παίρνει ως εισερχόμενα τις 4 γραμμές από την προηγούμενη εντολή και κρατάει μόνο την τελευταία από αυτές.</a:t>
            </a:r>
            <a:endParaRPr lang="en-GB" sz="1600" dirty="0" smtClean="0">
              <a:solidFill>
                <a:srgbClr val="000000"/>
              </a:solidFill>
              <a:latin typeface="Arial"/>
              <a:cs typeface="Arial"/>
            </a:endParaRPr>
          </a:p>
          <a:p>
            <a:endParaRPr lang="el-GR" sz="1600" dirty="0" smtClean="0">
              <a:solidFill>
                <a:srgbClr val="000000"/>
              </a:solidFill>
              <a:latin typeface="Arial"/>
              <a:cs typeface="Arial"/>
            </a:endParaRPr>
          </a:p>
          <a:p>
            <a:r>
              <a:rPr lang="el-GR" sz="1600" dirty="0" smtClean="0">
                <a:solidFill>
                  <a:srgbClr val="000000"/>
                </a:solidFill>
                <a:latin typeface="Arial"/>
                <a:cs typeface="Arial"/>
              </a:rPr>
              <a:t>Άσκηση</a:t>
            </a:r>
            <a:r>
              <a:rPr lang="en-GB" sz="1600" dirty="0" smtClean="0">
                <a:solidFill>
                  <a:srgbClr val="000000"/>
                </a:solidFill>
                <a:latin typeface="Arial"/>
                <a:cs typeface="Arial"/>
              </a:rPr>
              <a:t>: </a:t>
            </a:r>
            <a:r>
              <a:rPr lang="el-GR" sz="1600" dirty="0" smtClean="0">
                <a:solidFill>
                  <a:srgbClr val="000000"/>
                </a:solidFill>
                <a:latin typeface="Arial"/>
                <a:cs typeface="Arial"/>
              </a:rPr>
              <a:t>Με ποιά εντολή θα δω την 3</a:t>
            </a:r>
            <a:r>
              <a:rPr lang="el-GR" sz="1600" baseline="30000" dirty="0" smtClean="0">
                <a:solidFill>
                  <a:srgbClr val="000000"/>
                </a:solidFill>
                <a:latin typeface="Arial"/>
                <a:cs typeface="Arial"/>
              </a:rPr>
              <a:t>η</a:t>
            </a:r>
            <a:r>
              <a:rPr lang="el-GR" sz="1600" dirty="0" smtClean="0">
                <a:solidFill>
                  <a:srgbClr val="000000"/>
                </a:solidFill>
                <a:latin typeface="Arial"/>
                <a:cs typeface="Arial"/>
              </a:rPr>
              <a:t> &amp; 4</a:t>
            </a:r>
            <a:r>
              <a:rPr lang="el-GR" sz="1600" baseline="30000" dirty="0" smtClean="0">
                <a:solidFill>
                  <a:srgbClr val="000000"/>
                </a:solidFill>
                <a:latin typeface="Arial"/>
                <a:cs typeface="Arial"/>
              </a:rPr>
              <a:t>η</a:t>
            </a:r>
            <a:r>
              <a:rPr lang="el-GR" sz="1600" dirty="0" smtClean="0">
                <a:solidFill>
                  <a:srgbClr val="000000"/>
                </a:solidFill>
                <a:latin typeface="Arial"/>
                <a:cs typeface="Arial"/>
              </a:rPr>
              <a:t> γραμμή του </a:t>
            </a:r>
            <a:r>
              <a:rPr lang="en-GB" sz="1600" dirty="0" smtClean="0">
                <a:solidFill>
                  <a:srgbClr val="000000"/>
                </a:solidFill>
                <a:latin typeface="Arial"/>
                <a:cs typeface="Arial"/>
              </a:rPr>
              <a:t>file1</a:t>
            </a:r>
            <a:r>
              <a:rPr lang="en-GB" sz="1600" dirty="0">
                <a:solidFill>
                  <a:srgbClr val="000000"/>
                </a:solidFill>
                <a:latin typeface="Arial"/>
                <a:cs typeface="Arial"/>
              </a:rPr>
              <a:t>;</a:t>
            </a:r>
            <a:endParaRPr lang="el-GR" sz="1600" dirty="0" smtClean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10" name="Folded Corner 9"/>
          <p:cNvSpPr/>
          <p:nvPr/>
        </p:nvSpPr>
        <p:spPr>
          <a:xfrm>
            <a:off x="1415340" y="4652342"/>
            <a:ext cx="1561431" cy="1949779"/>
          </a:xfrm>
          <a:prstGeom prst="foldedCorner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en-GB" dirty="0" smtClean="0"/>
          </a:p>
          <a:p>
            <a:r>
              <a:rPr lang="en-GB" dirty="0" smtClean="0">
                <a:solidFill>
                  <a:schemeClr val="bg1"/>
                </a:solidFill>
                <a:latin typeface="Arial"/>
                <a:cs typeface="Arial"/>
              </a:rPr>
              <a:t>Line1</a:t>
            </a:r>
          </a:p>
          <a:p>
            <a:r>
              <a:rPr lang="en-GB" dirty="0" smtClean="0">
                <a:solidFill>
                  <a:schemeClr val="bg1"/>
                </a:solidFill>
                <a:latin typeface="Arial"/>
                <a:cs typeface="Arial"/>
              </a:rPr>
              <a:t>Line2</a:t>
            </a:r>
          </a:p>
          <a:p>
            <a:r>
              <a:rPr lang="en-GB" dirty="0" smtClean="0">
                <a:solidFill>
                  <a:schemeClr val="bg1"/>
                </a:solidFill>
                <a:latin typeface="Arial"/>
                <a:cs typeface="Arial"/>
              </a:rPr>
              <a:t>Line3</a:t>
            </a:r>
          </a:p>
          <a:p>
            <a:r>
              <a:rPr lang="en-GB" dirty="0" smtClean="0">
                <a:solidFill>
                  <a:schemeClr val="bg1"/>
                </a:solidFill>
                <a:latin typeface="Arial"/>
                <a:cs typeface="Arial"/>
              </a:rPr>
              <a:t>Line4</a:t>
            </a:r>
            <a:endParaRPr lang="en-GB" dirty="0">
              <a:solidFill>
                <a:schemeClr val="bg1"/>
              </a:solidFill>
              <a:latin typeface="Arial"/>
              <a:cs typeface="Arial"/>
            </a:endParaRPr>
          </a:p>
          <a:p>
            <a:r>
              <a:rPr lang="en-GB" dirty="0" smtClean="0">
                <a:solidFill>
                  <a:schemeClr val="bg1"/>
                </a:solidFill>
                <a:latin typeface="Arial"/>
                <a:cs typeface="Arial"/>
              </a:rPr>
              <a:t>Line5</a:t>
            </a:r>
          </a:p>
          <a:p>
            <a:r>
              <a:rPr lang="en-GB" dirty="0" smtClean="0">
                <a:solidFill>
                  <a:schemeClr val="bg1"/>
                </a:solidFill>
                <a:latin typeface="Arial"/>
                <a:cs typeface="Arial"/>
              </a:rPr>
              <a:t>…</a:t>
            </a:r>
          </a:p>
          <a:p>
            <a:r>
              <a:rPr lang="en-GB" dirty="0" smtClean="0">
                <a:solidFill>
                  <a:schemeClr val="bg1"/>
                </a:solidFill>
                <a:latin typeface="Arial"/>
                <a:cs typeface="Arial"/>
              </a:rPr>
              <a:t>…</a:t>
            </a:r>
          </a:p>
        </p:txBody>
      </p:sp>
      <p:sp>
        <p:nvSpPr>
          <p:cNvPr id="11" name="Right Arrow 10"/>
          <p:cNvSpPr/>
          <p:nvPr/>
        </p:nvSpPr>
        <p:spPr>
          <a:xfrm>
            <a:off x="3135204" y="5510413"/>
            <a:ext cx="907111" cy="233243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Frame 18"/>
          <p:cNvSpPr/>
          <p:nvPr/>
        </p:nvSpPr>
        <p:spPr>
          <a:xfrm>
            <a:off x="4195023" y="4703954"/>
            <a:ext cx="1234780" cy="1933687"/>
          </a:xfrm>
          <a:prstGeom prst="fram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4402571" y="5089451"/>
            <a:ext cx="843479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>
                <a:latin typeface="Arial"/>
                <a:cs typeface="Arial"/>
              </a:rPr>
              <a:t>Line1</a:t>
            </a:r>
          </a:p>
          <a:p>
            <a:r>
              <a:rPr lang="en-GB" dirty="0">
                <a:latin typeface="Arial"/>
                <a:cs typeface="Arial"/>
              </a:rPr>
              <a:t>Line2</a:t>
            </a:r>
          </a:p>
          <a:p>
            <a:r>
              <a:rPr lang="en-GB" dirty="0">
                <a:latin typeface="Arial"/>
                <a:cs typeface="Arial"/>
              </a:rPr>
              <a:t>Line3</a:t>
            </a:r>
          </a:p>
          <a:p>
            <a:r>
              <a:rPr lang="en-GB" dirty="0">
                <a:latin typeface="Arial"/>
                <a:cs typeface="Arial"/>
              </a:rPr>
              <a:t>Line4</a:t>
            </a:r>
          </a:p>
        </p:txBody>
      </p:sp>
      <p:sp>
        <p:nvSpPr>
          <p:cNvPr id="20" name="Right Arrow 19"/>
          <p:cNvSpPr/>
          <p:nvPr/>
        </p:nvSpPr>
        <p:spPr>
          <a:xfrm>
            <a:off x="5746722" y="5510413"/>
            <a:ext cx="907111" cy="233243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Frame 20"/>
          <p:cNvSpPr/>
          <p:nvPr/>
        </p:nvSpPr>
        <p:spPr>
          <a:xfrm>
            <a:off x="6806541" y="4703954"/>
            <a:ext cx="1234780" cy="1933687"/>
          </a:xfrm>
          <a:prstGeom prst="fram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7014089" y="5413691"/>
            <a:ext cx="84347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 smtClean="0">
                <a:latin typeface="Arial"/>
                <a:cs typeface="Arial"/>
              </a:rPr>
              <a:t>Line4</a:t>
            </a:r>
            <a:endParaRPr lang="en-GB" dirty="0">
              <a:latin typeface="Arial"/>
              <a:cs typeface="Arial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976771" y="5089451"/>
            <a:ext cx="121157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>
                <a:solidFill>
                  <a:srgbClr val="FF0000"/>
                </a:solidFill>
                <a:latin typeface="Arial"/>
                <a:cs typeface="Arial"/>
              </a:rPr>
              <a:t>head –n 4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5701225" y="5115426"/>
            <a:ext cx="99314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>
                <a:solidFill>
                  <a:srgbClr val="FF0000"/>
                </a:solidFill>
                <a:latin typeface="Arial"/>
                <a:cs typeface="Arial"/>
              </a:rPr>
              <a:t>tail –n 1</a:t>
            </a:r>
            <a:endParaRPr lang="el-GR" dirty="0">
              <a:solidFill>
                <a:srgbClr val="FF0000"/>
              </a:solidFill>
              <a:latin typeface="Arial"/>
              <a:cs typeface="Arial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849357" y="4285438"/>
            <a:ext cx="60812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>
                <a:solidFill>
                  <a:srgbClr val="FF0000"/>
                </a:solidFill>
                <a:latin typeface="Arial"/>
                <a:cs typeface="Arial"/>
              </a:rPr>
              <a:t>file1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0470642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76724"/>
          </a:xfrm>
        </p:spPr>
        <p:txBody>
          <a:bodyPr>
            <a:normAutofit/>
          </a:bodyPr>
          <a:lstStyle/>
          <a:p>
            <a:r>
              <a:rPr lang="en-US" sz="2800" dirty="0" smtClean="0">
                <a:latin typeface="Arial"/>
                <a:cs typeface="Arial"/>
              </a:rPr>
              <a:t>cut: </a:t>
            </a:r>
            <a:r>
              <a:rPr lang="el-GR" sz="2800" dirty="0" smtClean="0">
                <a:latin typeface="Arial"/>
                <a:cs typeface="Arial"/>
              </a:rPr>
              <a:t>Επιλογή στήλης από ένα αρχείο</a:t>
            </a:r>
            <a:endParaRPr lang="en-US" sz="2800" dirty="0">
              <a:latin typeface="Arial"/>
              <a:cs typeface="Arial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51361"/>
            <a:ext cx="8229600" cy="5526875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l-GR" sz="1800" dirty="0" smtClean="0">
                <a:latin typeface="Arial"/>
                <a:cs typeface="Arial"/>
              </a:rPr>
              <a:t>Μπορείτε να επιλέξετε δεδομέν</a:t>
            </a:r>
            <a:r>
              <a:rPr lang="el-GR" sz="1800" dirty="0">
                <a:latin typeface="Arial"/>
                <a:cs typeface="Arial"/>
              </a:rPr>
              <a:t>α</a:t>
            </a:r>
            <a:r>
              <a:rPr lang="el-GR" sz="1800" dirty="0" smtClean="0">
                <a:latin typeface="Arial"/>
                <a:cs typeface="Arial"/>
              </a:rPr>
              <a:t> από συγκεκριμμένες θέσεις σε μια γραμμή, με την εντολή </a:t>
            </a:r>
            <a:r>
              <a:rPr lang="en-GB" sz="1800" dirty="0" smtClean="0">
                <a:latin typeface="Arial"/>
                <a:cs typeface="Arial"/>
              </a:rPr>
              <a:t>cut.</a:t>
            </a:r>
            <a:endParaRPr lang="el-GR" sz="1800" dirty="0" smtClean="0">
              <a:latin typeface="Arial"/>
              <a:cs typeface="Arial"/>
            </a:endParaRPr>
          </a:p>
          <a:p>
            <a:pPr marL="0" indent="0">
              <a:buNone/>
            </a:pPr>
            <a:endParaRPr lang="el-GR" sz="1800" dirty="0">
              <a:latin typeface="Arial"/>
              <a:cs typeface="Arial"/>
            </a:endParaRPr>
          </a:p>
          <a:p>
            <a:pPr marL="0" indent="0">
              <a:buNone/>
            </a:pPr>
            <a:r>
              <a:rPr lang="en-GB" sz="1800" dirty="0" smtClean="0">
                <a:latin typeface="Arial"/>
                <a:cs typeface="Arial"/>
              </a:rPr>
              <a:t>To –c </a:t>
            </a:r>
            <a:r>
              <a:rPr lang="el-GR" sz="1800" dirty="0" smtClean="0">
                <a:latin typeface="Arial"/>
                <a:cs typeface="Arial"/>
              </a:rPr>
              <a:t>σημαίνει </a:t>
            </a:r>
            <a:r>
              <a:rPr lang="en-GB" sz="1800" dirty="0" smtClean="0">
                <a:latin typeface="Arial"/>
                <a:cs typeface="Arial"/>
              </a:rPr>
              <a:t>: character</a:t>
            </a:r>
            <a:endParaRPr lang="en-GB" sz="1800" dirty="0">
              <a:latin typeface="Arial"/>
              <a:cs typeface="Arial"/>
            </a:endParaRPr>
          </a:p>
          <a:p>
            <a:pPr marL="0" indent="0">
              <a:buNone/>
            </a:pPr>
            <a:r>
              <a:rPr lang="el-GR" sz="1800" dirty="0" smtClean="0">
                <a:solidFill>
                  <a:srgbClr val="000000"/>
                </a:solidFill>
                <a:latin typeface="Arial"/>
                <a:cs typeface="Arial"/>
              </a:rPr>
              <a:t>Το –</a:t>
            </a:r>
            <a:r>
              <a:rPr lang="en-GB" sz="1800" dirty="0" smtClean="0">
                <a:solidFill>
                  <a:srgbClr val="000000"/>
                </a:solidFill>
                <a:latin typeface="Arial"/>
                <a:cs typeface="Arial"/>
              </a:rPr>
              <a:t>f </a:t>
            </a:r>
            <a:r>
              <a:rPr lang="el-GR" sz="1800" dirty="0" smtClean="0">
                <a:solidFill>
                  <a:srgbClr val="000000"/>
                </a:solidFill>
                <a:latin typeface="Arial"/>
                <a:cs typeface="Arial"/>
              </a:rPr>
              <a:t>χρησιμοποιείται για στήλες, ενώ το –</a:t>
            </a:r>
            <a:r>
              <a:rPr lang="en-GB" sz="1800" dirty="0" smtClean="0">
                <a:solidFill>
                  <a:srgbClr val="000000"/>
                </a:solidFill>
                <a:latin typeface="Arial"/>
                <a:cs typeface="Arial"/>
              </a:rPr>
              <a:t>d </a:t>
            </a:r>
            <a:r>
              <a:rPr lang="el-GR" sz="1800" dirty="0" smtClean="0">
                <a:solidFill>
                  <a:srgbClr val="000000"/>
                </a:solidFill>
                <a:latin typeface="Arial"/>
                <a:cs typeface="Arial"/>
              </a:rPr>
              <a:t>ορίζει το πώς χωρίζονται οι στήλες</a:t>
            </a:r>
            <a:r>
              <a:rPr lang="en-GB" sz="1800" dirty="0" smtClean="0">
                <a:solidFill>
                  <a:srgbClr val="000000"/>
                </a:solidFill>
                <a:latin typeface="Arial"/>
                <a:cs typeface="Arial"/>
              </a:rPr>
              <a:t> (</a:t>
            </a:r>
            <a:r>
              <a:rPr lang="en-GB" sz="1800" dirty="0" err="1" smtClean="0">
                <a:solidFill>
                  <a:srgbClr val="000000"/>
                </a:solidFill>
                <a:latin typeface="Arial"/>
                <a:cs typeface="Arial"/>
              </a:rPr>
              <a:t>delimeter</a:t>
            </a:r>
            <a:r>
              <a:rPr lang="en-GB" sz="1800" dirty="0" smtClean="0">
                <a:solidFill>
                  <a:srgbClr val="000000"/>
                </a:solidFill>
                <a:latin typeface="Arial"/>
                <a:cs typeface="Arial"/>
              </a:rPr>
              <a:t>) </a:t>
            </a:r>
            <a:r>
              <a:rPr lang="el-GR" sz="1800" dirty="0" smtClean="0">
                <a:solidFill>
                  <a:srgbClr val="000000"/>
                </a:solidFill>
                <a:latin typeface="Arial"/>
                <a:cs typeface="Arial"/>
              </a:rPr>
              <a:t>στο αρχείο που διαβάζεται.</a:t>
            </a:r>
          </a:p>
          <a:p>
            <a:pPr marL="0" indent="0">
              <a:buNone/>
            </a:pPr>
            <a:r>
              <a:rPr lang="el-GR" sz="1800" dirty="0" smtClean="0">
                <a:solidFill>
                  <a:srgbClr val="000000"/>
                </a:solidFill>
                <a:latin typeface="Arial"/>
                <a:cs typeface="Arial"/>
              </a:rPr>
              <a:t>Κατά σύμβαση, οι στήλες χωρίζονται με το </a:t>
            </a:r>
            <a:r>
              <a:rPr lang="en-GB" sz="1800" dirty="0" smtClean="0">
                <a:solidFill>
                  <a:srgbClr val="000000"/>
                </a:solidFill>
                <a:latin typeface="Arial"/>
                <a:cs typeface="Arial"/>
              </a:rPr>
              <a:t>tab, </a:t>
            </a:r>
            <a:r>
              <a:rPr lang="el-GR" sz="1800" dirty="0" smtClean="0">
                <a:solidFill>
                  <a:srgbClr val="000000"/>
                </a:solidFill>
                <a:latin typeface="Arial"/>
                <a:cs typeface="Arial"/>
              </a:rPr>
              <a:t>εκτός και εάν ορίσετε κάποιο άλλο </a:t>
            </a:r>
            <a:r>
              <a:rPr lang="en-GB" sz="1800" dirty="0" err="1" smtClean="0">
                <a:solidFill>
                  <a:srgbClr val="000000"/>
                </a:solidFill>
                <a:latin typeface="Arial"/>
                <a:cs typeface="Arial"/>
              </a:rPr>
              <a:t>delimeter</a:t>
            </a:r>
            <a:r>
              <a:rPr lang="en-GB" sz="1800" dirty="0" smtClean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l-GR" sz="1800" dirty="0" smtClean="0">
                <a:solidFill>
                  <a:srgbClr val="000000"/>
                </a:solidFill>
                <a:latin typeface="Arial"/>
                <a:cs typeface="Arial"/>
              </a:rPr>
              <a:t>με το </a:t>
            </a:r>
            <a:r>
              <a:rPr lang="en-GB" sz="1800" dirty="0" smtClean="0">
                <a:solidFill>
                  <a:srgbClr val="000000"/>
                </a:solidFill>
                <a:latin typeface="Arial"/>
                <a:cs typeface="Arial"/>
              </a:rPr>
              <a:t>-d</a:t>
            </a:r>
          </a:p>
          <a:p>
            <a:pPr marL="0" indent="0">
              <a:buNone/>
            </a:pPr>
            <a:endParaRPr lang="en-GB" sz="1800" dirty="0">
              <a:solidFill>
                <a:srgbClr val="000000"/>
              </a:solidFill>
              <a:latin typeface="Arial"/>
              <a:cs typeface="Arial"/>
            </a:endParaRPr>
          </a:p>
          <a:p>
            <a:pPr marL="0" indent="0">
              <a:buNone/>
            </a:pPr>
            <a:r>
              <a:rPr lang="el-GR" sz="1800" dirty="0" smtClean="0">
                <a:solidFill>
                  <a:srgbClr val="000000"/>
                </a:solidFill>
                <a:latin typeface="Arial"/>
                <a:cs typeface="Arial"/>
              </a:rPr>
              <a:t>Π.χ. </a:t>
            </a:r>
            <a:r>
              <a:rPr lang="el-GR" sz="1800" dirty="0">
                <a:solidFill>
                  <a:srgbClr val="000000"/>
                </a:solidFill>
                <a:latin typeface="Arial"/>
                <a:cs typeface="Arial"/>
              </a:rPr>
              <a:t>για </a:t>
            </a:r>
            <a:r>
              <a:rPr lang="el-GR" sz="1800" dirty="0">
                <a:latin typeface="Arial"/>
                <a:cs typeface="Arial"/>
              </a:rPr>
              <a:t>να </a:t>
            </a:r>
            <a:r>
              <a:rPr lang="el-GR" sz="1800" dirty="0" smtClean="0">
                <a:latin typeface="Arial"/>
                <a:cs typeface="Arial"/>
              </a:rPr>
              <a:t>πάρετε</a:t>
            </a:r>
            <a:r>
              <a:rPr lang="en-GB" sz="1800" dirty="0" smtClean="0">
                <a:latin typeface="Arial"/>
                <a:cs typeface="Arial"/>
              </a:rPr>
              <a:t> </a:t>
            </a:r>
            <a:r>
              <a:rPr lang="el-GR" sz="1800" dirty="0" smtClean="0">
                <a:latin typeface="Arial"/>
                <a:cs typeface="Arial"/>
              </a:rPr>
              <a:t>την </a:t>
            </a:r>
            <a:r>
              <a:rPr lang="en-GB" sz="1800" dirty="0" smtClean="0">
                <a:latin typeface="Arial"/>
                <a:cs typeface="Arial"/>
              </a:rPr>
              <a:t>1</a:t>
            </a:r>
            <a:r>
              <a:rPr lang="el-GR" sz="1800" dirty="0" smtClean="0">
                <a:latin typeface="Arial"/>
                <a:cs typeface="Arial"/>
              </a:rPr>
              <a:t>η στήλη κάθε </a:t>
            </a:r>
            <a:r>
              <a:rPr lang="el-GR" sz="1800" dirty="0">
                <a:latin typeface="Arial"/>
                <a:cs typeface="Arial"/>
              </a:rPr>
              <a:t>γραμμής</a:t>
            </a:r>
            <a:r>
              <a:rPr lang="en-GB" sz="1800" dirty="0">
                <a:latin typeface="Arial"/>
                <a:cs typeface="Arial"/>
              </a:rPr>
              <a:t> </a:t>
            </a:r>
            <a:r>
              <a:rPr lang="el-GR" sz="1800" dirty="0">
                <a:latin typeface="Arial"/>
                <a:cs typeface="Arial"/>
              </a:rPr>
              <a:t>από το αρχείο </a:t>
            </a:r>
            <a:r>
              <a:rPr lang="en-GB" sz="1800" dirty="0">
                <a:latin typeface="Arial"/>
                <a:cs typeface="Arial"/>
              </a:rPr>
              <a:t>file1</a:t>
            </a:r>
            <a:r>
              <a:rPr lang="el-GR" sz="1800" dirty="0">
                <a:latin typeface="Arial"/>
                <a:cs typeface="Arial"/>
              </a:rPr>
              <a:t>, </a:t>
            </a:r>
            <a:r>
              <a:rPr lang="el-GR" sz="1800" dirty="0" smtClean="0">
                <a:latin typeface="Arial"/>
                <a:cs typeface="Arial"/>
              </a:rPr>
              <a:t>εκτελείτε</a:t>
            </a:r>
            <a:r>
              <a:rPr lang="en-GB" sz="1800" dirty="0" smtClean="0">
                <a:latin typeface="Arial"/>
                <a:cs typeface="Arial"/>
              </a:rPr>
              <a:t> (</a:t>
            </a:r>
            <a:r>
              <a:rPr lang="el-GR" sz="1800" dirty="0" smtClean="0">
                <a:latin typeface="Arial"/>
                <a:cs typeface="Arial"/>
              </a:rPr>
              <a:t>θεωρείται ότι οι στήλες χωρίζονται μεταξύ τους με </a:t>
            </a:r>
            <a:r>
              <a:rPr lang="en-GB" sz="1800" dirty="0" smtClean="0">
                <a:latin typeface="Arial"/>
                <a:cs typeface="Arial"/>
              </a:rPr>
              <a:t>tab):</a:t>
            </a:r>
            <a:endParaRPr lang="el-GR" sz="1800" dirty="0">
              <a:latin typeface="Arial"/>
              <a:cs typeface="Arial"/>
            </a:endParaRPr>
          </a:p>
          <a:p>
            <a:pPr marL="0" indent="0">
              <a:buNone/>
            </a:pPr>
            <a:r>
              <a:rPr lang="en-US" sz="1800" dirty="0" smtClean="0">
                <a:solidFill>
                  <a:srgbClr val="FF0000"/>
                </a:solidFill>
                <a:latin typeface="Arial"/>
                <a:cs typeface="Arial"/>
              </a:rPr>
              <a:t>cut –f1 file1</a:t>
            </a:r>
            <a:endParaRPr lang="el-GR" sz="1800" dirty="0" smtClean="0">
              <a:solidFill>
                <a:srgbClr val="FF0000"/>
              </a:solidFill>
              <a:latin typeface="Arial"/>
              <a:cs typeface="Arial"/>
            </a:endParaRPr>
          </a:p>
          <a:p>
            <a:pPr marL="0" indent="0">
              <a:buNone/>
            </a:pPr>
            <a:r>
              <a:rPr lang="el-GR" sz="1800" dirty="0" smtClean="0">
                <a:latin typeface="Arial"/>
                <a:cs typeface="Arial"/>
              </a:rPr>
              <a:t>Με ποιά εντολή θα πάρετε την 1, 4, 5 στήλη</a:t>
            </a:r>
            <a:r>
              <a:rPr lang="en-GB" sz="1800" dirty="0" smtClean="0">
                <a:latin typeface="Arial"/>
                <a:cs typeface="Arial"/>
              </a:rPr>
              <a:t> </a:t>
            </a:r>
            <a:r>
              <a:rPr lang="el-GR" sz="1800" dirty="0" smtClean="0">
                <a:latin typeface="Arial"/>
                <a:cs typeface="Arial"/>
              </a:rPr>
              <a:t>στον παραπάνω </a:t>
            </a:r>
            <a:r>
              <a:rPr lang="en-GB" sz="1800" dirty="0" smtClean="0">
                <a:latin typeface="Arial"/>
                <a:cs typeface="Arial"/>
              </a:rPr>
              <a:t>file1;</a:t>
            </a:r>
            <a:r>
              <a:rPr lang="el-GR" sz="1800" dirty="0" smtClean="0">
                <a:latin typeface="Arial"/>
                <a:cs typeface="Arial"/>
              </a:rPr>
              <a:t> </a:t>
            </a:r>
            <a:endParaRPr lang="en-GB" sz="1800" dirty="0">
              <a:latin typeface="Arial"/>
              <a:cs typeface="Arial"/>
            </a:endParaRPr>
          </a:p>
          <a:p>
            <a:pPr marL="0" indent="0">
              <a:buNone/>
            </a:pPr>
            <a:endParaRPr lang="en-GB" sz="1800" dirty="0" smtClean="0">
              <a:solidFill>
                <a:srgbClr val="FF0000"/>
              </a:solidFill>
              <a:latin typeface="Arial"/>
              <a:cs typeface="Arial"/>
            </a:endParaRPr>
          </a:p>
          <a:p>
            <a:pPr marL="0" indent="0">
              <a:buNone/>
            </a:pPr>
            <a:r>
              <a:rPr lang="el-GR" sz="1800" dirty="0">
                <a:solidFill>
                  <a:srgbClr val="000000"/>
                </a:solidFill>
                <a:latin typeface="Arial"/>
                <a:cs typeface="Arial"/>
              </a:rPr>
              <a:t>Π.χ. για </a:t>
            </a:r>
            <a:r>
              <a:rPr lang="el-GR" sz="1800" dirty="0">
                <a:latin typeface="Arial"/>
                <a:cs typeface="Arial"/>
              </a:rPr>
              <a:t>να πάρετε</a:t>
            </a:r>
            <a:r>
              <a:rPr lang="en-GB" sz="1800" dirty="0">
                <a:latin typeface="Arial"/>
                <a:cs typeface="Arial"/>
              </a:rPr>
              <a:t> </a:t>
            </a:r>
            <a:r>
              <a:rPr lang="el-GR" sz="1800" dirty="0">
                <a:latin typeface="Arial"/>
                <a:cs typeface="Arial"/>
              </a:rPr>
              <a:t>την </a:t>
            </a:r>
            <a:r>
              <a:rPr lang="en-GB" sz="1800" dirty="0">
                <a:latin typeface="Arial"/>
                <a:cs typeface="Arial"/>
              </a:rPr>
              <a:t>1</a:t>
            </a:r>
            <a:r>
              <a:rPr lang="el-GR" sz="1800" dirty="0">
                <a:latin typeface="Arial"/>
                <a:cs typeface="Arial"/>
              </a:rPr>
              <a:t>η στήλη κάθε γραμμής</a:t>
            </a:r>
            <a:r>
              <a:rPr lang="en-GB" sz="1800" dirty="0">
                <a:latin typeface="Arial"/>
                <a:cs typeface="Arial"/>
              </a:rPr>
              <a:t> </a:t>
            </a:r>
            <a:r>
              <a:rPr lang="el-GR" sz="1800" dirty="0">
                <a:latin typeface="Arial"/>
                <a:cs typeface="Arial"/>
              </a:rPr>
              <a:t>από το αρχείο </a:t>
            </a:r>
            <a:r>
              <a:rPr lang="en-GB" sz="1800" dirty="0">
                <a:latin typeface="Arial"/>
                <a:cs typeface="Arial"/>
              </a:rPr>
              <a:t>file1</a:t>
            </a:r>
            <a:r>
              <a:rPr lang="el-GR" sz="1800" dirty="0">
                <a:latin typeface="Arial"/>
                <a:cs typeface="Arial"/>
              </a:rPr>
              <a:t>, εκτελείτε</a:t>
            </a:r>
            <a:r>
              <a:rPr lang="en-GB" sz="1800" dirty="0">
                <a:latin typeface="Arial"/>
                <a:cs typeface="Arial"/>
              </a:rPr>
              <a:t> </a:t>
            </a:r>
            <a:r>
              <a:rPr lang="en-GB" sz="1800" dirty="0" smtClean="0">
                <a:latin typeface="Arial"/>
                <a:cs typeface="Arial"/>
              </a:rPr>
              <a:t>(</a:t>
            </a:r>
            <a:r>
              <a:rPr lang="el-GR" sz="1800" dirty="0" smtClean="0">
                <a:latin typeface="Arial"/>
                <a:cs typeface="Arial"/>
              </a:rPr>
              <a:t>Σε αυτό το παράδειγμα </a:t>
            </a:r>
            <a:r>
              <a:rPr lang="el-GR" sz="1800" dirty="0">
                <a:latin typeface="Arial"/>
                <a:cs typeface="Arial"/>
              </a:rPr>
              <a:t>οι στήλες χωρίζονται μεταξύ τους με </a:t>
            </a:r>
            <a:r>
              <a:rPr lang="el-GR" sz="1800" dirty="0" smtClean="0">
                <a:latin typeface="Arial"/>
                <a:cs typeface="Arial"/>
              </a:rPr>
              <a:t>κενό και όχι  </a:t>
            </a:r>
            <a:r>
              <a:rPr lang="en-GB" sz="1800" dirty="0" smtClean="0">
                <a:latin typeface="Arial"/>
                <a:cs typeface="Arial"/>
              </a:rPr>
              <a:t>tab):</a:t>
            </a:r>
          </a:p>
          <a:p>
            <a:pPr marL="0" indent="0">
              <a:buNone/>
            </a:pPr>
            <a:r>
              <a:rPr lang="en-US" sz="1800" dirty="0">
                <a:solidFill>
                  <a:srgbClr val="FF0000"/>
                </a:solidFill>
                <a:latin typeface="Arial"/>
                <a:cs typeface="Arial"/>
              </a:rPr>
              <a:t>cut –</a:t>
            </a:r>
            <a:r>
              <a:rPr lang="en-US" sz="1800" dirty="0" smtClean="0">
                <a:solidFill>
                  <a:srgbClr val="FF0000"/>
                </a:solidFill>
                <a:latin typeface="Arial"/>
                <a:cs typeface="Arial"/>
              </a:rPr>
              <a:t>f1 –d ‘ ‘  file1</a:t>
            </a:r>
            <a:endParaRPr lang="el-GR" sz="1800" dirty="0" smtClean="0">
              <a:solidFill>
                <a:srgbClr val="FF0000"/>
              </a:solidFill>
              <a:latin typeface="Arial"/>
              <a:cs typeface="Arial"/>
            </a:endParaRPr>
          </a:p>
          <a:p>
            <a:pPr marL="0" indent="0">
              <a:buNone/>
            </a:pPr>
            <a:r>
              <a:rPr lang="el-GR" sz="1800" dirty="0">
                <a:solidFill>
                  <a:srgbClr val="000000"/>
                </a:solidFill>
                <a:latin typeface="Arial"/>
                <a:cs typeface="Arial"/>
              </a:rPr>
              <a:t>Με ποιά εντολή θα πάρετε την 1, 4, </a:t>
            </a:r>
            <a:r>
              <a:rPr lang="el-GR" sz="1800" dirty="0" smtClean="0">
                <a:solidFill>
                  <a:srgbClr val="000000"/>
                </a:solidFill>
                <a:latin typeface="Arial"/>
                <a:cs typeface="Arial"/>
              </a:rPr>
              <a:t>στήλη</a:t>
            </a:r>
            <a:r>
              <a:rPr lang="en-GB" sz="1800" dirty="0" smtClean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l-GR" sz="1800" dirty="0">
                <a:solidFill>
                  <a:srgbClr val="000000"/>
                </a:solidFill>
                <a:latin typeface="Arial"/>
                <a:cs typeface="Arial"/>
              </a:rPr>
              <a:t>στον </a:t>
            </a:r>
            <a:r>
              <a:rPr lang="en-GB" sz="1800" dirty="0" smtClean="0">
                <a:solidFill>
                  <a:srgbClr val="000000"/>
                </a:solidFill>
                <a:latin typeface="Arial"/>
                <a:cs typeface="Arial"/>
              </a:rPr>
              <a:t>file1</a:t>
            </a:r>
            <a:r>
              <a:rPr lang="el-GR" sz="1800" dirty="0" smtClean="0">
                <a:solidFill>
                  <a:srgbClr val="000000"/>
                </a:solidFill>
                <a:latin typeface="Arial"/>
                <a:cs typeface="Arial"/>
              </a:rPr>
              <a:t>, αν το </a:t>
            </a:r>
            <a:r>
              <a:rPr lang="en-GB" sz="1800" dirty="0" err="1" smtClean="0">
                <a:solidFill>
                  <a:srgbClr val="000000"/>
                </a:solidFill>
                <a:latin typeface="Arial"/>
                <a:cs typeface="Arial"/>
              </a:rPr>
              <a:t>delimeter</a:t>
            </a:r>
            <a:r>
              <a:rPr lang="en-GB" sz="1800" dirty="0" smtClean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l-GR" sz="1800" dirty="0" smtClean="0">
                <a:solidFill>
                  <a:srgbClr val="000000"/>
                </a:solidFill>
                <a:latin typeface="Arial"/>
                <a:cs typeface="Arial"/>
              </a:rPr>
              <a:t>είναι το ‘</a:t>
            </a:r>
            <a:r>
              <a:rPr lang="en-GB" sz="1800" dirty="0" smtClean="0">
                <a:solidFill>
                  <a:srgbClr val="FF0000"/>
                </a:solidFill>
                <a:latin typeface="Arial"/>
                <a:cs typeface="Arial"/>
              </a:rPr>
              <a:t>:</a:t>
            </a:r>
            <a:r>
              <a:rPr lang="en-GB" sz="1800" dirty="0" smtClean="0">
                <a:solidFill>
                  <a:srgbClr val="000000"/>
                </a:solidFill>
                <a:latin typeface="Arial"/>
                <a:cs typeface="Arial"/>
              </a:rPr>
              <a:t>’;</a:t>
            </a:r>
            <a:r>
              <a:rPr lang="el-GR" sz="1800" dirty="0" smtClean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endParaRPr lang="en-GB" sz="1800" dirty="0">
              <a:solidFill>
                <a:srgbClr val="FF0000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396543207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76724"/>
          </a:xfrm>
        </p:spPr>
        <p:txBody>
          <a:bodyPr>
            <a:normAutofit fontScale="90000"/>
          </a:bodyPr>
          <a:lstStyle/>
          <a:p>
            <a:r>
              <a:rPr lang="en-GB" sz="2800" dirty="0" smtClean="0">
                <a:latin typeface="Arial"/>
                <a:cs typeface="Arial"/>
              </a:rPr>
              <a:t>paste</a:t>
            </a:r>
            <a:r>
              <a:rPr lang="en-US" sz="2800" dirty="0" smtClean="0">
                <a:latin typeface="Arial"/>
                <a:cs typeface="Arial"/>
              </a:rPr>
              <a:t>: </a:t>
            </a:r>
            <a:r>
              <a:rPr lang="el-GR" sz="2800" dirty="0" smtClean="0">
                <a:latin typeface="Arial"/>
                <a:cs typeface="Arial"/>
              </a:rPr>
              <a:t>Επικόληση δύο αρχείων γραμμή προς γραμμή</a:t>
            </a:r>
            <a:endParaRPr lang="en-US" sz="2800" dirty="0">
              <a:latin typeface="Arial"/>
              <a:cs typeface="Arial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51361"/>
            <a:ext cx="8229600" cy="2464007"/>
          </a:xfrm>
        </p:spPr>
        <p:txBody>
          <a:bodyPr>
            <a:normAutofit lnSpcReduction="10000"/>
          </a:bodyPr>
          <a:lstStyle/>
          <a:p>
            <a:r>
              <a:rPr lang="el-GR" sz="1800" dirty="0" smtClean="0">
                <a:latin typeface="Arial"/>
                <a:cs typeface="Arial"/>
              </a:rPr>
              <a:t>Θέλετε να ενώσετε τα δύο </a:t>
            </a:r>
            <a:r>
              <a:rPr lang="en-GB" sz="1800" dirty="0" smtClean="0">
                <a:latin typeface="Arial"/>
                <a:cs typeface="Arial"/>
              </a:rPr>
              <a:t>files (</a:t>
            </a:r>
            <a:r>
              <a:rPr lang="en-GB" sz="1800" dirty="0" err="1" smtClean="0">
                <a:latin typeface="Arial"/>
                <a:cs typeface="Arial"/>
              </a:rPr>
              <a:t>names.txt</a:t>
            </a:r>
            <a:r>
              <a:rPr lang="en-GB" sz="1800" dirty="0" smtClean="0">
                <a:latin typeface="Arial"/>
                <a:cs typeface="Arial"/>
              </a:rPr>
              <a:t> &amp; </a:t>
            </a:r>
            <a:r>
              <a:rPr lang="en-GB" sz="1800" dirty="0" err="1" smtClean="0">
                <a:latin typeface="Arial"/>
                <a:cs typeface="Arial"/>
              </a:rPr>
              <a:t>cities.txt</a:t>
            </a:r>
            <a:r>
              <a:rPr lang="en-GB" sz="1800" dirty="0" smtClean="0">
                <a:latin typeface="Arial"/>
                <a:cs typeface="Arial"/>
              </a:rPr>
              <a:t>)</a:t>
            </a:r>
            <a:r>
              <a:rPr lang="el-GR" sz="1800" dirty="0" smtClean="0">
                <a:latin typeface="Arial"/>
                <a:cs typeface="Arial"/>
              </a:rPr>
              <a:t> (</a:t>
            </a:r>
            <a:r>
              <a:rPr lang="el-GR" sz="1800" dirty="0">
                <a:latin typeface="Arial"/>
                <a:cs typeface="Arial"/>
              </a:rPr>
              <a:t>το ένα δίπλα στο άλλο</a:t>
            </a:r>
            <a:r>
              <a:rPr lang="el-GR" sz="1800" dirty="0" smtClean="0">
                <a:latin typeface="Arial"/>
                <a:cs typeface="Arial"/>
              </a:rPr>
              <a:t>)</a:t>
            </a:r>
            <a:r>
              <a:rPr lang="en-GB" sz="1800" dirty="0" smtClean="0">
                <a:latin typeface="Arial"/>
                <a:cs typeface="Arial"/>
              </a:rPr>
              <a:t> </a:t>
            </a:r>
            <a:r>
              <a:rPr lang="el-GR" sz="1800" dirty="0" smtClean="0">
                <a:latin typeface="Arial"/>
                <a:cs typeface="Arial"/>
              </a:rPr>
              <a:t>σε ένα νέο </a:t>
            </a:r>
            <a:r>
              <a:rPr lang="en-GB" sz="1800" dirty="0" smtClean="0">
                <a:latin typeface="Arial"/>
                <a:cs typeface="Arial"/>
              </a:rPr>
              <a:t>file </a:t>
            </a:r>
            <a:r>
              <a:rPr lang="el-GR" sz="1800" dirty="0" smtClean="0">
                <a:latin typeface="Arial"/>
                <a:cs typeface="Arial"/>
              </a:rPr>
              <a:t>με το όνομα </a:t>
            </a:r>
            <a:r>
              <a:rPr lang="en-GB" sz="1800" dirty="0" err="1" smtClean="0">
                <a:latin typeface="Arial"/>
                <a:cs typeface="Arial"/>
              </a:rPr>
              <a:t>merged_paste.txt</a:t>
            </a:r>
            <a:r>
              <a:rPr lang="en-GB" sz="1800" dirty="0" smtClean="0">
                <a:latin typeface="Arial"/>
                <a:cs typeface="Arial"/>
              </a:rPr>
              <a:t>. </a:t>
            </a:r>
            <a:r>
              <a:rPr lang="el-GR" sz="1800" dirty="0" smtClean="0">
                <a:latin typeface="Arial"/>
                <a:cs typeface="Arial"/>
              </a:rPr>
              <a:t>Πληκτρολογείστε</a:t>
            </a:r>
            <a:r>
              <a:rPr lang="en-GB" sz="1800" dirty="0" smtClean="0">
                <a:latin typeface="Arial"/>
                <a:cs typeface="Arial"/>
              </a:rPr>
              <a:t>:</a:t>
            </a:r>
          </a:p>
          <a:p>
            <a:r>
              <a:rPr lang="en-GB" sz="1800" dirty="0" smtClean="0">
                <a:solidFill>
                  <a:srgbClr val="FF0000"/>
                </a:solidFill>
                <a:latin typeface="Arial"/>
                <a:cs typeface="Arial"/>
              </a:rPr>
              <a:t>paste </a:t>
            </a:r>
            <a:r>
              <a:rPr lang="en-GB" sz="1800" dirty="0" err="1" smtClean="0">
                <a:solidFill>
                  <a:srgbClr val="FF0000"/>
                </a:solidFill>
                <a:latin typeface="Arial"/>
                <a:cs typeface="Arial"/>
              </a:rPr>
              <a:t>names.txt</a:t>
            </a:r>
            <a:r>
              <a:rPr lang="en-GB" sz="1800" dirty="0" smtClean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lang="en-GB" sz="1800" dirty="0" err="1">
                <a:solidFill>
                  <a:srgbClr val="FF0000"/>
                </a:solidFill>
                <a:latin typeface="Arial"/>
                <a:cs typeface="Arial"/>
              </a:rPr>
              <a:t>cities.txt</a:t>
            </a:r>
            <a:r>
              <a:rPr lang="en-GB" sz="1800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lang="en-GB" sz="1800" dirty="0" smtClean="0">
                <a:solidFill>
                  <a:srgbClr val="FF0000"/>
                </a:solidFill>
                <a:latin typeface="Arial"/>
                <a:cs typeface="Arial"/>
              </a:rPr>
              <a:t>&gt; </a:t>
            </a:r>
            <a:r>
              <a:rPr lang="en-GB" sz="1800" dirty="0" err="1" smtClean="0">
                <a:solidFill>
                  <a:srgbClr val="FF0000"/>
                </a:solidFill>
                <a:latin typeface="Arial"/>
                <a:cs typeface="Arial"/>
              </a:rPr>
              <a:t>merged_paste.txt</a:t>
            </a:r>
            <a:endParaRPr lang="en-GB" sz="1800" dirty="0" smtClean="0">
              <a:solidFill>
                <a:srgbClr val="FF0000"/>
              </a:solidFill>
              <a:latin typeface="Arial"/>
              <a:cs typeface="Arial"/>
            </a:endParaRPr>
          </a:p>
          <a:p>
            <a:r>
              <a:rPr lang="el-GR" sz="1800" dirty="0" smtClean="0">
                <a:latin typeface="Arial"/>
                <a:cs typeface="Arial"/>
              </a:rPr>
              <a:t>Δείτε τα περιεχόμενα του </a:t>
            </a:r>
            <a:r>
              <a:rPr lang="en-GB" sz="1800" dirty="0" err="1" smtClean="0">
                <a:latin typeface="Arial"/>
                <a:cs typeface="Arial"/>
              </a:rPr>
              <a:t>merged_paste.txt</a:t>
            </a:r>
            <a:r>
              <a:rPr lang="el-GR" sz="1800" dirty="0" smtClean="0">
                <a:latin typeface="Arial"/>
                <a:cs typeface="Arial"/>
              </a:rPr>
              <a:t> για να καταλάβετε τι συνέβη.</a:t>
            </a:r>
          </a:p>
          <a:p>
            <a:r>
              <a:rPr lang="el-GR" sz="1800" dirty="0" smtClean="0">
                <a:latin typeface="Arial"/>
                <a:cs typeface="Arial"/>
              </a:rPr>
              <a:t>Επαναλάβετε την προηγούμενη εντολή αλλά με αντιστροφή της σειράς των ονομάτων των 2 </a:t>
            </a:r>
            <a:r>
              <a:rPr lang="en-GB" sz="1800" dirty="0" smtClean="0">
                <a:latin typeface="Arial"/>
                <a:cs typeface="Arial"/>
              </a:rPr>
              <a:t>files. </a:t>
            </a:r>
            <a:r>
              <a:rPr lang="el-GR" sz="1800" dirty="0" smtClean="0">
                <a:latin typeface="Arial"/>
                <a:cs typeface="Arial"/>
              </a:rPr>
              <a:t>Δείτε</a:t>
            </a:r>
            <a:r>
              <a:rPr lang="en-GB" sz="1800" dirty="0" smtClean="0">
                <a:latin typeface="Arial"/>
                <a:cs typeface="Arial"/>
              </a:rPr>
              <a:t> </a:t>
            </a:r>
            <a:r>
              <a:rPr lang="el-GR" sz="1800" dirty="0" smtClean="0">
                <a:latin typeface="Arial"/>
                <a:cs typeface="Arial"/>
              </a:rPr>
              <a:t>πάλι </a:t>
            </a:r>
            <a:r>
              <a:rPr lang="el-GR" sz="1800" dirty="0">
                <a:latin typeface="Arial"/>
                <a:cs typeface="Arial"/>
              </a:rPr>
              <a:t>τα περιεχόμενα του </a:t>
            </a:r>
            <a:r>
              <a:rPr lang="en-GB" sz="1800" dirty="0" err="1" smtClean="0">
                <a:latin typeface="Arial"/>
                <a:cs typeface="Arial"/>
              </a:rPr>
              <a:t>merged_paste.txt</a:t>
            </a:r>
            <a:r>
              <a:rPr lang="el-GR" sz="1800" dirty="0" smtClean="0">
                <a:latin typeface="Arial"/>
                <a:cs typeface="Arial"/>
              </a:rPr>
              <a:t> </a:t>
            </a:r>
            <a:r>
              <a:rPr lang="el-GR" sz="1800" dirty="0">
                <a:latin typeface="Arial"/>
                <a:cs typeface="Arial"/>
              </a:rPr>
              <a:t>για να καταλάβετε τι συνέβη</a:t>
            </a:r>
            <a:r>
              <a:rPr lang="el-GR" sz="1800" dirty="0" smtClean="0">
                <a:latin typeface="Arial"/>
                <a:cs typeface="Arial"/>
              </a:rPr>
              <a:t>.</a:t>
            </a:r>
            <a:endParaRPr lang="en-GB" sz="1800" dirty="0" smtClean="0">
              <a:latin typeface="Arial"/>
              <a:cs typeface="Arial"/>
            </a:endParaRPr>
          </a:p>
          <a:p>
            <a:r>
              <a:rPr lang="el-GR" sz="1800" dirty="0" smtClean="0">
                <a:latin typeface="Arial"/>
                <a:cs typeface="Arial"/>
              </a:rPr>
              <a:t>Μπορούμε να επικολήσουμε περισσότερα από 2 αρχεία μαζί</a:t>
            </a:r>
            <a:r>
              <a:rPr lang="el-GR" sz="1800" dirty="0" smtClean="0">
                <a:latin typeface="Arial"/>
                <a:cs typeface="Arial"/>
              </a:rPr>
              <a:t>.</a:t>
            </a:r>
            <a:endParaRPr lang="el-GR" sz="1800" dirty="0">
              <a:latin typeface="Arial"/>
              <a:cs typeface="Arial"/>
            </a:endParaRPr>
          </a:p>
        </p:txBody>
      </p:sp>
      <p:sp>
        <p:nvSpPr>
          <p:cNvPr id="4" name="Folded Corner 3"/>
          <p:cNvSpPr/>
          <p:nvPr/>
        </p:nvSpPr>
        <p:spPr>
          <a:xfrm>
            <a:off x="653252" y="5096956"/>
            <a:ext cx="989263" cy="1497263"/>
          </a:xfrm>
          <a:prstGeom prst="foldedCorner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latin typeface="Arial"/>
                <a:cs typeface="Arial"/>
              </a:rPr>
              <a:t>A</a:t>
            </a:r>
            <a:r>
              <a:rPr lang="en-GB" dirty="0" smtClean="0">
                <a:latin typeface="Arial"/>
                <a:cs typeface="Arial"/>
              </a:rPr>
              <a:t>1</a:t>
            </a:r>
          </a:p>
          <a:p>
            <a:pPr algn="ctr"/>
            <a:r>
              <a:rPr lang="en-GB" dirty="0">
                <a:latin typeface="Arial"/>
                <a:cs typeface="Arial"/>
              </a:rPr>
              <a:t>A</a:t>
            </a:r>
            <a:r>
              <a:rPr lang="en-GB" dirty="0" smtClean="0">
                <a:latin typeface="Arial"/>
                <a:cs typeface="Arial"/>
              </a:rPr>
              <a:t>2</a:t>
            </a:r>
          </a:p>
          <a:p>
            <a:pPr algn="ctr"/>
            <a:r>
              <a:rPr lang="en-GB" dirty="0">
                <a:latin typeface="Arial"/>
                <a:cs typeface="Arial"/>
              </a:rPr>
              <a:t>A</a:t>
            </a:r>
            <a:r>
              <a:rPr lang="en-GB" dirty="0" smtClean="0">
                <a:latin typeface="Arial"/>
                <a:cs typeface="Arial"/>
              </a:rPr>
              <a:t>3</a:t>
            </a:r>
          </a:p>
        </p:txBody>
      </p:sp>
      <p:sp>
        <p:nvSpPr>
          <p:cNvPr id="5" name="Folded Corner 4"/>
          <p:cNvSpPr/>
          <p:nvPr/>
        </p:nvSpPr>
        <p:spPr>
          <a:xfrm>
            <a:off x="2610215" y="5096956"/>
            <a:ext cx="989263" cy="1497263"/>
          </a:xfrm>
          <a:prstGeom prst="foldedCorner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latin typeface="Arial"/>
                <a:cs typeface="Arial"/>
              </a:rPr>
              <a:t>B1</a:t>
            </a:r>
          </a:p>
          <a:p>
            <a:pPr algn="ctr"/>
            <a:r>
              <a:rPr lang="en-GB" dirty="0" smtClean="0">
                <a:latin typeface="Arial"/>
                <a:cs typeface="Arial"/>
              </a:rPr>
              <a:t>B2</a:t>
            </a:r>
          </a:p>
          <a:p>
            <a:pPr algn="ctr"/>
            <a:r>
              <a:rPr lang="en-GB" dirty="0" smtClean="0">
                <a:latin typeface="Arial"/>
                <a:cs typeface="Arial"/>
              </a:rPr>
              <a:t>B3</a:t>
            </a:r>
          </a:p>
          <a:p>
            <a:pPr algn="ctr"/>
            <a:r>
              <a:rPr lang="en-GB" dirty="0" smtClean="0">
                <a:latin typeface="Arial"/>
                <a:cs typeface="Arial"/>
              </a:rPr>
              <a:t>B4</a:t>
            </a:r>
          </a:p>
        </p:txBody>
      </p:sp>
      <p:sp>
        <p:nvSpPr>
          <p:cNvPr id="6" name="Right Arrow 5"/>
          <p:cNvSpPr/>
          <p:nvPr/>
        </p:nvSpPr>
        <p:spPr>
          <a:xfrm>
            <a:off x="4483280" y="5778912"/>
            <a:ext cx="2834907" cy="227263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/>
              <a:cs typeface="Arial"/>
            </a:endParaRPr>
          </a:p>
        </p:txBody>
      </p:sp>
      <p:sp>
        <p:nvSpPr>
          <p:cNvPr id="7" name="Folded Corner 6"/>
          <p:cNvSpPr/>
          <p:nvPr/>
        </p:nvSpPr>
        <p:spPr>
          <a:xfrm>
            <a:off x="7986401" y="5150624"/>
            <a:ext cx="989263" cy="1497263"/>
          </a:xfrm>
          <a:prstGeom prst="foldedCorner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latin typeface="Arial"/>
                <a:cs typeface="Arial"/>
              </a:rPr>
              <a:t>A1   B1</a:t>
            </a:r>
          </a:p>
          <a:p>
            <a:pPr algn="ctr"/>
            <a:r>
              <a:rPr lang="en-GB" dirty="0" smtClean="0">
                <a:latin typeface="Arial"/>
                <a:cs typeface="Arial"/>
              </a:rPr>
              <a:t>A2   B2</a:t>
            </a:r>
          </a:p>
          <a:p>
            <a:pPr algn="ctr"/>
            <a:r>
              <a:rPr lang="en-GB" dirty="0" smtClean="0">
                <a:latin typeface="Arial"/>
                <a:cs typeface="Arial"/>
              </a:rPr>
              <a:t>A3   B3</a:t>
            </a:r>
          </a:p>
          <a:p>
            <a:pPr algn="ctr"/>
            <a:r>
              <a:rPr lang="en-GB" dirty="0">
                <a:latin typeface="Arial"/>
                <a:cs typeface="Arial"/>
              </a:rPr>
              <a:t>	</a:t>
            </a:r>
            <a:r>
              <a:rPr lang="en-GB" dirty="0" smtClean="0">
                <a:latin typeface="Arial"/>
                <a:cs typeface="Arial"/>
              </a:rPr>
              <a:t>   B4</a:t>
            </a:r>
          </a:p>
        </p:txBody>
      </p:sp>
      <p:sp>
        <p:nvSpPr>
          <p:cNvPr id="8" name="Plus 7"/>
          <p:cNvSpPr/>
          <p:nvPr/>
        </p:nvSpPr>
        <p:spPr>
          <a:xfrm>
            <a:off x="1933738" y="5698537"/>
            <a:ext cx="401052" cy="387684"/>
          </a:xfrm>
          <a:prstGeom prst="mathPlus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/>
              <a:cs typeface="Arial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457200" y="4604774"/>
            <a:ext cx="118531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 err="1">
                <a:solidFill>
                  <a:srgbClr val="FF0000"/>
                </a:solidFill>
                <a:latin typeface="Arial"/>
                <a:cs typeface="Arial"/>
              </a:rPr>
              <a:t>names.txt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2581088" y="4617638"/>
            <a:ext cx="101839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 err="1">
                <a:solidFill>
                  <a:srgbClr val="FF0000"/>
                </a:solidFill>
                <a:latin typeface="Arial"/>
                <a:cs typeface="Arial"/>
              </a:rPr>
              <a:t>cities.txt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3631632" y="5404311"/>
            <a:ext cx="445418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>
                <a:solidFill>
                  <a:srgbClr val="FF0000"/>
                </a:solidFill>
                <a:latin typeface="Arial"/>
                <a:cs typeface="Arial"/>
              </a:rPr>
              <a:t>paste </a:t>
            </a:r>
            <a:r>
              <a:rPr lang="en-GB" dirty="0" err="1">
                <a:solidFill>
                  <a:srgbClr val="FF0000"/>
                </a:solidFill>
                <a:latin typeface="Arial"/>
                <a:cs typeface="Arial"/>
              </a:rPr>
              <a:t>names.txt</a:t>
            </a:r>
            <a:r>
              <a:rPr lang="en-GB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lang="en-GB" dirty="0" err="1">
                <a:solidFill>
                  <a:srgbClr val="FF0000"/>
                </a:solidFill>
                <a:latin typeface="Arial"/>
                <a:cs typeface="Arial"/>
              </a:rPr>
              <a:t>cities.txt</a:t>
            </a:r>
            <a:r>
              <a:rPr lang="en-GB" dirty="0">
                <a:solidFill>
                  <a:srgbClr val="FF0000"/>
                </a:solidFill>
                <a:latin typeface="Arial"/>
                <a:cs typeface="Arial"/>
              </a:rPr>
              <a:t> &gt; </a:t>
            </a:r>
            <a:r>
              <a:rPr lang="en-GB" dirty="0" err="1" smtClean="0">
                <a:solidFill>
                  <a:srgbClr val="FF0000"/>
                </a:solidFill>
                <a:latin typeface="Arial"/>
                <a:cs typeface="Arial"/>
              </a:rPr>
              <a:t>pasted_file.txt</a:t>
            </a:r>
            <a:endParaRPr lang="en-GB" dirty="0">
              <a:solidFill>
                <a:srgbClr val="FF0000"/>
              </a:solidFill>
              <a:latin typeface="Arial"/>
              <a:cs typeface="Arial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7366667" y="4646577"/>
            <a:ext cx="160899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 err="1">
                <a:solidFill>
                  <a:srgbClr val="FF0000"/>
                </a:solidFill>
                <a:latin typeface="Arial"/>
                <a:cs typeface="Arial"/>
              </a:rPr>
              <a:t>pasted_file.txt</a:t>
            </a:r>
            <a:endParaRPr lang="en-GB" dirty="0">
              <a:solidFill>
                <a:srgbClr val="FF0000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54202110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06940"/>
          </a:xfrm>
        </p:spPr>
        <p:txBody>
          <a:bodyPr>
            <a:normAutofit fontScale="90000"/>
          </a:bodyPr>
          <a:lstStyle/>
          <a:p>
            <a:r>
              <a:rPr lang="en-GB" sz="2800" dirty="0" smtClean="0">
                <a:latin typeface="Arial"/>
                <a:cs typeface="Arial"/>
              </a:rPr>
              <a:t>Join: </a:t>
            </a:r>
            <a:r>
              <a:rPr lang="el-GR" sz="2800" dirty="0" smtClean="0">
                <a:latin typeface="Arial"/>
                <a:cs typeface="Arial"/>
              </a:rPr>
              <a:t>Ένωση αρχείων με βάση μοναδικά κλειδιά</a:t>
            </a:r>
            <a:endParaRPr lang="en-US" sz="2800" dirty="0">
              <a:latin typeface="Arial"/>
              <a:cs typeface="Arial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21146"/>
            <a:ext cx="8229600" cy="3289907"/>
          </a:xfrm>
        </p:spPr>
        <p:txBody>
          <a:bodyPr/>
          <a:lstStyle/>
          <a:p>
            <a:r>
              <a:rPr lang="el-GR" sz="1800" dirty="0" smtClean="0">
                <a:latin typeface="Arial"/>
                <a:cs typeface="Arial"/>
              </a:rPr>
              <a:t>Δημιουργείστε ένα </a:t>
            </a:r>
            <a:r>
              <a:rPr lang="en-GB" sz="1800" dirty="0" smtClean="0">
                <a:latin typeface="Arial"/>
                <a:cs typeface="Arial"/>
              </a:rPr>
              <a:t>file </a:t>
            </a:r>
            <a:r>
              <a:rPr lang="el-GR" sz="1800" dirty="0" smtClean="0">
                <a:latin typeface="Arial"/>
                <a:cs typeface="Arial"/>
              </a:rPr>
              <a:t>με όνομα </a:t>
            </a:r>
            <a:r>
              <a:rPr lang="en-GB" sz="1800" dirty="0" smtClean="0">
                <a:latin typeface="Arial"/>
                <a:cs typeface="Arial"/>
              </a:rPr>
              <a:t>f1</a:t>
            </a:r>
            <a:r>
              <a:rPr lang="el-GR" sz="1800" dirty="0" smtClean="0">
                <a:latin typeface="Arial"/>
                <a:cs typeface="Arial"/>
              </a:rPr>
              <a:t>,</a:t>
            </a:r>
            <a:r>
              <a:rPr lang="en-GB" sz="1800" dirty="0" smtClean="0">
                <a:latin typeface="Arial"/>
                <a:cs typeface="Arial"/>
              </a:rPr>
              <a:t> </a:t>
            </a:r>
            <a:r>
              <a:rPr lang="el-GR" sz="1800" dirty="0" smtClean="0">
                <a:latin typeface="Arial"/>
                <a:cs typeface="Arial"/>
              </a:rPr>
              <a:t>με τρείς σειρές, όπου στην πρώτη στήλη έχετε έναν αύξοντα αριθμό, στην δεύτερη στήλη έχετε ένα όνομα.</a:t>
            </a:r>
          </a:p>
          <a:p>
            <a:r>
              <a:rPr lang="el-GR" sz="1800" dirty="0">
                <a:latin typeface="Arial"/>
                <a:cs typeface="Arial"/>
              </a:rPr>
              <a:t>Δημιουργείστε ένα </a:t>
            </a:r>
            <a:r>
              <a:rPr lang="el-GR" sz="1800" dirty="0" smtClean="0">
                <a:latin typeface="Arial"/>
                <a:cs typeface="Arial"/>
              </a:rPr>
              <a:t>άλλο </a:t>
            </a:r>
            <a:r>
              <a:rPr lang="en-GB" sz="1800" dirty="0" smtClean="0">
                <a:latin typeface="Arial"/>
                <a:cs typeface="Arial"/>
              </a:rPr>
              <a:t>file </a:t>
            </a:r>
            <a:r>
              <a:rPr lang="el-GR" sz="1800" dirty="0">
                <a:latin typeface="Arial"/>
                <a:cs typeface="Arial"/>
              </a:rPr>
              <a:t>με όνομα </a:t>
            </a:r>
            <a:r>
              <a:rPr lang="en-GB" sz="1800" dirty="0" smtClean="0">
                <a:latin typeface="Arial"/>
                <a:cs typeface="Arial"/>
              </a:rPr>
              <a:t>f</a:t>
            </a:r>
            <a:r>
              <a:rPr lang="el-GR" sz="1800" dirty="0" smtClean="0">
                <a:latin typeface="Arial"/>
                <a:cs typeface="Arial"/>
              </a:rPr>
              <a:t>2,</a:t>
            </a:r>
            <a:r>
              <a:rPr lang="en-GB" sz="1800" dirty="0" smtClean="0">
                <a:latin typeface="Arial"/>
                <a:cs typeface="Arial"/>
              </a:rPr>
              <a:t> </a:t>
            </a:r>
            <a:r>
              <a:rPr lang="el-GR" sz="1800" dirty="0">
                <a:latin typeface="Arial"/>
                <a:cs typeface="Arial"/>
              </a:rPr>
              <a:t>με τρεις σειρές, όπου στην πρώτη στήλη έχετε έναν αύξοντα αριθμό, στην δεύτερη στήλη έχετε </a:t>
            </a:r>
            <a:r>
              <a:rPr lang="el-GR" sz="1800" dirty="0" smtClean="0">
                <a:latin typeface="Arial"/>
                <a:cs typeface="Arial"/>
              </a:rPr>
              <a:t>μια πόλη.</a:t>
            </a:r>
          </a:p>
          <a:p>
            <a:r>
              <a:rPr lang="el-GR" sz="1800" dirty="0" smtClean="0">
                <a:latin typeface="Arial"/>
                <a:cs typeface="Arial"/>
              </a:rPr>
              <a:t>Εκτελέστε</a:t>
            </a:r>
            <a:r>
              <a:rPr lang="en-GB" sz="1800" dirty="0" smtClean="0">
                <a:latin typeface="Arial"/>
                <a:cs typeface="Arial"/>
              </a:rPr>
              <a:t>:</a:t>
            </a:r>
          </a:p>
          <a:p>
            <a:r>
              <a:rPr lang="en-GB" sz="1800" dirty="0" smtClean="0">
                <a:latin typeface="Arial"/>
                <a:cs typeface="Arial"/>
              </a:rPr>
              <a:t>join f1 f2 &gt; f3</a:t>
            </a:r>
          </a:p>
          <a:p>
            <a:r>
              <a:rPr lang="el-GR" sz="1800" dirty="0" smtClean="0">
                <a:latin typeface="Arial"/>
                <a:cs typeface="Arial"/>
              </a:rPr>
              <a:t>Δείτε το </a:t>
            </a:r>
            <a:r>
              <a:rPr lang="en-GB" sz="1800" dirty="0" smtClean="0">
                <a:latin typeface="Arial"/>
                <a:cs typeface="Arial"/>
              </a:rPr>
              <a:t>f3 </a:t>
            </a:r>
            <a:r>
              <a:rPr lang="el-GR" sz="1800" dirty="0" smtClean="0">
                <a:latin typeface="Arial"/>
                <a:cs typeface="Arial"/>
              </a:rPr>
              <a:t>με το </a:t>
            </a:r>
            <a:r>
              <a:rPr lang="en-GB" sz="1800" dirty="0" smtClean="0">
                <a:latin typeface="Arial"/>
                <a:cs typeface="Arial"/>
              </a:rPr>
              <a:t>vi </a:t>
            </a:r>
            <a:r>
              <a:rPr lang="el-GR" sz="1800" dirty="0" smtClean="0">
                <a:latin typeface="Arial"/>
                <a:cs typeface="Arial"/>
              </a:rPr>
              <a:t>για να καταλάβετε τι συνέβη.</a:t>
            </a:r>
          </a:p>
          <a:p>
            <a:endParaRPr lang="el-GR" sz="1800" dirty="0">
              <a:latin typeface="Arial"/>
              <a:cs typeface="Arial"/>
            </a:endParaRPr>
          </a:p>
          <a:p>
            <a:r>
              <a:rPr lang="el-GR" sz="1800" dirty="0" smtClean="0">
                <a:latin typeface="Arial"/>
                <a:cs typeface="Arial"/>
              </a:rPr>
              <a:t>Το </a:t>
            </a:r>
            <a:r>
              <a:rPr lang="en-GB" sz="1800" dirty="0" smtClean="0">
                <a:latin typeface="Arial"/>
                <a:cs typeface="Arial"/>
              </a:rPr>
              <a:t>join </a:t>
            </a:r>
            <a:r>
              <a:rPr lang="el-GR" sz="1800" dirty="0" smtClean="0">
                <a:latin typeface="Arial"/>
                <a:cs typeface="Arial"/>
              </a:rPr>
              <a:t>χρησιμοποιεί από κάθε </a:t>
            </a:r>
            <a:r>
              <a:rPr lang="en-GB" sz="1800" dirty="0" smtClean="0">
                <a:latin typeface="Arial"/>
                <a:cs typeface="Arial"/>
              </a:rPr>
              <a:t>input file </a:t>
            </a:r>
            <a:r>
              <a:rPr lang="el-GR" sz="1800" dirty="0" smtClean="0">
                <a:latin typeface="Arial"/>
                <a:cs typeface="Arial"/>
              </a:rPr>
              <a:t>τα στοιχεία της πρώτης στήλης ως κλειδιά και ενώνει γραμμές από δύο </a:t>
            </a:r>
            <a:r>
              <a:rPr lang="en-GB" sz="1800" dirty="0" smtClean="0">
                <a:latin typeface="Arial"/>
                <a:cs typeface="Arial"/>
              </a:rPr>
              <a:t>files </a:t>
            </a:r>
            <a:r>
              <a:rPr lang="el-GR" sz="1800" dirty="0" smtClean="0">
                <a:latin typeface="Arial"/>
                <a:cs typeface="Arial"/>
              </a:rPr>
              <a:t>όταν έχουν το ίδιο κλειδί.</a:t>
            </a:r>
            <a:endParaRPr lang="el-GR" sz="1800" dirty="0">
              <a:latin typeface="Arial"/>
              <a:cs typeface="Arial"/>
            </a:endParaRPr>
          </a:p>
        </p:txBody>
      </p:sp>
      <p:sp>
        <p:nvSpPr>
          <p:cNvPr id="4" name="Folded Corner 3"/>
          <p:cNvSpPr/>
          <p:nvPr/>
        </p:nvSpPr>
        <p:spPr>
          <a:xfrm>
            <a:off x="457200" y="4866105"/>
            <a:ext cx="1561431" cy="1497263"/>
          </a:xfrm>
          <a:prstGeom prst="foldedCorner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GB" dirty="0" smtClean="0">
                <a:latin typeface="Arial"/>
                <a:cs typeface="Arial"/>
              </a:rPr>
              <a:t>A1</a:t>
            </a:r>
            <a:r>
              <a:rPr lang="en-GB" dirty="0">
                <a:latin typeface="Arial"/>
                <a:cs typeface="Arial"/>
              </a:rPr>
              <a:t>	</a:t>
            </a:r>
            <a:r>
              <a:rPr lang="en-GB" dirty="0" err="1" smtClean="0">
                <a:latin typeface="Arial"/>
                <a:cs typeface="Arial"/>
              </a:rPr>
              <a:t>Nasia</a:t>
            </a:r>
            <a:r>
              <a:rPr lang="el-GR" dirty="0" smtClean="0">
                <a:latin typeface="Arial"/>
                <a:cs typeface="Arial"/>
              </a:rPr>
              <a:t> </a:t>
            </a:r>
            <a:endParaRPr lang="en-GB" dirty="0" smtClean="0">
              <a:latin typeface="Arial"/>
              <a:cs typeface="Arial"/>
            </a:endParaRPr>
          </a:p>
          <a:p>
            <a:pPr algn="just"/>
            <a:r>
              <a:rPr lang="en-GB" dirty="0" smtClean="0">
                <a:latin typeface="Arial"/>
                <a:cs typeface="Arial"/>
              </a:rPr>
              <a:t>A2	Christos</a:t>
            </a:r>
          </a:p>
          <a:p>
            <a:pPr algn="just"/>
            <a:r>
              <a:rPr lang="en-GB" dirty="0" smtClean="0">
                <a:latin typeface="Arial"/>
                <a:cs typeface="Arial"/>
              </a:rPr>
              <a:t>A3	</a:t>
            </a:r>
            <a:r>
              <a:rPr lang="en-GB" dirty="0" err="1" smtClean="0">
                <a:latin typeface="Arial"/>
                <a:cs typeface="Arial"/>
              </a:rPr>
              <a:t>Giannis</a:t>
            </a:r>
            <a:endParaRPr lang="en-GB" dirty="0" smtClean="0">
              <a:latin typeface="Arial"/>
              <a:cs typeface="Arial"/>
            </a:endParaRPr>
          </a:p>
        </p:txBody>
      </p:sp>
      <p:sp>
        <p:nvSpPr>
          <p:cNvPr id="5" name="Right Arrow 4"/>
          <p:cNvSpPr/>
          <p:nvPr/>
        </p:nvSpPr>
        <p:spPr>
          <a:xfrm>
            <a:off x="4852736" y="5521158"/>
            <a:ext cx="668421" cy="227263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/>
              <a:cs typeface="Arial"/>
            </a:endParaRPr>
          </a:p>
        </p:txBody>
      </p:sp>
      <p:sp>
        <p:nvSpPr>
          <p:cNvPr id="6" name="Folded Corner 5"/>
          <p:cNvSpPr/>
          <p:nvPr/>
        </p:nvSpPr>
        <p:spPr>
          <a:xfrm>
            <a:off x="5681579" y="4866105"/>
            <a:ext cx="2625715" cy="1497263"/>
          </a:xfrm>
          <a:prstGeom prst="foldedCorner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GB" dirty="0" smtClean="0">
              <a:latin typeface="Arial"/>
              <a:cs typeface="Arial"/>
            </a:endParaRPr>
          </a:p>
          <a:p>
            <a:r>
              <a:rPr lang="en-GB" dirty="0" smtClean="0">
                <a:latin typeface="Arial"/>
                <a:cs typeface="Arial"/>
              </a:rPr>
              <a:t>A1	</a:t>
            </a:r>
            <a:r>
              <a:rPr lang="en-GB" dirty="0" err="1" smtClean="0">
                <a:latin typeface="Arial"/>
                <a:cs typeface="Arial"/>
              </a:rPr>
              <a:t>Nasia</a:t>
            </a:r>
            <a:r>
              <a:rPr lang="en-GB" dirty="0">
                <a:latin typeface="Arial"/>
                <a:cs typeface="Arial"/>
              </a:rPr>
              <a:t>	</a:t>
            </a:r>
            <a:r>
              <a:rPr lang="en-GB" dirty="0" err="1" smtClean="0">
                <a:latin typeface="Arial"/>
                <a:cs typeface="Arial"/>
              </a:rPr>
              <a:t>Salonica</a:t>
            </a:r>
            <a:endParaRPr lang="en-GB" dirty="0" smtClean="0">
              <a:latin typeface="Arial"/>
              <a:cs typeface="Arial"/>
            </a:endParaRPr>
          </a:p>
          <a:p>
            <a:r>
              <a:rPr lang="en-GB" dirty="0" smtClean="0">
                <a:latin typeface="Arial"/>
                <a:cs typeface="Arial"/>
              </a:rPr>
              <a:t>A2	Christos	</a:t>
            </a:r>
            <a:r>
              <a:rPr lang="en-GB" dirty="0" err="1" smtClean="0">
                <a:latin typeface="Arial"/>
                <a:cs typeface="Arial"/>
              </a:rPr>
              <a:t>Elasona</a:t>
            </a:r>
            <a:endParaRPr lang="en-GB" dirty="0" smtClean="0">
              <a:latin typeface="Arial"/>
              <a:cs typeface="Arial"/>
            </a:endParaRPr>
          </a:p>
          <a:p>
            <a:r>
              <a:rPr lang="en-GB" dirty="0" smtClean="0">
                <a:latin typeface="Arial"/>
                <a:cs typeface="Arial"/>
              </a:rPr>
              <a:t>A3	</a:t>
            </a:r>
            <a:r>
              <a:rPr lang="en-GB" dirty="0" err="1" smtClean="0">
                <a:latin typeface="Arial"/>
                <a:cs typeface="Arial"/>
              </a:rPr>
              <a:t>Giannis</a:t>
            </a:r>
            <a:r>
              <a:rPr lang="en-GB" dirty="0">
                <a:latin typeface="Arial"/>
                <a:cs typeface="Arial"/>
              </a:rPr>
              <a:t>	</a:t>
            </a:r>
            <a:r>
              <a:rPr lang="en-GB" dirty="0" smtClean="0">
                <a:latin typeface="Arial"/>
                <a:cs typeface="Arial"/>
              </a:rPr>
              <a:t>Larisa</a:t>
            </a:r>
          </a:p>
          <a:p>
            <a:pPr algn="ctr"/>
            <a:r>
              <a:rPr lang="en-GB" dirty="0">
                <a:latin typeface="Arial"/>
                <a:cs typeface="Arial"/>
              </a:rPr>
              <a:t>	</a:t>
            </a:r>
            <a:r>
              <a:rPr lang="en-GB" dirty="0" smtClean="0">
                <a:latin typeface="Arial"/>
                <a:cs typeface="Arial"/>
              </a:rPr>
              <a:t>   </a:t>
            </a:r>
          </a:p>
        </p:txBody>
      </p:sp>
      <p:sp>
        <p:nvSpPr>
          <p:cNvPr id="7" name="Plus 6"/>
          <p:cNvSpPr/>
          <p:nvPr/>
        </p:nvSpPr>
        <p:spPr>
          <a:xfrm>
            <a:off x="2406316" y="5467686"/>
            <a:ext cx="401052" cy="387684"/>
          </a:xfrm>
          <a:prstGeom prst="mathPlus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/>
              <a:cs typeface="Arial"/>
            </a:endParaRPr>
          </a:p>
        </p:txBody>
      </p:sp>
      <p:sp>
        <p:nvSpPr>
          <p:cNvPr id="8" name="Folded Corner 7"/>
          <p:cNvSpPr/>
          <p:nvPr/>
        </p:nvSpPr>
        <p:spPr>
          <a:xfrm>
            <a:off x="3109494" y="4866105"/>
            <a:ext cx="1561431" cy="1497263"/>
          </a:xfrm>
          <a:prstGeom prst="foldedCorner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dirty="0" smtClean="0">
                <a:latin typeface="Arial"/>
                <a:cs typeface="Arial"/>
              </a:rPr>
              <a:t>A1	</a:t>
            </a:r>
            <a:r>
              <a:rPr lang="en-GB" dirty="0" err="1" smtClean="0">
                <a:latin typeface="Arial"/>
                <a:cs typeface="Arial"/>
              </a:rPr>
              <a:t>Salonica</a:t>
            </a:r>
            <a:r>
              <a:rPr lang="el-GR" dirty="0" smtClean="0">
                <a:latin typeface="Arial"/>
                <a:cs typeface="Arial"/>
              </a:rPr>
              <a:t> </a:t>
            </a:r>
            <a:endParaRPr lang="en-GB" dirty="0" smtClean="0">
              <a:latin typeface="Arial"/>
              <a:cs typeface="Arial"/>
            </a:endParaRPr>
          </a:p>
          <a:p>
            <a:r>
              <a:rPr lang="en-GB" dirty="0" smtClean="0">
                <a:latin typeface="Arial"/>
                <a:cs typeface="Arial"/>
              </a:rPr>
              <a:t>A2	</a:t>
            </a:r>
            <a:r>
              <a:rPr lang="en-GB" dirty="0" err="1" smtClean="0">
                <a:latin typeface="Arial"/>
                <a:cs typeface="Arial"/>
              </a:rPr>
              <a:t>Elasona</a:t>
            </a:r>
            <a:endParaRPr lang="en-GB" dirty="0" smtClean="0">
              <a:latin typeface="Arial"/>
              <a:cs typeface="Arial"/>
            </a:endParaRPr>
          </a:p>
          <a:p>
            <a:r>
              <a:rPr lang="en-GB" dirty="0" smtClean="0">
                <a:latin typeface="Arial"/>
                <a:cs typeface="Arial"/>
              </a:rPr>
              <a:t>A3	Larisa</a:t>
            </a:r>
          </a:p>
        </p:txBody>
      </p:sp>
    </p:spTree>
    <p:extLst>
      <p:ext uri="{BB962C8B-B14F-4D97-AF65-F5344CB8AC3E}">
        <p14:creationId xmlns:p14="http://schemas.microsoft.com/office/powerpoint/2010/main" val="2114494488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06940"/>
          </a:xfrm>
        </p:spPr>
        <p:txBody>
          <a:bodyPr>
            <a:normAutofit fontScale="90000"/>
          </a:bodyPr>
          <a:lstStyle/>
          <a:p>
            <a:r>
              <a:rPr lang="en-GB" sz="2800" dirty="0" smtClean="0">
                <a:latin typeface="Arial"/>
                <a:cs typeface="Arial"/>
              </a:rPr>
              <a:t>Join: </a:t>
            </a:r>
            <a:r>
              <a:rPr lang="el-GR" sz="2800" dirty="0" smtClean="0">
                <a:latin typeface="Arial"/>
                <a:cs typeface="Arial"/>
              </a:rPr>
              <a:t>Ένωση αρχείων με βάση μοναδικά κλειδιά</a:t>
            </a:r>
            <a:endParaRPr lang="en-US" sz="2800" dirty="0">
              <a:latin typeface="Arial"/>
              <a:cs typeface="Arial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21146"/>
            <a:ext cx="8229600" cy="816749"/>
          </a:xfrm>
        </p:spPr>
        <p:txBody>
          <a:bodyPr/>
          <a:lstStyle/>
          <a:p>
            <a:r>
              <a:rPr lang="en-GB" sz="1800" dirty="0" smtClean="0">
                <a:solidFill>
                  <a:srgbClr val="FF0000"/>
                </a:solidFill>
                <a:latin typeface="Arial"/>
                <a:cs typeface="Arial"/>
              </a:rPr>
              <a:t>join f1 f2 &gt; f3</a:t>
            </a:r>
          </a:p>
        </p:txBody>
      </p:sp>
      <p:sp>
        <p:nvSpPr>
          <p:cNvPr id="4" name="Folded Corner 3"/>
          <p:cNvSpPr/>
          <p:nvPr/>
        </p:nvSpPr>
        <p:spPr>
          <a:xfrm>
            <a:off x="457200" y="1537368"/>
            <a:ext cx="1561431" cy="1497263"/>
          </a:xfrm>
          <a:prstGeom prst="foldedCorner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en-GB" dirty="0" smtClean="0">
              <a:latin typeface="Arial"/>
              <a:cs typeface="Arial"/>
            </a:endParaRPr>
          </a:p>
          <a:p>
            <a:pPr algn="just"/>
            <a:r>
              <a:rPr lang="en-GB" dirty="0" smtClean="0">
                <a:latin typeface="Arial"/>
                <a:cs typeface="Arial"/>
              </a:rPr>
              <a:t>A0	XXX</a:t>
            </a:r>
          </a:p>
          <a:p>
            <a:pPr algn="just"/>
            <a:r>
              <a:rPr lang="en-GB" dirty="0" smtClean="0">
                <a:latin typeface="Arial"/>
                <a:cs typeface="Arial"/>
              </a:rPr>
              <a:t>A1</a:t>
            </a:r>
            <a:r>
              <a:rPr lang="en-GB" dirty="0">
                <a:latin typeface="Arial"/>
                <a:cs typeface="Arial"/>
              </a:rPr>
              <a:t>	</a:t>
            </a:r>
            <a:r>
              <a:rPr lang="en-GB" dirty="0" err="1" smtClean="0">
                <a:latin typeface="Arial"/>
                <a:cs typeface="Arial"/>
              </a:rPr>
              <a:t>Nasia</a:t>
            </a:r>
            <a:r>
              <a:rPr lang="el-GR" dirty="0" smtClean="0">
                <a:latin typeface="Arial"/>
                <a:cs typeface="Arial"/>
              </a:rPr>
              <a:t> </a:t>
            </a:r>
            <a:endParaRPr lang="en-GB" dirty="0" smtClean="0">
              <a:latin typeface="Arial"/>
              <a:cs typeface="Arial"/>
            </a:endParaRPr>
          </a:p>
          <a:p>
            <a:pPr algn="just"/>
            <a:r>
              <a:rPr lang="en-GB" dirty="0" smtClean="0">
                <a:latin typeface="Arial"/>
                <a:cs typeface="Arial"/>
              </a:rPr>
              <a:t>A2	Christos</a:t>
            </a:r>
          </a:p>
          <a:p>
            <a:pPr algn="just"/>
            <a:r>
              <a:rPr lang="en-GB" dirty="0" smtClean="0">
                <a:latin typeface="Arial"/>
                <a:cs typeface="Arial"/>
              </a:rPr>
              <a:t>A3	</a:t>
            </a:r>
            <a:r>
              <a:rPr lang="en-GB" dirty="0" err="1" smtClean="0">
                <a:latin typeface="Arial"/>
                <a:cs typeface="Arial"/>
              </a:rPr>
              <a:t>Giannis</a:t>
            </a:r>
            <a:endParaRPr lang="en-GB" dirty="0" smtClean="0">
              <a:latin typeface="Arial"/>
              <a:cs typeface="Arial"/>
            </a:endParaRPr>
          </a:p>
        </p:txBody>
      </p:sp>
      <p:sp>
        <p:nvSpPr>
          <p:cNvPr id="6" name="Right Arrow 5"/>
          <p:cNvSpPr/>
          <p:nvPr/>
        </p:nvSpPr>
        <p:spPr>
          <a:xfrm>
            <a:off x="4852736" y="2192421"/>
            <a:ext cx="668421" cy="227263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/>
              <a:cs typeface="Arial"/>
            </a:endParaRPr>
          </a:p>
        </p:txBody>
      </p:sp>
      <p:sp>
        <p:nvSpPr>
          <p:cNvPr id="7" name="Folded Corner 6"/>
          <p:cNvSpPr/>
          <p:nvPr/>
        </p:nvSpPr>
        <p:spPr>
          <a:xfrm>
            <a:off x="5681579" y="1537368"/>
            <a:ext cx="2655597" cy="1497263"/>
          </a:xfrm>
          <a:prstGeom prst="foldedCorner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GB" dirty="0" smtClean="0">
              <a:latin typeface="Arial"/>
              <a:cs typeface="Arial"/>
            </a:endParaRPr>
          </a:p>
          <a:p>
            <a:r>
              <a:rPr lang="en-GB" dirty="0" smtClean="0">
                <a:latin typeface="Arial"/>
                <a:cs typeface="Arial"/>
              </a:rPr>
              <a:t>A1	</a:t>
            </a:r>
            <a:r>
              <a:rPr lang="en-GB" dirty="0" err="1" smtClean="0">
                <a:latin typeface="Arial"/>
                <a:cs typeface="Arial"/>
              </a:rPr>
              <a:t>Nasia</a:t>
            </a:r>
            <a:r>
              <a:rPr lang="en-GB" dirty="0">
                <a:latin typeface="Arial"/>
                <a:cs typeface="Arial"/>
              </a:rPr>
              <a:t>	</a:t>
            </a:r>
            <a:r>
              <a:rPr lang="en-GB" dirty="0" err="1" smtClean="0">
                <a:latin typeface="Arial"/>
                <a:cs typeface="Arial"/>
              </a:rPr>
              <a:t>Salonica</a:t>
            </a:r>
            <a:endParaRPr lang="en-GB" dirty="0" smtClean="0">
              <a:latin typeface="Arial"/>
              <a:cs typeface="Arial"/>
            </a:endParaRPr>
          </a:p>
          <a:p>
            <a:r>
              <a:rPr lang="en-GB" dirty="0" smtClean="0">
                <a:latin typeface="Arial"/>
                <a:cs typeface="Arial"/>
              </a:rPr>
              <a:t>A2	Christos	</a:t>
            </a:r>
            <a:r>
              <a:rPr lang="en-GB" dirty="0" err="1" smtClean="0">
                <a:latin typeface="Arial"/>
                <a:cs typeface="Arial"/>
              </a:rPr>
              <a:t>Elasona</a:t>
            </a:r>
            <a:endParaRPr lang="en-GB" dirty="0" smtClean="0">
              <a:latin typeface="Arial"/>
              <a:cs typeface="Arial"/>
            </a:endParaRPr>
          </a:p>
          <a:p>
            <a:r>
              <a:rPr lang="en-GB" dirty="0" smtClean="0">
                <a:latin typeface="Arial"/>
                <a:cs typeface="Arial"/>
              </a:rPr>
              <a:t>A3	</a:t>
            </a:r>
            <a:r>
              <a:rPr lang="en-GB" dirty="0" err="1" smtClean="0">
                <a:latin typeface="Arial"/>
                <a:cs typeface="Arial"/>
              </a:rPr>
              <a:t>Giannis</a:t>
            </a:r>
            <a:r>
              <a:rPr lang="en-GB" dirty="0">
                <a:latin typeface="Arial"/>
                <a:cs typeface="Arial"/>
              </a:rPr>
              <a:t>	</a:t>
            </a:r>
            <a:r>
              <a:rPr lang="en-GB" dirty="0" err="1" smtClean="0">
                <a:latin typeface="Arial"/>
                <a:cs typeface="Arial"/>
              </a:rPr>
              <a:t>Salonica</a:t>
            </a:r>
            <a:endParaRPr lang="en-GB" dirty="0" smtClean="0">
              <a:latin typeface="Arial"/>
              <a:cs typeface="Arial"/>
            </a:endParaRPr>
          </a:p>
          <a:p>
            <a:pPr algn="ctr"/>
            <a:r>
              <a:rPr lang="en-GB" dirty="0">
                <a:latin typeface="Arial"/>
                <a:cs typeface="Arial"/>
              </a:rPr>
              <a:t>	</a:t>
            </a:r>
            <a:r>
              <a:rPr lang="en-GB" dirty="0" smtClean="0">
                <a:latin typeface="Arial"/>
                <a:cs typeface="Arial"/>
              </a:rPr>
              <a:t>   </a:t>
            </a:r>
          </a:p>
        </p:txBody>
      </p:sp>
      <p:sp>
        <p:nvSpPr>
          <p:cNvPr id="8" name="Plus 7"/>
          <p:cNvSpPr/>
          <p:nvPr/>
        </p:nvSpPr>
        <p:spPr>
          <a:xfrm>
            <a:off x="2406316" y="2138949"/>
            <a:ext cx="401052" cy="387684"/>
          </a:xfrm>
          <a:prstGeom prst="mathPlus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/>
              <a:cs typeface="Arial"/>
            </a:endParaRPr>
          </a:p>
        </p:txBody>
      </p:sp>
      <p:sp>
        <p:nvSpPr>
          <p:cNvPr id="9" name="Folded Corner 8"/>
          <p:cNvSpPr/>
          <p:nvPr/>
        </p:nvSpPr>
        <p:spPr>
          <a:xfrm>
            <a:off x="3109494" y="1537368"/>
            <a:ext cx="1561431" cy="1497263"/>
          </a:xfrm>
          <a:prstGeom prst="foldedCorner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GB" dirty="0" smtClean="0">
              <a:latin typeface="Arial"/>
              <a:cs typeface="Arial"/>
            </a:endParaRPr>
          </a:p>
          <a:p>
            <a:r>
              <a:rPr lang="en-GB" dirty="0" smtClean="0">
                <a:latin typeface="Arial"/>
                <a:cs typeface="Arial"/>
              </a:rPr>
              <a:t>A1	</a:t>
            </a:r>
            <a:r>
              <a:rPr lang="en-GB" dirty="0" err="1" smtClean="0">
                <a:latin typeface="Arial"/>
                <a:cs typeface="Arial"/>
              </a:rPr>
              <a:t>Salonica</a:t>
            </a:r>
            <a:r>
              <a:rPr lang="el-GR" dirty="0" smtClean="0">
                <a:latin typeface="Arial"/>
                <a:cs typeface="Arial"/>
              </a:rPr>
              <a:t> </a:t>
            </a:r>
            <a:endParaRPr lang="en-GB" dirty="0" smtClean="0">
              <a:latin typeface="Arial"/>
              <a:cs typeface="Arial"/>
            </a:endParaRPr>
          </a:p>
          <a:p>
            <a:r>
              <a:rPr lang="en-GB" dirty="0" smtClean="0">
                <a:latin typeface="Arial"/>
                <a:cs typeface="Arial"/>
              </a:rPr>
              <a:t>A2	</a:t>
            </a:r>
            <a:r>
              <a:rPr lang="en-GB" dirty="0" err="1" smtClean="0">
                <a:latin typeface="Arial"/>
                <a:cs typeface="Arial"/>
              </a:rPr>
              <a:t>Elasona</a:t>
            </a:r>
            <a:endParaRPr lang="en-GB" dirty="0" smtClean="0">
              <a:latin typeface="Arial"/>
              <a:cs typeface="Arial"/>
            </a:endParaRPr>
          </a:p>
          <a:p>
            <a:r>
              <a:rPr lang="en-GB" dirty="0" smtClean="0">
                <a:latin typeface="Arial"/>
                <a:cs typeface="Arial"/>
              </a:rPr>
              <a:t>A3	Larisa</a:t>
            </a:r>
          </a:p>
          <a:p>
            <a:r>
              <a:rPr lang="en-GB" dirty="0" smtClean="0">
                <a:latin typeface="Arial"/>
                <a:cs typeface="Arial"/>
              </a:rPr>
              <a:t>A4	XXX</a:t>
            </a:r>
          </a:p>
        </p:txBody>
      </p:sp>
      <p:sp>
        <p:nvSpPr>
          <p:cNvPr id="10" name="Folded Corner 9"/>
          <p:cNvSpPr/>
          <p:nvPr/>
        </p:nvSpPr>
        <p:spPr>
          <a:xfrm>
            <a:off x="457200" y="3895557"/>
            <a:ext cx="1561431" cy="1497263"/>
          </a:xfrm>
          <a:prstGeom prst="foldedCorner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en-GB" dirty="0" smtClean="0">
              <a:latin typeface="Arial"/>
              <a:cs typeface="Arial"/>
            </a:endParaRPr>
          </a:p>
          <a:p>
            <a:pPr algn="just"/>
            <a:r>
              <a:rPr lang="en-GB" dirty="0" smtClean="0">
                <a:latin typeface="Arial"/>
                <a:cs typeface="Arial"/>
              </a:rPr>
              <a:t>A1</a:t>
            </a:r>
            <a:r>
              <a:rPr lang="en-GB" dirty="0">
                <a:latin typeface="Arial"/>
                <a:cs typeface="Arial"/>
              </a:rPr>
              <a:t>	</a:t>
            </a:r>
            <a:r>
              <a:rPr lang="en-GB" dirty="0" err="1" smtClean="0">
                <a:latin typeface="Arial"/>
                <a:cs typeface="Arial"/>
              </a:rPr>
              <a:t>Nasia</a:t>
            </a:r>
            <a:r>
              <a:rPr lang="el-GR" dirty="0" smtClean="0">
                <a:latin typeface="Arial"/>
                <a:cs typeface="Arial"/>
              </a:rPr>
              <a:t> </a:t>
            </a:r>
            <a:endParaRPr lang="en-GB" dirty="0" smtClean="0">
              <a:latin typeface="Arial"/>
              <a:cs typeface="Arial"/>
            </a:endParaRPr>
          </a:p>
          <a:p>
            <a:pPr algn="just"/>
            <a:r>
              <a:rPr lang="en-GB" dirty="0" smtClean="0">
                <a:latin typeface="Arial"/>
                <a:cs typeface="Arial"/>
              </a:rPr>
              <a:t>A3	</a:t>
            </a:r>
            <a:r>
              <a:rPr lang="en-GB" dirty="0" err="1" smtClean="0">
                <a:latin typeface="Arial"/>
                <a:cs typeface="Arial"/>
              </a:rPr>
              <a:t>Giannis</a:t>
            </a:r>
            <a:endParaRPr lang="en-GB" dirty="0" smtClean="0">
              <a:latin typeface="Arial"/>
              <a:cs typeface="Arial"/>
            </a:endParaRPr>
          </a:p>
          <a:p>
            <a:pPr algn="just"/>
            <a:r>
              <a:rPr lang="en-GB" dirty="0" smtClean="0">
                <a:latin typeface="Arial"/>
                <a:cs typeface="Arial"/>
              </a:rPr>
              <a:t>A2	Christos</a:t>
            </a:r>
          </a:p>
        </p:txBody>
      </p:sp>
      <p:sp>
        <p:nvSpPr>
          <p:cNvPr id="11" name="Right Arrow 10"/>
          <p:cNvSpPr/>
          <p:nvPr/>
        </p:nvSpPr>
        <p:spPr>
          <a:xfrm>
            <a:off x="4852736" y="4550610"/>
            <a:ext cx="668421" cy="227263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/>
              <a:cs typeface="Arial"/>
            </a:endParaRPr>
          </a:p>
        </p:txBody>
      </p:sp>
      <p:sp>
        <p:nvSpPr>
          <p:cNvPr id="12" name="Folded Corner 11"/>
          <p:cNvSpPr/>
          <p:nvPr/>
        </p:nvSpPr>
        <p:spPr>
          <a:xfrm>
            <a:off x="5681579" y="3895557"/>
            <a:ext cx="2655597" cy="1497263"/>
          </a:xfrm>
          <a:prstGeom prst="foldedCorner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GB" dirty="0" smtClean="0">
              <a:latin typeface="Arial"/>
              <a:cs typeface="Arial"/>
            </a:endParaRPr>
          </a:p>
          <a:p>
            <a:r>
              <a:rPr lang="en-GB" dirty="0" smtClean="0">
                <a:latin typeface="Arial"/>
                <a:cs typeface="Arial"/>
              </a:rPr>
              <a:t>A1	</a:t>
            </a:r>
            <a:r>
              <a:rPr lang="en-GB" dirty="0" err="1" smtClean="0">
                <a:latin typeface="Arial"/>
                <a:cs typeface="Arial"/>
              </a:rPr>
              <a:t>Nasia</a:t>
            </a:r>
            <a:r>
              <a:rPr lang="en-GB" dirty="0">
                <a:latin typeface="Arial"/>
                <a:cs typeface="Arial"/>
              </a:rPr>
              <a:t>	</a:t>
            </a:r>
            <a:r>
              <a:rPr lang="en-GB" dirty="0" err="1" smtClean="0">
                <a:latin typeface="Arial"/>
                <a:cs typeface="Arial"/>
              </a:rPr>
              <a:t>Salonica</a:t>
            </a:r>
            <a:endParaRPr lang="en-GB" dirty="0" smtClean="0">
              <a:latin typeface="Arial"/>
              <a:cs typeface="Arial"/>
            </a:endParaRPr>
          </a:p>
          <a:p>
            <a:r>
              <a:rPr lang="en-GB" dirty="0" smtClean="0">
                <a:latin typeface="Arial"/>
                <a:cs typeface="Arial"/>
              </a:rPr>
              <a:t>A3	</a:t>
            </a:r>
            <a:r>
              <a:rPr lang="en-GB" dirty="0" err="1" smtClean="0">
                <a:latin typeface="Arial"/>
                <a:cs typeface="Arial"/>
              </a:rPr>
              <a:t>Giannis</a:t>
            </a:r>
            <a:r>
              <a:rPr lang="en-GB" dirty="0">
                <a:latin typeface="Arial"/>
                <a:cs typeface="Arial"/>
              </a:rPr>
              <a:t>	</a:t>
            </a:r>
            <a:r>
              <a:rPr lang="en-GB" dirty="0" smtClean="0">
                <a:latin typeface="Arial"/>
                <a:cs typeface="Arial"/>
              </a:rPr>
              <a:t>Larisa</a:t>
            </a:r>
          </a:p>
          <a:p>
            <a:pPr algn="ctr"/>
            <a:r>
              <a:rPr lang="en-GB" dirty="0">
                <a:latin typeface="Arial"/>
                <a:cs typeface="Arial"/>
              </a:rPr>
              <a:t>	</a:t>
            </a:r>
            <a:r>
              <a:rPr lang="en-GB" dirty="0" smtClean="0">
                <a:latin typeface="Arial"/>
                <a:cs typeface="Arial"/>
              </a:rPr>
              <a:t>   </a:t>
            </a:r>
          </a:p>
        </p:txBody>
      </p:sp>
      <p:sp>
        <p:nvSpPr>
          <p:cNvPr id="13" name="Plus 12"/>
          <p:cNvSpPr/>
          <p:nvPr/>
        </p:nvSpPr>
        <p:spPr>
          <a:xfrm>
            <a:off x="2406316" y="4497138"/>
            <a:ext cx="401052" cy="387684"/>
          </a:xfrm>
          <a:prstGeom prst="mathPlus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/>
              <a:cs typeface="Arial"/>
            </a:endParaRPr>
          </a:p>
        </p:txBody>
      </p:sp>
      <p:sp>
        <p:nvSpPr>
          <p:cNvPr id="14" name="Folded Corner 13"/>
          <p:cNvSpPr/>
          <p:nvPr/>
        </p:nvSpPr>
        <p:spPr>
          <a:xfrm>
            <a:off x="3109494" y="3895557"/>
            <a:ext cx="1561431" cy="1497263"/>
          </a:xfrm>
          <a:prstGeom prst="foldedCorner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GB" dirty="0" smtClean="0">
              <a:latin typeface="Arial"/>
              <a:cs typeface="Arial"/>
            </a:endParaRPr>
          </a:p>
          <a:p>
            <a:r>
              <a:rPr lang="en-GB" dirty="0" smtClean="0">
                <a:latin typeface="Arial"/>
                <a:cs typeface="Arial"/>
              </a:rPr>
              <a:t>A1	</a:t>
            </a:r>
            <a:r>
              <a:rPr lang="en-GB" dirty="0" err="1" smtClean="0">
                <a:latin typeface="Arial"/>
                <a:cs typeface="Arial"/>
              </a:rPr>
              <a:t>Salonica</a:t>
            </a:r>
            <a:r>
              <a:rPr lang="el-GR" dirty="0" smtClean="0">
                <a:latin typeface="Arial"/>
                <a:cs typeface="Arial"/>
              </a:rPr>
              <a:t> </a:t>
            </a:r>
            <a:endParaRPr lang="en-GB" dirty="0" smtClean="0">
              <a:latin typeface="Arial"/>
              <a:cs typeface="Arial"/>
            </a:endParaRPr>
          </a:p>
          <a:p>
            <a:r>
              <a:rPr lang="en-GB" dirty="0" smtClean="0">
                <a:latin typeface="Arial"/>
                <a:cs typeface="Arial"/>
              </a:rPr>
              <a:t>A2	</a:t>
            </a:r>
            <a:r>
              <a:rPr lang="en-GB" dirty="0" err="1" smtClean="0">
                <a:latin typeface="Arial"/>
                <a:cs typeface="Arial"/>
              </a:rPr>
              <a:t>Elasona</a:t>
            </a:r>
            <a:endParaRPr lang="en-GB" dirty="0" smtClean="0">
              <a:latin typeface="Arial"/>
              <a:cs typeface="Arial"/>
            </a:endParaRPr>
          </a:p>
          <a:p>
            <a:r>
              <a:rPr lang="en-GB" dirty="0" smtClean="0">
                <a:latin typeface="Arial"/>
                <a:cs typeface="Arial"/>
              </a:rPr>
              <a:t>A3	Larisa</a:t>
            </a:r>
          </a:p>
        </p:txBody>
      </p:sp>
    </p:spTree>
    <p:extLst>
      <p:ext uri="{BB962C8B-B14F-4D97-AF65-F5344CB8AC3E}">
        <p14:creationId xmlns:p14="http://schemas.microsoft.com/office/powerpoint/2010/main" val="37835694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>
          <a:xfrm>
            <a:off x="114161" y="4198260"/>
            <a:ext cx="1906020" cy="1371586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err="1" smtClean="0">
                <a:latin typeface="Arial"/>
                <a:cs typeface="Arial"/>
              </a:rPr>
              <a:t>filesdir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23300"/>
          </a:xfrm>
        </p:spPr>
        <p:txBody>
          <a:bodyPr>
            <a:normAutofit fontScale="90000"/>
          </a:bodyPr>
          <a:lstStyle/>
          <a:p>
            <a:r>
              <a:rPr lang="el-GR" sz="2800" dirty="0" smtClean="0">
                <a:latin typeface="Arial"/>
                <a:cs typeface="Arial"/>
              </a:rPr>
              <a:t>Δημιουργεία καταλόγου με το </a:t>
            </a:r>
            <a:r>
              <a:rPr lang="en-GB" sz="2800" dirty="0" err="1" smtClean="0">
                <a:latin typeface="Arial"/>
                <a:cs typeface="Arial"/>
              </a:rPr>
              <a:t>mkdir</a:t>
            </a:r>
            <a:r>
              <a:rPr lang="en-GB" sz="2800" dirty="0" smtClean="0">
                <a:latin typeface="Arial"/>
                <a:cs typeface="Arial"/>
              </a:rPr>
              <a:t> – </a:t>
            </a:r>
            <a:r>
              <a:rPr lang="el-GR" sz="2800" dirty="0" smtClean="0">
                <a:latin typeface="Arial"/>
                <a:cs typeface="Arial"/>
              </a:rPr>
              <a:t>Μετακίνηση αρχείων με το </a:t>
            </a:r>
            <a:r>
              <a:rPr lang="en-GB" sz="2800" dirty="0" smtClean="0">
                <a:latin typeface="Arial"/>
                <a:cs typeface="Arial"/>
              </a:rPr>
              <a:t>mv</a:t>
            </a:r>
            <a:endParaRPr lang="en-US" sz="2800" dirty="0">
              <a:latin typeface="Arial"/>
              <a:cs typeface="Arial"/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114161" y="2300739"/>
            <a:ext cx="1906020" cy="1371586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latin typeface="Arial"/>
                <a:cs typeface="Arial"/>
              </a:rPr>
              <a:t>Desktop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12" name="4-Point Star 11"/>
          <p:cNvSpPr/>
          <p:nvPr/>
        </p:nvSpPr>
        <p:spPr>
          <a:xfrm>
            <a:off x="1680200" y="2427258"/>
            <a:ext cx="257268" cy="232431"/>
          </a:xfrm>
          <a:prstGeom prst="star4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/>
              <a:cs typeface="Arial"/>
            </a:endParaRPr>
          </a:p>
        </p:txBody>
      </p:sp>
      <p:cxnSp>
        <p:nvCxnSpPr>
          <p:cNvPr id="13" name="Straight Connector 12"/>
          <p:cNvCxnSpPr/>
          <p:nvPr/>
        </p:nvCxnSpPr>
        <p:spPr>
          <a:xfrm>
            <a:off x="918914" y="1774804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3430302" y="1687166"/>
            <a:ext cx="5397704" cy="4801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>
                <a:latin typeface="Arial"/>
                <a:cs typeface="Arial"/>
              </a:rPr>
              <a:t>Βρισκόμαστε στο </a:t>
            </a:r>
            <a:r>
              <a:rPr lang="en-GB" dirty="0" smtClean="0">
                <a:latin typeface="Arial"/>
                <a:cs typeface="Arial"/>
              </a:rPr>
              <a:t>Desktop </a:t>
            </a:r>
            <a:r>
              <a:rPr lang="el-GR" dirty="0" smtClean="0">
                <a:latin typeface="Arial"/>
                <a:cs typeface="Arial"/>
              </a:rPr>
              <a:t>και έχουμε </a:t>
            </a:r>
            <a:r>
              <a:rPr lang="en-GB" dirty="0" smtClean="0">
                <a:latin typeface="Arial"/>
                <a:cs typeface="Arial"/>
              </a:rPr>
              <a:t>3</a:t>
            </a:r>
            <a:r>
              <a:rPr lang="el-GR" dirty="0" smtClean="0">
                <a:latin typeface="Arial"/>
                <a:cs typeface="Arial"/>
              </a:rPr>
              <a:t> αρχεία, τα </a:t>
            </a:r>
            <a:r>
              <a:rPr lang="en-GB" dirty="0" smtClean="0">
                <a:latin typeface="Arial"/>
                <a:cs typeface="Arial"/>
              </a:rPr>
              <a:t>file1, file2, file3.</a:t>
            </a:r>
          </a:p>
          <a:p>
            <a:endParaRPr lang="en-GB" dirty="0">
              <a:latin typeface="Arial"/>
              <a:cs typeface="Arial"/>
            </a:endParaRPr>
          </a:p>
          <a:p>
            <a:r>
              <a:rPr lang="el-GR" dirty="0" smtClean="0">
                <a:latin typeface="Arial"/>
                <a:cs typeface="Arial"/>
              </a:rPr>
              <a:t>Θέλουμε να δημιουργήσουμε ένα κατάλογο </a:t>
            </a:r>
            <a:r>
              <a:rPr lang="en-GB" dirty="0" smtClean="0">
                <a:latin typeface="Arial"/>
                <a:cs typeface="Arial"/>
              </a:rPr>
              <a:t>(subdirectory) </a:t>
            </a:r>
            <a:r>
              <a:rPr lang="el-GR" dirty="0" smtClean="0">
                <a:latin typeface="Arial"/>
                <a:cs typeface="Arial"/>
              </a:rPr>
              <a:t>με το όνομα </a:t>
            </a:r>
            <a:r>
              <a:rPr lang="en-GB" dirty="0" err="1" smtClean="0">
                <a:latin typeface="Arial"/>
                <a:cs typeface="Arial"/>
              </a:rPr>
              <a:t>filesdir</a:t>
            </a:r>
            <a:r>
              <a:rPr lang="en-GB" dirty="0" smtClean="0">
                <a:latin typeface="Arial"/>
                <a:cs typeface="Arial"/>
              </a:rPr>
              <a:t> </a:t>
            </a:r>
            <a:r>
              <a:rPr lang="el-GR" dirty="0" smtClean="0">
                <a:latin typeface="Arial"/>
                <a:cs typeface="Arial"/>
              </a:rPr>
              <a:t>και στη συνέχεια να μεταφέρουμε τα 3 αρχεία (</a:t>
            </a:r>
            <a:r>
              <a:rPr lang="en-GB" dirty="0" smtClean="0">
                <a:latin typeface="Arial"/>
                <a:cs typeface="Arial"/>
              </a:rPr>
              <a:t>file1, file2, file3</a:t>
            </a:r>
            <a:r>
              <a:rPr lang="el-GR" dirty="0" smtClean="0">
                <a:latin typeface="Arial"/>
                <a:cs typeface="Arial"/>
              </a:rPr>
              <a:t>) μέσα σε αυτό τον υποκατάλογο.</a:t>
            </a:r>
            <a:endParaRPr lang="en-GB" dirty="0" smtClean="0">
              <a:latin typeface="Arial"/>
              <a:cs typeface="Arial"/>
            </a:endParaRPr>
          </a:p>
          <a:p>
            <a:endParaRPr lang="en-GB" dirty="0">
              <a:solidFill>
                <a:srgbClr val="FF0000"/>
              </a:solidFill>
              <a:latin typeface="Arial"/>
              <a:cs typeface="Arial"/>
            </a:endParaRPr>
          </a:p>
          <a:p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Για να δημιουργήσουμε τον υποκατάλογο εκτελούμε</a:t>
            </a:r>
            <a:r>
              <a:rPr lang="en-GB" dirty="0" smtClean="0">
                <a:solidFill>
                  <a:srgbClr val="000000"/>
                </a:solidFill>
                <a:latin typeface="Arial"/>
                <a:cs typeface="Arial"/>
              </a:rPr>
              <a:t>:</a:t>
            </a:r>
          </a:p>
          <a:p>
            <a:r>
              <a:rPr lang="en-GB" dirty="0" err="1">
                <a:solidFill>
                  <a:srgbClr val="FF0000"/>
                </a:solidFill>
                <a:latin typeface="Arial"/>
                <a:cs typeface="Arial"/>
              </a:rPr>
              <a:t>m</a:t>
            </a:r>
            <a:r>
              <a:rPr lang="en-GB" dirty="0" err="1" smtClean="0">
                <a:solidFill>
                  <a:srgbClr val="FF0000"/>
                </a:solidFill>
                <a:latin typeface="Arial"/>
                <a:cs typeface="Arial"/>
              </a:rPr>
              <a:t>kdir</a:t>
            </a:r>
            <a:r>
              <a:rPr lang="en-GB" dirty="0" smtClean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lang="en-GB" dirty="0" err="1" smtClean="0">
                <a:solidFill>
                  <a:srgbClr val="FF0000"/>
                </a:solidFill>
                <a:latin typeface="Arial"/>
                <a:cs typeface="Arial"/>
              </a:rPr>
              <a:t>filesdir</a:t>
            </a:r>
            <a:endParaRPr lang="en-GB" dirty="0" smtClean="0">
              <a:solidFill>
                <a:srgbClr val="FF0000"/>
              </a:solidFill>
              <a:latin typeface="Arial"/>
              <a:cs typeface="Arial"/>
            </a:endParaRPr>
          </a:p>
          <a:p>
            <a:endParaRPr lang="en-GB" dirty="0">
              <a:solidFill>
                <a:srgbClr val="FF0000"/>
              </a:solidFill>
              <a:latin typeface="Arial"/>
              <a:cs typeface="Arial"/>
            </a:endParaRPr>
          </a:p>
          <a:p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Στη συνέχεια, για να μετακινήσουμε το αρχείο </a:t>
            </a:r>
            <a:r>
              <a:rPr lang="en-GB" dirty="0" smtClean="0">
                <a:solidFill>
                  <a:srgbClr val="000000"/>
                </a:solidFill>
                <a:latin typeface="Arial"/>
                <a:cs typeface="Arial"/>
              </a:rPr>
              <a:t>file1 </a:t>
            </a:r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μέσα στο </a:t>
            </a:r>
            <a:r>
              <a:rPr lang="en-GB" dirty="0" err="1" smtClean="0">
                <a:solidFill>
                  <a:srgbClr val="000000"/>
                </a:solidFill>
                <a:latin typeface="Arial"/>
                <a:cs typeface="Arial"/>
              </a:rPr>
              <a:t>filesdir</a:t>
            </a:r>
            <a:r>
              <a:rPr lang="en-GB" dirty="0" smtClean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εκτελούμε</a:t>
            </a:r>
            <a:r>
              <a:rPr lang="en-GB" dirty="0" smtClean="0">
                <a:solidFill>
                  <a:srgbClr val="000000"/>
                </a:solidFill>
                <a:latin typeface="Arial"/>
                <a:cs typeface="Arial"/>
              </a:rPr>
              <a:t>:</a:t>
            </a:r>
          </a:p>
          <a:p>
            <a:r>
              <a:rPr lang="en-GB" dirty="0">
                <a:solidFill>
                  <a:srgbClr val="FF0000"/>
                </a:solidFill>
                <a:latin typeface="Arial"/>
                <a:cs typeface="Arial"/>
              </a:rPr>
              <a:t>m</a:t>
            </a:r>
            <a:r>
              <a:rPr lang="en-GB" dirty="0" smtClean="0">
                <a:solidFill>
                  <a:srgbClr val="FF0000"/>
                </a:solidFill>
                <a:latin typeface="Arial"/>
                <a:cs typeface="Arial"/>
              </a:rPr>
              <a:t>v file1 ./</a:t>
            </a:r>
            <a:r>
              <a:rPr lang="en-GB" dirty="0" err="1" smtClean="0">
                <a:solidFill>
                  <a:srgbClr val="FF0000"/>
                </a:solidFill>
                <a:latin typeface="Arial"/>
                <a:cs typeface="Arial"/>
              </a:rPr>
              <a:t>filesdir</a:t>
            </a:r>
            <a:r>
              <a:rPr lang="en-GB" dirty="0" smtClean="0">
                <a:solidFill>
                  <a:srgbClr val="FF0000"/>
                </a:solidFill>
                <a:latin typeface="Arial"/>
                <a:cs typeface="Arial"/>
              </a:rPr>
              <a:t>/</a:t>
            </a:r>
          </a:p>
          <a:p>
            <a:endParaRPr lang="en-GB" dirty="0">
              <a:solidFill>
                <a:srgbClr val="FF0000"/>
              </a:solidFill>
              <a:latin typeface="Arial"/>
              <a:cs typeface="Arial"/>
            </a:endParaRPr>
          </a:p>
          <a:p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Μετακινήστε και τα υπόλοιπα 2 αρχεία στο </a:t>
            </a:r>
            <a:r>
              <a:rPr lang="en-GB" dirty="0" err="1" smtClean="0">
                <a:solidFill>
                  <a:srgbClr val="000000"/>
                </a:solidFill>
                <a:latin typeface="Arial"/>
                <a:cs typeface="Arial"/>
              </a:rPr>
              <a:t>filesdir</a:t>
            </a:r>
            <a:r>
              <a:rPr lang="en-GB" dirty="0" smtClean="0">
                <a:solidFill>
                  <a:srgbClr val="000000"/>
                </a:solidFill>
                <a:latin typeface="Arial"/>
                <a:cs typeface="Arial"/>
              </a:rPr>
              <a:t>.</a:t>
            </a:r>
            <a:endParaRPr lang="el-GR" dirty="0" smtClean="0">
              <a:solidFill>
                <a:srgbClr val="000000"/>
              </a:solidFill>
              <a:latin typeface="Arial"/>
              <a:cs typeface="Arial"/>
            </a:endParaRPr>
          </a:p>
        </p:txBody>
      </p:sp>
      <p:cxnSp>
        <p:nvCxnSpPr>
          <p:cNvPr id="16" name="Straight Connector 15"/>
          <p:cNvCxnSpPr/>
          <p:nvPr/>
        </p:nvCxnSpPr>
        <p:spPr>
          <a:xfrm>
            <a:off x="457200" y="1774804"/>
            <a:ext cx="2973102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1955782" y="1248869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Snip Single Corner Rectangle 18"/>
          <p:cNvSpPr/>
          <p:nvPr/>
        </p:nvSpPr>
        <p:spPr>
          <a:xfrm>
            <a:off x="221242" y="5102137"/>
            <a:ext cx="538295" cy="349661"/>
          </a:xfrm>
          <a:prstGeom prst="snip1Rect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latin typeface="Arial"/>
                <a:cs typeface="Arial"/>
              </a:rPr>
              <a:t>file2</a:t>
            </a:r>
            <a:endParaRPr lang="en-US" sz="1200" dirty="0">
              <a:latin typeface="Arial"/>
              <a:cs typeface="Arial"/>
            </a:endParaRPr>
          </a:p>
        </p:txBody>
      </p:sp>
      <p:sp>
        <p:nvSpPr>
          <p:cNvPr id="20" name="Snip Single Corner Rectangle 19"/>
          <p:cNvSpPr/>
          <p:nvPr/>
        </p:nvSpPr>
        <p:spPr>
          <a:xfrm>
            <a:off x="1383116" y="5102137"/>
            <a:ext cx="538295" cy="349661"/>
          </a:xfrm>
          <a:prstGeom prst="snip1Rect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latin typeface="Arial"/>
                <a:cs typeface="Arial"/>
              </a:rPr>
              <a:t>file3</a:t>
            </a:r>
            <a:endParaRPr lang="en-US" sz="1200" dirty="0">
              <a:latin typeface="Arial"/>
              <a:cs typeface="Arial"/>
            </a:endParaRPr>
          </a:p>
        </p:txBody>
      </p:sp>
      <p:cxnSp>
        <p:nvCxnSpPr>
          <p:cNvPr id="18" name="Straight Connector 17"/>
          <p:cNvCxnSpPr/>
          <p:nvPr/>
        </p:nvCxnSpPr>
        <p:spPr>
          <a:xfrm>
            <a:off x="1031402" y="3672325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Snip Single Corner Rectangle 14"/>
          <p:cNvSpPr/>
          <p:nvPr/>
        </p:nvSpPr>
        <p:spPr>
          <a:xfrm>
            <a:off x="222881" y="4345606"/>
            <a:ext cx="538295" cy="349661"/>
          </a:xfrm>
          <a:prstGeom prst="snip1Rect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latin typeface="Arial"/>
                <a:cs typeface="Arial"/>
              </a:rPr>
              <a:t>file1</a:t>
            </a:r>
            <a:endParaRPr lang="en-US" sz="1200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5265558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>
          <a:xfrm>
            <a:off x="7131211" y="4724195"/>
            <a:ext cx="1906020" cy="1371586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err="1" smtClean="0">
                <a:latin typeface="Arial"/>
                <a:cs typeface="Arial"/>
              </a:rPr>
              <a:t>filesdir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23300"/>
          </a:xfrm>
        </p:spPr>
        <p:txBody>
          <a:bodyPr>
            <a:normAutofit fontScale="90000"/>
          </a:bodyPr>
          <a:lstStyle/>
          <a:p>
            <a:r>
              <a:rPr lang="el-GR" sz="2800" dirty="0" smtClean="0">
                <a:latin typeface="Arial"/>
                <a:cs typeface="Arial"/>
              </a:rPr>
              <a:t>Δημιουργεία καταλόγου με το </a:t>
            </a:r>
            <a:r>
              <a:rPr lang="en-GB" sz="2800" dirty="0" err="1" smtClean="0">
                <a:latin typeface="Arial"/>
                <a:cs typeface="Arial"/>
              </a:rPr>
              <a:t>mkdir</a:t>
            </a:r>
            <a:r>
              <a:rPr lang="en-GB" sz="2800" dirty="0" smtClean="0">
                <a:latin typeface="Arial"/>
                <a:cs typeface="Arial"/>
              </a:rPr>
              <a:t> – </a:t>
            </a:r>
            <a:r>
              <a:rPr lang="el-GR" sz="2800" dirty="0" smtClean="0">
                <a:latin typeface="Arial"/>
                <a:cs typeface="Arial"/>
              </a:rPr>
              <a:t>Μετακίνηση αρχείων με το </a:t>
            </a:r>
            <a:r>
              <a:rPr lang="en-GB" sz="2800" dirty="0" smtClean="0">
                <a:latin typeface="Arial"/>
                <a:cs typeface="Arial"/>
              </a:rPr>
              <a:t>mv</a:t>
            </a:r>
            <a:endParaRPr lang="en-US" sz="2800" dirty="0">
              <a:latin typeface="Arial"/>
              <a:cs typeface="Arial"/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7131211" y="2826674"/>
            <a:ext cx="1906020" cy="1371586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latin typeface="Arial"/>
                <a:cs typeface="Arial"/>
              </a:rPr>
              <a:t>Desktop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12" name="4-Point Star 11"/>
          <p:cNvSpPr/>
          <p:nvPr/>
        </p:nvSpPr>
        <p:spPr>
          <a:xfrm>
            <a:off x="8697250" y="2953193"/>
            <a:ext cx="257268" cy="232431"/>
          </a:xfrm>
          <a:prstGeom prst="star4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/>
              <a:cs typeface="Arial"/>
            </a:endParaRPr>
          </a:p>
        </p:txBody>
      </p:sp>
      <p:cxnSp>
        <p:nvCxnSpPr>
          <p:cNvPr id="13" name="Straight Connector 12"/>
          <p:cNvCxnSpPr/>
          <p:nvPr/>
        </p:nvCxnSpPr>
        <p:spPr>
          <a:xfrm>
            <a:off x="7935964" y="2300739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Snip Single Corner Rectangle 18"/>
          <p:cNvSpPr/>
          <p:nvPr/>
        </p:nvSpPr>
        <p:spPr>
          <a:xfrm>
            <a:off x="7239931" y="3769142"/>
            <a:ext cx="538295" cy="349661"/>
          </a:xfrm>
          <a:prstGeom prst="snip1Rect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latin typeface="Arial"/>
                <a:cs typeface="Arial"/>
              </a:rPr>
              <a:t>file2</a:t>
            </a:r>
            <a:endParaRPr lang="en-US" sz="1200" dirty="0">
              <a:latin typeface="Arial"/>
              <a:cs typeface="Arial"/>
            </a:endParaRPr>
          </a:p>
        </p:txBody>
      </p:sp>
      <p:sp>
        <p:nvSpPr>
          <p:cNvPr id="20" name="Snip Single Corner Rectangle 19"/>
          <p:cNvSpPr/>
          <p:nvPr/>
        </p:nvSpPr>
        <p:spPr>
          <a:xfrm>
            <a:off x="8400166" y="3784083"/>
            <a:ext cx="538295" cy="349661"/>
          </a:xfrm>
          <a:prstGeom prst="snip1Rect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latin typeface="Arial"/>
                <a:cs typeface="Arial"/>
              </a:rPr>
              <a:t>file3</a:t>
            </a:r>
            <a:endParaRPr lang="en-US" sz="1200" dirty="0">
              <a:latin typeface="Arial"/>
              <a:cs typeface="Arial"/>
            </a:endParaRPr>
          </a:p>
        </p:txBody>
      </p:sp>
      <p:cxnSp>
        <p:nvCxnSpPr>
          <p:cNvPr id="18" name="Straight Connector 17"/>
          <p:cNvCxnSpPr/>
          <p:nvPr/>
        </p:nvCxnSpPr>
        <p:spPr>
          <a:xfrm>
            <a:off x="8048452" y="4198260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Snip Single Corner Rectangle 14"/>
          <p:cNvSpPr/>
          <p:nvPr/>
        </p:nvSpPr>
        <p:spPr>
          <a:xfrm>
            <a:off x="7239931" y="4871541"/>
            <a:ext cx="538295" cy="349661"/>
          </a:xfrm>
          <a:prstGeom prst="snip1Rect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latin typeface="Arial"/>
                <a:cs typeface="Arial"/>
              </a:rPr>
              <a:t>file1</a:t>
            </a:r>
            <a:endParaRPr lang="en-US" sz="1200" dirty="0">
              <a:latin typeface="Arial"/>
              <a:cs typeface="Arial"/>
            </a:endParaRPr>
          </a:p>
        </p:txBody>
      </p:sp>
      <p:sp>
        <p:nvSpPr>
          <p:cNvPr id="22" name="Rounded Rectangle 21"/>
          <p:cNvSpPr/>
          <p:nvPr/>
        </p:nvSpPr>
        <p:spPr>
          <a:xfrm>
            <a:off x="3432020" y="4724195"/>
            <a:ext cx="1906020" cy="1371586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err="1" smtClean="0">
                <a:latin typeface="Arial"/>
                <a:cs typeface="Arial"/>
              </a:rPr>
              <a:t>filesdir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23" name="Rounded Rectangle 22"/>
          <p:cNvSpPr/>
          <p:nvPr/>
        </p:nvSpPr>
        <p:spPr>
          <a:xfrm>
            <a:off x="3432020" y="2826674"/>
            <a:ext cx="1906020" cy="1371586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latin typeface="Arial"/>
                <a:cs typeface="Arial"/>
              </a:rPr>
              <a:t>Desktop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24" name="4-Point Star 23"/>
          <p:cNvSpPr/>
          <p:nvPr/>
        </p:nvSpPr>
        <p:spPr>
          <a:xfrm>
            <a:off x="4998059" y="2953193"/>
            <a:ext cx="257268" cy="232431"/>
          </a:xfrm>
          <a:prstGeom prst="star4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/>
              <a:cs typeface="Arial"/>
            </a:endParaRPr>
          </a:p>
        </p:txBody>
      </p:sp>
      <p:cxnSp>
        <p:nvCxnSpPr>
          <p:cNvPr id="25" name="Straight Connector 24"/>
          <p:cNvCxnSpPr/>
          <p:nvPr/>
        </p:nvCxnSpPr>
        <p:spPr>
          <a:xfrm>
            <a:off x="4236773" y="2300739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8" name="Snip Single Corner Rectangle 27"/>
          <p:cNvSpPr/>
          <p:nvPr/>
        </p:nvSpPr>
        <p:spPr>
          <a:xfrm>
            <a:off x="3539101" y="3797634"/>
            <a:ext cx="538295" cy="349661"/>
          </a:xfrm>
          <a:prstGeom prst="snip1Rect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latin typeface="Arial"/>
                <a:cs typeface="Arial"/>
              </a:rPr>
              <a:t>file2</a:t>
            </a:r>
            <a:endParaRPr lang="en-US" sz="1200" dirty="0">
              <a:latin typeface="Arial"/>
              <a:cs typeface="Arial"/>
            </a:endParaRPr>
          </a:p>
        </p:txBody>
      </p:sp>
      <p:sp>
        <p:nvSpPr>
          <p:cNvPr id="29" name="Snip Single Corner Rectangle 28"/>
          <p:cNvSpPr/>
          <p:nvPr/>
        </p:nvSpPr>
        <p:spPr>
          <a:xfrm>
            <a:off x="4700975" y="3797634"/>
            <a:ext cx="538295" cy="349661"/>
          </a:xfrm>
          <a:prstGeom prst="snip1Rect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latin typeface="Arial"/>
                <a:cs typeface="Arial"/>
              </a:rPr>
              <a:t>file3</a:t>
            </a:r>
            <a:endParaRPr lang="en-US" sz="1200" dirty="0">
              <a:latin typeface="Arial"/>
              <a:cs typeface="Arial"/>
            </a:endParaRPr>
          </a:p>
        </p:txBody>
      </p:sp>
      <p:cxnSp>
        <p:nvCxnSpPr>
          <p:cNvPr id="30" name="Straight Connector 29"/>
          <p:cNvCxnSpPr/>
          <p:nvPr/>
        </p:nvCxnSpPr>
        <p:spPr>
          <a:xfrm>
            <a:off x="4349261" y="4198260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1" name="Snip Single Corner Rectangle 30"/>
          <p:cNvSpPr/>
          <p:nvPr/>
        </p:nvSpPr>
        <p:spPr>
          <a:xfrm>
            <a:off x="3539101" y="2959828"/>
            <a:ext cx="538295" cy="349661"/>
          </a:xfrm>
          <a:prstGeom prst="snip1Rect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latin typeface="Arial"/>
                <a:cs typeface="Arial"/>
              </a:rPr>
              <a:t>file1</a:t>
            </a:r>
            <a:endParaRPr lang="en-US" sz="1200" dirty="0">
              <a:latin typeface="Arial"/>
              <a:cs typeface="Arial"/>
            </a:endParaRPr>
          </a:p>
        </p:txBody>
      </p:sp>
      <p:sp>
        <p:nvSpPr>
          <p:cNvPr id="32" name="Rounded Rectangle 31"/>
          <p:cNvSpPr/>
          <p:nvPr/>
        </p:nvSpPr>
        <p:spPr>
          <a:xfrm>
            <a:off x="128012" y="2877639"/>
            <a:ext cx="1906020" cy="1371586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latin typeface="Arial"/>
                <a:cs typeface="Arial"/>
              </a:rPr>
              <a:t>Desktop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33" name="4-Point Star 32"/>
          <p:cNvSpPr/>
          <p:nvPr/>
        </p:nvSpPr>
        <p:spPr>
          <a:xfrm>
            <a:off x="1792821" y="3004158"/>
            <a:ext cx="257268" cy="232431"/>
          </a:xfrm>
          <a:prstGeom prst="star4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/>
              <a:cs typeface="Arial"/>
            </a:endParaRPr>
          </a:p>
        </p:txBody>
      </p:sp>
      <p:cxnSp>
        <p:nvCxnSpPr>
          <p:cNvPr id="34" name="Straight Connector 33"/>
          <p:cNvCxnSpPr/>
          <p:nvPr/>
        </p:nvCxnSpPr>
        <p:spPr>
          <a:xfrm>
            <a:off x="1031535" y="2351704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5" name="Snip Single Corner Rectangle 34"/>
          <p:cNvSpPr/>
          <p:nvPr/>
        </p:nvSpPr>
        <p:spPr>
          <a:xfrm>
            <a:off x="333863" y="3848599"/>
            <a:ext cx="538295" cy="349661"/>
          </a:xfrm>
          <a:prstGeom prst="snip1Rect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latin typeface="Arial"/>
                <a:cs typeface="Arial"/>
              </a:rPr>
              <a:t>file2</a:t>
            </a:r>
            <a:endParaRPr lang="en-US" sz="1200" dirty="0">
              <a:latin typeface="Arial"/>
              <a:cs typeface="Arial"/>
            </a:endParaRPr>
          </a:p>
        </p:txBody>
      </p:sp>
      <p:sp>
        <p:nvSpPr>
          <p:cNvPr id="36" name="Snip Single Corner Rectangle 35"/>
          <p:cNvSpPr/>
          <p:nvPr/>
        </p:nvSpPr>
        <p:spPr>
          <a:xfrm>
            <a:off x="1495737" y="3848599"/>
            <a:ext cx="538295" cy="349661"/>
          </a:xfrm>
          <a:prstGeom prst="snip1Rect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latin typeface="Arial"/>
                <a:cs typeface="Arial"/>
              </a:rPr>
              <a:t>file3</a:t>
            </a:r>
            <a:endParaRPr lang="en-US" sz="1200" dirty="0">
              <a:latin typeface="Arial"/>
              <a:cs typeface="Arial"/>
            </a:endParaRPr>
          </a:p>
        </p:txBody>
      </p:sp>
      <p:sp>
        <p:nvSpPr>
          <p:cNvPr id="37" name="Snip Single Corner Rectangle 36"/>
          <p:cNvSpPr/>
          <p:nvPr/>
        </p:nvSpPr>
        <p:spPr>
          <a:xfrm>
            <a:off x="333863" y="3010793"/>
            <a:ext cx="538295" cy="349661"/>
          </a:xfrm>
          <a:prstGeom prst="snip1Rect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latin typeface="Arial"/>
                <a:cs typeface="Arial"/>
              </a:rPr>
              <a:t>file1</a:t>
            </a:r>
            <a:endParaRPr lang="en-US" sz="1200" dirty="0">
              <a:latin typeface="Arial"/>
              <a:cs typeface="Arial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016097" y="3319056"/>
            <a:ext cx="1336123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1600" dirty="0" err="1">
                <a:solidFill>
                  <a:srgbClr val="FF0000"/>
                </a:solidFill>
                <a:latin typeface="Arial"/>
                <a:cs typeface="Arial"/>
              </a:rPr>
              <a:t>mkdir</a:t>
            </a:r>
            <a:r>
              <a:rPr lang="en-GB" sz="1600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lang="en-GB" sz="1600" dirty="0" err="1">
                <a:solidFill>
                  <a:srgbClr val="FF0000"/>
                </a:solidFill>
                <a:latin typeface="Arial"/>
                <a:cs typeface="Arial"/>
              </a:rPr>
              <a:t>filesdir</a:t>
            </a:r>
            <a:endParaRPr lang="en-GB" sz="1600" dirty="0">
              <a:solidFill>
                <a:srgbClr val="FF0000"/>
              </a:solidFill>
              <a:latin typeface="Arial"/>
              <a:cs typeface="Arial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5338040" y="3215506"/>
            <a:ext cx="185628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>
                <a:solidFill>
                  <a:srgbClr val="FF0000"/>
                </a:solidFill>
              </a:rPr>
              <a:t>mv file1 ./</a:t>
            </a:r>
            <a:r>
              <a:rPr lang="en-GB" dirty="0" err="1">
                <a:solidFill>
                  <a:srgbClr val="FF0000"/>
                </a:solidFill>
              </a:rPr>
              <a:t>filesdir</a:t>
            </a:r>
            <a:r>
              <a:rPr lang="en-GB" dirty="0">
                <a:solidFill>
                  <a:srgbClr val="FF0000"/>
                </a:solidFill>
              </a:rPr>
              <a:t>/</a:t>
            </a:r>
          </a:p>
        </p:txBody>
      </p:sp>
      <p:sp>
        <p:nvSpPr>
          <p:cNvPr id="6" name="Right Arrow 5"/>
          <p:cNvSpPr/>
          <p:nvPr/>
        </p:nvSpPr>
        <p:spPr>
          <a:xfrm>
            <a:off x="2226235" y="3660588"/>
            <a:ext cx="1001059" cy="188011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ight Arrow 37"/>
          <p:cNvSpPr/>
          <p:nvPr/>
        </p:nvSpPr>
        <p:spPr>
          <a:xfrm>
            <a:off x="5770282" y="3624977"/>
            <a:ext cx="1001059" cy="188011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25412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>
          <a:xfrm>
            <a:off x="114161" y="4198260"/>
            <a:ext cx="1906020" cy="1371586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err="1" smtClean="0">
                <a:latin typeface="Arial"/>
                <a:cs typeface="Arial"/>
              </a:rPr>
              <a:t>filesdir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23300"/>
          </a:xfrm>
        </p:spPr>
        <p:txBody>
          <a:bodyPr>
            <a:normAutofit/>
          </a:bodyPr>
          <a:lstStyle/>
          <a:p>
            <a:r>
              <a:rPr lang="el-GR" sz="2800" dirty="0" smtClean="0">
                <a:latin typeface="Arial"/>
                <a:cs typeface="Arial"/>
              </a:rPr>
              <a:t>Μετονομασία αρχείων με το </a:t>
            </a:r>
            <a:r>
              <a:rPr lang="en-GB" sz="2800" dirty="0" smtClean="0">
                <a:latin typeface="Arial"/>
                <a:cs typeface="Arial"/>
              </a:rPr>
              <a:t>mv</a:t>
            </a:r>
            <a:endParaRPr lang="en-US" sz="2800" dirty="0">
              <a:latin typeface="Arial"/>
              <a:cs typeface="Arial"/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114161" y="2300739"/>
            <a:ext cx="1906020" cy="1371586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latin typeface="Arial"/>
                <a:cs typeface="Arial"/>
              </a:rPr>
              <a:t>Desktop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12" name="4-Point Star 11"/>
          <p:cNvSpPr/>
          <p:nvPr/>
        </p:nvSpPr>
        <p:spPr>
          <a:xfrm>
            <a:off x="1680200" y="2427258"/>
            <a:ext cx="257268" cy="232431"/>
          </a:xfrm>
          <a:prstGeom prst="star4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/>
              <a:cs typeface="Arial"/>
            </a:endParaRPr>
          </a:p>
        </p:txBody>
      </p:sp>
      <p:cxnSp>
        <p:nvCxnSpPr>
          <p:cNvPr id="13" name="Straight Connector 12"/>
          <p:cNvCxnSpPr/>
          <p:nvPr/>
        </p:nvCxnSpPr>
        <p:spPr>
          <a:xfrm>
            <a:off x="918914" y="1774804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3595961" y="872258"/>
            <a:ext cx="5397704" cy="4801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>
                <a:latin typeface="Arial"/>
                <a:cs typeface="Arial"/>
              </a:rPr>
              <a:t>Βρισκόμαστε στο </a:t>
            </a:r>
            <a:r>
              <a:rPr lang="en-GB" dirty="0" smtClean="0">
                <a:latin typeface="Arial"/>
                <a:cs typeface="Arial"/>
              </a:rPr>
              <a:t>Desktop </a:t>
            </a:r>
            <a:r>
              <a:rPr lang="el-GR" dirty="0" smtClean="0">
                <a:latin typeface="Arial"/>
                <a:cs typeface="Arial"/>
              </a:rPr>
              <a:t>και έχουμε πλέον </a:t>
            </a:r>
            <a:r>
              <a:rPr lang="en-GB" dirty="0" smtClean="0">
                <a:latin typeface="Arial"/>
                <a:cs typeface="Arial"/>
              </a:rPr>
              <a:t>3</a:t>
            </a:r>
            <a:r>
              <a:rPr lang="el-GR" dirty="0" smtClean="0">
                <a:latin typeface="Arial"/>
                <a:cs typeface="Arial"/>
              </a:rPr>
              <a:t> αρχεία, τα </a:t>
            </a:r>
            <a:r>
              <a:rPr lang="en-GB" dirty="0" smtClean="0">
                <a:latin typeface="Arial"/>
                <a:cs typeface="Arial"/>
              </a:rPr>
              <a:t>file1, file2, file3</a:t>
            </a:r>
            <a:r>
              <a:rPr lang="el-GR" dirty="0" smtClean="0">
                <a:latin typeface="Arial"/>
                <a:cs typeface="Arial"/>
              </a:rPr>
              <a:t> μέσα στον υποκατάλογο </a:t>
            </a:r>
            <a:r>
              <a:rPr lang="en-GB" dirty="0" err="1" smtClean="0">
                <a:latin typeface="Arial"/>
                <a:cs typeface="Arial"/>
              </a:rPr>
              <a:t>filesdir</a:t>
            </a:r>
            <a:r>
              <a:rPr lang="en-GB" dirty="0" smtClean="0">
                <a:latin typeface="Arial"/>
                <a:cs typeface="Arial"/>
              </a:rPr>
              <a:t>.</a:t>
            </a:r>
          </a:p>
          <a:p>
            <a:endParaRPr lang="en-GB" dirty="0">
              <a:latin typeface="Arial"/>
              <a:cs typeface="Arial"/>
            </a:endParaRPr>
          </a:p>
          <a:p>
            <a:r>
              <a:rPr lang="el-GR" dirty="0" smtClean="0">
                <a:latin typeface="Arial"/>
                <a:cs typeface="Arial"/>
              </a:rPr>
              <a:t>Θέλουμε να μετονομάσουμε το αρχείο </a:t>
            </a:r>
            <a:r>
              <a:rPr lang="en-GB" dirty="0" smtClean="0">
                <a:latin typeface="Arial"/>
                <a:cs typeface="Arial"/>
              </a:rPr>
              <a:t>file1 </a:t>
            </a:r>
            <a:r>
              <a:rPr lang="el-GR" dirty="0" smtClean="0">
                <a:latin typeface="Arial"/>
                <a:cs typeface="Arial"/>
              </a:rPr>
              <a:t>σε </a:t>
            </a:r>
            <a:r>
              <a:rPr lang="en-GB" dirty="0" smtClean="0">
                <a:latin typeface="Arial"/>
                <a:cs typeface="Arial"/>
              </a:rPr>
              <a:t>file1r</a:t>
            </a:r>
            <a:r>
              <a:rPr lang="el-GR" dirty="0" smtClean="0">
                <a:latin typeface="Arial"/>
                <a:cs typeface="Arial"/>
              </a:rPr>
              <a:t> ενώ όμως συνεχίζουμε να βρισκόμαστε στο </a:t>
            </a:r>
            <a:r>
              <a:rPr lang="en-GB" dirty="0" smtClean="0">
                <a:latin typeface="Arial"/>
                <a:cs typeface="Arial"/>
              </a:rPr>
              <a:t>Desktop (</a:t>
            </a:r>
            <a:r>
              <a:rPr lang="el-GR" dirty="0" smtClean="0">
                <a:latin typeface="Arial"/>
                <a:cs typeface="Arial"/>
              </a:rPr>
              <a:t>χωρίς να μετακινηθούμε μέσα στο </a:t>
            </a:r>
            <a:r>
              <a:rPr lang="en-GB" dirty="0" err="1" smtClean="0">
                <a:latin typeface="Arial"/>
                <a:cs typeface="Arial"/>
              </a:rPr>
              <a:t>filesdir</a:t>
            </a:r>
            <a:r>
              <a:rPr lang="en-GB" dirty="0" smtClean="0">
                <a:latin typeface="Arial"/>
                <a:cs typeface="Arial"/>
              </a:rPr>
              <a:t>)</a:t>
            </a:r>
            <a:r>
              <a:rPr lang="el-GR" dirty="0" smtClean="0">
                <a:latin typeface="Arial"/>
                <a:cs typeface="Arial"/>
              </a:rPr>
              <a:t>.</a:t>
            </a:r>
            <a:endParaRPr lang="en-GB" dirty="0" smtClean="0">
              <a:latin typeface="Arial"/>
              <a:cs typeface="Arial"/>
            </a:endParaRPr>
          </a:p>
          <a:p>
            <a:endParaRPr lang="en-GB" dirty="0">
              <a:solidFill>
                <a:srgbClr val="FF0000"/>
              </a:solidFill>
              <a:latin typeface="Arial"/>
              <a:cs typeface="Arial"/>
            </a:endParaRPr>
          </a:p>
          <a:p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Αν εκτελούσαμε</a:t>
            </a:r>
            <a:r>
              <a:rPr lang="en-GB" dirty="0" smtClean="0">
                <a:solidFill>
                  <a:srgbClr val="000000"/>
                </a:solidFill>
                <a:latin typeface="Arial"/>
                <a:cs typeface="Arial"/>
              </a:rPr>
              <a:t>:</a:t>
            </a:r>
          </a:p>
          <a:p>
            <a:r>
              <a:rPr lang="en-GB" dirty="0" smtClean="0">
                <a:solidFill>
                  <a:srgbClr val="FF0000"/>
                </a:solidFill>
                <a:latin typeface="Arial"/>
                <a:cs typeface="Arial"/>
              </a:rPr>
              <a:t>m</a:t>
            </a:r>
            <a:r>
              <a:rPr lang="en-GB" dirty="0">
                <a:solidFill>
                  <a:srgbClr val="FF0000"/>
                </a:solidFill>
                <a:latin typeface="Arial"/>
                <a:cs typeface="Arial"/>
              </a:rPr>
              <a:t>v</a:t>
            </a:r>
            <a:r>
              <a:rPr lang="en-GB" dirty="0" smtClean="0">
                <a:solidFill>
                  <a:srgbClr val="FF0000"/>
                </a:solidFill>
                <a:latin typeface="Arial"/>
                <a:cs typeface="Arial"/>
              </a:rPr>
              <a:t> file1 file1r</a:t>
            </a:r>
          </a:p>
          <a:p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Η εντολή δεν θα λειτουργούσε, γιατί η εντολή θα έψαχνε το </a:t>
            </a:r>
            <a:r>
              <a:rPr lang="en-GB" dirty="0" smtClean="0">
                <a:solidFill>
                  <a:srgbClr val="000000"/>
                </a:solidFill>
                <a:latin typeface="Arial"/>
                <a:cs typeface="Arial"/>
              </a:rPr>
              <a:t>file1 </a:t>
            </a:r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μέσα στον κατάλογο που βρισκόμαστε</a:t>
            </a:r>
            <a:r>
              <a:rPr lang="en-GB" dirty="0" smtClean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τώρα, δηλαδή μέσα στο </a:t>
            </a:r>
            <a:r>
              <a:rPr lang="en-GB" dirty="0" smtClean="0">
                <a:solidFill>
                  <a:srgbClr val="000000"/>
                </a:solidFill>
                <a:latin typeface="Arial"/>
                <a:cs typeface="Arial"/>
              </a:rPr>
              <a:t>Desktop. </a:t>
            </a:r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Επειδή όμως το </a:t>
            </a:r>
            <a:r>
              <a:rPr lang="en-GB" dirty="0" smtClean="0">
                <a:solidFill>
                  <a:srgbClr val="000000"/>
                </a:solidFill>
                <a:latin typeface="Arial"/>
                <a:cs typeface="Arial"/>
              </a:rPr>
              <a:t>file1 </a:t>
            </a:r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βρίσκεται σε άλλο κατάλογο, πρέπει να δώσουμε είτε την πλήρη είτε την σχετική διεύθυνση του </a:t>
            </a:r>
            <a:r>
              <a:rPr lang="en-GB" dirty="0" smtClean="0">
                <a:solidFill>
                  <a:srgbClr val="000000"/>
                </a:solidFill>
                <a:latin typeface="Arial"/>
                <a:cs typeface="Arial"/>
              </a:rPr>
              <a:t>file1, </a:t>
            </a:r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για να δουλέψει η εντολή </a:t>
            </a:r>
            <a:r>
              <a:rPr lang="en-GB" dirty="0" smtClean="0">
                <a:solidFill>
                  <a:srgbClr val="000000"/>
                </a:solidFill>
                <a:latin typeface="Arial"/>
                <a:cs typeface="Arial"/>
              </a:rPr>
              <a:t>mv</a:t>
            </a:r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.</a:t>
            </a:r>
            <a:endParaRPr lang="en-GB" dirty="0" smtClean="0">
              <a:solidFill>
                <a:srgbClr val="000000"/>
              </a:solidFill>
              <a:latin typeface="Arial"/>
              <a:cs typeface="Arial"/>
            </a:endParaRPr>
          </a:p>
        </p:txBody>
      </p:sp>
      <p:cxnSp>
        <p:nvCxnSpPr>
          <p:cNvPr id="16" name="Straight Connector 15"/>
          <p:cNvCxnSpPr/>
          <p:nvPr/>
        </p:nvCxnSpPr>
        <p:spPr>
          <a:xfrm>
            <a:off x="457200" y="1774804"/>
            <a:ext cx="2973102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1955782" y="1248869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Snip Single Corner Rectangle 18"/>
          <p:cNvSpPr/>
          <p:nvPr/>
        </p:nvSpPr>
        <p:spPr>
          <a:xfrm>
            <a:off x="221242" y="5102137"/>
            <a:ext cx="538295" cy="349661"/>
          </a:xfrm>
          <a:prstGeom prst="snip1Rect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latin typeface="Arial"/>
                <a:cs typeface="Arial"/>
              </a:rPr>
              <a:t>file2r</a:t>
            </a:r>
            <a:endParaRPr lang="en-US" sz="1200" dirty="0">
              <a:latin typeface="Arial"/>
              <a:cs typeface="Arial"/>
            </a:endParaRPr>
          </a:p>
        </p:txBody>
      </p:sp>
      <p:sp>
        <p:nvSpPr>
          <p:cNvPr id="20" name="Snip Single Corner Rectangle 19"/>
          <p:cNvSpPr/>
          <p:nvPr/>
        </p:nvSpPr>
        <p:spPr>
          <a:xfrm>
            <a:off x="1383116" y="5102137"/>
            <a:ext cx="538295" cy="349661"/>
          </a:xfrm>
          <a:prstGeom prst="snip1Rect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latin typeface="Arial"/>
                <a:cs typeface="Arial"/>
              </a:rPr>
              <a:t>file3r</a:t>
            </a:r>
            <a:endParaRPr lang="en-US" sz="1200" dirty="0">
              <a:latin typeface="Arial"/>
              <a:cs typeface="Arial"/>
            </a:endParaRPr>
          </a:p>
        </p:txBody>
      </p:sp>
      <p:cxnSp>
        <p:nvCxnSpPr>
          <p:cNvPr id="18" name="Straight Connector 17"/>
          <p:cNvCxnSpPr/>
          <p:nvPr/>
        </p:nvCxnSpPr>
        <p:spPr>
          <a:xfrm>
            <a:off x="1031402" y="3672325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Snip Single Corner Rectangle 14"/>
          <p:cNvSpPr/>
          <p:nvPr/>
        </p:nvSpPr>
        <p:spPr>
          <a:xfrm>
            <a:off x="222881" y="4345606"/>
            <a:ext cx="538295" cy="349661"/>
          </a:xfrm>
          <a:prstGeom prst="snip1Rect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latin typeface="Arial"/>
                <a:cs typeface="Arial"/>
              </a:rPr>
              <a:t>file1r</a:t>
            </a:r>
            <a:endParaRPr lang="en-US" sz="1200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95736268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>
          <a:xfrm>
            <a:off x="114161" y="4198260"/>
            <a:ext cx="1906020" cy="1371586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err="1" smtClean="0">
                <a:latin typeface="Arial"/>
                <a:cs typeface="Arial"/>
              </a:rPr>
              <a:t>filesdir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23300"/>
          </a:xfrm>
        </p:spPr>
        <p:txBody>
          <a:bodyPr>
            <a:normAutofit/>
          </a:bodyPr>
          <a:lstStyle/>
          <a:p>
            <a:r>
              <a:rPr lang="el-GR" sz="2800" dirty="0" smtClean="0">
                <a:latin typeface="Arial"/>
                <a:cs typeface="Arial"/>
              </a:rPr>
              <a:t>Μετονομασία αρχείων με το </a:t>
            </a:r>
            <a:r>
              <a:rPr lang="en-GB" sz="2800" dirty="0" smtClean="0">
                <a:latin typeface="Arial"/>
                <a:cs typeface="Arial"/>
              </a:rPr>
              <a:t>mv</a:t>
            </a:r>
            <a:endParaRPr lang="en-US" sz="2800" dirty="0">
              <a:latin typeface="Arial"/>
              <a:cs typeface="Arial"/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114161" y="2300739"/>
            <a:ext cx="1906020" cy="1371586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latin typeface="Arial"/>
                <a:cs typeface="Arial"/>
              </a:rPr>
              <a:t>Desktop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12" name="4-Point Star 11"/>
          <p:cNvSpPr/>
          <p:nvPr/>
        </p:nvSpPr>
        <p:spPr>
          <a:xfrm>
            <a:off x="1680200" y="2427258"/>
            <a:ext cx="257268" cy="232431"/>
          </a:xfrm>
          <a:prstGeom prst="star4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/>
              <a:cs typeface="Arial"/>
            </a:endParaRPr>
          </a:p>
        </p:txBody>
      </p:sp>
      <p:cxnSp>
        <p:nvCxnSpPr>
          <p:cNvPr id="13" name="Straight Connector 12"/>
          <p:cNvCxnSpPr/>
          <p:nvPr/>
        </p:nvCxnSpPr>
        <p:spPr>
          <a:xfrm>
            <a:off x="918914" y="1774804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3595961" y="872258"/>
            <a:ext cx="5397704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Η </a:t>
            </a:r>
            <a:r>
              <a:rPr lang="el-GR" dirty="0">
                <a:solidFill>
                  <a:srgbClr val="000000"/>
                </a:solidFill>
                <a:latin typeface="Arial"/>
                <a:cs typeface="Arial"/>
              </a:rPr>
              <a:t>πλήρης διεύθυνση του </a:t>
            </a:r>
            <a:r>
              <a:rPr lang="en-GB" dirty="0">
                <a:solidFill>
                  <a:srgbClr val="000000"/>
                </a:solidFill>
                <a:latin typeface="Arial"/>
                <a:cs typeface="Arial"/>
              </a:rPr>
              <a:t>file1 </a:t>
            </a:r>
            <a:r>
              <a:rPr lang="el-GR" dirty="0">
                <a:solidFill>
                  <a:srgbClr val="000000"/>
                </a:solidFill>
                <a:latin typeface="Arial"/>
                <a:cs typeface="Arial"/>
              </a:rPr>
              <a:t>είναι</a:t>
            </a:r>
            <a:r>
              <a:rPr lang="en-GB" dirty="0">
                <a:solidFill>
                  <a:srgbClr val="000000"/>
                </a:solidFill>
                <a:latin typeface="Arial"/>
                <a:cs typeface="Arial"/>
              </a:rPr>
              <a:t>:</a:t>
            </a:r>
          </a:p>
          <a:p>
            <a:r>
              <a:rPr lang="en-GB" dirty="0" smtClean="0">
                <a:solidFill>
                  <a:srgbClr val="000000"/>
                </a:solidFill>
                <a:latin typeface="Arial"/>
                <a:cs typeface="Arial"/>
              </a:rPr>
              <a:t>/home/PC1/</a:t>
            </a:r>
            <a:r>
              <a:rPr lang="en-GB" dirty="0">
                <a:solidFill>
                  <a:srgbClr val="000000"/>
                </a:solidFill>
                <a:latin typeface="Arial"/>
                <a:cs typeface="Arial"/>
              </a:rPr>
              <a:t>Desktop/</a:t>
            </a:r>
            <a:r>
              <a:rPr lang="en-GB" dirty="0" err="1">
                <a:solidFill>
                  <a:srgbClr val="000000"/>
                </a:solidFill>
                <a:latin typeface="Arial"/>
                <a:cs typeface="Arial"/>
              </a:rPr>
              <a:t>filesdir</a:t>
            </a:r>
            <a:r>
              <a:rPr lang="en-GB" dirty="0">
                <a:solidFill>
                  <a:srgbClr val="000000"/>
                </a:solidFill>
                <a:latin typeface="Arial"/>
                <a:cs typeface="Arial"/>
              </a:rPr>
              <a:t>/file1</a:t>
            </a:r>
          </a:p>
          <a:p>
            <a:endParaRPr lang="en-GB" dirty="0" smtClean="0">
              <a:solidFill>
                <a:srgbClr val="000000"/>
              </a:solidFill>
              <a:latin typeface="Arial"/>
              <a:cs typeface="Arial"/>
            </a:endParaRPr>
          </a:p>
          <a:p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Η </a:t>
            </a:r>
            <a:r>
              <a:rPr lang="el-GR" dirty="0">
                <a:solidFill>
                  <a:srgbClr val="000000"/>
                </a:solidFill>
                <a:latin typeface="Arial"/>
                <a:cs typeface="Arial"/>
              </a:rPr>
              <a:t>σχετική διεύθυνση του </a:t>
            </a:r>
            <a:r>
              <a:rPr lang="en-GB" dirty="0">
                <a:solidFill>
                  <a:srgbClr val="000000"/>
                </a:solidFill>
                <a:latin typeface="Arial"/>
                <a:cs typeface="Arial"/>
              </a:rPr>
              <a:t>file1 </a:t>
            </a:r>
            <a:r>
              <a:rPr lang="el-GR" dirty="0">
                <a:solidFill>
                  <a:srgbClr val="000000"/>
                </a:solidFill>
                <a:latin typeface="Arial"/>
                <a:cs typeface="Arial"/>
              </a:rPr>
              <a:t>είναι</a:t>
            </a:r>
            <a:r>
              <a:rPr lang="en-GB" dirty="0">
                <a:solidFill>
                  <a:srgbClr val="000000"/>
                </a:solidFill>
                <a:latin typeface="Arial"/>
                <a:cs typeface="Arial"/>
              </a:rPr>
              <a:t>:</a:t>
            </a:r>
          </a:p>
          <a:p>
            <a:r>
              <a:rPr lang="en-GB" dirty="0">
                <a:solidFill>
                  <a:srgbClr val="000000"/>
                </a:solidFill>
                <a:latin typeface="Arial"/>
                <a:cs typeface="Arial"/>
              </a:rPr>
              <a:t>./filesdir1/</a:t>
            </a:r>
            <a:r>
              <a:rPr lang="en-GB" dirty="0" smtClean="0">
                <a:solidFill>
                  <a:srgbClr val="000000"/>
                </a:solidFill>
                <a:latin typeface="Arial"/>
                <a:cs typeface="Arial"/>
              </a:rPr>
              <a:t>file1</a:t>
            </a:r>
          </a:p>
          <a:p>
            <a:endParaRPr lang="en-GB" dirty="0">
              <a:solidFill>
                <a:srgbClr val="000000"/>
              </a:solidFill>
              <a:latin typeface="Arial"/>
              <a:cs typeface="Arial"/>
            </a:endParaRPr>
          </a:p>
          <a:p>
            <a:r>
              <a:rPr lang="en-GB" dirty="0" smtClean="0">
                <a:solidFill>
                  <a:srgbClr val="000000"/>
                </a:solidFill>
                <a:latin typeface="Arial"/>
                <a:cs typeface="Arial"/>
              </a:rPr>
              <a:t>./ </a:t>
            </a:r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σημαίνει</a:t>
            </a:r>
            <a:r>
              <a:rPr lang="en-GB" dirty="0" smtClean="0">
                <a:solidFill>
                  <a:srgbClr val="000000"/>
                </a:solidFill>
                <a:latin typeface="Arial"/>
                <a:cs typeface="Arial"/>
              </a:rPr>
              <a:t>: </a:t>
            </a:r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από εδώ που βρίσκομαι.</a:t>
            </a:r>
          </a:p>
          <a:p>
            <a:endParaRPr lang="el-GR" dirty="0">
              <a:solidFill>
                <a:srgbClr val="000000"/>
              </a:solidFill>
              <a:latin typeface="Arial"/>
              <a:cs typeface="Arial"/>
            </a:endParaRPr>
          </a:p>
          <a:p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Άρα, η σωστή εντολή για να μετονομάσω το </a:t>
            </a:r>
            <a:r>
              <a:rPr lang="en-GB" dirty="0" smtClean="0">
                <a:solidFill>
                  <a:srgbClr val="000000"/>
                </a:solidFill>
                <a:latin typeface="Arial"/>
                <a:cs typeface="Arial"/>
              </a:rPr>
              <a:t>file1 </a:t>
            </a:r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σε </a:t>
            </a:r>
            <a:r>
              <a:rPr lang="en-GB" dirty="0" smtClean="0">
                <a:solidFill>
                  <a:srgbClr val="000000"/>
                </a:solidFill>
                <a:latin typeface="Arial"/>
                <a:cs typeface="Arial"/>
              </a:rPr>
              <a:t>file1r (</a:t>
            </a:r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που βρίσκεται μέσα στο </a:t>
            </a:r>
            <a:r>
              <a:rPr lang="en-GB" dirty="0" err="1" smtClean="0">
                <a:solidFill>
                  <a:srgbClr val="000000"/>
                </a:solidFill>
                <a:latin typeface="Arial"/>
                <a:cs typeface="Arial"/>
              </a:rPr>
              <a:t>filesdir</a:t>
            </a:r>
            <a:r>
              <a:rPr lang="en-GB" dirty="0" smtClean="0">
                <a:solidFill>
                  <a:srgbClr val="000000"/>
                </a:solidFill>
                <a:latin typeface="Arial"/>
                <a:cs typeface="Arial"/>
              </a:rPr>
              <a:t>)</a:t>
            </a:r>
            <a:r>
              <a:rPr lang="en-GB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ενώ βρίσκομαι στο </a:t>
            </a:r>
            <a:r>
              <a:rPr lang="en-GB" dirty="0" smtClean="0">
                <a:solidFill>
                  <a:srgbClr val="000000"/>
                </a:solidFill>
                <a:latin typeface="Arial"/>
                <a:cs typeface="Arial"/>
              </a:rPr>
              <a:t>Desktop </a:t>
            </a:r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είναι</a:t>
            </a:r>
            <a:r>
              <a:rPr lang="en-GB" dirty="0" smtClean="0">
                <a:solidFill>
                  <a:srgbClr val="000000"/>
                </a:solidFill>
                <a:latin typeface="Arial"/>
                <a:cs typeface="Arial"/>
              </a:rPr>
              <a:t>:</a:t>
            </a:r>
          </a:p>
          <a:p>
            <a:r>
              <a:rPr lang="en-GB" dirty="0">
                <a:solidFill>
                  <a:srgbClr val="FF0000"/>
                </a:solidFill>
                <a:latin typeface="Arial"/>
                <a:cs typeface="Arial"/>
              </a:rPr>
              <a:t>m</a:t>
            </a:r>
            <a:r>
              <a:rPr lang="en-GB" dirty="0" smtClean="0">
                <a:solidFill>
                  <a:srgbClr val="FF0000"/>
                </a:solidFill>
                <a:latin typeface="Arial"/>
                <a:cs typeface="Arial"/>
              </a:rPr>
              <a:t>v ./</a:t>
            </a:r>
            <a:r>
              <a:rPr lang="en-GB" dirty="0" err="1" smtClean="0">
                <a:solidFill>
                  <a:srgbClr val="FF0000"/>
                </a:solidFill>
                <a:latin typeface="Arial"/>
                <a:cs typeface="Arial"/>
              </a:rPr>
              <a:t>filesdir</a:t>
            </a:r>
            <a:r>
              <a:rPr lang="en-GB" dirty="0" smtClean="0">
                <a:solidFill>
                  <a:srgbClr val="FF0000"/>
                </a:solidFill>
                <a:latin typeface="Arial"/>
                <a:cs typeface="Arial"/>
              </a:rPr>
              <a:t>/file1 ./</a:t>
            </a:r>
            <a:r>
              <a:rPr lang="en-GB" dirty="0" err="1" smtClean="0">
                <a:solidFill>
                  <a:srgbClr val="FF0000"/>
                </a:solidFill>
                <a:latin typeface="Arial"/>
                <a:cs typeface="Arial"/>
              </a:rPr>
              <a:t>filesdir</a:t>
            </a:r>
            <a:r>
              <a:rPr lang="en-GB" dirty="0" smtClean="0">
                <a:solidFill>
                  <a:srgbClr val="FF0000"/>
                </a:solidFill>
                <a:latin typeface="Arial"/>
                <a:cs typeface="Arial"/>
              </a:rPr>
              <a:t>/file1r</a:t>
            </a:r>
          </a:p>
          <a:p>
            <a:endParaRPr lang="en-GB" dirty="0">
              <a:solidFill>
                <a:srgbClr val="FF0000"/>
              </a:solidFill>
              <a:latin typeface="Arial"/>
              <a:cs typeface="Arial"/>
            </a:endParaRPr>
          </a:p>
          <a:p>
            <a:r>
              <a:rPr lang="el-GR" dirty="0" smtClean="0">
                <a:latin typeface="Arial"/>
                <a:cs typeface="Arial"/>
              </a:rPr>
              <a:t>Κάντε την αντίστοιχη μετατροπή και για τα υπόλοιπα δύο αρχεία.</a:t>
            </a:r>
            <a:endParaRPr lang="el-GR" dirty="0">
              <a:latin typeface="Arial"/>
              <a:cs typeface="Arial"/>
            </a:endParaRPr>
          </a:p>
        </p:txBody>
      </p:sp>
      <p:cxnSp>
        <p:nvCxnSpPr>
          <p:cNvPr id="16" name="Straight Connector 15"/>
          <p:cNvCxnSpPr/>
          <p:nvPr/>
        </p:nvCxnSpPr>
        <p:spPr>
          <a:xfrm>
            <a:off x="457200" y="1774804"/>
            <a:ext cx="2973102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1955782" y="1248869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Snip Single Corner Rectangle 18"/>
          <p:cNvSpPr/>
          <p:nvPr/>
        </p:nvSpPr>
        <p:spPr>
          <a:xfrm>
            <a:off x="221242" y="5102137"/>
            <a:ext cx="538295" cy="349661"/>
          </a:xfrm>
          <a:prstGeom prst="snip1Rect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latin typeface="Arial"/>
                <a:cs typeface="Arial"/>
              </a:rPr>
              <a:t>file2r</a:t>
            </a:r>
            <a:endParaRPr lang="en-US" sz="1200" dirty="0">
              <a:latin typeface="Arial"/>
              <a:cs typeface="Arial"/>
            </a:endParaRPr>
          </a:p>
        </p:txBody>
      </p:sp>
      <p:sp>
        <p:nvSpPr>
          <p:cNvPr id="20" name="Snip Single Corner Rectangle 19"/>
          <p:cNvSpPr/>
          <p:nvPr/>
        </p:nvSpPr>
        <p:spPr>
          <a:xfrm>
            <a:off x="1383116" y="5102137"/>
            <a:ext cx="538295" cy="349661"/>
          </a:xfrm>
          <a:prstGeom prst="snip1Rect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latin typeface="Arial"/>
                <a:cs typeface="Arial"/>
              </a:rPr>
              <a:t>file3r</a:t>
            </a:r>
            <a:endParaRPr lang="en-US" sz="1200" dirty="0">
              <a:latin typeface="Arial"/>
              <a:cs typeface="Arial"/>
            </a:endParaRPr>
          </a:p>
        </p:txBody>
      </p:sp>
      <p:cxnSp>
        <p:nvCxnSpPr>
          <p:cNvPr id="18" name="Straight Connector 17"/>
          <p:cNvCxnSpPr/>
          <p:nvPr/>
        </p:nvCxnSpPr>
        <p:spPr>
          <a:xfrm>
            <a:off x="1031402" y="3672325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Snip Single Corner Rectangle 14"/>
          <p:cNvSpPr/>
          <p:nvPr/>
        </p:nvSpPr>
        <p:spPr>
          <a:xfrm>
            <a:off x="222881" y="4345606"/>
            <a:ext cx="538295" cy="349661"/>
          </a:xfrm>
          <a:prstGeom prst="snip1Rect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latin typeface="Arial"/>
                <a:cs typeface="Arial"/>
              </a:rPr>
              <a:t>file1r</a:t>
            </a:r>
            <a:endParaRPr lang="en-US" sz="1200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04980529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>
          <a:xfrm>
            <a:off x="114161" y="4198260"/>
            <a:ext cx="1906020" cy="1371586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err="1" smtClean="0">
                <a:latin typeface="Arial"/>
                <a:cs typeface="Arial"/>
              </a:rPr>
              <a:t>filesdir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23300"/>
          </a:xfrm>
        </p:spPr>
        <p:txBody>
          <a:bodyPr>
            <a:normAutofit/>
          </a:bodyPr>
          <a:lstStyle/>
          <a:p>
            <a:r>
              <a:rPr lang="el-GR" sz="2800" dirty="0" smtClean="0">
                <a:latin typeface="Arial"/>
                <a:cs typeface="Arial"/>
              </a:rPr>
              <a:t>Μετονομασία/μετακίνηση αρχείων με το </a:t>
            </a:r>
            <a:r>
              <a:rPr lang="en-GB" sz="2800" dirty="0" smtClean="0">
                <a:latin typeface="Arial"/>
                <a:cs typeface="Arial"/>
              </a:rPr>
              <a:t>mv</a:t>
            </a:r>
            <a:endParaRPr lang="en-US" sz="2800" dirty="0">
              <a:latin typeface="Arial"/>
              <a:cs typeface="Arial"/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114161" y="2300739"/>
            <a:ext cx="1906020" cy="1371586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latin typeface="Arial"/>
                <a:cs typeface="Arial"/>
              </a:rPr>
              <a:t>Desktop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12" name="4-Point Star 11"/>
          <p:cNvSpPr/>
          <p:nvPr/>
        </p:nvSpPr>
        <p:spPr>
          <a:xfrm>
            <a:off x="1680200" y="2427258"/>
            <a:ext cx="257268" cy="232431"/>
          </a:xfrm>
          <a:prstGeom prst="star4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/>
              <a:cs typeface="Arial"/>
            </a:endParaRPr>
          </a:p>
        </p:txBody>
      </p:sp>
      <p:cxnSp>
        <p:nvCxnSpPr>
          <p:cNvPr id="13" name="Straight Connector 12"/>
          <p:cNvCxnSpPr/>
          <p:nvPr/>
        </p:nvCxnSpPr>
        <p:spPr>
          <a:xfrm>
            <a:off x="918914" y="1774804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3595961" y="1271667"/>
            <a:ext cx="5397704" cy="4801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Βρισκόμαστε στο </a:t>
            </a:r>
            <a:r>
              <a:rPr lang="en-GB" dirty="0" smtClean="0">
                <a:solidFill>
                  <a:srgbClr val="000000"/>
                </a:solidFill>
                <a:latin typeface="Arial"/>
                <a:cs typeface="Arial"/>
              </a:rPr>
              <a:t>Desktop </a:t>
            </a:r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και έχουμε ήδη μετονομάσει τα 3 αρχεία που βρίσκονται στον υποκατάλογο </a:t>
            </a:r>
            <a:r>
              <a:rPr lang="en-GB" dirty="0" err="1" smtClean="0">
                <a:solidFill>
                  <a:srgbClr val="000000"/>
                </a:solidFill>
                <a:latin typeface="Arial"/>
                <a:cs typeface="Arial"/>
              </a:rPr>
              <a:t>filesdir</a:t>
            </a:r>
            <a:r>
              <a:rPr lang="en-GB" dirty="0" smtClean="0">
                <a:solidFill>
                  <a:srgbClr val="000000"/>
                </a:solidFill>
                <a:latin typeface="Arial"/>
                <a:cs typeface="Arial"/>
              </a:rPr>
              <a:t>.</a:t>
            </a:r>
          </a:p>
          <a:p>
            <a:endParaRPr lang="en-GB" dirty="0">
              <a:solidFill>
                <a:srgbClr val="000000"/>
              </a:solidFill>
              <a:latin typeface="Arial"/>
              <a:cs typeface="Arial"/>
            </a:endParaRPr>
          </a:p>
          <a:p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Θέλουμε να μεταφέρουμε το αρχείο </a:t>
            </a:r>
            <a:r>
              <a:rPr lang="en-GB" dirty="0" smtClean="0">
                <a:solidFill>
                  <a:srgbClr val="000000"/>
                </a:solidFill>
                <a:latin typeface="Arial"/>
                <a:cs typeface="Arial"/>
              </a:rPr>
              <a:t>file1r </a:t>
            </a:r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από τον υποκατάλογο </a:t>
            </a:r>
            <a:r>
              <a:rPr lang="en-GB" dirty="0" err="1" smtClean="0">
                <a:solidFill>
                  <a:srgbClr val="000000"/>
                </a:solidFill>
                <a:latin typeface="Arial"/>
                <a:cs typeface="Arial"/>
              </a:rPr>
              <a:t>filesdir</a:t>
            </a:r>
            <a:r>
              <a:rPr lang="en-GB" dirty="0" smtClean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στον κατάλογο </a:t>
            </a:r>
            <a:r>
              <a:rPr lang="en-GB" dirty="0" smtClean="0">
                <a:solidFill>
                  <a:srgbClr val="000000"/>
                </a:solidFill>
                <a:latin typeface="Arial"/>
                <a:cs typeface="Arial"/>
              </a:rPr>
              <a:t>Desktop, </a:t>
            </a:r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όπου βρισκόμαστε</a:t>
            </a:r>
            <a:r>
              <a:rPr lang="en-GB" dirty="0" smtClean="0">
                <a:solidFill>
                  <a:srgbClr val="000000"/>
                </a:solidFill>
                <a:latin typeface="Arial"/>
                <a:cs typeface="Arial"/>
              </a:rPr>
              <a:t>. </a:t>
            </a:r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Εκτελούμε</a:t>
            </a:r>
            <a:r>
              <a:rPr lang="en-GB" dirty="0" smtClean="0">
                <a:solidFill>
                  <a:srgbClr val="000000"/>
                </a:solidFill>
                <a:latin typeface="Arial"/>
                <a:cs typeface="Arial"/>
              </a:rPr>
              <a:t>:</a:t>
            </a:r>
          </a:p>
          <a:p>
            <a:r>
              <a:rPr lang="en-GB" dirty="0">
                <a:solidFill>
                  <a:srgbClr val="FF0000"/>
                </a:solidFill>
                <a:latin typeface="Arial"/>
                <a:cs typeface="Arial"/>
              </a:rPr>
              <a:t>m</a:t>
            </a:r>
            <a:r>
              <a:rPr lang="en-GB" dirty="0" smtClean="0">
                <a:solidFill>
                  <a:srgbClr val="FF0000"/>
                </a:solidFill>
                <a:latin typeface="Arial"/>
                <a:cs typeface="Arial"/>
              </a:rPr>
              <a:t>v ./</a:t>
            </a:r>
            <a:r>
              <a:rPr lang="en-GB" dirty="0" err="1" smtClean="0">
                <a:solidFill>
                  <a:srgbClr val="FF0000"/>
                </a:solidFill>
                <a:latin typeface="Arial"/>
                <a:cs typeface="Arial"/>
              </a:rPr>
              <a:t>filesdir</a:t>
            </a:r>
            <a:r>
              <a:rPr lang="en-GB" dirty="0" smtClean="0">
                <a:solidFill>
                  <a:srgbClr val="FF0000"/>
                </a:solidFill>
                <a:latin typeface="Arial"/>
                <a:cs typeface="Arial"/>
              </a:rPr>
              <a:t>/file1r ./file1r</a:t>
            </a:r>
          </a:p>
          <a:p>
            <a:endParaRPr lang="el-GR" dirty="0" smtClean="0">
              <a:solidFill>
                <a:srgbClr val="000000"/>
              </a:solidFill>
              <a:latin typeface="Arial"/>
              <a:cs typeface="Arial"/>
            </a:endParaRPr>
          </a:p>
          <a:p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Μπορούμε ταυτόχρονα να μετακινήσουμε ένα αρχείο και να το μετονομάσουμε. Θέλουμε το αρχείο </a:t>
            </a:r>
            <a:r>
              <a:rPr lang="en-GB" dirty="0" smtClean="0">
                <a:solidFill>
                  <a:srgbClr val="000000"/>
                </a:solidFill>
                <a:latin typeface="Arial"/>
                <a:cs typeface="Arial"/>
              </a:rPr>
              <a:t>file2r (</a:t>
            </a:r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που βρίσκεται στον υποκατάλογο </a:t>
            </a:r>
            <a:r>
              <a:rPr lang="en-GB" dirty="0" err="1" smtClean="0">
                <a:solidFill>
                  <a:srgbClr val="000000"/>
                </a:solidFill>
                <a:latin typeface="Arial"/>
                <a:cs typeface="Arial"/>
              </a:rPr>
              <a:t>filesdir</a:t>
            </a:r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) </a:t>
            </a:r>
            <a:r>
              <a:rPr lang="el-GR" dirty="0">
                <a:solidFill>
                  <a:srgbClr val="000000"/>
                </a:solidFill>
                <a:latin typeface="Arial"/>
                <a:cs typeface="Arial"/>
              </a:rPr>
              <a:t>να </a:t>
            </a:r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το μετακινήσουμε στον κατάλογο </a:t>
            </a:r>
            <a:r>
              <a:rPr lang="en-GB" dirty="0" smtClean="0">
                <a:solidFill>
                  <a:srgbClr val="000000"/>
                </a:solidFill>
                <a:latin typeface="Arial"/>
                <a:cs typeface="Arial"/>
              </a:rPr>
              <a:t>Desktop (</a:t>
            </a:r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που βρισκόμαστε</a:t>
            </a:r>
            <a:r>
              <a:rPr lang="en-GB" dirty="0" smtClean="0">
                <a:solidFill>
                  <a:srgbClr val="000000"/>
                </a:solidFill>
                <a:latin typeface="Arial"/>
                <a:cs typeface="Arial"/>
              </a:rPr>
              <a:t>)</a:t>
            </a:r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 και ταυτόχρονα να το μετονομάσουμε σε </a:t>
            </a:r>
            <a:r>
              <a:rPr lang="en-GB" dirty="0" smtClean="0">
                <a:solidFill>
                  <a:srgbClr val="000000"/>
                </a:solidFill>
                <a:latin typeface="Arial"/>
                <a:cs typeface="Arial"/>
              </a:rPr>
              <a:t>file2x. </a:t>
            </a:r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Εκτελούμε</a:t>
            </a:r>
            <a:r>
              <a:rPr lang="en-GB" dirty="0" smtClean="0">
                <a:solidFill>
                  <a:srgbClr val="000000"/>
                </a:solidFill>
                <a:latin typeface="Arial"/>
                <a:cs typeface="Arial"/>
              </a:rPr>
              <a:t>:</a:t>
            </a:r>
          </a:p>
          <a:p>
            <a:r>
              <a:rPr lang="en-GB" dirty="0">
                <a:solidFill>
                  <a:srgbClr val="FF0000"/>
                </a:solidFill>
                <a:latin typeface="Arial"/>
                <a:cs typeface="Arial"/>
              </a:rPr>
              <a:t>m</a:t>
            </a:r>
            <a:r>
              <a:rPr lang="en-GB" dirty="0" smtClean="0">
                <a:solidFill>
                  <a:srgbClr val="FF0000"/>
                </a:solidFill>
                <a:latin typeface="Arial"/>
                <a:cs typeface="Arial"/>
              </a:rPr>
              <a:t>v ./</a:t>
            </a:r>
            <a:r>
              <a:rPr lang="en-GB" dirty="0" err="1" smtClean="0">
                <a:solidFill>
                  <a:srgbClr val="FF0000"/>
                </a:solidFill>
                <a:latin typeface="Arial"/>
                <a:cs typeface="Arial"/>
              </a:rPr>
              <a:t>filesdir</a:t>
            </a:r>
            <a:r>
              <a:rPr lang="en-GB" dirty="0" smtClean="0">
                <a:solidFill>
                  <a:srgbClr val="FF0000"/>
                </a:solidFill>
                <a:latin typeface="Arial"/>
                <a:cs typeface="Arial"/>
              </a:rPr>
              <a:t>/file2r ./file2x</a:t>
            </a:r>
          </a:p>
          <a:p>
            <a:endParaRPr lang="en-GB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cxnSp>
        <p:nvCxnSpPr>
          <p:cNvPr id="16" name="Straight Connector 15"/>
          <p:cNvCxnSpPr/>
          <p:nvPr/>
        </p:nvCxnSpPr>
        <p:spPr>
          <a:xfrm>
            <a:off x="457200" y="1774804"/>
            <a:ext cx="2973102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1955782" y="1248869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Snip Single Corner Rectangle 18"/>
          <p:cNvSpPr/>
          <p:nvPr/>
        </p:nvSpPr>
        <p:spPr>
          <a:xfrm>
            <a:off x="1411052" y="3289067"/>
            <a:ext cx="538295" cy="349661"/>
          </a:xfrm>
          <a:prstGeom prst="snip1Rect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latin typeface="Arial"/>
                <a:cs typeface="Arial"/>
              </a:rPr>
              <a:t>file2x</a:t>
            </a:r>
            <a:endParaRPr lang="en-US" sz="1200" dirty="0">
              <a:latin typeface="Arial"/>
              <a:cs typeface="Arial"/>
            </a:endParaRPr>
          </a:p>
        </p:txBody>
      </p:sp>
      <p:sp>
        <p:nvSpPr>
          <p:cNvPr id="20" name="Snip Single Corner Rectangle 19"/>
          <p:cNvSpPr/>
          <p:nvPr/>
        </p:nvSpPr>
        <p:spPr>
          <a:xfrm>
            <a:off x="1383116" y="5102137"/>
            <a:ext cx="538295" cy="349661"/>
          </a:xfrm>
          <a:prstGeom prst="snip1Rect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latin typeface="Arial"/>
                <a:cs typeface="Arial"/>
              </a:rPr>
              <a:t>file3r</a:t>
            </a:r>
            <a:endParaRPr lang="en-US" sz="1200" dirty="0">
              <a:latin typeface="Arial"/>
              <a:cs typeface="Arial"/>
            </a:endParaRPr>
          </a:p>
        </p:txBody>
      </p:sp>
      <p:cxnSp>
        <p:nvCxnSpPr>
          <p:cNvPr id="18" name="Straight Connector 17"/>
          <p:cNvCxnSpPr/>
          <p:nvPr/>
        </p:nvCxnSpPr>
        <p:spPr>
          <a:xfrm>
            <a:off x="1031402" y="3672325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Snip Single Corner Rectangle 14"/>
          <p:cNvSpPr/>
          <p:nvPr/>
        </p:nvSpPr>
        <p:spPr>
          <a:xfrm>
            <a:off x="197259" y="3282750"/>
            <a:ext cx="538295" cy="349661"/>
          </a:xfrm>
          <a:prstGeom prst="snip1Rect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latin typeface="Arial"/>
                <a:cs typeface="Arial"/>
              </a:rPr>
              <a:t>file1r</a:t>
            </a:r>
            <a:endParaRPr lang="en-US" sz="1200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5623495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702</TotalTime>
  <Words>4200</Words>
  <Application>Microsoft Macintosh PowerPoint</Application>
  <PresentationFormat>On-screen Show (4:3)</PresentationFormat>
  <Paragraphs>647</Paragraphs>
  <Slides>43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43</vt:i4>
      </vt:variant>
    </vt:vector>
  </HeadingPairs>
  <TitlesOfParts>
    <vt:vector size="44" baseType="lpstr">
      <vt:lpstr>Office Theme</vt:lpstr>
      <vt:lpstr>PowerPoint Presentation</vt:lpstr>
      <vt:lpstr>Εισαγωγή στο Linux/Unix </vt:lpstr>
      <vt:lpstr>Οι εντολές more, head, tail</vt:lpstr>
      <vt:lpstr>Εντοπισμός/εκτύπωση συγκεκριμένης γραμμής σε ένα αρχείο: συνδυασμός εντολών head &amp; tail</vt:lpstr>
      <vt:lpstr>Δημιουργεία καταλόγου με το mkdir – Μετακίνηση αρχείων με το mv</vt:lpstr>
      <vt:lpstr>Δημιουργεία καταλόγου με το mkdir – Μετακίνηση αρχείων με το mv</vt:lpstr>
      <vt:lpstr>Μετονομασία αρχείων με το mv</vt:lpstr>
      <vt:lpstr>Μετονομασία αρχείων με το mv</vt:lpstr>
      <vt:lpstr>Μετονομασία/μετακίνηση αρχείων με το mv</vt:lpstr>
      <vt:lpstr>Μετονομασία/μετακίνηση αρχείων με το mv</vt:lpstr>
      <vt:lpstr>Διαγραφή καταλόγου με το rm -r</vt:lpstr>
      <vt:lpstr>Δικαιώματα αρχείων και καταλόγων</vt:lpstr>
      <vt:lpstr>Δικαιώματα αρχείων και καταλόγων</vt:lpstr>
      <vt:lpstr>Δικαιώματα αρχείων και καταλόγων - chmod</vt:lpstr>
      <vt:lpstr>Δικαιώματα αρχείων και καταλόγων - chmod</vt:lpstr>
      <vt:lpstr>Η εντολή wc (word count)</vt:lpstr>
      <vt:lpstr>du: Υπολογισμός μεγέθους αρχείων/καταλόγων</vt:lpstr>
      <vt:lpstr>Η εντολή sort</vt:lpstr>
      <vt:lpstr>Η εντολή sort</vt:lpstr>
      <vt:lpstr>sort –n &amp; sort -r</vt:lpstr>
      <vt:lpstr>sort –k : ταξινόμηση συγκεκριμένης στήλης</vt:lpstr>
      <vt:lpstr>sort –k : ταξινόμηση συγκεκριμένης στήλης</vt:lpstr>
      <vt:lpstr>Η εντολή uniq</vt:lpstr>
      <vt:lpstr>Η εντολή uniq</vt:lpstr>
      <vt:lpstr>Η εντολή uniq</vt:lpstr>
      <vt:lpstr>Η χρήση των pipes |</vt:lpstr>
      <vt:lpstr>vi editor</vt:lpstr>
      <vt:lpstr>vi editor</vt:lpstr>
      <vt:lpstr>vi editor Άσκηση 1: Δημιουργία ενός νέου αρχείου</vt:lpstr>
      <vt:lpstr>vi editor Άσκηση 2: Διαγραφή δεδομένων ενός αρχείου μέσω του INSERT MODE</vt:lpstr>
      <vt:lpstr>vi editor Άσκηση 2: Διαγραφή δεδομένων ενός αρχείου μέσω του COMMAND MODE</vt:lpstr>
      <vt:lpstr>vi editor Άσκηση 3: Μετακίνηση εντός αρχείου μέσω του COMMAND MODE</vt:lpstr>
      <vt:lpstr>vi editor Άσκηση 4:</vt:lpstr>
      <vt:lpstr>vi editor Άσκηση 5:</vt:lpstr>
      <vt:lpstr>vi editor Άσκηση 6:</vt:lpstr>
      <vt:lpstr>Awk: Επιλογή στήλης από ένα αρχείο</vt:lpstr>
      <vt:lpstr>Awk: Επιλογή στήλης από ένα αρχείο</vt:lpstr>
      <vt:lpstr>Awk: Επιλογή στήλης από ένα αρχείο</vt:lpstr>
      <vt:lpstr>cut: Επιλογή στήλης από ένα αρχείο</vt:lpstr>
      <vt:lpstr>cut: Επιλογή στήλης από ένα αρχείο</vt:lpstr>
      <vt:lpstr>paste: Επικόληση δύο αρχείων γραμμή προς γραμμή</vt:lpstr>
      <vt:lpstr>Join: Ένωση αρχείων με βάση μοναδικά κλειδιά</vt:lpstr>
      <vt:lpstr>Join: Ένωση αρχείων με βάση μοναδικά κλειδιά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Εισαγωγή στο Linux/Unix  2η διάλεξη  Η/Υ 1ο έτος  Γρ. Αμούτζιας</dc:title>
  <dc:creator>Grigoris Amoutzias</dc:creator>
  <cp:lastModifiedBy>Grigoris Amoutzias</cp:lastModifiedBy>
  <cp:revision>50</cp:revision>
  <dcterms:created xsi:type="dcterms:W3CDTF">2014-03-04T09:24:13Z</dcterms:created>
  <dcterms:modified xsi:type="dcterms:W3CDTF">2014-11-17T19:12:57Z</dcterms:modified>
</cp:coreProperties>
</file>