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94" r:id="rId2"/>
    <p:sldId id="257" r:id="rId3"/>
    <p:sldId id="258" r:id="rId4"/>
    <p:sldId id="298" r:id="rId5"/>
    <p:sldId id="260" r:id="rId6"/>
    <p:sldId id="302" r:id="rId7"/>
    <p:sldId id="261" r:id="rId8"/>
    <p:sldId id="262" r:id="rId9"/>
    <p:sldId id="263" r:id="rId10"/>
    <p:sldId id="303" r:id="rId11"/>
    <p:sldId id="304" r:id="rId12"/>
    <p:sldId id="265" r:id="rId13"/>
    <p:sldId id="266" r:id="rId14"/>
    <p:sldId id="267" r:id="rId15"/>
    <p:sldId id="268" r:id="rId16"/>
    <p:sldId id="269" r:id="rId17"/>
    <p:sldId id="297" r:id="rId18"/>
    <p:sldId id="270" r:id="rId19"/>
    <p:sldId id="271" r:id="rId20"/>
    <p:sldId id="299" r:id="rId21"/>
    <p:sldId id="300" r:id="rId22"/>
    <p:sldId id="301" r:id="rId23"/>
    <p:sldId id="272" r:id="rId24"/>
    <p:sldId id="291" r:id="rId25"/>
    <p:sldId id="29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305" r:id="rId38"/>
    <p:sldId id="284" r:id="rId39"/>
    <p:sldId id="295" r:id="rId40"/>
    <p:sldId id="296" r:id="rId41"/>
    <p:sldId id="306" r:id="rId42"/>
    <p:sldId id="286" r:id="rId43"/>
    <p:sldId id="290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FEADF-29ED-A348-A52E-74208EBFEF75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04B0-4761-C24C-910B-B07947FA7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0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304B0-4761-C24C-910B-B07947FA722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2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1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5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4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8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8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8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2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2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7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9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AD40-CF41-094F-AA69-BB6125823A6C}" type="datetimeFigureOut">
              <a:rPr lang="en-US" smtClean="0"/>
              <a:t>17/11/2014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6A75-74A6-9446-8B3F-73C4DD99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7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70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7121573" y="432477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Μετονομασία/μετακίνηση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21573" y="2427258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8687612" y="255377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926326" y="190132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8418464" y="341558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8390528" y="522865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038814" y="379884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7204671" y="340926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598443" y="43513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98443" y="2453818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4-Point Star 23"/>
          <p:cNvSpPr/>
          <p:nvPr/>
        </p:nvSpPr>
        <p:spPr>
          <a:xfrm>
            <a:off x="5164482" y="258033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403196" y="19278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Snip Single Corner Rectangle 25"/>
          <p:cNvSpPr/>
          <p:nvPr/>
        </p:nvSpPr>
        <p:spPr>
          <a:xfrm>
            <a:off x="3723352" y="5286940"/>
            <a:ext cx="679844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7" name="Snip Single Corner Rectangle 26"/>
          <p:cNvSpPr/>
          <p:nvPr/>
        </p:nvSpPr>
        <p:spPr>
          <a:xfrm>
            <a:off x="4867398" y="525521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515684" y="38254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Snip Single Corner Rectangle 28"/>
          <p:cNvSpPr/>
          <p:nvPr/>
        </p:nvSpPr>
        <p:spPr>
          <a:xfrm>
            <a:off x="3681541" y="343582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32091" y="43513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32091" y="2453818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2" name="4-Point Star 31"/>
          <p:cNvSpPr/>
          <p:nvPr/>
        </p:nvSpPr>
        <p:spPr>
          <a:xfrm>
            <a:off x="1698130" y="258033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936844" y="19278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nip Single Corner Rectangle 33"/>
          <p:cNvSpPr/>
          <p:nvPr/>
        </p:nvSpPr>
        <p:spPr>
          <a:xfrm>
            <a:off x="228163" y="5247792"/>
            <a:ext cx="708681" cy="388809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r>
              <a:rPr lang="en-GB" sz="1200" dirty="0">
                <a:latin typeface="Arial"/>
                <a:cs typeface="Arial"/>
              </a:rPr>
              <a:t>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5" name="Snip Single Corner Rectangle 34"/>
          <p:cNvSpPr/>
          <p:nvPr/>
        </p:nvSpPr>
        <p:spPr>
          <a:xfrm>
            <a:off x="1401046" y="525521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49332" y="38254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nip Single Corner Rectangle 36"/>
          <p:cNvSpPr/>
          <p:nvPr/>
        </p:nvSpPr>
        <p:spPr>
          <a:xfrm>
            <a:off x="228163" y="444534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58317" y="3941864"/>
            <a:ext cx="2339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mv ./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/file1r ./file1r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2351161" y="4257333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164482" y="3969140"/>
            <a:ext cx="2373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mv ./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/file2r ./file2x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5871882" y="4351339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5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340884" y="536583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καταλόγου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40884" y="3468313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906923" y="3594832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45637" y="3113366"/>
            <a:ext cx="0" cy="3549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637775" y="445664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2609839" y="626971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58125" y="483989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423982" y="445032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19306" y="4860644"/>
            <a:ext cx="13132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–r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775416" y="5265726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17584" y="3517536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4-Point Star 25"/>
          <p:cNvSpPr/>
          <p:nvPr/>
        </p:nvSpPr>
        <p:spPr>
          <a:xfrm>
            <a:off x="6683623" y="36440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22337" y="3113366"/>
            <a:ext cx="0" cy="404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Snip Single Corner Rectangle 27"/>
          <p:cNvSpPr/>
          <p:nvPr/>
        </p:nvSpPr>
        <p:spPr>
          <a:xfrm>
            <a:off x="6414475" y="450586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1" name="Snip Single Corner Rectangle 30"/>
          <p:cNvSpPr/>
          <p:nvPr/>
        </p:nvSpPr>
        <p:spPr>
          <a:xfrm>
            <a:off x="5200682" y="44995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132" y="805042"/>
            <a:ext cx="87156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και έχουμε ήδη μεταφέρει εδώ το αρχείο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ενώ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file2r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το μεταφέραμε και το μετονομάσαμε σε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file2x.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Τώρα θέλουμε να διαγράψουμε τον υποκατάλογο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μαζί με τα περιεχόμενά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του.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–r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</a:t>
            </a:r>
            <a:r>
              <a:rPr lang="el-GR" dirty="0">
                <a:latin typeface="Arial"/>
                <a:cs typeface="Arial"/>
              </a:rPr>
              <a:t>συνέχεια θέλουμε να δούμε αν συνεχίζει να υπάρχει ο υποκατάλογος </a:t>
            </a:r>
            <a:r>
              <a:rPr lang="en-GB" dirty="0" err="1">
                <a:latin typeface="Arial"/>
                <a:cs typeface="Arial"/>
              </a:rPr>
              <a:t>filesdir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μέσα στον </a:t>
            </a:r>
            <a:r>
              <a:rPr lang="en-GB" dirty="0">
                <a:latin typeface="Arial"/>
                <a:cs typeface="Arial"/>
              </a:rPr>
              <a:t>Desktop. </a:t>
            </a:r>
            <a:r>
              <a:rPr lang="el-GR" dirty="0">
                <a:latin typeface="Arial"/>
                <a:cs typeface="Arial"/>
              </a:rPr>
              <a:t>Τι εντολή θα εκτελέσουμε για να δούμε τι υπάρχει μέσα στον </a:t>
            </a:r>
            <a:r>
              <a:rPr lang="en-GB" dirty="0">
                <a:latin typeface="Arial"/>
                <a:cs typeface="Arial"/>
              </a:rPr>
              <a:t>Desktop?</a:t>
            </a:r>
          </a:p>
        </p:txBody>
      </p:sp>
    </p:spTree>
    <p:extLst>
      <p:ext uri="{BB962C8B-B14F-4D97-AF65-F5344CB8AC3E}">
        <p14:creationId xmlns:p14="http://schemas.microsoft.com/office/powerpoint/2010/main" val="375787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902" y="1049236"/>
            <a:ext cx="870376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Ένα αρχείο μπορούμε να το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Διαβάσουμε (</a:t>
            </a:r>
            <a:r>
              <a:rPr lang="en-GB" dirty="0" smtClean="0">
                <a:latin typeface="Arial"/>
                <a:cs typeface="Arial"/>
              </a:rPr>
              <a:t>read)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Τροποποιήσουμε</a:t>
            </a:r>
            <a:r>
              <a:rPr lang="en-GB" dirty="0" smtClean="0">
                <a:latin typeface="Arial"/>
                <a:cs typeface="Arial"/>
              </a:rPr>
              <a:t> (write)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Εκτελέσουμε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αν </a:t>
            </a:r>
            <a:r>
              <a:rPr lang="el-GR" dirty="0">
                <a:latin typeface="Arial"/>
                <a:cs typeface="Arial"/>
              </a:rPr>
              <a:t>είναι πρόγραμμα</a:t>
            </a:r>
            <a:r>
              <a:rPr lang="en-GB" dirty="0" smtClean="0">
                <a:latin typeface="Arial"/>
                <a:cs typeface="Arial"/>
              </a:rPr>
              <a:t> (execute)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μόνο για μια από τις παραπάνω τρεις ενέργειες (διάβασμα, τροποποίηση, εκτέλεση), ή για οποι</a:t>
            </a:r>
            <a:r>
              <a:rPr lang="en-GB" dirty="0" smtClean="0">
                <a:latin typeface="Arial"/>
                <a:cs typeface="Arial"/>
              </a:rPr>
              <a:t>o</a:t>
            </a:r>
            <a:r>
              <a:rPr lang="el-GR" dirty="0" smtClean="0">
                <a:latin typeface="Arial"/>
                <a:cs typeface="Arial"/>
              </a:rPr>
              <a:t>δήποτε συνδυασμό τους.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Linux, </a:t>
            </a:r>
            <a:r>
              <a:rPr lang="el-GR" dirty="0" smtClean="0">
                <a:latin typeface="Arial"/>
                <a:cs typeface="Arial"/>
              </a:rPr>
              <a:t>υπάρχει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), η ομάδα</a:t>
            </a:r>
            <a:r>
              <a:rPr lang="en-GB" dirty="0" smtClean="0">
                <a:latin typeface="Arial"/>
                <a:cs typeface="Arial"/>
              </a:rPr>
              <a:t> (group)</a:t>
            </a:r>
            <a:r>
              <a:rPr lang="el-GR" dirty="0" smtClean="0">
                <a:latin typeface="Arial"/>
                <a:cs typeface="Arial"/>
              </a:rPr>
              <a:t>, οι υπόλοιποι</a:t>
            </a:r>
            <a:r>
              <a:rPr lang="en-GB" dirty="0" smtClean="0">
                <a:latin typeface="Arial"/>
                <a:cs typeface="Arial"/>
              </a:rPr>
              <a:t> (others)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για συγκεκριμένες ενέργειες από τον χρήστη και προσβάσιμο για συγκεκριμένες ενέργειες από την ομάδα ή από τους υπόλοιπους. Με αυτό τον τρόπο ελέγχουμε τα δικαιώματα που έχει ο καθένας στο συγκεκριμένο αρχείο.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–l </a:t>
            </a:r>
            <a:r>
              <a:rPr lang="el-GR" dirty="0" smtClean="0">
                <a:latin typeface="Arial"/>
                <a:cs typeface="Arial"/>
              </a:rPr>
              <a:t>μπορούμε να δούμε τι δικαιώματα έχει ο καθένας πάνω στα αρχεία ενός καταλόγου.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Πρώτα φαίνονται τα δικαιώματα του χρήστη, μετά της ομάδας, μετά των υπολοίπων. Τα δικαιώματα για τον καθένα εμφανίζονται με την σειρά </a:t>
            </a:r>
            <a:r>
              <a:rPr lang="en-GB" dirty="0" smtClean="0">
                <a:latin typeface="Arial"/>
                <a:cs typeface="Arial"/>
              </a:rPr>
              <a:t>read/write/execute</a:t>
            </a:r>
            <a:r>
              <a:rPr lang="el-GR" dirty="0" smtClean="0">
                <a:latin typeface="Arial"/>
                <a:cs typeface="Arial"/>
              </a:rPr>
              <a:t>, χρησιμοποιώντας τα σύμβολα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 w x </a:t>
            </a:r>
            <a:r>
              <a:rPr lang="el-GR" dirty="0" smtClean="0">
                <a:latin typeface="Arial"/>
                <a:cs typeface="Arial"/>
              </a:rPr>
              <a:t>αντίστοιχα</a:t>
            </a:r>
            <a:r>
              <a:rPr lang="en-GB" dirty="0" smtClean="0">
                <a:latin typeface="Arial"/>
                <a:cs typeface="Arial"/>
              </a:rPr>
              <a:t>.</a:t>
            </a:r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981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804" y="1049236"/>
            <a:ext cx="8413861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Παρακάτω φαίνονται τα δικαιώματα ενός αρχείου στο οποίο όλοι έχουν πρόσβαση και για ανάγνωση και για τροποποίηση και για εκτέλεση.</a:t>
            </a:r>
          </a:p>
          <a:p>
            <a:r>
              <a:rPr lang="en-GB" sz="2400" dirty="0" err="1" smtClean="0">
                <a:latin typeface="Arial"/>
                <a:cs typeface="Arial"/>
              </a:rPr>
              <a:t>rwxrwxrwx</a:t>
            </a:r>
            <a:endParaRPr lang="en-GB" sz="2400" dirty="0" smtClean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έχει πρόσβαση για ανάγνωση, τροποποίηση, εκτέλεση, ενώ οι υπόλοιποι</a:t>
            </a:r>
            <a:r>
              <a:rPr lang="en-GB" dirty="0" smtClean="0">
                <a:latin typeface="Arial"/>
                <a:cs typeface="Arial"/>
              </a:rPr>
              <a:t> (group &amp; others)</a:t>
            </a:r>
            <a:r>
              <a:rPr lang="el-GR" dirty="0" smtClean="0">
                <a:latin typeface="Arial"/>
                <a:cs typeface="Arial"/>
              </a:rPr>
              <a:t> έχουν πρόσβαση μόνο για ανάγνωση</a:t>
            </a:r>
          </a:p>
          <a:p>
            <a:r>
              <a:rPr lang="en-US" sz="2400" dirty="0">
                <a:latin typeface="Arial"/>
                <a:cs typeface="Arial"/>
              </a:rPr>
              <a:t>r</a:t>
            </a:r>
            <a:r>
              <a:rPr lang="en-GB" sz="2400" dirty="0" err="1" smtClean="0">
                <a:latin typeface="Arial"/>
                <a:cs typeface="Arial"/>
              </a:rPr>
              <a:t>wxr</a:t>
            </a:r>
            <a:r>
              <a:rPr lang="en-GB" sz="2400" dirty="0" smtClean="0">
                <a:latin typeface="Arial"/>
                <a:cs typeface="Arial"/>
              </a:rPr>
              <a:t>--r--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>
                <a:latin typeface="Arial"/>
                <a:cs typeface="Arial"/>
              </a:rPr>
              <a:t>user</a:t>
            </a:r>
            <a:r>
              <a:rPr lang="el-GR" dirty="0">
                <a:latin typeface="Arial"/>
                <a:cs typeface="Arial"/>
              </a:rPr>
              <a:t>)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έχει πρόσβαση για ανάγνωση, </a:t>
            </a:r>
            <a:r>
              <a:rPr lang="el-GR" dirty="0" smtClean="0">
                <a:latin typeface="Arial"/>
                <a:cs typeface="Arial"/>
              </a:rPr>
              <a:t>εκτέλεση, </a:t>
            </a:r>
            <a:r>
              <a:rPr lang="el-GR" dirty="0">
                <a:latin typeface="Arial"/>
                <a:cs typeface="Arial"/>
              </a:rPr>
              <a:t>ενώ οι υπόλοιποι</a:t>
            </a:r>
            <a:r>
              <a:rPr lang="en-GB" dirty="0">
                <a:latin typeface="Arial"/>
                <a:cs typeface="Arial"/>
              </a:rPr>
              <a:t> (group &amp; others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δεν </a:t>
            </a:r>
            <a:r>
              <a:rPr lang="el-GR" dirty="0">
                <a:latin typeface="Arial"/>
                <a:cs typeface="Arial"/>
              </a:rPr>
              <a:t>έχουν πρόσβαση </a:t>
            </a:r>
            <a:r>
              <a:rPr lang="el-GR" dirty="0" smtClean="0">
                <a:latin typeface="Arial"/>
                <a:cs typeface="Arial"/>
              </a:rPr>
              <a:t>για τίποτα.</a:t>
            </a:r>
            <a:endParaRPr lang="el-GR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αρχείο, τι προσβάσεις υπάρχουν για 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n-GB" dirty="0">
                <a:latin typeface="Arial"/>
                <a:cs typeface="Arial"/>
              </a:rPr>
              <a:t>?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w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-x</a:t>
            </a: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7131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read </a:t>
            </a:r>
            <a:r>
              <a:rPr lang="el-GR" dirty="0" smtClean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4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write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r>
              <a:rPr lang="en-GB" dirty="0" smtClean="0">
                <a:latin typeface="Arial"/>
                <a:cs typeface="Arial"/>
              </a:rPr>
              <a:t>To execute </a:t>
            </a:r>
            <a:r>
              <a:rPr lang="el-GR" dirty="0" smtClean="0">
                <a:latin typeface="Arial"/>
                <a:cs typeface="Arial"/>
              </a:rPr>
              <a:t>συμβολίζεται με το 1.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read-write </a:t>
            </a:r>
            <a:r>
              <a:rPr lang="el-GR" dirty="0" smtClean="0">
                <a:latin typeface="Arial"/>
                <a:cs typeface="Arial"/>
              </a:rPr>
              <a:t>συμβολίζεται με το 6 (4+2)</a:t>
            </a: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>
                <a:latin typeface="Arial"/>
                <a:cs typeface="Arial"/>
              </a:rPr>
              <a:t>read</a:t>
            </a:r>
            <a:r>
              <a:rPr lang="en-GB" dirty="0" smtClean="0">
                <a:latin typeface="Arial"/>
                <a:cs typeface="Arial"/>
              </a:rPr>
              <a:t>-execute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(4</a:t>
            </a:r>
            <a:r>
              <a:rPr lang="el-GR" dirty="0" smtClean="0">
                <a:latin typeface="Arial"/>
                <a:cs typeface="Arial"/>
              </a:rPr>
              <a:t>+</a:t>
            </a:r>
            <a:r>
              <a:rPr lang="en-GB" dirty="0" smtClean="0">
                <a:latin typeface="Arial"/>
                <a:cs typeface="Arial"/>
              </a:rPr>
              <a:t>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write-</a:t>
            </a:r>
            <a:r>
              <a:rPr lang="en-GB" dirty="0">
                <a:latin typeface="Arial"/>
                <a:cs typeface="Arial"/>
              </a:rPr>
              <a:t>execute </a:t>
            </a:r>
            <a:r>
              <a:rPr lang="el-GR" dirty="0" smtClean="0">
                <a:latin typeface="Arial"/>
                <a:cs typeface="Arial"/>
              </a:rPr>
              <a:t>συμβολίζεται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το ... ????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 </a:t>
            </a:r>
            <a:r>
              <a:rPr lang="en-GB" dirty="0" smtClean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συμβολίζεται με το 7 (</a:t>
            </a:r>
            <a:r>
              <a:rPr lang="en-GB" dirty="0" smtClean="0">
                <a:latin typeface="Arial"/>
                <a:cs typeface="Arial"/>
              </a:rPr>
              <a:t>4+2+1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Άρα 3 νούμερα αρκούν για τα δικαιώματα του χρήστη, του </a:t>
            </a:r>
            <a:r>
              <a:rPr lang="en-GB" dirty="0" smtClean="0">
                <a:latin typeface="Arial"/>
                <a:cs typeface="Arial"/>
              </a:rPr>
              <a:t>group, </a:t>
            </a:r>
            <a:r>
              <a:rPr lang="el-GR" dirty="0" smtClean="0">
                <a:latin typeface="Arial"/>
                <a:cs typeface="Arial"/>
              </a:rPr>
              <a:t>των υπολοίπων.</a:t>
            </a:r>
          </a:p>
          <a:p>
            <a:r>
              <a:rPr lang="el-GR" dirty="0" smtClean="0">
                <a:latin typeface="Arial"/>
                <a:cs typeface="Arial"/>
              </a:rPr>
              <a:t>Το νούμερο </a:t>
            </a:r>
            <a:r>
              <a:rPr lang="en-GB" dirty="0" smtClean="0">
                <a:latin typeface="Arial"/>
                <a:cs typeface="Arial"/>
              </a:rPr>
              <a:t>777 </a:t>
            </a:r>
            <a:r>
              <a:rPr lang="el-GR" dirty="0" smtClean="0">
                <a:latin typeface="Arial"/>
                <a:cs typeface="Arial"/>
              </a:rPr>
              <a:t>σημαίνει ότι και οι τρε</a:t>
            </a:r>
            <a:r>
              <a:rPr lang="el-GR" dirty="0">
                <a:latin typeface="Arial"/>
                <a:cs typeface="Arial"/>
              </a:rPr>
              <a:t>ι</a:t>
            </a:r>
            <a:r>
              <a:rPr lang="el-GR" dirty="0" smtClean="0">
                <a:latin typeface="Arial"/>
                <a:cs typeface="Arial"/>
              </a:rPr>
              <a:t>ς (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έχουν όλα τα δικαιώματα (</a:t>
            </a:r>
            <a:r>
              <a:rPr lang="en-GB" dirty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6508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το αρχείο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να είναι προσβάσιμο μόνο για ανάγνωση μόνο σε εμάς ως χρήστη.</a:t>
            </a:r>
            <a:endParaRPr lang="el-GR" sz="2400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r--------</a:t>
            </a:r>
            <a:endParaRPr lang="en-GB" sz="2400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Οπότε,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hmod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400 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Προσπαθήστε τώρα να γράψετε κάποιο όνομα μέσα στο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όπως κάνατε πριν.</a:t>
            </a:r>
          </a:p>
          <a:p>
            <a:r>
              <a:rPr lang="el-GR" dirty="0" smtClean="0">
                <a:latin typeface="Arial"/>
                <a:cs typeface="Arial"/>
              </a:rPr>
              <a:t>Σας το επιτρέπει το σύστημα?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Αλλάξτε τα δικαιώματα του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σε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latin typeface="Arial"/>
                <a:cs typeface="Arial"/>
              </a:rPr>
              <a:t>rw</a:t>
            </a:r>
            <a:r>
              <a:rPr lang="en-GB" dirty="0" smtClean="0">
                <a:latin typeface="Arial"/>
                <a:cs typeface="Arial"/>
              </a:rPr>
              <a:t>-------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Ποιό νούμερο χρειάζεστε στο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r>
              <a:rPr lang="el-GR" dirty="0" smtClean="0">
                <a:latin typeface="Arial"/>
                <a:cs typeface="Arial"/>
              </a:rPr>
              <a:t>Αφού αλλάξατε τα δικαιώματα, μπορείτε </a:t>
            </a:r>
            <a:r>
              <a:rPr lang="el-GR" dirty="0">
                <a:latin typeface="Arial"/>
                <a:cs typeface="Arial"/>
              </a:rPr>
              <a:t>να γράψετε κάποιο όνομα μέσα στο </a:t>
            </a:r>
            <a:r>
              <a:rPr lang="en-GB" dirty="0">
                <a:latin typeface="Arial"/>
                <a:cs typeface="Arial"/>
              </a:rPr>
              <a:t>file1r </a:t>
            </a:r>
            <a:r>
              <a:rPr lang="el-GR" dirty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?</a:t>
            </a:r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673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wc</a:t>
            </a:r>
            <a:r>
              <a:rPr lang="en-GB" sz="2800" dirty="0" smtClean="0">
                <a:latin typeface="Arial"/>
                <a:cs typeface="Arial"/>
              </a:rPr>
              <a:t> (word count)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wc</a:t>
            </a:r>
            <a:r>
              <a:rPr lang="en-GB" dirty="0" smtClean="0">
                <a:latin typeface="Arial"/>
                <a:cs typeface="Arial"/>
              </a:rPr>
              <a:t> (word count) </a:t>
            </a:r>
            <a:r>
              <a:rPr lang="el-GR" dirty="0" smtClean="0">
                <a:latin typeface="Arial"/>
                <a:cs typeface="Arial"/>
              </a:rPr>
              <a:t>μπορούμε να μετρήσουμε τον αριθμό των γραμμών ή των λέξεων ή των χαρακτήρων σε ένα αρχείο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μετρήσουμε τις γραμμές, λέξεις, χαρακτήρες του αρχείου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ταυτόχρονα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</a:t>
            </a:r>
            <a:r>
              <a:rPr lang="el-GR" dirty="0" smtClean="0">
                <a:latin typeface="Arial"/>
                <a:cs typeface="Arial"/>
              </a:rPr>
              <a:t>μόνο τις γραμμές</a:t>
            </a:r>
            <a:r>
              <a:rPr lang="en-GB" dirty="0" smtClean="0">
                <a:latin typeface="Arial"/>
                <a:cs typeface="Arial"/>
              </a:rPr>
              <a:t> (lines)</a:t>
            </a:r>
            <a:r>
              <a:rPr lang="el-GR" dirty="0" smtClean="0">
                <a:latin typeface="Arial"/>
                <a:cs typeface="Arial"/>
              </a:rPr>
              <a:t>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 –l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τις </a:t>
            </a:r>
            <a:r>
              <a:rPr lang="el-GR" dirty="0" smtClean="0">
                <a:latin typeface="Arial"/>
                <a:cs typeface="Arial"/>
              </a:rPr>
              <a:t>λέξεις</a:t>
            </a:r>
            <a:r>
              <a:rPr lang="en-GB" dirty="0" smtClean="0">
                <a:latin typeface="Arial"/>
                <a:cs typeface="Arial"/>
              </a:rPr>
              <a:t> (words)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του 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</a:t>
            </a:r>
            <a:r>
              <a:rPr lang="el-GR" dirty="0" smtClean="0">
                <a:latin typeface="Arial"/>
                <a:cs typeface="Arial"/>
              </a:rPr>
              <a:t>τους χαρακτήρες</a:t>
            </a:r>
            <a:r>
              <a:rPr lang="en-GB" dirty="0" smtClean="0">
                <a:latin typeface="Arial"/>
                <a:cs typeface="Arial"/>
              </a:rPr>
              <a:t> (characters)</a:t>
            </a:r>
            <a:r>
              <a:rPr lang="el-GR" dirty="0" smtClean="0">
                <a:latin typeface="Arial"/>
                <a:cs typeface="Arial"/>
              </a:rPr>
              <a:t>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εκτελούμε</a:t>
            </a:r>
            <a:r>
              <a:rPr lang="en-GB" dirty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–c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file1r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8658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"/>
                <a:cs typeface="Arial"/>
              </a:rPr>
              <a:t>d</a:t>
            </a:r>
            <a:r>
              <a:rPr lang="en-GB" sz="2800" dirty="0" smtClean="0">
                <a:latin typeface="Arial"/>
                <a:cs typeface="Arial"/>
              </a:rPr>
              <a:t>u: </a:t>
            </a:r>
            <a:r>
              <a:rPr lang="el-GR" sz="2800" dirty="0" smtClean="0">
                <a:latin typeface="Arial"/>
                <a:cs typeface="Arial"/>
              </a:rPr>
              <a:t>Υπολογισμός μεγέθους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du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disk usage</a:t>
            </a:r>
            <a:r>
              <a:rPr lang="el-GR" sz="1800" dirty="0" smtClean="0">
                <a:latin typeface="Arial"/>
                <a:cs typeface="Arial"/>
              </a:rPr>
              <a:t> μπορούμε να μετρήσουμε το μέγεθος αρχείων ή καταλόγων μαζί με τους υποκατάλογούς τους.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γίνει η μέτρηση σε </a:t>
            </a:r>
            <a:r>
              <a:rPr lang="en-GB" sz="1800" dirty="0" smtClean="0">
                <a:latin typeface="Arial"/>
                <a:cs typeface="Arial"/>
              </a:rPr>
              <a:t>megabytes </a:t>
            </a:r>
            <a:r>
              <a:rPr lang="el-GR" sz="1800" dirty="0" smtClean="0">
                <a:latin typeface="Arial"/>
                <a:cs typeface="Arial"/>
              </a:rPr>
              <a:t>χρησιμοποιούμε την παράμετρο –</a:t>
            </a:r>
            <a:r>
              <a:rPr lang="en-GB" sz="1800" dirty="0" smtClean="0">
                <a:latin typeface="Arial"/>
                <a:cs typeface="Arial"/>
              </a:rPr>
              <a:t>m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παρακάτω εντολή μετρούμε πόσο χώρο (σε </a:t>
            </a:r>
            <a:r>
              <a:rPr lang="en-GB" sz="1800" dirty="0" smtClean="0">
                <a:latin typeface="Arial"/>
                <a:cs typeface="Arial"/>
              </a:rPr>
              <a:t>megabytes</a:t>
            </a:r>
            <a:r>
              <a:rPr lang="el-GR" sz="1800" dirty="0" smtClean="0">
                <a:latin typeface="Arial"/>
                <a:cs typeface="Arial"/>
              </a:rPr>
              <a:t>) καταλαμβάνει ο κατάλογος </a:t>
            </a:r>
            <a:r>
              <a:rPr lang="en-GB" sz="1800" dirty="0" smtClean="0">
                <a:latin typeface="Arial"/>
                <a:cs typeface="Arial"/>
              </a:rPr>
              <a:t>Desktop </a:t>
            </a:r>
            <a:r>
              <a:rPr lang="el-GR" sz="1800" dirty="0" smtClean="0">
                <a:latin typeface="Arial"/>
                <a:cs typeface="Arial"/>
              </a:rPr>
              <a:t>μαζί με τους υποκαταλόγους του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–m Desktop</a:t>
            </a:r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121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μπορούμε να τακτοποιήσουμε τις γραμμές ενός αρχείου αλφαβητικά.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file1 &gt; file1_sorted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2718326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900574" y="3576397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924316" y="2617902"/>
            <a:ext cx="2228900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2664" y="2853826"/>
            <a:ext cx="11342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94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δούλεψε και μας έδειξε στο </a:t>
            </a:r>
            <a:r>
              <a:rPr lang="en-GB" dirty="0" smtClean="0">
                <a:latin typeface="Arial"/>
                <a:cs typeface="Arial"/>
              </a:rPr>
              <a:t>terminal </a:t>
            </a:r>
            <a:r>
              <a:rPr lang="el-GR" dirty="0" smtClean="0">
                <a:latin typeface="Arial"/>
                <a:cs typeface="Arial"/>
              </a:rPr>
              <a:t>τα αποτελέσματά της πάνω στο αρχείο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χωρίς όμως να το πειράξει.</a:t>
            </a:r>
          </a:p>
          <a:p>
            <a:r>
              <a:rPr lang="el-GR" dirty="0" smtClean="0">
                <a:latin typeface="Arial"/>
                <a:cs typeface="Arial"/>
              </a:rPr>
              <a:t>Αν θέλουμε να σωθούν τα αποτελέσματα του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πάνω στον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πρέπει να τα κατευθύνουμε σε ένα νέο αρχείο με κάποιο όνομα, π.χ. </a:t>
            </a:r>
            <a:r>
              <a:rPr lang="en-US" dirty="0" smtClean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ile_sorted</a:t>
            </a:r>
            <a:r>
              <a:rPr lang="en-GB" dirty="0" smtClean="0">
                <a:latin typeface="Arial"/>
                <a:cs typeface="Arial"/>
              </a:rPr>
              <a:t>. </a:t>
            </a:r>
            <a:r>
              <a:rPr lang="el-GR" dirty="0" smtClean="0">
                <a:latin typeface="Arial"/>
                <a:cs typeface="Arial"/>
              </a:rPr>
              <a:t>Πρέπει να εκτελέσουμε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3920320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00574" y="4778391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4950772" y="3930182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365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br>
              <a:rPr lang="en-GB" dirty="0" smtClean="0">
                <a:latin typeface="Arial"/>
                <a:cs typeface="Arial"/>
              </a:rPr>
            </a:b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628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3309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sz="3200" dirty="0" smtClean="0">
                <a:solidFill>
                  <a:srgbClr val="000000"/>
                </a:solidFill>
                <a:latin typeface="Arial"/>
                <a:cs typeface="Arial"/>
              </a:rPr>
              <a:t>ort –n &amp; sort -r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26" y="879483"/>
            <a:ext cx="8771153" cy="88410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εντολή </a:t>
            </a:r>
            <a:r>
              <a:rPr lang="en-GB" sz="1800" dirty="0" smtClean="0">
                <a:latin typeface="Arial"/>
                <a:cs typeface="Arial"/>
              </a:rPr>
              <a:t>sort </a:t>
            </a:r>
            <a:r>
              <a:rPr lang="el-GR" sz="1800" dirty="0" smtClean="0">
                <a:latin typeface="Arial"/>
                <a:cs typeface="Arial"/>
              </a:rPr>
              <a:t>κατά σύμβαση ταξινομεί τα νούμερα ως χαρακτήρες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βάση τον πίνακα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to UTF</a:t>
            </a:r>
            <a:r>
              <a:rPr lang="el-GR" sz="1800" dirty="0" smtClean="0">
                <a:latin typeface="Arial"/>
                <a:cs typeface="Arial"/>
              </a:rPr>
              <a:t>. Αν θέλουμε να ταξινομηθούν ως αριθμοί, πρέπει να χρησιμοποιήσουμε την παράμετρο –</a:t>
            </a:r>
            <a:r>
              <a:rPr lang="en-GB" sz="1800" dirty="0" smtClean="0">
                <a:latin typeface="Arial"/>
                <a:cs typeface="Arial"/>
              </a:rPr>
              <a:t>n. </a:t>
            </a:r>
            <a:r>
              <a:rPr lang="el-GR" sz="1800" dirty="0" smtClean="0">
                <a:latin typeface="Arial"/>
                <a:cs typeface="Arial"/>
              </a:rPr>
              <a:t>Αν θέλουμε την αντίστροφη ταξινόμηση, χρησιμοποιούμε και την παράμετρο  </a:t>
            </a:r>
            <a:r>
              <a:rPr lang="en-GB" sz="1800" dirty="0" smtClean="0">
                <a:latin typeface="Arial"/>
                <a:cs typeface="Arial"/>
              </a:rPr>
              <a:t>-r</a:t>
            </a:r>
            <a:endParaRPr lang="en-US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2048392"/>
            <a:ext cx="1135209" cy="1184998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19160" y="2539540"/>
            <a:ext cx="822351" cy="2101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924316" y="1838987"/>
            <a:ext cx="1760119" cy="152458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7297" y="2106831"/>
            <a:ext cx="1283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207515" y="3749978"/>
            <a:ext cx="1252215" cy="131517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745965" y="4241126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4951121" y="3540574"/>
            <a:ext cx="1733314" cy="152458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9919" y="3808417"/>
            <a:ext cx="10060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5326" y="2106830"/>
            <a:ext cx="1081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59730" y="3871794"/>
            <a:ext cx="14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–n 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830" y="1654320"/>
            <a:ext cx="6991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Arial"/>
                <a:cs typeface="Arial"/>
              </a:rPr>
              <a:t>file1</a:t>
            </a:r>
            <a:endParaRPr lang="en-GB" sz="1600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42121" y="3391309"/>
            <a:ext cx="6242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2207515" y="5496742"/>
            <a:ext cx="1252215" cy="131517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745965" y="5987890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/>
          <p:cNvSpPr/>
          <p:nvPr/>
        </p:nvSpPr>
        <p:spPr>
          <a:xfrm>
            <a:off x="4951121" y="5287338"/>
            <a:ext cx="1733314" cy="152458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29919" y="5555181"/>
            <a:ext cx="10060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59730" y="5618558"/>
            <a:ext cx="14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–nr 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75142" y="5127410"/>
            <a:ext cx="6242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971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3309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sz="3200" dirty="0" smtClean="0">
                <a:solidFill>
                  <a:srgbClr val="000000"/>
                </a:solidFill>
                <a:latin typeface="Arial"/>
                <a:cs typeface="Arial"/>
              </a:rPr>
              <a:t>ort –k : </a:t>
            </a:r>
            <a:r>
              <a:rPr lang="el-GR" sz="3200" dirty="0" smtClean="0">
                <a:solidFill>
                  <a:srgbClr val="000000"/>
                </a:solidFill>
                <a:latin typeface="Arial"/>
                <a:cs typeface="Arial"/>
              </a:rPr>
              <a:t>ταξινόμηση συγκεκριμένης στήλης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26" y="879482"/>
            <a:ext cx="8771153" cy="2310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latin typeface="Arial"/>
                <a:cs typeface="Arial"/>
              </a:rPr>
              <a:t>k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να γίνει η ταξινόμηση από μια συγκεκριμένη στήλη και μετά, ή για συγκεκριμένη στήλη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ή για συγκεκριμένες στήλες, η κάθε μια με τον δικό της τρόπο. Πρέπει επίσης να ορίσουμε τον διαχωριστή για την κάθε στήλη.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ορίσω την ταξινόμηση σε συγκεκριμένες στήλες, π.χ.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π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ρώτα την 2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ως αριθμούς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και μετά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την 1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διαχωριστή το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tab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\t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sort –t $‘\t’ –k2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,2 –k1,1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767292" y="3727135"/>
            <a:ext cx="2245024" cy="289833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0.8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3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Frame 17"/>
          <p:cNvSpPr/>
          <p:nvPr/>
        </p:nvSpPr>
        <p:spPr>
          <a:xfrm>
            <a:off x="5394109" y="3461306"/>
            <a:ext cx="2712562" cy="327301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263342" y="5068147"/>
            <a:ext cx="1843290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1770" y="3885417"/>
            <a:ext cx="20700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0.8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3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11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5118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3309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sz="3200" dirty="0" smtClean="0">
                <a:solidFill>
                  <a:srgbClr val="000000"/>
                </a:solidFill>
                <a:latin typeface="Arial"/>
                <a:cs typeface="Arial"/>
              </a:rPr>
              <a:t>ort –k : </a:t>
            </a:r>
            <a:r>
              <a:rPr lang="el-GR" sz="3200" dirty="0" smtClean="0">
                <a:solidFill>
                  <a:srgbClr val="000000"/>
                </a:solidFill>
                <a:latin typeface="Arial"/>
                <a:cs typeface="Arial"/>
              </a:rPr>
              <a:t>ταξινόμηση συγκεκριμένης στήλης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26" y="879482"/>
            <a:ext cx="8771153" cy="2310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latin typeface="Arial"/>
                <a:cs typeface="Arial"/>
              </a:rPr>
              <a:t>k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να γίνει η ταξινόμηση από μια συγκεκριμένη στήλη και μετά, ή για συγκεκριμένη στήλη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ή για συγκεκριμένες στήλες, η κάθε μια με τον δικό της τρόπο. Πρέπει επίσης να ορίσουμε τον διαχωριστή για την κάθε στήλη.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ορίσω την ταξινόμηση σε συγκεκριμένες στήλες, π.χ.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π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ρώτα την 2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ως αριθμούς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800" b="1" u="sng" dirty="0" smtClean="0">
                <a:solidFill>
                  <a:srgbClr val="000000"/>
                </a:solidFill>
                <a:latin typeface="Arial"/>
                <a:cs typeface="Arial"/>
              </a:rPr>
              <a:t>αντίστροφα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και μετά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την 1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διαχωριστή το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tab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\t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ort –t $’\t’ –k2nr,2 –k1,1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767292" y="3727135"/>
            <a:ext cx="2245024" cy="289833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0.8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3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Frame 17"/>
          <p:cNvSpPr/>
          <p:nvPr/>
        </p:nvSpPr>
        <p:spPr>
          <a:xfrm>
            <a:off x="5394109" y="3461306"/>
            <a:ext cx="2712562" cy="328777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263342" y="5068147"/>
            <a:ext cx="1843290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1770" y="3885417"/>
            <a:ext cx="20700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11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3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0.9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0.8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0232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να διαγράψουμε επαναλαμβανόμενες γραμμές μέσα σε ένα αρχείο. Πρέπει όμως να έχει προηγηθεί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του αρχείου.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είχαμε 6 γραμμές,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μία επανάληψη (1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στις γραμμές 2 &amp; 6.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Διαγράφηκε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Διαγράφηκε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6461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Διαγράφηκε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25205" y="2786319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45069" y="3644390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2480" y="2692230"/>
            <a:ext cx="2228900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0828" y="2928154"/>
            <a:ext cx="11342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5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4 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2 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3 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6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42784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Διαγράφηκε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32052" y="2151379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51916" y="3009450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879327" y="2057290"/>
            <a:ext cx="1982685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7675" y="2435752"/>
            <a:ext cx="11342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2 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3 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4 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5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479" y="5515172"/>
            <a:ext cx="8589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8001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χρήση των </a:t>
            </a:r>
            <a:r>
              <a:rPr lang="en-GB" sz="2800" dirty="0" smtClean="0">
                <a:latin typeface="Arial"/>
                <a:cs typeface="Arial"/>
              </a:rPr>
              <a:t>pipes </a:t>
            </a:r>
            <a:r>
              <a:rPr lang="el-GR" sz="2800" dirty="0">
                <a:latin typeface="Arial"/>
                <a:cs typeface="Arial"/>
              </a:rPr>
              <a:t>|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προηγούμενο παράδειγμα θέλαμε να διαγράψουμε όποιες επαναλαμβανόμενες γραμμές υπήρχαν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Αυτό έγινε με δύο εντολές.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κάναμε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σώσαμε τα αποτελέσματα σε ένα άλλο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χρησιμοποιήσαμε ως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input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τα αποτελέσματα σώθηκαν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Δηλαδή, εκτελέσαμε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Με την χρήση των </a:t>
            </a:r>
            <a:r>
              <a:rPr lang="en-GB" dirty="0" smtClean="0">
                <a:latin typeface="Arial"/>
                <a:cs typeface="Arial"/>
              </a:rPr>
              <a:t>pipes (</a:t>
            </a:r>
            <a:r>
              <a:rPr lang="el-GR" dirty="0" smtClean="0">
                <a:latin typeface="Arial"/>
                <a:cs typeface="Arial"/>
              </a:rPr>
              <a:t>|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μπορούμε να καναλιζάρουμε τα αποτελέσματα (</a:t>
            </a:r>
            <a:r>
              <a:rPr lang="en-GB" dirty="0" smtClean="0">
                <a:latin typeface="Arial"/>
                <a:cs typeface="Arial"/>
              </a:rPr>
              <a:t>output</a:t>
            </a:r>
            <a:r>
              <a:rPr lang="el-GR" dirty="0" smtClean="0">
                <a:latin typeface="Arial"/>
                <a:cs typeface="Arial"/>
              </a:rPr>
              <a:t>) μιας εντολής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ως </a:t>
            </a:r>
            <a:r>
              <a:rPr lang="en-GB" dirty="0" smtClean="0">
                <a:latin typeface="Arial"/>
                <a:cs typeface="Arial"/>
              </a:rPr>
              <a:t>input </a:t>
            </a:r>
            <a:r>
              <a:rPr lang="el-GR" dirty="0" smtClean="0">
                <a:latin typeface="Arial"/>
                <a:cs typeface="Arial"/>
              </a:rPr>
              <a:t>σε μια άλλη εντολή. Έτσι, αντί για τις παραπάνω 2 εντολές και την δημιουργία του ενδιάμεσου αρχείου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μπορούμε να κάνουμε το ίδιο με μια εντολή ως εξής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|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7813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059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2633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5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vidiagra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151"/>
            <a:ext cx="4287769" cy="3981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7769" y="1055743"/>
            <a:ext cx="4572000" cy="5078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γράψουμε κάτι μέσα στο αρχείο ή να τροποποιήσουμε το κείμενο, πρέπει να βρισκόμαστε στο </a:t>
            </a:r>
            <a:r>
              <a:rPr lang="en-GB" dirty="0" smtClean="0">
                <a:latin typeface="Arial"/>
                <a:cs typeface="Arial"/>
              </a:rPr>
              <a:t>INSERT MODE.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τροποποιήσουμε κάτι στο κείμενο ή να κινηθούμε σε κάποια γραμμή, πρέπει να βρισκόμαστε στο </a:t>
            </a:r>
            <a:r>
              <a:rPr lang="en-GB" dirty="0" smtClean="0">
                <a:latin typeface="Arial"/>
                <a:cs typeface="Arial"/>
              </a:rPr>
              <a:t>COMMAND MODE.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σώσουμε ή όχι το κείμενο,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πρέπει να βρισκόμαστε στο </a:t>
            </a:r>
            <a:r>
              <a:rPr lang="en-GB" dirty="0" smtClean="0">
                <a:latin typeface="Arial"/>
                <a:cs typeface="Arial"/>
              </a:rPr>
              <a:t>LAST LINE MODE.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Μετακινούμαστε από το ένα </a:t>
            </a:r>
            <a:r>
              <a:rPr lang="en-GB" dirty="0" smtClean="0">
                <a:latin typeface="Arial"/>
                <a:cs typeface="Arial"/>
              </a:rPr>
              <a:t>MODE </a:t>
            </a:r>
            <a:r>
              <a:rPr lang="el-GR" dirty="0" smtClean="0">
                <a:latin typeface="Arial"/>
                <a:cs typeface="Arial"/>
              </a:rPr>
              <a:t>στο άλλο μέσω του </a:t>
            </a:r>
            <a:endParaRPr lang="en-GB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ENTER, 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ESC,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SHIFT :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A, a, I, I, O, o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505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vi editor</a:t>
            </a:r>
            <a:r>
              <a:rPr lang="el-GR" sz="2800" dirty="0" smtClean="0">
                <a:latin typeface="Arial"/>
                <a:cs typeface="Arial"/>
              </a:rPr>
              <a:t/>
            </a:r>
            <a:br>
              <a:rPr lang="el-GR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Άσκηση 1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ενός νέου αρχείου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Από το τερματικό, που βρίσκομαι στο </a:t>
            </a:r>
            <a:r>
              <a:rPr lang="en-GB" sz="1800" dirty="0" smtClean="0">
                <a:latin typeface="Arial"/>
                <a:cs typeface="Arial"/>
              </a:rPr>
              <a:t>directory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Desktop, </a:t>
            </a:r>
            <a:r>
              <a:rPr lang="el-GR" sz="1800" dirty="0" smtClean="0">
                <a:latin typeface="Arial"/>
                <a:cs typeface="Arial"/>
              </a:rPr>
              <a:t>δημιουργώ το αρχείο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(και πατώ </a:t>
            </a:r>
            <a:r>
              <a:rPr lang="en-GB" sz="1800" dirty="0" smtClean="0">
                <a:latin typeface="Arial"/>
                <a:cs typeface="Arial"/>
              </a:rPr>
              <a:t>ENTER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800" dirty="0" smtClean="0">
                <a:latin typeface="Arial"/>
                <a:cs typeface="Arial"/>
              </a:rPr>
              <a:t>Εμφανίζεται ένα άδειο αρχείο.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Μπαίνω στο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πατώντας το πλήκτρο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μπορώ να γράψω ότι θέλω. Πάω σε καινούργια σειρά με το </a:t>
            </a:r>
            <a:r>
              <a:rPr lang="en-GB" sz="1800" dirty="0" smtClean="0">
                <a:latin typeface="Arial"/>
                <a:cs typeface="Arial"/>
              </a:rPr>
              <a:t>ENTER. </a:t>
            </a:r>
            <a:r>
              <a:rPr lang="el-GR" sz="1800" dirty="0" smtClean="0">
                <a:latin typeface="Arial"/>
                <a:cs typeface="Arial"/>
              </a:rPr>
              <a:t>Γράφω πάλι κάτι.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θέλω να σώσω αυτό που έγραψα στο αρχείο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και να τερματίσω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Μπαίνω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με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: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Πληκτρολογώ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wq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write quit) </a:t>
            </a:r>
            <a:r>
              <a:rPr lang="el-GR" sz="1800" dirty="0" smtClean="0">
                <a:latin typeface="Arial"/>
                <a:cs typeface="Arial"/>
              </a:rPr>
              <a:t>και πατώ </a:t>
            </a:r>
            <a:r>
              <a:rPr lang="en-GB" sz="1800" dirty="0" smtClean="0">
                <a:latin typeface="Arial"/>
                <a:cs typeface="Arial"/>
              </a:rPr>
              <a:t>ENTER.</a:t>
            </a:r>
          </a:p>
        </p:txBody>
      </p:sp>
    </p:spTree>
    <p:extLst>
      <p:ext uri="{BB962C8B-B14F-4D97-AF65-F5344CB8AC3E}">
        <p14:creationId xmlns:p14="http://schemas.microsoft.com/office/powerpoint/2010/main" val="423421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Οι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</a:t>
            </a:r>
            <a:r>
              <a:rPr lang="en-GB" sz="2800" dirty="0" smtClean="0">
                <a:latin typeface="Arial"/>
                <a:cs typeface="Arial"/>
              </a:rPr>
              <a:t>more, head, 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8144" y="1975880"/>
            <a:ext cx="523697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δω τι περιέχει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more file1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δω τι περιέχει </a:t>
            </a:r>
            <a:r>
              <a:rPr lang="el-GR" u="sng" dirty="0" smtClean="0">
                <a:latin typeface="Arial"/>
                <a:cs typeface="Arial"/>
              </a:rPr>
              <a:t>η πρώτη γραμμή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head –n 1 file1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ead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-1 file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περιέχουν </a:t>
            </a:r>
            <a:r>
              <a:rPr lang="el-GR" u="sng" dirty="0" smtClean="0">
                <a:latin typeface="Arial"/>
                <a:cs typeface="Arial"/>
              </a:rPr>
              <a:t>οι πρώτες 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περιέχει </a:t>
            </a:r>
            <a:r>
              <a:rPr lang="el-GR" u="sng" dirty="0" smtClean="0">
                <a:latin typeface="Arial"/>
                <a:cs typeface="Arial"/>
              </a:rPr>
              <a:t>η τελευταία γραμμή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περιέχουν </a:t>
            </a:r>
            <a:r>
              <a:rPr lang="el-GR" u="sng" dirty="0">
                <a:latin typeface="Arial"/>
                <a:cs typeface="Arial"/>
              </a:rPr>
              <a:t>οι </a:t>
            </a:r>
            <a:r>
              <a:rPr lang="el-GR" u="sng" dirty="0" smtClean="0">
                <a:latin typeface="Arial"/>
                <a:cs typeface="Arial"/>
              </a:rPr>
              <a:t>τελευταίες </a:t>
            </a:r>
            <a:r>
              <a:rPr lang="el-GR" u="sng" dirty="0">
                <a:latin typeface="Arial"/>
                <a:cs typeface="Arial"/>
              </a:rPr>
              <a:t>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238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 smtClean="0">
                <a:latin typeface="Arial"/>
                <a:cs typeface="Arial"/>
              </a:rPr>
              <a:t>Διαγραφή δεδομένων ενός αρχείου μέσω του </a:t>
            </a:r>
            <a:r>
              <a:rPr lang="en-GB" sz="2800" dirty="0" smtClean="0">
                <a:latin typeface="Arial"/>
                <a:cs typeface="Arial"/>
              </a:rPr>
              <a:t>INSERT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Ανοίγω πάλι το προηγούμενο αρχείο</a:t>
            </a:r>
            <a:r>
              <a:rPr lang="en-GB" sz="1800" dirty="0" smtClean="0">
                <a:latin typeface="Arial"/>
                <a:cs typeface="Arial"/>
              </a:rPr>
              <a:t> (test1)</a:t>
            </a:r>
            <a:r>
              <a:rPr lang="el-GR" sz="1800" dirty="0" smtClean="0">
                <a:latin typeface="Arial"/>
                <a:cs typeface="Arial"/>
              </a:rPr>
              <a:t> με το </a:t>
            </a:r>
            <a:r>
              <a:rPr lang="en-GB" sz="1800" dirty="0" smtClean="0">
                <a:latin typeface="Arial"/>
                <a:cs typeface="Arial"/>
              </a:rPr>
              <a:t>vi editor.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</a:p>
          <a:p>
            <a:r>
              <a:rPr lang="el-GR" sz="1800" dirty="0" smtClean="0">
                <a:latin typeface="Arial"/>
                <a:cs typeface="Arial"/>
              </a:rPr>
              <a:t>Θέλω να σβήσω ότι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δεδομένα έχει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Μπορώ να σβήσω τα προηγούμενα δεδομένα είτε μέσα από το </a:t>
            </a:r>
            <a:r>
              <a:rPr lang="en-GB" sz="1800" dirty="0" smtClean="0">
                <a:latin typeface="Arial"/>
                <a:cs typeface="Arial"/>
              </a:rPr>
              <a:t>COMMAND MODE </a:t>
            </a:r>
            <a:r>
              <a:rPr lang="el-GR" sz="1800" dirty="0" smtClean="0">
                <a:latin typeface="Arial"/>
                <a:cs typeface="Arial"/>
              </a:rPr>
              <a:t>είτε μέσα από το </a:t>
            </a:r>
            <a:r>
              <a:rPr lang="en-GB" sz="1800" dirty="0" smtClean="0">
                <a:latin typeface="Arial"/>
                <a:cs typeface="Arial"/>
              </a:rPr>
              <a:t>INSERT MODE.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μπω στο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σβήνω τα δεδομένα με το </a:t>
            </a:r>
            <a:r>
              <a:rPr lang="en-GB" sz="1800" dirty="0" smtClean="0">
                <a:latin typeface="Arial"/>
                <a:cs typeface="Arial"/>
              </a:rPr>
              <a:t>DELETE. </a:t>
            </a:r>
            <a:r>
              <a:rPr lang="el-GR" sz="1800" dirty="0" smtClean="0">
                <a:latin typeface="Arial"/>
                <a:cs typeface="Arial"/>
              </a:rPr>
              <a:t>Πάω τον  κέρσορα στο τέλος της τελευταίας γραμμής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με τα βελάκια στο πληκτρολόγιο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αρχίζω να σβήνω. Εκτελέστε το.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Όταν σβήσετε όλα τα δεδομένα, τερματίστε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όμως να έχετε αποθηκεύσει τις αλλαγές που κάνατε, γιατί θα τις επαναλάβετε στη συνέχεια μέσα από το </a:t>
            </a:r>
            <a:r>
              <a:rPr lang="en-GB" sz="1800" dirty="0" smtClean="0">
                <a:latin typeface="Arial"/>
                <a:cs typeface="Arial"/>
              </a:rPr>
              <a:t>COMMAND MODE. </a:t>
            </a:r>
            <a:r>
              <a:rPr lang="el-GR" sz="1800" dirty="0" smtClean="0">
                <a:latin typeface="Arial"/>
                <a:cs typeface="Arial"/>
              </a:rPr>
              <a:t>Για να τερματιστεί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να έχουν αποθηκευθεί οι αλλαγές,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πάτε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q!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quit without saving.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8162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>
                <a:latin typeface="Arial"/>
                <a:cs typeface="Arial"/>
              </a:rPr>
              <a:t>Διαγραφή </a:t>
            </a:r>
            <a:r>
              <a:rPr lang="el-GR" sz="2800" dirty="0" smtClean="0">
                <a:latin typeface="Arial"/>
                <a:cs typeface="Arial"/>
              </a:rPr>
              <a:t>δεδομένων ενός αρχείου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 smtClean="0">
                <a:latin typeface="Arial"/>
                <a:cs typeface="Arial"/>
              </a:rPr>
              <a:t>COMMAND </a:t>
            </a:r>
            <a:r>
              <a:rPr lang="en-GB" sz="2800" dirty="0">
                <a:latin typeface="Arial"/>
                <a:cs typeface="Arial"/>
              </a:rPr>
              <a:t>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Τροποίηση του προηγούμενου αρχείου μέσω του </a:t>
            </a:r>
            <a:r>
              <a:rPr lang="en-GB" sz="1800" dirty="0" smtClean="0">
                <a:latin typeface="Arial"/>
                <a:cs typeface="Arial"/>
              </a:rPr>
              <a:t>COMMAND MODE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Ανοίξτε πάλι το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  <a:r>
              <a:rPr lang="el-GR" sz="1800" dirty="0" smtClean="0">
                <a:latin typeface="Arial"/>
                <a:cs typeface="Arial"/>
              </a:rPr>
              <a:t> Βρίσκεστε στο </a:t>
            </a:r>
            <a:r>
              <a:rPr lang="en-GB" sz="1800" dirty="0" smtClean="0">
                <a:latin typeface="Arial"/>
                <a:cs typeface="Arial"/>
              </a:rPr>
              <a:t>COMMAND MODE.</a:t>
            </a:r>
          </a:p>
          <a:p>
            <a:r>
              <a:rPr lang="el-GR" sz="1800" dirty="0" smtClean="0">
                <a:latin typeface="Arial"/>
                <a:cs typeface="Arial"/>
              </a:rPr>
              <a:t>Πάτε τον κέρσορα σε κάποια γραμμή και πληκτρολογείτε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Μόλις σβήσατε μια γραμμή.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σβήσετε Χ γραμμές από εκεί που βρίσκεται ο κέρσορας, πληκτρολογείτε πρώτα τον αριθμό</a:t>
            </a:r>
            <a:r>
              <a:rPr lang="en-GB" sz="1800" dirty="0" smtClean="0">
                <a:latin typeface="Arial"/>
                <a:cs typeface="Arial"/>
              </a:rPr>
              <a:t> X</a:t>
            </a:r>
            <a:r>
              <a:rPr lang="el-GR" sz="1800" dirty="0" smtClean="0">
                <a:latin typeface="Arial"/>
                <a:cs typeface="Arial"/>
              </a:rPr>
              <a:t> και αμέσως μετά πατάτε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ακυρώσετε την προηγούμενη εντολή που δώσατε,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είναι το </a:t>
            </a:r>
            <a:r>
              <a:rPr lang="en-GB" sz="1800" dirty="0" smtClean="0">
                <a:latin typeface="Arial"/>
                <a:cs typeface="Arial"/>
              </a:rPr>
              <a:t>undo).</a:t>
            </a:r>
          </a:p>
          <a:p>
            <a:r>
              <a:rPr lang="el-GR" sz="1800" dirty="0">
                <a:latin typeface="Arial"/>
                <a:cs typeface="Arial"/>
              </a:rPr>
              <a:t>Αν θέλετε να </a:t>
            </a:r>
            <a:r>
              <a:rPr lang="el-GR" sz="1800" dirty="0" smtClean="0">
                <a:latin typeface="Arial"/>
                <a:cs typeface="Arial"/>
              </a:rPr>
              <a:t>ακυρώσετε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την πιο </a:t>
            </a:r>
            <a:r>
              <a:rPr lang="el-GR" sz="1800" dirty="0">
                <a:latin typeface="Arial"/>
                <a:cs typeface="Arial"/>
              </a:rPr>
              <a:t>προηγούμενη εντολή που δώσατε, </a:t>
            </a:r>
            <a:r>
              <a:rPr lang="el-GR" sz="1800" dirty="0" smtClean="0">
                <a:latin typeface="Arial"/>
                <a:cs typeface="Arial"/>
              </a:rPr>
              <a:t>ξανά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χωρίς να αποθηκεύσετε τις αλλαγές που κάνατε.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6415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3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Μετακίνηση εντός </a:t>
            </a:r>
            <a:r>
              <a:rPr lang="el-GR" sz="2800" dirty="0">
                <a:latin typeface="Arial"/>
                <a:cs typeface="Arial"/>
              </a:rPr>
              <a:t>αρχείου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>
                <a:latin typeface="Arial"/>
                <a:cs typeface="Arial"/>
              </a:rPr>
              <a:t>COMMAND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1800" dirty="0">
                <a:latin typeface="Arial"/>
                <a:cs typeface="Arial"/>
              </a:rPr>
              <a:t>Ανοίξτε πάλι το </a:t>
            </a:r>
            <a:r>
              <a:rPr lang="en-GB" sz="1800" dirty="0">
                <a:latin typeface="Arial"/>
                <a:cs typeface="Arial"/>
              </a:rPr>
              <a:t>test1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>
                <a:latin typeface="Arial"/>
                <a:cs typeface="Arial"/>
              </a:rPr>
              <a:t>vi.</a:t>
            </a:r>
            <a:r>
              <a:rPr lang="el-GR" sz="1800" dirty="0">
                <a:latin typeface="Arial"/>
                <a:cs typeface="Arial"/>
              </a:rPr>
              <a:t> Βρίσκεστε στο </a:t>
            </a:r>
            <a:r>
              <a:rPr lang="en-GB" sz="1800" dirty="0">
                <a:latin typeface="Arial"/>
                <a:cs typeface="Arial"/>
              </a:rPr>
              <a:t>COMMAND MODE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δείτε την αρίθμηση της κάθε σειράς πάτε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 πληκτρολογήστε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set number. </a:t>
            </a:r>
            <a:r>
              <a:rPr lang="el-GR" sz="1800" dirty="0" smtClean="0">
                <a:latin typeface="Arial"/>
                <a:cs typeface="Arial"/>
              </a:rPr>
              <a:t>Αν θέλετε να σταματήσετε αυτή την απεικόνιση, πάτε πάλι στο </a:t>
            </a:r>
            <a:r>
              <a:rPr lang="en-GB" sz="1800" dirty="0">
                <a:latin typeface="Arial"/>
                <a:cs typeface="Arial"/>
              </a:rPr>
              <a:t>LAST LINE MODE </a:t>
            </a:r>
            <a:r>
              <a:rPr lang="el-GR" sz="1800" dirty="0">
                <a:latin typeface="Arial"/>
                <a:cs typeface="Arial"/>
              </a:rPr>
              <a:t>και πληκτρολογήστε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set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number!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κέρσορα στη δεύτερη γραμμή, πληκτρολογείτε τον αριθμό της  γραμμής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800" dirty="0" smtClean="0">
                <a:latin typeface="Arial"/>
                <a:cs typeface="Arial"/>
              </a:rPr>
              <a:t> και αμέσως μετά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 ταυτόχρονα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</a:t>
            </a:r>
            <a:r>
              <a:rPr lang="el-GR" sz="1800" dirty="0">
                <a:latin typeface="Arial"/>
                <a:cs typeface="Arial"/>
              </a:rPr>
              <a:t>κέρσορα </a:t>
            </a:r>
            <a:r>
              <a:rPr lang="el-GR" sz="1800" dirty="0" smtClean="0">
                <a:latin typeface="Arial"/>
                <a:cs typeface="Arial"/>
              </a:rPr>
              <a:t>στη</a:t>
            </a:r>
            <a:r>
              <a:rPr lang="el-GR" sz="1800" dirty="0">
                <a:latin typeface="Arial"/>
                <a:cs typeface="Arial"/>
              </a:rPr>
              <a:t>ν</a:t>
            </a:r>
            <a:r>
              <a:rPr lang="el-GR" sz="1800" dirty="0" smtClean="0">
                <a:latin typeface="Arial"/>
                <a:cs typeface="Arial"/>
              </a:rPr>
              <a:t> τελευταία </a:t>
            </a:r>
            <a:r>
              <a:rPr lang="el-GR" sz="1800" dirty="0">
                <a:latin typeface="Arial"/>
                <a:cs typeface="Arial"/>
              </a:rPr>
              <a:t>γραμμή, </a:t>
            </a:r>
            <a:r>
              <a:rPr lang="el-GR" sz="1800" dirty="0" smtClean="0">
                <a:latin typeface="Arial"/>
                <a:cs typeface="Arial"/>
              </a:rPr>
              <a:t>χωρίς να ξέρετε τον αριθμό της, πληκτρολογείτε μόνο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Σβήστε την τελευταία γραμμή 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αλλαγές χωρίς να τερματίσετε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πηγαίνοντας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LAST LINE MODE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πληκτρολογώντας μόνο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(&amp;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Σβήστε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 νέα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τελευταία γραμμή με το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αλλαγές, τερματίζοντας ταυτόχρονα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4671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4: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fontScale="85000" lnSpcReduction="10000"/>
          </a:bodyPr>
          <a:lstStyle/>
          <a:p>
            <a:r>
              <a:rPr lang="el-GR" sz="1900" dirty="0">
                <a:latin typeface="Arial"/>
                <a:cs typeface="Arial"/>
              </a:rPr>
              <a:t>Ανοίξτε πάλι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με το </a:t>
            </a:r>
            <a:r>
              <a:rPr lang="en-GB" sz="1900" dirty="0">
                <a:latin typeface="Arial"/>
                <a:cs typeface="Arial"/>
              </a:rPr>
              <a:t>vi.</a:t>
            </a:r>
            <a:r>
              <a:rPr lang="el-GR" sz="1900" dirty="0">
                <a:latin typeface="Arial"/>
                <a:cs typeface="Arial"/>
              </a:rPr>
              <a:t> Βρίσκεστε στο </a:t>
            </a:r>
            <a:r>
              <a:rPr lang="en-GB" sz="1900" dirty="0">
                <a:latin typeface="Arial"/>
                <a:cs typeface="Arial"/>
              </a:rPr>
              <a:t>COMMAND MODE.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</a:t>
            </a:r>
            <a:r>
              <a:rPr lang="el-GR" sz="1900" dirty="0">
                <a:latin typeface="Arial"/>
                <a:cs typeface="Arial"/>
              </a:rPr>
              <a:t>να </a:t>
            </a:r>
            <a:r>
              <a:rPr lang="el-GR" sz="1900" dirty="0" smtClean="0">
                <a:latin typeface="Arial"/>
                <a:cs typeface="Arial"/>
              </a:rPr>
              <a:t>σβήσετε </a:t>
            </a:r>
            <a:r>
              <a:rPr lang="el-GR" sz="1900" dirty="0">
                <a:latin typeface="Arial"/>
                <a:cs typeface="Arial"/>
              </a:rPr>
              <a:t>ότι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δεδομένα έχει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και να τα </a:t>
            </a:r>
            <a:r>
              <a:rPr lang="el-GR" sz="1900" dirty="0" smtClean="0">
                <a:latin typeface="Arial"/>
                <a:cs typeface="Arial"/>
              </a:rPr>
              <a:t>αντικαταστήσετε </a:t>
            </a:r>
            <a:r>
              <a:rPr lang="el-GR" sz="1900" dirty="0">
                <a:latin typeface="Arial"/>
                <a:cs typeface="Arial"/>
              </a:rPr>
              <a:t>με τα ονόματα 5 φίλων και πληροφορίες τους όπως από ποιά πόλη είναι. Σε κάθε γραμμή </a:t>
            </a:r>
            <a:r>
              <a:rPr lang="el-GR" sz="1900" dirty="0" smtClean="0">
                <a:latin typeface="Arial"/>
                <a:cs typeface="Arial"/>
              </a:rPr>
              <a:t>βάζετε </a:t>
            </a:r>
            <a:r>
              <a:rPr lang="el-GR" sz="1900" dirty="0">
                <a:latin typeface="Arial"/>
                <a:cs typeface="Arial"/>
              </a:rPr>
              <a:t>τα στοιχεία ενός ατόμου, ξεκινώντας από το όνομα και μετά </a:t>
            </a:r>
            <a:r>
              <a:rPr lang="el-GR" sz="1900" dirty="0" smtClean="0">
                <a:latin typeface="Arial"/>
                <a:cs typeface="Arial"/>
              </a:rPr>
              <a:t>την πόλη και μετά τον αύξοντα αριθμό του ατόμου. </a:t>
            </a:r>
            <a:r>
              <a:rPr lang="el-GR" sz="1900" dirty="0">
                <a:latin typeface="Arial"/>
                <a:cs typeface="Arial"/>
              </a:rPr>
              <a:t>Μεταξύ των στοιχείων </a:t>
            </a:r>
            <a:r>
              <a:rPr lang="el-GR" sz="1900" dirty="0" smtClean="0">
                <a:latin typeface="Arial"/>
                <a:cs typeface="Arial"/>
              </a:rPr>
              <a:t>σε μια σειρά υπάρχουν </a:t>
            </a:r>
            <a:r>
              <a:rPr lang="en-GB" sz="1900" dirty="0" smtClean="0">
                <a:latin typeface="Arial"/>
                <a:cs typeface="Arial"/>
              </a:rPr>
              <a:t>tab.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πάει αυτόματα ο κερσόρας στην γραμμή και θέση εκείνη που έχει το όνομα ενός συγκεκριμένου ατόμου. Για να γίνει αυτό, πρέπει να βρίσκεστε στο </a:t>
            </a:r>
            <a:r>
              <a:rPr lang="en-GB" sz="1900" dirty="0" smtClean="0">
                <a:latin typeface="Arial"/>
                <a:cs typeface="Arial"/>
              </a:rPr>
              <a:t>COMMAND MODE. </a:t>
            </a:r>
            <a:r>
              <a:rPr lang="el-GR" sz="1900" dirty="0" smtClean="0">
                <a:latin typeface="Arial"/>
                <a:cs typeface="Arial"/>
              </a:rPr>
              <a:t>Πληκτρολογείτε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και στη συνέχεια βλέπετε τον κέρσορα να πηγαίνει στην τελευταία γραμμή του </a:t>
            </a:r>
            <a:r>
              <a:rPr lang="en-GB" sz="1900" dirty="0" smtClean="0">
                <a:latin typeface="Arial"/>
                <a:cs typeface="Arial"/>
              </a:rPr>
              <a:t>terminal. </a:t>
            </a:r>
            <a:r>
              <a:rPr lang="el-GR" sz="1900" dirty="0" smtClean="0">
                <a:latin typeface="Arial"/>
                <a:cs typeface="Arial"/>
              </a:rPr>
              <a:t>Πληκτρολογείτε το όνομα του ατόμου, πατάτε </a:t>
            </a:r>
            <a:r>
              <a:rPr lang="en-GB" sz="1900" dirty="0" smtClean="0">
                <a:latin typeface="Arial"/>
                <a:cs typeface="Arial"/>
              </a:rPr>
              <a:t>ENTER </a:t>
            </a:r>
            <a:r>
              <a:rPr lang="el-GR" sz="1900" dirty="0" smtClean="0">
                <a:latin typeface="Arial"/>
                <a:cs typeface="Arial"/>
              </a:rPr>
              <a:t>και ο κέρσορας πηγαίνει στην θέση που βρίσκεται το όνομα.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Αν το όνομα υπάρχει περισσότερες από μια φορές στο </a:t>
            </a:r>
            <a:r>
              <a:rPr lang="en-GB" sz="1900" dirty="0" smtClean="0">
                <a:latin typeface="Arial"/>
                <a:cs typeface="Arial"/>
              </a:rPr>
              <a:t>file, </a:t>
            </a:r>
            <a:r>
              <a:rPr lang="el-GR" sz="1900" dirty="0" smtClean="0">
                <a:latin typeface="Arial"/>
                <a:cs typeface="Arial"/>
              </a:rPr>
              <a:t>τότε κάθε φορά που πατάτε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 /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, ο κέρσορας μετακινείται στην επόμενη θέση.</a:t>
            </a:r>
          </a:p>
          <a:p>
            <a:endParaRPr lang="el-GR" sz="19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Δοκιμάστε το ίδιο όπως παραπάνω, ψάχνοντας μέσα στο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file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για  ένα συγκεκριμένο γράμμα του αλφάβητου αντί για ένα ολόκληρο όνομα.</a:t>
            </a:r>
          </a:p>
          <a:p>
            <a:endParaRPr lang="el-GR" sz="19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Αποθηκεύστε τις αλλαγές χωρίς να τερματίσετε 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  <a:endParaRPr lang="el-GR" sz="19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344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5: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lnSpcReduction="10000"/>
          </a:bodyPr>
          <a:lstStyle/>
          <a:p>
            <a:r>
              <a:rPr lang="el-GR" sz="1900" dirty="0" smtClean="0">
                <a:latin typeface="Arial"/>
                <a:cs typeface="Arial"/>
              </a:rPr>
              <a:t>Σε συνέχεια της προηγούμενης άσκησης, </a:t>
            </a:r>
            <a:r>
              <a:rPr lang="el-GR" sz="1900" dirty="0">
                <a:latin typeface="Arial"/>
                <a:cs typeface="Arial"/>
              </a:rPr>
              <a:t>β</a:t>
            </a:r>
            <a:r>
              <a:rPr lang="el-GR" sz="1900" dirty="0" smtClean="0">
                <a:latin typeface="Arial"/>
                <a:cs typeface="Arial"/>
              </a:rPr>
              <a:t>ρίσκεστε </a:t>
            </a:r>
            <a:r>
              <a:rPr lang="el-GR" sz="1900" dirty="0">
                <a:latin typeface="Arial"/>
                <a:cs typeface="Arial"/>
              </a:rPr>
              <a:t>στο </a:t>
            </a:r>
            <a:r>
              <a:rPr lang="en-GB" sz="1900" dirty="0">
                <a:latin typeface="Arial"/>
                <a:cs typeface="Arial"/>
              </a:rPr>
              <a:t>COMMAND MODE</a:t>
            </a:r>
            <a:r>
              <a:rPr lang="en-GB" sz="1900" dirty="0" smtClean="0">
                <a:latin typeface="Arial"/>
                <a:cs typeface="Arial"/>
              </a:rPr>
              <a:t>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αντικαταστήσετε την τιμή 5 με την λέξη </a:t>
            </a:r>
            <a:r>
              <a:rPr lang="en-GB" sz="1900" dirty="0" smtClean="0">
                <a:latin typeface="Arial"/>
                <a:cs typeface="Arial"/>
              </a:rPr>
              <a:t>final.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Πάτε στο </a:t>
            </a:r>
            <a:r>
              <a:rPr lang="en-GB" sz="1900" dirty="0" smtClean="0">
                <a:latin typeface="Arial"/>
                <a:cs typeface="Arial"/>
              </a:rPr>
              <a:t>LAST LINE MODE </a:t>
            </a:r>
            <a:r>
              <a:rPr lang="el-GR" sz="1900" dirty="0" smtClean="0">
                <a:latin typeface="Arial"/>
                <a:cs typeface="Arial"/>
              </a:rPr>
              <a:t>και πληκτρολογείτε</a:t>
            </a:r>
            <a:r>
              <a:rPr lang="en-GB" sz="1900" dirty="0" smtClean="0">
                <a:latin typeface="Arial"/>
                <a:cs typeface="Arial"/>
              </a:rPr>
              <a:t>:</a:t>
            </a:r>
          </a:p>
          <a:p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%s/5/final/g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latin typeface="Arial"/>
                <a:cs typeface="Arial"/>
              </a:rPr>
              <a:t>s </a:t>
            </a:r>
            <a:r>
              <a:rPr lang="el-GR" sz="1900" dirty="0" smtClean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substitute. </a:t>
            </a:r>
            <a:r>
              <a:rPr lang="el-GR" sz="1900" dirty="0" smtClean="0">
                <a:latin typeface="Arial"/>
                <a:cs typeface="Arial"/>
              </a:rPr>
              <a:t>Μεταξύ της πρώτης και δεύτερης </a:t>
            </a:r>
            <a:r>
              <a:rPr lang="en-GB" sz="1900" dirty="0" smtClean="0"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εισάγετε τον ή τους χαρακτήρες που θέλετε να αντικατασταθούν, ενώ μεταξύ της δεύτερης και τρίτης / εισάγετε τον ή τους χαρακτήρες που θέλετε να αντικαταστήσουν τους πρώτους.</a:t>
            </a: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latin typeface="Arial"/>
                <a:cs typeface="Arial"/>
              </a:rPr>
              <a:t>% </a:t>
            </a:r>
            <a:r>
              <a:rPr lang="el-GR" sz="1900" dirty="0" smtClean="0">
                <a:latin typeface="Arial"/>
                <a:cs typeface="Arial"/>
              </a:rPr>
              <a:t>σημαίνει αντικατάσταση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σε όλες τις γραμμές</a:t>
            </a:r>
          </a:p>
          <a:p>
            <a:r>
              <a:rPr lang="el-GR" sz="1900" dirty="0">
                <a:latin typeface="Arial"/>
                <a:cs typeface="Arial"/>
              </a:rPr>
              <a:t>Το </a:t>
            </a:r>
            <a:r>
              <a:rPr lang="en-GB" sz="1900" dirty="0">
                <a:latin typeface="Arial"/>
                <a:cs typeface="Arial"/>
              </a:rPr>
              <a:t>g </a:t>
            </a:r>
            <a:r>
              <a:rPr lang="el-GR" sz="1900" dirty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global</a:t>
            </a:r>
            <a:r>
              <a:rPr lang="el-GR" sz="1900" dirty="0" smtClean="0">
                <a:latin typeface="Arial"/>
                <a:cs typeface="Arial"/>
              </a:rPr>
              <a:t>, δηλαδή αντικατάσταση περισσότερες από μια φορές στην ίδια γραμμή, εφόσον υπάρχει.</a:t>
            </a: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</a:t>
            </a:r>
            <a:r>
              <a:rPr lang="el-GR" sz="19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 δίχως να αποθηκεύσετε τις αλλαγές.</a:t>
            </a:r>
            <a:endParaRPr lang="el-GR" sz="1900" dirty="0">
              <a:latin typeface="Arial"/>
              <a:cs typeface="Arial"/>
            </a:endParaRPr>
          </a:p>
          <a:p>
            <a:endParaRPr lang="el-GR" sz="19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7784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6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νέο </a:t>
            </a:r>
            <a:r>
              <a:rPr lang="en-GB" sz="1800" dirty="0" smtClean="0">
                <a:latin typeface="Arial"/>
                <a:cs typeface="Arial"/>
              </a:rPr>
              <a:t>file</a:t>
            </a:r>
            <a:r>
              <a:rPr lang="el-GR" sz="1800" dirty="0" smtClean="0">
                <a:latin typeface="Arial"/>
                <a:cs typeface="Arial"/>
              </a:rPr>
              <a:t> με το δικό σας περιεχόμενο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χρησιμοποιήστε όλες τις προηγούμενες εντολές που μάθατε για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</p:txBody>
      </p:sp>
    </p:spTree>
    <p:extLst>
      <p:ext uri="{BB962C8B-B14F-4D97-AF65-F5344CB8AC3E}">
        <p14:creationId xmlns:p14="http://schemas.microsoft.com/office/powerpoint/2010/main" val="27925648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 μόνο τα ονόματα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</a:p>
          <a:p>
            <a:r>
              <a:rPr lang="en-GB" sz="1800" dirty="0" smtClean="0">
                <a:latin typeface="Arial"/>
                <a:cs typeface="Arial"/>
              </a:rPr>
              <a:t>To $1 </a:t>
            </a:r>
            <a:r>
              <a:rPr lang="el-GR" sz="1800" dirty="0" smtClean="0">
                <a:latin typeface="Arial"/>
                <a:cs typeface="Arial"/>
              </a:rPr>
              <a:t>σημαίνει ότι θέλετε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</a:t>
            </a:r>
            <a:r>
              <a:rPr lang="el-GR" sz="1800" b="1" u="sng" dirty="0" smtClean="0">
                <a:latin typeface="Arial"/>
                <a:cs typeface="Arial"/>
              </a:rPr>
              <a:t>πρώτη στήλη</a:t>
            </a:r>
            <a:r>
              <a:rPr lang="el-GR" sz="1800" dirty="0" smtClean="0">
                <a:latin typeface="Arial"/>
                <a:cs typeface="Arial"/>
              </a:rPr>
              <a:t> του </a:t>
            </a:r>
            <a:r>
              <a:rPr lang="en-GB" sz="1800" dirty="0" smtClean="0">
                <a:latin typeface="Arial"/>
                <a:cs typeface="Arial"/>
              </a:rPr>
              <a:t>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θέλατε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δεύτερη στήλη, θα χρησιμοποιούσατε το </a:t>
            </a:r>
            <a:r>
              <a:rPr lang="en-GB" sz="1800" dirty="0" smtClean="0">
                <a:latin typeface="Arial"/>
                <a:cs typeface="Arial"/>
              </a:rPr>
              <a:t>$2.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 μια εντολή που να κάνει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τις δύο πρώτες στήλες.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τα ονόματα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πρώτη στήλη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test1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σύμβολο &gt; σημαίνει ότι το </a:t>
            </a:r>
            <a:r>
              <a:rPr lang="en-GB" sz="1800" dirty="0" smtClean="0">
                <a:latin typeface="Arial"/>
                <a:cs typeface="Arial"/>
              </a:rPr>
              <a:t>output </a:t>
            </a:r>
            <a:r>
              <a:rPr lang="el-GR" sz="1800" dirty="0" smtClean="0">
                <a:latin typeface="Arial"/>
                <a:cs typeface="Arial"/>
              </a:rPr>
              <a:t>από μια εντολή, αντί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οδηγείται μέσα σε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που μπορεί ήδη να υπάρχει, ή να μην υπάρχει και να δημιουργείται τώρα. Αν ο φάκελος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ήδη υπήρχε πριν την εντολή, το σύμβολο &gt; θα έκανε </a:t>
            </a:r>
            <a:r>
              <a:rPr lang="en-GB" sz="1800" dirty="0" smtClean="0">
                <a:latin typeface="Arial"/>
                <a:cs typeface="Arial"/>
              </a:rPr>
              <a:t>overwrite </a:t>
            </a:r>
            <a:r>
              <a:rPr lang="el-GR" sz="1800" dirty="0" smtClean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χρησιμοποιώντας όμως το σύμβολο &gt;&gt; αντί για &gt;</a:t>
            </a:r>
          </a:p>
          <a:p>
            <a:r>
              <a:rPr lang="el-GR" sz="1800" dirty="0">
                <a:latin typeface="Arial"/>
                <a:cs typeface="Arial"/>
              </a:rPr>
              <a:t>Δείτε </a:t>
            </a:r>
            <a:r>
              <a:rPr lang="el-GR" sz="1800" dirty="0" smtClean="0">
                <a:latin typeface="Arial"/>
                <a:cs typeface="Arial"/>
              </a:rPr>
              <a:t>πάλι τα </a:t>
            </a:r>
            <a:r>
              <a:rPr lang="el-GR" sz="1800" dirty="0">
                <a:latin typeface="Arial"/>
                <a:cs typeface="Arial"/>
              </a:rPr>
              <a:t>περιεχόμενα του </a:t>
            </a:r>
            <a:r>
              <a:rPr lang="en-GB" sz="1800" dirty="0" err="1">
                <a:latin typeface="Arial"/>
                <a:cs typeface="Arial"/>
              </a:rPr>
              <a:t>names.txt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συνέβη τώρα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Τι γίνεται όταν χρησιμοποιώ το &gt;&gt;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68981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129" y="1660152"/>
            <a:ext cx="3031957" cy="445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test2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68880" y="1470527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978327" y="2105527"/>
            <a:ext cx="226207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457200" y="1470527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4568880" y="461745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3</a:t>
            </a:r>
            <a:endParaRPr lang="el-GR" dirty="0" smtClean="0">
              <a:latin typeface="Arial"/>
              <a:cs typeface="Arial"/>
            </a:endParaRPr>
          </a:p>
          <a:p>
            <a:pPr algn="ctr"/>
            <a:r>
              <a:rPr lang="el-GR" dirty="0" smtClean="0">
                <a:latin typeface="Arial"/>
                <a:cs typeface="Arial"/>
              </a:rPr>
              <a:t>Β4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7200" y="461745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8686" y="1088107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67687" y="1088107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test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71129" y="5046676"/>
            <a:ext cx="3031957" cy="44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}’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test2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834932" y="5492051"/>
            <a:ext cx="226207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8686" y="4177465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80920" y="4197952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test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68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terminal)</a:t>
            </a:r>
            <a:r>
              <a:rPr lang="el-GR" sz="1800" dirty="0" smtClean="0">
                <a:latin typeface="Arial"/>
                <a:cs typeface="Arial"/>
              </a:rPr>
              <a:t> μόνο τις πόλεις (δεύτερη στήλη)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</a:t>
            </a:r>
            <a:r>
              <a:rPr lang="el-GR" sz="1800" dirty="0" smtClean="0">
                <a:latin typeface="Arial"/>
                <a:cs typeface="Arial"/>
              </a:rPr>
              <a:t> τι εντολή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</a:t>
            </a:r>
            <a:r>
              <a:rPr lang="el-GR" sz="1800" dirty="0">
                <a:latin typeface="Arial"/>
                <a:cs typeface="Arial"/>
              </a:rPr>
              <a:t>τις πόλεις (δεύτερη στήλη)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που υπάρχουν μέσα στο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Τι 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7278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cut: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Μπορείτε να επιλέξετε δεδομέν</a:t>
            </a:r>
            <a:r>
              <a:rPr lang="el-GR" sz="1800" dirty="0">
                <a:latin typeface="Arial"/>
                <a:cs typeface="Arial"/>
              </a:rPr>
              <a:t>α</a:t>
            </a:r>
            <a:r>
              <a:rPr lang="el-GR" sz="1800" dirty="0" smtClean="0">
                <a:latin typeface="Arial"/>
                <a:cs typeface="Arial"/>
              </a:rPr>
              <a:t> από συγκεκριμμένες θέσεις σε μια γραμμή, με την εντολή </a:t>
            </a:r>
            <a:r>
              <a:rPr lang="en-GB" sz="1800" dirty="0" smtClean="0">
                <a:latin typeface="Arial"/>
                <a:cs typeface="Arial"/>
              </a:rPr>
              <a:t>cut.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To –c </a:t>
            </a:r>
            <a:r>
              <a:rPr lang="el-GR" sz="1800" dirty="0">
                <a:latin typeface="Arial"/>
                <a:cs typeface="Arial"/>
              </a:rPr>
              <a:t>σημαίνει </a:t>
            </a:r>
            <a:r>
              <a:rPr lang="en-GB" sz="1800" dirty="0">
                <a:latin typeface="Arial"/>
                <a:cs typeface="Arial"/>
              </a:rPr>
              <a:t>: character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Π.χ., για να πάρετε τον 5 χαρακτήρα της κάθε 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εκτελείτε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cut –c5 file1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</a:t>
            </a:r>
            <a:r>
              <a:rPr lang="el-GR" sz="1800" dirty="0">
                <a:latin typeface="Arial"/>
                <a:cs typeface="Arial"/>
              </a:rPr>
              <a:t>., για να πάρετε τον </a:t>
            </a:r>
            <a:r>
              <a:rPr lang="el-GR" sz="1800" dirty="0" smtClean="0">
                <a:latin typeface="Arial"/>
                <a:cs typeface="Arial"/>
              </a:rPr>
              <a:t>5</a:t>
            </a:r>
            <a:r>
              <a:rPr lang="en-GB" sz="1800" dirty="0" smtClean="0">
                <a:latin typeface="Arial"/>
                <a:cs typeface="Arial"/>
              </a:rPr>
              <a:t>-10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χαρακτήρα της κάθε </a:t>
            </a:r>
            <a:r>
              <a:rPr lang="el-GR" sz="1800" dirty="0" smtClean="0">
                <a:latin typeface="Arial"/>
                <a:cs typeface="Arial"/>
              </a:rPr>
              <a:t>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</a:t>
            </a:r>
            <a:r>
              <a:rPr lang="el-GR" sz="1800" dirty="0">
                <a:latin typeface="Arial"/>
                <a:cs typeface="Arial"/>
              </a:rPr>
              <a:t>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</a:t>
            </a:r>
            <a:r>
              <a:rPr lang="el-GR" sz="1800" dirty="0">
                <a:latin typeface="Arial"/>
                <a:cs typeface="Arial"/>
              </a:rPr>
              <a:t>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c5-10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Π.χ., για να πάρετε τον </a:t>
            </a:r>
            <a:r>
              <a:rPr lang="el-GR" sz="1800" dirty="0" smtClean="0">
                <a:latin typeface="Arial"/>
                <a:cs typeface="Arial"/>
              </a:rPr>
              <a:t>5</a:t>
            </a:r>
            <a:r>
              <a:rPr lang="en-GB" sz="1800" dirty="0" smtClean="0">
                <a:latin typeface="Arial"/>
                <a:cs typeface="Arial"/>
              </a:rPr>
              <a:t>, 8, 10, 11, 12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χαρακτήρα της κάθε </a:t>
            </a:r>
            <a:r>
              <a:rPr lang="el-GR" sz="1800" dirty="0" smtClean="0">
                <a:latin typeface="Arial"/>
                <a:cs typeface="Arial"/>
              </a:rPr>
              <a:t>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</a:t>
            </a:r>
            <a:r>
              <a:rPr lang="el-GR" sz="1800" dirty="0">
                <a:latin typeface="Arial"/>
                <a:cs typeface="Arial"/>
              </a:rPr>
              <a:t>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c5,8,10-12 file1</a:t>
            </a: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Π.χ., για να πάρετε </a:t>
            </a:r>
            <a:r>
              <a:rPr lang="el-GR" sz="1800" dirty="0" smtClean="0">
                <a:latin typeface="Arial"/>
                <a:cs typeface="Arial"/>
              </a:rPr>
              <a:t>από τον </a:t>
            </a:r>
            <a:r>
              <a:rPr lang="en-GB" sz="1800" dirty="0" smtClean="0">
                <a:latin typeface="Arial"/>
                <a:cs typeface="Arial"/>
              </a:rPr>
              <a:t>10</a:t>
            </a:r>
            <a:r>
              <a:rPr lang="el-GR" sz="1800" dirty="0" smtClean="0">
                <a:latin typeface="Arial"/>
                <a:cs typeface="Arial"/>
              </a:rPr>
              <a:t> χαρακτήρα μέχρι το τέλος </a:t>
            </a:r>
            <a:r>
              <a:rPr lang="el-GR" sz="1800" dirty="0">
                <a:latin typeface="Arial"/>
                <a:cs typeface="Arial"/>
              </a:rPr>
              <a:t>της κάθε 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c10-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Άσκηση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Έχετε ένα ιικό γονιδίωμα 10.000 νουκλεοτιδίων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αρχείο </a:t>
            </a:r>
            <a:r>
              <a:rPr lang="en-GB" sz="1800" dirty="0" smtClean="0">
                <a:latin typeface="Arial"/>
                <a:cs typeface="Arial"/>
              </a:rPr>
              <a:t>file1 (</a:t>
            </a:r>
            <a:r>
              <a:rPr lang="el-GR" sz="1800" dirty="0" smtClean="0">
                <a:latin typeface="Arial"/>
                <a:cs typeface="Arial"/>
              </a:rPr>
              <a:t>σε μία γραμμή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το γονίδιο που σας ενδιαφέρει βρίσκεται στην θέση 1.000 – 2.800. Με ποιά εντολή θα κόψετε την ακολουθία του γονιδίου που σας ενδιαφέρει να μελετήσετε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r>
              <a:rPr lang="el-GR" sz="1800" dirty="0" smtClean="0">
                <a:latin typeface="Arial"/>
                <a:cs typeface="Arial"/>
              </a:rPr>
              <a:t>  </a:t>
            </a: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960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7978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Εντοπισμός/εκτύπωση συγκεκριμένης γραμμής σε ένα αρχείο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br>
              <a:rPr lang="en-GB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συνδυασμός εντολών </a:t>
            </a:r>
            <a:r>
              <a:rPr lang="en-GB" sz="2800" dirty="0" smtClean="0">
                <a:latin typeface="Arial"/>
                <a:cs typeface="Arial"/>
              </a:rPr>
              <a:t>head </a:t>
            </a:r>
            <a:r>
              <a:rPr lang="el-GR" sz="2800" dirty="0" smtClean="0">
                <a:latin typeface="Arial"/>
                <a:cs typeface="Arial"/>
              </a:rPr>
              <a:t>&amp; </a:t>
            </a:r>
            <a:r>
              <a:rPr lang="en-GB" sz="2800" dirty="0" smtClean="0">
                <a:latin typeface="Arial"/>
                <a:cs typeface="Arial"/>
              </a:rPr>
              <a:t>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246" y="1607554"/>
            <a:ext cx="87803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Π.χ. Στο </a:t>
            </a:r>
            <a:r>
              <a:rPr lang="en-GB" sz="1600" dirty="0" smtClean="0">
                <a:latin typeface="Arial"/>
                <a:cs typeface="Arial"/>
              </a:rPr>
              <a:t>file1 </a:t>
            </a:r>
            <a:r>
              <a:rPr lang="el-GR" sz="1600" dirty="0" smtClean="0">
                <a:latin typeface="Arial"/>
                <a:cs typeface="Arial"/>
              </a:rPr>
              <a:t>έχω 100 γραμμές και θέλω να δω μόνο την </a:t>
            </a:r>
            <a:r>
              <a:rPr lang="en-GB" sz="1600" dirty="0">
                <a:latin typeface="Arial"/>
                <a:cs typeface="Arial"/>
              </a:rPr>
              <a:t>4</a:t>
            </a:r>
            <a:r>
              <a:rPr lang="el-GR" sz="1600" baseline="30000" dirty="0" smtClean="0">
                <a:latin typeface="Arial"/>
                <a:cs typeface="Arial"/>
              </a:rPr>
              <a:t>η</a:t>
            </a:r>
            <a:r>
              <a:rPr lang="el-GR" sz="1600" dirty="0" smtClean="0">
                <a:latin typeface="Arial"/>
                <a:cs typeface="Arial"/>
              </a:rPr>
              <a:t>. Εκτελώ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head –n 4 file1 | tail –n 1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πρώτο κομμάτι της εντολής κρατάει τις 4 πρώτες γραμμές.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pipe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(|)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καναλιζάρει τις 4 αυτές γραμμές στην δεύτερη εντολή, την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tail.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δεύτερη εντολή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tail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παίρνει ως εισερχόμενα τις 4 γραμμές από την προηγούμενη εντολή και κρατάει μόνο την τελευταία από αυτές.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Άσκηση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δω την 3</a:t>
            </a:r>
            <a:r>
              <a:rPr lang="el-GR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&amp; 4</a:t>
            </a:r>
            <a:r>
              <a:rPr lang="el-GR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γραμμή του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1415340" y="4652342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Line1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Line2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Line3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Line4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Line5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…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…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135204" y="5510413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4195023" y="4703954"/>
            <a:ext cx="1234780" cy="19336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2571" y="5089451"/>
            <a:ext cx="843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Line1</a:t>
            </a:r>
          </a:p>
          <a:p>
            <a:r>
              <a:rPr lang="en-GB" dirty="0">
                <a:latin typeface="Arial"/>
                <a:cs typeface="Arial"/>
              </a:rPr>
              <a:t>Line2</a:t>
            </a:r>
          </a:p>
          <a:p>
            <a:r>
              <a:rPr lang="en-GB" dirty="0">
                <a:latin typeface="Arial"/>
                <a:cs typeface="Arial"/>
              </a:rPr>
              <a:t>Line3</a:t>
            </a:r>
          </a:p>
          <a:p>
            <a:r>
              <a:rPr lang="en-GB" dirty="0">
                <a:latin typeface="Arial"/>
                <a:cs typeface="Arial"/>
              </a:rPr>
              <a:t>Line4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5746722" y="5510413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6806541" y="4703954"/>
            <a:ext cx="1234780" cy="19336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14089" y="5413691"/>
            <a:ext cx="843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Line4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6771" y="5089451"/>
            <a:ext cx="1211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01225" y="5115426"/>
            <a:ext cx="99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tail –n 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9357" y="428543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706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cut: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Μπορείτε να επιλέξετε δεδομέν</a:t>
            </a:r>
            <a:r>
              <a:rPr lang="el-GR" sz="1800" dirty="0">
                <a:latin typeface="Arial"/>
                <a:cs typeface="Arial"/>
              </a:rPr>
              <a:t>α</a:t>
            </a:r>
            <a:r>
              <a:rPr lang="el-GR" sz="1800" dirty="0" smtClean="0">
                <a:latin typeface="Arial"/>
                <a:cs typeface="Arial"/>
              </a:rPr>
              <a:t> από συγκεκριμμένες θέσεις σε μια γραμμή, με την εντολή </a:t>
            </a:r>
            <a:r>
              <a:rPr lang="en-GB" sz="1800" dirty="0" smtClean="0">
                <a:latin typeface="Arial"/>
                <a:cs typeface="Arial"/>
              </a:rPr>
              <a:t>cut.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To –c </a:t>
            </a:r>
            <a:r>
              <a:rPr lang="el-GR" sz="1800" dirty="0" smtClean="0">
                <a:latin typeface="Arial"/>
                <a:cs typeface="Arial"/>
              </a:rPr>
              <a:t>σημαίνει </a:t>
            </a:r>
            <a:r>
              <a:rPr lang="en-GB" sz="1800" dirty="0" smtClean="0">
                <a:latin typeface="Arial"/>
                <a:cs typeface="Arial"/>
              </a:rPr>
              <a:t>: character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χρησιμοποιείται για στήλες, ενώ το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ορίζει το πώς χωρίζονται οι στήλες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που διαβάζεται.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Κατά σύμβαση, οι στήλες χωρίζονται 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tab,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εκτός και εάν ορίσετε κάποιο άλλο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-d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sz="1800" dirty="0">
                <a:latin typeface="Arial"/>
                <a:cs typeface="Arial"/>
              </a:rPr>
              <a:t>να </a:t>
            </a:r>
            <a:r>
              <a:rPr lang="el-GR" sz="1800" dirty="0" smtClean="0">
                <a:latin typeface="Arial"/>
                <a:cs typeface="Arial"/>
              </a:rPr>
              <a:t>πάρετε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την </a:t>
            </a:r>
            <a:r>
              <a:rPr lang="en-GB" sz="1800" dirty="0" smtClean="0">
                <a:latin typeface="Arial"/>
                <a:cs typeface="Arial"/>
              </a:rPr>
              <a:t>1</a:t>
            </a:r>
            <a:r>
              <a:rPr lang="el-GR" sz="1800" dirty="0" smtClean="0">
                <a:latin typeface="Arial"/>
                <a:cs typeface="Arial"/>
              </a:rPr>
              <a:t>η στήλη κάθε </a:t>
            </a:r>
            <a:r>
              <a:rPr lang="el-GR" sz="1800" dirty="0">
                <a:latin typeface="Arial"/>
                <a:cs typeface="Arial"/>
              </a:rPr>
              <a:t>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εκτελείτε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θεωρείται ότι οι στήλες χωρίζονται μεταξύ τους με </a:t>
            </a:r>
            <a:r>
              <a:rPr lang="en-GB" sz="1800" dirty="0" smtClean="0">
                <a:latin typeface="Arial"/>
                <a:cs typeface="Arial"/>
              </a:rPr>
              <a:t>tab):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cut –f1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ποιά εντολή θα πάρετε την 1, 4, 5 στήλη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στον παραπάνω </a:t>
            </a:r>
            <a:r>
              <a:rPr lang="en-GB" sz="1800" dirty="0" smtClean="0">
                <a:latin typeface="Arial"/>
                <a:cs typeface="Arial"/>
              </a:rPr>
              <a:t>file1;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Π.χ. για </a:t>
            </a:r>
            <a:r>
              <a:rPr lang="el-GR" sz="1800" dirty="0">
                <a:latin typeface="Arial"/>
                <a:cs typeface="Arial"/>
              </a:rPr>
              <a:t>να πάρετε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την </a:t>
            </a:r>
            <a:r>
              <a:rPr lang="en-GB" sz="1800" dirty="0">
                <a:latin typeface="Arial"/>
                <a:cs typeface="Arial"/>
              </a:rPr>
              <a:t>1</a:t>
            </a:r>
            <a:r>
              <a:rPr lang="el-GR" sz="1800" dirty="0">
                <a:latin typeface="Arial"/>
                <a:cs typeface="Arial"/>
              </a:rPr>
              <a:t>η στήλη κάθε 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εκτελείτε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Σε αυτό το παράδειγμα </a:t>
            </a:r>
            <a:r>
              <a:rPr lang="el-GR" sz="1800" dirty="0">
                <a:latin typeface="Arial"/>
                <a:cs typeface="Arial"/>
              </a:rPr>
              <a:t>οι στήλες χωρίζονται μεταξύ τους με </a:t>
            </a:r>
            <a:r>
              <a:rPr lang="el-GR" sz="1800" dirty="0" smtClean="0">
                <a:latin typeface="Arial"/>
                <a:cs typeface="Arial"/>
              </a:rPr>
              <a:t>κενό και όχι  </a:t>
            </a:r>
            <a:r>
              <a:rPr lang="en-GB" sz="1800" dirty="0" smtClean="0">
                <a:latin typeface="Arial"/>
                <a:cs typeface="Arial"/>
              </a:rPr>
              <a:t>tab):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f1 –d ‘ ‘ 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ποιά εντολή θα πάρετε την 1, 4,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στήλη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αν 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είναι το ‘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’;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65432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paste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Επικόληση δύο αρχείων γραμμή προς γραμμή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246400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Θέλετε να ενώσετε τα δύο </a:t>
            </a:r>
            <a:r>
              <a:rPr lang="en-GB" sz="1800" dirty="0" smtClean="0">
                <a:latin typeface="Arial"/>
                <a:cs typeface="Arial"/>
              </a:rPr>
              <a:t>files (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&amp;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(</a:t>
            </a:r>
            <a:r>
              <a:rPr lang="el-GR" sz="1800" dirty="0">
                <a:latin typeface="Arial"/>
                <a:cs typeface="Arial"/>
              </a:rPr>
              <a:t>το ένα δίπλα στο άλλο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νέο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Πληκτρολογείστε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paste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merged_paste.txt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για να καταλάβετε τι συνέβη.</a:t>
            </a: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αλλά με αντιστροφή της σειράς των ονομάτων των 2 </a:t>
            </a:r>
            <a:r>
              <a:rPr lang="en-GB" sz="1800" dirty="0" smtClean="0">
                <a:latin typeface="Arial"/>
                <a:cs typeface="Arial"/>
              </a:rPr>
              <a:t>files. </a:t>
            </a:r>
            <a:r>
              <a:rPr lang="el-GR" sz="1800" dirty="0" smtClean="0">
                <a:latin typeface="Arial"/>
                <a:cs typeface="Arial"/>
              </a:rPr>
              <a:t>Δείτε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πάλι </a:t>
            </a:r>
            <a:r>
              <a:rPr lang="el-GR" sz="1800" dirty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για να καταλάβετε τι συνέβη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Μπορούμε να επικολήσουμε περισσότερα από 2 αρχεία μαζί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653252" y="5096956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2610215" y="5096956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B4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483280" y="5778912"/>
            <a:ext cx="2834907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7986401" y="515062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8" name="Plus 7"/>
          <p:cNvSpPr/>
          <p:nvPr/>
        </p:nvSpPr>
        <p:spPr>
          <a:xfrm>
            <a:off x="1933738" y="5698537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604774"/>
            <a:ext cx="1185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81088" y="4617638"/>
            <a:ext cx="1018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31632" y="5404311"/>
            <a:ext cx="4454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paste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pasted_file.txt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66667" y="4646577"/>
            <a:ext cx="1608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pasted_file.txt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42021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289907"/>
          </a:xfrm>
        </p:spPr>
        <p:txBody>
          <a:bodyPr/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τρείς σειρές, όπου στην πρώτη στήλη έχετε έναν αύξοντα αριθμό, στην δεύτερη στήλη έχετε ένα όνομα.</a:t>
            </a:r>
          </a:p>
          <a:p>
            <a:r>
              <a:rPr lang="el-GR" sz="1800" dirty="0">
                <a:latin typeface="Arial"/>
                <a:cs typeface="Arial"/>
              </a:rPr>
              <a:t>Δημιουργείστε ένα </a:t>
            </a:r>
            <a:r>
              <a:rPr lang="el-GR" sz="1800" dirty="0" smtClean="0">
                <a:latin typeface="Arial"/>
                <a:cs typeface="Arial"/>
              </a:rPr>
              <a:t>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</a:t>
            </a:r>
            <a:r>
              <a:rPr lang="el-GR" sz="1800" dirty="0" smtClean="0">
                <a:latin typeface="Arial"/>
                <a:cs typeface="Arial"/>
              </a:rPr>
              <a:t>2,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τρεις σειρές, όπου στην πρώτη στήλη έχετε έναν αύξοντα αριθμό, στην δεύτερη στήλη έχετε </a:t>
            </a:r>
            <a:r>
              <a:rPr lang="el-GR" sz="1800" dirty="0" smtClean="0">
                <a:latin typeface="Arial"/>
                <a:cs typeface="Arial"/>
              </a:rPr>
              <a:t>μια πόλη.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latin typeface="Arial"/>
                <a:cs typeface="Arial"/>
              </a:rPr>
              <a:t>join f1 f2 &gt; f3</a:t>
            </a:r>
          </a:p>
          <a:p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για να καταλάβετε τι συνέβη.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join </a:t>
            </a:r>
            <a:r>
              <a:rPr lang="el-GR" sz="1800" dirty="0" smtClean="0">
                <a:latin typeface="Arial"/>
                <a:cs typeface="Arial"/>
              </a:rPr>
              <a:t>χρησιμοποιεί από κάθε </a:t>
            </a:r>
            <a:r>
              <a:rPr lang="en-GB" sz="1800" dirty="0" smtClean="0">
                <a:latin typeface="Arial"/>
                <a:cs typeface="Arial"/>
              </a:rPr>
              <a:t>input file </a:t>
            </a:r>
            <a:r>
              <a:rPr lang="el-GR" sz="1800" dirty="0" smtClean="0">
                <a:latin typeface="Arial"/>
                <a:cs typeface="Arial"/>
              </a:rPr>
              <a:t>τα στοιχεία της πρώτης στήλης ως κλειδιά και ενώνει γραμμές από δύο </a:t>
            </a:r>
            <a:r>
              <a:rPr lang="en-GB" sz="1800" dirty="0" smtClean="0">
                <a:latin typeface="Arial"/>
                <a:cs typeface="Arial"/>
              </a:rPr>
              <a:t>files </a:t>
            </a:r>
            <a:r>
              <a:rPr lang="el-GR" sz="1800" dirty="0" smtClean="0">
                <a:latin typeface="Arial"/>
                <a:cs typeface="Arial"/>
              </a:rPr>
              <a:t>όταν έχουν το ίδιο κλειδί.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7200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852736" y="5521158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681579" y="4866105"/>
            <a:ext cx="2625715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7" name="Plus 6"/>
          <p:cNvSpPr/>
          <p:nvPr/>
        </p:nvSpPr>
        <p:spPr>
          <a:xfrm>
            <a:off x="2406316" y="5467686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3109494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</p:spTree>
    <p:extLst>
      <p:ext uri="{BB962C8B-B14F-4D97-AF65-F5344CB8AC3E}">
        <p14:creationId xmlns:p14="http://schemas.microsoft.com/office/powerpoint/2010/main" val="21144944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816749"/>
          </a:xfrm>
        </p:spPr>
        <p:txBody>
          <a:bodyPr/>
          <a:lstStyle/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457200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A0	XXX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52736" y="2192421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81579" y="1537368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2138949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3109494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  <a:p>
            <a:r>
              <a:rPr lang="en-GB" dirty="0" smtClean="0">
                <a:latin typeface="Arial"/>
                <a:cs typeface="Arial"/>
              </a:rPr>
              <a:t>A4	XXX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7200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52736" y="4550610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5681579" y="3895557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13" name="Plus 12"/>
          <p:cNvSpPr/>
          <p:nvPr/>
        </p:nvSpPr>
        <p:spPr>
          <a:xfrm>
            <a:off x="2406316" y="4497138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3109494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</p:spTree>
    <p:extLst>
      <p:ext uri="{BB962C8B-B14F-4D97-AF65-F5344CB8AC3E}">
        <p14:creationId xmlns:p14="http://schemas.microsoft.com/office/powerpoint/2010/main" val="378356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Δημιουργεία καταλόγου με το </a:t>
            </a:r>
            <a:r>
              <a:rPr lang="en-GB" sz="2800" dirty="0" err="1" smtClean="0">
                <a:latin typeface="Arial"/>
                <a:cs typeface="Arial"/>
              </a:rPr>
              <a:t>mkdir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κατάλογο </a:t>
            </a:r>
            <a:r>
              <a:rPr lang="en-GB" dirty="0" smtClean="0">
                <a:latin typeface="Arial"/>
                <a:cs typeface="Arial"/>
              </a:rPr>
              <a:t>(subdirectory) </a:t>
            </a:r>
            <a:r>
              <a:rPr lang="el-GR" dirty="0" smtClean="0">
                <a:latin typeface="Arial"/>
                <a:cs typeface="Arial"/>
              </a:rPr>
              <a:t>με το όνομα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στη συνέχεια να μεταφέρουμε τα 3 αρχεία (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) μέσα σε αυτό τον υποκατάλογο.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δημιουργήσουμε τον υποκατάλογο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kdir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για να μετακινήσουμε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Μετακινήστε και τα υπόλοιπα 2 αρχεία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55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7131211" y="4724195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Δημιουργεία καταλόγου με το </a:t>
            </a:r>
            <a:r>
              <a:rPr lang="en-GB" sz="2800" dirty="0" err="1" smtClean="0">
                <a:latin typeface="Arial"/>
                <a:cs typeface="Arial"/>
              </a:rPr>
              <a:t>mkdir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31211" y="282667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8697250" y="295319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935964" y="230073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7239931" y="3769142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8400166" y="3784083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048452" y="41982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7239931" y="487154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432020" y="4724195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432020" y="282667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4-Point Star 23"/>
          <p:cNvSpPr/>
          <p:nvPr/>
        </p:nvSpPr>
        <p:spPr>
          <a:xfrm>
            <a:off x="4998059" y="295319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236773" y="230073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Snip Single Corner Rectangle 27"/>
          <p:cNvSpPr/>
          <p:nvPr/>
        </p:nvSpPr>
        <p:spPr>
          <a:xfrm>
            <a:off x="3539101" y="379763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9" name="Snip Single Corner Rectangle 28"/>
          <p:cNvSpPr/>
          <p:nvPr/>
        </p:nvSpPr>
        <p:spPr>
          <a:xfrm>
            <a:off x="4700975" y="379763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349261" y="41982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Snip Single Corner Rectangle 30"/>
          <p:cNvSpPr/>
          <p:nvPr/>
        </p:nvSpPr>
        <p:spPr>
          <a:xfrm>
            <a:off x="3539101" y="2959828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28012" y="28776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3" name="4-Point Star 32"/>
          <p:cNvSpPr/>
          <p:nvPr/>
        </p:nvSpPr>
        <p:spPr>
          <a:xfrm>
            <a:off x="1792821" y="30041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031535" y="23517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nip Single Corner Rectangle 34"/>
          <p:cNvSpPr/>
          <p:nvPr/>
        </p:nvSpPr>
        <p:spPr>
          <a:xfrm>
            <a:off x="333863" y="384859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6" name="Snip Single Corner Rectangle 35"/>
          <p:cNvSpPr/>
          <p:nvPr/>
        </p:nvSpPr>
        <p:spPr>
          <a:xfrm>
            <a:off x="1495737" y="384859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7" name="Snip Single Corner Rectangle 36"/>
          <p:cNvSpPr/>
          <p:nvPr/>
        </p:nvSpPr>
        <p:spPr>
          <a:xfrm>
            <a:off x="333863" y="3010793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6097" y="3319056"/>
            <a:ext cx="13361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mkdir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8040" y="3215506"/>
            <a:ext cx="185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mv file1 ./</a:t>
            </a:r>
            <a:r>
              <a:rPr lang="en-GB" dirty="0" err="1">
                <a:solidFill>
                  <a:srgbClr val="FF0000"/>
                </a:solidFill>
              </a:rPr>
              <a:t>filesdir</a:t>
            </a:r>
            <a:r>
              <a:rPr lang="en-GB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26235" y="3660588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5770282" y="3624977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4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πλέον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 μέσα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μετονομάσουμε το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σε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ενώ όμως συνεχίζουμε να βρισκόμαστε στο </a:t>
            </a:r>
            <a:r>
              <a:rPr lang="en-GB" dirty="0" smtClean="0">
                <a:latin typeface="Arial"/>
                <a:cs typeface="Arial"/>
              </a:rPr>
              <a:t>Desktop (</a:t>
            </a:r>
            <a:r>
              <a:rPr lang="el-GR" dirty="0" smtClean="0">
                <a:latin typeface="Arial"/>
                <a:cs typeface="Arial"/>
              </a:rPr>
              <a:t>χωρίς να μετακινηθούμε μέσα στο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εκτελούσαμε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 file1r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δεν θα λειτουργούσε, γιατί η εντολή θα έψαχνε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στον κατάλογο 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τώρα, δηλαδή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Επειδή όμως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βρίσκεται σε άλλο κατάλογο, πρέπει να δώσουμε είτε την πλήρη είτε την σχετική διεύθυνση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δουλέψει η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mv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36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πλήρης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/home/PC1/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Desktop/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σχετική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./filesdir1/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./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σημαίνει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εδώ που βρίσκομαι.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Άρα, η σωστή εντολή για να μετονομάσω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βρίσκομαι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Κάντε την αντίστοιχη μετατροπή και για τα υπόλοιπα δύο αρχεία.</a:t>
            </a:r>
            <a:endParaRPr lang="el-GR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805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Μετονομασία/μετακίνηση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μετονομάσει τα 3 αρχεία που βρίσκονται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μεταφέρουμε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 ./file1r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ταυτόχρονα να μετακινήσουμε ένα αρχείο και να το μετονομάσουμε. Θέλουμε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μετακινήσουμε 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ταυτόχρονα να το μετονομάσουμε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/file2r ./file2x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234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4200</Words>
  <Application>Microsoft Macintosh PowerPoint</Application>
  <PresentationFormat>On-screen Show (4:3)</PresentationFormat>
  <Paragraphs>647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Εισαγωγή στο Linux/Unix </vt:lpstr>
      <vt:lpstr>Οι εντολές more, head, tail</vt:lpstr>
      <vt:lpstr>Εντοπισμός/εκτύπωση συγκεκριμένης γραμμής σε ένα αρχείο: συνδυασμός εντολών head &amp; tail</vt:lpstr>
      <vt:lpstr>Δημιουργεία καταλόγου με το mkdir – Μετακίνηση αρχείων με το mv</vt:lpstr>
      <vt:lpstr>Δημιουργεία καταλόγου με το mkdir – Μετακίνηση αρχείων με το mv</vt:lpstr>
      <vt:lpstr>Μετονομασία αρχείων με το mv</vt:lpstr>
      <vt:lpstr>Μετονομασία αρχείων με το mv</vt:lpstr>
      <vt:lpstr>Μετονομασία/μετακίνηση αρχείων με το mv</vt:lpstr>
      <vt:lpstr>Μετονομασία/μετακίνηση αρχείων με το mv</vt:lpstr>
      <vt:lpstr>Διαγραφή καταλόγου με το rm -r</vt:lpstr>
      <vt:lpstr>Δικαιώματα αρχείων και καταλόγων</vt:lpstr>
      <vt:lpstr>Δικαιώματα αρχείων και καταλόγων</vt:lpstr>
      <vt:lpstr>Δικαιώματα αρχείων και καταλόγων - chmod</vt:lpstr>
      <vt:lpstr>Δικαιώματα αρχείων και καταλόγων - chmod</vt:lpstr>
      <vt:lpstr>Η εντολή wc (word count)</vt:lpstr>
      <vt:lpstr>du: Υπολογισμός μεγέθους αρχείων/καταλόγων</vt:lpstr>
      <vt:lpstr>Η εντολή sort</vt:lpstr>
      <vt:lpstr>Η εντολή sort</vt:lpstr>
      <vt:lpstr>sort –n &amp; sort -r</vt:lpstr>
      <vt:lpstr>sort –k : ταξινόμηση συγκεκριμένης στήλης</vt:lpstr>
      <vt:lpstr>sort –k : ταξινόμηση συγκεκριμένης στήλης</vt:lpstr>
      <vt:lpstr>Η εντολή uniq</vt:lpstr>
      <vt:lpstr>Η εντολή uniq</vt:lpstr>
      <vt:lpstr>Η εντολή uniq</vt:lpstr>
      <vt:lpstr>Η χρήση των pipes |</vt:lpstr>
      <vt:lpstr>vi editor</vt:lpstr>
      <vt:lpstr>vi editor</vt:lpstr>
      <vt:lpstr>vi editor Άσκηση 1: Δημιουργία ενός νέου αρχείου</vt:lpstr>
      <vt:lpstr>vi editor Άσκηση 2: Διαγραφή δεδομένων ενός αρχείου μέσω του INSERT MODE</vt:lpstr>
      <vt:lpstr>vi editor Άσκηση 2: Διαγραφή δεδομένων ενός αρχείου μέσω του COMMAND MODE</vt:lpstr>
      <vt:lpstr>vi editor Άσκηση 3: Μετακίνηση εντός αρχείου μέσω του COMMAND MODE</vt:lpstr>
      <vt:lpstr>vi editor Άσκηση 4:</vt:lpstr>
      <vt:lpstr>vi editor Άσκηση 5:</vt:lpstr>
      <vt:lpstr>vi editor Άσκηση 6:</vt:lpstr>
      <vt:lpstr>Awk: Επιλογή στήλης από ένα αρχείο</vt:lpstr>
      <vt:lpstr>Awk: Επιλογή στήλης από ένα αρχείο</vt:lpstr>
      <vt:lpstr>Awk: Επιλογή στήλης από ένα αρχείο</vt:lpstr>
      <vt:lpstr>cut: Επιλογή στήλης από ένα αρχείο</vt:lpstr>
      <vt:lpstr>cut: Επιλογή στήλης από ένα αρχείο</vt:lpstr>
      <vt:lpstr>paste: Επικόληση δύο αρχείων γραμμή προς γραμμή</vt:lpstr>
      <vt:lpstr>Join: Ένωση αρχείων με βάση μοναδικά κλειδιά</vt:lpstr>
      <vt:lpstr>Join: Ένωση αρχείων με βάση μοναδικά κλειδιά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  2η διάλεξη  Η/Υ 1ο έτος  Γρ. Αμούτζιας</dc:title>
  <dc:creator>Grigoris Amoutzias</dc:creator>
  <cp:lastModifiedBy>Grigoris Amoutzias</cp:lastModifiedBy>
  <cp:revision>50</cp:revision>
  <dcterms:created xsi:type="dcterms:W3CDTF">2014-03-04T09:24:13Z</dcterms:created>
  <dcterms:modified xsi:type="dcterms:W3CDTF">2014-11-17T19:12:57Z</dcterms:modified>
</cp:coreProperties>
</file>