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82" r:id="rId2"/>
    <p:sldId id="287" r:id="rId3"/>
    <p:sldId id="291" r:id="rId4"/>
    <p:sldId id="301" r:id="rId5"/>
    <p:sldId id="302" r:id="rId6"/>
    <p:sldId id="303" r:id="rId7"/>
    <p:sldId id="304" r:id="rId8"/>
    <p:sldId id="305" r:id="rId9"/>
    <p:sldId id="296" r:id="rId10"/>
    <p:sldId id="297" r:id="rId11"/>
    <p:sldId id="298" r:id="rId12"/>
    <p:sldId id="299" r:id="rId13"/>
    <p:sldId id="292" r:id="rId14"/>
    <p:sldId id="294" r:id="rId15"/>
    <p:sldId id="295" r:id="rId16"/>
    <p:sldId id="306" r:id="rId17"/>
    <p:sldId id="30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DEC1-2C9B-4B95-BAC3-046240C761C4}"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DCA7-4CA0-4D39-8322-82E87587A13A}" type="slidenum">
              <a:rPr lang="en-GB" smtClean="0"/>
              <a:t>‹#›</a:t>
            </a:fld>
            <a:endParaRPr lang="en-GB"/>
          </a:p>
        </p:txBody>
      </p:sp>
    </p:spTree>
    <p:extLst>
      <p:ext uri="{BB962C8B-B14F-4D97-AF65-F5344CB8AC3E}">
        <p14:creationId xmlns:p14="http://schemas.microsoft.com/office/powerpoint/2010/main" val="15833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ecoweather.gr/blank-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timatologio.g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5B3E-64B5-9F4F-F218-8B48B931BB66}"/>
              </a:ext>
            </a:extLst>
          </p:cNvPr>
          <p:cNvSpPr>
            <a:spLocks noGrp="1"/>
          </p:cNvSpPr>
          <p:nvPr>
            <p:ph type="ctrTitle"/>
          </p:nvPr>
        </p:nvSpPr>
        <p:spPr>
          <a:xfrm>
            <a:off x="1876424" y="602410"/>
            <a:ext cx="8791575" cy="1144586"/>
          </a:xfrm>
        </p:spPr>
        <p:txBody>
          <a:bodyPr>
            <a:normAutofit/>
          </a:bodyPr>
          <a:lstStyle/>
          <a:p>
            <a:pPr algn="ctr"/>
            <a:r>
              <a:rPr lang="el-GR" sz="2200" b="1" dirty="0">
                <a:solidFill>
                  <a:schemeClr val="bg2"/>
                </a:solidFill>
                <a:latin typeface="Calibri" panose="020F0502020204030204" pitchFamily="34" charset="0"/>
                <a:ea typeface="Calibri" panose="020F0502020204030204" pitchFamily="34" charset="0"/>
                <a:cs typeface="Calibri" panose="020F0502020204030204" pitchFamily="34" charset="0"/>
              </a:rPr>
              <a:t>ΔΙΚΑΙΟ ΠΟΛΕΟΔΟΜΙΑΣ-ΧΩΡΟΤΑΞΙΑΣ ΚΑΙ ΠΕΡΙΒΑΛΛΟΝΤΟΣ ΙΙ</a:t>
            </a:r>
            <a:br>
              <a:rPr lang="el-GR"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rPr>
            </a:br>
            <a:br>
              <a:rPr lang="el-GR"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rPr>
            </a:br>
            <a:endParaRPr lang="en-US" sz="2200" b="1" dirty="0">
              <a:solidFill>
                <a:schemeClr val="bg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CCE2F7C7-99E6-A920-DA43-5D3324F80772}"/>
              </a:ext>
            </a:extLst>
          </p:cNvPr>
          <p:cNvSpPr>
            <a:spLocks noGrp="1"/>
          </p:cNvSpPr>
          <p:nvPr>
            <p:ph type="subTitle" idx="1"/>
          </p:nvPr>
        </p:nvSpPr>
        <p:spPr>
          <a:xfrm>
            <a:off x="1876424" y="3073939"/>
            <a:ext cx="8791575" cy="3181651"/>
          </a:xfrm>
        </p:spPr>
        <p:txBody>
          <a:bodyPr>
            <a:normAutofit/>
          </a:bodyPr>
          <a:lstStyle/>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1700" b="1" i="0" u="none"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Κωνσταντίνα Σταματίου, εντεταλμένη διδασκαλίας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1700" i="0" u="none"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Τμήμα Μηχανικών Χωροταξίας, Πολεοδομίας και Περιφερειακής Ανάπτυξης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1700" cap="none" dirty="0">
                <a:solidFill>
                  <a:schemeClr val="bg2"/>
                </a:solidFill>
                <a:latin typeface="+mj-lt"/>
                <a:ea typeface="Calibri" panose="020F0502020204030204" pitchFamily="34" charset="0"/>
                <a:cs typeface="Calibri" panose="020F0502020204030204" pitchFamily="34" charset="0"/>
              </a:rPr>
              <a:t>Ακαδημαϊκό έτος 2024 – 2025</a:t>
            </a:r>
            <a:endParaRPr lang="en-US" sz="1700" cap="none" dirty="0">
              <a:solidFill>
                <a:schemeClr val="bg2"/>
              </a:solidFill>
              <a:latin typeface="+mj-lt"/>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1700" cap="none" dirty="0">
              <a:solidFill>
                <a:schemeClr val="bg2"/>
              </a:solidFill>
              <a:latin typeface="+mj-lt"/>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17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Μάθημα </a:t>
            </a:r>
            <a:r>
              <a:rPr kumimoji="0" lang="en-US" sz="17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rPr>
              <a:t>0</a:t>
            </a:r>
            <a:r>
              <a:rPr lang="el-GR" sz="1700" b="1" cap="none" dirty="0">
                <a:solidFill>
                  <a:schemeClr val="bg2"/>
                </a:solidFill>
                <a:latin typeface="+mj-lt"/>
                <a:ea typeface="Calibri" panose="020F0502020204030204" pitchFamily="34" charset="0"/>
                <a:cs typeface="Calibri" panose="020F0502020204030204" pitchFamily="34" charset="0"/>
              </a:rPr>
              <a:t>8</a:t>
            </a:r>
            <a:endParaRPr kumimoji="0" lang="el-GR" sz="1700" b="1" i="0" strike="noStrike" kern="1200" cap="none" spc="0" normalizeH="0" baseline="0" noProof="0" dirty="0">
              <a:ln>
                <a:noFill/>
              </a:ln>
              <a:solidFill>
                <a:schemeClr val="bg2"/>
              </a:solidFill>
              <a:effectLst/>
              <a:uLnTx/>
              <a:uFillTx/>
              <a:latin typeface="+mj-lt"/>
              <a:ea typeface="Calibri" panose="020F0502020204030204" pitchFamily="34" charset="0"/>
              <a:cs typeface="Calibri" panose="020F0502020204030204" pitchFamily="34" charset="0"/>
            </a:endParaRPr>
          </a:p>
          <a:p>
            <a:pPr marR="0" lvl="0" defTabSz="457200" rtl="0" eaLnBrk="1" fontAlgn="auto" latinLnBrk="0" hangingPunct="1">
              <a:lnSpc>
                <a:spcPct val="100000"/>
              </a:lnSpc>
              <a:spcBef>
                <a:spcPts val="1000"/>
              </a:spcBef>
              <a:spcAft>
                <a:spcPts val="0"/>
              </a:spcAft>
              <a:buClr>
                <a:srgbClr val="353535"/>
              </a:buClr>
              <a:buSzTx/>
              <a:tabLst/>
              <a:defRPr/>
            </a:pPr>
            <a:r>
              <a:rPr lang="el-GR" sz="1700" cap="none" dirty="0">
                <a:solidFill>
                  <a:schemeClr val="bg2"/>
                </a:solidFill>
                <a:latin typeface="+mj-lt"/>
                <a:ea typeface="Calibri" panose="020F0502020204030204" pitchFamily="34" charset="0"/>
                <a:cs typeface="Calibri" panose="020F0502020204030204" pitchFamily="34" charset="0"/>
              </a:rPr>
              <a:t>Η προστασία της φύσης και της βιοποικιλότητας</a:t>
            </a:r>
          </a:p>
          <a:p>
            <a:pPr marR="0" lvl="0" defTabSz="457200" rtl="0" eaLnBrk="1" fontAlgn="auto" latinLnBrk="0" hangingPunct="1">
              <a:lnSpc>
                <a:spcPct val="100000"/>
              </a:lnSpc>
              <a:spcBef>
                <a:spcPts val="1000"/>
              </a:spcBef>
              <a:spcAft>
                <a:spcPts val="0"/>
              </a:spcAft>
              <a:buClr>
                <a:srgbClr val="353535"/>
              </a:buClr>
              <a:buSzTx/>
              <a:tabLst/>
              <a:defRPr/>
            </a:pPr>
            <a:endParaRPr lang="en-US" dirty="0">
              <a:solidFill>
                <a:schemeClr val="bg1"/>
              </a:solidFill>
            </a:endParaRPr>
          </a:p>
        </p:txBody>
      </p:sp>
      <p:sp>
        <p:nvSpPr>
          <p:cNvPr id="4" name="Βέλος: Δεξιό 3">
            <a:extLst>
              <a:ext uri="{FF2B5EF4-FFF2-40B4-BE49-F238E27FC236}">
                <a16:creationId xmlns:a16="http://schemas.microsoft.com/office/drawing/2014/main" id="{5D7E21DF-943A-39AE-398C-8E1DDE455A98}"/>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a:t>
            </a:r>
            <a:endParaRPr lang="en-US" b="1" dirty="0">
              <a:solidFill>
                <a:schemeClr val="bg2"/>
              </a:solidFill>
            </a:endParaRPr>
          </a:p>
        </p:txBody>
      </p:sp>
    </p:spTree>
    <p:extLst>
      <p:ext uri="{BB962C8B-B14F-4D97-AF65-F5344CB8AC3E}">
        <p14:creationId xmlns:p14="http://schemas.microsoft.com/office/powerpoint/2010/main" val="167563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42054-06BD-65C0-044C-ADFDD0BBA9D3}"/>
              </a:ext>
            </a:extLst>
          </p:cNvPr>
          <p:cNvSpPr>
            <a:spLocks noGrp="1"/>
          </p:cNvSpPr>
          <p:nvPr>
            <p:ph type="title"/>
          </p:nvPr>
        </p:nvSpPr>
        <p:spPr>
          <a:xfrm>
            <a:off x="1141413" y="358588"/>
            <a:ext cx="9905998" cy="824753"/>
          </a:xfrm>
        </p:spPr>
        <p:txBody>
          <a:bodyPr>
            <a:normAutofit fontScale="90000"/>
          </a:bodyPr>
          <a:lstStyle/>
          <a:p>
            <a:pPr algn="ct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Κατηγοριεσ</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προστατευομενων</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περιοχων</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b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b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διαβαθμισμενη</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προστασια</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κατά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ζωνεσ</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ιι</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a:t>
            </a:r>
            <a:br>
              <a:rPr lang="el-GR" sz="2000" b="1" dirty="0">
                <a:solidFill>
                  <a:schemeClr val="bg2"/>
                </a:solidFill>
                <a:latin typeface="Arial" panose="020B0604020202020204" pitchFamily="34" charset="0"/>
                <a:cs typeface="Arial" panose="020B0604020202020204" pitchFamily="34" charset="0"/>
              </a:rPr>
            </a:br>
            <a:endParaRPr lang="en-US" sz="2000" b="1"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4D8A2F31-E0A4-539C-AC9B-7E2A65E3602F}"/>
              </a:ext>
            </a:extLst>
          </p:cNvPr>
          <p:cNvSpPr>
            <a:spLocks noGrp="1"/>
          </p:cNvSpPr>
          <p:nvPr>
            <p:ph idx="1"/>
          </p:nvPr>
        </p:nvSpPr>
        <p:spPr>
          <a:xfrm>
            <a:off x="1300900" y="1344706"/>
            <a:ext cx="9905999" cy="5154705"/>
          </a:xfrm>
        </p:spPr>
        <p:txBody>
          <a:bodyPr>
            <a:normAutofit fontScale="77500" lnSpcReduction="20000"/>
          </a:bodyPr>
          <a:lstStyle/>
          <a:p>
            <a:pPr algn="just">
              <a:lnSpc>
                <a:spcPct val="90000"/>
              </a:lnSpc>
            </a:pP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Εντός των προαναφερόμενων κατηγοριών προστατευόμενων περιοχών μπορεί να καθορίζονται μία ή περισσότερες από τις πιο κάτω ζώνες: </a:t>
            </a:r>
          </a:p>
          <a:p>
            <a:pPr algn="just">
              <a:lnSpc>
                <a:spcPct val="90000"/>
              </a:lnSpc>
            </a:pPr>
            <a:endPar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lnSpc>
                <a:spcPct val="90000"/>
              </a:lnSpc>
              <a:buFont typeface="Wingdings" panose="05000000000000000000" pitchFamily="2" charset="2"/>
              <a:buChar char="q"/>
            </a:pP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Ζώνες απόλυτης προστασίας της φύσης</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εκτάσεις με εξαιρετικά ευαίσθητους τύπους φυσικών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ή/ και με ενδιαιτήματα εξαιρετικά ευαίσθητων ειδών, των οποίων η παρουσία και αντιπροσωπευτικότητα εκτιμάται ως πολύ υψηλή ή η κατάσταση των οποίων επιτάσσει εξαιρετικά αυστηρή προστασία</a:t>
            </a:r>
          </a:p>
          <a:p>
            <a:pPr lvl="1" algn="just">
              <a:lnSpc>
                <a:spcPct val="90000"/>
              </a:lnSpc>
              <a:buFont typeface="Wingdings" panose="05000000000000000000" pitchFamily="2" charset="2"/>
              <a:buChar char="q"/>
            </a:pPr>
            <a:endPar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lnSpc>
                <a:spcPct val="90000"/>
              </a:lnSpc>
              <a:buFont typeface="Wingdings" panose="05000000000000000000" pitchFamily="2" charset="2"/>
              <a:buChar char="q"/>
            </a:pP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Ζώνες προστασίας της φύσης</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εκτάσεις με τύπους φυσικών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ή/και με ενδιαιτήματα ειδών, των οποίων η παρουσία και αντιπροσωπευτικότητα εκτιμάται ως υψηλή ή η κατάσταση των οποίων επιτάσσει αυστηρή προστασία</a:t>
            </a:r>
          </a:p>
          <a:p>
            <a:pPr lvl="1" algn="just">
              <a:lnSpc>
                <a:spcPct val="90000"/>
              </a:lnSpc>
              <a:buFont typeface="Wingdings" panose="05000000000000000000" pitchFamily="2" charset="2"/>
              <a:buChar char="q"/>
            </a:pPr>
            <a:endPar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lnSpc>
                <a:spcPct val="90000"/>
              </a:lnSpc>
              <a:buFont typeface="Wingdings" panose="05000000000000000000" pitchFamily="2" charset="2"/>
              <a:buChar char="q"/>
            </a:pP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Ζώνες διατήρησης </a:t>
            </a:r>
            <a:r>
              <a:rPr lang="el-GR" sz="1800" b="1"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 και ειδών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εκτάσεις που υπόκεινται σε κατάλληλη διαχείριση για τη διασφάλιση ικανοποιητικού βαθμού διατήρησης των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προστατευτέων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αντικειμένων (τύπων φυσικών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και ειδών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ενωσιακής</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σημασίας ή/και εθνικού ενδιαφέροντος) που αυτές φιλοξενούν</a:t>
            </a:r>
          </a:p>
          <a:p>
            <a:pPr lvl="1" algn="just">
              <a:lnSpc>
                <a:spcPct val="90000"/>
              </a:lnSpc>
              <a:buFont typeface="Wingdings" panose="05000000000000000000" pitchFamily="2" charset="2"/>
              <a:buChar char="q"/>
            </a:pPr>
            <a:endPar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lnSpc>
                <a:spcPct val="90000"/>
              </a:lnSpc>
              <a:buFont typeface="Wingdings" panose="05000000000000000000" pitchFamily="2" charset="2"/>
              <a:buChar char="q"/>
            </a:pP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Ζώνες βιώσιμης διαχείρισης φυσικών πόρων</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εκτάσεις προστατευόμενων περιοχών, στις οποίες είναι δυνατό να συνυπάρχει το </a:t>
            </a:r>
            <a:r>
              <a:rPr lang="el-GR" sz="1800"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προστατευτέο</a:t>
            </a:r>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 αντικείμενο μαζί με σχετικές πολιτισμικές αξίες ή/και ανθρωπογενείς δραστηριότητες που προάγουν τη βιώσιμη διαχείριση φυσικών πόρων ή/και τη βιώσιμη ανάπτυξη </a:t>
            </a:r>
          </a:p>
          <a:p>
            <a:pPr lvl="1" algn="just">
              <a:lnSpc>
                <a:spcPct val="90000"/>
              </a:lnSpc>
              <a:buFont typeface="Wingdings" panose="05000000000000000000" pitchFamily="2" charset="2"/>
              <a:buChar char="v"/>
            </a:pPr>
            <a:endPar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Στις περιοχές που καθορίζονται ως μία από τις παραπάνω Ζώνες επιτρέπονται μόνο ορισμένες ή/και όλες από τις ειδικές κατηγορίες χρήσεων του, οι οποίες επιλέγονται και εξειδικεύονται, κατά περίπτωση, για κάθε προστατευόμενη περιοχή, βάσει της ειδικής περιβαλλοντικής μελέτης.</a:t>
            </a:r>
          </a:p>
          <a:p>
            <a:pPr algn="just"/>
            <a:r>
              <a:rPr lang="el-GR" sz="1800" dirty="0">
                <a:solidFill>
                  <a:schemeClr val="bg2"/>
                </a:solidFill>
                <a:latin typeface="Calibri" panose="020F0502020204030204" pitchFamily="34" charset="0"/>
                <a:ea typeface="Calibri" panose="020F0502020204030204" pitchFamily="34" charset="0"/>
                <a:cs typeface="Calibri" panose="020F0502020204030204" pitchFamily="34" charset="0"/>
              </a:rPr>
              <a:t>Ήδη από το 2019 εκπονούνται ειδικές περιβαλλοντικές μελέτες για ομάδες προστατευόμενων περιοχών, με τις οποίες προτείνεται ο καθορισμός χρήσεων γης κατά ζώνη.</a:t>
            </a:r>
          </a:p>
          <a:p>
            <a:endParaRPr lang="en-US" dirty="0"/>
          </a:p>
        </p:txBody>
      </p:sp>
      <p:sp>
        <p:nvSpPr>
          <p:cNvPr id="4" name="Βέλος: Δεξιό 3">
            <a:extLst>
              <a:ext uri="{FF2B5EF4-FFF2-40B4-BE49-F238E27FC236}">
                <a16:creationId xmlns:a16="http://schemas.microsoft.com/office/drawing/2014/main" id="{A16F9E64-F27F-1633-4AEF-1A4765815B9D}"/>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10</a:t>
            </a:r>
            <a:endParaRPr lang="en-US" b="1" dirty="0">
              <a:solidFill>
                <a:schemeClr val="bg2"/>
              </a:solidFill>
            </a:endParaRPr>
          </a:p>
        </p:txBody>
      </p:sp>
    </p:spTree>
    <p:extLst>
      <p:ext uri="{BB962C8B-B14F-4D97-AF65-F5344CB8AC3E}">
        <p14:creationId xmlns:p14="http://schemas.microsoft.com/office/powerpoint/2010/main" val="357726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CA5875-5257-C6E8-C5EC-74C6D30A41C3}"/>
              </a:ext>
            </a:extLst>
          </p:cNvPr>
          <p:cNvSpPr>
            <a:spLocks noGrp="1"/>
          </p:cNvSpPr>
          <p:nvPr>
            <p:ph type="title"/>
          </p:nvPr>
        </p:nvSpPr>
        <p:spPr>
          <a:xfrm>
            <a:off x="1141413" y="430306"/>
            <a:ext cx="9905998" cy="1058252"/>
          </a:xfrm>
        </p:spPr>
        <p:txBody>
          <a:bodyPr>
            <a:noAutofit/>
          </a:bodyPr>
          <a:lstStyle/>
          <a:p>
            <a:pPr algn="ctr">
              <a:lnSpc>
                <a:spcPct val="150000"/>
              </a:lnSpc>
            </a:pP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Ε.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ΕργαλεΙα</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για τον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χαρακτηρισμΟ</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τη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ρΥθμιση</a:t>
            </a:r>
            <a:b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b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ΚΑΙ τη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διαχεΙριση</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των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προστατευΟμενων</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περιοχών</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261CC53C-2E00-556B-DEFA-1A3A6638C614}"/>
              </a:ext>
            </a:extLst>
          </p:cNvPr>
          <p:cNvSpPr>
            <a:spLocks noGrp="1"/>
          </p:cNvSpPr>
          <p:nvPr>
            <p:ph idx="1"/>
          </p:nvPr>
        </p:nvSpPr>
        <p:spPr>
          <a:xfrm>
            <a:off x="1141412" y="1658679"/>
            <a:ext cx="9905999" cy="4132522"/>
          </a:xfrm>
        </p:spPr>
        <p:txBody>
          <a:bodyPr>
            <a:normAutofit lnSpcReduction="10000"/>
          </a:bodyPr>
          <a:lstStyle/>
          <a:p>
            <a:pPr marL="0" marR="0" lvl="0" indent="0" algn="just" defTabSz="457200" rtl="0" eaLnBrk="1" fontAlgn="auto" latinLnBrk="0" hangingPunct="1">
              <a:lnSpc>
                <a:spcPct val="90000"/>
              </a:lnSpc>
              <a:spcBef>
                <a:spcPts val="1000"/>
              </a:spcBef>
              <a:spcAft>
                <a:spcPts val="0"/>
              </a:spcAft>
              <a:buClr>
                <a:srgbClr val="353535"/>
              </a:buClr>
              <a:buSzTx/>
              <a:buFont typeface="Wingdings 3" charset="2"/>
              <a:buNone/>
              <a:tabLst/>
              <a:defRPr/>
            </a:pPr>
            <a:r>
              <a:rPr kumimoji="0" lang="el-GR"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Α. Για τις περιοχές προστασίας της βιοποικιλότητας και τα Εθνικά Πάρκα: </a:t>
            </a:r>
          </a:p>
          <a:p>
            <a:pPr marL="342900" marR="0" lvl="0" indent="-342900" algn="just" defTabSz="457200" rtl="0" eaLnBrk="1" fontAlgn="auto" latinLnBrk="0" hangingPunct="1">
              <a:lnSpc>
                <a:spcPct val="90000"/>
              </a:lnSpc>
              <a:spcBef>
                <a:spcPts val="1000"/>
              </a:spcBef>
              <a:spcAft>
                <a:spcPts val="0"/>
              </a:spcAft>
              <a:buClr>
                <a:srgbClr val="353535"/>
              </a:buClr>
              <a:buSzTx/>
              <a:buFont typeface="Wingdings 3"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Εκπονείται</a:t>
            </a:r>
            <a:r>
              <a:rPr kumimoji="0" lang="el-GR"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Ειδική Περιβαλλοντική Μελέτη (ΕΠΜ): </a:t>
            </a: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ειδική επιστημονική μελέτη που εκπονείται για τον χαρακτηρισμό προστατευόμενων περιοχών και τον καθορισμό ζωνών, καθώς και για την πρόταση ρύθμισης δραστηριοτήτων και λειτουργιών εντός αυτών</a:t>
            </a:r>
          </a:p>
          <a:p>
            <a:pPr marL="342900" marR="0" lvl="0" indent="-342900" algn="just" defTabSz="457200" rtl="0" eaLnBrk="1" fontAlgn="auto" latinLnBrk="0" hangingPunct="1">
              <a:lnSpc>
                <a:spcPct val="90000"/>
              </a:lnSpc>
              <a:spcBef>
                <a:spcPts val="1000"/>
              </a:spcBef>
              <a:spcAft>
                <a:spcPts val="0"/>
              </a:spcAft>
              <a:buClr>
                <a:srgbClr val="353535"/>
              </a:buClr>
              <a:buSzTx/>
              <a:buFont typeface="Wingdings 3"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Η ΕΠΜ ενσωματώνει και στοιχεία ΣΜΠΕ (εναλλακτικές λύσεις και διαβούλευση με το κοινό) </a:t>
            </a:r>
          </a:p>
          <a:p>
            <a:pPr marL="342900" marR="0" lvl="0" indent="-342900" algn="just" defTabSz="457200" rtl="0" eaLnBrk="1" fontAlgn="auto" latinLnBrk="0" hangingPunct="1">
              <a:lnSpc>
                <a:spcPct val="90000"/>
              </a:lnSpc>
              <a:spcBef>
                <a:spcPts val="1000"/>
              </a:spcBef>
              <a:spcAft>
                <a:spcPts val="0"/>
              </a:spcAft>
              <a:buClr>
                <a:srgbClr val="353535"/>
              </a:buClr>
              <a:buSzTx/>
              <a:buFont typeface="Wingdings 3"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Βάσει των πορισμάτων της ΕΠΜ: </a:t>
            </a:r>
          </a:p>
          <a:p>
            <a:pPr marL="742950" lvl="1" indent="-285750" algn="just" defTabSz="457200">
              <a:lnSpc>
                <a:spcPct val="90000"/>
              </a:lnSpc>
              <a:spcBef>
                <a:spcPts val="800"/>
              </a:spcBef>
              <a:buClr>
                <a:srgbClr val="353535"/>
              </a:buClr>
              <a:buSzTx/>
              <a:buFont typeface="Wingdings" panose="05000000000000000000" pitchFamily="2" charset="2"/>
              <a:buChar char="§"/>
              <a:defRPr/>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εκδίδεται </a:t>
            </a: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προεδρικό διάταγμα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με το οποίο χαρακτηρίζεται η προστατευόμενη περιοχή, οι εντός αυτών ζώνες και καθορίζονται χρήσεις γης και επιτρεπτές δραστηριότητες μέσα στις παραπάνω περιοχές, ανά ζώνη, καθώς και στις γειτονικές εκτάσεις. </a:t>
            </a:r>
          </a:p>
          <a:p>
            <a:pPr marL="742950" marR="0" lvl="1" indent="-285750" algn="just" defTabSz="457200" rtl="0" eaLnBrk="1" fontAlgn="auto" latinLnBrk="0" hangingPunct="1">
              <a:lnSpc>
                <a:spcPct val="90000"/>
              </a:lnSpc>
              <a:spcBef>
                <a:spcPts val="800"/>
              </a:spcBef>
              <a:spcAft>
                <a:spcPts val="0"/>
              </a:spcAft>
              <a:buClr>
                <a:srgbClr val="353535"/>
              </a:buClr>
              <a:buSzTx/>
              <a:buFont typeface="Wingdings" panose="05000000000000000000" pitchFamily="2"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καταρτίζεται </a:t>
            </a:r>
            <a:r>
              <a:rPr kumimoji="0" lang="el-GR"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σχέδιο διαχείρισης</a:t>
            </a: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για την οργανωμένη προστασία και διατήρηση μέσα στην προστατευόμενη περιοχή. Το  σχέδιο διαχείρισης εγκρίνεται με απόφαση του Υπουργού Περιβάλλοντος και Ενέργειας </a:t>
            </a:r>
          </a:p>
          <a:p>
            <a:pPr marL="0" marR="0" lvl="0" indent="0" algn="just" defTabSz="457200" rtl="0" eaLnBrk="1" fontAlgn="auto" latinLnBrk="0" hangingPunct="1">
              <a:lnSpc>
                <a:spcPct val="90000"/>
              </a:lnSpc>
              <a:spcBef>
                <a:spcPts val="1500"/>
              </a:spcBef>
              <a:spcAft>
                <a:spcPts val="0"/>
              </a:spcAft>
              <a:buClr>
                <a:srgbClr val="353535"/>
              </a:buClr>
              <a:buSzTx/>
              <a:buFont typeface="Wingdings 3" charset="2"/>
              <a:buNone/>
              <a:tabLst/>
              <a:defRPr/>
            </a:pPr>
            <a:r>
              <a:rPr kumimoji="0" lang="el-GR"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Β. Για τα καταφύγια άγριας ζωής και τα προστατευόμενα τοπία και φυσικούς σχηματισμούς </a:t>
            </a: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(όταν αυτά δεν εμπίπτουν σε περιοχές προστασίας της βιοποικιλότητας και σε εθνικά πάρκα):</a:t>
            </a:r>
            <a:r>
              <a:rPr kumimoji="0" lang="el-GR"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457200" rtl="0" eaLnBrk="1" fontAlgn="auto" latinLnBrk="0" hangingPunct="1">
              <a:lnSpc>
                <a:spcPct val="90000"/>
              </a:lnSpc>
              <a:spcBef>
                <a:spcPts val="1000"/>
              </a:spcBef>
              <a:spcAft>
                <a:spcPts val="0"/>
              </a:spcAft>
              <a:buClr>
                <a:srgbClr val="353535"/>
              </a:buClr>
              <a:buSzTx/>
              <a:buFont typeface="Wingdings 3"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Ο χαρακτηρισμός τους και ο καθορισμός όρων και περιορισμών στις δραστηριότητες που ασκούνται εντός αυτών γίνονται με αποφάσεις του Υπουργού Περιβάλλοντος και Ενέργειας </a:t>
            </a:r>
          </a:p>
          <a:p>
            <a:pPr marL="342900" marR="0" lvl="0" indent="-342900" algn="just" defTabSz="457200" rtl="0" eaLnBrk="1" fontAlgn="auto" latinLnBrk="0" hangingPunct="1">
              <a:lnSpc>
                <a:spcPct val="90000"/>
              </a:lnSpc>
              <a:spcBef>
                <a:spcPts val="1000"/>
              </a:spcBef>
              <a:spcAft>
                <a:spcPts val="0"/>
              </a:spcAft>
              <a:buClr>
                <a:srgbClr val="353535"/>
              </a:buClr>
              <a:buSzTx/>
              <a:buFont typeface="Wingdings 3" charset="2"/>
              <a:buChar char=""/>
              <a:tabLst/>
              <a:defRPr/>
            </a:pPr>
            <a:r>
              <a:rPr kumimoji="0" lang="el-G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Σε κάθε περίπτωση, στα καταφύγια άγριας ζωής απαγορεύονται η θήρα και η επαγγελματική αλιεία </a:t>
            </a:r>
          </a:p>
          <a:p>
            <a:endParaRPr lang="en-US" dirty="0"/>
          </a:p>
        </p:txBody>
      </p:sp>
      <p:sp>
        <p:nvSpPr>
          <p:cNvPr id="4" name="Βέλος: Δεξιό 3">
            <a:extLst>
              <a:ext uri="{FF2B5EF4-FFF2-40B4-BE49-F238E27FC236}">
                <a16:creationId xmlns:a16="http://schemas.microsoft.com/office/drawing/2014/main" id="{FB29C75E-C4DF-5E9F-C22E-4EB6D6CE3E9F}"/>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11</a:t>
            </a:r>
            <a:endParaRPr lang="en-US" b="1" dirty="0">
              <a:solidFill>
                <a:schemeClr val="bg2"/>
              </a:solidFill>
            </a:endParaRPr>
          </a:p>
        </p:txBody>
      </p:sp>
    </p:spTree>
    <p:extLst>
      <p:ext uri="{BB962C8B-B14F-4D97-AF65-F5344CB8AC3E}">
        <p14:creationId xmlns:p14="http://schemas.microsoft.com/office/powerpoint/2010/main" val="147499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6F342-A890-A179-1C10-ACB3B746C1D7}"/>
              </a:ext>
            </a:extLst>
          </p:cNvPr>
          <p:cNvSpPr>
            <a:spLocks noGrp="1"/>
          </p:cNvSpPr>
          <p:nvPr>
            <p:ph type="title"/>
          </p:nvPr>
        </p:nvSpPr>
        <p:spPr>
          <a:xfrm>
            <a:off x="1981200" y="0"/>
            <a:ext cx="8229600" cy="528918"/>
          </a:xfrm>
        </p:spPr>
        <p:txBody>
          <a:bodyPr>
            <a:normAutofit fontScale="90000"/>
          </a:bodyPr>
          <a:lstStyle/>
          <a:p>
            <a:pPr algn="ctr"/>
            <a:r>
              <a:rPr lang="el-GR" sz="1600" b="1" dirty="0" err="1">
                <a:solidFill>
                  <a:schemeClr val="bg2"/>
                </a:solidFill>
              </a:rPr>
              <a:t>Γενικες</a:t>
            </a:r>
            <a:r>
              <a:rPr lang="el-GR" sz="1600" b="1" dirty="0">
                <a:solidFill>
                  <a:schemeClr val="bg2"/>
                </a:solidFill>
              </a:rPr>
              <a:t> και </a:t>
            </a:r>
            <a:r>
              <a:rPr lang="el-GR" sz="1600" b="1" dirty="0" err="1">
                <a:solidFill>
                  <a:schemeClr val="bg2"/>
                </a:solidFill>
              </a:rPr>
              <a:t>ειδικες</a:t>
            </a:r>
            <a:r>
              <a:rPr lang="el-GR" sz="1600" b="1" dirty="0">
                <a:solidFill>
                  <a:schemeClr val="bg2"/>
                </a:solidFill>
              </a:rPr>
              <a:t> </a:t>
            </a:r>
            <a:r>
              <a:rPr lang="el-GR" sz="1600" b="1" dirty="0" err="1">
                <a:solidFill>
                  <a:schemeClr val="bg2"/>
                </a:solidFill>
              </a:rPr>
              <a:t>κατηγοριες</a:t>
            </a:r>
            <a:r>
              <a:rPr lang="el-GR" sz="1600" b="1" dirty="0">
                <a:solidFill>
                  <a:schemeClr val="bg2"/>
                </a:solidFill>
              </a:rPr>
              <a:t> </a:t>
            </a:r>
            <a:r>
              <a:rPr lang="el-GR" sz="1600" b="1" dirty="0" err="1">
                <a:solidFill>
                  <a:schemeClr val="bg2"/>
                </a:solidFill>
              </a:rPr>
              <a:t>χρησεων</a:t>
            </a:r>
            <a:r>
              <a:rPr lang="el-GR" sz="1600" b="1" dirty="0">
                <a:solidFill>
                  <a:schemeClr val="bg2"/>
                </a:solidFill>
              </a:rPr>
              <a:t> σε </a:t>
            </a:r>
            <a:r>
              <a:rPr lang="el-GR" sz="1600" b="1" dirty="0" err="1">
                <a:solidFill>
                  <a:schemeClr val="bg2"/>
                </a:solidFill>
              </a:rPr>
              <a:t>περιοχες</a:t>
            </a:r>
            <a:r>
              <a:rPr lang="el-GR" sz="1600" b="1" dirty="0">
                <a:solidFill>
                  <a:schemeClr val="bg2"/>
                </a:solidFill>
              </a:rPr>
              <a:t> </a:t>
            </a:r>
            <a:r>
              <a:rPr lang="el-GR" sz="1600" b="1" dirty="0" err="1">
                <a:solidFill>
                  <a:schemeClr val="bg2"/>
                </a:solidFill>
              </a:rPr>
              <a:t>προστασιας</a:t>
            </a:r>
            <a:r>
              <a:rPr lang="el-GR" sz="1600" b="1" dirty="0">
                <a:solidFill>
                  <a:schemeClr val="bg2"/>
                </a:solidFill>
              </a:rPr>
              <a:t> της </a:t>
            </a:r>
            <a:r>
              <a:rPr lang="el-GR" sz="1600" b="1" dirty="0" err="1">
                <a:solidFill>
                  <a:schemeClr val="bg2"/>
                </a:solidFill>
              </a:rPr>
              <a:t>φυσης</a:t>
            </a:r>
            <a:r>
              <a:rPr lang="el-GR" sz="1600" b="1" dirty="0">
                <a:solidFill>
                  <a:schemeClr val="bg2"/>
                </a:solidFill>
              </a:rPr>
              <a:t> και του </a:t>
            </a:r>
            <a:r>
              <a:rPr lang="el-GR" sz="1600" b="1" dirty="0" err="1">
                <a:solidFill>
                  <a:schemeClr val="bg2"/>
                </a:solidFill>
              </a:rPr>
              <a:t>τοπιου</a:t>
            </a:r>
            <a:r>
              <a:rPr lang="el-GR" sz="1600" b="1" dirty="0">
                <a:solidFill>
                  <a:schemeClr val="bg2"/>
                </a:solidFill>
              </a:rPr>
              <a:t> </a:t>
            </a:r>
            <a:br>
              <a:rPr lang="el-GR" sz="1600" b="1" dirty="0">
                <a:solidFill>
                  <a:schemeClr val="bg2"/>
                </a:solidFill>
              </a:rPr>
            </a:br>
            <a:r>
              <a:rPr lang="el-GR" sz="1600" b="1" dirty="0">
                <a:solidFill>
                  <a:schemeClr val="bg2"/>
                </a:solidFill>
              </a:rPr>
              <a:t>(Π.Δ. 59/2018)</a:t>
            </a:r>
            <a:endParaRPr lang="en-US" sz="1600" b="1" dirty="0">
              <a:solidFill>
                <a:schemeClr val="bg2"/>
              </a:solidFill>
            </a:endParaRPr>
          </a:p>
        </p:txBody>
      </p:sp>
      <p:graphicFrame>
        <p:nvGraphicFramePr>
          <p:cNvPr id="5" name="Θέση περιεχομένου 4">
            <a:extLst>
              <a:ext uri="{FF2B5EF4-FFF2-40B4-BE49-F238E27FC236}">
                <a16:creationId xmlns:a16="http://schemas.microsoft.com/office/drawing/2014/main" id="{49AB5BEE-374F-B023-681C-25979749D727}"/>
              </a:ext>
            </a:extLst>
          </p:cNvPr>
          <p:cNvGraphicFramePr>
            <a:graphicFrameLocks noGrp="1"/>
          </p:cNvGraphicFramePr>
          <p:nvPr>
            <p:ph idx="1"/>
            <p:extLst>
              <p:ext uri="{D42A27DB-BD31-4B8C-83A1-F6EECF244321}">
                <p14:modId xmlns:p14="http://schemas.microsoft.com/office/powerpoint/2010/main" val="2684236647"/>
              </p:ext>
            </p:extLst>
          </p:nvPr>
        </p:nvGraphicFramePr>
        <p:xfrm>
          <a:off x="1144590" y="618518"/>
          <a:ext cx="10397808" cy="6096000"/>
        </p:xfrm>
        <a:graphic>
          <a:graphicData uri="http://schemas.openxmlformats.org/drawingml/2006/table">
            <a:tbl>
              <a:tblPr firstRow="1" bandRow="1">
                <a:tableStyleId>{5FD0F851-EC5A-4D38-B0AD-8093EC10F338}</a:tableStyleId>
              </a:tblPr>
              <a:tblGrid>
                <a:gridCol w="5053190">
                  <a:extLst>
                    <a:ext uri="{9D8B030D-6E8A-4147-A177-3AD203B41FA5}">
                      <a16:colId xmlns:a16="http://schemas.microsoft.com/office/drawing/2014/main" val="1954971474"/>
                    </a:ext>
                  </a:extLst>
                </a:gridCol>
                <a:gridCol w="5344618">
                  <a:extLst>
                    <a:ext uri="{9D8B030D-6E8A-4147-A177-3AD203B41FA5}">
                      <a16:colId xmlns:a16="http://schemas.microsoft.com/office/drawing/2014/main" val="3072900489"/>
                    </a:ext>
                  </a:extLst>
                </a:gridCol>
              </a:tblGrid>
              <a:tr h="2144806">
                <a:tc>
                  <a:txBody>
                    <a:bodyPr/>
                    <a:lstStyle/>
                    <a:p>
                      <a:pPr algn="l"/>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Ζώνη Απόλυτης Προστασίας της Φύσης</a:t>
                      </a:r>
                    </a:p>
                    <a:p>
                      <a:pPr algn="l"/>
                      <a:endPar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Κατοικία για προσωπικό ασφαλείας και εργαζομένους</a:t>
                      </a:r>
                    </a:p>
                    <a:p>
                      <a:pPr marL="171450" indent="-171450" algn="l">
                        <a:buFont typeface="Wingdings" panose="05000000000000000000" pitchFamily="2" charset="2"/>
                        <a:buChar char="ü"/>
                      </a:pPr>
                      <a:r>
                        <a:rPr lang="en-US"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E</a:t>
                      </a:r>
                      <a:r>
                        <a:rPr lang="el-GR" sz="12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πιστημονική</a:t>
                      </a: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έρευνα για τη Ζώνη.</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Οδοί, Ποδηλατόδρομοι, Μονοπάτια</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Θαλάσσιοι διάδρομοι κίνησης σκαφών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Κατασκευές και εγκαταστάσεις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Φάροι</a:t>
                      </a:r>
                      <a:endParaRPr lang="en-US" sz="1200" b="0" u="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Ζώνη Προστασίας της Φύσης</a:t>
                      </a:r>
                    </a:p>
                    <a:p>
                      <a:pPr algn="l"/>
                      <a:endPar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Κατοικία για προσωπικό ασφαλείας και εργαζομένους</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Διοίκηση για τις ανάγκες της Ζώνης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Κέντρα έρευνας και επιστημονική έρευνα</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Αναψυκτήρια μέχρι 50 τ.μ.</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Στάθμευση μόνο για τη ζώνη, υπαίθρια</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Αγροτικές εκμεταλλεύσεις – εγκαταστάσεις</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Εγκαταστάσεις ΜΜΜ</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Κατασκευές και εγκαταστάσεις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Πλωτές υποδομές και εγκαταστάσεις θαλάσσιας αναψυχής</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Φάροι</a:t>
                      </a:r>
                      <a:endParaRPr lang="en-US" sz="1200" b="0" u="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23273665"/>
                  </a:ext>
                </a:extLst>
              </a:tr>
              <a:tr h="3574676">
                <a:tc>
                  <a:txBody>
                    <a:bodyPr/>
                    <a:lstStyle/>
                    <a:p>
                      <a:pPr algn="l"/>
                      <a:r>
                        <a:rPr lang="el-GR" sz="1000" b="1" u="sng" dirty="0">
                          <a:solidFill>
                            <a:schemeClr val="bg2"/>
                          </a:solidFill>
                          <a:latin typeface="Calibri" panose="020F0502020204030204" pitchFamily="34" charset="0"/>
                          <a:ea typeface="Calibri" panose="020F0502020204030204" pitchFamily="34" charset="0"/>
                          <a:cs typeface="Calibri" panose="020F0502020204030204" pitchFamily="34" charset="0"/>
                        </a:rPr>
                        <a:t>Ζώνη Διατήρησης </a:t>
                      </a:r>
                      <a:r>
                        <a:rPr lang="el-GR" sz="1000"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000" b="1" u="sng" dirty="0">
                          <a:solidFill>
                            <a:schemeClr val="bg2"/>
                          </a:solidFill>
                          <a:latin typeface="Calibri" panose="020F0502020204030204" pitchFamily="34" charset="0"/>
                          <a:ea typeface="Calibri" panose="020F0502020204030204" pitchFamily="34" charset="0"/>
                          <a:cs typeface="Calibri" panose="020F0502020204030204" pitchFamily="34" charset="0"/>
                        </a:rPr>
                        <a:t> και Ειδών</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Κατοικία</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Κοινωνική πρόνοια</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Εκπαίδευση</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Μικρές και ειδικές Αθλητικές Εγκαταστάσεις</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Θρησκευτικοί χώροι</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Πολιτιστικές εγκαταστάσεις έως 1200 </a:t>
                      </a:r>
                      <a:r>
                        <a:rPr lang="el-GR" sz="10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τμ</a:t>
                      </a: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Διοίκηση τοπικής κλίμακας,  </a:t>
                      </a:r>
                    </a:p>
                    <a:p>
                      <a:pPr marL="171450" indent="-171450" algn="l">
                        <a:buFont typeface="Wingdings" panose="05000000000000000000" pitchFamily="2" charset="2"/>
                        <a:buChar char="ü"/>
                      </a:pPr>
                      <a:r>
                        <a:rPr lang="el-GR" sz="10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Εξωνοσοκομειακές</a:t>
                      </a: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Μονάδες Ψυχικής Υγείας,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Μονάδες Πρόληψης και Καταπολέμησης Εξαρτήσεων,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Εμπορικά καταστήματα, Καταστήματα παροχής προσωπικών υπηρεσιών, Υπεραγορές τροφίμων μέχρι 1500 </a:t>
                      </a:r>
                      <a:r>
                        <a:rPr lang="el-GR" sz="10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τμ</a:t>
                      </a: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Γραφεία/Κέντρα έρευνας,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Εστίαση μέχρι 200 </a:t>
                      </a:r>
                      <a:r>
                        <a:rPr lang="el-GR" sz="10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τμ</a:t>
                      </a: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Αναψυκτήρια μέχρι 100 </a:t>
                      </a:r>
                      <a:r>
                        <a:rPr lang="el-GR" sz="1000" b="0" u="none" dirty="0" err="1">
                          <a:solidFill>
                            <a:schemeClr val="bg2"/>
                          </a:solidFill>
                          <a:latin typeface="Calibri" panose="020F0502020204030204" pitchFamily="34" charset="0"/>
                          <a:ea typeface="Calibri" panose="020F0502020204030204" pitchFamily="34" charset="0"/>
                          <a:cs typeface="Calibri" panose="020F0502020204030204" pitchFamily="34" charset="0"/>
                        </a:rPr>
                        <a:t>τμ</a:t>
                      </a: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Τουριστικά καταλύματα μέχρι 150 κλίνες, </a:t>
                      </a:r>
                    </a:p>
                    <a:p>
                      <a:pPr marL="171450" indent="-171450" algn="l">
                        <a:buFont typeface="Wingdings" panose="05000000000000000000" pitchFamily="2" charset="2"/>
                        <a:buChar char="ü"/>
                      </a:pPr>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Εξορυκτικές δραστηριότητες, αγροτικές εκμεταλλεύσεις κλπ. </a:t>
                      </a:r>
                    </a:p>
                    <a:p>
                      <a:pPr algn="l"/>
                      <a:endPar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l"/>
                      <a:r>
                        <a:rPr lang="el-GR" sz="10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Εξ αυτών οι χρήσεις κατοικία, κοινωνική πρόνοια, εκπαίδευση, ειδικές αθλητικές εγκαταστάσεις, πολιτιστικές εγκαταστάσεις, διοίκηση, εμπορικά καταστήματα, καταστήματα παροχής προσωπικών υπηρεσιών και υπεραγορές τροφίμων επιτρέπονται μόνο σε εντός σχεδίου και εντός ορίων οικισμών περιοχές.</a:t>
                      </a:r>
                    </a:p>
                    <a:p>
                      <a:pPr algn="l"/>
                      <a:endParaRPr lang="el-GR" sz="1200" b="0" u="sng" dirty="0">
                        <a:solidFill>
                          <a:schemeClr val="bg2"/>
                        </a:solidFill>
                      </a:endParaRPr>
                    </a:p>
                    <a:p>
                      <a:pPr algn="l"/>
                      <a:endParaRPr lang="en-US" sz="1200" b="0" u="sng" dirty="0">
                        <a:solidFill>
                          <a:schemeClr val="bg2"/>
                        </a:solidFill>
                      </a:endParaRPr>
                    </a:p>
                  </a:txBody>
                  <a:tcPr/>
                </a:tc>
                <a:tc>
                  <a:txBody>
                    <a:bodyPr/>
                    <a:lstStyle/>
                    <a:p>
                      <a:pPr algn="l"/>
                      <a:r>
                        <a:rPr lang="el-GR" sz="1200" b="1" u="sng" dirty="0">
                          <a:solidFill>
                            <a:schemeClr val="bg2"/>
                          </a:solidFill>
                        </a:rPr>
                        <a:t>Ζώνη Βιώσιμης Διαχείρισης Φυσικών Πόρων</a:t>
                      </a:r>
                    </a:p>
                    <a:p>
                      <a:pPr algn="l"/>
                      <a:endParaRPr lang="el-GR" sz="1200" b="1" u="sng" dirty="0">
                        <a:solidFill>
                          <a:schemeClr val="bg2"/>
                        </a:solidFill>
                      </a:endParaRPr>
                    </a:p>
                    <a:p>
                      <a:pPr algn="l"/>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Επιτρέπονται οι ειδικές χρήσεις του άρθρου του Π.Δ. 59/2018 πλην: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βιοτεχνικών και βιομηχανικών εγκαταστάσεων υψηλής όχλησης</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πιστών αγώνων αυτοκινήτων και μοτοποδηλάτων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μεγάλων αθλητικών εγκαταστάσεων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χώρων συνάθροισης κοινού/συνεδριακών κέντρων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εμπορικών κέντρων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εγκαταστάσεων εμπορικών εκθέσεων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εκθεσιακών κέντρων,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αεροδρομίων,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ιππόδρομου, </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εγκαταστάσεων οχημάτων τέλους κύκλου ζωής (Ο.Τ.Κ.Ζ.)</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καζίνο, χώρων τεχνικών - ψυχαγωγικών και τυχερών παιγνίων,</a:t>
                      </a:r>
                    </a:p>
                    <a:p>
                      <a:pPr marL="171450" indent="-171450" algn="l">
                        <a:buFont typeface="Wingdings" panose="05000000000000000000" pitchFamily="2" charset="2"/>
                        <a:buChar char="ü"/>
                      </a:pPr>
                      <a:r>
                        <a:rPr lang="el-GR" sz="1200" b="0" u="none" dirty="0">
                          <a:solidFill>
                            <a:schemeClr val="bg2"/>
                          </a:solidFill>
                          <a:latin typeface="Calibri" panose="020F0502020204030204" pitchFamily="34" charset="0"/>
                          <a:ea typeface="Calibri" panose="020F0502020204030204" pitchFamily="34" charset="0"/>
                          <a:cs typeface="Calibri" panose="020F0502020204030204" pitchFamily="34" charset="0"/>
                        </a:rPr>
                        <a:t> χώρων επεξεργασίας, αποθήκευσης και διάθεσης στερεών αποβλήτων, στερεών  τοξικών αποβλήτων.</a:t>
                      </a:r>
                      <a:endParaRPr lang="en-US" sz="1200" b="0" u="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12865848"/>
                  </a:ext>
                </a:extLst>
              </a:tr>
            </a:tbl>
          </a:graphicData>
        </a:graphic>
      </p:graphicFrame>
      <p:sp>
        <p:nvSpPr>
          <p:cNvPr id="4" name="Θέση αριθμού διαφάνειας 3">
            <a:extLst>
              <a:ext uri="{FF2B5EF4-FFF2-40B4-BE49-F238E27FC236}">
                <a16:creationId xmlns:a16="http://schemas.microsoft.com/office/drawing/2014/main" id="{ACD7554A-6A27-4093-8681-18CB949BED88}"/>
              </a:ext>
            </a:extLst>
          </p:cNvPr>
          <p:cNvSpPr>
            <a:spLocks noGrp="1"/>
          </p:cNvSpPr>
          <p:nvPr>
            <p:ph type="sldNum" sz="quarter" idx="12"/>
          </p:nvPr>
        </p:nvSpPr>
        <p:spPr/>
        <p:txBody>
          <a:bodyPr/>
          <a:lstStyle/>
          <a:p>
            <a:fld id="{93680907-077C-40BE-BAA9-1B35E73C4AA5}" type="slidenum">
              <a:rPr lang="el-GR" smtClean="0"/>
              <a:pPr/>
              <a:t>12</a:t>
            </a:fld>
            <a:endParaRPr lang="el-GR" dirty="0"/>
          </a:p>
        </p:txBody>
      </p:sp>
      <p:sp>
        <p:nvSpPr>
          <p:cNvPr id="3" name="Βέλος: Δεξιό 2">
            <a:extLst>
              <a:ext uri="{FF2B5EF4-FFF2-40B4-BE49-F238E27FC236}">
                <a16:creationId xmlns:a16="http://schemas.microsoft.com/office/drawing/2014/main" id="{4AD745BB-2CDD-C3CB-52B8-669C849FB4DC}"/>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2"/>
                </a:solidFill>
              </a:rPr>
              <a:t>12</a:t>
            </a:r>
          </a:p>
        </p:txBody>
      </p:sp>
    </p:spTree>
    <p:extLst>
      <p:ext uri="{BB962C8B-B14F-4D97-AF65-F5344CB8AC3E}">
        <p14:creationId xmlns:p14="http://schemas.microsoft.com/office/powerpoint/2010/main" val="418813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C1C999-41F1-292D-0FA8-DFD720BD57A6}"/>
              </a:ext>
            </a:extLst>
          </p:cNvPr>
          <p:cNvSpPr>
            <a:spLocks noGrp="1"/>
          </p:cNvSpPr>
          <p:nvPr>
            <p:ph type="title"/>
          </p:nvPr>
        </p:nvSpPr>
        <p:spPr>
          <a:xfrm>
            <a:off x="1141413" y="618518"/>
            <a:ext cx="9905998" cy="731817"/>
          </a:xfrm>
        </p:spPr>
        <p:txBody>
          <a:bodyPr>
            <a:normAutofit/>
          </a:bodyPr>
          <a:lstStyle/>
          <a:p>
            <a:pPr algn="ctr"/>
            <a:r>
              <a:rPr lang="el-GR" sz="1600" b="1" dirty="0">
                <a:solidFill>
                  <a:schemeClr val="bg2"/>
                </a:solidFill>
                <a:latin typeface="Arial" panose="020B0604020202020204" pitchFamily="34" charset="0"/>
                <a:cs typeface="Arial" panose="020B0604020202020204" pitchFamily="34" charset="0"/>
              </a:rPr>
              <a:t>ΣΤ. </a:t>
            </a:r>
            <a:r>
              <a:rPr lang="el-GR" sz="1600" b="1" dirty="0" err="1">
                <a:solidFill>
                  <a:schemeClr val="bg2"/>
                </a:solidFill>
                <a:latin typeface="Arial" panose="020B0604020202020204" pitchFamily="34" charset="0"/>
                <a:cs typeface="Arial" panose="020B0604020202020204" pitchFamily="34" charset="0"/>
              </a:rPr>
              <a:t>Δικτυο</a:t>
            </a:r>
            <a:r>
              <a:rPr lang="el-GR" sz="1600" b="1" dirty="0">
                <a:solidFill>
                  <a:schemeClr val="bg2"/>
                </a:solidFill>
                <a:latin typeface="Arial" panose="020B0604020202020204" pitchFamily="34" charset="0"/>
                <a:cs typeface="Arial" panose="020B0604020202020204" pitchFamily="34" charset="0"/>
              </a:rPr>
              <a:t> </a:t>
            </a:r>
            <a:r>
              <a:rPr lang="en-US" sz="1600" b="1" dirty="0">
                <a:solidFill>
                  <a:schemeClr val="bg2"/>
                </a:solidFill>
                <a:latin typeface="Arial" panose="020B0604020202020204" pitchFamily="34" charset="0"/>
                <a:cs typeface="Arial" panose="020B0604020202020204" pitchFamily="34" charset="0"/>
              </a:rPr>
              <a:t>natura 2000 (I)</a:t>
            </a:r>
          </a:p>
        </p:txBody>
      </p:sp>
      <p:sp>
        <p:nvSpPr>
          <p:cNvPr id="3" name="Θέση περιεχομένου 2">
            <a:extLst>
              <a:ext uri="{FF2B5EF4-FFF2-40B4-BE49-F238E27FC236}">
                <a16:creationId xmlns:a16="http://schemas.microsoft.com/office/drawing/2014/main" id="{2236FFBC-E0FF-0326-DE50-611D8797D6BD}"/>
              </a:ext>
            </a:extLst>
          </p:cNvPr>
          <p:cNvSpPr>
            <a:spLocks noGrp="1"/>
          </p:cNvSpPr>
          <p:nvPr>
            <p:ph idx="1"/>
          </p:nvPr>
        </p:nvSpPr>
        <p:spPr>
          <a:xfrm>
            <a:off x="1141412" y="1446028"/>
            <a:ext cx="9905999" cy="4909948"/>
          </a:xfrm>
        </p:spPr>
        <p:txBody>
          <a:bodyPr>
            <a:normAutofit fontScale="85000" lnSpcReduction="20000"/>
          </a:bodyPr>
          <a:lstStyle/>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Δίκτυο </a:t>
            </a:r>
            <a:r>
              <a:rPr lang="en-US" sz="1300" dirty="0">
                <a:solidFill>
                  <a:schemeClr val="bg2"/>
                </a:solidFill>
                <a:latin typeface="Calibri" panose="020F0502020204030204" pitchFamily="34" charset="0"/>
                <a:ea typeface="Calibri" panose="020F0502020204030204" pitchFamily="34" charset="0"/>
                <a:cs typeface="Calibri" panose="020F0502020204030204" pitchFamily="34" charset="0"/>
              </a:rPr>
              <a:t>Natura 2000:</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300" b="1" u="sng" dirty="0">
                <a:solidFill>
                  <a:schemeClr val="bg2"/>
                </a:solidFill>
                <a:latin typeface="Calibri" panose="020F0502020204030204" pitchFamily="34" charset="0"/>
                <a:ea typeface="Calibri" panose="020F0502020204030204" pitchFamily="34" charset="0"/>
                <a:cs typeface="Calibri" panose="020F0502020204030204" pitchFamily="34" charset="0"/>
              </a:rPr>
              <a:t>Συνεκτικό ευρωπαϊκό δίκαιο οικολογικό δίκτυο</a:t>
            </a:r>
            <a:r>
              <a:rPr lang="en-US" sz="1300" b="1" u="sng"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ειδικών ζωνών</a:t>
            </a:r>
          </a:p>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Σκοπός: Διασφαλίζει </a:t>
            </a:r>
            <a:r>
              <a:rPr lang="el-GR" sz="1300" b="1" u="sng" dirty="0">
                <a:solidFill>
                  <a:schemeClr val="bg2"/>
                </a:solidFill>
                <a:latin typeface="Calibri" panose="020F0502020204030204" pitchFamily="34" charset="0"/>
                <a:ea typeface="Calibri" panose="020F0502020204030204" pitchFamily="34" charset="0"/>
                <a:cs typeface="Calibri" panose="020F0502020204030204" pitchFamily="34" charset="0"/>
              </a:rPr>
              <a:t>τη διατήρηση ή την αποκατάσταση σε ικανοποιητική κατάσταση διατήρησης</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των τύπων φυσικών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των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των ειδών στην περιοχή της φυσικής κατανομής τους</a:t>
            </a:r>
          </a:p>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Περιλαμβάνει: </a:t>
            </a:r>
            <a:r>
              <a:rPr lang="el-GR" sz="1300" b="1" u="sng" dirty="0">
                <a:solidFill>
                  <a:schemeClr val="bg2"/>
                </a:solidFill>
                <a:latin typeface="Calibri" panose="020F0502020204030204" pitchFamily="34" charset="0"/>
                <a:ea typeface="Calibri" panose="020F0502020204030204" pitchFamily="34" charset="0"/>
                <a:cs typeface="Calibri" panose="020F0502020204030204" pitchFamily="34" charset="0"/>
              </a:rPr>
              <a:t>Ζώνες Ειδικής Προστασίας (ΖΕΠ) </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με βάση την Οδηγία 79/409/ΕΟΚ, </a:t>
            </a:r>
            <a:r>
              <a:rPr lang="el-GR" sz="1300" b="1" u="sng" dirty="0">
                <a:solidFill>
                  <a:schemeClr val="bg2"/>
                </a:solidFill>
                <a:latin typeface="Calibri" panose="020F0502020204030204" pitchFamily="34" charset="0"/>
                <a:ea typeface="Calibri" panose="020F0502020204030204" pitchFamily="34" charset="0"/>
                <a:cs typeface="Calibri" panose="020F0502020204030204" pitchFamily="34" charset="0"/>
              </a:rPr>
              <a:t>Ειδικές Ζώνες Διατήρησης (ΕΖΔ)</a:t>
            </a:r>
            <a:r>
              <a:rPr lang="el-GR" sz="13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με βάση την Οδηγία 92/43/ΕΟΚ  και τόπους κοινοτικής σημασίας των Παραρτημάτων  Ι-ΙΙ-ΙΙΙ.</a:t>
            </a:r>
          </a:p>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92/43/ΕΟΚ: Προστασία της βιολογικής ποικιλότητας με τη διατήρηση των φυσικών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της υπάρχουσας σε αυτούς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χλωροπανίδας</a:t>
            </a:r>
            <a:endPar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Σύμφωνα με το άρθρο 4 της Οδηγίας, η διαδικασία χαρακτηρισμού των ΕΖΔ διεξάγεται σε τρία στάδια. </a:t>
            </a:r>
            <a:endParaRPr lang="en-US" sz="13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514350" indent="-285750">
              <a:buFont typeface="Wingdings" panose="05000000000000000000" pitchFamily="2" charset="2"/>
              <a:buChar char="q"/>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Πρώτον, κάθε κράτος μέλος προτείνει έναν κατάλογο τόπων όπου αναγράφονται οι τύποι φυσικών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τα αυτόχθονα είδη που απαντώνται στους εν λόγω τόπους, ενώ ο κατάλογος αυτός διαβιβάζεται στην Επιτροπή. </a:t>
            </a:r>
            <a:endParaRPr lang="en-US" sz="13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514350" indent="-285750">
              <a:buFont typeface="Wingdings" panose="05000000000000000000" pitchFamily="2" charset="2"/>
              <a:buChar char="q"/>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Δεύτερον, η Επιτροπή καταρτίζει, σε συμφωνία με καθένα από τα κράτη μέλη και βάσει των καταλόγων των κρατών μελών, σχέδιο καταλόγου των Τόπων Κοινοτικής Σημασίας (ΤΚΣ). Βάσει του εν λόγω σχεδίου καταλόγου, η Επιτροπή εγκρίνει τον κατάλογο των τόπων που έχουν επιλεγεί. </a:t>
            </a:r>
            <a:endParaRPr lang="en-US" sz="13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514350" indent="-285750">
              <a:buFont typeface="Wingdings" panose="05000000000000000000" pitchFamily="2" charset="2"/>
              <a:buChar char="q"/>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Τρίτον, μετά την επιλογή ενός ΤΚΣ, το οικείο κράτος μέλος τον χαρακτηρίζει ως ΕΖΔ το ταχύτερο δυνατόν και, το αργότερο, εντός εξαετίας, καθορίζοντας τις προτεραιότητες σε συνάρτηση με τη σημασία των τόπων για τη διατήρηση ή την αποκατάσταση σε ικανοποιητική κατάσταση διατήρησης ενός τύπου φυσικών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ή ενός είδους και για τη συνεκτικότητα του δικτύου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2000</a:t>
            </a:r>
            <a:endParaRPr lang="en-US" sz="13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Ενσωμάτωση στο εθνικό δίκαιο: ΚΥΑ 33318/3028/1998</a:t>
            </a:r>
          </a:p>
          <a:p>
            <a:pPr algn="just">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Κριτήρια: Για φυσικούς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οικοτόπους</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του Παραρτήματος Ι: βαθμός αντιπροσωπευτικότητας, έκταση, βαθμός διατήρησης και δυνατότητα αποκατάστασης, συνολική αξιολόγηση αξίας </a:t>
            </a:r>
            <a:r>
              <a:rPr lang="el-GR" sz="13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οικοτόπου</a:t>
            </a: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 Για τα είδη του Παραρτήματος ΙΙ: μέγεθος και πυκνότητα πληθυσμού, βαθμός διατήρησης και δυνατότητα αποκατάστασης, βαθμός απομόνωσης, συνολική αξιολόγηση αξίας.</a:t>
            </a:r>
          </a:p>
          <a:p>
            <a:pPr algn="just">
              <a:buFont typeface="Wingdings" panose="05000000000000000000" pitchFamily="2" charset="2"/>
              <a:buChar char="Ø"/>
            </a:pPr>
            <a:r>
              <a:rPr lang="el-GR" sz="1300" dirty="0">
                <a:solidFill>
                  <a:schemeClr val="bg2"/>
                </a:solidFill>
                <a:latin typeface="Calibri" panose="020F0502020204030204" pitchFamily="34" charset="0"/>
                <a:ea typeface="Calibri" panose="020F0502020204030204" pitchFamily="34" charset="0"/>
                <a:cs typeface="Calibri" panose="020F0502020204030204" pitchFamily="34" charset="0"/>
              </a:rPr>
              <a:t>Τα κράτη-μέλη, προτείνοντας έναν τόπο στην ΕΕ βάσει επιστημονικών κριτηρίων, αναγνωρίζουν ρητά ότι ο τόπος είναι κοινοτικής σημασίας και θεμελιώνεται υποχρέωση του κράτους να διασφαλίσει την προστασία του μέχρι την κατάρτιση του καταλόγου ΤΚΣ. Σε κάθε περίπτωση ο εθνικός κατάλογος διασφαλίζει την προστασία.</a:t>
            </a:r>
          </a:p>
          <a:p>
            <a:endParaRPr lang="en-US" sz="1300" dirty="0">
              <a:solidFill>
                <a:schemeClr val="bg2"/>
              </a:solidFill>
              <a:latin typeface="Arial" panose="020B0604020202020204" pitchFamily="34" charset="0"/>
              <a:cs typeface="Arial" panose="020B0604020202020204" pitchFamily="34" charset="0"/>
            </a:endParaRPr>
          </a:p>
        </p:txBody>
      </p:sp>
      <p:sp>
        <p:nvSpPr>
          <p:cNvPr id="4" name="Βέλος: Δεξιό 3">
            <a:extLst>
              <a:ext uri="{FF2B5EF4-FFF2-40B4-BE49-F238E27FC236}">
                <a16:creationId xmlns:a16="http://schemas.microsoft.com/office/drawing/2014/main" id="{EFE153B2-6B87-14E7-6207-F73F372B8532}"/>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12</a:t>
            </a:r>
            <a:endParaRPr lang="en-US" b="1" dirty="0">
              <a:solidFill>
                <a:schemeClr val="bg2"/>
              </a:solidFill>
            </a:endParaRPr>
          </a:p>
        </p:txBody>
      </p:sp>
    </p:spTree>
    <p:extLst>
      <p:ext uri="{BB962C8B-B14F-4D97-AF65-F5344CB8AC3E}">
        <p14:creationId xmlns:p14="http://schemas.microsoft.com/office/powerpoint/2010/main" val="325338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B7081-A6E1-8E37-7673-80B4DDB8B7ED}"/>
              </a:ext>
            </a:extLst>
          </p:cNvPr>
          <p:cNvSpPr>
            <a:spLocks noGrp="1"/>
          </p:cNvSpPr>
          <p:nvPr>
            <p:ph type="title"/>
          </p:nvPr>
        </p:nvSpPr>
        <p:spPr>
          <a:xfrm>
            <a:off x="1141413" y="618518"/>
            <a:ext cx="9905998" cy="699919"/>
          </a:xfrm>
        </p:spPr>
        <p:txBody>
          <a:bodyPr>
            <a:normAutofit/>
          </a:bodyPr>
          <a:lstStyle/>
          <a:p>
            <a:pPr algn="ctr"/>
            <a:r>
              <a:rPr lang="el-GR" sz="2000" b="1" dirty="0">
                <a:solidFill>
                  <a:schemeClr val="bg2"/>
                </a:solidFill>
                <a:latin typeface="Calibri" panose="020F0502020204030204" pitchFamily="34" charset="0"/>
                <a:ea typeface="Calibri" panose="020F0502020204030204" pitchFamily="34" charset="0"/>
                <a:cs typeface="Calibri" panose="020F0502020204030204" pitchFamily="34" charset="0"/>
              </a:rPr>
              <a:t>ΥΠΟΧΡΕΩΣΕΙΣ ΚΡΑΤΩΝ-ΜΕΛΩΝ </a:t>
            </a:r>
            <a:r>
              <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rPr>
              <a:t>(II)</a:t>
            </a:r>
          </a:p>
        </p:txBody>
      </p:sp>
      <p:sp>
        <p:nvSpPr>
          <p:cNvPr id="3" name="Θέση περιεχομένου 2">
            <a:extLst>
              <a:ext uri="{FF2B5EF4-FFF2-40B4-BE49-F238E27FC236}">
                <a16:creationId xmlns:a16="http://schemas.microsoft.com/office/drawing/2014/main" id="{1D16D647-C702-1AD5-7A4E-C48B96A75F57}"/>
              </a:ext>
            </a:extLst>
          </p:cNvPr>
          <p:cNvSpPr>
            <a:spLocks noGrp="1"/>
          </p:cNvSpPr>
          <p:nvPr>
            <p:ph idx="1"/>
          </p:nvPr>
        </p:nvSpPr>
        <p:spPr>
          <a:xfrm>
            <a:off x="1141412" y="1318436"/>
            <a:ext cx="9905999" cy="4921045"/>
          </a:xfrm>
        </p:spPr>
        <p:txBody>
          <a:bodyPr>
            <a:normAutofit/>
          </a:bodyPr>
          <a:lstStyle/>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Τα κράτη μέλη καθορίζουν </a:t>
            </a: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τα αναγκαία μέτρα διατήρησης (προληπτικά)</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ώστε να </a:t>
            </a: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αποφεύγεται η υποβάθμιση</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των φυσικών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των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ειδών, καθώς και οι ενοχλήσεις που έχουν επιπτώσεις στα είδη, εφόσον οι ενοχλήσεις αυτές θα μπορούσαν να έχουν σημαντικές επιπτώσεις για τους στόχους της παρούσας οδηγίας.</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Η υποχρέωση αυτή μπορεί να αφορά προηγούμενες, παρούσες ή μελλοντικές δραστηριότητες. </a:t>
            </a:r>
          </a:p>
          <a:p>
            <a:pPr algn="just">
              <a:buFont typeface="Wingdings" panose="05000000000000000000" pitchFamily="2" charset="2"/>
              <a:buChar char="Ø"/>
            </a:pP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Τα μέτρα διατήρησης μπορούν να λάβουν τη μορφή κατάλληλων νομοθετικών, διοικητικών ή συμβατικών μέτρων ή και κατάλληλων σχεδίων διαχείρισης</a:t>
            </a:r>
            <a:r>
              <a:rPr lang="el-GR" sz="1600" u="sng"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Υποχρέωση </a:t>
            </a: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θέσπισης στόχων διατήρησης σε επίπεδο τοποθεσίας για όλα τα είδη και τους τύπους </a:t>
            </a:r>
            <a:r>
              <a:rPr lang="el-GR" sz="1600"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 κοινοτικού ενδιαφέροντο</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ς</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προκειμένου να διασφαλισθεί ότι η τοποθεσία συμβάλει με τον καλύτερο δυνατό τρόπο στην επίτευξη ικανοποιητικής κατάστασης στο κατάλληλο επίπεδο.</a:t>
            </a:r>
          </a:p>
          <a:p>
            <a:pPr algn="just">
              <a:buFont typeface="Wingdings" panose="05000000000000000000" pitchFamily="2" charset="2"/>
              <a:buChar char="Ø"/>
            </a:pP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Τα σχέδια διαχείρισης χρησιμοποιούνται για τη διαμόρφωση των στόχων διατήρησης της τοποθεσίας, αποτελούν εργαλείο καθοδήγησης των ενδιαφερομένων και για τη συμμετοχή κοινωνικοοικονομικών φορέων, ενημέρωσης με διαφανή τρόπο και εντοπισμού πηγών χρηματοδότησης. </a:t>
            </a:r>
          </a:p>
          <a:p>
            <a:pPr algn="just">
              <a:buFont typeface="Wingdings" panose="05000000000000000000" pitchFamily="2" charset="2"/>
              <a:buChar char="Ø"/>
            </a:pPr>
            <a:endParaRPr lang="en-US" dirty="0">
              <a:solidFill>
                <a:schemeClr val="bg2"/>
              </a:solidFill>
            </a:endParaRPr>
          </a:p>
        </p:txBody>
      </p:sp>
      <p:sp>
        <p:nvSpPr>
          <p:cNvPr id="4" name="Βέλος: Δεξιό 3">
            <a:extLst>
              <a:ext uri="{FF2B5EF4-FFF2-40B4-BE49-F238E27FC236}">
                <a16:creationId xmlns:a16="http://schemas.microsoft.com/office/drawing/2014/main" id="{3CE6722D-F750-EEB7-4172-C19F88C694BB}"/>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13</a:t>
            </a:r>
            <a:endParaRPr lang="en-US" b="1" dirty="0">
              <a:solidFill>
                <a:schemeClr val="bg2"/>
              </a:solidFill>
            </a:endParaRPr>
          </a:p>
        </p:txBody>
      </p:sp>
    </p:spTree>
    <p:extLst>
      <p:ext uri="{BB962C8B-B14F-4D97-AF65-F5344CB8AC3E}">
        <p14:creationId xmlns:p14="http://schemas.microsoft.com/office/powerpoint/2010/main" val="280558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BF1F4D-A252-217A-D2E4-86EFEFAF8BCB}"/>
              </a:ext>
            </a:extLst>
          </p:cNvPr>
          <p:cNvSpPr>
            <a:spLocks noGrp="1"/>
          </p:cNvSpPr>
          <p:nvPr>
            <p:ph type="title"/>
          </p:nvPr>
        </p:nvSpPr>
        <p:spPr>
          <a:xfrm>
            <a:off x="1141413" y="618518"/>
            <a:ext cx="9905998" cy="448281"/>
          </a:xfrm>
        </p:spPr>
        <p:txBody>
          <a:bodyPr>
            <a:normAutofit/>
          </a:bodyPr>
          <a:lstStyle/>
          <a:p>
            <a:pPr algn="ctr"/>
            <a:r>
              <a:rPr lang="el-GR" sz="1800" b="1" dirty="0">
                <a:solidFill>
                  <a:schemeClr val="bg2"/>
                </a:solidFill>
                <a:latin typeface="Arial" panose="020B0604020202020204" pitchFamily="34" charset="0"/>
                <a:cs typeface="Arial" panose="020B0604020202020204" pitchFamily="34" charset="0"/>
              </a:rPr>
              <a:t>Άρθρο 6 της </a:t>
            </a:r>
            <a:r>
              <a:rPr lang="el-GR" sz="1800" b="1" dirty="0" err="1">
                <a:solidFill>
                  <a:schemeClr val="bg2"/>
                </a:solidFill>
                <a:latin typeface="Arial" panose="020B0604020202020204" pitchFamily="34" charset="0"/>
                <a:cs typeface="Arial" panose="020B0604020202020204" pitchFamily="34" charset="0"/>
              </a:rPr>
              <a:t>ΟδηγΙας</a:t>
            </a:r>
            <a:r>
              <a:rPr lang="el-GR" sz="1800" b="1" dirty="0">
                <a:solidFill>
                  <a:schemeClr val="bg2"/>
                </a:solidFill>
                <a:latin typeface="Arial" panose="020B0604020202020204" pitchFamily="34" charset="0"/>
                <a:cs typeface="Arial" panose="020B0604020202020204" pitchFamily="34" charset="0"/>
              </a:rPr>
              <a:t> 92/43/ΕΟΚ (ΙΙΙ)</a:t>
            </a:r>
            <a:endParaRPr lang="en-US" sz="1800" b="1" dirty="0">
              <a:solidFill>
                <a:schemeClr val="bg2"/>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DE8260B9-3AF7-F4E9-DB7B-D624917AA7AE}"/>
              </a:ext>
            </a:extLst>
          </p:cNvPr>
          <p:cNvSpPr>
            <a:spLocks noGrp="1"/>
          </p:cNvSpPr>
          <p:nvPr>
            <p:ph idx="1"/>
          </p:nvPr>
        </p:nvSpPr>
        <p:spPr>
          <a:xfrm>
            <a:off x="1141412" y="1066798"/>
            <a:ext cx="9905999" cy="5540189"/>
          </a:xfrm>
        </p:spPr>
        <p:txBody>
          <a:bodyPr>
            <a:noAutofit/>
          </a:bodyPr>
          <a:lstStyle/>
          <a:p>
            <a:pPr algn="just">
              <a:lnSpc>
                <a:spcPct val="100000"/>
              </a:lnSpc>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Το άρθρο 6 αποτελεί τον πυρήνα της Οδηγίας. Ρυθμίζει την ανάγκη για προστασία και διατήρηση της βιοποικιλότητας  με την ανάγκη ανάπτυξης οικονομικά σημαντικά ανθρώπινων δραστηριοτήτων εντός του δικτύου </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Natura.</a:t>
            </a:r>
            <a:endPar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Άρθρο 6 παρ.2: Γενική κρατική υποχρέωση λήψης προληπτικών μέτρων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για να αποφευχθεί η υποβάθμιση</a:t>
            </a:r>
          </a:p>
          <a:p>
            <a:pPr algn="just">
              <a:lnSpc>
                <a:spcPct val="100000"/>
              </a:lnSpc>
            </a:pP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Άρθρο 6 παρ. 3:</a:t>
            </a:r>
            <a:r>
              <a:rPr lang="el-GR" sz="1200" u="sng"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Κάθε σχέδιο,</a:t>
            </a:r>
            <a:r>
              <a:rPr lang="el-GR" sz="1200" u="sng"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μη άμεσα συνδεόμενο ή αναγκαίο για τη διαχείριση του τόπου, </a:t>
            </a:r>
            <a:r>
              <a:rPr lang="el-GR" sz="1200" u="sng" dirty="0">
                <a:solidFill>
                  <a:schemeClr val="bg2"/>
                </a:solidFill>
                <a:latin typeface="Calibri" panose="020F0502020204030204" pitchFamily="34" charset="0"/>
                <a:ea typeface="Calibri" panose="020F0502020204030204" pitchFamily="34" charset="0"/>
                <a:cs typeface="Calibri" panose="020F0502020204030204" pitchFamily="34" charset="0"/>
              </a:rPr>
              <a:t>το οποίο όμως είναι δυνατόν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να επηρεάζει σημαντικά τον εν λόγω τόπο</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καθεαυτό</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ή από κοινού με άλλα σχέδια,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εκτιμάται δεόντως ως προς τις επιπτώσεις του στον τόπο, λαμβανομένων υπόψη των στόχων διατήρησής του</a:t>
            </a:r>
            <a:r>
              <a:rPr lang="el-GR" sz="1200" u="sng"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algn="just">
              <a:lnSpc>
                <a:spcPct val="100000"/>
              </a:lnSpc>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Διαδικασία εφαρμογής άρθρου 6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παρ</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3:</a:t>
            </a:r>
          </a:p>
          <a:p>
            <a:pPr marL="233363" indent="0" algn="just">
              <a:lnSpc>
                <a:spcPct val="100000"/>
              </a:lnSpc>
              <a:buNone/>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α) Προκαταρκτική εξέταση (</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screening)</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για να εντοπισθεί τυχόν επιβλαβής επίδραση του σχεδίου στο περιβάλλον. Σε περίπτωση αμφιβολίας/αβεβαιότητας για τις ενδεχόμενες συνέπειες, το έργο δεν μπορεί να συνεχισθεί.</a:t>
            </a:r>
          </a:p>
          <a:p>
            <a:pPr marL="233363" indent="0" algn="just">
              <a:lnSpc>
                <a:spcPct val="100000"/>
              </a:lnSpc>
              <a:buNone/>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β) Εκπονείται δέουσα εκτίμηση (Α</a:t>
            </a:r>
            <a:r>
              <a:rPr lang="en-US"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ppropriate</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 Assessment)</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εάν πιθανολογείται ότι το σχέδιο θα προκαλέσει σημαντικές επιπτώσεις στον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οικότοπο</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(δεν απαιτείται βεβαιότητα, μόνο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πιθανολόγηση</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Η δέουσα εκτίμηση πρέπει να είναι πλήρως αιτιολογημένη, να έχει διενεργηθεί έγκαιρα και να έχει άρτια επιστημονική τεκμηρίωση. </a:t>
            </a:r>
          </a:p>
          <a:p>
            <a:pPr marL="233363" indent="0" algn="just">
              <a:lnSpc>
                <a:spcPct val="100000"/>
              </a:lnSpc>
              <a:buNone/>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Γ) Η έγκριση της αρχής παρέχεται μόνο υπό την προϋπόθεση ότι δεν παραβλάπτεται η «ακεραιότητα του τόπου»</a:t>
            </a:r>
          </a:p>
          <a:p>
            <a:pPr marL="404813" indent="-404813" algn="just">
              <a:lnSpc>
                <a:spcPct val="100000"/>
              </a:lnSpc>
            </a:pPr>
            <a:r>
              <a:rPr lang="el-GR" sz="1200" u="sng" dirty="0">
                <a:solidFill>
                  <a:schemeClr val="bg2"/>
                </a:solidFill>
                <a:latin typeface="Calibri" panose="020F0502020204030204" pitchFamily="34" charset="0"/>
                <a:ea typeface="Calibri" panose="020F0502020204030204" pitchFamily="34" charset="0"/>
                <a:cs typeface="Calibri" panose="020F0502020204030204" pitchFamily="34" charset="0"/>
              </a:rPr>
              <a:t>Εξαιρέσεις: άρθρου 6 παρ. 4: </a:t>
            </a:r>
          </a:p>
          <a:p>
            <a:pPr marL="233363" indent="0" algn="just">
              <a:lnSpc>
                <a:spcPct val="100000"/>
              </a:lnSpc>
              <a:buNone/>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α)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Εάν παρά τα αρνητικά αποτελέσματα εκτίμησης των επιπτώσεων  και ελλείψει εναλλακτικών λύσεων, ένα σχέδιο πρέπει να πραγματοποιηθεί για λόγους σημαντικού δημόσιου συμφέροντος</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το κράτος μέλος λαμβάνει τα αναγκαία αντισταθμιστικά μέτρα για να εξασφαλισθεί η προστασία της συνολικής συνοχής του δικτύου.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Μετά τη λήψη των μέτρων </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ενημερώνεται σχετικά η ΕΕ.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Τα αντισταθμιστικά μέτρα (πχ αποκατάσταση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οικοτόπου</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είναι διαφορετικά από τα μέτρα μετριασμού. Τα αντισταθμιστικά μέτρα πρέπει να λαμβάνονται πριν την υλοποίηση του έργου.</a:t>
            </a:r>
          </a:p>
          <a:p>
            <a:pPr marL="233363" indent="0" algn="just">
              <a:lnSpc>
                <a:spcPct val="100000"/>
              </a:lnSpc>
              <a:buNone/>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β) Εάν το σχέδιο πρέπει να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πραγματοποηθεί</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σε τόπο όπου βρίσκονται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οικότοπος</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/ή και είδος προτεραιότητας μπορεί να προβληθούν μόνο λόγοι σχετικοί με την υγεία και τη δημόσια ασφάλεια ή κατόπιν γνωμοδότησης της Επιτροπής και άλλοι επιτακτικοί λόγοι δημοσίου συμφέροντος.</a:t>
            </a:r>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7109E1B5-F709-CFB4-C68B-11FFDAF27874}"/>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14</a:t>
            </a:r>
            <a:endParaRPr lang="en-US" b="1" dirty="0">
              <a:solidFill>
                <a:schemeClr val="bg2"/>
              </a:solidFill>
            </a:endParaRPr>
          </a:p>
        </p:txBody>
      </p:sp>
    </p:spTree>
    <p:extLst>
      <p:ext uri="{BB962C8B-B14F-4D97-AF65-F5344CB8AC3E}">
        <p14:creationId xmlns:p14="http://schemas.microsoft.com/office/powerpoint/2010/main" val="245416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BA74EE-A906-9619-ACFD-A174AB0FD23D}"/>
              </a:ext>
            </a:extLst>
          </p:cNvPr>
          <p:cNvSpPr>
            <a:spLocks noGrp="1"/>
          </p:cNvSpPr>
          <p:nvPr>
            <p:ph type="title"/>
          </p:nvPr>
        </p:nvSpPr>
        <p:spPr>
          <a:xfrm>
            <a:off x="1141413" y="618518"/>
            <a:ext cx="9905998" cy="806870"/>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Η ΕΙΔΙΚΗ ΟΙΚΟΛΟΓΙΚΗ ΑΞΙΟΛΟΓΗΣΗ</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2F83D94E-BB26-5D59-BD32-887D1D7B9E3A}"/>
              </a:ext>
            </a:extLst>
          </p:cNvPr>
          <p:cNvSpPr>
            <a:spLocks noGrp="1"/>
          </p:cNvSpPr>
          <p:nvPr>
            <p:ph idx="1"/>
          </p:nvPr>
        </p:nvSpPr>
        <p:spPr>
          <a:xfrm>
            <a:off x="1141412" y="1425388"/>
            <a:ext cx="9905999" cy="5262283"/>
          </a:xfrm>
        </p:spPr>
        <p:txBody>
          <a:bodyPr>
            <a:normAutofit/>
          </a:bodyPr>
          <a:lstStyle/>
          <a:p>
            <a:pPr marL="0" indent="0">
              <a:buNone/>
            </a:pP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Άρθρο 10 ν. 4014/2011:</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Στην περίπτωση έργων και δραστηριοτήτων περιοχές του δικτύου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(σε εκτός σχεδίου περιοχές)</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η περιβαλλοντική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αδειοδότηση</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διενεργείται με βάση τις σχετικές πρόνοιες των ειδικότερων προεδρικών διαταγμάτων και υπουργικών αποφάσεων προστασίας. </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Εάν δεν υπάρχουν τέτοιες προβλέψεις, τότε εκπονείται Ειδική Οικολογική Αξιολόγηση. Για έργα κατηγορίας Β υποβάλλεται στην αρμόδια υπηρεσία Περιβάλλοντος της Περιφέρειας και για έργα κατηγορίας Β υποβάλλεται ως τμήμα της ΜΠΕ στην κατά περίπτωση αρμόδια υπηρεσία.</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Η ΕΟΑ και η ΜΠΕ , όπου απαιτείται, εστιάζουν στις συνέπειες για την περιοχή βάσει των στόχων διατήρησής της.</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Βάσει των συμπερασμάτων της ΕΟΑ και της ΜΠΕ</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 η αρμόδια αρχή συμφωνεί για το οικείο έργο ή δραστηριότητα μόνο αφού βεβαιωθεί ότι δεν θα παραβλάψει την ακεραιότητα της συγκεκριμένης περιοχής. </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Η εξέταση πιθανών μέτρων αντιμετώπισης των επιπτώσεων και εναλλακτικών λύσεων μπορεί να επιτρέψει τη διαπίστωση ότι, βάσει τέτοιων λύσεων ή μέτρων, το έργο ή η δραστηριότητα δεν θα παραβλάψει την ακεραιότητα της περιοχής. Η ακεραιότητα μιας περιοχής αναφέρεται στις οικολογικές της λειτουργίες.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Η απόφαση για το κατά πόσον παραβλάπτεται πρέπει να εστιάζεται και να περιορίζεται στους στόχους διατήρησης της περιοχής. </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ΥΑ Αριθμ. 52983/1952 (ΦΕΚ Β’ 2436 27.9.2013) «Προδιαγραφές ΕΟΑ για έργα κατηγορίας Β»</a:t>
            </a:r>
          </a:p>
          <a:p>
            <a:pPr algn="just">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ΥΑ 170225/2014 (ΦΕΚ Β΄135/27.1.2014), περιέχει προδιαγραφές ΕΟΑ</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 ρόλος των Εθνικών Στόχων Διατήρησης που εγκρίθηκαν για τις περιοχές του Δικτύου «Φύση 2000» (βλ. άρθρο 8 παρ. 1 ν. 3937/2011) και την ΥΑ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οικ.ΥΠΕΝ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/ΔΔΦΠΒ/24776/985/2023 (ΦΕΚ Β' 1807/22.03.2023) «Καθορισμός στόχων διατήρησης φυσικών τύπων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του Παραρτήματος Ι και ειδών του Παραρτήματος ΙΙ της Οδηγίας 92/43/ΕΟΚ σε Ειδικές Ζώνες Διατήρησης και Τόπους Κοινοτικής Σημασίας του εθνικού οικολογικού δικτύου NATURA 2000». </a:t>
            </a:r>
          </a:p>
          <a:p>
            <a:pPr algn="just">
              <a:buFont typeface="Wingdings" panose="05000000000000000000" pitchFamily="2" charset="2"/>
              <a:buChar char="Ø"/>
            </a:pPr>
            <a:endPar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en-US" sz="1400" b="1"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Βέλος: Δεξιό 4">
            <a:extLst>
              <a:ext uri="{FF2B5EF4-FFF2-40B4-BE49-F238E27FC236}">
                <a16:creationId xmlns:a16="http://schemas.microsoft.com/office/drawing/2014/main" id="{9B4E7540-0D16-8D5C-10D5-2B09E3E288D4}"/>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15</a:t>
            </a:r>
            <a:endParaRPr lang="en-US" b="1" dirty="0">
              <a:solidFill>
                <a:schemeClr val="bg2"/>
              </a:solidFill>
            </a:endParaRPr>
          </a:p>
        </p:txBody>
      </p:sp>
    </p:spTree>
    <p:extLst>
      <p:ext uri="{BB962C8B-B14F-4D97-AF65-F5344CB8AC3E}">
        <p14:creationId xmlns:p14="http://schemas.microsoft.com/office/powerpoint/2010/main" val="178887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154CF-9231-1DA2-A3DD-F347C9972F55}"/>
              </a:ext>
            </a:extLst>
          </p:cNvPr>
          <p:cNvSpPr>
            <a:spLocks noGrp="1"/>
          </p:cNvSpPr>
          <p:nvPr>
            <p:ph type="title"/>
          </p:nvPr>
        </p:nvSpPr>
        <p:spPr>
          <a:xfrm>
            <a:off x="1141413" y="618518"/>
            <a:ext cx="9905998" cy="816877"/>
          </a:xfrm>
        </p:spPr>
        <p:txBody>
          <a:bodyPr>
            <a:normAutofit/>
          </a:bodyPr>
          <a:lstStyle/>
          <a:p>
            <a:pPr algn="ct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Περιορισμοι</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της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ιδιοκτησιασ</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για την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προστασια</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του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φυσικου</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περιβαλλοντοσ</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και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δικαιωμα</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αποζημιωσησ</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9FA34279-4B96-9262-4E71-1FC266B815C3}"/>
              </a:ext>
            </a:extLst>
          </p:cNvPr>
          <p:cNvSpPr>
            <a:spLocks noGrp="1"/>
          </p:cNvSpPr>
          <p:nvPr>
            <p:ph idx="1"/>
          </p:nvPr>
        </p:nvSpPr>
        <p:spPr>
          <a:xfrm>
            <a:off x="1141412" y="1435395"/>
            <a:ext cx="9905999" cy="4497572"/>
          </a:xfrm>
        </p:spPr>
        <p:txBody>
          <a:bodyPr>
            <a:normAutofit fontScale="77500" lnSpcReduction="20000"/>
          </a:bodyPr>
          <a:lstStyle/>
          <a:p>
            <a:pPr marL="0" indent="0">
              <a:buNone/>
            </a:pPr>
            <a:r>
              <a:rPr lang="el-GR" sz="1700" b="1" u="sng" dirty="0">
                <a:solidFill>
                  <a:srgbClr val="002060"/>
                </a:solidFill>
                <a:latin typeface="Calibri" panose="020F0502020204030204" pitchFamily="34" charset="0"/>
                <a:ea typeface="Calibri" panose="020F0502020204030204" pitchFamily="34" charset="0"/>
                <a:cs typeface="Calibri" panose="020F0502020204030204" pitchFamily="34" charset="0"/>
              </a:rPr>
              <a:t>Άρθρο 22 του ν. 1650/1986:</a:t>
            </a:r>
          </a:p>
          <a:p>
            <a:pPr algn="just"/>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Εάν επιβάλλονται όροι, περιορισμοί και απαγορεύσεις στις προστατευόμενες περιοχές που είναι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εξαιρετικά επαχθείς</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με αποτέλεσμα να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παρακωλύεται υπέρμετρα η άσκηση των εξουσιών που απορρέουν από την κυριότητα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το Δημόσιο, ύστερα από αίτηση των θιγομένων, μπορεί να αποδεχθεί: </a:t>
            </a:r>
          </a:p>
          <a:p>
            <a:pPr lvl="1" algn="just">
              <a:buFont typeface="Wingdings" panose="05000000000000000000" pitchFamily="2" charset="2"/>
              <a:buChar char="v"/>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είτε την ανταλλαγή των ιδιωτικών εκτάσεων με εκτάσεις του Δημοσίου </a:t>
            </a:r>
          </a:p>
          <a:p>
            <a:pPr lvl="1" algn="just">
              <a:buFont typeface="Wingdings" panose="05000000000000000000" pitchFamily="2" charset="2"/>
              <a:buChar char="v"/>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είτε την παραχώρηση κατά χρήση στους θιγομένους δημόσιων εκτάσεων σε παραπλήσιες περιοχές για ανάλογη χρήση ή εκμετάλλευση </a:t>
            </a:r>
          </a:p>
          <a:p>
            <a:pPr lvl="1" algn="just">
              <a:buFont typeface="Wingdings" panose="05000000000000000000" pitchFamily="2" charset="2"/>
              <a:buChar char="v"/>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είτε την καταβολή εφάπαξ ή περιοδικής αποζημίωσης, για τον προσδιορισμό της οποίας λαμβάνεται υπόψη η υφιστάμενη χρήση της ιδιωτικής έκτασης</a:t>
            </a:r>
          </a:p>
          <a:p>
            <a:pPr lvl="1" algn="just">
              <a:buFont typeface="Wingdings" panose="05000000000000000000" pitchFamily="2" charset="2"/>
              <a:buChar char="v"/>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είτε τη μεταφορά συντελεστή δόμησης σε άλλη ιδιοκτησία</a:t>
            </a:r>
          </a:p>
          <a:p>
            <a:pPr algn="just"/>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Αποζημιώσεις ή επιδοτήσεις για υλικές ζημιές σε γεωργικές, κτηνοτροφικές ή άλλες αγροτικές εκμεταλλεύσεις ή εγκαταστάσεις ή σε αλιευτικά εργαλεία από είδη της άγριας πανίδας που έχουν χαρακτηριστεί ως σπάνια ή απειλούμενα με εξαφάνιση.</a:t>
            </a:r>
          </a:p>
          <a:p>
            <a:pPr algn="just"/>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Οι προϋποθέσεις, τα απαιτούμενα δικαιολογητικά, η διαδικασία και οι λοιποί όροι για τη χορήγηση των ανωτέρω οικονομικών αντισταθμισμάτων, αποζημιώσεων ή επιδοτήσεων παραπέμπονται να ρυθμιστούν με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προεδρικό διάταγμα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το οποίο, παρά την πάροδο 38 ετών από την έναρξη ισχύος του Ν. 1650/1986,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δεν έχει εκδοθεί ακόμη. </a:t>
            </a:r>
          </a:p>
          <a:p>
            <a:pPr algn="just"/>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Μέχρι την έκδοση του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π.δ</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/τος, οι θιγόμενοι, δικαιούνται να ασκήσουν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ευθεία αγωγή αποζημίωσης</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κατά του Ελληνικού Δημοσίου ενώπιον των διοικητικών δικαστηρίων για την ικανοποίηση της αξιώσεώς τους και δεν είναι υποχρεωμένοι να τηρήσουν προηγούμενη διοικητική διαδικασία.</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sz="1400" u="sng" dirty="0">
              <a:solidFill>
                <a:schemeClr val="bg2"/>
              </a:solidFill>
            </a:endParaRPr>
          </a:p>
        </p:txBody>
      </p:sp>
      <p:sp>
        <p:nvSpPr>
          <p:cNvPr id="4" name="Βέλος: Δεξιό 3">
            <a:extLst>
              <a:ext uri="{FF2B5EF4-FFF2-40B4-BE49-F238E27FC236}">
                <a16:creationId xmlns:a16="http://schemas.microsoft.com/office/drawing/2014/main" id="{899ECB30-1B54-AB43-A740-69D165777681}"/>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16</a:t>
            </a:r>
            <a:endParaRPr lang="en-US" b="1" dirty="0">
              <a:solidFill>
                <a:schemeClr val="bg2"/>
              </a:solidFill>
            </a:endParaRPr>
          </a:p>
        </p:txBody>
      </p:sp>
    </p:spTree>
    <p:extLst>
      <p:ext uri="{BB962C8B-B14F-4D97-AF65-F5344CB8AC3E}">
        <p14:creationId xmlns:p14="http://schemas.microsoft.com/office/powerpoint/2010/main" val="161210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60C18F-D02A-B906-3464-FB487067F207}"/>
              </a:ext>
            </a:extLst>
          </p:cNvPr>
          <p:cNvSpPr>
            <a:spLocks noGrp="1"/>
          </p:cNvSpPr>
          <p:nvPr>
            <p:ph idx="1"/>
          </p:nvPr>
        </p:nvSpPr>
        <p:spPr/>
        <p:txBody>
          <a:bodyPr>
            <a:normAutofit/>
          </a:bodyPr>
          <a:lstStyle/>
          <a:p>
            <a:pPr marL="0" indent="0">
              <a:buNone/>
            </a:pPr>
            <a:r>
              <a:rPr lang="el-GR" sz="2000" b="1" dirty="0">
                <a:solidFill>
                  <a:schemeClr val="bg2"/>
                </a:solidFill>
                <a:latin typeface="+mj-lt"/>
                <a:ea typeface="Calibri" panose="020F0502020204030204" pitchFamily="34" charset="0"/>
                <a:cs typeface="Calibri" panose="020F0502020204030204" pitchFamily="34" charset="0"/>
              </a:rPr>
              <a:t>ΕΥΧΑΡΙΣΤΩ ΓΙΑ ΤΗΝ ΠΡΟΣΟΧΗ ΣΑΣ</a:t>
            </a:r>
            <a:endParaRPr lang="en-US" sz="2000" b="1" dirty="0">
              <a:solidFill>
                <a:schemeClr val="bg2"/>
              </a:solidFill>
              <a:latin typeface="+mj-lt"/>
              <a:ea typeface="Calibri" panose="020F0502020204030204" pitchFamily="34" charset="0"/>
              <a:cs typeface="Calibri" panose="020F0502020204030204" pitchFamily="34" charset="0"/>
            </a:endParaRPr>
          </a:p>
        </p:txBody>
      </p:sp>
      <p:sp>
        <p:nvSpPr>
          <p:cNvPr id="2" name="Βέλος: Δεξιό 1">
            <a:extLst>
              <a:ext uri="{FF2B5EF4-FFF2-40B4-BE49-F238E27FC236}">
                <a16:creationId xmlns:a16="http://schemas.microsoft.com/office/drawing/2014/main" id="{379ACB8C-46EC-0FE9-0466-BDBD77F61A7A}"/>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18</a:t>
            </a:r>
            <a:endParaRPr lang="en-US" b="1" dirty="0">
              <a:solidFill>
                <a:schemeClr val="bg2"/>
              </a:solidFill>
            </a:endParaRPr>
          </a:p>
        </p:txBody>
      </p:sp>
    </p:spTree>
    <p:extLst>
      <p:ext uri="{BB962C8B-B14F-4D97-AF65-F5344CB8AC3E}">
        <p14:creationId xmlns:p14="http://schemas.microsoft.com/office/powerpoint/2010/main" val="10999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91A64-9325-7AC5-D21A-57CDEC246669}"/>
              </a:ext>
            </a:extLst>
          </p:cNvPr>
          <p:cNvSpPr>
            <a:spLocks noGrp="1"/>
          </p:cNvSpPr>
          <p:nvPr>
            <p:ph type="title"/>
          </p:nvPr>
        </p:nvSpPr>
        <p:spPr>
          <a:xfrm>
            <a:off x="1141413" y="537882"/>
            <a:ext cx="9905998" cy="672353"/>
          </a:xfrm>
        </p:spPr>
        <p:txBody>
          <a:bodyPr>
            <a:normAutofit fontScale="90000"/>
          </a:bodyPr>
          <a:lstStyle/>
          <a:p>
            <a:pPr algn="ctr"/>
            <a:br>
              <a:rPr lang="el-GR" sz="1600" b="1" dirty="0">
                <a:solidFill>
                  <a:schemeClr val="bg2"/>
                </a:solidFill>
                <a:latin typeface="Arial" panose="020B0604020202020204" pitchFamily="34" charset="0"/>
                <a:cs typeface="Arial" panose="020B0604020202020204" pitchFamily="34" charset="0"/>
              </a:rPr>
            </a:br>
            <a:r>
              <a:rPr lang="el-GR" sz="2700" b="1" dirty="0">
                <a:solidFill>
                  <a:schemeClr val="bg2"/>
                </a:solidFill>
                <a:latin typeface="Calibri" panose="020F0502020204030204" pitchFamily="34" charset="0"/>
                <a:ea typeface="Calibri" panose="020F0502020204030204" pitchFamily="34" charset="0"/>
                <a:cs typeface="Calibri" panose="020F0502020204030204" pitchFamily="34" charset="0"/>
              </a:rPr>
              <a:t>Α. ΕΝΝΟΙΟΛΟΓΙΚΟΙ ΠΡΟΣΔΙΟΡΙΣΜΟΙ</a:t>
            </a:r>
            <a:br>
              <a:rPr lang="el-GR" sz="2700" b="1" dirty="0">
                <a:solidFill>
                  <a:schemeClr val="bg2"/>
                </a:solidFill>
                <a:latin typeface="Calibri" panose="020F0502020204030204" pitchFamily="34" charset="0"/>
                <a:ea typeface="Calibri" panose="020F0502020204030204" pitchFamily="34" charset="0"/>
                <a:cs typeface="Calibri" panose="020F0502020204030204" pitchFamily="34" charset="0"/>
              </a:rPr>
            </a:br>
            <a:br>
              <a:rPr lang="el-GR" sz="1800" b="1" dirty="0">
                <a:solidFill>
                  <a:schemeClr val="bg2"/>
                </a:solidFill>
              </a:rPr>
            </a:br>
            <a:endParaRPr lang="en-US" sz="1800" b="1" dirty="0">
              <a:solidFill>
                <a:schemeClr val="bg2"/>
              </a:solidFill>
            </a:endParaRPr>
          </a:p>
        </p:txBody>
      </p:sp>
      <p:sp>
        <p:nvSpPr>
          <p:cNvPr id="3" name="Θέση περιεχομένου 2">
            <a:extLst>
              <a:ext uri="{FF2B5EF4-FFF2-40B4-BE49-F238E27FC236}">
                <a16:creationId xmlns:a16="http://schemas.microsoft.com/office/drawing/2014/main" id="{AA48DD25-ECEB-ECD3-1CCB-2A8DB1A14D15}"/>
              </a:ext>
            </a:extLst>
          </p:cNvPr>
          <p:cNvSpPr>
            <a:spLocks noGrp="1"/>
          </p:cNvSpPr>
          <p:nvPr>
            <p:ph idx="1"/>
          </p:nvPr>
        </p:nvSpPr>
        <p:spPr>
          <a:xfrm>
            <a:off x="1141412" y="1290918"/>
            <a:ext cx="9905999" cy="5029199"/>
          </a:xfrm>
        </p:spPr>
        <p:txBody>
          <a:bodyPr>
            <a:normAutofit fontScale="77500" lnSpcReduction="20000"/>
          </a:bodyPr>
          <a:lstStyle/>
          <a:p>
            <a:pPr marL="0" marR="0" indent="0" algn="just">
              <a:buNone/>
            </a:pP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Βασικές έννοιες</a:t>
            </a:r>
            <a:r>
              <a:rPr lang="el-GR" sz="16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0" marR="0" indent="0" algn="just">
              <a:buNone/>
            </a:pP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Α. Φύση:</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0" marR="0" indent="0" algn="just">
              <a:buNone/>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Τα φυσικά αγαθά (νερό, ατμόσφαιρα, έδαφος, χλωρίδα, πανίδα) και γενικότερα οτιδήποτε περιβάλλει τον άνθρωπο και έχει δημιουργηθεί χωρίς την παρέμβασή του </a:t>
            </a:r>
          </a:p>
          <a:p>
            <a:pPr marL="0" marR="0" indent="0" algn="just">
              <a:buNone/>
            </a:pP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Β. Βιοποικιλότητα:</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R="0" algn="just">
              <a:buFont typeface="Wingdings" panose="05000000000000000000" pitchFamily="2" charset="2"/>
              <a:buChar char="q"/>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Η ποικιλία της ζωής σε όλες τις μορφές της (φυτά, ζώα, μύκητες κ.λπ.) και σε όλα τα επίπεδα οργάνωσής της (γονίδια, οργανισμοί, οικοσυστήματα)</a:t>
            </a:r>
          </a:p>
          <a:p>
            <a:pPr marR="0" algn="just">
              <a:buFont typeface="Wingdings" panose="05000000000000000000" pitchFamily="2" charset="2"/>
              <a:buChar char="q"/>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4 διαφορετικά επίπεδα βιοποικιλότητας, καθένα από τα οποία έχει διαφορετική σημασία αλλά στην πράξη αποτελεί κομμάτι αναπόσπαστο ενός ενιαίου συνόλου: </a:t>
            </a:r>
          </a:p>
          <a:p>
            <a:pPr marL="0" marR="0" indent="0" algn="just">
              <a:buNone/>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 γενετική βιοποικιλότητα: το εύρος των κληρονομικών καταβολών ενός συγκεκριμένου είδους</a:t>
            </a:r>
          </a:p>
          <a:p>
            <a:pPr marL="0" marR="0" indent="0" algn="just">
              <a:buNone/>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 βιοποικιλότητα των ειδών φυτών και ζώων: ο αριθμός (πλήθος) των ειδών φυτών και ζώων που απαντούν σε μια συγκεκριμένη περιοχή</a:t>
            </a:r>
          </a:p>
          <a:p>
            <a:pPr marL="233363" marR="0" indent="0" algn="just">
              <a:buNone/>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βιοποικιλότητα οικοσυστημάτων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ecosystems</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ή τύπων φυσικών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habitats</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ο αριθμός (πλήθος) των συνδυασμών ειδών φυτών και ζώων που συναντώνται σε μια συγκεκριμένη περιοχή</a:t>
            </a:r>
          </a:p>
          <a:p>
            <a:pPr marL="0" marR="0" indent="0" algn="just">
              <a:buNone/>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  βιοποικιλότητα των τοπίων: ο αριθμός ή το πλήθος των τύπων τοπίων που εμφανίζονται σε μια περιοχή ή σε μια χώρα</a:t>
            </a:r>
          </a:p>
          <a:p>
            <a:pPr marR="0"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Η βιοποικιλότητα αποτελεί «έννοια-κλειδί» για τη διατήρηση του «δικτύου της ζωής» όλων των έμβιων όντων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Κουτούπα-Ρεγκάκου</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2008), καθώς δίνει σημασία στην αλληλεπίδραση των οικοσυστημάτων</a:t>
            </a:r>
          </a:p>
          <a:p>
            <a:pPr marR="0"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Η βιοποικιλότητα απειλείται από πληθώρα κινδύνων (αλλαγές χρήσεων γης, κλιματική αλλαγή, πυρκαγιές, αλόγιστη επέκταση ανθρώπινων δραστηριοτήτων).</a:t>
            </a:r>
          </a:p>
          <a:p>
            <a:pPr marL="0" marR="0" indent="0" algn="just">
              <a:buNone/>
            </a:pPr>
            <a:endParaRPr lang="el-GR" sz="1800" dirty="0">
              <a:solidFill>
                <a:schemeClr val="bg2"/>
              </a:solidFill>
              <a:latin typeface="Arial" panose="020B0604020202020204" pitchFamily="34" charset="0"/>
            </a:endParaRPr>
          </a:p>
          <a:p>
            <a:pPr marR="0" algn="just">
              <a:buFont typeface="Wingdings" panose="05000000000000000000" pitchFamily="2" charset="2"/>
              <a:buChar char="Ø"/>
            </a:pPr>
            <a:endParaRPr lang="el-GR" sz="1800" dirty="0">
              <a:solidFill>
                <a:schemeClr val="bg2"/>
              </a:solidFill>
              <a:latin typeface="Arial" panose="020B0604020202020204" pitchFamily="34" charset="0"/>
            </a:endParaRPr>
          </a:p>
        </p:txBody>
      </p:sp>
      <p:sp>
        <p:nvSpPr>
          <p:cNvPr id="4" name="Βέλος: Δεξιό 3">
            <a:extLst>
              <a:ext uri="{FF2B5EF4-FFF2-40B4-BE49-F238E27FC236}">
                <a16:creationId xmlns:a16="http://schemas.microsoft.com/office/drawing/2014/main" id="{A3DFD1CB-E792-9364-EBD9-A09975F7A02A}"/>
              </a:ext>
            </a:extLst>
          </p:cNvPr>
          <p:cNvSpPr/>
          <p:nvPr/>
        </p:nvSpPr>
        <p:spPr>
          <a:xfrm>
            <a:off x="0" y="53788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2</a:t>
            </a:r>
            <a:endParaRPr lang="en-US" b="1" dirty="0">
              <a:solidFill>
                <a:schemeClr val="bg2"/>
              </a:solidFill>
            </a:endParaRPr>
          </a:p>
        </p:txBody>
      </p:sp>
    </p:spTree>
    <p:extLst>
      <p:ext uri="{BB962C8B-B14F-4D97-AF65-F5344CB8AC3E}">
        <p14:creationId xmlns:p14="http://schemas.microsoft.com/office/powerpoint/2010/main" val="84735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B1CF9D-70EC-8704-6999-615EB860396F}"/>
              </a:ext>
            </a:extLst>
          </p:cNvPr>
          <p:cNvSpPr>
            <a:spLocks noGrp="1"/>
          </p:cNvSpPr>
          <p:nvPr>
            <p:ph type="title"/>
          </p:nvPr>
        </p:nvSpPr>
        <p:spPr>
          <a:xfrm>
            <a:off x="1141413" y="618518"/>
            <a:ext cx="9905998" cy="604226"/>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Β. ΝΟΜΙΚΟ ΠΛΑΙΣΙΟ για την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προστασΙα</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της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βιοποικιλοτητασ</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DDB6EE28-B11E-0E48-A9D9-4A59ADB7F870}"/>
              </a:ext>
            </a:extLst>
          </p:cNvPr>
          <p:cNvSpPr>
            <a:spLocks noGrp="1"/>
          </p:cNvSpPr>
          <p:nvPr>
            <p:ph idx="1"/>
          </p:nvPr>
        </p:nvSpPr>
        <p:spPr>
          <a:xfrm>
            <a:off x="1141412" y="1308846"/>
            <a:ext cx="9905999" cy="4592223"/>
          </a:xfrm>
        </p:spPr>
        <p:txBody>
          <a:bodyPr>
            <a:normAutofit fontScale="92500" lnSpcReduction="20000"/>
          </a:bodyPr>
          <a:lstStyle/>
          <a:p>
            <a:pPr marL="0" indent="0">
              <a:lnSpc>
                <a:spcPct val="110000"/>
              </a:lnSpc>
              <a:buNone/>
            </a:pPr>
            <a:r>
              <a:rPr lang="en-US"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A. </a:t>
            </a: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Διεθνείς συμβάσεις:</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για την προστασία των υγροτόπων διεθνούς σημασίας της 2.1.1971 (Σύμβαση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Ραμσάρ</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 κύρωση ΝΔ 191/1974, ν. 1751/1988</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για την προστασία της παγκόσμιας, πολιτιστικής και φυσικής κληρονομιάς της 23.11.1972 – κύρωση  ν. 1126/1981</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για το διεθνές εμπόριο άγριων ειδών πανίδας και χλωρίδας που απειλούνται με εξαφάνιση της 3.3.1973 (σύμβαση </a:t>
            </a:r>
            <a:r>
              <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rPr>
              <a:t>CITES</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–κύρωση ν. 2055/1992 &amp; Κανονισμοί 3626/1982, 3418/1983 και 338/1997 </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Βέρνης για τη διατήρηση της άγριας ζωής και του φυσικού περιβάλλοντος της Ευρώπης (1979) – κύρωση: Ν. 1335/1983 </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της Βόννης για τη διατήρηση των αποδημητικών ειδών της 23.6.1979 – κύρωση ν. 2719/1999</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Σύμβαση για τη Βιολογική Ποικιλότητα του Ρίο ντε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Τζανέιρο</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της 5.6.1992 – κύρωση: Ν. 2204/1994 </a:t>
            </a:r>
          </a:p>
          <a:p>
            <a:pPr marL="0" indent="0">
              <a:buNone/>
            </a:pPr>
            <a:r>
              <a:rPr lang="en-US"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B. </a:t>
            </a:r>
            <a:r>
              <a:rPr lang="el-GR" sz="1400"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Ενωσιακή</a:t>
            </a: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 νομοθεσία:</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79/409/ΕΟΚ περί προστασίας των αγρίων πτηνών, όπως τροποποιήθηκε και κωδικοποιήθηκε με την Οδηγία 2009/147/ΕΚ</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92/43/ΕΚ περί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a:lnSpc>
                <a:spcPct val="11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Στρατηγική της ΕΕ για τη βιοποικιλότητα για το 2030 (κείμενο πολιτικής, Μάιος 2020)</a:t>
            </a:r>
          </a:p>
          <a:p>
            <a:pPr marL="0" indent="0">
              <a:lnSpc>
                <a:spcPct val="110000"/>
              </a:lnSpc>
              <a:buNone/>
            </a:pP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Γ</a:t>
            </a:r>
            <a:r>
              <a:rPr lang="en-US"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Εθνική νομοθεσία:</a:t>
            </a:r>
          </a:p>
          <a:p>
            <a:pPr>
              <a:lnSpc>
                <a:spcPct val="9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Περιοχές προστασίας της φύσης και του τοπίου: άρθρα 18-21 Ν. 1650/1986, όπως τροποποιήθηκαν με τους Ν. 3937/2011 και Ν. 4685/2020 </a:t>
            </a:r>
          </a:p>
          <a:p>
            <a:pPr>
              <a:lnSpc>
                <a:spcPct val="90000"/>
              </a:lnSpc>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Προστασία βιοποικιλότητας: Ν. 3937/2011 για την προστασία της βιοποικιλότητας, όπως τροποποιήθηκε με τον Ν. 4685/2020 </a:t>
            </a:r>
          </a:p>
          <a:p>
            <a:pPr marL="0" indent="0">
              <a:lnSpc>
                <a:spcPct val="110000"/>
              </a:lnSpc>
              <a:buNone/>
            </a:pPr>
            <a:endParaRPr lang="el-GR" sz="1400" u="sng" dirty="0">
              <a:solidFill>
                <a:schemeClr val="bg2"/>
              </a:solidFill>
            </a:endParaRPr>
          </a:p>
          <a:p>
            <a:pPr marL="0" indent="0">
              <a:lnSpc>
                <a:spcPct val="110000"/>
              </a:lnSpc>
              <a:buNone/>
            </a:pPr>
            <a:endParaRPr lang="el-GR" sz="1400" u="sng" dirty="0">
              <a:solidFill>
                <a:schemeClr val="bg2"/>
              </a:solidFill>
            </a:endParaRPr>
          </a:p>
          <a:p>
            <a:endParaRPr lang="en-US" dirty="0">
              <a:solidFill>
                <a:schemeClr val="bg2"/>
              </a:solidFill>
            </a:endParaRPr>
          </a:p>
        </p:txBody>
      </p:sp>
      <p:sp>
        <p:nvSpPr>
          <p:cNvPr id="4" name="Βέλος: Δεξιό 3">
            <a:extLst>
              <a:ext uri="{FF2B5EF4-FFF2-40B4-BE49-F238E27FC236}">
                <a16:creationId xmlns:a16="http://schemas.microsoft.com/office/drawing/2014/main" id="{1E571415-2313-5BE3-1685-37D463DEC93D}"/>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3</a:t>
            </a:r>
            <a:endParaRPr lang="en-US" b="1" dirty="0">
              <a:solidFill>
                <a:schemeClr val="bg2"/>
              </a:solidFill>
            </a:endParaRPr>
          </a:p>
        </p:txBody>
      </p:sp>
    </p:spTree>
    <p:extLst>
      <p:ext uri="{BB962C8B-B14F-4D97-AF65-F5344CB8AC3E}">
        <p14:creationId xmlns:p14="http://schemas.microsoft.com/office/powerpoint/2010/main" val="305528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9DBB1-B798-96DD-5849-C559CBF479BC}"/>
              </a:ext>
            </a:extLst>
          </p:cNvPr>
          <p:cNvSpPr>
            <a:spLocks noGrp="1"/>
          </p:cNvSpPr>
          <p:nvPr>
            <p:ph type="title"/>
          </p:nvPr>
        </p:nvSpPr>
        <p:spPr>
          <a:xfrm>
            <a:off x="1141413" y="618518"/>
            <a:ext cx="9905998" cy="815835"/>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Γ. ΟΙ ΠΡΟΣΤΑΤΕΥΟΜΕΝΕΣ ΠΕΡΙΟΧΕΣ ΣΤΗΝ ΕΛΛΑΔΑ (Ι)</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2308F9B-3F76-C2E9-8C9D-3BB972DE030F}"/>
              </a:ext>
            </a:extLst>
          </p:cNvPr>
          <p:cNvSpPr>
            <a:spLocks noGrp="1"/>
          </p:cNvSpPr>
          <p:nvPr>
            <p:ph idx="1"/>
          </p:nvPr>
        </p:nvSpPr>
        <p:spPr>
          <a:xfrm>
            <a:off x="1141412" y="1434352"/>
            <a:ext cx="9905999" cy="4805129"/>
          </a:xfrm>
        </p:spPr>
        <p:txBody>
          <a:bodyPr>
            <a:normAutofit fontScale="62500" lnSpcReduction="20000"/>
          </a:bodyPr>
          <a:lstStyle/>
          <a:p>
            <a:pPr marL="0" indent="0">
              <a:lnSpc>
                <a:spcPct val="150000"/>
              </a:lnSpc>
              <a:buNone/>
            </a:pP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Η Ελλάδα, μια χώρα με ιδιαίτερα πλούσια βιοποικιλότητα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Bef>
                <a:spcPts val="1800"/>
              </a:spcBef>
              <a:buFont typeface="Wingdings" panose="05000000000000000000" pitchFamily="2" charset="2"/>
              <a:buChar char="Ø"/>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Η γεωγραφική θέση, ο γεωφυσικός πλούτος και η έντονη εναλλαγή ανάγλυφου και κλιματικών τύπων της χώρας μας έχουν διαμορφώσει μία μεγάλη ποικιλία οικοσυστημάτων </a:t>
            </a:r>
          </a:p>
          <a:p>
            <a:pPr algn="just">
              <a:lnSpc>
                <a:spcPct val="150000"/>
              </a:lnSpc>
              <a:spcBef>
                <a:spcPts val="1800"/>
              </a:spcBef>
              <a:buFont typeface="Wingdings" panose="05000000000000000000" pitchFamily="2" charset="2"/>
              <a:buChar char="Ø"/>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Βασικοί τύποι οικοσυστημάτων που απαντώνται στην Ελλάδα είναι: θαλάσσια οικοσυστήματα, λιμνοθάλασσες, ύφαλοι, παραλιακά έλη και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αλίπεδα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αλμυρές στέπες, χαλικώδεις και αμμώδεις ακτές,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αμμοθίνες</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βραχώδεις ακτές, ρέοντα ύδατα, στάσιμα ύδατα, τέλματα και έλη, παραποτάμια δάση, φρύγανα,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μακί</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ξηρά λιβάδια,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υγρολίβαδα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αλπικοί και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υποαλπικοί</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λιβαδικοί</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σχηματισμοί,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φυλλοβόλλα</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δάση, Μεσογειακά δάση κωνοφόρων, ορεινά δάση κωνοφόρων,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υποαλπικά</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δάση κωνοφόρων, σκληροί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δενδρώνες</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σάρες, εσωτερικοί βραχώδεις σχηματισμοί, εσωτερικά σπήλαια και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ηφαιστεικά</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πεδία.</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1800"/>
              </a:spcBef>
              <a:buFont typeface="Wingdings" panose="05000000000000000000" pitchFamily="2" charset="2"/>
              <a:buChar char="Ø"/>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Η ελληνική χλωρίδα περιλαμβάνει περίπου </a:t>
            </a:r>
            <a:r>
              <a:rPr lang="el-GR" sz="1700" u="sng" dirty="0">
                <a:solidFill>
                  <a:srgbClr val="002060"/>
                </a:solidFill>
                <a:latin typeface="Calibri" panose="020F0502020204030204" pitchFamily="34" charset="0"/>
                <a:ea typeface="Calibri" panose="020F0502020204030204" pitchFamily="34" charset="0"/>
                <a:cs typeface="Calibri" panose="020F0502020204030204" pitchFamily="34" charset="0"/>
              </a:rPr>
              <a:t>6.000 είδη φυτών</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από τα οποία 1.005 είναι ενδημικά της Ελλάδας και από αυτά περίπου 894 είδη είναι σπάνια ή απειλούμενα</a:t>
            </a:r>
          </a:p>
          <a:p>
            <a:pPr algn="just">
              <a:lnSpc>
                <a:spcPct val="160000"/>
              </a:lnSpc>
              <a:buFont typeface="Wingdings" panose="05000000000000000000" pitchFamily="2" charset="2"/>
              <a:buChar char="Ø"/>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Αντίστοιχα, η ελληνική πανίδα συνδυάζει είδη ευρωπαϊκής, ασιατικής και αφρικανικής προέλευσης και </a:t>
            </a:r>
            <a:r>
              <a:rPr lang="el-GR" sz="1700" u="sng" dirty="0">
                <a:solidFill>
                  <a:srgbClr val="002060"/>
                </a:solidFill>
                <a:latin typeface="Calibri" panose="020F0502020204030204" pitchFamily="34" charset="0"/>
                <a:ea typeface="Calibri" panose="020F0502020204030204" pitchFamily="34" charset="0"/>
                <a:cs typeface="Calibri" panose="020F0502020204030204" pitchFamily="34" charset="0"/>
              </a:rPr>
              <a:t>αριθμεί 1206 είδη</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σπονδυλόζωων</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(όσα διαθέτουν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ενδοσκελετό</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με σπονδυλική στήλη): 16 θηλαστικά, 422 πουλιά, 60 ερπετά, 20 αμφίβια, 126 ψάρια γλυκού νερού και 462 ψάρια θαλασσών</a:t>
            </a:r>
          </a:p>
          <a:p>
            <a:pPr marL="0" indent="0" algn="just">
              <a:lnSpc>
                <a:spcPct val="160000"/>
              </a:lnSpc>
              <a:buNone/>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Πηγή: </a:t>
            </a:r>
            <a:r>
              <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rPr>
              <a:t>https://ypen.gov.gr/perivallon/viopoikilotita/diacheirisi-fysikou-perivallontos-ka/</a:t>
            </a:r>
            <a:endPar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Ø"/>
            </a:pP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Για την προστασία του ιδιαίτερου αυτού φυσικού πλούτου έχει αναπτυχθεί ένα δίκτυο περιοχών με διαφορετικό καθεστώς προστασίας, όπως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οι εθνικοί δρυμοί, τα αισθητικά δάση, τα διατηρητέα μνημεία της φύσης, οι υγρότοποι διεθνούς σημασίας </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(Σύμβαση </a:t>
            </a:r>
            <a:r>
              <a:rPr lang="el-GR" sz="1700" dirty="0" err="1">
                <a:solidFill>
                  <a:srgbClr val="002060"/>
                </a:solidFill>
                <a:latin typeface="Calibri" panose="020F0502020204030204" pitchFamily="34" charset="0"/>
                <a:ea typeface="Calibri" panose="020F0502020204030204" pitchFamily="34" charset="0"/>
                <a:cs typeface="Calibri" panose="020F0502020204030204" pitchFamily="34" charset="0"/>
              </a:rPr>
              <a:t>Ραμσάρ</a:t>
            </a:r>
            <a:r>
              <a:rPr lang="el-GR" sz="17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οι χερσαίες και θαλάσσιες περιοχές που εντάσσονται στο </a:t>
            </a:r>
            <a:r>
              <a:rPr lang="el-GR" sz="17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ενωσιακό</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 δίκτυο </a:t>
            </a:r>
            <a:r>
              <a:rPr lang="en-US" sz="1700" b="1" dirty="0">
                <a:solidFill>
                  <a:srgbClr val="002060"/>
                </a:solidFill>
                <a:latin typeface="Calibri" panose="020F0502020204030204" pitchFamily="34" charset="0"/>
                <a:ea typeface="Calibri" panose="020F0502020204030204" pitchFamily="34" charset="0"/>
                <a:cs typeface="Calibri" panose="020F0502020204030204" pitchFamily="34" charset="0"/>
              </a:rPr>
              <a:t>Natura 2000, </a:t>
            </a:r>
            <a:r>
              <a:rPr lang="el-GR" sz="1700" b="1" dirty="0">
                <a:solidFill>
                  <a:srgbClr val="002060"/>
                </a:solidFill>
                <a:latin typeface="Calibri" panose="020F0502020204030204" pitchFamily="34" charset="0"/>
                <a:ea typeface="Calibri" panose="020F0502020204030204" pitchFamily="34" charset="0"/>
                <a:cs typeface="Calibri" panose="020F0502020204030204" pitchFamily="34" charset="0"/>
              </a:rPr>
              <a:t>καθώς και άλλες κατηγορίες προστατευόμενων περιοχών </a:t>
            </a:r>
            <a:endParaRPr lang="el-GR" sz="1700"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Βέλος: Δεξιό 3">
            <a:extLst>
              <a:ext uri="{FF2B5EF4-FFF2-40B4-BE49-F238E27FC236}">
                <a16:creationId xmlns:a16="http://schemas.microsoft.com/office/drawing/2014/main" id="{FA4581D0-1361-80DA-AA35-08F47B25DDE6}"/>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4</a:t>
            </a:r>
            <a:endParaRPr lang="en-US" b="1" dirty="0">
              <a:solidFill>
                <a:schemeClr val="bg2"/>
              </a:solidFill>
            </a:endParaRPr>
          </a:p>
        </p:txBody>
      </p:sp>
    </p:spTree>
    <p:extLst>
      <p:ext uri="{BB962C8B-B14F-4D97-AF65-F5344CB8AC3E}">
        <p14:creationId xmlns:p14="http://schemas.microsoft.com/office/powerpoint/2010/main" val="14185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FE8C4-7126-5114-9171-55C9A0D5DFBC}"/>
              </a:ext>
            </a:extLst>
          </p:cNvPr>
          <p:cNvSpPr>
            <a:spLocks noGrp="1"/>
          </p:cNvSpPr>
          <p:nvPr>
            <p:ph type="title"/>
          </p:nvPr>
        </p:nvSpPr>
        <p:spPr>
          <a:xfrm>
            <a:off x="1141413" y="618519"/>
            <a:ext cx="9905998" cy="371043"/>
          </a:xfrm>
        </p:spPr>
        <p:txBody>
          <a:bodyPr>
            <a:normAutofit fontScale="90000"/>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ΟΙ ΠΡΟΣΤΑΤΕΥΟΜΕΝΕΣ ΠΕΡΙΟΧΕΣ ΣΤΗΝ ΕΛΛΑΔΑ (ΙΙ)</a:t>
            </a:r>
            <a:endParaRPr lang="en-US" sz="2400" dirty="0"/>
          </a:p>
        </p:txBody>
      </p:sp>
      <p:sp>
        <p:nvSpPr>
          <p:cNvPr id="3" name="Θέση περιεχομένου 2">
            <a:extLst>
              <a:ext uri="{FF2B5EF4-FFF2-40B4-BE49-F238E27FC236}">
                <a16:creationId xmlns:a16="http://schemas.microsoft.com/office/drawing/2014/main" id="{8F35C7A8-3C37-34B6-A4A4-2E3469EDF27C}"/>
              </a:ext>
            </a:extLst>
          </p:cNvPr>
          <p:cNvSpPr>
            <a:spLocks noGrp="1"/>
          </p:cNvSpPr>
          <p:nvPr>
            <p:ph idx="1"/>
          </p:nvPr>
        </p:nvSpPr>
        <p:spPr>
          <a:xfrm>
            <a:off x="152401" y="989562"/>
            <a:ext cx="11725834" cy="5958182"/>
          </a:xfrm>
        </p:spPr>
        <p:txBody>
          <a:bodyPr/>
          <a:lstStyle/>
          <a:p>
            <a:pPr algn="just"/>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10 Εθνικοί δρυμοί (Ν.Δ. 996/1971):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περιλαμβάνουν εκτάσεις στις οποίες κυριαρχεί ο δασικός χαρακτήρας, εκτάσεως&gt; 1500</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rPr>
              <a:t>Ha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εκτός νησιών</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με ιδιαίτερο οικολογικό και επιστημονικό ενδιαφέρον. Πηγή:   </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https://www.ecoweather.gr/blank-1</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και </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rPr>
              <a:t>https://www.geogreece.gr/drymos.php</a:t>
            </a:r>
            <a:endPar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1026" name="Picture 2">
            <a:extLst>
              <a:ext uri="{FF2B5EF4-FFF2-40B4-BE49-F238E27FC236}">
                <a16:creationId xmlns:a16="http://schemas.microsoft.com/office/drawing/2014/main" id="{153F05ED-013D-0FCE-1C88-C1B8D0424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337" y="1615535"/>
            <a:ext cx="4277565" cy="39803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Πίνακας 5">
            <a:extLst>
              <a:ext uri="{FF2B5EF4-FFF2-40B4-BE49-F238E27FC236}">
                <a16:creationId xmlns:a16="http://schemas.microsoft.com/office/drawing/2014/main" id="{064CA85F-C739-0351-1F71-7EBDE225D725}"/>
              </a:ext>
            </a:extLst>
          </p:cNvPr>
          <p:cNvGraphicFramePr>
            <a:graphicFrameLocks noGrp="1"/>
          </p:cNvGraphicFramePr>
          <p:nvPr>
            <p:extLst>
              <p:ext uri="{D42A27DB-BD31-4B8C-83A1-F6EECF244321}">
                <p14:modId xmlns:p14="http://schemas.microsoft.com/office/powerpoint/2010/main" val="3177602621"/>
              </p:ext>
            </p:extLst>
          </p:nvPr>
        </p:nvGraphicFramePr>
        <p:xfrm>
          <a:off x="424522" y="1615535"/>
          <a:ext cx="6400800" cy="5059680"/>
        </p:xfrm>
        <a:graphic>
          <a:graphicData uri="http://schemas.openxmlformats.org/drawingml/2006/table">
            <a:tbl>
              <a:tblPr firstRow="1" bandRow="1">
                <a:tableStyleId>{7DF18680-E054-41AD-8BC1-D1AEF772440D}</a:tableStyleId>
              </a:tblPr>
              <a:tblGrid>
                <a:gridCol w="1996142">
                  <a:extLst>
                    <a:ext uri="{9D8B030D-6E8A-4147-A177-3AD203B41FA5}">
                      <a16:colId xmlns:a16="http://schemas.microsoft.com/office/drawing/2014/main" val="1554000047"/>
                    </a:ext>
                  </a:extLst>
                </a:gridCol>
                <a:gridCol w="2202329">
                  <a:extLst>
                    <a:ext uri="{9D8B030D-6E8A-4147-A177-3AD203B41FA5}">
                      <a16:colId xmlns:a16="http://schemas.microsoft.com/office/drawing/2014/main" val="2115626660"/>
                    </a:ext>
                  </a:extLst>
                </a:gridCol>
                <a:gridCol w="2202329">
                  <a:extLst>
                    <a:ext uri="{9D8B030D-6E8A-4147-A177-3AD203B41FA5}">
                      <a16:colId xmlns:a16="http://schemas.microsoft.com/office/drawing/2014/main" val="24684796"/>
                    </a:ext>
                  </a:extLst>
                </a:gridCol>
              </a:tblGrid>
              <a:tr h="216445">
                <a:tc>
                  <a:txBody>
                    <a:bodyPr/>
                    <a:lstStyle/>
                    <a:p>
                      <a:r>
                        <a:rPr lang="el-GR" sz="900" dirty="0"/>
                        <a:t>Εθνικός Δρυμός</a:t>
                      </a:r>
                      <a:endParaRPr lang="en-US" sz="900" dirty="0"/>
                    </a:p>
                  </a:txBody>
                  <a:tcPr/>
                </a:tc>
                <a:tc>
                  <a:txBody>
                    <a:bodyPr/>
                    <a:lstStyle/>
                    <a:p>
                      <a:r>
                        <a:rPr lang="el-GR" sz="900" dirty="0"/>
                        <a:t>Έκταση (</a:t>
                      </a:r>
                      <a:r>
                        <a:rPr lang="en-US" sz="900" dirty="0"/>
                        <a:t>Ha)</a:t>
                      </a:r>
                    </a:p>
                  </a:txBody>
                  <a:tcPr/>
                </a:tc>
                <a:tc>
                  <a:txBody>
                    <a:bodyPr/>
                    <a:lstStyle/>
                    <a:p>
                      <a:r>
                        <a:rPr lang="el-GR" sz="900" dirty="0"/>
                        <a:t>Γεωγραφική θέση</a:t>
                      </a:r>
                      <a:endParaRPr lang="en-US" sz="900" dirty="0"/>
                    </a:p>
                  </a:txBody>
                  <a:tcPr/>
                </a:tc>
                <a:extLst>
                  <a:ext uri="{0D108BD9-81ED-4DB2-BD59-A6C34878D82A}">
                    <a16:rowId xmlns:a16="http://schemas.microsoft.com/office/drawing/2014/main" val="619927790"/>
                  </a:ext>
                </a:extLst>
              </a:tr>
              <a:tr h="606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dirty="0">
                          <a:effectLst/>
                        </a:rPr>
                        <a:t>Εθνικός Δρυμός Ολύμπου</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kern="1200" dirty="0">
                          <a:solidFill>
                            <a:schemeClr val="dk1"/>
                          </a:solidFill>
                          <a:latin typeface="+mn-lt"/>
                          <a:ea typeface="+mn-ea"/>
                          <a:cs typeface="+mn-cs"/>
                        </a:rPr>
                        <a:t>3988</a:t>
                      </a:r>
                    </a:p>
                    <a:p>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Στην ανατολική πλευρά της Κεντρικής Ελλάδας, κοντά στο Λιτόχωρο. Νομός Πιερίας</a:t>
                      </a:r>
                    </a:p>
                    <a:p>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958090494"/>
                  </a:ext>
                </a:extLst>
              </a:tr>
              <a:tr h="34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kern="1200" dirty="0">
                          <a:solidFill>
                            <a:schemeClr val="dk1"/>
                          </a:solidFill>
                          <a:effectLst/>
                          <a:latin typeface="+mn-lt"/>
                          <a:ea typeface="+mn-ea"/>
                          <a:cs typeface="+mn-cs"/>
                        </a:rPr>
                        <a:t>Εθνικός Δρυμός Παρνασσού</a:t>
                      </a:r>
                      <a:endParaRPr lang="en-US" sz="900" kern="1200" dirty="0">
                        <a:solidFill>
                          <a:schemeClr val="dk1"/>
                        </a:solidFill>
                        <a:effectLst/>
                        <a:latin typeface="+mn-lt"/>
                        <a:ea typeface="+mn-ea"/>
                        <a:cs typeface="+mn-cs"/>
                      </a:endParaRPr>
                    </a:p>
                  </a:txBody>
                  <a:tcPr/>
                </a:tc>
                <a:tc>
                  <a:txBody>
                    <a:bodyPr/>
                    <a:lstStyle/>
                    <a:p>
                      <a:r>
                        <a:rPr lang="el-GR" sz="900" kern="1200" dirty="0">
                          <a:solidFill>
                            <a:schemeClr val="dk1"/>
                          </a:solidFill>
                          <a:latin typeface="+mn-lt"/>
                          <a:ea typeface="+mn-ea"/>
                          <a:cs typeface="+mn-cs"/>
                        </a:rPr>
                        <a:t>3513</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Στην Στερεά Ελλάδα κοντά στην περιοχή του ιερού των Δελφών</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3888917704"/>
                  </a:ext>
                </a:extLst>
              </a:tr>
              <a:tr h="346311">
                <a:tc>
                  <a:txBody>
                    <a:bodyPr/>
                    <a:lstStyle/>
                    <a:p>
                      <a:pPr marL="0" algn="l" defTabSz="914400" rtl="0" eaLnBrk="1" latinLnBrk="0" hangingPunct="1"/>
                      <a:r>
                        <a:rPr lang="el-GR" sz="900" kern="1200" dirty="0">
                          <a:solidFill>
                            <a:schemeClr val="dk1"/>
                          </a:solidFill>
                          <a:latin typeface="+mn-lt"/>
                          <a:ea typeface="+mn-ea"/>
                          <a:cs typeface="+mn-cs"/>
                        </a:rPr>
                        <a:t>Εθνικός Δρυμός Πάρνηθας</a:t>
                      </a:r>
                      <a:endParaRPr lang="en-US" sz="900" kern="1200" dirty="0">
                        <a:solidFill>
                          <a:schemeClr val="dk1"/>
                        </a:solidFill>
                        <a:latin typeface="+mn-lt"/>
                        <a:ea typeface="+mn-ea"/>
                        <a:cs typeface="+mn-cs"/>
                      </a:endParaRPr>
                    </a:p>
                  </a:txBody>
                  <a:tcPr/>
                </a:tc>
                <a:tc>
                  <a:txBody>
                    <a:bodyPr/>
                    <a:lstStyle/>
                    <a:p>
                      <a:pPr marL="0" algn="l" defTabSz="914400" rtl="0" eaLnBrk="1" latinLnBrk="0" hangingPunct="1"/>
                      <a:r>
                        <a:rPr lang="en-US" sz="900" kern="1200" dirty="0">
                          <a:solidFill>
                            <a:schemeClr val="dk1"/>
                          </a:solidFill>
                          <a:latin typeface="+mn-lt"/>
                          <a:ea typeface="+mn-ea"/>
                          <a:cs typeface="+mn-cs"/>
                        </a:rPr>
                        <a:t>3816 </a:t>
                      </a:r>
                    </a:p>
                  </a:txBody>
                  <a:tcPr/>
                </a:tc>
                <a:tc>
                  <a:txBody>
                    <a:bodyPr/>
                    <a:lstStyle/>
                    <a:p>
                      <a:r>
                        <a:rPr lang="el-GR" sz="900" kern="1200" dirty="0">
                          <a:solidFill>
                            <a:schemeClr val="dk1"/>
                          </a:solidFill>
                          <a:latin typeface="+mn-lt"/>
                          <a:ea typeface="+mn-ea"/>
                          <a:cs typeface="+mn-cs"/>
                        </a:rPr>
                        <a:t>40 χλμ. βόρεια της Αθήνας με άνετη προσπέλαση </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1790808130"/>
                  </a:ext>
                </a:extLst>
              </a:tr>
              <a:tr h="476178">
                <a:tc>
                  <a:txBody>
                    <a:bodyPr/>
                    <a:lstStyle/>
                    <a:p>
                      <a:r>
                        <a:rPr lang="el-GR" sz="900" kern="1200" dirty="0">
                          <a:solidFill>
                            <a:schemeClr val="dk1"/>
                          </a:solidFill>
                          <a:latin typeface="+mn-lt"/>
                          <a:ea typeface="+mn-ea"/>
                          <a:cs typeface="+mn-cs"/>
                        </a:rPr>
                        <a:t>Εθνικός Δρυμός Σαμαριάς</a:t>
                      </a:r>
                      <a:endParaRPr lang="en-US" sz="900" kern="1200" dirty="0">
                        <a:solidFill>
                          <a:schemeClr val="dk1"/>
                        </a:solidFill>
                        <a:latin typeface="+mn-lt"/>
                        <a:ea typeface="+mn-ea"/>
                        <a:cs typeface="+mn-cs"/>
                      </a:endParaRPr>
                    </a:p>
                  </a:txBody>
                  <a:tcPr/>
                </a:tc>
                <a:tc>
                  <a:txBody>
                    <a:bodyPr/>
                    <a:lstStyle/>
                    <a:p>
                      <a:r>
                        <a:rPr lang="el-GR" sz="900" dirty="0">
                          <a:latin typeface="Calibri" panose="020F0502020204030204" pitchFamily="34" charset="0"/>
                          <a:ea typeface="Calibri" panose="020F0502020204030204" pitchFamily="34" charset="0"/>
                          <a:cs typeface="Calibri" panose="020F0502020204030204" pitchFamily="34" charset="0"/>
                        </a:rPr>
                        <a:t>4850</a:t>
                      </a:r>
                      <a:endParaRPr lang="en-US" sz="9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l-GR" sz="900" dirty="0">
                          <a:latin typeface="Calibri" panose="020F0502020204030204" pitchFamily="34" charset="0"/>
                          <a:ea typeface="Calibri" panose="020F0502020204030204" pitchFamily="34" charset="0"/>
                          <a:cs typeface="Calibri" panose="020F0502020204030204" pitchFamily="34" charset="0"/>
                        </a:rPr>
                        <a:t>Ορίζεται από τα χωριά Ομαλός και Αγ. Ρούμελη, 45 χλμ. νότια των Χανίων, στην Κρήτη </a:t>
                      </a:r>
                      <a:endParaRPr lang="en-US" sz="9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6841986"/>
                  </a:ext>
                </a:extLst>
              </a:tr>
              <a:tr h="346311">
                <a:tc>
                  <a:txBody>
                    <a:bodyPr/>
                    <a:lstStyle/>
                    <a:p>
                      <a:r>
                        <a:rPr lang="el-GR" sz="900" kern="1200" dirty="0">
                          <a:solidFill>
                            <a:schemeClr val="dk1"/>
                          </a:solidFill>
                          <a:latin typeface="+mn-lt"/>
                          <a:ea typeface="+mn-ea"/>
                          <a:cs typeface="+mn-cs"/>
                        </a:rPr>
                        <a:t>Εθνικός Δρυμός Οίτης</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3010</a:t>
                      </a:r>
                      <a:endParaRPr lang="en-US" sz="900" kern="1200" dirty="0">
                        <a:solidFill>
                          <a:schemeClr val="dk1"/>
                        </a:solidFill>
                        <a:latin typeface="+mn-lt"/>
                        <a:ea typeface="+mn-ea"/>
                        <a:cs typeface="+mn-cs"/>
                      </a:endParaRPr>
                    </a:p>
                  </a:txBody>
                  <a:tcPr/>
                </a:tc>
                <a:tc>
                  <a:txBody>
                    <a:bodyPr/>
                    <a:lstStyle/>
                    <a:p>
                      <a:pPr algn="l"/>
                      <a:r>
                        <a:rPr lang="el-GR" sz="900" kern="1200" dirty="0">
                          <a:solidFill>
                            <a:schemeClr val="dk1"/>
                          </a:solidFill>
                          <a:latin typeface="+mn-lt"/>
                          <a:ea typeface="+mn-ea"/>
                          <a:cs typeface="+mn-cs"/>
                        </a:rPr>
                        <a:t>Βρίσκεται κοντά στην </a:t>
                      </a:r>
                      <a:r>
                        <a:rPr lang="el-GR" sz="900" kern="1200" dirty="0" err="1">
                          <a:solidFill>
                            <a:schemeClr val="dk1"/>
                          </a:solidFill>
                          <a:latin typeface="+mn-lt"/>
                          <a:ea typeface="+mn-ea"/>
                          <a:cs typeface="+mn-cs"/>
                        </a:rPr>
                        <a:t>Υπάτη</a:t>
                      </a:r>
                      <a:r>
                        <a:rPr lang="el-GR" sz="900" kern="1200" dirty="0">
                          <a:solidFill>
                            <a:schemeClr val="dk1"/>
                          </a:solidFill>
                          <a:latin typeface="+mn-lt"/>
                          <a:ea typeface="+mn-ea"/>
                          <a:cs typeface="+mn-cs"/>
                        </a:rPr>
                        <a:t> και την </a:t>
                      </a:r>
                      <a:r>
                        <a:rPr lang="el-GR" sz="900" kern="1200" dirty="0" err="1">
                          <a:solidFill>
                            <a:schemeClr val="dk1"/>
                          </a:solidFill>
                          <a:latin typeface="+mn-lt"/>
                          <a:ea typeface="+mn-ea"/>
                          <a:cs typeface="+mn-cs"/>
                        </a:rPr>
                        <a:t>Παύλιανη</a:t>
                      </a:r>
                      <a:r>
                        <a:rPr lang="el-GR" sz="900" kern="1200" dirty="0">
                          <a:solidFill>
                            <a:schemeClr val="dk1"/>
                          </a:solidFill>
                          <a:latin typeface="+mn-lt"/>
                          <a:ea typeface="+mn-ea"/>
                          <a:cs typeface="+mn-cs"/>
                        </a:rPr>
                        <a:t>, στο Νομό Φθιώτιδας </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356336971"/>
                  </a:ext>
                </a:extLst>
              </a:tr>
              <a:tr h="476178">
                <a:tc>
                  <a:txBody>
                    <a:bodyPr/>
                    <a:lstStyle/>
                    <a:p>
                      <a:r>
                        <a:rPr lang="el-GR" sz="900" kern="1200" dirty="0">
                          <a:solidFill>
                            <a:schemeClr val="dk1"/>
                          </a:solidFill>
                          <a:latin typeface="+mn-lt"/>
                          <a:ea typeface="+mn-ea"/>
                          <a:cs typeface="+mn-cs"/>
                        </a:rPr>
                        <a:t>Εθνικός Δρυμός Πίνδου</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3393</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Κοντά στα χωριά Κρανιά, Περιβόλι και </a:t>
                      </a:r>
                      <a:r>
                        <a:rPr lang="el-GR" sz="900" kern="1200" dirty="0" err="1">
                          <a:solidFill>
                            <a:schemeClr val="dk1"/>
                          </a:solidFill>
                          <a:latin typeface="+mn-lt"/>
                          <a:ea typeface="+mn-ea"/>
                          <a:cs typeface="+mn-cs"/>
                        </a:rPr>
                        <a:t>Βωβούσα</a:t>
                      </a:r>
                      <a:r>
                        <a:rPr lang="el-GR" sz="900" kern="1200" dirty="0">
                          <a:solidFill>
                            <a:schemeClr val="dk1"/>
                          </a:solidFill>
                          <a:latin typeface="+mn-lt"/>
                          <a:ea typeface="+mn-ea"/>
                          <a:cs typeface="+mn-cs"/>
                        </a:rPr>
                        <a:t> στην περιοχή Μετσόβου Γρεβενών </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2667655744"/>
                  </a:ext>
                </a:extLst>
              </a:tr>
              <a:tr h="476178">
                <a:tc>
                  <a:txBody>
                    <a:bodyPr/>
                    <a:lstStyle/>
                    <a:p>
                      <a:r>
                        <a:rPr lang="el-GR" sz="900" kern="1200" dirty="0">
                          <a:solidFill>
                            <a:schemeClr val="dk1"/>
                          </a:solidFill>
                          <a:latin typeface="+mn-lt"/>
                          <a:ea typeface="+mn-ea"/>
                          <a:cs typeface="+mn-cs"/>
                        </a:rPr>
                        <a:t>Εθνικός Δρυμός Βίκου Αώου	</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3400</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Κοντά στην Κόνιτσα και στα χωριά </a:t>
                      </a:r>
                      <a:r>
                        <a:rPr lang="el-GR" sz="900" kern="1200" dirty="0" err="1">
                          <a:solidFill>
                            <a:schemeClr val="dk1"/>
                          </a:solidFill>
                          <a:latin typeface="+mn-lt"/>
                          <a:ea typeface="+mn-ea"/>
                          <a:cs typeface="+mn-cs"/>
                        </a:rPr>
                        <a:t>Μονοδένδρι</a:t>
                      </a:r>
                      <a:r>
                        <a:rPr lang="el-GR" sz="900" kern="1200" dirty="0">
                          <a:solidFill>
                            <a:schemeClr val="dk1"/>
                          </a:solidFill>
                          <a:latin typeface="+mn-lt"/>
                          <a:ea typeface="+mn-ea"/>
                          <a:cs typeface="+mn-cs"/>
                        </a:rPr>
                        <a:t>, Αρίστη και </a:t>
                      </a:r>
                      <a:r>
                        <a:rPr lang="el-GR" sz="900" kern="1200" dirty="0" err="1">
                          <a:solidFill>
                            <a:schemeClr val="dk1"/>
                          </a:solidFill>
                          <a:latin typeface="+mn-lt"/>
                          <a:ea typeface="+mn-ea"/>
                          <a:cs typeface="+mn-cs"/>
                        </a:rPr>
                        <a:t>Πάπιγκο</a:t>
                      </a:r>
                      <a:r>
                        <a:rPr lang="el-GR" sz="900" kern="1200" dirty="0">
                          <a:solidFill>
                            <a:schemeClr val="dk1"/>
                          </a:solidFill>
                          <a:latin typeface="+mn-lt"/>
                          <a:ea typeface="+mn-ea"/>
                          <a:cs typeface="+mn-cs"/>
                        </a:rPr>
                        <a:t> του Νομού Ιωαννίνων </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227708423"/>
                  </a:ext>
                </a:extLst>
              </a:tr>
              <a:tr h="606045">
                <a:tc>
                  <a:txBody>
                    <a:bodyPr/>
                    <a:lstStyle/>
                    <a:p>
                      <a:r>
                        <a:rPr lang="el-GR" sz="900" kern="1200" dirty="0">
                          <a:solidFill>
                            <a:schemeClr val="dk1"/>
                          </a:solidFill>
                          <a:latin typeface="+mn-lt"/>
                          <a:ea typeface="+mn-ea"/>
                          <a:cs typeface="+mn-cs"/>
                        </a:rPr>
                        <a:t>Εθνικός Δρυμός Πρεσπών</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4900</a:t>
                      </a:r>
                      <a:endParaRPr lang="en-US" sz="900" kern="1200" dirty="0">
                        <a:solidFill>
                          <a:schemeClr val="dk1"/>
                        </a:solidFill>
                        <a:latin typeface="+mn-lt"/>
                        <a:ea typeface="+mn-ea"/>
                        <a:cs typeface="+mn-cs"/>
                      </a:endParaRPr>
                    </a:p>
                  </a:txBody>
                  <a:tcPr/>
                </a:tc>
                <a:tc>
                  <a:txBody>
                    <a:bodyPr/>
                    <a:lstStyle/>
                    <a:p>
                      <a:r>
                        <a:rPr lang="el-GR" sz="900" kern="1200" dirty="0">
                          <a:solidFill>
                            <a:schemeClr val="dk1"/>
                          </a:solidFill>
                          <a:latin typeface="+mn-lt"/>
                          <a:ea typeface="+mn-ea"/>
                          <a:cs typeface="+mn-cs"/>
                        </a:rPr>
                        <a:t>Οι λίμνες βρίσκονται πάνω στα </a:t>
                      </a:r>
                      <a:r>
                        <a:rPr lang="el-GR" sz="900" kern="1200" dirty="0" err="1">
                          <a:solidFill>
                            <a:schemeClr val="dk1"/>
                          </a:solidFill>
                          <a:latin typeface="+mn-lt"/>
                          <a:ea typeface="+mn-ea"/>
                          <a:cs typeface="+mn-cs"/>
                        </a:rPr>
                        <a:t>ελληνο</a:t>
                      </a:r>
                      <a:r>
                        <a:rPr lang="el-GR" sz="900" kern="1200" dirty="0">
                          <a:solidFill>
                            <a:schemeClr val="dk1"/>
                          </a:solidFill>
                          <a:latin typeface="+mn-lt"/>
                          <a:ea typeface="+mn-ea"/>
                          <a:cs typeface="+mn-cs"/>
                        </a:rPr>
                        <a:t>-</a:t>
                      </a:r>
                      <a:r>
                        <a:rPr lang="el-GR" sz="900" kern="1200" dirty="0" err="1">
                          <a:solidFill>
                            <a:schemeClr val="dk1"/>
                          </a:solidFill>
                          <a:latin typeface="+mn-lt"/>
                          <a:ea typeface="+mn-ea"/>
                          <a:cs typeface="+mn-cs"/>
                        </a:rPr>
                        <a:t>αλβανο</a:t>
                      </a:r>
                      <a:r>
                        <a:rPr lang="el-GR" sz="900" kern="1200" dirty="0">
                          <a:solidFill>
                            <a:schemeClr val="dk1"/>
                          </a:solidFill>
                          <a:latin typeface="+mn-lt"/>
                          <a:ea typeface="+mn-ea"/>
                          <a:cs typeface="+mn-cs"/>
                        </a:rPr>
                        <a:t>-γιουγκοσλαβικά σύνορα κοντά στα χωριά </a:t>
                      </a:r>
                      <a:r>
                        <a:rPr lang="el-GR" sz="900" kern="1200" dirty="0" err="1">
                          <a:solidFill>
                            <a:schemeClr val="dk1"/>
                          </a:solidFill>
                          <a:latin typeface="+mn-lt"/>
                          <a:ea typeface="+mn-ea"/>
                          <a:cs typeface="+mn-cs"/>
                        </a:rPr>
                        <a:t>Μικρολίμνη</a:t>
                      </a:r>
                      <a:r>
                        <a:rPr lang="el-GR" sz="900" kern="1200" dirty="0">
                          <a:solidFill>
                            <a:schemeClr val="dk1"/>
                          </a:solidFill>
                          <a:latin typeface="+mn-lt"/>
                          <a:ea typeface="+mn-ea"/>
                          <a:cs typeface="+mn-cs"/>
                        </a:rPr>
                        <a:t>, Καρυές και Λαιμός στο Νομό </a:t>
                      </a:r>
                      <a:r>
                        <a:rPr lang="el-GR" sz="900" kern="1200" dirty="0" err="1">
                          <a:solidFill>
                            <a:schemeClr val="dk1"/>
                          </a:solidFill>
                          <a:latin typeface="+mn-lt"/>
                          <a:ea typeface="+mn-ea"/>
                          <a:cs typeface="+mn-cs"/>
                        </a:rPr>
                        <a:t>Φλωρίνης</a:t>
                      </a:r>
                      <a:r>
                        <a:rPr lang="el-GR" sz="900" kern="1200" dirty="0">
                          <a:solidFill>
                            <a:schemeClr val="dk1"/>
                          </a:solidFill>
                          <a:latin typeface="+mn-lt"/>
                          <a:ea typeface="+mn-ea"/>
                          <a:cs typeface="+mn-cs"/>
                        </a:rPr>
                        <a:t> </a:t>
                      </a:r>
                      <a:endParaRPr lang="en-US" sz="900" kern="1200" dirty="0">
                        <a:solidFill>
                          <a:schemeClr val="dk1"/>
                        </a:solidFill>
                        <a:latin typeface="+mn-lt"/>
                        <a:ea typeface="+mn-ea"/>
                        <a:cs typeface="+mn-cs"/>
                      </a:endParaRPr>
                    </a:p>
                  </a:txBody>
                  <a:tcPr/>
                </a:tc>
                <a:extLst>
                  <a:ext uri="{0D108BD9-81ED-4DB2-BD59-A6C34878D82A}">
                    <a16:rowId xmlns:a16="http://schemas.microsoft.com/office/drawing/2014/main" val="3961135834"/>
                  </a:ext>
                </a:extLst>
              </a:tr>
              <a:tr h="375171">
                <a:tc>
                  <a:txBody>
                    <a:bodyPr/>
                    <a:lstStyle/>
                    <a:p>
                      <a:r>
                        <a:rPr lang="el-GR" sz="1000" kern="1200" dirty="0">
                          <a:solidFill>
                            <a:schemeClr val="dk1"/>
                          </a:solidFill>
                          <a:latin typeface="+mn-lt"/>
                          <a:ea typeface="+mn-ea"/>
                          <a:cs typeface="+mn-cs"/>
                        </a:rPr>
                        <a:t>Εθνικός Δρυμός Σουνίου</a:t>
                      </a:r>
                    </a:p>
                    <a:p>
                      <a:endParaRPr lang="en-US" sz="1000" kern="1200" dirty="0">
                        <a:solidFill>
                          <a:schemeClr val="dk1"/>
                        </a:solidFill>
                        <a:latin typeface="+mn-lt"/>
                        <a:ea typeface="+mn-ea"/>
                        <a:cs typeface="+mn-cs"/>
                      </a:endParaRPr>
                    </a:p>
                  </a:txBody>
                  <a:tcPr/>
                </a:tc>
                <a:tc>
                  <a:txBody>
                    <a:bodyPr/>
                    <a:lstStyle/>
                    <a:p>
                      <a:r>
                        <a:rPr lang="el-GR" sz="1000" kern="1200" dirty="0">
                          <a:solidFill>
                            <a:schemeClr val="dk1"/>
                          </a:solidFill>
                          <a:latin typeface="+mn-lt"/>
                          <a:ea typeface="+mn-ea"/>
                          <a:cs typeface="+mn-cs"/>
                        </a:rPr>
                        <a:t>750</a:t>
                      </a:r>
                      <a:endParaRPr lang="en-US" sz="1000" kern="1200" dirty="0">
                        <a:solidFill>
                          <a:schemeClr val="dk1"/>
                        </a:solidFill>
                        <a:latin typeface="+mn-lt"/>
                        <a:ea typeface="+mn-ea"/>
                        <a:cs typeface="+mn-cs"/>
                      </a:endParaRPr>
                    </a:p>
                  </a:txBody>
                  <a:tcPr/>
                </a:tc>
                <a:tc>
                  <a:txBody>
                    <a:bodyPr/>
                    <a:lstStyle/>
                    <a:p>
                      <a:r>
                        <a:rPr lang="el-GR" sz="1000" kern="1200" dirty="0">
                          <a:solidFill>
                            <a:schemeClr val="dk1"/>
                          </a:solidFill>
                          <a:latin typeface="+mn-lt"/>
                          <a:ea typeface="+mn-ea"/>
                          <a:cs typeface="+mn-cs"/>
                        </a:rPr>
                        <a:t>Στο νοτιοανατολικό άκρο της Αττικής</a:t>
                      </a:r>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149932522"/>
                  </a:ext>
                </a:extLst>
              </a:tr>
              <a:tr h="519467">
                <a:tc>
                  <a:txBody>
                    <a:bodyPr/>
                    <a:lstStyle/>
                    <a:p>
                      <a:r>
                        <a:rPr lang="el-GR" sz="1000" kern="1200" dirty="0">
                          <a:solidFill>
                            <a:schemeClr val="dk1"/>
                          </a:solidFill>
                          <a:latin typeface="+mn-lt"/>
                          <a:ea typeface="+mn-ea"/>
                          <a:cs typeface="+mn-cs"/>
                        </a:rPr>
                        <a:t>Εθνικός Δρυμός Αίνου</a:t>
                      </a:r>
                    </a:p>
                    <a:p>
                      <a:endParaRPr lang="en-US" sz="1000" kern="1200" dirty="0">
                        <a:solidFill>
                          <a:schemeClr val="dk1"/>
                        </a:solidFill>
                        <a:latin typeface="+mn-lt"/>
                        <a:ea typeface="+mn-ea"/>
                        <a:cs typeface="+mn-cs"/>
                      </a:endParaRPr>
                    </a:p>
                  </a:txBody>
                  <a:tcPr/>
                </a:tc>
                <a:tc>
                  <a:txBody>
                    <a:bodyPr/>
                    <a:lstStyle/>
                    <a:p>
                      <a:r>
                        <a:rPr lang="el-GR" sz="1000" kern="1200" dirty="0">
                          <a:solidFill>
                            <a:schemeClr val="dk1"/>
                          </a:solidFill>
                          <a:latin typeface="+mn-lt"/>
                          <a:ea typeface="+mn-ea"/>
                          <a:cs typeface="+mn-cs"/>
                        </a:rPr>
                        <a:t>2862</a:t>
                      </a:r>
                      <a:endParaRPr lang="en-US" sz="1000" kern="1200" dirty="0">
                        <a:solidFill>
                          <a:schemeClr val="dk1"/>
                        </a:solidFill>
                        <a:latin typeface="+mn-lt"/>
                        <a:ea typeface="+mn-ea"/>
                        <a:cs typeface="+mn-cs"/>
                      </a:endParaRPr>
                    </a:p>
                  </a:txBody>
                  <a:tcPr/>
                </a:tc>
                <a:tc>
                  <a:txBody>
                    <a:bodyPr/>
                    <a:lstStyle/>
                    <a:p>
                      <a:r>
                        <a:rPr lang="el-GR" sz="1000" kern="1200" dirty="0">
                          <a:solidFill>
                            <a:schemeClr val="dk1"/>
                          </a:solidFill>
                          <a:latin typeface="+mn-lt"/>
                          <a:ea typeface="+mn-ea"/>
                          <a:cs typeface="+mn-cs"/>
                        </a:rPr>
                        <a:t>Κεφαλλονιάς, κοντά στο Αργοστόλι και στη Σάμη</a:t>
                      </a:r>
                    </a:p>
                    <a:p>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3846953857"/>
                  </a:ext>
                </a:extLst>
              </a:tr>
            </a:tbl>
          </a:graphicData>
        </a:graphic>
      </p:graphicFrame>
      <p:sp>
        <p:nvSpPr>
          <p:cNvPr id="7" name="Βέλος: Δεξιό 6">
            <a:extLst>
              <a:ext uri="{FF2B5EF4-FFF2-40B4-BE49-F238E27FC236}">
                <a16:creationId xmlns:a16="http://schemas.microsoft.com/office/drawing/2014/main" id="{32E71C1D-8F85-B6A7-CF45-173A79979A48}"/>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5</a:t>
            </a:r>
            <a:endParaRPr lang="en-US" b="1" dirty="0">
              <a:solidFill>
                <a:schemeClr val="bg2"/>
              </a:solidFill>
            </a:endParaRPr>
          </a:p>
        </p:txBody>
      </p:sp>
    </p:spTree>
    <p:extLst>
      <p:ext uri="{BB962C8B-B14F-4D97-AF65-F5344CB8AC3E}">
        <p14:creationId xmlns:p14="http://schemas.microsoft.com/office/powerpoint/2010/main" val="228469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EFFA8-3505-94C9-4F7F-478E006CEA5D}"/>
              </a:ext>
            </a:extLst>
          </p:cNvPr>
          <p:cNvSpPr>
            <a:spLocks noGrp="1"/>
          </p:cNvSpPr>
          <p:nvPr>
            <p:ph type="title"/>
          </p:nvPr>
        </p:nvSpPr>
        <p:spPr>
          <a:xfrm>
            <a:off x="1141413" y="618518"/>
            <a:ext cx="9905998" cy="788941"/>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ΟΙ ΠΡΟΣΤΑΤΕΥΟΜΕΝΕΣ ΠΕΡΙΟΧΕΣ ΣΤΗΝ ΕΛΛΑΔΑ (ΙΙΙ)</a:t>
            </a:r>
            <a:endParaRPr lang="en-US" sz="2400" dirty="0"/>
          </a:p>
        </p:txBody>
      </p:sp>
      <p:sp>
        <p:nvSpPr>
          <p:cNvPr id="3" name="Θέση περιεχομένου 2">
            <a:extLst>
              <a:ext uri="{FF2B5EF4-FFF2-40B4-BE49-F238E27FC236}">
                <a16:creationId xmlns:a16="http://schemas.microsoft.com/office/drawing/2014/main" id="{9D18768D-4524-1BB6-CEC5-DC02BB43EEFB}"/>
              </a:ext>
            </a:extLst>
          </p:cNvPr>
          <p:cNvSpPr>
            <a:spLocks noGrp="1"/>
          </p:cNvSpPr>
          <p:nvPr>
            <p:ph idx="1"/>
          </p:nvPr>
        </p:nvSpPr>
        <p:spPr>
          <a:xfrm>
            <a:off x="1141412" y="1407458"/>
            <a:ext cx="9905999" cy="4742329"/>
          </a:xfrm>
        </p:spPr>
        <p:txBody>
          <a:bodyPr>
            <a:normAutofit fontScale="62500" lnSpcReduction="20000"/>
          </a:bodyPr>
          <a:lstStyle/>
          <a:p>
            <a:pPr algn="just"/>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19 Αισθητικά Δάση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(Ν.Δ. 996/71), δηλαδή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δασικές περιοχές με ιδιαίτερο αισθητικό και οικολογικό ενδιαφέρον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(δάση αναψυχής, υγείας και περιπάτου), συνολικής εκτάσεως 325.060 στρεμμάτων, μεταξύ των οποίων το φοινικόδασος στο Βάι Λασιθίου, το δάσος στην Καισαριανή Αττικής, η Κοιλάδα των Τεμπών στην Λάρισα και τα δάση στη νήσο Σκιάθο </a:t>
            </a:r>
          </a:p>
          <a:p>
            <a:pPr algn="just"/>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51 Διατηρητέα μνημεία της Φύσης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(Ν.Δ. 996/71), δηλαδή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εκτάσεις δασικές ή μη με ιδιαίτερη παλαιοντολογική, γεωμορφολογική και ιστορική σημασία,</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συνολικής επιφανείας 168.400 στρεμμάτων, μεταξύ των οποίων το απολιθωμένο δάσος της Λέσβου, το φυσικό δάσος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κυπαρισσίου</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στον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Έμπωνα</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Ρόδου, το παρθένο δάσος της Κεντρικής Ροδόπης, το δάσος της οξιάς στο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Πευκωτό</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Πέλλας και ο πλάτανος του Ιπποκράτη στην Κω</a:t>
            </a:r>
          </a:p>
          <a:p>
            <a:pPr algn="just"/>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Οι 446 περιοχές που έχουν ενταχθεί στον εθνικό κατάλογο περιοχών του ευρωπαϊκού οικολογικού δικτύου </a:t>
            </a:r>
            <a:r>
              <a:rPr lang="el-GR" b="1"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 2000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(YA 50743/2017, Β΄4432/2017): </a:t>
            </a:r>
          </a:p>
          <a:p>
            <a:pPr algn="just"/>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Από αυτές,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239 περιοχές έχουν χαρακτηρισθεί ως Τόποι Κοινοτικής Σημασίας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(ΤΚΣ) σύμφωνα με την Οδηγία των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(Οδηγία 92/43/ΕΟΚ),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181 περιοχές ως Ζώνες Ειδικής Προστασίας (ΖΕΠ) για τα πτηνά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79/409/ΕΟΚ, όπως κωδικοποιήθηκε με την Οδηγία 2009/147/ΕΚ) και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26 περιοχές ως ΤΚΣ/ΕΠΣ    </a:t>
            </a:r>
          </a:p>
          <a:p>
            <a:pPr algn="just"/>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Η </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συνολική επιφάνεια του δικτύου </a:t>
            </a:r>
            <a:r>
              <a:rPr lang="el-GR"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 2000 στην ξηρά ανέρχεται σε 36.000 km2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περίπου και καλύπτει </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27,3% της χερσαίας έκτασης της Ελλάδας</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Το </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θαλάσσιο τμήμα του δικτύου </a:t>
            </a:r>
            <a:r>
              <a:rPr lang="el-GR"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 2000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στην Ελλάδα καταλαμβάνει 23.000 km2 περίπου και καλύπτει </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22,3% της θαλάσσιας έκτασης της χώρας </a:t>
            </a:r>
          </a:p>
          <a:p>
            <a:pPr algn="just"/>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Πολλές από τις περιοχές του δικτύου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2000 προστατεύονται και από την εθνική νομοθεσία ως Εθνικοί Δρυμοί ή Αισθητικά Δάση αλλά και από το διεθνές δίκαιο, όπως οι υγρότοποι διεθνούς σημασίας κατά τη Σύμβαση </a:t>
            </a:r>
            <a:r>
              <a:rPr lang="el-GR" dirty="0" err="1">
                <a:solidFill>
                  <a:schemeClr val="bg2"/>
                </a:solidFill>
                <a:latin typeface="Calibri" panose="020F0502020204030204" pitchFamily="34" charset="0"/>
                <a:ea typeface="Calibri" panose="020F0502020204030204" pitchFamily="34" charset="0"/>
                <a:cs typeface="Calibri" panose="020F0502020204030204" pitchFamily="34" charset="0"/>
              </a:rPr>
              <a:t>Ραμσάρ</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1969F5D8-3BDA-6686-1577-26C9E019817E}"/>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2"/>
                </a:solidFill>
              </a:rPr>
              <a:t>6</a:t>
            </a:r>
          </a:p>
        </p:txBody>
      </p:sp>
    </p:spTree>
    <p:extLst>
      <p:ext uri="{BB962C8B-B14F-4D97-AF65-F5344CB8AC3E}">
        <p14:creationId xmlns:p14="http://schemas.microsoft.com/office/powerpoint/2010/main" val="226955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A18CC2-6B51-925C-FEB2-809437F9F455}"/>
              </a:ext>
            </a:extLst>
          </p:cNvPr>
          <p:cNvSpPr>
            <a:spLocks noGrp="1"/>
          </p:cNvSpPr>
          <p:nvPr>
            <p:ph type="title"/>
          </p:nvPr>
        </p:nvSpPr>
        <p:spPr>
          <a:xfrm>
            <a:off x="1141413" y="618518"/>
            <a:ext cx="9905998" cy="779976"/>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ΟΙ ΠΡΟΣΤΑΤΕΥΟΜΕΝΕΣ ΠΕΡΙΟΧΕΣ ΣΤΗΝ ΕΛΛΑΔΑ (Ι</a:t>
            </a:r>
            <a:r>
              <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rPr>
              <a:t>V</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Θέση περιεχομένου 4">
            <a:extLst>
              <a:ext uri="{FF2B5EF4-FFF2-40B4-BE49-F238E27FC236}">
                <a16:creationId xmlns:a16="http://schemas.microsoft.com/office/drawing/2014/main" id="{B97A7D59-D56B-6791-CAF9-647CD78EBE5E}"/>
              </a:ext>
            </a:extLst>
          </p:cNvPr>
          <p:cNvPicPr>
            <a:picLocks noGrp="1" noChangeAspect="1"/>
          </p:cNvPicPr>
          <p:nvPr>
            <p:ph idx="1"/>
          </p:nvPr>
        </p:nvPicPr>
        <p:blipFill>
          <a:blip r:embed="rId2"/>
          <a:stretch>
            <a:fillRect/>
          </a:stretch>
        </p:blipFill>
        <p:spPr>
          <a:xfrm>
            <a:off x="986118" y="1506072"/>
            <a:ext cx="3832411" cy="4733410"/>
          </a:xfrm>
        </p:spPr>
      </p:pic>
      <p:sp>
        <p:nvSpPr>
          <p:cNvPr id="7" name="TextBox 6">
            <a:extLst>
              <a:ext uri="{FF2B5EF4-FFF2-40B4-BE49-F238E27FC236}">
                <a16:creationId xmlns:a16="http://schemas.microsoft.com/office/drawing/2014/main" id="{AA648554-3E2A-9945-AD5F-9F5B5B4FA9D7}"/>
              </a:ext>
            </a:extLst>
          </p:cNvPr>
          <p:cNvSpPr txBox="1"/>
          <p:nvPr/>
        </p:nvSpPr>
        <p:spPr>
          <a:xfrm>
            <a:off x="5020234" y="1828800"/>
            <a:ext cx="5903259" cy="4278094"/>
          </a:xfrm>
          <a:prstGeom prst="rect">
            <a:avLst/>
          </a:prstGeom>
          <a:noFill/>
        </p:spPr>
        <p:txBody>
          <a:bodyPr wrap="square">
            <a:spAutoFit/>
          </a:bodyPr>
          <a:lstStyle/>
          <a:p>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Κατανομή των περιοχών του δικτύου «</a:t>
            </a:r>
            <a:r>
              <a:rPr lang="el-GR" sz="1800" b="1"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 2000» στον ελλαδικό χώρο</a:t>
            </a:r>
          </a:p>
          <a:p>
            <a:endParaRPr lang="el-GR" sz="1200" dirty="0">
              <a:ln>
                <a:solidFill>
                  <a:srgbClr val="F4F9FA"/>
                </a:solidFill>
              </a:ln>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Πηγή:</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https://www.ktimatologio.gr/</a:t>
            </a:r>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Η αρχική καταγραφή των τύπων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πραγματοποιήθηκε στην Ελλάδα την περίοδο 1999 - 2001 από το ΥΠΕΧΩΔΕ και αποτέλεσε την πρώτη χαρτογράφηση αυτού του είδους, δημιουργώντας αντίστοιχους θεματικούς χάρτες.</a:t>
            </a:r>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Το Ελληνικό Κτηματολόγιο, κατά την περίοδο 2013-2015, προχώρησε στον ακριβέστερο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γεωχωρικό</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προσδιορισμό των εξωτερικών ορίων και στην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επικαιροποίηση</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περιγραφή και οριοθέτηση των χερσαίων τύπων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οικοτόπων</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του δικτύου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2000», σε κλίμακα 1:5.000 με βάση τα ενιαία χαρτογραφικά υπόβαθρά του και δειγματοληψίες πεδίου, καθώς και στην ενημέρωση (συμπλήρωση και διόρθωση) της αρχικής βάσης δεδομένων</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algn="just"/>
            <a:r>
              <a:rPr lang="en-US" sz="1200" i="1" dirty="0">
                <a:solidFill>
                  <a:schemeClr val="bg2"/>
                </a:solidFill>
                <a:latin typeface="Calibri" panose="020F0502020204030204" pitchFamily="34" charset="0"/>
                <a:ea typeface="Calibri" panose="020F0502020204030204" pitchFamily="34" charset="0"/>
                <a:cs typeface="Calibri" panose="020F0502020204030204" pitchFamily="34" charset="0"/>
              </a:rPr>
              <a:t>(E</a:t>
            </a:r>
            <a:r>
              <a:rPr lang="el-GR" sz="1200" i="1" dirty="0" err="1">
                <a:solidFill>
                  <a:schemeClr val="bg2"/>
                </a:solidFill>
                <a:latin typeface="Calibri" panose="020F0502020204030204" pitchFamily="34" charset="0"/>
                <a:ea typeface="Calibri" panose="020F0502020204030204" pitchFamily="34" charset="0"/>
                <a:cs typeface="Calibri" panose="020F0502020204030204" pitchFamily="34" charset="0"/>
              </a:rPr>
              <a:t>ργο</a:t>
            </a:r>
            <a:r>
              <a:rPr lang="el-GR" sz="1200" i="1" dirty="0">
                <a:solidFill>
                  <a:schemeClr val="bg2"/>
                </a:solidFill>
                <a:latin typeface="Calibri" panose="020F0502020204030204" pitchFamily="34" charset="0"/>
                <a:ea typeface="Calibri" panose="020F0502020204030204" pitchFamily="34" charset="0"/>
                <a:cs typeface="Calibri" panose="020F0502020204030204" pitchFamily="34" charset="0"/>
              </a:rPr>
              <a:t> χαρτογράφησης «Ανάπτυξη υποδομής χωρικών δεδομένων μεγάλης κλίμακας (1:5000) για τις χερσαίες προστατευόμενες περιοχές του δικτύου «</a:t>
            </a:r>
            <a:r>
              <a:rPr lang="el-GR" sz="1200" i="1" dirty="0" err="1">
                <a:solidFill>
                  <a:schemeClr val="bg2"/>
                </a:solidFill>
                <a:latin typeface="Calibri" panose="020F0502020204030204" pitchFamily="34" charset="0"/>
                <a:ea typeface="Calibri" panose="020F0502020204030204" pitchFamily="34" charset="0"/>
                <a:cs typeface="Calibri" panose="020F0502020204030204" pitchFamily="34" charset="0"/>
              </a:rPr>
              <a:t>Νatura</a:t>
            </a:r>
            <a:r>
              <a:rPr lang="el-GR" sz="1200" i="1" dirty="0">
                <a:solidFill>
                  <a:schemeClr val="bg2"/>
                </a:solidFill>
                <a:latin typeface="Calibri" panose="020F0502020204030204" pitchFamily="34" charset="0"/>
                <a:ea typeface="Calibri" panose="020F0502020204030204" pitchFamily="34" charset="0"/>
                <a:cs typeface="Calibri" panose="020F0502020204030204" pitchFamily="34" charset="0"/>
              </a:rPr>
              <a:t> 2000»</a:t>
            </a:r>
            <a:r>
              <a:rPr lang="en-US" sz="1200" i="1"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algn="just"/>
            <a:endPar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Αναθεωρημένος εθνικός κατάλογος: ΚΥΑ 50743/2017 (ΦΕΚ Β’4432/15-12-2017)</a:t>
            </a:r>
          </a:p>
          <a:p>
            <a:endParaRPr lang="el-GR" dirty="0">
              <a:solidFill>
                <a:schemeClr val="accent2">
                  <a:lumMod val="50000"/>
                </a:schemeClr>
              </a:solidFill>
            </a:endParaRPr>
          </a:p>
        </p:txBody>
      </p:sp>
      <p:sp>
        <p:nvSpPr>
          <p:cNvPr id="8" name="Βέλος: Δεξιό 7">
            <a:extLst>
              <a:ext uri="{FF2B5EF4-FFF2-40B4-BE49-F238E27FC236}">
                <a16:creationId xmlns:a16="http://schemas.microsoft.com/office/drawing/2014/main" id="{C0F6F367-4B09-013F-1043-722359D8F103}"/>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2"/>
                </a:solidFill>
              </a:rPr>
              <a:t>7</a:t>
            </a:r>
          </a:p>
        </p:txBody>
      </p:sp>
    </p:spTree>
    <p:extLst>
      <p:ext uri="{BB962C8B-B14F-4D97-AF65-F5344CB8AC3E}">
        <p14:creationId xmlns:p14="http://schemas.microsoft.com/office/powerpoint/2010/main" val="283742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E71852-5E82-C9CE-1C26-65374D4A9D57}"/>
              </a:ext>
            </a:extLst>
          </p:cNvPr>
          <p:cNvSpPr>
            <a:spLocks noGrp="1"/>
          </p:cNvSpPr>
          <p:nvPr>
            <p:ph type="title"/>
          </p:nvPr>
        </p:nvSpPr>
        <p:spPr>
          <a:xfrm>
            <a:off x="1141413" y="618518"/>
            <a:ext cx="9905998" cy="636541"/>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ΟΙ ΠΡΟΣΤΑΤΕΥΟΜΕΝΕΣ ΠΕΡΙΟΧΕΣ ΣΤΗΝ ΕΛΛΑΔΑ (V)</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290BDE75-5C21-D272-304D-1A488E823B4A}"/>
              </a:ext>
            </a:extLst>
          </p:cNvPr>
          <p:cNvSpPr>
            <a:spLocks noGrp="1"/>
          </p:cNvSpPr>
          <p:nvPr>
            <p:ph idx="1"/>
          </p:nvPr>
        </p:nvSpPr>
        <p:spPr>
          <a:xfrm>
            <a:off x="1141412" y="1255059"/>
            <a:ext cx="9905999" cy="4536142"/>
          </a:xfrm>
        </p:spPr>
        <p:txBody>
          <a:bodyPr>
            <a:normAutofit fontScale="40000" lnSpcReduction="20000"/>
          </a:bodyPr>
          <a:lstStyle/>
          <a:p>
            <a:pPr>
              <a:buFont typeface="Wingdings" panose="05000000000000000000" pitchFamily="2" charset="2"/>
              <a:buChar char="q"/>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Οι 10 Υγρότοποι διεθνούς σημασίας (Σύμβαση </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Ραμσάρ</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οι οποίοι έχουν συνολική έκταση 1.635.100 στρέμματα (περί το 0,85% της χερσαίας έκτασης της χώρας):</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Δέλτα Έβρου</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Λίμνη Βιστωνίδα, Πόρτο-</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Λάγος</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Λίμνη </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Ισμαρίδα</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και παρακείμενες λιμνοθάλασσες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Δέλτα Νέστου και παρακείμενες λιμνοθάλασσες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Λίμνες Βόλβη και Κορώνεια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Τεχνητή λίμνη Κερκίνη</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Δέλτα Αξιού, Λουδία, Αλιάκμονα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Λίμνη Μικρή Πρέσπα</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Αμβρακικός κόλπος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Λιμνοθάλασσες Μεσολογγίου (Μ)*</a:t>
            </a:r>
          </a:p>
          <a:p>
            <a:pPr indent="4763">
              <a:buFont typeface="Wingdings" panose="05000000000000000000" pitchFamily="2" charset="2"/>
              <a:buChar char="ü"/>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Λιμνοθάλασσες </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Κοτυχίου</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(Μ)* </a:t>
            </a:r>
          </a:p>
          <a:p>
            <a:pPr>
              <a:buFont typeface="Wingdings" panose="05000000000000000000" pitchFamily="2" charset="2"/>
              <a:buChar char="q"/>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Με (Μ) σημειώνονται οι υγρότοποι που περιλαμβάνονται στον κατάλογο </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Μοντρέ</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δηλαδή την «μαύρη λίστα» της Σύμβασης </a:t>
            </a:r>
            <a:r>
              <a:rPr lang="el-GR" sz="2900" dirty="0" err="1">
                <a:solidFill>
                  <a:schemeClr val="bg2"/>
                </a:solidFill>
                <a:latin typeface="Calibri" panose="020F0502020204030204" pitchFamily="34" charset="0"/>
                <a:ea typeface="Calibri" panose="020F0502020204030204" pitchFamily="34" charset="0"/>
                <a:cs typeface="Calibri" panose="020F0502020204030204" pitchFamily="34" charset="0"/>
              </a:rPr>
              <a:t>Ραμσάρ</a:t>
            </a: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 στην οποία εντάσσονται οι υγρότοποι η οικολογική κατάσταση των οποίων κρίνεται ιδιαίτερα ανησυχητική</a:t>
            </a:r>
          </a:p>
          <a:p>
            <a:pPr>
              <a:buFont typeface="Wingdings" panose="05000000000000000000" pitchFamily="2" charset="2"/>
              <a:buChar char="q"/>
            </a:pPr>
            <a:r>
              <a:rPr lang="el-GR" sz="2900" dirty="0">
                <a:solidFill>
                  <a:schemeClr val="bg2"/>
                </a:solidFill>
                <a:latin typeface="Calibri" panose="020F0502020204030204" pitchFamily="34" charset="0"/>
                <a:ea typeface="Calibri" panose="020F0502020204030204" pitchFamily="34" charset="0"/>
                <a:cs typeface="Calibri" panose="020F0502020204030204" pitchFamily="34" charset="0"/>
              </a:rPr>
              <a:t>Επίσης, μέχρι το 2019, είχαν χαρακτηρισθεί 603 περιοχές ως Καταφύγια Άγριας Ζωής (καταφύγια θηραμάτων)</a:t>
            </a:r>
          </a:p>
          <a:p>
            <a:endParaRPr lang="en-US" dirty="0"/>
          </a:p>
        </p:txBody>
      </p:sp>
      <p:sp>
        <p:nvSpPr>
          <p:cNvPr id="4" name="Βέλος: Δεξιό 3">
            <a:extLst>
              <a:ext uri="{FF2B5EF4-FFF2-40B4-BE49-F238E27FC236}">
                <a16:creationId xmlns:a16="http://schemas.microsoft.com/office/drawing/2014/main" id="{F1796003-9D6D-A0EC-EC65-C739B3187F02}"/>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2"/>
                </a:solidFill>
              </a:rPr>
              <a:t>8</a:t>
            </a:r>
          </a:p>
        </p:txBody>
      </p:sp>
    </p:spTree>
    <p:extLst>
      <p:ext uri="{BB962C8B-B14F-4D97-AF65-F5344CB8AC3E}">
        <p14:creationId xmlns:p14="http://schemas.microsoft.com/office/powerpoint/2010/main" val="277863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CFEDDF-70D6-A9A2-8A05-873A4443582E}"/>
              </a:ext>
            </a:extLst>
          </p:cNvPr>
          <p:cNvSpPr>
            <a:spLocks noGrp="1"/>
          </p:cNvSpPr>
          <p:nvPr>
            <p:ph type="title"/>
          </p:nvPr>
        </p:nvSpPr>
        <p:spPr>
          <a:xfrm>
            <a:off x="1141413" y="618518"/>
            <a:ext cx="9905998" cy="448281"/>
          </a:xfrm>
        </p:spPr>
        <p:txBody>
          <a:bodyPr>
            <a:normAutofit/>
          </a:bodyPr>
          <a:lstStyle/>
          <a:p>
            <a:pPr algn="ct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Δ. ΚΑΤΗΓΟΡΙΕΣ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προστατευομενων</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περιοχων</a:t>
            </a:r>
            <a:r>
              <a:rPr 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(Ι)</a:t>
            </a:r>
            <a:endParaRPr lang="en-US"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7CBD17C5-7666-1D95-C749-B775286B2CFD}"/>
              </a:ext>
            </a:extLst>
          </p:cNvPr>
          <p:cNvSpPr>
            <a:spLocks noGrp="1"/>
          </p:cNvSpPr>
          <p:nvPr>
            <p:ph idx="1"/>
          </p:nvPr>
        </p:nvSpPr>
        <p:spPr>
          <a:xfrm>
            <a:off x="1141412" y="1222744"/>
            <a:ext cx="9905999" cy="5393209"/>
          </a:xfrm>
        </p:spPr>
        <p:txBody>
          <a:bodyPr>
            <a:normAutofit/>
          </a:bodyPr>
          <a:lstStyle/>
          <a:p>
            <a:pPr marL="0" indent="0" algn="just">
              <a:lnSpc>
                <a:spcPct val="90000"/>
              </a:lnSpc>
              <a:buNone/>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Σύμφωνα με το </a:t>
            </a: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άρθρο 19 του Ν. 1650/1986</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όπως τροποποιήθηκε με τους Ν. 3937/2011 και 4685/2020, οι περιοχές που εντάσσονται στο εθνικό σύστημα προστατευόμενων περιοχών μπορεί  να χαρακτηρίζονται ως: </a:t>
            </a:r>
          </a:p>
          <a:p>
            <a:pPr marL="287338" indent="0" algn="just">
              <a:lnSpc>
                <a:spcPct val="90000"/>
              </a:lnSpc>
              <a:buNone/>
            </a:pP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1) Περιοχές προστασίας της βιοποικιλότητας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περιοχές με καταγεγραμμένη παρουσία τύπων φυσικών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οικοτόπων</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και ειδών διεθνούς,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ενωσιακής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σημασίας ή/και ελληνικού ενδιαφέροντος που χρήζουν προστασίας και διατήρησης (όλες οι περιοχές του δικτύου </a:t>
            </a:r>
            <a:r>
              <a:rPr lang="en-US" sz="1400" dirty="0">
                <a:solidFill>
                  <a:srgbClr val="002060"/>
                </a:solidFill>
                <a:latin typeface="Calibri" panose="020F0502020204030204" pitchFamily="34" charset="0"/>
                <a:ea typeface="Calibri" panose="020F0502020204030204" pitchFamily="34" charset="0"/>
                <a:cs typeface="Calibri" panose="020F0502020204030204" pitchFamily="34" charset="0"/>
              </a:rPr>
              <a:t>Natura 2000</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χαρακτηρίζονται ως περιοχές προστασίας της βιοποικιλότητας)</a:t>
            </a:r>
          </a:p>
          <a:p>
            <a:pPr marL="287338" indent="0" algn="just">
              <a:lnSpc>
                <a:spcPct val="90000"/>
              </a:lnSpc>
              <a:buNone/>
            </a:pP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2) Εθνικά πάρκα </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(χερσαία, θαλάσσια ή μικτού χαρακτήρα): μεγάλες σε έκταση περιοχές στις οποίες λαμβάνουν χώρα οικολογικές λειτουργίες ευρείας κλίμακας με χαρακτηριστικά είδη και τύπους φυσικών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οικοτόπων</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ενωσιακής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σημασίας ή/και ελληνικού ενδιαφέροντος – στην κατηγορία των εθνικών πάρκων μπορεί να υπαχθούν και οι εθνικοί δρυμοί και οι υγρότοποι διεθνούς ενδιαφέροντος της Σύμβασης </a:t>
            </a:r>
            <a:r>
              <a:rPr lang="el-GR" sz="1400" dirty="0" err="1">
                <a:solidFill>
                  <a:srgbClr val="002060"/>
                </a:solidFill>
                <a:latin typeface="Calibri" panose="020F0502020204030204" pitchFamily="34" charset="0"/>
                <a:ea typeface="Calibri" panose="020F0502020204030204" pitchFamily="34" charset="0"/>
                <a:cs typeface="Calibri" panose="020F0502020204030204" pitchFamily="34" charset="0"/>
              </a:rPr>
              <a:t>Ραμσάρ</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287338" indent="0" algn="just">
              <a:lnSpc>
                <a:spcPct val="90000"/>
              </a:lnSpc>
              <a:buNone/>
            </a:pP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3) Καταφύγια άγριας ζωής</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περιοχές που αξιολογούνται ως κατάλληλες για την ανάπτυξη πληθυσμών της άγριας πανίδας και χλωρίδας ή ως βιότοποι αναπαραγωγής, διατροφής, διαχείμασης ειδών της άγριας πανίδας, ή ως περιοχές αναπαραγωγής ψαριών και συγκέντρωσης γόνου</a:t>
            </a:r>
          </a:p>
          <a:p>
            <a:pPr marL="287338" indent="0" algn="just">
              <a:lnSpc>
                <a:spcPct val="90000"/>
              </a:lnSpc>
              <a:buNone/>
            </a:pPr>
            <a:r>
              <a:rPr lang="el-GR" sz="1400" b="1" dirty="0">
                <a:solidFill>
                  <a:srgbClr val="002060"/>
                </a:solidFill>
                <a:latin typeface="Calibri" panose="020F0502020204030204" pitchFamily="34" charset="0"/>
                <a:ea typeface="Calibri" panose="020F0502020204030204" pitchFamily="34" charset="0"/>
                <a:cs typeface="Calibri" panose="020F0502020204030204" pitchFamily="34" charset="0"/>
              </a:rPr>
              <a:t>4) Προστατευόμενα τοπία και προστατευόμενοι φυσικοί σχηματισμοί</a:t>
            </a: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 λειτουργικά τμήματα της φύσης ή μεμονωμένα δημιουργήματά της που έχουν ιδιαίτερη οικολογική, γεωλογική ή γεωμορφολογική αξία ή συμβάλλουν στη διατήρηση των φυσικών διεργασιών και στην προστασία φυσικών πόρων (π.χ. δέντρα, συστάδες δέντρων και θάμνων, παρόχθια και παράκτια βλάστηση, φυσικοί φράχτες, καταρράκτες, πηγές, φαράγγια, θίνες, ύφαλοι, σπηλιές, απολιθωμένα δάση, παλαιοντολογικά ευρήματα, κοραλλιογενείς γεωμορφολογικοί σχηματισμοί κ.ά.)</a:t>
            </a:r>
          </a:p>
          <a:p>
            <a:pPr marL="287338" indent="0" algn="just">
              <a:lnSpc>
                <a:spcPct val="90000"/>
              </a:lnSpc>
              <a:buNone/>
            </a:pPr>
            <a:r>
              <a:rPr lang="el-GR" sz="1400" dirty="0">
                <a:solidFill>
                  <a:srgbClr val="002060"/>
                </a:solidFill>
                <a:latin typeface="Calibri" panose="020F0502020204030204" pitchFamily="34" charset="0"/>
                <a:ea typeface="Calibri" panose="020F0502020204030204" pitchFamily="34" charset="0"/>
                <a:cs typeface="Calibri" panose="020F0502020204030204" pitchFamily="34" charset="0"/>
              </a:rPr>
              <a:t>Οι υπό στοιχεία 2, 3 και 4 κατηγορίες περιοχών μπορεί είτε να συμπίπτουν με τις περιοχές υπό στοιχείο 1, είτε να περικλείουν μία ή περισσότερες από αυτές, είτε να τοποθετούνται εντός ή εκτός αυτών</a:t>
            </a:r>
          </a:p>
          <a:p>
            <a:endParaRPr lang="en-US" dirty="0"/>
          </a:p>
        </p:txBody>
      </p:sp>
      <p:sp>
        <p:nvSpPr>
          <p:cNvPr id="4" name="Βέλος: Δεξιό 3">
            <a:extLst>
              <a:ext uri="{FF2B5EF4-FFF2-40B4-BE49-F238E27FC236}">
                <a16:creationId xmlns:a16="http://schemas.microsoft.com/office/drawing/2014/main" id="{4862AF5D-4737-B112-7F93-7DC69D26C439}"/>
              </a:ext>
            </a:extLst>
          </p:cNvPr>
          <p:cNvSpPr/>
          <p:nvPr/>
        </p:nvSpPr>
        <p:spPr>
          <a:xfrm>
            <a:off x="0" y="618518"/>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9</a:t>
            </a:r>
            <a:endParaRPr lang="en-US" b="1" dirty="0">
              <a:solidFill>
                <a:schemeClr val="bg2"/>
              </a:solidFill>
            </a:endParaRPr>
          </a:p>
        </p:txBody>
      </p:sp>
    </p:spTree>
    <p:extLst>
      <p:ext uri="{BB962C8B-B14F-4D97-AF65-F5344CB8AC3E}">
        <p14:creationId xmlns:p14="http://schemas.microsoft.com/office/powerpoint/2010/main" val="3858136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3263</TotalTime>
  <Words>4213</Words>
  <Application>Microsoft Office PowerPoint</Application>
  <PresentationFormat>Ευρεία οθόνη</PresentationFormat>
  <Paragraphs>265</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Calibri</vt:lpstr>
      <vt:lpstr>Tw Cen MT</vt:lpstr>
      <vt:lpstr>Wingdings</vt:lpstr>
      <vt:lpstr>Wingdings 3</vt:lpstr>
      <vt:lpstr>Κύκλωμα</vt:lpstr>
      <vt:lpstr>ΔΙΚΑΙΟ ΠΟΛΕΟΔΟΜΙΑΣ-ΧΩΡΟΤΑΞΙΑΣ ΚΑΙ ΠΕΡΙΒΑΛΛΟΝΤΟΣ ΙΙ  </vt:lpstr>
      <vt:lpstr> Α. ΕΝΝΟΙΟΛΟΓΙΚΟΙ ΠΡΟΣΔΙΟΡΙΣΜΟΙ  </vt:lpstr>
      <vt:lpstr>Β. ΝΟΜΙΚΟ ΠΛΑΙΣΙΟ για την προστασΙα της βιοποικιλοτητασ</vt:lpstr>
      <vt:lpstr>Γ. ΟΙ ΠΡΟΣΤΑΤΕΥΟΜΕΝΕΣ ΠΕΡΙΟΧΕΣ ΣΤΗΝ ΕΛΛΑΔΑ (Ι)</vt:lpstr>
      <vt:lpstr>ΟΙ ΠΡΟΣΤΑΤΕΥΟΜΕΝΕΣ ΠΕΡΙΟΧΕΣ ΣΤΗΝ ΕΛΛΑΔΑ (ΙΙ)</vt:lpstr>
      <vt:lpstr>ΟΙ ΠΡΟΣΤΑΤΕΥΟΜΕΝΕΣ ΠΕΡΙΟΧΕΣ ΣΤΗΝ ΕΛΛΑΔΑ (ΙΙΙ)</vt:lpstr>
      <vt:lpstr>ΟΙ ΠΡΟΣΤΑΤΕΥΟΜΕΝΕΣ ΠΕΡΙΟΧΕΣ ΣΤΗΝ ΕΛΛΑΔΑ (ΙV)</vt:lpstr>
      <vt:lpstr>ΟΙ ΠΡΟΣΤΑΤΕΥΟΜΕΝΕΣ ΠΕΡΙΟΧΕΣ ΣΤΗΝ ΕΛΛΑΔΑ (V)</vt:lpstr>
      <vt:lpstr>Δ. ΚΑΤΗΓΟΡΙΕΣ προστατευομενων περιοχων (Ι)</vt:lpstr>
      <vt:lpstr>Κατηγοριεσ προστατευομενων περιοχων:  διαβαθμισμενη προστασια κατά ζωνεσ (ιι) </vt:lpstr>
      <vt:lpstr>Ε. ΕργαλεΙα για τον χαρακτηρισμΟ, τη ρΥθμιση ΚΑΙ τη διαχεΙριση των προστατευΟμενων περιοχών</vt:lpstr>
      <vt:lpstr>Γενικες και ειδικες κατηγοριες χρησεων σε περιοχες προστασιας της φυσης και του τοπιου  (Π.Δ. 59/2018)</vt:lpstr>
      <vt:lpstr>ΣΤ. Δικτυο natura 2000 (I)</vt:lpstr>
      <vt:lpstr>ΥΠΟΧΡΕΩΣΕΙΣ ΚΡΑΤΩΝ-ΜΕΛΩΝ (II)</vt:lpstr>
      <vt:lpstr>Άρθρο 6 της ΟδηγΙας 92/43/ΕΟΚ (ΙΙΙ)</vt:lpstr>
      <vt:lpstr>Η ΕΙΔΙΚΗ ΟΙΚΟΛΟΓΙΚΗ ΑΞΙΟΛΟΓΗΣΗ</vt:lpstr>
      <vt:lpstr>Περιορισμοι της ιδιοκτησιασ για την προστασια του φυσικου περιβαλλοντοσ και δικαιωμα αποζημιωσησ</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 ΠΟΛΕΟΔΟΜΙΑΣ ΧΩΡΟΤΑΞΙΑΣ &amp;ΠΕΡΙΒΑΛΛΟΝΤΟΣ ΙΙ</dc:title>
  <dc:creator>Stamatiou Konstantina</dc:creator>
  <cp:lastModifiedBy>κωνσταντινα σταματιου</cp:lastModifiedBy>
  <cp:revision>307</cp:revision>
  <dcterms:created xsi:type="dcterms:W3CDTF">2023-11-01T21:01:17Z</dcterms:created>
  <dcterms:modified xsi:type="dcterms:W3CDTF">2024-11-28T22:15:54Z</dcterms:modified>
</cp:coreProperties>
</file>