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56" r:id="rId15"/>
    <p:sldId id="357" r:id="rId16"/>
    <p:sldId id="358" r:id="rId17"/>
    <p:sldId id="359" r:id="rId18"/>
    <p:sldId id="360" r:id="rId19"/>
    <p:sldId id="361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3B60-B012-B16F-589E-FD6C49162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579AD-8899-7F0A-9643-EAF37967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9828-84B6-12D9-1A34-FD44341A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CB150-9001-6A2C-E449-54AF7564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553-27E4-C693-BD45-B40956F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DB96-C4FB-5173-B888-D2A1083C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51DC8-531B-A866-0566-041CB03E4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F59BF-5036-43EF-DA1D-364C1B20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AA89-6E39-9922-F59F-D8B1BA98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43426-6D49-DEB6-0E11-C7E68F29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76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693CF-CAAB-5E68-D9E0-2B93BBA06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32223-033E-D72C-803E-574A974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16F2-FCB1-8868-E642-813D3422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2C043-D950-A4EA-4943-EE623DA8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ED9D-A7FC-ACFE-FFCD-154EF70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06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142F-FB79-6339-FC5D-B51C1B2E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3446C-4163-52CE-714D-D40C1D3A8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88F25-09A1-03F1-6116-77ED4EF5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80240-734D-F6C3-A3A4-F611D28A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2F10B-F0CC-87BD-E849-CCE4D38A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02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A3A1-3E94-2D14-445D-657EF7D6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30CEC-4DCE-D0D5-A52C-FC34043B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A9285-D116-0859-D301-E927A6BF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C353-173B-63F3-1E1A-17DD3022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8B55B-52B5-7F3F-DE5D-BCEBCA5C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81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F313-4889-D89D-1063-EDE4C8ED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C7751-B78B-91BD-5DAD-1DEB187CC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42244-5683-AD5D-7DDA-CEF523AD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1CC02-C838-7C8C-B367-BB9BFAEA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9D0F6-0A8F-5EDA-FA22-6CB10AB9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5DE5C-4287-29D2-3F41-B21575DD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2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B64F-D382-C674-87F5-0D0E826A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3E404-0367-4748-5BF4-5D8E57812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1A29E-5925-551F-EC66-8E58AFD34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8FED1-D521-090A-32F0-43F24BB5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C96C2-06F1-56D2-C91F-A5FF64304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51847-D574-9B17-8572-FBDE54AB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98DB7-9A5C-5F5E-8D32-EEFD68D6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DA08E6-2C4D-CF40-DC79-775D213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565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1FAB-8FEA-1A6E-9488-B0E40333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136A51-78F1-5811-AE74-18C3CB3E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9CF84-A1D0-E7FA-ACCB-517F1F0E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348F6-6129-F99C-78DB-B38584E5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550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B7EBD-6DFA-43B2-B5B4-F432E8C8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DBE85-B181-66D7-DDAB-F4AA87B5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4AAF6-1F86-29AC-43EA-224CC122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87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5B00-344A-5EF6-0CE0-EDA4595E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00AE-A188-4696-B5BE-529E5BB0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969CA-E4EE-4E72-490A-7DAA1D0C7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76AEA-35A2-EC47-B1E7-2F6DCDCC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25BAA-026C-337F-437D-22336C8D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D962C-7663-4666-7965-0C30C0BC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44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1ECA-50F9-D96B-98BE-C93E0CC3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5B061-EC1E-5CD6-F149-C2B7A54BD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01CA1-F315-8208-0576-8EB764B62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A44CB-C639-683A-4878-7FD7B6DA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E7950-C6EB-037B-BC50-1C4AF002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2F3E-7B65-10E0-C60B-6F5A62A9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910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5547AE-6081-83B4-083B-470A2E3B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FDBAC-63B1-8B86-2820-B4C5568A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39539-F4CA-0F2E-256A-CBDCC7A8F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BAAF18-9753-4D9E-AD03-CFB129A76874}" type="datetimeFigureOut">
              <a:rPr lang="el-GR" smtClean="0"/>
              <a:t>10/3/2024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51C3B-37B2-2E09-6473-6FF0E4C29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C683-460D-46A5-FF2B-28D4E613D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D6509-4BFC-4118-BBB6-BD43637453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7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98E5-20E7-CE44-2071-DF9E21B9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δόσεων φαρμάκων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F1E28-F1C2-1CAD-1BFE-ADBB8A92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δόσεις των φαρμακευτικών ουσιών συχνότερα εκφράζονται ως </a:t>
            </a:r>
            <a:r>
              <a:rPr lang="en-US" dirty="0"/>
              <a:t>mg(</a:t>
            </a:r>
            <a:r>
              <a:rPr lang="el-GR" dirty="0"/>
              <a:t>δραστικής ουσίας)/</a:t>
            </a:r>
            <a:r>
              <a:rPr lang="en-US" dirty="0"/>
              <a:t>kg(</a:t>
            </a:r>
            <a:r>
              <a:rPr lang="el-GR" dirty="0"/>
              <a:t>σωματικού βάρους)</a:t>
            </a:r>
          </a:p>
          <a:p>
            <a:r>
              <a:rPr lang="el-GR" dirty="0"/>
              <a:t>Για να βρούμε τη συνολική ποσότητα δραστικής ουσίας που πρέπει να πάρει ένας ασθενής πολλαπλασιάζουμε τη δόση με το σωματικό βάρους του ασθενούς σε κιλά</a:t>
            </a:r>
          </a:p>
          <a:p>
            <a:r>
              <a:rPr lang="el-GR" dirty="0"/>
              <a:t>π.χ. η δόση της </a:t>
            </a:r>
            <a:r>
              <a:rPr lang="el-GR" dirty="0" err="1"/>
              <a:t>ενροφλοξασίνης</a:t>
            </a:r>
            <a:r>
              <a:rPr lang="el-GR" dirty="0"/>
              <a:t> στο σκύλο είναι 5 </a:t>
            </a:r>
            <a:r>
              <a:rPr lang="en-US" dirty="0"/>
              <a:t>mg/kg</a:t>
            </a:r>
          </a:p>
          <a:p>
            <a:r>
              <a:rPr lang="el-GR" dirty="0"/>
              <a:t>Ένας σκύλος 15 κιλών χρειάζεται 5</a:t>
            </a:r>
            <a:r>
              <a:rPr lang="en-US" dirty="0"/>
              <a:t>x15=</a:t>
            </a:r>
            <a:r>
              <a:rPr lang="el-GR" dirty="0"/>
              <a:t>75 </a:t>
            </a:r>
            <a:r>
              <a:rPr lang="en-US" dirty="0"/>
              <a:t>mg </a:t>
            </a:r>
            <a:r>
              <a:rPr lang="el-GR" dirty="0" err="1"/>
              <a:t>ενροφλοξασίνης</a:t>
            </a:r>
            <a:endParaRPr lang="el-GR" dirty="0"/>
          </a:p>
          <a:p>
            <a:endParaRPr lang="en-US" dirty="0"/>
          </a:p>
          <a:p>
            <a:r>
              <a:rPr lang="el-GR" dirty="0"/>
              <a:t>Εάν συναντήσετε δόση σε </a:t>
            </a:r>
            <a:r>
              <a:rPr lang="en-US" dirty="0"/>
              <a:t>mg/</a:t>
            </a:r>
            <a:r>
              <a:rPr lang="en-US" dirty="0" err="1"/>
              <a:t>lb</a:t>
            </a:r>
            <a:r>
              <a:rPr lang="en-US" dirty="0"/>
              <a:t>, 1kg=2.2lb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763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17F97-259C-DE79-4A95-35B0EF5D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Προσοχή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047F7-413C-A390-47CF-0796377FC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Τα χάπια κόβονται σε τμήματα μόνο όταν είναι χαραγμένα</a:t>
            </a:r>
          </a:p>
          <a:p>
            <a:r>
              <a:rPr lang="el-GR" dirty="0"/>
              <a:t>Μόνο τότε είμαστε σίγουροι ότι η δραστική ουσία είναι ισόποσα μοιρασμένη στα τμήματα του χαπιού</a:t>
            </a:r>
          </a:p>
          <a:p>
            <a:r>
              <a:rPr lang="el-GR" dirty="0"/>
              <a:t>Ένα χάπι που δεν είναι χαραγμένο περιέχει σίγουρα στο σύνολό του την ποσότητα που αναγράφει, αλλά εάν το κόψουμε στα 2 δεν είναι καθόλου βέβαιο ότι το μισό χάπι θα περιέχει την μισή ποσότητα</a:t>
            </a:r>
          </a:p>
          <a:p>
            <a:r>
              <a:rPr lang="el-GR" dirty="0"/>
              <a:t>Οι κάψουλες, όπως και τα δισκία με επικάλυψη, δεν μπορούν να μοιραστούν, όπως επίσης δεν πρέπει να χορηγούνται χωρίς τη θήκη. Η θήκη/επικάλυψη χρειάζεται γιατί προστατεύει τη δραστική ουσία από το γαστρικό υγρό ώστε να φτάσει και να </a:t>
            </a:r>
            <a:r>
              <a:rPr lang="el-GR" dirty="0" err="1"/>
              <a:t>απορροφηθεί</a:t>
            </a:r>
            <a:r>
              <a:rPr lang="el-GR" dirty="0"/>
              <a:t> από το </a:t>
            </a:r>
            <a:r>
              <a:rPr lang="el-GR" dirty="0" err="1"/>
              <a:t>λ.έντερο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673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D2B4-9C1A-01CB-AC3D-DF7C1353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Πόσιμο εναιώρημα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6FB8-71A5-D604-0660-F12EAA341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σιρόπια συνήθως πωλούνται ως σκόνη και χρειάζονται ανασύσταση πριν τη χορήγηση</a:t>
            </a:r>
          </a:p>
          <a:p>
            <a:r>
              <a:rPr lang="el-GR" dirty="0"/>
              <a:t>Δεν είναι σταθερά διαλύματα, όπως αυτά για ενέσιμη χορήγηση, χρειάζονται καλή ανακίνηση πριν από κάθε χορήγηση (για να διαμοιραστεί η δραστική ουσία σε όλον το όγκο ώστε να μείνει σταθερή η περιεκτικότητα/</a:t>
            </a:r>
            <a:r>
              <a:rPr lang="en-US" dirty="0"/>
              <a:t>ml) </a:t>
            </a:r>
            <a:r>
              <a:rPr lang="el-GR" dirty="0"/>
              <a:t>και δεν έχουν μεγάλη διάρκεια ζωής (≈ 1 εβδομάδα)</a:t>
            </a:r>
          </a:p>
          <a:p>
            <a:r>
              <a:rPr lang="el-GR" dirty="0"/>
              <a:t>Η περιεκτικότητα συνήθως αναγράφεται ως </a:t>
            </a:r>
            <a:r>
              <a:rPr lang="en-US" dirty="0"/>
              <a:t>mg/5ml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91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B85D-91C1-AD93-26C5-6D711799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Γέλες</a:t>
            </a:r>
            <a:r>
              <a:rPr lang="el-GR" dirty="0"/>
              <a:t> (</a:t>
            </a:r>
            <a:r>
              <a:rPr lang="en-US" dirty="0"/>
              <a:t>oral gel)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8F98-D976-07C8-AC8C-72DE09F00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Κυκλοφορούν συγκεκριμένα προαναισθητικά φάρμακα σε μορφή </a:t>
            </a:r>
            <a:r>
              <a:rPr lang="el-GR" dirty="0" err="1"/>
              <a:t>γέλης</a:t>
            </a:r>
            <a:r>
              <a:rPr lang="el-GR" dirty="0"/>
              <a:t> για χορήγηση στο στόμα</a:t>
            </a:r>
          </a:p>
          <a:p>
            <a:r>
              <a:rPr lang="el-GR" dirty="0"/>
              <a:t>Προσοχή, δεν είναι για κατάποση, η δραστική ουσία απορροφάται από το στοματικό βλεννογόνο</a:t>
            </a:r>
          </a:p>
          <a:p>
            <a:r>
              <a:rPr lang="el-GR" dirty="0"/>
              <a:t>Η δοσολογία συνήθως αναγράφεται ως </a:t>
            </a:r>
            <a:r>
              <a:rPr lang="en-US" dirty="0"/>
              <a:t>mg/gr </a:t>
            </a:r>
            <a:r>
              <a:rPr lang="el-GR" dirty="0"/>
              <a:t>ή </a:t>
            </a:r>
            <a:r>
              <a:rPr lang="en-US" dirty="0"/>
              <a:t>mg/ml </a:t>
            </a:r>
            <a:r>
              <a:rPr lang="el-GR" dirty="0" err="1"/>
              <a:t>γέλης</a:t>
            </a:r>
            <a:r>
              <a:rPr lang="el-GR" dirty="0"/>
              <a:t> και η συσκευασία είναι με τη μορφή σύριγγας με διαβαθμισμένο έμβολο</a:t>
            </a:r>
          </a:p>
        </p:txBody>
      </p:sp>
      <p:pic>
        <p:nvPicPr>
          <p:cNvPr id="5" name="Picture 4" descr="A syringe and a container&#10;&#10;Description automatically generated">
            <a:extLst>
              <a:ext uri="{FF2B5EF4-FFF2-40B4-BE49-F238E27FC236}">
                <a16:creationId xmlns:a16="http://schemas.microsoft.com/office/drawing/2014/main" id="{8B7EC5E9-6559-93A1-80ED-4FDBA7130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16777"/>
            <a:ext cx="4560425" cy="2323783"/>
          </a:xfrm>
          <a:prstGeom prst="rect">
            <a:avLst/>
          </a:prstGeom>
        </p:spPr>
      </p:pic>
      <p:pic>
        <p:nvPicPr>
          <p:cNvPr id="7" name="Picture 6" descr="A hand holding a white syringe&#10;&#10;Description automatically generated">
            <a:extLst>
              <a:ext uri="{FF2B5EF4-FFF2-40B4-BE49-F238E27FC236}">
                <a16:creationId xmlns:a16="http://schemas.microsoft.com/office/drawing/2014/main" id="{63CF1318-7B76-F178-3D14-ED55B62B1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13" y="4416777"/>
            <a:ext cx="5056087" cy="244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8AD6-C3D7-7CCB-BA96-C0E744EB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Διαδερμικά</a:t>
            </a:r>
            <a:r>
              <a:rPr lang="el-GR"/>
              <a:t> επιθέματα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C17D-1646-C4EB-99F1-9A770E8C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Πρόκειται για αυτοκόλλητα επιθέματα που απελευθερώνουν μία φαρμακευτική ουσία με σταθερό ρυθμό, η οποία απορροφάται </a:t>
            </a:r>
            <a:r>
              <a:rPr lang="el-GR" dirty="0" err="1"/>
              <a:t>διαδερμικά</a:t>
            </a:r>
            <a:endParaRPr lang="el-GR" dirty="0"/>
          </a:p>
          <a:p>
            <a:r>
              <a:rPr lang="el-GR" dirty="0"/>
              <a:t>Δεν μπορεί να εφαρμοστεί με όλες τις ουσίες γιατί δεν μπορούν όλες οι ουσίες να διαπεράσουν το φραγμό της επιδερμίδας (</a:t>
            </a:r>
            <a:r>
              <a:rPr lang="el-GR" dirty="0" err="1"/>
              <a:t>μικρομοριακές</a:t>
            </a:r>
            <a:r>
              <a:rPr lang="el-GR" dirty="0"/>
              <a:t> ουσίες)</a:t>
            </a:r>
          </a:p>
          <a:p>
            <a:r>
              <a:rPr lang="el-GR" dirty="0"/>
              <a:t>Συνήθως περιέχουν μία «δεξαμενή» φαρμάκου κάτω από μία διαπερατή μεμβράνη ή αλλεπάλληλες στρώσεις σε υλικό που λιώνει από τη θερμοκρασία του σώματος</a:t>
            </a:r>
            <a:endParaRPr lang="en-US" dirty="0"/>
          </a:p>
          <a:p>
            <a:r>
              <a:rPr lang="el-GR" dirty="0"/>
              <a:t>Η περιεκτικότητα περιγράφεται ως δόση/χρόνο (πχ. </a:t>
            </a:r>
            <a:r>
              <a:rPr lang="en-US" dirty="0"/>
              <a:t>mg/h, </a:t>
            </a:r>
            <a:r>
              <a:rPr lang="el-GR" dirty="0"/>
              <a:t>μ</a:t>
            </a:r>
            <a:r>
              <a:rPr lang="en-US" dirty="0"/>
              <a:t>gr/h, </a:t>
            </a:r>
            <a:r>
              <a:rPr lang="en-US" dirty="0" err="1"/>
              <a:t>mgr</a:t>
            </a:r>
            <a:r>
              <a:rPr lang="en-US" dirty="0"/>
              <a:t>/16h </a:t>
            </a:r>
            <a:r>
              <a:rPr lang="el-GR" dirty="0"/>
              <a:t>κοκ)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7404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7C87-5748-1503-20C5-D20B1150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Επιθέματα </a:t>
            </a:r>
            <a:r>
              <a:rPr lang="el-GR" dirty="0" err="1"/>
              <a:t>φαιντανύλης</a:t>
            </a:r>
            <a:r>
              <a:rPr lang="el-GR" dirty="0"/>
              <a:t> (</a:t>
            </a:r>
            <a:r>
              <a:rPr lang="en-US" dirty="0" err="1"/>
              <a:t>Durogesic</a:t>
            </a:r>
            <a:r>
              <a:rPr lang="en-US" dirty="0"/>
              <a:t>™)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BB4A0-5EAA-DDF2-9FFA-61DBF5F98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μακροχρόνια, </a:t>
            </a:r>
            <a:r>
              <a:rPr lang="el-GR" dirty="0" err="1"/>
              <a:t>περιεγχειρητική</a:t>
            </a:r>
            <a:r>
              <a:rPr lang="el-GR" dirty="0"/>
              <a:t> ή όχι, αναλγησία</a:t>
            </a:r>
          </a:p>
          <a:p>
            <a:r>
              <a:rPr lang="el-GR" dirty="0"/>
              <a:t>12, 25, 50, 75 και 100 μ</a:t>
            </a:r>
            <a:r>
              <a:rPr lang="en-US" dirty="0"/>
              <a:t>gr/h</a:t>
            </a:r>
          </a:p>
          <a:p>
            <a:r>
              <a:rPr lang="el-GR" dirty="0"/>
              <a:t>Η δόση για το σκύλο και τη γάτα είναι ≈4 μ</a:t>
            </a:r>
            <a:r>
              <a:rPr lang="en-US" dirty="0"/>
              <a:t>gr/kg/h</a:t>
            </a:r>
          </a:p>
          <a:p>
            <a:endParaRPr lang="el-G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44CCA5-98E9-D5F8-E02C-00C7EC2EF0D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53176"/>
          <a:ext cx="10258778" cy="275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389">
                  <a:extLst>
                    <a:ext uri="{9D8B030D-6E8A-4147-A177-3AD203B41FA5}">
                      <a16:colId xmlns:a16="http://schemas.microsoft.com/office/drawing/2014/main" val="355411491"/>
                    </a:ext>
                  </a:extLst>
                </a:gridCol>
                <a:gridCol w="5129389">
                  <a:extLst>
                    <a:ext uri="{9D8B030D-6E8A-4147-A177-3AD203B41FA5}">
                      <a16:colId xmlns:a16="http://schemas.microsoft.com/office/drawing/2014/main" val="3858939416"/>
                    </a:ext>
                  </a:extLst>
                </a:gridCol>
              </a:tblGrid>
              <a:tr h="551745">
                <a:tc>
                  <a:txBody>
                    <a:bodyPr/>
                    <a:lstStyle/>
                    <a:p>
                      <a:r>
                        <a:rPr lang="el-GR" dirty="0"/>
                        <a:t>Σωματικό βάρος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Προτεινόμενο επίθεμα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286070"/>
                  </a:ext>
                </a:extLst>
              </a:tr>
              <a:tr h="551745">
                <a:tc>
                  <a:txBody>
                    <a:bodyPr/>
                    <a:lstStyle/>
                    <a:p>
                      <a:r>
                        <a:rPr lang="el-GR" dirty="0"/>
                        <a:t>Γάτες και σκύλοι &lt;10 </a:t>
                      </a:r>
                      <a:r>
                        <a:rPr lang="en-US" dirty="0"/>
                        <a:t>kg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25 μ</a:t>
                      </a:r>
                      <a:r>
                        <a:rPr lang="en-US" dirty="0"/>
                        <a:t>gr/kg/h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90391"/>
                  </a:ext>
                </a:extLst>
              </a:tr>
              <a:tr h="551745">
                <a:tc>
                  <a:txBody>
                    <a:bodyPr/>
                    <a:lstStyle/>
                    <a:p>
                      <a:r>
                        <a:rPr lang="en-US" dirty="0"/>
                        <a:t>10-20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50 μ</a:t>
                      </a:r>
                      <a:r>
                        <a:rPr lang="en-US" dirty="0"/>
                        <a:t>gr/kg/h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29787"/>
                  </a:ext>
                </a:extLst>
              </a:tr>
              <a:tr h="551745">
                <a:tc>
                  <a:txBody>
                    <a:bodyPr/>
                    <a:lstStyle/>
                    <a:p>
                      <a:r>
                        <a:rPr lang="en-US" dirty="0"/>
                        <a:t>20-30 kg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75 μ</a:t>
                      </a:r>
                      <a:r>
                        <a:rPr lang="en-US" dirty="0"/>
                        <a:t>gr/kg/h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547776"/>
                  </a:ext>
                </a:extLst>
              </a:tr>
              <a:tr h="551745">
                <a:tc>
                  <a:txBody>
                    <a:bodyPr/>
                    <a:lstStyle/>
                    <a:p>
                      <a:r>
                        <a:rPr lang="en-US" dirty="0"/>
                        <a:t>&lt;30 kg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100 μ</a:t>
                      </a:r>
                      <a:r>
                        <a:rPr lang="en-US" dirty="0"/>
                        <a:t>gr/kg/h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2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89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5DF1-037C-F1BC-B853-95AA65F4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Επιθέματα </a:t>
            </a:r>
            <a:r>
              <a:rPr lang="el-GR" dirty="0" err="1"/>
              <a:t>φαιντανύλης</a:t>
            </a:r>
            <a:r>
              <a:rPr lang="el-GR" dirty="0"/>
              <a:t> (</a:t>
            </a:r>
            <a:r>
              <a:rPr lang="en-US" dirty="0" err="1"/>
              <a:t>Durogesic</a:t>
            </a:r>
            <a:r>
              <a:rPr lang="en-US" dirty="0"/>
              <a:t>™)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41895-2DBD-D487-FF09-EB6C15377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Μπορούμε να ρυθμίσουμε τη δόση ρυθμίζοντας την επιφάνεια του επιθέματος που είναι σε επαφή με το δέρμα</a:t>
            </a:r>
          </a:p>
          <a:p>
            <a:r>
              <a:rPr lang="el-GR" dirty="0"/>
              <a:t>Αυτό γίνεται ανάλογα με την επιφάνεια του προστατευτικού καλύμματος που αφαιρούμε από το επίθεμα</a:t>
            </a:r>
          </a:p>
          <a:p>
            <a:r>
              <a:rPr lang="el-GR" dirty="0"/>
              <a:t>Εάν αφαιρέσουμε το μισό προστατευτικό κάλυμμα θεωρούμε ότι χορηγούμε τη μισή από την αναγραφόμενη δόση</a:t>
            </a:r>
          </a:p>
          <a:p>
            <a:r>
              <a:rPr lang="el-GR" dirty="0"/>
              <a:t>Δεν συστήνεται να κόψουμε ολόκληρο το επίθεμα, όπως και το να χρησιμοποιήσουμε το υπόλοιπο</a:t>
            </a:r>
          </a:p>
        </p:txBody>
      </p:sp>
    </p:spTree>
    <p:extLst>
      <p:ext uri="{BB962C8B-B14F-4D97-AF65-F5344CB8AC3E}">
        <p14:creationId xmlns:p14="http://schemas.microsoft.com/office/powerpoint/2010/main" val="277441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79B6-F19F-7BE0-FD5A-FBCD6319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Επιθέματα </a:t>
            </a:r>
            <a:r>
              <a:rPr lang="el-GR" dirty="0" err="1"/>
              <a:t>φαιντανύλης</a:t>
            </a:r>
            <a:r>
              <a:rPr lang="el-GR" dirty="0"/>
              <a:t> (</a:t>
            </a:r>
            <a:r>
              <a:rPr lang="en-US" dirty="0" err="1"/>
              <a:t>Durogesic</a:t>
            </a:r>
            <a:r>
              <a:rPr lang="en-US" dirty="0"/>
              <a:t>™)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140FA-21FA-852A-8061-5647FCF3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Τοποθετούνται σε άτριχη και όσο το δυνατόν επίπεδη επιφάνεια δέρματος όπως τα πλάγια θωρακικά τοιχώματα, ο τράχηλος, η οσφύς, η βουβωνική περιοχή και η πρόσθια επιφάνεια του ταρσού</a:t>
            </a:r>
          </a:p>
          <a:p>
            <a:r>
              <a:rPr lang="el-GR" dirty="0"/>
              <a:t>Η περιοχή κουρεύεται, καθαρίζεται σχολαστικά με σαπούνι (</a:t>
            </a:r>
            <a:r>
              <a:rPr lang="en-US" dirty="0"/>
              <a:t>scrub) </a:t>
            </a:r>
            <a:r>
              <a:rPr lang="el-GR" dirty="0"/>
              <a:t>και αφήνεται να στεγνώσει καλά στον αέρα</a:t>
            </a:r>
          </a:p>
          <a:p>
            <a:r>
              <a:rPr lang="el-GR" dirty="0"/>
              <a:t>Αφού τοποθετηθεί το επίθεμα πιέζεται ελαφρά στο δέρμα για 60’’ και μετά τοποθετείται προστατευτική περίδεση (και για να μην το αφαιρέσει ο ασθενής αλλά και για να αποφύγουμε τυχών επαφή του επιθέματος με βλεννογόνους καθώς απορροφάται πιο γρήγορα και υπάρχει κίνδυνος </a:t>
            </a:r>
            <a:r>
              <a:rPr lang="el-GR" dirty="0" err="1"/>
              <a:t>υπερδοσίας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2505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C4E9-4FF0-31D4-8555-AD7D5FC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Επιθέματα </a:t>
            </a:r>
            <a:r>
              <a:rPr lang="el-GR" dirty="0" err="1"/>
              <a:t>φαιντανύλης</a:t>
            </a:r>
            <a:r>
              <a:rPr lang="el-GR" dirty="0"/>
              <a:t> (</a:t>
            </a:r>
            <a:r>
              <a:rPr lang="en-US" dirty="0" err="1"/>
              <a:t>Durogesic</a:t>
            </a:r>
            <a:r>
              <a:rPr lang="en-US" dirty="0"/>
              <a:t>™)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2EBB6-D6ED-902A-E7A4-9E4F0847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Χρειάζεται χρόνος για να φτάσει η </a:t>
            </a:r>
            <a:r>
              <a:rPr lang="el-GR" dirty="0" err="1"/>
              <a:t>διαδερμική</a:t>
            </a:r>
            <a:r>
              <a:rPr lang="el-GR" dirty="0"/>
              <a:t> </a:t>
            </a:r>
            <a:r>
              <a:rPr lang="el-GR" dirty="0" err="1"/>
              <a:t>φαιντανύλη</a:t>
            </a:r>
            <a:r>
              <a:rPr lang="el-GR" dirty="0"/>
              <a:t> σε θεραπευτικές συγκεντρώσεις στο αίμα, ≈ 24</a:t>
            </a:r>
            <a:r>
              <a:rPr lang="en-US" dirty="0"/>
              <a:t>h </a:t>
            </a:r>
            <a:r>
              <a:rPr lang="el-GR" dirty="0"/>
              <a:t>στο σκύλο και ≈ 12</a:t>
            </a:r>
            <a:r>
              <a:rPr lang="en-US" dirty="0"/>
              <a:t>h </a:t>
            </a:r>
            <a:r>
              <a:rPr lang="el-GR" dirty="0"/>
              <a:t>στη γάτα</a:t>
            </a:r>
          </a:p>
          <a:p>
            <a:r>
              <a:rPr lang="el-GR" dirty="0"/>
              <a:t>Εφόσον το χρησιμοποιούμε για την αντιμετώπιση μετεγχειρητικού πόνου θα πρέπει να τοποθετείται την προηγούμενη ημέρα</a:t>
            </a:r>
          </a:p>
          <a:p>
            <a:r>
              <a:rPr lang="el-GR" dirty="0"/>
              <a:t>Διαρκεί ≈ 72</a:t>
            </a:r>
            <a:r>
              <a:rPr lang="en-US" dirty="0"/>
              <a:t>h</a:t>
            </a:r>
            <a:r>
              <a:rPr lang="el-GR" dirty="0"/>
              <a:t> (συνολικά)</a:t>
            </a:r>
            <a:r>
              <a:rPr lang="en-US" dirty="0"/>
              <a:t> </a:t>
            </a:r>
            <a:r>
              <a:rPr lang="el-GR" dirty="0"/>
              <a:t>οπότε και συστήνεται η ανανέωσή του</a:t>
            </a:r>
          </a:p>
        </p:txBody>
      </p:sp>
    </p:spTree>
    <p:extLst>
      <p:ext uri="{BB962C8B-B14F-4D97-AF65-F5344CB8AC3E}">
        <p14:creationId xmlns:p14="http://schemas.microsoft.com/office/powerpoint/2010/main" val="1138120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bot and a robot&#10;&#10;Description automatically generated">
            <a:extLst>
              <a:ext uri="{FF2B5EF4-FFF2-40B4-BE49-F238E27FC236}">
                <a16:creationId xmlns:a16="http://schemas.microsoft.com/office/drawing/2014/main" id="{167166A7-F2A0-5561-AED0-E6472C0EF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1" y="1019226"/>
            <a:ext cx="5010694" cy="58387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BB572B-94E5-6A92-CF18-6872A74B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Διαδερμικό</a:t>
            </a:r>
            <a:r>
              <a:rPr lang="el-GR" dirty="0"/>
              <a:t> διάλυμα </a:t>
            </a:r>
            <a:r>
              <a:rPr lang="el-GR" dirty="0" err="1"/>
              <a:t>φαιντανύλης</a:t>
            </a:r>
            <a:r>
              <a:rPr lang="el-GR" dirty="0"/>
              <a:t> (</a:t>
            </a:r>
            <a:r>
              <a:rPr lang="en-US" dirty="0" err="1"/>
              <a:t>Recuvyra</a:t>
            </a:r>
            <a:r>
              <a:rPr lang="en-US" dirty="0"/>
              <a:t>™)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ACC5-1FFC-E8DE-63B4-70AC5113E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754792" cy="435133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Κυκλοφόρησε διάλυμα </a:t>
            </a:r>
            <a:r>
              <a:rPr lang="el-GR" dirty="0" err="1"/>
              <a:t>φαιντανύλης</a:t>
            </a:r>
            <a:r>
              <a:rPr lang="el-GR" dirty="0"/>
              <a:t> με </a:t>
            </a:r>
            <a:r>
              <a:rPr lang="el-GR" dirty="0" err="1"/>
              <a:t>διαδερμική</a:t>
            </a:r>
            <a:r>
              <a:rPr lang="el-GR" dirty="0"/>
              <a:t> απορρόφηση και άδεια χρήσης στο σκύλο με ένδειξη την αντιμετώπιση του μετεγχειρητικού πόνου</a:t>
            </a:r>
          </a:p>
          <a:p>
            <a:r>
              <a:rPr lang="el-GR" dirty="0"/>
              <a:t>Έναρξη δράσης σε 1</a:t>
            </a:r>
            <a:r>
              <a:rPr lang="en-US" dirty="0"/>
              <a:t>h </a:t>
            </a:r>
            <a:r>
              <a:rPr lang="el-GR" dirty="0"/>
              <a:t>και διάρκεια 4 ημέρες</a:t>
            </a:r>
          </a:p>
          <a:p>
            <a:r>
              <a:rPr lang="el-GR" dirty="0"/>
              <a:t>Πιθανότητα απορρόφησης από τον άνθρωπο οπότε συστήνεται περιορισμός του ασθενούς και όχι επαφή του με παιδιά</a:t>
            </a:r>
          </a:p>
        </p:txBody>
      </p:sp>
    </p:spTree>
    <p:extLst>
      <p:ext uri="{BB962C8B-B14F-4D97-AF65-F5344CB8AC3E}">
        <p14:creationId xmlns:p14="http://schemas.microsoft.com/office/powerpoint/2010/main" val="49740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23370-6D25-759F-8979-156DF6C3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Content Placeholder 4" descr="A close-up of a package&#10;&#10;Description automatically generated">
            <a:extLst>
              <a:ext uri="{FF2B5EF4-FFF2-40B4-BE49-F238E27FC236}">
                <a16:creationId xmlns:a16="http://schemas.microsoft.com/office/drawing/2014/main" id="{116B48E8-904B-178E-72CC-2CB895C988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438" y="187369"/>
            <a:ext cx="4559515" cy="3006637"/>
          </a:xfrm>
        </p:spPr>
      </p:pic>
      <p:pic>
        <p:nvPicPr>
          <p:cNvPr id="7" name="Picture 6" descr="A close-up of several boxes&#10;&#10;Description automatically generated">
            <a:extLst>
              <a:ext uri="{FF2B5EF4-FFF2-40B4-BE49-F238E27FC236}">
                <a16:creationId xmlns:a16="http://schemas.microsoft.com/office/drawing/2014/main" id="{E918BEF0-A55F-3583-7152-6583A35F1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16" y="949816"/>
            <a:ext cx="4863747" cy="4863747"/>
          </a:xfrm>
          <a:prstGeom prst="rect">
            <a:avLst/>
          </a:prstGeom>
        </p:spPr>
      </p:pic>
      <p:pic>
        <p:nvPicPr>
          <p:cNvPr id="9" name="Picture 8" descr="A syringe and a bottle of medicine&#10;&#10;Description automatically generated">
            <a:extLst>
              <a:ext uri="{FF2B5EF4-FFF2-40B4-BE49-F238E27FC236}">
                <a16:creationId xmlns:a16="http://schemas.microsoft.com/office/drawing/2014/main" id="{FDB109A3-4634-63D9-6C35-82077622B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30" y="3194006"/>
            <a:ext cx="5401056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3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82F4-E20F-BF00-28EA-2D40CA27F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δόσεων φαρμάκων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199D-1B62-661C-4DE3-426B3BF03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Τα φάρμακα συνήθως έχουν εύρος θεραπευτικής δόσης, όχι μία συγκεκριμένη δοσολογία</a:t>
            </a:r>
          </a:p>
          <a:p>
            <a:r>
              <a:rPr lang="el-GR" dirty="0"/>
              <a:t>π.χ. η δόση της </a:t>
            </a:r>
            <a:r>
              <a:rPr lang="el-GR" dirty="0" err="1"/>
              <a:t>ενροφλοξασίνης</a:t>
            </a:r>
            <a:r>
              <a:rPr lang="el-GR" dirty="0"/>
              <a:t> στο σκύλο είναι πραγματικά 5-10 </a:t>
            </a:r>
            <a:r>
              <a:rPr lang="en-US" dirty="0"/>
              <a:t>mg/kg </a:t>
            </a:r>
          </a:p>
          <a:p>
            <a:r>
              <a:rPr lang="el-GR" dirty="0"/>
              <a:t>Ο κλινικός επιλέγει τη δόση που θα χρησιμοποιήσει σε κάθε περίπτωση</a:t>
            </a:r>
          </a:p>
          <a:p>
            <a:r>
              <a:rPr lang="el-GR" dirty="0"/>
              <a:t>Υπάρχει περίπτωση η δόση να αλλάζει ανάλογα με τη συχνότητα χορήγησης</a:t>
            </a:r>
          </a:p>
          <a:p>
            <a:r>
              <a:rPr lang="el-GR" dirty="0"/>
              <a:t>π.χ. η δόση της </a:t>
            </a:r>
            <a:r>
              <a:rPr lang="el-GR" dirty="0" err="1"/>
              <a:t>καρπροφαίνης</a:t>
            </a:r>
            <a:r>
              <a:rPr lang="el-GR" dirty="0"/>
              <a:t> στο σκύλο είναι 2.2 </a:t>
            </a:r>
            <a:r>
              <a:rPr lang="en-US" dirty="0"/>
              <a:t>mg/kg </a:t>
            </a:r>
            <a:r>
              <a:rPr lang="el-GR" dirty="0"/>
              <a:t>όταν χορηγείται </a:t>
            </a:r>
            <a:r>
              <a:rPr lang="en-US" dirty="0"/>
              <a:t>BID </a:t>
            </a:r>
            <a:r>
              <a:rPr lang="el-GR" dirty="0"/>
              <a:t>και 4.4 </a:t>
            </a:r>
            <a:r>
              <a:rPr lang="en-US" dirty="0"/>
              <a:t>mg/kg </a:t>
            </a:r>
            <a:r>
              <a:rPr lang="el-GR" dirty="0"/>
              <a:t>όταν χορηγείται </a:t>
            </a:r>
            <a:r>
              <a:rPr lang="en-US" dirty="0"/>
              <a:t>SID</a:t>
            </a:r>
          </a:p>
          <a:p>
            <a:r>
              <a:rPr lang="el-GR" dirty="0"/>
              <a:t>Κάποιες ουσίες έχουν δόση εφόδου και δόση συντήρησης, </a:t>
            </a:r>
            <a:r>
              <a:rPr lang="el-GR" dirty="0" err="1"/>
              <a:t>δλδ</a:t>
            </a:r>
            <a:r>
              <a:rPr lang="el-GR" dirty="0"/>
              <a:t> η πρώτη χορήγηση γίνεται με μεγαλύτερη δόση</a:t>
            </a:r>
          </a:p>
          <a:p>
            <a:r>
              <a:rPr lang="el-GR" dirty="0"/>
              <a:t>πχ. η </a:t>
            </a:r>
            <a:r>
              <a:rPr lang="el-GR" dirty="0" err="1"/>
              <a:t>μελοξικάμη</a:t>
            </a:r>
            <a:r>
              <a:rPr lang="el-GR" dirty="0"/>
              <a:t> έχει δόση εφόδου 0.2 </a:t>
            </a:r>
            <a:r>
              <a:rPr lang="en-US" dirty="0"/>
              <a:t>mg/kg </a:t>
            </a:r>
            <a:r>
              <a:rPr lang="el-GR" dirty="0"/>
              <a:t>και συντήρηση </a:t>
            </a:r>
            <a:r>
              <a:rPr lang="en-US" dirty="0"/>
              <a:t>0.1 mg/kg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822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92D4-C8FC-734B-8767-BDF20A2B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σωματική κατάσταση επηρεάζει τη δόση του φαρμάκου?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4D7D-5D44-E571-DCA5-7210FAE0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Όσον αφορά στα αναισθητικά φάρμακα, ναι</a:t>
            </a:r>
          </a:p>
          <a:p>
            <a:r>
              <a:rPr lang="el-GR" dirty="0"/>
              <a:t>Τα αναισθητικά φάρμακα στοχεύουν κυρίως το ΚΝΣ. Ο πληθυσμός των κυττάρων του ΚΝΣ δεν αυξομειώνεται ανάλογα με το σωματικό βάρος</a:t>
            </a:r>
          </a:p>
          <a:p>
            <a:r>
              <a:rPr lang="el-GR" dirty="0"/>
              <a:t>Οι δόσεις των αναισθητικών φαρμάκων πρέπει να υπολογίζονται βάσει του ιδανικού βάρους (σωματικό βάρος στην ιδανική σωματική κατάσταση)</a:t>
            </a:r>
          </a:p>
          <a:p>
            <a:r>
              <a:rPr lang="el-GR" dirty="0"/>
              <a:t>Ένας σκύλος με ιδανικό βάρος 20</a:t>
            </a:r>
            <a:r>
              <a:rPr lang="en-US" dirty="0"/>
              <a:t>kg </a:t>
            </a:r>
            <a:r>
              <a:rPr lang="el-GR" dirty="0"/>
              <a:t>χρειάζεται δόση αναισθητικού για 20</a:t>
            </a:r>
            <a:r>
              <a:rPr lang="en-US" dirty="0"/>
              <a:t>kg </a:t>
            </a:r>
            <a:r>
              <a:rPr lang="el-GR" dirty="0"/>
              <a:t>άσχετα εάν είναι παχύσαρκος και ζυγίζει 30</a:t>
            </a:r>
            <a:r>
              <a:rPr lang="en-US" dirty="0"/>
              <a:t>kg. </a:t>
            </a:r>
            <a:r>
              <a:rPr lang="el-GR" dirty="0"/>
              <a:t>Εάν χορηγηθεί σ αυτόν τον σκύλο δόση που υπολογίστηκε για 30</a:t>
            </a:r>
            <a:r>
              <a:rPr lang="en-US" dirty="0"/>
              <a:t>kg </a:t>
            </a:r>
            <a:r>
              <a:rPr lang="el-GR" dirty="0"/>
              <a:t>πιθανότατα θα προκληθεί υπερδοσία</a:t>
            </a:r>
          </a:p>
        </p:txBody>
      </p:sp>
    </p:spTree>
    <p:extLst>
      <p:ext uri="{BB962C8B-B14F-4D97-AF65-F5344CB8AC3E}">
        <p14:creationId xmlns:p14="http://schemas.microsoft.com/office/powerpoint/2010/main" val="82511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5EC9-D57A-1485-165B-5EB13626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σωματικό μέγεθος επηρεάζει την απαιτούμενη δόση?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B6D2-23F9-1FD2-D4D3-3B8FD69A9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Και πάλι ναι, όσο πιο μικρόσωμο είναι ένα ζώο, τόσο μεγαλύτερη δόση (αναισθητικού) φαρμάκου χρειάζεται, καθώς τα μικρόσωμα έχουν ταχύτερο μεταβολισμό από τα μεγαλόσωμα</a:t>
            </a:r>
          </a:p>
          <a:p>
            <a:r>
              <a:rPr lang="el-GR" dirty="0"/>
              <a:t>Ο υπολογισμός δόσεων με </a:t>
            </a:r>
            <a:r>
              <a:rPr lang="en-US" dirty="0"/>
              <a:t>mg/kg </a:t>
            </a:r>
            <a:r>
              <a:rPr lang="el-GR" dirty="0"/>
              <a:t>είναι οκ για ζώα μεσαίου μεγέθους, αλλά όχι για πολύ μικρόσωμα και πολύ μεγαλόσωμα</a:t>
            </a:r>
          </a:p>
          <a:p>
            <a:r>
              <a:rPr lang="el-GR" dirty="0" err="1"/>
              <a:t>Γι</a:t>
            </a:r>
            <a:r>
              <a:rPr lang="el-GR" dirty="0"/>
              <a:t> αυτόν ακριβώς τον λόγο υπάρχει και τρόπος υπολογισμού της δόσης /</a:t>
            </a:r>
            <a:r>
              <a:rPr lang="en-US" dirty="0"/>
              <a:t>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l-GR" dirty="0"/>
              <a:t>επιφάνειας σώματος</a:t>
            </a:r>
            <a:endParaRPr lang="en-US" dirty="0"/>
          </a:p>
          <a:p>
            <a:r>
              <a:rPr lang="en-US" dirty="0"/>
              <a:t>BSA = 0.101x(BW in kg)</a:t>
            </a:r>
            <a:r>
              <a:rPr lang="en-US" baseline="30000" dirty="0"/>
              <a:t>2/3</a:t>
            </a:r>
            <a:r>
              <a:rPr lang="en-US" dirty="0"/>
              <a:t> </a:t>
            </a:r>
            <a:r>
              <a:rPr lang="el-GR" dirty="0"/>
              <a:t>για το σκύλο</a:t>
            </a:r>
            <a:endParaRPr lang="en-US" dirty="0"/>
          </a:p>
          <a:p>
            <a:r>
              <a:rPr lang="en-US" dirty="0"/>
              <a:t>BSA = 0.1x(BW in kg)</a:t>
            </a:r>
            <a:r>
              <a:rPr lang="en-US" baseline="30000" dirty="0"/>
              <a:t>2/3</a:t>
            </a:r>
            <a:r>
              <a:rPr lang="el-GR" dirty="0"/>
              <a:t> για τη γάτα</a:t>
            </a:r>
          </a:p>
        </p:txBody>
      </p:sp>
    </p:spTree>
    <p:extLst>
      <p:ext uri="{BB962C8B-B14F-4D97-AF65-F5344CB8AC3E}">
        <p14:creationId xmlns:p14="http://schemas.microsoft.com/office/powerpoint/2010/main" val="77766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table of measurements for a body surface&#10;&#10;Description automatically generated">
            <a:extLst>
              <a:ext uri="{FF2B5EF4-FFF2-40B4-BE49-F238E27FC236}">
                <a16:creationId xmlns:a16="http://schemas.microsoft.com/office/drawing/2014/main" id="{554F48AF-D128-334C-ED6C-61B233BAD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879" y="0"/>
            <a:ext cx="6362241" cy="6858000"/>
          </a:xfrm>
        </p:spPr>
      </p:pic>
    </p:spTree>
    <p:extLst>
      <p:ext uri="{BB962C8B-B14F-4D97-AF65-F5344CB8AC3E}">
        <p14:creationId xmlns:p14="http://schemas.microsoft.com/office/powerpoint/2010/main" val="36943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01269-DEDB-7964-9C80-22D79842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F839-C92B-85F8-EC75-AA450584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Εάν χρησιμοποιήσουμε τη δόση 10μ</a:t>
            </a:r>
            <a:r>
              <a:rPr lang="en-US" dirty="0"/>
              <a:t>gr/kg </a:t>
            </a:r>
            <a:r>
              <a:rPr lang="el-GR" dirty="0"/>
              <a:t>της </a:t>
            </a:r>
            <a:r>
              <a:rPr lang="el-GR" dirty="0" err="1"/>
              <a:t>δεξμεδετομιδίνης</a:t>
            </a:r>
            <a:r>
              <a:rPr lang="el-GR" dirty="0"/>
              <a:t>, ένας σκύλος 3</a:t>
            </a:r>
            <a:r>
              <a:rPr lang="en-US" dirty="0"/>
              <a:t>kg </a:t>
            </a:r>
            <a:r>
              <a:rPr lang="el-GR" dirty="0"/>
              <a:t>θα πάρει 30μ</a:t>
            </a:r>
            <a:r>
              <a:rPr lang="en-US" dirty="0"/>
              <a:t>gr </a:t>
            </a:r>
            <a:r>
              <a:rPr lang="el-GR" dirty="0"/>
              <a:t>και ένας σκύλος 30</a:t>
            </a:r>
            <a:r>
              <a:rPr lang="en-US" dirty="0"/>
              <a:t>kg </a:t>
            </a:r>
            <a:r>
              <a:rPr lang="el-GR" dirty="0"/>
              <a:t>θα πάρει 300μ</a:t>
            </a:r>
            <a:r>
              <a:rPr lang="en-US" dirty="0"/>
              <a:t>gr </a:t>
            </a:r>
            <a:r>
              <a:rPr lang="el-GR" dirty="0" err="1"/>
              <a:t>δεξμεδετομιδίνης</a:t>
            </a:r>
            <a:endParaRPr lang="el-GR" dirty="0"/>
          </a:p>
          <a:p>
            <a:r>
              <a:rPr lang="el-GR" dirty="0"/>
              <a:t>Εάν χρησιμοποιήσουμε τη δόση 180 μ</a:t>
            </a:r>
            <a:r>
              <a:rPr lang="en-US" dirty="0"/>
              <a:t>gr/m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l-GR" dirty="0"/>
              <a:t>τότε ο 3</a:t>
            </a:r>
            <a:r>
              <a:rPr lang="en-US" dirty="0"/>
              <a:t>kg </a:t>
            </a:r>
            <a:r>
              <a:rPr lang="el-GR" dirty="0"/>
              <a:t>σκύλος θα πάρει 37.8 μ</a:t>
            </a:r>
            <a:r>
              <a:rPr lang="en-US" dirty="0"/>
              <a:t>gr </a:t>
            </a:r>
            <a:r>
              <a:rPr lang="el-GR" dirty="0"/>
              <a:t>και ο 30</a:t>
            </a:r>
            <a:r>
              <a:rPr lang="en-US" dirty="0"/>
              <a:t>kg </a:t>
            </a:r>
            <a:r>
              <a:rPr lang="el-GR" dirty="0"/>
              <a:t>175.5 μ</a:t>
            </a:r>
            <a:r>
              <a:rPr lang="en-US" dirty="0"/>
              <a:t>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713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1624-3CB8-7291-084E-E3F06F19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Φαρμακοτεχνικές μορφές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ACF5-02B8-532A-1607-3797010CF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Τα περισσότερα αναισθητικά φάρμακα είναι ενέσιμα, σταθερά διαλύματα</a:t>
            </a:r>
          </a:p>
          <a:p>
            <a:r>
              <a:rPr lang="el-GR" dirty="0"/>
              <a:t>Τα ενέσιμα σκευάσματα αναγράφουν την περιεκτικότητά τους είτε σε </a:t>
            </a:r>
            <a:r>
              <a:rPr lang="en-US" dirty="0"/>
              <a:t>mg/ml (</a:t>
            </a:r>
            <a:r>
              <a:rPr lang="el-GR" dirty="0"/>
              <a:t>π.χ. </a:t>
            </a:r>
            <a:r>
              <a:rPr lang="en-US" dirty="0" err="1"/>
              <a:t>Dexdomitor</a:t>
            </a:r>
            <a:r>
              <a:rPr lang="en-US" dirty="0"/>
              <a:t> 0.5 mg/ml) </a:t>
            </a:r>
            <a:r>
              <a:rPr lang="el-GR" dirty="0"/>
              <a:t>είτε σε % περιεκτικότητα (π.χ. </a:t>
            </a:r>
            <a:r>
              <a:rPr lang="en-US" dirty="0"/>
              <a:t>Xylocaine </a:t>
            </a:r>
            <a:r>
              <a:rPr lang="en-US" dirty="0" err="1"/>
              <a:t>inj</a:t>
            </a:r>
            <a:r>
              <a:rPr lang="en-US" dirty="0"/>
              <a:t> 2%)</a:t>
            </a:r>
          </a:p>
          <a:p>
            <a:r>
              <a:rPr lang="el-GR" dirty="0"/>
              <a:t>Η % περιεκτικότητα των ενέσιμων διαλυμάτων είναι βάρος </a:t>
            </a:r>
            <a:r>
              <a:rPr lang="el-GR" dirty="0" err="1"/>
              <a:t>κατ’όγκον</a:t>
            </a:r>
            <a:r>
              <a:rPr lang="el-GR" dirty="0"/>
              <a:t> (</a:t>
            </a:r>
            <a:r>
              <a:rPr lang="en-US" dirty="0"/>
              <a:t>w/v) gr/100ml</a:t>
            </a:r>
          </a:p>
          <a:p>
            <a:r>
              <a:rPr lang="el-GR" dirty="0"/>
              <a:t>Διάλυμα 1% περιέχει 1</a:t>
            </a:r>
            <a:r>
              <a:rPr lang="en-US" dirty="0"/>
              <a:t>gr </a:t>
            </a:r>
            <a:r>
              <a:rPr lang="el-GR" dirty="0"/>
              <a:t>στα 100</a:t>
            </a:r>
            <a:r>
              <a:rPr lang="en-US" dirty="0"/>
              <a:t>ml </a:t>
            </a:r>
            <a:r>
              <a:rPr lang="el-GR" dirty="0"/>
              <a:t>→ 1000</a:t>
            </a:r>
            <a:r>
              <a:rPr lang="en-US" dirty="0"/>
              <a:t>mg </a:t>
            </a:r>
            <a:r>
              <a:rPr lang="el-GR" dirty="0"/>
              <a:t>στα 100</a:t>
            </a:r>
            <a:r>
              <a:rPr lang="en-US" dirty="0"/>
              <a:t>ml </a:t>
            </a:r>
            <a:r>
              <a:rPr lang="el-GR" dirty="0"/>
              <a:t>→ 10</a:t>
            </a:r>
            <a:r>
              <a:rPr lang="en-US" dirty="0"/>
              <a:t>mg </a:t>
            </a:r>
            <a:r>
              <a:rPr lang="el-GR" dirty="0"/>
              <a:t>στο </a:t>
            </a:r>
            <a:r>
              <a:rPr lang="en-US" dirty="0"/>
              <a:t>ml</a:t>
            </a:r>
          </a:p>
          <a:p>
            <a:r>
              <a:rPr lang="el-GR" dirty="0"/>
              <a:t>Εάν πολλαπλασιάσετε την % περιεκτικότητα επί 10 βρίσκετε τα </a:t>
            </a:r>
            <a:r>
              <a:rPr lang="en-US" dirty="0"/>
              <a:t>mg/ml</a:t>
            </a:r>
          </a:p>
        </p:txBody>
      </p:sp>
    </p:spTree>
    <p:extLst>
      <p:ext uri="{BB962C8B-B14F-4D97-AF65-F5344CB8AC3E}">
        <p14:creationId xmlns:p14="http://schemas.microsoft.com/office/powerpoint/2010/main" val="330924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41C5-25DC-64AF-BBEB-9DA217EF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Σκευάσματα για χορήγηση </a:t>
            </a:r>
            <a:r>
              <a:rPr lang="en-US" dirty="0"/>
              <a:t>per </a:t>
            </a:r>
            <a:r>
              <a:rPr lang="en-US" dirty="0" err="1"/>
              <a:t>os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44C79-530F-285A-14F1-FA7EE1DEB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Φαρμακοτεχνικές μορφές που χορηγούνται από το στόμα είναι τα δισκία(χάπια), οι κάψουλες, τα πόσιμα εναιωρήματα (σιρόπια) και οι </a:t>
            </a:r>
            <a:r>
              <a:rPr lang="el-GR" dirty="0" err="1"/>
              <a:t>γέλες</a:t>
            </a:r>
            <a:r>
              <a:rPr lang="el-GR" dirty="0"/>
              <a:t> (</a:t>
            </a:r>
            <a:r>
              <a:rPr lang="el-GR" dirty="0" err="1"/>
              <a:t>τζελ</a:t>
            </a:r>
            <a:r>
              <a:rPr lang="el-GR" dirty="0"/>
              <a:t>)</a:t>
            </a:r>
          </a:p>
          <a:p>
            <a:r>
              <a:rPr lang="el-GR" dirty="0"/>
              <a:t>Τα δισκία και οι κάψουλες κυκλοφορούν σε συγκεκριμένες περιεκτικότητες και ο κλινικός, ανάλογα με τα κιλά του ασθενούς και το εύρος δόσης ενός φαρμάκου, επιλέγει κάθε φορά την κατάλληλη συγκέντρωση ή τον κατάλληλο συνδυασμό διαφορετικών συγκεντρώσεων</a:t>
            </a:r>
          </a:p>
        </p:txBody>
      </p:sp>
    </p:spTree>
    <p:extLst>
      <p:ext uri="{BB962C8B-B14F-4D97-AF65-F5344CB8AC3E}">
        <p14:creationId xmlns:p14="http://schemas.microsoft.com/office/powerpoint/2010/main" val="422047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AA35-58D8-E5A0-BB84-94DEC12F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D582A-3C99-3556-DF6B-497AD9DC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θεραπευτική δόση της </a:t>
            </a:r>
            <a:r>
              <a:rPr lang="el-GR" dirty="0" err="1"/>
              <a:t>αμοξυκιλίνης</a:t>
            </a:r>
            <a:r>
              <a:rPr lang="el-GR" dirty="0"/>
              <a:t> με </a:t>
            </a:r>
            <a:r>
              <a:rPr lang="el-GR" dirty="0" err="1"/>
              <a:t>κλαβουλανικό</a:t>
            </a:r>
            <a:r>
              <a:rPr lang="el-GR" dirty="0"/>
              <a:t> οξύ για το σκύλο και τη γάτα είναι 11</a:t>
            </a:r>
            <a:r>
              <a:rPr lang="en-US" dirty="0"/>
              <a:t> </a:t>
            </a:r>
            <a:r>
              <a:rPr lang="el-GR" dirty="0"/>
              <a:t>-</a:t>
            </a:r>
            <a:r>
              <a:rPr lang="en-US" dirty="0"/>
              <a:t> </a:t>
            </a:r>
            <a:r>
              <a:rPr lang="el-GR" dirty="0"/>
              <a:t>20 </a:t>
            </a:r>
            <a:r>
              <a:rPr lang="en-US" dirty="0"/>
              <a:t>mg/kg</a:t>
            </a:r>
          </a:p>
          <a:p>
            <a:r>
              <a:rPr lang="el-GR" dirty="0"/>
              <a:t>Το πιο γνωστό σκεύασμα για κτηνιατρική χρήση κυκλοφορεί σε συγκεντρώσεις 50, 250 και 500 </a:t>
            </a:r>
            <a:r>
              <a:rPr lang="en-US" dirty="0"/>
              <a:t>mg</a:t>
            </a:r>
          </a:p>
          <a:p>
            <a:r>
              <a:rPr lang="el-GR" dirty="0"/>
              <a:t>Ένας σκύλος 12 </a:t>
            </a:r>
            <a:r>
              <a:rPr lang="en-US" dirty="0"/>
              <a:t>kg </a:t>
            </a:r>
            <a:r>
              <a:rPr lang="el-GR" dirty="0"/>
              <a:t>χρειάζεται από 132 – 240</a:t>
            </a:r>
            <a:r>
              <a:rPr lang="en-US" dirty="0"/>
              <a:t> mg </a:t>
            </a:r>
            <a:r>
              <a:rPr lang="el-GR" dirty="0"/>
              <a:t>άρα μπορεί να πάρει ένα χάπι των 250</a:t>
            </a:r>
            <a:r>
              <a:rPr lang="en-US" dirty="0"/>
              <a:t> mg</a:t>
            </a:r>
          </a:p>
          <a:p>
            <a:r>
              <a:rPr lang="el-GR" dirty="0"/>
              <a:t>Ένας σκύλος 20 κιλών χρειάζεται από 220 – 400 </a:t>
            </a:r>
            <a:r>
              <a:rPr lang="en-US" dirty="0"/>
              <a:t>mg </a:t>
            </a:r>
            <a:r>
              <a:rPr lang="el-GR" dirty="0"/>
              <a:t>άρα μπορεί επίσης να πάρει ένα χάπι των 250 </a:t>
            </a:r>
            <a:r>
              <a:rPr lang="en-US" dirty="0"/>
              <a:t>mg, </a:t>
            </a:r>
            <a:r>
              <a:rPr lang="el-GR" dirty="0"/>
              <a:t>στο χαμηλότερο εύρος της δόσης (12.5 </a:t>
            </a:r>
            <a:r>
              <a:rPr lang="en-US" dirty="0"/>
              <a:t>mg/kg)</a:t>
            </a:r>
            <a:r>
              <a:rPr lang="el-GR" dirty="0"/>
              <a:t>, ή, εάν ο κλινικός θέλει να χρησιμοποιήσει υψηλότερη δόση, μπορεί να πάρει 1 χάπι των 250 </a:t>
            </a:r>
            <a:r>
              <a:rPr lang="en-US" dirty="0"/>
              <a:t>mg </a:t>
            </a:r>
            <a:r>
              <a:rPr lang="el-GR" dirty="0"/>
              <a:t>και 1 </a:t>
            </a:r>
            <a:r>
              <a:rPr lang="en-US" dirty="0"/>
              <a:t>– 3 </a:t>
            </a:r>
            <a:r>
              <a:rPr lang="el-GR" dirty="0"/>
              <a:t>χάπια των 50 </a:t>
            </a:r>
            <a:r>
              <a:rPr lang="en-US" dirty="0"/>
              <a:t>mg </a:t>
            </a:r>
            <a:r>
              <a:rPr lang="el-GR" dirty="0"/>
              <a:t>ταυτόχρονα</a:t>
            </a:r>
          </a:p>
        </p:txBody>
      </p:sp>
    </p:spTree>
    <p:extLst>
      <p:ext uri="{BB962C8B-B14F-4D97-AF65-F5344CB8AC3E}">
        <p14:creationId xmlns:p14="http://schemas.microsoft.com/office/powerpoint/2010/main" val="169965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Microsoft Office PowerPoint</Application>
  <PresentationFormat>Widescreen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Office Theme</vt:lpstr>
      <vt:lpstr>Υπολογισμός δόσεων φαρμάκων</vt:lpstr>
      <vt:lpstr>Υπολογισμός δόσεων φαρμάκων</vt:lpstr>
      <vt:lpstr>Η σωματική κατάσταση επηρεάζει τη δόση του φαρμάκου?</vt:lpstr>
      <vt:lpstr>Το σωματικό μέγεθος επηρεάζει την απαιτούμενη δόση?</vt:lpstr>
      <vt:lpstr>PowerPoint Presentation</vt:lpstr>
      <vt:lpstr>Παράδειγμα…</vt:lpstr>
      <vt:lpstr>Φαρμακοτεχνικές μορφές</vt:lpstr>
      <vt:lpstr>Σκευάσματα για χορήγηση per os</vt:lpstr>
      <vt:lpstr>Παράδειγμα…</vt:lpstr>
      <vt:lpstr>Προσοχή</vt:lpstr>
      <vt:lpstr>Πόσιμο εναιώρημα</vt:lpstr>
      <vt:lpstr>Γέλες (oral gel)</vt:lpstr>
      <vt:lpstr>Διαδερμικά επιθέματα</vt:lpstr>
      <vt:lpstr>Επιθέματα φαιντανύλης (Durogesic™)</vt:lpstr>
      <vt:lpstr>Επιθέματα φαιντανύλης (Durogesic™)</vt:lpstr>
      <vt:lpstr>Επιθέματα φαιντανύλης (Durogesic™)</vt:lpstr>
      <vt:lpstr>Επιθέματα φαιντανύλης (Durogesic™)</vt:lpstr>
      <vt:lpstr>Διαδερμικό διάλυμα φαιντανύλης (Recuvyra™)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Υπολογισμός δόσεων φαρμάκων</dc:title>
  <dc:creator>Babis Kostakis</dc:creator>
  <cp:lastModifiedBy>Babis Kostakis</cp:lastModifiedBy>
  <cp:revision>1</cp:revision>
  <dcterms:created xsi:type="dcterms:W3CDTF">2024-03-10T12:44:56Z</dcterms:created>
  <dcterms:modified xsi:type="dcterms:W3CDTF">2024-03-10T12:45:27Z</dcterms:modified>
</cp:coreProperties>
</file>