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56" r:id="rId1"/>
  </p:sldMasterIdLst>
  <p:notesMasterIdLst>
    <p:notesMasterId r:id="rId61"/>
  </p:notesMasterIdLst>
  <p:sldIdLst>
    <p:sldId id="256" r:id="rId2"/>
    <p:sldId id="505" r:id="rId3"/>
    <p:sldId id="498" r:id="rId4"/>
    <p:sldId id="1094" r:id="rId5"/>
    <p:sldId id="387" r:id="rId6"/>
    <p:sldId id="385" r:id="rId7"/>
    <p:sldId id="381" r:id="rId8"/>
    <p:sldId id="386" r:id="rId9"/>
    <p:sldId id="1087" r:id="rId10"/>
    <p:sldId id="1088" r:id="rId11"/>
    <p:sldId id="1089" r:id="rId12"/>
    <p:sldId id="1090" r:id="rId13"/>
    <p:sldId id="1091" r:id="rId14"/>
    <p:sldId id="270" r:id="rId15"/>
    <p:sldId id="544" r:id="rId16"/>
    <p:sldId id="526" r:id="rId17"/>
    <p:sldId id="529" r:id="rId18"/>
    <p:sldId id="348" r:id="rId19"/>
    <p:sldId id="550" r:id="rId20"/>
    <p:sldId id="360" r:id="rId21"/>
    <p:sldId id="282" r:id="rId22"/>
    <p:sldId id="1092" r:id="rId23"/>
    <p:sldId id="423" r:id="rId24"/>
    <p:sldId id="433" r:id="rId25"/>
    <p:sldId id="434" r:id="rId26"/>
    <p:sldId id="1093" r:id="rId27"/>
    <p:sldId id="469" r:id="rId28"/>
    <p:sldId id="470" r:id="rId29"/>
    <p:sldId id="471" r:id="rId30"/>
    <p:sldId id="475" r:id="rId31"/>
    <p:sldId id="473" r:id="rId32"/>
    <p:sldId id="476" r:id="rId33"/>
    <p:sldId id="477" r:id="rId34"/>
    <p:sldId id="484" r:id="rId35"/>
    <p:sldId id="483" r:id="rId36"/>
    <p:sldId id="482" r:id="rId37"/>
    <p:sldId id="481" r:id="rId38"/>
    <p:sldId id="480" r:id="rId39"/>
    <p:sldId id="485" r:id="rId40"/>
    <p:sldId id="479" r:id="rId41"/>
    <p:sldId id="478" r:id="rId42"/>
    <p:sldId id="486" r:id="rId43"/>
    <p:sldId id="491" r:id="rId44"/>
    <p:sldId id="495" r:id="rId45"/>
    <p:sldId id="494" r:id="rId46"/>
    <p:sldId id="492" r:id="rId47"/>
    <p:sldId id="496" r:id="rId48"/>
    <p:sldId id="500" r:id="rId49"/>
    <p:sldId id="501" r:id="rId50"/>
    <p:sldId id="499" r:id="rId51"/>
    <p:sldId id="504" r:id="rId52"/>
    <p:sldId id="391" r:id="rId53"/>
    <p:sldId id="380" r:id="rId54"/>
    <p:sldId id="388" r:id="rId55"/>
    <p:sldId id="392" r:id="rId56"/>
    <p:sldId id="389" r:id="rId57"/>
    <p:sldId id="378" r:id="rId58"/>
    <p:sldId id="438" r:id="rId59"/>
    <p:sldId id="462" r:id="rId60"/>
  </p:sldIdLst>
  <p:sldSz cx="12192000" cy="6858000"/>
  <p:notesSz cx="6886575"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ΣΠΥΡΟΥ ΓΕΩΡΓΙΟΣ" initials="ΣΓ" lastIdx="1" clrIdx="0">
    <p:extLst>
      <p:ext uri="{19B8F6BF-5375-455C-9EA6-DF929625EA0E}">
        <p15:presenceInfo xmlns:p15="http://schemas.microsoft.com/office/powerpoint/2012/main" userId="ΣΠΥΡΟΥ ΓΕΩΡΓΙΟΣ" providerId="None"/>
      </p:ext>
    </p:extLst>
  </p:cmAuthor>
  <p:cmAuthor id="2" name="Δώρα Σκαλή" initials="ΔΣ" lastIdx="2" clrIdx="1">
    <p:extLst>
      <p:ext uri="{19B8F6BF-5375-455C-9EA6-DF929625EA0E}">
        <p15:presenceInfo xmlns:p15="http://schemas.microsoft.com/office/powerpoint/2012/main" userId="d0711b4514aae3bc" providerId="Windows Live"/>
      </p:ext>
    </p:extLst>
  </p:cmAuthor>
  <p:cmAuthor id="3" name="Γεώργιος Σπύρου" initials="ΓΣ" lastIdx="1" clrIdx="2">
    <p:extLst>
      <p:ext uri="{19B8F6BF-5375-455C-9EA6-DF929625EA0E}">
        <p15:presenceInfo xmlns:p15="http://schemas.microsoft.com/office/powerpoint/2012/main" userId="Γεώργιος Σπύρου"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75" autoAdjust="0"/>
    <p:restoredTop sz="94660"/>
  </p:normalViewPr>
  <p:slideViewPr>
    <p:cSldViewPr snapToGrid="0">
      <p:cViewPr varScale="1">
        <p:scale>
          <a:sx n="109" d="100"/>
          <a:sy n="109" d="100"/>
        </p:scale>
        <p:origin x="10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A96EA-2604-439F-9873-1EA24C33E9D2}" type="doc">
      <dgm:prSet loTypeId="urn:microsoft.com/office/officeart/2005/8/layout/cycle1" loCatId="cycle" qsTypeId="urn:microsoft.com/office/officeart/2005/8/quickstyle/simple1" qsCatId="simple" csTypeId="urn:microsoft.com/office/officeart/2005/8/colors/accent1_2" csCatId="accent1" phldr="1"/>
      <dgm:spPr/>
    </dgm:pt>
    <dgm:pt modelId="{68445212-797A-45BE-9BB5-735EC02FC8E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b="1" i="0" u="none" strike="noStrike" cap="none" normalizeH="0" baseline="0" dirty="0">
              <a:ln>
                <a:noFill/>
              </a:ln>
              <a:solidFill>
                <a:schemeClr val="accent2">
                  <a:lumMod val="50000"/>
                </a:schemeClr>
              </a:solidFill>
              <a:effectLst/>
              <a:latin typeface="+mn-lt"/>
            </a:rPr>
            <a:t>Συναισθηματική ανάπτυξη/ρύθμιση </a:t>
          </a:r>
        </a:p>
      </dgm:t>
    </dgm:pt>
    <dgm:pt modelId="{A73E732E-989C-4840-911F-7C001BCD2B92}" type="parTrans" cxnId="{D27D1D1D-DA1C-455E-9641-2BE4E63631D2}">
      <dgm:prSet/>
      <dgm:spPr/>
      <dgm:t>
        <a:bodyPr/>
        <a:lstStyle/>
        <a:p>
          <a:endParaRPr lang="el-GR"/>
        </a:p>
      </dgm:t>
    </dgm:pt>
    <dgm:pt modelId="{2498BAE2-BECD-4784-930A-894816597217}" type="sibTrans" cxnId="{D27D1D1D-DA1C-455E-9641-2BE4E63631D2}">
      <dgm:prSet/>
      <dgm:spPr/>
      <dgm:t>
        <a:bodyPr/>
        <a:lstStyle/>
        <a:p>
          <a:endParaRPr lang="el-GR"/>
        </a:p>
      </dgm:t>
    </dgm:pt>
    <dgm:pt modelId="{A133D08E-5EFC-42A1-86B5-B147E9969ED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b="1" i="0" u="none" strike="noStrike" cap="none" normalizeH="0" baseline="0" dirty="0">
              <a:ln>
                <a:noFill/>
              </a:ln>
              <a:solidFill>
                <a:schemeClr val="accent2">
                  <a:lumMod val="50000"/>
                </a:schemeClr>
              </a:solidFill>
              <a:effectLst/>
              <a:latin typeface="+mn-lt"/>
            </a:rPr>
            <a:t>Συναισθηματική σύνδεση/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b="1" i="0" u="none" strike="noStrike" cap="none" normalizeH="0" baseline="0" dirty="0" err="1">
              <a:ln>
                <a:noFill/>
              </a:ln>
              <a:solidFill>
                <a:schemeClr val="accent2">
                  <a:lumMod val="50000"/>
                </a:schemeClr>
              </a:solidFill>
              <a:effectLst/>
              <a:latin typeface="+mn-lt"/>
            </a:rPr>
            <a:t>Σχετίζεσθαι</a:t>
          </a:r>
          <a:r>
            <a:rPr kumimoji="0" lang="el-GR" altLang="el-GR" b="1" i="0" u="none" strike="noStrike" cap="none" normalizeH="0" baseline="0" dirty="0">
              <a:ln>
                <a:noFill/>
              </a:ln>
              <a:solidFill>
                <a:schemeClr val="accent2">
                  <a:lumMod val="50000"/>
                </a:schemeClr>
              </a:solidFill>
              <a:effectLst/>
              <a:latin typeface="Arial" panose="020B0604020202020204" pitchFamily="34" charset="0"/>
            </a:rPr>
            <a:t> </a:t>
          </a:r>
        </a:p>
      </dgm:t>
    </dgm:pt>
    <dgm:pt modelId="{8B8EA247-EEBC-46F5-AB65-B454B0D07971}" type="parTrans" cxnId="{B34AF9CF-F4AE-44E8-839D-5E37D5DF13F3}">
      <dgm:prSet/>
      <dgm:spPr/>
      <dgm:t>
        <a:bodyPr/>
        <a:lstStyle/>
        <a:p>
          <a:endParaRPr lang="el-GR"/>
        </a:p>
      </dgm:t>
    </dgm:pt>
    <dgm:pt modelId="{56317304-A5B1-41E5-B99C-2702976E72E7}" type="sibTrans" cxnId="{B34AF9CF-F4AE-44E8-839D-5E37D5DF13F3}">
      <dgm:prSet/>
      <dgm:spPr/>
      <dgm:t>
        <a:bodyPr/>
        <a:lstStyle/>
        <a:p>
          <a:endParaRPr lang="el-GR"/>
        </a:p>
      </dgm:t>
    </dgm:pt>
    <dgm:pt modelId="{286EBDF7-7BD9-47CD-B2DE-CD304276DD1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b="1" i="0" u="none" strike="noStrike" cap="none" normalizeH="0" baseline="0" dirty="0">
              <a:ln>
                <a:noFill/>
              </a:ln>
              <a:solidFill>
                <a:schemeClr val="accent2">
                  <a:lumMod val="50000"/>
                </a:schemeClr>
              </a:solidFill>
              <a:effectLst/>
              <a:latin typeface="+mn-lt"/>
            </a:rPr>
            <a:t>Κοινωνική αλληλεπίδραση</a:t>
          </a:r>
        </a:p>
      </dgm:t>
    </dgm:pt>
    <dgm:pt modelId="{5DA39CCE-EF94-4A34-9B54-52944A956315}" type="parTrans" cxnId="{BE7FDB88-94D1-4DF0-9F36-F5CAE0F872C3}">
      <dgm:prSet/>
      <dgm:spPr/>
      <dgm:t>
        <a:bodyPr/>
        <a:lstStyle/>
        <a:p>
          <a:endParaRPr lang="el-GR"/>
        </a:p>
      </dgm:t>
    </dgm:pt>
    <dgm:pt modelId="{9C5EA749-E789-4DE1-AF8B-57AD206A8010}" type="sibTrans" cxnId="{BE7FDB88-94D1-4DF0-9F36-F5CAE0F872C3}">
      <dgm:prSet/>
      <dgm:spPr/>
      <dgm:t>
        <a:bodyPr/>
        <a:lstStyle/>
        <a:p>
          <a:endParaRPr lang="el-GR"/>
        </a:p>
      </dgm:t>
    </dgm:pt>
    <dgm:pt modelId="{4D4A28DB-17A2-403B-9FDE-1FD055FB658E}" type="pres">
      <dgm:prSet presAssocID="{D19A96EA-2604-439F-9873-1EA24C33E9D2}" presName="cycle" presStyleCnt="0">
        <dgm:presLayoutVars>
          <dgm:dir/>
          <dgm:resizeHandles val="exact"/>
        </dgm:presLayoutVars>
      </dgm:prSet>
      <dgm:spPr/>
    </dgm:pt>
    <dgm:pt modelId="{37EF0B95-69C6-4B51-BBE3-EA94F6FD1442}" type="pres">
      <dgm:prSet presAssocID="{68445212-797A-45BE-9BB5-735EC02FC8E4}" presName="dummy" presStyleCnt="0"/>
      <dgm:spPr/>
    </dgm:pt>
    <dgm:pt modelId="{8BF4727D-D7D9-42EC-A4DF-FD82B00431FB}" type="pres">
      <dgm:prSet presAssocID="{68445212-797A-45BE-9BB5-735EC02FC8E4}" presName="node" presStyleLbl="revTx" presStyleIdx="0" presStyleCnt="3">
        <dgm:presLayoutVars>
          <dgm:bulletEnabled val="1"/>
        </dgm:presLayoutVars>
      </dgm:prSet>
      <dgm:spPr/>
    </dgm:pt>
    <dgm:pt modelId="{DF168897-6CB0-48BD-9EA9-6FC0B917C4CE}" type="pres">
      <dgm:prSet presAssocID="{2498BAE2-BECD-4784-930A-894816597217}" presName="sibTrans" presStyleLbl="node1" presStyleIdx="0" presStyleCnt="3"/>
      <dgm:spPr/>
    </dgm:pt>
    <dgm:pt modelId="{B1FDAA4F-D08C-46B0-A464-2D3F2C13F759}" type="pres">
      <dgm:prSet presAssocID="{A133D08E-5EFC-42A1-86B5-B147E9969ED7}" presName="dummy" presStyleCnt="0"/>
      <dgm:spPr/>
    </dgm:pt>
    <dgm:pt modelId="{A3CF795E-74D6-4B51-A522-12F72A76ABA1}" type="pres">
      <dgm:prSet presAssocID="{A133D08E-5EFC-42A1-86B5-B147E9969ED7}" presName="node" presStyleLbl="revTx" presStyleIdx="1" presStyleCnt="3">
        <dgm:presLayoutVars>
          <dgm:bulletEnabled val="1"/>
        </dgm:presLayoutVars>
      </dgm:prSet>
      <dgm:spPr/>
    </dgm:pt>
    <dgm:pt modelId="{202CB62A-A483-4BE2-8662-A937134FDEA2}" type="pres">
      <dgm:prSet presAssocID="{56317304-A5B1-41E5-B99C-2702976E72E7}" presName="sibTrans" presStyleLbl="node1" presStyleIdx="1" presStyleCnt="3"/>
      <dgm:spPr/>
    </dgm:pt>
    <dgm:pt modelId="{DFFE2E26-891D-4257-861C-B856506ABFC0}" type="pres">
      <dgm:prSet presAssocID="{286EBDF7-7BD9-47CD-B2DE-CD304276DD18}" presName="dummy" presStyleCnt="0"/>
      <dgm:spPr/>
    </dgm:pt>
    <dgm:pt modelId="{A7B942A5-E9DA-4A76-A236-F5BF896C9F1A}" type="pres">
      <dgm:prSet presAssocID="{286EBDF7-7BD9-47CD-B2DE-CD304276DD18}" presName="node" presStyleLbl="revTx" presStyleIdx="2" presStyleCnt="3">
        <dgm:presLayoutVars>
          <dgm:bulletEnabled val="1"/>
        </dgm:presLayoutVars>
      </dgm:prSet>
      <dgm:spPr/>
    </dgm:pt>
    <dgm:pt modelId="{5E7E134B-1BAE-4AE7-ACF6-BB8DFE8C34FA}" type="pres">
      <dgm:prSet presAssocID="{9C5EA749-E789-4DE1-AF8B-57AD206A8010}" presName="sibTrans" presStyleLbl="node1" presStyleIdx="2" presStyleCnt="3"/>
      <dgm:spPr/>
    </dgm:pt>
  </dgm:ptLst>
  <dgm:cxnLst>
    <dgm:cxn modelId="{87C78E05-D89B-4E96-8038-D74BC9B27F85}" type="presOf" srcId="{68445212-797A-45BE-9BB5-735EC02FC8E4}" destId="{8BF4727D-D7D9-42EC-A4DF-FD82B00431FB}" srcOrd="0" destOrd="0" presId="urn:microsoft.com/office/officeart/2005/8/layout/cycle1"/>
    <dgm:cxn modelId="{D27D1D1D-DA1C-455E-9641-2BE4E63631D2}" srcId="{D19A96EA-2604-439F-9873-1EA24C33E9D2}" destId="{68445212-797A-45BE-9BB5-735EC02FC8E4}" srcOrd="0" destOrd="0" parTransId="{A73E732E-989C-4840-911F-7C001BCD2B92}" sibTransId="{2498BAE2-BECD-4784-930A-894816597217}"/>
    <dgm:cxn modelId="{9928B92A-6B38-4060-994D-D718ED0F2364}" type="presOf" srcId="{9C5EA749-E789-4DE1-AF8B-57AD206A8010}" destId="{5E7E134B-1BAE-4AE7-ACF6-BB8DFE8C34FA}" srcOrd="0" destOrd="0" presId="urn:microsoft.com/office/officeart/2005/8/layout/cycle1"/>
    <dgm:cxn modelId="{95826331-1E38-4D3B-96C2-F0EA8EFDFDA8}" type="presOf" srcId="{D19A96EA-2604-439F-9873-1EA24C33E9D2}" destId="{4D4A28DB-17A2-403B-9FDE-1FD055FB658E}" srcOrd="0" destOrd="0" presId="urn:microsoft.com/office/officeart/2005/8/layout/cycle1"/>
    <dgm:cxn modelId="{4C60F583-5ED3-4D4C-A8A8-99B517AD73E7}" type="presOf" srcId="{A133D08E-5EFC-42A1-86B5-B147E9969ED7}" destId="{A3CF795E-74D6-4B51-A522-12F72A76ABA1}" srcOrd="0" destOrd="0" presId="urn:microsoft.com/office/officeart/2005/8/layout/cycle1"/>
    <dgm:cxn modelId="{BE7FDB88-94D1-4DF0-9F36-F5CAE0F872C3}" srcId="{D19A96EA-2604-439F-9873-1EA24C33E9D2}" destId="{286EBDF7-7BD9-47CD-B2DE-CD304276DD18}" srcOrd="2" destOrd="0" parTransId="{5DA39CCE-EF94-4A34-9B54-52944A956315}" sibTransId="{9C5EA749-E789-4DE1-AF8B-57AD206A8010}"/>
    <dgm:cxn modelId="{44A78C8D-3400-4097-971B-3C12AB7767A3}" type="presOf" srcId="{56317304-A5B1-41E5-B99C-2702976E72E7}" destId="{202CB62A-A483-4BE2-8662-A937134FDEA2}" srcOrd="0" destOrd="0" presId="urn:microsoft.com/office/officeart/2005/8/layout/cycle1"/>
    <dgm:cxn modelId="{0E11ECA4-A13E-438A-BF1B-A928170CA504}" type="presOf" srcId="{286EBDF7-7BD9-47CD-B2DE-CD304276DD18}" destId="{A7B942A5-E9DA-4A76-A236-F5BF896C9F1A}" srcOrd="0" destOrd="0" presId="urn:microsoft.com/office/officeart/2005/8/layout/cycle1"/>
    <dgm:cxn modelId="{B34AF9CF-F4AE-44E8-839D-5E37D5DF13F3}" srcId="{D19A96EA-2604-439F-9873-1EA24C33E9D2}" destId="{A133D08E-5EFC-42A1-86B5-B147E9969ED7}" srcOrd="1" destOrd="0" parTransId="{8B8EA247-EEBC-46F5-AB65-B454B0D07971}" sibTransId="{56317304-A5B1-41E5-B99C-2702976E72E7}"/>
    <dgm:cxn modelId="{B69E28E4-B989-4901-8390-602C22CAF348}" type="presOf" srcId="{2498BAE2-BECD-4784-930A-894816597217}" destId="{DF168897-6CB0-48BD-9EA9-6FC0B917C4CE}" srcOrd="0" destOrd="0" presId="urn:microsoft.com/office/officeart/2005/8/layout/cycle1"/>
    <dgm:cxn modelId="{BCD89093-315A-44C3-8C3A-F247F3354C2D}" type="presParOf" srcId="{4D4A28DB-17A2-403B-9FDE-1FD055FB658E}" destId="{37EF0B95-69C6-4B51-BBE3-EA94F6FD1442}" srcOrd="0" destOrd="0" presId="urn:microsoft.com/office/officeart/2005/8/layout/cycle1"/>
    <dgm:cxn modelId="{54283548-3584-4B7C-BF86-A91DD42083FA}" type="presParOf" srcId="{4D4A28DB-17A2-403B-9FDE-1FD055FB658E}" destId="{8BF4727D-D7D9-42EC-A4DF-FD82B00431FB}" srcOrd="1" destOrd="0" presId="urn:microsoft.com/office/officeart/2005/8/layout/cycle1"/>
    <dgm:cxn modelId="{10879282-13E7-4F28-89FA-03ED0E5A1426}" type="presParOf" srcId="{4D4A28DB-17A2-403B-9FDE-1FD055FB658E}" destId="{DF168897-6CB0-48BD-9EA9-6FC0B917C4CE}" srcOrd="2" destOrd="0" presId="urn:microsoft.com/office/officeart/2005/8/layout/cycle1"/>
    <dgm:cxn modelId="{14DE1C2C-80F2-40CC-9CFC-EEBFE8D1FE98}" type="presParOf" srcId="{4D4A28DB-17A2-403B-9FDE-1FD055FB658E}" destId="{B1FDAA4F-D08C-46B0-A464-2D3F2C13F759}" srcOrd="3" destOrd="0" presId="urn:microsoft.com/office/officeart/2005/8/layout/cycle1"/>
    <dgm:cxn modelId="{263F66A8-BE7E-454F-86DF-BD8C3A70AE76}" type="presParOf" srcId="{4D4A28DB-17A2-403B-9FDE-1FD055FB658E}" destId="{A3CF795E-74D6-4B51-A522-12F72A76ABA1}" srcOrd="4" destOrd="0" presId="urn:microsoft.com/office/officeart/2005/8/layout/cycle1"/>
    <dgm:cxn modelId="{95EC38D5-14FE-4B8D-BE81-15F8A8B3F9D6}" type="presParOf" srcId="{4D4A28DB-17A2-403B-9FDE-1FD055FB658E}" destId="{202CB62A-A483-4BE2-8662-A937134FDEA2}" srcOrd="5" destOrd="0" presId="urn:microsoft.com/office/officeart/2005/8/layout/cycle1"/>
    <dgm:cxn modelId="{08D60B88-2B74-46CD-8A5F-7E6547986613}" type="presParOf" srcId="{4D4A28DB-17A2-403B-9FDE-1FD055FB658E}" destId="{DFFE2E26-891D-4257-861C-B856506ABFC0}" srcOrd="6" destOrd="0" presId="urn:microsoft.com/office/officeart/2005/8/layout/cycle1"/>
    <dgm:cxn modelId="{E46CDBF7-9D3D-41C6-B0ED-FBC28BAE914F}" type="presParOf" srcId="{4D4A28DB-17A2-403B-9FDE-1FD055FB658E}" destId="{A7B942A5-E9DA-4A76-A236-F5BF896C9F1A}" srcOrd="7" destOrd="0" presId="urn:microsoft.com/office/officeart/2005/8/layout/cycle1"/>
    <dgm:cxn modelId="{62B4C98D-E504-4ABC-AB86-7030F2BE0C71}" type="presParOf" srcId="{4D4A28DB-17A2-403B-9FDE-1FD055FB658E}" destId="{5E7E134B-1BAE-4AE7-ACF6-BB8DFE8C34FA}"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4727D-D7D9-42EC-A4DF-FD82B00431FB}">
      <dsp:nvSpPr>
        <dsp:cNvPr id="0" name=""/>
        <dsp:cNvSpPr/>
      </dsp:nvSpPr>
      <dsp:spPr>
        <a:xfrm>
          <a:off x="5286085" y="409727"/>
          <a:ext cx="2098476" cy="2098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100" b="1" i="0" u="none" strike="noStrike" kern="1200" cap="none" normalizeH="0" baseline="0" dirty="0">
              <a:ln>
                <a:noFill/>
              </a:ln>
              <a:solidFill>
                <a:schemeClr val="accent2">
                  <a:lumMod val="50000"/>
                </a:schemeClr>
              </a:solidFill>
              <a:effectLst/>
              <a:latin typeface="+mn-lt"/>
            </a:rPr>
            <a:t>Συναισθηματική ανάπτυξη/ρύθμιση </a:t>
          </a:r>
        </a:p>
      </dsp:txBody>
      <dsp:txXfrm>
        <a:off x="5286085" y="409727"/>
        <a:ext cx="2098476" cy="2098476"/>
      </dsp:txXfrm>
    </dsp:sp>
    <dsp:sp modelId="{DF168897-6CB0-48BD-9EA9-6FC0B917C4CE}">
      <dsp:nvSpPr>
        <dsp:cNvPr id="0" name=""/>
        <dsp:cNvSpPr/>
      </dsp:nvSpPr>
      <dsp:spPr>
        <a:xfrm>
          <a:off x="2092585" y="-2393"/>
          <a:ext cx="4958828" cy="4958828"/>
        </a:xfrm>
        <a:prstGeom prst="circularArrow">
          <a:avLst>
            <a:gd name="adj1" fmla="val 8252"/>
            <a:gd name="adj2" fmla="val 576420"/>
            <a:gd name="adj3" fmla="val 2962470"/>
            <a:gd name="adj4" fmla="val 52651"/>
            <a:gd name="adj5" fmla="val 962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CF795E-74D6-4B51-A522-12F72A76ABA1}">
      <dsp:nvSpPr>
        <dsp:cNvPr id="0" name=""/>
        <dsp:cNvSpPr/>
      </dsp:nvSpPr>
      <dsp:spPr>
        <a:xfrm>
          <a:off x="3522761" y="3463893"/>
          <a:ext cx="2098476" cy="2098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100" b="1" i="0" u="none" strike="noStrike" kern="1200" cap="none" normalizeH="0" baseline="0" dirty="0">
              <a:ln>
                <a:noFill/>
              </a:ln>
              <a:solidFill>
                <a:schemeClr val="accent2">
                  <a:lumMod val="50000"/>
                </a:schemeClr>
              </a:solidFill>
              <a:effectLst/>
              <a:latin typeface="+mn-lt"/>
            </a:rPr>
            <a:t>Συναισθηματική σύνδεση/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100" b="1" i="0" u="none" strike="noStrike" kern="1200" cap="none" normalizeH="0" baseline="0" dirty="0" err="1">
              <a:ln>
                <a:noFill/>
              </a:ln>
              <a:solidFill>
                <a:schemeClr val="accent2">
                  <a:lumMod val="50000"/>
                </a:schemeClr>
              </a:solidFill>
              <a:effectLst/>
              <a:latin typeface="+mn-lt"/>
            </a:rPr>
            <a:t>Σχετίζεσθαι</a:t>
          </a:r>
          <a:r>
            <a:rPr kumimoji="0" lang="el-GR" altLang="el-GR" sz="2100" b="1" i="0" u="none" strike="noStrike" kern="1200" cap="none" normalizeH="0" baseline="0" dirty="0">
              <a:ln>
                <a:noFill/>
              </a:ln>
              <a:solidFill>
                <a:schemeClr val="accent2">
                  <a:lumMod val="50000"/>
                </a:schemeClr>
              </a:solidFill>
              <a:effectLst/>
              <a:latin typeface="Arial" panose="020B0604020202020204" pitchFamily="34" charset="0"/>
            </a:rPr>
            <a:t> </a:t>
          </a:r>
        </a:p>
      </dsp:txBody>
      <dsp:txXfrm>
        <a:off x="3522761" y="3463893"/>
        <a:ext cx="2098476" cy="2098476"/>
      </dsp:txXfrm>
    </dsp:sp>
    <dsp:sp modelId="{202CB62A-A483-4BE2-8662-A937134FDEA2}">
      <dsp:nvSpPr>
        <dsp:cNvPr id="0" name=""/>
        <dsp:cNvSpPr/>
      </dsp:nvSpPr>
      <dsp:spPr>
        <a:xfrm>
          <a:off x="2092585" y="-2393"/>
          <a:ext cx="4958828" cy="4958828"/>
        </a:xfrm>
        <a:prstGeom prst="circularArrow">
          <a:avLst>
            <a:gd name="adj1" fmla="val 8252"/>
            <a:gd name="adj2" fmla="val 576420"/>
            <a:gd name="adj3" fmla="val 10170930"/>
            <a:gd name="adj4" fmla="val 7261110"/>
            <a:gd name="adj5" fmla="val 962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B942A5-E9DA-4A76-A236-F5BF896C9F1A}">
      <dsp:nvSpPr>
        <dsp:cNvPr id="0" name=""/>
        <dsp:cNvSpPr/>
      </dsp:nvSpPr>
      <dsp:spPr>
        <a:xfrm>
          <a:off x="1759437" y="409727"/>
          <a:ext cx="2098476" cy="2098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2100" b="1" i="0" u="none" strike="noStrike" kern="1200" cap="none" normalizeH="0" baseline="0" dirty="0">
              <a:ln>
                <a:noFill/>
              </a:ln>
              <a:solidFill>
                <a:schemeClr val="accent2">
                  <a:lumMod val="50000"/>
                </a:schemeClr>
              </a:solidFill>
              <a:effectLst/>
              <a:latin typeface="+mn-lt"/>
            </a:rPr>
            <a:t>Κοινωνική αλληλεπίδραση</a:t>
          </a:r>
        </a:p>
      </dsp:txBody>
      <dsp:txXfrm>
        <a:off x="1759437" y="409727"/>
        <a:ext cx="2098476" cy="2098476"/>
      </dsp:txXfrm>
    </dsp:sp>
    <dsp:sp modelId="{5E7E134B-1BAE-4AE7-ACF6-BB8DFE8C34FA}">
      <dsp:nvSpPr>
        <dsp:cNvPr id="0" name=""/>
        <dsp:cNvSpPr/>
      </dsp:nvSpPr>
      <dsp:spPr>
        <a:xfrm>
          <a:off x="2092585" y="-2393"/>
          <a:ext cx="4958828" cy="4958828"/>
        </a:xfrm>
        <a:prstGeom prst="circularArrow">
          <a:avLst>
            <a:gd name="adj1" fmla="val 8252"/>
            <a:gd name="adj2" fmla="val 576420"/>
            <a:gd name="adj3" fmla="val 16855427"/>
            <a:gd name="adj4" fmla="val 14968153"/>
            <a:gd name="adj5" fmla="val 962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4183" cy="502676"/>
          </a:xfrm>
          <a:prstGeom prst="rect">
            <a:avLst/>
          </a:prstGeom>
        </p:spPr>
        <p:txBody>
          <a:bodyPr vert="horz" lIns="96597" tIns="48299" rIns="96597" bIns="48299" rtlCol="0"/>
          <a:lstStyle>
            <a:lvl1pPr algn="l">
              <a:defRPr sz="1300"/>
            </a:lvl1pPr>
          </a:lstStyle>
          <a:p>
            <a:endParaRPr lang="el-GR"/>
          </a:p>
        </p:txBody>
      </p:sp>
      <p:sp>
        <p:nvSpPr>
          <p:cNvPr id="3" name="Θέση ημερομηνίας 2"/>
          <p:cNvSpPr>
            <a:spLocks noGrp="1"/>
          </p:cNvSpPr>
          <p:nvPr>
            <p:ph type="dt" idx="1"/>
          </p:nvPr>
        </p:nvSpPr>
        <p:spPr>
          <a:xfrm>
            <a:off x="3900799" y="0"/>
            <a:ext cx="2984183" cy="502676"/>
          </a:xfrm>
          <a:prstGeom prst="rect">
            <a:avLst/>
          </a:prstGeom>
        </p:spPr>
        <p:txBody>
          <a:bodyPr vert="horz" lIns="96597" tIns="48299" rIns="96597" bIns="48299" rtlCol="0"/>
          <a:lstStyle>
            <a:lvl1pPr algn="r">
              <a:defRPr sz="1300"/>
            </a:lvl1pPr>
          </a:lstStyle>
          <a:p>
            <a:fld id="{D3A85D4E-D211-4474-8638-DBB897AB8495}" type="datetimeFigureOut">
              <a:rPr lang="el-GR" smtClean="0"/>
              <a:t>14/12/2024</a:t>
            </a:fld>
            <a:endParaRPr lang="el-GR"/>
          </a:p>
        </p:txBody>
      </p:sp>
      <p:sp>
        <p:nvSpPr>
          <p:cNvPr id="4" name="Θέση εικόνας διαφάνειας 3"/>
          <p:cNvSpPr>
            <a:spLocks noGrp="1" noRot="1" noChangeAspect="1"/>
          </p:cNvSpPr>
          <p:nvPr>
            <p:ph type="sldImg" idx="2"/>
          </p:nvPr>
        </p:nvSpPr>
        <p:spPr>
          <a:xfrm>
            <a:off x="438150" y="1252538"/>
            <a:ext cx="6010275" cy="3381375"/>
          </a:xfrm>
          <a:prstGeom prst="rect">
            <a:avLst/>
          </a:prstGeom>
          <a:noFill/>
          <a:ln w="12700">
            <a:solidFill>
              <a:prstClr val="black"/>
            </a:solidFill>
          </a:ln>
        </p:spPr>
        <p:txBody>
          <a:bodyPr vert="horz" lIns="96597" tIns="48299" rIns="96597" bIns="48299" rtlCol="0" anchor="ctr"/>
          <a:lstStyle/>
          <a:p>
            <a:endParaRPr lang="el-GR"/>
          </a:p>
        </p:txBody>
      </p:sp>
      <p:sp>
        <p:nvSpPr>
          <p:cNvPr id="5" name="Θέση σημειώσεων 4"/>
          <p:cNvSpPr>
            <a:spLocks noGrp="1"/>
          </p:cNvSpPr>
          <p:nvPr>
            <p:ph type="body" sz="quarter" idx="3"/>
          </p:nvPr>
        </p:nvSpPr>
        <p:spPr>
          <a:xfrm>
            <a:off x="688658" y="4821506"/>
            <a:ext cx="5509260" cy="3944868"/>
          </a:xfrm>
          <a:prstGeom prst="rect">
            <a:avLst/>
          </a:prstGeom>
        </p:spPr>
        <p:txBody>
          <a:bodyPr vert="horz" lIns="96597" tIns="48299" rIns="96597" bIns="48299"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516039"/>
            <a:ext cx="2984183" cy="502674"/>
          </a:xfrm>
          <a:prstGeom prst="rect">
            <a:avLst/>
          </a:prstGeom>
        </p:spPr>
        <p:txBody>
          <a:bodyPr vert="horz" lIns="96597" tIns="48299" rIns="96597" bIns="48299" rtlCol="0" anchor="b"/>
          <a:lstStyle>
            <a:lvl1pPr algn="l">
              <a:defRPr sz="1300"/>
            </a:lvl1pPr>
          </a:lstStyle>
          <a:p>
            <a:endParaRPr lang="el-GR"/>
          </a:p>
        </p:txBody>
      </p:sp>
      <p:sp>
        <p:nvSpPr>
          <p:cNvPr id="7" name="Θέση αριθμού διαφάνειας 6"/>
          <p:cNvSpPr>
            <a:spLocks noGrp="1"/>
          </p:cNvSpPr>
          <p:nvPr>
            <p:ph type="sldNum" sz="quarter" idx="5"/>
          </p:nvPr>
        </p:nvSpPr>
        <p:spPr>
          <a:xfrm>
            <a:off x="3900799" y="9516039"/>
            <a:ext cx="2984183" cy="502674"/>
          </a:xfrm>
          <a:prstGeom prst="rect">
            <a:avLst/>
          </a:prstGeom>
        </p:spPr>
        <p:txBody>
          <a:bodyPr vert="horz" lIns="96597" tIns="48299" rIns="96597" bIns="48299" rtlCol="0" anchor="b"/>
          <a:lstStyle>
            <a:lvl1pPr algn="r">
              <a:defRPr sz="1300"/>
            </a:lvl1pPr>
          </a:lstStyle>
          <a:p>
            <a:fld id="{CF59313C-69BC-4B5A-ABDA-CA0E273E529A}" type="slidenum">
              <a:rPr lang="el-GR" smtClean="0"/>
              <a:t>‹#›</a:t>
            </a:fld>
            <a:endParaRPr lang="el-GR"/>
          </a:p>
        </p:txBody>
      </p:sp>
    </p:spTree>
    <p:extLst>
      <p:ext uri="{BB962C8B-B14F-4D97-AF65-F5344CB8AC3E}">
        <p14:creationId xmlns:p14="http://schemas.microsoft.com/office/powerpoint/2010/main" val="2297164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586D00E8-B8F6-4AB9-9D46-3F4609D9B2C9}" type="slidenum">
              <a:rPr lang="el-GR" smtClean="0"/>
              <a:t>1</a:t>
            </a:fld>
            <a:endParaRPr lang="el-GR"/>
          </a:p>
        </p:txBody>
      </p:sp>
    </p:spTree>
    <p:extLst>
      <p:ext uri="{BB962C8B-B14F-4D97-AF65-F5344CB8AC3E}">
        <p14:creationId xmlns:p14="http://schemas.microsoft.com/office/powerpoint/2010/main" val="2996729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586D00E8-B8F6-4AB9-9D46-3F4609D9B2C9}" type="slidenum">
              <a:rPr lang="el-GR" smtClean="0"/>
              <a:t>9</a:t>
            </a:fld>
            <a:endParaRPr lang="el-GR"/>
          </a:p>
        </p:txBody>
      </p:sp>
    </p:spTree>
    <p:extLst>
      <p:ext uri="{BB962C8B-B14F-4D97-AF65-F5344CB8AC3E}">
        <p14:creationId xmlns:p14="http://schemas.microsoft.com/office/powerpoint/2010/main" val="2996729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5DB5D425-F89E-4F43-B9E6-1FC92C21D4C5}" type="datetime1">
              <a:rPr lang="el-GR" smtClean="0"/>
              <a:t>14/12/2024</a:t>
            </a:fld>
            <a:endParaRPr lang="el-GR"/>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l-G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29A67EF4-6AD0-4895-A677-9D84EEBBB660}" type="slidenum">
              <a:rPr lang="el-GR" smtClean="0"/>
              <a:t>‹#›</a:t>
            </a:fld>
            <a:endParaRPr lang="el-GR"/>
          </a:p>
        </p:txBody>
      </p:sp>
    </p:spTree>
    <p:extLst>
      <p:ext uri="{BB962C8B-B14F-4D97-AF65-F5344CB8AC3E}">
        <p14:creationId xmlns:p14="http://schemas.microsoft.com/office/powerpoint/2010/main" val="400240688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E654CDB-84CF-4FF4-9255-44114D68E7A6}" type="datetime1">
              <a:rPr lang="el-GR" smtClean="0"/>
              <a:t>14/12/2024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9A67EF4-6AD0-4895-A677-9D84EEBBB660}" type="slidenum">
              <a:rPr lang="el-GR" smtClean="0"/>
              <a:t>‹#›</a:t>
            </a:fld>
            <a:endParaRPr lang="el-GR"/>
          </a:p>
        </p:txBody>
      </p:sp>
    </p:spTree>
    <p:extLst>
      <p:ext uri="{BB962C8B-B14F-4D97-AF65-F5344CB8AC3E}">
        <p14:creationId xmlns:p14="http://schemas.microsoft.com/office/powerpoint/2010/main" val="3052831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D8B0B09-C1EB-4652-A5FC-B559E7EFBD2E}" type="datetime1">
              <a:rPr lang="el-GR" smtClean="0"/>
              <a:t>14/12/2024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9A67EF4-6AD0-4895-A677-9D84EEBBB660}" type="slidenum">
              <a:rPr lang="el-GR" smtClean="0"/>
              <a:t>‹#›</a:t>
            </a:fld>
            <a:endParaRPr lang="el-GR"/>
          </a:p>
        </p:txBody>
      </p:sp>
    </p:spTree>
    <p:extLst>
      <p:ext uri="{BB962C8B-B14F-4D97-AF65-F5344CB8AC3E}">
        <p14:creationId xmlns:p14="http://schemas.microsoft.com/office/powerpoint/2010/main" val="3530422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F4C02C6-DAE3-4E19-811D-4191F086D690}" type="datetime1">
              <a:rPr lang="el-GR" smtClean="0"/>
              <a:t>14/12/2024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9A67EF4-6AD0-4895-A677-9D84EEBBB660}" type="slidenum">
              <a:rPr lang="el-GR" smtClean="0"/>
              <a:t>‹#›</a:t>
            </a:fld>
            <a:endParaRPr lang="el-GR"/>
          </a:p>
        </p:txBody>
      </p:sp>
    </p:spTree>
    <p:extLst>
      <p:ext uri="{BB962C8B-B14F-4D97-AF65-F5344CB8AC3E}">
        <p14:creationId xmlns:p14="http://schemas.microsoft.com/office/powerpoint/2010/main" val="1843551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18C27C0B-5CBB-4412-B9B6-B55579AD2E4D}" type="datetime1">
              <a:rPr lang="el-GR" smtClean="0"/>
              <a:t>14/12/2024</a:t>
            </a:fld>
            <a:endParaRPr lang="el-GR"/>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l-GR"/>
          </a:p>
        </p:txBody>
      </p:sp>
      <p:sp>
        <p:nvSpPr>
          <p:cNvPr id="6" name="Slide Number Placeholder 5"/>
          <p:cNvSpPr>
            <a:spLocks noGrp="1"/>
          </p:cNvSpPr>
          <p:nvPr>
            <p:ph type="sldNum" sz="quarter" idx="12"/>
          </p:nvPr>
        </p:nvSpPr>
        <p:spPr>
          <a:xfrm>
            <a:off x="8604504" y="5212080"/>
            <a:ext cx="2112264" cy="228600"/>
          </a:xfrm>
        </p:spPr>
        <p:txBody>
          <a:bodyPr/>
          <a:lstStyle/>
          <a:p>
            <a:fld id="{29A67EF4-6AD0-4895-A677-9D84EEBBB660}" type="slidenum">
              <a:rPr lang="el-GR" smtClean="0"/>
              <a:t>‹#›</a:t>
            </a:fld>
            <a:endParaRPr lang="el-GR"/>
          </a:p>
        </p:txBody>
      </p:sp>
    </p:spTree>
    <p:extLst>
      <p:ext uri="{BB962C8B-B14F-4D97-AF65-F5344CB8AC3E}">
        <p14:creationId xmlns:p14="http://schemas.microsoft.com/office/powerpoint/2010/main" val="20242652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32D10A6-2ADC-4A74-A0A6-1190F897C19A}" type="datetime1">
              <a:rPr lang="el-GR" smtClean="0"/>
              <a:t>14/12/2024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9A67EF4-6AD0-4895-A677-9D84EEBBB660}" type="slidenum">
              <a:rPr lang="el-GR" smtClean="0"/>
              <a:t>‹#›</a:t>
            </a:fld>
            <a:endParaRPr lang="el-GR"/>
          </a:p>
        </p:txBody>
      </p:sp>
    </p:spTree>
    <p:extLst>
      <p:ext uri="{BB962C8B-B14F-4D97-AF65-F5344CB8AC3E}">
        <p14:creationId xmlns:p14="http://schemas.microsoft.com/office/powerpoint/2010/main" val="403289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5184F65-1E6C-4F66-AE20-EDE0D12CE956}" type="datetime1">
              <a:rPr lang="el-GR" smtClean="0"/>
              <a:t>14/12/2024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9A67EF4-6AD0-4895-A677-9D84EEBBB660}" type="slidenum">
              <a:rPr lang="el-GR" smtClean="0"/>
              <a:t>‹#›</a:t>
            </a:fld>
            <a:endParaRPr lang="el-GR"/>
          </a:p>
        </p:txBody>
      </p:sp>
    </p:spTree>
    <p:extLst>
      <p:ext uri="{BB962C8B-B14F-4D97-AF65-F5344CB8AC3E}">
        <p14:creationId xmlns:p14="http://schemas.microsoft.com/office/powerpoint/2010/main" val="32578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2996104-A47B-422E-9CED-585313F01677}" type="datetime1">
              <a:rPr lang="el-GR" smtClean="0"/>
              <a:t>14/12/2024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9A67EF4-6AD0-4895-A677-9D84EEBBB660}" type="slidenum">
              <a:rPr lang="el-GR" smtClean="0"/>
              <a:t>‹#›</a:t>
            </a:fld>
            <a:endParaRPr lang="el-GR"/>
          </a:p>
        </p:txBody>
      </p:sp>
    </p:spTree>
    <p:extLst>
      <p:ext uri="{BB962C8B-B14F-4D97-AF65-F5344CB8AC3E}">
        <p14:creationId xmlns:p14="http://schemas.microsoft.com/office/powerpoint/2010/main" val="122808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73F5A-8B95-449C-89B6-8D20DBE935D5}" type="datetime1">
              <a:rPr lang="el-GR" smtClean="0"/>
              <a:t>14/12/2024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9A67EF4-6AD0-4895-A677-9D84EEBBB660}" type="slidenum">
              <a:rPr lang="el-GR" smtClean="0"/>
              <a:t>‹#›</a:t>
            </a:fld>
            <a:endParaRPr lang="el-GR"/>
          </a:p>
        </p:txBody>
      </p:sp>
    </p:spTree>
    <p:extLst>
      <p:ext uri="{BB962C8B-B14F-4D97-AF65-F5344CB8AC3E}">
        <p14:creationId xmlns:p14="http://schemas.microsoft.com/office/powerpoint/2010/main" val="272459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p>
            <a:fld id="{C7F52478-F6F2-4A8A-AE53-1270DA78E845}" type="datetime1">
              <a:rPr lang="el-GR" smtClean="0"/>
              <a:t>14/12/2024</a:t>
            </a:fld>
            <a:endParaRPr lang="el-GR"/>
          </a:p>
        </p:txBody>
      </p:sp>
      <p:sp>
        <p:nvSpPr>
          <p:cNvPr id="9" name="Footer Placeholder 8"/>
          <p:cNvSpPr>
            <a:spLocks noGrp="1"/>
          </p:cNvSpPr>
          <p:nvPr>
            <p:ph type="ftr" sz="quarter" idx="11"/>
          </p:nvPr>
        </p:nvSpPr>
        <p:spPr/>
        <p:txBody>
          <a:bodyPr/>
          <a:lstStyle>
            <a:lvl1pPr algn="r">
              <a:defRPr/>
            </a:lvl1pPr>
          </a:lstStyle>
          <a:p>
            <a:endParaRPr lang="el-GR"/>
          </a:p>
        </p:txBody>
      </p:sp>
      <p:sp>
        <p:nvSpPr>
          <p:cNvPr id="11" name="Slide Number Placeholder 10"/>
          <p:cNvSpPr>
            <a:spLocks noGrp="1"/>
          </p:cNvSpPr>
          <p:nvPr>
            <p:ph type="sldNum" sz="quarter" idx="12"/>
          </p:nvPr>
        </p:nvSpPr>
        <p:spPr>
          <a:xfrm>
            <a:off x="10396728" y="6227064"/>
            <a:ext cx="1463040" cy="256032"/>
          </a:xfrm>
        </p:spPr>
        <p:txBody>
          <a:bodyPr/>
          <a:lstStyle/>
          <a:p>
            <a:fld id="{29A67EF4-6AD0-4895-A677-9D84EEBBB660}" type="slidenum">
              <a:rPr lang="el-GR" smtClean="0"/>
              <a:t>‹#›</a:t>
            </a:fld>
            <a:endParaRPr lang="el-GR"/>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3808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A96D81FB-2E3B-4CB7-B5A3-23921BB7AF7B}" type="datetime1">
              <a:rPr lang="el-GR" smtClean="0"/>
              <a:t>14/12/2024</a:t>
            </a:fld>
            <a:endParaRPr lang="el-G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l-GR"/>
          </a:p>
        </p:txBody>
      </p:sp>
      <p:sp>
        <p:nvSpPr>
          <p:cNvPr id="7" name="Slide Number Placeholder 6"/>
          <p:cNvSpPr>
            <a:spLocks noGrp="1"/>
          </p:cNvSpPr>
          <p:nvPr>
            <p:ph type="sldNum" sz="quarter" idx="12"/>
          </p:nvPr>
        </p:nvSpPr>
        <p:spPr>
          <a:xfrm>
            <a:off x="10396728" y="6227064"/>
            <a:ext cx="1463040" cy="256032"/>
          </a:xfrm>
        </p:spPr>
        <p:txBody>
          <a:bodyPr/>
          <a:lstStyle/>
          <a:p>
            <a:fld id="{29A67EF4-6AD0-4895-A677-9D84EEBBB660}" type="slidenum">
              <a:rPr lang="el-GR" smtClean="0"/>
              <a:t>‹#›</a:t>
            </a:fld>
            <a:endParaRPr lang="el-GR"/>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0297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752B8742-F5C7-4153-830A-84F34D8FEB91}" type="datetime1">
              <a:rPr lang="el-GR" smtClean="0"/>
              <a:t>14/12/2024</a:t>
            </a:fld>
            <a:endParaRPr lang="el-G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l-G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9A67EF4-6AD0-4895-A677-9D84EEBBB660}" type="slidenum">
              <a:rPr lang="el-GR" smtClean="0"/>
              <a:t>‹#›</a:t>
            </a:fld>
            <a:endParaRPr lang="el-G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68332559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search?q"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apps.who.int/iris/handle/10665/4072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systemscentered.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open-dialogue.net/%CE%BF-%CE%B1%CE%BD%CE%BF%CE%B9%CF%87%CF%84%CF%8C%CF%82-%CE%B4%CE%B9%CE%AC%CE%BB%CE%BF%CE%B3%CE%BF%CF%82-%CF%83%CF%84%CE%BF-%CF%80%CE%B1%CF%81%CF%8C%CE%BD-%CE%BA%CE%B1%CE%B9-%CF%84%CE%BF-%CE%BC%CE%AD/?lang=el"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researchgate.net/deref/http%3A%2F%2Fdx.doi.org%2F10.1159%2F000500162?_sg%5B0%5D=Uxz-zIBPVVkPxkpFuCcoUrOJ8SghiXWyp6xRYSCs1G7Q7MA9vV2bDH6q7tyGtADu-GF6ANwWkZXmwgnXTrnGInmAJQ.0pXEBjsiSao1FN6fs5E74jvUvafOVE0cx-Hvt4Puub8US9ONV8kqx0UWZ44j7KxH-PSb1E3eJAF5OV-P5JUiiA" TargetMode="External"/><Relationship Id="rId2" Type="http://schemas.openxmlformats.org/officeDocument/2006/relationships/hyperlink" Target="https://hestafta.org/author/jaakko-seikkula-university-of-jyvaskyla-jyvaskyla-finland/" TargetMode="External"/><Relationship Id="rId1" Type="http://schemas.openxmlformats.org/officeDocument/2006/relationships/slideLayout" Target="../slideLayouts/slideLayout2.xml"/><Relationship Id="rId4" Type="http://schemas.openxmlformats.org/officeDocument/2006/relationships/hyperlink" Target="https://hestafta.org/systimiki-skepsi-psychotherapeia-periodiko/teuxos-16/psyxosi-mia-stratigiki-epiviosis-se-sovaro-agxos/"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open-dialogue.ne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gerasimosfrantzios-psychotherapy.com/news/%CF%88%CF%85%CF%87%CE%B9%CE%BA%CE%AE-%CF%85%CE%B3%CE%B5%CE%AF%CE%B1-%CE%BA%CE%B1%CE%B9-%CF%80%CE%B5%CF%81%CE%B9%CE%B2%CE%AC%CE%BB%CE%BB%CE%BF%CE%BD/?utm_source=copy&amp;utm_medium=paste&amp;utm_campaign=copypaste&amp;utm_content=https%3A%2F%2Fwww.gerasimosfrantzios-psychotherapy.com%2Fnews%2F%25CF%2588%25CF%2585%25CF%2587%25CE%25B9%25CE%25BA%25CE%25AE-%25CF%2585%25CE%25B3%25CE%25B5%25CE%25AF%25CE%25B1-%25CE%25BA%25CE%25B1%25CE%25B9-%25CF%2580%25CE%25B5%25CF%2581%25CE%25B9%25CE%25B2%25CE%25AC%25CE%25BB%25CE%25BB%25CE%25BF%25CE%25BD%2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0.png"/><Relationship Id="rId4" Type="http://schemas.openxmlformats.org/officeDocument/2006/relationships/hyperlink" Target="https://www.frontiersin.org/articles/10.3389/fpsyg.2018.00789/full#B62"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757909" y="1436255"/>
            <a:ext cx="8481390" cy="751383"/>
          </a:xfrm>
        </p:spPr>
        <p:txBody>
          <a:bodyPr>
            <a:noAutofit/>
          </a:bodyPr>
          <a:lstStyle/>
          <a:p>
            <a:pPr marL="0" marR="0" algn="ctr">
              <a:spcBef>
                <a:spcPts val="0"/>
              </a:spcBef>
              <a:spcAft>
                <a:spcPts val="0"/>
              </a:spcAft>
              <a:tabLst>
                <a:tab pos="6301105" algn="l"/>
              </a:tabLst>
            </a:pPr>
            <a:r>
              <a:rPr lang="en-US" sz="1200" b="1" dirty="0">
                <a:solidFill>
                  <a:schemeClr val="tx1"/>
                </a:solidFill>
              </a:rPr>
              <a:t> </a:t>
            </a:r>
            <a:r>
              <a:rPr lang="el-GR" sz="1200" b="1" spc="200" dirty="0">
                <a:ln w="9525" cap="flat" cmpd="sng" algn="ctr">
                  <a:solidFill>
                    <a:srgbClr val="BFBFBF">
                      <a:alpha val="50000"/>
                    </a:srgbClr>
                  </a:solidFill>
                  <a:prstDash val="solid"/>
                  <a:round/>
                </a:ln>
                <a:solidFill>
                  <a:schemeClr val="tx1"/>
                </a:solidFill>
                <a:effectLst>
                  <a:outerShdw dist="25400" dir="13500000" sx="0" sy="0">
                    <a:srgbClr val="000000">
                      <a:alpha val="50000"/>
                    </a:srgbClr>
                  </a:outerShdw>
                </a:effectLst>
                <a:ea typeface="Times New Roman" panose="02020603050405020304" pitchFamily="18" charset="0"/>
              </a:rPr>
              <a:t>ΣΧΟΛΗ ΑΝΘΡΩΠΙΣΤΙΚΩΝ &amp; ΚΟΙΝΩΝΙΚΩΝ ΕΠΙΣΤΗΜΩΝ</a:t>
            </a:r>
            <a:br>
              <a:rPr lang="el-GR" sz="1200" dirty="0">
                <a:solidFill>
                  <a:schemeClr val="tx1"/>
                </a:solidFill>
                <a:effectLst/>
                <a:ea typeface="Times New Roman" panose="02020603050405020304" pitchFamily="18" charset="0"/>
              </a:rPr>
            </a:br>
            <a:r>
              <a:rPr lang="el-GR" sz="1200" b="1" spc="200" dirty="0">
                <a:ln w="9525" cap="flat" cmpd="sng" algn="ctr">
                  <a:solidFill>
                    <a:srgbClr val="BFBFBF">
                      <a:alpha val="50000"/>
                    </a:srgbClr>
                  </a:solidFill>
                  <a:prstDash val="solid"/>
                  <a:round/>
                </a:ln>
                <a:solidFill>
                  <a:schemeClr val="tx1"/>
                </a:solidFill>
                <a:effectLst>
                  <a:outerShdw dist="25400" dir="13500000" sx="0" sy="0">
                    <a:srgbClr val="000000">
                      <a:alpha val="50000"/>
                    </a:srgbClr>
                  </a:outerShdw>
                </a:effectLst>
                <a:ea typeface="Times New Roman" panose="02020603050405020304" pitchFamily="18" charset="0"/>
              </a:rPr>
              <a:t>ΠΑΙΔΑΓΩΓΙΚΟ ΤΜΗΜΑ ΕΙΔΙΚΗΣ ΑΓΩΓΗΣ</a:t>
            </a:r>
            <a:br>
              <a:rPr lang="el-GR" sz="1200" dirty="0">
                <a:solidFill>
                  <a:schemeClr val="tx1"/>
                </a:solidFill>
                <a:effectLst/>
                <a:ea typeface="Times New Roman" panose="02020603050405020304" pitchFamily="18" charset="0"/>
              </a:rPr>
            </a:br>
            <a:r>
              <a:rPr lang="el-GR" sz="1200" b="1" dirty="0">
                <a:solidFill>
                  <a:srgbClr val="FF0000"/>
                </a:solidFill>
                <a:effectLst>
                  <a:outerShdw blurRad="50800" dist="38100" dir="2700000" algn="tl">
                    <a:srgbClr val="000000">
                      <a:alpha val="40000"/>
                    </a:srgbClr>
                  </a:outerShdw>
                </a:effectLst>
                <a:ea typeface="Times New Roman" panose="02020603050405020304" pitchFamily="18" charset="0"/>
              </a:rPr>
              <a:t>Πρόγραμμα Μεταπτυχιακών Σπουδών</a:t>
            </a:r>
            <a:br>
              <a:rPr lang="el-GR" sz="1200" dirty="0">
                <a:solidFill>
                  <a:srgbClr val="FF0000"/>
                </a:solidFill>
                <a:effectLst/>
                <a:ea typeface="Times New Roman" panose="02020603050405020304" pitchFamily="18" charset="0"/>
              </a:rPr>
            </a:br>
            <a:r>
              <a:rPr lang="el-GR" sz="1200" b="1" dirty="0">
                <a:solidFill>
                  <a:srgbClr val="FF0000"/>
                </a:solidFill>
                <a:effectLst>
                  <a:outerShdw blurRad="50800" dist="38100" dir="2700000" algn="tl">
                    <a:srgbClr val="000000">
                      <a:alpha val="40000"/>
                    </a:srgbClr>
                  </a:outerShdw>
                </a:effectLst>
                <a:ea typeface="Times New Roman" panose="02020603050405020304" pitchFamily="18" charset="0"/>
              </a:rPr>
              <a:t>Συμβουλευτική στην Ειδική Αγωγή, την Εκπαίδευση και την Υγεία</a:t>
            </a:r>
            <a:br>
              <a:rPr lang="el-GR" sz="1200" dirty="0">
                <a:solidFill>
                  <a:srgbClr val="FF0000"/>
                </a:solidFill>
                <a:effectLst/>
                <a:ea typeface="Times New Roman" panose="02020603050405020304" pitchFamily="18" charset="0"/>
              </a:rPr>
            </a:br>
            <a:r>
              <a:rPr lang="el-GR" sz="1200" b="1" dirty="0" err="1">
                <a:solidFill>
                  <a:schemeClr val="tx1"/>
                </a:solidFill>
              </a:rPr>
              <a:t>Ακαδ</a:t>
            </a:r>
            <a:r>
              <a:rPr lang="el-GR" sz="1200" b="1" dirty="0">
                <a:solidFill>
                  <a:schemeClr val="tx1"/>
                </a:solidFill>
              </a:rPr>
              <a:t>. </a:t>
            </a:r>
            <a:r>
              <a:rPr lang="el-GR" sz="1200" b="1" dirty="0" err="1">
                <a:solidFill>
                  <a:schemeClr val="tx1"/>
                </a:solidFill>
              </a:rPr>
              <a:t>ετος</a:t>
            </a:r>
            <a:r>
              <a:rPr lang="el-GR" sz="1200" b="1" dirty="0">
                <a:solidFill>
                  <a:schemeClr val="tx1"/>
                </a:solidFill>
              </a:rPr>
              <a:t> 2024-25 </a:t>
            </a:r>
            <a:r>
              <a:rPr lang="en-US" sz="1200" b="1" dirty="0">
                <a:solidFill>
                  <a:schemeClr val="tx1"/>
                </a:solidFill>
              </a:rPr>
              <a:t> </a:t>
            </a:r>
            <a:r>
              <a:rPr lang="el-GR" sz="1200" b="1" dirty="0">
                <a:solidFill>
                  <a:schemeClr val="tx1"/>
                </a:solidFill>
              </a:rPr>
              <a:t> </a:t>
            </a:r>
            <a:r>
              <a:rPr lang="en-US" sz="1200" b="1" dirty="0">
                <a:solidFill>
                  <a:schemeClr val="tx1"/>
                </a:solidFill>
              </a:rPr>
              <a:t> </a:t>
            </a:r>
            <a:endParaRPr lang="el-GR" sz="1200" b="1" dirty="0">
              <a:solidFill>
                <a:schemeClr val="tx1"/>
              </a:solidFill>
            </a:endParaRPr>
          </a:p>
        </p:txBody>
      </p:sp>
      <p:sp>
        <p:nvSpPr>
          <p:cNvPr id="3" name="2 - Υπότιτλος"/>
          <p:cNvSpPr>
            <a:spLocks noGrp="1"/>
          </p:cNvSpPr>
          <p:nvPr>
            <p:ph type="subTitle" idx="1"/>
          </p:nvPr>
        </p:nvSpPr>
        <p:spPr>
          <a:xfrm>
            <a:off x="1254353" y="2232372"/>
            <a:ext cx="9524010" cy="4568244"/>
          </a:xfrm>
        </p:spPr>
        <p:txBody>
          <a:bodyPr>
            <a:normAutofit fontScale="40000" lnSpcReduction="20000"/>
          </a:bodyPr>
          <a:lstStyle/>
          <a:p>
            <a:endParaRPr lang="el-GR" altLang="el-GR" sz="3200" b="1" dirty="0">
              <a:solidFill>
                <a:srgbClr val="FF0000"/>
              </a:solidFill>
            </a:endParaRPr>
          </a:p>
          <a:p>
            <a:pPr>
              <a:lnSpc>
                <a:spcPct val="120000"/>
              </a:lnSpc>
            </a:pPr>
            <a:r>
              <a:rPr lang="el-GR" sz="7400" b="1" i="0" dirty="0">
                <a:solidFill>
                  <a:schemeClr val="tx1"/>
                </a:solidFill>
                <a:effectLst/>
              </a:rPr>
              <a:t> </a:t>
            </a:r>
            <a:r>
              <a:rPr lang="el-GR" sz="7000" b="1" dirty="0">
                <a:solidFill>
                  <a:srgbClr val="FF0000"/>
                </a:solidFill>
              </a:rPr>
              <a:t> </a:t>
            </a:r>
            <a:r>
              <a:rPr lang="el-GR" sz="6000" b="1" dirty="0">
                <a:solidFill>
                  <a:srgbClr val="000000"/>
                </a:solidFill>
                <a:effectLst/>
                <a:latin typeface="+mj-lt"/>
                <a:ea typeface="Calibri" panose="020F0502020204030204" pitchFamily="34" charset="0"/>
              </a:rPr>
              <a:t>Βασικές θεωρητικές προσεγγίσεις </a:t>
            </a:r>
          </a:p>
          <a:p>
            <a:pPr>
              <a:lnSpc>
                <a:spcPct val="120000"/>
              </a:lnSpc>
            </a:pPr>
            <a:r>
              <a:rPr lang="el-GR" sz="6000" b="1" dirty="0">
                <a:solidFill>
                  <a:srgbClr val="000000"/>
                </a:solidFill>
                <a:effectLst/>
                <a:latin typeface="+mj-lt"/>
                <a:ea typeface="Calibri" panose="020F0502020204030204" pitchFamily="34" charset="0"/>
              </a:rPr>
              <a:t>στη  συμβουλευτική ομάδων</a:t>
            </a:r>
            <a:endParaRPr lang="el-GR" sz="6000" dirty="0">
              <a:solidFill>
                <a:srgbClr val="000000"/>
              </a:solidFill>
              <a:effectLst/>
              <a:latin typeface="+mj-lt"/>
              <a:ea typeface="Calibri" panose="020F0502020204030204" pitchFamily="34" charset="0"/>
            </a:endParaRPr>
          </a:p>
          <a:p>
            <a:pPr>
              <a:lnSpc>
                <a:spcPct val="120000"/>
              </a:lnSpc>
            </a:pPr>
            <a:endParaRPr lang="el-GR" sz="7000" b="1" i="0" dirty="0">
              <a:solidFill>
                <a:srgbClr val="FF0000"/>
              </a:solidFill>
              <a:effectLst/>
            </a:endParaRPr>
          </a:p>
          <a:p>
            <a:pPr algn="r">
              <a:lnSpc>
                <a:spcPct val="120000"/>
              </a:lnSpc>
            </a:pPr>
            <a:r>
              <a:rPr lang="el-GR" sz="7000" b="1" dirty="0">
                <a:solidFill>
                  <a:schemeClr val="tx1"/>
                </a:solidFill>
              </a:rPr>
              <a:t> </a:t>
            </a:r>
            <a:r>
              <a:rPr lang="el-GR" altLang="el-GR" sz="5500" b="1" dirty="0">
                <a:solidFill>
                  <a:schemeClr val="bg1"/>
                </a:solidFill>
              </a:rPr>
              <a:t>Δώρα </a:t>
            </a:r>
            <a:r>
              <a:rPr lang="el-GR" altLang="el-GR" sz="5500" b="1" dirty="0" err="1">
                <a:solidFill>
                  <a:schemeClr val="bg1"/>
                </a:solidFill>
              </a:rPr>
              <a:t>Σκαλή</a:t>
            </a:r>
            <a:r>
              <a:rPr lang="el-GR" altLang="el-GR" sz="7000" b="1" dirty="0" err="1">
                <a:solidFill>
                  <a:srgbClr val="002060"/>
                </a:solidFill>
              </a:rPr>
              <a:t>Δώρα</a:t>
            </a:r>
            <a:r>
              <a:rPr lang="el-GR" altLang="el-GR" sz="7000" b="1" dirty="0">
                <a:solidFill>
                  <a:srgbClr val="002060"/>
                </a:solidFill>
              </a:rPr>
              <a:t> Σκαλή </a:t>
            </a:r>
          </a:p>
          <a:p>
            <a:pPr algn="r"/>
            <a:r>
              <a:rPr lang="el-GR" altLang="el-GR" sz="5500" b="1" dirty="0">
                <a:solidFill>
                  <a:schemeClr val="tx1"/>
                </a:solidFill>
              </a:rPr>
              <a:t>ΕΔΙΠ Ψυχολογίας</a:t>
            </a:r>
            <a:r>
              <a:rPr lang="en-US" altLang="el-GR" sz="5500" b="1" dirty="0">
                <a:solidFill>
                  <a:schemeClr val="tx1"/>
                </a:solidFill>
              </a:rPr>
              <a:t>,</a:t>
            </a:r>
            <a:r>
              <a:rPr lang="en-US" altLang="el-GR" sz="5500" b="1" i="1" dirty="0">
                <a:solidFill>
                  <a:schemeClr val="tx1"/>
                </a:solidFill>
              </a:rPr>
              <a:t> MSc,</a:t>
            </a:r>
            <a:r>
              <a:rPr lang="el-GR" altLang="el-GR" sz="5500" b="1" i="1" dirty="0">
                <a:solidFill>
                  <a:schemeClr val="tx1"/>
                </a:solidFill>
              </a:rPr>
              <a:t> </a:t>
            </a:r>
            <a:r>
              <a:rPr lang="en-US" altLang="el-GR" sz="5500" b="1" i="1" dirty="0">
                <a:solidFill>
                  <a:schemeClr val="tx1"/>
                </a:solidFill>
              </a:rPr>
              <a:t>PhD</a:t>
            </a:r>
            <a:endParaRPr lang="el-GR" altLang="el-GR" sz="5500" b="1" dirty="0">
              <a:solidFill>
                <a:schemeClr val="tx1"/>
              </a:solidFill>
            </a:endParaRPr>
          </a:p>
          <a:p>
            <a:pPr algn="r"/>
            <a:r>
              <a:rPr lang="el-GR" altLang="el-GR" sz="5500" b="1" dirty="0">
                <a:solidFill>
                  <a:schemeClr val="tx1"/>
                </a:solidFill>
              </a:rPr>
              <a:t>Ιατρική Σχολή</a:t>
            </a:r>
          </a:p>
          <a:p>
            <a:pPr algn="r"/>
            <a:r>
              <a:rPr lang="el-GR" altLang="el-GR" sz="5500" b="1" dirty="0">
                <a:solidFill>
                  <a:schemeClr val="tx1"/>
                </a:solidFill>
              </a:rPr>
              <a:t>Α΄ Ψυχιατρική Κλινική ΕΚΠΑ</a:t>
            </a:r>
          </a:p>
          <a:p>
            <a:pPr algn="r"/>
            <a:endParaRPr lang="el-GR" altLang="el-GR" sz="5500" b="1" dirty="0">
              <a:solidFill>
                <a:schemeClr val="tx1"/>
              </a:solidFill>
            </a:endParaRPr>
          </a:p>
          <a:p>
            <a:pPr algn="r"/>
            <a:r>
              <a:rPr lang="el-GR" altLang="el-GR" sz="5500" b="1" dirty="0">
                <a:solidFill>
                  <a:schemeClr val="tx1"/>
                </a:solidFill>
              </a:rPr>
              <a:t> </a:t>
            </a:r>
            <a:r>
              <a:rPr lang="el-GR" altLang="el-GR" sz="5500" b="1" dirty="0" err="1">
                <a:solidFill>
                  <a:schemeClr val="tx1"/>
                </a:solidFill>
              </a:rPr>
              <a:t>Συστημική&amp;ΟμαδικήΨυχοθεραπεύτρια</a:t>
            </a:r>
            <a:r>
              <a:rPr lang="el-GR" altLang="el-GR" sz="5500" b="1" dirty="0">
                <a:solidFill>
                  <a:schemeClr val="tx1"/>
                </a:solidFill>
              </a:rPr>
              <a:t>, Ε</a:t>
            </a:r>
            <a:r>
              <a:rPr lang="en-US" altLang="el-GR" sz="5500" b="1" dirty="0">
                <a:solidFill>
                  <a:schemeClr val="tx1"/>
                </a:solidFill>
              </a:rPr>
              <a:t>CP, GCP</a:t>
            </a:r>
            <a:endParaRPr lang="el-GR" altLang="el-GR" sz="5500" b="1" dirty="0">
              <a:solidFill>
                <a:schemeClr val="tx1"/>
              </a:solidFill>
            </a:endParaRPr>
          </a:p>
          <a:p>
            <a:pPr algn="r"/>
            <a:r>
              <a:rPr lang="en-US" altLang="el-GR" sz="5500" b="1" dirty="0">
                <a:solidFill>
                  <a:schemeClr val="tx1"/>
                </a:solidFill>
              </a:rPr>
              <a:t>dskalis@yahoo.gr</a:t>
            </a:r>
            <a:endParaRPr lang="el-GR" altLang="el-GR" sz="5500" b="1" dirty="0">
              <a:solidFill>
                <a:schemeClr val="tx1"/>
              </a:solidFill>
            </a:endParaRPr>
          </a:p>
          <a:p>
            <a:pPr algn="r"/>
            <a:endParaRPr lang="el-GR" altLang="el-GR" sz="6200" b="1" dirty="0">
              <a:solidFill>
                <a:schemeClr val="tx1"/>
              </a:solidFill>
            </a:endParaRPr>
          </a:p>
          <a:p>
            <a:pPr algn="r"/>
            <a:r>
              <a:rPr lang="el-GR" altLang="el-GR" sz="6200" b="1" dirty="0"/>
              <a:t> </a:t>
            </a:r>
            <a:endParaRPr lang="el-GR" altLang="el-GR" sz="6200" b="1" i="1" dirty="0"/>
          </a:p>
          <a:p>
            <a:endParaRPr lang="el-GR" dirty="0"/>
          </a:p>
        </p:txBody>
      </p:sp>
      <p:sp>
        <p:nvSpPr>
          <p:cNvPr id="12" name="TextBox 11">
            <a:extLst>
              <a:ext uri="{FF2B5EF4-FFF2-40B4-BE49-F238E27FC236}">
                <a16:creationId xmlns:a16="http://schemas.microsoft.com/office/drawing/2014/main" id="{4C59A4ED-06F8-497E-823A-7CC1EBBCC8CA}"/>
              </a:ext>
            </a:extLst>
          </p:cNvPr>
          <p:cNvSpPr txBox="1"/>
          <p:nvPr/>
        </p:nvSpPr>
        <p:spPr>
          <a:xfrm>
            <a:off x="310861" y="6424158"/>
            <a:ext cx="4905375" cy="276999"/>
          </a:xfrm>
          <a:prstGeom prst="rect">
            <a:avLst/>
          </a:prstGeom>
          <a:noFill/>
        </p:spPr>
        <p:txBody>
          <a:bodyPr wrap="square">
            <a:spAutoFit/>
          </a:bodyPr>
          <a:lstStyle/>
          <a:p>
            <a:r>
              <a:rPr lang="en-US" sz="1200" b="1" dirty="0">
                <a:solidFill>
                  <a:srgbClr val="FF0000"/>
                </a:solidFill>
                <a:hlinkClick r:id="rId3">
                  <a:extLst>
                    <a:ext uri="{A12FA001-AC4F-418D-AE19-62706E023703}">
                      <ahyp:hlinkClr xmlns:ahyp="http://schemas.microsoft.com/office/drawing/2018/hyperlinkcolor" val="tx"/>
                    </a:ext>
                  </a:extLst>
                </a:hlinkClick>
              </a:rPr>
              <a:t>https://www.google.com/search?q</a:t>
            </a:r>
            <a:r>
              <a:rPr lang="el-GR" sz="1200" b="1" dirty="0">
                <a:solidFill>
                  <a:srgbClr val="FF0000"/>
                </a:solidFill>
              </a:rPr>
              <a:t> </a:t>
            </a:r>
          </a:p>
        </p:txBody>
      </p:sp>
      <p:pic>
        <p:nvPicPr>
          <p:cNvPr id="1026" name="Picture 2" descr="Ομαδική ψυχοθεραπεία">
            <a:extLst>
              <a:ext uri="{FF2B5EF4-FFF2-40B4-BE49-F238E27FC236}">
                <a16:creationId xmlns:a16="http://schemas.microsoft.com/office/drawing/2014/main" id="{6AD345AD-073A-40E7-3FDC-63EAD6B36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0">
            <a:off x="52343" y="4996495"/>
            <a:ext cx="3800716" cy="18177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Σοκολατάκια Χριστουγεννιάτικο Ημερολόγιο Windel Illumination Minions  Christmas Advent Calendar White Christmas 75g - Obliq.gr">
            <a:extLst>
              <a:ext uri="{FF2B5EF4-FFF2-40B4-BE49-F238E27FC236}">
                <a16:creationId xmlns:a16="http://schemas.microsoft.com/office/drawing/2014/main" id="{459876AA-4C45-499C-FBC9-E0B5C4BB2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0499" y="143625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ions Christmas Ornament, Minion Christmas Tree Ornament, Minion 2024  Christmas Gift, the Rise of Gru Movie, 2024 Christmas Ornament - Etsy">
            <a:extLst>
              <a:ext uri="{FF2B5EF4-FFF2-40B4-BE49-F238E27FC236}">
                <a16:creationId xmlns:a16="http://schemas.microsoft.com/office/drawing/2014/main" id="{8252F84A-0160-C8FD-F4E2-3B9DD999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00000">
            <a:off x="578893" y="2158727"/>
            <a:ext cx="2358030" cy="18725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814740-D9E8-2311-1DA7-83C57B8153B0}"/>
              </a:ext>
            </a:extLst>
          </p:cNvPr>
          <p:cNvSpPr>
            <a:spLocks noGrp="1"/>
          </p:cNvSpPr>
          <p:nvPr>
            <p:ph type="title"/>
          </p:nvPr>
        </p:nvSpPr>
        <p:spPr>
          <a:xfrm>
            <a:off x="1066800" y="585444"/>
            <a:ext cx="10058400" cy="909981"/>
          </a:xfrm>
        </p:spPr>
        <p:txBody>
          <a:bodyPr>
            <a:normAutofit/>
          </a:bodyPr>
          <a:lstStyle/>
          <a:p>
            <a:r>
              <a:rPr lang="el-GR" sz="3600" dirty="0"/>
              <a:t>Συναισθηματική ανάπτυξη</a:t>
            </a:r>
          </a:p>
        </p:txBody>
      </p:sp>
      <p:sp>
        <p:nvSpPr>
          <p:cNvPr id="3" name="Θέση περιεχομένου 2">
            <a:extLst>
              <a:ext uri="{FF2B5EF4-FFF2-40B4-BE49-F238E27FC236}">
                <a16:creationId xmlns:a16="http://schemas.microsoft.com/office/drawing/2014/main" id="{6AED71A7-F770-BD3F-F05A-4D07AB647B6F}"/>
              </a:ext>
            </a:extLst>
          </p:cNvPr>
          <p:cNvSpPr>
            <a:spLocks noGrp="1"/>
          </p:cNvSpPr>
          <p:nvPr>
            <p:ph idx="1"/>
          </p:nvPr>
        </p:nvSpPr>
        <p:spPr>
          <a:xfrm>
            <a:off x="1021655" y="1674494"/>
            <a:ext cx="10684570" cy="4726305"/>
          </a:xfrm>
        </p:spPr>
        <p:txBody>
          <a:bodyPr>
            <a:normAutofit/>
          </a:bodyPr>
          <a:lstStyle/>
          <a:p>
            <a:r>
              <a:rPr lang="el-GR" sz="2400" dirty="0"/>
              <a:t>Αναφέρεται στη δόμηση του ψυχικού και συναισθηματικού οργάνου του παιδιού. </a:t>
            </a:r>
          </a:p>
          <a:p>
            <a:r>
              <a:rPr lang="el-GR" sz="2400" dirty="0"/>
              <a:t>Το βρέφος γεννιέται με έμφυτη την ανάγκη σύνδεσης ή δεσμού.</a:t>
            </a:r>
            <a:endParaRPr lang="en-US" sz="2400" dirty="0"/>
          </a:p>
          <a:p>
            <a:r>
              <a:rPr lang="en-US" sz="2400" dirty="0"/>
              <a:t>To </a:t>
            </a:r>
            <a:r>
              <a:rPr lang="el-GR" sz="2400" dirty="0"/>
              <a:t>Α</a:t>
            </a:r>
            <a:r>
              <a:rPr lang="en-US" sz="2400" dirty="0" err="1"/>
              <a:t>ttachment</a:t>
            </a:r>
            <a:r>
              <a:rPr lang="en-US" sz="2400" dirty="0"/>
              <a:t> Theory </a:t>
            </a:r>
            <a:r>
              <a:rPr lang="el-GR" sz="2400" dirty="0"/>
              <a:t>περιγράφει τις </a:t>
            </a:r>
            <a:r>
              <a:rPr lang="el-GR" sz="2400" b="1" dirty="0">
                <a:solidFill>
                  <a:srgbClr val="FF0000"/>
                </a:solidFill>
              </a:rPr>
              <a:t>διαφορετικές «αποχρώσεις» </a:t>
            </a:r>
            <a:r>
              <a:rPr lang="el-GR" sz="2400" dirty="0"/>
              <a:t>της συναισθηματικής σύνδεσης μεταξύ βρέφους και κύριου προσώπου φροντίδας. </a:t>
            </a:r>
          </a:p>
          <a:p>
            <a:r>
              <a:rPr lang="el-GR" sz="2400" dirty="0"/>
              <a:t>Η φύση/ποιοτική απόχρωση της πρώτης σχέσης/πρώιμου  σχετίζεσθαι αποτελεί «ενεργό μοντέλο» για τις μετέπειτα σχέσεις - 4 βασικοί τύποι: ασφαλής-</a:t>
            </a:r>
            <a:r>
              <a:rPr lang="el-GR" sz="2400" dirty="0" err="1"/>
              <a:t>αποφευκτικός</a:t>
            </a:r>
            <a:r>
              <a:rPr lang="el-GR" sz="2400" dirty="0"/>
              <a:t>-αμφιθυμικός- αποδιοργανωμένος.</a:t>
            </a:r>
          </a:p>
          <a:p>
            <a:pPr lvl="1">
              <a:buFont typeface="Wingdings" panose="05000000000000000000" pitchFamily="2" charset="2"/>
              <a:buChar char="§"/>
            </a:pPr>
            <a:r>
              <a:rPr lang="el-GR" sz="2200" b="1" dirty="0"/>
              <a:t>Αποτυπώνεται στην κοινωνική μας αλληλεπίδραση- σε κάτι ΠΟΛΥ ΠΡΑΓΜΑΤΙΚΟ!</a:t>
            </a:r>
          </a:p>
          <a:p>
            <a:pPr lvl="1">
              <a:buFont typeface="Wingdings" panose="05000000000000000000" pitchFamily="2" charset="2"/>
              <a:buChar char="§"/>
            </a:pPr>
            <a:r>
              <a:rPr lang="el-GR" sz="2200" b="1" dirty="0"/>
              <a:t>Η διαταραχή του δεσμού αποδίδεται σε σοβαρή δυσλειτουργία της πρώιμης σχέσης και αποτελεί τη βάση αγχωδών διαταραχών. </a:t>
            </a:r>
          </a:p>
          <a:p>
            <a:endParaRPr lang="el-GR" sz="2400" dirty="0"/>
          </a:p>
        </p:txBody>
      </p:sp>
      <p:sp>
        <p:nvSpPr>
          <p:cNvPr id="4" name="Θέση αριθμού διαφάνειας 3">
            <a:extLst>
              <a:ext uri="{FF2B5EF4-FFF2-40B4-BE49-F238E27FC236}">
                <a16:creationId xmlns:a16="http://schemas.microsoft.com/office/drawing/2014/main" id="{C0681526-3EDF-C8B7-C229-CF95BA8903F6}"/>
              </a:ext>
            </a:extLst>
          </p:cNvPr>
          <p:cNvSpPr>
            <a:spLocks noGrp="1"/>
          </p:cNvSpPr>
          <p:nvPr>
            <p:ph type="sldNum" sz="quarter" idx="12"/>
          </p:nvPr>
        </p:nvSpPr>
        <p:spPr/>
        <p:txBody>
          <a:bodyPr/>
          <a:lstStyle/>
          <a:p>
            <a:fld id="{29A67EF4-6AD0-4895-A677-9D84EEBBB660}" type="slidenum">
              <a:rPr lang="el-GR" smtClean="0"/>
              <a:t>10</a:t>
            </a:fld>
            <a:endParaRPr lang="el-GR"/>
          </a:p>
        </p:txBody>
      </p:sp>
    </p:spTree>
    <p:extLst>
      <p:ext uri="{BB962C8B-B14F-4D97-AF65-F5344CB8AC3E}">
        <p14:creationId xmlns:p14="http://schemas.microsoft.com/office/powerpoint/2010/main" val="59573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5D656F-B6C0-4B3D-9F76-42A4C5B394A4}"/>
              </a:ext>
            </a:extLst>
          </p:cNvPr>
          <p:cNvSpPr>
            <a:spLocks noGrp="1"/>
          </p:cNvSpPr>
          <p:nvPr>
            <p:ph type="title"/>
          </p:nvPr>
        </p:nvSpPr>
        <p:spPr>
          <a:xfrm>
            <a:off x="1066800" y="642594"/>
            <a:ext cx="7305675" cy="776631"/>
          </a:xfrm>
        </p:spPr>
        <p:txBody>
          <a:bodyPr>
            <a:normAutofit/>
          </a:bodyPr>
          <a:lstStyle/>
          <a:p>
            <a:r>
              <a:rPr lang="el-GR" sz="3600" dirty="0"/>
              <a:t>Ψυχική οργάνωση και ψυχική υγεία</a:t>
            </a:r>
            <a:r>
              <a:rPr lang="en-US" sz="3600" dirty="0"/>
              <a:t>                    </a:t>
            </a:r>
            <a:endParaRPr lang="el-GR" sz="3600" dirty="0"/>
          </a:p>
        </p:txBody>
      </p:sp>
      <p:sp>
        <p:nvSpPr>
          <p:cNvPr id="3" name="Θέση περιεχομένου 2">
            <a:extLst>
              <a:ext uri="{FF2B5EF4-FFF2-40B4-BE49-F238E27FC236}">
                <a16:creationId xmlns:a16="http://schemas.microsoft.com/office/drawing/2014/main" id="{C3EB7B50-8A3C-A9C1-37CB-CA1532C3A58A}"/>
              </a:ext>
            </a:extLst>
          </p:cNvPr>
          <p:cNvSpPr>
            <a:spLocks noGrp="1"/>
          </p:cNvSpPr>
          <p:nvPr>
            <p:ph idx="1"/>
          </p:nvPr>
        </p:nvSpPr>
        <p:spPr>
          <a:xfrm>
            <a:off x="1000124" y="1463039"/>
            <a:ext cx="10696575" cy="4899661"/>
          </a:xfrm>
        </p:spPr>
        <p:txBody>
          <a:bodyPr>
            <a:normAutofit fontScale="77500" lnSpcReduction="20000"/>
          </a:bodyPr>
          <a:lstStyle/>
          <a:p>
            <a:pPr>
              <a:buFont typeface="Courier New" panose="02070309020205020404" pitchFamily="49" charset="0"/>
              <a:buChar char="o"/>
            </a:pPr>
            <a:r>
              <a:rPr lang="el-GR" sz="2400" dirty="0">
                <a:solidFill>
                  <a:srgbClr val="000000"/>
                </a:solidFill>
                <a:effectLst/>
                <a:ea typeface="Times New Roman" panose="02020603050405020304" pitchFamily="18" charset="0"/>
                <a:cs typeface="Calibri" panose="020F0502020204030204" pitchFamily="34" charset="0"/>
              </a:rPr>
              <a:t> </a:t>
            </a:r>
            <a:r>
              <a:rPr lang="el-GR" sz="2800" dirty="0">
                <a:solidFill>
                  <a:srgbClr val="000000"/>
                </a:solidFill>
                <a:effectLst/>
                <a:ea typeface="Times New Roman" panose="02020603050405020304" pitchFamily="18" charset="0"/>
                <a:cs typeface="Calibri" panose="020F0502020204030204" pitchFamily="34" charset="0"/>
              </a:rPr>
              <a:t>Σχέση με την </a:t>
            </a:r>
            <a:r>
              <a:rPr lang="el-GR" sz="2800" b="1" dirty="0">
                <a:solidFill>
                  <a:srgbClr val="000000"/>
                </a:solidFill>
                <a:effectLst/>
                <a:ea typeface="Times New Roman" panose="02020603050405020304" pitchFamily="18" charset="0"/>
                <a:cs typeface="Calibri" panose="020F0502020204030204" pitchFamily="34" charset="0"/>
              </a:rPr>
              <a:t>ικανότητα </a:t>
            </a:r>
            <a:r>
              <a:rPr lang="el-GR" sz="2800" dirty="0">
                <a:solidFill>
                  <a:srgbClr val="000000"/>
                </a:solidFill>
                <a:effectLst/>
                <a:ea typeface="Times New Roman" panose="02020603050405020304" pitchFamily="18" charset="0"/>
                <a:cs typeface="Calibri" panose="020F0502020204030204" pitchFamily="34" charset="0"/>
              </a:rPr>
              <a:t>να είσαι </a:t>
            </a:r>
            <a:r>
              <a:rPr lang="el-GR" sz="2800" b="1" dirty="0">
                <a:solidFill>
                  <a:srgbClr val="000000"/>
                </a:solidFill>
                <a:effectLst/>
                <a:ea typeface="Times New Roman" panose="02020603050405020304" pitchFamily="18" charset="0"/>
                <a:cs typeface="Calibri" panose="020F0502020204030204" pitchFamily="34" charset="0"/>
              </a:rPr>
              <a:t>μόνος,</a:t>
            </a:r>
            <a:r>
              <a:rPr lang="en-US" sz="2800" dirty="0">
                <a:solidFill>
                  <a:srgbClr val="000000"/>
                </a:solidFill>
                <a:effectLst/>
                <a:ea typeface="Times New Roman" panose="02020603050405020304" pitchFamily="18" charset="0"/>
                <a:cs typeface="Calibri" panose="020F0502020204030204" pitchFamily="34" charset="0"/>
              </a:rPr>
              <a:t> </a:t>
            </a:r>
            <a:r>
              <a:rPr lang="el-GR" sz="2800" dirty="0">
                <a:solidFill>
                  <a:srgbClr val="000000"/>
                </a:solidFill>
                <a:effectLst/>
                <a:ea typeface="Times New Roman" panose="02020603050405020304" pitchFamily="18" charset="0"/>
                <a:cs typeface="Calibri" panose="020F0502020204030204" pitchFamily="34" charset="0"/>
              </a:rPr>
              <a:t>(</a:t>
            </a:r>
            <a:r>
              <a:rPr lang="en-US" sz="2800" dirty="0">
                <a:solidFill>
                  <a:srgbClr val="000000"/>
                </a:solidFill>
                <a:effectLst/>
                <a:ea typeface="Times New Roman" panose="02020603050405020304" pitchFamily="18" charset="0"/>
                <a:cs typeface="Calibri" panose="020F0502020204030204" pitchFamily="34" charset="0"/>
              </a:rPr>
              <a:t>Winnicott</a:t>
            </a:r>
            <a:r>
              <a:rPr lang="el-GR" sz="2800" dirty="0">
                <a:solidFill>
                  <a:srgbClr val="000000"/>
                </a:solidFill>
                <a:effectLst/>
                <a:ea typeface="Times New Roman" panose="02020603050405020304" pitchFamily="18" charset="0"/>
                <a:cs typeface="Calibri" panose="020F0502020204030204" pitchFamily="34" charset="0"/>
              </a:rPr>
              <a:t>, 1958) </a:t>
            </a:r>
          </a:p>
          <a:p>
            <a:pPr lvl="1">
              <a:buFont typeface="Wingdings" panose="05000000000000000000" pitchFamily="2" charset="2"/>
              <a:buChar char="§"/>
            </a:pPr>
            <a:r>
              <a:rPr lang="el-GR" sz="2800" dirty="0">
                <a:solidFill>
                  <a:srgbClr val="FF0000"/>
                </a:solidFill>
                <a:ea typeface="Times New Roman" panose="02020603050405020304" pitchFamily="18" charset="0"/>
                <a:cs typeface="Calibri" panose="020F0502020204030204" pitchFamily="34" charset="0"/>
              </a:rPr>
              <a:t>Αυτονομία εντός σχέσεων</a:t>
            </a:r>
          </a:p>
          <a:p>
            <a:pPr lvl="1">
              <a:buFont typeface="Wingdings" panose="05000000000000000000" pitchFamily="2" charset="2"/>
              <a:buChar char="§"/>
            </a:pPr>
            <a:r>
              <a:rPr lang="el-GR" sz="2800" dirty="0">
                <a:solidFill>
                  <a:srgbClr val="FF0000"/>
                </a:solidFill>
                <a:ea typeface="Times New Roman" panose="02020603050405020304" pitchFamily="18" charset="0"/>
                <a:cs typeface="Calibri" panose="020F0502020204030204" pitchFamily="34" charset="0"/>
              </a:rPr>
              <a:t>Να ορίζεις τα «ναι και τα όχι»</a:t>
            </a:r>
          </a:p>
          <a:p>
            <a:pPr lvl="1">
              <a:buFont typeface="Wingdings" panose="05000000000000000000" pitchFamily="2" charset="2"/>
              <a:buChar char="§"/>
            </a:pPr>
            <a:r>
              <a:rPr lang="el-GR" sz="2800" dirty="0">
                <a:solidFill>
                  <a:srgbClr val="FF0000"/>
                </a:solidFill>
                <a:ea typeface="Times New Roman" panose="02020603050405020304" pitchFamily="18" charset="0"/>
                <a:cs typeface="Calibri" panose="020F0502020204030204" pitchFamily="34" charset="0"/>
              </a:rPr>
              <a:t>Να λες ΟΧΙ χωρίς ενοχή και ΝΑΙ χωρίς θυμό</a:t>
            </a:r>
            <a:r>
              <a:rPr lang="en-US" sz="2800" dirty="0">
                <a:solidFill>
                  <a:srgbClr val="FF0000"/>
                </a:solidFill>
                <a:ea typeface="Times New Roman" panose="02020603050405020304" pitchFamily="18" charset="0"/>
                <a:cs typeface="Calibri" panose="020F0502020204030204" pitchFamily="34" charset="0"/>
              </a:rPr>
              <a:t>                           </a:t>
            </a:r>
            <a:endParaRPr lang="el-GR" sz="2800" dirty="0">
              <a:solidFill>
                <a:srgbClr val="FF0000"/>
              </a:solidFill>
              <a:effectLst/>
              <a:ea typeface="Times New Roman" panose="02020603050405020304" pitchFamily="18" charset="0"/>
              <a:cs typeface="Calibri" panose="020F0502020204030204" pitchFamily="34" charset="0"/>
            </a:endParaRPr>
          </a:p>
          <a:p>
            <a:endParaRPr lang="en-US" sz="2400" b="1" dirty="0">
              <a:solidFill>
                <a:srgbClr val="000000"/>
              </a:solidFill>
              <a:effectLst/>
              <a:ea typeface="Times New Roman" panose="02020603050405020304" pitchFamily="18" charset="0"/>
              <a:cs typeface="Calibri" panose="020F0502020204030204" pitchFamily="34" charset="0"/>
            </a:endParaRPr>
          </a:p>
          <a:p>
            <a:pPr lvl="2"/>
            <a:endParaRPr lang="el-GR" sz="2000" dirty="0">
              <a:ea typeface="Times New Roman" panose="02020603050405020304" pitchFamily="18" charset="0"/>
            </a:endParaRPr>
          </a:p>
          <a:p>
            <a:pPr marL="548640" lvl="2" indent="0">
              <a:buNone/>
            </a:pPr>
            <a:endParaRPr lang="el-GR" sz="2000" dirty="0">
              <a:ea typeface="Times New Roman" panose="02020603050405020304" pitchFamily="18" charset="0"/>
            </a:endParaRPr>
          </a:p>
          <a:p>
            <a:pPr lvl="2">
              <a:buFont typeface="Wingdings" panose="05000000000000000000" pitchFamily="2" charset="2"/>
              <a:buChar char="§"/>
            </a:pPr>
            <a:r>
              <a:rPr lang="el-GR" sz="2800" dirty="0">
                <a:ea typeface="Times New Roman" panose="02020603050405020304" pitchFamily="18" charset="0"/>
              </a:rPr>
              <a:t>Φ</a:t>
            </a:r>
            <a:r>
              <a:rPr lang="el-GR" sz="2800" dirty="0">
                <a:effectLst/>
                <a:ea typeface="Times New Roman" panose="02020603050405020304" pitchFamily="18" charset="0"/>
              </a:rPr>
              <a:t>όβο</a:t>
            </a:r>
            <a:r>
              <a:rPr lang="el-GR" sz="2800" dirty="0">
                <a:ea typeface="Times New Roman" panose="02020603050405020304" pitchFamily="18" charset="0"/>
              </a:rPr>
              <a:t>ς</a:t>
            </a:r>
            <a:r>
              <a:rPr lang="el-GR" sz="2800" dirty="0">
                <a:effectLst/>
                <a:ea typeface="Times New Roman" panose="02020603050405020304" pitchFamily="18" charset="0"/>
              </a:rPr>
              <a:t> να είσαι μόνος.</a:t>
            </a:r>
          </a:p>
          <a:p>
            <a:pPr lvl="2">
              <a:buFont typeface="Wingdings" panose="05000000000000000000" pitchFamily="2" charset="2"/>
              <a:buChar char="§"/>
            </a:pPr>
            <a:r>
              <a:rPr lang="el-GR" sz="2800" dirty="0">
                <a:ea typeface="Times New Roman" panose="02020603050405020304" pitchFamily="18" charset="0"/>
              </a:rPr>
              <a:t>Ε</a:t>
            </a:r>
            <a:r>
              <a:rPr lang="el-GR" sz="2800" dirty="0">
                <a:effectLst/>
                <a:ea typeface="Times New Roman" panose="02020603050405020304" pitchFamily="18" charset="0"/>
              </a:rPr>
              <a:t>πιθυμία να είσαι μόνος.  </a:t>
            </a:r>
            <a:endParaRPr lang="en-US" sz="2800" dirty="0">
              <a:effectLst/>
              <a:ea typeface="Times New Roman" panose="02020603050405020304" pitchFamily="18" charset="0"/>
            </a:endParaRPr>
          </a:p>
          <a:p>
            <a:pPr marL="548640" lvl="2" algn="just" fontAlgn="base">
              <a:lnSpc>
                <a:spcPct val="107000"/>
              </a:lnSpc>
              <a:spcBef>
                <a:spcPts val="0"/>
              </a:spcBef>
              <a:spcAft>
                <a:spcPts val="1125"/>
              </a:spcAft>
            </a:pPr>
            <a:endParaRPr lang="el-GR" sz="2400" dirty="0">
              <a:solidFill>
                <a:srgbClr val="000000"/>
              </a:solidFill>
              <a:ea typeface="Times New Roman" panose="02020603050405020304" pitchFamily="18" charset="0"/>
              <a:cs typeface="Calibri" panose="020F0502020204030204" pitchFamily="34" charset="0"/>
            </a:endParaRPr>
          </a:p>
          <a:p>
            <a:pPr marL="548640" lvl="1" indent="-457200" algn="just" fontAlgn="base">
              <a:lnSpc>
                <a:spcPct val="107000"/>
              </a:lnSpc>
              <a:spcBef>
                <a:spcPts val="0"/>
              </a:spcBef>
              <a:spcAft>
                <a:spcPts val="1125"/>
              </a:spcAft>
              <a:buFont typeface="Courier New" panose="02070309020205020404" pitchFamily="49" charset="0"/>
              <a:buChar char="o"/>
            </a:pPr>
            <a:r>
              <a:rPr lang="el-GR" sz="2800" dirty="0">
                <a:solidFill>
                  <a:srgbClr val="000000"/>
                </a:solidFill>
                <a:effectLst/>
                <a:ea typeface="Times New Roman" panose="02020603050405020304" pitchFamily="18" charset="0"/>
                <a:cs typeface="Calibri" panose="020F0502020204030204" pitchFamily="34" charset="0"/>
              </a:rPr>
              <a:t>Η βάση για την ικανότητα να είσαι μόνος είναι </a:t>
            </a:r>
            <a:r>
              <a:rPr lang="el-GR" sz="2800" b="1" dirty="0">
                <a:solidFill>
                  <a:srgbClr val="000000"/>
                </a:solidFill>
                <a:effectLst/>
                <a:ea typeface="Times New Roman" panose="02020603050405020304" pitchFamily="18" charset="0"/>
                <a:cs typeface="Calibri" panose="020F0502020204030204" pitchFamily="34" charset="0"/>
              </a:rPr>
              <a:t>η εμπειρία να είσαι μόνος παρουσία κάποιου άλλου</a:t>
            </a:r>
            <a:r>
              <a:rPr lang="el-GR" sz="2800" dirty="0">
                <a:solidFill>
                  <a:srgbClr val="000000"/>
                </a:solidFill>
                <a:effectLst/>
                <a:ea typeface="Times New Roman" panose="02020603050405020304" pitchFamily="18" charset="0"/>
                <a:cs typeface="Calibri" panose="020F0502020204030204" pitchFamily="34" charset="0"/>
              </a:rPr>
              <a:t>. </a:t>
            </a:r>
          </a:p>
          <a:p>
            <a:pPr marL="982980" lvl="3" indent="-342900" algn="just" fontAlgn="base">
              <a:lnSpc>
                <a:spcPct val="107000"/>
              </a:lnSpc>
              <a:spcBef>
                <a:spcPts val="0"/>
              </a:spcBef>
              <a:spcAft>
                <a:spcPts val="1125"/>
              </a:spcAft>
              <a:buFont typeface="Wingdings" panose="05000000000000000000" pitchFamily="2" charset="2"/>
              <a:buChar char="§"/>
            </a:pPr>
            <a:r>
              <a:rPr lang="el-GR" sz="2800" dirty="0">
                <a:solidFill>
                  <a:srgbClr val="000000"/>
                </a:solidFill>
                <a:ea typeface="Times New Roman" panose="02020603050405020304" pitchFamily="18" charset="0"/>
                <a:cs typeface="Calibri" panose="020F0502020204030204" pitchFamily="34" charset="0"/>
              </a:rPr>
              <a:t>Το </a:t>
            </a:r>
            <a:r>
              <a:rPr lang="el-GR" sz="2800" dirty="0">
                <a:solidFill>
                  <a:srgbClr val="000000"/>
                </a:solidFill>
                <a:effectLst/>
                <a:ea typeface="Times New Roman" panose="02020603050405020304" pitchFamily="18" charset="0"/>
                <a:cs typeface="Calibri" panose="020F0502020204030204" pitchFamily="34" charset="0"/>
              </a:rPr>
              <a:t>βρέφος - αδύναμη οργάνωση</a:t>
            </a:r>
            <a:r>
              <a:rPr lang="en-US" sz="2800" dirty="0">
                <a:solidFill>
                  <a:srgbClr val="000000"/>
                </a:solidFill>
                <a:effectLst/>
                <a:ea typeface="Times New Roman" panose="02020603050405020304" pitchFamily="18" charset="0"/>
                <a:cs typeface="Calibri" panose="020F0502020204030204" pitchFamily="34" charset="0"/>
              </a:rPr>
              <a:t>/</a:t>
            </a:r>
            <a:r>
              <a:rPr lang="el-GR" sz="2800" dirty="0">
                <a:solidFill>
                  <a:srgbClr val="000000"/>
                </a:solidFill>
                <a:effectLst/>
                <a:ea typeface="Times New Roman" panose="02020603050405020304" pitchFamily="18" charset="0"/>
                <a:cs typeface="Calibri" panose="020F0502020204030204" pitchFamily="34" charset="0"/>
              </a:rPr>
              <a:t>ανωριμότητα του Εγώ - μπορεί να είναι </a:t>
            </a:r>
            <a:r>
              <a:rPr lang="el-GR" sz="2800" b="1" dirty="0">
                <a:solidFill>
                  <a:srgbClr val="FF0000"/>
                </a:solidFill>
                <a:effectLst/>
                <a:ea typeface="Times New Roman" panose="02020603050405020304" pitchFamily="18" charset="0"/>
                <a:cs typeface="Calibri" panose="020F0502020204030204" pitchFamily="34" charset="0"/>
              </a:rPr>
              <a:t>μόνο λόγω αξιόπιστης υποστήριξης-του-Εγώ.</a:t>
            </a:r>
          </a:p>
          <a:p>
            <a:pPr marL="274320" lvl="1" algn="just" fontAlgn="base">
              <a:lnSpc>
                <a:spcPct val="107000"/>
              </a:lnSpc>
              <a:spcBef>
                <a:spcPts val="0"/>
              </a:spcBef>
              <a:spcAft>
                <a:spcPts val="1125"/>
              </a:spcAft>
            </a:pP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a:extLst>
              <a:ext uri="{FF2B5EF4-FFF2-40B4-BE49-F238E27FC236}">
                <a16:creationId xmlns:a16="http://schemas.microsoft.com/office/drawing/2014/main" id="{FCDDF0A7-C357-82BB-ED77-5BDB281FB9A7}"/>
              </a:ext>
            </a:extLst>
          </p:cNvPr>
          <p:cNvSpPr>
            <a:spLocks noGrp="1"/>
          </p:cNvSpPr>
          <p:nvPr>
            <p:ph type="sldNum" sz="quarter" idx="12"/>
          </p:nvPr>
        </p:nvSpPr>
        <p:spPr/>
        <p:txBody>
          <a:bodyPr/>
          <a:lstStyle/>
          <a:p>
            <a:fld id="{29A67EF4-6AD0-4895-A677-9D84EEBBB660}" type="slidenum">
              <a:rPr lang="el-GR" smtClean="0"/>
              <a:t>11</a:t>
            </a:fld>
            <a:endParaRPr lang="el-GR"/>
          </a:p>
        </p:txBody>
      </p:sp>
      <p:sp>
        <p:nvSpPr>
          <p:cNvPr id="5" name="Διάφορο 4">
            <a:extLst>
              <a:ext uri="{FF2B5EF4-FFF2-40B4-BE49-F238E27FC236}">
                <a16:creationId xmlns:a16="http://schemas.microsoft.com/office/drawing/2014/main" id="{6E83630A-912C-96B6-E63D-2343E14553AE}"/>
              </a:ext>
            </a:extLst>
          </p:cNvPr>
          <p:cNvSpPr/>
          <p:nvPr/>
        </p:nvSpPr>
        <p:spPr>
          <a:xfrm>
            <a:off x="3289268" y="2914096"/>
            <a:ext cx="914400" cy="514904"/>
          </a:xfrm>
          <a:prstGeom prst="mathNotEqual">
            <a:avLst>
              <a:gd name="adj1" fmla="val 23520"/>
              <a:gd name="adj2" fmla="val 6198152"/>
              <a:gd name="adj3" fmla="val 1176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a:p>
            <a:pPr algn="ctr"/>
            <a:endParaRPr lang="el-GR" dirty="0">
              <a:solidFill>
                <a:schemeClr val="tx1"/>
              </a:solidFill>
            </a:endParaRPr>
          </a:p>
        </p:txBody>
      </p:sp>
      <p:pic>
        <p:nvPicPr>
          <p:cNvPr id="4102" name="Picture 6" descr="Donald W. Winnicott books - Karnac Books">
            <a:extLst>
              <a:ext uri="{FF2B5EF4-FFF2-40B4-BE49-F238E27FC236}">
                <a16:creationId xmlns:a16="http://schemas.microsoft.com/office/drawing/2014/main" id="{F1CB78A5-95FA-E5A6-B5B3-FD54D0503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0">
            <a:off x="7941633" y="787544"/>
            <a:ext cx="2457450" cy="323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01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85ADD22A-E12C-A152-5684-9488BE688EF5}"/>
              </a:ext>
            </a:extLst>
          </p:cNvPr>
          <p:cNvSpPr>
            <a:spLocks noGrp="1"/>
          </p:cNvSpPr>
          <p:nvPr>
            <p:ph type="sldNum" sz="quarter" idx="12"/>
          </p:nvPr>
        </p:nvSpPr>
        <p:spPr/>
        <p:txBody>
          <a:bodyPr/>
          <a:lstStyle/>
          <a:p>
            <a:fld id="{29A67EF4-6AD0-4895-A677-9D84EEBBB660}" type="slidenum">
              <a:rPr lang="el-GR" smtClean="0"/>
              <a:t>12</a:t>
            </a:fld>
            <a:endParaRPr lang="el-GR"/>
          </a:p>
        </p:txBody>
      </p:sp>
      <p:sp>
        <p:nvSpPr>
          <p:cNvPr id="3" name="Θέση περιεχομένου 2">
            <a:extLst>
              <a:ext uri="{FF2B5EF4-FFF2-40B4-BE49-F238E27FC236}">
                <a16:creationId xmlns:a16="http://schemas.microsoft.com/office/drawing/2014/main" id="{0E47DB01-B80D-532D-B5F0-C3E3C5654E0E}"/>
              </a:ext>
            </a:extLst>
          </p:cNvPr>
          <p:cNvSpPr>
            <a:spLocks noGrp="1"/>
          </p:cNvSpPr>
          <p:nvPr>
            <p:ph idx="4294967295"/>
          </p:nvPr>
        </p:nvSpPr>
        <p:spPr>
          <a:xfrm>
            <a:off x="1021655" y="874712"/>
            <a:ext cx="10058400" cy="5183187"/>
          </a:xfrm>
        </p:spPr>
        <p:txBody>
          <a:bodyPr>
            <a:normAutofit/>
          </a:bodyPr>
          <a:lstStyle/>
          <a:p>
            <a:r>
              <a:rPr lang="el-GR" sz="2400" dirty="0">
                <a:ea typeface="Times New Roman" panose="02020603050405020304" pitchFamily="18" charset="0"/>
              </a:rPr>
              <a:t>Για να εγκατασταθεί η ι</a:t>
            </a:r>
            <a:r>
              <a:rPr lang="el-GR" sz="2400" dirty="0">
                <a:effectLst/>
                <a:ea typeface="Times New Roman" panose="02020603050405020304" pitchFamily="18" charset="0"/>
              </a:rPr>
              <a:t>κανότητα να είσαι μόνος συμβάλλουν πολλοί τύποι εμπειρίας.</a:t>
            </a:r>
          </a:p>
          <a:p>
            <a:r>
              <a:rPr lang="el-GR" sz="2400" dirty="0">
                <a:effectLst/>
                <a:ea typeface="Times New Roman" panose="02020603050405020304" pitchFamily="18" charset="0"/>
              </a:rPr>
              <a:t>Θεμελιώδης είναι η – σε επαρκή βαθμό - </a:t>
            </a:r>
            <a:r>
              <a:rPr lang="el-GR" sz="2400" b="1" dirty="0">
                <a:solidFill>
                  <a:srgbClr val="FF0000"/>
                </a:solidFill>
                <a:effectLst/>
                <a:ea typeface="Times New Roman" panose="02020603050405020304" pitchFamily="18" charset="0"/>
              </a:rPr>
              <a:t>εμπειρία </a:t>
            </a:r>
            <a:r>
              <a:rPr lang="el-GR" sz="2400" dirty="0">
                <a:effectLst/>
                <a:ea typeface="Times New Roman" panose="02020603050405020304" pitchFamily="18" charset="0"/>
              </a:rPr>
              <a:t> </a:t>
            </a:r>
            <a:r>
              <a:rPr lang="el-GR" sz="2400" b="1" dirty="0">
                <a:effectLst/>
                <a:ea typeface="Times New Roman" panose="02020603050405020304" pitchFamily="18" charset="0"/>
              </a:rPr>
              <a:t>να είσαι μόνος</a:t>
            </a:r>
            <a:r>
              <a:rPr lang="el-GR" sz="2400" dirty="0">
                <a:effectLst/>
                <a:ea typeface="Times New Roman" panose="02020603050405020304" pitchFamily="18" charset="0"/>
              </a:rPr>
              <a:t>, ως βρέφος και μι­κρό παιδί, </a:t>
            </a:r>
            <a:r>
              <a:rPr lang="el-GR" sz="2400" b="1" dirty="0">
                <a:effectLst/>
                <a:ea typeface="Times New Roman" panose="02020603050405020304" pitchFamily="18" charset="0"/>
              </a:rPr>
              <a:t>παρουσία </a:t>
            </a:r>
            <a:r>
              <a:rPr lang="el-GR" sz="2400" dirty="0">
                <a:effectLst/>
                <a:ea typeface="Times New Roman" panose="02020603050405020304" pitchFamily="18" charset="0"/>
              </a:rPr>
              <a:t>της</a:t>
            </a:r>
            <a:r>
              <a:rPr lang="el-GR" sz="2400" b="1" dirty="0">
                <a:effectLst/>
                <a:ea typeface="Times New Roman" panose="02020603050405020304" pitchFamily="18" charset="0"/>
              </a:rPr>
              <a:t> μητέρας/</a:t>
            </a:r>
            <a:r>
              <a:rPr lang="el-GR" sz="2400" dirty="0">
                <a:effectLst/>
                <a:ea typeface="Times New Roman" panose="02020603050405020304" pitchFamily="18" charset="0"/>
              </a:rPr>
              <a:t>του</a:t>
            </a:r>
            <a:r>
              <a:rPr lang="el-GR" sz="2400" b="1" dirty="0">
                <a:effectLst/>
                <a:ea typeface="Times New Roman" panose="02020603050405020304" pitchFamily="18" charset="0"/>
              </a:rPr>
              <a:t> άλλου/</a:t>
            </a:r>
            <a:r>
              <a:rPr lang="el-GR" sz="2400" dirty="0">
                <a:effectLst/>
                <a:ea typeface="Times New Roman" panose="02020603050405020304" pitchFamily="18" charset="0"/>
              </a:rPr>
              <a:t>του </a:t>
            </a:r>
            <a:r>
              <a:rPr lang="el-GR" sz="2400" b="1" dirty="0">
                <a:effectLst/>
                <a:ea typeface="Times New Roman" panose="02020603050405020304" pitchFamily="18" charset="0"/>
              </a:rPr>
              <a:t>προσώπου φροντίδας</a:t>
            </a:r>
            <a:r>
              <a:rPr lang="el-GR" sz="2400" dirty="0">
                <a:effectLst/>
                <a:ea typeface="Times New Roman" panose="02020603050405020304" pitchFamily="18" charset="0"/>
              </a:rPr>
              <a:t>.</a:t>
            </a:r>
          </a:p>
          <a:p>
            <a:endParaRPr lang="el-GR" sz="2400" dirty="0">
              <a:ea typeface="Times New Roman" panose="02020603050405020304" pitchFamily="18" charset="0"/>
            </a:endParaRPr>
          </a:p>
          <a:p>
            <a:pPr marL="0" indent="0" algn="r">
              <a:buNone/>
            </a:pPr>
            <a:r>
              <a:rPr lang="el-GR" sz="2400" dirty="0">
                <a:effectLst/>
                <a:ea typeface="Times New Roman" panose="02020603050405020304" pitchFamily="18" charset="0"/>
              </a:rPr>
              <a:t> </a:t>
            </a:r>
          </a:p>
          <a:p>
            <a:pPr marL="0" indent="0">
              <a:buNone/>
            </a:pPr>
            <a:r>
              <a:rPr lang="el-GR" sz="2400" dirty="0">
                <a:effectLst/>
                <a:ea typeface="Times New Roman" panose="02020603050405020304" pitchFamily="18" charset="0"/>
              </a:rPr>
              <a:t> </a:t>
            </a:r>
            <a:endParaRPr lang="el-GR" sz="2400" dirty="0"/>
          </a:p>
        </p:txBody>
      </p:sp>
      <p:pic>
        <p:nvPicPr>
          <p:cNvPr id="6" name="Picture 4" descr="Attachment Theory In Action Podcast | The Knowledge Center | United States">
            <a:extLst>
              <a:ext uri="{FF2B5EF4-FFF2-40B4-BE49-F238E27FC236}">
                <a16:creationId xmlns:a16="http://schemas.microsoft.com/office/drawing/2014/main" id="{61894273-5B6D-D751-31EE-A7BAA0E9B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351" y="4605230"/>
            <a:ext cx="4241529"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30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486E5ED0-53E1-C66A-5D0D-A3E26CFC5BF0}"/>
              </a:ext>
            </a:extLst>
          </p:cNvPr>
          <p:cNvSpPr>
            <a:spLocks noGrp="1"/>
          </p:cNvSpPr>
          <p:nvPr>
            <p:ph type="sldNum" sz="quarter" idx="12"/>
          </p:nvPr>
        </p:nvSpPr>
        <p:spPr/>
        <p:txBody>
          <a:bodyPr/>
          <a:lstStyle/>
          <a:p>
            <a:fld id="{29A67EF4-6AD0-4895-A677-9D84EEBBB660}" type="slidenum">
              <a:rPr lang="el-GR" smtClean="0"/>
              <a:t>13</a:t>
            </a:fld>
            <a:endParaRPr lang="el-GR"/>
          </a:p>
        </p:txBody>
      </p:sp>
      <p:sp>
        <p:nvSpPr>
          <p:cNvPr id="3" name="Θέση περιεχομένου 2">
            <a:extLst>
              <a:ext uri="{FF2B5EF4-FFF2-40B4-BE49-F238E27FC236}">
                <a16:creationId xmlns:a16="http://schemas.microsoft.com/office/drawing/2014/main" id="{9EFBC8E4-787D-7923-5B98-8788AF0271DA}"/>
              </a:ext>
            </a:extLst>
          </p:cNvPr>
          <p:cNvSpPr>
            <a:spLocks noGrp="1"/>
          </p:cNvSpPr>
          <p:nvPr>
            <p:ph idx="4294967295"/>
          </p:nvPr>
        </p:nvSpPr>
        <p:spPr>
          <a:xfrm>
            <a:off x="838200" y="960438"/>
            <a:ext cx="10668000" cy="5402262"/>
          </a:xfrm>
        </p:spPr>
        <p:txBody>
          <a:bodyPr>
            <a:normAutofit lnSpcReduction="10000"/>
          </a:bodyPr>
          <a:lstStyle/>
          <a:p>
            <a:pPr marR="0" algn="just" fontAlgn="base">
              <a:lnSpc>
                <a:spcPct val="107000"/>
              </a:lnSpc>
              <a:spcBef>
                <a:spcPts val="0"/>
              </a:spcBef>
              <a:spcAft>
                <a:spcPts val="1125"/>
              </a:spcAft>
              <a:buFont typeface="Courier New" panose="02070309020205020404" pitchFamily="49" charset="0"/>
              <a:buChar char="o"/>
            </a:pPr>
            <a:r>
              <a:rPr lang="el-GR" sz="2600" dirty="0">
                <a:solidFill>
                  <a:srgbClr val="000000"/>
                </a:solidFill>
                <a:effectLst/>
                <a:ea typeface="Times New Roman" panose="02020603050405020304" pitchFamily="18" charset="0"/>
                <a:cs typeface="Calibri" panose="020F0502020204030204" pitchFamily="34" charset="0"/>
              </a:rPr>
              <a:t>Ένας μεγάλος αριθμός τέτοιας/ων εμπειριών διαμορφώνει τη βάση για μια ζωή που </a:t>
            </a:r>
            <a:r>
              <a:rPr lang="el-GR" sz="2400" dirty="0">
                <a:solidFill>
                  <a:srgbClr val="000000"/>
                </a:solidFill>
                <a:effectLst/>
                <a:ea typeface="Times New Roman" panose="02020603050405020304" pitchFamily="18" charset="0"/>
                <a:cs typeface="Calibri" panose="020F0502020204030204" pitchFamily="34" charset="0"/>
              </a:rPr>
              <a:t>τη χαρακτηρίζει η πραγματικότητα αντί η «επαναλαμβανόμενη ματαιότητα». </a:t>
            </a:r>
          </a:p>
          <a:p>
            <a:pPr marR="0" algn="just" fontAlgn="base">
              <a:lnSpc>
                <a:spcPct val="107000"/>
              </a:lnSpc>
              <a:spcBef>
                <a:spcPts val="0"/>
              </a:spcBef>
              <a:spcAft>
                <a:spcPts val="1125"/>
              </a:spcAft>
              <a:buFont typeface="Courier New" panose="02070309020205020404" pitchFamily="49" charset="0"/>
              <a:buChar char="o"/>
            </a:pPr>
            <a:r>
              <a:rPr lang="el-GR" sz="2400" dirty="0">
                <a:solidFill>
                  <a:srgbClr val="000000"/>
                </a:solidFill>
                <a:effectLst/>
                <a:ea typeface="Times New Roman" panose="02020603050405020304" pitchFamily="18" charset="0"/>
                <a:cs typeface="Calibri" panose="020F0502020204030204" pitchFamily="34" charset="0"/>
              </a:rPr>
              <a:t>Το άτομο, που έχει αναπτύξει την ικανότητα να είναι μόνο, είναι σταθερά ικανό να    </a:t>
            </a:r>
            <a:r>
              <a:rPr lang="el-GR" sz="2400" dirty="0" err="1">
                <a:solidFill>
                  <a:srgbClr val="000000"/>
                </a:solidFill>
                <a:effectLst/>
                <a:ea typeface="Times New Roman" panose="02020603050405020304" pitchFamily="18" charset="0"/>
                <a:cs typeface="Calibri" panose="020F0502020204030204" pitchFamily="34" charset="0"/>
              </a:rPr>
              <a:t>επαν</a:t>
            </a:r>
            <a:r>
              <a:rPr lang="el-GR" sz="2400" dirty="0">
                <a:solidFill>
                  <a:srgbClr val="000000"/>
                </a:solidFill>
                <a:effectLst/>
                <a:ea typeface="Times New Roman" panose="02020603050405020304" pitchFamily="18" charset="0"/>
                <a:cs typeface="Calibri" panose="020F0502020204030204" pitchFamily="34" charset="0"/>
              </a:rPr>
              <a:t>-ανακαλύπτει την προσωπική παρόρμηση</a:t>
            </a:r>
            <a:r>
              <a:rPr lang="el-GR" sz="2400" b="1" dirty="0">
                <a:solidFill>
                  <a:srgbClr val="000000"/>
                </a:solidFill>
                <a:effectLst/>
                <a:ea typeface="Times New Roman" panose="02020603050405020304" pitchFamily="18" charset="0"/>
                <a:cs typeface="Calibri" panose="020F0502020204030204" pitchFamily="34" charset="0"/>
              </a:rPr>
              <a:t>*,</a:t>
            </a:r>
            <a:r>
              <a:rPr lang="el-GR" sz="2400" dirty="0">
                <a:solidFill>
                  <a:srgbClr val="000000"/>
                </a:solidFill>
                <a:effectLst/>
                <a:ea typeface="Times New Roman" panose="02020603050405020304" pitchFamily="18" charset="0"/>
                <a:cs typeface="Calibri" panose="020F0502020204030204" pitchFamily="34" charset="0"/>
              </a:rPr>
              <a:t> </a:t>
            </a:r>
            <a:r>
              <a:rPr lang="el-GR" sz="2400" dirty="0">
                <a:solidFill>
                  <a:srgbClr val="FF0000"/>
                </a:solidFill>
                <a:effectLst/>
                <a:ea typeface="Times New Roman" panose="02020603050405020304" pitchFamily="18" charset="0"/>
                <a:cs typeface="Calibri" panose="020F0502020204030204" pitchFamily="34" charset="0"/>
              </a:rPr>
              <a:t>χωρίς να την σπαταλά,</a:t>
            </a:r>
            <a:r>
              <a:rPr lang="el-GR" sz="2400" dirty="0">
                <a:solidFill>
                  <a:srgbClr val="000000"/>
                </a:solidFill>
                <a:effectLst/>
                <a:ea typeface="Times New Roman" panose="02020603050405020304" pitchFamily="18" charset="0"/>
                <a:cs typeface="Calibri" panose="020F0502020204030204" pitchFamily="34" charset="0"/>
              </a:rPr>
              <a:t> επειδή η </a:t>
            </a:r>
            <a:r>
              <a:rPr lang="el-GR" sz="2400" b="1" dirty="0">
                <a:solidFill>
                  <a:srgbClr val="000000"/>
                </a:solidFill>
                <a:effectLst/>
                <a:ea typeface="Times New Roman" panose="02020603050405020304" pitchFamily="18" charset="0"/>
                <a:cs typeface="Calibri" panose="020F0502020204030204" pitchFamily="34" charset="0"/>
              </a:rPr>
              <a:t>κατάσταση του να είσαι μόνος </a:t>
            </a:r>
            <a:r>
              <a:rPr lang="el-GR" sz="2400" dirty="0">
                <a:solidFill>
                  <a:srgbClr val="000000"/>
                </a:solidFill>
                <a:effectLst/>
                <a:ea typeface="Times New Roman" panose="02020603050405020304" pitchFamily="18" charset="0"/>
                <a:cs typeface="Calibri" panose="020F0502020204030204" pitchFamily="34" charset="0"/>
              </a:rPr>
              <a:t>είναι κάτι το οποίο </a:t>
            </a:r>
            <a:r>
              <a:rPr lang="el-GR" sz="2400" b="1" dirty="0">
                <a:solidFill>
                  <a:srgbClr val="000000"/>
                </a:solidFill>
                <a:effectLst/>
                <a:ea typeface="Times New Roman" panose="02020603050405020304" pitchFamily="18" charset="0"/>
                <a:cs typeface="Calibri" panose="020F0502020204030204" pitchFamily="34" charset="0"/>
              </a:rPr>
              <a:t>υποδηλώνει πάντοτε </a:t>
            </a:r>
            <a:r>
              <a:rPr lang="el-GR" sz="2400" dirty="0">
                <a:solidFill>
                  <a:srgbClr val="000000"/>
                </a:solidFill>
                <a:effectLst/>
                <a:ea typeface="Times New Roman" panose="02020603050405020304" pitchFamily="18" charset="0"/>
                <a:cs typeface="Calibri" panose="020F0502020204030204" pitchFamily="34" charset="0"/>
              </a:rPr>
              <a:t>(αν και με παράδοξο τρόπο) ότι </a:t>
            </a:r>
            <a:r>
              <a:rPr lang="el-GR" sz="2400" b="1" dirty="0">
                <a:solidFill>
                  <a:srgbClr val="000000"/>
                </a:solidFill>
                <a:effectLst/>
                <a:ea typeface="Times New Roman" panose="02020603050405020304" pitchFamily="18" charset="0"/>
                <a:cs typeface="Calibri" panose="020F0502020204030204" pitchFamily="34" charset="0"/>
              </a:rPr>
              <a:t>κάποιος άλλος είναι εκεί</a:t>
            </a:r>
            <a:r>
              <a:rPr lang="el-GR" sz="2400" dirty="0">
                <a:solidFill>
                  <a:srgbClr val="000000"/>
                </a:solidFill>
                <a:effectLst/>
                <a:ea typeface="Times New Roman" panose="02020603050405020304" pitchFamily="18" charset="0"/>
                <a:cs typeface="Calibri" panose="020F0502020204030204" pitchFamily="34" charset="0"/>
              </a:rPr>
              <a:t>.</a:t>
            </a:r>
          </a:p>
          <a:p>
            <a:pPr marL="274320" lvl="1" indent="0" algn="just" fontAlgn="base">
              <a:lnSpc>
                <a:spcPct val="107000"/>
              </a:lnSpc>
              <a:spcBef>
                <a:spcPts val="0"/>
              </a:spcBef>
              <a:spcAft>
                <a:spcPts val="1125"/>
              </a:spcAft>
              <a:buNone/>
            </a:pPr>
            <a:r>
              <a:rPr lang="el-GR" sz="2200" b="1" i="1" dirty="0">
                <a:effectLst/>
                <a:ea typeface="Calibri" panose="020F0502020204030204" pitchFamily="34" charset="0"/>
                <a:cs typeface="Times New Roman" panose="02020603050405020304" pitchFamily="18" charset="0"/>
              </a:rPr>
              <a:t>*</a:t>
            </a:r>
            <a:r>
              <a:rPr lang="el-GR" sz="2200" b="1" i="1" dirty="0">
                <a:solidFill>
                  <a:srgbClr val="2C2D2E"/>
                </a:solidFill>
                <a:effectLst/>
              </a:rPr>
              <a:t> </a:t>
            </a:r>
            <a:r>
              <a:rPr lang="el-GR" sz="2000" b="1" i="1" dirty="0">
                <a:solidFill>
                  <a:srgbClr val="2C2D2E"/>
                </a:solidFill>
                <a:effectLst/>
              </a:rPr>
              <a:t>εμμένουσα ψυχική ώθηση για δράση </a:t>
            </a:r>
            <a:endParaRPr lang="el-GR" sz="2000" b="1" i="1" dirty="0">
              <a:effectLst/>
              <a:ea typeface="Calibri" panose="020F0502020204030204" pitchFamily="34" charset="0"/>
              <a:cs typeface="Times New Roman" panose="02020603050405020304" pitchFamily="18" charset="0"/>
            </a:endParaRPr>
          </a:p>
          <a:p>
            <a:pPr marR="0" fontAlgn="base">
              <a:lnSpc>
                <a:spcPct val="107000"/>
              </a:lnSpc>
              <a:spcBef>
                <a:spcPts val="0"/>
              </a:spcBef>
              <a:spcAft>
                <a:spcPts val="1125"/>
              </a:spcAft>
              <a:buFont typeface="Courier New" panose="02070309020205020404" pitchFamily="49" charset="0"/>
              <a:buChar char="o"/>
            </a:pPr>
            <a:r>
              <a:rPr lang="el-GR" sz="2400" dirty="0">
                <a:solidFill>
                  <a:srgbClr val="000000"/>
                </a:solidFill>
                <a:effectLst/>
                <a:ea typeface="Times New Roman" panose="02020603050405020304" pitchFamily="18" charset="0"/>
                <a:cs typeface="Calibri" panose="020F0502020204030204" pitchFamily="34" charset="0"/>
              </a:rPr>
              <a:t>Στην πορεία του χρόνου το άτομο γίνεται ικανό να </a:t>
            </a:r>
            <a:r>
              <a:rPr lang="el-GR" sz="2400" b="1" dirty="0">
                <a:solidFill>
                  <a:srgbClr val="000000"/>
                </a:solidFill>
                <a:effectLst/>
                <a:ea typeface="Times New Roman" panose="02020603050405020304" pitchFamily="18" charset="0"/>
                <a:cs typeface="Calibri" panose="020F0502020204030204" pitchFamily="34" charset="0"/>
              </a:rPr>
              <a:t>παραιτείται της πραγματικής παρουσίας </a:t>
            </a:r>
            <a:r>
              <a:rPr lang="el-GR" sz="2400" dirty="0">
                <a:solidFill>
                  <a:srgbClr val="000000"/>
                </a:solidFill>
                <a:effectLst/>
                <a:ea typeface="Times New Roman" panose="02020603050405020304" pitchFamily="18" charset="0"/>
                <a:cs typeface="Calibri" panose="020F0502020204030204" pitchFamily="34" charset="0"/>
              </a:rPr>
              <a:t>μιας μητέρας ή μιας μητρικής μορφής. </a:t>
            </a:r>
          </a:p>
          <a:p>
            <a:pPr lvl="1" algn="just" fontAlgn="base">
              <a:lnSpc>
                <a:spcPct val="107000"/>
              </a:lnSpc>
              <a:spcBef>
                <a:spcPts val="0"/>
              </a:spcBef>
              <a:spcAft>
                <a:spcPts val="1125"/>
              </a:spcAft>
              <a:buFont typeface="Wingdings" panose="05000000000000000000" pitchFamily="2" charset="2"/>
              <a:buChar char="§"/>
            </a:pPr>
            <a:r>
              <a:rPr lang="el-GR" sz="2200" dirty="0">
                <a:solidFill>
                  <a:srgbClr val="000000"/>
                </a:solidFill>
                <a:effectLst/>
                <a:ea typeface="Times New Roman" panose="02020603050405020304" pitchFamily="18" charset="0"/>
                <a:cs typeface="Calibri" panose="020F0502020204030204" pitchFamily="34" charset="0"/>
              </a:rPr>
              <a:t>Αναφέρεται με όρους όπως, εγκατάσταση ενός «εσωτερικού περιβάλ­λοντος», συναισθηματική αυτονομία, εσωτερικευμένη εικόνα με τις όποιες ποιότητες, </a:t>
            </a:r>
            <a:r>
              <a:rPr lang="el-GR" sz="2200" dirty="0" err="1">
                <a:solidFill>
                  <a:srgbClr val="000000"/>
                </a:solidFill>
                <a:effectLst/>
                <a:ea typeface="Times New Roman" panose="02020603050405020304" pitchFamily="18" charset="0"/>
                <a:cs typeface="Calibri" panose="020F0502020204030204" pitchFamily="34" charset="0"/>
              </a:rPr>
              <a:t>εσωτερικευμένο</a:t>
            </a:r>
            <a:r>
              <a:rPr lang="el-GR" sz="2200" dirty="0">
                <a:solidFill>
                  <a:srgbClr val="000000"/>
                </a:solidFill>
                <a:effectLst/>
                <a:ea typeface="Times New Roman" panose="02020603050405020304" pitchFamily="18" charset="0"/>
                <a:cs typeface="Calibri" panose="020F0502020204030204" pitchFamily="34" charset="0"/>
              </a:rPr>
              <a:t> αντικείμενο</a:t>
            </a:r>
            <a:r>
              <a:rPr lang="el-GR" sz="2200" b="1" dirty="0">
                <a:solidFill>
                  <a:srgbClr val="FF0000"/>
                </a:solidFill>
                <a:effectLst/>
                <a:ea typeface="Times New Roman" panose="02020603050405020304" pitchFamily="18" charset="0"/>
                <a:cs typeface="Calibri" panose="020F0502020204030204" pitchFamily="34" charset="0"/>
              </a:rPr>
              <a:t>*</a:t>
            </a:r>
            <a:r>
              <a:rPr lang="el-GR" sz="2200" dirty="0">
                <a:solidFill>
                  <a:srgbClr val="000000"/>
                </a:solidFill>
                <a:effectLst/>
                <a:ea typeface="Times New Roman" panose="02020603050405020304" pitchFamily="18" charset="0"/>
                <a:cs typeface="Calibri" panose="020F0502020204030204" pitchFamily="34" charset="0"/>
              </a:rPr>
              <a:t>.  </a:t>
            </a:r>
            <a:endParaRPr lang="el-GR" sz="2200" dirty="0">
              <a:effectLst/>
              <a:ea typeface="Calibri" panose="020F0502020204030204" pitchFamily="34" charset="0"/>
              <a:cs typeface="Times New Roman" panose="02020603050405020304" pitchFamily="18" charset="0"/>
            </a:endParaRPr>
          </a:p>
          <a:p>
            <a:pPr marL="0" indent="0" algn="ctr">
              <a:buNone/>
            </a:pPr>
            <a:r>
              <a:rPr lang="el-GR" b="1" i="1" dirty="0">
                <a:solidFill>
                  <a:srgbClr val="FF0000"/>
                </a:solidFill>
              </a:rPr>
              <a:t>*</a:t>
            </a:r>
            <a:r>
              <a:rPr lang="el-GR" b="1" i="1" dirty="0" err="1">
                <a:solidFill>
                  <a:srgbClr val="FF0000"/>
                </a:solidFill>
              </a:rPr>
              <a:t>αναπαριστατική</a:t>
            </a:r>
            <a:r>
              <a:rPr lang="el-GR" b="1" i="1" dirty="0">
                <a:solidFill>
                  <a:srgbClr val="FF0000"/>
                </a:solidFill>
              </a:rPr>
              <a:t> αντίληψη (δέσμιο της παρουσίας)</a:t>
            </a:r>
          </a:p>
        </p:txBody>
      </p:sp>
    </p:spTree>
    <p:extLst>
      <p:ext uri="{BB962C8B-B14F-4D97-AF65-F5344CB8AC3E}">
        <p14:creationId xmlns:p14="http://schemas.microsoft.com/office/powerpoint/2010/main" val="1073962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3">
            <a:extLst>
              <a:ext uri="{FF2B5EF4-FFF2-40B4-BE49-F238E27FC236}">
                <a16:creationId xmlns:a16="http://schemas.microsoft.com/office/drawing/2014/main" id="{D846A352-1669-4CDC-9B47-DC7CE66F092C}"/>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D97759-56BE-4E72-8EE1-952CC75DCE7A}" type="slidenum">
              <a:t>14</a:t>
            </a:fld>
            <a:endParaRPr lang="el-GR" sz="1000" b="0" i="0" u="none" strike="noStrike" kern="1200" cap="none" spc="0" baseline="0">
              <a:solidFill>
                <a:srgbClr val="404040"/>
              </a:solidFill>
              <a:uFillTx/>
              <a:latin typeface="Century Gothic"/>
            </a:endParaRPr>
          </a:p>
        </p:txBody>
      </p:sp>
      <p:sp>
        <p:nvSpPr>
          <p:cNvPr id="3" name="Title 1">
            <a:extLst>
              <a:ext uri="{FF2B5EF4-FFF2-40B4-BE49-F238E27FC236}">
                <a16:creationId xmlns:a16="http://schemas.microsoft.com/office/drawing/2014/main" id="{6481D4F1-3502-4196-8CBE-D62C75F52857}"/>
              </a:ext>
            </a:extLst>
          </p:cNvPr>
          <p:cNvSpPr txBox="1">
            <a:spLocks noGrp="1"/>
          </p:cNvSpPr>
          <p:nvPr>
            <p:ph type="title"/>
          </p:nvPr>
        </p:nvSpPr>
        <p:spPr>
          <a:xfrm>
            <a:off x="1066800" y="276012"/>
            <a:ext cx="10058400" cy="1371600"/>
          </a:xfrm>
        </p:spPr>
        <p:txBody>
          <a:bodyPr>
            <a:normAutofit/>
          </a:bodyPr>
          <a:lstStyle/>
          <a:p>
            <a:pPr lvl="0"/>
            <a:r>
              <a:rPr lang="el-GR" sz="3400" dirty="0"/>
              <a:t>Η διαμόρφωση των διαπροσωπικών σχέσεων:</a:t>
            </a:r>
            <a:br>
              <a:rPr lang="el-GR" sz="3400" dirty="0"/>
            </a:br>
            <a:r>
              <a:rPr lang="el-GR" sz="3400" dirty="0"/>
              <a:t>Α</a:t>
            </a:r>
            <a:r>
              <a:rPr lang="en-US" sz="3400" dirty="0" err="1"/>
              <a:t>ttachment</a:t>
            </a:r>
            <a:r>
              <a:rPr lang="en-US" sz="3400" dirty="0"/>
              <a:t> Theory</a:t>
            </a:r>
            <a:r>
              <a:rPr lang="en-US" sz="3400" b="1" dirty="0"/>
              <a:t>        </a:t>
            </a:r>
            <a:r>
              <a:rPr lang="en-US" sz="2800" dirty="0"/>
              <a:t>John Bowlby, </a:t>
            </a:r>
            <a:r>
              <a:rPr lang="el-GR" sz="2800" dirty="0"/>
              <a:t>Ψυχίατρος, </a:t>
            </a:r>
            <a:r>
              <a:rPr lang="en-US" sz="2800" dirty="0"/>
              <a:t>19</a:t>
            </a:r>
            <a:r>
              <a:rPr lang="el-GR" sz="2800" dirty="0"/>
              <a:t>6</a:t>
            </a:r>
            <a:r>
              <a:rPr lang="en-US" sz="2800" dirty="0"/>
              <a:t>9 </a:t>
            </a:r>
            <a:endParaRPr lang="el-GR" sz="2800" dirty="0"/>
          </a:p>
        </p:txBody>
      </p:sp>
      <p:sp>
        <p:nvSpPr>
          <p:cNvPr id="4" name="Content Placeholder 2">
            <a:extLst>
              <a:ext uri="{FF2B5EF4-FFF2-40B4-BE49-F238E27FC236}">
                <a16:creationId xmlns:a16="http://schemas.microsoft.com/office/drawing/2014/main" id="{2DC34BD5-85F2-4046-93E3-31C2B61BCBA1}"/>
              </a:ext>
            </a:extLst>
          </p:cNvPr>
          <p:cNvSpPr txBox="1">
            <a:spLocks noGrp="1"/>
          </p:cNvSpPr>
          <p:nvPr>
            <p:ph idx="1"/>
          </p:nvPr>
        </p:nvSpPr>
        <p:spPr>
          <a:xfrm>
            <a:off x="1066799" y="1800225"/>
            <a:ext cx="10544175" cy="4354830"/>
          </a:xfrm>
        </p:spPr>
        <p:txBody>
          <a:bodyPr>
            <a:normAutofit lnSpcReduction="10000"/>
          </a:bodyPr>
          <a:lstStyle/>
          <a:p>
            <a:pPr lvl="0"/>
            <a:r>
              <a:rPr lang="el-GR" sz="2600" dirty="0"/>
              <a:t>Ο συστηματικός </a:t>
            </a:r>
            <a:r>
              <a:rPr lang="el-GR" sz="2600" b="1" dirty="0"/>
              <a:t> συναισθηματικός δεσμός</a:t>
            </a:r>
            <a:r>
              <a:rPr lang="el-GR" sz="2600" dirty="0"/>
              <a:t> που αναπτύσσεται ανάμεσα στο παιδί και στο άτομο</a:t>
            </a:r>
            <a:r>
              <a:rPr lang="en-US" sz="2600" dirty="0"/>
              <a:t>-</a:t>
            </a:r>
            <a:r>
              <a:rPr lang="el-GR" sz="2600" dirty="0"/>
              <a:t>περιβάλλον που το φροντίζει και προσφέρει στην λειτουργική του μορφή:</a:t>
            </a:r>
          </a:p>
          <a:p>
            <a:pPr lvl="1">
              <a:buFont typeface="Wingdings" panose="05000000000000000000" pitchFamily="2" charset="2"/>
              <a:buChar char="§"/>
            </a:pPr>
            <a:r>
              <a:rPr lang="el-GR" sz="2400" b="1" dirty="0"/>
              <a:t>Ευχαρίστηση</a:t>
            </a:r>
            <a:r>
              <a:rPr lang="el-GR" sz="2400" dirty="0"/>
              <a:t> στο μαζί.</a:t>
            </a:r>
          </a:p>
          <a:p>
            <a:pPr lvl="1">
              <a:buFont typeface="Wingdings" panose="05000000000000000000" pitchFamily="2" charset="2"/>
              <a:buChar char="§"/>
            </a:pPr>
            <a:r>
              <a:rPr lang="el-GR" sz="2400" b="1" dirty="0"/>
              <a:t>Ανακούφιση</a:t>
            </a:r>
            <a:r>
              <a:rPr lang="el-GR" sz="2400" dirty="0"/>
              <a:t> στην αναστάτωση.</a:t>
            </a:r>
          </a:p>
          <a:p>
            <a:pPr lvl="1">
              <a:buFont typeface="Wingdings" panose="05000000000000000000" pitchFamily="2" charset="2"/>
              <a:buChar char="§"/>
            </a:pPr>
            <a:endParaRPr lang="el-GR" sz="2400" dirty="0"/>
          </a:p>
          <a:p>
            <a:pPr lvl="1">
              <a:buFont typeface="Wingdings" panose="05000000000000000000" pitchFamily="2" charset="2"/>
              <a:buChar char="§"/>
            </a:pPr>
            <a:r>
              <a:rPr lang="el-GR" sz="2400" b="1" dirty="0"/>
              <a:t>Ικανοποίηση </a:t>
            </a:r>
            <a:r>
              <a:rPr lang="el-GR" sz="2400" dirty="0"/>
              <a:t>και</a:t>
            </a:r>
            <a:r>
              <a:rPr lang="el-GR" sz="2400" b="1" dirty="0"/>
              <a:t> απόλαυση -  </a:t>
            </a:r>
            <a:r>
              <a:rPr lang="el-GR" sz="2400" b="1" dirty="0">
                <a:solidFill>
                  <a:srgbClr val="FF0000"/>
                </a:solidFill>
              </a:rPr>
              <a:t>και στο παιδί και στη «μητέρα»!</a:t>
            </a:r>
            <a:endParaRPr lang="en-US" sz="2400" b="1" dirty="0">
              <a:solidFill>
                <a:srgbClr val="FF0000"/>
              </a:solidFill>
            </a:endParaRPr>
          </a:p>
          <a:p>
            <a:pPr lvl="1">
              <a:buFont typeface="Wingdings" panose="05000000000000000000" pitchFamily="2" charset="2"/>
              <a:buChar char="§"/>
            </a:pPr>
            <a:r>
              <a:rPr lang="el-GR" sz="2400" b="1" dirty="0"/>
              <a:t>Ασφάλεια </a:t>
            </a:r>
          </a:p>
          <a:p>
            <a:pPr marL="274320" lvl="1" indent="0">
              <a:buNone/>
            </a:pPr>
            <a:endParaRPr lang="el-GR" sz="2400" dirty="0"/>
          </a:p>
          <a:p>
            <a:pPr lvl="2">
              <a:buFont typeface="Wingdings" panose="05000000000000000000" pitchFamily="2" charset="2"/>
              <a:buChar char="Ø"/>
            </a:pPr>
            <a:r>
              <a:rPr lang="el-GR" sz="2200" i="1" dirty="0"/>
              <a:t>Υπηρετεί την επιβίωση του ανθρώπινου είδους μια και το «κρατά» κοντά στη «μητέρα» τα πρώτα χρόνια της ζωής </a:t>
            </a:r>
          </a:p>
          <a:p>
            <a:pPr lvl="0"/>
            <a:endParaRPr lang="el-GR" sz="2600" dirty="0"/>
          </a:p>
          <a:p>
            <a:pPr lvl="0"/>
            <a:endParaRPr lang="el-GR" sz="2600" dirty="0"/>
          </a:p>
        </p:txBody>
      </p:sp>
      <p:sp>
        <p:nvSpPr>
          <p:cNvPr id="5" name="Θέση υποσέλιδου 4">
            <a:extLst>
              <a:ext uri="{FF2B5EF4-FFF2-40B4-BE49-F238E27FC236}">
                <a16:creationId xmlns:a16="http://schemas.microsoft.com/office/drawing/2014/main" id="{7E05ED80-A7D8-46FB-AFEE-9BC6A5B31C91}"/>
              </a:ext>
            </a:extLst>
          </p:cNvPr>
          <p:cNvSpPr txBox="1"/>
          <p:nvPr/>
        </p:nvSpPr>
        <p:spPr>
          <a:xfrm>
            <a:off x="3489963" y="6307668"/>
            <a:ext cx="5212080" cy="274320"/>
          </a:xfrm>
          <a:prstGeom prst="rect">
            <a:avLst/>
          </a:prstGeom>
          <a:noFill/>
          <a:ln cap="flat">
            <a:noFill/>
          </a:ln>
        </p:spPr>
        <p:txBody>
          <a:bodyPr vert="horz" wrap="square" lIns="91440" tIns="45720" rIns="91440" bIns="45720" anchor="b"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l-GR" sz="1000" b="0" i="0" u="none" strike="noStrike" kern="1200" cap="none" spc="0" baseline="0">
              <a:solidFill>
                <a:srgbClr val="404040"/>
              </a:solidFill>
              <a:uFillTx/>
              <a:latin typeface="Century Gothic"/>
            </a:endParaRPr>
          </a:p>
        </p:txBody>
      </p:sp>
      <p:sp>
        <p:nvSpPr>
          <p:cNvPr id="6" name="Θέση αριθμού διαφάνειας 5">
            <a:extLst>
              <a:ext uri="{FF2B5EF4-FFF2-40B4-BE49-F238E27FC236}">
                <a16:creationId xmlns:a16="http://schemas.microsoft.com/office/drawing/2014/main" id="{BA3F1FDF-2100-4EE8-BA57-0B2EB0E72561}"/>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D032DA8-887B-47CB-8B57-29D4A6D1F1E7}" type="slidenum">
              <a:t>14</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39DB4A-B59C-1084-F990-8D7E5A15CF37}"/>
              </a:ext>
            </a:extLst>
          </p:cNvPr>
          <p:cNvSpPr>
            <a:spLocks noGrp="1"/>
          </p:cNvSpPr>
          <p:nvPr>
            <p:ph type="title"/>
          </p:nvPr>
        </p:nvSpPr>
        <p:spPr>
          <a:xfrm>
            <a:off x="1066800" y="559607"/>
            <a:ext cx="10058400" cy="678037"/>
          </a:xfrm>
        </p:spPr>
        <p:txBody>
          <a:bodyPr>
            <a:normAutofit/>
          </a:bodyPr>
          <a:lstStyle/>
          <a:p>
            <a:r>
              <a:rPr lang="el-GR" sz="3200" dirty="0"/>
              <a:t>Παρατηρήσεις Β</a:t>
            </a:r>
            <a:r>
              <a:rPr lang="en-US" sz="3200" dirty="0" err="1"/>
              <a:t>owlby</a:t>
            </a:r>
            <a:r>
              <a:rPr lang="el-GR" sz="3200" dirty="0"/>
              <a:t>, δεκαετία 1930</a:t>
            </a:r>
          </a:p>
        </p:txBody>
      </p:sp>
      <p:sp>
        <p:nvSpPr>
          <p:cNvPr id="3" name="Θέση περιεχομένου 2">
            <a:extLst>
              <a:ext uri="{FF2B5EF4-FFF2-40B4-BE49-F238E27FC236}">
                <a16:creationId xmlns:a16="http://schemas.microsoft.com/office/drawing/2014/main" id="{4A467646-315B-0197-B85E-4B9479655E18}"/>
              </a:ext>
            </a:extLst>
          </p:cNvPr>
          <p:cNvSpPr>
            <a:spLocks noGrp="1"/>
          </p:cNvSpPr>
          <p:nvPr>
            <p:ph idx="1"/>
          </p:nvPr>
        </p:nvSpPr>
        <p:spPr>
          <a:xfrm>
            <a:off x="821923" y="1320631"/>
            <a:ext cx="10750951" cy="4977762"/>
          </a:xfrm>
        </p:spPr>
        <p:txBody>
          <a:bodyPr>
            <a:normAutofit/>
          </a:bodyPr>
          <a:lstStyle/>
          <a:p>
            <a:r>
              <a:rPr lang="el-GR" sz="2400" b="0" i="0" dirty="0">
                <a:solidFill>
                  <a:srgbClr val="222222"/>
                </a:solidFill>
                <a:effectLst/>
              </a:rPr>
              <a:t>Το πρόσωπο φροντίδας  λειτουργεί ως ένα είδος «ψυχικής- εσωτερικής οργάνωσης» για το παιδί. </a:t>
            </a:r>
          </a:p>
          <a:p>
            <a:r>
              <a:rPr lang="el-GR" sz="2400" dirty="0">
                <a:solidFill>
                  <a:srgbClr val="222222"/>
                </a:solidFill>
              </a:rPr>
              <a:t>Κ</a:t>
            </a:r>
            <a:r>
              <a:rPr lang="el-GR" sz="2400" b="0" i="0" dirty="0">
                <a:solidFill>
                  <a:srgbClr val="222222"/>
                </a:solidFill>
                <a:effectLst/>
              </a:rPr>
              <a:t>άθε παιδί χρειάζεται αυτή την εμπειρία, </a:t>
            </a:r>
            <a:r>
              <a:rPr lang="el-GR" sz="2400" b="1" i="0" dirty="0">
                <a:solidFill>
                  <a:srgbClr val="222222"/>
                </a:solidFill>
                <a:effectLst/>
              </a:rPr>
              <a:t>ειδικά σε ορισμένες χρονικές περιόδους</a:t>
            </a:r>
            <a:r>
              <a:rPr lang="el-GR" sz="2400" b="0" i="0" dirty="0">
                <a:solidFill>
                  <a:srgbClr val="222222"/>
                </a:solidFill>
                <a:effectLst/>
              </a:rPr>
              <a:t>, προκειμένου να αναπτυχθεί επιτυχώς. </a:t>
            </a:r>
          </a:p>
          <a:p>
            <a:r>
              <a:rPr lang="el-GR" sz="2400" b="0" i="0" dirty="0">
                <a:solidFill>
                  <a:srgbClr val="222222"/>
                </a:solidFill>
                <a:effectLst/>
              </a:rPr>
              <a:t>Για να μεγαλώσουν με ψυχική υγεία, </a:t>
            </a:r>
            <a:r>
              <a:rPr lang="el-GR" sz="2400" b="0" i="1" dirty="0">
                <a:solidFill>
                  <a:srgbClr val="222222"/>
                </a:solidFill>
                <a:effectLst/>
              </a:rPr>
              <a:t>«το βρέφος και το μικρό παιδί πρέπει να βιώσουν μια ζεστή, στενή και συνεχή σχέση με τη μητέρα τους (ή με ένα μόνιμο πρόσωπο φροντίδας). Αυτή η σχέση θα προσφέρει ικανοποίηση και απόλαυση τόσο στο παιδί όσο και στη μητέρα».</a:t>
            </a:r>
          </a:p>
          <a:p>
            <a:pPr lvl="1">
              <a:buFont typeface="Wingdings" panose="05000000000000000000" pitchFamily="2" charset="2"/>
              <a:buChar char="§"/>
            </a:pPr>
            <a:r>
              <a:rPr lang="el-GR" sz="2200" b="0" i="1" dirty="0">
                <a:solidFill>
                  <a:srgbClr val="202122"/>
                </a:solidFill>
                <a:effectLst/>
              </a:rPr>
              <a:t>Οι παρατηρήσεις του σε παιδιά σε ιδρύματα οδηγούν στην αναφορά </a:t>
            </a:r>
            <a:r>
              <a:rPr lang="en-US" sz="2200" b="1" i="1" dirty="0">
                <a:solidFill>
                  <a:srgbClr val="202122"/>
                </a:solidFill>
                <a:effectLst/>
              </a:rPr>
              <a:t>Maternal Care and Mental Health</a:t>
            </a:r>
            <a:r>
              <a:rPr lang="el-GR" sz="2200" b="0" i="0" dirty="0">
                <a:solidFill>
                  <a:srgbClr val="202122"/>
                </a:solidFill>
                <a:effectLst/>
              </a:rPr>
              <a:t>.</a:t>
            </a:r>
          </a:p>
          <a:p>
            <a:pPr marL="548640" lvl="2" indent="0">
              <a:buNone/>
            </a:pPr>
            <a:r>
              <a:rPr lang="en-US" sz="1600" b="1" i="0" dirty="0">
                <a:effectLst/>
              </a:rPr>
              <a:t>Bowlby, John &amp; World Health Organization</a:t>
            </a:r>
            <a:r>
              <a:rPr lang="en-US" sz="1600" b="0" i="0" dirty="0">
                <a:effectLst/>
              </a:rPr>
              <a:t>. (‎1952)‎. Maternal care and mental health : a report prepared on behalf of the World Health Organization as a contribution to the United Nations programme for the welfare of homeless children / John Bowlby, 2nd ed. World Health Organization. </a:t>
            </a:r>
            <a:r>
              <a:rPr lang="en-US" sz="1600" b="1" i="0" u="none" strike="noStrike" dirty="0">
                <a:solidFill>
                  <a:srgbClr val="0070C0"/>
                </a:solidFill>
                <a:effectLst/>
                <a:hlinkClick r:id="rId2">
                  <a:extLst>
                    <a:ext uri="{A12FA001-AC4F-418D-AE19-62706E023703}">
                      <ahyp:hlinkClr xmlns:ahyp="http://schemas.microsoft.com/office/drawing/2018/hyperlinkcolor" val="tx"/>
                    </a:ext>
                  </a:extLst>
                </a:hlinkClick>
              </a:rPr>
              <a:t>https://apps.who.int/iris/handle/10665/40724</a:t>
            </a:r>
            <a:endParaRPr lang="el-GR" sz="1600" b="1" i="0" u="none" strike="noStrike" dirty="0">
              <a:solidFill>
                <a:srgbClr val="0070C0"/>
              </a:solidFill>
              <a:effectLst/>
            </a:endParaRPr>
          </a:p>
          <a:p>
            <a:pPr marL="548640" lvl="2" indent="0">
              <a:buNone/>
            </a:pPr>
            <a:endParaRPr lang="el-GR" sz="1600" b="1" i="0" dirty="0">
              <a:solidFill>
                <a:srgbClr val="0070C0"/>
              </a:solidFill>
              <a:effectLst/>
            </a:endParaRPr>
          </a:p>
          <a:p>
            <a:endParaRPr lang="el-GR" sz="2000" i="1" dirty="0"/>
          </a:p>
        </p:txBody>
      </p:sp>
      <p:sp>
        <p:nvSpPr>
          <p:cNvPr id="4" name="Θέση αριθμού διαφάνειας 3">
            <a:extLst>
              <a:ext uri="{FF2B5EF4-FFF2-40B4-BE49-F238E27FC236}">
                <a16:creationId xmlns:a16="http://schemas.microsoft.com/office/drawing/2014/main" id="{8D864A31-DA7C-5F81-9CCD-6F5F1031D032}"/>
              </a:ext>
            </a:extLst>
          </p:cNvPr>
          <p:cNvSpPr>
            <a:spLocks noGrp="1"/>
          </p:cNvSpPr>
          <p:nvPr>
            <p:ph type="sldNum" sz="quarter" idx="12"/>
          </p:nvPr>
        </p:nvSpPr>
        <p:spPr/>
        <p:txBody>
          <a:bodyPr/>
          <a:lstStyle/>
          <a:p>
            <a:fld id="{29A67EF4-6AD0-4895-A677-9D84EEBBB660}" type="slidenum">
              <a:rPr lang="el-GR" smtClean="0"/>
              <a:t>15</a:t>
            </a:fld>
            <a:endParaRPr lang="el-GR"/>
          </a:p>
        </p:txBody>
      </p:sp>
    </p:spTree>
    <p:extLst>
      <p:ext uri="{BB962C8B-B14F-4D97-AF65-F5344CB8AC3E}">
        <p14:creationId xmlns:p14="http://schemas.microsoft.com/office/powerpoint/2010/main" val="3165584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1983CFF1-1B39-A78A-1549-E5360F4AFACC}"/>
              </a:ext>
            </a:extLst>
          </p:cNvPr>
          <p:cNvSpPr>
            <a:spLocks noGrp="1"/>
          </p:cNvSpPr>
          <p:nvPr>
            <p:ph type="title"/>
          </p:nvPr>
        </p:nvSpPr>
        <p:spPr>
          <a:xfrm>
            <a:off x="1066800" y="642594"/>
            <a:ext cx="10058400" cy="690744"/>
          </a:xfrm>
        </p:spPr>
        <p:txBody>
          <a:bodyPr>
            <a:normAutofit/>
          </a:bodyPr>
          <a:lstStyle/>
          <a:p>
            <a:r>
              <a:rPr lang="en-US" sz="3200" dirty="0"/>
              <a:t>Good enough </a:t>
            </a:r>
            <a:r>
              <a:rPr lang="el-GR" sz="3200" dirty="0"/>
              <a:t>φροντίδα!</a:t>
            </a:r>
          </a:p>
        </p:txBody>
      </p:sp>
      <p:sp>
        <p:nvSpPr>
          <p:cNvPr id="5" name="Θέση περιεχομένου 4">
            <a:extLst>
              <a:ext uri="{FF2B5EF4-FFF2-40B4-BE49-F238E27FC236}">
                <a16:creationId xmlns:a16="http://schemas.microsoft.com/office/drawing/2014/main" id="{BA0B1C8D-443A-3552-216B-3ACD50C8C265}"/>
              </a:ext>
            </a:extLst>
          </p:cNvPr>
          <p:cNvSpPr>
            <a:spLocks noGrp="1"/>
          </p:cNvSpPr>
          <p:nvPr>
            <p:ph idx="1"/>
          </p:nvPr>
        </p:nvSpPr>
        <p:spPr>
          <a:xfrm>
            <a:off x="978024" y="1580224"/>
            <a:ext cx="10437836" cy="4918229"/>
          </a:xfrm>
        </p:spPr>
        <p:txBody>
          <a:bodyPr>
            <a:normAutofit/>
          </a:bodyPr>
          <a:lstStyle/>
          <a:p>
            <a:pPr>
              <a:buFont typeface="Courier New" panose="02070309020205020404" pitchFamily="49" charset="0"/>
              <a:buChar char="o"/>
            </a:pPr>
            <a:r>
              <a:rPr lang="el-GR" sz="2400" dirty="0">
                <a:solidFill>
                  <a:srgbClr val="000000"/>
                </a:solidFill>
                <a:effectLst/>
                <a:ea typeface="Times New Roman" panose="02020603050405020304" pitchFamily="18" charset="0"/>
              </a:rPr>
              <a:t> Η επαρκής μητρική φροντίδα καλλιεργεί στο βρέφος την ψευδαίσθηση ότι ο κόσμος βρίσκεται κάτω από τον πλήρη έλεγχο του. </a:t>
            </a:r>
          </a:p>
          <a:p>
            <a:pPr>
              <a:buFont typeface="Courier New" panose="02070309020205020404" pitchFamily="49" charset="0"/>
              <a:buChar char="o"/>
            </a:pPr>
            <a:r>
              <a:rPr lang="el-GR" sz="2400" dirty="0">
                <a:solidFill>
                  <a:srgbClr val="000000"/>
                </a:solidFill>
                <a:effectLst/>
                <a:ea typeface="Times New Roman" panose="02020603050405020304" pitchFamily="18" charset="0"/>
              </a:rPr>
              <a:t> Μητέρα και βρέφος συναντιούνται σ’ αυτή την </a:t>
            </a:r>
            <a:r>
              <a:rPr lang="el-GR" sz="2400" b="1" dirty="0">
                <a:solidFill>
                  <a:srgbClr val="000000"/>
                </a:solidFill>
                <a:effectLst/>
                <a:ea typeface="Times New Roman" panose="02020603050405020304" pitchFamily="18" charset="0"/>
              </a:rPr>
              <a:t>κοινή «αυταπάτη»*, </a:t>
            </a:r>
            <a:r>
              <a:rPr lang="el-GR" sz="2400" dirty="0">
                <a:solidFill>
                  <a:srgbClr val="000000"/>
                </a:solidFill>
                <a:effectLst/>
                <a:ea typeface="Times New Roman" panose="02020603050405020304" pitchFamily="18" charset="0"/>
              </a:rPr>
              <a:t>η οποία ως εμπειρία συνιστά την πρώτη μορφή επικοινωνίας του παιδιού με το εξωτερικό περιβάλλον (</a:t>
            </a:r>
            <a:r>
              <a:rPr lang="el-GR" sz="2400" dirty="0" err="1">
                <a:solidFill>
                  <a:srgbClr val="000000"/>
                </a:solidFill>
                <a:effectLst/>
                <a:ea typeface="Times New Roman" panose="02020603050405020304" pitchFamily="18" charset="0"/>
              </a:rPr>
              <a:t>Winnicott</a:t>
            </a:r>
            <a:r>
              <a:rPr lang="el-GR" sz="2400" dirty="0">
                <a:solidFill>
                  <a:srgbClr val="000000"/>
                </a:solidFill>
                <a:effectLst/>
                <a:ea typeface="Times New Roman" panose="02020603050405020304" pitchFamily="18" charset="0"/>
              </a:rPr>
              <a:t>,</a:t>
            </a:r>
            <a:r>
              <a:rPr lang="en-US" sz="2400" dirty="0">
                <a:solidFill>
                  <a:srgbClr val="000000"/>
                </a:solidFill>
                <a:effectLst/>
                <a:ea typeface="Times New Roman" panose="02020603050405020304" pitchFamily="18" charset="0"/>
              </a:rPr>
              <a:t> </a:t>
            </a:r>
            <a:r>
              <a:rPr lang="el-GR" sz="2400" dirty="0">
                <a:solidFill>
                  <a:srgbClr val="000000"/>
                </a:solidFill>
                <a:effectLst/>
                <a:ea typeface="Times New Roman" panose="02020603050405020304" pitchFamily="18" charset="0"/>
              </a:rPr>
              <a:t>1952).</a:t>
            </a:r>
          </a:p>
          <a:p>
            <a:endParaRPr lang="el-GR" sz="2400" i="1" dirty="0">
              <a:solidFill>
                <a:srgbClr val="000000"/>
              </a:solidFill>
              <a:effectLst/>
              <a:ea typeface="Times New Roman" panose="02020603050405020304" pitchFamily="18" charset="0"/>
            </a:endParaRPr>
          </a:p>
          <a:p>
            <a:pPr marL="274320" lvl="1" indent="0">
              <a:buNone/>
            </a:pPr>
            <a:r>
              <a:rPr lang="el-GR" sz="2200" b="1" i="1" dirty="0">
                <a:solidFill>
                  <a:srgbClr val="000000"/>
                </a:solidFill>
                <a:effectLst/>
                <a:ea typeface="Times New Roman" panose="02020603050405020304" pitchFamily="18" charset="0"/>
              </a:rPr>
              <a:t>*</a:t>
            </a:r>
            <a:r>
              <a:rPr lang="el-GR" sz="2200" i="1" dirty="0">
                <a:solidFill>
                  <a:srgbClr val="000000"/>
                </a:solidFill>
                <a:effectLst/>
                <a:ea typeface="Times New Roman" panose="02020603050405020304" pitchFamily="18" charset="0"/>
              </a:rPr>
              <a:t>«Κατά την στιγμή του θηλασμού, δεν υπάρχει ανταλλαγή ανάμεσα στη μητέρα και το παιδί της. Το νήπιο παίρνει από ένα στήθος που είναι μέρος του νηπίου και η μητέρα δίνει γάλα σε ένα νήπιο που είναι μέρος του εαυτού της.»</a:t>
            </a:r>
            <a:br>
              <a:rPr lang="el-GR" sz="2200" i="1" dirty="0">
                <a:solidFill>
                  <a:srgbClr val="000000"/>
                </a:solidFill>
                <a:effectLst/>
                <a:ea typeface="Times New Roman" panose="02020603050405020304" pitchFamily="18" charset="0"/>
              </a:rPr>
            </a:br>
            <a:endParaRPr lang="el-GR" sz="2200" i="1" dirty="0"/>
          </a:p>
        </p:txBody>
      </p:sp>
      <p:sp>
        <p:nvSpPr>
          <p:cNvPr id="3" name="Θέση αριθμού διαφάνειας 2">
            <a:extLst>
              <a:ext uri="{FF2B5EF4-FFF2-40B4-BE49-F238E27FC236}">
                <a16:creationId xmlns:a16="http://schemas.microsoft.com/office/drawing/2014/main" id="{0DAEEF78-1CEE-F098-995C-29C88FB3F1C9}"/>
              </a:ext>
            </a:extLst>
          </p:cNvPr>
          <p:cNvSpPr>
            <a:spLocks noGrp="1"/>
          </p:cNvSpPr>
          <p:nvPr>
            <p:ph type="sldNum" sz="quarter" idx="12"/>
          </p:nvPr>
        </p:nvSpPr>
        <p:spPr/>
        <p:txBody>
          <a:bodyPr/>
          <a:lstStyle/>
          <a:p>
            <a:fld id="{29A67EF4-6AD0-4895-A677-9D84EEBBB660}" type="slidenum">
              <a:rPr lang="el-GR" smtClean="0"/>
              <a:t>16</a:t>
            </a:fld>
            <a:endParaRPr lang="el-GR"/>
          </a:p>
        </p:txBody>
      </p:sp>
    </p:spTree>
    <p:extLst>
      <p:ext uri="{BB962C8B-B14F-4D97-AF65-F5344CB8AC3E}">
        <p14:creationId xmlns:p14="http://schemas.microsoft.com/office/powerpoint/2010/main" val="478209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480AF8-CCAB-C4AE-4513-31B79E917AF0}"/>
              </a:ext>
            </a:extLst>
          </p:cNvPr>
          <p:cNvSpPr>
            <a:spLocks noGrp="1"/>
          </p:cNvSpPr>
          <p:nvPr>
            <p:ph type="title"/>
          </p:nvPr>
        </p:nvSpPr>
        <p:spPr>
          <a:xfrm>
            <a:off x="880369" y="368274"/>
            <a:ext cx="10058400" cy="768956"/>
          </a:xfrm>
        </p:spPr>
        <p:txBody>
          <a:bodyPr>
            <a:normAutofit fontScale="90000"/>
          </a:bodyPr>
          <a:lstStyle/>
          <a:p>
            <a:r>
              <a:rPr lang="el-GR" sz="3600" dirty="0"/>
              <a:t>Αναπτυξιακή πορεία</a:t>
            </a:r>
            <a:br>
              <a:rPr lang="el-GR" sz="3600" dirty="0"/>
            </a:br>
            <a:r>
              <a:rPr lang="el-GR" sz="3600" dirty="0"/>
              <a:t>Συγχώνευση-Εξάρτηση-Αυτονομία</a:t>
            </a:r>
          </a:p>
        </p:txBody>
      </p:sp>
      <p:sp>
        <p:nvSpPr>
          <p:cNvPr id="3" name="Θέση περιεχομένου 2">
            <a:extLst>
              <a:ext uri="{FF2B5EF4-FFF2-40B4-BE49-F238E27FC236}">
                <a16:creationId xmlns:a16="http://schemas.microsoft.com/office/drawing/2014/main" id="{F5E3ABEE-A93C-6AB6-9B2A-08A5AFE1B208}"/>
              </a:ext>
            </a:extLst>
          </p:cNvPr>
          <p:cNvSpPr>
            <a:spLocks noGrp="1"/>
          </p:cNvSpPr>
          <p:nvPr>
            <p:ph idx="1"/>
          </p:nvPr>
        </p:nvSpPr>
        <p:spPr>
          <a:xfrm>
            <a:off x="539318" y="1251751"/>
            <a:ext cx="11113364" cy="5330241"/>
          </a:xfrm>
        </p:spPr>
        <p:txBody>
          <a:bodyPr>
            <a:normAutofit/>
          </a:bodyPr>
          <a:lstStyle/>
          <a:p>
            <a:r>
              <a:rPr lang="el-GR" sz="2000" b="1" dirty="0">
                <a:solidFill>
                  <a:srgbClr val="000000"/>
                </a:solidFill>
                <a:ea typeface="Times New Roman" panose="02020603050405020304" pitchFamily="18" charset="0"/>
              </a:rPr>
              <a:t>Γ</a:t>
            </a:r>
            <a:r>
              <a:rPr lang="el-GR" sz="2000" b="1" dirty="0">
                <a:solidFill>
                  <a:srgbClr val="000000"/>
                </a:solidFill>
                <a:effectLst/>
                <a:ea typeface="Times New Roman" panose="02020603050405020304" pitchFamily="18" charset="0"/>
              </a:rPr>
              <a:t>έννηση – 6</a:t>
            </a:r>
            <a:r>
              <a:rPr lang="el-GR" sz="2000" b="1" baseline="30000" dirty="0">
                <a:solidFill>
                  <a:srgbClr val="000000"/>
                </a:solidFill>
                <a:effectLst/>
                <a:ea typeface="Times New Roman" panose="02020603050405020304" pitchFamily="18" charset="0"/>
              </a:rPr>
              <a:t>η</a:t>
            </a:r>
            <a:r>
              <a:rPr lang="el-GR" sz="2000" b="1" dirty="0">
                <a:solidFill>
                  <a:srgbClr val="000000"/>
                </a:solidFill>
                <a:effectLst/>
                <a:ea typeface="Times New Roman" panose="02020603050405020304" pitchFamily="18" charset="0"/>
              </a:rPr>
              <a:t> εβδομάδα</a:t>
            </a:r>
            <a:r>
              <a:rPr lang="el-GR" sz="2000" dirty="0">
                <a:solidFill>
                  <a:srgbClr val="000000"/>
                </a:solidFill>
                <a:effectLst/>
                <a:ea typeface="Times New Roman" panose="02020603050405020304" pitchFamily="18" charset="0"/>
              </a:rPr>
              <a:t>: Το βρέφος είναι σε στενή επαφή με το πρόσωπο φροντίδας που καλύπτει την ανάγκη επιβίωσης. Αποδέχεται και ικανοποιείται από τα χάδια και τις φροντίδες, χωρίς να ξεχωρίζει πρόσωπα ή να ενοχλείται από τους αγνώστους. </a:t>
            </a:r>
            <a:r>
              <a:rPr lang="el-GR" sz="2000" b="1" dirty="0">
                <a:solidFill>
                  <a:srgbClr val="FF0000"/>
                </a:solidFill>
                <a:effectLst/>
                <a:ea typeface="Times New Roman" panose="02020603050405020304" pitchFamily="18" charset="0"/>
              </a:rPr>
              <a:t>Αδιαφοροποίητη προσκόλληση</a:t>
            </a:r>
          </a:p>
          <a:p>
            <a:r>
              <a:rPr lang="el-GR" sz="2000" b="1" dirty="0">
                <a:solidFill>
                  <a:srgbClr val="000000"/>
                </a:solidFill>
                <a:ea typeface="Times New Roman" panose="02020603050405020304" pitchFamily="18" charset="0"/>
              </a:rPr>
              <a:t>6</a:t>
            </a:r>
            <a:r>
              <a:rPr lang="el-GR" sz="2000" b="1" baseline="30000" dirty="0">
                <a:solidFill>
                  <a:srgbClr val="000000"/>
                </a:solidFill>
                <a:ea typeface="Times New Roman" panose="02020603050405020304" pitchFamily="18" charset="0"/>
              </a:rPr>
              <a:t>η</a:t>
            </a:r>
            <a:r>
              <a:rPr lang="el-GR" sz="2000" b="1" dirty="0">
                <a:solidFill>
                  <a:srgbClr val="000000"/>
                </a:solidFill>
                <a:ea typeface="Times New Roman" panose="02020603050405020304" pitchFamily="18" charset="0"/>
              </a:rPr>
              <a:t> εβδομάδα – 8</a:t>
            </a:r>
            <a:r>
              <a:rPr lang="el-GR" sz="2000" b="1" baseline="30000" dirty="0">
                <a:solidFill>
                  <a:srgbClr val="000000"/>
                </a:solidFill>
                <a:ea typeface="Times New Roman" panose="02020603050405020304" pitchFamily="18" charset="0"/>
              </a:rPr>
              <a:t>ος </a:t>
            </a:r>
            <a:r>
              <a:rPr lang="el-GR" sz="2000" b="1" dirty="0">
                <a:solidFill>
                  <a:srgbClr val="000000"/>
                </a:solidFill>
                <a:effectLst/>
                <a:ea typeface="Times New Roman" panose="02020603050405020304" pitchFamily="18" charset="0"/>
              </a:rPr>
              <a:t> μήνας</a:t>
            </a:r>
            <a:r>
              <a:rPr lang="el-GR" sz="2000" dirty="0">
                <a:solidFill>
                  <a:srgbClr val="000000"/>
                </a:solidFill>
                <a:effectLst/>
                <a:ea typeface="Times New Roman" panose="02020603050405020304" pitchFamily="18" charset="0"/>
              </a:rPr>
              <a:t>: Αναγνωρίζει το πρόσωπο φροντίδας/τα οικεία πρόσωπα και γίνεται επιφυλακτικό με τα άγνωστα («άγχος του ξένου»). Ιδιαίτερη οικειότητα με τη μητέρα/πρόσωπο φροντίδας. Η απουσία της προκαλεί αναστ</a:t>
            </a:r>
            <a:r>
              <a:rPr lang="el-GR" sz="2000" dirty="0">
                <a:solidFill>
                  <a:srgbClr val="000000"/>
                </a:solidFill>
                <a:ea typeface="Times New Roman" panose="02020603050405020304" pitchFamily="18" charset="0"/>
              </a:rPr>
              <a:t>άτωση. </a:t>
            </a:r>
            <a:r>
              <a:rPr lang="el-GR" sz="2000" b="1" dirty="0">
                <a:solidFill>
                  <a:srgbClr val="FF0000"/>
                </a:solidFill>
                <a:ea typeface="Times New Roman" panose="02020603050405020304" pitchFamily="18" charset="0"/>
              </a:rPr>
              <a:t>Υπό διαμόρφωση προσκόλληση</a:t>
            </a:r>
          </a:p>
          <a:p>
            <a:r>
              <a:rPr lang="el-GR" sz="2000" b="1" dirty="0">
                <a:solidFill>
                  <a:srgbClr val="000000"/>
                </a:solidFill>
              </a:rPr>
              <a:t>6</a:t>
            </a:r>
            <a:r>
              <a:rPr lang="el-GR" sz="2000" b="1" baseline="30000" dirty="0">
                <a:solidFill>
                  <a:srgbClr val="000000"/>
                </a:solidFill>
              </a:rPr>
              <a:t>ος</a:t>
            </a:r>
            <a:r>
              <a:rPr lang="el-GR" sz="2000" b="1" dirty="0">
                <a:solidFill>
                  <a:srgbClr val="000000"/>
                </a:solidFill>
              </a:rPr>
              <a:t> ή 8</a:t>
            </a:r>
            <a:r>
              <a:rPr lang="el-GR" sz="2000" b="1" baseline="30000" dirty="0">
                <a:solidFill>
                  <a:srgbClr val="000000"/>
                </a:solidFill>
              </a:rPr>
              <a:t>ος</a:t>
            </a:r>
            <a:r>
              <a:rPr lang="el-GR" sz="2000" b="1" dirty="0">
                <a:solidFill>
                  <a:srgbClr val="000000"/>
                </a:solidFill>
              </a:rPr>
              <a:t> μήνας- 18-24 μήνες</a:t>
            </a:r>
            <a:r>
              <a:rPr lang="el-GR" sz="2000" dirty="0">
                <a:solidFill>
                  <a:srgbClr val="000000"/>
                </a:solidFill>
              </a:rPr>
              <a:t>: Άγχος αποχωρισμού. Το βρέφος εκφράζει αναστάτωση και δυσφορία και βιώνει «δυστυχία» στην απομάκρυνση της μητέρας. </a:t>
            </a:r>
            <a:r>
              <a:rPr lang="el-GR" sz="2000" b="1" dirty="0">
                <a:solidFill>
                  <a:srgbClr val="FF0000"/>
                </a:solidFill>
              </a:rPr>
              <a:t>Σαφής προσκόλληση</a:t>
            </a:r>
          </a:p>
          <a:p>
            <a:r>
              <a:rPr lang="en-US" sz="2000" b="1" dirty="0">
                <a:solidFill>
                  <a:srgbClr val="000000"/>
                </a:solidFill>
              </a:rPr>
              <a:t>1</a:t>
            </a:r>
            <a:r>
              <a:rPr lang="el-GR" sz="2000" b="1" dirty="0">
                <a:solidFill>
                  <a:srgbClr val="000000"/>
                </a:solidFill>
              </a:rPr>
              <a:t>8-24 μήνες και εξής</a:t>
            </a:r>
            <a:r>
              <a:rPr lang="el-GR" sz="2000" dirty="0">
                <a:solidFill>
                  <a:srgbClr val="000000"/>
                </a:solidFill>
              </a:rPr>
              <a:t>: Ξεκινά το </a:t>
            </a:r>
            <a:r>
              <a:rPr lang="el-GR" sz="2000" b="1" dirty="0">
                <a:solidFill>
                  <a:srgbClr val="FF0000"/>
                </a:solidFill>
              </a:rPr>
              <a:t>στάδιο των αμοιβαίων σχέσεων</a:t>
            </a:r>
            <a:r>
              <a:rPr lang="el-GR" sz="2000" dirty="0">
                <a:solidFill>
                  <a:srgbClr val="000000"/>
                </a:solidFill>
              </a:rPr>
              <a:t>. Διαμορφώνει πρόσθετες προσκολλήσεις</a:t>
            </a:r>
            <a:r>
              <a:rPr lang="en-US" sz="2000" dirty="0">
                <a:solidFill>
                  <a:srgbClr val="000000"/>
                </a:solidFill>
              </a:rPr>
              <a:t>,</a:t>
            </a:r>
            <a:r>
              <a:rPr lang="el-GR" sz="2000" dirty="0">
                <a:solidFill>
                  <a:srgbClr val="000000"/>
                </a:solidFill>
              </a:rPr>
              <a:t> αρχικά σε ένα και έπειτα σε περισσότερα μέλη της οικογένειας. </a:t>
            </a:r>
          </a:p>
          <a:p>
            <a:pPr lvl="1"/>
            <a:r>
              <a:rPr lang="el-GR" sz="2000" b="1" dirty="0">
                <a:solidFill>
                  <a:srgbClr val="000000"/>
                </a:solidFill>
              </a:rPr>
              <a:t>Περίοδος ευθύνης για τη διατήρηση της ισορροπίας στη σχέση μητέρας-παιδιού με κοινό και χωριστό χρόνο με τα άλλα μέλη της οικογένειας. </a:t>
            </a:r>
            <a:endParaRPr lang="el-GR" sz="2000" b="1" dirty="0"/>
          </a:p>
        </p:txBody>
      </p:sp>
      <p:sp>
        <p:nvSpPr>
          <p:cNvPr id="4" name="Θέση αριθμού διαφάνειας 3">
            <a:extLst>
              <a:ext uri="{FF2B5EF4-FFF2-40B4-BE49-F238E27FC236}">
                <a16:creationId xmlns:a16="http://schemas.microsoft.com/office/drawing/2014/main" id="{2B4BB295-83FF-C0F1-8665-7AE1DFE4C9CD}"/>
              </a:ext>
            </a:extLst>
          </p:cNvPr>
          <p:cNvSpPr>
            <a:spLocks noGrp="1"/>
          </p:cNvSpPr>
          <p:nvPr>
            <p:ph type="sldNum" sz="quarter" idx="12"/>
          </p:nvPr>
        </p:nvSpPr>
        <p:spPr/>
        <p:txBody>
          <a:bodyPr/>
          <a:lstStyle/>
          <a:p>
            <a:fld id="{29A67EF4-6AD0-4895-A677-9D84EEBBB660}" type="slidenum">
              <a:rPr lang="el-GR" smtClean="0"/>
              <a:t>17</a:t>
            </a:fld>
            <a:endParaRPr lang="el-GR"/>
          </a:p>
        </p:txBody>
      </p:sp>
    </p:spTree>
    <p:extLst>
      <p:ext uri="{BB962C8B-B14F-4D97-AF65-F5344CB8AC3E}">
        <p14:creationId xmlns:p14="http://schemas.microsoft.com/office/powerpoint/2010/main" val="32557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3">
            <a:extLst>
              <a:ext uri="{FF2B5EF4-FFF2-40B4-BE49-F238E27FC236}">
                <a16:creationId xmlns:a16="http://schemas.microsoft.com/office/drawing/2014/main" id="{149BD6FB-356C-45F1-9CE4-3E0F8D61BB1E}"/>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06817B-50C2-4E62-A16E-DE5D4E627EF1}" type="slidenum">
              <a:rPr/>
              <a:t>18</a:t>
            </a:fld>
            <a:endParaRPr lang="el-GR" sz="1000" b="0" i="0" u="none" strike="noStrike" kern="1200" cap="none" spc="0" baseline="0">
              <a:solidFill>
                <a:srgbClr val="404040"/>
              </a:solidFill>
              <a:uFillTx/>
              <a:latin typeface="Century Gothic"/>
            </a:endParaRPr>
          </a:p>
        </p:txBody>
      </p:sp>
      <p:sp>
        <p:nvSpPr>
          <p:cNvPr id="3" name="Rectangle 3">
            <a:extLst>
              <a:ext uri="{FF2B5EF4-FFF2-40B4-BE49-F238E27FC236}">
                <a16:creationId xmlns:a16="http://schemas.microsoft.com/office/drawing/2014/main" id="{DEA20E44-E7D8-48D5-868D-771BDA1F07AC}"/>
              </a:ext>
            </a:extLst>
          </p:cNvPr>
          <p:cNvSpPr txBox="1">
            <a:spLocks noGrp="1"/>
          </p:cNvSpPr>
          <p:nvPr>
            <p:ph type="body" idx="4294967295"/>
          </p:nvPr>
        </p:nvSpPr>
        <p:spPr>
          <a:xfrm>
            <a:off x="627063" y="771524"/>
            <a:ext cx="10669587" cy="5629275"/>
          </a:xfrm>
        </p:spPr>
        <p:txBody>
          <a:bodyPr>
            <a:normAutofit lnSpcReduction="10000"/>
          </a:bodyPr>
          <a:lstStyle/>
          <a:p>
            <a:pPr lvl="0">
              <a:spcBef>
                <a:spcPts val="0"/>
              </a:spcBef>
              <a:buFont typeface="Courier New" panose="02070309020205020404" pitchFamily="49" charset="0"/>
              <a:buChar char="o"/>
            </a:pPr>
            <a:r>
              <a:rPr lang="el-GR" sz="2400" dirty="0"/>
              <a:t>Τα παιδιά με </a:t>
            </a:r>
            <a:r>
              <a:rPr lang="el-GR" sz="2400" b="1" dirty="0"/>
              <a:t>ασφαλή προσκόλληση</a:t>
            </a:r>
            <a:r>
              <a:rPr lang="el-GR" sz="2400" dirty="0"/>
              <a:t> (</a:t>
            </a:r>
            <a:r>
              <a:rPr lang="en-US" sz="2400" dirty="0"/>
              <a:t>secure attachment)</a:t>
            </a:r>
            <a:r>
              <a:rPr lang="el-GR" sz="2400" dirty="0"/>
              <a:t> χαρακτηρίζονται από την ενεργή προσπάθειά τους να βρίσκονται κοντά στην μητέρα τους, να έχουν επαφή μαζί της,  και σε περίπτωση αποχωρισμού από την μητέρα </a:t>
            </a:r>
            <a:r>
              <a:rPr lang="el-GR" sz="2400" b="1" dirty="0"/>
              <a:t>το άγχος οφείλεται στην απουσία της μητέρας. </a:t>
            </a:r>
          </a:p>
          <a:p>
            <a:pPr marL="0" lvl="0" indent="0">
              <a:spcBef>
                <a:spcPts val="0"/>
              </a:spcBef>
              <a:buNone/>
            </a:pPr>
            <a:endParaRPr lang="el-GR" sz="2400" b="1" dirty="0"/>
          </a:p>
          <a:p>
            <a:pPr lvl="0">
              <a:spcBef>
                <a:spcPts val="0"/>
              </a:spcBef>
              <a:buFont typeface="Courier New" panose="02070309020205020404" pitchFamily="49" charset="0"/>
              <a:buChar char="o"/>
            </a:pPr>
            <a:r>
              <a:rPr lang="el-GR" sz="2400" dirty="0"/>
              <a:t>Τα παιδιά που προσπαθούσαν να αποφύγουν την μητέρα τους στη σκηνή επανασύνδεσης και στην περίπτωση αποχωρισμού από τη μητέρα, όπου </a:t>
            </a:r>
            <a:r>
              <a:rPr lang="el-GR" sz="2400" b="1" dirty="0"/>
              <a:t>το άγχος προερχόταν επειδή ήταν μόνα τους</a:t>
            </a:r>
            <a:r>
              <a:rPr lang="el-GR" sz="2400" dirty="0"/>
              <a:t> και όχι από την απουσία της μητέρας, χαρακτηρίζουν τον δεύτερο τύπο προσκόλλησης </a:t>
            </a:r>
            <a:r>
              <a:rPr lang="el-GR" sz="2400" b="1" dirty="0"/>
              <a:t>(</a:t>
            </a:r>
            <a:r>
              <a:rPr lang="en-GB" sz="2400" b="1" dirty="0"/>
              <a:t>avoidant attachment</a:t>
            </a:r>
            <a:r>
              <a:rPr lang="el-GR" sz="2400" dirty="0"/>
              <a:t>). </a:t>
            </a:r>
          </a:p>
          <a:p>
            <a:pPr marL="0" lvl="0" indent="0">
              <a:spcBef>
                <a:spcPts val="0"/>
              </a:spcBef>
              <a:buNone/>
            </a:pPr>
            <a:endParaRPr lang="el-GR" sz="2400" dirty="0"/>
          </a:p>
          <a:p>
            <a:pPr lvl="0">
              <a:spcBef>
                <a:spcPts val="0"/>
              </a:spcBef>
              <a:buFont typeface="Courier New" panose="02070309020205020404" pitchFamily="49" charset="0"/>
              <a:buChar char="o"/>
            </a:pPr>
            <a:r>
              <a:rPr lang="el-GR" sz="2400" dirty="0"/>
              <a:t> Η </a:t>
            </a:r>
            <a:r>
              <a:rPr lang="el-GR" sz="2400" b="1" dirty="0"/>
              <a:t>αμφίθυμη προσκόλληση</a:t>
            </a:r>
            <a:r>
              <a:rPr lang="el-GR" sz="2400" dirty="0"/>
              <a:t> (</a:t>
            </a:r>
            <a:r>
              <a:rPr lang="en-GB" sz="2400" dirty="0"/>
              <a:t>ambivalent attachment</a:t>
            </a:r>
            <a:r>
              <a:rPr lang="el-GR" sz="2400" dirty="0"/>
              <a:t>) χαρακτηρίζεται από επιφυλακτικότητα και επίμονη συμπεριφορά. </a:t>
            </a:r>
            <a:r>
              <a:rPr lang="el-GR" sz="2400" b="1" dirty="0"/>
              <a:t>Να πάω κοντά? Να μείνω μακριά? Είναι παρουσία? Είναι απουσία? </a:t>
            </a:r>
          </a:p>
          <a:p>
            <a:pPr marL="0" lvl="0" indent="0">
              <a:spcBef>
                <a:spcPts val="0"/>
              </a:spcBef>
              <a:buNone/>
            </a:pPr>
            <a:endParaRPr lang="el-GR" sz="2400" dirty="0"/>
          </a:p>
          <a:p>
            <a:pPr lvl="0">
              <a:spcBef>
                <a:spcPts val="0"/>
              </a:spcBef>
              <a:buFont typeface="Courier New" panose="02070309020205020404" pitchFamily="49" charset="0"/>
              <a:buChar char="o"/>
            </a:pPr>
            <a:r>
              <a:rPr lang="el-GR" sz="2400" dirty="0"/>
              <a:t> Ο τελευταίος τύπος (</a:t>
            </a:r>
            <a:r>
              <a:rPr lang="en-GB" sz="2400" b="1" dirty="0"/>
              <a:t>disorganised attachment</a:t>
            </a:r>
            <a:r>
              <a:rPr lang="el-GR" sz="2400" b="1" dirty="0"/>
              <a:t>,</a:t>
            </a:r>
            <a:r>
              <a:rPr lang="en-US" sz="2400" b="1" dirty="0"/>
              <a:t> </a:t>
            </a:r>
            <a:r>
              <a:rPr lang="el-GR" sz="2400" dirty="0"/>
              <a:t>«αλλοπρόσαλλη» συμπεριφορά. Έως να μην έχει διαπραγμάτευση. </a:t>
            </a:r>
            <a:r>
              <a:rPr lang="el-GR" sz="2400" b="1" dirty="0"/>
              <a:t>Ούτε εδώ ούτε εκεί, ούτε εδώ ούτε εκεί</a:t>
            </a:r>
            <a:r>
              <a:rPr lang="en-US" sz="2400" b="1" dirty="0"/>
              <a:t>.</a:t>
            </a:r>
            <a:endParaRPr lang="el-GR" sz="24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32496A2-AFED-DB46-416B-7F418ED8F25F}"/>
              </a:ext>
            </a:extLst>
          </p:cNvPr>
          <p:cNvSpPr>
            <a:spLocks noGrp="1"/>
          </p:cNvSpPr>
          <p:nvPr>
            <p:ph type="title"/>
          </p:nvPr>
        </p:nvSpPr>
        <p:spPr>
          <a:xfrm>
            <a:off x="1021655" y="309219"/>
            <a:ext cx="10579794" cy="1371600"/>
          </a:xfrm>
        </p:spPr>
        <p:txBody>
          <a:bodyPr>
            <a:normAutofit/>
          </a:bodyPr>
          <a:lstStyle/>
          <a:p>
            <a:r>
              <a:rPr lang="en-US" sz="3200" dirty="0"/>
              <a:t>K</a:t>
            </a:r>
            <a:r>
              <a:rPr lang="el-GR" sz="3200" dirty="0"/>
              <a:t>αι πού εστιάζει η «μητέρα»</a:t>
            </a:r>
            <a:r>
              <a:rPr lang="en-US" sz="3200" dirty="0"/>
              <a:t>/</a:t>
            </a:r>
            <a:r>
              <a:rPr lang="el-GR" sz="3200" dirty="0"/>
              <a:t>πρόσωπο φροντίδας/ περιβάλλον</a:t>
            </a:r>
            <a:r>
              <a:rPr lang="en-US" sz="3200" dirty="0"/>
              <a:t>/  </a:t>
            </a:r>
            <a:r>
              <a:rPr lang="el-GR" sz="3200" dirty="0"/>
              <a:t>συντονιστής?</a:t>
            </a:r>
          </a:p>
        </p:txBody>
      </p:sp>
      <p:sp>
        <p:nvSpPr>
          <p:cNvPr id="4" name="Θέση περιεχομένου 3">
            <a:extLst>
              <a:ext uri="{FF2B5EF4-FFF2-40B4-BE49-F238E27FC236}">
                <a16:creationId xmlns:a16="http://schemas.microsoft.com/office/drawing/2014/main" id="{51B0B17D-C398-F6A6-10CA-98C4455797C5}"/>
              </a:ext>
            </a:extLst>
          </p:cNvPr>
          <p:cNvSpPr>
            <a:spLocks noGrp="1"/>
          </p:cNvSpPr>
          <p:nvPr>
            <p:ph idx="1"/>
          </p:nvPr>
        </p:nvSpPr>
        <p:spPr>
          <a:xfrm>
            <a:off x="1021654" y="1680819"/>
            <a:ext cx="10579795" cy="4533716"/>
          </a:xfrm>
        </p:spPr>
        <p:txBody>
          <a:bodyPr>
            <a:normAutofit/>
          </a:bodyPr>
          <a:lstStyle/>
          <a:p>
            <a:r>
              <a:rPr lang="el-GR" sz="2400" b="1" dirty="0">
                <a:solidFill>
                  <a:srgbClr val="FF0000"/>
                </a:solidFill>
              </a:rPr>
              <a:t>Στις ανάγκες της?</a:t>
            </a:r>
          </a:p>
          <a:p>
            <a:pPr lvl="1">
              <a:buFont typeface="Wingdings" panose="05000000000000000000" pitchFamily="2" charset="2"/>
              <a:buChar char="§"/>
            </a:pPr>
            <a:r>
              <a:rPr lang="el-GR" sz="2400" i="1" dirty="0"/>
              <a:t>Μην </a:t>
            </a:r>
            <a:r>
              <a:rPr lang="el-GR" sz="2400" i="1" dirty="0" err="1"/>
              <a:t>στεναχωρείς</a:t>
            </a:r>
            <a:r>
              <a:rPr lang="el-GR" sz="2400" i="1" dirty="0"/>
              <a:t> τη μανούλα…</a:t>
            </a:r>
          </a:p>
          <a:p>
            <a:pPr lvl="1">
              <a:buFont typeface="Wingdings" panose="05000000000000000000" pitchFamily="2" charset="2"/>
              <a:buChar char="§"/>
            </a:pPr>
            <a:r>
              <a:rPr lang="el-GR" sz="2400" i="1" dirty="0"/>
              <a:t>Σταμάτα να κλαις!</a:t>
            </a:r>
          </a:p>
          <a:p>
            <a:endParaRPr lang="el-GR" sz="2400" dirty="0"/>
          </a:p>
          <a:p>
            <a:r>
              <a:rPr lang="el-GR" sz="2400" b="1" dirty="0">
                <a:solidFill>
                  <a:srgbClr val="FF0000"/>
                </a:solidFill>
              </a:rPr>
              <a:t>Ή στο παιδί?</a:t>
            </a:r>
          </a:p>
          <a:p>
            <a:pPr lvl="1">
              <a:buFont typeface="Wingdings" panose="05000000000000000000" pitchFamily="2" charset="2"/>
              <a:buChar char="§"/>
            </a:pPr>
            <a:r>
              <a:rPr lang="el-GR" sz="2400" i="1" dirty="0"/>
              <a:t>Ω!, το μωρό μου που στεναχωριέται…</a:t>
            </a:r>
            <a:r>
              <a:rPr lang="en-US" sz="2400" i="1" dirty="0"/>
              <a:t> </a:t>
            </a:r>
            <a:r>
              <a:rPr lang="en-US" sz="2400" dirty="0"/>
              <a:t>(</a:t>
            </a:r>
            <a:r>
              <a:rPr lang="el-GR" sz="2400" dirty="0"/>
              <a:t>τι νιώθει…, τι βλέπω να θέλει, τι νομίζω ότι προέχει….)</a:t>
            </a:r>
          </a:p>
          <a:p>
            <a:pPr lvl="1">
              <a:buFont typeface="Wingdings" panose="05000000000000000000" pitchFamily="2" charset="2"/>
              <a:buChar char="§"/>
            </a:pPr>
            <a:r>
              <a:rPr lang="el-GR" sz="2400" i="1" dirty="0"/>
              <a:t>Για να δούμε τι έχουμε εδώ…</a:t>
            </a:r>
          </a:p>
          <a:p>
            <a:pPr lvl="1">
              <a:buFont typeface="Wingdings" panose="05000000000000000000" pitchFamily="2" charset="2"/>
              <a:buChar char="§"/>
            </a:pPr>
            <a:r>
              <a:rPr lang="el-GR" sz="2400" i="1" dirty="0"/>
              <a:t>Ποιος μου το πείραξε????, «θα τον σκοτώσω!!!»</a:t>
            </a:r>
          </a:p>
        </p:txBody>
      </p:sp>
      <p:sp>
        <p:nvSpPr>
          <p:cNvPr id="2" name="Θέση αριθμού διαφάνειας 1">
            <a:extLst>
              <a:ext uri="{FF2B5EF4-FFF2-40B4-BE49-F238E27FC236}">
                <a16:creationId xmlns:a16="http://schemas.microsoft.com/office/drawing/2014/main" id="{20DD3D14-ACCE-8EDE-9D3A-7D7BD127F0D4}"/>
              </a:ext>
            </a:extLst>
          </p:cNvPr>
          <p:cNvSpPr>
            <a:spLocks noGrp="1"/>
          </p:cNvSpPr>
          <p:nvPr>
            <p:ph type="sldNum" sz="quarter" idx="12"/>
          </p:nvPr>
        </p:nvSpPr>
        <p:spPr/>
        <p:txBody>
          <a:bodyPr/>
          <a:lstStyle/>
          <a:p>
            <a:fld id="{29A67EF4-6AD0-4895-A677-9D84EEBBB660}" type="slidenum">
              <a:rPr lang="el-GR" smtClean="0"/>
              <a:t>19</a:t>
            </a:fld>
            <a:endParaRPr lang="el-GR"/>
          </a:p>
        </p:txBody>
      </p:sp>
    </p:spTree>
    <p:extLst>
      <p:ext uri="{BB962C8B-B14F-4D97-AF65-F5344CB8AC3E}">
        <p14:creationId xmlns:p14="http://schemas.microsoft.com/office/powerpoint/2010/main" val="3503516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7ECD7C7-0329-937D-F5B7-0251BAE9BEC9}"/>
              </a:ext>
            </a:extLst>
          </p:cNvPr>
          <p:cNvSpPr>
            <a:spLocks noGrp="1"/>
          </p:cNvSpPr>
          <p:nvPr>
            <p:ph sz="half" idx="1"/>
          </p:nvPr>
        </p:nvSpPr>
        <p:spPr>
          <a:xfrm>
            <a:off x="1057275" y="1371600"/>
            <a:ext cx="4754880" cy="4391023"/>
          </a:xfrm>
        </p:spPr>
        <p:txBody>
          <a:bodyPr>
            <a:normAutofit/>
          </a:bodyPr>
          <a:lstStyle/>
          <a:p>
            <a:pPr algn="ctr"/>
            <a:endParaRPr lang="el-GR" sz="3600" b="1" dirty="0"/>
          </a:p>
          <a:p>
            <a:pPr algn="ctr"/>
            <a:r>
              <a:rPr lang="el-GR" sz="3600" b="1" dirty="0"/>
              <a:t> Πώς έρχεστε?</a:t>
            </a:r>
          </a:p>
          <a:p>
            <a:pPr marL="0" indent="0" algn="ctr">
              <a:buNone/>
            </a:pPr>
            <a:endParaRPr lang="el-GR" sz="2400" b="1" dirty="0"/>
          </a:p>
        </p:txBody>
      </p:sp>
      <p:sp>
        <p:nvSpPr>
          <p:cNvPr id="4" name="Θέση αριθμού διαφάνειας 3">
            <a:extLst>
              <a:ext uri="{FF2B5EF4-FFF2-40B4-BE49-F238E27FC236}">
                <a16:creationId xmlns:a16="http://schemas.microsoft.com/office/drawing/2014/main" id="{D9C86AA1-AF81-DCA9-E807-CF865C14DAE2}"/>
              </a:ext>
            </a:extLst>
          </p:cNvPr>
          <p:cNvSpPr>
            <a:spLocks noGrp="1"/>
          </p:cNvSpPr>
          <p:nvPr>
            <p:ph type="sldNum" sz="quarter" idx="12"/>
          </p:nvPr>
        </p:nvSpPr>
        <p:spPr/>
        <p:txBody>
          <a:bodyPr/>
          <a:lstStyle/>
          <a:p>
            <a:fld id="{29A67EF4-6AD0-4895-A677-9D84EEBBB660}" type="slidenum">
              <a:rPr lang="el-GR" smtClean="0"/>
              <a:t>2</a:t>
            </a:fld>
            <a:endParaRPr lang="el-GR"/>
          </a:p>
        </p:txBody>
      </p:sp>
      <p:pic>
        <p:nvPicPr>
          <p:cNvPr id="2050" name="Picture 2" descr="Παγκόσμιο συνδέοντας δίκτυο ανθρώπων Διανυσματική απεικόνιση - εικονογραφία  από teamwork: 42911019">
            <a:extLst>
              <a:ext uri="{FF2B5EF4-FFF2-40B4-BE49-F238E27FC236}">
                <a16:creationId xmlns:a16="http://schemas.microsoft.com/office/drawing/2014/main" id="{5E37B8B5-65A2-FDD6-15BC-7363BCA4011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77025" y="1371601"/>
            <a:ext cx="4667250" cy="43910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87F49D-FFB5-CA23-2BAD-08D628E5D4B3}"/>
              </a:ext>
            </a:extLst>
          </p:cNvPr>
          <p:cNvSpPr txBox="1"/>
          <p:nvPr/>
        </p:nvSpPr>
        <p:spPr>
          <a:xfrm>
            <a:off x="6543674" y="5824236"/>
            <a:ext cx="4867275" cy="461665"/>
          </a:xfrm>
          <a:prstGeom prst="rect">
            <a:avLst/>
          </a:prstGeom>
          <a:noFill/>
        </p:spPr>
        <p:txBody>
          <a:bodyPr wrap="square">
            <a:spAutoFit/>
          </a:bodyPr>
          <a:lstStyle/>
          <a:p>
            <a:r>
              <a:rPr lang="en-US" sz="1200" dirty="0"/>
              <a:t>https://www.google.com/search?q=++%CE%B4%CE%AF%CE%BA%CF%84%CF%85%CE%B1</a:t>
            </a:r>
            <a:endParaRPr lang="el-GR" sz="1200" dirty="0"/>
          </a:p>
        </p:txBody>
      </p:sp>
    </p:spTree>
    <p:extLst>
      <p:ext uri="{BB962C8B-B14F-4D97-AF65-F5344CB8AC3E}">
        <p14:creationId xmlns:p14="http://schemas.microsoft.com/office/powerpoint/2010/main" val="2620828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3">
            <a:extLst>
              <a:ext uri="{FF2B5EF4-FFF2-40B4-BE49-F238E27FC236}">
                <a16:creationId xmlns:a16="http://schemas.microsoft.com/office/drawing/2014/main" id="{F2AE2C3B-BA85-43A5-BE98-8BEEA1D9D3F6}"/>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E04EA7-1F96-40EA-B0E1-B42C69D30D24}" type="slidenum">
              <a:t>20</a:t>
            </a:fld>
            <a:endParaRPr lang="el-GR" sz="1000" b="0" i="0" u="none" strike="noStrike" kern="1200" cap="none" spc="0" baseline="0">
              <a:solidFill>
                <a:srgbClr val="404040"/>
              </a:solidFill>
              <a:uFillTx/>
              <a:latin typeface="Century Gothic"/>
            </a:endParaRPr>
          </a:p>
        </p:txBody>
      </p:sp>
      <p:pic>
        <p:nvPicPr>
          <p:cNvPr id="3" name="Picture 5" descr="image_gallery?uuid=b74721ba-fa27-4938-87a2-179680c262b8&amp;groupId=33962&amp;t=1318493304968">
            <a:extLst>
              <a:ext uri="{FF2B5EF4-FFF2-40B4-BE49-F238E27FC236}">
                <a16:creationId xmlns:a16="http://schemas.microsoft.com/office/drawing/2014/main" id="{6D967564-BD55-4EDF-AC53-43C1885CF749}"/>
              </a:ext>
            </a:extLst>
          </p:cNvPr>
          <p:cNvPicPr>
            <a:picLocks noChangeAspect="1"/>
          </p:cNvPicPr>
          <p:nvPr/>
        </p:nvPicPr>
        <p:blipFill>
          <a:blip r:embed="rId2"/>
          <a:srcRect/>
          <a:stretch>
            <a:fillRect/>
          </a:stretch>
        </p:blipFill>
        <p:spPr>
          <a:xfrm>
            <a:off x="2209803" y="0"/>
            <a:ext cx="7543800" cy="6705596"/>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3">
            <a:extLst>
              <a:ext uri="{FF2B5EF4-FFF2-40B4-BE49-F238E27FC236}">
                <a16:creationId xmlns:a16="http://schemas.microsoft.com/office/drawing/2014/main" id="{721FE5B5-9D1A-4F50-AB3D-29D106302D29}"/>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0754037-9224-4B5C-AEE9-4ECE44BA7696}" type="slidenum">
              <a:t>21</a:t>
            </a:fld>
            <a:endParaRPr lang="el-GR" sz="1000" b="0" i="0" u="none" strike="noStrike" kern="1200" cap="none" spc="0" baseline="0">
              <a:solidFill>
                <a:srgbClr val="404040"/>
              </a:solidFill>
              <a:uFillTx/>
              <a:latin typeface="Century Gothic"/>
            </a:endParaRPr>
          </a:p>
        </p:txBody>
      </p:sp>
      <p:sp>
        <p:nvSpPr>
          <p:cNvPr id="3" name="Title 1">
            <a:extLst>
              <a:ext uri="{FF2B5EF4-FFF2-40B4-BE49-F238E27FC236}">
                <a16:creationId xmlns:a16="http://schemas.microsoft.com/office/drawing/2014/main" id="{9151F3CC-3656-49E7-BC36-70DAB6851850}"/>
              </a:ext>
            </a:extLst>
          </p:cNvPr>
          <p:cNvSpPr txBox="1">
            <a:spLocks noGrp="1"/>
          </p:cNvSpPr>
          <p:nvPr>
            <p:ph type="title" idx="4294967295"/>
          </p:nvPr>
        </p:nvSpPr>
        <p:spPr>
          <a:xfrm>
            <a:off x="921290" y="219639"/>
            <a:ext cx="10791316" cy="1371600"/>
          </a:xfrm>
        </p:spPr>
        <p:txBody>
          <a:bodyPr>
            <a:normAutofit/>
          </a:bodyPr>
          <a:lstStyle/>
          <a:p>
            <a:pPr lvl="0"/>
            <a:r>
              <a:rPr lang="el-GR" sz="3200" dirty="0"/>
              <a:t>Ο ρόλος της «μητέρας» στη διαμόρφωση προσκόλλησης</a:t>
            </a:r>
          </a:p>
        </p:txBody>
      </p:sp>
      <p:sp>
        <p:nvSpPr>
          <p:cNvPr id="4" name="Content Placeholder 2">
            <a:extLst>
              <a:ext uri="{FF2B5EF4-FFF2-40B4-BE49-F238E27FC236}">
                <a16:creationId xmlns:a16="http://schemas.microsoft.com/office/drawing/2014/main" id="{E2B0992C-9E14-4FD6-ACF9-5FA7F1D7BA69}"/>
              </a:ext>
            </a:extLst>
          </p:cNvPr>
          <p:cNvSpPr txBox="1">
            <a:spLocks noGrp="1"/>
          </p:cNvSpPr>
          <p:nvPr>
            <p:ph type="body" idx="4294967295"/>
          </p:nvPr>
        </p:nvSpPr>
        <p:spPr>
          <a:xfrm>
            <a:off x="776288" y="1600200"/>
            <a:ext cx="11034712" cy="4706938"/>
          </a:xfrm>
        </p:spPr>
        <p:txBody>
          <a:bodyPr>
            <a:normAutofit/>
          </a:bodyPr>
          <a:lstStyle/>
          <a:p>
            <a:pPr lvl="0"/>
            <a:r>
              <a:rPr lang="el-GR" sz="2400" dirty="0"/>
              <a:t>Η προσκόλληση εξαρτάται από τον τρόπο, με τον οποίο η μητέρα </a:t>
            </a:r>
            <a:r>
              <a:rPr lang="el-GR" sz="2400" b="1" dirty="0"/>
              <a:t>αντιδρά </a:t>
            </a:r>
            <a:r>
              <a:rPr lang="el-GR" sz="2400" dirty="0"/>
              <a:t>στα συναισθηματικά «σήματα» του βρέφους.</a:t>
            </a:r>
          </a:p>
          <a:p>
            <a:pPr lvl="1">
              <a:buFont typeface="Wingdings" panose="05000000000000000000" pitchFamily="2" charset="2"/>
              <a:buChar char="§"/>
            </a:pPr>
            <a:r>
              <a:rPr lang="el-GR" sz="2200" dirty="0"/>
              <a:t>Συνήθως, η «μητέρα» αντιδρά στο βρέφος με βάση το </a:t>
            </a:r>
            <a:r>
              <a:rPr lang="el-GR" sz="2200" b="1" dirty="0"/>
              <a:t>δικό της είδος προσκόλλησης</a:t>
            </a:r>
            <a:r>
              <a:rPr lang="el-GR" sz="2200" dirty="0"/>
              <a:t>.</a:t>
            </a:r>
          </a:p>
          <a:p>
            <a:pPr marL="274320" lvl="1" indent="0">
              <a:buNone/>
            </a:pPr>
            <a:endParaRPr lang="el-GR" sz="2200" b="1" i="1" dirty="0"/>
          </a:p>
          <a:p>
            <a:pPr marL="274320" lvl="1" indent="0">
              <a:buNone/>
            </a:pPr>
            <a:r>
              <a:rPr lang="el-GR" sz="2200" b="1" dirty="0"/>
              <a:t>ΚΑΙ </a:t>
            </a:r>
          </a:p>
          <a:p>
            <a:pPr marL="274320" lvl="1" indent="0">
              <a:buNone/>
            </a:pPr>
            <a:endParaRPr lang="el-GR" sz="2200" b="1" dirty="0"/>
          </a:p>
          <a:p>
            <a:pPr>
              <a:buFont typeface="Courier New" panose="02070309020205020404" pitchFamily="49" charset="0"/>
              <a:buChar char="o"/>
            </a:pPr>
            <a:r>
              <a:rPr lang="el-GR" sz="2400" b="1" dirty="0"/>
              <a:t> Συνάρτηση της ικανότητας</a:t>
            </a:r>
            <a:r>
              <a:rPr lang="el-GR" sz="2400" dirty="0"/>
              <a:t> του βρέφους να παρέχει αποτελεσματικές ενδείξεις για τις ανάγκες του.</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FD0823B5-89B2-319E-76B2-F1A71E55032E}"/>
              </a:ext>
            </a:extLst>
          </p:cNvPr>
          <p:cNvSpPr>
            <a:spLocks noGrp="1"/>
          </p:cNvSpPr>
          <p:nvPr>
            <p:ph type="title"/>
          </p:nvPr>
        </p:nvSpPr>
        <p:spPr>
          <a:xfrm>
            <a:off x="1066800" y="642594"/>
            <a:ext cx="10058400" cy="814731"/>
          </a:xfrm>
        </p:spPr>
        <p:txBody>
          <a:bodyPr>
            <a:normAutofit/>
          </a:bodyPr>
          <a:lstStyle/>
          <a:p>
            <a:r>
              <a:rPr lang="el-GR" sz="3200" dirty="0"/>
              <a:t>Ο ρόλος του συμβούλου στην «υποδοχή» της προσκόλλησης</a:t>
            </a:r>
          </a:p>
        </p:txBody>
      </p:sp>
      <p:sp>
        <p:nvSpPr>
          <p:cNvPr id="4" name="Θέση περιεχομένου 3">
            <a:extLst>
              <a:ext uri="{FF2B5EF4-FFF2-40B4-BE49-F238E27FC236}">
                <a16:creationId xmlns:a16="http://schemas.microsoft.com/office/drawing/2014/main" id="{2EAC9C1F-B409-F3DB-725C-044BBE9F5446}"/>
              </a:ext>
            </a:extLst>
          </p:cNvPr>
          <p:cNvSpPr>
            <a:spLocks noGrp="1"/>
          </p:cNvSpPr>
          <p:nvPr>
            <p:ph idx="1"/>
          </p:nvPr>
        </p:nvSpPr>
        <p:spPr>
          <a:xfrm>
            <a:off x="952500" y="1457325"/>
            <a:ext cx="10058400" cy="3931920"/>
          </a:xfrm>
        </p:spPr>
        <p:txBody>
          <a:bodyPr>
            <a:normAutofit/>
          </a:bodyPr>
          <a:lstStyle/>
          <a:p>
            <a:r>
              <a:rPr lang="el-GR" sz="2800" dirty="0"/>
              <a:t>Το </a:t>
            </a:r>
            <a:r>
              <a:rPr lang="en-US" sz="2800" dirty="0"/>
              <a:t>Attachment </a:t>
            </a:r>
            <a:r>
              <a:rPr lang="el-GR" sz="2800" dirty="0"/>
              <a:t>του συμβούλου?</a:t>
            </a:r>
          </a:p>
        </p:txBody>
      </p:sp>
      <p:sp>
        <p:nvSpPr>
          <p:cNvPr id="2" name="Θέση αριθμού διαφάνειας 1">
            <a:extLst>
              <a:ext uri="{FF2B5EF4-FFF2-40B4-BE49-F238E27FC236}">
                <a16:creationId xmlns:a16="http://schemas.microsoft.com/office/drawing/2014/main" id="{8D1CDE0E-94BB-8B55-3A41-BCB856CB82DE}"/>
              </a:ext>
            </a:extLst>
          </p:cNvPr>
          <p:cNvSpPr>
            <a:spLocks noGrp="1"/>
          </p:cNvSpPr>
          <p:nvPr>
            <p:ph type="sldNum" sz="quarter" idx="12"/>
          </p:nvPr>
        </p:nvSpPr>
        <p:spPr/>
        <p:txBody>
          <a:bodyPr/>
          <a:lstStyle/>
          <a:p>
            <a:fld id="{29A67EF4-6AD0-4895-A677-9D84EEBBB660}" type="slidenum">
              <a:rPr lang="el-GR" smtClean="0"/>
              <a:t>22</a:t>
            </a:fld>
            <a:endParaRPr lang="el-GR"/>
          </a:p>
        </p:txBody>
      </p:sp>
    </p:spTree>
    <p:extLst>
      <p:ext uri="{BB962C8B-B14F-4D97-AF65-F5344CB8AC3E}">
        <p14:creationId xmlns:p14="http://schemas.microsoft.com/office/powerpoint/2010/main" val="1536414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03AA4DAD-B6CD-4EFE-AA83-2CF31ADA1B05}"/>
              </a:ext>
            </a:extLst>
          </p:cNvPr>
          <p:cNvSpPr>
            <a:spLocks noGrp="1"/>
          </p:cNvSpPr>
          <p:nvPr>
            <p:ph type="title"/>
          </p:nvPr>
        </p:nvSpPr>
        <p:spPr>
          <a:xfrm>
            <a:off x="1066800" y="642594"/>
            <a:ext cx="10058400" cy="770570"/>
          </a:xfrm>
        </p:spPr>
        <p:txBody>
          <a:bodyPr>
            <a:normAutofit/>
          </a:bodyPr>
          <a:lstStyle/>
          <a:p>
            <a:r>
              <a:rPr lang="el-GR" sz="3200" dirty="0"/>
              <a:t>Από τα τέλη δεκαετίας 1990</a:t>
            </a:r>
          </a:p>
        </p:txBody>
      </p:sp>
      <p:sp>
        <p:nvSpPr>
          <p:cNvPr id="4" name="Θέση περιεχομένου 3">
            <a:extLst>
              <a:ext uri="{FF2B5EF4-FFF2-40B4-BE49-F238E27FC236}">
                <a16:creationId xmlns:a16="http://schemas.microsoft.com/office/drawing/2014/main" id="{60707B02-7679-485D-8D5B-595F8A4BFE07}"/>
              </a:ext>
            </a:extLst>
          </p:cNvPr>
          <p:cNvSpPr>
            <a:spLocks noGrp="1"/>
          </p:cNvSpPr>
          <p:nvPr>
            <p:ph idx="1"/>
          </p:nvPr>
        </p:nvSpPr>
        <p:spPr>
          <a:xfrm>
            <a:off x="793667" y="1620982"/>
            <a:ext cx="10832275" cy="4478872"/>
          </a:xfrm>
        </p:spPr>
        <p:txBody>
          <a:bodyPr/>
          <a:lstStyle/>
          <a:p>
            <a:r>
              <a:rPr lang="el-GR" dirty="0"/>
              <a:t> </a:t>
            </a:r>
            <a:r>
              <a:rPr lang="el-GR" sz="2400" dirty="0"/>
              <a:t>Η θεωρία δεσμού (</a:t>
            </a:r>
            <a:r>
              <a:rPr lang="el-GR" sz="2400" b="1" dirty="0"/>
              <a:t>Α</a:t>
            </a:r>
            <a:r>
              <a:rPr lang="en-US" sz="2400" b="1" dirty="0" err="1"/>
              <a:t>ttachment</a:t>
            </a:r>
            <a:r>
              <a:rPr lang="el-GR" sz="2400" b="1" dirty="0"/>
              <a:t> theory</a:t>
            </a:r>
            <a:r>
              <a:rPr lang="el-GR" sz="2400" dirty="0"/>
              <a:t>) έχει εξελιχθεί σε σημείο αναφοράς και κεντρικό </a:t>
            </a:r>
            <a:r>
              <a:rPr lang="el-GR" sz="2400" b="1" dirty="0"/>
              <a:t>εξηγητικό πλαίσιο </a:t>
            </a:r>
            <a:r>
              <a:rPr lang="el-GR" sz="2400" dirty="0"/>
              <a:t>για το πώς οι </a:t>
            </a:r>
            <a:r>
              <a:rPr lang="el-GR" sz="2400" b="1" dirty="0"/>
              <a:t>διαπροσωπικές σχέσεις</a:t>
            </a:r>
            <a:r>
              <a:rPr lang="el-GR" sz="2400" dirty="0"/>
              <a:t> επηρεάζουν την </a:t>
            </a:r>
            <a:r>
              <a:rPr lang="el-GR" sz="2400" b="1" dirty="0"/>
              <a:t>ψυχοσυναισθηµατική εξέλιξη </a:t>
            </a:r>
            <a:r>
              <a:rPr lang="el-GR" sz="2400" dirty="0"/>
              <a:t>του ατόμου σε </a:t>
            </a:r>
            <a:r>
              <a:rPr lang="el-GR" sz="2400" b="1" dirty="0"/>
              <a:t>όλο το ηλικιακό φάσμα. </a:t>
            </a:r>
            <a:r>
              <a:rPr lang="el-GR" sz="2400" dirty="0"/>
              <a:t>(</a:t>
            </a:r>
            <a:r>
              <a:rPr lang="el-GR" sz="2400" dirty="0" err="1"/>
              <a:t>Parkes</a:t>
            </a:r>
            <a:r>
              <a:rPr lang="el-GR" sz="2400" dirty="0"/>
              <a:t>, </a:t>
            </a:r>
            <a:r>
              <a:rPr lang="el-GR" sz="2400" dirty="0" err="1"/>
              <a:t>Hinde</a:t>
            </a:r>
            <a:r>
              <a:rPr lang="el-GR" sz="2400" dirty="0"/>
              <a:t>, &amp; </a:t>
            </a:r>
            <a:r>
              <a:rPr lang="el-GR" sz="2400" dirty="0" err="1"/>
              <a:t>Marris</a:t>
            </a:r>
            <a:r>
              <a:rPr lang="el-GR" sz="2400" dirty="0"/>
              <a:t>, 1991) </a:t>
            </a:r>
          </a:p>
          <a:p>
            <a:endParaRPr lang="el-GR" sz="2400" dirty="0"/>
          </a:p>
          <a:p>
            <a:r>
              <a:rPr lang="el-GR" sz="2400" dirty="0"/>
              <a:t>Σε µ</a:t>
            </a:r>
            <a:r>
              <a:rPr lang="el-GR" sz="2400" dirty="0" err="1"/>
              <a:t>ια</a:t>
            </a:r>
            <a:r>
              <a:rPr lang="el-GR" sz="2400" dirty="0"/>
              <a:t> </a:t>
            </a:r>
            <a:r>
              <a:rPr lang="el-GR" sz="2400" b="1" dirty="0"/>
              <a:t>µ</a:t>
            </a:r>
            <a:r>
              <a:rPr lang="el-GR" sz="2400" b="1" dirty="0" err="1"/>
              <a:t>ετάθεση</a:t>
            </a:r>
            <a:r>
              <a:rPr lang="el-GR" sz="2400" b="1" dirty="0"/>
              <a:t> </a:t>
            </a:r>
            <a:r>
              <a:rPr lang="el-GR" sz="2400" b="1" dirty="0" err="1"/>
              <a:t>επιστηµονικού</a:t>
            </a:r>
            <a:r>
              <a:rPr lang="el-GR" sz="2400" b="1" dirty="0"/>
              <a:t> </a:t>
            </a:r>
            <a:r>
              <a:rPr lang="el-GR" sz="2400" b="1" dirty="0" err="1"/>
              <a:t>παραδείγµατος</a:t>
            </a:r>
            <a:r>
              <a:rPr lang="el-GR" sz="2400" dirty="0"/>
              <a:t> (</a:t>
            </a:r>
            <a:r>
              <a:rPr lang="el-GR" sz="2400" dirty="0" err="1"/>
              <a:t>paradigm</a:t>
            </a:r>
            <a:r>
              <a:rPr lang="el-GR" sz="2400" dirty="0"/>
              <a:t> </a:t>
            </a:r>
            <a:r>
              <a:rPr lang="el-GR" sz="2400" dirty="0" err="1"/>
              <a:t>shift</a:t>
            </a:r>
            <a:r>
              <a:rPr lang="el-GR" sz="2400" dirty="0"/>
              <a:t>, </a:t>
            </a:r>
            <a:r>
              <a:rPr lang="el-GR" sz="2400" dirty="0" err="1"/>
              <a:t>Kuhn</a:t>
            </a:r>
            <a:r>
              <a:rPr lang="el-GR" sz="2400" dirty="0"/>
              <a:t>, 1962), ερευνητές από τον </a:t>
            </a:r>
            <a:r>
              <a:rPr lang="el-GR" sz="2400" dirty="0" err="1"/>
              <a:t>διεπιστηµονικό</a:t>
            </a:r>
            <a:r>
              <a:rPr lang="el-GR" sz="2400" dirty="0"/>
              <a:t> κλάδο των διαπροσωπικών σχέσεων </a:t>
            </a:r>
            <a:r>
              <a:rPr lang="el-GR" sz="2400" dirty="0" err="1"/>
              <a:t>εφάρµοσαν</a:t>
            </a:r>
            <a:r>
              <a:rPr lang="el-GR" sz="2400" dirty="0"/>
              <a:t> µε µ</a:t>
            </a:r>
            <a:r>
              <a:rPr lang="el-GR" sz="2400" dirty="0" err="1"/>
              <a:t>εγάλη</a:t>
            </a:r>
            <a:r>
              <a:rPr lang="el-GR" sz="2400" dirty="0"/>
              <a:t> επιτυχία την </a:t>
            </a:r>
            <a:r>
              <a:rPr lang="el-GR" sz="2400" b="1" dirty="0"/>
              <a:t>θεωρία δεσμού στις σχέσεις ενηλίκων</a:t>
            </a:r>
            <a:r>
              <a:rPr lang="el-GR" sz="2400" dirty="0"/>
              <a:t>. (</a:t>
            </a:r>
            <a:r>
              <a:rPr lang="el-GR" sz="2400" dirty="0" err="1"/>
              <a:t>Duck</a:t>
            </a:r>
            <a:r>
              <a:rPr lang="el-GR" sz="2400" dirty="0"/>
              <a:t>, 1996. </a:t>
            </a:r>
            <a:r>
              <a:rPr lang="el-GR" sz="2400" dirty="0" err="1"/>
              <a:t>Hendrick</a:t>
            </a:r>
            <a:r>
              <a:rPr lang="el-GR" sz="2400" dirty="0"/>
              <a:t> &amp; </a:t>
            </a:r>
            <a:r>
              <a:rPr lang="el-GR" sz="2400" dirty="0" err="1"/>
              <a:t>Hendrick</a:t>
            </a:r>
            <a:r>
              <a:rPr lang="el-GR" sz="2400" dirty="0"/>
              <a:t>, 2002) </a:t>
            </a:r>
          </a:p>
        </p:txBody>
      </p:sp>
      <p:sp>
        <p:nvSpPr>
          <p:cNvPr id="2" name="Θέση αριθμού διαφάνειας 1">
            <a:extLst>
              <a:ext uri="{FF2B5EF4-FFF2-40B4-BE49-F238E27FC236}">
                <a16:creationId xmlns:a16="http://schemas.microsoft.com/office/drawing/2014/main" id="{29B4EEF1-3CCC-42D9-A828-2F3D0F51C80D}"/>
              </a:ext>
            </a:extLst>
          </p:cNvPr>
          <p:cNvSpPr>
            <a:spLocks noGrp="1"/>
          </p:cNvSpPr>
          <p:nvPr>
            <p:ph type="sldNum" sz="quarter" idx="12"/>
          </p:nvPr>
        </p:nvSpPr>
        <p:spPr/>
        <p:txBody>
          <a:bodyPr/>
          <a:lstStyle/>
          <a:p>
            <a:fld id="{29A67EF4-6AD0-4895-A677-9D84EEBBB660}" type="slidenum">
              <a:rPr lang="el-GR" smtClean="0"/>
              <a:t>23</a:t>
            </a:fld>
            <a:endParaRPr lang="el-GR"/>
          </a:p>
        </p:txBody>
      </p:sp>
    </p:spTree>
    <p:extLst>
      <p:ext uri="{BB962C8B-B14F-4D97-AF65-F5344CB8AC3E}">
        <p14:creationId xmlns:p14="http://schemas.microsoft.com/office/powerpoint/2010/main" val="3867101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ADD00C-0A95-4607-A04F-D08BCC6C68DC}"/>
              </a:ext>
            </a:extLst>
          </p:cNvPr>
          <p:cNvSpPr>
            <a:spLocks noGrp="1"/>
          </p:cNvSpPr>
          <p:nvPr>
            <p:ph type="title"/>
          </p:nvPr>
        </p:nvSpPr>
        <p:spPr>
          <a:xfrm>
            <a:off x="805543" y="276008"/>
            <a:ext cx="10866120" cy="935275"/>
          </a:xfrm>
        </p:spPr>
        <p:txBody>
          <a:bodyPr>
            <a:noAutofit/>
          </a:bodyPr>
          <a:lstStyle/>
          <a:p>
            <a:r>
              <a:rPr lang="el-GR" sz="2800" dirty="0"/>
              <a:t>Έρευνες στον χώρο των ενηλίκων βάσει Α</a:t>
            </a:r>
            <a:r>
              <a:rPr lang="en-US" sz="2800" dirty="0" err="1"/>
              <a:t>ttachment</a:t>
            </a:r>
            <a:r>
              <a:rPr lang="en-US" sz="2800" dirty="0"/>
              <a:t>:</a:t>
            </a:r>
            <a:br>
              <a:rPr lang="en-US" sz="2800" dirty="0"/>
            </a:br>
            <a:r>
              <a:rPr lang="el-GR" sz="2400" dirty="0"/>
              <a:t>Adult Attachment Interview</a:t>
            </a:r>
            <a:r>
              <a:rPr lang="en-US" sz="2400" dirty="0"/>
              <a:t>-</a:t>
            </a:r>
            <a:r>
              <a:rPr lang="el-GR" sz="2400" dirty="0"/>
              <a:t>ΑΑΙ Συνέντευξη δεσμού ενηλίκων</a:t>
            </a:r>
            <a:r>
              <a:rPr lang="en-US" sz="2400" dirty="0"/>
              <a:t>\</a:t>
            </a:r>
            <a:br>
              <a:rPr lang="en-US" sz="2400" dirty="0"/>
            </a:br>
            <a:r>
              <a:rPr lang="en-US" sz="2400" dirty="0"/>
              <a:t>Main et al., 1985 (1)</a:t>
            </a:r>
            <a:endParaRPr lang="el-GR" sz="2400" dirty="0"/>
          </a:p>
        </p:txBody>
      </p:sp>
      <p:sp>
        <p:nvSpPr>
          <p:cNvPr id="3" name="Θέση περιεχομένου 2">
            <a:extLst>
              <a:ext uri="{FF2B5EF4-FFF2-40B4-BE49-F238E27FC236}">
                <a16:creationId xmlns:a16="http://schemas.microsoft.com/office/drawing/2014/main" id="{14001631-A1DC-4180-9945-B3F17C284F34}"/>
              </a:ext>
            </a:extLst>
          </p:cNvPr>
          <p:cNvSpPr>
            <a:spLocks noGrp="1"/>
          </p:cNvSpPr>
          <p:nvPr>
            <p:ph idx="1"/>
          </p:nvPr>
        </p:nvSpPr>
        <p:spPr>
          <a:xfrm>
            <a:off x="708759" y="1401288"/>
            <a:ext cx="10962904" cy="5180704"/>
          </a:xfrm>
        </p:spPr>
        <p:txBody>
          <a:bodyPr>
            <a:normAutofit/>
          </a:bodyPr>
          <a:lstStyle/>
          <a:p>
            <a:pPr>
              <a:buFont typeface="Courier New" panose="02070309020205020404" pitchFamily="49" charset="0"/>
              <a:buChar char="o"/>
            </a:pPr>
            <a:r>
              <a:rPr lang="el-GR" sz="2400" dirty="0"/>
              <a:t> Ένας µ</a:t>
            </a:r>
            <a:r>
              <a:rPr lang="el-GR" sz="2400" dirty="0" err="1"/>
              <a:t>εγάλος</a:t>
            </a:r>
            <a:r>
              <a:rPr lang="el-GR" sz="2400" dirty="0"/>
              <a:t> </a:t>
            </a:r>
            <a:r>
              <a:rPr lang="el-GR" sz="2400" dirty="0" err="1"/>
              <a:t>αριθµός</a:t>
            </a:r>
            <a:r>
              <a:rPr lang="el-GR" sz="2400" dirty="0"/>
              <a:t> </a:t>
            </a:r>
            <a:r>
              <a:rPr lang="el-GR" sz="2400" dirty="0" err="1"/>
              <a:t>εµπειρικών</a:t>
            </a:r>
            <a:r>
              <a:rPr lang="el-GR" sz="2400" dirty="0"/>
              <a:t> ερευνών στην αναπτυξιακή ψυχολογία εξέτασε τις </a:t>
            </a:r>
            <a:r>
              <a:rPr lang="el-GR" sz="2400" dirty="0" err="1"/>
              <a:t>ατοµικές</a:t>
            </a:r>
            <a:r>
              <a:rPr lang="el-GR" sz="2400" dirty="0"/>
              <a:t> διαφορές στην </a:t>
            </a:r>
            <a:r>
              <a:rPr lang="el-GR" sz="2400" b="1" dirty="0"/>
              <a:t>κατάσταση του νου (</a:t>
            </a:r>
            <a:r>
              <a:rPr lang="el-GR" sz="2400" b="1" i="1" dirty="0" err="1"/>
              <a:t>state</a:t>
            </a:r>
            <a:r>
              <a:rPr lang="el-GR" sz="2400" b="1" i="1" dirty="0"/>
              <a:t> of </a:t>
            </a:r>
            <a:r>
              <a:rPr lang="el-GR" sz="2400" b="1" i="1" dirty="0" err="1"/>
              <a:t>mind</a:t>
            </a:r>
            <a:r>
              <a:rPr lang="el-GR" sz="2400" b="1" i="1" dirty="0"/>
              <a:t>)</a:t>
            </a:r>
            <a:r>
              <a:rPr lang="en-US" sz="2400" b="1" i="1" dirty="0"/>
              <a:t>*</a:t>
            </a:r>
            <a:r>
              <a:rPr lang="el-GR" sz="2400" b="1" dirty="0"/>
              <a:t>, </a:t>
            </a:r>
            <a:r>
              <a:rPr lang="el-GR" sz="2400" dirty="0"/>
              <a:t>πρότυπα σκέψης, </a:t>
            </a:r>
            <a:r>
              <a:rPr lang="el-GR" sz="2400" dirty="0" err="1"/>
              <a:t>συναισθήµατος</a:t>
            </a:r>
            <a:r>
              <a:rPr lang="el-GR" sz="2400" dirty="0"/>
              <a:t>, και µ</a:t>
            </a:r>
            <a:r>
              <a:rPr lang="el-GR" sz="2400" dirty="0" err="1"/>
              <a:t>νήµης</a:t>
            </a:r>
            <a:r>
              <a:rPr lang="el-GR" sz="2400" dirty="0"/>
              <a:t> που σχετίζονται µε τους τύπους </a:t>
            </a:r>
            <a:r>
              <a:rPr lang="el-GR" sz="2400" dirty="0" err="1"/>
              <a:t>δεσµού</a:t>
            </a:r>
            <a:r>
              <a:rPr lang="el-GR" sz="2400" dirty="0"/>
              <a:t>.</a:t>
            </a:r>
            <a:endParaRPr lang="en-US" sz="2400" dirty="0"/>
          </a:p>
          <a:p>
            <a:pPr marL="548640" lvl="2" indent="0">
              <a:buNone/>
            </a:pPr>
            <a:r>
              <a:rPr lang="en-US" sz="2000" dirty="0"/>
              <a:t>*Attitude, perspective, outlook, approach, mood, disposition</a:t>
            </a:r>
            <a:r>
              <a:rPr lang="el-GR" sz="2000" dirty="0"/>
              <a:t> (προδιάθεση, ψυχολογική κατάσταση)</a:t>
            </a:r>
            <a:r>
              <a:rPr lang="en-US" sz="2000" dirty="0"/>
              <a:t>, frame of mind, mindset (</a:t>
            </a:r>
            <a:r>
              <a:rPr lang="el-GR" sz="2000" dirty="0"/>
              <a:t>νοοτροπία/στάση)</a:t>
            </a:r>
            <a:r>
              <a:rPr lang="en-US" sz="2000" dirty="0"/>
              <a:t>, way of looking at things</a:t>
            </a:r>
          </a:p>
          <a:p>
            <a:pPr marL="274320" lvl="1" indent="0">
              <a:buNone/>
            </a:pPr>
            <a:endParaRPr lang="en-US" sz="2400" dirty="0"/>
          </a:p>
          <a:p>
            <a:pPr lvl="1">
              <a:buFont typeface="Courier New" panose="02070309020205020404" pitchFamily="49" charset="0"/>
              <a:buChar char="o"/>
            </a:pPr>
            <a:r>
              <a:rPr lang="en-US" sz="2400" dirty="0"/>
              <a:t> </a:t>
            </a:r>
            <a:r>
              <a:rPr lang="el-GR" sz="2400" b="1" dirty="0" err="1"/>
              <a:t>Σύστηµα</a:t>
            </a:r>
            <a:r>
              <a:rPr lang="el-GR" sz="2400" b="1" dirty="0"/>
              <a:t> κατηγοριοποίησης σε τύπους </a:t>
            </a:r>
            <a:r>
              <a:rPr lang="el-GR" sz="2400" b="1" dirty="0" err="1"/>
              <a:t>δεσµού</a:t>
            </a:r>
            <a:r>
              <a:rPr lang="el-GR" sz="2400" b="1" dirty="0"/>
              <a:t> - </a:t>
            </a:r>
            <a:r>
              <a:rPr lang="el-GR" sz="2400" dirty="0"/>
              <a:t>Adult Attachment </a:t>
            </a:r>
            <a:r>
              <a:rPr lang="el-GR" sz="2400" dirty="0" err="1"/>
              <a:t>Interview</a:t>
            </a:r>
            <a:r>
              <a:rPr lang="el-GR" sz="2400" dirty="0"/>
              <a:t>-ΑΑΙ/ Συνέντευξη </a:t>
            </a:r>
            <a:r>
              <a:rPr lang="el-GR" sz="2400" dirty="0" err="1"/>
              <a:t>δεσµού</a:t>
            </a:r>
            <a:r>
              <a:rPr lang="el-GR" sz="2400" dirty="0"/>
              <a:t> ενηλίκων. </a:t>
            </a:r>
          </a:p>
          <a:p>
            <a:pPr lvl="2">
              <a:buFont typeface="Wingdings" panose="05000000000000000000" pitchFamily="2" charset="2"/>
              <a:buChar char="§"/>
            </a:pPr>
            <a:r>
              <a:rPr lang="el-GR" sz="2000" dirty="0"/>
              <a:t>Στην συνέντευξη ζητείται από τον συµµ</a:t>
            </a:r>
            <a:r>
              <a:rPr lang="el-GR" sz="2000" dirty="0" err="1"/>
              <a:t>ετέχοντα</a:t>
            </a:r>
            <a:r>
              <a:rPr lang="el-GR" sz="2000" dirty="0"/>
              <a:t> να αξιολογήσει τις σχέσεις του µε τους γονείς </a:t>
            </a:r>
            <a:r>
              <a:rPr lang="el-GR" sz="2000" dirty="0" err="1"/>
              <a:t>τεκµηριώνοντάς</a:t>
            </a:r>
            <a:r>
              <a:rPr lang="el-GR" sz="2000" dirty="0"/>
              <a:t> την µε </a:t>
            </a:r>
            <a:r>
              <a:rPr lang="el-GR" sz="2000" b="1" dirty="0" err="1"/>
              <a:t>συγκεκριµένα</a:t>
            </a:r>
            <a:r>
              <a:rPr lang="el-GR" sz="2000" b="1" dirty="0"/>
              <a:t> </a:t>
            </a:r>
            <a:r>
              <a:rPr lang="el-GR" sz="2000" b="1" dirty="0" err="1"/>
              <a:t>παραδείγµατα</a:t>
            </a:r>
            <a:r>
              <a:rPr lang="el-GR" sz="2000" b="1" dirty="0"/>
              <a:t>- βιογραφικές µ</a:t>
            </a:r>
            <a:r>
              <a:rPr lang="el-GR" sz="2000" b="1" dirty="0" err="1"/>
              <a:t>νήµες</a:t>
            </a:r>
            <a:r>
              <a:rPr lang="el-GR" sz="2000" dirty="0"/>
              <a:t>. Η κατηγοριοποίηση ενός </a:t>
            </a:r>
            <a:r>
              <a:rPr lang="el-GR" sz="2000" dirty="0" err="1"/>
              <a:t>ατόµου</a:t>
            </a:r>
            <a:r>
              <a:rPr lang="el-GR" sz="2000" dirty="0"/>
              <a:t> ως τύπου ασφαλή ή ανασφαλή δεν βασίζεται στην ποιότητα των σχέσεων</a:t>
            </a:r>
            <a:r>
              <a:rPr lang="en-US" sz="2000" dirty="0"/>
              <a:t>,</a:t>
            </a:r>
            <a:r>
              <a:rPr lang="el-GR" sz="2000" dirty="0"/>
              <a:t> έτσι όπως την περιγράφει ο </a:t>
            </a:r>
            <a:r>
              <a:rPr lang="el-GR" sz="2000" dirty="0" err="1"/>
              <a:t>ερωτώµενος</a:t>
            </a:r>
            <a:r>
              <a:rPr lang="el-GR" sz="2000" dirty="0"/>
              <a:t>, αλλά </a:t>
            </a:r>
            <a:r>
              <a:rPr lang="el-GR" sz="2000" b="1" dirty="0"/>
              <a:t>στην «κατάσταση του νου» </a:t>
            </a:r>
            <a:r>
              <a:rPr lang="el-GR" sz="2000" b="1" dirty="0">
                <a:solidFill>
                  <a:srgbClr val="FF0000"/>
                </a:solidFill>
              </a:rPr>
              <a:t>στο παρόν!</a:t>
            </a:r>
            <a:r>
              <a:rPr lang="el-GR" sz="2000" dirty="0">
                <a:solidFill>
                  <a:srgbClr val="FF0000"/>
                </a:solidFill>
              </a:rPr>
              <a:t> </a:t>
            </a:r>
          </a:p>
        </p:txBody>
      </p:sp>
      <p:sp>
        <p:nvSpPr>
          <p:cNvPr id="4" name="Θέση αριθμού διαφάνειας 3">
            <a:extLst>
              <a:ext uri="{FF2B5EF4-FFF2-40B4-BE49-F238E27FC236}">
                <a16:creationId xmlns:a16="http://schemas.microsoft.com/office/drawing/2014/main" id="{440E183E-0229-4462-BA9A-59785027B70A}"/>
              </a:ext>
            </a:extLst>
          </p:cNvPr>
          <p:cNvSpPr>
            <a:spLocks noGrp="1"/>
          </p:cNvSpPr>
          <p:nvPr>
            <p:ph type="sldNum" sz="quarter" idx="12"/>
          </p:nvPr>
        </p:nvSpPr>
        <p:spPr/>
        <p:txBody>
          <a:bodyPr/>
          <a:lstStyle/>
          <a:p>
            <a:fld id="{29A67EF4-6AD0-4895-A677-9D84EEBBB660}" type="slidenum">
              <a:rPr lang="el-GR" smtClean="0"/>
              <a:t>24</a:t>
            </a:fld>
            <a:endParaRPr lang="el-GR"/>
          </a:p>
        </p:txBody>
      </p:sp>
    </p:spTree>
    <p:extLst>
      <p:ext uri="{BB962C8B-B14F-4D97-AF65-F5344CB8AC3E}">
        <p14:creationId xmlns:p14="http://schemas.microsoft.com/office/powerpoint/2010/main" val="2988271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AA9DB7-04C8-49CE-93B3-6A9942D1F591}"/>
              </a:ext>
            </a:extLst>
          </p:cNvPr>
          <p:cNvSpPr>
            <a:spLocks noGrp="1"/>
          </p:cNvSpPr>
          <p:nvPr>
            <p:ph type="title"/>
          </p:nvPr>
        </p:nvSpPr>
        <p:spPr>
          <a:xfrm>
            <a:off x="959921" y="185756"/>
            <a:ext cx="10058400" cy="1371600"/>
          </a:xfrm>
        </p:spPr>
        <p:txBody>
          <a:bodyPr>
            <a:normAutofit/>
          </a:bodyPr>
          <a:lstStyle/>
          <a:p>
            <a:r>
              <a:rPr lang="el-GR" sz="3200" dirty="0"/>
              <a:t>Adult Attachment Interview</a:t>
            </a:r>
            <a:r>
              <a:rPr lang="en-US" sz="3200" dirty="0"/>
              <a:t>-</a:t>
            </a:r>
            <a:r>
              <a:rPr lang="el-GR" sz="3200" dirty="0"/>
              <a:t>ΑΑΙ </a:t>
            </a:r>
            <a:br>
              <a:rPr lang="en-US" sz="3200" dirty="0"/>
            </a:br>
            <a:r>
              <a:rPr lang="el-GR" sz="3200" dirty="0"/>
              <a:t>Συνέντευξη </a:t>
            </a:r>
            <a:r>
              <a:rPr lang="el-GR" sz="3200" dirty="0" err="1"/>
              <a:t>δεσµού</a:t>
            </a:r>
            <a:r>
              <a:rPr lang="el-GR" sz="3200" dirty="0"/>
              <a:t> ενηλίκων (2)</a:t>
            </a:r>
          </a:p>
        </p:txBody>
      </p:sp>
      <p:sp>
        <p:nvSpPr>
          <p:cNvPr id="3" name="Θέση περιεχομένου 2">
            <a:extLst>
              <a:ext uri="{FF2B5EF4-FFF2-40B4-BE49-F238E27FC236}">
                <a16:creationId xmlns:a16="http://schemas.microsoft.com/office/drawing/2014/main" id="{44B94D19-4046-43EC-92A2-F01E0E6EE5F5}"/>
              </a:ext>
            </a:extLst>
          </p:cNvPr>
          <p:cNvSpPr>
            <a:spLocks noGrp="1"/>
          </p:cNvSpPr>
          <p:nvPr>
            <p:ph idx="1"/>
          </p:nvPr>
        </p:nvSpPr>
        <p:spPr>
          <a:xfrm>
            <a:off x="356261" y="1556168"/>
            <a:ext cx="11329058" cy="4751504"/>
          </a:xfrm>
        </p:spPr>
        <p:txBody>
          <a:bodyPr>
            <a:normAutofit/>
          </a:bodyPr>
          <a:lstStyle/>
          <a:p>
            <a:pPr>
              <a:buFont typeface="Courier New" panose="02070309020205020404" pitchFamily="49" charset="0"/>
              <a:buChar char="o"/>
            </a:pPr>
            <a:r>
              <a:rPr lang="el-GR" sz="2400" dirty="0"/>
              <a:t> </a:t>
            </a:r>
            <a:r>
              <a:rPr lang="el-GR" sz="2400" dirty="0" err="1"/>
              <a:t>Άτοµα</a:t>
            </a:r>
            <a:r>
              <a:rPr lang="el-GR" sz="2400" dirty="0"/>
              <a:t> που έχουν ελεύθερη πρόσβαση σε σκέψεις, µ</a:t>
            </a:r>
            <a:r>
              <a:rPr lang="el-GR" sz="2400" dirty="0" err="1"/>
              <a:t>νήµες</a:t>
            </a:r>
            <a:r>
              <a:rPr lang="el-GR" sz="2400" dirty="0"/>
              <a:t> και </a:t>
            </a:r>
            <a:r>
              <a:rPr lang="el-GR" sz="2400" dirty="0" err="1"/>
              <a:t>συναισθήµατα</a:t>
            </a:r>
            <a:r>
              <a:rPr lang="el-GR" sz="2400" dirty="0"/>
              <a:t> σχετικά µε τον </a:t>
            </a:r>
            <a:r>
              <a:rPr lang="el-GR" sz="2400" dirty="0" err="1"/>
              <a:t>δεσµό</a:t>
            </a:r>
            <a:r>
              <a:rPr lang="el-GR" sz="2400" dirty="0"/>
              <a:t> µε τους γονείς χαρακτηρίζονται «</a:t>
            </a:r>
            <a:r>
              <a:rPr lang="el-GR" sz="2400" b="1" dirty="0" err="1"/>
              <a:t>Αυτόνοµα</a:t>
            </a:r>
            <a:r>
              <a:rPr lang="el-GR" sz="2400" b="1" dirty="0"/>
              <a:t> - ασφαλούς τύπου»,  ανεξάρτητα </a:t>
            </a:r>
            <a:r>
              <a:rPr lang="el-GR" sz="2400" dirty="0"/>
              <a:t>αν οι σχέσεις τους µε τους γονείς στην παιδική ηλικία περιγράφονται ως καλές ή όχι. </a:t>
            </a:r>
          </a:p>
          <a:p>
            <a:pPr>
              <a:buFont typeface="Courier New" panose="02070309020205020404" pitchFamily="49" charset="0"/>
              <a:buChar char="o"/>
            </a:pPr>
            <a:r>
              <a:rPr lang="el-GR" sz="2400" dirty="0"/>
              <a:t> Οι απαντήσεις </a:t>
            </a:r>
            <a:r>
              <a:rPr lang="el-GR" sz="2400" dirty="0" err="1"/>
              <a:t>ατόµων</a:t>
            </a:r>
            <a:r>
              <a:rPr lang="el-GR" sz="2400" dirty="0"/>
              <a:t> που κατηγοριοποιούνται ως τύπου </a:t>
            </a:r>
            <a:r>
              <a:rPr lang="el-GR" sz="2400" b="1" dirty="0"/>
              <a:t>«Απορριπτικού-αποφυγής» </a:t>
            </a:r>
            <a:r>
              <a:rPr lang="el-GR" sz="2400" dirty="0"/>
              <a:t>χαρακτηρίζονται από </a:t>
            </a:r>
            <a:r>
              <a:rPr lang="el-GR" sz="2400" dirty="0" err="1"/>
              <a:t>αδυναµία</a:t>
            </a:r>
            <a:r>
              <a:rPr lang="el-GR" sz="2400" dirty="0"/>
              <a:t> να ανακαλέσουν </a:t>
            </a:r>
            <a:r>
              <a:rPr lang="el-GR" sz="2400" dirty="0" err="1"/>
              <a:t>συγκεκριµένα</a:t>
            </a:r>
            <a:r>
              <a:rPr lang="el-GR" sz="2400" dirty="0"/>
              <a:t> </a:t>
            </a:r>
            <a:r>
              <a:rPr lang="el-GR" sz="2400" dirty="0" err="1"/>
              <a:t>παραδείγµατα</a:t>
            </a:r>
            <a:r>
              <a:rPr lang="el-GR" sz="2400" dirty="0"/>
              <a:t> στην µ</a:t>
            </a:r>
            <a:r>
              <a:rPr lang="el-GR" sz="2400" dirty="0" err="1"/>
              <a:t>νήµη</a:t>
            </a:r>
            <a:r>
              <a:rPr lang="el-GR" sz="2400" dirty="0"/>
              <a:t>, από µ</a:t>
            </a:r>
            <a:r>
              <a:rPr lang="el-GR" sz="2400" dirty="0" err="1"/>
              <a:t>ια</a:t>
            </a:r>
            <a:r>
              <a:rPr lang="el-GR" sz="2400" dirty="0"/>
              <a:t> εξιδανίκευση των γονέων και </a:t>
            </a:r>
            <a:r>
              <a:rPr lang="el-GR" sz="2400" dirty="0" err="1"/>
              <a:t>υποβάθµιση</a:t>
            </a:r>
            <a:r>
              <a:rPr lang="el-GR" sz="2400" dirty="0"/>
              <a:t> της </a:t>
            </a:r>
            <a:r>
              <a:rPr lang="el-GR" sz="2400" dirty="0" err="1"/>
              <a:t>σηµασίας</a:t>
            </a:r>
            <a:r>
              <a:rPr lang="el-GR" sz="2400" dirty="0"/>
              <a:t> που έχουν οι σχέσεις αυτές για το ίδιο. </a:t>
            </a:r>
          </a:p>
          <a:p>
            <a:pPr>
              <a:buFont typeface="Courier New" panose="02070309020205020404" pitchFamily="49" charset="0"/>
              <a:buChar char="o"/>
            </a:pPr>
            <a:r>
              <a:rPr lang="el-GR" sz="2400" dirty="0"/>
              <a:t> </a:t>
            </a:r>
            <a:r>
              <a:rPr lang="el-GR" sz="2400" dirty="0" err="1"/>
              <a:t>Άτοµα</a:t>
            </a:r>
            <a:r>
              <a:rPr lang="el-GR" sz="2400" dirty="0"/>
              <a:t> </a:t>
            </a:r>
            <a:r>
              <a:rPr lang="el-GR" sz="2400" b="1" dirty="0"/>
              <a:t>τύπου εµµ</a:t>
            </a:r>
            <a:r>
              <a:rPr lang="el-GR" sz="2400" b="1" dirty="0" err="1"/>
              <a:t>ονής</a:t>
            </a:r>
            <a:r>
              <a:rPr lang="el-GR" sz="2400" b="1" dirty="0"/>
              <a:t> </a:t>
            </a:r>
            <a:r>
              <a:rPr lang="el-GR" sz="2400" dirty="0"/>
              <a:t>(</a:t>
            </a:r>
            <a:r>
              <a:rPr lang="el-GR" sz="2400" dirty="0" err="1"/>
              <a:t>Preoccupied</a:t>
            </a:r>
            <a:r>
              <a:rPr lang="el-GR" sz="2400" dirty="0"/>
              <a:t>) χαρακτηρίζονται από µ</a:t>
            </a:r>
            <a:r>
              <a:rPr lang="el-GR" sz="2400" dirty="0" err="1"/>
              <a:t>πλεγµένες</a:t>
            </a:r>
            <a:r>
              <a:rPr lang="el-GR" sz="2400" dirty="0"/>
              <a:t> µ</a:t>
            </a:r>
            <a:r>
              <a:rPr lang="el-GR" sz="2400" dirty="0" err="1"/>
              <a:t>νήµες</a:t>
            </a:r>
            <a:r>
              <a:rPr lang="el-GR" sz="2400" dirty="0"/>
              <a:t> και τείνουν να επεκτείνονται σε </a:t>
            </a:r>
            <a:r>
              <a:rPr lang="el-GR" sz="2400" dirty="0" err="1"/>
              <a:t>θέµατα</a:t>
            </a:r>
            <a:r>
              <a:rPr lang="el-GR" sz="2400" dirty="0"/>
              <a:t> διαφορετικά από αυτά που τους θέτει ο </a:t>
            </a:r>
            <a:r>
              <a:rPr lang="el-GR" sz="2400" dirty="0" err="1"/>
              <a:t>συνεντευκτής</a:t>
            </a:r>
            <a:r>
              <a:rPr lang="el-GR" sz="2400" dirty="0"/>
              <a:t>.</a:t>
            </a:r>
          </a:p>
        </p:txBody>
      </p:sp>
      <p:sp>
        <p:nvSpPr>
          <p:cNvPr id="4" name="Θέση αριθμού διαφάνειας 3">
            <a:extLst>
              <a:ext uri="{FF2B5EF4-FFF2-40B4-BE49-F238E27FC236}">
                <a16:creationId xmlns:a16="http://schemas.microsoft.com/office/drawing/2014/main" id="{0D71C775-9ED0-4760-B156-EFCE5BB52C16}"/>
              </a:ext>
            </a:extLst>
          </p:cNvPr>
          <p:cNvSpPr>
            <a:spLocks noGrp="1"/>
          </p:cNvSpPr>
          <p:nvPr>
            <p:ph type="sldNum" sz="quarter" idx="12"/>
          </p:nvPr>
        </p:nvSpPr>
        <p:spPr/>
        <p:txBody>
          <a:bodyPr/>
          <a:lstStyle/>
          <a:p>
            <a:fld id="{29A67EF4-6AD0-4895-A677-9D84EEBBB660}" type="slidenum">
              <a:rPr lang="el-GR" smtClean="0"/>
              <a:t>25</a:t>
            </a:fld>
            <a:endParaRPr lang="el-GR"/>
          </a:p>
        </p:txBody>
      </p:sp>
    </p:spTree>
    <p:extLst>
      <p:ext uri="{BB962C8B-B14F-4D97-AF65-F5344CB8AC3E}">
        <p14:creationId xmlns:p14="http://schemas.microsoft.com/office/powerpoint/2010/main" val="1574510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3EB985-59CB-7521-5617-9CDD57188C0A}"/>
              </a:ext>
            </a:extLst>
          </p:cNvPr>
          <p:cNvSpPr>
            <a:spLocks noGrp="1"/>
          </p:cNvSpPr>
          <p:nvPr>
            <p:ph type="title"/>
          </p:nvPr>
        </p:nvSpPr>
        <p:spPr>
          <a:xfrm>
            <a:off x="1066800" y="642594"/>
            <a:ext cx="10058400" cy="690906"/>
          </a:xfrm>
        </p:spPr>
        <p:txBody>
          <a:bodyPr>
            <a:normAutofit fontScale="90000"/>
          </a:bodyPr>
          <a:lstStyle/>
          <a:p>
            <a:r>
              <a:rPr lang="el-GR" sz="4000" dirty="0">
                <a:solidFill>
                  <a:srgbClr val="000000"/>
                </a:solidFill>
                <a:effectLst/>
                <a:ea typeface="Calibri" panose="020F0502020204030204" pitchFamily="34" charset="0"/>
              </a:rPr>
              <a:t>Συστημική </a:t>
            </a:r>
            <a:r>
              <a:rPr lang="el-GR" sz="4000" dirty="0" err="1">
                <a:solidFill>
                  <a:srgbClr val="000000"/>
                </a:solidFill>
                <a:effectLst/>
                <a:ea typeface="Calibri" panose="020F0502020204030204" pitchFamily="34" charset="0"/>
              </a:rPr>
              <a:t>θέωρία</a:t>
            </a:r>
            <a:r>
              <a:rPr lang="el-GR" sz="4000" dirty="0">
                <a:solidFill>
                  <a:srgbClr val="000000"/>
                </a:solidFill>
                <a:effectLst/>
                <a:ea typeface="Calibri" panose="020F0502020204030204" pitchFamily="34" charset="0"/>
              </a:rPr>
              <a:t> για ομάδες</a:t>
            </a:r>
            <a:r>
              <a:rPr lang="en-US" sz="4000" dirty="0">
                <a:solidFill>
                  <a:srgbClr val="000000"/>
                </a:solidFill>
                <a:ea typeface="Calibri" panose="020F0502020204030204" pitchFamily="34" charset="0"/>
              </a:rPr>
              <a:t>-</a:t>
            </a:r>
            <a:r>
              <a:rPr lang="en-US" sz="4000" dirty="0">
                <a:solidFill>
                  <a:srgbClr val="000000"/>
                </a:solidFill>
                <a:effectLst/>
                <a:ea typeface="Calibri" panose="020F0502020204030204" pitchFamily="34" charset="0"/>
              </a:rPr>
              <a:t>SCT for Groups</a:t>
            </a:r>
            <a:br>
              <a:rPr lang="el-GR" sz="4800" dirty="0">
                <a:solidFill>
                  <a:srgbClr val="000000"/>
                </a:solidFill>
                <a:effectLst/>
                <a:ea typeface="Calibri" panose="020F0502020204030204" pitchFamily="34" charset="0"/>
              </a:rPr>
            </a:br>
            <a:endParaRPr lang="el-GR" dirty="0"/>
          </a:p>
        </p:txBody>
      </p:sp>
      <p:sp>
        <p:nvSpPr>
          <p:cNvPr id="3" name="Θέση περιεχομένου 2">
            <a:extLst>
              <a:ext uri="{FF2B5EF4-FFF2-40B4-BE49-F238E27FC236}">
                <a16:creationId xmlns:a16="http://schemas.microsoft.com/office/drawing/2014/main" id="{94F2F89D-F08C-1CF4-533F-055712452413}"/>
              </a:ext>
            </a:extLst>
          </p:cNvPr>
          <p:cNvSpPr>
            <a:spLocks noGrp="1"/>
          </p:cNvSpPr>
          <p:nvPr>
            <p:ph idx="1"/>
          </p:nvPr>
        </p:nvSpPr>
        <p:spPr>
          <a:xfrm>
            <a:off x="792965" y="1234440"/>
            <a:ext cx="6248400" cy="4652010"/>
          </a:xfrm>
        </p:spPr>
        <p:txBody>
          <a:bodyPr/>
          <a:lstStyle/>
          <a:p>
            <a:pPr marL="274320" marR="0" indent="0" algn="ctr">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GB" sz="2400" dirty="0">
                <a:effectLst/>
                <a:ea typeface="Calibri" panose="020F0502020204030204" pitchFamily="34" charset="0"/>
                <a:cs typeface="Times New Roman" panose="02020603050405020304" pitchFamily="18" charset="0"/>
              </a:rPr>
              <a:t>Systems</a:t>
            </a:r>
            <a:r>
              <a:rPr lang="en-US" sz="2400" dirty="0">
                <a:effectLst/>
                <a:ea typeface="Calibri" panose="020F0502020204030204" pitchFamily="34" charset="0"/>
                <a:cs typeface="Times New Roman" panose="02020603050405020304" pitchFamily="18" charset="0"/>
              </a:rPr>
              <a:t>-</a:t>
            </a:r>
            <a:r>
              <a:rPr lang="en-GB" sz="2400" dirty="0" err="1">
                <a:effectLst/>
                <a:ea typeface="Calibri" panose="020F0502020204030204" pitchFamily="34" charset="0"/>
                <a:cs typeface="Times New Roman" panose="02020603050405020304" pitchFamily="18" charset="0"/>
              </a:rPr>
              <a:t>Centered</a:t>
            </a:r>
            <a:r>
              <a:rPr lang="en-GB" sz="2400" dirty="0">
                <a:effectLst/>
                <a:ea typeface="Calibri" panose="020F0502020204030204" pitchFamily="34" charset="0"/>
                <a:cs typeface="Times New Roman" panose="02020603050405020304" pitchFamily="18" charset="0"/>
              </a:rPr>
              <a:t> The</a:t>
            </a:r>
            <a:r>
              <a:rPr lang="el-GR" sz="2400" dirty="0">
                <a:effectLst/>
                <a:ea typeface="Calibri" panose="020F0502020204030204" pitchFamily="34" charset="0"/>
                <a:cs typeface="Times New Roman" panose="02020603050405020304" pitchFamily="18" charset="0"/>
              </a:rPr>
              <a:t>ο</a:t>
            </a:r>
            <a:r>
              <a:rPr lang="en-US" sz="2400" dirty="0" err="1">
                <a:effectLst/>
                <a:ea typeface="Calibri" panose="020F0502020204030204" pitchFamily="34" charset="0"/>
                <a:cs typeface="Times New Roman" panose="02020603050405020304" pitchFamily="18" charset="0"/>
              </a:rPr>
              <a:t>ry</a:t>
            </a:r>
            <a:r>
              <a:rPr lang="en-US" sz="2400" dirty="0">
                <a:effectLst/>
                <a:ea typeface="Calibri" panose="020F0502020204030204" pitchFamily="34" charset="0"/>
                <a:cs typeface="Times New Roman" panose="02020603050405020304" pitchFamily="18" charset="0"/>
              </a:rPr>
              <a:t> </a:t>
            </a:r>
            <a:r>
              <a:rPr lang="en-GB" sz="2400" dirty="0">
                <a:effectLst/>
                <a:ea typeface="Calibri" panose="020F0502020204030204" pitchFamily="34" charset="0"/>
                <a:cs typeface="Times New Roman" panose="02020603050405020304" pitchFamily="18" charset="0"/>
              </a:rPr>
              <a:t>for Groups</a:t>
            </a:r>
            <a:r>
              <a:rPr lang="en-US" sz="2400" dirty="0">
                <a:effectLst/>
                <a:ea typeface="Calibri" panose="020F0502020204030204" pitchFamily="34" charset="0"/>
                <a:cs typeface="Times New Roman" panose="02020603050405020304" pitchFamily="18" charset="0"/>
              </a:rPr>
              <a:t> (</a:t>
            </a:r>
            <a:r>
              <a:rPr lang="en-GB" sz="2400" dirty="0">
                <a:effectLst/>
                <a:ea typeface="Calibri" panose="020F0502020204030204" pitchFamily="34" charset="0"/>
                <a:cs typeface="Times New Roman" panose="02020603050405020304" pitchFamily="18" charset="0"/>
              </a:rPr>
              <a:t>SCT</a:t>
            </a:r>
            <a:r>
              <a:rPr lang="en-US" sz="2400" dirty="0">
                <a:effectLst/>
                <a:ea typeface="Calibri" panose="020F0502020204030204" pitchFamily="34" charset="0"/>
                <a:cs typeface="Times New Roman" panose="02020603050405020304" pitchFamily="18" charset="0"/>
              </a:rPr>
              <a:t>)</a:t>
            </a:r>
            <a:endParaRPr lang="el-GR" sz="2400" dirty="0">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GB" sz="2400" dirty="0">
                <a:effectLst/>
                <a:ea typeface="Calibri" panose="020F0502020204030204" pitchFamily="34" charset="0"/>
                <a:cs typeface="Times New Roman" panose="02020603050405020304" pitchFamily="18" charset="0"/>
              </a:rPr>
              <a:t>Yvonne </a:t>
            </a:r>
            <a:r>
              <a:rPr lang="en-GB" sz="2400" dirty="0" err="1">
                <a:effectLst/>
                <a:ea typeface="Calibri" panose="020F0502020204030204" pitchFamily="34" charset="0"/>
                <a:cs typeface="Times New Roman" panose="02020603050405020304" pitchFamily="18" charset="0"/>
              </a:rPr>
              <a:t>Agazarian</a:t>
            </a:r>
            <a:r>
              <a:rPr lang="el-GR" sz="2400" dirty="0">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l-GR" sz="2400" dirty="0" err="1">
                <a:effectLst/>
                <a:ea typeface="Calibri" panose="020F0502020204030204" pitchFamily="34" charset="0"/>
                <a:cs typeface="Times New Roman" panose="02020603050405020304" pitchFamily="18" charset="0"/>
              </a:rPr>
              <a:t>Υπο</a:t>
            </a:r>
            <a:r>
              <a:rPr lang="el-GR" sz="2400" dirty="0">
                <a:effectLst/>
                <a:ea typeface="Calibri" panose="020F0502020204030204" pitchFamily="34" charset="0"/>
                <a:cs typeface="Times New Roman" panose="02020603050405020304" pitchFamily="18" charset="0"/>
              </a:rPr>
              <a:t>-ομάδες, Όρια, Θέματα εξουσίας, Θέματα οικειότητας,         </a:t>
            </a:r>
          </a:p>
          <a:p>
            <a:pPr marL="0" marR="0" algn="ctr">
              <a:lnSpc>
                <a:spcPct val="107000"/>
              </a:lnSpc>
              <a:spcBef>
                <a:spcPts val="0"/>
              </a:spcBef>
              <a:spcAft>
                <a:spcPts val="0"/>
              </a:spcAft>
            </a:pPr>
            <a:r>
              <a:rPr lang="el-GR" sz="2400" dirty="0">
                <a:effectLst/>
                <a:ea typeface="Calibri" panose="020F0502020204030204" pitchFamily="34" charset="0"/>
                <a:cs typeface="Times New Roman" panose="02020603050405020304" pitchFamily="18" charset="0"/>
              </a:rPr>
              <a:t> Ζωή και αλληλεξάρτηση στην ομάδα   </a:t>
            </a:r>
          </a:p>
          <a:p>
            <a:pPr marL="0" marR="0" indent="0">
              <a:lnSpc>
                <a:spcPct val="107000"/>
              </a:lnSpc>
              <a:spcBef>
                <a:spcPts val="0"/>
              </a:spcBef>
              <a:spcAft>
                <a:spcPts val="0"/>
              </a:spcAft>
              <a:buNone/>
            </a:pPr>
            <a:endParaRPr lang="el-GR" sz="2400" dirty="0">
              <a:effectLst/>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a:extLst>
              <a:ext uri="{FF2B5EF4-FFF2-40B4-BE49-F238E27FC236}">
                <a16:creationId xmlns:a16="http://schemas.microsoft.com/office/drawing/2014/main" id="{9D10938C-D69A-D9B6-9BA0-22BC77606210}"/>
              </a:ext>
            </a:extLst>
          </p:cNvPr>
          <p:cNvSpPr>
            <a:spLocks noGrp="1"/>
          </p:cNvSpPr>
          <p:nvPr>
            <p:ph type="sldNum" sz="quarter" idx="12"/>
          </p:nvPr>
        </p:nvSpPr>
        <p:spPr/>
        <p:txBody>
          <a:bodyPr/>
          <a:lstStyle/>
          <a:p>
            <a:fld id="{29A67EF4-6AD0-4895-A677-9D84EEBBB660}" type="slidenum">
              <a:rPr lang="el-GR" smtClean="0"/>
              <a:t>26</a:t>
            </a:fld>
            <a:endParaRPr lang="el-GR"/>
          </a:p>
        </p:txBody>
      </p:sp>
      <p:pic>
        <p:nvPicPr>
          <p:cNvPr id="2050" name="Picture 2" descr="Agazarian Yvonne (Υβόννη Αγκαζαριάν) | Εκδόσεις Αρμός">
            <a:extLst>
              <a:ext uri="{FF2B5EF4-FFF2-40B4-BE49-F238E27FC236}">
                <a16:creationId xmlns:a16="http://schemas.microsoft.com/office/drawing/2014/main" id="{33E8DA8F-5293-0ED4-7517-416BA66BD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0000">
            <a:off x="7647301" y="1844913"/>
            <a:ext cx="3925835" cy="278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723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C9B235-37DD-C0D8-2E4F-BE6FEAF7F73F}"/>
              </a:ext>
            </a:extLst>
          </p:cNvPr>
          <p:cNvSpPr txBox="1">
            <a:spLocks noGrp="1"/>
          </p:cNvSpPr>
          <p:nvPr>
            <p:ph type="title"/>
          </p:nvPr>
        </p:nvSpPr>
        <p:spPr>
          <a:xfrm>
            <a:off x="800465" y="485774"/>
            <a:ext cx="10058400" cy="885825"/>
          </a:xfrm>
        </p:spPr>
        <p:txBody>
          <a:bodyPr/>
          <a:lstStyle/>
          <a:p>
            <a:pPr lvl="0"/>
            <a:r>
              <a:rPr lang="el-GR" sz="3600" dirty="0"/>
              <a:t> Βασικές έννοιες </a:t>
            </a:r>
          </a:p>
        </p:txBody>
      </p:sp>
      <p:sp>
        <p:nvSpPr>
          <p:cNvPr id="3" name="Θέση περιεχομένου 2">
            <a:extLst>
              <a:ext uri="{FF2B5EF4-FFF2-40B4-BE49-F238E27FC236}">
                <a16:creationId xmlns:a16="http://schemas.microsoft.com/office/drawing/2014/main" id="{48E1E97D-E19B-D011-E091-384B13E96C71}"/>
              </a:ext>
            </a:extLst>
          </p:cNvPr>
          <p:cNvSpPr txBox="1">
            <a:spLocks noGrp="1"/>
          </p:cNvSpPr>
          <p:nvPr>
            <p:ph idx="1"/>
          </p:nvPr>
        </p:nvSpPr>
        <p:spPr>
          <a:xfrm>
            <a:off x="800465" y="1371600"/>
            <a:ext cx="10058400" cy="5117979"/>
          </a:xfrm>
        </p:spPr>
        <p:txBody>
          <a:bodyPr/>
          <a:lstStyle/>
          <a:p>
            <a:pPr lvl="0">
              <a:lnSpc>
                <a:spcPct val="107000"/>
              </a:lnSpc>
              <a:spcBef>
                <a:spcPts val="0"/>
              </a:spcBef>
            </a:pPr>
            <a:r>
              <a:rPr lang="el-GR" sz="2400" dirty="0" err="1">
                <a:cs typeface="Times New Roman" pitchFamily="18"/>
              </a:rPr>
              <a:t>Υπο</a:t>
            </a:r>
            <a:r>
              <a:rPr lang="el-GR" sz="2400" dirty="0">
                <a:cs typeface="Times New Roman" pitchFamily="18"/>
              </a:rPr>
              <a:t>-ομάδες</a:t>
            </a:r>
            <a:endParaRPr lang="en-US" sz="2400" dirty="0">
              <a:cs typeface="Times New Roman" pitchFamily="18"/>
            </a:endParaRPr>
          </a:p>
          <a:p>
            <a:pPr lvl="0">
              <a:lnSpc>
                <a:spcPct val="107000"/>
              </a:lnSpc>
              <a:spcBef>
                <a:spcPts val="0"/>
              </a:spcBef>
            </a:pPr>
            <a:r>
              <a:rPr lang="el-GR" sz="2400" dirty="0">
                <a:cs typeface="Times New Roman" pitchFamily="18"/>
              </a:rPr>
              <a:t>Όρια</a:t>
            </a:r>
            <a:endParaRPr lang="en-US" sz="2400" dirty="0">
              <a:cs typeface="Times New Roman" pitchFamily="18"/>
            </a:endParaRPr>
          </a:p>
          <a:p>
            <a:pPr lvl="0">
              <a:lnSpc>
                <a:spcPct val="107000"/>
              </a:lnSpc>
              <a:spcBef>
                <a:spcPts val="0"/>
              </a:spcBef>
            </a:pPr>
            <a:r>
              <a:rPr lang="el-GR" sz="2400" dirty="0">
                <a:cs typeface="Times New Roman" pitchFamily="18"/>
              </a:rPr>
              <a:t>Θέματα εξουσίας στην ομάδα</a:t>
            </a:r>
            <a:endParaRPr lang="en-US" sz="2400" dirty="0">
              <a:cs typeface="Times New Roman" pitchFamily="18"/>
            </a:endParaRPr>
          </a:p>
          <a:p>
            <a:pPr lvl="0">
              <a:lnSpc>
                <a:spcPct val="107000"/>
              </a:lnSpc>
              <a:spcBef>
                <a:spcPts val="0"/>
              </a:spcBef>
            </a:pPr>
            <a:r>
              <a:rPr lang="el-GR" sz="2400" dirty="0">
                <a:cs typeface="Times New Roman" pitchFamily="18"/>
              </a:rPr>
              <a:t>Θέματα οικειότητας στην ομάδα</a:t>
            </a:r>
            <a:endParaRPr lang="en-US" sz="2400" dirty="0">
              <a:cs typeface="Times New Roman" pitchFamily="18"/>
            </a:endParaRPr>
          </a:p>
          <a:p>
            <a:pPr lvl="0">
              <a:lnSpc>
                <a:spcPct val="107000"/>
              </a:lnSpc>
              <a:spcBef>
                <a:spcPts val="0"/>
              </a:spcBef>
            </a:pPr>
            <a:r>
              <a:rPr lang="el-GR" sz="2400" dirty="0">
                <a:cs typeface="Times New Roman" pitchFamily="18"/>
              </a:rPr>
              <a:t>Ζωή και αλληλεξάρτηση στην ομάδα </a:t>
            </a:r>
            <a:endParaRPr lang="en-US" sz="2400" dirty="0">
              <a:cs typeface="Times New Roman" pitchFamily="18"/>
            </a:endParaRPr>
          </a:p>
          <a:p>
            <a:pPr lvl="0">
              <a:lnSpc>
                <a:spcPct val="107000"/>
              </a:lnSpc>
              <a:spcBef>
                <a:spcPts val="0"/>
              </a:spcBef>
            </a:pPr>
            <a:r>
              <a:rPr lang="en-US" sz="2400" dirty="0">
                <a:cs typeface="Times New Roman" pitchFamily="18"/>
              </a:rPr>
              <a:t>O</a:t>
            </a:r>
            <a:r>
              <a:rPr lang="el-GR" sz="2400" dirty="0">
                <a:cs typeface="Times New Roman" pitchFamily="18"/>
              </a:rPr>
              <a:t>ι ρόλοι στην ομάδα</a:t>
            </a:r>
          </a:p>
          <a:p>
            <a:pPr lvl="0">
              <a:lnSpc>
                <a:spcPct val="107000"/>
              </a:lnSpc>
              <a:spcBef>
                <a:spcPts val="0"/>
              </a:spcBef>
            </a:pPr>
            <a:r>
              <a:rPr lang="el-GR" sz="2400" dirty="0">
                <a:cs typeface="Times New Roman" pitchFamily="18"/>
              </a:rPr>
              <a:t>Άτομο-Μέλος Ομάδας-Η Ομάδα ως όλον</a:t>
            </a:r>
          </a:p>
          <a:p>
            <a:pPr marL="0" lvl="0" indent="0">
              <a:lnSpc>
                <a:spcPct val="107000"/>
              </a:lnSpc>
              <a:spcBef>
                <a:spcPts val="0"/>
              </a:spcBef>
              <a:buNone/>
            </a:pPr>
            <a:r>
              <a:rPr lang="el-GR" sz="2400" b="1" dirty="0">
                <a:cs typeface="Times New Roman" pitchFamily="18"/>
              </a:rPr>
              <a:t> </a:t>
            </a:r>
            <a:endParaRPr lang="en-US" sz="2400" b="1" dirty="0">
              <a:latin typeface="Rockwell"/>
              <a:cs typeface="Times New Roman" pitchFamily="18"/>
            </a:endParaRPr>
          </a:p>
          <a:p>
            <a:pPr lvl="0">
              <a:lnSpc>
                <a:spcPct val="107000"/>
              </a:lnSpc>
              <a:spcBef>
                <a:spcPts val="0"/>
              </a:spcBef>
            </a:pPr>
            <a:endParaRPr lang="en-US" sz="2400" b="1" dirty="0">
              <a:latin typeface="Rockwell"/>
              <a:cs typeface="Times New Roman" pitchFamily="18"/>
            </a:endParaRPr>
          </a:p>
          <a:p>
            <a:pPr marL="43818" lvl="0" indent="0" algn="ctr">
              <a:lnSpc>
                <a:spcPct val="107000"/>
              </a:lnSpc>
              <a:spcBef>
                <a:spcPts val="0"/>
              </a:spcBef>
              <a:buNone/>
            </a:pPr>
            <a:r>
              <a:rPr lang="en-US" b="1" dirty="0">
                <a:cs typeface="Times New Roman" pitchFamily="18"/>
              </a:rPr>
              <a:t>For more information, visit the SCTRI website at</a:t>
            </a:r>
            <a:endParaRPr lang="el-GR" dirty="0">
              <a:cs typeface="Times New Roman" pitchFamily="18"/>
            </a:endParaRPr>
          </a:p>
          <a:p>
            <a:pPr marL="43818" lvl="0" indent="0" algn="ctr">
              <a:lnSpc>
                <a:spcPct val="107000"/>
              </a:lnSpc>
              <a:spcBef>
                <a:spcPts val="0"/>
              </a:spcBef>
              <a:buNone/>
            </a:pPr>
            <a:r>
              <a:rPr lang="en-US" b="1" u="sng" dirty="0">
                <a:solidFill>
                  <a:srgbClr val="0000FF"/>
                </a:solidFill>
                <a:cs typeface="Times New Roman" pitchFamily="18"/>
                <a:hlinkClick r:id="rId2"/>
              </a:rPr>
              <a:t>http://www.systemscentered.com</a:t>
            </a:r>
            <a:endParaRPr lang="el-GR" dirty="0">
              <a:cs typeface="Times New Roman" pitchFamily="18"/>
            </a:endParaRPr>
          </a:p>
          <a:p>
            <a:pPr marL="43818" lvl="0" indent="0" algn="ctr">
              <a:lnSpc>
                <a:spcPct val="107000"/>
              </a:lnSpc>
              <a:spcBef>
                <a:spcPts val="0"/>
              </a:spcBef>
              <a:buNone/>
            </a:pPr>
            <a:r>
              <a:rPr lang="en-US" b="1" dirty="0">
                <a:cs typeface="Times New Roman" pitchFamily="18"/>
              </a:rPr>
              <a:t>or contact </a:t>
            </a:r>
            <a:endParaRPr lang="el-GR" b="1" dirty="0">
              <a:cs typeface="Times New Roman" pitchFamily="18"/>
            </a:endParaRPr>
          </a:p>
          <a:p>
            <a:pPr marL="43818" lvl="0" indent="0" algn="ctr">
              <a:lnSpc>
                <a:spcPct val="107000"/>
              </a:lnSpc>
              <a:spcBef>
                <a:spcPts val="0"/>
              </a:spcBef>
              <a:buNone/>
            </a:pPr>
            <a:r>
              <a:rPr lang="en-US" b="1" dirty="0">
                <a:cs typeface="Times New Roman" pitchFamily="18"/>
              </a:rPr>
              <a:t>Susan Gantt at sgantt@systemscentered.com</a:t>
            </a:r>
            <a:endParaRPr lang="el-GR" dirty="0">
              <a:cs typeface="Times New Roman" pitchFamily="18"/>
            </a:endParaRPr>
          </a:p>
          <a:p>
            <a:pPr lvl="0">
              <a:lnSpc>
                <a:spcPct val="107000"/>
              </a:lnSpc>
              <a:spcBef>
                <a:spcPts val="0"/>
              </a:spcBef>
            </a:pPr>
            <a:endParaRPr lang="el-GR" sz="2400" dirty="0">
              <a:cs typeface="Times New Roman" pitchFamily="18"/>
            </a:endParaRPr>
          </a:p>
          <a:p>
            <a:pPr lvl="0"/>
            <a:endParaRPr lang="el-GR" dirty="0"/>
          </a:p>
        </p:txBody>
      </p:sp>
      <p:sp>
        <p:nvSpPr>
          <p:cNvPr id="4" name="Θέση αριθμού διαφάνειας 3">
            <a:extLst>
              <a:ext uri="{FF2B5EF4-FFF2-40B4-BE49-F238E27FC236}">
                <a16:creationId xmlns:a16="http://schemas.microsoft.com/office/drawing/2014/main" id="{E92C7321-5309-36E3-BCFF-5A70B655EEAD}"/>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51EE4C-7C22-49CA-B25B-3DD7D258272B}" type="slidenum">
              <a:t>27</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FCB840-D36B-7BA9-D84A-C76B454FB196}"/>
              </a:ext>
            </a:extLst>
          </p:cNvPr>
          <p:cNvSpPr txBox="1">
            <a:spLocks noGrp="1"/>
          </p:cNvSpPr>
          <p:nvPr>
            <p:ph type="title"/>
          </p:nvPr>
        </p:nvSpPr>
        <p:spPr>
          <a:xfrm>
            <a:off x="924760" y="314123"/>
            <a:ext cx="11037082" cy="795592"/>
          </a:xfrm>
        </p:spPr>
        <p:txBody>
          <a:bodyPr/>
          <a:lstStyle/>
          <a:p>
            <a:pPr lvl="0"/>
            <a:r>
              <a:rPr lang="en-US" sz="2900" dirty="0"/>
              <a:t> Systems Centered Theory</a:t>
            </a:r>
            <a:r>
              <a:rPr lang="el-GR" sz="2900" dirty="0"/>
              <a:t> (</a:t>
            </a:r>
            <a:r>
              <a:rPr lang="en-US" sz="2900" dirty="0"/>
              <a:t>SCT)</a:t>
            </a:r>
            <a:r>
              <a:rPr lang="el-GR" sz="2900" dirty="0"/>
              <a:t>, </a:t>
            </a:r>
            <a:r>
              <a:rPr lang="en-US" sz="2900" dirty="0"/>
              <a:t>Yvonne Agazarian</a:t>
            </a:r>
            <a:r>
              <a:rPr lang="el-GR" sz="2900" dirty="0"/>
              <a:t>, 2004</a:t>
            </a:r>
          </a:p>
        </p:txBody>
      </p:sp>
      <p:sp>
        <p:nvSpPr>
          <p:cNvPr id="3" name="Θέση περιεχομένου 2">
            <a:extLst>
              <a:ext uri="{FF2B5EF4-FFF2-40B4-BE49-F238E27FC236}">
                <a16:creationId xmlns:a16="http://schemas.microsoft.com/office/drawing/2014/main" id="{F88DDF01-A629-3590-F2F2-2A04A737B27B}"/>
              </a:ext>
            </a:extLst>
          </p:cNvPr>
          <p:cNvSpPr txBox="1">
            <a:spLocks noGrp="1"/>
          </p:cNvSpPr>
          <p:nvPr>
            <p:ph idx="1"/>
          </p:nvPr>
        </p:nvSpPr>
        <p:spPr>
          <a:xfrm>
            <a:off x="749609" y="1131014"/>
            <a:ext cx="10864791" cy="5412863"/>
          </a:xfrm>
        </p:spPr>
        <p:txBody>
          <a:bodyPr/>
          <a:lstStyle/>
          <a:p>
            <a:pPr lvl="0" algn="just">
              <a:lnSpc>
                <a:spcPct val="87000"/>
              </a:lnSpc>
              <a:spcBef>
                <a:spcPts val="0"/>
              </a:spcBef>
              <a:buFont typeface="Courier New" panose="02070309020205020404" pitchFamily="49" charset="0"/>
              <a:buChar char="o"/>
            </a:pPr>
            <a:r>
              <a:rPr lang="el-GR" sz="2000" dirty="0">
                <a:cs typeface="Times New Roman" pitchFamily="18"/>
              </a:rPr>
              <a:t>Ομάδα ως ψυχικός σχηματισμός, σχέσεις μεταξύ ατόμων, όχι άθροισμα ατόμων</a:t>
            </a:r>
          </a:p>
          <a:p>
            <a:pPr lvl="1" algn="just">
              <a:lnSpc>
                <a:spcPct val="87000"/>
              </a:lnSpc>
              <a:spcBef>
                <a:spcPts val="0"/>
              </a:spcBef>
              <a:buSzPts val="1445"/>
              <a:buFont typeface="Wingdings" panose="05000000000000000000" pitchFamily="2" charset="2"/>
              <a:buChar char="§"/>
            </a:pPr>
            <a:r>
              <a:rPr lang="el-GR" sz="2000" b="1" dirty="0">
                <a:cs typeface="Times New Roman" pitchFamily="18"/>
              </a:rPr>
              <a:t>Φάσεις ομάδας:</a:t>
            </a:r>
            <a:r>
              <a:rPr lang="el-GR" sz="2000" dirty="0">
                <a:cs typeface="Times New Roman" pitchFamily="18"/>
              </a:rPr>
              <a:t> </a:t>
            </a:r>
          </a:p>
          <a:p>
            <a:pPr lvl="2" algn="just">
              <a:lnSpc>
                <a:spcPct val="87000"/>
              </a:lnSpc>
              <a:spcBef>
                <a:spcPts val="0"/>
              </a:spcBef>
              <a:buFont typeface="Wingdings" panose="05000000000000000000" pitchFamily="2" charset="2"/>
              <a:buChar char="ü"/>
            </a:pPr>
            <a:r>
              <a:rPr lang="en-US" sz="1800" dirty="0">
                <a:cs typeface="Times New Roman" pitchFamily="18"/>
              </a:rPr>
              <a:t>Flight</a:t>
            </a:r>
            <a:endParaRPr lang="el-GR" sz="1800" dirty="0">
              <a:cs typeface="Times New Roman" pitchFamily="18"/>
            </a:endParaRPr>
          </a:p>
          <a:p>
            <a:pPr lvl="2" algn="just">
              <a:lnSpc>
                <a:spcPct val="87000"/>
              </a:lnSpc>
              <a:spcBef>
                <a:spcPts val="0"/>
              </a:spcBef>
              <a:buFont typeface="Wingdings" panose="05000000000000000000" pitchFamily="2" charset="2"/>
              <a:buChar char="ü"/>
            </a:pPr>
            <a:r>
              <a:rPr lang="en-US" sz="1800" dirty="0">
                <a:cs typeface="Times New Roman" pitchFamily="18"/>
              </a:rPr>
              <a:t>Fight </a:t>
            </a:r>
            <a:endParaRPr lang="el-GR" sz="1800" dirty="0">
              <a:cs typeface="Times New Roman" pitchFamily="18"/>
            </a:endParaRPr>
          </a:p>
          <a:p>
            <a:pPr lvl="2" algn="just">
              <a:lnSpc>
                <a:spcPct val="87000"/>
              </a:lnSpc>
              <a:spcBef>
                <a:spcPts val="0"/>
              </a:spcBef>
              <a:buFont typeface="Wingdings" panose="05000000000000000000" pitchFamily="2" charset="2"/>
              <a:buChar char="ü"/>
            </a:pPr>
            <a:r>
              <a:rPr lang="en-US" sz="1800" dirty="0">
                <a:cs typeface="Times New Roman" pitchFamily="18"/>
              </a:rPr>
              <a:t>Pairing </a:t>
            </a:r>
            <a:endParaRPr lang="el-GR" sz="1800" dirty="0">
              <a:cs typeface="Times New Roman" pitchFamily="18"/>
            </a:endParaRPr>
          </a:p>
          <a:p>
            <a:pPr marL="342900" lvl="0" indent="-342900" algn="just">
              <a:lnSpc>
                <a:spcPct val="87000"/>
              </a:lnSpc>
              <a:spcBef>
                <a:spcPts val="0"/>
              </a:spcBef>
              <a:buFont typeface="Courier New" pitchFamily="49"/>
              <a:buChar char="o"/>
            </a:pPr>
            <a:r>
              <a:rPr lang="el-GR" sz="2000" b="1" dirty="0">
                <a:cs typeface="Times New Roman" pitchFamily="18"/>
              </a:rPr>
              <a:t>Ρόλο</a:t>
            </a:r>
            <a:r>
              <a:rPr lang="el-GR" sz="2000" dirty="0">
                <a:cs typeface="Times New Roman" pitchFamily="18"/>
              </a:rPr>
              <a:t>ι </a:t>
            </a:r>
          </a:p>
          <a:p>
            <a:pPr marL="342900" lvl="0" indent="-342900" algn="just">
              <a:lnSpc>
                <a:spcPct val="87000"/>
              </a:lnSpc>
              <a:spcBef>
                <a:spcPts val="0"/>
              </a:spcBef>
              <a:buFont typeface="Courier New" pitchFamily="49"/>
              <a:buChar char="o"/>
            </a:pPr>
            <a:r>
              <a:rPr lang="en-US" sz="2000" b="1" dirty="0">
                <a:cs typeface="Times New Roman" pitchFamily="18"/>
              </a:rPr>
              <a:t>Issues about leader</a:t>
            </a:r>
            <a:r>
              <a:rPr lang="el-GR" sz="2000" b="1" dirty="0">
                <a:cs typeface="Times New Roman" pitchFamily="18"/>
              </a:rPr>
              <a:t> </a:t>
            </a:r>
            <a:r>
              <a:rPr lang="el-GR" sz="2000" b="1" i="1" dirty="0">
                <a:solidFill>
                  <a:srgbClr val="FF0000"/>
                </a:solidFill>
                <a:cs typeface="Times New Roman" pitchFamily="18"/>
              </a:rPr>
              <a:t>(“</a:t>
            </a:r>
            <a:r>
              <a:rPr lang="en-US" sz="2000" b="1" i="1" dirty="0">
                <a:solidFill>
                  <a:srgbClr val="FF0000"/>
                </a:solidFill>
                <a:cs typeface="Times New Roman" pitchFamily="18"/>
              </a:rPr>
              <a:t>kill the leader</a:t>
            </a:r>
            <a:r>
              <a:rPr lang="el-GR" sz="2000" b="1" i="1" dirty="0">
                <a:solidFill>
                  <a:srgbClr val="FF0000"/>
                </a:solidFill>
                <a:cs typeface="Times New Roman" pitchFamily="18"/>
              </a:rPr>
              <a:t>”</a:t>
            </a:r>
            <a:r>
              <a:rPr lang="el-GR" sz="2000" b="1" i="1" dirty="0">
                <a:cs typeface="Times New Roman" pitchFamily="18"/>
              </a:rPr>
              <a:t>: </a:t>
            </a:r>
            <a:r>
              <a:rPr lang="el-GR" sz="2000" dirty="0">
                <a:cs typeface="Times New Roman" pitchFamily="18"/>
              </a:rPr>
              <a:t>ή κάνοντάς τον </a:t>
            </a:r>
            <a:r>
              <a:rPr lang="en-US" sz="2000" dirty="0">
                <a:cs typeface="Times New Roman" pitchFamily="18"/>
              </a:rPr>
              <a:t>“</a:t>
            </a:r>
            <a:r>
              <a:rPr lang="el-GR" sz="2000" dirty="0">
                <a:cs typeface="Times New Roman" pitchFamily="18"/>
              </a:rPr>
              <a:t>ίσα και όμοια» ή/και αποδυναμώνοντάς τον, κ.λπ., παράπονα)</a:t>
            </a:r>
          </a:p>
          <a:p>
            <a:pPr marL="342900" lvl="0" indent="-342900" algn="just">
              <a:lnSpc>
                <a:spcPct val="87000"/>
              </a:lnSpc>
              <a:spcBef>
                <a:spcPts val="0"/>
              </a:spcBef>
              <a:buFont typeface="Courier New" pitchFamily="49"/>
              <a:buChar char="o"/>
            </a:pPr>
            <a:r>
              <a:rPr lang="en-US" sz="2000" b="1" dirty="0">
                <a:cs typeface="Times New Roman" pitchFamily="18"/>
              </a:rPr>
              <a:t>Intimacy, Separation, Individuation</a:t>
            </a:r>
            <a:r>
              <a:rPr lang="el-GR" sz="2000" dirty="0">
                <a:cs typeface="Times New Roman" pitchFamily="18"/>
              </a:rPr>
              <a:t>: Οικειότητα- Αποχωρισμός- Άτομο</a:t>
            </a:r>
          </a:p>
          <a:p>
            <a:pPr marL="0" lvl="0" indent="0" algn="just">
              <a:lnSpc>
                <a:spcPct val="87000"/>
              </a:lnSpc>
              <a:spcBef>
                <a:spcPts val="0"/>
              </a:spcBef>
              <a:buNone/>
            </a:pPr>
            <a:endParaRPr lang="el-GR" sz="2000" dirty="0">
              <a:cs typeface="Times New Roman" pitchFamily="18"/>
            </a:endParaRPr>
          </a:p>
          <a:p>
            <a:pPr marL="342900" lvl="0" indent="-342900" algn="just">
              <a:lnSpc>
                <a:spcPct val="87000"/>
              </a:lnSpc>
              <a:spcBef>
                <a:spcPts val="0"/>
              </a:spcBef>
              <a:buFont typeface="Courier New" pitchFamily="49"/>
              <a:buChar char="o"/>
            </a:pPr>
            <a:r>
              <a:rPr lang="el-GR" sz="2000" b="1" dirty="0">
                <a:cs typeface="Times New Roman" pitchFamily="18"/>
              </a:rPr>
              <a:t>«Εδώ και τώρα»: </a:t>
            </a:r>
            <a:r>
              <a:rPr lang="el-GR" sz="2000" dirty="0">
                <a:cs typeface="Times New Roman" pitchFamily="18"/>
              </a:rPr>
              <a:t>Δουλειά, στο «εδώ και τώρα»! Πώς; Με  την μετακίνησή σου;</a:t>
            </a:r>
          </a:p>
          <a:p>
            <a:pPr lvl="2" algn="just">
              <a:lnSpc>
                <a:spcPct val="87000"/>
              </a:lnSpc>
              <a:spcBef>
                <a:spcPts val="0"/>
              </a:spcBef>
              <a:buFont typeface="Wingdings" panose="05000000000000000000" pitchFamily="2" charset="2"/>
              <a:buChar char="§"/>
            </a:pPr>
            <a:r>
              <a:rPr lang="el-GR" sz="2000" dirty="0">
                <a:cs typeface="Times New Roman" pitchFamily="18"/>
              </a:rPr>
              <a:t>Από το έξω </a:t>
            </a:r>
            <a:r>
              <a:rPr lang="el-GR" sz="2000" b="1" dirty="0">
                <a:cs typeface="Times New Roman" pitchFamily="18"/>
              </a:rPr>
              <a:t>προς το μέσα</a:t>
            </a:r>
            <a:r>
              <a:rPr lang="el-GR" sz="2000" dirty="0">
                <a:cs typeface="Times New Roman" pitchFamily="18"/>
              </a:rPr>
              <a:t> της ομάδας</a:t>
            </a:r>
          </a:p>
          <a:p>
            <a:pPr lvl="2" algn="just">
              <a:lnSpc>
                <a:spcPct val="87000"/>
              </a:lnSpc>
              <a:spcBef>
                <a:spcPts val="0"/>
              </a:spcBef>
              <a:buFont typeface="Wingdings" panose="05000000000000000000" pitchFamily="2" charset="2"/>
              <a:buChar char="§"/>
            </a:pPr>
            <a:r>
              <a:rPr lang="el-GR" sz="2000" dirty="0">
                <a:cs typeface="Times New Roman" pitchFamily="18"/>
              </a:rPr>
              <a:t>Από το παρελθόν και το μέλλον </a:t>
            </a:r>
            <a:r>
              <a:rPr lang="el-GR" sz="2000" b="1" dirty="0">
                <a:cs typeface="Times New Roman" pitchFamily="18"/>
              </a:rPr>
              <a:t>στο παρόν</a:t>
            </a:r>
            <a:r>
              <a:rPr lang="el-GR" sz="2000" dirty="0">
                <a:cs typeface="Times New Roman" pitchFamily="18"/>
              </a:rPr>
              <a:t> </a:t>
            </a:r>
          </a:p>
          <a:p>
            <a:pPr lvl="2" algn="just">
              <a:lnSpc>
                <a:spcPct val="87000"/>
              </a:lnSpc>
              <a:spcBef>
                <a:spcPts val="0"/>
              </a:spcBef>
              <a:buFont typeface="Wingdings" panose="05000000000000000000" pitchFamily="2" charset="2"/>
              <a:buChar char="§"/>
            </a:pPr>
            <a:r>
              <a:rPr lang="el-GR" sz="2000" dirty="0">
                <a:cs typeface="Times New Roman" pitchFamily="18"/>
              </a:rPr>
              <a:t>Από την φαντασία στην πραγματικότητα</a:t>
            </a:r>
          </a:p>
          <a:p>
            <a:pPr lvl="2" algn="ctr">
              <a:lnSpc>
                <a:spcPct val="87000"/>
              </a:lnSpc>
              <a:spcBef>
                <a:spcPts val="0"/>
              </a:spcBef>
              <a:buFont typeface="Wingdings" panose="05000000000000000000" pitchFamily="2" charset="2"/>
              <a:buChar char="ü"/>
            </a:pPr>
            <a:endParaRPr lang="en-US" sz="2000" b="1" i="1" dirty="0">
              <a:solidFill>
                <a:srgbClr val="FF0000"/>
              </a:solidFill>
              <a:cs typeface="Times New Roman" pitchFamily="18"/>
            </a:endParaRPr>
          </a:p>
          <a:p>
            <a:pPr lvl="2" algn="ctr">
              <a:lnSpc>
                <a:spcPct val="87000"/>
              </a:lnSpc>
              <a:spcBef>
                <a:spcPts val="0"/>
              </a:spcBef>
              <a:buFont typeface="Wingdings" panose="05000000000000000000" pitchFamily="2" charset="2"/>
              <a:buChar char="ü"/>
            </a:pPr>
            <a:r>
              <a:rPr lang="en-US" sz="2000" b="1" i="1" dirty="0">
                <a:solidFill>
                  <a:srgbClr val="FF0000"/>
                </a:solidFill>
                <a:cs typeface="Times New Roman" pitchFamily="18"/>
              </a:rPr>
              <a:t>Check the reality!</a:t>
            </a:r>
            <a:endParaRPr lang="el-GR" sz="2000" b="1" i="1" dirty="0">
              <a:solidFill>
                <a:srgbClr val="FF0000"/>
              </a:solidFill>
              <a:cs typeface="Times New Roman" pitchFamily="18"/>
            </a:endParaRPr>
          </a:p>
          <a:p>
            <a:pPr marL="731520" lvl="1" algn="just">
              <a:lnSpc>
                <a:spcPct val="87000"/>
              </a:lnSpc>
              <a:spcBef>
                <a:spcPts val="0"/>
              </a:spcBef>
            </a:pPr>
            <a:endParaRPr lang="el-GR" sz="2000" b="1" dirty="0">
              <a:cs typeface="Times New Roman" pitchFamily="18"/>
            </a:endParaRPr>
          </a:p>
          <a:p>
            <a:pPr marL="342900" lvl="0" indent="-342900" algn="just">
              <a:lnSpc>
                <a:spcPct val="87000"/>
              </a:lnSpc>
              <a:spcBef>
                <a:spcPts val="0"/>
              </a:spcBef>
              <a:buFont typeface="Courier New" pitchFamily="49"/>
              <a:buChar char="o"/>
            </a:pPr>
            <a:r>
              <a:rPr lang="en-US" sz="2000" b="1" dirty="0">
                <a:cs typeface="Times New Roman" pitchFamily="18"/>
              </a:rPr>
              <a:t>Membership. </a:t>
            </a:r>
            <a:r>
              <a:rPr lang="el-GR" sz="2000" dirty="0">
                <a:cs typeface="Times New Roman" pitchFamily="18"/>
              </a:rPr>
              <a:t>Πάντα </a:t>
            </a:r>
            <a:r>
              <a:rPr lang="el-GR" sz="2000" b="1" dirty="0">
                <a:cs typeface="Times New Roman" pitchFamily="18"/>
              </a:rPr>
              <a:t>μέσα στον ρόλο σου του μέλους</a:t>
            </a:r>
            <a:r>
              <a:rPr lang="el-GR" sz="2000" dirty="0">
                <a:cs typeface="Times New Roman" pitchFamily="18"/>
              </a:rPr>
              <a:t> μιας ομάδας  (</a:t>
            </a:r>
            <a:r>
              <a:rPr lang="en-GB" sz="2000" dirty="0">
                <a:cs typeface="Times New Roman" pitchFamily="18"/>
              </a:rPr>
              <a:t>the role of membership</a:t>
            </a:r>
            <a:r>
              <a:rPr lang="el-GR" sz="2000" dirty="0">
                <a:cs typeface="Times New Roman" pitchFamily="18"/>
              </a:rPr>
              <a:t>).</a:t>
            </a:r>
          </a:p>
          <a:p>
            <a:pPr lvl="0" algn="just">
              <a:lnSpc>
                <a:spcPct val="87000"/>
              </a:lnSpc>
              <a:spcBef>
                <a:spcPts val="0"/>
              </a:spcBef>
              <a:spcAft>
                <a:spcPts val="800"/>
              </a:spcAft>
            </a:pPr>
            <a:endParaRPr lang="el-GR" sz="1400" dirty="0">
              <a:latin typeface="Calibri" pitchFamily="34"/>
              <a:cs typeface="Times New Roman" pitchFamily="18"/>
            </a:endParaRPr>
          </a:p>
          <a:p>
            <a:pPr lvl="0">
              <a:lnSpc>
                <a:spcPct val="70000"/>
              </a:lnSpc>
            </a:pPr>
            <a:endParaRPr lang="el-GR" sz="1600" dirty="0"/>
          </a:p>
        </p:txBody>
      </p:sp>
      <p:sp>
        <p:nvSpPr>
          <p:cNvPr id="4" name="Θέση αριθμού διαφάνειας 3">
            <a:extLst>
              <a:ext uri="{FF2B5EF4-FFF2-40B4-BE49-F238E27FC236}">
                <a16:creationId xmlns:a16="http://schemas.microsoft.com/office/drawing/2014/main" id="{2E619344-9DCE-B4B5-3662-2E0B1C62F644}"/>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9AD33B-ACFC-40AD-8AE8-A3F70D80D845}" type="slidenum">
              <a:rPr/>
              <a:t>28</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D850C9-B576-1098-CCA1-32672CE9C5C2}"/>
              </a:ext>
            </a:extLst>
          </p:cNvPr>
          <p:cNvSpPr txBox="1">
            <a:spLocks noGrp="1"/>
          </p:cNvSpPr>
          <p:nvPr>
            <p:ph type="title"/>
          </p:nvPr>
        </p:nvSpPr>
        <p:spPr>
          <a:xfrm>
            <a:off x="1066803" y="642594"/>
            <a:ext cx="10624450" cy="617037"/>
          </a:xfrm>
        </p:spPr>
        <p:txBody>
          <a:bodyPr>
            <a:normAutofit fontScale="90000"/>
          </a:bodyPr>
          <a:lstStyle/>
          <a:p>
            <a:r>
              <a:rPr lang="el-GR" sz="3600" dirty="0">
                <a:cs typeface="Times New Roman" pitchFamily="18"/>
              </a:rPr>
              <a:t>Τα επίπεδα σε μια τέτοιου είδους ομαδική εργασία</a:t>
            </a:r>
            <a:r>
              <a:rPr lang="en-US" sz="3600" dirty="0">
                <a:cs typeface="Times New Roman" pitchFamily="18"/>
              </a:rPr>
              <a:t>- </a:t>
            </a:r>
            <a:r>
              <a:rPr lang="el-GR" sz="3600" dirty="0">
                <a:cs typeface="Times New Roman" pitchFamily="18"/>
              </a:rPr>
              <a:t>βάσει </a:t>
            </a:r>
            <a:r>
              <a:rPr lang="en-US" sz="3600" dirty="0">
                <a:cs typeface="Times New Roman" pitchFamily="18"/>
              </a:rPr>
              <a:t>SCT </a:t>
            </a:r>
            <a:br>
              <a:rPr lang="el-GR" sz="3600" dirty="0">
                <a:cs typeface="Times New Roman" pitchFamily="18"/>
              </a:rPr>
            </a:br>
            <a:r>
              <a:rPr lang="en-US" sz="2800" dirty="0"/>
              <a:t> </a:t>
            </a:r>
            <a:endParaRPr lang="el-GR" sz="2800" dirty="0"/>
          </a:p>
        </p:txBody>
      </p:sp>
      <p:sp>
        <p:nvSpPr>
          <p:cNvPr id="3" name="Θέση περιεχομένου 2">
            <a:extLst>
              <a:ext uri="{FF2B5EF4-FFF2-40B4-BE49-F238E27FC236}">
                <a16:creationId xmlns:a16="http://schemas.microsoft.com/office/drawing/2014/main" id="{FD2B022A-7F49-DDFA-A90C-90587678968D}"/>
              </a:ext>
            </a:extLst>
          </p:cNvPr>
          <p:cNvSpPr txBox="1">
            <a:spLocks noGrp="1"/>
          </p:cNvSpPr>
          <p:nvPr>
            <p:ph idx="1"/>
          </p:nvPr>
        </p:nvSpPr>
        <p:spPr>
          <a:xfrm>
            <a:off x="744604" y="1108079"/>
            <a:ext cx="10702792" cy="5199589"/>
          </a:xfrm>
        </p:spPr>
        <p:txBody>
          <a:bodyPr>
            <a:noAutofit/>
          </a:bodyPr>
          <a:lstStyle/>
          <a:p>
            <a:pPr marL="617220" lvl="1" indent="-342900" algn="just">
              <a:lnSpc>
                <a:spcPct val="107000"/>
              </a:lnSpc>
              <a:spcBef>
                <a:spcPts val="0"/>
              </a:spcBef>
              <a:buFont typeface="Courier New" pitchFamily="49"/>
              <a:buChar char="o"/>
            </a:pPr>
            <a:r>
              <a:rPr lang="el-GR" sz="2400" dirty="0">
                <a:cs typeface="Times New Roman" pitchFamily="18"/>
              </a:rPr>
              <a:t>Άτομο </a:t>
            </a:r>
            <a:r>
              <a:rPr lang="el-GR" sz="2400" b="1" dirty="0">
                <a:cs typeface="Times New Roman" pitchFamily="18"/>
              </a:rPr>
              <a:t>ως πρόσωπο</a:t>
            </a:r>
            <a:r>
              <a:rPr lang="en-US" sz="2400" dirty="0">
                <a:cs typeface="Times New Roman" pitchFamily="18"/>
              </a:rPr>
              <a:t> (</a:t>
            </a:r>
            <a:r>
              <a:rPr lang="el-GR" sz="2400" dirty="0">
                <a:cs typeface="Times New Roman" pitchFamily="18"/>
              </a:rPr>
              <a:t>προσωπικό σύστημα ανθρώπου</a:t>
            </a:r>
            <a:r>
              <a:rPr lang="en-US" sz="2400" dirty="0">
                <a:cs typeface="Times New Roman" pitchFamily="18"/>
              </a:rPr>
              <a:t>/ Personalizing the world </a:t>
            </a:r>
            <a:r>
              <a:rPr lang="el-GR" sz="2400" dirty="0">
                <a:cs typeface="Times New Roman" pitchFamily="18"/>
              </a:rPr>
              <a:t>ή </a:t>
            </a:r>
            <a:r>
              <a:rPr lang="en-US" sz="2400" dirty="0">
                <a:cs typeface="Times New Roman" pitchFamily="18"/>
              </a:rPr>
              <a:t>De- humanizing the world )</a:t>
            </a:r>
            <a:endParaRPr lang="el-GR" sz="2400" dirty="0">
              <a:cs typeface="Times New Roman" pitchFamily="18"/>
            </a:endParaRPr>
          </a:p>
          <a:p>
            <a:pPr marL="617220" lvl="1" indent="-342900" algn="just">
              <a:lnSpc>
                <a:spcPct val="107000"/>
              </a:lnSpc>
              <a:spcBef>
                <a:spcPts val="0"/>
              </a:spcBef>
              <a:buFont typeface="Courier New" pitchFamily="49"/>
              <a:buChar char="o"/>
            </a:pPr>
            <a:r>
              <a:rPr lang="el-GR" sz="2400" dirty="0">
                <a:cs typeface="Times New Roman" pitchFamily="18"/>
              </a:rPr>
              <a:t>Άτομο </a:t>
            </a:r>
            <a:r>
              <a:rPr lang="el-GR" sz="2400" b="1" dirty="0">
                <a:cs typeface="Times New Roman" pitchFamily="18"/>
              </a:rPr>
              <a:t>ως μέλος</a:t>
            </a:r>
            <a:r>
              <a:rPr lang="el-GR" sz="2400" dirty="0">
                <a:cs typeface="Times New Roman" pitchFamily="18"/>
              </a:rPr>
              <a:t> </a:t>
            </a:r>
            <a:r>
              <a:rPr lang="el-GR" sz="2400" b="1" dirty="0">
                <a:cs typeface="Times New Roman" pitchFamily="18"/>
              </a:rPr>
              <a:t>της ομάδας</a:t>
            </a:r>
            <a:r>
              <a:rPr lang="el-GR" sz="2400" dirty="0">
                <a:cs typeface="Times New Roman" pitchFamily="18"/>
              </a:rPr>
              <a:t> (</a:t>
            </a:r>
            <a:r>
              <a:rPr lang="en-US" sz="2400" dirty="0">
                <a:cs typeface="Times New Roman" pitchFamily="18"/>
              </a:rPr>
              <a:t>membership</a:t>
            </a:r>
            <a:r>
              <a:rPr lang="el-GR" sz="2400" dirty="0">
                <a:cs typeface="Times New Roman" pitchFamily="18"/>
              </a:rPr>
              <a:t>)</a:t>
            </a:r>
          </a:p>
          <a:p>
            <a:pPr marL="617220" lvl="1" indent="-342900" algn="just">
              <a:lnSpc>
                <a:spcPct val="107000"/>
              </a:lnSpc>
              <a:spcBef>
                <a:spcPts val="0"/>
              </a:spcBef>
              <a:buFont typeface="Courier New" pitchFamily="49"/>
              <a:buChar char="o"/>
            </a:pPr>
            <a:r>
              <a:rPr lang="el-GR" sz="2400" dirty="0">
                <a:cs typeface="Times New Roman" pitchFamily="18"/>
              </a:rPr>
              <a:t>Άτομο ως </a:t>
            </a:r>
            <a:r>
              <a:rPr lang="el-GR" sz="2400" b="1" dirty="0">
                <a:cs typeface="Times New Roman" pitchFamily="18"/>
              </a:rPr>
              <a:t>μέλος υποομάδας</a:t>
            </a:r>
            <a:r>
              <a:rPr lang="el-GR" sz="2400" dirty="0">
                <a:cs typeface="Times New Roman" pitchFamily="18"/>
              </a:rPr>
              <a:t> (</a:t>
            </a:r>
            <a:r>
              <a:rPr lang="en-US" sz="2400" dirty="0">
                <a:cs typeface="Times New Roman" pitchFamily="18"/>
              </a:rPr>
              <a:t>sub group</a:t>
            </a:r>
            <a:r>
              <a:rPr lang="el-GR" sz="2400" dirty="0">
                <a:cs typeface="Times New Roman" pitchFamily="18"/>
              </a:rPr>
              <a:t>)</a:t>
            </a:r>
          </a:p>
          <a:p>
            <a:pPr marL="617220" lvl="1" indent="-342900" algn="just">
              <a:lnSpc>
                <a:spcPct val="107000"/>
              </a:lnSpc>
              <a:spcBef>
                <a:spcPts val="0"/>
              </a:spcBef>
              <a:buFont typeface="Courier New" pitchFamily="49"/>
              <a:buChar char="o"/>
            </a:pPr>
            <a:r>
              <a:rPr lang="el-GR" sz="2400" b="1" dirty="0">
                <a:cs typeface="Times New Roman" pitchFamily="18"/>
              </a:rPr>
              <a:t>Η ομάδα ως όλον</a:t>
            </a:r>
            <a:r>
              <a:rPr lang="en-GB" sz="2400" dirty="0">
                <a:cs typeface="Times New Roman" pitchFamily="18"/>
              </a:rPr>
              <a:t>  (the group-as-a-whole)  </a:t>
            </a:r>
            <a:endParaRPr lang="el-GR" sz="2400" dirty="0">
              <a:cs typeface="Times New Roman" pitchFamily="18"/>
            </a:endParaRPr>
          </a:p>
          <a:p>
            <a:pPr marL="617220" lvl="1" indent="-342900" algn="just">
              <a:lnSpc>
                <a:spcPct val="107000"/>
              </a:lnSpc>
              <a:spcBef>
                <a:spcPts val="0"/>
              </a:spcBef>
              <a:buFont typeface="Courier New" pitchFamily="49"/>
              <a:buChar char="o"/>
            </a:pPr>
            <a:r>
              <a:rPr lang="el-GR" sz="2400" dirty="0">
                <a:cs typeface="Times New Roman" pitchFamily="18"/>
              </a:rPr>
              <a:t>Το </a:t>
            </a:r>
            <a:r>
              <a:rPr lang="el-GR" sz="2400" b="1" dirty="0">
                <a:cs typeface="Times New Roman" pitchFamily="18"/>
              </a:rPr>
              <a:t>ευρύτερο σύστημα</a:t>
            </a:r>
            <a:r>
              <a:rPr lang="el-GR" sz="2400" dirty="0">
                <a:cs typeface="Times New Roman" pitchFamily="18"/>
              </a:rPr>
              <a:t> που είναι ενταγμένη η ομάδα και ανήκει και το  άτομο. </a:t>
            </a:r>
          </a:p>
          <a:p>
            <a:pPr lvl="2">
              <a:buFont typeface="Wingdings" panose="05000000000000000000" pitchFamily="2" charset="2"/>
              <a:buChar char="§"/>
            </a:pPr>
            <a:r>
              <a:rPr lang="el-GR" sz="2000" b="1" dirty="0"/>
              <a:t>Πρόσωπο ή Μέλος ομάδας</a:t>
            </a:r>
            <a:r>
              <a:rPr lang="el-GR" sz="2000" dirty="0"/>
              <a:t>; Όσο </a:t>
            </a:r>
            <a:r>
              <a:rPr lang="el-GR" sz="2000" b="1" dirty="0"/>
              <a:t>πιο «πρόσωπο»</a:t>
            </a:r>
            <a:r>
              <a:rPr lang="el-GR" sz="2000" dirty="0"/>
              <a:t> είμαστε, τόσο περισσότερο </a:t>
            </a:r>
            <a:r>
              <a:rPr lang="el-GR" sz="2000" b="1" dirty="0"/>
              <a:t>θυμώνουμε</a:t>
            </a:r>
            <a:r>
              <a:rPr lang="el-GR" sz="2000" dirty="0"/>
              <a:t>. Όσο περισσότερο μέλος ομάδας νιώθουμε, τόσο λιγότερο το «παίρνουμε προσωπικά» και τόσο λιγότερο θυμώνουμε. </a:t>
            </a:r>
            <a:endParaRPr lang="en-US" sz="2000" dirty="0"/>
          </a:p>
          <a:p>
            <a:pPr lvl="3">
              <a:buFont typeface="Wingdings" panose="05000000000000000000" pitchFamily="2" charset="2"/>
              <a:buChar char="ü"/>
            </a:pPr>
            <a:r>
              <a:rPr lang="el-GR" sz="2000" dirty="0"/>
              <a:t>Αυτό έχει μεγάλη ελευθερία, γιατί δεν έχεις κανένα ρόλο (για αυτό καλό είναι να αποφεύγονται και οι συστάσεις) ή ταμπέλα. </a:t>
            </a:r>
            <a:r>
              <a:rPr lang="el-GR" sz="2000" b="1" i="1" dirty="0"/>
              <a:t>«</a:t>
            </a:r>
            <a:r>
              <a:rPr lang="en-US" sz="2000" b="1" i="1" dirty="0"/>
              <a:t>to be my</a:t>
            </a:r>
            <a:r>
              <a:rPr lang="el-GR" sz="2000" b="1" i="1" dirty="0"/>
              <a:t>s</a:t>
            </a:r>
            <a:r>
              <a:rPr lang="en-US" sz="2000" b="1" i="1" dirty="0"/>
              <a:t>elf as a group member</a:t>
            </a:r>
            <a:r>
              <a:rPr lang="el-GR" sz="2000" b="1" i="1" dirty="0"/>
              <a:t>»</a:t>
            </a:r>
            <a:r>
              <a:rPr lang="el-GR" sz="2000" dirty="0"/>
              <a:t>: δηλαδή, κάθε φορά στο εδώ και τώρα, ως μέλος και όχι ως πρόσωπο, κ.τ.λ.  – </a:t>
            </a:r>
            <a:r>
              <a:rPr lang="el-GR" sz="2000" b="1" i="1" dirty="0"/>
              <a:t>«</a:t>
            </a:r>
            <a:r>
              <a:rPr lang="en-US" sz="2000" b="1" i="1" dirty="0"/>
              <a:t>to be myself</a:t>
            </a:r>
            <a:r>
              <a:rPr lang="el-GR" sz="2000" b="1" i="1" dirty="0"/>
              <a:t>»</a:t>
            </a:r>
            <a:r>
              <a:rPr lang="el-GR" sz="2000" dirty="0"/>
              <a:t>: δηλαδή, συμπεριφέρομαι μέσα από ρόλους, ετικέτες, μαθημένες συμπεριφορές, κ.λπ.</a:t>
            </a:r>
          </a:p>
        </p:txBody>
      </p:sp>
      <p:sp>
        <p:nvSpPr>
          <p:cNvPr id="4" name="Θέση αριθμού διαφάνειας 3">
            <a:extLst>
              <a:ext uri="{FF2B5EF4-FFF2-40B4-BE49-F238E27FC236}">
                <a16:creationId xmlns:a16="http://schemas.microsoft.com/office/drawing/2014/main" id="{DA6021A9-0173-553B-984A-D9C8A0CE577A}"/>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9B40B5A-6EC8-4BCC-8E5D-8B659C9E6173}" type="slidenum">
              <a:rPr/>
              <a:t>29</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59E62B-8E4E-E5A6-8F92-606392125609}"/>
              </a:ext>
            </a:extLst>
          </p:cNvPr>
          <p:cNvSpPr>
            <a:spLocks noGrp="1"/>
          </p:cNvSpPr>
          <p:nvPr>
            <p:ph type="title"/>
          </p:nvPr>
        </p:nvSpPr>
        <p:spPr/>
        <p:txBody>
          <a:bodyPr>
            <a:normAutofit/>
          </a:bodyPr>
          <a:lstStyle/>
          <a:p>
            <a:r>
              <a:rPr lang="el-GR" sz="3600" b="1" dirty="0"/>
              <a:t>Δομή χρόνου και μαθήματος </a:t>
            </a:r>
          </a:p>
        </p:txBody>
      </p:sp>
      <p:sp>
        <p:nvSpPr>
          <p:cNvPr id="5" name="Θέση περιεχομένου 4">
            <a:extLst>
              <a:ext uri="{FF2B5EF4-FFF2-40B4-BE49-F238E27FC236}">
                <a16:creationId xmlns:a16="http://schemas.microsoft.com/office/drawing/2014/main" id="{3A9B980A-3144-8C87-B68B-150EC7DADCA0}"/>
              </a:ext>
            </a:extLst>
          </p:cNvPr>
          <p:cNvSpPr>
            <a:spLocks noGrp="1"/>
          </p:cNvSpPr>
          <p:nvPr>
            <p:ph sz="half" idx="2"/>
          </p:nvPr>
        </p:nvSpPr>
        <p:spPr/>
        <p:txBody>
          <a:bodyPr>
            <a:normAutofit/>
          </a:bodyPr>
          <a:lstStyle/>
          <a:p>
            <a:pPr indent="90170" algn="ctr"/>
            <a:r>
              <a:rPr lang="el-GR" sz="2400" b="1" i="0" dirty="0">
                <a:solidFill>
                  <a:srgbClr val="000000"/>
                </a:solidFill>
                <a:effectLst/>
              </a:rPr>
              <a:t>15:30 – 17.00</a:t>
            </a:r>
          </a:p>
          <a:p>
            <a:pPr indent="90170" algn="ctr"/>
            <a:r>
              <a:rPr lang="el-GR" sz="2400" b="1" i="0" dirty="0">
                <a:solidFill>
                  <a:srgbClr val="FF0000"/>
                </a:solidFill>
                <a:effectLst/>
              </a:rPr>
              <a:t>Διάλειμμα: 17:00-17:15</a:t>
            </a:r>
          </a:p>
          <a:p>
            <a:pPr indent="90170" algn="ctr"/>
            <a:endParaRPr lang="el-GR" sz="2400" b="1" i="0" dirty="0">
              <a:solidFill>
                <a:srgbClr val="000000"/>
              </a:solidFill>
              <a:effectLst/>
            </a:endParaRPr>
          </a:p>
          <a:p>
            <a:pPr indent="90170" algn="ctr"/>
            <a:r>
              <a:rPr lang="el-GR" sz="2400" b="1" i="0" dirty="0">
                <a:solidFill>
                  <a:srgbClr val="000000"/>
                </a:solidFill>
                <a:effectLst/>
              </a:rPr>
              <a:t>17.15-18.45</a:t>
            </a:r>
          </a:p>
          <a:p>
            <a:pPr indent="90170" algn="ctr"/>
            <a:r>
              <a:rPr lang="el-GR" sz="2400" b="1" i="0" dirty="0">
                <a:solidFill>
                  <a:srgbClr val="FF0000"/>
                </a:solidFill>
                <a:effectLst/>
              </a:rPr>
              <a:t>Διάλειμμα: 18:45-19:00</a:t>
            </a:r>
          </a:p>
          <a:p>
            <a:pPr indent="90170" algn="ctr"/>
            <a:r>
              <a:rPr lang="el-GR" sz="2400" b="1" i="0" dirty="0">
                <a:solidFill>
                  <a:srgbClr val="000000"/>
                </a:solidFill>
                <a:effectLst/>
              </a:rPr>
              <a:t>1</a:t>
            </a:r>
            <a:r>
              <a:rPr lang="el-GR" sz="2400" b="1" dirty="0">
                <a:solidFill>
                  <a:srgbClr val="000000"/>
                </a:solidFill>
              </a:rPr>
              <a:t>9</a:t>
            </a:r>
            <a:r>
              <a:rPr lang="el-GR" sz="2400" b="1" i="0" dirty="0">
                <a:solidFill>
                  <a:srgbClr val="000000"/>
                </a:solidFill>
                <a:effectLst/>
              </a:rPr>
              <a:t>.00-</a:t>
            </a:r>
            <a:r>
              <a:rPr lang="el-GR" sz="2400" b="1" dirty="0">
                <a:solidFill>
                  <a:srgbClr val="000000"/>
                </a:solidFill>
              </a:rPr>
              <a:t>20</a:t>
            </a:r>
            <a:r>
              <a:rPr lang="el-GR" sz="2400" b="1" i="0" dirty="0">
                <a:solidFill>
                  <a:srgbClr val="000000"/>
                </a:solidFill>
                <a:effectLst/>
              </a:rPr>
              <a:t>:30</a:t>
            </a:r>
          </a:p>
          <a:p>
            <a:endParaRPr lang="el-GR" dirty="0"/>
          </a:p>
        </p:txBody>
      </p:sp>
      <p:sp>
        <p:nvSpPr>
          <p:cNvPr id="7" name="Θέση κειμένου 6">
            <a:extLst>
              <a:ext uri="{FF2B5EF4-FFF2-40B4-BE49-F238E27FC236}">
                <a16:creationId xmlns:a16="http://schemas.microsoft.com/office/drawing/2014/main" id="{AB8A404B-79CE-F0F1-FF99-BC353B605D78}"/>
              </a:ext>
            </a:extLst>
          </p:cNvPr>
          <p:cNvSpPr>
            <a:spLocks noGrp="1"/>
          </p:cNvSpPr>
          <p:nvPr>
            <p:ph type="body" sz="quarter" idx="3"/>
          </p:nvPr>
        </p:nvSpPr>
        <p:spPr>
          <a:xfrm>
            <a:off x="6325175" y="1613381"/>
            <a:ext cx="4754880" cy="640080"/>
          </a:xfrm>
        </p:spPr>
        <p:txBody>
          <a:bodyPr>
            <a:normAutofit/>
          </a:bodyPr>
          <a:lstStyle/>
          <a:p>
            <a:r>
              <a:rPr lang="el-GR" sz="2800" b="1" dirty="0"/>
              <a:t> Θεωρητικές προσεγγίσεις</a:t>
            </a:r>
          </a:p>
        </p:txBody>
      </p:sp>
      <p:sp>
        <p:nvSpPr>
          <p:cNvPr id="6" name="Θέση περιεχομένου 5">
            <a:extLst>
              <a:ext uri="{FF2B5EF4-FFF2-40B4-BE49-F238E27FC236}">
                <a16:creationId xmlns:a16="http://schemas.microsoft.com/office/drawing/2014/main" id="{911FD1E5-980E-78B9-DA9C-A80227FD4096}"/>
              </a:ext>
            </a:extLst>
          </p:cNvPr>
          <p:cNvSpPr>
            <a:spLocks noGrp="1"/>
          </p:cNvSpPr>
          <p:nvPr>
            <p:ph sz="quarter" idx="4"/>
          </p:nvPr>
        </p:nvSpPr>
        <p:spPr>
          <a:xfrm>
            <a:off x="6367272" y="2283914"/>
            <a:ext cx="5200332" cy="2960705"/>
          </a:xfrm>
        </p:spPr>
        <p:txBody>
          <a:bodyPr>
            <a:normAutofit/>
          </a:bodyPr>
          <a:lstStyle/>
          <a:p>
            <a:pPr marL="342900" marR="0" lvl="0" indent="-342900">
              <a:lnSpc>
                <a:spcPct val="150000"/>
              </a:lnSpc>
              <a:spcBef>
                <a:spcPts val="0"/>
              </a:spcBef>
              <a:buFont typeface="Courier New" panose="02070309020205020404" pitchFamily="49" charset="0"/>
              <a:buChar char="o"/>
            </a:pPr>
            <a:r>
              <a:rPr lang="el-GR" sz="2400" dirty="0">
                <a:solidFill>
                  <a:srgbClr val="000000"/>
                </a:solidFill>
                <a:effectLst/>
                <a:ea typeface="Calibri" panose="020F0502020204030204" pitchFamily="34" charset="0"/>
              </a:rPr>
              <a:t>Α</a:t>
            </a:r>
            <a:r>
              <a:rPr lang="en-US" sz="2400" dirty="0" err="1">
                <a:solidFill>
                  <a:srgbClr val="000000"/>
                </a:solidFill>
                <a:effectLst/>
                <a:ea typeface="Calibri" panose="020F0502020204030204" pitchFamily="34" charset="0"/>
              </a:rPr>
              <a:t>ttachment</a:t>
            </a:r>
            <a:r>
              <a:rPr lang="en-US" sz="2400" dirty="0">
                <a:solidFill>
                  <a:srgbClr val="000000"/>
                </a:solidFill>
                <a:effectLst/>
                <a:ea typeface="Calibri" panose="020F0502020204030204" pitchFamily="34" charset="0"/>
              </a:rPr>
              <a:t> Theory</a:t>
            </a:r>
            <a:endParaRPr lang="el-GR" sz="2400" dirty="0">
              <a:solidFill>
                <a:srgbClr val="000000"/>
              </a:solidFill>
              <a:effectLst/>
              <a:ea typeface="Calibri" panose="020F0502020204030204" pitchFamily="34" charset="0"/>
            </a:endParaRPr>
          </a:p>
          <a:p>
            <a:pPr marL="342900" marR="0" lvl="0" indent="-342900">
              <a:lnSpc>
                <a:spcPct val="150000"/>
              </a:lnSpc>
              <a:spcBef>
                <a:spcPts val="0"/>
              </a:spcBef>
              <a:buFont typeface="Courier New" panose="02070309020205020404" pitchFamily="49" charset="0"/>
              <a:buChar char="o"/>
            </a:pPr>
            <a:r>
              <a:rPr lang="el-GR" sz="2400" dirty="0">
                <a:solidFill>
                  <a:srgbClr val="000000"/>
                </a:solidFill>
                <a:effectLst/>
                <a:ea typeface="Calibri" panose="020F0502020204030204" pitchFamily="34" charset="0"/>
              </a:rPr>
              <a:t>Συστημική προσέγγιση </a:t>
            </a:r>
            <a:r>
              <a:rPr lang="en-US" sz="2400" dirty="0">
                <a:solidFill>
                  <a:srgbClr val="000000"/>
                </a:solidFill>
                <a:effectLst/>
                <a:ea typeface="Calibri" panose="020F0502020204030204" pitchFamily="34" charset="0"/>
              </a:rPr>
              <a:t>SCT for Groups</a:t>
            </a:r>
            <a:endParaRPr lang="el-GR" sz="2400" dirty="0">
              <a:solidFill>
                <a:srgbClr val="000000"/>
              </a:solidFill>
              <a:effectLst/>
              <a:ea typeface="Calibri" panose="020F0502020204030204" pitchFamily="34" charset="0"/>
            </a:endParaRPr>
          </a:p>
          <a:p>
            <a:pPr marL="342900" marR="0" lvl="0" indent="-342900">
              <a:lnSpc>
                <a:spcPct val="150000"/>
              </a:lnSpc>
              <a:spcBef>
                <a:spcPts val="0"/>
              </a:spcBef>
              <a:buFont typeface="Courier New" panose="02070309020205020404" pitchFamily="49" charset="0"/>
              <a:buChar char="o"/>
            </a:pPr>
            <a:r>
              <a:rPr lang="el-GR" sz="2400" dirty="0">
                <a:effectLst/>
                <a:ea typeface="Times New Roman" panose="02020603050405020304" pitchFamily="18" charset="0"/>
                <a:cs typeface="Times New Roman" panose="02020603050405020304" pitchFamily="18" charset="0"/>
              </a:rPr>
              <a:t>Ανοιχτός Διάλογος</a:t>
            </a:r>
            <a:endParaRPr lang="el-GR" sz="2400" dirty="0">
              <a:solidFill>
                <a:srgbClr val="000000"/>
              </a:solidFill>
              <a:effectLst/>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endParaRPr lang="el-GR" sz="2200" dirty="0">
              <a:solidFill>
                <a:srgbClr val="000000"/>
              </a:solidFill>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endParaRPr lang="el-GR" sz="2400" dirty="0">
              <a:solidFill>
                <a:srgbClr val="000000"/>
              </a:solidFill>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pPr>
            <a:endParaRPr lang="el-GR" sz="2400" dirty="0">
              <a:solidFill>
                <a:srgbClr val="000000"/>
              </a:solidFill>
              <a:effectLst/>
              <a:ea typeface="Calibri" panose="020F0502020204030204" pitchFamily="34" charset="0"/>
            </a:endParaRPr>
          </a:p>
          <a:p>
            <a:pPr marL="342900" marR="0" lvl="0" indent="-342900">
              <a:spcBef>
                <a:spcPts val="0"/>
              </a:spcBef>
              <a:spcAft>
                <a:spcPts val="0"/>
              </a:spcAft>
              <a:buFont typeface="Wingdings" panose="05000000000000000000" pitchFamily="2" charset="2"/>
              <a:buChar char=""/>
            </a:pPr>
            <a:endParaRPr lang="el-GR" sz="2400" dirty="0">
              <a:solidFill>
                <a:srgbClr val="000000"/>
              </a:solidFill>
              <a:effectLst/>
              <a:ea typeface="Calibri" panose="020F0502020204030204" pitchFamily="34" charset="0"/>
            </a:endParaRPr>
          </a:p>
          <a:p>
            <a:endParaRPr lang="el-GR" dirty="0"/>
          </a:p>
        </p:txBody>
      </p:sp>
      <p:sp>
        <p:nvSpPr>
          <p:cNvPr id="4" name="Θέση αριθμού διαφάνειας 3">
            <a:extLst>
              <a:ext uri="{FF2B5EF4-FFF2-40B4-BE49-F238E27FC236}">
                <a16:creationId xmlns:a16="http://schemas.microsoft.com/office/drawing/2014/main" id="{D160B577-DA02-8C23-59CB-CE8629D1D108}"/>
              </a:ext>
            </a:extLst>
          </p:cNvPr>
          <p:cNvSpPr>
            <a:spLocks noGrp="1"/>
          </p:cNvSpPr>
          <p:nvPr>
            <p:ph type="sldNum" sz="quarter" idx="12"/>
          </p:nvPr>
        </p:nvSpPr>
        <p:spPr/>
        <p:txBody>
          <a:bodyPr/>
          <a:lstStyle/>
          <a:p>
            <a:fld id="{29A67EF4-6AD0-4895-A677-9D84EEBBB660}" type="slidenum">
              <a:rPr lang="el-GR" smtClean="0"/>
              <a:t>3</a:t>
            </a:fld>
            <a:endParaRPr lang="el-GR"/>
          </a:p>
        </p:txBody>
      </p:sp>
    </p:spTree>
    <p:extLst>
      <p:ext uri="{BB962C8B-B14F-4D97-AF65-F5344CB8AC3E}">
        <p14:creationId xmlns:p14="http://schemas.microsoft.com/office/powerpoint/2010/main" val="4121220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B1D1AF-4EF1-D96C-C671-5FACA750FEFF}"/>
              </a:ext>
            </a:extLst>
          </p:cNvPr>
          <p:cNvSpPr txBox="1">
            <a:spLocks noGrp="1"/>
          </p:cNvSpPr>
          <p:nvPr>
            <p:ph type="title"/>
          </p:nvPr>
        </p:nvSpPr>
        <p:spPr>
          <a:xfrm>
            <a:off x="1066803" y="409331"/>
            <a:ext cx="10058400" cy="1009894"/>
          </a:xfrm>
        </p:spPr>
        <p:txBody>
          <a:bodyPr>
            <a:normAutofit/>
          </a:bodyPr>
          <a:lstStyle/>
          <a:p>
            <a:pPr lvl="0"/>
            <a:r>
              <a:rPr lang="en-US" sz="3600" i="1" dirty="0">
                <a:cs typeface="Times New Roman" pitchFamily="18"/>
              </a:rPr>
              <a:t>“Try to get what you want”, </a:t>
            </a:r>
            <a:r>
              <a:rPr lang="en-US" sz="3200" i="1" dirty="0">
                <a:cs typeface="Times New Roman" pitchFamily="18"/>
              </a:rPr>
              <a:t>Y. Agazarian, 2009, Chicago, AGPA</a:t>
            </a:r>
            <a:endParaRPr lang="el-GR" sz="3200" i="1" dirty="0"/>
          </a:p>
        </p:txBody>
      </p:sp>
      <p:sp>
        <p:nvSpPr>
          <p:cNvPr id="3" name="Θέση περιεχομένου 2">
            <a:extLst>
              <a:ext uri="{FF2B5EF4-FFF2-40B4-BE49-F238E27FC236}">
                <a16:creationId xmlns:a16="http://schemas.microsoft.com/office/drawing/2014/main" id="{48655496-D04B-8717-E49F-BDEB3FCCDDD8}"/>
              </a:ext>
            </a:extLst>
          </p:cNvPr>
          <p:cNvSpPr txBox="1">
            <a:spLocks noGrp="1"/>
          </p:cNvSpPr>
          <p:nvPr>
            <p:ph idx="1"/>
          </p:nvPr>
        </p:nvSpPr>
        <p:spPr>
          <a:xfrm>
            <a:off x="945498" y="1683245"/>
            <a:ext cx="10058400" cy="4866848"/>
          </a:xfrm>
        </p:spPr>
        <p:txBody>
          <a:bodyPr/>
          <a:lstStyle/>
          <a:p>
            <a:pPr lvl="0" algn="just">
              <a:lnSpc>
                <a:spcPct val="107000"/>
              </a:lnSpc>
              <a:spcBef>
                <a:spcPts val="0"/>
              </a:spcBef>
              <a:buFont typeface="Courier New" pitchFamily="49"/>
              <a:buChar char="o"/>
              <a:tabLst>
                <a:tab pos="457200" algn="l"/>
              </a:tabLst>
            </a:pPr>
            <a:r>
              <a:rPr lang="en-US" sz="2400" dirty="0">
                <a:cs typeface="Times New Roman" pitchFamily="18"/>
              </a:rPr>
              <a:t> </a:t>
            </a:r>
            <a:r>
              <a:rPr lang="el-GR" sz="2400" dirty="0">
                <a:cs typeface="Times New Roman" pitchFamily="18"/>
              </a:rPr>
              <a:t>Μην περιμένεις να κάνει τη δουλειά για σένα τη ομάδα ή ο άλλος. Αν κάποιος, όντως, πάρει το</a:t>
            </a:r>
            <a:r>
              <a:rPr lang="el-GR" sz="2400" b="1" dirty="0">
                <a:cs typeface="Times New Roman" pitchFamily="18"/>
              </a:rPr>
              <a:t> </a:t>
            </a:r>
            <a:r>
              <a:rPr lang="en-US" sz="2400" b="1" dirty="0">
                <a:cs typeface="Times New Roman" pitchFamily="18"/>
              </a:rPr>
              <a:t>membership</a:t>
            </a:r>
            <a:r>
              <a:rPr lang="el-GR" sz="2400" dirty="0">
                <a:cs typeface="Times New Roman" pitchFamily="18"/>
              </a:rPr>
              <a:t> του σοβαρά, πάντα υπάρχει τρόπος να πεις ό,τι θέλεις και χώρος για ό,τι έχεις  να φέρεις στην ομάδα, και τότε έχεις </a:t>
            </a:r>
            <a:r>
              <a:rPr lang="el-GR" sz="2400" b="1" dirty="0">
                <a:cs typeface="Times New Roman" pitchFamily="18"/>
              </a:rPr>
              <a:t>λίγο περισσότερο από την ομάδα</a:t>
            </a:r>
            <a:r>
              <a:rPr lang="el-GR" sz="2400" dirty="0">
                <a:cs typeface="Times New Roman" pitchFamily="18"/>
              </a:rPr>
              <a:t> που θέλεις, που σου αρέσει. </a:t>
            </a:r>
            <a:r>
              <a:rPr lang="el-GR" sz="2400" b="1" dirty="0">
                <a:cs typeface="Times New Roman" pitchFamily="18"/>
              </a:rPr>
              <a:t> </a:t>
            </a:r>
            <a:endParaRPr lang="en-US" sz="2400" b="1" dirty="0">
              <a:cs typeface="Times New Roman" pitchFamily="18"/>
            </a:endParaRPr>
          </a:p>
          <a:p>
            <a:pPr lvl="0" algn="just">
              <a:lnSpc>
                <a:spcPct val="107000"/>
              </a:lnSpc>
              <a:spcBef>
                <a:spcPts val="0"/>
              </a:spcBef>
              <a:buFont typeface="Courier New" pitchFamily="49"/>
              <a:buChar char="o"/>
              <a:tabLst>
                <a:tab pos="457200" algn="l"/>
              </a:tabLst>
            </a:pPr>
            <a:endParaRPr lang="en-US" sz="2400" b="1" dirty="0">
              <a:cs typeface="Times New Roman" pitchFamily="18"/>
            </a:endParaRPr>
          </a:p>
          <a:p>
            <a:pPr lvl="1" algn="just">
              <a:lnSpc>
                <a:spcPct val="107000"/>
              </a:lnSpc>
              <a:spcBef>
                <a:spcPts val="0"/>
              </a:spcBef>
              <a:buFont typeface="Wingdings" panose="05000000000000000000" pitchFamily="2" charset="2"/>
              <a:buChar char="ü"/>
              <a:tabLst>
                <a:tab pos="457200" algn="l"/>
              </a:tabLst>
            </a:pPr>
            <a:r>
              <a:rPr lang="el-GR" sz="2200" b="1" dirty="0">
                <a:cs typeface="Times New Roman" pitchFamily="18"/>
              </a:rPr>
              <a:t>«</a:t>
            </a:r>
            <a:r>
              <a:rPr lang="el-GR" sz="2200" b="1" i="1" dirty="0">
                <a:cs typeface="Times New Roman" pitchFamily="18"/>
              </a:rPr>
              <a:t>Φτιάξε, με τον τρόπο που θα συμμετάσχεις, την ομάδα που θέλεις για να στηριχτείς»</a:t>
            </a:r>
            <a:r>
              <a:rPr lang="el-GR" sz="2200" b="1" dirty="0">
                <a:cs typeface="Times New Roman" pitchFamily="18"/>
              </a:rPr>
              <a:t>.</a:t>
            </a:r>
            <a:endParaRPr lang="el-GR" sz="2200" dirty="0">
              <a:cs typeface="Times New Roman" pitchFamily="18"/>
            </a:endParaRPr>
          </a:p>
          <a:p>
            <a:pPr marL="0" lvl="0" algn="just">
              <a:lnSpc>
                <a:spcPct val="107000"/>
              </a:lnSpc>
              <a:spcBef>
                <a:spcPts val="0"/>
              </a:spcBef>
            </a:pPr>
            <a:endParaRPr lang="el-GR" sz="2400" dirty="0">
              <a:cs typeface="Times New Roman" pitchFamily="18"/>
            </a:endParaRPr>
          </a:p>
          <a:p>
            <a:pPr lvl="0"/>
            <a:endParaRPr lang="el-GR" dirty="0"/>
          </a:p>
        </p:txBody>
      </p:sp>
      <p:sp>
        <p:nvSpPr>
          <p:cNvPr id="4" name="Θέση αριθμού διαφάνειας 3">
            <a:extLst>
              <a:ext uri="{FF2B5EF4-FFF2-40B4-BE49-F238E27FC236}">
                <a16:creationId xmlns:a16="http://schemas.microsoft.com/office/drawing/2014/main" id="{808561A0-D017-7192-3B10-9E00A1C689D9}"/>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9FC79B9-358A-4740-A615-649BB9953D31}" type="slidenum">
              <a:rPr/>
              <a:t>30</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B86296-B5F5-56AA-40F8-3308EDBDCCE5}"/>
              </a:ext>
            </a:extLst>
          </p:cNvPr>
          <p:cNvSpPr txBox="1">
            <a:spLocks noGrp="1"/>
          </p:cNvSpPr>
          <p:nvPr>
            <p:ph type="title"/>
          </p:nvPr>
        </p:nvSpPr>
        <p:spPr>
          <a:xfrm>
            <a:off x="1066803" y="642594"/>
            <a:ext cx="10058400" cy="542394"/>
          </a:xfrm>
        </p:spPr>
        <p:txBody>
          <a:bodyPr>
            <a:normAutofit fontScale="90000"/>
          </a:bodyPr>
          <a:lstStyle/>
          <a:p>
            <a:pPr lvl="0"/>
            <a:r>
              <a:rPr lang="el-GR" sz="3200">
                <a:solidFill>
                  <a:srgbClr val="000000"/>
                </a:solidFill>
                <a:cs typeface="Times New Roman" pitchFamily="18"/>
              </a:rPr>
              <a:t>Βασικά σημεία της </a:t>
            </a:r>
            <a:r>
              <a:rPr lang="en-US" sz="3200">
                <a:solidFill>
                  <a:srgbClr val="000000"/>
                </a:solidFill>
                <a:cs typeface="Times New Roman" pitchFamily="18"/>
              </a:rPr>
              <a:t>SCT Theory</a:t>
            </a:r>
            <a:br>
              <a:rPr lang="el-GR" sz="3900">
                <a:latin typeface="Calibri" pitchFamily="34"/>
                <a:cs typeface="Times New Roman" pitchFamily="18"/>
              </a:rPr>
            </a:br>
            <a:endParaRPr lang="el-GR" sz="3900"/>
          </a:p>
        </p:txBody>
      </p:sp>
      <p:sp>
        <p:nvSpPr>
          <p:cNvPr id="3" name="Θέση περιεχομένου 2">
            <a:extLst>
              <a:ext uri="{FF2B5EF4-FFF2-40B4-BE49-F238E27FC236}">
                <a16:creationId xmlns:a16="http://schemas.microsoft.com/office/drawing/2014/main" id="{6E4729F8-A786-95F4-9354-AFA731EC6951}"/>
              </a:ext>
            </a:extLst>
          </p:cNvPr>
          <p:cNvSpPr txBox="1">
            <a:spLocks noGrp="1"/>
          </p:cNvSpPr>
          <p:nvPr>
            <p:ph idx="1"/>
          </p:nvPr>
        </p:nvSpPr>
        <p:spPr>
          <a:xfrm>
            <a:off x="768214" y="913787"/>
            <a:ext cx="10680836" cy="5841571"/>
          </a:xfrm>
        </p:spPr>
        <p:txBody>
          <a:bodyPr/>
          <a:lstStyle/>
          <a:p>
            <a:pPr marL="342900" lvl="0" indent="-342900" algn="just">
              <a:lnSpc>
                <a:spcPct val="97000"/>
              </a:lnSpc>
              <a:spcBef>
                <a:spcPts val="0"/>
              </a:spcBef>
              <a:buFont typeface="Courier New" pitchFamily="49"/>
              <a:buChar char="o"/>
            </a:pPr>
            <a:r>
              <a:rPr lang="el-GR" sz="2400" dirty="0">
                <a:cs typeface="Times New Roman" pitchFamily="18"/>
              </a:rPr>
              <a:t>Τα ανθρώπινα συστήματα επιβιώνουν, αναπτύσσονται, αναπτύσσονται, εξελίσσονται και μετασχηματίζονται από το απλό στο πολύπλοκο μέσω μιας </a:t>
            </a:r>
            <a:r>
              <a:rPr lang="el-GR" sz="2400" b="1" dirty="0">
                <a:cs typeface="Times New Roman" pitchFamily="18"/>
              </a:rPr>
              <a:t>εξελικτικής  ικανότητας</a:t>
            </a:r>
            <a:r>
              <a:rPr lang="el-GR" sz="2400" dirty="0">
                <a:cs typeface="Times New Roman" pitchFamily="18"/>
              </a:rPr>
              <a:t>  να αναγνωρίζουν διαφορές και να τις συνθέτουν («</a:t>
            </a:r>
            <a:r>
              <a:rPr lang="en-GB" sz="2400" dirty="0">
                <a:cs typeface="Times New Roman" pitchFamily="18"/>
              </a:rPr>
              <a:t>through a developing ability to recognize differences and integrate them</a:t>
            </a:r>
            <a:r>
              <a:rPr lang="el-GR" sz="2400" dirty="0">
                <a:cs typeface="Times New Roman" pitchFamily="18"/>
              </a:rPr>
              <a:t>»)</a:t>
            </a:r>
            <a:r>
              <a:rPr lang="en-US" sz="2400" dirty="0">
                <a:cs typeface="Times New Roman" pitchFamily="18"/>
              </a:rPr>
              <a:t>,</a:t>
            </a:r>
          </a:p>
          <a:p>
            <a:pPr marL="0" lvl="0" indent="0" algn="just">
              <a:lnSpc>
                <a:spcPct val="97000"/>
              </a:lnSpc>
              <a:spcBef>
                <a:spcPts val="0"/>
              </a:spcBef>
              <a:buNone/>
            </a:pPr>
            <a:r>
              <a:rPr lang="en-US" sz="2400" dirty="0">
                <a:cs typeface="Times New Roman" pitchFamily="18"/>
              </a:rPr>
              <a:t>       </a:t>
            </a:r>
            <a:r>
              <a:rPr lang="el-GR" sz="2400" dirty="0">
                <a:cs typeface="Times New Roman" pitchFamily="18"/>
              </a:rPr>
              <a:t>Π.χ., άτομο- ζευγάρι- ένα παιδί – δύο παιδιά- ευρύτερη/</a:t>
            </a:r>
            <a:r>
              <a:rPr lang="el-GR" sz="2400" dirty="0" err="1">
                <a:cs typeface="Times New Roman" pitchFamily="18"/>
              </a:rPr>
              <a:t>ες</a:t>
            </a:r>
            <a:r>
              <a:rPr lang="el-GR" sz="2400" dirty="0">
                <a:cs typeface="Times New Roman" pitchFamily="18"/>
              </a:rPr>
              <a:t> οικογένειες-</a:t>
            </a:r>
            <a:r>
              <a:rPr lang="en-US" sz="2400" dirty="0">
                <a:cs typeface="Times New Roman" pitchFamily="18"/>
              </a:rPr>
              <a:t>    </a:t>
            </a:r>
          </a:p>
          <a:p>
            <a:pPr marL="0" lvl="0" indent="0" algn="just">
              <a:lnSpc>
                <a:spcPct val="97000"/>
              </a:lnSpc>
              <a:spcBef>
                <a:spcPts val="0"/>
              </a:spcBef>
              <a:buNone/>
            </a:pPr>
            <a:r>
              <a:rPr lang="en-US" sz="2400" dirty="0">
                <a:cs typeface="Times New Roman" pitchFamily="18"/>
              </a:rPr>
              <a:t>       </a:t>
            </a:r>
            <a:r>
              <a:rPr lang="el-GR" sz="2400" dirty="0">
                <a:cs typeface="Times New Roman" pitchFamily="18"/>
              </a:rPr>
              <a:t>φίλοι, </a:t>
            </a:r>
            <a:r>
              <a:rPr lang="el-GR" sz="2400" dirty="0" err="1">
                <a:cs typeface="Times New Roman" pitchFamily="18"/>
              </a:rPr>
              <a:t>κ.λπ</a:t>
            </a:r>
            <a:r>
              <a:rPr lang="el-GR" sz="2400" dirty="0">
                <a:cs typeface="Times New Roman" pitchFamily="18"/>
              </a:rPr>
              <a:t> </a:t>
            </a:r>
            <a:endParaRPr lang="en-US" sz="2400" dirty="0">
              <a:cs typeface="Times New Roman" pitchFamily="18"/>
            </a:endParaRPr>
          </a:p>
          <a:p>
            <a:pPr marL="0" lvl="0" algn="just">
              <a:lnSpc>
                <a:spcPct val="97000"/>
              </a:lnSpc>
              <a:spcBef>
                <a:spcPts val="0"/>
              </a:spcBef>
            </a:pPr>
            <a:endParaRPr lang="en-US" sz="2400" dirty="0">
              <a:cs typeface="Times New Roman" pitchFamily="18"/>
            </a:endParaRPr>
          </a:p>
          <a:p>
            <a:pPr marL="708660" lvl="2" indent="-342900" algn="just">
              <a:lnSpc>
                <a:spcPct val="97000"/>
              </a:lnSpc>
              <a:spcBef>
                <a:spcPts val="0"/>
              </a:spcBef>
              <a:buFont typeface="Wingdings" panose="05000000000000000000" pitchFamily="2" charset="2"/>
              <a:buChar char="Ø"/>
            </a:pPr>
            <a:r>
              <a:rPr lang="el-GR" sz="2000" dirty="0">
                <a:cs typeface="Times New Roman" pitchFamily="18"/>
              </a:rPr>
              <a:t>Η εκπαίδευση </a:t>
            </a:r>
            <a:r>
              <a:rPr lang="en-GB" sz="2000" dirty="0">
                <a:cs typeface="Times New Roman" pitchFamily="18"/>
              </a:rPr>
              <a:t>Systems</a:t>
            </a:r>
            <a:r>
              <a:rPr lang="el-GR" sz="2000" dirty="0">
                <a:cs typeface="Times New Roman" pitchFamily="18"/>
              </a:rPr>
              <a:t>-</a:t>
            </a:r>
            <a:r>
              <a:rPr lang="en-GB" sz="2000" dirty="0" err="1">
                <a:cs typeface="Times New Roman" pitchFamily="18"/>
              </a:rPr>
              <a:t>Centered</a:t>
            </a:r>
            <a:r>
              <a:rPr lang="el-GR" sz="2000" dirty="0">
                <a:cs typeface="Times New Roman" pitchFamily="18"/>
              </a:rPr>
              <a:t> εκπαιδεύει στο πώς να </a:t>
            </a:r>
            <a:r>
              <a:rPr lang="el-GR" sz="2000" b="1" dirty="0">
                <a:cs typeface="Times New Roman" pitchFamily="18"/>
              </a:rPr>
              <a:t>κατανοείς</a:t>
            </a:r>
            <a:r>
              <a:rPr lang="el-GR" sz="2000" dirty="0">
                <a:cs typeface="Times New Roman" pitchFamily="18"/>
              </a:rPr>
              <a:t> και να μπορείς </a:t>
            </a:r>
            <a:r>
              <a:rPr lang="el-GR" sz="2000" b="1" dirty="0">
                <a:cs typeface="Times New Roman" pitchFamily="18"/>
              </a:rPr>
              <a:t>επηρεάζεις </a:t>
            </a:r>
            <a:r>
              <a:rPr lang="el-GR" sz="2000" dirty="0">
                <a:cs typeface="Times New Roman" pitchFamily="18"/>
              </a:rPr>
              <a:t>τα ανθρώπινα συστήματα, στα οποία συμμετέχεις, και πώς να βλέπεις τον </a:t>
            </a:r>
            <a:r>
              <a:rPr lang="el-GR" sz="2000" b="1" dirty="0">
                <a:cs typeface="Times New Roman" pitchFamily="18"/>
              </a:rPr>
              <a:t>ρόλο </a:t>
            </a:r>
            <a:r>
              <a:rPr lang="el-GR" sz="2000" dirty="0">
                <a:cs typeface="Times New Roman" pitchFamily="18"/>
              </a:rPr>
              <a:t>κάποιου ως </a:t>
            </a:r>
            <a:r>
              <a:rPr lang="el-GR" sz="2000" b="1" dirty="0">
                <a:cs typeface="Times New Roman" pitchFamily="18"/>
              </a:rPr>
              <a:t>μεσολαβητή στην αλλαγή</a:t>
            </a:r>
            <a:r>
              <a:rPr lang="el-GR" sz="2000" dirty="0">
                <a:cs typeface="Times New Roman" pitchFamily="18"/>
              </a:rPr>
              <a:t>, και σε σχέση με τον εαυτό του και σε σχέση με τους άλλους ανθρώπους. Δηλαδή, μαθαίνεις πώς το </a:t>
            </a:r>
            <a:r>
              <a:rPr lang="en-US" sz="2000" dirty="0">
                <a:cs typeface="Times New Roman" pitchFamily="18"/>
              </a:rPr>
              <a:t>mind</a:t>
            </a:r>
            <a:r>
              <a:rPr lang="el-GR" sz="2000" dirty="0">
                <a:cs typeface="Times New Roman" pitchFamily="18"/>
              </a:rPr>
              <a:t> (νους) έχει να διδάξει τον εγκέφαλο (</a:t>
            </a:r>
            <a:r>
              <a:rPr lang="en-US" sz="2000" dirty="0">
                <a:cs typeface="Times New Roman" pitchFamily="18"/>
              </a:rPr>
              <a:t>brain</a:t>
            </a:r>
            <a:r>
              <a:rPr lang="el-GR" sz="2000" dirty="0">
                <a:cs typeface="Times New Roman" pitchFamily="18"/>
              </a:rPr>
              <a:t>) πώς να ζει και να αντιδρά στο παρόν. Αλλιώς ο εγκέφαλος ως άθροισμα τριών εγκεφάλων (</a:t>
            </a:r>
            <a:r>
              <a:rPr lang="en-US" sz="2000" dirty="0">
                <a:cs typeface="Times New Roman" pitchFamily="18"/>
              </a:rPr>
              <a:t>reptilian</a:t>
            </a:r>
            <a:r>
              <a:rPr lang="el-GR" sz="2000" dirty="0">
                <a:cs typeface="Times New Roman" pitchFamily="18"/>
              </a:rPr>
              <a:t>, </a:t>
            </a:r>
            <a:r>
              <a:rPr lang="en-US" sz="2000" dirty="0">
                <a:cs typeface="Times New Roman" pitchFamily="18"/>
              </a:rPr>
              <a:t>mammal</a:t>
            </a:r>
            <a:r>
              <a:rPr lang="el-GR" sz="2000" dirty="0">
                <a:cs typeface="Times New Roman" pitchFamily="18"/>
              </a:rPr>
              <a:t>, </a:t>
            </a:r>
            <a:r>
              <a:rPr lang="en-US" sz="2000" dirty="0">
                <a:cs typeface="Times New Roman" pitchFamily="18"/>
              </a:rPr>
              <a:t>neocortex</a:t>
            </a:r>
            <a:r>
              <a:rPr lang="el-GR" sz="2000" dirty="0">
                <a:cs typeface="Times New Roman" pitchFamily="18"/>
              </a:rPr>
              <a:t>) δεν το ξέρει αυτό από μόνος του.</a:t>
            </a:r>
          </a:p>
          <a:p>
            <a:pPr marL="0" lvl="0" indent="0" algn="just">
              <a:lnSpc>
                <a:spcPct val="97000"/>
              </a:lnSpc>
              <a:spcBef>
                <a:spcPts val="0"/>
              </a:spcBef>
              <a:buNone/>
            </a:pPr>
            <a:endParaRPr lang="el-GR" sz="2400" dirty="0">
              <a:cs typeface="Times New Roman" pitchFamily="18"/>
            </a:endParaRPr>
          </a:p>
          <a:p>
            <a:pPr lvl="0">
              <a:lnSpc>
                <a:spcPct val="90000"/>
              </a:lnSpc>
            </a:pPr>
            <a:endParaRPr lang="el-GR" dirty="0"/>
          </a:p>
        </p:txBody>
      </p:sp>
      <p:sp>
        <p:nvSpPr>
          <p:cNvPr id="4" name="Θέση αριθμού διαφάνειας 3">
            <a:extLst>
              <a:ext uri="{FF2B5EF4-FFF2-40B4-BE49-F238E27FC236}">
                <a16:creationId xmlns:a16="http://schemas.microsoft.com/office/drawing/2014/main" id="{7CAF2BFE-12CE-4F14-8B98-1B3394D2D54D}"/>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3FB1E9-1F58-45AA-8B08-0F26F889B757}" type="slidenum">
              <a:t>31</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BE4963-E399-5201-5485-272519D73FCB}"/>
              </a:ext>
            </a:extLst>
          </p:cNvPr>
          <p:cNvSpPr txBox="1">
            <a:spLocks noGrp="1"/>
          </p:cNvSpPr>
          <p:nvPr>
            <p:ph type="title"/>
          </p:nvPr>
        </p:nvSpPr>
        <p:spPr>
          <a:xfrm>
            <a:off x="1066803" y="642594"/>
            <a:ext cx="10058400" cy="495741"/>
          </a:xfrm>
        </p:spPr>
        <p:txBody>
          <a:bodyPr>
            <a:normAutofit fontScale="90000"/>
          </a:bodyPr>
          <a:lstStyle/>
          <a:p>
            <a:pPr lvl="0"/>
            <a:r>
              <a:rPr lang="en-US" sz="3200" dirty="0">
                <a:cs typeface="Times New Roman" pitchFamily="18"/>
              </a:rPr>
              <a:t>Join - Separation - Individuation </a:t>
            </a:r>
            <a:endParaRPr lang="el-GR" sz="3900" dirty="0"/>
          </a:p>
        </p:txBody>
      </p:sp>
      <p:sp>
        <p:nvSpPr>
          <p:cNvPr id="3" name="Θέση περιεχομένου 2">
            <a:extLst>
              <a:ext uri="{FF2B5EF4-FFF2-40B4-BE49-F238E27FC236}">
                <a16:creationId xmlns:a16="http://schemas.microsoft.com/office/drawing/2014/main" id="{265082E8-3892-FF56-4670-B0BD493980BB}"/>
              </a:ext>
            </a:extLst>
          </p:cNvPr>
          <p:cNvSpPr txBox="1">
            <a:spLocks noGrp="1"/>
          </p:cNvSpPr>
          <p:nvPr>
            <p:ph idx="1"/>
          </p:nvPr>
        </p:nvSpPr>
        <p:spPr>
          <a:xfrm>
            <a:off x="758887" y="1138336"/>
            <a:ext cx="10661588" cy="5477073"/>
          </a:xfrm>
        </p:spPr>
        <p:txBody>
          <a:bodyPr/>
          <a:lstStyle/>
          <a:p>
            <a:pPr lvl="0" algn="just">
              <a:lnSpc>
                <a:spcPct val="97000"/>
              </a:lnSpc>
              <a:spcBef>
                <a:spcPts val="0"/>
              </a:spcBef>
              <a:buFont typeface="Courier New" panose="02070309020205020404" pitchFamily="49" charset="0"/>
              <a:buChar char="o"/>
            </a:pPr>
            <a:r>
              <a:rPr lang="el-GR" sz="2200" dirty="0">
                <a:cs typeface="Times New Roman" pitchFamily="18"/>
              </a:rPr>
              <a:t>Το να συστηθείς αμέσως σε μια ομάδα με ό,τι κουβαλάς ως τώρα (με τις μέχρι τώρα «αποσκευές») φτιάχνει αμέσως ιεραρχία. Το να μάθεις κάτι για σένα νέο</a:t>
            </a:r>
            <a:r>
              <a:rPr lang="en-US" sz="2200" dirty="0">
                <a:cs typeface="Times New Roman" pitchFamily="18"/>
              </a:rPr>
              <a:t> </a:t>
            </a:r>
            <a:r>
              <a:rPr lang="el-GR" sz="2200" b="1" dirty="0">
                <a:cs typeface="Times New Roman" pitchFamily="18"/>
              </a:rPr>
              <a:t>μέσα στην ομάδα</a:t>
            </a:r>
            <a:r>
              <a:rPr lang="el-GR" sz="2200" dirty="0">
                <a:cs typeface="Times New Roman" pitchFamily="18"/>
              </a:rPr>
              <a:t>, έχει ένα νόημα. </a:t>
            </a:r>
            <a:endParaRPr lang="en-US" sz="2200" dirty="0">
              <a:cs typeface="Times New Roman" pitchFamily="18"/>
            </a:endParaRPr>
          </a:p>
          <a:p>
            <a:pPr marL="0" lvl="0" indent="0" algn="just">
              <a:lnSpc>
                <a:spcPct val="97000"/>
              </a:lnSpc>
              <a:spcBef>
                <a:spcPts val="0"/>
              </a:spcBef>
              <a:buNone/>
            </a:pPr>
            <a:endParaRPr lang="el-GR" sz="2200" dirty="0">
              <a:cs typeface="Times New Roman" pitchFamily="18"/>
            </a:endParaRPr>
          </a:p>
          <a:p>
            <a:pPr marL="342900" lvl="0" indent="-342900" algn="just">
              <a:lnSpc>
                <a:spcPct val="97000"/>
              </a:lnSpc>
              <a:spcBef>
                <a:spcPts val="0"/>
              </a:spcBef>
              <a:buFont typeface="Courier New" pitchFamily="49"/>
              <a:buChar char="o"/>
            </a:pPr>
            <a:r>
              <a:rPr lang="el-GR" sz="2200" b="1" dirty="0">
                <a:cs typeface="Times New Roman" pitchFamily="18"/>
              </a:rPr>
              <a:t>Διεργασία (</a:t>
            </a:r>
            <a:r>
              <a:rPr lang="en-US" sz="2200" b="1" dirty="0">
                <a:cs typeface="Times New Roman" pitchFamily="18"/>
              </a:rPr>
              <a:t>process</a:t>
            </a:r>
            <a:r>
              <a:rPr lang="el-GR" sz="2200" b="1" dirty="0">
                <a:cs typeface="Times New Roman" pitchFamily="18"/>
              </a:rPr>
              <a:t>) σύνδεσης</a:t>
            </a:r>
            <a:r>
              <a:rPr lang="el-GR" sz="2200" dirty="0">
                <a:cs typeface="Times New Roman" pitchFamily="18"/>
              </a:rPr>
              <a:t>: Πρώτα, κάνεις </a:t>
            </a:r>
            <a:r>
              <a:rPr lang="en-US" sz="2200" dirty="0" err="1">
                <a:cs typeface="Times New Roman" pitchFamily="18"/>
              </a:rPr>
              <a:t>joing</a:t>
            </a:r>
            <a:r>
              <a:rPr lang="el-GR" sz="2200" dirty="0">
                <a:cs typeface="Times New Roman" pitchFamily="18"/>
              </a:rPr>
              <a:t>/συνδέεσαι με τον άλλο, για </a:t>
            </a:r>
            <a:r>
              <a:rPr lang="el-GR" sz="2200" dirty="0" err="1">
                <a:cs typeface="Times New Roman" pitchFamily="18"/>
              </a:rPr>
              <a:t>παράδεγμα</a:t>
            </a:r>
            <a:r>
              <a:rPr lang="el-GR" sz="2200" dirty="0">
                <a:cs typeface="Times New Roman" pitchFamily="18"/>
              </a:rPr>
              <a:t>, </a:t>
            </a:r>
            <a:r>
              <a:rPr lang="el-GR" sz="2200" i="1" dirty="0">
                <a:cs typeface="Times New Roman" pitchFamily="18"/>
              </a:rPr>
              <a:t>«είπες ότι…, ένιωσες ότι σε κατάλαβα;</a:t>
            </a:r>
            <a:r>
              <a:rPr lang="el-GR" sz="2200" dirty="0">
                <a:cs typeface="Times New Roman" pitchFamily="18"/>
              </a:rPr>
              <a:t>» (ρωτάς για να βεβαιωθείς), κ.τ.λ., δηλαδή, αντιδράς πρώτα ως εαυτός-μέλος μιας ομάδας, και μετά </a:t>
            </a:r>
            <a:r>
              <a:rPr lang="el-GR" sz="2200" i="1" dirty="0">
                <a:cs typeface="Times New Roman" pitchFamily="18"/>
              </a:rPr>
              <a:t>«Ι- Εγώ», δηλαδή, «εγώ θέλω να πω ότι …»</a:t>
            </a:r>
            <a:r>
              <a:rPr lang="el-GR" sz="2200" dirty="0">
                <a:cs typeface="Times New Roman" pitchFamily="18"/>
              </a:rPr>
              <a:t>.  </a:t>
            </a:r>
            <a:endParaRPr lang="en-US" sz="2200" dirty="0">
              <a:cs typeface="Times New Roman" pitchFamily="18"/>
            </a:endParaRPr>
          </a:p>
          <a:p>
            <a:pPr lvl="1" algn="just">
              <a:lnSpc>
                <a:spcPct val="97000"/>
              </a:lnSpc>
              <a:spcBef>
                <a:spcPts val="0"/>
              </a:spcBef>
              <a:buFont typeface="Wingdings" panose="05000000000000000000" pitchFamily="2" charset="2"/>
              <a:buChar char="§"/>
            </a:pPr>
            <a:r>
              <a:rPr lang="el-GR" sz="2000" dirty="0">
                <a:cs typeface="Times New Roman" pitchFamily="18"/>
              </a:rPr>
              <a:t>Δηλαδή: </a:t>
            </a:r>
            <a:endParaRPr lang="en-US" sz="2000" dirty="0">
              <a:cs typeface="Times New Roman" pitchFamily="18"/>
            </a:endParaRPr>
          </a:p>
          <a:p>
            <a:pPr marL="1005840" lvl="2" indent="-457200" algn="just">
              <a:lnSpc>
                <a:spcPct val="97000"/>
              </a:lnSpc>
              <a:spcBef>
                <a:spcPts val="0"/>
              </a:spcBef>
              <a:buAutoNum type="arabicPeriod"/>
            </a:pPr>
            <a:r>
              <a:rPr lang="el-GR" sz="2000" dirty="0">
                <a:cs typeface="Times New Roman" pitchFamily="18"/>
              </a:rPr>
              <a:t>Συνδέεσαι</a:t>
            </a:r>
            <a:endParaRPr lang="en-US" sz="2000" dirty="0">
              <a:cs typeface="Times New Roman" pitchFamily="18"/>
            </a:endParaRPr>
          </a:p>
          <a:p>
            <a:pPr marL="1005840" lvl="2" indent="-457200" algn="just">
              <a:lnSpc>
                <a:spcPct val="97000"/>
              </a:lnSpc>
              <a:spcBef>
                <a:spcPts val="0"/>
              </a:spcBef>
              <a:buAutoNum type="arabicPeriod"/>
            </a:pPr>
            <a:r>
              <a:rPr lang="el-GR" sz="2000" dirty="0">
                <a:cs typeface="Times New Roman" pitchFamily="18"/>
              </a:rPr>
              <a:t>Βεβαιώνεσαι ότι συνδέθηκες (κοιτάς μόνο τον άλλο)</a:t>
            </a:r>
            <a:endParaRPr lang="en-US" sz="2000" dirty="0">
              <a:cs typeface="Times New Roman" pitchFamily="18"/>
            </a:endParaRPr>
          </a:p>
          <a:p>
            <a:pPr marL="1005840" lvl="2" indent="-457200" algn="just">
              <a:lnSpc>
                <a:spcPct val="97000"/>
              </a:lnSpc>
              <a:spcBef>
                <a:spcPts val="0"/>
              </a:spcBef>
              <a:buAutoNum type="arabicPeriod"/>
            </a:pPr>
            <a:r>
              <a:rPr lang="el-GR" sz="2000" dirty="0">
                <a:cs typeface="Times New Roman" pitchFamily="18"/>
              </a:rPr>
              <a:t>Εγκαταλείπεις τη σύνδεση με τον άλλο και μιλάς ως υποκείμενο στην ομάδα. </a:t>
            </a:r>
          </a:p>
          <a:p>
            <a:pPr lvl="3" algn="just">
              <a:lnSpc>
                <a:spcPct val="97000"/>
              </a:lnSpc>
              <a:spcBef>
                <a:spcPts val="0"/>
              </a:spcBef>
              <a:buSzPts val="1999"/>
              <a:buFont typeface="Wingdings" panose="05000000000000000000" pitchFamily="2" charset="2"/>
              <a:buChar char="ü"/>
            </a:pPr>
            <a:r>
              <a:rPr lang="en-US" sz="2000" dirty="0" err="1">
                <a:cs typeface="Times New Roman" pitchFamily="18"/>
              </a:rPr>
              <a:t>joing</a:t>
            </a:r>
            <a:r>
              <a:rPr lang="el-GR" sz="2000" dirty="0">
                <a:cs typeface="Times New Roman" pitchFamily="18"/>
              </a:rPr>
              <a:t>/ σύνδεση</a:t>
            </a:r>
          </a:p>
          <a:p>
            <a:pPr lvl="3" algn="just">
              <a:lnSpc>
                <a:spcPct val="97000"/>
              </a:lnSpc>
              <a:spcBef>
                <a:spcPts val="0"/>
              </a:spcBef>
              <a:buSzPts val="1999"/>
              <a:buFont typeface="Wingdings" panose="05000000000000000000" pitchFamily="2" charset="2"/>
              <a:buChar char="ü"/>
            </a:pPr>
            <a:r>
              <a:rPr lang="en-US" sz="2000" dirty="0">
                <a:cs typeface="Times New Roman" pitchFamily="18"/>
              </a:rPr>
              <a:t>separation/ </a:t>
            </a:r>
            <a:r>
              <a:rPr lang="el-GR" sz="2000" dirty="0">
                <a:cs typeface="Times New Roman" pitchFamily="18"/>
              </a:rPr>
              <a:t>αποχωρισμός</a:t>
            </a:r>
          </a:p>
          <a:p>
            <a:pPr lvl="3" algn="just">
              <a:lnSpc>
                <a:spcPct val="97000"/>
              </a:lnSpc>
              <a:spcBef>
                <a:spcPts val="0"/>
              </a:spcBef>
              <a:buSzPts val="1999"/>
              <a:buFont typeface="Wingdings" panose="05000000000000000000" pitchFamily="2" charset="2"/>
              <a:buChar char="ü"/>
            </a:pPr>
            <a:r>
              <a:rPr lang="en-US" sz="2000" dirty="0">
                <a:cs typeface="Times New Roman" pitchFamily="18"/>
              </a:rPr>
              <a:t>be yourself</a:t>
            </a:r>
            <a:r>
              <a:rPr lang="el-GR" sz="2000" dirty="0">
                <a:cs typeface="Times New Roman" pitchFamily="18"/>
              </a:rPr>
              <a:t>/ είσαι/μένεις στον εαυτό σου</a:t>
            </a:r>
          </a:p>
          <a:p>
            <a:pPr lvl="3" algn="just">
              <a:lnSpc>
                <a:spcPct val="97000"/>
              </a:lnSpc>
              <a:spcBef>
                <a:spcPts val="0"/>
              </a:spcBef>
              <a:buSzPts val="1999"/>
              <a:buFont typeface="Wingdings" panose="05000000000000000000" pitchFamily="2" charset="2"/>
              <a:buChar char="ü"/>
            </a:pPr>
            <a:r>
              <a:rPr lang="en-US" sz="2000" dirty="0">
                <a:cs typeface="Times New Roman" pitchFamily="18"/>
              </a:rPr>
              <a:t>give something to the group</a:t>
            </a:r>
            <a:r>
              <a:rPr lang="el-GR" sz="2000" dirty="0">
                <a:cs typeface="Times New Roman" pitchFamily="18"/>
              </a:rPr>
              <a:t>/ δίνεις ό,τι δικό σου στην ομάδα</a:t>
            </a:r>
          </a:p>
          <a:p>
            <a:pPr lvl="3" algn="just">
              <a:lnSpc>
                <a:spcPct val="97000"/>
              </a:lnSpc>
              <a:spcBef>
                <a:spcPts val="0"/>
              </a:spcBef>
              <a:buSzPts val="1999"/>
              <a:buFont typeface="Wingdings" panose="05000000000000000000" pitchFamily="2" charset="2"/>
              <a:buChar char="ü"/>
            </a:pPr>
            <a:r>
              <a:rPr lang="en-US" sz="2000" b="1" dirty="0">
                <a:cs typeface="Times New Roman" pitchFamily="18"/>
              </a:rPr>
              <a:t>invite to subgrouping “anybody/</a:t>
            </a:r>
            <a:r>
              <a:rPr lang="en-US" sz="2000" b="1" dirty="0" err="1">
                <a:cs typeface="Times New Roman" pitchFamily="18"/>
              </a:rPr>
              <a:t>anyoneelse</a:t>
            </a:r>
            <a:r>
              <a:rPr lang="en-US" sz="2000" b="1" dirty="0">
                <a:cs typeface="Times New Roman" pitchFamily="18"/>
              </a:rPr>
              <a:t>?”/ </a:t>
            </a:r>
            <a:r>
              <a:rPr lang="el-GR" sz="2000" b="1" dirty="0">
                <a:solidFill>
                  <a:srgbClr val="FF0000"/>
                </a:solidFill>
                <a:cs typeface="Times New Roman" pitchFamily="18"/>
              </a:rPr>
              <a:t>«Κανένας άλλος:», </a:t>
            </a:r>
            <a:r>
              <a:rPr lang="el-GR" sz="2000" dirty="0">
                <a:cs typeface="Times New Roman" pitchFamily="18"/>
              </a:rPr>
              <a:t>δηλαδή καλείς να συντροφευθείς.</a:t>
            </a:r>
          </a:p>
          <a:p>
            <a:pPr lvl="0">
              <a:lnSpc>
                <a:spcPct val="90000"/>
              </a:lnSpc>
            </a:pPr>
            <a:endParaRPr lang="el-GR" sz="1500" dirty="0"/>
          </a:p>
        </p:txBody>
      </p:sp>
      <p:sp>
        <p:nvSpPr>
          <p:cNvPr id="4" name="Θέση αριθμού διαφάνειας 3">
            <a:extLst>
              <a:ext uri="{FF2B5EF4-FFF2-40B4-BE49-F238E27FC236}">
                <a16:creationId xmlns:a16="http://schemas.microsoft.com/office/drawing/2014/main" id="{8210F49A-1477-6AA2-9357-207933670E21}"/>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77E988-158B-47FE-B564-C047F2AB5644}" type="slidenum">
              <a:t>32</a:t>
            </a:fld>
            <a:endParaRPr lang="el-GR" sz="1000" b="0" i="0" u="none" strike="noStrike" kern="1200" cap="none" spc="0" baseline="0">
              <a:solidFill>
                <a:srgbClr val="404040"/>
              </a:solidFill>
              <a:uFillTx/>
              <a:latin typeface="Century Gothic"/>
            </a:endParaRPr>
          </a:p>
        </p:txBody>
      </p:sp>
      <p:cxnSp>
        <p:nvCxnSpPr>
          <p:cNvPr id="6" name="Ευθύγραμμο βέλος σύνδεσης 5">
            <a:extLst>
              <a:ext uri="{FF2B5EF4-FFF2-40B4-BE49-F238E27FC236}">
                <a16:creationId xmlns:a16="http://schemas.microsoft.com/office/drawing/2014/main" id="{A520AF6C-3BE3-05E7-EA29-3C1ADC8FF599}"/>
              </a:ext>
            </a:extLst>
          </p:cNvPr>
          <p:cNvCxnSpPr/>
          <p:nvPr/>
        </p:nvCxnSpPr>
        <p:spPr>
          <a:xfrm flipH="1" flipV="1">
            <a:off x="2714625" y="552450"/>
            <a:ext cx="152400" cy="95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E26281-B3AA-E8EF-9695-CA02CD4DFA9A}"/>
              </a:ext>
            </a:extLst>
          </p:cNvPr>
          <p:cNvSpPr txBox="1">
            <a:spLocks noGrp="1"/>
          </p:cNvSpPr>
          <p:nvPr>
            <p:ph type="title"/>
          </p:nvPr>
        </p:nvSpPr>
        <p:spPr>
          <a:xfrm>
            <a:off x="1066803" y="642594"/>
            <a:ext cx="10058400" cy="579720"/>
          </a:xfrm>
        </p:spPr>
        <p:txBody>
          <a:bodyPr>
            <a:normAutofit fontScale="90000"/>
          </a:bodyPr>
          <a:lstStyle/>
          <a:p>
            <a:pPr lvl="0"/>
            <a:r>
              <a:rPr lang="en-US" sz="3200">
                <a:cs typeface="Times New Roman" pitchFamily="18"/>
              </a:rPr>
              <a:t>Process</a:t>
            </a:r>
            <a:r>
              <a:rPr lang="el-GR" sz="3200">
                <a:cs typeface="Times New Roman" pitchFamily="18"/>
              </a:rPr>
              <a:t> σύνδεσης</a:t>
            </a:r>
            <a:r>
              <a:rPr lang="en-US" sz="3900" b="1">
                <a:cs typeface="Times New Roman" pitchFamily="18"/>
              </a:rPr>
              <a:t> </a:t>
            </a:r>
            <a:endParaRPr lang="el-GR" sz="3900"/>
          </a:p>
        </p:txBody>
      </p:sp>
      <p:sp>
        <p:nvSpPr>
          <p:cNvPr id="3" name="Θέση περιεχομένου 2">
            <a:extLst>
              <a:ext uri="{FF2B5EF4-FFF2-40B4-BE49-F238E27FC236}">
                <a16:creationId xmlns:a16="http://schemas.microsoft.com/office/drawing/2014/main" id="{D7D8EE9F-AD90-2761-9963-2B628745731A}"/>
              </a:ext>
            </a:extLst>
          </p:cNvPr>
          <p:cNvSpPr txBox="1">
            <a:spLocks noGrp="1"/>
          </p:cNvSpPr>
          <p:nvPr>
            <p:ph idx="1"/>
          </p:nvPr>
        </p:nvSpPr>
        <p:spPr>
          <a:xfrm>
            <a:off x="870856" y="1463040"/>
            <a:ext cx="10624459" cy="4752366"/>
          </a:xfrm>
        </p:spPr>
        <p:txBody>
          <a:bodyPr/>
          <a:lstStyle/>
          <a:p>
            <a:pPr marL="457200" lvl="0" indent="-457200">
              <a:buAutoNum type="arabicPeriod"/>
            </a:pPr>
            <a:r>
              <a:rPr lang="en-US" sz="2400" dirty="0">
                <a:cs typeface="Times New Roman" pitchFamily="18"/>
              </a:rPr>
              <a:t>H </a:t>
            </a:r>
            <a:r>
              <a:rPr lang="el-GR" sz="2400" dirty="0">
                <a:cs typeface="Times New Roman" pitchFamily="18"/>
              </a:rPr>
              <a:t>εμπειρία του να συνδέεσαι. </a:t>
            </a:r>
            <a:endParaRPr lang="en-US" sz="2400" dirty="0">
              <a:cs typeface="Times New Roman" pitchFamily="18"/>
            </a:endParaRPr>
          </a:p>
          <a:p>
            <a:pPr marL="457200" lvl="0" indent="-457200">
              <a:buAutoNum type="arabicPeriod"/>
            </a:pPr>
            <a:r>
              <a:rPr lang="en-US" sz="2400" dirty="0">
                <a:cs typeface="Times New Roman" pitchFamily="18"/>
              </a:rPr>
              <a:t>H </a:t>
            </a:r>
            <a:r>
              <a:rPr lang="el-GR" sz="2400" dirty="0">
                <a:cs typeface="Times New Roman" pitchFamily="18"/>
              </a:rPr>
              <a:t>εμπειρία του να αποχωρίζεσαι για να «πας» στον άλλο, στην ομάδα, κ.λπ.</a:t>
            </a:r>
            <a:r>
              <a:rPr lang="en-US" sz="2400" dirty="0">
                <a:cs typeface="Times New Roman" pitchFamily="18"/>
              </a:rPr>
              <a:t>, </a:t>
            </a:r>
            <a:r>
              <a:rPr lang="el-GR" sz="2400" dirty="0">
                <a:cs typeface="Times New Roman" pitchFamily="18"/>
              </a:rPr>
              <a:t>στην </a:t>
            </a:r>
            <a:r>
              <a:rPr lang="el-GR" sz="2400" b="1" dirty="0">
                <a:cs typeface="Times New Roman" pitchFamily="18"/>
              </a:rPr>
              <a:t>ευρύτερη ομάδα</a:t>
            </a:r>
            <a:r>
              <a:rPr lang="el-GR" sz="2400" dirty="0">
                <a:cs typeface="Times New Roman" pitchFamily="18"/>
              </a:rPr>
              <a:t> </a:t>
            </a:r>
            <a:endParaRPr lang="en-US" sz="2400" dirty="0">
              <a:cs typeface="Times New Roman" pitchFamily="18"/>
            </a:endParaRPr>
          </a:p>
          <a:p>
            <a:pPr lvl="1">
              <a:buFont typeface="Wingdings" panose="05000000000000000000" pitchFamily="2" charset="2"/>
              <a:buChar char="ü"/>
            </a:pPr>
            <a:r>
              <a:rPr lang="el-GR" sz="2000" dirty="0">
                <a:cs typeface="Times New Roman" pitchFamily="18"/>
              </a:rPr>
              <a:t>Αλλιώς «κολλάς» σε μια δυάδα (</a:t>
            </a:r>
            <a:r>
              <a:rPr lang="en-US" sz="2000" dirty="0">
                <a:cs typeface="Times New Roman" pitchFamily="18"/>
              </a:rPr>
              <a:t>pairing</a:t>
            </a:r>
            <a:r>
              <a:rPr lang="el-GR" sz="2000" dirty="0">
                <a:cs typeface="Times New Roman" pitchFamily="18"/>
              </a:rPr>
              <a:t>) που θα κάνει «αεροπειρατεία» στο σύστημα</a:t>
            </a:r>
            <a:r>
              <a:rPr lang="el-GR" sz="2400" dirty="0">
                <a:cs typeface="Times New Roman" pitchFamily="18"/>
              </a:rPr>
              <a:t>. </a:t>
            </a:r>
          </a:p>
          <a:p>
            <a:pPr lvl="0"/>
            <a:endParaRPr lang="el-GR" dirty="0"/>
          </a:p>
        </p:txBody>
      </p:sp>
      <p:sp>
        <p:nvSpPr>
          <p:cNvPr id="4" name="Θέση αριθμού διαφάνειας 3">
            <a:extLst>
              <a:ext uri="{FF2B5EF4-FFF2-40B4-BE49-F238E27FC236}">
                <a16:creationId xmlns:a16="http://schemas.microsoft.com/office/drawing/2014/main" id="{02DC9A07-CB25-01F9-D640-D4C5D9859C65}"/>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7B8C79D-5864-4314-B7D0-1A5AFB6F464B}" type="slidenum">
              <a:t>33</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A47AC8-2C01-08E0-87A6-ACAB840AA602}"/>
              </a:ext>
            </a:extLst>
          </p:cNvPr>
          <p:cNvSpPr txBox="1">
            <a:spLocks noGrp="1"/>
          </p:cNvSpPr>
          <p:nvPr>
            <p:ph type="title"/>
          </p:nvPr>
        </p:nvSpPr>
        <p:spPr>
          <a:xfrm>
            <a:off x="908182" y="316025"/>
            <a:ext cx="10960355" cy="1371600"/>
          </a:xfrm>
        </p:spPr>
        <p:txBody>
          <a:bodyPr>
            <a:noAutofit/>
          </a:bodyPr>
          <a:lstStyle/>
          <a:p>
            <a:pPr lvl="0"/>
            <a:r>
              <a:rPr lang="el-GR" sz="3200" dirty="0"/>
              <a:t>Λειτουργική εξάρτηση </a:t>
            </a:r>
            <a:br>
              <a:rPr lang="en-US" sz="3200" dirty="0"/>
            </a:br>
            <a:r>
              <a:rPr lang="en-US" sz="3200" dirty="0"/>
              <a:t>Functional dependency</a:t>
            </a:r>
            <a:r>
              <a:rPr lang="el-GR" sz="3200" dirty="0"/>
              <a:t> </a:t>
            </a:r>
            <a:r>
              <a:rPr lang="en-US" sz="3200" dirty="0"/>
              <a:t>vs </a:t>
            </a:r>
            <a:r>
              <a:rPr lang="el-GR" sz="3200" dirty="0"/>
              <a:t>εξάρτηση! (</a:t>
            </a:r>
            <a:r>
              <a:rPr lang="en-US" sz="3200" dirty="0"/>
              <a:t>dependency</a:t>
            </a:r>
            <a:r>
              <a:rPr lang="el-GR" sz="3200" dirty="0"/>
              <a:t>)</a:t>
            </a:r>
          </a:p>
        </p:txBody>
      </p:sp>
      <p:sp>
        <p:nvSpPr>
          <p:cNvPr id="3" name="Θέση περιεχομένου 2">
            <a:extLst>
              <a:ext uri="{FF2B5EF4-FFF2-40B4-BE49-F238E27FC236}">
                <a16:creationId xmlns:a16="http://schemas.microsoft.com/office/drawing/2014/main" id="{DD1CB0AF-5804-ED58-5227-05F7A3FD0C73}"/>
              </a:ext>
            </a:extLst>
          </p:cNvPr>
          <p:cNvSpPr txBox="1">
            <a:spLocks noGrp="1"/>
          </p:cNvSpPr>
          <p:nvPr>
            <p:ph idx="1"/>
          </p:nvPr>
        </p:nvSpPr>
        <p:spPr>
          <a:xfrm>
            <a:off x="908182" y="1687625"/>
            <a:ext cx="11044333" cy="4713174"/>
          </a:xfrm>
        </p:spPr>
        <p:txBody>
          <a:bodyPr/>
          <a:lstStyle/>
          <a:p>
            <a:pPr lvl="0"/>
            <a:r>
              <a:rPr lang="el-GR" sz="2400" b="1" dirty="0"/>
              <a:t>Λειτουργική εξάρτηση </a:t>
            </a:r>
            <a:r>
              <a:rPr lang="el-GR" sz="2400" dirty="0"/>
              <a:t>έχουμε όταν χρησιμοποιείς κάποιον για να κάνεις κάτι, να μάθεις κάτι για σένα και μετά τον «αφήνεις» και το κάνεις για τον εαυτό σου μόνος/η σου. </a:t>
            </a:r>
          </a:p>
          <a:p>
            <a:pPr marL="0" lvl="0" indent="0">
              <a:buNone/>
            </a:pPr>
            <a:endParaRPr lang="el-GR" sz="2400" dirty="0"/>
          </a:p>
          <a:p>
            <a:pPr lvl="0"/>
            <a:r>
              <a:rPr lang="el-GR" sz="2400" b="1" dirty="0"/>
              <a:t>Δυσλειτουργική εξάρτηση</a:t>
            </a:r>
            <a:r>
              <a:rPr lang="el-GR" sz="2400" dirty="0"/>
              <a:t>. Όταν δεν αφήνεις τον άλλον γιατί δεν μπορείς να κάνεις αυτό που έμαθες μαζί του μόνος/η σου ή ο άλλος δεν σε αφήνει, κ.λπ.</a:t>
            </a:r>
          </a:p>
          <a:p>
            <a:pPr lvl="1">
              <a:buFont typeface="Wingdings" panose="05000000000000000000" pitchFamily="2" charset="2"/>
              <a:buChar char="§"/>
            </a:pPr>
            <a:r>
              <a:rPr lang="el-GR" sz="2200" dirty="0"/>
              <a:t>Στο «εδώ και τώρα» χάνεις τον στόχο σου/τον εαυτό σου!</a:t>
            </a:r>
          </a:p>
        </p:txBody>
      </p:sp>
      <p:sp>
        <p:nvSpPr>
          <p:cNvPr id="4" name="Θέση αριθμού διαφάνειας 3">
            <a:extLst>
              <a:ext uri="{FF2B5EF4-FFF2-40B4-BE49-F238E27FC236}">
                <a16:creationId xmlns:a16="http://schemas.microsoft.com/office/drawing/2014/main" id="{8804C5B4-FD38-3FD0-AFEB-0EA64AE2E3EA}"/>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D077909-439E-404F-AD54-5165B45FDC9B}" type="slidenum">
              <a:t>34</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121382-D683-40A8-8B6E-EE357505D584}"/>
              </a:ext>
            </a:extLst>
          </p:cNvPr>
          <p:cNvSpPr txBox="1">
            <a:spLocks noGrp="1"/>
          </p:cNvSpPr>
          <p:nvPr>
            <p:ph type="title"/>
          </p:nvPr>
        </p:nvSpPr>
        <p:spPr>
          <a:xfrm>
            <a:off x="1066803" y="642594"/>
            <a:ext cx="10058400" cy="663689"/>
          </a:xfrm>
        </p:spPr>
        <p:txBody>
          <a:bodyPr/>
          <a:lstStyle/>
          <a:p>
            <a:pPr lvl="0"/>
            <a:r>
              <a:rPr lang="el-GR" sz="3600"/>
              <a:t>Σύνδεση: Δεν έγινα αντιληπτός</a:t>
            </a:r>
          </a:p>
        </p:txBody>
      </p:sp>
      <p:sp>
        <p:nvSpPr>
          <p:cNvPr id="3" name="Θέση περιεχομένου 2">
            <a:extLst>
              <a:ext uri="{FF2B5EF4-FFF2-40B4-BE49-F238E27FC236}">
                <a16:creationId xmlns:a16="http://schemas.microsoft.com/office/drawing/2014/main" id="{BB9F54E0-E35D-53F8-710F-B89BDA2D1D3F}"/>
              </a:ext>
            </a:extLst>
          </p:cNvPr>
          <p:cNvSpPr txBox="1">
            <a:spLocks noGrp="1"/>
          </p:cNvSpPr>
          <p:nvPr>
            <p:ph idx="1"/>
          </p:nvPr>
        </p:nvSpPr>
        <p:spPr>
          <a:xfrm>
            <a:off x="1066803" y="1552614"/>
            <a:ext cx="10058400" cy="5100111"/>
          </a:xfrm>
        </p:spPr>
        <p:txBody>
          <a:bodyPr/>
          <a:lstStyle/>
          <a:p>
            <a:pPr marL="0" lvl="0" algn="just">
              <a:lnSpc>
                <a:spcPct val="107000"/>
              </a:lnSpc>
              <a:spcBef>
                <a:spcPts val="0"/>
              </a:spcBef>
            </a:pPr>
            <a:r>
              <a:rPr lang="el-GR" sz="2400" b="1" dirty="0">
                <a:cs typeface="Times New Roman" pitchFamily="18"/>
              </a:rPr>
              <a:t>Άμεση αντίδραση στην μη σύνδεση:</a:t>
            </a:r>
            <a:r>
              <a:rPr lang="el-GR" sz="2400" dirty="0">
                <a:cs typeface="Times New Roman" pitchFamily="18"/>
              </a:rPr>
              <a:t> </a:t>
            </a:r>
            <a:r>
              <a:rPr lang="el-GR" sz="2400" b="1" i="1" dirty="0">
                <a:cs typeface="Times New Roman" pitchFamily="18"/>
              </a:rPr>
              <a:t>«Δεν νιώθω ότι έγινα αντιληπτός/ή»</a:t>
            </a:r>
            <a:r>
              <a:rPr lang="el-GR" sz="2400" dirty="0">
                <a:cs typeface="Times New Roman" pitchFamily="18"/>
              </a:rPr>
              <a:t>, τόσο ως περιεχόμενο όσο και ως συναισθηματική απόχρωση (δηλαδή, ο άλλος μηχανικά συνδέεται μαζί μου). </a:t>
            </a:r>
          </a:p>
          <a:p>
            <a:pPr marL="0" lvl="0" indent="0" algn="just">
              <a:lnSpc>
                <a:spcPct val="107000"/>
              </a:lnSpc>
              <a:spcBef>
                <a:spcPts val="0"/>
              </a:spcBef>
              <a:buNone/>
            </a:pPr>
            <a:endParaRPr lang="el-GR" sz="2400" dirty="0">
              <a:cs typeface="Times New Roman" pitchFamily="18"/>
            </a:endParaRPr>
          </a:p>
          <a:p>
            <a:pPr marL="434340" lvl="1" indent="-342900" algn="just">
              <a:lnSpc>
                <a:spcPct val="107000"/>
              </a:lnSpc>
              <a:spcBef>
                <a:spcPts val="0"/>
              </a:spcBef>
              <a:buFont typeface="Wingdings" panose="05000000000000000000" pitchFamily="2" charset="2"/>
              <a:buChar char="§"/>
            </a:pPr>
            <a:r>
              <a:rPr lang="en-US" sz="2200" dirty="0">
                <a:cs typeface="Times New Roman" pitchFamily="18"/>
              </a:rPr>
              <a:t>H</a:t>
            </a:r>
            <a:r>
              <a:rPr lang="el-GR" sz="2200" dirty="0">
                <a:cs typeface="Times New Roman" pitchFamily="18"/>
              </a:rPr>
              <a:t> </a:t>
            </a:r>
            <a:r>
              <a:rPr lang="el-GR" sz="2200" b="1" dirty="0">
                <a:cs typeface="Times New Roman" pitchFamily="18"/>
              </a:rPr>
              <a:t>«αμοιβή» του αποχωρισμού</a:t>
            </a:r>
            <a:r>
              <a:rPr lang="el-GR" sz="2200" dirty="0">
                <a:cs typeface="Times New Roman" pitchFamily="18"/>
              </a:rPr>
              <a:t> είναι ότι μπορείς να είσαι ο εαυτός σου και να πας/πεις το δικό σου, να μπεις στη δική σου εξερεύνηση. </a:t>
            </a:r>
          </a:p>
          <a:p>
            <a:pPr marL="160020" lvl="0" indent="-342900" algn="just">
              <a:lnSpc>
                <a:spcPct val="107000"/>
              </a:lnSpc>
              <a:spcBef>
                <a:spcPts val="0"/>
              </a:spcBef>
              <a:buFont typeface="Wingdings" panose="05000000000000000000" pitchFamily="2" charset="2"/>
              <a:buChar char="§"/>
            </a:pPr>
            <a:endParaRPr lang="el-GR" sz="2400" dirty="0">
              <a:cs typeface="Times New Roman" pitchFamily="18"/>
            </a:endParaRPr>
          </a:p>
          <a:p>
            <a:pPr marL="434340" lvl="1" indent="-342900" algn="just">
              <a:lnSpc>
                <a:spcPct val="107000"/>
              </a:lnSpc>
              <a:spcBef>
                <a:spcPts val="0"/>
              </a:spcBef>
              <a:buFont typeface="Wingdings" panose="05000000000000000000" pitchFamily="2" charset="2"/>
              <a:buChar char="§"/>
            </a:pPr>
            <a:r>
              <a:rPr lang="el-GR" sz="2200" dirty="0">
                <a:cs typeface="Times New Roman" pitchFamily="18"/>
              </a:rPr>
              <a:t>Το </a:t>
            </a:r>
            <a:r>
              <a:rPr lang="el-GR" sz="2200" b="1" dirty="0">
                <a:cs typeface="Times New Roman" pitchFamily="18"/>
              </a:rPr>
              <a:t>συνεχές </a:t>
            </a:r>
            <a:r>
              <a:rPr lang="en-US" sz="2200" b="1" dirty="0" err="1">
                <a:cs typeface="Times New Roman" pitchFamily="18"/>
              </a:rPr>
              <a:t>joing</a:t>
            </a:r>
            <a:r>
              <a:rPr lang="el-GR" sz="2200" b="1" dirty="0">
                <a:cs typeface="Times New Roman" pitchFamily="18"/>
              </a:rPr>
              <a:t> (σύνδεση</a:t>
            </a:r>
            <a:r>
              <a:rPr lang="el-GR" sz="2200" dirty="0">
                <a:cs typeface="Times New Roman" pitchFamily="18"/>
              </a:rPr>
              <a:t>) δεν σε αφήνει να είσαι ο εαυτός σου. Για να φτάσεις στο </a:t>
            </a:r>
            <a:r>
              <a:rPr lang="en-US" sz="2200" dirty="0">
                <a:cs typeface="Times New Roman" pitchFamily="18"/>
              </a:rPr>
              <a:t>Separation and</a:t>
            </a:r>
            <a:r>
              <a:rPr lang="el-GR" sz="2200" dirty="0">
                <a:cs typeface="Times New Roman" pitchFamily="18"/>
              </a:rPr>
              <a:t> Ι</a:t>
            </a:r>
            <a:r>
              <a:rPr lang="en-US" sz="2200" dirty="0" err="1">
                <a:cs typeface="Times New Roman" pitchFamily="18"/>
              </a:rPr>
              <a:t>ndividuation</a:t>
            </a:r>
            <a:r>
              <a:rPr lang="el-GR" sz="2200" dirty="0">
                <a:cs typeface="Times New Roman" pitchFamily="18"/>
              </a:rPr>
              <a:t> πρέπει να έχεις λύσει τα θέματά σου με το πρόσωπο κύρους. Και τότε εισάγεις το δικό σου στοιχείο/κομμάτι που είναι διαφορετικό. </a:t>
            </a:r>
          </a:p>
          <a:p>
            <a:pPr lvl="0"/>
            <a:endParaRPr lang="el-GR" dirty="0"/>
          </a:p>
        </p:txBody>
      </p:sp>
      <p:sp>
        <p:nvSpPr>
          <p:cNvPr id="4" name="Θέση αριθμού διαφάνειας 3">
            <a:extLst>
              <a:ext uri="{FF2B5EF4-FFF2-40B4-BE49-F238E27FC236}">
                <a16:creationId xmlns:a16="http://schemas.microsoft.com/office/drawing/2014/main" id="{FA63044F-1FDE-5B31-E775-A36274DB0A36}"/>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1EBF09-FBBB-4808-ADA4-B7FFB0EB0EDA}" type="slidenum">
              <a:rPr/>
              <a:t>35</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A23B96-CB67-99ED-B5E2-35364C142418}"/>
              </a:ext>
            </a:extLst>
          </p:cNvPr>
          <p:cNvSpPr txBox="1">
            <a:spLocks noGrp="1"/>
          </p:cNvSpPr>
          <p:nvPr>
            <p:ph type="title"/>
          </p:nvPr>
        </p:nvSpPr>
        <p:spPr>
          <a:xfrm>
            <a:off x="1066803" y="642594"/>
            <a:ext cx="10058400" cy="747668"/>
          </a:xfrm>
        </p:spPr>
        <p:txBody>
          <a:bodyPr/>
          <a:lstStyle/>
          <a:p>
            <a:pPr lvl="0"/>
            <a:r>
              <a:rPr lang="el-GR" sz="3600" i="1" dirty="0"/>
              <a:t>«Λέω το δικό μου» και μετά???</a:t>
            </a:r>
          </a:p>
        </p:txBody>
      </p:sp>
      <p:sp>
        <p:nvSpPr>
          <p:cNvPr id="3" name="Θέση περιεχομένου 2">
            <a:extLst>
              <a:ext uri="{FF2B5EF4-FFF2-40B4-BE49-F238E27FC236}">
                <a16:creationId xmlns:a16="http://schemas.microsoft.com/office/drawing/2014/main" id="{FA85003E-E90B-9C8D-55C3-EC6CC7782BB2}"/>
              </a:ext>
            </a:extLst>
          </p:cNvPr>
          <p:cNvSpPr txBox="1">
            <a:spLocks noGrp="1"/>
          </p:cNvSpPr>
          <p:nvPr>
            <p:ph idx="1"/>
          </p:nvPr>
        </p:nvSpPr>
        <p:spPr>
          <a:xfrm>
            <a:off x="833530" y="1463040"/>
            <a:ext cx="10932365" cy="5310981"/>
          </a:xfrm>
        </p:spPr>
        <p:txBody>
          <a:bodyPr/>
          <a:lstStyle/>
          <a:p>
            <a:pPr marL="0" lvl="0" algn="just">
              <a:lnSpc>
                <a:spcPct val="107000"/>
              </a:lnSpc>
              <a:spcBef>
                <a:spcPts val="0"/>
              </a:spcBef>
            </a:pPr>
            <a:r>
              <a:rPr lang="el-GR" sz="2400" b="1" dirty="0">
                <a:cs typeface="Times New Roman" pitchFamily="18"/>
              </a:rPr>
              <a:t>Αν η κάθε διαφορά</a:t>
            </a:r>
            <a:r>
              <a:rPr lang="el-GR" sz="2400" dirty="0">
                <a:cs typeface="Times New Roman" pitchFamily="18"/>
              </a:rPr>
              <a:t> που εισάγει ένα μέλος της ομάδας </a:t>
            </a:r>
            <a:r>
              <a:rPr lang="el-GR" sz="2400" b="1" dirty="0">
                <a:cs typeface="Times New Roman" pitchFamily="18"/>
              </a:rPr>
              <a:t>δεν «συντροφευτε</a:t>
            </a:r>
            <a:r>
              <a:rPr lang="el-GR" sz="2400" dirty="0">
                <a:cs typeface="Times New Roman" pitchFamily="18"/>
              </a:rPr>
              <a:t>ί» (</a:t>
            </a:r>
            <a:r>
              <a:rPr lang="en-US" sz="2400" dirty="0">
                <a:cs typeface="Times New Roman" pitchFamily="18"/>
              </a:rPr>
              <a:t>be joined</a:t>
            </a:r>
            <a:r>
              <a:rPr lang="el-GR" sz="2400" dirty="0">
                <a:cs typeface="Times New Roman" pitchFamily="18"/>
              </a:rPr>
              <a:t>), τότε το μέλος χάνει την πραγματικότητα, το εδώ και τώρα, λόγω του άγχους που του προκαλείται και τότε είναι πολύ εύκολο να παλινδρομήσει στο παρελθόν ή στο μέλλον, έξω από εδώ, σε αρνητικές προβλέψεις, κ.τ.λ., που στερούν από την ομάδα την ενέργειά του. Μόλις γίνει υποομάδα γύρω από αυτό νιώθει λιγότερο άγχος και λιγότερο μόνος. </a:t>
            </a:r>
          </a:p>
          <a:p>
            <a:pPr marL="0" lvl="0" indent="0" algn="just">
              <a:lnSpc>
                <a:spcPct val="107000"/>
              </a:lnSpc>
              <a:spcBef>
                <a:spcPts val="0"/>
              </a:spcBef>
              <a:buNone/>
            </a:pPr>
            <a:endParaRPr lang="el-GR" sz="2400" dirty="0">
              <a:cs typeface="Times New Roman" pitchFamily="18"/>
            </a:endParaRPr>
          </a:p>
          <a:p>
            <a:pPr marL="434340" lvl="1" indent="-342900" algn="just">
              <a:lnSpc>
                <a:spcPct val="107000"/>
              </a:lnSpc>
              <a:spcBef>
                <a:spcPts val="0"/>
              </a:spcBef>
              <a:buFont typeface="Wingdings" panose="05000000000000000000" pitchFamily="2" charset="2"/>
              <a:buChar char="§"/>
            </a:pPr>
            <a:r>
              <a:rPr lang="el-GR" sz="2200" dirty="0">
                <a:cs typeface="Times New Roman" pitchFamily="18"/>
              </a:rPr>
              <a:t>Το </a:t>
            </a:r>
            <a:r>
              <a:rPr lang="el-GR" sz="2200" b="1" dirty="0">
                <a:cs typeface="Times New Roman" pitchFamily="18"/>
              </a:rPr>
              <a:t>“</a:t>
            </a:r>
            <a:r>
              <a:rPr lang="en-US" sz="2200" b="1" dirty="0">
                <a:cs typeface="Times New Roman" pitchFamily="18"/>
              </a:rPr>
              <a:t>anyone else</a:t>
            </a:r>
            <a:r>
              <a:rPr lang="el-GR" sz="2200" b="1" dirty="0">
                <a:cs typeface="Times New Roman" pitchFamily="18"/>
              </a:rPr>
              <a:t>”</a:t>
            </a:r>
            <a:r>
              <a:rPr lang="el-GR" sz="2200" dirty="0">
                <a:cs typeface="Times New Roman" pitchFamily="18"/>
              </a:rPr>
              <a:t> έχει δύο επίπεδα:</a:t>
            </a:r>
          </a:p>
          <a:p>
            <a:pPr marL="434340" lvl="1" indent="-342900" algn="just">
              <a:lnSpc>
                <a:spcPct val="107000"/>
              </a:lnSpc>
              <a:spcBef>
                <a:spcPts val="0"/>
              </a:spcBef>
              <a:buFont typeface="Wingdings" panose="05000000000000000000" pitchFamily="2" charset="2"/>
              <a:buChar char="§"/>
            </a:pPr>
            <a:r>
              <a:rPr lang="el-GR" sz="2200" dirty="0">
                <a:cs typeface="Times New Roman" pitchFamily="18"/>
              </a:rPr>
              <a:t>Ειδοποιεί ότι «έχω τελειώσει» και, </a:t>
            </a:r>
          </a:p>
          <a:p>
            <a:pPr marL="434340" lvl="1" indent="-342900" algn="just">
              <a:lnSpc>
                <a:spcPct val="107000"/>
              </a:lnSpc>
              <a:spcBef>
                <a:spcPts val="0"/>
              </a:spcBef>
              <a:buFont typeface="Wingdings" panose="05000000000000000000" pitchFamily="2" charset="2"/>
              <a:buChar char="§"/>
            </a:pPr>
            <a:r>
              <a:rPr lang="el-GR" sz="2200" dirty="0">
                <a:cs typeface="Times New Roman" pitchFamily="18"/>
              </a:rPr>
              <a:t>Ζητά</a:t>
            </a:r>
            <a:r>
              <a:rPr lang="en-GB" sz="2200" dirty="0">
                <a:cs typeface="Times New Roman" pitchFamily="18"/>
              </a:rPr>
              <a:t> “</a:t>
            </a:r>
            <a:r>
              <a:rPr lang="en-US" sz="2200" dirty="0">
                <a:cs typeface="Times New Roman" pitchFamily="18"/>
              </a:rPr>
              <a:t>to be joined with me</a:t>
            </a:r>
            <a:r>
              <a:rPr lang="en-GB" sz="2200" dirty="0">
                <a:cs typeface="Times New Roman" pitchFamily="18"/>
              </a:rPr>
              <a:t>”. </a:t>
            </a:r>
            <a:endParaRPr lang="el-GR" sz="2200" dirty="0">
              <a:cs typeface="Times New Roman" pitchFamily="18"/>
            </a:endParaRPr>
          </a:p>
          <a:p>
            <a:pPr marL="708660" lvl="2" indent="-342900" algn="just">
              <a:lnSpc>
                <a:spcPct val="107000"/>
              </a:lnSpc>
              <a:spcBef>
                <a:spcPts val="0"/>
              </a:spcBef>
              <a:buFont typeface="Wingdings" panose="05000000000000000000" pitchFamily="2" charset="2"/>
              <a:buChar char="ü"/>
            </a:pPr>
            <a:r>
              <a:rPr lang="el-GR" sz="2000" dirty="0">
                <a:cs typeface="Times New Roman" pitchFamily="18"/>
              </a:rPr>
              <a:t>Είναι πρόσκληση για συντρόφευμα στη δυσκολία και αμηχανία ή/και στο νόημα!</a:t>
            </a:r>
          </a:p>
          <a:p>
            <a:pPr lvl="0"/>
            <a:endParaRPr lang="el-GR" dirty="0"/>
          </a:p>
        </p:txBody>
      </p:sp>
      <p:sp>
        <p:nvSpPr>
          <p:cNvPr id="4" name="Θέση αριθμού διαφάνειας 3">
            <a:extLst>
              <a:ext uri="{FF2B5EF4-FFF2-40B4-BE49-F238E27FC236}">
                <a16:creationId xmlns:a16="http://schemas.microsoft.com/office/drawing/2014/main" id="{D0CE1160-2AEE-19D9-4370-1E4270FA68C9}"/>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6AA845-978C-4ABD-83B4-58AC163C9052}" type="slidenum">
              <a:t>36</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791FFE-1CC7-E5BD-A42B-B751EAAF5B78}"/>
              </a:ext>
            </a:extLst>
          </p:cNvPr>
          <p:cNvSpPr txBox="1">
            <a:spLocks noGrp="1"/>
          </p:cNvSpPr>
          <p:nvPr>
            <p:ph type="title"/>
          </p:nvPr>
        </p:nvSpPr>
        <p:spPr>
          <a:xfrm>
            <a:off x="1066803" y="642594"/>
            <a:ext cx="10058400" cy="617037"/>
          </a:xfrm>
        </p:spPr>
        <p:txBody>
          <a:bodyPr>
            <a:normAutofit fontScale="90000"/>
          </a:bodyPr>
          <a:lstStyle/>
          <a:p>
            <a:pPr lvl="0"/>
            <a:r>
              <a:rPr lang="el-GR" sz="3600" dirty="0">
                <a:solidFill>
                  <a:srgbClr val="000000"/>
                </a:solidFill>
                <a:cs typeface="Times New Roman" pitchFamily="18"/>
              </a:rPr>
              <a:t>Μέθοδος: </a:t>
            </a:r>
            <a:r>
              <a:rPr lang="en-US" sz="3600" dirty="0">
                <a:solidFill>
                  <a:srgbClr val="000000"/>
                </a:solidFill>
                <a:cs typeface="Times New Roman" pitchFamily="18"/>
              </a:rPr>
              <a:t>Functional Subgrouping</a:t>
            </a:r>
            <a:br>
              <a:rPr lang="el-GR" sz="1400" dirty="0">
                <a:latin typeface="Calibri" pitchFamily="34"/>
                <a:cs typeface="Times New Roman" pitchFamily="18"/>
              </a:rPr>
            </a:br>
            <a:endParaRPr lang="el-GR" sz="3900" dirty="0"/>
          </a:p>
        </p:txBody>
      </p:sp>
      <p:sp>
        <p:nvSpPr>
          <p:cNvPr id="3" name="Θέση περιεχομένου 2">
            <a:extLst>
              <a:ext uri="{FF2B5EF4-FFF2-40B4-BE49-F238E27FC236}">
                <a16:creationId xmlns:a16="http://schemas.microsoft.com/office/drawing/2014/main" id="{CEF62F8D-A30A-AA88-7184-FA17D5ECA7A3}"/>
              </a:ext>
            </a:extLst>
          </p:cNvPr>
          <p:cNvSpPr txBox="1">
            <a:spLocks noGrp="1"/>
          </p:cNvSpPr>
          <p:nvPr>
            <p:ph idx="1"/>
          </p:nvPr>
        </p:nvSpPr>
        <p:spPr>
          <a:xfrm>
            <a:off x="410547" y="1259631"/>
            <a:ext cx="11318031" cy="5458410"/>
          </a:xfrm>
        </p:spPr>
        <p:txBody>
          <a:bodyPr>
            <a:normAutofit/>
          </a:bodyPr>
          <a:lstStyle/>
          <a:p>
            <a:pPr lvl="0" algn="just">
              <a:lnSpc>
                <a:spcPct val="87000"/>
              </a:lnSpc>
              <a:spcBef>
                <a:spcPts val="0"/>
              </a:spcBef>
              <a:buFont typeface="Courier New" panose="02070309020205020404" pitchFamily="49" charset="0"/>
              <a:buChar char="o"/>
            </a:pPr>
            <a:r>
              <a:rPr lang="el-GR" sz="2200" dirty="0">
                <a:cs typeface="Times New Roman" pitchFamily="18"/>
              </a:rPr>
              <a:t> Οι υποομάδες συστήνονται με κριτήριο τις αντίθετες πλευρές («μαύρο-άσπρο») που αναφύονται σε κάθε θέμα. </a:t>
            </a:r>
          </a:p>
          <a:p>
            <a:pPr lvl="0" algn="just">
              <a:lnSpc>
                <a:spcPct val="87000"/>
              </a:lnSpc>
              <a:spcBef>
                <a:spcPts val="0"/>
              </a:spcBef>
              <a:buFont typeface="Courier New" panose="02070309020205020404" pitchFamily="49" charset="0"/>
              <a:buChar char="o"/>
            </a:pPr>
            <a:r>
              <a:rPr lang="el-GR" sz="2200" dirty="0">
                <a:cs typeface="Times New Roman" pitchFamily="18"/>
              </a:rPr>
              <a:t> Μοιάζει με «σύγκρουση» απόψεων.</a:t>
            </a:r>
          </a:p>
          <a:p>
            <a:pPr lvl="0" algn="just">
              <a:lnSpc>
                <a:spcPct val="87000"/>
              </a:lnSpc>
              <a:spcBef>
                <a:spcPts val="0"/>
              </a:spcBef>
              <a:buFont typeface="Courier New" panose="02070309020205020404" pitchFamily="49" charset="0"/>
              <a:buChar char="o"/>
            </a:pPr>
            <a:r>
              <a:rPr lang="el-GR" sz="2200" dirty="0">
                <a:cs typeface="Times New Roman" pitchFamily="18"/>
              </a:rPr>
              <a:t> Τα </a:t>
            </a:r>
            <a:r>
              <a:rPr lang="el-GR" sz="2200" b="1" dirty="0">
                <a:cs typeface="Times New Roman" pitchFamily="18"/>
              </a:rPr>
              <a:t>άτομα </a:t>
            </a:r>
            <a:r>
              <a:rPr lang="el-GR" sz="2200" dirty="0">
                <a:cs typeface="Times New Roman" pitchFamily="18"/>
              </a:rPr>
              <a:t>διαλέγουν ποια πλευρά θέλουν να εξερευνήσουν.</a:t>
            </a:r>
          </a:p>
          <a:p>
            <a:pPr lvl="0" algn="just">
              <a:lnSpc>
                <a:spcPct val="87000"/>
              </a:lnSpc>
              <a:spcBef>
                <a:spcPts val="0"/>
              </a:spcBef>
              <a:buFont typeface="Courier New" panose="02070309020205020404" pitchFamily="49" charset="0"/>
              <a:buChar char="o"/>
            </a:pPr>
            <a:r>
              <a:rPr lang="el-GR" sz="2200" dirty="0">
                <a:cs typeface="Times New Roman" pitchFamily="18"/>
              </a:rPr>
              <a:t> Στην πορεία της εξερεύνησης (</a:t>
            </a:r>
            <a:r>
              <a:rPr lang="en-US" sz="2200" dirty="0">
                <a:cs typeface="Times New Roman" pitchFamily="18"/>
              </a:rPr>
              <a:t>explore vs explain) </a:t>
            </a:r>
            <a:r>
              <a:rPr lang="el-GR" sz="2200" dirty="0">
                <a:cs typeface="Times New Roman" pitchFamily="18"/>
              </a:rPr>
              <a:t>κάποιος μπορεί να καταλάβει ότι το θέμα δεν είναι της ψυχικής έντασης / σημαντικότητας  που νόμιζε/ένιωθε - ότι νιώθει κάτι άλλο στο «εδώ και τώρα» της εξερεύνησης. </a:t>
            </a:r>
          </a:p>
          <a:p>
            <a:pPr marL="274320" lvl="1" indent="0" algn="just">
              <a:lnSpc>
                <a:spcPct val="87000"/>
              </a:lnSpc>
              <a:spcBef>
                <a:spcPts val="0"/>
              </a:spcBef>
              <a:buNone/>
            </a:pPr>
            <a:endParaRPr lang="en-US" sz="2000" dirty="0">
              <a:cs typeface="Times New Roman" pitchFamily="18"/>
            </a:endParaRPr>
          </a:p>
          <a:p>
            <a:pPr lvl="1" algn="just">
              <a:spcBef>
                <a:spcPts val="0"/>
              </a:spcBef>
              <a:buFont typeface="Wingdings" panose="05000000000000000000" pitchFamily="2" charset="2"/>
              <a:buChar char="§"/>
            </a:pPr>
            <a:r>
              <a:rPr lang="el-GR" sz="2000" dirty="0">
                <a:cs typeface="Times New Roman" pitchFamily="18"/>
              </a:rPr>
              <a:t>Οι </a:t>
            </a:r>
            <a:r>
              <a:rPr lang="en-US" sz="2000" dirty="0">
                <a:cs typeface="Times New Roman" pitchFamily="18"/>
              </a:rPr>
              <a:t>“</a:t>
            </a:r>
            <a:r>
              <a:rPr lang="el-GR" sz="2000" dirty="0">
                <a:cs typeface="Times New Roman" pitchFamily="18"/>
              </a:rPr>
              <a:t>Α” σε μια ομάδα θέλουν να κάνουν τους “Β” “Α” και το αντίστροφο. Και, αν δεν κατορθωθεί αυτό, αρχίζουν οι συγκρούσεις, οι απορρίψεις και οι φυγές. </a:t>
            </a:r>
          </a:p>
          <a:p>
            <a:pPr lvl="1" algn="just">
              <a:spcBef>
                <a:spcPts val="0"/>
              </a:spcBef>
              <a:buFont typeface="Wingdings" panose="05000000000000000000" pitchFamily="2" charset="2"/>
              <a:buChar char="§"/>
            </a:pPr>
            <a:r>
              <a:rPr lang="el-GR" sz="2000" dirty="0">
                <a:cs typeface="Times New Roman" pitchFamily="18"/>
              </a:rPr>
              <a:t>Η λύση είναι οι “Β” να μιλούν μόνο στους “Β” και οι “Α” μόνο στους “Α”. </a:t>
            </a:r>
          </a:p>
          <a:p>
            <a:pPr lvl="1" algn="just">
              <a:spcBef>
                <a:spcPts val="0"/>
              </a:spcBef>
              <a:buFont typeface="Wingdings" panose="05000000000000000000" pitchFamily="2" charset="2"/>
              <a:buChar char="§"/>
            </a:pPr>
            <a:r>
              <a:rPr lang="el-GR" sz="2000" dirty="0">
                <a:cs typeface="Times New Roman" pitchFamily="18"/>
              </a:rPr>
              <a:t>Μέσα σε αυτήν την «εσωτερική συνομιλία» υποομάδων, οι “Α” ανακαλύπτουν πολύ γρήγορα ότι είναι “Α1”, “Α2”, “Α3”, κ.τ.λ. και πολλές φορές ότι δεν είναι καν “Α”, ίσως είναι και “</a:t>
            </a:r>
            <a:r>
              <a:rPr lang="en-US" sz="2000" dirty="0">
                <a:cs typeface="Times New Roman" pitchFamily="18"/>
              </a:rPr>
              <a:t>B</a:t>
            </a:r>
            <a:r>
              <a:rPr lang="el-GR" sz="2000" dirty="0">
                <a:cs typeface="Times New Roman" pitchFamily="18"/>
              </a:rPr>
              <a:t>” και οι “Β” το ίδιο, κ.τ.λ. Και τότε κάποιοι “Β” βρίσκουν κοινά με κάποιους “Α” και </a:t>
            </a:r>
            <a:r>
              <a:rPr lang="el-GR" sz="2000" b="1" dirty="0">
                <a:cs typeface="Times New Roman" pitchFamily="18"/>
              </a:rPr>
              <a:t>τότε αρχίζει πραγματικά κάποια σύγκλιση </a:t>
            </a:r>
            <a:r>
              <a:rPr lang="el-GR" sz="2000" dirty="0">
                <a:cs typeface="Times New Roman" pitchFamily="18"/>
              </a:rPr>
              <a:t>και αρχίζεις και φτιάχνεις σύστημα με </a:t>
            </a:r>
            <a:r>
              <a:rPr lang="el-GR" sz="2000" b="1" dirty="0">
                <a:cs typeface="Times New Roman" pitchFamily="18"/>
              </a:rPr>
              <a:t>περισσότερη πολυπλοκότητα</a:t>
            </a:r>
            <a:r>
              <a:rPr lang="el-GR" sz="2000" dirty="0">
                <a:cs typeface="Times New Roman" pitchFamily="18"/>
              </a:rPr>
              <a:t> και </a:t>
            </a:r>
            <a:r>
              <a:rPr lang="el-GR" sz="2000" b="1" dirty="0">
                <a:cs typeface="Times New Roman" pitchFamily="18"/>
              </a:rPr>
              <a:t>μεγαλύτερη πηγή</a:t>
            </a:r>
            <a:r>
              <a:rPr lang="el-GR" sz="2000" dirty="0">
                <a:cs typeface="Times New Roman" pitchFamily="18"/>
              </a:rPr>
              <a:t> λύσεων.</a:t>
            </a:r>
          </a:p>
          <a:p>
            <a:pPr marL="0" lvl="0" algn="just">
              <a:spcBef>
                <a:spcPts val="0"/>
              </a:spcBef>
            </a:pPr>
            <a:endParaRPr lang="el-GR" sz="2200" dirty="0">
              <a:cs typeface="Times New Roman" pitchFamily="18"/>
            </a:endParaRPr>
          </a:p>
          <a:p>
            <a:pPr marL="925830" lvl="3" indent="-285750" algn="just">
              <a:spcBef>
                <a:spcPts val="0"/>
              </a:spcBef>
              <a:buFont typeface="Wingdings" panose="05000000000000000000" pitchFamily="2" charset="2"/>
              <a:buChar char="Ø"/>
            </a:pPr>
            <a:r>
              <a:rPr lang="el-GR" sz="2000" dirty="0">
                <a:cs typeface="Times New Roman" pitchFamily="18"/>
              </a:rPr>
              <a:t>Το </a:t>
            </a:r>
            <a:r>
              <a:rPr lang="en-US" sz="2000" b="1" dirty="0">
                <a:cs typeface="Times New Roman" pitchFamily="18"/>
              </a:rPr>
              <a:t>functional sub grouping</a:t>
            </a:r>
            <a:r>
              <a:rPr lang="el-GR" sz="2000" dirty="0">
                <a:cs typeface="Times New Roman" pitchFamily="18"/>
              </a:rPr>
              <a:t>  αυξάνει το </a:t>
            </a:r>
            <a:r>
              <a:rPr lang="en-US" sz="2000" dirty="0">
                <a:cs typeface="Times New Roman" pitchFamily="18"/>
              </a:rPr>
              <a:t>social engagement state </a:t>
            </a:r>
            <a:r>
              <a:rPr lang="el-GR" sz="2000" dirty="0">
                <a:cs typeface="Times New Roman" pitchFamily="18"/>
              </a:rPr>
              <a:t>του μέλους μιας ομάδας.</a:t>
            </a:r>
          </a:p>
          <a:p>
            <a:pPr lvl="0">
              <a:lnSpc>
                <a:spcPct val="80000"/>
              </a:lnSpc>
            </a:pPr>
            <a:endParaRPr lang="el-GR" sz="1700" dirty="0"/>
          </a:p>
        </p:txBody>
      </p:sp>
      <p:sp>
        <p:nvSpPr>
          <p:cNvPr id="4" name="Θέση αριθμού διαφάνειας 3">
            <a:extLst>
              <a:ext uri="{FF2B5EF4-FFF2-40B4-BE49-F238E27FC236}">
                <a16:creationId xmlns:a16="http://schemas.microsoft.com/office/drawing/2014/main" id="{59482ADD-6F2F-48F6-CB77-0E801E4CC254}"/>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557C91-2034-4949-A00C-CA6DF2734A23}" type="slidenum">
              <a:t>37</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B4B008-0C9D-EA6F-AEFD-A36114883F2F}"/>
              </a:ext>
            </a:extLst>
          </p:cNvPr>
          <p:cNvSpPr txBox="1">
            <a:spLocks noGrp="1"/>
          </p:cNvSpPr>
          <p:nvPr>
            <p:ph type="title"/>
          </p:nvPr>
        </p:nvSpPr>
        <p:spPr>
          <a:xfrm>
            <a:off x="889519" y="523768"/>
            <a:ext cx="10058400" cy="393529"/>
          </a:xfrm>
        </p:spPr>
        <p:txBody>
          <a:bodyPr>
            <a:normAutofit fontScale="90000"/>
          </a:bodyPr>
          <a:lstStyle/>
          <a:p>
            <a:pPr lvl="0"/>
            <a:r>
              <a:rPr lang="el-GR" sz="3600" dirty="0">
                <a:solidFill>
                  <a:srgbClr val="000000"/>
                </a:solidFill>
                <a:cs typeface="Times New Roman" pitchFamily="18"/>
              </a:rPr>
              <a:t>Στο «εδώ και τώρα» (</a:t>
            </a:r>
            <a:r>
              <a:rPr lang="en-US" sz="3600" dirty="0">
                <a:solidFill>
                  <a:srgbClr val="000000"/>
                </a:solidFill>
                <a:cs typeface="Times New Roman" pitchFamily="18"/>
              </a:rPr>
              <a:t>I</a:t>
            </a:r>
            <a:r>
              <a:rPr lang="el-GR" sz="3600" dirty="0">
                <a:solidFill>
                  <a:srgbClr val="000000"/>
                </a:solidFill>
                <a:cs typeface="Times New Roman" pitchFamily="18"/>
              </a:rPr>
              <a:t>)</a:t>
            </a:r>
            <a:endParaRPr lang="el-GR" sz="3600" dirty="0">
              <a:solidFill>
                <a:srgbClr val="000000"/>
              </a:solidFill>
            </a:endParaRPr>
          </a:p>
        </p:txBody>
      </p:sp>
      <p:sp>
        <p:nvSpPr>
          <p:cNvPr id="3" name="Θέση περιεχομένου 2">
            <a:extLst>
              <a:ext uri="{FF2B5EF4-FFF2-40B4-BE49-F238E27FC236}">
                <a16:creationId xmlns:a16="http://schemas.microsoft.com/office/drawing/2014/main" id="{8F99BC62-A69F-E9AA-C365-53C5C9B6D963}"/>
              </a:ext>
            </a:extLst>
          </p:cNvPr>
          <p:cNvSpPr txBox="1">
            <a:spLocks noGrp="1"/>
          </p:cNvSpPr>
          <p:nvPr>
            <p:ph idx="1"/>
          </p:nvPr>
        </p:nvSpPr>
        <p:spPr>
          <a:xfrm>
            <a:off x="772303" y="984982"/>
            <a:ext cx="10292831" cy="5255001"/>
          </a:xfrm>
        </p:spPr>
        <p:txBody>
          <a:bodyPr/>
          <a:lstStyle/>
          <a:p>
            <a:pPr lvl="0" algn="just">
              <a:lnSpc>
                <a:spcPct val="107000"/>
              </a:lnSpc>
              <a:spcBef>
                <a:spcPts val="0"/>
              </a:spcBef>
              <a:buFont typeface="Courier New" panose="02070309020205020404" pitchFamily="49" charset="0"/>
              <a:buChar char="o"/>
            </a:pPr>
            <a:r>
              <a:rPr lang="el-GR" sz="2200" b="1" dirty="0">
                <a:cs typeface="Times New Roman" pitchFamily="18"/>
              </a:rPr>
              <a:t>Το παρόν είναι το μόνο χρονικό σημείο που μπορείς να φέρεις αλλαγές</a:t>
            </a:r>
            <a:r>
              <a:rPr lang="el-GR" sz="2200" dirty="0">
                <a:cs typeface="Times New Roman" pitchFamily="18"/>
              </a:rPr>
              <a:t>. Οπότε ή «φεύγεις» συναισθηματικά από το σύστημα (σκέφτεσαι, θυμώνεις, κάνεις εξαρτητικές υποομάδες, κ.τ.λ.) ή φέρνεις τη διαφορά σου, δηλαδή τον εαυτό σου και παράγεται νέα δύναμη για το σύστημα.  </a:t>
            </a:r>
          </a:p>
          <a:p>
            <a:pPr marL="0" lvl="0" algn="just">
              <a:lnSpc>
                <a:spcPct val="107000"/>
              </a:lnSpc>
              <a:spcBef>
                <a:spcPts val="0"/>
              </a:spcBef>
            </a:pPr>
            <a:endParaRPr lang="el-GR" sz="2200" dirty="0">
              <a:cs typeface="Times New Roman" pitchFamily="18"/>
            </a:endParaRPr>
          </a:p>
          <a:p>
            <a:pPr lvl="1" algn="just">
              <a:lnSpc>
                <a:spcPct val="107000"/>
              </a:lnSpc>
              <a:spcBef>
                <a:spcPts val="0"/>
              </a:spcBef>
              <a:buFont typeface="Wingdings" panose="05000000000000000000" pitchFamily="2" charset="2"/>
              <a:buChar char="§"/>
            </a:pPr>
            <a:r>
              <a:rPr lang="el-GR" sz="2000" dirty="0">
                <a:cs typeface="Times New Roman" pitchFamily="18"/>
              </a:rPr>
              <a:t>Δηλαδή, δεν έχεις ιδέα τι θα γίνει, δηλαδή σε τι/πώς θα εξελιχθεί/συμβεί αυτός/ό που ήδη ξέρεις από αλλού. Στο εδώ και τώρα είναι άλλο το πλαίσιο. Όταν αλλάζεις πλαίσιο, όλα αλλάζουν (ακόμα και ο κολλητός σου φίλος). </a:t>
            </a:r>
          </a:p>
          <a:p>
            <a:pPr lvl="1" algn="just">
              <a:lnSpc>
                <a:spcPct val="107000"/>
              </a:lnSpc>
              <a:spcBef>
                <a:spcPts val="0"/>
              </a:spcBef>
              <a:buFont typeface="Wingdings" panose="05000000000000000000" pitchFamily="2" charset="2"/>
              <a:buChar char="§"/>
            </a:pPr>
            <a:r>
              <a:rPr lang="el-GR" sz="2000" dirty="0">
                <a:cs typeface="Times New Roman" pitchFamily="18"/>
              </a:rPr>
              <a:t>Η </a:t>
            </a:r>
            <a:r>
              <a:rPr lang="el-GR" sz="2000" b="1" dirty="0">
                <a:cs typeface="Times New Roman" pitchFamily="18"/>
              </a:rPr>
              <a:t>σχέση στο εδώ και τώρα </a:t>
            </a:r>
            <a:r>
              <a:rPr lang="el-GR" sz="2000" dirty="0">
                <a:cs typeface="Times New Roman" pitchFamily="18"/>
              </a:rPr>
              <a:t>«θεραπεύει», γιατί έχεις τη δυνατότητα να </a:t>
            </a:r>
            <a:r>
              <a:rPr lang="en-US" sz="2000" dirty="0">
                <a:cs typeface="Times New Roman" pitchFamily="18"/>
              </a:rPr>
              <a:t>collect data</a:t>
            </a:r>
            <a:r>
              <a:rPr lang="el-GR" sz="2000" dirty="0">
                <a:cs typeface="Times New Roman" pitchFamily="18"/>
              </a:rPr>
              <a:t>, δηλαδή να ψάξεις να βρεις τι υποστηρίζει (ή τι δεν …) αυτό που νιώθεις/λες, κ.λπ. </a:t>
            </a:r>
          </a:p>
          <a:p>
            <a:pPr marL="274320" lvl="1" indent="0" algn="just">
              <a:lnSpc>
                <a:spcPct val="107000"/>
              </a:lnSpc>
              <a:spcBef>
                <a:spcPts val="0"/>
              </a:spcBef>
              <a:buNone/>
            </a:pPr>
            <a:endParaRPr lang="el-GR" sz="2000" dirty="0">
              <a:cs typeface="Times New Roman" pitchFamily="18"/>
            </a:endParaRPr>
          </a:p>
          <a:p>
            <a:pPr marL="651510" lvl="2" indent="-285750" algn="just">
              <a:lnSpc>
                <a:spcPct val="107000"/>
              </a:lnSpc>
              <a:spcBef>
                <a:spcPts val="0"/>
              </a:spcBef>
              <a:buFont typeface="Wingdings" panose="05000000000000000000" pitchFamily="2" charset="2"/>
              <a:buChar char="Ø"/>
            </a:pPr>
            <a:r>
              <a:rPr lang="el-GR" sz="1800" i="1" dirty="0">
                <a:cs typeface="Times New Roman" pitchFamily="18"/>
              </a:rPr>
              <a:t>«Κλαις για κάτι στο τώρα ή για κάτι που έρχεται από παλιά; Υπάρχει κάτι στο τώρα που σε κάνει να κλαις;»</a:t>
            </a:r>
            <a:endParaRPr lang="el-GR" sz="1800" dirty="0">
              <a:cs typeface="Times New Roman" pitchFamily="18"/>
            </a:endParaRPr>
          </a:p>
          <a:p>
            <a:pPr marL="0" lvl="0" indent="0" algn="just">
              <a:lnSpc>
                <a:spcPct val="107000"/>
              </a:lnSpc>
              <a:spcBef>
                <a:spcPts val="0"/>
              </a:spcBef>
              <a:buNone/>
            </a:pPr>
            <a:r>
              <a:rPr lang="el-GR" sz="2200" dirty="0">
                <a:cs typeface="Times New Roman" pitchFamily="18"/>
              </a:rPr>
              <a:t>  </a:t>
            </a:r>
          </a:p>
          <a:p>
            <a:pPr lvl="0"/>
            <a:endParaRPr lang="el-GR" sz="1700" dirty="0"/>
          </a:p>
        </p:txBody>
      </p:sp>
      <p:sp>
        <p:nvSpPr>
          <p:cNvPr id="4" name="Θέση αριθμού διαφάνειας 3">
            <a:extLst>
              <a:ext uri="{FF2B5EF4-FFF2-40B4-BE49-F238E27FC236}">
                <a16:creationId xmlns:a16="http://schemas.microsoft.com/office/drawing/2014/main" id="{F3527ED0-4133-9921-FF7D-A79B9A737EB6}"/>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2B3EB7-739C-454F-88B8-46CE6F4A872E}" type="slidenum">
              <a:t>38</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402940-8F64-C52D-5D54-19CFA7964ED8}"/>
              </a:ext>
            </a:extLst>
          </p:cNvPr>
          <p:cNvSpPr txBox="1">
            <a:spLocks noGrp="1"/>
          </p:cNvSpPr>
          <p:nvPr>
            <p:ph type="title"/>
          </p:nvPr>
        </p:nvSpPr>
        <p:spPr>
          <a:xfrm>
            <a:off x="918094" y="525464"/>
            <a:ext cx="10058400" cy="598374"/>
          </a:xfrm>
        </p:spPr>
        <p:txBody>
          <a:bodyPr/>
          <a:lstStyle/>
          <a:p>
            <a:pPr lvl="0"/>
            <a:r>
              <a:rPr lang="el-GR" sz="3600" dirty="0">
                <a:solidFill>
                  <a:srgbClr val="000000"/>
                </a:solidFill>
                <a:cs typeface="Times New Roman" pitchFamily="18"/>
              </a:rPr>
              <a:t>Στο «εδώ και τώρα» (</a:t>
            </a:r>
            <a:r>
              <a:rPr lang="en-US" sz="3600" dirty="0">
                <a:solidFill>
                  <a:srgbClr val="000000"/>
                </a:solidFill>
                <a:cs typeface="Times New Roman" pitchFamily="18"/>
              </a:rPr>
              <a:t>II</a:t>
            </a:r>
            <a:r>
              <a:rPr lang="el-GR" sz="3600" dirty="0">
                <a:solidFill>
                  <a:srgbClr val="000000"/>
                </a:solidFill>
                <a:cs typeface="Times New Roman" pitchFamily="18"/>
              </a:rPr>
              <a:t>)</a:t>
            </a:r>
            <a:endParaRPr lang="el-GR" sz="3600" dirty="0">
              <a:solidFill>
                <a:srgbClr val="000000"/>
              </a:solidFill>
            </a:endParaRPr>
          </a:p>
        </p:txBody>
      </p:sp>
      <p:sp>
        <p:nvSpPr>
          <p:cNvPr id="3" name="Θέση περιεχομένου 2">
            <a:extLst>
              <a:ext uri="{FF2B5EF4-FFF2-40B4-BE49-F238E27FC236}">
                <a16:creationId xmlns:a16="http://schemas.microsoft.com/office/drawing/2014/main" id="{9FB3A4BD-50F1-2099-0A7B-F106B12B8D3B}"/>
              </a:ext>
            </a:extLst>
          </p:cNvPr>
          <p:cNvSpPr txBox="1">
            <a:spLocks noGrp="1"/>
          </p:cNvSpPr>
          <p:nvPr>
            <p:ph idx="1"/>
          </p:nvPr>
        </p:nvSpPr>
        <p:spPr>
          <a:xfrm>
            <a:off x="813319" y="1188721"/>
            <a:ext cx="10058400" cy="4844628"/>
          </a:xfrm>
        </p:spPr>
        <p:txBody>
          <a:bodyPr/>
          <a:lstStyle/>
          <a:p>
            <a:pPr marL="0" lvl="0" algn="just">
              <a:lnSpc>
                <a:spcPct val="97000"/>
              </a:lnSpc>
              <a:spcBef>
                <a:spcPts val="0"/>
              </a:spcBef>
            </a:pPr>
            <a:r>
              <a:rPr lang="el-GR" sz="2400" dirty="0">
                <a:cs typeface="Times New Roman" pitchFamily="18"/>
              </a:rPr>
              <a:t>Έχεις την επιλογή να διαλέξεις το «αρνητικό» και να έχεις μια αρνητική εμπειρία (αν δεν </a:t>
            </a:r>
            <a:r>
              <a:rPr lang="en-US" sz="2400" dirty="0">
                <a:cs typeface="Times New Roman" pitchFamily="18"/>
              </a:rPr>
              <a:t>collect data</a:t>
            </a:r>
            <a:r>
              <a:rPr lang="el-GR" sz="2400" dirty="0">
                <a:cs typeface="Times New Roman" pitchFamily="18"/>
              </a:rPr>
              <a:t> από την πραγματικότητα) - μέσα στην ιστορία που κουβαλάς και που είναι γεμάτη – ίσως - από τέτοιες εμπειρίες ή να αφήσεις την ιστορία πίσω σου και να το ζήσεις στο τώρα και να το εξερευνήσεις. Τότε μπορείς να πας στην ιστορία σου και να την δεις «με άλλο μάτι» και τότε ίσως «ξεκολλάς», γιατί η ιστορία «μεγαλώνει» (ωριμάζει) μαζί σου.</a:t>
            </a:r>
          </a:p>
          <a:p>
            <a:pPr marL="0" lvl="0" algn="just">
              <a:lnSpc>
                <a:spcPct val="97000"/>
              </a:lnSpc>
              <a:spcBef>
                <a:spcPts val="0"/>
              </a:spcBef>
            </a:pPr>
            <a:endParaRPr lang="el-GR" sz="2400" b="1" dirty="0">
              <a:cs typeface="Times New Roman" pitchFamily="18"/>
            </a:endParaRPr>
          </a:p>
          <a:p>
            <a:pPr marL="434340" lvl="1" indent="-342900" algn="just">
              <a:lnSpc>
                <a:spcPct val="97000"/>
              </a:lnSpc>
              <a:spcBef>
                <a:spcPts val="0"/>
              </a:spcBef>
              <a:buFont typeface="Wingdings" panose="05000000000000000000" pitchFamily="2" charset="2"/>
              <a:buChar char="§"/>
            </a:pPr>
            <a:r>
              <a:rPr lang="el-GR" sz="2200" b="1" dirty="0">
                <a:cs typeface="Times New Roman" pitchFamily="18"/>
              </a:rPr>
              <a:t>«Ακούω στο εδώ και τώρα» και σχετίζομαι: </a:t>
            </a:r>
            <a:r>
              <a:rPr lang="el-GR" sz="2200" dirty="0">
                <a:cs typeface="Times New Roman" pitchFamily="18"/>
              </a:rPr>
              <a:t>Αν μετατρέψεις μια γνώμη ενός ατόμου-μέλους ομάδας σε υπόθεση για όλη την ομάδα, ως μέλος της ομάδας αλλά και από τη θέση του θεραπευτή,  τότε μπορείς να το </a:t>
            </a:r>
            <a:r>
              <a:rPr lang="el-GR" sz="2200" b="1" dirty="0">
                <a:cs typeface="Times New Roman" pitchFamily="18"/>
              </a:rPr>
              <a:t>ερευνήσεις</a:t>
            </a:r>
            <a:r>
              <a:rPr lang="el-GR" sz="2200" dirty="0">
                <a:cs typeface="Times New Roman" pitchFamily="18"/>
              </a:rPr>
              <a:t> προς όφελος της  ομάδας. Αλλιώς πηγαίνεις να λύσεις ένα προσωπικό πρόβλημα κάποιου μέλους, ενώ η ομάδα έχει μια σύγκρουση να επιλύσει.</a:t>
            </a:r>
          </a:p>
          <a:p>
            <a:pPr lvl="0">
              <a:lnSpc>
                <a:spcPct val="90000"/>
              </a:lnSpc>
            </a:pPr>
            <a:endParaRPr lang="el-GR" dirty="0"/>
          </a:p>
        </p:txBody>
      </p:sp>
      <p:sp>
        <p:nvSpPr>
          <p:cNvPr id="4" name="Θέση αριθμού διαφάνειας 3">
            <a:extLst>
              <a:ext uri="{FF2B5EF4-FFF2-40B4-BE49-F238E27FC236}">
                <a16:creationId xmlns:a16="http://schemas.microsoft.com/office/drawing/2014/main" id="{D76AB20A-AF36-9484-A284-D83BA518BB78}"/>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8989130-448E-4358-8D23-BEE7336DCC43}" type="slidenum">
              <a:t>39</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D6AFE3C6-259D-172C-2D09-F183B35BA395}"/>
              </a:ext>
            </a:extLst>
          </p:cNvPr>
          <p:cNvSpPr>
            <a:spLocks noGrp="1"/>
          </p:cNvSpPr>
          <p:nvPr>
            <p:ph type="title"/>
          </p:nvPr>
        </p:nvSpPr>
        <p:spPr>
          <a:xfrm>
            <a:off x="924758" y="444973"/>
            <a:ext cx="10058400" cy="1371600"/>
          </a:xfrm>
        </p:spPr>
        <p:txBody>
          <a:bodyPr>
            <a:normAutofit/>
          </a:bodyPr>
          <a:lstStyle/>
          <a:p>
            <a:r>
              <a:rPr lang="el-GR" sz="3200" dirty="0">
                <a:solidFill>
                  <a:srgbClr val="000000"/>
                </a:solidFill>
                <a:effectLst/>
                <a:latin typeface="Garamond" panose="02020404030301010803" pitchFamily="18" charset="0"/>
                <a:ea typeface="Calibri" panose="020F0502020204030204" pitchFamily="34" charset="0"/>
              </a:rPr>
              <a:t>Γιατί είναι απαραίτητη η γνώση  συναφών θεωρητικών προσεγγίσεων?</a:t>
            </a:r>
            <a:endParaRPr lang="el-GR" sz="3200" dirty="0">
              <a:latin typeface="Garamond" panose="02020404030301010803" pitchFamily="18" charset="0"/>
            </a:endParaRPr>
          </a:p>
        </p:txBody>
      </p:sp>
      <p:sp>
        <p:nvSpPr>
          <p:cNvPr id="9" name="Θέση περιεχομένου 8">
            <a:extLst>
              <a:ext uri="{FF2B5EF4-FFF2-40B4-BE49-F238E27FC236}">
                <a16:creationId xmlns:a16="http://schemas.microsoft.com/office/drawing/2014/main" id="{498D4D98-EC36-1A75-C781-2D43A2C2FDAC}"/>
              </a:ext>
            </a:extLst>
          </p:cNvPr>
          <p:cNvSpPr>
            <a:spLocks noGrp="1"/>
          </p:cNvSpPr>
          <p:nvPr>
            <p:ph idx="1"/>
          </p:nvPr>
        </p:nvSpPr>
        <p:spPr>
          <a:xfrm>
            <a:off x="1021655" y="1748013"/>
            <a:ext cx="10058400" cy="4722554"/>
          </a:xfrm>
        </p:spPr>
        <p:txBody>
          <a:bodyPr>
            <a:normAutofit fontScale="92500"/>
          </a:bodyPr>
          <a:lstStyle/>
          <a:p>
            <a:pPr marL="114300" marR="0" algn="just">
              <a:spcBef>
                <a:spcPts val="0"/>
              </a:spcBef>
              <a:spcAft>
                <a:spcPts val="0"/>
              </a:spcAft>
            </a:pPr>
            <a:r>
              <a:rPr lang="el-GR" sz="2400" dirty="0">
                <a:solidFill>
                  <a:srgbClr val="000000"/>
                </a:solidFill>
                <a:effectLst/>
                <a:ea typeface="Calibri" panose="020F0502020204030204" pitchFamily="34" charset="0"/>
              </a:rPr>
              <a:t>Γιατί ο σύμβουλος χρειάζεται να έχει υπόψιν του βασικές θεωρητικές θέσεις και έννοιες σε σχέση με τα ομαδικά δυναμικά? (εγχώρια και διεθνής βιβλιογραφία,  σχετικά ερευνητικά  δεδομένα?</a:t>
            </a:r>
          </a:p>
          <a:p>
            <a:pPr marL="114300" marR="0" algn="just">
              <a:spcBef>
                <a:spcPts val="0"/>
              </a:spcBef>
              <a:spcAft>
                <a:spcPts val="0"/>
              </a:spcAft>
            </a:pPr>
            <a:r>
              <a:rPr lang="el-GR" sz="2400" dirty="0">
                <a:solidFill>
                  <a:srgbClr val="000000"/>
                </a:solidFill>
                <a:effectLst/>
                <a:ea typeface="Calibri" panose="020F0502020204030204" pitchFamily="34" charset="0"/>
              </a:rPr>
              <a:t> «ομάδα δεν είναι άθροισμα ατόμων αλλά συσχετισμών ψυχικών κόσμων και διεργασιών»</a:t>
            </a:r>
          </a:p>
          <a:p>
            <a:pPr marL="491490" lvl="1" indent="-285750" algn="just">
              <a:spcBef>
                <a:spcPts val="0"/>
              </a:spcBef>
              <a:buFont typeface="Wingdings" panose="05000000000000000000" pitchFamily="2" charset="2"/>
              <a:buChar char="§"/>
            </a:pPr>
            <a:r>
              <a:rPr lang="el-GR" sz="2400" dirty="0">
                <a:solidFill>
                  <a:srgbClr val="000000"/>
                </a:solidFill>
                <a:ea typeface="Calibri" panose="020F0502020204030204" pitchFamily="34" charset="0"/>
              </a:rPr>
              <a:t>Σ</a:t>
            </a:r>
            <a:r>
              <a:rPr lang="el-GR" sz="2400" dirty="0">
                <a:solidFill>
                  <a:srgbClr val="000000"/>
                </a:solidFill>
                <a:effectLst/>
                <a:ea typeface="Calibri" panose="020F0502020204030204" pitchFamily="34" charset="0"/>
              </a:rPr>
              <a:t>το «εδώ και τώρα» θα παρεισφρέει διαρκώς το «αλλού και άλλοτε»</a:t>
            </a:r>
          </a:p>
          <a:p>
            <a:pPr marL="765810" lvl="2" indent="-285750" algn="just">
              <a:spcBef>
                <a:spcPts val="0"/>
              </a:spcBef>
              <a:buFont typeface="Wingdings" panose="05000000000000000000" pitchFamily="2" charset="2"/>
              <a:buChar char="Ø"/>
            </a:pPr>
            <a:r>
              <a:rPr lang="el-GR" sz="2200" dirty="0">
                <a:solidFill>
                  <a:srgbClr val="000000"/>
                </a:solidFill>
                <a:ea typeface="Calibri" panose="020F0502020204030204" pitchFamily="34" charset="0"/>
              </a:rPr>
              <a:t>Φ</a:t>
            </a:r>
            <a:r>
              <a:rPr lang="el-GR" sz="2200" dirty="0">
                <a:solidFill>
                  <a:srgbClr val="000000"/>
                </a:solidFill>
                <a:effectLst/>
                <a:ea typeface="Calibri" panose="020F0502020204030204" pitchFamily="34" charset="0"/>
              </a:rPr>
              <a:t>αινόμενα που αφορούν και τον ίδιο τον σύμβουλο ψυχικής υγείας</a:t>
            </a:r>
          </a:p>
          <a:p>
            <a:pPr marL="114300" marR="0" algn="just">
              <a:spcBef>
                <a:spcPts val="0"/>
              </a:spcBef>
              <a:spcAft>
                <a:spcPts val="0"/>
              </a:spcAft>
            </a:pPr>
            <a:endParaRPr lang="el-GR" sz="2400" dirty="0">
              <a:solidFill>
                <a:srgbClr val="000000"/>
              </a:solidFill>
              <a:ea typeface="Calibri" panose="020F0502020204030204" pitchFamily="34" charset="0"/>
            </a:endParaRPr>
          </a:p>
          <a:p>
            <a:pPr marL="114300" marR="0" algn="just">
              <a:spcBef>
                <a:spcPts val="0"/>
              </a:spcBef>
              <a:spcAft>
                <a:spcPts val="0"/>
              </a:spcAft>
            </a:pPr>
            <a:r>
              <a:rPr lang="el-GR" sz="2400" dirty="0">
                <a:solidFill>
                  <a:srgbClr val="000000"/>
                </a:solidFill>
                <a:effectLst/>
                <a:ea typeface="Calibri" panose="020F0502020204030204" pitchFamily="34" charset="0"/>
              </a:rPr>
              <a:t>Σαφές ότι όσο περισσότερο ο σύμβουλος/συντονιστής έχει εντρυφήσει και κατανοήσει τα ομαδικά φαινόμενα μέσα από τεκμηριωμένες θεωρητικές προσεγγίσεις, τόσο καλύτερα θα μπορεί να τα «διαβάζει», να τα αξιοποιεί και να αναδεικνύει τη λειτουργικότητά τους έναντι δυσλειτουργικών ομαδικών φαινομένων.</a:t>
            </a:r>
            <a:r>
              <a:rPr lang="el-GR" sz="2400" dirty="0"/>
              <a:t>, ώστε να διευκολύνεται στην εργασία του, δηλαδή την αποτελεσματική εφαρμογή της Συμβουλευτικής  σε σχέση με το αίτημα του ανθρώπου που αναζητά βοήθεια σε μια συμβουλευτική εργασία. </a:t>
            </a:r>
          </a:p>
          <a:p>
            <a:endParaRPr lang="el-GR" dirty="0"/>
          </a:p>
        </p:txBody>
      </p:sp>
      <p:sp>
        <p:nvSpPr>
          <p:cNvPr id="7" name="Θέση αριθμού διαφάνειας 6">
            <a:extLst>
              <a:ext uri="{FF2B5EF4-FFF2-40B4-BE49-F238E27FC236}">
                <a16:creationId xmlns:a16="http://schemas.microsoft.com/office/drawing/2014/main" id="{6628A405-2522-3B13-BE17-07EFC1F0A696}"/>
              </a:ext>
            </a:extLst>
          </p:cNvPr>
          <p:cNvSpPr>
            <a:spLocks noGrp="1"/>
          </p:cNvSpPr>
          <p:nvPr>
            <p:ph type="sldNum" sz="quarter" idx="12"/>
          </p:nvPr>
        </p:nvSpPr>
        <p:spPr/>
        <p:txBody>
          <a:bodyPr/>
          <a:lstStyle/>
          <a:p>
            <a:fld id="{29A67EF4-6AD0-4895-A677-9D84EEBBB660}" type="slidenum">
              <a:rPr lang="el-GR" smtClean="0"/>
              <a:t>4</a:t>
            </a:fld>
            <a:endParaRPr lang="el-GR"/>
          </a:p>
        </p:txBody>
      </p:sp>
    </p:spTree>
    <p:extLst>
      <p:ext uri="{BB962C8B-B14F-4D97-AF65-F5344CB8AC3E}">
        <p14:creationId xmlns:p14="http://schemas.microsoft.com/office/powerpoint/2010/main" val="2392731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437F38-AE15-8FBE-D8DA-080EEF205052}"/>
              </a:ext>
            </a:extLst>
          </p:cNvPr>
          <p:cNvSpPr txBox="1">
            <a:spLocks noGrp="1"/>
          </p:cNvSpPr>
          <p:nvPr>
            <p:ph type="title"/>
          </p:nvPr>
        </p:nvSpPr>
        <p:spPr>
          <a:xfrm>
            <a:off x="1066802" y="459714"/>
            <a:ext cx="10671112" cy="766331"/>
          </a:xfrm>
        </p:spPr>
        <p:txBody>
          <a:bodyPr>
            <a:normAutofit fontScale="90000"/>
          </a:bodyPr>
          <a:lstStyle/>
          <a:p>
            <a:pPr lvl="0"/>
            <a:r>
              <a:rPr lang="el-GR" sz="3200" dirty="0">
                <a:solidFill>
                  <a:srgbClr val="000000"/>
                </a:solidFill>
                <a:cs typeface="Times New Roman" pitchFamily="18"/>
              </a:rPr>
              <a:t>Στο «εδώ και τώρα» (</a:t>
            </a:r>
            <a:r>
              <a:rPr lang="en-US" sz="3200" dirty="0">
                <a:solidFill>
                  <a:srgbClr val="000000"/>
                </a:solidFill>
                <a:cs typeface="Times New Roman" pitchFamily="18"/>
              </a:rPr>
              <a:t>II</a:t>
            </a:r>
            <a:r>
              <a:rPr lang="el-GR" sz="3200" dirty="0">
                <a:solidFill>
                  <a:srgbClr val="000000"/>
                </a:solidFill>
                <a:cs typeface="Times New Roman" pitchFamily="18"/>
              </a:rPr>
              <a:t>Ι) </a:t>
            </a:r>
            <a:br>
              <a:rPr lang="el-GR" sz="3900" dirty="0">
                <a:cs typeface="Times New Roman" pitchFamily="18"/>
              </a:rPr>
            </a:br>
            <a:endParaRPr lang="el-GR" sz="3900" dirty="0"/>
          </a:p>
        </p:txBody>
      </p:sp>
      <p:sp>
        <p:nvSpPr>
          <p:cNvPr id="3" name="Θέση περιεχομένου 2">
            <a:extLst>
              <a:ext uri="{FF2B5EF4-FFF2-40B4-BE49-F238E27FC236}">
                <a16:creationId xmlns:a16="http://schemas.microsoft.com/office/drawing/2014/main" id="{75346597-557C-92AE-E04F-85CF94B966F2}"/>
              </a:ext>
            </a:extLst>
          </p:cNvPr>
          <p:cNvSpPr txBox="1">
            <a:spLocks noGrp="1"/>
          </p:cNvSpPr>
          <p:nvPr>
            <p:ph idx="1"/>
          </p:nvPr>
        </p:nvSpPr>
        <p:spPr>
          <a:xfrm>
            <a:off x="931508" y="1006440"/>
            <a:ext cx="10412768" cy="5301227"/>
          </a:xfrm>
        </p:spPr>
        <p:txBody>
          <a:bodyPr>
            <a:normAutofit/>
          </a:bodyPr>
          <a:lstStyle/>
          <a:p>
            <a:pPr marL="891540" lvl="1" indent="-342900" algn="just">
              <a:lnSpc>
                <a:spcPct val="107000"/>
              </a:lnSpc>
              <a:spcBef>
                <a:spcPts val="0"/>
              </a:spcBef>
              <a:buFont typeface="Wingdings" panose="05000000000000000000" pitchFamily="2" charset="2"/>
              <a:buChar char="Ø"/>
            </a:pPr>
            <a:r>
              <a:rPr lang="el-GR" sz="2000" i="1" dirty="0">
                <a:cs typeface="Times New Roman" pitchFamily="18"/>
              </a:rPr>
              <a:t>Κλαις για κάτι στο τώρα ή για κάτι από παλιά;</a:t>
            </a:r>
          </a:p>
          <a:p>
            <a:pPr marL="891540" lvl="1" indent="-342900" algn="just">
              <a:lnSpc>
                <a:spcPct val="107000"/>
              </a:lnSpc>
              <a:spcBef>
                <a:spcPts val="0"/>
              </a:spcBef>
              <a:buFont typeface="Wingdings" panose="05000000000000000000" pitchFamily="2" charset="2"/>
              <a:buChar char="Ø"/>
            </a:pPr>
            <a:r>
              <a:rPr lang="el-GR" sz="2000" i="1" dirty="0">
                <a:cs typeface="Times New Roman" pitchFamily="18"/>
              </a:rPr>
              <a:t>Πώς το παρόν είναι διαφορετικό από το παρελθόν;</a:t>
            </a:r>
          </a:p>
          <a:p>
            <a:pPr marL="891540" lvl="1" indent="-342900" algn="just">
              <a:lnSpc>
                <a:spcPct val="107000"/>
              </a:lnSpc>
              <a:spcBef>
                <a:spcPts val="0"/>
              </a:spcBef>
              <a:buFont typeface="Wingdings" panose="05000000000000000000" pitchFamily="2" charset="2"/>
              <a:buChar char="Ø"/>
            </a:pPr>
            <a:r>
              <a:rPr lang="el-GR" sz="2000" i="1" dirty="0">
                <a:cs typeface="Times New Roman" pitchFamily="18"/>
              </a:rPr>
              <a:t>Πες πέντε σημεία που είναι διαφορετικό το τώρα από το τότε/ που το παρόν διαφέρει από το παρελθόν; κ.λπ.</a:t>
            </a:r>
            <a:r>
              <a:rPr lang="el-GR" sz="2000" dirty="0">
                <a:cs typeface="Times New Roman" pitchFamily="18"/>
              </a:rPr>
              <a:t>:</a:t>
            </a:r>
          </a:p>
          <a:p>
            <a:pPr marL="457200" lvl="0" algn="just">
              <a:lnSpc>
                <a:spcPct val="107000"/>
              </a:lnSpc>
              <a:spcBef>
                <a:spcPts val="0"/>
              </a:spcBef>
            </a:pPr>
            <a:endParaRPr lang="el-GR" sz="2200" dirty="0">
              <a:cs typeface="Times New Roman" pitchFamily="18"/>
            </a:endParaRPr>
          </a:p>
          <a:p>
            <a:pPr marL="457200" lvl="0" algn="just">
              <a:lnSpc>
                <a:spcPct val="107000"/>
              </a:lnSpc>
              <a:spcBef>
                <a:spcPts val="0"/>
              </a:spcBef>
            </a:pPr>
            <a:r>
              <a:rPr lang="el-GR" sz="2200" dirty="0">
                <a:cs typeface="Times New Roman" pitchFamily="18"/>
              </a:rPr>
              <a:t>Σε βοηθάει αυτό να βλέπεις μόνο στο παρόν και όχι το παρόν μέσα από το παρελθόν.</a:t>
            </a:r>
          </a:p>
          <a:p>
            <a:pPr marL="891540" lvl="1" indent="-342900" algn="just">
              <a:lnSpc>
                <a:spcPct val="107000"/>
              </a:lnSpc>
              <a:spcBef>
                <a:spcPts val="0"/>
              </a:spcBef>
              <a:buFont typeface="Wingdings" panose="05000000000000000000" pitchFamily="2" charset="2"/>
              <a:buChar char="Ø"/>
            </a:pPr>
            <a:r>
              <a:rPr lang="el-GR" sz="2000" dirty="0">
                <a:cs typeface="Times New Roman" pitchFamily="18"/>
              </a:rPr>
              <a:t> </a:t>
            </a:r>
            <a:r>
              <a:rPr lang="el-GR" sz="2000" b="1" dirty="0">
                <a:cs typeface="Times New Roman" pitchFamily="18"/>
              </a:rPr>
              <a:t>Όταν το παρελθόν κάνει «αεροπειρατεία» στο παρόν, βρες 7-10 τρόπους/συνθήκες στο τώρα, βάσει των οποίων είναι αλλιώς τα πράγματα, για να «έρθεις» στο τώρα</a:t>
            </a:r>
            <a:r>
              <a:rPr lang="el-GR" sz="2000" dirty="0">
                <a:cs typeface="Times New Roman" pitchFamily="18"/>
              </a:rPr>
              <a:t>.</a:t>
            </a:r>
          </a:p>
          <a:p>
            <a:pPr marL="274320" lvl="0" indent="0" algn="just">
              <a:lnSpc>
                <a:spcPct val="107000"/>
              </a:lnSpc>
              <a:spcBef>
                <a:spcPts val="0"/>
              </a:spcBef>
              <a:buNone/>
            </a:pPr>
            <a:endParaRPr lang="el-GR" sz="2200" dirty="0">
              <a:cs typeface="Times New Roman" pitchFamily="18"/>
            </a:endParaRPr>
          </a:p>
          <a:p>
            <a:pPr marL="457200" lvl="0" algn="just">
              <a:lnSpc>
                <a:spcPct val="107000"/>
              </a:lnSpc>
              <a:spcBef>
                <a:spcPts val="0"/>
              </a:spcBef>
            </a:pPr>
            <a:r>
              <a:rPr lang="el-GR" sz="2200" dirty="0">
                <a:cs typeface="Times New Roman" pitchFamily="18"/>
              </a:rPr>
              <a:t>Μείνε ο</a:t>
            </a:r>
            <a:r>
              <a:rPr lang="en-US" sz="2200" dirty="0">
                <a:cs typeface="Times New Roman" pitchFamily="18"/>
              </a:rPr>
              <a:t>pen, curious and </a:t>
            </a:r>
            <a:r>
              <a:rPr lang="en-US" sz="2200" dirty="0" err="1">
                <a:cs typeface="Times New Roman" pitchFamily="18"/>
              </a:rPr>
              <a:t>explorating</a:t>
            </a:r>
            <a:r>
              <a:rPr lang="en-US" sz="2200" dirty="0">
                <a:cs typeface="Times New Roman" pitchFamily="18"/>
              </a:rPr>
              <a:t> </a:t>
            </a:r>
            <a:r>
              <a:rPr lang="el-GR" sz="2200" dirty="0">
                <a:cs typeface="Times New Roman" pitchFamily="18"/>
              </a:rPr>
              <a:t>στην ομάδα!</a:t>
            </a:r>
          </a:p>
          <a:p>
            <a:pPr marL="891540" lvl="1" indent="-342900" algn="just">
              <a:lnSpc>
                <a:spcPct val="107000"/>
              </a:lnSpc>
              <a:spcBef>
                <a:spcPts val="0"/>
              </a:spcBef>
              <a:buFont typeface="Wingdings" panose="05000000000000000000" pitchFamily="2" charset="2"/>
              <a:buChar char="Ø"/>
            </a:pPr>
            <a:r>
              <a:rPr lang="el-GR" sz="2000" dirty="0">
                <a:cs typeface="Times New Roman" pitchFamily="18"/>
              </a:rPr>
              <a:t>Το αντίθετο αυτών είναι να κάνεις αρνητικές προβλέψεις (</a:t>
            </a:r>
            <a:r>
              <a:rPr lang="en-US" sz="2000" dirty="0">
                <a:cs typeface="Times New Roman" pitchFamily="18"/>
              </a:rPr>
              <a:t>negative prediction</a:t>
            </a:r>
            <a:r>
              <a:rPr lang="el-GR" sz="2000" dirty="0">
                <a:cs typeface="Times New Roman" pitchFamily="18"/>
              </a:rPr>
              <a:t>), να προβλέπεις το μέλλον (</a:t>
            </a:r>
            <a:r>
              <a:rPr lang="en-US" sz="2000" dirty="0">
                <a:cs typeface="Times New Roman" pitchFamily="18"/>
              </a:rPr>
              <a:t>telling the future</a:t>
            </a:r>
            <a:r>
              <a:rPr lang="el-GR" sz="2000" dirty="0">
                <a:cs typeface="Times New Roman" pitchFamily="18"/>
              </a:rPr>
              <a:t>) και να φέρνεις μια αίσθηση από παλιά στο τώρα.</a:t>
            </a:r>
          </a:p>
          <a:p>
            <a:pPr lvl="0"/>
            <a:endParaRPr lang="el-GR" sz="1700" dirty="0"/>
          </a:p>
        </p:txBody>
      </p:sp>
      <p:sp>
        <p:nvSpPr>
          <p:cNvPr id="4" name="Θέση αριθμού διαφάνειας 3">
            <a:extLst>
              <a:ext uri="{FF2B5EF4-FFF2-40B4-BE49-F238E27FC236}">
                <a16:creationId xmlns:a16="http://schemas.microsoft.com/office/drawing/2014/main" id="{A1D791C0-3A1E-8CD5-B499-E5C5F7244FDD}"/>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98A069-6510-48FF-81A5-3034F9308FEF}" type="slidenum">
              <a:rPr/>
              <a:t>40</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2E7DAE-BBF2-52E5-451E-A0FE1F018E9C}"/>
              </a:ext>
            </a:extLst>
          </p:cNvPr>
          <p:cNvSpPr txBox="1">
            <a:spLocks noGrp="1"/>
          </p:cNvSpPr>
          <p:nvPr>
            <p:ph type="title"/>
          </p:nvPr>
        </p:nvSpPr>
        <p:spPr>
          <a:xfrm>
            <a:off x="671416" y="739457"/>
            <a:ext cx="10970079" cy="723583"/>
          </a:xfrm>
        </p:spPr>
        <p:txBody>
          <a:bodyPr>
            <a:noAutofit/>
          </a:bodyPr>
          <a:lstStyle/>
          <a:p>
            <a:pPr lvl="0"/>
            <a:r>
              <a:rPr lang="el-GR" sz="2800" dirty="0">
                <a:solidFill>
                  <a:srgbClr val="000000"/>
                </a:solidFill>
                <a:cs typeface="Times New Roman" pitchFamily="18"/>
              </a:rPr>
              <a:t>Πώς αποσύρεσαι από το «εδώ και τώρα» και σε τραβά το «εκεί και τότε»; (Ι)</a:t>
            </a:r>
            <a:br>
              <a:rPr lang="el-GR" sz="2800" dirty="0">
                <a:cs typeface="Times New Roman" pitchFamily="18"/>
              </a:rPr>
            </a:br>
            <a:endParaRPr lang="el-GR" sz="2800" dirty="0"/>
          </a:p>
        </p:txBody>
      </p:sp>
      <p:sp>
        <p:nvSpPr>
          <p:cNvPr id="3" name="Θέση περιεχομένου 2">
            <a:extLst>
              <a:ext uri="{FF2B5EF4-FFF2-40B4-BE49-F238E27FC236}">
                <a16:creationId xmlns:a16="http://schemas.microsoft.com/office/drawing/2014/main" id="{AF1DD18A-6F28-9781-555C-E7863171C196}"/>
              </a:ext>
            </a:extLst>
          </p:cNvPr>
          <p:cNvSpPr txBox="1">
            <a:spLocks noGrp="1"/>
          </p:cNvSpPr>
          <p:nvPr>
            <p:ph idx="1"/>
          </p:nvPr>
        </p:nvSpPr>
        <p:spPr>
          <a:xfrm>
            <a:off x="842962" y="1463040"/>
            <a:ext cx="10798533" cy="4844628"/>
          </a:xfrm>
        </p:spPr>
        <p:txBody>
          <a:bodyPr>
            <a:normAutofit lnSpcReduction="10000"/>
          </a:bodyPr>
          <a:lstStyle/>
          <a:p>
            <a:pPr marL="0" lvl="0" algn="just">
              <a:lnSpc>
                <a:spcPct val="107000"/>
              </a:lnSpc>
              <a:spcBef>
                <a:spcPts val="0"/>
              </a:spcBef>
            </a:pPr>
            <a:r>
              <a:rPr lang="el-GR" sz="2400" b="1" dirty="0">
                <a:cs typeface="Times New Roman" pitchFamily="18"/>
              </a:rPr>
              <a:t>Απόγνωση, Κατάθλιψη</a:t>
            </a:r>
            <a:r>
              <a:rPr lang="el-GR" sz="2400" dirty="0">
                <a:cs typeface="Times New Roman" pitchFamily="18"/>
              </a:rPr>
              <a:t>: Η απόγνωση έχει από κάτω </a:t>
            </a:r>
            <a:r>
              <a:rPr lang="el-GR" sz="2400" b="1" dirty="0">
                <a:cs typeface="Times New Roman" pitchFamily="18"/>
              </a:rPr>
              <a:t>απελπισία</a:t>
            </a:r>
            <a:r>
              <a:rPr lang="el-GR" sz="2400" dirty="0">
                <a:cs typeface="Times New Roman" pitchFamily="18"/>
              </a:rPr>
              <a:t> (</a:t>
            </a:r>
            <a:r>
              <a:rPr lang="en-US" sz="2400" dirty="0">
                <a:cs typeface="Times New Roman" pitchFamily="18"/>
              </a:rPr>
              <a:t>hopeless</a:t>
            </a:r>
            <a:r>
              <a:rPr lang="el-GR" sz="2400" dirty="0">
                <a:cs typeface="Times New Roman" pitchFamily="18"/>
              </a:rPr>
              <a:t>). </a:t>
            </a:r>
            <a:r>
              <a:rPr lang="en-US" sz="2400" dirty="0">
                <a:cs typeface="Times New Roman" pitchFamily="18"/>
              </a:rPr>
              <a:t>H</a:t>
            </a:r>
            <a:r>
              <a:rPr lang="el-GR" sz="2400" dirty="0">
                <a:cs typeface="Times New Roman" pitchFamily="18"/>
              </a:rPr>
              <a:t> κατάθλιψη έχει από κάτω </a:t>
            </a:r>
            <a:r>
              <a:rPr lang="el-GR" sz="2400" b="1" dirty="0">
                <a:cs typeface="Times New Roman" pitchFamily="18"/>
              </a:rPr>
              <a:t>θυμό, </a:t>
            </a:r>
            <a:r>
              <a:rPr lang="el-GR" sz="2400" dirty="0">
                <a:cs typeface="Times New Roman" pitchFamily="18"/>
              </a:rPr>
              <a:t>που τον στρέφεις εναντίον σου.</a:t>
            </a:r>
          </a:p>
          <a:p>
            <a:pPr marL="0" lvl="0" algn="just">
              <a:lnSpc>
                <a:spcPct val="107000"/>
              </a:lnSpc>
              <a:spcBef>
                <a:spcPts val="0"/>
              </a:spcBef>
            </a:pPr>
            <a:r>
              <a:rPr lang="el-GR" sz="2400" b="1" dirty="0">
                <a:cs typeface="Times New Roman" pitchFamily="18"/>
              </a:rPr>
              <a:t>Προσδοκίες στη σχέση</a:t>
            </a:r>
            <a:r>
              <a:rPr lang="el-GR" sz="2400" dirty="0">
                <a:cs typeface="Times New Roman" pitchFamily="18"/>
              </a:rPr>
              <a:t>: Ποτέ, ποτέ, ποτέ δεν θα φτιάξεις τη σχέση που </a:t>
            </a:r>
          </a:p>
          <a:p>
            <a:pPr marL="0" lvl="0" indent="0" algn="just">
              <a:lnSpc>
                <a:spcPct val="107000"/>
              </a:lnSpc>
              <a:spcBef>
                <a:spcPts val="0"/>
              </a:spcBef>
              <a:buNone/>
            </a:pPr>
            <a:r>
              <a:rPr lang="el-GR" sz="2400" dirty="0">
                <a:cs typeface="Times New Roman" pitchFamily="18"/>
              </a:rPr>
              <a:t>  θέλεις. Γιατί η σχέση που θέλεις είσαι ΕΣΥ!!! </a:t>
            </a:r>
          </a:p>
          <a:p>
            <a:pPr lvl="1" algn="just">
              <a:lnSpc>
                <a:spcPct val="107000"/>
              </a:lnSpc>
              <a:spcBef>
                <a:spcPts val="0"/>
              </a:spcBef>
              <a:buFont typeface="Wingdings" panose="05000000000000000000" pitchFamily="2" charset="2"/>
              <a:buChar char="ü"/>
            </a:pPr>
            <a:r>
              <a:rPr lang="el-GR" sz="2200" dirty="0">
                <a:cs typeface="Times New Roman" pitchFamily="18"/>
              </a:rPr>
              <a:t>Θα έχεις την καλύτερη δυνατή που μπορείς  να φτιάξεις, μετά από διαπραγματεύσεις με τον άλλο.</a:t>
            </a:r>
          </a:p>
          <a:p>
            <a:pPr lvl="0" algn="just">
              <a:lnSpc>
                <a:spcPct val="107000"/>
              </a:lnSpc>
              <a:spcBef>
                <a:spcPts val="0"/>
              </a:spcBef>
              <a:buFont typeface="Courier New" pitchFamily="49"/>
              <a:buChar char="o"/>
            </a:pPr>
            <a:r>
              <a:rPr lang="el-GR" sz="2400" b="1" i="1" dirty="0">
                <a:cs typeface="Times New Roman" pitchFamily="18"/>
              </a:rPr>
              <a:t> «Είμαι εκτός εαυτού»</a:t>
            </a:r>
            <a:r>
              <a:rPr lang="el-GR" sz="2400" dirty="0">
                <a:cs typeface="Times New Roman" pitchFamily="18"/>
              </a:rPr>
              <a:t>: Έκφραση-άμυνα στον θυμό. </a:t>
            </a:r>
          </a:p>
          <a:p>
            <a:pPr lvl="1" algn="just">
              <a:lnSpc>
                <a:spcPct val="107000"/>
              </a:lnSpc>
              <a:spcBef>
                <a:spcPts val="0"/>
              </a:spcBef>
              <a:buFont typeface="Wingdings" panose="05000000000000000000" pitchFamily="2" charset="2"/>
              <a:buChar char="§"/>
            </a:pPr>
            <a:r>
              <a:rPr lang="el-GR" sz="2200" dirty="0">
                <a:cs typeface="Times New Roman" pitchFamily="18"/>
              </a:rPr>
              <a:t> Θυμός: Δουλεύει με δύο τρόπους: </a:t>
            </a:r>
          </a:p>
          <a:p>
            <a:pPr lvl="2" algn="just">
              <a:lnSpc>
                <a:spcPct val="107000"/>
              </a:lnSpc>
              <a:spcBef>
                <a:spcPts val="0"/>
              </a:spcBef>
              <a:buFont typeface="Wingdings" panose="05000000000000000000" pitchFamily="2" charset="2"/>
              <a:buChar char="ü"/>
            </a:pPr>
            <a:r>
              <a:rPr lang="el-GR" sz="2200" dirty="0">
                <a:cs typeface="Times New Roman" pitchFamily="18"/>
              </a:rPr>
              <a:t>Άμεσα, σε πάει στην ενέργεια της ζωής, επίθεση, «ορμή ζωής». </a:t>
            </a:r>
          </a:p>
          <a:p>
            <a:pPr lvl="2" algn="just">
              <a:lnSpc>
                <a:spcPct val="107000"/>
              </a:lnSpc>
              <a:spcBef>
                <a:spcPts val="0"/>
              </a:spcBef>
              <a:buFont typeface="Wingdings" panose="05000000000000000000" pitchFamily="2" charset="2"/>
              <a:buChar char="ü"/>
            </a:pPr>
            <a:r>
              <a:rPr lang="el-GR" sz="2200" dirty="0">
                <a:cs typeface="Times New Roman" pitchFamily="18"/>
              </a:rPr>
              <a:t>Έμμεσα, μέσω οργής, σε πάει σε φαντασίες, σε προβλέψεις, σε </a:t>
            </a:r>
            <a:r>
              <a:rPr lang="el-GR" sz="2200" dirty="0" err="1">
                <a:cs typeface="Times New Roman" pitchFamily="18"/>
              </a:rPr>
              <a:t>διανοητικοποίηση</a:t>
            </a:r>
            <a:r>
              <a:rPr lang="el-GR" sz="2200" dirty="0">
                <a:cs typeface="Times New Roman" pitchFamily="18"/>
              </a:rPr>
              <a:t>, σε διαλέξεις, κ.λπ.</a:t>
            </a:r>
          </a:p>
          <a:p>
            <a:pPr lvl="0" algn="just">
              <a:lnSpc>
                <a:spcPct val="107000"/>
              </a:lnSpc>
              <a:spcBef>
                <a:spcPts val="0"/>
              </a:spcBef>
              <a:buFont typeface="Courier New" pitchFamily="49"/>
              <a:buChar char="o"/>
            </a:pPr>
            <a:endParaRPr lang="el-GR" sz="2400" dirty="0">
              <a:cs typeface="Times New Roman" pitchFamily="18"/>
            </a:endParaRPr>
          </a:p>
          <a:p>
            <a:pPr algn="just">
              <a:lnSpc>
                <a:spcPct val="107000"/>
              </a:lnSpc>
              <a:spcBef>
                <a:spcPts val="0"/>
              </a:spcBef>
              <a:buFont typeface="Courier New" panose="02070309020205020404" pitchFamily="49" charset="0"/>
              <a:buChar char="o"/>
            </a:pPr>
            <a:r>
              <a:rPr lang="el-GR" sz="2400" dirty="0">
                <a:cs typeface="Times New Roman" pitchFamily="18"/>
              </a:rPr>
              <a:t>“</a:t>
            </a:r>
            <a:r>
              <a:rPr lang="en-US" sz="2400" b="1" i="1" dirty="0">
                <a:cs typeface="Times New Roman" pitchFamily="18"/>
              </a:rPr>
              <a:t>Yes but</a:t>
            </a:r>
            <a:r>
              <a:rPr lang="el-GR" sz="2400" b="1" i="1" dirty="0">
                <a:cs typeface="Times New Roman" pitchFamily="18"/>
              </a:rPr>
              <a:t>”</a:t>
            </a:r>
            <a:r>
              <a:rPr lang="el-GR" sz="2400" dirty="0">
                <a:cs typeface="Times New Roman" pitchFamily="18"/>
              </a:rPr>
              <a:t>: Το πρώτο αναιρεί το δεύτερο </a:t>
            </a:r>
            <a:r>
              <a:rPr lang="el-GR" sz="2400" i="1" dirty="0">
                <a:cs typeface="Times New Roman" pitchFamily="18"/>
              </a:rPr>
              <a:t>(“</a:t>
            </a:r>
            <a:r>
              <a:rPr lang="en-US" sz="2400" i="1" dirty="0">
                <a:cs typeface="Times New Roman" pitchFamily="18"/>
              </a:rPr>
              <a:t>no buts</a:t>
            </a:r>
            <a:r>
              <a:rPr lang="el-GR" sz="2400" i="1" dirty="0">
                <a:cs typeface="Times New Roman" pitchFamily="18"/>
              </a:rPr>
              <a:t>”)</a:t>
            </a:r>
            <a:endParaRPr lang="el-GR" sz="2400" dirty="0">
              <a:cs typeface="Times New Roman" pitchFamily="18"/>
            </a:endParaRPr>
          </a:p>
          <a:p>
            <a:pPr marL="0" lvl="0" algn="just">
              <a:lnSpc>
                <a:spcPct val="107000"/>
              </a:lnSpc>
              <a:spcBef>
                <a:spcPts val="0"/>
              </a:spcBef>
            </a:pPr>
            <a:endParaRPr lang="el-GR" sz="2400" dirty="0">
              <a:cs typeface="Times New Roman" pitchFamily="18"/>
            </a:endParaRPr>
          </a:p>
          <a:p>
            <a:pPr lvl="0"/>
            <a:endParaRPr lang="el-GR" dirty="0"/>
          </a:p>
        </p:txBody>
      </p:sp>
      <p:sp>
        <p:nvSpPr>
          <p:cNvPr id="4" name="Θέση αριθμού διαφάνειας 3">
            <a:extLst>
              <a:ext uri="{FF2B5EF4-FFF2-40B4-BE49-F238E27FC236}">
                <a16:creationId xmlns:a16="http://schemas.microsoft.com/office/drawing/2014/main" id="{E934BD9C-7455-B03D-B0FE-A7741A287DC5}"/>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0CE6EA1-03C0-4C78-B4E6-174950640387}" type="slidenum">
              <a:t>41</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73CF7B-071F-FDB2-618B-E55DBD755F67}"/>
              </a:ext>
            </a:extLst>
          </p:cNvPr>
          <p:cNvSpPr txBox="1">
            <a:spLocks noGrp="1"/>
          </p:cNvSpPr>
          <p:nvPr>
            <p:ph type="title"/>
          </p:nvPr>
        </p:nvSpPr>
        <p:spPr>
          <a:xfrm>
            <a:off x="1001486" y="390668"/>
            <a:ext cx="10504713" cy="1371600"/>
          </a:xfrm>
        </p:spPr>
        <p:txBody>
          <a:bodyPr>
            <a:normAutofit/>
          </a:bodyPr>
          <a:lstStyle/>
          <a:p>
            <a:pPr lvl="0"/>
            <a:r>
              <a:rPr lang="el-GR" sz="2800" dirty="0">
                <a:solidFill>
                  <a:srgbClr val="000000"/>
                </a:solidFill>
                <a:cs typeface="Times New Roman" pitchFamily="18"/>
              </a:rPr>
              <a:t>Πώς αποσύρεσαι από το «εδώ και τώρα» και σε τραβά το «εκεί και τότε»; (ΙΙ)</a:t>
            </a:r>
            <a:endParaRPr lang="el-GR" sz="2800" dirty="0"/>
          </a:p>
        </p:txBody>
      </p:sp>
      <p:sp>
        <p:nvSpPr>
          <p:cNvPr id="3" name="Θέση περιεχομένου 2">
            <a:extLst>
              <a:ext uri="{FF2B5EF4-FFF2-40B4-BE49-F238E27FC236}">
                <a16:creationId xmlns:a16="http://schemas.microsoft.com/office/drawing/2014/main" id="{0DFCC7B7-606F-0FD8-4119-967D36C78753}"/>
              </a:ext>
            </a:extLst>
          </p:cNvPr>
          <p:cNvSpPr txBox="1">
            <a:spLocks noGrp="1"/>
          </p:cNvSpPr>
          <p:nvPr>
            <p:ph idx="1"/>
          </p:nvPr>
        </p:nvSpPr>
        <p:spPr>
          <a:xfrm>
            <a:off x="1001485" y="1602604"/>
            <a:ext cx="10504713" cy="4705064"/>
          </a:xfrm>
        </p:spPr>
        <p:txBody>
          <a:bodyPr/>
          <a:lstStyle/>
          <a:p>
            <a:pPr lvl="0">
              <a:buFont typeface="Courier New" panose="02070309020205020404" pitchFamily="49" charset="0"/>
              <a:buChar char="o"/>
            </a:pPr>
            <a:r>
              <a:rPr lang="el-GR" sz="2400" b="1" dirty="0">
                <a:cs typeface="Times New Roman" pitchFamily="18"/>
              </a:rPr>
              <a:t>Η αρχή της πραγματικότητας ή το αντίθετο</a:t>
            </a:r>
            <a:r>
              <a:rPr lang="el-GR" sz="2400" dirty="0">
                <a:cs typeface="Times New Roman" pitchFamily="18"/>
              </a:rPr>
              <a:t>: π.χ., Δουλεύεις για να κάνεις τη δουλειά σου ή δουλεύεις για να σε αγαπήσουν;</a:t>
            </a:r>
          </a:p>
          <a:p>
            <a:pPr lvl="1">
              <a:buFont typeface="Wingdings" panose="05000000000000000000" pitchFamily="2" charset="2"/>
              <a:buChar char="§"/>
            </a:pPr>
            <a:r>
              <a:rPr lang="el-GR" sz="2200" dirty="0">
                <a:cs typeface="Times New Roman" pitchFamily="18"/>
              </a:rPr>
              <a:t>Δυστυχώς, οι περισσότεροι άνθρωποι κάνουν το δεύτερο για αυτό και υποφέρουν.</a:t>
            </a:r>
          </a:p>
          <a:p>
            <a:pPr marL="274320" lvl="1" indent="0">
              <a:buNone/>
            </a:pPr>
            <a:endParaRPr lang="el-GR" sz="2200" dirty="0">
              <a:cs typeface="Times New Roman" pitchFamily="18"/>
            </a:endParaRPr>
          </a:p>
          <a:p>
            <a:pPr lvl="2">
              <a:buFont typeface="Wingdings" panose="05000000000000000000" pitchFamily="2" charset="2"/>
              <a:buChar char="Ø"/>
            </a:pPr>
            <a:r>
              <a:rPr lang="el-GR" sz="2000" i="1" dirty="0">
                <a:cs typeface="Times New Roman" pitchFamily="18"/>
              </a:rPr>
              <a:t>«Δηλαδή, εσύ «φοράς περισσότερο τα συναισθήματα» από τους άλλους ανθρώπους;»</a:t>
            </a:r>
          </a:p>
          <a:p>
            <a:pPr marL="0" lvl="0" algn="just">
              <a:lnSpc>
                <a:spcPct val="87000"/>
              </a:lnSpc>
              <a:spcBef>
                <a:spcPts val="0"/>
              </a:spcBef>
            </a:pPr>
            <a:endParaRPr lang="el-GR" sz="2400" b="1" dirty="0">
              <a:cs typeface="Times New Roman" pitchFamily="18"/>
            </a:endParaRPr>
          </a:p>
          <a:p>
            <a:pPr lvl="0" algn="just">
              <a:lnSpc>
                <a:spcPct val="87000"/>
              </a:lnSpc>
              <a:spcBef>
                <a:spcPts val="0"/>
              </a:spcBef>
              <a:buFont typeface="Courier New" panose="02070309020205020404" pitchFamily="49" charset="0"/>
              <a:buChar char="o"/>
            </a:pPr>
            <a:r>
              <a:rPr lang="el-GR" sz="2400" b="1" dirty="0">
                <a:cs typeface="Times New Roman" pitchFamily="18"/>
              </a:rPr>
              <a:t>Κριτική: «</a:t>
            </a:r>
            <a:r>
              <a:rPr lang="el-GR" sz="2400" i="1" dirty="0">
                <a:cs typeface="Times New Roman" pitchFamily="18"/>
              </a:rPr>
              <a:t>Τι γεμίζει (</a:t>
            </a:r>
            <a:r>
              <a:rPr lang="en-US" sz="2400" i="1" dirty="0">
                <a:cs typeface="Times New Roman" pitchFamily="18"/>
              </a:rPr>
              <a:t>fill in</a:t>
            </a:r>
            <a:r>
              <a:rPr lang="el-GR" sz="2400" i="1" dirty="0">
                <a:cs typeface="Times New Roman" pitchFamily="18"/>
              </a:rPr>
              <a:t>) μέσα σου η παρατήρηση, κριτική, ερμηνεία που κάνεις για τον άλλο»;</a:t>
            </a:r>
            <a:r>
              <a:rPr lang="el-GR" sz="2400" dirty="0">
                <a:cs typeface="Times New Roman" pitchFamily="18"/>
              </a:rPr>
              <a:t> </a:t>
            </a:r>
          </a:p>
          <a:p>
            <a:pPr marL="0" lvl="0" indent="0" algn="just">
              <a:lnSpc>
                <a:spcPct val="87000"/>
              </a:lnSpc>
              <a:spcBef>
                <a:spcPts val="0"/>
              </a:spcBef>
              <a:buNone/>
            </a:pPr>
            <a:r>
              <a:rPr lang="el-GR" sz="2400" dirty="0">
                <a:cs typeface="Times New Roman" pitchFamily="18"/>
              </a:rPr>
              <a:t>     Δηλαδή, ποια φωνή σου μιλάει για ποιο κομμάτι σου; </a:t>
            </a:r>
          </a:p>
          <a:p>
            <a:pPr marL="0" lvl="0" algn="just">
              <a:lnSpc>
                <a:spcPct val="87000"/>
              </a:lnSpc>
              <a:spcBef>
                <a:spcPts val="0"/>
              </a:spcBef>
            </a:pPr>
            <a:endParaRPr lang="el-GR" sz="2400" dirty="0">
              <a:cs typeface="Times New Roman" pitchFamily="18"/>
            </a:endParaRPr>
          </a:p>
          <a:p>
            <a:pPr lvl="0" algn="just">
              <a:lnSpc>
                <a:spcPct val="87000"/>
              </a:lnSpc>
              <a:spcBef>
                <a:spcPts val="0"/>
              </a:spcBef>
              <a:buFont typeface="Courier New" panose="02070309020205020404" pitchFamily="49" charset="0"/>
              <a:buChar char="o"/>
            </a:pPr>
            <a:r>
              <a:rPr lang="el-GR" sz="2400" b="1" dirty="0">
                <a:solidFill>
                  <a:srgbClr val="FF0000"/>
                </a:solidFill>
                <a:cs typeface="Times New Roman" pitchFamily="18"/>
              </a:rPr>
              <a:t>Προσοχή!</a:t>
            </a:r>
            <a:r>
              <a:rPr lang="el-GR" sz="2400" dirty="0">
                <a:cs typeface="Times New Roman" pitchFamily="18"/>
              </a:rPr>
              <a:t> </a:t>
            </a:r>
            <a:r>
              <a:rPr lang="en-US" sz="2400" b="1" dirty="0">
                <a:cs typeface="Times New Roman" pitchFamily="18"/>
              </a:rPr>
              <a:t>Perception</a:t>
            </a:r>
            <a:r>
              <a:rPr lang="el-GR" sz="2400" b="1" dirty="0">
                <a:cs typeface="Times New Roman" pitchFamily="18"/>
              </a:rPr>
              <a:t> ή </a:t>
            </a:r>
            <a:r>
              <a:rPr lang="en-US" sz="2400" b="1" dirty="0">
                <a:cs typeface="Times New Roman" pitchFamily="18"/>
              </a:rPr>
              <a:t>Projection</a:t>
            </a:r>
            <a:r>
              <a:rPr lang="el-GR" sz="2400" dirty="0">
                <a:cs typeface="Times New Roman" pitchFamily="18"/>
              </a:rPr>
              <a:t>? αυτό που λες; </a:t>
            </a:r>
          </a:p>
          <a:p>
            <a:pPr>
              <a:buFont typeface="Courier New" panose="02070309020205020404" pitchFamily="49" charset="0"/>
              <a:buChar char="o"/>
            </a:pPr>
            <a:endParaRPr lang="el-GR" sz="2400" dirty="0">
              <a:cs typeface="Times New Roman" pitchFamily="18"/>
            </a:endParaRPr>
          </a:p>
          <a:p>
            <a:pPr lvl="0"/>
            <a:endParaRPr lang="el-GR" dirty="0"/>
          </a:p>
        </p:txBody>
      </p:sp>
      <p:sp>
        <p:nvSpPr>
          <p:cNvPr id="4" name="Θέση αριθμού διαφάνειας 3">
            <a:extLst>
              <a:ext uri="{FF2B5EF4-FFF2-40B4-BE49-F238E27FC236}">
                <a16:creationId xmlns:a16="http://schemas.microsoft.com/office/drawing/2014/main" id="{49263AAF-DDCE-BDEF-51BE-D4E4E2739BC8}"/>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BC90E14-3999-4A4D-82D3-99C94FDAAE46}" type="slidenum">
              <a:t>42</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5DA3B1-98D0-5D54-A8A7-376988E10E97}"/>
              </a:ext>
            </a:extLst>
          </p:cNvPr>
          <p:cNvSpPr txBox="1">
            <a:spLocks noGrp="1"/>
          </p:cNvSpPr>
          <p:nvPr>
            <p:ph type="title"/>
          </p:nvPr>
        </p:nvSpPr>
        <p:spPr>
          <a:xfrm>
            <a:off x="1066803" y="437320"/>
            <a:ext cx="10058400" cy="747668"/>
          </a:xfrm>
        </p:spPr>
        <p:txBody>
          <a:bodyPr/>
          <a:lstStyle/>
          <a:p>
            <a:pPr lvl="0"/>
            <a:r>
              <a:rPr lang="el-GR" sz="3600" dirty="0">
                <a:solidFill>
                  <a:srgbClr val="000000"/>
                </a:solidFill>
                <a:cs typeface="Times New Roman" pitchFamily="18"/>
              </a:rPr>
              <a:t>Όρια στη </a:t>
            </a:r>
            <a:r>
              <a:rPr lang="en-US" sz="3600" dirty="0">
                <a:solidFill>
                  <a:srgbClr val="000000"/>
                </a:solidFill>
                <a:cs typeface="Times New Roman" pitchFamily="18"/>
              </a:rPr>
              <a:t>SCT Theory</a:t>
            </a:r>
            <a:endParaRPr lang="el-GR" sz="3600" dirty="0">
              <a:solidFill>
                <a:srgbClr val="000000"/>
              </a:solidFill>
            </a:endParaRPr>
          </a:p>
        </p:txBody>
      </p:sp>
      <p:sp>
        <p:nvSpPr>
          <p:cNvPr id="3" name="Θέση περιεχομένου 2">
            <a:extLst>
              <a:ext uri="{FF2B5EF4-FFF2-40B4-BE49-F238E27FC236}">
                <a16:creationId xmlns:a16="http://schemas.microsoft.com/office/drawing/2014/main" id="{E855136F-FF07-6841-9C6E-44FAD9DB7EBA}"/>
              </a:ext>
            </a:extLst>
          </p:cNvPr>
          <p:cNvSpPr txBox="1">
            <a:spLocks noGrp="1"/>
          </p:cNvSpPr>
          <p:nvPr>
            <p:ph idx="1"/>
          </p:nvPr>
        </p:nvSpPr>
        <p:spPr>
          <a:xfrm>
            <a:off x="581604" y="1453713"/>
            <a:ext cx="11128312" cy="5310981"/>
          </a:xfrm>
        </p:spPr>
        <p:txBody>
          <a:bodyPr/>
          <a:lstStyle/>
          <a:p>
            <a:pPr lvl="0" algn="just">
              <a:lnSpc>
                <a:spcPct val="107000"/>
              </a:lnSpc>
              <a:spcBef>
                <a:spcPts val="0"/>
              </a:spcBef>
              <a:buFont typeface="Courier New" panose="02070309020205020404" pitchFamily="49" charset="0"/>
              <a:buChar char="o"/>
            </a:pPr>
            <a:r>
              <a:rPr lang="el-GR" sz="2400" dirty="0">
                <a:cs typeface="Times New Roman" pitchFamily="18"/>
              </a:rPr>
              <a:t>Πολύ σημαντικά στην </a:t>
            </a:r>
            <a:r>
              <a:rPr lang="en-US" sz="2400" dirty="0">
                <a:cs typeface="Times New Roman" pitchFamily="18"/>
              </a:rPr>
              <a:t>SCT Theory</a:t>
            </a:r>
            <a:r>
              <a:rPr lang="el-GR" sz="2400" dirty="0">
                <a:cs typeface="Times New Roman" pitchFamily="18"/>
              </a:rPr>
              <a:t> για το σύστημα μιας ομάδας: </a:t>
            </a:r>
          </a:p>
          <a:p>
            <a:pPr marL="708660" lvl="2" indent="-342900" algn="just">
              <a:lnSpc>
                <a:spcPct val="107000"/>
              </a:lnSpc>
              <a:spcBef>
                <a:spcPts val="0"/>
              </a:spcBef>
              <a:buFont typeface="Wingdings" panose="05000000000000000000" pitchFamily="2" charset="2"/>
              <a:buChar char="§"/>
            </a:pPr>
            <a:r>
              <a:rPr lang="el-GR" sz="2000" dirty="0">
                <a:cs typeface="Times New Roman" pitchFamily="18"/>
              </a:rPr>
              <a:t>Αν είναι πολύ ανοιχτά, τότε «φεύγουν έξω», χάνεις πληροφορίες από το εδώ και τώρα, που δεν θέλεις να φύγουν. </a:t>
            </a:r>
          </a:p>
          <a:p>
            <a:pPr marL="708660" lvl="2" indent="-342900" algn="just">
              <a:lnSpc>
                <a:spcPct val="107000"/>
              </a:lnSpc>
              <a:spcBef>
                <a:spcPts val="0"/>
              </a:spcBef>
              <a:buFont typeface="Wingdings" panose="05000000000000000000" pitchFamily="2" charset="2"/>
              <a:buChar char="§"/>
            </a:pPr>
            <a:r>
              <a:rPr lang="el-GR" sz="2000" dirty="0">
                <a:cs typeface="Times New Roman" pitchFamily="18"/>
              </a:rPr>
              <a:t>Αν είναι κλειστά στο διαφορετικό, «κολλάς». </a:t>
            </a:r>
          </a:p>
          <a:p>
            <a:pPr marL="708660" lvl="2" indent="-342900" algn="just">
              <a:lnSpc>
                <a:spcPct val="107000"/>
              </a:lnSpc>
              <a:spcBef>
                <a:spcPts val="0"/>
              </a:spcBef>
              <a:buFont typeface="Wingdings" panose="05000000000000000000" pitchFamily="2" charset="2"/>
              <a:buChar char="§"/>
            </a:pPr>
            <a:r>
              <a:rPr lang="el-GR" sz="2000" dirty="0">
                <a:cs typeface="Times New Roman" pitchFamily="18"/>
              </a:rPr>
              <a:t>Αν είναι ανοιχτά μόνο στο όμοιο, τότε </a:t>
            </a:r>
            <a:r>
              <a:rPr lang="el-GR" sz="2000" dirty="0" err="1">
                <a:cs typeface="Times New Roman" pitchFamily="18"/>
              </a:rPr>
              <a:t>ομοιοστατεί</a:t>
            </a:r>
            <a:r>
              <a:rPr lang="el-GR" sz="2000" dirty="0">
                <a:cs typeface="Times New Roman" pitchFamily="18"/>
              </a:rPr>
              <a:t> η ομάδα πάντα.</a:t>
            </a:r>
          </a:p>
          <a:p>
            <a:pPr marL="342900" lvl="0" indent="-342900" algn="just">
              <a:lnSpc>
                <a:spcPct val="107000"/>
              </a:lnSpc>
              <a:spcBef>
                <a:spcPts val="0"/>
              </a:spcBef>
              <a:buFont typeface="Courier New" pitchFamily="49"/>
              <a:buChar char="o"/>
            </a:pPr>
            <a:endParaRPr lang="el-GR" sz="2400" b="1" dirty="0">
              <a:cs typeface="Times New Roman" pitchFamily="18"/>
            </a:endParaRPr>
          </a:p>
          <a:p>
            <a:pPr marL="342900" lvl="0" indent="-342900" algn="just">
              <a:lnSpc>
                <a:spcPct val="107000"/>
              </a:lnSpc>
              <a:spcBef>
                <a:spcPts val="0"/>
              </a:spcBef>
              <a:buFont typeface="Courier New" pitchFamily="49"/>
              <a:buChar char="o"/>
            </a:pPr>
            <a:r>
              <a:rPr lang="el-GR" sz="2400" b="1" dirty="0">
                <a:cs typeface="Times New Roman" pitchFamily="18"/>
              </a:rPr>
              <a:t>Τα όρια φτιάχνουν σύστημα.</a:t>
            </a:r>
            <a:r>
              <a:rPr lang="el-GR" sz="2400" dirty="0">
                <a:cs typeface="Times New Roman" pitchFamily="18"/>
              </a:rPr>
              <a:t> Ο χρόνος, ο χώρος και τα χρήματα είναι τα πιο εύκολα στοιχεία για να φτιάξεις σύστημα, π.χ., χωρίς χώρο δεν υπάρχει σύστημα. </a:t>
            </a:r>
          </a:p>
          <a:p>
            <a:pPr lvl="0"/>
            <a:endParaRPr lang="el-GR" dirty="0"/>
          </a:p>
        </p:txBody>
      </p:sp>
      <p:sp>
        <p:nvSpPr>
          <p:cNvPr id="4" name="Θέση αριθμού διαφάνειας 3">
            <a:extLst>
              <a:ext uri="{FF2B5EF4-FFF2-40B4-BE49-F238E27FC236}">
                <a16:creationId xmlns:a16="http://schemas.microsoft.com/office/drawing/2014/main" id="{0D1E0923-4118-5D80-947A-87A2E155EB50}"/>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BDB9B13-58CB-4236-80A4-2385C27A7B63}" type="slidenum">
              <a:t>43</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7EB7E0-D688-600B-433D-D916342D435E}"/>
              </a:ext>
            </a:extLst>
          </p:cNvPr>
          <p:cNvSpPr txBox="1">
            <a:spLocks noGrp="1"/>
          </p:cNvSpPr>
          <p:nvPr>
            <p:ph type="title"/>
          </p:nvPr>
        </p:nvSpPr>
        <p:spPr>
          <a:xfrm>
            <a:off x="1066803" y="642594"/>
            <a:ext cx="10058400" cy="607710"/>
          </a:xfrm>
        </p:spPr>
        <p:txBody>
          <a:bodyPr>
            <a:normAutofit fontScale="90000"/>
          </a:bodyPr>
          <a:lstStyle/>
          <a:p>
            <a:pPr lvl="0"/>
            <a:r>
              <a:rPr lang="en-US" sz="3200" dirty="0">
                <a:solidFill>
                  <a:srgbClr val="000000"/>
                </a:solidFill>
                <a:cs typeface="Times New Roman" pitchFamily="18"/>
              </a:rPr>
              <a:t>P</a:t>
            </a:r>
            <a:r>
              <a:rPr lang="el-GR" sz="3200" dirty="0">
                <a:solidFill>
                  <a:srgbClr val="000000"/>
                </a:solidFill>
                <a:cs typeface="Times New Roman" pitchFamily="18"/>
              </a:rPr>
              <a:t>όλοι στη </a:t>
            </a:r>
            <a:r>
              <a:rPr lang="en-US" sz="3200" dirty="0">
                <a:solidFill>
                  <a:srgbClr val="000000"/>
                </a:solidFill>
                <a:cs typeface="Times New Roman" pitchFamily="18"/>
              </a:rPr>
              <a:t>SCT Theory </a:t>
            </a:r>
            <a:r>
              <a:rPr lang="el-GR" sz="3200" dirty="0">
                <a:solidFill>
                  <a:srgbClr val="000000"/>
                </a:solidFill>
                <a:cs typeface="Times New Roman" pitchFamily="18"/>
              </a:rPr>
              <a:t>(Ι)</a:t>
            </a:r>
            <a:br>
              <a:rPr lang="el-GR" sz="3900" dirty="0">
                <a:latin typeface="Calibri" pitchFamily="34"/>
                <a:cs typeface="Times New Roman" pitchFamily="18"/>
              </a:rPr>
            </a:br>
            <a:endParaRPr lang="el-GR" sz="3900" dirty="0"/>
          </a:p>
        </p:txBody>
      </p:sp>
      <p:sp>
        <p:nvSpPr>
          <p:cNvPr id="3" name="Θέση περιεχομένου 2">
            <a:extLst>
              <a:ext uri="{FF2B5EF4-FFF2-40B4-BE49-F238E27FC236}">
                <a16:creationId xmlns:a16="http://schemas.microsoft.com/office/drawing/2014/main" id="{337F5CC4-55F1-0D19-813A-CBB76037E3E6}"/>
              </a:ext>
            </a:extLst>
          </p:cNvPr>
          <p:cNvSpPr txBox="1">
            <a:spLocks noGrp="1"/>
          </p:cNvSpPr>
          <p:nvPr>
            <p:ph idx="1"/>
          </p:nvPr>
        </p:nvSpPr>
        <p:spPr>
          <a:xfrm>
            <a:off x="1001487" y="1123405"/>
            <a:ext cx="10285638" cy="5092002"/>
          </a:xfrm>
        </p:spPr>
        <p:txBody>
          <a:bodyPr/>
          <a:lstStyle/>
          <a:p>
            <a:pPr lvl="0" algn="just">
              <a:lnSpc>
                <a:spcPct val="107000"/>
              </a:lnSpc>
              <a:spcBef>
                <a:spcPts val="0"/>
              </a:spcBef>
              <a:buFont typeface="Courier New" panose="02070309020205020404" pitchFamily="49" charset="0"/>
              <a:buChar char="o"/>
            </a:pPr>
            <a:r>
              <a:rPr lang="el-GR" sz="2400" dirty="0">
                <a:cs typeface="Times New Roman" pitchFamily="18"/>
              </a:rPr>
              <a:t>Σε ποιον</a:t>
            </a:r>
            <a:r>
              <a:rPr lang="el-GR" sz="2400" b="1" dirty="0">
                <a:cs typeface="Times New Roman" pitchFamily="18"/>
              </a:rPr>
              <a:t> </a:t>
            </a:r>
            <a:r>
              <a:rPr lang="el-GR" sz="2400" dirty="0">
                <a:cs typeface="Times New Roman" pitchFamily="18"/>
              </a:rPr>
              <a:t>ρόλο «προσκαλείς» τους άλλους; Δηλαδή, μέσα από ποιον δικό σου ρόλο τους βάζεις σε ποιους ρόλους;</a:t>
            </a:r>
            <a:r>
              <a:rPr lang="el-GR" sz="2400" b="1" dirty="0">
                <a:cs typeface="Times New Roman" pitchFamily="18"/>
              </a:rPr>
              <a:t> </a:t>
            </a:r>
            <a:r>
              <a:rPr lang="el-GR" sz="2400" dirty="0">
                <a:cs typeface="Times New Roman" pitchFamily="18"/>
              </a:rPr>
              <a:t>Δηλαδή, πώς</a:t>
            </a:r>
            <a:r>
              <a:rPr lang="el-GR" sz="2400" b="1" dirty="0">
                <a:cs typeface="Times New Roman" pitchFamily="18"/>
              </a:rPr>
              <a:t> </a:t>
            </a:r>
            <a:r>
              <a:rPr lang="el-GR" sz="2400" dirty="0">
                <a:cs typeface="Times New Roman" pitchFamily="18"/>
              </a:rPr>
              <a:t>περιορίζοντας το δυναμικό σου, περιορίζεις και των άλλων</a:t>
            </a:r>
            <a:r>
              <a:rPr lang="el-GR" sz="2400" b="1" dirty="0">
                <a:cs typeface="Times New Roman" pitchFamily="18"/>
              </a:rPr>
              <a:t>; </a:t>
            </a:r>
          </a:p>
          <a:p>
            <a:pPr marL="91440" lvl="1" indent="0" algn="just">
              <a:lnSpc>
                <a:spcPct val="107000"/>
              </a:lnSpc>
              <a:spcBef>
                <a:spcPts val="0"/>
              </a:spcBef>
              <a:buNone/>
            </a:pPr>
            <a:endParaRPr lang="en-US" sz="2400" dirty="0">
              <a:cs typeface="Times New Roman" pitchFamily="18"/>
            </a:endParaRPr>
          </a:p>
          <a:p>
            <a:pPr marL="434340" lvl="1" indent="-342900" algn="just">
              <a:lnSpc>
                <a:spcPct val="107000"/>
              </a:lnSpc>
              <a:spcBef>
                <a:spcPts val="0"/>
              </a:spcBef>
              <a:buFont typeface="Courier New" panose="02070309020205020404" pitchFamily="49" charset="0"/>
              <a:buChar char="o"/>
            </a:pPr>
            <a:r>
              <a:rPr lang="el-GR" sz="2200" dirty="0">
                <a:cs typeface="Times New Roman" pitchFamily="18"/>
              </a:rPr>
              <a:t>Οι </a:t>
            </a:r>
            <a:r>
              <a:rPr lang="el-GR" sz="2200" b="1" dirty="0">
                <a:cs typeface="Times New Roman" pitchFamily="18"/>
              </a:rPr>
              <a:t>ρόλοι μάς αποσυνδέουν από το τώρα</a:t>
            </a:r>
            <a:r>
              <a:rPr lang="el-GR" sz="2200" dirty="0">
                <a:cs typeface="Times New Roman" pitchFamily="18"/>
              </a:rPr>
              <a:t>. Μας κάνουν να το ζούμε ως παρελθόν. Επαναλαμβάνουν το παρελθόν σε μας και διδάσκουν και τους άλλους να μας φέρονται, όπως μας φέρονταν και στο παρελθόν.    </a:t>
            </a:r>
          </a:p>
          <a:p>
            <a:pPr marL="0" lvl="0" indent="0" algn="just">
              <a:lnSpc>
                <a:spcPct val="107000"/>
              </a:lnSpc>
              <a:spcBef>
                <a:spcPts val="0"/>
              </a:spcBef>
              <a:buNone/>
            </a:pPr>
            <a:r>
              <a:rPr lang="el-GR" sz="2400" b="1" dirty="0">
                <a:cs typeface="Times New Roman" pitchFamily="18"/>
              </a:rPr>
              <a:t> </a:t>
            </a:r>
            <a:endParaRPr lang="el-GR" sz="2400" dirty="0">
              <a:cs typeface="Times New Roman" pitchFamily="18"/>
            </a:endParaRPr>
          </a:p>
          <a:p>
            <a:pPr lvl="0"/>
            <a:endParaRPr lang="el-GR" dirty="0"/>
          </a:p>
        </p:txBody>
      </p:sp>
      <p:sp>
        <p:nvSpPr>
          <p:cNvPr id="4" name="Θέση αριθμού διαφάνειας 3">
            <a:extLst>
              <a:ext uri="{FF2B5EF4-FFF2-40B4-BE49-F238E27FC236}">
                <a16:creationId xmlns:a16="http://schemas.microsoft.com/office/drawing/2014/main" id="{76399371-7197-48E6-0875-76693740B244}"/>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3764C03-36E4-4F7B-858D-338BD15DA521}" type="slidenum">
              <a:t>44</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35D3A6-B3CB-CC25-0AE3-5F73E929050B}"/>
              </a:ext>
            </a:extLst>
          </p:cNvPr>
          <p:cNvSpPr txBox="1">
            <a:spLocks noGrp="1"/>
          </p:cNvSpPr>
          <p:nvPr>
            <p:ph type="title"/>
          </p:nvPr>
        </p:nvSpPr>
        <p:spPr>
          <a:xfrm>
            <a:off x="962028" y="495349"/>
            <a:ext cx="10058400" cy="691679"/>
          </a:xfrm>
        </p:spPr>
        <p:txBody>
          <a:bodyPr/>
          <a:lstStyle/>
          <a:p>
            <a:pPr lvl="0"/>
            <a:r>
              <a:rPr lang="en-US" sz="3200" dirty="0">
                <a:solidFill>
                  <a:srgbClr val="000000"/>
                </a:solidFill>
                <a:cs typeface="Times New Roman" pitchFamily="18"/>
              </a:rPr>
              <a:t>P</a:t>
            </a:r>
            <a:r>
              <a:rPr lang="el-GR" sz="3200" dirty="0">
                <a:solidFill>
                  <a:srgbClr val="000000"/>
                </a:solidFill>
                <a:cs typeface="Times New Roman" pitchFamily="18"/>
              </a:rPr>
              <a:t>όλοι σε μια ομάδα (ΙΙ)</a:t>
            </a:r>
            <a:endParaRPr lang="el-GR" sz="3200" dirty="0"/>
          </a:p>
        </p:txBody>
      </p:sp>
      <p:sp>
        <p:nvSpPr>
          <p:cNvPr id="3" name="Θέση περιεχομένου 2">
            <a:extLst>
              <a:ext uri="{FF2B5EF4-FFF2-40B4-BE49-F238E27FC236}">
                <a16:creationId xmlns:a16="http://schemas.microsoft.com/office/drawing/2014/main" id="{5059FB64-70E7-74FB-7385-FDBB9F6793EF}"/>
              </a:ext>
            </a:extLst>
          </p:cNvPr>
          <p:cNvSpPr txBox="1">
            <a:spLocks noGrp="1"/>
          </p:cNvSpPr>
          <p:nvPr>
            <p:ph idx="1"/>
          </p:nvPr>
        </p:nvSpPr>
        <p:spPr>
          <a:xfrm>
            <a:off x="962028" y="1187028"/>
            <a:ext cx="10677522" cy="5394960"/>
          </a:xfrm>
        </p:spPr>
        <p:txBody>
          <a:bodyPr/>
          <a:lstStyle/>
          <a:p>
            <a:pPr lvl="0" algn="just">
              <a:lnSpc>
                <a:spcPct val="107000"/>
              </a:lnSpc>
              <a:spcBef>
                <a:spcPts val="0"/>
              </a:spcBef>
              <a:buFont typeface="Courier New" panose="02070309020205020404" pitchFamily="49" charset="0"/>
              <a:buChar char="o"/>
            </a:pPr>
            <a:r>
              <a:rPr lang="el-GR" sz="2200" b="1" dirty="0">
                <a:cs typeface="Times New Roman" pitchFamily="18"/>
              </a:rPr>
              <a:t>Ο ρόλος είναι ο συμβιβασμός που έκανες ως παιδί σε σχέση με το πρόσωπο κύρους για να σχετιστείς, γιατί το πρόσωπο κύρους δεν μπορούσε αλλιώς. </a:t>
            </a:r>
            <a:r>
              <a:rPr lang="el-GR" sz="2200" dirty="0">
                <a:cs typeface="Times New Roman" pitchFamily="18"/>
              </a:rPr>
              <a:t>Έχει κέρδος, έχει φέρει χαρά. Έχεις κάνει καλό παζάρι στο τότε. Είναι οκ ως ρόλος. </a:t>
            </a:r>
            <a:r>
              <a:rPr lang="el-GR" sz="2200" b="1" i="1" dirty="0">
                <a:cs typeface="Times New Roman" pitchFamily="18"/>
              </a:rPr>
              <a:t>Ως ενήλικας τι θα τον κάνεις;</a:t>
            </a:r>
            <a:r>
              <a:rPr lang="el-GR" sz="2200" dirty="0">
                <a:cs typeface="Times New Roman" pitchFamily="18"/>
              </a:rPr>
              <a:t> </a:t>
            </a:r>
          </a:p>
          <a:p>
            <a:pPr marL="0" lvl="0" indent="0" algn="just">
              <a:lnSpc>
                <a:spcPct val="107000"/>
              </a:lnSpc>
              <a:spcBef>
                <a:spcPts val="0"/>
              </a:spcBef>
              <a:buNone/>
            </a:pPr>
            <a:endParaRPr lang="el-GR" sz="2200" dirty="0">
              <a:cs typeface="Times New Roman" pitchFamily="18"/>
            </a:endParaRPr>
          </a:p>
          <a:p>
            <a:pPr lvl="1" algn="just">
              <a:lnSpc>
                <a:spcPct val="107000"/>
              </a:lnSpc>
              <a:spcBef>
                <a:spcPts val="0"/>
              </a:spcBef>
              <a:buFont typeface="Wingdings" panose="05000000000000000000" pitchFamily="2" charset="2"/>
              <a:buChar char="ü"/>
            </a:pPr>
            <a:r>
              <a:rPr lang="el-GR" sz="2000" dirty="0">
                <a:cs typeface="Times New Roman" pitchFamily="18"/>
              </a:rPr>
              <a:t>Θα κάνεις κάτι περισσότερο λειτουργικό για σένα; </a:t>
            </a:r>
          </a:p>
          <a:p>
            <a:pPr marL="0" lvl="0" indent="0" algn="just">
              <a:lnSpc>
                <a:spcPct val="107000"/>
              </a:lnSpc>
              <a:spcBef>
                <a:spcPts val="0"/>
              </a:spcBef>
              <a:buNone/>
            </a:pPr>
            <a:endParaRPr lang="el-GR" sz="2200" dirty="0">
              <a:cs typeface="Times New Roman" pitchFamily="18"/>
            </a:endParaRPr>
          </a:p>
          <a:p>
            <a:pPr lvl="0" algn="just">
              <a:lnSpc>
                <a:spcPct val="107000"/>
              </a:lnSpc>
              <a:spcBef>
                <a:spcPts val="0"/>
              </a:spcBef>
              <a:buFont typeface="Courier New" panose="02070309020205020404" pitchFamily="49" charset="0"/>
              <a:buChar char="o"/>
            </a:pPr>
            <a:r>
              <a:rPr lang="el-GR" sz="2200" b="1" dirty="0">
                <a:cs typeface="Times New Roman" pitchFamily="18"/>
              </a:rPr>
              <a:t>Ο «παλιός» ρόλος, που σε ακολουθεί: </a:t>
            </a:r>
          </a:p>
          <a:p>
            <a:pPr lvl="1" algn="just">
              <a:lnSpc>
                <a:spcPct val="107000"/>
              </a:lnSpc>
              <a:spcBef>
                <a:spcPts val="0"/>
              </a:spcBef>
              <a:buFont typeface="Wingdings" panose="05000000000000000000" pitchFamily="2" charset="2"/>
              <a:buChar char="§"/>
            </a:pPr>
            <a:r>
              <a:rPr lang="el-GR" sz="2000" dirty="0">
                <a:cs typeface="Times New Roman" pitchFamily="18"/>
              </a:rPr>
              <a:t>Έχει </a:t>
            </a:r>
            <a:r>
              <a:rPr lang="el-GR" sz="2000" b="1" dirty="0">
                <a:cs typeface="Times New Roman" pitchFamily="18"/>
              </a:rPr>
              <a:t>ανταμοιβή</a:t>
            </a:r>
            <a:r>
              <a:rPr lang="el-GR" sz="2000" dirty="0">
                <a:cs typeface="Times New Roman" pitchFamily="18"/>
              </a:rPr>
              <a:t> με κάποιο τρόπο, αυτήν που είχε πάντα. </a:t>
            </a:r>
          </a:p>
          <a:p>
            <a:pPr lvl="1" algn="just">
              <a:lnSpc>
                <a:spcPct val="107000"/>
              </a:lnSpc>
              <a:spcBef>
                <a:spcPts val="0"/>
              </a:spcBef>
              <a:buFont typeface="Wingdings" panose="05000000000000000000" pitchFamily="2" charset="2"/>
              <a:buChar char="§"/>
            </a:pPr>
            <a:r>
              <a:rPr lang="el-GR" sz="2000" dirty="0">
                <a:cs typeface="Times New Roman" pitchFamily="18"/>
              </a:rPr>
              <a:t>Υπάρχει για να μην είσαι στο χάος, στο άγνωστο. Το άγνωστο (</a:t>
            </a:r>
            <a:r>
              <a:rPr lang="en-US" sz="2000" b="1" dirty="0">
                <a:cs typeface="Times New Roman" pitchFamily="18"/>
              </a:rPr>
              <a:t>unknown</a:t>
            </a:r>
            <a:r>
              <a:rPr lang="el-GR" sz="2000" dirty="0">
                <a:cs typeface="Times New Roman" pitchFamily="18"/>
              </a:rPr>
              <a:t>) σε κάνει να εξηγείς, να καταφεύγεις σε εξηγήσεις που σε φυλακίζουν, είτε είναι σωστές είτε όχι, και δεν σε αφήνουν να παραμείνεις στο άγνωστο και να δεις τι μαθαίνεις για σένα από αυτό, τι σου προκαλεί, τι συναισθήματα, τι σωματικές αντιδράσεις, κ.τ.λ.</a:t>
            </a:r>
            <a:r>
              <a:rPr lang="el-GR" sz="2000" b="1" dirty="0">
                <a:cs typeface="Times New Roman" pitchFamily="18"/>
              </a:rPr>
              <a:t> </a:t>
            </a:r>
          </a:p>
          <a:p>
            <a:pPr marL="274320" lvl="1" indent="0" algn="just">
              <a:lnSpc>
                <a:spcPct val="107000"/>
              </a:lnSpc>
              <a:spcBef>
                <a:spcPts val="0"/>
              </a:spcBef>
              <a:buNone/>
            </a:pPr>
            <a:endParaRPr lang="el-GR" sz="2000" b="1" dirty="0">
              <a:cs typeface="Times New Roman" pitchFamily="18"/>
            </a:endParaRPr>
          </a:p>
          <a:p>
            <a:pPr lvl="1" algn="just">
              <a:lnSpc>
                <a:spcPct val="107000"/>
              </a:lnSpc>
              <a:spcBef>
                <a:spcPts val="0"/>
              </a:spcBef>
              <a:buFont typeface="Wingdings" panose="05000000000000000000" pitchFamily="2" charset="2"/>
              <a:buChar char="§"/>
            </a:pPr>
            <a:r>
              <a:rPr lang="el-GR" sz="2000" b="1" dirty="0">
                <a:cs typeface="Times New Roman" pitchFamily="18"/>
              </a:rPr>
              <a:t>Σε τι ηλικία «φτιάχτηκε»? Σε τι ηλικία είσαι τώρα? Πόσο τον χρειάζεσαι? </a:t>
            </a:r>
            <a:endParaRPr lang="en-US" sz="2000" b="1" dirty="0">
              <a:cs typeface="Times New Roman" pitchFamily="18"/>
            </a:endParaRPr>
          </a:p>
          <a:p>
            <a:pPr lvl="1" algn="just">
              <a:lnSpc>
                <a:spcPct val="107000"/>
              </a:lnSpc>
              <a:spcBef>
                <a:spcPts val="0"/>
              </a:spcBef>
              <a:buFont typeface="Wingdings" panose="05000000000000000000" pitchFamily="2" charset="2"/>
              <a:buChar char="§"/>
            </a:pPr>
            <a:r>
              <a:rPr lang="el-GR" sz="2000" b="1" dirty="0">
                <a:cs typeface="Times New Roman" pitchFamily="18"/>
              </a:rPr>
              <a:t>Ρόλος ως δεξιότητα? Ρόλος ως «φυλακή»?</a:t>
            </a:r>
            <a:endParaRPr lang="el-GR" sz="2000" dirty="0">
              <a:cs typeface="Times New Roman" pitchFamily="18"/>
            </a:endParaRPr>
          </a:p>
          <a:p>
            <a:pPr lvl="0"/>
            <a:endParaRPr lang="el-GR" sz="1700" dirty="0"/>
          </a:p>
        </p:txBody>
      </p:sp>
      <p:sp>
        <p:nvSpPr>
          <p:cNvPr id="4" name="Θέση αριθμού διαφάνειας 3">
            <a:extLst>
              <a:ext uri="{FF2B5EF4-FFF2-40B4-BE49-F238E27FC236}">
                <a16:creationId xmlns:a16="http://schemas.microsoft.com/office/drawing/2014/main" id="{3A685BC4-7021-C21A-1DC0-C3946288F609}"/>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D93666-9C67-4A85-A256-350D252702F3}" type="slidenum">
              <a:t>45</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3584B5-DFD0-1680-C6FC-E6E54CCFEF70}"/>
              </a:ext>
            </a:extLst>
          </p:cNvPr>
          <p:cNvSpPr txBox="1">
            <a:spLocks noGrp="1"/>
          </p:cNvSpPr>
          <p:nvPr>
            <p:ph type="title"/>
          </p:nvPr>
        </p:nvSpPr>
        <p:spPr>
          <a:xfrm>
            <a:off x="870856" y="500441"/>
            <a:ext cx="10058400" cy="645026"/>
          </a:xfrm>
        </p:spPr>
        <p:txBody>
          <a:bodyPr/>
          <a:lstStyle/>
          <a:p>
            <a:pPr lvl="0"/>
            <a:r>
              <a:rPr lang="en-US" sz="3200" dirty="0">
                <a:solidFill>
                  <a:srgbClr val="000000"/>
                </a:solidFill>
                <a:cs typeface="Times New Roman" pitchFamily="18"/>
              </a:rPr>
              <a:t>P</a:t>
            </a:r>
            <a:r>
              <a:rPr lang="el-GR" sz="3200" dirty="0">
                <a:solidFill>
                  <a:srgbClr val="000000"/>
                </a:solidFill>
                <a:cs typeface="Times New Roman" pitchFamily="18"/>
              </a:rPr>
              <a:t>όλοι σε μια ομάδα (ΙΙΙ)</a:t>
            </a:r>
            <a:endParaRPr lang="el-GR" sz="3200" dirty="0"/>
          </a:p>
        </p:txBody>
      </p:sp>
      <p:sp>
        <p:nvSpPr>
          <p:cNvPr id="3" name="Θέση περιεχομένου 2">
            <a:extLst>
              <a:ext uri="{FF2B5EF4-FFF2-40B4-BE49-F238E27FC236}">
                <a16:creationId xmlns:a16="http://schemas.microsoft.com/office/drawing/2014/main" id="{3DC6D4D3-F648-6791-C1CE-5FCC0F31D52F}"/>
              </a:ext>
            </a:extLst>
          </p:cNvPr>
          <p:cNvSpPr txBox="1">
            <a:spLocks noGrp="1"/>
          </p:cNvSpPr>
          <p:nvPr>
            <p:ph idx="1"/>
          </p:nvPr>
        </p:nvSpPr>
        <p:spPr>
          <a:xfrm>
            <a:off x="404325" y="1145467"/>
            <a:ext cx="10991462" cy="5301654"/>
          </a:xfrm>
        </p:spPr>
        <p:txBody>
          <a:bodyPr/>
          <a:lstStyle/>
          <a:p>
            <a:pPr lvl="0">
              <a:lnSpc>
                <a:spcPct val="80000"/>
              </a:lnSpc>
              <a:buFont typeface="Courier New" panose="02070309020205020404" pitchFamily="49" charset="0"/>
              <a:buChar char="o"/>
            </a:pPr>
            <a:r>
              <a:rPr lang="el-GR" sz="2200" dirty="0">
                <a:cs typeface="Times New Roman" pitchFamily="18"/>
              </a:rPr>
              <a:t>Σε κάθε έναρξη νέου συστήματος/ομάδας ξεκινάς με </a:t>
            </a:r>
            <a:r>
              <a:rPr lang="en-US" sz="2200" b="1" dirty="0">
                <a:cs typeface="Times New Roman" pitchFamily="18"/>
              </a:rPr>
              <a:t>de</a:t>
            </a:r>
            <a:r>
              <a:rPr lang="el-GR" sz="2200" b="1" dirty="0">
                <a:cs typeface="Times New Roman" pitchFamily="18"/>
              </a:rPr>
              <a:t>-</a:t>
            </a:r>
            <a:r>
              <a:rPr lang="en-US" sz="2200" b="1" dirty="0">
                <a:cs typeface="Times New Roman" pitchFamily="18"/>
              </a:rPr>
              <a:t>role</a:t>
            </a:r>
            <a:r>
              <a:rPr lang="el-GR" sz="2200" dirty="0">
                <a:cs typeface="Times New Roman" pitchFamily="18"/>
              </a:rPr>
              <a:t>. </a:t>
            </a:r>
            <a:r>
              <a:rPr lang="en-US" sz="2200" dirty="0">
                <a:cs typeface="Times New Roman" pitchFamily="18"/>
              </a:rPr>
              <a:t>T</a:t>
            </a:r>
            <a:r>
              <a:rPr lang="el-GR" sz="2200" dirty="0">
                <a:cs typeface="Times New Roman" pitchFamily="18"/>
              </a:rPr>
              <a:t>α Υ έρχονται με </a:t>
            </a:r>
            <a:r>
              <a:rPr lang="en-US" sz="2200" dirty="0">
                <a:cs typeface="Times New Roman" pitchFamily="18"/>
              </a:rPr>
              <a:t>role</a:t>
            </a:r>
            <a:r>
              <a:rPr lang="el-GR" sz="2200" dirty="0">
                <a:cs typeface="Times New Roman" pitchFamily="18"/>
              </a:rPr>
              <a:t>-</a:t>
            </a:r>
            <a:r>
              <a:rPr lang="en-US" sz="2200" dirty="0">
                <a:cs typeface="Times New Roman" pitchFamily="18"/>
              </a:rPr>
              <a:t>locks</a:t>
            </a:r>
            <a:r>
              <a:rPr lang="el-GR" sz="2200" dirty="0">
                <a:cs typeface="Times New Roman" pitchFamily="18"/>
              </a:rPr>
              <a:t>, που έρχονται από παλιά, και τους επαναλαμβάνουμε. </a:t>
            </a:r>
            <a:r>
              <a:rPr lang="el-GR" sz="2200" b="1" dirty="0">
                <a:cs typeface="Times New Roman" pitchFamily="18"/>
              </a:rPr>
              <a:t>Οι ρόλοι στο «εδώ και τώρα» αναπτύσσονται από το </a:t>
            </a:r>
            <a:r>
              <a:rPr lang="en-US" sz="2200" b="1" dirty="0">
                <a:cs typeface="Times New Roman" pitchFamily="18"/>
              </a:rPr>
              <a:t>context</a:t>
            </a:r>
            <a:r>
              <a:rPr lang="el-GR" sz="2200" b="1" dirty="0">
                <a:cs typeface="Times New Roman" pitchFamily="18"/>
              </a:rPr>
              <a:t> στο οποίο είσαι.</a:t>
            </a:r>
          </a:p>
          <a:p>
            <a:pPr lvl="1">
              <a:lnSpc>
                <a:spcPct val="80000"/>
              </a:lnSpc>
              <a:buFont typeface="Wingdings" panose="05000000000000000000" pitchFamily="2" charset="2"/>
              <a:buChar char="§"/>
            </a:pPr>
            <a:r>
              <a:rPr lang="el-GR" sz="2000" b="1" dirty="0">
                <a:cs typeface="Times New Roman" pitchFamily="18"/>
              </a:rPr>
              <a:t> </a:t>
            </a:r>
            <a:r>
              <a:rPr lang="en-US" sz="2000" b="1" dirty="0">
                <a:cs typeface="Times New Roman" pitchFamily="18"/>
              </a:rPr>
              <a:t>De role</a:t>
            </a:r>
            <a:r>
              <a:rPr lang="el-GR" sz="2000" dirty="0">
                <a:cs typeface="Times New Roman" pitchFamily="18"/>
              </a:rPr>
              <a:t>: </a:t>
            </a:r>
            <a:r>
              <a:rPr lang="el-GR" sz="2000" i="1" dirty="0">
                <a:cs typeface="Times New Roman" pitchFamily="18"/>
              </a:rPr>
              <a:t>«πώς είμαι διαφορετικός από τον αδερφό σου»</a:t>
            </a:r>
            <a:r>
              <a:rPr lang="el-GR" sz="2000" dirty="0">
                <a:cs typeface="Times New Roman" pitchFamily="18"/>
              </a:rPr>
              <a:t>, ενώ το </a:t>
            </a:r>
            <a:r>
              <a:rPr lang="el-GR" sz="2000" i="1" dirty="0">
                <a:cs typeface="Times New Roman" pitchFamily="18"/>
              </a:rPr>
              <a:t>«πώς μοιάζω  στον αδερφό σου»</a:t>
            </a:r>
            <a:r>
              <a:rPr lang="el-GR" sz="2000" dirty="0">
                <a:cs typeface="Times New Roman" pitchFamily="18"/>
              </a:rPr>
              <a:t> σε κρατάει στον ρόλο, </a:t>
            </a:r>
            <a:r>
              <a:rPr lang="el-GR" sz="2000" i="1" dirty="0">
                <a:cs typeface="Times New Roman" pitchFamily="18"/>
              </a:rPr>
              <a:t>«πες 5 σημεία που το παρόν διαφέρει από το παρελθόν»</a:t>
            </a:r>
            <a:r>
              <a:rPr lang="el-GR" sz="2000" dirty="0">
                <a:cs typeface="Times New Roman" pitchFamily="18"/>
              </a:rPr>
              <a:t>, κ.λπ.</a:t>
            </a:r>
          </a:p>
          <a:p>
            <a:pPr marL="274320" lvl="1" indent="0">
              <a:lnSpc>
                <a:spcPct val="80000"/>
              </a:lnSpc>
              <a:buNone/>
            </a:pPr>
            <a:endParaRPr lang="el-GR" sz="2000" dirty="0">
              <a:cs typeface="Times New Roman" pitchFamily="18"/>
            </a:endParaRPr>
          </a:p>
          <a:p>
            <a:pPr lvl="0" algn="just">
              <a:lnSpc>
                <a:spcPct val="87000"/>
              </a:lnSpc>
              <a:spcBef>
                <a:spcPts val="0"/>
              </a:spcBef>
              <a:buFont typeface="Courier New" panose="02070309020205020404" pitchFamily="49" charset="0"/>
              <a:buChar char="o"/>
            </a:pPr>
            <a:r>
              <a:rPr lang="el-GR" sz="2200" b="1" dirty="0">
                <a:cs typeface="Times New Roman" pitchFamily="18"/>
              </a:rPr>
              <a:t>Το πρόβλημα είναι του ρόλου και όχι του προσώπου: </a:t>
            </a:r>
            <a:r>
              <a:rPr lang="el-GR" sz="2200" dirty="0">
                <a:cs typeface="Times New Roman" pitchFamily="18"/>
              </a:rPr>
              <a:t>Εσύ ως πρόσωπο μπορείς να αλλάξεις ρόλο. </a:t>
            </a:r>
            <a:r>
              <a:rPr lang="en-US" sz="2200" b="1" i="1" dirty="0">
                <a:cs typeface="Times New Roman" pitchFamily="18"/>
              </a:rPr>
              <a:t>O</a:t>
            </a:r>
            <a:r>
              <a:rPr lang="el-GR" sz="2200" b="1" i="1" dirty="0">
                <a:cs typeface="Times New Roman" pitchFamily="18"/>
              </a:rPr>
              <a:t> ρόλος είμαι εγώ ή Εγώ είμαι σε κάποιον ρόλο;</a:t>
            </a:r>
            <a:endParaRPr lang="el-GR" sz="2200" dirty="0">
              <a:cs typeface="Times New Roman" pitchFamily="18"/>
            </a:endParaRPr>
          </a:p>
          <a:p>
            <a:pPr marL="0" lvl="0" algn="just">
              <a:lnSpc>
                <a:spcPct val="87000"/>
              </a:lnSpc>
              <a:spcBef>
                <a:spcPts val="0"/>
              </a:spcBef>
            </a:pPr>
            <a:endParaRPr lang="el-GR" sz="2200" dirty="0">
              <a:cs typeface="Times New Roman" pitchFamily="18"/>
            </a:endParaRPr>
          </a:p>
          <a:p>
            <a:pPr lvl="0" algn="just">
              <a:lnSpc>
                <a:spcPct val="87000"/>
              </a:lnSpc>
              <a:spcBef>
                <a:spcPts val="0"/>
              </a:spcBef>
              <a:buFont typeface="Courier New" panose="02070309020205020404" pitchFamily="49" charset="0"/>
              <a:buChar char="o"/>
            </a:pPr>
            <a:r>
              <a:rPr lang="el-GR" sz="2200" b="1" dirty="0">
                <a:cs typeface="Times New Roman" pitchFamily="18"/>
              </a:rPr>
              <a:t>Στην αλλαγή ρόλου και των συνακόλουθων αυτού θρηνείς (</a:t>
            </a:r>
            <a:r>
              <a:rPr lang="en-US" sz="2200" b="1" dirty="0">
                <a:cs typeface="Times New Roman" pitchFamily="18"/>
              </a:rPr>
              <a:t>grief</a:t>
            </a:r>
            <a:r>
              <a:rPr lang="el-GR" sz="2200" b="1" dirty="0">
                <a:cs typeface="Times New Roman" pitchFamily="18"/>
              </a:rPr>
              <a:t>): </a:t>
            </a:r>
            <a:r>
              <a:rPr lang="el-GR" sz="2200" dirty="0">
                <a:cs typeface="Times New Roman" pitchFamily="18"/>
              </a:rPr>
              <a:t>Είναι μέρος της ζωής αυτός ο θρήνος. Θρηνείς γιατί έχεις να «σκοτώσεις» παλιούς ρόλους, συνδέσεις, κ.λπ., που σε εμποδίζουν να εξελιχθείς ως άνθρωπος. Σωστά θρηνείς, γιατί αλλιώς κινδυνεύεις να μπεις σε περισσότερους μπελάδες, π.χ., κατάθλιψη, ή μια ζωή μέσα στον πόνο.</a:t>
            </a:r>
          </a:p>
          <a:p>
            <a:pPr lvl="0" algn="just">
              <a:lnSpc>
                <a:spcPct val="87000"/>
              </a:lnSpc>
              <a:spcBef>
                <a:spcPts val="0"/>
              </a:spcBef>
              <a:buFont typeface="Courier New" panose="02070309020205020404" pitchFamily="49" charset="0"/>
              <a:buChar char="o"/>
            </a:pPr>
            <a:endParaRPr lang="el-GR" sz="2200" dirty="0">
              <a:cs typeface="Times New Roman" pitchFamily="18"/>
            </a:endParaRPr>
          </a:p>
          <a:p>
            <a:pPr lvl="0" algn="just">
              <a:lnSpc>
                <a:spcPct val="87000"/>
              </a:lnSpc>
              <a:spcBef>
                <a:spcPts val="0"/>
              </a:spcBef>
              <a:buFont typeface="Courier New" panose="02070309020205020404" pitchFamily="49" charset="0"/>
              <a:buChar char="o"/>
            </a:pPr>
            <a:r>
              <a:rPr lang="el-GR" sz="2200" b="1" dirty="0">
                <a:cs typeface="Times New Roman" pitchFamily="18"/>
              </a:rPr>
              <a:t>Όταν αρχίζεις να θρηνείς (</a:t>
            </a:r>
            <a:r>
              <a:rPr lang="en-US" sz="2200" b="1" dirty="0">
                <a:cs typeface="Times New Roman" pitchFamily="18"/>
              </a:rPr>
              <a:t>grief</a:t>
            </a:r>
            <a:r>
              <a:rPr lang="el-GR" sz="2200" b="1" dirty="0">
                <a:cs typeface="Times New Roman" pitchFamily="18"/>
              </a:rPr>
              <a:t>) για τον παλιό ρόλο σου, έχεις πάρει και απόσταση. </a:t>
            </a:r>
          </a:p>
          <a:p>
            <a:pPr lvl="1" algn="just">
              <a:lnSpc>
                <a:spcPct val="87000"/>
              </a:lnSpc>
              <a:spcBef>
                <a:spcPts val="0"/>
              </a:spcBef>
              <a:buFont typeface="Wingdings" panose="05000000000000000000" pitchFamily="2" charset="2"/>
              <a:buChar char="§"/>
            </a:pPr>
            <a:r>
              <a:rPr lang="el-GR" sz="2000" dirty="0">
                <a:cs typeface="Times New Roman" pitchFamily="18"/>
              </a:rPr>
              <a:t>Δεν είμαστε οι ρόλοι μας, είμαστε η ενέργεια που βάζουμε στον ρόλο μας.</a:t>
            </a:r>
          </a:p>
          <a:p>
            <a:pPr lvl="0">
              <a:lnSpc>
                <a:spcPct val="80000"/>
              </a:lnSpc>
            </a:pPr>
            <a:endParaRPr lang="el-GR" sz="2200" dirty="0">
              <a:cs typeface="Times New Roman" pitchFamily="18"/>
            </a:endParaRPr>
          </a:p>
          <a:p>
            <a:pPr lvl="0">
              <a:lnSpc>
                <a:spcPct val="80000"/>
              </a:lnSpc>
            </a:pPr>
            <a:endParaRPr lang="el-GR" sz="1700" dirty="0"/>
          </a:p>
        </p:txBody>
      </p:sp>
      <p:sp>
        <p:nvSpPr>
          <p:cNvPr id="4" name="Θέση αριθμού διαφάνειας 3">
            <a:extLst>
              <a:ext uri="{FF2B5EF4-FFF2-40B4-BE49-F238E27FC236}">
                <a16:creationId xmlns:a16="http://schemas.microsoft.com/office/drawing/2014/main" id="{2FAF2AA4-96FE-16BD-D29B-9DA7A35A2DC7}"/>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EA5DC06-38AD-4ADD-804A-852B9A215E25}" type="slidenum">
              <a:t>46</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9A6946-46B9-4C17-048D-8CE5AB57E6DA}"/>
              </a:ext>
            </a:extLst>
          </p:cNvPr>
          <p:cNvSpPr txBox="1">
            <a:spLocks noGrp="1"/>
          </p:cNvSpPr>
          <p:nvPr>
            <p:ph type="title"/>
          </p:nvPr>
        </p:nvSpPr>
        <p:spPr>
          <a:xfrm>
            <a:off x="1066803" y="642594"/>
            <a:ext cx="10058400" cy="766331"/>
          </a:xfrm>
        </p:spPr>
        <p:txBody>
          <a:bodyPr/>
          <a:lstStyle/>
          <a:p>
            <a:pPr lvl="0"/>
            <a:r>
              <a:rPr lang="el-GR" sz="3600" i="1" dirty="0"/>
              <a:t>“</a:t>
            </a:r>
            <a:r>
              <a:rPr lang="en-US" sz="3600" i="1" dirty="0"/>
              <a:t>Been liked</a:t>
            </a:r>
            <a:r>
              <a:rPr lang="el-GR" sz="3600" i="1" dirty="0"/>
              <a:t>” - “</a:t>
            </a:r>
            <a:r>
              <a:rPr lang="en-US" sz="3600" i="1" dirty="0"/>
              <a:t>been understood”</a:t>
            </a:r>
            <a:endParaRPr lang="el-GR" sz="3600" i="1" dirty="0"/>
          </a:p>
        </p:txBody>
      </p:sp>
      <p:sp>
        <p:nvSpPr>
          <p:cNvPr id="3" name="Θέση περιεχομένου 2">
            <a:extLst>
              <a:ext uri="{FF2B5EF4-FFF2-40B4-BE49-F238E27FC236}">
                <a16:creationId xmlns:a16="http://schemas.microsoft.com/office/drawing/2014/main" id="{43A6DC8C-9001-CB1E-807D-0E8914DCCBDA}"/>
              </a:ext>
            </a:extLst>
          </p:cNvPr>
          <p:cNvSpPr txBox="1">
            <a:spLocks noGrp="1"/>
          </p:cNvSpPr>
          <p:nvPr>
            <p:ph idx="1"/>
          </p:nvPr>
        </p:nvSpPr>
        <p:spPr/>
        <p:txBody>
          <a:bodyPr/>
          <a:lstStyle/>
          <a:p>
            <a:pPr lvl="0">
              <a:buFont typeface="Courier New" panose="02070309020205020404" pitchFamily="49" charset="0"/>
              <a:buChar char="o"/>
            </a:pPr>
            <a:r>
              <a:rPr lang="el-GR" sz="2400" b="1" dirty="0"/>
              <a:t> “</a:t>
            </a:r>
            <a:r>
              <a:rPr lang="en-US" sz="2400" b="1" dirty="0"/>
              <a:t>Been liked</a:t>
            </a:r>
            <a:r>
              <a:rPr lang="el-GR" sz="2400" b="1" dirty="0"/>
              <a:t>”</a:t>
            </a:r>
            <a:r>
              <a:rPr lang="el-GR" sz="2400" dirty="0"/>
              <a:t> είναι διαφορετικά από το </a:t>
            </a:r>
            <a:r>
              <a:rPr lang="el-GR" sz="2400" b="1" dirty="0"/>
              <a:t>“</a:t>
            </a:r>
            <a:r>
              <a:rPr lang="en-US" sz="2400" b="1" dirty="0"/>
              <a:t>been understood</a:t>
            </a:r>
            <a:r>
              <a:rPr lang="el-GR" sz="2400" b="1" dirty="0"/>
              <a:t>”.</a:t>
            </a:r>
            <a:r>
              <a:rPr lang="el-GR" sz="2400" dirty="0"/>
              <a:t>  Σε κολλάει σε ρόλο και στο μεταξύ εσύ «θρέφεις» το «κανείς δεν με καταλαβαίνει». </a:t>
            </a:r>
            <a:endParaRPr lang="en-US" sz="2400" dirty="0"/>
          </a:p>
          <a:p>
            <a:pPr lvl="0">
              <a:buFont typeface="Courier New" panose="02070309020205020404" pitchFamily="49" charset="0"/>
              <a:buChar char="o"/>
            </a:pPr>
            <a:r>
              <a:rPr lang="el-GR" sz="2400" dirty="0"/>
              <a:t> Όταν όμως γίνεσαι </a:t>
            </a:r>
            <a:r>
              <a:rPr lang="en-US" sz="2400" dirty="0"/>
              <a:t>“understood”, </a:t>
            </a:r>
            <a:r>
              <a:rPr lang="el-GR" sz="2400" dirty="0"/>
              <a:t>σε καταλάβουν</a:t>
            </a:r>
            <a:r>
              <a:rPr lang="en-US" sz="2400" dirty="0"/>
              <a:t>,</a:t>
            </a:r>
            <a:r>
              <a:rPr lang="el-GR" sz="2400" dirty="0"/>
              <a:t> και τότε </a:t>
            </a:r>
            <a:r>
              <a:rPr lang="el-GR" sz="2400" dirty="0" err="1"/>
              <a:t>εξωλεκτικά</a:t>
            </a:r>
            <a:r>
              <a:rPr lang="el-GR" sz="2400" dirty="0"/>
              <a:t> ανταποκρίνεται κάποιος σε σένα, είναι όπως η μητέρα που συγχρονίζεται με το μωρό της!</a:t>
            </a:r>
          </a:p>
        </p:txBody>
      </p:sp>
      <p:sp>
        <p:nvSpPr>
          <p:cNvPr id="4" name="Θέση αριθμού διαφάνειας 3">
            <a:extLst>
              <a:ext uri="{FF2B5EF4-FFF2-40B4-BE49-F238E27FC236}">
                <a16:creationId xmlns:a16="http://schemas.microsoft.com/office/drawing/2014/main" id="{94F58C0F-1AAD-1DFD-384B-76AA2A50D5A5}"/>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D019C55-3F66-4D68-9040-81034435B4C4}" type="slidenum">
              <a:t>47</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DBB2CC-1877-9556-A2DA-0A3420371FB2}"/>
              </a:ext>
            </a:extLst>
          </p:cNvPr>
          <p:cNvSpPr txBox="1">
            <a:spLocks noGrp="1"/>
          </p:cNvSpPr>
          <p:nvPr>
            <p:ph type="title"/>
          </p:nvPr>
        </p:nvSpPr>
        <p:spPr>
          <a:xfrm>
            <a:off x="1066803" y="642594"/>
            <a:ext cx="10058400" cy="542394"/>
          </a:xfrm>
        </p:spPr>
        <p:txBody>
          <a:bodyPr/>
          <a:lstStyle/>
          <a:p>
            <a:pPr lvl="0"/>
            <a:r>
              <a:rPr lang="el-GR" sz="3200" dirty="0"/>
              <a:t>Ρόλος </a:t>
            </a:r>
            <a:r>
              <a:rPr lang="en-US" sz="3200" dirty="0"/>
              <a:t>scapegoat</a:t>
            </a:r>
            <a:r>
              <a:rPr lang="el-GR" sz="3200" dirty="0"/>
              <a:t> στη </a:t>
            </a:r>
            <a:r>
              <a:rPr lang="en-US" sz="3200" dirty="0"/>
              <a:t>SCT Theory</a:t>
            </a:r>
            <a:endParaRPr lang="el-GR" sz="3200" dirty="0"/>
          </a:p>
        </p:txBody>
      </p:sp>
      <p:sp>
        <p:nvSpPr>
          <p:cNvPr id="3" name="Θέση περιεχομένου 2">
            <a:extLst>
              <a:ext uri="{FF2B5EF4-FFF2-40B4-BE49-F238E27FC236}">
                <a16:creationId xmlns:a16="http://schemas.microsoft.com/office/drawing/2014/main" id="{85BBE66A-AB1D-A705-8F90-4CCE68B29ABE}"/>
              </a:ext>
            </a:extLst>
          </p:cNvPr>
          <p:cNvSpPr txBox="1">
            <a:spLocks noGrp="1"/>
          </p:cNvSpPr>
          <p:nvPr>
            <p:ph idx="1"/>
          </p:nvPr>
        </p:nvSpPr>
        <p:spPr>
          <a:xfrm>
            <a:off x="1066803" y="1463040"/>
            <a:ext cx="10058400" cy="3931920"/>
          </a:xfrm>
        </p:spPr>
        <p:txBody>
          <a:bodyPr/>
          <a:lstStyle/>
          <a:p>
            <a:pPr lvl="0">
              <a:buFont typeface="Courier New" panose="02070309020205020404" pitchFamily="49" charset="0"/>
              <a:buChar char="o"/>
            </a:pPr>
            <a:r>
              <a:rPr lang="el-GR" sz="2400" b="1" dirty="0"/>
              <a:t> Α </a:t>
            </a:r>
            <a:r>
              <a:rPr lang="en-US" sz="2400" b="1" dirty="0"/>
              <a:t>pathfinder</a:t>
            </a:r>
            <a:r>
              <a:rPr lang="el-GR" sz="2400" dirty="0"/>
              <a:t>. Αυτός που </a:t>
            </a:r>
            <a:r>
              <a:rPr lang="el-GR" sz="2400" b="1" dirty="0"/>
              <a:t>εισάγει/ή και υπογραμμίζει</a:t>
            </a:r>
            <a:r>
              <a:rPr lang="el-GR" sz="2400" dirty="0"/>
              <a:t> μια μεγάλη διαφορά στο σύστημα, ενώ το σύστημα/ομάδα δεν είναι ακόμα έτοιμο για αυτό και έτσι «του την πέφτουν».</a:t>
            </a:r>
          </a:p>
          <a:p>
            <a:pPr lvl="1">
              <a:buFont typeface="Wingdings" panose="05000000000000000000" pitchFamily="2" charset="2"/>
              <a:buChar char="§"/>
            </a:pPr>
            <a:r>
              <a:rPr lang="el-GR" sz="2200" dirty="0"/>
              <a:t>Ο θεραπευτής </a:t>
            </a:r>
            <a:r>
              <a:rPr lang="el-GR" sz="2200" i="1" dirty="0"/>
              <a:t>«μαζεύει την επίθεση»</a:t>
            </a:r>
          </a:p>
        </p:txBody>
      </p:sp>
      <p:sp>
        <p:nvSpPr>
          <p:cNvPr id="4" name="Θέση αριθμού διαφάνειας 3">
            <a:extLst>
              <a:ext uri="{FF2B5EF4-FFF2-40B4-BE49-F238E27FC236}">
                <a16:creationId xmlns:a16="http://schemas.microsoft.com/office/drawing/2014/main" id="{5EB1BEA3-B749-EF58-5C04-CFA753B10A80}"/>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870520E-B64F-47FF-AD92-A6E9ABF87D52}" type="slidenum">
              <a:t>48</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DA91BD-764E-6ED6-1440-5F10465532DC}"/>
              </a:ext>
            </a:extLst>
          </p:cNvPr>
          <p:cNvSpPr txBox="1">
            <a:spLocks noGrp="1"/>
          </p:cNvSpPr>
          <p:nvPr>
            <p:ph type="title"/>
          </p:nvPr>
        </p:nvSpPr>
        <p:spPr>
          <a:xfrm>
            <a:off x="880183" y="316025"/>
            <a:ext cx="10058400" cy="1179559"/>
          </a:xfrm>
        </p:spPr>
        <p:txBody>
          <a:bodyPr>
            <a:noAutofit/>
          </a:bodyPr>
          <a:lstStyle/>
          <a:p>
            <a:pPr lvl="0"/>
            <a:r>
              <a:rPr lang="el-GR" sz="2800" dirty="0">
                <a:solidFill>
                  <a:srgbClr val="000000"/>
                </a:solidFill>
                <a:cs typeface="Times New Roman" pitchFamily="18"/>
              </a:rPr>
              <a:t>Περιοριστικοί και κινητήριοι παράγοντες/δυνάμεις (</a:t>
            </a:r>
            <a:r>
              <a:rPr lang="en-US" sz="2800" dirty="0">
                <a:solidFill>
                  <a:srgbClr val="000000"/>
                </a:solidFill>
                <a:cs typeface="Times New Roman" pitchFamily="18"/>
              </a:rPr>
              <a:t>Restraining forces</a:t>
            </a:r>
            <a:r>
              <a:rPr lang="el-GR" sz="2800" dirty="0">
                <a:solidFill>
                  <a:srgbClr val="000000"/>
                </a:solidFill>
                <a:cs typeface="Times New Roman" pitchFamily="18"/>
              </a:rPr>
              <a:t> &amp; </a:t>
            </a:r>
            <a:r>
              <a:rPr lang="en-US" sz="2800" dirty="0">
                <a:solidFill>
                  <a:srgbClr val="000000"/>
                </a:solidFill>
                <a:cs typeface="Times New Roman" pitchFamily="18"/>
              </a:rPr>
              <a:t>Driving forces</a:t>
            </a:r>
            <a:r>
              <a:rPr lang="el-GR" sz="2800" dirty="0">
                <a:solidFill>
                  <a:srgbClr val="000000"/>
                </a:solidFill>
                <a:cs typeface="Times New Roman" pitchFamily="18"/>
              </a:rPr>
              <a:t>)</a:t>
            </a:r>
            <a:endParaRPr lang="el-GR" sz="2800" dirty="0">
              <a:solidFill>
                <a:srgbClr val="000000"/>
              </a:solidFill>
            </a:endParaRPr>
          </a:p>
        </p:txBody>
      </p:sp>
      <p:sp>
        <p:nvSpPr>
          <p:cNvPr id="3" name="Θέση περιεχομένου 2">
            <a:extLst>
              <a:ext uri="{FF2B5EF4-FFF2-40B4-BE49-F238E27FC236}">
                <a16:creationId xmlns:a16="http://schemas.microsoft.com/office/drawing/2014/main" id="{BC8A023E-78FA-F1A5-EE63-666C2F1B6C10}"/>
              </a:ext>
            </a:extLst>
          </p:cNvPr>
          <p:cNvSpPr txBox="1">
            <a:spLocks noGrp="1"/>
          </p:cNvSpPr>
          <p:nvPr>
            <p:ph idx="1"/>
          </p:nvPr>
        </p:nvSpPr>
        <p:spPr>
          <a:xfrm>
            <a:off x="954834" y="1687625"/>
            <a:ext cx="10356979" cy="4620043"/>
          </a:xfrm>
        </p:spPr>
        <p:txBody>
          <a:bodyPr>
            <a:normAutofit lnSpcReduction="10000"/>
          </a:bodyPr>
          <a:lstStyle/>
          <a:p>
            <a:pPr lvl="0" algn="just">
              <a:lnSpc>
                <a:spcPct val="97000"/>
              </a:lnSpc>
              <a:spcBef>
                <a:spcPts val="0"/>
              </a:spcBef>
              <a:buFont typeface="Courier New" panose="02070309020205020404" pitchFamily="49" charset="0"/>
              <a:buChar char="o"/>
            </a:pPr>
            <a:r>
              <a:rPr lang="el-GR" sz="2200" b="1" dirty="0">
                <a:cs typeface="Times New Roman" pitchFamily="18"/>
              </a:rPr>
              <a:t>Τι συνήθως εμποδίζει</a:t>
            </a:r>
            <a:r>
              <a:rPr lang="el-GR" sz="2200" dirty="0">
                <a:cs typeface="Times New Roman" pitchFamily="18"/>
              </a:rPr>
              <a:t> να γίνεις μέλος ομάδας; («φεύγεις» στο έξω, πας στο παρελθόν ή στο μέλλον, η φαντασίωση, η πρόβλεψη, το </a:t>
            </a:r>
            <a:r>
              <a:rPr lang="en-US" sz="2200" dirty="0">
                <a:cs typeface="Times New Roman" pitchFamily="18"/>
              </a:rPr>
              <a:t>personal system</a:t>
            </a:r>
            <a:r>
              <a:rPr lang="el-GR" sz="2200" dirty="0">
                <a:cs typeface="Times New Roman" pitchFamily="18"/>
              </a:rPr>
              <a:t>, το </a:t>
            </a:r>
            <a:r>
              <a:rPr lang="en-US" sz="2200" dirty="0">
                <a:cs typeface="Times New Roman" pitchFamily="18"/>
              </a:rPr>
              <a:t>explain</a:t>
            </a:r>
            <a:r>
              <a:rPr lang="el-GR" sz="2200" dirty="0">
                <a:cs typeface="Times New Roman" pitchFamily="18"/>
              </a:rPr>
              <a:t>, η κριτική, η ερμηνεία, τα όρια, κ.λπ.)</a:t>
            </a:r>
          </a:p>
          <a:p>
            <a:pPr lvl="0" algn="just">
              <a:lnSpc>
                <a:spcPct val="97000"/>
              </a:lnSpc>
              <a:spcBef>
                <a:spcPts val="0"/>
              </a:spcBef>
              <a:buFont typeface="Courier New" panose="02070309020205020404" pitchFamily="49" charset="0"/>
              <a:buChar char="o"/>
            </a:pPr>
            <a:endParaRPr lang="el-GR" sz="2200" b="1" dirty="0">
              <a:cs typeface="Times New Roman" pitchFamily="18"/>
            </a:endParaRPr>
          </a:p>
          <a:p>
            <a:pPr lvl="0" algn="just">
              <a:lnSpc>
                <a:spcPct val="97000"/>
              </a:lnSpc>
              <a:spcBef>
                <a:spcPts val="0"/>
              </a:spcBef>
              <a:buFont typeface="Courier New" panose="02070309020205020404" pitchFamily="49" charset="0"/>
              <a:buChar char="o"/>
            </a:pPr>
            <a:r>
              <a:rPr lang="el-GR" sz="2200" b="1" dirty="0">
                <a:cs typeface="Times New Roman" pitchFamily="18"/>
              </a:rPr>
              <a:t> </a:t>
            </a:r>
            <a:r>
              <a:rPr lang="en-US" sz="2200" b="1" dirty="0">
                <a:cs typeface="Times New Roman" pitchFamily="18"/>
              </a:rPr>
              <a:t>Openness</a:t>
            </a:r>
            <a:r>
              <a:rPr lang="el-GR" sz="2200" b="1" dirty="0">
                <a:cs typeface="Times New Roman" pitchFamily="18"/>
              </a:rPr>
              <a:t>, </a:t>
            </a:r>
            <a:r>
              <a:rPr lang="en-US" sz="2200" b="1" dirty="0">
                <a:cs typeface="Times New Roman" pitchFamily="18"/>
              </a:rPr>
              <a:t>curiosity and exploration</a:t>
            </a:r>
            <a:r>
              <a:rPr lang="el-GR" sz="2200" dirty="0">
                <a:cs typeface="Times New Roman" pitchFamily="18"/>
              </a:rPr>
              <a:t>: Συχνά συμβαίνει το αντίθετο </a:t>
            </a:r>
            <a:r>
              <a:rPr lang="el-GR" sz="2200" i="1" dirty="0">
                <a:cs typeface="Times New Roman" pitchFamily="18"/>
              </a:rPr>
              <a:t>«νιώθουμε, σκεφτόμαστε, ξέρουμε»</a:t>
            </a:r>
            <a:r>
              <a:rPr lang="el-GR" sz="2200" dirty="0">
                <a:cs typeface="Times New Roman" pitchFamily="18"/>
              </a:rPr>
              <a:t> (από πριν…) και χάνουμε την ευκαιρία να είμαστε ανοιχτοί, περίεργοι, και «εξερευνητές» στο πλαίσιο στο εδώ και τώρα που είμαστε μαζί.</a:t>
            </a:r>
          </a:p>
          <a:p>
            <a:pPr lvl="0" algn="just">
              <a:lnSpc>
                <a:spcPct val="97000"/>
              </a:lnSpc>
              <a:spcBef>
                <a:spcPts val="0"/>
              </a:spcBef>
              <a:buFont typeface="Courier New" panose="02070309020205020404" pitchFamily="49" charset="0"/>
              <a:buChar char="o"/>
            </a:pPr>
            <a:endParaRPr lang="el-GR" sz="2200" b="1" dirty="0">
              <a:cs typeface="Times New Roman" pitchFamily="18"/>
            </a:endParaRPr>
          </a:p>
          <a:p>
            <a:pPr lvl="0" algn="just">
              <a:lnSpc>
                <a:spcPct val="97000"/>
              </a:lnSpc>
              <a:spcBef>
                <a:spcPts val="0"/>
              </a:spcBef>
              <a:buFont typeface="Courier New" panose="02070309020205020404" pitchFamily="49" charset="0"/>
              <a:buChar char="o"/>
            </a:pPr>
            <a:r>
              <a:rPr lang="el-GR" sz="2200" b="1" dirty="0">
                <a:cs typeface="Times New Roman" pitchFamily="18"/>
              </a:rPr>
              <a:t>Ομοιότητες και διαφορές</a:t>
            </a:r>
            <a:r>
              <a:rPr lang="el-GR" sz="2200" dirty="0">
                <a:cs typeface="Times New Roman" pitchFamily="18"/>
              </a:rPr>
              <a:t>: Αν δεν βλέπεις διαφορές παρά μόνο τις ομοιότητες,  ερωτεύεσαι μέχρι να δεις τις διαφορές, και τότε «καταρρέεις». Αν βλέπεις μόνο τις διαφορές μένεις μόνος στη ζωή. </a:t>
            </a:r>
          </a:p>
          <a:p>
            <a:pPr lvl="0" algn="just">
              <a:lnSpc>
                <a:spcPct val="97000"/>
              </a:lnSpc>
              <a:spcBef>
                <a:spcPts val="0"/>
              </a:spcBef>
              <a:buFont typeface="Courier New" panose="02070309020205020404" pitchFamily="49" charset="0"/>
              <a:buChar char="o"/>
            </a:pPr>
            <a:r>
              <a:rPr lang="el-GR" sz="2200" b="1" dirty="0" err="1">
                <a:cs typeface="Times New Roman" pitchFamily="18"/>
              </a:rPr>
              <a:t>Βλεμματική</a:t>
            </a:r>
            <a:r>
              <a:rPr lang="el-GR" sz="2200" b="1" dirty="0">
                <a:cs typeface="Times New Roman" pitchFamily="18"/>
              </a:rPr>
              <a:t> επαφή</a:t>
            </a:r>
            <a:r>
              <a:rPr lang="el-GR" sz="2200" dirty="0">
                <a:cs typeface="Times New Roman" pitchFamily="18"/>
              </a:rPr>
              <a:t> στο εδώ και τώρα.</a:t>
            </a:r>
          </a:p>
          <a:p>
            <a:pPr marL="0" lvl="0" indent="0" algn="just">
              <a:lnSpc>
                <a:spcPct val="97000"/>
              </a:lnSpc>
              <a:spcBef>
                <a:spcPts val="0"/>
              </a:spcBef>
              <a:buNone/>
            </a:pPr>
            <a:endParaRPr lang="el-GR" sz="2200" dirty="0">
              <a:cs typeface="Times New Roman" pitchFamily="18"/>
            </a:endParaRPr>
          </a:p>
          <a:p>
            <a:pPr lvl="0" algn="just">
              <a:lnSpc>
                <a:spcPct val="97000"/>
              </a:lnSpc>
              <a:spcBef>
                <a:spcPts val="0"/>
              </a:spcBef>
              <a:buFont typeface="Courier New" panose="02070309020205020404" pitchFamily="49" charset="0"/>
              <a:buChar char="o"/>
            </a:pPr>
            <a:r>
              <a:rPr lang="en-US" sz="2200" b="1" dirty="0">
                <a:cs typeface="Times New Roman" pitchFamily="18"/>
              </a:rPr>
              <a:t>Normalize. </a:t>
            </a:r>
            <a:r>
              <a:rPr lang="el-GR" sz="2200" dirty="0">
                <a:cs typeface="Times New Roman" pitchFamily="18"/>
              </a:rPr>
              <a:t>Φυσιολογικοποίηση των συναισθημάτων, στο εδώ και τώρα, στο ανθρώπινο είδος, κ.λπ.</a:t>
            </a:r>
          </a:p>
          <a:p>
            <a:pPr lvl="0">
              <a:lnSpc>
                <a:spcPct val="90000"/>
              </a:lnSpc>
            </a:pPr>
            <a:endParaRPr lang="el-GR" sz="1700" dirty="0"/>
          </a:p>
        </p:txBody>
      </p:sp>
      <p:sp>
        <p:nvSpPr>
          <p:cNvPr id="4" name="Θέση αριθμού διαφάνειας 3">
            <a:extLst>
              <a:ext uri="{FF2B5EF4-FFF2-40B4-BE49-F238E27FC236}">
                <a16:creationId xmlns:a16="http://schemas.microsoft.com/office/drawing/2014/main" id="{AA36919E-EF43-1F8A-511C-EAF896FAD502}"/>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5C7456D-583F-486A-A73C-C669DD951213}" type="slidenum">
              <a:t>49</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Εικόνα 17" descr="Εικόνα που περιέχει εσωτερικό, κρεβάτι, μικρό, μωρό&#10;&#10;Περιγραφή που δημιουργήθηκε αυτόματα">
            <a:extLst>
              <a:ext uri="{FF2B5EF4-FFF2-40B4-BE49-F238E27FC236}">
                <a16:creationId xmlns:a16="http://schemas.microsoft.com/office/drawing/2014/main" id="{172B0F19-E639-4C7A-A45F-6CEDFD602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522" y="475125"/>
            <a:ext cx="3095017" cy="2651864"/>
          </a:xfrm>
          <a:prstGeom prst="rect">
            <a:avLst/>
          </a:prstGeom>
        </p:spPr>
      </p:pic>
      <p:pic>
        <p:nvPicPr>
          <p:cNvPr id="21" name="Εικόνα 20" descr="Εικόνα που περιέχει χλόη, υπαίθριος, μικρός, παιδί&#10;&#10;Περιγραφή που δημιουργήθηκε αυτόματα">
            <a:extLst>
              <a:ext uri="{FF2B5EF4-FFF2-40B4-BE49-F238E27FC236}">
                <a16:creationId xmlns:a16="http://schemas.microsoft.com/office/drawing/2014/main" id="{A89D4E34-48E1-4001-9AA2-8E4810D98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928" y="253549"/>
            <a:ext cx="2411850" cy="3095018"/>
          </a:xfrm>
          <a:prstGeom prst="rect">
            <a:avLst/>
          </a:prstGeom>
        </p:spPr>
      </p:pic>
      <p:pic>
        <p:nvPicPr>
          <p:cNvPr id="23" name="Εικόνα 22" descr="Εικόνα που περιέχει υπαίθριος, νερό, αγόρι, άτομο&#10;&#10;Περιγραφή που δημιουργήθηκε αυτόματα">
            <a:extLst>
              <a:ext uri="{FF2B5EF4-FFF2-40B4-BE49-F238E27FC236}">
                <a16:creationId xmlns:a16="http://schemas.microsoft.com/office/drawing/2014/main" id="{93B4C1D4-7051-4768-BB97-D66305D58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36" y="3602114"/>
            <a:ext cx="4546491" cy="3348567"/>
          </a:xfrm>
          <a:prstGeom prst="rect">
            <a:avLst/>
          </a:prstGeom>
        </p:spPr>
      </p:pic>
      <p:sp>
        <p:nvSpPr>
          <p:cNvPr id="2" name="Τίτλος 1">
            <a:extLst>
              <a:ext uri="{FF2B5EF4-FFF2-40B4-BE49-F238E27FC236}">
                <a16:creationId xmlns:a16="http://schemas.microsoft.com/office/drawing/2014/main" id="{1E018025-24D7-403B-B3F7-F1D391BEA59B}"/>
              </a:ext>
            </a:extLst>
          </p:cNvPr>
          <p:cNvSpPr>
            <a:spLocks noGrp="1"/>
          </p:cNvSpPr>
          <p:nvPr>
            <p:ph type="title"/>
          </p:nvPr>
        </p:nvSpPr>
        <p:spPr>
          <a:xfrm>
            <a:off x="6096000" y="407588"/>
            <a:ext cx="5342502" cy="1345449"/>
          </a:xfrm>
        </p:spPr>
        <p:txBody>
          <a:bodyPr>
            <a:normAutofit/>
          </a:bodyPr>
          <a:lstStyle/>
          <a:p>
            <a:r>
              <a:rPr lang="el-GR" sz="4000" b="1" dirty="0"/>
              <a:t>Αναπτυξιακή ψυχολογία</a:t>
            </a:r>
          </a:p>
        </p:txBody>
      </p:sp>
      <p:sp>
        <p:nvSpPr>
          <p:cNvPr id="3" name="Θέση περιεχομένου 2">
            <a:extLst>
              <a:ext uri="{FF2B5EF4-FFF2-40B4-BE49-F238E27FC236}">
                <a16:creationId xmlns:a16="http://schemas.microsoft.com/office/drawing/2014/main" id="{AD53CFF5-31B4-4EB3-AAC0-6FB404687343}"/>
              </a:ext>
            </a:extLst>
          </p:cNvPr>
          <p:cNvSpPr>
            <a:spLocks noGrp="1"/>
          </p:cNvSpPr>
          <p:nvPr>
            <p:ph idx="1"/>
          </p:nvPr>
        </p:nvSpPr>
        <p:spPr>
          <a:xfrm>
            <a:off x="5974142" y="1664752"/>
            <a:ext cx="5464360" cy="4367884"/>
          </a:xfrm>
        </p:spPr>
        <p:txBody>
          <a:bodyPr>
            <a:normAutofit/>
          </a:bodyPr>
          <a:lstStyle/>
          <a:p>
            <a:r>
              <a:rPr lang="el-GR" sz="2400" dirty="0"/>
              <a:t>Η επιστημονική μελέτη του πώς και γιατί οι άνθρωποι αλλάζουν στην πορεία της ζωής τους: από μωρά – παιδιά – έφηβοι – ενήλικες -  Τρίτη ηλικία</a:t>
            </a:r>
          </a:p>
          <a:p>
            <a:pPr lvl="1"/>
            <a:r>
              <a:rPr lang="el-GR" sz="2400" dirty="0"/>
              <a:t>Διαρκώς και για όλη μας τη ζωή</a:t>
            </a:r>
            <a:endParaRPr lang="en-US" sz="2400" dirty="0"/>
          </a:p>
          <a:p>
            <a:endParaRPr lang="en-US" sz="2400" dirty="0"/>
          </a:p>
          <a:p>
            <a:endParaRPr lang="el-GR" dirty="0"/>
          </a:p>
          <a:p>
            <a:endParaRPr lang="el-GR" dirty="0"/>
          </a:p>
          <a:p>
            <a:pPr marL="0" indent="0">
              <a:buNone/>
            </a:pPr>
            <a:r>
              <a:rPr lang="el-GR" dirty="0"/>
              <a:t>                                                                            </a:t>
            </a:r>
          </a:p>
        </p:txBody>
      </p:sp>
      <p:sp>
        <p:nvSpPr>
          <p:cNvPr id="5" name="Θέση αριθμού διαφάνειας 4">
            <a:extLst>
              <a:ext uri="{FF2B5EF4-FFF2-40B4-BE49-F238E27FC236}">
                <a16:creationId xmlns:a16="http://schemas.microsoft.com/office/drawing/2014/main" id="{9BE082F8-13FE-486B-96A9-A41F14CC80AC}"/>
              </a:ext>
            </a:extLst>
          </p:cNvPr>
          <p:cNvSpPr>
            <a:spLocks noGrp="1"/>
          </p:cNvSpPr>
          <p:nvPr>
            <p:ph type="sldNum" sz="quarter" idx="12"/>
          </p:nvPr>
        </p:nvSpPr>
        <p:spPr>
          <a:xfrm>
            <a:off x="11168024" y="6032635"/>
            <a:ext cx="548640" cy="274320"/>
          </a:xfrm>
          <a:prstGeom prst="ellipse">
            <a:avLst/>
          </a:prstGeom>
        </p:spPr>
        <p:txBody>
          <a:bodyPr>
            <a:normAutofit/>
          </a:bodyPr>
          <a:lstStyle/>
          <a:p>
            <a:pPr>
              <a:lnSpc>
                <a:spcPct val="90000"/>
              </a:lnSpc>
              <a:spcAft>
                <a:spcPts val="600"/>
              </a:spcAft>
            </a:pPr>
            <a:fld id="{34B7E4EF-A1BD-40F4-AB7B-04F084DD991D}" type="slidenum">
              <a:rPr lang="en-US" sz="700">
                <a:solidFill>
                  <a:schemeClr val="tx1">
                    <a:lumMod val="85000"/>
                    <a:lumOff val="15000"/>
                  </a:schemeClr>
                </a:solidFill>
              </a:rPr>
              <a:pPr>
                <a:lnSpc>
                  <a:spcPct val="90000"/>
                </a:lnSpc>
                <a:spcAft>
                  <a:spcPts val="600"/>
                </a:spcAft>
              </a:pPr>
              <a:t>5</a:t>
            </a:fld>
            <a:endParaRPr lang="en-US" sz="700">
              <a:solidFill>
                <a:schemeClr val="tx1">
                  <a:lumMod val="85000"/>
                  <a:lumOff val="15000"/>
                </a:schemeClr>
              </a:solidFill>
            </a:endParaRPr>
          </a:p>
        </p:txBody>
      </p:sp>
    </p:spTree>
    <p:extLst>
      <p:ext uri="{BB962C8B-B14F-4D97-AF65-F5344CB8AC3E}">
        <p14:creationId xmlns:p14="http://schemas.microsoft.com/office/powerpoint/2010/main" val="955595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7D0A4F-C891-3D01-4A20-21FC9F25680F}"/>
              </a:ext>
            </a:extLst>
          </p:cNvPr>
          <p:cNvSpPr txBox="1">
            <a:spLocks noGrp="1"/>
          </p:cNvSpPr>
          <p:nvPr>
            <p:ph type="title"/>
          </p:nvPr>
        </p:nvSpPr>
        <p:spPr>
          <a:xfrm>
            <a:off x="945498" y="316025"/>
            <a:ext cx="10058400" cy="999594"/>
          </a:xfrm>
        </p:spPr>
        <p:txBody>
          <a:bodyPr>
            <a:normAutofit fontScale="90000"/>
          </a:bodyPr>
          <a:lstStyle/>
          <a:p>
            <a:pPr lvl="0"/>
            <a:r>
              <a:rPr lang="en-US" sz="3200" i="1" dirty="0">
                <a:solidFill>
                  <a:srgbClr val="000000"/>
                </a:solidFill>
                <a:cs typeface="Times New Roman" pitchFamily="18"/>
              </a:rPr>
              <a:t>“Undoing the anxiety”</a:t>
            </a:r>
            <a:br>
              <a:rPr lang="el-GR" sz="3900" dirty="0">
                <a:cs typeface="Times New Roman" pitchFamily="18"/>
              </a:rPr>
            </a:br>
            <a:endParaRPr lang="el-GR" sz="3900" dirty="0"/>
          </a:p>
        </p:txBody>
      </p:sp>
      <p:sp>
        <p:nvSpPr>
          <p:cNvPr id="3" name="Θέση περιεχομένου 2">
            <a:extLst>
              <a:ext uri="{FF2B5EF4-FFF2-40B4-BE49-F238E27FC236}">
                <a16:creationId xmlns:a16="http://schemas.microsoft.com/office/drawing/2014/main" id="{47D927D7-C404-FBE6-75E8-B9A7B3499E83}"/>
              </a:ext>
            </a:extLst>
          </p:cNvPr>
          <p:cNvSpPr txBox="1">
            <a:spLocks noGrp="1"/>
          </p:cNvSpPr>
          <p:nvPr>
            <p:ph idx="1"/>
          </p:nvPr>
        </p:nvSpPr>
        <p:spPr>
          <a:xfrm>
            <a:off x="569168" y="1103525"/>
            <a:ext cx="10565361" cy="5670496"/>
          </a:xfrm>
        </p:spPr>
        <p:txBody>
          <a:bodyPr/>
          <a:lstStyle/>
          <a:p>
            <a:pPr lvl="0" algn="just">
              <a:lnSpc>
                <a:spcPct val="87000"/>
              </a:lnSpc>
              <a:spcBef>
                <a:spcPts val="0"/>
              </a:spcBef>
              <a:buFont typeface="Courier New" pitchFamily="49"/>
              <a:buChar char="o"/>
              <a:tabLst>
                <a:tab pos="457200" algn="l"/>
              </a:tabLst>
            </a:pPr>
            <a:r>
              <a:rPr lang="el-GR" sz="2400" dirty="0">
                <a:cs typeface="Times New Roman" pitchFamily="18"/>
              </a:rPr>
              <a:t>Το </a:t>
            </a:r>
            <a:r>
              <a:rPr lang="el-GR" sz="2400" b="1" dirty="0">
                <a:cs typeface="Times New Roman" pitchFamily="18"/>
              </a:rPr>
              <a:t>άγχος </a:t>
            </a:r>
            <a:r>
              <a:rPr lang="el-GR" sz="2400" dirty="0">
                <a:cs typeface="Times New Roman" pitchFamily="18"/>
              </a:rPr>
              <a:t>(</a:t>
            </a:r>
            <a:r>
              <a:rPr lang="en-US" sz="2400" dirty="0">
                <a:cs typeface="Times New Roman" pitchFamily="18"/>
              </a:rPr>
              <a:t>anxious</a:t>
            </a:r>
            <a:r>
              <a:rPr lang="el-GR" sz="2400" dirty="0">
                <a:cs typeface="Times New Roman" pitchFamily="18"/>
              </a:rPr>
              <a:t>) έρχεται ή από το </a:t>
            </a:r>
            <a:r>
              <a:rPr lang="el-GR" sz="2400" b="1" dirty="0">
                <a:cs typeface="Times New Roman" pitchFamily="18"/>
              </a:rPr>
              <a:t>άγνωστο </a:t>
            </a:r>
            <a:r>
              <a:rPr lang="el-GR" sz="2400" dirty="0">
                <a:cs typeface="Times New Roman" pitchFamily="18"/>
              </a:rPr>
              <a:t>(</a:t>
            </a:r>
            <a:r>
              <a:rPr lang="en-US" sz="2400" dirty="0">
                <a:cs typeface="Times New Roman" pitchFamily="18"/>
              </a:rPr>
              <a:t>the unknown</a:t>
            </a:r>
            <a:r>
              <a:rPr lang="el-GR" sz="2400" dirty="0">
                <a:cs typeface="Times New Roman" pitchFamily="18"/>
              </a:rPr>
              <a:t>)ή από το </a:t>
            </a:r>
            <a:r>
              <a:rPr lang="el-GR" sz="2400" b="1" dirty="0">
                <a:cs typeface="Times New Roman" pitchFamily="18"/>
              </a:rPr>
              <a:t>ασαφές </a:t>
            </a:r>
            <a:r>
              <a:rPr lang="el-GR" sz="2400" dirty="0">
                <a:cs typeface="Times New Roman" pitchFamily="18"/>
              </a:rPr>
              <a:t>ή από την </a:t>
            </a:r>
            <a:r>
              <a:rPr lang="el-GR" sz="2400" b="1" dirty="0">
                <a:cs typeface="Times New Roman" pitchFamily="18"/>
              </a:rPr>
              <a:t>σκέψη</a:t>
            </a:r>
            <a:r>
              <a:rPr lang="el-GR" sz="2400" dirty="0">
                <a:cs typeface="Times New Roman" pitchFamily="18"/>
              </a:rPr>
              <a:t> (</a:t>
            </a:r>
            <a:r>
              <a:rPr lang="en-US" sz="2400" dirty="0">
                <a:cs typeface="Times New Roman" pitchFamily="18"/>
              </a:rPr>
              <a:t>thought</a:t>
            </a:r>
            <a:r>
              <a:rPr lang="el-GR" sz="2400" dirty="0">
                <a:cs typeface="Times New Roman" pitchFamily="18"/>
              </a:rPr>
              <a:t>) ή από </a:t>
            </a:r>
            <a:r>
              <a:rPr lang="el-GR" sz="2400" b="1" dirty="0">
                <a:cs typeface="Times New Roman" pitchFamily="18"/>
              </a:rPr>
              <a:t>κάτι στο σώμα</a:t>
            </a:r>
            <a:r>
              <a:rPr lang="el-GR" sz="2400" dirty="0">
                <a:cs typeface="Times New Roman" pitchFamily="18"/>
              </a:rPr>
              <a:t>. Αυτές είναι οι </a:t>
            </a:r>
            <a:r>
              <a:rPr lang="el-GR" sz="2400" b="1" dirty="0">
                <a:cs typeface="Times New Roman" pitchFamily="18"/>
              </a:rPr>
              <a:t>πηγές του</a:t>
            </a:r>
            <a:r>
              <a:rPr lang="el-GR" sz="2400" dirty="0">
                <a:cs typeface="Times New Roman" pitchFamily="18"/>
              </a:rPr>
              <a:t> και όχι από το «πουθενά». </a:t>
            </a:r>
          </a:p>
          <a:p>
            <a:pPr lvl="0" algn="just">
              <a:lnSpc>
                <a:spcPct val="87000"/>
              </a:lnSpc>
              <a:spcBef>
                <a:spcPts val="0"/>
              </a:spcBef>
              <a:buFont typeface="Courier New" pitchFamily="49"/>
              <a:buChar char="o"/>
              <a:tabLst>
                <a:tab pos="457200" algn="l"/>
              </a:tabLst>
            </a:pPr>
            <a:r>
              <a:rPr lang="el-GR" sz="2400" b="1" dirty="0">
                <a:cs typeface="Times New Roman" pitchFamily="18"/>
              </a:rPr>
              <a:t> Άγχος =</a:t>
            </a:r>
            <a:r>
              <a:rPr lang="el-GR" sz="2400" dirty="0">
                <a:cs typeface="Times New Roman" pitchFamily="18"/>
              </a:rPr>
              <a:t> «νιώθω άβολα» («εδώ γίνεται κάτι που δεν καταλαβαίνω, ή κάτι μου διακινεί ή ….»): Μερικές φορές βάζουμε ταμπέλες στο τι μας συμβαίνει και «κλεινόμαστε» μπροστά σε καλά για εμάς πράγματα.</a:t>
            </a:r>
          </a:p>
          <a:p>
            <a:pPr lvl="1" algn="just">
              <a:lnSpc>
                <a:spcPct val="87000"/>
              </a:lnSpc>
              <a:spcBef>
                <a:spcPts val="0"/>
              </a:spcBef>
              <a:buFont typeface="Courier New" pitchFamily="49"/>
              <a:buChar char="o"/>
              <a:tabLst>
                <a:tab pos="457200" algn="l"/>
              </a:tabLst>
            </a:pPr>
            <a:r>
              <a:rPr lang="el-GR" sz="2200" b="1" i="1" dirty="0">
                <a:cs typeface="Times New Roman" pitchFamily="18"/>
              </a:rPr>
              <a:t>Μπορείς να  εξερευνήσεις το άγχος αντί να σκέφτεσαι για το άγχος σου;  Εξερεύνησέ το </a:t>
            </a:r>
            <a:r>
              <a:rPr lang="el-GR" sz="2200" b="1" i="1" dirty="0">
                <a:solidFill>
                  <a:srgbClr val="FF0000"/>
                </a:solidFill>
                <a:cs typeface="Times New Roman" pitchFamily="18"/>
              </a:rPr>
              <a:t>σαν </a:t>
            </a:r>
            <a:r>
              <a:rPr lang="en-US" sz="2200" b="1" i="1" dirty="0">
                <a:solidFill>
                  <a:srgbClr val="FF0000"/>
                </a:solidFill>
                <a:cs typeface="Times New Roman" pitchFamily="18"/>
              </a:rPr>
              <a:t>free energy</a:t>
            </a:r>
            <a:r>
              <a:rPr lang="el-GR" sz="2200" i="1" dirty="0">
                <a:cs typeface="Times New Roman" pitchFamily="18"/>
              </a:rPr>
              <a:t>.</a:t>
            </a:r>
          </a:p>
          <a:p>
            <a:pPr lvl="0" algn="just">
              <a:lnSpc>
                <a:spcPct val="87000"/>
              </a:lnSpc>
              <a:spcBef>
                <a:spcPts val="0"/>
              </a:spcBef>
              <a:buFont typeface="Courier New" pitchFamily="49"/>
              <a:buChar char="o"/>
              <a:tabLst>
                <a:tab pos="457200" algn="l"/>
              </a:tabLst>
            </a:pPr>
            <a:endParaRPr lang="el-GR" sz="2600" b="1" i="1" dirty="0">
              <a:solidFill>
                <a:srgbClr val="FF0000"/>
              </a:solidFill>
              <a:cs typeface="Times New Roman" pitchFamily="18"/>
            </a:endParaRPr>
          </a:p>
          <a:p>
            <a:pPr lvl="0" algn="just">
              <a:lnSpc>
                <a:spcPct val="87000"/>
              </a:lnSpc>
              <a:spcBef>
                <a:spcPts val="0"/>
              </a:spcBef>
              <a:buFont typeface="Courier New" pitchFamily="49"/>
              <a:buChar char="o"/>
              <a:tabLst>
                <a:tab pos="457200" algn="l"/>
              </a:tabLst>
            </a:pPr>
            <a:r>
              <a:rPr lang="el-GR" sz="2600" b="1" i="1" dirty="0">
                <a:solidFill>
                  <a:srgbClr val="FF0000"/>
                </a:solidFill>
                <a:cs typeface="Times New Roman" pitchFamily="18"/>
              </a:rPr>
              <a:t>Ο λόγος που δεν μου αρέσει το άγνωστο είναι γιατί, σε εντελώς νέο πλαίσιο, που ορίζεται από νέο χώρο και χρόνο, δεν μπορώ να «παίξω» κανέναν παλιό ρόλο</a:t>
            </a:r>
            <a:r>
              <a:rPr lang="el-GR" sz="2600" dirty="0">
                <a:cs typeface="Times New Roman" pitchFamily="18"/>
              </a:rPr>
              <a:t>. </a:t>
            </a:r>
          </a:p>
          <a:p>
            <a:pPr marL="0" lvl="0" indent="0" algn="just">
              <a:lnSpc>
                <a:spcPct val="87000"/>
              </a:lnSpc>
              <a:spcBef>
                <a:spcPts val="0"/>
              </a:spcBef>
              <a:buNone/>
              <a:tabLst>
                <a:tab pos="457200" algn="l"/>
              </a:tabLst>
            </a:pPr>
            <a:endParaRPr lang="el-GR" sz="2400" dirty="0">
              <a:cs typeface="Times New Roman" pitchFamily="18"/>
            </a:endParaRPr>
          </a:p>
          <a:p>
            <a:pPr lvl="0" algn="just">
              <a:lnSpc>
                <a:spcPct val="87000"/>
              </a:lnSpc>
              <a:spcBef>
                <a:spcPts val="0"/>
              </a:spcBef>
              <a:buFont typeface="Courier New" pitchFamily="49"/>
              <a:buChar char="o"/>
              <a:tabLst>
                <a:tab pos="457200" algn="l"/>
              </a:tabLst>
            </a:pPr>
            <a:r>
              <a:rPr lang="el-GR" sz="2400" dirty="0">
                <a:cs typeface="Times New Roman" pitchFamily="18"/>
              </a:rPr>
              <a:t> Πρέπει να είμαι στο «εδώ και τώρα». Αυτό ως τώρα ίσως έχει κωδικοποιηθεί ως «είμαι ανασφαλής», «δεν μπορώ τα καινούργια», κ.λπ., γιατί έχω μάθει την ενέργειά μου να την έχω εγκλωβισμένη σε έναν ρόλο κυρίως.</a:t>
            </a:r>
          </a:p>
          <a:p>
            <a:pPr marL="0" lvl="0" algn="just">
              <a:lnSpc>
                <a:spcPct val="87000"/>
              </a:lnSpc>
              <a:spcBef>
                <a:spcPts val="0"/>
              </a:spcBef>
            </a:pPr>
            <a:endParaRPr lang="el-GR" sz="2400" dirty="0">
              <a:cs typeface="Times New Roman" pitchFamily="18"/>
            </a:endParaRPr>
          </a:p>
          <a:p>
            <a:pPr lvl="0">
              <a:lnSpc>
                <a:spcPct val="80000"/>
              </a:lnSpc>
            </a:pPr>
            <a:endParaRPr lang="el-GR" sz="1700" dirty="0"/>
          </a:p>
        </p:txBody>
      </p:sp>
      <p:sp>
        <p:nvSpPr>
          <p:cNvPr id="4" name="Θέση αριθμού διαφάνειας 3">
            <a:extLst>
              <a:ext uri="{FF2B5EF4-FFF2-40B4-BE49-F238E27FC236}">
                <a16:creationId xmlns:a16="http://schemas.microsoft.com/office/drawing/2014/main" id="{190D3C40-8D6F-3547-ABFC-28B417DCD347}"/>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3DA7D9-3B8F-4620-8537-876882825161}" type="slidenum">
              <a:t>50</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1A887C-8EF1-731B-3343-0A1B3BE16BB0}"/>
              </a:ext>
            </a:extLst>
          </p:cNvPr>
          <p:cNvSpPr txBox="1">
            <a:spLocks noGrp="1"/>
          </p:cNvSpPr>
          <p:nvPr>
            <p:ph type="title"/>
          </p:nvPr>
        </p:nvSpPr>
        <p:spPr>
          <a:xfrm>
            <a:off x="1066803" y="642594"/>
            <a:ext cx="10058400" cy="673025"/>
          </a:xfrm>
        </p:spPr>
        <p:txBody>
          <a:bodyPr>
            <a:normAutofit/>
          </a:bodyPr>
          <a:lstStyle/>
          <a:p>
            <a:pPr lvl="0"/>
            <a:r>
              <a:rPr lang="el-GR" sz="3200" dirty="0">
                <a:solidFill>
                  <a:srgbClr val="000000"/>
                </a:solidFill>
                <a:cs typeface="Times New Roman" pitchFamily="18"/>
              </a:rPr>
              <a:t>Λήξη ομάδας- κάθε φορά!</a:t>
            </a:r>
            <a:endParaRPr lang="el-GR" sz="3900" dirty="0"/>
          </a:p>
        </p:txBody>
      </p:sp>
      <p:sp>
        <p:nvSpPr>
          <p:cNvPr id="3" name="Θέση περιεχομένου 2">
            <a:extLst>
              <a:ext uri="{FF2B5EF4-FFF2-40B4-BE49-F238E27FC236}">
                <a16:creationId xmlns:a16="http://schemas.microsoft.com/office/drawing/2014/main" id="{FFFF4555-95B2-47BC-5A01-F02837C25161}"/>
              </a:ext>
            </a:extLst>
          </p:cNvPr>
          <p:cNvSpPr txBox="1">
            <a:spLocks noGrp="1"/>
          </p:cNvSpPr>
          <p:nvPr>
            <p:ph idx="1"/>
          </p:nvPr>
        </p:nvSpPr>
        <p:spPr>
          <a:xfrm>
            <a:off x="1066803" y="1315620"/>
            <a:ext cx="10058400" cy="3931920"/>
          </a:xfrm>
        </p:spPr>
        <p:txBody>
          <a:bodyPr/>
          <a:lstStyle/>
          <a:p>
            <a:pPr marL="0" lvl="0" indent="0" algn="just">
              <a:lnSpc>
                <a:spcPct val="107000"/>
              </a:lnSpc>
              <a:spcBef>
                <a:spcPts val="0"/>
              </a:spcBef>
              <a:buNone/>
            </a:pPr>
            <a:r>
              <a:rPr lang="el-GR" sz="1400" dirty="0">
                <a:latin typeface="Times New Roman" pitchFamily="18"/>
                <a:cs typeface="Times New Roman" pitchFamily="18"/>
              </a:rPr>
              <a:t> </a:t>
            </a:r>
            <a:endParaRPr lang="el-GR" sz="2400" dirty="0">
              <a:cs typeface="Times New Roman" pitchFamily="18"/>
            </a:endParaRPr>
          </a:p>
          <a:p>
            <a:pPr marL="742950" lvl="1" indent="-285750" algn="just">
              <a:lnSpc>
                <a:spcPct val="107000"/>
              </a:lnSpc>
              <a:spcBef>
                <a:spcPts val="0"/>
              </a:spcBef>
              <a:buFont typeface="Courier New" pitchFamily="49"/>
              <a:buChar char="o"/>
              <a:tabLst>
                <a:tab pos="914400" algn="l"/>
              </a:tabLst>
            </a:pPr>
            <a:r>
              <a:rPr lang="en-US" sz="2400" dirty="0">
                <a:cs typeface="Times New Roman" pitchFamily="18"/>
              </a:rPr>
              <a:t>Unfinished business?</a:t>
            </a:r>
          </a:p>
          <a:p>
            <a:pPr marL="742950" lvl="1" indent="-285750" algn="just">
              <a:lnSpc>
                <a:spcPct val="107000"/>
              </a:lnSpc>
              <a:spcBef>
                <a:spcPts val="0"/>
              </a:spcBef>
              <a:buFont typeface="Courier New" pitchFamily="49"/>
              <a:buChar char="o"/>
              <a:tabLst>
                <a:tab pos="914400" algn="l"/>
              </a:tabLst>
            </a:pPr>
            <a:endParaRPr lang="el-GR" sz="2400" dirty="0">
              <a:cs typeface="Times New Roman" pitchFamily="18"/>
            </a:endParaRPr>
          </a:p>
          <a:p>
            <a:pPr marL="742950" lvl="1" indent="-285750" algn="just">
              <a:lnSpc>
                <a:spcPct val="107000"/>
              </a:lnSpc>
              <a:spcBef>
                <a:spcPts val="0"/>
              </a:spcBef>
              <a:buFont typeface="Courier New" pitchFamily="49"/>
              <a:buChar char="o"/>
              <a:tabLst>
                <a:tab pos="914400" algn="l"/>
              </a:tabLst>
            </a:pPr>
            <a:r>
              <a:rPr lang="en-US" sz="2400" dirty="0">
                <a:cs typeface="Times New Roman" pitchFamily="18"/>
              </a:rPr>
              <a:t>Driving and restraining forces?</a:t>
            </a:r>
          </a:p>
          <a:p>
            <a:pPr marL="742950" lvl="1" indent="-285750" algn="just">
              <a:lnSpc>
                <a:spcPct val="107000"/>
              </a:lnSpc>
              <a:spcBef>
                <a:spcPts val="0"/>
              </a:spcBef>
              <a:buFont typeface="Courier New" pitchFamily="49"/>
              <a:buChar char="o"/>
              <a:tabLst>
                <a:tab pos="914400" algn="l"/>
              </a:tabLst>
            </a:pPr>
            <a:endParaRPr lang="el-GR" sz="2400" dirty="0">
              <a:cs typeface="Times New Roman" pitchFamily="18"/>
            </a:endParaRPr>
          </a:p>
          <a:p>
            <a:pPr marL="742950" lvl="1" indent="-285750" algn="just">
              <a:lnSpc>
                <a:spcPct val="107000"/>
              </a:lnSpc>
              <a:spcBef>
                <a:spcPts val="0"/>
              </a:spcBef>
              <a:buFont typeface="Courier New" pitchFamily="49"/>
              <a:buChar char="o"/>
              <a:tabLst>
                <a:tab pos="914400" algn="l"/>
              </a:tabLst>
            </a:pPr>
            <a:r>
              <a:rPr lang="en-US" sz="2400" dirty="0">
                <a:cs typeface="Times New Roman" pitchFamily="18"/>
              </a:rPr>
              <a:t>Surprising and learnings?</a:t>
            </a:r>
          </a:p>
          <a:p>
            <a:pPr marL="742950" lvl="1" indent="-285750" algn="just">
              <a:lnSpc>
                <a:spcPct val="107000"/>
              </a:lnSpc>
              <a:spcBef>
                <a:spcPts val="0"/>
              </a:spcBef>
              <a:buFont typeface="Courier New" pitchFamily="49"/>
              <a:buChar char="o"/>
              <a:tabLst>
                <a:tab pos="914400" algn="l"/>
              </a:tabLst>
            </a:pPr>
            <a:endParaRPr lang="el-GR" sz="2400" dirty="0">
              <a:cs typeface="Times New Roman" pitchFamily="18"/>
            </a:endParaRPr>
          </a:p>
          <a:p>
            <a:pPr marL="742950" lvl="1" indent="-285750" algn="just">
              <a:lnSpc>
                <a:spcPct val="107000"/>
              </a:lnSpc>
              <a:spcBef>
                <a:spcPts val="0"/>
              </a:spcBef>
              <a:buFont typeface="Courier New" pitchFamily="49"/>
              <a:buChar char="o"/>
              <a:tabLst>
                <a:tab pos="914400" algn="l"/>
              </a:tabLst>
            </a:pPr>
            <a:r>
              <a:rPr lang="en-US" sz="2400" dirty="0">
                <a:cs typeface="Times New Roman" pitchFamily="18"/>
              </a:rPr>
              <a:t>Generalization </a:t>
            </a:r>
            <a:endParaRPr lang="el-GR" sz="2400" dirty="0">
              <a:cs typeface="Times New Roman" pitchFamily="18"/>
            </a:endParaRPr>
          </a:p>
          <a:p>
            <a:pPr marL="742950" lvl="1" indent="-285750" algn="just">
              <a:lnSpc>
                <a:spcPct val="107000"/>
              </a:lnSpc>
              <a:spcBef>
                <a:spcPts val="0"/>
              </a:spcBef>
              <a:buFont typeface="Courier New" pitchFamily="49"/>
              <a:buChar char="o"/>
              <a:tabLst>
                <a:tab pos="914400" algn="l"/>
              </a:tabLst>
            </a:pPr>
            <a:endParaRPr lang="el-GR" sz="2400" dirty="0">
              <a:cs typeface="Times New Roman" pitchFamily="18"/>
            </a:endParaRPr>
          </a:p>
          <a:p>
            <a:pPr marL="742950" lvl="1" indent="-285750" algn="just">
              <a:lnSpc>
                <a:spcPct val="107000"/>
              </a:lnSpc>
              <a:spcBef>
                <a:spcPts val="0"/>
              </a:spcBef>
              <a:buFont typeface="Courier New" pitchFamily="49"/>
              <a:buChar char="o"/>
              <a:tabLst>
                <a:tab pos="914400" algn="l"/>
              </a:tabLst>
            </a:pPr>
            <a:r>
              <a:rPr lang="el-GR" sz="2400" dirty="0">
                <a:cs typeface="Times New Roman" pitchFamily="18"/>
              </a:rPr>
              <a:t>Τι παίρνεις μαζί σου</a:t>
            </a:r>
            <a:r>
              <a:rPr lang="en-US" sz="2400" dirty="0">
                <a:cs typeface="Times New Roman" pitchFamily="18"/>
              </a:rPr>
              <a:t>?</a:t>
            </a:r>
            <a:endParaRPr lang="el-GR" sz="2400" dirty="0">
              <a:cs typeface="Times New Roman" pitchFamily="18"/>
            </a:endParaRPr>
          </a:p>
          <a:p>
            <a:pPr lvl="0"/>
            <a:endParaRPr lang="el-GR" dirty="0"/>
          </a:p>
        </p:txBody>
      </p:sp>
      <p:sp>
        <p:nvSpPr>
          <p:cNvPr id="4" name="Θέση αριθμού διαφάνειας 3">
            <a:extLst>
              <a:ext uri="{FF2B5EF4-FFF2-40B4-BE49-F238E27FC236}">
                <a16:creationId xmlns:a16="http://schemas.microsoft.com/office/drawing/2014/main" id="{454782EF-C5A9-9F42-8A86-525148D01AD3}"/>
              </a:ext>
            </a:extLst>
          </p:cNvPr>
          <p:cNvSpPr txBox="1"/>
          <p:nvPr/>
        </p:nvSpPr>
        <p:spPr>
          <a:xfrm>
            <a:off x="10469880" y="6307668"/>
            <a:ext cx="1463040" cy="274320"/>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358B719-2921-40B6-B43E-91E4864FA82D}" type="slidenum">
              <a:t>51</a:t>
            </a:fld>
            <a:endParaRPr lang="el-GR" sz="1000" b="0" i="0" u="none" strike="noStrike" kern="1200" cap="none" spc="0" baseline="0">
              <a:solidFill>
                <a:srgbClr val="404040"/>
              </a:solidFill>
              <a:uFillTx/>
              <a:latin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85D0E5-6670-41BC-9D38-BCF1A1F4B96E}"/>
              </a:ext>
            </a:extLst>
          </p:cNvPr>
          <p:cNvSpPr>
            <a:spLocks noGrp="1"/>
          </p:cNvSpPr>
          <p:nvPr>
            <p:ph type="title"/>
          </p:nvPr>
        </p:nvSpPr>
        <p:spPr>
          <a:xfrm>
            <a:off x="1066800" y="546264"/>
            <a:ext cx="10572427" cy="517605"/>
          </a:xfrm>
        </p:spPr>
        <p:txBody>
          <a:bodyPr>
            <a:normAutofit fontScale="90000"/>
          </a:bodyPr>
          <a:lstStyle/>
          <a:p>
            <a:r>
              <a:rPr lang="el-GR" sz="3100" b="0" dirty="0"/>
              <a:t>Η προσέγγιση </a:t>
            </a:r>
            <a:r>
              <a:rPr lang="el-GR" sz="3100" dirty="0"/>
              <a:t>Ανοιχτός Διάλογος</a:t>
            </a:r>
            <a:br>
              <a:rPr lang="en-US" sz="3100" dirty="0"/>
            </a:br>
            <a:endParaRPr lang="el-GR" sz="3100" dirty="0"/>
          </a:p>
        </p:txBody>
      </p:sp>
      <p:pic>
        <p:nvPicPr>
          <p:cNvPr id="104450" name="Picture 2">
            <a:extLst>
              <a:ext uri="{FF2B5EF4-FFF2-40B4-BE49-F238E27FC236}">
                <a16:creationId xmlns:a16="http://schemas.microsoft.com/office/drawing/2014/main" id="{10FEF0C2-8227-4DA0-815E-5E79752F46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3704" y="1153004"/>
            <a:ext cx="2597339" cy="3632643"/>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7DBE865D-886D-45C8-A07E-F96E90E6081C}"/>
              </a:ext>
            </a:extLst>
          </p:cNvPr>
          <p:cNvSpPr>
            <a:spLocks noGrp="1"/>
          </p:cNvSpPr>
          <p:nvPr>
            <p:ph idx="1"/>
          </p:nvPr>
        </p:nvSpPr>
        <p:spPr>
          <a:xfrm>
            <a:off x="4583907" y="805066"/>
            <a:ext cx="7172668" cy="5506670"/>
          </a:xfrm>
        </p:spPr>
        <p:txBody>
          <a:bodyPr>
            <a:normAutofit lnSpcReduction="10000"/>
          </a:bodyPr>
          <a:lstStyle/>
          <a:p>
            <a:pPr marL="274320" lvl="1" indent="0">
              <a:buNone/>
            </a:pPr>
            <a:endParaRPr lang="el-GR" sz="2200" i="1" dirty="0">
              <a:highlight>
                <a:srgbClr val="FFFF00"/>
              </a:highlight>
            </a:endParaRPr>
          </a:p>
          <a:p>
            <a:pPr marL="274320" lvl="1" indent="0">
              <a:buNone/>
            </a:pPr>
            <a:r>
              <a:rPr lang="el-GR" sz="2200" i="1" dirty="0"/>
              <a:t>«Επί</a:t>
            </a:r>
            <a:r>
              <a:rPr lang="el-GR" sz="2200" b="0" i="1" dirty="0">
                <a:effectLst/>
              </a:rPr>
              <a:t>κεντρο στη θεραπευτική σχέση </a:t>
            </a:r>
            <a:r>
              <a:rPr lang="el-GR" sz="2200" i="1" dirty="0"/>
              <a:t>σχ</a:t>
            </a:r>
            <a:r>
              <a:rPr lang="el-GR" sz="2200" b="0" i="1" dirty="0">
                <a:effectLst/>
              </a:rPr>
              <a:t>εδόν ολοκληρωτικά οι </a:t>
            </a:r>
            <a:r>
              <a:rPr lang="el-GR" sz="2200" b="1" i="1" dirty="0">
                <a:effectLst/>
              </a:rPr>
              <a:t>προφορικοί διάλογοι</a:t>
            </a:r>
            <a:r>
              <a:rPr lang="el-GR" sz="2200" b="0" i="1" dirty="0">
                <a:effectLst/>
              </a:rPr>
              <a:t>, συμπεριλαμβανομένης της σημασίας της </a:t>
            </a:r>
            <a:r>
              <a:rPr lang="el-GR" sz="2200" b="1" i="1" dirty="0">
                <a:effectLst/>
              </a:rPr>
              <a:t>ανταπόκρισης.</a:t>
            </a:r>
            <a:r>
              <a:rPr lang="el-GR" sz="2200" b="0" i="1" dirty="0">
                <a:effectLst/>
              </a:rPr>
              <a:t> </a:t>
            </a:r>
          </a:p>
          <a:p>
            <a:pPr marL="548640" lvl="2" indent="0">
              <a:buNone/>
            </a:pPr>
            <a:endParaRPr lang="el-GR" sz="2000" b="0" i="1" dirty="0">
              <a:effectLst/>
            </a:endParaRPr>
          </a:p>
          <a:p>
            <a:pPr marL="274320" lvl="1" indent="0">
              <a:buNone/>
            </a:pPr>
            <a:r>
              <a:rPr lang="el-GR" sz="2200" b="0" i="1" dirty="0">
                <a:effectLst/>
              </a:rPr>
              <a:t>Αργότερα, ωστόσο, η απομάκρυνση από το ψυχιατρικό πλαίσιο σήμανε τη θεώρηση της ενσωματωμένης </a:t>
            </a:r>
            <a:r>
              <a:rPr lang="el-GR" sz="2200" b="1" i="1" dirty="0">
                <a:effectLst/>
              </a:rPr>
              <a:t>ποιότητας της πολυφωνικής παρουσίας </a:t>
            </a:r>
            <a:r>
              <a:rPr lang="el-GR" sz="2200" b="0" i="1" dirty="0">
                <a:effectLst/>
              </a:rPr>
              <a:t>μας ως πιο σημαντικής από τις διηγήσεις που λέγονταν στις συνεδρίες. </a:t>
            </a:r>
          </a:p>
          <a:p>
            <a:pPr lvl="1"/>
            <a:endParaRPr lang="el-GR" sz="2200" b="0" i="1" dirty="0">
              <a:effectLst/>
            </a:endParaRPr>
          </a:p>
          <a:p>
            <a:pPr marL="274320" lvl="1" indent="0">
              <a:buNone/>
            </a:pPr>
            <a:r>
              <a:rPr lang="el-GR" sz="2200" b="0" i="1" dirty="0">
                <a:effectLst/>
              </a:rPr>
              <a:t>Για μένα αυτό σήμανε επίσης ότι ενδιαφέρθηκα περισσότερο για τη </a:t>
            </a:r>
            <a:r>
              <a:rPr lang="el-GR" sz="2200" b="1" i="1" dirty="0">
                <a:effectLst/>
                <a:highlight>
                  <a:srgbClr val="FFFF00"/>
                </a:highlight>
              </a:rPr>
              <a:t>διυποκειμενική ποιότητα </a:t>
            </a:r>
            <a:r>
              <a:rPr lang="el-GR" sz="2200" b="0" i="1" dirty="0">
                <a:effectLst/>
                <a:highlight>
                  <a:srgbClr val="FFFF00"/>
                </a:highlight>
              </a:rPr>
              <a:t>της ανθρώπινης ζωής συνολικά.»</a:t>
            </a:r>
          </a:p>
          <a:p>
            <a:pPr marL="274320" lvl="1" indent="0">
              <a:buNone/>
            </a:pPr>
            <a:endParaRPr lang="el-GR" sz="2200" i="1" dirty="0">
              <a:highlight>
                <a:srgbClr val="FFFF00"/>
              </a:highlight>
            </a:endParaRPr>
          </a:p>
          <a:p>
            <a:pPr marL="274320" lvl="1" indent="0" algn="r">
              <a:buNone/>
            </a:pPr>
            <a:r>
              <a:rPr lang="el-GR" sz="2000" dirty="0"/>
              <a:t>Μ</a:t>
            </a:r>
            <a:r>
              <a:rPr lang="el-GR" sz="2000" b="0" i="0" dirty="0">
                <a:effectLst/>
              </a:rPr>
              <a:t>έσα της δεκαετίας του 1980</a:t>
            </a:r>
            <a:r>
              <a:rPr lang="en-US" sz="2000" b="0" i="0" dirty="0">
                <a:effectLst/>
              </a:rPr>
              <a:t> </a:t>
            </a:r>
            <a:endParaRPr lang="el-GR" sz="2000" b="0" i="0" dirty="0">
              <a:effectLst/>
            </a:endParaRPr>
          </a:p>
          <a:p>
            <a:pPr marL="274320" lvl="1" indent="0" algn="r">
              <a:buNone/>
            </a:pPr>
            <a:r>
              <a:rPr lang="en-US" sz="2000" b="0" i="0" dirty="0">
                <a:effectLst/>
              </a:rPr>
              <a:t>(</a:t>
            </a:r>
            <a:r>
              <a:rPr lang="el-GR" sz="2000" b="0" i="0" dirty="0">
                <a:effectLst/>
              </a:rPr>
              <a:t>έναρξη 1981, Δ. Λαπωνία, Β. Φιλανδία)</a:t>
            </a:r>
          </a:p>
          <a:p>
            <a:endParaRPr lang="el-GR" dirty="0"/>
          </a:p>
        </p:txBody>
      </p:sp>
      <p:sp>
        <p:nvSpPr>
          <p:cNvPr id="5" name="Θέση αριθμού διαφάνειας 4">
            <a:extLst>
              <a:ext uri="{FF2B5EF4-FFF2-40B4-BE49-F238E27FC236}">
                <a16:creationId xmlns:a16="http://schemas.microsoft.com/office/drawing/2014/main" id="{AAA7DB91-C383-43D9-9F5A-C476F971827F}"/>
              </a:ext>
            </a:extLst>
          </p:cNvPr>
          <p:cNvSpPr>
            <a:spLocks noGrp="1"/>
          </p:cNvSpPr>
          <p:nvPr>
            <p:ph type="sldNum" sz="quarter" idx="12"/>
          </p:nvPr>
        </p:nvSpPr>
        <p:spPr>
          <a:xfrm>
            <a:off x="10287000" y="6035040"/>
            <a:ext cx="838200" cy="365760"/>
          </a:xfrm>
        </p:spPr>
        <p:txBody>
          <a:bodyPr>
            <a:normAutofit/>
          </a:bodyPr>
          <a:lstStyle/>
          <a:p>
            <a:pPr>
              <a:spcAft>
                <a:spcPts val="600"/>
              </a:spcAft>
            </a:pPr>
            <a:fld id="{34B7E4EF-A1BD-40F4-AB7B-04F084DD991D}" type="slidenum">
              <a:rPr lang="en-US" smtClean="0"/>
              <a:pPr>
                <a:spcAft>
                  <a:spcPts val="600"/>
                </a:spcAft>
              </a:pPr>
              <a:t>52</a:t>
            </a:fld>
            <a:endParaRPr lang="en-US"/>
          </a:p>
        </p:txBody>
      </p:sp>
      <p:sp>
        <p:nvSpPr>
          <p:cNvPr id="6" name="TextBox 5">
            <a:extLst>
              <a:ext uri="{FF2B5EF4-FFF2-40B4-BE49-F238E27FC236}">
                <a16:creationId xmlns:a16="http://schemas.microsoft.com/office/drawing/2014/main" id="{8025E3ED-2DD7-BE22-972E-FC32FD0A74DB}"/>
              </a:ext>
            </a:extLst>
          </p:cNvPr>
          <p:cNvSpPr txBox="1"/>
          <p:nvPr/>
        </p:nvSpPr>
        <p:spPr>
          <a:xfrm>
            <a:off x="283413" y="5280987"/>
            <a:ext cx="6391437" cy="1508105"/>
          </a:xfrm>
          <a:prstGeom prst="rect">
            <a:avLst/>
          </a:prstGeom>
          <a:noFill/>
        </p:spPr>
        <p:txBody>
          <a:bodyPr wrap="square">
            <a:spAutoFit/>
          </a:bodyPr>
          <a:lstStyle/>
          <a:p>
            <a:pPr marL="274320" lvl="1" indent="0">
              <a:buNone/>
            </a:pPr>
            <a:r>
              <a:rPr lang="en-US" sz="1200" b="1" i="1" dirty="0">
                <a:effectLst/>
                <a:hlinkClick r:id="rId3"/>
              </a:rPr>
              <a:t>https://open-dialogue.net/%CE%BF-%CE%B1%CE%BD%CE%BF%CE%B9%CF%87%CF%84%CF%8C%CF%82-%CE%B4%CE%B9%CE%AC%CE%BB%CE%BF%CE%B3%CE%BF%CF%82-%CF%83%CF%84%CE%BF-%CF%80%CE%B1%CF%81%CF%8C%CE%BD-%CE%BA%CE%B1%CE%B9-%CF%84%CE%BF-%CE%BC%CE%AD/?lang=el</a:t>
            </a:r>
            <a:endParaRPr lang="el-GR" sz="1200" b="1" i="1" dirty="0">
              <a:effectLst/>
            </a:endParaRPr>
          </a:p>
          <a:p>
            <a:pPr marL="274320" lvl="1" indent="0">
              <a:buNone/>
            </a:pPr>
            <a:endParaRPr lang="en-US" sz="3200" b="0" i="1" dirty="0">
              <a:effectLst/>
            </a:endParaRPr>
          </a:p>
        </p:txBody>
      </p:sp>
    </p:spTree>
    <p:extLst>
      <p:ext uri="{BB962C8B-B14F-4D97-AF65-F5344CB8AC3E}">
        <p14:creationId xmlns:p14="http://schemas.microsoft.com/office/powerpoint/2010/main" val="685097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B46D0E-FBFB-48D2-80B6-3E7102BFA6A2}"/>
              </a:ext>
            </a:extLst>
          </p:cNvPr>
          <p:cNvSpPr>
            <a:spLocks noGrp="1"/>
          </p:cNvSpPr>
          <p:nvPr>
            <p:ph type="title"/>
          </p:nvPr>
        </p:nvSpPr>
        <p:spPr>
          <a:xfrm>
            <a:off x="1021655" y="1419606"/>
            <a:ext cx="10058400" cy="904494"/>
          </a:xfrm>
        </p:spPr>
        <p:txBody>
          <a:bodyPr>
            <a:normAutofit fontScale="90000"/>
          </a:bodyPr>
          <a:lstStyle/>
          <a:p>
            <a:pPr algn="r" fontAlgn="t"/>
            <a:r>
              <a:rPr lang="el-GR" sz="2700" b="0" i="1" u="sng" strike="noStrike" dirty="0">
                <a:solidFill>
                  <a:srgbClr val="1C0B19"/>
                </a:solidFill>
                <a:effectLst/>
              </a:rPr>
              <a:t> </a:t>
            </a:r>
            <a:br>
              <a:rPr lang="en-US" b="1" i="0" u="sng" dirty="0">
                <a:solidFill>
                  <a:srgbClr val="1C0B19"/>
                </a:solidFill>
                <a:effectLst/>
                <a:highlight>
                  <a:srgbClr val="FFFF00"/>
                </a:highlight>
                <a:latin typeface="var(--post_title_typography-font-family)"/>
              </a:rPr>
            </a:br>
            <a:r>
              <a:rPr lang="en-US" sz="3100" b="0" i="0" dirty="0">
                <a:solidFill>
                  <a:srgbClr val="1C0B19"/>
                </a:solidFill>
                <a:effectLst/>
                <a:highlight>
                  <a:srgbClr val="FFFF00"/>
                </a:highlight>
              </a:rPr>
              <a:t>Psychosis Is Not Illness, but a Survival Strategy in Severe Stress: A Proposal for an Addition to a Phenomenological Point of </a:t>
            </a:r>
            <a:r>
              <a:rPr lang="en-US" sz="3100" b="0" i="0" dirty="0">
                <a:solidFill>
                  <a:schemeClr val="tx1"/>
                </a:solidFill>
                <a:effectLst/>
                <a:highlight>
                  <a:srgbClr val="FFFF00"/>
                </a:highlight>
              </a:rPr>
              <a:t>View</a:t>
            </a:r>
            <a:br>
              <a:rPr lang="el-GR" sz="3100" b="1" i="0" dirty="0">
                <a:solidFill>
                  <a:schemeClr val="tx1"/>
                </a:solidFill>
                <a:effectLst/>
              </a:rPr>
            </a:br>
            <a:br>
              <a:rPr lang="el-GR" sz="3100" b="1" i="0" dirty="0">
                <a:solidFill>
                  <a:schemeClr val="tx1"/>
                </a:solidFill>
                <a:effectLst/>
              </a:rPr>
            </a:br>
            <a:r>
              <a:rPr lang="en-US" sz="2200" b="0" i="0" u="none" strike="noStrike" dirty="0">
                <a:solidFill>
                  <a:schemeClr val="tx1"/>
                </a:solidFill>
                <a:effectLst/>
                <a:hlinkClick r:id="rId2" tooltip="Άρθρα του/της Jaakko Seikkula, University of Jyväskylä, Jyväskylä, Finland.">
                  <a:extLst>
                    <a:ext uri="{A12FA001-AC4F-418D-AE19-62706E023703}">
                      <ahyp:hlinkClr xmlns:ahyp="http://schemas.microsoft.com/office/drawing/2018/hyperlinkcolor" val="tx"/>
                    </a:ext>
                  </a:extLst>
                </a:hlinkClick>
              </a:rPr>
              <a:t>Jaakko </a:t>
            </a:r>
            <a:r>
              <a:rPr lang="en-US" sz="2200" b="0" i="0" u="none" strike="noStrike" dirty="0" err="1">
                <a:solidFill>
                  <a:schemeClr val="tx1"/>
                </a:solidFill>
                <a:effectLst/>
                <a:hlinkClick r:id="rId2" tooltip="Άρθρα του/της Jaakko Seikkula, University of Jyväskylä, Jyväskylä, Finland.">
                  <a:extLst>
                    <a:ext uri="{A12FA001-AC4F-418D-AE19-62706E023703}">
                      <ahyp:hlinkClr xmlns:ahyp="http://schemas.microsoft.com/office/drawing/2018/hyperlinkcolor" val="tx"/>
                    </a:ext>
                  </a:extLst>
                </a:hlinkClick>
              </a:rPr>
              <a:t>Seikkula</a:t>
            </a:r>
            <a:r>
              <a:rPr lang="el-GR" sz="2200" b="0" i="0" u="none" strike="noStrike" dirty="0">
                <a:solidFill>
                  <a:schemeClr val="tx1"/>
                </a:solidFill>
                <a:effectLst/>
              </a:rPr>
              <a:t>, </a:t>
            </a:r>
            <a:r>
              <a:rPr lang="en-US" sz="2200" b="0" i="0" u="none" strike="noStrike" dirty="0">
                <a:solidFill>
                  <a:schemeClr val="tx1"/>
                </a:solidFill>
                <a:effectLst/>
              </a:rPr>
              <a:t>July 2019, Psychopathology, 52 (2):1-8 </a:t>
            </a:r>
            <a:r>
              <a:rPr lang="en-US" sz="2200" b="0" i="0" u="none" strike="noStrike" dirty="0" err="1">
                <a:solidFill>
                  <a:schemeClr val="tx1"/>
                </a:solidFill>
                <a:effectLst/>
              </a:rPr>
              <a:t>doi</a:t>
            </a:r>
            <a:r>
              <a:rPr lang="en-US" sz="2200" b="0" i="0" u="none" strike="noStrike" dirty="0">
                <a:solidFill>
                  <a:schemeClr val="tx1"/>
                </a:solidFill>
                <a:effectLst/>
              </a:rPr>
              <a:t>: </a:t>
            </a:r>
            <a:r>
              <a:rPr kumimoji="0" lang="el-GR" altLang="el-GR" sz="2200" b="0" i="0" u="sng" strike="noStrike" cap="none" normalizeH="0" baseline="0" dirty="0">
                <a:ln>
                  <a:noFill/>
                </a:ln>
                <a:solidFill>
                  <a:schemeClr val="tx1"/>
                </a:solidFill>
                <a:effectLst/>
                <a:hlinkClick r:id="rId3">
                  <a:extLst>
                    <a:ext uri="{A12FA001-AC4F-418D-AE19-62706E023703}">
                      <ahyp:hlinkClr xmlns:ahyp="http://schemas.microsoft.com/office/drawing/2018/hyperlinkcolor" val="tx"/>
                    </a:ext>
                  </a:extLst>
                </a:hlinkClick>
              </a:rPr>
              <a:t>10.1159/000500162</a:t>
            </a:r>
            <a:br>
              <a:rPr kumimoji="0" lang="el-GR" altLang="el-GR" sz="2200" b="0" i="0" u="sng" strike="noStrike" cap="none" normalizeH="0" baseline="0" dirty="0">
                <a:ln>
                  <a:noFill/>
                </a:ln>
                <a:solidFill>
                  <a:schemeClr val="tx1"/>
                </a:solidFill>
                <a:effectLst/>
              </a:rPr>
            </a:br>
            <a:br>
              <a:rPr kumimoji="0" lang="el-GR" altLang="el-GR" sz="2700" b="0" i="0" u="none" strike="noStrike" cap="none" normalizeH="0" baseline="0" dirty="0">
                <a:ln>
                  <a:noFill/>
                </a:ln>
                <a:solidFill>
                  <a:srgbClr val="777777"/>
                </a:solidFill>
                <a:effectLst/>
              </a:rPr>
            </a:br>
            <a:br>
              <a:rPr lang="en-US" b="1" i="0" dirty="0">
                <a:solidFill>
                  <a:srgbClr val="1C0B19"/>
                </a:solidFill>
                <a:effectLst/>
                <a:latin typeface="var(--post_title_typography-font-family)"/>
              </a:rPr>
            </a:br>
            <a:endParaRPr lang="el-GR" u="sng" dirty="0"/>
          </a:p>
        </p:txBody>
      </p:sp>
      <p:sp>
        <p:nvSpPr>
          <p:cNvPr id="3" name="Θέση περιεχομένου 2">
            <a:extLst>
              <a:ext uri="{FF2B5EF4-FFF2-40B4-BE49-F238E27FC236}">
                <a16:creationId xmlns:a16="http://schemas.microsoft.com/office/drawing/2014/main" id="{91BC2DB7-B2F7-4633-8D6B-BF3AF9561FAC}"/>
              </a:ext>
            </a:extLst>
          </p:cNvPr>
          <p:cNvSpPr>
            <a:spLocks noGrp="1"/>
          </p:cNvSpPr>
          <p:nvPr>
            <p:ph idx="1"/>
          </p:nvPr>
        </p:nvSpPr>
        <p:spPr>
          <a:xfrm>
            <a:off x="544284" y="2656333"/>
            <a:ext cx="11164785" cy="3849624"/>
          </a:xfrm>
        </p:spPr>
        <p:txBody>
          <a:bodyPr>
            <a:normAutofit lnSpcReduction="10000"/>
          </a:bodyPr>
          <a:lstStyle/>
          <a:p>
            <a:r>
              <a:rPr lang="el-GR" sz="2400" i="0" dirty="0">
                <a:solidFill>
                  <a:srgbClr val="1C0B19"/>
                </a:solidFill>
                <a:effectLst/>
              </a:rPr>
              <a:t>Η Ψύχωση δεν είναι Αρρώστια αλλά μια Στρατηγική Επιβίωσης σε Σοβαρό Άγχος: Μια Προσθήκη στη Φαινομενολογική Θεώρηση των Πραγμάτων,</a:t>
            </a:r>
            <a:r>
              <a:rPr lang="en-US" sz="2400" dirty="0">
                <a:solidFill>
                  <a:srgbClr val="1C0B19"/>
                </a:solidFill>
              </a:rPr>
              <a:t> </a:t>
            </a:r>
          </a:p>
          <a:p>
            <a:pPr marL="0" indent="0" algn="r">
              <a:buNone/>
            </a:pPr>
            <a:r>
              <a:rPr lang="en-US" sz="2400" i="0" dirty="0">
                <a:solidFill>
                  <a:srgbClr val="1C0B19"/>
                </a:solidFill>
                <a:effectLst/>
              </a:rPr>
              <a:t>     J. </a:t>
            </a:r>
            <a:r>
              <a:rPr lang="en-US" sz="2400" i="0" dirty="0" err="1">
                <a:solidFill>
                  <a:srgbClr val="1C0B19"/>
                </a:solidFill>
                <a:effectLst/>
              </a:rPr>
              <a:t>Seikkula</a:t>
            </a:r>
            <a:r>
              <a:rPr lang="en-US" sz="2400" i="0" dirty="0">
                <a:solidFill>
                  <a:srgbClr val="1C0B19"/>
                </a:solidFill>
                <a:effectLst/>
              </a:rPr>
              <a:t>.  </a:t>
            </a:r>
            <a:r>
              <a:rPr lang="el-GR" sz="2200" i="0" dirty="0">
                <a:solidFill>
                  <a:srgbClr val="1C0B19"/>
                </a:solidFill>
                <a:effectLst/>
              </a:rPr>
              <a:t>Μετάφραση: Θεοδώρα Σκαλή</a:t>
            </a:r>
            <a:endParaRPr lang="el-GR" sz="2200" dirty="0">
              <a:solidFill>
                <a:srgbClr val="1C0B19"/>
              </a:solidFill>
            </a:endParaRPr>
          </a:p>
          <a:p>
            <a:pPr marL="0" indent="0" algn="r">
              <a:buNone/>
            </a:pPr>
            <a:r>
              <a:rPr lang="en-US" sz="2200" i="0" dirty="0">
                <a:solidFill>
                  <a:srgbClr val="1C0B19"/>
                </a:solidFill>
                <a:effectLst/>
              </a:rPr>
              <a:t>Journal Systemic Thinking &amp; Psychotherapy, </a:t>
            </a:r>
          </a:p>
          <a:p>
            <a:pPr marL="0" indent="0" algn="r">
              <a:buNone/>
            </a:pPr>
            <a:r>
              <a:rPr lang="en-US" sz="2200" dirty="0">
                <a:solidFill>
                  <a:srgbClr val="1C0B19"/>
                </a:solidFill>
              </a:rPr>
              <a:t>     </a:t>
            </a:r>
            <a:r>
              <a:rPr lang="en-US" sz="2200" i="0" dirty="0">
                <a:solidFill>
                  <a:srgbClr val="1C0B19"/>
                </a:solidFill>
                <a:effectLst/>
              </a:rPr>
              <a:t>HESTAFTA, 16</a:t>
            </a:r>
            <a:endParaRPr lang="el-GR" sz="2200" i="0" dirty="0">
              <a:solidFill>
                <a:srgbClr val="1C0B19"/>
              </a:solidFill>
              <a:effectLst/>
            </a:endParaRPr>
          </a:p>
          <a:p>
            <a:pPr marL="0" indent="0" algn="r">
              <a:buNone/>
            </a:pPr>
            <a:r>
              <a:rPr lang="en-US" sz="1500" dirty="0">
                <a:solidFill>
                  <a:srgbClr val="FF0000"/>
                </a:solidFill>
                <a:hlinkClick r:id="rId4"/>
              </a:rPr>
              <a:t>https://hestafta.org/systimiki-skepsi-psychotherapeia-periodiko/teuxos-16/</a:t>
            </a:r>
            <a:r>
              <a:rPr lang="en-US" sz="1400" dirty="0">
                <a:solidFill>
                  <a:srgbClr val="FF0000"/>
                </a:solidFill>
                <a:hlinkClick r:id="rId4"/>
              </a:rPr>
              <a:t>psyxosi-mia-stratigiki-epiviosis-se-sovaro-agxos/</a:t>
            </a:r>
            <a:endParaRPr lang="el-GR" sz="1400" dirty="0">
              <a:solidFill>
                <a:srgbClr val="FF0000"/>
              </a:solidFill>
            </a:endParaRPr>
          </a:p>
          <a:p>
            <a:pPr marL="0" indent="0" algn="r">
              <a:buNone/>
            </a:pPr>
            <a:endParaRPr lang="el-GR" sz="1400" dirty="0">
              <a:solidFill>
                <a:srgbClr val="FF0000"/>
              </a:solidFill>
            </a:endParaRPr>
          </a:p>
          <a:p>
            <a:pPr marL="0" indent="0" algn="r">
              <a:buNone/>
            </a:pPr>
            <a:endParaRPr lang="el-GR" sz="2200" i="0" dirty="0">
              <a:solidFill>
                <a:srgbClr val="1C0B19"/>
              </a:solidFill>
              <a:effectLst/>
            </a:endParaRPr>
          </a:p>
          <a:p>
            <a:pPr marL="0" indent="0">
              <a:buNone/>
            </a:pPr>
            <a:endParaRPr lang="en-US" sz="2200" i="0" dirty="0">
              <a:solidFill>
                <a:srgbClr val="1C0B19"/>
              </a:solidFill>
              <a:effectLst/>
            </a:endParaRPr>
          </a:p>
          <a:p>
            <a:pPr marL="0" indent="0" algn="l">
              <a:buNone/>
            </a:pPr>
            <a:r>
              <a:rPr lang="en-US" dirty="0">
                <a:solidFill>
                  <a:srgbClr val="1C0B19"/>
                </a:solidFill>
              </a:rPr>
              <a:t>    </a:t>
            </a:r>
            <a:endParaRPr lang="el-GR" dirty="0"/>
          </a:p>
        </p:txBody>
      </p:sp>
      <p:sp>
        <p:nvSpPr>
          <p:cNvPr id="6" name="Θέση αριθμού διαφάνειας 5">
            <a:extLst>
              <a:ext uri="{FF2B5EF4-FFF2-40B4-BE49-F238E27FC236}">
                <a16:creationId xmlns:a16="http://schemas.microsoft.com/office/drawing/2014/main" id="{7F8F68E7-ED5A-4600-B7F9-A370374B53EF}"/>
              </a:ext>
            </a:extLst>
          </p:cNvPr>
          <p:cNvSpPr>
            <a:spLocks noGrp="1"/>
          </p:cNvSpPr>
          <p:nvPr>
            <p:ph type="sldNum" sz="quarter" idx="12"/>
          </p:nvPr>
        </p:nvSpPr>
        <p:spPr/>
        <p:txBody>
          <a:bodyPr/>
          <a:lstStyle/>
          <a:p>
            <a:fld id="{34B7E4EF-A1BD-40F4-AB7B-04F084DD991D}" type="slidenum">
              <a:rPr lang="en-US" smtClean="0"/>
              <a:t>53</a:t>
            </a:fld>
            <a:endParaRPr lang="en-US"/>
          </a:p>
        </p:txBody>
      </p:sp>
    </p:spTree>
    <p:extLst>
      <p:ext uri="{BB962C8B-B14F-4D97-AF65-F5344CB8AC3E}">
        <p14:creationId xmlns:p14="http://schemas.microsoft.com/office/powerpoint/2010/main" val="2580981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D28504-63E0-42F5-9F77-7A2DEED4F4F4}"/>
              </a:ext>
            </a:extLst>
          </p:cNvPr>
          <p:cNvSpPr>
            <a:spLocks noGrp="1"/>
          </p:cNvSpPr>
          <p:nvPr>
            <p:ph type="title"/>
          </p:nvPr>
        </p:nvSpPr>
        <p:spPr>
          <a:xfrm>
            <a:off x="794657" y="279071"/>
            <a:ext cx="10749148" cy="1371600"/>
          </a:xfrm>
        </p:spPr>
        <p:txBody>
          <a:bodyPr>
            <a:normAutofit/>
          </a:bodyPr>
          <a:lstStyle/>
          <a:p>
            <a:r>
              <a:rPr lang="el-GR" sz="3200" dirty="0">
                <a:solidFill>
                  <a:srgbClr val="272727"/>
                </a:solidFill>
              </a:rPr>
              <a:t>Ο Ανοιχτός Διάλογος </a:t>
            </a:r>
            <a:r>
              <a:rPr lang="el-GR" sz="2400" b="0" dirty="0">
                <a:solidFill>
                  <a:srgbClr val="272727"/>
                </a:solidFill>
              </a:rPr>
              <a:t>(</a:t>
            </a:r>
            <a:r>
              <a:rPr lang="en-US" sz="2400" b="0" i="0" dirty="0">
                <a:solidFill>
                  <a:schemeClr val="tx1"/>
                </a:solidFill>
                <a:effectLst/>
              </a:rPr>
              <a:t>University of </a:t>
            </a:r>
            <a:r>
              <a:rPr lang="en-US" sz="2400" b="0" i="0" dirty="0" err="1">
                <a:solidFill>
                  <a:schemeClr val="tx1"/>
                </a:solidFill>
                <a:effectLst/>
              </a:rPr>
              <a:t>Jyväskylä</a:t>
            </a:r>
            <a:r>
              <a:rPr lang="en-US" sz="2400" b="0" i="0" dirty="0">
                <a:solidFill>
                  <a:schemeClr val="tx1"/>
                </a:solidFill>
                <a:effectLst/>
              </a:rPr>
              <a:t> in Finland</a:t>
            </a:r>
            <a:r>
              <a:rPr lang="el-GR" sz="2400" b="0" dirty="0">
                <a:solidFill>
                  <a:schemeClr val="tx1"/>
                </a:solidFill>
              </a:rPr>
              <a:t>)</a:t>
            </a:r>
            <a:br>
              <a:rPr lang="en-US" sz="2700" b="0" i="0" dirty="0">
                <a:solidFill>
                  <a:schemeClr val="tx1"/>
                </a:solidFill>
                <a:effectLst/>
              </a:rPr>
            </a:br>
            <a:r>
              <a:rPr lang="en-US" sz="2400" b="0" i="0" dirty="0">
                <a:solidFill>
                  <a:schemeClr val="tx1"/>
                </a:solidFill>
                <a:effectLst/>
                <a:hlinkClick r:id="rId2"/>
              </a:rPr>
              <a:t>http://open-dialogue.net/</a:t>
            </a:r>
            <a:r>
              <a:rPr lang="en-US" sz="2400" b="0" i="0" dirty="0">
                <a:solidFill>
                  <a:schemeClr val="tx1"/>
                </a:solidFill>
                <a:effectLst/>
              </a:rPr>
              <a:t> </a:t>
            </a:r>
            <a:r>
              <a:rPr lang="el-GR" sz="2400" b="0" i="0" dirty="0">
                <a:solidFill>
                  <a:schemeClr val="tx1"/>
                </a:solidFill>
                <a:effectLst/>
              </a:rPr>
              <a:t>(2016)- Άρθρο </a:t>
            </a:r>
            <a:r>
              <a:rPr lang="el-GR" sz="2400" b="0" i="1" dirty="0">
                <a:solidFill>
                  <a:schemeClr val="tx1"/>
                </a:solidFill>
                <a:effectLst/>
              </a:rPr>
              <a:t>Η έως τώρα πορεία</a:t>
            </a:r>
            <a:endParaRPr lang="el-GR" sz="2400" i="1" dirty="0"/>
          </a:p>
        </p:txBody>
      </p:sp>
      <p:sp>
        <p:nvSpPr>
          <p:cNvPr id="3" name="Θέση περιεχομένου 2">
            <a:extLst>
              <a:ext uri="{FF2B5EF4-FFF2-40B4-BE49-F238E27FC236}">
                <a16:creationId xmlns:a16="http://schemas.microsoft.com/office/drawing/2014/main" id="{E28D8AD1-8FFB-41E6-860B-630E989F8631}"/>
              </a:ext>
            </a:extLst>
          </p:cNvPr>
          <p:cNvSpPr>
            <a:spLocks noGrp="1"/>
          </p:cNvSpPr>
          <p:nvPr>
            <p:ph idx="1"/>
          </p:nvPr>
        </p:nvSpPr>
        <p:spPr>
          <a:xfrm>
            <a:off x="648195" y="1391728"/>
            <a:ext cx="11000880" cy="4950823"/>
          </a:xfrm>
        </p:spPr>
        <p:txBody>
          <a:bodyPr>
            <a:noAutofit/>
          </a:bodyPr>
          <a:lstStyle/>
          <a:p>
            <a:r>
              <a:rPr lang="en-US" sz="2400" dirty="0"/>
              <a:t>A</a:t>
            </a:r>
            <a:r>
              <a:rPr lang="el-GR" sz="2400" dirty="0" err="1"/>
              <a:t>νοιχτός</a:t>
            </a:r>
            <a:r>
              <a:rPr lang="el-GR" sz="2400" dirty="0"/>
              <a:t> Διάλογος, Φιλανδία</a:t>
            </a:r>
          </a:p>
          <a:p>
            <a:pPr lvl="1">
              <a:buFont typeface="Wingdings" panose="05000000000000000000" pitchFamily="2" charset="2"/>
              <a:buChar char="§"/>
            </a:pPr>
            <a:r>
              <a:rPr lang="el-GR" sz="2000" i="1" dirty="0"/>
              <a:t>Ανοιχτός Διάλογος, Βρετανία, 2011 – Π</a:t>
            </a:r>
            <a:r>
              <a:rPr lang="el-GR" sz="2000" b="0" i="1" dirty="0">
                <a:solidFill>
                  <a:srgbClr val="191919"/>
                </a:solidFill>
                <a:effectLst/>
              </a:rPr>
              <a:t>λήρης τριετής ιατρική εκπαίδευση στον Ανοιχτό Διάλογο στο Εθνικό Σύστημα Υγείας</a:t>
            </a:r>
            <a:endParaRPr lang="el-GR" sz="2000" i="1" dirty="0"/>
          </a:p>
          <a:p>
            <a:pPr lvl="1">
              <a:buFont typeface="Wingdings" panose="05000000000000000000" pitchFamily="2" charset="2"/>
              <a:buChar char="§"/>
            </a:pPr>
            <a:r>
              <a:rPr lang="el-GR" sz="2000" i="1" dirty="0"/>
              <a:t>Ο Ανοιχτός Διάλογος σωματοποιείται: Σχεσιακός Νους, </a:t>
            </a:r>
            <a:r>
              <a:rPr lang="da-DK" sz="2000" b="0" i="1" dirty="0">
                <a:solidFill>
                  <a:srgbClr val="191919"/>
                </a:solidFill>
                <a:effectLst/>
              </a:rPr>
              <a:t>Seikkula et al., 2015; Karvonen et al., 2016</a:t>
            </a:r>
            <a:r>
              <a:rPr lang="el-GR" sz="2000" b="0" i="1" dirty="0">
                <a:solidFill>
                  <a:srgbClr val="191919"/>
                </a:solidFill>
                <a:effectLst/>
              </a:rPr>
              <a:t>- Μελέτη συγχρονίας του Συμπαθητικού Νευρικού Συστήματος (ΣΝΣ) μ’ έναν πελάτη (κίνηση, εκφράσεις προσώπου, τόνος φωνής, καρδιακός ρυθμός, κ.λπ.),  (</a:t>
            </a:r>
            <a:r>
              <a:rPr lang="el-GR" sz="2000" b="0" i="1" dirty="0" err="1">
                <a:solidFill>
                  <a:srgbClr val="191919"/>
                </a:solidFill>
                <a:effectLst/>
              </a:rPr>
              <a:t>Seikkula</a:t>
            </a:r>
            <a:r>
              <a:rPr lang="el-GR" sz="2000" b="0" i="1" dirty="0">
                <a:solidFill>
                  <a:srgbClr val="191919"/>
                </a:solidFill>
                <a:effectLst/>
              </a:rPr>
              <a:t> </a:t>
            </a:r>
            <a:r>
              <a:rPr lang="el-GR" sz="2000" b="0" i="1" dirty="0" err="1">
                <a:solidFill>
                  <a:srgbClr val="191919"/>
                </a:solidFill>
                <a:effectLst/>
              </a:rPr>
              <a:t>et</a:t>
            </a:r>
            <a:r>
              <a:rPr lang="el-GR" sz="2000" b="0" i="1" dirty="0">
                <a:solidFill>
                  <a:srgbClr val="191919"/>
                </a:solidFill>
                <a:effectLst/>
              </a:rPr>
              <a:t> </a:t>
            </a:r>
            <a:r>
              <a:rPr lang="el-GR" sz="2000" b="0" i="1" dirty="0" err="1">
                <a:solidFill>
                  <a:srgbClr val="191919"/>
                </a:solidFill>
                <a:effectLst/>
              </a:rPr>
              <a:t>al</a:t>
            </a:r>
            <a:r>
              <a:rPr lang="el-GR" sz="2000" b="0" i="1" dirty="0">
                <a:solidFill>
                  <a:srgbClr val="191919"/>
                </a:solidFill>
                <a:effectLst/>
              </a:rPr>
              <a:t>., 2015)</a:t>
            </a:r>
          </a:p>
          <a:p>
            <a:pPr lvl="1">
              <a:buFont typeface="Wingdings" panose="05000000000000000000" pitchFamily="2" charset="2"/>
              <a:buChar char="§"/>
            </a:pPr>
            <a:r>
              <a:rPr lang="el-GR" sz="2000" i="1" dirty="0">
                <a:solidFill>
                  <a:srgbClr val="191919"/>
                </a:solidFill>
              </a:rPr>
              <a:t>ΗΠΑ- </a:t>
            </a:r>
            <a:r>
              <a:rPr lang="el-GR" sz="2000" b="0" i="1" dirty="0" err="1">
                <a:solidFill>
                  <a:srgbClr val="191919"/>
                </a:solidFill>
                <a:effectLst/>
              </a:rPr>
              <a:t>Ατλάντα</a:t>
            </a:r>
            <a:r>
              <a:rPr lang="el-GR" sz="2000" b="0" i="1" dirty="0">
                <a:solidFill>
                  <a:srgbClr val="191919"/>
                </a:solidFill>
                <a:effectLst/>
              </a:rPr>
              <a:t>, επίκεντρο οι ασθενείς με πρώτο ψυχωτικό επεισόδιο</a:t>
            </a:r>
            <a:r>
              <a:rPr lang="el-GR" sz="2400" b="0" i="1" dirty="0">
                <a:solidFill>
                  <a:srgbClr val="191919"/>
                </a:solidFill>
                <a:effectLst/>
              </a:rPr>
              <a:t>.</a:t>
            </a:r>
          </a:p>
          <a:p>
            <a:r>
              <a:rPr lang="el-GR" sz="2400" b="0" i="1" dirty="0">
                <a:solidFill>
                  <a:srgbClr val="191919"/>
                </a:solidFill>
                <a:effectLst/>
              </a:rPr>
              <a:t>Εφαρμογή του Ανοιχτού Διαλόγου σε καθημερινή κλινική πρακτική, χωρίς ν’ αλλάξει η πρακτική με σκοπό τη διενέργεια έρευνας για εξωτερική αξιοπιστία.</a:t>
            </a:r>
          </a:p>
          <a:p>
            <a:pPr lvl="1">
              <a:buFont typeface="Wingdings" panose="05000000000000000000" pitchFamily="2" charset="2"/>
              <a:buChar char="§"/>
            </a:pPr>
            <a:r>
              <a:rPr lang="el-GR" sz="2000" i="1" dirty="0">
                <a:solidFill>
                  <a:srgbClr val="191919"/>
                </a:solidFill>
              </a:rPr>
              <a:t>Σ</a:t>
            </a:r>
            <a:r>
              <a:rPr lang="el-GR" sz="2000" b="0" i="1" dirty="0">
                <a:solidFill>
                  <a:srgbClr val="191919"/>
                </a:solidFill>
                <a:effectLst/>
              </a:rPr>
              <a:t>τις </a:t>
            </a:r>
            <a:r>
              <a:rPr lang="el-GR" sz="2000" b="0" i="1" dirty="0" err="1">
                <a:solidFill>
                  <a:srgbClr val="191919"/>
                </a:solidFill>
                <a:effectLst/>
              </a:rPr>
              <a:t>follow-up</a:t>
            </a:r>
            <a:r>
              <a:rPr lang="el-GR" sz="2000" b="0" i="1" dirty="0">
                <a:solidFill>
                  <a:srgbClr val="191919"/>
                </a:solidFill>
                <a:effectLst/>
              </a:rPr>
              <a:t> σπουδές ψυχωτικών ασθενών στη Δυτική Λαπωνία, </a:t>
            </a:r>
            <a:r>
              <a:rPr lang="el-GR" sz="2000" b="1" i="1" dirty="0">
                <a:solidFill>
                  <a:srgbClr val="191919"/>
                </a:solidFill>
                <a:effectLst/>
                <a:highlight>
                  <a:srgbClr val="00FF00"/>
                </a:highlight>
              </a:rPr>
              <a:t>τα αποτελέσματα δεν εξαφανίζονται για μια περίοδο δέκα ετών</a:t>
            </a:r>
            <a:r>
              <a:rPr lang="el-GR" sz="2000" b="0" i="1" dirty="0">
                <a:solidFill>
                  <a:srgbClr val="191919"/>
                </a:solidFill>
                <a:effectLst/>
              </a:rPr>
              <a:t> – ήταν περίπου ίδια στις δύο μελέτες που έγιναν με διαφορά 10 ετών (</a:t>
            </a:r>
            <a:r>
              <a:rPr lang="el-GR" sz="2000" b="0" i="1" dirty="0" err="1">
                <a:solidFill>
                  <a:srgbClr val="191919"/>
                </a:solidFill>
                <a:effectLst/>
              </a:rPr>
              <a:t>Seikkula</a:t>
            </a:r>
            <a:r>
              <a:rPr lang="el-GR" sz="2000" b="0" i="1" dirty="0">
                <a:solidFill>
                  <a:srgbClr val="191919"/>
                </a:solidFill>
                <a:effectLst/>
              </a:rPr>
              <a:t> </a:t>
            </a:r>
            <a:r>
              <a:rPr lang="el-GR" sz="2000" b="0" i="1" dirty="0" err="1">
                <a:solidFill>
                  <a:srgbClr val="191919"/>
                </a:solidFill>
                <a:effectLst/>
              </a:rPr>
              <a:t>et</a:t>
            </a:r>
            <a:r>
              <a:rPr lang="el-GR" sz="2000" b="0" i="1" dirty="0">
                <a:solidFill>
                  <a:srgbClr val="191919"/>
                </a:solidFill>
                <a:effectLst/>
              </a:rPr>
              <a:t> </a:t>
            </a:r>
            <a:r>
              <a:rPr lang="el-GR" sz="2000" b="0" i="1" dirty="0" err="1">
                <a:solidFill>
                  <a:srgbClr val="191919"/>
                </a:solidFill>
                <a:effectLst/>
              </a:rPr>
              <a:t>al</a:t>
            </a:r>
            <a:r>
              <a:rPr lang="el-GR" sz="2000" b="0" i="1" dirty="0">
                <a:solidFill>
                  <a:srgbClr val="191919"/>
                </a:solidFill>
                <a:effectLst/>
              </a:rPr>
              <a:t>., 2011). </a:t>
            </a:r>
          </a:p>
          <a:p>
            <a:pPr lvl="2">
              <a:buFont typeface="Wingdings" panose="05000000000000000000" pitchFamily="2" charset="2"/>
              <a:buChar char="ü"/>
            </a:pPr>
            <a:r>
              <a:rPr lang="el-GR" sz="1800" b="0" i="1" dirty="0">
                <a:solidFill>
                  <a:srgbClr val="191919"/>
                </a:solidFill>
                <a:effectLst/>
              </a:rPr>
              <a:t>Αξιοσημείωτο αυτό λαμβάνοντας υπόψιν ότι συγκριτικά με  τυχαίες εμπειρικές δοκιμές</a:t>
            </a:r>
            <a:r>
              <a:rPr lang="el-GR" sz="1800" i="1" dirty="0">
                <a:solidFill>
                  <a:srgbClr val="191919"/>
                </a:solidFill>
              </a:rPr>
              <a:t> περίπου</a:t>
            </a:r>
            <a:r>
              <a:rPr lang="el-GR" sz="1800" b="0" i="1" dirty="0">
                <a:solidFill>
                  <a:srgbClr val="191919"/>
                </a:solidFill>
                <a:effectLst/>
              </a:rPr>
              <a:t> το 20% της αποτελεσματικότητας χάνεται κατά τη διάρκεια της προσπάθειας υιοθέτησης της προσέγγισης στην καθημερινή κλινική πρακτική στον πραγματικό κόσμο. </a:t>
            </a:r>
            <a:endParaRPr lang="el-GR" sz="1800" i="1" dirty="0"/>
          </a:p>
        </p:txBody>
      </p:sp>
      <p:sp>
        <p:nvSpPr>
          <p:cNvPr id="5" name="Θέση αριθμού διαφάνειας 4">
            <a:extLst>
              <a:ext uri="{FF2B5EF4-FFF2-40B4-BE49-F238E27FC236}">
                <a16:creationId xmlns:a16="http://schemas.microsoft.com/office/drawing/2014/main" id="{DA307625-B7A5-4FDB-87E7-02253F928C24}"/>
              </a:ext>
            </a:extLst>
          </p:cNvPr>
          <p:cNvSpPr>
            <a:spLocks noGrp="1"/>
          </p:cNvSpPr>
          <p:nvPr>
            <p:ph type="sldNum" sz="quarter" idx="12"/>
          </p:nvPr>
        </p:nvSpPr>
        <p:spPr/>
        <p:txBody>
          <a:bodyPr/>
          <a:lstStyle/>
          <a:p>
            <a:fld id="{34B7E4EF-A1BD-40F4-AB7B-04F084DD991D}" type="slidenum">
              <a:rPr lang="en-US" smtClean="0"/>
              <a:t>54</a:t>
            </a:fld>
            <a:endParaRPr lang="en-US"/>
          </a:p>
        </p:txBody>
      </p:sp>
    </p:spTree>
    <p:extLst>
      <p:ext uri="{BB962C8B-B14F-4D97-AF65-F5344CB8AC3E}">
        <p14:creationId xmlns:p14="http://schemas.microsoft.com/office/powerpoint/2010/main" val="3091314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776041-4599-442C-B84E-5452D4BC79FF}"/>
              </a:ext>
            </a:extLst>
          </p:cNvPr>
          <p:cNvSpPr>
            <a:spLocks noGrp="1"/>
          </p:cNvSpPr>
          <p:nvPr>
            <p:ph type="title"/>
          </p:nvPr>
        </p:nvSpPr>
        <p:spPr>
          <a:xfrm>
            <a:off x="1066800" y="457200"/>
            <a:ext cx="10058400" cy="509312"/>
          </a:xfrm>
        </p:spPr>
        <p:txBody>
          <a:bodyPr>
            <a:normAutofit fontScale="90000"/>
          </a:bodyPr>
          <a:lstStyle/>
          <a:p>
            <a:r>
              <a:rPr lang="el-GR" sz="3600" dirty="0"/>
              <a:t>Βασικά σημεία</a:t>
            </a:r>
          </a:p>
        </p:txBody>
      </p:sp>
      <p:sp>
        <p:nvSpPr>
          <p:cNvPr id="3" name="Θέση περιεχομένου 2">
            <a:extLst>
              <a:ext uri="{FF2B5EF4-FFF2-40B4-BE49-F238E27FC236}">
                <a16:creationId xmlns:a16="http://schemas.microsoft.com/office/drawing/2014/main" id="{9340B83E-6F0B-46FD-A510-213D812F4B8E}"/>
              </a:ext>
            </a:extLst>
          </p:cNvPr>
          <p:cNvSpPr>
            <a:spLocks noGrp="1"/>
          </p:cNvSpPr>
          <p:nvPr>
            <p:ph idx="1"/>
          </p:nvPr>
        </p:nvSpPr>
        <p:spPr>
          <a:xfrm>
            <a:off x="1066800" y="1141218"/>
            <a:ext cx="10058400" cy="5259582"/>
          </a:xfrm>
        </p:spPr>
        <p:txBody>
          <a:bodyPr>
            <a:normAutofit fontScale="92500"/>
          </a:bodyPr>
          <a:lstStyle/>
          <a:p>
            <a:pPr algn="just"/>
            <a:r>
              <a:rPr lang="el-GR" sz="2400" b="0" i="0" dirty="0">
                <a:solidFill>
                  <a:srgbClr val="191919"/>
                </a:solidFill>
                <a:effectLst/>
              </a:rPr>
              <a:t>Τίποτα δεν είναι περισσότερο αναγκαίο από το </a:t>
            </a:r>
            <a:r>
              <a:rPr lang="el-GR" sz="2400" b="1" i="0" dirty="0">
                <a:solidFill>
                  <a:srgbClr val="191919"/>
                </a:solidFill>
                <a:effectLst/>
              </a:rPr>
              <a:t>να μας ακούν </a:t>
            </a:r>
            <a:r>
              <a:rPr lang="el-GR" sz="2400" b="0" i="0" dirty="0">
                <a:solidFill>
                  <a:srgbClr val="191919"/>
                </a:solidFill>
                <a:effectLst/>
              </a:rPr>
              <a:t>και </a:t>
            </a:r>
            <a:r>
              <a:rPr lang="el-GR" sz="2400" b="1" i="0" dirty="0">
                <a:solidFill>
                  <a:srgbClr val="191919"/>
                </a:solidFill>
                <a:effectLst/>
              </a:rPr>
              <a:t>να μας αντιμετωπίζουν με σοβαρότητα</a:t>
            </a:r>
            <a:r>
              <a:rPr lang="el-GR" sz="2400" b="0" i="0" dirty="0">
                <a:solidFill>
                  <a:srgbClr val="191919"/>
                </a:solidFill>
                <a:effectLst/>
              </a:rPr>
              <a:t>, και είναι ακριβώς αυτό που παράγει μια </a:t>
            </a:r>
            <a:r>
              <a:rPr lang="el-GR" sz="2400" b="0" i="0" dirty="0">
                <a:solidFill>
                  <a:srgbClr val="191919"/>
                </a:solidFill>
                <a:effectLst/>
                <a:highlight>
                  <a:srgbClr val="00FF00"/>
                </a:highlight>
              </a:rPr>
              <a:t>διαλεκτική σχέση</a:t>
            </a:r>
            <a:r>
              <a:rPr lang="el-GR" sz="2400" b="0" i="0" dirty="0">
                <a:solidFill>
                  <a:srgbClr val="191919"/>
                </a:solidFill>
                <a:effectLst/>
              </a:rPr>
              <a:t>. </a:t>
            </a:r>
          </a:p>
          <a:p>
            <a:pPr lvl="1" algn="just">
              <a:buFont typeface="Wingdings" panose="05000000000000000000" pitchFamily="2" charset="2"/>
              <a:buChar char="§"/>
            </a:pPr>
            <a:r>
              <a:rPr lang="el-GR" sz="2200" b="0" i="0" dirty="0">
                <a:solidFill>
                  <a:srgbClr val="191919"/>
                </a:solidFill>
                <a:effectLst/>
              </a:rPr>
              <a:t>Και όταν – μετά από μια κρίση – επιστρέφουμε πάλι στις διαλεκτικές σχέσεις, ο θεραπευτικός στόχος ολοκληρώνεται, επειδή ανακτάται ο οργανισμός.</a:t>
            </a:r>
          </a:p>
          <a:p>
            <a:pPr algn="just"/>
            <a:r>
              <a:rPr lang="el-GR" sz="2400" dirty="0">
                <a:solidFill>
                  <a:srgbClr val="191919"/>
                </a:solidFill>
              </a:rPr>
              <a:t>Η </a:t>
            </a:r>
            <a:r>
              <a:rPr lang="el-GR" sz="2400" b="0" i="0" dirty="0">
                <a:solidFill>
                  <a:srgbClr val="191919"/>
                </a:solidFill>
                <a:effectLst/>
              </a:rPr>
              <a:t>πρόκληση σε κάθε είδους ψυχολογική βοήθεια είναι </a:t>
            </a:r>
            <a:r>
              <a:rPr lang="el-GR" sz="2400" b="0" i="0" dirty="0">
                <a:solidFill>
                  <a:srgbClr val="191919"/>
                </a:solidFill>
                <a:effectLst/>
                <a:highlight>
                  <a:srgbClr val="00FF00"/>
                </a:highlight>
              </a:rPr>
              <a:t>να εγκαταλείψουμε τους δικούς μας στόχους</a:t>
            </a:r>
            <a:r>
              <a:rPr lang="el-GR" sz="2400" b="0" i="0" dirty="0">
                <a:solidFill>
                  <a:srgbClr val="191919"/>
                </a:solidFill>
                <a:effectLst/>
              </a:rPr>
              <a:t> να παράγουμε αλλαγή στους πελάτες μας, μέσω των παρεμβάσεών μας. </a:t>
            </a:r>
          </a:p>
          <a:p>
            <a:pPr algn="just"/>
            <a:r>
              <a:rPr lang="el-GR" sz="2400" b="0" i="0" dirty="0">
                <a:solidFill>
                  <a:srgbClr val="191919"/>
                </a:solidFill>
                <a:effectLst/>
                <a:highlight>
                  <a:srgbClr val="00FF00"/>
                </a:highlight>
              </a:rPr>
              <a:t>Ακολουθείς τον τρόπο ζωής των πελατών και τη γλώσσα τους </a:t>
            </a:r>
            <a:r>
              <a:rPr lang="el-GR" sz="2400" b="0" i="0" dirty="0">
                <a:solidFill>
                  <a:srgbClr val="191919"/>
                </a:solidFill>
                <a:effectLst/>
              </a:rPr>
              <a:t>– ολοκληρωτικά, άνευ όρων. Αυτό δεν είναι εύκολο. </a:t>
            </a:r>
          </a:p>
          <a:p>
            <a:pPr algn="just"/>
            <a:r>
              <a:rPr lang="el-GR" sz="2400" b="0" i="0" dirty="0">
                <a:solidFill>
                  <a:srgbClr val="191919"/>
                </a:solidFill>
                <a:effectLst/>
              </a:rPr>
              <a:t>Ανάπτυξη συγκεκριμένων διαλεκτικών μεθόδων αναζητώντας εκδηλώσεις ανταπόκρισης σε </a:t>
            </a:r>
            <a:r>
              <a:rPr lang="el-GR" sz="2400" b="0" i="0" dirty="0" err="1">
                <a:solidFill>
                  <a:srgbClr val="191919"/>
                </a:solidFill>
                <a:effectLst/>
              </a:rPr>
              <a:t>πολυπαραγοντικούς</a:t>
            </a:r>
            <a:r>
              <a:rPr lang="el-GR" sz="2400" b="0" i="0" dirty="0">
                <a:solidFill>
                  <a:srgbClr val="191919"/>
                </a:solidFill>
                <a:effectLst/>
              </a:rPr>
              <a:t> διαλόγους (</a:t>
            </a:r>
            <a:r>
              <a:rPr lang="el-GR" sz="2400" b="0" i="0" dirty="0" err="1">
                <a:solidFill>
                  <a:srgbClr val="191919"/>
                </a:solidFill>
                <a:effectLst/>
              </a:rPr>
              <a:t>Seikkula</a:t>
            </a:r>
            <a:r>
              <a:rPr lang="el-GR" sz="2400" b="0" i="0" dirty="0">
                <a:solidFill>
                  <a:srgbClr val="191919"/>
                </a:solidFill>
                <a:effectLst/>
              </a:rPr>
              <a:t>, </a:t>
            </a:r>
            <a:r>
              <a:rPr lang="el-GR" sz="2400" b="0" i="0" dirty="0" err="1">
                <a:solidFill>
                  <a:srgbClr val="191919"/>
                </a:solidFill>
                <a:effectLst/>
              </a:rPr>
              <a:t>Laitila</a:t>
            </a:r>
            <a:r>
              <a:rPr lang="el-GR" sz="2400" b="0" i="0" dirty="0">
                <a:solidFill>
                  <a:srgbClr val="191919"/>
                </a:solidFill>
                <a:effectLst/>
              </a:rPr>
              <a:t>, &amp; </a:t>
            </a:r>
            <a:r>
              <a:rPr lang="el-GR" sz="2400" b="0" i="0" dirty="0" err="1">
                <a:solidFill>
                  <a:srgbClr val="191919"/>
                </a:solidFill>
                <a:effectLst/>
              </a:rPr>
              <a:t>Rober</a:t>
            </a:r>
            <a:r>
              <a:rPr lang="el-GR" sz="2400" b="0" i="0" dirty="0">
                <a:solidFill>
                  <a:srgbClr val="191919"/>
                </a:solidFill>
                <a:effectLst/>
              </a:rPr>
              <a:t>, 2011). </a:t>
            </a:r>
          </a:p>
          <a:p>
            <a:pPr lvl="1" algn="just">
              <a:buFont typeface="Wingdings" panose="05000000000000000000" pitchFamily="2" charset="2"/>
              <a:buChar char="§"/>
            </a:pPr>
            <a:r>
              <a:rPr lang="el-GR" sz="2200" dirty="0">
                <a:solidFill>
                  <a:srgbClr val="191919"/>
                </a:solidFill>
              </a:rPr>
              <a:t>Η </a:t>
            </a:r>
            <a:r>
              <a:rPr lang="el-GR" sz="2200" b="0" i="0" dirty="0">
                <a:solidFill>
                  <a:srgbClr val="191919"/>
                </a:solidFill>
                <a:effectLst/>
              </a:rPr>
              <a:t>εκμάθηση του διαλεκτικού τρόπου επαγγελματικής ζωής είναι μια πραγματιστική δουλειά. </a:t>
            </a:r>
          </a:p>
          <a:p>
            <a:pPr lvl="1" algn="just">
              <a:buFont typeface="Wingdings" panose="05000000000000000000" pitchFamily="2" charset="2"/>
              <a:buChar char="§"/>
            </a:pPr>
            <a:r>
              <a:rPr lang="el-GR" sz="2200" b="0" i="0" dirty="0">
                <a:solidFill>
                  <a:srgbClr val="191919"/>
                </a:solidFill>
                <a:effectLst/>
              </a:rPr>
              <a:t>Ο στόχος είναι να εστιάζεις κυρίως στις απαντήσεις, επειδή ο </a:t>
            </a:r>
            <a:r>
              <a:rPr lang="el-GR" sz="2200" b="1" i="0" dirty="0">
                <a:solidFill>
                  <a:srgbClr val="191919"/>
                </a:solidFill>
                <a:effectLst/>
              </a:rPr>
              <a:t>διάλογος παράγεται με τον τρόπο που απαντάμε ο ένας στον άλλο.</a:t>
            </a:r>
          </a:p>
          <a:p>
            <a:endParaRPr lang="el-GR" dirty="0"/>
          </a:p>
        </p:txBody>
      </p:sp>
      <p:sp>
        <p:nvSpPr>
          <p:cNvPr id="5" name="Θέση αριθμού διαφάνειας 4">
            <a:extLst>
              <a:ext uri="{FF2B5EF4-FFF2-40B4-BE49-F238E27FC236}">
                <a16:creationId xmlns:a16="http://schemas.microsoft.com/office/drawing/2014/main" id="{D78A8481-0A13-4707-872D-ACF1F55D67A7}"/>
              </a:ext>
            </a:extLst>
          </p:cNvPr>
          <p:cNvSpPr>
            <a:spLocks noGrp="1"/>
          </p:cNvSpPr>
          <p:nvPr>
            <p:ph type="sldNum" sz="quarter" idx="12"/>
          </p:nvPr>
        </p:nvSpPr>
        <p:spPr/>
        <p:txBody>
          <a:bodyPr/>
          <a:lstStyle/>
          <a:p>
            <a:fld id="{34B7E4EF-A1BD-40F4-AB7B-04F084DD991D}" type="slidenum">
              <a:rPr lang="en-US" smtClean="0"/>
              <a:t>55</a:t>
            </a:fld>
            <a:endParaRPr lang="en-US"/>
          </a:p>
        </p:txBody>
      </p:sp>
    </p:spTree>
    <p:extLst>
      <p:ext uri="{BB962C8B-B14F-4D97-AF65-F5344CB8AC3E}">
        <p14:creationId xmlns:p14="http://schemas.microsoft.com/office/powerpoint/2010/main" val="420333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553BD8-DFA3-48B0-9C53-C55543376522}"/>
              </a:ext>
            </a:extLst>
          </p:cNvPr>
          <p:cNvSpPr>
            <a:spLocks noGrp="1"/>
          </p:cNvSpPr>
          <p:nvPr>
            <p:ph type="title"/>
          </p:nvPr>
        </p:nvSpPr>
        <p:spPr>
          <a:xfrm>
            <a:off x="1066800" y="457200"/>
            <a:ext cx="10058400" cy="1371600"/>
          </a:xfrm>
        </p:spPr>
        <p:txBody>
          <a:bodyPr>
            <a:noAutofit/>
          </a:bodyPr>
          <a:lstStyle/>
          <a:p>
            <a:r>
              <a:rPr lang="en-US" sz="3200" i="0" dirty="0">
                <a:solidFill>
                  <a:schemeClr val="tx1"/>
                </a:solidFill>
                <a:effectLst/>
              </a:rPr>
              <a:t>Mikhail Mikhailovich Bakhtin</a:t>
            </a:r>
            <a:r>
              <a:rPr lang="el-GR" sz="3200" b="0" i="0" dirty="0">
                <a:solidFill>
                  <a:schemeClr val="tx1"/>
                </a:solidFill>
                <a:effectLst/>
              </a:rPr>
              <a:t>, 1895-1975 </a:t>
            </a:r>
            <a:br>
              <a:rPr lang="en-US" sz="3200" b="0" i="0" dirty="0">
                <a:solidFill>
                  <a:schemeClr val="tx1"/>
                </a:solidFill>
                <a:effectLst/>
              </a:rPr>
            </a:br>
            <a:r>
              <a:rPr lang="en-US" sz="2400" b="0" i="0" dirty="0">
                <a:solidFill>
                  <a:schemeClr val="tx1"/>
                </a:solidFill>
                <a:effectLst/>
              </a:rPr>
              <a:t>Russian philosopher, literary critic and scholar </a:t>
            </a:r>
            <a:br>
              <a:rPr lang="en-US" sz="2400" b="0" i="0" dirty="0">
                <a:solidFill>
                  <a:schemeClr val="tx1"/>
                </a:solidFill>
                <a:effectLst/>
              </a:rPr>
            </a:br>
            <a:r>
              <a:rPr lang="en-US" sz="2400" b="0" i="0" dirty="0">
                <a:solidFill>
                  <a:schemeClr val="tx1"/>
                </a:solidFill>
                <a:effectLst/>
              </a:rPr>
              <a:t>(</a:t>
            </a:r>
            <a:r>
              <a:rPr lang="en-US" sz="2400" b="0" i="0" u="none" strike="noStrike" dirty="0">
                <a:solidFill>
                  <a:schemeClr val="tx1"/>
                </a:solidFill>
                <a:effectLst/>
              </a:rPr>
              <a:t>literal theory, </a:t>
            </a:r>
            <a:r>
              <a:rPr lang="en-US" sz="2400" b="0" i="0" dirty="0">
                <a:solidFill>
                  <a:schemeClr val="tx1"/>
                </a:solidFill>
                <a:effectLst/>
              </a:rPr>
              <a:t>ethics, and the philosophy of language)</a:t>
            </a:r>
            <a:endParaRPr lang="el-GR" sz="2400" b="0" dirty="0">
              <a:solidFill>
                <a:schemeClr val="tx1"/>
              </a:solidFill>
            </a:endParaRPr>
          </a:p>
        </p:txBody>
      </p:sp>
      <p:sp>
        <p:nvSpPr>
          <p:cNvPr id="5" name="Θέση αριθμού διαφάνειας 4">
            <a:extLst>
              <a:ext uri="{FF2B5EF4-FFF2-40B4-BE49-F238E27FC236}">
                <a16:creationId xmlns:a16="http://schemas.microsoft.com/office/drawing/2014/main" id="{D1FC529A-B12C-418E-894C-36546036269A}"/>
              </a:ext>
            </a:extLst>
          </p:cNvPr>
          <p:cNvSpPr>
            <a:spLocks noGrp="1"/>
          </p:cNvSpPr>
          <p:nvPr>
            <p:ph type="sldNum" sz="quarter" idx="12"/>
          </p:nvPr>
        </p:nvSpPr>
        <p:spPr/>
        <p:txBody>
          <a:bodyPr/>
          <a:lstStyle/>
          <a:p>
            <a:fld id="{34B7E4EF-A1BD-40F4-AB7B-04F084DD991D}" type="slidenum">
              <a:rPr lang="en-US" smtClean="0"/>
              <a:t>56</a:t>
            </a:fld>
            <a:endParaRPr lang="en-US"/>
          </a:p>
        </p:txBody>
      </p:sp>
      <p:sp>
        <p:nvSpPr>
          <p:cNvPr id="8" name="Rectangle 1">
            <a:extLst>
              <a:ext uri="{FF2B5EF4-FFF2-40B4-BE49-F238E27FC236}">
                <a16:creationId xmlns:a16="http://schemas.microsoft.com/office/drawing/2014/main" id="{B4FE6C54-B06F-4DA6-ABA3-38B7EC548C7F}"/>
              </a:ext>
            </a:extLst>
          </p:cNvPr>
          <p:cNvSpPr>
            <a:spLocks noGrp="1" noChangeArrowheads="1"/>
          </p:cNvSpPr>
          <p:nvPr>
            <p:ph idx="1"/>
          </p:nvPr>
        </p:nvSpPr>
        <p:spPr bwMode="auto">
          <a:xfrm>
            <a:off x="1136233" y="1646358"/>
            <a:ext cx="10560962"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500" b="0" i="0" u="none" strike="noStrike" cap="none" normalizeH="0" baseline="0" dirty="0">
                <a:ln>
                  <a:noFill/>
                </a:ln>
                <a:solidFill>
                  <a:srgbClr val="191919"/>
                </a:solidFill>
                <a:effectLst/>
                <a:latin typeface="Quattrocento Sans"/>
              </a:rPr>
              <a:t> </a:t>
            </a:r>
            <a:endParaRPr kumimoji="0" lang="el-GR" altLang="el-GR" sz="12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«…η αυθεντική ανθρώπινη ζωή είναι ο διάλογος ανοιχτού τέλους. </a:t>
            </a:r>
            <a:endParaRPr kumimoji="0" lang="en-US" altLang="el-GR" sz="2400" b="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Η ζωή από την ίδια της τη φύση</a:t>
            </a:r>
            <a:r>
              <a:rPr kumimoji="0" lang="en-US" altLang="el-GR" sz="2400" b="0" u="none" strike="noStrike" cap="none" normalizeH="0" baseline="0" dirty="0">
                <a:ln>
                  <a:noFill/>
                </a:ln>
                <a:solidFill>
                  <a:schemeClr val="tx1"/>
                </a:solidFill>
                <a:effectLst/>
              </a:rPr>
              <a:t> </a:t>
            </a:r>
            <a:r>
              <a:rPr kumimoji="0" lang="el-GR" altLang="el-GR" sz="2400" b="0" u="none" strike="noStrike" cap="none" normalizeH="0" baseline="0" dirty="0">
                <a:ln>
                  <a:noFill/>
                </a:ln>
                <a:solidFill>
                  <a:schemeClr val="tx1"/>
                </a:solidFill>
                <a:effectLst/>
              </a:rPr>
              <a:t>είναι διαλεκτική. </a:t>
            </a:r>
            <a:endParaRPr kumimoji="0" lang="en-US" altLang="el-GR" sz="2400" b="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Το να ζεις σημαίνει να συμμετέχεις στο διάλογο: </a:t>
            </a:r>
            <a:endParaRPr kumimoji="0" lang="en-US" altLang="el-GR" sz="2400" b="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να θέτεις ερωτήσεις, να προσέχεις, να απαντάς, να συμφωνείς και ούτω καθ’ εξής. </a:t>
            </a:r>
            <a:endParaRPr kumimoji="0" lang="en-US" altLang="el-GR" sz="2400" b="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Σ’ αυτό τον διάλογο συμμετέχει ολοκληρωτικά </a:t>
            </a:r>
            <a:endParaRPr kumimoji="0" lang="en-US" altLang="el-GR" sz="2400" b="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και</a:t>
            </a:r>
            <a:r>
              <a:rPr kumimoji="0" lang="en-US" altLang="el-GR" sz="2400" b="0" u="none" strike="noStrike" cap="none" normalizeH="0" baseline="0" dirty="0">
                <a:ln>
                  <a:noFill/>
                </a:ln>
                <a:solidFill>
                  <a:schemeClr val="tx1"/>
                </a:solidFill>
                <a:effectLst/>
              </a:rPr>
              <a:t> </a:t>
            </a:r>
            <a:r>
              <a:rPr kumimoji="0" lang="el-GR" altLang="el-GR" sz="2400" b="0" u="none" strike="noStrike" cap="none" normalizeH="0" baseline="0" dirty="0">
                <a:ln>
                  <a:noFill/>
                </a:ln>
                <a:solidFill>
                  <a:schemeClr val="tx1"/>
                </a:solidFill>
                <a:effectLst/>
              </a:rPr>
              <a:t>για όλη του τη ζωή ένας άνθρωπος: </a:t>
            </a:r>
            <a:endParaRPr kumimoji="0" lang="en-US" altLang="el-GR" sz="2400" b="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με τα μάτια, τα χείλη, τα χέρια, την ψυχή, το πνεύμα, με όλο του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το κορμό κι όλο του το είναι. </a:t>
            </a:r>
            <a:endParaRPr kumimoji="0" lang="en-US" altLang="el-GR" sz="2400" b="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Επενδύει ολόκληρο τον εαυτό του στο διάλογο και αυτός ο διάλογος </a:t>
            </a:r>
          </a:p>
          <a:p>
            <a:pPr marL="0" marR="0" lvl="0" indent="0" algn="r" defTabSz="914400" rtl="0" eaLnBrk="0" fontAlgn="base" latinLnBrk="0" hangingPunct="0">
              <a:lnSpc>
                <a:spcPct val="100000"/>
              </a:lnSpc>
              <a:spcBef>
                <a:spcPct val="0"/>
              </a:spcBef>
              <a:spcAft>
                <a:spcPct val="0"/>
              </a:spcAft>
              <a:buClrTx/>
              <a:buSzTx/>
              <a:buFontTx/>
              <a:buNone/>
              <a:tabLst/>
            </a:pPr>
            <a:r>
              <a:rPr kumimoji="0" lang="el-GR" altLang="el-GR" sz="2400" b="0" u="none" strike="noStrike" cap="none" normalizeH="0" baseline="0" dirty="0">
                <a:ln>
                  <a:noFill/>
                </a:ln>
                <a:solidFill>
                  <a:schemeClr val="tx1"/>
                </a:solidFill>
                <a:effectLst/>
              </a:rPr>
              <a:t>εισέρχεται στον διαλεκτικό ιστό της ανθρώπινης ζωής, στο παγκόσμιο συμπ</a:t>
            </a:r>
            <a:r>
              <a:rPr kumimoji="0" lang="el-GR" altLang="el-GR" sz="2400" b="0" i="0" u="none" strike="noStrike" cap="none" normalizeH="0" baseline="0" dirty="0">
                <a:ln>
                  <a:noFill/>
                </a:ln>
                <a:solidFill>
                  <a:schemeClr val="tx1"/>
                </a:solidFill>
                <a:effectLst/>
              </a:rPr>
              <a:t>όσιο».</a:t>
            </a:r>
            <a:endParaRPr kumimoji="0" lang="en-US" altLang="el-GR" sz="24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tx1"/>
                </a:solidFill>
                <a:effectLst/>
              </a:rPr>
              <a:t> </a:t>
            </a:r>
            <a:r>
              <a:rPr kumimoji="0" lang="en-US" altLang="el-GR" sz="2400" b="0" i="0" u="none" strike="noStrike" cap="none" normalizeH="0" baseline="0" dirty="0">
                <a:ln>
                  <a:noFill/>
                </a:ln>
                <a:solidFill>
                  <a:schemeClr val="tx1"/>
                </a:solidFill>
                <a:effectLst/>
              </a:rPr>
              <a:t> </a:t>
            </a:r>
          </a:p>
          <a:p>
            <a:pPr marL="0" marR="0" lvl="0" indent="0" algn="r" defTabSz="914400" rtl="0" eaLnBrk="0" fontAlgn="base" latinLnBrk="0" hangingPunct="0">
              <a:lnSpc>
                <a:spcPct val="100000"/>
              </a:lnSpc>
              <a:spcBef>
                <a:spcPct val="0"/>
              </a:spcBef>
              <a:spcAft>
                <a:spcPct val="0"/>
              </a:spcAft>
              <a:buClrTx/>
              <a:buSzTx/>
              <a:buFontTx/>
              <a:buNone/>
              <a:tabLst/>
            </a:pPr>
            <a:r>
              <a:rPr lang="en-US" dirty="0"/>
              <a:t>Bakhtin, M.M. (c. 1935/1986). Speech Genres and Other Late Essays. (V. W. McGee, Trans.). Austin: University of Texas Press.</a:t>
            </a:r>
            <a:endParaRPr kumimoji="0" lang="el-GR" altLang="el-GR"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159565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ADF7D8-762F-48D7-8A81-C0B20B7B0465}"/>
              </a:ext>
            </a:extLst>
          </p:cNvPr>
          <p:cNvSpPr>
            <a:spLocks noGrp="1"/>
          </p:cNvSpPr>
          <p:nvPr>
            <p:ph type="title"/>
          </p:nvPr>
        </p:nvSpPr>
        <p:spPr>
          <a:xfrm>
            <a:off x="936170" y="654470"/>
            <a:ext cx="11034157" cy="639941"/>
          </a:xfrm>
        </p:spPr>
        <p:txBody>
          <a:bodyPr>
            <a:normAutofit fontScale="90000"/>
          </a:bodyPr>
          <a:lstStyle/>
          <a:p>
            <a:r>
              <a:rPr lang="el-GR" sz="3100" i="0" dirty="0">
                <a:solidFill>
                  <a:srgbClr val="000000"/>
                </a:solidFill>
                <a:effectLst/>
              </a:rPr>
              <a:t>Η ψυχική υγεία κάθε ατόμου είναι πολυπαραγοντική συνάρτηση </a:t>
            </a:r>
            <a:br>
              <a:rPr lang="el-GR" b="0" i="0" dirty="0">
                <a:solidFill>
                  <a:srgbClr val="000000"/>
                </a:solidFill>
                <a:effectLst/>
                <a:latin typeface="Lucida Sans Unicode" panose="020B0602030504020204" pitchFamily="34" charset="0"/>
              </a:rPr>
            </a:br>
            <a:endParaRPr lang="el-GR" dirty="0"/>
          </a:p>
        </p:txBody>
      </p:sp>
      <p:sp>
        <p:nvSpPr>
          <p:cNvPr id="3" name="Θέση περιεχομένου 2">
            <a:extLst>
              <a:ext uri="{FF2B5EF4-FFF2-40B4-BE49-F238E27FC236}">
                <a16:creationId xmlns:a16="http://schemas.microsoft.com/office/drawing/2014/main" id="{892B896B-A41B-4A6C-A2DE-E0C7CE9C6DB3}"/>
              </a:ext>
            </a:extLst>
          </p:cNvPr>
          <p:cNvSpPr>
            <a:spLocks noGrp="1"/>
          </p:cNvSpPr>
          <p:nvPr>
            <p:ph idx="1"/>
          </p:nvPr>
        </p:nvSpPr>
        <p:spPr>
          <a:xfrm>
            <a:off x="936170" y="1508166"/>
            <a:ext cx="10058400" cy="5237018"/>
          </a:xfrm>
        </p:spPr>
        <p:txBody>
          <a:bodyPr>
            <a:normAutofit/>
          </a:bodyPr>
          <a:lstStyle/>
          <a:p>
            <a:pPr algn="just">
              <a:buFont typeface="Courier New" panose="02070309020205020404" pitchFamily="49" charset="0"/>
              <a:buChar char="o"/>
            </a:pPr>
            <a:r>
              <a:rPr lang="el-GR" sz="2400" b="0" i="0" dirty="0">
                <a:solidFill>
                  <a:srgbClr val="000000"/>
                </a:solidFill>
                <a:effectLst/>
              </a:rPr>
              <a:t>Του κληρονομούμενου βιολογικού δυναμικού</a:t>
            </a:r>
          </a:p>
          <a:p>
            <a:pPr algn="just">
              <a:buFont typeface="Courier New" panose="02070309020205020404" pitchFamily="49" charset="0"/>
              <a:buChar char="o"/>
            </a:pPr>
            <a:r>
              <a:rPr lang="el-GR" sz="2400" b="0" i="0" dirty="0">
                <a:solidFill>
                  <a:srgbClr val="000000"/>
                </a:solidFill>
                <a:effectLst/>
              </a:rPr>
              <a:t>Των </a:t>
            </a:r>
            <a:r>
              <a:rPr lang="el-GR" sz="2400" b="0" i="0" dirty="0" err="1">
                <a:solidFill>
                  <a:srgbClr val="000000"/>
                </a:solidFill>
                <a:effectLst/>
              </a:rPr>
              <a:t>προδιαθεσικών</a:t>
            </a:r>
            <a:r>
              <a:rPr lang="el-GR" sz="2400" b="0" i="0" dirty="0">
                <a:solidFill>
                  <a:srgbClr val="000000"/>
                </a:solidFill>
                <a:effectLst/>
              </a:rPr>
              <a:t> παραγόντων</a:t>
            </a:r>
          </a:p>
          <a:p>
            <a:pPr algn="just">
              <a:buFont typeface="Courier New" panose="02070309020205020404" pitchFamily="49" charset="0"/>
              <a:buChar char="o"/>
            </a:pPr>
            <a:r>
              <a:rPr lang="el-GR" sz="2400" b="0" i="0" dirty="0">
                <a:solidFill>
                  <a:srgbClr val="000000"/>
                </a:solidFill>
                <a:effectLst/>
              </a:rPr>
              <a:t>Των ειδικών δεξιοτήτων </a:t>
            </a:r>
          </a:p>
          <a:p>
            <a:pPr algn="just">
              <a:buFont typeface="Courier New" panose="02070309020205020404" pitchFamily="49" charset="0"/>
              <a:buChar char="o"/>
            </a:pPr>
            <a:r>
              <a:rPr lang="el-GR" sz="2400" b="0" i="0" dirty="0">
                <a:solidFill>
                  <a:srgbClr val="000000"/>
                </a:solidFill>
                <a:effectLst/>
              </a:rPr>
              <a:t>Της οικογενειακής δομής και λειτουργίας</a:t>
            </a:r>
          </a:p>
          <a:p>
            <a:pPr algn="just">
              <a:buFont typeface="Courier New" panose="02070309020205020404" pitchFamily="49" charset="0"/>
              <a:buChar char="o"/>
            </a:pPr>
            <a:r>
              <a:rPr lang="el-GR" sz="2400" b="0" i="0" dirty="0">
                <a:solidFill>
                  <a:srgbClr val="000000"/>
                </a:solidFill>
                <a:effectLst/>
              </a:rPr>
              <a:t>Της κοινωνικής δομής και λειτουργίας </a:t>
            </a:r>
          </a:p>
          <a:p>
            <a:pPr algn="just">
              <a:buFont typeface="Courier New" panose="02070309020205020404" pitchFamily="49" charset="0"/>
              <a:buChar char="o"/>
            </a:pPr>
            <a:r>
              <a:rPr lang="el-GR" sz="2400" b="0" i="0" dirty="0">
                <a:solidFill>
                  <a:srgbClr val="000000"/>
                </a:solidFill>
                <a:effectLst/>
              </a:rPr>
              <a:t>Του υποκειμένου πολιτισμού και των αλλαγών του</a:t>
            </a:r>
          </a:p>
          <a:p>
            <a:pPr marL="0" indent="0">
              <a:buNone/>
            </a:pPr>
            <a:br>
              <a:rPr lang="el-GR" b="0" i="0" dirty="0">
                <a:solidFill>
                  <a:srgbClr val="000000"/>
                </a:solidFill>
                <a:effectLst/>
              </a:rPr>
            </a:br>
            <a:br>
              <a:rPr lang="el-GR" b="0" i="0" dirty="0">
                <a:solidFill>
                  <a:srgbClr val="000000"/>
                </a:solidFill>
                <a:effectLst/>
              </a:rPr>
            </a:br>
            <a:r>
              <a:rPr lang="el-GR" b="0" i="0" u="sng" dirty="0">
                <a:solidFill>
                  <a:srgbClr val="4BBCD8"/>
                </a:solidFill>
                <a:effectLst/>
                <a:hlinkClick r:id="rId2"/>
              </a:rPr>
              <a:t>https://www.gerasimosfrantzios-psychotherapy.com/news/%CF%88%CF%85%CF%87%CE%B9%CE%BA%CE%AE-%CF%85%CE%B3%CE%B5%CE%AF%CE%B1-%CE%BA%CE%B1%CE%B9-%CF%80%CE%B5%CF%81%CE%B9%CE%B2%CE%AC%CE%BB%CE%BB%CE%BF%CE%BD/</a:t>
            </a:r>
            <a:endParaRPr lang="el-GR" dirty="0"/>
          </a:p>
        </p:txBody>
      </p:sp>
      <p:sp>
        <p:nvSpPr>
          <p:cNvPr id="5" name="Θέση αριθμού διαφάνειας 4">
            <a:extLst>
              <a:ext uri="{FF2B5EF4-FFF2-40B4-BE49-F238E27FC236}">
                <a16:creationId xmlns:a16="http://schemas.microsoft.com/office/drawing/2014/main" id="{9F3424F5-EC8F-4F41-9D49-5A48FEFD6CA9}"/>
              </a:ext>
            </a:extLst>
          </p:cNvPr>
          <p:cNvSpPr>
            <a:spLocks noGrp="1"/>
          </p:cNvSpPr>
          <p:nvPr>
            <p:ph type="sldNum" sz="quarter" idx="12"/>
          </p:nvPr>
        </p:nvSpPr>
        <p:spPr/>
        <p:txBody>
          <a:bodyPr/>
          <a:lstStyle/>
          <a:p>
            <a:fld id="{34B7E4EF-A1BD-40F4-AB7B-04F084DD991D}" type="slidenum">
              <a:rPr lang="en-US" smtClean="0"/>
              <a:t>57</a:t>
            </a:fld>
            <a:endParaRPr lang="en-US"/>
          </a:p>
        </p:txBody>
      </p:sp>
    </p:spTree>
    <p:extLst>
      <p:ext uri="{BB962C8B-B14F-4D97-AF65-F5344CB8AC3E}">
        <p14:creationId xmlns:p14="http://schemas.microsoft.com/office/powerpoint/2010/main" val="4109130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a:xfrm>
            <a:off x="1066803" y="491060"/>
            <a:ext cx="10058400" cy="449848"/>
          </a:xfrm>
        </p:spPr>
        <p:txBody>
          <a:bodyPr>
            <a:normAutofit fontScale="90000"/>
          </a:bodyPr>
          <a:lstStyle/>
          <a:p>
            <a:pPr lvl="0"/>
            <a:r>
              <a:rPr lang="el-GR" sz="3200" b="1"/>
              <a:t>Βιβλιογραφία  </a:t>
            </a:r>
          </a:p>
        </p:txBody>
      </p:sp>
      <p:sp>
        <p:nvSpPr>
          <p:cNvPr id="3" name="Θέση περιεχομένου 2"/>
          <p:cNvSpPr txBox="1">
            <a:spLocks noGrp="1"/>
          </p:cNvSpPr>
          <p:nvPr>
            <p:ph idx="1"/>
          </p:nvPr>
        </p:nvSpPr>
        <p:spPr>
          <a:xfrm>
            <a:off x="674703" y="1007595"/>
            <a:ext cx="10599938" cy="5359345"/>
          </a:xfrm>
        </p:spPr>
        <p:txBody>
          <a:bodyPr>
            <a:normAutofit fontScale="47500" lnSpcReduction="20000"/>
          </a:bodyPr>
          <a:lstStyle/>
          <a:p>
            <a:pPr marL="0" lvl="0" indent="0">
              <a:lnSpc>
                <a:spcPct val="60000"/>
              </a:lnSpc>
              <a:buNone/>
            </a:pPr>
            <a:endParaRPr lang="en-US" sz="2200" dirty="0">
              <a:latin typeface="Gill Sans MT"/>
            </a:endParaRPr>
          </a:p>
          <a:p>
            <a:pPr marR="190500" lvl="0" algn="just" fontAlgn="base">
              <a:spcBef>
                <a:spcPts val="0"/>
              </a:spcBef>
              <a:spcAft>
                <a:spcPts val="0"/>
              </a:spcAft>
              <a:buFont typeface="Courier New" panose="02070309020205020404" pitchFamily="49" charset="0"/>
              <a:buChar char="o"/>
            </a:pPr>
            <a:r>
              <a:rPr lang="en-US" sz="3800" dirty="0">
                <a:effectLst/>
                <a:ea typeface="Times New Roman" panose="02020603050405020304" pitchFamily="18" charset="0"/>
                <a:cs typeface="Calibri" panose="020F0502020204030204" pitchFamily="34" charset="0"/>
              </a:rPr>
              <a:t>Agazarian, Y. </a:t>
            </a:r>
            <a:r>
              <a:rPr lang="en-GB" sz="3800" dirty="0">
                <a:effectLst/>
                <a:ea typeface="Calibri" panose="020F0502020204030204" pitchFamily="34" charset="0"/>
                <a:cs typeface="Times New Roman" panose="02020603050405020304" pitchFamily="18" charset="0"/>
              </a:rPr>
              <a:t>Systems</a:t>
            </a:r>
            <a:r>
              <a:rPr lang="en-US" sz="3800" dirty="0">
                <a:effectLst/>
                <a:ea typeface="Calibri" panose="020F0502020204030204" pitchFamily="34" charset="0"/>
                <a:cs typeface="Times New Roman" panose="02020603050405020304" pitchFamily="18" charset="0"/>
              </a:rPr>
              <a:t>-</a:t>
            </a:r>
            <a:r>
              <a:rPr lang="en-GB" sz="3800" dirty="0" err="1">
                <a:effectLst/>
                <a:ea typeface="Calibri" panose="020F0502020204030204" pitchFamily="34" charset="0"/>
                <a:cs typeface="Times New Roman" panose="02020603050405020304" pitchFamily="18" charset="0"/>
              </a:rPr>
              <a:t>Centered</a:t>
            </a:r>
            <a:r>
              <a:rPr lang="en-GB" sz="3800" dirty="0">
                <a:effectLst/>
                <a:ea typeface="Calibri" panose="020F0502020204030204" pitchFamily="34" charset="0"/>
                <a:cs typeface="Times New Roman" panose="02020603050405020304" pitchFamily="18" charset="0"/>
              </a:rPr>
              <a:t> Therapy for Groups</a:t>
            </a:r>
            <a:r>
              <a:rPr lang="en-US" sz="3800" dirty="0">
                <a:effectLst/>
                <a:ea typeface="Calibri" panose="020F0502020204030204" pitchFamily="34" charset="0"/>
                <a:cs typeface="Times New Roman" panose="02020603050405020304" pitchFamily="18" charset="0"/>
              </a:rPr>
              <a:t> (</a:t>
            </a:r>
            <a:r>
              <a:rPr lang="en-GB" sz="3800" dirty="0">
                <a:effectLst/>
                <a:ea typeface="Calibri" panose="020F0502020204030204" pitchFamily="34" charset="0"/>
                <a:cs typeface="Times New Roman" panose="02020603050405020304" pitchFamily="18" charset="0"/>
              </a:rPr>
              <a:t>SCT</a:t>
            </a:r>
            <a:r>
              <a:rPr lang="en-US" sz="3800" dirty="0">
                <a:effectLst/>
                <a:ea typeface="Calibri" panose="020F0502020204030204" pitchFamily="34" charset="0"/>
                <a:cs typeface="Times New Roman" panose="02020603050405020304" pitchFamily="18" charset="0"/>
              </a:rPr>
              <a:t>). Y</a:t>
            </a:r>
            <a:r>
              <a:rPr lang="el-GR" sz="3800" dirty="0" err="1">
                <a:effectLst/>
                <a:ea typeface="Calibri" panose="020F0502020204030204" pitchFamily="34" charset="0"/>
                <a:cs typeface="Times New Roman" panose="02020603050405020304" pitchFamily="18" charset="0"/>
              </a:rPr>
              <a:t>πο</a:t>
            </a:r>
            <a:r>
              <a:rPr lang="el-GR" sz="3800" dirty="0">
                <a:effectLst/>
                <a:ea typeface="Calibri" panose="020F0502020204030204" pitchFamily="34" charset="0"/>
                <a:cs typeface="Times New Roman" panose="02020603050405020304" pitchFamily="18" charset="0"/>
              </a:rPr>
              <a:t>-ομάδες, Όρια, Θέματα εξουσίας, Θέματα οικειότητας</a:t>
            </a:r>
            <a:r>
              <a:rPr lang="en-US" sz="3800" dirty="0">
                <a:effectLst/>
                <a:ea typeface="Calibri" panose="020F0502020204030204" pitchFamily="34" charset="0"/>
                <a:cs typeface="Times New Roman" panose="02020603050405020304" pitchFamily="18" charset="0"/>
              </a:rPr>
              <a:t>. </a:t>
            </a:r>
            <a:r>
              <a:rPr lang="el-GR" sz="3800" dirty="0">
                <a:effectLst/>
                <a:ea typeface="Calibri" panose="020F0502020204030204" pitchFamily="34" charset="0"/>
                <a:cs typeface="Times New Roman" panose="02020603050405020304" pitchFamily="18" charset="0"/>
              </a:rPr>
              <a:t>Ζωή και αλληλεξάρτηση στην ομάδ</a:t>
            </a:r>
            <a:r>
              <a:rPr lang="el-GR" sz="3800" dirty="0">
                <a:ea typeface="Calibri" panose="020F0502020204030204" pitchFamily="34" charset="0"/>
                <a:cs typeface="Times New Roman" panose="02020603050405020304" pitchFamily="18" charset="0"/>
              </a:rPr>
              <a:t>α. </a:t>
            </a:r>
            <a:r>
              <a:rPr lang="el-GR" sz="3800" i="1" dirty="0">
                <a:ea typeface="Calibri" panose="020F0502020204030204" pitchFamily="34" charset="0"/>
                <a:cs typeface="Times New Roman" panose="02020603050405020304" pitchFamily="18" charset="0"/>
              </a:rPr>
              <a:t>Σημειώσεις για το μάθημα</a:t>
            </a:r>
            <a:r>
              <a:rPr lang="en-US" sz="3800" i="1" dirty="0">
                <a:ea typeface="Calibri" panose="020F0502020204030204" pitchFamily="34" charset="0"/>
                <a:cs typeface="Times New Roman" panose="02020603050405020304" pitchFamily="18" charset="0"/>
              </a:rPr>
              <a:t>, 2022, </a:t>
            </a:r>
            <a:r>
              <a:rPr lang="el-GR" sz="3800" i="1" dirty="0">
                <a:ea typeface="Calibri" panose="020F0502020204030204" pitchFamily="34" charset="0"/>
                <a:cs typeface="Times New Roman" panose="02020603050405020304" pitchFamily="18" charset="0"/>
              </a:rPr>
              <a:t>Δ. Σκαλή. </a:t>
            </a:r>
            <a:r>
              <a:rPr lang="el-GR" sz="3800" i="1" dirty="0">
                <a:effectLst/>
                <a:ea typeface="Calibri" panose="020F0502020204030204" pitchFamily="34" charset="0"/>
                <a:cs typeface="Times New Roman" panose="02020603050405020304" pitchFamily="18" charset="0"/>
              </a:rPr>
              <a:t>   </a:t>
            </a:r>
          </a:p>
          <a:p>
            <a:pPr marR="190500" lvl="0" algn="just" fontAlgn="base">
              <a:spcBef>
                <a:spcPts val="0"/>
              </a:spcBef>
              <a:spcAft>
                <a:spcPts val="0"/>
              </a:spcAft>
              <a:buFont typeface="Courier New" panose="02070309020205020404" pitchFamily="49" charset="0"/>
              <a:buChar char="o"/>
            </a:pPr>
            <a:endParaRPr lang="el-GR" sz="3800" i="1" dirty="0">
              <a:cs typeface="Times New Roman" panose="02020603050405020304" pitchFamily="18" charset="0"/>
            </a:endParaRPr>
          </a:p>
          <a:p>
            <a:pPr marR="190500" lvl="0" algn="just" fontAlgn="base">
              <a:spcBef>
                <a:spcPts val="0"/>
              </a:spcBef>
              <a:spcAft>
                <a:spcPts val="0"/>
              </a:spcAft>
              <a:buFont typeface="Courier New" panose="02070309020205020404" pitchFamily="49" charset="0"/>
              <a:buChar char="o"/>
            </a:pPr>
            <a:r>
              <a:rPr lang="el-GR" sz="3800" dirty="0" err="1"/>
              <a:t>Hinshelwood</a:t>
            </a:r>
            <a:r>
              <a:rPr lang="el-GR" sz="3800" dirty="0"/>
              <a:t>, </a:t>
            </a:r>
            <a:r>
              <a:rPr lang="en-US" sz="3800" dirty="0"/>
              <a:t>R. </a:t>
            </a:r>
            <a:r>
              <a:rPr lang="el-GR" sz="3800" dirty="0"/>
              <a:t>Η Ομάδα ως σύνολο ψυχικών λειτουργιών. </a:t>
            </a:r>
            <a:r>
              <a:rPr lang="el-GR" sz="3800" i="1" dirty="0"/>
              <a:t>Διάλογοι για την Ψυχανάλυση. </a:t>
            </a:r>
            <a:r>
              <a:rPr lang="el-GR" sz="3800" dirty="0"/>
              <a:t>Ελληνική Εταιρεία Ψυχαναλυτικής Ψυχοθεραπείας. 2014: Περίοδος Α΄ (6). </a:t>
            </a:r>
          </a:p>
          <a:p>
            <a:pPr algn="just">
              <a:buFont typeface="Arial" panose="020B0604020202020204" pitchFamily="34" charset="0"/>
              <a:buChar char="•"/>
            </a:pPr>
            <a:r>
              <a:rPr lang="en-US" sz="3800" b="0" i="0" dirty="0" err="1">
                <a:effectLst/>
              </a:rPr>
              <a:t>Seikkula</a:t>
            </a:r>
            <a:r>
              <a:rPr lang="en-US" sz="3800" b="0" i="0" dirty="0">
                <a:effectLst/>
              </a:rPr>
              <a:t>, J. (2011). Becoming dialogical: Psychotherapy or a way of life? The Australian and New Zealand Journal of Family Therapy, 32(3), 179–193.</a:t>
            </a:r>
          </a:p>
          <a:p>
            <a:pPr algn="just">
              <a:buFont typeface="Arial" panose="020B0604020202020204" pitchFamily="34" charset="0"/>
              <a:buChar char="•"/>
            </a:pPr>
            <a:r>
              <a:rPr lang="en-US" sz="3800" b="0" i="0" dirty="0" err="1">
                <a:effectLst/>
              </a:rPr>
              <a:t>Seikkula</a:t>
            </a:r>
            <a:r>
              <a:rPr lang="en-US" sz="3800" b="0" i="0" dirty="0">
                <a:effectLst/>
              </a:rPr>
              <a:t>, J., </a:t>
            </a:r>
            <a:r>
              <a:rPr lang="en-US" sz="3800" b="0" i="0" dirty="0" err="1">
                <a:effectLst/>
              </a:rPr>
              <a:t>Alakare</a:t>
            </a:r>
            <a:r>
              <a:rPr lang="en-US" sz="3800" b="0" i="0" dirty="0">
                <a:effectLst/>
              </a:rPr>
              <a:t>, B., &amp; </a:t>
            </a:r>
            <a:r>
              <a:rPr lang="en-US" sz="3800" b="0" i="0" dirty="0" err="1">
                <a:effectLst/>
              </a:rPr>
              <a:t>Aaltonen</a:t>
            </a:r>
            <a:r>
              <a:rPr lang="en-US" sz="3800" b="0" i="0" dirty="0">
                <a:effectLst/>
              </a:rPr>
              <a:t>, J. (2011). The comprehensive open-dialogue approach in western Lapland: II. Long-term stability of acute psychosis outcomes in advanced community care. Psychosis, 3(3), 192–204.</a:t>
            </a:r>
          </a:p>
          <a:p>
            <a:r>
              <a:rPr lang="en-US" sz="3800" dirty="0"/>
              <a:t>Skali, Th. (2018).</a:t>
            </a:r>
            <a:r>
              <a:rPr lang="en-US" sz="3800" i="0" u="none" strike="noStrike" baseline="0" dirty="0"/>
              <a:t> Adolescents Immigrant and Refugees: Identity Issues.  </a:t>
            </a:r>
            <a:r>
              <a:rPr lang="en-US" sz="3800" i="1" u="none" strike="noStrike" baseline="0" dirty="0"/>
              <a:t>EC Psychology and Psychiatry </a:t>
            </a:r>
            <a:r>
              <a:rPr lang="en-US" sz="3800" i="0" u="none" strike="noStrike" baseline="0" dirty="0"/>
              <a:t>7.8. </a:t>
            </a:r>
          </a:p>
          <a:p>
            <a:pPr algn="just">
              <a:lnSpc>
                <a:spcPct val="107000"/>
              </a:lnSpc>
              <a:spcBef>
                <a:spcPts val="0"/>
              </a:spcBef>
              <a:buFont typeface="Courier New" panose="02070309020205020404" pitchFamily="49" charset="0"/>
              <a:buChar char="o"/>
            </a:pPr>
            <a:endParaRPr lang="el-GR" sz="3800" dirty="0"/>
          </a:p>
          <a:p>
            <a:pPr algn="just">
              <a:lnSpc>
                <a:spcPct val="107000"/>
              </a:lnSpc>
              <a:spcBef>
                <a:spcPts val="0"/>
              </a:spcBef>
              <a:buFont typeface="Courier New" panose="02070309020205020404" pitchFamily="49" charset="0"/>
              <a:buChar char="o"/>
            </a:pPr>
            <a:r>
              <a:rPr lang="en-US" sz="3800" dirty="0" err="1"/>
              <a:t>Winnicot</a:t>
            </a:r>
            <a:r>
              <a:rPr lang="en-US" sz="3800" dirty="0"/>
              <a:t>, D. (1958). H </a:t>
            </a:r>
            <a:r>
              <a:rPr lang="el-GR" sz="3800" dirty="0"/>
              <a:t>ικανότητα να είσαι μόνος. Στο </a:t>
            </a:r>
            <a:r>
              <a:rPr lang="el-GR" sz="3800" i="1" dirty="0"/>
              <a:t>Διαδικασίες ωρίμανσης και διευκολυντικό περιβάλλον</a:t>
            </a:r>
            <a:r>
              <a:rPr lang="el-GR" sz="3800" dirty="0"/>
              <a:t>. Αθήνα: Επέκεινα</a:t>
            </a:r>
          </a:p>
          <a:p>
            <a:pPr marL="0" indent="0">
              <a:buNone/>
            </a:pPr>
            <a:endParaRPr lang="en-US" sz="3800" dirty="0"/>
          </a:p>
          <a:p>
            <a:pPr marL="274320" marR="0" indent="0" algn="just">
              <a:spcBef>
                <a:spcPts val="0"/>
              </a:spcBef>
              <a:spcAft>
                <a:spcPts val="0"/>
              </a:spcAft>
              <a:buNone/>
            </a:pPr>
            <a:endParaRPr lang="el-GR" sz="3800" dirty="0">
              <a:effectLst/>
              <a:ea typeface="Times New Roman" panose="02020603050405020304" pitchFamily="18" charset="0"/>
            </a:endParaRPr>
          </a:p>
          <a:p>
            <a:pPr marL="0" marR="0" indent="0" algn="just">
              <a:spcBef>
                <a:spcPts val="0"/>
              </a:spcBef>
              <a:spcAft>
                <a:spcPts val="0"/>
              </a:spcAft>
              <a:buNone/>
            </a:pPr>
            <a:endParaRPr lang="el-GR" sz="3800" dirty="0">
              <a:effectLst/>
              <a:ea typeface="Times New Roman" panose="02020603050405020304" pitchFamily="18" charset="0"/>
              <a:cs typeface="Calibri" panose="020F0502020204030204" pitchFamily="34" charset="0"/>
            </a:endParaRPr>
          </a:p>
          <a:p>
            <a:pPr marL="0" marR="0" indent="0" algn="just">
              <a:spcBef>
                <a:spcPts val="0"/>
              </a:spcBef>
              <a:spcAft>
                <a:spcPts val="0"/>
              </a:spcAft>
              <a:buNone/>
            </a:pPr>
            <a:r>
              <a:rPr lang="el-GR" sz="3800" b="1" dirty="0">
                <a:effectLst/>
                <a:ea typeface="Times New Roman" panose="02020603050405020304" pitchFamily="18" charset="0"/>
                <a:cs typeface="Calibri" panose="020F0502020204030204" pitchFamily="34" charset="0"/>
              </a:rPr>
              <a:t> </a:t>
            </a:r>
            <a:r>
              <a:rPr lang="el-GR" sz="3800" b="1" dirty="0">
                <a:effectLst/>
                <a:ea typeface="Calibri" panose="020F0502020204030204" pitchFamily="34" charset="0"/>
                <a:cs typeface="Calibri" panose="020F0502020204030204" pitchFamily="34" charset="0"/>
              </a:rPr>
              <a:t> </a:t>
            </a:r>
            <a:endParaRPr lang="el-GR" sz="3800" dirty="0">
              <a:effectLst/>
              <a:ea typeface="Calibri" panose="020F0502020204030204" pitchFamily="34" charset="0"/>
            </a:endParaRPr>
          </a:p>
          <a:p>
            <a:pPr marL="457200" marR="0" algn="just">
              <a:spcBef>
                <a:spcPts val="0"/>
              </a:spcBef>
              <a:spcAft>
                <a:spcPts val="0"/>
              </a:spcAft>
            </a:pPr>
            <a:endParaRPr lang="el-GR" sz="2200" dirty="0">
              <a:effectLst/>
              <a:ea typeface="Calibri" panose="020F0502020204030204" pitchFamily="34" charset="0"/>
            </a:endParaRPr>
          </a:p>
          <a:p>
            <a:pPr lvl="0">
              <a:lnSpc>
                <a:spcPct val="60000"/>
              </a:lnSpc>
            </a:pPr>
            <a:endParaRPr lang="en-US" sz="2200" dirty="0"/>
          </a:p>
          <a:p>
            <a:pPr marL="0" lvl="0" indent="0">
              <a:spcBef>
                <a:spcPts val="0"/>
              </a:spcBef>
              <a:buNone/>
            </a:pPr>
            <a:endParaRPr lang="el-GR" sz="2200" dirty="0"/>
          </a:p>
          <a:p>
            <a:pPr lvl="0">
              <a:lnSpc>
                <a:spcPct val="60000"/>
              </a:lnSpc>
            </a:pPr>
            <a:endParaRPr lang="el-GR" sz="2200" dirty="0"/>
          </a:p>
          <a:p>
            <a:pPr marL="0" lvl="0" indent="0">
              <a:lnSpc>
                <a:spcPct val="60000"/>
              </a:lnSpc>
              <a:buNone/>
            </a:pPr>
            <a:r>
              <a:rPr lang="el-GR" sz="1900" dirty="0"/>
              <a:t> </a:t>
            </a:r>
            <a:endParaRPr lang="en-US" sz="1900" dirty="0"/>
          </a:p>
          <a:p>
            <a:pPr lvl="0">
              <a:lnSpc>
                <a:spcPct val="60000"/>
              </a:lnSpc>
            </a:pPr>
            <a:endParaRPr lang="el-GR" sz="2200" dirty="0"/>
          </a:p>
          <a:p>
            <a:pPr lvl="0">
              <a:lnSpc>
                <a:spcPct val="60000"/>
              </a:lnSpc>
            </a:pPr>
            <a:endParaRPr lang="el-GR" sz="800" dirty="0"/>
          </a:p>
        </p:txBody>
      </p:sp>
      <p:sp>
        <p:nvSpPr>
          <p:cNvPr id="4" name="Θέση αριθμού διαφάνειας 7"/>
          <p:cNvSpPr txBox="1"/>
          <p:nvPr/>
        </p:nvSpPr>
        <p:spPr>
          <a:xfrm>
            <a:off x="10469880" y="6307668"/>
            <a:ext cx="1463040" cy="274320"/>
          </a:xfrm>
          <a:prstGeom prst="rect">
            <a:avLst/>
          </a:prstGeom>
          <a:noFill/>
          <a:ln>
            <a:noFill/>
          </a:ln>
        </p:spPr>
        <p:txBody>
          <a:bodyPr vert="horz" wrap="square" lIns="91440" tIns="45720" rIns="91440" bIns="45720" anchor="b" anchorCtr="0" compatLnSpc="1"/>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1F4480B-2244-4638-B055-7DC1F21E0257}" type="slidenum">
              <a:rPr/>
              <a:t>58</a:t>
            </a:fld>
            <a:endParaRPr lang="el-GR" sz="1000" b="0" i="0" u="none" strike="noStrike" kern="1200" cap="none" spc="0" baseline="0">
              <a:solidFill>
                <a:srgbClr val="404040"/>
              </a:solidFill>
              <a:uFillTx/>
              <a:latin typeface="Century Gothic"/>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txBox="1">
            <a:spLocks noGrp="1"/>
          </p:cNvSpPr>
          <p:nvPr>
            <p:ph idx="1"/>
          </p:nvPr>
        </p:nvSpPr>
        <p:spPr>
          <a:xfrm>
            <a:off x="8286750" y="542925"/>
            <a:ext cx="3762376" cy="5334000"/>
          </a:xfrm>
        </p:spPr>
        <p:txBody>
          <a:bodyPr anchorCtr="1"/>
          <a:lstStyle/>
          <a:p>
            <a:pPr marL="0" lvl="0" indent="0" algn="ctr">
              <a:buNone/>
            </a:pPr>
            <a:endParaRPr lang="en-US" sz="4000" b="1" dirty="0"/>
          </a:p>
          <a:p>
            <a:pPr lvl="1" algn="ctr"/>
            <a:r>
              <a:rPr lang="en-US" sz="2800" dirty="0"/>
              <a:t>Unfinished business?</a:t>
            </a:r>
            <a:endParaRPr lang="el-GR" sz="2800" dirty="0"/>
          </a:p>
          <a:p>
            <a:pPr lvl="1" algn="ctr"/>
            <a:r>
              <a:rPr lang="en-US" sz="2800" dirty="0" err="1"/>
              <a:t>Surprisings</a:t>
            </a:r>
            <a:r>
              <a:rPr lang="en-US" sz="2800" dirty="0"/>
              <a:t> and learnings?</a:t>
            </a:r>
            <a:endParaRPr lang="el-GR" sz="2800" dirty="0"/>
          </a:p>
          <a:p>
            <a:pPr lvl="1" algn="ctr"/>
            <a:r>
              <a:rPr lang="en-US" sz="2800" dirty="0"/>
              <a:t>Generalization</a:t>
            </a:r>
            <a:r>
              <a:rPr lang="el-GR" sz="2800" dirty="0"/>
              <a:t>?</a:t>
            </a:r>
            <a:endParaRPr lang="en-US" sz="2800" dirty="0"/>
          </a:p>
          <a:p>
            <a:pPr lvl="1" algn="ctr"/>
            <a:r>
              <a:rPr lang="en-US" sz="2800" dirty="0"/>
              <a:t>Emotions? </a:t>
            </a:r>
            <a:endParaRPr lang="el-GR" sz="2800" dirty="0"/>
          </a:p>
          <a:p>
            <a:pPr lvl="1" algn="ctr"/>
            <a:endParaRPr lang="en-US" sz="2800" dirty="0"/>
          </a:p>
          <a:p>
            <a:pPr lvl="1" algn="ctr"/>
            <a:r>
              <a:rPr lang="el-GR" sz="2800" dirty="0"/>
              <a:t>Τι παίρνεις μαζί σου</a:t>
            </a:r>
            <a:r>
              <a:rPr lang="en-US" sz="2800" dirty="0"/>
              <a:t>?</a:t>
            </a:r>
            <a:endParaRPr lang="el-GR" sz="2800" dirty="0"/>
          </a:p>
          <a:p>
            <a:pPr lvl="0" algn="ctr"/>
            <a:endParaRPr lang="el-GR" sz="4000" b="1" dirty="0"/>
          </a:p>
          <a:p>
            <a:pPr marL="0" lvl="0" indent="0" algn="ctr">
              <a:buNone/>
            </a:pPr>
            <a:endParaRPr lang="el-GR" sz="4000" dirty="0"/>
          </a:p>
          <a:p>
            <a:pPr marL="0" lvl="0" indent="0" algn="ctr">
              <a:buNone/>
            </a:pPr>
            <a:endParaRPr lang="el-GR" sz="4000" dirty="0"/>
          </a:p>
        </p:txBody>
      </p:sp>
      <p:sp>
        <p:nvSpPr>
          <p:cNvPr id="10" name="Θέση κειμένου 9">
            <a:extLst>
              <a:ext uri="{FF2B5EF4-FFF2-40B4-BE49-F238E27FC236}">
                <a16:creationId xmlns:a16="http://schemas.microsoft.com/office/drawing/2014/main" id="{AF6C2A67-EB01-2E52-B070-3A3DE2AA80C3}"/>
              </a:ext>
            </a:extLst>
          </p:cNvPr>
          <p:cNvSpPr>
            <a:spLocks noGrp="1"/>
          </p:cNvSpPr>
          <p:nvPr>
            <p:ph type="body" sz="half" idx="2"/>
          </p:nvPr>
        </p:nvSpPr>
        <p:spPr>
          <a:xfrm>
            <a:off x="1506696" y="4425955"/>
            <a:ext cx="4149403" cy="4591050"/>
          </a:xfrm>
        </p:spPr>
        <p:txBody>
          <a:bodyPr/>
          <a:lstStyle/>
          <a:p>
            <a:pPr marL="0" indent="0" algn="ctr">
              <a:buNone/>
            </a:pPr>
            <a:r>
              <a:rPr lang="el-GR" sz="2400" b="1" dirty="0">
                <a:latin typeface="Comic Sans MS" panose="030F0702030302020204" pitchFamily="66" charset="0"/>
              </a:rPr>
              <a:t>Σας ευχαριστώ πολύ!!!</a:t>
            </a:r>
          </a:p>
          <a:p>
            <a:pPr marL="0" indent="0" algn="ctr">
              <a:buNone/>
            </a:pPr>
            <a:endParaRPr lang="en-US" sz="2400" dirty="0">
              <a:latin typeface="Comic Sans MS" panose="030F0702030302020204" pitchFamily="66" charset="0"/>
            </a:endParaRPr>
          </a:p>
          <a:p>
            <a:pPr marL="0" indent="0" algn="ctr">
              <a:buNone/>
            </a:pPr>
            <a:r>
              <a:rPr lang="el-GR" sz="2400" dirty="0">
                <a:latin typeface="Comic Sans MS" panose="030F0702030302020204" pitchFamily="66" charset="0"/>
              </a:rPr>
              <a:t>Δώρα Σκαλή</a:t>
            </a:r>
          </a:p>
          <a:p>
            <a:pPr marL="0" indent="0" algn="ctr">
              <a:buNone/>
            </a:pPr>
            <a:r>
              <a:rPr lang="en-US" sz="2400" dirty="0">
                <a:latin typeface="Comic Sans MS" panose="030F0702030302020204" pitchFamily="66" charset="0"/>
              </a:rPr>
              <a:t>dskalis@yahoo.gr</a:t>
            </a:r>
            <a:endParaRPr lang="el-GR" sz="2400" dirty="0">
              <a:latin typeface="Comic Sans MS" panose="030F0702030302020204" pitchFamily="66" charset="0"/>
            </a:endParaRPr>
          </a:p>
          <a:p>
            <a:pPr algn="ctr"/>
            <a:endParaRPr lang="el-GR" dirty="0"/>
          </a:p>
        </p:txBody>
      </p:sp>
      <p:sp>
        <p:nvSpPr>
          <p:cNvPr id="4" name="Θέση αριθμού διαφάνειας 3"/>
          <p:cNvSpPr txBox="1"/>
          <p:nvPr/>
        </p:nvSpPr>
        <p:spPr>
          <a:xfrm>
            <a:off x="8610603" y="6356351"/>
            <a:ext cx="2743200" cy="365129"/>
          </a:xfrm>
          <a:prstGeom prst="rect">
            <a:avLst/>
          </a:prstGeom>
          <a:noFill/>
          <a:ln>
            <a:noFill/>
          </a:ln>
        </p:spPr>
        <p:txBody>
          <a:bodyPr vert="horz" wrap="square" lIns="91440" tIns="45720" rIns="91440" bIns="45720" anchor="ctr"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169F12C-833B-408D-8CCA-79D6BE8590F5}" type="slidenum">
              <a:rPr/>
              <a:t>59</a:t>
            </a:fld>
            <a:endParaRPr lang="el-GR" sz="1200" b="0" i="0" u="none" strike="noStrike" kern="1200" cap="none" spc="0" baseline="0">
              <a:solidFill>
                <a:srgbClr val="898989"/>
              </a:solidFill>
              <a:uFillTx/>
              <a:latin typeface="Calibri"/>
            </a:endParaRPr>
          </a:p>
        </p:txBody>
      </p:sp>
      <p:sp>
        <p:nvSpPr>
          <p:cNvPr id="5" name="Θέση αριθμού διαφάνειας 4"/>
          <p:cNvSpPr txBox="1"/>
          <p:nvPr/>
        </p:nvSpPr>
        <p:spPr>
          <a:xfrm>
            <a:off x="8610603" y="6356351"/>
            <a:ext cx="2743200" cy="365129"/>
          </a:xfrm>
          <a:prstGeom prst="rect">
            <a:avLst/>
          </a:prstGeom>
          <a:noFill/>
          <a:ln>
            <a:noFill/>
          </a:ln>
        </p:spPr>
        <p:txBody>
          <a:bodyPr vert="horz" wrap="square" lIns="91440" tIns="45720" rIns="91440" bIns="45720" anchor="ctr"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7C0733-833F-4B78-8EA7-022C3CD37980}" type="slidenum">
              <a:rPr/>
              <a:t>59</a:t>
            </a:fld>
            <a:endParaRPr lang="el-GR" sz="1200" b="0" i="0" u="none" strike="noStrike" kern="1200" cap="none" spc="0" baseline="0">
              <a:solidFill>
                <a:srgbClr val="898989"/>
              </a:solidFill>
              <a:uFillTx/>
              <a:latin typeface="Calibri"/>
            </a:endParaRPr>
          </a:p>
        </p:txBody>
      </p:sp>
      <p:pic>
        <p:nvPicPr>
          <p:cNvPr id="8194" name="Picture 2" descr="omadiki psixotherapeia - Κωνσταντίνος Ζαμπάς">
            <a:extLst>
              <a:ext uri="{FF2B5EF4-FFF2-40B4-BE49-F238E27FC236}">
                <a16:creationId xmlns:a16="http://schemas.microsoft.com/office/drawing/2014/main" id="{EBAA5F66-8A1B-90C1-16D2-643832598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307" y="542925"/>
            <a:ext cx="3671887" cy="34766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2F39ED2-D6E2-6648-ED68-B30865AD15F9}"/>
              </a:ext>
            </a:extLst>
          </p:cNvPr>
          <p:cNvSpPr txBox="1"/>
          <p:nvPr/>
        </p:nvSpPr>
        <p:spPr>
          <a:xfrm>
            <a:off x="347659" y="6598369"/>
            <a:ext cx="6467475" cy="246221"/>
          </a:xfrm>
          <a:prstGeom prst="rect">
            <a:avLst/>
          </a:prstGeom>
          <a:noFill/>
        </p:spPr>
        <p:txBody>
          <a:bodyPr wrap="square">
            <a:spAutoFit/>
          </a:bodyPr>
          <a:lstStyle/>
          <a:p>
            <a:r>
              <a:rPr lang="en-US" sz="1000" dirty="0"/>
              <a:t>https://www.google.com/search?q=%CE%BF%CE%BC%CE%B1%CE%B4%CE%B9%CE%BA%CE%AE</a:t>
            </a:r>
            <a:endParaRPr lang="el-GR" sz="10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DCD7B092-1D51-4B8A-BA6F-A08B8F460831}"/>
              </a:ext>
            </a:extLst>
          </p:cNvPr>
          <p:cNvGraphicFramePr/>
          <p:nvPr/>
        </p:nvGraphicFramePr>
        <p:xfrm>
          <a:off x="1524000" y="1066800"/>
          <a:ext cx="91440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Θέση αριθμού διαφάνειας 2">
            <a:extLst>
              <a:ext uri="{FF2B5EF4-FFF2-40B4-BE49-F238E27FC236}">
                <a16:creationId xmlns:a16="http://schemas.microsoft.com/office/drawing/2014/main" id="{563FDCD1-20C2-4DFE-AE25-740AEA972F51}"/>
              </a:ext>
            </a:extLst>
          </p:cNvPr>
          <p:cNvSpPr>
            <a:spLocks noGrp="1"/>
          </p:cNvSpPr>
          <p:nvPr>
            <p:ph type="sldNum" sz="quarter" idx="12"/>
          </p:nvPr>
        </p:nvSpPr>
        <p:spPr/>
        <p:txBody>
          <a:bodyPr/>
          <a:lstStyle/>
          <a:p>
            <a:fld id="{34B7E4EF-A1BD-40F4-AB7B-04F084DD991D}" type="slidenum">
              <a:rPr lang="en-US" smtClean="0"/>
              <a:t>6</a:t>
            </a:fld>
            <a:endParaRPr lang="en-US"/>
          </a:p>
        </p:txBody>
      </p:sp>
    </p:spTree>
    <p:extLst>
      <p:ext uri="{BB962C8B-B14F-4D97-AF65-F5344CB8AC3E}">
        <p14:creationId xmlns:p14="http://schemas.microsoft.com/office/powerpoint/2010/main" val="2571700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65477A-E6CB-476D-A361-A2890C4C7235}"/>
              </a:ext>
            </a:extLst>
          </p:cNvPr>
          <p:cNvSpPr>
            <a:spLocks noGrp="1"/>
          </p:cNvSpPr>
          <p:nvPr>
            <p:ph type="title"/>
          </p:nvPr>
        </p:nvSpPr>
        <p:spPr>
          <a:xfrm>
            <a:off x="557720" y="612843"/>
            <a:ext cx="2312480" cy="1014479"/>
          </a:xfrm>
        </p:spPr>
        <p:txBody>
          <a:bodyPr anchor="b">
            <a:normAutofit fontScale="90000"/>
          </a:bodyPr>
          <a:lstStyle/>
          <a:p>
            <a:r>
              <a:rPr lang="el-GR" sz="2800" dirty="0"/>
              <a:t>Άτομο και Περιβάλλον </a:t>
            </a:r>
            <a:br>
              <a:rPr lang="el-GR" sz="2800" dirty="0"/>
            </a:br>
            <a:endParaRPr lang="el-GR" sz="2800" dirty="0"/>
          </a:p>
        </p:txBody>
      </p:sp>
      <p:sp>
        <p:nvSpPr>
          <p:cNvPr id="18" name="Content Placeholder 17">
            <a:extLst>
              <a:ext uri="{FF2B5EF4-FFF2-40B4-BE49-F238E27FC236}">
                <a16:creationId xmlns:a16="http://schemas.microsoft.com/office/drawing/2014/main" id="{C167308C-3949-4576-9779-5414A6AB5CAC}"/>
              </a:ext>
            </a:extLst>
          </p:cNvPr>
          <p:cNvSpPr>
            <a:spLocks noGrp="1"/>
          </p:cNvSpPr>
          <p:nvPr>
            <p:ph idx="1"/>
          </p:nvPr>
        </p:nvSpPr>
        <p:spPr>
          <a:xfrm>
            <a:off x="557720" y="1394847"/>
            <a:ext cx="2477581" cy="5050100"/>
          </a:xfrm>
        </p:spPr>
        <p:txBody>
          <a:bodyPr>
            <a:normAutofit/>
          </a:bodyPr>
          <a:lstStyle/>
          <a:p>
            <a:pPr marL="0" indent="0">
              <a:buNone/>
            </a:pPr>
            <a:r>
              <a:rPr lang="en-US" sz="1800" dirty="0">
                <a:solidFill>
                  <a:schemeClr val="tx1">
                    <a:lumMod val="85000"/>
                    <a:lumOff val="15000"/>
                  </a:schemeClr>
                </a:solidFill>
                <a:highlight>
                  <a:srgbClr val="808000"/>
                </a:highlight>
              </a:rPr>
              <a:t>Still face experiment</a:t>
            </a:r>
            <a:r>
              <a:rPr lang="el-GR" sz="1800" dirty="0">
                <a:solidFill>
                  <a:schemeClr val="tx1">
                    <a:lumMod val="85000"/>
                    <a:lumOff val="15000"/>
                  </a:schemeClr>
                </a:solidFill>
                <a:highlight>
                  <a:srgbClr val="808000"/>
                </a:highlight>
              </a:rPr>
              <a:t>,</a:t>
            </a:r>
            <a:r>
              <a:rPr lang="en-US" sz="1800" dirty="0">
                <a:solidFill>
                  <a:schemeClr val="tx1">
                    <a:lumMod val="85000"/>
                    <a:lumOff val="15000"/>
                  </a:schemeClr>
                </a:solidFill>
                <a:highlight>
                  <a:srgbClr val="808000"/>
                </a:highlight>
              </a:rPr>
              <a:t>2.49 min</a:t>
            </a:r>
            <a:r>
              <a:rPr lang="el-GR" sz="1800" dirty="0">
                <a:solidFill>
                  <a:schemeClr val="tx1">
                    <a:lumMod val="85000"/>
                    <a:lumOff val="15000"/>
                  </a:schemeClr>
                </a:solidFill>
                <a:highlight>
                  <a:srgbClr val="808000"/>
                </a:highlight>
              </a:rPr>
              <a:t> </a:t>
            </a:r>
            <a:r>
              <a:rPr lang="en-US" sz="1800" dirty="0">
                <a:solidFill>
                  <a:schemeClr val="tx1">
                    <a:lumMod val="85000"/>
                    <a:lumOff val="15000"/>
                  </a:schemeClr>
                </a:solidFill>
              </a:rPr>
              <a:t>Harvard University</a:t>
            </a:r>
          </a:p>
          <a:p>
            <a:pPr algn="ctr">
              <a:buFont typeface="Courier New" panose="02070309020205020404" pitchFamily="49" charset="0"/>
              <a:buChar char="o"/>
            </a:pPr>
            <a:r>
              <a:rPr lang="el-GR" sz="1800" dirty="0">
                <a:solidFill>
                  <a:schemeClr val="tx1">
                    <a:lumMod val="85000"/>
                    <a:lumOff val="15000"/>
                  </a:schemeClr>
                </a:solidFill>
              </a:rPr>
              <a:t>    </a:t>
            </a:r>
            <a:r>
              <a:rPr lang="en-US" sz="1800" dirty="0">
                <a:solidFill>
                  <a:schemeClr val="tx1">
                    <a:lumMod val="85000"/>
                    <a:lumOff val="15000"/>
                  </a:schemeClr>
                </a:solidFill>
              </a:rPr>
              <a:t>Social Interaction</a:t>
            </a:r>
            <a:r>
              <a:rPr lang="el-GR" sz="1800" dirty="0">
                <a:solidFill>
                  <a:schemeClr val="tx1">
                    <a:lumMod val="85000"/>
                    <a:lumOff val="15000"/>
                  </a:schemeClr>
                </a:solidFill>
              </a:rPr>
              <a:t>      Σύνδεση       </a:t>
            </a:r>
            <a:r>
              <a:rPr lang="el-GR" sz="1800" dirty="0" err="1">
                <a:solidFill>
                  <a:schemeClr val="tx1">
                    <a:lumMod val="85000"/>
                    <a:lumOff val="15000"/>
                  </a:schemeClr>
                </a:solidFill>
              </a:rPr>
              <a:t>Σχετίζεσθαι</a:t>
            </a:r>
            <a:endParaRPr lang="el-GR" sz="1800" dirty="0">
              <a:solidFill>
                <a:schemeClr val="tx1">
                  <a:lumMod val="85000"/>
                  <a:lumOff val="15000"/>
                </a:schemeClr>
              </a:solidFill>
            </a:endParaRPr>
          </a:p>
          <a:p>
            <a:pPr algn="ctr"/>
            <a:r>
              <a:rPr lang="en-US" sz="1800" dirty="0">
                <a:solidFill>
                  <a:schemeClr val="tx1">
                    <a:lumMod val="85000"/>
                    <a:lumOff val="15000"/>
                  </a:schemeClr>
                </a:solidFill>
              </a:rPr>
              <a:t>K</a:t>
            </a:r>
            <a:r>
              <a:rPr lang="el-GR" sz="1800" dirty="0" err="1">
                <a:solidFill>
                  <a:schemeClr val="tx1">
                    <a:lumMod val="85000"/>
                    <a:lumOff val="15000"/>
                  </a:schemeClr>
                </a:solidFill>
              </a:rPr>
              <a:t>οινωνική</a:t>
            </a:r>
            <a:r>
              <a:rPr lang="el-GR" sz="1800" dirty="0">
                <a:solidFill>
                  <a:schemeClr val="tx1">
                    <a:lumMod val="85000"/>
                    <a:lumOff val="15000"/>
                  </a:schemeClr>
                </a:solidFill>
              </a:rPr>
              <a:t>           αλληλεπίδραση</a:t>
            </a:r>
            <a:endParaRPr lang="en-US" sz="1800" dirty="0">
              <a:solidFill>
                <a:schemeClr val="tx1">
                  <a:lumMod val="85000"/>
                  <a:lumOff val="15000"/>
                </a:schemeClr>
              </a:solidFill>
            </a:endParaRPr>
          </a:p>
          <a:p>
            <a:pPr algn="ctr"/>
            <a:endParaRPr lang="en-US" sz="1800" dirty="0">
              <a:solidFill>
                <a:schemeClr val="tx1">
                  <a:lumMod val="85000"/>
                  <a:lumOff val="15000"/>
                </a:schemeClr>
              </a:solidFill>
            </a:endParaRPr>
          </a:p>
          <a:p>
            <a:pPr marL="0" indent="0" algn="ctr">
              <a:buNone/>
            </a:pPr>
            <a:r>
              <a:rPr lang="en-US" sz="2000" b="0" i="0" dirty="0">
                <a:effectLst/>
                <a:latin typeface="Georgia" panose="02040502050405020303" pitchFamily="18" charset="0"/>
              </a:rPr>
              <a:t>Face-to-Face Still-Face (FFSF) paradigm (</a:t>
            </a:r>
            <a:r>
              <a:rPr lang="en-US" sz="2000" b="0" i="0" u="none" strike="noStrike" dirty="0" err="1">
                <a:effectLst/>
                <a:latin typeface="Georgia" panose="02040502050405020303" pitchFamily="18" charset="0"/>
                <a:hlinkClick r:id="rId4">
                  <a:extLst>
                    <a:ext uri="{A12FA001-AC4F-418D-AE19-62706E023703}">
                      <ahyp:hlinkClr xmlns:ahyp="http://schemas.microsoft.com/office/drawing/2018/hyperlinkcolor" val="tx"/>
                    </a:ext>
                  </a:extLst>
                </a:hlinkClick>
              </a:rPr>
              <a:t>Tronick</a:t>
            </a:r>
            <a:r>
              <a:rPr lang="en-US" sz="2000" b="0" i="0" u="none" strike="noStrike" dirty="0">
                <a:effectLst/>
                <a:latin typeface="Georgia" panose="02040502050405020303" pitchFamily="18" charset="0"/>
                <a:hlinkClick r:id="rId4">
                  <a:extLst>
                    <a:ext uri="{A12FA001-AC4F-418D-AE19-62706E023703}">
                      <ahyp:hlinkClr xmlns:ahyp="http://schemas.microsoft.com/office/drawing/2018/hyperlinkcolor" val="tx"/>
                    </a:ext>
                  </a:extLst>
                </a:hlinkClick>
              </a:rPr>
              <a:t> et al., 1978</a:t>
            </a:r>
            <a:r>
              <a:rPr lang="en-US" sz="2000" b="0" i="0" dirty="0">
                <a:effectLst/>
                <a:latin typeface="Georgia" panose="02040502050405020303" pitchFamily="18" charset="0"/>
              </a:rPr>
              <a:t>)</a:t>
            </a:r>
            <a:r>
              <a:rPr lang="en-US" sz="1800" dirty="0"/>
              <a:t> </a:t>
            </a:r>
          </a:p>
        </p:txBody>
      </p:sp>
      <p:pic>
        <p:nvPicPr>
          <p:cNvPr id="6" name="Attachement- Still Face Experiment Dr. Edward Tronick">
            <a:hlinkClick r:id="" action="ppaction://media"/>
            <a:extLst>
              <a:ext uri="{FF2B5EF4-FFF2-40B4-BE49-F238E27FC236}">
                <a16:creationId xmlns:a16="http://schemas.microsoft.com/office/drawing/2014/main" id="{5706F7B1-7E7F-4CA3-AFBA-2CF2C8D103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69764" y="-51708"/>
            <a:ext cx="8622235" cy="6858000"/>
          </a:xfrm>
          <a:prstGeom prst="rect">
            <a:avLst/>
          </a:prstGeom>
        </p:spPr>
      </p:pic>
      <p:sp>
        <p:nvSpPr>
          <p:cNvPr id="5" name="Θέση αριθμού διαφάνειας 4">
            <a:extLst>
              <a:ext uri="{FF2B5EF4-FFF2-40B4-BE49-F238E27FC236}">
                <a16:creationId xmlns:a16="http://schemas.microsoft.com/office/drawing/2014/main" id="{8863C968-3C94-4CF0-A1EA-7ACA183F7AAB}"/>
              </a:ext>
            </a:extLst>
          </p:cNvPr>
          <p:cNvSpPr>
            <a:spLocks noGrp="1"/>
          </p:cNvSpPr>
          <p:nvPr>
            <p:ph type="sldNum" sz="quarter" idx="12"/>
          </p:nvPr>
        </p:nvSpPr>
        <p:spPr>
          <a:xfrm>
            <a:off x="10079991" y="6035040"/>
            <a:ext cx="1463040" cy="365760"/>
          </a:xfrm>
        </p:spPr>
        <p:txBody>
          <a:bodyPr>
            <a:normAutofit/>
          </a:bodyPr>
          <a:lstStyle/>
          <a:p>
            <a:pPr>
              <a:spcAft>
                <a:spcPts val="600"/>
              </a:spcAft>
            </a:pPr>
            <a:fld id="{34B7E4EF-A1BD-40F4-AB7B-04F084DD991D}" type="slidenum">
              <a:rPr lang="en-US">
                <a:solidFill>
                  <a:schemeClr val="bg1">
                    <a:lumMod val="85000"/>
                    <a:lumOff val="15000"/>
                  </a:schemeClr>
                </a:solidFill>
              </a:rPr>
              <a:pPr>
                <a:spcAft>
                  <a:spcPts val="600"/>
                </a:spcAft>
              </a:pPr>
              <a:t>7</a:t>
            </a:fld>
            <a:endParaRPr lang="en-US">
              <a:solidFill>
                <a:schemeClr val="bg1">
                  <a:lumMod val="85000"/>
                  <a:lumOff val="15000"/>
                </a:schemeClr>
              </a:solidFill>
            </a:endParaRPr>
          </a:p>
        </p:txBody>
      </p:sp>
    </p:spTree>
    <p:extLst>
      <p:ext uri="{BB962C8B-B14F-4D97-AF65-F5344CB8AC3E}">
        <p14:creationId xmlns:p14="http://schemas.microsoft.com/office/powerpoint/2010/main" val="309465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7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zofokida, Συντάκης στο Εταιρία Κοινωνικής Ψυχιατρικής και Ψυχικής Υγείας  Φωκίδας">
            <a:extLst>
              <a:ext uri="{FF2B5EF4-FFF2-40B4-BE49-F238E27FC236}">
                <a16:creationId xmlns:a16="http://schemas.microsoft.com/office/drawing/2014/main" id="{27043530-9C4B-475D-BE24-BE0EDC57A1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5256" y="2198644"/>
            <a:ext cx="4414438" cy="2478876"/>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53B62F90-DE96-4ED5-9A96-EB928531C75C}"/>
              </a:ext>
            </a:extLst>
          </p:cNvPr>
          <p:cNvSpPr>
            <a:spLocks noGrp="1"/>
          </p:cNvSpPr>
          <p:nvPr>
            <p:ph idx="1"/>
          </p:nvPr>
        </p:nvSpPr>
        <p:spPr>
          <a:xfrm>
            <a:off x="6579450" y="892220"/>
            <a:ext cx="4957554" cy="5615458"/>
          </a:xfrm>
        </p:spPr>
        <p:txBody>
          <a:bodyPr>
            <a:normAutofit/>
          </a:bodyPr>
          <a:lstStyle/>
          <a:p>
            <a:r>
              <a:rPr lang="en-US" sz="2400" b="0" i="0" dirty="0" err="1">
                <a:effectLst/>
              </a:rPr>
              <a:t>Tronick</a:t>
            </a:r>
            <a:r>
              <a:rPr lang="en-US" sz="2400" b="0" i="0" dirty="0">
                <a:effectLst/>
              </a:rPr>
              <a:t>, E., and </a:t>
            </a:r>
            <a:r>
              <a:rPr lang="en-US" sz="2400" b="0" i="0" dirty="0" err="1">
                <a:effectLst/>
              </a:rPr>
              <a:t>Beeghly</a:t>
            </a:r>
            <a:r>
              <a:rPr lang="en-US" sz="2400" b="0" i="0" dirty="0">
                <a:effectLst/>
              </a:rPr>
              <a:t>, M. (2011)</a:t>
            </a:r>
            <a:endParaRPr lang="el-GR" sz="2400" b="0" i="0" dirty="0">
              <a:effectLst/>
            </a:endParaRPr>
          </a:p>
          <a:p>
            <a:pPr marL="0" indent="0">
              <a:buNone/>
            </a:pPr>
            <a:endParaRPr lang="el-GR" sz="2400" b="0" i="0" dirty="0">
              <a:effectLst/>
            </a:endParaRPr>
          </a:p>
          <a:p>
            <a:pPr marL="0" indent="0">
              <a:buNone/>
            </a:pPr>
            <a:r>
              <a:rPr lang="en-US" sz="2400" b="0" i="0" dirty="0">
                <a:effectLst/>
                <a:highlight>
                  <a:srgbClr val="FFFF00"/>
                </a:highlight>
              </a:rPr>
              <a:t>Infants’ meaning-making and the development of mental health problems. </a:t>
            </a:r>
            <a:endParaRPr lang="el-GR" sz="2400" b="0" i="0" dirty="0">
              <a:effectLst/>
              <a:highlight>
                <a:srgbClr val="FFFF00"/>
              </a:highlight>
            </a:endParaRPr>
          </a:p>
          <a:p>
            <a:endParaRPr lang="el-GR" sz="2400" dirty="0"/>
          </a:p>
          <a:p>
            <a:pPr marL="0" indent="0">
              <a:buNone/>
            </a:pPr>
            <a:r>
              <a:rPr lang="en-US" b="0" i="1" dirty="0">
                <a:effectLst/>
              </a:rPr>
              <a:t>Am. Psychol.</a:t>
            </a:r>
            <a:r>
              <a:rPr lang="en-US" b="0" i="0" dirty="0">
                <a:effectLst/>
              </a:rPr>
              <a:t> 66, 107–119</a:t>
            </a:r>
            <a:r>
              <a:rPr lang="el-GR" b="0" i="0" dirty="0">
                <a:effectLst/>
              </a:rPr>
              <a:t>       </a:t>
            </a:r>
            <a:r>
              <a:rPr lang="en-US" b="0" i="0" dirty="0" err="1">
                <a:effectLst/>
              </a:rPr>
              <a:t>doi</a:t>
            </a:r>
            <a:r>
              <a:rPr lang="en-US" b="0" i="0" dirty="0">
                <a:effectLst/>
              </a:rPr>
              <a:t>: 10.1037/a0021631</a:t>
            </a:r>
            <a:endParaRPr lang="en-US" i="0" u="none" strike="noStrike" dirty="0">
              <a:effectLst/>
            </a:endParaRPr>
          </a:p>
          <a:p>
            <a:endParaRPr lang="el-GR" dirty="0"/>
          </a:p>
        </p:txBody>
      </p:sp>
      <p:sp>
        <p:nvSpPr>
          <p:cNvPr id="5" name="Θέση αριθμού διαφάνειας 4">
            <a:extLst>
              <a:ext uri="{FF2B5EF4-FFF2-40B4-BE49-F238E27FC236}">
                <a16:creationId xmlns:a16="http://schemas.microsoft.com/office/drawing/2014/main" id="{63BE3E21-2964-40FE-BC3C-E6CCFE871609}"/>
              </a:ext>
            </a:extLst>
          </p:cNvPr>
          <p:cNvSpPr>
            <a:spLocks noGrp="1"/>
          </p:cNvSpPr>
          <p:nvPr>
            <p:ph type="sldNum" sz="quarter" idx="12"/>
          </p:nvPr>
        </p:nvSpPr>
        <p:spPr>
          <a:xfrm>
            <a:off x="10287000" y="6035040"/>
            <a:ext cx="838200" cy="365760"/>
          </a:xfrm>
        </p:spPr>
        <p:txBody>
          <a:bodyPr>
            <a:normAutofit/>
          </a:bodyPr>
          <a:lstStyle/>
          <a:p>
            <a:pPr>
              <a:spcAft>
                <a:spcPts val="600"/>
              </a:spcAft>
            </a:pPr>
            <a:fld id="{34B7E4EF-A1BD-40F4-AB7B-04F084DD991D}" type="slidenum">
              <a:rPr lang="en-US"/>
              <a:pPr>
                <a:spcAft>
                  <a:spcPts val="600"/>
                </a:spcAft>
              </a:pPr>
              <a:t>8</a:t>
            </a:fld>
            <a:endParaRPr lang="en-US"/>
          </a:p>
        </p:txBody>
      </p:sp>
    </p:spTree>
    <p:extLst>
      <p:ext uri="{BB962C8B-B14F-4D97-AF65-F5344CB8AC3E}">
        <p14:creationId xmlns:p14="http://schemas.microsoft.com/office/powerpoint/2010/main" val="394235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762250" y="-1491006"/>
            <a:ext cx="10058400" cy="1371600"/>
          </a:xfrm>
        </p:spPr>
        <p:txBody>
          <a:bodyPr>
            <a:normAutofit fontScale="90000"/>
          </a:bodyPr>
          <a:lstStyle/>
          <a:p>
            <a:pPr>
              <a:lnSpc>
                <a:spcPct val="100000"/>
              </a:lnSpc>
            </a:pPr>
            <a:br>
              <a:rPr lang="el-GR" b="1" dirty="0"/>
            </a:br>
            <a:r>
              <a:rPr lang="el-GR" sz="2200" b="1" dirty="0"/>
              <a:t> 	</a:t>
            </a:r>
            <a:br>
              <a:rPr lang="el-GR" sz="2200" b="1" dirty="0"/>
            </a:br>
            <a:r>
              <a:rPr lang="el-GR" sz="2000" b="1" dirty="0"/>
              <a:t> </a:t>
            </a:r>
            <a:r>
              <a:rPr lang="en-US" sz="2000" b="1" dirty="0"/>
              <a:t> </a:t>
            </a:r>
            <a:br>
              <a:rPr lang="el-GR" sz="2000" b="1" dirty="0"/>
            </a:br>
            <a:br>
              <a:rPr lang="el-GR" sz="2000" b="1" dirty="0"/>
            </a:br>
            <a:br>
              <a:rPr lang="el-GR" sz="2000" b="1" dirty="0"/>
            </a:br>
            <a:br>
              <a:rPr lang="el-GR" sz="2000" b="1" dirty="0"/>
            </a:br>
            <a:br>
              <a:rPr lang="el-GR" sz="2000" b="1" dirty="0"/>
            </a:br>
            <a:endParaRPr lang="el-GR" sz="2700" b="1" dirty="0"/>
          </a:p>
        </p:txBody>
      </p:sp>
      <p:sp>
        <p:nvSpPr>
          <p:cNvPr id="3" name="2 - Υπότιτλος"/>
          <p:cNvSpPr>
            <a:spLocks noGrp="1"/>
          </p:cNvSpPr>
          <p:nvPr>
            <p:ph sz="half" idx="1"/>
          </p:nvPr>
        </p:nvSpPr>
        <p:spPr>
          <a:xfrm>
            <a:off x="5276847" y="642594"/>
            <a:ext cx="6657977" cy="3767481"/>
          </a:xfrm>
        </p:spPr>
        <p:txBody>
          <a:bodyPr>
            <a:normAutofit fontScale="25000" lnSpcReduction="20000"/>
          </a:bodyPr>
          <a:lstStyle/>
          <a:p>
            <a:endParaRPr lang="el-GR" altLang="el-GR" sz="3200" b="1" dirty="0">
              <a:solidFill>
                <a:srgbClr val="FF0000"/>
              </a:solidFill>
            </a:endParaRPr>
          </a:p>
          <a:p>
            <a:r>
              <a:rPr lang="el-GR" altLang="el-GR" sz="12800" b="1" dirty="0"/>
              <a:t>Πώς η σχέση «μητέρας»-βρέφους επηρεάζει τις ενήλικες σχέσεις μας? </a:t>
            </a:r>
          </a:p>
          <a:p>
            <a:endParaRPr lang="el-GR" sz="12800" b="0" i="0" dirty="0">
              <a:solidFill>
                <a:srgbClr val="1D2228"/>
              </a:solidFill>
              <a:effectLst/>
            </a:endParaRPr>
          </a:p>
          <a:p>
            <a:pPr lvl="1">
              <a:buFont typeface="Wingdings" panose="05000000000000000000" pitchFamily="2" charset="2"/>
              <a:buChar char="§"/>
            </a:pPr>
            <a:r>
              <a:rPr lang="el-GR" sz="11200" b="0" i="0" dirty="0">
                <a:solidFill>
                  <a:srgbClr val="1D2228"/>
                </a:solidFill>
                <a:effectLst/>
              </a:rPr>
              <a:t>Θεωρία Δεσμού</a:t>
            </a:r>
          </a:p>
          <a:p>
            <a:pPr lvl="2">
              <a:buFont typeface="Wingdings" panose="05000000000000000000" pitchFamily="2" charset="2"/>
              <a:buChar char="ü"/>
            </a:pPr>
            <a:r>
              <a:rPr lang="el-GR" sz="11200" b="0" i="0" dirty="0">
                <a:solidFill>
                  <a:srgbClr val="1D2228"/>
                </a:solidFill>
                <a:effectLst/>
              </a:rPr>
              <a:t>Παρουσία – Απουσία Ψυχικής Οργάνωσης</a:t>
            </a:r>
            <a:endParaRPr lang="en-US" sz="11200" b="0" i="0" dirty="0">
              <a:solidFill>
                <a:srgbClr val="1D2228"/>
              </a:solidFill>
              <a:effectLst/>
            </a:endParaRPr>
          </a:p>
          <a:p>
            <a:pPr marL="548640" lvl="2" indent="0">
              <a:buNone/>
            </a:pPr>
            <a:endParaRPr lang="el-GR" altLang="el-GR" sz="12800" b="1" dirty="0">
              <a:solidFill>
                <a:srgbClr val="006666"/>
              </a:solidFill>
            </a:endParaRPr>
          </a:p>
          <a:p>
            <a:pPr lvl="1" algn="r"/>
            <a:endParaRPr lang="el-GR" altLang="el-GR" sz="7200" b="1" dirty="0">
              <a:solidFill>
                <a:srgbClr val="006666"/>
              </a:solidFill>
            </a:endParaRPr>
          </a:p>
          <a:p>
            <a:pPr algn="r"/>
            <a:endParaRPr lang="el-GR" altLang="el-GR" sz="7400" b="1" dirty="0">
              <a:solidFill>
                <a:srgbClr val="006666"/>
              </a:solidFill>
            </a:endParaRPr>
          </a:p>
          <a:p>
            <a:pPr marL="0" indent="0" algn="r">
              <a:buNone/>
            </a:pPr>
            <a:r>
              <a:rPr lang="en-US" altLang="el-GR" sz="8000" b="1" dirty="0">
                <a:solidFill>
                  <a:srgbClr val="006666"/>
                </a:solidFill>
              </a:rPr>
              <a:t> </a:t>
            </a:r>
            <a:endParaRPr lang="el-GR" altLang="el-GR" sz="8000" b="1" dirty="0">
              <a:solidFill>
                <a:srgbClr val="FF0000"/>
              </a:solidFill>
            </a:endParaRPr>
          </a:p>
          <a:p>
            <a:pPr algn="r"/>
            <a:endParaRPr lang="el-GR" altLang="el-GR" sz="8000" b="1" dirty="0">
              <a:solidFill>
                <a:schemeClr val="tx1"/>
              </a:solidFill>
            </a:endParaRPr>
          </a:p>
          <a:p>
            <a:pPr marL="0" indent="0" algn="r">
              <a:buNone/>
            </a:pPr>
            <a:r>
              <a:rPr lang="el-GR" altLang="el-GR" sz="6200" b="1" dirty="0"/>
              <a:t> </a:t>
            </a:r>
            <a:endParaRPr lang="el-GR" altLang="el-GR" sz="6200" b="1" i="1" dirty="0"/>
          </a:p>
          <a:p>
            <a:endParaRPr lang="el-GR" dirty="0"/>
          </a:p>
        </p:txBody>
      </p:sp>
      <p:pic>
        <p:nvPicPr>
          <p:cNvPr id="3074" name="Picture 2" descr="Attachment Theory by John T. Collins PsyD, Rachel Collins MD - Audiobook -  Audible.com">
            <a:extLst>
              <a:ext uri="{FF2B5EF4-FFF2-40B4-BE49-F238E27FC236}">
                <a16:creationId xmlns:a16="http://schemas.microsoft.com/office/drawing/2014/main" id="{95EC14CD-973B-16AC-277F-CB74DDF0D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40000">
            <a:off x="1438275" y="984687"/>
            <a:ext cx="3181350" cy="28767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arly Years Pioneers: John Bowlby | Nursery World">
            <a:extLst>
              <a:ext uri="{FF2B5EF4-FFF2-40B4-BE49-F238E27FC236}">
                <a16:creationId xmlns:a16="http://schemas.microsoft.com/office/drawing/2014/main" id="{9C0C1ADF-8CE5-80EA-153F-5CCFFA2AA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3" y="4472331"/>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απούνι">
  <a:themeElements>
    <a:clrScheme name="Σαπούνι">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Σαπούνι">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Σαπούνι">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Σαπούνι</Template>
  <TotalTime>12609</TotalTime>
  <Words>6709</Words>
  <Application>Microsoft Office PowerPoint</Application>
  <PresentationFormat>Ευρεία οθόνη</PresentationFormat>
  <Paragraphs>534</Paragraphs>
  <Slides>59</Slides>
  <Notes>2</Notes>
  <HiddenSlides>0</HiddenSlides>
  <MMClips>1</MMClips>
  <ScaleCrop>false</ScaleCrop>
  <HeadingPairs>
    <vt:vector size="6" baseType="variant">
      <vt:variant>
        <vt:lpstr>Γραμματοσειρές που χρησιμοποιούνται</vt:lpstr>
      </vt:variant>
      <vt:variant>
        <vt:i4>14</vt:i4>
      </vt:variant>
      <vt:variant>
        <vt:lpstr>Θέμα</vt:lpstr>
      </vt:variant>
      <vt:variant>
        <vt:i4>1</vt:i4>
      </vt:variant>
      <vt:variant>
        <vt:lpstr>Τίτλοι διαφανειών</vt:lpstr>
      </vt:variant>
      <vt:variant>
        <vt:i4>59</vt:i4>
      </vt:variant>
    </vt:vector>
  </HeadingPairs>
  <TitlesOfParts>
    <vt:vector size="74" baseType="lpstr">
      <vt:lpstr>Arial</vt:lpstr>
      <vt:lpstr>Calibri</vt:lpstr>
      <vt:lpstr>Century Gothic</vt:lpstr>
      <vt:lpstr>Comic Sans MS</vt:lpstr>
      <vt:lpstr>Courier New</vt:lpstr>
      <vt:lpstr>Garamond</vt:lpstr>
      <vt:lpstr>Georgia</vt:lpstr>
      <vt:lpstr>Gill Sans MT</vt:lpstr>
      <vt:lpstr>Lucida Sans Unicode</vt:lpstr>
      <vt:lpstr>Quattrocento Sans</vt:lpstr>
      <vt:lpstr>Rockwell</vt:lpstr>
      <vt:lpstr>Times New Roman</vt:lpstr>
      <vt:lpstr>var(--post_title_typography-font-family)</vt:lpstr>
      <vt:lpstr>Wingdings</vt:lpstr>
      <vt:lpstr>Σαπούνι</vt:lpstr>
      <vt:lpstr> ΣΧΟΛΗ ΑΝΘΡΩΠΙΣΤΙΚΩΝ &amp; ΚΟΙΝΩΝΙΚΩΝ ΕΠΙΣΤΗΜΩΝ ΠΑΙΔΑΓΩΓΙΚΟ ΤΜΗΜΑ ΕΙΔΙΚΗΣ ΑΓΩΓΗΣ Πρόγραμμα Μεταπτυχιακών Σπουδών Συμβουλευτική στην Ειδική Αγωγή, την Εκπαίδευση και την Υγεία Ακαδ. ετος 2024-25    </vt:lpstr>
      <vt:lpstr>Παρουσίαση του PowerPoint</vt:lpstr>
      <vt:lpstr>Δομή χρόνου και μαθήματος </vt:lpstr>
      <vt:lpstr>Γιατί είναι απαραίτητη η γνώση  συναφών θεωρητικών προσεγγίσεων?</vt:lpstr>
      <vt:lpstr>Αναπτυξιακή ψυχολογία</vt:lpstr>
      <vt:lpstr>Παρουσίαση του PowerPoint</vt:lpstr>
      <vt:lpstr>Άτομο και Περιβάλλον  </vt:lpstr>
      <vt:lpstr>Παρουσίαση του PowerPoint</vt:lpstr>
      <vt:lpstr>           </vt:lpstr>
      <vt:lpstr>Συναισθηματική ανάπτυξη</vt:lpstr>
      <vt:lpstr>Ψυχική οργάνωση και ψυχική υγεία                    </vt:lpstr>
      <vt:lpstr>Παρουσίαση του PowerPoint</vt:lpstr>
      <vt:lpstr>Παρουσίαση του PowerPoint</vt:lpstr>
      <vt:lpstr>Η διαμόρφωση των διαπροσωπικών σχέσεων: Αttachment Theory        John Bowlby, Ψυχίατρος, 1969 </vt:lpstr>
      <vt:lpstr>Παρατηρήσεις Βowlby, δεκαετία 1930</vt:lpstr>
      <vt:lpstr>Good enough φροντίδα!</vt:lpstr>
      <vt:lpstr>Αναπτυξιακή πορεία Συγχώνευση-Εξάρτηση-Αυτονομία</vt:lpstr>
      <vt:lpstr>Παρουσίαση του PowerPoint</vt:lpstr>
      <vt:lpstr>Kαι πού εστιάζει η «μητέρα»/πρόσωπο φροντίδας/ περιβάλλον/  συντονιστής?</vt:lpstr>
      <vt:lpstr>Παρουσίαση του PowerPoint</vt:lpstr>
      <vt:lpstr>Ο ρόλος της «μητέρας» στη διαμόρφωση προσκόλλησης</vt:lpstr>
      <vt:lpstr>Ο ρόλος του συμβούλου στην «υποδοχή» της προσκόλλησης</vt:lpstr>
      <vt:lpstr>Από τα τέλη δεκαετίας 1990</vt:lpstr>
      <vt:lpstr>Έρευνες στον χώρο των ενηλίκων βάσει Αttachment: Adult Attachment Interview-ΑΑΙ Συνέντευξη δεσμού ενηλίκων\ Main et al., 1985 (1)</vt:lpstr>
      <vt:lpstr>Adult Attachment Interview-ΑΑΙ  Συνέντευξη δεσµού ενηλίκων (2)</vt:lpstr>
      <vt:lpstr>Συστημική θέωρία για ομάδες-SCT for Groups </vt:lpstr>
      <vt:lpstr> Βασικές έννοιες </vt:lpstr>
      <vt:lpstr> Systems Centered Theory (SCT), Yvonne Agazarian, 2004</vt:lpstr>
      <vt:lpstr>Τα επίπεδα σε μια τέτοιου είδους ομαδική εργασία- βάσει SCT   </vt:lpstr>
      <vt:lpstr>“Try to get what you want”, Y. Agazarian, 2009, Chicago, AGPA</vt:lpstr>
      <vt:lpstr>Βασικά σημεία της SCT Theory </vt:lpstr>
      <vt:lpstr>Join - Separation - Individuation </vt:lpstr>
      <vt:lpstr>Process σύνδεσης </vt:lpstr>
      <vt:lpstr>Λειτουργική εξάρτηση  Functional dependency vs εξάρτηση! (dependency)</vt:lpstr>
      <vt:lpstr>Σύνδεση: Δεν έγινα αντιληπτός</vt:lpstr>
      <vt:lpstr>«Λέω το δικό μου» και μετά???</vt:lpstr>
      <vt:lpstr>Μέθοδος: Functional Subgrouping </vt:lpstr>
      <vt:lpstr>Στο «εδώ και τώρα» (I)</vt:lpstr>
      <vt:lpstr>Στο «εδώ και τώρα» (II)</vt:lpstr>
      <vt:lpstr>Στο «εδώ και τώρα» (IIΙ)  </vt:lpstr>
      <vt:lpstr>Πώς αποσύρεσαι από το «εδώ και τώρα» και σε τραβά το «εκεί και τότε»; (Ι) </vt:lpstr>
      <vt:lpstr>Πώς αποσύρεσαι από το «εδώ και τώρα» και σε τραβά το «εκεί και τότε»; (ΙΙ)</vt:lpstr>
      <vt:lpstr>Όρια στη SCT Theory</vt:lpstr>
      <vt:lpstr>Pόλοι στη SCT Theory (Ι) </vt:lpstr>
      <vt:lpstr>Pόλοι σε μια ομάδα (ΙΙ)</vt:lpstr>
      <vt:lpstr>Pόλοι σε μια ομάδα (ΙΙΙ)</vt:lpstr>
      <vt:lpstr>“Been liked” - “been understood”</vt:lpstr>
      <vt:lpstr>Ρόλος scapegoat στη SCT Theory</vt:lpstr>
      <vt:lpstr>Περιοριστικοί και κινητήριοι παράγοντες/δυνάμεις (Restraining forces &amp; Driving forces)</vt:lpstr>
      <vt:lpstr>“Undoing the anxiety” </vt:lpstr>
      <vt:lpstr>Λήξη ομάδας- κάθε φορά!</vt:lpstr>
      <vt:lpstr>Η προσέγγιση Ανοιχτός Διάλογος </vt:lpstr>
      <vt:lpstr>  Psychosis Is Not Illness, but a Survival Strategy in Severe Stress: A Proposal for an Addition to a Phenomenological Point of View  Jaakko Seikkula, July 2019, Psychopathology, 52 (2):1-8 doi: 10.1159/000500162   </vt:lpstr>
      <vt:lpstr>Ο Ανοιχτός Διάλογος (University of Jyväskylä in Finland) http://open-dialogue.net/ (2016)- Άρθρο Η έως τώρα πορεία</vt:lpstr>
      <vt:lpstr>Βασικά σημεία</vt:lpstr>
      <vt:lpstr>Mikhail Mikhailovich Bakhtin, 1895-1975  Russian philosopher, literary critic and scholar  (literal theory, ethics, and the philosophy of language)</vt:lpstr>
      <vt:lpstr>Η ψυχική υγεία κάθε ατόμου είναι πολυπαραγοντική συνάρτηση  </vt:lpstr>
      <vt:lpstr>Βιβλιογραφία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ιατρικη σχολη, εκπα, 12ο εξαμηνο, Ακαδ. ετος 2019-20</dc:title>
  <dc:creator>Δώρα Σκαλή</dc:creator>
  <cp:lastModifiedBy>Theodora Skali</cp:lastModifiedBy>
  <cp:revision>515</cp:revision>
  <cp:lastPrinted>2022-09-30T08:27:34Z</cp:lastPrinted>
  <dcterms:created xsi:type="dcterms:W3CDTF">2020-03-30T09:53:51Z</dcterms:created>
  <dcterms:modified xsi:type="dcterms:W3CDTF">2024-12-14T10:38:49Z</dcterms:modified>
</cp:coreProperties>
</file>