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75" r:id="rId3"/>
    <p:sldId id="278" r:id="rId4"/>
    <p:sldId id="257" r:id="rId5"/>
    <p:sldId id="276" r:id="rId6"/>
    <p:sldId id="272" r:id="rId7"/>
    <p:sldId id="258" r:id="rId8"/>
    <p:sldId id="280" r:id="rId9"/>
    <p:sldId id="270" r:id="rId10"/>
    <p:sldId id="259" r:id="rId11"/>
    <p:sldId id="260" r:id="rId12"/>
    <p:sldId id="269" r:id="rId13"/>
    <p:sldId id="273" r:id="rId14"/>
    <p:sldId id="281" r:id="rId15"/>
    <p:sldId id="266" r:id="rId16"/>
    <p:sldId id="265"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DEC1-2C9B-4B95-BAC3-046240C761C4}" type="datetimeFigureOut">
              <a:rPr lang="en-GB" smtClean="0"/>
              <a:t>15/02/2024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9DCA7-4CA0-4D39-8322-82E87587A13A}" type="slidenum">
              <a:rPr lang="en-GB" smtClean="0"/>
              <a:t>‹#›</a:t>
            </a:fld>
            <a:endParaRPr lang="en-GB"/>
          </a:p>
        </p:txBody>
      </p:sp>
    </p:spTree>
    <p:extLst>
      <p:ext uri="{BB962C8B-B14F-4D97-AF65-F5344CB8AC3E}">
        <p14:creationId xmlns:p14="http://schemas.microsoft.com/office/powerpoint/2010/main" val="15833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19DCA7-4CA0-4D39-8322-82E87587A13A}" type="slidenum">
              <a:rPr lang="en-GB" smtClean="0"/>
              <a:t>2</a:t>
            </a:fld>
            <a:endParaRPr lang="en-GB"/>
          </a:p>
        </p:txBody>
      </p:sp>
    </p:spTree>
    <p:extLst>
      <p:ext uri="{BB962C8B-B14F-4D97-AF65-F5344CB8AC3E}">
        <p14:creationId xmlns:p14="http://schemas.microsoft.com/office/powerpoint/2010/main" val="70403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1410" y="3073397"/>
            <a:ext cx="4878391"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073397"/>
            <a:ext cx="4875210" cy="271780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bright="70000" contrast="-70000"/>
            <a:extLst>
              <a:ext uri="{BEBA8EAE-BF5A-486C-A8C5-ECC9F3942E4B}">
                <a14:imgProps xmlns:a14="http://schemas.microsoft.com/office/drawing/2010/main">
                  <a14:imgLayer r:embed="rId20">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mwn.ypeka.gr/?q=en" TargetMode="External"/><Relationship Id="rId2" Type="http://schemas.openxmlformats.org/officeDocument/2006/relationships/hyperlink" Target="http://wfdver.ypeka.gr/en/management-plans-en/1revision-approved-management-plans-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255B3E-64B5-9F4F-F218-8B48B931BB66}"/>
              </a:ext>
            </a:extLst>
          </p:cNvPr>
          <p:cNvSpPr>
            <a:spLocks noGrp="1"/>
          </p:cNvSpPr>
          <p:nvPr>
            <p:ph type="ctrTitle"/>
          </p:nvPr>
        </p:nvSpPr>
        <p:spPr>
          <a:xfrm>
            <a:off x="1876424" y="1122364"/>
            <a:ext cx="8791575" cy="1144586"/>
          </a:xfrm>
        </p:spPr>
        <p:txBody>
          <a:bodyPr>
            <a:normAutofit/>
          </a:bodyPr>
          <a:lstStyle/>
          <a:p>
            <a:pPr algn="ct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ΔΙΚΑΙΟ ΠΟΛΕΟΔΟΜΙΑΣ ΧΩΡΟΤΑΞΙΑΣ &amp;</a:t>
            </a:r>
            <a:r>
              <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ΠΕΡΙΒΑΛΛΟΝΤΟΣ ΙΙ</a:t>
            </a:r>
            <a:b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br>
            <a:endParaRPr lang="en-US" sz="2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Υπότιτλος 2">
            <a:extLst>
              <a:ext uri="{FF2B5EF4-FFF2-40B4-BE49-F238E27FC236}">
                <a16:creationId xmlns:a16="http://schemas.microsoft.com/office/drawing/2014/main" id="{CCE2F7C7-99E6-A920-DA43-5D3324F80772}"/>
              </a:ext>
            </a:extLst>
          </p:cNvPr>
          <p:cNvSpPr>
            <a:spLocks noGrp="1"/>
          </p:cNvSpPr>
          <p:nvPr>
            <p:ph type="subTitle" idx="1"/>
          </p:nvPr>
        </p:nvSpPr>
        <p:spPr>
          <a:xfrm>
            <a:off x="1876424" y="3602037"/>
            <a:ext cx="8791575" cy="1964261"/>
          </a:xfrm>
        </p:spPr>
        <p:txBody>
          <a:bodyPr>
            <a:normAutofit fontScale="70000" lnSpcReduction="20000"/>
          </a:bodyPr>
          <a:lstStyle/>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Μάριος </a:t>
            </a:r>
            <a:r>
              <a:rPr lang="el-GR" sz="2200" b="1" cap="none" dirty="0" err="1">
                <a:solidFill>
                  <a:schemeClr val="bg1"/>
                </a:solidFill>
                <a:latin typeface="Calibri" panose="020F0502020204030204" pitchFamily="34" charset="0"/>
                <a:ea typeface="Calibri" panose="020F0502020204030204" pitchFamily="34" charset="0"/>
                <a:cs typeface="Calibri" panose="020F0502020204030204" pitchFamily="34" charset="0"/>
              </a:rPr>
              <a:t>Χαϊνταρλής</a:t>
            </a: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 Αναπληρωτής Καθηγητής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Κωνσταντίνα Σταματίου, εντεταλμένη διδασκαλίας Πανεπιστημίου Θεσσαλίας</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Ακαδημαϊκό έτος 2023-2024</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endParaRPr lang="el-GR" sz="22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kumimoji="0" lang="el-GR"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Μάθημα </a:t>
            </a:r>
            <a:r>
              <a:rPr kumimoji="0" lang="en-US"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0</a:t>
            </a:r>
            <a:r>
              <a:rPr kumimoji="0" lang="el-GR" sz="2200" i="0" u="sng"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8</a:t>
            </a:r>
          </a:p>
          <a:p>
            <a:pPr marL="0" marR="0" lvl="0" indent="0" defTabSz="457200" rtl="0" eaLnBrk="1" fontAlgn="auto" latinLnBrk="0" hangingPunct="1">
              <a:lnSpc>
                <a:spcPct val="100000"/>
              </a:lnSpc>
              <a:spcBef>
                <a:spcPts val="1000"/>
              </a:spcBef>
              <a:spcAft>
                <a:spcPts val="0"/>
              </a:spcAft>
              <a:buClr>
                <a:srgbClr val="353535"/>
              </a:buClr>
              <a:buSzTx/>
              <a:buFont typeface="Wingdings 3" charset="2"/>
              <a:buNone/>
              <a:tabLst/>
              <a:defRPr/>
            </a:pPr>
            <a:r>
              <a:rPr lang="el-GR" sz="2200" cap="none" dirty="0">
                <a:solidFill>
                  <a:schemeClr val="bg1"/>
                </a:solidFill>
                <a:latin typeface="Calibri" panose="020F0502020204030204" pitchFamily="34" charset="0"/>
                <a:ea typeface="Calibri" panose="020F0502020204030204" pitchFamily="34" charset="0"/>
                <a:cs typeface="Calibri" panose="020F0502020204030204" pitchFamily="34" charset="0"/>
              </a:rPr>
              <a:t>Το δίκαιο της προστασίας και διαχείρισης των υδάτων</a:t>
            </a:r>
            <a:endParaRPr kumimoji="0" lang="el-GR" sz="220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endParaRPr>
          </a:p>
        </p:txBody>
      </p:sp>
      <p:sp>
        <p:nvSpPr>
          <p:cNvPr id="5" name="Βέλος: Δεξιό 4">
            <a:extLst>
              <a:ext uri="{FF2B5EF4-FFF2-40B4-BE49-F238E27FC236}">
                <a16:creationId xmlns:a16="http://schemas.microsoft.com/office/drawing/2014/main" id="{B3F62D14-D5A9-7900-7316-C27200AEF6E7}"/>
              </a:ext>
            </a:extLst>
          </p:cNvPr>
          <p:cNvSpPr/>
          <p:nvPr/>
        </p:nvSpPr>
        <p:spPr>
          <a:xfrm>
            <a:off x="0" y="1482863"/>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188948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7D6F8-F36D-20E8-60CC-D8A372729E36}"/>
              </a:ext>
            </a:extLst>
          </p:cNvPr>
          <p:cNvSpPr>
            <a:spLocks noGrp="1"/>
          </p:cNvSpPr>
          <p:nvPr>
            <p:ph type="title"/>
          </p:nvPr>
        </p:nvSpPr>
        <p:spPr>
          <a:xfrm>
            <a:off x="1141412" y="269969"/>
            <a:ext cx="9905998" cy="697098"/>
          </a:xfrm>
        </p:spPr>
        <p:txBody>
          <a:bodyPr>
            <a:normAutofit/>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Ζ. Σχέδια Διαχείρισης Λεκανών Απορροής Ποταμών</a:t>
            </a:r>
            <a:endParaRPr lang="en-US"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Βέλος: Δεξιό 5">
            <a:extLst>
              <a:ext uri="{FF2B5EF4-FFF2-40B4-BE49-F238E27FC236}">
                <a16:creationId xmlns:a16="http://schemas.microsoft.com/office/drawing/2014/main" id="{D9443E5C-48E9-69E0-3528-64F87070CE1C}"/>
              </a:ext>
            </a:extLst>
          </p:cNvPr>
          <p:cNvSpPr/>
          <p:nvPr/>
        </p:nvSpPr>
        <p:spPr>
          <a:xfrm>
            <a:off x="0" y="294758"/>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10</a:t>
            </a:r>
            <a:endParaRPr lang="en-US" dirty="0">
              <a:solidFill>
                <a:schemeClr val="bg1"/>
              </a:solidFill>
            </a:endParaRPr>
          </a:p>
        </p:txBody>
      </p:sp>
      <p:sp>
        <p:nvSpPr>
          <p:cNvPr id="4" name="Θέση περιεχομένου 3">
            <a:extLst>
              <a:ext uri="{FF2B5EF4-FFF2-40B4-BE49-F238E27FC236}">
                <a16:creationId xmlns:a16="http://schemas.microsoft.com/office/drawing/2014/main" id="{527DD367-14F1-D6DF-1AC2-DB4926CD0E03}"/>
              </a:ext>
            </a:extLst>
          </p:cNvPr>
          <p:cNvSpPr>
            <a:spLocks noGrp="1"/>
          </p:cNvSpPr>
          <p:nvPr>
            <p:ph idx="1"/>
          </p:nvPr>
        </p:nvSpPr>
        <p:spPr>
          <a:xfrm>
            <a:off x="1141412" y="1147666"/>
            <a:ext cx="9905999" cy="5440366"/>
          </a:xfr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marL="0" indent="0" algn="just">
              <a:buNone/>
            </a:pPr>
            <a:endPar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q"/>
            </a:pPr>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α  Σ.Δ.Λ.Α.Π. περιέχουν όλα τα στοιχεία, πληροφορίες και εκτιμήσεις που είναι απαραίτητα για την προστασία και διαχείριση των υδάτων σύμφωνα με τις κατευθύνσεις και τη μεθοδολογία που ορίζει η Γενική Διεύθυνση Υδάτων. Το περιεχόμενο των Σ.Δ.Λ.Α.Π. καθορίζεται στο Π.Δ. 51/ 2007.</a:t>
            </a:r>
          </a:p>
          <a:p>
            <a:pPr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Κατά την κατάρτιση των Σ.Δ.Λ.Α.Π. λαμβάνονται υπόψη οι κατευθύνσεις των Ειδικών  και Περιφερειακών Χωροταξικών Πλαισίων, το περιεχόμενο των γενικών και ειδικών αναπτυξιακών προγραμμάτων, καθώς και οι ανάγκες που προκύπτουν για την προστασία και διαχείριση προστατευόμενων περιοχών.</a:t>
            </a:r>
          </a:p>
          <a:p>
            <a:pPr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Λαμβάνεται ιδιαίτερη μέριμνα για τα παράκτια οικοσυστήματα, τα οικοσυστήματα γλυκών υδάτων και τα θαλάσσια οικοσυστήματα του Δικτύου </a:t>
            </a:r>
            <a:r>
              <a:rPr lang="el-GR"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Natura</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 2000. Τα μέτρα προστασίας και αποκατάστασης των  οικοσυστημάτων που προβλέπονται στα σχέδια διαχείρισης των προστατευόμενων περιοχών λαμβάνουν υπόψη τα Σ.Δ.Λ.Α.Π.</a:t>
            </a:r>
          </a:p>
          <a:p>
            <a:pPr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Η ανάρτηση των Σ.Δ.Λ.Α.Π. σε δημόσια διαβούλευση διαρκεί για χρονικό διάστημα έξι (6) μηνών. </a:t>
            </a:r>
          </a:p>
          <a:p>
            <a:pPr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Τα Σ.Δ.Λ.Α.Π. υπόκεινται σε διαδικασία </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Στρατηγικής Περιβαλλοντικής Εκτίμησης </a:t>
            </a: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Τα Σ.Δ.Λ.Α.Π. εγκρίνονται, μετά την ολοκλήρωση της διαδικασίας της Στρατηγικής Περιβαλλοντικής Εκτίμησης,  με Πράξη του Υπουργικού Συμβουλίου, ύστερα από γνώμη του Υπουργού Περιβάλλοντος και Ενέργειας και ισχύουν για έξι (6) χρόνια ή μέχρι την αναθεώρησή τους.</a:t>
            </a:r>
          </a:p>
          <a:p>
            <a:pPr algn="just"/>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14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22769A-44F1-66EB-81B5-2FACEB7DB40A}"/>
              </a:ext>
            </a:extLst>
          </p:cNvPr>
          <p:cNvSpPr>
            <a:spLocks noGrp="1"/>
          </p:cNvSpPr>
          <p:nvPr>
            <p:ph type="title"/>
          </p:nvPr>
        </p:nvSpPr>
        <p:spPr>
          <a:xfrm>
            <a:off x="1143001" y="130629"/>
            <a:ext cx="9905998" cy="877077"/>
          </a:xfrm>
        </p:spPr>
        <p:txBody>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Θ. Συνέπειες της χωρικής κατανομής στην άσκηση αρμοδιοτήτων </a:t>
            </a:r>
          </a:p>
        </p:txBody>
      </p:sp>
      <p:sp>
        <p:nvSpPr>
          <p:cNvPr id="4" name="Βέλος: Δεξιό 3">
            <a:extLst>
              <a:ext uri="{FF2B5EF4-FFF2-40B4-BE49-F238E27FC236}">
                <a16:creationId xmlns:a16="http://schemas.microsoft.com/office/drawing/2014/main" id="{F503066A-4AC6-9794-F767-0398D071A5F4}"/>
              </a:ext>
            </a:extLst>
          </p:cNvPr>
          <p:cNvSpPr/>
          <p:nvPr/>
        </p:nvSpPr>
        <p:spPr>
          <a:xfrm>
            <a:off x="0" y="27339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11</a:t>
            </a:r>
            <a:endParaRPr lang="en-US" dirty="0">
              <a:solidFill>
                <a:schemeClr val="bg1"/>
              </a:solidFill>
            </a:endParaRPr>
          </a:p>
        </p:txBody>
      </p:sp>
      <p:sp>
        <p:nvSpPr>
          <p:cNvPr id="6" name="Θέση περιεχομένου 5">
            <a:extLst>
              <a:ext uri="{FF2B5EF4-FFF2-40B4-BE49-F238E27FC236}">
                <a16:creationId xmlns:a16="http://schemas.microsoft.com/office/drawing/2014/main" id="{DF0CA4BF-8763-26D4-FF3C-D068008FB8AC}"/>
              </a:ext>
            </a:extLst>
          </p:cNvPr>
          <p:cNvSpPr>
            <a:spLocks noGrp="1"/>
          </p:cNvSpPr>
          <p:nvPr>
            <p:ph idx="1"/>
          </p:nvPr>
        </p:nvSpPr>
        <p:spPr>
          <a:xfrm>
            <a:off x="1141412" y="920920"/>
            <a:ext cx="9905999" cy="5663681"/>
          </a:xfrm>
        </p:spPr>
        <p:txBody>
          <a:bodyPr>
            <a:normAutofit/>
          </a:bodyPr>
          <a:lstStyle/>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Τα διοικητικά όρια των Αποκεντρωμένων Διοικήσεων (και συναφώς οι αρμοδιότητες τους) δεν ταυτίζονται με τα υδρολογικά όρια των Λεκανών Απορροής Ποταμών, με αποτέλεσμα σε αρκετές περιπτώσεις οι Λεκάνες Απορροής Ποταμών να εκτείνονται στα διοικητικά όρια περισσοτέρων Αποκεντρωμένων Διοικήσεων. </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Στην περίπτωση αυτή οι σχετικές αρμοδιότητες ασκούνται από τις συναρμόδιες Αποκεντρωμένες Διοικήσεις από κοινού, εκτός εάν έχει εκδοθεί κοινή απόφαση των οικείων Γραμματέων των Αποκεντρωμένων Διοικήσεων για την  κατανομή των σχετικών αρμοδιοτήτων μεταξύ τους ή για τον ορισμό μιας Αποκεντρωμένης Διοίκησης ως αποκλειστικά αρμόδιας για την προστασία και διαχείριση της συγκεκριμένης Λεκάνης Απορροής Ποταμού.</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Σ.Δ.Λ.Α.Π. υδατικού διαμερίσματος, για το οποίο είναι συναρμόδιες δυο ή περισσότερες Αποκεντρωμένες Διοικήσεις, το Σ.Δ.Λ.Α.Π. καταρτίζεται από κοινού, εκτός αν ορίζεται διαφορετικά στην παραπάνω απόφαση.</a:t>
            </a:r>
          </a:p>
          <a:p>
            <a:pPr algn="just"/>
            <a:r>
              <a:rPr lang="el-GR" sz="1600" dirty="0">
                <a:solidFill>
                  <a:schemeClr val="bg1"/>
                </a:solidFill>
                <a:latin typeface="Calibri" panose="020F0502020204030204" pitchFamily="34" charset="0"/>
                <a:ea typeface="Calibri" panose="020F0502020204030204" pitchFamily="34" charset="0"/>
                <a:cs typeface="Calibri" panose="020F0502020204030204" pitchFamily="34" charset="0"/>
              </a:rPr>
              <a:t>Μετά από αίτημα του Γραμματέα της Αποκεντρωμένης Διοίκησης, το Σχέδιο Διαχείρισης είναι δυνατόν να καταρτίζεται ή να τροποποιείται από τη Γενική Διεύθυνση Υδάτων του Υπουργείου Περιβάλλοντος και Ενέργειας. Στην περίπτωση αυτή, κατά την κατάρτιση, τελική επεξεργασία ή αναθεώρηση του Σχεδίου Διαχείρισης, η Γενική Διεύθυνση Υδάτων συνεργάζεται με την αρμόδια Διεύθυνση Υδάτων της οικείας Αποκεντρωμένης Διοίκησης.</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25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4901474-61A2-69BB-65B1-50631AC987CE}"/>
              </a:ext>
            </a:extLst>
          </p:cNvPr>
          <p:cNvSpPr>
            <a:spLocks noChangeArrowheads="1"/>
          </p:cNvSpPr>
          <p:nvPr/>
        </p:nvSpPr>
        <p:spPr bwMode="auto">
          <a:xfrm>
            <a:off x="-4602575" y="-457200"/>
            <a:ext cx="193614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Βέλος: Δεξιό 6">
            <a:extLst>
              <a:ext uri="{FF2B5EF4-FFF2-40B4-BE49-F238E27FC236}">
                <a16:creationId xmlns:a16="http://schemas.microsoft.com/office/drawing/2014/main" id="{51E6D361-5570-FF32-1BAD-7B1F4AD0AD83}"/>
              </a:ext>
            </a:extLst>
          </p:cNvPr>
          <p:cNvSpPr/>
          <p:nvPr/>
        </p:nvSpPr>
        <p:spPr>
          <a:xfrm>
            <a:off x="0" y="245407"/>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12</a:t>
            </a:r>
            <a:endParaRPr lang="en-US" dirty="0">
              <a:solidFill>
                <a:schemeClr val="bg1"/>
              </a:solidFill>
            </a:endParaRPr>
          </a:p>
        </p:txBody>
      </p:sp>
      <p:sp>
        <p:nvSpPr>
          <p:cNvPr id="3" name="Θέση περιεχομένου 2">
            <a:extLst>
              <a:ext uri="{FF2B5EF4-FFF2-40B4-BE49-F238E27FC236}">
                <a16:creationId xmlns:a16="http://schemas.microsoft.com/office/drawing/2014/main" id="{9AAB9006-F2A0-2BE2-A628-AEE70C672294}"/>
              </a:ext>
            </a:extLst>
          </p:cNvPr>
          <p:cNvSpPr>
            <a:spLocks noGrp="1"/>
          </p:cNvSpPr>
          <p:nvPr>
            <p:ph idx="1"/>
          </p:nvPr>
        </p:nvSpPr>
        <p:spPr>
          <a:xfrm>
            <a:off x="1141412" y="1007706"/>
            <a:ext cx="9905999" cy="5719665"/>
          </a:xfrm>
        </p:spPr>
        <p:txBody>
          <a:bodyPr>
            <a:noAutofit/>
          </a:bodyPr>
          <a:lstStyle/>
          <a:p>
            <a:pPr algn="just">
              <a:buFont typeface="Wingdings" panose="05000000000000000000" pitchFamily="2" charset="2"/>
              <a:buChar char="Ø"/>
            </a:pPr>
            <a:r>
              <a:rPr lang="el-GR" sz="1400" dirty="0">
                <a:solidFill>
                  <a:schemeClr val="bg1"/>
                </a:solidFill>
                <a:latin typeface="Calibri" panose="020F0502020204030204" pitchFamily="34" charset="0"/>
                <a:cs typeface="Calibri" panose="020F0502020204030204" pitchFamily="34" charset="0"/>
              </a:rPr>
              <a:t>Οι </a:t>
            </a:r>
            <a:r>
              <a:rPr lang="el-GR" sz="1400" b="1" dirty="0">
                <a:solidFill>
                  <a:schemeClr val="bg1"/>
                </a:solidFill>
                <a:latin typeface="Calibri" panose="020F0502020204030204" pitchFamily="34" charset="0"/>
                <a:cs typeface="Calibri" panose="020F0502020204030204" pitchFamily="34" charset="0"/>
              </a:rPr>
              <a:t>υδατικοί πόροι </a:t>
            </a:r>
            <a:r>
              <a:rPr lang="el-GR" sz="1400" dirty="0">
                <a:solidFill>
                  <a:schemeClr val="bg1"/>
                </a:solidFill>
                <a:latin typeface="Calibri" panose="020F0502020204030204" pitchFamily="34" charset="0"/>
                <a:cs typeface="Calibri" panose="020F0502020204030204" pitchFamily="34" charset="0"/>
              </a:rPr>
              <a:t>αποτελούν </a:t>
            </a:r>
            <a:r>
              <a:rPr lang="el-GR" sz="1400" b="1" dirty="0">
                <a:solidFill>
                  <a:schemeClr val="bg1"/>
                </a:solidFill>
                <a:latin typeface="Calibri" panose="020F0502020204030204" pitchFamily="34" charset="0"/>
                <a:cs typeface="Calibri" panose="020F0502020204030204" pitchFamily="34" charset="0"/>
              </a:rPr>
              <a:t>βασικό στοιχείο του φυσικού περιβάλλοντος </a:t>
            </a:r>
            <a:r>
              <a:rPr lang="el-GR" sz="1400" dirty="0">
                <a:solidFill>
                  <a:schemeClr val="bg1"/>
                </a:solidFill>
                <a:latin typeface="Calibri" panose="020F0502020204030204" pitchFamily="34" charset="0"/>
                <a:cs typeface="Calibri" panose="020F0502020204030204" pitchFamily="34" charset="0"/>
              </a:rPr>
              <a:t>που προστατεύεται από το άρθρο 24 Συντ. (</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1688/2005)</a:t>
            </a:r>
          </a:p>
          <a:p>
            <a:pPr algn="just">
              <a:buFont typeface="Wingdings" panose="05000000000000000000" pitchFamily="2" charset="2"/>
              <a:buChar char="Ø"/>
            </a:pPr>
            <a:r>
              <a:rPr lang="el-GR" sz="1400" b="1" dirty="0">
                <a:solidFill>
                  <a:schemeClr val="bg1"/>
                </a:solidFill>
                <a:latin typeface="Calibri" panose="020F0502020204030204" pitchFamily="34" charset="0"/>
                <a:cs typeface="Calibri" panose="020F0502020204030204" pitchFamily="34" charset="0"/>
              </a:rPr>
              <a:t>Κάθε χρήση των υδάτων υπόκειται στις αρχές και τους περιορισμούς της βιώσιμης διαχείρισης των υδατικών πόρων </a:t>
            </a:r>
            <a:r>
              <a:rPr lang="el-GR" sz="1400" dirty="0">
                <a:solidFill>
                  <a:schemeClr val="bg1"/>
                </a:solidFill>
                <a:latin typeface="Calibri" panose="020F0502020204030204" pitchFamily="34" charset="0"/>
                <a:cs typeface="Calibri" panose="020F0502020204030204" pitchFamily="34" charset="0"/>
              </a:rPr>
              <a:t>(</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1688/2005). Θεμελιώδεις αρχές της βιώσιμης διαχείρισης είναι οι εξής:</a:t>
            </a:r>
          </a:p>
          <a:p>
            <a:pPr marL="512763" indent="-285750" algn="just">
              <a:buFont typeface="Courier New" panose="02070309020205020404" pitchFamily="49" charset="0"/>
              <a:buChar char="o"/>
            </a:pPr>
            <a:r>
              <a:rPr lang="el-GR" sz="1400" dirty="0">
                <a:solidFill>
                  <a:schemeClr val="bg1"/>
                </a:solidFill>
                <a:latin typeface="Calibri" panose="020F0502020204030204" pitchFamily="34" charset="0"/>
                <a:cs typeface="Calibri" panose="020F0502020204030204" pitchFamily="34" charset="0"/>
              </a:rPr>
              <a:t>Η διαχείριση γίνεται σε επίπεδο λεκάνης απορροής ποταμού</a:t>
            </a:r>
          </a:p>
          <a:p>
            <a:pPr marL="512763" indent="-285750" algn="just">
              <a:buFont typeface="Courier New" panose="02070309020205020404" pitchFamily="49" charset="0"/>
              <a:buChar char="o"/>
            </a:pPr>
            <a:r>
              <a:rPr lang="el-GR" sz="1400" dirty="0">
                <a:solidFill>
                  <a:schemeClr val="bg1"/>
                </a:solidFill>
                <a:latin typeface="Calibri" panose="020F0502020204030204" pitchFamily="34" charset="0"/>
                <a:cs typeface="Calibri" panose="020F0502020204030204" pitchFamily="34" charset="0"/>
              </a:rPr>
              <a:t>Κατά τον προγραμματισμό της διαχείρισης λαμβάνεται υπόψη η σχέση ανάμεσα σε ρέοντα και υπόγεια ύδατα, η ποσότητα διαθεσίμων αποθεμάτων και η ολοκληρωμένη χρησιμοποίηση των υδάτων</a:t>
            </a:r>
          </a:p>
          <a:p>
            <a:pPr marL="512763" indent="-285750" algn="just">
              <a:buFont typeface="Courier New" panose="02070309020205020404" pitchFamily="49" charset="0"/>
              <a:buChar char="o"/>
            </a:pPr>
            <a:r>
              <a:rPr lang="el-GR" sz="1400" dirty="0">
                <a:solidFill>
                  <a:schemeClr val="bg1"/>
                </a:solidFill>
                <a:latin typeface="Calibri" panose="020F0502020204030204" pitchFamily="34" charset="0"/>
                <a:cs typeface="Calibri" panose="020F0502020204030204" pitchFamily="34" charset="0"/>
              </a:rPr>
              <a:t>Λόγω της αλληλεξάρτησης των υδάτων με τα υδάτινα οικοσυστήματα και τους υγροτόπους, η βιώσιμη διαχείριση πρέπει να περιλαμβάνει και την εκτίμηση και αξιολόγηση της συγκεκριμένης διαχείρισης σε σχέση με την ποιότητα και ποσότητα του υδάτινου οικοσυστήματος που επηρεάζει </a:t>
            </a:r>
          </a:p>
          <a:p>
            <a:pPr marL="512763" indent="-285750" algn="just">
              <a:buFont typeface="Courier New" panose="02070309020205020404" pitchFamily="49" charset="0"/>
              <a:buChar char="o"/>
            </a:pPr>
            <a:r>
              <a:rPr lang="el-GR" sz="1400" dirty="0">
                <a:solidFill>
                  <a:schemeClr val="bg1"/>
                </a:solidFill>
                <a:latin typeface="Calibri" panose="020F0502020204030204" pitchFamily="34" charset="0"/>
                <a:cs typeface="Calibri" panose="020F0502020204030204" pitchFamily="34" charset="0"/>
              </a:rPr>
              <a:t>Προσανατολισμός της ζήτησης στις χρήσεις νερού, στις οποίες αποβλέπουν τα προγράμματα ανάπτυξης της χώρας.  </a:t>
            </a:r>
          </a:p>
          <a:p>
            <a:pPr marL="227013" indent="-227013" algn="just">
              <a:buFont typeface="Wingdings" panose="05000000000000000000" pitchFamily="2" charset="2"/>
              <a:buChar char="Ø"/>
            </a:pPr>
            <a:r>
              <a:rPr lang="el-GR" sz="1400" b="1" dirty="0">
                <a:solidFill>
                  <a:schemeClr val="bg1"/>
                </a:solidFill>
                <a:latin typeface="Calibri" panose="020F0502020204030204" pitchFamily="34" charset="0"/>
                <a:cs typeface="Calibri" panose="020F0502020204030204" pitchFamily="34" charset="0"/>
              </a:rPr>
              <a:t>Η εκτέλεση έργων αξιοποίησης υδατικών πόρων επιτρέπεται μόνο στο πλαίσιο σχεδιασμού και προγραμματισμού που έχει εγκριθεί κατά νόμο </a:t>
            </a:r>
            <a:r>
              <a:rPr lang="el-GR" sz="1400" dirty="0">
                <a:solidFill>
                  <a:schemeClr val="bg1"/>
                </a:solidFill>
                <a:latin typeface="Calibri" panose="020F0502020204030204" pitchFamily="34" charset="0"/>
                <a:cs typeface="Calibri" panose="020F0502020204030204" pitchFamily="34" charset="0"/>
              </a:rPr>
              <a:t>(</a:t>
            </a:r>
            <a:r>
              <a:rPr lang="el-GR" sz="1400" dirty="0" err="1">
                <a:solidFill>
                  <a:schemeClr val="bg1"/>
                </a:solidFill>
                <a:latin typeface="Calibri" panose="020F0502020204030204" pitchFamily="34" charset="0"/>
                <a:cs typeface="Calibri" panose="020F0502020204030204" pitchFamily="34" charset="0"/>
              </a:rPr>
              <a:t>ΣτΕΟλ</a:t>
            </a:r>
            <a:r>
              <a:rPr lang="el-GR" sz="1400" dirty="0">
                <a:solidFill>
                  <a:schemeClr val="bg1"/>
                </a:solidFill>
                <a:latin typeface="Calibri" panose="020F0502020204030204" pitchFamily="34" charset="0"/>
                <a:cs typeface="Calibri" panose="020F0502020204030204" pitchFamily="34" charset="0"/>
              </a:rPr>
              <a:t> 26/2014, 1453/2018, 1619/2016)</a:t>
            </a:r>
            <a:endParaRPr lang="en-US"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r>
              <a:rPr lang="el-GR" sz="1400" dirty="0">
                <a:solidFill>
                  <a:schemeClr val="bg1"/>
                </a:solidFill>
                <a:latin typeface="Calibri" panose="020F0502020204030204" pitchFamily="34" charset="0"/>
                <a:cs typeface="Calibri" panose="020F0502020204030204" pitchFamily="34" charset="0"/>
              </a:rPr>
              <a:t>Η μεταβατική περίοδος εφαρμογής για τα Σ.Δ.Λ.Α.Π. και τα Προγράμματα Μέτρων του ν. 3199/2003 μέχρι τον Δεκέμβριο 2009 δεν συνεπάγεται αναστολή ή άρση του παραπάνω κανόνα. Μέχρι την έγκριση των Σ.Δ.Λ.Α.Π. και των Προγραμμάτων Μέτρων η εκτέλεση έργου αξιοποίησης υδατικών πόρων είναι επιτρεπτή μόνον εφόσον εντάσσεται σε προγραμματισμό που έχει εγκριθεί κατά τον προγενέστερο ν. 1739/1987 (ΣτΕ 1453/2018, 1619/2016).</a:t>
            </a: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227013" indent="-227013"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512763" indent="-285750" algn="just">
              <a:buFont typeface="Wingdings" panose="05000000000000000000" pitchFamily="2" charset="2"/>
              <a:buChar char="Ø"/>
            </a:pPr>
            <a:endParaRPr lang="el-GR" sz="1400" dirty="0">
              <a:solidFill>
                <a:schemeClr val="bg1"/>
              </a:solidFill>
              <a:latin typeface="Calibri" panose="020F0502020204030204" pitchFamily="34" charset="0"/>
              <a:cs typeface="Calibri" panose="020F0502020204030204" pitchFamily="34" charset="0"/>
            </a:endParaRPr>
          </a:p>
          <a:p>
            <a:pPr marL="0" indent="0" algn="just">
              <a:buNone/>
            </a:pPr>
            <a:endParaRPr lang="el-GR" sz="1400" dirty="0">
              <a:solidFill>
                <a:schemeClr val="bg1"/>
              </a:solidFill>
              <a:latin typeface="Calibri" panose="020F0502020204030204" pitchFamily="34" charset="0"/>
              <a:cs typeface="Calibri" panose="020F0502020204030204" pitchFamily="34" charset="0"/>
            </a:endParaRPr>
          </a:p>
        </p:txBody>
      </p:sp>
      <p:sp>
        <p:nvSpPr>
          <p:cNvPr id="6" name="Τίτλος 1">
            <a:extLst>
              <a:ext uri="{FF2B5EF4-FFF2-40B4-BE49-F238E27FC236}">
                <a16:creationId xmlns:a16="http://schemas.microsoft.com/office/drawing/2014/main" id="{DD5FC8FA-A153-F7DB-567C-72326F490A21}"/>
              </a:ext>
            </a:extLst>
          </p:cNvPr>
          <p:cNvSpPr>
            <a:spLocks noGrp="1"/>
          </p:cNvSpPr>
          <p:nvPr>
            <p:ph type="title"/>
          </p:nvPr>
        </p:nvSpPr>
        <p:spPr>
          <a:xfrm>
            <a:off x="1143001" y="130629"/>
            <a:ext cx="9905998" cy="877077"/>
          </a:xfrm>
        </p:spPr>
        <p:txBody>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Ι. Βασικά πορίσματα της νομολογίας </a:t>
            </a:r>
            <a:endParaRPr lang="en-US"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44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76E48-5262-3CF4-305C-D6533B9209ED}"/>
              </a:ext>
            </a:extLst>
          </p:cNvPr>
          <p:cNvSpPr>
            <a:spLocks noGrp="1"/>
          </p:cNvSpPr>
          <p:nvPr>
            <p:ph type="title"/>
          </p:nvPr>
        </p:nvSpPr>
        <p:spPr>
          <a:xfrm>
            <a:off x="1141412" y="198080"/>
            <a:ext cx="9905998" cy="508946"/>
          </a:xfrm>
        </p:spPr>
        <p:txBody>
          <a:bodyPr/>
          <a:lstStyle/>
          <a:p>
            <a:pPr algn="ctr"/>
            <a:r>
              <a:rPr kumimoji="0" lang="el-GR"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ΙΑ. Δεσμευτικότητα των Σ.Δ.Λ.Α.Π. </a:t>
            </a:r>
            <a:endParaRPr lang="en-US" dirty="0"/>
          </a:p>
        </p:txBody>
      </p:sp>
      <p:sp>
        <p:nvSpPr>
          <p:cNvPr id="3" name="Θέση περιεχομένου 2">
            <a:extLst>
              <a:ext uri="{FF2B5EF4-FFF2-40B4-BE49-F238E27FC236}">
                <a16:creationId xmlns:a16="http://schemas.microsoft.com/office/drawing/2014/main" id="{FFB00757-FD1D-113F-56F8-609AA3EEDA55}"/>
              </a:ext>
            </a:extLst>
          </p:cNvPr>
          <p:cNvSpPr>
            <a:spLocks noGrp="1"/>
          </p:cNvSpPr>
          <p:nvPr>
            <p:ph idx="1"/>
          </p:nvPr>
        </p:nvSpPr>
        <p:spPr>
          <a:xfrm>
            <a:off x="1141411" y="776313"/>
            <a:ext cx="9905999" cy="5561860"/>
          </a:xfrm>
          <a:prstGeom prst="round2DiagRect">
            <a:avLst/>
          </a:prstGeom>
        </p:spPr>
        <p:txBody>
          <a:bodyPr>
            <a:normAutofit/>
          </a:bodyPr>
          <a:lstStyle/>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1000"/>
              </a:spcBef>
              <a:spcAft>
                <a:spcPts val="0"/>
              </a:spcAft>
              <a:buClrTx/>
              <a:buSzPct val="125000"/>
              <a:buNone/>
              <a:tabLst/>
              <a:defRPr/>
            </a:pPr>
            <a:endPar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1000"/>
              </a:spcBef>
              <a:spcAft>
                <a:spcPts val="0"/>
              </a:spcAft>
              <a:buClrTx/>
              <a:buSzPct val="125000"/>
              <a:buNone/>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auto" latinLnBrk="0" hangingPunct="1">
              <a:lnSpc>
                <a:spcPct val="120000"/>
              </a:lnSpc>
              <a:spcBef>
                <a:spcPts val="1000"/>
              </a:spcBef>
              <a:spcAft>
                <a:spcPts val="0"/>
              </a:spcAft>
              <a:buClrTx/>
              <a:buSzPct val="125000"/>
              <a:tabLst/>
              <a:defRPr/>
            </a:pPr>
            <a:endPar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Βέλος: Δεξιό 3">
            <a:extLst>
              <a:ext uri="{FF2B5EF4-FFF2-40B4-BE49-F238E27FC236}">
                <a16:creationId xmlns:a16="http://schemas.microsoft.com/office/drawing/2014/main" id="{F2573064-49A8-BA22-01B5-43F923F54D9E}"/>
              </a:ext>
            </a:extLst>
          </p:cNvPr>
          <p:cNvSpPr/>
          <p:nvPr/>
        </p:nvSpPr>
        <p:spPr>
          <a:xfrm>
            <a:off x="67734" y="128792"/>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13</a:t>
            </a:r>
            <a:endParaRPr lang="en-US" dirty="0">
              <a:solidFill>
                <a:schemeClr val="bg1"/>
              </a:solidFill>
            </a:endParaRPr>
          </a:p>
        </p:txBody>
      </p:sp>
      <p:sp>
        <p:nvSpPr>
          <p:cNvPr id="5" name="Ορθογώνιο: Στρογγύλεμα γωνιών 4">
            <a:extLst>
              <a:ext uri="{FF2B5EF4-FFF2-40B4-BE49-F238E27FC236}">
                <a16:creationId xmlns:a16="http://schemas.microsoft.com/office/drawing/2014/main" id="{C14FF0A6-A318-14B7-22CB-9275CC1DE2FC}"/>
              </a:ext>
            </a:extLst>
          </p:cNvPr>
          <p:cNvSpPr/>
          <p:nvPr/>
        </p:nvSpPr>
        <p:spPr>
          <a:xfrm>
            <a:off x="1363980" y="1120140"/>
            <a:ext cx="9532620" cy="1165860"/>
          </a:xfrm>
          <a:prstGeom prst="roundRect">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marR="0" lvl="0" algn="just" defTabSz="914400" rtl="0" eaLnBrk="1" fontAlgn="auto" latinLnBrk="0" hangingPunct="1">
              <a:lnSpc>
                <a:spcPct val="120000"/>
              </a:lnSpc>
              <a:spcBef>
                <a:spcPts val="1000"/>
              </a:spcBef>
              <a:spcAft>
                <a:spcPts val="0"/>
              </a:spcAft>
              <a:buClrTx/>
              <a:buSzPct val="125000"/>
              <a:tabLst/>
              <a:defRPr/>
            </a:pP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Τα Σ.Δ.Λ.Α.Π. αναπτύσσουν </a:t>
            </a:r>
            <a:r>
              <a:rPr kumimoji="0" lang="el-GR"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νομική δεσμευτικότητα </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και έχουν </a:t>
            </a:r>
            <a:r>
              <a:rPr kumimoji="0" lang="el-GR"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εκτελεστό χαρακτήρα, </a:t>
            </a:r>
            <a:r>
              <a:rPr kumimoji="0" lang="el-GR" sz="140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δηλαδή συνεπάγονται </a:t>
            </a:r>
            <a:r>
              <a:rPr kumimoji="0" lang="el-G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υποχρέωση επίτευξης των στόχων και εναρμόνισης οποιουδήποτε επιμέρους σχεδίου, έργου ή δραστηριότητας προς τις προβλέψεις του Σ.Δ.Λ.Α.Π. και του προγράμματος μέτρων (απόφαση ΔΕΕ της 1.7.2015 C-461/13, ΣτΕ 2462/2017).</a:t>
            </a:r>
          </a:p>
        </p:txBody>
      </p:sp>
      <p:sp>
        <p:nvSpPr>
          <p:cNvPr id="6" name="Διάγραμμα ροής: Εναλλακτική διεργασία 5">
            <a:extLst>
              <a:ext uri="{FF2B5EF4-FFF2-40B4-BE49-F238E27FC236}">
                <a16:creationId xmlns:a16="http://schemas.microsoft.com/office/drawing/2014/main" id="{7CF00559-1215-CD86-BBDB-BBEE2F86945B}"/>
              </a:ext>
            </a:extLst>
          </p:cNvPr>
          <p:cNvSpPr/>
          <p:nvPr/>
        </p:nvSpPr>
        <p:spPr>
          <a:xfrm>
            <a:off x="1363980" y="2484120"/>
            <a:ext cx="9532620" cy="2895600"/>
          </a:xfrm>
          <a:prstGeom prst="flowChartAlternateProcess">
            <a:avLst/>
          </a:prstGeom>
          <a:ln>
            <a:solidFill>
              <a:schemeClr val="bg1"/>
            </a:solidFill>
          </a:ln>
        </p:spPr>
        <p:style>
          <a:lnRef idx="1">
            <a:schemeClr val="accent5"/>
          </a:lnRef>
          <a:fillRef idx="2">
            <a:schemeClr val="accent5"/>
          </a:fillRef>
          <a:effectRef idx="1">
            <a:schemeClr val="accent5"/>
          </a:effectRef>
          <a:fontRef idx="minor">
            <a:schemeClr val="dk1"/>
          </a:fontRef>
        </p:style>
        <p:txBody>
          <a:bodyPr rtlCol="0" anchor="ctr"/>
          <a:lstStyle/>
          <a:p>
            <a:pPr>
              <a:tabLst>
                <a:tab pos="288925" algn="l"/>
              </a:tabLst>
            </a:pPr>
            <a:r>
              <a:rPr lang="el-GR" sz="14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1400" b="1" u="sng" kern="0" dirty="0">
                <a:solidFill>
                  <a:srgbClr val="000000"/>
                </a:solidFill>
                <a:latin typeface="Calibri" panose="020F0502020204030204" pitchFamily="34" charset="0"/>
                <a:ea typeface="Calibri" panose="020F0502020204030204" pitchFamily="34" charset="0"/>
                <a:cs typeface="Calibri" panose="020F0502020204030204" pitchFamily="34" charset="0"/>
              </a:rPr>
              <a:t>Υποχρεώσεις Διοίκησης:</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(ΣτΕ 2936/2017 7μ. </a:t>
            </a:r>
            <a:r>
              <a:rPr lang="el-GR" sz="14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σκ</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7 &amp;23, ΣτΕ 2462/2017 </a:t>
            </a:r>
            <a:r>
              <a:rPr lang="el-GR" sz="14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σκ</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11)</a:t>
            </a:r>
          </a:p>
          <a:p>
            <a:pPr algn="ctr">
              <a:tabLst>
                <a:tab pos="288925" algn="l"/>
              </a:tabLst>
            </a:pPr>
            <a:endParaRPr lang="el-GR" sz="1400" b="1" u="sng"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
            </a:pP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Να εκτελέσει τα βασικά και συμπληρωματικά μέτρα του Σ.Δ.Λ.Α.Π., ώστε να επιτευχθούν οι στόχοι του</a:t>
            </a:r>
          </a:p>
          <a:p>
            <a:pPr marL="285750" indent="-285750" algn="just">
              <a:buFont typeface="Wingdings" panose="05000000000000000000" pitchFamily="2" charset="2"/>
              <a:buChar char="§"/>
            </a:pP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Κατά την κατάρτιση άλλων σχεδίων και προγραμμάτων (π.χ. ανά </a:t>
            </a:r>
            <a:r>
              <a:rPr lang="el-GR" sz="14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υπολεκάνη</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τομέα, θέμα ή τύπο νερού), να συμμορφώνεται προς τις κατευθύνσεις του Σ.Δ.Λ.Α.Π., ώστε να μην τεθεί σε κίνδυνο η επίτευξη των στόχων που τίθενται με αυτό </a:t>
            </a:r>
          </a:p>
          <a:p>
            <a:pPr marL="285750" indent="-285750" algn="just">
              <a:buFont typeface="Wingdings" panose="05000000000000000000" pitchFamily="2" charset="2"/>
              <a:buChar char="§"/>
            </a:pP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Οι αιτήσεις για </a:t>
            </a:r>
            <a:r>
              <a:rPr lang="el-GR" sz="14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αδειοδότηση</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έργων που ενδέχεται να επηρεάσουν τα ύδατα, για την εκτέλεση έργου αξιοποίησης υδατικών πόρων ή χρήσης ύδατος εξετάζονται υπό το πρίσμα της εναρμόνισής τους με τους περιβαλλοντικούς στόχους του Σ.Δ.Λ.Α.Π. και του προγράμματος μέτρων</a:t>
            </a:r>
          </a:p>
          <a:p>
            <a:pPr marL="285750" indent="-285750" algn="just">
              <a:buFont typeface="Wingdings" panose="05000000000000000000" pitchFamily="2" charset="2"/>
              <a:buChar char="§"/>
            </a:pP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Υποχρεούται να αρνηθεί την </a:t>
            </a:r>
            <a:r>
              <a:rPr lang="el-GR" sz="140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αδειοδότηση</a:t>
            </a:r>
            <a:r>
              <a:rPr lang="el-GR" sz="1400" kern="0" dirty="0">
                <a:solidFill>
                  <a:srgbClr val="000000"/>
                </a:solidFill>
                <a:latin typeface="Calibri" panose="020F0502020204030204" pitchFamily="34" charset="0"/>
                <a:ea typeface="Calibri" panose="020F0502020204030204" pitchFamily="34" charset="0"/>
                <a:cs typeface="Calibri" panose="020F0502020204030204" pitchFamily="34" charset="0"/>
              </a:rPr>
              <a:t> έργου που αναμένεται να υποβαθμίσει την κατάσταση των υδάτων</a:t>
            </a:r>
          </a:p>
        </p:txBody>
      </p:sp>
    </p:spTree>
    <p:extLst>
      <p:ext uri="{BB962C8B-B14F-4D97-AF65-F5344CB8AC3E}">
        <p14:creationId xmlns:p14="http://schemas.microsoft.com/office/powerpoint/2010/main" val="107459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BDA6-045F-636C-A2CA-E25CAD4D5825}"/>
              </a:ext>
            </a:extLst>
          </p:cNvPr>
          <p:cNvSpPr>
            <a:spLocks noGrp="1"/>
          </p:cNvSpPr>
          <p:nvPr>
            <p:ph type="title"/>
          </p:nvPr>
        </p:nvSpPr>
        <p:spPr>
          <a:xfrm>
            <a:off x="1141413" y="618518"/>
            <a:ext cx="9905998" cy="748643"/>
          </a:xfrm>
        </p:spPr>
        <p:txBody>
          <a:bodyPr>
            <a:normAutofit/>
          </a:bodyPr>
          <a:lstStyle/>
          <a:p>
            <a:pPr algn="ctr"/>
            <a:r>
              <a:rPr lang="el-GR" sz="20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Συμμόρφωση της Ελλάδας προς την Οδηγία 2000/60/ΕΚ</a:t>
            </a:r>
            <a:endParaRPr lang="en-GB" sz="2000" dirty="0"/>
          </a:p>
        </p:txBody>
      </p:sp>
      <p:sp>
        <p:nvSpPr>
          <p:cNvPr id="3" name="Content Placeholder 2">
            <a:extLst>
              <a:ext uri="{FF2B5EF4-FFF2-40B4-BE49-F238E27FC236}">
                <a16:creationId xmlns:a16="http://schemas.microsoft.com/office/drawing/2014/main" id="{730F5AE1-971E-1E20-1FF8-EAA86E484AA1}"/>
              </a:ext>
            </a:extLst>
          </p:cNvPr>
          <p:cNvSpPr>
            <a:spLocks noGrp="1"/>
          </p:cNvSpPr>
          <p:nvPr>
            <p:ph idx="1"/>
          </p:nvPr>
        </p:nvSpPr>
        <p:spPr>
          <a:xfrm>
            <a:off x="1141412" y="1269507"/>
            <a:ext cx="9905999" cy="4521694"/>
          </a:xfrm>
        </p:spPr>
        <p:txBody>
          <a:bodyPr>
            <a:normAutofit/>
          </a:bodyPr>
          <a:lstStyle/>
          <a:p>
            <a:pPr>
              <a:buFont typeface="Wingdings" panose="05000000000000000000" pitchFamily="2" charset="2"/>
              <a:buChar char="Ø"/>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Η Ελλάδα μετέφερε εμπρόθεσμα τις διατάξεις της Οδηγίας στο εθνικό δίκαιο με τον ν. 3199/2003 με καταληκτική ημερομηνία έγκρισης των ΣΔΛΑΠ στις 22.12.2009.</a:t>
            </a:r>
          </a:p>
          <a:p>
            <a:pPr>
              <a:buFont typeface="Wingdings" panose="05000000000000000000" pitchFamily="2" charset="2"/>
              <a:buChar char="Ø"/>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Καταδίκη της Ελλάδας από το ΔΕΕ (Απόφαση της 19.4.2012, C-297/11) λόγω καθυστέρησης  στην κατάρτιση των Σ.Δ.Λ.Α.Π.</a:t>
            </a:r>
          </a:p>
          <a:p>
            <a:pPr>
              <a:buFont typeface="Wingdings" panose="05000000000000000000" pitchFamily="2" charset="2"/>
              <a:buChar char="Ø"/>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Τα πρώτα Σ.Δ.Λ.Α.Π. που εγκρίθηκαν το 2013, αφορούσαν στον 1ο Κύκλο Διαχείρισης (2009-2015). Η 1η Αναθεώρηση των Σχεδίων Διαχείρισης Λεκανών Απορροής Ποταμών που εγκρίθηκε το 2017, αφορούσε στον 2ο Κύκλο Διαχείρισης (2016-2021) και τα Σχέδια ισχύουν μέχρι την αναθεώρησή τους. Τα Σχέδια που θα καταρτισθούν με την 2η Αναθεώρηση των Σ.Δ.Λ.Α.Π. αφορούν στον 3ο Κύκλο Διαχείρισης (2021-2027). </a:t>
            </a:r>
          </a:p>
          <a:p>
            <a:pPr>
              <a:buFont typeface="Wingdings" panose="05000000000000000000" pitchFamily="2" charset="2"/>
              <a:buChar char="Ø"/>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Η 2η αναθεώρηση των Σ.Δ.Λ.Α.Π. είναι ήδη από τον Νοέμβριο 2023 σε διαδικασία διαβούλευσης </a:t>
            </a:r>
          </a:p>
          <a:p>
            <a:pPr marL="230188" lvl="1" indent="0">
              <a:buNone/>
            </a:pPr>
            <a:r>
              <a:rPr lang="el-GR" sz="1400" u="sng"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http://wfdver.ypeka.gr/en/management-plans-en/1revision-approved-management-plans-en/</a:t>
            </a:r>
            <a:endParaRPr lang="el-GR" sz="1400" u="sng"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Έχει διαμορφωθεί και λειτουργεί το Εθνικό Δίκτυο Παρακολούθησης της κατάστασης των υδάτων της χώρας. Τα αποτελέσματα το προγράμματος παρακολούθησης είναι διαθέσιμα στο κοινό σε ειδικό </a:t>
            </a:r>
            <a:r>
              <a:rPr lang="el-GR"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ιστότοπο</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 του Υπουργείου Περιβάλλοντος και Ενέργειας.</a:t>
            </a:r>
          </a:p>
          <a:p>
            <a:pPr marL="230188" lvl="1" indent="0">
              <a:buNone/>
            </a:pPr>
            <a:r>
              <a:rPr lang="el-GR" sz="1400" u="sng" dirty="0">
                <a:solidFill>
                  <a:schemeClr val="bg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http://nmwn.ypeka.gr/?q=en</a:t>
            </a: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400" dirty="0">
              <a:solidFill>
                <a:schemeClr val="bg1"/>
              </a:solidFill>
            </a:endParaRPr>
          </a:p>
        </p:txBody>
      </p:sp>
      <p:sp>
        <p:nvSpPr>
          <p:cNvPr id="4" name="Βέλος: Δεξιό 3">
            <a:extLst>
              <a:ext uri="{FF2B5EF4-FFF2-40B4-BE49-F238E27FC236}">
                <a16:creationId xmlns:a16="http://schemas.microsoft.com/office/drawing/2014/main" id="{347AD961-FDBF-A90B-33B2-3A9902CF4349}"/>
              </a:ext>
            </a:extLst>
          </p:cNvPr>
          <p:cNvSpPr/>
          <p:nvPr/>
        </p:nvSpPr>
        <p:spPr>
          <a:xfrm>
            <a:off x="0" y="669078"/>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311585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618518"/>
            <a:ext cx="9905998" cy="997218"/>
          </a:xfrm>
        </p:spPr>
        <p:txBody>
          <a:bodyPr>
            <a:normAutofit/>
          </a:bodyPr>
          <a:lstStyle/>
          <a:p>
            <a:pPr algn="ct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Ιδιοκτησιακό καθεστώς υδάτων </a:t>
            </a:r>
            <a:endParaRPr lang="el-GR" sz="20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1411550" y="1544715"/>
            <a:ext cx="8966445" cy="4694767"/>
          </a:xfrm>
        </p:spPr>
        <p:txBody>
          <a:bodyPr>
            <a:normAutofit fontScale="32500" lnSpcReduction="20000"/>
          </a:bodyPr>
          <a:lstStyle/>
          <a:p>
            <a:pPr>
              <a:lnSpc>
                <a:spcPct val="170000"/>
              </a:lnSpc>
            </a:pPr>
            <a:endParaRPr lang="el-GR" sz="4300" b="1" dirty="0">
              <a:solidFill>
                <a:schemeClr val="bg1"/>
              </a:solidFill>
              <a:latin typeface="Calibri" panose="020F0502020204030204" pitchFamily="34" charset="0"/>
              <a:cs typeface="Calibri" panose="020F0502020204030204" pitchFamily="34" charset="0"/>
            </a:endParaRP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Άρθρο 967 Αστικός Κώδικας</a:t>
            </a:r>
            <a:r>
              <a:rPr lang="en-US" sz="4300" b="1" dirty="0">
                <a:solidFill>
                  <a:schemeClr val="bg1"/>
                </a:solidFill>
                <a:latin typeface="Calibri" panose="020F0502020204030204" pitchFamily="34" charset="0"/>
                <a:cs typeface="Calibri" panose="020F0502020204030204" pitchFamily="34" charset="0"/>
              </a:rPr>
              <a:t>: </a:t>
            </a:r>
            <a:r>
              <a:rPr lang="el-GR" sz="4300" dirty="0">
                <a:solidFill>
                  <a:schemeClr val="bg1"/>
                </a:solidFill>
                <a:latin typeface="Calibri" panose="020F0502020204030204" pitchFamily="34" charset="0"/>
                <a:cs typeface="Calibri" panose="020F0502020204030204" pitchFamily="34" charset="0"/>
              </a:rPr>
              <a:t>«Πράγματα κοινής χρήσης είναι </a:t>
            </a:r>
            <a:r>
              <a:rPr lang="el-GR" sz="4300" b="1" u="sng" dirty="0">
                <a:solidFill>
                  <a:schemeClr val="bg1"/>
                </a:solidFill>
                <a:latin typeface="Calibri" panose="020F0502020204030204" pitchFamily="34" charset="0"/>
                <a:cs typeface="Calibri" panose="020F0502020204030204" pitchFamily="34" charset="0"/>
              </a:rPr>
              <a:t>ιδίως τα νερά με ελεύθερη και αέναη ροή,</a:t>
            </a:r>
            <a:r>
              <a:rPr lang="el-GR" sz="4300" dirty="0">
                <a:solidFill>
                  <a:schemeClr val="bg1"/>
                </a:solidFill>
                <a:latin typeface="Calibri" panose="020F0502020204030204" pitchFamily="34" charset="0"/>
                <a:cs typeface="Calibri" panose="020F0502020204030204" pitchFamily="34" charset="0"/>
              </a:rPr>
              <a:t> οι δρόμοι, οι πλατείες, οι γιαλοί, τα λιμάνια και οι όρμοι, οι όχθες πλεύσιμων ποταμών, οι μεγάλες λίμνες και οι όχθες τους.»</a:t>
            </a:r>
            <a:endParaRPr lang="el-GR" sz="4300" b="1" dirty="0">
              <a:solidFill>
                <a:schemeClr val="bg1"/>
              </a:solidFill>
              <a:latin typeface="Calibri" panose="020F0502020204030204" pitchFamily="34" charset="0"/>
              <a:cs typeface="Calibri" panose="020F0502020204030204" pitchFamily="34" charset="0"/>
            </a:endParaRP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Οδηγία 2000/60: </a:t>
            </a:r>
            <a:r>
              <a:rPr lang="el-GR" sz="4300" dirty="0">
                <a:solidFill>
                  <a:schemeClr val="bg1"/>
                </a:solidFill>
                <a:latin typeface="Calibri" panose="020F0502020204030204" pitchFamily="34" charset="0"/>
                <a:cs typeface="Calibri" panose="020F0502020204030204" pitchFamily="34" charset="0"/>
              </a:rPr>
              <a:t>«Το ύδωρ δεν είναι εμπορικό προϊόν όπως όλα το άλλα, αλλά αποτελεί κληρονομιά που πρέπει να προστατεύεται και να τυγχάνει της κατάλλη­λης μεταχείρισης». </a:t>
            </a: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Διεύθυνση Υδάτων Αποκεντρωμένης Διοίκησης: </a:t>
            </a:r>
            <a:r>
              <a:rPr lang="el-GR" sz="4300" dirty="0">
                <a:solidFill>
                  <a:schemeClr val="bg1"/>
                </a:solidFill>
                <a:latin typeface="Calibri" panose="020F0502020204030204" pitchFamily="34" charset="0"/>
                <a:cs typeface="Calibri" panose="020F0502020204030204" pitchFamily="34" charset="0"/>
              </a:rPr>
              <a:t>Αρμόδιο όργανο έκδοσης αδει­ών χρήσης νερού και εκτέλεσης έργων </a:t>
            </a:r>
            <a:r>
              <a:rPr lang="el-GR" sz="4300" b="1" dirty="0">
                <a:solidFill>
                  <a:schemeClr val="bg1"/>
                </a:solidFill>
                <a:latin typeface="Calibri" panose="020F0502020204030204" pitchFamily="34" charset="0"/>
                <a:cs typeface="Calibri" panose="020F0502020204030204" pitchFamily="34" charset="0"/>
              </a:rPr>
              <a:t>(ν. 3199/2003)</a:t>
            </a:r>
            <a:r>
              <a:rPr lang="el-GR" sz="4300" dirty="0">
                <a:solidFill>
                  <a:schemeClr val="bg1"/>
                </a:solidFill>
                <a:latin typeface="Calibri" panose="020F0502020204030204" pitchFamily="34" charset="0"/>
                <a:cs typeface="Calibri" panose="020F0502020204030204" pitchFamily="34" charset="0"/>
              </a:rPr>
              <a:t>, μη λήψη άδειας/παράβαση νόμου συνιστά ποινικό αδίκημα</a:t>
            </a:r>
          </a:p>
          <a:p>
            <a:pPr algn="just">
              <a:lnSpc>
                <a:spcPct val="170000"/>
              </a:lnSpc>
            </a:pPr>
            <a:r>
              <a:rPr lang="el-GR" sz="4300" b="1" dirty="0">
                <a:solidFill>
                  <a:schemeClr val="bg1"/>
                </a:solidFill>
                <a:latin typeface="Calibri" panose="020F0502020204030204" pitchFamily="34" charset="0"/>
                <a:cs typeface="Calibri" panose="020F0502020204030204" pitchFamily="34" charset="0"/>
              </a:rPr>
              <a:t>Άρθρο 10 παρ. 1 ν . 3199/2003: </a:t>
            </a:r>
            <a:r>
              <a:rPr lang="el-GR" sz="4300" dirty="0">
                <a:solidFill>
                  <a:schemeClr val="bg1"/>
                </a:solidFill>
                <a:latin typeface="Calibri" panose="020F0502020204030204" pitchFamily="34" charset="0"/>
                <a:cs typeface="Calibri" panose="020F0502020204030204" pitchFamily="34" charset="0"/>
              </a:rPr>
              <a:t> «Οι χρήσεις υδάτων διακρίνονται σε ύδρευ­ση, άρδευση, βιομηχανική χρήση, ενεργειακή χρήση και χρήση για αναψυχή.  Η χρήση για ύδρευση έχει προτεραιότητα, ως προς την πο­σότητα και την ποιότητα, έναντι κάθε άλλης χρήσης»</a:t>
            </a:r>
          </a:p>
          <a:p>
            <a:pPr algn="just">
              <a:lnSpc>
                <a:spcPct val="170000"/>
              </a:lnSpc>
            </a:pPr>
            <a:r>
              <a:rPr lang="el-GR" sz="4300" dirty="0">
                <a:solidFill>
                  <a:schemeClr val="bg1"/>
                </a:solidFill>
                <a:latin typeface="Calibri" panose="020F0502020204030204" pitchFamily="34" charset="0"/>
                <a:cs typeface="Calibri" panose="020F0502020204030204" pitchFamily="34" charset="0"/>
              </a:rPr>
              <a:t>Νερό όχι εμπορικό προϊόν </a:t>
            </a:r>
            <a:r>
              <a:rPr lang="en-US" sz="4300" dirty="0">
                <a:solidFill>
                  <a:schemeClr val="bg1"/>
                </a:solidFill>
                <a:latin typeface="Calibri" panose="020F0502020204030204" pitchFamily="34" charset="0"/>
                <a:cs typeface="Calibri" panose="020F0502020204030204" pitchFamily="34" charset="0"/>
                <a:sym typeface="Wingdings" panose="05000000000000000000" pitchFamily="2" charset="2"/>
              </a:rPr>
              <a:t></a:t>
            </a:r>
            <a:r>
              <a:rPr lang="el-GR" sz="4300" dirty="0">
                <a:solidFill>
                  <a:schemeClr val="bg1"/>
                </a:solidFill>
                <a:latin typeface="Calibri" panose="020F0502020204030204" pitchFamily="34" charset="0"/>
                <a:cs typeface="Calibri" panose="020F0502020204030204" pitchFamily="34" charset="0"/>
              </a:rPr>
              <a:t>  απαγορεύεται η διάθεσή του με αντάλλαγμα σε τρίτους για αρδευτική χρήση (αν το αντάλλαγμα δεν δηλώνεται στην αρμόδια Δ.Ο.Υ  συνιστά και φορολογικό αδίκημα)</a:t>
            </a:r>
          </a:p>
          <a:p>
            <a:pPr algn="just"/>
            <a:endParaRPr lang="el-GR" dirty="0"/>
          </a:p>
        </p:txBody>
      </p:sp>
      <p:sp>
        <p:nvSpPr>
          <p:cNvPr id="4" name="Βέλος: Δεξιό 3">
            <a:extLst>
              <a:ext uri="{FF2B5EF4-FFF2-40B4-BE49-F238E27FC236}">
                <a16:creationId xmlns:a16="http://schemas.microsoft.com/office/drawing/2014/main" id="{EF974E5E-F10D-78C4-AE47-51F4BF96E670}"/>
              </a:ext>
            </a:extLst>
          </p:cNvPr>
          <p:cNvSpPr/>
          <p:nvPr/>
        </p:nvSpPr>
        <p:spPr>
          <a:xfrm>
            <a:off x="0" y="128792"/>
            <a:ext cx="1301865"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1618569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93128" y="304800"/>
            <a:ext cx="7024744" cy="1066800"/>
          </a:xfrm>
        </p:spPr>
        <p:txBody>
          <a:bodyPr>
            <a:normAutofit/>
          </a:bodyPr>
          <a:lstStyle/>
          <a:p>
            <a:pPr algn="ct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Ιδιοκτησιακό καθεστώς υδάτων - νομολογία</a:t>
            </a:r>
            <a:endParaRPr lang="el-GR" sz="20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p:cNvSpPr>
            <a:spLocks noGrp="1"/>
          </p:cNvSpPr>
          <p:nvPr>
            <p:ph idx="1"/>
          </p:nvPr>
        </p:nvSpPr>
        <p:spPr>
          <a:xfrm>
            <a:off x="1771650" y="1600199"/>
            <a:ext cx="9372600" cy="5076825"/>
          </a:xfrm>
        </p:spPr>
        <p:txBody>
          <a:bodyPr>
            <a:normAutofit/>
          </a:bodyPr>
          <a:lstStyle/>
          <a:p>
            <a:pPr algn="just"/>
            <a:r>
              <a:rPr lang="el-GR" sz="1400" dirty="0">
                <a:solidFill>
                  <a:schemeClr val="bg1"/>
                </a:solidFill>
                <a:latin typeface="Calibri" panose="020F0502020204030204" pitchFamily="34" charset="0"/>
                <a:cs typeface="Calibri" panose="020F0502020204030204" pitchFamily="34" charset="0"/>
              </a:rPr>
              <a:t>Μεταξύ των πραγμάτων κοινής χρήσεως περιλαμβάνονται και τα ελευθέρως και αδιακόπως ρέοντα ύδατα, ήτοι τα μη διοχετευόμενα και τα μη βρόχινα ύδατα. </a:t>
            </a:r>
            <a:r>
              <a:rPr lang="el-GR" sz="1400" b="1" dirty="0">
                <a:solidFill>
                  <a:schemeClr val="bg1"/>
                </a:solidFill>
                <a:latin typeface="Calibri" panose="020F0502020204030204" pitchFamily="34" charset="0"/>
                <a:cs typeface="Calibri" panose="020F0502020204030204" pitchFamily="34" charset="0"/>
              </a:rPr>
              <a:t>Αντιθέτως, όταν το ύδωρ εξέρχεται εκ της πηγής και δεν ρέει ελευθέρως και με αέναη ροή σε κοίτη, αλλά σε μικρή ποσότητα, δεν είναι κοινής χρήσεως. </a:t>
            </a:r>
            <a:r>
              <a:rPr lang="el-GR" sz="1400" dirty="0">
                <a:solidFill>
                  <a:schemeClr val="bg1"/>
                </a:solidFill>
                <a:latin typeface="Calibri" panose="020F0502020204030204" pitchFamily="34" charset="0"/>
                <a:cs typeface="Calibri" panose="020F0502020204030204" pitchFamily="34" charset="0"/>
              </a:rPr>
              <a:t>Οι υπόγειες φλέβες οι οποίες φθάνουν έως την επιφάνεια του εδάφους ή τα υπόγεια ύδατα που συγκεντρώνονται λόγω των πτυχώσεων των πετρωμάτων και κατόπιν εξέρχονται στην επιφάνεια, είναι μέρος του εδάφους </a:t>
            </a:r>
            <a:r>
              <a:rPr lang="el-GR" sz="1400" b="1" dirty="0">
                <a:solidFill>
                  <a:schemeClr val="bg1"/>
                </a:solidFill>
                <a:latin typeface="Calibri" panose="020F0502020204030204" pitchFamily="34" charset="0"/>
                <a:cs typeface="Calibri" panose="020F0502020204030204" pitchFamily="34" charset="0"/>
              </a:rPr>
              <a:t>και ανήκουν στον κύριο αυτού</a:t>
            </a:r>
            <a:r>
              <a:rPr lang="el-GR" sz="1400" dirty="0">
                <a:solidFill>
                  <a:schemeClr val="bg1"/>
                </a:solidFill>
                <a:latin typeface="Calibri" panose="020F0502020204030204" pitchFamily="34" charset="0"/>
                <a:cs typeface="Calibri" panose="020F0502020204030204" pitchFamily="34" charset="0"/>
              </a:rPr>
              <a:t>. (</a:t>
            </a:r>
            <a:r>
              <a:rPr lang="el-GR" sz="1400" dirty="0" err="1">
                <a:solidFill>
                  <a:schemeClr val="bg1"/>
                </a:solidFill>
                <a:latin typeface="Calibri" panose="020F0502020204030204" pitchFamily="34" charset="0"/>
                <a:cs typeface="Calibri" panose="020F0502020204030204" pitchFamily="34" charset="0"/>
              </a:rPr>
              <a:t>ΕφΑθ</a:t>
            </a:r>
            <a:r>
              <a:rPr lang="el-GR" sz="1400" dirty="0">
                <a:solidFill>
                  <a:schemeClr val="bg1"/>
                </a:solidFill>
                <a:latin typeface="Calibri" panose="020F0502020204030204" pitchFamily="34" charset="0"/>
                <a:cs typeface="Calibri" panose="020F0502020204030204" pitchFamily="34" charset="0"/>
              </a:rPr>
              <a:t> 4326/2006,)</a:t>
            </a:r>
          </a:p>
          <a:p>
            <a:pPr algn="just"/>
            <a:r>
              <a:rPr lang="el-GR" sz="1400" b="1" dirty="0">
                <a:solidFill>
                  <a:schemeClr val="bg1"/>
                </a:solidFill>
                <a:latin typeface="Calibri" panose="020F0502020204030204" pitchFamily="34" charset="0"/>
                <a:cs typeface="Calibri" panose="020F0502020204030204" pitchFamily="34" charset="0"/>
              </a:rPr>
              <a:t>Τα νερά που βρίσκονται κάτω από το έδαφος ενός ακινήτου και μάλιστα σε τέτοιο βάθος, ώστε να υπάγονται σε υδροφόρο ορίζοντα που εκτείνεται σε μεγάλες αποστάσεις και καλύπτει πολλές ιδιοκτησίες δεν μπορούν να θεωρηθούν προϊόντα του ακινήτου, (Εφ. Λαρ. 121/03, </a:t>
            </a:r>
            <a:r>
              <a:rPr lang="el-GR" sz="1400" b="1" dirty="0" err="1">
                <a:solidFill>
                  <a:schemeClr val="bg1"/>
                </a:solidFill>
                <a:latin typeface="Calibri" panose="020F0502020204030204" pitchFamily="34" charset="0"/>
                <a:cs typeface="Calibri" panose="020F0502020204030204" pitchFamily="34" charset="0"/>
              </a:rPr>
              <a:t>ΠΠΑθ</a:t>
            </a:r>
            <a:r>
              <a:rPr lang="el-GR" sz="1400" b="1" dirty="0">
                <a:solidFill>
                  <a:schemeClr val="bg1"/>
                </a:solidFill>
                <a:latin typeface="Calibri" panose="020F0502020204030204" pitchFamily="34" charset="0"/>
                <a:cs typeface="Calibri" panose="020F0502020204030204" pitchFamily="34" charset="0"/>
              </a:rPr>
              <a:t> 4530/2010)</a:t>
            </a:r>
          </a:p>
          <a:p>
            <a:pPr marL="68580" indent="0" algn="just">
              <a:buNone/>
            </a:pPr>
            <a:endParaRPr lang="el-GR" sz="1400" dirty="0">
              <a:latin typeface="Times New Roman" panose="02020603050405020304" pitchFamily="18" charset="0"/>
              <a:cs typeface="Times New Roman" panose="02020603050405020304" pitchFamily="18" charset="0"/>
            </a:endParaRP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260" y="4693330"/>
            <a:ext cx="2991775" cy="167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Βέλος: Δεξιό 3">
            <a:extLst>
              <a:ext uri="{FF2B5EF4-FFF2-40B4-BE49-F238E27FC236}">
                <a16:creationId xmlns:a16="http://schemas.microsoft.com/office/drawing/2014/main" id="{7545EDAC-EB34-FBE6-6AB7-641B2CE72B80}"/>
              </a:ext>
            </a:extLst>
          </p:cNvPr>
          <p:cNvSpPr/>
          <p:nvPr/>
        </p:nvSpPr>
        <p:spPr>
          <a:xfrm>
            <a:off x="0" y="128792"/>
            <a:ext cx="1301865"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366527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60C18F-D02A-B906-3464-FB487067F207}"/>
              </a:ext>
            </a:extLst>
          </p:cNvPr>
          <p:cNvSpPr>
            <a:spLocks noGrp="1"/>
          </p:cNvSpPr>
          <p:nvPr>
            <p:ph idx="1"/>
          </p:nvPr>
        </p:nvSpPr>
        <p:spPr/>
        <p:txBody>
          <a:bodyPr>
            <a:normAutofit/>
          </a:bodyPr>
          <a:lstStyle/>
          <a:p>
            <a:pPr marL="0" indent="0">
              <a:buNone/>
            </a:pPr>
            <a:r>
              <a:rPr lang="el-GR" sz="20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ΕΥΧΑΡΙΣΤΩ ΓΙΑ ΤΗΝ ΠΡΟΣΟΧΗ ΣΑΣ</a:t>
            </a:r>
            <a:endParaRPr lang="en-US" sz="2000" b="1"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Βέλος: Δεξιό 4">
            <a:extLst>
              <a:ext uri="{FF2B5EF4-FFF2-40B4-BE49-F238E27FC236}">
                <a16:creationId xmlns:a16="http://schemas.microsoft.com/office/drawing/2014/main" id="{81BE0C88-4D32-1615-DC92-1D44426605C3}"/>
              </a:ext>
            </a:extLst>
          </p:cNvPr>
          <p:cNvSpPr/>
          <p:nvPr/>
        </p:nvSpPr>
        <p:spPr>
          <a:xfrm>
            <a:off x="0" y="62762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15</a:t>
            </a:r>
            <a:endParaRPr lang="en-US" dirty="0">
              <a:solidFill>
                <a:schemeClr val="bg1"/>
              </a:solidFill>
            </a:endParaRPr>
          </a:p>
        </p:txBody>
      </p:sp>
    </p:spTree>
    <p:extLst>
      <p:ext uri="{BB962C8B-B14F-4D97-AF65-F5344CB8AC3E}">
        <p14:creationId xmlns:p14="http://schemas.microsoft.com/office/powerpoint/2010/main" val="10999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789C-F314-3FAD-E8AB-3A21BADF4D2B}"/>
              </a:ext>
            </a:extLst>
          </p:cNvPr>
          <p:cNvSpPr>
            <a:spLocks noGrp="1"/>
          </p:cNvSpPr>
          <p:nvPr>
            <p:ph type="title"/>
          </p:nvPr>
        </p:nvSpPr>
        <p:spPr>
          <a:xfrm>
            <a:off x="1141413" y="545978"/>
            <a:ext cx="9905998" cy="757889"/>
          </a:xfrm>
        </p:spPr>
        <p:txBody>
          <a:bodyPr>
            <a:normAutofit fontScale="90000"/>
          </a:bodyPr>
          <a:lstStyle/>
          <a:p>
            <a:pPr algn="ctr"/>
            <a:r>
              <a:rPr lang="el-GR" sz="1800" b="1" cap="none" dirty="0">
                <a:solidFill>
                  <a:schemeClr val="bg1"/>
                </a:solidFill>
                <a:latin typeface="Calibri" panose="020F0502020204030204" pitchFamily="34" charset="0"/>
                <a:ea typeface="+mn-ea"/>
                <a:cs typeface="Calibri" panose="020F0502020204030204" pitchFamily="34" charset="0"/>
              </a:rPr>
              <a:t>Α. Ιστορική αναδρομή</a:t>
            </a:r>
            <a:br>
              <a:rPr lang="el-GR" sz="1800" b="1" cap="none" dirty="0">
                <a:solidFill>
                  <a:schemeClr val="bg1"/>
                </a:solidFill>
                <a:latin typeface="Calibri" panose="020F0502020204030204" pitchFamily="34" charset="0"/>
                <a:ea typeface="+mn-ea"/>
                <a:cs typeface="Calibri" panose="020F0502020204030204" pitchFamily="34" charset="0"/>
              </a:rPr>
            </a:br>
            <a:r>
              <a:rPr lang="el-GR" sz="1800" b="1" cap="none" dirty="0">
                <a:solidFill>
                  <a:schemeClr val="bg1"/>
                </a:solidFill>
                <a:latin typeface="Calibri" panose="020F0502020204030204" pitchFamily="34" charset="0"/>
                <a:ea typeface="+mn-ea"/>
                <a:cs typeface="Calibri" panose="020F0502020204030204" pitchFamily="34" charset="0"/>
              </a:rPr>
              <a:t>(Η περίοδος πριν από την Οδηγία 2000/60 και τον ν. 3199/2003)</a:t>
            </a:r>
            <a:br>
              <a:rPr lang="el-GR" sz="1800" b="1" cap="none" dirty="0">
                <a:solidFill>
                  <a:schemeClr val="bg1"/>
                </a:solidFill>
                <a:latin typeface="Calibri" panose="020F0502020204030204" pitchFamily="34" charset="0"/>
                <a:ea typeface="+mn-ea"/>
                <a:cs typeface="Calibri" panose="020F0502020204030204" pitchFamily="34" charset="0"/>
              </a:rPr>
            </a:br>
            <a:endParaRPr lang="en-GB" sz="1800" dirty="0"/>
          </a:p>
        </p:txBody>
      </p:sp>
      <p:sp>
        <p:nvSpPr>
          <p:cNvPr id="3" name="Content Placeholder 2">
            <a:extLst>
              <a:ext uri="{FF2B5EF4-FFF2-40B4-BE49-F238E27FC236}">
                <a16:creationId xmlns:a16="http://schemas.microsoft.com/office/drawing/2014/main" id="{BA033396-7418-63D1-326B-E287235F5FD2}"/>
              </a:ext>
            </a:extLst>
          </p:cNvPr>
          <p:cNvSpPr>
            <a:spLocks noGrp="1"/>
          </p:cNvSpPr>
          <p:nvPr>
            <p:ph idx="1"/>
          </p:nvPr>
        </p:nvSpPr>
        <p:spPr>
          <a:xfrm>
            <a:off x="1141412" y="1303866"/>
            <a:ext cx="9905999" cy="5407651"/>
          </a:xfrm>
        </p:spPr>
        <p:txBody>
          <a:bodyPr/>
          <a:lstStyle/>
          <a:p>
            <a:pPr algn="just">
              <a:lnSpc>
                <a:spcPct val="100000"/>
              </a:lnSpc>
              <a:spcBef>
                <a:spcPct val="20000"/>
              </a:spcBef>
              <a:buSzPct val="76000"/>
              <a:buFont typeface="Calibri" panose="020F0502020204030204" pitchFamily="34" charset="0"/>
              <a:buChar char="•"/>
              <a:defRPr/>
            </a:pPr>
            <a:r>
              <a:rPr lang="el-GR" sz="1400" dirty="0">
                <a:solidFill>
                  <a:schemeClr val="bg1"/>
                </a:solidFill>
                <a:latin typeface="Calibri" panose="020F0502020204030204" pitchFamily="34" charset="0"/>
                <a:cs typeface="Calibri" panose="020F0502020204030204" pitchFamily="34" charset="0"/>
              </a:rPr>
              <a:t>Ν. 1739/1987 «Διαχείριση των υδατικών πόρων και άλλες διατάξεις» (Α' 201/1987).</a:t>
            </a:r>
          </a:p>
          <a:p>
            <a:pPr algn="just">
              <a:lnSpc>
                <a:spcPct val="100000"/>
              </a:lnSpc>
              <a:spcBef>
                <a:spcPct val="20000"/>
              </a:spcBef>
              <a:buSzPct val="76000"/>
              <a:defRPr/>
            </a:pPr>
            <a:r>
              <a:rPr lang="el-GR" sz="1400" dirty="0">
                <a:solidFill>
                  <a:schemeClr val="bg1"/>
                </a:solidFill>
                <a:latin typeface="Calibri" panose="020F0502020204030204" pitchFamily="34" charset="0"/>
                <a:cs typeface="Calibri" panose="020F0502020204030204" pitchFamily="34" charset="0"/>
              </a:rPr>
              <a:t>Η νομοθεσία για τα νερά ως απαρχή του δικαίου περιβάλλοντος (ακόμη και πριν από τη νομοθεσία για την Περιβαλλοντική Εκτίμηση, ύπαρξη νομοθεσίας για τα νερά) </a:t>
            </a: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400"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r>
              <a:rPr lang="el-GR" sz="1400" b="1" dirty="0">
                <a:solidFill>
                  <a:schemeClr val="bg1"/>
                </a:solidFill>
                <a:latin typeface="Calibri" panose="020F0502020204030204" pitchFamily="34" charset="0"/>
                <a:cs typeface="Calibri" panose="020F0502020204030204" pitchFamily="34" charset="0"/>
              </a:rPr>
              <a:t>   </a:t>
            </a:r>
            <a:endParaRPr lang="el-GR" sz="1400" b="1" u="sng"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lvl="0" indent="0" algn="just">
              <a:lnSpc>
                <a:spcPct val="100000"/>
              </a:lnSpc>
              <a:spcBef>
                <a:spcPct val="20000"/>
              </a:spcBef>
              <a:buClr>
                <a:srgbClr val="FF6700"/>
              </a:buClr>
              <a:buSzPct val="76000"/>
              <a:buNone/>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100" dirty="0">
              <a:solidFill>
                <a:schemeClr val="bg1"/>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pPr marL="0" marR="0" lvl="0" indent="0" algn="just" defTabSz="914400" rtl="0" eaLnBrk="1" fontAlgn="auto" latinLnBrk="0" hangingPunct="1">
              <a:lnSpc>
                <a:spcPct val="100000"/>
              </a:lnSpc>
              <a:spcBef>
                <a:spcPct val="20000"/>
              </a:spcBef>
              <a:spcAft>
                <a:spcPts val="0"/>
              </a:spcAft>
              <a:buClr>
                <a:srgbClr val="FF6700"/>
              </a:buClr>
              <a:buSzPct val="76000"/>
              <a:buFont typeface="Wingdings 2" pitchFamily="18" charset="2"/>
              <a:buNone/>
              <a:tabLst/>
              <a:defRPr/>
            </a:pPr>
            <a:endParaRPr lang="el-GR" sz="1600" dirty="0">
              <a:solidFill>
                <a:schemeClr val="dk1"/>
              </a:solidFill>
              <a:latin typeface="Calibri" panose="020F0502020204030204" pitchFamily="34" charset="0"/>
            </a:endParaRPr>
          </a:p>
          <a:p>
            <a:endParaRPr lang="en-GB" dirty="0"/>
          </a:p>
        </p:txBody>
      </p:sp>
      <p:sp>
        <p:nvSpPr>
          <p:cNvPr id="8" name="Βέλος: Δεξιό 4">
            <a:extLst>
              <a:ext uri="{FF2B5EF4-FFF2-40B4-BE49-F238E27FC236}">
                <a16:creationId xmlns:a16="http://schemas.microsoft.com/office/drawing/2014/main" id="{EF149230-F126-E6A6-EEEB-947963C84E39}"/>
              </a:ext>
            </a:extLst>
          </p:cNvPr>
          <p:cNvSpPr/>
          <p:nvPr/>
        </p:nvSpPr>
        <p:spPr>
          <a:xfrm>
            <a:off x="0" y="643802"/>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2</a:t>
            </a:r>
            <a:endParaRPr lang="en-US" dirty="0">
              <a:solidFill>
                <a:schemeClr val="bg1"/>
              </a:solidFill>
            </a:endParaRPr>
          </a:p>
        </p:txBody>
      </p:sp>
      <p:sp>
        <p:nvSpPr>
          <p:cNvPr id="6" name="Rectangle: Rounded Corners 5">
            <a:extLst>
              <a:ext uri="{FF2B5EF4-FFF2-40B4-BE49-F238E27FC236}">
                <a16:creationId xmlns:a16="http://schemas.microsoft.com/office/drawing/2014/main" id="{0610CE5E-AEBC-967B-CA30-B533F1045F7F}"/>
              </a:ext>
            </a:extLst>
          </p:cNvPr>
          <p:cNvSpPr/>
          <p:nvPr/>
        </p:nvSpPr>
        <p:spPr>
          <a:xfrm>
            <a:off x="1234131" y="2578296"/>
            <a:ext cx="3195962" cy="88776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effectLst/>
                <a:latin typeface="Calibri" panose="020F0502020204030204" pitchFamily="34" charset="0"/>
                <a:ea typeface="Times New Roman" panose="02020603050405020304" pitchFamily="18" charset="0"/>
              </a:rPr>
              <a:t>Ανάθεση αρμοδιότητας στο τότε Υπουργείο Βιομηχανίας, Ενέργειας και Τεχνολογίας </a:t>
            </a:r>
            <a:endParaRPr lang="en-GB" sz="1400" dirty="0"/>
          </a:p>
        </p:txBody>
      </p:sp>
      <p:sp>
        <p:nvSpPr>
          <p:cNvPr id="10" name="Rectangle: Rounded Corners 9">
            <a:extLst>
              <a:ext uri="{FF2B5EF4-FFF2-40B4-BE49-F238E27FC236}">
                <a16:creationId xmlns:a16="http://schemas.microsoft.com/office/drawing/2014/main" id="{FED7E49A-C349-2ECE-F15F-E7C3A4A2BFD1}"/>
              </a:ext>
            </a:extLst>
          </p:cNvPr>
          <p:cNvSpPr/>
          <p:nvPr/>
        </p:nvSpPr>
        <p:spPr>
          <a:xfrm>
            <a:off x="1305017" y="3808519"/>
            <a:ext cx="3195962" cy="7634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rPr>
              <a:t>Το νερό αποτελεί φυσικό αγαθό για την ικανοποίηση κοινωνικών αναγκών</a:t>
            </a:r>
            <a:endParaRPr lang="en-GB" sz="1400" dirty="0">
              <a:latin typeface="Calibri" panose="020F0502020204030204" pitchFamily="34" charset="0"/>
            </a:endParaRPr>
          </a:p>
        </p:txBody>
      </p:sp>
      <p:sp>
        <p:nvSpPr>
          <p:cNvPr id="12" name="Rectangle: Rounded Corners 11">
            <a:extLst>
              <a:ext uri="{FF2B5EF4-FFF2-40B4-BE49-F238E27FC236}">
                <a16:creationId xmlns:a16="http://schemas.microsoft.com/office/drawing/2014/main" id="{7391F171-15A2-3A67-E51F-4A9C1BD3543A}"/>
              </a:ext>
            </a:extLst>
          </p:cNvPr>
          <p:cNvSpPr/>
          <p:nvPr/>
        </p:nvSpPr>
        <p:spPr>
          <a:xfrm>
            <a:off x="7057748" y="4891594"/>
            <a:ext cx="3284736" cy="14204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 </a:t>
            </a:r>
            <a:r>
              <a:rPr lang="el-GR" sz="1400" dirty="0">
                <a:latin typeface="Calibri" panose="020F0502020204030204" pitchFamily="34" charset="0"/>
                <a:cs typeface="Calibri" panose="020F0502020204030204" pitchFamily="34" charset="0"/>
              </a:rPr>
              <a:t>Η εκτέλεση έργου αξιοποίησης υδατικών πόρων  επιτρέπεται εφόσον αυτό εντάσσεται</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ή  εναρμονίζεται  με  τα  ισχύοντα  προγράμματα ανάπτυξης των υδατικών      πόρων</a:t>
            </a:r>
            <a:r>
              <a:rPr lang="el-GR" sz="1400" dirty="0"/>
              <a:t>.</a:t>
            </a:r>
            <a:endParaRPr lang="en-GB" sz="1400" dirty="0"/>
          </a:p>
        </p:txBody>
      </p:sp>
      <p:sp>
        <p:nvSpPr>
          <p:cNvPr id="11" name="Rectangle: Rounded Corners 10">
            <a:extLst>
              <a:ext uri="{FF2B5EF4-FFF2-40B4-BE49-F238E27FC236}">
                <a16:creationId xmlns:a16="http://schemas.microsoft.com/office/drawing/2014/main" id="{6B3C4863-8C13-8B0D-41B5-F4CD8A99719E}"/>
              </a:ext>
            </a:extLst>
          </p:cNvPr>
          <p:cNvSpPr/>
          <p:nvPr/>
        </p:nvSpPr>
        <p:spPr>
          <a:xfrm>
            <a:off x="7057747" y="2674399"/>
            <a:ext cx="3151571" cy="10653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Διοικητική οργάνωση της διαχείρισης των υδάτων: Αναγνώριση 14 υδατικών διαμερισμάτων </a:t>
            </a:r>
            <a:endParaRPr lang="en-GB" dirty="0"/>
          </a:p>
        </p:txBody>
      </p:sp>
      <p:sp>
        <p:nvSpPr>
          <p:cNvPr id="13" name="Rectangle: Rounded Corners 12">
            <a:extLst>
              <a:ext uri="{FF2B5EF4-FFF2-40B4-BE49-F238E27FC236}">
                <a16:creationId xmlns:a16="http://schemas.microsoft.com/office/drawing/2014/main" id="{E026C7F3-B7FD-3211-3AE5-60EC9566956E}"/>
              </a:ext>
            </a:extLst>
          </p:cNvPr>
          <p:cNvSpPr/>
          <p:nvPr/>
        </p:nvSpPr>
        <p:spPr>
          <a:xfrm>
            <a:off x="1305017" y="4891595"/>
            <a:ext cx="3195962" cy="1420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Κάθε νομικό και φυσικό πρόσωπο έχει δικαίωμα χρήσης του νερού. </a:t>
            </a:r>
          </a:p>
          <a:p>
            <a:pPr algn="ctr"/>
            <a:r>
              <a:rPr lang="el-GR" sz="1400" dirty="0">
                <a:latin typeface="Calibri" panose="020F0502020204030204" pitchFamily="34" charset="0"/>
                <a:cs typeface="Calibri" panose="020F0502020204030204" pitchFamily="34" charset="0"/>
              </a:rPr>
              <a:t>Το δικαίωμα αυτό ασκείται ύστερα από άδεια που χορηγείται από την αρμόδια</a:t>
            </a:r>
          </a:p>
          <a:p>
            <a:pPr algn="ctr"/>
            <a:r>
              <a:rPr lang="el-GR" sz="1400" dirty="0">
                <a:latin typeface="Calibri" panose="020F0502020204030204" pitchFamily="34" charset="0"/>
                <a:cs typeface="Calibri" panose="020F0502020204030204" pitchFamily="34" charset="0"/>
              </a:rPr>
              <a:t>     κατά  κατηγορία χρήσης αρχή.</a:t>
            </a:r>
            <a:endParaRPr lang="en-GB" sz="14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FBB5B33F-97FF-22C0-2E1A-B9A616980937}"/>
              </a:ext>
            </a:extLst>
          </p:cNvPr>
          <p:cNvSpPr/>
          <p:nvPr/>
        </p:nvSpPr>
        <p:spPr>
          <a:xfrm>
            <a:off x="7057748" y="3897297"/>
            <a:ext cx="3151571" cy="994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Εκπόνηση προγραμμάτων ανάπτυξης υδατικών πόρων: μακροχρόνια εθνικά (&gt; 5 ετών), </a:t>
            </a:r>
            <a:r>
              <a:rPr lang="el-GR" sz="1400" dirty="0" err="1">
                <a:latin typeface="Calibri" panose="020F0502020204030204" pitchFamily="34" charset="0"/>
                <a:cs typeface="Calibri" panose="020F0502020204030204" pitchFamily="34" charset="0"/>
              </a:rPr>
              <a:t>μεσοχρόνια</a:t>
            </a:r>
            <a:r>
              <a:rPr lang="el-GR" sz="1400" dirty="0">
                <a:latin typeface="Calibri" panose="020F0502020204030204" pitchFamily="34" charset="0"/>
                <a:cs typeface="Calibri" panose="020F0502020204030204" pitchFamily="34" charset="0"/>
              </a:rPr>
              <a:t> εθνικά ή κατά υδατικό διαμέρισμα (2-5 έτη)</a:t>
            </a:r>
            <a:endParaRPr lang="en-GB" sz="14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C99A64E7-8301-220B-F415-7331D47CB31E}"/>
              </a:ext>
            </a:extLst>
          </p:cNvPr>
          <p:cNvSpPr/>
          <p:nvPr/>
        </p:nvSpPr>
        <p:spPr>
          <a:xfrm>
            <a:off x="1141412" y="2166151"/>
            <a:ext cx="9591691" cy="307777"/>
          </a:xfrm>
          <a:prstGeom prst="rect">
            <a:avLst/>
          </a:prstGeom>
          <a:noFill/>
        </p:spPr>
        <p:txBody>
          <a:bodyPr wrap="square" lIns="91440" tIns="45720" rIns="91440" bIns="45720">
            <a:spAutoFit/>
          </a:bodyPr>
          <a:lstStyle/>
          <a:p>
            <a:pPr algn="ctr"/>
            <a:r>
              <a:rPr lang="el-GR" sz="1400" b="1" u="sng"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ΒΑΣΙΚΟΙ ΑΞΟΝΕΣ Ν. 1739/1987 </a:t>
            </a:r>
            <a:endParaRPr lang="en-GB" sz="1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
        <p:nvSpPr>
          <p:cNvPr id="16" name="Rectangle 15">
            <a:extLst>
              <a:ext uri="{FF2B5EF4-FFF2-40B4-BE49-F238E27FC236}">
                <a16:creationId xmlns:a16="http://schemas.microsoft.com/office/drawing/2014/main" id="{61B8E38F-A003-D6B8-0D5B-257920560B75}"/>
              </a:ext>
            </a:extLst>
          </p:cNvPr>
          <p:cNvSpPr/>
          <p:nvPr/>
        </p:nvSpPr>
        <p:spPr>
          <a:xfrm>
            <a:off x="6003632" y="2967335"/>
            <a:ext cx="184730" cy="923330"/>
          </a:xfrm>
          <a:prstGeom prst="rect">
            <a:avLst/>
          </a:prstGeom>
          <a:noFill/>
        </p:spPr>
        <p:txBody>
          <a:bodyPr wrap="none" lIns="91440" tIns="45720" rIns="91440" bIns="45720">
            <a:spAutoFit/>
          </a:bodyPr>
          <a:lstStyle/>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657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B230-2C39-CFD7-FF6C-E33A0BF540FA}"/>
              </a:ext>
            </a:extLst>
          </p:cNvPr>
          <p:cNvSpPr>
            <a:spLocks noGrp="1"/>
          </p:cNvSpPr>
          <p:nvPr>
            <p:ph type="title"/>
          </p:nvPr>
        </p:nvSpPr>
        <p:spPr>
          <a:xfrm>
            <a:off x="1141413" y="609600"/>
            <a:ext cx="4714672" cy="313680"/>
          </a:xfrm>
        </p:spPr>
        <p:txBody>
          <a:bodyPr>
            <a:normAutofit fontScale="90000"/>
          </a:bodyPr>
          <a:lstStyle/>
          <a:p>
            <a:pPr algn="ctr"/>
            <a:r>
              <a:rPr lang="el-GR" sz="1800" b="1" dirty="0">
                <a:solidFill>
                  <a:schemeClr val="bg1"/>
                </a:solidFill>
                <a:latin typeface="Calibri" panose="020F0502020204030204" pitchFamily="34" charset="0"/>
                <a:ea typeface="Calibri" panose="020F0502020204030204" pitchFamily="34" charset="0"/>
                <a:cs typeface="Calibri" panose="020F0502020204030204" pitchFamily="34" charset="0"/>
              </a:rPr>
              <a:t>ΥΔΑΤΙΚΑ ΔΙΑΜΕΡΙΣΜΑΤΑ Ν. 1739/1987</a:t>
            </a:r>
            <a:endParaRPr lang="en-GB"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638F23E4-F6B4-B0B8-E026-B90FC260DD09}"/>
              </a:ext>
            </a:extLst>
          </p:cNvPr>
          <p:cNvPicPr>
            <a:picLocks noGrp="1" noChangeAspect="1"/>
          </p:cNvPicPr>
          <p:nvPr>
            <p:ph type="pic" idx="1"/>
          </p:nvPr>
        </p:nvPicPr>
        <p:blipFill>
          <a:blip r:embed="rId2"/>
          <a:srcRect t="54" b="54"/>
          <a:stretch/>
        </p:blipFill>
        <p:spPr>
          <a:xfrm>
            <a:off x="1141411" y="1127464"/>
            <a:ext cx="4954589" cy="5610688"/>
          </a:xfrm>
        </p:spPr>
      </p:pic>
      <p:sp>
        <p:nvSpPr>
          <p:cNvPr id="6" name="Text Placeholder 5">
            <a:extLst>
              <a:ext uri="{FF2B5EF4-FFF2-40B4-BE49-F238E27FC236}">
                <a16:creationId xmlns:a16="http://schemas.microsoft.com/office/drawing/2014/main" id="{806A6B20-2D00-0FE3-993F-75774505B9AF}"/>
              </a:ext>
            </a:extLst>
          </p:cNvPr>
          <p:cNvSpPr>
            <a:spLocks noGrp="1"/>
          </p:cNvSpPr>
          <p:nvPr>
            <p:ph type="body" sz="half" idx="2"/>
          </p:nvPr>
        </p:nvSpPr>
        <p:spPr>
          <a:xfrm>
            <a:off x="1141411" y="1127463"/>
            <a:ext cx="4954588" cy="5610689"/>
          </a:xfrm>
        </p:spPr>
        <p:txBody>
          <a:bodyPr/>
          <a:lstStyle/>
          <a:p>
            <a:endParaRPr lang="en-GB" dirty="0"/>
          </a:p>
        </p:txBody>
      </p:sp>
      <p:sp>
        <p:nvSpPr>
          <p:cNvPr id="3" name="Ορθογώνιο: Στρογγύλεμα μίας επάνω γωνίας και ψαλίδισμα της άλλης 2">
            <a:extLst>
              <a:ext uri="{FF2B5EF4-FFF2-40B4-BE49-F238E27FC236}">
                <a16:creationId xmlns:a16="http://schemas.microsoft.com/office/drawing/2014/main" id="{3B6D3399-3C43-984F-918A-D40B6A3288C3}"/>
              </a:ext>
            </a:extLst>
          </p:cNvPr>
          <p:cNvSpPr/>
          <p:nvPr/>
        </p:nvSpPr>
        <p:spPr>
          <a:xfrm>
            <a:off x="6728645" y="923280"/>
            <a:ext cx="4714672" cy="1305016"/>
          </a:xfrm>
          <a:prstGeom prst="snipRoundRect">
            <a:avLst/>
          </a:prstGeom>
          <a:solidFill>
            <a:schemeClr val="accent5">
              <a:lumMod val="20000"/>
              <a:lumOff val="80000"/>
            </a:schemeClr>
          </a:solidFill>
          <a:ln>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dirty="0">
                <a:latin typeface="Calibri" panose="020F0502020204030204" pitchFamily="34" charset="0"/>
                <a:cs typeface="Calibri" panose="020F0502020204030204" pitchFamily="34" charset="0"/>
              </a:rPr>
              <a:t>Περιορισμένη εφαρμογή Ν. 1739/1987, καθώς τα προγράμματα ανάπτυξης δεν εκδόθηκαν ποτέ</a:t>
            </a:r>
            <a:endParaRPr lang="en-US" sz="1400" dirty="0">
              <a:latin typeface="Calibri" panose="020F0502020204030204" pitchFamily="34" charset="0"/>
              <a:cs typeface="Calibri" panose="020F0502020204030204" pitchFamily="34" charset="0"/>
            </a:endParaRPr>
          </a:p>
        </p:txBody>
      </p:sp>
      <p:sp>
        <p:nvSpPr>
          <p:cNvPr id="4" name="Ορθογώνιο: Στρογγύλεμα μίας επάνω γωνίας και ψαλίδισμα της άλλης 3">
            <a:extLst>
              <a:ext uri="{FF2B5EF4-FFF2-40B4-BE49-F238E27FC236}">
                <a16:creationId xmlns:a16="http://schemas.microsoft.com/office/drawing/2014/main" id="{EB3D6EF8-F308-094F-F28C-D9888DA0216C}"/>
              </a:ext>
            </a:extLst>
          </p:cNvPr>
          <p:cNvSpPr/>
          <p:nvPr/>
        </p:nvSpPr>
        <p:spPr>
          <a:xfrm>
            <a:off x="6728645" y="3178206"/>
            <a:ext cx="4714673" cy="2512379"/>
          </a:xfrm>
          <a:prstGeom prst="snipRoundRect">
            <a:avLst/>
          </a:prstGeom>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el-GR" sz="1400" u="sng" dirty="0">
                <a:latin typeface="Calibri" panose="020F0502020204030204" pitchFamily="34" charset="0"/>
                <a:ea typeface="Calibri" panose="020F0502020204030204" pitchFamily="34" charset="0"/>
                <a:cs typeface="Calibri" panose="020F0502020204030204" pitchFamily="34" charset="0"/>
              </a:rPr>
              <a:t>Συνεισφορά Ν. 1739/1987: </a:t>
            </a:r>
          </a:p>
          <a:p>
            <a:pPr algn="just"/>
            <a:endParaRPr lang="el-GR" sz="1400" dirty="0">
              <a:latin typeface="Calibri" panose="020F0502020204030204" pitchFamily="34" charset="0"/>
              <a:ea typeface="Calibri" panose="020F0502020204030204" pitchFamily="34" charset="0"/>
              <a:cs typeface="Calibri" panose="020F0502020204030204" pitchFamily="34" charset="0"/>
            </a:endParaRPr>
          </a:p>
          <a:p>
            <a:pPr algn="just"/>
            <a:r>
              <a:rPr lang="el-GR" sz="1400" dirty="0">
                <a:latin typeface="Calibri" panose="020F0502020204030204" pitchFamily="34" charset="0"/>
                <a:ea typeface="Calibri" panose="020F0502020204030204" pitchFamily="34" charset="0"/>
                <a:cs typeface="Calibri" panose="020F0502020204030204" pitchFamily="34" charset="0"/>
              </a:rPr>
              <a:t>Η προηγούμενη έγκριση διαχειριστικού προγράμματος αποτελεί εφεξής προϋπόθεση νομιμότητας για την </a:t>
            </a:r>
            <a:r>
              <a:rPr lang="el-GR" sz="1400" dirty="0" err="1">
                <a:latin typeface="Calibri" panose="020F0502020204030204" pitchFamily="34" charset="0"/>
                <a:ea typeface="Calibri" panose="020F0502020204030204" pitchFamily="34" charset="0"/>
                <a:cs typeface="Calibri" panose="020F0502020204030204" pitchFamily="34" charset="0"/>
              </a:rPr>
              <a:t>αδειοδότηση</a:t>
            </a:r>
            <a:r>
              <a:rPr lang="el-GR" sz="1400" dirty="0">
                <a:latin typeface="Calibri" panose="020F0502020204030204" pitchFamily="34" charset="0"/>
                <a:ea typeface="Calibri" panose="020F0502020204030204" pitchFamily="34" charset="0"/>
                <a:cs typeface="Calibri" panose="020F0502020204030204" pitchFamily="34" charset="0"/>
              </a:rPr>
              <a:t> οιουδήποτε έργου αξιοποίησης υδατικών πόρων (ΣτΕ 2316/2002)</a:t>
            </a:r>
          </a:p>
          <a:p>
            <a:pPr algn="just"/>
            <a:r>
              <a:rPr lang="el-GR" sz="1400" dirty="0">
                <a:latin typeface="Calibri" panose="020F0502020204030204" pitchFamily="34" charset="0"/>
                <a:ea typeface="Calibri" panose="020F0502020204030204" pitchFamily="34" charset="0"/>
                <a:cs typeface="Calibri" panose="020F0502020204030204" pitchFamily="34" charset="0"/>
              </a:rPr>
              <a:t>Η διοίκηση έχει υποχρέωση άμεσου σχεδιασμού διαχείρισης των υδάτων (αντίστοιχα προς την υποχρέωση προηγούμενου χωροταξικού σχεδιασμού για δραστηριότητες και έργα μείζονος χαρακτήρα).</a:t>
            </a:r>
          </a:p>
        </p:txBody>
      </p:sp>
      <p:sp>
        <p:nvSpPr>
          <p:cNvPr id="7" name="Arrow: Right 6">
            <a:extLst>
              <a:ext uri="{FF2B5EF4-FFF2-40B4-BE49-F238E27FC236}">
                <a16:creationId xmlns:a16="http://schemas.microsoft.com/office/drawing/2014/main" id="{944E825F-F59B-7265-64C0-D9F4ECDC11DD}"/>
              </a:ext>
            </a:extLst>
          </p:cNvPr>
          <p:cNvSpPr/>
          <p:nvPr/>
        </p:nvSpPr>
        <p:spPr>
          <a:xfrm>
            <a:off x="8784140" y="4545367"/>
            <a:ext cx="603681" cy="115409"/>
          </a:xfrm>
          <a:prstGeom prst="rightArrow">
            <a:avLst>
              <a:gd name="adj1" fmla="val 100000"/>
              <a:gd name="adj2" fmla="val 50000"/>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FFFF"/>
              </a:highlight>
            </a:endParaRPr>
          </a:p>
        </p:txBody>
      </p:sp>
      <p:sp>
        <p:nvSpPr>
          <p:cNvPr id="8" name="Βέλος: Δεξιό 4">
            <a:extLst>
              <a:ext uri="{FF2B5EF4-FFF2-40B4-BE49-F238E27FC236}">
                <a16:creationId xmlns:a16="http://schemas.microsoft.com/office/drawing/2014/main" id="{070E1259-2F3F-F68A-9855-6595EF3F2C2C}"/>
              </a:ext>
            </a:extLst>
          </p:cNvPr>
          <p:cNvSpPr/>
          <p:nvPr/>
        </p:nvSpPr>
        <p:spPr>
          <a:xfrm>
            <a:off x="0" y="643802"/>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85802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FE9781-373F-858A-2A3C-EB9F65185FDB}"/>
              </a:ext>
            </a:extLst>
          </p:cNvPr>
          <p:cNvSpPr>
            <a:spLocks noGrp="1"/>
          </p:cNvSpPr>
          <p:nvPr>
            <p:ph type="title"/>
          </p:nvPr>
        </p:nvSpPr>
        <p:spPr>
          <a:xfrm>
            <a:off x="1141413" y="303124"/>
            <a:ext cx="9905998" cy="634779"/>
          </a:xfrm>
        </p:spPr>
        <p:txBody>
          <a:bodyPr>
            <a:normAutofit fontScale="90000"/>
          </a:bodyPr>
          <a:lstStyle/>
          <a:p>
            <a:pPr marL="0" marR="0" lvl="0" indent="0" algn="ctr" defTabSz="457200" rtl="0" eaLnBrk="1" fontAlgn="auto" latinLnBrk="0" hangingPunct="1">
              <a:lnSpc>
                <a:spcPct val="100000"/>
              </a:lnSpc>
              <a:spcBef>
                <a:spcPts val="1000"/>
              </a:spcBef>
              <a:spcAft>
                <a:spcPts val="0"/>
              </a:spcAft>
              <a:tabLst/>
              <a:defRPr/>
            </a:pPr>
            <a:br>
              <a:rPr kumimoji="0" lang="el-GR" sz="2000" b="1" i="0" u="none" strike="noStrike" kern="1200" cap="none" spc="0" normalizeH="0" baseline="0" noProof="0" dirty="0">
                <a:ln>
                  <a:noFill/>
                </a:ln>
                <a:solidFill>
                  <a:schemeClr val="bg1"/>
                </a:solidFill>
                <a:effectLst/>
                <a:uLnTx/>
                <a:uFillTx/>
                <a:latin typeface="Century Gothic" panose="020B0502020202020204"/>
                <a:ea typeface="+mn-ea"/>
                <a:cs typeface="+mn-cs"/>
              </a:rPr>
            </a:br>
            <a:r>
              <a:rPr kumimoji="0" lang="el-GR"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Β. Το ισχύον δίκαιο προστασίας και διαχείρισης των υδατικών πόρων</a:t>
            </a:r>
            <a:endParaRPr lang="en-US" sz="1800" b="1" dirty="0">
              <a:solidFill>
                <a:schemeClr val="bg1"/>
              </a:solidFill>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80EDCEB6-367B-4876-467F-2F1F962EC97B}"/>
              </a:ext>
            </a:extLst>
          </p:cNvPr>
          <p:cNvSpPr>
            <a:spLocks noGrp="1"/>
          </p:cNvSpPr>
          <p:nvPr>
            <p:ph idx="1"/>
          </p:nvPr>
        </p:nvSpPr>
        <p:spPr>
          <a:xfrm>
            <a:off x="1141412" y="1313894"/>
            <a:ext cx="9905999" cy="4927107"/>
          </a:xfrm>
        </p:spPr>
        <p:txBody>
          <a:bodyPr>
            <a:noAutofit/>
          </a:bodyPr>
          <a:lstStyle/>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Η Οδηγία 2000/60 «για τη θέσπιση πλαισίου κοινοτικής δράσης στον τομέα της πολιτικής των υδάτων» (L 327/2000)  </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Ν. 3199/2003 «Για την προστασία και διαχείριση των υδάτων – Εναρμόνιση με την Οδηγία 2000/60» (ΦΕΚ Α' 280/2003)</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Π.Δ. 51/2007 "Καθορισμός μέτρων και διαδικασιών για την ολοκληρωμένη προστασία και διαχείριση των υδάτων σε συμμόρφωση με τις διατάξεις της Οδηγίας 2000/60/ΕΚ «για τη θέσπιση πλαισίου κοινοτικής δράσης στον τομέα της πολιτικής των υδάτων» του Ευρωπαϊκού Κοινοβουλίου και του Συμβουλίου της 23ης Οκτωβρίου 2000", κατ' εξουσιοδότηση των διατάξεων του Άρθρου 15, παρ. 1 του Νόμου 3199/2003 (Α' 54/2007).</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Υ.Α. 706/2010 «Καθορισμός των λεκανών απορροής ποταμών της χώρας και ορισμού των αρμόδιων περιφερειών για τη διαχείριση και προστασία τους» (ΦΕΚ Β' 1383/2010, Διόρθωση με ΦΕΚ Β' 1572/2010)</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Υπ’ αριθ. 135275/2017 απόφαση της Εθνικής Επιτροπής Υδάτων «Έγκριση γενικών κανόνων κοστολόγησης και τιμολόγησης υπηρεσιών ύδατος. Μέθοδος και διαδικασίες για την ανάκτηση κόστους των υπηρεσιών ύδατος στις διάφορες χρήσεις του» (ΦΕΚ Β' 1751/2017)  	ακύρωση με απόφαση ΣτΕ 2519/2022 7μ. </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ΥΠΕΝ/ΔΠΔΥΠ/107168/1444/11.11.2021 (ΦΕΚ Β’ 5384/19.11.2021) για την αναθεώρηση του δικτύου παρακολούθησης της ποιότητας και ποσότητας των υδάτων, τον καθορισμό των θέσεων (σταθμών) μετρήσεων και των φορέων που υποχρεούνται στη λειτουργία τους.</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146896/17.10.2014 (ΦΕΚ Β’ 2878/27.10.2014), με την οποία καθορίσθηκαν  οι κατηγορίες αδειών χρήσης και εκτέλεσης έργων αξιοποίησης των υδάτων, η διαδικασία και οι όροι έκδοσης των αδειών, το περιεχόμενο και η διάρκεια ισχύος τους και άλλα συναφή θέματα (Τροποποιήσεις με ΦΕΚ Β’ 3142/2014, ΦΕΚ Β΄ 1435/2015, ΦΕΚ Β΄ 69/2016), ΦΕΚ Β’ 814/2017) και ΦΕΚ B’ 1562/2020)                       αφορά χρήσεις επιφανειακών και υπογείων υδάτων για ύδρευση, αγροτική, βιομηχανική, ενεργειακή χρήση, αναψυχή</a:t>
            </a:r>
          </a:p>
          <a:p>
            <a:pPr algn="just">
              <a:buFont typeface="Wingdings" panose="05000000000000000000" pitchFamily="2" charset="2"/>
              <a:buChar char="q"/>
            </a:pP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Η ΚΥΑ υπ’ </a:t>
            </a:r>
            <a:r>
              <a:rPr lang="el-GR" sz="1100" dirty="0" err="1">
                <a:solidFill>
                  <a:schemeClr val="bg1"/>
                </a:solidFill>
                <a:latin typeface="Calibri" panose="020F0502020204030204" pitchFamily="34" charset="0"/>
                <a:ea typeface="Calibri" panose="020F0502020204030204" pitchFamily="34" charset="0"/>
                <a:cs typeface="Calibri" panose="020F0502020204030204" pitchFamily="34" charset="0"/>
              </a:rPr>
              <a:t>αριθμ</a:t>
            </a:r>
            <a:r>
              <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rPr>
              <a:t>. οικ. 145026/10.1.2014 (ΦΕΚ Β 31/14.1.2014) για τη σύσταση, διαχείριση και λειτουργία του Εθνικού Μητρώου Σημείων Υδροληψίας από Επιφανειακά και Υπόγεια Υδατικά Συστήματα (Τροποποιήσεις με ΦΕΚ Β’ 1212/2014, ΦΕΚ Β` 2878/2014) και ΦΕΚ Β’ 814/2017).</a:t>
            </a:r>
          </a:p>
          <a:p>
            <a:pPr algn="just"/>
            <a:endParaRPr lang="el-GR" sz="1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Βέλος: Δεξιό 4">
            <a:extLst>
              <a:ext uri="{FF2B5EF4-FFF2-40B4-BE49-F238E27FC236}">
                <a16:creationId xmlns:a16="http://schemas.microsoft.com/office/drawing/2014/main" id="{038E3823-C0E9-C03C-A557-C337F967B260}"/>
              </a:ext>
            </a:extLst>
          </p:cNvPr>
          <p:cNvSpPr/>
          <p:nvPr/>
        </p:nvSpPr>
        <p:spPr>
          <a:xfrm>
            <a:off x="0" y="491119"/>
            <a:ext cx="1234131" cy="634779"/>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4</a:t>
            </a:r>
            <a:endParaRPr lang="en-US" dirty="0">
              <a:solidFill>
                <a:schemeClr val="bg1"/>
              </a:solidFill>
            </a:endParaRPr>
          </a:p>
        </p:txBody>
      </p:sp>
      <p:sp>
        <p:nvSpPr>
          <p:cNvPr id="4" name="Βέλος: Δεξιό 3">
            <a:extLst>
              <a:ext uri="{FF2B5EF4-FFF2-40B4-BE49-F238E27FC236}">
                <a16:creationId xmlns:a16="http://schemas.microsoft.com/office/drawing/2014/main" id="{79DDCA12-3AA4-42D2-8C02-0028C039A9C6}"/>
              </a:ext>
            </a:extLst>
          </p:cNvPr>
          <p:cNvSpPr/>
          <p:nvPr/>
        </p:nvSpPr>
        <p:spPr>
          <a:xfrm>
            <a:off x="6317671" y="4765964"/>
            <a:ext cx="561110" cy="166254"/>
          </a:xfrm>
          <a:prstGeom prst="rightArrow">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Βέλος: Δεξιό 5">
            <a:extLst>
              <a:ext uri="{FF2B5EF4-FFF2-40B4-BE49-F238E27FC236}">
                <a16:creationId xmlns:a16="http://schemas.microsoft.com/office/drawing/2014/main" id="{4069F6AD-3736-601B-771D-2F331690F3B4}"/>
              </a:ext>
            </a:extLst>
          </p:cNvPr>
          <p:cNvSpPr/>
          <p:nvPr/>
        </p:nvSpPr>
        <p:spPr>
          <a:xfrm>
            <a:off x="7904016" y="3515889"/>
            <a:ext cx="561110" cy="166254"/>
          </a:xfrm>
          <a:prstGeom prst="rightArrow">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53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06B5-6CBF-1F9E-9B83-EAE17A4420D3}"/>
              </a:ext>
            </a:extLst>
          </p:cNvPr>
          <p:cNvSpPr>
            <a:spLocks noGrp="1"/>
          </p:cNvSpPr>
          <p:nvPr>
            <p:ph type="title"/>
          </p:nvPr>
        </p:nvSpPr>
        <p:spPr>
          <a:xfrm>
            <a:off x="1141413" y="489765"/>
            <a:ext cx="9905998" cy="618600"/>
          </a:xfrm>
        </p:spPr>
        <p:txBody>
          <a:bodyPr>
            <a:normAutofit/>
          </a:bodyPr>
          <a:lstStyle/>
          <a:p>
            <a:pPr algn="ctr"/>
            <a:r>
              <a:rPr lang="el-GR" sz="1600" b="1" cap="none" dirty="0">
                <a:solidFill>
                  <a:schemeClr val="bg1"/>
                </a:solidFill>
                <a:latin typeface="Calibri" panose="020F0502020204030204" pitchFamily="34" charset="0"/>
                <a:ea typeface="+mn-ea"/>
                <a:cs typeface="Calibri" panose="020F0502020204030204" pitchFamily="34" charset="0"/>
              </a:rPr>
              <a:t>Γ. Βασικά στοιχεία της ισχύουσας νομοθεσίας (</a:t>
            </a:r>
            <a:r>
              <a:rPr lang="el-GR" sz="1600" b="1" cap="none" dirty="0" err="1">
                <a:solidFill>
                  <a:schemeClr val="bg1"/>
                </a:solidFill>
                <a:latin typeface="Calibri" panose="020F0502020204030204" pitchFamily="34" charset="0"/>
                <a:ea typeface="+mn-ea"/>
                <a:cs typeface="Calibri" panose="020F0502020204030204" pitchFamily="34" charset="0"/>
              </a:rPr>
              <a:t>ενωσιακής</a:t>
            </a:r>
            <a:r>
              <a:rPr lang="el-GR" sz="1600" b="1" cap="none" dirty="0">
                <a:solidFill>
                  <a:schemeClr val="bg1"/>
                </a:solidFill>
                <a:latin typeface="Calibri" panose="020F0502020204030204" pitchFamily="34" charset="0"/>
                <a:ea typeface="+mn-ea"/>
                <a:cs typeface="Calibri" panose="020F0502020204030204" pitchFamily="34" charset="0"/>
              </a:rPr>
              <a:t> και εθνικής) </a:t>
            </a:r>
            <a:endParaRPr lang="en-GB" sz="1600" b="1" cap="none" dirty="0">
              <a:solidFill>
                <a:schemeClr val="bg1"/>
              </a:solidFill>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D5EAFA72-9EA3-7BB8-E800-1B66287EE736}"/>
              </a:ext>
            </a:extLst>
          </p:cNvPr>
          <p:cNvSpPr>
            <a:spLocks noGrp="1"/>
          </p:cNvSpPr>
          <p:nvPr>
            <p:ph idx="1"/>
          </p:nvPr>
        </p:nvSpPr>
        <p:spPr>
          <a:xfrm>
            <a:off x="1141412" y="1302114"/>
            <a:ext cx="9905999" cy="5395019"/>
          </a:xfrm>
        </p:spPr>
        <p:txBody>
          <a:bodyPr>
            <a:normAutofit fontScale="55000" lnSpcReduction="20000"/>
          </a:bodyPr>
          <a:lstStyle/>
          <a:p>
            <a:pPr marL="0" indent="0" algn="just" eaLnBrk="1" hangingPunct="1">
              <a:buNone/>
            </a:pPr>
            <a:r>
              <a:rPr lang="el-GR" alt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el-GR" altLang="el-GR"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Στρατηγικά στοιχεία της Οδηγίας 2000/60 και Ν. 3199/2003:   </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α) Ολοκληρωμένη διαχείριση των υδατικών πόρων (αντί για τομεακή διαχείριση)</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β) Διαχείριση της ζήτησης του νερού (η διαχείριση του νερού πρέπει να ανταποκρίνεται στη φυσική προσφορά)</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γ) Αποκεντρωμένη και συμμετοχική διαχείριση του νερού – αρχή επικουρικότητας  </a:t>
            </a:r>
          </a:p>
          <a:p>
            <a:pPr marL="0" indent="0" algn="just" eaLnBrk="1" hangingPunct="1">
              <a:buNone/>
            </a:pPr>
            <a:endPar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alt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altLang="el-GR"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Έξω-νομικές παραδοχές της Οδηγίας </a:t>
            </a: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(άλλως γενικοί διαχειριστικοί κανόνες, άλλως </a:t>
            </a:r>
            <a:r>
              <a:rPr lang="el-GR" altLang="el-GR"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δικαιοπολιτικές</a:t>
            </a: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αρχές / κατευθύνσεις / κανόνες)</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α) </a:t>
            </a:r>
            <a:r>
              <a:rPr lang="el-GR" altLang="el-GR"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Αειφορική</a:t>
            </a: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διαχείριση του νερού</a:t>
            </a:r>
          </a:p>
          <a:p>
            <a:pPr marL="173038" indent="-173038" algn="just" eaLnBrk="1" hangingPunct="1">
              <a:spcBef>
                <a:spcPts val="0"/>
              </a:spcBef>
              <a:buNone/>
              <a:tabLst>
                <a:tab pos="173038" algn="l"/>
              </a:tabLst>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β) Το νερό ως «κοινό αγαθό» (Προοίμιο Οδηγίας: </a:t>
            </a:r>
            <a:r>
              <a:rPr lang="el-GR" altLang="el-GR" sz="2400" i="1" dirty="0">
                <a:solidFill>
                  <a:schemeClr val="bg1"/>
                </a:solidFill>
                <a:latin typeface="Calibri" panose="020F0502020204030204" pitchFamily="34" charset="0"/>
                <a:ea typeface="Calibri" panose="020F0502020204030204" pitchFamily="34" charset="0"/>
                <a:cs typeface="Calibri" panose="020F0502020204030204" pitchFamily="34" charset="0"/>
              </a:rPr>
              <a:t>«Το ύδωρ δεν είναι εμπορικό προϊόν όπως όλα τα άλλα, αλλά αποτελεί κληρονομιά που πρέπει να προστατεύεται και να τυγχάνει της κατάλληλης μεταχείρισης»</a:t>
            </a:r>
          </a:p>
          <a:p>
            <a:pPr marL="0" indent="0" algn="just" eaLnBrk="1" hangingPunct="1">
              <a:spcBef>
                <a:spcPts val="0"/>
              </a:spcBef>
              <a:buNone/>
            </a:pPr>
            <a:endPar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just" eaLnBrk="1" hangingPunct="1">
              <a:spcBef>
                <a:spcPts val="0"/>
              </a:spcBef>
              <a:buNone/>
            </a:pPr>
            <a:r>
              <a:rPr lang="el-GR" alt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3. </a:t>
            </a:r>
            <a:r>
              <a:rPr lang="el-GR" altLang="el-GR" sz="2400" b="1" u="sng" dirty="0">
                <a:solidFill>
                  <a:schemeClr val="bg1"/>
                </a:solidFill>
                <a:latin typeface="Calibri" panose="020F0502020204030204" pitchFamily="34" charset="0"/>
                <a:ea typeface="Calibri" panose="020F0502020204030204" pitchFamily="34" charset="0"/>
                <a:cs typeface="Calibri" panose="020F0502020204030204" pitchFamily="34" charset="0"/>
              </a:rPr>
              <a:t>Οι νομικές αρχές προστασίας και διαχείρισης των υδάτων </a:t>
            </a:r>
          </a:p>
          <a:p>
            <a:pPr marL="0" indent="0" algn="just" eaLnBrk="1" hangingPunct="1">
              <a:spcBef>
                <a:spcPts val="0"/>
              </a:spcBef>
              <a:buNone/>
            </a:pPr>
            <a:endParaRPr lang="el-GR" altLang="el-GR" sz="2400" b="1" u="sng"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68275" indent="-168275" algn="just" eaLnBrk="1" hangingPunct="1">
              <a:spcBef>
                <a:spcPts val="0"/>
              </a:spcBef>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α) Η αρχή της πρόληψης: είναι προτιμότερο (τόσο από οικολογική όσο και οικονομική άποψη) να προλαμβάνονται οι βλάβες στο περιβάλλον παρά να αντιμετωπίζονται εκ των υστέρων (καλύτερα να προλαμβάνεις παρά να θεραπεύεις, συνάρτηση με επιστήμη και τεχνική) </a:t>
            </a:r>
          </a:p>
          <a:p>
            <a:pPr marL="55563" indent="117475"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β) Η αρχή της προφύλαξης: επιτρέπεται η λήψη μέτρων (αρνητικών ή θετικών) ακόμη και όταν υπάρχει επιστημονική αβεβαιότητα ως προς τον κίνδυνο επέλευσης μη αναστρέψιμων ή σοβαρών επιπτώσεων στο περιβάλλον από οποιαδήποτε δραστηριότητα ή έργο. Σε αντίθεση με την αρχή της πρόληψης, όπου λαμβάνονται μέτρα όταν ο κίνδυνος είναι βέβαιος και προβλέψιμος, η αρχή της προφύλαξης επιτρέπει τη λήψη μέτρων όταν ο κίνδυνος είναι απλώς πιθανός. </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γ) Η αρχή της συμμετοχής και πληροφόρησης</a:t>
            </a:r>
          </a:p>
          <a:p>
            <a:pPr marL="0" indent="0" algn="just" eaLnBrk="1" hangingPunct="1">
              <a:buNone/>
            </a:pPr>
            <a:r>
              <a:rPr lang="el-GR" alt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    δ) Η αρχή «ο χρήστης πληρώνει» (η αρχή «ανάκτησης του κόστους για υπηρεσίες ύδατος»)</a:t>
            </a:r>
          </a:p>
          <a:p>
            <a:endParaRPr lang="en-GB" dirty="0"/>
          </a:p>
        </p:txBody>
      </p:sp>
      <p:sp>
        <p:nvSpPr>
          <p:cNvPr id="5" name="Βέλος: Δεξιό 4">
            <a:extLst>
              <a:ext uri="{FF2B5EF4-FFF2-40B4-BE49-F238E27FC236}">
                <a16:creationId xmlns:a16="http://schemas.microsoft.com/office/drawing/2014/main" id="{C60B5816-7EF5-8408-41A7-7CE40ED620FA}"/>
              </a:ext>
            </a:extLst>
          </p:cNvPr>
          <p:cNvSpPr/>
          <p:nvPr/>
        </p:nvSpPr>
        <p:spPr>
          <a:xfrm>
            <a:off x="0" y="618518"/>
            <a:ext cx="1234131" cy="554843"/>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374329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F05C2D-F116-5C12-27C8-C02889CA1932}"/>
              </a:ext>
            </a:extLst>
          </p:cNvPr>
          <p:cNvSpPr>
            <a:spLocks noGrp="1"/>
          </p:cNvSpPr>
          <p:nvPr>
            <p:ph type="title"/>
          </p:nvPr>
        </p:nvSpPr>
        <p:spPr>
          <a:xfrm>
            <a:off x="1343891" y="526083"/>
            <a:ext cx="9703520" cy="603792"/>
          </a:xfrm>
        </p:spPr>
        <p:txBody>
          <a:bodyPr>
            <a:normAutofit fontScale="90000"/>
          </a:bodyPr>
          <a:lstStyle/>
          <a:p>
            <a:pPr algn="ctr"/>
            <a:br>
              <a:rPr kumimoji="0" lang="el-GR" sz="2000" b="1" i="0" u="none" strike="noStrike" kern="1200" cap="none" spc="0" normalizeH="0" baseline="0" noProof="0" dirty="0">
                <a:ln>
                  <a:noFill/>
                </a:ln>
                <a:solidFill>
                  <a:prstClr val="black"/>
                </a:solidFill>
                <a:effectLst/>
                <a:uLnTx/>
                <a:uFillTx/>
                <a:latin typeface="Century Gothic" panose="020B0502020202020204"/>
                <a:ea typeface="+mj-ea"/>
                <a:cs typeface="+mj-cs"/>
              </a:rPr>
            </a:br>
            <a:r>
              <a:rPr kumimoji="0" lang="el-GR" sz="1800" b="1" i="0" u="none" strike="noStrike" kern="1200" cap="none" spc="0" normalizeH="0" baseline="0" noProof="0" dirty="0">
                <a:ln>
                  <a:noFill/>
                </a:ln>
                <a:solidFill>
                  <a:prstClr val="black"/>
                </a:solidFill>
                <a:effectLst/>
                <a:uLnTx/>
                <a:uFillTx/>
                <a:latin typeface="Century Gothic" panose="020B0502020202020204"/>
                <a:ea typeface="+mj-ea"/>
                <a:cs typeface="+mj-cs"/>
              </a:rPr>
              <a:t>Δ. </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Σκοπός και επιδίωξη της Οδηγίας</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id="{4D723141-8430-2755-3057-7D2B7F307800}"/>
              </a:ext>
            </a:extLst>
          </p:cNvPr>
          <p:cNvSpPr>
            <a:spLocks noGrp="1"/>
          </p:cNvSpPr>
          <p:nvPr>
            <p:ph idx="1"/>
          </p:nvPr>
        </p:nvSpPr>
        <p:spPr>
          <a:xfrm>
            <a:off x="1141412" y="1222310"/>
            <a:ext cx="9905999" cy="5635690"/>
          </a:xfrm>
        </p:spPr>
        <p:txBody>
          <a:bodyPr>
            <a:normAutofit/>
          </a:bodyPr>
          <a:lstStyle/>
          <a:p>
            <a:pPr marL="0" indent="0" algn="just">
              <a:buNone/>
              <a:defRPr/>
            </a:pPr>
            <a:r>
              <a:rPr lang="el-GR" sz="1400" b="1" u="sng" dirty="0">
                <a:solidFill>
                  <a:schemeClr val="bg1"/>
                </a:solidFill>
                <a:latin typeface="Calibri" panose="020F0502020204030204" pitchFamily="34" charset="0"/>
                <a:cs typeface="Calibri" panose="020F0502020204030204" pitchFamily="34" charset="0"/>
              </a:rPr>
              <a:t>1. Σκοπός της Οδηγίας (άρθρο 1)</a:t>
            </a:r>
          </a:p>
          <a:p>
            <a:pPr algn="just">
              <a:buFont typeface="Wingdings" panose="05000000000000000000" pitchFamily="2" charset="2"/>
              <a:buChar char="q"/>
              <a:defRPr/>
            </a:pPr>
            <a:r>
              <a:rPr lang="el-GR" sz="1400" dirty="0">
                <a:solidFill>
                  <a:schemeClr val="bg1"/>
                </a:solidFill>
                <a:latin typeface="Calibri" panose="020F0502020204030204" pitchFamily="34" charset="0"/>
                <a:cs typeface="Calibri" panose="020F0502020204030204" pitchFamily="34" charset="0"/>
              </a:rPr>
              <a:t>Αποτροπή περαιτέρω επιδείνωσης, προστασία και βελτίωση της κατάστασης των υδάτινων οικοσυστημάτων και των εξαρτώμενων από αυτά χερσαίων οικοσυστημάτων και υγροτόπων σε ό,τι αφορά τις ανάγκες τους σε νερό</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Προώθηση βιώσιμης χρήσης του νερού βάσει μακροπρόθεσμης προστασίας των διαθέσιμων υδάτινων πόρων, εξασφάλιση επαρκούς παροχή επιφανειακού και υπόγειου νερού καλής ποιότητας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Προοδευτική μείωση απορρίψεων, εκπομπών και διαρροών ουσιών προτεραιότητας, παύση ή σταδιακή εξάλειψη απορρίψεων, εκπομπών και διαρροών των επικίνδυνων ουσιών προτεραιότητας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Προοδευτική μείωση της ρύπανσης των υπογείων υδάτων και η αποτροπή περαιτέρω μόλυνσή τους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Μείωση των δυσμενών συνεπειών από πλημμύρες και ξηρασίες</a:t>
            </a:r>
          </a:p>
          <a:p>
            <a:pPr marL="0" marR="0" lvl="0" indent="0" algn="just" defTabSz="914400" rtl="0" eaLnBrk="1" fontAlgn="auto" latinLnBrk="0" hangingPunct="1">
              <a:lnSpc>
                <a:spcPct val="120000"/>
              </a:lnSpc>
              <a:spcBef>
                <a:spcPts val="1000"/>
              </a:spcBef>
              <a:spcAft>
                <a:spcPts val="0"/>
              </a:spcAft>
              <a:buClrTx/>
              <a:buSzPct val="125000"/>
              <a:buNone/>
              <a:tabLst/>
              <a:defRPr/>
            </a:pPr>
            <a:r>
              <a:rPr lang="el-GR" sz="1400" b="1" u="sng" dirty="0">
                <a:solidFill>
                  <a:schemeClr val="bg1"/>
                </a:solidFill>
                <a:latin typeface="Calibri" panose="020F0502020204030204" pitchFamily="34" charset="0"/>
                <a:cs typeface="Calibri" panose="020F0502020204030204" pitchFamily="34" charset="0"/>
              </a:rPr>
              <a:t>2. Κεντρική επιδίωξη της Οδηγίας είναι η επίτευξη της καλής κατάστασης των υδάτων </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Κεντρικός περιβαλλοντικός στόχος για τα </a:t>
            </a:r>
            <a:r>
              <a:rPr lang="el-GR" sz="1400" u="sng" dirty="0">
                <a:solidFill>
                  <a:schemeClr val="bg1"/>
                </a:solidFill>
                <a:latin typeface="Calibri" panose="020F0502020204030204" pitchFamily="34" charset="0"/>
                <a:cs typeface="Calibri" panose="020F0502020204030204" pitchFamily="34" charset="0"/>
              </a:rPr>
              <a:t>επιφανειακά και υπόγεια </a:t>
            </a:r>
            <a:r>
              <a:rPr lang="el-GR" sz="1400" dirty="0">
                <a:solidFill>
                  <a:schemeClr val="bg1"/>
                </a:solidFill>
                <a:latin typeface="Calibri" panose="020F0502020204030204" pitchFamily="34" charset="0"/>
                <a:cs typeface="Calibri" panose="020F0502020204030204" pitchFamily="34" charset="0"/>
              </a:rPr>
              <a:t>ύδατα είναι η επίτευξη </a:t>
            </a:r>
            <a:r>
              <a:rPr lang="el-GR" sz="1400" b="1" dirty="0">
                <a:solidFill>
                  <a:schemeClr val="bg1"/>
                </a:solidFill>
                <a:latin typeface="Calibri" panose="020F0502020204030204" pitchFamily="34" charset="0"/>
                <a:cs typeface="Calibri" panose="020F0502020204030204" pitchFamily="34" charset="0"/>
              </a:rPr>
              <a:t>«καλής κατάστασης»</a:t>
            </a:r>
            <a:r>
              <a:rPr lang="el-GR" sz="1400" dirty="0">
                <a:solidFill>
                  <a:schemeClr val="bg1"/>
                </a:solidFill>
                <a:latin typeface="Calibri" panose="020F0502020204030204" pitchFamily="34" charset="0"/>
                <a:cs typeface="Calibri" panose="020F0502020204030204" pitchFamily="34" charset="0"/>
              </a:rPr>
              <a:t> το αργότερο δεκαπέντε χρόνια μετά την έναρξη ισχύος της Οδηγίας.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Προβλέπονται αποκλίσεις και εξαιρέσεις από τους στόχους της καλής κατάστασης</a:t>
            </a:r>
          </a:p>
          <a:p>
            <a:pPr marR="0" lvl="0" algn="just" defTabSz="914400" rtl="0" eaLnBrk="1" fontAlgn="auto" latinLnBrk="0" hangingPunct="1">
              <a:lnSpc>
                <a:spcPct val="120000"/>
              </a:lnSpc>
              <a:spcBef>
                <a:spcPts val="1000"/>
              </a:spcBef>
              <a:spcAft>
                <a:spcPts val="0"/>
              </a:spcAft>
              <a:buClrTx/>
              <a:buSzPct val="125000"/>
              <a:buFont typeface="Wingdings" panose="05000000000000000000" pitchFamily="2" charset="2"/>
              <a:buChar char="q"/>
              <a:tabLst/>
              <a:defRPr/>
            </a:pPr>
            <a:r>
              <a:rPr lang="el-GR" sz="1400" dirty="0">
                <a:solidFill>
                  <a:schemeClr val="bg1"/>
                </a:solidFill>
                <a:latin typeface="Calibri" panose="020F0502020204030204" pitchFamily="34" charset="0"/>
                <a:cs typeface="Calibri" panose="020F0502020204030204" pitchFamily="34" charset="0"/>
              </a:rPr>
              <a:t>Οι ποιοτικοί περιβαλλοντικοί στόχοι εξειδικεύονται και αποκτούν δεσμευτικότητα με την κατάστρωση των σχεδίων διαχείρισης στις περιοχές λεκάνης απορροής ποταμού.</a:t>
            </a:r>
          </a:p>
        </p:txBody>
      </p:sp>
      <p:sp>
        <p:nvSpPr>
          <p:cNvPr id="5" name="Βέλος: Δεξιό 4">
            <a:extLst>
              <a:ext uri="{FF2B5EF4-FFF2-40B4-BE49-F238E27FC236}">
                <a16:creationId xmlns:a16="http://schemas.microsoft.com/office/drawing/2014/main" id="{3E618DFA-1898-16C4-4A00-C301BB1D0C72}"/>
              </a:ext>
            </a:extLst>
          </p:cNvPr>
          <p:cNvSpPr/>
          <p:nvPr/>
        </p:nvSpPr>
        <p:spPr>
          <a:xfrm>
            <a:off x="0" y="618518"/>
            <a:ext cx="1234131" cy="554843"/>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25840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ED262906-959E-3924-036A-CE41F27B01D1}"/>
              </a:ext>
            </a:extLst>
          </p:cNvPr>
          <p:cNvSpPr>
            <a:spLocks noGrp="1"/>
          </p:cNvSpPr>
          <p:nvPr>
            <p:ph type="title"/>
          </p:nvPr>
        </p:nvSpPr>
        <p:spPr>
          <a:xfrm>
            <a:off x="1141411" y="619127"/>
            <a:ext cx="9906000" cy="965833"/>
          </a:xfrm>
        </p:spPr>
        <p:txBody>
          <a:bodyPr>
            <a:noAutofit/>
          </a:bodyPr>
          <a:lstStyle/>
          <a:p>
            <a:pPr marL="228600" marR="0" lvl="0" indent="-228600" algn="ctr" defTabSz="914400" rtl="0" eaLnBrk="1" fontAlgn="auto" latinLnBrk="0" hangingPunct="1">
              <a:lnSpc>
                <a:spcPct val="120000"/>
              </a:lnSpc>
              <a:spcBef>
                <a:spcPts val="1000"/>
              </a:spcBef>
              <a:spcAft>
                <a:spcPts val="0"/>
              </a:spcAft>
              <a:tabLst/>
              <a:defRPr/>
            </a:pPr>
            <a:b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lang="el-GR" sz="1600" b="1" cap="none" dirty="0">
                <a:solidFill>
                  <a:schemeClr val="bg1"/>
                </a:solidFill>
                <a:latin typeface="Calibri" panose="020F0502020204030204" pitchFamily="34" charset="0"/>
                <a:ea typeface="+mn-ea"/>
                <a:cs typeface="Calibri" panose="020F0502020204030204" pitchFamily="34" charset="0"/>
              </a:rPr>
              <a:t>Ε. Διοικητικό</a:t>
            </a:r>
            <a: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/χωρικό σύστημα διαχείρισης των υδάτων - </a:t>
            </a:r>
            <a:b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εργαλεία διαχείρισης</a:t>
            </a:r>
            <a:b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Θέση κειμένου 1">
            <a:extLst>
              <a:ext uri="{FF2B5EF4-FFF2-40B4-BE49-F238E27FC236}">
                <a16:creationId xmlns:a16="http://schemas.microsoft.com/office/drawing/2014/main" id="{1DC120E0-AE24-AE92-5A10-BF8C4D9A2C6A}"/>
              </a:ext>
            </a:extLst>
          </p:cNvPr>
          <p:cNvSpPr>
            <a:spLocks noGrp="1"/>
          </p:cNvSpPr>
          <p:nvPr>
            <p:ph type="body" idx="1"/>
          </p:nvPr>
        </p:nvSpPr>
        <p:spPr>
          <a:xfrm>
            <a:off x="1141411" y="2249486"/>
            <a:ext cx="4878392" cy="823911"/>
          </a:xfrm>
          <a:prstGeom prst="round2SameRect">
            <a:avLst/>
          </a:prstGeom>
          <a:solidFill>
            <a:schemeClr val="bg2">
              <a:lumMod val="20000"/>
              <a:lumOff val="80000"/>
            </a:schemeClr>
          </a:solidFill>
          <a:ln>
            <a:solidFill>
              <a:schemeClr val="bg1"/>
            </a:solidFill>
          </a:ln>
        </p:spPr>
        <p:txBody>
          <a:bodyPr>
            <a:normAutofit/>
          </a:bodyPr>
          <a:lstStyle/>
          <a:p>
            <a:pPr algn="ct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Διοικητικό σύστημα διαχείρισης</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Θέση περιεχομένου 6">
            <a:extLst>
              <a:ext uri="{FF2B5EF4-FFF2-40B4-BE49-F238E27FC236}">
                <a16:creationId xmlns:a16="http://schemas.microsoft.com/office/drawing/2014/main" id="{8D60EFF0-85F3-5B18-0638-43AA9E62F18F}"/>
              </a:ext>
            </a:extLst>
          </p:cNvPr>
          <p:cNvSpPr>
            <a:spLocks noGrp="1"/>
          </p:cNvSpPr>
          <p:nvPr>
            <p:ph sz="half" idx="2"/>
          </p:nvPr>
        </p:nvSpPr>
        <p:spPr>
          <a:prstGeom prst="round2Diag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txBody>
          <a:bodyPr>
            <a:normAutofit fontScale="85000" lnSpcReduction="20000"/>
          </a:bodyPr>
          <a:lstStyle/>
          <a:p>
            <a:pPr lvl="1"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Η διοικητική οργάνωση της διαχείρισης των υδάτων γίνεται σε επίπεδο </a:t>
            </a:r>
            <a:r>
              <a:rPr lang="el-GR" sz="1400" b="1" dirty="0">
                <a:solidFill>
                  <a:schemeClr val="bg1"/>
                </a:solidFill>
                <a:latin typeface="Calibri" panose="020F0502020204030204" pitchFamily="34" charset="0"/>
                <a:ea typeface="Calibri" panose="020F0502020204030204" pitchFamily="34" charset="0"/>
                <a:cs typeface="Calibri" panose="020F0502020204030204" pitchFamily="34" charset="0"/>
              </a:rPr>
              <a:t>Περιοχής Λεκάνης Απορροής Ποταμού </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Water Basin Districts) </a:t>
            </a:r>
          </a:p>
          <a:p>
            <a:pPr lvl="1"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Σε κάθε </a:t>
            </a:r>
            <a:r>
              <a:rPr lang="el-GR" sz="1400" b="1" dirty="0">
                <a:solidFill>
                  <a:schemeClr val="bg1"/>
                </a:solidFill>
                <a:latin typeface="Calibri" panose="020F0502020204030204" pitchFamily="34" charset="0"/>
                <a:ea typeface="Calibri" panose="020F0502020204030204" pitchFamily="34" charset="0"/>
                <a:cs typeface="Calibri" panose="020F0502020204030204" pitchFamily="34" charset="0"/>
              </a:rPr>
              <a:t>Περιοχή Λεκάνης Απορροής Ποταμού </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αντιστοιχούν επί μέρους Λεκάνες Απορροής Ποταμού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Water Basins)</a:t>
            </a: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q"/>
            </a:pP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Τα κράτη μέλη μπορούν να εξασφαλίζουν τις κατάλληλες διοικητικές ρυθμίσεις, συμπεριλαμβανομένου του προσδιορισμού της κατάλληλης αρμόδιας αρχής, για την εφαρμογή της Οδηγίας μέσα σε κάθε περιοχή λεκάνης απορροής ποταμού στο έδαφός τους, δηλαδή ανεξάρτητα από διοικητικές διαιρέσεις κάθε χώρας.</a:t>
            </a:r>
          </a:p>
          <a:p>
            <a:pPr marL="457200" lvl="1" indent="0" algn="just">
              <a:buNone/>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Θέση κειμένου 2">
            <a:extLst>
              <a:ext uri="{FF2B5EF4-FFF2-40B4-BE49-F238E27FC236}">
                <a16:creationId xmlns:a16="http://schemas.microsoft.com/office/drawing/2014/main" id="{191DA15F-81B7-F83D-1900-24209D180660}"/>
              </a:ext>
            </a:extLst>
          </p:cNvPr>
          <p:cNvSpPr>
            <a:spLocks noGrp="1"/>
          </p:cNvSpPr>
          <p:nvPr>
            <p:ph type="body" sz="quarter" idx="3"/>
          </p:nvPr>
        </p:nvSpPr>
        <p:spPr>
          <a:xfrm>
            <a:off x="6169018" y="2249485"/>
            <a:ext cx="4878392" cy="823910"/>
          </a:xfrm>
          <a:prstGeom prst="round2SameRect">
            <a:avLst/>
          </a:prstGeom>
          <a:solidFill>
            <a:schemeClr val="bg2">
              <a:lumMod val="20000"/>
              <a:lumOff val="80000"/>
            </a:schemeClr>
          </a:solidFill>
          <a:ln>
            <a:solidFill>
              <a:schemeClr val="bg1"/>
            </a:solidFill>
          </a:ln>
        </p:spPr>
        <p:txBody>
          <a:bodyPr>
            <a:normAutofit/>
          </a:bodyPr>
          <a:lstStyle/>
          <a:p>
            <a:pPr algn="ctr"/>
            <a:r>
              <a:rPr kumimoji="0" lang="el-GR"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Εργαλεία διαχείρισης</a:t>
            </a:r>
            <a:endParaRPr lang="en-US" sz="1600" dirty="0"/>
          </a:p>
        </p:txBody>
      </p:sp>
      <p:sp>
        <p:nvSpPr>
          <p:cNvPr id="5" name="Θέση περιεχομένου 4">
            <a:extLst>
              <a:ext uri="{FF2B5EF4-FFF2-40B4-BE49-F238E27FC236}">
                <a16:creationId xmlns:a16="http://schemas.microsoft.com/office/drawing/2014/main" id="{D3F34462-3F5D-DDC5-0674-9058705B6000}"/>
              </a:ext>
            </a:extLst>
          </p:cNvPr>
          <p:cNvSpPr>
            <a:spLocks noGrp="1"/>
          </p:cNvSpPr>
          <p:nvPr>
            <p:ph sz="quarter" idx="4"/>
          </p:nvPr>
        </p:nvSpPr>
        <p:spPr>
          <a:prstGeom prst="round2DiagRect">
            <a:avLst/>
          </a:prstGeom>
          <a:solidFill>
            <a:schemeClr val="bg2">
              <a:lumMod val="20000"/>
              <a:lumOff val="80000"/>
            </a:schemeClr>
          </a:solidFill>
          <a:ln>
            <a:solidFill>
              <a:schemeClr val="bg1"/>
            </a:solidFill>
          </a:ln>
          <a:effectLst>
            <a:outerShdw blurRad="50800" dist="38100" dir="2700000" algn="tl" rotWithShape="0">
              <a:prstClr val="black">
                <a:alpha val="40000"/>
              </a:prstClr>
            </a:outerShdw>
          </a:effectLst>
        </p:spPr>
        <p:txBody>
          <a:bodyPr>
            <a:normAutofit fontScale="85000" lnSpcReduction="20000"/>
          </a:bodyPr>
          <a:lstStyle/>
          <a:p>
            <a:pPr marL="457200" lvl="1" indent="0" algn="just">
              <a:buNone/>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q"/>
            </a:pPr>
            <a:endPar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1" algn="just">
              <a:buFont typeface="Wingdings" panose="05000000000000000000" pitchFamily="2" charset="2"/>
              <a:buChar char="q"/>
            </a:pPr>
            <a:r>
              <a:rPr lang="el-GR" sz="1400" b="1" dirty="0">
                <a:solidFill>
                  <a:schemeClr val="bg1"/>
                </a:solidFill>
                <a:latin typeface="Calibri" panose="020F0502020204030204" pitchFamily="34" charset="0"/>
                <a:ea typeface="Calibri" panose="020F0502020204030204" pitchFamily="34" charset="0"/>
                <a:cs typeface="Calibri" panose="020F0502020204030204" pitchFamily="34" charset="0"/>
              </a:rPr>
              <a:t>Σχέδιο διαχείρισης</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 για κάθε Περιοχή Λεκάνης Απορροής Ποταμού (Υδατικό Διαμέρισμα)</a:t>
            </a:r>
          </a:p>
          <a:p>
            <a:pPr lvl="1" algn="just">
              <a:buFont typeface="Wingdings" panose="05000000000000000000" pitchFamily="2" charset="2"/>
              <a:buChar char="q"/>
            </a:pPr>
            <a:r>
              <a:rPr lang="el-GR" sz="1400" b="1" dirty="0">
                <a:solidFill>
                  <a:schemeClr val="bg1"/>
                </a:solidFill>
                <a:latin typeface="Calibri" panose="020F0502020204030204" pitchFamily="34" charset="0"/>
                <a:ea typeface="Calibri" panose="020F0502020204030204" pitchFamily="34" charset="0"/>
                <a:cs typeface="Calibri" panose="020F0502020204030204" pitchFamily="34" charset="0"/>
              </a:rPr>
              <a:t>Πρόγραμμα μέτρων </a:t>
            </a:r>
            <a:r>
              <a:rPr lang="el-GR" sz="1400" dirty="0">
                <a:solidFill>
                  <a:schemeClr val="bg1"/>
                </a:solidFill>
                <a:latin typeface="Calibri" panose="020F0502020204030204" pitchFamily="34" charset="0"/>
                <a:ea typeface="Calibri" panose="020F0502020204030204" pitchFamily="34" charset="0"/>
                <a:cs typeface="Calibri" panose="020F0502020204030204" pitchFamily="34" charset="0"/>
              </a:rPr>
              <a:t>(βασικών και συμπληρωματικών)</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Βέλος: Δεξιό 3">
            <a:extLst>
              <a:ext uri="{FF2B5EF4-FFF2-40B4-BE49-F238E27FC236}">
                <a16:creationId xmlns:a16="http://schemas.microsoft.com/office/drawing/2014/main" id="{D7DC6B0A-8465-C7D0-85BF-9B5BD72C669D}"/>
              </a:ext>
            </a:extLst>
          </p:cNvPr>
          <p:cNvSpPr/>
          <p:nvPr/>
        </p:nvSpPr>
        <p:spPr>
          <a:xfrm>
            <a:off x="-14897" y="59935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34885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3999-6023-4E69-193F-B1CAB0482BA3}"/>
              </a:ext>
            </a:extLst>
          </p:cNvPr>
          <p:cNvSpPr>
            <a:spLocks noGrp="1"/>
          </p:cNvSpPr>
          <p:nvPr>
            <p:ph type="title"/>
          </p:nvPr>
        </p:nvSpPr>
        <p:spPr>
          <a:xfrm>
            <a:off x="1141413" y="609600"/>
            <a:ext cx="9905998" cy="946278"/>
          </a:xfrm>
        </p:spPr>
        <p:txBody>
          <a:bodyPr>
            <a:normAutofit/>
          </a:bodyPr>
          <a:lstStyle/>
          <a:p>
            <a:pPr algn="ctr"/>
            <a:r>
              <a:rPr kumimoji="0" lang="el-GR" sz="1600" b="1"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Στ</a:t>
            </a:r>
            <a:r>
              <a:rPr kumimoji="0" lang="el-GR" sz="1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Βασικές ρυθμίσει</a:t>
            </a:r>
            <a:r>
              <a:rPr lang="el-GR" sz="1600" b="1" cap="none" dirty="0">
                <a:solidFill>
                  <a:schemeClr val="bg1"/>
                </a:solidFill>
                <a:latin typeface="Calibri" panose="020F0502020204030204" pitchFamily="34" charset="0"/>
                <a:ea typeface="+mn-ea"/>
                <a:cs typeface="Calibri" panose="020F0502020204030204" pitchFamily="34" charset="0"/>
              </a:rPr>
              <a:t>ς Ν. 3199/2003 -</a:t>
            </a:r>
            <a:br>
              <a:rPr lang="el-GR" sz="1600" b="1" cap="none" dirty="0">
                <a:solidFill>
                  <a:schemeClr val="bg1"/>
                </a:solidFill>
                <a:latin typeface="Calibri" panose="020F0502020204030204" pitchFamily="34" charset="0"/>
                <a:ea typeface="+mn-ea"/>
                <a:cs typeface="Calibri" panose="020F0502020204030204" pitchFamily="34" charset="0"/>
              </a:rPr>
            </a:br>
            <a:r>
              <a:rPr lang="el-GR" sz="1600" b="1" cap="none" dirty="0">
                <a:solidFill>
                  <a:schemeClr val="bg1"/>
                </a:solidFill>
                <a:latin typeface="Calibri" panose="020F0502020204030204" pitchFamily="34" charset="0"/>
                <a:ea typeface="+mn-ea"/>
                <a:cs typeface="Calibri" panose="020F0502020204030204" pitchFamily="34" charset="0"/>
              </a:rPr>
              <a:t>Όργανα διοίκησης, προστασίας και διαχείρισης των υδάτων</a:t>
            </a:r>
            <a:endParaRPr lang="en-GB" sz="1600" b="1" cap="none" dirty="0">
              <a:solidFill>
                <a:schemeClr val="bg1"/>
              </a:solidFill>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3A116072-AFD9-315C-3B05-41DE4A3CF8CA}"/>
              </a:ext>
            </a:extLst>
          </p:cNvPr>
          <p:cNvSpPr>
            <a:spLocks noGrp="1"/>
          </p:cNvSpPr>
          <p:nvPr>
            <p:ph type="body" idx="1"/>
          </p:nvPr>
        </p:nvSpPr>
        <p:spPr>
          <a:xfrm>
            <a:off x="1141414" y="1555878"/>
            <a:ext cx="3220062" cy="432786"/>
          </a:xfrm>
        </p:spPr>
        <p:style>
          <a:lnRef idx="1">
            <a:schemeClr val="accent5"/>
          </a:lnRef>
          <a:fillRef idx="2">
            <a:schemeClr val="accent5"/>
          </a:fillRef>
          <a:effectRef idx="1">
            <a:schemeClr val="accent5"/>
          </a:effectRef>
          <a:fontRef idx="minor">
            <a:schemeClr val="dk1"/>
          </a:fontRef>
        </p:style>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Κεντρική κρατική διοίκηση</a:t>
            </a:r>
            <a:endParaRPr lang="en-GB" sz="1400" b="1" dirty="0"/>
          </a:p>
        </p:txBody>
      </p:sp>
      <p:sp>
        <p:nvSpPr>
          <p:cNvPr id="4" name="Text Placeholder 3">
            <a:extLst>
              <a:ext uri="{FF2B5EF4-FFF2-40B4-BE49-F238E27FC236}">
                <a16:creationId xmlns:a16="http://schemas.microsoft.com/office/drawing/2014/main" id="{C10706E1-49D5-3B8B-F81C-E3CA1855D07A}"/>
              </a:ext>
            </a:extLst>
          </p:cNvPr>
          <p:cNvSpPr>
            <a:spLocks noGrp="1"/>
          </p:cNvSpPr>
          <p:nvPr>
            <p:ph type="body" sz="half" idx="15"/>
          </p:nvPr>
        </p:nvSpPr>
        <p:spPr>
          <a:xfrm>
            <a:off x="1127918" y="2112886"/>
            <a:ext cx="3208735" cy="4323426"/>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a:r>
              <a:rPr lang="el-GR" sz="1200" b="1" dirty="0">
                <a:solidFill>
                  <a:schemeClr val="bg1"/>
                </a:solidFill>
              </a:rPr>
              <a:t>Α. Το Υπουργείο Περιβάλλοντος και Ενέργειας</a:t>
            </a:r>
            <a:r>
              <a:rPr lang="el-GR" sz="1200" dirty="0">
                <a:solidFill>
                  <a:schemeClr val="bg1"/>
                </a:solidFill>
              </a:rPr>
              <a:t> (αντικατέστησε την Εθνική Επιτροπή Υδάτων μετά τον ν. 5037/2023):</a:t>
            </a:r>
          </a:p>
          <a:p>
            <a:pPr marL="171450" indent="-171450" algn="just">
              <a:buFont typeface="Arial" panose="020B0604020202020204" pitchFamily="34" charset="0"/>
              <a:buChar char="•"/>
            </a:pPr>
            <a:r>
              <a:rPr lang="el-GR" sz="1200" dirty="0">
                <a:solidFill>
                  <a:schemeClr val="bg1"/>
                </a:solidFill>
              </a:rPr>
              <a:t>χαράσσει την πολιτική για την προστασία και διαχείριση των υδάτων και ελέγχει την εφαρμογή της, </a:t>
            </a:r>
          </a:p>
          <a:p>
            <a:pPr marL="171450" indent="-171450" algn="just">
              <a:buFont typeface="Arial" panose="020B0604020202020204" pitchFamily="34" charset="0"/>
              <a:buChar char="•"/>
            </a:pPr>
            <a:r>
              <a:rPr lang="el-GR" sz="1200" dirty="0">
                <a:solidFill>
                  <a:schemeClr val="bg1"/>
                </a:solidFill>
              </a:rPr>
              <a:t>καταρτίζει την Εθνική Στρατηγική για τα Ύδατα, η οποία εγκρίνεται με Πράξη του Υπουργικού Συμβουλίου. </a:t>
            </a:r>
          </a:p>
          <a:p>
            <a:pPr algn="just"/>
            <a:r>
              <a:rPr lang="el-GR" sz="1200" b="1" dirty="0">
                <a:solidFill>
                  <a:schemeClr val="bg1"/>
                </a:solidFill>
              </a:rPr>
              <a:t>Β. Η Γενική Δ/</a:t>
            </a:r>
            <a:r>
              <a:rPr lang="el-GR" sz="1200" b="1" dirty="0" err="1">
                <a:solidFill>
                  <a:schemeClr val="bg1"/>
                </a:solidFill>
              </a:rPr>
              <a:t>νση</a:t>
            </a:r>
            <a:r>
              <a:rPr lang="el-GR" sz="1200" b="1" dirty="0">
                <a:solidFill>
                  <a:schemeClr val="bg1"/>
                </a:solidFill>
              </a:rPr>
              <a:t> Υδάτων:</a:t>
            </a:r>
          </a:p>
          <a:p>
            <a:pPr marL="171450" indent="-171450" algn="just">
              <a:buFont typeface="Arial" panose="020B0604020202020204" pitchFamily="34" charset="0"/>
              <a:buChar char="•"/>
            </a:pPr>
            <a:r>
              <a:rPr lang="el-GR" sz="1200" dirty="0">
                <a:solidFill>
                  <a:schemeClr val="bg1"/>
                </a:solidFill>
              </a:rPr>
              <a:t>συντονίζει τις υπηρεσίες και τους κρατικούς φορείς και μετέχει στα αρμόδια κοινοτικά όργανα </a:t>
            </a:r>
          </a:p>
          <a:p>
            <a:pPr marL="171450" indent="-171450" algn="just">
              <a:buFont typeface="Arial" panose="020B0604020202020204" pitchFamily="34" charset="0"/>
              <a:buChar char="•"/>
            </a:pPr>
            <a:r>
              <a:rPr lang="el-GR" sz="1200" dirty="0">
                <a:solidFill>
                  <a:schemeClr val="bg1"/>
                </a:solidFill>
              </a:rPr>
              <a:t>διαμορφώνει την πολιτική τιμολόγησης των υπηρεσιών ύδατος, εισηγείται τους γενικούς κανόνες κοστολόγησης και τιμολόγησης των </a:t>
            </a:r>
          </a:p>
          <a:p>
            <a:pPr marL="171450" indent="-171450" algn="just">
              <a:buFont typeface="Arial" panose="020B0604020202020204" pitchFamily="34" charset="0"/>
              <a:buChar char="•"/>
            </a:pPr>
            <a:r>
              <a:rPr lang="el-GR" sz="1200" dirty="0">
                <a:solidFill>
                  <a:schemeClr val="bg1"/>
                </a:solidFill>
              </a:rPr>
              <a:t>παρακολουθεί σε εθνικό επίπεδο την ποιότητα και την ποσότητα των υδάτων σε συνεργασία με τις Αποκεντρωμένες Διοικήσεις</a:t>
            </a:r>
          </a:p>
          <a:p>
            <a:pPr marL="171450" indent="-171450" algn="just">
              <a:buFont typeface="Arial" panose="020B0604020202020204" pitchFamily="34" charset="0"/>
              <a:buChar char="•"/>
            </a:pPr>
            <a:r>
              <a:rPr lang="el-GR" sz="1200" dirty="0">
                <a:solidFill>
                  <a:schemeClr val="bg1"/>
                </a:solidFill>
              </a:rPr>
              <a:t>συντάσσει ετήσια έκθεση σχετικά με την κατάσταση του υδάτινου περιβάλλοντος και την εφαρμογή της νομοθεσίας για την προστασία και διαχείριση των υδάτων</a:t>
            </a:r>
          </a:p>
          <a:p>
            <a:pPr algn="just"/>
            <a:endParaRPr lang="el-GR" sz="1200" dirty="0">
              <a:solidFill>
                <a:schemeClr val="bg1"/>
              </a:solidFill>
            </a:endParaRPr>
          </a:p>
          <a:p>
            <a:pPr marL="171450" indent="-171450" algn="just">
              <a:buFont typeface="Arial" panose="020B0604020202020204" pitchFamily="34" charset="0"/>
              <a:buChar char="•"/>
            </a:pPr>
            <a:endParaRPr lang="el-GR" sz="1200" dirty="0">
              <a:solidFill>
                <a:schemeClr val="bg1"/>
              </a:solidFill>
            </a:endParaRPr>
          </a:p>
          <a:p>
            <a:endParaRPr lang="en-GB" dirty="0"/>
          </a:p>
        </p:txBody>
      </p:sp>
      <p:sp>
        <p:nvSpPr>
          <p:cNvPr id="5" name="Text Placeholder 4">
            <a:extLst>
              <a:ext uri="{FF2B5EF4-FFF2-40B4-BE49-F238E27FC236}">
                <a16:creationId xmlns:a16="http://schemas.microsoft.com/office/drawing/2014/main" id="{1715A40F-AA1F-6F64-B336-1A893303C970}"/>
              </a:ext>
            </a:extLst>
          </p:cNvPr>
          <p:cNvSpPr>
            <a:spLocks noGrp="1"/>
          </p:cNvSpPr>
          <p:nvPr>
            <p:ph type="body" sz="quarter" idx="3"/>
          </p:nvPr>
        </p:nvSpPr>
        <p:spPr>
          <a:xfrm>
            <a:off x="4514766" y="1566119"/>
            <a:ext cx="3184385" cy="422545"/>
          </a:xfrm>
        </p:spPr>
        <p:style>
          <a:lnRef idx="1">
            <a:schemeClr val="accent5"/>
          </a:lnRef>
          <a:fillRef idx="2">
            <a:schemeClr val="accent5"/>
          </a:fillRef>
          <a:effectRef idx="1">
            <a:schemeClr val="accent5"/>
          </a:effectRef>
          <a:fontRef idx="minor">
            <a:schemeClr val="dk1"/>
          </a:fontRef>
        </p:style>
        <p:txBody>
          <a:bodyPr/>
          <a:lstStyle/>
          <a:p>
            <a:pPr algn="ct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Αποκεντρωμένη κρατική Διοίκηση</a:t>
            </a:r>
            <a:endParaRPr lang="en-GB" sz="1400" dirty="0"/>
          </a:p>
        </p:txBody>
      </p:sp>
      <p:sp>
        <p:nvSpPr>
          <p:cNvPr id="6" name="Text Placeholder 5">
            <a:extLst>
              <a:ext uri="{FF2B5EF4-FFF2-40B4-BE49-F238E27FC236}">
                <a16:creationId xmlns:a16="http://schemas.microsoft.com/office/drawing/2014/main" id="{F343A09D-246F-F144-4F3E-208C2208F683}"/>
              </a:ext>
            </a:extLst>
          </p:cNvPr>
          <p:cNvSpPr>
            <a:spLocks noGrp="1"/>
          </p:cNvSpPr>
          <p:nvPr>
            <p:ph type="body" sz="half" idx="16"/>
          </p:nvPr>
        </p:nvSpPr>
        <p:spPr>
          <a:xfrm>
            <a:off x="4504213" y="2160973"/>
            <a:ext cx="3195830" cy="427534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Οι Επτά (7) Αποκεντρωμένες Διοικήσεις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(αντικατέστησαν τις 13 Περιφέρειες μετά τον ν. 3852/2010):</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Εκπονούν Σχέδια Διαχείρισης για την Περιοχή Λεκάνης Απορροής Ποταμών (Σ.Δ.Λ.Α.Π.) αρμοδιότητάς τους, σύμφωνα με τις κατευθύνσεις της Εθνικής Στρατηγικής για τα Ύδατα</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Εφαρμόζει τα Σ.Δ.Λ.Α.Π. και τα Προγράμματα Μέτρων.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Καταρτίζει μητρώο προστατευόμενων περιοχών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Μεριμνά για τις διαδικασίες διαβούλευσης των Σ.Δ.Λ.Α.Π. </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πρόληψη της υποβάθμισης των επιφανειακών και υπόγειων υδάτων, την αναβάθμιση και αποκατάσταση των υδατικών συστημάτων, την προοδευτική μείωση της ρύπανσης</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Εκδίδει άδειες χρήσης νερού</a:t>
            </a:r>
          </a:p>
          <a:p>
            <a:pPr marL="285750" indent="-285750" algn="just">
              <a:buFont typeface="Arial" panose="020B0604020202020204" pitchFamily="34" charset="0"/>
              <a:buChar char="•"/>
            </a:pPr>
            <a:r>
              <a:rPr lang="el-GR" dirty="0">
                <a:solidFill>
                  <a:prstClr val="black"/>
                </a:solidFill>
                <a:latin typeface="Calibri" panose="020F0502020204030204" pitchFamily="34" charset="0"/>
                <a:cs typeface="Calibri" panose="020F0502020204030204" pitchFamily="34" charset="0"/>
              </a:rPr>
              <a:t>Λαμβάνει αναγκαία μέτρα για την ανάλυση των χαρακτηριστικών της κάθε περιοχής λεκάνης απορροής ποταμού</a:t>
            </a:r>
          </a:p>
          <a:p>
            <a:pPr marL="285750" indent="-285750" algn="just">
              <a:buFont typeface="Arial" panose="020B0604020202020204" pitchFamily="34" charset="0"/>
              <a:buChar char="•"/>
            </a:pPr>
            <a:endParaRPr lang="el-GR"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prstClr val="black"/>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AE2170A-CF89-5F86-DEB7-9F6845521DE7}"/>
              </a:ext>
            </a:extLst>
          </p:cNvPr>
          <p:cNvSpPr>
            <a:spLocks noGrp="1"/>
          </p:cNvSpPr>
          <p:nvPr>
            <p:ph type="body" sz="quarter" idx="13"/>
          </p:nvPr>
        </p:nvSpPr>
        <p:spPr>
          <a:xfrm>
            <a:off x="7852442" y="1566119"/>
            <a:ext cx="3194968" cy="422546"/>
          </a:xfrm>
        </p:spPr>
        <p:style>
          <a:lnRef idx="1">
            <a:schemeClr val="accent5"/>
          </a:lnRef>
          <a:fillRef idx="2">
            <a:schemeClr val="accent5"/>
          </a:fillRef>
          <a:effectRef idx="1">
            <a:schemeClr val="accent5"/>
          </a:effectRef>
          <a:fontRef idx="minor">
            <a:schemeClr val="dk1"/>
          </a:fontRef>
        </p:style>
        <p:txBody>
          <a:bodyPr/>
          <a:lstStyle/>
          <a:p>
            <a:pPr marL="0" marR="0" lvl="0" indent="0" algn="ctr"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Τοπική Αυτοδιοίκηση</a:t>
            </a:r>
            <a:endParaRPr kumimoji="0" lang="en-GB" sz="1400" b="0" i="0" u="none" strike="noStrike" kern="1200" cap="all" spc="0" normalizeH="0" baseline="0" noProof="0" dirty="0">
              <a:ln>
                <a:noFill/>
              </a:ln>
              <a:solidFill>
                <a:prstClr val="white"/>
              </a:solidFill>
              <a:effectLst/>
              <a:uLnTx/>
              <a:uFillTx/>
              <a:latin typeface="Tw Cen MT" panose="020B0602020104020603"/>
              <a:ea typeface="+mn-ea"/>
              <a:cs typeface="+mn-cs"/>
            </a:endParaRPr>
          </a:p>
        </p:txBody>
      </p:sp>
      <p:sp>
        <p:nvSpPr>
          <p:cNvPr id="8" name="Text Placeholder 7">
            <a:extLst>
              <a:ext uri="{FF2B5EF4-FFF2-40B4-BE49-F238E27FC236}">
                <a16:creationId xmlns:a16="http://schemas.microsoft.com/office/drawing/2014/main" id="{DF3317E1-BAD5-6EC7-B0B8-7B25080CCD35}"/>
              </a:ext>
            </a:extLst>
          </p:cNvPr>
          <p:cNvSpPr>
            <a:spLocks noGrp="1"/>
          </p:cNvSpPr>
          <p:nvPr>
            <p:ph type="body" sz="half" idx="17"/>
          </p:nvPr>
        </p:nvSpPr>
        <p:spPr>
          <a:xfrm>
            <a:off x="7852442" y="2160974"/>
            <a:ext cx="3194968" cy="4275338"/>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algn="just"/>
            <a:endParaRPr lang="el-GR" b="1" dirty="0">
              <a:solidFill>
                <a:schemeClr val="bg1"/>
              </a:solidFill>
            </a:endParaRPr>
          </a:p>
          <a:p>
            <a:pPr algn="just"/>
            <a:r>
              <a:rPr lang="el-GR" b="1" u="sng" dirty="0">
                <a:solidFill>
                  <a:schemeClr val="bg1"/>
                </a:solidFill>
                <a:latin typeface="Calibri" panose="020F0502020204030204" pitchFamily="34" charset="0"/>
                <a:ea typeface="Calibri" panose="020F0502020204030204" pitchFamily="34" charset="0"/>
                <a:cs typeface="Calibri" panose="020F0502020204030204" pitchFamily="34" charset="0"/>
              </a:rPr>
              <a:t>Α. Οι Περιφέρειες: </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λαμβάνουν αναγκαία μέτρα που προβλέπονται στα Σ.Δ.Λ.Α.Π. και στα προγράμματα μέτρων για τον έλεγχο της διαχείρισης υπόγειων και επιφανειακών αρδευτικών υδάτων και τον έλεγχο εκτέλεσης εργασιών για την ανεύρεση υπόγειων υδάτων και έργων αξιοποίησης υδάτινων </a:t>
            </a:r>
          </a:p>
          <a:p>
            <a:pPr algn="just"/>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Β. </a:t>
            </a:r>
            <a:r>
              <a:rPr lang="el-GR" b="1" u="sng" dirty="0">
                <a:solidFill>
                  <a:schemeClr val="bg1"/>
                </a:solidFill>
                <a:latin typeface="Calibri" panose="020F0502020204030204" pitchFamily="34" charset="0"/>
                <a:ea typeface="Calibri" panose="020F0502020204030204" pitchFamily="34" charset="0"/>
                <a:cs typeface="Calibri" panose="020F0502020204030204" pitchFamily="34" charset="0"/>
              </a:rPr>
              <a:t>Οι Δήμοι και οι Δημοτικές Επιχειρήσεις Ύδρευσης και Αποχέτευσης </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είναι οι αρμόδιες αρχές για την παραγωγή και διανομή στους καταναλωτές «νερού ανθρώπινης κατανάλωσης», καθώς και για τη μελέτη, κατασκευή, συντήρηση, εκμετάλλευση, διοίκηση και λειτουργία έργων υδροληψίας και επεξεργασίας νερού, δικτύων μεταφοράς και διανομής νερού, αποχέτευσης ακάθαρτων και </a:t>
            </a:r>
            <a:r>
              <a:rPr lang="el-GR" dirty="0" err="1">
                <a:solidFill>
                  <a:schemeClr val="bg1"/>
                </a:solidFill>
                <a:latin typeface="Calibri" panose="020F0502020204030204" pitchFamily="34" charset="0"/>
                <a:ea typeface="Calibri" panose="020F0502020204030204" pitchFamily="34" charset="0"/>
                <a:cs typeface="Calibri" panose="020F0502020204030204" pitchFamily="34" charset="0"/>
              </a:rPr>
              <a:t>ομβρίων</a:t>
            </a:r>
            <a:r>
              <a:rPr lang="el-GR" dirty="0">
                <a:solidFill>
                  <a:schemeClr val="bg1"/>
                </a:solidFill>
                <a:latin typeface="Calibri" panose="020F0502020204030204" pitchFamily="34" charset="0"/>
                <a:ea typeface="Calibri" panose="020F0502020204030204" pitchFamily="34" charset="0"/>
                <a:cs typeface="Calibri" panose="020F0502020204030204" pitchFamily="34" charset="0"/>
              </a:rPr>
              <a:t> υδάτων κ.λπ. </a:t>
            </a:r>
            <a:endParaRPr lang="en-GB"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Βέλος: Δεξιό 3">
            <a:extLst>
              <a:ext uri="{FF2B5EF4-FFF2-40B4-BE49-F238E27FC236}">
                <a16:creationId xmlns:a16="http://schemas.microsoft.com/office/drawing/2014/main" id="{81139349-8E84-0618-53A5-3F8AE2FA6650}"/>
              </a:ext>
            </a:extLst>
          </p:cNvPr>
          <p:cNvSpPr/>
          <p:nvPr/>
        </p:nvSpPr>
        <p:spPr>
          <a:xfrm>
            <a:off x="-14897" y="599359"/>
            <a:ext cx="1234131" cy="647521"/>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8</a:t>
            </a:r>
            <a:endParaRPr lang="en-US" dirty="0">
              <a:solidFill>
                <a:schemeClr val="bg1"/>
              </a:solidFill>
            </a:endParaRPr>
          </a:p>
        </p:txBody>
      </p:sp>
    </p:spTree>
    <p:extLst>
      <p:ext uri="{BB962C8B-B14F-4D97-AF65-F5344CB8AC3E}">
        <p14:creationId xmlns:p14="http://schemas.microsoft.com/office/powerpoint/2010/main" val="39463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C8FD699-F312-A639-D64D-89CD56A944A3}"/>
              </a:ext>
            </a:extLst>
          </p:cNvPr>
          <p:cNvPicPr>
            <a:picLocks noGrp="1" noChangeAspect="1"/>
          </p:cNvPicPr>
          <p:nvPr>
            <p:ph idx="1"/>
          </p:nvPr>
        </p:nvPicPr>
        <p:blipFill>
          <a:blip r:embed="rId2"/>
          <a:stretch>
            <a:fillRect/>
          </a:stretch>
        </p:blipFill>
        <p:spPr>
          <a:xfrm>
            <a:off x="4803041" y="435806"/>
            <a:ext cx="4714043" cy="5986387"/>
          </a:xfrm>
          <a:prstGeom prst="rect">
            <a:avLst/>
          </a:prstGeom>
        </p:spPr>
      </p:pic>
      <p:sp>
        <p:nvSpPr>
          <p:cNvPr id="7" name="Βέλος: Δεξιό 6">
            <a:extLst>
              <a:ext uri="{FF2B5EF4-FFF2-40B4-BE49-F238E27FC236}">
                <a16:creationId xmlns:a16="http://schemas.microsoft.com/office/drawing/2014/main" id="{F2A53B61-9018-1093-4AFA-E6ADF87A85BC}"/>
              </a:ext>
            </a:extLst>
          </p:cNvPr>
          <p:cNvSpPr/>
          <p:nvPr/>
        </p:nvSpPr>
        <p:spPr>
          <a:xfrm>
            <a:off x="0" y="206815"/>
            <a:ext cx="1234131" cy="578046"/>
          </a:xfrm>
          <a:prstGeom prst="rightArrow">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bg1"/>
                </a:solidFill>
              </a:rPr>
              <a:t>9</a:t>
            </a:r>
            <a:endParaRPr lang="en-US" dirty="0">
              <a:solidFill>
                <a:schemeClr val="bg1"/>
              </a:solidFill>
            </a:endParaRPr>
          </a:p>
        </p:txBody>
      </p:sp>
      <p:sp>
        <p:nvSpPr>
          <p:cNvPr id="5" name="TextBox 4">
            <a:extLst>
              <a:ext uri="{FF2B5EF4-FFF2-40B4-BE49-F238E27FC236}">
                <a16:creationId xmlns:a16="http://schemas.microsoft.com/office/drawing/2014/main" id="{0F2D4B83-A74A-E35C-CBE5-A6DA96D8F51E}"/>
              </a:ext>
            </a:extLst>
          </p:cNvPr>
          <p:cNvSpPr txBox="1"/>
          <p:nvPr/>
        </p:nvSpPr>
        <p:spPr>
          <a:xfrm>
            <a:off x="1356360" y="935781"/>
            <a:ext cx="2179320" cy="2369880"/>
          </a:xfrm>
          <a:prstGeom prst="rect">
            <a:avLst/>
          </a:prstGeom>
          <a:noFill/>
        </p:spPr>
        <p:txBody>
          <a:bodyPr wrap="square">
            <a:spAutoFit/>
          </a:bodyPr>
          <a:lstStyle/>
          <a:p>
            <a:pPr algn="ctr"/>
            <a:endParaRPr lang="el-GR" sz="1600" b="1" cap="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l-GR" sz="1600" b="1" cap="none" dirty="0">
                <a:solidFill>
                  <a:schemeClr val="bg1"/>
                </a:solidFill>
                <a:latin typeface="Calibri" panose="020F0502020204030204" pitchFamily="34" charset="0"/>
                <a:ea typeface="Calibri" panose="020F0502020204030204" pitchFamily="34" charset="0"/>
                <a:cs typeface="Calibri" panose="020F0502020204030204" pitchFamily="34" charset="0"/>
              </a:rPr>
              <a:t>Χάρτης Λεκανών </a:t>
            </a:r>
            <a:r>
              <a:rPr lang="el-GR" sz="1600" b="1" dirty="0">
                <a:solidFill>
                  <a:schemeClr val="bg1"/>
                </a:solidFill>
                <a:latin typeface="Calibri" panose="020F0502020204030204" pitchFamily="34" charset="0"/>
                <a:ea typeface="Calibri" panose="020F0502020204030204" pitchFamily="34" charset="0"/>
                <a:cs typeface="Calibri" panose="020F0502020204030204" pitchFamily="34" charset="0"/>
              </a:rPr>
              <a:t>Απορροής και Υδατικών Διαμερισμάτων</a:t>
            </a:r>
          </a:p>
          <a:p>
            <a:pPr algn="ctr"/>
            <a:r>
              <a:rPr lang="el-GR" sz="1600" b="1" dirty="0">
                <a:solidFill>
                  <a:schemeClr val="bg1"/>
                </a:solidFill>
                <a:latin typeface="Calibri" panose="020F0502020204030204" pitchFamily="34" charset="0"/>
                <a:ea typeface="Calibri" panose="020F0502020204030204" pitchFamily="34" charset="0"/>
                <a:cs typeface="Calibri" panose="020F0502020204030204" pitchFamily="34" charset="0"/>
              </a:rPr>
              <a:t>(ΦΕΚ Β’ 1383/2010, 1572/2010)</a:t>
            </a:r>
          </a:p>
          <a:p>
            <a:pPr algn="ctr"/>
            <a:endParaRPr lang="el-GR"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dirty="0"/>
          </a:p>
        </p:txBody>
      </p:sp>
    </p:spTree>
    <p:extLst>
      <p:ext uri="{BB962C8B-B14F-4D97-AF65-F5344CB8AC3E}">
        <p14:creationId xmlns:p14="http://schemas.microsoft.com/office/powerpoint/2010/main" val="1592673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2263</TotalTime>
  <Words>3265</Words>
  <Application>Microsoft Office PowerPoint</Application>
  <PresentationFormat>Widescreen</PresentationFormat>
  <Paragraphs>190</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Century Gothic</vt:lpstr>
      <vt:lpstr>Courier New</vt:lpstr>
      <vt:lpstr>Times New Roman</vt:lpstr>
      <vt:lpstr>Tw Cen MT</vt:lpstr>
      <vt:lpstr>Wingdings</vt:lpstr>
      <vt:lpstr>Wingdings 2</vt:lpstr>
      <vt:lpstr>Wingdings 3</vt:lpstr>
      <vt:lpstr>Κύκλωμα</vt:lpstr>
      <vt:lpstr>ΔΙΚΑΙΟ ΠΟΛΕΟΔΟΜΙΑΣ ΧΩΡΟΤΑΞΙΑΣ &amp; ΠΕΡΙΒΑΛΛΟΝΤΟΣ ΙΙ </vt:lpstr>
      <vt:lpstr>Α. Ιστορική αναδρομή (Η περίοδος πριν από την Οδηγία 2000/60 και τον ν. 3199/2003) </vt:lpstr>
      <vt:lpstr>ΥΔΑΤΙΚΑ ΔΙΑΜΕΡΙΣΜΑΤΑ Ν. 1739/1987</vt:lpstr>
      <vt:lpstr> Β. Το ισχύον δίκαιο προστασίας και διαχείρισης των υδατικών πόρων</vt:lpstr>
      <vt:lpstr>Γ. Βασικά στοιχεία της ισχύουσας νομοθεσίας (ενωσιακής και εθνικής) </vt:lpstr>
      <vt:lpstr> Δ. Σκοπός και επιδίωξη της Οδηγίας</vt:lpstr>
      <vt:lpstr> Ε. Διοικητικό/χωρικό σύστημα διαχείρισης των υδάτων -   εργαλεία διαχείρισης </vt:lpstr>
      <vt:lpstr>Στ. Βασικές ρυθμίσεις Ν. 3199/2003 - Όργανα διοίκησης, προστασίας και διαχείρισης των υδάτων</vt:lpstr>
      <vt:lpstr>PowerPoint Presentation</vt:lpstr>
      <vt:lpstr>Ζ. Σχέδια Διαχείρισης Λεκανών Απορροής Ποταμών</vt:lpstr>
      <vt:lpstr>Θ. Συνέπειες της χωρικής κατανομής στην άσκηση αρμοδιοτήτων </vt:lpstr>
      <vt:lpstr>Ι. Βασικά πορίσματα της νομολογίας </vt:lpstr>
      <vt:lpstr>ΙΑ. Δεσμευτικότητα των Σ.Δ.Λ.Α.Π. </vt:lpstr>
      <vt:lpstr>Συμμόρφωση της Ελλάδας προς την Οδηγία 2000/60/ΕΚ</vt:lpstr>
      <vt:lpstr>Ιδιοκτησιακό καθεστώς υδάτων </vt:lpstr>
      <vt:lpstr>Ιδιοκτησιακό καθεστώς υδάτων - νομολογία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ΔΙΚΑΙΟ ΠΟΛΕΟΔΟΜΙΑΣ ΧΩΡΟΤΑΞΙΑΣ &amp;ΠΕΡΙΒΑΛΛΟΝΤΟΣ ΙΙ</dc:title>
  <dc:creator>Stamatiou Konstantina</dc:creator>
  <cp:lastModifiedBy>Stamatiou Konstantina</cp:lastModifiedBy>
  <cp:revision>233</cp:revision>
  <dcterms:created xsi:type="dcterms:W3CDTF">2023-11-01T21:01:17Z</dcterms:created>
  <dcterms:modified xsi:type="dcterms:W3CDTF">2024-02-15T12:34:41Z</dcterms:modified>
</cp:coreProperties>
</file>