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5" r:id="rId7"/>
    <p:sldId id="364" r:id="rId8"/>
    <p:sldId id="348" r:id="rId9"/>
    <p:sldId id="289" r:id="rId10"/>
    <p:sldId id="374" r:id="rId11"/>
    <p:sldId id="375" r:id="rId12"/>
    <p:sldId id="365" r:id="rId13"/>
    <p:sldId id="376" r:id="rId14"/>
    <p:sldId id="366" r:id="rId15"/>
    <p:sldId id="367" r:id="rId16"/>
    <p:sldId id="377" r:id="rId17"/>
    <p:sldId id="378" r:id="rId18"/>
    <p:sldId id="379" r:id="rId19"/>
    <p:sldId id="352" r:id="rId20"/>
    <p:sldId id="350" r:id="rId21"/>
    <p:sldId id="380" r:id="rId22"/>
    <p:sldId id="368" r:id="rId23"/>
    <p:sldId id="353" r:id="rId24"/>
    <p:sldId id="381" r:id="rId25"/>
    <p:sldId id="354" r:id="rId26"/>
    <p:sldId id="382" r:id="rId27"/>
    <p:sldId id="291" r:id="rId28"/>
    <p:sldId id="383" r:id="rId29"/>
    <p:sldId id="384" r:id="rId30"/>
    <p:sldId id="333" r:id="rId31"/>
    <p:sldId id="315" r:id="rId32"/>
    <p:sldId id="280" r:id="rId33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72" d="100"/>
          <a:sy n="72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0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90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96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96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4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2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7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909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36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69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93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399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4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20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38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60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9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91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02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4:</a:t>
            </a:r>
            <a:r>
              <a:rPr lang="en-US" sz="2800" dirty="0"/>
              <a:t> </a:t>
            </a:r>
            <a:r>
              <a:rPr lang="el-GR" altLang="el-G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Γωνιακά κινηματικά μεγέθη</a:t>
            </a:r>
          </a:p>
          <a:p>
            <a:endParaRPr lang="el-GR" sz="2800" dirty="0"/>
          </a:p>
          <a:p>
            <a:r>
              <a:rPr lang="el-GR" sz="2800" dirty="0"/>
              <a:t>Αθανάσιος </a:t>
            </a:r>
            <a:r>
              <a:rPr lang="el-GR" sz="2800" dirty="0" err="1"/>
              <a:t>Τσιόκανος</a:t>
            </a:r>
            <a:r>
              <a:rPr lang="el-GR" sz="2800" dirty="0"/>
              <a:t>, Γιάννης Γιάκας</a:t>
            </a:r>
          </a:p>
          <a:p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Τμήματα περιφέρειας </a:t>
            </a:r>
            <a:br>
              <a:rPr lang="el-GR" altLang="el-GR" sz="3600" dirty="0"/>
            </a:br>
            <a:r>
              <a:rPr lang="el-GR" altLang="el-GR" sz="3600" dirty="0"/>
              <a:t>και αντίστοιχες τιμές σε μοίρες και ακτίνια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445224"/>
            <a:ext cx="8568952" cy="1152128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Αντιστοιχίες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μοιρών</a:t>
            </a:r>
            <a:r>
              <a:rPr lang="en-US" altLang="el-GR" sz="2400" dirty="0"/>
              <a:t> και α</a:t>
            </a:r>
            <a:r>
              <a:rPr lang="en-US" altLang="el-GR" sz="2400" dirty="0" err="1"/>
              <a:t>κτινίων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σε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διάφορες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γωνίες</a:t>
            </a:r>
            <a:r>
              <a:rPr lang="en-US" altLang="el-GR" sz="24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060848"/>
            <a:ext cx="6400800" cy="29527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824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39010" y="908720"/>
            <a:ext cx="4697486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Τμήματα περιφέρειας </a:t>
            </a:r>
            <a:br>
              <a:rPr lang="el-GR" altLang="el-GR" sz="3600" dirty="0"/>
            </a:br>
            <a:r>
              <a:rPr lang="el-GR" altLang="el-GR" sz="3600" dirty="0"/>
              <a:t>και αντίστοιχες τιμές σε μοίρες και ακτίνια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26360" y="3356992"/>
            <a:ext cx="3960440" cy="115212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Ορισμός του ακτινίου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404514"/>
            <a:ext cx="4221162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94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των μελών του σώματος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01208"/>
            <a:ext cx="8568952" cy="1296144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Παρουσιάζονται τρεις διαφορετικές θέσεις του πήχη ως προς το βραχίονα, οι οποίες ορίζονται αριθμητικά με τη γωνία της άρθρωσης του αγκώνα.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404" y="1640173"/>
            <a:ext cx="5791200" cy="35575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6980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των μελών του σώματος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157192"/>
            <a:ext cx="8568952" cy="1440160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Δύο τρόποι μέτρησης των γωνιών των μελών του σώματος υπάρχουν: οι σχετικές γωνίες (η γωνία που περιλαμβάνεται μεταξύ των </a:t>
            </a:r>
            <a:r>
              <a:rPr lang="el-GR" altLang="el-GR" sz="2200" dirty="0" err="1"/>
              <a:t>επιμήκων</a:t>
            </a:r>
            <a:r>
              <a:rPr lang="el-GR" altLang="el-GR" sz="2200" dirty="0"/>
              <a:t> αξόνων δύο μελών) και οι απόλυτες γωνίες (η γωνία κλίσης των μελών, ο προσανατολισμός τους στο χώρο).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7952"/>
            <a:ext cx="1152674" cy="35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7952"/>
            <a:ext cx="1320447" cy="34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0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Απόλυτες γωνίες των μελών του σώματος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581128"/>
            <a:ext cx="8568952" cy="20162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Ο συνήθης τρόπος υπολογισμού μιας απόλυτης γωνίας μέλους του σώματος προϋποθέτει την τοποθέτηση ενός συστήματος συντεταγμένων στο μακρινό άκρο του μέλους. Έτσι, η γωνία μετριέται αρχίζοντας από τη δεξιά οριζόντια θέση και με κατεύθυνση αντίθετη της κίνησης των δεικτών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. Οι απόλυτες γωνίες υπολογίζονται με τον κανόνα της εφαπτομένης (απέναντι προς την προσκείμενη της γωνίας πλευρά).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5770"/>
            <a:ext cx="1881223" cy="31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5770"/>
            <a:ext cx="2025393" cy="31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6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σε διάφορες αρθρώσεις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860032" y="1628800"/>
            <a:ext cx="4032448" cy="496855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400" b="1" u="sng" dirty="0"/>
              <a:t>Γωνίες στο διασκελισμό της βάδισης</a:t>
            </a:r>
            <a:endParaRPr lang="en-US" altLang="el-GR" sz="2400" b="1" u="sng" dirty="0"/>
          </a:p>
          <a:p>
            <a:pPr algn="ctr">
              <a:lnSpc>
                <a:spcPct val="90000"/>
              </a:lnSpc>
            </a:pPr>
            <a:endParaRPr lang="en-US" altLang="el-GR" sz="2800" b="1" u="sng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Α) </a:t>
            </a:r>
            <a:r>
              <a:rPr lang="en-US" altLang="el-GR" sz="2400" b="1" dirty="0" err="1"/>
              <a:t>στο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ισχίο</a:t>
            </a: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Β) </a:t>
            </a:r>
            <a:r>
              <a:rPr lang="en-US" altLang="el-GR" sz="2400" b="1" dirty="0" err="1"/>
              <a:t>στο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γόν</a:t>
            </a:r>
            <a:r>
              <a:rPr lang="en-US" altLang="el-GR" sz="2400" b="1" dirty="0"/>
              <a:t>ατο</a:t>
            </a:r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C)</a:t>
            </a:r>
            <a:r>
              <a:rPr lang="el-GR" altLang="el-GR" sz="2400" b="1" dirty="0"/>
              <a:t> στην </a:t>
            </a:r>
            <a:r>
              <a:rPr lang="el-GR" altLang="el-GR" sz="2400" b="1" dirty="0" err="1"/>
              <a:t>ποδοκνημική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628800"/>
            <a:ext cx="3325960" cy="49291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348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Γωνιακή ταχύτητα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52528"/>
          </a:xfrm>
        </p:spPr>
        <p:txBody>
          <a:bodyPr>
            <a:noAutofit/>
          </a:bodyPr>
          <a:lstStyle/>
          <a:p>
            <a:r>
              <a:rPr lang="en-US" altLang="el-GR" sz="2200" dirty="0" err="1"/>
              <a:t>Είν</a:t>
            </a:r>
            <a:r>
              <a:rPr lang="en-US" altLang="el-GR" sz="2200" dirty="0"/>
              <a:t>αι το πηλίκο της μεταβολής της γωνίας δια του απαιτούμενου χρόνου.</a:t>
            </a:r>
          </a:p>
          <a:p>
            <a:r>
              <a:rPr lang="en-US" altLang="el-GR" sz="2200" dirty="0" err="1"/>
              <a:t>Έχουμε</a:t>
            </a:r>
            <a:r>
              <a:rPr lang="en-US" altLang="el-GR" sz="2200" dirty="0"/>
              <a:t> : </a:t>
            </a:r>
            <a:r>
              <a:rPr lang="en-US" altLang="el-GR" sz="2200" u="sng" dirty="0"/>
              <a:t>ω = φ / t = rad / sec</a:t>
            </a:r>
            <a:endParaRPr lang="el-GR" altLang="el-GR" sz="2200" u="sng" dirty="0"/>
          </a:p>
          <a:p>
            <a:r>
              <a:rPr lang="el-GR" altLang="el-GR" sz="2200" dirty="0"/>
              <a:t>Στη </a:t>
            </a:r>
            <a:r>
              <a:rPr lang="el-GR" altLang="el-GR" sz="2200" u="sng" dirty="0"/>
              <a:t>σταθερή γωνιακή ταχύτητα</a:t>
            </a:r>
            <a:r>
              <a:rPr lang="el-GR" altLang="el-GR" sz="2200" dirty="0"/>
              <a:t> σε ίσους χρόνους διανύονται ίσες γωνιακές μετατοπίσεις.</a:t>
            </a:r>
          </a:p>
          <a:p>
            <a:r>
              <a:rPr lang="el-GR" altLang="el-GR" sz="2200" dirty="0"/>
              <a:t>Στη </a:t>
            </a:r>
            <a:r>
              <a:rPr lang="el-GR" altLang="el-GR" sz="2200" u="sng" dirty="0" err="1"/>
              <a:t>μεταβαλόμενη</a:t>
            </a:r>
            <a:r>
              <a:rPr lang="el-GR" altLang="el-GR" sz="2200" u="sng" dirty="0"/>
              <a:t> γωνιακή ταχύτητα</a:t>
            </a:r>
            <a:r>
              <a:rPr lang="el-GR" altLang="el-GR" sz="2200" dirty="0"/>
              <a:t> διακρίνουμε τη μέση και τη στιγμιαία γωνιακή ταχύτητα.</a:t>
            </a:r>
          </a:p>
          <a:p>
            <a:r>
              <a:rPr lang="el-GR" altLang="el-GR" sz="2200" dirty="0"/>
              <a:t>Η </a:t>
            </a:r>
            <a:r>
              <a:rPr lang="el-GR" altLang="el-GR" sz="2200" u="sng" dirty="0"/>
              <a:t>μέση</a:t>
            </a:r>
            <a:r>
              <a:rPr lang="el-GR" altLang="el-GR" sz="2200" dirty="0"/>
              <a:t> είναι ίση με </a:t>
            </a:r>
            <a:r>
              <a:rPr lang="el-GR" altLang="el-GR" sz="2200" dirty="0" err="1"/>
              <a:t>Δφ</a:t>
            </a:r>
            <a:r>
              <a:rPr lang="el-GR" altLang="el-GR" sz="2200" dirty="0"/>
              <a:t> / Δ</a:t>
            </a:r>
            <a:r>
              <a:rPr lang="en-US" altLang="el-GR" sz="2200" dirty="0"/>
              <a:t>t </a:t>
            </a:r>
            <a:r>
              <a:rPr lang="el-GR" altLang="el-GR" sz="2200" dirty="0"/>
              <a:t>για ένα χρονικό διάστημα Δ</a:t>
            </a:r>
            <a:r>
              <a:rPr lang="en-US" altLang="el-GR" sz="2200" dirty="0"/>
              <a:t>t.</a:t>
            </a:r>
            <a:r>
              <a:rPr lang="el-GR" altLang="el-GR" sz="2200" dirty="0"/>
              <a:t> </a:t>
            </a:r>
          </a:p>
          <a:p>
            <a:r>
              <a:rPr lang="el-GR" altLang="el-GR" sz="2200" dirty="0"/>
              <a:t>Όταν το Δ</a:t>
            </a:r>
            <a:r>
              <a:rPr lang="en-US" altLang="el-GR" sz="2200" dirty="0"/>
              <a:t>t </a:t>
            </a:r>
            <a:r>
              <a:rPr lang="en-US" altLang="el-GR" sz="2200" dirty="0" err="1"/>
              <a:t>τείνει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στο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μηδέν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μιλούμε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γι</a:t>
            </a:r>
            <a:r>
              <a:rPr lang="en-US" altLang="el-GR" sz="2200" dirty="0"/>
              <a:t>α </a:t>
            </a:r>
            <a:r>
              <a:rPr lang="en-US" altLang="el-GR" sz="2200" u="sng" dirty="0"/>
              <a:t>στιγμιαία γωνιακή ταχύτητα.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96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Γωνιακή ταχύτητα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013176"/>
            <a:ext cx="8568952" cy="158417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Ο κα</a:t>
            </a:r>
            <a:r>
              <a:rPr lang="en-US" altLang="el-GR" sz="2400" dirty="0" err="1"/>
              <a:t>νόν</a:t>
            </a:r>
            <a:r>
              <a:rPr lang="en-US" altLang="el-GR" sz="2400" dirty="0"/>
              <a:t>ας του δεξιού χεριού χρησιμοποιείται για τον προσδιορισμό του προσήμου της γωνιακής ταχύτητας.</a:t>
            </a:r>
          </a:p>
          <a:p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διάνυσμ</a:t>
            </a:r>
            <a:r>
              <a:rPr lang="en-US" altLang="el-GR" sz="2400" dirty="0"/>
              <a:t>α της γωνιακής ταχύτητας είναι κάθετο στο επίπεδο περιστροφής.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463" y="1456974"/>
            <a:ext cx="2588066" cy="3430943"/>
          </a:xfrm>
          <a:prstGeom prst="rect">
            <a:avLst/>
          </a:prstGeo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3" y="1357365"/>
            <a:ext cx="2313997" cy="35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9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Συχνότητα και περίοδος περιστροφής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68552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Στην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εριστροφική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κίνηση</a:t>
            </a:r>
            <a:r>
              <a:rPr lang="en-US" altLang="el-GR" sz="2400" dirty="0"/>
              <a:t> ο </a:t>
            </a:r>
            <a:r>
              <a:rPr lang="en-US" altLang="el-GR" sz="2400" dirty="0" err="1"/>
              <a:t>χρόνος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ου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χρειάζετ</a:t>
            </a:r>
            <a:r>
              <a:rPr lang="en-US" altLang="el-GR" sz="2400" dirty="0"/>
              <a:t>αι ένα κινητό για να διαγράψει μια ολόκληρη περιστροφή (360</a:t>
            </a:r>
            <a:r>
              <a:rPr lang="en-US" altLang="el-GR" sz="2400" baseline="30000" dirty="0"/>
              <a:t>0</a:t>
            </a:r>
            <a:r>
              <a:rPr lang="en-US" altLang="el-GR" sz="2400" dirty="0"/>
              <a:t> ή 6,28rad) </a:t>
            </a:r>
            <a:r>
              <a:rPr lang="el-GR" altLang="el-GR" sz="2400" dirty="0"/>
              <a:t>λέγεται </a:t>
            </a:r>
            <a:r>
              <a:rPr lang="el-GR" altLang="el-GR" sz="2400" u="sng" dirty="0"/>
              <a:t>περίοδος</a:t>
            </a:r>
            <a:r>
              <a:rPr lang="el-GR" altLang="el-GR" sz="2400" dirty="0"/>
              <a:t> και συμβολίζεται με </a:t>
            </a:r>
            <a:r>
              <a:rPr lang="el-GR" altLang="el-GR" sz="2400" u="sng" dirty="0"/>
              <a:t>Τ</a:t>
            </a:r>
            <a:r>
              <a:rPr lang="el-GR" altLang="el-GR" sz="2400" dirty="0"/>
              <a:t>. Αν ο χρόνος μιας περιστροφής απαιτεί  5 </a:t>
            </a:r>
            <a:r>
              <a:rPr lang="en-US" altLang="el-GR" sz="2400" dirty="0"/>
              <a:t>sec, η </a:t>
            </a:r>
            <a:r>
              <a:rPr lang="en-US" altLang="el-GR" sz="2400" dirty="0" err="1"/>
              <a:t>κίνηση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έχει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ερίοδο</a:t>
            </a:r>
            <a:r>
              <a:rPr lang="en-US" altLang="el-GR" sz="2400" dirty="0"/>
              <a:t> Τ = 5 sec.</a:t>
            </a:r>
          </a:p>
          <a:p>
            <a:endParaRPr lang="en-US" altLang="el-GR" sz="2400" dirty="0"/>
          </a:p>
          <a:p>
            <a:r>
              <a:rPr lang="el-GR" altLang="el-GR" sz="2400" u="sng" dirty="0"/>
              <a:t>Συχνότητα ( ν )</a:t>
            </a:r>
            <a:r>
              <a:rPr lang="el-GR" altLang="el-GR" sz="2400" dirty="0"/>
              <a:t> της κίνησης είναι ο αριθμός των περιστροφών που γίνονται σε ένα δευτερόλεπτο.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Έτσι  </a:t>
            </a:r>
            <a:r>
              <a:rPr lang="el-GR" altLang="el-GR" sz="2400" u="sng" dirty="0"/>
              <a:t>ν = 1 / Τ</a:t>
            </a:r>
            <a:r>
              <a:rPr lang="el-GR" altLang="el-GR" sz="2400" dirty="0"/>
              <a:t> = 1 / 5 = 0,2 </a:t>
            </a:r>
            <a:r>
              <a:rPr lang="en-US" altLang="el-GR" sz="2400" dirty="0"/>
              <a:t>Hz ( 0,2 </a:t>
            </a:r>
            <a:r>
              <a:rPr lang="en-US" altLang="el-GR" sz="2400" dirty="0" err="1"/>
              <a:t>κύκλοι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δευτερόλε</a:t>
            </a:r>
            <a:r>
              <a:rPr lang="en-US" altLang="el-GR" sz="2400" dirty="0"/>
              <a:t>πτο).</a:t>
            </a:r>
          </a:p>
          <a:p>
            <a:endParaRPr lang="en-US" altLang="el-GR" sz="2400" dirty="0"/>
          </a:p>
          <a:p>
            <a:r>
              <a:rPr lang="en-US" altLang="el-GR" sz="2400" dirty="0"/>
              <a:t>Επ</a:t>
            </a:r>
            <a:r>
              <a:rPr lang="en-US" altLang="el-GR" sz="2400" dirty="0" err="1"/>
              <a:t>ίσης</a:t>
            </a:r>
            <a:r>
              <a:rPr lang="en-US" altLang="el-GR" sz="2400" dirty="0"/>
              <a:t>  </a:t>
            </a:r>
            <a:r>
              <a:rPr lang="en-US" altLang="el-GR" sz="2400" u="sng" dirty="0"/>
              <a:t>ω = 2π / Τ = 2 π  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93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Σχέση γωνιακών και γραμμικών μεγεθών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139952" y="1833430"/>
            <a:ext cx="4320479" cy="4522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l-GR" sz="2400" u="sng" dirty="0" err="1"/>
              <a:t>Γρ</a:t>
            </a:r>
            <a:r>
              <a:rPr lang="en-US" altLang="el-GR" sz="2400" u="sng" dirty="0"/>
              <a:t>αμμική, </a:t>
            </a:r>
            <a:r>
              <a:rPr lang="el-GR" altLang="el-GR" sz="2400" u="sng" dirty="0" err="1"/>
              <a:t>επιτρόχια</a:t>
            </a:r>
            <a:r>
              <a:rPr lang="en-US" altLang="el-GR" sz="2400" u="sng" dirty="0"/>
              <a:t> ή π</a:t>
            </a:r>
            <a:r>
              <a:rPr lang="en-US" altLang="el-GR" sz="2400" u="sng" dirty="0" err="1"/>
              <a:t>εριμετρική</a:t>
            </a:r>
            <a:r>
              <a:rPr lang="en-US" altLang="el-GR" sz="2400" u="sng" dirty="0"/>
              <a:t> τα</a:t>
            </a:r>
            <a:r>
              <a:rPr lang="en-US" altLang="el-GR" sz="2400" u="sng" dirty="0" err="1"/>
              <a:t>χύτητ</a:t>
            </a:r>
            <a:r>
              <a:rPr lang="en-US" altLang="el-GR" sz="2400" u="sng" dirty="0"/>
              <a:t>α U</a:t>
            </a:r>
            <a:r>
              <a:rPr lang="el-GR" altLang="el-GR" sz="2400" dirty="0"/>
              <a:t> είναι η ταχύτητα ενός σημείου του σώματος που βρίσκεται σε κυκλική τροχιά και έχει ακτίνα περιστροφής </a:t>
            </a:r>
            <a:r>
              <a:rPr lang="en-US" altLang="el-GR" sz="2400" dirty="0"/>
              <a:t>r</a:t>
            </a:r>
            <a:r>
              <a:rPr lang="el-GR" altLang="el-GR" sz="2400" dirty="0"/>
              <a:t>.  Στην περιστροφή του το σημείο Ρ διαγράφει πάνω στην κυκλική τροχιά απόσταση </a:t>
            </a:r>
            <a:r>
              <a:rPr lang="el-GR" altLang="el-GR" sz="2400" dirty="0" err="1"/>
              <a:t>Χτ</a:t>
            </a:r>
            <a:r>
              <a:rPr lang="el-GR" altLang="el-G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l-GR" sz="2400" u="sng" dirty="0"/>
              <a:t>Χ</a:t>
            </a:r>
            <a:r>
              <a:rPr lang="en-US" altLang="el-GR" sz="2400" u="sng" dirty="0"/>
              <a:t>τ</a:t>
            </a:r>
            <a:r>
              <a:rPr lang="el-GR" altLang="el-GR" sz="2400" u="sng" dirty="0"/>
              <a:t> = φ . </a:t>
            </a:r>
            <a:r>
              <a:rPr lang="en-US" altLang="el-GR" sz="2400" u="sng" dirty="0"/>
              <a:t>r</a:t>
            </a:r>
          </a:p>
          <a:p>
            <a:pPr>
              <a:lnSpc>
                <a:spcPct val="90000"/>
              </a:lnSpc>
            </a:pPr>
            <a:r>
              <a:rPr lang="en-US" altLang="el-GR" sz="2400" u="sng" dirty="0" err="1"/>
              <a:t>Uτ</a:t>
            </a:r>
            <a:r>
              <a:rPr lang="en-US" altLang="el-GR" sz="2400" u="sng" dirty="0"/>
              <a:t> = ω . r</a:t>
            </a:r>
          </a:p>
          <a:p>
            <a:pPr>
              <a:lnSpc>
                <a:spcPct val="90000"/>
              </a:lnSpc>
            </a:pPr>
            <a:r>
              <a:rPr lang="en-US" altLang="el-GR" sz="2400" u="sng" dirty="0" err="1"/>
              <a:t>Uτ</a:t>
            </a:r>
            <a:r>
              <a:rPr lang="en-US" altLang="el-GR" sz="2400" u="sng" dirty="0"/>
              <a:t> = ω . r = 2 π r / Τ = 2 π r 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151" y="1833430"/>
            <a:ext cx="3713163" cy="4114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8396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algn="l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Γραμμική ή </a:t>
            </a:r>
            <a:r>
              <a:rPr lang="el-GR" altLang="el-GR" sz="3600" dirty="0" err="1"/>
              <a:t>επιτρόχια</a:t>
            </a:r>
            <a:r>
              <a:rPr lang="el-GR" altLang="el-GR" sz="3600" dirty="0"/>
              <a:t> ταχύτητα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Παρουσιάζεται 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ταχύτητα περιστρεφόμενου μέλους σε διαφορετικές χρονικές στιγμές.</a:t>
            </a:r>
          </a:p>
          <a:p>
            <a:r>
              <a:rPr lang="el-GR" altLang="el-GR" sz="2400" dirty="0"/>
              <a:t>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ταχύτητα είναι κάθετη στην ακτίνα περιστροφής.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1372294"/>
            <a:ext cx="4897437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9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Σχέση γωνιακών και γραμμικών μεγεθών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Picture 3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428750"/>
            <a:ext cx="7391400" cy="4927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850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l-GR" sz="2400" dirty="0" err="1"/>
              <a:t>Είν</a:t>
            </a:r>
            <a:r>
              <a:rPr lang="en-US" altLang="el-GR" sz="2400" dirty="0"/>
              <a:t>αι το πηλίκο της μεταβολής της γωνιακής ταχύτητας δια του απαιτούμενου χρόνου</a:t>
            </a:r>
            <a:r>
              <a:rPr lang="el-GR" altLang="el-GR" sz="2400" dirty="0"/>
              <a:t> (α = Δω/Δ</a:t>
            </a:r>
            <a:r>
              <a:rPr lang="en-US" altLang="el-GR" sz="2400" dirty="0"/>
              <a:t>t</a:t>
            </a:r>
            <a:r>
              <a:rPr lang="el-GR" altLang="el-GR" sz="2400" dirty="0"/>
              <a:t>)</a:t>
            </a:r>
            <a:r>
              <a:rPr lang="en-US" altLang="el-GR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Είν</a:t>
            </a:r>
            <a:r>
              <a:rPr lang="en-US" altLang="el-GR" sz="2400" dirty="0"/>
              <a:t>αι η δεύτερη χρονοπαράγωγος της γωνιακής μετατόπισης.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Συμ</a:t>
            </a:r>
            <a:r>
              <a:rPr lang="en-US" altLang="el-GR" sz="2400" dirty="0"/>
              <a:t>βολίζεται με </a:t>
            </a:r>
            <a:r>
              <a:rPr lang="en-US" altLang="el-GR" sz="2400" u="sng" dirty="0"/>
              <a:t>α</a:t>
            </a:r>
            <a:r>
              <a:rPr lang="en-US" altLang="el-GR" sz="2400" dirty="0"/>
              <a:t> και μετριέται σε </a:t>
            </a:r>
            <a:r>
              <a:rPr lang="en-US" altLang="el-GR" sz="2400" u="sng" dirty="0"/>
              <a:t>deg / sec</a:t>
            </a:r>
            <a:r>
              <a:rPr lang="en-US" altLang="el-GR" sz="2400" u="sng" baseline="30000" dirty="0"/>
              <a:t>2</a:t>
            </a:r>
            <a:r>
              <a:rPr lang="en-US" altLang="el-GR" sz="2400" dirty="0"/>
              <a:t> ή σε rad / sec</a:t>
            </a:r>
            <a:r>
              <a:rPr lang="en-US" altLang="el-GR" sz="2400" baseline="30000" dirty="0"/>
              <a:t>2</a:t>
            </a:r>
            <a:r>
              <a:rPr lang="en-US" altLang="el-GR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Δι</a:t>
            </a:r>
            <a:r>
              <a:rPr lang="en-US" altLang="el-GR" sz="2400" dirty="0"/>
              <a:t>ακρίνουμε τη </a:t>
            </a:r>
            <a:r>
              <a:rPr lang="en-US" altLang="el-GR" sz="2400" u="sng" dirty="0"/>
              <a:t>μέση</a:t>
            </a:r>
            <a:r>
              <a:rPr lang="en-US" altLang="el-GR" sz="2400" dirty="0"/>
              <a:t> και τη </a:t>
            </a:r>
            <a:r>
              <a:rPr lang="en-US" altLang="el-GR" sz="2400" u="sng" dirty="0"/>
              <a:t>στιγμιαία</a:t>
            </a:r>
            <a:r>
              <a:rPr lang="en-US" altLang="el-GR" sz="2400" dirty="0"/>
              <a:t> γωνιακή επιτάχυνση.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84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μετατόπιση – ταχύτητα -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076056" y="1844824"/>
            <a:ext cx="3610744" cy="4752528"/>
          </a:xfrm>
        </p:spPr>
        <p:txBody>
          <a:bodyPr>
            <a:noAutofit/>
          </a:bodyPr>
          <a:lstStyle/>
          <a:p>
            <a:r>
              <a:rPr lang="en-US" altLang="el-GR" sz="2400" b="1" dirty="0"/>
              <a:t>Α) </a:t>
            </a:r>
            <a:r>
              <a:rPr lang="en-US" altLang="el-GR" sz="2400" b="1" dirty="0" err="1"/>
              <a:t>γωνί</a:t>
            </a:r>
            <a:r>
              <a:rPr lang="en-US" altLang="el-GR" sz="2400" b="1" dirty="0"/>
              <a:t>α κάμψης του αγκώνα.</a:t>
            </a:r>
          </a:p>
          <a:p>
            <a:endParaRPr lang="en-US" altLang="el-GR" sz="2400" b="1" dirty="0"/>
          </a:p>
          <a:p>
            <a:endParaRPr lang="en-US" altLang="el-GR" sz="2400" b="1" dirty="0"/>
          </a:p>
          <a:p>
            <a:r>
              <a:rPr lang="en-US" altLang="el-GR" sz="2400" b="1" dirty="0"/>
              <a:t>Β) </a:t>
            </a:r>
            <a:r>
              <a:rPr lang="en-US" altLang="el-GR" sz="2400" b="1" dirty="0" err="1"/>
              <a:t>γωνι</a:t>
            </a:r>
            <a:r>
              <a:rPr lang="en-US" altLang="el-GR" sz="2400" b="1" dirty="0"/>
              <a:t>ακή </a:t>
            </a:r>
            <a:r>
              <a:rPr lang="el-GR" altLang="el-GR" sz="2400" b="1" dirty="0"/>
              <a:t>ταχύτητα</a:t>
            </a:r>
            <a:endParaRPr lang="en-US" altLang="el-GR" sz="2400" b="1" dirty="0"/>
          </a:p>
          <a:p>
            <a:endParaRPr lang="en-US" altLang="el-GR" sz="2400" b="1" dirty="0"/>
          </a:p>
          <a:p>
            <a:endParaRPr lang="en-US" altLang="el-GR" sz="2400" b="1" dirty="0"/>
          </a:p>
          <a:p>
            <a:r>
              <a:rPr lang="en-US" altLang="el-GR" sz="2400" b="1" dirty="0"/>
              <a:t>C)</a:t>
            </a:r>
            <a:r>
              <a:rPr lang="el-GR" altLang="el-GR" sz="2400" b="1" dirty="0"/>
              <a:t> Γωνιακή επιτάχυνση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28799"/>
            <a:ext cx="3482700" cy="49482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188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μετατόπιση – ταχύτητα -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dirty="0" err="1"/>
              <a:t>γρ</a:t>
            </a:r>
            <a:r>
              <a:rPr lang="en-US" altLang="el-GR" sz="2200" dirty="0"/>
              <a:t>αμμική επιτάχυνση στην περιστροφική κίνηση έχει δύο συνιστώσες κάθετες μεταξύ τους:</a:t>
            </a:r>
            <a:endParaRPr lang="el-GR" altLang="el-GR" sz="2200" dirty="0"/>
          </a:p>
          <a:p>
            <a:pPr>
              <a:spcBef>
                <a:spcPts val="0"/>
              </a:spcBef>
            </a:pPr>
            <a:endParaRPr lang="en-US" altLang="el-GR" sz="2200" dirty="0"/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/>
              <a:t>επ</a:t>
            </a:r>
            <a:r>
              <a:rPr lang="en-US" altLang="el-GR" sz="2200" u="sng" dirty="0" err="1"/>
              <a:t>ιτρόχι</a:t>
            </a:r>
            <a:r>
              <a:rPr lang="en-US" altLang="el-GR" sz="2200" u="sng" dirty="0"/>
              <a:t>α</a:t>
            </a:r>
            <a:r>
              <a:rPr lang="en-US" altLang="el-GR" sz="2200" dirty="0"/>
              <a:t> επιτάχυνση ( </a:t>
            </a: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T</a:t>
            </a:r>
            <a:r>
              <a:rPr lang="en-US" altLang="el-GR" sz="2200" baseline="-25000" dirty="0"/>
              <a:t> </a:t>
            </a:r>
            <a:r>
              <a:rPr lang="en-US" altLang="el-GR" sz="2200" dirty="0"/>
              <a:t>) είναι εφαπτόμενη στον κύκλο.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 err="1"/>
              <a:t>κεντρομόλος</a:t>
            </a:r>
            <a:r>
              <a:rPr lang="en-US" altLang="el-GR" sz="2200" u="sng" dirty="0"/>
              <a:t> </a:t>
            </a:r>
            <a:r>
              <a:rPr lang="en-US" altLang="el-GR" sz="2200" dirty="0"/>
              <a:t>επ</a:t>
            </a:r>
            <a:r>
              <a:rPr lang="en-US" altLang="el-GR" sz="2200" dirty="0" err="1"/>
              <a:t>ιτάχυνση</a:t>
            </a:r>
            <a:r>
              <a:rPr lang="en-US" altLang="el-GR" sz="2200" dirty="0"/>
              <a:t>   ( </a:t>
            </a: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c</a:t>
            </a:r>
            <a:r>
              <a:rPr lang="en-US" altLang="el-GR" sz="2200" baseline="-25000" dirty="0"/>
              <a:t> </a:t>
            </a:r>
            <a:r>
              <a:rPr lang="en-US" altLang="el-GR" sz="2200" dirty="0"/>
              <a:t>) </a:t>
            </a:r>
            <a:r>
              <a:rPr lang="en-US" altLang="el-GR" sz="2200" dirty="0" err="1"/>
              <a:t>είν</a:t>
            </a:r>
            <a:r>
              <a:rPr lang="en-US" altLang="el-GR" sz="2200" dirty="0"/>
              <a:t>αι κάθετη στην a</a:t>
            </a:r>
            <a:r>
              <a:rPr lang="en-US" altLang="el-GR" sz="2200" baseline="-25000" dirty="0"/>
              <a:t>T</a:t>
            </a:r>
            <a:r>
              <a:rPr lang="en-US" altLang="el-GR" sz="2200" dirty="0"/>
              <a:t> και έλκει το κινητό προς το κέντρο του κύκλου.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 err="1"/>
              <a:t>a</a:t>
            </a:r>
            <a:r>
              <a:rPr lang="en-US" altLang="el-GR" sz="2200" u="sng" baseline="-25000" dirty="0" err="1"/>
              <a:t>T</a:t>
            </a:r>
            <a:r>
              <a:rPr lang="en-US" altLang="el-GR" sz="2200" u="sng" baseline="-25000" dirty="0"/>
              <a:t> </a:t>
            </a:r>
            <a:r>
              <a:rPr lang="en-US" altLang="el-GR" sz="2200" u="sng" dirty="0"/>
              <a:t>= a . r 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c </a:t>
            </a:r>
            <a:r>
              <a:rPr lang="en-US" altLang="el-GR" sz="2200" u="sng" dirty="0"/>
              <a:t>= U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/ r = ω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. r = 4 π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r / T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= 4 π</a:t>
            </a:r>
            <a:r>
              <a:rPr lang="en-US" altLang="el-GR" sz="2200" u="sng" baseline="30000" dirty="0"/>
              <a:t>2 </a:t>
            </a:r>
            <a:r>
              <a:rPr lang="en-US" altLang="el-GR" sz="2200" u="sng" dirty="0"/>
              <a:t>ν</a:t>
            </a:r>
            <a:r>
              <a:rPr lang="en-US" altLang="el-GR" sz="2200" u="sng" baseline="30000" dirty="0"/>
              <a:t>2 </a:t>
            </a:r>
            <a:r>
              <a:rPr lang="en-US" altLang="el-GR" sz="2200" u="sng" dirty="0"/>
              <a:t>r 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 err="1"/>
              <a:t>συνιστ</a:t>
            </a:r>
            <a:r>
              <a:rPr lang="en-US" altLang="el-GR" sz="2200" u="sng" dirty="0"/>
              <a:t>αμένη </a:t>
            </a:r>
            <a:r>
              <a:rPr lang="el-GR" altLang="el-GR" sz="2200" u="sng" dirty="0"/>
              <a:t>είναι  :</a:t>
            </a:r>
            <a:r>
              <a:rPr lang="el-GR" altLang="el-GR" sz="2200" dirty="0"/>
              <a:t>       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/>
              <a:t>      </a:t>
            </a:r>
            <a:r>
              <a:rPr lang="en-US" altLang="el-GR" sz="2200" dirty="0"/>
              <a:t>α</a:t>
            </a:r>
            <a:r>
              <a:rPr lang="en-US" altLang="el-GR" sz="2200" baseline="-25000" dirty="0"/>
              <a:t>R</a:t>
            </a:r>
            <a:r>
              <a:rPr lang="en-US" altLang="el-GR" sz="2200" dirty="0"/>
              <a:t> = (a</a:t>
            </a:r>
            <a:r>
              <a:rPr lang="en-US" altLang="el-GR" sz="2200" baseline="-25000" dirty="0"/>
              <a:t>T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+ a</a:t>
            </a:r>
            <a:r>
              <a:rPr lang="en-US" altLang="el-GR" sz="2200" baseline="-25000" dirty="0"/>
              <a:t>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1/2</a:t>
            </a:r>
            <a:endParaRPr lang="en-US" altLang="el-GR" sz="22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19566"/>
            <a:ext cx="3767336" cy="321612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5314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 err="1"/>
              <a:t>Επιτρόχια</a:t>
            </a:r>
            <a:r>
              <a:rPr lang="el-GR" altLang="el-GR" sz="3600" dirty="0"/>
              <a:t> επιτάχυνση</a:t>
            </a:r>
            <a:r>
              <a:rPr lang="en-US" altLang="el-GR" sz="3600" dirty="0"/>
              <a:t>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8417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Παρουσιάζεται 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επιτάχυνση ενός περιστρεφόμενου μέλους.</a:t>
            </a:r>
          </a:p>
          <a:p>
            <a:r>
              <a:rPr lang="el-GR" altLang="el-GR" sz="2400" dirty="0"/>
              <a:t>Αυτή σε κάθε χρονική στιγμή είναι κάθετη προς το αιωρούμενο μέλος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1392262"/>
            <a:ext cx="49688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39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Κεντρομόλος επιτάχυνση</a:t>
            </a:r>
            <a:r>
              <a:rPr lang="en-US" altLang="el-GR" sz="3600" dirty="0"/>
              <a:t>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Παρουσιάζονται 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(</a:t>
            </a:r>
            <a:r>
              <a:rPr lang="en-US" altLang="el-GR" sz="2200" dirty="0" err="1"/>
              <a:t>a</a:t>
            </a:r>
            <a:r>
              <a:rPr lang="en-US" altLang="el-GR" sz="2200" baseline="-25000" dirty="0" err="1"/>
              <a:t>T</a:t>
            </a:r>
            <a:r>
              <a:rPr lang="el-GR" altLang="el-GR" sz="2200" dirty="0"/>
              <a:t>) και η κεντρομόλος (</a:t>
            </a:r>
            <a:r>
              <a:rPr lang="en-US" altLang="el-GR" sz="2200" dirty="0" err="1"/>
              <a:t>a</a:t>
            </a:r>
            <a:r>
              <a:rPr lang="en-US" altLang="el-GR" sz="2200" baseline="-25000" dirty="0" err="1"/>
              <a:t>C</a:t>
            </a:r>
            <a:r>
              <a:rPr lang="el-GR" altLang="el-GR" sz="2200" dirty="0"/>
              <a:t>) επιτάχυνση.</a:t>
            </a:r>
            <a:r>
              <a:rPr lang="en-US" altLang="el-GR" sz="2200" dirty="0"/>
              <a:t> </a:t>
            </a:r>
            <a:r>
              <a:rPr lang="el-GR" altLang="el-GR" sz="2200" dirty="0"/>
              <a:t>Είναι πάντα κάθετες μεταξύ τους.</a:t>
            </a:r>
          </a:p>
          <a:p>
            <a:r>
              <a:rPr lang="el-GR" altLang="el-GR" sz="2200" dirty="0"/>
              <a:t>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επιταχύνει το άκρο του μέλους προς τα κάτω και η κεντρομόλος επιταχύνει το άκρο του μέλους προς το κέντρο του κύκλου. Ως αποτέλεσμα έχουμε την κίνηση σε κυκλική τροχιά.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7663"/>
            <a:ext cx="4213225" cy="317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3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268760"/>
            <a:ext cx="6120680" cy="508759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l-GR" altLang="el-GR" sz="2200" u="sng" dirty="0"/>
              <a:t>Γωνιακή ταχύτητα της άρθρωσης του γονάτου στο άλμα του σκι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dirty="0" err="1"/>
              <a:t>γωνί</a:t>
            </a:r>
            <a:r>
              <a:rPr lang="en-US" altLang="el-GR" sz="2200" dirty="0"/>
              <a:t>α 180</a:t>
            </a:r>
            <a:r>
              <a:rPr lang="en-US" altLang="el-GR" sz="2200" baseline="30000" dirty="0"/>
              <a:t>0</a:t>
            </a:r>
            <a:r>
              <a:rPr lang="en-US" altLang="el-GR" sz="2200" dirty="0"/>
              <a:t> αντιστοιχεί στην έκταση του γονάτου, ενώ μικρότερες στην κάμψη του γονάτου.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Μέχρι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το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σημείο</a:t>
            </a:r>
            <a:r>
              <a:rPr lang="en-US" altLang="el-GR" sz="2200" dirty="0"/>
              <a:t> t</a:t>
            </a:r>
            <a:r>
              <a:rPr lang="en-US" altLang="el-GR" sz="2200" baseline="-25000" dirty="0"/>
              <a:t>1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στ</a:t>
            </a:r>
            <a:r>
              <a:rPr lang="en-US" altLang="el-GR" sz="2200" dirty="0"/>
              <a:t>αθερή γωνία 95</a:t>
            </a:r>
            <a:r>
              <a:rPr lang="en-US" altLang="el-GR" sz="2200" baseline="30000" dirty="0"/>
              <a:t>0</a:t>
            </a:r>
            <a:r>
              <a:rPr lang="en-US" altLang="el-GR" sz="2200" dirty="0"/>
              <a:t>. </a:t>
            </a:r>
            <a:r>
              <a:rPr lang="el-GR" altLang="el-GR" sz="2200" dirty="0"/>
              <a:t>Μείωση (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μέχρι το σημείο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και μετά αύξηση μέχρι την τελική έκταση του γονάτου (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3</a:t>
            </a:r>
            <a:r>
              <a:rPr lang="el-GR" altLang="el-GR" sz="2200" dirty="0"/>
              <a:t>).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 Στο χρονικό σημείο </a:t>
            </a:r>
            <a:r>
              <a:rPr lang="en-US" altLang="el-GR" sz="2200" dirty="0"/>
              <a:t>t* </a:t>
            </a:r>
            <a:r>
              <a:rPr lang="el-GR" altLang="el-GR" sz="2200" dirty="0"/>
              <a:t>ο αθλητής απογειώνεται από το διάδρομο φοράς (</a:t>
            </a:r>
            <a:r>
              <a:rPr lang="en-US" altLang="el-GR" sz="2200" dirty="0"/>
              <a:t>140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Δ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1</a:t>
            </a:r>
            <a:r>
              <a:rPr lang="el-GR" altLang="el-GR" sz="2200" dirty="0"/>
              <a:t> =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-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1 </a:t>
            </a:r>
            <a:r>
              <a:rPr lang="en-US" altLang="el-GR" sz="2200" dirty="0"/>
              <a:t>= 0,1 sec</a:t>
            </a:r>
            <a:r>
              <a:rPr lang="el-GR" altLang="el-GR" sz="2200" dirty="0"/>
              <a:t> (κάμψη). 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Δ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= </a:t>
            </a:r>
            <a:r>
              <a:rPr lang="en-US" altLang="el-GR" sz="2200" dirty="0"/>
              <a:t>t* </a:t>
            </a:r>
            <a:r>
              <a:rPr lang="el-GR" altLang="el-GR" sz="2200" dirty="0"/>
              <a:t>-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2 </a:t>
            </a:r>
            <a:r>
              <a:rPr lang="en-US" altLang="el-GR" sz="2200" dirty="0"/>
              <a:t>= 0,2 sec</a:t>
            </a:r>
            <a:r>
              <a:rPr lang="el-GR" altLang="el-GR" sz="2200" dirty="0"/>
              <a:t> (έκταση).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ω</a:t>
            </a:r>
            <a:r>
              <a:rPr lang="el-GR" altLang="el-GR" sz="2200" baseline="-25000" dirty="0" err="1"/>
              <a:t>κ</a:t>
            </a:r>
            <a:r>
              <a:rPr lang="el-GR" altLang="el-GR" sz="2200" dirty="0"/>
              <a:t> =(φ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-φ</a:t>
            </a:r>
            <a:r>
              <a:rPr lang="el-GR" altLang="el-GR" sz="2200" baseline="-25000" dirty="0"/>
              <a:t>1</a:t>
            </a:r>
            <a:r>
              <a:rPr lang="el-GR" altLang="el-GR" sz="2200" dirty="0"/>
              <a:t>)/(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-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1</a:t>
            </a:r>
            <a:r>
              <a:rPr lang="el-GR" altLang="el-GR" sz="2200" dirty="0"/>
              <a:t>)=(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-</a:t>
            </a:r>
            <a:r>
              <a:rPr lang="en-US" altLang="el-GR" sz="2200" dirty="0"/>
              <a:t>95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/ 0,1 </a:t>
            </a:r>
            <a:r>
              <a:rPr lang="en-US" altLang="el-GR" sz="2200" dirty="0"/>
              <a:t>sec </a:t>
            </a:r>
            <a:r>
              <a:rPr lang="el-GR" altLang="el-GR" sz="2200" dirty="0"/>
              <a:t>= - 50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ω</a:t>
            </a:r>
            <a:r>
              <a:rPr lang="el-GR" altLang="el-GR" sz="2200" baseline="-25000" dirty="0" err="1"/>
              <a:t>ε</a:t>
            </a:r>
            <a:r>
              <a:rPr lang="el-GR" altLang="el-GR" sz="2200" dirty="0"/>
              <a:t> =(φ-φ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)/(</a:t>
            </a:r>
            <a:r>
              <a:rPr lang="en-US" altLang="el-GR" sz="2200" dirty="0"/>
              <a:t>t</a:t>
            </a:r>
            <a:r>
              <a:rPr lang="el-GR" altLang="el-GR" sz="2200" dirty="0"/>
              <a:t>-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2</a:t>
            </a:r>
            <a:r>
              <a:rPr lang="el-GR" altLang="el-GR" sz="2200" dirty="0"/>
              <a:t>)=(</a:t>
            </a:r>
            <a:r>
              <a:rPr lang="en-US" altLang="el-GR" sz="2200" dirty="0"/>
              <a:t>140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-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/ 0,2 </a:t>
            </a:r>
            <a:r>
              <a:rPr lang="el-GR" altLang="el-GR" sz="2200" dirty="0" err="1"/>
              <a:t>sec</a:t>
            </a:r>
            <a:r>
              <a:rPr lang="el-GR" altLang="el-GR" sz="2200" dirty="0"/>
              <a:t> = 250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Η γωνιακή ταχύτητα στην απογείωση είναι 1100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89" y="3717032"/>
            <a:ext cx="2567136" cy="219332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635896" y="1268760"/>
            <a:ext cx="5256584" cy="508759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l-GR" altLang="el-GR" sz="2200" u="sng" dirty="0"/>
              <a:t>Υπολογισμός της σχετικής γωνίας θ</a:t>
            </a: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Σύμφωνα με το </a:t>
            </a:r>
            <a:r>
              <a:rPr lang="el-GR" altLang="el-GR" sz="2200" i="1" dirty="0" err="1"/>
              <a:t>πυθαγόριο</a:t>
            </a:r>
            <a:r>
              <a:rPr lang="el-GR" altLang="el-GR" sz="2200" i="1" dirty="0"/>
              <a:t> θεώρημα τα μήκη των πλευρών </a:t>
            </a:r>
            <a:r>
              <a:rPr lang="en-US" altLang="el-GR" sz="2200" i="1" dirty="0"/>
              <a:t>a, b, c </a:t>
            </a:r>
            <a:r>
              <a:rPr lang="el-GR" altLang="el-GR" sz="2200" i="1" dirty="0"/>
              <a:t>είναι: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a = [(</a:t>
            </a:r>
            <a:r>
              <a:rPr lang="en-US" altLang="el-GR" sz="2200" dirty="0" err="1"/>
              <a:t>Xh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[(1.14 – 1.09)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(0.80 – 0.09)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0.71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b = [(</a:t>
            </a:r>
            <a:r>
              <a:rPr lang="en-US" altLang="el-GR" sz="2200" dirty="0" err="1"/>
              <a:t>Xh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Xk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Yk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[(1.14 – 1.22)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(0.80 – 0.51)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0.30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c = [(</a:t>
            </a:r>
            <a:r>
              <a:rPr lang="en-US" altLang="el-GR" sz="2200" dirty="0" err="1"/>
              <a:t>Xk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Yk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[(1.22 – 1.09)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(0.51 – 0.09)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0.44</a:t>
            </a:r>
          </a:p>
          <a:p>
            <a:pPr>
              <a:spcBef>
                <a:spcPts val="0"/>
              </a:spcBef>
            </a:pPr>
            <a:r>
              <a:rPr lang="el-GR" altLang="el-GR" sz="2200" i="1" dirty="0"/>
              <a:t>Σύμφωνα με το νόμο των </a:t>
            </a:r>
            <a:r>
              <a:rPr lang="el-GR" altLang="el-GR" sz="2200" i="1" dirty="0" err="1"/>
              <a:t>συνημιτόνων</a:t>
            </a:r>
            <a:r>
              <a:rPr lang="el-GR" altLang="el-GR" sz="2200" i="1" dirty="0"/>
              <a:t>: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a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= </a:t>
            </a:r>
            <a:r>
              <a:rPr lang="en-US" altLang="el-GR" sz="2200" dirty="0"/>
              <a:t>b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2 </a:t>
            </a:r>
            <a:r>
              <a:rPr lang="en-US" altLang="el-GR" sz="2200" dirty="0">
                <a:cs typeface="Times New Roman" panose="02020603050405020304" pitchFamily="18" charset="0"/>
              </a:rPr>
              <a:t>· b · c · </a:t>
            </a:r>
            <a:r>
              <a:rPr lang="el-GR" altLang="el-GR" sz="2200" dirty="0">
                <a:cs typeface="Times New Roman" panose="02020603050405020304" pitchFamily="18" charset="0"/>
              </a:rPr>
              <a:t>συν θ =&gt;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συν θ = (</a:t>
            </a:r>
            <a:r>
              <a:rPr lang="en-US" altLang="el-GR" sz="2200" dirty="0"/>
              <a:t>b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a</a:t>
            </a:r>
            <a:r>
              <a:rPr lang="el-GR" altLang="el-GR" sz="2200" baseline="30000" dirty="0"/>
              <a:t>2</a:t>
            </a:r>
            <a:r>
              <a:rPr lang="el-GR" altLang="el-GR" sz="2200" dirty="0">
                <a:cs typeface="Times New Roman" panose="02020603050405020304" pitchFamily="18" charset="0"/>
              </a:rPr>
              <a:t>) / (</a:t>
            </a:r>
            <a:r>
              <a:rPr lang="en-US" altLang="el-GR" sz="2200" dirty="0"/>
              <a:t>2 </a:t>
            </a:r>
            <a:r>
              <a:rPr lang="en-US" altLang="el-GR" sz="2200" dirty="0">
                <a:cs typeface="Times New Roman" panose="02020603050405020304" pitchFamily="18" charset="0"/>
              </a:rPr>
              <a:t>· b · c </a:t>
            </a:r>
            <a:r>
              <a:rPr lang="el-GR" altLang="el-GR" sz="2200" dirty="0">
                <a:cs typeface="Times New Roman" panose="02020603050405020304" pitchFamily="18" charset="0"/>
              </a:rPr>
              <a:t>)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(</a:t>
            </a:r>
            <a:r>
              <a:rPr lang="el-GR" altLang="el-GR" sz="2200" dirty="0"/>
              <a:t>0.30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</a:t>
            </a:r>
            <a:r>
              <a:rPr lang="el-GR" altLang="el-GR" sz="2200" dirty="0"/>
              <a:t>0.44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</a:t>
            </a:r>
            <a:r>
              <a:rPr lang="el-GR" altLang="el-GR" sz="2200" dirty="0"/>
              <a:t>0.71</a:t>
            </a:r>
            <a:r>
              <a:rPr lang="el-GR" altLang="el-GR" sz="2200" baseline="30000" dirty="0"/>
              <a:t>2</a:t>
            </a:r>
            <a:r>
              <a:rPr lang="el-GR" altLang="el-GR" sz="2200" dirty="0">
                <a:cs typeface="Times New Roman" panose="02020603050405020304" pitchFamily="18" charset="0"/>
              </a:rPr>
              <a:t>) / (</a:t>
            </a:r>
            <a:r>
              <a:rPr lang="en-US" altLang="el-GR" sz="2200" dirty="0"/>
              <a:t>2 </a:t>
            </a:r>
            <a:r>
              <a:rPr lang="en-US" altLang="el-GR" sz="2200" dirty="0">
                <a:cs typeface="Times New Roman" panose="02020603050405020304" pitchFamily="18" charset="0"/>
              </a:rPr>
              <a:t>· </a:t>
            </a:r>
            <a:r>
              <a:rPr lang="el-GR" altLang="el-GR" sz="2200" dirty="0">
                <a:cs typeface="Times New Roman" panose="02020603050405020304" pitchFamily="18" charset="0"/>
              </a:rPr>
              <a:t>0.30</a:t>
            </a:r>
            <a:r>
              <a:rPr lang="en-US" altLang="el-GR" sz="2200" dirty="0">
                <a:cs typeface="Times New Roman" panose="02020603050405020304" pitchFamily="18" charset="0"/>
              </a:rPr>
              <a:t> · </a:t>
            </a:r>
            <a:r>
              <a:rPr lang="el-GR" altLang="el-GR" sz="2200" dirty="0">
                <a:cs typeface="Times New Roman" panose="02020603050405020304" pitchFamily="18" charset="0"/>
              </a:rPr>
              <a:t>0.44) =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= - 0.833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 = ημ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- 0.833 =&gt; θ = 146.4</a:t>
            </a:r>
            <a:r>
              <a:rPr lang="el-GR" altLang="el-GR" sz="2200" baseline="30000" dirty="0"/>
              <a:t>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" y="3140968"/>
            <a:ext cx="33131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29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Εφαρμογές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635896" y="1417638"/>
            <a:ext cx="5256584" cy="51077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200" u="sng" dirty="0"/>
              <a:t>Υπολογισμός της απόλυτης γωνίας θ</a:t>
            </a:r>
            <a:r>
              <a:rPr lang="en-US" altLang="el-GR" sz="2200" baseline="-25000" dirty="0"/>
              <a:t>leg</a:t>
            </a:r>
            <a:endParaRPr lang="el-GR" altLang="el-GR" sz="2200" baseline="-250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Για τον υπολογισμό της </a:t>
            </a:r>
            <a:r>
              <a:rPr lang="el-GR" altLang="el-GR" sz="2200" i="1" dirty="0" err="1"/>
              <a:t>απ</a:t>
            </a:r>
            <a:r>
              <a:rPr lang="el-GR" altLang="el-GR" sz="2200" i="1" dirty="0"/>
              <a:t>. γωνίας στην </a:t>
            </a:r>
            <a:r>
              <a:rPr lang="el-GR" altLang="el-GR" sz="2200" i="1" dirty="0" err="1"/>
              <a:t>ποδοκνημική</a:t>
            </a:r>
            <a:r>
              <a:rPr lang="el-GR" altLang="el-GR" sz="2200" i="1" dirty="0"/>
              <a:t> (θ</a:t>
            </a:r>
            <a:r>
              <a:rPr lang="en-US" altLang="el-GR" sz="2200" i="1" baseline="-25000" dirty="0"/>
              <a:t>leg</a:t>
            </a:r>
            <a:r>
              <a:rPr lang="el-GR" altLang="el-GR" sz="2200" i="1" dirty="0"/>
              <a:t>) χρησιμοποιούμε τις συντεταγμένες των άκρων του μέλους για τον προσδιορισμό της </a:t>
            </a:r>
            <a:r>
              <a:rPr lang="el-GR" altLang="el-GR" sz="2200" i="1" dirty="0" err="1"/>
              <a:t>εφ</a:t>
            </a:r>
            <a:r>
              <a:rPr lang="el-GR" altLang="el-GR" sz="2200" i="1" dirty="0"/>
              <a:t> θ</a:t>
            </a:r>
            <a:r>
              <a:rPr lang="en-US" altLang="el-GR" sz="2200" i="1" baseline="-25000" dirty="0"/>
              <a:t>leg</a:t>
            </a:r>
            <a:r>
              <a:rPr lang="el-GR" altLang="el-GR" sz="2200" i="1" dirty="0"/>
              <a:t> :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εφ</a:t>
            </a:r>
            <a:r>
              <a:rPr lang="el-GR" altLang="el-GR" sz="2200" dirty="0"/>
              <a:t> θ</a:t>
            </a:r>
            <a:r>
              <a:rPr lang="en-US" altLang="el-GR" sz="2200" baseline="-25000" dirty="0"/>
              <a:t>leg</a:t>
            </a:r>
            <a:r>
              <a:rPr lang="el-GR" altLang="el-GR" sz="2200" dirty="0"/>
              <a:t> = (</a:t>
            </a:r>
            <a:r>
              <a:rPr lang="el-GR" altLang="el-GR" sz="2200" dirty="0" err="1"/>
              <a:t>Υ</a:t>
            </a:r>
            <a:r>
              <a:rPr lang="el-GR" altLang="el-GR" sz="2200" baseline="-25000" dirty="0" err="1"/>
              <a:t>κοντινό</a:t>
            </a:r>
            <a:r>
              <a:rPr lang="el-GR" altLang="el-GR" sz="2200" dirty="0"/>
              <a:t> - </a:t>
            </a:r>
            <a:r>
              <a:rPr lang="el-GR" altLang="el-GR" sz="2200" dirty="0" err="1"/>
              <a:t>Υ</a:t>
            </a:r>
            <a:r>
              <a:rPr lang="el-GR" altLang="el-GR" sz="2200" baseline="-25000" dirty="0" err="1"/>
              <a:t>μακρινό</a:t>
            </a:r>
            <a:r>
              <a:rPr lang="el-GR" altLang="el-GR" sz="2200" dirty="0"/>
              <a:t>) / (</a:t>
            </a:r>
            <a:r>
              <a:rPr lang="el-GR" altLang="el-GR" sz="2200" dirty="0" err="1"/>
              <a:t>Χ</a:t>
            </a:r>
            <a:r>
              <a:rPr lang="el-GR" altLang="el-GR" sz="2200" baseline="-25000" dirty="0" err="1"/>
              <a:t>κοντινό</a:t>
            </a:r>
            <a:r>
              <a:rPr lang="el-GR" altLang="el-GR" sz="2200" dirty="0"/>
              <a:t> - </a:t>
            </a:r>
            <a:r>
              <a:rPr lang="el-GR" altLang="el-GR" sz="2200" dirty="0" err="1"/>
              <a:t>Χ</a:t>
            </a:r>
            <a:r>
              <a:rPr lang="el-GR" altLang="el-GR" sz="2200" baseline="-25000" dirty="0" err="1"/>
              <a:t>μακρινό</a:t>
            </a:r>
            <a:r>
              <a:rPr lang="el-GR" altLang="el-GR" sz="2200" dirty="0"/>
              <a:t>) = (Υ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 - Υ</a:t>
            </a:r>
            <a:r>
              <a:rPr lang="en-US" altLang="el-GR" sz="2200" baseline="-25000" dirty="0"/>
              <a:t>ankle</a:t>
            </a:r>
            <a:r>
              <a:rPr lang="el-GR" altLang="el-GR" sz="2200" dirty="0"/>
              <a:t>) / (Χ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 - Χ</a:t>
            </a:r>
            <a:r>
              <a:rPr lang="en-US" altLang="el-GR" sz="2200" baseline="-25000" dirty="0"/>
              <a:t>ankle</a:t>
            </a:r>
            <a:r>
              <a:rPr lang="el-GR" altLang="el-GR" sz="2200" dirty="0"/>
              <a:t>)</a:t>
            </a:r>
            <a:r>
              <a:rPr lang="en-US" altLang="el-GR" sz="2200" dirty="0"/>
              <a:t> =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(0.51 – 0.09) / (1.22 – 1.09) = 3.23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</a:t>
            </a:r>
            <a:r>
              <a:rPr lang="en-US" altLang="el-GR" sz="2200" baseline="-25000" dirty="0"/>
              <a:t>leg</a:t>
            </a:r>
            <a:r>
              <a:rPr lang="el-GR" altLang="el-GR" sz="2200" dirty="0"/>
              <a:t> = εφ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</a:t>
            </a:r>
            <a:r>
              <a:rPr lang="en-US" altLang="el-GR" sz="2200" dirty="0"/>
              <a:t>+</a:t>
            </a:r>
            <a:r>
              <a:rPr lang="el-GR" altLang="el-GR" sz="2200" dirty="0"/>
              <a:t> 3.23 = 72.8</a:t>
            </a:r>
            <a:r>
              <a:rPr lang="el-GR" altLang="el-GR" sz="2200" baseline="30000" dirty="0"/>
              <a:t>ο</a:t>
            </a:r>
            <a:endParaRPr lang="en-US" altLang="el-GR" sz="2200" baseline="30000" dirty="0"/>
          </a:p>
          <a:p>
            <a:pPr>
              <a:spcBef>
                <a:spcPts val="0"/>
              </a:spcBef>
            </a:pPr>
            <a:endParaRPr lang="el-GR" altLang="el-GR" sz="2200" baseline="300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Αντίστοιχα για τον υπολογισμό της θ</a:t>
            </a:r>
            <a:r>
              <a:rPr lang="en-US" altLang="el-GR" sz="2200" i="1" baseline="-25000" dirty="0"/>
              <a:t>thigh</a:t>
            </a:r>
            <a:r>
              <a:rPr lang="el-GR" altLang="el-GR" sz="2200" i="1" dirty="0"/>
              <a:t> :</a:t>
            </a:r>
            <a:endParaRPr lang="en-US" altLang="el-GR" sz="2200" i="1" dirty="0"/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εφ</a:t>
            </a:r>
            <a:r>
              <a:rPr lang="el-GR" altLang="el-GR" sz="2200" dirty="0"/>
              <a:t>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</a:t>
            </a:r>
            <a:r>
              <a:rPr lang="en-US" altLang="el-GR" sz="2200" dirty="0"/>
              <a:t> </a:t>
            </a:r>
            <a:r>
              <a:rPr lang="el-GR" altLang="el-GR" sz="2200" dirty="0"/>
              <a:t>(Υ</a:t>
            </a:r>
            <a:r>
              <a:rPr lang="en-US" altLang="el-GR" sz="2200" baseline="-25000" dirty="0"/>
              <a:t>hip</a:t>
            </a:r>
            <a:r>
              <a:rPr lang="el-GR" altLang="el-GR" sz="2200" dirty="0"/>
              <a:t> - Υ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) / (Χ</a:t>
            </a:r>
            <a:r>
              <a:rPr lang="en-US" altLang="el-GR" sz="2200" baseline="-25000" dirty="0"/>
              <a:t>hip</a:t>
            </a:r>
            <a:r>
              <a:rPr lang="el-GR" altLang="el-GR" sz="2200" dirty="0"/>
              <a:t> - Χ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)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(0.80 – 0.51) / (1.14 – 1.22) = -3.625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 εφ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– 3.</a:t>
            </a:r>
            <a:r>
              <a:rPr lang="en-US" altLang="el-GR" sz="2200" dirty="0"/>
              <a:t>625</a:t>
            </a:r>
            <a:r>
              <a:rPr lang="el-GR" altLang="el-GR" sz="2200" dirty="0"/>
              <a:t> = </a:t>
            </a:r>
            <a:r>
              <a:rPr lang="en-US" altLang="el-GR" sz="2200" dirty="0"/>
              <a:t>-</a:t>
            </a:r>
            <a:r>
              <a:rPr lang="el-GR" altLang="el-GR" sz="2200" dirty="0"/>
              <a:t>7</a:t>
            </a:r>
            <a:r>
              <a:rPr lang="en-US" altLang="el-GR" sz="2200" dirty="0"/>
              <a:t>4</a:t>
            </a:r>
            <a:r>
              <a:rPr lang="el-GR" altLang="el-GR" sz="2200" dirty="0"/>
              <a:t>.</a:t>
            </a:r>
            <a:r>
              <a:rPr lang="en-US" altLang="el-GR" sz="2200" dirty="0"/>
              <a:t>5</a:t>
            </a:r>
            <a:r>
              <a:rPr lang="el-GR" altLang="el-GR" sz="2200" dirty="0"/>
              <a:t>8</a:t>
            </a:r>
            <a:r>
              <a:rPr lang="el-GR" altLang="el-GR" sz="2200" baseline="30000" dirty="0"/>
              <a:t>ο</a:t>
            </a:r>
            <a:endParaRPr lang="en-US" altLang="el-GR" sz="2200" baseline="300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</a:t>
            </a:r>
            <a:r>
              <a:rPr lang="el-GR" altLang="el-GR" sz="2200" dirty="0"/>
              <a:t>ή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 180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- 74.58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= 105.4</a:t>
            </a:r>
            <a:r>
              <a:rPr lang="el-GR" altLang="el-GR" sz="2200" baseline="30000" dirty="0"/>
              <a:t>ο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133960" cy="28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0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</a:t>
            </a:r>
            <a:r>
              <a:rPr lang="el-GR" sz="2400" b="1"/>
              <a:t>Πανεπιστημίου Θεσσαλίας</a:t>
            </a:r>
            <a:r>
              <a:rPr lang="el-GR" sz="240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Αναφέρετε δύο κινήσεις στις οποίες είναι σημαντική η σχετική γωνία μιας άρθρωσης του σώματος, καθώς και δύο κινήσεις στις οποίες σημαντική είναι η απόλυτη γωνία κάποιας άρθρωσης του σώματος.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Κατά την κάμψη του αγκώνα η σχετική γωνία της άρθρωσης είναι 10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στα 0.5 </a:t>
            </a:r>
            <a:r>
              <a:rPr lang="en-US" altLang="el-GR" sz="2200" dirty="0"/>
              <a:t>sec</a:t>
            </a:r>
            <a:r>
              <a:rPr lang="el-GR" altLang="el-GR" sz="2200" dirty="0"/>
              <a:t> και 120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στα 0.71 </a:t>
            </a:r>
            <a:r>
              <a:rPr lang="en-US" altLang="el-GR" sz="2200" dirty="0"/>
              <a:t>sec. </a:t>
            </a:r>
            <a:r>
              <a:rPr lang="el-GR" altLang="el-GR" sz="2200" dirty="0"/>
              <a:t>Ποια είναι η μέση γωνιακή ταχύτητα της άρθρωσης του αγκώνα.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Ένας σφυροβόλος περιστρέφεται με γωνιακή ταχύτητα 14.7 </a:t>
            </a:r>
            <a:r>
              <a:rPr lang="en-US" altLang="el-GR" sz="2200" dirty="0"/>
              <a:t>rad/sec, </a:t>
            </a:r>
            <a:r>
              <a:rPr lang="el-GR" altLang="el-GR" sz="2200" dirty="0"/>
              <a:t>με γωνιακή επιτάχυνση 6.28 </a:t>
            </a:r>
            <a:r>
              <a:rPr lang="en-US" altLang="el-GR" sz="2200" dirty="0"/>
              <a:t>rad/sec</a:t>
            </a:r>
            <a:r>
              <a:rPr lang="en-US" altLang="el-GR" sz="2200" baseline="30000" dirty="0"/>
              <a:t>2</a:t>
            </a:r>
            <a:r>
              <a:rPr lang="el-GR" altLang="el-GR" sz="2200" dirty="0"/>
              <a:t> πριν την απελευθέρωση της σφύρας. Αν η ακτίνα περιστροφής (το μήκος του χεριού του αθλητή + το μήκος της αλυσίδας της σφύρας) είναι 1.5 </a:t>
            </a:r>
            <a:r>
              <a:rPr lang="en-US" altLang="el-GR" sz="2200" dirty="0"/>
              <a:t>m</a:t>
            </a:r>
            <a:r>
              <a:rPr lang="el-GR" altLang="el-GR" sz="2200" dirty="0"/>
              <a:t>, να υπολογιστούν: α) 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επιτάχυνση, β) η κεντρομόλος επιτάχυνση, γ) η συνισταμένη γραμμική επιτάχυνση.</a:t>
            </a:r>
          </a:p>
          <a:p>
            <a:pPr>
              <a:lnSpc>
                <a:spcPct val="90000"/>
              </a:lnSpc>
            </a:pPr>
            <a:r>
              <a:rPr lang="el-GR" altLang="el-GR" sz="2200" dirty="0"/>
              <a:t>Ένας αθλητής του πατινάζ περιστρέφεται γύρω από τον επιμήκη άξονα του σώματός του με σταθερή γωνιακή ταχύτητα 18 </a:t>
            </a:r>
            <a:r>
              <a:rPr lang="en-US" altLang="el-GR" sz="2200" dirty="0"/>
              <a:t>rad/sec</a:t>
            </a:r>
            <a:r>
              <a:rPr lang="el-GR" altLang="el-GR" sz="2200" dirty="0"/>
              <a:t>. Να βρεθεί η τιμή της γωνιακής επιτάχυνσης.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 της ενότητας είναι η γνωριμία με τις περιστροφικές κινήσεις και με τα γωνιακά κινηματικά μεγέθη που τις περιγράφουν.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sz="2800" dirty="0"/>
              <a:t>Εισαγωγή στην περιστροφική κίνηση</a:t>
            </a:r>
          </a:p>
          <a:p>
            <a:r>
              <a:rPr lang="el-GR" altLang="el-GR" sz="2800" dirty="0"/>
              <a:t>Γωνιακή μετατόπιση</a:t>
            </a:r>
          </a:p>
          <a:p>
            <a:r>
              <a:rPr lang="el-GR" altLang="el-GR" sz="2800" dirty="0"/>
              <a:t>Γωνιακές μετατοπίσεις των μελών του σώματος – γωνίες των αρθρώσεων</a:t>
            </a:r>
          </a:p>
          <a:p>
            <a:r>
              <a:rPr lang="el-GR" altLang="el-GR" sz="2800" dirty="0"/>
              <a:t>Γωνιακή ταχύτητα</a:t>
            </a:r>
          </a:p>
          <a:p>
            <a:r>
              <a:rPr lang="el-GR" altLang="el-GR" sz="2800" dirty="0"/>
              <a:t>Περίοδος και συχνότητα περιστροφής</a:t>
            </a:r>
          </a:p>
          <a:p>
            <a:r>
              <a:rPr lang="el-GR" altLang="el-GR" sz="2800" dirty="0"/>
              <a:t>Γραμμική ή </a:t>
            </a:r>
            <a:r>
              <a:rPr lang="el-GR" altLang="el-GR" sz="2800" dirty="0" err="1"/>
              <a:t>επιτρόχια</a:t>
            </a:r>
            <a:r>
              <a:rPr lang="el-GR" altLang="el-GR" sz="2800" dirty="0"/>
              <a:t> ταχύτητα</a:t>
            </a:r>
          </a:p>
          <a:p>
            <a:r>
              <a:rPr lang="el-GR" altLang="el-GR" sz="2800" dirty="0"/>
              <a:t>Σχέση γωνιακών και γραμμικών μεγεθών</a:t>
            </a:r>
          </a:p>
          <a:p>
            <a:r>
              <a:rPr lang="el-GR" altLang="el-GR" sz="2800" dirty="0"/>
              <a:t>Γωνιακή επιτάχυνση</a:t>
            </a:r>
          </a:p>
          <a:p>
            <a:r>
              <a:rPr lang="el-GR" altLang="el-GR" sz="2800" dirty="0"/>
              <a:t>Γραμμική επιτάχυνση (</a:t>
            </a:r>
            <a:r>
              <a:rPr lang="el-GR" altLang="el-GR" sz="2800" dirty="0" err="1"/>
              <a:t>επιτρόχια</a:t>
            </a:r>
            <a:r>
              <a:rPr lang="el-GR" altLang="el-GR" sz="2800" dirty="0"/>
              <a:t> και κεντρομόλος)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/>
          <a:lstStyle/>
          <a:p>
            <a:r>
              <a:rPr lang="el-GR" altLang="el-GR" dirty="0"/>
              <a:t>Περιστροφική κίνηση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038574"/>
            <a:ext cx="6048672" cy="50875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 err="1"/>
              <a:t>Είν</a:t>
            </a:r>
            <a:r>
              <a:rPr lang="en-US" altLang="el-GR" sz="2200" dirty="0"/>
              <a:t>αι η κίνηση ενός σώματος που πραγματοποιείται γύρω από κάποιο σχετικά ακίνητο σημείο ή άξονα περιστροφής.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Είν</a:t>
            </a:r>
            <a:r>
              <a:rPr lang="en-US" altLang="el-GR" sz="2200" dirty="0"/>
              <a:t>αι οι κινήσεις όλου του σώματος (σάλτο, πιρουέτα) ή των μελών του (γύρω από τις αρθρώσεις).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 err="1"/>
              <a:t>Ακτίν</a:t>
            </a:r>
            <a:r>
              <a:rPr lang="en-US" altLang="el-GR" sz="2200" u="sng" dirty="0"/>
              <a:t>α περιστροφής</a:t>
            </a:r>
            <a:r>
              <a:rPr lang="en-US" altLang="el-GR" sz="2200" dirty="0"/>
              <a:t> είναι η απόσταση του περιστρεφόμενου σώματος από το σημείο γύρω από το οποίο περιστρέφεται, που ονομάζεται </a:t>
            </a:r>
            <a:r>
              <a:rPr lang="en-US" altLang="el-GR" sz="2200" u="sng" dirty="0"/>
              <a:t>κέντρο περιστροφής.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Απα</a:t>
            </a:r>
            <a:r>
              <a:rPr lang="en-US" altLang="el-GR" sz="2200" dirty="0" err="1"/>
              <a:t>ιτείτ</a:t>
            </a:r>
            <a:r>
              <a:rPr lang="en-US" altLang="el-GR" sz="2200" dirty="0"/>
              <a:t>αι ένα σύστημα αναφοράς, μια διεύθυνση αναφοράς, προς την οποία θα μετρηθεί η γωνία.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Ότ</a:t>
            </a:r>
            <a:r>
              <a:rPr lang="en-US" altLang="el-GR" sz="2200" dirty="0"/>
              <a:t>αν ένα σώμα περιστρέφεται στο χώρο μπορούμε να επιλέξουμε την κατακόρυφη ή οριζόντια διεύθυνση αναφοράς.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2670622"/>
            <a:ext cx="2466999" cy="365397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μετατόπιση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79912" y="1268760"/>
            <a:ext cx="5040560" cy="48574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 err="1"/>
              <a:t>Αν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θέλουμε</a:t>
            </a:r>
            <a:r>
              <a:rPr lang="en-US" altLang="el-GR" sz="2200" dirty="0"/>
              <a:t> να υπ</a:t>
            </a:r>
            <a:r>
              <a:rPr lang="en-US" altLang="el-GR" sz="2200" dirty="0" err="1"/>
              <a:t>ολογίσουμε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μι</a:t>
            </a:r>
            <a:r>
              <a:rPr lang="en-US" altLang="el-GR" sz="2200" dirty="0"/>
              <a:t>α γωνία που σχηματίζουν δύο γειτονικά μέλη, ορίζουμε τη θέση του ενός μέλους ως διεύθυνση αναφοράς και υπολογίζουμε έτσι τη γωνιακή μετατόπιση του άλλου.</a:t>
            </a:r>
          </a:p>
          <a:p>
            <a:pPr>
              <a:spcBef>
                <a:spcPts val="0"/>
              </a:spcBef>
            </a:pPr>
            <a:endParaRPr lang="en-US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Γ</a:t>
            </a:r>
            <a:r>
              <a:rPr lang="en-US" altLang="el-GR" sz="2200" u="sng" dirty="0" err="1"/>
              <a:t>ωνι</a:t>
            </a:r>
            <a:r>
              <a:rPr lang="en-US" altLang="el-GR" sz="2200" u="sng" dirty="0"/>
              <a:t>ακή μετατόπιση</a:t>
            </a:r>
            <a:r>
              <a:rPr lang="en-US" altLang="el-GR" sz="2200" dirty="0"/>
              <a:t> είναι η γωνία που καλύπτει η ακτίνα περιστροφής ενός σώματος σε κάποια χρονική περίοδο t </a:t>
            </a:r>
            <a:r>
              <a:rPr lang="el-GR" altLang="el-GR" sz="2200" dirty="0"/>
              <a:t>και </a:t>
            </a:r>
            <a:r>
              <a:rPr lang="en-US" altLang="el-GR" sz="2200" dirty="0" err="1"/>
              <a:t>μετριέτ</a:t>
            </a:r>
            <a:r>
              <a:rPr lang="en-US" altLang="el-GR" sz="2200" dirty="0"/>
              <a:t>αι σε μοίρες (degrees ή deg) ή σε ακτίνια (radians ή rad). </a:t>
            </a:r>
            <a:r>
              <a:rPr lang="en-US" altLang="el-GR" sz="2200" dirty="0" err="1"/>
              <a:t>Είν</a:t>
            </a:r>
            <a:r>
              <a:rPr lang="en-US" altLang="el-GR" sz="2200" dirty="0"/>
              <a:t>αι διανυσματικό μέγεθος (</a:t>
            </a:r>
            <a:r>
              <a:rPr lang="el-GR" altLang="el-GR" sz="2200" dirty="0" err="1"/>
              <a:t>φ,θ,α,β</a:t>
            </a:r>
            <a:r>
              <a:rPr lang="el-GR" altLang="el-GR" sz="2200" dirty="0"/>
              <a:t>).</a:t>
            </a:r>
            <a:endParaRPr lang="en-US" altLang="el-GR" sz="2200" dirty="0"/>
          </a:p>
          <a:p>
            <a:pPr>
              <a:spcBef>
                <a:spcPts val="0"/>
              </a:spcBef>
            </a:pPr>
            <a:endParaRPr lang="en-US" altLang="el-GR" sz="2200" dirty="0">
              <a:solidFill>
                <a:srgbClr val="66FF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l-GR" sz="2200" u="sng" dirty="0"/>
              <a:t>1 rad = 57,3 </a:t>
            </a:r>
            <a:r>
              <a:rPr lang="en-US" altLang="el-GR" sz="2200" u="sng" dirty="0" err="1"/>
              <a:t>deg</a:t>
            </a:r>
            <a:endParaRPr lang="en-US" altLang="el-GR" sz="2200" u="sng" dirty="0"/>
          </a:p>
          <a:p>
            <a:pPr>
              <a:spcBef>
                <a:spcPts val="0"/>
              </a:spcBef>
            </a:pP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3" y="1414382"/>
            <a:ext cx="3328671" cy="491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9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μετατόπιση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789040"/>
            <a:ext cx="8363272" cy="25982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Τα σημεία ενός περιστρεφόμενου σώματος μπορεί να έχουν την ίδια γωνιακή μετατόπιση, όμως η γραμμική μετατόπιση του καθενός (διαγραφόμενο τόξο) εξαρτάται από το μήκος της ακτίνας περιστροφής του.  Όσο μεγαλύτερη η ακτίνα περιστροφής τόσο μεγαλύτερη η γραμμική μετατόπιση. Στις παραπάνω εικόνες τα σημεία </a:t>
            </a:r>
            <a:r>
              <a:rPr lang="en-US" altLang="el-GR" sz="2200" dirty="0"/>
              <a:t>C </a:t>
            </a:r>
            <a:r>
              <a:rPr lang="el-GR" altLang="el-GR" sz="2200" dirty="0"/>
              <a:t>της ρόδας του ποδηλάτου και 2 του μπαστουνιού του μπέιζμπολ (μεγάλη ακτίνα περιστροφής) έχουν διαγράψει μεγαλύτερη γραμμική μετατόπιση από τα αντίστοιχα σημεία Α και 2 (μικρή ακτίνα περιστροφής).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5614"/>
            <a:ext cx="2643216" cy="23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4" y="1417638"/>
            <a:ext cx="2505956" cy="23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8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μετατόπιση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941168"/>
            <a:ext cx="8568952" cy="16561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Στην περίπτωση της γωνιακής μετατόπισης είναι απαραίτητο να ορίσουμε την κατεύθυνση περιστροφής. Ως θετική κατεύθυνση ορίζεται η αντίθετη της κίνησης των δειχτών του </a:t>
            </a:r>
            <a:r>
              <a:rPr lang="el-GR" altLang="el-GR" sz="2400" dirty="0" err="1"/>
              <a:t>ωρολογιού</a:t>
            </a:r>
            <a:r>
              <a:rPr lang="el-GR" altLang="el-GR" sz="2400" dirty="0"/>
              <a:t> και ως αρνητική εκείνη της περιστροφής των δειχτών του </a:t>
            </a:r>
            <a:r>
              <a:rPr lang="el-GR" altLang="el-GR" sz="2400" dirty="0" err="1"/>
              <a:t>ωρολογιού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892"/>
            <a:ext cx="545161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2169</Words>
  <Application>Microsoft Office PowerPoint</Application>
  <PresentationFormat>Προβολή στην οθόνη (4:3)</PresentationFormat>
  <Paragraphs>264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Arial</vt:lpstr>
      <vt:lpstr>Calibri</vt:lpstr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Περιστροφική κίνηση</vt:lpstr>
      <vt:lpstr>Γωνιακή μετατόπιση 1</vt:lpstr>
      <vt:lpstr>Γωνιακή μετατόπιση 2</vt:lpstr>
      <vt:lpstr>Γωνιακή μετατόπιση 3</vt:lpstr>
      <vt:lpstr>Τμήματα περιφέρειας  και αντίστοιχες τιμές σε μοίρες και ακτίνια 1</vt:lpstr>
      <vt:lpstr>Τμήματα περιφέρειας  και αντίστοιχες τιμές σε μοίρες και ακτίνια 2</vt:lpstr>
      <vt:lpstr>Γωνιακές μετατοπίσεις των μελών του σώματος 1</vt:lpstr>
      <vt:lpstr>Γωνιακές μετατοπίσεις των μελών του σώματος 2</vt:lpstr>
      <vt:lpstr>Απόλυτες γωνίες των μελών του σώματος</vt:lpstr>
      <vt:lpstr>Γωνιακές μετατοπίσεις σε διάφορες αρθρώσεις</vt:lpstr>
      <vt:lpstr>Γωνιακή ταχύτητα 1</vt:lpstr>
      <vt:lpstr>Γωνιακή ταχύτητα 2</vt:lpstr>
      <vt:lpstr>Συχνότητα και περίοδος περιστροφής</vt:lpstr>
      <vt:lpstr>Σχέση γωνιακών και γραμμικών μεγεθών</vt:lpstr>
      <vt:lpstr>Γραμμική ή επιτρόχια ταχύτητα</vt:lpstr>
      <vt:lpstr>Σχέση γωνιακών και γραμμικών μεγεθών</vt:lpstr>
      <vt:lpstr>Γωνιακή επιτάχυνση</vt:lpstr>
      <vt:lpstr>Γωνιακή μετατόπιση – ταχύτητα - επιτάχυνση</vt:lpstr>
      <vt:lpstr>Γωνιακή μετατόπιση – ταχύτητα - επιτάχυνση</vt:lpstr>
      <vt:lpstr>Επιτρόχια επιτάχυνση </vt:lpstr>
      <vt:lpstr>Κεντρομόλος επιτάχυνση </vt:lpstr>
      <vt:lpstr>Εφαρμογές 1</vt:lpstr>
      <vt:lpstr>Εφαρμογές 2</vt:lpstr>
      <vt:lpstr>Εφαρμογές 3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Admin</cp:lastModifiedBy>
  <cp:revision>213</cp:revision>
  <dcterms:created xsi:type="dcterms:W3CDTF">2012-09-06T09:03:05Z</dcterms:created>
  <dcterms:modified xsi:type="dcterms:W3CDTF">2019-11-21T17:58:02Z</dcterms:modified>
</cp:coreProperties>
</file>