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25"/>
  </p:notesMasterIdLst>
  <p:sldIdLst>
    <p:sldId id="324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0" autoAdjust="0"/>
    <p:restoredTop sz="9466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A283A-C0DD-4FB8-AFD0-E5F35AFF10D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E403C-78D9-42D3-8303-F32BBE40A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1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3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7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7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268107"/>
            <a:ext cx="2133600" cy="55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34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0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1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0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1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2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0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9C82-05EF-4A18-9481-80141C775FB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3634-3D94-459D-973A-52F16EE3D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5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2E0F26-CC48-4930-A3E8-16CB90E479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92E857-8CCD-41AC-9438-900DEDAF3E8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143000"/>
            <a:ext cx="2578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0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5749925" cy="1828800"/>
          </a:xfrm>
          <a:solidFill>
            <a:schemeClr val="accent6">
              <a:lumMod val="60000"/>
              <a:lumOff val="40000"/>
            </a:schemeClr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n-US" sz="4000" dirty="0" smtClean="0">
                <a:solidFill>
                  <a:schemeClr val="accent1">
                    <a:lumMod val="75000"/>
                  </a:schemeClr>
                </a:solidFill>
              </a:rPr>
              <a:t>ΑΝΤΙΓΡΑΦΗ</a:t>
            </a:r>
            <a: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alt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DNA</a:t>
            </a:r>
            <a:endParaRPr lang="el-GR" alt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5860363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Oval 2"/>
          <p:cNvSpPr>
            <a:spLocks noChangeArrowheads="1"/>
          </p:cNvSpPr>
          <p:nvPr/>
        </p:nvSpPr>
        <p:spPr bwMode="auto">
          <a:xfrm>
            <a:off x="2209800" y="1371600"/>
            <a:ext cx="4724400" cy="4419600"/>
          </a:xfrm>
          <a:prstGeom prst="ellips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657600" y="990600"/>
            <a:ext cx="2209800" cy="7016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ΣΥΓΚΟΛΛΗΣΗ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b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37°C - 65°C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5858494" y="4114800"/>
            <a:ext cx="1905000" cy="7016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ΣΥΝΘΕΣΗ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b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72°C</a:t>
            </a: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 rot="10799899">
            <a:off x="4202113" y="5649913"/>
            <a:ext cx="777875" cy="266700"/>
          </a:xfrm>
          <a:prstGeom prst="chevron">
            <a:avLst>
              <a:gd name="adj" fmla="val 72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3942" name="AutoShape 6"/>
          <p:cNvSpPr>
            <a:spLocks noChangeArrowheads="1"/>
          </p:cNvSpPr>
          <p:nvPr/>
        </p:nvSpPr>
        <p:spPr bwMode="auto">
          <a:xfrm rot="18140685">
            <a:off x="2209800" y="2286001"/>
            <a:ext cx="777875" cy="266700"/>
          </a:xfrm>
          <a:prstGeom prst="chevron">
            <a:avLst>
              <a:gd name="adj" fmla="val 72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3943" name="AutoShape 7"/>
          <p:cNvSpPr>
            <a:spLocks noChangeArrowheads="1"/>
          </p:cNvSpPr>
          <p:nvPr/>
        </p:nvSpPr>
        <p:spPr bwMode="auto">
          <a:xfrm rot="3109319">
            <a:off x="6096000" y="2209801"/>
            <a:ext cx="777875" cy="266700"/>
          </a:xfrm>
          <a:prstGeom prst="chevron">
            <a:avLst>
              <a:gd name="adj" fmla="val 72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3944" name="Text Box 8"/>
          <p:cNvSpPr txBox="1">
            <a:spLocks noChangeArrowheads="1"/>
          </p:cNvSpPr>
          <p:nvPr/>
        </p:nvSpPr>
        <p:spPr bwMode="auto">
          <a:xfrm>
            <a:off x="3086100" y="3200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  <a:latin typeface="Times New Roman" pitchFamily="18" charset="0"/>
              </a:rPr>
              <a:t>25-35 </a:t>
            </a:r>
            <a:r>
              <a:rPr lang="el-GR" altLang="en-US" sz="2400" b="1">
                <a:solidFill>
                  <a:schemeClr val="bg1"/>
                </a:solidFill>
                <a:latin typeface="Times New Roman" pitchFamily="18" charset="0"/>
              </a:rPr>
              <a:t>ΚΥΚΛΟΙ </a:t>
            </a:r>
            <a:endParaRPr lang="en-GB" alt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23945" name="Arc 9"/>
          <p:cNvSpPr>
            <a:spLocks/>
          </p:cNvSpPr>
          <p:nvPr/>
        </p:nvSpPr>
        <p:spPr bwMode="auto">
          <a:xfrm rot="9884693">
            <a:off x="1217613" y="731838"/>
            <a:ext cx="1901825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252"/>
              <a:gd name="T1" fmla="*/ 0 h 21600"/>
              <a:gd name="T2" fmla="*/ 19252 w 19252"/>
              <a:gd name="T3" fmla="*/ 11807 h 21600"/>
              <a:gd name="T4" fmla="*/ 0 w 1925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52" h="21600" fill="none" extrusionOk="0">
                <a:moveTo>
                  <a:pt x="-1" y="0"/>
                </a:moveTo>
                <a:cubicBezTo>
                  <a:pt x="8127" y="0"/>
                  <a:pt x="15567" y="4562"/>
                  <a:pt x="19252" y="11806"/>
                </a:cubicBezTo>
              </a:path>
              <a:path w="19252" h="21600" stroke="0" extrusionOk="0">
                <a:moveTo>
                  <a:pt x="-1" y="0"/>
                </a:moveTo>
                <a:cubicBezTo>
                  <a:pt x="8127" y="0"/>
                  <a:pt x="15567" y="4562"/>
                  <a:pt x="19252" y="11806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1066800" y="4114800"/>
            <a:ext cx="2590800" cy="7016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ΑΠΟΔΙΑΤΑΞΗ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b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93°C - 95°C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23947" name="Text Box 11"/>
          <p:cNvSpPr txBox="1">
            <a:spLocks noChangeArrowheads="1"/>
          </p:cNvSpPr>
          <p:nvPr/>
        </p:nvSpPr>
        <p:spPr bwMode="auto">
          <a:xfrm>
            <a:off x="0" y="685800"/>
            <a:ext cx="2590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l-GR" altLang="en-US" sz="2000" b="1">
                <a:solidFill>
                  <a:schemeClr val="bg1"/>
                </a:solidFill>
                <a:latin typeface="Verdana" pitchFamily="34" charset="0"/>
              </a:rPr>
              <a:t>ΑΠΟΔΙΑΤΑΞΗ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  <a:latin typeface="Verdana" pitchFamily="34" charset="0"/>
              </a:rPr>
              <a:t>93°C - 95°C</a:t>
            </a:r>
            <a:r>
              <a:rPr lang="en-GB" altLang="en-US" sz="2000">
                <a:solidFill>
                  <a:srgbClr val="FFFF0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9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l-GR" altLang="en-US" sz="3200">
                <a:latin typeface="Verdana" pitchFamily="34" charset="0"/>
              </a:rPr>
              <a:t>               ΣΧΗΜΑΤΙΚΗ ΠΑΡΟΥΣΙΑΣΗ ΤΗΣ </a:t>
            </a:r>
            <a:r>
              <a:rPr lang="en-US" altLang="en-US" sz="3200">
                <a:latin typeface="Verdana" pitchFamily="34" charset="0"/>
              </a:rPr>
              <a:t>PCR 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914400"/>
          <a:ext cx="7772400" cy="58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Εικόνα bitmap" r:id="rId3" imgW="8171429" imgH="6200000" progId="Paint.Picture">
                  <p:embed/>
                </p:oleObj>
              </mc:Choice>
              <mc:Fallback>
                <p:oleObj name="Εικόνα bitmap" r:id="rId3" imgW="8171429" imgH="62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7772400" cy="58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0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98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Bitmap Image" r:id="rId3" imgW="7209524" imgH="3677163" progId="Paint.Picture">
                  <p:embed/>
                </p:oleObj>
              </mc:Choice>
              <mc:Fallback>
                <p:oleObj name="Bitmap Image" r:id="rId3" imgW="7209524" imgH="367716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257800" y="1752600"/>
            <a:ext cx="3886200" cy="11430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l-GR" altLang="en-US"/>
              <a:t>ΑΝΤΙΓΡΑΦΗ </a:t>
            </a:r>
            <a:r>
              <a:rPr lang="en-US" altLang="en-US"/>
              <a:t>DNA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598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4175"/>
            <a:ext cx="7772400" cy="911225"/>
          </a:xfrm>
        </p:spPr>
        <p:txBody>
          <a:bodyPr/>
          <a:lstStyle/>
          <a:p>
            <a:r>
              <a:rPr lang="el-GR" altLang="en-US" sz="3200">
                <a:latin typeface="Verdana" pitchFamily="34" charset="0"/>
              </a:rPr>
              <a:t>ΠΟΣΟΙ ΚΥΚΛΟΙ</a:t>
            </a:r>
            <a:r>
              <a:rPr lang="en-US" altLang="en-US" sz="3200">
                <a:latin typeface="Verdana" pitchFamily="34" charset="0"/>
              </a:rPr>
              <a:t>; </a:t>
            </a:r>
            <a:endParaRPr lang="en-GB" altLang="en-US" sz="3200">
              <a:latin typeface="Verdana" pitchFamily="34" charset="0"/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4876800" cy="4114800"/>
          </a:xfrm>
        </p:spPr>
        <p:txBody>
          <a:bodyPr/>
          <a:lstStyle/>
          <a:p>
            <a:r>
              <a:rPr lang="el-GR" altLang="en-US" sz="2000" b="1">
                <a:solidFill>
                  <a:schemeClr val="bg1"/>
                </a:solidFill>
              </a:rPr>
              <a:t>Αύξηση των κύκλων πάνω από </a:t>
            </a:r>
            <a:r>
              <a:rPr lang="en-GB" altLang="en-US" sz="2000" b="1">
                <a:solidFill>
                  <a:schemeClr val="bg1"/>
                </a:solidFill>
              </a:rPr>
              <a:t>~35 </a:t>
            </a:r>
            <a:r>
              <a:rPr lang="el-GR" altLang="en-US" sz="2000" b="1">
                <a:solidFill>
                  <a:schemeClr val="bg1"/>
                </a:solidFill>
              </a:rPr>
              <a:t>δεν επιφέρει σημαντικά οφέλη</a:t>
            </a:r>
            <a:r>
              <a:rPr lang="en-GB" altLang="en-US" sz="2000" b="1">
                <a:solidFill>
                  <a:schemeClr val="bg1"/>
                </a:solidFill>
              </a:rPr>
              <a:t>.</a:t>
            </a:r>
          </a:p>
          <a:p>
            <a:r>
              <a:rPr lang="el-GR" altLang="en-US" sz="2000" b="1">
                <a:solidFill>
                  <a:schemeClr val="bg1"/>
                </a:solidFill>
              </a:rPr>
              <a:t>Το πλατό (</a:t>
            </a:r>
            <a:r>
              <a:rPr lang="en-GB" altLang="en-US" sz="2000" b="1">
                <a:solidFill>
                  <a:schemeClr val="bg1"/>
                </a:solidFill>
              </a:rPr>
              <a:t>plateau</a:t>
            </a:r>
            <a:r>
              <a:rPr lang="el-GR" altLang="en-US" sz="2000" b="1">
                <a:solidFill>
                  <a:schemeClr val="bg1"/>
                </a:solidFill>
              </a:rPr>
              <a:t>) εμφανίζεται όταν</a:t>
            </a:r>
            <a:r>
              <a:rPr lang="en-GB" altLang="en-US" sz="2000" b="1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l-GR" altLang="en-US" sz="2000" b="1">
                <a:solidFill>
                  <a:schemeClr val="bg1"/>
                </a:solidFill>
              </a:rPr>
              <a:t>Σωθούν τα αντιδραστήρια</a:t>
            </a:r>
            <a:endParaRPr lang="en-GB" altLang="en-US" sz="2000" b="1">
              <a:solidFill>
                <a:schemeClr val="bg1"/>
              </a:solidFill>
            </a:endParaRPr>
          </a:p>
          <a:p>
            <a:pPr lvl="1"/>
            <a:r>
              <a:rPr lang="el-GR" altLang="en-US" sz="2000" b="1">
                <a:solidFill>
                  <a:schemeClr val="bg1"/>
                </a:solidFill>
              </a:rPr>
              <a:t>Τα προϊόντα επανεννωθούν </a:t>
            </a:r>
            <a:endParaRPr lang="en-GB" altLang="en-US" sz="2000" b="1">
              <a:solidFill>
                <a:schemeClr val="bg1"/>
              </a:solidFill>
            </a:endParaRPr>
          </a:p>
          <a:p>
            <a:pPr lvl="1"/>
            <a:r>
              <a:rPr lang="el-GR" altLang="en-US" sz="2000" b="1">
                <a:solidFill>
                  <a:schemeClr val="bg1"/>
                </a:solidFill>
              </a:rPr>
              <a:t>Η πολυμεράση καταστραφεί</a:t>
            </a:r>
            <a:endParaRPr lang="en-GB" altLang="en-US" sz="2000" b="1">
              <a:solidFill>
                <a:schemeClr val="bg1"/>
              </a:solidFill>
            </a:endParaRPr>
          </a:p>
          <a:p>
            <a:r>
              <a:rPr lang="el-GR" altLang="en-US" sz="2000" b="1">
                <a:solidFill>
                  <a:schemeClr val="bg1"/>
                </a:solidFill>
              </a:rPr>
              <a:t>Ανεπιθύμητα προϊόντα συσσωρεύονται</a:t>
            </a:r>
            <a:r>
              <a:rPr lang="en-GB" altLang="en-US" sz="2000" b="1">
                <a:solidFill>
                  <a:schemeClr val="bg1"/>
                </a:solidFill>
              </a:rPr>
              <a:t>.</a:t>
            </a:r>
            <a:r>
              <a:rPr lang="el-GR" altLang="en-US" sz="2000" b="1">
                <a:solidFill>
                  <a:schemeClr val="bg1"/>
                </a:solidFill>
              </a:rPr>
              <a:t> 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pic>
        <p:nvPicPr>
          <p:cNvPr id="427012" name="Picture 4" descr="accumm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0782" y="1447800"/>
            <a:ext cx="7772400" cy="2127250"/>
          </a:xfrm>
        </p:spPr>
        <p:txBody>
          <a:bodyPr/>
          <a:lstStyle/>
          <a:p>
            <a:r>
              <a:rPr lang="el-GR" altLang="en-US" b="1" dirty="0"/>
              <a:t>ΕΦΑΡΜΟΓΕΣ </a:t>
            </a:r>
            <a:r>
              <a:rPr lang="en-GB" altLang="en-US" b="1" dirty="0"/>
              <a:t>PCR</a:t>
            </a:r>
            <a:endParaRPr lang="el-GR" altLang="en-US" b="1" dirty="0"/>
          </a:p>
        </p:txBody>
      </p:sp>
    </p:spTree>
    <p:extLst>
      <p:ext uri="{BB962C8B-B14F-4D97-AF65-F5344CB8AC3E}">
        <p14:creationId xmlns:p14="http://schemas.microsoft.com/office/powerpoint/2010/main" val="21422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5613400"/>
          </a:xfrm>
          <a:prstGeom prst="rect">
            <a:avLst/>
          </a:prstGeom>
          <a:noFill/>
          <a:ln w="349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000" b="1">
                <a:solidFill>
                  <a:srgbClr val="FFFF00"/>
                </a:solidFill>
                <a:cs typeface="Times New Roman" pitchFamily="18" charset="0"/>
              </a:rPr>
              <a:t>Απομόνωση γονιδίων ή τμημάτων τους </a:t>
            </a:r>
            <a:r>
              <a:rPr lang="en-GB" altLang="en-US" sz="2000" b="1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n-GB" altLang="en-US" sz="2000" b="1">
                <a:solidFill>
                  <a:srgbClr val="FFFF00"/>
                </a:solidFill>
                <a:cs typeface="Times New Roman" pitchFamily="18" charset="0"/>
              </a:rPr>
            </a:br>
            <a:r>
              <a:rPr lang="el-GR" altLang="en-US" sz="2000" b="1">
                <a:solidFill>
                  <a:schemeClr val="bg1"/>
                </a:solidFill>
                <a:cs typeface="Times New Roman" pitchFamily="18" charset="0"/>
              </a:rPr>
              <a:t>από ίδιο είδος ή από διαφορετικά είδη (ομόλογα γονίδια) </a:t>
            </a:r>
            <a:endParaRPr lang="en-GB" altLang="en-US" sz="2000" b="1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000" b="1">
                <a:solidFill>
                  <a:srgbClr val="FFFF00"/>
                </a:solidFill>
                <a:cs typeface="Times New Roman" pitchFamily="18" charset="0"/>
              </a:rPr>
              <a:t>Διάγνωση μεταλλάξεων </a:t>
            </a:r>
          </a:p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chemeClr val="bg1"/>
                </a:solidFill>
                <a:cs typeface="Times New Roman" pitchFamily="18" charset="0"/>
              </a:rPr>
              <a:t>Η βάση για πολλές τεχνικές για να προσδιορισθούν μεταλλάξεις</a:t>
            </a:r>
            <a:endParaRPr lang="en-GB" altLang="en-US" sz="2000" b="1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000" b="1">
                <a:solidFill>
                  <a:srgbClr val="FFFF00"/>
                </a:solidFill>
                <a:cs typeface="Times New Roman" pitchFamily="18" charset="0"/>
              </a:rPr>
              <a:t>Δομική (τέστ) πατρότητας </a:t>
            </a:r>
            <a:endParaRPr lang="en-GB" altLang="en-US" sz="2000" b="1">
              <a:solidFill>
                <a:srgbClr val="FFFF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l-GR" altLang="en-US" sz="2000" b="1">
                <a:solidFill>
                  <a:srgbClr val="FFFF00"/>
                </a:solidFill>
                <a:cs typeface="Times New Roman" pitchFamily="18" charset="0"/>
              </a:rPr>
              <a:t>Μεταλαξηγέννεση για αποκάλυψη της λειτουργίας πρωτεΐνης</a:t>
            </a:r>
            <a:endParaRPr lang="en-GB" altLang="en-US" sz="2000" b="1">
              <a:solidFill>
                <a:srgbClr val="FFFF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000" b="1">
                <a:solidFill>
                  <a:srgbClr val="FFFF00"/>
                </a:solidFill>
                <a:cs typeface="Times New Roman" pitchFamily="18" charset="0"/>
              </a:rPr>
              <a:t>Ποσοτικές διαφορές στην έκφραση γονιδίων </a:t>
            </a:r>
            <a:r>
              <a:rPr lang="en-GB" altLang="en-US" sz="2000" b="1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GB" altLang="en-US" sz="2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l-GR" altLang="en-US" sz="2000" b="1">
                <a:solidFill>
                  <a:schemeClr val="bg1"/>
                </a:solidFill>
                <a:cs typeface="Times New Roman" pitchFamily="18" charset="0"/>
              </a:rPr>
              <a:t>Αντίστροφη μεταγραφή (</a:t>
            </a:r>
            <a:r>
              <a:rPr lang="en-GB" altLang="en-US" sz="2000" b="1">
                <a:solidFill>
                  <a:schemeClr val="bg1"/>
                </a:solidFill>
                <a:cs typeface="Times New Roman" pitchFamily="18" charset="0"/>
              </a:rPr>
              <a:t>Reverse transcription RT)-PCR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000" b="1">
                <a:solidFill>
                  <a:srgbClr val="FFFF00"/>
                </a:solidFill>
                <a:cs typeface="Times New Roman" pitchFamily="18" charset="0"/>
              </a:rPr>
              <a:t>Προσδιορισμός αλλαγών στην έκφραση άγνωστων γονιδίων</a:t>
            </a:r>
          </a:p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chemeClr val="bg1"/>
                </a:solidFill>
                <a:cs typeface="Times New Roman" pitchFamily="18" charset="0"/>
              </a:rPr>
              <a:t>Διαφορική απεικόνιση </a:t>
            </a:r>
            <a:r>
              <a:rPr lang="en-US" altLang="en-US" sz="2000" b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en-GB" altLang="en-US" sz="2000" b="1">
                <a:solidFill>
                  <a:schemeClr val="bg1"/>
                </a:solidFill>
                <a:cs typeface="Times New Roman" pitchFamily="18" charset="0"/>
              </a:rPr>
              <a:t>ifferential display (DD)-PCR 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000" b="1">
                <a:solidFill>
                  <a:srgbClr val="FFFF00"/>
                </a:solidFill>
                <a:cs typeface="Times New Roman" pitchFamily="18" charset="0"/>
              </a:rPr>
              <a:t>Διαλεύκανση εγκλήματος </a:t>
            </a:r>
            <a:endParaRPr lang="en-GB" altLang="en-US" sz="2000" b="1">
              <a:solidFill>
                <a:srgbClr val="FFFF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l-GR" altLang="en-US" sz="2000" b="1">
                <a:solidFill>
                  <a:srgbClr val="FFFF00"/>
                </a:solidFill>
                <a:cs typeface="Times New Roman" pitchFamily="18" charset="0"/>
              </a:rPr>
              <a:t>Ποιοτικός έλεγχος στην βιομηχανία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l-GR" altLang="en-US" sz="2000" b="1">
                <a:solidFill>
                  <a:srgbClr val="FFFF00"/>
                </a:solidFill>
                <a:cs typeface="Times New Roman" pitchFamily="18" charset="0"/>
              </a:rPr>
              <a:t>Ανίχνευση διαγονιδιακών οργανισμών, </a:t>
            </a:r>
            <a:r>
              <a:rPr lang="en-US" altLang="en-US" sz="2000" b="1">
                <a:solidFill>
                  <a:srgbClr val="FFFF00"/>
                </a:solidFill>
                <a:cs typeface="Times New Roman" pitchFamily="18" charset="0"/>
              </a:rPr>
              <a:t>GMOs</a:t>
            </a:r>
            <a:endParaRPr lang="en-GB" altLang="en-US" sz="2000" b="1">
              <a:solidFill>
                <a:srgbClr val="FFFF00"/>
              </a:solidFill>
            </a:endParaRP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3657600" y="0"/>
            <a:ext cx="5486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cs typeface="Times New Roman" pitchFamily="18" charset="0"/>
              </a:rPr>
              <a:t>                             </a:t>
            </a:r>
            <a:endParaRPr lang="el-GR" altLang="en-US" sz="2400" b="1">
              <a:solidFill>
                <a:srgbClr val="FFFF00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l-GR" altLang="en-US" sz="2400" b="1">
                <a:solidFill>
                  <a:srgbClr val="FFFF00"/>
                </a:solidFill>
                <a:latin typeface="Verdana" pitchFamily="34" charset="0"/>
              </a:rPr>
              <a:t>                         </a:t>
            </a:r>
            <a:endParaRPr lang="en-GB" altLang="en-US" sz="2400" b="1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3800" y="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l-GR" altLang="en-US" b="1">
                <a:solidFill>
                  <a:srgbClr val="FFFF00"/>
                </a:solidFill>
              </a:rPr>
              <a:t>Απομόνωση γονιδίων </a:t>
            </a:r>
          </a:p>
        </p:txBody>
      </p:sp>
      <p:pic>
        <p:nvPicPr>
          <p:cNvPr id="430083" name="Picture 3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90800"/>
            <a:ext cx="3143250" cy="285750"/>
          </a:xfrm>
        </p:spPr>
      </p:pic>
      <p:pic>
        <p:nvPicPr>
          <p:cNvPr id="430084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11625"/>
            <a:ext cx="4191000" cy="2746375"/>
          </a:xfrm>
          <a:noFill/>
          <a:ln/>
        </p:spPr>
      </p:pic>
      <p:pic>
        <p:nvPicPr>
          <p:cNvPr id="430085" name="Picture 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352800"/>
            <a:ext cx="3962400" cy="3246438"/>
          </a:xfrm>
          <a:noFill/>
          <a:ln/>
        </p:spPr>
      </p:pic>
      <p:pic>
        <p:nvPicPr>
          <p:cNvPr id="4300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32099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0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162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0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066800"/>
            <a:ext cx="64484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089" name="Picture 9" descr="anabae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5527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el-GR" altLang="en-US" b="1">
                <a:solidFill>
                  <a:srgbClr val="FFFF00"/>
                </a:solidFill>
              </a:rPr>
              <a:t>Διάγνωση μεταλλάξεων 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048000"/>
            <a:ext cx="4038600" cy="2895600"/>
          </a:xfrm>
        </p:spPr>
        <p:txBody>
          <a:bodyPr/>
          <a:lstStyle/>
          <a:p>
            <a:r>
              <a:rPr lang="en-US" altLang="en-US" sz="2400"/>
              <a:t>H Bartonella </a:t>
            </a:r>
            <a:r>
              <a:rPr lang="el-GR" altLang="en-US" sz="2400"/>
              <a:t>είναι ένα παθογόνο παράσητο.</a:t>
            </a:r>
          </a:p>
          <a:p>
            <a:r>
              <a:rPr lang="el-GR" altLang="en-US" sz="2400"/>
              <a:t>Τα γονίδια που εμπλέκονται στην παθογονικότητα βρέθηκαν με </a:t>
            </a:r>
            <a:r>
              <a:rPr lang="en-US" altLang="en-US" sz="2400"/>
              <a:t>PCR.</a:t>
            </a:r>
            <a:endParaRPr lang="el-GR" altLang="en-US" sz="2400"/>
          </a:p>
        </p:txBody>
      </p:sp>
      <p:pic>
        <p:nvPicPr>
          <p:cNvPr id="431109" name="Picture 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2363788"/>
            <a:ext cx="2133600" cy="2187575"/>
          </a:xfrm>
        </p:spPr>
      </p:pic>
      <p:pic>
        <p:nvPicPr>
          <p:cNvPr id="431110" name="Picture 6" descr="col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7088" y="2209800"/>
            <a:ext cx="1966912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1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4771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11" name="Picture 7" descr="i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1981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l-GR" altLang="en-US" b="1"/>
              <a:t>Δομική (τέστ) πατρότητας</a:t>
            </a:r>
          </a:p>
        </p:txBody>
      </p:sp>
      <p:pic>
        <p:nvPicPr>
          <p:cNvPr id="432131" name="Picture 3" descr="DNAkitcontents_rev_sma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1951038" cy="2438400"/>
          </a:xfrm>
          <a:ln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32132" name="Picture 4" descr="DNA4_ext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454275" cy="1838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3" name="Picture 5" descr="DNA5_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2565400" cy="1924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4" name="Picture 6" descr="DNA6_gel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2757488" cy="20653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5" name="Picture 7" descr="DNAcheek_sw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605088" cy="19510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n-US" sz="4000" b="1"/>
              <a:t>Ποσοτικές διαφορές στην έκφραση γονιδίων </a:t>
            </a:r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5814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5290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36957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3158" name="Group 6"/>
          <p:cNvGrpSpPr>
            <a:grpSpLocks/>
          </p:cNvGrpSpPr>
          <p:nvPr/>
        </p:nvGrpSpPr>
        <p:grpSpPr bwMode="auto">
          <a:xfrm>
            <a:off x="609600" y="4325938"/>
            <a:ext cx="2590800" cy="2532062"/>
            <a:chOff x="384" y="2725"/>
            <a:chExt cx="1632" cy="1595"/>
          </a:xfrm>
        </p:grpSpPr>
        <p:pic>
          <p:nvPicPr>
            <p:cNvPr id="433159" name="Picture 7" descr="HIV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725"/>
              <a:ext cx="1632" cy="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3160" name="Text Box 8"/>
            <p:cNvSpPr txBox="1">
              <a:spLocks noChangeArrowheads="1"/>
            </p:cNvSpPr>
            <p:nvPr/>
          </p:nvSpPr>
          <p:spPr bwMode="auto">
            <a:xfrm>
              <a:off x="1632" y="273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HIV</a:t>
              </a:r>
              <a:endParaRPr lang="el-GR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33161" name="Group 9"/>
          <p:cNvGrpSpPr>
            <a:grpSpLocks/>
          </p:cNvGrpSpPr>
          <p:nvPr/>
        </p:nvGrpSpPr>
        <p:grpSpPr bwMode="auto">
          <a:xfrm>
            <a:off x="6765925" y="2855913"/>
            <a:ext cx="2073275" cy="2052637"/>
            <a:chOff x="4262" y="1799"/>
            <a:chExt cx="1306" cy="1293"/>
          </a:xfrm>
        </p:grpSpPr>
        <p:pic>
          <p:nvPicPr>
            <p:cNvPr id="433162" name="Picture 10" descr="blood%20VIRUS_HC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800"/>
              <a:ext cx="1296" cy="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3163" name="Text Box 11"/>
            <p:cNvSpPr txBox="1">
              <a:spLocks noChangeArrowheads="1"/>
            </p:cNvSpPr>
            <p:nvPr/>
          </p:nvSpPr>
          <p:spPr bwMode="auto">
            <a:xfrm>
              <a:off x="4262" y="1799"/>
              <a:ext cx="8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Hepatitis C</a:t>
              </a:r>
              <a:endParaRPr lang="el-GR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3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1506538" y="685800"/>
            <a:ext cx="6218237" cy="981075"/>
          </a:xfrm>
          <a:prstGeom prst="rect">
            <a:avLst/>
          </a:prstGeom>
          <a:solidFill>
            <a:srgbClr val="FFCC99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altLang="en-US" b="1">
                <a:solidFill>
                  <a:schemeClr val="tx1"/>
                </a:solidFill>
              </a:rPr>
              <a:t>Διάλεξη </a:t>
            </a:r>
            <a:r>
              <a:rPr lang="en-US" altLang="en-US" b="1">
                <a:solidFill>
                  <a:schemeClr val="tx1"/>
                </a:solidFill>
              </a:rPr>
              <a:t>2</a:t>
            </a:r>
            <a:r>
              <a:rPr lang="el-GR" altLang="en-US" b="1">
                <a:solidFill>
                  <a:schemeClr val="tx1"/>
                </a:solidFill>
              </a:rPr>
              <a:t>η </a:t>
            </a:r>
            <a:r>
              <a:rPr lang="en-US" altLang="en-US" b="1">
                <a:solidFill>
                  <a:schemeClr val="tx1"/>
                </a:solidFill>
              </a:rPr>
              <a:t> </a:t>
            </a:r>
            <a:r>
              <a:rPr lang="el-GR" altLang="en-US" b="1">
                <a:solidFill>
                  <a:schemeClr val="tx1"/>
                </a:solidFill>
              </a:rPr>
              <a:t>Αντιγραφή Μεταγραφή </a:t>
            </a:r>
            <a:br>
              <a:rPr lang="el-GR" altLang="en-US" b="1">
                <a:solidFill>
                  <a:schemeClr val="tx1"/>
                </a:solidFill>
              </a:rPr>
            </a:br>
            <a:r>
              <a:rPr lang="el-GR" altLang="en-US" b="1">
                <a:solidFill>
                  <a:schemeClr val="tx1"/>
                </a:solidFill>
              </a:rPr>
              <a:t>και Μετάφραση</a:t>
            </a:r>
            <a:endParaRPr lang="en-US" altLang="en-US" sz="5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52590" name="Group 14"/>
          <p:cNvGrpSpPr>
            <a:grpSpLocks/>
          </p:cNvGrpSpPr>
          <p:nvPr/>
        </p:nvGrpSpPr>
        <p:grpSpPr bwMode="auto">
          <a:xfrm>
            <a:off x="0" y="2041525"/>
            <a:ext cx="8758238" cy="4816475"/>
            <a:chOff x="0" y="1286"/>
            <a:chExt cx="5517" cy="3034"/>
          </a:xfrm>
        </p:grpSpPr>
        <p:sp>
          <p:nvSpPr>
            <p:cNvPr id="152578" name="AutoShape 2"/>
            <p:cNvSpPr>
              <a:spLocks noChangeArrowheads="1"/>
            </p:cNvSpPr>
            <p:nvPr/>
          </p:nvSpPr>
          <p:spPr bwMode="auto">
            <a:xfrm flipV="1">
              <a:off x="1248" y="2006"/>
              <a:ext cx="672" cy="1056"/>
            </a:xfrm>
            <a:prstGeom prst="curvedRightArrow">
              <a:avLst>
                <a:gd name="adj1" fmla="val 31429"/>
                <a:gd name="adj2" fmla="val 6285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2579" name="Text Box 3"/>
            <p:cNvSpPr txBox="1">
              <a:spLocks noChangeArrowheads="1"/>
            </p:cNvSpPr>
            <p:nvPr/>
          </p:nvSpPr>
          <p:spPr bwMode="auto">
            <a:xfrm>
              <a:off x="2112" y="1574"/>
              <a:ext cx="115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0">
                  <a:solidFill>
                    <a:schemeClr val="hlink"/>
                  </a:solidFill>
                  <a:latin typeface="Times New Roman" pitchFamily="18" charset="0"/>
                </a:rPr>
                <a:t>DNA</a:t>
              </a:r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52580" name="Rectangle 4"/>
            <p:cNvSpPr>
              <a:spLocks noChangeArrowheads="1"/>
            </p:cNvSpPr>
            <p:nvPr/>
          </p:nvSpPr>
          <p:spPr bwMode="auto">
            <a:xfrm>
              <a:off x="2160" y="2678"/>
              <a:ext cx="113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0">
                  <a:solidFill>
                    <a:schemeClr val="hlink"/>
                  </a:solidFill>
                  <a:latin typeface="Times New Roman" pitchFamily="18" charset="0"/>
                </a:rPr>
                <a:t>RNA</a:t>
              </a:r>
            </a:p>
          </p:txBody>
        </p:sp>
        <p:sp>
          <p:nvSpPr>
            <p:cNvPr id="152581" name="Rectangle 5"/>
            <p:cNvSpPr>
              <a:spLocks noChangeArrowheads="1"/>
            </p:cNvSpPr>
            <p:nvPr/>
          </p:nvSpPr>
          <p:spPr bwMode="auto">
            <a:xfrm>
              <a:off x="2064" y="3686"/>
              <a:ext cx="213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6000">
                  <a:solidFill>
                    <a:schemeClr val="hlink"/>
                  </a:solidFill>
                  <a:latin typeface="Times New Roman" pitchFamily="18" charset="0"/>
                </a:rPr>
                <a:t>Πρωτεΐνη </a:t>
              </a:r>
              <a:endParaRPr lang="en-US" altLang="en-US" sz="60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52582" name="Line 6"/>
            <p:cNvSpPr>
              <a:spLocks noChangeShapeType="1"/>
            </p:cNvSpPr>
            <p:nvPr/>
          </p:nvSpPr>
          <p:spPr bwMode="auto">
            <a:xfrm>
              <a:off x="2688" y="2294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2583" name="Line 7"/>
            <p:cNvSpPr>
              <a:spLocks noChangeShapeType="1"/>
            </p:cNvSpPr>
            <p:nvPr/>
          </p:nvSpPr>
          <p:spPr bwMode="auto">
            <a:xfrm>
              <a:off x="2736" y="3350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2585" name="Text Box 9"/>
            <p:cNvSpPr txBox="1">
              <a:spLocks noChangeArrowheads="1"/>
            </p:cNvSpPr>
            <p:nvPr/>
          </p:nvSpPr>
          <p:spPr bwMode="auto">
            <a:xfrm>
              <a:off x="3110" y="2258"/>
              <a:ext cx="14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3200">
                  <a:solidFill>
                    <a:schemeClr val="hlink"/>
                  </a:solidFill>
                  <a:latin typeface="Times New Roman" pitchFamily="18" charset="0"/>
                </a:rPr>
                <a:t>Μεταγραφή </a:t>
              </a:r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52586" name="Text Box 10"/>
            <p:cNvSpPr txBox="1">
              <a:spLocks noChangeArrowheads="1"/>
            </p:cNvSpPr>
            <p:nvPr/>
          </p:nvSpPr>
          <p:spPr bwMode="auto">
            <a:xfrm>
              <a:off x="3216" y="3336"/>
              <a:ext cx="13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3200">
                  <a:solidFill>
                    <a:schemeClr val="hlink"/>
                  </a:solidFill>
                  <a:latin typeface="Times New Roman" pitchFamily="18" charset="0"/>
                </a:rPr>
                <a:t>Μετάφραση</a:t>
              </a:r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52587" name="Rectangle 11"/>
            <p:cNvSpPr>
              <a:spLocks noChangeArrowheads="1"/>
            </p:cNvSpPr>
            <p:nvPr/>
          </p:nvSpPr>
          <p:spPr bwMode="auto">
            <a:xfrm>
              <a:off x="0" y="2256"/>
              <a:ext cx="126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altLang="en-US">
                  <a:solidFill>
                    <a:schemeClr val="hlink"/>
                  </a:solidFill>
                  <a:latin typeface="Times New Roman" pitchFamily="18" charset="0"/>
                </a:rPr>
                <a:t> Αντίστροφη</a:t>
              </a:r>
            </a:p>
            <a:p>
              <a:pPr algn="ctr" eaLnBrk="0" hangingPunct="0"/>
              <a:r>
                <a:rPr lang="el-GR" altLang="en-US">
                  <a:solidFill>
                    <a:schemeClr val="hlink"/>
                  </a:solidFill>
                  <a:latin typeface="Times New Roman" pitchFamily="18" charset="0"/>
                </a:rPr>
                <a:t>Μεταγραφή</a:t>
              </a:r>
              <a:endParaRPr lang="en-US" altLang="en-US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52588" name="AutoShape 12"/>
            <p:cNvSpPr>
              <a:spLocks noChangeArrowheads="1"/>
            </p:cNvSpPr>
            <p:nvPr/>
          </p:nvSpPr>
          <p:spPr bwMode="auto">
            <a:xfrm>
              <a:off x="3312" y="1670"/>
              <a:ext cx="1056" cy="480"/>
            </a:xfrm>
            <a:prstGeom prst="curvedLeftArrow">
              <a:avLst>
                <a:gd name="adj1" fmla="val 20000"/>
                <a:gd name="adj2" fmla="val 40000"/>
                <a:gd name="adj3" fmla="val 7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2589" name="Text Box 13"/>
            <p:cNvSpPr txBox="1">
              <a:spLocks noChangeArrowheads="1"/>
            </p:cNvSpPr>
            <p:nvPr/>
          </p:nvSpPr>
          <p:spPr bwMode="auto">
            <a:xfrm>
              <a:off x="4271" y="1286"/>
              <a:ext cx="124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3200">
                  <a:solidFill>
                    <a:schemeClr val="hlink"/>
                  </a:solidFill>
                  <a:latin typeface="Times New Roman" pitchFamily="18" charset="0"/>
                </a:rPr>
                <a:t>Αντιγραφή</a:t>
              </a:r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8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8229600" cy="914400"/>
          </a:xfrm>
        </p:spPr>
        <p:txBody>
          <a:bodyPr/>
          <a:lstStyle/>
          <a:p>
            <a:r>
              <a:rPr lang="el-GR" altLang="en-US" b="1"/>
              <a:t>Διαφορική  Έκφραση Γονιδίων  </a:t>
            </a:r>
            <a:endParaRPr lang="en-US" altLang="en-US"/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443038"/>
          <a:ext cx="77724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Bitmap Image" r:id="rId3" imgW="6954221" imgH="4847619" progId="Paint.Picture">
                  <p:embed/>
                </p:oleObj>
              </mc:Choice>
              <mc:Fallback>
                <p:oleObj name="Bitmap Image" r:id="rId3" imgW="6954221" imgH="4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3038"/>
                        <a:ext cx="7772400" cy="5414962"/>
                      </a:xfrm>
                      <a:prstGeom prst="rect">
                        <a:avLst/>
                      </a:prstGeom>
                      <a:noFill/>
                      <a:ln w="57150" cap="flat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0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l-GR" altLang="en-US" sz="4000" b="1"/>
              <a:t>Ανίχνευση διαγονιδιακών οργανισμών</a:t>
            </a:r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609600" y="5334000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altLang="en-US" sz="1800" b="1">
                <a:solidFill>
                  <a:schemeClr val="bg1"/>
                </a:solidFill>
              </a:rPr>
              <a:t>  Detection Limit (DL) </a:t>
            </a:r>
          </a:p>
          <a:p>
            <a:pPr algn="ctr"/>
            <a:r>
              <a:rPr lang="el-GR" altLang="en-US" sz="1800" b="1">
                <a:solidFill>
                  <a:schemeClr val="bg1"/>
                </a:solidFill>
              </a:rPr>
              <a:t> Quantification Limit (QL)  </a:t>
            </a:r>
          </a:p>
        </p:txBody>
      </p:sp>
      <p:pic>
        <p:nvPicPr>
          <p:cNvPr id="435204" name="Picture 4" descr="hilo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4800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5" name="Picture 5" descr="gmotest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0621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l-GR" altLang="en-US" b="1"/>
              <a:t>Ποιοτικός έλεγχος στην βιομηχανία 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3657600" cy="4271963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altLang="en-US" sz="2400" b="1">
                <a:solidFill>
                  <a:schemeClr val="bg1"/>
                </a:solidFill>
              </a:rPr>
              <a:t>    Κυτταρική Θεραπεία</a:t>
            </a:r>
            <a:r>
              <a:rPr lang="el-GR" altLang="en-US" sz="2400">
                <a:solidFill>
                  <a:schemeClr val="bg1"/>
                </a:solidFill>
              </a:rPr>
              <a:t> –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altLang="en-US" sz="2400">
                <a:solidFill>
                  <a:schemeClr val="bg1"/>
                </a:solidFill>
              </a:rPr>
              <a:t>    Χρήση ζωντανών κυττάρων και ιστών </a:t>
            </a:r>
            <a:r>
              <a:rPr lang="el-GR" altLang="en-US" sz="2400" b="1">
                <a:solidFill>
                  <a:schemeClr val="bg1"/>
                </a:solidFill>
              </a:rPr>
              <a:t>εμβρυϊκής</a:t>
            </a:r>
            <a:r>
              <a:rPr lang="el-GR" altLang="en-US" sz="2400">
                <a:solidFill>
                  <a:schemeClr val="bg1"/>
                </a:solidFill>
              </a:rPr>
              <a:t> (μικρότερη των 10 εβδομάδων) ή </a:t>
            </a:r>
            <a:r>
              <a:rPr lang="el-GR" altLang="en-US" sz="2400" b="1">
                <a:solidFill>
                  <a:schemeClr val="bg1"/>
                </a:solidFill>
              </a:rPr>
              <a:t>νεογνικής</a:t>
            </a:r>
            <a:r>
              <a:rPr lang="el-GR" altLang="en-US" sz="2400">
                <a:solidFill>
                  <a:schemeClr val="bg1"/>
                </a:solidFill>
              </a:rPr>
              <a:t> (μεγαλύτερης των 10 εβδομάδων)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altLang="en-US" sz="2400">
                <a:solidFill>
                  <a:schemeClr val="bg1"/>
                </a:solidFill>
              </a:rPr>
              <a:t>    προέλευσης. </a:t>
            </a:r>
            <a:endParaRPr lang="el-GR" altLang="en-US" sz="2400"/>
          </a:p>
        </p:txBody>
      </p:sp>
      <p:pic>
        <p:nvPicPr>
          <p:cNvPr id="436228" name="Picture 4" descr="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724400" cy="31765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139825"/>
          </a:xfrm>
        </p:spPr>
        <p:txBody>
          <a:bodyPr/>
          <a:lstStyle/>
          <a:p>
            <a:r>
              <a:rPr lang="el-GR" altLang="en-US" sz="3200"/>
              <a:t>1958 – Ο </a:t>
            </a:r>
            <a:r>
              <a:rPr lang="en-GB" altLang="en-US" sz="3200"/>
              <a:t>F.Crick </a:t>
            </a:r>
            <a:r>
              <a:rPr lang="el-GR" altLang="en-US" sz="3200"/>
              <a:t>διατυπώνει το κεντρικό δόγμα της μοριακής βιολογίας.  </a:t>
            </a:r>
            <a:endParaRPr lang="en-US" altLang="en-US" sz="3200"/>
          </a:p>
        </p:txBody>
      </p:sp>
      <p:pic>
        <p:nvPicPr>
          <p:cNvPr id="230407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09750"/>
            <a:ext cx="4267200" cy="4040188"/>
          </a:xfr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30408" name="Group 8"/>
          <p:cNvGrpSpPr>
            <a:grpSpLocks/>
          </p:cNvGrpSpPr>
          <p:nvPr/>
        </p:nvGrpSpPr>
        <p:grpSpPr bwMode="auto">
          <a:xfrm>
            <a:off x="0" y="2041525"/>
            <a:ext cx="8758238" cy="4816475"/>
            <a:chOff x="0" y="1286"/>
            <a:chExt cx="5517" cy="3034"/>
          </a:xfrm>
        </p:grpSpPr>
        <p:sp>
          <p:nvSpPr>
            <p:cNvPr id="230409" name="AutoShape 9"/>
            <p:cNvSpPr>
              <a:spLocks noChangeArrowheads="1"/>
            </p:cNvSpPr>
            <p:nvPr/>
          </p:nvSpPr>
          <p:spPr bwMode="auto">
            <a:xfrm flipV="1">
              <a:off x="1248" y="2006"/>
              <a:ext cx="672" cy="1056"/>
            </a:xfrm>
            <a:prstGeom prst="curvedRightArrow">
              <a:avLst>
                <a:gd name="adj1" fmla="val 31429"/>
                <a:gd name="adj2" fmla="val 6285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0410" name="Text Box 10"/>
            <p:cNvSpPr txBox="1">
              <a:spLocks noChangeArrowheads="1"/>
            </p:cNvSpPr>
            <p:nvPr/>
          </p:nvSpPr>
          <p:spPr bwMode="auto">
            <a:xfrm>
              <a:off x="2112" y="1574"/>
              <a:ext cx="115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0">
                  <a:latin typeface="Times New Roman" pitchFamily="18" charset="0"/>
                </a:rPr>
                <a:t>DNA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11" name="Rectangle 11"/>
            <p:cNvSpPr>
              <a:spLocks noChangeArrowheads="1"/>
            </p:cNvSpPr>
            <p:nvPr/>
          </p:nvSpPr>
          <p:spPr bwMode="auto">
            <a:xfrm>
              <a:off x="2160" y="2678"/>
              <a:ext cx="113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0">
                  <a:solidFill>
                    <a:schemeClr val="bg1"/>
                  </a:solidFill>
                  <a:latin typeface="Times New Roman" pitchFamily="18" charset="0"/>
                </a:rPr>
                <a:t>RNA</a:t>
              </a:r>
            </a:p>
          </p:txBody>
        </p:sp>
        <p:sp>
          <p:nvSpPr>
            <p:cNvPr id="230412" name="Rectangle 12"/>
            <p:cNvSpPr>
              <a:spLocks noChangeArrowheads="1"/>
            </p:cNvSpPr>
            <p:nvPr/>
          </p:nvSpPr>
          <p:spPr bwMode="auto">
            <a:xfrm>
              <a:off x="2064" y="3686"/>
              <a:ext cx="213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6000">
                  <a:solidFill>
                    <a:schemeClr val="bg1"/>
                  </a:solidFill>
                  <a:latin typeface="Times New Roman" pitchFamily="18" charset="0"/>
                </a:rPr>
                <a:t>Πρωτεΐνη </a:t>
              </a:r>
              <a:endParaRPr lang="en-US" altLang="en-US" sz="6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0413" name="Line 13"/>
            <p:cNvSpPr>
              <a:spLocks noChangeShapeType="1"/>
            </p:cNvSpPr>
            <p:nvPr/>
          </p:nvSpPr>
          <p:spPr bwMode="auto">
            <a:xfrm>
              <a:off x="2688" y="2294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0414" name="Line 14"/>
            <p:cNvSpPr>
              <a:spLocks noChangeShapeType="1"/>
            </p:cNvSpPr>
            <p:nvPr/>
          </p:nvSpPr>
          <p:spPr bwMode="auto">
            <a:xfrm>
              <a:off x="2736" y="3350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0415" name="Text Box 15"/>
            <p:cNvSpPr txBox="1">
              <a:spLocks noChangeArrowheads="1"/>
            </p:cNvSpPr>
            <p:nvPr/>
          </p:nvSpPr>
          <p:spPr bwMode="auto">
            <a:xfrm>
              <a:off x="3110" y="2258"/>
              <a:ext cx="14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3200">
                  <a:solidFill>
                    <a:schemeClr val="bg1"/>
                  </a:solidFill>
                  <a:latin typeface="Times New Roman" pitchFamily="18" charset="0"/>
                </a:rPr>
                <a:t>Μεταγραφή </a:t>
              </a:r>
              <a:endParaRPr lang="en-US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0416" name="Text Box 16"/>
            <p:cNvSpPr txBox="1">
              <a:spLocks noChangeArrowheads="1"/>
            </p:cNvSpPr>
            <p:nvPr/>
          </p:nvSpPr>
          <p:spPr bwMode="auto">
            <a:xfrm>
              <a:off x="3216" y="3336"/>
              <a:ext cx="13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3200">
                  <a:solidFill>
                    <a:schemeClr val="bg1"/>
                  </a:solidFill>
                  <a:latin typeface="Times New Roman" pitchFamily="18" charset="0"/>
                </a:rPr>
                <a:t>Μετάφραση</a:t>
              </a:r>
              <a:endParaRPr lang="en-US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0417" name="Rectangle 17"/>
            <p:cNvSpPr>
              <a:spLocks noChangeArrowheads="1"/>
            </p:cNvSpPr>
            <p:nvPr/>
          </p:nvSpPr>
          <p:spPr bwMode="auto">
            <a:xfrm>
              <a:off x="0" y="2256"/>
              <a:ext cx="126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altLang="en-US">
                  <a:solidFill>
                    <a:schemeClr val="bg1"/>
                  </a:solidFill>
                  <a:latin typeface="Times New Roman" pitchFamily="18" charset="0"/>
                </a:rPr>
                <a:t> Αντίστροφη</a:t>
              </a:r>
            </a:p>
            <a:p>
              <a:pPr algn="ctr" eaLnBrk="0" hangingPunct="0"/>
              <a:r>
                <a:rPr lang="el-GR" altLang="en-US">
                  <a:solidFill>
                    <a:schemeClr val="bg1"/>
                  </a:solidFill>
                  <a:latin typeface="Times New Roman" pitchFamily="18" charset="0"/>
                </a:rPr>
                <a:t>Μεταγραφή</a:t>
              </a:r>
              <a:endParaRPr lang="en-US" alt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0418" name="AutoShape 18"/>
            <p:cNvSpPr>
              <a:spLocks noChangeArrowheads="1"/>
            </p:cNvSpPr>
            <p:nvPr/>
          </p:nvSpPr>
          <p:spPr bwMode="auto">
            <a:xfrm>
              <a:off x="3312" y="1670"/>
              <a:ext cx="1056" cy="480"/>
            </a:xfrm>
            <a:prstGeom prst="curvedLeftArrow">
              <a:avLst>
                <a:gd name="adj1" fmla="val 20000"/>
                <a:gd name="adj2" fmla="val 40000"/>
                <a:gd name="adj3" fmla="val 7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0419" name="Text Box 19"/>
            <p:cNvSpPr txBox="1">
              <a:spLocks noChangeArrowheads="1"/>
            </p:cNvSpPr>
            <p:nvPr/>
          </p:nvSpPr>
          <p:spPr bwMode="auto">
            <a:xfrm>
              <a:off x="4271" y="1286"/>
              <a:ext cx="124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3200">
                  <a:latin typeface="Times New Roman" pitchFamily="18" charset="0"/>
                </a:rPr>
                <a:t>Αντιγραφή</a:t>
              </a:r>
              <a:endParaRPr lang="en-US" alt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94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el-GR" altLang="en-US"/>
              <a:t>Αντιγραφή </a:t>
            </a:r>
            <a:r>
              <a:rPr lang="en-US" altLang="en-US"/>
              <a:t>DNA</a:t>
            </a:r>
            <a:endParaRPr lang="en-GB" altLang="en-US"/>
          </a:p>
        </p:txBody>
      </p:sp>
      <p:pic>
        <p:nvPicPr>
          <p:cNvPr id="229380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7315200" cy="4027488"/>
          </a:xfrm>
          <a:solidFill>
            <a:schemeClr val="accent2">
              <a:alpha val="75000"/>
            </a:schemeClr>
          </a:solidFill>
          <a:ln w="34925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2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l-GR" altLang="en-US" sz="3600"/>
              <a:t>1958 – Ο </a:t>
            </a:r>
            <a:r>
              <a:rPr lang="en-GB" altLang="en-US" sz="3600"/>
              <a:t>F.Crick </a:t>
            </a:r>
            <a:r>
              <a:rPr lang="el-GR" altLang="en-US" sz="3600"/>
              <a:t>διατυπώνει το κεντρικό δόγμα της μοριακής βιολογίας.  </a:t>
            </a:r>
            <a:endParaRPr lang="en-US" altLang="en-US" sz="3600"/>
          </a:p>
        </p:txBody>
      </p:sp>
      <p:pic>
        <p:nvPicPr>
          <p:cNvPr id="333827" name="Picture 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09750"/>
            <a:ext cx="4267200" cy="4040188"/>
          </a:xfr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33828" name="Group 4"/>
          <p:cNvGrpSpPr>
            <a:grpSpLocks/>
          </p:cNvGrpSpPr>
          <p:nvPr/>
        </p:nvGrpSpPr>
        <p:grpSpPr bwMode="auto">
          <a:xfrm>
            <a:off x="0" y="2041525"/>
            <a:ext cx="8758238" cy="4816475"/>
            <a:chOff x="0" y="1286"/>
            <a:chExt cx="5517" cy="3034"/>
          </a:xfrm>
        </p:grpSpPr>
        <p:sp>
          <p:nvSpPr>
            <p:cNvPr id="333829" name="AutoShape 5"/>
            <p:cNvSpPr>
              <a:spLocks noChangeArrowheads="1"/>
            </p:cNvSpPr>
            <p:nvPr/>
          </p:nvSpPr>
          <p:spPr bwMode="auto">
            <a:xfrm flipV="1">
              <a:off x="1248" y="2006"/>
              <a:ext cx="672" cy="1056"/>
            </a:xfrm>
            <a:prstGeom prst="curvedRightArrow">
              <a:avLst>
                <a:gd name="adj1" fmla="val 31429"/>
                <a:gd name="adj2" fmla="val 6285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3830" name="Text Box 6"/>
            <p:cNvSpPr txBox="1">
              <a:spLocks noChangeArrowheads="1"/>
            </p:cNvSpPr>
            <p:nvPr/>
          </p:nvSpPr>
          <p:spPr bwMode="auto">
            <a:xfrm>
              <a:off x="2112" y="1574"/>
              <a:ext cx="115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0">
                  <a:solidFill>
                    <a:schemeClr val="bg1"/>
                  </a:solidFill>
                  <a:latin typeface="Times New Roman" pitchFamily="18" charset="0"/>
                </a:rPr>
                <a:t>DNA</a:t>
              </a:r>
              <a:endParaRPr lang="en-US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3831" name="Rectangle 7"/>
            <p:cNvSpPr>
              <a:spLocks noChangeArrowheads="1"/>
            </p:cNvSpPr>
            <p:nvPr/>
          </p:nvSpPr>
          <p:spPr bwMode="auto">
            <a:xfrm>
              <a:off x="2160" y="2678"/>
              <a:ext cx="113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0">
                  <a:latin typeface="Times New Roman" pitchFamily="18" charset="0"/>
                </a:rPr>
                <a:t>RNA</a:t>
              </a:r>
            </a:p>
          </p:txBody>
        </p:sp>
        <p:sp>
          <p:nvSpPr>
            <p:cNvPr id="333832" name="Rectangle 8"/>
            <p:cNvSpPr>
              <a:spLocks noChangeArrowheads="1"/>
            </p:cNvSpPr>
            <p:nvPr/>
          </p:nvSpPr>
          <p:spPr bwMode="auto">
            <a:xfrm>
              <a:off x="2064" y="3686"/>
              <a:ext cx="213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6000">
                  <a:solidFill>
                    <a:schemeClr val="bg1"/>
                  </a:solidFill>
                  <a:latin typeface="Times New Roman" pitchFamily="18" charset="0"/>
                </a:rPr>
                <a:t>Πρωτεΐνη </a:t>
              </a:r>
              <a:endParaRPr lang="en-US" altLang="en-US" sz="6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3833" name="Line 9"/>
            <p:cNvSpPr>
              <a:spLocks noChangeShapeType="1"/>
            </p:cNvSpPr>
            <p:nvPr/>
          </p:nvSpPr>
          <p:spPr bwMode="auto">
            <a:xfrm>
              <a:off x="2688" y="2294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3834" name="Line 10"/>
            <p:cNvSpPr>
              <a:spLocks noChangeShapeType="1"/>
            </p:cNvSpPr>
            <p:nvPr/>
          </p:nvSpPr>
          <p:spPr bwMode="auto">
            <a:xfrm>
              <a:off x="2736" y="3350"/>
              <a:ext cx="0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3835" name="Text Box 11"/>
            <p:cNvSpPr txBox="1">
              <a:spLocks noChangeArrowheads="1"/>
            </p:cNvSpPr>
            <p:nvPr/>
          </p:nvSpPr>
          <p:spPr bwMode="auto">
            <a:xfrm>
              <a:off x="3110" y="2258"/>
              <a:ext cx="14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3200">
                  <a:latin typeface="Times New Roman" pitchFamily="18" charset="0"/>
                </a:rPr>
                <a:t>Μεταγραφή 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33836" name="Text Box 12"/>
            <p:cNvSpPr txBox="1">
              <a:spLocks noChangeArrowheads="1"/>
            </p:cNvSpPr>
            <p:nvPr/>
          </p:nvSpPr>
          <p:spPr bwMode="auto">
            <a:xfrm>
              <a:off x="3216" y="3336"/>
              <a:ext cx="13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3200">
                  <a:solidFill>
                    <a:schemeClr val="bg1"/>
                  </a:solidFill>
                  <a:latin typeface="Times New Roman" pitchFamily="18" charset="0"/>
                </a:rPr>
                <a:t>Μετάφραση</a:t>
              </a:r>
              <a:endParaRPr lang="en-US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3837" name="Rectangle 13"/>
            <p:cNvSpPr>
              <a:spLocks noChangeArrowheads="1"/>
            </p:cNvSpPr>
            <p:nvPr/>
          </p:nvSpPr>
          <p:spPr bwMode="auto">
            <a:xfrm>
              <a:off x="0" y="2256"/>
              <a:ext cx="126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altLang="en-US">
                  <a:solidFill>
                    <a:schemeClr val="bg1"/>
                  </a:solidFill>
                  <a:latin typeface="Times New Roman" pitchFamily="18" charset="0"/>
                </a:rPr>
                <a:t> Αντίστροφη</a:t>
              </a:r>
            </a:p>
            <a:p>
              <a:pPr algn="ctr" eaLnBrk="0" hangingPunct="0"/>
              <a:r>
                <a:rPr lang="el-GR" altLang="en-US">
                  <a:solidFill>
                    <a:schemeClr val="bg1"/>
                  </a:solidFill>
                  <a:latin typeface="Times New Roman" pitchFamily="18" charset="0"/>
                </a:rPr>
                <a:t>Μεταγραφή</a:t>
              </a:r>
              <a:endParaRPr lang="en-US" alt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3838" name="AutoShape 14"/>
            <p:cNvSpPr>
              <a:spLocks noChangeArrowheads="1"/>
            </p:cNvSpPr>
            <p:nvPr/>
          </p:nvSpPr>
          <p:spPr bwMode="auto">
            <a:xfrm>
              <a:off x="3312" y="1670"/>
              <a:ext cx="1056" cy="480"/>
            </a:xfrm>
            <a:prstGeom prst="curvedLeftArrow">
              <a:avLst>
                <a:gd name="adj1" fmla="val 20000"/>
                <a:gd name="adj2" fmla="val 40000"/>
                <a:gd name="adj3" fmla="val 7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3839" name="Text Box 15"/>
            <p:cNvSpPr txBox="1">
              <a:spLocks noChangeArrowheads="1"/>
            </p:cNvSpPr>
            <p:nvPr/>
          </p:nvSpPr>
          <p:spPr bwMode="auto">
            <a:xfrm>
              <a:off x="4271" y="1286"/>
              <a:ext cx="124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3200">
                  <a:solidFill>
                    <a:schemeClr val="bg1"/>
                  </a:solidFill>
                  <a:latin typeface="Times New Roman" pitchFamily="18" charset="0"/>
                </a:rPr>
                <a:t>Αντιγραφή</a:t>
              </a:r>
              <a:endParaRPr lang="en-US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83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2133600"/>
            <a:ext cx="7772400" cy="2127250"/>
          </a:xfrm>
        </p:spPr>
        <p:txBody>
          <a:bodyPr/>
          <a:lstStyle/>
          <a:p>
            <a:r>
              <a:rPr lang="el-GR" altLang="en-US" b="1" dirty="0"/>
              <a:t>ΠΟΛΛΑΠΛΑΣΙΑΣΜΟΣ </a:t>
            </a:r>
            <a:br>
              <a:rPr lang="el-GR" altLang="en-US" b="1" dirty="0"/>
            </a:br>
            <a:r>
              <a:rPr lang="el-GR" altLang="en-US" b="1" dirty="0"/>
              <a:t>ΤΟΥ </a:t>
            </a:r>
            <a:r>
              <a:rPr lang="en-US" altLang="en-US" b="1" dirty="0"/>
              <a:t>DNA</a:t>
            </a:r>
            <a:endParaRPr lang="el-GR" altLang="en-US" b="1" dirty="0"/>
          </a:p>
        </p:txBody>
      </p:sp>
    </p:spTree>
    <p:extLst>
      <p:ext uri="{BB962C8B-B14F-4D97-AF65-F5344CB8AC3E}">
        <p14:creationId xmlns:p14="http://schemas.microsoft.com/office/powerpoint/2010/main" val="1936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0" y="1371600"/>
            <a:ext cx="53721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>
                <a:solidFill>
                  <a:srgbClr val="FFFF00"/>
                </a:solidFill>
                <a:cs typeface="Times New Roman" pitchFamily="18" charset="0"/>
              </a:rPr>
              <a:t>Απλή</a:t>
            </a:r>
          </a:p>
          <a:p>
            <a:pPr algn="ctr">
              <a:spcBef>
                <a:spcPct val="50000"/>
              </a:spcBef>
            </a:pPr>
            <a:r>
              <a:rPr lang="el-GR" altLang="en-US">
                <a:solidFill>
                  <a:srgbClr val="FFFF00"/>
                </a:solidFill>
                <a:cs typeface="Times New Roman" pitchFamily="18" charset="0"/>
              </a:rPr>
              <a:t>Γρήγορη </a:t>
            </a:r>
          </a:p>
          <a:p>
            <a:pPr algn="ctr">
              <a:spcBef>
                <a:spcPct val="50000"/>
              </a:spcBef>
            </a:pPr>
            <a:r>
              <a:rPr lang="el-GR" altLang="en-US">
                <a:solidFill>
                  <a:srgbClr val="FFFF00"/>
                </a:solidFill>
                <a:cs typeface="Times New Roman" pitchFamily="18" charset="0"/>
              </a:rPr>
              <a:t>Ακριβής </a:t>
            </a:r>
          </a:p>
          <a:p>
            <a:pPr algn="ctr">
              <a:spcBef>
                <a:spcPct val="50000"/>
              </a:spcBef>
            </a:pPr>
            <a:r>
              <a:rPr lang="en-GB" altLang="en-US" i="1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in vitro </a:t>
            </a:r>
            <a:r>
              <a:rPr lang="el-GR" altLang="en-US">
                <a:solidFill>
                  <a:srgbClr val="FFFF00"/>
                </a:solidFill>
                <a:cs typeface="Times New Roman" pitchFamily="18" charset="0"/>
              </a:rPr>
              <a:t>μέθοδος </a:t>
            </a:r>
          </a:p>
          <a:p>
            <a:pPr algn="ctr">
              <a:spcBef>
                <a:spcPct val="50000"/>
              </a:spcBef>
            </a:pPr>
            <a:r>
              <a:rPr lang="el-GR" altLang="en-US">
                <a:solidFill>
                  <a:srgbClr val="FFFF00"/>
                </a:solidFill>
                <a:cs typeface="Times New Roman" pitchFamily="18" charset="0"/>
              </a:rPr>
              <a:t>για τον επιλεκτικό </a:t>
            </a:r>
          </a:p>
          <a:p>
            <a:pPr algn="ctr">
              <a:spcBef>
                <a:spcPct val="50000"/>
              </a:spcBef>
            </a:pPr>
            <a:r>
              <a:rPr lang="el-GR" altLang="en-US">
                <a:solidFill>
                  <a:srgbClr val="FFFF00"/>
                </a:solidFill>
                <a:cs typeface="Times New Roman" pitchFamily="18" charset="0"/>
              </a:rPr>
              <a:t>πολλαπλασιασμό </a:t>
            </a:r>
            <a:r>
              <a:rPr lang="en-GB" altLang="en-US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DNA</a:t>
            </a:r>
            <a:r>
              <a:rPr lang="el-GR" altLang="en-US">
                <a:solidFill>
                  <a:srgbClr val="FFFF00"/>
                </a:solidFill>
                <a:cs typeface="Times New Roman" pitchFamily="18" charset="0"/>
              </a:rPr>
              <a:t> ή </a:t>
            </a:r>
            <a:r>
              <a:rPr lang="en-GB" altLang="en-US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RNA</a:t>
            </a:r>
            <a:endParaRPr lang="el-GR" altLang="en-US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2400" b="1">
                <a:solidFill>
                  <a:srgbClr val="FFFF00"/>
                </a:solidFill>
                <a:latin typeface="Verdana" pitchFamily="34" charset="0"/>
              </a:rPr>
              <a:t>ΤΙ ΕΙΝΑΙ Η </a:t>
            </a:r>
            <a:r>
              <a:rPr lang="en-GB" altLang="en-US" sz="2400" b="1">
                <a:solidFill>
                  <a:srgbClr val="FFFF00"/>
                </a:solidFill>
                <a:latin typeface="Verdana" pitchFamily="34" charset="0"/>
              </a:rPr>
              <a:t>PCR;</a:t>
            </a:r>
          </a:p>
        </p:txBody>
      </p:sp>
      <p:pic>
        <p:nvPicPr>
          <p:cNvPr id="420868" name="Picture 4" descr="mu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213100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-30163" y="5334000"/>
            <a:ext cx="9174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>
                <a:solidFill>
                  <a:schemeClr val="bg1"/>
                </a:solidFill>
                <a:latin typeface="Times New Roman" pitchFamily="18" charset="0"/>
              </a:rPr>
              <a:t>Mullis, K.B. (1990) The unusual origin of the polymerase chain reaction. </a:t>
            </a:r>
            <a:endParaRPr lang="el-GR" altLang="en-US" sz="24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GB" altLang="en-US" sz="2400" i="1">
                <a:solidFill>
                  <a:schemeClr val="bg1"/>
                </a:solidFill>
                <a:latin typeface="Times New Roman" pitchFamily="18" charset="0"/>
              </a:rPr>
              <a:t>Scientific American</a:t>
            </a:r>
            <a:r>
              <a:rPr lang="en-GB" altLang="en-US" sz="2400">
                <a:solidFill>
                  <a:schemeClr val="bg1"/>
                </a:solidFill>
                <a:latin typeface="Times New Roman" pitchFamily="18" charset="0"/>
              </a:rPr>
              <a:t>. 262 (</a:t>
            </a:r>
            <a:r>
              <a:rPr lang="en-GB" alt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GB" altLang="en-US" sz="2400">
                <a:solidFill>
                  <a:schemeClr val="bg1"/>
                </a:solidFill>
                <a:latin typeface="Times New Roman" pitchFamily="18" charset="0"/>
              </a:rPr>
              <a:t>) 56-65.</a:t>
            </a:r>
            <a:endParaRPr lang="el-GR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228600"/>
            <a:ext cx="7772400" cy="1143000"/>
          </a:xfrm>
        </p:spPr>
        <p:txBody>
          <a:bodyPr/>
          <a:lstStyle/>
          <a:p>
            <a:r>
              <a:rPr lang="el-GR" altLang="en-US" dirty="0">
                <a:latin typeface="Verdana" pitchFamily="34" charset="0"/>
              </a:rPr>
              <a:t>Η ΑΝΑΚΑΛΥΨΗ ΤΗΣ </a:t>
            </a:r>
            <a:r>
              <a:rPr lang="en-GB" altLang="en-US" dirty="0">
                <a:latin typeface="Verdana" pitchFamily="34" charset="0"/>
              </a:rPr>
              <a:t>PCR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952875" cy="4195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400">
                <a:solidFill>
                  <a:schemeClr val="bg1"/>
                </a:solidFill>
              </a:rPr>
              <a:t>Εφευρέθηκε από τον </a:t>
            </a:r>
            <a:r>
              <a:rPr lang="en-GB" altLang="en-US" sz="2400">
                <a:solidFill>
                  <a:schemeClr val="bg1"/>
                </a:solidFill>
              </a:rPr>
              <a:t>Kary Mullis </a:t>
            </a:r>
            <a:r>
              <a:rPr lang="el-GR" altLang="en-US" sz="2400">
                <a:solidFill>
                  <a:schemeClr val="bg1"/>
                </a:solidFill>
              </a:rPr>
              <a:t>το </a:t>
            </a:r>
            <a:r>
              <a:rPr lang="en-GB" altLang="en-US" sz="2400">
                <a:solidFill>
                  <a:schemeClr val="bg1"/>
                </a:solidFill>
              </a:rPr>
              <a:t>1983.</a:t>
            </a:r>
          </a:p>
          <a:p>
            <a:pPr>
              <a:lnSpc>
                <a:spcPct val="90000"/>
              </a:lnSpc>
            </a:pPr>
            <a:r>
              <a:rPr lang="el-GR" altLang="en-US" sz="2400">
                <a:solidFill>
                  <a:schemeClr val="bg1"/>
                </a:solidFill>
              </a:rPr>
              <a:t>Πρώτη δημοσίευση έγινε το </a:t>
            </a:r>
            <a:r>
              <a:rPr lang="en-GB" altLang="en-US" sz="2400">
                <a:solidFill>
                  <a:schemeClr val="bg1"/>
                </a:solidFill>
              </a:rPr>
              <a:t>1985.</a:t>
            </a:r>
          </a:p>
          <a:p>
            <a:pPr>
              <a:lnSpc>
                <a:spcPct val="90000"/>
              </a:lnSpc>
            </a:pPr>
            <a:r>
              <a:rPr lang="el-GR" altLang="en-US" sz="2400">
                <a:solidFill>
                  <a:schemeClr val="bg1"/>
                </a:solidFill>
              </a:rPr>
              <a:t>Απονεμήθηκε το βραβείο </a:t>
            </a:r>
            <a:r>
              <a:rPr lang="en-GB" altLang="en-US" sz="2400">
                <a:solidFill>
                  <a:schemeClr val="bg1"/>
                </a:solidFill>
              </a:rPr>
              <a:t>Nobel </a:t>
            </a:r>
            <a:r>
              <a:rPr lang="el-GR" altLang="en-US" sz="2400">
                <a:solidFill>
                  <a:schemeClr val="bg1"/>
                </a:solidFill>
              </a:rPr>
              <a:t>Χημείας το </a:t>
            </a:r>
            <a:r>
              <a:rPr lang="en-GB" altLang="en-US" sz="2400">
                <a:solidFill>
                  <a:schemeClr val="bg1"/>
                </a:solidFill>
              </a:rPr>
              <a:t>1993.</a:t>
            </a:r>
          </a:p>
        </p:txBody>
      </p:sp>
      <p:pic>
        <p:nvPicPr>
          <p:cNvPr id="421892" name="Picture 4" descr="Mullis Nobel Pr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962400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altLang="en-US" sz="3600">
                <a:latin typeface="Verdana" pitchFamily="34" charset="0"/>
              </a:rPr>
              <a:t>«ΜΟΡΙΑΚΕΣ ΦΩΤ</a:t>
            </a:r>
            <a:r>
              <a:rPr lang="en-US" altLang="en-US" sz="3600">
                <a:latin typeface="Verdana" pitchFamily="34" charset="0"/>
              </a:rPr>
              <a:t>OT</a:t>
            </a:r>
            <a:r>
              <a:rPr lang="el-GR" altLang="en-US" sz="3600">
                <a:latin typeface="Verdana" pitchFamily="34" charset="0"/>
              </a:rPr>
              <a:t>ΥΠΙΚΕΣ» ΣΥΣΚΕΥΕΣ</a:t>
            </a:r>
          </a:p>
        </p:txBody>
      </p:sp>
      <p:pic>
        <p:nvPicPr>
          <p:cNvPr id="422915" name="Picture 3" descr="dna_en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01988"/>
            <a:ext cx="3581400" cy="2795587"/>
          </a:xfrm>
          <a:noFill/>
          <a:ln w="952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2916" name="Picture 4" descr="221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2025" y="2667000"/>
            <a:ext cx="3101975" cy="3560763"/>
          </a:xfrm>
          <a:noFill/>
          <a:ln w="730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282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Custom Design</vt:lpstr>
      <vt:lpstr>Apex</vt:lpstr>
      <vt:lpstr>Εικόνα bitmap</vt:lpstr>
      <vt:lpstr>Bitmap Image</vt:lpstr>
      <vt:lpstr>ΑΝΤΙΓΡΑΦΗ DNA</vt:lpstr>
      <vt:lpstr>PowerPoint Presentation</vt:lpstr>
      <vt:lpstr>1958 – Ο F.Crick διατυπώνει το κεντρικό δόγμα της μοριακής βιολογίας.  </vt:lpstr>
      <vt:lpstr>Αντιγραφή DNA</vt:lpstr>
      <vt:lpstr>1958 – Ο F.Crick διατυπώνει το κεντρικό δόγμα της μοριακής βιολογίας.  </vt:lpstr>
      <vt:lpstr>ΠΟΛΛΑΠΛΑΣΙΑΣΜΟΣ  ΤΟΥ DNA</vt:lpstr>
      <vt:lpstr>PowerPoint Presentation</vt:lpstr>
      <vt:lpstr>Η ΑΝΑΚΑΛΥΨΗ ΤΗΣ PCR</vt:lpstr>
      <vt:lpstr>«ΜΟΡΙΑΚΕΣ ΦΩΤOTΥΠΙΚΕΣ» ΣΥΣΚΕΥΕΣ</vt:lpstr>
      <vt:lpstr>PowerPoint Presentation</vt:lpstr>
      <vt:lpstr>               ΣΧΗΜΑΤΙΚΗ ΠΑΡΟΥΣΙΑΣΗ ΤΗΣ PCR </vt:lpstr>
      <vt:lpstr>ΑΝΤΙΓΡΑΦΗ DNA</vt:lpstr>
      <vt:lpstr>ΠΟΣΟΙ ΚΥΚΛΟΙ; </vt:lpstr>
      <vt:lpstr>ΕΦΑΡΜΟΓΕΣ PCR</vt:lpstr>
      <vt:lpstr>PowerPoint Presentation</vt:lpstr>
      <vt:lpstr>Απομόνωση γονιδίων </vt:lpstr>
      <vt:lpstr>Διάγνωση μεταλλάξεων </vt:lpstr>
      <vt:lpstr>Δομική (τέστ) πατρότητας</vt:lpstr>
      <vt:lpstr>Ποσοτικές διαφορές στην έκφραση γονιδίων </vt:lpstr>
      <vt:lpstr>Διαφορική  Έκφραση Γονιδίων  </vt:lpstr>
      <vt:lpstr>Ανίχνευση διαγονιδιακών οργανισμών</vt:lpstr>
      <vt:lpstr>Ποιοτικός έλεγχος στην βιομηχανία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32</cp:revision>
  <dcterms:created xsi:type="dcterms:W3CDTF">2019-09-23T06:45:51Z</dcterms:created>
  <dcterms:modified xsi:type="dcterms:W3CDTF">2020-11-10T19:49:44Z</dcterms:modified>
</cp:coreProperties>
</file>