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74" r:id="rId2"/>
  </p:sldMasterIdLst>
  <p:notesMasterIdLst>
    <p:notesMasterId r:id="rId25"/>
  </p:notesMasterIdLst>
  <p:sldIdLst>
    <p:sldId id="324" r:id="rId3"/>
    <p:sldId id="379" r:id="rId4"/>
    <p:sldId id="380" r:id="rId5"/>
    <p:sldId id="381" r:id="rId6"/>
    <p:sldId id="382" r:id="rId7"/>
    <p:sldId id="383" r:id="rId8"/>
    <p:sldId id="384" r:id="rId9"/>
    <p:sldId id="385" r:id="rId10"/>
    <p:sldId id="386" r:id="rId11"/>
    <p:sldId id="387" r:id="rId12"/>
    <p:sldId id="388" r:id="rId13"/>
    <p:sldId id="389" r:id="rId14"/>
    <p:sldId id="390" r:id="rId15"/>
    <p:sldId id="391" r:id="rId16"/>
    <p:sldId id="392" r:id="rId17"/>
    <p:sldId id="393" r:id="rId18"/>
    <p:sldId id="394" r:id="rId19"/>
    <p:sldId id="395" r:id="rId20"/>
    <p:sldId id="396" r:id="rId21"/>
    <p:sldId id="397" r:id="rId22"/>
    <p:sldId id="398" r:id="rId23"/>
    <p:sldId id="39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 " initials="MSOffice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240" autoAdjust="0"/>
    <p:restoredTop sz="94660"/>
  </p:normalViewPr>
  <p:slideViewPr>
    <p:cSldViewPr>
      <p:cViewPr>
        <p:scale>
          <a:sx n="80" d="100"/>
          <a:sy n="80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8A283A-C0DD-4FB8-AFD0-E5F35AFF10DD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FE403C-78D9-42D3-8303-F32BBE40AC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8618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C9C82-05EF-4A18-9481-80141C775FB2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3634-3D94-459D-973A-52F16EE3D8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39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C9C82-05EF-4A18-9481-80141C775FB2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3634-3D94-459D-973A-52F16EE3D8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37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C9C82-05EF-4A18-9481-80141C775FB2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3634-3D94-459D-973A-52F16EE3D8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770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0F26-CC48-4930-A3E8-16CB90E4799C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2E857-8CCD-41AC-9438-900DEDAF3E80}" type="slidenum">
              <a:rPr lang="en-GB" smtClean="0"/>
              <a:t>‹#›</a:t>
            </a:fld>
            <a:endParaRPr lang="en-GB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0F26-CC48-4930-A3E8-16CB90E4799C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2E857-8CCD-41AC-9438-900DEDAF3E8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0F26-CC48-4930-A3E8-16CB90E4799C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C92E857-8CCD-41AC-9438-900DEDAF3E80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0F26-CC48-4930-A3E8-16CB90E4799C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2E857-8CCD-41AC-9438-900DEDAF3E8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0F26-CC48-4930-A3E8-16CB90E4799C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2E857-8CCD-41AC-9438-900DEDAF3E80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6268107"/>
            <a:ext cx="2133600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0F26-CC48-4930-A3E8-16CB90E4799C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2E857-8CCD-41AC-9438-900DEDAF3E8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0F26-CC48-4930-A3E8-16CB90E4799C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2E857-8CCD-41AC-9438-900DEDAF3E8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0F26-CC48-4930-A3E8-16CB90E4799C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2E857-8CCD-41AC-9438-900DEDAF3E8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C9C82-05EF-4A18-9481-80141C775FB2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3634-3D94-459D-973A-52F16EE3D8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3634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0F26-CC48-4930-A3E8-16CB90E4799C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2E857-8CCD-41AC-9438-900DEDAF3E8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0F26-CC48-4930-A3E8-16CB90E4799C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2E857-8CCD-41AC-9438-900DEDAF3E8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0F26-CC48-4930-A3E8-16CB90E4799C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2E857-8CCD-41AC-9438-900DEDAF3E8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0F26-CC48-4930-A3E8-16CB90E4799C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2E857-8CCD-41AC-9438-900DEDAF3E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301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0F26-CC48-4930-A3E8-16CB90E4799C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2E857-8CCD-41AC-9438-900DEDAF3E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310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C9C82-05EF-4A18-9481-80141C775FB2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3634-3D94-459D-973A-52F16EE3D8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300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C9C82-05EF-4A18-9481-80141C775FB2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3634-3D94-459D-973A-52F16EE3D8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7615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C9C82-05EF-4A18-9481-80141C775FB2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3634-3D94-459D-973A-52F16EE3D8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629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C9C82-05EF-4A18-9481-80141C775FB2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3634-3D94-459D-973A-52F16EE3D8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317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C9C82-05EF-4A18-9481-80141C775FB2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3634-3D94-459D-973A-52F16EE3D8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686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C9C82-05EF-4A18-9481-80141C775FB2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3634-3D94-459D-973A-52F16EE3D8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8622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C9C82-05EF-4A18-9481-80141C775FB2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3634-3D94-459D-973A-52F16EE3D8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008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C9C82-05EF-4A18-9481-80141C775FB2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73634-3D94-459D-973A-52F16EE3D8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95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22E0F26-CC48-4930-A3E8-16CB90E4799C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C92E857-8CCD-41AC-9438-900DEDAF3E8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0" y="1143000"/>
            <a:ext cx="25781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60" r:id="rId12"/>
    <p:sldLayoutId id="2147483661" r:id="rId13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371600"/>
            <a:ext cx="5749925" cy="1828800"/>
          </a:xfrm>
          <a:solidFill>
            <a:schemeClr val="accent6">
              <a:lumMod val="60000"/>
              <a:lumOff val="40000"/>
            </a:schemeClr>
          </a:solidFill>
          <a:ln w="476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n-US" sz="4000" dirty="0" smtClean="0">
                <a:solidFill>
                  <a:schemeClr val="accent1">
                    <a:lumMod val="75000"/>
                  </a:schemeClr>
                </a:solidFill>
              </a:rPr>
              <a:t>ΑΝΤΙΓΡΑΦΗ</a:t>
            </a:r>
            <a:r>
              <a:rPr lang="el-GR" altLang="en-US" sz="40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l-GR" altLang="en-US" sz="4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altLang="en-US" sz="4000" b="1" dirty="0" smtClean="0">
                <a:solidFill>
                  <a:schemeClr val="accent1">
                    <a:lumMod val="75000"/>
                  </a:schemeClr>
                </a:solidFill>
              </a:rPr>
              <a:t>DNA</a:t>
            </a:r>
            <a:endParaRPr lang="el-GR" altLang="en-US" sz="40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505200"/>
            <a:ext cx="5860363" cy="165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13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Oval 2"/>
          <p:cNvSpPr>
            <a:spLocks noChangeArrowheads="1"/>
          </p:cNvSpPr>
          <p:nvPr/>
        </p:nvSpPr>
        <p:spPr bwMode="auto">
          <a:xfrm>
            <a:off x="2209800" y="1371600"/>
            <a:ext cx="4724400" cy="4419600"/>
          </a:xfrm>
          <a:prstGeom prst="ellipse">
            <a:avLst/>
          </a:prstGeom>
          <a:noFill/>
          <a:ln w="508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3939" name="Text Box 3"/>
          <p:cNvSpPr txBox="1">
            <a:spLocks noChangeArrowheads="1"/>
          </p:cNvSpPr>
          <p:nvPr/>
        </p:nvSpPr>
        <p:spPr bwMode="auto">
          <a:xfrm>
            <a:off x="3657600" y="990600"/>
            <a:ext cx="2209800" cy="70167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altLang="en-US" sz="20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</a:rPr>
              <a:t>ΣΥΓΚΟΛΛΗΣΗ</a:t>
            </a:r>
            <a:r>
              <a:rPr lang="en-GB" altLang="en-US" sz="20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</a:rPr>
              <a:t> </a:t>
            </a:r>
            <a:br>
              <a:rPr lang="en-GB" altLang="en-US" sz="20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</a:rPr>
            </a:br>
            <a:r>
              <a:rPr lang="en-GB" altLang="en-US" sz="20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</a:rPr>
              <a:t>37°C - 65°C</a:t>
            </a:r>
          </a:p>
        </p:txBody>
      </p:sp>
      <p:sp>
        <p:nvSpPr>
          <p:cNvPr id="423940" name="Text Box 4"/>
          <p:cNvSpPr txBox="1">
            <a:spLocks noChangeArrowheads="1"/>
          </p:cNvSpPr>
          <p:nvPr/>
        </p:nvSpPr>
        <p:spPr bwMode="auto">
          <a:xfrm>
            <a:off x="5858494" y="4114800"/>
            <a:ext cx="1905000" cy="70167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altLang="en-US" sz="20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</a:rPr>
              <a:t>ΣΥΝΘΕΣΗ</a:t>
            </a:r>
            <a:r>
              <a:rPr lang="en-GB" altLang="en-US" sz="20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</a:rPr>
              <a:t> </a:t>
            </a:r>
            <a:br>
              <a:rPr lang="en-GB" altLang="en-US" sz="20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</a:rPr>
            </a:br>
            <a:r>
              <a:rPr lang="en-GB" altLang="en-US" sz="20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</a:rPr>
              <a:t>72°C</a:t>
            </a:r>
          </a:p>
        </p:txBody>
      </p:sp>
      <p:sp>
        <p:nvSpPr>
          <p:cNvPr id="423941" name="AutoShape 5"/>
          <p:cNvSpPr>
            <a:spLocks noChangeArrowheads="1"/>
          </p:cNvSpPr>
          <p:nvPr/>
        </p:nvSpPr>
        <p:spPr bwMode="auto">
          <a:xfrm rot="10799899">
            <a:off x="4202113" y="5649913"/>
            <a:ext cx="777875" cy="266700"/>
          </a:xfrm>
          <a:prstGeom prst="chevron">
            <a:avLst>
              <a:gd name="adj" fmla="val 7291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3942" name="AutoShape 6"/>
          <p:cNvSpPr>
            <a:spLocks noChangeArrowheads="1"/>
          </p:cNvSpPr>
          <p:nvPr/>
        </p:nvSpPr>
        <p:spPr bwMode="auto">
          <a:xfrm rot="18140685">
            <a:off x="2209800" y="2286001"/>
            <a:ext cx="777875" cy="266700"/>
          </a:xfrm>
          <a:prstGeom prst="chevron">
            <a:avLst>
              <a:gd name="adj" fmla="val 7291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3943" name="AutoShape 7"/>
          <p:cNvSpPr>
            <a:spLocks noChangeArrowheads="1"/>
          </p:cNvSpPr>
          <p:nvPr/>
        </p:nvSpPr>
        <p:spPr bwMode="auto">
          <a:xfrm rot="3109319">
            <a:off x="6096000" y="2209801"/>
            <a:ext cx="777875" cy="266700"/>
          </a:xfrm>
          <a:prstGeom prst="chevron">
            <a:avLst>
              <a:gd name="adj" fmla="val 7291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3944" name="Text Box 8"/>
          <p:cNvSpPr txBox="1">
            <a:spLocks noChangeArrowheads="1"/>
          </p:cNvSpPr>
          <p:nvPr/>
        </p:nvSpPr>
        <p:spPr bwMode="auto">
          <a:xfrm>
            <a:off x="3086100" y="3200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400" b="1">
                <a:solidFill>
                  <a:schemeClr val="bg1"/>
                </a:solidFill>
                <a:latin typeface="Times New Roman" pitchFamily="18" charset="0"/>
              </a:rPr>
              <a:t>25-35 </a:t>
            </a:r>
            <a:r>
              <a:rPr lang="el-GR" altLang="en-US" sz="2400" b="1">
                <a:solidFill>
                  <a:schemeClr val="bg1"/>
                </a:solidFill>
                <a:latin typeface="Times New Roman" pitchFamily="18" charset="0"/>
              </a:rPr>
              <a:t>ΚΥΚΛΟΙ </a:t>
            </a:r>
            <a:endParaRPr lang="en-GB" altLang="en-US" sz="2400" b="1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23945" name="Arc 9"/>
          <p:cNvSpPr>
            <a:spLocks/>
          </p:cNvSpPr>
          <p:nvPr/>
        </p:nvSpPr>
        <p:spPr bwMode="auto">
          <a:xfrm rot="9884693">
            <a:off x="1217613" y="731838"/>
            <a:ext cx="1901825" cy="1295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9252"/>
              <a:gd name="T1" fmla="*/ 0 h 21600"/>
              <a:gd name="T2" fmla="*/ 19252 w 19252"/>
              <a:gd name="T3" fmla="*/ 11807 h 21600"/>
              <a:gd name="T4" fmla="*/ 0 w 1925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252" h="21600" fill="none" extrusionOk="0">
                <a:moveTo>
                  <a:pt x="-1" y="0"/>
                </a:moveTo>
                <a:cubicBezTo>
                  <a:pt x="8127" y="0"/>
                  <a:pt x="15567" y="4562"/>
                  <a:pt x="19252" y="11806"/>
                </a:cubicBezTo>
              </a:path>
              <a:path w="19252" h="21600" stroke="0" extrusionOk="0">
                <a:moveTo>
                  <a:pt x="-1" y="0"/>
                </a:moveTo>
                <a:cubicBezTo>
                  <a:pt x="8127" y="0"/>
                  <a:pt x="15567" y="4562"/>
                  <a:pt x="19252" y="11806"/>
                </a:cubicBezTo>
                <a:lnTo>
                  <a:pt x="0" y="21600"/>
                </a:lnTo>
                <a:close/>
              </a:path>
            </a:pathLst>
          </a:custGeom>
          <a:noFill/>
          <a:ln w="508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3946" name="Text Box 10"/>
          <p:cNvSpPr txBox="1">
            <a:spLocks noChangeArrowheads="1"/>
          </p:cNvSpPr>
          <p:nvPr/>
        </p:nvSpPr>
        <p:spPr bwMode="auto">
          <a:xfrm>
            <a:off x="1066800" y="4114800"/>
            <a:ext cx="2590800" cy="70167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altLang="en-US" sz="20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</a:rPr>
              <a:t>ΑΠΟΔΙΑΤΑΞΗ</a:t>
            </a:r>
            <a:r>
              <a:rPr lang="en-GB" altLang="en-US" sz="20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</a:rPr>
              <a:t> </a:t>
            </a:r>
            <a:br>
              <a:rPr lang="en-GB" altLang="en-US" sz="20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</a:rPr>
            </a:br>
            <a:r>
              <a:rPr lang="en-GB" altLang="en-US" sz="20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</a:rPr>
              <a:t>93°C - 95°C</a:t>
            </a:r>
            <a:r>
              <a:rPr lang="en-GB" altLang="en-US" sz="2000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</a:rPr>
              <a:t> </a:t>
            </a:r>
          </a:p>
        </p:txBody>
      </p:sp>
      <p:sp>
        <p:nvSpPr>
          <p:cNvPr id="423947" name="Text Box 11"/>
          <p:cNvSpPr txBox="1">
            <a:spLocks noChangeArrowheads="1"/>
          </p:cNvSpPr>
          <p:nvPr/>
        </p:nvSpPr>
        <p:spPr bwMode="auto">
          <a:xfrm>
            <a:off x="0" y="685800"/>
            <a:ext cx="25908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l-GR" altLang="en-US" sz="2000" b="1">
                <a:solidFill>
                  <a:schemeClr val="bg1"/>
                </a:solidFill>
                <a:latin typeface="Verdana" pitchFamily="34" charset="0"/>
              </a:rPr>
              <a:t>ΑΠΟΔΙΑΤΑΞΗ</a:t>
            </a:r>
          </a:p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chemeClr val="bg1"/>
                </a:solidFill>
                <a:latin typeface="Verdana" pitchFamily="34" charset="0"/>
              </a:rPr>
              <a:t>93°C - 95°C</a:t>
            </a:r>
            <a:r>
              <a:rPr lang="en-GB" altLang="en-US" sz="2000">
                <a:solidFill>
                  <a:srgbClr val="FFFF00"/>
                </a:solidFill>
                <a:latin typeface="Verdan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599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95400" y="0"/>
            <a:ext cx="7848600" cy="914400"/>
          </a:xfrm>
        </p:spPr>
        <p:txBody>
          <a:bodyPr>
            <a:normAutofit fontScale="90000"/>
          </a:bodyPr>
          <a:lstStyle/>
          <a:p>
            <a:r>
              <a:rPr lang="el-GR" altLang="en-US" sz="3200">
                <a:latin typeface="Verdana" pitchFamily="34" charset="0"/>
              </a:rPr>
              <a:t>               ΣΧΗΜΑΤΙΚΗ ΠΑΡΟΥΣΙΑΣΗ ΤΗΣ </a:t>
            </a:r>
            <a:r>
              <a:rPr lang="en-US" altLang="en-US" sz="3200">
                <a:latin typeface="Verdana" pitchFamily="34" charset="0"/>
              </a:rPr>
              <a:t>PCR </a:t>
            </a:r>
          </a:p>
        </p:txBody>
      </p:sp>
      <p:graphicFrame>
        <p:nvGraphicFramePr>
          <p:cNvPr id="424963" name="Object 3"/>
          <p:cNvGraphicFramePr>
            <a:graphicFrameLocks noChangeAspect="1"/>
          </p:cNvGraphicFramePr>
          <p:nvPr>
            <p:ph idx="4294967295"/>
          </p:nvPr>
        </p:nvGraphicFramePr>
        <p:xfrm>
          <a:off x="0" y="914400"/>
          <a:ext cx="7772400" cy="589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8" name="Εικόνα bitmap" r:id="rId3" imgW="8171429" imgH="6200000" progId="Paint.Picture">
                  <p:embed/>
                </p:oleObj>
              </mc:Choice>
              <mc:Fallback>
                <p:oleObj name="Εικόνα bitmap" r:id="rId3" imgW="8171429" imgH="620000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914400"/>
                        <a:ext cx="7772400" cy="5899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901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5986" name="Object 2"/>
          <p:cNvGraphicFramePr>
            <a:graphicFrameLocks noChangeAspect="1"/>
          </p:cNvGraphicFramePr>
          <p:nvPr>
            <p:ph idx="4294967295"/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2" name="Bitmap Image" r:id="rId3" imgW="7209524" imgH="3677163" progId="Paint.Picture">
                  <p:embed/>
                </p:oleObj>
              </mc:Choice>
              <mc:Fallback>
                <p:oleObj name="Bitmap Image" r:id="rId3" imgW="7209524" imgH="367716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598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5257800" y="1752600"/>
            <a:ext cx="3886200" cy="1143000"/>
          </a:xfrm>
          <a:noFill/>
          <a:ln/>
        </p:spPr>
        <p:txBody>
          <a:bodyPr anchor="ctr">
            <a:normAutofit fontScale="90000"/>
          </a:bodyPr>
          <a:lstStyle/>
          <a:p>
            <a:r>
              <a:rPr lang="el-GR" altLang="en-US"/>
              <a:t>ΑΝΤΙΓΡΑΦΗ </a:t>
            </a:r>
            <a:r>
              <a:rPr lang="en-US" altLang="en-US"/>
              <a:t>DNA</a:t>
            </a:r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165987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84175"/>
            <a:ext cx="7772400" cy="911225"/>
          </a:xfrm>
        </p:spPr>
        <p:txBody>
          <a:bodyPr/>
          <a:lstStyle/>
          <a:p>
            <a:r>
              <a:rPr lang="el-GR" altLang="en-US" sz="3200">
                <a:latin typeface="Verdana" pitchFamily="34" charset="0"/>
              </a:rPr>
              <a:t>ΠΟΣΟΙ ΚΥΚΛΟΙ</a:t>
            </a:r>
            <a:r>
              <a:rPr lang="en-US" altLang="en-US" sz="3200">
                <a:latin typeface="Verdana" pitchFamily="34" charset="0"/>
              </a:rPr>
              <a:t>; </a:t>
            </a:r>
            <a:endParaRPr lang="en-GB" altLang="en-US" sz="3200">
              <a:latin typeface="Verdana" pitchFamily="34" charset="0"/>
            </a:endParaRPr>
          </a:p>
        </p:txBody>
      </p:sp>
      <p:sp>
        <p:nvSpPr>
          <p:cNvPr id="42701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905000"/>
            <a:ext cx="4876800" cy="4114800"/>
          </a:xfrm>
        </p:spPr>
        <p:txBody>
          <a:bodyPr/>
          <a:lstStyle/>
          <a:p>
            <a:r>
              <a:rPr lang="el-GR" altLang="en-US" sz="2000" b="1">
                <a:solidFill>
                  <a:schemeClr val="bg1"/>
                </a:solidFill>
              </a:rPr>
              <a:t>Αύξηση των κύκλων πάνω από </a:t>
            </a:r>
            <a:r>
              <a:rPr lang="en-GB" altLang="en-US" sz="2000" b="1">
                <a:solidFill>
                  <a:schemeClr val="bg1"/>
                </a:solidFill>
              </a:rPr>
              <a:t>~35 </a:t>
            </a:r>
            <a:r>
              <a:rPr lang="el-GR" altLang="en-US" sz="2000" b="1">
                <a:solidFill>
                  <a:schemeClr val="bg1"/>
                </a:solidFill>
              </a:rPr>
              <a:t>δεν επιφέρει σημαντικά οφέλη</a:t>
            </a:r>
            <a:r>
              <a:rPr lang="en-GB" altLang="en-US" sz="2000" b="1">
                <a:solidFill>
                  <a:schemeClr val="bg1"/>
                </a:solidFill>
              </a:rPr>
              <a:t>.</a:t>
            </a:r>
          </a:p>
          <a:p>
            <a:r>
              <a:rPr lang="el-GR" altLang="en-US" sz="2000" b="1">
                <a:solidFill>
                  <a:schemeClr val="bg1"/>
                </a:solidFill>
              </a:rPr>
              <a:t>Το πλατό (</a:t>
            </a:r>
            <a:r>
              <a:rPr lang="en-GB" altLang="en-US" sz="2000" b="1">
                <a:solidFill>
                  <a:schemeClr val="bg1"/>
                </a:solidFill>
              </a:rPr>
              <a:t>plateau</a:t>
            </a:r>
            <a:r>
              <a:rPr lang="el-GR" altLang="en-US" sz="2000" b="1">
                <a:solidFill>
                  <a:schemeClr val="bg1"/>
                </a:solidFill>
              </a:rPr>
              <a:t>) εμφανίζεται όταν</a:t>
            </a:r>
            <a:r>
              <a:rPr lang="en-GB" altLang="en-US" sz="2000" b="1">
                <a:solidFill>
                  <a:schemeClr val="bg1"/>
                </a:solidFill>
              </a:rPr>
              <a:t>:</a:t>
            </a:r>
          </a:p>
          <a:p>
            <a:pPr lvl="1"/>
            <a:r>
              <a:rPr lang="el-GR" altLang="en-US" sz="2000" b="1">
                <a:solidFill>
                  <a:schemeClr val="bg1"/>
                </a:solidFill>
              </a:rPr>
              <a:t>Σωθούν τα αντιδραστήρια</a:t>
            </a:r>
            <a:endParaRPr lang="en-GB" altLang="en-US" sz="2000" b="1">
              <a:solidFill>
                <a:schemeClr val="bg1"/>
              </a:solidFill>
            </a:endParaRPr>
          </a:p>
          <a:p>
            <a:pPr lvl="1"/>
            <a:r>
              <a:rPr lang="el-GR" altLang="en-US" sz="2000" b="1">
                <a:solidFill>
                  <a:schemeClr val="bg1"/>
                </a:solidFill>
              </a:rPr>
              <a:t>Τα προϊόντα επανεννωθούν </a:t>
            </a:r>
            <a:endParaRPr lang="en-GB" altLang="en-US" sz="2000" b="1">
              <a:solidFill>
                <a:schemeClr val="bg1"/>
              </a:solidFill>
            </a:endParaRPr>
          </a:p>
          <a:p>
            <a:pPr lvl="1"/>
            <a:r>
              <a:rPr lang="el-GR" altLang="en-US" sz="2000" b="1">
                <a:solidFill>
                  <a:schemeClr val="bg1"/>
                </a:solidFill>
              </a:rPr>
              <a:t>Η πολυμεράση καταστραφεί</a:t>
            </a:r>
            <a:endParaRPr lang="en-GB" altLang="en-US" sz="2000" b="1">
              <a:solidFill>
                <a:schemeClr val="bg1"/>
              </a:solidFill>
            </a:endParaRPr>
          </a:p>
          <a:p>
            <a:r>
              <a:rPr lang="el-GR" altLang="en-US" sz="2000" b="1">
                <a:solidFill>
                  <a:schemeClr val="bg1"/>
                </a:solidFill>
              </a:rPr>
              <a:t>Ανεπιθύμητα προϊόντα συσσωρεύονται</a:t>
            </a:r>
            <a:r>
              <a:rPr lang="en-GB" altLang="en-US" sz="2000" b="1">
                <a:solidFill>
                  <a:schemeClr val="bg1"/>
                </a:solidFill>
              </a:rPr>
              <a:t>.</a:t>
            </a:r>
            <a:r>
              <a:rPr lang="el-GR" altLang="en-US" sz="2000" b="1">
                <a:solidFill>
                  <a:schemeClr val="bg1"/>
                </a:solidFill>
              </a:rPr>
              <a:t> </a:t>
            </a:r>
            <a:endParaRPr lang="en-GB" altLang="en-US" sz="2000" b="1">
              <a:solidFill>
                <a:schemeClr val="bg1"/>
              </a:solidFill>
            </a:endParaRPr>
          </a:p>
        </p:txBody>
      </p:sp>
      <p:pic>
        <p:nvPicPr>
          <p:cNvPr id="427012" name="Picture 4" descr="accummul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86000"/>
            <a:ext cx="4572000" cy="319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466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-20782" y="1447800"/>
            <a:ext cx="7772400" cy="2127250"/>
          </a:xfrm>
        </p:spPr>
        <p:txBody>
          <a:bodyPr/>
          <a:lstStyle/>
          <a:p>
            <a:r>
              <a:rPr lang="el-GR" altLang="en-US" b="1" dirty="0"/>
              <a:t>ΕΦΑΡΜΟΓΕΣ </a:t>
            </a:r>
            <a:r>
              <a:rPr lang="en-GB" altLang="en-US" b="1" dirty="0"/>
              <a:t>PCR</a:t>
            </a:r>
            <a:endParaRPr lang="el-GR" altLang="en-US" b="1" dirty="0"/>
          </a:p>
        </p:txBody>
      </p:sp>
    </p:spTree>
    <p:extLst>
      <p:ext uri="{BB962C8B-B14F-4D97-AF65-F5344CB8AC3E}">
        <p14:creationId xmlns:p14="http://schemas.microsoft.com/office/powerpoint/2010/main" val="214229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8" name="Text Box 2"/>
          <p:cNvSpPr txBox="1">
            <a:spLocks noChangeArrowheads="1"/>
          </p:cNvSpPr>
          <p:nvPr/>
        </p:nvSpPr>
        <p:spPr bwMode="auto">
          <a:xfrm>
            <a:off x="685800" y="1371600"/>
            <a:ext cx="7696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29059" name="Text Box 3"/>
          <p:cNvSpPr txBox="1">
            <a:spLocks noChangeArrowheads="1"/>
          </p:cNvSpPr>
          <p:nvPr/>
        </p:nvSpPr>
        <p:spPr bwMode="auto">
          <a:xfrm>
            <a:off x="0" y="1066800"/>
            <a:ext cx="9144000" cy="5613400"/>
          </a:xfrm>
          <a:prstGeom prst="rect">
            <a:avLst/>
          </a:prstGeom>
          <a:noFill/>
          <a:ln w="34925">
            <a:solidFill>
              <a:schemeClr val="fol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l-GR" altLang="en-US" sz="2000" b="1">
                <a:solidFill>
                  <a:srgbClr val="FFFF00"/>
                </a:solidFill>
                <a:cs typeface="Times New Roman" pitchFamily="18" charset="0"/>
              </a:rPr>
              <a:t>Απομόνωση γονιδίων ή τμημάτων τους </a:t>
            </a:r>
            <a:r>
              <a:rPr lang="en-GB" altLang="en-US" sz="2000" b="1">
                <a:solidFill>
                  <a:srgbClr val="FFFF00"/>
                </a:solidFill>
                <a:cs typeface="Times New Roman" pitchFamily="18" charset="0"/>
              </a:rPr>
              <a:t/>
            </a:r>
            <a:br>
              <a:rPr lang="en-GB" altLang="en-US" sz="2000" b="1">
                <a:solidFill>
                  <a:srgbClr val="FFFF00"/>
                </a:solidFill>
                <a:cs typeface="Times New Roman" pitchFamily="18" charset="0"/>
              </a:rPr>
            </a:br>
            <a:r>
              <a:rPr lang="el-GR" altLang="en-US" sz="2000" b="1">
                <a:solidFill>
                  <a:schemeClr val="bg1"/>
                </a:solidFill>
                <a:cs typeface="Times New Roman" pitchFamily="18" charset="0"/>
              </a:rPr>
              <a:t>από ίδιο είδος ή από διαφορετικά είδη (ομόλογα γονίδια) </a:t>
            </a:r>
            <a:endParaRPr lang="en-GB" altLang="en-US" sz="2000" b="1">
              <a:solidFill>
                <a:schemeClr val="bg1"/>
              </a:solidFill>
              <a:cs typeface="Times New Roman" pitchFamily="18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altLang="en-US" sz="2000" b="1">
                <a:solidFill>
                  <a:srgbClr val="FFFF00"/>
                </a:solidFill>
                <a:cs typeface="Times New Roman" pitchFamily="18" charset="0"/>
              </a:rPr>
              <a:t>Διάγνωση μεταλλάξεων </a:t>
            </a:r>
          </a:p>
          <a:p>
            <a:pPr>
              <a:spcBef>
                <a:spcPct val="50000"/>
              </a:spcBef>
            </a:pPr>
            <a:r>
              <a:rPr lang="el-GR" altLang="en-US" sz="2000" b="1">
                <a:solidFill>
                  <a:schemeClr val="bg1"/>
                </a:solidFill>
                <a:cs typeface="Times New Roman" pitchFamily="18" charset="0"/>
              </a:rPr>
              <a:t>Η βάση για πολλές τεχνικές για να προσδιορισθούν μεταλλάξεις</a:t>
            </a:r>
            <a:endParaRPr lang="en-GB" altLang="en-US" sz="2000" b="1">
              <a:solidFill>
                <a:schemeClr val="bg1"/>
              </a:solidFill>
              <a:cs typeface="Times New Roman" pitchFamily="18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altLang="en-US" sz="2000" b="1">
                <a:solidFill>
                  <a:srgbClr val="FFFF00"/>
                </a:solidFill>
                <a:cs typeface="Times New Roman" pitchFamily="18" charset="0"/>
              </a:rPr>
              <a:t>Δομική (τέστ) πατρότητας </a:t>
            </a:r>
            <a:endParaRPr lang="en-GB" altLang="en-US" sz="2000" b="1">
              <a:solidFill>
                <a:srgbClr val="FFFF00"/>
              </a:solidFill>
              <a:cs typeface="Times New Roman" pitchFamily="18" charset="0"/>
            </a:endParaRP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el-GR" altLang="en-US" sz="2000" b="1">
                <a:solidFill>
                  <a:srgbClr val="FFFF00"/>
                </a:solidFill>
                <a:cs typeface="Times New Roman" pitchFamily="18" charset="0"/>
              </a:rPr>
              <a:t>Μεταλαξηγέννεση για αποκάλυψη της λειτουργίας πρωτεΐνης</a:t>
            </a:r>
            <a:endParaRPr lang="en-GB" altLang="en-US" sz="2000" b="1">
              <a:solidFill>
                <a:srgbClr val="FFFF00"/>
              </a:solidFill>
              <a:cs typeface="Times New Roman" pitchFamily="18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altLang="en-US" sz="2000" b="1">
                <a:solidFill>
                  <a:srgbClr val="FFFF00"/>
                </a:solidFill>
                <a:cs typeface="Times New Roman" pitchFamily="18" charset="0"/>
              </a:rPr>
              <a:t>Ποσοτικές διαφορές στην έκφραση γονιδίων </a:t>
            </a:r>
            <a:r>
              <a:rPr lang="en-GB" altLang="en-US" sz="2000" b="1">
                <a:solidFill>
                  <a:schemeClr val="bg1"/>
                </a:solidFill>
                <a:cs typeface="Times New Roman" pitchFamily="18" charset="0"/>
              </a:rPr>
              <a:t/>
            </a:r>
            <a:br>
              <a:rPr lang="en-GB" altLang="en-US" sz="2000" b="1">
                <a:solidFill>
                  <a:schemeClr val="bg1"/>
                </a:solidFill>
                <a:cs typeface="Times New Roman" pitchFamily="18" charset="0"/>
              </a:rPr>
            </a:br>
            <a:r>
              <a:rPr lang="el-GR" altLang="en-US" sz="2000" b="1">
                <a:solidFill>
                  <a:schemeClr val="bg1"/>
                </a:solidFill>
                <a:cs typeface="Times New Roman" pitchFamily="18" charset="0"/>
              </a:rPr>
              <a:t>Αντίστροφη μεταγραφή (</a:t>
            </a:r>
            <a:r>
              <a:rPr lang="en-GB" altLang="en-US" sz="2000" b="1">
                <a:solidFill>
                  <a:schemeClr val="bg1"/>
                </a:solidFill>
                <a:cs typeface="Times New Roman" pitchFamily="18" charset="0"/>
              </a:rPr>
              <a:t>Reverse transcription RT)-PCR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altLang="en-US" sz="2000" b="1">
                <a:solidFill>
                  <a:srgbClr val="FFFF00"/>
                </a:solidFill>
                <a:cs typeface="Times New Roman" pitchFamily="18" charset="0"/>
              </a:rPr>
              <a:t>Προσδιορισμός αλλαγών στην έκφραση άγνωστων γονιδίων</a:t>
            </a:r>
          </a:p>
          <a:p>
            <a:pPr>
              <a:spcBef>
                <a:spcPct val="50000"/>
              </a:spcBef>
            </a:pPr>
            <a:r>
              <a:rPr lang="el-GR" altLang="en-US" sz="2000" b="1">
                <a:solidFill>
                  <a:schemeClr val="bg1"/>
                </a:solidFill>
                <a:cs typeface="Times New Roman" pitchFamily="18" charset="0"/>
              </a:rPr>
              <a:t>Διαφορική απεικόνιση </a:t>
            </a:r>
            <a:r>
              <a:rPr lang="en-US" altLang="en-US" sz="2000" b="1">
                <a:solidFill>
                  <a:schemeClr val="bg1"/>
                </a:solidFill>
                <a:cs typeface="Times New Roman" pitchFamily="18" charset="0"/>
              </a:rPr>
              <a:t>D</a:t>
            </a:r>
            <a:r>
              <a:rPr lang="en-GB" altLang="en-US" sz="2000" b="1">
                <a:solidFill>
                  <a:schemeClr val="bg1"/>
                </a:solidFill>
                <a:cs typeface="Times New Roman" pitchFamily="18" charset="0"/>
              </a:rPr>
              <a:t>ifferential display (DD)-PCR 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altLang="en-US" sz="2000" b="1">
                <a:solidFill>
                  <a:srgbClr val="FFFF00"/>
                </a:solidFill>
                <a:cs typeface="Times New Roman" pitchFamily="18" charset="0"/>
              </a:rPr>
              <a:t>Διαλεύκανση εγκλήματος </a:t>
            </a:r>
            <a:endParaRPr lang="en-GB" altLang="en-US" sz="2000" b="1">
              <a:solidFill>
                <a:srgbClr val="FFFF00"/>
              </a:solidFill>
              <a:cs typeface="Times New Roman" pitchFamily="18" charset="0"/>
            </a:endParaRP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el-GR" altLang="en-US" sz="2000" b="1">
                <a:solidFill>
                  <a:srgbClr val="FFFF00"/>
                </a:solidFill>
                <a:cs typeface="Times New Roman" pitchFamily="18" charset="0"/>
              </a:rPr>
              <a:t>Ποιοτικός έλεγχος στην βιομηχανία </a:t>
            </a: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el-GR" altLang="en-US" sz="2000" b="1">
                <a:solidFill>
                  <a:srgbClr val="FFFF00"/>
                </a:solidFill>
                <a:cs typeface="Times New Roman" pitchFamily="18" charset="0"/>
              </a:rPr>
              <a:t>Ανίχνευση διαγονιδιακών οργανισμών, </a:t>
            </a:r>
            <a:r>
              <a:rPr lang="en-US" altLang="en-US" sz="2000" b="1">
                <a:solidFill>
                  <a:srgbClr val="FFFF00"/>
                </a:solidFill>
                <a:cs typeface="Times New Roman" pitchFamily="18" charset="0"/>
              </a:rPr>
              <a:t>GMOs</a:t>
            </a:r>
            <a:endParaRPr lang="en-GB" altLang="en-US" sz="2000" b="1">
              <a:solidFill>
                <a:srgbClr val="FFFF00"/>
              </a:solidFill>
            </a:endParaRPr>
          </a:p>
        </p:txBody>
      </p:sp>
      <p:sp>
        <p:nvSpPr>
          <p:cNvPr id="429060" name="Text Box 4"/>
          <p:cNvSpPr txBox="1">
            <a:spLocks noChangeArrowheads="1"/>
          </p:cNvSpPr>
          <p:nvPr/>
        </p:nvSpPr>
        <p:spPr bwMode="auto">
          <a:xfrm>
            <a:off x="3657600" y="0"/>
            <a:ext cx="54864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>
                <a:solidFill>
                  <a:srgbClr val="FFFF00"/>
                </a:solidFill>
                <a:cs typeface="Times New Roman" pitchFamily="18" charset="0"/>
              </a:rPr>
              <a:t>                             </a:t>
            </a:r>
            <a:endParaRPr lang="el-GR" altLang="en-US" sz="2400" b="1">
              <a:solidFill>
                <a:srgbClr val="FFFF00"/>
              </a:solidFill>
              <a:latin typeface="Verdana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l-GR" altLang="en-US" sz="2400" b="1">
                <a:solidFill>
                  <a:srgbClr val="FFFF00"/>
                </a:solidFill>
                <a:latin typeface="Verdana" pitchFamily="34" charset="0"/>
              </a:rPr>
              <a:t>                         </a:t>
            </a:r>
            <a:endParaRPr lang="en-GB" altLang="en-US" sz="2400" b="1">
              <a:solidFill>
                <a:srgbClr val="FFFF00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90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9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9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9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9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9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9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9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9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9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90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90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9059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733800" y="0"/>
            <a:ext cx="5410200" cy="1143000"/>
          </a:xfrm>
        </p:spPr>
        <p:txBody>
          <a:bodyPr>
            <a:normAutofit fontScale="90000"/>
          </a:bodyPr>
          <a:lstStyle/>
          <a:p>
            <a:r>
              <a:rPr lang="el-GR" altLang="en-US" b="1">
                <a:solidFill>
                  <a:srgbClr val="FFFF00"/>
                </a:solidFill>
              </a:rPr>
              <a:t>Απομόνωση γονιδίων </a:t>
            </a:r>
          </a:p>
        </p:txBody>
      </p:sp>
      <p:pic>
        <p:nvPicPr>
          <p:cNvPr id="430083" name="Picture 3"/>
          <p:cNvPicPr>
            <a:picLocks noChangeAspect="1" noChangeArrowheads="1"/>
          </p:cNvPicPr>
          <p:nvPr>
            <p:ph type="body"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590800"/>
            <a:ext cx="3143250" cy="285750"/>
          </a:xfrm>
        </p:spPr>
      </p:pic>
      <p:pic>
        <p:nvPicPr>
          <p:cNvPr id="430084" name="Picture 4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111625"/>
            <a:ext cx="4191000" cy="2746375"/>
          </a:xfrm>
          <a:noFill/>
          <a:ln/>
        </p:spPr>
      </p:pic>
      <p:pic>
        <p:nvPicPr>
          <p:cNvPr id="430085" name="Picture 5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1600" y="3352800"/>
            <a:ext cx="3962400" cy="3246438"/>
          </a:xfrm>
          <a:noFill/>
          <a:ln/>
        </p:spPr>
      </p:pic>
      <p:pic>
        <p:nvPicPr>
          <p:cNvPr id="43008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971800"/>
            <a:ext cx="320992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08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2800"/>
            <a:ext cx="31623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08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575" y="1066800"/>
            <a:ext cx="644842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089" name="Picture 9" descr="anabaen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2552700" cy="193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99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/>
          <a:lstStyle/>
          <a:p>
            <a:r>
              <a:rPr lang="el-GR" altLang="en-US" b="1">
                <a:solidFill>
                  <a:srgbClr val="FFFF00"/>
                </a:solidFill>
              </a:rPr>
              <a:t>Διάγνωση μεταλλάξεων </a:t>
            </a:r>
          </a:p>
        </p:txBody>
      </p:sp>
      <p:sp>
        <p:nvSpPr>
          <p:cNvPr id="43110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3048000"/>
            <a:ext cx="4038600" cy="2895600"/>
          </a:xfrm>
        </p:spPr>
        <p:txBody>
          <a:bodyPr/>
          <a:lstStyle/>
          <a:p>
            <a:r>
              <a:rPr lang="en-US" altLang="en-US" sz="2400"/>
              <a:t>H Bartonella </a:t>
            </a:r>
            <a:r>
              <a:rPr lang="el-GR" altLang="en-US" sz="2400"/>
              <a:t>είναι ένα παθογόνο παράσητο.</a:t>
            </a:r>
          </a:p>
          <a:p>
            <a:r>
              <a:rPr lang="el-GR" altLang="en-US" sz="2400"/>
              <a:t>Τα γονίδια που εμπλέκονται στην παθογονικότητα βρέθηκαν με </a:t>
            </a:r>
            <a:r>
              <a:rPr lang="en-US" altLang="en-US" sz="2400"/>
              <a:t>PCR.</a:t>
            </a:r>
            <a:endParaRPr lang="el-GR" altLang="en-US" sz="2400"/>
          </a:p>
        </p:txBody>
      </p:sp>
      <p:pic>
        <p:nvPicPr>
          <p:cNvPr id="431109" name="Picture 5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10400" y="2363788"/>
            <a:ext cx="2133600" cy="2187575"/>
          </a:xfrm>
        </p:spPr>
      </p:pic>
      <p:pic>
        <p:nvPicPr>
          <p:cNvPr id="431110" name="Picture 6" descr="col1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77088" y="2209800"/>
            <a:ext cx="1966912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311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19200"/>
            <a:ext cx="7477125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1111" name="Picture 7" descr="in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724400"/>
            <a:ext cx="1981200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60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l-GR" altLang="en-US" b="1"/>
              <a:t>Δομική (τέστ) πατρότητας</a:t>
            </a:r>
          </a:p>
        </p:txBody>
      </p:sp>
      <p:pic>
        <p:nvPicPr>
          <p:cNvPr id="432131" name="Picture 3" descr="DNAkitcontents_rev_small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371600"/>
            <a:ext cx="1951038" cy="2438400"/>
          </a:xfrm>
          <a:ln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432132" name="Picture 4" descr="DNA4_extrac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828800"/>
            <a:ext cx="2454275" cy="183832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2133" name="Picture 5" descr="DNA5_a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419600"/>
            <a:ext cx="2565400" cy="192405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2134" name="Picture 6" descr="DNA6_gelloa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267200"/>
            <a:ext cx="2757488" cy="2065338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2135" name="Picture 7" descr="DNAcheek_swab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981200"/>
            <a:ext cx="2605088" cy="1951038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26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609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altLang="en-US" sz="4000" b="1"/>
              <a:t>Ποσοτικές διαφορές στην έκφραση γονιδίων </a:t>
            </a:r>
          </a:p>
        </p:txBody>
      </p:sp>
      <p:pic>
        <p:nvPicPr>
          <p:cNvPr id="4331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76400"/>
            <a:ext cx="3581400" cy="226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31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57400"/>
            <a:ext cx="3529013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315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5105400"/>
            <a:ext cx="3695700" cy="158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33158" name="Group 6"/>
          <p:cNvGrpSpPr>
            <a:grpSpLocks/>
          </p:cNvGrpSpPr>
          <p:nvPr/>
        </p:nvGrpSpPr>
        <p:grpSpPr bwMode="auto">
          <a:xfrm>
            <a:off x="609600" y="4325938"/>
            <a:ext cx="2590800" cy="2532062"/>
            <a:chOff x="384" y="2725"/>
            <a:chExt cx="1632" cy="1595"/>
          </a:xfrm>
        </p:grpSpPr>
        <p:pic>
          <p:nvPicPr>
            <p:cNvPr id="433159" name="Picture 7" descr="HIV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2725"/>
              <a:ext cx="1632" cy="1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3160" name="Text Box 8"/>
            <p:cNvSpPr txBox="1">
              <a:spLocks noChangeArrowheads="1"/>
            </p:cNvSpPr>
            <p:nvPr/>
          </p:nvSpPr>
          <p:spPr bwMode="auto">
            <a:xfrm>
              <a:off x="1632" y="2736"/>
              <a:ext cx="35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800">
                  <a:solidFill>
                    <a:schemeClr val="bg1"/>
                  </a:solidFill>
                </a:rPr>
                <a:t>HIV</a:t>
              </a:r>
              <a:endParaRPr lang="el-GR" altLang="en-US" sz="1800">
                <a:solidFill>
                  <a:schemeClr val="bg1"/>
                </a:solidFill>
              </a:endParaRPr>
            </a:p>
          </p:txBody>
        </p:sp>
      </p:grpSp>
      <p:grpSp>
        <p:nvGrpSpPr>
          <p:cNvPr id="433161" name="Group 9"/>
          <p:cNvGrpSpPr>
            <a:grpSpLocks/>
          </p:cNvGrpSpPr>
          <p:nvPr/>
        </p:nvGrpSpPr>
        <p:grpSpPr bwMode="auto">
          <a:xfrm>
            <a:off x="6765925" y="2855913"/>
            <a:ext cx="2073275" cy="2052637"/>
            <a:chOff x="4262" y="1799"/>
            <a:chExt cx="1306" cy="1293"/>
          </a:xfrm>
        </p:grpSpPr>
        <p:pic>
          <p:nvPicPr>
            <p:cNvPr id="433162" name="Picture 10" descr="blood%20VIRUS_HCV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2" y="1800"/>
              <a:ext cx="1296" cy="12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3163" name="Text Box 11"/>
            <p:cNvSpPr txBox="1">
              <a:spLocks noChangeArrowheads="1"/>
            </p:cNvSpPr>
            <p:nvPr/>
          </p:nvSpPr>
          <p:spPr bwMode="auto">
            <a:xfrm>
              <a:off x="4262" y="1799"/>
              <a:ext cx="8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800">
                  <a:solidFill>
                    <a:schemeClr val="bg1"/>
                  </a:solidFill>
                </a:rPr>
                <a:t>Hepatitis C</a:t>
              </a:r>
              <a:endParaRPr lang="el-GR" altLang="en-US" sz="18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533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84" name="Text Box 8"/>
          <p:cNvSpPr txBox="1">
            <a:spLocks noChangeArrowheads="1"/>
          </p:cNvSpPr>
          <p:nvPr/>
        </p:nvSpPr>
        <p:spPr bwMode="auto">
          <a:xfrm>
            <a:off x="1506538" y="685800"/>
            <a:ext cx="6218237" cy="981075"/>
          </a:xfrm>
          <a:prstGeom prst="rect">
            <a:avLst/>
          </a:prstGeom>
          <a:solidFill>
            <a:srgbClr val="FFCC99"/>
          </a:solidFill>
          <a:ln w="349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l-GR" altLang="en-US" b="1">
                <a:solidFill>
                  <a:schemeClr val="tx1"/>
                </a:solidFill>
              </a:rPr>
              <a:t>Διάλεξη </a:t>
            </a:r>
            <a:r>
              <a:rPr lang="en-US" altLang="en-US" b="1">
                <a:solidFill>
                  <a:schemeClr val="tx1"/>
                </a:solidFill>
              </a:rPr>
              <a:t>2</a:t>
            </a:r>
            <a:r>
              <a:rPr lang="el-GR" altLang="en-US" b="1">
                <a:solidFill>
                  <a:schemeClr val="tx1"/>
                </a:solidFill>
              </a:rPr>
              <a:t>η </a:t>
            </a:r>
            <a:r>
              <a:rPr lang="en-US" altLang="en-US" b="1">
                <a:solidFill>
                  <a:schemeClr val="tx1"/>
                </a:solidFill>
              </a:rPr>
              <a:t> </a:t>
            </a:r>
            <a:r>
              <a:rPr lang="el-GR" altLang="en-US" b="1">
                <a:solidFill>
                  <a:schemeClr val="tx1"/>
                </a:solidFill>
              </a:rPr>
              <a:t>Αντιγραφή Μεταγραφή </a:t>
            </a:r>
            <a:br>
              <a:rPr lang="el-GR" altLang="en-US" b="1">
                <a:solidFill>
                  <a:schemeClr val="tx1"/>
                </a:solidFill>
              </a:rPr>
            </a:br>
            <a:r>
              <a:rPr lang="el-GR" altLang="en-US" b="1">
                <a:solidFill>
                  <a:schemeClr val="tx1"/>
                </a:solidFill>
              </a:rPr>
              <a:t>και Μετάφραση</a:t>
            </a:r>
            <a:endParaRPr lang="en-US" altLang="en-US" sz="5400">
              <a:solidFill>
                <a:schemeClr val="tx1"/>
              </a:solidFill>
              <a:latin typeface="Times New Roman" pitchFamily="18" charset="0"/>
            </a:endParaRPr>
          </a:p>
        </p:txBody>
      </p:sp>
      <p:grpSp>
        <p:nvGrpSpPr>
          <p:cNvPr id="152590" name="Group 14"/>
          <p:cNvGrpSpPr>
            <a:grpSpLocks/>
          </p:cNvGrpSpPr>
          <p:nvPr/>
        </p:nvGrpSpPr>
        <p:grpSpPr bwMode="auto">
          <a:xfrm>
            <a:off x="0" y="2041525"/>
            <a:ext cx="8758238" cy="4816475"/>
            <a:chOff x="0" y="1286"/>
            <a:chExt cx="5517" cy="3034"/>
          </a:xfrm>
        </p:grpSpPr>
        <p:sp>
          <p:nvSpPr>
            <p:cNvPr id="152578" name="AutoShape 2"/>
            <p:cNvSpPr>
              <a:spLocks noChangeArrowheads="1"/>
            </p:cNvSpPr>
            <p:nvPr/>
          </p:nvSpPr>
          <p:spPr bwMode="auto">
            <a:xfrm flipV="1">
              <a:off x="1248" y="2006"/>
              <a:ext cx="672" cy="1056"/>
            </a:xfrm>
            <a:prstGeom prst="curvedRightArrow">
              <a:avLst>
                <a:gd name="adj1" fmla="val 31429"/>
                <a:gd name="adj2" fmla="val 62857"/>
                <a:gd name="adj3" fmla="val 3333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52579" name="Text Box 3"/>
            <p:cNvSpPr txBox="1">
              <a:spLocks noChangeArrowheads="1"/>
            </p:cNvSpPr>
            <p:nvPr/>
          </p:nvSpPr>
          <p:spPr bwMode="auto">
            <a:xfrm>
              <a:off x="2112" y="1574"/>
              <a:ext cx="1157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en-US" sz="6000">
                  <a:solidFill>
                    <a:schemeClr val="hlink"/>
                  </a:solidFill>
                  <a:latin typeface="Times New Roman" pitchFamily="18" charset="0"/>
                </a:rPr>
                <a:t>DNA</a:t>
              </a:r>
              <a:endParaRPr lang="en-US" altLang="en-US" sz="2400">
                <a:solidFill>
                  <a:schemeClr val="hlink"/>
                </a:solidFill>
                <a:latin typeface="Times New Roman" pitchFamily="18" charset="0"/>
              </a:endParaRPr>
            </a:p>
          </p:txBody>
        </p:sp>
        <p:sp>
          <p:nvSpPr>
            <p:cNvPr id="152580" name="Rectangle 4"/>
            <p:cNvSpPr>
              <a:spLocks noChangeArrowheads="1"/>
            </p:cNvSpPr>
            <p:nvPr/>
          </p:nvSpPr>
          <p:spPr bwMode="auto">
            <a:xfrm>
              <a:off x="2160" y="2678"/>
              <a:ext cx="1130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en-US" sz="6000">
                  <a:solidFill>
                    <a:schemeClr val="hlink"/>
                  </a:solidFill>
                  <a:latin typeface="Times New Roman" pitchFamily="18" charset="0"/>
                </a:rPr>
                <a:t>RNA</a:t>
              </a:r>
            </a:p>
          </p:txBody>
        </p:sp>
        <p:sp>
          <p:nvSpPr>
            <p:cNvPr id="152581" name="Rectangle 5"/>
            <p:cNvSpPr>
              <a:spLocks noChangeArrowheads="1"/>
            </p:cNvSpPr>
            <p:nvPr/>
          </p:nvSpPr>
          <p:spPr bwMode="auto">
            <a:xfrm>
              <a:off x="2064" y="3686"/>
              <a:ext cx="2131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 altLang="en-US" sz="6000">
                  <a:solidFill>
                    <a:schemeClr val="hlink"/>
                  </a:solidFill>
                  <a:latin typeface="Times New Roman" pitchFamily="18" charset="0"/>
                </a:rPr>
                <a:t>Πρωτεΐνη </a:t>
              </a:r>
              <a:endParaRPr lang="en-US" altLang="en-US" sz="6000">
                <a:solidFill>
                  <a:schemeClr val="hlink"/>
                </a:solidFill>
                <a:latin typeface="Times New Roman" pitchFamily="18" charset="0"/>
              </a:endParaRPr>
            </a:p>
          </p:txBody>
        </p:sp>
        <p:sp>
          <p:nvSpPr>
            <p:cNvPr id="152582" name="Line 6"/>
            <p:cNvSpPr>
              <a:spLocks noChangeShapeType="1"/>
            </p:cNvSpPr>
            <p:nvPr/>
          </p:nvSpPr>
          <p:spPr bwMode="auto">
            <a:xfrm>
              <a:off x="2688" y="2294"/>
              <a:ext cx="0" cy="384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52583" name="Line 7"/>
            <p:cNvSpPr>
              <a:spLocks noChangeShapeType="1"/>
            </p:cNvSpPr>
            <p:nvPr/>
          </p:nvSpPr>
          <p:spPr bwMode="auto">
            <a:xfrm>
              <a:off x="2736" y="3350"/>
              <a:ext cx="0" cy="384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52585" name="Text Box 9"/>
            <p:cNvSpPr txBox="1">
              <a:spLocks noChangeArrowheads="1"/>
            </p:cNvSpPr>
            <p:nvPr/>
          </p:nvSpPr>
          <p:spPr bwMode="auto">
            <a:xfrm>
              <a:off x="3110" y="2258"/>
              <a:ext cx="141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 altLang="en-US" sz="3200">
                  <a:solidFill>
                    <a:schemeClr val="hlink"/>
                  </a:solidFill>
                  <a:latin typeface="Times New Roman" pitchFamily="18" charset="0"/>
                </a:rPr>
                <a:t>Μεταγραφή </a:t>
              </a:r>
              <a:endParaRPr lang="en-US" altLang="en-US" sz="2400">
                <a:solidFill>
                  <a:schemeClr val="hlink"/>
                </a:solidFill>
                <a:latin typeface="Times New Roman" pitchFamily="18" charset="0"/>
              </a:endParaRPr>
            </a:p>
          </p:txBody>
        </p:sp>
        <p:sp>
          <p:nvSpPr>
            <p:cNvPr id="152586" name="Text Box 10"/>
            <p:cNvSpPr txBox="1">
              <a:spLocks noChangeArrowheads="1"/>
            </p:cNvSpPr>
            <p:nvPr/>
          </p:nvSpPr>
          <p:spPr bwMode="auto">
            <a:xfrm>
              <a:off x="3216" y="3336"/>
              <a:ext cx="137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 altLang="en-US" sz="3200">
                  <a:solidFill>
                    <a:schemeClr val="hlink"/>
                  </a:solidFill>
                  <a:latin typeface="Times New Roman" pitchFamily="18" charset="0"/>
                </a:rPr>
                <a:t>Μετάφραση</a:t>
              </a:r>
              <a:endParaRPr lang="en-US" altLang="en-US" sz="2400">
                <a:solidFill>
                  <a:schemeClr val="hlink"/>
                </a:solidFill>
                <a:latin typeface="Times New Roman" pitchFamily="18" charset="0"/>
              </a:endParaRPr>
            </a:p>
          </p:txBody>
        </p:sp>
        <p:sp>
          <p:nvSpPr>
            <p:cNvPr id="152587" name="Rectangle 11"/>
            <p:cNvSpPr>
              <a:spLocks noChangeArrowheads="1"/>
            </p:cNvSpPr>
            <p:nvPr/>
          </p:nvSpPr>
          <p:spPr bwMode="auto">
            <a:xfrm>
              <a:off x="0" y="2256"/>
              <a:ext cx="1266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l-GR" altLang="en-US">
                  <a:solidFill>
                    <a:schemeClr val="hlink"/>
                  </a:solidFill>
                  <a:latin typeface="Times New Roman" pitchFamily="18" charset="0"/>
                </a:rPr>
                <a:t> Αντίστροφη</a:t>
              </a:r>
            </a:p>
            <a:p>
              <a:pPr algn="ctr" eaLnBrk="0" hangingPunct="0"/>
              <a:r>
                <a:rPr lang="el-GR" altLang="en-US">
                  <a:solidFill>
                    <a:schemeClr val="hlink"/>
                  </a:solidFill>
                  <a:latin typeface="Times New Roman" pitchFamily="18" charset="0"/>
                </a:rPr>
                <a:t>Μεταγραφή</a:t>
              </a:r>
              <a:endParaRPr lang="en-US" altLang="en-US">
                <a:solidFill>
                  <a:schemeClr val="hlink"/>
                </a:solidFill>
                <a:latin typeface="Times New Roman" pitchFamily="18" charset="0"/>
              </a:endParaRPr>
            </a:p>
          </p:txBody>
        </p:sp>
        <p:sp>
          <p:nvSpPr>
            <p:cNvPr id="152588" name="AutoShape 12"/>
            <p:cNvSpPr>
              <a:spLocks noChangeArrowheads="1"/>
            </p:cNvSpPr>
            <p:nvPr/>
          </p:nvSpPr>
          <p:spPr bwMode="auto">
            <a:xfrm>
              <a:off x="3312" y="1670"/>
              <a:ext cx="1056" cy="480"/>
            </a:xfrm>
            <a:prstGeom prst="curvedLeftArrow">
              <a:avLst>
                <a:gd name="adj1" fmla="val 20000"/>
                <a:gd name="adj2" fmla="val 40000"/>
                <a:gd name="adj3" fmla="val 7333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52589" name="Text Box 13"/>
            <p:cNvSpPr txBox="1">
              <a:spLocks noChangeArrowheads="1"/>
            </p:cNvSpPr>
            <p:nvPr/>
          </p:nvSpPr>
          <p:spPr bwMode="auto">
            <a:xfrm>
              <a:off x="4271" y="1286"/>
              <a:ext cx="124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 altLang="en-US" sz="3200">
                  <a:solidFill>
                    <a:schemeClr val="hlink"/>
                  </a:solidFill>
                  <a:latin typeface="Times New Roman" pitchFamily="18" charset="0"/>
                </a:rPr>
                <a:t>Αντιγραφή</a:t>
              </a:r>
              <a:endParaRPr lang="en-US" altLang="en-US" sz="2400">
                <a:solidFill>
                  <a:schemeClr val="hlink"/>
                </a:solidFill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681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457200"/>
            <a:ext cx="8229600" cy="914400"/>
          </a:xfrm>
        </p:spPr>
        <p:txBody>
          <a:bodyPr/>
          <a:lstStyle/>
          <a:p>
            <a:r>
              <a:rPr lang="el-GR" altLang="en-US" b="1"/>
              <a:t>Διαφορική  Έκφραση Γονιδίων  </a:t>
            </a:r>
            <a:endParaRPr lang="en-US" altLang="en-US"/>
          </a:p>
        </p:txBody>
      </p:sp>
      <p:graphicFrame>
        <p:nvGraphicFramePr>
          <p:cNvPr id="434179" name="Object 3"/>
          <p:cNvGraphicFramePr>
            <a:graphicFrameLocks noChangeAspect="1"/>
          </p:cNvGraphicFramePr>
          <p:nvPr>
            <p:ph idx="4294967295"/>
          </p:nvPr>
        </p:nvGraphicFramePr>
        <p:xfrm>
          <a:off x="0" y="1443038"/>
          <a:ext cx="7772400" cy="5414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6" name="Bitmap Image" r:id="rId3" imgW="6954221" imgH="4847619" progId="Paint.Picture">
                  <p:embed/>
                </p:oleObj>
              </mc:Choice>
              <mc:Fallback>
                <p:oleObj name="Bitmap Image" r:id="rId3" imgW="6954221" imgH="484761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43038"/>
                        <a:ext cx="7772400" cy="5414962"/>
                      </a:xfrm>
                      <a:prstGeom prst="rect">
                        <a:avLst/>
                      </a:prstGeom>
                      <a:noFill/>
                      <a:ln w="57150" cap="flat">
                        <a:solidFill>
                          <a:schemeClr val="tx1"/>
                        </a:solidFill>
                        <a:prstDash val="solid"/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703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2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>
            <a:normAutofit fontScale="90000"/>
          </a:bodyPr>
          <a:lstStyle/>
          <a:p>
            <a:r>
              <a:rPr lang="el-GR" altLang="en-US" sz="4000" b="1"/>
              <a:t>Ανίχνευση διαγονιδιακών οργανισμών</a:t>
            </a:r>
          </a:p>
        </p:txBody>
      </p:sp>
      <p:sp>
        <p:nvSpPr>
          <p:cNvPr id="435203" name="Rectangle 3"/>
          <p:cNvSpPr>
            <a:spLocks noChangeArrowheads="1"/>
          </p:cNvSpPr>
          <p:nvPr/>
        </p:nvSpPr>
        <p:spPr bwMode="auto">
          <a:xfrm>
            <a:off x="609600" y="5334000"/>
            <a:ext cx="3054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l-GR" altLang="en-US" sz="1800" b="1">
                <a:solidFill>
                  <a:schemeClr val="bg1"/>
                </a:solidFill>
              </a:rPr>
              <a:t>  Detection Limit (DL) </a:t>
            </a:r>
          </a:p>
          <a:p>
            <a:pPr algn="ctr"/>
            <a:r>
              <a:rPr lang="el-GR" altLang="en-US" sz="1800" b="1">
                <a:solidFill>
                  <a:schemeClr val="bg1"/>
                </a:solidFill>
              </a:rPr>
              <a:t> Quantification Limit (QL)  </a:t>
            </a:r>
          </a:p>
        </p:txBody>
      </p:sp>
      <p:pic>
        <p:nvPicPr>
          <p:cNvPr id="435204" name="Picture 4" descr="hilod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286000"/>
            <a:ext cx="4800600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5205" name="Picture 5" descr="gmotesting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362200"/>
            <a:ext cx="2062163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071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>
            <a:normAutofit fontScale="90000"/>
          </a:bodyPr>
          <a:lstStyle/>
          <a:p>
            <a:r>
              <a:rPr lang="el-GR" altLang="en-US" b="1"/>
              <a:t>Ποιοτικός έλεγχος στην βιομηχανία </a:t>
            </a:r>
          </a:p>
        </p:txBody>
      </p:sp>
      <p:sp>
        <p:nvSpPr>
          <p:cNvPr id="436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3657600" cy="4271963"/>
          </a:xfrm>
        </p:spPr>
        <p:txBody>
          <a:bodyPr/>
          <a:lstStyle/>
          <a:p>
            <a:pPr algn="just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l-GR" altLang="en-US" sz="2400" b="1">
                <a:solidFill>
                  <a:schemeClr val="bg1"/>
                </a:solidFill>
              </a:rPr>
              <a:t>    Κυτταρική Θεραπεία</a:t>
            </a:r>
            <a:r>
              <a:rPr lang="el-GR" altLang="en-US" sz="2400">
                <a:solidFill>
                  <a:schemeClr val="bg1"/>
                </a:solidFill>
              </a:rPr>
              <a:t> – </a:t>
            </a:r>
          </a:p>
          <a:p>
            <a:pPr algn="just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l-GR" altLang="en-US" sz="2400">
                <a:solidFill>
                  <a:schemeClr val="bg1"/>
                </a:solidFill>
              </a:rPr>
              <a:t>    Χρήση ζωντανών κυττάρων και ιστών </a:t>
            </a:r>
            <a:r>
              <a:rPr lang="el-GR" altLang="en-US" sz="2400" b="1">
                <a:solidFill>
                  <a:schemeClr val="bg1"/>
                </a:solidFill>
              </a:rPr>
              <a:t>εμβρυϊκής</a:t>
            </a:r>
            <a:r>
              <a:rPr lang="el-GR" altLang="en-US" sz="2400">
                <a:solidFill>
                  <a:schemeClr val="bg1"/>
                </a:solidFill>
              </a:rPr>
              <a:t> (μικρότερη των 10 εβδομάδων) ή </a:t>
            </a:r>
            <a:r>
              <a:rPr lang="el-GR" altLang="en-US" sz="2400" b="1">
                <a:solidFill>
                  <a:schemeClr val="bg1"/>
                </a:solidFill>
              </a:rPr>
              <a:t>νεογνικής</a:t>
            </a:r>
            <a:r>
              <a:rPr lang="el-GR" altLang="en-US" sz="2400">
                <a:solidFill>
                  <a:schemeClr val="bg1"/>
                </a:solidFill>
              </a:rPr>
              <a:t> (μεγαλύτερης των 10 εβδομάδων)</a:t>
            </a:r>
          </a:p>
          <a:p>
            <a:pPr algn="just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l-GR" altLang="en-US" sz="2400">
                <a:solidFill>
                  <a:schemeClr val="bg1"/>
                </a:solidFill>
              </a:rPr>
              <a:t>    προέλευσης. </a:t>
            </a:r>
            <a:endParaRPr lang="el-GR" altLang="en-US" sz="2400"/>
          </a:p>
        </p:txBody>
      </p:sp>
      <p:pic>
        <p:nvPicPr>
          <p:cNvPr id="436228" name="Picture 4" descr="ha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057400"/>
            <a:ext cx="4724400" cy="3176588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62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81000"/>
            <a:ext cx="8229600" cy="1139825"/>
          </a:xfrm>
        </p:spPr>
        <p:txBody>
          <a:bodyPr/>
          <a:lstStyle/>
          <a:p>
            <a:r>
              <a:rPr lang="el-GR" altLang="en-US" sz="3200"/>
              <a:t>1958 – Ο </a:t>
            </a:r>
            <a:r>
              <a:rPr lang="en-GB" altLang="en-US" sz="3200"/>
              <a:t>F.Crick </a:t>
            </a:r>
            <a:r>
              <a:rPr lang="el-GR" altLang="en-US" sz="3200"/>
              <a:t>διατυπώνει το κεντρικό δόγμα της μοριακής βιολογίας.  </a:t>
            </a:r>
            <a:endParaRPr lang="en-US" altLang="en-US" sz="3200"/>
          </a:p>
        </p:txBody>
      </p:sp>
      <p:pic>
        <p:nvPicPr>
          <p:cNvPr id="230407" name="Picture 7"/>
          <p:cNvPicPr>
            <a:picLocks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1809750"/>
            <a:ext cx="4267200" cy="4040188"/>
          </a:xfrm>
          <a:noFill/>
          <a:ln w="34925">
            <a:solidFill>
              <a:schemeClr val="accent1"/>
            </a:solidFill>
            <a:miter lim="800000"/>
            <a:headEnd/>
            <a:tailEnd/>
          </a:ln>
        </p:spPr>
      </p:pic>
      <p:grpSp>
        <p:nvGrpSpPr>
          <p:cNvPr id="230408" name="Group 8"/>
          <p:cNvGrpSpPr>
            <a:grpSpLocks/>
          </p:cNvGrpSpPr>
          <p:nvPr/>
        </p:nvGrpSpPr>
        <p:grpSpPr bwMode="auto">
          <a:xfrm>
            <a:off x="0" y="2041525"/>
            <a:ext cx="8758238" cy="4816475"/>
            <a:chOff x="0" y="1286"/>
            <a:chExt cx="5517" cy="3034"/>
          </a:xfrm>
        </p:grpSpPr>
        <p:sp>
          <p:nvSpPr>
            <p:cNvPr id="230409" name="AutoShape 9"/>
            <p:cNvSpPr>
              <a:spLocks noChangeArrowheads="1"/>
            </p:cNvSpPr>
            <p:nvPr/>
          </p:nvSpPr>
          <p:spPr bwMode="auto">
            <a:xfrm flipV="1">
              <a:off x="1248" y="2006"/>
              <a:ext cx="672" cy="1056"/>
            </a:xfrm>
            <a:prstGeom prst="curvedRightArrow">
              <a:avLst>
                <a:gd name="adj1" fmla="val 31429"/>
                <a:gd name="adj2" fmla="val 62857"/>
                <a:gd name="adj3" fmla="val 3333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30410" name="Text Box 10"/>
            <p:cNvSpPr txBox="1">
              <a:spLocks noChangeArrowheads="1"/>
            </p:cNvSpPr>
            <p:nvPr/>
          </p:nvSpPr>
          <p:spPr bwMode="auto">
            <a:xfrm>
              <a:off x="2112" y="1574"/>
              <a:ext cx="1157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en-US" sz="6000">
                  <a:latin typeface="Times New Roman" pitchFamily="18" charset="0"/>
                </a:rPr>
                <a:t>DNA</a:t>
              </a:r>
              <a:endParaRPr lang="en-US" altLang="en-US" sz="2400">
                <a:latin typeface="Times New Roman" pitchFamily="18" charset="0"/>
              </a:endParaRPr>
            </a:p>
          </p:txBody>
        </p:sp>
        <p:sp>
          <p:nvSpPr>
            <p:cNvPr id="230411" name="Rectangle 11"/>
            <p:cNvSpPr>
              <a:spLocks noChangeArrowheads="1"/>
            </p:cNvSpPr>
            <p:nvPr/>
          </p:nvSpPr>
          <p:spPr bwMode="auto">
            <a:xfrm>
              <a:off x="2160" y="2678"/>
              <a:ext cx="1130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en-US" sz="6000">
                  <a:solidFill>
                    <a:schemeClr val="bg1"/>
                  </a:solidFill>
                  <a:latin typeface="Times New Roman" pitchFamily="18" charset="0"/>
                </a:rPr>
                <a:t>RNA</a:t>
              </a:r>
            </a:p>
          </p:txBody>
        </p:sp>
        <p:sp>
          <p:nvSpPr>
            <p:cNvPr id="230412" name="Rectangle 12"/>
            <p:cNvSpPr>
              <a:spLocks noChangeArrowheads="1"/>
            </p:cNvSpPr>
            <p:nvPr/>
          </p:nvSpPr>
          <p:spPr bwMode="auto">
            <a:xfrm>
              <a:off x="2064" y="3686"/>
              <a:ext cx="2131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 altLang="en-US" sz="6000">
                  <a:solidFill>
                    <a:schemeClr val="bg1"/>
                  </a:solidFill>
                  <a:latin typeface="Times New Roman" pitchFamily="18" charset="0"/>
                </a:rPr>
                <a:t>Πρωτεΐνη </a:t>
              </a:r>
              <a:endParaRPr lang="en-US" altLang="en-US" sz="60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230413" name="Line 13"/>
            <p:cNvSpPr>
              <a:spLocks noChangeShapeType="1"/>
            </p:cNvSpPr>
            <p:nvPr/>
          </p:nvSpPr>
          <p:spPr bwMode="auto">
            <a:xfrm>
              <a:off x="2688" y="2294"/>
              <a:ext cx="0" cy="384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30414" name="Line 14"/>
            <p:cNvSpPr>
              <a:spLocks noChangeShapeType="1"/>
            </p:cNvSpPr>
            <p:nvPr/>
          </p:nvSpPr>
          <p:spPr bwMode="auto">
            <a:xfrm>
              <a:off x="2736" y="3350"/>
              <a:ext cx="0" cy="384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30415" name="Text Box 15"/>
            <p:cNvSpPr txBox="1">
              <a:spLocks noChangeArrowheads="1"/>
            </p:cNvSpPr>
            <p:nvPr/>
          </p:nvSpPr>
          <p:spPr bwMode="auto">
            <a:xfrm>
              <a:off x="3110" y="2258"/>
              <a:ext cx="141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 altLang="en-US" sz="3200">
                  <a:solidFill>
                    <a:schemeClr val="bg1"/>
                  </a:solidFill>
                  <a:latin typeface="Times New Roman" pitchFamily="18" charset="0"/>
                </a:rPr>
                <a:t>Μεταγραφή </a:t>
              </a:r>
              <a:endParaRPr lang="en-US" altLang="en-US" sz="24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230416" name="Text Box 16"/>
            <p:cNvSpPr txBox="1">
              <a:spLocks noChangeArrowheads="1"/>
            </p:cNvSpPr>
            <p:nvPr/>
          </p:nvSpPr>
          <p:spPr bwMode="auto">
            <a:xfrm>
              <a:off x="3216" y="3336"/>
              <a:ext cx="137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 altLang="en-US" sz="3200">
                  <a:solidFill>
                    <a:schemeClr val="bg1"/>
                  </a:solidFill>
                  <a:latin typeface="Times New Roman" pitchFamily="18" charset="0"/>
                </a:rPr>
                <a:t>Μετάφραση</a:t>
              </a:r>
              <a:endParaRPr lang="en-US" altLang="en-US" sz="24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230417" name="Rectangle 17"/>
            <p:cNvSpPr>
              <a:spLocks noChangeArrowheads="1"/>
            </p:cNvSpPr>
            <p:nvPr/>
          </p:nvSpPr>
          <p:spPr bwMode="auto">
            <a:xfrm>
              <a:off x="0" y="2256"/>
              <a:ext cx="1266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l-GR" altLang="en-US">
                  <a:solidFill>
                    <a:schemeClr val="bg1"/>
                  </a:solidFill>
                  <a:latin typeface="Times New Roman" pitchFamily="18" charset="0"/>
                </a:rPr>
                <a:t> Αντίστροφη</a:t>
              </a:r>
            </a:p>
            <a:p>
              <a:pPr algn="ctr" eaLnBrk="0" hangingPunct="0"/>
              <a:r>
                <a:rPr lang="el-GR" altLang="en-US">
                  <a:solidFill>
                    <a:schemeClr val="bg1"/>
                  </a:solidFill>
                  <a:latin typeface="Times New Roman" pitchFamily="18" charset="0"/>
                </a:rPr>
                <a:t>Μεταγραφή</a:t>
              </a:r>
              <a:endParaRPr lang="en-US" altLang="en-US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230418" name="AutoShape 18"/>
            <p:cNvSpPr>
              <a:spLocks noChangeArrowheads="1"/>
            </p:cNvSpPr>
            <p:nvPr/>
          </p:nvSpPr>
          <p:spPr bwMode="auto">
            <a:xfrm>
              <a:off x="3312" y="1670"/>
              <a:ext cx="1056" cy="480"/>
            </a:xfrm>
            <a:prstGeom prst="curvedLeftArrow">
              <a:avLst>
                <a:gd name="adj1" fmla="val 20000"/>
                <a:gd name="adj2" fmla="val 40000"/>
                <a:gd name="adj3" fmla="val 7333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30419" name="Text Box 19"/>
            <p:cNvSpPr txBox="1">
              <a:spLocks noChangeArrowheads="1"/>
            </p:cNvSpPr>
            <p:nvPr/>
          </p:nvSpPr>
          <p:spPr bwMode="auto">
            <a:xfrm>
              <a:off x="4271" y="1286"/>
              <a:ext cx="124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 altLang="en-US" sz="3200">
                  <a:latin typeface="Times New Roman" pitchFamily="18" charset="0"/>
                </a:rPr>
                <a:t>Αντιγραφή</a:t>
              </a:r>
              <a:endParaRPr lang="en-US" altLang="en-US" sz="2400"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69444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/>
          <a:lstStyle/>
          <a:p>
            <a:r>
              <a:rPr lang="el-GR" altLang="en-US"/>
              <a:t>Αντιγραφή </a:t>
            </a:r>
            <a:r>
              <a:rPr lang="en-US" altLang="en-US"/>
              <a:t>DNA</a:t>
            </a:r>
            <a:endParaRPr lang="en-GB" altLang="en-US"/>
          </a:p>
        </p:txBody>
      </p:sp>
      <p:pic>
        <p:nvPicPr>
          <p:cNvPr id="229380" name="Picture 4"/>
          <p:cNvPicPr>
            <a:picLocks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57400"/>
            <a:ext cx="7315200" cy="4027488"/>
          </a:xfrm>
          <a:solidFill>
            <a:schemeClr val="accent2">
              <a:alpha val="75000"/>
            </a:schemeClr>
          </a:solidFill>
          <a:ln w="34925">
            <a:solidFill>
              <a:schemeClr val="hlink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9521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7200"/>
            <a:ext cx="8229600" cy="1139825"/>
          </a:xfrm>
        </p:spPr>
        <p:txBody>
          <a:bodyPr>
            <a:normAutofit fontScale="90000"/>
          </a:bodyPr>
          <a:lstStyle/>
          <a:p>
            <a:r>
              <a:rPr lang="el-GR" altLang="en-US" sz="3600"/>
              <a:t>1958 – Ο </a:t>
            </a:r>
            <a:r>
              <a:rPr lang="en-GB" altLang="en-US" sz="3600"/>
              <a:t>F.Crick </a:t>
            </a:r>
            <a:r>
              <a:rPr lang="el-GR" altLang="en-US" sz="3600"/>
              <a:t>διατυπώνει το κεντρικό δόγμα της μοριακής βιολογίας.  </a:t>
            </a:r>
            <a:endParaRPr lang="en-US" altLang="en-US" sz="3600"/>
          </a:p>
        </p:txBody>
      </p:sp>
      <p:pic>
        <p:nvPicPr>
          <p:cNvPr id="333827" name="Picture 3"/>
          <p:cNvPicPr>
            <a:picLocks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1809750"/>
            <a:ext cx="4267200" cy="4040188"/>
          </a:xfrm>
          <a:noFill/>
          <a:ln w="34925">
            <a:solidFill>
              <a:schemeClr val="accent1"/>
            </a:solidFill>
            <a:miter lim="800000"/>
            <a:headEnd/>
            <a:tailEnd/>
          </a:ln>
        </p:spPr>
      </p:pic>
      <p:grpSp>
        <p:nvGrpSpPr>
          <p:cNvPr id="333828" name="Group 4"/>
          <p:cNvGrpSpPr>
            <a:grpSpLocks/>
          </p:cNvGrpSpPr>
          <p:nvPr/>
        </p:nvGrpSpPr>
        <p:grpSpPr bwMode="auto">
          <a:xfrm>
            <a:off x="0" y="2041525"/>
            <a:ext cx="8758238" cy="4816475"/>
            <a:chOff x="0" y="1286"/>
            <a:chExt cx="5517" cy="3034"/>
          </a:xfrm>
        </p:grpSpPr>
        <p:sp>
          <p:nvSpPr>
            <p:cNvPr id="333829" name="AutoShape 5"/>
            <p:cNvSpPr>
              <a:spLocks noChangeArrowheads="1"/>
            </p:cNvSpPr>
            <p:nvPr/>
          </p:nvSpPr>
          <p:spPr bwMode="auto">
            <a:xfrm flipV="1">
              <a:off x="1248" y="2006"/>
              <a:ext cx="672" cy="1056"/>
            </a:xfrm>
            <a:prstGeom prst="curvedRightArrow">
              <a:avLst>
                <a:gd name="adj1" fmla="val 31429"/>
                <a:gd name="adj2" fmla="val 62857"/>
                <a:gd name="adj3" fmla="val 3333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33830" name="Text Box 6"/>
            <p:cNvSpPr txBox="1">
              <a:spLocks noChangeArrowheads="1"/>
            </p:cNvSpPr>
            <p:nvPr/>
          </p:nvSpPr>
          <p:spPr bwMode="auto">
            <a:xfrm>
              <a:off x="2112" y="1574"/>
              <a:ext cx="1157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en-US" sz="6000">
                  <a:solidFill>
                    <a:schemeClr val="bg1"/>
                  </a:solidFill>
                  <a:latin typeface="Times New Roman" pitchFamily="18" charset="0"/>
                </a:rPr>
                <a:t>DNA</a:t>
              </a:r>
              <a:endParaRPr lang="en-US" altLang="en-US" sz="24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333831" name="Rectangle 7"/>
            <p:cNvSpPr>
              <a:spLocks noChangeArrowheads="1"/>
            </p:cNvSpPr>
            <p:nvPr/>
          </p:nvSpPr>
          <p:spPr bwMode="auto">
            <a:xfrm>
              <a:off x="2160" y="2678"/>
              <a:ext cx="1130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en-US" sz="6000">
                  <a:latin typeface="Times New Roman" pitchFamily="18" charset="0"/>
                </a:rPr>
                <a:t>RNA</a:t>
              </a:r>
            </a:p>
          </p:txBody>
        </p:sp>
        <p:sp>
          <p:nvSpPr>
            <p:cNvPr id="333832" name="Rectangle 8"/>
            <p:cNvSpPr>
              <a:spLocks noChangeArrowheads="1"/>
            </p:cNvSpPr>
            <p:nvPr/>
          </p:nvSpPr>
          <p:spPr bwMode="auto">
            <a:xfrm>
              <a:off x="2064" y="3686"/>
              <a:ext cx="2131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 altLang="en-US" sz="6000">
                  <a:solidFill>
                    <a:schemeClr val="bg1"/>
                  </a:solidFill>
                  <a:latin typeface="Times New Roman" pitchFamily="18" charset="0"/>
                </a:rPr>
                <a:t>Πρωτεΐνη </a:t>
              </a:r>
              <a:endParaRPr lang="en-US" altLang="en-US" sz="60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333833" name="Line 9"/>
            <p:cNvSpPr>
              <a:spLocks noChangeShapeType="1"/>
            </p:cNvSpPr>
            <p:nvPr/>
          </p:nvSpPr>
          <p:spPr bwMode="auto">
            <a:xfrm>
              <a:off x="2688" y="2294"/>
              <a:ext cx="0" cy="384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33834" name="Line 10"/>
            <p:cNvSpPr>
              <a:spLocks noChangeShapeType="1"/>
            </p:cNvSpPr>
            <p:nvPr/>
          </p:nvSpPr>
          <p:spPr bwMode="auto">
            <a:xfrm>
              <a:off x="2736" y="3350"/>
              <a:ext cx="0" cy="384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33835" name="Text Box 11"/>
            <p:cNvSpPr txBox="1">
              <a:spLocks noChangeArrowheads="1"/>
            </p:cNvSpPr>
            <p:nvPr/>
          </p:nvSpPr>
          <p:spPr bwMode="auto">
            <a:xfrm>
              <a:off x="3110" y="2258"/>
              <a:ext cx="141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 altLang="en-US" sz="3200">
                  <a:latin typeface="Times New Roman" pitchFamily="18" charset="0"/>
                </a:rPr>
                <a:t>Μεταγραφή </a:t>
              </a:r>
              <a:endParaRPr lang="en-US" altLang="en-US" sz="2400">
                <a:latin typeface="Times New Roman" pitchFamily="18" charset="0"/>
              </a:endParaRPr>
            </a:p>
          </p:txBody>
        </p:sp>
        <p:sp>
          <p:nvSpPr>
            <p:cNvPr id="333836" name="Text Box 12"/>
            <p:cNvSpPr txBox="1">
              <a:spLocks noChangeArrowheads="1"/>
            </p:cNvSpPr>
            <p:nvPr/>
          </p:nvSpPr>
          <p:spPr bwMode="auto">
            <a:xfrm>
              <a:off x="3216" y="3336"/>
              <a:ext cx="137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 altLang="en-US" sz="3200">
                  <a:solidFill>
                    <a:schemeClr val="bg1"/>
                  </a:solidFill>
                  <a:latin typeface="Times New Roman" pitchFamily="18" charset="0"/>
                </a:rPr>
                <a:t>Μετάφραση</a:t>
              </a:r>
              <a:endParaRPr lang="en-US" altLang="en-US" sz="24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333837" name="Rectangle 13"/>
            <p:cNvSpPr>
              <a:spLocks noChangeArrowheads="1"/>
            </p:cNvSpPr>
            <p:nvPr/>
          </p:nvSpPr>
          <p:spPr bwMode="auto">
            <a:xfrm>
              <a:off x="0" y="2256"/>
              <a:ext cx="1266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l-GR" altLang="en-US">
                  <a:solidFill>
                    <a:schemeClr val="bg1"/>
                  </a:solidFill>
                  <a:latin typeface="Times New Roman" pitchFamily="18" charset="0"/>
                </a:rPr>
                <a:t> Αντίστροφη</a:t>
              </a:r>
            </a:p>
            <a:p>
              <a:pPr algn="ctr" eaLnBrk="0" hangingPunct="0"/>
              <a:r>
                <a:rPr lang="el-GR" altLang="en-US">
                  <a:solidFill>
                    <a:schemeClr val="bg1"/>
                  </a:solidFill>
                  <a:latin typeface="Times New Roman" pitchFamily="18" charset="0"/>
                </a:rPr>
                <a:t>Μεταγραφή</a:t>
              </a:r>
              <a:endParaRPr lang="en-US" altLang="en-US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333838" name="AutoShape 14"/>
            <p:cNvSpPr>
              <a:spLocks noChangeArrowheads="1"/>
            </p:cNvSpPr>
            <p:nvPr/>
          </p:nvSpPr>
          <p:spPr bwMode="auto">
            <a:xfrm>
              <a:off x="3312" y="1670"/>
              <a:ext cx="1056" cy="480"/>
            </a:xfrm>
            <a:prstGeom prst="curvedLeftArrow">
              <a:avLst>
                <a:gd name="adj1" fmla="val 20000"/>
                <a:gd name="adj2" fmla="val 40000"/>
                <a:gd name="adj3" fmla="val 7333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33839" name="Text Box 15"/>
            <p:cNvSpPr txBox="1">
              <a:spLocks noChangeArrowheads="1"/>
            </p:cNvSpPr>
            <p:nvPr/>
          </p:nvSpPr>
          <p:spPr bwMode="auto">
            <a:xfrm>
              <a:off x="4271" y="1286"/>
              <a:ext cx="124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 altLang="en-US" sz="3200">
                  <a:solidFill>
                    <a:schemeClr val="bg1"/>
                  </a:solidFill>
                  <a:latin typeface="Times New Roman" pitchFamily="18" charset="0"/>
                </a:rPr>
                <a:t>Αντιγραφή</a:t>
              </a:r>
              <a:endParaRPr lang="en-US" altLang="en-US" sz="24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88336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52400" y="2133600"/>
            <a:ext cx="7772400" cy="2127250"/>
          </a:xfrm>
        </p:spPr>
        <p:txBody>
          <a:bodyPr/>
          <a:lstStyle/>
          <a:p>
            <a:r>
              <a:rPr lang="el-GR" altLang="en-US" b="1" dirty="0"/>
              <a:t>ΠΟΛΛΑΠΛΑΣΙΑΣΜΟΣ </a:t>
            </a:r>
            <a:br>
              <a:rPr lang="el-GR" altLang="en-US" b="1" dirty="0"/>
            </a:br>
            <a:r>
              <a:rPr lang="el-GR" altLang="en-US" b="1" dirty="0"/>
              <a:t>ΤΟΥ </a:t>
            </a:r>
            <a:r>
              <a:rPr lang="en-US" altLang="en-US" b="1" dirty="0"/>
              <a:t>DNA</a:t>
            </a:r>
            <a:endParaRPr lang="el-GR" altLang="en-US" b="1" dirty="0"/>
          </a:p>
        </p:txBody>
      </p:sp>
    </p:spTree>
    <p:extLst>
      <p:ext uri="{BB962C8B-B14F-4D97-AF65-F5344CB8AC3E}">
        <p14:creationId xmlns:p14="http://schemas.microsoft.com/office/powerpoint/2010/main" val="193630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Text Box 2"/>
          <p:cNvSpPr txBox="1">
            <a:spLocks noChangeArrowheads="1"/>
          </p:cNvSpPr>
          <p:nvPr/>
        </p:nvSpPr>
        <p:spPr bwMode="auto">
          <a:xfrm>
            <a:off x="0" y="1371600"/>
            <a:ext cx="5372100" cy="3725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altLang="en-US">
                <a:solidFill>
                  <a:srgbClr val="FFFF00"/>
                </a:solidFill>
                <a:cs typeface="Times New Roman" pitchFamily="18" charset="0"/>
              </a:rPr>
              <a:t>Απλή</a:t>
            </a:r>
          </a:p>
          <a:p>
            <a:pPr algn="ctr">
              <a:spcBef>
                <a:spcPct val="50000"/>
              </a:spcBef>
            </a:pPr>
            <a:r>
              <a:rPr lang="el-GR" altLang="en-US">
                <a:solidFill>
                  <a:srgbClr val="FFFF00"/>
                </a:solidFill>
                <a:cs typeface="Times New Roman" pitchFamily="18" charset="0"/>
              </a:rPr>
              <a:t>Γρήγορη </a:t>
            </a:r>
          </a:p>
          <a:p>
            <a:pPr algn="ctr">
              <a:spcBef>
                <a:spcPct val="50000"/>
              </a:spcBef>
            </a:pPr>
            <a:r>
              <a:rPr lang="el-GR" altLang="en-US">
                <a:solidFill>
                  <a:srgbClr val="FFFF00"/>
                </a:solidFill>
                <a:cs typeface="Times New Roman" pitchFamily="18" charset="0"/>
              </a:rPr>
              <a:t>Ακριβής </a:t>
            </a:r>
          </a:p>
          <a:p>
            <a:pPr algn="ctr">
              <a:spcBef>
                <a:spcPct val="50000"/>
              </a:spcBef>
            </a:pPr>
            <a:r>
              <a:rPr lang="en-GB" altLang="en-US" i="1">
                <a:solidFill>
                  <a:srgbClr val="FFFF00"/>
                </a:solidFill>
                <a:latin typeface="Verdana" pitchFamily="34" charset="0"/>
                <a:cs typeface="Times New Roman" pitchFamily="18" charset="0"/>
              </a:rPr>
              <a:t>in vitro </a:t>
            </a:r>
            <a:r>
              <a:rPr lang="el-GR" altLang="en-US">
                <a:solidFill>
                  <a:srgbClr val="FFFF00"/>
                </a:solidFill>
                <a:cs typeface="Times New Roman" pitchFamily="18" charset="0"/>
              </a:rPr>
              <a:t>μέθοδος </a:t>
            </a:r>
          </a:p>
          <a:p>
            <a:pPr algn="ctr">
              <a:spcBef>
                <a:spcPct val="50000"/>
              </a:spcBef>
            </a:pPr>
            <a:r>
              <a:rPr lang="el-GR" altLang="en-US">
                <a:solidFill>
                  <a:srgbClr val="FFFF00"/>
                </a:solidFill>
                <a:cs typeface="Times New Roman" pitchFamily="18" charset="0"/>
              </a:rPr>
              <a:t>για τον επιλεκτικό </a:t>
            </a:r>
          </a:p>
          <a:p>
            <a:pPr algn="ctr">
              <a:spcBef>
                <a:spcPct val="50000"/>
              </a:spcBef>
            </a:pPr>
            <a:r>
              <a:rPr lang="el-GR" altLang="en-US">
                <a:solidFill>
                  <a:srgbClr val="FFFF00"/>
                </a:solidFill>
                <a:cs typeface="Times New Roman" pitchFamily="18" charset="0"/>
              </a:rPr>
              <a:t>πολλαπλασιασμό </a:t>
            </a:r>
            <a:r>
              <a:rPr lang="en-GB" altLang="en-US">
                <a:solidFill>
                  <a:srgbClr val="FFFF00"/>
                </a:solidFill>
                <a:latin typeface="Verdana" pitchFamily="34" charset="0"/>
                <a:cs typeface="Times New Roman" pitchFamily="18" charset="0"/>
              </a:rPr>
              <a:t>DNA</a:t>
            </a:r>
            <a:r>
              <a:rPr lang="el-GR" altLang="en-US">
                <a:solidFill>
                  <a:srgbClr val="FFFF00"/>
                </a:solidFill>
                <a:cs typeface="Times New Roman" pitchFamily="18" charset="0"/>
              </a:rPr>
              <a:t> ή </a:t>
            </a:r>
            <a:r>
              <a:rPr lang="en-GB" altLang="en-US">
                <a:solidFill>
                  <a:srgbClr val="FFFF00"/>
                </a:solidFill>
                <a:latin typeface="Verdana" pitchFamily="34" charset="0"/>
                <a:cs typeface="Times New Roman" pitchFamily="18" charset="0"/>
              </a:rPr>
              <a:t>RNA</a:t>
            </a:r>
            <a:endParaRPr lang="el-GR" altLang="en-US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420867" name="Text Box 3"/>
          <p:cNvSpPr txBox="1">
            <a:spLocks noChangeArrowheads="1"/>
          </p:cNvSpPr>
          <p:nvPr/>
        </p:nvSpPr>
        <p:spPr bwMode="auto">
          <a:xfrm>
            <a:off x="1295400" y="533400"/>
            <a:ext cx="632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altLang="en-US" sz="2400" b="1">
                <a:solidFill>
                  <a:srgbClr val="FFFF00"/>
                </a:solidFill>
                <a:latin typeface="Verdana" pitchFamily="34" charset="0"/>
              </a:rPr>
              <a:t>ΤΙ ΕΙΝΑΙ Η </a:t>
            </a:r>
            <a:r>
              <a:rPr lang="en-GB" altLang="en-US" sz="2400" b="1">
                <a:solidFill>
                  <a:srgbClr val="FFFF00"/>
                </a:solidFill>
                <a:latin typeface="Verdana" pitchFamily="34" charset="0"/>
              </a:rPr>
              <a:t>PCR;</a:t>
            </a:r>
          </a:p>
        </p:txBody>
      </p:sp>
      <p:pic>
        <p:nvPicPr>
          <p:cNvPr id="420868" name="Picture 4" descr="mull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371600"/>
            <a:ext cx="3213100" cy="376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0869" name="Rectangle 5"/>
          <p:cNvSpPr>
            <a:spLocks noChangeArrowheads="1"/>
          </p:cNvSpPr>
          <p:nvPr/>
        </p:nvSpPr>
        <p:spPr bwMode="auto">
          <a:xfrm>
            <a:off x="-30163" y="5334000"/>
            <a:ext cx="917416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altLang="en-US" sz="2400">
                <a:solidFill>
                  <a:schemeClr val="bg1"/>
                </a:solidFill>
                <a:latin typeface="Times New Roman" pitchFamily="18" charset="0"/>
              </a:rPr>
              <a:t>Mullis, K.B. (1990) The unusual origin of the polymerase chain reaction. </a:t>
            </a:r>
            <a:endParaRPr lang="el-GR" altLang="en-US" sz="2400">
              <a:solidFill>
                <a:schemeClr val="bg1"/>
              </a:solidFill>
              <a:latin typeface="Times New Roman" pitchFamily="18" charset="0"/>
            </a:endParaRPr>
          </a:p>
          <a:p>
            <a:pPr algn="ctr"/>
            <a:r>
              <a:rPr lang="en-GB" altLang="en-US" sz="2400" i="1">
                <a:solidFill>
                  <a:schemeClr val="bg1"/>
                </a:solidFill>
                <a:latin typeface="Times New Roman" pitchFamily="18" charset="0"/>
              </a:rPr>
              <a:t>Scientific American</a:t>
            </a:r>
            <a:r>
              <a:rPr lang="en-GB" altLang="en-US" sz="2400">
                <a:solidFill>
                  <a:schemeClr val="bg1"/>
                </a:solidFill>
                <a:latin typeface="Times New Roman" pitchFamily="18" charset="0"/>
              </a:rPr>
              <a:t>. 262 (</a:t>
            </a:r>
            <a:r>
              <a:rPr lang="en-GB" altLang="en-US" sz="2400" b="1">
                <a:solidFill>
                  <a:schemeClr val="bg1"/>
                </a:solidFill>
                <a:latin typeface="Times New Roman" pitchFamily="18" charset="0"/>
              </a:rPr>
              <a:t>4</a:t>
            </a:r>
            <a:r>
              <a:rPr lang="en-GB" altLang="en-US" sz="2400">
                <a:solidFill>
                  <a:schemeClr val="bg1"/>
                </a:solidFill>
                <a:latin typeface="Times New Roman" pitchFamily="18" charset="0"/>
              </a:rPr>
              <a:t>) 56-65.</a:t>
            </a:r>
            <a:endParaRPr lang="el-GR" alt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38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866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228600" y="228600"/>
            <a:ext cx="7772400" cy="1143000"/>
          </a:xfrm>
        </p:spPr>
        <p:txBody>
          <a:bodyPr/>
          <a:lstStyle/>
          <a:p>
            <a:r>
              <a:rPr lang="el-GR" altLang="en-US" dirty="0">
                <a:latin typeface="Verdana" pitchFamily="34" charset="0"/>
              </a:rPr>
              <a:t>Η ΑΝΑΚΑΛΥΨΗ ΤΗΣ </a:t>
            </a:r>
            <a:r>
              <a:rPr lang="en-GB" altLang="en-US" dirty="0">
                <a:latin typeface="Verdana" pitchFamily="34" charset="0"/>
              </a:rPr>
              <a:t>PCR</a:t>
            </a:r>
          </a:p>
        </p:txBody>
      </p:sp>
      <p:sp>
        <p:nvSpPr>
          <p:cNvPr id="42189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3952875" cy="41957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n-US" sz="2400">
                <a:solidFill>
                  <a:schemeClr val="bg1"/>
                </a:solidFill>
              </a:rPr>
              <a:t>Εφευρέθηκε από τον </a:t>
            </a:r>
            <a:r>
              <a:rPr lang="en-GB" altLang="en-US" sz="2400">
                <a:solidFill>
                  <a:schemeClr val="bg1"/>
                </a:solidFill>
              </a:rPr>
              <a:t>Kary Mullis </a:t>
            </a:r>
            <a:r>
              <a:rPr lang="el-GR" altLang="en-US" sz="2400">
                <a:solidFill>
                  <a:schemeClr val="bg1"/>
                </a:solidFill>
              </a:rPr>
              <a:t>το </a:t>
            </a:r>
            <a:r>
              <a:rPr lang="en-GB" altLang="en-US" sz="2400">
                <a:solidFill>
                  <a:schemeClr val="bg1"/>
                </a:solidFill>
              </a:rPr>
              <a:t>1983.</a:t>
            </a:r>
          </a:p>
          <a:p>
            <a:pPr>
              <a:lnSpc>
                <a:spcPct val="90000"/>
              </a:lnSpc>
            </a:pPr>
            <a:r>
              <a:rPr lang="el-GR" altLang="en-US" sz="2400">
                <a:solidFill>
                  <a:schemeClr val="bg1"/>
                </a:solidFill>
              </a:rPr>
              <a:t>Πρώτη δημοσίευση έγινε το </a:t>
            </a:r>
            <a:r>
              <a:rPr lang="en-GB" altLang="en-US" sz="2400">
                <a:solidFill>
                  <a:schemeClr val="bg1"/>
                </a:solidFill>
              </a:rPr>
              <a:t>1985.</a:t>
            </a:r>
          </a:p>
          <a:p>
            <a:pPr>
              <a:lnSpc>
                <a:spcPct val="90000"/>
              </a:lnSpc>
            </a:pPr>
            <a:r>
              <a:rPr lang="el-GR" altLang="en-US" sz="2400">
                <a:solidFill>
                  <a:schemeClr val="bg1"/>
                </a:solidFill>
              </a:rPr>
              <a:t>Απονεμήθηκε το βραβείο </a:t>
            </a:r>
            <a:r>
              <a:rPr lang="en-GB" altLang="en-US" sz="2400">
                <a:solidFill>
                  <a:schemeClr val="bg1"/>
                </a:solidFill>
              </a:rPr>
              <a:t>Nobel </a:t>
            </a:r>
            <a:r>
              <a:rPr lang="el-GR" altLang="en-US" sz="2400">
                <a:solidFill>
                  <a:schemeClr val="bg1"/>
                </a:solidFill>
              </a:rPr>
              <a:t>Χημείας το </a:t>
            </a:r>
            <a:r>
              <a:rPr lang="en-GB" altLang="en-US" sz="2400">
                <a:solidFill>
                  <a:schemeClr val="bg1"/>
                </a:solidFill>
              </a:rPr>
              <a:t>1993.</a:t>
            </a:r>
          </a:p>
        </p:txBody>
      </p:sp>
      <p:pic>
        <p:nvPicPr>
          <p:cNvPr id="421892" name="Picture 4" descr="Mullis Nobel Priz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362200"/>
            <a:ext cx="3962400" cy="304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07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9144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l-GR" altLang="en-US" sz="3600">
                <a:latin typeface="Verdana" pitchFamily="34" charset="0"/>
              </a:rPr>
              <a:t>«ΜΟΡΙΑΚΕΣ ΦΩΤ</a:t>
            </a:r>
            <a:r>
              <a:rPr lang="en-US" altLang="en-US" sz="3600">
                <a:latin typeface="Verdana" pitchFamily="34" charset="0"/>
              </a:rPr>
              <a:t>OT</a:t>
            </a:r>
            <a:r>
              <a:rPr lang="el-GR" altLang="en-US" sz="3600">
                <a:latin typeface="Verdana" pitchFamily="34" charset="0"/>
              </a:rPr>
              <a:t>ΥΠΙΚΕΣ» ΣΥΣΚΕΥΕΣ</a:t>
            </a:r>
          </a:p>
        </p:txBody>
      </p:sp>
      <p:pic>
        <p:nvPicPr>
          <p:cNvPr id="422915" name="Picture 3" descr="dna_eng"/>
          <p:cNvPicPr>
            <a:picLocks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201988"/>
            <a:ext cx="3581400" cy="2795587"/>
          </a:xfrm>
          <a:noFill/>
          <a:ln w="952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22916" name="Picture 4" descr="2215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42025" y="2667000"/>
            <a:ext cx="3101975" cy="3560763"/>
          </a:xfrm>
          <a:noFill/>
          <a:ln w="730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629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2422</TotalTime>
  <Words>282</Words>
  <Application>Microsoft Office PowerPoint</Application>
  <PresentationFormat>On-screen Show (4:3)</PresentationFormat>
  <Paragraphs>89</Paragraphs>
  <Slides>22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Custom Design</vt:lpstr>
      <vt:lpstr>Apex</vt:lpstr>
      <vt:lpstr>Εικόνα bitmap</vt:lpstr>
      <vt:lpstr>Bitmap Image</vt:lpstr>
      <vt:lpstr>ΑΝΤΙΓΡΑΦΗ DNA</vt:lpstr>
      <vt:lpstr>PowerPoint Presentation</vt:lpstr>
      <vt:lpstr>1958 – Ο F.Crick διατυπώνει το κεντρικό δόγμα της μοριακής βιολογίας.  </vt:lpstr>
      <vt:lpstr>Αντιγραφή DNA</vt:lpstr>
      <vt:lpstr>1958 – Ο F.Crick διατυπώνει το κεντρικό δόγμα της μοριακής βιολογίας.  </vt:lpstr>
      <vt:lpstr>ΠΟΛΛΑΠΛΑΣΙΑΣΜΟΣ  ΤΟΥ DNA</vt:lpstr>
      <vt:lpstr>PowerPoint Presentation</vt:lpstr>
      <vt:lpstr>Η ΑΝΑΚΑΛΥΨΗ ΤΗΣ PCR</vt:lpstr>
      <vt:lpstr>«ΜΟΡΙΑΚΕΣ ΦΩΤOTΥΠΙΚΕΣ» ΣΥΣΚΕΥΕΣ</vt:lpstr>
      <vt:lpstr>PowerPoint Presentation</vt:lpstr>
      <vt:lpstr>               ΣΧΗΜΑΤΙΚΗ ΠΑΡΟΥΣΙΑΣΗ ΤΗΣ PCR </vt:lpstr>
      <vt:lpstr>ΑΝΤΙΓΡΑΦΗ DNA</vt:lpstr>
      <vt:lpstr>ΠΟΣΟΙ ΚΥΚΛΟΙ; </vt:lpstr>
      <vt:lpstr>ΕΦΑΡΜΟΓΕΣ PCR</vt:lpstr>
      <vt:lpstr>PowerPoint Presentation</vt:lpstr>
      <vt:lpstr>Απομόνωση γονιδίων </vt:lpstr>
      <vt:lpstr>Διάγνωση μεταλλάξεων </vt:lpstr>
      <vt:lpstr>Δομική (τέστ) πατρότητας</vt:lpstr>
      <vt:lpstr>Ποσοτικές διαφορές στην έκφραση γονιδίων </vt:lpstr>
      <vt:lpstr>Διαφορική  Έκφραση Γονιδίων  </vt:lpstr>
      <vt:lpstr>Ανίχνευση διαγονιδιακών οργανισμών</vt:lpstr>
      <vt:lpstr>Ποιοτικός έλεγχος στην βιομηχανία 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RePack by Diakov</dc:creator>
  <cp:lastModifiedBy>RePack by Diakov</cp:lastModifiedBy>
  <cp:revision>32</cp:revision>
  <dcterms:created xsi:type="dcterms:W3CDTF">2019-09-23T06:45:51Z</dcterms:created>
  <dcterms:modified xsi:type="dcterms:W3CDTF">2020-11-10T19:49:44Z</dcterms:modified>
</cp:coreProperties>
</file>