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5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1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52" r:id="rId69"/>
    <p:sldId id="323" r:id="rId70"/>
    <p:sldId id="35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54" r:id="rId87"/>
    <p:sldId id="339" r:id="rId88"/>
    <p:sldId id="355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56" r:id="rId98"/>
    <p:sldId id="348" r:id="rId99"/>
    <p:sldId id="349" r:id="rId100"/>
    <p:sldId id="350" r:id="rId10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C02D-EB69-4EDC-A6D5-0F397B7F41DD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5F8E-1601-4D7C-AC0E-443FF03A18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4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el-GR" altLang="el-GR" noProof="0"/>
              <a:t>Στυλ κύριου τίτλου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l-GR" altLang="el-GR" noProof="0"/>
              <a:t>Στυλ κύριου υπότιτλου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1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2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0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21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5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5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F2919C-0589-4E10-A2E8-EFBB9BB50C13}" type="datetimeFigureOut">
              <a:rPr lang="el-GR" smtClean="0"/>
              <a:pPr/>
              <a:t>12/6/2025</a:t>
            </a:fld>
            <a:endParaRPr lang="el-G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l-G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611560" y="404664"/>
            <a:ext cx="7920880" cy="1728192"/>
          </a:xfrm>
        </p:spPr>
        <p:txBody>
          <a:bodyPr/>
          <a:lstStyle/>
          <a:p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>
                <a:solidFill>
                  <a:srgbClr val="FFFF00"/>
                </a:solidFill>
              </a:rPr>
              <a:t>: Ενδέκατο </a:t>
            </a:r>
            <a:r>
              <a:rPr lang="el-GR" dirty="0">
                <a:solidFill>
                  <a:srgbClr val="FFFF00"/>
                </a:solidFill>
              </a:rPr>
              <a:t>Μάθημα </a:t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0" y="2492896"/>
            <a:ext cx="9108504" cy="4365104"/>
          </a:xfrm>
        </p:spPr>
        <p:txBody>
          <a:bodyPr/>
          <a:lstStyle/>
          <a:p>
            <a:endParaRPr lang="el-GR" dirty="0">
              <a:solidFill>
                <a:srgbClr val="FFC000"/>
              </a:solidFill>
            </a:endParaRPr>
          </a:p>
          <a:p>
            <a:r>
              <a:rPr lang="el-GR" sz="4400" dirty="0"/>
              <a:t>Δημοσθένης Α. Χατζηλέλεκας</a:t>
            </a:r>
          </a:p>
          <a:p>
            <a:r>
              <a:rPr lang="el-GR" sz="4400" dirty="0">
                <a:solidFill>
                  <a:schemeClr val="tx1"/>
                </a:solidFill>
              </a:rPr>
              <a:t>Σύμβουλος Εκπαίδευσης ΠΕ-70</a:t>
            </a:r>
          </a:p>
          <a:p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698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253A40-074E-C23C-5716-84D9D74A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βένθος διακρίνεται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747039-39EE-01AB-AECC-E2070786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δύο μεγάλες ενότητες, το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φυτοβένθος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και το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ζωοβένθος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358362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C0D833-D292-B0EE-38D8-9F307D11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 err="1"/>
              <a:t>Chaoborus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EE20FF-7F56-4C00-FFFB-FABEABA22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4400" dirty="0"/>
              <a:t>είναι τόσο καλά προσαρμοσμένο στην αναπνοή σε χαμηλά επίπεδα οξυγόνου όσο και το </a:t>
            </a:r>
            <a:r>
              <a:rPr lang="en-US" sz="4400" dirty="0"/>
              <a:t>Chironomus</a:t>
            </a:r>
            <a:r>
              <a:rPr lang="el-GR" sz="4400" dirty="0"/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305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649CFD-8EF6-8D81-E914-102775CE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Στην πραγματικότητα, αυτή η πολύ γενική ταξινόμηση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40C6CE-7730-2B1C-07C4-F2E6B860E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αφορά κυρίως, στο </a:t>
            </a:r>
            <a:r>
              <a:rPr lang="el-GR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μακροβένθος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δηλαδή όλους τους οργανισμούς των οποίων το μέγεθος ξεπερνά τα 2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 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(αυτό το συμβατικό όριο μερικές φορές ορίζεται σε 1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52348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444BC9-142D-04D8-293F-96E2FFCF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μειοβένθος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638D93-3EC7-9FDE-57FA-758FF8AA3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περιλαμβάνει τους οργανισμούς που έχουν μέγεθος 0,1-1,0 ή 2,0 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</a:t>
            </a:r>
            <a:r>
              <a:rPr lang="el-GR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271995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444026-22B9-B2AD-8E90-1D30EDDD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Υπάρχει ακόμη και το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μικροβένθος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που περιλαμβάνει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46C6FA-3A63-5215-9F3C-D09080BD4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252520" cy="4114800"/>
          </a:xfrm>
        </p:spPr>
        <p:txBody>
          <a:bodyPr/>
          <a:lstStyle/>
          <a:p>
            <a:pPr algn="ctr"/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τη μια μονοκύτταρους οργανισμούς (βακτήρια, μύκητες, μονοκύτταρα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φύκη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πρωτόζωα) και από την άλλη τους πολυκύτταρους (πολύ μικρά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μετάζωα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και προνύμφες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μεταζώων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του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μακροζωοβένθους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Οι οργανισμοί του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μικροβένθους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είναι μεγέθους ίσου ή κατώτερου του 1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666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A840D1-DC77-66F4-7E16-9DE1E727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Φυτοβένθος</a:t>
            </a:r>
            <a:b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7AC85A-EECA-9789-8CD6-D5494F698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μέγεθος της παραλιακής ζώνης των λιμνών ποικίλλει πολύ, σε σχέση με το μέγεθος της πελαγικής ζώνης.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76910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954266-A8FF-E6F5-7000-51541D55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Οι περισσότερες λίμνες του κόσμου είναι ρηχές &amp; μικρές σε έκταση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0341EE-2409-67CB-4AF9-28B6A635F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η υδρόβια και παραλιακή χλωρίδα και τα </a:t>
            </a:r>
            <a:r>
              <a:rPr lang="el-GR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επίφυτα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είναι συνήθως, η επικρατέστερη πηγή σύνθεσης οργανικής ύλης για το νερό.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189948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5160A9-0069-3900-9D72-363800DB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sz="3200" dirty="0" err="1">
                <a:effectLst/>
              </a:rPr>
              <a:t>Επίφυτα</a:t>
            </a:r>
            <a:r>
              <a:rPr lang="el-GR" sz="3200" dirty="0">
                <a:effectLst/>
              </a:rPr>
              <a:t> λέγονται τα φυτά τα οποία αναπτύσσονται πάνω σε άλλα φυτά όπως κορμούς δέντρων ή κλαδιά.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09F51D-A0D3-6C00-4505-2BCA96EF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C4B787-EA27-FA49-E090-C268129D4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2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BD3BD6-2038-54F9-84A1-0B2826A9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Τέσσερις ομάδες υδρόβιων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μακροφύτων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1D785B-BB24-5146-AC5D-3C7EDB233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μπορούν να διακριθούν με βάση τη μορφολογία τους και τη φυσιολογία τους. Η κάθε ομάδα επικρατεί σε μια ευρεία περιοχή της παραλιακής ζώνης: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29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8023EA-C574-4D7B-EBA6-0167D0FD3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Αναδυόμενα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μακρόφυτα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που φυτρώνουν σε εδάφη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F80725-3E8B-1112-15A9-127B0D7E5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καλυμμένα με νερό, από το σημείο στο οποίο το επίπεδο του νερού βρίσκεται περίπου 0,5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κάτω από την επιφάνεια του εδάφους (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υπερπαραλιακή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ζώνη) μέχρι το σημείο, όπου το ίζημα καλύπτεται με 1,5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νερό (ανώτερη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υποπαραλιακή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ζώνη).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3987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0C7B4C-904B-B1DF-CC03-D9400EB3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Μακρόφυτα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με φύλλωμα που επιπλέει,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C8A657-6C52-05A9-16A2-B34ABA640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οποία είναι ριζωμένα σε </a:t>
            </a:r>
            <a:r>
              <a:rPr lang="el-G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υπολίμνια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ιζήματα στην </a:t>
            </a:r>
            <a:r>
              <a:rPr lang="el-G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μεσοπαραλιακή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ζώνη (βάθη από 0,5 ως 3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τα οποία διαθέτουν είτε </a:t>
            </a:r>
            <a:r>
              <a:rPr lang="el-G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επιπλεόμενο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είτε εναέριο φύλλωμα.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56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B6C4BC-F572-3A3C-5A4D-21C40A9D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Κεφάλαιο 12</a:t>
            </a:r>
            <a:r>
              <a:rPr lang="el-GR" sz="4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Βένθος </a:t>
            </a:r>
            <a:b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BC62FD-B542-C00B-65CA-6E8393BD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>
              <a:lnSpc>
                <a:spcPct val="115000"/>
              </a:lnSpc>
              <a:buNone/>
            </a:pPr>
            <a:r>
              <a:rPr lang="el-G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Γενικά</a:t>
            </a:r>
            <a:endParaRPr lang="el-GR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 όρος βένθος προέρχεται από την ελληνική λέξη βυθός. Οι οργανισμοί που σχετίζονται με το βυθό της λίμνης ονομάζονται </a:t>
            </a:r>
            <a:r>
              <a:rPr lang="el-GR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βενθικοί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και αναφέρονται συνολικά ως βένθος.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96155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7CA0F-9341-A3B5-6049-453CB27E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Βυθισμένα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μακρόφυτα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τα οποία απαντούν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7F9304-F62D-BF7B-3493-C13EE273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όλα τα βάθη εντός της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εύφωτης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ζώνης. Αγγειόσπερμα απαντούν μόνο μέχρι τα 10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βάθος (1 ατμόσφαιρα υδροστατική πίεση) εντός της χαμηλότερης παραλιακής (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υποπαραλιακής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ζώνης και άλλα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μακρόφυτα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(π.χ.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μακροφύκη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μέχρι το κατώτερο όριο της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εύφωτης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ζώνης (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βαθυπαραλιακής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4553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A311E-044C-936C-FB2B-4EE30C3B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Ελεύθερα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επιπλεόμενα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μακρόφυτα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75546D-94DE-977F-CCA1-D2407F6D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οποία δεν είναι ριζωμένα στο υπόστρωμα. Επιπλέουν ελεύθερα στην επιφάνεια ή εντός της στήλης του νερού και περιορίζονται συνήθως, σε μη ταραγμένα νερά προστατευόμενων περιοχών.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535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988FFE-38C1-3B38-E0B2-B2E67E42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αναδυόμενα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μακρόφυτα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5E3884-6B41-4300-0602-0E1842832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παράγουν ανορθωμένα και ίσια φύλλα από ένα εκτεταμένο ρίζωμα και είναι φυσιολογικά παρόμοια με τα χερσαία φυτά.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60208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F0778E-5CD5-E4C5-438A-931D6DB7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Οι ριζικοί ιστοί αναπτύσσονται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C4059E-7D8E-60F7-CD84-D55EAAE5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ένα αναερόβιο υπόστρωμα και πρέπει να λαμβάνουν οξυγόνο για την αναπνοή τους από εναέρια τμήματα.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729097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BB9ADC-17F7-BDEA-B025-F3EA8CB7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 ρυθμός διαπνοής των αναδυόμενων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A1C979-411F-8530-FD1E-FF0A1E190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1981200"/>
            <a:ext cx="9252520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</a:t>
            </a:r>
            <a:r>
              <a:rPr lang="el-G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επιπλεόμενων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μακροφύτων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είναι συνήθως πολύ μεγάλος, με αποτέλεσμα οι απώλειες νερού στην ατμόσφαιρα να είναι υψηλότερες από αυτές που προκαλούνται εξαιτίας της εξάτμισης μιας ίδιας έκτασης νερού.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656153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411EE0-4860-A0BA-9B19-752C5C14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Οι απώλειες αυτές μπορεί να είναι τόσο υψηλές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DEB145-9B47-AE1E-3CEB-1784F8EF5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να προκαλέσουν πτώση της στάθμης των νερών ακόμη και στις γύρω χερσαίες περιοχές.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6940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15D2E2-1B18-4C00-9E1E-2ED5AFA1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διαπνοή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φυσιολογική διεργασία των φυτών.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A8C602-6327-13AD-1ED2-B7612329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Αποτελεί τμήμα του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κύκλου του νερού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συνίσταται στην αποβολή νερού υπό μορφή υδρατμών από τμήματα των φυτών.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113091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A54FF7-0B92-1698-353E-5E44E332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διαπνοή λαμβάνει χώρα κυρίως στα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φύλλα,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71F92-75B5-E27A-73BF-C23A8683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αλλά μπορεί να συμβαίνει, επίσης, τόσο στους πράσινους βλαστούς όσο και στα άνθη.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219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7459A8-B538-102B-114A-26E44A1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επιφάνεια των φύλλων,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CC755B-09A8-3909-EFA5-6392D1B34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όταν παρατηρηθεί με μεγεθυντικό φακό ή μικροσκόπιο εμφανίζει μικρά ανοίγματα, υπό μορφή πόρων, τα οποία ονομάζονται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στόματα, τα οποία είναι περισσότερα στην κάτω επιφάνεια των φύλλων.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9901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CA8A4E-AB4A-B109-17FE-9D69A7BD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Στόματα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0B5B60-462D-2C32-AB7B-1506B884F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2D2413-F6FC-F53E-6944-897ACB5A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39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2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DA49DF-1ED0-27F0-53CA-0C55D0F5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Αυτός ο όρος συμπεριλαμβάνει όλες τις μορφές,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F2AD2D-03BB-7E6C-9EF6-A64048063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βρίσκονται μέσα ή πάνω σε βυθισμένα υποστρώματα άσχετα, αν βρίσκονται στην παραλιακή, </a:t>
            </a:r>
            <a:r>
              <a:rPr lang="el-GR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υποπαραλιακή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ή στη </a:t>
            </a:r>
            <a:r>
              <a:rPr lang="el-GR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βαθύαλη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ζώνη.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141686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333319-C0B5-BECD-9183-0F578F96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βυθισμένα αγγειόσπερμα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F5B9B0-3F6C-ED3E-A318-B5D480883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έχουν πολλαπλές μορφολογικές και φυσιολογικές προσαρμογές για τη διαβίωσή τους κάτω από το νερό.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7257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2A9D7A-93D9-051C-5C9F-A3F478FF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φύλλα έχουν πάχος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2BE251-828B-633A-78BB-7E94677D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1200"/>
            <a:ext cx="9036496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μόνο μερικών κυττάρων και τα χρωματοφόρα είναι συσσωρευμένα στους επιδερμικούς ιστούς.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9108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707F05-CE7F-423C-2448-BCA39AA8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Θαλάσσια αγγειόσπερμα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C41EAA-DC7F-6D24-2AB6-84289A4E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Ημέρα των θαλασσίων αγγειόσπερμων – Inale">
            <a:extLst>
              <a:ext uri="{FF2B5EF4-FFF2-40B4-BE49-F238E27FC236}">
                <a16:creationId xmlns:a16="http://schemas.microsoft.com/office/drawing/2014/main" id="{97F249C8-81FC-FBBB-D95B-5D25F260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56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A29593-70D1-2716-9342-061A67FE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φύλλα τείνουν να είναι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400607-56B9-8152-B9A8-745918C08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πολύ περισσότερο διαιρεμένα, με μεγαλύτερους λόγους επιφάνειας-όγκου, απ’ ότι είναι σε άλλα υδρόβια ή χερσαία φυτά.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159891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F911B1-C56E-48B0-FB27-2ACA171F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Φύλλα θαλάσσιων αγγειόσπερμων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5299BF-A236-56CF-1581-BA31E3867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C41193-9A7A-A839-0DCC-A5F8D647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73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274092-C229-A383-1634-BD906586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μορφολογία των φύλλων είναι τέτοια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C0D3D8-A70F-F18C-52B1-51924E66F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να επιτρέπει τη μέγιστη δυνατή έκθεση των κυτταρικών επιφανειών στα μειωμένα επίπεδα φωτός, αερίων και θρεπτικών κάτω από την επιφάνεια του νερού.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9583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47AC57-A7EA-40AC-4D1C-2CAE9FC1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πρόσληψη άνθρακα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7639A8-110C-BDAB-882D-BDF35C5D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πιο δύσκολη στα βυθισμένα </a:t>
            </a:r>
            <a:r>
              <a:rPr lang="el-GR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μακρόφυτα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παρά στα αναδυόμενα και στα </a:t>
            </a:r>
            <a:r>
              <a:rPr lang="el-GR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επιπλεόμενα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τα οποία και έχουν απευθείας πρόσβαση στο ατμοσφαιρικό διοξείδιο του άνθρακα,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493214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6FE3DB-5E91-6E46-5329-544E83C8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κυρίως, εξαιτίας του γεγονότος ότι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06B8B0-B9C2-48DE-9EC4-121CEA747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διάχυση αερίων είναι κατά πολλές τάξεις μεγέθους αργότερη στο νερό απ’ ότι στον αέρα.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194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6BD99B-99BF-6FBE-759C-0B8DF883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εφυμενίδα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των βυθισμένων αγγειόσπερμων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09D485-1BD4-8430-CFC0-D1E27DAD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υποτυπώδης ή απουσιάζει. </a:t>
            </a: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Οι φωτοσυνθετικοί ιστοί είναι αδύνατοι (1 μέχρι 3 κύτταρα πάχος) και οι </a:t>
            </a:r>
            <a:r>
              <a:rPr lang="el-G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χλωροπλάστες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είναι πυκνά διατεταγμένοι στα εξωτερικά επιδερμικά κύτταρα.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532712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70DAB9-69C5-3EC1-1AB2-8DACDFD6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Εφυμενίδα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46D056-3528-E85C-0684-60BC22BBD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Εφυμενίδα – Βοτανική">
            <a:extLst>
              <a:ext uri="{FF2B5EF4-FFF2-40B4-BE49-F238E27FC236}">
                <a16:creationId xmlns:a16="http://schemas.microsoft.com/office/drawing/2014/main" id="{BF6261A6-23B0-5831-4615-1DDA5711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2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D94308-35D7-04D0-A183-08437F2B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Οι οργανισμοί που ζουν και κινούνται στον πυθμένα,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ECAC7F-522F-BC14-B05F-AB45C074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1200"/>
            <a:ext cx="8856984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όπως είναι οι καραβίδες και οι προνύμφες, ονομάζονται </a:t>
            </a:r>
            <a:r>
              <a:rPr lang="el-G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επιβενθικοί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ενώ αυτοί κάτω από την επιφάνεια της λάσπης, όπως υδρόβιοι σκώληκες και προνύμφες εντόμων είναι γνωστοί ως </a:t>
            </a:r>
            <a:r>
              <a:rPr lang="el-G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ενδοπανίδα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397193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8CC010-E1AA-838E-4F40-5C9B9716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Εφυμενίδα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C327AC-81E1-F829-9519-7BA5BC60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100" name="Picture 4" descr="Φύλλο – Βοτανική">
            <a:extLst>
              <a:ext uri="{FF2B5EF4-FFF2-40B4-BE49-F238E27FC236}">
                <a16:creationId xmlns:a16="http://schemas.microsoft.com/office/drawing/2014/main" id="{7CFA5EB8-D3F5-2271-FB1C-680BB81D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199"/>
            <a:ext cx="792284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01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E4080D-D70E-39F2-01A8-F7BAF658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Όλες αυτές οι μορφολογικές διαφοροποιήσεις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40321B-C891-B168-5AC9-85C47AC9D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ευνοούν την ανταλλαγή των αερίων και των θρεπτικών, που βρίσκονται διαλυμένα μέσα στο νερό.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3083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2D9CEB-47A6-0C16-0B6C-06BC7634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περισσότερα βυθισμένα ριζωμένα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μακρόφυτα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1C3B2C-0385-99E7-9C87-B3ACB0AA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λαμβάνουν την πλειονότητα των θρεπτικών τους από το νερό που υπάρχει μέσα στο διάκενο του ιζήματος, όπου τα επίπεδά τους είναι κατά πολύ ανώτερα απ’ ότι στη στήλη του νερού.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72400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97BA14-55E1-E312-BDB2-B50BE8D8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Κάποια θρεπτικά απελευθερώνονται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F12CB5-93B0-CF85-5C1F-4964E747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στο περιβάλλον νερό από τα βυθισμένα </a:t>
            </a:r>
            <a:r>
              <a:rPr lang="el-GR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μακρόφυτα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κατά την αύξησή τους. Μεγάλα ποσοστά απελευθερώνονται κατά τη γήρανση και τον θάνατο.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1366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A78A85-95F6-C305-131F-77F95E77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διαθεσιμότητα του φωτός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9CA969-58C9-2E0B-03F1-C767211DC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ένας σημαντικός περιοριστικός παράγοντας για την ανάπτυξη και τον ανταγωνισμό μεταξύ των υδρόβιων </a:t>
            </a:r>
            <a:r>
              <a:rPr lang="el-GR" sz="4400" dirty="0" err="1"/>
              <a:t>μακροφύτων</a:t>
            </a:r>
            <a:r>
              <a:rPr lang="el-GR" sz="4400" dirty="0"/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4663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C7C72F-F596-6BCA-4AF0-87DFC86E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Πολλά </a:t>
            </a:r>
            <a:r>
              <a:rPr lang="el-GR" dirty="0" err="1"/>
              <a:t>μακρόφυτα</a:t>
            </a:r>
            <a:r>
              <a:rPr lang="el-GR" dirty="0"/>
              <a:t> είναι </a:t>
            </a:r>
            <a:r>
              <a:rPr lang="el-GR" dirty="0" err="1"/>
              <a:t>ολοετή</a:t>
            </a:r>
            <a:r>
              <a:rPr lang="el-GR" dirty="0"/>
              <a:t>,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465F3B-E139-16A6-E5E3-38875BC5A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dirty="0"/>
          </a:p>
          <a:p>
            <a:pPr algn="ctr"/>
            <a:r>
              <a:rPr lang="el-GR" sz="3600" dirty="0"/>
              <a:t>με μεταβαλλόμενο επίπεδο παραγόμενης βιομάζας από έτος σε έτος. Οι ρίζες και τα ριζώματα των βυθισμένων </a:t>
            </a:r>
            <a:r>
              <a:rPr lang="el-GR" sz="3600" dirty="0" err="1"/>
              <a:t>μακροφύτων</a:t>
            </a:r>
            <a:r>
              <a:rPr lang="el-GR" sz="3600" dirty="0"/>
              <a:t> αποτελούν μικρότερο τμήμα (1-40%) της συνολικής </a:t>
            </a:r>
            <a:r>
              <a:rPr lang="el-GR" sz="3600" dirty="0" err="1"/>
              <a:t>βιομάδας</a:t>
            </a:r>
            <a:r>
              <a:rPr lang="el-GR" sz="3600" dirty="0"/>
              <a:t> των φυτών απ’ ότι εκείνα με </a:t>
            </a:r>
            <a:r>
              <a:rPr lang="el-GR" sz="3600" dirty="0" err="1"/>
              <a:t>επιπλεόμενο</a:t>
            </a:r>
            <a:r>
              <a:rPr lang="el-GR" sz="3600" dirty="0"/>
              <a:t> φύλλωμα (30-95%).</a:t>
            </a:r>
          </a:p>
        </p:txBody>
      </p:sp>
    </p:spTree>
    <p:extLst>
      <p:ext uri="{BB962C8B-B14F-4D97-AF65-F5344CB8AC3E}">
        <p14:creationId xmlns:p14="http://schemas.microsoft.com/office/powerpoint/2010/main" val="3936653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D6C2D9-BAC4-05CB-6942-C12B9520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αναδυόμενα </a:t>
            </a:r>
            <a:r>
              <a:rPr lang="el-GR" dirty="0" err="1"/>
              <a:t>μακρόφυτα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A861BC-FD70-C5A2-A2D6-366986DC5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περιέχουν ένα πολύ υψηλότερο ποσοστό δομικών ιστών απ’ ότι τα βυθισμένα ή τα με </a:t>
            </a:r>
            <a:r>
              <a:rPr lang="el-GR" sz="4000" dirty="0" err="1"/>
              <a:t>επιπλεόμενο</a:t>
            </a:r>
            <a:r>
              <a:rPr lang="el-GR" sz="4000" dirty="0"/>
              <a:t> φύλλωμα.</a:t>
            </a:r>
          </a:p>
        </p:txBody>
      </p:sp>
    </p:spTree>
    <p:extLst>
      <p:ext uri="{BB962C8B-B14F-4D97-AF65-F5344CB8AC3E}">
        <p14:creationId xmlns:p14="http://schemas.microsoft.com/office/powerpoint/2010/main" val="2652981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E88EA-BFDC-283C-5DAD-83778FE4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Αυτός ο δομικός ιστός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617357-5891-0203-4831-24677C1A8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είναι βασισμένος σε μια χημική σύνθεση που είναι σχετικά απρόσβλητη από τη γρήγορη μικροβιακή αποσύνθεση.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9516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3BB6FF-D791-7E6C-8496-76518522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αύξηση των υδρόβιων μακροφύτων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4C5063-E3A8-9CB6-976E-88C7629AF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γενικά υψηλότερη σε πλούσια οργανικά ιζήματα απ’ ότι σε αμμώδη.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963268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0403-9F8E-E89B-34D3-23E4642B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 βάση την έκταση της επιφάνειας,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F736B-1482-3FB9-84CB-0A03305CF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καθαρή πρωτογενής παραγωγικότητα των υδρόβιων μακροφύτων είναι ανάμεσα στις υψηλότερες οποιασδήποτε βιοκοινωνίας της βιόσφαιρας.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42945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0E82B7-2FEE-12F5-55E8-C33681D1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λίμνες με αμμώδεις ή χαλικώδεις παραλίες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12E52F-ACCE-CD83-2C42-F15F7FB3F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υπάρχει ένα ακόμη στοιχείο της πανίδας που δεν είναι ορατό. Αυτό είναι το </a:t>
            </a:r>
            <a:r>
              <a:rPr lang="el-GR" sz="4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ψάμμον</a:t>
            </a:r>
            <a:r>
              <a:rPr lang="el-GR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κατέχει έναν μοναδικό βιότοπο ανάμεσα στους κόκκους της άμμου.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687302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29DC-1FD4-3076-C512-C0A815A4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παραγωγικότητα των αναδυόμενων μακροφύτων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2A01A-7444-1B0C-E4F3-193F6A8F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1200"/>
            <a:ext cx="9036496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η υψηλότερη. Ακολουθεί αυτή των βυθισμένων, η οποία είναι σημαντικά χαμηλότερη, αλλά παρόλ’ αυτά ισόποση ή μεγαλύτερη τις περισσότερες φορές αυτής του φυτοπλαγκτού.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092789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36C3-3F90-AAA9-9773-8556F052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Στις εύκρατες περιοχές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8D47-81D0-72D7-9073-3AFDDD586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παραγωγικότητα συνήθως, ακολουθεί την αυξανόμενη θερμοκρασία και την έκθεση στον ήλιο.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5500086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0E51-7371-EAA7-7527-E2C71A3D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Κάποια είδη βυθισμένων μακροφύτων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15DE-E133-21B7-1BD8-04F6A998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επιζούν κάτω από τον πάγο. Στους τροπικούς η αύξηση μπορεί να είναι σχεδόν συνεχής.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788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7DE8-C09F-FC6C-7420-FE215EAD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παραγωγικότητα του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φυτοπλαγκτού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12F1B-56FB-0E43-5FD2-BC9C3B20D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08504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σε γενικές γραμμές χαμηλότερη στις παραλιακές περιοχές, οι οποίες έχουν τμήματα με υδρόβια μακρόφυτα.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706734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391-3B58-A540-D975-F7420BFC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μακρόφυτα είναι συνήθως,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766CF-F74F-FA45-96E6-4EB64AD09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κύρια πηγή της οργανικής ύλης για τα γλυκά νερά.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012611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51D8-61D6-D3C1-1CEB-D84285DD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σύνθεση οργανικής ύλης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5E18A-39C8-A405-1F31-733098C4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την αναδυόμενη βλάστηση και η αποσύνθεσή της, μέσα και πάνω στα ιζήματα των υγρότοπων, έχει ως αποτέλεσμα την </a:t>
            </a:r>
            <a:r>
              <a:rPr lang="el-GR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υψηλή οργανική φόρτιση </a:t>
            </a:r>
            <a:r>
              <a:rPr lang="el-GR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 διαλυμένη οργανική ύλη και ανόργανα θρεπτικά 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των λιμνών που δέχονται τα νερά τους.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7964612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F3E1-E0BA-BD00-4BB4-9AF2981D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Καθώς το νερό εμπλουτίζεται με θρεπτικά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CBB4-6843-8B31-6BA9-1FD3B7C5F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οι διαλυμένες οργανικές ουσίες περνούν στις λίμνες, η χημική φόρτιση των νερών επηρεάζεται σημαντικά από τη μεταβολική δραστηριότητα των παραλιακών βυθισμένων μακροφύτων και της επιφυτικής τους μικροχλωρίδας.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1641292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EE89-EF82-14B3-45B0-53D84609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Ζωοβένθος</a:t>
            </a:r>
            <a:b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48590-DDC9-836B-7D2F-8C877484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</a:pPr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Ζωοβένθος είναι τα ζώα που περνούν όλη ή τη μεγαλύτερη διάρκεια της ζωής τους μέσα ή κοντά στο ίζημα του πυθμένα.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634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58C3-D088-B48F-07B1-A489BF03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Υπάρχει μια κοινή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D0B57-93E5-EABC-2685-A8F21D339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ευρέως διαδεμομένη ομάδα μικρών ζώων που περιλαμβάνει προνύμφες εντόμων, καρκινοειδή και μαλάκια.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8613632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A24D-B107-6486-3B5A-CC48E714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βενθινά ζώα μετατρέπουν τα θρύμματα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9F469-E066-F4A2-D922-7C8288179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χρησιμοποιούν για τροφή σε ζωική πρωτεΐνη που καταναλώνεται από μεγαλύτερα σαρκοφάγα, τέτοια όπως τα ψάρια  που τρέφονται στον βυθό και ανακυκλώνουν τα θρεπτικά του νερού.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99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09E549-A23F-B896-DD29-7660C02A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ρεύμα του νερού σ’ αυτή την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ψαμμοπαραλιακή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ζώνη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D79BB7-D66A-9CE4-6B50-1FA4F4283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δημιουργείται από τον κυματισμό και την τριχοειδή δράση που έλκει το νερό ανάμεσα στα σωματίδια της άμμου.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6047023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32E7-0247-339A-DD46-440A75C6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κατανομή και η αφθονία στο ζωοβένθος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B3053-060F-A14B-09A3-F63461CC0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καθορίζεται πρωταρχικά από τη συγκέντρωση οξυγόνου στο περιβάλλον και τον τύπο του ιζήματος του πυθμένα.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5154151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8D22-BAA3-C718-95C1-1596B7AF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μεγαλύτερη πυκνότητα και ποικιλομορφία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62127-41EC-E6C3-F773-11A60244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των πληθυσμών του ζωοβένθους βρίσκονται στον πυθμένα πάνω από το θερμόκλινο και κατά μήκος της ακτογραμμής, όπου η τύρβη (θόρυβος) του νερού παρέχει οξυγόνο και άφθονη τροφή.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73506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734C-9BE8-57B8-ED73-6B79C3BC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Κάτω από το θερμόκλινο τείνουν να είναι λιγότερο άφθονα,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D0C8C-31F4-F6C4-C63C-FAE2372B0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επειδή οι θερμοκρασίες είναι χαμηλές. Μόνο λίγοι εξειδικευμένοι οργανισμοί υπάρχουν στη βαθύαλη ζώνη των εύτροφων λιμνών, όπου τα επίπεδα του οξυγόνου είναι επίσης χαμηλά.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5235278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FD1B-9B7C-9D4F-09EB-14CD1C21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Βενθικό περιβάλλον</a:t>
            </a:r>
            <a:b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F8315-2F16-51A8-2041-7A17DBF55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βενθικό περιβάλλον μπορεί να χωριστεί  σε δύο διακριτά ενδιαιτήματα, το βαθύ και το παραλιακό.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3503633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ABF7-3FB8-6B97-3AC7-3A9117CC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βαθιά ζώνη είναι κάτω από το θερμόκλινο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DD4FE-2059-07F1-6BA5-2D337F7A3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είναι φυσικά και χημικά ομοιόμορφη, εκτός από αλλαγές εξαιτίας της ελάττωσης του οξυγόνου σε μεσότροφες και εύτροφες λίμνες το καλοκαίρι.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1727652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EFC0-7CF0-C825-E45B-24DBF369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Αντίθετα, η παραλιακή και υποπαραλιακή ζώνη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8021-CFC3-1E7E-AB4D-FDE27F81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έχουν νερά που αναμειγνύονται και δείχνουν μεγάλες ημερήσιες και εποχικές μεταβολές των φυσικών και χημικών παραμέτρων.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3041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754B-625B-8958-670D-87C7F5DB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Στη βαθιά ζώνη των λιμνών υπάρχουν συνήθως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E0D8-0531-7F8E-72DD-D47A0DC85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μόνο τέσσερις ομάδες βενθικών οργανισμών. Αυτές είναι οι προνύμφες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Chironomidae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ολιγόχαιτοι, η διαφανής προνύμφη του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Chaoborus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τα δίθυρα μαλάκια της οικογένειας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Sphaeridae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6795177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418B-A0AE-960D-6985-A0D7FB15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Υπάρχουν και μερικές σημαντικές εξαιρέσεις: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CAFB0-48BA-E42B-FD17-8FEE8EC29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συγκεκριμένα, το αμφίποδο καρκινοειδές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Pontoporeia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affinis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η γαρίδα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Mysis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relicta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επικρατούν στη βαθιά ζώνη σε μερικές βόρειες λίμνες και ψυχρά νερά.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6462291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DFC210-B888-72A4-933C-2E9EB242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B5E959-27C6-1335-FFAC-4ED224DB5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OPEPEDIA summary for Pontoporeia affinis : T4003709 : Species">
            <a:extLst>
              <a:ext uri="{FF2B5EF4-FFF2-40B4-BE49-F238E27FC236}">
                <a16:creationId xmlns:a16="http://schemas.microsoft.com/office/drawing/2014/main" id="{2050122B-36BA-50C3-AE07-9B3F5CEC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3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390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C6F9-CBA1-6778-D941-41926E4F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Όμοια, οι ολιγόχαιτοι τείνουν να είναι ομάδα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76281-77AE-D16F-9A73-256476896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των ψυχρών νερών και μόνο λίγα είδη ζουν σε μόνιμα θερμές λίμνες και ποταμούς στην τροπική ζώνη.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986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B212E7-7204-A3D1-BEEA-1778E66C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Μικροοργανισμοί,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0A048E-B113-607C-13E8-6C87E6171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όπως βακτήρια,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φύκη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τροχόζωα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και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κωπήποδα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κατοικούν αυτή τη ζώνη.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6372648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AABEDD-4794-106A-E327-DD807EA7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Ολιγόχαιτος</a:t>
            </a:r>
            <a:r>
              <a:rPr lang="el-GR" dirty="0"/>
              <a:t> 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377F1F6-0D16-71A1-D7E0-FF62CB7A6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74" y="1981200"/>
            <a:ext cx="6380251" cy="4114800"/>
          </a:xfrm>
        </p:spPr>
      </p:pic>
      <p:sp>
        <p:nvSpPr>
          <p:cNvPr id="4" name="AutoShape 2" descr="earthworm Earthworms are annelids animals oligochaete class, order Haplotaxida distributed by wet soils around the world, only a few centimeters and others with one to two feet long, in which case they are known as minhocuçus. Your body is made ​​up of rings (body segments). They are also known by the popular names bichoca and bait (especially when used in fishing).">
            <a:extLst>
              <a:ext uri="{FF2B5EF4-FFF2-40B4-BE49-F238E27FC236}">
                <a16:creationId xmlns:a16="http://schemas.microsoft.com/office/drawing/2014/main" id="{DA4FB914-E423-9DA8-62F5-F6D8505D4A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08891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2649-5ECB-D2D9-6A2A-44A87030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ποικιλότητα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6F34-544A-C5E0-CD3B-EB6FF97DF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η παραγωγικότητα της παραλιακής και υποπαραλιακής ζώνης είναι πολύ μεγαλύτερη.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6506053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F1A6-C409-0133-B7C1-A5E24509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Εκεί μπορούν να βρεθούν οι πιο πολλοί τύποι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CF9B-E2E1-8224-AAF0-AB34B2923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εντόμων, γαστεροπόδων, σκωλήκων, καρκινοειδών και ψαριών. Επίσης, αντιπροσωπεύονται όλοι οι τροφικοί τύποι, από σαρκοφαγία μέχρι βόσκηση σε προσκολλημένα φύκη και βακτήρια.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81928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DE9A-1921-9845-C362-95ACC130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ανομοιομορφία στις φυσικές και χημικές ιδιότητες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7F32F-C876-AF58-E29A-7D8C84CA0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του υποστρώματος επηρεάζει πολύ τη δομή των βενθικών κοινωνιών. Παράγοντες οι οποίοι σχετίζονται άμεσα με τη βαθυμετρία της λίμνης δημιουργούν την ορολογία για τις παραλιακές, υποπαραλιακές και βαθιές κοινωνίες.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1929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A6D0CB-A1A5-7FD3-2A76-266A41DB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 ρηχές διάφανες ζώνες λιμνών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220259-2E91-BCE6-9CF0-83262F100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3600" dirty="0"/>
              <a:t>με άφθονα υδρόβια </a:t>
            </a:r>
            <a:r>
              <a:rPr lang="el-GR" sz="3600" dirty="0" err="1"/>
              <a:t>μακρόφυτα</a:t>
            </a:r>
            <a:r>
              <a:rPr lang="el-GR" sz="3600" dirty="0"/>
              <a:t> θα υπάρχει μια </a:t>
            </a:r>
            <a:r>
              <a:rPr lang="el-GR" sz="3600" dirty="0" err="1"/>
              <a:t>βενθική</a:t>
            </a:r>
            <a:r>
              <a:rPr lang="el-GR" sz="3600" dirty="0"/>
              <a:t> κοινωνία συνδεδεμένη με τον προστατευόμενο χώρο και τα θρύμματα που παράγονται από αυτά τα μεγαλύτερα φυτά.</a:t>
            </a:r>
          </a:p>
        </p:txBody>
      </p:sp>
    </p:spTree>
    <p:extLst>
      <p:ext uri="{BB962C8B-B14F-4D97-AF65-F5344CB8AC3E}">
        <p14:creationId xmlns:p14="http://schemas.microsoft.com/office/powerpoint/2010/main" val="39723731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1DF27B-4AC4-6AA8-EAC8-E7501587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πιο πολλές λίμνες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192F2E-1CD4-1441-64FF-3EFF83FB7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3600" dirty="0"/>
              <a:t>έχουν πιο εκτεταμένη βαθιά ζώνη απ’ ότι η παραλιακή. Για παράδειγμα, η βαθιά ζώνη της λίμνης Βαϊκάλης (&gt; 250 </a:t>
            </a:r>
            <a:r>
              <a:rPr lang="en-US" sz="3600" dirty="0"/>
              <a:t>m</a:t>
            </a:r>
            <a:r>
              <a:rPr lang="el-GR" sz="3600" dirty="0"/>
              <a:t>) αποτελεί τα ¾ της συνολικής επιφάνειας του βυθού.</a:t>
            </a:r>
          </a:p>
        </p:txBody>
      </p:sp>
    </p:spTree>
    <p:extLst>
      <p:ext uri="{BB962C8B-B14F-4D97-AF65-F5344CB8AC3E}">
        <p14:creationId xmlns:p14="http://schemas.microsoft.com/office/powerpoint/2010/main" val="26482425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4DAAAD-CEDD-E4D2-998F-CBA946D5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Αυτό σημαίνει ότι,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4A3C3B-DDB5-5533-7904-46E241D5F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3600" dirty="0"/>
              <a:t>ακόμη και όταν είναι σε χαμηλές πυκνότητες, οι οργανισμοί της βαθιάς ζώνης αποτελούν την πλειονότητα της </a:t>
            </a:r>
            <a:r>
              <a:rPr lang="el-GR" sz="3600" dirty="0" err="1"/>
              <a:t>βενθικής</a:t>
            </a:r>
            <a:r>
              <a:rPr lang="el-GR" sz="3600" dirty="0"/>
              <a:t> βιομάζας.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08366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EC2562-1B6B-C72E-9940-023E34E4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 </a:t>
            </a:r>
            <a:r>
              <a:rPr lang="el-GR" dirty="0" err="1"/>
              <a:t>πλαγκτικές</a:t>
            </a:r>
            <a:r>
              <a:rPr lang="el-GR" dirty="0"/>
              <a:t> ποτάμιες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9B9D90-CA03-3BA6-E5A7-FB3AA6A0D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4000" dirty="0"/>
              <a:t>και </a:t>
            </a:r>
            <a:r>
              <a:rPr lang="el-GR" sz="4000" dirty="0" err="1"/>
              <a:t>εκβολικές</a:t>
            </a:r>
            <a:r>
              <a:rPr lang="el-GR" sz="4000" dirty="0"/>
              <a:t> κοινωνίες, η κίνηση το νερού παίζει ζωτικό ρόλο στη ρύθμιση της κατανομής του βένθους.</a:t>
            </a:r>
          </a:p>
        </p:txBody>
      </p:sp>
    </p:spTree>
    <p:extLst>
      <p:ext uri="{BB962C8B-B14F-4D97-AF65-F5344CB8AC3E}">
        <p14:creationId xmlns:p14="http://schemas.microsoft.com/office/powerpoint/2010/main" val="28776025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85F191-1059-4B3E-A948-299C77A8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Στις όχθες των λιμνών η συνεχής αναταραχή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C3930-D566-350F-95FD-C4B9BF8D1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dirty="0"/>
          </a:p>
          <a:p>
            <a:pPr algn="ctr"/>
            <a:endParaRPr lang="el-GR" sz="3600" dirty="0"/>
          </a:p>
          <a:p>
            <a:pPr algn="ctr"/>
            <a:r>
              <a:rPr lang="el-GR" sz="3600" dirty="0"/>
              <a:t>που δημιουργείται από τα κύματα και τα ρεύματα, παρέχει ενέργεια στη βιοκοινότητα, </a:t>
            </a:r>
          </a:p>
        </p:txBody>
      </p:sp>
    </p:spTree>
    <p:extLst>
      <p:ext uri="{BB962C8B-B14F-4D97-AF65-F5344CB8AC3E}">
        <p14:creationId xmlns:p14="http://schemas.microsoft.com/office/powerpoint/2010/main" val="7815720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D975DD-E5D1-C1F6-AC4D-964F1A90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προμηθεύοντάς την με ρεύμα σωματιδίων τροφής,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FE0609-B115-62EC-BE88-F0715879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3600" dirty="0"/>
              <a:t>όπως ακριβώς συμβαίνει και με την παλιρροϊκή κίνηση στις εκβολές ή με τα ρεύματα στους χειμάρρους.</a:t>
            </a:r>
          </a:p>
        </p:txBody>
      </p:sp>
    </p:spTree>
    <p:extLst>
      <p:ext uri="{BB962C8B-B14F-4D97-AF65-F5344CB8AC3E}">
        <p14:creationId xmlns:p14="http://schemas.microsoft.com/office/powerpoint/2010/main" val="293898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5278FD-710F-13EC-3EBB-82F00D83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Ενώ κινούνται μέσα από αυτό το φίλτρο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A4A57A-4F83-7582-2EF2-139D78805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της άμμου και των χαλικιών, εξαρτώνται από το τι θα φέρει το κύμα για τροφή και τι μπορεί να παράγουν τα </a:t>
            </a:r>
            <a:r>
              <a:rPr lang="el-G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φύκη</a:t>
            </a:r>
            <a:r>
              <a:rPr lang="el-G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που υπάρχουν εκεί, από το περιορισμένο φως που διαπερνά το νερό.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895806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A91186-5F3C-F37D-2610-32EFDE6E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Στη ζώνη όπου σπάζει το κύμα,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36287C-B456-1CA6-A2BB-D5C3C775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dirty="0"/>
          </a:p>
          <a:p>
            <a:pPr algn="ctr"/>
            <a:r>
              <a:rPr lang="el-GR" sz="3600" dirty="0"/>
              <a:t>η κίνηση του κύματος εμποδίζει την κατασκευή των σωλήνων από τους σκώληκες και την πρόσληψη της τροφής από μερικούς </a:t>
            </a:r>
            <a:r>
              <a:rPr lang="el-GR" sz="3600" dirty="0" err="1"/>
              <a:t>βενθικούς</a:t>
            </a:r>
            <a:r>
              <a:rPr lang="el-GR" sz="3600" dirty="0"/>
              <a:t> οργανισμούς, με αποτέλεσμα, η βαθύτερη </a:t>
            </a:r>
            <a:r>
              <a:rPr lang="el-GR" sz="3600" dirty="0" err="1"/>
              <a:t>υποπαραλιακή</a:t>
            </a:r>
            <a:r>
              <a:rPr lang="el-GR" sz="3600" dirty="0"/>
              <a:t> ζώνη να έχει πιο ευνοϊκό ενδιαίτημα.</a:t>
            </a:r>
          </a:p>
        </p:txBody>
      </p:sp>
    </p:spTree>
    <p:extLst>
      <p:ext uri="{BB962C8B-B14F-4D97-AF65-F5344CB8AC3E}">
        <p14:creationId xmlns:p14="http://schemas.microsoft.com/office/powerpoint/2010/main" val="18354647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21D31B-AFA7-F4AB-7954-D74D0D64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ποικιλότητα,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A6C9A3-DBA0-172E-BD34-FF3EBF76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η πυκνότητα και η παραγωγικότητα των περισσότερων </a:t>
            </a:r>
            <a:r>
              <a:rPr lang="el-GR" sz="4000" dirty="0" err="1"/>
              <a:t>υποπαραλιακών</a:t>
            </a:r>
            <a:r>
              <a:rPr lang="el-GR" sz="4000" dirty="0"/>
              <a:t> οργανισμών είναι πολύ μεγαλύτερη από τη σχεδόν ακίνητη βαθιά ζώνη.</a:t>
            </a:r>
          </a:p>
        </p:txBody>
      </p:sp>
    </p:spTree>
    <p:extLst>
      <p:ext uri="{BB962C8B-B14F-4D97-AF65-F5344CB8AC3E}">
        <p14:creationId xmlns:p14="http://schemas.microsoft.com/office/powerpoint/2010/main" val="6644121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1E9E2B-ADF6-6DE3-AAED-6A08094D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παραγωγική παραλιακή και </a:t>
            </a:r>
            <a:r>
              <a:rPr lang="el-GR" dirty="0" err="1"/>
              <a:t>υποπαραλιακή</a:t>
            </a:r>
            <a:r>
              <a:rPr lang="el-GR" dirty="0"/>
              <a:t> ζώνη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8DB559-C49C-BE1A-629E-07ACC38E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endParaRPr lang="el-GR" dirty="0"/>
          </a:p>
          <a:p>
            <a:pPr algn="ctr"/>
            <a:r>
              <a:rPr lang="el-GR" sz="3600" dirty="0"/>
              <a:t>επηρεάζεται πιο πολύ από την εξάπλωση της χημικής ρύπανσης από εισροές, οι οποίες τείνουν να ακολουθούν την ακτογραμμή.</a:t>
            </a:r>
          </a:p>
        </p:txBody>
      </p:sp>
    </p:spTree>
    <p:extLst>
      <p:ext uri="{BB962C8B-B14F-4D97-AF65-F5344CB8AC3E}">
        <p14:creationId xmlns:p14="http://schemas.microsoft.com/office/powerpoint/2010/main" val="10744363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FA737A-0748-993C-0320-8DE780DD0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συνέπεια της μείωσης των </a:t>
            </a:r>
            <a:r>
              <a:rPr lang="el-GR" dirty="0" err="1"/>
              <a:t>βενθικών</a:t>
            </a:r>
            <a:r>
              <a:rPr lang="el-GR" dirty="0"/>
              <a:t> οργανισμών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24A617-EA12-BF7D-3E2A-180A14D7D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endParaRPr lang="el-GR" dirty="0"/>
          </a:p>
          <a:p>
            <a:pPr algn="ctr"/>
            <a:r>
              <a:rPr lang="el-GR" sz="3600" dirty="0"/>
              <a:t>που ζουν κοντά στην ακτή είτε από δηλητηρίαση είτε από ασφυξία των ζώων από ίζημα, συχνά έχει καταστροφικές συνέπειες στα </a:t>
            </a:r>
            <a:r>
              <a:rPr lang="el-GR" sz="3600" dirty="0" err="1"/>
              <a:t>ιχθυαποθέματα</a:t>
            </a:r>
            <a:r>
              <a:rPr lang="el-GR" sz="3600" dirty="0"/>
              <a:t>, αφού πολλά πελαγικά είδη τρέφονται και αναπαράγονται εκεί.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57085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BE6031-3543-FA08-B2B7-C07C302C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Εκτός από την ικανοποιητική παροχή τροφής,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1E7F49-AB96-91A5-4D92-49BD37CF7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endParaRPr lang="el-GR" dirty="0"/>
          </a:p>
          <a:p>
            <a:pPr algn="ctr"/>
            <a:r>
              <a:rPr lang="el-GR" sz="3600" dirty="0"/>
              <a:t>η αναταραχή στο στρώμα που αναμειγνύεται παρέχει επίσης και οξυγόνο. Οι υψηλοί δείκτες διατροφής, αναπνοής και αύξησης στις θερμές παραλιακές ζώνες είναι δυνατοί μόνο αν υπάρχει άφθονο οξυγόνο.</a:t>
            </a:r>
          </a:p>
        </p:txBody>
      </p:sp>
    </p:spTree>
    <p:extLst>
      <p:ext uri="{BB962C8B-B14F-4D97-AF65-F5344CB8AC3E}">
        <p14:creationId xmlns:p14="http://schemas.microsoft.com/office/powerpoint/2010/main" val="13712362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53770D-EEAE-7196-5639-72695905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παράδειγμα στη ζώνη που σπάει το κύμα,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FFBABA-E75F-11F7-FF99-E8D529F5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endParaRPr lang="el-GR" dirty="0"/>
          </a:p>
          <a:p>
            <a:pPr algn="ctr"/>
            <a:r>
              <a:rPr lang="el-GR" sz="3600" dirty="0"/>
              <a:t>το </a:t>
            </a:r>
            <a:r>
              <a:rPr lang="el-GR" sz="3600" dirty="0" err="1"/>
              <a:t>αμφίποδο</a:t>
            </a:r>
            <a:r>
              <a:rPr lang="el-GR" sz="3600" dirty="0"/>
              <a:t> </a:t>
            </a:r>
            <a:r>
              <a:rPr lang="en-US" sz="3600" dirty="0" err="1"/>
              <a:t>Gamarus</a:t>
            </a:r>
            <a:r>
              <a:rPr lang="en-US" sz="3600" dirty="0"/>
              <a:t> </a:t>
            </a:r>
            <a:r>
              <a:rPr lang="en-US" sz="3600" dirty="0" err="1"/>
              <a:t>pulex</a:t>
            </a:r>
            <a:r>
              <a:rPr lang="en-US" sz="3600" dirty="0"/>
              <a:t> </a:t>
            </a:r>
            <a:r>
              <a:rPr lang="el-GR" sz="3600" dirty="0"/>
              <a:t>έχει υψηλές απαιτήσεις σε οξυγόνο για τη δραστηριότητά του, οι οποίες είναι γραμμικά ανάλογες με το ποσό του διαλυμένου οξυγόνου.</a:t>
            </a:r>
          </a:p>
        </p:txBody>
      </p:sp>
    </p:spTree>
    <p:extLst>
      <p:ext uri="{BB962C8B-B14F-4D97-AF65-F5344CB8AC3E}">
        <p14:creationId xmlns:p14="http://schemas.microsoft.com/office/powerpoint/2010/main" val="31331221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92C008-8A91-846A-85B5-E0B07975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1FF8B6-666A-34EF-409E-EF64FC6B1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Photographs of males of (a) Gammarus pulex; (b) Gammarus ...">
            <a:extLst>
              <a:ext uri="{FF2B5EF4-FFF2-40B4-BE49-F238E27FC236}">
                <a16:creationId xmlns:a16="http://schemas.microsoft.com/office/drawing/2014/main" id="{8BB76B8E-5C42-E07D-5B0D-E2B34BCC0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081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4B9FC8-C0BC-E103-B6DD-7A26036E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09600"/>
            <a:ext cx="8928992" cy="1143000"/>
          </a:xfrm>
        </p:spPr>
        <p:txBody>
          <a:bodyPr/>
          <a:lstStyle/>
          <a:p>
            <a:r>
              <a:rPr lang="el-GR" dirty="0"/>
              <a:t>Αντίθετα, ένα τυπικό μέλος της βαθιάς </a:t>
            </a:r>
            <a:r>
              <a:rPr lang="el-GR" dirty="0" err="1"/>
              <a:t>βενθικής</a:t>
            </a:r>
            <a:r>
              <a:rPr lang="el-GR" dirty="0"/>
              <a:t> κοινότητας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AC0F9E-D119-46E6-F50E-A9899AC3F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dirty="0"/>
          </a:p>
          <a:p>
            <a:pPr algn="ctr"/>
            <a:r>
              <a:rPr lang="el-GR" dirty="0"/>
              <a:t>των εύκρατων λιμνών, το δίπτερο </a:t>
            </a:r>
            <a:r>
              <a:rPr lang="en-US" dirty="0"/>
              <a:t>Chironomus </a:t>
            </a:r>
            <a:r>
              <a:rPr lang="en-US" dirty="0" err="1"/>
              <a:t>anthracinus</a:t>
            </a:r>
            <a:r>
              <a:rPr lang="el-GR" dirty="0"/>
              <a:t>, εμφανίζει καμπυλόγραμμη σχέση ανάμεσα στην αναπνοή και στο διαλυμένο οξυγόνο. Η δραστικότητά του παραμένει συνεχής, μέχρι να φτάσουν τα επίπεδα του οξυγόνου χαμηλά.</a:t>
            </a:r>
          </a:p>
        </p:txBody>
      </p:sp>
    </p:spTree>
    <p:extLst>
      <p:ext uri="{BB962C8B-B14F-4D97-AF65-F5344CB8AC3E}">
        <p14:creationId xmlns:p14="http://schemas.microsoft.com/office/powerpoint/2010/main" val="19189378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206566-E12C-AD3B-B8BF-5B4FAC94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C0B20B-EFF8-23CE-07D2-F8D7AB606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AutoShape 2" descr="Chrinomidae - Chironomus anthracinus">
            <a:extLst>
              <a:ext uri="{FF2B5EF4-FFF2-40B4-BE49-F238E27FC236}">
                <a16:creationId xmlns:a16="http://schemas.microsoft.com/office/drawing/2014/main" id="{17A85A12-DE31-0EEE-8F03-01CA316302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4" name="Picture 4" descr="Chironomus anthracinus - Wikipedia">
            <a:extLst>
              <a:ext uri="{FF2B5EF4-FFF2-40B4-BE49-F238E27FC236}">
                <a16:creationId xmlns:a16="http://schemas.microsoft.com/office/drawing/2014/main" id="{FEA4D9C0-0E95-2A1F-2D31-C0E662B8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506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117867-C8D6-9D03-E846-4BCF4FF7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b="1" dirty="0"/>
            </a:br>
            <a:r>
              <a:rPr lang="el-GR" dirty="0">
                <a:effectLst/>
              </a:rPr>
              <a:t>Διατροφή</a:t>
            </a:r>
            <a:br>
              <a:rPr lang="el-GR" dirty="0">
                <a:effectLst/>
              </a:rPr>
            </a:br>
            <a:endParaRPr lang="el-GR" dirty="0">
              <a:effectLst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AF0FB4-EC31-014A-1601-F05117BC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r>
              <a:rPr lang="el-GR" dirty="0"/>
              <a:t>Οι περισσότεροι από τους </a:t>
            </a:r>
            <a:r>
              <a:rPr lang="el-GR" dirty="0" err="1"/>
              <a:t>βενθικούς</a:t>
            </a:r>
            <a:r>
              <a:rPr lang="el-GR" dirty="0"/>
              <a:t> ζωικούς οργανισμούς είναι </a:t>
            </a:r>
            <a:r>
              <a:rPr lang="el-GR" dirty="0" err="1"/>
              <a:t>θρυμματοφάγοι</a:t>
            </a:r>
            <a:r>
              <a:rPr lang="el-GR" dirty="0"/>
              <a:t> και στο τροφικό πλέγμα ο κυριότερος ρόλος τους είναι να μετατρέπουν χαμηλής ποιότητας και ενέργειας θρύμματα σε καλύτερης ποιότητας και ενέργειας θρύμματα σε καλύτερης ποιότητας τροφή για ανώτερα τροφικά επίπεδα, όπως ψάρια και καραβίδες.</a:t>
            </a:r>
          </a:p>
        </p:txBody>
      </p:sp>
    </p:spTree>
    <p:extLst>
      <p:ext uri="{BB962C8B-B14F-4D97-AF65-F5344CB8AC3E}">
        <p14:creationId xmlns:p14="http://schemas.microsoft.com/office/powerpoint/2010/main" val="342010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FC2D8D-56C7-9C0D-622F-407F4545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κύματα παράγουν έναν αφρό πλούσιο σε οργανικά υλικά,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058487-5C8E-96D4-D586-DF235BA2A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κατά μήκος της περιοχής των ακτών, που μπορεί να αποτελέσει τροφή για τους οργανισμούς της </a:t>
            </a:r>
            <a:r>
              <a:rPr lang="el-GR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ψαμμοπαραλιακής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ζώνης.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42358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FFABD7-6E28-87A1-851A-DA205BF7F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παράδειγμα,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B6C684-7BA5-925D-DC55-507D8EFBF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οι σκώληκες του γένους </a:t>
            </a:r>
            <a:r>
              <a:rPr lang="en-US" sz="4400" dirty="0"/>
              <a:t>Tubifex </a:t>
            </a:r>
            <a:r>
              <a:rPr lang="el-GR" sz="4400" dirty="0"/>
              <a:t>καταπίνουν πλούσια λάσπη από </a:t>
            </a:r>
            <a:r>
              <a:rPr lang="el-GR" sz="4400" dirty="0" err="1"/>
              <a:t>εύτροφες</a:t>
            </a:r>
            <a:r>
              <a:rPr lang="el-GR" sz="4400" dirty="0"/>
              <a:t> λίμνες. </a:t>
            </a:r>
          </a:p>
        </p:txBody>
      </p:sp>
    </p:spTree>
    <p:extLst>
      <p:ext uri="{BB962C8B-B14F-4D97-AF65-F5344CB8AC3E}">
        <p14:creationId xmlns:p14="http://schemas.microsoft.com/office/powerpoint/2010/main" val="13089022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CD00CE-CF95-D265-964A-9BBEC077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φυτοπλαγκτό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D64E89-9CCE-77DC-7635-EE3376AAE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τα </a:t>
            </a:r>
            <a:r>
              <a:rPr lang="el-GR" sz="4400" dirty="0" err="1"/>
              <a:t>μακρόφυτα</a:t>
            </a:r>
            <a:r>
              <a:rPr lang="el-GR" sz="4400" dirty="0"/>
              <a:t> σε μερικές λίμνες προμηθεύουν τα πιο πολλά θρύμματα.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1817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6404A7-6A06-C81C-B1C4-588293C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b="1" dirty="0"/>
            </a:br>
            <a:r>
              <a:rPr lang="el-GR" dirty="0">
                <a:effectLst/>
              </a:rPr>
              <a:t>Κύκλοι ζωής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FC9C26-70AE-E984-BCFA-37A460F83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4000" dirty="0"/>
              <a:t>Πολλοί </a:t>
            </a:r>
            <a:r>
              <a:rPr lang="el-GR" sz="4000" dirty="0" err="1"/>
              <a:t>βενθικοί</a:t>
            </a:r>
            <a:r>
              <a:rPr lang="el-GR" sz="4000" dirty="0"/>
              <a:t> οργανισμοί ζουν για περισσότερο από έναν χρόνο και έχουν αρκετές κλάσεις στον πληθυσμό κάθε στιγμή.</a:t>
            </a:r>
          </a:p>
        </p:txBody>
      </p:sp>
    </p:spTree>
    <p:extLst>
      <p:ext uri="{BB962C8B-B14F-4D97-AF65-F5344CB8AC3E}">
        <p14:creationId xmlns:p14="http://schemas.microsoft.com/office/powerpoint/2010/main" val="16920930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C2BBE3-EED0-7309-7467-07265028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είδη της βαθιάς ζώνης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2DA245-1228-E394-7200-7D997502B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3600" dirty="0"/>
              <a:t>μπορεί να συναντήσουν χαμηλές συγκεντρώσεις οξυγόνου στη λάσπη του πυθμένα στη διάρκεια του καλοκαιριού και απαιτούνται ειδικές προσαρμογές για να επιζήσουν. </a:t>
            </a:r>
          </a:p>
        </p:txBody>
      </p:sp>
    </p:spTree>
    <p:extLst>
      <p:ext uri="{BB962C8B-B14F-4D97-AF65-F5344CB8AC3E}">
        <p14:creationId xmlns:p14="http://schemas.microsoft.com/office/powerpoint/2010/main" val="41086289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A86C68-3208-6E11-E961-BF5ADA81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ικανότητα του </a:t>
            </a:r>
            <a:r>
              <a:rPr lang="en-US" dirty="0"/>
              <a:t>C</a:t>
            </a:r>
            <a:r>
              <a:rPr lang="el-GR" dirty="0"/>
              <a:t>. </a:t>
            </a:r>
            <a:r>
              <a:rPr lang="en-US" dirty="0" err="1"/>
              <a:t>anthracinus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620FDD-52AE-7F14-ECF1-B3425384C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να τρέφεται σε χαμηλά επίπεδα οξυγόνου, οφείλεται κατά ένα μέρος στην </a:t>
            </a:r>
            <a:r>
              <a:rPr lang="el-GR" sz="4000" dirty="0" err="1"/>
              <a:t>αιμογλοβίνη</a:t>
            </a:r>
            <a:r>
              <a:rPr lang="el-GR" sz="4000" dirty="0"/>
              <a:t> που υπάρχει στη χρωστική του αίματός του.</a:t>
            </a:r>
          </a:p>
        </p:txBody>
      </p:sp>
    </p:spTree>
    <p:extLst>
      <p:ext uri="{BB962C8B-B14F-4D97-AF65-F5344CB8AC3E}">
        <p14:creationId xmlns:p14="http://schemas.microsoft.com/office/powerpoint/2010/main" val="21484161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3E32ED-B39E-04B3-6048-93A95CBE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Λίγα υδρόβια ασπόνδυλα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8B9AC7-C525-E58E-5830-B50CE6D1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4000" dirty="0"/>
              <a:t>έχουν αυτό το σύστημα μεταφοράς του οξυγόνου, όμως οι οργανισμοί της βαθιάς ζώνης σε </a:t>
            </a:r>
            <a:r>
              <a:rPr lang="el-GR" sz="4000" dirty="0" err="1"/>
              <a:t>εύτροφες</a:t>
            </a:r>
            <a:r>
              <a:rPr lang="el-GR" sz="4000" dirty="0"/>
              <a:t> λίμνες, συχνά το έχουν.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81944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9A05E7-C9EE-DE6B-A7D9-84A123BA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Αρκετά </a:t>
            </a:r>
            <a:r>
              <a:rPr lang="el-GR" dirty="0" err="1"/>
              <a:t>βενθικά</a:t>
            </a:r>
            <a:r>
              <a:rPr lang="el-GR" dirty="0"/>
              <a:t> ζώα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A7CA62-125E-50C7-5E73-8CAD24B93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3600" dirty="0"/>
              <a:t>δεν περνούν όλη την </a:t>
            </a:r>
            <a:r>
              <a:rPr lang="el-GR" sz="3600" dirty="0" err="1"/>
              <a:t>προνυμφική</a:t>
            </a:r>
            <a:r>
              <a:rPr lang="el-GR" sz="3600" dirty="0"/>
              <a:t> τους περίοδο στο ίζημα. Η προνύμφη του αρπακτικού δίπτερου </a:t>
            </a:r>
            <a:r>
              <a:rPr lang="en-US" sz="3600" dirty="0" err="1"/>
              <a:t>Chaoborus</a:t>
            </a:r>
            <a:r>
              <a:rPr lang="en-US" sz="3600" dirty="0"/>
              <a:t> </a:t>
            </a:r>
            <a:r>
              <a:rPr lang="el-GR" sz="3600" dirty="0"/>
              <a:t>συνήθως βρίσκεται στο ίζημα την ημέρα και τη νύχτα είναι </a:t>
            </a:r>
            <a:r>
              <a:rPr lang="el-GR" sz="3600" dirty="0" err="1"/>
              <a:t>πλαγκτική</a:t>
            </a:r>
            <a:r>
              <a:rPr lang="el-G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2778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85AAD2-271C-C477-471D-17226EEA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2A4488-5422-3CCC-CF46-73E0D7369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haoborus crystallinus - arthropodafotos.de">
            <a:extLst>
              <a:ext uri="{FF2B5EF4-FFF2-40B4-BE49-F238E27FC236}">
                <a16:creationId xmlns:a16="http://schemas.microsoft.com/office/drawing/2014/main" id="{C6681ED9-1600-D6CD-9F93-5889146F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09600"/>
            <a:ext cx="7992888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804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3A4D1D-E940-C052-6976-8F99781A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Τη νύχτα τρέφεται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2A2A41-C740-7FFE-11A4-96EDA6A7B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dirty="0"/>
              <a:t>με </a:t>
            </a:r>
            <a:r>
              <a:rPr lang="el-GR" dirty="0" err="1"/>
              <a:t>τροχόζωα</a:t>
            </a:r>
            <a:r>
              <a:rPr lang="el-GR" dirty="0"/>
              <a:t> και μικρά καρκινοειδή στα επιφανειακά νερά. Την ημέρα επιστρέφει στα χαμηλά επίπεδα οξυγόνου στη λάσπη των </a:t>
            </a:r>
            <a:r>
              <a:rPr lang="el-GR" dirty="0" err="1"/>
              <a:t>ευτρόφων</a:t>
            </a:r>
            <a:r>
              <a:rPr lang="el-GR" dirty="0"/>
              <a:t> λιμνών, για να αποφύγει τη θήρευσή της από τα ψάρια.</a:t>
            </a:r>
          </a:p>
        </p:txBody>
      </p:sp>
    </p:spTree>
    <p:extLst>
      <p:ext uri="{BB962C8B-B14F-4D97-AF65-F5344CB8AC3E}">
        <p14:creationId xmlns:p14="http://schemas.microsoft.com/office/powerpoint/2010/main" val="41594258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C02591-693C-4AFA-E151-1CB672AE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προνύμφη του </a:t>
            </a:r>
            <a:r>
              <a:rPr lang="en-US" dirty="0" err="1"/>
              <a:t>Chaoborus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96A08F-85FB-1A47-AE93-948BB1895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4000" dirty="0"/>
              <a:t>δεν απαντά συχνά σε </a:t>
            </a:r>
            <a:r>
              <a:rPr lang="el-GR" sz="4000" dirty="0" err="1"/>
              <a:t>ολιγότροφες</a:t>
            </a:r>
            <a:r>
              <a:rPr lang="el-GR" sz="4000" dirty="0"/>
              <a:t> λίμνες, γιατί αυτά τα μη παραγωγικά νερά δεν παρέχουν </a:t>
            </a:r>
            <a:r>
              <a:rPr lang="el-GR" sz="4000" dirty="0" err="1"/>
              <a:t>ανοξικό</a:t>
            </a:r>
            <a:r>
              <a:rPr lang="el-GR" sz="4000" dirty="0"/>
              <a:t> καταφύγιο από τη θήρευση.</a:t>
            </a:r>
          </a:p>
        </p:txBody>
      </p:sp>
    </p:spTree>
    <p:extLst>
      <p:ext uri="{BB962C8B-B14F-4D97-AF65-F5344CB8AC3E}">
        <p14:creationId xmlns:p14="http://schemas.microsoft.com/office/powerpoint/2010/main" val="3995380744"/>
      </p:ext>
    </p:extLst>
  </p:cSld>
  <p:clrMapOvr>
    <a:masterClrMapping/>
  </p:clrMapOvr>
</p:sld>
</file>

<file path=ppt/theme/theme1.xml><?xml version="1.0" encoding="utf-8"?>
<a:theme xmlns:a="http://schemas.openxmlformats.org/drawingml/2006/main" name="Πρότυπο σχεδίασης- Ύψος">
  <a:themeElements>
    <a:clrScheme name="Θέμα του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Θέμα του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σχεδίασης- Ύψος</Template>
  <TotalTime>7007</TotalTime>
  <Words>2587</Words>
  <Application>Microsoft Office PowerPoint</Application>
  <PresentationFormat>Προβολή στην οθόνη (4:3)</PresentationFormat>
  <Paragraphs>277</Paragraphs>
  <Slides>100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100</vt:i4>
      </vt:variant>
    </vt:vector>
  </HeadingPairs>
  <TitlesOfParts>
    <vt:vector size="104" baseType="lpstr">
      <vt:lpstr>Arial</vt:lpstr>
      <vt:lpstr>Calibri</vt:lpstr>
      <vt:lpstr>Times New Roman</vt:lpstr>
      <vt:lpstr>Πρότυπο σχεδίασης- Ύψος</vt:lpstr>
      <vt:lpstr>                   Λιμνολογία: Ενδέκατο Μάθημα  </vt:lpstr>
      <vt:lpstr> Κεφάλαιο 12ο:  Βένθος  </vt:lpstr>
      <vt:lpstr>Αυτός ο όρος συμπεριλαμβάνει όλες τις μορφές,</vt:lpstr>
      <vt:lpstr>Οι οργανισμοί που ζουν και κινούνται στον πυθμένα,</vt:lpstr>
      <vt:lpstr>Σε λίμνες με αμμώδεις ή χαλικώδεις παραλίες</vt:lpstr>
      <vt:lpstr>Το ρεύμα του νερού σ’ αυτή την ψαμμοπαραλιακή ζώνη</vt:lpstr>
      <vt:lpstr>Μικροοργανισμοί,</vt:lpstr>
      <vt:lpstr>Ενώ κινούνται μέσα από αυτό το φίλτρο</vt:lpstr>
      <vt:lpstr>Τα κύματα παράγουν έναν αφρό πλούσιο σε οργανικά υλικά,</vt:lpstr>
      <vt:lpstr>Το βένθος διακρίνεται</vt:lpstr>
      <vt:lpstr>Στην πραγματικότητα, αυτή η πολύ γενική ταξινόμηση</vt:lpstr>
      <vt:lpstr>Το μειοβένθος</vt:lpstr>
      <vt:lpstr>Υπάρχει ακόμη και το μικροβένθος που περιλαμβάνει</vt:lpstr>
      <vt:lpstr> Φυτοβένθος </vt:lpstr>
      <vt:lpstr>Οι περισσότερες λίμνες του κόσμου είναι ρηχές &amp; μικρές σε έκταση</vt:lpstr>
      <vt:lpstr>Επίφυτα λέγονται τα φυτά τα οποία αναπτύσσονται πάνω σε άλλα φυτά όπως κορμούς δέντρων ή κλαδιά.</vt:lpstr>
      <vt:lpstr>Τέσσερις ομάδες υδρόβιων μακροφύτων</vt:lpstr>
      <vt:lpstr>1. Αναδυόμενα μακρόφυτα, που φυτρώνουν σε εδάφη</vt:lpstr>
      <vt:lpstr>2. Μακρόφυτα με φύλλωμα που επιπλέει,</vt:lpstr>
      <vt:lpstr>3. Βυθισμένα μακρόφυτα, τα οποία απαντούν</vt:lpstr>
      <vt:lpstr>4. Ελεύθερα επιπλεόμενα μακρόφυτα,</vt:lpstr>
      <vt:lpstr>Τα αναδυόμενα μακρόφυτα</vt:lpstr>
      <vt:lpstr>Οι ριζικοί ιστοί αναπτύσσονται</vt:lpstr>
      <vt:lpstr>Ο ρυθμός διαπνοής των αναδυόμενων</vt:lpstr>
      <vt:lpstr>Οι απώλειες αυτές μπορεί να είναι τόσο υψηλές</vt:lpstr>
      <vt:lpstr>Η διαπνοή είναι φυσιολογική διεργασία των φυτών.</vt:lpstr>
      <vt:lpstr>Η διαπνοή λαμβάνει χώρα κυρίως στα φύλλα,</vt:lpstr>
      <vt:lpstr>Η επιφάνεια των φύλλων,</vt:lpstr>
      <vt:lpstr>Στόματα </vt:lpstr>
      <vt:lpstr>Τα βυθισμένα αγγειόσπερμα</vt:lpstr>
      <vt:lpstr>Τα φύλλα έχουν πάχος</vt:lpstr>
      <vt:lpstr>Θαλάσσια αγγειόσπερμα</vt:lpstr>
      <vt:lpstr>Τα φύλλα τείνουν να είναι</vt:lpstr>
      <vt:lpstr>Φύλλα θαλάσσιων αγγειόσπερμων</vt:lpstr>
      <vt:lpstr>Η μορφολογία των φύλλων είναι τέτοια</vt:lpstr>
      <vt:lpstr>Η πρόσληψη άνθρακα</vt:lpstr>
      <vt:lpstr>κυρίως, εξαιτίας του γεγονότος ότι</vt:lpstr>
      <vt:lpstr>Η εφυμενίδα των βυθισμένων αγγειόσπερμων</vt:lpstr>
      <vt:lpstr>Εφυμενίδα</vt:lpstr>
      <vt:lpstr>Εφυμενίδα </vt:lpstr>
      <vt:lpstr>Όλες αυτές οι μορφολογικές διαφοροποιήσεις</vt:lpstr>
      <vt:lpstr>Τα περισσότερα βυθισμένα ριζωμένα μακρόφυτα</vt:lpstr>
      <vt:lpstr>Κάποια θρεπτικά απελευθερώνονται</vt:lpstr>
      <vt:lpstr>Η διαθεσιμότητα του φωτός</vt:lpstr>
      <vt:lpstr>Πολλά μακρόφυτα είναι ολοετή,</vt:lpstr>
      <vt:lpstr>Τα αναδυόμενα μακρόφυτα</vt:lpstr>
      <vt:lpstr>Αυτός ο δομικός ιστός</vt:lpstr>
      <vt:lpstr>Η αύξηση των υδρόβιων μακροφύτων</vt:lpstr>
      <vt:lpstr>Με βάση την έκταση της επιφάνειας,</vt:lpstr>
      <vt:lpstr>Η παραγωγικότητα των αναδυόμενων μακροφύτων</vt:lpstr>
      <vt:lpstr>Στις εύκρατες περιοχές</vt:lpstr>
      <vt:lpstr>Κάποια είδη βυθισμένων μακροφύτων</vt:lpstr>
      <vt:lpstr>Η παραγωγικότητα του φυτοπλαγκτού</vt:lpstr>
      <vt:lpstr>Τα μακρόφυτα είναι συνήθως,</vt:lpstr>
      <vt:lpstr>Η σύνθεση οργανικής ύλης</vt:lpstr>
      <vt:lpstr>Καθώς το νερό εμπλουτίζεται με θρεπτικά</vt:lpstr>
      <vt:lpstr> Ζωοβένθος </vt:lpstr>
      <vt:lpstr>Υπάρχει μια κοινή</vt:lpstr>
      <vt:lpstr>Τα βενθινά ζώα μετατρέπουν τα θρύμματα</vt:lpstr>
      <vt:lpstr>Η κατανομή και η αφθονία στο ζωοβένθος</vt:lpstr>
      <vt:lpstr>Η μεγαλύτερη πυκνότητα και ποικιλομορφία</vt:lpstr>
      <vt:lpstr>Κάτω από το θερμόκλινο τείνουν να είναι λιγότερο άφθονα,</vt:lpstr>
      <vt:lpstr> Βενθικό περιβάλλον </vt:lpstr>
      <vt:lpstr>Η βαθιά ζώνη είναι κάτω από το θερμόκλινο</vt:lpstr>
      <vt:lpstr>Αντίθετα, η παραλιακή και υποπαραλιακή ζώνη</vt:lpstr>
      <vt:lpstr>Στη βαθιά ζώνη των λιμνών υπάρχουν συνήθως</vt:lpstr>
      <vt:lpstr>Υπάρχουν και μερικές σημαντικές εξαιρέσεις:</vt:lpstr>
      <vt:lpstr>Παρουσίαση του PowerPoint</vt:lpstr>
      <vt:lpstr>Όμοια, οι ολιγόχαιτοι τείνουν να είναι ομάδα</vt:lpstr>
      <vt:lpstr>Ολιγόχαιτος </vt:lpstr>
      <vt:lpstr>Η ποικιλότητα</vt:lpstr>
      <vt:lpstr>Εκεί μπορούν να βρεθούν οι πιο πολλοί τύποι</vt:lpstr>
      <vt:lpstr>Η ανομοιομορφία στις φυσικές και χημικές ιδιότητες</vt:lpstr>
      <vt:lpstr>Σε ρηχές διάφανες ζώνες λιμνών</vt:lpstr>
      <vt:lpstr>Οι πιο πολλές λίμνες</vt:lpstr>
      <vt:lpstr>Αυτό σημαίνει ότι,</vt:lpstr>
      <vt:lpstr>Σε πλαγκτικές ποτάμιες</vt:lpstr>
      <vt:lpstr>Στις όχθες των λιμνών η συνεχής αναταραχή</vt:lpstr>
      <vt:lpstr>προμηθεύοντάς την με ρεύμα σωματιδίων τροφής,</vt:lpstr>
      <vt:lpstr>Στη ζώνη όπου σπάζει το κύμα,</vt:lpstr>
      <vt:lpstr>Η ποικιλότητα,</vt:lpstr>
      <vt:lpstr>Η παραγωγική παραλιακή και υποπαραλιακή ζώνη</vt:lpstr>
      <vt:lpstr>Η συνέπεια της μείωσης των βενθικών οργανισμών</vt:lpstr>
      <vt:lpstr>Εκτός από την ικανοποιητική παροχή τροφής,</vt:lpstr>
      <vt:lpstr>Για παράδειγμα στη ζώνη που σπάει το κύμα,</vt:lpstr>
      <vt:lpstr>Παρουσίαση του PowerPoint</vt:lpstr>
      <vt:lpstr>Αντίθετα, ένα τυπικό μέλος της βαθιάς βενθικής κοινότητας</vt:lpstr>
      <vt:lpstr>Παρουσίαση του PowerPoint</vt:lpstr>
      <vt:lpstr> Διατροφή </vt:lpstr>
      <vt:lpstr>Για παράδειγμα,</vt:lpstr>
      <vt:lpstr>Το φυτοπλαγκτό</vt:lpstr>
      <vt:lpstr> Κύκλοι ζωής  </vt:lpstr>
      <vt:lpstr>Τα είδη της βαθιάς ζώνης</vt:lpstr>
      <vt:lpstr>Η ικανότητα του C. anthracinus</vt:lpstr>
      <vt:lpstr>Λίγα υδρόβια ασπόνδυλα</vt:lpstr>
      <vt:lpstr>Αρκετά βενθικά ζώα</vt:lpstr>
      <vt:lpstr>Παρουσίαση του PowerPoint</vt:lpstr>
      <vt:lpstr>Τη νύχτα τρέφεται</vt:lpstr>
      <vt:lpstr>Η προνύμφη του Chaoborus</vt:lpstr>
      <vt:lpstr>To Chaoborus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Ρωσοτουρκικός πόλεμος</dc:title>
  <dc:creator>Maria</dc:creator>
  <cp:lastModifiedBy>user</cp:lastModifiedBy>
  <cp:revision>334</cp:revision>
  <dcterms:created xsi:type="dcterms:W3CDTF">2019-05-10T18:29:09Z</dcterms:created>
  <dcterms:modified xsi:type="dcterms:W3CDTF">2025-06-12T11:58:34Z</dcterms:modified>
</cp:coreProperties>
</file>