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35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2" r:id="rId37"/>
    <p:sldId id="293" r:id="rId38"/>
    <p:sldId id="294" r:id="rId39"/>
    <p:sldId id="295" r:id="rId40"/>
    <p:sldId id="291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52" r:id="rId69"/>
    <p:sldId id="323" r:id="rId70"/>
    <p:sldId id="353" r:id="rId71"/>
    <p:sldId id="324" r:id="rId72"/>
    <p:sldId id="325" r:id="rId73"/>
    <p:sldId id="326" r:id="rId74"/>
    <p:sldId id="327" r:id="rId75"/>
    <p:sldId id="328" r:id="rId76"/>
    <p:sldId id="329" r:id="rId77"/>
    <p:sldId id="330" r:id="rId78"/>
    <p:sldId id="331" r:id="rId79"/>
    <p:sldId id="332" r:id="rId80"/>
    <p:sldId id="333" r:id="rId81"/>
    <p:sldId id="334" r:id="rId82"/>
    <p:sldId id="335" r:id="rId83"/>
    <p:sldId id="336" r:id="rId84"/>
    <p:sldId id="337" r:id="rId85"/>
    <p:sldId id="338" r:id="rId86"/>
    <p:sldId id="354" r:id="rId87"/>
    <p:sldId id="339" r:id="rId88"/>
    <p:sldId id="355" r:id="rId89"/>
    <p:sldId id="340" r:id="rId90"/>
    <p:sldId id="341" r:id="rId91"/>
    <p:sldId id="342" r:id="rId92"/>
    <p:sldId id="343" r:id="rId93"/>
    <p:sldId id="344" r:id="rId94"/>
    <p:sldId id="345" r:id="rId95"/>
    <p:sldId id="346" r:id="rId96"/>
    <p:sldId id="347" r:id="rId97"/>
    <p:sldId id="356" r:id="rId98"/>
    <p:sldId id="348" r:id="rId99"/>
    <p:sldId id="349" r:id="rId100"/>
    <p:sldId id="350" r:id="rId10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A4C02D-EB69-4EDC-A6D5-0F397B7F41DD}" type="datetimeFigureOut">
              <a:rPr lang="el-GR" smtClean="0"/>
              <a:pPr/>
              <a:t>12/6/2025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25F8E-1601-4D7C-AC0E-443FF03A188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5483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-1035050" y="1552575"/>
            <a:ext cx="10179050" cy="5305425"/>
            <a:chOff x="-652" y="978"/>
            <a:chExt cx="6412" cy="3342"/>
          </a:xfrm>
        </p:grpSpPr>
        <p:sp>
          <p:nvSpPr>
            <p:cNvPr id="307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>
                <a:gd name="T0" fmla="*/ 1523 w 3699"/>
                <a:gd name="T1" fmla="*/ 2611 h 2613"/>
                <a:gd name="T2" fmla="*/ 3698 w 3699"/>
                <a:gd name="T3" fmla="*/ 2612 h 2613"/>
                <a:gd name="T4" fmla="*/ 3698 w 3699"/>
                <a:gd name="T5" fmla="*/ 2228 h 2613"/>
                <a:gd name="T6" fmla="*/ 0 w 3699"/>
                <a:gd name="T7" fmla="*/ 0 h 2613"/>
                <a:gd name="T8" fmla="*/ 160 w 3699"/>
                <a:gd name="T9" fmla="*/ 118 h 2613"/>
                <a:gd name="T10" fmla="*/ 292 w 3699"/>
                <a:gd name="T11" fmla="*/ 219 h 2613"/>
                <a:gd name="T12" fmla="*/ 441 w 3699"/>
                <a:gd name="T13" fmla="*/ 347 h 2613"/>
                <a:gd name="T14" fmla="*/ 585 w 3699"/>
                <a:gd name="T15" fmla="*/ 482 h 2613"/>
                <a:gd name="T16" fmla="*/ 796 w 3699"/>
                <a:gd name="T17" fmla="*/ 711 h 2613"/>
                <a:gd name="T18" fmla="*/ 983 w 3699"/>
                <a:gd name="T19" fmla="*/ 955 h 2613"/>
                <a:gd name="T20" fmla="*/ 1119 w 3699"/>
                <a:gd name="T21" fmla="*/ 1168 h 2613"/>
                <a:gd name="T22" fmla="*/ 1238 w 3699"/>
                <a:gd name="T23" fmla="*/ 1388 h 2613"/>
                <a:gd name="T24" fmla="*/ 1331 w 3699"/>
                <a:gd name="T25" fmla="*/ 1608 h 2613"/>
                <a:gd name="T26" fmla="*/ 1400 w 3699"/>
                <a:gd name="T27" fmla="*/ 1809 h 2613"/>
                <a:gd name="T28" fmla="*/ 1447 w 3699"/>
                <a:gd name="T29" fmla="*/ 1979 h 2613"/>
                <a:gd name="T30" fmla="*/ 1490 w 3699"/>
                <a:gd name="T31" fmla="*/ 2190 h 2613"/>
                <a:gd name="T32" fmla="*/ 1511 w 3699"/>
                <a:gd name="T33" fmla="*/ 2374 h 2613"/>
                <a:gd name="T34" fmla="*/ 1523 w 3699"/>
                <a:gd name="T35" fmla="*/ 2611 h 2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rgbClr val="2851CC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76" name="Arc 4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G0" fmla="+- 0 0 0"/>
                <a:gd name="G1" fmla="+- 21231 0 0"/>
                <a:gd name="G2" fmla="+- 21600 0 0"/>
                <a:gd name="T0" fmla="*/ 3977 w 21600"/>
                <a:gd name="T1" fmla="*/ 0 h 21231"/>
                <a:gd name="T2" fmla="*/ 21600 w 21600"/>
                <a:gd name="T3" fmla="*/ 21231 h 21231"/>
                <a:gd name="T4" fmla="*/ 0 w 21600"/>
                <a:gd name="T5" fmla="*/ 21231 h 21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close/>
                </a:path>
              </a:pathLst>
            </a:custGeom>
            <a:noFill/>
            <a:ln w="12700" cap="rnd">
              <a:solidFill>
                <a:schemeClr val="folHlink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3077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>
                <a:solidFill>
                  <a:srgbClr val="FFCC66"/>
                </a:solidFill>
              </a:defRPr>
            </a:lvl1pPr>
          </a:lstStyle>
          <a:p>
            <a:pPr lvl="0"/>
            <a:r>
              <a:rPr lang="el-GR" altLang="el-GR" noProof="0"/>
              <a:t>Στυλ κύριου τίτλου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l-GR" altLang="el-GR" noProof="0"/>
              <a:t>Στυλ κύριου υπότιτλου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4F2919C-0589-4E10-A2E8-EFBB9BB50C13}" type="datetimeFigureOut">
              <a:rPr lang="el-GR" smtClean="0"/>
              <a:pPr/>
              <a:t>12/6/2025</a:t>
            </a:fld>
            <a:endParaRPr lang="el-GR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l-GR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12/6/2025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4145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12/6/2025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522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12/6/2025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0135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12/6/2025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0204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12/6/2025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342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12/6/2025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358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12/6/2025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8092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12/6/2025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2219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12/6/2025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8565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μια εικόνα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12/6/2025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1519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2051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>
                <a:gd name="T0" fmla="*/ 1905 w 2359"/>
                <a:gd name="T1" fmla="*/ 3312 h 3314"/>
                <a:gd name="T2" fmla="*/ 2358 w 2359"/>
                <a:gd name="T3" fmla="*/ 3313 h 3314"/>
                <a:gd name="T4" fmla="*/ 2358 w 2359"/>
                <a:gd name="T5" fmla="*/ 1437 h 3314"/>
                <a:gd name="T6" fmla="*/ 0 w 2359"/>
                <a:gd name="T7" fmla="*/ 0 h 3314"/>
                <a:gd name="T8" fmla="*/ 201 w 2359"/>
                <a:gd name="T9" fmla="*/ 150 h 3314"/>
                <a:gd name="T10" fmla="*/ 366 w 2359"/>
                <a:gd name="T11" fmla="*/ 279 h 3314"/>
                <a:gd name="T12" fmla="*/ 552 w 2359"/>
                <a:gd name="T13" fmla="*/ 441 h 3314"/>
                <a:gd name="T14" fmla="*/ 732 w 2359"/>
                <a:gd name="T15" fmla="*/ 612 h 3314"/>
                <a:gd name="T16" fmla="*/ 996 w 2359"/>
                <a:gd name="T17" fmla="*/ 903 h 3314"/>
                <a:gd name="T18" fmla="*/ 1230 w 2359"/>
                <a:gd name="T19" fmla="*/ 1212 h 3314"/>
                <a:gd name="T20" fmla="*/ 1400 w 2359"/>
                <a:gd name="T21" fmla="*/ 1482 h 3314"/>
                <a:gd name="T22" fmla="*/ 1548 w 2359"/>
                <a:gd name="T23" fmla="*/ 1761 h 3314"/>
                <a:gd name="T24" fmla="*/ 1665 w 2359"/>
                <a:gd name="T25" fmla="*/ 2040 h 3314"/>
                <a:gd name="T26" fmla="*/ 1751 w 2359"/>
                <a:gd name="T27" fmla="*/ 2295 h 3314"/>
                <a:gd name="T28" fmla="*/ 1809 w 2359"/>
                <a:gd name="T29" fmla="*/ 2511 h 3314"/>
                <a:gd name="T30" fmla="*/ 1863 w 2359"/>
                <a:gd name="T31" fmla="*/ 2778 h 3314"/>
                <a:gd name="T32" fmla="*/ 1890 w 2359"/>
                <a:gd name="T33" fmla="*/ 3012 h 3314"/>
                <a:gd name="T34" fmla="*/ 1905 w 2359"/>
                <a:gd name="T35" fmla="*/ 3312 h 3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rgbClr val="2851CC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52" name="Arc 4"/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 cap="rnd">
              <a:solidFill>
                <a:schemeClr val="folHlink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Κάντε κλικ για επεξεργασία του τίτλου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/>
              <a:t>Δεύτερο επίπεδο</a:t>
            </a:r>
          </a:p>
          <a:p>
            <a:pPr lvl="2"/>
            <a:r>
              <a:rPr lang="el-GR" altLang="el-GR"/>
              <a:t>Τρίτο επίπεδο</a:t>
            </a:r>
          </a:p>
          <a:p>
            <a:pPr lvl="3"/>
            <a:r>
              <a:rPr lang="el-GR" altLang="el-GR"/>
              <a:t>Τέταρτο επίπεδο</a:t>
            </a:r>
          </a:p>
          <a:p>
            <a:pPr lvl="4"/>
            <a:r>
              <a:rPr lang="el-GR" altLang="el-GR"/>
              <a:t>Πέμπτο επίπεδο</a:t>
            </a: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fld id="{F4F2919C-0589-4E10-A2E8-EFBB9BB50C13}" type="datetimeFigureOut">
              <a:rPr lang="el-GR" smtClean="0"/>
              <a:pPr/>
              <a:t>12/6/2025</a:t>
            </a:fld>
            <a:endParaRPr lang="el-GR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endParaRPr lang="el-GR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ebp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 sz="quarter"/>
          </p:nvPr>
        </p:nvSpPr>
        <p:spPr>
          <a:xfrm>
            <a:off x="611560" y="404664"/>
            <a:ext cx="7920880" cy="1728192"/>
          </a:xfrm>
        </p:spPr>
        <p:txBody>
          <a:bodyPr/>
          <a:lstStyle/>
          <a:p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r>
              <a:rPr lang="el-GR" dirty="0" err="1">
                <a:solidFill>
                  <a:srgbClr val="FFFF00"/>
                </a:solidFill>
              </a:rPr>
              <a:t>Λιμνολογία</a:t>
            </a:r>
            <a:r>
              <a:rPr lang="el-GR">
                <a:solidFill>
                  <a:srgbClr val="FFFF00"/>
                </a:solidFill>
              </a:rPr>
              <a:t>: Ενδέκατο </a:t>
            </a:r>
            <a:r>
              <a:rPr lang="el-GR" dirty="0">
                <a:solidFill>
                  <a:srgbClr val="FFFF00"/>
                </a:solidFill>
              </a:rPr>
              <a:t>Μάθημα </a:t>
            </a:r>
            <a:br>
              <a:rPr lang="el-GR" dirty="0">
                <a:solidFill>
                  <a:srgbClr val="FFFF00"/>
                </a:solidFill>
              </a:rPr>
            </a:b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sz="quarter" idx="1"/>
          </p:nvPr>
        </p:nvSpPr>
        <p:spPr>
          <a:xfrm>
            <a:off x="0" y="2492896"/>
            <a:ext cx="9108504" cy="4365104"/>
          </a:xfrm>
        </p:spPr>
        <p:txBody>
          <a:bodyPr/>
          <a:lstStyle/>
          <a:p>
            <a:endParaRPr lang="el-GR" dirty="0">
              <a:solidFill>
                <a:srgbClr val="FFC000"/>
              </a:solidFill>
            </a:endParaRPr>
          </a:p>
          <a:p>
            <a:r>
              <a:rPr lang="el-GR" sz="4400" dirty="0"/>
              <a:t>Δημοσθένης Α. Χατζηλέλεκας</a:t>
            </a:r>
          </a:p>
          <a:p>
            <a:r>
              <a:rPr lang="el-GR" sz="4400" dirty="0">
                <a:solidFill>
                  <a:schemeClr val="tx1"/>
                </a:solidFill>
              </a:rPr>
              <a:t>Σύμβουλος Εκπαίδευσης ΠΕ-70</a:t>
            </a:r>
          </a:p>
          <a:p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36981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8253A40-074E-C23C-5716-84D9D74A9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Το βένθος διακρίνεται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3747039-39EE-01AB-AECC-E2070786E3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en-US" sz="4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σε δύο μεγάλες ενότητες, το </a:t>
            </a:r>
            <a:r>
              <a:rPr lang="el-GR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φυτοβένθος</a:t>
            </a:r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και το </a:t>
            </a:r>
            <a:r>
              <a:rPr lang="el-GR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ζωοβένθος</a:t>
            </a:r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83583627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9C0D833-D292-B0EE-38D8-9F307D118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</a:t>
            </a:r>
            <a:r>
              <a:rPr lang="en-US" dirty="0" err="1"/>
              <a:t>Chaoborus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4EE20FF-7F56-4C00-FFFB-FABEABA224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  <a:p>
            <a:pPr algn="ctr"/>
            <a:r>
              <a:rPr lang="el-GR" sz="4400" dirty="0"/>
              <a:t>είναι τόσο καλά προσαρμοσμένο στην αναπνοή σε χαμηλά επίπεδα οξυγόνου όσο και το </a:t>
            </a:r>
            <a:r>
              <a:rPr lang="en-US" sz="4400" dirty="0"/>
              <a:t>Chironomus</a:t>
            </a:r>
            <a:r>
              <a:rPr lang="el-GR" sz="4400" dirty="0"/>
              <a:t>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83057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D649CFD-8EF6-8D81-E914-102775CEB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Στην πραγματικότητα, αυτή η πολύ γενική ταξινόμηση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640C6CE-7730-2B1C-07C4-F2E6B860E8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αφορά κυρίως, στο </a:t>
            </a:r>
            <a:r>
              <a:rPr lang="el-GR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μακροβένθος</a:t>
            </a:r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δηλαδή όλους τους οργανισμούς των οποίων το μέγεθος ξεπερνά τα 2 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mm </a:t>
            </a:r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(αυτό το συμβατικό όριο μερικές φορές ορίζεται σε 1 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mm</a:t>
            </a:r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523481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D444BC9-142D-04D8-293F-96E2FFCFD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Το </a:t>
            </a:r>
            <a:r>
              <a:rPr lang="el-GR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μειοβένθος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2638D93-3EC7-9FDE-57FA-758FF8AA33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περιλαμβάνει τους οργανισμούς που έχουν μέγεθος 0,1-1,0 ή 2,0 </a:t>
            </a:r>
            <a:r>
              <a:rPr lang="en-US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mm</a:t>
            </a:r>
            <a:r>
              <a:rPr lang="el-GR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l-GR" sz="4800" dirty="0"/>
          </a:p>
        </p:txBody>
      </p:sp>
    </p:spTree>
    <p:extLst>
      <p:ext uri="{BB962C8B-B14F-4D97-AF65-F5344CB8AC3E}">
        <p14:creationId xmlns:p14="http://schemas.microsoft.com/office/powerpoint/2010/main" val="2719956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A444026-22B9-B2AD-8E90-1D30EDDD2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Υπάρχει ακόμη και το </a:t>
            </a:r>
            <a:r>
              <a:rPr lang="el-GR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μικροβένθος</a:t>
            </a:r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που περιλαμβάνει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446C6FA-3A63-5215-9F3C-D09080BD4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252520" cy="4114800"/>
          </a:xfrm>
        </p:spPr>
        <p:txBody>
          <a:bodyPr/>
          <a:lstStyle/>
          <a:p>
            <a:pPr algn="ctr"/>
            <a:endParaRPr lang="el-G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από τη μια μονοκύτταρους οργανισμούς (βακτήρια, μύκητες, μονοκύτταρα </a:t>
            </a:r>
            <a:r>
              <a:rPr lang="el-GR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φύκη</a:t>
            </a:r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πρωτόζωα) και από την άλλη τους πολυκύτταρους (πολύ μικρά </a:t>
            </a:r>
            <a:r>
              <a:rPr lang="el-GR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μετάζωα</a:t>
            </a:r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και προνύμφες </a:t>
            </a:r>
            <a:r>
              <a:rPr lang="el-GR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μεταζώων</a:t>
            </a:r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του </a:t>
            </a:r>
            <a:r>
              <a:rPr lang="el-GR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μακροζωοβένθους</a:t>
            </a:r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 Οι οργανισμοί του </a:t>
            </a:r>
            <a:r>
              <a:rPr lang="el-GR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μικροβένθους</a:t>
            </a:r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είναι μεγέθους ίσου ή κατώτερου του 1 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mm</a:t>
            </a:r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166673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1A840D1-DC77-66F4-7E16-9DE1E7270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l-GR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l-GR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Φυτοβένθος</a:t>
            </a:r>
            <a:b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E7AC85A-EECA-9789-8CD6-D5494F6984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buNone/>
            </a:pPr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Το μέγεθος της παραλιακής ζώνης των λιμνών ποικίλλει πολύ, σε σχέση με το μέγεθος της πελαγικής ζώνης.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769109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4954266-A8FF-E6F5-7000-51541D551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1143000"/>
          </a:xfrm>
        </p:spPr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Οι περισσότερες λίμνες του κόσμου είναι ρηχές &amp; μικρές σε έκταση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50341EE-2409-67CB-4AF9-28B6A635F5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και η υδρόβια και παραλιακή χλωρίδα και τα </a:t>
            </a:r>
            <a:r>
              <a:rPr lang="el-GR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επίφυτα</a:t>
            </a:r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είναι συνήθως, η επικρατέστερη πηγή σύνθεσης οργανικής ύλης για το νερό. 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31899487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C5160A9-0069-3900-9D72-363800DB5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1143000"/>
          </a:xfrm>
        </p:spPr>
        <p:txBody>
          <a:bodyPr/>
          <a:lstStyle/>
          <a:p>
            <a:r>
              <a:rPr lang="el-GR" sz="3200" dirty="0" err="1">
                <a:effectLst/>
              </a:rPr>
              <a:t>Επίφυτα</a:t>
            </a:r>
            <a:r>
              <a:rPr lang="el-GR" sz="3200" dirty="0">
                <a:effectLst/>
              </a:rPr>
              <a:t> λέγονται τα φυτά τα οποία αναπτύσσονται πάνω σε άλλα φυτά όπως κορμούς δέντρων ή κλαδιά.</a:t>
            </a: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109F51D-A0D3-6C00-4505-2BCA96EF31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2C4B787-EA27-FA49-E090-C268129D4F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3289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3BD3BD6-2038-54F9-84A1-0B2826A97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Τέσσερις ομάδες υδρόβιων </a:t>
            </a:r>
            <a:r>
              <a:rPr lang="el-GR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μακροφύτων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E1D785B-BB24-5146-AC5D-3C7EDB2338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μπορούν να διακριθούν με βάση τη μορφολογία τους και τη φυσιολογία τους. Η κάθε ομάδα επικρατεί σε μια ευρεία περιοχή της παραλιακής ζώνης: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882977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78023EA-C574-4D7B-EBA6-0167D0FD3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1143000"/>
          </a:xfrm>
        </p:spPr>
        <p:txBody>
          <a:bodyPr/>
          <a:lstStyle/>
          <a:p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Αναδυόμενα </a:t>
            </a:r>
            <a:r>
              <a:rPr lang="el-GR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μακρόφυτα</a:t>
            </a:r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που φυτρώνουν σε εδάφη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DF80725-3E8B-1112-15A9-127B0D7E5B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καλυμμένα με νερό, από το σημείο στο οποίο το επίπεδο του νερού βρίσκεται περίπου 0,5 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κάτω από την επιφάνεια του εδάφους (</a:t>
            </a:r>
            <a:r>
              <a:rPr lang="el-GR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υπερπαραλιακή</a:t>
            </a:r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ζώνη) μέχρι το σημείο, όπου το ίζημα καλύπτεται με 1,5 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νερό (ανώτερη </a:t>
            </a:r>
            <a:r>
              <a:rPr lang="el-GR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υποπαραλιακή</a:t>
            </a:r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ζώνη).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03987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60C7B4C-904B-B1DF-CC03-D9400EB35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l-GR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Μακρόφυτα</a:t>
            </a:r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με φύλλωμα που επιπλέει,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AC8A657-6C52-05A9-16A2-B34ABA640A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τα οποία είναι ριζωμένα σε </a:t>
            </a:r>
            <a:r>
              <a:rPr lang="el-GR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υπολίμνια</a:t>
            </a:r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ιζήματα στην </a:t>
            </a:r>
            <a:r>
              <a:rPr lang="el-GR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μεσοπαραλιακή</a:t>
            </a:r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ζώνη (βάθη από 0,5 ως 3 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τα οποία διαθέτουν είτε </a:t>
            </a:r>
            <a:r>
              <a:rPr lang="el-GR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επιπλεόμενο</a:t>
            </a:r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είτε εναέριο φύλλωμα.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83565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0B6C4BC-F572-3A3C-5A4D-21C40A9DD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l-GR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l-GR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Κεφάλαιο 12</a:t>
            </a:r>
            <a:r>
              <a:rPr lang="el-GR" sz="4400" b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ο</a:t>
            </a:r>
            <a:r>
              <a:rPr lang="el-GR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 Βένθος </a:t>
            </a:r>
            <a:b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DBC62FD-B542-C00B-65CA-6E8393BDD6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>
              <a:lnSpc>
                <a:spcPct val="115000"/>
              </a:lnSpc>
              <a:buNone/>
            </a:pPr>
            <a:r>
              <a:rPr lang="el-GR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Γενικά</a:t>
            </a:r>
            <a:endParaRPr lang="el-GR" sz="4000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buNone/>
            </a:pPr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Ο όρος βένθος προέρχεται από την ελληνική λέξη βυθός. Οι οργανισμοί που σχετίζονται με το βυθό της λίμνης ονομάζονται </a:t>
            </a:r>
            <a:r>
              <a:rPr lang="el-GR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βενθικοί</a:t>
            </a:r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και αναφέρονται συνολικά ως βένθος. 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39615558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057CA0F-9341-A3B5-6049-453CB27E8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Βυθισμένα </a:t>
            </a:r>
            <a:r>
              <a:rPr lang="el-GR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μακρόφυτα</a:t>
            </a:r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τα οποία απαντούν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67F9304-F62D-BF7B-3493-C13EE2730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σε όλα τα βάθη εντός της </a:t>
            </a:r>
            <a:r>
              <a:rPr lang="el-GR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εύφωτης</a:t>
            </a:r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ζώνης. Αγγειόσπερμα απαντούν μόνο μέχρι τα 10 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 </a:t>
            </a:r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βάθος (1 ατμόσφαιρα υδροστατική πίεση) εντός της χαμηλότερης παραλιακής (</a:t>
            </a:r>
            <a:r>
              <a:rPr lang="el-GR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υποπαραλιακής</a:t>
            </a:r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ζώνης και άλλα </a:t>
            </a:r>
            <a:r>
              <a:rPr lang="el-GR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μακρόφυτα</a:t>
            </a:r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(π.χ. </a:t>
            </a:r>
            <a:r>
              <a:rPr lang="el-GR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μακροφύκη</a:t>
            </a:r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μέχρι το κατώτερο όριο της </a:t>
            </a:r>
            <a:r>
              <a:rPr lang="el-GR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εύφωτης</a:t>
            </a:r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ζώνης (</a:t>
            </a:r>
            <a:r>
              <a:rPr lang="el-GR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βαθυπαραλιακής</a:t>
            </a:r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745537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85A311E-044C-936C-FB2B-4EE30C3B2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Ελεύθερα </a:t>
            </a:r>
            <a:r>
              <a:rPr lang="el-GR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επιπλεόμενα</a:t>
            </a:r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l-GR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μακρόφυτα</a:t>
            </a:r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675546D-94DE-977F-CCA1-D2407F6DD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τα οποία δεν είναι ριζωμένα στο υπόστρωμα. Επιπλέουν ελεύθερα στην επιφάνεια ή εντός της στήλης του νερού και περιορίζονται συνήθως, σε μη ταραγμένα νερά προστατευόμενων περιοχών.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753549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1988FFE-38C1-3B38-E0B2-B2E67E42C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Τα αναδυόμενα </a:t>
            </a:r>
            <a:r>
              <a:rPr lang="el-GR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μακρόφυτα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C5E3884-6B41-4300-0602-0E18428325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παράγουν ανορθωμένα και ίσια φύλλα από ένα εκτεταμένο ρίζωμα και είναι φυσιολογικά παρόμοια με τα χερσαία φυτά.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6020849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FF0778E-5CD5-E4C5-438A-931D6DB7A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Οι ριζικοί ιστοί αναπτύσσονται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BC4059E-7D8E-60F7-CD84-D55EAAE550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σε ένα αναερόβιο υπόστρωμα και πρέπει να λαμβάνουν οξυγόνο για την αναπνοή τους από εναέρια τμήματα.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7290976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BBB9ADC-17F7-BDEA-B025-F3EA8CB7B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Ο ρυθμός διαπνοής των αναδυόμενων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BA1C979-411F-8530-FD1E-FF0A1E190A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08520" y="1981200"/>
            <a:ext cx="9252520" cy="4114800"/>
          </a:xfrm>
        </p:spPr>
        <p:txBody>
          <a:bodyPr/>
          <a:lstStyle/>
          <a:p>
            <a:pPr algn="ctr"/>
            <a:endParaRPr lang="el-GR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και </a:t>
            </a:r>
            <a:r>
              <a:rPr lang="el-GR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επιπλεόμενων</a:t>
            </a:r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l-GR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μακροφύτων</a:t>
            </a:r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είναι συνήθως πολύ μεγάλος, με αποτέλεσμα οι απώλειες νερού στην ατμόσφαιρα να είναι υψηλότερες από αυτές που προκαλούνται εξαιτίας της εξάτμισης μιας ίδιας έκτασης νερού.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16561534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4411EE0-4860-A0BA-9B19-752C5C144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Οι απώλειες αυτές μπορεί να είναι τόσο υψηλές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2DEB145-9B47-AE1E-3CEB-1784F8EF5A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που να προκαλέσουν πτώση της στάθμης των νερών ακόμη και στις γύρω χερσαίες περιοχές.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469401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D15D2E2-1B18-4C00-9E1E-2ED5AFA17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διαπνοή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είναι φυσιολογική διεργασία των φυτών.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1A8C602-6327-13AD-1ED2-B7612329A6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Αποτελεί τμήμα του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κύκλου του νερού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και συνίσταται στην αποβολή νερού υπό μορφή υδρατμών από τμήματα των φυτών.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11130916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AA54FF7-0B92-1698-353E-5E44E332B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 διαπνοή λαμβάνει χώρα κυρίως στα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φύλλα,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0371F92-75B5-E27A-73BF-C23A86833C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αλλά μπορεί να συμβαίνει, επίσης, τόσο στους πράσινους βλαστούς όσο και στα άνθη.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52195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A7459A8-B538-102B-114A-26E44A15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 επιφάνεια των φύλλων,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9CC755B-09A8-3909-EFA5-6392D1B34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όταν παρατηρηθεί με μεγεθυντικό φακό ή μικροσκόπιο εμφανίζει μικρά ανοίγματα, υπό μορφή πόρων, τα οποία ονομάζονται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στόματα, τα οποία είναι περισσότερα στην κάτω επιφάνεια των φύλλων.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299014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1CA8A4E-AB4A-B109-17FE-9D69A7BD2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Στόματα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70B5B60-462D-2C32-AB7B-1506B884F4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F2D2413-F6FC-F53E-6944-897ACB5A3F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81200"/>
            <a:ext cx="7772400" cy="3968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6527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1DA49DF-1ED0-27F0-53CA-0C55D0F5B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Αυτός ο όρος συμπεριλαμβάνει όλες τις μορφές,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BF2AD2D-03BB-7E6C-9EF6-A640480635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που βρίσκονται μέσα ή πάνω σε βυθισμένα υποστρώματα άσχετα, αν βρίσκονται στην παραλιακή, </a:t>
            </a:r>
            <a:r>
              <a:rPr lang="el-GR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υποπαραλιακή</a:t>
            </a:r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ή στη </a:t>
            </a:r>
            <a:r>
              <a:rPr lang="el-GR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βαθύαλη</a:t>
            </a:r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ζώνη. 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11416867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D333319-C0B5-BECD-9183-0F578F961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Τα βυθισμένα αγγειόσπερμα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BF5B9B0-3F6C-ED3E-A318-B5D480883B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έχουν πολλαπλές μορφολογικές και φυσιολογικές προσαρμογές για τη διαβίωσή τους κάτω από το νερό.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172579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02A9D7A-93D9-051C-5C9F-A3F478FF9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Τα φύλλα έχουν πάχος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32BE251-828B-633A-78BB-7E94677D81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981200"/>
            <a:ext cx="9036496" cy="4114800"/>
          </a:xfrm>
        </p:spPr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μόνο μερικών κυττάρων και τα χρωματοφόρα είναι συσσωρευμένα στους επιδερμικούς ιστούς.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191082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5707F05-CE7F-423C-2448-BCA39AA86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Θαλάσσια αγγειόσπερμα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0C41EAA-DC7F-6D24-2AB6-84289A4E6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Ημέρα των θαλασσίων αγγειόσπερμων – Inale">
            <a:extLst>
              <a:ext uri="{FF2B5EF4-FFF2-40B4-BE49-F238E27FC236}">
                <a16:creationId xmlns:a16="http://schemas.microsoft.com/office/drawing/2014/main" id="{97F249C8-81FC-FBBB-D95B-5D25F2609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3565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FA29593-70D1-2716-9342-061A67FE8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Τα φύλλα τείνουν να είναι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4400607-56B9-8152-B9A8-745918C085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πολύ περισσότερο διαιρεμένα, με μεγαλύτερους λόγους επιφάνειας-όγκου, απ’ ότι είναι σε άλλα υδρόβια ή χερσαία φυτά.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41598915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BF911B1-C56E-48B0-FB27-2ACA171F9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Φύλλα θαλάσσιων αγγειόσπερμων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25299BF-A236-56CF-1581-BA31E3867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4C41193-9A7A-A839-0DCC-A5F8D6475B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81200"/>
            <a:ext cx="7772400" cy="411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15735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A274092-C229-A383-1634-BD9065867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 μορφολογία των φύλλων είναι τέτοια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EC0D3D8-A70F-F18C-52B1-51924E66FC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που να επιτρέπει τη μέγιστη δυνατή έκθεση των κυτταρικών επιφανειών στα μειωμένα επίπεδα φωτός, αερίων και θρεπτικών κάτω από την επιφάνεια του νερού.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395832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347AC57-A7EA-40AC-4D1C-2CAE9FC17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 πρόσληψη άνθρακα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77639A8-110C-BDAB-882D-BDF35C5D1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είναι πιο δύσκολη στα βυθισμένα </a:t>
            </a:r>
            <a:r>
              <a:rPr lang="el-GR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μακρόφυτα</a:t>
            </a:r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παρά στα αναδυόμενα και στα </a:t>
            </a:r>
            <a:r>
              <a:rPr lang="el-GR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επιπλεόμενα</a:t>
            </a:r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τα οποία και έχουν απευθείας πρόσβαση στο ατμοσφαιρικό διοξείδιο του άνθρακα, 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14932146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86FE3DB-5E91-6E46-5329-544E83C89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κυρίως, εξαιτίας του γεγονότος ότι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306B8B0-B9C2-48DE-9EC4-121CEA7474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 διάχυση αερίων είναι κατά πολλές τάξεις μεγέθους αργότερη στο νερό απ’ ότι στον αέρα.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81941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B6BD99B-99BF-6FBE-759C-0B8DF883A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 </a:t>
            </a:r>
            <a:r>
              <a:rPr lang="el-GR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εφυμενίδα</a:t>
            </a:r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των βυθισμένων αγγειόσπερμων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309D485-1BD4-8430-CFC0-D1E27DAD32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είναι υποτυπώδης ή απουσιάζει. </a:t>
            </a:r>
          </a:p>
          <a:p>
            <a:pPr algn="ctr"/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Οι φωτοσυνθετικοί ιστοί είναι αδύνατοι (1 μέχρι 3 κύτταρα πάχος) και οι </a:t>
            </a:r>
            <a:r>
              <a:rPr lang="el-GR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χλωροπλάστες</a:t>
            </a:r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είναι πυκνά διατεταγμένοι στα εξωτερικά επιδερμικά κύτταρα.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25327128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D70DAB9-69C5-3EC1-1AB2-8DACDFD6D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Εφυμενίδα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646D056-3528-E85C-0684-60BC22BBDE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074" name="Picture 2" descr="Εφυμενίδα – Βοτανική">
            <a:extLst>
              <a:ext uri="{FF2B5EF4-FFF2-40B4-BE49-F238E27FC236}">
                <a16:creationId xmlns:a16="http://schemas.microsoft.com/office/drawing/2014/main" id="{BF6261A6-23B0-5831-4615-1DDA57117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227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4D94308-35D7-04D0-A183-08437F2BF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Οι οργανισμοί που ζουν και κινούνται στον πυθμένα,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6ECAC7F-522F-BC14-B05F-AB45C0743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981200"/>
            <a:ext cx="8856984" cy="4114800"/>
          </a:xfrm>
        </p:spPr>
        <p:txBody>
          <a:bodyPr/>
          <a:lstStyle/>
          <a:p>
            <a:pPr algn="ctr"/>
            <a:endParaRPr lang="el-GR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όπως είναι οι καραβίδες και οι προνύμφες, ονομάζονται </a:t>
            </a:r>
            <a:r>
              <a:rPr lang="el-GR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επιβενθικοί</a:t>
            </a:r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ενώ αυτοί κάτω από την επιφάνεια της λάσπης, όπως υδρόβιοι σκώληκες και προνύμφες εντόμων είναι γνωστοί ως </a:t>
            </a:r>
            <a:r>
              <a:rPr lang="el-GR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ενδοπανίδα</a:t>
            </a:r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23971932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28CC010-E1AA-838E-4F40-5C9B9716A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Εφυμενίδα</a:t>
            </a:r>
            <a:r>
              <a:rPr lang="el-GR" dirty="0"/>
              <a:t>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0C327AC-81E1-F829-9519-7BA5BC6085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100" name="Picture 4" descr="Φύλλο – Βοτανική">
            <a:extLst>
              <a:ext uri="{FF2B5EF4-FFF2-40B4-BE49-F238E27FC236}">
                <a16:creationId xmlns:a16="http://schemas.microsoft.com/office/drawing/2014/main" id="{7CFA5EB8-D3F5-2271-FB1C-680BB81DBE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81199"/>
            <a:ext cx="792284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7018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3E4080D-D70E-39F2-01A8-F7BAF658C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Όλες αυτές οι μορφολογικές διαφοροποιήσεις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E40321B-C891-B168-5AC9-85C47AC9D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ευνοούν την ανταλλαγή των αερίων και των θρεπτικών, που βρίσκονται διαλυμένα μέσα στο νερό.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030834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12D9CEB-47A6-0C16-0B6C-06BC76345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Τα περισσότερα βυθισμένα ριζωμένα </a:t>
            </a:r>
            <a:r>
              <a:rPr lang="el-GR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μακρόφυτα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41C3B2C-0385-99E7-9C87-B3ACB0AAD2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λαμβάνουν την πλειονότητα των θρεπτικών τους από το νερό που υπάρχει μέσα στο διάκενο του ιζήματος, όπου τα επίπεδά τους είναι κατά πολύ ανώτερα απ’ ότι στη στήλη του νερού.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4724000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597BA14-55E1-E312-BDB2-B50BE8D83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Κάποια θρεπτικά απελευθερώνονται</a:t>
            </a:r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FF12CB5-93B0-CF85-5C1F-4964E747A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στο περιβάλλον νερό από τα βυθισμένα </a:t>
            </a:r>
            <a:r>
              <a:rPr lang="el-GR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μακρόφυτα</a:t>
            </a:r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κατά την αύξησή τους. Μεγάλα ποσοστά απελευθερώνονται κατά τη γήρανση και τον θάνατο.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113667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CA78A85-95F6-C305-131F-77F95E77A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διαθεσιμότητα του φωτός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B9CA969-58C9-2E0B-03F1-C767211DC4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981200"/>
            <a:ext cx="8928992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είναι ένας σημαντικός περιοριστικός παράγοντας για την ανάπτυξη και τον ανταγωνισμό μεταξύ των υδρόβιων </a:t>
            </a:r>
            <a:r>
              <a:rPr lang="el-GR" sz="4400" dirty="0" err="1"/>
              <a:t>μακροφύτων</a:t>
            </a:r>
            <a:r>
              <a:rPr lang="el-GR" sz="4400" dirty="0"/>
              <a:t>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466330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FC7C72F-F596-6BCA-4AF0-87DFC86E7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Πολλά </a:t>
            </a:r>
            <a:r>
              <a:rPr lang="el-GR" dirty="0" err="1"/>
              <a:t>μακρόφυτα</a:t>
            </a:r>
            <a:r>
              <a:rPr lang="el-GR" dirty="0"/>
              <a:t> είναι </a:t>
            </a:r>
            <a:r>
              <a:rPr lang="el-GR" dirty="0" err="1"/>
              <a:t>ολοετή</a:t>
            </a:r>
            <a:r>
              <a:rPr lang="el-GR" dirty="0"/>
              <a:t>,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5465F3B-E139-16A6-E5E3-38875BC5A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dirty="0"/>
          </a:p>
          <a:p>
            <a:pPr algn="ctr"/>
            <a:r>
              <a:rPr lang="el-GR" sz="3600" dirty="0"/>
              <a:t>με μεταβαλλόμενο επίπεδο παραγόμενης βιομάζας από έτος σε έτος. Οι ρίζες και τα ριζώματα των βυθισμένων </a:t>
            </a:r>
            <a:r>
              <a:rPr lang="el-GR" sz="3600" dirty="0" err="1"/>
              <a:t>μακροφύτων</a:t>
            </a:r>
            <a:r>
              <a:rPr lang="el-GR" sz="3600" dirty="0"/>
              <a:t> αποτελούν μικρότερο τμήμα (1-40%) της συνολικής </a:t>
            </a:r>
            <a:r>
              <a:rPr lang="el-GR" sz="3600" dirty="0" err="1"/>
              <a:t>βιομάδας</a:t>
            </a:r>
            <a:r>
              <a:rPr lang="el-GR" sz="3600" dirty="0"/>
              <a:t> των φυτών απ’ ότι εκείνα με </a:t>
            </a:r>
            <a:r>
              <a:rPr lang="el-GR" sz="3600" dirty="0" err="1"/>
              <a:t>επιπλεόμενο</a:t>
            </a:r>
            <a:r>
              <a:rPr lang="el-GR" sz="3600" dirty="0"/>
              <a:t> φύλλωμα (30-95%).</a:t>
            </a:r>
          </a:p>
        </p:txBody>
      </p:sp>
    </p:spTree>
    <p:extLst>
      <p:ext uri="{BB962C8B-B14F-4D97-AF65-F5344CB8AC3E}">
        <p14:creationId xmlns:p14="http://schemas.microsoft.com/office/powerpoint/2010/main" val="39366538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3D6C2D9-BAC4-05CB-6942-C12B9520D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Τα αναδυόμενα </a:t>
            </a:r>
            <a:r>
              <a:rPr lang="el-GR" dirty="0" err="1"/>
              <a:t>μακρόφυτα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2A861BC-FD70-C5A2-A2D6-366986DC51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000" dirty="0"/>
          </a:p>
          <a:p>
            <a:pPr algn="ctr"/>
            <a:r>
              <a:rPr lang="el-GR" sz="4000" dirty="0"/>
              <a:t>περιέχουν ένα πολύ υψηλότερο ποσοστό δομικών ιστών απ’ ότι τα βυθισμένα ή τα με </a:t>
            </a:r>
            <a:r>
              <a:rPr lang="el-GR" sz="4000" dirty="0" err="1"/>
              <a:t>επιπλεόμενο</a:t>
            </a:r>
            <a:r>
              <a:rPr lang="el-GR" sz="4000" dirty="0"/>
              <a:t> φύλλωμα.</a:t>
            </a:r>
          </a:p>
        </p:txBody>
      </p:sp>
    </p:spTree>
    <p:extLst>
      <p:ext uri="{BB962C8B-B14F-4D97-AF65-F5344CB8AC3E}">
        <p14:creationId xmlns:p14="http://schemas.microsoft.com/office/powerpoint/2010/main" val="26529811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53E88EA-BFDC-283C-5DAD-83778FE40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Αυτός ο δομικός ιστός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B617357-5891-0203-4831-24677C1A80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000" dirty="0"/>
          </a:p>
          <a:p>
            <a:pPr algn="ctr"/>
            <a:r>
              <a:rPr lang="el-GR" sz="4000" dirty="0"/>
              <a:t>είναι βασισμένος σε μια χημική σύνθεση που είναι σχετικά απρόσβλητη από τη γρήγορη μικροβιακή αποσύνθεση.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495164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23BB6FF-D791-7E6C-8496-765185222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 αύξηση των υδρόβιων μακροφύτων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94C5063-E3A8-9CB6-976E-88C7629AF9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είναι γενικά υψηλότερη σε πλούσια οργανικά ιζήματα απ’ ότι σε αμμώδη. 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19632682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F0403-9F8E-E89B-34D3-23E4642B6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Με βάση την έκταση της επιφάνειας,</a:t>
            </a: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1F736B-1482-3FB9-84CB-0A03305CF1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 καθαρή πρωτογενής παραγωγικότητα των υδρόβιων μακροφύτων είναι ανάμεσα στις υψηλότερες οποιασδήποτε βιοκοινωνίας της βιόσφαιρας.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1429450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60E82B7-2FEE-12F5-55E8-C33681D14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Σε λίμνες με αμμώδεις ή χαλικώδεις παραλίες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312E52F-ACCE-CD83-2C42-F15F7FB3F3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υπάρχει ένα ακόμη στοιχείο της πανίδας που δεν είναι ορατό. Αυτό είναι το </a:t>
            </a:r>
            <a:r>
              <a:rPr lang="el-GR" sz="40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ψάμμον</a:t>
            </a:r>
            <a:r>
              <a:rPr lang="el-GR" sz="4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που κατέχει έναν μοναδικό βιότοπο ανάμεσα στους κόκκους της άμμου.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268730215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429DC-1FD4-3076-C512-C0A815A41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 παραγωγικότητα των αναδυόμενων μακροφύτων</a:t>
            </a: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2A01A-7444-1B0C-E4F3-193F6A8F9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981200"/>
            <a:ext cx="9036496" cy="4114800"/>
          </a:xfrm>
        </p:spPr>
        <p:txBody>
          <a:bodyPr/>
          <a:lstStyle/>
          <a:p>
            <a:pPr algn="ctr"/>
            <a:endParaRPr lang="el-GR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είναι η υψηλότερη. Ακολουθεί αυτή των βυθισμένων, η οποία είναι σημαντικά χαμηλότερη, αλλά παρόλ’ αυτά ισόποση ή μεγαλύτερη τις περισσότερες φορές αυτής του φυτοπλαγκτού.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40927890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736C3-3F90-AAA9-9773-8556F052B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Στις εύκρατες περιοχές</a:t>
            </a: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68D47-81D0-72D7-9073-3AFDDD5861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 παραγωγικότητα συνήθως, ακολουθεί την αυξανόμενη θερμοκρασία και την έκθεση στον ήλιο. 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25500086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F0E51-7371-EAA7-7527-E2C71A3D8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Κάποια είδη βυθισμένων μακροφύτων</a:t>
            </a: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15DE-E133-21B7-1BD8-04F6A9989B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επιζούν κάτω από τον πάγο. Στους τροπικούς η αύξηση μπορεί να είναι σχεδόν συνεχής.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278888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97DE8-C09F-FC6C-7420-FE215EADF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 παραγωγικότητα του </a:t>
            </a:r>
            <a:r>
              <a:rPr lang="el-GR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φυτοπλαγκτού</a:t>
            </a: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112F1B-56FB-0E43-5FD2-BC9C3B20D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08504" cy="4114800"/>
          </a:xfrm>
        </p:spPr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είναι σε γενικές γραμμές χαμηλότερη στις παραλιακές περιοχές, οι οποίες έχουν τμήματα με υδρόβια μακρόφυτα.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70673495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B2391-3B58-A540-D975-F7420BFC2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Τα μακρόφυτα είναι συνήθως,</a:t>
            </a: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766CF-F74F-FA45-96E6-4EB64AD099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 κύρια πηγή της οργανικής ύλης για τα γλυκά νερά.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50126115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D51D8-61D6-D3C1-1CEB-D84285DD1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 σύνθεση οργανικής ύλης</a:t>
            </a: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B5E18A-39C8-A405-1F31-733098C4E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από την αναδυόμενη βλάστηση και η αποσύνθεσή της, μέσα και πάνω στα ιζήματα των υγρότοπων, έχει ως αποτέλεσμα την </a:t>
            </a:r>
            <a:r>
              <a:rPr lang="el-GR" sz="36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υψηλή οργανική φόρτιση </a:t>
            </a:r>
            <a:r>
              <a:rPr lang="el-GR" sz="36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με διαλυμένη οργανική ύλη και ανόργανα θρεπτικά </a:t>
            </a:r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των λιμνών που δέχονται τα νερά τους.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379646123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3F3E1-E0BA-BD00-4BB4-9AF2981DB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Καθώς το νερό εμπλουτίζεται με θρεπτικά</a:t>
            </a: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19CBB4-6843-8B31-6BA9-1FD3B7C5F5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και οι διαλυμένες οργανικές ουσίες περνούν στις λίμνες, η χημική φόρτιση των νερών επηρεάζεται σημαντικά από τη μεταβολική δραστηριότητα των παραλιακών βυθισμένων μακροφύτων και της επιφυτικής τους μικροχλωρίδας.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316412921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0EE89-EF82-14B3-45B0-53D846099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l-GR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Ζωοβένθος</a:t>
            </a:r>
            <a:b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448590-DDC9-836B-7D2F-8C877484A7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115000"/>
              </a:lnSpc>
            </a:pPr>
            <a:endParaRPr lang="el-GR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Ζωοβένθος είναι τα ζώα που περνούν όλη ή τη μεγαλύτερη διάρκεια της ζωής τους μέσα ή κοντά στο ίζημα του πυθμένα.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66340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B58C3-D088-B48F-07B1-A489BF032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Υπάρχει μια κοινή</a:t>
            </a: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FD0B57-93E5-EABC-2685-A8F21D339F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και ευρέως διαδεμομένη ομάδα μικρών ζώων που περιλαμβάνει προνύμφες εντόμων, καρκινοειδή και μαλάκια.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86136325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8A24D-B107-6486-3B5A-CC48E7143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Τα βενθινά ζώα μετατρέπουν τα θρύμματα</a:t>
            </a: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A9F469-E066-F4A2-D922-7C8288179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που χρησιμοποιούν για τροφή σε ζωική πρωτεΐνη που καταναλώνεται από μεγαλύτερα σαρκοφάγα, τέτοια όπως τα ψάρια  που τρέφονται στον βυθό και ανακυκλώνουν τα θρεπτικά του νερού.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02992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C09E549-A23F-B896-DD29-7660C02A7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Το ρεύμα του νερού σ’ αυτή την </a:t>
            </a:r>
            <a:r>
              <a:rPr lang="el-GR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ψαμμοπαραλιακή</a:t>
            </a:r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ζώνη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AD79BB7-D66A-9CE4-6B50-1FA4F42832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δημιουργείται από τον κυματισμό και την τριχοειδή δράση που έλκει το νερό ανάμεσα στα σωματίδια της άμμου.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60470234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732E7-0247-339A-DD46-440A75C66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 κατανομή και η αφθονία στο ζωοβένθος</a:t>
            </a: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B3053-060F-A14B-09A3-F63461CC0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καθορίζεται πρωταρχικά από τη συγκέντρωση οξυγόνου στο περιβάλλον και τον τύπο του ιζήματος του πυθμένα.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151541517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18D22-BAA3-C718-95C1-1596B7AFB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 μεγαλύτερη πυκνότητα και ποικιλομορφία</a:t>
            </a: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162127-41EC-E6C3-F773-11A602445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των πληθυσμών του ζωοβένθους βρίσκονται στον πυθμένα πάνω από το θερμόκλινο και κατά μήκος της ακτογραμμής, όπου η τύρβη (θόρυβος) του νερού παρέχει οξυγόνο και άφθονη τροφή.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9735064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0734C-9BE8-57B8-ED73-6B79C3BC3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Κάτω από το θερμόκλινο τείνουν να είναι λιγότερο άφθονα,</a:t>
            </a: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FD0C8C-31F4-F6C4-C63C-FAE2372B02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επειδή οι θερμοκρασίες είναι χαμηλές. Μόνο λίγοι εξειδικευμένοι οργανισμοί υπάρχουν στη βαθύαλη ζώνη των εύτροφων λιμνών, όπου τα επίπεδα του οξυγόνου είναι επίσης χαμηλά.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152352787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CFD1B-9B7C-9D4F-09EB-14CD1C214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l-GR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l-GR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Βενθικό περιβάλλον</a:t>
            </a:r>
            <a:b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DF8315-2F16-51A8-2041-7A17DBF55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l-G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buNone/>
            </a:pPr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Το βενθικό περιβάλλον μπορεί να χωριστεί  σε δύο διακριτά ενδιαιτήματα, το βαθύ και το παραλιακό. 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335036330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DABF7-3FB8-6B97-3AC7-3A9117CC1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 βαθιά ζώνη είναι κάτω από το θερμόκλινο</a:t>
            </a: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DD4FE-2059-07F1-6BA5-2D337F7A32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και είναι φυσικά και χημικά ομοιόμορφη, εκτός από αλλαγές εξαιτίας της ελάττωσης του οξυγόνου σε μεσότροφες και εύτροφες λίμνες το καλοκαίρι.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217276521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0EFC0-7CF0-C825-E45B-24DBF369E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Αντίθετα, η παραλιακή και υποπαραλιακή ζώνη</a:t>
            </a: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DB8021-CFC3-1E7E-AB4D-FDE27F81CD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έχουν νερά που αναμειγνύονται και δείχνουν μεγάλες ημερήσιες και εποχικές μεταβολές των φυσικών και χημικών παραμέτρων.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130410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7754B-625B-8958-670D-87C7F5DBF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Στη βαθιά ζώνη των λιμνών υπάρχουν συνήθως</a:t>
            </a: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4E0D8-0531-7F8E-72DD-D47A0DC85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μόνο τέσσερις ομάδες βενθικών οργανισμών. Αυτές είναι οι προνύμφες 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Chironomidae</a:t>
            </a:r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ολιγόχαιτοι, η διαφανής προνύμφη του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Chaoborus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και τα δίθυρα μαλάκια της οικογένειας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Sphaeridae</a:t>
            </a:r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167951773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3418B-A0AE-960D-6985-A0D7FB15F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Υπάρχουν και μερικές σημαντικές εξαιρέσεις:</a:t>
            </a: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3CAFB0-48BA-E42B-FD17-8FEE8EC29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συγκεκριμένα, το αμφίποδο καρκινοειδές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Pontoporeia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affinis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και η γαρίδα 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Mysis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relicta</a:t>
            </a:r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επικρατούν στη βαθιά ζώνη σε μερικές βόρειες λίμνες και ψυχρά νερά.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264622915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6DFC210-B888-72A4-933C-2E9EB2421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AB5E959-27C6-1335-FFAC-4ED224DB50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0" name="Picture 2" descr="COPEPEDIA summary for Pontoporeia affinis : T4003709 : Species">
            <a:extLst>
              <a:ext uri="{FF2B5EF4-FFF2-40B4-BE49-F238E27FC236}">
                <a16:creationId xmlns:a16="http://schemas.microsoft.com/office/drawing/2014/main" id="{2050122B-36BA-50C3-AE07-9B3F5CEC6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09600"/>
            <a:ext cx="7772400" cy="5339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713906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7C6F9-CBA1-6778-D941-41926E4F1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Όμοια, οι ολιγόχαιτοι τείνουν να είναι ομάδα</a:t>
            </a: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576281-77AE-D16F-9A73-2564768962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των ψυχρών νερών και μόνο λίγα είδη ζουν σε μόνιμα θερμές λίμνες και ποταμούς στην τροπική ζώνη.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9868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4B212E7-7204-A3D1-BEEA-1778E66C0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Μικροοργανισμοί,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B0A048E-B113-607C-13E8-6C87E61719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όπως βακτήρια, </a:t>
            </a:r>
            <a:r>
              <a:rPr lang="el-GR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φύκη</a:t>
            </a:r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l-GR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τροχόζωα</a:t>
            </a:r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και </a:t>
            </a:r>
            <a:r>
              <a:rPr lang="el-GR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κωπήποδα</a:t>
            </a:r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κατοικούν αυτή τη ζώνη.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63726484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4AABEDD-4794-106A-E327-DD807EA74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Ολιγόχαιτος</a:t>
            </a:r>
            <a:r>
              <a:rPr lang="el-GR" dirty="0"/>
              <a:t> </a:t>
            </a:r>
          </a:p>
        </p:txBody>
      </p:sp>
      <p:pic>
        <p:nvPicPr>
          <p:cNvPr id="6" name="Θέση περιεχομένου 5">
            <a:extLst>
              <a:ext uri="{FF2B5EF4-FFF2-40B4-BE49-F238E27FC236}">
                <a16:creationId xmlns:a16="http://schemas.microsoft.com/office/drawing/2014/main" id="{F377F1F6-0D16-71A1-D7E0-FF62CB7A67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874" y="1981200"/>
            <a:ext cx="6380251" cy="4114800"/>
          </a:xfrm>
        </p:spPr>
      </p:pic>
      <p:sp>
        <p:nvSpPr>
          <p:cNvPr id="4" name="AutoShape 2" descr="earthworm Earthworms are annelids animals oligochaete class, order Haplotaxida distributed by wet soils around the world, only a few centimeters and others with one to two feet long, in which case they are known as minhocuçus. Your body is made ​​up of rings (body segments). They are also known by the popular names bichoca and bait (especially when used in fishing).">
            <a:extLst>
              <a:ext uri="{FF2B5EF4-FFF2-40B4-BE49-F238E27FC236}">
                <a16:creationId xmlns:a16="http://schemas.microsoft.com/office/drawing/2014/main" id="{DA4FB914-E423-9DA8-62F5-F6D8505D4AE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088912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E2649-5ECB-D2D9-6A2A-44A870309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 ποικιλότητα</a:t>
            </a: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FA6F34-544A-C5E0-CD3B-EB6FF97DFB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και η παραγωγικότητα της παραλιακής και υποπαραλιακής ζώνης είναι πολύ μεγαλύτερη.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65060535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4F1A6-C409-0133-B7C1-A5E245094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Εκεί μπορούν να βρεθούν οι πιο πολλοί τύποι</a:t>
            </a: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88CF9B-E2E1-8224-AAF0-AB34B29236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εντόμων, γαστεροπόδων, σκωλήκων, καρκινοειδών και ψαριών. Επίσης, αντιπροσωπεύονται όλοι οι τροφικοί τύποι, από σαρκοφαγία μέχρι βόσκηση σε προσκολλημένα φύκη και βακτήρια.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1819286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9DE9A-1921-9845-C362-95ACC130E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 ανομοιομορφία στις φυσικές και χημικές ιδιότητες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7F32F-C876-AF58-E29A-7D8C84CA0F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του υποστρώματος επηρεάζει πολύ τη δομή των βενθικών κοινωνιών. Παράγοντες οι οποίοι σχετίζονται άμεσα με τη βαθυμετρία της λίμνης δημιουργούν την ορολογία για τις παραλιακές, υποπαραλιακές και βαθιές κοινωνίες.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1519297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EA6D0CB-A1A5-7FD3-2A76-266A41DB2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Σε ρηχές διάφανες ζώνες λιμνών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C220259-2E91-BCE6-9CF0-83262F100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  <a:p>
            <a:pPr algn="ctr"/>
            <a:r>
              <a:rPr lang="el-GR" sz="3600" dirty="0"/>
              <a:t>με άφθονα υδρόβια </a:t>
            </a:r>
            <a:r>
              <a:rPr lang="el-GR" sz="3600" dirty="0" err="1"/>
              <a:t>μακρόφυτα</a:t>
            </a:r>
            <a:r>
              <a:rPr lang="el-GR" sz="3600" dirty="0"/>
              <a:t> θα υπάρχει μια </a:t>
            </a:r>
            <a:r>
              <a:rPr lang="el-GR" sz="3600" dirty="0" err="1"/>
              <a:t>βενθική</a:t>
            </a:r>
            <a:r>
              <a:rPr lang="el-GR" sz="3600" dirty="0"/>
              <a:t> κοινωνία συνδεδεμένη με τον προστατευόμενο χώρο και τα θρύμματα που παράγονται από αυτά τα μεγαλύτερα φυτά.</a:t>
            </a:r>
          </a:p>
        </p:txBody>
      </p:sp>
    </p:spTree>
    <p:extLst>
      <p:ext uri="{BB962C8B-B14F-4D97-AF65-F5344CB8AC3E}">
        <p14:creationId xmlns:p14="http://schemas.microsoft.com/office/powerpoint/2010/main" val="397237316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91DF27B-4AC4-6AA8-EAC8-E75015878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Οι πιο πολλές λίμνες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A192F2E-1CD4-1441-64FF-3EFF83FB7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  <a:p>
            <a:pPr algn="ctr"/>
            <a:r>
              <a:rPr lang="el-GR" sz="3600" dirty="0"/>
              <a:t>έχουν πιο εκτεταμένη βαθιά ζώνη απ’ ότι η παραλιακή. Για παράδειγμα, η βαθιά ζώνη της λίμνης Βαϊκάλης (&gt; 250 </a:t>
            </a:r>
            <a:r>
              <a:rPr lang="en-US" sz="3600" dirty="0"/>
              <a:t>m</a:t>
            </a:r>
            <a:r>
              <a:rPr lang="el-GR" sz="3600" dirty="0"/>
              <a:t>) αποτελεί τα ¾ της συνολικής επιφάνειας του βυθού.</a:t>
            </a:r>
          </a:p>
        </p:txBody>
      </p:sp>
    </p:spTree>
    <p:extLst>
      <p:ext uri="{BB962C8B-B14F-4D97-AF65-F5344CB8AC3E}">
        <p14:creationId xmlns:p14="http://schemas.microsoft.com/office/powerpoint/2010/main" val="264824259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C4DAAAD-CEDD-E4D2-998F-CBA946D5D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Αυτό σημαίνει ότι,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54A3C3B-DDB5-5533-7904-46E241D5F6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  <a:p>
            <a:pPr algn="ctr"/>
            <a:r>
              <a:rPr lang="el-GR" sz="3600" dirty="0"/>
              <a:t>ακόμη και όταν είναι σε χαμηλές πυκνότητες, οι οργανισμοί της βαθιάς ζώνης αποτελούν την πλειονότητα της </a:t>
            </a:r>
            <a:r>
              <a:rPr lang="el-GR" sz="3600" dirty="0" err="1"/>
              <a:t>βενθικής</a:t>
            </a:r>
            <a:r>
              <a:rPr lang="el-GR" sz="3600" dirty="0"/>
              <a:t> βιομάζας.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6083663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3EC2562-1B6B-C72E-9940-023E34E46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Σε </a:t>
            </a:r>
            <a:r>
              <a:rPr lang="el-GR" dirty="0" err="1"/>
              <a:t>πλαγκτικές</a:t>
            </a:r>
            <a:r>
              <a:rPr lang="el-GR" dirty="0"/>
              <a:t> ποτάμιες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69B9D90-CA03-3BA6-E5A7-FB3AA6A0D7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  <a:p>
            <a:pPr algn="ctr"/>
            <a:r>
              <a:rPr lang="el-GR" sz="4000" dirty="0"/>
              <a:t>και </a:t>
            </a:r>
            <a:r>
              <a:rPr lang="el-GR" sz="4000" dirty="0" err="1"/>
              <a:t>εκβολικές</a:t>
            </a:r>
            <a:r>
              <a:rPr lang="el-GR" sz="4000" dirty="0"/>
              <a:t> κοινωνίες, η κίνηση το νερού παίζει ζωτικό ρόλο στη ρύθμιση της κατανομής του βένθους.</a:t>
            </a:r>
          </a:p>
        </p:txBody>
      </p:sp>
    </p:spTree>
    <p:extLst>
      <p:ext uri="{BB962C8B-B14F-4D97-AF65-F5344CB8AC3E}">
        <p14:creationId xmlns:p14="http://schemas.microsoft.com/office/powerpoint/2010/main" val="287760259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985F191-1059-4B3E-A948-299C77A8F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Στις όχθες των λιμνών η συνεχής αναταραχή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4DC3930-D566-350F-95FD-C4B9BF8D12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dirty="0"/>
          </a:p>
          <a:p>
            <a:pPr algn="ctr"/>
            <a:endParaRPr lang="el-GR" sz="3600" dirty="0"/>
          </a:p>
          <a:p>
            <a:pPr algn="ctr"/>
            <a:r>
              <a:rPr lang="el-GR" sz="3600" dirty="0"/>
              <a:t>που δημιουργείται από τα κύματα και τα ρεύματα, παρέχει ενέργεια στη βιοκοινότητα, </a:t>
            </a:r>
          </a:p>
        </p:txBody>
      </p:sp>
    </p:spTree>
    <p:extLst>
      <p:ext uri="{BB962C8B-B14F-4D97-AF65-F5344CB8AC3E}">
        <p14:creationId xmlns:p14="http://schemas.microsoft.com/office/powerpoint/2010/main" val="78157202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6D975DD-E5D1-C1F6-AC4D-964F1A903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προμηθεύοντάς την με ρεύμα σωματιδίων τροφής,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6FE0609-B115-62EC-BE88-F07158790D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  <a:p>
            <a:pPr algn="ctr"/>
            <a:r>
              <a:rPr lang="el-GR" sz="3600" dirty="0"/>
              <a:t>όπως ακριβώς συμβαίνει και με την παλιρροϊκή κίνηση στις εκβολές ή με τα ρεύματα στους χειμάρρους.</a:t>
            </a:r>
          </a:p>
        </p:txBody>
      </p:sp>
    </p:spTree>
    <p:extLst>
      <p:ext uri="{BB962C8B-B14F-4D97-AF65-F5344CB8AC3E}">
        <p14:creationId xmlns:p14="http://schemas.microsoft.com/office/powerpoint/2010/main" val="2938988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85278FD-710F-13EC-3EBB-82F00D838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Ενώ κινούνται μέσα από αυτό το φίλτρο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CA4A57A-4F83-7582-2EF2-139D78805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της άμμου και των χαλικιών, εξαρτώνται από το τι θα φέρει το κύμα για τροφή και τι μπορεί να παράγουν τα </a:t>
            </a:r>
            <a:r>
              <a:rPr lang="el-GR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φύκη</a:t>
            </a:r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που υπάρχουν εκεί, από το περιορισμένο φως που διαπερνά το νερό.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38958068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BA91186-5F3C-F37D-2610-32EFDE6EB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Στη ζώνη όπου σπάζει το κύμα,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D36287C-B456-1CA6-A2BB-D5C3C77575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dirty="0"/>
          </a:p>
          <a:p>
            <a:pPr algn="ctr"/>
            <a:r>
              <a:rPr lang="el-GR" sz="3600" dirty="0"/>
              <a:t>η κίνηση του κύματος εμποδίζει την κατασκευή των σωλήνων από τους σκώληκες και την πρόσληψη της τροφής από μερικούς </a:t>
            </a:r>
            <a:r>
              <a:rPr lang="el-GR" sz="3600" dirty="0" err="1"/>
              <a:t>βενθικούς</a:t>
            </a:r>
            <a:r>
              <a:rPr lang="el-GR" sz="3600" dirty="0"/>
              <a:t> οργανισμούς, με αποτέλεσμα, η βαθύτερη </a:t>
            </a:r>
            <a:r>
              <a:rPr lang="el-GR" sz="3600" dirty="0" err="1"/>
              <a:t>υποπαραλιακή</a:t>
            </a:r>
            <a:r>
              <a:rPr lang="el-GR" sz="3600" dirty="0"/>
              <a:t> ζώνη να έχει πιο ευνοϊκό ενδιαίτημα.</a:t>
            </a:r>
          </a:p>
        </p:txBody>
      </p:sp>
    </p:spTree>
    <p:extLst>
      <p:ext uri="{BB962C8B-B14F-4D97-AF65-F5344CB8AC3E}">
        <p14:creationId xmlns:p14="http://schemas.microsoft.com/office/powerpoint/2010/main" val="183546476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D21D31B-AFA7-F4AB-7954-D74D0D648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ποικιλότητα,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8A6C9A3-DBA0-172E-BD34-FF3EBF762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000" dirty="0"/>
          </a:p>
          <a:p>
            <a:pPr algn="ctr"/>
            <a:r>
              <a:rPr lang="el-GR" sz="4000" dirty="0"/>
              <a:t>η πυκνότητα και η παραγωγικότητα των περισσότερων </a:t>
            </a:r>
            <a:r>
              <a:rPr lang="el-GR" sz="4000" dirty="0" err="1"/>
              <a:t>υποπαραλιακών</a:t>
            </a:r>
            <a:r>
              <a:rPr lang="el-GR" sz="4000" dirty="0"/>
              <a:t> οργανισμών είναι πολύ μεγαλύτερη από τη σχεδόν ακίνητη βαθιά ζώνη.</a:t>
            </a:r>
          </a:p>
        </p:txBody>
      </p:sp>
    </p:spTree>
    <p:extLst>
      <p:ext uri="{BB962C8B-B14F-4D97-AF65-F5344CB8AC3E}">
        <p14:creationId xmlns:p14="http://schemas.microsoft.com/office/powerpoint/2010/main" val="66441218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C1E9E2B-ADF6-6DE3-AAED-6A08094DE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παραγωγική παραλιακή και </a:t>
            </a:r>
            <a:r>
              <a:rPr lang="el-GR" dirty="0" err="1"/>
              <a:t>υποπαραλιακή</a:t>
            </a:r>
            <a:r>
              <a:rPr lang="el-GR" dirty="0"/>
              <a:t> ζώνη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38DB559-C49C-BE1A-629E-07ACC38EAF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endParaRPr lang="el-GR" dirty="0"/>
          </a:p>
          <a:p>
            <a:pPr algn="ctr"/>
            <a:r>
              <a:rPr lang="el-GR" sz="3600" dirty="0"/>
              <a:t>επηρεάζεται πιο πολύ από την εξάπλωση της χημικής ρύπανσης από εισροές, οι οποίες τείνουν να ακολουθούν την ακτογραμμή.</a:t>
            </a:r>
          </a:p>
        </p:txBody>
      </p:sp>
    </p:spTree>
    <p:extLst>
      <p:ext uri="{BB962C8B-B14F-4D97-AF65-F5344CB8AC3E}">
        <p14:creationId xmlns:p14="http://schemas.microsoft.com/office/powerpoint/2010/main" val="107443638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9FA737A-0748-993C-0320-8DE780DD0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συνέπεια της μείωσης των </a:t>
            </a:r>
            <a:r>
              <a:rPr lang="el-GR" dirty="0" err="1"/>
              <a:t>βενθικών</a:t>
            </a:r>
            <a:r>
              <a:rPr lang="el-GR" dirty="0"/>
              <a:t> οργανισμών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C24A617-EA12-BF7D-3E2A-180A14D7D2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endParaRPr lang="el-GR" dirty="0"/>
          </a:p>
          <a:p>
            <a:pPr algn="ctr"/>
            <a:r>
              <a:rPr lang="el-GR" sz="3600" dirty="0"/>
              <a:t>που ζουν κοντά στην ακτή είτε από δηλητηρίαση είτε από ασφυξία των ζώων από ίζημα, συχνά έχει καταστροφικές συνέπειες στα </a:t>
            </a:r>
            <a:r>
              <a:rPr lang="el-GR" sz="3600" dirty="0" err="1"/>
              <a:t>ιχθυαποθέματα</a:t>
            </a:r>
            <a:r>
              <a:rPr lang="el-GR" sz="3600" dirty="0"/>
              <a:t>, αφού πολλά πελαγικά είδη τρέφονται και αναπαράγονται εκεί.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2570851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9BE6031-3543-FA08-B2B7-C07C302C2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Εκτός από την ικανοποιητική παροχή τροφής,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D1E7F49-AB96-91A5-4D92-49BD37CF7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endParaRPr lang="el-GR" dirty="0"/>
          </a:p>
          <a:p>
            <a:pPr algn="ctr"/>
            <a:r>
              <a:rPr lang="el-GR" sz="3600" dirty="0"/>
              <a:t>η αναταραχή στο στρώμα που αναμειγνύεται παρέχει επίσης και οξυγόνο. Οι υψηλοί δείκτες διατροφής, αναπνοής και αύξησης στις θερμές παραλιακές ζώνες είναι δυνατοί μόνο αν υπάρχει άφθονο οξυγόνο.</a:t>
            </a:r>
          </a:p>
        </p:txBody>
      </p:sp>
    </p:spTree>
    <p:extLst>
      <p:ext uri="{BB962C8B-B14F-4D97-AF65-F5344CB8AC3E}">
        <p14:creationId xmlns:p14="http://schemas.microsoft.com/office/powerpoint/2010/main" val="137123626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353770D-EEAE-7196-5639-726959053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Για παράδειγμα στη ζώνη που σπάει το κύμα,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6FFBABA-E75F-11F7-FF99-E8D529F51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endParaRPr lang="el-GR" dirty="0"/>
          </a:p>
          <a:p>
            <a:pPr algn="ctr"/>
            <a:r>
              <a:rPr lang="el-GR" sz="3600" dirty="0"/>
              <a:t>το </a:t>
            </a:r>
            <a:r>
              <a:rPr lang="el-GR" sz="3600" dirty="0" err="1"/>
              <a:t>αμφίποδο</a:t>
            </a:r>
            <a:r>
              <a:rPr lang="el-GR" sz="3600" dirty="0"/>
              <a:t> </a:t>
            </a:r>
            <a:r>
              <a:rPr lang="en-US" sz="3600" dirty="0" err="1"/>
              <a:t>Gamarus</a:t>
            </a:r>
            <a:r>
              <a:rPr lang="en-US" sz="3600" dirty="0"/>
              <a:t> </a:t>
            </a:r>
            <a:r>
              <a:rPr lang="en-US" sz="3600" dirty="0" err="1"/>
              <a:t>pulex</a:t>
            </a:r>
            <a:r>
              <a:rPr lang="en-US" sz="3600" dirty="0"/>
              <a:t> </a:t>
            </a:r>
            <a:r>
              <a:rPr lang="el-GR" sz="3600" dirty="0"/>
              <a:t>έχει υψηλές απαιτήσεις σε οξυγόνο για τη δραστηριότητά του, οι οποίες είναι γραμμικά ανάλογες με το ποσό του διαλυμένου οξυγόνου.</a:t>
            </a:r>
          </a:p>
        </p:txBody>
      </p:sp>
    </p:spTree>
    <p:extLst>
      <p:ext uri="{BB962C8B-B14F-4D97-AF65-F5344CB8AC3E}">
        <p14:creationId xmlns:p14="http://schemas.microsoft.com/office/powerpoint/2010/main" val="313312211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492C008-8A91-846A-85B5-E0B07975B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A1FF8B6-666A-34EF-409E-EF64FC6B1F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098" name="Picture 2" descr="Photographs of males of (a) Gammarus pulex; (b) Gammarus ...">
            <a:extLst>
              <a:ext uri="{FF2B5EF4-FFF2-40B4-BE49-F238E27FC236}">
                <a16:creationId xmlns:a16="http://schemas.microsoft.com/office/drawing/2014/main" id="{8BB76B8E-5C42-E07D-5B0D-E2B34BCC0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150811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B4B9FC8-C0BC-E103-B6DD-7A26036E9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609600"/>
            <a:ext cx="8928992" cy="1143000"/>
          </a:xfrm>
        </p:spPr>
        <p:txBody>
          <a:bodyPr/>
          <a:lstStyle/>
          <a:p>
            <a:r>
              <a:rPr lang="el-GR" dirty="0"/>
              <a:t>Αντίθετα, ένα τυπικό μέλος της βαθιάς </a:t>
            </a:r>
            <a:r>
              <a:rPr lang="el-GR" dirty="0" err="1"/>
              <a:t>βενθικής</a:t>
            </a:r>
            <a:r>
              <a:rPr lang="el-GR" dirty="0"/>
              <a:t> κοινότητας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0AC0F9E-D119-46E6-F50E-A9899AC3F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dirty="0"/>
          </a:p>
          <a:p>
            <a:pPr algn="ctr"/>
            <a:r>
              <a:rPr lang="el-GR" dirty="0"/>
              <a:t>των εύκρατων λιμνών, το δίπτερο </a:t>
            </a:r>
            <a:r>
              <a:rPr lang="en-US" dirty="0"/>
              <a:t>Chironomus </a:t>
            </a:r>
            <a:r>
              <a:rPr lang="en-US" dirty="0" err="1"/>
              <a:t>anthracinus</a:t>
            </a:r>
            <a:r>
              <a:rPr lang="el-GR" dirty="0"/>
              <a:t>, εμφανίζει καμπυλόγραμμη σχέση ανάμεσα στην αναπνοή και στο διαλυμένο οξυγόνο. Η δραστικότητά του παραμένει συνεχής, μέχρι να φτάσουν τα επίπεδα του οξυγόνου χαμηλά.</a:t>
            </a:r>
          </a:p>
        </p:txBody>
      </p:sp>
    </p:spTree>
    <p:extLst>
      <p:ext uri="{BB962C8B-B14F-4D97-AF65-F5344CB8AC3E}">
        <p14:creationId xmlns:p14="http://schemas.microsoft.com/office/powerpoint/2010/main" val="191893786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8206566-E12C-AD3B-B8BF-5B4FAC948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4C0B20B-EFF8-23CE-07D2-F8D7AB6060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AutoShape 2" descr="Chrinomidae - Chironomus anthracinus">
            <a:extLst>
              <a:ext uri="{FF2B5EF4-FFF2-40B4-BE49-F238E27FC236}">
                <a16:creationId xmlns:a16="http://schemas.microsoft.com/office/drawing/2014/main" id="{17A85A12-DE31-0EEE-8F03-01CA316302B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5124" name="Picture 4" descr="Chironomus anthracinus - Wikipedia">
            <a:extLst>
              <a:ext uri="{FF2B5EF4-FFF2-40B4-BE49-F238E27FC236}">
                <a16:creationId xmlns:a16="http://schemas.microsoft.com/office/drawing/2014/main" id="{FEA4D9C0-0E95-2A1F-2D31-C0E662B856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325060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2117867-C8D6-9D03-E846-4BCF4FF76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l-GR" b="1" dirty="0"/>
            </a:br>
            <a:r>
              <a:rPr lang="el-GR" dirty="0">
                <a:effectLst/>
              </a:rPr>
              <a:t>Διατροφή</a:t>
            </a:r>
            <a:br>
              <a:rPr lang="el-GR" dirty="0">
                <a:effectLst/>
              </a:rPr>
            </a:br>
            <a:endParaRPr lang="el-GR" dirty="0">
              <a:effectLst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8AF0FB4-EC31-014A-1601-F05117BC9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r>
              <a:rPr lang="el-GR" dirty="0"/>
              <a:t>Οι περισσότεροι από τους </a:t>
            </a:r>
            <a:r>
              <a:rPr lang="el-GR" dirty="0" err="1"/>
              <a:t>βενθικούς</a:t>
            </a:r>
            <a:r>
              <a:rPr lang="el-GR" dirty="0"/>
              <a:t> ζωικούς οργανισμούς είναι </a:t>
            </a:r>
            <a:r>
              <a:rPr lang="el-GR" dirty="0" err="1"/>
              <a:t>θρυμματοφάγοι</a:t>
            </a:r>
            <a:r>
              <a:rPr lang="el-GR" dirty="0"/>
              <a:t> και στο τροφικό πλέγμα ο κυριότερος ρόλος τους είναι να μετατρέπουν χαμηλής ποιότητας και ενέργειας θρύμματα σε καλύτερης ποιότητας και ενέργειας θρύμματα σε καλύτερης ποιότητας τροφή για ανώτερα τροφικά επίπεδα, όπως ψάρια και καραβίδες.</a:t>
            </a:r>
          </a:p>
        </p:txBody>
      </p:sp>
    </p:spTree>
    <p:extLst>
      <p:ext uri="{BB962C8B-B14F-4D97-AF65-F5344CB8AC3E}">
        <p14:creationId xmlns:p14="http://schemas.microsoft.com/office/powerpoint/2010/main" val="3420108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0FC2D8D-56C7-9C0D-622F-407F4545F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Τα κύματα παράγουν έναν αφρό πλούσιο σε οργανικά υλικά,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6058487-5C8E-96D4-D586-DF235BA2A9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κατά μήκος της περιοχής των ακτών, που μπορεί να αποτελέσει τροφή για τους οργανισμούς της </a:t>
            </a:r>
            <a:r>
              <a:rPr lang="el-GR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ψαμμοπαραλιακής</a:t>
            </a:r>
            <a:r>
              <a:rPr lang="el-GR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ζώνης.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7423587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8FFABD7-6E28-87A1-851A-DA205BF7F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Για παράδειγμα,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3B6C684-7BA5-925D-DC55-507D8EFBFA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οι σκώληκες του γένους </a:t>
            </a:r>
            <a:r>
              <a:rPr lang="en-US" sz="4400" dirty="0"/>
              <a:t>Tubifex </a:t>
            </a:r>
            <a:r>
              <a:rPr lang="el-GR" sz="4400" dirty="0"/>
              <a:t>καταπίνουν πλούσια λάσπη από </a:t>
            </a:r>
            <a:r>
              <a:rPr lang="el-GR" sz="4400" dirty="0" err="1"/>
              <a:t>εύτροφες</a:t>
            </a:r>
            <a:r>
              <a:rPr lang="el-GR" sz="4400" dirty="0"/>
              <a:t> λίμνες. </a:t>
            </a:r>
          </a:p>
        </p:txBody>
      </p:sp>
    </p:spTree>
    <p:extLst>
      <p:ext uri="{BB962C8B-B14F-4D97-AF65-F5344CB8AC3E}">
        <p14:creationId xmlns:p14="http://schemas.microsoft.com/office/powerpoint/2010/main" val="130890222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2CD00CE-CF95-D265-964A-9BBEC0770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</a:t>
            </a:r>
            <a:r>
              <a:rPr lang="el-GR" dirty="0" err="1"/>
              <a:t>φυτοπλαγκτό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AD64E89-9CCE-77DC-7635-EE3376AAE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και τα </a:t>
            </a:r>
            <a:r>
              <a:rPr lang="el-GR" sz="4400" dirty="0" err="1"/>
              <a:t>μακρόφυτα</a:t>
            </a:r>
            <a:r>
              <a:rPr lang="el-GR" sz="4400" dirty="0"/>
              <a:t> σε μερικές λίμνες προμηθεύουν τα πιο πολλά θρύμματα.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9218179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66404A7-6A06-C81C-B1C4-588293C6D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l-GR" b="1" dirty="0"/>
            </a:br>
            <a:r>
              <a:rPr lang="el-GR" dirty="0">
                <a:effectLst/>
              </a:rPr>
              <a:t>Κύκλοι ζωής 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2FC9C26-70AE-E984-BCFA-37A460F83F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  <a:p>
            <a:pPr algn="ctr"/>
            <a:r>
              <a:rPr lang="el-GR" sz="4000" dirty="0"/>
              <a:t>Πολλοί </a:t>
            </a:r>
            <a:r>
              <a:rPr lang="el-GR" sz="4000" dirty="0" err="1"/>
              <a:t>βενθικοί</a:t>
            </a:r>
            <a:r>
              <a:rPr lang="el-GR" sz="4000" dirty="0"/>
              <a:t> οργανισμοί ζουν για περισσότερο από έναν χρόνο και έχουν αρκετές κλάσεις στον πληθυσμό κάθε στιγμή.</a:t>
            </a:r>
          </a:p>
        </p:txBody>
      </p:sp>
    </p:spTree>
    <p:extLst>
      <p:ext uri="{BB962C8B-B14F-4D97-AF65-F5344CB8AC3E}">
        <p14:creationId xmlns:p14="http://schemas.microsoft.com/office/powerpoint/2010/main" val="169209300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4C2BBE3-EED0-7309-7467-072650280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Τα είδη της βαθιάς ζώνης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A2DA245-1228-E394-7200-7D997502B6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  <a:p>
            <a:pPr algn="ctr"/>
            <a:r>
              <a:rPr lang="el-GR" sz="3600" dirty="0"/>
              <a:t>μπορεί να συναντήσουν χαμηλές συγκεντρώσεις οξυγόνου στη λάσπη του πυθμένα στη διάρκεια του καλοκαιριού και απαιτούνται ειδικές προσαρμογές για να επιζήσουν. </a:t>
            </a:r>
          </a:p>
        </p:txBody>
      </p:sp>
    </p:spTree>
    <p:extLst>
      <p:ext uri="{BB962C8B-B14F-4D97-AF65-F5344CB8AC3E}">
        <p14:creationId xmlns:p14="http://schemas.microsoft.com/office/powerpoint/2010/main" val="410862893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FA86C68-3208-6E11-E961-BF5ADA810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ικανότητα του </a:t>
            </a:r>
            <a:r>
              <a:rPr lang="en-US" dirty="0"/>
              <a:t>C</a:t>
            </a:r>
            <a:r>
              <a:rPr lang="el-GR" dirty="0"/>
              <a:t>. </a:t>
            </a:r>
            <a:r>
              <a:rPr lang="en-US" dirty="0" err="1"/>
              <a:t>anthracinus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3620FDD-52AE-7F14-ECF1-B3425384C6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000" dirty="0"/>
          </a:p>
          <a:p>
            <a:pPr algn="ctr"/>
            <a:r>
              <a:rPr lang="el-GR" sz="4000" dirty="0"/>
              <a:t>να τρέφεται σε χαμηλά επίπεδα οξυγόνου, οφείλεται κατά ένα μέρος στην </a:t>
            </a:r>
            <a:r>
              <a:rPr lang="el-GR" sz="4000" dirty="0" err="1"/>
              <a:t>αιμογλοβίνη</a:t>
            </a:r>
            <a:r>
              <a:rPr lang="el-GR" sz="4000" dirty="0"/>
              <a:t> που υπάρχει στη χρωστική του αίματός του.</a:t>
            </a:r>
          </a:p>
        </p:txBody>
      </p:sp>
    </p:spTree>
    <p:extLst>
      <p:ext uri="{BB962C8B-B14F-4D97-AF65-F5344CB8AC3E}">
        <p14:creationId xmlns:p14="http://schemas.microsoft.com/office/powerpoint/2010/main" val="214841619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A3E32ED-B39E-04B3-6048-93A95CBE8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Λίγα υδρόβια ασπόνδυλα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18B9AC7-C525-E58E-5830-B50CE6D15A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  <a:p>
            <a:pPr algn="ctr"/>
            <a:r>
              <a:rPr lang="el-GR" sz="4000" dirty="0"/>
              <a:t>έχουν αυτό το σύστημα μεταφοράς του οξυγόνου, όμως οι οργανισμοί της βαθιάς ζώνης σε </a:t>
            </a:r>
            <a:r>
              <a:rPr lang="el-GR" sz="4000" dirty="0" err="1"/>
              <a:t>εύτροφες</a:t>
            </a:r>
            <a:r>
              <a:rPr lang="el-GR" sz="4000" dirty="0"/>
              <a:t> λίμνες, συχνά το έχουν.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5819441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A9A05E7-C9EE-DE6B-A7D9-84A123BA8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Αρκετά </a:t>
            </a:r>
            <a:r>
              <a:rPr lang="el-GR" dirty="0" err="1"/>
              <a:t>βενθικά</a:t>
            </a:r>
            <a:r>
              <a:rPr lang="el-GR" dirty="0"/>
              <a:t> ζώα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EA7CA62-125E-50C7-5E73-8CAD24B93B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  <a:p>
            <a:pPr algn="ctr"/>
            <a:r>
              <a:rPr lang="el-GR" sz="3600" dirty="0"/>
              <a:t>δεν περνούν όλη την </a:t>
            </a:r>
            <a:r>
              <a:rPr lang="el-GR" sz="3600" dirty="0" err="1"/>
              <a:t>προνυμφική</a:t>
            </a:r>
            <a:r>
              <a:rPr lang="el-GR" sz="3600" dirty="0"/>
              <a:t> τους περίοδο στο ίζημα. Η προνύμφη του αρπακτικού δίπτερου </a:t>
            </a:r>
            <a:r>
              <a:rPr lang="en-US" sz="3600" dirty="0" err="1"/>
              <a:t>Chaoborus</a:t>
            </a:r>
            <a:r>
              <a:rPr lang="en-US" sz="3600" dirty="0"/>
              <a:t> </a:t>
            </a:r>
            <a:r>
              <a:rPr lang="el-GR" sz="3600" dirty="0"/>
              <a:t>συνήθως βρίσκεται στο ίζημα την ημέρα και τη νύχτα είναι </a:t>
            </a:r>
            <a:r>
              <a:rPr lang="el-GR" sz="3600" dirty="0" err="1"/>
              <a:t>πλαγκτική</a:t>
            </a:r>
            <a:r>
              <a:rPr lang="el-GR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227786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585AAD2-271C-C477-471D-17226EEA3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D2A4488-5422-3CCC-CF46-73E0D73691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146" name="Picture 2" descr="Chaoborus crystallinus - arthropodafotos.de">
            <a:extLst>
              <a:ext uri="{FF2B5EF4-FFF2-40B4-BE49-F238E27FC236}">
                <a16:creationId xmlns:a16="http://schemas.microsoft.com/office/drawing/2014/main" id="{C6681ED9-1600-D6CD-9F93-5889146FDB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609600"/>
            <a:ext cx="7992888" cy="5486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768047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23A4D1D-E940-C052-6976-8F99781A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Τη νύχτα τρέφεται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72A2A41-C740-7FFE-11A4-96EDA6A7B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  <a:p>
            <a:pPr algn="ctr"/>
            <a:r>
              <a:rPr lang="el-GR" dirty="0"/>
              <a:t>με </a:t>
            </a:r>
            <a:r>
              <a:rPr lang="el-GR" dirty="0" err="1"/>
              <a:t>τροχόζωα</a:t>
            </a:r>
            <a:r>
              <a:rPr lang="el-GR" dirty="0"/>
              <a:t> και μικρά καρκινοειδή στα επιφανειακά νερά. Την ημέρα επιστρέφει στα χαμηλά επίπεδα οξυγόνου στη λάσπη των </a:t>
            </a:r>
            <a:r>
              <a:rPr lang="el-GR" dirty="0" err="1"/>
              <a:t>ευτρόφων</a:t>
            </a:r>
            <a:r>
              <a:rPr lang="el-GR" dirty="0"/>
              <a:t> λιμνών, για να αποφύγει τη θήρευσή της από τα ψάρια.</a:t>
            </a:r>
          </a:p>
        </p:txBody>
      </p:sp>
    </p:spTree>
    <p:extLst>
      <p:ext uri="{BB962C8B-B14F-4D97-AF65-F5344CB8AC3E}">
        <p14:creationId xmlns:p14="http://schemas.microsoft.com/office/powerpoint/2010/main" val="415942586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7C02591-693C-4AFA-E151-1CB672AE3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προνύμφη του </a:t>
            </a:r>
            <a:r>
              <a:rPr lang="en-US" dirty="0" err="1"/>
              <a:t>Chaoborus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796A08F-85FB-1A47-AE93-948BB1895A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  <a:p>
            <a:pPr algn="ctr"/>
            <a:r>
              <a:rPr lang="el-GR" sz="4000" dirty="0"/>
              <a:t>δεν απαντά συχνά σε </a:t>
            </a:r>
            <a:r>
              <a:rPr lang="el-GR" sz="4000" dirty="0" err="1"/>
              <a:t>ολιγότροφες</a:t>
            </a:r>
            <a:r>
              <a:rPr lang="el-GR" sz="4000" dirty="0"/>
              <a:t> λίμνες, γιατί αυτά τα μη παραγωγικά νερά δεν παρέχουν </a:t>
            </a:r>
            <a:r>
              <a:rPr lang="el-GR" sz="4000" dirty="0" err="1"/>
              <a:t>ανοξικό</a:t>
            </a:r>
            <a:r>
              <a:rPr lang="el-GR" sz="4000" dirty="0"/>
              <a:t> καταφύγιο από τη θήρευση.</a:t>
            </a:r>
          </a:p>
        </p:txBody>
      </p:sp>
    </p:spTree>
    <p:extLst>
      <p:ext uri="{BB962C8B-B14F-4D97-AF65-F5344CB8AC3E}">
        <p14:creationId xmlns:p14="http://schemas.microsoft.com/office/powerpoint/2010/main" val="3995380744"/>
      </p:ext>
    </p:extLst>
  </p:cSld>
  <p:clrMapOvr>
    <a:masterClrMapping/>
  </p:clrMapOvr>
</p:sld>
</file>

<file path=ppt/theme/theme1.xml><?xml version="1.0" encoding="utf-8"?>
<a:theme xmlns:a="http://schemas.openxmlformats.org/drawingml/2006/main" name="Πρότυπο σχεδίασης- Ύψος">
  <a:themeElements>
    <a:clrScheme name="Θέμα του Office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FFFF00"/>
      </a:accent2>
      <a:accent3>
        <a:srgbClr val="AAAAFF"/>
      </a:accent3>
      <a:accent4>
        <a:srgbClr val="DADADA"/>
      </a:accent4>
      <a:accent5>
        <a:srgbClr val="AAFFFF"/>
      </a:accent5>
      <a:accent6>
        <a:srgbClr val="E7E700"/>
      </a:accent6>
      <a:hlink>
        <a:srgbClr val="FF0033"/>
      </a:hlink>
      <a:folHlink>
        <a:srgbClr val="3366FF"/>
      </a:folHlink>
    </a:clrScheme>
    <a:fontScheme name="Θέμα του Office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FFFF00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E7E700"/>
        </a:accent6>
        <a:hlink>
          <a:srgbClr val="FF0033"/>
        </a:hlink>
        <a:folHlink>
          <a:srgbClr val="33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00CCCC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00B9B9"/>
        </a:accent6>
        <a:hlink>
          <a:srgbClr val="CC99FF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5F5F5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FFFF0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E7E700"/>
        </a:accent6>
        <a:hlink>
          <a:srgbClr val="6600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FFFF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E7E700"/>
        </a:accent6>
        <a:hlink>
          <a:srgbClr val="CC0000"/>
        </a:hlink>
        <a:folHlink>
          <a:srgbClr val="CC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Πρότυπο σχεδίασης- Ύψος</Template>
  <TotalTime>7007</TotalTime>
  <Words>2587</Words>
  <Application>Microsoft Office PowerPoint</Application>
  <PresentationFormat>Προβολή στην οθόνη (4:3)</PresentationFormat>
  <Paragraphs>277</Paragraphs>
  <Slides>100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100</vt:i4>
      </vt:variant>
    </vt:vector>
  </HeadingPairs>
  <TitlesOfParts>
    <vt:vector size="104" baseType="lpstr">
      <vt:lpstr>Arial</vt:lpstr>
      <vt:lpstr>Calibri</vt:lpstr>
      <vt:lpstr>Times New Roman</vt:lpstr>
      <vt:lpstr>Πρότυπο σχεδίασης- Ύψος</vt:lpstr>
      <vt:lpstr>                   Λιμνολογία: Ενδέκατο Μάθημα  </vt:lpstr>
      <vt:lpstr> Κεφάλαιο 12ο:  Βένθος  </vt:lpstr>
      <vt:lpstr>Αυτός ο όρος συμπεριλαμβάνει όλες τις μορφές,</vt:lpstr>
      <vt:lpstr>Οι οργανισμοί που ζουν και κινούνται στον πυθμένα,</vt:lpstr>
      <vt:lpstr>Σε λίμνες με αμμώδεις ή χαλικώδεις παραλίες</vt:lpstr>
      <vt:lpstr>Το ρεύμα του νερού σ’ αυτή την ψαμμοπαραλιακή ζώνη</vt:lpstr>
      <vt:lpstr>Μικροοργανισμοί,</vt:lpstr>
      <vt:lpstr>Ενώ κινούνται μέσα από αυτό το φίλτρο</vt:lpstr>
      <vt:lpstr>Τα κύματα παράγουν έναν αφρό πλούσιο σε οργανικά υλικά,</vt:lpstr>
      <vt:lpstr>Το βένθος διακρίνεται</vt:lpstr>
      <vt:lpstr>Στην πραγματικότητα, αυτή η πολύ γενική ταξινόμηση</vt:lpstr>
      <vt:lpstr>Το μειοβένθος</vt:lpstr>
      <vt:lpstr>Υπάρχει ακόμη και το μικροβένθος που περιλαμβάνει</vt:lpstr>
      <vt:lpstr> Φυτοβένθος </vt:lpstr>
      <vt:lpstr>Οι περισσότερες λίμνες του κόσμου είναι ρηχές &amp; μικρές σε έκταση</vt:lpstr>
      <vt:lpstr>Επίφυτα λέγονται τα φυτά τα οποία αναπτύσσονται πάνω σε άλλα φυτά όπως κορμούς δέντρων ή κλαδιά.</vt:lpstr>
      <vt:lpstr>Τέσσερις ομάδες υδρόβιων μακροφύτων</vt:lpstr>
      <vt:lpstr>1. Αναδυόμενα μακρόφυτα, που φυτρώνουν σε εδάφη</vt:lpstr>
      <vt:lpstr>2. Μακρόφυτα με φύλλωμα που επιπλέει,</vt:lpstr>
      <vt:lpstr>3. Βυθισμένα μακρόφυτα, τα οποία απαντούν</vt:lpstr>
      <vt:lpstr>4. Ελεύθερα επιπλεόμενα μακρόφυτα,</vt:lpstr>
      <vt:lpstr>Τα αναδυόμενα μακρόφυτα</vt:lpstr>
      <vt:lpstr>Οι ριζικοί ιστοί αναπτύσσονται</vt:lpstr>
      <vt:lpstr>Ο ρυθμός διαπνοής των αναδυόμενων</vt:lpstr>
      <vt:lpstr>Οι απώλειες αυτές μπορεί να είναι τόσο υψηλές</vt:lpstr>
      <vt:lpstr>Η διαπνοή είναι φυσιολογική διεργασία των φυτών.</vt:lpstr>
      <vt:lpstr>Η διαπνοή λαμβάνει χώρα κυρίως στα φύλλα,</vt:lpstr>
      <vt:lpstr>Η επιφάνεια των φύλλων,</vt:lpstr>
      <vt:lpstr>Στόματα </vt:lpstr>
      <vt:lpstr>Τα βυθισμένα αγγειόσπερμα</vt:lpstr>
      <vt:lpstr>Τα φύλλα έχουν πάχος</vt:lpstr>
      <vt:lpstr>Θαλάσσια αγγειόσπερμα</vt:lpstr>
      <vt:lpstr>Τα φύλλα τείνουν να είναι</vt:lpstr>
      <vt:lpstr>Φύλλα θαλάσσιων αγγειόσπερμων</vt:lpstr>
      <vt:lpstr>Η μορφολογία των φύλλων είναι τέτοια</vt:lpstr>
      <vt:lpstr>Η πρόσληψη άνθρακα</vt:lpstr>
      <vt:lpstr>κυρίως, εξαιτίας του γεγονότος ότι</vt:lpstr>
      <vt:lpstr>Η εφυμενίδα των βυθισμένων αγγειόσπερμων</vt:lpstr>
      <vt:lpstr>Εφυμενίδα</vt:lpstr>
      <vt:lpstr>Εφυμενίδα </vt:lpstr>
      <vt:lpstr>Όλες αυτές οι μορφολογικές διαφοροποιήσεις</vt:lpstr>
      <vt:lpstr>Τα περισσότερα βυθισμένα ριζωμένα μακρόφυτα</vt:lpstr>
      <vt:lpstr>Κάποια θρεπτικά απελευθερώνονται</vt:lpstr>
      <vt:lpstr>Η διαθεσιμότητα του φωτός</vt:lpstr>
      <vt:lpstr>Πολλά μακρόφυτα είναι ολοετή,</vt:lpstr>
      <vt:lpstr>Τα αναδυόμενα μακρόφυτα</vt:lpstr>
      <vt:lpstr>Αυτός ο δομικός ιστός</vt:lpstr>
      <vt:lpstr>Η αύξηση των υδρόβιων μακροφύτων</vt:lpstr>
      <vt:lpstr>Με βάση την έκταση της επιφάνειας,</vt:lpstr>
      <vt:lpstr>Η παραγωγικότητα των αναδυόμενων μακροφύτων</vt:lpstr>
      <vt:lpstr>Στις εύκρατες περιοχές</vt:lpstr>
      <vt:lpstr>Κάποια είδη βυθισμένων μακροφύτων</vt:lpstr>
      <vt:lpstr>Η παραγωγικότητα του φυτοπλαγκτού</vt:lpstr>
      <vt:lpstr>Τα μακρόφυτα είναι συνήθως,</vt:lpstr>
      <vt:lpstr>Η σύνθεση οργανικής ύλης</vt:lpstr>
      <vt:lpstr>Καθώς το νερό εμπλουτίζεται με θρεπτικά</vt:lpstr>
      <vt:lpstr> Ζωοβένθος </vt:lpstr>
      <vt:lpstr>Υπάρχει μια κοινή</vt:lpstr>
      <vt:lpstr>Τα βενθινά ζώα μετατρέπουν τα θρύμματα</vt:lpstr>
      <vt:lpstr>Η κατανομή και η αφθονία στο ζωοβένθος</vt:lpstr>
      <vt:lpstr>Η μεγαλύτερη πυκνότητα και ποικιλομορφία</vt:lpstr>
      <vt:lpstr>Κάτω από το θερμόκλινο τείνουν να είναι λιγότερο άφθονα,</vt:lpstr>
      <vt:lpstr> Βενθικό περιβάλλον </vt:lpstr>
      <vt:lpstr>Η βαθιά ζώνη είναι κάτω από το θερμόκλινο</vt:lpstr>
      <vt:lpstr>Αντίθετα, η παραλιακή και υποπαραλιακή ζώνη</vt:lpstr>
      <vt:lpstr>Στη βαθιά ζώνη των λιμνών υπάρχουν συνήθως</vt:lpstr>
      <vt:lpstr>Υπάρχουν και μερικές σημαντικές εξαιρέσεις:</vt:lpstr>
      <vt:lpstr>Παρουσίαση του PowerPoint</vt:lpstr>
      <vt:lpstr>Όμοια, οι ολιγόχαιτοι τείνουν να είναι ομάδα</vt:lpstr>
      <vt:lpstr>Ολιγόχαιτος </vt:lpstr>
      <vt:lpstr>Η ποικιλότητα</vt:lpstr>
      <vt:lpstr>Εκεί μπορούν να βρεθούν οι πιο πολλοί τύποι</vt:lpstr>
      <vt:lpstr>Η ανομοιομορφία στις φυσικές και χημικές ιδιότητες</vt:lpstr>
      <vt:lpstr>Σε ρηχές διάφανες ζώνες λιμνών</vt:lpstr>
      <vt:lpstr>Οι πιο πολλές λίμνες</vt:lpstr>
      <vt:lpstr>Αυτό σημαίνει ότι,</vt:lpstr>
      <vt:lpstr>Σε πλαγκτικές ποτάμιες</vt:lpstr>
      <vt:lpstr>Στις όχθες των λιμνών η συνεχής αναταραχή</vt:lpstr>
      <vt:lpstr>προμηθεύοντάς την με ρεύμα σωματιδίων τροφής,</vt:lpstr>
      <vt:lpstr>Στη ζώνη όπου σπάζει το κύμα,</vt:lpstr>
      <vt:lpstr>Η ποικιλότητα,</vt:lpstr>
      <vt:lpstr>Η παραγωγική παραλιακή και υποπαραλιακή ζώνη</vt:lpstr>
      <vt:lpstr>Η συνέπεια της μείωσης των βενθικών οργανισμών</vt:lpstr>
      <vt:lpstr>Εκτός από την ικανοποιητική παροχή τροφής,</vt:lpstr>
      <vt:lpstr>Για παράδειγμα στη ζώνη που σπάει το κύμα,</vt:lpstr>
      <vt:lpstr>Παρουσίαση του PowerPoint</vt:lpstr>
      <vt:lpstr>Αντίθετα, ένα τυπικό μέλος της βαθιάς βενθικής κοινότητας</vt:lpstr>
      <vt:lpstr>Παρουσίαση του PowerPoint</vt:lpstr>
      <vt:lpstr> Διατροφή </vt:lpstr>
      <vt:lpstr>Για παράδειγμα,</vt:lpstr>
      <vt:lpstr>Το φυτοπλαγκτό</vt:lpstr>
      <vt:lpstr> Κύκλοι ζωής  </vt:lpstr>
      <vt:lpstr>Τα είδη της βαθιάς ζώνης</vt:lpstr>
      <vt:lpstr>Η ικανότητα του C. anthracinus</vt:lpstr>
      <vt:lpstr>Λίγα υδρόβια ασπόνδυλα</vt:lpstr>
      <vt:lpstr>Αρκετά βενθικά ζώα</vt:lpstr>
      <vt:lpstr>Παρουσίαση του PowerPoint</vt:lpstr>
      <vt:lpstr>Τη νύχτα τρέφεται</vt:lpstr>
      <vt:lpstr>Η προνύμφη του Chaoborus</vt:lpstr>
      <vt:lpstr>To Chaoborus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 Ρωσοτουρκικός πόλεμος</dc:title>
  <dc:creator>Maria</dc:creator>
  <cp:lastModifiedBy>user</cp:lastModifiedBy>
  <cp:revision>334</cp:revision>
  <dcterms:created xsi:type="dcterms:W3CDTF">2019-05-10T18:29:09Z</dcterms:created>
  <dcterms:modified xsi:type="dcterms:W3CDTF">2025-06-12T11:58:34Z</dcterms:modified>
</cp:coreProperties>
</file>