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52" r:id="rId3"/>
    <p:sldId id="351" r:id="rId4"/>
    <p:sldId id="260" r:id="rId5"/>
    <p:sldId id="324" r:id="rId6"/>
    <p:sldId id="353" r:id="rId7"/>
    <p:sldId id="360" r:id="rId8"/>
    <p:sldId id="354" r:id="rId9"/>
    <p:sldId id="325" r:id="rId10"/>
    <p:sldId id="361" r:id="rId11"/>
    <p:sldId id="362" r:id="rId12"/>
    <p:sldId id="363" r:id="rId13"/>
    <p:sldId id="358" r:id="rId14"/>
    <p:sldId id="326" r:id="rId15"/>
    <p:sldId id="357" r:id="rId16"/>
    <p:sldId id="359" r:id="rId17"/>
    <p:sldId id="355" r:id="rId18"/>
    <p:sldId id="364" r:id="rId19"/>
    <p:sldId id="350" r:id="rId20"/>
    <p:sldId id="365" r:id="rId21"/>
    <p:sldId id="369" r:id="rId22"/>
    <p:sldId id="366" r:id="rId23"/>
    <p:sldId id="367" r:id="rId24"/>
    <p:sldId id="368" r:id="rId25"/>
    <p:sldId id="285" r:id="rId26"/>
    <p:sldId id="286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CE8"/>
    <a:srgbClr val="F8D7CD"/>
    <a:srgbClr val="FFE4E4"/>
    <a:srgbClr val="000000"/>
    <a:srgbClr val="FFEAEA"/>
    <a:srgbClr val="ED7D31"/>
    <a:srgbClr val="FFEDED"/>
    <a:srgbClr val="FFE1E1"/>
    <a:srgbClr val="FFE3E3"/>
    <a:srgbClr val="E5C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301" y="3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75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5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24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9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6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7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551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26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9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94CF-0B33-449B-A0AB-0509A010D666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0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kalmanfilter.net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ws.amazon.com/greengrass/" TargetMode="External"/><Relationship Id="rId2" Type="http://schemas.openxmlformats.org/officeDocument/2006/relationships/hyperlink" Target="https://www.edgexfoundry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cubator.apache.org/projects/edgent.html" TargetMode="External"/><Relationship Id="rId5" Type="http://schemas.openxmlformats.org/officeDocument/2006/relationships/hyperlink" Target="https://thingsboard.io/products/thingsboard-edge/" TargetMode="External"/><Relationship Id="rId4" Type="http://schemas.openxmlformats.org/officeDocument/2006/relationships/hyperlink" Target="https://github.com/Azure/iotedge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04" y="666292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2959" y="2906342"/>
            <a:ext cx="9373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 smtClean="0"/>
              <a:t>Διαδίκτυο των Πραγμάτων (ΔτΠ)</a:t>
            </a:r>
            <a:endParaRPr lang="el-GR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712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Διάλεξη </a:t>
            </a:r>
            <a:r>
              <a:rPr lang="el-GR" sz="4400" dirty="0" smtClean="0"/>
              <a:t>0</a:t>
            </a:r>
            <a:r>
              <a:rPr lang="en-US" sz="4400" dirty="0" smtClean="0"/>
              <a:t>4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2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Hands-on Example: In-Network Processing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2720" y="709136"/>
            <a:ext cx="751359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Scenario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Environmental sensors may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temporarily fail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report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 values</a:t>
            </a:r>
            <a:r>
              <a:rPr kumimoji="0" lang="el-GR" altLang="el-G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 decisions (e.g., alarms) must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continue functioning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 estimate missing readings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before sending data upstream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163638"/>
              </p:ext>
            </p:extLst>
          </p:nvPr>
        </p:nvGraphicFramePr>
        <p:xfrm>
          <a:off x="347345" y="2186464"/>
          <a:ext cx="11198224" cy="4267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83287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sz="1600" b="1" dirty="0"/>
                        <a:t>Strategy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How it Works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Pros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Cons / Notes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Remove / Ignore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Drop readings with </a:t>
                      </a:r>
                      <a:r>
                        <a:rPr lang="en-US" sz="1400" dirty="0" err="1"/>
                        <a:t>NaN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Simple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Reduces data points, may lose info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530987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 dirty="0"/>
                        <a:t>Linear Interpolation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(prev + next) /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Smooths trends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Requires both previous and next values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394918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Neighbor Average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Average of other sensors at same timestamp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Uses spatial redundancy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Assumes nearby sensors are correlated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6290458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Carry Forward / Last Observation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Use last known reading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Very simple, fast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May be stale if trends change quickly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Carry Backward / Next Observation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Use next known reading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Useful if only past unavailable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Impractical in real-time systems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Weighted Neighbor / Time + Space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Weighted average of nearby sensors &amp; past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More nuanced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Slightly more complex, still local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Minimum / Maximum Fill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Use min/max of neighbors or historical range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Conservative / safe for thresholds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Can over/underestimate actual 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46456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 dirty="0"/>
                        <a:t>Median Fill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Use median of neighbors / previous readings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Robust to outliers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Ignores temporal trend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69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Hands-on Example: In-Network Processing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115199"/>
              </p:ext>
            </p:extLst>
          </p:nvPr>
        </p:nvGraphicFramePr>
        <p:xfrm>
          <a:off x="296545" y="1058756"/>
          <a:ext cx="11198224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83287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</a:rPr>
                        <a:t>Time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</a:rPr>
                        <a:t>Sensor 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A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(</a:t>
                      </a:r>
                      <a:r>
                        <a:rPr kumimoji="0" lang="el-GR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°C</a:t>
                      </a: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</a:rPr>
                        <a:t>Sensor 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B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(</a:t>
                      </a:r>
                      <a:r>
                        <a:rPr kumimoji="0" lang="el-GR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°C</a:t>
                      </a: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</a:rPr>
                        <a:t>Sensor 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C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(</a:t>
                      </a:r>
                      <a:r>
                        <a:rPr kumimoji="0" lang="el-GR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°C</a:t>
                      </a: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/>
                        <a:t>10:00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r>
                        <a:rPr lang="en-US" dirty="0" smtClean="0"/>
                        <a:t>3</a:t>
                      </a:r>
                      <a:r>
                        <a:rPr lang="el-GR" dirty="0" smtClean="0"/>
                        <a:t>.5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22.7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22.4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530987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/>
                        <a:t>10:05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r>
                        <a:rPr lang="en-US" dirty="0" smtClean="0"/>
                        <a:t>4</a:t>
                      </a:r>
                      <a:r>
                        <a:rPr lang="el-GR" dirty="0" smtClean="0"/>
                        <a:t>.6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22.5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394918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/>
                        <a:t>10:10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r>
                        <a:rPr lang="en-US" dirty="0" smtClean="0"/>
                        <a:t>1</a:t>
                      </a:r>
                      <a:r>
                        <a:rPr lang="el-GR" dirty="0" smtClean="0"/>
                        <a:t>.8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r>
                        <a:rPr lang="en-US" dirty="0" smtClean="0"/>
                        <a:t>3</a:t>
                      </a:r>
                      <a:r>
                        <a:rPr lang="el-GR" dirty="0" smtClean="0"/>
                        <a:t>.6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6290458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/>
                        <a:t>10:15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22.7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22.9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/>
                        <a:t>10:20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r>
                        <a:rPr lang="en-US" dirty="0" smtClean="0"/>
                        <a:t>3</a:t>
                      </a:r>
                      <a:r>
                        <a:rPr lang="el-GR" dirty="0" smtClean="0"/>
                        <a:t>.8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22.7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56080" y="3923437"/>
            <a:ext cx="8656320" cy="1754326"/>
          </a:xfrm>
          <a:prstGeom prst="rect">
            <a:avLst/>
          </a:prstGeom>
          <a:solidFill>
            <a:srgbClr val="FCECE8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Task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Choose a strategy for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en-US" alt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NaNs</a:t>
            </a:r>
            <a:r>
              <a:rPr kumimoji="0" lang="el-GR" altLang="el-G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Fill all missing values in table.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Compute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 average at each timestamp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Decide if local action is triggered (e.g., average &gt; 23°C → alert).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39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Basics on </a:t>
            </a:r>
            <a:r>
              <a:rPr lang="en-US" sz="2800" b="1" dirty="0" err="1" smtClean="0"/>
              <a:t>Kalman</a:t>
            </a:r>
            <a:r>
              <a:rPr lang="en-US" sz="2800" b="1" dirty="0" smtClean="0"/>
              <a:t> Filtering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340" y="784563"/>
            <a:ext cx="5707660" cy="32105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3520" y="784563"/>
            <a:ext cx="55473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Core Idea: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Smooths </a:t>
            </a:r>
            <a:r>
              <a:rPr lang="en-US" b="1" dirty="0"/>
              <a:t>noisy sensor readings locally at the edge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Combines: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/>
              <a:t>Prediction:</a:t>
            </a:r>
            <a:r>
              <a:rPr lang="en-US" dirty="0"/>
              <a:t> what the system expects based on past measurements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/>
              <a:t>Measurement:</a:t>
            </a:r>
            <a:r>
              <a:rPr lang="en-US" dirty="0"/>
              <a:t> what the sensor actually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Produces a </a:t>
            </a:r>
            <a:r>
              <a:rPr lang="en-US" b="1" dirty="0"/>
              <a:t>more accurate estimate</a:t>
            </a:r>
            <a:r>
              <a:rPr lang="en-US" dirty="0"/>
              <a:t> of the true 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Helps </a:t>
            </a:r>
            <a:r>
              <a:rPr lang="en-US" b="1" dirty="0"/>
              <a:t>reduce false alerts</a:t>
            </a:r>
            <a:r>
              <a:rPr lang="en-US" dirty="0"/>
              <a:t> and </a:t>
            </a:r>
            <a:r>
              <a:rPr lang="en-US" b="1" dirty="0"/>
              <a:t>bandwidth usage</a:t>
            </a:r>
            <a:r>
              <a:rPr lang="en-US" dirty="0"/>
              <a:t> by sending only cleaned data to the cloud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Example: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 temperature sensors send readings every 2 seconds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Some readings are noisy or faulty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Kalman</a:t>
            </a:r>
            <a:r>
              <a:rPr lang="en-US" dirty="0"/>
              <a:t> filter at the edge: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/>
              <a:t>Smooths</a:t>
            </a:r>
            <a:r>
              <a:rPr lang="en-US" dirty="0"/>
              <a:t> readings → stable average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Detects anomalies → triggers alerts only when necessary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Sends only filtered average to the cloud</a:t>
            </a:r>
          </a:p>
        </p:txBody>
      </p:sp>
      <p:sp>
        <p:nvSpPr>
          <p:cNvPr id="7" name="Rectangle 6"/>
          <p:cNvSpPr/>
          <p:nvPr/>
        </p:nvSpPr>
        <p:spPr>
          <a:xfrm>
            <a:off x="7849056" y="4256464"/>
            <a:ext cx="2470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hlinkClick r:id="rId3"/>
              </a:rPr>
              <a:t>https://kalmanfilter.net</a:t>
            </a:r>
            <a:r>
              <a:rPr lang="el-GR" dirty="0" smtClean="0">
                <a:hlinkClick r:id="rId3"/>
              </a:rPr>
              <a:t>/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592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Key Frameworks &amp; Platforms</a:t>
            </a:r>
            <a:endParaRPr lang="en-US" sz="28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85473"/>
              </p:ext>
            </p:extLst>
          </p:nvPr>
        </p:nvGraphicFramePr>
        <p:xfrm>
          <a:off x="502920" y="1388745"/>
          <a:ext cx="10957560" cy="3566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3599851950"/>
                    </a:ext>
                  </a:extLst>
                </a:gridCol>
                <a:gridCol w="4185920">
                  <a:extLst>
                    <a:ext uri="{9D8B030D-6E8A-4147-A177-3AD203B41FA5}">
                      <a16:colId xmlns:a16="http://schemas.microsoft.com/office/drawing/2014/main" val="1859590900"/>
                    </a:ext>
                  </a:extLst>
                </a:gridCol>
                <a:gridCol w="4409440">
                  <a:extLst>
                    <a:ext uri="{9D8B030D-6E8A-4147-A177-3AD203B41FA5}">
                      <a16:colId xmlns:a16="http://schemas.microsoft.com/office/drawing/2014/main" val="2056809564"/>
                    </a:ext>
                  </a:extLst>
                </a:gridCol>
              </a:tblGrid>
              <a:tr h="316548">
                <a:tc>
                  <a:txBody>
                    <a:bodyPr/>
                    <a:lstStyle/>
                    <a:p>
                      <a:r>
                        <a:rPr lang="en-US" b="1" dirty="0"/>
                        <a:t>Framework / Platform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Focus / Strengths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Reference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9108069"/>
                  </a:ext>
                </a:extLst>
              </a:tr>
              <a:tr h="316548">
                <a:tc>
                  <a:txBody>
                    <a:bodyPr/>
                    <a:lstStyle/>
                    <a:p>
                      <a:r>
                        <a:rPr lang="en-US" b="1" dirty="0" err="1"/>
                        <a:t>EdgeX</a:t>
                      </a:r>
                      <a:r>
                        <a:rPr lang="en-US" b="1" dirty="0"/>
                        <a:t> Foundry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Open-source, device interoperability, modular microservices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https://www.edgexfoundry.org/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59602569"/>
                  </a:ext>
                </a:extLst>
              </a:tr>
              <a:tr h="316548">
                <a:tc>
                  <a:txBody>
                    <a:bodyPr/>
                    <a:lstStyle/>
                    <a:p>
                      <a:r>
                        <a:rPr lang="en-US" b="1" dirty="0"/>
                        <a:t>AWS </a:t>
                      </a:r>
                      <a:r>
                        <a:rPr lang="en-US" b="1" dirty="0" err="1"/>
                        <a:t>IoT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Greengrass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Cloud integration, Lambda functions at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https://aws.amazon.com/greengrass/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4083472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 dirty="0"/>
                        <a:t>Azure </a:t>
                      </a:r>
                      <a:r>
                        <a:rPr lang="en-US" b="1" dirty="0" err="1"/>
                        <a:t>IoT</a:t>
                      </a:r>
                      <a:r>
                        <a:rPr lang="en-US" b="1" dirty="0"/>
                        <a:t> Edge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Cloud-native, deploy AI/ML modules locally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https://github.com/Azure/iotedge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9190433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/>
                        <a:t>ThingsBoard Edge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Open-source, dashboard &amp; analytics at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5"/>
                        </a:rPr>
                        <a:t>https://thingsboard.io/products/thingsboard-edge/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9190568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 dirty="0"/>
                        <a:t>Apache </a:t>
                      </a:r>
                      <a:r>
                        <a:rPr lang="en-US" b="1" dirty="0" err="1"/>
                        <a:t>Edgent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Lightweight edge analytics, stream processing on constrained nodes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6"/>
                        </a:rPr>
                        <a:t>https://incubator.apache.org/projects/edgent.html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21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747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Quick Demo: Node-RED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95469" y="4900433"/>
            <a:ext cx="9246704" cy="1477328"/>
          </a:xfrm>
          <a:prstGeom prst="rect">
            <a:avLst/>
          </a:prstGeom>
          <a:solidFill>
            <a:srgbClr val="F8D7CD"/>
          </a:solidFill>
        </p:spPr>
        <p:txBody>
          <a:bodyPr wrap="square">
            <a:spAutoFit/>
          </a:bodyPr>
          <a:lstStyle/>
          <a:p>
            <a:r>
              <a:rPr lang="el-GR" b="1" dirty="0"/>
              <a:t># Pull the official image</a:t>
            </a:r>
          </a:p>
          <a:p>
            <a:r>
              <a:rPr lang="el-GR" dirty="0"/>
              <a:t>docker pull nodered/node-red</a:t>
            </a:r>
          </a:p>
          <a:p>
            <a:endParaRPr lang="el-GR" dirty="0"/>
          </a:p>
          <a:p>
            <a:r>
              <a:rPr lang="el-GR" b="1" dirty="0"/>
              <a:t># Run the container, map ports and mount local volume for persistence</a:t>
            </a:r>
          </a:p>
          <a:p>
            <a:r>
              <a:rPr lang="el-GR" dirty="0"/>
              <a:t>docker run -it -p 1880:1880 -v node_red_data:/data --name nodered-demo nodered/node-red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006" y="970276"/>
            <a:ext cx="3005377" cy="3005377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9453" y="816747"/>
            <a:ext cx="84582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l-GR" altLang="el-GR" sz="1600" dirty="0"/>
              <a:t>Node-RED is a </a:t>
            </a:r>
            <a:r>
              <a:rPr lang="el-GR" altLang="el-GR" sz="1600" b="1" dirty="0"/>
              <a:t>low-code, flow-based development tool </a:t>
            </a:r>
            <a:r>
              <a:rPr lang="el-GR" altLang="el-GR" sz="1600" dirty="0"/>
              <a:t>for wiring together devices, APIs, and online services in IoT systems.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l-GR" altLang="el-GR" sz="1600" b="1" dirty="0"/>
              <a:t>Core Idea:</a:t>
            </a:r>
            <a:r>
              <a:rPr lang="en-US" altLang="el-GR" sz="1600" b="1" dirty="0"/>
              <a:t> </a:t>
            </a:r>
            <a:r>
              <a:rPr lang="el-GR" altLang="el-GR" sz="1600" dirty="0"/>
              <a:t>Instead of writing long code, users drag and connect nodes to build data flows that handle data collection, processing, and action.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l-GR" altLang="el-GR" sz="1600" b="1" dirty="0"/>
              <a:t>Key Features: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dirty="0"/>
              <a:t>Visual programming interface – build flows using a web-based editor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dirty="0"/>
              <a:t>Runs anywhere – from cloud to edge devices (e.g., Raspberry Pi, gateways)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dirty="0"/>
              <a:t>Supports protocols – MQTT, HTTP, WebSockets, Modbus, etc.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dirty="0"/>
              <a:t>Built-in processing – filter, aggregate, and transform IoT data locally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dirty="0"/>
              <a:t>Extensible – thousands of community nodes and integrations (e.g., AWS, Azure, dashboards</a:t>
            </a:r>
            <a:r>
              <a:rPr lang="el-GR" altLang="el-GR" sz="1600" dirty="0" smtClean="0"/>
              <a:t>)</a:t>
            </a:r>
            <a:endParaRPr lang="en-US" altLang="el-GR" sz="1600" dirty="0" smtClean="0"/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b="1" dirty="0" smtClean="0"/>
              <a:t>Demo </a:t>
            </a:r>
            <a:r>
              <a:rPr lang="en-US" altLang="el-GR" sz="1600" b="1" dirty="0"/>
              <a:t>Setup: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/>
              <a:t>Node-RED running in Docker on my laptop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/>
              <a:t>Access dashboard via browser: </a:t>
            </a:r>
            <a:r>
              <a:rPr lang="en-US" altLang="el-GR" sz="1600" b="1" dirty="0">
                <a:solidFill>
                  <a:srgbClr val="FF0000"/>
                </a:solidFill>
              </a:rPr>
              <a:t>http://&lt;my-IP&gt;:</a:t>
            </a:r>
            <a:r>
              <a:rPr lang="en-US" altLang="el-GR" sz="1600" b="1" dirty="0" smtClean="0">
                <a:solidFill>
                  <a:srgbClr val="FF0000"/>
                </a:solidFill>
              </a:rPr>
              <a:t>1880/ui</a:t>
            </a:r>
            <a:endParaRPr lang="el-GR" altLang="el-G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1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Quick Demo: Node-RED</a:t>
            </a:r>
            <a:endParaRPr lang="en-US" sz="2800" b="1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48297" y="739547"/>
            <a:ext cx="11271885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 Setup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Sensors generate temperature readings (some may be faulty / NaN)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Edge server cleans data, aggregates, computes average, predicts next value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Alerts: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 Error → flags faulty readings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Overheat → triggers if current or predicted average exceeds threshold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flow: Sensors → Edge → Dashboard → Cloud (optional)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Dashboard Elements (Vertical Layout)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 Values (Text) → latest reading for each sensor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Current Average (Gauge) → real-time average of all sensors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Predicted Average (Gauge) → next average predicted by edge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 Error Alert (Text) → highlights NaN or faulty readings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Overheat Alert (Text) → warns if current/predicted average exceeds threshold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Observations &amp; Discussion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Filtering reduces noise → stable readings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Aggregation smooths signal → reliable average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Prediction shows future trend → proactive alerting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latency → dashboard updates instantly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Food for thought</a:t>
            </a:r>
            <a:endParaRPr kumimoji="0" lang="el-GR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Which readings could be filtered further?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much bandwidth would be saved if only filtered data reached the cloud?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8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Advanced Processing &amp; Research Trends</a:t>
            </a:r>
            <a:endParaRPr lang="en-US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400" y="978883"/>
            <a:ext cx="77216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Edge AI / TinyML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Perform machine learning inference directly on constrained devices (microcontrollers, edge nodes)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Enables real-time decision-making without sending all data to the cloud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Federated Learning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Train shared models collaboratively while keeping raw data local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Central server aggregates local model updates → updated global model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Energy-efficient Algorithms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Minimize computation and communication overhead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Extend device battery life and reduce network load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Distributed Stream Processing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Detect and react to events in real-time across multiple edge nodes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Supports scalable, low-latency IoT analytics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8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Lightweight Machine Learning at the Edge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463" y="1635503"/>
            <a:ext cx="3792345" cy="27754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725743" y="4526195"/>
            <a:ext cx="446625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222222"/>
                </a:solidFill>
                <a:latin typeface="Arial" panose="020B0604020202020204" pitchFamily="34" charset="0"/>
              </a:rPr>
              <a:t>Rainey, James, et al. "Food recognition and segmentation using embedded hardware." </a:t>
            </a:r>
            <a:r>
              <a:rPr lang="en-US" sz="1100" i="1" dirty="0">
                <a:solidFill>
                  <a:srgbClr val="222222"/>
                </a:solidFill>
                <a:latin typeface="Arial" panose="020B0604020202020204" pitchFamily="34" charset="0"/>
              </a:rPr>
              <a:t>Applications of Digital Image Processing XLVII</a:t>
            </a:r>
            <a:r>
              <a:rPr lang="en-US" sz="1100" dirty="0">
                <a:solidFill>
                  <a:srgbClr val="222222"/>
                </a:solidFill>
                <a:latin typeface="Arial" panose="020B0604020202020204" pitchFamily="34" charset="0"/>
              </a:rPr>
              <a:t>. Vol. 13137. SPIE, 2024.</a:t>
            </a:r>
            <a:endParaRPr lang="el-GR" sz="11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8807" y="791849"/>
            <a:ext cx="7369753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Running lightweight machine learning models </a:t>
            </a: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directly on edge devices</a:t>
            </a:r>
            <a:endParaRPr lang="en-US" altLang="el-GR" sz="1400" dirty="0"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nabl</a:t>
            </a:r>
            <a:r>
              <a:rPr kumimoji="0" lang="en-US" altLang="el-G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 inference without cloud dependency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Works even in </a:t>
            </a: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offline or low-connectivity environments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Technologies &amp; Frameworks: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TensorFlow Lite / TensorFlow Lite Micro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Optimized for microcontrollers and embedded systems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PyTorch Mobile / Edge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Deploy compact neural nets to mobile or embedded hardware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Edge Impulse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Complete TinyML platform for collecting data, training, and deploying models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AWS IoT Greengrass ML Inference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Run ML models locally on edge devices managed by AWS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Intel OpenVINO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Accelerates inference on Intel CPUs, VPUs, and embedded systems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Google Coral / Edge TPU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Specialized hardware for ultra-efficient local inference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NVIDIA Jetson (Nano / Xavier)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Edge AI platform for high-performance local analytics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Arduino / ESP32 with TinyML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Microcontroller boards running simple neural networks on-device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Cases: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Gesture recognition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Smart wearables, human–machine interaction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Sound recognition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Detect anomalies in equipment, voice triggers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Predictive maintenance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Identify early failure signs locally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Environmental monitoring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Local detection of pollution or gas leaks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Smart health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On-device heart rate or motion anomaly detection.</a:t>
            </a:r>
          </a:p>
        </p:txBody>
      </p:sp>
    </p:spTree>
    <p:extLst>
      <p:ext uri="{BB962C8B-B14F-4D97-AF65-F5344CB8AC3E}">
        <p14:creationId xmlns:p14="http://schemas.microsoft.com/office/powerpoint/2010/main" val="26938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Federated Machine Learning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564" y="1333121"/>
            <a:ext cx="4349079" cy="28832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4000" y="893660"/>
            <a:ext cx="6045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Core Idea: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Train </a:t>
            </a:r>
            <a:r>
              <a:rPr lang="en-US" b="1" dirty="0"/>
              <a:t>shared machine learning models</a:t>
            </a:r>
            <a:r>
              <a:rPr lang="en-US" dirty="0"/>
              <a:t> without sending raw sensor data to the cloud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Each edge node trains </a:t>
            </a:r>
            <a:r>
              <a:rPr lang="en-US" b="1" dirty="0"/>
              <a:t>locally</a:t>
            </a:r>
            <a:r>
              <a:rPr lang="en-US" dirty="0"/>
              <a:t> on its own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Only </a:t>
            </a:r>
            <a:r>
              <a:rPr lang="en-US" b="1" dirty="0"/>
              <a:t>model updates</a:t>
            </a:r>
            <a:r>
              <a:rPr lang="en-US" dirty="0"/>
              <a:t> (gradients or weights) are sent to a </a:t>
            </a:r>
            <a:r>
              <a:rPr lang="en-US" b="1" dirty="0"/>
              <a:t>central server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Central server </a:t>
            </a:r>
            <a:r>
              <a:rPr lang="en-US" b="1" dirty="0"/>
              <a:t>aggregates updates</a:t>
            </a:r>
            <a:r>
              <a:rPr lang="en-US" dirty="0"/>
              <a:t> → updated global model → sent back to nodes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Benefits in </a:t>
            </a:r>
            <a:r>
              <a:rPr lang="en-US" b="1" dirty="0" err="1"/>
              <a:t>IoT</a:t>
            </a:r>
            <a:r>
              <a:rPr lang="en-US" b="1" dirty="0"/>
              <a:t>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Privacy-preserving:</a:t>
            </a:r>
            <a:r>
              <a:rPr lang="en-US" dirty="0"/>
              <a:t> raw data never leaves local devices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Bandwidth-efficient:</a:t>
            </a:r>
            <a:r>
              <a:rPr lang="en-US" dirty="0"/>
              <a:t> only model updates are transmitted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Scalable:</a:t>
            </a:r>
            <a:r>
              <a:rPr lang="en-US" dirty="0"/>
              <a:t> multiple edge nodes can collaborate without centralizing all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Real-time adaptation:</a:t>
            </a:r>
            <a:r>
              <a:rPr lang="en-US" dirty="0"/>
              <a:t> nodes can update models based on local </a:t>
            </a:r>
            <a:r>
              <a:rPr lang="en-US" dirty="0" smtClean="0"/>
              <a:t>changes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172960" y="4349095"/>
            <a:ext cx="48971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Nguyen,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Dinh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C., et al. "Federated learning for internet of things: A comprehensive survey." </a:t>
            </a:r>
            <a:r>
              <a:rPr lang="en-US" sz="1400" i="1" dirty="0">
                <a:solidFill>
                  <a:srgbClr val="222222"/>
                </a:solidFill>
                <a:latin typeface="Arial" panose="020B0604020202020204" pitchFamily="34" charset="0"/>
              </a:rPr>
              <a:t>IEEE communications surveys &amp; tutorials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 23.3 (2021): 1622-1658.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20994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Smart City </a:t>
            </a:r>
            <a:r>
              <a:rPr lang="en-US" sz="2800" b="1" dirty="0" err="1"/>
              <a:t>IoT</a:t>
            </a:r>
            <a:r>
              <a:rPr lang="en-US" sz="2800" b="1" dirty="0"/>
              <a:t> </a:t>
            </a:r>
            <a:r>
              <a:rPr lang="en-US" sz="2800" b="1" dirty="0" smtClean="0"/>
              <a:t>Competition: A </a:t>
            </a:r>
            <a:r>
              <a:rPr lang="en-US" sz="2800" b="1" dirty="0"/>
              <a:t>Simulation Game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97840" y="955100"/>
            <a:ext cx="10901680" cy="4524315"/>
          </a:xfrm>
          <a:prstGeom prst="rect">
            <a:avLst/>
          </a:prstGeom>
          <a:solidFill>
            <a:srgbClr val="FCECE8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/>
              <a:t>Game </a:t>
            </a:r>
            <a:r>
              <a:rPr lang="en-US" sz="2400" b="1" dirty="0"/>
              <a:t>Overview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Teams</a:t>
            </a:r>
            <a:r>
              <a:rPr lang="en-US" sz="2400" dirty="0"/>
              <a:t>: </a:t>
            </a:r>
            <a:r>
              <a:rPr lang="en-US" sz="2400" b="1" dirty="0"/>
              <a:t>Team A vs. Team B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Sensors: 8 different 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Processing options: </a:t>
            </a:r>
            <a:endParaRPr lang="en-US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On-Device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Local Edge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Wide </a:t>
            </a:r>
            <a:r>
              <a:rPr lang="en-US" sz="2400" b="1" dirty="0"/>
              <a:t>Area </a:t>
            </a:r>
            <a:r>
              <a:rPr lang="en-US" sz="2400" b="1" dirty="0" smtClean="0"/>
              <a:t>Edge,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Country-Wide </a:t>
            </a:r>
            <a:r>
              <a:rPr lang="en-US" sz="2400" b="1" dirty="0"/>
              <a:t>Cloud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Rounds: 100, each round lasts 30 seconds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First round starts after 60 seconds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Events occur randomly each round affecting sensors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Cumulative score</a:t>
            </a:r>
            <a:r>
              <a:rPr lang="en-US" sz="2400" dirty="0"/>
              <a:t> shows overall </a:t>
            </a:r>
            <a:r>
              <a:rPr lang="en-US" sz="2400" dirty="0" smtClean="0"/>
              <a:t>performance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5772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Hat Whispering Problem</a:t>
            </a:r>
            <a:endParaRPr lang="en-US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66800" y="1097400"/>
            <a:ext cx="102489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Problem</a:t>
            </a:r>
            <a:endParaRPr lang="en-US" altLang="el-GR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100 people in a line</a:t>
            </a:r>
            <a:endParaRPr lang="en-US" altLang="el-GR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ach wearing a hat that is either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 or blue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an’t see their own hat, only the hats in front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Rules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People can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say one color out loud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sequence from back to front.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Everyone can hear the guesses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people behind them.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People can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pre-agree on a strategy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before the game starts.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b="1" dirty="0" smtClean="0">
                <a:latin typeface="Arial" panose="020B0604020202020204" pitchFamily="34" charset="0"/>
              </a:rPr>
              <a:t>Goal</a:t>
            </a:r>
            <a:endParaRPr lang="en-US" altLang="el-GR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How to </a:t>
            </a:r>
            <a:r>
              <a:rPr lang="el-GR" altLang="el-GR" b="1" dirty="0" smtClean="0">
                <a:latin typeface="Arial" panose="020B0604020202020204" pitchFamily="34" charset="0"/>
              </a:rPr>
              <a:t>maximize </a:t>
            </a:r>
            <a:r>
              <a:rPr lang="el-GR" altLang="el-GR" b="1" dirty="0">
                <a:latin typeface="Arial" panose="020B0604020202020204" pitchFamily="34" charset="0"/>
              </a:rPr>
              <a:t>the number of people who correctly guess</a:t>
            </a:r>
            <a:r>
              <a:rPr lang="el-GR" altLang="el-GR" dirty="0">
                <a:latin typeface="Arial" panose="020B0604020202020204" pitchFamily="34" charset="0"/>
              </a:rPr>
              <a:t> their own hat </a:t>
            </a:r>
            <a:r>
              <a:rPr lang="el-GR" altLang="el-GR" dirty="0" smtClean="0">
                <a:latin typeface="Arial" panose="020B0604020202020204" pitchFamily="34" charset="0"/>
              </a:rPr>
              <a:t>color</a:t>
            </a:r>
            <a:r>
              <a:rPr lang="en-US" altLang="el-GR" dirty="0" smtClean="0">
                <a:latin typeface="Arial" panose="020B0604020202020204" pitchFamily="34" charset="0"/>
              </a:rPr>
              <a:t>?</a:t>
            </a:r>
            <a:endParaRPr kumimoji="0" lang="el-GR" altLang="el-G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50" y="4533901"/>
            <a:ext cx="6876972" cy="213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2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Smart City </a:t>
            </a:r>
            <a:r>
              <a:rPr lang="en-US" sz="2800" b="1" dirty="0" err="1"/>
              <a:t>IoT</a:t>
            </a:r>
            <a:r>
              <a:rPr lang="en-US" sz="2800" b="1" dirty="0"/>
              <a:t> </a:t>
            </a:r>
            <a:r>
              <a:rPr lang="en-US" sz="2800" b="1" dirty="0" smtClean="0"/>
              <a:t>Competition: A </a:t>
            </a:r>
            <a:r>
              <a:rPr lang="en-US" sz="2800" b="1" dirty="0"/>
              <a:t>Simulation Game</a:t>
            </a:r>
            <a:endParaRPr lang="en-US" sz="2800" b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69555" y="1015357"/>
            <a:ext cx="9881872" cy="1477328"/>
          </a:xfrm>
          <a:prstGeom prst="rect">
            <a:avLst/>
          </a:prstGeom>
          <a:solidFill>
            <a:srgbClr val="FCECE8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Events affect one or multiple sensors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 types: traffic spikes, pollution alerts, intrusions, heavy rain, noise surge, energy spikes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Events apply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multipliers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latency, energy, and network cost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Some events grant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critical bonus points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fast processing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all events are predictable; teams must strategize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990" r="41225" b="72074"/>
          <a:stretch/>
        </p:blipFill>
        <p:spPr>
          <a:xfrm>
            <a:off x="983848" y="2984821"/>
            <a:ext cx="9653286" cy="287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5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Smart City </a:t>
            </a:r>
            <a:r>
              <a:rPr lang="en-US" sz="2800" b="1" dirty="0" err="1"/>
              <a:t>IoT</a:t>
            </a:r>
            <a:r>
              <a:rPr lang="en-US" sz="2800" b="1" dirty="0"/>
              <a:t> </a:t>
            </a:r>
            <a:r>
              <a:rPr lang="en-US" sz="2800" b="1" dirty="0" smtClean="0"/>
              <a:t>Competition: A </a:t>
            </a:r>
            <a:r>
              <a:rPr lang="en-US" sz="2800" b="1" dirty="0"/>
              <a:t>Simulation Game</a:t>
            </a:r>
            <a:endParaRPr lang="en-US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51424" y="1092348"/>
            <a:ext cx="9539791" cy="4247317"/>
          </a:xfrm>
          <a:prstGeom prst="rect">
            <a:avLst/>
          </a:prstGeom>
          <a:solidFill>
            <a:srgbClr val="FCECE8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 Placement Choice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 sensor can be processed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locally, at edge, or in cloud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Placement affects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latency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consumption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 cost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These factors determine a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baseline score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the sensor in a round.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Events / Incidents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Random events affect certain sensors (e.g., traffic spike, intrusion, rain).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Events modify sensor scores via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multipliers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latency, energy, and network.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Some events grant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critical bonuses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timely, local processing.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Score Aggregation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 each round,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 scores are summed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give the team’s round score.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no event occurs, a default fraction (e.g., 80%) of the maximum base score is used.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Cumulative Score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scores are added over all rounds to yield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cumulative score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Cumulative score is the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 performance metric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what the live graph shows.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93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Smart City </a:t>
            </a:r>
            <a:r>
              <a:rPr lang="en-US" sz="2800" b="1" dirty="0" err="1"/>
              <a:t>IoT</a:t>
            </a:r>
            <a:r>
              <a:rPr lang="en-US" sz="2800" b="1" dirty="0"/>
              <a:t> </a:t>
            </a:r>
            <a:r>
              <a:rPr lang="en-US" sz="2800" b="1" dirty="0" smtClean="0"/>
              <a:t>Competition: A </a:t>
            </a:r>
            <a:r>
              <a:rPr lang="en-US" sz="2800" b="1" dirty="0"/>
              <a:t>Simulation Game</a:t>
            </a:r>
            <a:endParaRPr lang="en-US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29714"/>
              </p:ext>
            </p:extLst>
          </p:nvPr>
        </p:nvGraphicFramePr>
        <p:xfrm>
          <a:off x="296545" y="523221"/>
          <a:ext cx="11198226" cy="6156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554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032554">
                  <a:extLst>
                    <a:ext uri="{9D8B030D-6E8A-4147-A177-3AD203B41FA5}">
                      <a16:colId xmlns:a16="http://schemas.microsoft.com/office/drawing/2014/main" val="2445614547"/>
                    </a:ext>
                  </a:extLst>
                </a:gridCol>
                <a:gridCol w="2377706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377706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2377706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</a:tblGrid>
              <a:tr h="191840">
                <a:tc>
                  <a:txBody>
                    <a:bodyPr/>
                    <a:lstStyle/>
                    <a:p>
                      <a:r>
                        <a:rPr lang="en-US" sz="1400" dirty="0"/>
                        <a:t>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On-Device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Local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Wide Area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Country-Wide 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460415">
                <a:tc>
                  <a:txBody>
                    <a:bodyPr/>
                    <a:lstStyle/>
                    <a:p>
                      <a:r>
                        <a:rPr lang="en-US" sz="1400" b="1" dirty="0"/>
                        <a:t>Traffic Camera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10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10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5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25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3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50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1239719"/>
                  </a:ext>
                </a:extLst>
              </a:tr>
              <a:tr h="460415">
                <a:tc>
                  <a:txBody>
                    <a:bodyPr/>
                    <a:lstStyle/>
                    <a:p>
                      <a:r>
                        <a:rPr lang="en-US" sz="1400" b="1"/>
                        <a:t>Air Quality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8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10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4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25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2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50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7320542"/>
                  </a:ext>
                </a:extLst>
              </a:tr>
              <a:tr h="460415">
                <a:tc>
                  <a:txBody>
                    <a:bodyPr/>
                    <a:lstStyle/>
                    <a:p>
                      <a:r>
                        <a:rPr lang="en-US" sz="1400" b="1"/>
                        <a:t>Security Camera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12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12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6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30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3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55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0532260"/>
                  </a:ext>
                </a:extLst>
              </a:tr>
              <a:tr h="460415">
                <a:tc>
                  <a:txBody>
                    <a:bodyPr/>
                    <a:lstStyle/>
                    <a:p>
                      <a:r>
                        <a:rPr lang="en-US" sz="1400" b="1" dirty="0"/>
                        <a:t>Water Level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7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10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3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25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2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50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5309873"/>
                  </a:ext>
                </a:extLst>
              </a:tr>
              <a:tr h="460415">
                <a:tc>
                  <a:txBody>
                    <a:bodyPr/>
                    <a:lstStyle/>
                    <a:p>
                      <a:r>
                        <a:rPr lang="en-US" sz="1400" b="1" dirty="0"/>
                        <a:t>Noise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5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10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2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25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50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3949181"/>
                  </a:ext>
                </a:extLst>
              </a:tr>
              <a:tr h="460415">
                <a:tc>
                  <a:txBody>
                    <a:bodyPr/>
                    <a:lstStyle/>
                    <a:p>
                      <a:r>
                        <a:rPr lang="en-US" sz="1400" b="1" dirty="0"/>
                        <a:t>Parking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6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10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3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25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2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50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6290458"/>
                  </a:ext>
                </a:extLst>
              </a:tr>
              <a:tr h="460415">
                <a:tc>
                  <a:txBody>
                    <a:bodyPr/>
                    <a:lstStyle/>
                    <a:p>
                      <a:r>
                        <a:rPr lang="en-US" sz="1400" b="1" dirty="0"/>
                        <a:t>Weather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4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10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2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25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50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460415">
                <a:tc>
                  <a:txBody>
                    <a:bodyPr/>
                    <a:lstStyle/>
                    <a:p>
                      <a:r>
                        <a:rPr lang="en-US" sz="1400" b="1" dirty="0"/>
                        <a:t>Energy Meter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5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10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3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25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2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Latency: 50 </a:t>
                      </a:r>
                      <a:r>
                        <a:rPr lang="en-US" sz="1400" dirty="0" err="1" smtClean="0"/>
                        <a:t>ms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Energy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 smtClean="0"/>
                        <a:t>1</a:t>
                      </a:r>
                    </a:p>
                    <a:p>
                      <a:r>
                        <a:rPr lang="en-US" sz="1400" dirty="0" smtClean="0"/>
                        <a:t>Network</a:t>
                      </a:r>
                      <a:r>
                        <a:rPr lang="en-US" sz="1400" dirty="0"/>
                        <a:t>: 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12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Smart City </a:t>
            </a:r>
            <a:r>
              <a:rPr lang="en-US" sz="2800" b="1" dirty="0" err="1"/>
              <a:t>IoT</a:t>
            </a:r>
            <a:r>
              <a:rPr lang="en-US" sz="2800" b="1" dirty="0"/>
              <a:t> </a:t>
            </a:r>
            <a:r>
              <a:rPr lang="en-US" sz="2800" b="1" dirty="0" smtClean="0"/>
              <a:t>Competition: A </a:t>
            </a:r>
            <a:r>
              <a:rPr lang="en-US" sz="2800" b="1" dirty="0"/>
              <a:t>Simulation Game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412198"/>
              </p:ext>
            </p:extLst>
          </p:nvPr>
        </p:nvGraphicFramePr>
        <p:xfrm>
          <a:off x="377825" y="1082021"/>
          <a:ext cx="11198226" cy="4236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554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032554">
                  <a:extLst>
                    <a:ext uri="{9D8B030D-6E8A-4147-A177-3AD203B41FA5}">
                      <a16:colId xmlns:a16="http://schemas.microsoft.com/office/drawing/2014/main" val="2445614547"/>
                    </a:ext>
                  </a:extLst>
                </a:gridCol>
                <a:gridCol w="2377706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377706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2377706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sz="1400" dirty="0"/>
                        <a:t>Event Name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Sensors Affected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Effects / Multipliers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Critical Bonus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Description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Traffic Spike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Traffic Camera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Latency ×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Rush hour congestion occurs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1239719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Pollution Alert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Air Quality Sensor, Noise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Network ×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Construction dust affects air &amp; noise readings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732054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Intrusion Attempt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Security Camera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Latency × 1.5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Security camera must respond immediately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053226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Heavy Rain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Traffic Camera, Water Level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Latency × 1.5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Storm affects traffic &amp; water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530987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Noise Surge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Noise Sensor, Parking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Energy ×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Large noise near sensors &amp; parking disruption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394918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Energy Grid Spike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Energy Meter Sensor, Weather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Latency × 1.2, Network × 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Sudden energy demand and weather changes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6290458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/>
                        <a:t>Combined Emergency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Traffic Camera, Security Camera, Energy Meter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Latency × 2, Network × 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Multiple incidents at once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b="1" dirty="0"/>
                        <a:t>Minor Sensor Glitch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All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Energy × 1.5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Small random sensor errors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63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Smart City </a:t>
            </a:r>
            <a:r>
              <a:rPr lang="en-US" sz="2800" b="1" dirty="0" err="1"/>
              <a:t>IoT</a:t>
            </a:r>
            <a:r>
              <a:rPr lang="en-US" sz="2800" b="1" dirty="0"/>
              <a:t> </a:t>
            </a:r>
            <a:r>
              <a:rPr lang="en-US" sz="2800" b="1" dirty="0" smtClean="0"/>
              <a:t>Competition: A </a:t>
            </a:r>
            <a:r>
              <a:rPr lang="en-US" sz="2800" b="1" dirty="0"/>
              <a:t>Simulation Game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37920" y="1312932"/>
            <a:ext cx="9367520" cy="1938992"/>
          </a:xfrm>
          <a:prstGeom prst="rect">
            <a:avLst/>
          </a:prstGeom>
          <a:solidFill>
            <a:srgbClr val="FCECE8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Consider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latency vs. energy vs. network cost</a:t>
            </a: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Some sensors are more critical during certain events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Hybrid strategies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often outperform uniform choices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perfect solution; aim for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balanced placement</a:t>
            </a: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Discuss and defend your team’s strategy after rounds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846" t="42422" r="38334" b="10399"/>
          <a:stretch/>
        </p:blipFill>
        <p:spPr>
          <a:xfrm>
            <a:off x="1602838" y="3272387"/>
            <a:ext cx="7713784" cy="354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5195" y="752354"/>
            <a:ext cx="1151681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Ali, N., </a:t>
            </a:r>
            <a:r>
              <a:rPr lang="en-US" sz="2000" dirty="0" err="1"/>
              <a:t>Aloi</a:t>
            </a:r>
            <a:r>
              <a:rPr lang="en-US" sz="2000" dirty="0"/>
              <a:t>, G., De </a:t>
            </a:r>
            <a:r>
              <a:rPr lang="en-US" sz="2000" dirty="0" err="1"/>
              <a:t>Rango</a:t>
            </a:r>
            <a:r>
              <a:rPr lang="en-US" sz="2000" dirty="0"/>
              <a:t>, F., </a:t>
            </a:r>
            <a:r>
              <a:rPr lang="en-US" sz="2000" dirty="0" err="1"/>
              <a:t>Savaglio</a:t>
            </a:r>
            <a:r>
              <a:rPr lang="en-US" sz="2000" dirty="0"/>
              <a:t>, C., &amp; </a:t>
            </a:r>
            <a:r>
              <a:rPr lang="en-US" sz="2000" dirty="0" err="1"/>
              <a:t>Gravina</a:t>
            </a:r>
            <a:r>
              <a:rPr lang="en-US" sz="2000" dirty="0"/>
              <a:t>, R. (2025). </a:t>
            </a:r>
            <a:r>
              <a:rPr lang="en-US" sz="2000" b="1" dirty="0"/>
              <a:t>Edge-cloud continuum driven industry 4.0</a:t>
            </a:r>
            <a:r>
              <a:rPr lang="en-US" sz="2000" dirty="0"/>
              <a:t>. Procedia Computer Science, 253, 2586-2594</a:t>
            </a:r>
            <a:r>
              <a:rPr lang="en-US" sz="2000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Amadeo</a:t>
            </a:r>
            <a:r>
              <a:rPr lang="en-US" sz="2000" dirty="0"/>
              <a:t>, </a:t>
            </a:r>
            <a:r>
              <a:rPr lang="en-US" sz="2000" dirty="0" err="1"/>
              <a:t>Marica</a:t>
            </a:r>
            <a:r>
              <a:rPr lang="en-US" sz="2000" dirty="0"/>
              <a:t>, and Giuseppe Ruggeri. "Exploring </a:t>
            </a:r>
            <a:r>
              <a:rPr lang="en-US" sz="2000" b="1" dirty="0"/>
              <a:t>in-network computing </a:t>
            </a:r>
            <a:r>
              <a:rPr lang="en-US" sz="2000" dirty="0"/>
              <a:t>with information-centric networking: review and research opportunities." Future Internet 17.1 (2025): 42</a:t>
            </a:r>
            <a:r>
              <a:rPr lang="en-US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Ficco</a:t>
            </a:r>
            <a:r>
              <a:rPr lang="en-US" sz="2000" dirty="0"/>
              <a:t>, Massimo, et al. "</a:t>
            </a:r>
            <a:r>
              <a:rPr lang="en-US" sz="2000" b="1" dirty="0"/>
              <a:t>Federated learning </a:t>
            </a:r>
            <a:r>
              <a:rPr lang="en-US" sz="2000" dirty="0"/>
              <a:t>for </a:t>
            </a:r>
            <a:r>
              <a:rPr lang="en-US" sz="2000" dirty="0" err="1"/>
              <a:t>IoT</a:t>
            </a:r>
            <a:r>
              <a:rPr lang="en-US" sz="2000" dirty="0"/>
              <a:t> devices: Enhancing </a:t>
            </a:r>
            <a:r>
              <a:rPr lang="en-US" sz="2000" dirty="0" err="1"/>
              <a:t>TinyML</a:t>
            </a:r>
            <a:r>
              <a:rPr lang="en-US" sz="2000" dirty="0"/>
              <a:t> with on-board training." Information Fusion 104 (2024): 102189</a:t>
            </a:r>
            <a:r>
              <a:rPr lang="en-US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Tekin</a:t>
            </a:r>
            <a:r>
              <a:rPr lang="en-US" sz="2000" dirty="0"/>
              <a:t>, N., </a:t>
            </a:r>
            <a:r>
              <a:rPr lang="en-US" sz="2000" dirty="0" err="1"/>
              <a:t>Aris</a:t>
            </a:r>
            <a:r>
              <a:rPr lang="en-US" sz="2000" dirty="0"/>
              <a:t>, A., </a:t>
            </a:r>
            <a:r>
              <a:rPr lang="en-US" sz="2000" dirty="0" err="1"/>
              <a:t>Acar</a:t>
            </a:r>
            <a:r>
              <a:rPr lang="en-US" sz="2000" dirty="0"/>
              <a:t>, A., </a:t>
            </a:r>
            <a:r>
              <a:rPr lang="en-US" sz="2000" dirty="0" err="1"/>
              <a:t>Uluagac</a:t>
            </a:r>
            <a:r>
              <a:rPr lang="en-US" sz="2000" dirty="0"/>
              <a:t>, S., &amp; </a:t>
            </a:r>
            <a:r>
              <a:rPr lang="en-US" sz="2000" dirty="0" err="1"/>
              <a:t>Gungor</a:t>
            </a:r>
            <a:r>
              <a:rPr lang="en-US" sz="2000" dirty="0"/>
              <a:t>, V. C. (2024). A review of </a:t>
            </a:r>
            <a:r>
              <a:rPr lang="en-US" sz="2000" b="1" dirty="0"/>
              <a:t>on-device machine learning </a:t>
            </a:r>
            <a:r>
              <a:rPr lang="en-US" sz="2000" dirty="0"/>
              <a:t>for </a:t>
            </a:r>
            <a:r>
              <a:rPr lang="en-US" sz="2000" dirty="0" err="1"/>
              <a:t>IoT</a:t>
            </a:r>
            <a:r>
              <a:rPr lang="en-US" sz="2000" dirty="0"/>
              <a:t>: An energy perspective. Ad Hoc Networks, 153, 103348</a:t>
            </a:r>
            <a:r>
              <a:rPr lang="en-US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Chai, X., Lee, B. G., Hu, C., Pike, M., </a:t>
            </a:r>
            <a:r>
              <a:rPr lang="en-US" sz="2000" dirty="0" err="1"/>
              <a:t>Chieng</a:t>
            </a:r>
            <a:r>
              <a:rPr lang="en-US" sz="2000" dirty="0"/>
              <a:t>, D., Wu, R., &amp; Chung, W. Y. (2025). </a:t>
            </a:r>
            <a:r>
              <a:rPr lang="en-US" sz="2000" dirty="0" err="1"/>
              <a:t>IoT</a:t>
            </a:r>
            <a:r>
              <a:rPr lang="en-US" sz="2000" dirty="0"/>
              <a:t>-FAR: </a:t>
            </a:r>
            <a:r>
              <a:rPr lang="en-US" sz="2000" b="1" dirty="0"/>
              <a:t>A multi-sensor fusion </a:t>
            </a:r>
            <a:r>
              <a:rPr lang="en-US" sz="2000" dirty="0"/>
              <a:t>approach for </a:t>
            </a:r>
            <a:r>
              <a:rPr lang="en-US" sz="2000" dirty="0" err="1"/>
              <a:t>IoT</a:t>
            </a:r>
            <a:r>
              <a:rPr lang="en-US" sz="2000" dirty="0"/>
              <a:t>-based firefighting activity recognition. Information Fusion, 113, 102650</a:t>
            </a:r>
            <a:r>
              <a:rPr lang="en-US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Lekić</a:t>
            </a:r>
            <a:r>
              <a:rPr lang="en-US" sz="2000" dirty="0"/>
              <a:t>, </a:t>
            </a:r>
            <a:r>
              <a:rPr lang="en-US" sz="2000" dirty="0" err="1"/>
              <a:t>Milica</a:t>
            </a:r>
            <a:r>
              <a:rPr lang="en-US" sz="2000" dirty="0"/>
              <a:t>, and </a:t>
            </a:r>
            <a:r>
              <a:rPr lang="en-US" sz="2000" dirty="0" err="1"/>
              <a:t>Gordana</a:t>
            </a:r>
            <a:r>
              <a:rPr lang="en-US" sz="2000" dirty="0"/>
              <a:t> </a:t>
            </a:r>
            <a:r>
              <a:rPr lang="en-US" sz="2000" dirty="0" err="1"/>
              <a:t>Gardašević</a:t>
            </a:r>
            <a:r>
              <a:rPr lang="en-US" sz="2000" dirty="0"/>
              <a:t>. "</a:t>
            </a:r>
            <a:r>
              <a:rPr lang="en-US" sz="2000" dirty="0" err="1"/>
              <a:t>IoT</a:t>
            </a:r>
            <a:r>
              <a:rPr lang="en-US" sz="2000" dirty="0"/>
              <a:t> sensor integration to </a:t>
            </a:r>
            <a:r>
              <a:rPr lang="en-US" sz="2000" b="1" dirty="0"/>
              <a:t>Node-RED</a:t>
            </a:r>
            <a:r>
              <a:rPr lang="en-US" sz="2000" dirty="0"/>
              <a:t> platform." 2018 17th International Symposium </a:t>
            </a:r>
            <a:r>
              <a:rPr lang="en-US" sz="2000" dirty="0" err="1"/>
              <a:t>Infoteh-Jahorina</a:t>
            </a:r>
            <a:r>
              <a:rPr lang="en-US" sz="2000" dirty="0"/>
              <a:t> (</a:t>
            </a:r>
            <a:r>
              <a:rPr lang="en-US" sz="2000" dirty="0" err="1"/>
              <a:t>Infoteh</a:t>
            </a:r>
            <a:r>
              <a:rPr lang="en-US" sz="2000" dirty="0"/>
              <a:t>). IEEE, 2018</a:t>
            </a:r>
            <a:r>
              <a:rPr lang="en-US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Kianpisheh</a:t>
            </a:r>
            <a:r>
              <a:rPr lang="en-US" sz="2000" dirty="0"/>
              <a:t>, S., &amp; </a:t>
            </a:r>
            <a:r>
              <a:rPr lang="en-US" sz="2000" dirty="0" err="1"/>
              <a:t>Taleb</a:t>
            </a:r>
            <a:r>
              <a:rPr lang="en-US" sz="2000" dirty="0"/>
              <a:t>, T. (2022). A survey on </a:t>
            </a:r>
            <a:r>
              <a:rPr lang="en-US" sz="2000" b="1" dirty="0"/>
              <a:t>in-network computing: Programmable data plane and technology specific applications</a:t>
            </a:r>
            <a:r>
              <a:rPr lang="en-US" sz="2000" dirty="0"/>
              <a:t>. IEEE Communications Surveys &amp; Tutorials, 25(1), 701-761.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78268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4941" y="1721295"/>
            <a:ext cx="62250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smtClean="0">
                <a:solidFill>
                  <a:prstClr val="black"/>
                </a:solidFill>
                <a:latin typeface="Calibri" panose="020F0502020204030204"/>
              </a:rPr>
              <a:t>Questions/Discussion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 rot="687604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b="1" dirty="0" smtClean="0"/>
              <a:t>?</a:t>
            </a:r>
            <a:endParaRPr lang="el-GR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5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Hat Whispering Problem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695" y="845345"/>
            <a:ext cx="4969918" cy="3224212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1950" y="1718043"/>
            <a:ext cx="6048375" cy="1631216"/>
          </a:xfrm>
          <a:prstGeom prst="rect">
            <a:avLst/>
          </a:prstGeom>
          <a:solidFill>
            <a:srgbClr val="FFEAEA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>
                <a:latin typeface="Arial" panose="020B0604020202020204" pitchFamily="34" charset="0"/>
              </a:rPr>
              <a:t>The last person in line announces the parity of red hats in front (even/odd</a:t>
            </a:r>
            <a:r>
              <a:rPr lang="en-US" altLang="el-GR" sz="2000" dirty="0" smtClean="0">
                <a:latin typeface="Arial" panose="020B0604020202020204" pitchFamily="34" charset="0"/>
              </a:rPr>
              <a:t>). Each </a:t>
            </a:r>
            <a:r>
              <a:rPr lang="en-US" altLang="el-GR" sz="2000" dirty="0">
                <a:latin typeface="Arial" panose="020B0604020202020204" pitchFamily="34" charset="0"/>
              </a:rPr>
              <a:t>subsequent person can deduce their own hat color by combining</a:t>
            </a:r>
            <a:r>
              <a:rPr lang="en-US" altLang="el-GR" sz="2000" dirty="0" smtClean="0">
                <a:latin typeface="Arial" panose="020B0604020202020204" pitchFamily="34" charset="0"/>
              </a:rPr>
              <a:t>: The </a:t>
            </a:r>
            <a:r>
              <a:rPr lang="en-US" altLang="el-GR" sz="2000" dirty="0">
                <a:latin typeface="Arial" panose="020B0604020202020204" pitchFamily="34" charset="0"/>
              </a:rPr>
              <a:t>parity they </a:t>
            </a:r>
            <a:r>
              <a:rPr lang="en-US" altLang="el-GR" sz="2000" dirty="0" smtClean="0">
                <a:latin typeface="Arial" panose="020B0604020202020204" pitchFamily="34" charset="0"/>
              </a:rPr>
              <a:t>hear, the </a:t>
            </a:r>
            <a:r>
              <a:rPr lang="en-US" altLang="el-GR" sz="2000" dirty="0">
                <a:latin typeface="Arial" panose="020B0604020202020204" pitchFamily="34" charset="0"/>
              </a:rPr>
              <a:t>visible hats in </a:t>
            </a:r>
            <a:r>
              <a:rPr lang="en-US" altLang="el-GR" sz="2000" dirty="0" smtClean="0">
                <a:latin typeface="Arial" panose="020B0604020202020204" pitchFamily="34" charset="0"/>
              </a:rPr>
              <a:t>front, the </a:t>
            </a:r>
            <a:r>
              <a:rPr lang="en-US" altLang="el-GR" sz="2000" dirty="0">
                <a:latin typeface="Arial" panose="020B0604020202020204" pitchFamily="34" charset="0"/>
              </a:rPr>
              <a:t>previous guesses behind them</a:t>
            </a:r>
            <a:endParaRPr kumimoji="0" lang="el-GR" altLang="el-G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667241" y="4520254"/>
            <a:ext cx="6048375" cy="1077218"/>
          </a:xfrm>
          <a:prstGeom prst="rect">
            <a:avLst/>
          </a:prstGeom>
          <a:solidFill>
            <a:srgbClr val="FFEAEA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3200" b="1" dirty="0" smtClean="0">
                <a:latin typeface="Arial" panose="020B0604020202020204" pitchFamily="34" charset="0"/>
              </a:rPr>
              <a:t>The power of local aggregation</a:t>
            </a:r>
            <a:endParaRPr kumimoji="0" lang="el-GR" altLang="el-G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37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26689" y="1933939"/>
            <a:ext cx="81600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5400" dirty="0">
                <a:solidFill>
                  <a:prstClr val="black"/>
                </a:solidFill>
              </a:rPr>
              <a:t>Επεξεργασία Δεδομένων στο Εσωτερικό του Δικτύου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4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What is In-Network Data Processing?</a:t>
            </a:r>
            <a:endParaRPr lang="en-US" sz="2800" b="1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38175" y="1309182"/>
            <a:ext cx="10648950" cy="1015663"/>
          </a:xfrm>
          <a:prstGeom prst="rect">
            <a:avLst/>
          </a:prstGeom>
          <a:solidFill>
            <a:srgbClr val="FFEAEA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err="1">
                <a:latin typeface="Arial" panose="020B0604020202020204" pitchFamily="34" charset="0"/>
              </a:rPr>
              <a:t>IoT</a:t>
            </a:r>
            <a:r>
              <a:rPr lang="en-US" altLang="el-GR" sz="2000" dirty="0">
                <a:latin typeface="Arial" panose="020B0604020202020204" pitchFamily="34" charset="0"/>
              </a:rPr>
              <a:t> in-network data processing refers to the technique of performing </a:t>
            </a:r>
            <a:r>
              <a:rPr lang="en-US" altLang="el-GR" sz="2000" b="1" dirty="0">
                <a:latin typeface="Arial" panose="020B0604020202020204" pitchFamily="34" charset="0"/>
              </a:rPr>
              <a:t>data analysis</a:t>
            </a:r>
            <a:r>
              <a:rPr lang="en-US" altLang="el-GR" sz="2000" dirty="0">
                <a:latin typeface="Arial" panose="020B0604020202020204" pitchFamily="34" charset="0"/>
              </a:rPr>
              <a:t>, </a:t>
            </a:r>
            <a:r>
              <a:rPr lang="en-US" altLang="el-GR" sz="2000" b="1" dirty="0" smtClean="0">
                <a:latin typeface="Arial" panose="020B0604020202020204" pitchFamily="34" charset="0"/>
              </a:rPr>
              <a:t>aggregation</a:t>
            </a:r>
            <a:r>
              <a:rPr lang="en-US" altLang="el-GR" sz="2000" dirty="0" smtClean="0">
                <a:latin typeface="Arial" panose="020B0604020202020204" pitchFamily="34" charset="0"/>
              </a:rPr>
              <a:t> </a:t>
            </a:r>
            <a:r>
              <a:rPr lang="en-US" altLang="el-GR" sz="2000" dirty="0">
                <a:latin typeface="Arial" panose="020B0604020202020204" pitchFamily="34" charset="0"/>
              </a:rPr>
              <a:t>and </a:t>
            </a:r>
            <a:r>
              <a:rPr lang="en-US" altLang="el-GR" sz="2000" b="1" dirty="0">
                <a:latin typeface="Arial" panose="020B0604020202020204" pitchFamily="34" charset="0"/>
              </a:rPr>
              <a:t>filtering</a:t>
            </a:r>
            <a:r>
              <a:rPr lang="en-US" altLang="el-GR" sz="2000" dirty="0">
                <a:latin typeface="Arial" panose="020B0604020202020204" pitchFamily="34" charset="0"/>
              </a:rPr>
              <a:t> directly </a:t>
            </a:r>
            <a:r>
              <a:rPr lang="en-US" altLang="el-GR" sz="2000" b="1" u="sng" dirty="0">
                <a:latin typeface="Arial" panose="020B0604020202020204" pitchFamily="34" charset="0"/>
              </a:rPr>
              <a:t>on</a:t>
            </a:r>
            <a:r>
              <a:rPr lang="en-US" altLang="el-GR" sz="2000" dirty="0">
                <a:latin typeface="Arial" panose="020B0604020202020204" pitchFamily="34" charset="0"/>
              </a:rPr>
              <a:t> or </a:t>
            </a:r>
            <a:r>
              <a:rPr lang="en-US" altLang="el-GR" sz="2000" b="1" u="sng" dirty="0">
                <a:latin typeface="Arial" panose="020B0604020202020204" pitchFamily="34" charset="0"/>
              </a:rPr>
              <a:t>near</a:t>
            </a:r>
            <a:r>
              <a:rPr lang="en-US" altLang="el-GR" sz="2000" dirty="0">
                <a:latin typeface="Arial" panose="020B0604020202020204" pitchFamily="34" charset="0"/>
              </a:rPr>
              <a:t> the </a:t>
            </a:r>
            <a:r>
              <a:rPr lang="en-US" altLang="el-GR" sz="2000" dirty="0" err="1" smtClean="0">
                <a:latin typeface="Arial" panose="020B0604020202020204" pitchFamily="34" charset="0"/>
              </a:rPr>
              <a:t>IoT</a:t>
            </a:r>
            <a:r>
              <a:rPr lang="en-US" altLang="el-GR" sz="2000" dirty="0" smtClean="0">
                <a:latin typeface="Arial" panose="020B0604020202020204" pitchFamily="34" charset="0"/>
              </a:rPr>
              <a:t> </a:t>
            </a:r>
            <a:r>
              <a:rPr lang="en-US" altLang="el-GR" sz="2000" dirty="0">
                <a:latin typeface="Arial" panose="020B0604020202020204" pitchFamily="34" charset="0"/>
              </a:rPr>
              <a:t>devices within the network, rather than sending all raw data to a central cloud for processing</a:t>
            </a:r>
            <a:r>
              <a:rPr lang="en-US" altLang="el-GR" sz="2000" dirty="0" smtClean="0">
                <a:latin typeface="Arial" panose="020B0604020202020204" pitchFamily="34" charset="0"/>
              </a:rPr>
              <a:t>.</a:t>
            </a:r>
            <a:endParaRPr kumimoji="0" lang="el-GR" altLang="el-G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476625" y="3983595"/>
            <a:ext cx="4791075" cy="400110"/>
          </a:xfrm>
          <a:prstGeom prst="rect">
            <a:avLst/>
          </a:prstGeom>
          <a:solidFill>
            <a:srgbClr val="FFEAEA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b="1" dirty="0" smtClean="0">
                <a:latin typeface="Arial" panose="020B0604020202020204" pitchFamily="34" charset="0"/>
              </a:rPr>
              <a:t>Reduce</a:t>
            </a:r>
            <a:r>
              <a:rPr lang="en-US" altLang="el-GR" sz="2000" dirty="0" smtClean="0">
                <a:latin typeface="Arial" panose="020B0604020202020204" pitchFamily="34" charset="0"/>
              </a:rPr>
              <a:t> </a:t>
            </a:r>
            <a:r>
              <a:rPr lang="en-US" altLang="el-GR" sz="2000" b="1" dirty="0" smtClean="0">
                <a:latin typeface="Arial" panose="020B0604020202020204" pitchFamily="34" charset="0"/>
              </a:rPr>
              <a:t>network traffic</a:t>
            </a:r>
            <a:endParaRPr kumimoji="0" lang="el-GR" altLang="el-G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476625" y="4650345"/>
            <a:ext cx="4791075" cy="400110"/>
          </a:xfrm>
          <a:prstGeom prst="rect">
            <a:avLst/>
          </a:prstGeom>
          <a:solidFill>
            <a:srgbClr val="FFEAEA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b="1" dirty="0" smtClean="0">
                <a:latin typeface="Arial" panose="020B0604020202020204" pitchFamily="34" charset="0"/>
              </a:rPr>
              <a:t>Lower latency</a:t>
            </a:r>
            <a:endParaRPr kumimoji="0" lang="el-GR" altLang="el-G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476625" y="5317095"/>
            <a:ext cx="4791075" cy="400110"/>
          </a:xfrm>
          <a:prstGeom prst="rect">
            <a:avLst/>
          </a:prstGeom>
          <a:solidFill>
            <a:srgbClr val="FFEAEA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b="1" dirty="0" smtClean="0">
                <a:latin typeface="Arial" panose="020B0604020202020204" pitchFamily="34" charset="0"/>
              </a:rPr>
              <a:t>Increase efficiency</a:t>
            </a:r>
            <a:r>
              <a:rPr lang="en-US" altLang="el-GR" sz="2000" dirty="0" smtClean="0">
                <a:latin typeface="Arial" panose="020B0604020202020204" pitchFamily="34" charset="0"/>
              </a:rPr>
              <a:t> </a:t>
            </a:r>
            <a:endParaRPr kumimoji="0" lang="el-GR" altLang="el-G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5372100" y="2600325"/>
            <a:ext cx="1009650" cy="1209675"/>
          </a:xfrm>
          <a:prstGeom prst="downArrow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3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Compute Continuum</a:t>
            </a:r>
            <a:endParaRPr lang="en-US" sz="2800" b="1" dirty="0"/>
          </a:p>
        </p:txBody>
      </p:sp>
      <p:sp>
        <p:nvSpPr>
          <p:cNvPr id="2" name="Isosceles Triangle 1"/>
          <p:cNvSpPr/>
          <p:nvPr/>
        </p:nvSpPr>
        <p:spPr>
          <a:xfrm>
            <a:off x="6619875" y="1239558"/>
            <a:ext cx="4714875" cy="4400550"/>
          </a:xfrm>
          <a:prstGeom prst="triangle">
            <a:avLst/>
          </a:prstGeom>
          <a:solidFill>
            <a:srgbClr val="FFE4E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Rounded Rectangle 3"/>
          <p:cNvSpPr/>
          <p:nvPr/>
        </p:nvSpPr>
        <p:spPr>
          <a:xfrm>
            <a:off x="8348662" y="1515783"/>
            <a:ext cx="1257300" cy="552450"/>
          </a:xfrm>
          <a:prstGeom prst="roundRect">
            <a:avLst/>
          </a:prstGeom>
          <a:solidFill>
            <a:srgbClr val="FFE4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Cloud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077325" y="2611812"/>
            <a:ext cx="1257300" cy="552450"/>
          </a:xfrm>
          <a:prstGeom prst="roundRect">
            <a:avLst/>
          </a:prstGeom>
          <a:solidFill>
            <a:srgbClr val="FFE4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Edge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448550" y="2611812"/>
            <a:ext cx="1257300" cy="552450"/>
          </a:xfrm>
          <a:prstGeom prst="roundRect">
            <a:avLst/>
          </a:prstGeom>
          <a:solidFill>
            <a:srgbClr val="FFE4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Edge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248650" y="3707841"/>
            <a:ext cx="1257300" cy="552450"/>
          </a:xfrm>
          <a:prstGeom prst="roundRect">
            <a:avLst/>
          </a:prstGeom>
          <a:solidFill>
            <a:srgbClr val="FFE4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Fog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619875" y="3707841"/>
            <a:ext cx="1257300" cy="552450"/>
          </a:xfrm>
          <a:prstGeom prst="roundRect">
            <a:avLst/>
          </a:prstGeom>
          <a:solidFill>
            <a:srgbClr val="FFE4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Fog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877425" y="3707841"/>
            <a:ext cx="1257300" cy="552450"/>
          </a:xfrm>
          <a:prstGeom prst="roundRect">
            <a:avLst/>
          </a:prstGeom>
          <a:solidFill>
            <a:srgbClr val="FFE4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Fog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448550" y="4946091"/>
            <a:ext cx="1257300" cy="552450"/>
          </a:xfrm>
          <a:prstGeom prst="roundRect">
            <a:avLst/>
          </a:prstGeom>
          <a:solidFill>
            <a:srgbClr val="FFE4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IoT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819775" y="4946091"/>
            <a:ext cx="1257300" cy="552450"/>
          </a:xfrm>
          <a:prstGeom prst="roundRect">
            <a:avLst/>
          </a:prstGeom>
          <a:solidFill>
            <a:srgbClr val="FFE4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IoT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077325" y="4946091"/>
            <a:ext cx="1257300" cy="552450"/>
          </a:xfrm>
          <a:prstGeom prst="roundRect">
            <a:avLst/>
          </a:prstGeom>
          <a:solidFill>
            <a:srgbClr val="FFE4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IoT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0706100" y="4946091"/>
            <a:ext cx="1257300" cy="552450"/>
          </a:xfrm>
          <a:prstGeom prst="roundRect">
            <a:avLst/>
          </a:prstGeom>
          <a:solidFill>
            <a:srgbClr val="FFE4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IoT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4304" y="762177"/>
            <a:ext cx="507444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333333"/>
                </a:solidFill>
              </a:rPr>
              <a:t>Cloud computing: </a:t>
            </a:r>
            <a:r>
              <a:rPr lang="en-US" dirty="0">
                <a:solidFill>
                  <a:srgbClr val="333333"/>
                </a:solidFill>
              </a:rPr>
              <a:t>Traditional </a:t>
            </a:r>
            <a:r>
              <a:rPr lang="en-US" b="1" dirty="0">
                <a:solidFill>
                  <a:srgbClr val="333333"/>
                </a:solidFill>
              </a:rPr>
              <a:t>centralized</a:t>
            </a:r>
            <a:r>
              <a:rPr lang="en-US" dirty="0">
                <a:solidFill>
                  <a:srgbClr val="333333"/>
                </a:solidFill>
              </a:rPr>
              <a:t> computing where data processing and storage occur in remote data centers</a:t>
            </a:r>
            <a:r>
              <a:rPr lang="en-US" dirty="0" smtClean="0">
                <a:solidFill>
                  <a:srgbClr val="333333"/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3333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3333"/>
                </a:solidFill>
              </a:rPr>
              <a:t>Edge Computing</a:t>
            </a:r>
            <a:r>
              <a:rPr lang="en-US" dirty="0">
                <a:solidFill>
                  <a:srgbClr val="333333"/>
                </a:solidFill>
              </a:rPr>
              <a:t>: Distributed computing framework that brings enterprise applications closer to data sources such as </a:t>
            </a:r>
            <a:r>
              <a:rPr lang="en-US" dirty="0" err="1">
                <a:solidFill>
                  <a:srgbClr val="333333"/>
                </a:solidFill>
              </a:rPr>
              <a:t>IoT</a:t>
            </a:r>
            <a:r>
              <a:rPr lang="en-US" dirty="0">
                <a:solidFill>
                  <a:srgbClr val="333333"/>
                </a:solidFill>
              </a:rPr>
              <a:t> devices or local edge servers</a:t>
            </a:r>
            <a:r>
              <a:rPr lang="en-US" dirty="0" smtClean="0">
                <a:solidFill>
                  <a:srgbClr val="333333"/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3333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3333"/>
                </a:solidFill>
              </a:rPr>
              <a:t>Fog Computing</a:t>
            </a:r>
            <a:r>
              <a:rPr lang="en-US" dirty="0">
                <a:solidFill>
                  <a:srgbClr val="333333"/>
                </a:solidFill>
              </a:rPr>
              <a:t>: Decentralized computing infrastructure that brings computation and data storage </a:t>
            </a:r>
            <a:r>
              <a:rPr lang="en-US" b="1" dirty="0">
                <a:solidFill>
                  <a:srgbClr val="333333"/>
                </a:solidFill>
              </a:rPr>
              <a:t>closer to the network's </a:t>
            </a:r>
            <a:r>
              <a:rPr lang="en-US" b="1" dirty="0" smtClean="0">
                <a:solidFill>
                  <a:srgbClr val="333333"/>
                </a:solidFill>
              </a:rPr>
              <a:t>extreme-edge</a:t>
            </a:r>
            <a:r>
              <a:rPr lang="en-US" dirty="0">
                <a:solidFill>
                  <a:srgbClr val="333333"/>
                </a:solidFill>
              </a:rPr>
              <a:t>, enabling real-time processing and reducing </a:t>
            </a:r>
            <a:r>
              <a:rPr lang="en-US" dirty="0" smtClean="0">
                <a:solidFill>
                  <a:srgbClr val="333333"/>
                </a:solidFill>
              </a:rPr>
              <a:t>latency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3333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333333"/>
                </a:solidFill>
              </a:rPr>
              <a:t>Extreme-Edge, Far-Edge, On-Device or Mist </a:t>
            </a:r>
            <a:r>
              <a:rPr lang="en-US" b="1" dirty="0">
                <a:solidFill>
                  <a:srgbClr val="333333"/>
                </a:solidFill>
              </a:rPr>
              <a:t>Computing</a:t>
            </a:r>
            <a:r>
              <a:rPr lang="en-US" dirty="0">
                <a:solidFill>
                  <a:srgbClr val="333333"/>
                </a:solidFill>
              </a:rPr>
              <a:t>: Ultra-lightweight processing directly on constrained devices (sensors, small nodes), enabling immediate data processing at the source</a:t>
            </a:r>
            <a:r>
              <a:rPr lang="en-US" dirty="0" smtClean="0">
                <a:solidFill>
                  <a:srgbClr val="333333"/>
                </a:solidFill>
              </a:rPr>
              <a:t>.</a:t>
            </a:r>
            <a:endParaRPr lang="en-US" b="0" i="0" dirty="0">
              <a:solidFill>
                <a:srgbClr val="3333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5958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5G Compute Continuum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506" y="763277"/>
            <a:ext cx="5947614" cy="394029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7840" y="5108416"/>
            <a:ext cx="10718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The </a:t>
            </a:r>
            <a:r>
              <a:rPr lang="en-US" dirty="0" smtClean="0"/>
              <a:t>5G </a:t>
            </a:r>
            <a:r>
              <a:rPr lang="en-US" dirty="0"/>
              <a:t>Compute </a:t>
            </a:r>
            <a:r>
              <a:rPr lang="en-US" dirty="0" smtClean="0"/>
              <a:t>Continuum </a:t>
            </a:r>
            <a:r>
              <a:rPr lang="en-US" dirty="0"/>
              <a:t>is an extension of the computing continuum concept that leverages 5G's low-latency, high-reliability network to create a seamless, distributed computing and storage environment that spans from the </a:t>
            </a:r>
            <a:r>
              <a:rPr lang="en-US" dirty="0" smtClean="0"/>
              <a:t>Mobile Edge Computing (MEC) </a:t>
            </a:r>
            <a:r>
              <a:rPr lang="en-US" dirty="0"/>
              <a:t>nodes to the cloud.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522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Case Study: Connected and Cooperative Vehicles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"/>
          <a:stretch/>
        </p:blipFill>
        <p:spPr>
          <a:xfrm>
            <a:off x="6213473" y="1473200"/>
            <a:ext cx="5819403" cy="26287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1915" y="733515"/>
            <a:ext cx="591248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OBU </a:t>
            </a:r>
            <a:r>
              <a:rPr lang="en-US" b="1" dirty="0"/>
              <a:t>(On-Board Unit, local processing in the vehicle)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Tasks: immediate collision detection, lane keeping, emergency braking, obstacle avoidance.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Pros:</a:t>
            </a:r>
            <a:r>
              <a:rPr lang="en-US" dirty="0"/>
              <a:t> ultra-low latency, fast reaction.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Cons:</a:t>
            </a:r>
            <a:r>
              <a:rPr lang="en-US" dirty="0"/>
              <a:t> limited computing power, energy constraints.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RSU (Road Side Unit, edge/fog processing)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Tasks: traffic flow optimization, accident detection, local route planning, aggregating data from multiple vehicles.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Pros:</a:t>
            </a:r>
            <a:r>
              <a:rPr lang="en-US" dirty="0"/>
              <a:t> </a:t>
            </a:r>
            <a:r>
              <a:rPr lang="en-US" dirty="0" smtClean="0"/>
              <a:t>coordinate </a:t>
            </a:r>
            <a:r>
              <a:rPr lang="en-US" dirty="0"/>
              <a:t>multiple vehicles, reduces cloud load.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Cons:</a:t>
            </a:r>
            <a:r>
              <a:rPr lang="en-US" dirty="0"/>
              <a:t> coverage limited to RSU range, potential </a:t>
            </a:r>
            <a:r>
              <a:rPr lang="en-US" dirty="0" smtClean="0"/>
              <a:t>handover </a:t>
            </a:r>
            <a:r>
              <a:rPr lang="en-US" dirty="0"/>
              <a:t>delays.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Central Cloud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Tasks: long-term traffic analysis, map updates, predictive analytics, fleet management.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Pros:</a:t>
            </a:r>
            <a:r>
              <a:rPr lang="en-US" dirty="0"/>
              <a:t> </a:t>
            </a:r>
            <a:r>
              <a:rPr lang="en-US" dirty="0" smtClean="0"/>
              <a:t>unlimited </a:t>
            </a:r>
            <a:r>
              <a:rPr lang="en-US" dirty="0"/>
              <a:t>computation and storage, global optimization.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Cons:</a:t>
            </a:r>
            <a:r>
              <a:rPr lang="en-US" dirty="0"/>
              <a:t> high latency, bandwidth </a:t>
            </a:r>
            <a:r>
              <a:rPr lang="en-US" dirty="0" smtClean="0"/>
              <a:t>intensive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705094" y="4786898"/>
            <a:ext cx="4836160" cy="1200329"/>
          </a:xfrm>
          <a:prstGeom prst="rect">
            <a:avLst/>
          </a:prstGeom>
          <a:solidFill>
            <a:srgbClr val="F8D7CD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Trade-Offs</a:t>
            </a:r>
            <a:endParaRPr lang="en-US" dirty="0" smtClean="0"/>
          </a:p>
          <a:p>
            <a:pPr algn="ctr"/>
            <a:r>
              <a:rPr lang="en-US" dirty="0" smtClean="0"/>
              <a:t>Latency </a:t>
            </a:r>
            <a:r>
              <a:rPr lang="en-US" dirty="0"/>
              <a:t>vs computation </a:t>
            </a:r>
            <a:r>
              <a:rPr lang="en-US" dirty="0" smtClean="0"/>
              <a:t>power</a:t>
            </a:r>
          </a:p>
          <a:p>
            <a:pPr algn="ctr"/>
            <a:r>
              <a:rPr lang="en-US" dirty="0" smtClean="0"/>
              <a:t>Bandwidth </a:t>
            </a:r>
            <a:r>
              <a:rPr lang="en-US" dirty="0"/>
              <a:t>vs data </a:t>
            </a:r>
            <a:r>
              <a:rPr lang="en-US" dirty="0" smtClean="0"/>
              <a:t>volume</a:t>
            </a:r>
          </a:p>
          <a:p>
            <a:pPr algn="ctr"/>
            <a:r>
              <a:rPr lang="en-US" dirty="0" smtClean="0"/>
              <a:t>Reliability </a:t>
            </a:r>
            <a:r>
              <a:rPr lang="en-US" dirty="0"/>
              <a:t>vs coverage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13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Core Techniques for In-Network Processing</a:t>
            </a:r>
            <a:endParaRPr lang="en-US" sz="2800" b="1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906902"/>
              </p:ext>
            </p:extLst>
          </p:nvPr>
        </p:nvGraphicFramePr>
        <p:xfrm>
          <a:off x="327025" y="1221316"/>
          <a:ext cx="11198224" cy="3566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83287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Technique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Purpose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Example Tools / Methods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Benefit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Filtering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Remove noise or irrelevant readings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Thresholding, moving average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Reduces data volume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Aggregation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Combine multiple sensor readings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Mean, median, count, min/max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Simplifies information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Compression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Encode data efficiently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Run-length, delta, Huffman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Saves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Event Detection / Stream Analytics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Identify anomalies or specific events as data arrives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CEP (Complex Event Processing), rule-based triggers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Enables fast response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46456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Data Fusion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Combine data from multiple sensors for richer insight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Kalman filters, probabilistic models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Improves accuracy and robustness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15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2747</TotalTime>
  <Words>2903</Words>
  <Application>Microsoft Office PowerPoint</Application>
  <PresentationFormat>Widescreen</PresentationFormat>
  <Paragraphs>480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450</cp:revision>
  <dcterms:created xsi:type="dcterms:W3CDTF">2025-09-25T08:36:32Z</dcterms:created>
  <dcterms:modified xsi:type="dcterms:W3CDTF">2025-10-24T15:05:46Z</dcterms:modified>
</cp:coreProperties>
</file>