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4"/>
  </p:notesMasterIdLst>
  <p:handoutMasterIdLst>
    <p:handoutMasterId r:id="rId25"/>
  </p:handoutMasterIdLst>
  <p:sldIdLst>
    <p:sldId id="424" r:id="rId2"/>
    <p:sldId id="362" r:id="rId3"/>
    <p:sldId id="425" r:id="rId4"/>
    <p:sldId id="426" r:id="rId5"/>
    <p:sldId id="427" r:id="rId6"/>
    <p:sldId id="445"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4" r:id="rId2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Bookshelf Symbol 2" pitchFamily="2" charset="2"/>
        <a:ea typeface="+mn-ea"/>
        <a:cs typeface="+mn-cs"/>
      </a:defRPr>
    </a:lvl1pPr>
    <a:lvl2pPr marL="457200" algn="ctr" rtl="0" fontAlgn="base">
      <a:spcBef>
        <a:spcPct val="0"/>
      </a:spcBef>
      <a:spcAft>
        <a:spcPct val="0"/>
      </a:spcAft>
      <a:defRPr sz="2400" kern="1200">
        <a:solidFill>
          <a:schemeClr val="tx1"/>
        </a:solidFill>
        <a:latin typeface="Bookshelf Symbol 2" pitchFamily="2" charset="2"/>
        <a:ea typeface="+mn-ea"/>
        <a:cs typeface="+mn-cs"/>
      </a:defRPr>
    </a:lvl2pPr>
    <a:lvl3pPr marL="914400" algn="ctr" rtl="0" fontAlgn="base">
      <a:spcBef>
        <a:spcPct val="0"/>
      </a:spcBef>
      <a:spcAft>
        <a:spcPct val="0"/>
      </a:spcAft>
      <a:defRPr sz="2400" kern="1200">
        <a:solidFill>
          <a:schemeClr val="tx1"/>
        </a:solidFill>
        <a:latin typeface="Bookshelf Symbol 2" pitchFamily="2" charset="2"/>
        <a:ea typeface="+mn-ea"/>
        <a:cs typeface="+mn-cs"/>
      </a:defRPr>
    </a:lvl3pPr>
    <a:lvl4pPr marL="1371600" algn="ctr" rtl="0" fontAlgn="base">
      <a:spcBef>
        <a:spcPct val="0"/>
      </a:spcBef>
      <a:spcAft>
        <a:spcPct val="0"/>
      </a:spcAft>
      <a:defRPr sz="2400" kern="1200">
        <a:solidFill>
          <a:schemeClr val="tx1"/>
        </a:solidFill>
        <a:latin typeface="Bookshelf Symbol 2" pitchFamily="2" charset="2"/>
        <a:ea typeface="+mn-ea"/>
        <a:cs typeface="+mn-cs"/>
      </a:defRPr>
    </a:lvl4pPr>
    <a:lvl5pPr marL="1828800" algn="ctr" rtl="0" fontAlgn="base">
      <a:spcBef>
        <a:spcPct val="0"/>
      </a:spcBef>
      <a:spcAft>
        <a:spcPct val="0"/>
      </a:spcAft>
      <a:defRPr sz="2400" kern="1200">
        <a:solidFill>
          <a:schemeClr val="tx1"/>
        </a:solidFill>
        <a:latin typeface="Bookshelf Symbol 2" pitchFamily="2" charset="2"/>
        <a:ea typeface="+mn-ea"/>
        <a:cs typeface="+mn-cs"/>
      </a:defRPr>
    </a:lvl5pPr>
    <a:lvl6pPr marL="2286000" algn="l" defTabSz="914400" rtl="0" eaLnBrk="1" latinLnBrk="0" hangingPunct="1">
      <a:defRPr sz="2400" kern="1200">
        <a:solidFill>
          <a:schemeClr val="tx1"/>
        </a:solidFill>
        <a:latin typeface="Bookshelf Symbol 2" pitchFamily="2" charset="2"/>
        <a:ea typeface="+mn-ea"/>
        <a:cs typeface="+mn-cs"/>
      </a:defRPr>
    </a:lvl6pPr>
    <a:lvl7pPr marL="2743200" algn="l" defTabSz="914400" rtl="0" eaLnBrk="1" latinLnBrk="0" hangingPunct="1">
      <a:defRPr sz="2400" kern="1200">
        <a:solidFill>
          <a:schemeClr val="tx1"/>
        </a:solidFill>
        <a:latin typeface="Bookshelf Symbol 2" pitchFamily="2" charset="2"/>
        <a:ea typeface="+mn-ea"/>
        <a:cs typeface="+mn-cs"/>
      </a:defRPr>
    </a:lvl7pPr>
    <a:lvl8pPr marL="3200400" algn="l" defTabSz="914400" rtl="0" eaLnBrk="1" latinLnBrk="0" hangingPunct="1">
      <a:defRPr sz="2400" kern="1200">
        <a:solidFill>
          <a:schemeClr val="tx1"/>
        </a:solidFill>
        <a:latin typeface="Bookshelf Symbol 2" pitchFamily="2" charset="2"/>
        <a:ea typeface="+mn-ea"/>
        <a:cs typeface="+mn-cs"/>
      </a:defRPr>
    </a:lvl8pPr>
    <a:lvl9pPr marL="3657600" algn="l" defTabSz="914400" rtl="0" eaLnBrk="1" latinLnBrk="0" hangingPunct="1">
      <a:defRPr sz="2400" kern="1200">
        <a:solidFill>
          <a:schemeClr val="tx1"/>
        </a:solidFill>
        <a:latin typeface="Bookshelf Symbol 2" pitchFamily="2" charset="2"/>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3888">
          <p15:clr>
            <a:srgbClr val="A4A3A4"/>
          </p15:clr>
        </p15:guide>
        <p15:guide id="3" pos="288">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91B"/>
    <a:srgbClr val="4C7816"/>
    <a:srgbClr val="528218"/>
    <a:srgbClr val="B6CEAA"/>
    <a:srgbClr val="ADC8A0"/>
    <a:srgbClr val="077C97"/>
    <a:srgbClr val="CD801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3" autoAdjust="0"/>
    <p:restoredTop sz="96327" autoAdjust="0"/>
  </p:normalViewPr>
  <p:slideViewPr>
    <p:cSldViewPr showGuides="1">
      <p:cViewPr varScale="1">
        <p:scale>
          <a:sx n="126" d="100"/>
          <a:sy n="126" d="100"/>
        </p:scale>
        <p:origin x="2360" y="192"/>
      </p:cViewPr>
      <p:guideLst>
        <p:guide orient="horz" pos="1296"/>
        <p:guide orient="horz" pos="388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B510D-D4D7-964C-BD9E-78333A55F2ED}" type="datetimeFigureOut">
              <a:rPr lang="en-US" smtClean="0"/>
              <a:t>11/3/25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8D6823-B8A3-DD4B-9A99-DC326D41BDAC}" type="slidenum">
              <a:rPr lang="en-US" smtClean="0"/>
              <a:t>‹#›</a:t>
            </a:fld>
            <a:endParaRPr lang="en-US"/>
          </a:p>
        </p:txBody>
      </p:sp>
    </p:spTree>
    <p:extLst>
      <p:ext uri="{BB962C8B-B14F-4D97-AF65-F5344CB8AC3E}">
        <p14:creationId xmlns:p14="http://schemas.microsoft.com/office/powerpoint/2010/main" val="2127467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C581FAC-9E33-4D3C-973B-0994CA5BE1F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panose="020B0604020202020204" pitchFamily="34" charset="0"/>
              </a:defRPr>
            </a:lvl1pPr>
          </a:lstStyle>
          <a:p>
            <a:endParaRPr lang="en-US" altLang="en-US"/>
          </a:p>
        </p:txBody>
      </p:sp>
      <p:sp>
        <p:nvSpPr>
          <p:cNvPr id="3075" name="Rectangle 3">
            <a:extLst>
              <a:ext uri="{FF2B5EF4-FFF2-40B4-BE49-F238E27FC236}">
                <a16:creationId xmlns:a16="http://schemas.microsoft.com/office/drawing/2014/main" id="{947C2E40-0BC4-4E79-8124-D7BF5FE1F76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3076" name="Rectangle 4">
            <a:extLst>
              <a:ext uri="{FF2B5EF4-FFF2-40B4-BE49-F238E27FC236}">
                <a16:creationId xmlns:a16="http://schemas.microsoft.com/office/drawing/2014/main" id="{8F2B919D-65A1-4FAF-9916-48F43A61AA7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F824D58-0622-49A8-A21D-E570891A86E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703B3D84-A043-4BE2-9CAA-7A7E4FCCCF4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defRPr>
            </a:lvl1pPr>
          </a:lstStyle>
          <a:p>
            <a:endParaRPr lang="en-US" altLang="en-US"/>
          </a:p>
        </p:txBody>
      </p:sp>
      <p:sp>
        <p:nvSpPr>
          <p:cNvPr id="3079" name="Rectangle 7">
            <a:extLst>
              <a:ext uri="{FF2B5EF4-FFF2-40B4-BE49-F238E27FC236}">
                <a16:creationId xmlns:a16="http://schemas.microsoft.com/office/drawing/2014/main" id="{3E54533D-C5BA-48B7-BAC9-E78B2ED069A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62B545E-B638-4EE6-BCCD-69C31AD6F665}" type="slidenum">
              <a:rPr lang="en-US" altLang="en-US"/>
              <a:pPr/>
              <a:t>‹#›</a:t>
            </a:fld>
            <a:endParaRPr lang="en-US" altLang="en-US"/>
          </a:p>
        </p:txBody>
      </p:sp>
    </p:spTree>
    <p:extLst>
      <p:ext uri="{BB962C8B-B14F-4D97-AF65-F5344CB8AC3E}">
        <p14:creationId xmlns:p14="http://schemas.microsoft.com/office/powerpoint/2010/main" val="104108895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34C053-D996-47F3-8B37-1F6CD5E45C1D}"/>
              </a:ext>
            </a:extLst>
          </p:cNvPr>
          <p:cNvSpPr>
            <a:spLocks noGrp="1" noChangeArrowheads="1"/>
          </p:cNvSpPr>
          <p:nvPr>
            <p:ph type="sldNum" sz="quarter" idx="5"/>
          </p:nvPr>
        </p:nvSpPr>
        <p:spPr>
          <a:ln/>
        </p:spPr>
        <p:txBody>
          <a:bodyPr/>
          <a:lstStyle/>
          <a:p>
            <a:fld id="{61D79F15-4C49-4D1F-A1E6-889BEB182032}" type="slidenum">
              <a:rPr lang="en-US" altLang="en-US"/>
              <a:pPr/>
              <a:t>1</a:t>
            </a:fld>
            <a:endParaRPr lang="en-US" altLang="en-US"/>
          </a:p>
        </p:txBody>
      </p:sp>
      <p:sp>
        <p:nvSpPr>
          <p:cNvPr id="438274" name="Rectangle 2">
            <a:extLst>
              <a:ext uri="{FF2B5EF4-FFF2-40B4-BE49-F238E27FC236}">
                <a16:creationId xmlns:a16="http://schemas.microsoft.com/office/drawing/2014/main" id="{1E2B8A3C-898D-4E91-BFD2-8FF1224FB5FC}"/>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id="{07431FFE-F95F-4973-A227-BBCFE11A7A8D}"/>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10</a:t>
            </a:fld>
            <a:endParaRPr lang="en-US" altLang="en-US"/>
          </a:p>
        </p:txBody>
      </p:sp>
    </p:spTree>
    <p:extLst>
      <p:ext uri="{BB962C8B-B14F-4D97-AF65-F5344CB8AC3E}">
        <p14:creationId xmlns:p14="http://schemas.microsoft.com/office/powerpoint/2010/main" val="385767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11</a:t>
            </a:fld>
            <a:endParaRPr lang="en-US" altLang="en-US"/>
          </a:p>
        </p:txBody>
      </p:sp>
    </p:spTree>
    <p:extLst>
      <p:ext uri="{BB962C8B-B14F-4D97-AF65-F5344CB8AC3E}">
        <p14:creationId xmlns:p14="http://schemas.microsoft.com/office/powerpoint/2010/main" val="240376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12</a:t>
            </a:fld>
            <a:endParaRPr lang="en-US" altLang="en-US"/>
          </a:p>
        </p:txBody>
      </p:sp>
    </p:spTree>
    <p:extLst>
      <p:ext uri="{BB962C8B-B14F-4D97-AF65-F5344CB8AC3E}">
        <p14:creationId xmlns:p14="http://schemas.microsoft.com/office/powerpoint/2010/main" val="406201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13</a:t>
            </a:fld>
            <a:endParaRPr lang="en-US" altLang="en-US"/>
          </a:p>
        </p:txBody>
      </p:sp>
    </p:spTree>
    <p:extLst>
      <p:ext uri="{BB962C8B-B14F-4D97-AF65-F5344CB8AC3E}">
        <p14:creationId xmlns:p14="http://schemas.microsoft.com/office/powerpoint/2010/main" val="1036008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14</a:t>
            </a:fld>
            <a:endParaRPr lang="en-US" altLang="en-US"/>
          </a:p>
        </p:txBody>
      </p:sp>
    </p:spTree>
    <p:extLst>
      <p:ext uri="{BB962C8B-B14F-4D97-AF65-F5344CB8AC3E}">
        <p14:creationId xmlns:p14="http://schemas.microsoft.com/office/powerpoint/2010/main" val="348660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15</a:t>
            </a:fld>
            <a:endParaRPr lang="en-US" altLang="en-US"/>
          </a:p>
        </p:txBody>
      </p:sp>
    </p:spTree>
    <p:extLst>
      <p:ext uri="{BB962C8B-B14F-4D97-AF65-F5344CB8AC3E}">
        <p14:creationId xmlns:p14="http://schemas.microsoft.com/office/powerpoint/2010/main" val="50149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16</a:t>
            </a:fld>
            <a:endParaRPr lang="en-US" altLang="en-US"/>
          </a:p>
        </p:txBody>
      </p:sp>
    </p:spTree>
    <p:extLst>
      <p:ext uri="{BB962C8B-B14F-4D97-AF65-F5344CB8AC3E}">
        <p14:creationId xmlns:p14="http://schemas.microsoft.com/office/powerpoint/2010/main" val="3312108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17</a:t>
            </a:fld>
            <a:endParaRPr lang="en-US" altLang="en-US"/>
          </a:p>
        </p:txBody>
      </p:sp>
    </p:spTree>
    <p:extLst>
      <p:ext uri="{BB962C8B-B14F-4D97-AF65-F5344CB8AC3E}">
        <p14:creationId xmlns:p14="http://schemas.microsoft.com/office/powerpoint/2010/main" val="3851620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18</a:t>
            </a:fld>
            <a:endParaRPr lang="en-US" altLang="en-US"/>
          </a:p>
        </p:txBody>
      </p:sp>
    </p:spTree>
    <p:extLst>
      <p:ext uri="{BB962C8B-B14F-4D97-AF65-F5344CB8AC3E}">
        <p14:creationId xmlns:p14="http://schemas.microsoft.com/office/powerpoint/2010/main" val="4091793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19</a:t>
            </a:fld>
            <a:endParaRPr lang="en-US" altLang="en-US"/>
          </a:p>
        </p:txBody>
      </p:sp>
    </p:spTree>
    <p:extLst>
      <p:ext uri="{BB962C8B-B14F-4D97-AF65-F5344CB8AC3E}">
        <p14:creationId xmlns:p14="http://schemas.microsoft.com/office/powerpoint/2010/main" val="291774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B307CA-E497-4BFF-AB25-7591CEEF6D61}"/>
              </a:ext>
            </a:extLst>
          </p:cNvPr>
          <p:cNvSpPr>
            <a:spLocks noGrp="1" noChangeArrowheads="1"/>
          </p:cNvSpPr>
          <p:nvPr>
            <p:ph type="sldNum" sz="quarter" idx="5"/>
          </p:nvPr>
        </p:nvSpPr>
        <p:spPr>
          <a:ln/>
        </p:spPr>
        <p:txBody>
          <a:bodyPr/>
          <a:lstStyle/>
          <a:p>
            <a:fld id="{41E10D35-BD7E-4F8D-8EC0-AB647149D077}" type="slidenum">
              <a:rPr lang="en-US" altLang="en-US"/>
              <a:pPr/>
              <a:t>2</a:t>
            </a:fld>
            <a:endParaRPr lang="en-US" altLang="en-US"/>
          </a:p>
        </p:txBody>
      </p:sp>
      <p:sp>
        <p:nvSpPr>
          <p:cNvPr id="317442" name="Rectangle 2">
            <a:extLst>
              <a:ext uri="{FF2B5EF4-FFF2-40B4-BE49-F238E27FC236}">
                <a16:creationId xmlns:a16="http://schemas.microsoft.com/office/drawing/2014/main" id="{60332BED-E76D-44C6-848C-8102EACD71DF}"/>
              </a:ext>
            </a:extLst>
          </p:cNvPr>
          <p:cNvSpPr>
            <a:spLocks noGrp="1" noRot="1" noChangeAspect="1" noChangeArrowheads="1" noTextEdit="1"/>
          </p:cNvSpPr>
          <p:nvPr>
            <p:ph type="sldImg"/>
          </p:nvPr>
        </p:nvSpPr>
        <p:spPr>
          <a:ln/>
        </p:spPr>
      </p:sp>
      <p:sp>
        <p:nvSpPr>
          <p:cNvPr id="317443" name="Rectangle 3">
            <a:extLst>
              <a:ext uri="{FF2B5EF4-FFF2-40B4-BE49-F238E27FC236}">
                <a16:creationId xmlns:a16="http://schemas.microsoft.com/office/drawing/2014/main" id="{5AED2E59-42FF-4EEC-BFE1-D323D85AC16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20</a:t>
            </a:fld>
            <a:endParaRPr lang="en-US" altLang="en-US"/>
          </a:p>
        </p:txBody>
      </p:sp>
    </p:spTree>
    <p:extLst>
      <p:ext uri="{BB962C8B-B14F-4D97-AF65-F5344CB8AC3E}">
        <p14:creationId xmlns:p14="http://schemas.microsoft.com/office/powerpoint/2010/main" val="41414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21</a:t>
            </a:fld>
            <a:endParaRPr lang="en-US" altLang="en-US"/>
          </a:p>
        </p:txBody>
      </p:sp>
    </p:spTree>
    <p:extLst>
      <p:ext uri="{BB962C8B-B14F-4D97-AF65-F5344CB8AC3E}">
        <p14:creationId xmlns:p14="http://schemas.microsoft.com/office/powerpoint/2010/main" val="4201797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22</a:t>
            </a:fld>
            <a:endParaRPr lang="en-US" altLang="en-US"/>
          </a:p>
        </p:txBody>
      </p:sp>
    </p:spTree>
    <p:extLst>
      <p:ext uri="{BB962C8B-B14F-4D97-AF65-F5344CB8AC3E}">
        <p14:creationId xmlns:p14="http://schemas.microsoft.com/office/powerpoint/2010/main" val="211897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3</a:t>
            </a:fld>
            <a:endParaRPr lang="en-US" altLang="en-US"/>
          </a:p>
        </p:txBody>
      </p:sp>
    </p:spTree>
    <p:extLst>
      <p:ext uri="{BB962C8B-B14F-4D97-AF65-F5344CB8AC3E}">
        <p14:creationId xmlns:p14="http://schemas.microsoft.com/office/powerpoint/2010/main" val="309069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4</a:t>
            </a:fld>
            <a:endParaRPr lang="en-US" altLang="en-US"/>
          </a:p>
        </p:txBody>
      </p:sp>
    </p:spTree>
    <p:extLst>
      <p:ext uri="{BB962C8B-B14F-4D97-AF65-F5344CB8AC3E}">
        <p14:creationId xmlns:p14="http://schemas.microsoft.com/office/powerpoint/2010/main" val="4880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5</a:t>
            </a:fld>
            <a:endParaRPr lang="en-US" altLang="en-US"/>
          </a:p>
        </p:txBody>
      </p:sp>
    </p:spTree>
    <p:extLst>
      <p:ext uri="{BB962C8B-B14F-4D97-AF65-F5344CB8AC3E}">
        <p14:creationId xmlns:p14="http://schemas.microsoft.com/office/powerpoint/2010/main" val="191681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6</a:t>
            </a:fld>
            <a:endParaRPr lang="en-US" altLang="en-US"/>
          </a:p>
        </p:txBody>
      </p:sp>
    </p:spTree>
    <p:extLst>
      <p:ext uri="{BB962C8B-B14F-4D97-AF65-F5344CB8AC3E}">
        <p14:creationId xmlns:p14="http://schemas.microsoft.com/office/powerpoint/2010/main" val="191681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7</a:t>
            </a:fld>
            <a:endParaRPr lang="en-US" altLang="en-US"/>
          </a:p>
        </p:txBody>
      </p:sp>
    </p:spTree>
    <p:extLst>
      <p:ext uri="{BB962C8B-B14F-4D97-AF65-F5344CB8AC3E}">
        <p14:creationId xmlns:p14="http://schemas.microsoft.com/office/powerpoint/2010/main" val="93302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8</a:t>
            </a:fld>
            <a:endParaRPr lang="en-US" altLang="en-US"/>
          </a:p>
        </p:txBody>
      </p:sp>
    </p:spTree>
    <p:extLst>
      <p:ext uri="{BB962C8B-B14F-4D97-AF65-F5344CB8AC3E}">
        <p14:creationId xmlns:p14="http://schemas.microsoft.com/office/powerpoint/2010/main" val="338320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B545E-B638-4EE6-BCCD-69C31AD6F665}" type="slidenum">
              <a:rPr lang="en-US" altLang="en-US" smtClean="0"/>
              <a:pPr/>
              <a:t>9</a:t>
            </a:fld>
            <a:endParaRPr lang="en-US" altLang="en-US"/>
          </a:p>
        </p:txBody>
      </p:sp>
    </p:spTree>
    <p:extLst>
      <p:ext uri="{BB962C8B-B14F-4D97-AF65-F5344CB8AC3E}">
        <p14:creationId xmlns:p14="http://schemas.microsoft.com/office/powerpoint/2010/main" val="3855423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5196" name="Line 12">
            <a:extLst>
              <a:ext uri="{FF2B5EF4-FFF2-40B4-BE49-F238E27FC236}">
                <a16:creationId xmlns:a16="http://schemas.microsoft.com/office/drawing/2014/main" id="{A817D287-42E1-40EB-8DAE-E63EA69E959B}"/>
              </a:ext>
            </a:extLst>
          </p:cNvPr>
          <p:cNvSpPr>
            <a:spLocks noChangeShapeType="1"/>
          </p:cNvSpPr>
          <p:nvPr userDrawn="1"/>
        </p:nvSpPr>
        <p:spPr bwMode="auto">
          <a:xfrm>
            <a:off x="0" y="2667000"/>
            <a:ext cx="4953000" cy="0"/>
          </a:xfrm>
          <a:prstGeom prst="line">
            <a:avLst/>
          </a:prstGeom>
          <a:noFill/>
          <a:ln w="127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8" name="Text Box 14">
            <a:extLst>
              <a:ext uri="{FF2B5EF4-FFF2-40B4-BE49-F238E27FC236}">
                <a16:creationId xmlns:a16="http://schemas.microsoft.com/office/drawing/2014/main" id="{8D942D72-8C91-44C8-8618-201D5AD6963F}"/>
              </a:ext>
            </a:extLst>
          </p:cNvPr>
          <p:cNvSpPr txBox="1">
            <a:spLocks noChangeArrowheads="1"/>
          </p:cNvSpPr>
          <p:nvPr userDrawn="1"/>
        </p:nvSpPr>
        <p:spPr bwMode="auto">
          <a:xfrm>
            <a:off x="533400" y="304800"/>
            <a:ext cx="533400" cy="7318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4200" b="1">
                <a:solidFill>
                  <a:srgbClr val="4C7816"/>
                </a:solidFill>
                <a:latin typeface="Arial" panose="020B0604020202020204" pitchFamily="34" charset="0"/>
              </a:rPr>
              <a:t>2</a:t>
            </a:r>
          </a:p>
        </p:txBody>
      </p:sp>
      <p:sp>
        <p:nvSpPr>
          <p:cNvPr id="605199" name="Text Box 15">
            <a:extLst>
              <a:ext uri="{FF2B5EF4-FFF2-40B4-BE49-F238E27FC236}">
                <a16:creationId xmlns:a16="http://schemas.microsoft.com/office/drawing/2014/main" id="{21E1E949-FC84-4F07-80D3-2C23CA8E0D9A}"/>
              </a:ext>
            </a:extLst>
          </p:cNvPr>
          <p:cNvSpPr txBox="1">
            <a:spLocks noChangeArrowheads="1"/>
          </p:cNvSpPr>
          <p:nvPr userDrawn="1"/>
        </p:nvSpPr>
        <p:spPr bwMode="auto">
          <a:xfrm>
            <a:off x="304800" y="2057400"/>
            <a:ext cx="838200" cy="5794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3200" b="1">
                <a:solidFill>
                  <a:srgbClr val="CD8019"/>
                </a:solidFill>
                <a:latin typeface="Arial" panose="020B0604020202020204" pitchFamily="34" charset="0"/>
              </a:rPr>
              <a:t>2.1</a:t>
            </a:r>
          </a:p>
        </p:txBody>
      </p:sp>
      <p:sp>
        <p:nvSpPr>
          <p:cNvPr id="605200" name="Rectangle 16">
            <a:extLst>
              <a:ext uri="{FF2B5EF4-FFF2-40B4-BE49-F238E27FC236}">
                <a16:creationId xmlns:a16="http://schemas.microsoft.com/office/drawing/2014/main" id="{8672FB9B-AFBF-4C4A-B064-7EF8E686C5B2}"/>
              </a:ext>
            </a:extLst>
          </p:cNvPr>
          <p:cNvSpPr>
            <a:spLocks noGrp="1" noChangeArrowheads="1"/>
          </p:cNvSpPr>
          <p:nvPr>
            <p:ph type="ctrTitle" sz="quarter"/>
          </p:nvPr>
        </p:nvSpPr>
        <p:spPr>
          <a:xfrm>
            <a:off x="1219200" y="609600"/>
            <a:ext cx="5943600" cy="1295400"/>
          </a:xfrm>
        </p:spPr>
        <p:txBody>
          <a:bodyPr anchor="t"/>
          <a:lstStyle>
            <a:lvl1pPr>
              <a:defRPr sz="3600">
                <a:latin typeface="Times New Roman" panose="02020603050405020304" pitchFamily="18" charset="0"/>
              </a:defRPr>
            </a:lvl1pPr>
          </a:lstStyle>
          <a:p>
            <a:pPr lvl="0"/>
            <a:r>
              <a:rPr lang="en-US" altLang="en-US" noProof="0"/>
              <a:t>Click to edit Master title style</a:t>
            </a:r>
          </a:p>
        </p:txBody>
      </p:sp>
      <p:sp>
        <p:nvSpPr>
          <p:cNvPr id="605201" name="Rectangle 17">
            <a:extLst>
              <a:ext uri="{FF2B5EF4-FFF2-40B4-BE49-F238E27FC236}">
                <a16:creationId xmlns:a16="http://schemas.microsoft.com/office/drawing/2014/main" id="{ED8BD7AF-4E4B-4402-B0F8-1A43834CEC5A}"/>
              </a:ext>
            </a:extLst>
          </p:cNvPr>
          <p:cNvSpPr>
            <a:spLocks noGrp="1" noChangeArrowheads="1"/>
          </p:cNvSpPr>
          <p:nvPr>
            <p:ph type="subTitle" sz="quarter" idx="1"/>
          </p:nvPr>
        </p:nvSpPr>
        <p:spPr>
          <a:xfrm>
            <a:off x="457200" y="2819400"/>
            <a:ext cx="4495800" cy="3352800"/>
          </a:xfrm>
        </p:spPr>
        <p:txBody>
          <a:bodyPr/>
          <a:lstStyle>
            <a:lvl1pPr marL="0" indent="0">
              <a:buFont typeface="Wingdings" panose="05000000000000000000" pitchFamily="2" charset="2"/>
              <a:buNone/>
              <a:defRPr sz="2800">
                <a:solidFill>
                  <a:srgbClr val="077C97"/>
                </a:solidFill>
                <a:latin typeface="Arial Narrow" panose="020B0606020202030204" pitchFamily="34" charset="0"/>
              </a:defRPr>
            </a:lvl1pPr>
          </a:lstStyle>
          <a:p>
            <a:pPr lvl="0"/>
            <a:r>
              <a:rPr lang="en-US" altLang="en-US" noProof="0"/>
              <a:t>Click to edit Master subtitle style</a:t>
            </a:r>
          </a:p>
        </p:txBody>
      </p:sp>
      <p:sp>
        <p:nvSpPr>
          <p:cNvPr id="605205" name="Line 21">
            <a:extLst>
              <a:ext uri="{FF2B5EF4-FFF2-40B4-BE49-F238E27FC236}">
                <a16:creationId xmlns:a16="http://schemas.microsoft.com/office/drawing/2014/main" id="{AF2374B7-3D19-4075-8922-F78EB4FC4DEA}"/>
              </a:ext>
            </a:extLst>
          </p:cNvPr>
          <p:cNvSpPr>
            <a:spLocks noChangeShapeType="1"/>
          </p:cNvSpPr>
          <p:nvPr userDrawn="1"/>
        </p:nvSpPr>
        <p:spPr bwMode="auto">
          <a:xfrm rot="5400000" flipH="1">
            <a:off x="4572000" y="-43434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07" name="Line 23">
            <a:extLst>
              <a:ext uri="{FF2B5EF4-FFF2-40B4-BE49-F238E27FC236}">
                <a16:creationId xmlns:a16="http://schemas.microsoft.com/office/drawing/2014/main" id="{0C03E99E-0801-4504-A551-6ECE5BAB7607}"/>
              </a:ext>
            </a:extLst>
          </p:cNvPr>
          <p:cNvSpPr>
            <a:spLocks noChangeShapeType="1"/>
          </p:cNvSpPr>
          <p:nvPr userDrawn="1"/>
        </p:nvSpPr>
        <p:spPr bwMode="auto">
          <a:xfrm rot="5400000" flipH="1">
            <a:off x="762000" y="701675"/>
            <a:ext cx="0" cy="60960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08" name="Line 24">
            <a:extLst>
              <a:ext uri="{FF2B5EF4-FFF2-40B4-BE49-F238E27FC236}">
                <a16:creationId xmlns:a16="http://schemas.microsoft.com/office/drawing/2014/main" id="{DD6EB564-9B0D-4D7D-AE72-5B36DA1219A3}"/>
              </a:ext>
            </a:extLst>
          </p:cNvPr>
          <p:cNvSpPr>
            <a:spLocks noChangeShapeType="1"/>
          </p:cNvSpPr>
          <p:nvPr userDrawn="1"/>
        </p:nvSpPr>
        <p:spPr bwMode="auto">
          <a:xfrm rot="-5400000" flipH="1" flipV="1">
            <a:off x="-19050" y="495300"/>
            <a:ext cx="990600" cy="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15" name="Freeform 31">
            <a:extLst>
              <a:ext uri="{FF2B5EF4-FFF2-40B4-BE49-F238E27FC236}">
                <a16:creationId xmlns:a16="http://schemas.microsoft.com/office/drawing/2014/main" id="{D6CB066D-E314-4E82-AFF0-AEC5BB2E4FF3}"/>
              </a:ext>
            </a:extLst>
          </p:cNvPr>
          <p:cNvSpPr>
            <a:spLocks/>
          </p:cNvSpPr>
          <p:nvPr userDrawn="1"/>
        </p:nvSpPr>
        <p:spPr bwMode="auto">
          <a:xfrm>
            <a:off x="0" y="2057400"/>
            <a:ext cx="1143000" cy="609600"/>
          </a:xfrm>
          <a:custGeom>
            <a:avLst/>
            <a:gdLst>
              <a:gd name="T0" fmla="*/ 0 w 96"/>
              <a:gd name="T1" fmla="*/ 0 h 192"/>
              <a:gd name="T2" fmla="*/ 96 w 96"/>
              <a:gd name="T3" fmla="*/ 0 h 192"/>
              <a:gd name="T4" fmla="*/ 96 w 96"/>
              <a:gd name="T5" fmla="*/ 192 h 192"/>
            </a:gdLst>
            <a:ahLst/>
            <a:cxnLst>
              <a:cxn ang="0">
                <a:pos x="T0" y="T1"/>
              </a:cxn>
              <a:cxn ang="0">
                <a:pos x="T2" y="T3"/>
              </a:cxn>
              <a:cxn ang="0">
                <a:pos x="T4" y="T5"/>
              </a:cxn>
            </a:cxnLst>
            <a:rect l="0" t="0" r="r" b="b"/>
            <a:pathLst>
              <a:path w="96" h="192">
                <a:moveTo>
                  <a:pt x="0" y="0"/>
                </a:moveTo>
                <a:lnTo>
                  <a:pt x="96" y="0"/>
                </a:lnTo>
                <a:lnTo>
                  <a:pt x="96" y="192"/>
                </a:lnTo>
              </a:path>
            </a:pathLst>
          </a:custGeom>
          <a:noFill/>
          <a:ln w="12700" cap="flat" cmpd="sng">
            <a:solidFill>
              <a:srgbClr val="077C97"/>
            </a:solidFill>
            <a:prstDash val="solid"/>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5" descr="Lay Linear Algebra 6e cov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413" y="2044700"/>
            <a:ext cx="32734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3">
            <a:extLst>
              <a:ext uri="{FF2B5EF4-FFF2-40B4-BE49-F238E27FC236}">
                <a16:creationId xmlns:a16="http://schemas.microsoft.com/office/drawing/2014/main" id="{AAD8A9A8-6F4D-480A-B181-63A67A97DCD7}"/>
              </a:ext>
            </a:extLst>
          </p:cNvPr>
          <p:cNvSpPr>
            <a:spLocks noGrp="1"/>
          </p:cNvSpPr>
          <p:nvPr>
            <p:ph type="sldNum" sz="quarter" idx="10"/>
          </p:nvPr>
        </p:nvSpPr>
        <p:spPr>
          <a:xfrm>
            <a:off x="6781800" y="6307138"/>
            <a:ext cx="1905000" cy="474662"/>
          </a:xfrm>
        </p:spPr>
        <p:txBody>
          <a:bodyPr/>
          <a:lstStyle>
            <a:lvl1pPr>
              <a:defRPr/>
            </a:lvl1pPr>
          </a:lstStyle>
          <a:p>
            <a:r>
              <a:rPr lang="en-US" altLang="en-US" dirty="0"/>
              <a:t>2.1- </a:t>
            </a:r>
            <a:fld id="{A24CB1F0-A3C8-4A1F-8F47-560D129D0CA0}" type="slidenum">
              <a:rPr lang="en-US" altLang="en-US"/>
              <a:pPr/>
              <a:t>‹#›</a:t>
            </a:fld>
            <a:endParaRPr lang="en-CA" alt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AD67-BF8A-4D5C-BC23-783FFC793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97D50-3844-47A9-9800-76F42C095C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AD8A9A8-6F4D-480A-B181-63A67A97DCD7}"/>
              </a:ext>
            </a:extLst>
          </p:cNvPr>
          <p:cNvSpPr>
            <a:spLocks noGrp="1"/>
          </p:cNvSpPr>
          <p:nvPr>
            <p:ph type="sldNum" sz="quarter" idx="10"/>
          </p:nvPr>
        </p:nvSpPr>
        <p:spPr/>
        <p:txBody>
          <a:bodyPr/>
          <a:lstStyle>
            <a:lvl1pPr>
              <a:defRPr/>
            </a:lvl1pPr>
          </a:lstStyle>
          <a:p>
            <a:r>
              <a:rPr lang="en-US" altLang="en-US" dirty="0"/>
              <a:t>2.1- </a:t>
            </a:r>
            <a:fld id="{A24CB1F0-A3C8-4A1F-8F47-560D129D0CA0}" type="slidenum">
              <a:rPr lang="en-US" altLang="en-US"/>
              <a:pPr/>
              <a:t>‹#›</a:t>
            </a:fld>
            <a:endParaRPr lang="en-CA" altLang="en-US" dirty="0"/>
          </a:p>
        </p:txBody>
      </p:sp>
    </p:spTree>
    <p:extLst>
      <p:ext uri="{BB962C8B-B14F-4D97-AF65-F5344CB8AC3E}">
        <p14:creationId xmlns:p14="http://schemas.microsoft.com/office/powerpoint/2010/main" val="57080353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E7979E96-12CC-4689-B662-FA7BCB56651A}"/>
              </a:ext>
            </a:extLst>
          </p:cNvPr>
          <p:cNvSpPr>
            <a:spLocks noGrp="1" noChangeArrowheads="1"/>
          </p:cNvSpPr>
          <p:nvPr>
            <p:ph type="sldNum" sz="quarter" idx="4"/>
          </p:nvPr>
        </p:nvSpPr>
        <p:spPr bwMode="auto">
          <a:xfrm>
            <a:off x="6781800" y="6307138"/>
            <a:ext cx="19050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latin typeface="Arial" panose="020B0604020202020204" pitchFamily="34" charset="0"/>
              </a:defRPr>
            </a:lvl1pPr>
          </a:lstStyle>
          <a:p>
            <a:r>
              <a:rPr lang="en-US" altLang="en-US" dirty="0"/>
              <a:t>2.1- </a:t>
            </a:r>
            <a:fld id="{25FC5175-2457-4442-B10F-8E1DD939C42A}" type="slidenum">
              <a:rPr lang="en-US" altLang="en-US"/>
              <a:pPr/>
              <a:t>‹#›</a:t>
            </a:fld>
            <a:endParaRPr lang="en-CA" altLang="en-US" dirty="0"/>
          </a:p>
        </p:txBody>
      </p:sp>
      <p:sp>
        <p:nvSpPr>
          <p:cNvPr id="451589" name="Rectangle 5">
            <a:extLst>
              <a:ext uri="{FF2B5EF4-FFF2-40B4-BE49-F238E27FC236}">
                <a16:creationId xmlns:a16="http://schemas.microsoft.com/office/drawing/2014/main" id="{ACD78B44-6ABE-42E9-A7D6-ADBD6F6605E3}"/>
              </a:ext>
            </a:extLst>
          </p:cNvPr>
          <p:cNvSpPr>
            <a:spLocks noGrp="1" noChangeArrowheads="1"/>
          </p:cNvSpPr>
          <p:nvPr>
            <p:ph type="title"/>
          </p:nvPr>
        </p:nvSpPr>
        <p:spPr bwMode="auto">
          <a:xfrm>
            <a:off x="457200"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51590" name="Rectangle 6">
            <a:extLst>
              <a:ext uri="{FF2B5EF4-FFF2-40B4-BE49-F238E27FC236}">
                <a16:creationId xmlns:a16="http://schemas.microsoft.com/office/drawing/2014/main" id="{E81A62B6-78FF-48CC-8324-F2E62388782F}"/>
              </a:ext>
            </a:extLst>
          </p:cNvPr>
          <p:cNvSpPr>
            <a:spLocks noGrp="1" noChangeArrowheads="1"/>
          </p:cNvSpPr>
          <p:nvPr>
            <p:ph type="body" idx="1"/>
          </p:nvPr>
        </p:nvSpPr>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1597" name="Line 13">
            <a:extLst>
              <a:ext uri="{FF2B5EF4-FFF2-40B4-BE49-F238E27FC236}">
                <a16:creationId xmlns:a16="http://schemas.microsoft.com/office/drawing/2014/main" id="{122927F6-0C35-4289-A9BE-6D8EB835712D}"/>
              </a:ext>
            </a:extLst>
          </p:cNvPr>
          <p:cNvSpPr>
            <a:spLocks noChangeShapeType="1"/>
          </p:cNvSpPr>
          <p:nvPr userDrawn="1"/>
        </p:nvSpPr>
        <p:spPr bwMode="auto">
          <a:xfrm rot="5400000" flipH="1">
            <a:off x="4572000" y="-35052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Lst>
  <p:transition spd="med"/>
  <p:hf hdr="0" dt="0"/>
  <p:txStyles>
    <p:titleStyle>
      <a:lvl1pPr algn="l" rtl="0" fontAlgn="base">
        <a:spcBef>
          <a:spcPct val="0"/>
        </a:spcBef>
        <a:spcAft>
          <a:spcPct val="0"/>
        </a:spcAft>
        <a:defRPr sz="3200" kern="1200">
          <a:solidFill>
            <a:srgbClr val="077C97"/>
          </a:solidFill>
          <a:latin typeface="+mj-lt"/>
          <a:ea typeface="+mj-ea"/>
          <a:cs typeface="+mj-cs"/>
        </a:defRPr>
      </a:lvl1pPr>
      <a:lvl2pPr algn="l" rtl="0" fontAlgn="base">
        <a:spcBef>
          <a:spcPct val="0"/>
        </a:spcBef>
        <a:spcAft>
          <a:spcPct val="0"/>
        </a:spcAft>
        <a:defRPr sz="3200">
          <a:solidFill>
            <a:srgbClr val="077C97"/>
          </a:solidFill>
          <a:latin typeface="Arial Narrow" panose="020B0606020202030204" pitchFamily="34" charset="0"/>
        </a:defRPr>
      </a:lvl2pPr>
      <a:lvl3pPr algn="l" rtl="0" fontAlgn="base">
        <a:spcBef>
          <a:spcPct val="0"/>
        </a:spcBef>
        <a:spcAft>
          <a:spcPct val="0"/>
        </a:spcAft>
        <a:defRPr sz="3200">
          <a:solidFill>
            <a:srgbClr val="077C97"/>
          </a:solidFill>
          <a:latin typeface="Arial Narrow" panose="020B0606020202030204" pitchFamily="34" charset="0"/>
        </a:defRPr>
      </a:lvl3pPr>
      <a:lvl4pPr algn="l" rtl="0" fontAlgn="base">
        <a:spcBef>
          <a:spcPct val="0"/>
        </a:spcBef>
        <a:spcAft>
          <a:spcPct val="0"/>
        </a:spcAft>
        <a:defRPr sz="3200">
          <a:solidFill>
            <a:srgbClr val="077C97"/>
          </a:solidFill>
          <a:latin typeface="Arial Narrow" panose="020B0606020202030204" pitchFamily="34" charset="0"/>
        </a:defRPr>
      </a:lvl4pPr>
      <a:lvl5pPr algn="l" rtl="0" fontAlgn="base">
        <a:spcBef>
          <a:spcPct val="0"/>
        </a:spcBef>
        <a:spcAft>
          <a:spcPct val="0"/>
        </a:spcAft>
        <a:defRPr sz="3200">
          <a:solidFill>
            <a:srgbClr val="077C97"/>
          </a:solidFill>
          <a:latin typeface="Arial Narrow" panose="020B0606020202030204" pitchFamily="34" charset="0"/>
        </a:defRPr>
      </a:lvl5pPr>
      <a:lvl6pPr marL="457200" algn="l" rtl="0" fontAlgn="base">
        <a:spcBef>
          <a:spcPct val="0"/>
        </a:spcBef>
        <a:spcAft>
          <a:spcPct val="0"/>
        </a:spcAft>
        <a:defRPr sz="3200">
          <a:solidFill>
            <a:srgbClr val="077C97"/>
          </a:solidFill>
          <a:latin typeface="Arial Narrow" panose="020B0606020202030204" pitchFamily="34" charset="0"/>
        </a:defRPr>
      </a:lvl6pPr>
      <a:lvl7pPr marL="914400" algn="l" rtl="0" fontAlgn="base">
        <a:spcBef>
          <a:spcPct val="0"/>
        </a:spcBef>
        <a:spcAft>
          <a:spcPct val="0"/>
        </a:spcAft>
        <a:defRPr sz="3200">
          <a:solidFill>
            <a:srgbClr val="077C97"/>
          </a:solidFill>
          <a:latin typeface="Arial Narrow" panose="020B0606020202030204" pitchFamily="34" charset="0"/>
        </a:defRPr>
      </a:lvl7pPr>
      <a:lvl8pPr marL="1371600" algn="l" rtl="0" fontAlgn="base">
        <a:spcBef>
          <a:spcPct val="0"/>
        </a:spcBef>
        <a:spcAft>
          <a:spcPct val="0"/>
        </a:spcAft>
        <a:defRPr sz="3200">
          <a:solidFill>
            <a:srgbClr val="077C97"/>
          </a:solidFill>
          <a:latin typeface="Arial Narrow" panose="020B0606020202030204" pitchFamily="34" charset="0"/>
        </a:defRPr>
      </a:lvl8pPr>
      <a:lvl9pPr marL="1828800" algn="l" rtl="0" fontAlgn="base">
        <a:spcBef>
          <a:spcPct val="0"/>
        </a:spcBef>
        <a:spcAft>
          <a:spcPct val="0"/>
        </a:spcAft>
        <a:defRPr sz="3200">
          <a:solidFill>
            <a:srgbClr val="077C97"/>
          </a:solidFill>
          <a:latin typeface="Arial Narrow" panose="020B0606020202030204" pitchFamily="34" charset="0"/>
        </a:defRPr>
      </a:lvl9pPr>
    </p:titleStyle>
    <p:bodyStyle>
      <a:lvl1pPr marL="342900" indent="-342900" algn="l" rtl="0" fontAlgn="base">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26.bin"/><Relationship Id="rId4" Type="http://schemas.openxmlformats.org/officeDocument/2006/relationships/image" Target="../media/image29.wmf"/><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oleObject" Target="../embeddings/oleObject29.bin"/><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9.wmf"/><Relationship Id="rId4" Type="http://schemas.openxmlformats.org/officeDocument/2006/relationships/image" Target="../media/image36.emf"/><Relationship Id="rId9" Type="http://schemas.openxmlformats.org/officeDocument/2006/relationships/oleObject" Target="../embeddings/oleObject34.bin"/></Relationships>
</file>

<file path=ppt/slides/_rels/slide1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emf"/><Relationship Id="rId11" Type="http://schemas.openxmlformats.org/officeDocument/2006/relationships/image" Target="../media/image1.jpeg"/><Relationship Id="rId5" Type="http://schemas.openxmlformats.org/officeDocument/2006/relationships/oleObject" Target="../embeddings/oleObject40.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44.bin"/><Relationship Id="rId4" Type="http://schemas.openxmlformats.org/officeDocument/2006/relationships/image" Target="../media/image48.wmf"/></Relationships>
</file>

<file path=ppt/slides/_rels/slide16.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4.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8.bin"/><Relationship Id="rId14" Type="http://schemas.openxmlformats.org/officeDocument/2006/relationships/image" Target="../media/image55.wmf"/></Relationships>
</file>

<file path=ppt/slides/_rels/slide1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oleObject" Target="../embeddings/oleObject52.bin"/><Relationship Id="rId4" Type="http://schemas.openxmlformats.org/officeDocument/2006/relationships/image" Target="../media/image56.emf"/></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0.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5.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9.bin"/><Relationship Id="rId14" Type="http://schemas.openxmlformats.org/officeDocument/2006/relationships/image" Target="../media/image66.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oleObject" Target="../embeddings/oleObject63.bin"/><Relationship Id="rId4" Type="http://schemas.openxmlformats.org/officeDocument/2006/relationships/image" Target="../media/image67.wmf"/></Relationships>
</file>

<file path=ppt/slides/_rels/slide21.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1.wmf"/><Relationship Id="rId5" Type="http://schemas.openxmlformats.org/officeDocument/2006/relationships/oleObject" Target="../embeddings/oleObject66.bin"/><Relationship Id="rId4" Type="http://schemas.openxmlformats.org/officeDocument/2006/relationships/image" Target="../media/image70.wmf"/></Relationships>
</file>

<file path=ppt/slides/_rels/slide22.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69.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1.bin"/></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6.bin"/><Relationship Id="rId14" Type="http://schemas.openxmlformats.org/officeDocument/2006/relationships/image" Target="../media/image2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2.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1" name="Rectangle 3">
            <a:extLst>
              <a:ext uri="{FF2B5EF4-FFF2-40B4-BE49-F238E27FC236}">
                <a16:creationId xmlns:a16="http://schemas.microsoft.com/office/drawing/2014/main" id="{92322245-9D60-4453-B637-FD32F8320867}"/>
              </a:ext>
            </a:extLst>
          </p:cNvPr>
          <p:cNvSpPr>
            <a:spLocks noGrp="1" noChangeArrowheads="1"/>
          </p:cNvSpPr>
          <p:nvPr>
            <p:ph type="ctrTitle"/>
          </p:nvPr>
        </p:nvSpPr>
        <p:spPr/>
        <p:txBody>
          <a:bodyPr/>
          <a:lstStyle/>
          <a:p>
            <a:r>
              <a:rPr lang="en-US" altLang="en-US" dirty="0" err="1"/>
              <a:t>Ά</a:t>
            </a:r>
            <a:r>
              <a:rPr lang="el-GR" altLang="en-US" dirty="0"/>
              <a:t>ΛΓΕΒΡΑ ΠΙΝΆΚΩΝ</a:t>
            </a:r>
            <a:endParaRPr lang="en-US" altLang="en-US" dirty="0"/>
          </a:p>
        </p:txBody>
      </p:sp>
      <p:sp>
        <p:nvSpPr>
          <p:cNvPr id="437252" name="Rectangle 4">
            <a:extLst>
              <a:ext uri="{FF2B5EF4-FFF2-40B4-BE49-F238E27FC236}">
                <a16:creationId xmlns:a16="http://schemas.microsoft.com/office/drawing/2014/main" id="{1391F926-24E0-4786-92D1-71FFA27202AE}"/>
              </a:ext>
            </a:extLst>
          </p:cNvPr>
          <p:cNvSpPr>
            <a:spLocks noGrp="1" noChangeArrowheads="1"/>
          </p:cNvSpPr>
          <p:nvPr>
            <p:ph type="subTitle" idx="1"/>
          </p:nvPr>
        </p:nvSpPr>
        <p:spPr/>
        <p:txBody>
          <a:bodyPr/>
          <a:lstStyle/>
          <a:p>
            <a:r>
              <a:rPr lang="el-GR" altLang="en-US" dirty="0"/>
              <a:t>ΠΡΆΞΕΙΣ ΜΕ ΠΊΝΑΚΕΣ</a:t>
            </a:r>
            <a:endParaRPr lang="en-US" altLang="en-US" dirty="0"/>
          </a:p>
        </p:txBody>
      </p:sp>
      <p:sp>
        <p:nvSpPr>
          <p:cNvPr id="2" name="Slide Number Placeholder 1"/>
          <p:cNvSpPr>
            <a:spLocks noGrp="1"/>
          </p:cNvSpPr>
          <p:nvPr>
            <p:ph type="sldNum" sz="quarter" idx="10"/>
          </p:nvPr>
        </p:nvSpPr>
        <p:spPr/>
        <p:txBody>
          <a:bodyPr/>
          <a:lstStyle/>
          <a:p>
            <a:r>
              <a:rPr lang="el-GR" altLang="en-US" dirty="0"/>
              <a:t>Διαφ. </a:t>
            </a:r>
            <a:r>
              <a:rPr lang="en-US" altLang="en-US" dirty="0"/>
              <a:t>2.1- </a:t>
            </a:r>
            <a:fld id="{A24CB1F0-A3C8-4A1F-8F47-560D129D0CA0}" type="slidenum">
              <a:rPr lang="en-US" altLang="en-US" smtClean="0"/>
              <a:pPr/>
              <a:t>1</a:t>
            </a:fld>
            <a:endParaRPr lang="en-CA" alt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6EE28065-C1BF-4320-846D-51250AD6A220}"/>
              </a:ext>
            </a:extLst>
          </p:cNvPr>
          <p:cNvSpPr>
            <a:spLocks noGrp="1" noChangeArrowheads="1"/>
          </p:cNvSpPr>
          <p:nvPr>
            <p:ph type="title"/>
          </p:nvPr>
        </p:nvSpPr>
        <p:spPr/>
        <p:txBody>
          <a:bodyPr/>
          <a:lstStyle/>
          <a:p>
            <a:r>
              <a:rPr lang="el-GR" altLang="en-US" dirty="0"/>
              <a:t> ΠΟΛΛΑΠΛΑΣΙΑΣΜ’ΟΣ ΠΙΝΆΚΩΝ</a:t>
            </a:r>
            <a:endParaRPr lang="en-US" altLang="en-US" dirty="0"/>
          </a:p>
        </p:txBody>
      </p:sp>
      <p:sp>
        <p:nvSpPr>
          <p:cNvPr id="659459" name="Rectangle 3">
            <a:extLst>
              <a:ext uri="{FF2B5EF4-FFF2-40B4-BE49-F238E27FC236}">
                <a16:creationId xmlns:a16="http://schemas.microsoft.com/office/drawing/2014/main" id="{BFC8F20E-6A37-4FC8-815A-88FE3677C01D}"/>
              </a:ext>
            </a:extLst>
          </p:cNvPr>
          <p:cNvSpPr>
            <a:spLocks noGrp="1" noChangeArrowheads="1"/>
          </p:cNvSpPr>
          <p:nvPr>
            <p:ph type="body" idx="1"/>
          </p:nvPr>
        </p:nvSpPr>
        <p:spPr>
          <a:xfrm>
            <a:off x="457200" y="1066800"/>
            <a:ext cx="8229600" cy="5486400"/>
          </a:xfrm>
        </p:spPr>
        <p:txBody>
          <a:bodyPr/>
          <a:lstStyle/>
          <a:p>
            <a:r>
              <a:rPr lang="el-GR" altLang="en-US" sz="2800" dirty="0"/>
              <a:t>Στόχος μας είναι να αναπαραστήσουμε αυτή τη σύνθετη απεικόνιση σαν πολλαπλασιασμό με έναν ενιαίο πίνακα, που συμβολίζεται με </a:t>
            </a:r>
            <a:r>
              <a:rPr lang="en-US" altLang="en-US" sz="2800" i="1" dirty="0"/>
              <a:t>AB</a:t>
            </a:r>
            <a:r>
              <a:rPr lang="en-US" altLang="en-US" sz="2800" dirty="0"/>
              <a:t>, </a:t>
            </a:r>
            <a:r>
              <a:rPr lang="en-US" altLang="en-US" sz="2800" dirty="0" err="1"/>
              <a:t>έ</a:t>
            </a:r>
            <a:r>
              <a:rPr lang="el-GR" altLang="en-US" sz="2800" dirty="0" err="1"/>
              <a:t>τσι</a:t>
            </a:r>
            <a:r>
              <a:rPr lang="el-GR" altLang="en-US" sz="2800" dirty="0"/>
              <a:t> ώστε</a:t>
            </a:r>
            <a:endParaRPr lang="en-US" altLang="en-US" sz="2800" dirty="0"/>
          </a:p>
          <a:p>
            <a:endParaRPr lang="en-US" altLang="en-US" sz="2800" dirty="0"/>
          </a:p>
          <a:p>
            <a:endParaRPr lang="en-US" altLang="en-US" sz="2800" dirty="0"/>
          </a:p>
          <a:p>
            <a:endParaRPr lang="en-US" altLang="en-US" sz="6600" dirty="0"/>
          </a:p>
          <a:p>
            <a:endParaRPr lang="en-US" altLang="en-US" sz="2800" dirty="0"/>
          </a:p>
          <a:p>
            <a:r>
              <a:rPr lang="el-GR" altLang="en-US" sz="2800" dirty="0"/>
              <a:t>Αν</a:t>
            </a:r>
            <a:r>
              <a:rPr lang="en-US" altLang="en-US" sz="2800" dirty="0"/>
              <a:t> </a:t>
            </a:r>
            <a:r>
              <a:rPr lang="en-US" altLang="en-US" sz="2800" i="1" dirty="0"/>
              <a:t>A</a:t>
            </a:r>
            <a:r>
              <a:rPr lang="en-US" altLang="en-US" sz="2800" dirty="0"/>
              <a:t> </a:t>
            </a:r>
            <a:r>
              <a:rPr lang="el-GR" altLang="en-US" sz="2800" dirty="0"/>
              <a:t>είναι </a:t>
            </a:r>
            <a:r>
              <a:rPr lang="en-US" altLang="en-US" sz="2800" dirty="0"/>
              <a:t>          , </a:t>
            </a:r>
            <a:r>
              <a:rPr lang="en-US" altLang="en-US" sz="2800" i="1" dirty="0"/>
              <a:t>B </a:t>
            </a:r>
            <a:r>
              <a:rPr lang="en-US" altLang="en-US" sz="2800" dirty="0"/>
              <a:t>           , </a:t>
            </a:r>
            <a:r>
              <a:rPr lang="el-GR" altLang="en-US" sz="2800" dirty="0"/>
              <a:t>και</a:t>
            </a:r>
            <a:r>
              <a:rPr lang="en-US" altLang="en-US" sz="2800" dirty="0"/>
              <a:t> </a:t>
            </a:r>
            <a:r>
              <a:rPr lang="en-US" altLang="en-US" sz="2800" b="1" dirty="0"/>
              <a:t>x</a:t>
            </a:r>
            <a:r>
              <a:rPr lang="el-GR" altLang="en-US" sz="2800" b="1" dirty="0"/>
              <a:t>∈</a:t>
            </a:r>
            <a:r>
              <a:rPr lang="el-GR" altLang="en-US" sz="2800" b="1" dirty="0" err="1"/>
              <a:t>ℝ</a:t>
            </a:r>
            <a:r>
              <a:rPr lang="en-US" altLang="en-US" sz="2800" baseline="30000" dirty="0"/>
              <a:t>p</a:t>
            </a:r>
            <a:r>
              <a:rPr lang="en-US" altLang="en-US" sz="2800" dirty="0"/>
              <a:t>, </a:t>
            </a:r>
            <a:r>
              <a:rPr lang="el-GR" altLang="en-US" sz="2800" dirty="0"/>
              <a:t>και αν συμβολίσουμε τις στήλες του</a:t>
            </a:r>
            <a:r>
              <a:rPr lang="en-US" altLang="en-US" sz="2800" dirty="0"/>
              <a:t> </a:t>
            </a:r>
            <a:r>
              <a:rPr lang="en-US" altLang="en-US" sz="2800" i="1" dirty="0"/>
              <a:t>B</a:t>
            </a:r>
            <a:r>
              <a:rPr lang="en-US" altLang="en-US" sz="2800" dirty="0"/>
              <a:t> </a:t>
            </a:r>
            <a:r>
              <a:rPr lang="el-GR" altLang="en-US" sz="2800" dirty="0"/>
              <a:t>με</a:t>
            </a:r>
            <a:r>
              <a:rPr lang="en-US" altLang="en-US" sz="2800" dirty="0"/>
              <a:t> </a:t>
            </a:r>
            <a:r>
              <a:rPr lang="en-US" altLang="en-US" sz="2800" b="1" dirty="0"/>
              <a:t>b</a:t>
            </a:r>
            <a:r>
              <a:rPr lang="en-US" altLang="en-US" sz="2800" baseline="-25000" dirty="0"/>
              <a:t>1</a:t>
            </a:r>
            <a:r>
              <a:rPr lang="en-US" altLang="en-US" sz="2800" dirty="0"/>
              <a:t>, …, </a:t>
            </a:r>
            <a:r>
              <a:rPr lang="en-US" altLang="en-US" sz="2800" b="1" dirty="0"/>
              <a:t>b</a:t>
            </a:r>
            <a:r>
              <a:rPr lang="en-US" altLang="en-US" sz="2800" i="1" baseline="-25000" dirty="0"/>
              <a:t>p</a:t>
            </a:r>
            <a:r>
              <a:rPr lang="en-US" altLang="en-US" sz="2800" dirty="0"/>
              <a:t> </a:t>
            </a:r>
            <a:r>
              <a:rPr lang="el-GR" altLang="en-US" sz="2800" dirty="0"/>
              <a:t>και</a:t>
            </a:r>
            <a:r>
              <a:rPr lang="en-US" altLang="en-US" sz="2800" dirty="0"/>
              <a:t> </a:t>
            </a:r>
            <a:r>
              <a:rPr lang="el-GR" altLang="en-US" sz="2800" dirty="0"/>
              <a:t>τα στοιχεία του </a:t>
            </a:r>
            <a:r>
              <a:rPr lang="en-US" altLang="en-US" sz="2800" b="1" dirty="0"/>
              <a:t>x</a:t>
            </a:r>
            <a:r>
              <a:rPr lang="en-US" altLang="en-US" sz="2800" dirty="0"/>
              <a:t> </a:t>
            </a:r>
            <a:r>
              <a:rPr lang="el-GR" altLang="en-US" sz="2800" dirty="0"/>
              <a:t>με </a:t>
            </a:r>
            <a:r>
              <a:rPr lang="en-US" altLang="en-US" sz="2800" i="1" dirty="0"/>
              <a:t>x</a:t>
            </a:r>
            <a:r>
              <a:rPr lang="en-US" altLang="en-US" sz="2800" baseline="-25000" dirty="0"/>
              <a:t>1</a:t>
            </a:r>
            <a:r>
              <a:rPr lang="en-US" altLang="en-US" sz="2800" dirty="0"/>
              <a:t>, …, </a:t>
            </a:r>
            <a:r>
              <a:rPr lang="en-US" altLang="en-US" sz="2800" i="1" dirty="0" err="1"/>
              <a:t>x</a:t>
            </a:r>
            <a:r>
              <a:rPr lang="en-US" altLang="en-US" sz="2800" i="1" baseline="-25000" dirty="0" err="1"/>
              <a:t>p</a:t>
            </a:r>
            <a:r>
              <a:rPr lang="el-GR" altLang="en-US" sz="2800" dirty="0"/>
              <a:t> τότε</a:t>
            </a:r>
            <a:endParaRPr lang="en-US" altLang="en-US" sz="2800" dirty="0"/>
          </a:p>
        </p:txBody>
      </p:sp>
      <p:graphicFrame>
        <p:nvGraphicFramePr>
          <p:cNvPr id="659460" name="Object 4">
            <a:extLst>
              <a:ext uri="{FF2B5EF4-FFF2-40B4-BE49-F238E27FC236}">
                <a16:creationId xmlns:a16="http://schemas.microsoft.com/office/drawing/2014/main" id="{94799CBC-3514-477A-9F46-B3F20B1F892A}"/>
              </a:ext>
            </a:extLst>
          </p:cNvPr>
          <p:cNvGraphicFramePr>
            <a:graphicFrameLocks noChangeAspect="1"/>
          </p:cNvGraphicFramePr>
          <p:nvPr>
            <p:extLst>
              <p:ext uri="{D42A27DB-BD31-4B8C-83A1-F6EECF244321}">
                <p14:modId xmlns:p14="http://schemas.microsoft.com/office/powerpoint/2010/main" val="2018506943"/>
              </p:ext>
            </p:extLst>
          </p:nvPr>
        </p:nvGraphicFramePr>
        <p:xfrm>
          <a:off x="1143000" y="2365825"/>
          <a:ext cx="2260600" cy="431800"/>
        </p:xfrm>
        <a:graphic>
          <a:graphicData uri="http://schemas.openxmlformats.org/presentationml/2006/ole">
            <mc:AlternateContent xmlns:mc="http://schemas.openxmlformats.org/markup-compatibility/2006">
              <mc:Choice xmlns:v="urn:schemas-microsoft-com:vml" Requires="v">
                <p:oleObj name="Equation" r:id="rId3" imgW="2260440" imgH="431640" progId="Equation.DSMT4">
                  <p:embed/>
                </p:oleObj>
              </mc:Choice>
              <mc:Fallback>
                <p:oleObj name="Equation" r:id="rId3" imgW="2260440" imgH="431640" progId="Equation.DSMT4">
                  <p:embed/>
                  <p:pic>
                    <p:nvPicPr>
                      <p:cNvPr id="0" name="Object 4"/>
                      <p:cNvPicPr>
                        <a:picLocks noChangeAspect="1" noChangeArrowheads="1"/>
                      </p:cNvPicPr>
                      <p:nvPr/>
                    </p:nvPicPr>
                    <p:blipFill>
                      <a:blip r:embed="rId4"/>
                      <a:srcRect/>
                      <a:stretch>
                        <a:fillRect/>
                      </a:stretch>
                    </p:blipFill>
                    <p:spPr bwMode="auto">
                      <a:xfrm>
                        <a:off x="1143000" y="2365825"/>
                        <a:ext cx="2260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9461" name="Object 5">
            <a:extLst>
              <a:ext uri="{FF2B5EF4-FFF2-40B4-BE49-F238E27FC236}">
                <a16:creationId xmlns:a16="http://schemas.microsoft.com/office/drawing/2014/main" id="{AE342626-FD63-4FE8-9231-1E62813C7B84}"/>
              </a:ext>
            </a:extLst>
          </p:cNvPr>
          <p:cNvGraphicFramePr>
            <a:graphicFrameLocks noChangeAspect="1"/>
          </p:cNvGraphicFramePr>
          <p:nvPr>
            <p:extLst>
              <p:ext uri="{D42A27DB-BD31-4B8C-83A1-F6EECF244321}">
                <p14:modId xmlns:p14="http://schemas.microsoft.com/office/powerpoint/2010/main" val="3884974928"/>
              </p:ext>
            </p:extLst>
          </p:nvPr>
        </p:nvGraphicFramePr>
        <p:xfrm>
          <a:off x="2438400" y="5321300"/>
          <a:ext cx="863600" cy="254000"/>
        </p:xfrm>
        <a:graphic>
          <a:graphicData uri="http://schemas.openxmlformats.org/presentationml/2006/ole">
            <mc:AlternateContent xmlns:mc="http://schemas.openxmlformats.org/markup-compatibility/2006">
              <mc:Choice xmlns:v="urn:schemas-microsoft-com:vml" Requires="v">
                <p:oleObj name="Equation" r:id="rId5" imgW="863280" imgH="253800" progId="Equation.DSMT4">
                  <p:embed/>
                </p:oleObj>
              </mc:Choice>
              <mc:Fallback>
                <p:oleObj name="Equation" r:id="rId5" imgW="86328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321300"/>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9462" name="Object 6">
            <a:extLst>
              <a:ext uri="{FF2B5EF4-FFF2-40B4-BE49-F238E27FC236}">
                <a16:creationId xmlns:a16="http://schemas.microsoft.com/office/drawing/2014/main" id="{72A2FFFF-D78F-40D5-A7DB-00975B05C942}"/>
              </a:ext>
            </a:extLst>
          </p:cNvPr>
          <p:cNvGraphicFramePr>
            <a:graphicFrameLocks noChangeAspect="1"/>
          </p:cNvGraphicFramePr>
          <p:nvPr>
            <p:extLst>
              <p:ext uri="{D42A27DB-BD31-4B8C-83A1-F6EECF244321}">
                <p14:modId xmlns:p14="http://schemas.microsoft.com/office/powerpoint/2010/main" val="2564791634"/>
              </p:ext>
            </p:extLst>
          </p:nvPr>
        </p:nvGraphicFramePr>
        <p:xfrm>
          <a:off x="3810000" y="5304481"/>
          <a:ext cx="825500" cy="330200"/>
        </p:xfrm>
        <a:graphic>
          <a:graphicData uri="http://schemas.openxmlformats.org/presentationml/2006/ole">
            <mc:AlternateContent xmlns:mc="http://schemas.openxmlformats.org/markup-compatibility/2006">
              <mc:Choice xmlns:v="urn:schemas-microsoft-com:vml" Requires="v">
                <p:oleObj name="Equation" r:id="rId7" imgW="825480" imgH="330120" progId="Equation.DSMT4">
                  <p:embed/>
                </p:oleObj>
              </mc:Choice>
              <mc:Fallback>
                <p:oleObj name="Equation" r:id="rId7" imgW="825480" imgH="33012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304481"/>
                        <a:ext cx="825500" cy="330200"/>
                      </a:xfrm>
                      <a:prstGeom prst="rect">
                        <a:avLst/>
                      </a:prstGeom>
                      <a:noFill/>
                      <a:ln>
                        <a:noFill/>
                      </a:ln>
                      <a:effectLst/>
                    </p:spPr>
                  </p:pic>
                </p:oleObj>
              </mc:Fallback>
            </mc:AlternateContent>
          </a:graphicData>
        </a:graphic>
      </p:graphicFrame>
      <p:pic>
        <p:nvPicPr>
          <p:cNvPr id="659465" name="Picture 9">
            <a:extLst>
              <a:ext uri="{FF2B5EF4-FFF2-40B4-BE49-F238E27FC236}">
                <a16:creationId xmlns:a16="http://schemas.microsoft.com/office/drawing/2014/main" id="{BCC97AA0-067F-4F37-9050-EF2A4905D4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2953543"/>
            <a:ext cx="7848600" cy="22717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10</a:t>
            </a:fld>
            <a:endParaRPr lang="en-CA" altLang="en-US" dirty="0"/>
          </a:p>
        </p:txBody>
      </p:sp>
      <p:sp>
        <p:nvSpPr>
          <p:cNvPr id="3" name="Rectangle 2">
            <a:extLst>
              <a:ext uri="{FF2B5EF4-FFF2-40B4-BE49-F238E27FC236}">
                <a16:creationId xmlns:a16="http://schemas.microsoft.com/office/drawing/2014/main" id="{D6DE3346-6F76-1B77-09ED-4A945326CD53}"/>
              </a:ext>
            </a:extLst>
          </p:cNvPr>
          <p:cNvSpPr/>
          <p:nvPr/>
        </p:nvSpPr>
        <p:spPr bwMode="auto">
          <a:xfrm>
            <a:off x="685800" y="4876800"/>
            <a:ext cx="2057400" cy="34845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R" sz="2400" b="0" i="0" u="none" strike="noStrike" cap="none" normalizeH="0" baseline="0">
              <a:ln>
                <a:noFill/>
              </a:ln>
              <a:solidFill>
                <a:schemeClr val="tx1"/>
              </a:solidFill>
              <a:effectLst/>
              <a:latin typeface="Bookshelf Symbol 2" pitchFamily="2"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94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946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594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94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a:extLst>
              <a:ext uri="{FF2B5EF4-FFF2-40B4-BE49-F238E27FC236}">
                <a16:creationId xmlns:a16="http://schemas.microsoft.com/office/drawing/2014/main" id="{CD8E68A2-E4A6-40D6-91D0-30FD01C27E0C}"/>
              </a:ext>
            </a:extLst>
          </p:cNvPr>
          <p:cNvSpPr>
            <a:spLocks noGrp="1" noChangeArrowheads="1"/>
          </p:cNvSpPr>
          <p:nvPr>
            <p:ph type="title"/>
          </p:nvPr>
        </p:nvSpPr>
        <p:spPr/>
        <p:txBody>
          <a:bodyPr/>
          <a:lstStyle/>
          <a:p>
            <a:r>
              <a:rPr lang="el-GR" altLang="en-US" dirty="0"/>
              <a:t>ΠΟΛΛΑΠΛΑΣΙΑΣΜ’ΟΣ ΠΙΝΆΚΩΝ</a:t>
            </a:r>
            <a:endParaRPr lang="en-US" altLang="en-US" dirty="0"/>
          </a:p>
        </p:txBody>
      </p:sp>
      <p:sp>
        <p:nvSpPr>
          <p:cNvPr id="660483" name="Rectangle 3">
            <a:extLst>
              <a:ext uri="{FF2B5EF4-FFF2-40B4-BE49-F238E27FC236}">
                <a16:creationId xmlns:a16="http://schemas.microsoft.com/office/drawing/2014/main" id="{E9433B63-38A4-47AE-952D-9FE050C27B3B}"/>
              </a:ext>
            </a:extLst>
          </p:cNvPr>
          <p:cNvSpPr>
            <a:spLocks noGrp="1" noChangeArrowheads="1"/>
          </p:cNvSpPr>
          <p:nvPr>
            <p:ph type="body" idx="1"/>
          </p:nvPr>
        </p:nvSpPr>
        <p:spPr>
          <a:xfrm>
            <a:off x="457200" y="1143000"/>
            <a:ext cx="8229600" cy="5334000"/>
          </a:xfrm>
        </p:spPr>
        <p:txBody>
          <a:bodyPr/>
          <a:lstStyle/>
          <a:p>
            <a:pPr>
              <a:lnSpc>
                <a:spcPct val="90000"/>
              </a:lnSpc>
            </a:pPr>
            <a:r>
              <a:rPr lang="el-GR" altLang="en-US" sz="2800" dirty="0"/>
              <a:t>Τότε</a:t>
            </a:r>
            <a:endParaRPr lang="en-US" altLang="en-US" sz="2800" dirty="0"/>
          </a:p>
          <a:p>
            <a:pPr>
              <a:lnSpc>
                <a:spcPct val="90000"/>
              </a:lnSpc>
            </a:pPr>
            <a:endParaRPr lang="en-US" altLang="en-US" sz="1800" dirty="0"/>
          </a:p>
          <a:p>
            <a:pPr>
              <a:lnSpc>
                <a:spcPct val="90000"/>
              </a:lnSpc>
            </a:pPr>
            <a:r>
              <a:rPr lang="el-GR" altLang="en-US" sz="2800" dirty="0"/>
              <a:t>Με τη γραμμικότητα του πολλαπλασιασμού με </a:t>
            </a:r>
            <a:r>
              <a:rPr lang="en-US" altLang="en-US" sz="2800" i="1" dirty="0"/>
              <a:t>A</a:t>
            </a:r>
            <a:r>
              <a:rPr lang="en-US" altLang="en-US" sz="2800" dirty="0"/>
              <a:t>, </a:t>
            </a:r>
          </a:p>
          <a:p>
            <a:pPr>
              <a:lnSpc>
                <a:spcPct val="90000"/>
              </a:lnSpc>
            </a:pPr>
            <a:endParaRPr lang="en-US" altLang="en-US" sz="1800" dirty="0"/>
          </a:p>
          <a:p>
            <a:pPr>
              <a:lnSpc>
                <a:spcPct val="90000"/>
              </a:lnSpc>
            </a:pPr>
            <a:endParaRPr lang="en-US" altLang="en-US" sz="2800" dirty="0"/>
          </a:p>
          <a:p>
            <a:pPr>
              <a:lnSpc>
                <a:spcPct val="90000"/>
              </a:lnSpc>
            </a:pPr>
            <a:endParaRPr lang="en-US" altLang="en-US" sz="2800" dirty="0"/>
          </a:p>
          <a:p>
            <a:pPr>
              <a:lnSpc>
                <a:spcPct val="90000"/>
              </a:lnSpc>
            </a:pPr>
            <a:r>
              <a:rPr lang="el-GR" altLang="en-US" sz="2800" dirty="0"/>
              <a:t>Το διάνυσμα </a:t>
            </a:r>
            <a:r>
              <a:rPr lang="en-US" altLang="en-US" sz="2800" i="1" dirty="0"/>
              <a:t>A </a:t>
            </a:r>
            <a:r>
              <a:rPr lang="en-US" altLang="en-US" sz="2800" dirty="0"/>
              <a:t>(</a:t>
            </a:r>
            <a:r>
              <a:rPr lang="en-US" altLang="en-US" sz="2800" i="1" dirty="0"/>
              <a:t>B</a:t>
            </a:r>
            <a:r>
              <a:rPr lang="en-US" altLang="en-US" sz="2800" b="1" dirty="0"/>
              <a:t>x</a:t>
            </a:r>
            <a:r>
              <a:rPr lang="en-US" altLang="en-US" sz="2800" dirty="0"/>
              <a:t>) </a:t>
            </a:r>
            <a:r>
              <a:rPr lang="el-GR" altLang="en-US" sz="2800" dirty="0"/>
              <a:t>είναι ένας γραμμικός συνδυασμός των διανυσμάτων</a:t>
            </a:r>
            <a:r>
              <a:rPr lang="en-US" altLang="en-US" sz="2800" dirty="0"/>
              <a:t> </a:t>
            </a:r>
            <a:r>
              <a:rPr lang="en-US" altLang="en-US" sz="2800" i="1" dirty="0"/>
              <a:t>A</a:t>
            </a:r>
            <a:r>
              <a:rPr lang="en-US" altLang="en-US" sz="2800" b="1" dirty="0"/>
              <a:t>b</a:t>
            </a:r>
            <a:r>
              <a:rPr lang="en-US" altLang="en-US" sz="2800" baseline="-25000" dirty="0"/>
              <a:t>1</a:t>
            </a:r>
            <a:r>
              <a:rPr lang="en-US" altLang="en-US" sz="2800" dirty="0"/>
              <a:t>, …, </a:t>
            </a:r>
            <a:r>
              <a:rPr lang="en-US" altLang="en-US" sz="2800" i="1" dirty="0" err="1"/>
              <a:t>A</a:t>
            </a:r>
            <a:r>
              <a:rPr lang="en-US" altLang="en-US" sz="2800" b="1" dirty="0" err="1"/>
              <a:t>b</a:t>
            </a:r>
            <a:r>
              <a:rPr lang="en-US" altLang="en-US" sz="2800" i="1" baseline="-25000" dirty="0" err="1"/>
              <a:t>p</a:t>
            </a:r>
            <a:r>
              <a:rPr lang="en-US" altLang="en-US" sz="2800" dirty="0"/>
              <a:t>, </a:t>
            </a:r>
            <a:r>
              <a:rPr lang="el-GR" altLang="en-US" sz="2800" dirty="0"/>
              <a:t>χρησιμοποιώντας σαν βάρη τα στοιχεία του</a:t>
            </a:r>
            <a:r>
              <a:rPr lang="en-US" altLang="en-US" sz="2800" dirty="0"/>
              <a:t> </a:t>
            </a:r>
            <a:r>
              <a:rPr lang="en-US" altLang="en-US" sz="2800" b="1" dirty="0"/>
              <a:t>x</a:t>
            </a:r>
            <a:r>
              <a:rPr lang="en-US" altLang="en-US" sz="2800" dirty="0"/>
              <a:t>.</a:t>
            </a:r>
          </a:p>
          <a:p>
            <a:pPr>
              <a:lnSpc>
                <a:spcPct val="90000"/>
              </a:lnSpc>
            </a:pPr>
            <a:r>
              <a:rPr lang="el-GR" altLang="en-US" sz="2800" dirty="0"/>
              <a:t>Αυτός ο γραμμικός συνδυασμός γράφεται σε μορφή πίνακα ως</a:t>
            </a:r>
            <a:r>
              <a:rPr lang="el-GR" altLang="en-US" sz="2800" dirty="0">
                <a:solidFill>
                  <a:srgbClr val="0099FF"/>
                </a:solidFill>
              </a:rPr>
              <a:t> </a:t>
            </a:r>
            <a:r>
              <a:rPr lang="el-GR" altLang="en-US" sz="2800" dirty="0"/>
              <a:t>εξής</a:t>
            </a:r>
            <a:r>
              <a:rPr lang="en-US" altLang="en-US" sz="2800" dirty="0"/>
              <a:t>                                                                           </a:t>
            </a:r>
          </a:p>
        </p:txBody>
      </p:sp>
      <p:graphicFrame>
        <p:nvGraphicFramePr>
          <p:cNvPr id="660484" name="Object 4">
            <a:extLst>
              <a:ext uri="{FF2B5EF4-FFF2-40B4-BE49-F238E27FC236}">
                <a16:creationId xmlns:a16="http://schemas.microsoft.com/office/drawing/2014/main" id="{033FBF04-9D54-489C-AA85-6286736D32B5}"/>
              </a:ext>
            </a:extLst>
          </p:cNvPr>
          <p:cNvGraphicFramePr>
            <a:graphicFrameLocks noChangeAspect="1"/>
          </p:cNvGraphicFramePr>
          <p:nvPr>
            <p:extLst>
              <p:ext uri="{D42A27DB-BD31-4B8C-83A1-F6EECF244321}">
                <p14:modId xmlns:p14="http://schemas.microsoft.com/office/powerpoint/2010/main" val="350709298"/>
              </p:ext>
            </p:extLst>
          </p:nvPr>
        </p:nvGraphicFramePr>
        <p:xfrm>
          <a:off x="2940050" y="1409700"/>
          <a:ext cx="3276600" cy="596900"/>
        </p:xfrm>
        <a:graphic>
          <a:graphicData uri="http://schemas.openxmlformats.org/presentationml/2006/ole">
            <mc:AlternateContent xmlns:mc="http://schemas.openxmlformats.org/markup-compatibility/2006">
              <mc:Choice xmlns:v="urn:schemas-microsoft-com:vml" Requires="v">
                <p:oleObj name="Equation" r:id="rId3" imgW="3276600" imgH="596900" progId="Equation.3">
                  <p:embed/>
                </p:oleObj>
              </mc:Choice>
              <mc:Fallback>
                <p:oleObj name="Equation" r:id="rId3" imgW="3276600" imgH="596900" progId="Equation.3">
                  <p:embed/>
                  <p:pic>
                    <p:nvPicPr>
                      <p:cNvPr id="0" name="Object 4"/>
                      <p:cNvPicPr>
                        <a:picLocks noChangeAspect="1" noChangeArrowheads="1"/>
                      </p:cNvPicPr>
                      <p:nvPr/>
                    </p:nvPicPr>
                    <p:blipFill>
                      <a:blip r:embed="rId4"/>
                      <a:srcRect/>
                      <a:stretch>
                        <a:fillRect/>
                      </a:stretch>
                    </p:blipFill>
                    <p:spPr bwMode="auto">
                      <a:xfrm>
                        <a:off x="2940050" y="1409700"/>
                        <a:ext cx="3276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0485" name="Object 5">
            <a:extLst>
              <a:ext uri="{FF2B5EF4-FFF2-40B4-BE49-F238E27FC236}">
                <a16:creationId xmlns:a16="http://schemas.microsoft.com/office/drawing/2014/main" id="{19A5537B-73AC-41CD-9100-1578CB8F36FE}"/>
              </a:ext>
            </a:extLst>
          </p:cNvPr>
          <p:cNvGraphicFramePr>
            <a:graphicFrameLocks noChangeAspect="1"/>
          </p:cNvGraphicFramePr>
          <p:nvPr>
            <p:extLst>
              <p:ext uri="{D42A27DB-BD31-4B8C-83A1-F6EECF244321}">
                <p14:modId xmlns:p14="http://schemas.microsoft.com/office/powerpoint/2010/main" val="279506461"/>
              </p:ext>
            </p:extLst>
          </p:nvPr>
        </p:nvGraphicFramePr>
        <p:xfrm>
          <a:off x="2286000" y="2442369"/>
          <a:ext cx="4978400" cy="1282700"/>
        </p:xfrm>
        <a:graphic>
          <a:graphicData uri="http://schemas.openxmlformats.org/presentationml/2006/ole">
            <mc:AlternateContent xmlns:mc="http://schemas.openxmlformats.org/markup-compatibility/2006">
              <mc:Choice xmlns:v="urn:schemas-microsoft-com:vml" Requires="v">
                <p:oleObj name="Equation" r:id="rId5" imgW="4978400" imgH="1282700" progId="Equation.3">
                  <p:embed/>
                </p:oleObj>
              </mc:Choice>
              <mc:Fallback>
                <p:oleObj name="Equation" r:id="rId5" imgW="4978400" imgH="1282700" progId="Equation.3">
                  <p:embed/>
                  <p:pic>
                    <p:nvPicPr>
                      <p:cNvPr id="0" name="Object 5"/>
                      <p:cNvPicPr>
                        <a:picLocks noChangeAspect="1" noChangeArrowheads="1"/>
                      </p:cNvPicPr>
                      <p:nvPr/>
                    </p:nvPicPr>
                    <p:blipFill>
                      <a:blip r:embed="rId6"/>
                      <a:srcRect/>
                      <a:stretch>
                        <a:fillRect/>
                      </a:stretch>
                    </p:blipFill>
                    <p:spPr bwMode="auto">
                      <a:xfrm>
                        <a:off x="2286000" y="2442369"/>
                        <a:ext cx="49784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0486" name="Object 6">
            <a:extLst>
              <a:ext uri="{FF2B5EF4-FFF2-40B4-BE49-F238E27FC236}">
                <a16:creationId xmlns:a16="http://schemas.microsoft.com/office/drawing/2014/main" id="{AE59D1D5-7BAA-481C-938F-FF241BF0CB5A}"/>
              </a:ext>
            </a:extLst>
          </p:cNvPr>
          <p:cNvGraphicFramePr>
            <a:graphicFrameLocks noChangeAspect="1"/>
          </p:cNvGraphicFramePr>
          <p:nvPr>
            <p:extLst>
              <p:ext uri="{D42A27DB-BD31-4B8C-83A1-F6EECF244321}">
                <p14:modId xmlns:p14="http://schemas.microsoft.com/office/powerpoint/2010/main" val="4100705818"/>
              </p:ext>
            </p:extLst>
          </p:nvPr>
        </p:nvGraphicFramePr>
        <p:xfrm>
          <a:off x="1447800" y="5786438"/>
          <a:ext cx="5956300" cy="889000"/>
        </p:xfrm>
        <a:graphic>
          <a:graphicData uri="http://schemas.openxmlformats.org/presentationml/2006/ole">
            <mc:AlternateContent xmlns:mc="http://schemas.openxmlformats.org/markup-compatibility/2006">
              <mc:Choice xmlns:v="urn:schemas-microsoft-com:vml" Requires="v">
                <p:oleObj name="Equation" r:id="rId7" imgW="5956300" imgH="889000" progId="Equation.3">
                  <p:embed/>
                </p:oleObj>
              </mc:Choice>
              <mc:Fallback>
                <p:oleObj name="Equation" r:id="rId7" imgW="5956300" imgH="889000" progId="Equation.3">
                  <p:embed/>
                  <p:pic>
                    <p:nvPicPr>
                      <p:cNvPr id="0" name="Object 6"/>
                      <p:cNvPicPr>
                        <a:picLocks noChangeAspect="1" noChangeArrowheads="1"/>
                      </p:cNvPicPr>
                      <p:nvPr/>
                    </p:nvPicPr>
                    <p:blipFill>
                      <a:blip r:embed="rId8"/>
                      <a:srcRect/>
                      <a:stretch>
                        <a:fillRect/>
                      </a:stretch>
                    </p:blipFill>
                    <p:spPr bwMode="auto">
                      <a:xfrm>
                        <a:off x="1447800" y="5786438"/>
                        <a:ext cx="59563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11</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04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048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0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04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04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22BA2ED5-487B-433B-B061-CF0A8FDBC490}"/>
              </a:ext>
            </a:extLst>
          </p:cNvPr>
          <p:cNvSpPr>
            <a:spLocks noGrp="1" noChangeArrowheads="1"/>
          </p:cNvSpPr>
          <p:nvPr>
            <p:ph type="title"/>
          </p:nvPr>
        </p:nvSpPr>
        <p:spPr/>
        <p:txBody>
          <a:bodyPr/>
          <a:lstStyle/>
          <a:p>
            <a:r>
              <a:rPr lang="el-GR" altLang="en-US" dirty="0"/>
              <a:t>ΠΟΛΛΑΠΛΑΣΙΑΣΜ’ΟΣ ΠΙΝΆΚΩΝ</a:t>
            </a:r>
            <a:endParaRPr lang="en-US" altLang="en-US" dirty="0"/>
          </a:p>
        </p:txBody>
      </p:sp>
      <p:sp>
        <p:nvSpPr>
          <p:cNvPr id="661507" name="Rectangle 3">
            <a:extLst>
              <a:ext uri="{FF2B5EF4-FFF2-40B4-BE49-F238E27FC236}">
                <a16:creationId xmlns:a16="http://schemas.microsoft.com/office/drawing/2014/main" id="{A4FEC736-4162-4478-96F9-74009084E602}"/>
              </a:ext>
            </a:extLst>
          </p:cNvPr>
          <p:cNvSpPr>
            <a:spLocks noGrp="1" noChangeArrowheads="1"/>
          </p:cNvSpPr>
          <p:nvPr>
            <p:ph type="body" idx="1"/>
          </p:nvPr>
        </p:nvSpPr>
        <p:spPr>
          <a:xfrm>
            <a:off x="457200" y="1143000"/>
            <a:ext cx="8534400" cy="5105400"/>
          </a:xfrm>
        </p:spPr>
        <p:txBody>
          <a:bodyPr/>
          <a:lstStyle/>
          <a:p>
            <a:pPr>
              <a:lnSpc>
                <a:spcPct val="90000"/>
              </a:lnSpc>
            </a:pPr>
            <a:r>
              <a:rPr lang="el-GR" altLang="en-US" sz="2800" dirty="0"/>
              <a:t>Έτσι, πολλαπλασιασμός με                                   μετατρέπει το </a:t>
            </a:r>
            <a:r>
              <a:rPr lang="en-US" altLang="en-US" sz="2800" b="1" dirty="0"/>
              <a:t>x</a:t>
            </a:r>
            <a:r>
              <a:rPr lang="en-US" altLang="en-US" sz="2800" dirty="0"/>
              <a:t> </a:t>
            </a:r>
            <a:r>
              <a:rPr lang="el-GR" altLang="en-US" sz="2800" dirty="0"/>
              <a:t>σε </a:t>
            </a:r>
            <a:r>
              <a:rPr lang="en-US" altLang="en-US" sz="2800" i="1" dirty="0"/>
              <a:t>A </a:t>
            </a:r>
            <a:r>
              <a:rPr lang="en-US" altLang="en-US" sz="2800" dirty="0"/>
              <a:t>(</a:t>
            </a:r>
            <a:r>
              <a:rPr lang="en-US" altLang="en-US" sz="2800" i="1" dirty="0"/>
              <a:t>B</a:t>
            </a:r>
            <a:r>
              <a:rPr lang="en-US" altLang="en-US" sz="2800" b="1" dirty="0"/>
              <a:t>x</a:t>
            </a:r>
            <a:r>
              <a:rPr lang="en-US" altLang="en-US" sz="2800" dirty="0"/>
              <a:t>).</a:t>
            </a:r>
          </a:p>
          <a:p>
            <a:pPr>
              <a:lnSpc>
                <a:spcPct val="90000"/>
              </a:lnSpc>
              <a:buFont typeface="Wingdings" panose="05000000000000000000" pitchFamily="2" charset="2"/>
              <a:buNone/>
            </a:pPr>
            <a:endParaRPr lang="en-US" altLang="en-US" sz="2800" dirty="0"/>
          </a:p>
          <a:p>
            <a:pPr>
              <a:lnSpc>
                <a:spcPct val="90000"/>
              </a:lnSpc>
            </a:pPr>
            <a:r>
              <a:rPr lang="el-GR" altLang="en-US" sz="2800" b="1" dirty="0"/>
              <a:t>Ορισμός</a:t>
            </a:r>
            <a:r>
              <a:rPr lang="en-US" altLang="en-US" sz="2800" b="1" dirty="0"/>
              <a:t>:</a:t>
            </a:r>
            <a:r>
              <a:rPr lang="en-US" altLang="en-US" sz="2800" dirty="0"/>
              <a:t> </a:t>
            </a:r>
            <a:r>
              <a:rPr lang="el-GR" altLang="en-US" sz="2800" dirty="0"/>
              <a:t>Αν</a:t>
            </a:r>
            <a:r>
              <a:rPr lang="en-US" altLang="en-US" sz="2800" dirty="0"/>
              <a:t> </a:t>
            </a:r>
            <a:r>
              <a:rPr lang="en-US" altLang="en-US" sz="2800" i="1" dirty="0"/>
              <a:t>A</a:t>
            </a:r>
            <a:r>
              <a:rPr lang="en-US" altLang="en-US" sz="2800" dirty="0"/>
              <a:t> </a:t>
            </a:r>
            <a:r>
              <a:rPr lang="el-GR" altLang="en-US" sz="2800" dirty="0"/>
              <a:t>είναι ένας            πίνακας</a:t>
            </a:r>
            <a:r>
              <a:rPr lang="en-US" altLang="en-US" sz="2800" dirty="0"/>
              <a:t>, </a:t>
            </a:r>
            <a:r>
              <a:rPr lang="el-GR" altLang="en-US" sz="2800" dirty="0"/>
              <a:t>και</a:t>
            </a:r>
            <a:r>
              <a:rPr lang="en-US" altLang="en-US" sz="2800" dirty="0"/>
              <a:t> </a:t>
            </a:r>
            <a:r>
              <a:rPr lang="el-GR" altLang="en-US" sz="2800" dirty="0"/>
              <a:t>αν</a:t>
            </a:r>
            <a:r>
              <a:rPr lang="en-US" altLang="en-US" sz="2800" dirty="0"/>
              <a:t> </a:t>
            </a:r>
            <a:r>
              <a:rPr lang="en-US" altLang="en-US" sz="2800" i="1" dirty="0"/>
              <a:t>B</a:t>
            </a:r>
            <a:r>
              <a:rPr lang="en-US" altLang="en-US" sz="2800" dirty="0"/>
              <a:t> </a:t>
            </a:r>
            <a:r>
              <a:rPr lang="el-GR" altLang="en-US" sz="2800" dirty="0"/>
              <a:t>είναι ένας  </a:t>
            </a:r>
            <a:r>
              <a:rPr lang="en-US" altLang="en-US" sz="2800" dirty="0"/>
              <a:t>         </a:t>
            </a:r>
            <a:r>
              <a:rPr lang="el-GR" altLang="en-US" sz="2800" dirty="0"/>
              <a:t>πίνακας με στήλες </a:t>
            </a:r>
            <a:r>
              <a:rPr lang="en-US" altLang="en-US" sz="2800" b="1" dirty="0"/>
              <a:t>b</a:t>
            </a:r>
            <a:r>
              <a:rPr lang="en-US" altLang="en-US" sz="2800" baseline="-25000" dirty="0"/>
              <a:t>1</a:t>
            </a:r>
            <a:r>
              <a:rPr lang="en-US" altLang="en-US" sz="2800" dirty="0"/>
              <a:t>, …, </a:t>
            </a:r>
            <a:r>
              <a:rPr lang="en-US" altLang="en-US" sz="2800" b="1" dirty="0"/>
              <a:t>b</a:t>
            </a:r>
            <a:r>
              <a:rPr lang="en-US" altLang="en-US" sz="2800" i="1" baseline="-25000" dirty="0"/>
              <a:t>p</a:t>
            </a:r>
            <a:r>
              <a:rPr lang="en-US" altLang="en-US" sz="2800" dirty="0"/>
              <a:t>, </a:t>
            </a:r>
            <a:r>
              <a:rPr lang="el-GR" altLang="en-US" sz="2800" dirty="0"/>
              <a:t>τότε το γινόμενο </a:t>
            </a:r>
            <a:r>
              <a:rPr lang="en-US" altLang="en-US" sz="2800" i="1" dirty="0"/>
              <a:t>AB</a:t>
            </a:r>
            <a:r>
              <a:rPr lang="en-US" altLang="en-US" sz="2800" dirty="0"/>
              <a:t> </a:t>
            </a:r>
            <a:r>
              <a:rPr lang="el-GR" altLang="en-US" sz="2800" dirty="0"/>
              <a:t>είναι ο            πίνακας</a:t>
            </a:r>
            <a:r>
              <a:rPr lang="en-US" altLang="en-US" sz="2800" dirty="0"/>
              <a:t> </a:t>
            </a:r>
            <a:r>
              <a:rPr lang="el-GR" altLang="en-US" sz="2800" dirty="0"/>
              <a:t>του οποίου οι στήλες είναι </a:t>
            </a:r>
            <a:r>
              <a:rPr lang="en-US" altLang="en-US" sz="2800" i="1" dirty="0"/>
              <a:t>A</a:t>
            </a:r>
            <a:r>
              <a:rPr lang="en-US" altLang="en-US" sz="2800" b="1" dirty="0"/>
              <a:t>b</a:t>
            </a:r>
            <a:r>
              <a:rPr lang="en-US" altLang="en-US" sz="2800" baseline="-25000" dirty="0"/>
              <a:t>1</a:t>
            </a:r>
            <a:r>
              <a:rPr lang="en-US" altLang="en-US" sz="2800" dirty="0"/>
              <a:t>, …, </a:t>
            </a:r>
            <a:r>
              <a:rPr lang="en-US" altLang="en-US" sz="2800" i="1" dirty="0"/>
              <a:t>A</a:t>
            </a:r>
            <a:r>
              <a:rPr lang="en-US" altLang="en-US" sz="2800" b="1" dirty="0"/>
              <a:t>b</a:t>
            </a:r>
            <a:r>
              <a:rPr lang="en-US" altLang="en-US" sz="2800" i="1" baseline="-25000" dirty="0"/>
              <a:t>p</a:t>
            </a:r>
            <a:r>
              <a:rPr lang="en-US" altLang="en-US" sz="2800" dirty="0"/>
              <a:t>. </a:t>
            </a:r>
          </a:p>
          <a:p>
            <a:pPr>
              <a:lnSpc>
                <a:spcPct val="90000"/>
              </a:lnSpc>
            </a:pPr>
            <a:r>
              <a:rPr lang="el-GR" altLang="en-US" sz="2800" dirty="0"/>
              <a:t>Δηλαδή</a:t>
            </a:r>
            <a:r>
              <a:rPr lang="en-US" altLang="en-US" sz="2800" dirty="0"/>
              <a:t>,</a:t>
            </a:r>
          </a:p>
          <a:p>
            <a:pPr>
              <a:lnSpc>
                <a:spcPct val="90000"/>
              </a:lnSpc>
            </a:pPr>
            <a:endParaRPr lang="en-US" altLang="en-US" sz="2800" dirty="0"/>
          </a:p>
          <a:p>
            <a:pPr>
              <a:lnSpc>
                <a:spcPct val="90000"/>
              </a:lnSpc>
            </a:pPr>
            <a:endParaRPr lang="en-US" altLang="en-US" sz="2800" i="1" dirty="0"/>
          </a:p>
          <a:p>
            <a:pPr>
              <a:lnSpc>
                <a:spcPct val="90000"/>
              </a:lnSpc>
            </a:pPr>
            <a:r>
              <a:rPr lang="el-GR" altLang="en-US" sz="2800" i="1" dirty="0"/>
              <a:t>Ο πολλαπλασιασμός των πινάκων αντιστοιχεί στη σύνθεση γραμμικών μετασχηματισμών.</a:t>
            </a:r>
            <a:endParaRPr lang="en-US" altLang="en-US" sz="2800" i="1" dirty="0"/>
          </a:p>
        </p:txBody>
      </p:sp>
      <p:graphicFrame>
        <p:nvGraphicFramePr>
          <p:cNvPr id="661508" name="Object 4">
            <a:extLst>
              <a:ext uri="{FF2B5EF4-FFF2-40B4-BE49-F238E27FC236}">
                <a16:creationId xmlns:a16="http://schemas.microsoft.com/office/drawing/2014/main" id="{5403B8C0-408F-4512-967B-A030A5C9E1DD}"/>
              </a:ext>
            </a:extLst>
          </p:cNvPr>
          <p:cNvGraphicFramePr>
            <a:graphicFrameLocks noChangeAspect="1"/>
          </p:cNvGraphicFramePr>
          <p:nvPr>
            <p:extLst>
              <p:ext uri="{D42A27DB-BD31-4B8C-83A1-F6EECF244321}">
                <p14:modId xmlns:p14="http://schemas.microsoft.com/office/powerpoint/2010/main" val="1589241531"/>
              </p:ext>
            </p:extLst>
          </p:nvPr>
        </p:nvGraphicFramePr>
        <p:xfrm>
          <a:off x="4876800" y="1084262"/>
          <a:ext cx="4267200" cy="891654"/>
        </p:xfrm>
        <a:graphic>
          <a:graphicData uri="http://schemas.openxmlformats.org/presentationml/2006/ole">
            <mc:AlternateContent xmlns:mc="http://schemas.openxmlformats.org/markup-compatibility/2006">
              <mc:Choice xmlns:v="urn:schemas-microsoft-com:vml" Requires="v">
                <p:oleObj name="Equation" r:id="rId3" imgW="4254500" imgH="889000" progId="Equation.3">
                  <p:embed/>
                </p:oleObj>
              </mc:Choice>
              <mc:Fallback>
                <p:oleObj name="Equation" r:id="rId3" imgW="4254500" imgH="889000" progId="Equation.3">
                  <p:embed/>
                  <p:pic>
                    <p:nvPicPr>
                      <p:cNvPr id="0" name="Object 4"/>
                      <p:cNvPicPr>
                        <a:picLocks noChangeAspect="1" noChangeArrowheads="1"/>
                      </p:cNvPicPr>
                      <p:nvPr/>
                    </p:nvPicPr>
                    <p:blipFill>
                      <a:blip r:embed="rId4"/>
                      <a:srcRect/>
                      <a:stretch>
                        <a:fillRect/>
                      </a:stretch>
                    </p:blipFill>
                    <p:spPr bwMode="auto">
                      <a:xfrm>
                        <a:off x="4876800" y="1084262"/>
                        <a:ext cx="4267200" cy="891654"/>
                      </a:xfrm>
                      <a:prstGeom prst="rect">
                        <a:avLst/>
                      </a:prstGeom>
                      <a:noFill/>
                      <a:ln>
                        <a:noFill/>
                      </a:ln>
                      <a:effectLst/>
                    </p:spPr>
                  </p:pic>
                </p:oleObj>
              </mc:Fallback>
            </mc:AlternateContent>
          </a:graphicData>
        </a:graphic>
      </p:graphicFrame>
      <p:graphicFrame>
        <p:nvGraphicFramePr>
          <p:cNvPr id="661509" name="Object 5">
            <a:extLst>
              <a:ext uri="{FF2B5EF4-FFF2-40B4-BE49-F238E27FC236}">
                <a16:creationId xmlns:a16="http://schemas.microsoft.com/office/drawing/2014/main" id="{681B8F71-989E-4C92-B822-CAC227876B74}"/>
              </a:ext>
            </a:extLst>
          </p:cNvPr>
          <p:cNvGraphicFramePr>
            <a:graphicFrameLocks noChangeAspect="1"/>
          </p:cNvGraphicFramePr>
          <p:nvPr>
            <p:extLst>
              <p:ext uri="{D42A27DB-BD31-4B8C-83A1-F6EECF244321}">
                <p14:modId xmlns:p14="http://schemas.microsoft.com/office/powerpoint/2010/main" val="1417278268"/>
              </p:ext>
            </p:extLst>
          </p:nvPr>
        </p:nvGraphicFramePr>
        <p:xfrm>
          <a:off x="4633870" y="2597531"/>
          <a:ext cx="863600" cy="254000"/>
        </p:xfrm>
        <a:graphic>
          <a:graphicData uri="http://schemas.openxmlformats.org/presentationml/2006/ole">
            <mc:AlternateContent xmlns:mc="http://schemas.openxmlformats.org/markup-compatibility/2006">
              <mc:Choice xmlns:v="urn:schemas-microsoft-com:vml" Requires="v">
                <p:oleObj name="Equation" r:id="rId5" imgW="863280" imgH="253800" progId="Equation.DSMT4">
                  <p:embed/>
                </p:oleObj>
              </mc:Choice>
              <mc:Fallback>
                <p:oleObj name="Equation" r:id="rId5" imgW="86328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3870" y="2597531"/>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10" name="Object 6">
            <a:extLst>
              <a:ext uri="{FF2B5EF4-FFF2-40B4-BE49-F238E27FC236}">
                <a16:creationId xmlns:a16="http://schemas.microsoft.com/office/drawing/2014/main" id="{EACBEF17-834C-4ADF-8B4D-B4A1546A3C53}"/>
              </a:ext>
            </a:extLst>
          </p:cNvPr>
          <p:cNvGraphicFramePr>
            <a:graphicFrameLocks noChangeAspect="1"/>
          </p:cNvGraphicFramePr>
          <p:nvPr>
            <p:extLst>
              <p:ext uri="{D42A27DB-BD31-4B8C-83A1-F6EECF244321}">
                <p14:modId xmlns:p14="http://schemas.microsoft.com/office/powerpoint/2010/main" val="973130218"/>
              </p:ext>
            </p:extLst>
          </p:nvPr>
        </p:nvGraphicFramePr>
        <p:xfrm>
          <a:off x="2362200" y="2955998"/>
          <a:ext cx="825500" cy="330200"/>
        </p:xfrm>
        <a:graphic>
          <a:graphicData uri="http://schemas.openxmlformats.org/presentationml/2006/ole">
            <mc:AlternateContent xmlns:mc="http://schemas.openxmlformats.org/markup-compatibility/2006">
              <mc:Choice xmlns:v="urn:schemas-microsoft-com:vml" Requires="v">
                <p:oleObj name="Equation" r:id="rId7" imgW="825480" imgH="330120" progId="Equation.DSMT4">
                  <p:embed/>
                </p:oleObj>
              </mc:Choice>
              <mc:Fallback>
                <p:oleObj name="Equation" r:id="rId7" imgW="825480" imgH="33012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955998"/>
                        <a:ext cx="825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11" name="Object 7">
            <a:extLst>
              <a:ext uri="{FF2B5EF4-FFF2-40B4-BE49-F238E27FC236}">
                <a16:creationId xmlns:a16="http://schemas.microsoft.com/office/drawing/2014/main" id="{26AABF50-84F4-4353-B7D2-23264CC56265}"/>
              </a:ext>
            </a:extLst>
          </p:cNvPr>
          <p:cNvGraphicFramePr>
            <a:graphicFrameLocks noChangeAspect="1"/>
          </p:cNvGraphicFramePr>
          <p:nvPr>
            <p:extLst>
              <p:ext uri="{D42A27DB-BD31-4B8C-83A1-F6EECF244321}">
                <p14:modId xmlns:p14="http://schemas.microsoft.com/office/powerpoint/2010/main" val="1871782255"/>
              </p:ext>
            </p:extLst>
          </p:nvPr>
        </p:nvGraphicFramePr>
        <p:xfrm>
          <a:off x="3779108" y="3451746"/>
          <a:ext cx="914400" cy="330200"/>
        </p:xfrm>
        <a:graphic>
          <a:graphicData uri="http://schemas.openxmlformats.org/presentationml/2006/ole">
            <mc:AlternateContent xmlns:mc="http://schemas.openxmlformats.org/markup-compatibility/2006">
              <mc:Choice xmlns:v="urn:schemas-microsoft-com:vml" Requires="v">
                <p:oleObj name="Equation" r:id="rId9" imgW="914400" imgH="330120" progId="Equation.DSMT4">
                  <p:embed/>
                </p:oleObj>
              </mc:Choice>
              <mc:Fallback>
                <p:oleObj name="Equation" r:id="rId9" imgW="914400" imgH="33012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108" y="3451746"/>
                        <a:ext cx="9144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12" name="Object 8">
            <a:extLst>
              <a:ext uri="{FF2B5EF4-FFF2-40B4-BE49-F238E27FC236}">
                <a16:creationId xmlns:a16="http://schemas.microsoft.com/office/drawing/2014/main" id="{78022CF3-90A1-4B5F-814A-7C5A6F7DE998}"/>
              </a:ext>
            </a:extLst>
          </p:cNvPr>
          <p:cNvGraphicFramePr>
            <a:graphicFrameLocks noChangeAspect="1"/>
          </p:cNvGraphicFramePr>
          <p:nvPr>
            <p:extLst>
              <p:ext uri="{D42A27DB-BD31-4B8C-83A1-F6EECF244321}">
                <p14:modId xmlns:p14="http://schemas.microsoft.com/office/powerpoint/2010/main" val="1254370270"/>
              </p:ext>
            </p:extLst>
          </p:nvPr>
        </p:nvGraphicFramePr>
        <p:xfrm>
          <a:off x="234950" y="4596480"/>
          <a:ext cx="8756650" cy="837385"/>
        </p:xfrm>
        <a:graphic>
          <a:graphicData uri="http://schemas.openxmlformats.org/presentationml/2006/ole">
            <mc:AlternateContent xmlns:mc="http://schemas.openxmlformats.org/markup-compatibility/2006">
              <mc:Choice xmlns:v="urn:schemas-microsoft-com:vml" Requires="v">
                <p:oleObj name="Equation" r:id="rId11" imgW="9296400" imgH="889000" progId="Equation.3">
                  <p:embed/>
                </p:oleObj>
              </mc:Choice>
              <mc:Fallback>
                <p:oleObj name="Equation" r:id="rId11" imgW="9296400" imgH="889000" progId="Equation.3">
                  <p:embed/>
                  <p:pic>
                    <p:nvPicPr>
                      <p:cNvPr id="0" name="Object 8"/>
                      <p:cNvPicPr>
                        <a:picLocks noChangeAspect="1" noChangeArrowheads="1"/>
                      </p:cNvPicPr>
                      <p:nvPr/>
                    </p:nvPicPr>
                    <p:blipFill>
                      <a:blip r:embed="rId12"/>
                      <a:srcRect/>
                      <a:stretch>
                        <a:fillRect/>
                      </a:stretch>
                    </p:blipFill>
                    <p:spPr bwMode="auto">
                      <a:xfrm>
                        <a:off x="234950" y="4596480"/>
                        <a:ext cx="8756650" cy="837385"/>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12</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6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15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15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15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15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15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150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15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a:extLst>
              <a:ext uri="{FF2B5EF4-FFF2-40B4-BE49-F238E27FC236}">
                <a16:creationId xmlns:a16="http://schemas.microsoft.com/office/drawing/2014/main" id="{91CDBE0C-1850-4729-9347-8D51AB2C4060}"/>
              </a:ext>
            </a:extLst>
          </p:cNvPr>
          <p:cNvSpPr>
            <a:spLocks noGrp="1" noChangeArrowheads="1"/>
          </p:cNvSpPr>
          <p:nvPr>
            <p:ph type="title"/>
          </p:nvPr>
        </p:nvSpPr>
        <p:spPr/>
        <p:txBody>
          <a:bodyPr/>
          <a:lstStyle/>
          <a:p>
            <a:r>
              <a:rPr lang="el-GR" altLang="en-US" dirty="0"/>
              <a:t>ΠΟΛΛΑΠΛΑΣΙΑΣΜ’ΟΣ ΠΙΝΆΚΩΝ</a:t>
            </a:r>
            <a:endParaRPr lang="en-US" altLang="en-US" dirty="0"/>
          </a:p>
        </p:txBody>
      </p:sp>
      <p:sp>
        <p:nvSpPr>
          <p:cNvPr id="662531" name="Rectangle 3">
            <a:extLst>
              <a:ext uri="{FF2B5EF4-FFF2-40B4-BE49-F238E27FC236}">
                <a16:creationId xmlns:a16="http://schemas.microsoft.com/office/drawing/2014/main" id="{68874F6C-322B-445F-8507-F367EFC7EEB1}"/>
              </a:ext>
            </a:extLst>
          </p:cNvPr>
          <p:cNvSpPr>
            <a:spLocks noGrp="1" noChangeArrowheads="1"/>
          </p:cNvSpPr>
          <p:nvPr>
            <p:ph type="body" idx="1"/>
          </p:nvPr>
        </p:nvSpPr>
        <p:spPr>
          <a:xfrm>
            <a:off x="457200" y="1143000"/>
            <a:ext cx="8229600" cy="5410200"/>
          </a:xfrm>
        </p:spPr>
        <p:txBody>
          <a:bodyPr/>
          <a:lstStyle/>
          <a:p>
            <a:r>
              <a:rPr lang="el-GR" altLang="en-US" sz="2800" b="1" dirty="0"/>
              <a:t>Παράδειγμα</a:t>
            </a:r>
            <a:r>
              <a:rPr lang="en-US" altLang="en-US" sz="2800" b="1" dirty="0"/>
              <a:t> 2:</a:t>
            </a:r>
            <a:r>
              <a:rPr lang="en-US" altLang="en-US" sz="2800" dirty="0"/>
              <a:t> </a:t>
            </a:r>
            <a:r>
              <a:rPr lang="el-GR" altLang="en-US" sz="2800" dirty="0"/>
              <a:t>Υπολογίστε τον </a:t>
            </a:r>
            <a:r>
              <a:rPr lang="en-US" altLang="en-US" sz="2800" dirty="0"/>
              <a:t> </a:t>
            </a:r>
            <a:r>
              <a:rPr lang="en-US" altLang="en-US" sz="2800" i="1" dirty="0"/>
              <a:t>AB</a:t>
            </a:r>
            <a:r>
              <a:rPr lang="en-US" altLang="en-US" sz="2800" dirty="0"/>
              <a:t>, </a:t>
            </a:r>
            <a:r>
              <a:rPr lang="en-US" altLang="en-US" sz="2800" dirty="0" err="1"/>
              <a:t>ό</a:t>
            </a:r>
            <a:r>
              <a:rPr lang="el-GR" altLang="en-US" sz="2800" dirty="0"/>
              <a:t>που</a:t>
            </a:r>
            <a:endParaRPr lang="en-US" altLang="en-US" sz="2800" dirty="0"/>
          </a:p>
          <a:p>
            <a:endParaRPr lang="en-US" altLang="en-US" sz="2800" dirty="0"/>
          </a:p>
          <a:p>
            <a:pPr>
              <a:buFont typeface="Wingdings" panose="05000000000000000000" pitchFamily="2" charset="2"/>
              <a:buNone/>
            </a:pPr>
            <a:r>
              <a:rPr lang="en-US" altLang="en-US" sz="2800" dirty="0"/>
              <a:t>                                  </a:t>
            </a:r>
            <a:r>
              <a:rPr lang="el-GR" altLang="en-US" sz="2800" dirty="0"/>
              <a:t>                                   </a:t>
            </a:r>
            <a:r>
              <a:rPr lang="en-US" altLang="en-US" sz="2800" dirty="0"/>
              <a:t>.</a:t>
            </a:r>
          </a:p>
          <a:p>
            <a:pPr>
              <a:buFont typeface="Wingdings" panose="05000000000000000000" pitchFamily="2" charset="2"/>
              <a:buNone/>
            </a:pPr>
            <a:endParaRPr lang="en-US" altLang="en-US" sz="2800" dirty="0"/>
          </a:p>
          <a:p>
            <a:endParaRPr lang="en-US" altLang="en-US" sz="2800" b="1" dirty="0"/>
          </a:p>
          <a:p>
            <a:r>
              <a:rPr lang="el-GR" altLang="en-US" sz="2800" b="1" dirty="0"/>
              <a:t>Λύση</a:t>
            </a:r>
            <a:r>
              <a:rPr lang="en-US" altLang="en-US" sz="2800" b="1" dirty="0"/>
              <a:t>:</a:t>
            </a:r>
            <a:r>
              <a:rPr lang="en-US" altLang="en-US" sz="2800" dirty="0"/>
              <a:t> </a:t>
            </a:r>
            <a:r>
              <a:rPr lang="el-GR" altLang="en-US" sz="2800" dirty="0"/>
              <a:t>Δείτε</a:t>
            </a:r>
            <a:r>
              <a:rPr lang="en-US" altLang="en-US" sz="2800" dirty="0"/>
              <a:t> </a:t>
            </a:r>
            <a:r>
              <a:rPr lang="el-GR" altLang="en-US" sz="2800" dirty="0"/>
              <a:t> </a:t>
            </a:r>
            <a:r>
              <a:rPr lang="en-US" altLang="en-US" sz="2800" dirty="0"/>
              <a:t>                               </a:t>
            </a:r>
            <a:r>
              <a:rPr lang="el-GR" altLang="en-US" sz="2800" dirty="0"/>
              <a:t>      </a:t>
            </a:r>
            <a:r>
              <a:rPr lang="en-US" altLang="en-US" sz="2800" dirty="0"/>
              <a:t>, </a:t>
            </a:r>
            <a:r>
              <a:rPr lang="el-GR" altLang="en-US" sz="2800" dirty="0"/>
              <a:t>και</a:t>
            </a:r>
            <a:r>
              <a:rPr lang="en-US" altLang="en-US" sz="2800" dirty="0"/>
              <a:t> </a:t>
            </a:r>
            <a:r>
              <a:rPr lang="el-GR" altLang="en-US" sz="2800" dirty="0"/>
              <a:t>υπολογίστε</a:t>
            </a:r>
            <a:r>
              <a:rPr lang="en-US" altLang="en-US" sz="2800" dirty="0"/>
              <a:t>: </a:t>
            </a:r>
          </a:p>
          <a:p>
            <a:pPr marL="0" indent="0">
              <a:buNone/>
            </a:pPr>
            <a:endParaRPr lang="en-US" altLang="en-US" sz="2800" dirty="0"/>
          </a:p>
          <a:p>
            <a:pPr>
              <a:buFont typeface="Wingdings" panose="05000000000000000000" pitchFamily="2" charset="2"/>
              <a:buNone/>
            </a:pPr>
            <a:endParaRPr lang="en-US" altLang="en-US" sz="2800" dirty="0"/>
          </a:p>
          <a:p>
            <a:pPr>
              <a:buFont typeface="Wingdings" panose="05000000000000000000" pitchFamily="2" charset="2"/>
              <a:buNone/>
            </a:pPr>
            <a:endParaRPr lang="en-US" altLang="en-US" sz="2800" dirty="0"/>
          </a:p>
        </p:txBody>
      </p:sp>
      <p:graphicFrame>
        <p:nvGraphicFramePr>
          <p:cNvPr id="662532" name="Object 4">
            <a:extLst>
              <a:ext uri="{FF2B5EF4-FFF2-40B4-BE49-F238E27FC236}">
                <a16:creationId xmlns:a16="http://schemas.microsoft.com/office/drawing/2014/main" id="{A1F9104B-974A-41A1-ADBC-102F35D85FCB}"/>
              </a:ext>
            </a:extLst>
          </p:cNvPr>
          <p:cNvGraphicFramePr>
            <a:graphicFrameLocks noChangeAspect="1"/>
          </p:cNvGraphicFramePr>
          <p:nvPr>
            <p:extLst>
              <p:ext uri="{D42A27DB-BD31-4B8C-83A1-F6EECF244321}">
                <p14:modId xmlns:p14="http://schemas.microsoft.com/office/powerpoint/2010/main" val="4288023184"/>
              </p:ext>
            </p:extLst>
          </p:nvPr>
        </p:nvGraphicFramePr>
        <p:xfrm>
          <a:off x="1295400" y="1852417"/>
          <a:ext cx="2070100" cy="1143000"/>
        </p:xfrm>
        <a:graphic>
          <a:graphicData uri="http://schemas.openxmlformats.org/presentationml/2006/ole">
            <mc:AlternateContent xmlns:mc="http://schemas.openxmlformats.org/markup-compatibility/2006">
              <mc:Choice xmlns:v="urn:schemas-microsoft-com:vml" Requires="v">
                <p:oleObj name="Equation" r:id="rId3" imgW="2070000" imgH="1143000" progId="Equation.DSMT4">
                  <p:embed/>
                </p:oleObj>
              </mc:Choice>
              <mc:Fallback>
                <p:oleObj name="Equation" r:id="rId3" imgW="2070000" imgH="1143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52417"/>
                        <a:ext cx="20701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2533" name="Object 5">
            <a:extLst>
              <a:ext uri="{FF2B5EF4-FFF2-40B4-BE49-F238E27FC236}">
                <a16:creationId xmlns:a16="http://schemas.microsoft.com/office/drawing/2014/main" id="{51E29F5A-6AE4-4189-8D0E-30E59E902310}"/>
              </a:ext>
            </a:extLst>
          </p:cNvPr>
          <p:cNvGraphicFramePr>
            <a:graphicFrameLocks noChangeAspect="1"/>
          </p:cNvGraphicFramePr>
          <p:nvPr>
            <p:extLst>
              <p:ext uri="{D42A27DB-BD31-4B8C-83A1-F6EECF244321}">
                <p14:modId xmlns:p14="http://schemas.microsoft.com/office/powerpoint/2010/main" val="2325560511"/>
              </p:ext>
            </p:extLst>
          </p:nvPr>
        </p:nvGraphicFramePr>
        <p:xfrm>
          <a:off x="3873500" y="1852417"/>
          <a:ext cx="2667000" cy="1143000"/>
        </p:xfrm>
        <a:graphic>
          <a:graphicData uri="http://schemas.openxmlformats.org/presentationml/2006/ole">
            <mc:AlternateContent xmlns:mc="http://schemas.openxmlformats.org/markup-compatibility/2006">
              <mc:Choice xmlns:v="urn:schemas-microsoft-com:vml" Requires="v">
                <p:oleObj name="Equation" r:id="rId5" imgW="2666880" imgH="1143000" progId="Equation.DSMT4">
                  <p:embed/>
                </p:oleObj>
              </mc:Choice>
              <mc:Fallback>
                <p:oleObj name="Equation" r:id="rId5" imgW="2666880" imgH="1143000" progId="Equation.DSMT4">
                  <p:embed/>
                  <p:pic>
                    <p:nvPicPr>
                      <p:cNvPr id="0" name="Object 5"/>
                      <p:cNvPicPr>
                        <a:picLocks noChangeAspect="1" noChangeArrowheads="1"/>
                      </p:cNvPicPr>
                      <p:nvPr/>
                    </p:nvPicPr>
                    <p:blipFill>
                      <a:blip r:embed="rId6"/>
                      <a:srcRect/>
                      <a:stretch>
                        <a:fillRect/>
                      </a:stretch>
                    </p:blipFill>
                    <p:spPr bwMode="auto">
                      <a:xfrm>
                        <a:off x="3873500" y="1852417"/>
                        <a:ext cx="2667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2534" name="Object 6">
            <a:extLst>
              <a:ext uri="{FF2B5EF4-FFF2-40B4-BE49-F238E27FC236}">
                <a16:creationId xmlns:a16="http://schemas.microsoft.com/office/drawing/2014/main" id="{A44520A3-3919-47AF-9ED8-1AE224671310}"/>
              </a:ext>
            </a:extLst>
          </p:cNvPr>
          <p:cNvGraphicFramePr>
            <a:graphicFrameLocks noChangeAspect="1"/>
          </p:cNvGraphicFramePr>
          <p:nvPr>
            <p:extLst>
              <p:ext uri="{D42A27DB-BD31-4B8C-83A1-F6EECF244321}">
                <p14:modId xmlns:p14="http://schemas.microsoft.com/office/powerpoint/2010/main" val="2040343287"/>
              </p:ext>
            </p:extLst>
          </p:nvPr>
        </p:nvGraphicFramePr>
        <p:xfrm>
          <a:off x="2743200" y="3581400"/>
          <a:ext cx="3340100" cy="838200"/>
        </p:xfrm>
        <a:graphic>
          <a:graphicData uri="http://schemas.openxmlformats.org/presentationml/2006/ole">
            <mc:AlternateContent xmlns:mc="http://schemas.openxmlformats.org/markup-compatibility/2006">
              <mc:Choice xmlns:v="urn:schemas-microsoft-com:vml" Requires="v">
                <p:oleObj name="Equation" r:id="rId7" imgW="3340100" imgH="838200" progId="Equation.3">
                  <p:embed/>
                </p:oleObj>
              </mc:Choice>
              <mc:Fallback>
                <p:oleObj name="Equation" r:id="rId7" imgW="3340100" imgH="838200" progId="Equation.3">
                  <p:embed/>
                  <p:pic>
                    <p:nvPicPr>
                      <p:cNvPr id="0" name="Object 6"/>
                      <p:cNvPicPr>
                        <a:picLocks noChangeAspect="1" noChangeArrowheads="1"/>
                      </p:cNvPicPr>
                      <p:nvPr/>
                    </p:nvPicPr>
                    <p:blipFill>
                      <a:blip r:embed="rId8"/>
                      <a:srcRect/>
                      <a:stretch>
                        <a:fillRect/>
                      </a:stretch>
                    </p:blipFill>
                    <p:spPr bwMode="auto">
                      <a:xfrm>
                        <a:off x="2743200" y="3581400"/>
                        <a:ext cx="3340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13</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25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2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25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2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63" name="Rectangle 11">
            <a:extLst>
              <a:ext uri="{FF2B5EF4-FFF2-40B4-BE49-F238E27FC236}">
                <a16:creationId xmlns:a16="http://schemas.microsoft.com/office/drawing/2014/main" id="{15246516-2D33-4FC4-82DF-FEC1DAE96C63}"/>
              </a:ext>
            </a:extLst>
          </p:cNvPr>
          <p:cNvSpPr>
            <a:spLocks noGrp="1" noChangeArrowheads="1"/>
          </p:cNvSpPr>
          <p:nvPr>
            <p:ph type="title"/>
          </p:nvPr>
        </p:nvSpPr>
        <p:spPr/>
        <p:txBody>
          <a:bodyPr/>
          <a:lstStyle/>
          <a:p>
            <a:r>
              <a:rPr lang="el-GR" altLang="en-US" dirty="0"/>
              <a:t>ΠΟΛΛΑΠΛΑΣΙΑΣΜ’ΟΣ ΠΙΝΆΚΩΝ</a:t>
            </a:r>
            <a:endParaRPr lang="en-US" altLang="en-US" dirty="0"/>
          </a:p>
        </p:txBody>
      </p:sp>
      <p:sp>
        <p:nvSpPr>
          <p:cNvPr id="663564" name="Rectangle 12">
            <a:extLst>
              <a:ext uri="{FF2B5EF4-FFF2-40B4-BE49-F238E27FC236}">
                <a16:creationId xmlns:a16="http://schemas.microsoft.com/office/drawing/2014/main" id="{5D2EEBBE-A15F-48D1-A89C-24FBA806CDAB}"/>
              </a:ext>
            </a:extLst>
          </p:cNvPr>
          <p:cNvSpPr>
            <a:spLocks noGrp="1" noChangeArrowheads="1"/>
          </p:cNvSpPr>
          <p:nvPr>
            <p:ph type="body" idx="1"/>
          </p:nvPr>
        </p:nvSpPr>
        <p:spPr>
          <a:xfrm>
            <a:off x="0" y="1066800"/>
            <a:ext cx="9296400" cy="5486400"/>
          </a:xfrm>
        </p:spPr>
        <p:txBody>
          <a:bodyPr/>
          <a:lstStyle/>
          <a:p>
            <a:endParaRPr lang="en-US" altLang="en-US" sz="2800" dirty="0"/>
          </a:p>
          <a:p>
            <a:pPr>
              <a:buFont typeface="Wingdings" panose="05000000000000000000" pitchFamily="2" charset="2"/>
              <a:buNone/>
            </a:pPr>
            <a:r>
              <a:rPr lang="en-US" altLang="en-US" sz="2800" dirty="0"/>
              <a:t>                               ,                                   ,</a:t>
            </a:r>
          </a:p>
          <a:p>
            <a:pPr>
              <a:buFont typeface="Wingdings" panose="05000000000000000000" pitchFamily="2" charset="2"/>
              <a:buNone/>
            </a:pPr>
            <a:endParaRPr lang="en-US" altLang="en-US" sz="2800" dirty="0"/>
          </a:p>
          <a:p>
            <a:pPr>
              <a:buFont typeface="Wingdings" panose="05000000000000000000" pitchFamily="2" charset="2"/>
              <a:buNone/>
            </a:pPr>
            <a:endParaRPr lang="en-US" altLang="en-US" sz="2800" dirty="0"/>
          </a:p>
          <a:p>
            <a:pPr>
              <a:buFont typeface="Wingdings" panose="05000000000000000000" pitchFamily="2" charset="2"/>
              <a:buNone/>
            </a:pPr>
            <a:endParaRPr lang="en-US" altLang="en-US" sz="2800" dirty="0"/>
          </a:p>
          <a:p>
            <a:pPr>
              <a:buFont typeface="Wingdings" panose="05000000000000000000" pitchFamily="2" charset="2"/>
              <a:buNone/>
            </a:pPr>
            <a:endParaRPr lang="en-US" altLang="en-US" sz="2800" dirty="0"/>
          </a:p>
          <a:p>
            <a:r>
              <a:rPr lang="el-GR" altLang="en-US" sz="2800" dirty="0"/>
              <a:t>Τότε</a:t>
            </a:r>
            <a:r>
              <a:rPr lang="en-US" altLang="en-US" sz="2800" dirty="0"/>
              <a:t>  </a:t>
            </a:r>
          </a:p>
        </p:txBody>
      </p:sp>
      <p:graphicFrame>
        <p:nvGraphicFramePr>
          <p:cNvPr id="663556" name="Object 4">
            <a:extLst>
              <a:ext uri="{FF2B5EF4-FFF2-40B4-BE49-F238E27FC236}">
                <a16:creationId xmlns:a16="http://schemas.microsoft.com/office/drawing/2014/main" id="{62174D8B-7C94-40EC-806C-82A0369E74A0}"/>
              </a:ext>
            </a:extLst>
          </p:cNvPr>
          <p:cNvGraphicFramePr>
            <a:graphicFrameLocks noGrp="1" noChangeAspect="1"/>
          </p:cNvGraphicFramePr>
          <p:nvPr>
            <p:ph sz="half" idx="4294967295"/>
            <p:extLst>
              <p:ext uri="{D42A27DB-BD31-4B8C-83A1-F6EECF244321}">
                <p14:modId xmlns:p14="http://schemas.microsoft.com/office/powerpoint/2010/main" val="4127659066"/>
              </p:ext>
            </p:extLst>
          </p:nvPr>
        </p:nvGraphicFramePr>
        <p:xfrm>
          <a:off x="0" y="1417638"/>
          <a:ext cx="2819400" cy="1882775"/>
        </p:xfrm>
        <a:graphic>
          <a:graphicData uri="http://schemas.openxmlformats.org/presentationml/2006/ole">
            <mc:AlternateContent xmlns:mc="http://schemas.openxmlformats.org/markup-compatibility/2006">
              <mc:Choice xmlns:v="urn:schemas-microsoft-com:vml" Requires="v">
                <p:oleObj name="Equation" r:id="rId3" imgW="3860800" imgH="2578100" progId="Equation.3">
                  <p:embed/>
                </p:oleObj>
              </mc:Choice>
              <mc:Fallback>
                <p:oleObj name="Equation" r:id="rId3" imgW="3860800" imgH="2578100" progId="Equation.3">
                  <p:embed/>
                  <p:pic>
                    <p:nvPicPr>
                      <p:cNvPr id="0" name="Object 4"/>
                      <p:cNvPicPr>
                        <a:picLocks noChangeAspect="1" noChangeArrowheads="1"/>
                      </p:cNvPicPr>
                      <p:nvPr/>
                    </p:nvPicPr>
                    <p:blipFill>
                      <a:blip r:embed="rId4"/>
                      <a:srcRect/>
                      <a:stretch>
                        <a:fillRect/>
                      </a:stretch>
                    </p:blipFill>
                    <p:spPr bwMode="auto">
                      <a:xfrm>
                        <a:off x="0" y="1417638"/>
                        <a:ext cx="2819400" cy="188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3559" name="Object 7">
            <a:extLst>
              <a:ext uri="{FF2B5EF4-FFF2-40B4-BE49-F238E27FC236}">
                <a16:creationId xmlns:a16="http://schemas.microsoft.com/office/drawing/2014/main" id="{B188AADE-3A7E-491B-B08F-5F5B533CF0E3}"/>
              </a:ext>
            </a:extLst>
          </p:cNvPr>
          <p:cNvGraphicFramePr>
            <a:graphicFrameLocks noGrp="1" noChangeAspect="1"/>
          </p:cNvGraphicFramePr>
          <p:nvPr>
            <p:ph sz="half" idx="4294967295"/>
            <p:extLst>
              <p:ext uri="{D42A27DB-BD31-4B8C-83A1-F6EECF244321}">
                <p14:modId xmlns:p14="http://schemas.microsoft.com/office/powerpoint/2010/main" val="3871626271"/>
              </p:ext>
            </p:extLst>
          </p:nvPr>
        </p:nvGraphicFramePr>
        <p:xfrm>
          <a:off x="2971800" y="1447800"/>
          <a:ext cx="3048000" cy="1903413"/>
        </p:xfrm>
        <a:graphic>
          <a:graphicData uri="http://schemas.openxmlformats.org/presentationml/2006/ole">
            <mc:AlternateContent xmlns:mc="http://schemas.openxmlformats.org/markup-compatibility/2006">
              <mc:Choice xmlns:v="urn:schemas-microsoft-com:vml" Requires="v">
                <p:oleObj name="Equation" r:id="rId5" imgW="4127500" imgH="2578100" progId="Equation.3">
                  <p:embed/>
                </p:oleObj>
              </mc:Choice>
              <mc:Fallback>
                <p:oleObj name="Equation" r:id="rId5" imgW="4127500" imgH="2578100" progId="Equation.3">
                  <p:embed/>
                  <p:pic>
                    <p:nvPicPr>
                      <p:cNvPr id="0" name="Object 7"/>
                      <p:cNvPicPr>
                        <a:picLocks noChangeAspect="1" noChangeArrowheads="1"/>
                      </p:cNvPicPr>
                      <p:nvPr/>
                    </p:nvPicPr>
                    <p:blipFill>
                      <a:blip r:embed="rId6"/>
                      <a:srcRect/>
                      <a:stretch>
                        <a:fillRect/>
                      </a:stretch>
                    </p:blipFill>
                    <p:spPr bwMode="auto">
                      <a:xfrm>
                        <a:off x="2971800" y="1447800"/>
                        <a:ext cx="3048000"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3562" name="Object 10">
            <a:extLst>
              <a:ext uri="{FF2B5EF4-FFF2-40B4-BE49-F238E27FC236}">
                <a16:creationId xmlns:a16="http://schemas.microsoft.com/office/drawing/2014/main" id="{0D45F819-2516-4747-8F59-9FE77763A7CE}"/>
              </a:ext>
            </a:extLst>
          </p:cNvPr>
          <p:cNvGraphicFramePr>
            <a:graphicFrameLocks noChangeAspect="1"/>
          </p:cNvGraphicFramePr>
          <p:nvPr>
            <p:extLst>
              <p:ext uri="{D42A27DB-BD31-4B8C-83A1-F6EECF244321}">
                <p14:modId xmlns:p14="http://schemas.microsoft.com/office/powerpoint/2010/main" val="4113544420"/>
              </p:ext>
            </p:extLst>
          </p:nvPr>
        </p:nvGraphicFramePr>
        <p:xfrm>
          <a:off x="6172200" y="1447800"/>
          <a:ext cx="2895600" cy="1926362"/>
        </p:xfrm>
        <a:graphic>
          <a:graphicData uri="http://schemas.openxmlformats.org/presentationml/2006/ole">
            <mc:AlternateContent xmlns:mc="http://schemas.openxmlformats.org/markup-compatibility/2006">
              <mc:Choice xmlns:v="urn:schemas-microsoft-com:vml" Requires="v">
                <p:oleObj name="Equation" r:id="rId7" imgW="3873500" imgH="2578100" progId="Equation.3">
                  <p:embed/>
                </p:oleObj>
              </mc:Choice>
              <mc:Fallback>
                <p:oleObj name="Equation" r:id="rId7" imgW="3873500" imgH="2578100" progId="Equation.3">
                  <p:embed/>
                  <p:pic>
                    <p:nvPicPr>
                      <p:cNvPr id="0" name="Object 10"/>
                      <p:cNvPicPr>
                        <a:picLocks noChangeAspect="1" noChangeArrowheads="1"/>
                      </p:cNvPicPr>
                      <p:nvPr/>
                    </p:nvPicPr>
                    <p:blipFill>
                      <a:blip r:embed="rId8"/>
                      <a:srcRect/>
                      <a:stretch>
                        <a:fillRect/>
                      </a:stretch>
                    </p:blipFill>
                    <p:spPr bwMode="auto">
                      <a:xfrm>
                        <a:off x="6172200" y="1447800"/>
                        <a:ext cx="2895600" cy="1926362"/>
                      </a:xfrm>
                      <a:prstGeom prst="rect">
                        <a:avLst/>
                      </a:prstGeom>
                      <a:noFill/>
                      <a:ln>
                        <a:noFill/>
                      </a:ln>
                      <a:effectLst/>
                    </p:spPr>
                  </p:pic>
                </p:oleObj>
              </mc:Fallback>
            </mc:AlternateContent>
          </a:graphicData>
        </a:graphic>
      </p:graphicFrame>
      <p:sp>
        <p:nvSpPr>
          <p:cNvPr id="663565" name="Line 13">
            <a:extLst>
              <a:ext uri="{FF2B5EF4-FFF2-40B4-BE49-F238E27FC236}">
                <a16:creationId xmlns:a16="http://schemas.microsoft.com/office/drawing/2014/main" id="{4FEF5CD8-9A48-4FC9-ABF3-6EB8B2137F08}"/>
              </a:ext>
            </a:extLst>
          </p:cNvPr>
          <p:cNvSpPr>
            <a:spLocks noChangeShapeType="1"/>
          </p:cNvSpPr>
          <p:nvPr/>
        </p:nvSpPr>
        <p:spPr bwMode="auto">
          <a:xfrm>
            <a:off x="6096000" y="3733800"/>
            <a:ext cx="0" cy="685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6" name="Line 14">
            <a:extLst>
              <a:ext uri="{FF2B5EF4-FFF2-40B4-BE49-F238E27FC236}">
                <a16:creationId xmlns:a16="http://schemas.microsoft.com/office/drawing/2014/main" id="{2E0832F9-63D1-473C-99E1-6933B32B0237}"/>
              </a:ext>
            </a:extLst>
          </p:cNvPr>
          <p:cNvSpPr>
            <a:spLocks noChangeShapeType="1"/>
          </p:cNvSpPr>
          <p:nvPr/>
        </p:nvSpPr>
        <p:spPr bwMode="auto">
          <a:xfrm>
            <a:off x="5257800" y="3886200"/>
            <a:ext cx="0" cy="5334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7" name="Line 15">
            <a:extLst>
              <a:ext uri="{FF2B5EF4-FFF2-40B4-BE49-F238E27FC236}">
                <a16:creationId xmlns:a16="http://schemas.microsoft.com/office/drawing/2014/main" id="{834AAD4D-EC59-47B0-9BDC-DABAC827DA58}"/>
              </a:ext>
            </a:extLst>
          </p:cNvPr>
          <p:cNvSpPr>
            <a:spLocks noChangeShapeType="1"/>
          </p:cNvSpPr>
          <p:nvPr/>
        </p:nvSpPr>
        <p:spPr bwMode="auto">
          <a:xfrm>
            <a:off x="6858000" y="3886200"/>
            <a:ext cx="0" cy="5334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0" name="Line 18">
            <a:extLst>
              <a:ext uri="{FF2B5EF4-FFF2-40B4-BE49-F238E27FC236}">
                <a16:creationId xmlns:a16="http://schemas.microsoft.com/office/drawing/2014/main" id="{4D6ABF28-CA04-4E4F-B37D-772103CFDDAA}"/>
              </a:ext>
            </a:extLst>
          </p:cNvPr>
          <p:cNvSpPr>
            <a:spLocks noChangeShapeType="1"/>
          </p:cNvSpPr>
          <p:nvPr/>
        </p:nvSpPr>
        <p:spPr bwMode="auto">
          <a:xfrm flipH="1">
            <a:off x="1371600" y="3886200"/>
            <a:ext cx="38862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1" name="Line 19">
            <a:extLst>
              <a:ext uri="{FF2B5EF4-FFF2-40B4-BE49-F238E27FC236}">
                <a16:creationId xmlns:a16="http://schemas.microsoft.com/office/drawing/2014/main" id="{22735C4B-B7E2-440C-9340-63D8ADD98DE9}"/>
              </a:ext>
            </a:extLst>
          </p:cNvPr>
          <p:cNvSpPr>
            <a:spLocks noChangeShapeType="1"/>
          </p:cNvSpPr>
          <p:nvPr/>
        </p:nvSpPr>
        <p:spPr bwMode="auto">
          <a:xfrm flipV="1">
            <a:off x="1371600" y="35052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2" name="Line 20">
            <a:extLst>
              <a:ext uri="{FF2B5EF4-FFF2-40B4-BE49-F238E27FC236}">
                <a16:creationId xmlns:a16="http://schemas.microsoft.com/office/drawing/2014/main" id="{8A7EB0C2-49EF-4FCE-9C86-7F0D42D81885}"/>
              </a:ext>
            </a:extLst>
          </p:cNvPr>
          <p:cNvSpPr>
            <a:spLocks noChangeShapeType="1"/>
          </p:cNvSpPr>
          <p:nvPr/>
        </p:nvSpPr>
        <p:spPr bwMode="auto">
          <a:xfrm>
            <a:off x="6858000" y="3886200"/>
            <a:ext cx="762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3" name="Line 21">
            <a:extLst>
              <a:ext uri="{FF2B5EF4-FFF2-40B4-BE49-F238E27FC236}">
                <a16:creationId xmlns:a16="http://schemas.microsoft.com/office/drawing/2014/main" id="{BFA750FB-97A6-4524-A837-B81D5DD8C4CA}"/>
              </a:ext>
            </a:extLst>
          </p:cNvPr>
          <p:cNvSpPr>
            <a:spLocks noChangeShapeType="1"/>
          </p:cNvSpPr>
          <p:nvPr/>
        </p:nvSpPr>
        <p:spPr bwMode="auto">
          <a:xfrm flipV="1">
            <a:off x="7620000" y="3581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63574" name="Object 22">
            <a:extLst>
              <a:ext uri="{FF2B5EF4-FFF2-40B4-BE49-F238E27FC236}">
                <a16:creationId xmlns:a16="http://schemas.microsoft.com/office/drawing/2014/main" id="{AD0C5273-38B3-47F7-8DA5-9EDF52262ECC}"/>
              </a:ext>
            </a:extLst>
          </p:cNvPr>
          <p:cNvGraphicFramePr>
            <a:graphicFrameLocks noChangeAspect="1"/>
          </p:cNvGraphicFramePr>
          <p:nvPr>
            <p:extLst>
              <p:ext uri="{D42A27DB-BD31-4B8C-83A1-F6EECF244321}">
                <p14:modId xmlns:p14="http://schemas.microsoft.com/office/powerpoint/2010/main" val="2496352538"/>
              </p:ext>
            </p:extLst>
          </p:nvPr>
        </p:nvGraphicFramePr>
        <p:xfrm>
          <a:off x="381000" y="4451350"/>
          <a:ext cx="7035800" cy="1231900"/>
        </p:xfrm>
        <a:graphic>
          <a:graphicData uri="http://schemas.openxmlformats.org/presentationml/2006/ole">
            <mc:AlternateContent xmlns:mc="http://schemas.openxmlformats.org/markup-compatibility/2006">
              <mc:Choice xmlns:v="urn:schemas-microsoft-com:vml" Requires="v">
                <p:oleObj name="Equation" r:id="rId9" imgW="7035800" imgH="1231900" progId="Equation.3">
                  <p:embed/>
                </p:oleObj>
              </mc:Choice>
              <mc:Fallback>
                <p:oleObj name="Equation" r:id="rId9" imgW="7035800" imgH="1231900" progId="Equation.3">
                  <p:embed/>
                  <p:pic>
                    <p:nvPicPr>
                      <p:cNvPr id="0" name="Object 22"/>
                      <p:cNvPicPr>
                        <a:picLocks noChangeAspect="1" noChangeArrowheads="1"/>
                      </p:cNvPicPr>
                      <p:nvPr/>
                    </p:nvPicPr>
                    <p:blipFill>
                      <a:blip r:embed="rId10"/>
                      <a:srcRect/>
                      <a:stretch>
                        <a:fillRect/>
                      </a:stretch>
                    </p:blipFill>
                    <p:spPr bwMode="auto">
                      <a:xfrm>
                        <a:off x="381000" y="4451350"/>
                        <a:ext cx="70358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3575" name="Line 23">
            <a:extLst>
              <a:ext uri="{FF2B5EF4-FFF2-40B4-BE49-F238E27FC236}">
                <a16:creationId xmlns:a16="http://schemas.microsoft.com/office/drawing/2014/main" id="{EA7CF3E4-C5F3-45C9-86F3-5BC2C51101C7}"/>
              </a:ext>
            </a:extLst>
          </p:cNvPr>
          <p:cNvSpPr>
            <a:spLocks noChangeShapeType="1"/>
          </p:cNvSpPr>
          <p:nvPr/>
        </p:nvSpPr>
        <p:spPr bwMode="auto">
          <a:xfrm>
            <a:off x="4267200" y="3581400"/>
            <a:ext cx="0" cy="1524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6" name="Line 24">
            <a:extLst>
              <a:ext uri="{FF2B5EF4-FFF2-40B4-BE49-F238E27FC236}">
                <a16:creationId xmlns:a16="http://schemas.microsoft.com/office/drawing/2014/main" id="{68922793-13FE-44A8-B343-DD4CBB32E026}"/>
              </a:ext>
            </a:extLst>
          </p:cNvPr>
          <p:cNvSpPr>
            <a:spLocks noChangeShapeType="1"/>
          </p:cNvSpPr>
          <p:nvPr/>
        </p:nvSpPr>
        <p:spPr bwMode="auto">
          <a:xfrm>
            <a:off x="4267200" y="3733800"/>
            <a:ext cx="1828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7" name="Line 25">
            <a:extLst>
              <a:ext uri="{FF2B5EF4-FFF2-40B4-BE49-F238E27FC236}">
                <a16:creationId xmlns:a16="http://schemas.microsoft.com/office/drawing/2014/main" id="{3004F9C4-4570-4278-B10A-476CB9F5C1FB}"/>
              </a:ext>
            </a:extLst>
          </p:cNvPr>
          <p:cNvSpPr>
            <a:spLocks noChangeShapeType="1"/>
          </p:cNvSpPr>
          <p:nvPr/>
        </p:nvSpPr>
        <p:spPr bwMode="auto">
          <a:xfrm flipV="1">
            <a:off x="5943600" y="5638800"/>
            <a:ext cx="0" cy="4572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8" name="Line 26">
            <a:extLst>
              <a:ext uri="{FF2B5EF4-FFF2-40B4-BE49-F238E27FC236}">
                <a16:creationId xmlns:a16="http://schemas.microsoft.com/office/drawing/2014/main" id="{B68D7B3B-C8CD-44FA-9506-4E3BBD5EA7D2}"/>
              </a:ext>
            </a:extLst>
          </p:cNvPr>
          <p:cNvSpPr>
            <a:spLocks noChangeShapeType="1"/>
          </p:cNvSpPr>
          <p:nvPr/>
        </p:nvSpPr>
        <p:spPr bwMode="auto">
          <a:xfrm flipV="1">
            <a:off x="6705600" y="5638800"/>
            <a:ext cx="0" cy="4572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79" name="Line 27">
            <a:extLst>
              <a:ext uri="{FF2B5EF4-FFF2-40B4-BE49-F238E27FC236}">
                <a16:creationId xmlns:a16="http://schemas.microsoft.com/office/drawing/2014/main" id="{4FD662AB-751F-4675-8BFB-A72C09BBA3C8}"/>
              </a:ext>
            </a:extLst>
          </p:cNvPr>
          <p:cNvSpPr>
            <a:spLocks noChangeShapeType="1"/>
          </p:cNvSpPr>
          <p:nvPr/>
        </p:nvSpPr>
        <p:spPr bwMode="auto">
          <a:xfrm flipV="1">
            <a:off x="5334000" y="5638800"/>
            <a:ext cx="0" cy="4572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83" name="Text Box 31">
            <a:extLst>
              <a:ext uri="{FF2B5EF4-FFF2-40B4-BE49-F238E27FC236}">
                <a16:creationId xmlns:a16="http://schemas.microsoft.com/office/drawing/2014/main" id="{80B16CC7-B480-4747-A45E-F1FA15745F1A}"/>
              </a:ext>
            </a:extLst>
          </p:cNvPr>
          <p:cNvSpPr txBox="1">
            <a:spLocks noChangeArrowheads="1"/>
          </p:cNvSpPr>
          <p:nvPr/>
        </p:nvSpPr>
        <p:spPr bwMode="auto">
          <a:xfrm>
            <a:off x="4876800" y="6096000"/>
            <a:ext cx="762000" cy="457200"/>
          </a:xfrm>
          <a:prstGeom prst="rect">
            <a:avLst/>
          </a:prstGeom>
          <a:noFill/>
          <a:ln>
            <a:noFill/>
          </a:ln>
          <a:effectLst/>
          <a:extLst>
            <a:ext uri="{909E8E84-426E-40DD-AFC4-6F175D3DCCD1}">
              <a14:hiddenFill xmlns:a14="http://schemas.microsoft.com/office/drawing/2010/main">
                <a:blipFill dpi="0" rotWithShape="0">
                  <a:blip r:embed="rId11"/>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0099FF"/>
                </a:solidFill>
                <a:latin typeface="Times New Roman" panose="02020603050405020304" pitchFamily="18" charset="0"/>
              </a:rPr>
              <a:t>A</a:t>
            </a:r>
            <a:r>
              <a:rPr lang="en-US" altLang="en-US">
                <a:solidFill>
                  <a:srgbClr val="0099FF"/>
                </a:solidFill>
                <a:latin typeface="Times New Roman" panose="02020603050405020304" pitchFamily="18" charset="0"/>
              </a:rPr>
              <a:t>b</a:t>
            </a:r>
            <a:r>
              <a:rPr lang="en-US" altLang="en-US" baseline="-25000">
                <a:solidFill>
                  <a:srgbClr val="0099FF"/>
                </a:solidFill>
                <a:latin typeface="Times New Roman" panose="02020603050405020304" pitchFamily="18" charset="0"/>
              </a:rPr>
              <a:t>1</a:t>
            </a:r>
          </a:p>
        </p:txBody>
      </p:sp>
      <p:sp>
        <p:nvSpPr>
          <p:cNvPr id="663585" name="Text Box 33">
            <a:extLst>
              <a:ext uri="{FF2B5EF4-FFF2-40B4-BE49-F238E27FC236}">
                <a16:creationId xmlns:a16="http://schemas.microsoft.com/office/drawing/2014/main" id="{42BBA137-EE5A-434C-A42A-9AB40047EB5E}"/>
              </a:ext>
            </a:extLst>
          </p:cNvPr>
          <p:cNvSpPr txBox="1">
            <a:spLocks noChangeArrowheads="1"/>
          </p:cNvSpPr>
          <p:nvPr/>
        </p:nvSpPr>
        <p:spPr bwMode="auto">
          <a:xfrm>
            <a:off x="5562600" y="6096000"/>
            <a:ext cx="914400" cy="457200"/>
          </a:xfrm>
          <a:prstGeom prst="rect">
            <a:avLst/>
          </a:prstGeom>
          <a:noFill/>
          <a:ln>
            <a:noFill/>
          </a:ln>
          <a:effectLst/>
          <a:extLst>
            <a:ext uri="{909E8E84-426E-40DD-AFC4-6F175D3DCCD1}">
              <a14:hiddenFill xmlns:a14="http://schemas.microsoft.com/office/drawing/2010/main">
                <a:blipFill dpi="0" rotWithShape="0">
                  <a:blip r:embed="rId11"/>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0099FF"/>
                </a:solidFill>
                <a:latin typeface="Times New Roman" panose="02020603050405020304" pitchFamily="18" charset="0"/>
              </a:rPr>
              <a:t>A</a:t>
            </a:r>
            <a:r>
              <a:rPr lang="en-US" altLang="en-US">
                <a:solidFill>
                  <a:srgbClr val="0099FF"/>
                </a:solidFill>
                <a:latin typeface="Times New Roman" panose="02020603050405020304" pitchFamily="18" charset="0"/>
              </a:rPr>
              <a:t>b</a:t>
            </a:r>
            <a:r>
              <a:rPr lang="en-US" altLang="en-US" baseline="-25000">
                <a:solidFill>
                  <a:srgbClr val="0099FF"/>
                </a:solidFill>
                <a:latin typeface="Times New Roman" panose="02020603050405020304" pitchFamily="18" charset="0"/>
              </a:rPr>
              <a:t>2</a:t>
            </a:r>
          </a:p>
        </p:txBody>
      </p:sp>
      <p:sp>
        <p:nvSpPr>
          <p:cNvPr id="663586" name="Text Box 34">
            <a:extLst>
              <a:ext uri="{FF2B5EF4-FFF2-40B4-BE49-F238E27FC236}">
                <a16:creationId xmlns:a16="http://schemas.microsoft.com/office/drawing/2014/main" id="{F5F6514A-2034-41A5-943D-CEA0B10249BC}"/>
              </a:ext>
            </a:extLst>
          </p:cNvPr>
          <p:cNvSpPr txBox="1">
            <a:spLocks noChangeArrowheads="1"/>
          </p:cNvSpPr>
          <p:nvPr/>
        </p:nvSpPr>
        <p:spPr bwMode="auto">
          <a:xfrm>
            <a:off x="6324600" y="6096000"/>
            <a:ext cx="838200" cy="457200"/>
          </a:xfrm>
          <a:prstGeom prst="rect">
            <a:avLst/>
          </a:prstGeom>
          <a:noFill/>
          <a:ln>
            <a:noFill/>
          </a:ln>
          <a:effectLst/>
          <a:extLst>
            <a:ext uri="{909E8E84-426E-40DD-AFC4-6F175D3DCCD1}">
              <a14:hiddenFill xmlns:a14="http://schemas.microsoft.com/office/drawing/2010/main">
                <a:blipFill dpi="0" rotWithShape="0">
                  <a:blip r:embed="rId11"/>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0099FF"/>
                </a:solidFill>
                <a:latin typeface="Times New Roman" panose="02020603050405020304" pitchFamily="18" charset="0"/>
              </a:rPr>
              <a:t>A</a:t>
            </a:r>
            <a:r>
              <a:rPr lang="en-US" altLang="en-US">
                <a:solidFill>
                  <a:srgbClr val="0099FF"/>
                </a:solidFill>
                <a:latin typeface="Times New Roman" panose="02020603050405020304" pitchFamily="18" charset="0"/>
              </a:rPr>
              <a:t>b</a:t>
            </a:r>
            <a:r>
              <a:rPr lang="en-US" altLang="en-US" baseline="-25000">
                <a:solidFill>
                  <a:srgbClr val="0099FF"/>
                </a:solidFill>
                <a:latin typeface="Times New Roman" panose="02020603050405020304" pitchFamily="18" charset="0"/>
              </a:rPr>
              <a:t>3</a:t>
            </a:r>
          </a:p>
        </p:txBody>
      </p:sp>
      <p:sp>
        <p:nvSpPr>
          <p:cNvPr id="3" name="Slide Number Placeholder 2"/>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14</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356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35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35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35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35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35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35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35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35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35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35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35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356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6356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35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35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35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35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35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35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3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83" grpId="0"/>
      <p:bldP spid="663585" grpId="0"/>
      <p:bldP spid="6635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9E778DEB-38D7-4083-BC8A-D44249FF2B72}"/>
              </a:ext>
            </a:extLst>
          </p:cNvPr>
          <p:cNvSpPr>
            <a:spLocks noGrp="1" noChangeArrowheads="1"/>
          </p:cNvSpPr>
          <p:nvPr>
            <p:ph type="title"/>
          </p:nvPr>
        </p:nvSpPr>
        <p:spPr/>
        <p:txBody>
          <a:bodyPr/>
          <a:lstStyle/>
          <a:p>
            <a:r>
              <a:rPr lang="el-GR" altLang="en-US" dirty="0"/>
              <a:t>ΠΟΛΛΑΠΛΑΣΙΑΣΜ’ΟΣ ΠΙΝΆΚΩΝ</a:t>
            </a:r>
            <a:endParaRPr lang="en-US" altLang="en-US" dirty="0"/>
          </a:p>
        </p:txBody>
      </p:sp>
      <p:sp>
        <p:nvSpPr>
          <p:cNvPr id="667651" name="Rectangle 3">
            <a:extLst>
              <a:ext uri="{FF2B5EF4-FFF2-40B4-BE49-F238E27FC236}">
                <a16:creationId xmlns:a16="http://schemas.microsoft.com/office/drawing/2014/main" id="{C50F8AB3-8E39-4709-8FD8-7355B1F67826}"/>
              </a:ext>
            </a:extLst>
          </p:cNvPr>
          <p:cNvSpPr>
            <a:spLocks noGrp="1" noChangeArrowheads="1"/>
          </p:cNvSpPr>
          <p:nvPr>
            <p:ph type="body" idx="1"/>
          </p:nvPr>
        </p:nvSpPr>
        <p:spPr>
          <a:xfrm>
            <a:off x="228600" y="1295400"/>
            <a:ext cx="8686800" cy="5105400"/>
          </a:xfrm>
        </p:spPr>
        <p:txBody>
          <a:bodyPr/>
          <a:lstStyle/>
          <a:p>
            <a:pPr>
              <a:lnSpc>
                <a:spcPct val="80000"/>
              </a:lnSpc>
            </a:pPr>
            <a:r>
              <a:rPr lang="el-GR" altLang="en-US" sz="2800" dirty="0"/>
              <a:t>Κάθε στήλη του </a:t>
            </a:r>
            <a:r>
              <a:rPr lang="el-GR" altLang="en-US" sz="2800" i="1" dirty="0"/>
              <a:t>ΑΒ</a:t>
            </a:r>
            <a:r>
              <a:rPr lang="el-GR" altLang="en-US" sz="2800" dirty="0"/>
              <a:t> είναι ένας γραμμικός συνδυασμός των στηλών του </a:t>
            </a:r>
            <a:r>
              <a:rPr lang="el-GR" altLang="en-US" sz="2800" i="1" dirty="0"/>
              <a:t>Α</a:t>
            </a:r>
            <a:r>
              <a:rPr lang="el-GR" altLang="en-US" sz="2800" dirty="0"/>
              <a:t> χρησιμοποιώντας βάρη από την αντίστοιχη στήλη του</a:t>
            </a:r>
            <a:r>
              <a:rPr lang="en-US" altLang="en-US" sz="2800" dirty="0"/>
              <a:t> </a:t>
            </a:r>
            <a:r>
              <a:rPr lang="en-US" altLang="en-US" sz="2800" i="1" dirty="0"/>
              <a:t>B</a:t>
            </a:r>
            <a:r>
              <a:rPr lang="en-US" altLang="en-US" sz="2800" dirty="0"/>
              <a:t>.</a:t>
            </a:r>
          </a:p>
          <a:p>
            <a:pPr>
              <a:lnSpc>
                <a:spcPct val="80000"/>
              </a:lnSpc>
            </a:pPr>
            <a:endParaRPr lang="en-US" altLang="en-US" sz="2800" dirty="0"/>
          </a:p>
          <a:p>
            <a:pPr>
              <a:lnSpc>
                <a:spcPct val="80000"/>
              </a:lnSpc>
            </a:pPr>
            <a:r>
              <a:rPr lang="el-GR" altLang="en-US" sz="2800" dirty="0">
                <a:solidFill>
                  <a:srgbClr val="0099FF"/>
                </a:solidFill>
              </a:rPr>
              <a:t>Κανόνας γραμμής-στήλης για τον υπολογισμό</a:t>
            </a:r>
            <a:r>
              <a:rPr lang="en-US" altLang="en-US" sz="2800" dirty="0">
                <a:solidFill>
                  <a:srgbClr val="0099FF"/>
                </a:solidFill>
              </a:rPr>
              <a:t> </a:t>
            </a:r>
            <a:r>
              <a:rPr lang="el-GR" altLang="en-US" sz="2800" dirty="0">
                <a:solidFill>
                  <a:srgbClr val="0099FF"/>
                </a:solidFill>
              </a:rPr>
              <a:t>του </a:t>
            </a:r>
            <a:r>
              <a:rPr lang="en-US" altLang="en-US" sz="2800" i="1" dirty="0">
                <a:solidFill>
                  <a:srgbClr val="0099FF"/>
                </a:solidFill>
                <a:cs typeface="Times New Roman" panose="02020603050405020304" pitchFamily="18" charset="0"/>
              </a:rPr>
              <a:t>AB</a:t>
            </a:r>
          </a:p>
          <a:p>
            <a:pPr lvl="1">
              <a:lnSpc>
                <a:spcPct val="80000"/>
              </a:lnSpc>
            </a:pPr>
            <a:r>
              <a:rPr lang="el-GR" altLang="en-US" sz="2400" dirty="0">
                <a:cs typeface="Times New Roman" panose="02020603050405020304" pitchFamily="18" charset="0"/>
              </a:rPr>
              <a:t>Εάν ορίζεται το γινόμενο </a:t>
            </a:r>
            <a:r>
              <a:rPr lang="en-US" altLang="en-US" sz="2400" i="1" dirty="0">
                <a:cs typeface="Times New Roman" panose="02020603050405020304" pitchFamily="18" charset="0"/>
              </a:rPr>
              <a:t>AB</a:t>
            </a:r>
            <a:r>
              <a:rPr lang="en-US" altLang="en-US" sz="2400" dirty="0">
                <a:cs typeface="Times New Roman" panose="02020603050405020304" pitchFamily="18" charset="0"/>
              </a:rPr>
              <a:t>, </a:t>
            </a:r>
            <a:r>
              <a:rPr lang="el-GR" altLang="en-US" sz="2400" dirty="0">
                <a:cs typeface="Times New Roman" panose="02020603050405020304" pitchFamily="18" charset="0"/>
              </a:rPr>
              <a:t>τότε το στοιχείο στη σειρά </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l-GR" altLang="en-US" sz="2400" dirty="0">
                <a:cs typeface="Times New Roman" panose="02020603050405020304" pitchFamily="18" charset="0"/>
              </a:rPr>
              <a:t>και στη στήλη  </a:t>
            </a:r>
            <a:r>
              <a:rPr lang="en-US" altLang="en-US" sz="2400" i="1" dirty="0">
                <a:cs typeface="Times New Roman" panose="02020603050405020304" pitchFamily="18" charset="0"/>
              </a:rPr>
              <a:t>j</a:t>
            </a:r>
            <a:r>
              <a:rPr lang="en-US" altLang="en-US" sz="2400" dirty="0">
                <a:cs typeface="Times New Roman" panose="02020603050405020304" pitchFamily="18" charset="0"/>
              </a:rPr>
              <a:t> </a:t>
            </a:r>
            <a:r>
              <a:rPr lang="el-GR" altLang="en-US" sz="2400" dirty="0">
                <a:cs typeface="Times New Roman" panose="02020603050405020304" pitchFamily="18" charset="0"/>
              </a:rPr>
              <a:t>του </a:t>
            </a:r>
            <a:r>
              <a:rPr lang="en-US" altLang="en-US" sz="2400" i="1" dirty="0">
                <a:cs typeface="Times New Roman" panose="02020603050405020304" pitchFamily="18" charset="0"/>
              </a:rPr>
              <a:t>AB</a:t>
            </a:r>
            <a:r>
              <a:rPr lang="en-US" altLang="en-US" sz="2400" dirty="0">
                <a:cs typeface="Times New Roman" panose="02020603050405020304" pitchFamily="18" charset="0"/>
              </a:rPr>
              <a:t> </a:t>
            </a:r>
            <a:r>
              <a:rPr lang="el-GR" altLang="en-US" sz="2400" dirty="0">
                <a:cs typeface="Times New Roman" panose="02020603050405020304" pitchFamily="18" charset="0"/>
              </a:rPr>
              <a:t>ισούται με το άθροισμα των γινομένων των αντίστοιχων στοιχείων από τη σειρά </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l-GR" altLang="en-US" sz="2400" dirty="0">
                <a:cs typeface="Times New Roman" panose="02020603050405020304" pitchFamily="18" charset="0"/>
              </a:rPr>
              <a:t>του </a:t>
            </a:r>
            <a:r>
              <a:rPr lang="en-US" altLang="en-US" sz="2400" i="1" dirty="0">
                <a:cs typeface="Times New Roman" panose="02020603050405020304" pitchFamily="18" charset="0"/>
              </a:rPr>
              <a:t>A</a:t>
            </a:r>
            <a:r>
              <a:rPr lang="en-US" altLang="en-US" sz="2400" dirty="0">
                <a:cs typeface="Times New Roman" panose="02020603050405020304" pitchFamily="18" charset="0"/>
              </a:rPr>
              <a:t> </a:t>
            </a:r>
            <a:r>
              <a:rPr lang="el-GR" altLang="en-US" sz="2400" dirty="0">
                <a:cs typeface="Times New Roman" panose="02020603050405020304" pitchFamily="18" charset="0"/>
              </a:rPr>
              <a:t>και τη στήλη </a:t>
            </a:r>
            <a:r>
              <a:rPr lang="en-US" altLang="en-US" sz="2400" i="1" dirty="0">
                <a:cs typeface="Times New Roman" panose="02020603050405020304" pitchFamily="18" charset="0"/>
              </a:rPr>
              <a:t>j</a:t>
            </a:r>
            <a:r>
              <a:rPr lang="en-US" altLang="en-US" sz="2400" dirty="0">
                <a:cs typeface="Times New Roman" panose="02020603050405020304" pitchFamily="18" charset="0"/>
              </a:rPr>
              <a:t> </a:t>
            </a:r>
            <a:r>
              <a:rPr lang="el-GR" altLang="en-US" sz="2400" dirty="0">
                <a:cs typeface="Times New Roman" panose="02020603050405020304" pitchFamily="18" charset="0"/>
              </a:rPr>
              <a:t>του </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p>
          <a:p>
            <a:pPr lvl="1">
              <a:lnSpc>
                <a:spcPct val="80000"/>
              </a:lnSpc>
            </a:pPr>
            <a:r>
              <a:rPr lang="el-GR" altLang="en-US" sz="2400" dirty="0">
                <a:cs typeface="Times New Roman" panose="02020603050405020304" pitchFamily="18" charset="0"/>
              </a:rPr>
              <a:t>Αν με</a:t>
            </a:r>
            <a:r>
              <a:rPr lang="en-US" altLang="en-US" sz="2400" dirty="0">
                <a:cs typeface="Times New Roman" panose="02020603050405020304" pitchFamily="18" charset="0"/>
              </a:rPr>
              <a:t> (</a:t>
            </a:r>
            <a:r>
              <a:rPr lang="en-US" altLang="en-US" sz="2400" i="1" dirty="0">
                <a:cs typeface="Times New Roman" panose="02020603050405020304" pitchFamily="18" charset="0"/>
              </a:rPr>
              <a:t>AB</a:t>
            </a:r>
            <a:r>
              <a:rPr lang="en-US" altLang="en-US" sz="2400" dirty="0">
                <a:cs typeface="Times New Roman" panose="02020603050405020304" pitchFamily="18" charset="0"/>
              </a:rPr>
              <a:t>)</a:t>
            </a:r>
            <a:r>
              <a:rPr lang="en-US" altLang="en-US" sz="2400" i="1" baseline="-25000" dirty="0" err="1">
                <a:cs typeface="Times New Roman" panose="02020603050405020304" pitchFamily="18" charset="0"/>
              </a:rPr>
              <a:t>ij</a:t>
            </a:r>
            <a:r>
              <a:rPr lang="en-US" altLang="en-US" sz="2400" dirty="0">
                <a:cs typeface="Times New Roman" panose="02020603050405020304" pitchFamily="18" charset="0"/>
              </a:rPr>
              <a:t> </a:t>
            </a:r>
            <a:r>
              <a:rPr lang="el-GR" altLang="en-US" sz="2400" dirty="0">
                <a:cs typeface="Times New Roman" panose="02020603050405020304" pitchFamily="18" charset="0"/>
              </a:rPr>
              <a:t>συμβολίζουμε το </a:t>
            </a:r>
            <a:r>
              <a:rPr lang="en-US" altLang="en-US" sz="2400" dirty="0">
                <a:cs typeface="Times New Roman" panose="02020603050405020304" pitchFamily="18" charset="0"/>
              </a:rPr>
              <a:t>(</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j</a:t>
            </a:r>
            <a:r>
              <a:rPr lang="en-US" altLang="en-US" sz="2400" dirty="0">
                <a:cs typeface="Times New Roman" panose="02020603050405020304" pitchFamily="18" charset="0"/>
              </a:rPr>
              <a:t>)-</a:t>
            </a:r>
            <a:r>
              <a:rPr lang="el-GR" altLang="en-US" sz="2400" dirty="0">
                <a:cs typeface="Times New Roman" panose="02020603050405020304" pitchFamily="18" charset="0"/>
              </a:rPr>
              <a:t>στοιχείο του</a:t>
            </a:r>
            <a:r>
              <a:rPr lang="en-US" altLang="en-US" sz="2400" dirty="0">
                <a:cs typeface="Times New Roman" panose="02020603050405020304" pitchFamily="18" charset="0"/>
              </a:rPr>
              <a:t> </a:t>
            </a:r>
            <a:r>
              <a:rPr lang="en-US" altLang="en-US" sz="2400" i="1" dirty="0">
                <a:cs typeface="Times New Roman" panose="02020603050405020304" pitchFamily="18" charset="0"/>
              </a:rPr>
              <a:t>AB</a:t>
            </a:r>
            <a:r>
              <a:rPr lang="en-US" altLang="en-US" sz="2400" dirty="0">
                <a:cs typeface="Times New Roman" panose="02020603050405020304" pitchFamily="18" charset="0"/>
              </a:rPr>
              <a:t>, </a:t>
            </a:r>
            <a:r>
              <a:rPr lang="el-GR" altLang="en-US" sz="2400" dirty="0">
                <a:cs typeface="Times New Roman" panose="02020603050405020304" pitchFamily="18" charset="0"/>
              </a:rPr>
              <a:t>και</a:t>
            </a:r>
            <a:r>
              <a:rPr lang="en-US" altLang="en-US" sz="2400" dirty="0">
                <a:cs typeface="Times New Roman" panose="02020603050405020304" pitchFamily="18" charset="0"/>
              </a:rPr>
              <a:t> </a:t>
            </a:r>
            <a:r>
              <a:rPr lang="el-GR" altLang="en-US" sz="2400" dirty="0">
                <a:cs typeface="Times New Roman" panose="02020603050405020304" pitchFamily="18" charset="0"/>
              </a:rPr>
              <a:t>αν</a:t>
            </a:r>
            <a:r>
              <a:rPr lang="en-US" altLang="en-US" sz="2400" dirty="0">
                <a:cs typeface="Times New Roman" panose="02020603050405020304" pitchFamily="18" charset="0"/>
              </a:rPr>
              <a:t> </a:t>
            </a:r>
            <a:r>
              <a:rPr lang="en-US" altLang="en-US" sz="2400" i="1" dirty="0">
                <a:cs typeface="Times New Roman" panose="02020603050405020304" pitchFamily="18" charset="0"/>
              </a:rPr>
              <a:t>A</a:t>
            </a:r>
            <a:r>
              <a:rPr lang="en-US" altLang="en-US" sz="2400" dirty="0">
                <a:cs typeface="Times New Roman" panose="02020603050405020304" pitchFamily="18" charset="0"/>
              </a:rPr>
              <a:t> </a:t>
            </a:r>
            <a:r>
              <a:rPr lang="el-GR" altLang="en-US" sz="2400" dirty="0">
                <a:cs typeface="Times New Roman" panose="02020603050405020304" pitchFamily="18" charset="0"/>
              </a:rPr>
              <a:t>είναι ένας </a:t>
            </a:r>
            <a:r>
              <a:rPr lang="en-US" altLang="en-US" sz="2400" dirty="0">
                <a:cs typeface="Times New Roman" panose="02020603050405020304" pitchFamily="18" charset="0"/>
              </a:rPr>
              <a:t> </a:t>
            </a:r>
            <a:r>
              <a:rPr lang="el-GR" altLang="en-US" sz="2400" dirty="0">
                <a:cs typeface="Times New Roman" panose="02020603050405020304" pitchFamily="18" charset="0"/>
              </a:rPr>
              <a:t>           πίνακας, τότε</a:t>
            </a:r>
            <a:endParaRPr lang="en-US" altLang="en-US" sz="2400" dirty="0">
              <a:cs typeface="Times New Roman" panose="02020603050405020304" pitchFamily="18" charset="0"/>
            </a:endParaRPr>
          </a:p>
          <a:p>
            <a:pPr>
              <a:lnSpc>
                <a:spcPct val="80000"/>
              </a:lnSpc>
              <a:buFont typeface="Wingdings" panose="05000000000000000000" pitchFamily="2" charset="2"/>
              <a:buNone/>
            </a:pPr>
            <a:r>
              <a:rPr lang="en-US" altLang="en-US" sz="2800" dirty="0">
                <a:cs typeface="Times New Roman" panose="02020603050405020304" pitchFamily="18" charset="0"/>
              </a:rPr>
              <a:t>                                                                     </a:t>
            </a:r>
          </a:p>
          <a:p>
            <a:pPr>
              <a:lnSpc>
                <a:spcPct val="80000"/>
              </a:lnSpc>
              <a:buFont typeface="Wingdings" panose="05000000000000000000" pitchFamily="2" charset="2"/>
              <a:buNone/>
            </a:pPr>
            <a:r>
              <a:rPr lang="en-US" altLang="en-US" sz="2800" dirty="0">
                <a:cs typeface="Times New Roman" panose="02020603050405020304" pitchFamily="18" charset="0"/>
              </a:rPr>
              <a:t>	</a:t>
            </a:r>
          </a:p>
          <a:p>
            <a:pPr>
              <a:lnSpc>
                <a:spcPct val="80000"/>
              </a:lnSpc>
            </a:pPr>
            <a:endParaRPr lang="en-US" altLang="en-US" sz="2800" i="1" dirty="0">
              <a:solidFill>
                <a:srgbClr val="0099FF"/>
              </a:solidFill>
              <a:cs typeface="Times New Roman" panose="02020603050405020304" pitchFamily="18" charset="0"/>
            </a:endParaRPr>
          </a:p>
        </p:txBody>
      </p:sp>
      <p:graphicFrame>
        <p:nvGraphicFramePr>
          <p:cNvPr id="667652" name="Object 4">
            <a:extLst>
              <a:ext uri="{FF2B5EF4-FFF2-40B4-BE49-F238E27FC236}">
                <a16:creationId xmlns:a16="http://schemas.microsoft.com/office/drawing/2014/main" id="{50CA3072-5B0B-4553-B54D-35645D155E52}"/>
              </a:ext>
            </a:extLst>
          </p:cNvPr>
          <p:cNvGraphicFramePr>
            <a:graphicFrameLocks noChangeAspect="1"/>
          </p:cNvGraphicFramePr>
          <p:nvPr>
            <p:extLst>
              <p:ext uri="{D42A27DB-BD31-4B8C-83A1-F6EECF244321}">
                <p14:modId xmlns:p14="http://schemas.microsoft.com/office/powerpoint/2010/main" val="2724643622"/>
              </p:ext>
            </p:extLst>
          </p:nvPr>
        </p:nvGraphicFramePr>
        <p:xfrm>
          <a:off x="2362200" y="4873812"/>
          <a:ext cx="787400" cy="231588"/>
        </p:xfrm>
        <a:graphic>
          <a:graphicData uri="http://schemas.openxmlformats.org/presentationml/2006/ole">
            <mc:AlternateContent xmlns:mc="http://schemas.openxmlformats.org/markup-compatibility/2006">
              <mc:Choice xmlns:v="urn:schemas-microsoft-com:vml" Requires="v">
                <p:oleObj name="Equation" r:id="rId3" imgW="863280" imgH="253800" progId="Equation.DSMT4">
                  <p:embed/>
                </p:oleObj>
              </mc:Choice>
              <mc:Fallback>
                <p:oleObj name="Equation" r:id="rId3" imgW="86328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873812"/>
                        <a:ext cx="787400" cy="231588"/>
                      </a:xfrm>
                      <a:prstGeom prst="rect">
                        <a:avLst/>
                      </a:prstGeom>
                      <a:noFill/>
                      <a:ln>
                        <a:noFill/>
                      </a:ln>
                      <a:effectLst/>
                    </p:spPr>
                  </p:pic>
                </p:oleObj>
              </mc:Fallback>
            </mc:AlternateContent>
          </a:graphicData>
        </a:graphic>
      </p:graphicFrame>
      <p:graphicFrame>
        <p:nvGraphicFramePr>
          <p:cNvPr id="667653" name="Object 5">
            <a:extLst>
              <a:ext uri="{FF2B5EF4-FFF2-40B4-BE49-F238E27FC236}">
                <a16:creationId xmlns:a16="http://schemas.microsoft.com/office/drawing/2014/main" id="{24CE530F-7B2C-40FC-A08F-66A5EA5DCA2B}"/>
              </a:ext>
            </a:extLst>
          </p:cNvPr>
          <p:cNvGraphicFramePr>
            <a:graphicFrameLocks noChangeAspect="1"/>
          </p:cNvGraphicFramePr>
          <p:nvPr/>
        </p:nvGraphicFramePr>
        <p:xfrm>
          <a:off x="2514600" y="5334000"/>
          <a:ext cx="3898900" cy="520700"/>
        </p:xfrm>
        <a:graphic>
          <a:graphicData uri="http://schemas.openxmlformats.org/presentationml/2006/ole">
            <mc:AlternateContent xmlns:mc="http://schemas.openxmlformats.org/markup-compatibility/2006">
              <mc:Choice xmlns:v="urn:schemas-microsoft-com:vml" Requires="v">
                <p:oleObj name="Equation" r:id="rId5" imgW="3898800" imgH="520560" progId="Equation.DSMT4">
                  <p:embed/>
                </p:oleObj>
              </mc:Choice>
              <mc:Fallback>
                <p:oleObj name="Equation" r:id="rId5" imgW="3898800" imgH="5205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0"/>
                        <a:ext cx="3898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15</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765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765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76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a:extLst>
              <a:ext uri="{FF2B5EF4-FFF2-40B4-BE49-F238E27FC236}">
                <a16:creationId xmlns:a16="http://schemas.microsoft.com/office/drawing/2014/main" id="{59F0FB58-4398-4A6C-93B0-93D321E2FCD5}"/>
              </a:ext>
            </a:extLst>
          </p:cNvPr>
          <p:cNvSpPr>
            <a:spLocks noGrp="1" noChangeArrowheads="1"/>
          </p:cNvSpPr>
          <p:nvPr>
            <p:ph type="title"/>
          </p:nvPr>
        </p:nvSpPr>
        <p:spPr/>
        <p:txBody>
          <a:bodyPr/>
          <a:lstStyle/>
          <a:p>
            <a:r>
              <a:rPr lang="el-GR" altLang="en-US" dirty="0"/>
              <a:t>ΙΔΙΌΤΗΤΕΣ ΤΟΥ ΠΟΛΛΑΠΛΑΣΙΑΣΜΟΎ ΠΙΝΆΚΩΝ</a:t>
            </a:r>
            <a:endParaRPr lang="en-US" altLang="en-US" dirty="0"/>
          </a:p>
        </p:txBody>
      </p:sp>
      <p:sp>
        <p:nvSpPr>
          <p:cNvPr id="668675" name="Rectangle 3">
            <a:extLst>
              <a:ext uri="{FF2B5EF4-FFF2-40B4-BE49-F238E27FC236}">
                <a16:creationId xmlns:a16="http://schemas.microsoft.com/office/drawing/2014/main" id="{C5EC679F-B3F1-46F7-ABAC-339F3CF79DAD}"/>
              </a:ext>
            </a:extLst>
          </p:cNvPr>
          <p:cNvSpPr>
            <a:spLocks noGrp="1" noChangeArrowheads="1"/>
          </p:cNvSpPr>
          <p:nvPr>
            <p:ph type="body" idx="1"/>
          </p:nvPr>
        </p:nvSpPr>
        <p:spPr>
          <a:xfrm>
            <a:off x="457200" y="1143000"/>
            <a:ext cx="8229600" cy="5334000"/>
          </a:xfrm>
        </p:spPr>
        <p:txBody>
          <a:bodyPr/>
          <a:lstStyle/>
          <a:p>
            <a:pPr marL="609600" indent="-609600"/>
            <a:r>
              <a:rPr lang="el-GR" altLang="en-US" sz="2800" b="1" dirty="0"/>
              <a:t>Θεώρημα</a:t>
            </a:r>
            <a:r>
              <a:rPr lang="en-US" altLang="en-US" sz="2800" b="1" dirty="0"/>
              <a:t> 2:</a:t>
            </a:r>
            <a:r>
              <a:rPr lang="en-US" altLang="en-US" sz="2800" dirty="0"/>
              <a:t> </a:t>
            </a:r>
            <a:r>
              <a:rPr lang="el-GR" altLang="en-US" sz="2800" dirty="0"/>
              <a:t>Έστω</a:t>
            </a:r>
            <a:r>
              <a:rPr lang="en-US" altLang="en-US" sz="2800" dirty="0"/>
              <a:t> </a:t>
            </a:r>
            <a:r>
              <a:rPr lang="en-US" altLang="en-US" sz="2800" i="1" dirty="0"/>
              <a:t>A</a:t>
            </a:r>
            <a:r>
              <a:rPr lang="en-US" altLang="en-US" sz="2800" dirty="0"/>
              <a:t> </a:t>
            </a:r>
            <a:r>
              <a:rPr lang="en-US" altLang="en-US" sz="2800" dirty="0" err="1"/>
              <a:t>έ</a:t>
            </a:r>
            <a:r>
              <a:rPr lang="el-GR" altLang="en-US" sz="2800" dirty="0" err="1"/>
              <a:t>νας</a:t>
            </a:r>
            <a:r>
              <a:rPr lang="el-GR" altLang="en-US" sz="2800" dirty="0"/>
              <a:t>            πίνακας</a:t>
            </a:r>
            <a:r>
              <a:rPr lang="en-US" altLang="en-US" sz="2800" dirty="0"/>
              <a:t>, </a:t>
            </a:r>
            <a:r>
              <a:rPr lang="el-GR" altLang="en-US" sz="2800" dirty="0"/>
              <a:t>και</a:t>
            </a:r>
            <a:r>
              <a:rPr lang="en-US" altLang="en-US" sz="2800" dirty="0"/>
              <a:t> </a:t>
            </a:r>
            <a:r>
              <a:rPr lang="el-GR" altLang="en-US" sz="2800" dirty="0"/>
              <a:t>έστω</a:t>
            </a:r>
            <a:r>
              <a:rPr lang="en-US" altLang="en-US" sz="2800" dirty="0"/>
              <a:t> </a:t>
            </a:r>
            <a:r>
              <a:rPr lang="en-US" altLang="en-US" sz="2800" dirty="0" err="1"/>
              <a:t>ό</a:t>
            </a:r>
            <a:r>
              <a:rPr lang="el-GR" altLang="en-US" sz="2800" dirty="0"/>
              <a:t>τι οι </a:t>
            </a:r>
            <a:r>
              <a:rPr lang="en-US" altLang="en-US" sz="2800" i="1" dirty="0"/>
              <a:t>B</a:t>
            </a:r>
            <a:r>
              <a:rPr lang="en-US" altLang="en-US" sz="2800" dirty="0"/>
              <a:t> </a:t>
            </a:r>
            <a:r>
              <a:rPr lang="el-GR" altLang="en-US" sz="2800" dirty="0"/>
              <a:t>και</a:t>
            </a:r>
            <a:r>
              <a:rPr lang="en-US" altLang="en-US" sz="2800" dirty="0"/>
              <a:t> </a:t>
            </a:r>
            <a:r>
              <a:rPr lang="en-US" altLang="en-US" sz="2800" i="1" dirty="0"/>
              <a:t>C</a:t>
            </a:r>
            <a:r>
              <a:rPr lang="en-US" altLang="en-US" sz="2800" dirty="0"/>
              <a:t> </a:t>
            </a:r>
            <a:r>
              <a:rPr lang="el-GR" altLang="en-US" sz="2800" dirty="0"/>
              <a:t>έχουν διαστάσεις που επιτρέπουν τις πράξεις του αθροίσματος και του γινομένου</a:t>
            </a:r>
            <a:r>
              <a:rPr lang="en-US" altLang="en-US" sz="2800" dirty="0"/>
              <a:t>.</a:t>
            </a:r>
          </a:p>
          <a:p>
            <a:pPr marL="1371600" lvl="2" indent="-457200">
              <a:buFont typeface="Wingdings" panose="05000000000000000000" pitchFamily="2" charset="2"/>
              <a:buAutoNum type="alphaLcPeriod"/>
            </a:pPr>
            <a:r>
              <a:rPr lang="en-US" altLang="en-US" sz="2800" dirty="0"/>
              <a:t>                              (</a:t>
            </a:r>
            <a:r>
              <a:rPr lang="el-GR" dirty="0" err="1"/>
              <a:t>προσεταιριστική</a:t>
            </a:r>
            <a:r>
              <a:rPr lang="el-GR" dirty="0"/>
              <a:t> ιδιότητα</a:t>
            </a:r>
            <a:r>
              <a:rPr lang="en-US" altLang="en-US" sz="2800" dirty="0"/>
              <a:t>)</a:t>
            </a:r>
          </a:p>
          <a:p>
            <a:pPr marL="1371600" lvl="2" indent="-457200">
              <a:buFont typeface="Wingdings" panose="05000000000000000000" pitchFamily="2" charset="2"/>
              <a:buAutoNum type="alphaLcPeriod"/>
            </a:pPr>
            <a:r>
              <a:rPr lang="en-US" altLang="en-US" sz="2800" dirty="0"/>
              <a:t>                                      (</a:t>
            </a:r>
            <a:r>
              <a:rPr lang="el-GR" altLang="en-US" dirty="0"/>
              <a:t>επιμεριστική ιδιότητα</a:t>
            </a:r>
            <a:r>
              <a:rPr lang="en-US" altLang="en-US" sz="2800" dirty="0"/>
              <a:t>)</a:t>
            </a:r>
          </a:p>
          <a:p>
            <a:pPr marL="1371600" lvl="2" indent="-457200">
              <a:buFont typeface="Wingdings" panose="05000000000000000000" pitchFamily="2" charset="2"/>
              <a:buAutoNum type="alphaLcPeriod"/>
            </a:pPr>
            <a:r>
              <a:rPr lang="en-US" altLang="en-US" sz="2800" dirty="0"/>
              <a:t>                                    (</a:t>
            </a:r>
            <a:r>
              <a:rPr lang="el-GR" altLang="en-US" dirty="0"/>
              <a:t>επιμεριστική ιδιότητα</a:t>
            </a:r>
            <a:r>
              <a:rPr lang="en-US" altLang="en-US" sz="2800" dirty="0"/>
              <a:t>)</a:t>
            </a:r>
          </a:p>
          <a:p>
            <a:pPr marL="1371600" lvl="2" indent="-457200">
              <a:buFont typeface="Wingdings" panose="05000000000000000000" pitchFamily="2" charset="2"/>
              <a:buAutoNum type="alphaLcPeriod"/>
            </a:pPr>
            <a:r>
              <a:rPr lang="en-US" altLang="en-US" sz="2800" dirty="0"/>
              <a:t>                                          </a:t>
            </a:r>
            <a:r>
              <a:rPr lang="el-GR" altLang="en-US" sz="2800" dirty="0"/>
              <a:t> για κάθε αριθμό </a:t>
            </a:r>
            <a:r>
              <a:rPr lang="en-US" altLang="en-US" sz="2800" i="1" dirty="0"/>
              <a:t>r </a:t>
            </a:r>
          </a:p>
          <a:p>
            <a:pPr marL="1371600" lvl="2" indent="-457200">
              <a:buFont typeface="Wingdings" panose="05000000000000000000" pitchFamily="2" charset="2"/>
              <a:buAutoNum type="alphaLcPeriod"/>
            </a:pPr>
            <a:r>
              <a:rPr lang="en-US" altLang="en-US" sz="2800" dirty="0"/>
              <a:t>                         (</a:t>
            </a:r>
            <a:r>
              <a:rPr lang="el-GR" altLang="en-US" dirty="0"/>
              <a:t>μονάδα για τον πολλαπλασιασμό πινάκων</a:t>
            </a:r>
            <a:r>
              <a:rPr lang="en-US" altLang="en-US" sz="2800" dirty="0"/>
              <a:t>)</a:t>
            </a:r>
          </a:p>
          <a:p>
            <a:pPr marL="1371600" lvl="2" indent="-457200">
              <a:buFont typeface="Wingdings" panose="05000000000000000000" pitchFamily="2" charset="2"/>
              <a:buNone/>
            </a:pPr>
            <a:endParaRPr lang="en-US" altLang="en-US" sz="2800" dirty="0"/>
          </a:p>
          <a:p>
            <a:pPr marL="1371600" lvl="2" indent="-457200">
              <a:buFont typeface="Wingdings" panose="05000000000000000000" pitchFamily="2" charset="2"/>
              <a:buNone/>
            </a:pPr>
            <a:endParaRPr lang="en-US" altLang="en-US" sz="2800" i="1" dirty="0"/>
          </a:p>
        </p:txBody>
      </p:sp>
      <p:graphicFrame>
        <p:nvGraphicFramePr>
          <p:cNvPr id="668676" name="Object 4">
            <a:extLst>
              <a:ext uri="{FF2B5EF4-FFF2-40B4-BE49-F238E27FC236}">
                <a16:creationId xmlns:a16="http://schemas.microsoft.com/office/drawing/2014/main" id="{A02B2B2B-7B8C-4986-8780-B5D48C79F0EF}"/>
              </a:ext>
            </a:extLst>
          </p:cNvPr>
          <p:cNvGraphicFramePr>
            <a:graphicFrameLocks noChangeAspect="1"/>
          </p:cNvGraphicFramePr>
          <p:nvPr>
            <p:extLst>
              <p:ext uri="{D42A27DB-BD31-4B8C-83A1-F6EECF244321}">
                <p14:modId xmlns:p14="http://schemas.microsoft.com/office/powerpoint/2010/main" val="2224433797"/>
              </p:ext>
            </p:extLst>
          </p:nvPr>
        </p:nvGraphicFramePr>
        <p:xfrm>
          <a:off x="4992130" y="1297459"/>
          <a:ext cx="863600" cy="254000"/>
        </p:xfrm>
        <a:graphic>
          <a:graphicData uri="http://schemas.openxmlformats.org/presentationml/2006/ole">
            <mc:AlternateContent xmlns:mc="http://schemas.openxmlformats.org/markup-compatibility/2006">
              <mc:Choice xmlns:v="urn:schemas-microsoft-com:vml" Requires="v">
                <p:oleObj name="Equation" r:id="rId3" imgW="863280" imgH="253800" progId="Equation.DSMT4">
                  <p:embed/>
                </p:oleObj>
              </mc:Choice>
              <mc:Fallback>
                <p:oleObj name="Equation" r:id="rId3" imgW="86328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130" y="1297459"/>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8677" name="Object 5">
            <a:extLst>
              <a:ext uri="{FF2B5EF4-FFF2-40B4-BE49-F238E27FC236}">
                <a16:creationId xmlns:a16="http://schemas.microsoft.com/office/drawing/2014/main" id="{7B3DCC5F-7EF0-456B-99CC-18CB45A45B18}"/>
              </a:ext>
            </a:extLst>
          </p:cNvPr>
          <p:cNvGraphicFramePr>
            <a:graphicFrameLocks noChangeAspect="1"/>
          </p:cNvGraphicFramePr>
          <p:nvPr/>
        </p:nvGraphicFramePr>
        <p:xfrm>
          <a:off x="1828800" y="2578100"/>
          <a:ext cx="2654300" cy="431800"/>
        </p:xfrm>
        <a:graphic>
          <a:graphicData uri="http://schemas.openxmlformats.org/presentationml/2006/ole">
            <mc:AlternateContent xmlns:mc="http://schemas.openxmlformats.org/markup-compatibility/2006">
              <mc:Choice xmlns:v="urn:schemas-microsoft-com:vml" Requires="v">
                <p:oleObj name="Equation" r:id="rId5" imgW="2654280" imgH="431640" progId="Equation.DSMT4">
                  <p:embed/>
                </p:oleObj>
              </mc:Choice>
              <mc:Fallback>
                <p:oleObj name="Equation" r:id="rId5" imgW="265428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578100"/>
                        <a:ext cx="2654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8678" name="Object 6">
            <a:extLst>
              <a:ext uri="{FF2B5EF4-FFF2-40B4-BE49-F238E27FC236}">
                <a16:creationId xmlns:a16="http://schemas.microsoft.com/office/drawing/2014/main" id="{10B3A95B-21A2-4550-80B1-45379D4E81D6}"/>
              </a:ext>
            </a:extLst>
          </p:cNvPr>
          <p:cNvGraphicFramePr>
            <a:graphicFrameLocks noChangeAspect="1"/>
          </p:cNvGraphicFramePr>
          <p:nvPr>
            <p:extLst>
              <p:ext uri="{D42A27DB-BD31-4B8C-83A1-F6EECF244321}">
                <p14:modId xmlns:p14="http://schemas.microsoft.com/office/powerpoint/2010/main" val="816231427"/>
              </p:ext>
            </p:extLst>
          </p:nvPr>
        </p:nvGraphicFramePr>
        <p:xfrm>
          <a:off x="1783320" y="3097770"/>
          <a:ext cx="3390900" cy="431800"/>
        </p:xfrm>
        <a:graphic>
          <a:graphicData uri="http://schemas.openxmlformats.org/presentationml/2006/ole">
            <mc:AlternateContent xmlns:mc="http://schemas.openxmlformats.org/markup-compatibility/2006">
              <mc:Choice xmlns:v="urn:schemas-microsoft-com:vml" Requires="v">
                <p:oleObj name="Equation" r:id="rId7" imgW="3390840" imgH="431640" progId="Equation.DSMT4">
                  <p:embed/>
                </p:oleObj>
              </mc:Choice>
              <mc:Fallback>
                <p:oleObj name="Equation" r:id="rId7" imgW="339084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3320" y="3097770"/>
                        <a:ext cx="33909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8679" name="Object 7">
            <a:extLst>
              <a:ext uri="{FF2B5EF4-FFF2-40B4-BE49-F238E27FC236}">
                <a16:creationId xmlns:a16="http://schemas.microsoft.com/office/drawing/2014/main" id="{EE26A278-C412-4F86-97FD-E371F07A9257}"/>
              </a:ext>
            </a:extLst>
          </p:cNvPr>
          <p:cNvGraphicFramePr>
            <a:graphicFrameLocks noChangeAspect="1"/>
          </p:cNvGraphicFramePr>
          <p:nvPr>
            <p:extLst>
              <p:ext uri="{D42A27DB-BD31-4B8C-83A1-F6EECF244321}">
                <p14:modId xmlns:p14="http://schemas.microsoft.com/office/powerpoint/2010/main" val="2604803113"/>
              </p:ext>
            </p:extLst>
          </p:nvPr>
        </p:nvGraphicFramePr>
        <p:xfrm>
          <a:off x="1783320" y="3624649"/>
          <a:ext cx="3276600" cy="431800"/>
        </p:xfrm>
        <a:graphic>
          <a:graphicData uri="http://schemas.openxmlformats.org/presentationml/2006/ole">
            <mc:AlternateContent xmlns:mc="http://schemas.openxmlformats.org/markup-compatibility/2006">
              <mc:Choice xmlns:v="urn:schemas-microsoft-com:vml" Requires="v">
                <p:oleObj name="Equation" r:id="rId9" imgW="3276360" imgH="431640" progId="Equation.DSMT4">
                  <p:embed/>
                </p:oleObj>
              </mc:Choice>
              <mc:Fallback>
                <p:oleObj name="Equation" r:id="rId9" imgW="3276360" imgH="43164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3320" y="3624649"/>
                        <a:ext cx="3276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8680" name="Object 8">
            <a:extLst>
              <a:ext uri="{FF2B5EF4-FFF2-40B4-BE49-F238E27FC236}">
                <a16:creationId xmlns:a16="http://schemas.microsoft.com/office/drawing/2014/main" id="{672F259E-725B-418F-82FA-BB79638DA20D}"/>
              </a:ext>
            </a:extLst>
          </p:cNvPr>
          <p:cNvGraphicFramePr>
            <a:graphicFrameLocks noChangeAspect="1"/>
          </p:cNvGraphicFramePr>
          <p:nvPr>
            <p:extLst>
              <p:ext uri="{D42A27DB-BD31-4B8C-83A1-F6EECF244321}">
                <p14:modId xmlns:p14="http://schemas.microsoft.com/office/powerpoint/2010/main" val="698484257"/>
              </p:ext>
            </p:extLst>
          </p:nvPr>
        </p:nvGraphicFramePr>
        <p:xfrm>
          <a:off x="1830859" y="4124411"/>
          <a:ext cx="3771900" cy="431800"/>
        </p:xfrm>
        <a:graphic>
          <a:graphicData uri="http://schemas.openxmlformats.org/presentationml/2006/ole">
            <mc:AlternateContent xmlns:mc="http://schemas.openxmlformats.org/markup-compatibility/2006">
              <mc:Choice xmlns:v="urn:schemas-microsoft-com:vml" Requires="v">
                <p:oleObj name="Equation" r:id="rId11" imgW="3771720" imgH="431640" progId="Equation.DSMT4">
                  <p:embed/>
                </p:oleObj>
              </mc:Choice>
              <mc:Fallback>
                <p:oleObj name="Equation" r:id="rId11" imgW="3771720" imgH="43164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0859" y="4124411"/>
                        <a:ext cx="37719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8681" name="Object 9">
            <a:extLst>
              <a:ext uri="{FF2B5EF4-FFF2-40B4-BE49-F238E27FC236}">
                <a16:creationId xmlns:a16="http://schemas.microsoft.com/office/drawing/2014/main" id="{DB714655-70EE-489F-9ECC-D92C839EE8C9}"/>
              </a:ext>
            </a:extLst>
          </p:cNvPr>
          <p:cNvGraphicFramePr>
            <a:graphicFrameLocks noChangeAspect="1"/>
          </p:cNvGraphicFramePr>
          <p:nvPr>
            <p:extLst>
              <p:ext uri="{D42A27DB-BD31-4B8C-83A1-F6EECF244321}">
                <p14:modId xmlns:p14="http://schemas.microsoft.com/office/powerpoint/2010/main" val="1288950189"/>
              </p:ext>
            </p:extLst>
          </p:nvPr>
        </p:nvGraphicFramePr>
        <p:xfrm>
          <a:off x="1828800" y="4593281"/>
          <a:ext cx="2260600" cy="482600"/>
        </p:xfrm>
        <a:graphic>
          <a:graphicData uri="http://schemas.openxmlformats.org/presentationml/2006/ole">
            <mc:AlternateContent xmlns:mc="http://schemas.openxmlformats.org/markup-compatibility/2006">
              <mc:Choice xmlns:v="urn:schemas-microsoft-com:vml" Requires="v">
                <p:oleObj name="Equation" r:id="rId13" imgW="2260440" imgH="482400" progId="Equation.DSMT4">
                  <p:embed/>
                </p:oleObj>
              </mc:Choice>
              <mc:Fallback>
                <p:oleObj name="Equation" r:id="rId13" imgW="2260440" imgH="4824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4593281"/>
                        <a:ext cx="22606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16</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86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867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86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867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867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6867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86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6867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868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6867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BF351F48-53C4-4A8D-A57D-CC55DD949AD1}"/>
              </a:ext>
            </a:extLst>
          </p:cNvPr>
          <p:cNvSpPr>
            <a:spLocks noGrp="1" noChangeArrowheads="1"/>
          </p:cNvSpPr>
          <p:nvPr>
            <p:ph type="title"/>
          </p:nvPr>
        </p:nvSpPr>
        <p:spPr/>
        <p:txBody>
          <a:bodyPr/>
          <a:lstStyle/>
          <a:p>
            <a:r>
              <a:rPr lang="el-GR" altLang="en-US" dirty="0"/>
              <a:t>ΙΔΙΌΤΗΤΕΣ ΤΟΥ ΠΟΛΛΑΠΛΑΣΙΑΣΜΟΎ ΠΙΝΆΚΩΝ</a:t>
            </a:r>
            <a:endParaRPr lang="en-US" altLang="en-US" dirty="0"/>
          </a:p>
        </p:txBody>
      </p:sp>
      <p:sp>
        <p:nvSpPr>
          <p:cNvPr id="669699" name="Rectangle 3">
            <a:extLst>
              <a:ext uri="{FF2B5EF4-FFF2-40B4-BE49-F238E27FC236}">
                <a16:creationId xmlns:a16="http://schemas.microsoft.com/office/drawing/2014/main" id="{BC62745C-F23B-4988-AC61-0FC96E3A0985}"/>
              </a:ext>
            </a:extLst>
          </p:cNvPr>
          <p:cNvSpPr>
            <a:spLocks noGrp="1" noChangeArrowheads="1"/>
          </p:cNvSpPr>
          <p:nvPr>
            <p:ph type="body" idx="1"/>
          </p:nvPr>
        </p:nvSpPr>
        <p:spPr>
          <a:xfrm>
            <a:off x="457200" y="1143000"/>
            <a:ext cx="8229600" cy="5334000"/>
          </a:xfrm>
        </p:spPr>
        <p:txBody>
          <a:bodyPr/>
          <a:lstStyle/>
          <a:p>
            <a:r>
              <a:rPr lang="el-GR" altLang="en-US" sz="2800" b="1" dirty="0"/>
              <a:t>Απόδειξη</a:t>
            </a:r>
            <a:r>
              <a:rPr lang="en-US" altLang="en-US" sz="2800" b="1" dirty="0"/>
              <a:t>:</a:t>
            </a:r>
            <a:r>
              <a:rPr lang="en-US" altLang="en-US" sz="2800" dirty="0"/>
              <a:t> </a:t>
            </a:r>
            <a:r>
              <a:rPr lang="el-GR" altLang="en-US" sz="2800" dirty="0"/>
              <a:t>Η ιδιότητα (α) προκύπτει από το γεγονός ότι ο πολλαπλασιασμός πινάκων αντιστοιχεί στη σύνθεση γραμμικών μετασχηματισμών (που είναι συναρτήσεις) και είναι γνωστό ότι η σύνθεση των συναρτήσεων είναι </a:t>
            </a:r>
            <a:r>
              <a:rPr lang="el-GR" altLang="en-US" sz="2800" dirty="0" err="1"/>
              <a:t>προσεταιριστική</a:t>
            </a:r>
            <a:r>
              <a:rPr lang="en-US" altLang="en-US" sz="2800" dirty="0"/>
              <a:t>.</a:t>
            </a:r>
          </a:p>
          <a:p>
            <a:pPr>
              <a:lnSpc>
                <a:spcPct val="60000"/>
              </a:lnSpc>
            </a:pPr>
            <a:endParaRPr lang="en-US" altLang="en-US" sz="2800" dirty="0"/>
          </a:p>
          <a:p>
            <a:pPr>
              <a:lnSpc>
                <a:spcPct val="60000"/>
              </a:lnSpc>
            </a:pPr>
            <a:r>
              <a:rPr lang="el-GR" altLang="en-US" sz="2800" dirty="0"/>
              <a:t>Έστω</a:t>
            </a:r>
            <a:br>
              <a:rPr lang="en-US" altLang="en-US" sz="2800" dirty="0"/>
            </a:br>
            <a:endParaRPr lang="en-US" altLang="en-US" sz="2800" dirty="0"/>
          </a:p>
          <a:p>
            <a:r>
              <a:rPr lang="el-GR" altLang="en-US" sz="2800" dirty="0"/>
              <a:t>Με τον ορισμό του πολλαπλασιασμού πινάκων</a:t>
            </a:r>
            <a:r>
              <a:rPr lang="en-US" altLang="en-US" sz="2800" dirty="0"/>
              <a:t>,  </a:t>
            </a:r>
          </a:p>
        </p:txBody>
      </p:sp>
      <p:graphicFrame>
        <p:nvGraphicFramePr>
          <p:cNvPr id="669700" name="Object 4">
            <a:extLst>
              <a:ext uri="{FF2B5EF4-FFF2-40B4-BE49-F238E27FC236}">
                <a16:creationId xmlns:a16="http://schemas.microsoft.com/office/drawing/2014/main" id="{709C0F5F-9A08-4B95-8B9C-54E5B2534A0E}"/>
              </a:ext>
            </a:extLst>
          </p:cNvPr>
          <p:cNvGraphicFramePr>
            <a:graphicFrameLocks noChangeAspect="1"/>
          </p:cNvGraphicFramePr>
          <p:nvPr>
            <p:extLst>
              <p:ext uri="{D42A27DB-BD31-4B8C-83A1-F6EECF244321}">
                <p14:modId xmlns:p14="http://schemas.microsoft.com/office/powerpoint/2010/main" val="3836015151"/>
              </p:ext>
            </p:extLst>
          </p:nvPr>
        </p:nvGraphicFramePr>
        <p:xfrm>
          <a:off x="1981200" y="3429000"/>
          <a:ext cx="3276600" cy="889000"/>
        </p:xfrm>
        <a:graphic>
          <a:graphicData uri="http://schemas.openxmlformats.org/presentationml/2006/ole">
            <mc:AlternateContent xmlns:mc="http://schemas.openxmlformats.org/markup-compatibility/2006">
              <mc:Choice xmlns:v="urn:schemas-microsoft-com:vml" Requires="v">
                <p:oleObj name="Equation" r:id="rId3" imgW="3276600" imgH="889000" progId="Equation.3">
                  <p:embed/>
                </p:oleObj>
              </mc:Choice>
              <mc:Fallback>
                <p:oleObj name="Equation" r:id="rId3" imgW="3276600" imgH="889000" progId="Equation.3">
                  <p:embed/>
                  <p:pic>
                    <p:nvPicPr>
                      <p:cNvPr id="0" name="Object 4"/>
                      <p:cNvPicPr>
                        <a:picLocks noChangeAspect="1" noChangeArrowheads="1"/>
                      </p:cNvPicPr>
                      <p:nvPr/>
                    </p:nvPicPr>
                    <p:blipFill>
                      <a:blip r:embed="rId4"/>
                      <a:srcRect/>
                      <a:stretch>
                        <a:fillRect/>
                      </a:stretch>
                    </p:blipFill>
                    <p:spPr bwMode="auto">
                      <a:xfrm>
                        <a:off x="1981200" y="3429000"/>
                        <a:ext cx="32766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9701" name="Object 5">
            <a:extLst>
              <a:ext uri="{FF2B5EF4-FFF2-40B4-BE49-F238E27FC236}">
                <a16:creationId xmlns:a16="http://schemas.microsoft.com/office/drawing/2014/main" id="{A9D8F535-08A5-41F9-B5A3-6719B6440442}"/>
              </a:ext>
            </a:extLst>
          </p:cNvPr>
          <p:cNvGraphicFramePr>
            <a:graphicFrameLocks noChangeAspect="1"/>
          </p:cNvGraphicFramePr>
          <p:nvPr>
            <p:extLst>
              <p:ext uri="{D42A27DB-BD31-4B8C-83A1-F6EECF244321}">
                <p14:modId xmlns:p14="http://schemas.microsoft.com/office/powerpoint/2010/main" val="2732063278"/>
              </p:ext>
            </p:extLst>
          </p:nvPr>
        </p:nvGraphicFramePr>
        <p:xfrm>
          <a:off x="1752600" y="4724400"/>
          <a:ext cx="5765800" cy="1879600"/>
        </p:xfrm>
        <a:graphic>
          <a:graphicData uri="http://schemas.openxmlformats.org/presentationml/2006/ole">
            <mc:AlternateContent xmlns:mc="http://schemas.openxmlformats.org/markup-compatibility/2006">
              <mc:Choice xmlns:v="urn:schemas-microsoft-com:vml" Requires="v">
                <p:oleObj name="Equation" r:id="rId5" imgW="5765800" imgH="1879600" progId="Equation.3">
                  <p:embed/>
                </p:oleObj>
              </mc:Choice>
              <mc:Fallback>
                <p:oleObj name="Equation" r:id="rId5" imgW="5765800" imgH="1879600" progId="Equation.3">
                  <p:embed/>
                  <p:pic>
                    <p:nvPicPr>
                      <p:cNvPr id="0" name="Object 5"/>
                      <p:cNvPicPr>
                        <a:picLocks noChangeAspect="1" noChangeArrowheads="1"/>
                      </p:cNvPicPr>
                      <p:nvPr/>
                    </p:nvPicPr>
                    <p:blipFill>
                      <a:blip r:embed="rId6"/>
                      <a:srcRect/>
                      <a:stretch>
                        <a:fillRect/>
                      </a:stretch>
                    </p:blipFill>
                    <p:spPr bwMode="auto">
                      <a:xfrm>
                        <a:off x="1752600" y="4724400"/>
                        <a:ext cx="5765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9702" name="Object 6">
            <a:extLst>
              <a:ext uri="{FF2B5EF4-FFF2-40B4-BE49-F238E27FC236}">
                <a16:creationId xmlns:a16="http://schemas.microsoft.com/office/drawing/2014/main" id="{FFC1B29C-E53F-4AC3-AE48-44F9D7C17C70}"/>
              </a:ext>
            </a:extLst>
          </p:cNvPr>
          <p:cNvGraphicFramePr>
            <a:graphicFrameLocks noChangeAspect="1"/>
          </p:cNvGraphicFramePr>
          <p:nvPr/>
        </p:nvGraphicFramePr>
        <p:xfrm>
          <a:off x="2514600" y="1968500"/>
          <a:ext cx="914400" cy="371475"/>
        </p:xfrm>
        <a:graphic>
          <a:graphicData uri="http://schemas.openxmlformats.org/presentationml/2006/ole">
            <mc:AlternateContent xmlns:mc="http://schemas.openxmlformats.org/markup-compatibility/2006">
              <mc:Choice xmlns:v="urn:schemas-microsoft-com:vml" Requires="v">
                <p:oleObj name="Equation" r:id="rId7" imgW="914400" imgH="371520" progId="Equation.DSMT4">
                  <p:embed/>
                </p:oleObj>
              </mc:Choice>
              <mc:Fallback>
                <p:oleObj name="Equation" r:id="rId7" imgW="914400" imgH="37152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968500"/>
                        <a:ext cx="9144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17</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96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97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96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a:extLst>
              <a:ext uri="{FF2B5EF4-FFF2-40B4-BE49-F238E27FC236}">
                <a16:creationId xmlns:a16="http://schemas.microsoft.com/office/drawing/2014/main" id="{F78762B2-7B49-4F6E-9B3C-35D6C07511B4}"/>
              </a:ext>
            </a:extLst>
          </p:cNvPr>
          <p:cNvSpPr>
            <a:spLocks noGrp="1" noChangeArrowheads="1"/>
          </p:cNvSpPr>
          <p:nvPr>
            <p:ph type="title"/>
          </p:nvPr>
        </p:nvSpPr>
        <p:spPr/>
        <p:txBody>
          <a:bodyPr/>
          <a:lstStyle/>
          <a:p>
            <a:r>
              <a:rPr lang="el-GR" altLang="en-US" dirty="0"/>
              <a:t>ΙΔΙΌΤΗΤΕΣ ΤΟΥ ΠΟΛΛΑΠΛΑΣΙΑΣΜΟΎ ΠΙΝΆΚΩΝ</a:t>
            </a:r>
            <a:endParaRPr lang="en-US" altLang="en-US" dirty="0"/>
          </a:p>
        </p:txBody>
      </p:sp>
      <mc:AlternateContent xmlns:mc="http://schemas.openxmlformats.org/markup-compatibility/2006" xmlns:a14="http://schemas.microsoft.com/office/drawing/2010/main">
        <mc:Choice Requires="a14">
          <p:sp>
            <p:nvSpPr>
              <p:cNvPr id="670723" name="Rectangle 3">
                <a:extLst>
                  <a:ext uri="{FF2B5EF4-FFF2-40B4-BE49-F238E27FC236}">
                    <a16:creationId xmlns:a16="http://schemas.microsoft.com/office/drawing/2014/main" id="{3A795EAA-C787-48E8-A6FB-E721E2D56416}"/>
                  </a:ext>
                </a:extLst>
              </p:cNvPr>
              <p:cNvSpPr>
                <a:spLocks noGrp="1" noChangeArrowheads="1"/>
              </p:cNvSpPr>
              <p:nvPr>
                <p:ph type="body" idx="1"/>
              </p:nvPr>
            </p:nvSpPr>
            <p:spPr>
              <a:xfrm>
                <a:off x="304800" y="1143000"/>
                <a:ext cx="8686800" cy="5334000"/>
              </a:xfrm>
            </p:spPr>
            <p:txBody>
              <a:bodyPr/>
              <a:lstStyle/>
              <a:p>
                <a:r>
                  <a:rPr lang="el-GR" altLang="en-US" sz="2800" dirty="0"/>
                  <a:t>Ο ορισμός του </a:t>
                </a:r>
                <a:r>
                  <a:rPr lang="en-US" altLang="en-US" sz="2800" dirty="0"/>
                  <a:t>AB </a:t>
                </a:r>
                <a:r>
                  <a:rPr lang="el-GR" altLang="en-US" sz="2800" dirty="0"/>
                  <a:t>μας δίνει                            , </a:t>
                </a:r>
                <a14:m>
                  <m:oMath xmlns:m="http://schemas.openxmlformats.org/officeDocument/2006/math">
                    <m:r>
                      <a:rPr lang="en-US" altLang="en-US" sz="2800" i="1" smtClean="0">
                        <a:latin typeface="Cambria Math" panose="02040503050406030204" pitchFamily="18" charset="0"/>
                        <a:ea typeface="Cambria Math" panose="02040503050406030204" pitchFamily="18" charset="0"/>
                      </a:rPr>
                      <m:t>∀</m:t>
                    </m:r>
                  </m:oMath>
                </a14:m>
                <a:r>
                  <a:rPr lang="en-US" altLang="en-US" sz="2800" b="1" dirty="0"/>
                  <a:t>x</a:t>
                </a:r>
                <a:r>
                  <a:rPr lang="en-US" altLang="en-US" sz="2800" dirty="0"/>
                  <a:t>, </a:t>
                </a:r>
                <a:r>
                  <a:rPr lang="el-GR" altLang="en-US" sz="2800" dirty="0"/>
                  <a:t>οπότε</a:t>
                </a:r>
                <a:r>
                  <a:rPr lang="en-US" altLang="en-US" sz="2800" dirty="0"/>
                  <a:t>  </a:t>
                </a:r>
              </a:p>
              <a:p>
                <a:endParaRPr lang="en-US" altLang="en-US" sz="4400" dirty="0"/>
              </a:p>
              <a:p>
                <a:r>
                  <a:rPr lang="el-GR" altLang="en-US" sz="2800" dirty="0"/>
                  <a:t>Η σειρά από αριστερά προς τα δεξιά στα γινόμενα είναι κρίσιμη, επειδή ο </a:t>
                </a:r>
                <a:r>
                  <a:rPr lang="en-US" altLang="en-US" sz="2800" i="1" dirty="0"/>
                  <a:t>AB</a:t>
                </a:r>
                <a:r>
                  <a:rPr lang="en-US" altLang="en-US" sz="2800" dirty="0"/>
                  <a:t> </a:t>
                </a:r>
                <a:r>
                  <a:rPr lang="el-GR" altLang="en-US" sz="2800" dirty="0"/>
                  <a:t>και ο </a:t>
                </a:r>
                <a:r>
                  <a:rPr lang="en-US" altLang="en-US" sz="2800" i="1" dirty="0"/>
                  <a:t>BA</a:t>
                </a:r>
                <a:r>
                  <a:rPr lang="en-US" altLang="en-US" sz="2800" dirty="0"/>
                  <a:t> </a:t>
                </a:r>
                <a:r>
                  <a:rPr lang="el-GR" altLang="en-US" sz="2800" dirty="0"/>
                  <a:t>συνήθως δεν είναι οι ίδιοι</a:t>
                </a:r>
                <a:r>
                  <a:rPr lang="en-US" altLang="en-US" sz="2800" dirty="0"/>
                  <a:t>. </a:t>
                </a:r>
              </a:p>
              <a:p>
                <a:r>
                  <a:rPr lang="el-GR" altLang="en-US" sz="2800" dirty="0"/>
                  <a:t>Επειδή οι στήλες του </a:t>
                </a:r>
                <a:r>
                  <a:rPr lang="el-GR" altLang="en-US" sz="2800" i="1" dirty="0"/>
                  <a:t>ΑΒ</a:t>
                </a:r>
                <a:r>
                  <a:rPr lang="el-GR" altLang="en-US" sz="2800" dirty="0"/>
                  <a:t> είναι γραμμικοί συνδυασμοί των στηλών του </a:t>
                </a:r>
                <a:r>
                  <a:rPr lang="el-GR" altLang="en-US" sz="2800" i="1" dirty="0"/>
                  <a:t>Α</a:t>
                </a:r>
                <a:r>
                  <a:rPr lang="el-GR" altLang="en-US" sz="2800" dirty="0"/>
                  <a:t>, ενώ οι στήλες του </a:t>
                </a:r>
                <a:r>
                  <a:rPr lang="el-GR" altLang="en-US" sz="2800" i="1" dirty="0"/>
                  <a:t>ΒΑ</a:t>
                </a:r>
                <a:r>
                  <a:rPr lang="el-GR" altLang="en-US" sz="2800" dirty="0"/>
                  <a:t> κατασκευάζονται από τις στήλες του </a:t>
                </a:r>
                <a:r>
                  <a:rPr lang="el-GR" altLang="en-US" sz="2800" i="1" dirty="0"/>
                  <a:t>Β</a:t>
                </a:r>
                <a:r>
                  <a:rPr lang="el-GR" altLang="en-US" sz="2800" dirty="0"/>
                  <a:t>.</a:t>
                </a:r>
              </a:p>
              <a:p>
                <a:r>
                  <a:rPr lang="el-GR" altLang="en-US" sz="2800" dirty="0"/>
                  <a:t>Η θέση των παραγόντων στο γινόμενο </a:t>
                </a:r>
                <a:r>
                  <a:rPr lang="el-GR" altLang="en-US" sz="2800" i="1" dirty="0"/>
                  <a:t>ΑΒ</a:t>
                </a:r>
                <a:r>
                  <a:rPr lang="el-GR" altLang="en-US" sz="2800" dirty="0"/>
                  <a:t> τονίζεται λέγοντας ότι ο </a:t>
                </a:r>
                <a:r>
                  <a:rPr lang="el-GR" altLang="en-US" sz="2800" i="1" dirty="0"/>
                  <a:t>Α</a:t>
                </a:r>
                <a:r>
                  <a:rPr lang="el-GR" altLang="en-US" sz="2800" dirty="0"/>
                  <a:t> </a:t>
                </a:r>
                <a:r>
                  <a:rPr lang="el-GR" altLang="en-US" sz="2800" i="1" dirty="0"/>
                  <a:t>πολλαπλασιάζεται από δεξιά </a:t>
                </a:r>
                <a:r>
                  <a:rPr lang="el-GR" altLang="en-US" sz="2800" dirty="0"/>
                  <a:t>με τον </a:t>
                </a:r>
                <a:r>
                  <a:rPr lang="el-GR" altLang="en-US" sz="2800" i="1" dirty="0"/>
                  <a:t>Β</a:t>
                </a:r>
                <a:r>
                  <a:rPr lang="el-GR" altLang="en-US" sz="2800" dirty="0"/>
                  <a:t> ή ότι ο </a:t>
                </a:r>
                <a:r>
                  <a:rPr lang="el-GR" altLang="en-US" sz="2800" i="1" dirty="0"/>
                  <a:t>Β</a:t>
                </a:r>
                <a:r>
                  <a:rPr lang="el-GR" altLang="en-US" sz="2800" dirty="0"/>
                  <a:t> </a:t>
                </a:r>
                <a:r>
                  <a:rPr lang="el-GR" altLang="en-US" sz="2800" i="1" dirty="0"/>
                  <a:t>πολλαπλασιάζεται από αριστερά </a:t>
                </a:r>
                <a:r>
                  <a:rPr lang="el-GR" altLang="en-US" sz="2800" dirty="0"/>
                  <a:t>με τον </a:t>
                </a:r>
                <a:r>
                  <a:rPr lang="el-GR" altLang="en-US" sz="2800" i="1" dirty="0"/>
                  <a:t>Α</a:t>
                </a:r>
                <a:r>
                  <a:rPr lang="en-US" altLang="en-US" sz="2800" dirty="0"/>
                  <a:t>.</a:t>
                </a:r>
              </a:p>
            </p:txBody>
          </p:sp>
        </mc:Choice>
        <mc:Fallback xmlns="">
          <p:sp>
            <p:nvSpPr>
              <p:cNvPr id="670723" name="Rectangle 3">
                <a:extLst>
                  <a:ext uri="{FF2B5EF4-FFF2-40B4-BE49-F238E27FC236}">
                    <a16:creationId xmlns:a16="http://schemas.microsoft.com/office/drawing/2014/main" id="{3A795EAA-C787-48E8-A6FB-E721E2D56416}"/>
                  </a:ext>
                </a:extLst>
              </p:cNvPr>
              <p:cNvSpPr>
                <a:spLocks noGrp="1" noRot="1" noChangeAspect="1" noMove="1" noResize="1" noEditPoints="1" noAdjustHandles="1" noChangeArrowheads="1" noChangeShapeType="1" noTextEdit="1"/>
              </p:cNvSpPr>
              <p:nvPr>
                <p:ph type="body" idx="1"/>
              </p:nvPr>
            </p:nvSpPr>
            <p:spPr>
              <a:xfrm>
                <a:off x="304800" y="1143000"/>
                <a:ext cx="8686800" cy="5334000"/>
              </a:xfrm>
              <a:blipFill>
                <a:blip r:embed="rId3"/>
                <a:stretch>
                  <a:fillRect l="-1316" t="-1425" r="-1023" b="-4751"/>
                </a:stretch>
              </a:blipFill>
            </p:spPr>
            <p:txBody>
              <a:bodyPr/>
              <a:lstStyle/>
              <a:p>
                <a:r>
                  <a:rPr lang="en-GR">
                    <a:noFill/>
                  </a:rPr>
                  <a:t> </a:t>
                </a:r>
              </a:p>
            </p:txBody>
          </p:sp>
        </mc:Fallback>
      </mc:AlternateContent>
      <p:graphicFrame>
        <p:nvGraphicFramePr>
          <p:cNvPr id="670724" name="Object 4">
            <a:extLst>
              <a:ext uri="{FF2B5EF4-FFF2-40B4-BE49-F238E27FC236}">
                <a16:creationId xmlns:a16="http://schemas.microsoft.com/office/drawing/2014/main" id="{740BA5DC-C13F-4E5C-AC87-83DF8E1F69D4}"/>
              </a:ext>
            </a:extLst>
          </p:cNvPr>
          <p:cNvGraphicFramePr>
            <a:graphicFrameLocks noChangeAspect="1"/>
          </p:cNvGraphicFramePr>
          <p:nvPr>
            <p:extLst>
              <p:ext uri="{D42A27DB-BD31-4B8C-83A1-F6EECF244321}">
                <p14:modId xmlns:p14="http://schemas.microsoft.com/office/powerpoint/2010/main" val="2974619554"/>
              </p:ext>
            </p:extLst>
          </p:nvPr>
        </p:nvGraphicFramePr>
        <p:xfrm>
          <a:off x="4800600" y="1192427"/>
          <a:ext cx="2514600" cy="431800"/>
        </p:xfrm>
        <a:graphic>
          <a:graphicData uri="http://schemas.openxmlformats.org/presentationml/2006/ole">
            <mc:AlternateContent xmlns:mc="http://schemas.openxmlformats.org/markup-compatibility/2006">
              <mc:Choice xmlns:v="urn:schemas-microsoft-com:vml" Requires="v">
                <p:oleObj name="Equation" r:id="rId4" imgW="2514600" imgH="431800" progId="Equation.3">
                  <p:embed/>
                </p:oleObj>
              </mc:Choice>
              <mc:Fallback>
                <p:oleObj name="Equation" r:id="rId4" imgW="2514600" imgH="431800" progId="Equation.3">
                  <p:embed/>
                  <p:pic>
                    <p:nvPicPr>
                      <p:cNvPr id="0" name="Object 4"/>
                      <p:cNvPicPr>
                        <a:picLocks noChangeAspect="1" noChangeArrowheads="1"/>
                      </p:cNvPicPr>
                      <p:nvPr/>
                    </p:nvPicPr>
                    <p:blipFill>
                      <a:blip r:embed="rId5"/>
                      <a:srcRect/>
                      <a:stretch>
                        <a:fillRect/>
                      </a:stretch>
                    </p:blipFill>
                    <p:spPr bwMode="auto">
                      <a:xfrm>
                        <a:off x="4800600" y="1192427"/>
                        <a:ext cx="2514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25" name="Object 5">
            <a:extLst>
              <a:ext uri="{FF2B5EF4-FFF2-40B4-BE49-F238E27FC236}">
                <a16:creationId xmlns:a16="http://schemas.microsoft.com/office/drawing/2014/main" id="{C25EFDAE-E2DF-4466-B95E-0338FBEB8EA9}"/>
              </a:ext>
            </a:extLst>
          </p:cNvPr>
          <p:cNvGraphicFramePr>
            <a:graphicFrameLocks noChangeAspect="1"/>
          </p:cNvGraphicFramePr>
          <p:nvPr>
            <p:extLst>
              <p:ext uri="{D42A27DB-BD31-4B8C-83A1-F6EECF244321}">
                <p14:modId xmlns:p14="http://schemas.microsoft.com/office/powerpoint/2010/main" val="203899122"/>
              </p:ext>
            </p:extLst>
          </p:nvPr>
        </p:nvGraphicFramePr>
        <p:xfrm>
          <a:off x="1016000" y="1634524"/>
          <a:ext cx="7264400" cy="889000"/>
        </p:xfrm>
        <a:graphic>
          <a:graphicData uri="http://schemas.openxmlformats.org/presentationml/2006/ole">
            <mc:AlternateContent xmlns:mc="http://schemas.openxmlformats.org/markup-compatibility/2006">
              <mc:Choice xmlns:v="urn:schemas-microsoft-com:vml" Requires="v">
                <p:oleObj name="Equation" r:id="rId6" imgW="7264400" imgH="889000" progId="Equation.3">
                  <p:embed/>
                </p:oleObj>
              </mc:Choice>
              <mc:Fallback>
                <p:oleObj name="Equation" r:id="rId6" imgW="7264400" imgH="889000" progId="Equation.3">
                  <p:embed/>
                  <p:pic>
                    <p:nvPicPr>
                      <p:cNvPr id="0" name="Object 5"/>
                      <p:cNvPicPr>
                        <a:picLocks noChangeAspect="1" noChangeArrowheads="1"/>
                      </p:cNvPicPr>
                      <p:nvPr/>
                    </p:nvPicPr>
                    <p:blipFill>
                      <a:blip r:embed="rId7"/>
                      <a:srcRect/>
                      <a:stretch>
                        <a:fillRect/>
                      </a:stretch>
                    </p:blipFill>
                    <p:spPr bwMode="auto">
                      <a:xfrm>
                        <a:off x="1016000" y="1634524"/>
                        <a:ext cx="72644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18</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07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07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8209FC0F-7A7A-46D9-8B35-930F854619E3}"/>
              </a:ext>
            </a:extLst>
          </p:cNvPr>
          <p:cNvSpPr>
            <a:spLocks noGrp="1" noChangeArrowheads="1"/>
          </p:cNvSpPr>
          <p:nvPr>
            <p:ph type="title"/>
          </p:nvPr>
        </p:nvSpPr>
        <p:spPr/>
        <p:txBody>
          <a:bodyPr/>
          <a:lstStyle/>
          <a:p>
            <a:r>
              <a:rPr lang="el-GR" altLang="en-US" dirty="0"/>
              <a:t>ΙΔΙΌΤΗΤΕΣ ΤΟΥ ΠΟΛΛΑΠΛΑΣΙΑΣΜΟΎ ΠΙΝΆΚΩΝ</a:t>
            </a:r>
            <a:endParaRPr lang="en-US" altLang="en-US" dirty="0"/>
          </a:p>
        </p:txBody>
      </p:sp>
      <p:sp>
        <p:nvSpPr>
          <p:cNvPr id="671747" name="Rectangle 3">
            <a:extLst>
              <a:ext uri="{FF2B5EF4-FFF2-40B4-BE49-F238E27FC236}">
                <a16:creationId xmlns:a16="http://schemas.microsoft.com/office/drawing/2014/main" id="{CB772A2E-4164-4129-88DB-72B92B940148}"/>
              </a:ext>
            </a:extLst>
          </p:cNvPr>
          <p:cNvSpPr>
            <a:spLocks noGrp="1" noChangeArrowheads="1"/>
          </p:cNvSpPr>
          <p:nvPr>
            <p:ph type="body" idx="1"/>
          </p:nvPr>
        </p:nvSpPr>
        <p:spPr>
          <a:xfrm>
            <a:off x="228600" y="1362869"/>
            <a:ext cx="8229600" cy="5181600"/>
          </a:xfrm>
        </p:spPr>
        <p:txBody>
          <a:bodyPr/>
          <a:lstStyle/>
          <a:p>
            <a:pPr marL="609600" indent="-609600"/>
            <a:r>
              <a:rPr lang="el-GR" altLang="en-US" sz="2800" dirty="0"/>
              <a:t>Αν                  , λέμε ότι οι </a:t>
            </a:r>
            <a:r>
              <a:rPr lang="el-GR" altLang="en-US" sz="2800" i="1" dirty="0"/>
              <a:t>Α</a:t>
            </a:r>
            <a:r>
              <a:rPr lang="el-GR" altLang="en-US" sz="2800" dirty="0"/>
              <a:t> και </a:t>
            </a:r>
            <a:r>
              <a:rPr lang="el-GR" altLang="en-US" sz="2800" i="1" dirty="0"/>
              <a:t>Β</a:t>
            </a:r>
            <a:r>
              <a:rPr lang="el-GR" altLang="en-US" sz="2800" dirty="0"/>
              <a:t> </a:t>
            </a:r>
            <a:r>
              <a:rPr lang="el-GR" altLang="en-US" sz="2800" i="1" dirty="0"/>
              <a:t>αντιμετατίθενται</a:t>
            </a:r>
            <a:r>
              <a:rPr lang="el-GR" altLang="en-US" sz="2800" dirty="0"/>
              <a:t> μεταξύ τους</a:t>
            </a:r>
            <a:r>
              <a:rPr lang="en-US" altLang="en-US" sz="2800" dirty="0"/>
              <a:t>.</a:t>
            </a:r>
          </a:p>
          <a:p>
            <a:pPr marL="609600" indent="-609600"/>
            <a:endParaRPr lang="en-US" altLang="en-US" sz="2800" dirty="0"/>
          </a:p>
          <a:p>
            <a:pPr marL="609600" indent="-609600"/>
            <a:r>
              <a:rPr lang="el-GR" altLang="en-US" sz="2800" b="1" dirty="0"/>
              <a:t>Προειδοποιήσεις</a:t>
            </a:r>
            <a:r>
              <a:rPr lang="en-US" altLang="en-US" sz="2800" b="1" dirty="0"/>
              <a:t>:</a:t>
            </a:r>
          </a:p>
          <a:p>
            <a:pPr marL="1371600" lvl="2" indent="-457200">
              <a:buFont typeface="Wingdings" panose="05000000000000000000" pitchFamily="2" charset="2"/>
              <a:buAutoNum type="arabicPeriod"/>
            </a:pPr>
            <a:r>
              <a:rPr lang="el-GR" altLang="en-US" sz="2800" dirty="0"/>
              <a:t>Γενικά</a:t>
            </a:r>
            <a:r>
              <a:rPr lang="en-US" altLang="en-US" sz="2800" dirty="0"/>
              <a:t>,                  . </a:t>
            </a:r>
          </a:p>
          <a:p>
            <a:pPr marL="1371600" lvl="2" indent="-457200">
              <a:buFont typeface="Wingdings" panose="05000000000000000000" pitchFamily="2" charset="2"/>
              <a:buAutoNum type="arabicPeriod"/>
            </a:pPr>
            <a:r>
              <a:rPr lang="el-GR" altLang="en-US" sz="2800" dirty="0"/>
              <a:t>Οι νόμοι ακύρωσης </a:t>
            </a:r>
            <a:r>
              <a:rPr lang="el-GR" altLang="en-US" sz="2800" i="1" dirty="0"/>
              <a:t>δεν</a:t>
            </a:r>
            <a:r>
              <a:rPr lang="el-GR" altLang="en-US" sz="2800" dirty="0"/>
              <a:t> ισχύουν για τον πολλαπλασιασμό πινάκων. Δηλαδή, αν            τότε </a:t>
            </a:r>
            <a:r>
              <a:rPr lang="el-GR" altLang="en-US" sz="2800" i="1" dirty="0"/>
              <a:t>δεν</a:t>
            </a:r>
            <a:r>
              <a:rPr lang="el-GR" altLang="en-US" sz="2800" dirty="0"/>
              <a:t> είναι αλήθεια γενικά ότι             </a:t>
            </a:r>
            <a:r>
              <a:rPr lang="en-US" altLang="en-US" sz="2800" dirty="0"/>
              <a:t>.</a:t>
            </a:r>
          </a:p>
          <a:p>
            <a:pPr marL="1371600" lvl="2" indent="-457200">
              <a:buFont typeface="Wingdings" panose="05000000000000000000" pitchFamily="2" charset="2"/>
              <a:buAutoNum type="arabicPeriod"/>
            </a:pPr>
            <a:r>
              <a:rPr lang="el-GR" altLang="en-US" sz="2800" dirty="0"/>
              <a:t>Εάν ένα γινόμενο </a:t>
            </a:r>
            <a:r>
              <a:rPr lang="en-US" altLang="en-US" sz="2800" dirty="0"/>
              <a:t>AB </a:t>
            </a:r>
            <a:r>
              <a:rPr lang="el-GR" altLang="en-US" sz="2800" dirty="0"/>
              <a:t>είναι ο μηδενικός πίνακας, δεν μπορείτε γενικά να συμπεράνετε ότι είτε</a:t>
            </a:r>
            <a:r>
              <a:rPr lang="en-US" altLang="en-US" sz="2800" dirty="0"/>
              <a:t>           </a:t>
            </a:r>
            <a:r>
              <a:rPr lang="el-GR" altLang="en-US" sz="2800" dirty="0"/>
              <a:t> </a:t>
            </a:r>
            <a:r>
              <a:rPr lang="en-US" altLang="en-US" sz="2800" dirty="0" err="1"/>
              <a:t>ή</a:t>
            </a:r>
            <a:r>
              <a:rPr lang="en-US" altLang="en-US" sz="2800" dirty="0"/>
              <a:t>           .</a:t>
            </a:r>
          </a:p>
        </p:txBody>
      </p:sp>
      <p:graphicFrame>
        <p:nvGraphicFramePr>
          <p:cNvPr id="671748" name="Object 4">
            <a:extLst>
              <a:ext uri="{FF2B5EF4-FFF2-40B4-BE49-F238E27FC236}">
                <a16:creationId xmlns:a16="http://schemas.microsoft.com/office/drawing/2014/main" id="{959C7037-BDE9-4918-AEFE-C9906046E54A}"/>
              </a:ext>
            </a:extLst>
          </p:cNvPr>
          <p:cNvGraphicFramePr>
            <a:graphicFrameLocks noChangeAspect="1"/>
          </p:cNvGraphicFramePr>
          <p:nvPr>
            <p:extLst>
              <p:ext uri="{D42A27DB-BD31-4B8C-83A1-F6EECF244321}">
                <p14:modId xmlns:p14="http://schemas.microsoft.com/office/powerpoint/2010/main" val="815247977"/>
              </p:ext>
            </p:extLst>
          </p:nvPr>
        </p:nvGraphicFramePr>
        <p:xfrm>
          <a:off x="1371600" y="1447800"/>
          <a:ext cx="1473200" cy="330200"/>
        </p:xfrm>
        <a:graphic>
          <a:graphicData uri="http://schemas.openxmlformats.org/presentationml/2006/ole">
            <mc:AlternateContent xmlns:mc="http://schemas.openxmlformats.org/markup-compatibility/2006">
              <mc:Choice xmlns:v="urn:schemas-microsoft-com:vml" Requires="v">
                <p:oleObj name="Equation" r:id="rId3" imgW="1473120" imgH="330120" progId="Equation.DSMT4">
                  <p:embed/>
                </p:oleObj>
              </mc:Choice>
              <mc:Fallback>
                <p:oleObj name="Equation" r:id="rId3" imgW="1473120" imgH="3301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47800"/>
                        <a:ext cx="14732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1749" name="Object 5">
            <a:extLst>
              <a:ext uri="{FF2B5EF4-FFF2-40B4-BE49-F238E27FC236}">
                <a16:creationId xmlns:a16="http://schemas.microsoft.com/office/drawing/2014/main" id="{78044304-7B09-41B4-966F-D10F77C5914D}"/>
              </a:ext>
            </a:extLst>
          </p:cNvPr>
          <p:cNvGraphicFramePr>
            <a:graphicFrameLocks noChangeAspect="1"/>
          </p:cNvGraphicFramePr>
          <p:nvPr>
            <p:extLst>
              <p:ext uri="{D42A27DB-BD31-4B8C-83A1-F6EECF244321}">
                <p14:modId xmlns:p14="http://schemas.microsoft.com/office/powerpoint/2010/main" val="236114972"/>
              </p:ext>
            </p:extLst>
          </p:nvPr>
        </p:nvGraphicFramePr>
        <p:xfrm>
          <a:off x="3109097" y="3429000"/>
          <a:ext cx="1473200" cy="330200"/>
        </p:xfrm>
        <a:graphic>
          <a:graphicData uri="http://schemas.openxmlformats.org/presentationml/2006/ole">
            <mc:AlternateContent xmlns:mc="http://schemas.openxmlformats.org/markup-compatibility/2006">
              <mc:Choice xmlns:v="urn:schemas-microsoft-com:vml" Requires="v">
                <p:oleObj name="Equation" r:id="rId5" imgW="1473120" imgH="330120" progId="Equation.DSMT4">
                  <p:embed/>
                </p:oleObj>
              </mc:Choice>
              <mc:Fallback>
                <p:oleObj name="Equation" r:id="rId5" imgW="1473120" imgH="3301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097" y="3429000"/>
                        <a:ext cx="14732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1750" name="Object 6">
            <a:extLst>
              <a:ext uri="{FF2B5EF4-FFF2-40B4-BE49-F238E27FC236}">
                <a16:creationId xmlns:a16="http://schemas.microsoft.com/office/drawing/2014/main" id="{30635095-7640-476B-BFC2-D92FA47460BE}"/>
              </a:ext>
            </a:extLst>
          </p:cNvPr>
          <p:cNvGraphicFramePr>
            <a:graphicFrameLocks noChangeAspect="1"/>
          </p:cNvGraphicFramePr>
          <p:nvPr>
            <p:extLst>
              <p:ext uri="{D42A27DB-BD31-4B8C-83A1-F6EECF244321}">
                <p14:modId xmlns:p14="http://schemas.microsoft.com/office/powerpoint/2010/main" val="4050694664"/>
              </p:ext>
            </p:extLst>
          </p:nvPr>
        </p:nvGraphicFramePr>
        <p:xfrm>
          <a:off x="7276928" y="4367878"/>
          <a:ext cx="1549400" cy="342900"/>
        </p:xfrm>
        <a:graphic>
          <a:graphicData uri="http://schemas.openxmlformats.org/presentationml/2006/ole">
            <mc:AlternateContent xmlns:mc="http://schemas.openxmlformats.org/markup-compatibility/2006">
              <mc:Choice xmlns:v="urn:schemas-microsoft-com:vml" Requires="v">
                <p:oleObj name="Equation" r:id="rId7" imgW="1549080" imgH="342720" progId="Equation.DSMT4">
                  <p:embed/>
                </p:oleObj>
              </mc:Choice>
              <mc:Fallback>
                <p:oleObj name="Equation" r:id="rId7" imgW="1549080" imgH="34272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6928" y="4367878"/>
                        <a:ext cx="1549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1751" name="Object 7">
            <a:extLst>
              <a:ext uri="{FF2B5EF4-FFF2-40B4-BE49-F238E27FC236}">
                <a16:creationId xmlns:a16="http://schemas.microsoft.com/office/drawing/2014/main" id="{6CB5D305-86EC-433C-894D-982462C91F17}"/>
              </a:ext>
            </a:extLst>
          </p:cNvPr>
          <p:cNvGraphicFramePr>
            <a:graphicFrameLocks noChangeAspect="1"/>
          </p:cNvGraphicFramePr>
          <p:nvPr>
            <p:extLst>
              <p:ext uri="{D42A27DB-BD31-4B8C-83A1-F6EECF244321}">
                <p14:modId xmlns:p14="http://schemas.microsoft.com/office/powerpoint/2010/main" val="1531737054"/>
              </p:ext>
            </p:extLst>
          </p:nvPr>
        </p:nvGraphicFramePr>
        <p:xfrm>
          <a:off x="6620819" y="4787397"/>
          <a:ext cx="990600" cy="342900"/>
        </p:xfrm>
        <a:graphic>
          <a:graphicData uri="http://schemas.openxmlformats.org/presentationml/2006/ole">
            <mc:AlternateContent xmlns:mc="http://schemas.openxmlformats.org/markup-compatibility/2006">
              <mc:Choice xmlns:v="urn:schemas-microsoft-com:vml" Requires="v">
                <p:oleObj name="Equation" r:id="rId9" imgW="990360" imgH="342720" progId="Equation.DSMT4">
                  <p:embed/>
                </p:oleObj>
              </mc:Choice>
              <mc:Fallback>
                <p:oleObj name="Equation" r:id="rId9" imgW="990360" imgH="34272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0819" y="4787397"/>
                        <a:ext cx="990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1752" name="Object 8">
            <a:extLst>
              <a:ext uri="{FF2B5EF4-FFF2-40B4-BE49-F238E27FC236}">
                <a16:creationId xmlns:a16="http://schemas.microsoft.com/office/drawing/2014/main" id="{CF225E52-2E19-4344-A777-7DF1F6DF1E30}"/>
              </a:ext>
            </a:extLst>
          </p:cNvPr>
          <p:cNvGraphicFramePr>
            <a:graphicFrameLocks noChangeAspect="1"/>
          </p:cNvGraphicFramePr>
          <p:nvPr>
            <p:extLst>
              <p:ext uri="{D42A27DB-BD31-4B8C-83A1-F6EECF244321}">
                <p14:modId xmlns:p14="http://schemas.microsoft.com/office/powerpoint/2010/main" val="1883671563"/>
              </p:ext>
            </p:extLst>
          </p:nvPr>
        </p:nvGraphicFramePr>
        <p:xfrm>
          <a:off x="2819400" y="6148785"/>
          <a:ext cx="901700" cy="342900"/>
        </p:xfrm>
        <a:graphic>
          <a:graphicData uri="http://schemas.openxmlformats.org/presentationml/2006/ole">
            <mc:AlternateContent xmlns:mc="http://schemas.openxmlformats.org/markup-compatibility/2006">
              <mc:Choice xmlns:v="urn:schemas-microsoft-com:vml" Requires="v">
                <p:oleObj name="Equation" r:id="rId11" imgW="901440" imgH="342720" progId="Equation.DSMT4">
                  <p:embed/>
                </p:oleObj>
              </mc:Choice>
              <mc:Fallback>
                <p:oleObj name="Equation" r:id="rId11" imgW="901440" imgH="34272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6148785"/>
                        <a:ext cx="9017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1753" name="Object 9">
            <a:extLst>
              <a:ext uri="{FF2B5EF4-FFF2-40B4-BE49-F238E27FC236}">
                <a16:creationId xmlns:a16="http://schemas.microsoft.com/office/drawing/2014/main" id="{C9C482F1-B444-4792-8E80-DE35D3E732B8}"/>
              </a:ext>
            </a:extLst>
          </p:cNvPr>
          <p:cNvGraphicFramePr>
            <a:graphicFrameLocks noChangeAspect="1"/>
          </p:cNvGraphicFramePr>
          <p:nvPr>
            <p:extLst>
              <p:ext uri="{D42A27DB-BD31-4B8C-83A1-F6EECF244321}">
                <p14:modId xmlns:p14="http://schemas.microsoft.com/office/powerpoint/2010/main" val="2263903825"/>
              </p:ext>
            </p:extLst>
          </p:nvPr>
        </p:nvGraphicFramePr>
        <p:xfrm>
          <a:off x="4038600" y="6135688"/>
          <a:ext cx="901700" cy="342900"/>
        </p:xfrm>
        <a:graphic>
          <a:graphicData uri="http://schemas.openxmlformats.org/presentationml/2006/ole">
            <mc:AlternateContent xmlns:mc="http://schemas.openxmlformats.org/markup-compatibility/2006">
              <mc:Choice xmlns:v="urn:schemas-microsoft-com:vml" Requires="v">
                <p:oleObj name="Equation" r:id="rId13" imgW="901440" imgH="342720" progId="Equation.DSMT4">
                  <p:embed/>
                </p:oleObj>
              </mc:Choice>
              <mc:Fallback>
                <p:oleObj name="Equation" r:id="rId13" imgW="901440" imgH="34272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6135688"/>
                        <a:ext cx="9017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19</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17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717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717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17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7174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17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17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7174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17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38746774-0CC4-463E-BBA8-51B6261E0303}"/>
              </a:ext>
            </a:extLst>
          </p:cNvPr>
          <p:cNvSpPr>
            <a:spLocks noGrp="1" noChangeArrowheads="1"/>
          </p:cNvSpPr>
          <p:nvPr>
            <p:ph type="title"/>
          </p:nvPr>
        </p:nvSpPr>
        <p:spPr/>
        <p:txBody>
          <a:bodyPr/>
          <a:lstStyle/>
          <a:p>
            <a:r>
              <a:rPr lang="el-GR" altLang="en-US" dirty="0"/>
              <a:t>ΠΡΆΞΕΙΣ ΜΕ Π</a:t>
            </a:r>
            <a:r>
              <a:rPr lang="en-US" altLang="en-US" dirty="0" err="1"/>
              <a:t>Ί</a:t>
            </a:r>
            <a:r>
              <a:rPr lang="el-GR" altLang="en-US" dirty="0"/>
              <a:t>ΝΑΚΕΣ</a:t>
            </a:r>
            <a:endParaRPr lang="en-US" altLang="en-US" dirty="0"/>
          </a:p>
        </p:txBody>
      </p:sp>
      <mc:AlternateContent xmlns:mc="http://schemas.openxmlformats.org/markup-compatibility/2006" xmlns:a14="http://schemas.microsoft.com/office/drawing/2010/main">
        <mc:Choice Requires="a14">
          <p:sp>
            <p:nvSpPr>
              <p:cNvPr id="316424" name="Rectangle 8">
                <a:extLst>
                  <a:ext uri="{FF2B5EF4-FFF2-40B4-BE49-F238E27FC236}">
                    <a16:creationId xmlns:a16="http://schemas.microsoft.com/office/drawing/2014/main" id="{0B7D0F49-9A44-4EC6-8F2D-3852DD9310AA}"/>
                  </a:ext>
                </a:extLst>
              </p:cNvPr>
              <p:cNvSpPr>
                <a:spLocks noGrp="1" noChangeArrowheads="1"/>
              </p:cNvSpPr>
              <p:nvPr>
                <p:ph type="body" idx="1"/>
              </p:nvPr>
            </p:nvSpPr>
            <p:spPr>
              <a:xfrm>
                <a:off x="457200" y="1143000"/>
                <a:ext cx="8229600" cy="5486400"/>
              </a:xfrm>
            </p:spPr>
            <p:txBody>
              <a:bodyPr/>
              <a:lstStyle/>
              <a:p>
                <a:r>
                  <a:rPr lang="el-GR" altLang="en-US" sz="2800" dirty="0"/>
                  <a:t>Αν</a:t>
                </a:r>
                <a:r>
                  <a:rPr lang="en-US" altLang="en-US" sz="2800" dirty="0"/>
                  <a:t> </a:t>
                </a:r>
                <a:r>
                  <a:rPr lang="en-US" altLang="en-US" sz="2800" i="1" dirty="0"/>
                  <a:t>A</a:t>
                </a:r>
                <a:r>
                  <a:rPr lang="en-US" altLang="en-US" sz="2800" dirty="0"/>
                  <a:t> </a:t>
                </a:r>
                <a:r>
                  <a:rPr lang="el-GR" altLang="en-US" sz="2800" dirty="0"/>
                  <a:t>είναι ένας            πίνακας </a:t>
                </a:r>
                <a:r>
                  <a:rPr lang="en-US" altLang="en-US" sz="2800" dirty="0">
                    <a:cs typeface="Times New Roman" panose="02020603050405020304" pitchFamily="18" charset="0"/>
                  </a:rPr>
                  <a:t>—</a:t>
                </a:r>
                <a:r>
                  <a:rPr lang="el-GR" altLang="en-US" sz="2800" dirty="0">
                    <a:cs typeface="Times New Roman" panose="02020603050405020304" pitchFamily="18" charset="0"/>
                  </a:rPr>
                  <a:t>δηλαδή</a:t>
                </a:r>
                <a:r>
                  <a:rPr lang="en-US" altLang="en-US" sz="2800" dirty="0">
                    <a:cs typeface="Times New Roman" panose="02020603050405020304" pitchFamily="18" charset="0"/>
                  </a:rPr>
                  <a:t>, </a:t>
                </a:r>
                <a:r>
                  <a:rPr lang="en-US" altLang="en-US" sz="2800" dirty="0" err="1">
                    <a:cs typeface="Times New Roman" panose="02020603050405020304" pitchFamily="18" charset="0"/>
                  </a:rPr>
                  <a:t>έ</a:t>
                </a:r>
                <a:r>
                  <a:rPr lang="el-GR" altLang="en-US" sz="2800" dirty="0" err="1">
                    <a:cs typeface="Times New Roman" panose="02020603050405020304" pitchFamily="18" charset="0"/>
                  </a:rPr>
                  <a:t>νας</a:t>
                </a:r>
                <a:r>
                  <a:rPr lang="el-GR" altLang="en-US" sz="2800" dirty="0">
                    <a:cs typeface="Times New Roman" panose="02020603050405020304" pitchFamily="18" charset="0"/>
                  </a:rPr>
                  <a:t> πίνακας με</a:t>
                </a:r>
                <a:r>
                  <a:rPr lang="en-US" altLang="en-US" sz="2800" dirty="0">
                    <a:cs typeface="Times New Roman" panose="02020603050405020304" pitchFamily="18" charset="0"/>
                  </a:rPr>
                  <a:t> </a:t>
                </a:r>
                <a:r>
                  <a:rPr lang="en-US" altLang="en-US" sz="2800" i="1" dirty="0">
                    <a:cs typeface="Times New Roman" panose="02020603050405020304" pitchFamily="18" charset="0"/>
                  </a:rPr>
                  <a:t>m</a:t>
                </a:r>
                <a:r>
                  <a:rPr lang="en-US" altLang="en-US" sz="2800" dirty="0">
                    <a:cs typeface="Times New Roman" panose="02020603050405020304" pitchFamily="18" charset="0"/>
                  </a:rPr>
                  <a:t> </a:t>
                </a:r>
                <a:r>
                  <a:rPr lang="el-GR" altLang="en-US" sz="2800" dirty="0">
                    <a:cs typeface="Times New Roman" panose="02020603050405020304" pitchFamily="18" charset="0"/>
                  </a:rPr>
                  <a:t>γραμμές και</a:t>
                </a:r>
                <a:r>
                  <a:rPr lang="en-US" altLang="en-US" sz="2800" dirty="0">
                    <a:cs typeface="Times New Roman" panose="02020603050405020304" pitchFamily="18" charset="0"/>
                  </a:rPr>
                  <a:t> </a:t>
                </a:r>
                <a:r>
                  <a:rPr lang="en-US" altLang="en-US" sz="2800" i="1" dirty="0">
                    <a:cs typeface="Times New Roman" panose="02020603050405020304" pitchFamily="18" charset="0"/>
                  </a:rPr>
                  <a:t>n</a:t>
                </a:r>
                <a:r>
                  <a:rPr lang="en-US" altLang="en-US" sz="2800" dirty="0">
                    <a:cs typeface="Times New Roman" panose="02020603050405020304" pitchFamily="18" charset="0"/>
                  </a:rPr>
                  <a:t> </a:t>
                </a:r>
                <a:r>
                  <a:rPr lang="el-GR" altLang="en-US" sz="2800" dirty="0">
                    <a:cs typeface="Times New Roman" panose="02020603050405020304" pitchFamily="18" charset="0"/>
                  </a:rPr>
                  <a:t>στήλες</a:t>
                </a:r>
                <a:r>
                  <a:rPr lang="en-US" altLang="en-US" sz="2800" dirty="0">
                    <a:cs typeface="Times New Roman" panose="02020603050405020304" pitchFamily="18" charset="0"/>
                  </a:rPr>
                  <a:t>—</a:t>
                </a:r>
                <a:r>
                  <a:rPr lang="el-GR" altLang="en-US" sz="2800" dirty="0">
                    <a:cs typeface="Times New Roman" panose="02020603050405020304" pitchFamily="18" charset="0"/>
                  </a:rPr>
                  <a:t>τότε το στοιχείο</a:t>
                </a:r>
                <a:r>
                  <a:rPr lang="en-US" altLang="en-US" sz="2800" dirty="0">
                    <a:cs typeface="Times New Roman" panose="02020603050405020304" pitchFamily="18" charset="0"/>
                  </a:rPr>
                  <a:t> </a:t>
                </a:r>
                <a:r>
                  <a:rPr lang="el-GR" altLang="en-US" sz="2800" dirty="0">
                    <a:cs typeface="Times New Roman" panose="02020603050405020304" pitchFamily="18" charset="0"/>
                  </a:rPr>
                  <a:t>στην </a:t>
                </a:r>
                <a:r>
                  <a:rPr lang="en-US" altLang="en-US" sz="2800" i="1" dirty="0" err="1">
                    <a:cs typeface="Times New Roman" panose="02020603050405020304" pitchFamily="18" charset="0"/>
                  </a:rPr>
                  <a:t>i</a:t>
                </a:r>
                <a:r>
                  <a:rPr lang="el-GR" altLang="en-US" sz="2800" dirty="0">
                    <a:cs typeface="Times New Roman" panose="02020603050405020304" pitchFamily="18" charset="0"/>
                  </a:rPr>
                  <a:t>στη</a:t>
                </a:r>
                <a:r>
                  <a:rPr lang="en-US" altLang="en-US" sz="2800" dirty="0">
                    <a:cs typeface="Times New Roman" panose="02020603050405020304" pitchFamily="18" charset="0"/>
                  </a:rPr>
                  <a:t> </a:t>
                </a:r>
                <a:r>
                  <a:rPr lang="el-GR" altLang="en-US" sz="2800" dirty="0">
                    <a:cs typeface="Times New Roman" panose="02020603050405020304" pitchFamily="18" charset="0"/>
                  </a:rPr>
                  <a:t>γραμμή και στην </a:t>
                </a:r>
                <a:r>
                  <a:rPr lang="en-US" altLang="en-US" sz="2800" i="1" dirty="0">
                    <a:cs typeface="Times New Roman" panose="02020603050405020304" pitchFamily="18" charset="0"/>
                  </a:rPr>
                  <a:t>j</a:t>
                </a:r>
                <a:r>
                  <a:rPr lang="el-GR" altLang="en-US" sz="2800" dirty="0">
                    <a:cs typeface="Times New Roman" panose="02020603050405020304" pitchFamily="18" charset="0"/>
                  </a:rPr>
                  <a:t>στη</a:t>
                </a:r>
                <a:r>
                  <a:rPr lang="en-US" altLang="en-US" sz="2800" dirty="0">
                    <a:cs typeface="Times New Roman" panose="02020603050405020304" pitchFamily="18" charset="0"/>
                  </a:rPr>
                  <a:t> </a:t>
                </a:r>
                <a:r>
                  <a:rPr lang="el-GR" altLang="en-US" sz="2800" dirty="0">
                    <a:cs typeface="Times New Roman" panose="02020603050405020304" pitchFamily="18" charset="0"/>
                  </a:rPr>
                  <a:t>στήλη του </a:t>
                </a:r>
                <a:r>
                  <a:rPr lang="en-US" altLang="en-US" sz="2800" i="1" dirty="0">
                    <a:cs typeface="Times New Roman" panose="02020603050405020304" pitchFamily="18" charset="0"/>
                  </a:rPr>
                  <a:t>A</a:t>
                </a:r>
                <a:r>
                  <a:rPr lang="en-US" altLang="en-US" sz="2800" dirty="0">
                    <a:cs typeface="Times New Roman" panose="02020603050405020304" pitchFamily="18" charset="0"/>
                  </a:rPr>
                  <a:t> </a:t>
                </a:r>
                <a:r>
                  <a:rPr lang="el-GR" altLang="en-US" sz="2800" dirty="0">
                    <a:cs typeface="Times New Roman" panose="02020603050405020304" pitchFamily="18" charset="0"/>
                  </a:rPr>
                  <a:t>συμβολίζεται με</a:t>
                </a:r>
                <a:r>
                  <a:rPr lang="en-US" altLang="en-US" sz="2800" dirty="0">
                    <a:cs typeface="Times New Roman" panose="02020603050405020304" pitchFamily="18" charset="0"/>
                  </a:rPr>
                  <a:t> </a:t>
                </a:r>
                <a:r>
                  <a:rPr lang="en-US" altLang="en-US" sz="2800" i="1" dirty="0" err="1">
                    <a:cs typeface="Times New Roman" panose="02020603050405020304" pitchFamily="18" charset="0"/>
                  </a:rPr>
                  <a:t>a</a:t>
                </a:r>
                <a:r>
                  <a:rPr lang="en-US" altLang="en-US" sz="2800" i="1" baseline="-25000" dirty="0" err="1">
                    <a:cs typeface="Times New Roman" panose="02020603050405020304" pitchFamily="18" charset="0"/>
                  </a:rPr>
                  <a:t>ij</a:t>
                </a:r>
                <a:r>
                  <a:rPr lang="en-US" altLang="en-US" sz="2800" dirty="0">
                    <a:cs typeface="Times New Roman" panose="02020603050405020304" pitchFamily="18" charset="0"/>
                  </a:rPr>
                  <a:t> </a:t>
                </a:r>
                <a:r>
                  <a:rPr lang="el-GR" altLang="en-US" sz="2800" dirty="0">
                    <a:cs typeface="Times New Roman" panose="02020603050405020304" pitchFamily="18" charset="0"/>
                  </a:rPr>
                  <a:t>και ονομάζεται </a:t>
                </a:r>
                <a:r>
                  <a:rPr lang="en-US" altLang="en-US" sz="2800" dirty="0">
                    <a:cs typeface="Times New Roman" panose="02020603050405020304" pitchFamily="18" charset="0"/>
                  </a:rPr>
                  <a:t>(</a:t>
                </a:r>
                <a:r>
                  <a:rPr lang="en-US" altLang="en-US" sz="2800" i="1" dirty="0" err="1">
                    <a:cs typeface="Times New Roman" panose="02020603050405020304" pitchFamily="18" charset="0"/>
                  </a:rPr>
                  <a:t>i</a:t>
                </a:r>
                <a:r>
                  <a:rPr lang="en-US" altLang="en-US" sz="2800" dirty="0">
                    <a:cs typeface="Times New Roman" panose="02020603050405020304" pitchFamily="18" charset="0"/>
                  </a:rPr>
                  <a:t>, </a:t>
                </a:r>
                <a:r>
                  <a:rPr lang="en-US" altLang="en-US" sz="2800" i="1" dirty="0">
                    <a:cs typeface="Times New Roman" panose="02020603050405020304" pitchFamily="18" charset="0"/>
                  </a:rPr>
                  <a:t>j</a:t>
                </a:r>
                <a:r>
                  <a:rPr lang="en-US" altLang="en-US" sz="2800" dirty="0">
                    <a:cs typeface="Times New Roman" panose="02020603050405020304" pitchFamily="18" charset="0"/>
                  </a:rPr>
                  <a:t>)-</a:t>
                </a:r>
                <a:r>
                  <a:rPr lang="el-GR" altLang="en-US" sz="2800" dirty="0">
                    <a:cs typeface="Times New Roman" panose="02020603050405020304" pitchFamily="18" charset="0"/>
                  </a:rPr>
                  <a:t>στοιχείο του </a:t>
                </a:r>
                <a:r>
                  <a:rPr lang="en-US" altLang="en-US" sz="2800" i="1" dirty="0">
                    <a:cs typeface="Times New Roman" panose="02020603050405020304" pitchFamily="18" charset="0"/>
                  </a:rPr>
                  <a:t>A</a:t>
                </a:r>
                <a:r>
                  <a:rPr lang="en-US" altLang="en-US" sz="2800" dirty="0">
                    <a:cs typeface="Times New Roman" panose="02020603050405020304" pitchFamily="18" charset="0"/>
                  </a:rPr>
                  <a:t>. </a:t>
                </a:r>
              </a:p>
              <a:p>
                <a:r>
                  <a:rPr lang="el-GR" altLang="en-US" sz="2800" dirty="0">
                    <a:cs typeface="Times New Roman" panose="02020603050405020304" pitchFamily="18" charset="0"/>
                  </a:rPr>
                  <a:t>Κάθε στήλη του </a:t>
                </a:r>
                <a:r>
                  <a:rPr lang="en-US" altLang="en-US" sz="2800" i="1" dirty="0">
                    <a:cs typeface="Times New Roman" panose="02020603050405020304" pitchFamily="18" charset="0"/>
                  </a:rPr>
                  <a:t>A</a:t>
                </a:r>
                <a:r>
                  <a:rPr lang="en-US" altLang="en-US" sz="2800" dirty="0">
                    <a:cs typeface="Times New Roman" panose="02020603050405020304" pitchFamily="18" charset="0"/>
                  </a:rPr>
                  <a:t> </a:t>
                </a:r>
                <a:r>
                  <a:rPr lang="el-GR" altLang="en-US" sz="2800" dirty="0">
                    <a:cs typeface="Times New Roman" panose="02020603050405020304" pitchFamily="18" charset="0"/>
                  </a:rPr>
                  <a:t>είναι μια λίστα με </a:t>
                </a:r>
                <a:r>
                  <a:rPr lang="en-US" altLang="en-US" sz="2800" i="1" dirty="0">
                    <a:cs typeface="Times New Roman" panose="02020603050405020304" pitchFamily="18" charset="0"/>
                  </a:rPr>
                  <a:t>m</a:t>
                </a:r>
                <a:r>
                  <a:rPr lang="en-US" altLang="en-US" sz="2800" dirty="0">
                    <a:cs typeface="Times New Roman" panose="02020603050405020304" pitchFamily="18" charset="0"/>
                  </a:rPr>
                  <a:t> </a:t>
                </a:r>
                <a:r>
                  <a:rPr lang="el-GR" altLang="en-US" sz="2800" dirty="0">
                    <a:cs typeface="Times New Roman" panose="02020603050405020304" pitchFamily="18" charset="0"/>
                  </a:rPr>
                  <a:t>πραγματικούς αριθμούς</a:t>
                </a:r>
                <a:r>
                  <a:rPr lang="en-US" altLang="en-US" sz="2800" dirty="0">
                    <a:cs typeface="Times New Roman" panose="02020603050405020304" pitchFamily="18" charset="0"/>
                  </a:rPr>
                  <a:t>, </a:t>
                </a:r>
                <a:r>
                  <a:rPr lang="el-GR" altLang="en-US" sz="2800" dirty="0">
                    <a:cs typeface="Times New Roman" panose="02020603050405020304" pitchFamily="18" charset="0"/>
                  </a:rPr>
                  <a:t>που προσδιορίζει ένα διάνυσμα του</a:t>
                </a:r>
                <a:r>
                  <a:rPr lang="en-US" altLang="en-US" sz="2800" dirty="0">
                    <a:cs typeface="Times New Roman" panose="02020603050405020304" pitchFamily="18" charset="0"/>
                  </a:rPr>
                  <a:t> </a:t>
                </a:r>
                <a14:m>
                  <m:oMath xmlns:m="http://schemas.openxmlformats.org/officeDocument/2006/math">
                    <m:r>
                      <a:rPr lang="en-US" altLang="en-US" sz="2800" i="1" smtClean="0">
                        <a:latin typeface="Cambria Math" panose="02040503050406030204" pitchFamily="18" charset="0"/>
                        <a:ea typeface="Cambria Math" panose="02040503050406030204" pitchFamily="18" charset="0"/>
                        <a:cs typeface="Times New Roman" panose="02020603050405020304" pitchFamily="18" charset="0"/>
                      </a:rPr>
                      <m:t>ℝ</m:t>
                    </m:r>
                    <m:r>
                      <a:rPr lang="en-US" altLang="en-US" sz="2800" b="0" i="1" baseline="30000"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altLang="en-US" sz="2800" dirty="0">
                    <a:cs typeface="Times New Roman" panose="02020603050405020304" pitchFamily="18" charset="0"/>
                  </a:rPr>
                  <a:t>. </a:t>
                </a:r>
              </a:p>
              <a:p>
                <a:pPr>
                  <a:buFont typeface="Wingdings" panose="05000000000000000000" pitchFamily="2" charset="2"/>
                  <a:buNone/>
                </a:pPr>
                <a:endParaRPr lang="en-US" altLang="en-US" sz="2800" dirty="0">
                  <a:cs typeface="Times New Roman" panose="02020603050405020304" pitchFamily="18" charset="0"/>
                </a:endParaRPr>
              </a:p>
            </p:txBody>
          </p:sp>
        </mc:Choice>
        <mc:Fallback xmlns="">
          <p:sp>
            <p:nvSpPr>
              <p:cNvPr id="316424" name="Rectangle 8">
                <a:extLst>
                  <a:ext uri="{FF2B5EF4-FFF2-40B4-BE49-F238E27FC236}">
                    <a16:creationId xmlns:a16="http://schemas.microsoft.com/office/drawing/2014/main" id="{0B7D0F49-9A44-4EC6-8F2D-3852DD9310AA}"/>
                  </a:ext>
                </a:extLst>
              </p:cNvPr>
              <p:cNvSpPr>
                <a:spLocks noGrp="1" noRot="1" noChangeAspect="1" noMove="1" noResize="1" noEditPoints="1" noAdjustHandles="1" noChangeArrowheads="1" noChangeShapeType="1" noTextEdit="1"/>
              </p:cNvSpPr>
              <p:nvPr>
                <p:ph type="body" idx="1"/>
              </p:nvPr>
            </p:nvSpPr>
            <p:spPr>
              <a:xfrm>
                <a:off x="457200" y="1143000"/>
                <a:ext cx="8229600" cy="5486400"/>
              </a:xfrm>
              <a:blipFill>
                <a:blip r:embed="rId3"/>
                <a:stretch>
                  <a:fillRect l="-1389" t="-1386" r="-2160"/>
                </a:stretch>
              </a:blipFill>
            </p:spPr>
            <p:txBody>
              <a:bodyPr/>
              <a:lstStyle/>
              <a:p>
                <a:r>
                  <a:rPr lang="en-GR">
                    <a:noFill/>
                  </a:rPr>
                  <a:t> </a:t>
                </a:r>
              </a:p>
            </p:txBody>
          </p:sp>
        </mc:Fallback>
      </mc:AlternateContent>
      <p:graphicFrame>
        <p:nvGraphicFramePr>
          <p:cNvPr id="316432" name="Object 16">
            <a:extLst>
              <a:ext uri="{FF2B5EF4-FFF2-40B4-BE49-F238E27FC236}">
                <a16:creationId xmlns:a16="http://schemas.microsoft.com/office/drawing/2014/main" id="{5FC07672-FC9C-4B48-99DB-B462A5F41F72}"/>
              </a:ext>
            </a:extLst>
          </p:cNvPr>
          <p:cNvGraphicFramePr>
            <a:graphicFrameLocks noChangeAspect="1"/>
          </p:cNvGraphicFramePr>
          <p:nvPr>
            <p:extLst>
              <p:ext uri="{D42A27DB-BD31-4B8C-83A1-F6EECF244321}">
                <p14:modId xmlns:p14="http://schemas.microsoft.com/office/powerpoint/2010/main" val="1348792505"/>
              </p:ext>
            </p:extLst>
          </p:nvPr>
        </p:nvGraphicFramePr>
        <p:xfrm>
          <a:off x="3224151" y="1295400"/>
          <a:ext cx="863600" cy="254000"/>
        </p:xfrm>
        <a:graphic>
          <a:graphicData uri="http://schemas.openxmlformats.org/presentationml/2006/ole">
            <mc:AlternateContent xmlns:mc="http://schemas.openxmlformats.org/markup-compatibility/2006">
              <mc:Choice xmlns:v="urn:schemas-microsoft-com:vml" Requires="v">
                <p:oleObj name="Equation" r:id="rId4" imgW="863280" imgH="253800" progId="Equation.DSMT4">
                  <p:embed/>
                </p:oleObj>
              </mc:Choice>
              <mc:Fallback>
                <p:oleObj name="Equation" r:id="rId4" imgW="863280" imgH="2538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151" y="1295400"/>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2</a:t>
            </a:fld>
            <a:endParaRPr lang="en-CA" altLang="en-US" dirty="0"/>
          </a:p>
        </p:txBody>
      </p:sp>
      <p:pic>
        <p:nvPicPr>
          <p:cNvPr id="4" name="Picture 3" descr="A diagram of a mathematical equation&#10;&#10;Description automatically generated with medium confidence">
            <a:extLst>
              <a:ext uri="{FF2B5EF4-FFF2-40B4-BE49-F238E27FC236}">
                <a16:creationId xmlns:a16="http://schemas.microsoft.com/office/drawing/2014/main" id="{0EA2006C-C34F-3750-BE4D-1C7C284B19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708" y="4330369"/>
            <a:ext cx="3888584" cy="242768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64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4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6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a:extLst>
              <a:ext uri="{FF2B5EF4-FFF2-40B4-BE49-F238E27FC236}">
                <a16:creationId xmlns:a16="http://schemas.microsoft.com/office/drawing/2014/main" id="{86C1D5EB-10BB-41CB-9744-EE1D0F36C29B}"/>
              </a:ext>
            </a:extLst>
          </p:cNvPr>
          <p:cNvSpPr>
            <a:spLocks noGrp="1" noChangeArrowheads="1"/>
          </p:cNvSpPr>
          <p:nvPr>
            <p:ph type="title"/>
          </p:nvPr>
        </p:nvSpPr>
        <p:spPr/>
        <p:txBody>
          <a:bodyPr/>
          <a:lstStyle/>
          <a:p>
            <a:r>
              <a:rPr lang="el-GR" altLang="en-US" dirty="0"/>
              <a:t>ΠΙΝΑΚΕΣ ΥΨΩΜΕΝΟΙ ΣΕ ΔΥΝΑΜΗ</a:t>
            </a:r>
            <a:endParaRPr lang="en-US" altLang="en-US" dirty="0"/>
          </a:p>
        </p:txBody>
      </p:sp>
      <p:sp>
        <p:nvSpPr>
          <p:cNvPr id="672771" name="Rectangle 3">
            <a:extLst>
              <a:ext uri="{FF2B5EF4-FFF2-40B4-BE49-F238E27FC236}">
                <a16:creationId xmlns:a16="http://schemas.microsoft.com/office/drawing/2014/main" id="{5E5008F3-9E34-4AA5-8AAC-9E3F3D305AAA}"/>
              </a:ext>
            </a:extLst>
          </p:cNvPr>
          <p:cNvSpPr>
            <a:spLocks noGrp="1" noChangeArrowheads="1"/>
          </p:cNvSpPr>
          <p:nvPr>
            <p:ph type="body" idx="1"/>
          </p:nvPr>
        </p:nvSpPr>
        <p:spPr>
          <a:xfrm>
            <a:off x="457200" y="1524000"/>
            <a:ext cx="8229600" cy="4572000"/>
          </a:xfrm>
        </p:spPr>
        <p:txBody>
          <a:bodyPr/>
          <a:lstStyle/>
          <a:p>
            <a:pPr>
              <a:lnSpc>
                <a:spcPct val="90000"/>
              </a:lnSpc>
            </a:pPr>
            <a:r>
              <a:rPr lang="el-GR" altLang="en-US" sz="2800" dirty="0"/>
              <a:t>Αν</a:t>
            </a:r>
            <a:r>
              <a:rPr lang="en-US" altLang="en-US" sz="2800" dirty="0"/>
              <a:t> </a:t>
            </a:r>
            <a:r>
              <a:rPr lang="en-US" altLang="en-US" sz="2800" i="1" dirty="0"/>
              <a:t>A</a:t>
            </a:r>
            <a:r>
              <a:rPr lang="en-US" altLang="en-US" sz="2800" dirty="0"/>
              <a:t> </a:t>
            </a:r>
            <a:r>
              <a:rPr lang="el-GR" altLang="en-US" sz="2800" dirty="0"/>
              <a:t>είναι ένας           πίνακας και αν </a:t>
            </a:r>
            <a:r>
              <a:rPr lang="en-GB" altLang="en-US" sz="2800" i="1" dirty="0"/>
              <a:t>k</a:t>
            </a:r>
            <a:r>
              <a:rPr lang="en-GB" altLang="en-US" sz="2800" dirty="0"/>
              <a:t> </a:t>
            </a:r>
            <a:r>
              <a:rPr lang="el-GR" altLang="en-US" sz="2800" dirty="0"/>
              <a:t>είναι ένας θετικός ακέραιος, τότε το </a:t>
            </a:r>
            <a:r>
              <a:rPr lang="en-GB" altLang="en-US" sz="2800" dirty="0"/>
              <a:t>A</a:t>
            </a:r>
            <a:r>
              <a:rPr lang="en-GB" altLang="en-US" sz="2800" baseline="30000" dirty="0"/>
              <a:t>k</a:t>
            </a:r>
            <a:r>
              <a:rPr lang="en-GB" altLang="en-US" sz="2800" dirty="0"/>
              <a:t> </a:t>
            </a:r>
            <a:r>
              <a:rPr lang="el-GR" altLang="en-US" sz="2800" dirty="0"/>
              <a:t>δηλώνει το γινόμενο των </a:t>
            </a:r>
            <a:r>
              <a:rPr lang="en-GB" altLang="en-US" sz="2800" i="1" dirty="0"/>
              <a:t>k</a:t>
            </a:r>
            <a:r>
              <a:rPr lang="en-GB" altLang="en-US" sz="2800" dirty="0"/>
              <a:t> </a:t>
            </a:r>
            <a:r>
              <a:rPr lang="el-GR" altLang="en-US" sz="2800" dirty="0"/>
              <a:t>αντιγράφων του </a:t>
            </a:r>
            <a:r>
              <a:rPr lang="en-US" altLang="en-US" sz="2800" i="1" dirty="0"/>
              <a:t>A</a:t>
            </a:r>
            <a:r>
              <a:rPr lang="en-US" altLang="en-US" sz="2800" dirty="0"/>
              <a:t>:</a:t>
            </a:r>
          </a:p>
          <a:p>
            <a:pPr>
              <a:lnSpc>
                <a:spcPct val="90000"/>
              </a:lnSpc>
            </a:pPr>
            <a:endParaRPr lang="en-US" altLang="en-US" sz="2800" dirty="0"/>
          </a:p>
          <a:p>
            <a:pPr marL="0" indent="0">
              <a:lnSpc>
                <a:spcPct val="90000"/>
              </a:lnSpc>
              <a:buNone/>
            </a:pPr>
            <a:endParaRPr lang="en-US" altLang="en-US" sz="2800" dirty="0"/>
          </a:p>
          <a:p>
            <a:pPr>
              <a:lnSpc>
                <a:spcPct val="90000"/>
              </a:lnSpc>
            </a:pPr>
            <a:r>
              <a:rPr lang="el-GR" altLang="en-US" sz="2800" dirty="0"/>
              <a:t>Αν</a:t>
            </a:r>
            <a:r>
              <a:rPr lang="en-US" altLang="en-US" sz="2800" dirty="0"/>
              <a:t> </a:t>
            </a:r>
            <a:r>
              <a:rPr lang="en-US" altLang="en-US" sz="2800" i="1" dirty="0"/>
              <a:t>A</a:t>
            </a:r>
            <a:r>
              <a:rPr lang="el-GR" altLang="en-US" sz="2800" i="1" dirty="0"/>
              <a:t>≠0</a:t>
            </a:r>
            <a:r>
              <a:rPr lang="en-US" altLang="en-US" sz="2800" dirty="0"/>
              <a:t> </a:t>
            </a:r>
            <a:r>
              <a:rPr lang="el-GR" altLang="en-US" sz="2800" dirty="0"/>
              <a:t>και</a:t>
            </a:r>
            <a:r>
              <a:rPr lang="en-US" altLang="en-US" sz="2800" dirty="0"/>
              <a:t> </a:t>
            </a:r>
            <a:r>
              <a:rPr lang="el-GR" altLang="en-US" sz="2800" dirty="0"/>
              <a:t>αν</a:t>
            </a:r>
            <a:r>
              <a:rPr lang="en-US" altLang="en-US" sz="2800" dirty="0"/>
              <a:t> </a:t>
            </a:r>
            <a:r>
              <a:rPr lang="en-US" altLang="en-US" sz="2800" b="1" dirty="0"/>
              <a:t>x</a:t>
            </a:r>
            <a:r>
              <a:rPr lang="el-GR" altLang="en-US" sz="2800" b="1" dirty="0"/>
              <a:t>∈</a:t>
            </a:r>
            <a:r>
              <a:rPr lang="el-GR" altLang="en-US" sz="2800" b="1" dirty="0" err="1"/>
              <a:t>ℝ</a:t>
            </a:r>
            <a:r>
              <a:rPr lang="en-US" altLang="en-US" sz="2800" baseline="30000" dirty="0"/>
              <a:t>k</a:t>
            </a:r>
            <a:r>
              <a:rPr lang="en-US" altLang="en-US" sz="2800" dirty="0"/>
              <a:t>, </a:t>
            </a:r>
            <a:r>
              <a:rPr lang="el-GR" altLang="en-US" sz="2800" dirty="0"/>
              <a:t>τότε</a:t>
            </a:r>
            <a:r>
              <a:rPr lang="en-US" altLang="en-US" sz="2800" dirty="0"/>
              <a:t> </a:t>
            </a:r>
            <a:r>
              <a:rPr lang="en-US" altLang="en-US" sz="2800" i="1" dirty="0" err="1"/>
              <a:t>A</a:t>
            </a:r>
            <a:r>
              <a:rPr lang="en-US" altLang="en-US" sz="2800" i="1" baseline="30000" dirty="0" err="1"/>
              <a:t>k</a:t>
            </a:r>
            <a:r>
              <a:rPr lang="en-US" altLang="en-US" sz="2800" b="1" dirty="0" err="1"/>
              <a:t>x</a:t>
            </a:r>
            <a:r>
              <a:rPr lang="en-US" altLang="en-US" sz="2800" dirty="0"/>
              <a:t> </a:t>
            </a:r>
            <a:r>
              <a:rPr lang="el-GR" altLang="en-US" sz="2800" dirty="0"/>
              <a:t>είναι το αποτέλεσμα του αριστερού πολλαπλασιασμού του </a:t>
            </a:r>
            <a:r>
              <a:rPr lang="en-US" altLang="en-US" sz="2800" dirty="0"/>
              <a:t>x </a:t>
            </a:r>
            <a:r>
              <a:rPr lang="el-GR" altLang="en-US" sz="2800" dirty="0"/>
              <a:t>με το </a:t>
            </a:r>
            <a:r>
              <a:rPr lang="en-US" altLang="en-US" sz="2800" dirty="0"/>
              <a:t>A </a:t>
            </a:r>
            <a:r>
              <a:rPr lang="el-GR" altLang="en-US" sz="2800" dirty="0"/>
              <a:t>επανειλημμένα </a:t>
            </a:r>
            <a:r>
              <a:rPr lang="en-US" altLang="en-US" sz="2800" dirty="0"/>
              <a:t>k </a:t>
            </a:r>
            <a:r>
              <a:rPr lang="el-GR" altLang="en-US" sz="2800" dirty="0"/>
              <a:t>φορές</a:t>
            </a:r>
            <a:r>
              <a:rPr lang="en-US" altLang="en-US" sz="2800" dirty="0"/>
              <a:t>.</a:t>
            </a:r>
          </a:p>
          <a:p>
            <a:pPr>
              <a:lnSpc>
                <a:spcPct val="90000"/>
              </a:lnSpc>
            </a:pPr>
            <a:r>
              <a:rPr lang="el-GR" altLang="en-US" sz="2800" dirty="0"/>
              <a:t>Αν</a:t>
            </a:r>
            <a:r>
              <a:rPr lang="en-US" altLang="en-US" sz="2800" dirty="0"/>
              <a:t>           , </a:t>
            </a:r>
            <a:r>
              <a:rPr lang="el-GR" altLang="en-US" sz="2800" dirty="0"/>
              <a:t>τότε το</a:t>
            </a:r>
            <a:r>
              <a:rPr lang="en-US" altLang="en-US" sz="2800" dirty="0"/>
              <a:t> </a:t>
            </a:r>
            <a:r>
              <a:rPr lang="en-US" altLang="en-US" sz="2800" i="1" dirty="0"/>
              <a:t>A</a:t>
            </a:r>
            <a:r>
              <a:rPr lang="en-US" altLang="en-US" sz="2800" baseline="30000" dirty="0"/>
              <a:t>0</a:t>
            </a:r>
            <a:r>
              <a:rPr lang="en-US" altLang="en-US" sz="2800" b="1" dirty="0"/>
              <a:t>x</a:t>
            </a:r>
            <a:r>
              <a:rPr lang="en-US" altLang="en-US" sz="2800" dirty="0"/>
              <a:t> </a:t>
            </a:r>
            <a:r>
              <a:rPr lang="el-GR" altLang="en-US" sz="2800" dirty="0"/>
              <a:t>ισούται με το ίδιο το</a:t>
            </a:r>
            <a:r>
              <a:rPr lang="en-US" altLang="en-US" sz="2800" dirty="0"/>
              <a:t> </a:t>
            </a:r>
            <a:r>
              <a:rPr lang="en-US" altLang="en-US" sz="2800" b="1" dirty="0"/>
              <a:t>x</a:t>
            </a:r>
            <a:r>
              <a:rPr lang="en-US" altLang="en-US" sz="2800" dirty="0"/>
              <a:t>.</a:t>
            </a:r>
          </a:p>
          <a:p>
            <a:pPr>
              <a:lnSpc>
                <a:spcPct val="90000"/>
              </a:lnSpc>
            </a:pPr>
            <a:r>
              <a:rPr lang="el-GR" altLang="en-US" sz="2800" dirty="0"/>
              <a:t>Άρα ο</a:t>
            </a:r>
            <a:r>
              <a:rPr lang="en-US" altLang="en-US" sz="2800" dirty="0"/>
              <a:t> </a:t>
            </a:r>
            <a:r>
              <a:rPr lang="en-US" altLang="en-US" sz="2800" i="1" dirty="0"/>
              <a:t>A</a:t>
            </a:r>
            <a:r>
              <a:rPr lang="en-US" altLang="en-US" sz="2800" baseline="30000" dirty="0"/>
              <a:t>0</a:t>
            </a:r>
            <a:r>
              <a:rPr lang="en-US" altLang="en-US" sz="2800" dirty="0"/>
              <a:t> </a:t>
            </a:r>
            <a:r>
              <a:rPr lang="el-GR" altLang="en-US" sz="2800" dirty="0"/>
              <a:t>ερμηνεύεται ως ταυτοτικός πίνακας</a:t>
            </a:r>
            <a:r>
              <a:rPr lang="en-US" altLang="en-US" sz="2800" dirty="0"/>
              <a:t>.</a:t>
            </a:r>
          </a:p>
          <a:p>
            <a:pPr>
              <a:lnSpc>
                <a:spcPct val="90000"/>
              </a:lnSpc>
              <a:buFont typeface="Wingdings" panose="05000000000000000000" pitchFamily="2" charset="2"/>
              <a:buNone/>
            </a:pPr>
            <a:endParaRPr lang="en-US" altLang="en-US" sz="2800" dirty="0"/>
          </a:p>
        </p:txBody>
      </p:sp>
      <p:graphicFrame>
        <p:nvGraphicFramePr>
          <p:cNvPr id="672772" name="Object 4">
            <a:extLst>
              <a:ext uri="{FF2B5EF4-FFF2-40B4-BE49-F238E27FC236}">
                <a16:creationId xmlns:a16="http://schemas.microsoft.com/office/drawing/2014/main" id="{30BB02D0-E122-42C9-8874-6A98475B29BC}"/>
              </a:ext>
            </a:extLst>
          </p:cNvPr>
          <p:cNvGraphicFramePr>
            <a:graphicFrameLocks noChangeAspect="1"/>
          </p:cNvGraphicFramePr>
          <p:nvPr>
            <p:extLst>
              <p:ext uri="{D42A27DB-BD31-4B8C-83A1-F6EECF244321}">
                <p14:modId xmlns:p14="http://schemas.microsoft.com/office/powerpoint/2010/main" val="1759320619"/>
              </p:ext>
            </p:extLst>
          </p:nvPr>
        </p:nvGraphicFramePr>
        <p:xfrm>
          <a:off x="3200400" y="1645165"/>
          <a:ext cx="774700" cy="254000"/>
        </p:xfrm>
        <a:graphic>
          <a:graphicData uri="http://schemas.openxmlformats.org/presentationml/2006/ole">
            <mc:AlternateContent xmlns:mc="http://schemas.openxmlformats.org/markup-compatibility/2006">
              <mc:Choice xmlns:v="urn:schemas-microsoft-com:vml" Requires="v">
                <p:oleObj name="Equation" r:id="rId3" imgW="774360" imgH="253800" progId="Equation.DSMT4">
                  <p:embed/>
                </p:oleObj>
              </mc:Choice>
              <mc:Fallback>
                <p:oleObj name="Equation" r:id="rId3" imgW="77436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45165"/>
                        <a:ext cx="774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3" name="Object 5">
            <a:extLst>
              <a:ext uri="{FF2B5EF4-FFF2-40B4-BE49-F238E27FC236}">
                <a16:creationId xmlns:a16="http://schemas.microsoft.com/office/drawing/2014/main" id="{4C932D55-4962-4FA4-AC06-7FCEF59B4214}"/>
              </a:ext>
            </a:extLst>
          </p:cNvPr>
          <p:cNvGraphicFramePr>
            <a:graphicFrameLocks noChangeAspect="1"/>
          </p:cNvGraphicFramePr>
          <p:nvPr>
            <p:extLst>
              <p:ext uri="{D42A27DB-BD31-4B8C-83A1-F6EECF244321}">
                <p14:modId xmlns:p14="http://schemas.microsoft.com/office/powerpoint/2010/main" val="3998984284"/>
              </p:ext>
            </p:extLst>
          </p:nvPr>
        </p:nvGraphicFramePr>
        <p:xfrm>
          <a:off x="3365500" y="2758817"/>
          <a:ext cx="1816100" cy="812800"/>
        </p:xfrm>
        <a:graphic>
          <a:graphicData uri="http://schemas.openxmlformats.org/presentationml/2006/ole">
            <mc:AlternateContent xmlns:mc="http://schemas.openxmlformats.org/markup-compatibility/2006">
              <mc:Choice xmlns:v="urn:schemas-microsoft-com:vml" Requires="v">
                <p:oleObj name="Equation" r:id="rId5" imgW="1816100" imgH="812800" progId="Equation.3">
                  <p:embed/>
                </p:oleObj>
              </mc:Choice>
              <mc:Fallback>
                <p:oleObj name="Equation" r:id="rId5" imgW="1816100" imgH="812800" progId="Equation.3">
                  <p:embed/>
                  <p:pic>
                    <p:nvPicPr>
                      <p:cNvPr id="0" name="Object 5"/>
                      <p:cNvPicPr>
                        <a:picLocks noChangeAspect="1" noChangeArrowheads="1"/>
                      </p:cNvPicPr>
                      <p:nvPr/>
                    </p:nvPicPr>
                    <p:blipFill>
                      <a:blip r:embed="rId6"/>
                      <a:srcRect/>
                      <a:stretch>
                        <a:fillRect/>
                      </a:stretch>
                    </p:blipFill>
                    <p:spPr bwMode="auto">
                      <a:xfrm>
                        <a:off x="3365500" y="2758817"/>
                        <a:ext cx="18161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5" name="Object 7">
            <a:extLst>
              <a:ext uri="{FF2B5EF4-FFF2-40B4-BE49-F238E27FC236}">
                <a16:creationId xmlns:a16="http://schemas.microsoft.com/office/drawing/2014/main" id="{E246CB11-73E6-4687-B500-434EF098889E}"/>
              </a:ext>
            </a:extLst>
          </p:cNvPr>
          <p:cNvGraphicFramePr>
            <a:graphicFrameLocks noChangeAspect="1"/>
          </p:cNvGraphicFramePr>
          <p:nvPr>
            <p:extLst>
              <p:ext uri="{D42A27DB-BD31-4B8C-83A1-F6EECF244321}">
                <p14:modId xmlns:p14="http://schemas.microsoft.com/office/powerpoint/2010/main" val="2808084129"/>
              </p:ext>
            </p:extLst>
          </p:nvPr>
        </p:nvGraphicFramePr>
        <p:xfrm>
          <a:off x="1371600" y="4978400"/>
          <a:ext cx="838200" cy="355600"/>
        </p:xfrm>
        <a:graphic>
          <a:graphicData uri="http://schemas.openxmlformats.org/presentationml/2006/ole">
            <mc:AlternateContent xmlns:mc="http://schemas.openxmlformats.org/markup-compatibility/2006">
              <mc:Choice xmlns:v="urn:schemas-microsoft-com:vml" Requires="v">
                <p:oleObj name="Equation" r:id="rId7" imgW="838080" imgH="355320" progId="Equation.DSMT4">
                  <p:embed/>
                </p:oleObj>
              </mc:Choice>
              <mc:Fallback>
                <p:oleObj name="Equation" r:id="rId7" imgW="838080" imgH="35532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978400"/>
                        <a:ext cx="8382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20</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27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27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27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7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36982445-484C-4345-8F0A-8C097A469ED0}"/>
              </a:ext>
            </a:extLst>
          </p:cNvPr>
          <p:cNvSpPr>
            <a:spLocks noGrp="1" noChangeArrowheads="1"/>
          </p:cNvSpPr>
          <p:nvPr>
            <p:ph type="title"/>
          </p:nvPr>
        </p:nvSpPr>
        <p:spPr/>
        <p:txBody>
          <a:bodyPr/>
          <a:lstStyle/>
          <a:p>
            <a:r>
              <a:rPr lang="el-GR" altLang="en-US" dirty="0"/>
              <a:t>ΑΝΑ’ΣΤΡΟΦΟΣ ΠΊΝΑΚΑ</a:t>
            </a:r>
            <a:endParaRPr lang="en-US" altLang="en-US" dirty="0"/>
          </a:p>
        </p:txBody>
      </p:sp>
      <p:sp>
        <p:nvSpPr>
          <p:cNvPr id="673795" name="Rectangle 3">
            <a:extLst>
              <a:ext uri="{FF2B5EF4-FFF2-40B4-BE49-F238E27FC236}">
                <a16:creationId xmlns:a16="http://schemas.microsoft.com/office/drawing/2014/main" id="{724EA9C1-F59F-498D-BDB4-B7AF4B087011}"/>
              </a:ext>
            </a:extLst>
          </p:cNvPr>
          <p:cNvSpPr>
            <a:spLocks noGrp="1" noChangeArrowheads="1"/>
          </p:cNvSpPr>
          <p:nvPr>
            <p:ph type="body" idx="1"/>
          </p:nvPr>
        </p:nvSpPr>
        <p:spPr>
          <a:xfrm>
            <a:off x="457200" y="1143000"/>
            <a:ext cx="8229600" cy="5334000"/>
          </a:xfrm>
        </p:spPr>
        <p:txBody>
          <a:bodyPr/>
          <a:lstStyle/>
          <a:p>
            <a:pPr marL="609600" indent="-609600"/>
            <a:r>
              <a:rPr lang="el-GR" altLang="en-US" sz="2800" dirty="0"/>
              <a:t>Δεδομένου ενός            πίνακα </a:t>
            </a:r>
            <a:r>
              <a:rPr lang="el-GR" altLang="en-US" sz="2800" i="1" dirty="0"/>
              <a:t>Α</a:t>
            </a:r>
            <a:r>
              <a:rPr lang="el-GR" altLang="en-US" sz="2800" dirty="0"/>
              <a:t>, ο </a:t>
            </a:r>
            <a:r>
              <a:rPr lang="el-GR" altLang="en-US" sz="2800" i="1" dirty="0"/>
              <a:t>ανάστροφος</a:t>
            </a:r>
            <a:r>
              <a:rPr lang="el-GR" altLang="en-US" sz="2800" dirty="0"/>
              <a:t> του </a:t>
            </a:r>
            <a:r>
              <a:rPr lang="el-GR" altLang="en-US" sz="2800" i="1" dirty="0"/>
              <a:t>Α</a:t>
            </a:r>
            <a:r>
              <a:rPr lang="el-GR" altLang="en-US" sz="2800" dirty="0"/>
              <a:t> είναι ο            πίνακας που συμβολίζεται με </a:t>
            </a:r>
            <a:r>
              <a:rPr lang="en-US" altLang="en-US" sz="2800" i="1" dirty="0"/>
              <a:t>A</a:t>
            </a:r>
            <a:r>
              <a:rPr lang="en-US" altLang="en-US" sz="2800" baseline="30000" dirty="0"/>
              <a:t>T</a:t>
            </a:r>
            <a:r>
              <a:rPr lang="en-US" altLang="en-US" sz="2800" dirty="0"/>
              <a:t>, </a:t>
            </a:r>
            <a:r>
              <a:rPr lang="el-GR" altLang="en-US" sz="2800" dirty="0"/>
              <a:t>του οποίων οι στήλες σχηματίζονται από τις αντίστοιχες σειρές του Α.</a:t>
            </a:r>
            <a:endParaRPr lang="en-US" altLang="en-US" sz="2800" dirty="0"/>
          </a:p>
        </p:txBody>
      </p:sp>
      <p:graphicFrame>
        <p:nvGraphicFramePr>
          <p:cNvPr id="673796" name="Object 4">
            <a:extLst>
              <a:ext uri="{FF2B5EF4-FFF2-40B4-BE49-F238E27FC236}">
                <a16:creationId xmlns:a16="http://schemas.microsoft.com/office/drawing/2014/main" id="{FBC0B0C2-9DDF-4EBF-AFDC-F607316B8207}"/>
              </a:ext>
            </a:extLst>
          </p:cNvPr>
          <p:cNvGraphicFramePr>
            <a:graphicFrameLocks noChangeAspect="1"/>
          </p:cNvGraphicFramePr>
          <p:nvPr>
            <p:extLst>
              <p:ext uri="{D42A27DB-BD31-4B8C-83A1-F6EECF244321}">
                <p14:modId xmlns:p14="http://schemas.microsoft.com/office/powerpoint/2010/main" val="3281756620"/>
              </p:ext>
            </p:extLst>
          </p:nvPr>
        </p:nvGraphicFramePr>
        <p:xfrm>
          <a:off x="3581400" y="1305536"/>
          <a:ext cx="863600" cy="254000"/>
        </p:xfrm>
        <a:graphic>
          <a:graphicData uri="http://schemas.openxmlformats.org/presentationml/2006/ole">
            <mc:AlternateContent xmlns:mc="http://schemas.openxmlformats.org/markup-compatibility/2006">
              <mc:Choice xmlns:v="urn:schemas-microsoft-com:vml" Requires="v">
                <p:oleObj name="Equation" r:id="rId3" imgW="863280" imgH="253800" progId="Equation.DSMT4">
                  <p:embed/>
                </p:oleObj>
              </mc:Choice>
              <mc:Fallback>
                <p:oleObj name="Equation" r:id="rId3" imgW="86328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305536"/>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3797" name="Object 5">
            <a:extLst>
              <a:ext uri="{FF2B5EF4-FFF2-40B4-BE49-F238E27FC236}">
                <a16:creationId xmlns:a16="http://schemas.microsoft.com/office/drawing/2014/main" id="{3B1F846D-2989-41B8-BE94-8BA0D36CAD5D}"/>
              </a:ext>
            </a:extLst>
          </p:cNvPr>
          <p:cNvGraphicFramePr>
            <a:graphicFrameLocks noChangeAspect="1"/>
          </p:cNvGraphicFramePr>
          <p:nvPr>
            <p:extLst>
              <p:ext uri="{D42A27DB-BD31-4B8C-83A1-F6EECF244321}">
                <p14:modId xmlns:p14="http://schemas.microsoft.com/office/powerpoint/2010/main" val="4135567680"/>
              </p:ext>
            </p:extLst>
          </p:nvPr>
        </p:nvGraphicFramePr>
        <p:xfrm>
          <a:off x="2514600" y="1692277"/>
          <a:ext cx="863600" cy="254000"/>
        </p:xfrm>
        <a:graphic>
          <a:graphicData uri="http://schemas.openxmlformats.org/presentationml/2006/ole">
            <mc:AlternateContent xmlns:mc="http://schemas.openxmlformats.org/markup-compatibility/2006">
              <mc:Choice xmlns:v="urn:schemas-microsoft-com:vml" Requires="v">
                <p:oleObj name="Equation" r:id="rId5" imgW="863280" imgH="253800" progId="Equation.DSMT4">
                  <p:embed/>
                </p:oleObj>
              </mc:Choice>
              <mc:Fallback>
                <p:oleObj name="Equation" r:id="rId5" imgW="86328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692277"/>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a:extLst>
              <a:ext uri="{FF2B5EF4-FFF2-40B4-BE49-F238E27FC236}">
                <a16:creationId xmlns:a16="http://schemas.microsoft.com/office/drawing/2014/main" id="{2EB0A20A-7229-4264-AF3E-F6329D1B1469}"/>
              </a:ext>
            </a:extLst>
          </p:cNvPr>
          <p:cNvGraphicFramePr>
            <a:graphicFrameLocks noChangeAspect="1"/>
          </p:cNvGraphicFramePr>
          <p:nvPr>
            <p:extLst>
              <p:ext uri="{D42A27DB-BD31-4B8C-83A1-F6EECF244321}">
                <p14:modId xmlns:p14="http://schemas.microsoft.com/office/powerpoint/2010/main" val="3610682557"/>
              </p:ext>
            </p:extLst>
          </p:nvPr>
        </p:nvGraphicFramePr>
        <p:xfrm>
          <a:off x="2219982" y="3090864"/>
          <a:ext cx="4704036" cy="2241549"/>
        </p:xfrm>
        <a:graphic>
          <a:graphicData uri="http://schemas.openxmlformats.org/presentationml/2006/ole">
            <mc:AlternateContent xmlns:mc="http://schemas.openxmlformats.org/markup-compatibility/2006">
              <mc:Choice xmlns:v="urn:schemas-microsoft-com:vml" Requires="v">
                <p:oleObj name="Equation" r:id="rId7" imgW="1574640" imgH="736560" progId="Equation.DSMT4">
                  <p:embed/>
                </p:oleObj>
              </mc:Choice>
              <mc:Fallback>
                <p:oleObj name="Equation" r:id="rId7" imgW="1574640" imgH="736560" progId="Equation.DSMT4">
                  <p:embed/>
                  <p:pic>
                    <p:nvPicPr>
                      <p:cNvPr id="0" name=""/>
                      <p:cNvPicPr/>
                      <p:nvPr/>
                    </p:nvPicPr>
                    <p:blipFill>
                      <a:blip r:embed="rId8"/>
                      <a:stretch>
                        <a:fillRect/>
                      </a:stretch>
                    </p:blipFill>
                    <p:spPr>
                      <a:xfrm>
                        <a:off x="2219982" y="3090864"/>
                        <a:ext cx="4704036" cy="2241549"/>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21</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37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36982445-484C-4345-8F0A-8C097A469ED0}"/>
              </a:ext>
            </a:extLst>
          </p:cNvPr>
          <p:cNvSpPr>
            <a:spLocks noGrp="1" noChangeArrowheads="1"/>
          </p:cNvSpPr>
          <p:nvPr>
            <p:ph type="title"/>
          </p:nvPr>
        </p:nvSpPr>
        <p:spPr/>
        <p:txBody>
          <a:bodyPr/>
          <a:lstStyle/>
          <a:p>
            <a:r>
              <a:rPr lang="el-GR" altLang="en-US" dirty="0"/>
              <a:t>ΑΝΑ’ΣΤΡΟΦΟΣ ΠΊΝΑΚΑ</a:t>
            </a:r>
            <a:endParaRPr lang="en-US" altLang="en-US" dirty="0"/>
          </a:p>
        </p:txBody>
      </p:sp>
      <p:sp>
        <p:nvSpPr>
          <p:cNvPr id="673795" name="Rectangle 3">
            <a:extLst>
              <a:ext uri="{FF2B5EF4-FFF2-40B4-BE49-F238E27FC236}">
                <a16:creationId xmlns:a16="http://schemas.microsoft.com/office/drawing/2014/main" id="{724EA9C1-F59F-498D-BDB4-B7AF4B087011}"/>
              </a:ext>
            </a:extLst>
          </p:cNvPr>
          <p:cNvSpPr>
            <a:spLocks noGrp="1" noChangeArrowheads="1"/>
          </p:cNvSpPr>
          <p:nvPr>
            <p:ph type="body" idx="1"/>
          </p:nvPr>
        </p:nvSpPr>
        <p:spPr>
          <a:xfrm>
            <a:off x="457200" y="1143000"/>
            <a:ext cx="8229600" cy="5334000"/>
          </a:xfrm>
        </p:spPr>
        <p:txBody>
          <a:bodyPr/>
          <a:lstStyle/>
          <a:p>
            <a:pPr marL="609600" indent="-609600">
              <a:buNone/>
            </a:pPr>
            <a:r>
              <a:rPr lang="el-GR" altLang="en-US" sz="2800" b="1" dirty="0"/>
              <a:t>Θεώρημα</a:t>
            </a:r>
            <a:r>
              <a:rPr lang="en-US" altLang="en-US" sz="2800" b="1" dirty="0"/>
              <a:t> 3:</a:t>
            </a:r>
            <a:r>
              <a:rPr lang="en-US" altLang="en-US" sz="2800" dirty="0"/>
              <a:t> </a:t>
            </a:r>
            <a:r>
              <a:rPr lang="el-GR" altLang="en-US" sz="2800" dirty="0"/>
              <a:t>Έστω ότι Α και Β είναι πίνακες με διαστάσεις που επιτρέπουν τις παρακάτω πράξεις.</a:t>
            </a:r>
            <a:r>
              <a:rPr lang="en-US" altLang="en-US" sz="2800" dirty="0"/>
              <a:t>    </a:t>
            </a:r>
          </a:p>
          <a:p>
            <a:pPr marL="1371600" lvl="2" indent="-457200">
              <a:buFont typeface="Wingdings" panose="05000000000000000000" pitchFamily="2" charset="2"/>
              <a:buAutoNum type="alphaLcPeriod"/>
            </a:pPr>
            <a:r>
              <a:rPr lang="en-US" altLang="en-US" sz="2800" dirty="0"/>
              <a:t>                                        </a:t>
            </a:r>
          </a:p>
          <a:p>
            <a:pPr marL="1371600" lvl="2" indent="-457200">
              <a:buFont typeface="Wingdings" panose="05000000000000000000" pitchFamily="2" charset="2"/>
              <a:buAutoNum type="alphaLcPeriod"/>
            </a:pPr>
            <a:r>
              <a:rPr lang="el-GR" altLang="en-US" sz="2800" dirty="0"/>
              <a:t>Για κάθε αριθμό </a:t>
            </a:r>
            <a:r>
              <a:rPr lang="en-US" altLang="en-US" sz="2800" i="1" dirty="0"/>
              <a:t>r</a:t>
            </a:r>
            <a:r>
              <a:rPr lang="en-US" altLang="en-US" sz="2800" dirty="0"/>
              <a:t>,</a:t>
            </a:r>
          </a:p>
          <a:p>
            <a:pPr marL="1371600" lvl="2" indent="-457200">
              <a:buFont typeface="Wingdings" panose="05000000000000000000" pitchFamily="2" charset="2"/>
              <a:buAutoNum type="alphaLcPeriod"/>
            </a:pPr>
            <a:r>
              <a:rPr lang="el-GR" altLang="en-US" sz="2800" dirty="0">
                <a:solidFill>
                  <a:schemeClr val="bg1"/>
                </a:solidFill>
              </a:rPr>
              <a:t>.</a:t>
            </a:r>
          </a:p>
          <a:p>
            <a:pPr marL="1371600" lvl="2" indent="-457200">
              <a:buFont typeface="Wingdings" panose="05000000000000000000" pitchFamily="2" charset="2"/>
              <a:buAutoNum type="alphaLcPeriod"/>
            </a:pPr>
            <a:r>
              <a:rPr lang="en-US" altLang="en-US" sz="2800" dirty="0"/>
              <a:t> </a:t>
            </a:r>
          </a:p>
          <a:p>
            <a:pPr marL="457200" lvl="1" indent="0">
              <a:buNone/>
            </a:pPr>
            <a:r>
              <a:rPr lang="el-GR" altLang="en-US" sz="3200" dirty="0"/>
              <a:t>Η αναστροφή ενός πίνακα γινομένου πινάκων ισούται με το γινόμενο της αναστροφής των με την αντίστροφη σειρά.</a:t>
            </a:r>
            <a:r>
              <a:rPr lang="en-US" altLang="en-US" sz="2800" dirty="0"/>
              <a:t>  </a:t>
            </a:r>
          </a:p>
        </p:txBody>
      </p:sp>
      <p:graphicFrame>
        <p:nvGraphicFramePr>
          <p:cNvPr id="673798" name="Object 6">
            <a:extLst>
              <a:ext uri="{FF2B5EF4-FFF2-40B4-BE49-F238E27FC236}">
                <a16:creationId xmlns:a16="http://schemas.microsoft.com/office/drawing/2014/main" id="{8680FAB6-EDD7-4340-AACD-B6F2ACE1FB1E}"/>
              </a:ext>
            </a:extLst>
          </p:cNvPr>
          <p:cNvGraphicFramePr>
            <a:graphicFrameLocks noChangeAspect="1"/>
          </p:cNvGraphicFramePr>
          <p:nvPr>
            <p:extLst>
              <p:ext uri="{D42A27DB-BD31-4B8C-83A1-F6EECF244321}">
                <p14:modId xmlns:p14="http://schemas.microsoft.com/office/powerpoint/2010/main" val="2724479367"/>
              </p:ext>
            </p:extLst>
          </p:nvPr>
        </p:nvGraphicFramePr>
        <p:xfrm>
          <a:off x="1904508" y="2152650"/>
          <a:ext cx="1612900" cy="482600"/>
        </p:xfrm>
        <a:graphic>
          <a:graphicData uri="http://schemas.openxmlformats.org/presentationml/2006/ole">
            <mc:AlternateContent xmlns:mc="http://schemas.openxmlformats.org/markup-compatibility/2006">
              <mc:Choice xmlns:v="urn:schemas-microsoft-com:vml" Requires="v">
                <p:oleObj name="Equation" r:id="rId3" imgW="1612800" imgH="482400" progId="Equation.DSMT4">
                  <p:embed/>
                </p:oleObj>
              </mc:Choice>
              <mc:Fallback>
                <p:oleObj name="Equation" r:id="rId3" imgW="1612800" imgH="482400" progId="Equation.DSMT4">
                  <p:embed/>
                  <p:pic>
                    <p:nvPicPr>
                      <p:cNvPr id="673798" name="Object 6">
                        <a:extLst>
                          <a:ext uri="{FF2B5EF4-FFF2-40B4-BE49-F238E27FC236}">
                            <a16:creationId xmlns:a16="http://schemas.microsoft.com/office/drawing/2014/main" id="{8680FAB6-EDD7-4340-AACD-B6F2ACE1F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508" y="2152650"/>
                        <a:ext cx="16129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3799" name="Object 7">
            <a:extLst>
              <a:ext uri="{FF2B5EF4-FFF2-40B4-BE49-F238E27FC236}">
                <a16:creationId xmlns:a16="http://schemas.microsoft.com/office/drawing/2014/main" id="{195A1523-C98B-4216-990D-2F8F13049A62}"/>
              </a:ext>
            </a:extLst>
          </p:cNvPr>
          <p:cNvGraphicFramePr>
            <a:graphicFrameLocks noChangeAspect="1"/>
          </p:cNvGraphicFramePr>
          <p:nvPr>
            <p:extLst>
              <p:ext uri="{D42A27DB-BD31-4B8C-83A1-F6EECF244321}">
                <p14:modId xmlns:p14="http://schemas.microsoft.com/office/powerpoint/2010/main" val="3791110050"/>
              </p:ext>
            </p:extLst>
          </p:nvPr>
        </p:nvGraphicFramePr>
        <p:xfrm>
          <a:off x="1905000" y="3067050"/>
          <a:ext cx="3035300" cy="482600"/>
        </p:xfrm>
        <a:graphic>
          <a:graphicData uri="http://schemas.openxmlformats.org/presentationml/2006/ole">
            <mc:AlternateContent xmlns:mc="http://schemas.openxmlformats.org/markup-compatibility/2006">
              <mc:Choice xmlns:v="urn:schemas-microsoft-com:vml" Requires="v">
                <p:oleObj name="Equation" r:id="rId5" imgW="3035160" imgH="482400" progId="Equation.DSMT4">
                  <p:embed/>
                </p:oleObj>
              </mc:Choice>
              <mc:Fallback>
                <p:oleObj name="Equation" r:id="rId5" imgW="3035160" imgH="482400" progId="Equation.DSMT4">
                  <p:embed/>
                  <p:pic>
                    <p:nvPicPr>
                      <p:cNvPr id="673799" name="Object 7">
                        <a:extLst>
                          <a:ext uri="{FF2B5EF4-FFF2-40B4-BE49-F238E27FC236}">
                            <a16:creationId xmlns:a16="http://schemas.microsoft.com/office/drawing/2014/main" id="{195A1523-C98B-4216-990D-2F8F13049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67050"/>
                        <a:ext cx="3035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3800" name="Object 8">
            <a:extLst>
              <a:ext uri="{FF2B5EF4-FFF2-40B4-BE49-F238E27FC236}">
                <a16:creationId xmlns:a16="http://schemas.microsoft.com/office/drawing/2014/main" id="{C09D7921-54F5-4265-9DA5-26C3CF9AD703}"/>
              </a:ext>
            </a:extLst>
          </p:cNvPr>
          <p:cNvGraphicFramePr>
            <a:graphicFrameLocks noChangeAspect="1"/>
          </p:cNvGraphicFramePr>
          <p:nvPr>
            <p:extLst>
              <p:ext uri="{D42A27DB-BD31-4B8C-83A1-F6EECF244321}">
                <p14:modId xmlns:p14="http://schemas.microsoft.com/office/powerpoint/2010/main" val="3765890118"/>
              </p:ext>
            </p:extLst>
          </p:nvPr>
        </p:nvGraphicFramePr>
        <p:xfrm>
          <a:off x="4876800" y="2555618"/>
          <a:ext cx="1828800" cy="482600"/>
        </p:xfrm>
        <a:graphic>
          <a:graphicData uri="http://schemas.openxmlformats.org/presentationml/2006/ole">
            <mc:AlternateContent xmlns:mc="http://schemas.openxmlformats.org/markup-compatibility/2006">
              <mc:Choice xmlns:v="urn:schemas-microsoft-com:vml" Requires="v">
                <p:oleObj name="Equation" r:id="rId7" imgW="1828800" imgH="482400" progId="Equation.DSMT4">
                  <p:embed/>
                </p:oleObj>
              </mc:Choice>
              <mc:Fallback>
                <p:oleObj name="Equation" r:id="rId7" imgW="1828800" imgH="482400" progId="Equation.DSMT4">
                  <p:embed/>
                  <p:pic>
                    <p:nvPicPr>
                      <p:cNvPr id="673800" name="Object 8">
                        <a:extLst>
                          <a:ext uri="{FF2B5EF4-FFF2-40B4-BE49-F238E27FC236}">
                            <a16:creationId xmlns:a16="http://schemas.microsoft.com/office/drawing/2014/main" id="{C09D7921-54F5-4265-9DA5-26C3CF9AD7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555618"/>
                        <a:ext cx="1828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3801" name="Object 9">
            <a:extLst>
              <a:ext uri="{FF2B5EF4-FFF2-40B4-BE49-F238E27FC236}">
                <a16:creationId xmlns:a16="http://schemas.microsoft.com/office/drawing/2014/main" id="{126DADA4-AD1E-48BF-8785-95292D37EBA2}"/>
              </a:ext>
            </a:extLst>
          </p:cNvPr>
          <p:cNvGraphicFramePr>
            <a:graphicFrameLocks noChangeAspect="1"/>
          </p:cNvGraphicFramePr>
          <p:nvPr>
            <p:extLst>
              <p:ext uri="{D42A27DB-BD31-4B8C-83A1-F6EECF244321}">
                <p14:modId xmlns:p14="http://schemas.microsoft.com/office/powerpoint/2010/main" val="3614305263"/>
              </p:ext>
            </p:extLst>
          </p:nvPr>
        </p:nvGraphicFramePr>
        <p:xfrm>
          <a:off x="1904508" y="3615810"/>
          <a:ext cx="2273300" cy="482600"/>
        </p:xfrm>
        <a:graphic>
          <a:graphicData uri="http://schemas.openxmlformats.org/presentationml/2006/ole">
            <mc:AlternateContent xmlns:mc="http://schemas.openxmlformats.org/markup-compatibility/2006">
              <mc:Choice xmlns:v="urn:schemas-microsoft-com:vml" Requires="v">
                <p:oleObj name="Equation" r:id="rId9" imgW="2273040" imgH="482400" progId="Equation.DSMT4">
                  <p:embed/>
                </p:oleObj>
              </mc:Choice>
              <mc:Fallback>
                <p:oleObj name="Equation" r:id="rId9" imgW="2273040" imgH="482400" progId="Equation.DSMT4">
                  <p:embed/>
                  <p:pic>
                    <p:nvPicPr>
                      <p:cNvPr id="673801" name="Object 9">
                        <a:extLst>
                          <a:ext uri="{FF2B5EF4-FFF2-40B4-BE49-F238E27FC236}">
                            <a16:creationId xmlns:a16="http://schemas.microsoft.com/office/drawing/2014/main" id="{126DADA4-AD1E-48BF-8785-95292D37EB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4508" y="3615810"/>
                        <a:ext cx="227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22</a:t>
            </a:fld>
            <a:endParaRPr lang="en-CA" altLang="en-US" dirty="0"/>
          </a:p>
        </p:txBody>
      </p:sp>
    </p:spTree>
    <p:extLst>
      <p:ext uri="{BB962C8B-B14F-4D97-AF65-F5344CB8AC3E}">
        <p14:creationId xmlns:p14="http://schemas.microsoft.com/office/powerpoint/2010/main" val="3266524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E40FDBE5-1CAC-4578-9BB8-4455027C0322}"/>
              </a:ext>
            </a:extLst>
          </p:cNvPr>
          <p:cNvSpPr>
            <a:spLocks noGrp="1" noChangeArrowheads="1"/>
          </p:cNvSpPr>
          <p:nvPr>
            <p:ph type="title"/>
          </p:nvPr>
        </p:nvSpPr>
        <p:spPr/>
        <p:txBody>
          <a:bodyPr/>
          <a:lstStyle/>
          <a:p>
            <a:r>
              <a:rPr lang="el-GR" altLang="en-US" dirty="0"/>
              <a:t>ΠΡΆΞΕΙΣ ΜΕ Π</a:t>
            </a:r>
            <a:r>
              <a:rPr lang="en-US" altLang="en-US" dirty="0" err="1"/>
              <a:t>Ί</a:t>
            </a:r>
            <a:r>
              <a:rPr lang="el-GR" altLang="en-US" dirty="0"/>
              <a:t>ΝΑΚΕΣ</a:t>
            </a:r>
            <a:endParaRPr lang="en-US" altLang="en-US" dirty="0"/>
          </a:p>
        </p:txBody>
      </p:sp>
      <p:sp>
        <p:nvSpPr>
          <p:cNvPr id="653315" name="Rectangle 3">
            <a:extLst>
              <a:ext uri="{FF2B5EF4-FFF2-40B4-BE49-F238E27FC236}">
                <a16:creationId xmlns:a16="http://schemas.microsoft.com/office/drawing/2014/main" id="{8E97D86E-D135-40B5-9B35-55EEB0851CEB}"/>
              </a:ext>
            </a:extLst>
          </p:cNvPr>
          <p:cNvSpPr>
            <a:spLocks noGrp="1" noChangeArrowheads="1"/>
          </p:cNvSpPr>
          <p:nvPr>
            <p:ph type="body" idx="1"/>
          </p:nvPr>
        </p:nvSpPr>
        <p:spPr>
          <a:xfrm>
            <a:off x="457200" y="1295400"/>
            <a:ext cx="8458200" cy="5029200"/>
          </a:xfrm>
        </p:spPr>
        <p:txBody>
          <a:bodyPr/>
          <a:lstStyle/>
          <a:p>
            <a:r>
              <a:rPr lang="el-GR" altLang="en-US" sz="2800" dirty="0"/>
              <a:t>Οι στήλες συμβολίζονται με</a:t>
            </a:r>
            <a:r>
              <a:rPr lang="en-US" altLang="en-US" sz="2800" dirty="0"/>
              <a:t> </a:t>
            </a:r>
            <a:r>
              <a:rPr lang="en-US" altLang="en-US" sz="2800" b="1" dirty="0"/>
              <a:t>a</a:t>
            </a:r>
            <a:r>
              <a:rPr lang="en-US" altLang="en-US" sz="2800" baseline="-25000" dirty="0"/>
              <a:t>1</a:t>
            </a:r>
            <a:r>
              <a:rPr lang="en-US" altLang="en-US" sz="2800" dirty="0"/>
              <a:t>, …, </a:t>
            </a:r>
            <a:r>
              <a:rPr lang="en-US" altLang="en-US" sz="2800" b="1" dirty="0"/>
              <a:t>a</a:t>
            </a:r>
            <a:r>
              <a:rPr lang="en-US" altLang="en-US" sz="2800" i="1" baseline="-25000" dirty="0"/>
              <a:t>n</a:t>
            </a:r>
            <a:r>
              <a:rPr lang="en-US" altLang="en-US" sz="2800" dirty="0"/>
              <a:t>, </a:t>
            </a:r>
            <a:r>
              <a:rPr lang="el-GR" altLang="en-US" sz="2800" dirty="0"/>
              <a:t>και ο πίνακας Α γράφεται ως</a:t>
            </a:r>
            <a:r>
              <a:rPr lang="en-US" altLang="en-US" sz="2800" dirty="0"/>
              <a:t>                                                                     </a:t>
            </a:r>
            <a:endParaRPr lang="el-GR" altLang="en-US" sz="2800" dirty="0"/>
          </a:p>
          <a:p>
            <a:endParaRPr lang="en-US" altLang="en-US" sz="2800" dirty="0"/>
          </a:p>
          <a:p>
            <a:r>
              <a:rPr lang="el-GR" altLang="en-US" sz="2800" dirty="0"/>
              <a:t>Ο αριθμός </a:t>
            </a:r>
            <a:r>
              <a:rPr lang="en-US" altLang="en-US" sz="2800" i="1" dirty="0" err="1"/>
              <a:t>a</a:t>
            </a:r>
            <a:r>
              <a:rPr lang="en-US" altLang="en-US" sz="2800" i="1" baseline="-25000" dirty="0" err="1"/>
              <a:t>ij</a:t>
            </a:r>
            <a:r>
              <a:rPr lang="en-US" altLang="en-US" sz="2800" dirty="0"/>
              <a:t> </a:t>
            </a:r>
            <a:r>
              <a:rPr lang="el-GR" altLang="en-US" sz="2800" dirty="0"/>
              <a:t>είναι το </a:t>
            </a:r>
            <a:r>
              <a:rPr lang="en-US" altLang="en-US" sz="2800" i="1" dirty="0" err="1"/>
              <a:t>i</a:t>
            </a:r>
            <a:r>
              <a:rPr lang="el-GR" altLang="en-US" sz="2800" dirty="0"/>
              <a:t>στο</a:t>
            </a:r>
            <a:r>
              <a:rPr lang="en-US" altLang="en-US" sz="2800" dirty="0"/>
              <a:t> </a:t>
            </a:r>
            <a:r>
              <a:rPr lang="el-GR" altLang="en-US" sz="2800" dirty="0"/>
              <a:t>στοιχείο</a:t>
            </a:r>
            <a:r>
              <a:rPr lang="en-US" altLang="en-US" sz="2800" dirty="0"/>
              <a:t> (</a:t>
            </a:r>
            <a:r>
              <a:rPr lang="el-GR" altLang="en-US" sz="2800" dirty="0"/>
              <a:t>από επάνω</a:t>
            </a:r>
            <a:r>
              <a:rPr lang="en-US" altLang="en-US" sz="2800" dirty="0"/>
              <a:t>) </a:t>
            </a:r>
            <a:r>
              <a:rPr lang="el-GR" altLang="en-US" sz="2800" dirty="0"/>
              <a:t>της </a:t>
            </a:r>
            <a:r>
              <a:rPr lang="en-US" altLang="en-US" sz="2800" i="1" dirty="0"/>
              <a:t>j</a:t>
            </a:r>
            <a:r>
              <a:rPr lang="el-GR" altLang="en-US" sz="2800" dirty="0"/>
              <a:t>στης</a:t>
            </a:r>
            <a:r>
              <a:rPr lang="en-US" altLang="en-US" sz="2800" dirty="0"/>
              <a:t> </a:t>
            </a:r>
            <a:r>
              <a:rPr lang="el-GR" altLang="en-US" sz="2800" dirty="0"/>
              <a:t>στήλης</a:t>
            </a:r>
            <a:r>
              <a:rPr lang="en-US" altLang="en-US" sz="2800" dirty="0"/>
              <a:t> </a:t>
            </a:r>
            <a:r>
              <a:rPr lang="en-US" altLang="en-US" sz="2800" b="1" dirty="0" err="1"/>
              <a:t>a</a:t>
            </a:r>
            <a:r>
              <a:rPr lang="en-US" altLang="en-US" sz="2800" i="1" baseline="-25000" dirty="0" err="1"/>
              <a:t>j</a:t>
            </a:r>
            <a:r>
              <a:rPr lang="en-US" altLang="en-US" sz="2800" dirty="0"/>
              <a:t>. </a:t>
            </a:r>
          </a:p>
          <a:p>
            <a:r>
              <a:rPr lang="el-GR" altLang="en-US" sz="2800" dirty="0"/>
              <a:t>Τα</a:t>
            </a:r>
            <a:r>
              <a:rPr lang="en-US" altLang="en-US" sz="2800" dirty="0"/>
              <a:t> </a:t>
            </a:r>
            <a:r>
              <a:rPr lang="el-GR" altLang="en-US" sz="2800" b="1" dirty="0"/>
              <a:t>διαγώνια στοιχεία </a:t>
            </a:r>
            <a:r>
              <a:rPr lang="el-GR" altLang="en-US" sz="2800" dirty="0"/>
              <a:t>ενός           πίνακα</a:t>
            </a:r>
            <a:r>
              <a:rPr lang="en-US" altLang="en-US" sz="2800" dirty="0"/>
              <a:t>                 </a:t>
            </a:r>
            <a:r>
              <a:rPr lang="el-GR" altLang="en-US" sz="2800" dirty="0"/>
              <a:t>είναι</a:t>
            </a:r>
            <a:r>
              <a:rPr lang="en-US" altLang="en-US" sz="2800" dirty="0"/>
              <a:t> </a:t>
            </a:r>
            <a:r>
              <a:rPr lang="en-US" altLang="en-US" sz="2800" i="1" dirty="0"/>
              <a:t>a</a:t>
            </a:r>
            <a:r>
              <a:rPr lang="en-US" altLang="en-US" sz="2800" baseline="-25000" dirty="0"/>
              <a:t>11</a:t>
            </a:r>
            <a:r>
              <a:rPr lang="en-US" altLang="en-US" sz="2800" dirty="0"/>
              <a:t>, </a:t>
            </a:r>
            <a:r>
              <a:rPr lang="en-US" altLang="en-US" sz="2800" i="1" dirty="0"/>
              <a:t>a</a:t>
            </a:r>
            <a:r>
              <a:rPr lang="en-US" altLang="en-US" sz="2800" baseline="-25000" dirty="0"/>
              <a:t>22</a:t>
            </a:r>
            <a:r>
              <a:rPr lang="en-US" altLang="en-US" sz="2800" dirty="0"/>
              <a:t>, </a:t>
            </a:r>
            <a:r>
              <a:rPr lang="en-US" altLang="en-US" sz="2800" i="1" dirty="0"/>
              <a:t>a</a:t>
            </a:r>
            <a:r>
              <a:rPr lang="en-US" altLang="en-US" sz="2800" baseline="-25000" dirty="0"/>
              <a:t>33</a:t>
            </a:r>
            <a:r>
              <a:rPr lang="en-US" altLang="en-US" sz="2800" dirty="0"/>
              <a:t>, …, </a:t>
            </a:r>
            <a:r>
              <a:rPr lang="el-GR" altLang="en-US" sz="2800" dirty="0"/>
              <a:t>και αποτελούν την κύρια διαγώνιο του</a:t>
            </a:r>
            <a:r>
              <a:rPr lang="en-US" altLang="en-US" sz="2800" dirty="0"/>
              <a:t> </a:t>
            </a:r>
            <a:r>
              <a:rPr lang="en-US" altLang="en-US" sz="2800" i="1" dirty="0"/>
              <a:t>A</a:t>
            </a:r>
            <a:r>
              <a:rPr lang="en-US" altLang="en-US" sz="2800" dirty="0"/>
              <a:t>. </a:t>
            </a:r>
          </a:p>
          <a:p>
            <a:r>
              <a:rPr lang="el-GR" altLang="en-US" sz="2800" b="1" dirty="0"/>
              <a:t>Διαγώνιος πίνακας </a:t>
            </a:r>
            <a:r>
              <a:rPr lang="el-GR" altLang="en-US" sz="2800" dirty="0"/>
              <a:t>είναι ένας</a:t>
            </a:r>
            <a:r>
              <a:rPr lang="en-US" altLang="en-US" sz="2800" dirty="0"/>
              <a:t>           </a:t>
            </a:r>
            <a:r>
              <a:rPr lang="el-GR" altLang="en-US" sz="2800" dirty="0"/>
              <a:t>πίνακας</a:t>
            </a:r>
            <a:r>
              <a:rPr lang="en-US" altLang="en-US" sz="2800" dirty="0"/>
              <a:t> </a:t>
            </a:r>
            <a:r>
              <a:rPr lang="el-GR" altLang="en-US" sz="2800" dirty="0"/>
              <a:t>των οποίων τα μη διαγώνια στοιχεία είναι μηδέν.</a:t>
            </a:r>
            <a:endParaRPr lang="en-US" altLang="en-US" sz="2800" dirty="0"/>
          </a:p>
          <a:p>
            <a:r>
              <a:rPr lang="en-US" altLang="en-US" sz="2800" dirty="0" err="1"/>
              <a:t>Έ</a:t>
            </a:r>
            <a:r>
              <a:rPr lang="el-GR" altLang="en-US" sz="2800" dirty="0"/>
              <a:t>να παράδειγμα</a:t>
            </a:r>
            <a:r>
              <a:rPr lang="en-US" altLang="en-US" sz="2800" dirty="0"/>
              <a:t> </a:t>
            </a:r>
            <a:r>
              <a:rPr lang="el-GR" altLang="en-US" sz="2800" dirty="0"/>
              <a:t>είναι ο            ταυτοτικός πίνακας</a:t>
            </a:r>
            <a:r>
              <a:rPr lang="en-US" altLang="en-US" sz="2800" dirty="0"/>
              <a:t>, </a:t>
            </a:r>
            <a:r>
              <a:rPr lang="en-US" altLang="en-US" sz="2800" i="1" dirty="0"/>
              <a:t>I</a:t>
            </a:r>
            <a:r>
              <a:rPr lang="en-US" altLang="en-US" sz="2800" i="1" baseline="-25000" dirty="0"/>
              <a:t>n</a:t>
            </a:r>
            <a:r>
              <a:rPr lang="en-US" altLang="en-US" sz="2800" dirty="0"/>
              <a:t>.</a:t>
            </a:r>
          </a:p>
        </p:txBody>
      </p:sp>
      <p:graphicFrame>
        <p:nvGraphicFramePr>
          <p:cNvPr id="653316" name="Object 4">
            <a:extLst>
              <a:ext uri="{FF2B5EF4-FFF2-40B4-BE49-F238E27FC236}">
                <a16:creationId xmlns:a16="http://schemas.microsoft.com/office/drawing/2014/main" id="{BBFD8586-A1BD-452C-9454-C2E0ED1C275D}"/>
              </a:ext>
            </a:extLst>
          </p:cNvPr>
          <p:cNvGraphicFramePr>
            <a:graphicFrameLocks noChangeAspect="1"/>
          </p:cNvGraphicFramePr>
          <p:nvPr>
            <p:extLst>
              <p:ext uri="{D42A27DB-BD31-4B8C-83A1-F6EECF244321}">
                <p14:modId xmlns:p14="http://schemas.microsoft.com/office/powerpoint/2010/main" val="4101242959"/>
              </p:ext>
            </p:extLst>
          </p:nvPr>
        </p:nvGraphicFramePr>
        <p:xfrm>
          <a:off x="3048000" y="1900239"/>
          <a:ext cx="3987800" cy="838200"/>
        </p:xfrm>
        <a:graphic>
          <a:graphicData uri="http://schemas.openxmlformats.org/presentationml/2006/ole">
            <mc:AlternateContent xmlns:mc="http://schemas.openxmlformats.org/markup-compatibility/2006">
              <mc:Choice xmlns:v="urn:schemas-microsoft-com:vml" Requires="v">
                <p:oleObj name="Equation" r:id="rId3" imgW="3987800" imgH="838200" progId="Equation.3">
                  <p:embed/>
                </p:oleObj>
              </mc:Choice>
              <mc:Fallback>
                <p:oleObj name="Equation" r:id="rId3" imgW="3987800" imgH="838200" progId="Equation.3">
                  <p:embed/>
                  <p:pic>
                    <p:nvPicPr>
                      <p:cNvPr id="0" name="Object 4"/>
                      <p:cNvPicPr>
                        <a:picLocks noChangeAspect="1" noChangeArrowheads="1"/>
                      </p:cNvPicPr>
                      <p:nvPr/>
                    </p:nvPicPr>
                    <p:blipFill>
                      <a:blip r:embed="rId4"/>
                      <a:srcRect/>
                      <a:stretch>
                        <a:fillRect/>
                      </a:stretch>
                    </p:blipFill>
                    <p:spPr bwMode="auto">
                      <a:xfrm>
                        <a:off x="3048000" y="1900239"/>
                        <a:ext cx="3987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3317" name="Object 5">
            <a:extLst>
              <a:ext uri="{FF2B5EF4-FFF2-40B4-BE49-F238E27FC236}">
                <a16:creationId xmlns:a16="http://schemas.microsoft.com/office/drawing/2014/main" id="{BB1F447C-4BEB-4498-9FF0-91D0043EE991}"/>
              </a:ext>
            </a:extLst>
          </p:cNvPr>
          <p:cNvGraphicFramePr>
            <a:graphicFrameLocks noChangeAspect="1"/>
          </p:cNvGraphicFramePr>
          <p:nvPr>
            <p:extLst>
              <p:ext uri="{D42A27DB-BD31-4B8C-83A1-F6EECF244321}">
                <p14:modId xmlns:p14="http://schemas.microsoft.com/office/powerpoint/2010/main" val="1415217104"/>
              </p:ext>
            </p:extLst>
          </p:nvPr>
        </p:nvGraphicFramePr>
        <p:xfrm>
          <a:off x="4881563" y="3865562"/>
          <a:ext cx="863600" cy="254000"/>
        </p:xfrm>
        <a:graphic>
          <a:graphicData uri="http://schemas.openxmlformats.org/presentationml/2006/ole">
            <mc:AlternateContent xmlns:mc="http://schemas.openxmlformats.org/markup-compatibility/2006">
              <mc:Choice xmlns:v="urn:schemas-microsoft-com:vml" Requires="v">
                <p:oleObj name="Equation" r:id="rId5" imgW="863280" imgH="253800" progId="Equation.DSMT4">
                  <p:embed/>
                </p:oleObj>
              </mc:Choice>
              <mc:Fallback>
                <p:oleObj name="Equation" r:id="rId5" imgW="86328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563" y="3865562"/>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3318" name="Object 6">
            <a:extLst>
              <a:ext uri="{FF2B5EF4-FFF2-40B4-BE49-F238E27FC236}">
                <a16:creationId xmlns:a16="http://schemas.microsoft.com/office/drawing/2014/main" id="{94349E3C-3F1F-4AFD-9969-EFBC717760D4}"/>
              </a:ext>
            </a:extLst>
          </p:cNvPr>
          <p:cNvGraphicFramePr>
            <a:graphicFrameLocks noChangeAspect="1"/>
          </p:cNvGraphicFramePr>
          <p:nvPr>
            <p:extLst>
              <p:ext uri="{D42A27DB-BD31-4B8C-83A1-F6EECF244321}">
                <p14:modId xmlns:p14="http://schemas.microsoft.com/office/powerpoint/2010/main" val="4243649423"/>
              </p:ext>
            </p:extLst>
          </p:nvPr>
        </p:nvGraphicFramePr>
        <p:xfrm>
          <a:off x="6858000" y="3656807"/>
          <a:ext cx="1371600" cy="606425"/>
        </p:xfrm>
        <a:graphic>
          <a:graphicData uri="http://schemas.openxmlformats.org/presentationml/2006/ole">
            <mc:AlternateContent xmlns:mc="http://schemas.openxmlformats.org/markup-compatibility/2006">
              <mc:Choice xmlns:v="urn:schemas-microsoft-com:vml" Requires="v">
                <p:oleObj name="Equation" r:id="rId7" imgW="1434960" imgH="634680" progId="Equation.DSMT4">
                  <p:embed/>
                </p:oleObj>
              </mc:Choice>
              <mc:Fallback>
                <p:oleObj name="Equation" r:id="rId7" imgW="1434960" imgH="63468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656807"/>
                        <a:ext cx="13716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3319" name="Object 7">
            <a:extLst>
              <a:ext uri="{FF2B5EF4-FFF2-40B4-BE49-F238E27FC236}">
                <a16:creationId xmlns:a16="http://schemas.microsoft.com/office/drawing/2014/main" id="{022D3F81-75F6-4E77-B80A-E5FE227EA428}"/>
              </a:ext>
            </a:extLst>
          </p:cNvPr>
          <p:cNvGraphicFramePr>
            <a:graphicFrameLocks noChangeAspect="1"/>
          </p:cNvGraphicFramePr>
          <p:nvPr>
            <p:extLst>
              <p:ext uri="{D42A27DB-BD31-4B8C-83A1-F6EECF244321}">
                <p14:modId xmlns:p14="http://schemas.microsoft.com/office/powerpoint/2010/main" val="3428405373"/>
              </p:ext>
            </p:extLst>
          </p:nvPr>
        </p:nvGraphicFramePr>
        <p:xfrm>
          <a:off x="5313363" y="5181600"/>
          <a:ext cx="774700" cy="254000"/>
        </p:xfrm>
        <a:graphic>
          <a:graphicData uri="http://schemas.openxmlformats.org/presentationml/2006/ole">
            <mc:AlternateContent xmlns:mc="http://schemas.openxmlformats.org/markup-compatibility/2006">
              <mc:Choice xmlns:v="urn:schemas-microsoft-com:vml" Requires="v">
                <p:oleObj name="Equation" r:id="rId9" imgW="774360" imgH="253800" progId="Equation.DSMT4">
                  <p:embed/>
                </p:oleObj>
              </mc:Choice>
              <mc:Fallback>
                <p:oleObj name="Equation" r:id="rId9" imgW="774360" imgH="253800" progId="Equation.DSMT4">
                  <p:embed/>
                  <p:pic>
                    <p:nvPicPr>
                      <p:cNvPr id="0" name="Object 7"/>
                      <p:cNvPicPr>
                        <a:picLocks noChangeAspect="1" noChangeArrowheads="1"/>
                      </p:cNvPicPr>
                      <p:nvPr/>
                    </p:nvPicPr>
                    <p:blipFill>
                      <a:blip r:embed="rId10"/>
                      <a:srcRect/>
                      <a:stretch>
                        <a:fillRect/>
                      </a:stretch>
                    </p:blipFill>
                    <p:spPr bwMode="auto">
                      <a:xfrm>
                        <a:off x="5313363" y="5181600"/>
                        <a:ext cx="774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3320" name="Object 8">
            <a:extLst>
              <a:ext uri="{FF2B5EF4-FFF2-40B4-BE49-F238E27FC236}">
                <a16:creationId xmlns:a16="http://schemas.microsoft.com/office/drawing/2014/main" id="{E3C0EA19-845B-4CC9-8D7C-0F887D5A668F}"/>
              </a:ext>
            </a:extLst>
          </p:cNvPr>
          <p:cNvGraphicFramePr>
            <a:graphicFrameLocks noChangeAspect="1"/>
          </p:cNvGraphicFramePr>
          <p:nvPr>
            <p:extLst>
              <p:ext uri="{D42A27DB-BD31-4B8C-83A1-F6EECF244321}">
                <p14:modId xmlns:p14="http://schemas.microsoft.com/office/powerpoint/2010/main" val="3307649291"/>
              </p:ext>
            </p:extLst>
          </p:nvPr>
        </p:nvGraphicFramePr>
        <p:xfrm>
          <a:off x="4343400" y="6149546"/>
          <a:ext cx="774700" cy="254000"/>
        </p:xfrm>
        <a:graphic>
          <a:graphicData uri="http://schemas.openxmlformats.org/presentationml/2006/ole">
            <mc:AlternateContent xmlns:mc="http://schemas.openxmlformats.org/markup-compatibility/2006">
              <mc:Choice xmlns:v="urn:schemas-microsoft-com:vml" Requires="v">
                <p:oleObj name="Equation" r:id="rId11" imgW="774360" imgH="253800" progId="Equation.DSMT4">
                  <p:embed/>
                </p:oleObj>
              </mc:Choice>
              <mc:Fallback>
                <p:oleObj name="Equation" r:id="rId11" imgW="774360" imgH="2538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6149546"/>
                        <a:ext cx="774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3</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33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33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533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33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33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331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33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5331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a:extLst>
              <a:ext uri="{FF2B5EF4-FFF2-40B4-BE49-F238E27FC236}">
                <a16:creationId xmlns:a16="http://schemas.microsoft.com/office/drawing/2014/main" id="{617EBE0A-405C-43A3-80E6-41DCCA1E1218}"/>
              </a:ext>
            </a:extLst>
          </p:cNvPr>
          <p:cNvSpPr>
            <a:spLocks noGrp="1" noChangeArrowheads="1"/>
          </p:cNvSpPr>
          <p:nvPr>
            <p:ph type="title"/>
          </p:nvPr>
        </p:nvSpPr>
        <p:spPr/>
        <p:txBody>
          <a:bodyPr/>
          <a:lstStyle/>
          <a:p>
            <a:r>
              <a:rPr lang="el-GR" altLang="en-US" dirty="0"/>
              <a:t>‘ΑΘΡΟΙΣΜΑ ΔΙΑΝΥΣΜ’ΑΤΩΝ ΚΑΙ ΠΟΛΛΑΠΛΑΣΙΑΣΜΌΣ </a:t>
            </a:r>
            <a:r>
              <a:rPr kumimoji="0" lang="el-GR" altLang="en-US" sz="3200" b="0" i="0" u="none" strike="noStrike" kern="1200" cap="none" spc="0" normalizeH="0" baseline="0" noProof="0" dirty="0">
                <a:ln>
                  <a:noFill/>
                </a:ln>
                <a:solidFill>
                  <a:srgbClr val="077C97"/>
                </a:solidFill>
                <a:effectLst/>
                <a:uLnTx/>
                <a:uFillTx/>
                <a:latin typeface="Arial Narrow"/>
                <a:ea typeface="+mj-ea"/>
                <a:cs typeface="+mj-cs"/>
              </a:rPr>
              <a:t>ΜΕ </a:t>
            </a:r>
            <a:r>
              <a:rPr lang="el-GR" altLang="en-US" dirty="0"/>
              <a:t>ΑΡΙΘΜΟΎΣ</a:t>
            </a:r>
            <a:endParaRPr lang="en-US" altLang="en-US" dirty="0"/>
          </a:p>
        </p:txBody>
      </p:sp>
      <p:sp>
        <p:nvSpPr>
          <p:cNvPr id="654339" name="Rectangle 3">
            <a:extLst>
              <a:ext uri="{FF2B5EF4-FFF2-40B4-BE49-F238E27FC236}">
                <a16:creationId xmlns:a16="http://schemas.microsoft.com/office/drawing/2014/main" id="{73822EC0-CC3F-45EB-B93E-C3A17C95117A}"/>
              </a:ext>
            </a:extLst>
          </p:cNvPr>
          <p:cNvSpPr>
            <a:spLocks noGrp="1" noChangeArrowheads="1"/>
          </p:cNvSpPr>
          <p:nvPr>
            <p:ph type="body" idx="1"/>
          </p:nvPr>
        </p:nvSpPr>
        <p:spPr>
          <a:xfrm>
            <a:off x="228600" y="1134269"/>
            <a:ext cx="8610600" cy="5410200"/>
          </a:xfrm>
        </p:spPr>
        <p:txBody>
          <a:bodyPr/>
          <a:lstStyle/>
          <a:p>
            <a:pPr>
              <a:lnSpc>
                <a:spcPct val="90000"/>
              </a:lnSpc>
            </a:pPr>
            <a:r>
              <a:rPr lang="el-GR" altLang="en-US" sz="2800" dirty="0"/>
              <a:t>Ο   </a:t>
            </a:r>
            <a:r>
              <a:rPr lang="en-US" altLang="en-US" sz="2800" dirty="0"/>
              <a:t>         </a:t>
            </a:r>
            <a:r>
              <a:rPr lang="el-GR" altLang="en-US" sz="2800" dirty="0"/>
              <a:t> πίνακας του οποίου οι καταχωρήσεις είναι όλες μηδέν είναι ο </a:t>
            </a:r>
            <a:r>
              <a:rPr lang="el-GR" altLang="en-US" sz="2800" b="1" dirty="0"/>
              <a:t>μηδενικός</a:t>
            </a:r>
            <a:r>
              <a:rPr lang="el-GR" altLang="en-US" sz="2800" dirty="0"/>
              <a:t> πίνακας και γράφεται ως </a:t>
            </a:r>
            <a:r>
              <a:rPr lang="el-GR" altLang="en-US" sz="2800" b="1" dirty="0"/>
              <a:t>0</a:t>
            </a:r>
            <a:r>
              <a:rPr lang="en-US" altLang="en-US" sz="2800" dirty="0"/>
              <a:t>.</a:t>
            </a:r>
          </a:p>
          <a:p>
            <a:pPr>
              <a:lnSpc>
                <a:spcPct val="90000"/>
              </a:lnSpc>
            </a:pPr>
            <a:r>
              <a:rPr lang="el-GR" altLang="en-US" sz="2800" dirty="0"/>
              <a:t>Δύο πίνακες είναι </a:t>
            </a:r>
            <a:r>
              <a:rPr lang="el-GR" altLang="en-US" sz="2800" b="1" dirty="0"/>
              <a:t>ίσοι</a:t>
            </a:r>
            <a:r>
              <a:rPr lang="el-GR" altLang="en-US" sz="2800" dirty="0"/>
              <a:t> εάν έχουν το ίδιο μέγεθος (δηλαδή το ίδιο πλήθος γραμμών και το ίδιο πλήθος στηλών) και εάν οι αντίστοιχες στήλες τους είναι ίσες, πράγμα που σημαίνει ότι τα αντίστοιχα στοιχεία τους είναι ίσα.</a:t>
            </a:r>
            <a:endParaRPr lang="en-US" altLang="en-US" sz="2800" dirty="0"/>
          </a:p>
          <a:p>
            <a:pPr>
              <a:lnSpc>
                <a:spcPct val="90000"/>
              </a:lnSpc>
            </a:pPr>
            <a:r>
              <a:rPr lang="el-GR" altLang="en-US" sz="2800" dirty="0"/>
              <a:t>Αν</a:t>
            </a:r>
            <a:r>
              <a:rPr lang="en-US" altLang="en-US" sz="2800" dirty="0"/>
              <a:t> </a:t>
            </a:r>
            <a:r>
              <a:rPr lang="en-US" altLang="en-US" sz="2800" i="1" dirty="0"/>
              <a:t>A</a:t>
            </a:r>
            <a:r>
              <a:rPr lang="en-US" altLang="en-US" sz="2800" dirty="0"/>
              <a:t> </a:t>
            </a:r>
            <a:r>
              <a:rPr lang="el-GR" altLang="en-US" sz="2800" dirty="0"/>
              <a:t>και</a:t>
            </a:r>
            <a:r>
              <a:rPr lang="en-US" altLang="en-US" sz="2800" dirty="0"/>
              <a:t> </a:t>
            </a:r>
            <a:r>
              <a:rPr lang="en-US" altLang="en-US" sz="2800" i="1" dirty="0"/>
              <a:t>B</a:t>
            </a:r>
            <a:r>
              <a:rPr lang="en-US" altLang="en-US" sz="2800" dirty="0"/>
              <a:t> </a:t>
            </a:r>
            <a:r>
              <a:rPr lang="el-GR" altLang="en-US" sz="2800" dirty="0"/>
              <a:t>είναι  </a:t>
            </a:r>
            <a:r>
              <a:rPr lang="en-US" altLang="en-US" sz="2800" dirty="0"/>
              <a:t>           </a:t>
            </a:r>
            <a:r>
              <a:rPr lang="el-GR" altLang="en-US" sz="2800" dirty="0"/>
              <a:t>πίνακες</a:t>
            </a:r>
            <a:r>
              <a:rPr lang="en-US" altLang="en-US" sz="2800" dirty="0"/>
              <a:t>, </a:t>
            </a:r>
            <a:r>
              <a:rPr lang="el-GR" altLang="en-US" sz="2800" dirty="0"/>
              <a:t>τότε το </a:t>
            </a:r>
            <a:r>
              <a:rPr lang="el-GR" altLang="en-US" sz="2800" b="1" dirty="0"/>
              <a:t>άθροισμα </a:t>
            </a:r>
            <a:r>
              <a:rPr lang="el-GR" altLang="en-US" sz="2800" dirty="0"/>
              <a:t>είναι</a:t>
            </a:r>
            <a:r>
              <a:rPr lang="el-GR" altLang="en-US" sz="2800" b="1" dirty="0"/>
              <a:t> </a:t>
            </a:r>
            <a:r>
              <a:rPr lang="el-GR" altLang="en-US" sz="2800" dirty="0"/>
              <a:t>είναι ο             πίνακας του των οποίου οι στήλες είναι τα αθροίσματα των αντίστοιχων στηλών του </a:t>
            </a:r>
            <a:r>
              <a:rPr lang="en-US" altLang="en-US" sz="2800" i="1" dirty="0"/>
              <a:t>A</a:t>
            </a:r>
            <a:r>
              <a:rPr lang="en-US" altLang="en-US" sz="2800" dirty="0"/>
              <a:t> </a:t>
            </a:r>
            <a:r>
              <a:rPr lang="el-GR" altLang="en-US" sz="2800" dirty="0"/>
              <a:t>και</a:t>
            </a:r>
            <a:r>
              <a:rPr lang="en-US" altLang="en-US" sz="2800" dirty="0"/>
              <a:t> </a:t>
            </a:r>
            <a:r>
              <a:rPr lang="en-US" altLang="en-US" sz="2800" i="1" dirty="0"/>
              <a:t>B</a:t>
            </a:r>
            <a:r>
              <a:rPr lang="en-US" altLang="en-US" sz="2800" dirty="0"/>
              <a:t>.</a:t>
            </a:r>
          </a:p>
        </p:txBody>
      </p:sp>
      <p:graphicFrame>
        <p:nvGraphicFramePr>
          <p:cNvPr id="654340" name="Object 4">
            <a:extLst>
              <a:ext uri="{FF2B5EF4-FFF2-40B4-BE49-F238E27FC236}">
                <a16:creationId xmlns:a16="http://schemas.microsoft.com/office/drawing/2014/main" id="{D373C73E-D58C-479E-9B7B-65A31B5AB3DC}"/>
              </a:ext>
            </a:extLst>
          </p:cNvPr>
          <p:cNvGraphicFramePr>
            <a:graphicFrameLocks noChangeAspect="1"/>
          </p:cNvGraphicFramePr>
          <p:nvPr>
            <p:extLst>
              <p:ext uri="{D42A27DB-BD31-4B8C-83A1-F6EECF244321}">
                <p14:modId xmlns:p14="http://schemas.microsoft.com/office/powerpoint/2010/main" val="1785625556"/>
              </p:ext>
            </p:extLst>
          </p:nvPr>
        </p:nvGraphicFramePr>
        <p:xfrm>
          <a:off x="990600" y="1219200"/>
          <a:ext cx="863600" cy="254000"/>
        </p:xfrm>
        <a:graphic>
          <a:graphicData uri="http://schemas.openxmlformats.org/presentationml/2006/ole">
            <mc:AlternateContent xmlns:mc="http://schemas.openxmlformats.org/markup-compatibility/2006">
              <mc:Choice xmlns:v="urn:schemas-microsoft-com:vml" Requires="v">
                <p:oleObj name="Equation" r:id="rId3" imgW="863280" imgH="253800" progId="Equation.DSMT4">
                  <p:embed/>
                </p:oleObj>
              </mc:Choice>
              <mc:Fallback>
                <p:oleObj name="Equation" r:id="rId3" imgW="86328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19200"/>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4341" name="Object 5">
            <a:extLst>
              <a:ext uri="{FF2B5EF4-FFF2-40B4-BE49-F238E27FC236}">
                <a16:creationId xmlns:a16="http://schemas.microsoft.com/office/drawing/2014/main" id="{A9EE1AA4-AD23-4990-B3E6-E9F1823C45A6}"/>
              </a:ext>
            </a:extLst>
          </p:cNvPr>
          <p:cNvGraphicFramePr>
            <a:graphicFrameLocks noChangeAspect="1"/>
          </p:cNvGraphicFramePr>
          <p:nvPr>
            <p:extLst>
              <p:ext uri="{D42A27DB-BD31-4B8C-83A1-F6EECF244321}">
                <p14:modId xmlns:p14="http://schemas.microsoft.com/office/powerpoint/2010/main" val="2736889870"/>
              </p:ext>
            </p:extLst>
          </p:nvPr>
        </p:nvGraphicFramePr>
        <p:xfrm>
          <a:off x="3048000" y="4469958"/>
          <a:ext cx="863600" cy="254000"/>
        </p:xfrm>
        <a:graphic>
          <a:graphicData uri="http://schemas.openxmlformats.org/presentationml/2006/ole">
            <mc:AlternateContent xmlns:mc="http://schemas.openxmlformats.org/markup-compatibility/2006">
              <mc:Choice xmlns:v="urn:schemas-microsoft-com:vml" Requires="v">
                <p:oleObj name="Equation" r:id="rId5" imgW="863280" imgH="253800" progId="Equation.DSMT4">
                  <p:embed/>
                </p:oleObj>
              </mc:Choice>
              <mc:Fallback>
                <p:oleObj name="Equation" r:id="rId5" imgW="86328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469958"/>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4342" name="Object 6">
            <a:extLst>
              <a:ext uri="{FF2B5EF4-FFF2-40B4-BE49-F238E27FC236}">
                <a16:creationId xmlns:a16="http://schemas.microsoft.com/office/drawing/2014/main" id="{51806772-0D78-425A-AE30-6D5B8396DC51}"/>
              </a:ext>
            </a:extLst>
          </p:cNvPr>
          <p:cNvGraphicFramePr>
            <a:graphicFrameLocks noChangeAspect="1"/>
          </p:cNvGraphicFramePr>
          <p:nvPr>
            <p:extLst>
              <p:ext uri="{D42A27DB-BD31-4B8C-83A1-F6EECF244321}">
                <p14:modId xmlns:p14="http://schemas.microsoft.com/office/powerpoint/2010/main" val="1715300225"/>
              </p:ext>
            </p:extLst>
          </p:nvPr>
        </p:nvGraphicFramePr>
        <p:xfrm>
          <a:off x="8077200" y="4443846"/>
          <a:ext cx="939800" cy="330200"/>
        </p:xfrm>
        <a:graphic>
          <a:graphicData uri="http://schemas.openxmlformats.org/presentationml/2006/ole">
            <mc:AlternateContent xmlns:mc="http://schemas.openxmlformats.org/markup-compatibility/2006">
              <mc:Choice xmlns:v="urn:schemas-microsoft-com:vml" Requires="v">
                <p:oleObj name="Equation" r:id="rId7" imgW="939600" imgH="330120" progId="Equation.DSMT4">
                  <p:embed/>
                </p:oleObj>
              </mc:Choice>
              <mc:Fallback>
                <p:oleObj name="Equation" r:id="rId7" imgW="939600" imgH="33012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4443846"/>
                        <a:ext cx="939800" cy="330200"/>
                      </a:xfrm>
                      <a:prstGeom prst="rect">
                        <a:avLst/>
                      </a:prstGeom>
                      <a:noFill/>
                      <a:ln>
                        <a:noFill/>
                      </a:ln>
                      <a:effectLst/>
                    </p:spPr>
                  </p:pic>
                </p:oleObj>
              </mc:Fallback>
            </mc:AlternateContent>
          </a:graphicData>
        </a:graphic>
      </p:graphicFrame>
      <p:graphicFrame>
        <p:nvGraphicFramePr>
          <p:cNvPr id="654343" name="Object 7">
            <a:extLst>
              <a:ext uri="{FF2B5EF4-FFF2-40B4-BE49-F238E27FC236}">
                <a16:creationId xmlns:a16="http://schemas.microsoft.com/office/drawing/2014/main" id="{7634643E-AB10-465F-AFCF-31822E38BE93}"/>
              </a:ext>
            </a:extLst>
          </p:cNvPr>
          <p:cNvGraphicFramePr>
            <a:graphicFrameLocks noChangeAspect="1"/>
          </p:cNvGraphicFramePr>
          <p:nvPr>
            <p:extLst>
              <p:ext uri="{D42A27DB-BD31-4B8C-83A1-F6EECF244321}">
                <p14:modId xmlns:p14="http://schemas.microsoft.com/office/powerpoint/2010/main" val="2298700133"/>
              </p:ext>
            </p:extLst>
          </p:nvPr>
        </p:nvGraphicFramePr>
        <p:xfrm>
          <a:off x="2514600" y="4876800"/>
          <a:ext cx="863600" cy="254000"/>
        </p:xfrm>
        <a:graphic>
          <a:graphicData uri="http://schemas.openxmlformats.org/presentationml/2006/ole">
            <mc:AlternateContent xmlns:mc="http://schemas.openxmlformats.org/markup-compatibility/2006">
              <mc:Choice xmlns:v="urn:schemas-microsoft-com:vml" Requires="v">
                <p:oleObj name="Equation" r:id="rId9" imgW="863280" imgH="253800" progId="Equation.DSMT4">
                  <p:embed/>
                </p:oleObj>
              </mc:Choice>
              <mc:Fallback>
                <p:oleObj name="Equation" r:id="rId9" imgW="863280" imgH="253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876800"/>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4</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43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433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43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D1306D8D-BFB4-4CE4-99E1-FCFE002B7168}"/>
              </a:ext>
            </a:extLst>
          </p:cNvPr>
          <p:cNvSpPr>
            <a:spLocks noGrp="1" noChangeArrowheads="1"/>
          </p:cNvSpPr>
          <p:nvPr>
            <p:ph type="title"/>
          </p:nvPr>
        </p:nvSpPr>
        <p:spPr/>
        <p:txBody>
          <a:bodyPr/>
          <a:lstStyle/>
          <a:p>
            <a:r>
              <a:rPr lang="el-GR" altLang="en-US" dirty="0"/>
              <a:t>‘ΑΘΡΟΙΣΜΑ ΔΙΑΝΥΣΜ’ΑΤΩΝ ΚΑΙ ΠΟΛΛΑΠΛΑΣΙΑΣΜΌΣ </a:t>
            </a:r>
            <a:r>
              <a:rPr kumimoji="0" lang="el-GR" altLang="en-US" sz="3200" b="0" i="0" u="none" strike="noStrike" kern="1200" cap="none" spc="0" normalizeH="0" baseline="0" noProof="0" dirty="0">
                <a:ln>
                  <a:noFill/>
                </a:ln>
                <a:solidFill>
                  <a:srgbClr val="077C97"/>
                </a:solidFill>
                <a:effectLst/>
                <a:uLnTx/>
                <a:uFillTx/>
                <a:latin typeface="Arial Narrow"/>
                <a:ea typeface="+mj-ea"/>
                <a:cs typeface="+mj-cs"/>
              </a:rPr>
              <a:t>ΜΕ </a:t>
            </a:r>
            <a:r>
              <a:rPr lang="el-GR" altLang="en-US" dirty="0"/>
              <a:t>ΑΡΙΘΜΟΎΣ</a:t>
            </a:r>
            <a:endParaRPr lang="en-US" altLang="en-US" dirty="0"/>
          </a:p>
        </p:txBody>
      </p:sp>
      <p:sp>
        <p:nvSpPr>
          <p:cNvPr id="655363" name="Rectangle 3">
            <a:extLst>
              <a:ext uri="{FF2B5EF4-FFF2-40B4-BE49-F238E27FC236}">
                <a16:creationId xmlns:a16="http://schemas.microsoft.com/office/drawing/2014/main" id="{45150589-0E2C-4D64-A6D5-7D83EB2B2145}"/>
              </a:ext>
            </a:extLst>
          </p:cNvPr>
          <p:cNvSpPr>
            <a:spLocks noGrp="1" noChangeArrowheads="1"/>
          </p:cNvSpPr>
          <p:nvPr>
            <p:ph type="body" idx="1"/>
          </p:nvPr>
        </p:nvSpPr>
        <p:spPr>
          <a:xfrm>
            <a:off x="457200" y="1498600"/>
            <a:ext cx="8229600" cy="4978400"/>
          </a:xfrm>
        </p:spPr>
        <p:txBody>
          <a:bodyPr/>
          <a:lstStyle/>
          <a:p>
            <a:pPr>
              <a:lnSpc>
                <a:spcPct val="80000"/>
              </a:lnSpc>
            </a:pPr>
            <a:r>
              <a:rPr lang="el-GR" altLang="en-US" sz="2800" dirty="0"/>
              <a:t>Επειδή η διανυσματική πρόσθεση των στηλών γίνεται στοιχείο-προς-στοιχείο, κάθε στοιχείο του  είναι το άθροισμα των αντίστοιχων  στα στοιχείων των Α και Β</a:t>
            </a:r>
            <a:r>
              <a:rPr lang="en-US" altLang="en-US" sz="2800" dirty="0"/>
              <a:t>.</a:t>
            </a:r>
          </a:p>
          <a:p>
            <a:pPr>
              <a:lnSpc>
                <a:spcPct val="80000"/>
              </a:lnSpc>
            </a:pPr>
            <a:endParaRPr lang="en-US" altLang="en-US" sz="2800" dirty="0"/>
          </a:p>
          <a:p>
            <a:pPr>
              <a:lnSpc>
                <a:spcPct val="80000"/>
              </a:lnSpc>
            </a:pPr>
            <a:r>
              <a:rPr lang="el-GR" altLang="en-US" sz="2800" dirty="0"/>
              <a:t>Το άθροισμα             ορίζεται μόνο όταν το Α και το Β έχουν το ίδιο μέγεθος</a:t>
            </a:r>
            <a:r>
              <a:rPr lang="en-US" altLang="en-US" sz="2800" dirty="0"/>
              <a:t>.</a:t>
            </a:r>
          </a:p>
        </p:txBody>
      </p:sp>
      <p:graphicFrame>
        <p:nvGraphicFramePr>
          <p:cNvPr id="655364" name="Object 4">
            <a:extLst>
              <a:ext uri="{FF2B5EF4-FFF2-40B4-BE49-F238E27FC236}">
                <a16:creationId xmlns:a16="http://schemas.microsoft.com/office/drawing/2014/main" id="{2F9C77F4-BE5F-4D82-9866-3C25676351EA}"/>
              </a:ext>
            </a:extLst>
          </p:cNvPr>
          <p:cNvGraphicFramePr>
            <a:graphicFrameLocks noChangeAspect="1"/>
          </p:cNvGraphicFramePr>
          <p:nvPr>
            <p:extLst>
              <p:ext uri="{D42A27DB-BD31-4B8C-83A1-F6EECF244321}">
                <p14:modId xmlns:p14="http://schemas.microsoft.com/office/powerpoint/2010/main" val="4226400252"/>
              </p:ext>
            </p:extLst>
          </p:nvPr>
        </p:nvGraphicFramePr>
        <p:xfrm>
          <a:off x="8001000" y="1828800"/>
          <a:ext cx="939800" cy="330200"/>
        </p:xfrm>
        <a:graphic>
          <a:graphicData uri="http://schemas.openxmlformats.org/presentationml/2006/ole">
            <mc:AlternateContent xmlns:mc="http://schemas.openxmlformats.org/markup-compatibility/2006">
              <mc:Choice xmlns:v="urn:schemas-microsoft-com:vml" Requires="v">
                <p:oleObj name="Equation" r:id="rId3" imgW="939600" imgH="330120" progId="Equation.DSMT4">
                  <p:embed/>
                </p:oleObj>
              </mc:Choice>
              <mc:Fallback>
                <p:oleObj name="Equation" r:id="rId3" imgW="939600" imgH="3301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828800"/>
                        <a:ext cx="939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365" name="Object 5">
            <a:extLst>
              <a:ext uri="{FF2B5EF4-FFF2-40B4-BE49-F238E27FC236}">
                <a16:creationId xmlns:a16="http://schemas.microsoft.com/office/drawing/2014/main" id="{2D931DE2-AD81-4F87-97F7-77B92CC920C5}"/>
              </a:ext>
            </a:extLst>
          </p:cNvPr>
          <p:cNvGraphicFramePr>
            <a:graphicFrameLocks noChangeAspect="1"/>
          </p:cNvGraphicFramePr>
          <p:nvPr>
            <p:extLst>
              <p:ext uri="{D42A27DB-BD31-4B8C-83A1-F6EECF244321}">
                <p14:modId xmlns:p14="http://schemas.microsoft.com/office/powerpoint/2010/main" val="212538506"/>
              </p:ext>
            </p:extLst>
          </p:nvPr>
        </p:nvGraphicFramePr>
        <p:xfrm>
          <a:off x="2819400" y="3424052"/>
          <a:ext cx="939800" cy="330200"/>
        </p:xfrm>
        <a:graphic>
          <a:graphicData uri="http://schemas.openxmlformats.org/presentationml/2006/ole">
            <mc:AlternateContent xmlns:mc="http://schemas.openxmlformats.org/markup-compatibility/2006">
              <mc:Choice xmlns:v="urn:schemas-microsoft-com:vml" Requires="v">
                <p:oleObj name="Equation" r:id="rId5" imgW="939600" imgH="330120" progId="Equation.DSMT4">
                  <p:embed/>
                </p:oleObj>
              </mc:Choice>
              <mc:Fallback>
                <p:oleObj name="Equation" r:id="rId5" imgW="939600" imgH="3301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424052"/>
                        <a:ext cx="939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5</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6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53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D1306D8D-BFB4-4CE4-99E1-FCFE002B7168}"/>
              </a:ext>
            </a:extLst>
          </p:cNvPr>
          <p:cNvSpPr>
            <a:spLocks noGrp="1" noChangeArrowheads="1"/>
          </p:cNvSpPr>
          <p:nvPr>
            <p:ph type="title"/>
          </p:nvPr>
        </p:nvSpPr>
        <p:spPr/>
        <p:txBody>
          <a:bodyPr/>
          <a:lstStyle/>
          <a:p>
            <a:r>
              <a:rPr lang="el-GR" altLang="en-US" dirty="0"/>
              <a:t>‘ΑΘΡΟΙΣΜΑ ΔΙΑΝΥΣΜ’ΑΤΩΝ ΚΑΙ ΠΟΛΛΑΠΛΑΣΙΑΣΜΌΣ </a:t>
            </a:r>
            <a:r>
              <a:rPr kumimoji="0" lang="el-GR" altLang="en-US" sz="3200" b="0" i="0" u="none" strike="noStrike" kern="1200" cap="none" spc="0" normalizeH="0" baseline="0" noProof="0" dirty="0">
                <a:ln>
                  <a:noFill/>
                </a:ln>
                <a:solidFill>
                  <a:srgbClr val="077C97"/>
                </a:solidFill>
                <a:effectLst/>
                <a:uLnTx/>
                <a:uFillTx/>
                <a:latin typeface="Arial Narrow"/>
                <a:ea typeface="+mj-ea"/>
                <a:cs typeface="+mj-cs"/>
              </a:rPr>
              <a:t>ΜΕ </a:t>
            </a:r>
            <a:r>
              <a:rPr lang="el-GR" altLang="en-US" dirty="0"/>
              <a:t>ΑΡΙΘΜΟΎΣ</a:t>
            </a:r>
            <a:endParaRPr lang="en-US" altLang="en-US" dirty="0"/>
          </a:p>
        </p:txBody>
      </p:sp>
      <p:sp>
        <p:nvSpPr>
          <p:cNvPr id="655363" name="Rectangle 3">
            <a:extLst>
              <a:ext uri="{FF2B5EF4-FFF2-40B4-BE49-F238E27FC236}">
                <a16:creationId xmlns:a16="http://schemas.microsoft.com/office/drawing/2014/main" id="{45150589-0E2C-4D64-A6D5-7D83EB2B2145}"/>
              </a:ext>
            </a:extLst>
          </p:cNvPr>
          <p:cNvSpPr>
            <a:spLocks noGrp="1" noChangeArrowheads="1"/>
          </p:cNvSpPr>
          <p:nvPr>
            <p:ph type="body" idx="1"/>
          </p:nvPr>
        </p:nvSpPr>
        <p:spPr>
          <a:xfrm>
            <a:off x="457200" y="1143000"/>
            <a:ext cx="8229600" cy="5334000"/>
          </a:xfrm>
        </p:spPr>
        <p:txBody>
          <a:bodyPr/>
          <a:lstStyle/>
          <a:p>
            <a:pPr>
              <a:lnSpc>
                <a:spcPct val="80000"/>
              </a:lnSpc>
            </a:pPr>
            <a:r>
              <a:rPr lang="el-GR" altLang="en-US" sz="2800" b="1" dirty="0"/>
              <a:t>Παράδειγμα</a:t>
            </a:r>
            <a:r>
              <a:rPr lang="en-US" altLang="en-US" sz="2800" b="1" dirty="0"/>
              <a:t> 1:</a:t>
            </a:r>
            <a:r>
              <a:rPr lang="en-US" altLang="en-US" sz="2800" dirty="0"/>
              <a:t> </a:t>
            </a:r>
            <a:r>
              <a:rPr lang="en-US" altLang="en-US" sz="2800" dirty="0" err="1"/>
              <a:t>Έ</a:t>
            </a:r>
            <a:r>
              <a:rPr lang="el-GR" altLang="en-US" sz="2800" dirty="0" err="1"/>
              <a:t>στω</a:t>
            </a:r>
            <a:r>
              <a:rPr lang="en-US" altLang="en-US" sz="2800" dirty="0"/>
              <a:t>                                </a:t>
            </a:r>
          </a:p>
          <a:p>
            <a:pPr>
              <a:lnSpc>
                <a:spcPct val="80000"/>
              </a:lnSpc>
            </a:pPr>
            <a:endParaRPr lang="el-GR" altLang="en-US" sz="2800" dirty="0"/>
          </a:p>
          <a:p>
            <a:pPr>
              <a:lnSpc>
                <a:spcPct val="80000"/>
              </a:lnSpc>
            </a:pPr>
            <a:endParaRPr lang="el-GR" altLang="en-US" sz="2800" dirty="0"/>
          </a:p>
          <a:p>
            <a:pPr>
              <a:lnSpc>
                <a:spcPct val="80000"/>
              </a:lnSpc>
              <a:buFont typeface="Wingdings" panose="05000000000000000000" pitchFamily="2" charset="2"/>
              <a:buNone/>
            </a:pPr>
            <a:r>
              <a:rPr lang="en-US" altLang="en-US" sz="2800" dirty="0"/>
              <a:t>          </a:t>
            </a:r>
          </a:p>
          <a:p>
            <a:pPr>
              <a:lnSpc>
                <a:spcPct val="80000"/>
              </a:lnSpc>
              <a:buFont typeface="Wingdings" panose="05000000000000000000" pitchFamily="2" charset="2"/>
              <a:buNone/>
            </a:pPr>
            <a:r>
              <a:rPr lang="en-US" altLang="en-US" sz="2800" dirty="0"/>
              <a:t>	</a:t>
            </a:r>
            <a:r>
              <a:rPr lang="el-GR" altLang="en-US" sz="2800" dirty="0"/>
              <a:t>Υπολογίστε τον              και τον</a:t>
            </a:r>
            <a:endParaRPr lang="en-US" altLang="en-US" sz="2800" dirty="0"/>
          </a:p>
          <a:p>
            <a:pPr>
              <a:lnSpc>
                <a:spcPct val="80000"/>
              </a:lnSpc>
              <a:buFont typeface="Wingdings" panose="05000000000000000000" pitchFamily="2" charset="2"/>
              <a:buNone/>
            </a:pPr>
            <a:endParaRPr lang="en-US" altLang="en-US" sz="2800" dirty="0"/>
          </a:p>
          <a:p>
            <a:pPr marL="609600" indent="-609600">
              <a:lnSpc>
                <a:spcPct val="80000"/>
              </a:lnSpc>
            </a:pPr>
            <a:r>
              <a:rPr lang="el-GR" altLang="en-US" sz="2800" b="1" dirty="0"/>
              <a:t>Λύση</a:t>
            </a:r>
            <a:r>
              <a:rPr lang="en-US" altLang="en-US" sz="2800" b="1" dirty="0"/>
              <a:t>:                                       </a:t>
            </a:r>
            <a:endParaRPr lang="en-US" altLang="en-US" sz="2800" dirty="0"/>
          </a:p>
          <a:p>
            <a:pPr marL="0" indent="0">
              <a:lnSpc>
                <a:spcPct val="80000"/>
              </a:lnSpc>
              <a:buNone/>
            </a:pPr>
            <a:r>
              <a:rPr lang="el-GR" altLang="en-US" sz="2800" dirty="0"/>
              <a:t> </a:t>
            </a:r>
            <a:endParaRPr lang="en-US" altLang="en-US" sz="2800" dirty="0"/>
          </a:p>
          <a:p>
            <a:pPr marL="0" indent="0">
              <a:lnSpc>
                <a:spcPct val="80000"/>
              </a:lnSpc>
              <a:buNone/>
            </a:pPr>
            <a:r>
              <a:rPr lang="en-US" altLang="en-US" sz="2800" dirty="0"/>
              <a:t>       O             </a:t>
            </a:r>
            <a:r>
              <a:rPr lang="el-GR" altLang="en-US" sz="2800" dirty="0"/>
              <a:t>δεν ορίζεται επειδή οι </a:t>
            </a:r>
            <a:r>
              <a:rPr lang="en-US" altLang="en-US" sz="2800" i="1" dirty="0"/>
              <a:t>A</a:t>
            </a:r>
            <a:r>
              <a:rPr lang="en-US" altLang="en-US" sz="2800" dirty="0"/>
              <a:t> </a:t>
            </a:r>
            <a:r>
              <a:rPr lang="el-GR" altLang="en-US" sz="2800" dirty="0"/>
              <a:t>και</a:t>
            </a:r>
            <a:r>
              <a:rPr lang="en-US" altLang="en-US" sz="2800" dirty="0"/>
              <a:t> </a:t>
            </a:r>
            <a:r>
              <a:rPr lang="en-US" altLang="en-US" sz="2800" i="1" dirty="0"/>
              <a:t>C</a:t>
            </a:r>
            <a:r>
              <a:rPr lang="en-US" altLang="en-US" sz="2800" dirty="0"/>
              <a:t> </a:t>
            </a:r>
            <a:r>
              <a:rPr lang="el-GR" altLang="en-US" sz="2800" dirty="0"/>
              <a:t>έχουν διαφορετικά μεγέθη</a:t>
            </a:r>
            <a:r>
              <a:rPr lang="en-US" altLang="en-US" sz="2800" dirty="0"/>
              <a:t>.</a:t>
            </a:r>
          </a:p>
          <a:p>
            <a:pPr>
              <a:lnSpc>
                <a:spcPct val="80000"/>
              </a:lnSpc>
              <a:buFont typeface="Wingdings" panose="05000000000000000000" pitchFamily="2" charset="2"/>
              <a:buNone/>
            </a:pPr>
            <a:r>
              <a:rPr lang="el-GR" altLang="en-US" sz="2800" dirty="0"/>
              <a:t>  </a:t>
            </a:r>
            <a:endParaRPr lang="en-US" altLang="en-US" sz="2800" dirty="0"/>
          </a:p>
          <a:p>
            <a:pPr>
              <a:lnSpc>
                <a:spcPct val="80000"/>
              </a:lnSpc>
            </a:pPr>
            <a:endParaRPr lang="en-US" altLang="en-US" sz="2800" dirty="0"/>
          </a:p>
          <a:p>
            <a:pPr>
              <a:lnSpc>
                <a:spcPct val="80000"/>
              </a:lnSpc>
              <a:buFont typeface="Wingdings" panose="05000000000000000000" pitchFamily="2" charset="2"/>
              <a:buNone/>
            </a:pPr>
            <a:r>
              <a:rPr lang="en-US" altLang="en-US" sz="2400" dirty="0"/>
              <a:t>	 </a:t>
            </a:r>
          </a:p>
        </p:txBody>
      </p:sp>
      <p:graphicFrame>
        <p:nvGraphicFramePr>
          <p:cNvPr id="655366" name="Object 6">
            <a:extLst>
              <a:ext uri="{FF2B5EF4-FFF2-40B4-BE49-F238E27FC236}">
                <a16:creationId xmlns:a16="http://schemas.microsoft.com/office/drawing/2014/main" id="{0D6F4DE3-DD78-4AFE-AFD4-7DED3023D721}"/>
              </a:ext>
            </a:extLst>
          </p:cNvPr>
          <p:cNvGraphicFramePr>
            <a:graphicFrameLocks noChangeAspect="1"/>
          </p:cNvGraphicFramePr>
          <p:nvPr>
            <p:extLst>
              <p:ext uri="{D42A27DB-BD31-4B8C-83A1-F6EECF244321}">
                <p14:modId xmlns:p14="http://schemas.microsoft.com/office/powerpoint/2010/main" val="1487436410"/>
              </p:ext>
            </p:extLst>
          </p:nvPr>
        </p:nvGraphicFramePr>
        <p:xfrm>
          <a:off x="829276" y="1589152"/>
          <a:ext cx="5283200" cy="1143000"/>
        </p:xfrm>
        <a:graphic>
          <a:graphicData uri="http://schemas.openxmlformats.org/presentationml/2006/ole">
            <mc:AlternateContent xmlns:mc="http://schemas.openxmlformats.org/markup-compatibility/2006">
              <mc:Choice xmlns:v="urn:schemas-microsoft-com:vml" Requires="v">
                <p:oleObj name="Equation" r:id="rId3" imgW="5283000" imgH="1143000" progId="Equation.DSMT4">
                  <p:embed/>
                </p:oleObj>
              </mc:Choice>
              <mc:Fallback>
                <p:oleObj name="Equation" r:id="rId3" imgW="5283000" imgH="1143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76" y="1589152"/>
                        <a:ext cx="5283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368" name="Object 8">
            <a:extLst>
              <a:ext uri="{FF2B5EF4-FFF2-40B4-BE49-F238E27FC236}">
                <a16:creationId xmlns:a16="http://schemas.microsoft.com/office/drawing/2014/main" id="{961C4581-2CFC-44C7-A600-C85171E4BAD8}"/>
              </a:ext>
            </a:extLst>
          </p:cNvPr>
          <p:cNvGraphicFramePr>
            <a:graphicFrameLocks noChangeAspect="1"/>
          </p:cNvGraphicFramePr>
          <p:nvPr>
            <p:extLst>
              <p:ext uri="{D42A27DB-BD31-4B8C-83A1-F6EECF244321}">
                <p14:modId xmlns:p14="http://schemas.microsoft.com/office/powerpoint/2010/main" val="1437573054"/>
              </p:ext>
            </p:extLst>
          </p:nvPr>
        </p:nvGraphicFramePr>
        <p:xfrm>
          <a:off x="6231924" y="1589152"/>
          <a:ext cx="2082800" cy="1143000"/>
        </p:xfrm>
        <a:graphic>
          <a:graphicData uri="http://schemas.openxmlformats.org/presentationml/2006/ole">
            <mc:AlternateContent xmlns:mc="http://schemas.openxmlformats.org/markup-compatibility/2006">
              <mc:Choice xmlns:v="urn:schemas-microsoft-com:vml" Requires="v">
                <p:oleObj name="Equation" r:id="rId5" imgW="2082600" imgH="1143000" progId="Equation.DSMT4">
                  <p:embed/>
                </p:oleObj>
              </mc:Choice>
              <mc:Fallback>
                <p:oleObj name="Equation" r:id="rId5" imgW="2082600" imgH="1143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1924" y="1589152"/>
                        <a:ext cx="208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369" name="Object 9">
            <a:extLst>
              <a:ext uri="{FF2B5EF4-FFF2-40B4-BE49-F238E27FC236}">
                <a16:creationId xmlns:a16="http://schemas.microsoft.com/office/drawing/2014/main" id="{784B55F4-A9F3-4E24-A35E-B23FEB315A0D}"/>
              </a:ext>
            </a:extLst>
          </p:cNvPr>
          <p:cNvGraphicFramePr>
            <a:graphicFrameLocks noChangeAspect="1"/>
          </p:cNvGraphicFramePr>
          <p:nvPr>
            <p:extLst>
              <p:ext uri="{D42A27DB-BD31-4B8C-83A1-F6EECF244321}">
                <p14:modId xmlns:p14="http://schemas.microsoft.com/office/powerpoint/2010/main" val="991037666"/>
              </p:ext>
            </p:extLst>
          </p:nvPr>
        </p:nvGraphicFramePr>
        <p:xfrm>
          <a:off x="3276600" y="2855534"/>
          <a:ext cx="939800" cy="330200"/>
        </p:xfrm>
        <a:graphic>
          <a:graphicData uri="http://schemas.openxmlformats.org/presentationml/2006/ole">
            <mc:AlternateContent xmlns:mc="http://schemas.openxmlformats.org/markup-compatibility/2006">
              <mc:Choice xmlns:v="urn:schemas-microsoft-com:vml" Requires="v">
                <p:oleObj name="Equation" r:id="rId7" imgW="939600" imgH="330120" progId="Equation.DSMT4">
                  <p:embed/>
                </p:oleObj>
              </mc:Choice>
              <mc:Fallback>
                <p:oleObj name="Equation" r:id="rId7" imgW="939600" imgH="3301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855534"/>
                        <a:ext cx="939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370" name="Object 10">
            <a:extLst>
              <a:ext uri="{FF2B5EF4-FFF2-40B4-BE49-F238E27FC236}">
                <a16:creationId xmlns:a16="http://schemas.microsoft.com/office/drawing/2014/main" id="{C91A6918-2E59-43D3-A0EA-C494B432B5ED}"/>
              </a:ext>
            </a:extLst>
          </p:cNvPr>
          <p:cNvGraphicFramePr>
            <a:graphicFrameLocks noChangeAspect="1"/>
          </p:cNvGraphicFramePr>
          <p:nvPr>
            <p:extLst>
              <p:ext uri="{D42A27DB-BD31-4B8C-83A1-F6EECF244321}">
                <p14:modId xmlns:p14="http://schemas.microsoft.com/office/powerpoint/2010/main" val="3094525808"/>
              </p:ext>
            </p:extLst>
          </p:nvPr>
        </p:nvGraphicFramePr>
        <p:xfrm>
          <a:off x="5499100" y="2842834"/>
          <a:ext cx="952500" cy="342900"/>
        </p:xfrm>
        <a:graphic>
          <a:graphicData uri="http://schemas.openxmlformats.org/presentationml/2006/ole">
            <mc:AlternateContent xmlns:mc="http://schemas.openxmlformats.org/markup-compatibility/2006">
              <mc:Choice xmlns:v="urn:schemas-microsoft-com:vml" Requires="v">
                <p:oleObj name="Equation" r:id="rId9" imgW="952200" imgH="342720" progId="Equation.DSMT4">
                  <p:embed/>
                </p:oleObj>
              </mc:Choice>
              <mc:Fallback>
                <p:oleObj name="Equation" r:id="rId9" imgW="952200" imgH="342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9100" y="2842834"/>
                        <a:ext cx="952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6</a:t>
            </a:fld>
            <a:endParaRPr lang="en-CA" altLang="en-US" dirty="0"/>
          </a:p>
        </p:txBody>
      </p:sp>
      <p:graphicFrame>
        <p:nvGraphicFramePr>
          <p:cNvPr id="3" name="Object 4">
            <a:extLst>
              <a:ext uri="{FF2B5EF4-FFF2-40B4-BE49-F238E27FC236}">
                <a16:creationId xmlns:a16="http://schemas.microsoft.com/office/drawing/2014/main" id="{4893BB63-D226-844E-04B6-B438075B993D}"/>
              </a:ext>
            </a:extLst>
          </p:cNvPr>
          <p:cNvGraphicFramePr>
            <a:graphicFrameLocks noChangeAspect="1"/>
          </p:cNvGraphicFramePr>
          <p:nvPr>
            <p:extLst>
              <p:ext uri="{D42A27DB-BD31-4B8C-83A1-F6EECF244321}">
                <p14:modId xmlns:p14="http://schemas.microsoft.com/office/powerpoint/2010/main" val="4100486401"/>
              </p:ext>
            </p:extLst>
          </p:nvPr>
        </p:nvGraphicFramePr>
        <p:xfrm>
          <a:off x="2362200" y="3296416"/>
          <a:ext cx="3048000" cy="1143000"/>
        </p:xfrm>
        <a:graphic>
          <a:graphicData uri="http://schemas.openxmlformats.org/presentationml/2006/ole">
            <mc:AlternateContent xmlns:mc="http://schemas.openxmlformats.org/markup-compatibility/2006">
              <mc:Choice xmlns:v="urn:schemas-microsoft-com:vml" Requires="v">
                <p:oleObj name="Equation" r:id="rId11" imgW="3047760" imgH="1143000" progId="Equation.DSMT4">
                  <p:embed/>
                </p:oleObj>
              </mc:Choice>
              <mc:Fallback>
                <p:oleObj name="Equation" r:id="rId11" imgW="3047760" imgH="1143000" progId="Equation.DSMT4">
                  <p:embed/>
                  <p:pic>
                    <p:nvPicPr>
                      <p:cNvPr id="656388" name="Object 4">
                        <a:extLst>
                          <a:ext uri="{FF2B5EF4-FFF2-40B4-BE49-F238E27FC236}">
                            <a16:creationId xmlns:a16="http://schemas.microsoft.com/office/drawing/2014/main" id="{C57C3FB3-0EB6-4D21-AFB0-149801A274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3296416"/>
                        <a:ext cx="3048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5">
            <a:extLst>
              <a:ext uri="{FF2B5EF4-FFF2-40B4-BE49-F238E27FC236}">
                <a16:creationId xmlns:a16="http://schemas.microsoft.com/office/drawing/2014/main" id="{B432C75D-DC53-5191-83B1-D5917DA3FCB1}"/>
              </a:ext>
            </a:extLst>
          </p:cNvPr>
          <p:cNvGraphicFramePr>
            <a:graphicFrameLocks noChangeAspect="1"/>
          </p:cNvGraphicFramePr>
          <p:nvPr>
            <p:extLst>
              <p:ext uri="{D42A27DB-BD31-4B8C-83A1-F6EECF244321}">
                <p14:modId xmlns:p14="http://schemas.microsoft.com/office/powerpoint/2010/main" val="708737892"/>
              </p:ext>
            </p:extLst>
          </p:nvPr>
        </p:nvGraphicFramePr>
        <p:xfrm>
          <a:off x="1524000" y="4550098"/>
          <a:ext cx="952500" cy="342900"/>
        </p:xfrm>
        <a:graphic>
          <a:graphicData uri="http://schemas.openxmlformats.org/presentationml/2006/ole">
            <mc:AlternateContent xmlns:mc="http://schemas.openxmlformats.org/markup-compatibility/2006">
              <mc:Choice xmlns:v="urn:schemas-microsoft-com:vml" Requires="v">
                <p:oleObj name="Equation" r:id="rId13" imgW="952200" imgH="342720" progId="Equation.DSMT4">
                  <p:embed/>
                </p:oleObj>
              </mc:Choice>
              <mc:Fallback>
                <p:oleObj name="Equation" r:id="rId13" imgW="952200" imgH="342720" progId="Equation.DSMT4">
                  <p:embed/>
                  <p:pic>
                    <p:nvPicPr>
                      <p:cNvPr id="656389" name="Object 5">
                        <a:extLst>
                          <a:ext uri="{FF2B5EF4-FFF2-40B4-BE49-F238E27FC236}">
                            <a16:creationId xmlns:a16="http://schemas.microsoft.com/office/drawing/2014/main" id="{B1A37524-0BE9-41FB-B635-1C02429E73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4550098"/>
                        <a:ext cx="952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964092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6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3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6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36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536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536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a:extLst>
              <a:ext uri="{FF2B5EF4-FFF2-40B4-BE49-F238E27FC236}">
                <a16:creationId xmlns:a16="http://schemas.microsoft.com/office/drawing/2014/main" id="{461AAE97-566E-4472-94B7-61447D14B2A9}"/>
              </a:ext>
            </a:extLst>
          </p:cNvPr>
          <p:cNvSpPr>
            <a:spLocks noGrp="1" noChangeArrowheads="1"/>
          </p:cNvSpPr>
          <p:nvPr>
            <p:ph type="title"/>
          </p:nvPr>
        </p:nvSpPr>
        <p:spPr/>
        <p:txBody>
          <a:bodyPr/>
          <a:lstStyle/>
          <a:p>
            <a:r>
              <a:rPr lang="el-GR" altLang="en-US" dirty="0"/>
              <a:t>‘ΑΘΡΟΙΣΜΑ ΔΙΑΝΥΣΜ’ΑΤΩΝ ΚΑΙ ΠΟΛΛΑΠΛΑΣΙΑΣΜΌΣ </a:t>
            </a:r>
            <a:r>
              <a:rPr kumimoji="0" lang="el-GR" altLang="en-US" sz="3200" b="0" i="0" u="none" strike="noStrike" kern="1200" cap="none" spc="0" normalizeH="0" baseline="0" noProof="0" dirty="0">
                <a:ln>
                  <a:noFill/>
                </a:ln>
                <a:solidFill>
                  <a:srgbClr val="077C97"/>
                </a:solidFill>
                <a:effectLst/>
                <a:uLnTx/>
                <a:uFillTx/>
                <a:latin typeface="Arial Narrow"/>
                <a:ea typeface="+mj-ea"/>
                <a:cs typeface="+mj-cs"/>
              </a:rPr>
              <a:t>ΜΕ </a:t>
            </a:r>
            <a:r>
              <a:rPr lang="el-GR" altLang="en-US" dirty="0"/>
              <a:t>ΑΡΙΘΜΟΎΣ</a:t>
            </a:r>
            <a:endParaRPr lang="en-US" altLang="en-US" dirty="0"/>
          </a:p>
        </p:txBody>
      </p:sp>
      <p:sp>
        <p:nvSpPr>
          <p:cNvPr id="656387" name="Rectangle 3">
            <a:extLst>
              <a:ext uri="{FF2B5EF4-FFF2-40B4-BE49-F238E27FC236}">
                <a16:creationId xmlns:a16="http://schemas.microsoft.com/office/drawing/2014/main" id="{DAEAAF82-CBEE-41DB-ACA4-E31033051C81}"/>
              </a:ext>
            </a:extLst>
          </p:cNvPr>
          <p:cNvSpPr>
            <a:spLocks noGrp="1" noChangeArrowheads="1"/>
          </p:cNvSpPr>
          <p:nvPr>
            <p:ph type="body" idx="1"/>
          </p:nvPr>
        </p:nvSpPr>
        <p:spPr>
          <a:xfrm>
            <a:off x="457200" y="1219200"/>
            <a:ext cx="8229600" cy="5029200"/>
          </a:xfrm>
        </p:spPr>
        <p:txBody>
          <a:bodyPr/>
          <a:lstStyle/>
          <a:p>
            <a:pPr marL="609600" indent="-609600">
              <a:lnSpc>
                <a:spcPct val="80000"/>
              </a:lnSpc>
            </a:pPr>
            <a:endParaRPr lang="en-US" altLang="en-US" sz="2400" b="1" dirty="0"/>
          </a:p>
          <a:p>
            <a:pPr marL="609600" indent="-609600">
              <a:lnSpc>
                <a:spcPct val="80000"/>
              </a:lnSpc>
            </a:pPr>
            <a:r>
              <a:rPr lang="el-GR" altLang="en-US" sz="2800" dirty="0"/>
              <a:t>Αν το</a:t>
            </a:r>
            <a:r>
              <a:rPr lang="en-US" altLang="en-US" sz="2800" dirty="0"/>
              <a:t> </a:t>
            </a:r>
            <a:r>
              <a:rPr lang="en-US" altLang="en-US" sz="2800" i="1" dirty="0"/>
              <a:t>r</a:t>
            </a:r>
            <a:r>
              <a:rPr lang="en-US" altLang="en-US" sz="2800" dirty="0"/>
              <a:t> </a:t>
            </a:r>
            <a:r>
              <a:rPr lang="el-GR" altLang="en-US" sz="2800" dirty="0"/>
              <a:t>είναι ένας αριθμός και </a:t>
            </a:r>
            <a:r>
              <a:rPr lang="en-US" altLang="en-US" sz="2800" i="1" dirty="0"/>
              <a:t>A</a:t>
            </a:r>
            <a:r>
              <a:rPr lang="en-US" altLang="en-US" sz="2800" dirty="0"/>
              <a:t> </a:t>
            </a:r>
            <a:r>
              <a:rPr lang="el-GR" altLang="en-US" sz="2800" dirty="0"/>
              <a:t>είναι ένας πίνακας</a:t>
            </a:r>
            <a:r>
              <a:rPr lang="en-US" altLang="en-US" sz="2800" dirty="0"/>
              <a:t>, </a:t>
            </a:r>
            <a:r>
              <a:rPr lang="el-GR" altLang="en-US" sz="2800" dirty="0"/>
              <a:t>τότε το </a:t>
            </a:r>
            <a:r>
              <a:rPr lang="el-GR" altLang="en-US" sz="2800" b="1" dirty="0"/>
              <a:t>σταθμισμένο γινόμενο </a:t>
            </a:r>
            <a:r>
              <a:rPr lang="en-US" altLang="en-US" sz="2800" i="1" dirty="0" err="1"/>
              <a:t>rA</a:t>
            </a:r>
            <a:r>
              <a:rPr lang="en-US" altLang="en-US" sz="2800" dirty="0"/>
              <a:t> </a:t>
            </a:r>
            <a:r>
              <a:rPr lang="el-GR" altLang="en-US" sz="2800" dirty="0"/>
              <a:t>είναι ο πίνακας του οποίου οι στήλες είναι ίσες με </a:t>
            </a:r>
            <a:r>
              <a:rPr lang="en-US" altLang="en-US" sz="2800" i="1" dirty="0"/>
              <a:t>r</a:t>
            </a:r>
            <a:r>
              <a:rPr lang="en-US" altLang="en-US" sz="2800" dirty="0"/>
              <a:t> </a:t>
            </a:r>
            <a:r>
              <a:rPr lang="el-GR" altLang="en-US" sz="2800" dirty="0"/>
              <a:t>επί τις αντίστοιχες στήλες του </a:t>
            </a:r>
            <a:r>
              <a:rPr lang="el-GR" altLang="en-US" sz="2800" i="1" dirty="0"/>
              <a:t>Α</a:t>
            </a:r>
            <a:r>
              <a:rPr lang="el-GR" altLang="en-US" sz="2800" dirty="0"/>
              <a:t>.</a:t>
            </a:r>
            <a:endParaRPr lang="en-US" altLang="en-US" sz="2800" dirty="0"/>
          </a:p>
        </p:txBody>
      </p:sp>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7</a:t>
            </a:fld>
            <a:endParaRPr lang="en-CA" alt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BFA3F1F2-CE65-41CC-8997-3E37AFB914A8}"/>
              </a:ext>
            </a:extLst>
          </p:cNvPr>
          <p:cNvSpPr>
            <a:spLocks noGrp="1" noChangeArrowheads="1"/>
          </p:cNvSpPr>
          <p:nvPr>
            <p:ph type="title"/>
          </p:nvPr>
        </p:nvSpPr>
        <p:spPr/>
        <p:txBody>
          <a:bodyPr/>
          <a:lstStyle/>
          <a:p>
            <a:r>
              <a:rPr lang="el-GR" altLang="en-US" dirty="0"/>
              <a:t>‘ΑΘΡΟΙΣΜΑ ΔΙΑΝΥΣΜ’ΑΤΩΝ ΚΑΙ ΠΟΛΛΑΠΛΑΣΙΑΣΜΌΣ </a:t>
            </a:r>
            <a:r>
              <a:rPr kumimoji="0" lang="el-GR" altLang="en-US" sz="3200" b="0" i="0" u="none" strike="noStrike" kern="1200" cap="none" spc="0" normalizeH="0" baseline="0" noProof="0" dirty="0">
                <a:ln>
                  <a:noFill/>
                </a:ln>
                <a:solidFill>
                  <a:srgbClr val="077C97"/>
                </a:solidFill>
                <a:effectLst/>
                <a:uLnTx/>
                <a:uFillTx/>
                <a:latin typeface="Arial Narrow"/>
                <a:ea typeface="+mj-ea"/>
                <a:cs typeface="+mj-cs"/>
              </a:rPr>
              <a:t>ΜΕ </a:t>
            </a:r>
            <a:r>
              <a:rPr lang="el-GR" altLang="en-US" dirty="0"/>
              <a:t>ΑΡΙΘΜΟΎΣ</a:t>
            </a:r>
            <a:endParaRPr lang="en-US" altLang="en-US" dirty="0"/>
          </a:p>
        </p:txBody>
      </p:sp>
      <p:sp>
        <p:nvSpPr>
          <p:cNvPr id="657411" name="Rectangle 3">
            <a:extLst>
              <a:ext uri="{FF2B5EF4-FFF2-40B4-BE49-F238E27FC236}">
                <a16:creationId xmlns:a16="http://schemas.microsoft.com/office/drawing/2014/main" id="{B1D17EF1-7E2D-4CE2-A384-1189C8F5E28C}"/>
              </a:ext>
            </a:extLst>
          </p:cNvPr>
          <p:cNvSpPr>
            <a:spLocks noGrp="1" noChangeArrowheads="1"/>
          </p:cNvSpPr>
          <p:nvPr>
            <p:ph type="body" idx="1"/>
          </p:nvPr>
        </p:nvSpPr>
        <p:spPr>
          <a:xfrm>
            <a:off x="457200" y="1447800"/>
            <a:ext cx="8229600" cy="4876800"/>
          </a:xfrm>
        </p:spPr>
        <p:txBody>
          <a:bodyPr/>
          <a:lstStyle/>
          <a:p>
            <a:pPr>
              <a:lnSpc>
                <a:spcPct val="80000"/>
              </a:lnSpc>
            </a:pPr>
            <a:r>
              <a:rPr lang="el-GR" altLang="en-US" sz="2800" b="1" dirty="0"/>
              <a:t>Θεώρημα</a:t>
            </a:r>
            <a:r>
              <a:rPr lang="en-US" altLang="en-US" sz="2800" b="1" dirty="0"/>
              <a:t> 1:</a:t>
            </a:r>
            <a:r>
              <a:rPr lang="en-US" altLang="en-US" sz="2800" dirty="0"/>
              <a:t> </a:t>
            </a:r>
            <a:r>
              <a:rPr lang="el-GR" altLang="en-US" sz="2800" dirty="0"/>
              <a:t>Έστω</a:t>
            </a:r>
            <a:r>
              <a:rPr lang="en-US" altLang="en-US" sz="2800" dirty="0"/>
              <a:t> </a:t>
            </a:r>
            <a:r>
              <a:rPr lang="en-US" altLang="en-US" sz="2800" i="1" dirty="0"/>
              <a:t>A</a:t>
            </a:r>
            <a:r>
              <a:rPr lang="en-US" altLang="en-US" sz="2800" dirty="0"/>
              <a:t>, </a:t>
            </a:r>
            <a:r>
              <a:rPr lang="en-US" altLang="en-US" sz="2800" i="1" dirty="0"/>
              <a:t>B</a:t>
            </a:r>
            <a:r>
              <a:rPr lang="en-US" altLang="en-US" sz="2800" dirty="0"/>
              <a:t>, </a:t>
            </a:r>
            <a:r>
              <a:rPr lang="el-GR" altLang="en-US" sz="2800" dirty="0"/>
              <a:t>και</a:t>
            </a:r>
            <a:r>
              <a:rPr lang="en-US" altLang="en-US" sz="2800" dirty="0"/>
              <a:t> </a:t>
            </a:r>
            <a:r>
              <a:rPr lang="en-US" altLang="en-US" sz="2800" i="1" dirty="0"/>
              <a:t>C</a:t>
            </a:r>
            <a:r>
              <a:rPr lang="en-US" altLang="en-US" sz="2800" dirty="0"/>
              <a:t> </a:t>
            </a:r>
            <a:r>
              <a:rPr lang="el-GR" altLang="en-US" sz="2800" dirty="0"/>
              <a:t>πίνακες του ίδιου μεγέθους, και έστω</a:t>
            </a:r>
            <a:r>
              <a:rPr lang="en-US" altLang="en-US" sz="2800" dirty="0"/>
              <a:t> </a:t>
            </a:r>
            <a:r>
              <a:rPr lang="en-US" altLang="en-US" sz="2800" i="1" dirty="0"/>
              <a:t>r</a:t>
            </a:r>
            <a:r>
              <a:rPr lang="en-US" altLang="en-US" sz="2800" dirty="0"/>
              <a:t> </a:t>
            </a:r>
            <a:r>
              <a:rPr lang="el-GR" altLang="en-US" sz="2800" dirty="0"/>
              <a:t>και</a:t>
            </a:r>
            <a:r>
              <a:rPr lang="en-US" altLang="en-US" sz="2800" dirty="0"/>
              <a:t> </a:t>
            </a:r>
            <a:r>
              <a:rPr lang="en-US" altLang="en-US" sz="2800" i="1" dirty="0"/>
              <a:t>s</a:t>
            </a:r>
            <a:r>
              <a:rPr lang="en-US" altLang="en-US" sz="2800" dirty="0"/>
              <a:t> </a:t>
            </a:r>
            <a:r>
              <a:rPr lang="el-GR" altLang="en-US" sz="2800" dirty="0"/>
              <a:t>αριθμοί</a:t>
            </a:r>
            <a:r>
              <a:rPr lang="en-US" altLang="en-US" sz="2800" dirty="0"/>
              <a:t>.</a:t>
            </a:r>
          </a:p>
          <a:p>
            <a:pPr marL="1371600" lvl="2" indent="-457200">
              <a:lnSpc>
                <a:spcPct val="80000"/>
              </a:lnSpc>
              <a:buFont typeface="Wingdings" panose="05000000000000000000" pitchFamily="2" charset="2"/>
              <a:buAutoNum type="alphaLcPeriod"/>
            </a:pPr>
            <a:r>
              <a:rPr lang="en-US" altLang="en-US" sz="2800" dirty="0"/>
              <a:t>  </a:t>
            </a:r>
          </a:p>
          <a:p>
            <a:pPr marL="1371600" lvl="2" indent="-457200">
              <a:lnSpc>
                <a:spcPct val="80000"/>
              </a:lnSpc>
              <a:buFont typeface="Wingdings" panose="05000000000000000000" pitchFamily="2" charset="2"/>
              <a:buAutoNum type="alphaLcPeriod" startAt="2"/>
            </a:pPr>
            <a:r>
              <a:rPr lang="en-US" altLang="en-US" sz="2800" dirty="0"/>
              <a:t>                                                                 </a:t>
            </a:r>
          </a:p>
          <a:p>
            <a:pPr marL="1371600" lvl="2" indent="-457200">
              <a:lnSpc>
                <a:spcPct val="80000"/>
              </a:lnSpc>
              <a:buFont typeface="Wingdings" panose="05000000000000000000" pitchFamily="2" charset="2"/>
              <a:buAutoNum type="alphaLcPeriod" startAt="2"/>
            </a:pPr>
            <a:r>
              <a:rPr lang="en-US" altLang="en-US" sz="2800" dirty="0"/>
              <a:t>                                              </a:t>
            </a:r>
            <a:r>
              <a:rPr lang="en-US" altLang="en-US" dirty="0"/>
              <a:t>                                              </a:t>
            </a:r>
          </a:p>
          <a:p>
            <a:pPr marL="1371600" lvl="2" indent="-457200">
              <a:lnSpc>
                <a:spcPct val="80000"/>
              </a:lnSpc>
              <a:buFont typeface="Wingdings" panose="05000000000000000000" pitchFamily="2" charset="2"/>
              <a:buAutoNum type="alphaLcPeriod" startAt="2"/>
            </a:pPr>
            <a:r>
              <a:rPr lang="en-US" altLang="en-US" sz="2800" dirty="0"/>
              <a:t>                                              </a:t>
            </a:r>
            <a:r>
              <a:rPr lang="en-US" altLang="en-US" dirty="0"/>
              <a:t>                                       </a:t>
            </a:r>
          </a:p>
          <a:p>
            <a:pPr marL="1371600" lvl="2" indent="-457200">
              <a:lnSpc>
                <a:spcPct val="80000"/>
              </a:lnSpc>
              <a:buFont typeface="Wingdings" panose="05000000000000000000" pitchFamily="2" charset="2"/>
              <a:buAutoNum type="alphaLcPeriod" startAt="2"/>
            </a:pPr>
            <a:r>
              <a:rPr lang="en-US" altLang="en-US" sz="2800" dirty="0"/>
              <a:t>                                              </a:t>
            </a:r>
            <a:r>
              <a:rPr lang="en-US" altLang="en-US" dirty="0"/>
              <a:t>                                        </a:t>
            </a:r>
          </a:p>
          <a:p>
            <a:pPr marL="1371600" lvl="2" indent="-457200">
              <a:lnSpc>
                <a:spcPct val="80000"/>
              </a:lnSpc>
              <a:buFont typeface="Wingdings" panose="05000000000000000000" pitchFamily="2" charset="2"/>
              <a:buAutoNum type="alphaLcPeriod" startAt="2"/>
            </a:pPr>
            <a:r>
              <a:rPr lang="en-US" altLang="en-US" sz="2800" dirty="0"/>
              <a:t>                                                                                       </a:t>
            </a:r>
          </a:p>
          <a:p>
            <a:pPr marL="609600" indent="-609600">
              <a:lnSpc>
                <a:spcPct val="80000"/>
              </a:lnSpc>
            </a:pPr>
            <a:r>
              <a:rPr lang="el-GR" altLang="en-US" sz="2800" dirty="0"/>
              <a:t>Κάθε ποσότητα στο Θεώρημα 1 επαληθεύεται δείχνοντας ότι ο πίνακας στην αριστερή πλευρά έχει το ίδιο μέγεθος με τον πίνακα στη δεξιά και ότι οι αντίστοιχες στήλες είναι ίσες.</a:t>
            </a:r>
            <a:r>
              <a:rPr lang="en-US" altLang="en-US" dirty="0"/>
              <a:t> </a:t>
            </a:r>
          </a:p>
          <a:p>
            <a:pPr marL="1371600" lvl="2" indent="-457200">
              <a:lnSpc>
                <a:spcPct val="80000"/>
              </a:lnSpc>
              <a:buFont typeface="Wingdings" panose="05000000000000000000" pitchFamily="2" charset="2"/>
              <a:buAutoNum type="alphaLcPeriod" startAt="2"/>
            </a:pPr>
            <a:endParaRPr lang="en-US" altLang="en-US" dirty="0"/>
          </a:p>
        </p:txBody>
      </p:sp>
      <p:graphicFrame>
        <p:nvGraphicFramePr>
          <p:cNvPr id="657412" name="Object 4">
            <a:extLst>
              <a:ext uri="{FF2B5EF4-FFF2-40B4-BE49-F238E27FC236}">
                <a16:creationId xmlns:a16="http://schemas.microsoft.com/office/drawing/2014/main" id="{6A3DC57F-4189-4845-B635-36EA005981FE}"/>
              </a:ext>
            </a:extLst>
          </p:cNvPr>
          <p:cNvGraphicFramePr>
            <a:graphicFrameLocks noChangeAspect="1"/>
          </p:cNvGraphicFramePr>
          <p:nvPr>
            <p:extLst>
              <p:ext uri="{D42A27DB-BD31-4B8C-83A1-F6EECF244321}">
                <p14:modId xmlns:p14="http://schemas.microsoft.com/office/powerpoint/2010/main" val="2111916334"/>
              </p:ext>
            </p:extLst>
          </p:nvPr>
        </p:nvGraphicFramePr>
        <p:xfrm>
          <a:off x="1828800" y="2651970"/>
          <a:ext cx="4114800" cy="431800"/>
        </p:xfrm>
        <a:graphic>
          <a:graphicData uri="http://schemas.openxmlformats.org/presentationml/2006/ole">
            <mc:AlternateContent xmlns:mc="http://schemas.openxmlformats.org/markup-compatibility/2006">
              <mc:Choice xmlns:v="urn:schemas-microsoft-com:vml" Requires="v">
                <p:oleObj name="Equation" r:id="rId3" imgW="4114800" imgH="431640" progId="Equation.DSMT4">
                  <p:embed/>
                </p:oleObj>
              </mc:Choice>
              <mc:Fallback>
                <p:oleObj name="Equation" r:id="rId3" imgW="4114800" imgH="4316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51970"/>
                        <a:ext cx="4114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13" name="Object 5">
            <a:extLst>
              <a:ext uri="{FF2B5EF4-FFF2-40B4-BE49-F238E27FC236}">
                <a16:creationId xmlns:a16="http://schemas.microsoft.com/office/drawing/2014/main" id="{DAFC9FA6-BD8F-4EE3-84B9-2735D3D25E40}"/>
              </a:ext>
            </a:extLst>
          </p:cNvPr>
          <p:cNvGraphicFramePr>
            <a:graphicFrameLocks noChangeAspect="1"/>
          </p:cNvGraphicFramePr>
          <p:nvPr>
            <p:extLst>
              <p:ext uri="{D42A27DB-BD31-4B8C-83A1-F6EECF244321}">
                <p14:modId xmlns:p14="http://schemas.microsoft.com/office/powerpoint/2010/main" val="595464046"/>
              </p:ext>
            </p:extLst>
          </p:nvPr>
        </p:nvGraphicFramePr>
        <p:xfrm>
          <a:off x="1905000" y="3083770"/>
          <a:ext cx="1536700" cy="342900"/>
        </p:xfrm>
        <a:graphic>
          <a:graphicData uri="http://schemas.openxmlformats.org/presentationml/2006/ole">
            <mc:AlternateContent xmlns:mc="http://schemas.openxmlformats.org/markup-compatibility/2006">
              <mc:Choice xmlns:v="urn:schemas-microsoft-com:vml" Requires="v">
                <p:oleObj name="Equation" r:id="rId5" imgW="1536480" imgH="342720" progId="Equation.DSMT4">
                  <p:embed/>
                </p:oleObj>
              </mc:Choice>
              <mc:Fallback>
                <p:oleObj name="Equation" r:id="rId5" imgW="1536480" imgH="3427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83770"/>
                        <a:ext cx="15367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14" name="Object 6">
            <a:extLst>
              <a:ext uri="{FF2B5EF4-FFF2-40B4-BE49-F238E27FC236}">
                <a16:creationId xmlns:a16="http://schemas.microsoft.com/office/drawing/2014/main" id="{627C0ACC-5AEC-4FBF-8B04-130DFC2D8741}"/>
              </a:ext>
            </a:extLst>
          </p:cNvPr>
          <p:cNvGraphicFramePr>
            <a:graphicFrameLocks noChangeAspect="1"/>
          </p:cNvGraphicFramePr>
          <p:nvPr>
            <p:extLst>
              <p:ext uri="{D42A27DB-BD31-4B8C-83A1-F6EECF244321}">
                <p14:modId xmlns:p14="http://schemas.microsoft.com/office/powerpoint/2010/main" val="3608380305"/>
              </p:ext>
            </p:extLst>
          </p:nvPr>
        </p:nvGraphicFramePr>
        <p:xfrm>
          <a:off x="1828800" y="3502870"/>
          <a:ext cx="2997200" cy="431800"/>
        </p:xfrm>
        <a:graphic>
          <a:graphicData uri="http://schemas.openxmlformats.org/presentationml/2006/ole">
            <mc:AlternateContent xmlns:mc="http://schemas.openxmlformats.org/markup-compatibility/2006">
              <mc:Choice xmlns:v="urn:schemas-microsoft-com:vml" Requires="v">
                <p:oleObj name="Equation" r:id="rId7" imgW="2997000" imgH="431640" progId="Equation.DSMT4">
                  <p:embed/>
                </p:oleObj>
              </mc:Choice>
              <mc:Fallback>
                <p:oleObj name="Equation" r:id="rId7" imgW="299700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502870"/>
                        <a:ext cx="299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15" name="Object 7">
            <a:extLst>
              <a:ext uri="{FF2B5EF4-FFF2-40B4-BE49-F238E27FC236}">
                <a16:creationId xmlns:a16="http://schemas.microsoft.com/office/drawing/2014/main" id="{939A9362-8BDA-4FD4-BFFF-39F65A34D996}"/>
              </a:ext>
            </a:extLst>
          </p:cNvPr>
          <p:cNvGraphicFramePr>
            <a:graphicFrameLocks noChangeAspect="1"/>
          </p:cNvGraphicFramePr>
          <p:nvPr>
            <p:extLst>
              <p:ext uri="{D42A27DB-BD31-4B8C-83A1-F6EECF244321}">
                <p14:modId xmlns:p14="http://schemas.microsoft.com/office/powerpoint/2010/main" val="1113012913"/>
              </p:ext>
            </p:extLst>
          </p:nvPr>
        </p:nvGraphicFramePr>
        <p:xfrm>
          <a:off x="1828800" y="3921970"/>
          <a:ext cx="2882900" cy="431800"/>
        </p:xfrm>
        <a:graphic>
          <a:graphicData uri="http://schemas.openxmlformats.org/presentationml/2006/ole">
            <mc:AlternateContent xmlns:mc="http://schemas.openxmlformats.org/markup-compatibility/2006">
              <mc:Choice xmlns:v="urn:schemas-microsoft-com:vml" Requires="v">
                <p:oleObj name="Equation" r:id="rId9" imgW="2882880" imgH="431640" progId="Equation.DSMT4">
                  <p:embed/>
                </p:oleObj>
              </mc:Choice>
              <mc:Fallback>
                <p:oleObj name="Equation" r:id="rId9" imgW="2882880" imgH="43164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3921970"/>
                        <a:ext cx="28829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16" name="Object 8">
            <a:extLst>
              <a:ext uri="{FF2B5EF4-FFF2-40B4-BE49-F238E27FC236}">
                <a16:creationId xmlns:a16="http://schemas.microsoft.com/office/drawing/2014/main" id="{D9DECD32-9033-4BD8-B966-02B7548271BB}"/>
              </a:ext>
            </a:extLst>
          </p:cNvPr>
          <p:cNvGraphicFramePr>
            <a:graphicFrameLocks noChangeAspect="1"/>
          </p:cNvGraphicFramePr>
          <p:nvPr>
            <p:extLst>
              <p:ext uri="{D42A27DB-BD31-4B8C-83A1-F6EECF244321}">
                <p14:modId xmlns:p14="http://schemas.microsoft.com/office/powerpoint/2010/main" val="1839491756"/>
              </p:ext>
            </p:extLst>
          </p:nvPr>
        </p:nvGraphicFramePr>
        <p:xfrm>
          <a:off x="1816100" y="4353770"/>
          <a:ext cx="2197100" cy="431800"/>
        </p:xfrm>
        <a:graphic>
          <a:graphicData uri="http://schemas.openxmlformats.org/presentationml/2006/ole">
            <mc:AlternateContent xmlns:mc="http://schemas.openxmlformats.org/markup-compatibility/2006">
              <mc:Choice xmlns:v="urn:schemas-microsoft-com:vml" Requires="v">
                <p:oleObj name="Equation" r:id="rId11" imgW="2197080" imgH="431640" progId="Equation.DSMT4">
                  <p:embed/>
                </p:oleObj>
              </mc:Choice>
              <mc:Fallback>
                <p:oleObj name="Equation" r:id="rId11" imgW="2197080" imgH="43164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6100" y="4353770"/>
                        <a:ext cx="2197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A5C56454-869F-433E-A43E-339784961422}"/>
              </a:ext>
            </a:extLst>
          </p:cNvPr>
          <p:cNvGraphicFramePr>
            <a:graphicFrameLocks noChangeAspect="1"/>
          </p:cNvGraphicFramePr>
          <p:nvPr>
            <p:extLst>
              <p:ext uri="{D42A27DB-BD31-4B8C-83A1-F6EECF244321}">
                <p14:modId xmlns:p14="http://schemas.microsoft.com/office/powerpoint/2010/main" val="1083597567"/>
              </p:ext>
            </p:extLst>
          </p:nvPr>
        </p:nvGraphicFramePr>
        <p:xfrm>
          <a:off x="1828800" y="2209800"/>
          <a:ext cx="2247900" cy="330200"/>
        </p:xfrm>
        <a:graphic>
          <a:graphicData uri="http://schemas.openxmlformats.org/presentationml/2006/ole">
            <mc:AlternateContent xmlns:mc="http://schemas.openxmlformats.org/markup-compatibility/2006">
              <mc:Choice xmlns:v="urn:schemas-microsoft-com:vml" Requires="v">
                <p:oleObj name="Equation" r:id="rId13" imgW="2247840" imgH="330120" progId="Equation.DSMT4">
                  <p:embed/>
                </p:oleObj>
              </mc:Choice>
              <mc:Fallback>
                <p:oleObj name="Equation" r:id="rId13" imgW="2247840" imgH="3301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2209800"/>
                        <a:ext cx="22479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8</a:t>
            </a:fld>
            <a:endParaRPr lang="en-CA"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4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74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74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74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74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741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74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7411">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74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7411">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74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a:extLst>
              <a:ext uri="{FF2B5EF4-FFF2-40B4-BE49-F238E27FC236}">
                <a16:creationId xmlns:a16="http://schemas.microsoft.com/office/drawing/2014/main" id="{65C23ACA-F860-4FEF-8EDC-07FBB30660B0}"/>
              </a:ext>
            </a:extLst>
          </p:cNvPr>
          <p:cNvSpPr>
            <a:spLocks noGrp="1" noChangeArrowheads="1"/>
          </p:cNvSpPr>
          <p:nvPr>
            <p:ph type="title"/>
          </p:nvPr>
        </p:nvSpPr>
        <p:spPr/>
        <p:txBody>
          <a:bodyPr/>
          <a:lstStyle/>
          <a:p>
            <a:r>
              <a:rPr lang="el-GR" altLang="en-US" dirty="0"/>
              <a:t>ΠΟΛΛΑΠΛΑΣΙΑΣΜ’ΟΣ ΠΙΝΆΚΩΝ</a:t>
            </a:r>
            <a:endParaRPr lang="en-US" altLang="en-US" dirty="0"/>
          </a:p>
        </p:txBody>
      </p:sp>
      <p:sp>
        <p:nvSpPr>
          <p:cNvPr id="658435" name="Rectangle 3">
            <a:extLst>
              <a:ext uri="{FF2B5EF4-FFF2-40B4-BE49-F238E27FC236}">
                <a16:creationId xmlns:a16="http://schemas.microsoft.com/office/drawing/2014/main" id="{545DE76E-C7FE-40A8-AB72-CFB66F56202D}"/>
              </a:ext>
            </a:extLst>
          </p:cNvPr>
          <p:cNvSpPr>
            <a:spLocks noGrp="1" noChangeArrowheads="1"/>
          </p:cNvSpPr>
          <p:nvPr>
            <p:ph type="body" idx="1"/>
          </p:nvPr>
        </p:nvSpPr>
        <p:spPr>
          <a:xfrm>
            <a:off x="457200" y="1143000"/>
            <a:ext cx="8229600" cy="5410200"/>
          </a:xfrm>
        </p:spPr>
        <p:txBody>
          <a:bodyPr/>
          <a:lstStyle/>
          <a:p>
            <a:r>
              <a:rPr lang="el-GR" altLang="en-US" sz="2400" dirty="0"/>
              <a:t>Όταν ένας πίνακας </a:t>
            </a:r>
            <a:r>
              <a:rPr lang="el-GR" altLang="en-US" sz="2400" i="1" dirty="0"/>
              <a:t>Β</a:t>
            </a:r>
            <a:r>
              <a:rPr lang="el-GR" altLang="en-US" sz="2400" dirty="0"/>
              <a:t> πολλαπλασιάζει ένα διάνυσμα </a:t>
            </a:r>
            <a:r>
              <a:rPr lang="en-US" altLang="en-US" sz="2400" b="1" dirty="0"/>
              <a:t>x</a:t>
            </a:r>
            <a:r>
              <a:rPr lang="en-US" altLang="en-US" sz="2400" dirty="0"/>
              <a:t>, </a:t>
            </a:r>
            <a:r>
              <a:rPr lang="el-GR" altLang="en-US" sz="2400" dirty="0"/>
              <a:t>μετατρέπει το </a:t>
            </a:r>
            <a:r>
              <a:rPr lang="en-US" altLang="en-US" sz="2400" b="1" dirty="0"/>
              <a:t>x</a:t>
            </a:r>
            <a:r>
              <a:rPr lang="en-US" altLang="en-US" sz="2400" dirty="0"/>
              <a:t> </a:t>
            </a:r>
            <a:r>
              <a:rPr lang="el-GR" altLang="en-US" sz="2400" dirty="0"/>
              <a:t>σε διάνυσμα </a:t>
            </a:r>
            <a:r>
              <a:rPr lang="en-US" altLang="en-US" sz="2400" i="1" dirty="0"/>
              <a:t>B</a:t>
            </a:r>
            <a:r>
              <a:rPr lang="en-US" altLang="en-US" sz="2400" b="1" dirty="0"/>
              <a:t>x</a:t>
            </a:r>
            <a:r>
              <a:rPr lang="en-US" altLang="en-US" sz="2400" dirty="0"/>
              <a:t>.</a:t>
            </a:r>
          </a:p>
          <a:p>
            <a:r>
              <a:rPr lang="el-GR" altLang="en-US" sz="2400" dirty="0"/>
              <a:t>Εάν αυτό το διάνυσμα πολλαπλασιάζεται στη συνέχεια με τη σειρά του με έναν πίνακα Α, το διάνυσμα που προκύπτει είναι </a:t>
            </a:r>
            <a:r>
              <a:rPr lang="en-US" altLang="en-US" sz="2400" i="1" dirty="0"/>
              <a:t>A</a:t>
            </a:r>
            <a:r>
              <a:rPr lang="en-US" altLang="en-US" sz="2400" dirty="0"/>
              <a:t> (</a:t>
            </a:r>
            <a:r>
              <a:rPr lang="en-US" altLang="en-US" sz="2400" i="1" dirty="0"/>
              <a:t>B</a:t>
            </a:r>
            <a:r>
              <a:rPr lang="en-US" altLang="en-US" sz="2400" b="1" dirty="0"/>
              <a:t>x</a:t>
            </a:r>
            <a:r>
              <a:rPr lang="en-US" altLang="en-US" sz="2400" dirty="0"/>
              <a:t>).</a:t>
            </a:r>
            <a:endParaRPr lang="el-GR" altLang="en-US" sz="2400" dirty="0"/>
          </a:p>
          <a:p>
            <a:endParaRPr lang="el-GR" altLang="en-US" sz="2400" dirty="0"/>
          </a:p>
          <a:p>
            <a:pPr marL="0" indent="0">
              <a:buNone/>
            </a:pPr>
            <a:endParaRPr lang="en-US" altLang="en-US" sz="2400" dirty="0"/>
          </a:p>
          <a:p>
            <a:endParaRPr lang="en-US" altLang="en-US" sz="2400" dirty="0"/>
          </a:p>
          <a:p>
            <a:endParaRPr lang="en-US" altLang="en-US" sz="2400" dirty="0"/>
          </a:p>
          <a:p>
            <a:endParaRPr lang="en-US" altLang="en-US" sz="2400" dirty="0"/>
          </a:p>
          <a:p>
            <a:pPr marL="0" indent="0">
              <a:buNone/>
            </a:pPr>
            <a:endParaRPr lang="en-US" altLang="en-US" sz="1800" dirty="0"/>
          </a:p>
          <a:p>
            <a:r>
              <a:rPr lang="en-US" altLang="en-US" sz="2400" dirty="0" err="1"/>
              <a:t>Ά</a:t>
            </a:r>
            <a:r>
              <a:rPr lang="el-GR" altLang="en-US" sz="2400" dirty="0" err="1"/>
              <a:t>ρα</a:t>
            </a:r>
            <a:r>
              <a:rPr lang="el-GR" altLang="en-US" sz="2400" dirty="0"/>
              <a:t> το</a:t>
            </a:r>
            <a:r>
              <a:rPr lang="en-US" altLang="en-US" sz="2400" dirty="0"/>
              <a:t> </a:t>
            </a:r>
            <a:r>
              <a:rPr lang="en-US" altLang="en-US" sz="2400" i="1" dirty="0"/>
              <a:t>A </a:t>
            </a:r>
            <a:r>
              <a:rPr lang="en-US" altLang="en-US" sz="2400" dirty="0"/>
              <a:t>(</a:t>
            </a:r>
            <a:r>
              <a:rPr lang="en-US" altLang="en-US" sz="2400" i="1" dirty="0"/>
              <a:t>B</a:t>
            </a:r>
            <a:r>
              <a:rPr lang="en-US" altLang="en-US" sz="2400" b="1" dirty="0"/>
              <a:t>x</a:t>
            </a:r>
            <a:r>
              <a:rPr lang="en-US" altLang="en-US" sz="2400" dirty="0"/>
              <a:t>) </a:t>
            </a:r>
            <a:r>
              <a:rPr lang="el-GR" altLang="en-US" sz="2400" dirty="0"/>
              <a:t>παράγεται από το </a:t>
            </a:r>
            <a:r>
              <a:rPr lang="en-US" altLang="en-US" sz="2400" b="1" dirty="0"/>
              <a:t>x</a:t>
            </a:r>
            <a:r>
              <a:rPr lang="en-US" altLang="en-US" sz="2400" dirty="0"/>
              <a:t> </a:t>
            </a:r>
            <a:r>
              <a:rPr lang="el-GR" altLang="en-US" sz="2400" dirty="0"/>
              <a:t>μέσω μιας σύνθεσης απεικονίσεων—των γραμμικών μετασχηματισμών</a:t>
            </a:r>
            <a:r>
              <a:rPr lang="en-US" altLang="en-US" sz="2400" dirty="0">
                <a:cs typeface="Times New Roman" panose="02020603050405020304" pitchFamily="18" charset="0"/>
              </a:rPr>
              <a:t>.</a:t>
            </a:r>
          </a:p>
        </p:txBody>
      </p:sp>
      <p:pic>
        <p:nvPicPr>
          <p:cNvPr id="658436" name="Picture 4">
            <a:extLst>
              <a:ext uri="{FF2B5EF4-FFF2-40B4-BE49-F238E27FC236}">
                <a16:creationId xmlns:a16="http://schemas.microsoft.com/office/drawing/2014/main" id="{79E826EA-81BB-4E6E-B3E4-99DEACAF3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7315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r>
              <a:rPr lang="el-GR" altLang="en-US" dirty="0"/>
              <a:t>Διαφ.</a:t>
            </a:r>
            <a:r>
              <a:rPr lang="en-US" altLang="en-US" dirty="0"/>
              <a:t> 2.1- </a:t>
            </a:r>
            <a:fld id="{A24CB1F0-A3C8-4A1F-8F47-560D129D0CA0}" type="slidenum">
              <a:rPr lang="en-US" altLang="en-US" smtClean="0"/>
              <a:pPr/>
              <a:t>9</a:t>
            </a:fld>
            <a:endParaRPr lang="en-CA" altLang="en-US" dirty="0"/>
          </a:p>
        </p:txBody>
      </p:sp>
      <p:sp>
        <p:nvSpPr>
          <p:cNvPr id="3" name="Rectangle 2">
            <a:extLst>
              <a:ext uri="{FF2B5EF4-FFF2-40B4-BE49-F238E27FC236}">
                <a16:creationId xmlns:a16="http://schemas.microsoft.com/office/drawing/2014/main" id="{E95C9018-ED7C-C5EE-E08D-76388661AD6C}"/>
              </a:ext>
            </a:extLst>
          </p:cNvPr>
          <p:cNvSpPr/>
          <p:nvPr/>
        </p:nvSpPr>
        <p:spPr bwMode="auto">
          <a:xfrm>
            <a:off x="838200" y="5105400"/>
            <a:ext cx="27432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R" sz="2400" b="0" i="0" u="none" strike="noStrike" cap="none" normalizeH="0" baseline="0">
              <a:ln>
                <a:noFill/>
              </a:ln>
              <a:solidFill>
                <a:schemeClr val="tx1"/>
              </a:solidFill>
              <a:effectLst/>
              <a:latin typeface="Bookshelf Symbol 2" pitchFamily="2"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84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13236</TotalTime>
  <Words>1333</Words>
  <Application>Microsoft Macintosh PowerPoint</Application>
  <PresentationFormat>On-screen Show (4:3)</PresentationFormat>
  <Paragraphs>191</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Arial Narrow</vt:lpstr>
      <vt:lpstr>Bookshelf Symbol 2</vt:lpstr>
      <vt:lpstr>Cambria Math</vt:lpstr>
      <vt:lpstr>Times New Roman</vt:lpstr>
      <vt:lpstr>Wingdings</vt:lpstr>
      <vt:lpstr>Blends</vt:lpstr>
      <vt:lpstr>Equation</vt:lpstr>
      <vt:lpstr>ΆΛΓΕΒΡΑ ΠΙΝΆΚΩΝ</vt:lpstr>
      <vt:lpstr>ΠΡΆΞΕΙΣ ΜΕ ΠΊΝΑΚΕΣ</vt:lpstr>
      <vt:lpstr>ΠΡΆΞΕΙΣ ΜΕ ΠΊΝΑΚΕΣ</vt:lpstr>
      <vt:lpstr>‘ΑΘΡΟΙΣΜΑ ΔΙΑΝΥΣΜ’ΑΤΩΝ ΚΑΙ ΠΟΛΛΑΠΛΑΣΙΑΣΜΌΣ ΜΕ ΑΡΙΘΜΟΎΣ</vt:lpstr>
      <vt:lpstr>‘ΑΘΡΟΙΣΜΑ ΔΙΑΝΥΣΜ’ΑΤΩΝ ΚΑΙ ΠΟΛΛΑΠΛΑΣΙΑΣΜΌΣ ΜΕ ΑΡΙΘΜΟΎΣ</vt:lpstr>
      <vt:lpstr>‘ΑΘΡΟΙΣΜΑ ΔΙΑΝΥΣΜ’ΑΤΩΝ ΚΑΙ ΠΟΛΛΑΠΛΑΣΙΑΣΜΌΣ ΜΕ ΑΡΙΘΜΟΎΣ</vt:lpstr>
      <vt:lpstr>‘ΑΘΡΟΙΣΜΑ ΔΙΑΝΥΣΜ’ΑΤΩΝ ΚΑΙ ΠΟΛΛΑΠΛΑΣΙΑΣΜΌΣ ΜΕ ΑΡΙΘΜΟΎΣ</vt:lpstr>
      <vt:lpstr>‘ΑΘΡΟΙΣΜΑ ΔΙΑΝΥΣΜ’ΑΤΩΝ ΚΑΙ ΠΟΛΛΑΠΛΑΣΙΑΣΜΌΣ ΜΕ ΑΡΙΘΜΟΎΣ</vt:lpstr>
      <vt:lpstr>ΠΟΛΛΑΠΛΑΣΙΑΣΜ’ΟΣ ΠΙΝΆΚΩΝ</vt:lpstr>
      <vt:lpstr> ΠΟΛΛΑΠΛΑΣΙΑΣΜ’ΟΣ ΠΙΝΆΚΩΝ</vt:lpstr>
      <vt:lpstr>ΠΟΛΛΑΠΛΑΣΙΑΣΜ’ΟΣ ΠΙΝΆΚΩΝ</vt:lpstr>
      <vt:lpstr>ΠΟΛΛΑΠΛΑΣΙΑΣΜ’ΟΣ ΠΙΝΆΚΩΝ</vt:lpstr>
      <vt:lpstr>ΠΟΛΛΑΠΛΑΣΙΑΣΜ’ΟΣ ΠΙΝΆΚΩΝ</vt:lpstr>
      <vt:lpstr>ΠΟΛΛΑΠΛΑΣΙΑΣΜ’ΟΣ ΠΙΝΆΚΩΝ</vt:lpstr>
      <vt:lpstr>ΠΟΛΛΑΠΛΑΣΙΑΣΜ’ΟΣ ΠΙΝΆΚΩΝ</vt:lpstr>
      <vt:lpstr>ΙΔΙΌΤΗΤΕΣ ΤΟΥ ΠΟΛΛΑΠΛΑΣΙΑΣΜΟΎ ΠΙΝΆΚΩΝ</vt:lpstr>
      <vt:lpstr>ΙΔΙΌΤΗΤΕΣ ΤΟΥ ΠΟΛΛΑΠΛΑΣΙΑΣΜΟΎ ΠΙΝΆΚΩΝ</vt:lpstr>
      <vt:lpstr>ΙΔΙΌΤΗΤΕΣ ΤΟΥ ΠΟΛΛΑΠΛΑΣΙΑΣΜΟΎ ΠΙΝΆΚΩΝ</vt:lpstr>
      <vt:lpstr>ΙΔΙΌΤΗΤΕΣ ΤΟΥ ΠΟΛΛΑΠΛΑΣΙΑΣΜΟΎ ΠΙΝΆΚΩΝ</vt:lpstr>
      <vt:lpstr>ΠΙΝΑΚΕΣ ΥΨΩΜΕΝΟΙ ΣΕ ΔΥΝΑΜΗ</vt:lpstr>
      <vt:lpstr>ΑΝΑ’ΣΤΡΟΦΟΣ ΠΊΝΑΚΑ</vt:lpstr>
      <vt:lpstr>ΑΝΑ’ΣΤΡΟΦΟΣ ΠΊΝΑΚΑ</vt:lpstr>
    </vt:vector>
  </TitlesOfParts>
  <Company>© 2012 Pearson Education, Inc. All rights reserved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Linear Algebra and Its Applications</dc:subject>
  <dc:creator>David C. Lay</dc:creator>
  <cp:lastModifiedBy>Manolis Vavalis</cp:lastModifiedBy>
  <cp:revision>823</cp:revision>
  <dcterms:created xsi:type="dcterms:W3CDTF">2005-10-22T18:34:54Z</dcterms:created>
  <dcterms:modified xsi:type="dcterms:W3CDTF">2025-11-03T06:52:40Z</dcterms:modified>
</cp:coreProperties>
</file>