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54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2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9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6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78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0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74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3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8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6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3C09413-E6B0-469C-86CC-35C7283B04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1887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58A8F9-9710-5D29-627E-94BC506F8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9048" y="2568817"/>
            <a:ext cx="7155598" cy="3133968"/>
          </a:xfrm>
        </p:spPr>
        <p:txBody>
          <a:bodyPr>
            <a:normAutofit/>
          </a:bodyPr>
          <a:lstStyle/>
          <a:p>
            <a:pPr algn="l"/>
            <a:r>
              <a:rPr lang="el-GR" sz="6600">
                <a:solidFill>
                  <a:srgbClr val="1F2D29"/>
                </a:solidFill>
              </a:rPr>
              <a:t>Ζητήματα δεοντολογίας</a:t>
            </a:r>
            <a:endParaRPr lang="en-US" sz="6600">
              <a:solidFill>
                <a:srgbClr val="1F2D2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D07C2-EBA6-9626-B9FE-6708E3DF9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9048" y="1325691"/>
            <a:ext cx="4355178" cy="1138426"/>
          </a:xfrm>
        </p:spPr>
        <p:txBody>
          <a:bodyPr>
            <a:normAutofit/>
          </a:bodyPr>
          <a:lstStyle/>
          <a:p>
            <a:pPr algn="l"/>
            <a:endParaRPr lang="en-US" sz="1600">
              <a:solidFill>
                <a:srgbClr val="1F2D2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663C086-1480-4E81-BD6F-3E43A4C38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0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89ACE5-865A-0E9D-BD57-FAA9966C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Πνευματικά δικαιώματα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2B8A2-5849-4455-60B2-9746D9B62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Η διαδικασία της συνέντευξης παράγει πνευματικά δικαιώματα.</a:t>
            </a:r>
          </a:p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Ποιος έχει πνευματικά δικαιώματα πάνω στις συνεντεύξεις;</a:t>
            </a:r>
          </a:p>
          <a:p>
            <a:pPr lvl="1"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της ίδιας της συνέντευξης (του κειμένου της) ανήκουν στον πληροφορητή. </a:t>
            </a:r>
          </a:p>
          <a:p>
            <a:pPr lvl="1"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της ηχογράφησης, βιντεοσκόπησης ανήκουν στον ερευνητή ή τον φορέα που ανέλαβε την έρευνα.</a:t>
            </a:r>
          </a:p>
          <a:p>
            <a:pPr lvl="1"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της μονογραφίας που θα προκύψει ανήκουν στον ερευνητή.</a:t>
            </a:r>
          </a:p>
          <a:p>
            <a:pPr lvl="1">
              <a:lnSpc>
                <a:spcPct val="110000"/>
              </a:lnSpc>
            </a:pPr>
            <a:endParaRPr lang="el-GR" sz="1200">
              <a:solidFill>
                <a:srgbClr val="1F2D29"/>
              </a:solidFill>
            </a:endParaRPr>
          </a:p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ζητήματα δικαιωμάτων μεταξύ του ερευνητή και του φορέα ρυθμίζονται με τη σύμβαση ανάθεσης έργου</a:t>
            </a:r>
          </a:p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του πληροφορητή ρυθμίζονται με το παραχωρητήριο</a:t>
            </a:r>
            <a:endParaRPr lang="en-US" sz="12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597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0D1045-4E49-F8F6-F73B-D36FE8C8E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Τι παραχωρεί ο πληροφορητής με το παραχωρητήριο;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E89F7-DEC4-B1B3-180D-F9BF7A56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Συνήθως ζητάμε να παραχωρήσει το σύνολο των δικαιωμάτων της συνέντευξης, ώστε να μπορούμε να την αναπαράγουμε.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Αν δεν το κάνει, κάθε φορά που θέλουμε να αναδημοσιεύσουμε μέρος της συνέντευξης, θα πρέπει να ζητάμε άδεια από τον ίδιο ή τους κληρονόμους του.</a:t>
            </a:r>
          </a:p>
          <a:p>
            <a:r>
              <a:rPr lang="el-GR" sz="1600">
                <a:solidFill>
                  <a:srgbClr val="1F2D29"/>
                </a:solidFill>
              </a:rPr>
              <a:t>Παραχωρεί επίσης το δικαίωμα ελεύθερης πρόσβασης του κοινού στη συνέντευξη και την χρήση της για εκπαιδευτικούς και μη κερδοσκοπικούς σκοπούς.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855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95410A-04DA-6A77-A801-276C332ED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Στα παραχωρητήρια μπορεί να υπάρχουν ειδικοί όροι: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1B810-9797-B392-44AD-3A37CDA05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Εξασφάλιση ανωνυμίας (και με ποιόν τρόπο)</a:t>
            </a:r>
          </a:p>
          <a:p>
            <a:r>
              <a:rPr lang="el-GR" sz="1600">
                <a:solidFill>
                  <a:srgbClr val="1F2D29"/>
                </a:solidFill>
              </a:rPr>
              <a:t>Χρονικό διάστημα μετά από το οποίο μπορεί να δημοσιευτεί η συνέντευξη</a:t>
            </a:r>
          </a:p>
          <a:p>
            <a:r>
              <a:rPr lang="el-GR" sz="1600">
                <a:solidFill>
                  <a:srgbClr val="1F2D29"/>
                </a:solidFill>
              </a:rPr>
              <a:t>Εμπιστευτικά αποσπάσματα</a:t>
            </a:r>
          </a:p>
          <a:p>
            <a:r>
              <a:rPr lang="el-GR" sz="1600">
                <a:solidFill>
                  <a:srgbClr val="1F2D29"/>
                </a:solidFill>
              </a:rPr>
              <a:t>…..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969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C01AC3-4922-3276-A7CD-1D66118C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Πώς χειριζόμαστε το θέμα του παραχωρητηρίου;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64E0B-CB6E-172B-234E-34005954A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Ενημερώνουμε τον πληροφορητή για το παραχωρητήριο από την αρχή.</a:t>
            </a:r>
          </a:p>
          <a:p>
            <a:r>
              <a:rPr lang="el-GR" sz="1600">
                <a:solidFill>
                  <a:srgbClr val="1F2D29"/>
                </a:solidFill>
              </a:rPr>
              <a:t>Εξηγούμε τους όρους του και τις δυνατότητες που έχει.</a:t>
            </a:r>
          </a:p>
          <a:p>
            <a:r>
              <a:rPr lang="el-GR" sz="1600">
                <a:solidFill>
                  <a:srgbClr val="1F2D29"/>
                </a:solidFill>
              </a:rPr>
              <a:t>Βεβαιωνόμαστε ότι έχουμε δώσει πλήρη εικόνα, ότι είναι ενημερωμένος για το τι θα υπογράψει</a:t>
            </a:r>
          </a:p>
          <a:p>
            <a:r>
              <a:rPr lang="el-GR" sz="1600">
                <a:solidFill>
                  <a:srgbClr val="1F2D29"/>
                </a:solidFill>
              </a:rPr>
              <a:t>Υπογράφει μετά τη συνέντευξη</a:t>
            </a:r>
          </a:p>
          <a:p>
            <a:r>
              <a:rPr lang="el-GR" sz="1600">
                <a:solidFill>
                  <a:srgbClr val="1F2D29"/>
                </a:solidFill>
              </a:rPr>
              <a:t>Κάθε φορέας έχει τη δική του φόρμα παραχωρητηρίου</a:t>
            </a:r>
          </a:p>
          <a:p>
            <a:r>
              <a:rPr lang="el-GR" sz="1600">
                <a:solidFill>
                  <a:srgbClr val="1F2D29"/>
                </a:solidFill>
              </a:rPr>
              <a:t>Είναι απαραίτητο για να μπορέσουμε να χρησιμοποιήσουμε τις συνεντεύξεις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22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8356E3-1A92-E9C3-5A01-D93E6A79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Υποχρεώσεις ερευνητή πριν τη συνέντευξη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3F2B3-B18F-55A5-F849-1B82414AF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Λεπτομερής ενημέρωση του πληροφορητή για το θέμα και τους σκοπούς της έρευνας. Είναι εξίσου σημαντικά και τα δύο.</a:t>
            </a:r>
          </a:p>
          <a:p>
            <a:r>
              <a:rPr lang="el-GR" sz="1600">
                <a:solidFill>
                  <a:srgbClr val="1F2D29"/>
                </a:solidFill>
              </a:rPr>
              <a:t>Προετοιμασία σε ό,τι αφορά την έρευνα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Μελέτη της ιστορικής περιόδου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Αποσαφήνιση του στόχου της έρευνας και των ερευνητικών ερωτημάτων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Εξασφάλιση του κατάλληλου εξοπλισμού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Εξοικείωση με τον εξοπλισμό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Κατάρτιση σχεδιαγράμματος συνέντευξης</a:t>
            </a:r>
          </a:p>
          <a:p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5275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08BE7C-B2F4-B464-1485-D8B06EEA5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Στη διάρκεια της συνέντευξης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57D3E-0821-6224-1E2D-42B262DA4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Εξασφάλιση της καταλληλόλητας του χώρου (ησυχία, απουσία περισπασμών, ιδιωτικότητα)</a:t>
            </a:r>
          </a:p>
          <a:p>
            <a:r>
              <a:rPr lang="el-GR" sz="1600">
                <a:solidFill>
                  <a:srgbClr val="1F2D29"/>
                </a:solidFill>
              </a:rPr>
              <a:t>Σεβασμός της προσωπικότητας και των δικαιωμάτων του πληροφορητή</a:t>
            </a:r>
          </a:p>
          <a:p>
            <a:r>
              <a:rPr lang="el-GR" sz="1600">
                <a:solidFill>
                  <a:srgbClr val="1F2D29"/>
                </a:solidFill>
              </a:rPr>
              <a:t>Ενεργητική ακρόαση</a:t>
            </a:r>
          </a:p>
          <a:p>
            <a:r>
              <a:rPr lang="el-GR" sz="1600">
                <a:solidFill>
                  <a:srgbClr val="1F2D29"/>
                </a:solidFill>
              </a:rPr>
              <a:t>Σεβασμός στις εμπειρίες του πληροφορητή</a:t>
            </a:r>
          </a:p>
          <a:p>
            <a:r>
              <a:rPr lang="el-GR" sz="1600">
                <a:solidFill>
                  <a:srgbClr val="1F2D29"/>
                </a:solidFill>
              </a:rPr>
              <a:t>Σεβασμός στο χρόνο του πληροφορητή</a:t>
            </a:r>
          </a:p>
          <a:p>
            <a:r>
              <a:rPr lang="el-GR" sz="1600">
                <a:solidFill>
                  <a:srgbClr val="1F2D29"/>
                </a:solidFill>
              </a:rPr>
              <a:t>Υπογραφή παραχωρητηρίου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247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B97712-993E-BAE3-B66E-FB743628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r>
              <a:rPr lang="el-GR" sz="3600"/>
              <a:t>Μετά τη συνέντευξη</a:t>
            </a:r>
            <a:endParaRPr lang="en-US" sz="360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90F03-4A03-9203-AC5D-90AD6B4F7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r>
              <a:rPr lang="el-GR" sz="1800" dirty="0"/>
              <a:t>Απομαγνητοφώνηση της συνέντευξης</a:t>
            </a:r>
          </a:p>
          <a:p>
            <a:r>
              <a:rPr lang="el-GR" sz="1800" dirty="0"/>
              <a:t>Τεκμηρίωση της συνέντευξης</a:t>
            </a:r>
          </a:p>
          <a:p>
            <a:r>
              <a:rPr lang="el-GR" sz="1800" dirty="0"/>
              <a:t>Αρχειοθέτηση</a:t>
            </a:r>
          </a:p>
          <a:p>
            <a:r>
              <a:rPr lang="el-GR" sz="1800" dirty="0"/>
              <a:t>Ευχαριστήρια επιστολή </a:t>
            </a:r>
          </a:p>
          <a:p>
            <a:r>
              <a:rPr lang="el-GR" sz="1800" dirty="0"/>
              <a:t>Αντίγραφο στον πληροφορητή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84962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76</TotalTime>
  <Words>365</Words>
  <Application>Microsoft Office PowerPoint</Application>
  <PresentationFormat>Ευρεία οθόνη</PresentationFormat>
  <Paragraphs>47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MS Shell Dlg 2</vt:lpstr>
      <vt:lpstr>Wingdings</vt:lpstr>
      <vt:lpstr>Wingdings 3</vt:lpstr>
      <vt:lpstr>Madison</vt:lpstr>
      <vt:lpstr>Ζητήματα δεοντολογίας</vt:lpstr>
      <vt:lpstr>Πνευματικά δικαιώματα</vt:lpstr>
      <vt:lpstr>Τι παραχωρεί ο πληροφορητής με το παραχωρητήριο;</vt:lpstr>
      <vt:lpstr>Στα παραχωρητήρια μπορεί να υπάρχουν ειδικοί όροι:</vt:lpstr>
      <vt:lpstr>Πώς χειριζόμαστε το θέμα του παραχωρητηρίου;</vt:lpstr>
      <vt:lpstr>Υποχρεώσεις ερευνητή πριν τη συνέντευξη</vt:lpstr>
      <vt:lpstr>Στη διάρκεια της συνέντευξης</vt:lpstr>
      <vt:lpstr>Μετά τη συνέντευξη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Ζητήματα δεοντολογίας</dc:title>
  <dc:creator>Emilia Salvanou</dc:creator>
  <cp:lastModifiedBy>Emilia Salvanou</cp:lastModifiedBy>
  <cp:revision>1</cp:revision>
  <dcterms:created xsi:type="dcterms:W3CDTF">2023-01-18T20:18:20Z</dcterms:created>
  <dcterms:modified xsi:type="dcterms:W3CDTF">2026-04-26T18:39:28Z</dcterms:modified>
</cp:coreProperties>
</file>