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87" r:id="rId4"/>
    <p:sldId id="293" r:id="rId5"/>
    <p:sldId id="359" r:id="rId6"/>
    <p:sldId id="272" r:id="rId7"/>
    <p:sldId id="292" r:id="rId8"/>
    <p:sldId id="263" r:id="rId9"/>
    <p:sldId id="290" r:id="rId10"/>
    <p:sldId id="277" r:id="rId11"/>
    <p:sldId id="275" r:id="rId12"/>
    <p:sldId id="273" r:id="rId13"/>
    <p:sldId id="276" r:id="rId14"/>
    <p:sldId id="261" r:id="rId15"/>
    <p:sldId id="283" r:id="rId16"/>
    <p:sldId id="264" r:id="rId17"/>
    <p:sldId id="279" r:id="rId18"/>
    <p:sldId id="296" r:id="rId19"/>
    <p:sldId id="288" r:id="rId20"/>
    <p:sldId id="289" r:id="rId21"/>
    <p:sldId id="260" r:id="rId22"/>
    <p:sldId id="352" r:id="rId23"/>
    <p:sldId id="354" r:id="rId24"/>
    <p:sldId id="355" r:id="rId25"/>
    <p:sldId id="356" r:id="rId26"/>
    <p:sldId id="357" r:id="rId27"/>
    <p:sldId id="358" r:id="rId28"/>
    <p:sldId id="295" r:id="rId29"/>
    <p:sldId id="319" r:id="rId30"/>
    <p:sldId id="364" r:id="rId31"/>
    <p:sldId id="316" r:id="rId32"/>
    <p:sldId id="360" r:id="rId33"/>
    <p:sldId id="365" r:id="rId34"/>
    <p:sldId id="366" r:id="rId35"/>
    <p:sldId id="367" r:id="rId36"/>
    <p:sldId id="361" r:id="rId37"/>
    <p:sldId id="362" r:id="rId38"/>
    <p:sldId id="368" r:id="rId39"/>
    <p:sldId id="392" r:id="rId40"/>
    <p:sldId id="388" r:id="rId41"/>
    <p:sldId id="286" r:id="rId42"/>
    <p:sldId id="265" r:id="rId43"/>
    <p:sldId id="322" r:id="rId44"/>
    <p:sldId id="321" r:id="rId45"/>
    <p:sldId id="281" r:id="rId46"/>
    <p:sldId id="323" r:id="rId47"/>
    <p:sldId id="324" r:id="rId48"/>
    <p:sldId id="320" r:id="rId49"/>
    <p:sldId id="346" r:id="rId50"/>
    <p:sldId id="326" r:id="rId51"/>
    <p:sldId id="391" r:id="rId52"/>
    <p:sldId id="335" r:id="rId53"/>
    <p:sldId id="347" r:id="rId54"/>
    <p:sldId id="348" r:id="rId55"/>
    <p:sldId id="349" r:id="rId56"/>
    <p:sldId id="350" r:id="rId57"/>
    <p:sldId id="339" r:id="rId58"/>
    <p:sldId id="341" r:id="rId59"/>
    <p:sldId id="351" r:id="rId60"/>
    <p:sldId id="342" r:id="rId61"/>
    <p:sldId id="343" r:id="rId62"/>
    <p:sldId id="344" r:id="rId63"/>
    <p:sldId id="345" r:id="rId64"/>
    <p:sldId id="371" r:id="rId65"/>
    <p:sldId id="373" r:id="rId66"/>
    <p:sldId id="374" r:id="rId67"/>
    <p:sldId id="375" r:id="rId68"/>
    <p:sldId id="389" r:id="rId69"/>
    <p:sldId id="390" r:id="rId70"/>
    <p:sldId id="306" r:id="rId71"/>
    <p:sldId id="307" r:id="rId72"/>
    <p:sldId id="313" r:id="rId73"/>
    <p:sldId id="310" r:id="rId74"/>
    <p:sldId id="311" r:id="rId75"/>
    <p:sldId id="314" r:id="rId76"/>
    <p:sldId id="308" r:id="rId77"/>
    <p:sldId id="309" r:id="rId78"/>
    <p:sldId id="317" r:id="rId79"/>
    <p:sldId id="318" r:id="rId8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828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ableStyles" Target="tableStyle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68CC32-151D-4606-BE11-0B190360BC38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3380A724-651A-4B87-BFAD-C17B019092FC}">
      <dgm:prSet phldrT="[Text]"/>
      <dgm:spPr/>
      <dgm:t>
        <a:bodyPr/>
        <a:lstStyle/>
        <a:p>
          <a:r>
            <a:rPr lang="el-GR" dirty="0"/>
            <a:t>Εφαρμόζουμε</a:t>
          </a:r>
          <a:endParaRPr lang="en-GB" dirty="0"/>
        </a:p>
      </dgm:t>
    </dgm:pt>
    <dgm:pt modelId="{8E117AA1-B6F2-48F3-BFE6-D5E97387F827}" type="parTrans" cxnId="{16073770-31E0-4BC5-A76E-E4AF5175A6B0}">
      <dgm:prSet/>
      <dgm:spPr/>
      <dgm:t>
        <a:bodyPr/>
        <a:lstStyle/>
        <a:p>
          <a:endParaRPr lang="en-GB"/>
        </a:p>
      </dgm:t>
    </dgm:pt>
    <dgm:pt modelId="{EDBBC20A-B214-4788-9A4E-1DFBCA5A8F36}" type="sibTrans" cxnId="{16073770-31E0-4BC5-A76E-E4AF5175A6B0}">
      <dgm:prSet/>
      <dgm:spPr/>
      <dgm:t>
        <a:bodyPr/>
        <a:lstStyle/>
        <a:p>
          <a:endParaRPr lang="en-GB"/>
        </a:p>
      </dgm:t>
    </dgm:pt>
    <dgm:pt modelId="{24DAA6F3-3BBA-4328-A377-35606C3BBBD0}">
      <dgm:prSet phldrT="[Text]"/>
      <dgm:spPr/>
      <dgm:t>
        <a:bodyPr/>
        <a:lstStyle/>
        <a:p>
          <a:r>
            <a:rPr lang="el-GR" dirty="0"/>
            <a:t>Κατανοούμε </a:t>
          </a:r>
          <a:endParaRPr lang="en-GB" dirty="0"/>
        </a:p>
      </dgm:t>
    </dgm:pt>
    <dgm:pt modelId="{F1AE2D08-2C6E-481A-828F-158C857E4888}" type="parTrans" cxnId="{F632F969-6DCB-499D-B6CC-7B0E204FE628}">
      <dgm:prSet/>
      <dgm:spPr/>
      <dgm:t>
        <a:bodyPr/>
        <a:lstStyle/>
        <a:p>
          <a:endParaRPr lang="en-GB"/>
        </a:p>
      </dgm:t>
    </dgm:pt>
    <dgm:pt modelId="{F912BA34-9746-4AEF-B283-8E6A81BDD7D2}" type="sibTrans" cxnId="{F632F969-6DCB-499D-B6CC-7B0E204FE628}">
      <dgm:prSet/>
      <dgm:spPr/>
      <dgm:t>
        <a:bodyPr/>
        <a:lstStyle/>
        <a:p>
          <a:endParaRPr lang="en-GB"/>
        </a:p>
      </dgm:t>
    </dgm:pt>
    <dgm:pt modelId="{33A89D0C-770D-4049-A726-F836B0E7B910}">
      <dgm:prSet phldrT="[Text]"/>
      <dgm:spPr/>
      <dgm:t>
        <a:bodyPr/>
        <a:lstStyle/>
        <a:p>
          <a:r>
            <a:rPr lang="el-GR" dirty="0"/>
            <a:t>Θυμόμαστε</a:t>
          </a:r>
          <a:endParaRPr lang="en-GB" dirty="0"/>
        </a:p>
      </dgm:t>
    </dgm:pt>
    <dgm:pt modelId="{F3DDD8DB-360F-4E0A-8651-B0A26A242089}" type="parTrans" cxnId="{2F079988-431A-465A-AD4A-CE8625D43EE4}">
      <dgm:prSet/>
      <dgm:spPr/>
      <dgm:t>
        <a:bodyPr/>
        <a:lstStyle/>
        <a:p>
          <a:endParaRPr lang="en-GB"/>
        </a:p>
      </dgm:t>
    </dgm:pt>
    <dgm:pt modelId="{A7F1C692-9A75-42EC-AF31-D57BFB19D0BF}" type="sibTrans" cxnId="{2F079988-431A-465A-AD4A-CE8625D43EE4}">
      <dgm:prSet/>
      <dgm:spPr/>
      <dgm:t>
        <a:bodyPr/>
        <a:lstStyle/>
        <a:p>
          <a:endParaRPr lang="en-GB"/>
        </a:p>
      </dgm:t>
    </dgm:pt>
    <dgm:pt modelId="{B7D44F8B-1506-44B8-94F2-8DE7A1BB9FB4}">
      <dgm:prSet phldrT="[Text]"/>
      <dgm:spPr/>
      <dgm:t>
        <a:bodyPr/>
        <a:lstStyle/>
        <a:p>
          <a:r>
            <a:rPr lang="el-GR" dirty="0"/>
            <a:t>Αναλύουμε</a:t>
          </a:r>
          <a:endParaRPr lang="en-GB" dirty="0"/>
        </a:p>
      </dgm:t>
    </dgm:pt>
    <dgm:pt modelId="{380CCA34-7F42-4794-8BDE-35188786423F}" type="parTrans" cxnId="{713B4D2E-3155-4508-9E4E-E781FCE2B7F8}">
      <dgm:prSet/>
      <dgm:spPr/>
      <dgm:t>
        <a:bodyPr/>
        <a:lstStyle/>
        <a:p>
          <a:endParaRPr lang="en-GB"/>
        </a:p>
      </dgm:t>
    </dgm:pt>
    <dgm:pt modelId="{65D06E2C-2DC7-476F-9B26-22B959325D06}" type="sibTrans" cxnId="{713B4D2E-3155-4508-9E4E-E781FCE2B7F8}">
      <dgm:prSet/>
      <dgm:spPr/>
      <dgm:t>
        <a:bodyPr/>
        <a:lstStyle/>
        <a:p>
          <a:endParaRPr lang="en-GB"/>
        </a:p>
      </dgm:t>
    </dgm:pt>
    <dgm:pt modelId="{E8331BE3-E0D7-40FD-915D-EF8F7C73D369}">
      <dgm:prSet phldrT="[Text]"/>
      <dgm:spPr/>
      <dgm:t>
        <a:bodyPr/>
        <a:lstStyle/>
        <a:p>
          <a:r>
            <a:rPr lang="el-GR" dirty="0"/>
            <a:t>Αξιολογούμε</a:t>
          </a:r>
          <a:endParaRPr lang="en-GB" dirty="0"/>
        </a:p>
      </dgm:t>
    </dgm:pt>
    <dgm:pt modelId="{E1214FFD-7249-4566-BA36-22000E23C433}" type="parTrans" cxnId="{49C2CFF2-36F9-4F91-B3ED-09858CF916DD}">
      <dgm:prSet/>
      <dgm:spPr/>
      <dgm:t>
        <a:bodyPr/>
        <a:lstStyle/>
        <a:p>
          <a:endParaRPr lang="en-GB"/>
        </a:p>
      </dgm:t>
    </dgm:pt>
    <dgm:pt modelId="{CCB7D91F-42BC-40AF-9890-40C9BE0C4607}" type="sibTrans" cxnId="{49C2CFF2-36F9-4F91-B3ED-09858CF916DD}">
      <dgm:prSet/>
      <dgm:spPr/>
      <dgm:t>
        <a:bodyPr/>
        <a:lstStyle/>
        <a:p>
          <a:endParaRPr lang="en-GB"/>
        </a:p>
      </dgm:t>
    </dgm:pt>
    <dgm:pt modelId="{A1DF8324-EA0B-44D6-9DAF-8A1C45DF983B}">
      <dgm:prSet phldrT="[Text]"/>
      <dgm:spPr/>
      <dgm:t>
        <a:bodyPr/>
        <a:lstStyle/>
        <a:p>
          <a:r>
            <a:rPr lang="el-GR" dirty="0"/>
            <a:t>Δημιουργούμε</a:t>
          </a:r>
          <a:endParaRPr lang="en-GB" dirty="0"/>
        </a:p>
      </dgm:t>
    </dgm:pt>
    <dgm:pt modelId="{C2B4A6DB-3B62-4DC3-9D7B-5A5B1F10717D}" type="parTrans" cxnId="{D8F5713E-19B2-4698-A780-D3ECA394B264}">
      <dgm:prSet/>
      <dgm:spPr/>
      <dgm:t>
        <a:bodyPr/>
        <a:lstStyle/>
        <a:p>
          <a:endParaRPr lang="en-GB"/>
        </a:p>
      </dgm:t>
    </dgm:pt>
    <dgm:pt modelId="{DCD6AB44-7765-4A26-8866-7EC4D3C43DE5}" type="sibTrans" cxnId="{D8F5713E-19B2-4698-A780-D3ECA394B264}">
      <dgm:prSet/>
      <dgm:spPr/>
      <dgm:t>
        <a:bodyPr/>
        <a:lstStyle/>
        <a:p>
          <a:endParaRPr lang="en-GB"/>
        </a:p>
      </dgm:t>
    </dgm:pt>
    <dgm:pt modelId="{10B264B0-EF9B-48D0-A844-8B7243E5A7D2}" type="pres">
      <dgm:prSet presAssocID="{AE68CC32-151D-4606-BE11-0B190360BC38}" presName="compositeShape" presStyleCnt="0">
        <dgm:presLayoutVars>
          <dgm:dir/>
          <dgm:resizeHandles/>
        </dgm:presLayoutVars>
      </dgm:prSet>
      <dgm:spPr/>
    </dgm:pt>
    <dgm:pt modelId="{DA5760D2-E149-41E0-8A61-1A1D29EE7E5D}" type="pres">
      <dgm:prSet presAssocID="{AE68CC32-151D-4606-BE11-0B190360BC38}" presName="pyramid" presStyleLbl="node1" presStyleIdx="0" presStyleCnt="1"/>
      <dgm:spPr/>
    </dgm:pt>
    <dgm:pt modelId="{8C922215-7D36-451C-8AF7-F7E1343F131A}" type="pres">
      <dgm:prSet presAssocID="{AE68CC32-151D-4606-BE11-0B190360BC38}" presName="theList" presStyleCnt="0"/>
      <dgm:spPr/>
    </dgm:pt>
    <dgm:pt modelId="{230FA1DC-5929-4205-BB16-5A21ED26C4CF}" type="pres">
      <dgm:prSet presAssocID="{A1DF8324-EA0B-44D6-9DAF-8A1C45DF983B}" presName="aNode" presStyleLbl="fgAcc1" presStyleIdx="0" presStyleCnt="6">
        <dgm:presLayoutVars>
          <dgm:bulletEnabled val="1"/>
        </dgm:presLayoutVars>
      </dgm:prSet>
      <dgm:spPr/>
    </dgm:pt>
    <dgm:pt modelId="{FC774695-754D-4DA9-B015-64249E8E36F4}" type="pres">
      <dgm:prSet presAssocID="{A1DF8324-EA0B-44D6-9DAF-8A1C45DF983B}" presName="aSpace" presStyleCnt="0"/>
      <dgm:spPr/>
    </dgm:pt>
    <dgm:pt modelId="{69C246B4-89E9-4D0F-97F3-393792ED79AA}" type="pres">
      <dgm:prSet presAssocID="{E8331BE3-E0D7-40FD-915D-EF8F7C73D369}" presName="aNode" presStyleLbl="fgAcc1" presStyleIdx="1" presStyleCnt="6">
        <dgm:presLayoutVars>
          <dgm:bulletEnabled val="1"/>
        </dgm:presLayoutVars>
      </dgm:prSet>
      <dgm:spPr/>
    </dgm:pt>
    <dgm:pt modelId="{A3523118-D720-4B4A-8087-71CB951208AF}" type="pres">
      <dgm:prSet presAssocID="{E8331BE3-E0D7-40FD-915D-EF8F7C73D369}" presName="aSpace" presStyleCnt="0"/>
      <dgm:spPr/>
    </dgm:pt>
    <dgm:pt modelId="{FDF3B52F-4065-4D5E-BA51-241D29788657}" type="pres">
      <dgm:prSet presAssocID="{B7D44F8B-1506-44B8-94F2-8DE7A1BB9FB4}" presName="aNode" presStyleLbl="fgAcc1" presStyleIdx="2" presStyleCnt="6">
        <dgm:presLayoutVars>
          <dgm:bulletEnabled val="1"/>
        </dgm:presLayoutVars>
      </dgm:prSet>
      <dgm:spPr/>
    </dgm:pt>
    <dgm:pt modelId="{E9F99BCC-00E8-40EA-801B-9DF0597FDB8E}" type="pres">
      <dgm:prSet presAssocID="{B7D44F8B-1506-44B8-94F2-8DE7A1BB9FB4}" presName="aSpace" presStyleCnt="0"/>
      <dgm:spPr/>
    </dgm:pt>
    <dgm:pt modelId="{9F7ED1BA-EFF5-4D74-A683-8C3BA81A726F}" type="pres">
      <dgm:prSet presAssocID="{3380A724-651A-4B87-BFAD-C17B019092FC}" presName="aNode" presStyleLbl="fgAcc1" presStyleIdx="3" presStyleCnt="6">
        <dgm:presLayoutVars>
          <dgm:bulletEnabled val="1"/>
        </dgm:presLayoutVars>
      </dgm:prSet>
      <dgm:spPr/>
    </dgm:pt>
    <dgm:pt modelId="{64D7877B-2C4E-4CBE-AEAD-BFB2A2FD3D27}" type="pres">
      <dgm:prSet presAssocID="{3380A724-651A-4B87-BFAD-C17B019092FC}" presName="aSpace" presStyleCnt="0"/>
      <dgm:spPr/>
    </dgm:pt>
    <dgm:pt modelId="{A3638E5E-9B82-412D-8690-A7A6B4AA0E07}" type="pres">
      <dgm:prSet presAssocID="{24DAA6F3-3BBA-4328-A377-35606C3BBBD0}" presName="aNode" presStyleLbl="fgAcc1" presStyleIdx="4" presStyleCnt="6">
        <dgm:presLayoutVars>
          <dgm:bulletEnabled val="1"/>
        </dgm:presLayoutVars>
      </dgm:prSet>
      <dgm:spPr/>
    </dgm:pt>
    <dgm:pt modelId="{CA435270-8624-4EC1-9B93-DBA4654FA0C8}" type="pres">
      <dgm:prSet presAssocID="{24DAA6F3-3BBA-4328-A377-35606C3BBBD0}" presName="aSpace" presStyleCnt="0"/>
      <dgm:spPr/>
    </dgm:pt>
    <dgm:pt modelId="{7439DD79-066F-4BAF-9FCF-95567007A9A6}" type="pres">
      <dgm:prSet presAssocID="{33A89D0C-770D-4049-A726-F836B0E7B910}" presName="aNode" presStyleLbl="fgAcc1" presStyleIdx="5" presStyleCnt="6">
        <dgm:presLayoutVars>
          <dgm:bulletEnabled val="1"/>
        </dgm:presLayoutVars>
      </dgm:prSet>
      <dgm:spPr/>
    </dgm:pt>
    <dgm:pt modelId="{FC0EECA9-0759-425B-A8C6-6C8C3CF5C267}" type="pres">
      <dgm:prSet presAssocID="{33A89D0C-770D-4049-A726-F836B0E7B910}" presName="aSpace" presStyleCnt="0"/>
      <dgm:spPr/>
    </dgm:pt>
  </dgm:ptLst>
  <dgm:cxnLst>
    <dgm:cxn modelId="{825DB100-5766-4DCF-AFE9-9B678EFF02E8}" type="presOf" srcId="{AE68CC32-151D-4606-BE11-0B190360BC38}" destId="{10B264B0-EF9B-48D0-A844-8B7243E5A7D2}" srcOrd="0" destOrd="0" presId="urn:microsoft.com/office/officeart/2005/8/layout/pyramid2"/>
    <dgm:cxn modelId="{CF5C5412-45F5-4E15-A712-5D6CBA2717AF}" type="presOf" srcId="{A1DF8324-EA0B-44D6-9DAF-8A1C45DF983B}" destId="{230FA1DC-5929-4205-BB16-5A21ED26C4CF}" srcOrd="0" destOrd="0" presId="urn:microsoft.com/office/officeart/2005/8/layout/pyramid2"/>
    <dgm:cxn modelId="{713B4D2E-3155-4508-9E4E-E781FCE2B7F8}" srcId="{AE68CC32-151D-4606-BE11-0B190360BC38}" destId="{B7D44F8B-1506-44B8-94F2-8DE7A1BB9FB4}" srcOrd="2" destOrd="0" parTransId="{380CCA34-7F42-4794-8BDE-35188786423F}" sibTransId="{65D06E2C-2DC7-476F-9B26-22B959325D06}"/>
    <dgm:cxn modelId="{D8F5713E-19B2-4698-A780-D3ECA394B264}" srcId="{AE68CC32-151D-4606-BE11-0B190360BC38}" destId="{A1DF8324-EA0B-44D6-9DAF-8A1C45DF983B}" srcOrd="0" destOrd="0" parTransId="{C2B4A6DB-3B62-4DC3-9D7B-5A5B1F10717D}" sibTransId="{DCD6AB44-7765-4A26-8866-7EC4D3C43DE5}"/>
    <dgm:cxn modelId="{4D8C1364-3E25-41AA-B833-01162BB07EDF}" type="presOf" srcId="{33A89D0C-770D-4049-A726-F836B0E7B910}" destId="{7439DD79-066F-4BAF-9FCF-95567007A9A6}" srcOrd="0" destOrd="0" presId="urn:microsoft.com/office/officeart/2005/8/layout/pyramid2"/>
    <dgm:cxn modelId="{F632F969-6DCB-499D-B6CC-7B0E204FE628}" srcId="{AE68CC32-151D-4606-BE11-0B190360BC38}" destId="{24DAA6F3-3BBA-4328-A377-35606C3BBBD0}" srcOrd="4" destOrd="0" parTransId="{F1AE2D08-2C6E-481A-828F-158C857E4888}" sibTransId="{F912BA34-9746-4AEF-B283-8E6A81BDD7D2}"/>
    <dgm:cxn modelId="{16073770-31E0-4BC5-A76E-E4AF5175A6B0}" srcId="{AE68CC32-151D-4606-BE11-0B190360BC38}" destId="{3380A724-651A-4B87-BFAD-C17B019092FC}" srcOrd="3" destOrd="0" parTransId="{8E117AA1-B6F2-48F3-BFE6-D5E97387F827}" sibTransId="{EDBBC20A-B214-4788-9A4E-1DFBCA5A8F36}"/>
    <dgm:cxn modelId="{2F079988-431A-465A-AD4A-CE8625D43EE4}" srcId="{AE68CC32-151D-4606-BE11-0B190360BC38}" destId="{33A89D0C-770D-4049-A726-F836B0E7B910}" srcOrd="5" destOrd="0" parTransId="{F3DDD8DB-360F-4E0A-8651-B0A26A242089}" sibTransId="{A7F1C692-9A75-42EC-AF31-D57BFB19D0BF}"/>
    <dgm:cxn modelId="{3924BABF-047E-4894-98BF-2B32AE609214}" type="presOf" srcId="{E8331BE3-E0D7-40FD-915D-EF8F7C73D369}" destId="{69C246B4-89E9-4D0F-97F3-393792ED79AA}" srcOrd="0" destOrd="0" presId="urn:microsoft.com/office/officeart/2005/8/layout/pyramid2"/>
    <dgm:cxn modelId="{736CA1C3-217C-4F81-BB36-DFC601FBC7C9}" type="presOf" srcId="{3380A724-651A-4B87-BFAD-C17B019092FC}" destId="{9F7ED1BA-EFF5-4D74-A683-8C3BA81A726F}" srcOrd="0" destOrd="0" presId="urn:microsoft.com/office/officeart/2005/8/layout/pyramid2"/>
    <dgm:cxn modelId="{94C268D9-FBE0-43F9-B7A9-DE3067990D42}" type="presOf" srcId="{24DAA6F3-3BBA-4328-A377-35606C3BBBD0}" destId="{A3638E5E-9B82-412D-8690-A7A6B4AA0E07}" srcOrd="0" destOrd="0" presId="urn:microsoft.com/office/officeart/2005/8/layout/pyramid2"/>
    <dgm:cxn modelId="{D17E89E9-2FF0-4687-8CEF-E96F2A164255}" type="presOf" srcId="{B7D44F8B-1506-44B8-94F2-8DE7A1BB9FB4}" destId="{FDF3B52F-4065-4D5E-BA51-241D29788657}" srcOrd="0" destOrd="0" presId="urn:microsoft.com/office/officeart/2005/8/layout/pyramid2"/>
    <dgm:cxn modelId="{49C2CFF2-36F9-4F91-B3ED-09858CF916DD}" srcId="{AE68CC32-151D-4606-BE11-0B190360BC38}" destId="{E8331BE3-E0D7-40FD-915D-EF8F7C73D369}" srcOrd="1" destOrd="0" parTransId="{E1214FFD-7249-4566-BA36-22000E23C433}" sibTransId="{CCB7D91F-42BC-40AF-9890-40C9BE0C4607}"/>
    <dgm:cxn modelId="{39C6EFE4-767E-4068-A6BA-E6CA8AA54332}" type="presParOf" srcId="{10B264B0-EF9B-48D0-A844-8B7243E5A7D2}" destId="{DA5760D2-E149-41E0-8A61-1A1D29EE7E5D}" srcOrd="0" destOrd="0" presId="urn:microsoft.com/office/officeart/2005/8/layout/pyramid2"/>
    <dgm:cxn modelId="{ECCDC469-8838-4F86-8286-D08811FFE03E}" type="presParOf" srcId="{10B264B0-EF9B-48D0-A844-8B7243E5A7D2}" destId="{8C922215-7D36-451C-8AF7-F7E1343F131A}" srcOrd="1" destOrd="0" presId="urn:microsoft.com/office/officeart/2005/8/layout/pyramid2"/>
    <dgm:cxn modelId="{5CD60897-053F-42DB-A8A6-CA88B6B713E3}" type="presParOf" srcId="{8C922215-7D36-451C-8AF7-F7E1343F131A}" destId="{230FA1DC-5929-4205-BB16-5A21ED26C4CF}" srcOrd="0" destOrd="0" presId="urn:microsoft.com/office/officeart/2005/8/layout/pyramid2"/>
    <dgm:cxn modelId="{704A6C95-386B-44B0-AF86-A64A22401587}" type="presParOf" srcId="{8C922215-7D36-451C-8AF7-F7E1343F131A}" destId="{FC774695-754D-4DA9-B015-64249E8E36F4}" srcOrd="1" destOrd="0" presId="urn:microsoft.com/office/officeart/2005/8/layout/pyramid2"/>
    <dgm:cxn modelId="{8BF891B4-062E-463F-802C-73F6418D9F0C}" type="presParOf" srcId="{8C922215-7D36-451C-8AF7-F7E1343F131A}" destId="{69C246B4-89E9-4D0F-97F3-393792ED79AA}" srcOrd="2" destOrd="0" presId="urn:microsoft.com/office/officeart/2005/8/layout/pyramid2"/>
    <dgm:cxn modelId="{EE297854-C49C-4345-B13C-E80204D1AAE1}" type="presParOf" srcId="{8C922215-7D36-451C-8AF7-F7E1343F131A}" destId="{A3523118-D720-4B4A-8087-71CB951208AF}" srcOrd="3" destOrd="0" presId="urn:microsoft.com/office/officeart/2005/8/layout/pyramid2"/>
    <dgm:cxn modelId="{EA66BB0D-83DC-40F6-94BF-E4108C181B01}" type="presParOf" srcId="{8C922215-7D36-451C-8AF7-F7E1343F131A}" destId="{FDF3B52F-4065-4D5E-BA51-241D29788657}" srcOrd="4" destOrd="0" presId="urn:microsoft.com/office/officeart/2005/8/layout/pyramid2"/>
    <dgm:cxn modelId="{7A90DD89-B72C-462B-BF64-4B6497B811E5}" type="presParOf" srcId="{8C922215-7D36-451C-8AF7-F7E1343F131A}" destId="{E9F99BCC-00E8-40EA-801B-9DF0597FDB8E}" srcOrd="5" destOrd="0" presId="urn:microsoft.com/office/officeart/2005/8/layout/pyramid2"/>
    <dgm:cxn modelId="{D376620F-80E1-4FCB-BCBB-E2BB5B601818}" type="presParOf" srcId="{8C922215-7D36-451C-8AF7-F7E1343F131A}" destId="{9F7ED1BA-EFF5-4D74-A683-8C3BA81A726F}" srcOrd="6" destOrd="0" presId="urn:microsoft.com/office/officeart/2005/8/layout/pyramid2"/>
    <dgm:cxn modelId="{4609CCE1-2295-435E-BB68-BE6770F22351}" type="presParOf" srcId="{8C922215-7D36-451C-8AF7-F7E1343F131A}" destId="{64D7877B-2C4E-4CBE-AEAD-BFB2A2FD3D27}" srcOrd="7" destOrd="0" presId="urn:microsoft.com/office/officeart/2005/8/layout/pyramid2"/>
    <dgm:cxn modelId="{D10864BC-94B3-4A77-BDAE-0652B56CD316}" type="presParOf" srcId="{8C922215-7D36-451C-8AF7-F7E1343F131A}" destId="{A3638E5E-9B82-412D-8690-A7A6B4AA0E07}" srcOrd="8" destOrd="0" presId="urn:microsoft.com/office/officeart/2005/8/layout/pyramid2"/>
    <dgm:cxn modelId="{562BDAA9-D307-4AC9-BA83-573811580C3A}" type="presParOf" srcId="{8C922215-7D36-451C-8AF7-F7E1343F131A}" destId="{CA435270-8624-4EC1-9B93-DBA4654FA0C8}" srcOrd="9" destOrd="0" presId="urn:microsoft.com/office/officeart/2005/8/layout/pyramid2"/>
    <dgm:cxn modelId="{40D0912D-6EA2-4E49-BAB7-00E671D61B28}" type="presParOf" srcId="{8C922215-7D36-451C-8AF7-F7E1343F131A}" destId="{7439DD79-066F-4BAF-9FCF-95567007A9A6}" srcOrd="10" destOrd="0" presId="urn:microsoft.com/office/officeart/2005/8/layout/pyramid2"/>
    <dgm:cxn modelId="{F3BCD92C-3ECD-4411-A1A1-579C02641228}" type="presParOf" srcId="{8C922215-7D36-451C-8AF7-F7E1343F131A}" destId="{FC0EECA9-0759-425B-A8C6-6C8C3CF5C267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2549FC-FFB6-41C0-B149-5A6F53124054}" type="doc">
      <dgm:prSet loTypeId="urn:microsoft.com/office/officeart/2005/8/layout/pyramid2" loCatId="list" qsTypeId="urn:microsoft.com/office/officeart/2005/8/quickstyle/simple1" qsCatId="simple" csTypeId="urn:microsoft.com/office/officeart/2005/8/colors/accent6_2" csCatId="accent6" phldr="1"/>
      <dgm:spPr/>
    </dgm:pt>
    <dgm:pt modelId="{BFEE120C-B510-4E65-BC70-097ED075E37A}">
      <dgm:prSet phldrT="[Text]"/>
      <dgm:spPr/>
      <dgm:t>
        <a:bodyPr/>
        <a:lstStyle/>
        <a:p>
          <a:r>
            <a:rPr lang="el-GR" dirty="0"/>
            <a:t>Διδασκαλία άλλων</a:t>
          </a:r>
          <a:endParaRPr lang="en-GB" dirty="0"/>
        </a:p>
      </dgm:t>
    </dgm:pt>
    <dgm:pt modelId="{E987C6C1-A8A5-4015-ADC3-24F1F1645DD2}" type="parTrans" cxnId="{85D29EF3-B401-4B76-B881-407EAEC1C523}">
      <dgm:prSet/>
      <dgm:spPr/>
    </dgm:pt>
    <dgm:pt modelId="{86CD37B8-0919-4E7D-B365-42A45298C5B2}" type="sibTrans" cxnId="{85D29EF3-B401-4B76-B881-407EAEC1C523}">
      <dgm:prSet/>
      <dgm:spPr/>
    </dgm:pt>
    <dgm:pt modelId="{BAE3627C-C856-4731-B36B-ADD41AC94C9F}">
      <dgm:prSet phldrT="[Text]"/>
      <dgm:spPr/>
      <dgm:t>
        <a:bodyPr/>
        <a:lstStyle/>
        <a:p>
          <a:r>
            <a:rPr lang="el-GR" dirty="0"/>
            <a:t>Διαλέξεις</a:t>
          </a:r>
          <a:endParaRPr lang="en-GB" dirty="0"/>
        </a:p>
      </dgm:t>
    </dgm:pt>
    <dgm:pt modelId="{0C9F3A85-4ECF-484B-ACC5-E5EF22008520}" type="parTrans" cxnId="{B6A95B65-D1D1-4272-B973-19D4650FD0EC}">
      <dgm:prSet/>
      <dgm:spPr/>
    </dgm:pt>
    <dgm:pt modelId="{44BF9B58-ABD8-4F29-9655-AF290D84FAB8}" type="sibTrans" cxnId="{B6A95B65-D1D1-4272-B973-19D4650FD0EC}">
      <dgm:prSet/>
      <dgm:spPr/>
    </dgm:pt>
    <dgm:pt modelId="{F574EBAE-3FE3-4014-AACC-B1F310678071}">
      <dgm:prSet phldrT="[Text]"/>
      <dgm:spPr/>
      <dgm:t>
        <a:bodyPr/>
        <a:lstStyle/>
        <a:p>
          <a:r>
            <a:rPr lang="el-GR" dirty="0"/>
            <a:t>Εξάσκηση κάνοντας</a:t>
          </a:r>
          <a:endParaRPr lang="en-GB" dirty="0"/>
        </a:p>
      </dgm:t>
    </dgm:pt>
    <dgm:pt modelId="{64AAB052-30C6-4094-AE2A-D859993960B0}" type="parTrans" cxnId="{0730F59F-EDDE-4EA9-8EA4-C2168082F006}">
      <dgm:prSet/>
      <dgm:spPr/>
    </dgm:pt>
    <dgm:pt modelId="{E9ADBBB2-1B15-4A67-85A9-86EB93DE4411}" type="sibTrans" cxnId="{0730F59F-EDDE-4EA9-8EA4-C2168082F006}">
      <dgm:prSet/>
      <dgm:spPr/>
    </dgm:pt>
    <dgm:pt modelId="{FCDBCFAF-FC29-4357-9A7D-84721C8A1DA9}">
      <dgm:prSet phldrT="[Text]"/>
      <dgm:spPr/>
      <dgm:t>
        <a:bodyPr/>
        <a:lstStyle/>
        <a:p>
          <a:r>
            <a:rPr lang="el-GR" dirty="0"/>
            <a:t>Συζήτηση σε ομάδες</a:t>
          </a:r>
          <a:endParaRPr lang="en-GB" dirty="0"/>
        </a:p>
      </dgm:t>
    </dgm:pt>
    <dgm:pt modelId="{8D400A6D-FE49-47D2-802E-DFDE60C6522A}" type="parTrans" cxnId="{EDCB7457-44F4-4D53-96ED-8F479FDAFF6D}">
      <dgm:prSet/>
      <dgm:spPr/>
    </dgm:pt>
    <dgm:pt modelId="{005BB151-3FE0-4776-8E39-31E2437137CC}" type="sibTrans" cxnId="{EDCB7457-44F4-4D53-96ED-8F479FDAFF6D}">
      <dgm:prSet/>
      <dgm:spPr/>
    </dgm:pt>
    <dgm:pt modelId="{2D2A03B9-C549-49E0-AD6C-97939EEFC2F8}">
      <dgm:prSet phldrT="[Text]"/>
      <dgm:spPr/>
      <dgm:t>
        <a:bodyPr/>
        <a:lstStyle/>
        <a:p>
          <a:r>
            <a:rPr lang="el-GR" dirty="0"/>
            <a:t>Επίδειξη</a:t>
          </a:r>
          <a:endParaRPr lang="en-GB" dirty="0"/>
        </a:p>
      </dgm:t>
    </dgm:pt>
    <dgm:pt modelId="{AE3F30AF-FED6-4CFA-B55A-1D37B9FF2CA1}" type="parTrans" cxnId="{29F1BA2F-33F1-4B1D-8353-A51D9B3F47AE}">
      <dgm:prSet/>
      <dgm:spPr/>
    </dgm:pt>
    <dgm:pt modelId="{A2DC3653-D6EF-48E8-8888-93C1FF34FB86}" type="sibTrans" cxnId="{29F1BA2F-33F1-4B1D-8353-A51D9B3F47AE}">
      <dgm:prSet/>
      <dgm:spPr/>
    </dgm:pt>
    <dgm:pt modelId="{7ED8FB5F-F889-4B0D-AA6C-17F141B96F39}">
      <dgm:prSet phldrT="[Text]"/>
      <dgm:spPr/>
      <dgm:t>
        <a:bodyPr/>
        <a:lstStyle/>
        <a:p>
          <a:r>
            <a:rPr lang="el-GR" dirty="0"/>
            <a:t>Εικόνες-ήχος</a:t>
          </a:r>
          <a:endParaRPr lang="en-GB" dirty="0"/>
        </a:p>
      </dgm:t>
    </dgm:pt>
    <dgm:pt modelId="{B49078D8-3C85-4C59-99E4-EF62182BCEE1}" type="parTrans" cxnId="{76A8F31A-B924-4962-B7A3-D917853E3EE5}">
      <dgm:prSet/>
      <dgm:spPr/>
    </dgm:pt>
    <dgm:pt modelId="{9760994B-9A1E-41A6-A670-68985815E5C3}" type="sibTrans" cxnId="{76A8F31A-B924-4962-B7A3-D917853E3EE5}">
      <dgm:prSet/>
      <dgm:spPr/>
    </dgm:pt>
    <dgm:pt modelId="{499A2F54-86F9-48FA-91A8-C721F47C3B2C}">
      <dgm:prSet phldrT="[Text]"/>
      <dgm:spPr/>
      <dgm:t>
        <a:bodyPr/>
        <a:lstStyle/>
        <a:p>
          <a:r>
            <a:rPr lang="el-GR"/>
            <a:t>Ανάγνωση</a:t>
          </a:r>
          <a:endParaRPr lang="en-GB" dirty="0"/>
        </a:p>
      </dgm:t>
    </dgm:pt>
    <dgm:pt modelId="{F2D16922-C9BC-41BC-A960-89C40969CB62}" type="parTrans" cxnId="{C04FD359-3062-4735-B724-21A72DDB5FA4}">
      <dgm:prSet/>
      <dgm:spPr/>
    </dgm:pt>
    <dgm:pt modelId="{537471DA-5017-4E6E-8BF1-7BA6DCB608C9}" type="sibTrans" cxnId="{C04FD359-3062-4735-B724-21A72DDB5FA4}">
      <dgm:prSet/>
      <dgm:spPr/>
    </dgm:pt>
    <dgm:pt modelId="{320A704C-36A8-4FEC-B023-B459BB33EFAB}" type="pres">
      <dgm:prSet presAssocID="{A12549FC-FFB6-41C0-B149-5A6F53124054}" presName="compositeShape" presStyleCnt="0">
        <dgm:presLayoutVars>
          <dgm:dir/>
          <dgm:resizeHandles/>
        </dgm:presLayoutVars>
      </dgm:prSet>
      <dgm:spPr/>
    </dgm:pt>
    <dgm:pt modelId="{C11B2F60-7C55-4274-946D-7439F14F48E4}" type="pres">
      <dgm:prSet presAssocID="{A12549FC-FFB6-41C0-B149-5A6F53124054}" presName="pyramid" presStyleLbl="node1" presStyleIdx="0" presStyleCnt="1"/>
      <dgm:spPr/>
    </dgm:pt>
    <dgm:pt modelId="{4B58684C-5E1F-4DF9-A78A-C5A7DA7A963E}" type="pres">
      <dgm:prSet presAssocID="{A12549FC-FFB6-41C0-B149-5A6F53124054}" presName="theList" presStyleCnt="0"/>
      <dgm:spPr/>
    </dgm:pt>
    <dgm:pt modelId="{CF8A6AD9-62A6-4DDB-8A6A-55DB9136EB6E}" type="pres">
      <dgm:prSet presAssocID="{BFEE120C-B510-4E65-BC70-097ED075E37A}" presName="aNode" presStyleLbl="fgAcc1" presStyleIdx="0" presStyleCnt="7">
        <dgm:presLayoutVars>
          <dgm:bulletEnabled val="1"/>
        </dgm:presLayoutVars>
      </dgm:prSet>
      <dgm:spPr/>
    </dgm:pt>
    <dgm:pt modelId="{EDB2D45E-3DE8-4EBA-BDFE-9572AB44A858}" type="pres">
      <dgm:prSet presAssocID="{BFEE120C-B510-4E65-BC70-097ED075E37A}" presName="aSpace" presStyleCnt="0"/>
      <dgm:spPr/>
    </dgm:pt>
    <dgm:pt modelId="{0567910E-9C8C-401F-AA4D-B8E7641459ED}" type="pres">
      <dgm:prSet presAssocID="{F574EBAE-3FE3-4014-AACC-B1F310678071}" presName="aNode" presStyleLbl="fgAcc1" presStyleIdx="1" presStyleCnt="7">
        <dgm:presLayoutVars>
          <dgm:bulletEnabled val="1"/>
        </dgm:presLayoutVars>
      </dgm:prSet>
      <dgm:spPr/>
    </dgm:pt>
    <dgm:pt modelId="{C62A43DE-52B6-4B80-9186-062C05661378}" type="pres">
      <dgm:prSet presAssocID="{F574EBAE-3FE3-4014-AACC-B1F310678071}" presName="aSpace" presStyleCnt="0"/>
      <dgm:spPr/>
    </dgm:pt>
    <dgm:pt modelId="{14F977CC-5E7F-46B8-9D70-CB88B3346424}" type="pres">
      <dgm:prSet presAssocID="{FCDBCFAF-FC29-4357-9A7D-84721C8A1DA9}" presName="aNode" presStyleLbl="fgAcc1" presStyleIdx="2" presStyleCnt="7">
        <dgm:presLayoutVars>
          <dgm:bulletEnabled val="1"/>
        </dgm:presLayoutVars>
      </dgm:prSet>
      <dgm:spPr/>
    </dgm:pt>
    <dgm:pt modelId="{7C6157BB-252B-4C38-96D9-167DB82D77E7}" type="pres">
      <dgm:prSet presAssocID="{FCDBCFAF-FC29-4357-9A7D-84721C8A1DA9}" presName="aSpace" presStyleCnt="0"/>
      <dgm:spPr/>
    </dgm:pt>
    <dgm:pt modelId="{9F9F1977-F1DD-4693-A4A2-412FA0BEA694}" type="pres">
      <dgm:prSet presAssocID="{2D2A03B9-C549-49E0-AD6C-97939EEFC2F8}" presName="aNode" presStyleLbl="fgAcc1" presStyleIdx="3" presStyleCnt="7">
        <dgm:presLayoutVars>
          <dgm:bulletEnabled val="1"/>
        </dgm:presLayoutVars>
      </dgm:prSet>
      <dgm:spPr/>
    </dgm:pt>
    <dgm:pt modelId="{E5C0DE1B-C0C1-49BE-8F98-261B1EEE4665}" type="pres">
      <dgm:prSet presAssocID="{2D2A03B9-C549-49E0-AD6C-97939EEFC2F8}" presName="aSpace" presStyleCnt="0"/>
      <dgm:spPr/>
    </dgm:pt>
    <dgm:pt modelId="{845B0105-6A47-4DC4-8A51-41662F0869F2}" type="pres">
      <dgm:prSet presAssocID="{7ED8FB5F-F889-4B0D-AA6C-17F141B96F39}" presName="aNode" presStyleLbl="fgAcc1" presStyleIdx="4" presStyleCnt="7">
        <dgm:presLayoutVars>
          <dgm:bulletEnabled val="1"/>
        </dgm:presLayoutVars>
      </dgm:prSet>
      <dgm:spPr/>
    </dgm:pt>
    <dgm:pt modelId="{3C7A5BC4-0D8A-439E-9086-AF7CE21386E1}" type="pres">
      <dgm:prSet presAssocID="{7ED8FB5F-F889-4B0D-AA6C-17F141B96F39}" presName="aSpace" presStyleCnt="0"/>
      <dgm:spPr/>
    </dgm:pt>
    <dgm:pt modelId="{75042257-D1D6-4EF8-B25C-A67F9CBA43CE}" type="pres">
      <dgm:prSet presAssocID="{499A2F54-86F9-48FA-91A8-C721F47C3B2C}" presName="aNode" presStyleLbl="fgAcc1" presStyleIdx="5" presStyleCnt="7">
        <dgm:presLayoutVars>
          <dgm:bulletEnabled val="1"/>
        </dgm:presLayoutVars>
      </dgm:prSet>
      <dgm:spPr/>
    </dgm:pt>
    <dgm:pt modelId="{61F8EB05-2FEB-46E8-8902-5584D6A8C6D2}" type="pres">
      <dgm:prSet presAssocID="{499A2F54-86F9-48FA-91A8-C721F47C3B2C}" presName="aSpace" presStyleCnt="0"/>
      <dgm:spPr/>
    </dgm:pt>
    <dgm:pt modelId="{C8FA79EB-8D33-4646-A181-C1E52FC8BCEB}" type="pres">
      <dgm:prSet presAssocID="{BAE3627C-C856-4731-B36B-ADD41AC94C9F}" presName="aNode" presStyleLbl="fgAcc1" presStyleIdx="6" presStyleCnt="7">
        <dgm:presLayoutVars>
          <dgm:bulletEnabled val="1"/>
        </dgm:presLayoutVars>
      </dgm:prSet>
      <dgm:spPr/>
    </dgm:pt>
    <dgm:pt modelId="{40463BBF-8A86-4B1D-9B5D-A746ECBC1DFD}" type="pres">
      <dgm:prSet presAssocID="{BAE3627C-C856-4731-B36B-ADD41AC94C9F}" presName="aSpace" presStyleCnt="0"/>
      <dgm:spPr/>
    </dgm:pt>
  </dgm:ptLst>
  <dgm:cxnLst>
    <dgm:cxn modelId="{2A5CDC15-4B4F-4D10-8431-C78A02CE28AD}" type="presOf" srcId="{2D2A03B9-C549-49E0-AD6C-97939EEFC2F8}" destId="{9F9F1977-F1DD-4693-A4A2-412FA0BEA694}" srcOrd="0" destOrd="0" presId="urn:microsoft.com/office/officeart/2005/8/layout/pyramid2"/>
    <dgm:cxn modelId="{76A8F31A-B924-4962-B7A3-D917853E3EE5}" srcId="{A12549FC-FFB6-41C0-B149-5A6F53124054}" destId="{7ED8FB5F-F889-4B0D-AA6C-17F141B96F39}" srcOrd="4" destOrd="0" parTransId="{B49078D8-3C85-4C59-99E4-EF62182BCEE1}" sibTransId="{9760994B-9A1E-41A6-A670-68985815E5C3}"/>
    <dgm:cxn modelId="{7069AB1D-0695-43FD-BF1A-17899A73C9AE}" type="presOf" srcId="{FCDBCFAF-FC29-4357-9A7D-84721C8A1DA9}" destId="{14F977CC-5E7F-46B8-9D70-CB88B3346424}" srcOrd="0" destOrd="0" presId="urn:microsoft.com/office/officeart/2005/8/layout/pyramid2"/>
    <dgm:cxn modelId="{04D7452E-5AD2-49CD-8FCE-5AE6ACE510FC}" type="presOf" srcId="{F574EBAE-3FE3-4014-AACC-B1F310678071}" destId="{0567910E-9C8C-401F-AA4D-B8E7641459ED}" srcOrd="0" destOrd="0" presId="urn:microsoft.com/office/officeart/2005/8/layout/pyramid2"/>
    <dgm:cxn modelId="{29F1BA2F-33F1-4B1D-8353-A51D9B3F47AE}" srcId="{A12549FC-FFB6-41C0-B149-5A6F53124054}" destId="{2D2A03B9-C549-49E0-AD6C-97939EEFC2F8}" srcOrd="3" destOrd="0" parTransId="{AE3F30AF-FED6-4CFA-B55A-1D37B9FF2CA1}" sibTransId="{A2DC3653-D6EF-48E8-8888-93C1FF34FB86}"/>
    <dgm:cxn modelId="{B6A95B65-D1D1-4272-B973-19D4650FD0EC}" srcId="{A12549FC-FFB6-41C0-B149-5A6F53124054}" destId="{BAE3627C-C856-4731-B36B-ADD41AC94C9F}" srcOrd="6" destOrd="0" parTransId="{0C9F3A85-4ECF-484B-ACC5-E5EF22008520}" sibTransId="{44BF9B58-ABD8-4F29-9655-AF290D84FAB8}"/>
    <dgm:cxn modelId="{EDCB7457-44F4-4D53-96ED-8F479FDAFF6D}" srcId="{A12549FC-FFB6-41C0-B149-5A6F53124054}" destId="{FCDBCFAF-FC29-4357-9A7D-84721C8A1DA9}" srcOrd="2" destOrd="0" parTransId="{8D400A6D-FE49-47D2-802E-DFDE60C6522A}" sibTransId="{005BB151-3FE0-4776-8E39-31E2437137CC}"/>
    <dgm:cxn modelId="{C04FD359-3062-4735-B724-21A72DDB5FA4}" srcId="{A12549FC-FFB6-41C0-B149-5A6F53124054}" destId="{499A2F54-86F9-48FA-91A8-C721F47C3B2C}" srcOrd="5" destOrd="0" parTransId="{F2D16922-C9BC-41BC-A960-89C40969CB62}" sibTransId="{537471DA-5017-4E6E-8BF1-7BA6DCB608C9}"/>
    <dgm:cxn modelId="{56305C7F-2046-41AD-939F-F2757E891E80}" type="presOf" srcId="{7ED8FB5F-F889-4B0D-AA6C-17F141B96F39}" destId="{845B0105-6A47-4DC4-8A51-41662F0869F2}" srcOrd="0" destOrd="0" presId="urn:microsoft.com/office/officeart/2005/8/layout/pyramid2"/>
    <dgm:cxn modelId="{A3DCB08C-BB27-4692-93FF-66658364D3E2}" type="presOf" srcId="{BAE3627C-C856-4731-B36B-ADD41AC94C9F}" destId="{C8FA79EB-8D33-4646-A181-C1E52FC8BCEB}" srcOrd="0" destOrd="0" presId="urn:microsoft.com/office/officeart/2005/8/layout/pyramid2"/>
    <dgm:cxn modelId="{0730F59F-EDDE-4EA9-8EA4-C2168082F006}" srcId="{A12549FC-FFB6-41C0-B149-5A6F53124054}" destId="{F574EBAE-3FE3-4014-AACC-B1F310678071}" srcOrd="1" destOrd="0" parTransId="{64AAB052-30C6-4094-AE2A-D859993960B0}" sibTransId="{E9ADBBB2-1B15-4A67-85A9-86EB93DE4411}"/>
    <dgm:cxn modelId="{3043D3B1-8274-445A-90EE-59492B89542A}" type="presOf" srcId="{BFEE120C-B510-4E65-BC70-097ED075E37A}" destId="{CF8A6AD9-62A6-4DDB-8A6A-55DB9136EB6E}" srcOrd="0" destOrd="0" presId="urn:microsoft.com/office/officeart/2005/8/layout/pyramid2"/>
    <dgm:cxn modelId="{693DD1E1-3B62-4577-AB31-DF76D1AD4B6A}" type="presOf" srcId="{A12549FC-FFB6-41C0-B149-5A6F53124054}" destId="{320A704C-36A8-4FEC-B023-B459BB33EFAB}" srcOrd="0" destOrd="0" presId="urn:microsoft.com/office/officeart/2005/8/layout/pyramid2"/>
    <dgm:cxn modelId="{85D29EF3-B401-4B76-B881-407EAEC1C523}" srcId="{A12549FC-FFB6-41C0-B149-5A6F53124054}" destId="{BFEE120C-B510-4E65-BC70-097ED075E37A}" srcOrd="0" destOrd="0" parTransId="{E987C6C1-A8A5-4015-ADC3-24F1F1645DD2}" sibTransId="{86CD37B8-0919-4E7D-B365-42A45298C5B2}"/>
    <dgm:cxn modelId="{B0AFA8F4-AC35-4B9B-B35B-F1E7168A3ACA}" type="presOf" srcId="{499A2F54-86F9-48FA-91A8-C721F47C3B2C}" destId="{75042257-D1D6-4EF8-B25C-A67F9CBA43CE}" srcOrd="0" destOrd="0" presId="urn:microsoft.com/office/officeart/2005/8/layout/pyramid2"/>
    <dgm:cxn modelId="{DB0E0FF5-7D94-44BE-BBB5-C3251A541288}" type="presParOf" srcId="{320A704C-36A8-4FEC-B023-B459BB33EFAB}" destId="{C11B2F60-7C55-4274-946D-7439F14F48E4}" srcOrd="0" destOrd="0" presId="urn:microsoft.com/office/officeart/2005/8/layout/pyramid2"/>
    <dgm:cxn modelId="{58034313-D31D-4F1A-BC49-2731C328D079}" type="presParOf" srcId="{320A704C-36A8-4FEC-B023-B459BB33EFAB}" destId="{4B58684C-5E1F-4DF9-A78A-C5A7DA7A963E}" srcOrd="1" destOrd="0" presId="urn:microsoft.com/office/officeart/2005/8/layout/pyramid2"/>
    <dgm:cxn modelId="{EC87F636-F045-49C9-8834-22AEC5946902}" type="presParOf" srcId="{4B58684C-5E1F-4DF9-A78A-C5A7DA7A963E}" destId="{CF8A6AD9-62A6-4DDB-8A6A-55DB9136EB6E}" srcOrd="0" destOrd="0" presId="urn:microsoft.com/office/officeart/2005/8/layout/pyramid2"/>
    <dgm:cxn modelId="{92769714-B529-477C-B771-F99A932909B0}" type="presParOf" srcId="{4B58684C-5E1F-4DF9-A78A-C5A7DA7A963E}" destId="{EDB2D45E-3DE8-4EBA-BDFE-9572AB44A858}" srcOrd="1" destOrd="0" presId="urn:microsoft.com/office/officeart/2005/8/layout/pyramid2"/>
    <dgm:cxn modelId="{B53F2670-5EC4-4251-A360-91A79070154E}" type="presParOf" srcId="{4B58684C-5E1F-4DF9-A78A-C5A7DA7A963E}" destId="{0567910E-9C8C-401F-AA4D-B8E7641459ED}" srcOrd="2" destOrd="0" presId="urn:microsoft.com/office/officeart/2005/8/layout/pyramid2"/>
    <dgm:cxn modelId="{B6159C87-E6B5-433E-8A2B-2CE29E788F7D}" type="presParOf" srcId="{4B58684C-5E1F-4DF9-A78A-C5A7DA7A963E}" destId="{C62A43DE-52B6-4B80-9186-062C05661378}" srcOrd="3" destOrd="0" presId="urn:microsoft.com/office/officeart/2005/8/layout/pyramid2"/>
    <dgm:cxn modelId="{9812202A-9389-4AD7-B4A7-1B8A919E3C5A}" type="presParOf" srcId="{4B58684C-5E1F-4DF9-A78A-C5A7DA7A963E}" destId="{14F977CC-5E7F-46B8-9D70-CB88B3346424}" srcOrd="4" destOrd="0" presId="urn:microsoft.com/office/officeart/2005/8/layout/pyramid2"/>
    <dgm:cxn modelId="{F44D4318-61BB-4F86-8645-227223FF6E88}" type="presParOf" srcId="{4B58684C-5E1F-4DF9-A78A-C5A7DA7A963E}" destId="{7C6157BB-252B-4C38-96D9-167DB82D77E7}" srcOrd="5" destOrd="0" presId="urn:microsoft.com/office/officeart/2005/8/layout/pyramid2"/>
    <dgm:cxn modelId="{C894ACFF-44DA-486D-BF0C-80A9DF6376F5}" type="presParOf" srcId="{4B58684C-5E1F-4DF9-A78A-C5A7DA7A963E}" destId="{9F9F1977-F1DD-4693-A4A2-412FA0BEA694}" srcOrd="6" destOrd="0" presId="urn:microsoft.com/office/officeart/2005/8/layout/pyramid2"/>
    <dgm:cxn modelId="{63A176CF-86F0-4AA1-9F4F-57B764BBABC4}" type="presParOf" srcId="{4B58684C-5E1F-4DF9-A78A-C5A7DA7A963E}" destId="{E5C0DE1B-C0C1-49BE-8F98-261B1EEE4665}" srcOrd="7" destOrd="0" presId="urn:microsoft.com/office/officeart/2005/8/layout/pyramid2"/>
    <dgm:cxn modelId="{22F45CA4-2BFB-47E1-A87B-2526F2CF76F7}" type="presParOf" srcId="{4B58684C-5E1F-4DF9-A78A-C5A7DA7A963E}" destId="{845B0105-6A47-4DC4-8A51-41662F0869F2}" srcOrd="8" destOrd="0" presId="urn:microsoft.com/office/officeart/2005/8/layout/pyramid2"/>
    <dgm:cxn modelId="{235FD212-392F-4892-8C57-82AD56BEB30F}" type="presParOf" srcId="{4B58684C-5E1F-4DF9-A78A-C5A7DA7A963E}" destId="{3C7A5BC4-0D8A-439E-9086-AF7CE21386E1}" srcOrd="9" destOrd="0" presId="urn:microsoft.com/office/officeart/2005/8/layout/pyramid2"/>
    <dgm:cxn modelId="{AFE45773-6843-47F3-87C0-A4C89E3CD3EF}" type="presParOf" srcId="{4B58684C-5E1F-4DF9-A78A-C5A7DA7A963E}" destId="{75042257-D1D6-4EF8-B25C-A67F9CBA43CE}" srcOrd="10" destOrd="0" presId="urn:microsoft.com/office/officeart/2005/8/layout/pyramid2"/>
    <dgm:cxn modelId="{A389AB96-A3BE-4227-8C90-DCEBA69D2C6B}" type="presParOf" srcId="{4B58684C-5E1F-4DF9-A78A-C5A7DA7A963E}" destId="{61F8EB05-2FEB-46E8-8902-5584D6A8C6D2}" srcOrd="11" destOrd="0" presId="urn:microsoft.com/office/officeart/2005/8/layout/pyramid2"/>
    <dgm:cxn modelId="{314D0F57-B472-4AB5-B36E-491C51E6F0CE}" type="presParOf" srcId="{4B58684C-5E1F-4DF9-A78A-C5A7DA7A963E}" destId="{C8FA79EB-8D33-4646-A181-C1E52FC8BCEB}" srcOrd="12" destOrd="0" presId="urn:microsoft.com/office/officeart/2005/8/layout/pyramid2"/>
    <dgm:cxn modelId="{095E5BBE-C262-48E8-9DE4-60BF622E8C38}" type="presParOf" srcId="{4B58684C-5E1F-4DF9-A78A-C5A7DA7A963E}" destId="{40463BBF-8A86-4B1D-9B5D-A746ECBC1DFD}" srcOrd="1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140124-2A5C-4EE7-A565-999C198F0B4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E838EE-C25B-4A4A-AECA-29528C6CD9BE}">
      <dgm:prSet phldrT="[Text]" custT="1"/>
      <dgm:spPr/>
      <dgm:t>
        <a:bodyPr/>
        <a:lstStyle/>
        <a:p>
          <a:r>
            <a:rPr lang="el-GR" sz="1800" dirty="0"/>
            <a:t>Εμπειρία</a:t>
          </a:r>
          <a:endParaRPr lang="en-US" sz="1800" dirty="0"/>
        </a:p>
      </dgm:t>
    </dgm:pt>
    <dgm:pt modelId="{BA43643B-91D8-47BB-A40A-9A66D0CFB9E9}" type="parTrans" cxnId="{AA4C97AE-6D31-4AB0-8B56-71CE2EE335F9}">
      <dgm:prSet/>
      <dgm:spPr/>
      <dgm:t>
        <a:bodyPr/>
        <a:lstStyle/>
        <a:p>
          <a:endParaRPr lang="en-US" sz="1800"/>
        </a:p>
      </dgm:t>
    </dgm:pt>
    <dgm:pt modelId="{82420333-A3A2-4E67-BD90-F7186220212A}" type="sibTrans" cxnId="{AA4C97AE-6D31-4AB0-8B56-71CE2EE335F9}">
      <dgm:prSet/>
      <dgm:spPr/>
      <dgm:t>
        <a:bodyPr/>
        <a:lstStyle/>
        <a:p>
          <a:endParaRPr lang="en-US" sz="1800"/>
        </a:p>
      </dgm:t>
    </dgm:pt>
    <dgm:pt modelId="{34EFD52D-F7C4-4158-8EF5-1239489BBB6B}">
      <dgm:prSet phldrT="[Text]" custT="1"/>
      <dgm:spPr/>
      <dgm:t>
        <a:bodyPr/>
        <a:lstStyle/>
        <a:p>
          <a:r>
            <a:rPr lang="el-GR" sz="1800" dirty="0"/>
            <a:t>Πειραματισμός</a:t>
          </a:r>
          <a:endParaRPr lang="en-US" sz="1800" dirty="0"/>
        </a:p>
      </dgm:t>
    </dgm:pt>
    <dgm:pt modelId="{55A17E2C-34B8-431E-8653-34C4F9D95578}" type="parTrans" cxnId="{F196A6AA-ECEE-4360-8372-B1FF2A5F75E8}">
      <dgm:prSet/>
      <dgm:spPr/>
      <dgm:t>
        <a:bodyPr/>
        <a:lstStyle/>
        <a:p>
          <a:endParaRPr lang="en-US" sz="1800"/>
        </a:p>
      </dgm:t>
    </dgm:pt>
    <dgm:pt modelId="{6A8604E5-B34F-425F-A5AF-EC38A5AAD9C6}" type="sibTrans" cxnId="{F196A6AA-ECEE-4360-8372-B1FF2A5F75E8}">
      <dgm:prSet/>
      <dgm:spPr/>
      <dgm:t>
        <a:bodyPr/>
        <a:lstStyle/>
        <a:p>
          <a:endParaRPr lang="en-US" sz="1800"/>
        </a:p>
      </dgm:t>
    </dgm:pt>
    <dgm:pt modelId="{A0EA3090-7978-412B-882C-7524DC35EB8C}">
      <dgm:prSet phldrT="[Text]" custT="1"/>
      <dgm:spPr/>
      <dgm:t>
        <a:bodyPr/>
        <a:lstStyle/>
        <a:p>
          <a:r>
            <a:rPr lang="el-GR" sz="1800" dirty="0"/>
            <a:t>Παρατήρηση</a:t>
          </a:r>
          <a:endParaRPr lang="en-US" sz="1800" dirty="0"/>
        </a:p>
      </dgm:t>
    </dgm:pt>
    <dgm:pt modelId="{24CB5E01-C6A5-494F-8CC1-77AF38B111D3}" type="parTrans" cxnId="{83E2985D-C874-4C11-BA1F-A3B1CE56B7B5}">
      <dgm:prSet/>
      <dgm:spPr/>
      <dgm:t>
        <a:bodyPr/>
        <a:lstStyle/>
        <a:p>
          <a:endParaRPr lang="en-US" sz="1800"/>
        </a:p>
      </dgm:t>
    </dgm:pt>
    <dgm:pt modelId="{0F6D5D86-BCDD-4F06-8B7A-CE77F94A5ADC}" type="sibTrans" cxnId="{83E2985D-C874-4C11-BA1F-A3B1CE56B7B5}">
      <dgm:prSet/>
      <dgm:spPr/>
      <dgm:t>
        <a:bodyPr/>
        <a:lstStyle/>
        <a:p>
          <a:endParaRPr lang="en-US" sz="1800"/>
        </a:p>
      </dgm:t>
    </dgm:pt>
    <dgm:pt modelId="{C91B137E-528B-423D-9A85-ED52360C1D49}">
      <dgm:prSet phldrT="[Text]" custT="1"/>
      <dgm:spPr/>
      <dgm:t>
        <a:bodyPr/>
        <a:lstStyle/>
        <a:p>
          <a:r>
            <a:rPr lang="el-GR" sz="1800" dirty="0"/>
            <a:t>Κατηγοριοποίηση </a:t>
          </a:r>
        </a:p>
        <a:p>
          <a:r>
            <a:rPr lang="el-GR" sz="1800" dirty="0"/>
            <a:t>εννοιοποίηση</a:t>
          </a:r>
          <a:endParaRPr lang="en-US" sz="1800" dirty="0"/>
        </a:p>
      </dgm:t>
    </dgm:pt>
    <dgm:pt modelId="{0FA640B6-E5A3-4C1A-B787-9D40E1C18DC2}" type="parTrans" cxnId="{83679786-6F5F-4A5F-83D3-3A6A14224B0F}">
      <dgm:prSet/>
      <dgm:spPr/>
      <dgm:t>
        <a:bodyPr/>
        <a:lstStyle/>
        <a:p>
          <a:endParaRPr lang="en-US" sz="1800"/>
        </a:p>
      </dgm:t>
    </dgm:pt>
    <dgm:pt modelId="{C4A55058-6C25-4924-AFFA-FA397A311E6F}" type="sibTrans" cxnId="{83679786-6F5F-4A5F-83D3-3A6A14224B0F}">
      <dgm:prSet/>
      <dgm:spPr/>
      <dgm:t>
        <a:bodyPr/>
        <a:lstStyle/>
        <a:p>
          <a:endParaRPr lang="en-US" sz="1800"/>
        </a:p>
      </dgm:t>
    </dgm:pt>
    <dgm:pt modelId="{44DAE1A6-C3D2-49D3-B3FF-9DCBB14BDD43}" type="pres">
      <dgm:prSet presAssocID="{7A140124-2A5C-4EE7-A565-999C198F0B4A}" presName="cycle" presStyleCnt="0">
        <dgm:presLayoutVars>
          <dgm:dir/>
          <dgm:resizeHandles val="exact"/>
        </dgm:presLayoutVars>
      </dgm:prSet>
      <dgm:spPr/>
    </dgm:pt>
    <dgm:pt modelId="{0BEECE83-C8C0-4CCB-8FF8-ECF3D19402A7}" type="pres">
      <dgm:prSet presAssocID="{ADE838EE-C25B-4A4A-AECA-29528C6CD9BE}" presName="dummy" presStyleCnt="0"/>
      <dgm:spPr/>
    </dgm:pt>
    <dgm:pt modelId="{6C9A381A-8858-48CE-AEB9-F44F9B3B2113}" type="pres">
      <dgm:prSet presAssocID="{ADE838EE-C25B-4A4A-AECA-29528C6CD9BE}" presName="node" presStyleLbl="revTx" presStyleIdx="0" presStyleCnt="4">
        <dgm:presLayoutVars>
          <dgm:bulletEnabled val="1"/>
        </dgm:presLayoutVars>
      </dgm:prSet>
      <dgm:spPr/>
    </dgm:pt>
    <dgm:pt modelId="{78DCB60B-B6FF-4D6B-935A-B4AA75F453E6}" type="pres">
      <dgm:prSet presAssocID="{82420333-A3A2-4E67-BD90-F7186220212A}" presName="sibTrans" presStyleLbl="node1" presStyleIdx="0" presStyleCnt="4"/>
      <dgm:spPr/>
    </dgm:pt>
    <dgm:pt modelId="{6FCB1FD6-9936-434B-A039-86B0C75A6A8E}" type="pres">
      <dgm:prSet presAssocID="{A0EA3090-7978-412B-882C-7524DC35EB8C}" presName="dummy" presStyleCnt="0"/>
      <dgm:spPr/>
    </dgm:pt>
    <dgm:pt modelId="{594DA0E3-2CAF-4FEC-B6B3-129B007B0C3D}" type="pres">
      <dgm:prSet presAssocID="{A0EA3090-7978-412B-882C-7524DC35EB8C}" presName="node" presStyleLbl="revTx" presStyleIdx="1" presStyleCnt="4" custScaleX="121510">
        <dgm:presLayoutVars>
          <dgm:bulletEnabled val="1"/>
        </dgm:presLayoutVars>
      </dgm:prSet>
      <dgm:spPr/>
    </dgm:pt>
    <dgm:pt modelId="{725E9E28-4C7B-498F-87EB-685B18B35919}" type="pres">
      <dgm:prSet presAssocID="{0F6D5D86-BCDD-4F06-8B7A-CE77F94A5ADC}" presName="sibTrans" presStyleLbl="node1" presStyleIdx="1" presStyleCnt="4"/>
      <dgm:spPr/>
    </dgm:pt>
    <dgm:pt modelId="{3E5F3D23-B0B8-4DF0-B56E-FA9F2ED7DF4C}" type="pres">
      <dgm:prSet presAssocID="{C91B137E-528B-423D-9A85-ED52360C1D49}" presName="dummy" presStyleCnt="0"/>
      <dgm:spPr/>
    </dgm:pt>
    <dgm:pt modelId="{CF5FF76C-C5AB-449F-A223-F573E1B4D8A2}" type="pres">
      <dgm:prSet presAssocID="{C91B137E-528B-423D-9A85-ED52360C1D49}" presName="node" presStyleLbl="revTx" presStyleIdx="2" presStyleCnt="4" custScaleX="150598">
        <dgm:presLayoutVars>
          <dgm:bulletEnabled val="1"/>
        </dgm:presLayoutVars>
      </dgm:prSet>
      <dgm:spPr/>
    </dgm:pt>
    <dgm:pt modelId="{FDD79E2C-E392-4849-80AF-6D7AE14B9675}" type="pres">
      <dgm:prSet presAssocID="{C4A55058-6C25-4924-AFFA-FA397A311E6F}" presName="sibTrans" presStyleLbl="node1" presStyleIdx="2" presStyleCnt="4"/>
      <dgm:spPr/>
    </dgm:pt>
    <dgm:pt modelId="{0A92CDF9-A5DE-480D-BDFF-A987867CF4F3}" type="pres">
      <dgm:prSet presAssocID="{34EFD52D-F7C4-4158-8EF5-1239489BBB6B}" presName="dummy" presStyleCnt="0"/>
      <dgm:spPr/>
    </dgm:pt>
    <dgm:pt modelId="{2C250D9D-6926-44CA-8E07-4BEF362C3614}" type="pres">
      <dgm:prSet presAssocID="{34EFD52D-F7C4-4158-8EF5-1239489BBB6B}" presName="node" presStyleLbl="revTx" presStyleIdx="3" presStyleCnt="4" custScaleX="140949">
        <dgm:presLayoutVars>
          <dgm:bulletEnabled val="1"/>
        </dgm:presLayoutVars>
      </dgm:prSet>
      <dgm:spPr/>
    </dgm:pt>
    <dgm:pt modelId="{D118841D-BA9C-46CC-93D0-5FA11D871B2F}" type="pres">
      <dgm:prSet presAssocID="{6A8604E5-B34F-425F-A5AF-EC38A5AAD9C6}" presName="sibTrans" presStyleLbl="node1" presStyleIdx="3" presStyleCnt="4"/>
      <dgm:spPr/>
    </dgm:pt>
  </dgm:ptLst>
  <dgm:cxnLst>
    <dgm:cxn modelId="{B0ED8001-CE23-4EC4-A52B-6BE2E7C808B0}" type="presOf" srcId="{6A8604E5-B34F-425F-A5AF-EC38A5AAD9C6}" destId="{D118841D-BA9C-46CC-93D0-5FA11D871B2F}" srcOrd="0" destOrd="0" presId="urn:microsoft.com/office/officeart/2005/8/layout/cycle1"/>
    <dgm:cxn modelId="{7521BE20-8513-4DAC-A708-5FC88B366ACC}" type="presOf" srcId="{0F6D5D86-BCDD-4F06-8B7A-CE77F94A5ADC}" destId="{725E9E28-4C7B-498F-87EB-685B18B35919}" srcOrd="0" destOrd="0" presId="urn:microsoft.com/office/officeart/2005/8/layout/cycle1"/>
    <dgm:cxn modelId="{49B70124-68BC-4AB0-8377-FF52DDA29429}" type="presOf" srcId="{34EFD52D-F7C4-4158-8EF5-1239489BBB6B}" destId="{2C250D9D-6926-44CA-8E07-4BEF362C3614}" srcOrd="0" destOrd="0" presId="urn:microsoft.com/office/officeart/2005/8/layout/cycle1"/>
    <dgm:cxn modelId="{BC513E29-C4C1-4BB1-AB64-E8B5C40E9D92}" type="presOf" srcId="{C91B137E-528B-423D-9A85-ED52360C1D49}" destId="{CF5FF76C-C5AB-449F-A223-F573E1B4D8A2}" srcOrd="0" destOrd="0" presId="urn:microsoft.com/office/officeart/2005/8/layout/cycle1"/>
    <dgm:cxn modelId="{83E2985D-C874-4C11-BA1F-A3B1CE56B7B5}" srcId="{7A140124-2A5C-4EE7-A565-999C198F0B4A}" destId="{A0EA3090-7978-412B-882C-7524DC35EB8C}" srcOrd="1" destOrd="0" parTransId="{24CB5E01-C6A5-494F-8CC1-77AF38B111D3}" sibTransId="{0F6D5D86-BCDD-4F06-8B7A-CE77F94A5ADC}"/>
    <dgm:cxn modelId="{BA9E4043-2D35-4503-9414-5DC7377697D6}" type="presOf" srcId="{82420333-A3A2-4E67-BD90-F7186220212A}" destId="{78DCB60B-B6FF-4D6B-935A-B4AA75F453E6}" srcOrd="0" destOrd="0" presId="urn:microsoft.com/office/officeart/2005/8/layout/cycle1"/>
    <dgm:cxn modelId="{F155EE6E-E19D-4B6D-A7B4-2B0EAF2D84B5}" type="presOf" srcId="{ADE838EE-C25B-4A4A-AECA-29528C6CD9BE}" destId="{6C9A381A-8858-48CE-AEB9-F44F9B3B2113}" srcOrd="0" destOrd="0" presId="urn:microsoft.com/office/officeart/2005/8/layout/cycle1"/>
    <dgm:cxn modelId="{62A2254F-ACA2-40E7-A2F4-4752B3F0A8B3}" type="presOf" srcId="{C4A55058-6C25-4924-AFFA-FA397A311E6F}" destId="{FDD79E2C-E392-4849-80AF-6D7AE14B9675}" srcOrd="0" destOrd="0" presId="urn:microsoft.com/office/officeart/2005/8/layout/cycle1"/>
    <dgm:cxn modelId="{83679786-6F5F-4A5F-83D3-3A6A14224B0F}" srcId="{7A140124-2A5C-4EE7-A565-999C198F0B4A}" destId="{C91B137E-528B-423D-9A85-ED52360C1D49}" srcOrd="2" destOrd="0" parTransId="{0FA640B6-E5A3-4C1A-B787-9D40E1C18DC2}" sibTransId="{C4A55058-6C25-4924-AFFA-FA397A311E6F}"/>
    <dgm:cxn modelId="{542E8CA8-7857-46D2-B3F9-C1CDE1DF01F4}" type="presOf" srcId="{A0EA3090-7978-412B-882C-7524DC35EB8C}" destId="{594DA0E3-2CAF-4FEC-B6B3-129B007B0C3D}" srcOrd="0" destOrd="0" presId="urn:microsoft.com/office/officeart/2005/8/layout/cycle1"/>
    <dgm:cxn modelId="{F196A6AA-ECEE-4360-8372-B1FF2A5F75E8}" srcId="{7A140124-2A5C-4EE7-A565-999C198F0B4A}" destId="{34EFD52D-F7C4-4158-8EF5-1239489BBB6B}" srcOrd="3" destOrd="0" parTransId="{55A17E2C-34B8-431E-8653-34C4F9D95578}" sibTransId="{6A8604E5-B34F-425F-A5AF-EC38A5AAD9C6}"/>
    <dgm:cxn modelId="{AA4C97AE-6D31-4AB0-8B56-71CE2EE335F9}" srcId="{7A140124-2A5C-4EE7-A565-999C198F0B4A}" destId="{ADE838EE-C25B-4A4A-AECA-29528C6CD9BE}" srcOrd="0" destOrd="0" parTransId="{BA43643B-91D8-47BB-A40A-9A66D0CFB9E9}" sibTransId="{82420333-A3A2-4E67-BD90-F7186220212A}"/>
    <dgm:cxn modelId="{B9332CF9-F06B-4952-8E5D-007C5E8B479C}" type="presOf" srcId="{7A140124-2A5C-4EE7-A565-999C198F0B4A}" destId="{44DAE1A6-C3D2-49D3-B3FF-9DCBB14BDD43}" srcOrd="0" destOrd="0" presId="urn:microsoft.com/office/officeart/2005/8/layout/cycle1"/>
    <dgm:cxn modelId="{2669CD43-1A90-48E3-BF8C-60BF61A1B5D4}" type="presParOf" srcId="{44DAE1A6-C3D2-49D3-B3FF-9DCBB14BDD43}" destId="{0BEECE83-C8C0-4CCB-8FF8-ECF3D19402A7}" srcOrd="0" destOrd="0" presId="urn:microsoft.com/office/officeart/2005/8/layout/cycle1"/>
    <dgm:cxn modelId="{585FAAAC-A9E4-4D89-877C-1E5FF9056181}" type="presParOf" srcId="{44DAE1A6-C3D2-49D3-B3FF-9DCBB14BDD43}" destId="{6C9A381A-8858-48CE-AEB9-F44F9B3B2113}" srcOrd="1" destOrd="0" presId="urn:microsoft.com/office/officeart/2005/8/layout/cycle1"/>
    <dgm:cxn modelId="{3A4B7DE1-26DC-4376-889F-23F28CB6A641}" type="presParOf" srcId="{44DAE1A6-C3D2-49D3-B3FF-9DCBB14BDD43}" destId="{78DCB60B-B6FF-4D6B-935A-B4AA75F453E6}" srcOrd="2" destOrd="0" presId="urn:microsoft.com/office/officeart/2005/8/layout/cycle1"/>
    <dgm:cxn modelId="{85FD80CC-1FB3-4FF0-B2A6-2DA2C72E7080}" type="presParOf" srcId="{44DAE1A6-C3D2-49D3-B3FF-9DCBB14BDD43}" destId="{6FCB1FD6-9936-434B-A039-86B0C75A6A8E}" srcOrd="3" destOrd="0" presId="urn:microsoft.com/office/officeart/2005/8/layout/cycle1"/>
    <dgm:cxn modelId="{A04863B2-394C-4BA4-B4A8-B5F720648638}" type="presParOf" srcId="{44DAE1A6-C3D2-49D3-B3FF-9DCBB14BDD43}" destId="{594DA0E3-2CAF-4FEC-B6B3-129B007B0C3D}" srcOrd="4" destOrd="0" presId="urn:microsoft.com/office/officeart/2005/8/layout/cycle1"/>
    <dgm:cxn modelId="{A848F3DA-2172-4B75-A843-577780E7C4B8}" type="presParOf" srcId="{44DAE1A6-C3D2-49D3-B3FF-9DCBB14BDD43}" destId="{725E9E28-4C7B-498F-87EB-685B18B35919}" srcOrd="5" destOrd="0" presId="urn:microsoft.com/office/officeart/2005/8/layout/cycle1"/>
    <dgm:cxn modelId="{475F0E1E-F41F-4C8A-88DE-EDDF692C7890}" type="presParOf" srcId="{44DAE1A6-C3D2-49D3-B3FF-9DCBB14BDD43}" destId="{3E5F3D23-B0B8-4DF0-B56E-FA9F2ED7DF4C}" srcOrd="6" destOrd="0" presId="urn:microsoft.com/office/officeart/2005/8/layout/cycle1"/>
    <dgm:cxn modelId="{452904EB-15F4-47E9-850B-98AE86C1045B}" type="presParOf" srcId="{44DAE1A6-C3D2-49D3-B3FF-9DCBB14BDD43}" destId="{CF5FF76C-C5AB-449F-A223-F573E1B4D8A2}" srcOrd="7" destOrd="0" presId="urn:microsoft.com/office/officeart/2005/8/layout/cycle1"/>
    <dgm:cxn modelId="{5B55C4AE-C94F-422E-B6E1-11D772A38ADD}" type="presParOf" srcId="{44DAE1A6-C3D2-49D3-B3FF-9DCBB14BDD43}" destId="{FDD79E2C-E392-4849-80AF-6D7AE14B9675}" srcOrd="8" destOrd="0" presId="urn:microsoft.com/office/officeart/2005/8/layout/cycle1"/>
    <dgm:cxn modelId="{D2FC5E51-429A-45A2-B6B3-5A596900C883}" type="presParOf" srcId="{44DAE1A6-C3D2-49D3-B3FF-9DCBB14BDD43}" destId="{0A92CDF9-A5DE-480D-BDFF-A987867CF4F3}" srcOrd="9" destOrd="0" presId="urn:microsoft.com/office/officeart/2005/8/layout/cycle1"/>
    <dgm:cxn modelId="{12529B4D-33AF-42EE-B253-BA114ABDA694}" type="presParOf" srcId="{44DAE1A6-C3D2-49D3-B3FF-9DCBB14BDD43}" destId="{2C250D9D-6926-44CA-8E07-4BEF362C3614}" srcOrd="10" destOrd="0" presId="urn:microsoft.com/office/officeart/2005/8/layout/cycle1"/>
    <dgm:cxn modelId="{C8DBC0EF-BED7-4382-A31C-44998EEB26E9}" type="presParOf" srcId="{44DAE1A6-C3D2-49D3-B3FF-9DCBB14BDD43}" destId="{D118841D-BA9C-46CC-93D0-5FA11D871B2F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760D2-E149-41E0-8A61-1A1D29EE7E5D}">
      <dsp:nvSpPr>
        <dsp:cNvPr id="0" name=""/>
        <dsp:cNvSpPr/>
      </dsp:nvSpPr>
      <dsp:spPr>
        <a:xfrm>
          <a:off x="211241" y="0"/>
          <a:ext cx="4022725" cy="4022725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FA1DC-5929-4205-BB16-5A21ED26C4CF}">
      <dsp:nvSpPr>
        <dsp:cNvPr id="0" name=""/>
        <dsp:cNvSpPr/>
      </dsp:nvSpPr>
      <dsp:spPr>
        <a:xfrm>
          <a:off x="2222603" y="404433"/>
          <a:ext cx="2614771" cy="47612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900" kern="1200" dirty="0"/>
            <a:t>Δημιουργούμε</a:t>
          </a:r>
          <a:endParaRPr lang="en-GB" sz="1900" kern="1200" dirty="0"/>
        </a:p>
      </dsp:txBody>
      <dsp:txXfrm>
        <a:off x="2245846" y="427676"/>
        <a:ext cx="2568285" cy="429641"/>
      </dsp:txXfrm>
    </dsp:sp>
    <dsp:sp modelId="{69C246B4-89E9-4D0F-97F3-393792ED79AA}">
      <dsp:nvSpPr>
        <dsp:cNvPr id="0" name=""/>
        <dsp:cNvSpPr/>
      </dsp:nvSpPr>
      <dsp:spPr>
        <a:xfrm>
          <a:off x="2222603" y="940076"/>
          <a:ext cx="2614771" cy="47612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900" kern="1200" dirty="0"/>
            <a:t>Αξιολογούμε</a:t>
          </a:r>
          <a:endParaRPr lang="en-GB" sz="1900" kern="1200" dirty="0"/>
        </a:p>
      </dsp:txBody>
      <dsp:txXfrm>
        <a:off x="2245846" y="963319"/>
        <a:ext cx="2568285" cy="429641"/>
      </dsp:txXfrm>
    </dsp:sp>
    <dsp:sp modelId="{FDF3B52F-4065-4D5E-BA51-241D29788657}">
      <dsp:nvSpPr>
        <dsp:cNvPr id="0" name=""/>
        <dsp:cNvSpPr/>
      </dsp:nvSpPr>
      <dsp:spPr>
        <a:xfrm>
          <a:off x="2222603" y="1475719"/>
          <a:ext cx="2614771" cy="47612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900" kern="1200" dirty="0"/>
            <a:t>Αναλύουμε</a:t>
          </a:r>
          <a:endParaRPr lang="en-GB" sz="1900" kern="1200" dirty="0"/>
        </a:p>
      </dsp:txBody>
      <dsp:txXfrm>
        <a:off x="2245846" y="1498962"/>
        <a:ext cx="2568285" cy="429641"/>
      </dsp:txXfrm>
    </dsp:sp>
    <dsp:sp modelId="{9F7ED1BA-EFF5-4D74-A683-8C3BA81A726F}">
      <dsp:nvSpPr>
        <dsp:cNvPr id="0" name=""/>
        <dsp:cNvSpPr/>
      </dsp:nvSpPr>
      <dsp:spPr>
        <a:xfrm>
          <a:off x="2222603" y="2011362"/>
          <a:ext cx="2614771" cy="47612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900" kern="1200" dirty="0"/>
            <a:t>Εφαρμόζουμε</a:t>
          </a:r>
          <a:endParaRPr lang="en-GB" sz="1900" kern="1200" dirty="0"/>
        </a:p>
      </dsp:txBody>
      <dsp:txXfrm>
        <a:off x="2245846" y="2034605"/>
        <a:ext cx="2568285" cy="429641"/>
      </dsp:txXfrm>
    </dsp:sp>
    <dsp:sp modelId="{A3638E5E-9B82-412D-8690-A7A6B4AA0E07}">
      <dsp:nvSpPr>
        <dsp:cNvPr id="0" name=""/>
        <dsp:cNvSpPr/>
      </dsp:nvSpPr>
      <dsp:spPr>
        <a:xfrm>
          <a:off x="2222603" y="2547005"/>
          <a:ext cx="2614771" cy="47612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900" kern="1200" dirty="0"/>
            <a:t>Κατανοούμε </a:t>
          </a:r>
          <a:endParaRPr lang="en-GB" sz="1900" kern="1200" dirty="0"/>
        </a:p>
      </dsp:txBody>
      <dsp:txXfrm>
        <a:off x="2245846" y="2570248"/>
        <a:ext cx="2568285" cy="429641"/>
      </dsp:txXfrm>
    </dsp:sp>
    <dsp:sp modelId="{7439DD79-066F-4BAF-9FCF-95567007A9A6}">
      <dsp:nvSpPr>
        <dsp:cNvPr id="0" name=""/>
        <dsp:cNvSpPr/>
      </dsp:nvSpPr>
      <dsp:spPr>
        <a:xfrm>
          <a:off x="2222603" y="3082648"/>
          <a:ext cx="2614771" cy="47612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900" kern="1200" dirty="0"/>
            <a:t>Θυμόμαστε</a:t>
          </a:r>
          <a:endParaRPr lang="en-GB" sz="1900" kern="1200" dirty="0"/>
        </a:p>
      </dsp:txBody>
      <dsp:txXfrm>
        <a:off x="2245846" y="3105891"/>
        <a:ext cx="2568285" cy="4296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B2F60-7C55-4274-946D-7439F14F48E4}">
      <dsp:nvSpPr>
        <dsp:cNvPr id="0" name=""/>
        <dsp:cNvSpPr/>
      </dsp:nvSpPr>
      <dsp:spPr>
        <a:xfrm>
          <a:off x="0" y="0"/>
          <a:ext cx="3615358" cy="4022725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A6AD9-62A6-4DDB-8A6A-55DB9136EB6E}">
      <dsp:nvSpPr>
        <dsp:cNvPr id="0" name=""/>
        <dsp:cNvSpPr/>
      </dsp:nvSpPr>
      <dsp:spPr>
        <a:xfrm>
          <a:off x="1807679" y="402665"/>
          <a:ext cx="2349982" cy="40855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700" kern="1200" dirty="0"/>
            <a:t>Διδασκαλία άλλων</a:t>
          </a:r>
          <a:endParaRPr lang="en-GB" sz="1700" kern="1200" dirty="0"/>
        </a:p>
      </dsp:txBody>
      <dsp:txXfrm>
        <a:off x="1827623" y="422609"/>
        <a:ext cx="2310094" cy="368670"/>
      </dsp:txXfrm>
    </dsp:sp>
    <dsp:sp modelId="{0567910E-9C8C-401F-AA4D-B8E7641459ED}">
      <dsp:nvSpPr>
        <dsp:cNvPr id="0" name=""/>
        <dsp:cNvSpPr/>
      </dsp:nvSpPr>
      <dsp:spPr>
        <a:xfrm>
          <a:off x="1807679" y="862293"/>
          <a:ext cx="2349982" cy="40855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700" kern="1200" dirty="0"/>
            <a:t>Εξάσκηση κάνοντας</a:t>
          </a:r>
          <a:endParaRPr lang="en-GB" sz="1700" kern="1200" dirty="0"/>
        </a:p>
      </dsp:txBody>
      <dsp:txXfrm>
        <a:off x="1827623" y="882237"/>
        <a:ext cx="2310094" cy="368670"/>
      </dsp:txXfrm>
    </dsp:sp>
    <dsp:sp modelId="{14F977CC-5E7F-46B8-9D70-CB88B3346424}">
      <dsp:nvSpPr>
        <dsp:cNvPr id="0" name=""/>
        <dsp:cNvSpPr/>
      </dsp:nvSpPr>
      <dsp:spPr>
        <a:xfrm>
          <a:off x="1807679" y="1321920"/>
          <a:ext cx="2349982" cy="40855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700" kern="1200" dirty="0"/>
            <a:t>Συζήτηση σε ομάδες</a:t>
          </a:r>
          <a:endParaRPr lang="en-GB" sz="1700" kern="1200" dirty="0"/>
        </a:p>
      </dsp:txBody>
      <dsp:txXfrm>
        <a:off x="1827623" y="1341864"/>
        <a:ext cx="2310094" cy="368670"/>
      </dsp:txXfrm>
    </dsp:sp>
    <dsp:sp modelId="{9F9F1977-F1DD-4693-A4A2-412FA0BEA694}">
      <dsp:nvSpPr>
        <dsp:cNvPr id="0" name=""/>
        <dsp:cNvSpPr/>
      </dsp:nvSpPr>
      <dsp:spPr>
        <a:xfrm>
          <a:off x="1807679" y="1781548"/>
          <a:ext cx="2349982" cy="40855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700" kern="1200" dirty="0"/>
            <a:t>Επίδειξη</a:t>
          </a:r>
          <a:endParaRPr lang="en-GB" sz="1700" kern="1200" dirty="0"/>
        </a:p>
      </dsp:txBody>
      <dsp:txXfrm>
        <a:off x="1827623" y="1801492"/>
        <a:ext cx="2310094" cy="368670"/>
      </dsp:txXfrm>
    </dsp:sp>
    <dsp:sp modelId="{845B0105-6A47-4DC4-8A51-41662F0869F2}">
      <dsp:nvSpPr>
        <dsp:cNvPr id="0" name=""/>
        <dsp:cNvSpPr/>
      </dsp:nvSpPr>
      <dsp:spPr>
        <a:xfrm>
          <a:off x="1807679" y="2241176"/>
          <a:ext cx="2349982" cy="40855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700" kern="1200" dirty="0"/>
            <a:t>Εικόνες-ήχος</a:t>
          </a:r>
          <a:endParaRPr lang="en-GB" sz="1700" kern="1200" dirty="0"/>
        </a:p>
      </dsp:txBody>
      <dsp:txXfrm>
        <a:off x="1827623" y="2261120"/>
        <a:ext cx="2310094" cy="368670"/>
      </dsp:txXfrm>
    </dsp:sp>
    <dsp:sp modelId="{75042257-D1D6-4EF8-B25C-A67F9CBA43CE}">
      <dsp:nvSpPr>
        <dsp:cNvPr id="0" name=""/>
        <dsp:cNvSpPr/>
      </dsp:nvSpPr>
      <dsp:spPr>
        <a:xfrm>
          <a:off x="1807679" y="2700804"/>
          <a:ext cx="2349982" cy="40855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700" kern="1200"/>
            <a:t>Ανάγνωση</a:t>
          </a:r>
          <a:endParaRPr lang="en-GB" sz="1700" kern="1200" dirty="0"/>
        </a:p>
      </dsp:txBody>
      <dsp:txXfrm>
        <a:off x="1827623" y="2720748"/>
        <a:ext cx="2310094" cy="368670"/>
      </dsp:txXfrm>
    </dsp:sp>
    <dsp:sp modelId="{C8FA79EB-8D33-4646-A181-C1E52FC8BCEB}">
      <dsp:nvSpPr>
        <dsp:cNvPr id="0" name=""/>
        <dsp:cNvSpPr/>
      </dsp:nvSpPr>
      <dsp:spPr>
        <a:xfrm>
          <a:off x="1807679" y="3160431"/>
          <a:ext cx="2349982" cy="40855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700" kern="1200" dirty="0"/>
            <a:t>Διαλέξεις</a:t>
          </a:r>
          <a:endParaRPr lang="en-GB" sz="1700" kern="1200" dirty="0"/>
        </a:p>
      </dsp:txBody>
      <dsp:txXfrm>
        <a:off x="1827623" y="3180375"/>
        <a:ext cx="2310094" cy="368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A381A-8858-48CE-AEB9-F44F9B3B2113}">
      <dsp:nvSpPr>
        <dsp:cNvPr id="0" name=""/>
        <dsp:cNvSpPr/>
      </dsp:nvSpPr>
      <dsp:spPr>
        <a:xfrm>
          <a:off x="3632370" y="99371"/>
          <a:ext cx="1575298" cy="1575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800" kern="1200" dirty="0"/>
            <a:t>Εμπειρία</a:t>
          </a:r>
          <a:endParaRPr lang="en-US" sz="1800" kern="1200" dirty="0"/>
        </a:p>
      </dsp:txBody>
      <dsp:txXfrm>
        <a:off x="3632370" y="99371"/>
        <a:ext cx="1575298" cy="1575298"/>
      </dsp:txXfrm>
    </dsp:sp>
    <dsp:sp modelId="{78DCB60B-B6FF-4D6B-935A-B4AA75F453E6}">
      <dsp:nvSpPr>
        <dsp:cNvPr id="0" name=""/>
        <dsp:cNvSpPr/>
      </dsp:nvSpPr>
      <dsp:spPr>
        <a:xfrm>
          <a:off x="851719" y="-887"/>
          <a:ext cx="4456209" cy="4456209"/>
        </a:xfrm>
        <a:prstGeom prst="circularArrow">
          <a:avLst>
            <a:gd name="adj1" fmla="val 6893"/>
            <a:gd name="adj2" fmla="val 464662"/>
            <a:gd name="adj3" fmla="val 552317"/>
            <a:gd name="adj4" fmla="val 20583020"/>
            <a:gd name="adj5" fmla="val 804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DA0E3-2CAF-4FEC-B6B3-129B007B0C3D}">
      <dsp:nvSpPr>
        <dsp:cNvPr id="0" name=""/>
        <dsp:cNvSpPr/>
      </dsp:nvSpPr>
      <dsp:spPr>
        <a:xfrm>
          <a:off x="3462947" y="2779763"/>
          <a:ext cx="1914145" cy="1575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800" kern="1200" dirty="0"/>
            <a:t>Παρατήρηση</a:t>
          </a:r>
          <a:endParaRPr lang="en-US" sz="1800" kern="1200" dirty="0"/>
        </a:p>
      </dsp:txBody>
      <dsp:txXfrm>
        <a:off x="3462947" y="2779763"/>
        <a:ext cx="1914145" cy="1575298"/>
      </dsp:txXfrm>
    </dsp:sp>
    <dsp:sp modelId="{725E9E28-4C7B-498F-87EB-685B18B35919}">
      <dsp:nvSpPr>
        <dsp:cNvPr id="0" name=""/>
        <dsp:cNvSpPr/>
      </dsp:nvSpPr>
      <dsp:spPr>
        <a:xfrm>
          <a:off x="851719" y="-887"/>
          <a:ext cx="4456209" cy="4456209"/>
        </a:xfrm>
        <a:prstGeom prst="circularArrow">
          <a:avLst>
            <a:gd name="adj1" fmla="val 6893"/>
            <a:gd name="adj2" fmla="val 464662"/>
            <a:gd name="adj3" fmla="val 5214993"/>
            <a:gd name="adj4" fmla="val 4700268"/>
            <a:gd name="adj5" fmla="val 804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FF76C-C5AB-449F-A223-F573E1B4D8A2}">
      <dsp:nvSpPr>
        <dsp:cNvPr id="0" name=""/>
        <dsp:cNvSpPr/>
      </dsp:nvSpPr>
      <dsp:spPr>
        <a:xfrm>
          <a:off x="553444" y="2779763"/>
          <a:ext cx="2372368" cy="1575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800" kern="1200" dirty="0"/>
            <a:t>Κατηγοριοποίηση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800" kern="1200" dirty="0"/>
            <a:t>εννοιοποίηση</a:t>
          </a:r>
          <a:endParaRPr lang="en-US" sz="1800" kern="1200" dirty="0"/>
        </a:p>
      </dsp:txBody>
      <dsp:txXfrm>
        <a:off x="553444" y="2779763"/>
        <a:ext cx="2372368" cy="1575298"/>
      </dsp:txXfrm>
    </dsp:sp>
    <dsp:sp modelId="{FDD79E2C-E392-4849-80AF-6D7AE14B9675}">
      <dsp:nvSpPr>
        <dsp:cNvPr id="0" name=""/>
        <dsp:cNvSpPr/>
      </dsp:nvSpPr>
      <dsp:spPr>
        <a:xfrm>
          <a:off x="851719" y="-887"/>
          <a:ext cx="4456209" cy="4456209"/>
        </a:xfrm>
        <a:prstGeom prst="circularArrow">
          <a:avLst>
            <a:gd name="adj1" fmla="val 6893"/>
            <a:gd name="adj2" fmla="val 464662"/>
            <a:gd name="adj3" fmla="val 11352317"/>
            <a:gd name="adj4" fmla="val 9783020"/>
            <a:gd name="adj5" fmla="val 804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50D9D-6926-44CA-8E07-4BEF362C3614}">
      <dsp:nvSpPr>
        <dsp:cNvPr id="0" name=""/>
        <dsp:cNvSpPr/>
      </dsp:nvSpPr>
      <dsp:spPr>
        <a:xfrm>
          <a:off x="629444" y="99371"/>
          <a:ext cx="2220368" cy="1575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l-GR" sz="1800" kern="1200" dirty="0"/>
            <a:t>Πειραματισμός</a:t>
          </a:r>
          <a:endParaRPr lang="en-US" sz="1800" kern="1200" dirty="0"/>
        </a:p>
      </dsp:txBody>
      <dsp:txXfrm>
        <a:off x="629444" y="99371"/>
        <a:ext cx="2220368" cy="1575298"/>
      </dsp:txXfrm>
    </dsp:sp>
    <dsp:sp modelId="{D118841D-BA9C-46CC-93D0-5FA11D871B2F}">
      <dsp:nvSpPr>
        <dsp:cNvPr id="0" name=""/>
        <dsp:cNvSpPr/>
      </dsp:nvSpPr>
      <dsp:spPr>
        <a:xfrm>
          <a:off x="851719" y="-887"/>
          <a:ext cx="4456209" cy="4456209"/>
        </a:xfrm>
        <a:prstGeom prst="circularArrow">
          <a:avLst>
            <a:gd name="adj1" fmla="val 6893"/>
            <a:gd name="adj2" fmla="val 464662"/>
            <a:gd name="adj3" fmla="val 16752317"/>
            <a:gd name="adj4" fmla="val 15781773"/>
            <a:gd name="adj5" fmla="val 804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erasmus+logo.png"/>
          <p:cNvPicPr>
            <a:picLocks noChangeAspect="1"/>
          </p:cNvPicPr>
          <p:nvPr userDrawn="1"/>
        </p:nvPicPr>
        <p:blipFill>
          <a:blip r:embed="rId2"/>
          <a:srcRect r="11685"/>
          <a:stretch>
            <a:fillRect/>
          </a:stretch>
        </p:blipFill>
        <p:spPr>
          <a:xfrm>
            <a:off x="9888415" y="6322507"/>
            <a:ext cx="2303585" cy="53549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0042" y="5504624"/>
            <a:ext cx="1715193" cy="44785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9" name="Picture 8" descr="erasmus+logo.png"/>
          <p:cNvPicPr>
            <a:picLocks noChangeAspect="1"/>
          </p:cNvPicPr>
          <p:nvPr userDrawn="1"/>
        </p:nvPicPr>
        <p:blipFill>
          <a:blip r:embed="rId2"/>
          <a:srcRect r="15236"/>
          <a:stretch>
            <a:fillRect/>
          </a:stretch>
        </p:blipFill>
        <p:spPr>
          <a:xfrm>
            <a:off x="9467850" y="6198217"/>
            <a:ext cx="2724150" cy="65978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2237" y="256278"/>
            <a:ext cx="1259763" cy="32893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rpyCDKuyFI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rpyCDKuyFI" TargetMode="External"/><Relationship Id="rId4" Type="http://schemas.openxmlformats.org/officeDocument/2006/relationships/image" Target="../media/image15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4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0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://projectalien.eu/" TargetMode="External"/><Relationship Id="rId2" Type="http://schemas.openxmlformats.org/officeDocument/2006/relationships/hyperlink" Target="http://heraproject.eu/" TargetMode="Externa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hyperlink" Target="http://ictinov-project.eu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png"/><Relationship Id="rId4" Type="http://schemas.openxmlformats.org/officeDocument/2006/relationships/image" Target="../media/image58.jpe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hyperlink" Target="http://ctll.e-ce.uth.gr/" TargetMode="Externa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6.png"/><Relationship Id="rId4" Type="http://schemas.openxmlformats.org/officeDocument/2006/relationships/hyperlink" Target="http://coding4girls.eu/" TargetMode="Externa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hyperlink" Target="http://leapproject.eu/" TargetMode="Externa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hyperlink" Target="http://leapproject.eu/" TargetMode="Externa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hyperlink" Target="http://leapproject.eu/" TargetMode="Externa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hyperlink" Target="http://www.languagegames.eu/" TargetMode="Externa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960137"/>
            <a:ext cx="8229600" cy="1463040"/>
          </a:xfrm>
        </p:spPr>
        <p:txBody>
          <a:bodyPr/>
          <a:lstStyle/>
          <a:p>
            <a:r>
              <a:rPr lang="el-GR" dirty="0"/>
              <a:t>Προβληματοκεντρικη μαθηση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6207368"/>
            <a:ext cx="6348046" cy="650631"/>
          </a:xfrm>
        </p:spPr>
        <p:txBody>
          <a:bodyPr>
            <a:normAutofit/>
          </a:bodyPr>
          <a:lstStyle/>
          <a:p>
            <a:pPr algn="r"/>
            <a:r>
              <a:rPr lang="el-GR" sz="2400" dirty="0"/>
              <a:t>3</a:t>
            </a:r>
            <a:r>
              <a:rPr lang="en-GB" sz="2400" dirty="0"/>
              <a:t>/</a:t>
            </a:r>
            <a:r>
              <a:rPr lang="el-GR" sz="2400" dirty="0"/>
              <a:t>11</a:t>
            </a:r>
            <a:r>
              <a:rPr lang="en-GB" sz="2400" dirty="0"/>
              <a:t>/202</a:t>
            </a:r>
            <a:r>
              <a:rPr lang="el-GR" sz="2400" dirty="0"/>
              <a:t>1</a:t>
            </a:r>
            <a:r>
              <a:rPr lang="en-GB" sz="2400" dirty="0"/>
              <a:t> </a:t>
            </a:r>
            <a:r>
              <a:rPr lang="el-GR" sz="2400" dirty="0"/>
              <a:t>Τεχνολογίες Εκπαίδευσης</a:t>
            </a:r>
            <a:endParaRPr lang="en-US" sz="2400" dirty="0"/>
          </a:p>
        </p:txBody>
      </p:sp>
      <p:pic>
        <p:nvPicPr>
          <p:cNvPr id="6" name="Picture 5" descr="erasmus+logo.png"/>
          <p:cNvPicPr>
            <a:picLocks noChangeAspect="1"/>
          </p:cNvPicPr>
          <p:nvPr/>
        </p:nvPicPr>
        <p:blipFill>
          <a:blip r:embed="rId2"/>
          <a:srcRect r="11685"/>
          <a:stretch>
            <a:fillRect/>
          </a:stretch>
        </p:blipFill>
        <p:spPr>
          <a:xfrm>
            <a:off x="9888415" y="6322507"/>
            <a:ext cx="2303585" cy="53549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70357" cy="457474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870357" y="0"/>
            <a:ext cx="5321643" cy="45884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163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Προβληματοκεντρικη μαθηση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084832"/>
            <a:ext cx="11167872" cy="4478215"/>
          </a:xfrm>
        </p:spPr>
        <p:txBody>
          <a:bodyPr>
            <a:normAutofit fontScale="92500" lnSpcReduction="20000"/>
          </a:bodyPr>
          <a:lstStyle/>
          <a:p>
            <a:r>
              <a:rPr lang="el-GR" dirty="0"/>
              <a:t>Βασίζεται στην επίλυση προβλημάτων, την </a:t>
            </a:r>
            <a:r>
              <a:rPr lang="el-GR" dirty="0">
                <a:solidFill>
                  <a:srgbClr val="0070C0"/>
                </a:solidFill>
              </a:rPr>
              <a:t>πιο ανεπτυγμένη ικανότητα του εγκεφάλου</a:t>
            </a:r>
          </a:p>
          <a:p>
            <a:endParaRPr lang="en-GB" dirty="0"/>
          </a:p>
          <a:p>
            <a:r>
              <a:rPr lang="el-GR" dirty="0"/>
              <a:t>Οι μαθητές </a:t>
            </a:r>
            <a:r>
              <a:rPr lang="el-GR" dirty="0">
                <a:solidFill>
                  <a:srgbClr val="0070C0"/>
                </a:solidFill>
              </a:rPr>
              <a:t>χτίζουν γνώση λύνοντας ένα συγκεκριμένο πρόβλημα – σύνθετο ή απλό σενάριο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Ανοιχτά προβλήματα </a:t>
            </a:r>
            <a:r>
              <a:rPr lang="el-GR" dirty="0"/>
              <a:t>εμπνευσμένα</a:t>
            </a:r>
            <a:r>
              <a:rPr lang="el-GR" dirty="0">
                <a:solidFill>
                  <a:srgbClr val="0070C0"/>
                </a:solidFill>
              </a:rPr>
              <a:t> από πραγματική ζωή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Στοχεύει σε σύνδεση με το περιεχόμενο </a:t>
            </a:r>
          </a:p>
          <a:p>
            <a:pPr marL="0" indent="0">
              <a:buNone/>
            </a:pPr>
            <a:endParaRPr lang="el-GR" dirty="0"/>
          </a:p>
          <a:p>
            <a:r>
              <a:rPr lang="el-GR" dirty="0"/>
              <a:t>Χρήση γνώσης που </a:t>
            </a:r>
            <a:r>
              <a:rPr lang="el-GR" dirty="0">
                <a:solidFill>
                  <a:srgbClr val="0070C0"/>
                </a:solidFill>
              </a:rPr>
              <a:t>προσομοιώνει μελλοντικούς ρόλους</a:t>
            </a:r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Δευτεροβάθμια </a:t>
            </a:r>
            <a:r>
              <a:rPr lang="el-GR" dirty="0"/>
              <a:t>και</a:t>
            </a:r>
            <a:r>
              <a:rPr lang="el-GR" dirty="0">
                <a:solidFill>
                  <a:srgbClr val="0070C0"/>
                </a:solidFill>
              </a:rPr>
              <a:t> τριτοβάθμια εκπαίδευση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5" name="Picture 4" descr="A group of people in a room&#10;&#10;Description automatically generated with low confidence">
            <a:extLst>
              <a:ext uri="{FF2B5EF4-FFF2-40B4-BE49-F238E27FC236}">
                <a16:creationId xmlns:a16="http://schemas.microsoft.com/office/drawing/2014/main" id="{1AED8B27-9A27-4BB3-BE14-80931324E5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0249" y="3144187"/>
            <a:ext cx="4951751" cy="371381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Περα απο τη βασικη γνωση</a:t>
            </a:r>
            <a:br>
              <a:rPr lang="el-GR" dirty="0"/>
            </a:br>
            <a:r>
              <a:rPr lang="el-GR" dirty="0"/>
              <a:t>Εγκαρσιεσ δεξιοτητεΣ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572000"/>
          </a:xfrm>
        </p:spPr>
        <p:txBody>
          <a:bodyPr>
            <a:normAutofit/>
          </a:bodyPr>
          <a:lstStyle/>
          <a:p>
            <a:r>
              <a:rPr lang="el-GR" dirty="0"/>
              <a:t>Προωθεί τη </a:t>
            </a:r>
            <a:r>
              <a:rPr lang="el-GR" dirty="0">
                <a:solidFill>
                  <a:srgbClr val="0070C0"/>
                </a:solidFill>
              </a:rPr>
              <a:t>δημιουργικότητα και κριτική σκέψη </a:t>
            </a:r>
            <a:r>
              <a:rPr lang="el-GR" dirty="0"/>
              <a:t>(</a:t>
            </a:r>
            <a:r>
              <a:rPr lang="en-US" dirty="0" err="1"/>
              <a:t>Killroy</a:t>
            </a:r>
            <a:r>
              <a:rPr lang="en-US" dirty="0"/>
              <a:t>, 2004)</a:t>
            </a:r>
            <a:endParaRPr lang="el-GR" dirty="0"/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Διερεύνηση </a:t>
            </a:r>
            <a:r>
              <a:rPr lang="el-GR" dirty="0"/>
              <a:t>που προωθεί την </a:t>
            </a:r>
            <a:r>
              <a:rPr lang="el-GR" dirty="0">
                <a:solidFill>
                  <a:srgbClr val="0070C0"/>
                </a:solidFill>
              </a:rPr>
              <a:t>ανεξαρτησία</a:t>
            </a:r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Αξιολόγηση πληροφορίας </a:t>
            </a:r>
            <a:r>
              <a:rPr lang="el-GR" dirty="0"/>
              <a:t>από διαφορετικές πηγές</a:t>
            </a:r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 Συνεργασία και επικοινωνία </a:t>
            </a:r>
            <a:r>
              <a:rPr lang="el-GR" dirty="0"/>
              <a:t>σε ομάδες</a:t>
            </a:r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Συζήτηση και αιτιολόγηση λύσεων </a:t>
            </a:r>
            <a:r>
              <a:rPr lang="el-GR" dirty="0"/>
              <a:t>(</a:t>
            </a:r>
            <a:r>
              <a:rPr lang="en-US" dirty="0" err="1"/>
              <a:t>Awang</a:t>
            </a:r>
            <a:r>
              <a:rPr lang="en-US" dirty="0"/>
              <a:t> &amp; </a:t>
            </a:r>
            <a:r>
              <a:rPr lang="en-US" dirty="0" err="1"/>
              <a:t>Rambly</a:t>
            </a:r>
            <a:r>
              <a:rPr lang="en-US" dirty="0"/>
              <a:t>, 2008)</a:t>
            </a:r>
          </a:p>
          <a:p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8057" y="2230650"/>
            <a:ext cx="3243944" cy="232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52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585216"/>
            <a:ext cx="11167873" cy="1499616"/>
          </a:xfrm>
        </p:spPr>
        <p:txBody>
          <a:bodyPr/>
          <a:lstStyle/>
          <a:p>
            <a:r>
              <a:rPr lang="el-GR" dirty="0"/>
              <a:t>Αντιθετα με την παραδοσιακη εκπαιδευση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7192409" cy="4572000"/>
          </a:xfrm>
        </p:spPr>
        <p:txBody>
          <a:bodyPr>
            <a:normAutofit fontScale="92500"/>
          </a:bodyPr>
          <a:lstStyle/>
          <a:p>
            <a:r>
              <a:rPr lang="el-GR" dirty="0"/>
              <a:t>Ο καθηγητής «</a:t>
            </a:r>
            <a:r>
              <a:rPr lang="el-GR" dirty="0">
                <a:solidFill>
                  <a:srgbClr val="0070C0"/>
                </a:solidFill>
              </a:rPr>
              <a:t>μεταδίδει</a:t>
            </a:r>
            <a:r>
              <a:rPr lang="el-GR" dirty="0"/>
              <a:t>» πληροφορία</a:t>
            </a:r>
          </a:p>
          <a:p>
            <a:endParaRPr lang="el-GR" dirty="0"/>
          </a:p>
          <a:p>
            <a:r>
              <a:rPr lang="el-GR" dirty="0"/>
              <a:t>Οι μαθητές παθητική συμμετοχή</a:t>
            </a:r>
            <a:r>
              <a:rPr lang="en-US" dirty="0"/>
              <a:t>:</a:t>
            </a:r>
            <a:r>
              <a:rPr lang="el-GR" dirty="0"/>
              <a:t> </a:t>
            </a:r>
            <a:r>
              <a:rPr lang="el-GR" dirty="0">
                <a:solidFill>
                  <a:srgbClr val="0070C0"/>
                </a:solidFill>
              </a:rPr>
              <a:t>αποστηθίζουν, επαναλαμβάνουν</a:t>
            </a:r>
          </a:p>
          <a:p>
            <a:endParaRPr lang="el-GR" dirty="0"/>
          </a:p>
          <a:p>
            <a:r>
              <a:rPr lang="el-GR" dirty="0"/>
              <a:t>Η </a:t>
            </a:r>
            <a:r>
              <a:rPr lang="el-GR" dirty="0">
                <a:solidFill>
                  <a:srgbClr val="0070C0"/>
                </a:solidFill>
              </a:rPr>
              <a:t>διαμόρφωση της τάξης </a:t>
            </a:r>
            <a:r>
              <a:rPr lang="el-GR" dirty="0"/>
              <a:t>δείχνει τον ρόλο του διδάσκοντα </a:t>
            </a:r>
          </a:p>
          <a:p>
            <a:endParaRPr lang="el-GR" dirty="0"/>
          </a:p>
          <a:p>
            <a:r>
              <a:rPr lang="el-GR" dirty="0">
                <a:latin typeface="Calibri" pitchFamily="34" charset="0"/>
                <a:cs typeface="Calibri" pitchFamily="34" charset="0"/>
              </a:rPr>
              <a:t>Ερεθίσματα</a:t>
            </a:r>
          </a:p>
          <a:p>
            <a:r>
              <a:rPr lang="en-US" dirty="0">
                <a:latin typeface="Calibri" pitchFamily="34" charset="0"/>
                <a:cs typeface="Calibri" pitchFamily="34" charset="0"/>
              </a:rPr>
              <a:t>E</a:t>
            </a:r>
            <a:r>
              <a:rPr lang="el-GR" dirty="0">
                <a:latin typeface="Calibri" pitchFamily="34" charset="0"/>
                <a:cs typeface="Calibri" pitchFamily="34" charset="0"/>
              </a:rPr>
              <a:t>ξάσκηση στη βραχυπρόθεσμη μνήμη</a:t>
            </a:r>
          </a:p>
          <a:p>
            <a:r>
              <a:rPr lang="el-GR" dirty="0">
                <a:latin typeface="Calibri" pitchFamily="34" charset="0"/>
                <a:cs typeface="Calibri" pitchFamily="34" charset="0"/>
              </a:rPr>
              <a:t>Κατηγοριοποίηση για μεταφορά στη</a:t>
            </a:r>
            <a:r>
              <a:rPr lang="en-GB" dirty="0">
                <a:latin typeface="Calibri" pitchFamily="34" charset="0"/>
                <a:cs typeface="Calibri" pitchFamily="34" charset="0"/>
              </a:rPr>
              <a:t> </a:t>
            </a:r>
            <a:r>
              <a:rPr lang="el-GR" dirty="0">
                <a:latin typeface="Calibri" pitchFamily="34" charset="0"/>
                <a:cs typeface="Calibri" pitchFamily="34" charset="0"/>
              </a:rPr>
              <a:t>μακροπρόθεσμη </a:t>
            </a:r>
          </a:p>
          <a:p>
            <a:r>
              <a:rPr lang="el-GR" dirty="0">
                <a:latin typeface="Calibri" pitchFamily="34" charset="0"/>
                <a:cs typeface="Calibri" pitchFamily="34" charset="0"/>
              </a:rPr>
              <a:t>Ανάκληση από μακροπρόθεσμη</a:t>
            </a:r>
            <a:endParaRPr lang="en-US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7545" t="23465" r="40780" b="12153"/>
          <a:stretch>
            <a:fillRect/>
          </a:stretch>
        </p:blipFill>
        <p:spPr bwMode="auto">
          <a:xfrm>
            <a:off x="7394697" y="3672591"/>
            <a:ext cx="4797303" cy="3185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5E2DC-9D40-41B5-BAD9-2A3AD3B69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/>
              <a:t>Διαρυθμιση ταξησ</a:t>
            </a:r>
            <a:endParaRPr lang="el-GR" dirty="0"/>
          </a:p>
        </p:txBody>
      </p:sp>
      <p:pic>
        <p:nvPicPr>
          <p:cNvPr id="5" name="Content Placeholder 4" descr="A group of people sitting at tables with laptops&#10;&#10;Description automatically generated with medium confidence">
            <a:extLst>
              <a:ext uri="{FF2B5EF4-FFF2-40B4-BE49-F238E27FC236}">
                <a16:creationId xmlns:a16="http://schemas.microsoft.com/office/drawing/2014/main" id="{F12204E6-BF4F-4DF0-ABD9-64001DF15C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8554" y="1918010"/>
            <a:ext cx="6691439" cy="5018580"/>
          </a:xfrm>
        </p:spPr>
      </p:pic>
    </p:spTree>
    <p:extLst>
      <p:ext uri="{BB962C8B-B14F-4D97-AF65-F5344CB8AC3E}">
        <p14:creationId xmlns:p14="http://schemas.microsoft.com/office/powerpoint/2010/main" val="2083647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975035" y="5794513"/>
            <a:ext cx="3216965" cy="10634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Απο που ξεκινησε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1167872" cy="45720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l-GR" sz="2800" dirty="0">
                <a:solidFill>
                  <a:srgbClr val="0070C0"/>
                </a:solidFill>
              </a:rPr>
              <a:t>Ιατρική</a:t>
            </a:r>
            <a:r>
              <a:rPr lang="el-GR" sz="2800" dirty="0"/>
              <a:t>, 1960, </a:t>
            </a:r>
            <a:r>
              <a:rPr lang="en-GB" sz="2800" dirty="0"/>
              <a:t>McMaster University, Hamilton (1960)</a:t>
            </a:r>
            <a:endParaRPr lang="el-GR" sz="2800" dirty="0"/>
          </a:p>
          <a:p>
            <a:endParaRPr lang="el-GR" sz="2800" dirty="0"/>
          </a:p>
          <a:p>
            <a:pPr>
              <a:buNone/>
            </a:pPr>
            <a:r>
              <a:rPr lang="el-GR" sz="2800" dirty="0"/>
              <a:t>Ο όγκος της πληροφορίας στα 3 πρώτα έτη </a:t>
            </a:r>
            <a:r>
              <a:rPr lang="el-GR" sz="2800" dirty="0">
                <a:solidFill>
                  <a:srgbClr val="0070C0"/>
                </a:solidFill>
              </a:rPr>
              <a:t>δεν σχετίζονταν με την άσκηση της κλινικής ιατρικής </a:t>
            </a:r>
          </a:p>
          <a:p>
            <a:pPr>
              <a:buNone/>
            </a:pPr>
            <a:endParaRPr lang="el-GR" sz="2800" dirty="0"/>
          </a:p>
          <a:p>
            <a:pPr>
              <a:buNone/>
            </a:pPr>
            <a:r>
              <a:rPr lang="el-GR" sz="2800" dirty="0"/>
              <a:t>Νέο πρόγραμμα όπου οι φοιτητές μπορούσαν να δουν την </a:t>
            </a:r>
            <a:r>
              <a:rPr lang="el-GR" sz="2800" dirty="0">
                <a:solidFill>
                  <a:srgbClr val="0070C0"/>
                </a:solidFill>
              </a:rPr>
              <a:t>πρακτική εφαρμογή της νέας γνώσης</a:t>
            </a:r>
          </a:p>
          <a:p>
            <a:pPr>
              <a:buNone/>
            </a:pPr>
            <a:endParaRPr lang="el-GR" sz="2800" dirty="0"/>
          </a:p>
          <a:p>
            <a:pPr>
              <a:buNone/>
            </a:pPr>
            <a:r>
              <a:rPr lang="el-GR" sz="2800" dirty="0"/>
              <a:t>Και τη χρήση της  σε </a:t>
            </a:r>
            <a:r>
              <a:rPr lang="el-GR" sz="2800" dirty="0">
                <a:solidFill>
                  <a:srgbClr val="0070C0"/>
                </a:solidFill>
              </a:rPr>
              <a:t>συγκεκριμμένους ρόλους στο μέλλον</a:t>
            </a:r>
          </a:p>
          <a:p>
            <a:pPr>
              <a:buNone/>
            </a:pPr>
            <a:endParaRPr lang="el-GR" sz="2800" dirty="0"/>
          </a:p>
          <a:p>
            <a:pPr>
              <a:buNone/>
            </a:pPr>
            <a:r>
              <a:rPr lang="el-GR" sz="2800" dirty="0"/>
              <a:t>Πραγματικές περιπτώσεις ασθενών, προωθούν εφαρμογή γνώσης κλινική ιατρική</a:t>
            </a:r>
            <a:endParaRPr lang="en-US" sz="2800" dirty="0"/>
          </a:p>
          <a:p>
            <a:pPr>
              <a:buNone/>
            </a:pPr>
            <a:endParaRPr lang="el-GR" sz="2800" dirty="0"/>
          </a:p>
          <a:p>
            <a:pPr>
              <a:buNone/>
            </a:pPr>
            <a:r>
              <a:rPr lang="el-GR" sz="2800" dirty="0"/>
              <a:t>80% των ιατρικών σχολών στην Αμερική την εφαρμόζουν</a:t>
            </a:r>
            <a:endParaRPr lang="el-GR" sz="2800" dirty="0">
              <a:solidFill>
                <a:srgbClr val="0070C0"/>
              </a:solidFill>
            </a:endParaRPr>
          </a:p>
          <a:p>
            <a:endParaRPr lang="el-GR" sz="2800" dirty="0"/>
          </a:p>
          <a:p>
            <a:endParaRPr lang="el-GR" sz="2800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975035" y="5794513"/>
            <a:ext cx="3216965" cy="10634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Που </a:t>
            </a:r>
            <a:r>
              <a:rPr lang="el-GR" dirty="0" err="1"/>
              <a:t>εφαρμοζεται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1167872" cy="45720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l-GR" sz="2800" dirty="0">
                <a:solidFill>
                  <a:srgbClr val="0070C0"/>
                </a:solidFill>
              </a:rPr>
              <a:t>Επιστήμες, μαθηματικά (</a:t>
            </a:r>
            <a:r>
              <a:rPr lang="en-US" sz="2800" dirty="0">
                <a:solidFill>
                  <a:srgbClr val="0070C0"/>
                </a:solidFill>
              </a:rPr>
              <a:t>STEM)</a:t>
            </a:r>
            <a:endParaRPr lang="el-GR" sz="2800" dirty="0">
              <a:solidFill>
                <a:srgbClr val="0070C0"/>
              </a:solidFill>
            </a:endParaRPr>
          </a:p>
          <a:p>
            <a:pPr>
              <a:buNone/>
            </a:pPr>
            <a:endParaRPr lang="el-GR" sz="28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l-GR" sz="2800" dirty="0">
                <a:solidFill>
                  <a:srgbClr val="0070C0"/>
                </a:solidFill>
              </a:rPr>
              <a:t>Δικηγορία</a:t>
            </a:r>
          </a:p>
          <a:p>
            <a:pPr>
              <a:buNone/>
            </a:pPr>
            <a:endParaRPr lang="el-GR" sz="28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l-GR" sz="2800" dirty="0">
                <a:solidFill>
                  <a:srgbClr val="0070C0"/>
                </a:solidFill>
              </a:rPr>
              <a:t>Επιχειρηματικότητα</a:t>
            </a:r>
          </a:p>
          <a:p>
            <a:pPr>
              <a:buNone/>
            </a:pPr>
            <a:endParaRPr lang="el-GR" sz="28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l-GR" sz="2800" dirty="0">
                <a:solidFill>
                  <a:srgbClr val="0070C0"/>
                </a:solidFill>
              </a:rPr>
              <a:t>Κοινωνικές επιστήμες</a:t>
            </a:r>
          </a:p>
          <a:p>
            <a:pPr>
              <a:buNone/>
            </a:pPr>
            <a:endParaRPr lang="el-GR" sz="28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l-GR" sz="2800" dirty="0">
                <a:solidFill>
                  <a:srgbClr val="0070C0"/>
                </a:solidFill>
              </a:rPr>
              <a:t>Πολυτεχνείο</a:t>
            </a:r>
            <a:endParaRPr lang="el-GR" sz="2800" dirty="0"/>
          </a:p>
          <a:p>
            <a:endParaRPr lang="el-GR" sz="2800" dirty="0"/>
          </a:p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l="7855" t="23853" r="41297" b="12346"/>
          <a:stretch>
            <a:fillRect/>
          </a:stretch>
        </p:blipFill>
        <p:spPr bwMode="auto">
          <a:xfrm>
            <a:off x="7503458" y="2265219"/>
            <a:ext cx="4688541" cy="3135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25781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11167872" cy="1499616"/>
          </a:xfrm>
        </p:spPr>
        <p:txBody>
          <a:bodyPr/>
          <a:lstStyle/>
          <a:p>
            <a:r>
              <a:rPr lang="el-GR" dirty="0"/>
              <a:t>Συνδιαζεται με </a:t>
            </a:r>
            <a:br>
              <a:rPr lang="el-GR" dirty="0"/>
            </a:br>
            <a:r>
              <a:rPr lang="el-GR"/>
              <a:t>Προκλησεισ εκπαιδευσησ</a:t>
            </a:r>
            <a:r>
              <a:rPr lang="en-US"/>
              <a:t> - ET2020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1167872" cy="4572000"/>
          </a:xfrm>
        </p:spPr>
        <p:txBody>
          <a:bodyPr>
            <a:normAutofit fontScale="92500" lnSpcReduction="20000"/>
          </a:bodyPr>
          <a:lstStyle/>
          <a:p>
            <a:r>
              <a:rPr lang="el-GR" dirty="0">
                <a:solidFill>
                  <a:srgbClr val="0070C0"/>
                </a:solidFill>
              </a:rPr>
              <a:t>Σύνδεση μάθησης </a:t>
            </a:r>
            <a:r>
              <a:rPr lang="el-GR" dirty="0"/>
              <a:t>με την </a:t>
            </a:r>
            <a:r>
              <a:rPr lang="el-GR" dirty="0">
                <a:solidFill>
                  <a:srgbClr val="0070C0"/>
                </a:solidFill>
              </a:rPr>
              <a:t>πραγματική ζωή </a:t>
            </a:r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>
                <a:solidFill>
                  <a:srgbClr val="0070C0"/>
                </a:solidFill>
              </a:rPr>
              <a:t>Εναρμονισμός των δεξιοτήτων </a:t>
            </a:r>
            <a:r>
              <a:rPr lang="el-GR" dirty="0"/>
              <a:t>με τις ανάγκες της κοινωνίας και αγοράς εργασίας</a:t>
            </a:r>
          </a:p>
          <a:p>
            <a:pPr marL="0" indent="0">
              <a:buNone/>
            </a:pPr>
            <a:endParaRPr lang="el-GR" dirty="0"/>
          </a:p>
          <a:p>
            <a:r>
              <a:rPr lang="el-GR" dirty="0">
                <a:solidFill>
                  <a:srgbClr val="0070C0"/>
                </a:solidFill>
              </a:rPr>
              <a:t>Χτίσιμο ενεργών πολιτών</a:t>
            </a:r>
            <a:r>
              <a:rPr lang="el-GR" dirty="0"/>
              <a:t>, </a:t>
            </a:r>
            <a:r>
              <a:rPr lang="el-GR" dirty="0">
                <a:solidFill>
                  <a:srgbClr val="0070C0"/>
                </a:solidFill>
              </a:rPr>
              <a:t>ικανότητα επίλυσης προβλημάτων </a:t>
            </a:r>
            <a:r>
              <a:rPr lang="el-GR" dirty="0"/>
              <a:t>του 21</a:t>
            </a:r>
            <a:r>
              <a:rPr lang="el-GR" baseline="30000" dirty="0"/>
              <a:t>ου</a:t>
            </a:r>
            <a:r>
              <a:rPr lang="el-GR" dirty="0"/>
              <a:t> αιώνα</a:t>
            </a:r>
          </a:p>
          <a:p>
            <a:endParaRPr lang="el-GR" dirty="0"/>
          </a:p>
          <a:p>
            <a:r>
              <a:rPr lang="el-GR" dirty="0">
                <a:solidFill>
                  <a:srgbClr val="0070C0"/>
                </a:solidFill>
              </a:rPr>
              <a:t>Βασικές</a:t>
            </a:r>
            <a:r>
              <a:rPr lang="el-GR" dirty="0"/>
              <a:t> και </a:t>
            </a:r>
            <a:r>
              <a:rPr lang="el-GR" dirty="0">
                <a:solidFill>
                  <a:srgbClr val="0070C0"/>
                </a:solidFill>
              </a:rPr>
              <a:t>ήπιες</a:t>
            </a:r>
            <a:r>
              <a:rPr lang="el-GR" dirty="0"/>
              <a:t> δεξιότητες </a:t>
            </a:r>
          </a:p>
          <a:p>
            <a:pPr lvl="1"/>
            <a:r>
              <a:rPr lang="el-GR" sz="2200" dirty="0"/>
              <a:t>Καλές επιδόσεις σε </a:t>
            </a:r>
            <a:r>
              <a:rPr lang="el-GR" sz="2200" dirty="0">
                <a:solidFill>
                  <a:srgbClr val="0070C0"/>
                </a:solidFill>
              </a:rPr>
              <a:t>γλώσσες, μαθηματικά, και επιστήμες σε ηλικία </a:t>
            </a:r>
            <a:r>
              <a:rPr lang="el-GR" sz="2200" dirty="0"/>
              <a:t>15 ετών</a:t>
            </a:r>
          </a:p>
          <a:p>
            <a:pPr lvl="1"/>
            <a:r>
              <a:rPr lang="el-GR" sz="2200" dirty="0"/>
              <a:t>Προώθηση της </a:t>
            </a:r>
            <a:r>
              <a:rPr lang="el-GR" sz="2200" dirty="0">
                <a:solidFill>
                  <a:srgbClr val="0070C0"/>
                </a:solidFill>
              </a:rPr>
              <a:t>δημιουργικής, επιχειρηματικής, και καινοτόμου σκέψης</a:t>
            </a:r>
          </a:p>
          <a:p>
            <a:endParaRPr lang="el-GR" dirty="0"/>
          </a:p>
          <a:p>
            <a:r>
              <a:rPr lang="el-GR" dirty="0"/>
              <a:t>Ανοιχτές, </a:t>
            </a:r>
            <a:r>
              <a:rPr lang="el-GR" dirty="0">
                <a:solidFill>
                  <a:srgbClr val="0070C0"/>
                </a:solidFill>
              </a:rPr>
              <a:t>καινοτόμες πρακτικές στην ψηφιακή εποχή</a:t>
            </a:r>
          </a:p>
          <a:p>
            <a:pPr lvl="1"/>
            <a:r>
              <a:rPr lang="el-GR" sz="2200" dirty="0"/>
              <a:t>Για την </a:t>
            </a:r>
            <a:r>
              <a:rPr lang="el-GR" sz="2200" dirty="0">
                <a:solidFill>
                  <a:srgbClr val="0070C0"/>
                </a:solidFill>
              </a:rPr>
              <a:t>ψηφιακά εγγράμματη </a:t>
            </a:r>
            <a:r>
              <a:rPr lang="el-GR" sz="2200" dirty="0"/>
              <a:t>νέα γενιά</a:t>
            </a:r>
          </a:p>
          <a:p>
            <a:endParaRPr lang="el-GR" sz="2400" dirty="0"/>
          </a:p>
          <a:p>
            <a:endParaRPr lang="el-GR" dirty="0"/>
          </a:p>
          <a:p>
            <a:pPr marL="0" indent="0">
              <a:buNone/>
            </a:pPr>
            <a:endParaRPr lang="el-GR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960137"/>
            <a:ext cx="8229600" cy="1463040"/>
          </a:xfrm>
        </p:spPr>
        <p:txBody>
          <a:bodyPr/>
          <a:lstStyle/>
          <a:p>
            <a:r>
              <a:rPr lang="el-GR" dirty="0" err="1"/>
              <a:t>Εφαρμογη</a:t>
            </a:r>
            <a:endParaRPr lang="en-US" dirty="0"/>
          </a:p>
        </p:txBody>
      </p:sp>
      <p:pic>
        <p:nvPicPr>
          <p:cNvPr id="6" name="Picture 5" descr="erasmus+logo.png"/>
          <p:cNvPicPr>
            <a:picLocks noChangeAspect="1"/>
          </p:cNvPicPr>
          <p:nvPr/>
        </p:nvPicPr>
        <p:blipFill>
          <a:blip r:embed="rId2"/>
          <a:srcRect r="11685"/>
          <a:stretch>
            <a:fillRect/>
          </a:stretch>
        </p:blipFill>
        <p:spPr>
          <a:xfrm>
            <a:off x="9888415" y="6322507"/>
            <a:ext cx="2303585" cy="535493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 l="17299" t="28175" r="4449" b="16552"/>
          <a:stretch>
            <a:fillRect/>
          </a:stretch>
        </p:blipFill>
        <p:spPr bwMode="auto">
          <a:xfrm>
            <a:off x="0" y="0"/>
            <a:ext cx="12192000" cy="4589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86539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Βηματα και δραστηριοτητεσ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757521" y="2312276"/>
            <a:ext cx="4367679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tabLst/>
              <a:defRPr/>
            </a:pPr>
            <a:endParaRPr kumimoji="0" lang="el-GR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0479395" y="758158"/>
            <a:ext cx="5686727" cy="4177862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endParaRPr kumimoji="0" lang="el-GR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endParaRPr kumimoji="0" lang="el-GR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defRPr/>
            </a:pPr>
            <a:r>
              <a:rPr lang="el-GR" dirty="0">
                <a:solidFill>
                  <a:srgbClr val="0070C0"/>
                </a:solidFill>
              </a:rPr>
              <a:t>Τί γνωρίζουμε</a:t>
            </a:r>
          </a:p>
          <a:p>
            <a:pPr lvl="0">
              <a:defRPr/>
            </a:pPr>
            <a:endParaRPr lang="el-GR" dirty="0"/>
          </a:p>
          <a:p>
            <a:pPr lvl="0">
              <a:defRPr/>
            </a:pPr>
            <a:r>
              <a:rPr lang="el-GR" dirty="0">
                <a:solidFill>
                  <a:srgbClr val="0070C0"/>
                </a:solidFill>
              </a:rPr>
              <a:t>Τι πρέπει επιπλέον να γνωρίζουμε</a:t>
            </a:r>
          </a:p>
          <a:p>
            <a:pPr lvl="0">
              <a:defRPr/>
            </a:pPr>
            <a:endParaRPr lang="el-GR" dirty="0"/>
          </a:p>
          <a:p>
            <a:pPr lvl="0">
              <a:defRPr/>
            </a:pPr>
            <a:r>
              <a:rPr lang="el-GR" dirty="0">
                <a:solidFill>
                  <a:srgbClr val="0070C0"/>
                </a:solidFill>
              </a:rPr>
              <a:t>Πού θα βρούμε την απαραίτητη πληροφορία </a:t>
            </a:r>
            <a:r>
              <a:rPr lang="el-GR" dirty="0"/>
              <a:t>που θα οδηγήσει στη λύση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034670" y="5515021"/>
            <a:ext cx="3157330" cy="137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Βηματα και δραστηριοτητεσ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7" y="2286000"/>
            <a:ext cx="11081733" cy="4572000"/>
          </a:xfrm>
        </p:spPr>
        <p:txBody>
          <a:bodyPr>
            <a:normAutofit fontScale="70000" lnSpcReduction="20000"/>
          </a:bodyPr>
          <a:lstStyle/>
          <a:p>
            <a:r>
              <a:rPr lang="el-GR" sz="2400" dirty="0"/>
              <a:t>Ερευνούμε την περιοχή υπό συζήτηση πρώτα ανεξάρτητα, μετά </a:t>
            </a:r>
            <a:r>
              <a:rPr lang="el-GR" sz="2400" dirty="0">
                <a:solidFill>
                  <a:srgbClr val="0070C0"/>
                </a:solidFill>
              </a:rPr>
              <a:t>συνεργασία σε ομάδες </a:t>
            </a:r>
            <a:r>
              <a:rPr lang="el-GR" sz="2400" dirty="0"/>
              <a:t>με </a:t>
            </a:r>
            <a:r>
              <a:rPr lang="el-GR" sz="2400" dirty="0">
                <a:solidFill>
                  <a:srgbClr val="0070C0"/>
                </a:solidFill>
              </a:rPr>
              <a:t>καθοδήγηση διδάσκοντα</a:t>
            </a:r>
          </a:p>
          <a:p>
            <a:endParaRPr lang="en-US" sz="2400" dirty="0">
              <a:solidFill>
                <a:srgbClr val="0070C0"/>
              </a:solidFill>
            </a:endParaRPr>
          </a:p>
          <a:p>
            <a:r>
              <a:rPr lang="el-GR" sz="2400" dirty="0">
                <a:solidFill>
                  <a:srgbClr val="0070C0"/>
                </a:solidFill>
              </a:rPr>
              <a:t>Δηλώνουμε τι γνωρίζουμε</a:t>
            </a:r>
          </a:p>
          <a:p>
            <a:r>
              <a:rPr lang="el-GR" sz="2400" dirty="0">
                <a:solidFill>
                  <a:srgbClr val="0070C0"/>
                </a:solidFill>
              </a:rPr>
              <a:t>Δηλώνουμε το πρόβλημα ή τα προβλήματα προς επίλυση, δηλαδή το στόχο της μάθησης</a:t>
            </a:r>
          </a:p>
          <a:p>
            <a:pPr marL="0" indent="0">
              <a:buNone/>
            </a:pPr>
            <a:endParaRPr lang="en-US" sz="2400" dirty="0">
              <a:solidFill>
                <a:srgbClr val="0070C0"/>
              </a:solidFill>
            </a:endParaRPr>
          </a:p>
          <a:p>
            <a:r>
              <a:rPr lang="el-GR" sz="2400" dirty="0">
                <a:solidFill>
                  <a:srgbClr val="0070C0"/>
                </a:solidFill>
              </a:rPr>
              <a:t>Εισάγουμε υποθέσεις</a:t>
            </a:r>
          </a:p>
          <a:p>
            <a:endParaRPr lang="el-GR" sz="2400" dirty="0"/>
          </a:p>
          <a:p>
            <a:r>
              <a:rPr lang="el-GR" sz="2400" dirty="0">
                <a:solidFill>
                  <a:srgbClr val="0070C0"/>
                </a:solidFill>
              </a:rPr>
              <a:t>Καταιγισμός ιδεών </a:t>
            </a:r>
            <a:r>
              <a:rPr lang="el-GR" sz="2400" dirty="0"/>
              <a:t>- </a:t>
            </a:r>
            <a:r>
              <a:rPr lang="en-GB" sz="2400" dirty="0"/>
              <a:t>brainstorming</a:t>
            </a:r>
          </a:p>
          <a:p>
            <a:pPr>
              <a:buNone/>
            </a:pPr>
            <a:endParaRPr lang="el-GR" sz="2400" dirty="0"/>
          </a:p>
          <a:p>
            <a:r>
              <a:rPr lang="el-GR" sz="2400" dirty="0">
                <a:solidFill>
                  <a:srgbClr val="0070C0"/>
                </a:solidFill>
              </a:rPr>
              <a:t>Αξιολογούμε</a:t>
            </a:r>
            <a:r>
              <a:rPr lang="el-GR" sz="2400" dirty="0"/>
              <a:t> πληροφορία</a:t>
            </a:r>
          </a:p>
          <a:p>
            <a:endParaRPr lang="el-GR" sz="2400" dirty="0"/>
          </a:p>
          <a:p>
            <a:r>
              <a:rPr lang="el-GR" sz="2400" dirty="0">
                <a:solidFill>
                  <a:srgbClr val="0070C0"/>
                </a:solidFill>
              </a:rPr>
              <a:t>Συνθέτουμε λύσεις</a:t>
            </a:r>
            <a:r>
              <a:rPr lang="el-GR" sz="2400" dirty="0"/>
              <a:t> και αυτό οδηγεί σε </a:t>
            </a:r>
            <a:r>
              <a:rPr lang="el-GR" sz="2400" dirty="0">
                <a:solidFill>
                  <a:srgbClr val="0070C0"/>
                </a:solidFill>
              </a:rPr>
              <a:t>σύνθεση γνώσης μέσα από συνεργασία </a:t>
            </a:r>
            <a:r>
              <a:rPr lang="el-GR" sz="2400" dirty="0"/>
              <a:t>και </a:t>
            </a:r>
            <a:r>
              <a:rPr lang="el-GR" sz="2400" dirty="0">
                <a:solidFill>
                  <a:srgbClr val="0070C0"/>
                </a:solidFill>
              </a:rPr>
              <a:t>συνδυασμό γνώσεων</a:t>
            </a:r>
          </a:p>
          <a:p>
            <a:endParaRPr lang="el-GR" dirty="0"/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757521" y="2312276"/>
            <a:ext cx="4367679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tabLst/>
              <a:defRPr/>
            </a:pPr>
            <a:endParaRPr kumimoji="0" lang="el-GR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Η σημασια τησ συνεργασιασ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0705417" cy="4572000"/>
          </a:xfrm>
        </p:spPr>
        <p:txBody>
          <a:bodyPr>
            <a:noAutofit/>
          </a:bodyPr>
          <a:lstStyle/>
          <a:p>
            <a:r>
              <a:rPr lang="el-GR" dirty="0">
                <a:solidFill>
                  <a:srgbClr val="0070C0"/>
                </a:solidFill>
              </a:rPr>
              <a:t>Εφαρμόζεται σε μικρές ομάδες</a:t>
            </a:r>
          </a:p>
          <a:p>
            <a:endParaRPr lang="el-GR" dirty="0"/>
          </a:p>
          <a:p>
            <a:r>
              <a:rPr lang="el-GR" dirty="0"/>
              <a:t>Το </a:t>
            </a:r>
            <a:r>
              <a:rPr lang="el-GR" dirty="0">
                <a:solidFill>
                  <a:srgbClr val="0070C0"/>
                </a:solidFill>
              </a:rPr>
              <a:t>κάθε μέλος έχει ένα ρόλο</a:t>
            </a:r>
            <a:r>
              <a:rPr lang="el-GR" dirty="0"/>
              <a:t>, που μπορεί και να αλλάζει</a:t>
            </a:r>
          </a:p>
          <a:p>
            <a:pPr lvl="1"/>
            <a:endParaRPr lang="el-GR" sz="2200" dirty="0"/>
          </a:p>
          <a:p>
            <a:pPr lvl="1"/>
            <a:r>
              <a:rPr lang="el-GR" sz="2200" dirty="0"/>
              <a:t>Ερευνητής, συντονιστής, ιδεαστής, αξιολογητής, υλοποιητής, εξειδικευμένος, </a:t>
            </a:r>
            <a:r>
              <a:rPr lang="el-GR" sz="2200" dirty="0" err="1"/>
              <a:t>τελειωτής</a:t>
            </a:r>
            <a:endParaRPr lang="el-GR" sz="2200" dirty="0"/>
          </a:p>
          <a:p>
            <a:pPr lvl="1"/>
            <a:r>
              <a:rPr lang="en-US" sz="2200" dirty="0"/>
              <a:t>BELBIN</a:t>
            </a:r>
            <a:endParaRPr lang="en-GB" sz="2200" dirty="0"/>
          </a:p>
          <a:p>
            <a:pPr>
              <a:buNone/>
            </a:pPr>
            <a:endParaRPr lang="el-GR" dirty="0"/>
          </a:p>
          <a:p>
            <a:r>
              <a:rPr lang="el-GR" dirty="0"/>
              <a:t>Ο μαθητής χρησιμοποιεί τη </a:t>
            </a:r>
            <a:r>
              <a:rPr lang="el-GR" dirty="0">
                <a:solidFill>
                  <a:srgbClr val="0070C0"/>
                </a:solidFill>
              </a:rPr>
              <a:t>λογική και το στοχασμό </a:t>
            </a:r>
            <a:r>
              <a:rPr lang="el-GR" dirty="0"/>
              <a:t>για να </a:t>
            </a:r>
            <a:r>
              <a:rPr lang="el-GR" dirty="0">
                <a:solidFill>
                  <a:srgbClr val="0070C0"/>
                </a:solidFill>
              </a:rPr>
              <a:t>συνθέσει</a:t>
            </a:r>
            <a:r>
              <a:rPr lang="el-GR" dirty="0"/>
              <a:t> τη δική του γνώση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Ο ρολοσ του διδασκοντα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0673886" cy="4572000"/>
          </a:xfrm>
        </p:spPr>
        <p:txBody>
          <a:bodyPr>
            <a:normAutofit lnSpcReduction="10000"/>
          </a:bodyPr>
          <a:lstStyle/>
          <a:p>
            <a:r>
              <a:rPr lang="el-GR" dirty="0"/>
              <a:t>Η προβληματοκεντρική μάθηση </a:t>
            </a:r>
            <a:r>
              <a:rPr lang="el-GR" dirty="0">
                <a:solidFill>
                  <a:srgbClr val="0070C0"/>
                </a:solidFill>
              </a:rPr>
              <a:t>οδηγείται από το μαθητή</a:t>
            </a:r>
            <a:r>
              <a:rPr lang="el-GR" dirty="0"/>
              <a:t>, την </a:t>
            </a:r>
            <a:r>
              <a:rPr lang="el-GR" dirty="0">
                <a:solidFill>
                  <a:srgbClr val="0070C0"/>
                </a:solidFill>
              </a:rPr>
              <a:t>περιέργεια για γνώση</a:t>
            </a:r>
          </a:p>
          <a:p>
            <a:endParaRPr lang="el-GR" dirty="0"/>
          </a:p>
          <a:p>
            <a:r>
              <a:rPr lang="el-GR" dirty="0"/>
              <a:t>Ο ρόλος του διδάσκοντα είναι </a:t>
            </a:r>
          </a:p>
          <a:p>
            <a:endParaRPr lang="el-GR" dirty="0"/>
          </a:p>
          <a:p>
            <a:pPr lvl="1"/>
            <a:r>
              <a:rPr lang="el-GR" sz="2200" dirty="0"/>
              <a:t>Να </a:t>
            </a:r>
            <a:r>
              <a:rPr lang="el-GR" sz="2200" dirty="0">
                <a:solidFill>
                  <a:srgbClr val="0070C0"/>
                </a:solidFill>
              </a:rPr>
              <a:t>καθοδογήσει</a:t>
            </a:r>
            <a:r>
              <a:rPr lang="el-GR" sz="2200" dirty="0"/>
              <a:t> , να </a:t>
            </a:r>
            <a:r>
              <a:rPr lang="el-GR" sz="2200" dirty="0">
                <a:solidFill>
                  <a:srgbClr val="0070C0"/>
                </a:solidFill>
              </a:rPr>
              <a:t>υποστηρίξει</a:t>
            </a:r>
          </a:p>
          <a:p>
            <a:endParaRPr lang="el-GR" dirty="0"/>
          </a:p>
          <a:p>
            <a:pPr lvl="1"/>
            <a:r>
              <a:rPr lang="el-GR" sz="2200" dirty="0"/>
              <a:t>Να </a:t>
            </a:r>
            <a:r>
              <a:rPr lang="el-GR" sz="2200" dirty="0">
                <a:solidFill>
                  <a:srgbClr val="0070C0"/>
                </a:solidFill>
              </a:rPr>
              <a:t>ενθαρύνει</a:t>
            </a:r>
            <a:r>
              <a:rPr lang="el-GR" sz="2200" dirty="0"/>
              <a:t> και να </a:t>
            </a:r>
            <a:r>
              <a:rPr lang="el-GR" sz="2200" dirty="0">
                <a:solidFill>
                  <a:srgbClr val="0070C0"/>
                </a:solidFill>
              </a:rPr>
              <a:t>δημιουργήσει αυτοπεποίθεση </a:t>
            </a:r>
            <a:r>
              <a:rPr lang="el-GR" sz="2200" dirty="0"/>
              <a:t>για αντιμετώπιση προβλημάτων</a:t>
            </a:r>
          </a:p>
          <a:p>
            <a:endParaRPr lang="el-GR" dirty="0"/>
          </a:p>
          <a:p>
            <a:pPr lvl="1"/>
            <a:r>
              <a:rPr lang="el-GR" sz="2200" dirty="0"/>
              <a:t>Να </a:t>
            </a:r>
            <a:r>
              <a:rPr lang="el-GR" sz="2200" dirty="0">
                <a:solidFill>
                  <a:srgbClr val="0070C0"/>
                </a:solidFill>
              </a:rPr>
              <a:t>συντονίζει </a:t>
            </a:r>
            <a:r>
              <a:rPr lang="el-GR" sz="2200" dirty="0"/>
              <a:t>τη διαδικασία μάθησης</a:t>
            </a:r>
          </a:p>
          <a:p>
            <a:endParaRPr lang="el-GR" dirty="0"/>
          </a:p>
          <a:p>
            <a:pPr lvl="1"/>
            <a:r>
              <a:rPr lang="el-GR" sz="2200" dirty="0"/>
              <a:t>Να </a:t>
            </a:r>
            <a:r>
              <a:rPr lang="el-GR" sz="2200" dirty="0">
                <a:solidFill>
                  <a:srgbClr val="0070C0"/>
                </a:solidFill>
              </a:rPr>
              <a:t>διευρύνει την κατανόηση των μαθητών </a:t>
            </a:r>
            <a:r>
              <a:rPr lang="el-GR" sz="2200" dirty="0"/>
              <a:t>σχετικά με το αντικείμενο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ΠΛΕΟΝΕΚΤΗΜΑτα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0853547" cy="4023360"/>
          </a:xfrm>
        </p:spPr>
        <p:txBody>
          <a:bodyPr>
            <a:normAutofit/>
          </a:bodyPr>
          <a:lstStyle/>
          <a:p>
            <a:r>
              <a:rPr lang="el-GR" altLang="en-US" dirty="0"/>
              <a:t>Συνδέει </a:t>
            </a:r>
            <a:r>
              <a:rPr lang="el-GR" altLang="en-US" dirty="0">
                <a:solidFill>
                  <a:srgbClr val="0070C0"/>
                </a:solidFill>
              </a:rPr>
              <a:t>τη μάθηση με την πραγματική ζωή </a:t>
            </a:r>
            <a:r>
              <a:rPr lang="el-GR" altLang="en-US" dirty="0"/>
              <a:t>(</a:t>
            </a:r>
            <a:r>
              <a:rPr lang="en-US" altLang="en-US" dirty="0"/>
              <a:t>Stein, 1998)</a:t>
            </a:r>
            <a:r>
              <a:rPr lang="el-GR" altLang="en-US" dirty="0"/>
              <a:t> </a:t>
            </a:r>
          </a:p>
          <a:p>
            <a:pPr lvl="1"/>
            <a:r>
              <a:rPr lang="el-GR" altLang="en-US" dirty="0"/>
              <a:t>Ως αποτέλεσμα της επιλογής προβλημάτων που σχετίζονται με προκλήσεις της κοινωνίας και βιομηχανίας</a:t>
            </a:r>
          </a:p>
          <a:p>
            <a:endParaRPr lang="el-GR" altLang="en-US" dirty="0"/>
          </a:p>
          <a:p>
            <a:r>
              <a:rPr lang="el-GR" altLang="en-US" dirty="0"/>
              <a:t>Βοηθά τους μαθητές </a:t>
            </a:r>
            <a:r>
              <a:rPr lang="el-GR" altLang="en-US" dirty="0">
                <a:solidFill>
                  <a:srgbClr val="0070C0"/>
                </a:solidFill>
              </a:rPr>
              <a:t>να εφαρμόσουν στην πράξη τη γνώση </a:t>
            </a:r>
          </a:p>
          <a:p>
            <a:pPr lvl="1"/>
            <a:r>
              <a:rPr lang="el-GR" altLang="en-US" dirty="0"/>
              <a:t>Διότι οι μαθητές </a:t>
            </a:r>
            <a:r>
              <a:rPr lang="el-GR" altLang="en-US" dirty="0">
                <a:solidFill>
                  <a:srgbClr val="0070C0"/>
                </a:solidFill>
              </a:rPr>
              <a:t>«κάνουν», δηλαδή συμμετέχουν ενεργά</a:t>
            </a:r>
          </a:p>
          <a:p>
            <a:endParaRPr lang="el-GR" altLang="en-US" dirty="0"/>
          </a:p>
          <a:p>
            <a:endParaRPr lang="el-GR" altLang="en-US" dirty="0"/>
          </a:p>
          <a:p>
            <a:endParaRPr lang="en-US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9560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l-GR" dirty="0" err="1"/>
              <a:t>Ενεργη</a:t>
            </a:r>
            <a:r>
              <a:rPr lang="el-GR" dirty="0"/>
              <a:t> </a:t>
            </a:r>
            <a:r>
              <a:rPr lang="el-GR" dirty="0" err="1"/>
              <a:t>μαθηση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45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dirty="0"/>
              <a:t>Ότι 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7186247" cy="479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3912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Ενεργη μαθηση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0054180" cy="4572000"/>
          </a:xfrm>
        </p:spPr>
        <p:txBody>
          <a:bodyPr>
            <a:normAutofit/>
          </a:bodyPr>
          <a:lstStyle/>
          <a:p>
            <a:r>
              <a:rPr lang="el-GR" dirty="0"/>
              <a:t>Εισάγει τους μαθητές σε διαδικασίες μάθησης με πιο </a:t>
            </a:r>
            <a:r>
              <a:rPr lang="el-GR" dirty="0">
                <a:solidFill>
                  <a:srgbClr val="0070C0"/>
                </a:solidFill>
              </a:rPr>
              <a:t>άμεσο και διερευνητικό τρόπο </a:t>
            </a:r>
          </a:p>
          <a:p>
            <a:endParaRPr lang="el-GR" dirty="0"/>
          </a:p>
          <a:p>
            <a:r>
              <a:rPr lang="el-GR" dirty="0"/>
              <a:t>Για να μάθουν, </a:t>
            </a:r>
            <a:r>
              <a:rPr lang="el-GR" dirty="0">
                <a:solidFill>
                  <a:srgbClr val="0070C0"/>
                </a:solidFill>
              </a:rPr>
              <a:t>κάνουν περισσότερα από το να ακούν και να βλέπουν</a:t>
            </a:r>
          </a:p>
          <a:p>
            <a:pPr marL="128016" lvl="1" indent="0">
              <a:buNone/>
            </a:pPr>
            <a:endParaRPr lang="el-GR" sz="2200" dirty="0"/>
          </a:p>
          <a:p>
            <a:pPr marL="128016" lvl="1" indent="0">
              <a:buNone/>
            </a:pPr>
            <a:r>
              <a:rPr lang="el-GR" sz="2200" dirty="0"/>
              <a:t>Κάνουν πράγματα</a:t>
            </a:r>
            <a:r>
              <a:rPr lang="en-US" sz="2200" dirty="0"/>
              <a:t>, </a:t>
            </a:r>
            <a:r>
              <a:rPr lang="el-GR" sz="2200" dirty="0"/>
              <a:t>δημιουργούν, και σκέφτονται το τι κάνουν</a:t>
            </a:r>
          </a:p>
          <a:p>
            <a:pPr marL="128016" lvl="1" indent="0">
              <a:buNone/>
            </a:pPr>
            <a:endParaRPr lang="el-GR" sz="2200" dirty="0"/>
          </a:p>
          <a:p>
            <a:pPr marL="128016" lvl="1" indent="0">
              <a:buNone/>
            </a:pPr>
            <a:r>
              <a:rPr lang="el-GR" sz="2200" dirty="0">
                <a:solidFill>
                  <a:srgbClr val="0070C0"/>
                </a:solidFill>
              </a:rPr>
              <a:t>Ανάλυση, σύνθεση, αξιολόγηση</a:t>
            </a: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/>
              <a:t>-&gt;</a:t>
            </a:r>
            <a:r>
              <a:rPr lang="el-GR" sz="2200" dirty="0"/>
              <a:t> </a:t>
            </a:r>
            <a:r>
              <a:rPr lang="el-GR" sz="2200" dirty="0">
                <a:solidFill>
                  <a:srgbClr val="0070C0"/>
                </a:solidFill>
              </a:rPr>
              <a:t>γνώση, δεξιότητες, στάσεις</a:t>
            </a:r>
          </a:p>
          <a:p>
            <a:pPr lvl="1"/>
            <a:endParaRPr lang="el-GR" sz="2200" dirty="0"/>
          </a:p>
          <a:p>
            <a:pPr lvl="1"/>
            <a:endParaRPr lang="el-GR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Ενεργη μαθηση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572000"/>
          </a:xfrm>
        </p:spPr>
        <p:txBody>
          <a:bodyPr>
            <a:normAutofit/>
          </a:bodyPr>
          <a:lstStyle/>
          <a:p>
            <a:pPr marL="128016" lvl="1" indent="0">
              <a:buNone/>
            </a:pPr>
            <a:r>
              <a:rPr lang="el-GR" sz="2200" dirty="0"/>
              <a:t>Διαβάζουν, γράφουν</a:t>
            </a:r>
          </a:p>
          <a:p>
            <a:pPr marL="128016" lvl="1" indent="0">
              <a:buNone/>
            </a:pPr>
            <a:endParaRPr lang="el-GR" sz="2200" dirty="0"/>
          </a:p>
          <a:p>
            <a:pPr marL="128016" lvl="1" indent="0">
              <a:buNone/>
            </a:pPr>
            <a:r>
              <a:rPr lang="el-GR" sz="2200" dirty="0"/>
              <a:t>Υποδύονται ρόλους</a:t>
            </a:r>
          </a:p>
          <a:p>
            <a:pPr marL="128016" lvl="1" indent="0">
              <a:buNone/>
            </a:pPr>
            <a:endParaRPr lang="el-GR" sz="2200" dirty="0"/>
          </a:p>
          <a:p>
            <a:pPr marL="128016" lvl="1" indent="0">
              <a:buNone/>
            </a:pPr>
            <a:r>
              <a:rPr lang="el-GR" sz="2200" dirty="0"/>
              <a:t>Διερευνούν, συζητούν, συνεργάζονται</a:t>
            </a:r>
          </a:p>
          <a:p>
            <a:pPr marL="128016" lvl="1" indent="0">
              <a:buNone/>
            </a:pPr>
            <a:endParaRPr lang="el-GR" sz="2200" dirty="0"/>
          </a:p>
          <a:p>
            <a:pPr marL="128016" lvl="1" indent="0">
              <a:buNone/>
            </a:pPr>
            <a:r>
              <a:rPr lang="el-GR" sz="2200" dirty="0"/>
              <a:t>Επισκέπτονται χώρους ενδιαφέροντος</a:t>
            </a:r>
          </a:p>
          <a:p>
            <a:pPr marL="128016" lvl="1" indent="0">
              <a:buNone/>
            </a:pPr>
            <a:endParaRPr lang="el-GR" sz="2200" dirty="0"/>
          </a:p>
          <a:p>
            <a:pPr marL="128016" lvl="1" indent="0">
              <a:buNone/>
            </a:pPr>
            <a:r>
              <a:rPr lang="el-GR" sz="2200" dirty="0">
                <a:solidFill>
                  <a:srgbClr val="0070C0"/>
                </a:solidFill>
              </a:rPr>
              <a:t>Επιλύουν προβλήματα</a:t>
            </a:r>
          </a:p>
          <a:p>
            <a:pPr marL="128016" lvl="1" indent="0">
              <a:buNone/>
            </a:pPr>
            <a:endParaRPr lang="el-GR" sz="2200" dirty="0"/>
          </a:p>
        </p:txBody>
      </p:sp>
    </p:spTree>
    <p:extLst>
      <p:ext uri="{BB962C8B-B14F-4D97-AF65-F5344CB8AC3E}">
        <p14:creationId xmlns:p14="http://schemas.microsoft.com/office/powerpoint/2010/main" val="14859513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altLang="en-US" dirty="0"/>
              <a:t>Ενεργη μαθηση</a:t>
            </a:r>
            <a:endParaRPr lang="en-GB" altLang="en-US" dirty="0"/>
          </a:p>
        </p:txBody>
      </p:sp>
      <p:sp>
        <p:nvSpPr>
          <p:cNvPr id="69635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2338251"/>
            <a:ext cx="10728960" cy="4284618"/>
          </a:xfrm>
        </p:spPr>
        <p:txBody>
          <a:bodyPr>
            <a:normAutofit/>
          </a:bodyPr>
          <a:lstStyle/>
          <a:p>
            <a:r>
              <a:rPr lang="el-GR" altLang="en-US" dirty="0"/>
              <a:t>Εφαρμόζεται με πολλούς τρόπους, όμως τα βασικά χαρακτηριστικά είναι </a:t>
            </a:r>
            <a:r>
              <a:rPr lang="en-US" altLang="en-US" dirty="0"/>
              <a:t>(Berry)</a:t>
            </a:r>
            <a:endParaRPr lang="el-GR" altLang="en-US" dirty="0"/>
          </a:p>
          <a:p>
            <a:endParaRPr lang="el-GR" altLang="en-US" dirty="0"/>
          </a:p>
          <a:p>
            <a:pPr lvl="1"/>
            <a:r>
              <a:rPr lang="el-GR" altLang="en-US" sz="2200" dirty="0"/>
              <a:t>Οι μαθητές </a:t>
            </a:r>
            <a:r>
              <a:rPr lang="el-GR" altLang="en-US" sz="2200" dirty="0">
                <a:solidFill>
                  <a:srgbClr val="0070C0"/>
                </a:solidFill>
              </a:rPr>
              <a:t>αναπτύσσουν την κριτική σκέψη</a:t>
            </a:r>
          </a:p>
          <a:p>
            <a:pPr lvl="1"/>
            <a:endParaRPr lang="el-GR" altLang="en-US" sz="2200" dirty="0"/>
          </a:p>
          <a:p>
            <a:pPr lvl="1"/>
            <a:r>
              <a:rPr lang="el-GR" altLang="en-US" sz="2200" dirty="0">
                <a:solidFill>
                  <a:srgbClr val="0070C0"/>
                </a:solidFill>
              </a:rPr>
              <a:t>Ευθύνη της μάθησης </a:t>
            </a:r>
            <a:r>
              <a:rPr lang="el-GR" altLang="en-US" sz="2200" dirty="0"/>
              <a:t>στο μαθητή</a:t>
            </a:r>
          </a:p>
          <a:p>
            <a:pPr lvl="1"/>
            <a:endParaRPr lang="el-GR" altLang="en-US" sz="2200" dirty="0"/>
          </a:p>
          <a:p>
            <a:pPr lvl="1"/>
            <a:r>
              <a:rPr lang="el-GR" altLang="en-US" sz="2200" dirty="0"/>
              <a:t>Συμμετέχουν σε δραστηριότητες «</a:t>
            </a:r>
            <a:r>
              <a:rPr lang="el-GR" altLang="en-US" sz="2200" dirty="0">
                <a:solidFill>
                  <a:srgbClr val="0070C0"/>
                </a:solidFill>
              </a:rPr>
              <a:t>ανοιχτού τέλους</a:t>
            </a:r>
            <a:r>
              <a:rPr lang="el-GR" altLang="en-US" sz="2200" dirty="0"/>
              <a:t>»</a:t>
            </a:r>
          </a:p>
          <a:p>
            <a:pPr lvl="1"/>
            <a:endParaRPr lang="el-GR" altLang="en-US" sz="2200" dirty="0"/>
          </a:p>
          <a:p>
            <a:pPr lvl="1"/>
            <a:r>
              <a:rPr lang="el-GR" altLang="en-US" sz="2200" dirty="0"/>
              <a:t>Συμμετέχουν στην </a:t>
            </a:r>
            <a:r>
              <a:rPr lang="el-GR" altLang="en-US" sz="2200" dirty="0">
                <a:solidFill>
                  <a:srgbClr val="0070C0"/>
                </a:solidFill>
              </a:rPr>
              <a:t>οργάνωση των δραστηριοτήτων</a:t>
            </a:r>
          </a:p>
          <a:p>
            <a:pPr lvl="1"/>
            <a:endParaRPr lang="el-GR" altLang="en-US" sz="2200" dirty="0"/>
          </a:p>
          <a:p>
            <a:pPr lvl="1"/>
            <a:r>
              <a:rPr lang="el-GR" altLang="en-US" sz="2200" dirty="0">
                <a:solidFill>
                  <a:srgbClr val="0070C0"/>
                </a:solidFill>
              </a:rPr>
              <a:t>Επιρρεάζουν το περιεχόμενο και το ρυθμό </a:t>
            </a:r>
            <a:r>
              <a:rPr lang="el-GR" altLang="en-US" sz="2200" dirty="0"/>
              <a:t>της μάθησης</a:t>
            </a:r>
            <a:endParaRPr lang="en-GB" alt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10839626" cy="1499616"/>
          </a:xfrm>
        </p:spPr>
        <p:txBody>
          <a:bodyPr>
            <a:normAutofit fontScale="90000"/>
          </a:bodyPr>
          <a:lstStyle/>
          <a:p>
            <a:r>
              <a:rPr lang="el-GR" dirty="0" err="1"/>
              <a:t>Ταχινομηση</a:t>
            </a:r>
            <a:r>
              <a:rPr lang="el-GR" dirty="0"/>
              <a:t> </a:t>
            </a:r>
            <a:r>
              <a:rPr lang="en-US" dirty="0"/>
              <a:t>bloom</a:t>
            </a:r>
            <a:br>
              <a:rPr lang="el-GR" dirty="0"/>
            </a:br>
            <a:r>
              <a:rPr lang="el-GR" dirty="0" err="1"/>
              <a:t>εξελιγμενη</a:t>
            </a:r>
            <a:r>
              <a:rPr lang="el-GR" dirty="0"/>
              <a:t> </a:t>
            </a:r>
            <a:r>
              <a:rPr lang="el-GR" dirty="0" err="1"/>
              <a:t>διεργασια</a:t>
            </a:r>
            <a:r>
              <a:rPr lang="el-GR" dirty="0"/>
              <a:t> του </a:t>
            </a:r>
            <a:r>
              <a:rPr lang="el-GR" dirty="0" err="1"/>
              <a:t>εγκεφαλου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5123286"/>
              </p:ext>
            </p:extLst>
          </p:nvPr>
        </p:nvGraphicFramePr>
        <p:xfrm>
          <a:off x="2360368" y="2286000"/>
          <a:ext cx="5048616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Connector 5"/>
          <p:cNvCxnSpPr/>
          <p:nvPr/>
        </p:nvCxnSpPr>
        <p:spPr>
          <a:xfrm flipV="1">
            <a:off x="679939" y="4806462"/>
            <a:ext cx="7186246" cy="11723"/>
          </a:xfrm>
          <a:prstGeom prst="line">
            <a:avLst/>
          </a:prstGeom>
          <a:ln w="3492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336818" y="4047825"/>
            <a:ext cx="2047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Ενεργή μάθηση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6696389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Συγκρατηση</a:t>
            </a:r>
            <a:r>
              <a:rPr lang="el-GR" dirty="0"/>
              <a:t> </a:t>
            </a:r>
            <a:r>
              <a:rPr lang="el-GR" dirty="0" err="1"/>
              <a:t>γνωσησ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5417431"/>
              </p:ext>
            </p:extLst>
          </p:nvPr>
        </p:nvGraphicFramePr>
        <p:xfrm>
          <a:off x="2512769" y="2321169"/>
          <a:ext cx="41576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Connector 5"/>
          <p:cNvCxnSpPr/>
          <p:nvPr/>
        </p:nvCxnSpPr>
        <p:spPr>
          <a:xfrm>
            <a:off x="855785" y="4548555"/>
            <a:ext cx="6764215" cy="12449"/>
          </a:xfrm>
          <a:prstGeom prst="line">
            <a:avLst/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28185" y="4770998"/>
            <a:ext cx="22473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Παραδοσιακή,</a:t>
            </a:r>
          </a:p>
          <a:p>
            <a:r>
              <a:rPr lang="el-GR" sz="2200" dirty="0"/>
              <a:t>παθητική μάθηση</a:t>
            </a:r>
            <a:endParaRPr lang="en-GB" sz="2200" dirty="0"/>
          </a:p>
        </p:txBody>
      </p:sp>
      <p:sp>
        <p:nvSpPr>
          <p:cNvPr id="9" name="TextBox 8"/>
          <p:cNvSpPr txBox="1"/>
          <p:nvPr/>
        </p:nvSpPr>
        <p:spPr>
          <a:xfrm>
            <a:off x="893499" y="3750119"/>
            <a:ext cx="2047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Ενεργή μάθηση </a:t>
            </a:r>
            <a:endParaRPr lang="en-GB" sz="2200" dirty="0"/>
          </a:p>
        </p:txBody>
      </p:sp>
      <p:sp>
        <p:nvSpPr>
          <p:cNvPr id="12" name="TextBox 11"/>
          <p:cNvSpPr txBox="1"/>
          <p:nvPr/>
        </p:nvSpPr>
        <p:spPr>
          <a:xfrm>
            <a:off x="6729735" y="2729769"/>
            <a:ext cx="67197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90%</a:t>
            </a:r>
            <a:endParaRPr lang="en-GB" sz="2200" dirty="0"/>
          </a:p>
        </p:txBody>
      </p:sp>
      <p:sp>
        <p:nvSpPr>
          <p:cNvPr id="14" name="TextBox 13"/>
          <p:cNvSpPr txBox="1"/>
          <p:nvPr/>
        </p:nvSpPr>
        <p:spPr>
          <a:xfrm>
            <a:off x="6721163" y="3160656"/>
            <a:ext cx="67197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75%</a:t>
            </a:r>
            <a:endParaRPr lang="en-GB" sz="2200" dirty="0"/>
          </a:p>
        </p:txBody>
      </p:sp>
      <p:sp>
        <p:nvSpPr>
          <p:cNvPr id="15" name="TextBox 14"/>
          <p:cNvSpPr txBox="1"/>
          <p:nvPr/>
        </p:nvSpPr>
        <p:spPr>
          <a:xfrm>
            <a:off x="6729735" y="3627438"/>
            <a:ext cx="67197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50%</a:t>
            </a:r>
            <a:endParaRPr lang="en-GB" sz="2200" dirty="0"/>
          </a:p>
        </p:txBody>
      </p:sp>
      <p:sp>
        <p:nvSpPr>
          <p:cNvPr id="17" name="TextBox 16"/>
          <p:cNvSpPr txBox="1"/>
          <p:nvPr/>
        </p:nvSpPr>
        <p:spPr>
          <a:xfrm>
            <a:off x="6721163" y="4042372"/>
            <a:ext cx="67197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30%</a:t>
            </a:r>
            <a:endParaRPr lang="en-GB" sz="2200" dirty="0"/>
          </a:p>
        </p:txBody>
      </p:sp>
      <p:sp>
        <p:nvSpPr>
          <p:cNvPr id="18" name="TextBox 17"/>
          <p:cNvSpPr txBox="1"/>
          <p:nvPr/>
        </p:nvSpPr>
        <p:spPr>
          <a:xfrm>
            <a:off x="6729735" y="4561004"/>
            <a:ext cx="67197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20%</a:t>
            </a:r>
            <a:endParaRPr lang="en-GB" sz="2200" dirty="0"/>
          </a:p>
        </p:txBody>
      </p:sp>
      <p:sp>
        <p:nvSpPr>
          <p:cNvPr id="19" name="TextBox 18"/>
          <p:cNvSpPr txBox="1"/>
          <p:nvPr/>
        </p:nvSpPr>
        <p:spPr>
          <a:xfrm>
            <a:off x="6729735" y="5015338"/>
            <a:ext cx="67197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10%</a:t>
            </a:r>
            <a:endParaRPr lang="en-GB" sz="2200" dirty="0"/>
          </a:p>
        </p:txBody>
      </p:sp>
      <p:sp>
        <p:nvSpPr>
          <p:cNvPr id="20" name="TextBox 19"/>
          <p:cNvSpPr txBox="1"/>
          <p:nvPr/>
        </p:nvSpPr>
        <p:spPr>
          <a:xfrm>
            <a:off x="6744609" y="5469913"/>
            <a:ext cx="52931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200" dirty="0"/>
              <a:t>5%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192575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ΜΑΘΗΣΗ με ΕΜΠΕΙΡΙΑ</a:t>
            </a:r>
            <a:endParaRPr lang="en-GB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2024743" y="1946366"/>
          <a:ext cx="5930537" cy="4454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2697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86EA1-6637-40CB-A98F-752EC7D22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</a:t>
            </a:r>
            <a:endParaRPr lang="el-GR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35EFF6-3249-4245-BC58-82B67A8C3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66" t="17922" r="44333" b="18854"/>
          <a:stretch/>
        </p:blipFill>
        <p:spPr>
          <a:xfrm>
            <a:off x="2489200" y="638048"/>
            <a:ext cx="8160820" cy="6219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6087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l-GR" dirty="0" err="1"/>
              <a:t>Παιδαγωγικη</a:t>
            </a:r>
            <a:r>
              <a:rPr lang="el-GR" dirty="0"/>
              <a:t> </a:t>
            </a:r>
            <a:r>
              <a:rPr lang="el-GR" dirty="0" err="1"/>
              <a:t>θεωρηση</a:t>
            </a:r>
            <a:br>
              <a:rPr lang="el-GR" dirty="0"/>
            </a:br>
            <a:r>
              <a:rPr lang="el-GR" dirty="0" err="1"/>
              <a:t>Κονστρακτιβισνμοσ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7254" t="9573" r="27121" b="20513"/>
          <a:stretch/>
        </p:blipFill>
        <p:spPr>
          <a:xfrm>
            <a:off x="-1" y="0"/>
            <a:ext cx="5005755" cy="4572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005755" y="0"/>
            <a:ext cx="7186246" cy="45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330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Βασεισ</a:t>
            </a:r>
            <a:r>
              <a:rPr lang="en-US" dirty="0"/>
              <a:t>: </a:t>
            </a:r>
            <a:r>
              <a:rPr lang="el-GR" dirty="0" err="1"/>
              <a:t>Κονστρακτιβισμοσ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1249934" cy="4572000"/>
          </a:xfrm>
        </p:spPr>
        <p:txBody>
          <a:bodyPr>
            <a:normAutofit/>
          </a:bodyPr>
          <a:lstStyle/>
          <a:p>
            <a:r>
              <a:rPr lang="el-GR" sz="2400" dirty="0"/>
              <a:t>Η γνώση δεν μεταδίδεται αλλά </a:t>
            </a:r>
            <a:r>
              <a:rPr lang="el-GR" sz="2400" dirty="0">
                <a:solidFill>
                  <a:srgbClr val="0070C0"/>
                </a:solidFill>
              </a:rPr>
              <a:t>συνθέτεται</a:t>
            </a:r>
            <a:r>
              <a:rPr lang="el-GR" sz="2400" dirty="0"/>
              <a:t> – δημιουργείται</a:t>
            </a:r>
          </a:p>
          <a:p>
            <a:endParaRPr lang="el-GR" sz="2400" dirty="0"/>
          </a:p>
          <a:p>
            <a:r>
              <a:rPr lang="en-GB" sz="2400" dirty="0" err="1"/>
              <a:t>Papert</a:t>
            </a:r>
            <a:r>
              <a:rPr lang="en-GB" sz="2400" dirty="0"/>
              <a:t> (1928-2016)</a:t>
            </a:r>
            <a:endParaRPr lang="el-GR" sz="2400" dirty="0"/>
          </a:p>
          <a:p>
            <a:pPr lvl="1"/>
            <a:r>
              <a:rPr lang="el-GR" sz="2400" dirty="0"/>
              <a:t>Μαθητής του </a:t>
            </a:r>
            <a:r>
              <a:rPr lang="en-GB" sz="2400" dirty="0"/>
              <a:t>Piaget</a:t>
            </a:r>
          </a:p>
          <a:p>
            <a:pPr lvl="1"/>
            <a:r>
              <a:rPr lang="el-GR" sz="2400" dirty="0" err="1"/>
              <a:t>Κονστρακτιονισμός</a:t>
            </a:r>
            <a:r>
              <a:rPr lang="el-GR" sz="2400" dirty="0"/>
              <a:t> - </a:t>
            </a:r>
            <a:r>
              <a:rPr lang="en-US" sz="2400" dirty="0"/>
              <a:t>constructionism</a:t>
            </a:r>
            <a:endParaRPr lang="en-GB" sz="24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Piaget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Piaget</a:t>
            </a:r>
            <a:endParaRPr lang="el-GR" sz="2400" dirty="0"/>
          </a:p>
          <a:p>
            <a:pPr lvl="1">
              <a:buSzPct val="60000"/>
              <a:buFont typeface="Wingdings" panose="05000000000000000000" pitchFamily="2" charset="2"/>
              <a:buChar char="§"/>
            </a:pPr>
            <a:r>
              <a:rPr lang="el-GR" sz="2400" dirty="0"/>
              <a:t> Ψυχολόγος, </a:t>
            </a:r>
            <a:r>
              <a:rPr lang="el-GR" sz="2400" dirty="0">
                <a:solidFill>
                  <a:srgbClr val="0070C0"/>
                </a:solidFill>
              </a:rPr>
              <a:t>εφεύρε το τεστ νοημοσύνης</a:t>
            </a:r>
            <a:endParaRPr lang="en-US" sz="2400" dirty="0">
              <a:solidFill>
                <a:srgbClr val="0070C0"/>
              </a:solidFill>
            </a:endParaRPr>
          </a:p>
          <a:p>
            <a:pPr lvl="1">
              <a:buSzPct val="60000"/>
              <a:buFont typeface="Wingdings" panose="05000000000000000000" pitchFamily="2" charset="2"/>
              <a:buChar char="§"/>
            </a:pPr>
            <a:r>
              <a:rPr lang="en-US" sz="2400" dirty="0"/>
              <a:t> </a:t>
            </a:r>
            <a:r>
              <a:rPr lang="el-GR" sz="2400" dirty="0"/>
              <a:t>Κονστρακτιβισμός - </a:t>
            </a:r>
            <a:r>
              <a:rPr lang="en-US" sz="2400" dirty="0"/>
              <a:t>constructivism</a:t>
            </a:r>
            <a:endParaRPr lang="el-GR" sz="2400" dirty="0"/>
          </a:p>
          <a:p>
            <a:pPr lvl="1">
              <a:buSzPct val="60000"/>
              <a:buFont typeface="Wingdings" panose="05000000000000000000" pitchFamily="2" charset="2"/>
              <a:buChar char="§"/>
            </a:pPr>
            <a:r>
              <a:rPr lang="el-GR" sz="2400" dirty="0"/>
              <a:t> Τα παιδιά συστηματικά κάνουν τα ίδια λάθη σε μια συγκεκριμένη ηλικία</a:t>
            </a:r>
            <a:endParaRPr lang="el-GR" altLang="en-US" sz="2400" dirty="0"/>
          </a:p>
          <a:p>
            <a:endParaRPr lang="el-GR" altLang="en-US" sz="2400" dirty="0"/>
          </a:p>
          <a:p>
            <a:r>
              <a:rPr lang="el-GR" altLang="en-US" sz="2400" dirty="0"/>
              <a:t>Στάδια ανάπτυξης εγκεφάλου</a:t>
            </a:r>
            <a:r>
              <a:rPr lang="en-US" altLang="en-US" sz="2400" dirty="0"/>
              <a:t>:</a:t>
            </a:r>
          </a:p>
          <a:p>
            <a:pPr lvl="1">
              <a:buSzPct val="60000"/>
              <a:buFont typeface="Wingdings" panose="05000000000000000000" pitchFamily="2" charset="2"/>
              <a:buChar char="§"/>
            </a:pPr>
            <a:r>
              <a:rPr lang="el-GR" altLang="en-US" sz="2400" dirty="0"/>
              <a:t>Στάδιο αισθήσεων και συντονισμού</a:t>
            </a:r>
            <a:r>
              <a:rPr lang="en-US" altLang="en-US" sz="2400" dirty="0"/>
              <a:t>: </a:t>
            </a:r>
            <a:r>
              <a:rPr lang="el-GR" altLang="en-US" sz="2400" dirty="0"/>
              <a:t>0 – 2</a:t>
            </a:r>
            <a:endParaRPr lang="en-US" altLang="en-US" sz="2400" dirty="0"/>
          </a:p>
          <a:p>
            <a:pPr lvl="1">
              <a:buSzPct val="60000"/>
              <a:buFont typeface="Wingdings" panose="05000000000000000000" pitchFamily="2" charset="2"/>
              <a:buChar char="§"/>
            </a:pPr>
            <a:r>
              <a:rPr lang="en-US" altLang="en-US" sz="2400" dirty="0"/>
              <a:t>M</a:t>
            </a:r>
            <a:r>
              <a:rPr lang="el-GR" altLang="en-US" sz="2400" dirty="0"/>
              <a:t>αγική σκέψη, δεν υπάρχει χρήση λογικής</a:t>
            </a:r>
            <a:r>
              <a:rPr lang="en-US" altLang="en-US" sz="2400" dirty="0"/>
              <a:t>:  </a:t>
            </a:r>
            <a:r>
              <a:rPr lang="el-GR" altLang="en-US" sz="2400" dirty="0"/>
              <a:t>2-7</a:t>
            </a:r>
            <a:endParaRPr lang="en-US" altLang="en-US" sz="2400" dirty="0"/>
          </a:p>
          <a:p>
            <a:pPr lvl="1">
              <a:buSzPct val="60000"/>
              <a:buFont typeface="Wingdings" panose="05000000000000000000" pitchFamily="2" charset="2"/>
              <a:buChar char="§"/>
            </a:pPr>
            <a:r>
              <a:rPr lang="el-GR" altLang="en-US" sz="2400" dirty="0"/>
              <a:t>Λογική σκέψη</a:t>
            </a:r>
            <a:r>
              <a:rPr lang="en-US" altLang="en-US" sz="2400" dirty="0"/>
              <a:t>: </a:t>
            </a:r>
            <a:r>
              <a:rPr lang="el-GR" altLang="en-US" sz="2400" dirty="0"/>
              <a:t>7-11 </a:t>
            </a:r>
            <a:endParaRPr lang="en-US" altLang="en-US" sz="2400" dirty="0"/>
          </a:p>
          <a:p>
            <a:pPr lvl="1">
              <a:buSzPct val="60000"/>
              <a:buFont typeface="Wingdings" panose="05000000000000000000" pitchFamily="2" charset="2"/>
              <a:buChar char="§"/>
            </a:pPr>
            <a:r>
              <a:rPr lang="el-GR" altLang="en-US" sz="2400" dirty="0"/>
              <a:t>Αφηρημένη σκέψη</a:t>
            </a:r>
            <a:r>
              <a:rPr lang="en-US" altLang="en-US" sz="2400" dirty="0"/>
              <a:t>: </a:t>
            </a:r>
            <a:r>
              <a:rPr lang="el-GR" altLang="en-US" sz="2400" dirty="0"/>
              <a:t>11-16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3727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l="26460" t="47675" r="62360" b="26712"/>
          <a:stretch>
            <a:fillRect/>
          </a:stretch>
        </p:blipFill>
        <p:spPr bwMode="auto">
          <a:xfrm>
            <a:off x="9149861" y="0"/>
            <a:ext cx="3042139" cy="3714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585216"/>
            <a:ext cx="10980303" cy="1499616"/>
          </a:xfrm>
        </p:spPr>
        <p:txBody>
          <a:bodyPr/>
          <a:lstStyle/>
          <a:p>
            <a:r>
              <a:rPr lang="el-GR" dirty="0" err="1"/>
              <a:t>μικροκοσμοι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1167872" cy="4419600"/>
          </a:xfrm>
        </p:spPr>
        <p:txBody>
          <a:bodyPr>
            <a:normAutofit fontScale="92500" lnSpcReduction="10000"/>
          </a:bodyPr>
          <a:lstStyle/>
          <a:p>
            <a:pPr marL="128016" lvl="1" indent="0">
              <a:buNone/>
            </a:pPr>
            <a:r>
              <a:rPr lang="el-GR" sz="2600" dirty="0">
                <a:solidFill>
                  <a:srgbClr val="0070C0"/>
                </a:solidFill>
              </a:rPr>
              <a:t>Εμπνευσμένοι από την πραγματική ζωή</a:t>
            </a:r>
          </a:p>
          <a:p>
            <a:pPr marL="128016" lvl="1" indent="0">
              <a:buNone/>
            </a:pPr>
            <a:endParaRPr lang="el-GR" sz="2600" dirty="0">
              <a:solidFill>
                <a:srgbClr val="0070C0"/>
              </a:solidFill>
            </a:endParaRPr>
          </a:p>
          <a:p>
            <a:pPr marL="128016" lvl="1" indent="0">
              <a:buNone/>
            </a:pPr>
            <a:r>
              <a:rPr lang="el-GR" sz="2600" dirty="0">
                <a:solidFill>
                  <a:srgbClr val="0070C0"/>
                </a:solidFill>
              </a:rPr>
              <a:t>Κατάλληλοι για παιδιά </a:t>
            </a:r>
            <a:r>
              <a:rPr lang="el-GR" sz="2600" dirty="0"/>
              <a:t>που δεν μπορούν να διαχειριστούν όγκο πληροφορίας</a:t>
            </a:r>
            <a:endParaRPr lang="el-GR" sz="2600" dirty="0">
              <a:solidFill>
                <a:srgbClr val="0070C0"/>
              </a:solidFill>
            </a:endParaRPr>
          </a:p>
          <a:p>
            <a:pPr marL="128016" lvl="1" indent="0">
              <a:buNone/>
            </a:pPr>
            <a:endParaRPr lang="el-GR" sz="2600" dirty="0">
              <a:solidFill>
                <a:srgbClr val="0070C0"/>
              </a:solidFill>
            </a:endParaRPr>
          </a:p>
          <a:p>
            <a:pPr marL="128016" lvl="1" indent="0">
              <a:buNone/>
            </a:pPr>
            <a:r>
              <a:rPr lang="el-GR" sz="2600" dirty="0">
                <a:solidFill>
                  <a:srgbClr val="0070C0"/>
                </a:solidFill>
              </a:rPr>
              <a:t>Ευκλείδεια γεωμετρία μέσω προγραμματισμού</a:t>
            </a:r>
          </a:p>
          <a:p>
            <a:pPr marL="128016" lvl="1" indent="0">
              <a:buNone/>
            </a:pPr>
            <a:endParaRPr lang="el-GR" sz="2600" dirty="0">
              <a:solidFill>
                <a:srgbClr val="0070C0"/>
              </a:solidFill>
            </a:endParaRPr>
          </a:p>
          <a:p>
            <a:pPr marL="128016" lvl="1" indent="0">
              <a:buNone/>
            </a:pPr>
            <a:r>
              <a:rPr lang="el-GR" sz="2600" dirty="0">
                <a:solidFill>
                  <a:srgbClr val="0070C0"/>
                </a:solidFill>
              </a:rPr>
              <a:t>Αφαιρετικοί κόσμοι </a:t>
            </a:r>
            <a:r>
              <a:rPr lang="el-GR" sz="2600" dirty="0"/>
              <a:t>με την </a:t>
            </a:r>
            <a:r>
              <a:rPr lang="el-GR" sz="2600" dirty="0">
                <a:solidFill>
                  <a:srgbClr val="0070C0"/>
                </a:solidFill>
              </a:rPr>
              <a:t>απαραίτητη πληροφορία</a:t>
            </a:r>
            <a:r>
              <a:rPr lang="el-GR" sz="2600" dirty="0"/>
              <a:t> για επίλυση προβλήματος</a:t>
            </a:r>
            <a:endParaRPr lang="en-US" sz="2600" dirty="0"/>
          </a:p>
          <a:p>
            <a:pPr marL="128016" lvl="1" indent="0">
              <a:buNone/>
            </a:pPr>
            <a:endParaRPr lang="el-GR" sz="2600" dirty="0"/>
          </a:p>
          <a:p>
            <a:pPr marL="128016" lvl="1" indent="0">
              <a:buNone/>
            </a:pPr>
            <a:r>
              <a:rPr lang="el-GR" sz="2600" dirty="0">
                <a:solidFill>
                  <a:srgbClr val="0070C0"/>
                </a:solidFill>
              </a:rPr>
              <a:t>Εισάγουν το πρόβλημα αλλά όχι τη λύση</a:t>
            </a:r>
          </a:p>
          <a:p>
            <a:pPr marL="128016" lvl="1" indent="0">
              <a:buNone/>
            </a:pPr>
            <a:endParaRPr lang="el-GR" sz="2600" dirty="0">
              <a:solidFill>
                <a:srgbClr val="0070C0"/>
              </a:solidFill>
            </a:endParaRPr>
          </a:p>
          <a:p>
            <a:pPr marL="128016" lvl="1" indent="0">
              <a:buNone/>
            </a:pPr>
            <a:r>
              <a:rPr lang="el-GR" sz="2600" dirty="0">
                <a:solidFill>
                  <a:srgbClr val="0070C0"/>
                </a:solidFill>
              </a:rPr>
              <a:t>Αντικείμενα και κανόνες </a:t>
            </a:r>
            <a:r>
              <a:rPr lang="el-GR" sz="2600" dirty="0"/>
              <a:t>που ορίζουν τις σχέσεις μεταξύ τους</a:t>
            </a:r>
          </a:p>
          <a:p>
            <a:pPr marL="128016" lvl="1" indent="0">
              <a:buNone/>
            </a:pPr>
            <a:endParaRPr lang="el-GR" sz="2200" dirty="0"/>
          </a:p>
          <a:p>
            <a:pPr marL="128016" lvl="1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3287616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5C15D7-176E-4CA2-8291-98F500939B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l-GR"/>
              <a:t>Παραδειγματα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F575F28-9F6E-424A-B5DF-9AF45F09620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5603142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Παραδειγμα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>
                <a:solidFill>
                  <a:srgbClr val="0070C0"/>
                </a:solidFill>
              </a:rPr>
              <a:t>Μάθηση ξένων γλωσσών </a:t>
            </a:r>
            <a:r>
              <a:rPr lang="el-GR" dirty="0"/>
              <a:t>με μεταφορά στο περιβάλλον</a:t>
            </a:r>
            <a:r>
              <a:rPr lang="en-US" dirty="0"/>
              <a:t> </a:t>
            </a:r>
            <a:r>
              <a:rPr lang="el-GR" dirty="0"/>
              <a:t>όπου </a:t>
            </a:r>
            <a:r>
              <a:rPr lang="el-GR" dirty="0" err="1"/>
              <a:t>ομιλούνται</a:t>
            </a:r>
            <a:endParaRPr lang="el-GR" dirty="0"/>
          </a:p>
          <a:p>
            <a:endParaRPr lang="el-GR" dirty="0"/>
          </a:p>
          <a:p>
            <a:pPr lvl="1"/>
            <a:r>
              <a:rPr lang="el-GR" dirty="0"/>
              <a:t>Παρατηρούμε τη χρήση της γλώσσας, τον πολιτισμό, τους κανόνες επικοινωνίας</a:t>
            </a:r>
          </a:p>
          <a:p>
            <a:pPr lvl="1"/>
            <a:endParaRPr lang="el-GR" dirty="0"/>
          </a:p>
          <a:p>
            <a:pPr lvl="1"/>
            <a:endParaRPr lang="el-GR" dirty="0"/>
          </a:p>
          <a:p>
            <a:r>
              <a:rPr lang="el-GR" dirty="0">
                <a:solidFill>
                  <a:srgbClr val="0070C0"/>
                </a:solidFill>
              </a:rPr>
              <a:t>Ένταξη σε νέο επαγγελματικό περιβάλλον</a:t>
            </a:r>
          </a:p>
          <a:p>
            <a:pPr lvl="1"/>
            <a:endParaRPr lang="el-GR" dirty="0"/>
          </a:p>
          <a:p>
            <a:pPr lvl="1"/>
            <a:r>
              <a:rPr lang="el-GR" dirty="0"/>
              <a:t>Παρατηρούμε πώς φέρονται οι εργαζόμενοι</a:t>
            </a:r>
          </a:p>
          <a:p>
            <a:pPr lvl="1"/>
            <a:r>
              <a:rPr lang="el-GR" dirty="0"/>
              <a:t>Όχι μόνο σε θέματα εργασία</a:t>
            </a:r>
          </a:p>
          <a:p>
            <a:pPr lvl="1"/>
            <a:r>
              <a:rPr lang="el-GR" dirty="0"/>
              <a:t>Αλλά και στην κουλτούρα της εταιρείας</a:t>
            </a:r>
            <a:endParaRPr 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USC Civil Engineering </a:t>
            </a:r>
            <a:br>
              <a:rPr lang="en-US" sz="3600" dirty="0"/>
            </a:br>
            <a:r>
              <a:rPr lang="en-US" sz="3600" dirty="0">
                <a:hlinkClick r:id="rId3"/>
              </a:rPr>
              <a:t>https://www.youtube.com/watch?v=2rpyCDKuyFI</a:t>
            </a:r>
            <a:r>
              <a:rPr lang="en-US" sz="3600" dirty="0"/>
              <a:t> </a:t>
            </a:r>
          </a:p>
        </p:txBody>
      </p:sp>
      <p:pic>
        <p:nvPicPr>
          <p:cNvPr id="12" name="2rpyCDKuyF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31838" y="1906588"/>
            <a:ext cx="8802510" cy="4951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5020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Ψηφιακα παιχνιδια για προβληματοκεντρικη μαθηση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1167872" cy="4023360"/>
          </a:xfrm>
        </p:spPr>
        <p:txBody>
          <a:bodyPr/>
          <a:lstStyle/>
          <a:p>
            <a:r>
              <a:rPr lang="el-GR" dirty="0">
                <a:solidFill>
                  <a:srgbClr val="0070C0"/>
                </a:solidFill>
              </a:rPr>
              <a:t>Ψηφιακά μαθησιακά παιχνίδια</a:t>
            </a:r>
            <a:r>
              <a:rPr lang="el-GR" dirty="0"/>
              <a:t>, που έχουν σχεδιαστεί αποκλειστικά για μάθηση</a:t>
            </a:r>
          </a:p>
          <a:p>
            <a:endParaRPr lang="el-GR" dirty="0"/>
          </a:p>
          <a:p>
            <a:r>
              <a:rPr lang="el-GR" dirty="0">
                <a:solidFill>
                  <a:srgbClr val="0070C0"/>
                </a:solidFill>
              </a:rPr>
              <a:t>Προβληματοκεντρική μάθηση</a:t>
            </a:r>
            <a:r>
              <a:rPr lang="el-GR" dirty="0"/>
              <a:t>, μάθηση μέσω επίλυσης προβλημάτων</a:t>
            </a:r>
          </a:p>
          <a:p>
            <a:endParaRPr lang="el-GR" dirty="0"/>
          </a:p>
          <a:p>
            <a:r>
              <a:rPr lang="el-GR" dirty="0"/>
              <a:t>Για ανάπτυξη </a:t>
            </a:r>
            <a:r>
              <a:rPr lang="el-GR" dirty="0">
                <a:solidFill>
                  <a:srgbClr val="0070C0"/>
                </a:solidFill>
              </a:rPr>
              <a:t>γνώσεων</a:t>
            </a:r>
            <a:r>
              <a:rPr lang="el-GR" dirty="0"/>
              <a:t> και </a:t>
            </a:r>
            <a:r>
              <a:rPr lang="el-GR" dirty="0">
                <a:solidFill>
                  <a:srgbClr val="0070C0"/>
                </a:solidFill>
              </a:rPr>
              <a:t>δεξιοτήτων</a:t>
            </a:r>
            <a:r>
              <a:rPr lang="el-GR" dirty="0"/>
              <a:t> για </a:t>
            </a:r>
            <a:r>
              <a:rPr lang="el-GR" dirty="0">
                <a:solidFill>
                  <a:srgbClr val="0070C0"/>
                </a:solidFill>
              </a:rPr>
              <a:t>επίλυση σύνθετων προβλημάτων του 21</a:t>
            </a:r>
            <a:r>
              <a:rPr lang="el-GR" baseline="30000" dirty="0">
                <a:solidFill>
                  <a:srgbClr val="0070C0"/>
                </a:solidFill>
              </a:rPr>
              <a:t>ου</a:t>
            </a:r>
            <a:r>
              <a:rPr lang="el-GR" dirty="0">
                <a:solidFill>
                  <a:srgbClr val="0070C0"/>
                </a:solidFill>
              </a:rPr>
              <a:t> αιώνα</a:t>
            </a:r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/>
              <a:t>Γιατί</a:t>
            </a:r>
            <a:r>
              <a:rPr lang="en-GB" dirty="0"/>
              <a:t>; </a:t>
            </a:r>
            <a:r>
              <a:rPr lang="el-GR" dirty="0"/>
              <a:t>Οι σημερινοί φοιτητές θα είναι οι επιλυτές προβλημάτων του αύριο</a:t>
            </a:r>
          </a:p>
          <a:p>
            <a:endParaRPr lang="en-US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ecity</a:t>
            </a:r>
            <a:endParaRPr lang="en-GB"/>
          </a:p>
        </p:txBody>
      </p:sp>
      <p:pic>
        <p:nvPicPr>
          <p:cNvPr id="4" name="eCity 2019-10-08 10-11-40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48000" y="0"/>
            <a:ext cx="9144000" cy="68580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B1E37B-7BD3-9F05-F5C1-1C0DD81D0D7B}"/>
              </a:ext>
            </a:extLst>
          </p:cNvPr>
          <p:cNvSpPr txBox="1"/>
          <p:nvPr/>
        </p:nvSpPr>
        <p:spPr>
          <a:xfrm>
            <a:off x="128297" y="1997839"/>
            <a:ext cx="2919703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dirty="0"/>
              <a:t>Σενάρια</a:t>
            </a:r>
            <a:endParaRPr lang="en-US" dirty="0"/>
          </a:p>
          <a:p>
            <a:endParaRPr lang="el-GR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Ενέργεια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Σεισμική προστασία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Αντιπλημμυρική προστασία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Δίκτυο κινητής τηλεφωνίας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Δίκτυο δεδομένων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Ανανεώσιμες πηγές ενέργειας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Μέσα μαζικής μεταφοράς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l-GR" dirty="0"/>
              <a:t>Αντιμετώπιση ρύπανσης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93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38735C-7893-4932-AFD6-B17852B19E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960137"/>
            <a:ext cx="8229600" cy="1463040"/>
          </a:xfrm>
        </p:spPr>
        <p:txBody>
          <a:bodyPr>
            <a:normAutofit fontScale="90000"/>
          </a:bodyPr>
          <a:lstStyle/>
          <a:p>
            <a:r>
              <a:rPr lang="en-GB" dirty="0"/>
              <a:t>HERA</a:t>
            </a:r>
            <a:br>
              <a:rPr lang="en-GB" dirty="0"/>
            </a:br>
            <a:r>
              <a:rPr lang="en-GB" dirty="0"/>
              <a:t>Re-engineering higher education through active learning for growth</a:t>
            </a:r>
            <a:endParaRPr lang="el-GR" dirty="0"/>
          </a:p>
        </p:txBody>
      </p:sp>
      <p:pic>
        <p:nvPicPr>
          <p:cNvPr id="6" name="Picture 5" descr="screenshot ecommerce 2.png">
            <a:extLst>
              <a:ext uri="{FF2B5EF4-FFF2-40B4-BE49-F238E27FC236}">
                <a16:creationId xmlns:a16="http://schemas.microsoft.com/office/drawing/2014/main" id="{84389B04-1882-4441-A875-2FB4C02A9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8321040" cy="467830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B2A97B2-D7CC-4CEE-8D2B-F93E44E14D5D}"/>
              </a:ext>
            </a:extLst>
          </p:cNvPr>
          <p:cNvSpPr/>
          <p:nvPr/>
        </p:nvSpPr>
        <p:spPr>
          <a:xfrm>
            <a:off x="8321040" y="-1"/>
            <a:ext cx="3870960" cy="46783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FDC253-DA2F-5CBE-4792-93B726856FE2}"/>
              </a:ext>
            </a:extLst>
          </p:cNvPr>
          <p:cNvSpPr txBox="1"/>
          <p:nvPr/>
        </p:nvSpPr>
        <p:spPr>
          <a:xfrm>
            <a:off x="8684468" y="1539816"/>
            <a:ext cx="333608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dirty="0"/>
              <a:t>Σενάρια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Βιώσιμη κινητικότητα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Covid-19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Ολυμπιακοί αγώνες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eCommerce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Βιώσιμη ανάπτυξη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Αντιμετώπιση πλημμυρών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Έξυπνο πάρκινγκ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Τέχνες και αθλητισμός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Γιορταστικός φωτισμός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Ανανεώσιμες πηγές ενέργειας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dirty="0"/>
              <a:t>Ανακύκλωση</a:t>
            </a:r>
          </a:p>
        </p:txBody>
      </p:sp>
    </p:spTree>
    <p:extLst>
      <p:ext uri="{BB962C8B-B14F-4D97-AF65-F5344CB8AC3E}">
        <p14:creationId xmlns:p14="http://schemas.microsoft.com/office/powerpoint/2010/main" val="17369480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Δεξιοτητεσ επιλυσησ προβληματων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5999"/>
            <a:ext cx="9720073" cy="4310743"/>
          </a:xfrm>
        </p:spPr>
        <p:txBody>
          <a:bodyPr>
            <a:normAutofit fontScale="92500" lnSpcReduction="20000"/>
          </a:bodyPr>
          <a:lstStyle/>
          <a:p>
            <a:r>
              <a:rPr lang="el-GR" sz="2600" dirty="0"/>
              <a:t>Εφαρμογή της τεχνολογίας </a:t>
            </a:r>
          </a:p>
          <a:p>
            <a:endParaRPr lang="el-GR" sz="2600" dirty="0"/>
          </a:p>
          <a:p>
            <a:r>
              <a:rPr lang="el-GR" sz="2600" dirty="0"/>
              <a:t>Για επίλυση προβλημάτων</a:t>
            </a:r>
          </a:p>
          <a:p>
            <a:endParaRPr lang="el-GR" sz="2600" dirty="0"/>
          </a:p>
          <a:p>
            <a:r>
              <a:rPr lang="el-GR" sz="2600" dirty="0"/>
              <a:t>Θεωρητική γνώση</a:t>
            </a:r>
          </a:p>
          <a:p>
            <a:endParaRPr lang="el-GR" sz="2600" dirty="0"/>
          </a:p>
          <a:p>
            <a:r>
              <a:rPr lang="el-GR" sz="2600" dirty="0"/>
              <a:t>Ήπιες δεξιότητες</a:t>
            </a:r>
          </a:p>
          <a:p>
            <a:pPr lvl="1"/>
            <a:r>
              <a:rPr lang="el-GR" sz="2200" dirty="0"/>
              <a:t>Αναλυτική και κριτική σκέψη</a:t>
            </a:r>
          </a:p>
          <a:p>
            <a:pPr lvl="1"/>
            <a:r>
              <a:rPr lang="el-GR" sz="2200" dirty="0"/>
              <a:t>Επιχειρηματική σκέψη</a:t>
            </a:r>
          </a:p>
          <a:p>
            <a:pPr lvl="1"/>
            <a:r>
              <a:rPr lang="el-GR" sz="2200" dirty="0"/>
              <a:t>Ικανότητα συνεργασίας </a:t>
            </a:r>
          </a:p>
          <a:p>
            <a:pPr lvl="1"/>
            <a:r>
              <a:rPr lang="el-GR" sz="2200" dirty="0"/>
              <a:t>Ικανότητα ανεξάρτητης έρευνας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 b="13971"/>
          <a:stretch>
            <a:fillRect/>
          </a:stretch>
        </p:blipFill>
        <p:spPr bwMode="auto">
          <a:xfrm>
            <a:off x="6599293" y="2299446"/>
            <a:ext cx="5282303" cy="2554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634626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Προβληματα του 21</a:t>
            </a:r>
            <a:r>
              <a:rPr lang="el-GR" baseline="30000" dirty="0"/>
              <a:t>ου</a:t>
            </a:r>
            <a:r>
              <a:rPr lang="el-GR" dirty="0"/>
              <a:t> αιωνα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l-GR" sz="2400" dirty="0"/>
              <a:t>Υπεύθυνη κατανάλωση</a:t>
            </a:r>
            <a:endParaRPr lang="en-GB" sz="2400" dirty="0"/>
          </a:p>
          <a:p>
            <a:r>
              <a:rPr lang="el-GR" sz="2400" dirty="0"/>
              <a:t>Αντιμετώπιση φτώχειας και πείνας</a:t>
            </a:r>
            <a:endParaRPr lang="en-US" sz="2400" dirty="0"/>
          </a:p>
          <a:p>
            <a:r>
              <a:rPr lang="el-GR" sz="2400"/>
              <a:t>Διαχείριση φυσικών πόρων</a:t>
            </a:r>
            <a:endParaRPr lang="en-US" sz="2400" dirty="0"/>
          </a:p>
          <a:p>
            <a:r>
              <a:rPr lang="el-GR" sz="2400" dirty="0"/>
              <a:t>Φθηνή και καθαρή ενέργεια</a:t>
            </a:r>
          </a:p>
          <a:p>
            <a:r>
              <a:rPr lang="el-GR" sz="2400" dirty="0"/>
              <a:t>Εκπαίδευση και υγεία για όλους</a:t>
            </a:r>
          </a:p>
          <a:p>
            <a:r>
              <a:rPr lang="el-GR" sz="2400" dirty="0"/>
              <a:t>Βιώσιμη ανάπτυξη</a:t>
            </a:r>
          </a:p>
          <a:p>
            <a:r>
              <a:rPr lang="el-GR" sz="2400" dirty="0"/>
              <a:t>Άρση ανισοτήτων</a:t>
            </a:r>
            <a:endParaRPr lang="en-US" sz="2400" dirty="0"/>
          </a:p>
          <a:p>
            <a:r>
              <a:rPr lang="el-GR" sz="2400" dirty="0"/>
              <a:t>Αντιμετώπιση της κλιματικής αλλαγής</a:t>
            </a:r>
          </a:p>
          <a:p>
            <a:endParaRPr lang="el-GR" sz="2400" dirty="0"/>
          </a:p>
          <a:p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 r="-560" b="9926"/>
          <a:stretch>
            <a:fillRect/>
          </a:stretch>
        </p:blipFill>
        <p:spPr bwMode="auto">
          <a:xfrm>
            <a:off x="7283824" y="2315411"/>
            <a:ext cx="4908176" cy="2471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FFB1D-EEF5-4863-A8CD-B1EB7D698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μεθοδολογια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2A483-C220-43E1-A542-67989A8E20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/>
              <a:t>Ανοιχτά σενάρια εμπνευσμένα από την πραγματική ζωή</a:t>
            </a:r>
          </a:p>
          <a:p>
            <a:endParaRPr lang="el-GR" dirty="0"/>
          </a:p>
          <a:p>
            <a:r>
              <a:rPr lang="el-GR" dirty="0"/>
              <a:t>Για να λυθούν απαιτούν σύνθεση γνώσεων από διάφορα μαθήματα του προγράμματος σπουδών</a:t>
            </a:r>
          </a:p>
          <a:p>
            <a:pPr lvl="1"/>
            <a:r>
              <a:rPr lang="el-GR" dirty="0"/>
              <a:t>Όπως και στην πραγματική ζωή</a:t>
            </a:r>
          </a:p>
          <a:p>
            <a:pPr lvl="1"/>
            <a:endParaRPr lang="el-GR" dirty="0"/>
          </a:p>
          <a:p>
            <a:pPr lvl="1"/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6524383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AF6D2-01D1-459C-97C7-816A58D5A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HERA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0F59D-AC55-46B2-8FF7-EECE23CC9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4787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City builder</a:t>
            </a:r>
          </a:p>
          <a:p>
            <a:endParaRPr lang="en-GB" dirty="0"/>
          </a:p>
          <a:p>
            <a:r>
              <a:rPr lang="el-GR" dirty="0"/>
              <a:t>Με πλούσιο περιβάλλον για σύνθεση προβλημάτων με ενδιαφέρον</a:t>
            </a:r>
          </a:p>
          <a:p>
            <a:endParaRPr lang="el-GR" dirty="0"/>
          </a:p>
          <a:p>
            <a:r>
              <a:rPr lang="en-GB" dirty="0"/>
              <a:t>100</a:t>
            </a:r>
            <a:r>
              <a:rPr lang="el-GR" dirty="0"/>
              <a:t> διαφορετικά κτίρια</a:t>
            </a:r>
          </a:p>
          <a:p>
            <a:pPr lvl="1"/>
            <a:r>
              <a:rPr lang="el-GR" dirty="0"/>
              <a:t>Επιχειρήσεις</a:t>
            </a:r>
          </a:p>
          <a:p>
            <a:pPr lvl="1"/>
            <a:r>
              <a:rPr lang="el-GR" dirty="0"/>
              <a:t>Δημόσια κτίρια</a:t>
            </a:r>
          </a:p>
          <a:p>
            <a:pPr lvl="1"/>
            <a:r>
              <a:rPr lang="el-GR" dirty="0"/>
              <a:t>Πολιτισμός</a:t>
            </a:r>
          </a:p>
          <a:p>
            <a:pPr lvl="1"/>
            <a:r>
              <a:rPr lang="el-GR" dirty="0"/>
              <a:t>Βιομηχανία</a:t>
            </a:r>
          </a:p>
          <a:p>
            <a:pPr lvl="1"/>
            <a:r>
              <a:rPr lang="el-GR" dirty="0"/>
              <a:t>Κατοικίες</a:t>
            </a:r>
          </a:p>
          <a:p>
            <a:pPr lvl="1"/>
            <a:r>
              <a:rPr lang="el-GR" dirty="0"/>
              <a:t>Υγεία</a:t>
            </a:r>
          </a:p>
          <a:p>
            <a:pPr lvl="1"/>
            <a:r>
              <a:rPr lang="el-GR" dirty="0"/>
              <a:t>Υποδομές</a:t>
            </a:r>
          </a:p>
          <a:p>
            <a:endParaRPr lang="en-GB" dirty="0"/>
          </a:p>
          <a:p>
            <a:endParaRPr lang="el-GR" dirty="0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6662051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AF6D2-01D1-459C-97C7-816A58D5A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HERA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0F59D-AC55-46B2-8FF7-EECE23CC98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Multi-user</a:t>
            </a:r>
          </a:p>
          <a:p>
            <a:endParaRPr lang="el-GR" dirty="0"/>
          </a:p>
          <a:p>
            <a:r>
              <a:rPr lang="el-GR" dirty="0"/>
              <a:t>Ρόλοι</a:t>
            </a:r>
          </a:p>
          <a:p>
            <a:endParaRPr lang="el-GR" dirty="0"/>
          </a:p>
          <a:p>
            <a:r>
              <a:rPr lang="el-GR" dirty="0"/>
              <a:t>Προσομοίωση της πραγματικής ζωής</a:t>
            </a:r>
          </a:p>
          <a:p>
            <a:endParaRPr lang="el-GR" dirty="0"/>
          </a:p>
          <a:p>
            <a:r>
              <a:rPr lang="el-GR" dirty="0"/>
              <a:t>Ένα καλά σχεδιασμένο σενάριο δεν μπορεί να λυθεί από ένα άτομο</a:t>
            </a:r>
          </a:p>
          <a:p>
            <a:pPr lvl="1"/>
            <a:r>
              <a:rPr lang="el-GR" dirty="0"/>
              <a:t>Χρειάζεται συνεργασία</a:t>
            </a:r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20559144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Εταιροι</a:t>
            </a:r>
            <a:endParaRPr lang="en-US" dirty="0"/>
          </a:p>
        </p:txBody>
      </p:sp>
      <p:pic>
        <p:nvPicPr>
          <p:cNvPr id="4" name="Picture 3" descr="1200px-UTH-logo-greek-100x1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938" y="3018063"/>
            <a:ext cx="1251313" cy="12513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403" y="2286000"/>
            <a:ext cx="1503603" cy="392607"/>
          </a:xfrm>
          <a:prstGeom prst="rect">
            <a:avLst/>
          </a:prstGeom>
        </p:spPr>
      </p:pic>
      <p:pic>
        <p:nvPicPr>
          <p:cNvPr id="6" name="Picture 5" descr="40464240_2002959659748610_2564562845463216128_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723" y="2733403"/>
            <a:ext cx="1614351" cy="1614351"/>
          </a:xfrm>
          <a:prstGeom prst="rect">
            <a:avLst/>
          </a:prstGeom>
        </p:spPr>
      </p:pic>
      <p:pic>
        <p:nvPicPr>
          <p:cNvPr id="7" name="Picture 6" descr="allborg.png"/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lum contrast="-40000"/>
          </a:blip>
          <a:stretch>
            <a:fillRect/>
          </a:stretch>
        </p:blipFill>
        <p:spPr>
          <a:xfrm>
            <a:off x="5331551" y="3132092"/>
            <a:ext cx="1581150" cy="933450"/>
          </a:xfrm>
          <a:prstGeom prst="rect">
            <a:avLst/>
          </a:prstGeom>
        </p:spPr>
      </p:pic>
      <p:pic>
        <p:nvPicPr>
          <p:cNvPr id="8" name="Picture 7" descr="TLU-300x61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440" y="3190776"/>
            <a:ext cx="1877064" cy="381669"/>
          </a:xfrm>
          <a:prstGeom prst="rect">
            <a:avLst/>
          </a:prstGeom>
        </p:spPr>
      </p:pic>
      <p:pic>
        <p:nvPicPr>
          <p:cNvPr id="9" name="Picture 8" descr="uvig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50632" y="3273062"/>
            <a:ext cx="1905000" cy="28575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123406" y="4376057"/>
            <a:ext cx="9936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dirty="0">
                <a:latin typeface="Calibri" pitchFamily="34" charset="0"/>
                <a:cs typeface="Calibri" pitchFamily="34" charset="0"/>
              </a:rPr>
              <a:t>Ελλάδα			Πορτογαλία			Δανία			Εσθονία		Ισπανία</a:t>
            </a:r>
            <a:endParaRPr lang="en-US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071C0-C52C-C535-C047-2CB9BA364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nature</a:t>
            </a:r>
            <a:endParaRPr lang="el-GR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E53E3-4E13-202E-8DD6-5B38F4F47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Serious game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Natural resources management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Higher education</a:t>
            </a:r>
          </a:p>
        </p:txBody>
      </p:sp>
      <p:pic>
        <p:nvPicPr>
          <p:cNvPr id="6" name="Picture 5" descr="A screenshot of a video game&#10;&#10;Description automatically generated">
            <a:extLst>
              <a:ext uri="{FF2B5EF4-FFF2-40B4-BE49-F238E27FC236}">
                <a16:creationId xmlns:a16="http://schemas.microsoft.com/office/drawing/2014/main" id="{9C71F84B-7FE0-2755-C0DD-BFEB911CA4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5228"/>
          <a:stretch/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5" name="Picture 4" descr="Giraffes in a field with trees and grass&#10;&#10;Description automatically generated">
            <a:extLst>
              <a:ext uri="{FF2B5EF4-FFF2-40B4-BE49-F238E27FC236}">
                <a16:creationId xmlns:a16="http://schemas.microsoft.com/office/drawing/2014/main" id="{3A95B927-09D8-50DF-1CF0-F41A0D3D81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9180"/>
          <a:stretch/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5988305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071C0-C52C-C535-C047-2CB9BA364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nature</a:t>
            </a:r>
            <a:endParaRPr lang="el-GR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E53E3-4E13-202E-8DD6-5B38F4F47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Serious game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Natural resources management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Higher education</a:t>
            </a:r>
          </a:p>
        </p:txBody>
      </p:sp>
      <p:pic>
        <p:nvPicPr>
          <p:cNvPr id="6" name="Picture 5" descr="A screenshot of a video game&#10;&#10;Description automatically generated">
            <a:extLst>
              <a:ext uri="{FF2B5EF4-FFF2-40B4-BE49-F238E27FC236}">
                <a16:creationId xmlns:a16="http://schemas.microsoft.com/office/drawing/2014/main" id="{9C71F84B-7FE0-2755-C0DD-BFEB911CA4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5228"/>
          <a:stretch/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5" name="Picture 4" descr="Giraffes in a field with trees and grass&#10;&#10;Description automatically generated">
            <a:extLst>
              <a:ext uri="{FF2B5EF4-FFF2-40B4-BE49-F238E27FC236}">
                <a16:creationId xmlns:a16="http://schemas.microsoft.com/office/drawing/2014/main" id="{3A95B927-09D8-50DF-1CF0-F41A0D3D81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9180"/>
          <a:stretch/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25511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ALIEN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2192000" cy="45837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555784" cy="437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36069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ALIEN </a:t>
            </a:r>
            <a:r>
              <a:rPr lang="el-GR" dirty="0"/>
              <a:t>– Στοχοι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0624947" cy="4023360"/>
          </a:xfrm>
        </p:spPr>
        <p:txBody>
          <a:bodyPr>
            <a:normAutofit lnSpcReduction="10000"/>
          </a:bodyPr>
          <a:lstStyle/>
          <a:p>
            <a:r>
              <a:rPr lang="el-GR" dirty="0"/>
              <a:t>Σκοπός είναι να γίνει η προβληματοκεντρική μάθηση </a:t>
            </a:r>
            <a:r>
              <a:rPr lang="el-GR" b="1" dirty="0">
                <a:solidFill>
                  <a:srgbClr val="0070C0"/>
                </a:solidFill>
              </a:rPr>
              <a:t>στρατηγική μέθοδος εκπαίδευσης</a:t>
            </a:r>
          </a:p>
          <a:p>
            <a:endParaRPr lang="el-GR" dirty="0">
              <a:solidFill>
                <a:srgbClr val="0070C0"/>
              </a:solidFill>
            </a:endParaRPr>
          </a:p>
          <a:p>
            <a:r>
              <a:rPr lang="el-GR" dirty="0"/>
              <a:t>Στην τριτοβάθμια εκπαίδευση</a:t>
            </a:r>
            <a:endParaRPr lang="en-US" dirty="0"/>
          </a:p>
          <a:p>
            <a:endParaRPr lang="en-US" dirty="0"/>
          </a:p>
          <a:p>
            <a:r>
              <a:rPr lang="el-GR" dirty="0"/>
              <a:t>Με σκοπό να </a:t>
            </a:r>
            <a:r>
              <a:rPr lang="el-GR" dirty="0">
                <a:solidFill>
                  <a:srgbClr val="0070C0"/>
                </a:solidFill>
              </a:rPr>
              <a:t>εκθέσει τους φοιτητές σε διαδικασίες ενεργούς μάθησης</a:t>
            </a:r>
          </a:p>
          <a:p>
            <a:pPr marL="0" indent="0">
              <a:buNone/>
            </a:pPr>
            <a:endParaRPr lang="el-GR" dirty="0"/>
          </a:p>
          <a:p>
            <a:r>
              <a:rPr lang="el-GR" dirty="0"/>
              <a:t>Για </a:t>
            </a:r>
            <a:r>
              <a:rPr lang="el-GR" dirty="0">
                <a:solidFill>
                  <a:srgbClr val="0070C0"/>
                </a:solidFill>
              </a:rPr>
              <a:t>πιο αποτελεσματική μεταφορά της γνώσης</a:t>
            </a:r>
            <a:r>
              <a:rPr lang="el-GR" dirty="0"/>
              <a:t> στην πραγματική ζωή</a:t>
            </a:r>
          </a:p>
          <a:p>
            <a:endParaRPr lang="el-GR" dirty="0"/>
          </a:p>
          <a:p>
            <a:pPr marL="0" indent="0">
              <a:buNone/>
            </a:pPr>
            <a:r>
              <a:rPr lang="el-GR" dirty="0"/>
              <a:t> Απευθύνεται </a:t>
            </a:r>
            <a:r>
              <a:rPr lang="el-GR" dirty="0">
                <a:solidFill>
                  <a:srgbClr val="0070C0"/>
                </a:solidFill>
              </a:rPr>
              <a:t>στη νέα γενιά που είναι </a:t>
            </a:r>
            <a:r>
              <a:rPr lang="en-US" dirty="0">
                <a:solidFill>
                  <a:srgbClr val="0070C0"/>
                </a:solidFill>
              </a:rPr>
              <a:t>“</a:t>
            </a:r>
            <a:r>
              <a:rPr lang="el-GR" dirty="0">
                <a:solidFill>
                  <a:srgbClr val="0070C0"/>
                </a:solidFill>
              </a:rPr>
              <a:t>ψηφιακά εγγράμματη</a:t>
            </a:r>
            <a:r>
              <a:rPr lang="en-US" dirty="0">
                <a:solidFill>
                  <a:srgbClr val="0070C0"/>
                </a:solidFill>
              </a:rPr>
              <a:t>” </a:t>
            </a:r>
            <a:endParaRPr lang="el-GR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endParaRPr lang="el-GR" dirty="0"/>
          </a:p>
          <a:p>
            <a:endParaRPr lang="el-GR" dirty="0"/>
          </a:p>
          <a:p>
            <a:endParaRPr lang="el-GR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Προκλησεισ τησ τριτοβαθμιασ εκπαιδευσησ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444314"/>
          </a:xfrm>
        </p:spPr>
        <p:txBody>
          <a:bodyPr>
            <a:normAutofit lnSpcReduction="10000"/>
          </a:bodyPr>
          <a:lstStyle/>
          <a:p>
            <a:r>
              <a:rPr lang="el-GR" dirty="0">
                <a:solidFill>
                  <a:srgbClr val="0070C0"/>
                </a:solidFill>
              </a:rPr>
              <a:t>Γνώσεις για ανάπτυξη</a:t>
            </a:r>
            <a:r>
              <a:rPr lang="el-GR" dirty="0"/>
              <a:t>, δηλαδή</a:t>
            </a:r>
          </a:p>
          <a:p>
            <a:endParaRPr lang="el-GR" dirty="0"/>
          </a:p>
          <a:p>
            <a:r>
              <a:rPr lang="el-GR" dirty="0"/>
              <a:t>Σύνδεση της μάθησης με τις ανάγκες της αγοράς και της κοινωνίας</a:t>
            </a:r>
          </a:p>
          <a:p>
            <a:endParaRPr lang="el-GR" dirty="0"/>
          </a:p>
          <a:p>
            <a:r>
              <a:rPr lang="el-GR" dirty="0"/>
              <a:t>Αντιμετώπιση της ανεργίας</a:t>
            </a:r>
          </a:p>
          <a:p>
            <a:endParaRPr lang="el-GR" dirty="0"/>
          </a:p>
          <a:p>
            <a:r>
              <a:rPr lang="el-GR" dirty="0"/>
              <a:t>Εκμοντερνισμός της μάθησης</a:t>
            </a:r>
          </a:p>
          <a:p>
            <a:pPr lvl="1"/>
            <a:endParaRPr lang="el-GR" dirty="0"/>
          </a:p>
          <a:p>
            <a:pPr lvl="1"/>
            <a:r>
              <a:rPr lang="el-GR" dirty="0"/>
              <a:t>Νέες μεθοδολογίες</a:t>
            </a:r>
          </a:p>
          <a:p>
            <a:pPr lvl="1"/>
            <a:r>
              <a:rPr lang="el-GR" dirty="0"/>
              <a:t>Ψηφιακές τεχνολογίες</a:t>
            </a:r>
          </a:p>
          <a:p>
            <a:pPr lvl="1"/>
            <a:r>
              <a:rPr lang="el-GR" dirty="0"/>
              <a:t>Ανοιχτό εκπαιδευτικό περιεχόμενο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8327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Γιατι δεν εισαγονται οι νεεσ μεθοδολογιεσ - προβληματα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/>
              <a:t>Δεν υπάρχουν </a:t>
            </a:r>
            <a:r>
              <a:rPr lang="el-GR" dirty="0">
                <a:solidFill>
                  <a:srgbClr val="0070C0"/>
                </a:solidFill>
              </a:rPr>
              <a:t>φυσικές εγκαταστάσεις</a:t>
            </a:r>
          </a:p>
          <a:p>
            <a:endParaRPr lang="el-GR" dirty="0"/>
          </a:p>
          <a:p>
            <a:r>
              <a:rPr lang="el-GR" dirty="0"/>
              <a:t>Δεν υπάρχει </a:t>
            </a:r>
            <a:r>
              <a:rPr lang="el-GR" dirty="0">
                <a:solidFill>
                  <a:srgbClr val="0070C0"/>
                </a:solidFill>
              </a:rPr>
              <a:t>ψηφιακό περιεχόμενο και υπηρεσίες</a:t>
            </a:r>
          </a:p>
          <a:p>
            <a:endParaRPr lang="el-GR" dirty="0"/>
          </a:p>
          <a:p>
            <a:r>
              <a:rPr lang="el-GR" dirty="0">
                <a:solidFill>
                  <a:srgbClr val="0070C0"/>
                </a:solidFill>
              </a:rPr>
              <a:t>Οι διδάσκοντες δεν είναι έτοιμοι</a:t>
            </a:r>
          </a:p>
          <a:p>
            <a:pPr lvl="1"/>
            <a:endParaRPr lang="el-GR" dirty="0"/>
          </a:p>
          <a:p>
            <a:pPr lvl="1"/>
            <a:r>
              <a:rPr lang="el-GR" dirty="0"/>
              <a:t>Δε γνωρίζουν τη μεθοδολογία της προβληματοκεντρικής μάθησης</a:t>
            </a:r>
          </a:p>
          <a:p>
            <a:pPr lvl="1"/>
            <a:r>
              <a:rPr lang="el-GR" dirty="0"/>
              <a:t>Δεν αισθάνονται άνετα με την ψηφιακή τεχνολογία</a:t>
            </a:r>
          </a:p>
          <a:p>
            <a:pPr lvl="1"/>
            <a:r>
              <a:rPr lang="el-GR" dirty="0"/>
              <a:t>Δεν θέλουν να αφήσουν το έλεγχο της τάξης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45532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263270" y="5724939"/>
            <a:ext cx="2928730" cy="11330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l-GR" sz="4400" dirty="0"/>
              <a:t>η μαθησιακη παρεμβαση</a:t>
            </a:r>
            <a:br>
              <a:rPr lang="el-GR" sz="4400" dirty="0"/>
            </a:br>
            <a:r>
              <a:rPr lang="el-GR" sz="4400" dirty="0"/>
              <a:t>του</a:t>
            </a:r>
            <a:r>
              <a:rPr lang="en-US" sz="4400" dirty="0"/>
              <a:t> ALIEN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11167872" cy="4572000"/>
          </a:xfrm>
        </p:spPr>
        <p:txBody>
          <a:bodyPr>
            <a:normAutofit lnSpcReduction="10000"/>
          </a:bodyPr>
          <a:lstStyle/>
          <a:p>
            <a:r>
              <a:rPr lang="el-GR" dirty="0"/>
              <a:t>Εργαστήρια</a:t>
            </a:r>
          </a:p>
          <a:p>
            <a:endParaRPr lang="el-GR" dirty="0"/>
          </a:p>
          <a:p>
            <a:r>
              <a:rPr lang="el-GR" dirty="0">
                <a:solidFill>
                  <a:srgbClr val="0070C0"/>
                </a:solidFill>
              </a:rPr>
              <a:t>Ψηφιακή πλατφόρμα συνεργασίας</a:t>
            </a:r>
          </a:p>
          <a:p>
            <a:endParaRPr lang="el-GR" dirty="0"/>
          </a:p>
          <a:p>
            <a:r>
              <a:rPr lang="el-GR" dirty="0">
                <a:solidFill>
                  <a:srgbClr val="0070C0"/>
                </a:solidFill>
              </a:rPr>
              <a:t>Εκπαίδευση διδασκόντων</a:t>
            </a:r>
            <a:endParaRPr lang="el-GR" dirty="0"/>
          </a:p>
          <a:p>
            <a:endParaRPr lang="el-GR" dirty="0"/>
          </a:p>
          <a:p>
            <a:r>
              <a:rPr lang="el-GR" dirty="0"/>
              <a:t>Ομάδες ειδικών ενδιαφερόντων </a:t>
            </a:r>
            <a:r>
              <a:rPr lang="en-GB" dirty="0">
                <a:solidFill>
                  <a:srgbClr val="0070C0"/>
                </a:solidFill>
              </a:rPr>
              <a:t>SIGs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/>
          </a:p>
          <a:p>
            <a:r>
              <a:rPr lang="el-GR" b="1" dirty="0"/>
              <a:t>Ελλάδα, Πορτογαλία, Εσθονία, Ην. Βασίλειο, Βουλγαρία, </a:t>
            </a:r>
          </a:p>
          <a:p>
            <a:r>
              <a:rPr lang="el-GR" b="1" dirty="0"/>
              <a:t>Μαλαισία, Βιετνάμ, Καμπότζη, Νεπάλ, Πακιστάν </a:t>
            </a:r>
          </a:p>
          <a:p>
            <a:endParaRPr lang="el-GR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7589" t="30870" r="23148" b="3478"/>
          <a:stretch/>
        </p:blipFill>
        <p:spPr>
          <a:xfrm>
            <a:off x="9415849" y="1055948"/>
            <a:ext cx="2776151" cy="57163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C41308F-B571-1304-0343-9CEB51A26F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07" t="20410" r="72507" b="41781"/>
          <a:stretch>
            <a:fillRect/>
          </a:stretch>
        </p:blipFill>
        <p:spPr>
          <a:xfrm>
            <a:off x="5335330" y="1560263"/>
            <a:ext cx="3927939" cy="334522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E50153E0-E00C-ECDC-3DC9-92E5D9B7A56B}"/>
              </a:ext>
            </a:extLst>
          </p:cNvPr>
          <p:cNvSpPr/>
          <p:nvPr/>
        </p:nvSpPr>
        <p:spPr>
          <a:xfrm>
            <a:off x="5661058" y="3429000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5AFC70A-4BC6-254A-CB35-E25C81C58CFF}"/>
              </a:ext>
            </a:extLst>
          </p:cNvPr>
          <p:cNvSpPr/>
          <p:nvPr/>
        </p:nvSpPr>
        <p:spPr>
          <a:xfrm>
            <a:off x="6512233" y="2765185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900C58C-6C7B-AD34-E34D-7323B76DF225}"/>
              </a:ext>
            </a:extLst>
          </p:cNvPr>
          <p:cNvSpPr/>
          <p:nvPr/>
        </p:nvSpPr>
        <p:spPr>
          <a:xfrm>
            <a:off x="6416402" y="3486972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BF5DD4D-8292-CF8E-0209-C66203FDF5F3}"/>
              </a:ext>
            </a:extLst>
          </p:cNvPr>
          <p:cNvSpPr/>
          <p:nvPr/>
        </p:nvSpPr>
        <p:spPr>
          <a:xfrm>
            <a:off x="7464977" y="3724833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C0EFF9C-01D0-8BA2-E733-21AE65999633}"/>
              </a:ext>
            </a:extLst>
          </p:cNvPr>
          <p:cNvSpPr/>
          <p:nvPr/>
        </p:nvSpPr>
        <p:spPr>
          <a:xfrm>
            <a:off x="8062135" y="3922102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FBEFF5D-0D55-CF35-C282-C46BE94E940B}"/>
              </a:ext>
            </a:extLst>
          </p:cNvPr>
          <p:cNvSpPr/>
          <p:nvPr/>
        </p:nvSpPr>
        <p:spPr>
          <a:xfrm>
            <a:off x="8157966" y="4233193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278A996-1A8D-C373-DBD3-D7FD57051232}"/>
              </a:ext>
            </a:extLst>
          </p:cNvPr>
          <p:cNvSpPr/>
          <p:nvPr/>
        </p:nvSpPr>
        <p:spPr>
          <a:xfrm>
            <a:off x="8349628" y="4047377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76BEA5F-8B2C-3030-1158-35C7E6D3F1E5}"/>
              </a:ext>
            </a:extLst>
          </p:cNvPr>
          <p:cNvSpPr/>
          <p:nvPr/>
        </p:nvSpPr>
        <p:spPr>
          <a:xfrm>
            <a:off x="7593305" y="3375667"/>
            <a:ext cx="191662" cy="1972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99916512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Προβληματα</a:t>
            </a:r>
            <a:r>
              <a:rPr lang="el-GR" dirty="0"/>
              <a:t> στην </a:t>
            </a:r>
            <a:r>
              <a:rPr lang="el-GR" dirty="0" err="1"/>
              <a:t>νοτιοαναλτολικη</a:t>
            </a:r>
            <a:r>
              <a:rPr lang="el-GR" dirty="0"/>
              <a:t> </a:t>
            </a:r>
            <a:r>
              <a:rPr lang="el-GR" dirty="0" err="1"/>
              <a:t>ασια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l-GR" dirty="0"/>
              <a:t>Από τις πιο γρήγορα αναπτυσσόμενες περιοχές 6.1% ρυθμός για 2019 – 2023</a:t>
            </a:r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/>
              <a:t>Δεν αντιμετωπίζουν όλες οι χώρες τις ίδιες προκλήσεις</a:t>
            </a:r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/>
              <a:t>Προκλήσεις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l-GR" dirty="0"/>
              <a:t>Αποτελεσματικότητα της τριτοβάθμιας εκπαίδευσης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l-GR" dirty="0"/>
              <a:t>Αντιμετώπιση ανεργίας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l-GR" dirty="0"/>
              <a:t>Ανταγωνιστικότητα των αποφοίτων σα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l-GR" dirty="0"/>
              <a:t>Προκλήσεις τόσο στην προσφορά όσο και στη ζήτηση της τριτοβάθμιας εκπαίδευσης</a:t>
            </a:r>
          </a:p>
        </p:txBody>
      </p:sp>
    </p:spTree>
    <p:extLst>
      <p:ext uri="{BB962C8B-B14F-4D97-AF65-F5344CB8AC3E}">
        <p14:creationId xmlns:p14="http://schemas.microsoft.com/office/powerpoint/2010/main" val="40615604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Alien - </a:t>
            </a:r>
            <a:r>
              <a:rPr lang="el-GR"/>
              <a:t>υλοποιηση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26481" y="0"/>
            <a:ext cx="6065520" cy="45802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80003285_159925448717150_5311355161816334336_n-300x22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6139543" cy="4604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28156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57B7E56-630C-4F8E-9323-83CEA472C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5141002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4028318" cy="1499616"/>
          </a:xfrm>
        </p:spPr>
        <p:txBody>
          <a:bodyPr>
            <a:normAutofit/>
          </a:bodyPr>
          <a:lstStyle/>
          <a:p>
            <a:r>
              <a:rPr lang="el-GR" sz="3700">
                <a:solidFill>
                  <a:srgbClr val="FFFFFF"/>
                </a:solidFill>
              </a:rPr>
              <a:t>Εργαστηρια</a:t>
            </a:r>
            <a:br>
              <a:rPr lang="el-GR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University of malaya, </a:t>
            </a:r>
            <a:r>
              <a:rPr lang="el-GR" sz="3700">
                <a:solidFill>
                  <a:srgbClr val="FFFFFF"/>
                </a:solidFill>
              </a:rPr>
              <a:t>μαλαισια</a:t>
            </a:r>
            <a:endParaRPr lang="en-GB" sz="3700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3529160-B48D-4DE7-8F8C-EDDD16096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Workstations</a:t>
            </a:r>
          </a:p>
          <a:p>
            <a:r>
              <a:rPr lang="en-US" sz="1800">
                <a:solidFill>
                  <a:srgbClr val="FFFFFF"/>
                </a:solidFill>
              </a:rPr>
              <a:t>Smart TVs</a:t>
            </a:r>
          </a:p>
          <a:p>
            <a:r>
              <a:rPr lang="en-US" sz="1800">
                <a:solidFill>
                  <a:srgbClr val="FFFFFF"/>
                </a:solidFill>
              </a:rPr>
              <a:t>Writtable surfaces</a:t>
            </a:r>
          </a:p>
          <a:p>
            <a:r>
              <a:rPr lang="en-US" sz="1800">
                <a:solidFill>
                  <a:srgbClr val="FFFFFF"/>
                </a:solidFill>
              </a:rPr>
              <a:t>3D printer</a:t>
            </a:r>
          </a:p>
          <a:p>
            <a:r>
              <a:rPr lang="en-US" sz="1800">
                <a:solidFill>
                  <a:srgbClr val="FFFFFF"/>
                </a:solidFill>
              </a:rPr>
              <a:t>Arduino – Rasberry Pi</a:t>
            </a:r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6" name="image4.png"/>
          <p:cNvPicPr/>
          <p:nvPr/>
        </p:nvPicPr>
        <p:blipFill>
          <a:blip r:embed="rId2"/>
          <a:srcRect l="11664" r="17933"/>
          <a:stretch>
            <a:fillRect/>
          </a:stretch>
        </p:blipFill>
        <p:spPr>
          <a:xfrm>
            <a:off x="5626826" y="321731"/>
            <a:ext cx="3798244" cy="3674848"/>
          </a:xfrm>
          <a:prstGeom prst="rect">
            <a:avLst/>
          </a:prstGeom>
        </p:spPr>
      </p:pic>
      <p:pic>
        <p:nvPicPr>
          <p:cNvPr id="9" name="image2.jpg" descr="This is the storyboard picture"/>
          <p:cNvPicPr/>
          <p:nvPr/>
        </p:nvPicPr>
        <p:blipFill>
          <a:blip r:embed="rId3"/>
          <a:srcRect l="15443" r="21674" b="-2"/>
          <a:stretch>
            <a:fillRect/>
          </a:stretch>
        </p:blipFill>
        <p:spPr>
          <a:xfrm>
            <a:off x="9583347" y="321734"/>
            <a:ext cx="2286921" cy="2727667"/>
          </a:xfrm>
          <a:prstGeom prst="rect">
            <a:avLst/>
          </a:prstGeom>
        </p:spPr>
      </p:pic>
      <p:pic>
        <p:nvPicPr>
          <p:cNvPr id="7" name="image7.jpg" descr="A group of people sitting at a desk&#10;&#10;Description automatically generated"/>
          <p:cNvPicPr/>
          <p:nvPr/>
        </p:nvPicPr>
        <p:blipFill>
          <a:blip r:embed="rId4"/>
          <a:srcRect l="34371" r="12852" b="3"/>
          <a:stretch>
            <a:fillRect/>
          </a:stretch>
        </p:blipFill>
        <p:spPr>
          <a:xfrm>
            <a:off x="9583346" y="3210266"/>
            <a:ext cx="2286921" cy="3249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29" r="1" b="1984"/>
          <a:stretch>
            <a:fillRect/>
          </a:stretch>
        </p:blipFill>
        <p:spPr>
          <a:xfrm>
            <a:off x="5626823" y="4157449"/>
            <a:ext cx="3798247" cy="231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8876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l-GR" sz="3500"/>
              <a:t>Εργαστηρια</a:t>
            </a:r>
            <a:br>
              <a:rPr lang="el-GR" sz="3500"/>
            </a:br>
            <a:r>
              <a:rPr lang="en-GB" sz="3500"/>
              <a:t>Uniersity Tenaga Nasional</a:t>
            </a:r>
            <a:r>
              <a:rPr lang="el-GR" sz="3500"/>
              <a:t>, ΜΑλαισια</a:t>
            </a:r>
            <a:endParaRPr lang="en-US" sz="3500"/>
          </a:p>
        </p:txBody>
      </p:sp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09FFF8A6-769D-B6A9-D172-A5B9D39E8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 l="6186" t="17565" r="67199" b="45584"/>
          <a:stretch>
            <a:fillRect/>
          </a:stretch>
        </p:blipFill>
        <p:spPr bwMode="auto">
          <a:xfrm>
            <a:off x="1024128" y="2145116"/>
            <a:ext cx="6066818" cy="4473049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 l="34454" t="62687" r="38926" b="13936"/>
          <a:stretch>
            <a:fillRect/>
          </a:stretch>
        </p:blipFill>
        <p:spPr bwMode="auto">
          <a:xfrm>
            <a:off x="7164574" y="4267199"/>
            <a:ext cx="5027426" cy="2350965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/>
          <a:srcRect l="5994" t="21138" r="72509" b="25145"/>
          <a:stretch>
            <a:fillRect/>
          </a:stretch>
        </p:blipFill>
        <p:spPr bwMode="auto">
          <a:xfrm>
            <a:off x="9259902" y="239836"/>
            <a:ext cx="2932098" cy="3904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l-GR" dirty="0" err="1"/>
              <a:t>Εργαστηρια</a:t>
            </a:r>
            <a:r>
              <a:rPr lang="el-GR" dirty="0"/>
              <a:t> </a:t>
            </a:r>
            <a:br>
              <a:rPr lang="el-GR" dirty="0"/>
            </a:br>
            <a:r>
              <a:rPr lang="en-GB" dirty="0"/>
              <a:t>University of </a:t>
            </a:r>
            <a:r>
              <a:rPr lang="en-GB" dirty="0" err="1"/>
              <a:t>battambang</a:t>
            </a:r>
            <a:r>
              <a:rPr lang="en-GB" dirty="0"/>
              <a:t>, </a:t>
            </a:r>
            <a:r>
              <a:rPr lang="el-GR" dirty="0"/>
              <a:t>καμποτζη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Workstations</a:t>
            </a:r>
          </a:p>
          <a:p>
            <a:r>
              <a:rPr lang="en-GB" dirty="0"/>
              <a:t>Projectors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65" y="3585210"/>
            <a:ext cx="3759251" cy="28194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190712"/>
            <a:ext cx="6100775" cy="457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5141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AB9711F-9D4F-49B4-892B-FEF66AA2F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sp>
        <p:nvSpPr>
          <p:cNvPr id="12" name="Oval 5">
            <a:extLst>
              <a:ext uri="{FF2B5EF4-FFF2-40B4-BE49-F238E27FC236}">
                <a16:creationId xmlns:a16="http://schemas.microsoft.com/office/drawing/2014/main" id="{3A32867E-64D3-4B51-85AC-D771EA43C3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FD44988-8DFE-46FC-967A-F6DB26538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363104CD-8037-4022-8EEC-A32EDF615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F082F-FF4E-AA03-05F7-0C4ED440E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36" y="434488"/>
            <a:ext cx="4529047" cy="29890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l-GR" sz="4000" spc="200" dirty="0" err="1"/>
              <a:t>Χρηση</a:t>
            </a:r>
            <a:r>
              <a:rPr lang="el-GR" sz="4000" spc="200" dirty="0"/>
              <a:t> στην </a:t>
            </a:r>
            <a:r>
              <a:rPr lang="el-GR" sz="4000" spc="200" dirty="0" err="1"/>
              <a:t>ταξη</a:t>
            </a:r>
            <a:br>
              <a:rPr lang="el-GR" sz="4000" spc="200" dirty="0"/>
            </a:br>
            <a:r>
              <a:rPr lang="en-US" sz="4000" spc="200" dirty="0"/>
              <a:t>Meanchey university</a:t>
            </a:r>
            <a:br>
              <a:rPr lang="en-US" sz="4000" spc="200" dirty="0"/>
            </a:br>
            <a:r>
              <a:rPr lang="en-US" sz="4000" spc="200" dirty="0"/>
              <a:t>Καμπ</a:t>
            </a:r>
            <a:r>
              <a:rPr lang="en-US" sz="4000" spc="200" dirty="0" err="1"/>
              <a:t>οτζη</a:t>
            </a:r>
            <a:endParaRPr lang="en-US" sz="4000" spc="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E30806-1F22-41B9-83EC-2305CDEC711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25" r="-2" b="6738"/>
          <a:stretch>
            <a:fillRect/>
          </a:stretch>
        </p:blipFill>
        <p:spPr bwMode="auto">
          <a:xfrm>
            <a:off x="4654984" y="10"/>
            <a:ext cx="7533742" cy="3674927"/>
          </a:xfrm>
          <a:prstGeom prst="rect">
            <a:avLst/>
          </a:prstGeom>
          <a:noFill/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3CBC29A-1047-453C-84AD-4E4EB59EE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3610" y="3759161"/>
            <a:ext cx="356616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39AC8E21-5D89-446A-B771-BD20E8B4BF4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46" r="-2" b="17810"/>
          <a:stretch>
            <a:fillRect/>
          </a:stretch>
        </p:blipFill>
        <p:spPr bwMode="auto">
          <a:xfrm>
            <a:off x="4654984" y="3839593"/>
            <a:ext cx="7533742" cy="3019382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49950C-807A-2944-BA0C-DFBDFA2CF263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610" y="3434470"/>
            <a:ext cx="3673931" cy="341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69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l-GR" dirty="0" err="1"/>
              <a:t>Εργαστηρια</a:t>
            </a:r>
            <a:r>
              <a:rPr lang="el-GR" dirty="0"/>
              <a:t> </a:t>
            </a:r>
            <a:br>
              <a:rPr lang="en-US" dirty="0"/>
            </a:br>
            <a:r>
              <a:rPr lang="en-US" dirty="0"/>
              <a:t>Institute of Technology, </a:t>
            </a:r>
            <a:r>
              <a:rPr lang="el-GR" dirty="0"/>
              <a:t>καμποτζη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Laptops</a:t>
            </a:r>
          </a:p>
          <a:p>
            <a:r>
              <a:rPr lang="en-US" dirty="0"/>
              <a:t>Smart TVs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6946" y="2036964"/>
            <a:ext cx="5548744" cy="41615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39" y="3503659"/>
            <a:ext cx="4964925" cy="280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66292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Εργαστηρια</a:t>
            </a:r>
            <a:br>
              <a:rPr lang="el-GR" dirty="0"/>
            </a:br>
            <a:r>
              <a:rPr lang="en-GB" dirty="0"/>
              <a:t>Ho Chi Minh City University, Vietnam</a:t>
            </a:r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003" t="14121" r="66098" b="49028"/>
          <a:stretch>
            <a:fillRect/>
          </a:stretch>
        </p:blipFill>
        <p:spPr bwMode="auto">
          <a:xfrm>
            <a:off x="983673" y="2507672"/>
            <a:ext cx="4900624" cy="3449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5916" t="55295" r="66079" b="7542"/>
          <a:stretch>
            <a:fillRect/>
          </a:stretch>
        </p:blipFill>
        <p:spPr bwMode="auto">
          <a:xfrm>
            <a:off x="5999017" y="2521526"/>
            <a:ext cx="4897509" cy="346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9269" y="585216"/>
            <a:ext cx="11332621" cy="1499616"/>
          </a:xfrm>
        </p:spPr>
        <p:txBody>
          <a:bodyPr>
            <a:normAutofit fontScale="90000"/>
          </a:bodyPr>
          <a:lstStyle/>
          <a:p>
            <a:r>
              <a:rPr lang="el-GR" dirty="0"/>
              <a:t>Εργαστηρια</a:t>
            </a:r>
            <a:br>
              <a:rPr lang="el-GR" dirty="0"/>
            </a:br>
            <a:r>
              <a:rPr lang="en-GB" dirty="0"/>
              <a:t>Hanoi University of Science </a:t>
            </a:r>
            <a:r>
              <a:rPr lang="el-GR" dirty="0"/>
              <a:t>&amp;</a:t>
            </a:r>
            <a:r>
              <a:rPr lang="en-GB" dirty="0"/>
              <a:t>Technology, </a:t>
            </a:r>
            <a:r>
              <a:rPr lang="el-GR" dirty="0"/>
              <a:t>βιετναμ</a:t>
            </a:r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003" t="16532" r="72155" b="52472"/>
          <a:stretch>
            <a:fillRect/>
          </a:stretch>
        </p:blipFill>
        <p:spPr bwMode="auto">
          <a:xfrm>
            <a:off x="748145" y="2161308"/>
            <a:ext cx="5001031" cy="3782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 l="6129" t="53896" r="71616" b="15135"/>
          <a:stretch>
            <a:fillRect/>
          </a:stretch>
        </p:blipFill>
        <p:spPr bwMode="auto">
          <a:xfrm>
            <a:off x="5971309" y="2189018"/>
            <a:ext cx="5062630" cy="3754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585216"/>
            <a:ext cx="11460480" cy="1499616"/>
          </a:xfrm>
        </p:spPr>
        <p:txBody>
          <a:bodyPr>
            <a:normAutofit fontScale="90000"/>
          </a:bodyPr>
          <a:lstStyle/>
          <a:p>
            <a:r>
              <a:rPr lang="el-GR" dirty="0"/>
              <a:t>Εργαστηρια</a:t>
            </a:r>
            <a:br>
              <a:rPr lang="el-GR" dirty="0"/>
            </a:br>
            <a:r>
              <a:rPr lang="en-GB" dirty="0"/>
              <a:t>University of Future and Emerging Sciences, </a:t>
            </a:r>
            <a:r>
              <a:rPr lang="el-GR" dirty="0"/>
              <a:t>Πακισταν</a:t>
            </a:r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003" t="21009" r="70319" b="24575"/>
          <a:stretch>
            <a:fillRect/>
          </a:stretch>
        </p:blipFill>
        <p:spPr bwMode="auto">
          <a:xfrm>
            <a:off x="789708" y="2147454"/>
            <a:ext cx="3099385" cy="3796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 l="5916" t="15934" r="65973" b="42508"/>
          <a:stretch>
            <a:fillRect/>
          </a:stretch>
        </p:blipFill>
        <p:spPr bwMode="auto">
          <a:xfrm>
            <a:off x="4184073" y="2189019"/>
            <a:ext cx="4765432" cy="3754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Εργαστηρια</a:t>
            </a:r>
            <a:br>
              <a:rPr lang="el-GR" dirty="0"/>
            </a:br>
            <a:r>
              <a:rPr lang="en-US" dirty="0"/>
              <a:t>Tribhuvan university, Nepal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 l="6389" t="9990" r="63583" b="54246"/>
          <a:stretch>
            <a:fillRect/>
          </a:stretch>
        </p:blipFill>
        <p:spPr bwMode="auto">
          <a:xfrm>
            <a:off x="1039091" y="2313708"/>
            <a:ext cx="5653120" cy="3588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 l="6236" t="36913" r="63630" b="32318"/>
          <a:stretch>
            <a:fillRect/>
          </a:stretch>
        </p:blipFill>
        <p:spPr bwMode="auto">
          <a:xfrm>
            <a:off x="6947246" y="1884218"/>
            <a:ext cx="5244754" cy="2854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err="1"/>
              <a:t>Ψηφιακη</a:t>
            </a:r>
            <a:r>
              <a:rPr lang="el-GR"/>
              <a:t> πλατφορμα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9597" cy="4023360"/>
          </a:xfrm>
        </p:spPr>
        <p:txBody>
          <a:bodyPr/>
          <a:lstStyle/>
          <a:p>
            <a:r>
              <a:rPr lang="el-GR" dirty="0"/>
              <a:t>Δημιουργία, χρήση, </a:t>
            </a:r>
          </a:p>
          <a:p>
            <a:r>
              <a:rPr lang="el-GR" dirty="0"/>
              <a:t>επαναχρησιμοποίηση προβλημάτων</a:t>
            </a:r>
          </a:p>
          <a:p>
            <a:endParaRPr lang="el-GR" dirty="0"/>
          </a:p>
          <a:p>
            <a:endParaRPr lang="el-GR" dirty="0"/>
          </a:p>
          <a:p>
            <a:r>
              <a:rPr lang="en-GB" dirty="0"/>
              <a:t>Special interest groups</a:t>
            </a:r>
            <a:endParaRPr lang="en-US" dirty="0"/>
          </a:p>
          <a:p>
            <a:pPr lvl="1"/>
            <a:endParaRPr lang="en-US" dirty="0"/>
          </a:p>
          <a:p>
            <a:endParaRPr lang="en-GB" dirty="0"/>
          </a:p>
        </p:txBody>
      </p:sp>
      <p:pic>
        <p:nvPicPr>
          <p:cNvPr id="4" name="Microsoft Edge 2019-10-08 18-20-0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04239" y="1718411"/>
            <a:ext cx="6587761" cy="5139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76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sp>
        <p:nvSpPr>
          <p:cNvPr id="11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6" t="836" r="1" b="1857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C1CA635-2D9C-4E3E-820F-5FE35AC14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9968"/>
            <a:ext cx="12192000" cy="2298032"/>
          </a:xfrm>
          <a:prstGeom prst="rect">
            <a:avLst/>
          </a:prstGeom>
          <a:solidFill>
            <a:schemeClr val="accent1">
              <a:lumMod val="75000"/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6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Εκπαιδευση διδασκοντων</a:t>
            </a:r>
            <a:br>
              <a:rPr lang="en-US" sz="46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Kuala Lumpur, Ιανουαριοσ 2019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0E62FBC-456F-48AE-91ED-3956405D7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23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23416DF-B283-4D9F-A625-146552CA9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73834904-4D9B-41F7-8DA6-0709FD9F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l-GR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00D1207-ECAF-48E9-8834-2CE4D2198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1D2E3C52-528A-4049-BCAA-5460756BC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9968"/>
            <a:ext cx="12192000" cy="2298032"/>
          </a:xfrm>
          <a:prstGeom prst="rect">
            <a:avLst/>
          </a:prstGeom>
          <a:solidFill>
            <a:schemeClr val="accent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pc="200">
                <a:solidFill>
                  <a:srgbClr val="FFFFFF"/>
                </a:solidFill>
              </a:rPr>
              <a:t>Εκπαιδευση διδασκοντων, Βιετναμ</a:t>
            </a: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D5B542C-8183-4445-AF4D-B23AAE329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 l="30340" t="19976" r="47926" b="47401"/>
          <a:stretch>
            <a:fillRect/>
          </a:stretch>
        </p:blipFill>
        <p:spPr bwMode="auto">
          <a:xfrm>
            <a:off x="915793" y="484632"/>
            <a:ext cx="4506730" cy="3602180"/>
          </a:xfrm>
          <a:prstGeom prst="rect">
            <a:avLst/>
          </a:prstGeom>
          <a:noFill/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4ED9B5A-5577-4CA5-97AA-0E5E2EA97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60141" y="822682"/>
            <a:ext cx="0" cy="29260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 l="6737" t="52401" r="71135" b="15965"/>
          <a:stretch>
            <a:fillRect/>
          </a:stretch>
        </p:blipFill>
        <p:spPr bwMode="auto">
          <a:xfrm>
            <a:off x="6642943" y="484632"/>
            <a:ext cx="4731886" cy="3602181"/>
          </a:xfrm>
          <a:prstGeom prst="rect">
            <a:avLst/>
          </a:prstGeom>
          <a:noFill/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724283B-587C-4A0E-A50E-B8914975B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638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l-GR" sz="3900">
                <a:solidFill>
                  <a:srgbClr val="FFFFFF"/>
                </a:solidFill>
              </a:rPr>
              <a:t>Εκπαιδευση διδασκοντων</a:t>
            </a:r>
            <a:br>
              <a:rPr lang="el-GR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University of Malaya, </a:t>
            </a:r>
            <a:r>
              <a:rPr lang="el-GR" sz="3900">
                <a:solidFill>
                  <a:srgbClr val="FFFFFF"/>
                </a:solidFill>
              </a:rPr>
              <a:t>Μαλαισια</a:t>
            </a:r>
            <a:endParaRPr lang="en-US" sz="3900">
              <a:solidFill>
                <a:srgbClr val="FFFFFF"/>
              </a:solidFill>
            </a:endParaRPr>
          </a:p>
        </p:txBody>
      </p:sp>
      <p:pic>
        <p:nvPicPr>
          <p:cNvPr id="4" name="Content Placeholder 3" descr="Picture2-2-300x181.jpg"/>
          <p:cNvPicPr>
            <a:picLocks noChangeAspect="1"/>
          </p:cNvPicPr>
          <p:nvPr/>
        </p:nvPicPr>
        <p:blipFill>
          <a:blip r:embed="rId2"/>
          <a:srcRect r="1" b="3550"/>
          <a:stretch>
            <a:fillRect/>
          </a:stretch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A37BFB3-9935-EC2B-883F-20767B9BC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University of Malaya</a:t>
            </a:r>
          </a:p>
          <a:p>
            <a:r>
              <a:rPr lang="el-GR" dirty="0">
                <a:solidFill>
                  <a:srgbClr val="FFFFFF"/>
                </a:solidFill>
              </a:rPr>
              <a:t>Εργαστήρια </a:t>
            </a:r>
          </a:p>
          <a:p>
            <a:r>
              <a:rPr lang="el-GR" dirty="0">
                <a:solidFill>
                  <a:srgbClr val="FFFFFF"/>
                </a:solidFill>
              </a:rPr>
              <a:t>Προβληματοκεντρική μάθηση</a:t>
            </a:r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36E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l-GR" sz="3900">
                <a:solidFill>
                  <a:srgbClr val="FFFFFF"/>
                </a:solidFill>
              </a:rPr>
              <a:t>Εκπαιδευση διδασκοντων</a:t>
            </a:r>
            <a:br>
              <a:rPr lang="el-GR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University Tenaga Nasional, </a:t>
            </a:r>
            <a:r>
              <a:rPr lang="el-GR" sz="3900">
                <a:solidFill>
                  <a:srgbClr val="FFFFFF"/>
                </a:solidFill>
              </a:rPr>
              <a:t>Μαλαισια</a:t>
            </a:r>
            <a:endParaRPr lang="en-US" sz="3900">
              <a:solidFill>
                <a:srgbClr val="FFFFFF"/>
              </a:solidFill>
            </a:endParaRPr>
          </a:p>
        </p:txBody>
      </p:sp>
      <p:pic>
        <p:nvPicPr>
          <p:cNvPr id="4" name="Content Placeholder 3" descr="c-300x225.jpg"/>
          <p:cNvPicPr>
            <a:picLocks noChangeAspect="1"/>
          </p:cNvPicPr>
          <p:nvPr/>
        </p:nvPicPr>
        <p:blipFill>
          <a:blip r:embed="rId2"/>
          <a:srcRect t="17437" r="1" b="4974"/>
          <a:stretch>
            <a:fillRect/>
          </a:stretch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34D6AA-A3BC-8520-C8F9-0FCDF33A7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University Tenaga Nasional</a:t>
            </a:r>
          </a:p>
          <a:p>
            <a:r>
              <a:rPr lang="el-GR" dirty="0">
                <a:solidFill>
                  <a:srgbClr val="FFFFFF"/>
                </a:solidFill>
              </a:rPr>
              <a:t>Εργαστήρια</a:t>
            </a:r>
          </a:p>
          <a:p>
            <a:r>
              <a:rPr lang="el-GR" dirty="0">
                <a:solidFill>
                  <a:srgbClr val="FFFFFF"/>
                </a:solidFill>
              </a:rPr>
              <a:t>Προβληματοκεντρική μάθηση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63D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l-GR" sz="3900">
                <a:solidFill>
                  <a:srgbClr val="FFFFFF"/>
                </a:solidFill>
              </a:rPr>
              <a:t>Εκπαιδευση διδασκοντων</a:t>
            </a:r>
            <a:br>
              <a:rPr lang="el-GR" sz="3900">
                <a:solidFill>
                  <a:srgbClr val="FFFFFF"/>
                </a:solidFill>
              </a:rPr>
            </a:br>
            <a:r>
              <a:rPr lang="en-US" sz="3900">
                <a:solidFill>
                  <a:srgbClr val="FFFFFF"/>
                </a:solidFill>
              </a:rPr>
              <a:t>Institute of Technology Cambodia, </a:t>
            </a:r>
            <a:r>
              <a:rPr lang="el-GR" sz="3900">
                <a:solidFill>
                  <a:srgbClr val="FFFFFF"/>
                </a:solidFill>
              </a:rPr>
              <a:t>ΚΑμποτζη</a:t>
            </a:r>
            <a:endParaRPr lang="en-US" sz="3900">
              <a:solidFill>
                <a:srgbClr val="FFFFFF"/>
              </a:solidFill>
            </a:endParaRPr>
          </a:p>
        </p:txBody>
      </p:sp>
      <p:pic>
        <p:nvPicPr>
          <p:cNvPr id="4" name="Content Placeholder 3" descr="itc3.png"/>
          <p:cNvPicPr>
            <a:picLocks noChangeAspect="1"/>
          </p:cNvPicPr>
          <p:nvPr/>
        </p:nvPicPr>
        <p:blipFill>
          <a:blip r:embed="rId2"/>
          <a:srcRect r="1" b="12494"/>
          <a:stretch>
            <a:fillRect/>
          </a:stretch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90F0654-2510-0D96-4CEF-3A3DCA1CF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University of Battambang</a:t>
            </a:r>
          </a:p>
          <a:p>
            <a:r>
              <a:rPr lang="en-US" dirty="0">
                <a:solidFill>
                  <a:srgbClr val="FFFFFF"/>
                </a:solidFill>
              </a:rPr>
              <a:t>Meanchey University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639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l-GR" sz="3900">
                <a:solidFill>
                  <a:srgbClr val="FFFFFF"/>
                </a:solidFill>
              </a:rPr>
              <a:t>Εκπαιδευση διδασκοντων</a:t>
            </a:r>
            <a:br>
              <a:rPr lang="el-GR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University of Gabrovo, </a:t>
            </a:r>
            <a:r>
              <a:rPr lang="el-GR" sz="3900">
                <a:solidFill>
                  <a:srgbClr val="FFFFFF"/>
                </a:solidFill>
              </a:rPr>
              <a:t>Βουλγαρια</a:t>
            </a:r>
            <a:endParaRPr lang="en-US" sz="3900">
              <a:solidFill>
                <a:srgbClr val="FFFFFF"/>
              </a:solidFill>
            </a:endParaRPr>
          </a:p>
        </p:txBody>
      </p:sp>
      <p:pic>
        <p:nvPicPr>
          <p:cNvPr id="4" name="Content Placeholder 3" descr="tug6.jpg"/>
          <p:cNvPicPr>
            <a:picLocks noChangeAspect="1"/>
          </p:cNvPicPr>
          <p:nvPr/>
        </p:nvPicPr>
        <p:blipFill>
          <a:blip r:embed="rId2"/>
          <a:srcRect r="1" b="12164"/>
          <a:stretch>
            <a:fillRect/>
          </a:stretch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DC51FFA-D269-7790-9C05-3D68C0A4E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University of Gabrovo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61CCB-68BA-4EDD-B726-62C1CF509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/>
              <a:t>Πηγες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57618-CAE3-426A-8FD3-B10CC4619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HERA: </a:t>
            </a:r>
            <a:r>
              <a:rPr lang="en-GB" dirty="0">
                <a:hlinkClick r:id="rId2"/>
              </a:rPr>
              <a:t>http://heraproject.eu</a:t>
            </a:r>
            <a:endParaRPr lang="en-GB" dirty="0"/>
          </a:p>
          <a:p>
            <a:r>
              <a:rPr lang="en-GB" dirty="0"/>
              <a:t>ALIEN: </a:t>
            </a:r>
            <a:r>
              <a:rPr lang="en-GB" dirty="0">
                <a:hlinkClick r:id="rId3"/>
              </a:rPr>
              <a:t>http://projectalien.eu</a:t>
            </a:r>
            <a:r>
              <a:rPr lang="en-GB" dirty="0"/>
              <a:t> 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276005282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2C0129-D012-F9C4-C985-59E6A76688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ICT-INOV</a:t>
            </a:r>
            <a:endParaRPr lang="el-GR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5CA0750-500D-A65F-5008-EC76DAC714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35989301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73569-FA1F-6F9D-6A55-63466C35C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Σχεδιαστικη</a:t>
            </a:r>
            <a:r>
              <a:rPr lang="el-GR" dirty="0"/>
              <a:t> </a:t>
            </a:r>
            <a:r>
              <a:rPr lang="el-GR" dirty="0" err="1"/>
              <a:t>σκεψη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0E2E0-9B2B-CDC2-3A78-FD08293DE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4713284" cy="4023360"/>
          </a:xfrm>
        </p:spPr>
        <p:txBody>
          <a:bodyPr/>
          <a:lstStyle/>
          <a:p>
            <a:r>
              <a:rPr lang="el-GR" dirty="0"/>
              <a:t>Καινοτομία</a:t>
            </a:r>
          </a:p>
          <a:p>
            <a:r>
              <a:rPr lang="el-GR" dirty="0"/>
              <a:t>Ήπιες δεξιότητες </a:t>
            </a:r>
          </a:p>
          <a:p>
            <a:r>
              <a:rPr lang="el-GR" dirty="0"/>
              <a:t>Σύνδεση μάθησης με τις ανάγκες της βιομηχανίας</a:t>
            </a:r>
          </a:p>
        </p:txBody>
      </p:sp>
      <p:sp>
        <p:nvSpPr>
          <p:cNvPr id="4" name="AutoShape 2" descr="Blank Europe And Asia Map">
            <a:extLst>
              <a:ext uri="{FF2B5EF4-FFF2-40B4-BE49-F238E27FC236}">
                <a16:creationId xmlns:a16="http://schemas.microsoft.com/office/drawing/2014/main" id="{F03A572A-90F3-86A2-8CC9-2862C384778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130987" y="1537446"/>
            <a:ext cx="4563035" cy="456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l-GR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264225-A33E-30BE-60EB-9CF3E825B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7" t="20410" r="72507" b="41781"/>
          <a:stretch>
            <a:fillRect/>
          </a:stretch>
        </p:blipFill>
        <p:spPr>
          <a:xfrm>
            <a:off x="6096000" y="1537446"/>
            <a:ext cx="6151222" cy="523868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2155CBB6-15BB-397B-55B0-713ED3DF137C}"/>
              </a:ext>
            </a:extLst>
          </p:cNvPr>
          <p:cNvSpPr/>
          <p:nvPr/>
        </p:nvSpPr>
        <p:spPr>
          <a:xfrm>
            <a:off x="6780391" y="4469583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FB11239-5BF2-AB4A-93BA-C868AEF173BD}"/>
              </a:ext>
            </a:extLst>
          </p:cNvPr>
          <p:cNvSpPr/>
          <p:nvPr/>
        </p:nvSpPr>
        <p:spPr>
          <a:xfrm>
            <a:off x="7969403" y="3429000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6D9A75E-9131-441D-F829-3FA21D66968C}"/>
              </a:ext>
            </a:extLst>
          </p:cNvPr>
          <p:cNvSpPr/>
          <p:nvPr/>
        </p:nvSpPr>
        <p:spPr>
          <a:xfrm>
            <a:off x="7545574" y="4469582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79597E6-1B15-5916-1E54-A7D30DC82C90}"/>
              </a:ext>
            </a:extLst>
          </p:cNvPr>
          <p:cNvSpPr/>
          <p:nvPr/>
        </p:nvSpPr>
        <p:spPr>
          <a:xfrm>
            <a:off x="7904161" y="4578347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AC4A57D-5D4D-A6DD-C0B8-A38CB224B802}"/>
              </a:ext>
            </a:extLst>
          </p:cNvPr>
          <p:cNvSpPr/>
          <p:nvPr/>
        </p:nvSpPr>
        <p:spPr>
          <a:xfrm>
            <a:off x="9742145" y="4454064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538146A-8038-2755-2B7A-D8B964D20DFC}"/>
              </a:ext>
            </a:extLst>
          </p:cNvPr>
          <p:cNvSpPr/>
          <p:nvPr/>
        </p:nvSpPr>
        <p:spPr>
          <a:xfrm>
            <a:off x="10582616" y="5722995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217284-66F1-A90E-0B1B-CEE7A23F5F97}"/>
              </a:ext>
            </a:extLst>
          </p:cNvPr>
          <p:cNvSpPr/>
          <p:nvPr/>
        </p:nvSpPr>
        <p:spPr>
          <a:xfrm>
            <a:off x="10905784" y="5598712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1A1F661-F67B-64BB-DF6A-CF5765958495}"/>
              </a:ext>
            </a:extLst>
          </p:cNvPr>
          <p:cNvSpPr/>
          <p:nvPr/>
        </p:nvSpPr>
        <p:spPr>
          <a:xfrm>
            <a:off x="9462649" y="5013994"/>
            <a:ext cx="161584" cy="1863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0400652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A1569CB-494D-1ECA-40C9-6412187DF97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l-GR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3BDA6-F0FA-4E16-8755-3792EBB95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ICT-INOV project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hlinkClick r:id="rId2"/>
              </a:rPr>
              <a:t>http://ictinov-project.eu</a:t>
            </a:r>
            <a:endParaRPr lang="el-GR" dirty="0">
              <a:solidFill>
                <a:srgbClr val="FFFFFF"/>
              </a:solidFill>
            </a:endParaRPr>
          </a:p>
        </p:txBody>
      </p:sp>
      <p:pic>
        <p:nvPicPr>
          <p:cNvPr id="9" name="Content Placeholder 5" descr="A picture containing timeline&#10;&#10;Description automatically generated">
            <a:extLst>
              <a:ext uri="{FF2B5EF4-FFF2-40B4-BE49-F238E27FC236}">
                <a16:creationId xmlns:a16="http://schemas.microsoft.com/office/drawing/2014/main" id="{902D7D1E-D473-459D-AB38-F3D0263D19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4" t="3250" b="11653"/>
          <a:stretch/>
        </p:blipFill>
        <p:spPr>
          <a:xfrm>
            <a:off x="8422948" y="2638357"/>
            <a:ext cx="3535302" cy="205368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7E6620-4B98-101F-B60D-A757C1250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41" y="348198"/>
            <a:ext cx="7722390" cy="434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37E27C-A4E0-46A3-BDA1-32ADAD837D3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7633" b="-1"/>
          <a:stretch/>
        </p:blipFill>
        <p:spPr>
          <a:xfrm>
            <a:off x="8300181" y="388480"/>
            <a:ext cx="3658068" cy="2128715"/>
          </a:xfrm>
          <a:prstGeom prst="rect">
            <a:avLst/>
          </a:prstGeom>
        </p:spPr>
      </p:pic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F341449-048D-45B5-9F60-2BD97D5D0DF6}"/>
              </a:ext>
            </a:extLst>
          </p:cNvPr>
          <p:cNvSpPr txBox="1">
            <a:spLocks/>
          </p:cNvSpPr>
          <p:nvPr/>
        </p:nvSpPr>
        <p:spPr>
          <a:xfrm>
            <a:off x="7882495" y="4840349"/>
            <a:ext cx="3981959" cy="1695917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</a:pPr>
            <a:r>
              <a:rPr lang="en-US" dirty="0">
                <a:solidFill>
                  <a:srgbClr val="FFFFFF"/>
                </a:solidFill>
              </a:rPr>
              <a:t>Design thinking  for innovation</a:t>
            </a:r>
          </a:p>
          <a:p>
            <a:pPr>
              <a:spcBef>
                <a:spcPts val="600"/>
              </a:spcBef>
            </a:pPr>
            <a:r>
              <a:rPr lang="en-US" dirty="0">
                <a:solidFill>
                  <a:srgbClr val="FFFFFF"/>
                </a:solidFill>
              </a:rPr>
              <a:t>in ICT higher education</a:t>
            </a:r>
          </a:p>
          <a:p>
            <a:pPr>
              <a:spcBef>
                <a:spcPts val="600"/>
              </a:spcBef>
            </a:pPr>
            <a:r>
              <a:rPr lang="en-US" dirty="0">
                <a:solidFill>
                  <a:srgbClr val="FFFFFF"/>
                </a:solidFill>
              </a:rPr>
              <a:t>Europe - Asia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53108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CDDC4-0BD8-2744-0131-6D77E289B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48" y="4767072"/>
            <a:ext cx="7058306" cy="1625210"/>
          </a:xfrm>
          <a:solidFill>
            <a:schemeClr val="tx1">
              <a:lumMod val="65000"/>
              <a:lumOff val="35000"/>
            </a:schemeClr>
          </a:solidFill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Project meeting in Kathmandu, 2023</a:t>
            </a:r>
            <a:endParaRPr lang="el-GR" dirty="0">
              <a:solidFill>
                <a:srgbClr val="FFFFFF"/>
              </a:solidFill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886A74D-AB76-AE98-FE31-E9FF7D0313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2822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</p:pic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244FE2F7-E160-E420-A426-D8F407B2D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8240" y="321732"/>
            <a:ext cx="4582159" cy="6070549"/>
          </a:xfrm>
          <a:solidFill>
            <a:schemeClr val="accent5">
              <a:lumMod val="75000"/>
            </a:schemeClr>
          </a:solidFill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ICT-INOV consortium meeting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Kathmandu and Tribhuvan Universities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Nepal</a:t>
            </a:r>
          </a:p>
        </p:txBody>
      </p:sp>
    </p:spTree>
    <p:extLst>
      <p:ext uri="{BB962C8B-B14F-4D97-AF65-F5344CB8AC3E}">
        <p14:creationId xmlns:p14="http://schemas.microsoft.com/office/powerpoint/2010/main" val="13107730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077">
            <a:extLst>
              <a:ext uri="{FF2B5EF4-FFF2-40B4-BE49-F238E27FC236}">
                <a16:creationId xmlns:a16="http://schemas.microsoft.com/office/drawing/2014/main" id="{C712FFD8-C67A-585F-3B6D-0B002205B2F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683177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vert="horz" lIns="45720" tIns="45720" rIns="45720" bIns="45720" rtlCol="0" anchor="ctr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96172-442E-E043-50D8-F14E2C098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07027" cy="1499616"/>
          </a:xfrm>
          <a:noFill/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Use of results Pakistan, Nepal, Vietnam, Malaysia</a:t>
            </a:r>
            <a:endParaRPr lang="el-GR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BCFD7-2535-59C9-E83E-6768D6F7D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07027" cy="4023360"/>
          </a:xfrm>
        </p:spPr>
        <p:txBody>
          <a:bodyPr>
            <a:normAutofit/>
          </a:bodyPr>
          <a:lstStyle/>
          <a:p>
            <a:endParaRPr lang="el-GR">
              <a:solidFill>
                <a:srgbClr val="FFFFFF"/>
              </a:solidFill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E89E583-91D5-355A-DA62-6EDADFF05D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020"/>
          <a:stretch/>
        </p:blipFill>
        <p:spPr bwMode="auto">
          <a:xfrm>
            <a:off x="1024127" y="2286000"/>
            <a:ext cx="6007027" cy="4439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174DF78D-FE1E-797B-0926-EBC6B256BD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75" r="3" b="13083"/>
          <a:stretch/>
        </p:blipFill>
        <p:spPr bwMode="auto">
          <a:xfrm>
            <a:off x="7552265" y="91954"/>
            <a:ext cx="4426374" cy="327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>
            <a:extLst>
              <a:ext uri="{FF2B5EF4-FFF2-40B4-BE49-F238E27FC236}">
                <a16:creationId xmlns:a16="http://schemas.microsoft.com/office/drawing/2014/main" id="{80CE1EDA-F13A-84B3-F9B0-1EC9703EDE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4"/>
          <a:stretch/>
        </p:blipFill>
        <p:spPr bwMode="auto">
          <a:xfrm>
            <a:off x="7552265" y="3455224"/>
            <a:ext cx="4426374" cy="3246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18354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89" y="5128758"/>
            <a:ext cx="8584336" cy="12018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772525" cy="456902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772525" y="0"/>
            <a:ext cx="3419475" cy="45690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527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CTLL</a:t>
            </a:r>
            <a:br>
              <a:rPr lang="el-GR"/>
            </a:br>
            <a:r>
              <a:rPr lang="en-US">
                <a:hlinkClick r:id="rId2"/>
              </a:rPr>
              <a:t>http://ctll.e-ce.uth.gr</a:t>
            </a:r>
            <a:r>
              <a:rPr lang="en-US"/>
              <a:t>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41 </a:t>
            </a:r>
            <a:r>
              <a:rPr lang="el-GR" dirty="0"/>
              <a:t>ερευνητικά προγράμματα</a:t>
            </a:r>
            <a:endParaRPr lang="en-US" dirty="0"/>
          </a:p>
          <a:p>
            <a:r>
              <a:rPr lang="en-US" dirty="0"/>
              <a:t>Erasmus+, Life Long Learning</a:t>
            </a:r>
          </a:p>
          <a:p>
            <a:r>
              <a:rPr lang="el-GR" dirty="0"/>
              <a:t>Συνεργασία με </a:t>
            </a:r>
            <a:r>
              <a:rPr lang="en-US" dirty="0"/>
              <a:t>50</a:t>
            </a:r>
            <a:r>
              <a:rPr lang="el-GR" dirty="0"/>
              <a:t> περίπου οργανισμούς από Ευρώπη και Ασία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78027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924" y="6315075"/>
            <a:ext cx="9720072" cy="865632"/>
          </a:xfrm>
        </p:spPr>
        <p:txBody>
          <a:bodyPr>
            <a:normAutofit/>
          </a:bodyPr>
          <a:lstStyle/>
          <a:p>
            <a:r>
              <a:rPr lang="en-US" sz="2000" dirty="0"/>
              <a:t>Coding4girls </a:t>
            </a:r>
            <a:r>
              <a:rPr lang="en-US" sz="2000" dirty="0">
                <a:hlinkClick r:id="rId4"/>
              </a:rPr>
              <a:t>http://coding4girls.eu</a:t>
            </a:r>
            <a:r>
              <a:rPr lang="en-US" sz="2000" dirty="0"/>
              <a:t> </a:t>
            </a:r>
            <a:endParaRPr lang="en-GB" sz="2000" dirty="0"/>
          </a:p>
        </p:txBody>
      </p:sp>
      <p:pic>
        <p:nvPicPr>
          <p:cNvPr id="6" name="coding4girls screenshot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4784" y="0"/>
            <a:ext cx="11447216" cy="6438900"/>
          </a:xfrm>
        </p:spPr>
      </p:pic>
    </p:spTree>
    <p:extLst>
      <p:ext uri="{BB962C8B-B14F-4D97-AF65-F5344CB8AC3E}">
        <p14:creationId xmlns:p14="http://schemas.microsoft.com/office/powerpoint/2010/main" val="417119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LEAP: lean and agile design</a:t>
            </a:r>
            <a:br>
              <a:rPr lang="en-US" sz="4000" dirty="0"/>
            </a:br>
            <a:r>
              <a:rPr lang="en-US" sz="4000" dirty="0"/>
              <a:t>5S </a:t>
            </a:r>
            <a:br>
              <a:rPr lang="en-US" sz="4000" dirty="0"/>
            </a:br>
            <a:r>
              <a:rPr lang="en-US" sz="4000" dirty="0">
                <a:hlinkClick r:id="rId2"/>
              </a:rPr>
              <a:t>http://leapproject.eu</a:t>
            </a:r>
            <a:r>
              <a:rPr lang="en-US" sz="4000" dirty="0"/>
              <a:t> </a:t>
            </a:r>
            <a:endParaRPr lang="en-GB" sz="4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78" y="2209800"/>
            <a:ext cx="7723632" cy="4022725"/>
          </a:xfrm>
        </p:spPr>
      </p:pic>
    </p:spTree>
    <p:extLst>
      <p:ext uri="{BB962C8B-B14F-4D97-AF65-F5344CB8AC3E}">
        <p14:creationId xmlns:p14="http://schemas.microsoft.com/office/powerpoint/2010/main" val="388717786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585216"/>
            <a:ext cx="10701147" cy="1499616"/>
          </a:xfrm>
        </p:spPr>
        <p:txBody>
          <a:bodyPr>
            <a:noAutofit/>
          </a:bodyPr>
          <a:lstStyle/>
          <a:p>
            <a:r>
              <a:rPr lang="en-US" sz="4000" dirty="0" err="1"/>
              <a:t>LEap</a:t>
            </a:r>
            <a:r>
              <a:rPr lang="en-US" sz="4000" dirty="0"/>
              <a:t>: lean and agile design</a:t>
            </a:r>
            <a:br>
              <a:rPr lang="en-US" sz="4000" dirty="0"/>
            </a:br>
            <a:r>
              <a:rPr lang="en-US" sz="4000" dirty="0"/>
              <a:t>SCRUM </a:t>
            </a:r>
            <a:br>
              <a:rPr lang="en-US" sz="4000" dirty="0"/>
            </a:br>
            <a:r>
              <a:rPr lang="en-US" sz="4000" dirty="0">
                <a:hlinkClick r:id="rId2"/>
              </a:rPr>
              <a:t>http://leapproject.eu</a:t>
            </a:r>
            <a:r>
              <a:rPr lang="en-US" sz="4000" dirty="0"/>
              <a:t> </a:t>
            </a:r>
            <a:endParaRPr lang="en-GB" sz="4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53" y="2084832"/>
            <a:ext cx="7723632" cy="4022725"/>
          </a:xfrm>
        </p:spPr>
      </p:pic>
    </p:spTree>
    <p:extLst>
      <p:ext uri="{BB962C8B-B14F-4D97-AF65-F5344CB8AC3E}">
        <p14:creationId xmlns:p14="http://schemas.microsoft.com/office/powerpoint/2010/main" val="192641111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err="1"/>
              <a:t>Designit</a:t>
            </a:r>
            <a:r>
              <a:rPr lang="en-US" sz="4000" dirty="0"/>
              <a:t>: design thinking in engineering education</a:t>
            </a:r>
            <a:br>
              <a:rPr lang="en-US" sz="4000" dirty="0"/>
            </a:br>
            <a:r>
              <a:rPr lang="en-US" sz="4000" dirty="0">
                <a:hlinkClick r:id="rId2"/>
              </a:rPr>
              <a:t>http:/designit.e-ce.uth.gr  </a:t>
            </a:r>
            <a:endParaRPr lang="en-GB" sz="4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59" y="2209800"/>
            <a:ext cx="7426569" cy="4022725"/>
          </a:xfrm>
        </p:spPr>
      </p:pic>
    </p:spTree>
    <p:extLst>
      <p:ext uri="{BB962C8B-B14F-4D97-AF65-F5344CB8AC3E}">
        <p14:creationId xmlns:p14="http://schemas.microsoft.com/office/powerpoint/2010/main" val="11645539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CMINDS </a:t>
            </a:r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428" y="2084832"/>
            <a:ext cx="7723632" cy="4022725"/>
          </a:xfrm>
        </p:spPr>
      </p:pic>
    </p:spTree>
    <p:extLst>
      <p:ext uri="{BB962C8B-B14F-4D97-AF65-F5344CB8AC3E}">
        <p14:creationId xmlns:p14="http://schemas.microsoft.com/office/powerpoint/2010/main" val="193020902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11167872" cy="1499616"/>
          </a:xfrm>
        </p:spPr>
        <p:txBody>
          <a:bodyPr>
            <a:normAutofit/>
          </a:bodyPr>
          <a:lstStyle/>
          <a:p>
            <a:r>
              <a:rPr lang="en-US" dirty="0" err="1"/>
              <a:t>LanguageGames</a:t>
            </a:r>
            <a:br>
              <a:rPr lang="en-US" dirty="0"/>
            </a:br>
            <a:r>
              <a:rPr lang="en-US" dirty="0">
                <a:hlinkClick r:id="rId2"/>
              </a:rPr>
              <a:t>http://www.languagegames.eu/</a:t>
            </a:r>
            <a:r>
              <a:rPr lang="en-US" dirty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03" y="2152650"/>
            <a:ext cx="7723632" cy="4022725"/>
          </a:xfrm>
        </p:spPr>
      </p:pic>
    </p:spTree>
    <p:extLst>
      <p:ext uri="{BB962C8B-B14F-4D97-AF65-F5344CB8AC3E}">
        <p14:creationId xmlns:p14="http://schemas.microsoft.com/office/powerpoint/2010/main" val="261729400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Συνεργασια</a:t>
            </a:r>
            <a:r>
              <a:rPr lang="el-GR" dirty="0"/>
              <a:t> με </a:t>
            </a:r>
            <a:br>
              <a:rPr lang="el-GR" dirty="0"/>
            </a:br>
            <a:r>
              <a:rPr lang="el-GR" dirty="0" err="1"/>
              <a:t>πρωτοβαθμια</a:t>
            </a:r>
            <a:r>
              <a:rPr lang="el-GR"/>
              <a:t>, </a:t>
            </a:r>
            <a:r>
              <a:rPr lang="el-GR" dirty="0" err="1"/>
              <a:t>δευτεροβαθμια</a:t>
            </a:r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52" y="2181225"/>
            <a:ext cx="8969597" cy="4671665"/>
          </a:xfrm>
        </p:spPr>
      </p:pic>
    </p:spTree>
    <p:extLst>
      <p:ext uri="{BB962C8B-B14F-4D97-AF65-F5344CB8AC3E}">
        <p14:creationId xmlns:p14="http://schemas.microsoft.com/office/powerpoint/2010/main" val="413786488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/>
              <a:t>Συνεργασια</a:t>
            </a:r>
            <a:r>
              <a:rPr lang="el-GR" dirty="0"/>
              <a:t> με </a:t>
            </a:r>
            <a:br>
              <a:rPr lang="el-GR" dirty="0"/>
            </a:br>
            <a:r>
              <a:rPr lang="el-GR" dirty="0" err="1"/>
              <a:t>πρωτοβαθμια</a:t>
            </a:r>
            <a:r>
              <a:rPr lang="el-GR"/>
              <a:t>, </a:t>
            </a:r>
            <a:r>
              <a:rPr lang="el-GR" dirty="0" err="1"/>
              <a:t>δευτεροβαθμια</a:t>
            </a: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02" y="2084832"/>
            <a:ext cx="9164483" cy="4773168"/>
          </a:xfrm>
        </p:spPr>
      </p:pic>
    </p:spTree>
    <p:extLst>
      <p:ext uri="{BB962C8B-B14F-4D97-AF65-F5344CB8AC3E}">
        <p14:creationId xmlns:p14="http://schemas.microsoft.com/office/powerpoint/2010/main" val="4227150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1033</TotalTime>
  <Words>1683</Words>
  <Application>Microsoft Office PowerPoint</Application>
  <PresentationFormat>Widescreen</PresentationFormat>
  <Paragraphs>454</Paragraphs>
  <Slides>79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79</vt:i4>
      </vt:variant>
    </vt:vector>
  </HeadingPairs>
  <TitlesOfParts>
    <vt:vector size="86" baseType="lpstr"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Προβληματοκεντρικη μαθηση</vt:lpstr>
      <vt:lpstr>Προβληματοκεντρικη μαθηση</vt:lpstr>
      <vt:lpstr>Περα απο τη βασικη γνωση Εγκαρσιεσ δεξιοτητεΣ</vt:lpstr>
      <vt:lpstr>Αντιθετα με την παραδοσιακη εκπαιδευση</vt:lpstr>
      <vt:lpstr>Διαρυθμιση ταξησ</vt:lpstr>
      <vt:lpstr>Απο που ξεκινησε</vt:lpstr>
      <vt:lpstr>Που εφαρμοζεται</vt:lpstr>
      <vt:lpstr>Συνδιαζεται με  Προκλησεισ εκπαιδευσησ - ET2020</vt:lpstr>
      <vt:lpstr>Εφαρμογη</vt:lpstr>
      <vt:lpstr>Βηματα και δραστηριοτητεσ</vt:lpstr>
      <vt:lpstr>Βηματα και δραστηριοτητεσ</vt:lpstr>
      <vt:lpstr>Η σημασια τησ συνεργασιασ</vt:lpstr>
      <vt:lpstr>Ο ρολοσ του διδασκοντα</vt:lpstr>
      <vt:lpstr>ΠΛΕΟΝΕΚΤΗΜΑτα</vt:lpstr>
      <vt:lpstr>Ενεργη μαθηση</vt:lpstr>
      <vt:lpstr>Ενεργη μαθηση</vt:lpstr>
      <vt:lpstr>Ενεργη μαθηση</vt:lpstr>
      <vt:lpstr>Ενεργη μαθηση</vt:lpstr>
      <vt:lpstr>Ταχινομηση bloom εξελιγμενη διεργασια του εγκεφαλου</vt:lpstr>
      <vt:lpstr>Συγκρατηση γνωσησ</vt:lpstr>
      <vt:lpstr>ΜΑΘΗΣΗ με ΕΜΠΕΙΡΙΑ</vt:lpstr>
      <vt:lpstr>KOLB</vt:lpstr>
      <vt:lpstr>Παιδαγωγικη θεωρηση Κονστρακτιβισνμοσ</vt:lpstr>
      <vt:lpstr>Βασεισ: Κονστρακτιβισμοσ</vt:lpstr>
      <vt:lpstr>Piaget</vt:lpstr>
      <vt:lpstr>μικροκοσμοι</vt:lpstr>
      <vt:lpstr>Παραδειγματα </vt:lpstr>
      <vt:lpstr>Παραδειγμα</vt:lpstr>
      <vt:lpstr>USC Civil Engineering  https://www.youtube.com/watch?v=2rpyCDKuyFI </vt:lpstr>
      <vt:lpstr>Ψηφιακα παιχνιδια για προβληματοκεντρικη μαθηση</vt:lpstr>
      <vt:lpstr>ecity</vt:lpstr>
      <vt:lpstr>HERA Re-engineering higher education through active learning for growth</vt:lpstr>
      <vt:lpstr>Δεξιοτητεσ επιλυσησ προβληματων</vt:lpstr>
      <vt:lpstr>Προβληματα του 21ου αιωνα</vt:lpstr>
      <vt:lpstr>μεθοδολογια</vt:lpstr>
      <vt:lpstr>HERA</vt:lpstr>
      <vt:lpstr>HERA</vt:lpstr>
      <vt:lpstr>Εταιροι</vt:lpstr>
      <vt:lpstr>nature</vt:lpstr>
      <vt:lpstr>nature</vt:lpstr>
      <vt:lpstr>ALIEN</vt:lpstr>
      <vt:lpstr>ALIEN – Στοχοι</vt:lpstr>
      <vt:lpstr>Προκλησεισ τησ τριτοβαθμιασ εκπαιδευσησ</vt:lpstr>
      <vt:lpstr>Γιατι δεν εισαγονται οι νεεσ μεθοδολογιεσ - προβληματα</vt:lpstr>
      <vt:lpstr>η μαθησιακη παρεμβαση του ALIEN</vt:lpstr>
      <vt:lpstr>Προβληματα στην νοτιοαναλτολικη ασια</vt:lpstr>
      <vt:lpstr>Alien - υλοποιηση</vt:lpstr>
      <vt:lpstr>Εργαστηρια University of malaya, μαλαισια</vt:lpstr>
      <vt:lpstr>Εργαστηρια Uniersity Tenaga Nasional, ΜΑλαισια</vt:lpstr>
      <vt:lpstr>Εργαστηρια  University of battambang, καμποτζη</vt:lpstr>
      <vt:lpstr>Χρηση στην ταξη Meanchey university Καμποτζη</vt:lpstr>
      <vt:lpstr>Εργαστηρια  Institute of Technology, καμποτζη</vt:lpstr>
      <vt:lpstr>Εργαστηρια Ho Chi Minh City University, Vietnam</vt:lpstr>
      <vt:lpstr>Εργαστηρια Hanoi University of Science &amp;Technology, βιετναμ</vt:lpstr>
      <vt:lpstr>Εργαστηρια University of Future and Emerging Sciences, Πακισταν</vt:lpstr>
      <vt:lpstr>Εργαστηρια Tribhuvan university, Nepal</vt:lpstr>
      <vt:lpstr>Ψηφιακη πλατφορμα</vt:lpstr>
      <vt:lpstr>Εκπαιδευση διδασκοντων Kuala Lumpur, Ιανουαριοσ 2019</vt:lpstr>
      <vt:lpstr>Εκπαιδευση διδασκοντων, Βιετναμ</vt:lpstr>
      <vt:lpstr>Εκπαιδευση διδασκοντων University of Malaya, Μαλαισια</vt:lpstr>
      <vt:lpstr>Εκπαιδευση διδασκοντων University Tenaga Nasional, Μαλαισια</vt:lpstr>
      <vt:lpstr>Εκπαιδευση διδασκοντων Institute of Technology Cambodia, ΚΑμποτζη</vt:lpstr>
      <vt:lpstr>Εκπαιδευση διδασκοντων University of Gabrovo, Βουλγαρια</vt:lpstr>
      <vt:lpstr>Πηγες</vt:lpstr>
      <vt:lpstr>ICT-INOV</vt:lpstr>
      <vt:lpstr>Σχεδιαστικη σκεψη</vt:lpstr>
      <vt:lpstr>ICT-INOV project http://ictinov-project.eu</vt:lpstr>
      <vt:lpstr>Project meeting in Kathmandu, 2023</vt:lpstr>
      <vt:lpstr>Use of results Pakistan, Nepal, Vietnam, Malaysia</vt:lpstr>
      <vt:lpstr>PowerPoint Presentation</vt:lpstr>
      <vt:lpstr>CTLL http://ctll.e-ce.uth.gr </vt:lpstr>
      <vt:lpstr>Coding4girls http://coding4girls.eu </vt:lpstr>
      <vt:lpstr>LEAP: lean and agile design 5S  http://leapproject.eu </vt:lpstr>
      <vt:lpstr>LEap: lean and agile design SCRUM  http://leapproject.eu </vt:lpstr>
      <vt:lpstr>Designit: design thinking in engineering education http:/designit.e-ce.uth.gr  </vt:lpstr>
      <vt:lpstr>CMINDS </vt:lpstr>
      <vt:lpstr>LanguageGames http://www.languagegames.eu/ </vt:lpstr>
      <vt:lpstr>Συνεργασια με  πρωτοβαθμια, δευτεροβαθμια</vt:lpstr>
      <vt:lpstr>Συνεργασια με  πρωτοβαθμια, δευτεροβαθμια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htsalapa</dc:creator>
  <cp:lastModifiedBy>Tsalapata Hariklia</cp:lastModifiedBy>
  <cp:revision>257</cp:revision>
  <dcterms:created xsi:type="dcterms:W3CDTF">2014-09-12T02:18:28Z</dcterms:created>
  <dcterms:modified xsi:type="dcterms:W3CDTF">2025-10-14T10:14:20Z</dcterms:modified>
</cp:coreProperties>
</file>