
<file path=[Content_Types].xml><?xml version="1.0" encoding="utf-8"?>
<Types xmlns="http://schemas.openxmlformats.org/package/2006/content-types"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EFADB-3EF9-4394-B252-A7798FCE6E99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Επεξεργασία 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09BA5D-3553-42F0-B41C-188349127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68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7193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5413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07788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4327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61916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79936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208163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79192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20949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446890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34953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42949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304261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1"/>
          <a:stretch/>
        </p:blipFill>
        <p:spPr>
          <a:xfrm>
            <a:off x="2855118" y="1808560"/>
            <a:ext cx="7620000" cy="4191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68996" y="1140949"/>
            <a:ext cx="6706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r" defTabSz="685800">
              <a:defRPr/>
            </a:pPr>
            <a:r>
              <a:rPr lang="el-GR" sz="24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Συναρτησιακές και </a:t>
            </a:r>
            <a:r>
              <a:rPr lang="el-GR" sz="2400" dirty="0" err="1">
                <a:solidFill>
                  <a:srgbClr val="AAEFD1">
                    <a:lumMod val="25000"/>
                  </a:srgbClr>
                </a:solidFill>
                <a:latin typeface="Tahoma"/>
              </a:rPr>
              <a:t>Αιτιακές</a:t>
            </a:r>
            <a:r>
              <a:rPr lang="el-GR" sz="24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Σχέσεις</a:t>
            </a:r>
            <a:endParaRPr lang="en-GB" sz="24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75100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314325"/>
            <a:ext cx="5715000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4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7"/>
            <a:ext cx="8171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Συναρτησιακή μη αιτιακή σχέση και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			Αιτιακή (συναρτησιακή) σχέση</a:t>
            </a:r>
            <a:endParaRPr lang="el-GR" sz="3200" i="1" dirty="0">
              <a:solidFill>
                <a:srgbClr val="00E4A8">
                  <a:lumMod val="50000"/>
                </a:srgbClr>
              </a:solidFill>
              <a:latin typeface="Tahoma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18059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2" name="Οβάλ 1">
            <a:extLst>
              <a:ext uri="{FF2B5EF4-FFF2-40B4-BE49-F238E27FC236}">
                <a16:creationId xmlns:a16="http://schemas.microsoft.com/office/drawing/2014/main" id="{61BF618F-2285-49B3-ABD9-B220D087919F}"/>
              </a:ext>
            </a:extLst>
          </p:cNvPr>
          <p:cNvSpPr/>
          <p:nvPr/>
        </p:nvSpPr>
        <p:spPr>
          <a:xfrm>
            <a:off x="3660809" y="2202427"/>
            <a:ext cx="4735939" cy="4168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l-GR">
              <a:solidFill>
                <a:srgbClr val="FFFFFF"/>
              </a:solidFill>
              <a:latin typeface="Tahom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434DC0-9CC4-40DE-9713-1768000BCB21}"/>
              </a:ext>
            </a:extLst>
          </p:cNvPr>
          <p:cNvSpPr txBox="1"/>
          <p:nvPr/>
        </p:nvSpPr>
        <p:spPr>
          <a:xfrm>
            <a:off x="5128403" y="5295329"/>
            <a:ext cx="21130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l-GR" sz="1600" dirty="0">
                <a:solidFill>
                  <a:srgbClr val="3333CC"/>
                </a:solidFill>
                <a:latin typeface="Tahoma"/>
              </a:rPr>
              <a:t>Συναρτησιακή σχέση</a:t>
            </a:r>
          </a:p>
        </p:txBody>
      </p:sp>
      <p:sp>
        <p:nvSpPr>
          <p:cNvPr id="6" name="Οβάλ 5">
            <a:extLst>
              <a:ext uri="{FF2B5EF4-FFF2-40B4-BE49-F238E27FC236}">
                <a16:creationId xmlns:a16="http://schemas.microsoft.com/office/drawing/2014/main" id="{06A1BB67-ABFF-492C-9B74-3991F4DE3AD2}"/>
              </a:ext>
            </a:extLst>
          </p:cNvPr>
          <p:cNvSpPr/>
          <p:nvPr/>
        </p:nvSpPr>
        <p:spPr>
          <a:xfrm>
            <a:off x="3952569" y="3116826"/>
            <a:ext cx="4070554" cy="1602658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l-GR" dirty="0">
              <a:solidFill>
                <a:srgbClr val="FFFFFF"/>
              </a:solidFill>
              <a:latin typeface="Tahom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581B50-F5F6-4687-A245-45C78EC16C52}"/>
              </a:ext>
            </a:extLst>
          </p:cNvPr>
          <p:cNvSpPr txBox="1"/>
          <p:nvPr/>
        </p:nvSpPr>
        <p:spPr>
          <a:xfrm>
            <a:off x="5329274" y="4286865"/>
            <a:ext cx="1553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l-GR" sz="1600" dirty="0">
                <a:solidFill>
                  <a:srgbClr val="3333CC"/>
                </a:solidFill>
                <a:latin typeface="Tahoma"/>
              </a:rPr>
              <a:t>Αιτιακή σχέση</a:t>
            </a:r>
          </a:p>
        </p:txBody>
      </p:sp>
      <p:sp>
        <p:nvSpPr>
          <p:cNvPr id="9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85712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5"/>
            <a:ext cx="873356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n-US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4400" dirty="0" err="1">
                <a:solidFill>
                  <a:srgbClr val="3333CC"/>
                </a:solidFill>
                <a:latin typeface="Tahoma"/>
              </a:rPr>
              <a:t>Sublata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causa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tollitur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effectus</a:t>
            </a:r>
            <a:endParaRPr lang="en-US" sz="44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2400" dirty="0" err="1">
                <a:solidFill>
                  <a:srgbClr val="3333CC"/>
                </a:solidFill>
                <a:latin typeface="Tahoma"/>
              </a:rPr>
              <a:t>Subita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causa, </a:t>
            </a:r>
            <a:r>
              <a:rPr lang="en-US" sz="2400" dirty="0" err="1">
                <a:solidFill>
                  <a:srgbClr val="3333CC"/>
                </a:solidFill>
                <a:latin typeface="Tahoma"/>
              </a:rPr>
              <a:t>fellitur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US" sz="2400" dirty="0" err="1">
                <a:solidFill>
                  <a:srgbClr val="3333CC"/>
                </a:solidFill>
                <a:latin typeface="Tahoma"/>
              </a:rPr>
              <a:t>offectue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(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Αρθείσης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της αιτίας, αίρεται το αποτέλεσμα)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algn="just" defTabSz="685800">
              <a:defRPr/>
            </a:pPr>
            <a:r>
              <a:rPr lang="en-US" sz="4400" dirty="0">
                <a:solidFill>
                  <a:srgbClr val="3333CC"/>
                </a:solidFill>
                <a:latin typeface="Tahoma"/>
              </a:rPr>
              <a:t>Correlation is not causation</a:t>
            </a:r>
          </a:p>
          <a:p>
            <a:pPr marL="625475" indent="-625475" algn="r" defTabSz="685800">
              <a:defRPr/>
            </a:pPr>
            <a:endParaRPr lang="en-US" sz="4400" dirty="0">
              <a:solidFill>
                <a:srgbClr val="3333CC"/>
              </a:solidFill>
              <a:latin typeface="Tahoma"/>
            </a:endParaRPr>
          </a:p>
          <a:p>
            <a:pPr marL="625475" indent="-625475" algn="r" defTabSz="685800">
              <a:defRPr/>
            </a:pPr>
            <a:r>
              <a:rPr lang="en-US" sz="4400" dirty="0" err="1">
                <a:solidFill>
                  <a:srgbClr val="3333CC"/>
                </a:solidFill>
                <a:latin typeface="Tahoma"/>
              </a:rPr>
              <a:t>Comparaison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n’est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pas raison</a:t>
            </a:r>
          </a:p>
          <a:p>
            <a:pPr marL="625475" indent="-625475" algn="r" defTabSz="685800">
              <a:defRPr/>
            </a:pPr>
            <a:endParaRPr lang="el-GR" sz="4800" dirty="0">
              <a:solidFill>
                <a:srgbClr val="002060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50666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8"/>
            <a:ext cx="81716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Στις θετικές επιστήμες οι συναρτησιακές σχέσεις τείνουν να είναι και </a:t>
            </a:r>
            <a:r>
              <a:rPr lang="el-GR" sz="3200" dirty="0" err="1">
                <a:solidFill>
                  <a:srgbClr val="3333CC"/>
                </a:solidFill>
                <a:latin typeface="Tahoma"/>
              </a:rPr>
              <a:t>αιτιακές</a:t>
            </a: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Το ίδιο δεν συμβαίνει στα κοινωνικά και ανθρωπιστικά γνωστικά αντικείμενα</a:t>
            </a:r>
            <a:endParaRPr lang="el-GR" sz="3200" i="1" dirty="0">
              <a:solidFill>
                <a:srgbClr val="00E4A8">
                  <a:lumMod val="50000"/>
                </a:srgbClr>
              </a:solidFill>
              <a:latin typeface="Tahoma"/>
            </a:endParaRPr>
          </a:p>
        </p:txBody>
      </p:sp>
      <p:sp>
        <p:nvSpPr>
          <p:cNvPr id="8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28209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7"/>
            <a:ext cx="8171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Εξαρτημένη και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			Ανεξάρτητη μεταβλητή</a:t>
            </a:r>
            <a:endParaRPr lang="el-GR" sz="3200" i="1" dirty="0">
              <a:solidFill>
                <a:srgbClr val="00E4A8">
                  <a:lumMod val="50000"/>
                </a:srgbClr>
              </a:solidFill>
              <a:latin typeface="Tahoma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8071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11/1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87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Τις προβληματικές (προσεγγίσεις / οπτικές) με τις οποίες έχει στο παρελθόν αντιμετωπιστεί αντίστοιχο ή συγγενές με το δικό μας ερώτημα / πρόβλημα τις έχουμε από τι Φάση 2.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Επιλέγουμε αυτήν που καλύτερα επιτρέπει την εξέταση / απάντηση του δικού μας, ή συνδυασμό αυτών ή προτάσσουμε / προτείνουμε μία δική μας, νέα (π.χ.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Durkheim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στη έρευνά του για την ‘Αυτοκτονία’.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)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39635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9410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i="1" dirty="0">
                <a:solidFill>
                  <a:srgbClr val="C00000"/>
                </a:solidFill>
                <a:latin typeface="Tahoma"/>
              </a:rPr>
              <a:t>[</a:t>
            </a:r>
            <a:r>
              <a:rPr lang="el-GR" sz="2800" i="1" dirty="0">
                <a:solidFill>
                  <a:srgbClr val="C00000"/>
                </a:solidFill>
                <a:latin typeface="Tahoma"/>
              </a:rPr>
              <a:t>Έχασα τα κλειδιά μου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		Αναπτύσσω προβληματική έρευνας για να τα βρω]</a:t>
            </a:r>
            <a:r>
              <a:rPr lang="el-GR" sz="2800" dirty="0">
                <a:solidFill>
                  <a:srgbClr val="C00000"/>
                </a:solidFill>
                <a:latin typeface="Tahoma"/>
              </a:rPr>
              <a:t>	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[Σκοπεύω να παίξω ‘Στοίχημα’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	Αναπτύσσω προβληματική επιλογής των αγώνων και ομάδων στα οποία θα στοιχηματίσω]</a:t>
            </a:r>
            <a:endParaRPr lang="en-US" sz="2800" dirty="0">
              <a:solidFill>
                <a:srgbClr val="C00000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912508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Harvey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αξίες γης /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γαιοπρόσοδος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‘χάσμα ενοικίου’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1600" dirty="0">
                <a:solidFill>
                  <a:srgbClr val="3333CC"/>
                </a:solidFill>
                <a:latin typeface="Tahoma"/>
              </a:rPr>
              <a:t>Cf. Harvey, D.,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The Urbanization of Capital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(1985);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Social Justice and the City: Revised Edition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(2009);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Rebel Cities: From the Right to the City to the Urban Revolution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(2012)</a:t>
            </a:r>
            <a:endParaRPr lang="el-GR" sz="1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233" y="3651174"/>
            <a:ext cx="2365046" cy="1727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07233" y="5378374"/>
            <a:ext cx="2365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rgbClr val="C00000"/>
                </a:solidFill>
                <a:latin typeface="Tahoma"/>
              </a:rPr>
              <a:t>David Harvey (1935 - )</a:t>
            </a:r>
            <a:endParaRPr lang="el-GR" sz="1600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26130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939744"/>
            <a:ext cx="897748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Florida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συσπείρωση πολιτισμικών κοινοτήτων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‘η εικόνα επί της ουσίας’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1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1600" dirty="0">
                <a:solidFill>
                  <a:srgbClr val="3333CC"/>
                </a:solidFill>
                <a:latin typeface="Tahoma"/>
              </a:rPr>
              <a:t>Florida, R.,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Cities and the Creative Class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(2005);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The New Urban Crisis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(2017)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873" y="4325012"/>
            <a:ext cx="2466975" cy="1857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9418" y="5597236"/>
            <a:ext cx="2483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rgbClr val="C00000"/>
                </a:solidFill>
                <a:latin typeface="Tahoma"/>
              </a:rPr>
              <a:t>Richard Florida (1957 - )</a:t>
            </a:r>
            <a:endParaRPr lang="el-GR" sz="1600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441077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458</Words>
  <Application>Microsoft Office PowerPoint</Application>
  <PresentationFormat>Ευρεία οθόνη</PresentationFormat>
  <Paragraphs>80</Paragraphs>
  <Slides>12</Slides>
  <Notes>1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12</vt:i4>
      </vt:variant>
    </vt:vector>
  </HeadingPairs>
  <TitlesOfParts>
    <vt:vector size="17" baseType="lpstr">
      <vt:lpstr>Arial</vt:lpstr>
      <vt:lpstr>Calibri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1</cp:revision>
  <dcterms:created xsi:type="dcterms:W3CDTF">2025-11-17T15:59:07Z</dcterms:created>
  <dcterms:modified xsi:type="dcterms:W3CDTF">2025-11-17T16:51:49Z</dcterms:modified>
</cp:coreProperties>
</file>