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303" r:id="rId5"/>
    <p:sldId id="351" r:id="rId6"/>
    <p:sldId id="352" r:id="rId7"/>
    <p:sldId id="353" r:id="rId8"/>
    <p:sldId id="260" r:id="rId9"/>
    <p:sldId id="298" r:id="rId10"/>
    <p:sldId id="297" r:id="rId11"/>
    <p:sldId id="261" r:id="rId12"/>
    <p:sldId id="299" r:id="rId13"/>
    <p:sldId id="264" r:id="rId14"/>
    <p:sldId id="262" r:id="rId15"/>
    <p:sldId id="304" r:id="rId16"/>
    <p:sldId id="263" r:id="rId17"/>
    <p:sldId id="305" r:id="rId18"/>
    <p:sldId id="265" r:id="rId19"/>
    <p:sldId id="300" r:id="rId20"/>
    <p:sldId id="301" r:id="rId21"/>
    <p:sldId id="308" r:id="rId22"/>
    <p:sldId id="317" r:id="rId23"/>
    <p:sldId id="319" r:id="rId24"/>
    <p:sldId id="320" r:id="rId25"/>
    <p:sldId id="342" r:id="rId26"/>
    <p:sldId id="343" r:id="rId27"/>
    <p:sldId id="344" r:id="rId28"/>
    <p:sldId id="345" r:id="rId29"/>
    <p:sldId id="346" r:id="rId30"/>
    <p:sldId id="347" r:id="rId31"/>
    <p:sldId id="348" r:id="rId32"/>
    <p:sldId id="350" r:id="rId3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88194F2F-7042-4399-963B-A4BD031A4A2D}" type="datetimeFigureOut">
              <a:rPr lang="el-GR" smtClean="0"/>
              <a:t>15/11/2022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062E6C8-3BC8-4FAD-A8F7-75E273149978}" type="slidenum">
              <a:rPr lang="el-GR" smtClean="0"/>
              <a:t>‹#›</a:t>
            </a:fld>
            <a:endParaRPr lang="el-GR"/>
          </a:p>
        </p:txBody>
      </p:sp>
    </p:spTree>
    <p:extLst>
      <p:ext uri="{BB962C8B-B14F-4D97-AF65-F5344CB8AC3E}">
        <p14:creationId xmlns:p14="http://schemas.microsoft.com/office/powerpoint/2010/main" val="226324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8194F2F-7042-4399-963B-A4BD031A4A2D}" type="datetimeFigureOut">
              <a:rPr lang="el-GR" smtClean="0"/>
              <a:t>15/11/2022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062E6C8-3BC8-4FAD-A8F7-75E273149978}" type="slidenum">
              <a:rPr lang="el-GR" smtClean="0"/>
              <a:t>‹#›</a:t>
            </a:fld>
            <a:endParaRPr lang="el-GR"/>
          </a:p>
        </p:txBody>
      </p:sp>
    </p:spTree>
    <p:extLst>
      <p:ext uri="{BB962C8B-B14F-4D97-AF65-F5344CB8AC3E}">
        <p14:creationId xmlns:p14="http://schemas.microsoft.com/office/powerpoint/2010/main" val="964142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8194F2F-7042-4399-963B-A4BD031A4A2D}" type="datetimeFigureOut">
              <a:rPr lang="el-GR" smtClean="0"/>
              <a:t>15/11/2022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062E6C8-3BC8-4FAD-A8F7-75E273149978}" type="slidenum">
              <a:rPr lang="el-GR" smtClean="0"/>
              <a:t>‹#›</a:t>
            </a:fld>
            <a:endParaRPr lang="el-GR"/>
          </a:p>
        </p:txBody>
      </p:sp>
    </p:spTree>
    <p:extLst>
      <p:ext uri="{BB962C8B-B14F-4D97-AF65-F5344CB8AC3E}">
        <p14:creationId xmlns:p14="http://schemas.microsoft.com/office/powerpoint/2010/main" val="3946618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711200" y="473075"/>
            <a:ext cx="10871200" cy="1143000"/>
          </a:xfrm>
        </p:spPr>
        <p:txBody>
          <a:bodyPr/>
          <a:lstStyle/>
          <a:p>
            <a:r>
              <a:rPr lang="el-GR" smtClean="0"/>
              <a:t>Στυλ κύριου τίτλου</a:t>
            </a:r>
            <a:endParaRPr lang="en-US"/>
          </a:p>
        </p:txBody>
      </p:sp>
      <p:sp>
        <p:nvSpPr>
          <p:cNvPr id="3" name="Θέση περιεχομένου 2"/>
          <p:cNvSpPr>
            <a:spLocks noGrp="1"/>
          </p:cNvSpPr>
          <p:nvPr>
            <p:ph sz="half" idx="1"/>
          </p:nvPr>
        </p:nvSpPr>
        <p:spPr>
          <a:xfrm>
            <a:off x="711200" y="1828800"/>
            <a:ext cx="5334000" cy="40386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περιεχομένου 3"/>
          <p:cNvSpPr>
            <a:spLocks noGrp="1"/>
          </p:cNvSpPr>
          <p:nvPr>
            <p:ph sz="quarter" idx="2"/>
          </p:nvPr>
        </p:nvSpPr>
        <p:spPr>
          <a:xfrm>
            <a:off x="6248400" y="1828800"/>
            <a:ext cx="5334000" cy="19431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περιεχομένου 4"/>
          <p:cNvSpPr>
            <a:spLocks noGrp="1"/>
          </p:cNvSpPr>
          <p:nvPr>
            <p:ph sz="quarter" idx="3"/>
          </p:nvPr>
        </p:nvSpPr>
        <p:spPr>
          <a:xfrm>
            <a:off x="6248400" y="3924300"/>
            <a:ext cx="5334000" cy="19431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Rectangle 8"/>
          <p:cNvSpPr>
            <a:spLocks noGrp="1" noChangeArrowheads="1"/>
          </p:cNvSpPr>
          <p:nvPr>
            <p:ph type="dt" sz="half" idx="10"/>
          </p:nvPr>
        </p:nvSpPr>
        <p:spPr>
          <a:ln/>
        </p:spPr>
        <p:txBody>
          <a:bodyPr/>
          <a:lstStyle>
            <a:lvl1pPr>
              <a:defRPr/>
            </a:lvl1pPr>
          </a:lstStyle>
          <a:p>
            <a:pPr>
              <a:defRPr/>
            </a:pPr>
            <a:endParaRPr lang="el-GR"/>
          </a:p>
        </p:txBody>
      </p:sp>
      <p:sp>
        <p:nvSpPr>
          <p:cNvPr id="7" name="Rectangle 9"/>
          <p:cNvSpPr>
            <a:spLocks noGrp="1" noChangeArrowheads="1"/>
          </p:cNvSpPr>
          <p:nvPr>
            <p:ph type="ftr" sz="quarter" idx="11"/>
          </p:nvPr>
        </p:nvSpPr>
        <p:spPr>
          <a:ln/>
        </p:spPr>
        <p:txBody>
          <a:bodyPr/>
          <a:lstStyle>
            <a:lvl1pPr>
              <a:defRPr/>
            </a:lvl1pPr>
          </a:lstStyle>
          <a:p>
            <a:pPr>
              <a:defRPr/>
            </a:pPr>
            <a:endParaRPr lang="el-GR"/>
          </a:p>
        </p:txBody>
      </p:sp>
      <p:sp>
        <p:nvSpPr>
          <p:cNvPr id="8" name="Rectangle 10"/>
          <p:cNvSpPr>
            <a:spLocks noGrp="1" noChangeArrowheads="1"/>
          </p:cNvSpPr>
          <p:nvPr>
            <p:ph type="sldNum" sz="quarter" idx="12"/>
          </p:nvPr>
        </p:nvSpPr>
        <p:spPr>
          <a:ln/>
        </p:spPr>
        <p:txBody>
          <a:bodyPr/>
          <a:lstStyle>
            <a:lvl1pPr>
              <a:defRPr/>
            </a:lvl1pPr>
          </a:lstStyle>
          <a:p>
            <a:fld id="{80544FD7-0E53-4DCC-8354-1E4796A7C219}" type="slidenum">
              <a:rPr lang="el-GR" altLang="el-GR"/>
              <a:pPr/>
              <a:t>‹#›</a:t>
            </a:fld>
            <a:endParaRPr lang="el-GR" altLang="el-GR"/>
          </a:p>
        </p:txBody>
      </p:sp>
    </p:spTree>
    <p:extLst>
      <p:ext uri="{BB962C8B-B14F-4D97-AF65-F5344CB8AC3E}">
        <p14:creationId xmlns:p14="http://schemas.microsoft.com/office/powerpoint/2010/main" val="3816683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8194F2F-7042-4399-963B-A4BD031A4A2D}" type="datetimeFigureOut">
              <a:rPr lang="el-GR" smtClean="0"/>
              <a:t>15/11/2022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062E6C8-3BC8-4FAD-A8F7-75E273149978}" type="slidenum">
              <a:rPr lang="el-GR" smtClean="0"/>
              <a:t>‹#›</a:t>
            </a:fld>
            <a:endParaRPr lang="el-GR"/>
          </a:p>
        </p:txBody>
      </p:sp>
    </p:spTree>
    <p:extLst>
      <p:ext uri="{BB962C8B-B14F-4D97-AF65-F5344CB8AC3E}">
        <p14:creationId xmlns:p14="http://schemas.microsoft.com/office/powerpoint/2010/main" val="1088256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194F2F-7042-4399-963B-A4BD031A4A2D}" type="datetimeFigureOut">
              <a:rPr lang="el-GR" smtClean="0"/>
              <a:t>15/11/2022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062E6C8-3BC8-4FAD-A8F7-75E273149978}" type="slidenum">
              <a:rPr lang="el-GR" smtClean="0"/>
              <a:t>‹#›</a:t>
            </a:fld>
            <a:endParaRPr lang="el-GR"/>
          </a:p>
        </p:txBody>
      </p:sp>
    </p:spTree>
    <p:extLst>
      <p:ext uri="{BB962C8B-B14F-4D97-AF65-F5344CB8AC3E}">
        <p14:creationId xmlns:p14="http://schemas.microsoft.com/office/powerpoint/2010/main" val="2591197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8194F2F-7042-4399-963B-A4BD031A4A2D}" type="datetimeFigureOut">
              <a:rPr lang="el-GR" smtClean="0"/>
              <a:t>15/11/2022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062E6C8-3BC8-4FAD-A8F7-75E273149978}" type="slidenum">
              <a:rPr lang="el-GR" smtClean="0"/>
              <a:t>‹#›</a:t>
            </a:fld>
            <a:endParaRPr lang="el-GR"/>
          </a:p>
        </p:txBody>
      </p:sp>
    </p:spTree>
    <p:extLst>
      <p:ext uri="{BB962C8B-B14F-4D97-AF65-F5344CB8AC3E}">
        <p14:creationId xmlns:p14="http://schemas.microsoft.com/office/powerpoint/2010/main" val="37467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88194F2F-7042-4399-963B-A4BD031A4A2D}" type="datetimeFigureOut">
              <a:rPr lang="el-GR" smtClean="0"/>
              <a:t>15/11/2022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062E6C8-3BC8-4FAD-A8F7-75E273149978}" type="slidenum">
              <a:rPr lang="el-GR" smtClean="0"/>
              <a:t>‹#›</a:t>
            </a:fld>
            <a:endParaRPr lang="el-GR"/>
          </a:p>
        </p:txBody>
      </p:sp>
    </p:spTree>
    <p:extLst>
      <p:ext uri="{BB962C8B-B14F-4D97-AF65-F5344CB8AC3E}">
        <p14:creationId xmlns:p14="http://schemas.microsoft.com/office/powerpoint/2010/main" val="1003113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88194F2F-7042-4399-963B-A4BD031A4A2D}" type="datetimeFigureOut">
              <a:rPr lang="el-GR" smtClean="0"/>
              <a:t>15/11/2022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062E6C8-3BC8-4FAD-A8F7-75E273149978}" type="slidenum">
              <a:rPr lang="el-GR" smtClean="0"/>
              <a:t>‹#›</a:t>
            </a:fld>
            <a:endParaRPr lang="el-GR"/>
          </a:p>
        </p:txBody>
      </p:sp>
    </p:spTree>
    <p:extLst>
      <p:ext uri="{BB962C8B-B14F-4D97-AF65-F5344CB8AC3E}">
        <p14:creationId xmlns:p14="http://schemas.microsoft.com/office/powerpoint/2010/main" val="398916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94F2F-7042-4399-963B-A4BD031A4A2D}" type="datetimeFigureOut">
              <a:rPr lang="el-GR" smtClean="0"/>
              <a:t>15/11/2022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062E6C8-3BC8-4FAD-A8F7-75E273149978}" type="slidenum">
              <a:rPr lang="el-GR" smtClean="0"/>
              <a:t>‹#›</a:t>
            </a:fld>
            <a:endParaRPr lang="el-GR"/>
          </a:p>
        </p:txBody>
      </p:sp>
    </p:spTree>
    <p:extLst>
      <p:ext uri="{BB962C8B-B14F-4D97-AF65-F5344CB8AC3E}">
        <p14:creationId xmlns:p14="http://schemas.microsoft.com/office/powerpoint/2010/main" val="202857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194F2F-7042-4399-963B-A4BD031A4A2D}" type="datetimeFigureOut">
              <a:rPr lang="el-GR" smtClean="0"/>
              <a:t>15/11/2022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062E6C8-3BC8-4FAD-A8F7-75E273149978}" type="slidenum">
              <a:rPr lang="el-GR" smtClean="0"/>
              <a:t>‹#›</a:t>
            </a:fld>
            <a:endParaRPr lang="el-GR"/>
          </a:p>
        </p:txBody>
      </p:sp>
    </p:spTree>
    <p:extLst>
      <p:ext uri="{BB962C8B-B14F-4D97-AF65-F5344CB8AC3E}">
        <p14:creationId xmlns:p14="http://schemas.microsoft.com/office/powerpoint/2010/main" val="1639697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194F2F-7042-4399-963B-A4BD031A4A2D}" type="datetimeFigureOut">
              <a:rPr lang="el-GR" smtClean="0"/>
              <a:t>15/11/2022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062E6C8-3BC8-4FAD-A8F7-75E273149978}" type="slidenum">
              <a:rPr lang="el-GR" smtClean="0"/>
              <a:t>‹#›</a:t>
            </a:fld>
            <a:endParaRPr lang="el-GR"/>
          </a:p>
        </p:txBody>
      </p:sp>
    </p:spTree>
    <p:extLst>
      <p:ext uri="{BB962C8B-B14F-4D97-AF65-F5344CB8AC3E}">
        <p14:creationId xmlns:p14="http://schemas.microsoft.com/office/powerpoint/2010/main" val="1981844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94F2F-7042-4399-963B-A4BD031A4A2D}" type="datetimeFigureOut">
              <a:rPr lang="el-GR" smtClean="0"/>
              <a:t>15/11/2022</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62E6C8-3BC8-4FAD-A8F7-75E273149978}" type="slidenum">
              <a:rPr lang="el-GR" smtClean="0"/>
              <a:t>‹#›</a:t>
            </a:fld>
            <a:endParaRPr lang="el-GR"/>
          </a:p>
        </p:txBody>
      </p:sp>
    </p:spTree>
    <p:extLst>
      <p:ext uri="{BB962C8B-B14F-4D97-AF65-F5344CB8AC3E}">
        <p14:creationId xmlns:p14="http://schemas.microsoft.com/office/powerpoint/2010/main" val="3400493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Νόμισμα</a:t>
            </a:r>
            <a:endParaRPr lang="el-GR" dirty="0"/>
          </a:p>
        </p:txBody>
      </p:sp>
      <p:sp>
        <p:nvSpPr>
          <p:cNvPr id="3" name="Content Placeholder 2"/>
          <p:cNvSpPr>
            <a:spLocks noGrp="1"/>
          </p:cNvSpPr>
          <p:nvPr>
            <p:ph idx="1"/>
          </p:nvPr>
        </p:nvSpPr>
        <p:spPr/>
        <p:txBody>
          <a:bodyPr/>
          <a:lstStyle/>
          <a:p>
            <a:r>
              <a:rPr lang="el-GR" dirty="0" smtClean="0"/>
              <a:t>Προνομισματικές ανταλλαγές</a:t>
            </a:r>
          </a:p>
          <a:p>
            <a:r>
              <a:rPr lang="el-GR" dirty="0" smtClean="0"/>
              <a:t>Γέννηση του νομίσματος</a:t>
            </a:r>
          </a:p>
          <a:p>
            <a:r>
              <a:rPr lang="el-GR" dirty="0" smtClean="0"/>
              <a:t>Σταθμητικά συστήματα</a:t>
            </a:r>
          </a:p>
          <a:p>
            <a:r>
              <a:rPr lang="el-GR" dirty="0" smtClean="0"/>
              <a:t>Μέταλλα</a:t>
            </a:r>
          </a:p>
          <a:p>
            <a:r>
              <a:rPr lang="el-GR" dirty="0" smtClean="0"/>
              <a:t>Κυκλοφορία</a:t>
            </a:r>
          </a:p>
          <a:p>
            <a:r>
              <a:rPr lang="el-GR" dirty="0" smtClean="0"/>
              <a:t>Ιωνία</a:t>
            </a:r>
          </a:p>
          <a:p>
            <a:r>
              <a:rPr lang="el-GR" dirty="0" smtClean="0"/>
              <a:t>Αιγαίο και Μητροπολιτική Ελλάδα </a:t>
            </a:r>
          </a:p>
          <a:p>
            <a:r>
              <a:rPr lang="el-GR" dirty="0" smtClean="0"/>
              <a:t>Σικελία και Νότια Ιταλία</a:t>
            </a:r>
            <a:endParaRPr lang="el-GR" dirty="0"/>
          </a:p>
        </p:txBody>
      </p:sp>
    </p:spTree>
    <p:extLst>
      <p:ext uri="{BB962C8B-B14F-4D97-AF65-F5344CB8AC3E}">
        <p14:creationId xmlns:p14="http://schemas.microsoft.com/office/powerpoint/2010/main" val="3541201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Περσικός δαρεικός. </a:t>
            </a:r>
            <a:endParaRPr lang="el-GR"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3537" y="2077434"/>
            <a:ext cx="7565327" cy="4113714"/>
          </a:xfrm>
          <a:prstGeom prst="rect">
            <a:avLst/>
          </a:prstGeom>
        </p:spPr>
      </p:pic>
    </p:spTree>
    <p:extLst>
      <p:ext uri="{BB962C8B-B14F-4D97-AF65-F5344CB8AC3E}">
        <p14:creationId xmlns:p14="http://schemas.microsoft.com/office/powerpoint/2010/main" val="2140819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Σταθμητικά συστήματα</a:t>
            </a:r>
            <a:endParaRPr lang="el-GR" dirty="0"/>
          </a:p>
        </p:txBody>
      </p:sp>
      <p:sp>
        <p:nvSpPr>
          <p:cNvPr id="3" name="Content Placeholder 2"/>
          <p:cNvSpPr>
            <a:spLocks noGrp="1"/>
          </p:cNvSpPr>
          <p:nvPr>
            <p:ph idx="1"/>
          </p:nvPr>
        </p:nvSpPr>
        <p:spPr/>
        <p:txBody>
          <a:bodyPr>
            <a:normAutofit fontScale="92500" lnSpcReduction="10000"/>
          </a:bodyPr>
          <a:lstStyle/>
          <a:p>
            <a:r>
              <a:rPr lang="el-GR" dirty="0" smtClean="0"/>
              <a:t>Αττικό: Δραχμή 4.3 γρ. 6 οβολοί. 60 δρ= 1 μνα. 60μνες = 1 τάλαντο</a:t>
            </a:r>
          </a:p>
          <a:p>
            <a:pPr marL="0" indent="0">
              <a:buNone/>
            </a:pPr>
            <a:r>
              <a:rPr lang="el-GR" dirty="0" smtClean="0"/>
              <a:t>Συνηθισμένα νομίσματα: τετράδραχμο, δίδραχμο, δραχμή. Σπάνιο: 10δραχμο. </a:t>
            </a:r>
            <a:endParaRPr lang="el-GR" dirty="0"/>
          </a:p>
          <a:p>
            <a:r>
              <a:rPr lang="el-GR" dirty="0" smtClean="0"/>
              <a:t>Κορινθιακό: στατήρας 8.7 γρ = 3 δρ. 2.9 γρ. Ένα αττικό 4δραχμο = περίπου 2 στατήρες</a:t>
            </a:r>
            <a:endParaRPr lang="el-GR" dirty="0"/>
          </a:p>
          <a:p>
            <a:r>
              <a:rPr lang="el-GR" dirty="0" smtClean="0"/>
              <a:t>Αιγηνήτικο: στατήρας ή δίδραχμο 12.2γρ = δραχμή 6.1γρ. </a:t>
            </a:r>
          </a:p>
          <a:p>
            <a:r>
              <a:rPr lang="el-GR" dirty="0" smtClean="0"/>
              <a:t>Αχαϊκό: στατήρας 8.2γρ. περίπου = 3δρ. 2.6, 4οβολοί 0.45γρ. Στη Μεγάλη Ελλάδα. </a:t>
            </a:r>
          </a:p>
          <a:p>
            <a:r>
              <a:rPr lang="el-GR" dirty="0" smtClean="0"/>
              <a:t>Περσικό: σίγλος 5.5γρ, δύο σίγλοι 11γρ (Περσία, Ελλήσποντος, Μ. Ασία)</a:t>
            </a:r>
          </a:p>
          <a:p>
            <a:r>
              <a:rPr lang="el-GR" dirty="0" smtClean="0"/>
              <a:t>Μιλησιακό (στατήρας 14.2, έξι έκται 2.4), Φώκαιας (ήλεκτρο, 16.1γρ), Παριανό (αργυρός στατήρας 10δρ σε Πάρο και Θάσο)</a:t>
            </a:r>
            <a:endParaRPr lang="el-GR" dirty="0"/>
          </a:p>
        </p:txBody>
      </p:sp>
    </p:spTree>
    <p:extLst>
      <p:ext uri="{BB962C8B-B14F-4D97-AF65-F5344CB8AC3E}">
        <p14:creationId xmlns:p14="http://schemas.microsoft.com/office/powerpoint/2010/main" val="3123403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Νομίσματα Ιωνίας. Κλαζομενές, Σμύρνη, Έφεσος</a:t>
            </a:r>
            <a:r>
              <a:rPr lang="en-US" dirty="0" smtClean="0"/>
              <a:t>, </a:t>
            </a:r>
            <a:r>
              <a:rPr lang="el-GR" dirty="0" smtClean="0"/>
              <a:t>Μίλητος, </a:t>
            </a:r>
            <a:r>
              <a:rPr lang="el-GR" dirty="0" smtClean="0"/>
              <a:t>Φώκαια, </a:t>
            </a:r>
            <a:r>
              <a:rPr lang="el-GR" dirty="0" err="1" smtClean="0"/>
              <a:t>Ερυθραί</a:t>
            </a:r>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1619" y="1690688"/>
            <a:ext cx="3008238" cy="275662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1221" y="1690689"/>
            <a:ext cx="2680435" cy="264654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1589" y="1654708"/>
            <a:ext cx="4735522" cy="268252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459" y="4492378"/>
            <a:ext cx="4164384" cy="235704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4261" y="4578417"/>
            <a:ext cx="3914789" cy="197480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16468" y="4744491"/>
            <a:ext cx="3621024" cy="1764646"/>
          </a:xfrm>
          <a:prstGeom prst="rect">
            <a:avLst/>
          </a:prstGeom>
        </p:spPr>
      </p:pic>
    </p:spTree>
    <p:extLst>
      <p:ext uri="{BB962C8B-B14F-4D97-AF65-F5344CB8AC3E}">
        <p14:creationId xmlns:p14="http://schemas.microsoft.com/office/powerpoint/2010/main" val="3087791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Κύζικος – Μυτιλήνη  </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867" y="2045081"/>
            <a:ext cx="5017433"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7886" y="2045081"/>
            <a:ext cx="4790010" cy="4397102"/>
          </a:xfrm>
          <a:prstGeom prst="rect">
            <a:avLst/>
          </a:prstGeom>
        </p:spPr>
      </p:pic>
    </p:spTree>
    <p:extLst>
      <p:ext uri="{BB962C8B-B14F-4D97-AF65-F5344CB8AC3E}">
        <p14:creationId xmlns:p14="http://schemas.microsoft.com/office/powerpoint/2010/main" val="693080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Αττικά νομίσματα </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2184" y="1690688"/>
            <a:ext cx="8540496" cy="4825380"/>
          </a:xfrm>
        </p:spPr>
      </p:pic>
    </p:spTree>
    <p:extLst>
      <p:ext uri="{BB962C8B-B14F-4D97-AF65-F5344CB8AC3E}">
        <p14:creationId xmlns:p14="http://schemas.microsoft.com/office/powerpoint/2010/main" val="2677939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Πρώιμα αττικά νομίσματα </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242" y="1690688"/>
            <a:ext cx="3335733" cy="160115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050" y="1808797"/>
            <a:ext cx="3065816" cy="141903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242" y="3648265"/>
            <a:ext cx="3262962" cy="183813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058" y="3648265"/>
            <a:ext cx="3104198" cy="182704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3941" y="1783651"/>
            <a:ext cx="2849859" cy="151449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27554" y="3802761"/>
            <a:ext cx="2869564" cy="1672546"/>
          </a:xfrm>
          <a:prstGeom prst="rect">
            <a:avLst/>
          </a:prstGeom>
        </p:spPr>
      </p:pic>
    </p:spTree>
    <p:extLst>
      <p:ext uri="{BB962C8B-B14F-4D97-AF65-F5344CB8AC3E}">
        <p14:creationId xmlns:p14="http://schemas.microsoft.com/office/powerpoint/2010/main" val="2109984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Αιγινήτικος στατήρας</a:t>
            </a:r>
            <a:endParaRPr lang="el-GR"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4198" y="1917065"/>
            <a:ext cx="8148659" cy="4351338"/>
          </a:xfrm>
        </p:spPr>
      </p:pic>
    </p:spTree>
    <p:extLst>
      <p:ext uri="{BB962C8B-B14F-4D97-AF65-F5344CB8AC3E}">
        <p14:creationId xmlns:p14="http://schemas.microsoft.com/office/powerpoint/2010/main" val="3568278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Κορινθιακός «Πήγασος»</a:t>
            </a:r>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8020" y="1763840"/>
            <a:ext cx="9360731" cy="4699083"/>
          </a:xfrm>
        </p:spPr>
      </p:pic>
    </p:spTree>
    <p:extLst>
      <p:ext uri="{BB962C8B-B14F-4D97-AF65-F5344CB8AC3E}">
        <p14:creationId xmlns:p14="http://schemas.microsoft.com/office/powerpoint/2010/main" val="1071981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Βοιωτία. Ερέτρια.  </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2729" y="2127377"/>
            <a:ext cx="4179518"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8273" y="2167446"/>
            <a:ext cx="4807747" cy="4271200"/>
          </a:xfrm>
          <a:prstGeom prst="rect">
            <a:avLst/>
          </a:prstGeom>
        </p:spPr>
      </p:pic>
    </p:spTree>
    <p:extLst>
      <p:ext uri="{BB962C8B-B14F-4D97-AF65-F5344CB8AC3E}">
        <p14:creationId xmlns:p14="http://schemas.microsoft.com/office/powerpoint/2010/main" val="472350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Μακεδονία και Θράκη: Θάσος </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617" y="1690688"/>
            <a:ext cx="5865774"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000" y="2274570"/>
            <a:ext cx="6350000" cy="3314700"/>
          </a:xfrm>
          <a:prstGeom prst="rect">
            <a:avLst/>
          </a:prstGeom>
        </p:spPr>
      </p:pic>
    </p:spTree>
    <p:extLst>
      <p:ext uri="{BB962C8B-B14F-4D97-AF65-F5344CB8AC3E}">
        <p14:creationId xmlns:p14="http://schemas.microsoft.com/office/powerpoint/2010/main" val="2953008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Προνομισματικές μορφές ανταλλακτικού πλούτου</a:t>
            </a:r>
            <a:endParaRPr lang="el-GR" dirty="0"/>
          </a:p>
        </p:txBody>
      </p:sp>
      <p:sp>
        <p:nvSpPr>
          <p:cNvPr id="3" name="Content Placeholder 2"/>
          <p:cNvSpPr>
            <a:spLocks noGrp="1"/>
          </p:cNvSpPr>
          <p:nvPr>
            <p:ph idx="1"/>
          </p:nvPr>
        </p:nvSpPr>
        <p:spPr/>
        <p:txBody>
          <a:bodyPr/>
          <a:lstStyle/>
          <a:p>
            <a:r>
              <a:rPr lang="el-GR" dirty="0" smtClean="0"/>
              <a:t>Μέταλλα</a:t>
            </a:r>
          </a:p>
          <a:p>
            <a:r>
              <a:rPr lang="el-GR" dirty="0" smtClean="0"/>
              <a:t>Τάλαντα</a:t>
            </a:r>
          </a:p>
          <a:p>
            <a:r>
              <a:rPr lang="el-GR" dirty="0" smtClean="0"/>
              <a:t>Οβελοί</a:t>
            </a:r>
          </a:p>
          <a:p>
            <a:r>
              <a:rPr lang="el-GR" dirty="0" smtClean="0"/>
              <a:t>Τέχνεργα</a:t>
            </a:r>
          </a:p>
          <a:p>
            <a:r>
              <a:rPr lang="el-GR" dirty="0" smtClean="0"/>
              <a:t>Κοπάδια </a:t>
            </a:r>
          </a:p>
          <a:p>
            <a:r>
              <a:rPr lang="el-GR" dirty="0" smtClean="0"/>
              <a:t>Σιτηρά και άλλα αγαθά</a:t>
            </a:r>
          </a:p>
          <a:p>
            <a:r>
              <a:rPr lang="el-GR" dirty="0" smtClean="0"/>
              <a:t>Γη </a:t>
            </a:r>
            <a:endParaRPr lang="el-GR" dirty="0"/>
          </a:p>
        </p:txBody>
      </p:sp>
    </p:spTree>
    <p:extLst>
      <p:ext uri="{BB962C8B-B14F-4D97-AF65-F5344CB8AC3E}">
        <p14:creationId xmlns:p14="http://schemas.microsoft.com/office/powerpoint/2010/main" val="107457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Βέργη, Γαληψός, Ποτίδαια, Θρακο-μακεδονικό</a:t>
            </a:r>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34456" y="4153940"/>
            <a:ext cx="5097382" cy="276438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456" y="1622584"/>
            <a:ext cx="4906473" cy="230070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2687" y="1480587"/>
            <a:ext cx="5057817" cy="237460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4032504"/>
            <a:ext cx="2893308" cy="282549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73009" y="4032504"/>
            <a:ext cx="2836576" cy="2825496"/>
          </a:xfrm>
          <a:prstGeom prst="rect">
            <a:avLst/>
          </a:prstGeom>
        </p:spPr>
      </p:pic>
    </p:spTree>
    <p:extLst>
      <p:ext uri="{BB962C8B-B14F-4D97-AF65-F5344CB8AC3E}">
        <p14:creationId xmlns:p14="http://schemas.microsoft.com/office/powerpoint/2010/main" val="3613282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el-GR" altLang="el-GR" sz="4000" dirty="0" smtClean="0"/>
              <a:t>Μεγάλη Ελλάδα. Στατήρας Σύβαρης, Κρότωνα, Καυλωνίας</a:t>
            </a:r>
            <a:r>
              <a:rPr lang="el-GR" altLang="el-GR" sz="4000" dirty="0"/>
              <a:t/>
            </a:r>
            <a:br>
              <a:rPr lang="el-GR" altLang="el-GR" sz="4000" dirty="0"/>
            </a:br>
            <a:endParaRPr lang="el-GR" altLang="el-GR" sz="4000" dirty="0"/>
          </a:p>
        </p:txBody>
      </p:sp>
      <p:pic>
        <p:nvPicPr>
          <p:cNvPr id="6147" name="Picture 3" descr="sybarisstatereincuso530510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7895" y="1212951"/>
            <a:ext cx="2528505" cy="265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sybaris2statereincuso530510a"/>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60670" y="1216151"/>
            <a:ext cx="2414690" cy="2647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metapontionstatereincuso530510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214080" y="1216151"/>
            <a:ext cx="2373576" cy="2647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descr="metapontionstatereincuso530510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8756799" y="1284667"/>
            <a:ext cx="2427857" cy="25786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3" descr="krotonstatereagle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311280" y="4079874"/>
            <a:ext cx="2468093" cy="2837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krotonstatereagle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a:xfrm>
            <a:off x="2875360" y="4139310"/>
            <a:ext cx="2489995" cy="27186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4" descr="reggiocalabriastatere530510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a:xfrm>
            <a:off x="6214080" y="4020438"/>
            <a:ext cx="2636206" cy="2837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7" descr="reggioCalabriastatere530510b"/>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a:xfrm>
            <a:off x="8981569" y="4079874"/>
            <a:ext cx="2776510" cy="30052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98789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Grp="1" noChangeArrowheads="1"/>
          </p:cNvSpPr>
          <p:nvPr>
            <p:ph type="title"/>
          </p:nvPr>
        </p:nvSpPr>
        <p:spPr/>
        <p:txBody>
          <a:bodyPr/>
          <a:lstStyle/>
          <a:p>
            <a:pPr eaLnBrk="1" hangingPunct="1"/>
            <a:r>
              <a:rPr lang="el-GR" altLang="el-GR" sz="4000" dirty="0" smtClean="0"/>
              <a:t>Ποσειδωνία</a:t>
            </a:r>
            <a:r>
              <a:rPr lang="el-GR" altLang="el-GR" sz="4000" dirty="0"/>
              <a:t/>
            </a:r>
            <a:br>
              <a:rPr lang="el-GR" altLang="el-GR" sz="4000" dirty="0"/>
            </a:br>
            <a:endParaRPr lang="el-GR" altLang="el-GR" sz="4000" dirty="0"/>
          </a:p>
        </p:txBody>
      </p:sp>
      <p:pic>
        <p:nvPicPr>
          <p:cNvPr id="15363" name="Picture 4" descr="Poseidoniastatereincuso530510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847851" y="1557339"/>
            <a:ext cx="4221163"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4" name="Picture 7" descr="Poseidoniastatereincuso530510b"/>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96000" y="1557339"/>
            <a:ext cx="42481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51659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l-GR" sz="4000" dirty="0" smtClean="0"/>
              <a:t>T</a:t>
            </a:r>
            <a:r>
              <a:rPr lang="el-GR" altLang="el-GR" sz="4000" dirty="0"/>
              <a:t>άραντας. Από τις πρώτες κοπές της πόλης. </a:t>
            </a:r>
          </a:p>
        </p:txBody>
      </p:sp>
      <p:pic>
        <p:nvPicPr>
          <p:cNvPr id="17411" name="Picture 3" descr="tarantoearli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5076" y="1828800"/>
            <a:ext cx="7256463"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35544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3"/>
          <p:cNvSpPr>
            <a:spLocks noGrp="1" noChangeArrowheads="1"/>
          </p:cNvSpPr>
          <p:nvPr>
            <p:ph type="title"/>
          </p:nvPr>
        </p:nvSpPr>
        <p:spPr/>
        <p:txBody>
          <a:bodyPr/>
          <a:lstStyle/>
          <a:p>
            <a:pPr eaLnBrk="1" hangingPunct="1"/>
            <a:r>
              <a:rPr lang="el-GR" altLang="el-GR" dirty="0" smtClean="0"/>
              <a:t>Αρχαϊκό νόμισμα Τάραντα</a:t>
            </a:r>
          </a:p>
        </p:txBody>
      </p:sp>
      <p:pic>
        <p:nvPicPr>
          <p:cNvPr id="18435" name="Picture 9" descr="taranto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847850" y="1851025"/>
            <a:ext cx="4319588" cy="3938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12" descr="taranto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10300" y="1857376"/>
            <a:ext cx="4000500" cy="3979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77266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l-GR" altLang="el-GR" sz="4000" dirty="0" smtClean="0"/>
              <a:t>Νάξος</a:t>
            </a:r>
            <a:r>
              <a:rPr lang="el-GR" altLang="el-GR" sz="4000" dirty="0"/>
              <a:t>: νόμισμα του ύστερου 6ου αιώνα. </a:t>
            </a:r>
          </a:p>
        </p:txBody>
      </p:sp>
      <p:pic>
        <p:nvPicPr>
          <p:cNvPr id="40963" name="Θέση περιεχομένου 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92314" y="1700214"/>
            <a:ext cx="8053387" cy="3889375"/>
          </a:xfrm>
        </p:spPr>
      </p:pic>
      <p:sp>
        <p:nvSpPr>
          <p:cNvPr id="40964" name="Θέση περιεχομένου 2"/>
          <p:cNvSpPr>
            <a:spLocks noGrp="1"/>
          </p:cNvSpPr>
          <p:nvPr>
            <p:ph sz="half" idx="2"/>
          </p:nvPr>
        </p:nvSpPr>
        <p:spPr/>
        <p:txBody>
          <a:bodyPr/>
          <a:lstStyle/>
          <a:p>
            <a:endParaRPr lang="en-US" altLang="el-GR" smtClean="0"/>
          </a:p>
        </p:txBody>
      </p:sp>
    </p:spTree>
    <p:extLst>
      <p:ext uri="{BB962C8B-B14F-4D97-AF65-F5344CB8AC3E}">
        <p14:creationId xmlns:p14="http://schemas.microsoft.com/office/powerpoint/2010/main" val="2556982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l-GR" altLang="el-GR" dirty="0" smtClean="0"/>
              <a:t>Στατήρ Ζάγκλης. </a:t>
            </a:r>
          </a:p>
        </p:txBody>
      </p:sp>
      <p:pic>
        <p:nvPicPr>
          <p:cNvPr id="41987" name="Picture 3" descr="zankledrachm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082800" y="1828800"/>
            <a:ext cx="39497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4" descr="zankledrachm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37301" y="1828800"/>
            <a:ext cx="3744913"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880066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l-GR" altLang="el-GR" sz="4000" dirty="0" smtClean="0"/>
              <a:t>Νόμισμα </a:t>
            </a:r>
            <a:r>
              <a:rPr lang="el-GR" altLang="el-GR" sz="4000" dirty="0"/>
              <a:t>Ιμέρας. 550-500 π.Χ. </a:t>
            </a:r>
          </a:p>
        </p:txBody>
      </p:sp>
      <p:pic>
        <p:nvPicPr>
          <p:cNvPr id="43011" name="Picture 3" descr="himera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92314" y="1773239"/>
            <a:ext cx="37560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2" name="Picture 4" descr="himera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542089" y="1844676"/>
            <a:ext cx="3665537" cy="410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895798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l-GR" altLang="el-GR" sz="4000" dirty="0" smtClean="0"/>
              <a:t>Νόμισμα </a:t>
            </a:r>
            <a:r>
              <a:rPr lang="el-GR" altLang="el-GR" sz="4000" dirty="0"/>
              <a:t>Σελινούντα. Ύστερος 6ος αιώνας π.Χ. </a:t>
            </a:r>
          </a:p>
        </p:txBody>
      </p:sp>
      <p:pic>
        <p:nvPicPr>
          <p:cNvPr id="44035" name="Picture 3" descr="selinus2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135189" y="1773238"/>
            <a:ext cx="4002087" cy="4176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6" name="Picture 4" descr="selinus2b"/>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03976" y="1828800"/>
            <a:ext cx="3482975" cy="4192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54156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l-GR" altLang="el-GR" dirty="0" smtClean="0"/>
              <a:t>Νόμισμα Ακράγαντα</a:t>
            </a:r>
          </a:p>
        </p:txBody>
      </p:sp>
      <p:pic>
        <p:nvPicPr>
          <p:cNvPr id="45059" name="Picture 3" descr="akragas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71714" y="1828800"/>
            <a:ext cx="3570287"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0" name="Picture 4" descr="Akragas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72225" y="1828800"/>
            <a:ext cx="367665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45808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Οβελός						Τάλαντο χαλκού</a:t>
            </a:r>
            <a:endParaRPr lang="el-GR"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19366" y="2648553"/>
            <a:ext cx="4834434" cy="3112167"/>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7690" y="1779460"/>
            <a:ext cx="2402205" cy="4884484"/>
          </a:xfrm>
          <a:prstGeom prst="rect">
            <a:avLst/>
          </a:prstGeom>
        </p:spPr>
      </p:pic>
    </p:spTree>
    <p:extLst>
      <p:ext uri="{BB962C8B-B14F-4D97-AF65-F5344CB8AC3E}">
        <p14:creationId xmlns:p14="http://schemas.microsoft.com/office/powerpoint/2010/main" val="900956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l-GR" altLang="el-GR" smtClean="0"/>
              <a:t>501. Αρχαϊκή κοπή Συρακουσών. </a:t>
            </a:r>
          </a:p>
        </p:txBody>
      </p:sp>
      <p:pic>
        <p:nvPicPr>
          <p:cNvPr id="46083" name="Picture 3" descr="Syracuseearli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52664" y="1828800"/>
            <a:ext cx="7761287"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469792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l-GR" altLang="el-GR" sz="4000" dirty="0" smtClean="0"/>
              <a:t>Ύστερο </a:t>
            </a:r>
            <a:r>
              <a:rPr lang="el-GR" altLang="el-GR" sz="4000" dirty="0"/>
              <a:t>αρχαϊκό τετράδραχμο των Συρακουσών</a:t>
            </a:r>
          </a:p>
        </p:txBody>
      </p:sp>
      <p:pic>
        <p:nvPicPr>
          <p:cNvPr id="47107" name="Picture 3" descr="Syracuselatearchaic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092325" y="1828800"/>
            <a:ext cx="393065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08" name="Picture 4" descr="syracuselatearchaic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10300" y="1931989"/>
            <a:ext cx="4000500" cy="3830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697803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l-GR" altLang="el-GR" dirty="0" smtClean="0"/>
              <a:t>Γέλα. Δίδραχμο του 480 π.Χ.   </a:t>
            </a:r>
          </a:p>
        </p:txBody>
      </p:sp>
      <p:pic>
        <p:nvPicPr>
          <p:cNvPr id="49155" name="Picture 3" descr="gelaearlyclassical1"/>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2119314" y="1828800"/>
            <a:ext cx="3875087"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6" name="Picture 4" descr="gelaearlyclassical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49989" y="1828800"/>
            <a:ext cx="3919537"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60812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Νόμισμα</a:t>
            </a:r>
            <a:endParaRPr lang="el-GR" dirty="0"/>
          </a:p>
        </p:txBody>
      </p:sp>
      <p:sp>
        <p:nvSpPr>
          <p:cNvPr id="3" name="Content Placeholder 2"/>
          <p:cNvSpPr>
            <a:spLocks noGrp="1"/>
          </p:cNvSpPr>
          <p:nvPr>
            <p:ph idx="1"/>
          </p:nvPr>
        </p:nvSpPr>
        <p:spPr/>
        <p:txBody>
          <a:bodyPr>
            <a:normAutofit lnSpcReduction="10000"/>
          </a:bodyPr>
          <a:lstStyle/>
          <a:p>
            <a:r>
              <a:rPr lang="el-GR" dirty="0" smtClean="0"/>
              <a:t>Μικρό, εύχρηστο, καθορισμένου βάρους, μεγέθους και μεταλλικής καθαρότητας αντικείμενο, σφραγισμένο με το σύμβολο της εκάστοτε αρχής, προορισμένο για ανταλλαγές. </a:t>
            </a:r>
            <a:endParaRPr lang="en-US" dirty="0" smtClean="0"/>
          </a:p>
          <a:p>
            <a:r>
              <a:rPr lang="en-US" dirty="0" smtClean="0"/>
              <a:t>T</a:t>
            </a:r>
            <a:r>
              <a:rPr lang="el-GR" dirty="0" smtClean="0"/>
              <a:t>ύπος: σύμβολο.</a:t>
            </a:r>
          </a:p>
          <a:p>
            <a:r>
              <a:rPr lang="el-GR" dirty="0" smtClean="0"/>
              <a:t>Επιγραφές: όνομα του βασιλιά, του βασιλείου, της εκδίδουσας αρχής, εθνικό της πόλης, συντομογραφία της πόλης. </a:t>
            </a:r>
          </a:p>
          <a:p>
            <a:r>
              <a:rPr lang="el-GR" dirty="0" smtClean="0"/>
              <a:t>Άλλα σύμβολα (μεταγενέστερα): νομισματοκοπείου, έκδίδουσας πόλης σε ένα βασίλειο κλπ. </a:t>
            </a:r>
          </a:p>
          <a:p>
            <a:r>
              <a:rPr lang="el-GR" dirty="0" smtClean="0"/>
              <a:t>Εμπροσθότυπος – Οπισθότυπος</a:t>
            </a:r>
          </a:p>
          <a:p>
            <a:r>
              <a:rPr lang="el-GR" dirty="0" smtClean="0"/>
              <a:t>Μήτρες – Τύποι </a:t>
            </a:r>
          </a:p>
          <a:p>
            <a:endParaRPr lang="el-GR" dirty="0"/>
          </a:p>
          <a:p>
            <a:endParaRPr lang="el-GR" dirty="0"/>
          </a:p>
        </p:txBody>
      </p:sp>
    </p:spTree>
    <p:extLst>
      <p:ext uri="{BB962C8B-B14F-4D97-AF65-F5344CB8AC3E}">
        <p14:creationId xmlns:p14="http://schemas.microsoft.com/office/powerpoint/2010/main" val="1530373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Παρασκευή </a:t>
            </a:r>
            <a:endParaRPr lang="el-GR" dirty="0"/>
          </a:p>
        </p:txBody>
      </p:sp>
      <p:sp>
        <p:nvSpPr>
          <p:cNvPr id="3" name="Content Placeholder 2"/>
          <p:cNvSpPr>
            <a:spLocks noGrp="1"/>
          </p:cNvSpPr>
          <p:nvPr>
            <p:ph idx="1"/>
          </p:nvPr>
        </p:nvSpPr>
        <p:spPr/>
        <p:txBody>
          <a:bodyPr>
            <a:normAutofit fontScale="70000" lnSpcReduction="20000"/>
          </a:bodyPr>
          <a:lstStyle/>
          <a:p>
            <a:r>
              <a:rPr lang="el-GR" dirty="0" smtClean="0"/>
              <a:t>Οι </a:t>
            </a:r>
            <a:r>
              <a:rPr lang="el-GR" dirty="0"/>
              <a:t>χαράκτες χάραζαν δύο σφραγίδες, μία για τον </a:t>
            </a:r>
            <a:r>
              <a:rPr lang="el-GR" b="1" i="1" dirty="0"/>
              <a:t>εμπροσθότυπο</a:t>
            </a:r>
            <a:r>
              <a:rPr lang="el-GR" i="1" dirty="0"/>
              <a:t> </a:t>
            </a:r>
            <a:r>
              <a:rPr lang="el-GR" dirty="0"/>
              <a:t>(την κύρια όψη του νομίσματος) και μία για τον </a:t>
            </a:r>
            <a:r>
              <a:rPr lang="el-GR" b="1" i="1" dirty="0"/>
              <a:t>οπισθότυπο </a:t>
            </a:r>
            <a:r>
              <a:rPr lang="el-GR" dirty="0"/>
              <a:t>(την πίσω όψη του νομίσματος</a:t>
            </a:r>
            <a:r>
              <a:rPr lang="el-GR" dirty="0" smtClean="0"/>
              <a:t>). </a:t>
            </a:r>
            <a:r>
              <a:rPr lang="el-GR" dirty="0"/>
              <a:t>Οι σφραγίδες </a:t>
            </a:r>
            <a:r>
              <a:rPr lang="el-GR" dirty="0" smtClean="0"/>
              <a:t>ήταν </a:t>
            </a:r>
            <a:r>
              <a:rPr lang="el-GR" dirty="0"/>
              <a:t>κατασκευασμένες είτε από σίδηρο είτε από ιδιαίτερα σκληρό χαλκό με μεγάλη περιεκτικότητα σε κασσίτερο. </a:t>
            </a:r>
          </a:p>
          <a:p>
            <a:r>
              <a:rPr lang="el-GR" dirty="0"/>
              <a:t>Ο τεχνίτης θέρμαινε </a:t>
            </a:r>
            <a:r>
              <a:rPr lang="el-GR" dirty="0" smtClean="0"/>
              <a:t>το </a:t>
            </a:r>
            <a:r>
              <a:rPr lang="el-GR" dirty="0"/>
              <a:t>παρθένο κέρμα, το </a:t>
            </a:r>
            <a:r>
              <a:rPr lang="el-GR" b="1" i="1" dirty="0"/>
              <a:t>πέταλο</a:t>
            </a:r>
            <a:r>
              <a:rPr lang="el-GR" dirty="0"/>
              <a:t>, το σβώλο δηλαδή του μετάλλου και με τη βοήθεια μιας λαβίδας, το τοποθετούσε πάνω στον </a:t>
            </a:r>
            <a:r>
              <a:rPr lang="el-GR" b="1" i="1" dirty="0"/>
              <a:t>άκμονα</a:t>
            </a:r>
            <a:r>
              <a:rPr lang="el-GR" dirty="0"/>
              <a:t>, όπου ήταν σφηνωμένη σταθερά η μπροστινή σφραγίδα, ο </a:t>
            </a:r>
            <a:r>
              <a:rPr lang="el-GR" b="1" i="1" dirty="0"/>
              <a:t>ακμονίσκος</a:t>
            </a:r>
            <a:r>
              <a:rPr lang="el-GR" dirty="0"/>
              <a:t>, η ορειχάλκινη δηλαδή μήτρα του εμπροσθότυπου. Μετά τοποθετούσε από πάνω το </a:t>
            </a:r>
            <a:r>
              <a:rPr lang="el-GR" b="1" i="1" dirty="0"/>
              <a:t>χαρακτήρα</a:t>
            </a:r>
            <a:r>
              <a:rPr lang="el-GR" dirty="0"/>
              <a:t>, όπου ήταν χαραγμένη η παράσταση του οπισθότυπου. Με μία σφύρα χτυπούσε στη συνέχεια με δύναμη το χαρακτήρα και το παρθένο κέρμα μεταβάλλονταν σε νόμισμα. Το αποτέλεσμα της όλης διαδικασίας ποίκιλε ανάλογα πάντα και με το πόσο καλός τεχνίτης ήταν ο κατασκευαστής των νομισμάτων. Σε κάποιες περιπτώσεις η σφραγίδες των νομισμάτων δεν είναι καλά αποτυπωμένες επάνω στο κέρμα, ενώ σε άλλες ακόμη και το σχήμα του νομίσματος δεν είναι ιδιαίτερα καλοσχηματισμένο. </a:t>
            </a:r>
          </a:p>
          <a:p>
            <a:r>
              <a:rPr lang="el-GR" dirty="0"/>
              <a:t>Μετά από ένα σύνολό χρήσεων οι σφραγίδες φθείρονταν. Κυρίως φθείρονταν ο χαρακτήρ, ο οποίος ως κινητό όργανο κρούσης ταλαιπωρούνταν πολύ περισσότερο από τον σταθερά στερεωμένο ακμονίσκο. Σύμφωνα με σύγχρονους υπολογισμούς, μια σφραγίδα μπορούσε να χρησιμοποιηθεί για 15000 κοπές. </a:t>
            </a:r>
          </a:p>
          <a:p>
            <a:endParaRPr lang="el-GR" dirty="0"/>
          </a:p>
        </p:txBody>
      </p:sp>
    </p:spTree>
    <p:extLst>
      <p:ext uri="{BB962C8B-B14F-4D97-AF65-F5344CB8AC3E}">
        <p14:creationId xmlns:p14="http://schemas.microsoft.com/office/powerpoint/2010/main" val="1499452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Παρασκευή νομίσματος</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984" y="1866648"/>
            <a:ext cx="5560733" cy="459444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697" y="1960266"/>
            <a:ext cx="4339240" cy="4319954"/>
          </a:xfrm>
          <a:prstGeom prst="rect">
            <a:avLst/>
          </a:prstGeom>
        </p:spPr>
      </p:pic>
    </p:spTree>
    <p:extLst>
      <p:ext uri="{BB962C8B-B14F-4D97-AF65-F5344CB8AC3E}">
        <p14:creationId xmlns:p14="http://schemas.microsoft.com/office/powerpoint/2010/main" val="3301242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Κύλικα του 500 π.Χ. </a:t>
            </a:r>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23754" y="1495035"/>
            <a:ext cx="4596543" cy="5139360"/>
          </a:xfrm>
        </p:spPr>
      </p:pic>
    </p:spTree>
    <p:extLst>
      <p:ext uri="{BB962C8B-B14F-4D97-AF65-F5344CB8AC3E}">
        <p14:creationId xmlns:p14="http://schemas.microsoft.com/office/powerpoint/2010/main" val="104836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dirty="0" smtClean="0"/>
              <a:t>Πρώτα νομίσματα: 3 χαρακτηριστικά. 1. Αναγνωρίσιμο σύμβολο. 2. Αποδεκτό βάρος. 3. Καθαρότητα μετάλλου. Αποδοχή ως ανταλλάξιμο αντικείμενο, σύμφωνα με το έθιμο (Νόμος)</a:t>
            </a:r>
            <a:r>
              <a:rPr lang="en-US" sz="3200" dirty="0" smtClean="0"/>
              <a:t>. N</a:t>
            </a:r>
            <a:r>
              <a:rPr lang="el-GR" sz="3200" dirty="0" smtClean="0"/>
              <a:t>όμισμα του Φάνη. Νόμισμα του Κύκα. </a:t>
            </a:r>
            <a:endParaRPr lang="el-GR"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96" y="2156492"/>
            <a:ext cx="5672022" cy="214118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942" y="4116134"/>
            <a:ext cx="6402836" cy="2741866"/>
          </a:xfrm>
          <a:prstGeom prst="rect">
            <a:avLst/>
          </a:prstGeom>
        </p:spPr>
      </p:pic>
      <p:sp>
        <p:nvSpPr>
          <p:cNvPr id="8" name="Content Placeholder 7"/>
          <p:cNvSpPr>
            <a:spLocks noGrp="1"/>
          </p:cNvSpPr>
          <p:nvPr>
            <p:ph idx="1"/>
          </p:nvPr>
        </p:nvSpPr>
        <p:spPr>
          <a:xfrm>
            <a:off x="838200" y="3493007"/>
            <a:ext cx="8095488" cy="2683955"/>
          </a:xfrm>
        </p:spPr>
        <p:txBody>
          <a:bodyPr/>
          <a:lstStyle/>
          <a:p>
            <a:endParaRPr lang="el-GR" dirty="0"/>
          </a:p>
        </p:txBody>
      </p:sp>
    </p:spTree>
    <p:extLst>
      <p:ext uri="{BB962C8B-B14F-4D97-AF65-F5344CB8AC3E}">
        <p14:creationId xmlns:p14="http://schemas.microsoft.com/office/powerpoint/2010/main" val="4167628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Λυδικό νόμισμα από ήλεκτρο. </a:t>
            </a:r>
            <a:r>
              <a:rPr lang="el-GR" dirty="0" smtClean="0"/>
              <a:t>Χρυσός </a:t>
            </a:r>
            <a:r>
              <a:rPr lang="el-GR" dirty="0" err="1" smtClean="0"/>
              <a:t>Κροισοίος</a:t>
            </a:r>
            <a:r>
              <a:rPr lang="el-GR" dirty="0" smtClean="0"/>
              <a:t> </a:t>
            </a:r>
            <a:r>
              <a:rPr lang="el-GR" dirty="0" smtClean="0"/>
              <a:t>στ</a:t>
            </a:r>
            <a:r>
              <a:rPr lang="el-GR" dirty="0" smtClean="0"/>
              <a:t>ατήρας </a:t>
            </a:r>
            <a:r>
              <a:rPr lang="el-GR" dirty="0" smtClean="0"/>
              <a:t>(560 π.Χ.)</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992" y="1939322"/>
            <a:ext cx="5303520" cy="2697480"/>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432" y="3873710"/>
            <a:ext cx="6202680" cy="2574112"/>
          </a:xfrm>
          <a:prstGeom prst="rect">
            <a:avLst/>
          </a:prstGeom>
        </p:spPr>
      </p:pic>
    </p:spTree>
    <p:extLst>
      <p:ext uri="{BB962C8B-B14F-4D97-AF65-F5344CB8AC3E}">
        <p14:creationId xmlns:p14="http://schemas.microsoft.com/office/powerpoint/2010/main" val="1735184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625</Words>
  <Application>Microsoft Office PowerPoint</Application>
  <PresentationFormat>Ευρεία οθόνη</PresentationFormat>
  <Paragraphs>63</Paragraphs>
  <Slides>32</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32</vt:i4>
      </vt:variant>
    </vt:vector>
  </HeadingPairs>
  <TitlesOfParts>
    <vt:vector size="36" baseType="lpstr">
      <vt:lpstr>Arial</vt:lpstr>
      <vt:lpstr>Calibri</vt:lpstr>
      <vt:lpstr>Calibri Light</vt:lpstr>
      <vt:lpstr>Office Theme</vt:lpstr>
      <vt:lpstr>Νόμισμα</vt:lpstr>
      <vt:lpstr>Προνομισματικές μορφές ανταλλακτικού πλούτου</vt:lpstr>
      <vt:lpstr>Οβελός      Τάλαντο χαλκού</vt:lpstr>
      <vt:lpstr>Νόμισμα</vt:lpstr>
      <vt:lpstr>Παρασκευή </vt:lpstr>
      <vt:lpstr>Παρασκευή νομίσματος</vt:lpstr>
      <vt:lpstr>Κύλικα του 500 π.Χ. </vt:lpstr>
      <vt:lpstr>Πρώτα νομίσματα: 3 χαρακτηριστικά. 1. Αναγνωρίσιμο σύμβολο. 2. Αποδεκτό βάρος. 3. Καθαρότητα μετάλλου. Αποδοχή ως ανταλλάξιμο αντικείμενο, σύμφωνα με το έθιμο (Νόμος). Nόμισμα του Φάνη. Νόμισμα του Κύκα. </vt:lpstr>
      <vt:lpstr>Λυδικό νόμισμα από ήλεκτρο. Χρυσός Κροισοίος στατήρας (560 π.Χ.)</vt:lpstr>
      <vt:lpstr>Περσικός δαρεικός. </vt:lpstr>
      <vt:lpstr>Σταθμητικά συστήματα</vt:lpstr>
      <vt:lpstr>Νομίσματα Ιωνίας. Κλαζομενές, Σμύρνη, Έφεσος, Μίλητος, Φώκαια, Ερυθραί</vt:lpstr>
      <vt:lpstr>Κύζικος – Μυτιλήνη  </vt:lpstr>
      <vt:lpstr>Αττικά νομίσματα </vt:lpstr>
      <vt:lpstr>Πρώιμα αττικά νομίσματα </vt:lpstr>
      <vt:lpstr>Αιγινήτικος στατήρας</vt:lpstr>
      <vt:lpstr>Κορινθιακός «Πήγασος»</vt:lpstr>
      <vt:lpstr>Βοιωτία. Ερέτρια.  </vt:lpstr>
      <vt:lpstr>Μακεδονία και Θράκη: Θάσος </vt:lpstr>
      <vt:lpstr>Βέργη, Γαληψός, Ποτίδαια, Θρακο-μακεδονικό</vt:lpstr>
      <vt:lpstr>Μεγάλη Ελλάδα. Στατήρας Σύβαρης, Κρότωνα, Καυλωνίας </vt:lpstr>
      <vt:lpstr>Ποσειδωνία </vt:lpstr>
      <vt:lpstr>Tάραντας. Από τις πρώτες κοπές της πόλης. </vt:lpstr>
      <vt:lpstr>Αρχαϊκό νόμισμα Τάραντα</vt:lpstr>
      <vt:lpstr>Νάξος: νόμισμα του ύστερου 6ου αιώνα. </vt:lpstr>
      <vt:lpstr>Στατήρ Ζάγκλης. </vt:lpstr>
      <vt:lpstr>Νόμισμα Ιμέρας. 550-500 π.Χ. </vt:lpstr>
      <vt:lpstr>Νόμισμα Σελινούντα. Ύστερος 6ος αιώνας π.Χ. </vt:lpstr>
      <vt:lpstr>Νόμισμα Ακράγαντα</vt:lpstr>
      <vt:lpstr>501. Αρχαϊκή κοπή Συρακουσών. </vt:lpstr>
      <vt:lpstr>Ύστερο αρχαϊκό τετράδραχμο των Συρακουσών</vt:lpstr>
      <vt:lpstr>Γέλα. Δίδραχμο του 480 π.Χ.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RoomA</cp:lastModifiedBy>
  <cp:revision>12</cp:revision>
  <dcterms:created xsi:type="dcterms:W3CDTF">2022-11-15T08:25:06Z</dcterms:created>
  <dcterms:modified xsi:type="dcterms:W3CDTF">2022-11-15T12:47:51Z</dcterms:modified>
</cp:coreProperties>
</file>