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433" r:id="rId2"/>
    <p:sldId id="387" r:id="rId3"/>
    <p:sldId id="388" r:id="rId4"/>
    <p:sldId id="390" r:id="rId5"/>
    <p:sldId id="392" r:id="rId6"/>
    <p:sldId id="391" r:id="rId7"/>
    <p:sldId id="393" r:id="rId8"/>
    <p:sldId id="416" r:id="rId9"/>
    <p:sldId id="398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0" clrIdx="0">
    <p:extLst>
      <p:ext uri="{19B8F6BF-5375-455C-9EA6-DF929625EA0E}">
        <p15:presenceInfo xmlns:p15="http://schemas.microsoft.com/office/powerpoint/2012/main" userId="User" providerId="None"/>
      </p:ext>
    </p:extLst>
  </p:cmAuthor>
  <p:cmAuthor id="2" name="Admin" initials="A" lastIdx="3" clrIdx="1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Μεσαίο στυλ 2 - Έμφαση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68" autoAdjust="0"/>
    <p:restoredTop sz="96154" autoAdjust="0"/>
  </p:normalViewPr>
  <p:slideViewPr>
    <p:cSldViewPr snapToGrid="0">
      <p:cViewPr varScale="1">
        <p:scale>
          <a:sx n="80" d="100"/>
          <a:sy n="80" d="100"/>
        </p:scale>
        <p:origin x="1344" y="48"/>
      </p:cViewPr>
      <p:guideLst/>
    </p:cSldViewPr>
  </p:slideViewPr>
  <p:outlineViewPr>
    <p:cViewPr>
      <p:scale>
        <a:sx n="33" d="100"/>
        <a:sy n="33" d="100"/>
      </p:scale>
      <p:origin x="0" y="-33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F88527-A5EE-425F-9CFC-0A29E39357CA}" type="datetimeFigureOut">
              <a:rPr lang="el-GR" smtClean="0"/>
              <a:t>17/10/2025</a:t>
            </a:fld>
            <a:endParaRPr lang="el-GR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04CDD7-9A80-4563-8A55-94F1DC81C72F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751073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" y="2438402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</p:grpSp>
      <p:sp>
        <p:nvSpPr>
          <p:cNvPr id="6247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l-GR" altLang="el-GR" noProof="0"/>
              <a:t>Κάντε κλικ για επεξεργασία του τίτλου</a:t>
            </a:r>
          </a:p>
        </p:txBody>
      </p:sp>
      <p:sp>
        <p:nvSpPr>
          <p:cNvPr id="6247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l-GR" altLang="el-GR" noProof="0"/>
              <a:t>Κάντε κλικ για να επεξεργαστείτε τον υπότιτλο του υποδείγματος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5C183831-94A1-412D-B36F-208452BBA651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88090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6BFBA-DA50-492D-BE2B-C293C112CF40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6190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71304-9B57-41B5-B734-B7EA80AC0239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705603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928C7-DC21-45EA-A1C8-0B8D330500C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581952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AFC7C-7869-420B-8789-3890E20368E4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927444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94D03-66BC-480E-B2EA-C36860C8401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838465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12FB3-46F9-4BF5-A79A-7CDD038FEFCF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758361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8FF07-9D1E-40E4-A904-D4ECC2285685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028601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l-GR" noProof="0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ABD3B-53EE-4D81-A55E-CBE73FAFF423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057013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A3614-376E-432F-AAB6-6A8BF65B8EC8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690193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F068D-BD60-40F7-860D-AE90F2090B1B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955870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2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1" y="1098552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9" y="1520827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6" y="1520827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2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2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4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9" y="214314"/>
            <a:ext cx="7793037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επεξεργασία του τίτλου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altLang="el-GR"/>
              <a:t>Δεύτερου επιπέδου</a:t>
            </a:r>
          </a:p>
          <a:p>
            <a:pPr lvl="2"/>
            <a:r>
              <a:rPr lang="el-GR" altLang="el-GR"/>
              <a:t>Τρίτου επιπέδου</a:t>
            </a:r>
          </a:p>
          <a:p>
            <a:pPr lvl="3"/>
            <a:r>
              <a:rPr lang="el-GR" altLang="el-GR"/>
              <a:t>Τέταρτου επιπέδου</a:t>
            </a:r>
          </a:p>
          <a:p>
            <a:pPr lvl="4"/>
            <a:r>
              <a:rPr lang="el-GR" altLang="el-GR"/>
              <a:t>Πέμπτου επιπέδου</a:t>
            </a:r>
          </a:p>
        </p:txBody>
      </p:sp>
      <p:sp>
        <p:nvSpPr>
          <p:cNvPr id="6145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E3B217-69E5-4817-A582-22EAD3EC1220}" type="slidenum">
              <a:rPr lang="el-GR" altLang="el-G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359592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5pPr>
      <a:lvl6pPr marL="3429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6pPr>
      <a:lvl7pPr marL="685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7pPr>
      <a:lvl8pPr marL="10287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8pPr>
      <a:lvl9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100">
          <a:solidFill>
            <a:schemeClr val="tx1"/>
          </a:solidFill>
          <a:latin typeface="+mn-lt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18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9pPr>
    </p:bodyStyle>
    <p:otherStyle>
      <a:defPPr>
        <a:defRPr lang="el-G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8733568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Θεματικές Μαθήματος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chemeClr val="accent5">
                  <a:lumMod val="25000"/>
                </a:schemeClr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(ι)</a:t>
            </a:r>
            <a:r>
              <a:rPr lang="el-GR" sz="3600" dirty="0">
                <a:solidFill>
                  <a:srgbClr val="3333CC"/>
                </a:solidFill>
              </a:rPr>
              <a:t> Συνιστώσες ‘θεωρίας της γνώσης’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(</a:t>
            </a:r>
            <a:r>
              <a:rPr lang="el-GR" sz="2800" dirty="0" err="1">
                <a:solidFill>
                  <a:srgbClr val="3333CC"/>
                </a:solidFill>
              </a:rPr>
              <a:t>ιι</a:t>
            </a:r>
            <a:r>
              <a:rPr lang="el-GR" sz="2800" dirty="0">
                <a:solidFill>
                  <a:srgbClr val="3333CC"/>
                </a:solidFill>
              </a:rPr>
              <a:t>) </a:t>
            </a:r>
            <a:r>
              <a:rPr lang="el-GR" sz="3600" dirty="0">
                <a:solidFill>
                  <a:srgbClr val="3333CC"/>
                </a:solidFill>
              </a:rPr>
              <a:t>Τυπολογία ερευνητικών μεθόδων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(</a:t>
            </a:r>
            <a:r>
              <a:rPr lang="el-GR" sz="2800" dirty="0" err="1">
                <a:solidFill>
                  <a:srgbClr val="3333CC"/>
                </a:solidFill>
              </a:rPr>
              <a:t>ιιι</a:t>
            </a:r>
            <a:r>
              <a:rPr lang="el-GR" sz="2800" dirty="0">
                <a:solidFill>
                  <a:srgbClr val="3333CC"/>
                </a:solidFill>
              </a:rPr>
              <a:t>) </a:t>
            </a:r>
            <a:r>
              <a:rPr lang="el-GR" sz="3600" dirty="0">
                <a:solidFill>
                  <a:srgbClr val="3333CC"/>
                </a:solidFill>
              </a:rPr>
              <a:t>Στάδια ερευνητικών εγχειρημάτων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</a:t>
            </a:r>
            <a:r>
              <a:rPr lang="el-GR" sz="2400" dirty="0">
                <a:solidFill>
                  <a:srgbClr val="3333CC"/>
                </a:solidFill>
              </a:rPr>
              <a:t>(για ασφαλή πλοήγηση και αποφυγή σκοπέλων)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</a:t>
            </a:r>
            <a:r>
              <a:rPr lang="en-GB" altLang="el-GR" sz="2400" kern="0" dirty="0">
                <a:solidFill>
                  <a:srgbClr val="009999"/>
                </a:solidFill>
                <a:latin typeface="+mn-lt"/>
              </a:rPr>
              <a:t>E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14/10/2025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05746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873356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Συνιστώσες ‘Θεωρίας της Γνώσης’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chemeClr val="accent5">
                  <a:lumMod val="25000"/>
                </a:schemeClr>
              </a:solidFill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Οντολογία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</a:t>
            </a:r>
            <a:r>
              <a:rPr lang="el-GR" sz="3600" dirty="0">
                <a:solidFill>
                  <a:srgbClr val="3333CC"/>
                </a:solidFill>
              </a:rPr>
              <a:t>Επιστημολογία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		</a:t>
            </a:r>
            <a:r>
              <a:rPr lang="el-GR" sz="3600" dirty="0">
                <a:solidFill>
                  <a:srgbClr val="3333CC"/>
                </a:solidFill>
              </a:rPr>
              <a:t>Μεθοδολογία</a:t>
            </a:r>
            <a:r>
              <a:rPr lang="el-GR" sz="2800" dirty="0">
                <a:solidFill>
                  <a:srgbClr val="3333CC"/>
                </a:solidFill>
              </a:rPr>
              <a:t>		</a:t>
            </a:r>
            <a:endParaRPr lang="el-GR" sz="3200" dirty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14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/10/2024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7871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8733568" cy="8217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Συνιστώσες της Θεωρίας της Γνώσης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chemeClr val="accent5">
                  <a:lumMod val="25000"/>
                </a:schemeClr>
              </a:solidFill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Οντολογία: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	το αυτό καθ’ εαυτό,</a:t>
            </a:r>
          </a:p>
          <a:p>
            <a:pPr marL="717550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το (απαραίτητα) </a:t>
            </a:r>
            <a:r>
              <a:rPr lang="el-GR" sz="3600" b="1" dirty="0" err="1">
                <a:solidFill>
                  <a:srgbClr val="3333CC"/>
                </a:solidFill>
              </a:rPr>
              <a:t>προϋπόθετο</a:t>
            </a:r>
            <a:r>
              <a:rPr lang="el-GR" sz="3600" dirty="0">
                <a:solidFill>
                  <a:srgbClr val="3333CC"/>
                </a:solidFill>
              </a:rPr>
              <a:t> της γνώσης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</a:rPr>
              <a:t>π.χ. η ύπαρξη της ύλης, η σχάση υποκειμένου – αντικειμένου, οι δύο καντιανές κατηγορίες χώρου και χρόνου, η τελεολογία της εργασίας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</a:t>
            </a:r>
            <a:endParaRPr lang="el-GR" sz="3200" dirty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14/10/2025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58400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8733568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Συνιστώσες της Θεωρίας της Γνώσης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chemeClr val="accent5">
                  <a:lumMod val="25000"/>
                </a:schemeClr>
              </a:solidFill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Επιστημολογία: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		το </a:t>
            </a:r>
            <a:r>
              <a:rPr lang="el-GR" sz="3600" b="1" dirty="0">
                <a:solidFill>
                  <a:srgbClr val="3333CC"/>
                </a:solidFill>
              </a:rPr>
              <a:t>τι</a:t>
            </a:r>
            <a:r>
              <a:rPr lang="el-GR" sz="3600" dirty="0">
                <a:solidFill>
                  <a:srgbClr val="3333CC"/>
                </a:solidFill>
              </a:rPr>
              <a:t> μπορούμε να γνωρίζουμε</a:t>
            </a:r>
            <a:endParaRPr lang="en-US" sz="36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endParaRPr lang="en-US" sz="3600" b="1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</a:rPr>
              <a:t>(κατά τον </a:t>
            </a:r>
            <a:r>
              <a:rPr lang="en-US" sz="2400" dirty="0">
                <a:solidFill>
                  <a:srgbClr val="3333CC"/>
                </a:solidFill>
              </a:rPr>
              <a:t>Karl Popper, </a:t>
            </a:r>
            <a:r>
              <a:rPr lang="el-GR" sz="2400" dirty="0">
                <a:solidFill>
                  <a:srgbClr val="3333CC"/>
                </a:solidFill>
              </a:rPr>
              <a:t>ό,τι μπορεί, κάπως - κάποτε, να διαψευσθεί)</a:t>
            </a:r>
          </a:p>
          <a:p>
            <a:pPr marL="625475" indent="-625475" defTabSz="685800">
              <a:defRPr/>
            </a:pPr>
            <a:r>
              <a:rPr lang="en-US" sz="2800" dirty="0">
                <a:solidFill>
                  <a:srgbClr val="3333CC"/>
                </a:solidFill>
              </a:rPr>
              <a:t>				</a:t>
            </a: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		</a:t>
            </a:r>
            <a:endParaRPr lang="el-GR" sz="3200" dirty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14/10/2025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21573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873356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Συνιστώσες της Θεωρίας της Γνώσης</a:t>
            </a:r>
          </a:p>
          <a:p>
            <a:pPr marL="625475" indent="-625475" algn="ctr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Μεθοδολογία: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		το </a:t>
            </a:r>
            <a:r>
              <a:rPr lang="el-GR" sz="3600" b="1" dirty="0">
                <a:solidFill>
                  <a:srgbClr val="3333CC"/>
                </a:solidFill>
              </a:rPr>
              <a:t>πως</a:t>
            </a:r>
            <a:r>
              <a:rPr lang="el-GR" sz="3600" dirty="0">
                <a:solidFill>
                  <a:srgbClr val="3333CC"/>
                </a:solidFill>
              </a:rPr>
              <a:t> της έρευνας, η λογική 				ανάπτυξη και κατάληξή της	</a:t>
            </a: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							</a:t>
            </a:r>
            <a:endParaRPr lang="el-GR" sz="3200" dirty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14/10/2025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34535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8733568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Συνιστώσες της Θεωρίας της Γνώσης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chemeClr val="accent5">
                  <a:lumMod val="25000"/>
                </a:schemeClr>
              </a:solidFill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Οντολογία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</a:t>
            </a:r>
            <a:r>
              <a:rPr lang="el-GR" sz="3600" dirty="0">
                <a:solidFill>
                  <a:srgbClr val="3333CC"/>
                </a:solidFill>
              </a:rPr>
              <a:t>Επιστημολογία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		</a:t>
            </a:r>
            <a:r>
              <a:rPr lang="el-GR" sz="3600" dirty="0">
                <a:solidFill>
                  <a:srgbClr val="3333CC"/>
                </a:solidFill>
              </a:rPr>
              <a:t>Μεθοδολογία</a:t>
            </a:r>
            <a:r>
              <a:rPr lang="el-GR" sz="2800" dirty="0">
                <a:solidFill>
                  <a:srgbClr val="3333CC"/>
                </a:solidFill>
              </a:rPr>
              <a:t>		</a:t>
            </a:r>
            <a:r>
              <a:rPr lang="el-GR" sz="3200" dirty="0">
                <a:solidFill>
                  <a:srgbClr val="3333CC"/>
                </a:solidFill>
              </a:rPr>
              <a:t>Μεθοδολογία</a:t>
            </a: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							</a:t>
            </a:r>
            <a:r>
              <a:rPr lang="el-GR" sz="3600" dirty="0">
                <a:solidFill>
                  <a:srgbClr val="FF0000"/>
                </a:solidFill>
              </a:rPr>
              <a:t>Μέθοδοι / Βήματα</a:t>
            </a: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							</a:t>
            </a:r>
            <a:r>
              <a:rPr lang="el-GR" sz="3200" dirty="0">
                <a:solidFill>
                  <a:srgbClr val="3333CC"/>
                </a:solidFill>
              </a:rPr>
              <a:t>Τεχνικές / Εργαλεία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14/10/2025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93935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8733568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Συνιστώσες της Θεωρίας της Γνώσης</a:t>
            </a:r>
          </a:p>
          <a:p>
            <a:pPr marL="625475" indent="-625475" algn="ctr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3200" dirty="0">
                <a:solidFill>
                  <a:srgbClr val="3333CC"/>
                </a:solidFill>
              </a:rPr>
              <a:t>Όπου</a:t>
            </a:r>
            <a:r>
              <a:rPr lang="el-GR" sz="3600" dirty="0">
                <a:solidFill>
                  <a:srgbClr val="3333CC"/>
                </a:solidFill>
              </a:rPr>
              <a:t>:</a:t>
            </a:r>
            <a:r>
              <a:rPr lang="el-GR" sz="2800" dirty="0">
                <a:solidFill>
                  <a:srgbClr val="3333CC"/>
                </a:solidFill>
              </a:rPr>
              <a:t>	</a:t>
            </a: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</a:t>
            </a:r>
            <a:r>
              <a:rPr lang="el-GR" sz="3200" dirty="0">
                <a:solidFill>
                  <a:srgbClr val="3333CC"/>
                </a:solidFill>
              </a:rPr>
              <a:t>Μεθοδολογία – η λογική της έρευνας</a:t>
            </a: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</a:t>
            </a:r>
            <a:r>
              <a:rPr lang="el-GR" sz="3600" dirty="0">
                <a:solidFill>
                  <a:srgbClr val="FF0000"/>
                </a:solidFill>
              </a:rPr>
              <a:t>Μέθοδοι – τα στάδια / βήματα της έρευνας</a:t>
            </a: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	</a:t>
            </a:r>
            <a:r>
              <a:rPr lang="el-GR" sz="3200" dirty="0">
                <a:solidFill>
                  <a:srgbClr val="3333CC"/>
                </a:solidFill>
              </a:rPr>
              <a:t>Τεχνικές / Εργαλεία – στατιστικά εργαλεία, </a:t>
            </a:r>
            <a:r>
              <a:rPr lang="en-US" sz="3200" dirty="0">
                <a:solidFill>
                  <a:srgbClr val="3333CC"/>
                </a:solidFill>
              </a:rPr>
              <a:t>SPSS </a:t>
            </a:r>
            <a:r>
              <a:rPr lang="en-US" sz="2400" dirty="0">
                <a:solidFill>
                  <a:srgbClr val="3333CC"/>
                </a:solidFill>
              </a:rPr>
              <a:t>(Statistical Package for Social Sciences</a:t>
            </a:r>
            <a:r>
              <a:rPr lang="el-GR" sz="2400" dirty="0">
                <a:solidFill>
                  <a:srgbClr val="3333CC"/>
                </a:solidFill>
              </a:rPr>
              <a:t>)</a:t>
            </a:r>
            <a:r>
              <a:rPr lang="en-US" sz="3200" dirty="0">
                <a:solidFill>
                  <a:srgbClr val="3333CC"/>
                </a:solidFill>
              </a:rPr>
              <a:t>, GIS </a:t>
            </a:r>
            <a:r>
              <a:rPr lang="en-US" sz="2400" dirty="0">
                <a:solidFill>
                  <a:srgbClr val="3333CC"/>
                </a:solidFill>
              </a:rPr>
              <a:t>(</a:t>
            </a:r>
            <a:r>
              <a:rPr lang="el-GR" sz="2400" dirty="0">
                <a:solidFill>
                  <a:srgbClr val="3333CC"/>
                </a:solidFill>
              </a:rPr>
              <a:t>Συστήματα Γεωγραφικών Πληροφοριών)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14/10/2025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556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7382" y="2014854"/>
            <a:ext cx="7333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ΕΡΕΥΝΑΣ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n-US" altLang="el-GR" sz="1800" kern="0" noProof="0" dirty="0" smtClean="0">
                <a:solidFill>
                  <a:srgbClr val="009999"/>
                </a:solidFill>
                <a:latin typeface="Tahoma"/>
              </a:rPr>
              <a:t>14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/10/202</a:t>
            </a:r>
            <a:r>
              <a:rPr kumimoji="0" lang="en-US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5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pic>
        <p:nvPicPr>
          <p:cNvPr id="10" name="Εικόνα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708" y="2014854"/>
            <a:ext cx="7105347" cy="419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649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7382" y="2014854"/>
            <a:ext cx="733367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Προϋπόθετα ερευνητικής</a:t>
            </a:r>
            <a:r>
              <a:rPr kumimoji="0" lang="el-GR" sz="3200" b="0" i="0" u="none" strike="noStrike" kern="1200" cap="none" spc="0" normalizeH="0" noProof="0" dirty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 επιτυχίας. Το </a:t>
            </a: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ερευνητικό ερώτημα να είναι:</a:t>
            </a:r>
          </a:p>
          <a:p>
            <a:pPr marL="625475" marR="0" lvl="0" indent="-625475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Σαφές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28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Εφικτό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28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kumimoji="0" lang="el-GR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Προσήκον (</a:t>
            </a:r>
            <a:r>
              <a:rPr lang="fr-FR" sz="3600" dirty="0">
                <a:solidFill>
                  <a:srgbClr val="3333CC"/>
                </a:solidFill>
                <a:latin typeface="Tahoma"/>
              </a:rPr>
              <a:t>pertinent</a:t>
            </a:r>
            <a:r>
              <a:rPr lang="en-US" sz="3600" dirty="0">
                <a:solidFill>
                  <a:srgbClr val="3333CC"/>
                </a:solidFill>
                <a:latin typeface="Tahoma"/>
              </a:rPr>
              <a:t>)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ΕΡΕΥΝΑΣ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14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</a:t>
            </a:r>
            <a:r>
              <a:rPr kumimoji="0" lang="en-GB" altLang="el-GR" sz="18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10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/2025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8996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Δίχρωμος συνδυασμός">
  <a:themeElements>
    <a:clrScheme name="Δίχρωμος συνδυασμός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Δίχρωμος συνδυασμός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Δίχρωμος συνδυασμός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6151</TotalTime>
  <Words>383</Words>
  <Application>Microsoft Office PowerPoint</Application>
  <PresentationFormat>Προβολή στην οθόνη (4:3)</PresentationFormat>
  <Paragraphs>82</Paragraphs>
  <Slides>9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4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9</vt:i4>
      </vt:variant>
    </vt:vector>
  </HeadingPairs>
  <TitlesOfParts>
    <vt:vector size="14" baseType="lpstr">
      <vt:lpstr>Arial</vt:lpstr>
      <vt:lpstr>Calibri</vt:lpstr>
      <vt:lpstr>Tahoma</vt:lpstr>
      <vt:lpstr>Wingdings</vt:lpstr>
      <vt:lpstr>Δίχρωμος συνδυασμός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Παρουσίαση του PowerPoint</dc:title>
  <dc:creator>Windows User</dc:creator>
  <cp:lastModifiedBy>Admin</cp:lastModifiedBy>
  <cp:revision>227</cp:revision>
  <dcterms:created xsi:type="dcterms:W3CDTF">2019-10-22T17:48:12Z</dcterms:created>
  <dcterms:modified xsi:type="dcterms:W3CDTF">2025-10-17T19:37:14Z</dcterms:modified>
</cp:coreProperties>
</file>