
<file path=[Content_Types].xml><?xml version="1.0" encoding="utf-8"?>
<Types xmlns="http://schemas.openxmlformats.org/package/2006/content-types">
  <Default Extension="jfif" ContentType="image/jpeg"/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61" r:id="rId2"/>
    <p:sldId id="262" r:id="rId3"/>
    <p:sldId id="263" r:id="rId4"/>
    <p:sldId id="264" r:id="rId5"/>
    <p:sldId id="282" r:id="rId6"/>
    <p:sldId id="266" r:id="rId7"/>
    <p:sldId id="267" r:id="rId8"/>
    <p:sldId id="268" r:id="rId9"/>
    <p:sldId id="269" r:id="rId10"/>
    <p:sldId id="270" r:id="rId11"/>
    <p:sldId id="271" r:id="rId12"/>
    <p:sldId id="272" r:id="rId13"/>
    <p:sldId id="276" r:id="rId14"/>
    <p:sldId id="273" r:id="rId15"/>
    <p:sldId id="274" r:id="rId16"/>
    <p:sldId id="275" r:id="rId17"/>
    <p:sldId id="277" r:id="rId18"/>
  </p:sldIdLst>
  <p:sldSz cx="12192000" cy="6858000"/>
  <p:notesSz cx="6858000" cy="9144000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4" d="100"/>
          <a:sy n="84" d="100"/>
        </p:scale>
        <p:origin x="58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672A9-61C4-4B7B-8796-D926A555622C}" type="datetimeFigureOut">
              <a:rPr lang="en-GB" smtClean="0"/>
              <a:t>31/03/2026</a:t>
            </a:fld>
            <a:endParaRPr lang="en-GB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 smtClean="0"/>
              <a:t>Επεξεργασία στυλ υποδείγματος κειμένου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n-GB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7BD8D8-6211-4732-A964-68D5211F05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72287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εικόνας διαφάνειας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Θέση σημειώσεων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Θέση αριθμού διαφάνειας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304CDD7-9A80-4563-8A55-94F1DC81C72F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l-G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423554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2" y="2438403"/>
            <a:ext cx="12012084" cy="1052513"/>
            <a:chOff x="0" y="1536"/>
            <a:chExt cx="5675" cy="663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183" y="1604"/>
              <a:ext cx="448" cy="299"/>
              <a:chOff x="720" y="336"/>
              <a:chExt cx="624" cy="432"/>
            </a:xfrm>
          </p:grpSpPr>
          <p:sp>
            <p:nvSpPr>
              <p:cNvPr id="12" name="Rectangle 4"/>
              <p:cNvSpPr>
                <a:spLocks noChangeArrowheads="1"/>
              </p:cNvSpPr>
              <p:nvPr/>
            </p:nvSpPr>
            <p:spPr bwMode="auto">
              <a:xfrm>
                <a:off x="720" y="336"/>
                <a:ext cx="384" cy="43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3" name="Rectangle 5"/>
              <p:cNvSpPr>
                <a:spLocks noChangeArrowheads="1"/>
              </p:cNvSpPr>
              <p:nvPr/>
            </p:nvSpPr>
            <p:spPr bwMode="auto">
              <a:xfrm>
                <a:off x="1056" y="336"/>
                <a:ext cx="288" cy="432"/>
              </a:xfrm>
              <a:prstGeom prst="rect">
                <a:avLst/>
              </a:prstGeom>
              <a:gradFill rotWithShape="0">
                <a:gsLst>
                  <a:gs pos="0">
                    <a:schemeClr val="folHlink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grpSp>
          <p:nvGrpSpPr>
            <p:cNvPr id="6" name="Group 6"/>
            <p:cNvGrpSpPr>
              <a:grpSpLocks/>
            </p:cNvGrpSpPr>
            <p:nvPr/>
          </p:nvGrpSpPr>
          <p:grpSpPr bwMode="auto">
            <a:xfrm>
              <a:off x="261" y="1870"/>
              <a:ext cx="465" cy="299"/>
              <a:chOff x="912" y="2640"/>
              <a:chExt cx="672" cy="432"/>
            </a:xfrm>
          </p:grpSpPr>
          <p:sp>
            <p:nvSpPr>
              <p:cNvPr id="10" name="Rectangle 7"/>
              <p:cNvSpPr>
                <a:spLocks noChangeArrowheads="1"/>
              </p:cNvSpPr>
              <p:nvPr/>
            </p:nvSpPr>
            <p:spPr bwMode="auto">
              <a:xfrm>
                <a:off x="912" y="2640"/>
                <a:ext cx="384" cy="43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  <p:sp>
            <p:nvSpPr>
              <p:cNvPr id="11" name="Rectangle 8"/>
              <p:cNvSpPr>
                <a:spLocks noChangeArrowheads="1"/>
              </p:cNvSpPr>
              <p:nvPr/>
            </p:nvSpPr>
            <p:spPr bwMode="auto">
              <a:xfrm>
                <a:off x="1249" y="2640"/>
                <a:ext cx="335" cy="432"/>
              </a:xfrm>
              <a:prstGeom prst="rect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Tahoma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Tahoma" charset="0"/>
                  </a:defRPr>
                </a:lvl9pPr>
              </a:lstStyle>
              <a:p>
                <a:pPr marL="0" marR="0" lvl="0" indent="0" algn="l" defTabSz="6858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l-GR" altLang="el-GR" sz="1350" b="0" i="0" u="none" strike="noStrike" kern="120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ahoma" charset="0"/>
                  <a:ea typeface="+mn-ea"/>
                  <a:cs typeface="+mn-cs"/>
                </a:endParaRPr>
              </a:p>
            </p:txBody>
          </p:sp>
        </p:grpSp>
        <p:sp>
          <p:nvSpPr>
            <p:cNvPr id="7" name="Rectangle 9"/>
            <p:cNvSpPr>
              <a:spLocks noChangeArrowheads="1"/>
            </p:cNvSpPr>
            <p:nvPr/>
          </p:nvSpPr>
          <p:spPr bwMode="auto">
            <a:xfrm>
              <a:off x="0" y="1824"/>
              <a:ext cx="353" cy="266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8" name="Rectangle 10"/>
            <p:cNvSpPr>
              <a:spLocks noChangeArrowheads="1"/>
            </p:cNvSpPr>
            <p:nvPr/>
          </p:nvSpPr>
          <p:spPr bwMode="auto">
            <a:xfrm>
              <a:off x="400" y="1536"/>
              <a:ext cx="20" cy="663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bg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  <p:sp>
          <p:nvSpPr>
            <p:cNvPr id="9" name="Rectangle 11"/>
            <p:cNvSpPr>
              <a:spLocks noChangeArrowheads="1"/>
            </p:cNvSpPr>
            <p:nvPr/>
          </p:nvSpPr>
          <p:spPr bwMode="auto">
            <a:xfrm flipV="1">
              <a:off x="199" y="2054"/>
              <a:ext cx="5476" cy="35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Tahoma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Tahoma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Tahoma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Tahoma" charset="0"/>
                </a:defRPr>
              </a:lvl9pPr>
            </a:lstStyle>
            <a:p>
              <a:pPr marL="0" marR="0" lvl="0" indent="0" algn="l" defTabSz="6858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l-GR" altLang="el-GR" sz="135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 charset="0"/>
                <a:ea typeface="+mn-ea"/>
                <a:cs typeface="+mn-cs"/>
              </a:endParaRPr>
            </a:p>
          </p:txBody>
        </p:sp>
      </p:grpSp>
      <p:sp>
        <p:nvSpPr>
          <p:cNvPr id="62476" name="Rectangle 12"/>
          <p:cNvSpPr>
            <a:spLocks noGrp="1" noChangeArrowheads="1"/>
          </p:cNvSpPr>
          <p:nvPr>
            <p:ph type="ctrTitle"/>
          </p:nvPr>
        </p:nvSpPr>
        <p:spPr>
          <a:xfrm>
            <a:off x="1320800" y="1676400"/>
            <a:ext cx="10363200" cy="1462088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l-GR" altLang="el-GR" noProof="0"/>
              <a:t>Κάντε κλικ για επεξεργασία του τίτλου</a:t>
            </a:r>
          </a:p>
        </p:txBody>
      </p:sp>
      <p:sp>
        <p:nvSpPr>
          <p:cNvPr id="62477" name="Rectangle 13"/>
          <p:cNvSpPr>
            <a:spLocks noGrp="1" noChangeArrowheads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el-GR" altLang="el-GR" noProof="0"/>
              <a:t>Κάντε κλικ για να επεξεργαστείτε τον υπότιτλο του υποδείγματος</a:t>
            </a:r>
          </a:p>
        </p:txBody>
      </p:sp>
      <p:sp>
        <p:nvSpPr>
          <p:cNvPr id="14" name="Rectangle 14"/>
          <p:cNvSpPr>
            <a:spLocks noGrp="1" noChangeArrowheads="1"/>
          </p:cNvSpPr>
          <p:nvPr>
            <p:ph type="dt" sz="half" idx="10"/>
          </p:nvPr>
        </p:nvSpPr>
        <p:spPr>
          <a:xfrm>
            <a:off x="13208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5" name="Rectangle 15"/>
          <p:cNvSpPr>
            <a:spLocks noGrp="1" noChangeArrowheads="1"/>
          </p:cNvSpPr>
          <p:nvPr>
            <p:ph type="ftr" sz="quarter" idx="11"/>
          </p:nvPr>
        </p:nvSpPr>
        <p:spPr>
          <a:xfrm>
            <a:off x="4572000" y="6248400"/>
            <a:ext cx="38608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16" name="Rectangle 1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9144000" y="6248400"/>
            <a:ext cx="2540000" cy="457200"/>
          </a:xfrm>
        </p:spPr>
        <p:txBody>
          <a:bodyPr/>
          <a:lstStyle>
            <a:lvl1pPr>
              <a:defRPr>
                <a:solidFill>
                  <a:srgbClr val="1C1C1C"/>
                </a:solidFill>
              </a:defRPr>
            </a:lvl1pPr>
          </a:lstStyle>
          <a:p>
            <a:pPr>
              <a:defRPr/>
            </a:pPr>
            <a:fld id="{5C183831-94A1-412D-B36F-208452BBA651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4801009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8C6BFBA-DA50-492D-BE2B-C293C112CF40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6870073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963084" y="4406903"/>
            <a:ext cx="103632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171304-9B57-41B5-B734-B7EA80AC0239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8980056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sz="half" idx="1"/>
          </p:nvPr>
        </p:nvSpPr>
        <p:spPr>
          <a:xfrm>
            <a:off x="15769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860117" y="2017713"/>
            <a:ext cx="5080000" cy="4114800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2928C7-DC21-45EA-A1C8-0B8D330500C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957558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κειμένου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4" name="Θέση περιεχομένου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5" name="Θέση κειμένου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5389033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6" name="Θέση περιεχομένου 5"/>
          <p:cNvSpPr>
            <a:spLocks noGrp="1"/>
          </p:cNvSpPr>
          <p:nvPr>
            <p:ph sz="quarter" idx="4"/>
          </p:nvPr>
        </p:nvSpPr>
        <p:spPr>
          <a:xfrm>
            <a:off x="6193369" y="2174875"/>
            <a:ext cx="5389033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7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8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9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6AFC7C-7869-420B-8789-3890E20368E4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0081418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B94D03-66BC-480E-B2EA-C36860C8401D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21809608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3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D12FB3-46F9-4BF5-A79A-7CDD038FEFCF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534563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609602" y="273050"/>
            <a:ext cx="4011084" cy="1162050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περιεχομένου 2"/>
          <p:cNvSpPr>
            <a:spLocks noGrp="1"/>
          </p:cNvSpPr>
          <p:nvPr>
            <p:ph idx="1"/>
          </p:nvPr>
        </p:nvSpPr>
        <p:spPr>
          <a:xfrm>
            <a:off x="4766733" y="273053"/>
            <a:ext cx="6815667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609602" y="1435103"/>
            <a:ext cx="4011084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A8FF07-9D1E-40E4-A904-D4ECC2285685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1450931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/>
          <a:lstStyle>
            <a:lvl1pPr algn="l">
              <a:defRPr sz="1500" b="1"/>
            </a:lvl1pPr>
          </a:lstStyle>
          <a:p>
            <a:r>
              <a:rPr lang="el-GR"/>
              <a:t>Στυλ κύριου τίτλου</a:t>
            </a:r>
          </a:p>
        </p:txBody>
      </p:sp>
      <p:sp>
        <p:nvSpPr>
          <p:cNvPr id="3" name="Θέση εικόνας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el-GR" noProof="0"/>
          </a:p>
        </p:txBody>
      </p:sp>
      <p:sp>
        <p:nvSpPr>
          <p:cNvPr id="4" name="Θέση κειμένου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l-GR"/>
              <a:t>Στυλ υποδείγματος κειμένου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9ABD3B-53EE-4D81-A55E-CBE73FAFF423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7258036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2A3614-376E-432F-AAB6-6A8BF65B8EC8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6787395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/>
          <p:cNvSpPr>
            <a:spLocks noGrp="1"/>
          </p:cNvSpPr>
          <p:nvPr>
            <p:ph type="title" orient="vert"/>
          </p:nvPr>
        </p:nvSpPr>
        <p:spPr>
          <a:xfrm>
            <a:off x="9338733" y="214313"/>
            <a:ext cx="2601384" cy="5918200"/>
          </a:xfrm>
        </p:spPr>
        <p:txBody>
          <a:bodyPr vert="eaVert"/>
          <a:lstStyle/>
          <a:p>
            <a:r>
              <a:rPr lang="el-GR"/>
              <a:t>Στυλ κύριου τίτλου</a:t>
            </a:r>
          </a:p>
        </p:txBody>
      </p:sp>
      <p:sp>
        <p:nvSpPr>
          <p:cNvPr id="3" name="Θέση κατακόρυφου κειμένου 2"/>
          <p:cNvSpPr>
            <a:spLocks noGrp="1"/>
          </p:cNvSpPr>
          <p:nvPr>
            <p:ph type="body" orient="vert" idx="1"/>
          </p:nvPr>
        </p:nvSpPr>
        <p:spPr>
          <a:xfrm>
            <a:off x="1534584" y="214313"/>
            <a:ext cx="7600949" cy="5918200"/>
          </a:xfrm>
        </p:spPr>
        <p:txBody>
          <a:bodyPr vert="eaVert"/>
          <a:lstStyle/>
          <a:p>
            <a:pPr lvl="0"/>
            <a:r>
              <a:rPr lang="el-GR"/>
              <a:t>Στυλ υποδείγματος κειμένου</a:t>
            </a:r>
          </a:p>
          <a:p>
            <a:pPr lvl="1"/>
            <a:r>
              <a:rPr lang="el-GR"/>
              <a:t>Δεύτερου επιπέδου</a:t>
            </a:r>
          </a:p>
          <a:p>
            <a:pPr lvl="2"/>
            <a:r>
              <a:rPr lang="el-GR"/>
              <a:t>Τρίτου επιπέδου</a:t>
            </a:r>
          </a:p>
          <a:p>
            <a:pPr lvl="3"/>
            <a:r>
              <a:rPr lang="el-GR"/>
              <a:t>Τέταρτου επιπέδου</a:t>
            </a:r>
          </a:p>
          <a:p>
            <a:pPr lvl="4"/>
            <a:r>
              <a:rPr lang="el-GR"/>
              <a:t>Πέμπτου επιπέδου</a:t>
            </a:r>
          </a:p>
        </p:txBody>
      </p:sp>
      <p:sp>
        <p:nvSpPr>
          <p:cNvPr id="4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5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altLang="el-G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F068D-BD60-40F7-860D-AE90F2090B1B}" type="slidenum">
              <a:rPr lang="el-GR" altLang="el-GR" smtClean="0"/>
              <a:pPr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37617788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ltGray">
          <a:xfrm>
            <a:off x="556684" y="1098553"/>
            <a:ext cx="584200" cy="474663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7" name="Rectangle 3"/>
          <p:cNvSpPr>
            <a:spLocks noChangeArrowheads="1"/>
          </p:cNvSpPr>
          <p:nvPr/>
        </p:nvSpPr>
        <p:spPr bwMode="ltGray">
          <a:xfrm>
            <a:off x="1066802" y="1098553"/>
            <a:ext cx="438151" cy="474663"/>
          </a:xfrm>
          <a:prstGeom prst="rect">
            <a:avLst/>
          </a:prstGeom>
          <a:gradFill rotWithShape="0">
            <a:gsLst>
              <a:gs pos="0">
                <a:schemeClr val="accent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8" name="Rectangle 4"/>
          <p:cNvSpPr>
            <a:spLocks noChangeArrowheads="1"/>
          </p:cNvSpPr>
          <p:nvPr/>
        </p:nvSpPr>
        <p:spPr bwMode="ltGray">
          <a:xfrm>
            <a:off x="721786" y="1520828"/>
            <a:ext cx="563033" cy="474663"/>
          </a:xfrm>
          <a:prstGeom prst="rect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ltGray">
          <a:xfrm>
            <a:off x="1214968" y="1520828"/>
            <a:ext cx="491067" cy="474663"/>
          </a:xfrm>
          <a:prstGeom prst="rect">
            <a:avLst/>
          </a:prstGeom>
          <a:gradFill rotWithShape="0">
            <a:gsLst>
              <a:gs pos="0">
                <a:schemeClr val="folHlink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0" name="Rectangle 6"/>
          <p:cNvSpPr>
            <a:spLocks noChangeArrowheads="1"/>
          </p:cNvSpPr>
          <p:nvPr/>
        </p:nvSpPr>
        <p:spPr bwMode="ltGray">
          <a:xfrm>
            <a:off x="169333" y="1447803"/>
            <a:ext cx="747184" cy="42227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chemeClr val="hlink"/>
              </a:gs>
            </a:gsLst>
            <a:lin ang="189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1" name="Rectangle 7"/>
          <p:cNvSpPr>
            <a:spLocks noChangeArrowheads="1"/>
          </p:cNvSpPr>
          <p:nvPr/>
        </p:nvSpPr>
        <p:spPr bwMode="gray">
          <a:xfrm>
            <a:off x="1016000" y="990603"/>
            <a:ext cx="42333" cy="1052513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gray">
          <a:xfrm>
            <a:off x="590553" y="1781175"/>
            <a:ext cx="10968567" cy="3175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Tahoma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charset="0"/>
              </a:defRPr>
            </a:lvl9pPr>
          </a:lstStyle>
          <a:p>
            <a:pPr marL="0" marR="0" lvl="0" indent="0" algn="ctr" defTabSz="6858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1" lang="en-GB" altLang="el-GR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 charset="0"/>
              <a:ea typeface="+mn-ea"/>
              <a:cs typeface="+mn-cs"/>
            </a:endParaRP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title"/>
          </p:nvPr>
        </p:nvSpPr>
        <p:spPr bwMode="auto">
          <a:xfrm>
            <a:off x="1534586" y="214314"/>
            <a:ext cx="10390716" cy="1462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επεξεργασία του τίτλου</a:t>
            </a:r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76917" y="2017713"/>
            <a:ext cx="103632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altLang="el-GR"/>
              <a:t>Κάντε κλικ για να επεξεργαστείτε τα στυλ κειμένου του υποδείγματος</a:t>
            </a:r>
          </a:p>
          <a:p>
            <a:pPr lvl="1"/>
            <a:r>
              <a:rPr lang="el-GR" altLang="el-GR"/>
              <a:t>Δεύτερου επιπέδου</a:t>
            </a:r>
          </a:p>
          <a:p>
            <a:pPr lvl="2"/>
            <a:r>
              <a:rPr lang="el-GR" altLang="el-GR"/>
              <a:t>Τρίτου επιπέδου</a:t>
            </a:r>
          </a:p>
          <a:p>
            <a:pPr lvl="3"/>
            <a:r>
              <a:rPr lang="el-GR" altLang="el-GR"/>
              <a:t>Τέταρτου επιπέδου</a:t>
            </a:r>
          </a:p>
          <a:p>
            <a:pPr lvl="4"/>
            <a:r>
              <a:rPr lang="el-GR" altLang="el-GR"/>
              <a:t>Πέμπτου επιπέδου</a:t>
            </a:r>
          </a:p>
        </p:txBody>
      </p:sp>
      <p:sp>
        <p:nvSpPr>
          <p:cNvPr id="61451" name="Rectangle 11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49400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2" name="Rectangle 1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876800" y="6243638"/>
            <a:ext cx="3860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l-GR" altLang="el-GR"/>
          </a:p>
        </p:txBody>
      </p:sp>
      <p:sp>
        <p:nvSpPr>
          <p:cNvPr id="61453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9389533" y="6243638"/>
            <a:ext cx="2540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050">
                <a:solidFill>
                  <a:srgbClr val="000000"/>
                </a:solidFill>
                <a:latin typeface="Tahoma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7E3B217-69E5-4817-A582-22EAD3EC1220}" type="slidenum">
              <a:rPr lang="el-GR" altLang="el-GR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l-GR" altLang="el-GR"/>
          </a:p>
        </p:txBody>
      </p:sp>
    </p:spTree>
    <p:extLst>
      <p:ext uri="{BB962C8B-B14F-4D97-AF65-F5344CB8AC3E}">
        <p14:creationId xmlns:p14="http://schemas.microsoft.com/office/powerpoint/2010/main" val="4068339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5pPr>
      <a:lvl6pPr marL="3429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6pPr>
      <a:lvl7pPr marL="685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7pPr>
      <a:lvl8pPr marL="10287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8pPr>
      <a:lvl9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Tahoma" charset="0"/>
        </a:defRPr>
      </a:lvl9pPr>
    </p:titleStyle>
    <p:bodyStyle>
      <a:lvl1pPr marL="257175" indent="-257175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55000"/>
        <a:buFont typeface="Wingdings" pitchFamily="2" charset="2"/>
        <a:buChar char="n"/>
        <a:defRPr sz="2100">
          <a:solidFill>
            <a:schemeClr val="tx1"/>
          </a:solidFill>
          <a:latin typeface="+mn-lt"/>
        </a:defRPr>
      </a:lvl2pPr>
      <a:lvl3pPr marL="857250" indent="-1714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n"/>
        <a:defRPr sz="1800">
          <a:solidFill>
            <a:schemeClr val="tx1"/>
          </a:solidFill>
          <a:latin typeface="+mn-lt"/>
        </a:defRPr>
      </a:lvl3pPr>
      <a:lvl4pPr marL="1200150" indent="-1714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5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4pPr>
      <a:lvl5pPr marL="1543050" indent="-1714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5pPr>
      <a:lvl6pPr marL="18859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6pPr>
      <a:lvl7pPr marL="22288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7pPr>
      <a:lvl8pPr marL="25717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8pPr>
      <a:lvl9pPr marL="2914650" indent="-1714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" pitchFamily="2" charset="2"/>
        <a:buChar char="n"/>
        <a:defRPr sz="1500">
          <a:solidFill>
            <a:schemeClr val="tx1"/>
          </a:solidFill>
          <a:latin typeface="+mn-lt"/>
        </a:defRPr>
      </a:lvl9pPr>
    </p:bodyStyle>
    <p:otherStyle>
      <a:defPPr>
        <a:defRPr lang="el-G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f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8"/>
            <a:ext cx="8737600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Τις προβληματικές (προσεγγίσεις / οπτικές) με τις οποίες έχει στο παρελθόν αντιμετωπιστεί αντίστοιχο ή συγγενές με το δικό μας ερώτημα / πρόβλημα τις έχουμε από τι Φάση 2.</a:t>
            </a:r>
          </a:p>
          <a:p>
            <a:pPr marL="625475" indent="-625475" defTabSz="685800">
              <a:defRPr/>
            </a:pPr>
            <a:endParaRPr lang="el-GR" sz="3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Επιλέγουμε αυτήν που καλύτερα επιτρέπει την εξέταση / απάντηση του δικού μας, ή συνδυασμό αυτών ή προτάσσουμε / προτείνουμε μία δική μας, νέα (π.χ.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 Durkheim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στη έρευνά του για την ‘Αυτοκτονία’.</a:t>
            </a:r>
            <a:r>
              <a:rPr lang="en-US" sz="2400" dirty="0">
                <a:solidFill>
                  <a:srgbClr val="3333CC"/>
                </a:solidFill>
                <a:latin typeface="Tahoma"/>
              </a:rPr>
              <a:t>)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291902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94106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3600" i="1" dirty="0">
                <a:solidFill>
                  <a:srgbClr val="C00000"/>
                </a:solidFill>
                <a:latin typeface="Tahoma"/>
              </a:rPr>
              <a:t>[</a:t>
            </a:r>
            <a:r>
              <a:rPr lang="el-GR" sz="2800" i="1" dirty="0">
                <a:solidFill>
                  <a:srgbClr val="C00000"/>
                </a:solidFill>
                <a:latin typeface="Tahoma"/>
              </a:rPr>
              <a:t>Έχασα τα κλειδιά μου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		Αναπτύσσω προβληματική έρευνας για να τα βρω]</a:t>
            </a:r>
            <a:r>
              <a:rPr lang="el-GR" sz="2800" dirty="0">
                <a:solidFill>
                  <a:srgbClr val="C00000"/>
                </a:solidFill>
                <a:latin typeface="Tahoma"/>
              </a:rPr>
              <a:t>	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[Σκοπεύω να παίξω ‘Στοίχημα’</a:t>
            </a:r>
          </a:p>
          <a:p>
            <a:pPr marL="625475" indent="-625475" defTabSz="685800">
              <a:defRPr/>
            </a:pPr>
            <a:r>
              <a:rPr lang="el-GR" sz="2800" i="1" dirty="0">
                <a:solidFill>
                  <a:srgbClr val="C00000"/>
                </a:solidFill>
                <a:latin typeface="Tahoma"/>
              </a:rPr>
              <a:t>	Αναπτύσσω προβληματική επιλογής των αγώνων και ομάδων στα οποία θα στοιχηματίσω]</a:t>
            </a:r>
            <a:endParaRPr lang="en-US" sz="2800" dirty="0">
              <a:solidFill>
                <a:srgbClr val="C00000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1505585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8"/>
            <a:ext cx="87376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‘Αστικός εξευγενισμός’ (εξωραϊσμός), κατά 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Harvey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αξίες γης / </a:t>
            </a:r>
            <a:r>
              <a:rPr lang="el-GR" sz="2400" dirty="0" err="1">
                <a:solidFill>
                  <a:srgbClr val="3333CC"/>
                </a:solidFill>
                <a:latin typeface="Tahoma"/>
              </a:rPr>
              <a:t>γαιοπρόσοδος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‘χάσμα ενοικίου’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1600" dirty="0">
                <a:solidFill>
                  <a:srgbClr val="3333CC"/>
                </a:solidFill>
                <a:latin typeface="Tahoma"/>
              </a:rPr>
              <a:t>Cf. Harvey, D.,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The Urbanization of Capital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(1985);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Social Justice and the City: Revised Edition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(2009);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Rebel Cities: From the Right to the City to the Urban Revolution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(2012)</a:t>
            </a:r>
            <a:endParaRPr lang="el-GR" sz="16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4" name="Εικόνα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7233" y="3651174"/>
            <a:ext cx="2365046" cy="17272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907233" y="5378374"/>
            <a:ext cx="23650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rgbClr val="C00000"/>
                </a:solidFill>
                <a:latin typeface="Tahoma"/>
              </a:rPr>
              <a:t>David Harvey (1935 - )</a:t>
            </a:r>
            <a:endParaRPr lang="el-GR" sz="1600" dirty="0">
              <a:solidFill>
                <a:srgbClr val="C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899308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24000" y="1939744"/>
            <a:ext cx="897748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‘Αστικός εξευγενισμός’ (εξωραϊσμός), κατά 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Florida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συσπείρωση πολιτισμικών κοινοτήτων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‘η εικόνα επί της ουσίας’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16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1600" dirty="0">
                <a:solidFill>
                  <a:srgbClr val="3333CC"/>
                </a:solidFill>
                <a:latin typeface="Tahoma"/>
              </a:rPr>
              <a:t>Florida, R.,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Cities and the Creative Class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(2005); </a:t>
            </a:r>
            <a:r>
              <a:rPr lang="en-US" sz="1600" i="1" dirty="0">
                <a:solidFill>
                  <a:srgbClr val="3333CC"/>
                </a:solidFill>
                <a:latin typeface="Tahoma"/>
              </a:rPr>
              <a:t>The New Urban Crisis </a:t>
            </a:r>
            <a:r>
              <a:rPr lang="en-US" sz="1600" dirty="0">
                <a:solidFill>
                  <a:srgbClr val="3333CC"/>
                </a:solidFill>
                <a:latin typeface="Tahoma"/>
              </a:rPr>
              <a:t>(2017)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ΈΡΕΥΝΑΣ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2" name="Εικόνα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2873" y="4325012"/>
            <a:ext cx="2466975" cy="185737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9418" y="5597236"/>
            <a:ext cx="24834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1600" dirty="0">
                <a:solidFill>
                  <a:srgbClr val="C00000"/>
                </a:solidFill>
                <a:latin typeface="Tahoma"/>
              </a:rPr>
              <a:t>Richard Florida (1957 - )</a:t>
            </a:r>
            <a:endParaRPr lang="el-GR" sz="1600" dirty="0">
              <a:solidFill>
                <a:srgbClr val="C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251771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1808561"/>
            <a:ext cx="1266444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endParaRPr lang="el-GR" sz="3200" dirty="0" smtClean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200" dirty="0" smtClean="0">
                <a:solidFill>
                  <a:srgbClr val="3333CC"/>
                </a:solidFill>
                <a:latin typeface="Tahoma"/>
              </a:rPr>
              <a:t>				</a:t>
            </a:r>
            <a:r>
              <a:rPr lang="el-GR" sz="3200" dirty="0" smtClean="0">
                <a:solidFill>
                  <a:srgbClr val="3333CC"/>
                </a:solidFill>
                <a:latin typeface="Tahoma"/>
              </a:rPr>
              <a:t>Εξαρτημένη </a:t>
            </a:r>
            <a:r>
              <a:rPr lang="el-GR" sz="3200" dirty="0">
                <a:solidFill>
                  <a:srgbClr val="3333CC"/>
                </a:solidFill>
                <a:latin typeface="Tahoma"/>
              </a:rPr>
              <a:t>και</a:t>
            </a:r>
          </a:p>
          <a:p>
            <a:pPr marL="625475" indent="-625475" defTabSz="685800">
              <a:defRPr/>
            </a:pPr>
            <a:r>
              <a:rPr lang="el-GR" sz="32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3200" dirty="0" smtClean="0">
                <a:solidFill>
                  <a:srgbClr val="3333CC"/>
                </a:solidFill>
                <a:latin typeface="Tahoma"/>
              </a:rPr>
              <a:t>			</a:t>
            </a:r>
            <a:r>
              <a:rPr lang="en-US" sz="3200" dirty="0" smtClean="0">
                <a:solidFill>
                  <a:srgbClr val="3333CC"/>
                </a:solidFill>
                <a:latin typeface="Tahoma"/>
              </a:rPr>
              <a:t>		</a:t>
            </a:r>
            <a:r>
              <a:rPr lang="el-GR" sz="3200" dirty="0" smtClean="0">
                <a:solidFill>
                  <a:srgbClr val="3333CC"/>
                </a:solidFill>
                <a:latin typeface="Tahoma"/>
              </a:rPr>
              <a:t>Ανεξάρτητη </a:t>
            </a:r>
            <a:r>
              <a:rPr lang="el-GR" sz="3200" dirty="0">
                <a:solidFill>
                  <a:srgbClr val="3333CC"/>
                </a:solidFill>
                <a:latin typeface="Tahoma"/>
              </a:rPr>
              <a:t>μεταβλητή</a:t>
            </a:r>
            <a:endParaRPr lang="en-US" sz="32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n-US" sz="3200" dirty="0">
              <a:solidFill>
                <a:srgbClr val="3333CC"/>
              </a:solidFill>
              <a:latin typeface="Tahoma"/>
            </a:endParaRPr>
          </a:p>
          <a:p>
            <a:pPr marL="625475" indent="-625475" algn="ctr" defTabSz="685800">
              <a:defRPr/>
            </a:pPr>
            <a:r>
              <a:rPr lang="el-GR" sz="2800" dirty="0" err="1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Μονόδρομη</a:t>
            </a:r>
            <a:r>
              <a:rPr lang="el-GR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 </a:t>
            </a:r>
            <a:r>
              <a:rPr lang="el-GR" sz="28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και Αμφίδρομη </a:t>
            </a:r>
            <a:r>
              <a:rPr lang="el-GR" sz="2800" dirty="0" err="1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επικαθοριστικότητα</a:t>
            </a:r>
            <a:endParaRPr lang="el-GR" sz="2800" dirty="0" smtClean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algn="ctr" defTabSz="685800">
              <a:defRPr/>
            </a:pPr>
            <a:endParaRPr lang="el-GR" sz="2800" dirty="0" smtClean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algn="ctr" defTabSz="685800">
              <a:defRPr/>
            </a:pPr>
            <a:endParaRPr lang="el-GR" sz="28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800" dirty="0" err="1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Προϋπόθετοι</a:t>
            </a:r>
            <a:r>
              <a:rPr lang="el-GR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, επιτρέποντες όροι		</a:t>
            </a:r>
            <a:r>
              <a:rPr lang="el-GR" sz="2800" dirty="0" err="1">
                <a:solidFill>
                  <a:srgbClr val="AAEFD1">
                    <a:lumMod val="25000"/>
                  </a:srgbClr>
                </a:solidFill>
                <a:latin typeface="Tahoma"/>
              </a:rPr>
              <a:t>Ε</a:t>
            </a:r>
            <a:r>
              <a:rPr lang="el-GR" sz="2800" dirty="0" err="1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πικαθορίζοντα</a:t>
            </a:r>
            <a:r>
              <a:rPr lang="el-GR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 στοιχεία, (</a:t>
            </a:r>
            <a:r>
              <a:rPr lang="el-GR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αφορμές</a:t>
            </a:r>
            <a:r>
              <a:rPr lang="en-US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)</a:t>
            </a:r>
            <a:r>
              <a:rPr lang="el-GR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	</a:t>
            </a:r>
          </a:p>
          <a:p>
            <a:pPr marL="625475" indent="-625475" algn="just" defTabSz="685800">
              <a:defRPr/>
            </a:pPr>
            <a:r>
              <a:rPr lang="el-GR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Αιτίες</a:t>
            </a:r>
            <a:r>
              <a:rPr lang="en-US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 (causes)</a:t>
            </a:r>
            <a:r>
              <a:rPr lang="en-US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						</a:t>
            </a:r>
            <a:r>
              <a:rPr lang="el-GR" sz="2800" dirty="0" smtClean="0">
                <a:solidFill>
                  <a:srgbClr val="AAEFD1">
                    <a:lumMod val="25000"/>
                  </a:srgbClr>
                </a:solidFill>
              </a:rPr>
              <a:t>Επιπτώσεις</a:t>
            </a:r>
            <a:r>
              <a:rPr lang="en-US" sz="2800" dirty="0">
                <a:solidFill>
                  <a:srgbClr val="AAEFD1">
                    <a:lumMod val="25000"/>
                  </a:srgbClr>
                </a:solidFill>
              </a:rPr>
              <a:t> </a:t>
            </a:r>
            <a:r>
              <a:rPr lang="en-US" sz="2800" dirty="0" smtClean="0">
                <a:solidFill>
                  <a:srgbClr val="AAEFD1">
                    <a:lumMod val="25000"/>
                  </a:srgbClr>
                </a:solidFill>
              </a:rPr>
              <a:t>(effects)</a:t>
            </a:r>
            <a:endParaRPr lang="el-GR" sz="2800" dirty="0" smtClean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algn="just" defTabSz="685800">
              <a:defRPr/>
            </a:pPr>
            <a:r>
              <a:rPr lang="en-US" sz="28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e</a:t>
            </a:r>
            <a:r>
              <a:rPr lang="en-US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x ante</a:t>
            </a:r>
            <a:r>
              <a:rPr lang="el-GR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						</a:t>
            </a:r>
            <a:r>
              <a:rPr lang="en-US" sz="2800" dirty="0" smtClean="0">
                <a:solidFill>
                  <a:srgbClr val="AAEFD1">
                    <a:lumMod val="25000"/>
                  </a:srgbClr>
                </a:solidFill>
                <a:latin typeface="Tahoma"/>
              </a:rPr>
              <a:t>		ex post</a:t>
            </a:r>
            <a:endParaRPr lang="el-GR" sz="28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4838136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  <p:pic>
        <p:nvPicPr>
          <p:cNvPr id="1028" name="Picture 4" descr="Émile Durkheim / ...working until the 1920s / Sociologists | Unter  Soziologen / Among Sociologist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0" y="2022475"/>
            <a:ext cx="3321050" cy="332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Ορθογώνιο 3"/>
          <p:cNvSpPr/>
          <p:nvPr/>
        </p:nvSpPr>
        <p:spPr>
          <a:xfrm>
            <a:off x="2698750" y="5557440"/>
            <a:ext cx="33210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fr-FR" dirty="0">
                <a:solidFill>
                  <a:srgbClr val="3333CC"/>
                </a:solidFill>
                <a:latin typeface="Tahoma"/>
              </a:rPr>
              <a:t>Emile Durkheim (1858-1917)</a:t>
            </a:r>
          </a:p>
        </p:txBody>
      </p:sp>
      <p:pic>
        <p:nvPicPr>
          <p:cNvPr id="6" name="Εικόνα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48601" y="1806951"/>
            <a:ext cx="2567941" cy="449765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848601" y="6304602"/>
            <a:ext cx="222884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1400" dirty="0">
                <a:solidFill>
                  <a:srgbClr val="3333CC"/>
                </a:solidFill>
                <a:latin typeface="Tahoma"/>
              </a:rPr>
              <a:t>Le Suicide (1897 [1952])</a:t>
            </a:r>
            <a:endParaRPr lang="el-GR" sz="1400" dirty="0">
              <a:solidFill>
                <a:srgbClr val="3333CC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451427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737600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‘Αυτοκτονία’, κατά </a:t>
            </a:r>
            <a:r>
              <a:rPr lang="fr-FR" sz="2800" dirty="0" err="1">
                <a:solidFill>
                  <a:srgbClr val="3333CC"/>
                </a:solidFill>
                <a:latin typeface="Tahoma"/>
              </a:rPr>
              <a:t>Durkhei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m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  <a:r>
              <a:rPr lang="el-GR" sz="2400" dirty="0">
                <a:solidFill>
                  <a:srgbClr val="C00000"/>
                </a:solidFill>
                <a:latin typeface="Tahoma"/>
              </a:rPr>
              <a:t>Η ΡΗΞΗ</a:t>
            </a: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αυστηρά ατομική </a:t>
            </a:r>
            <a:r>
              <a:rPr lang="fr-FR" sz="2400" dirty="0">
                <a:solidFill>
                  <a:srgbClr val="3333CC"/>
                </a:solidFill>
                <a:latin typeface="Tahoma"/>
              </a:rPr>
              <a:t>→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 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συλλογική υπόθεση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ψυχολογική → κοινωνική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	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21869715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685800"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	</a:t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endParaRPr lang="en-GB" altLang="el-GR" sz="3300" kern="0" dirty="0">
              <a:solidFill>
                <a:srgbClr val="0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808560"/>
            <a:ext cx="87376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indent="-625475" defTabSz="685800">
              <a:defRPr/>
            </a:pPr>
            <a:r>
              <a:rPr lang="el-GR" sz="3200" dirty="0">
                <a:solidFill>
                  <a:srgbClr val="AAEFD1">
                    <a:lumMod val="25000"/>
                  </a:srgbClr>
                </a:solidFill>
                <a:latin typeface="Tahoma"/>
              </a:rPr>
              <a:t>Η Ανάπτυξη της Προβληματικής</a:t>
            </a:r>
          </a:p>
          <a:p>
            <a:pPr marL="625475" indent="-625475" defTabSz="685800">
              <a:defRPr/>
            </a:pPr>
            <a:endParaRPr lang="el-GR" sz="3200" dirty="0">
              <a:solidFill>
                <a:srgbClr val="AAEFD1">
                  <a:lumMod val="25000"/>
                </a:srgbClr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36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800" dirty="0">
                <a:solidFill>
                  <a:srgbClr val="3333CC"/>
                </a:solidFill>
                <a:latin typeface="Tahoma"/>
              </a:rPr>
              <a:t>‘Αυτοκτονία’, κατά </a:t>
            </a:r>
            <a:r>
              <a:rPr lang="fr-FR" sz="2800" dirty="0" err="1">
                <a:solidFill>
                  <a:srgbClr val="3333CC"/>
                </a:solidFill>
                <a:latin typeface="Tahoma"/>
              </a:rPr>
              <a:t>Durkhei</a:t>
            </a:r>
            <a:r>
              <a:rPr lang="en-US" sz="2800" dirty="0">
                <a:solidFill>
                  <a:srgbClr val="3333CC"/>
                </a:solidFill>
                <a:latin typeface="Tahoma"/>
              </a:rPr>
              <a:t>m</a:t>
            </a: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8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</a:t>
            </a:r>
            <a:r>
              <a:rPr lang="el-GR" sz="2400" dirty="0" smtClean="0">
                <a:solidFill>
                  <a:srgbClr val="C00000"/>
                </a:solidFill>
                <a:latin typeface="Tahoma"/>
              </a:rPr>
              <a:t>ΑΛΛΑΓΗ ΥΠΟΔΕΙΓΜΑΤΟΣ</a:t>
            </a:r>
            <a:endParaRPr lang="el-GR" sz="2400" dirty="0">
              <a:solidFill>
                <a:srgbClr val="C00000"/>
              </a:solidFill>
              <a:latin typeface="Tahoma"/>
            </a:endParaRPr>
          </a:p>
          <a:p>
            <a:pPr marL="625475" indent="-625475" defTabSz="685800">
              <a:defRPr/>
            </a:pP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κοινωνική συνοχή  </a:t>
            </a:r>
            <a:r>
              <a:rPr lang="fr-FR" sz="2400" dirty="0">
                <a:solidFill>
                  <a:srgbClr val="3333CC"/>
                </a:solidFill>
                <a:latin typeface="Tahoma"/>
              </a:rPr>
              <a:t>→</a:t>
            </a:r>
            <a:endParaRPr lang="el-GR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ύπαρξη / λειτουργία κοινότητας  →  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ένταξη σε θρησκευτική κοινότητα / θρησκευτικές πρακτικές  →</a:t>
            </a:r>
          </a:p>
          <a:p>
            <a:pPr marL="625475" indent="-625475" defTabSz="685800">
              <a:defRPr/>
            </a:pPr>
            <a:r>
              <a:rPr lang="el-GR" sz="2400" dirty="0">
                <a:solidFill>
                  <a:srgbClr val="3333CC"/>
                </a:solidFill>
                <a:latin typeface="Tahoma"/>
              </a:rPr>
              <a:t>				καθολική εκκλησία - προτεσταντισμός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  <a:p>
            <a:pPr marL="625475" indent="-625475" defTabSz="685800">
              <a:defRPr/>
            </a:pPr>
            <a:r>
              <a:rPr lang="en-US" sz="2400" dirty="0">
                <a:solidFill>
                  <a:srgbClr val="3333CC"/>
                </a:solidFill>
                <a:latin typeface="Tahoma"/>
              </a:rPr>
              <a:t>	</a:t>
            </a:r>
            <a:r>
              <a:rPr lang="el-GR" sz="2400" dirty="0">
                <a:solidFill>
                  <a:srgbClr val="3333CC"/>
                </a:solidFill>
                <a:latin typeface="Tahoma"/>
              </a:rPr>
              <a:t>		</a:t>
            </a:r>
            <a:endParaRPr lang="en-US" sz="2400" dirty="0">
              <a:solidFill>
                <a:srgbClr val="3333CC"/>
              </a:solidFill>
              <a:latin typeface="Tahoma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en-GB" altLang="el-GR" sz="3300" kern="0" dirty="0">
                <a:solidFill>
                  <a:srgbClr val="000000"/>
                </a:solidFill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</a:rPr>
            </a:br>
            <a:r>
              <a:rPr lang="en-GB" altLang="el-GR" sz="3300" kern="0" dirty="0">
                <a:solidFill>
                  <a:srgbClr val="000000"/>
                </a:solidFill>
              </a:rPr>
              <a:t> </a:t>
            </a:r>
            <a:r>
              <a:rPr lang="el-GR" altLang="el-GR" sz="2400" kern="0" dirty="0">
                <a:solidFill>
                  <a:srgbClr val="009999"/>
                </a:solidFill>
                <a:latin typeface="Tahoma"/>
              </a:rPr>
              <a:t>ΜΕΘΟΔΟΙ ΕΡΕΥΝΑΣ</a:t>
            </a:r>
            <a:r>
              <a:rPr lang="el-GR" altLang="el-GR" sz="2100" kern="0" dirty="0">
                <a:solidFill>
                  <a:srgbClr val="009999"/>
                </a:solidFill>
                <a:latin typeface="Tahoma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31/3/2026</a:t>
            </a:r>
            <a:r>
              <a:rPr lang="en-GB" altLang="el-GR" sz="3300" kern="0" dirty="0">
                <a:solidFill>
                  <a:srgbClr val="000000"/>
                </a:solidFill>
                <a:latin typeface="Tahoma"/>
              </a:rPr>
              <a:t/>
            </a:r>
            <a:br>
              <a:rPr lang="en-GB" altLang="el-GR" sz="3300" kern="0" dirty="0">
                <a:solidFill>
                  <a:srgbClr val="000000"/>
                </a:solidFill>
                <a:latin typeface="Tahoma"/>
              </a:rPr>
            </a:br>
            <a:endParaRPr lang="en-GB" altLang="el-GR" sz="3300" kern="0" dirty="0">
              <a:solidFill>
                <a:srgbClr val="000000"/>
              </a:solidFill>
              <a:latin typeface="Tahoma"/>
            </a:endParaRPr>
          </a:p>
        </p:txBody>
      </p:sp>
    </p:spTree>
    <p:extLst>
      <p:ext uri="{BB962C8B-B14F-4D97-AF65-F5344CB8AC3E}">
        <p14:creationId xmlns:p14="http://schemas.microsoft.com/office/powerpoint/2010/main" val="384412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7376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‘Πρόωρη σχολική εγκατάλειψη (ΠΣΕ)’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εκπαιδευτικές διαδικασίες / παιδαγωγικές μέθοδοι [α]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άρρητο περιεχόμενο / πολιτισμικά συγκείμενα / ιδεολογικό αναπαραγωγή μέσω της εκπαίδευσης [β]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χάσμα ανάμεσα στο </a:t>
            </a:r>
            <a:r>
              <a:rPr kumimoji="0" lang="el-GR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ιδεολογικο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-πολιτισμικό κεφάλαιο του εξωσχολικού περιβάλλοντος (οικογένεια, πολλαπλότητα πηγών πληροφόρησης) και αυτού που προωθεί το σχολείο [γ]</a:t>
            </a: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/3/2026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0571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737600" cy="4647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‘Πρόωρη σχολική εγκατάλειψη (ΠΣΕ)’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εκπαιδευτικό σύστημα / γραφειοκρατία [δ]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οργανωτική επάρκεια συγκεκριμένων σχολείων [ε]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ρόλος του σχολικού συστήματος στην επαγγελματική διαλογή / επιλογή [</a:t>
            </a:r>
            <a:r>
              <a:rPr kumimoji="0" lang="el-GR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στ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]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αναπαραγωγή κοινωνικών ανισοτήτων [ζ]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άρνηση / αντίσταση / απόρριψη του εκπαιδευτικού συστήματος [η]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ΈΡΕΥΝΑΣ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/3/2026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548525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8"/>
            <a:ext cx="87376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3657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[α] εκπαιδευτικές διαδικασίες / παιδαγωγικές μέθοδοι</a:t>
            </a:r>
          </a:p>
          <a:p>
            <a:pPr marL="53657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[β] άρρητο περιεχόμενο / πολιτισμικά συγκείμενα / ιδεολογικό αναπαραγωγή μέσω της εκπαίδευσης</a:t>
            </a:r>
          </a:p>
          <a:p>
            <a:pPr marL="53657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[γ] χάσμα ανάμεσα στο </a:t>
            </a:r>
            <a:r>
              <a:rPr kumimoji="0" lang="el-GR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ιδεολογικο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-πολιτισμικό κεφάλαιο του εξωσχολικού περιβάλλοντος (οικογένεια, πολλαπλότητα πηγών πληροφόρησης) και αυτού που προωθεί το σχολείο</a:t>
            </a:r>
          </a:p>
          <a:p>
            <a:pPr marL="53657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[δ] εκπαιδευτικό σύστημα / γραφειοκρατία</a:t>
            </a:r>
          </a:p>
          <a:p>
            <a:pPr marL="53657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[ε] οργανωτική επάρκεια συγκεκριμένων σχολείων</a:t>
            </a:r>
          </a:p>
          <a:p>
            <a:pPr marL="53657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</a:t>
            </a:r>
            <a:r>
              <a:rPr kumimoji="0" lang="el-GR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στ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] ρόλος του σχολικού συστήματος στην επαγγελματική διαλογή / επιλογή</a:t>
            </a:r>
          </a:p>
          <a:p>
            <a:pPr marL="53657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[ζ] αναπαραγωγή κοινωνικών</a:t>
            </a:r>
          </a:p>
          <a:p>
            <a:pPr marL="53657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[η] ανισοτήτων άρνηση / αντίσταση / απόρριψη του εκπαιδευτικού συστήματος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/3/2026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72160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26939" y="1902797"/>
            <a:ext cx="8737600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3200" b="0" i="0" u="none" strike="noStrike" kern="1200" cap="none" spc="0" normalizeH="0" baseline="0" noProof="0" dirty="0">
                <a:ln>
                  <a:noFill/>
                </a:ln>
                <a:solidFill>
                  <a:srgbClr val="AAEFD1">
                    <a:lumMod val="25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Η Ανάπτυξη της Προβληματικής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AAEFD1">
                  <a:lumMod val="25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kumimoji="0" lang="el-GR" sz="28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‘Πρόωρη σχολική εγκατάλειψη (ΠΣΕ)’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8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[β, γ, δ] κυρίαρχη προσέγγιση δεκαετιών ‘60, ’70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[α, ε, </a:t>
            </a:r>
            <a:r>
              <a:rPr kumimoji="0" lang="el-GR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στ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, ζ] κυρίαρχη προσέγγιση δεκαετίας ’90</a:t>
            </a: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400" b="0" i="0" u="none" strike="noStrike" kern="1200" cap="none" spc="0" normalizeH="0" baseline="0" noProof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1520825" marR="0" lvl="0" indent="-536575" algn="l" defTabSz="536575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</a:t>
            </a: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η] μεταξύ άλλων, επίκαιρη προσέγγιση σήμερα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</a:t>
            </a:r>
            <a:r>
              <a:rPr kumimoji="0" lang="en-US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E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/2026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84732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281383" y="2014855"/>
            <a:ext cx="73336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ΜΕΘΟΔΟΙ ΕΡΕΥΝΑΣ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/6/2026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pic>
        <p:nvPicPr>
          <p:cNvPr id="10" name="Εικόνα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9709" y="2014855"/>
            <a:ext cx="7105347" cy="419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577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7"/>
            <a:ext cx="81716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Έννοιες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Διαστάσεις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Συνιστώσες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				Δείκτες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Δόμηση μοντέλου ανάλυσης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6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cxnSp>
        <p:nvCxnSpPr>
          <p:cNvPr id="10" name="Ευθύγραμμο βέλος σύνδεσης 9"/>
          <p:cNvCxnSpPr/>
          <p:nvPr/>
        </p:nvCxnSpPr>
        <p:spPr>
          <a:xfrm flipV="1">
            <a:off x="4448176" y="2781300"/>
            <a:ext cx="9525" cy="22288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Ευθύγραμμο βέλος σύνδεσης 11"/>
          <p:cNvCxnSpPr/>
          <p:nvPr/>
        </p:nvCxnSpPr>
        <p:spPr>
          <a:xfrm>
            <a:off x="7991475" y="2895600"/>
            <a:ext cx="0" cy="21907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2896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2869" y="2615217"/>
            <a:ext cx="817164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Έννοιες – διαστάσεις – συνιστώσες – δείκτες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Η διαδικασία προσδιορισμού διαστάσεων και συνιστωσών της έννοιας μας επιτρέπει να καταλήξουμε σε δείκτες ποσοτικής υφής, ή θετικού / αρνητικού πρόσημου, ώστε συνδυαζόμενοι να επιτρέπουν την επαλήθευση ή διάψευση της αρχικής υπόθεσης (την απάντηση αρχικού ερωτήματος).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2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2400" b="0" i="0" u="none" strike="noStrike" kern="1200" cap="none" spc="0" normalizeH="0" baseline="0" noProof="0" dirty="0">
                <a:ln>
                  <a:noFill/>
                </a:ln>
                <a:solidFill>
                  <a:srgbClr val="00E4A8">
                    <a:lumMod val="50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ΠΑΡΑΔΕΙΓΜΑ: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E4A8">
                    <a:lumMod val="50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Durkheim, </a:t>
            </a:r>
            <a:r>
              <a:rPr kumimoji="0" lang="en-US" sz="2400" b="0" i="1" u="none" strike="noStrike" kern="1200" cap="none" spc="0" normalizeH="0" baseline="0" noProof="0" dirty="0">
                <a:ln>
                  <a:noFill/>
                </a:ln>
                <a:solidFill>
                  <a:srgbClr val="00E4A8">
                    <a:lumMod val="50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H </a:t>
            </a:r>
            <a:r>
              <a:rPr kumimoji="0" lang="el-GR" sz="2400" b="0" i="1" u="none" strike="noStrike" kern="1200" cap="none" spc="0" normalizeH="0" baseline="0" noProof="0" dirty="0">
                <a:ln>
                  <a:noFill/>
                </a:ln>
                <a:solidFill>
                  <a:srgbClr val="00E4A8">
                    <a:lumMod val="50000"/>
                  </a:srgbClr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Αυτοκτονία</a:t>
            </a:r>
          </a:p>
        </p:txBody>
      </p:sp>
      <p:sp>
        <p:nvSpPr>
          <p:cNvPr id="6" name="Rectangle 4"/>
          <p:cNvSpPr>
            <a:spLocks/>
          </p:cNvSpPr>
          <p:nvPr/>
        </p:nvSpPr>
        <p:spPr bwMode="auto">
          <a:xfrm>
            <a:off x="3813208" y="3417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Δόμηση μοντέλου </a:t>
            </a:r>
            <a:r>
              <a:rPr kumimoji="0" lang="el-GR" altLang="el-GR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ανάλυσης</a:t>
            </a:r>
            <a:r>
              <a:rPr kumimoji="0" lang="el-GR" altLang="el-GR" sz="21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6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231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616365" y="1913253"/>
            <a:ext cx="8950036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Η Δόμηση του Μοντέλου Ανάλυσης – Έννοιες, Διαστάσεις, Συνιστώσες, Δείκτες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Ερευνούμε την υπόθεση ότι ‘Η Πυκνότητα Δόμησης Επιφέρει Πολλαπλότητα Χρήσεων’ (ή το ερώτημα ‘Επιφέρει η Πυκνότητα Δόμησης Πολλαπλότητα Χρήσεων;). Ορίσατε: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(ι) τις Έννοιες που θα επικαλεστείτε για τη διερεύνησή της,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(</a:t>
            </a:r>
            <a:r>
              <a:rPr kumimoji="0" lang="el-G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ιι</a:t>
            </a: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) τις Διαστάσεις της κάθε έννοιας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(</a:t>
            </a:r>
            <a:r>
              <a:rPr kumimoji="0" lang="el-G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ιιι</a:t>
            </a: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) τις Συνιστώσες των διαστάσεων, και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(</a:t>
            </a:r>
            <a:r>
              <a:rPr kumimoji="0" lang="el-G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ιν</a:t>
            </a: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) τους Δείκτες που αναδεικνύουν την ένταση εμφάνισης των συνιστωσών.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Ποια γενικά αποτελέσματα των δεικτών - προφανώς, όχι ακριβείς τιμές, αλλά τάσεις (θετικές / αρνητικές) - θεωρείτε ότι επαληθεύουν την αρχική μας υπόθεση.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[Βλ. εγχειρίδιο του μαθήματος ‘Εισαγωγή στις Μεθόδους Έρευνας’, Β. </a:t>
            </a:r>
            <a:r>
              <a:rPr kumimoji="0" lang="el-G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Κοτζαμάνης</a:t>
            </a: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 2010 που έχει αναρτηθεί στο </a:t>
            </a:r>
            <a:r>
              <a:rPr kumimoji="0" lang="el-GR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eclass</a:t>
            </a: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, σελ. 28-49.]</a:t>
            </a: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l-GR" sz="1400" b="0" i="0" u="none" strike="noStrike" kern="1200" cap="none" spc="0" normalizeH="0" baseline="0" noProof="0" dirty="0">
              <a:ln>
                <a:noFill/>
              </a:ln>
              <a:solidFill>
                <a:srgbClr val="3333CC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  <a:p>
            <a:pPr marL="625475" marR="0" lvl="0" indent="-6254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l-GR" sz="1400" b="0" i="0" u="none" strike="noStrike" kern="1200" cap="none" spc="0" normalizeH="0" baseline="0" noProof="0" dirty="0">
                <a:ln>
                  <a:noFill/>
                </a:ln>
                <a:solidFill>
                  <a:srgbClr val="3333CC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[Η άσκηση θα συζητηθεί και στη συνάντησή μας της Πέμπτης 15/4. Καταληκτική ημέρα και ώρα υποβολής της: Παρασκευή 16/4, 23:55.]</a:t>
            </a:r>
            <a:endParaRPr kumimoji="0" lang="el-GR" sz="1400" b="0" i="1" u="none" strike="noStrike" kern="1200" cap="none" spc="0" normalizeH="0" baseline="0" noProof="0" dirty="0">
              <a:ln>
                <a:noFill/>
              </a:ln>
              <a:solidFill>
                <a:srgbClr val="00E4A8">
                  <a:lumMod val="50000"/>
                </a:srgbClr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Δόμηση μοντέλου ανάλυσης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/3/202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6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51114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4"/>
          <p:cNvSpPr>
            <a:spLocks/>
          </p:cNvSpPr>
          <p:nvPr/>
        </p:nvSpPr>
        <p:spPr bwMode="auto">
          <a:xfrm>
            <a:off x="2855118" y="998936"/>
            <a:ext cx="648124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	</a:t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/>
          </p:cNvSpPr>
          <p:nvPr/>
        </p:nvSpPr>
        <p:spPr bwMode="auto">
          <a:xfrm>
            <a:off x="3660808" y="189311"/>
            <a:ext cx="7007192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</a:b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t> </a:t>
            </a:r>
            <a:r>
              <a:rPr kumimoji="0" lang="el-GR" altLang="el-GR" sz="24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Δόμηση μοντέλου ανάλυσης</a:t>
            </a:r>
            <a:r>
              <a:rPr kumimoji="0" lang="el-GR" altLang="el-GR" sz="2100" b="0" i="0" u="none" strike="noStrike" kern="0" cap="none" spc="0" normalizeH="0" baseline="0" noProof="0" dirty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		</a:t>
            </a:r>
            <a:r>
              <a:rPr lang="el-GR" altLang="el-GR" sz="1800" kern="0" dirty="0" smtClean="0">
                <a:solidFill>
                  <a:srgbClr val="009999"/>
                </a:solidFill>
                <a:latin typeface="Tahoma"/>
              </a:rPr>
              <a:t>31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</a:t>
            </a:r>
            <a:r>
              <a:rPr lang="el-GR" altLang="el-GR" sz="1800" kern="0" dirty="0">
                <a:solidFill>
                  <a:srgbClr val="009999"/>
                </a:solidFill>
                <a:latin typeface="Tahoma"/>
              </a:rPr>
              <a:t>3</a:t>
            </a:r>
            <a:r>
              <a:rPr kumimoji="0" lang="el-GR" altLang="el-GR" sz="1800" b="0" i="0" u="none" strike="noStrike" kern="0" cap="none" spc="0" normalizeH="0" baseline="0" noProof="0" dirty="0" smtClean="0">
                <a:ln>
                  <a:noFill/>
                </a:ln>
                <a:solidFill>
                  <a:srgbClr val="009999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>/2026</a:t>
            </a:r>
            <a: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  <a:t/>
            </a:r>
            <a:br>
              <a:rPr kumimoji="0" lang="en-GB" altLang="el-GR" sz="33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ahoma"/>
                <a:ea typeface="+mn-ea"/>
                <a:cs typeface="+mn-cs"/>
              </a:rPr>
            </a:br>
            <a:endParaRPr kumimoji="0" lang="en-GB" altLang="el-GR" sz="33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ahoma"/>
              <a:ea typeface="+mn-ea"/>
              <a:cs typeface="+mn-cs"/>
            </a:endParaRPr>
          </a:p>
        </p:txBody>
      </p:sp>
      <p:graphicFrame>
        <p:nvGraphicFramePr>
          <p:cNvPr id="2" name="Αντικείμενο 1"/>
          <p:cNvGraphicFramePr>
            <a:graphicFrameLocks noChangeAspect="1"/>
          </p:cNvGraphicFramePr>
          <p:nvPr>
            <p:extLst/>
          </p:nvPr>
        </p:nvGraphicFramePr>
        <p:xfrm>
          <a:off x="2305050" y="1607530"/>
          <a:ext cx="7886700" cy="52064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Έγγραφο" r:id="rId3" imgW="10451920" imgH="6898882" progId="Word.Document.12">
                  <p:embed/>
                </p:oleObj>
              </mc:Choice>
              <mc:Fallback>
                <p:oleObj name="Έγγραφο" r:id="rId3" imgW="10451920" imgH="6898882" progId="Word.Document.12">
                  <p:embed/>
                  <p:pic>
                    <p:nvPicPr>
                      <p:cNvPr id="2" name="Αντικείμενο 1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305050" y="1607530"/>
                        <a:ext cx="7886700" cy="52064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9702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Δίχρωμος συνδυασμός">
  <a:themeElements>
    <a:clrScheme name="Δίχρωμος συνδυασμός 3">
      <a:dk1>
        <a:srgbClr val="000000"/>
      </a:dk1>
      <a:lt1>
        <a:srgbClr val="FFFFFF"/>
      </a:lt1>
      <a:dk2>
        <a:srgbClr val="333399"/>
      </a:dk2>
      <a:lt2>
        <a:srgbClr val="1C1C1C"/>
      </a:lt2>
      <a:accent1>
        <a:srgbClr val="00E4A8"/>
      </a:accent1>
      <a:accent2>
        <a:srgbClr val="FFCF01"/>
      </a:accent2>
      <a:accent3>
        <a:srgbClr val="FFFFFF"/>
      </a:accent3>
      <a:accent4>
        <a:srgbClr val="000000"/>
      </a:accent4>
      <a:accent5>
        <a:srgbClr val="AAEFD1"/>
      </a:accent5>
      <a:accent6>
        <a:srgbClr val="E7BB01"/>
      </a:accent6>
      <a:hlink>
        <a:srgbClr val="FF0000"/>
      </a:hlink>
      <a:folHlink>
        <a:srgbClr val="3333CC"/>
      </a:folHlink>
    </a:clrScheme>
    <a:fontScheme name="Δίχρωμος συνδυασμός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Δίχρωμος συνδυασμός 1">
        <a:dk1>
          <a:srgbClr val="969696"/>
        </a:dk1>
        <a:lt1>
          <a:srgbClr val="FFFFFF"/>
        </a:lt1>
        <a:dk2>
          <a:srgbClr val="000000"/>
        </a:dk2>
        <a:lt2>
          <a:srgbClr val="DDDDDD"/>
        </a:lt2>
        <a:accent1>
          <a:srgbClr val="00E4A8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FD1"/>
        </a:accent5>
        <a:accent6>
          <a:srgbClr val="2D2DB9"/>
        </a:accent6>
        <a:hlink>
          <a:srgbClr val="FF5050"/>
        </a:hlink>
        <a:folHlink>
          <a:srgbClr val="FFCF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2">
        <a:dk1>
          <a:srgbClr val="000094"/>
        </a:dk1>
        <a:lt1>
          <a:srgbClr val="FFFFFF"/>
        </a:lt1>
        <a:dk2>
          <a:srgbClr val="0000CC"/>
        </a:dk2>
        <a:lt2>
          <a:srgbClr val="FFFFCC"/>
        </a:lt2>
        <a:accent1>
          <a:srgbClr val="3193FF"/>
        </a:accent1>
        <a:accent2>
          <a:srgbClr val="9900FF"/>
        </a:accent2>
        <a:accent3>
          <a:srgbClr val="AAAAE2"/>
        </a:accent3>
        <a:accent4>
          <a:srgbClr val="DADADA"/>
        </a:accent4>
        <a:accent5>
          <a:srgbClr val="ADC8FF"/>
        </a:accent5>
        <a:accent6>
          <a:srgbClr val="8A00E7"/>
        </a:accent6>
        <a:hlink>
          <a:srgbClr val="FF3399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Δίχρωμος συνδυασμός 3">
        <a:dk1>
          <a:srgbClr val="000000"/>
        </a:dk1>
        <a:lt1>
          <a:srgbClr val="FFFFFF"/>
        </a:lt1>
        <a:dk2>
          <a:srgbClr val="333399"/>
        </a:dk2>
        <a:lt2>
          <a:srgbClr val="1C1C1C"/>
        </a:lt2>
        <a:accent1>
          <a:srgbClr val="00E4A8"/>
        </a:accent1>
        <a:accent2>
          <a:srgbClr val="FFCF01"/>
        </a:accent2>
        <a:accent3>
          <a:srgbClr val="FFFFFF"/>
        </a:accent3>
        <a:accent4>
          <a:srgbClr val="000000"/>
        </a:accent4>
        <a:accent5>
          <a:srgbClr val="AAEFD1"/>
        </a:accent5>
        <a:accent6>
          <a:srgbClr val="E7BB01"/>
        </a:accent6>
        <a:hlink>
          <a:srgbClr val="FF0000"/>
        </a:hlink>
        <a:folHlink>
          <a:srgbClr val="3333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4">
        <a:dk1>
          <a:srgbClr val="000000"/>
        </a:dk1>
        <a:lt1>
          <a:srgbClr val="FFFFFF"/>
        </a:lt1>
        <a:dk2>
          <a:srgbClr val="515F7B"/>
        </a:dk2>
        <a:lt2>
          <a:srgbClr val="808080"/>
        </a:lt2>
        <a:accent1>
          <a:srgbClr val="9FCAD3"/>
        </a:accent1>
        <a:accent2>
          <a:srgbClr val="C0C0C0"/>
        </a:accent2>
        <a:accent3>
          <a:srgbClr val="FFFFFF"/>
        </a:accent3>
        <a:accent4>
          <a:srgbClr val="000000"/>
        </a:accent4>
        <a:accent5>
          <a:srgbClr val="CDE1E6"/>
        </a:accent5>
        <a:accent6>
          <a:srgbClr val="AEAEAE"/>
        </a:accent6>
        <a:hlink>
          <a:srgbClr val="91AFBF"/>
        </a:hlink>
        <a:folHlink>
          <a:srgbClr val="ECEAA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5">
        <a:dk1>
          <a:srgbClr val="000000"/>
        </a:dk1>
        <a:lt1>
          <a:srgbClr val="FFFFFF"/>
        </a:lt1>
        <a:dk2>
          <a:srgbClr val="000066"/>
        </a:dk2>
        <a:lt2>
          <a:srgbClr val="333333"/>
        </a:lt2>
        <a:accent1>
          <a:srgbClr val="C4709A"/>
        </a:accent1>
        <a:accent2>
          <a:srgbClr val="4B4EB5"/>
        </a:accent2>
        <a:accent3>
          <a:srgbClr val="FFFFFF"/>
        </a:accent3>
        <a:accent4>
          <a:srgbClr val="000000"/>
        </a:accent4>
        <a:accent5>
          <a:srgbClr val="DEBBCA"/>
        </a:accent5>
        <a:accent6>
          <a:srgbClr val="4346A4"/>
        </a:accent6>
        <a:hlink>
          <a:srgbClr val="C481CF"/>
        </a:hlink>
        <a:folHlink>
          <a:srgbClr val="76B74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Δίχρωμος συνδυασμός 6">
        <a:dk1>
          <a:srgbClr val="000000"/>
        </a:dk1>
        <a:lt1>
          <a:srgbClr val="FFFFFF"/>
        </a:lt1>
        <a:dk2>
          <a:srgbClr val="6A4076"/>
        </a:dk2>
        <a:lt2>
          <a:srgbClr val="969696"/>
        </a:lt2>
        <a:accent1>
          <a:srgbClr val="DBA9C2"/>
        </a:accent1>
        <a:accent2>
          <a:srgbClr val="E1BF91"/>
        </a:accent2>
        <a:accent3>
          <a:srgbClr val="FFFFFF"/>
        </a:accent3>
        <a:accent4>
          <a:srgbClr val="000000"/>
        </a:accent4>
        <a:accent5>
          <a:srgbClr val="EAD1DD"/>
        </a:accent5>
        <a:accent6>
          <a:srgbClr val="CCAD83"/>
        </a:accent6>
        <a:hlink>
          <a:srgbClr val="B3CE82"/>
        </a:hlink>
        <a:folHlink>
          <a:srgbClr val="B8AD4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1101</Words>
  <Application>Microsoft Office PowerPoint</Application>
  <PresentationFormat>Ευρεία οθόνη</PresentationFormat>
  <Paragraphs>171</Paragraphs>
  <Slides>17</Slides>
  <Notes>1</Notes>
  <HiddenSlides>0</HiddenSlides>
  <MMClips>0</MMClips>
  <ScaleCrop>false</ScaleCrop>
  <HeadingPairs>
    <vt:vector size="8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Ενσωματωμένοι διακομιστές OLE</vt:lpstr>
      </vt:variant>
      <vt:variant>
        <vt:i4>1</vt:i4>
      </vt:variant>
      <vt:variant>
        <vt:lpstr>Τίτλοι διαφανειών</vt:lpstr>
      </vt:variant>
      <vt:variant>
        <vt:i4>17</vt:i4>
      </vt:variant>
    </vt:vector>
  </HeadingPairs>
  <TitlesOfParts>
    <vt:vector size="23" baseType="lpstr">
      <vt:lpstr>Arial</vt:lpstr>
      <vt:lpstr>Calibri</vt:lpstr>
      <vt:lpstr>Tahoma</vt:lpstr>
      <vt:lpstr>Wingdings</vt:lpstr>
      <vt:lpstr>Δίχρωμος συνδυασμός</vt:lpstr>
      <vt:lpstr>Έγγραφο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Admin</dc:creator>
  <cp:lastModifiedBy>Admin</cp:lastModifiedBy>
  <cp:revision>7</cp:revision>
  <dcterms:created xsi:type="dcterms:W3CDTF">2025-11-24T20:29:13Z</dcterms:created>
  <dcterms:modified xsi:type="dcterms:W3CDTF">2026-03-31T18:31:41Z</dcterms:modified>
</cp:coreProperties>
</file>